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tags/tag16.xml" ContentType="application/vnd.openxmlformats-officedocument.presentationml.tag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42.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tags/tag13.xml" ContentType="application/vnd.openxmlformats-officedocument.presentationml.tags+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tags/tag3.xml" ContentType="application/vnd.openxmlformats-officedocument.presentationml.tags+xml"/>
  <Override PartName="/ppt/notesSlides/notesSlide37.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tags/tag1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32"/>
  </p:notesMasterIdLst>
  <p:handoutMasterIdLst>
    <p:handoutMasterId r:id="rId133"/>
  </p:handoutMasterIdLst>
  <p:sldIdLst>
    <p:sldId id="256" r:id="rId2"/>
    <p:sldId id="685" r:id="rId3"/>
    <p:sldId id="257" r:id="rId4"/>
    <p:sldId id="684" r:id="rId5"/>
    <p:sldId id="695" r:id="rId6"/>
    <p:sldId id="694" r:id="rId7"/>
    <p:sldId id="697" r:id="rId8"/>
    <p:sldId id="698" r:id="rId9"/>
    <p:sldId id="688" r:id="rId10"/>
    <p:sldId id="693" r:id="rId11"/>
    <p:sldId id="560" r:id="rId12"/>
    <p:sldId id="582" r:id="rId13"/>
    <p:sldId id="583" r:id="rId14"/>
    <p:sldId id="584" r:id="rId15"/>
    <p:sldId id="585" r:id="rId16"/>
    <p:sldId id="586" r:id="rId17"/>
    <p:sldId id="587" r:id="rId18"/>
    <p:sldId id="588" r:id="rId19"/>
    <p:sldId id="589" r:id="rId20"/>
    <p:sldId id="590" r:id="rId21"/>
    <p:sldId id="591" r:id="rId22"/>
    <p:sldId id="592" r:id="rId23"/>
    <p:sldId id="716" r:id="rId24"/>
    <p:sldId id="700" r:id="rId25"/>
    <p:sldId id="593" r:id="rId26"/>
    <p:sldId id="594" r:id="rId27"/>
    <p:sldId id="595" r:id="rId28"/>
    <p:sldId id="596" r:id="rId29"/>
    <p:sldId id="717" r:id="rId30"/>
    <p:sldId id="597" r:id="rId31"/>
    <p:sldId id="598" r:id="rId32"/>
    <p:sldId id="599" r:id="rId33"/>
    <p:sldId id="600" r:id="rId34"/>
    <p:sldId id="702" r:id="rId35"/>
    <p:sldId id="601" r:id="rId36"/>
    <p:sldId id="602" r:id="rId37"/>
    <p:sldId id="603" r:id="rId38"/>
    <p:sldId id="604" r:id="rId39"/>
    <p:sldId id="605" r:id="rId40"/>
    <p:sldId id="606" r:id="rId41"/>
    <p:sldId id="607" r:id="rId42"/>
    <p:sldId id="608" r:id="rId43"/>
    <p:sldId id="609" r:id="rId44"/>
    <p:sldId id="610" r:id="rId45"/>
    <p:sldId id="611" r:id="rId46"/>
    <p:sldId id="612" r:id="rId47"/>
    <p:sldId id="613" r:id="rId48"/>
    <p:sldId id="614" r:id="rId49"/>
    <p:sldId id="615" r:id="rId50"/>
    <p:sldId id="616" r:id="rId51"/>
    <p:sldId id="617" r:id="rId52"/>
    <p:sldId id="618" r:id="rId53"/>
    <p:sldId id="619" r:id="rId54"/>
    <p:sldId id="620" r:id="rId55"/>
    <p:sldId id="621" r:id="rId56"/>
    <p:sldId id="622" r:id="rId57"/>
    <p:sldId id="623" r:id="rId58"/>
    <p:sldId id="624" r:id="rId59"/>
    <p:sldId id="625" r:id="rId60"/>
    <p:sldId id="626" r:id="rId61"/>
    <p:sldId id="627" r:id="rId62"/>
    <p:sldId id="628" r:id="rId63"/>
    <p:sldId id="629" r:id="rId64"/>
    <p:sldId id="630" r:id="rId65"/>
    <p:sldId id="631" r:id="rId66"/>
    <p:sldId id="632" r:id="rId67"/>
    <p:sldId id="633" r:id="rId68"/>
    <p:sldId id="634" r:id="rId69"/>
    <p:sldId id="635" r:id="rId70"/>
    <p:sldId id="636" r:id="rId71"/>
    <p:sldId id="637" r:id="rId72"/>
    <p:sldId id="638" r:id="rId73"/>
    <p:sldId id="639" r:id="rId74"/>
    <p:sldId id="640" r:id="rId75"/>
    <p:sldId id="641" r:id="rId76"/>
    <p:sldId id="642" r:id="rId77"/>
    <p:sldId id="643" r:id="rId78"/>
    <p:sldId id="644" r:id="rId79"/>
    <p:sldId id="645" r:id="rId80"/>
    <p:sldId id="646" r:id="rId81"/>
    <p:sldId id="703" r:id="rId82"/>
    <p:sldId id="647" r:id="rId83"/>
    <p:sldId id="648" r:id="rId84"/>
    <p:sldId id="649" r:id="rId85"/>
    <p:sldId id="650" r:id="rId86"/>
    <p:sldId id="651" r:id="rId87"/>
    <p:sldId id="652" r:id="rId88"/>
    <p:sldId id="653" r:id="rId89"/>
    <p:sldId id="654" r:id="rId90"/>
    <p:sldId id="655" r:id="rId91"/>
    <p:sldId id="656" r:id="rId92"/>
    <p:sldId id="657" r:id="rId93"/>
    <p:sldId id="658" r:id="rId94"/>
    <p:sldId id="659" r:id="rId95"/>
    <p:sldId id="660" r:id="rId96"/>
    <p:sldId id="661" r:id="rId97"/>
    <p:sldId id="662" r:id="rId98"/>
    <p:sldId id="704" r:id="rId99"/>
    <p:sldId id="663" r:id="rId100"/>
    <p:sldId id="664" r:id="rId101"/>
    <p:sldId id="665" r:id="rId102"/>
    <p:sldId id="666" r:id="rId103"/>
    <p:sldId id="667" r:id="rId104"/>
    <p:sldId id="668" r:id="rId105"/>
    <p:sldId id="669" r:id="rId106"/>
    <p:sldId id="670" r:id="rId107"/>
    <p:sldId id="671" r:id="rId108"/>
    <p:sldId id="672" r:id="rId109"/>
    <p:sldId id="705" r:id="rId110"/>
    <p:sldId id="706" r:id="rId111"/>
    <p:sldId id="707" r:id="rId112"/>
    <p:sldId id="673" r:id="rId113"/>
    <p:sldId id="674" r:id="rId114"/>
    <p:sldId id="675" r:id="rId115"/>
    <p:sldId id="676" r:id="rId116"/>
    <p:sldId id="677" r:id="rId117"/>
    <p:sldId id="678" r:id="rId118"/>
    <p:sldId id="679" r:id="rId119"/>
    <p:sldId id="680" r:id="rId120"/>
    <p:sldId id="681" r:id="rId121"/>
    <p:sldId id="682" r:id="rId122"/>
    <p:sldId id="683" r:id="rId123"/>
    <p:sldId id="708" r:id="rId124"/>
    <p:sldId id="709" r:id="rId125"/>
    <p:sldId id="710" r:id="rId126"/>
    <p:sldId id="711" r:id="rId127"/>
    <p:sldId id="712" r:id="rId128"/>
    <p:sldId id="713" r:id="rId129"/>
    <p:sldId id="714" r:id="rId130"/>
    <p:sldId id="715" r:id="rId131"/>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00FF"/>
    <a:srgbClr val="000099"/>
    <a:srgbClr val="CCECFF"/>
    <a:srgbClr val="66FFFF"/>
    <a:srgbClr val="0000CC"/>
    <a:srgbClr val="FF66FF"/>
    <a:srgbClr val="FF99FF"/>
    <a:srgbClr val="00FFFF"/>
    <a:srgbClr val="66FF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214" autoAdjust="0"/>
    <p:restoredTop sz="94690" autoAdjust="0"/>
  </p:normalViewPr>
  <p:slideViewPr>
    <p:cSldViewPr>
      <p:cViewPr varScale="1">
        <p:scale>
          <a:sx n="63" d="100"/>
          <a:sy n="63" d="100"/>
        </p:scale>
        <p:origin x="-1050" y="-96"/>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slide" Target="slides/slide60.xml"/><Relationship Id="rId1" Type="http://schemas.openxmlformats.org/officeDocument/2006/relationships/slide" Target="slides/slide59.xml"/><Relationship Id="rId5" Type="http://schemas.openxmlformats.org/officeDocument/2006/relationships/slide" Target="slides/slide63.xml"/><Relationship Id="rId4"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xmlns=""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xmlns=""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5A2D08-37A5-4F86-B7B8-CB60C79707C0}" type="slidenum">
              <a:rPr lang="en-US" altLang="zh-CN"/>
              <a:pPr/>
              <a:t>19</a:t>
            </a:fld>
            <a:endParaRPr lang="en-US" altLang="zh-CN"/>
          </a:p>
        </p:txBody>
      </p:sp>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66E44C-50F9-4C65-9A51-5B7F1A963390}" type="slidenum">
              <a:rPr lang="en-US" altLang="zh-CN"/>
              <a:pPr/>
              <a:t>20</a:t>
            </a:fld>
            <a:endParaRPr lang="en-US" altLang="zh-CN"/>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330430-03C2-4715-97BD-9EE1F31F602A}" type="slidenum">
              <a:rPr lang="en-US" altLang="zh-CN"/>
              <a:pPr/>
              <a:t>21</a:t>
            </a:fld>
            <a:endParaRPr lang="en-US" altLang="zh-CN"/>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330430-03C2-4715-97BD-9EE1F31F602A}" type="slidenum">
              <a:rPr lang="en-US" altLang="zh-CN"/>
              <a:pPr/>
              <a:t>22</a:t>
            </a:fld>
            <a:endParaRPr lang="en-US" altLang="zh-CN"/>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a:t>
            </a:r>
            <a:r>
              <a:rPr lang="en-US" altLang="zh-CN" dirty="0" smtClean="0"/>
              <a:t>5-23</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23</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97B5B9-4C23-489C-84C7-C6D9FA14D038}" type="slidenum">
              <a:rPr lang="en-US" altLang="zh-CN"/>
              <a:pPr/>
              <a:t>25</a:t>
            </a:fld>
            <a:endParaRPr lang="en-US" altLang="zh-CN"/>
          </a:p>
        </p:txBody>
      </p:sp>
      <p:sp>
        <p:nvSpPr>
          <p:cNvPr id="756738" name="Rectangle 2"/>
          <p:cNvSpPr>
            <a:spLocks noGrp="1" noRot="1" noChangeAspect="1" noChangeArrowheads="1" noTextEdit="1"/>
          </p:cNvSpPr>
          <p:nvPr>
            <p:ph type="sldImg"/>
          </p:nvPr>
        </p:nvSpPr>
        <p:spPr>
          <a:ln/>
        </p:spPr>
      </p:sp>
      <p:sp>
        <p:nvSpPr>
          <p:cNvPr id="756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4702AC-2F11-48EC-B7A9-BC1718C84B13}" type="slidenum">
              <a:rPr lang="en-US" altLang="zh-CN"/>
              <a:pPr/>
              <a:t>26</a:t>
            </a:fld>
            <a:endParaRPr lang="en-US" altLang="zh-CN"/>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4702AC-2F11-48EC-B7A9-BC1718C84B13}" type="slidenum">
              <a:rPr lang="en-US" altLang="zh-CN"/>
              <a:pPr/>
              <a:t>27</a:t>
            </a:fld>
            <a:endParaRPr lang="en-US" altLang="zh-CN"/>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t>（</a:t>
            </a:r>
            <a:r>
              <a:rPr lang="en-US" altLang="zh-CN" sz="1200" dirty="0" smtClean="0"/>
              <a:t>5-34</a:t>
            </a:r>
            <a:r>
              <a:rPr lang="zh-CN" altLang="en-US" sz="1200" dirty="0" smtClean="0"/>
              <a:t>）</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29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20A2F5-0B84-49AC-937A-5FC1D5738E4D}" type="slidenum">
              <a:rPr lang="en-US" altLang="zh-CN"/>
              <a:pPr/>
              <a:t>31</a:t>
            </a:fld>
            <a:endParaRPr lang="en-US" altLang="zh-CN"/>
          </a:p>
        </p:txBody>
      </p:sp>
      <p:sp>
        <p:nvSpPr>
          <p:cNvPr id="750594" name="Rectangle 2"/>
          <p:cNvSpPr>
            <a:spLocks noGrp="1" noRot="1" noChangeAspect="1" noChangeArrowheads="1" noTextEdit="1"/>
          </p:cNvSpPr>
          <p:nvPr>
            <p:ph type="sldImg"/>
          </p:nvPr>
        </p:nvSpPr>
        <p:spPr>
          <a:ln/>
        </p:spPr>
      </p:sp>
      <p:sp>
        <p:nvSpPr>
          <p:cNvPr id="750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solidFill>
                  <a:prstClr val="black"/>
                </a:solidFill>
              </a:rPr>
              <a:pPr/>
              <a:t>2</a:t>
            </a:fld>
            <a:endParaRPr lang="en-US" altLang="zh-CN">
              <a:solidFill>
                <a:prstClr val="black"/>
              </a:solidFill>
            </a:endParaRPr>
          </a:p>
        </p:txBody>
      </p:sp>
      <p:sp>
        <p:nvSpPr>
          <p:cNvPr id="254978" name="Rectangle 2"/>
          <p:cNvSpPr>
            <a:spLocks noGrp="1" noRot="1" noChangeAspect="1" noChangeArrowheads="1" noTextEdit="1"/>
          </p:cNvSpPr>
          <p:nvPr>
            <p:ph type="sldImg"/>
          </p:nvPr>
        </p:nvSpPr>
        <p:spPr>
          <a:xfrm>
            <a:off x="987425" y="696913"/>
            <a:ext cx="5035550" cy="3486150"/>
          </a:xfrm>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DD26B3-8FFB-4A55-AA6A-D7C0327A4734}" type="slidenum">
              <a:rPr lang="en-US" altLang="zh-CN"/>
              <a:pPr/>
              <a:t>32</a:t>
            </a:fld>
            <a:endParaRPr lang="en-US" altLang="zh-CN"/>
          </a:p>
        </p:txBody>
      </p:sp>
      <p:sp>
        <p:nvSpPr>
          <p:cNvPr id="752642" name="Rectangle 2"/>
          <p:cNvSpPr>
            <a:spLocks noGrp="1" noRot="1" noChangeAspect="1"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857BC1-71FD-490E-8237-E2CD7D7B1801}" type="slidenum">
              <a:rPr lang="en-US" altLang="zh-CN"/>
              <a:pPr/>
              <a:t>33</a:t>
            </a:fld>
            <a:endParaRPr lang="en-US" altLang="zh-CN"/>
          </a:p>
        </p:txBody>
      </p:sp>
      <p:sp>
        <p:nvSpPr>
          <p:cNvPr id="754690" name="Rectangle 2"/>
          <p:cNvSpPr>
            <a:spLocks noGrp="1" noRot="1" noChangeAspect="1" noChangeArrowheads="1" noTextEdit="1"/>
          </p:cNvSpPr>
          <p:nvPr>
            <p:ph type="sldImg"/>
          </p:nvPr>
        </p:nvSpPr>
        <p:spPr>
          <a:ln/>
        </p:spPr>
      </p:sp>
      <p:sp>
        <p:nvSpPr>
          <p:cNvPr id="754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39</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760EFC-8A83-48C1-88F1-80234B9FF293}" type="slidenum">
              <a:rPr lang="en-US" altLang="zh-CN"/>
              <a:pPr/>
              <a:t>40</a:t>
            </a:fld>
            <a:endParaRPr lang="en-US" altLang="zh-CN"/>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48</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69</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70</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71</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72</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73</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5B5C2E-E610-42C6-92C8-D3F5811294C7}" type="slidenum">
              <a:rPr lang="en-US" altLang="zh-CN"/>
              <a:pPr/>
              <a:t>11</a:t>
            </a:fld>
            <a:endParaRPr lang="en-US" altLang="zh-CN"/>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74</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75</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2D2219C2-CE5B-40C8-A68B-33A28636C3E7}" type="slidenum">
              <a:rPr kumimoji="0" lang="en-US" altLang="zh-CN" sz="1200" b="0">
                <a:latin typeface="Arial" pitchFamily="34" charset="0"/>
              </a:rPr>
              <a:pPr eaLnBrk="1" hangingPunct="1"/>
              <a:t>76</a:t>
            </a:fld>
            <a:endParaRPr kumimoji="0" lang="en-US" altLang="zh-CN" sz="1200" b="0">
              <a:latin typeface="Arial" pitchFamily="34"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77</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78</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79</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80</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B18AC3D8-C89C-4BA5-A63C-698F3D2482F5}" type="slidenum">
              <a:rPr kumimoji="0" lang="en-US" altLang="zh-CN" sz="1200" b="0">
                <a:latin typeface="Arial" pitchFamily="34" charset="0"/>
              </a:rPr>
              <a:pPr eaLnBrk="1" hangingPunct="1"/>
              <a:t>82</a:t>
            </a:fld>
            <a:endParaRPr kumimoji="0" lang="en-US" altLang="zh-CN" sz="1200" b="0">
              <a:latin typeface="Arial" pitchFamily="34"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B18AC3D8-C89C-4BA5-A63C-698F3D2482F5}" type="slidenum">
              <a:rPr kumimoji="0" lang="en-US" altLang="zh-CN" sz="1200" b="0">
                <a:latin typeface="Arial" pitchFamily="34" charset="0"/>
              </a:rPr>
              <a:pPr eaLnBrk="1" hangingPunct="1"/>
              <a:t>83</a:t>
            </a:fld>
            <a:endParaRPr kumimoji="0" lang="en-US" altLang="zh-CN" sz="1200" b="0">
              <a:latin typeface="Arial" pitchFamily="34"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5C84F16B-6DFD-45D7-A72D-BB61D99F7694}" type="slidenum">
              <a:rPr kumimoji="0" lang="en-US" altLang="zh-CN" sz="1200" b="0">
                <a:latin typeface="Arial" pitchFamily="34" charset="0"/>
              </a:rPr>
              <a:pPr eaLnBrk="1" hangingPunct="1"/>
              <a:t>84</a:t>
            </a:fld>
            <a:endParaRPr kumimoji="0" lang="en-US" altLang="zh-CN" sz="1200" b="0">
              <a:latin typeface="Arial" pitchFamily="34"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12</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21E2CCC4-0234-4F36-A45A-BDC49CFC493A}" type="slidenum">
              <a:rPr kumimoji="0" lang="en-US" altLang="zh-CN" sz="1200" b="0">
                <a:latin typeface="Arial" pitchFamily="34" charset="0"/>
              </a:rPr>
              <a:pPr eaLnBrk="1" hangingPunct="1"/>
              <a:t>85</a:t>
            </a:fld>
            <a:endParaRPr kumimoji="0" lang="en-US" altLang="zh-CN" sz="1200" b="0">
              <a:latin typeface="Arial" pitchFamily="34" charset="0"/>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86</a:t>
            </a:fld>
            <a:endParaRPr kumimoji="0" lang="en-US" altLang="zh-CN" sz="1200" b="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F25F39-7FE8-4D14-B1E0-BCB6EBC02C98}" type="slidenum">
              <a:rPr lang="en-US" altLang="zh-CN"/>
              <a:pPr/>
              <a:t>89</a:t>
            </a:fld>
            <a:endParaRPr lang="en-US" altLang="zh-CN"/>
          </a:p>
        </p:txBody>
      </p:sp>
      <p:sp>
        <p:nvSpPr>
          <p:cNvPr id="802818" name="Rectangle 2"/>
          <p:cNvSpPr>
            <a:spLocks noGrp="1" noRot="1" noChangeAspect="1" noChangeArrowheads="1" noTextEdit="1"/>
          </p:cNvSpPr>
          <p:nvPr>
            <p:ph type="sldImg"/>
          </p:nvPr>
        </p:nvSpPr>
        <p:spPr>
          <a:ln/>
        </p:spPr>
      </p:sp>
      <p:sp>
        <p:nvSpPr>
          <p:cNvPr id="802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2ACB8-B8AF-40EA-B9F6-C9038FF79A21}" type="slidenum">
              <a:rPr lang="en-US" altLang="zh-CN"/>
              <a:pPr/>
              <a:t>94</a:t>
            </a:fld>
            <a:endParaRPr lang="en-US" altLang="zh-CN"/>
          </a:p>
        </p:txBody>
      </p:sp>
      <p:sp>
        <p:nvSpPr>
          <p:cNvPr id="651266" name="Rectangle 2"/>
          <p:cNvSpPr>
            <a:spLocks noGrp="1" noRot="1" noChangeAspect="1" noChangeArrowheads="1" noTextEdit="1"/>
          </p:cNvSpPr>
          <p:nvPr>
            <p:ph type="sldImg"/>
          </p:nvPr>
        </p:nvSpPr>
        <p:spPr>
          <a:ln/>
        </p:spPr>
      </p:sp>
      <p:sp>
        <p:nvSpPr>
          <p:cNvPr id="651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2F6130-E0A1-4860-B08A-7B44928E2A3D}" type="slidenum">
              <a:rPr lang="en-US" altLang="zh-CN"/>
              <a:pPr/>
              <a:t>95</a:t>
            </a:fld>
            <a:endParaRPr lang="en-US" altLang="zh-CN"/>
          </a:p>
        </p:txBody>
      </p:sp>
      <p:sp>
        <p:nvSpPr>
          <p:cNvPr id="652290" name="Rectangle 2"/>
          <p:cNvSpPr>
            <a:spLocks noGrp="1" noRot="1" noChangeAspect="1" noChangeArrowheads="1" noTextEdit="1"/>
          </p:cNvSpPr>
          <p:nvPr>
            <p:ph type="sldImg"/>
          </p:nvPr>
        </p:nvSpPr>
        <p:spPr>
          <a:ln/>
        </p:spPr>
      </p:sp>
      <p:sp>
        <p:nvSpPr>
          <p:cNvPr id="652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02098B-7D95-494D-BC5F-07385BFC9E1D}" type="slidenum">
              <a:rPr lang="en-US" altLang="zh-CN"/>
              <a:pPr/>
              <a:t>96</a:t>
            </a:fld>
            <a:endParaRPr lang="en-US" altLang="zh-CN"/>
          </a:p>
        </p:txBody>
      </p:sp>
      <p:sp>
        <p:nvSpPr>
          <p:cNvPr id="653314" name="Rectangle 2"/>
          <p:cNvSpPr>
            <a:spLocks noGrp="1" noRot="1" noChangeAspect="1" noChangeArrowheads="1" noTextEdit="1"/>
          </p:cNvSpPr>
          <p:nvPr>
            <p:ph type="sldImg"/>
          </p:nvPr>
        </p:nvSpPr>
        <p:spPr>
          <a:ln/>
        </p:spPr>
      </p:sp>
      <p:sp>
        <p:nvSpPr>
          <p:cNvPr id="653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99</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100</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101</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102</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B2B608-8DC4-4D8F-AFC8-835E2FFA36E2}" type="slidenum">
              <a:rPr lang="en-US" altLang="zh-CN"/>
              <a:pPr/>
              <a:t>14</a:t>
            </a:fld>
            <a:endParaRPr lang="en-US" altLang="zh-CN"/>
          </a:p>
        </p:txBody>
      </p:sp>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51AAD9-CF87-44F5-AC1A-254F14F2D36B}" type="slidenum">
              <a:rPr lang="en-US" altLang="zh-CN"/>
              <a:pPr/>
              <a:t>120</a:t>
            </a:fld>
            <a:endParaRPr lang="en-US" altLang="zh-CN"/>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51AAD9-CF87-44F5-AC1A-254F14F2D36B}" type="slidenum">
              <a:rPr lang="en-US" altLang="zh-CN"/>
              <a:pPr/>
              <a:t>121</a:t>
            </a:fld>
            <a:endParaRPr lang="en-US" altLang="zh-CN"/>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BF4591-0342-47E2-A74A-3F9BFE83CF55}" type="slidenum">
              <a:rPr lang="en-US" altLang="zh-CN"/>
              <a:pPr/>
              <a:t>122</a:t>
            </a:fld>
            <a:endParaRPr lang="en-US" altLang="zh-CN"/>
          </a:p>
        </p:txBody>
      </p:sp>
      <p:sp>
        <p:nvSpPr>
          <p:cNvPr id="661506" name="Rectangle 2"/>
          <p:cNvSpPr>
            <a:spLocks noGrp="1" noRot="1" noChangeAspect="1" noChangeArrowheads="1" noTextEdit="1"/>
          </p:cNvSpPr>
          <p:nvPr>
            <p:ph type="sldImg"/>
          </p:nvPr>
        </p:nvSpPr>
        <p:spPr>
          <a:ln/>
        </p:spPr>
      </p:sp>
      <p:sp>
        <p:nvSpPr>
          <p:cNvPr id="661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2F77B-D340-416C-8228-E55FDA73257F}" type="slidenum">
              <a:rPr lang="en-US" altLang="zh-CN"/>
              <a:pPr/>
              <a:t>123</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17613F-0030-43CF-AFCB-F18C272F25A2}" type="slidenum">
              <a:rPr lang="en-US" altLang="zh-CN"/>
              <a:pPr/>
              <a:t>15</a:t>
            </a:fld>
            <a:endParaRPr lang="en-US" altLang="zh-CN"/>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BA0A2E-F060-4685-9815-7CFB92EBA7D4}" type="slidenum">
              <a:rPr lang="en-US" altLang="zh-CN"/>
              <a:pPr/>
              <a:t>16</a:t>
            </a:fld>
            <a:endParaRPr lang="en-US" altLang="zh-CN"/>
          </a:p>
        </p:txBody>
      </p:sp>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0F3C08-D992-4447-A123-E9A615B15A69}" type="slidenum">
              <a:rPr lang="en-US" altLang="zh-CN"/>
              <a:pPr/>
              <a:t>17</a:t>
            </a:fld>
            <a:endParaRPr lang="en-US" altLang="zh-CN"/>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678244-9B97-4C58-BE0E-0C1AC448226C}" type="slidenum">
              <a:rPr lang="en-US" altLang="zh-CN"/>
              <a:pPr/>
              <a:t>18</a:t>
            </a:fld>
            <a:endParaRPr lang="en-US" altLang="zh-CN"/>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xmlns=""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xmlns=""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xmlns=""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xmlns=""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xmlns=""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1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2.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notesSlide" Target="../notesSlides/notesSlide18.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7.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5 </a:t>
            </a:r>
            <a:r>
              <a:rPr lang="zh-CN" altLang="en-US" dirty="0">
                <a:latin typeface="+mn-lt"/>
              </a:rPr>
              <a:t>章 </a:t>
            </a:r>
            <a:r>
              <a:rPr lang="zh-CN" altLang="en-US" dirty="0" smtClean="0">
                <a:latin typeface="+mn-lt"/>
              </a:rPr>
              <a:t> 运输层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extLst>
      <p:ext uri="{BB962C8B-B14F-4D97-AF65-F5344CB8AC3E}">
        <p14:creationId xmlns:p14="http://schemas.microsoft.com/office/powerpoint/2010/main" xmlns="" val="210693819"/>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dirty="0" smtClean="0"/>
              <a:t>第</a:t>
            </a:r>
            <a:r>
              <a:rPr lang="en-US" altLang="zh-CN" dirty="0" smtClean="0"/>
              <a:t>12</a:t>
            </a:r>
            <a:r>
              <a:rPr lang="zh-CN" altLang="en-US" dirty="0" smtClean="0"/>
              <a:t>次课课后探究问题</a:t>
            </a:r>
          </a:p>
        </p:txBody>
      </p:sp>
      <p:sp>
        <p:nvSpPr>
          <p:cNvPr id="65539" name="内容占位符 2"/>
          <p:cNvSpPr>
            <a:spLocks noGrp="1"/>
          </p:cNvSpPr>
          <p:nvPr>
            <p:ph idx="1"/>
          </p:nvPr>
        </p:nvSpPr>
        <p:spPr/>
        <p:txBody>
          <a:bodyPr/>
          <a:lstStyle/>
          <a:p>
            <a:r>
              <a:rPr lang="zh-CN" altLang="en-US" dirty="0" smtClean="0"/>
              <a:t>停等协议在考虑重传情况下，信道利用率如何计算？</a:t>
            </a:r>
            <a:endParaRPr lang="en-US" altLang="zh-CN" dirty="0" smtClean="0"/>
          </a:p>
          <a:p>
            <a:r>
              <a:rPr lang="en-US" altLang="zh-CN" dirty="0" smtClean="0"/>
              <a:t>TCP </a:t>
            </a:r>
            <a:r>
              <a:rPr lang="zh-CN" altLang="en-US" dirty="0" smtClean="0"/>
              <a:t>协议中是如何实现可靠通信的？</a:t>
            </a:r>
            <a:endParaRPr lang="en-US" altLang="zh-CN" dirty="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gn="ctr"/>
            <a:r>
              <a:rPr lang="zh-CN" altLang="zh-CN" dirty="0"/>
              <a:t>运输</a:t>
            </a:r>
            <a:r>
              <a:rPr lang="zh-CN" altLang="zh-CN" dirty="0" smtClean="0"/>
              <a:t>连接</a:t>
            </a:r>
            <a:r>
              <a:rPr lang="zh-CN" altLang="en-US" dirty="0" smtClean="0"/>
              <a:t>的</a:t>
            </a:r>
            <a:r>
              <a:rPr lang="zh-CN" altLang="zh-CN" dirty="0" smtClean="0"/>
              <a:t>三</a:t>
            </a:r>
            <a:r>
              <a:rPr lang="zh-CN" altLang="zh-CN" dirty="0"/>
              <a:t>个阶段</a:t>
            </a:r>
          </a:p>
        </p:txBody>
      </p:sp>
      <p:sp>
        <p:nvSpPr>
          <p:cNvPr id="931843" name="Rectangle 3"/>
          <p:cNvSpPr>
            <a:spLocks noGrp="1" noChangeArrowheads="1"/>
          </p:cNvSpPr>
          <p:nvPr>
            <p:ph idx="1"/>
          </p:nvPr>
        </p:nvSpPr>
        <p:spPr/>
        <p:txBody>
          <a:bodyPr/>
          <a:lstStyle/>
          <a:p>
            <a:r>
              <a:rPr lang="en-US" altLang="zh-CN" dirty="0" smtClean="0"/>
              <a:t>TCP </a:t>
            </a:r>
            <a:r>
              <a:rPr lang="zh-CN" altLang="zh-CN" dirty="0" smtClean="0"/>
              <a:t>是</a:t>
            </a:r>
            <a:r>
              <a:rPr lang="zh-CN" altLang="zh-CN" dirty="0"/>
              <a:t>面向连接的协议</a:t>
            </a:r>
            <a:r>
              <a:rPr lang="zh-CN" altLang="zh-CN" dirty="0" smtClean="0"/>
              <a:t>。</a:t>
            </a:r>
            <a:endParaRPr lang="en-US" altLang="zh-CN" dirty="0" smtClean="0"/>
          </a:p>
          <a:p>
            <a:r>
              <a:rPr lang="zh-CN" altLang="zh-CN" dirty="0"/>
              <a:t>运输</a:t>
            </a:r>
            <a:r>
              <a:rPr lang="zh-CN" altLang="zh-CN" dirty="0" smtClean="0"/>
              <a:t>连接有</a:t>
            </a:r>
            <a:r>
              <a:rPr lang="zh-CN" altLang="zh-CN" dirty="0"/>
              <a:t>三个</a:t>
            </a:r>
            <a:r>
              <a:rPr lang="zh-CN" altLang="zh-CN" dirty="0" smtClean="0"/>
              <a:t>阶段：</a:t>
            </a:r>
            <a:endParaRPr lang="en-US" altLang="zh-CN" dirty="0" smtClean="0"/>
          </a:p>
          <a:p>
            <a:pPr lvl="1"/>
            <a:r>
              <a:rPr lang="zh-CN" altLang="zh-CN" dirty="0" smtClean="0">
                <a:solidFill>
                  <a:srgbClr val="0000FF"/>
                </a:solidFill>
              </a:rPr>
              <a:t>连接建立</a:t>
            </a:r>
            <a:endParaRPr lang="en-US" altLang="zh-CN" dirty="0" smtClean="0">
              <a:solidFill>
                <a:srgbClr val="0000FF"/>
              </a:solidFill>
            </a:endParaRPr>
          </a:p>
          <a:p>
            <a:pPr lvl="1"/>
            <a:r>
              <a:rPr lang="zh-CN" altLang="zh-CN" dirty="0" smtClean="0">
                <a:solidFill>
                  <a:srgbClr val="0000FF"/>
                </a:solidFill>
              </a:rPr>
              <a:t>数据传送</a:t>
            </a:r>
            <a:endParaRPr lang="en-US" altLang="zh-CN" dirty="0" smtClean="0">
              <a:solidFill>
                <a:srgbClr val="0000FF"/>
              </a:solidFill>
            </a:endParaRPr>
          </a:p>
          <a:p>
            <a:pPr lvl="1"/>
            <a:r>
              <a:rPr lang="zh-CN" altLang="zh-CN" dirty="0" smtClean="0">
                <a:solidFill>
                  <a:srgbClr val="0000FF"/>
                </a:solidFill>
              </a:rPr>
              <a:t>连接释放</a:t>
            </a:r>
            <a:endParaRPr lang="en-US" altLang="zh-CN" dirty="0" smtClean="0">
              <a:solidFill>
                <a:srgbClr val="0000FF"/>
              </a:solidFill>
            </a:endParaRPr>
          </a:p>
          <a:p>
            <a:r>
              <a:rPr lang="zh-CN" altLang="zh-CN" dirty="0" smtClean="0">
                <a:solidFill>
                  <a:srgbClr val="FF0000"/>
                </a:solidFill>
              </a:rPr>
              <a:t>运输</a:t>
            </a:r>
            <a:r>
              <a:rPr lang="zh-CN" altLang="zh-CN" dirty="0">
                <a:solidFill>
                  <a:srgbClr val="FF0000"/>
                </a:solidFill>
              </a:rPr>
              <a:t>连接的管理</a:t>
            </a:r>
            <a:r>
              <a:rPr lang="zh-CN" altLang="zh-CN" dirty="0"/>
              <a:t>就是使运输连接的建立和释放都能正常地进行。</a:t>
            </a:r>
          </a:p>
        </p:txBody>
      </p:sp>
    </p:spTree>
    <p:extLst>
      <p:ext uri="{BB962C8B-B14F-4D97-AF65-F5344CB8AC3E}">
        <p14:creationId xmlns:p14="http://schemas.microsoft.com/office/powerpoint/2010/main" xmlns="" val="112104432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495300" y="188640"/>
            <a:ext cx="8490148" cy="792088"/>
          </a:xfrm>
        </p:spPr>
        <p:txBody>
          <a:bodyPr/>
          <a:lstStyle/>
          <a:p>
            <a:pPr algn="ctr"/>
            <a:r>
              <a:rPr lang="en-US" altLang="zh-CN" sz="3600" dirty="0" smtClean="0"/>
              <a:t>TCP </a:t>
            </a:r>
            <a:r>
              <a:rPr lang="zh-CN" altLang="zh-CN" sz="3600" dirty="0" smtClean="0"/>
              <a:t>连接建立</a:t>
            </a:r>
            <a:r>
              <a:rPr lang="zh-CN" altLang="zh-CN" sz="3600" dirty="0"/>
              <a:t>过程中要</a:t>
            </a:r>
            <a:r>
              <a:rPr lang="zh-CN" altLang="zh-CN" sz="3600" dirty="0" smtClean="0"/>
              <a:t>解决</a:t>
            </a:r>
            <a:r>
              <a:rPr lang="zh-CN" altLang="en-US" sz="3600" dirty="0" smtClean="0"/>
              <a:t>的</a:t>
            </a:r>
            <a:r>
              <a:rPr lang="zh-CN" altLang="zh-CN" sz="3600" dirty="0" smtClean="0"/>
              <a:t>三</a:t>
            </a:r>
            <a:r>
              <a:rPr lang="zh-CN" altLang="zh-CN" sz="3600" dirty="0"/>
              <a:t>个问题</a:t>
            </a:r>
          </a:p>
        </p:txBody>
      </p:sp>
      <p:sp>
        <p:nvSpPr>
          <p:cNvPr id="931843" name="Rectangle 3"/>
          <p:cNvSpPr>
            <a:spLocks noGrp="1" noChangeArrowheads="1"/>
          </p:cNvSpPr>
          <p:nvPr>
            <p:ph idx="1"/>
          </p:nvPr>
        </p:nvSpPr>
        <p:spPr/>
        <p:txBody>
          <a:bodyPr/>
          <a:lstStyle/>
          <a:p>
            <a:pPr>
              <a:buNone/>
            </a:pPr>
            <a:r>
              <a:rPr lang="zh-CN" altLang="en-US" dirty="0" smtClean="0"/>
              <a:t>（</a:t>
            </a:r>
            <a:r>
              <a:rPr lang="en-US" altLang="zh-CN" dirty="0" smtClean="0"/>
              <a:t>1</a:t>
            </a:r>
            <a:r>
              <a:rPr lang="zh-CN" altLang="en-US" dirty="0" smtClean="0"/>
              <a:t>）</a:t>
            </a:r>
            <a:r>
              <a:rPr lang="zh-CN" altLang="zh-CN" dirty="0" smtClean="0"/>
              <a:t>要</a:t>
            </a:r>
            <a:r>
              <a:rPr lang="zh-CN" altLang="zh-CN" dirty="0"/>
              <a:t>使每一方能够确知对方的存在。</a:t>
            </a:r>
          </a:p>
          <a:p>
            <a:pPr>
              <a:buNone/>
            </a:pPr>
            <a:r>
              <a:rPr lang="zh-CN" altLang="en-US" dirty="0" smtClean="0"/>
              <a:t>（</a:t>
            </a:r>
            <a:r>
              <a:rPr lang="en-US" altLang="zh-CN" dirty="0" smtClean="0"/>
              <a:t>2</a:t>
            </a:r>
            <a:r>
              <a:rPr lang="zh-CN" altLang="en-US" dirty="0" smtClean="0"/>
              <a:t>）</a:t>
            </a:r>
            <a:r>
              <a:rPr lang="zh-CN" altLang="zh-CN" dirty="0" smtClean="0"/>
              <a:t>要</a:t>
            </a:r>
            <a:r>
              <a:rPr lang="zh-CN" altLang="zh-CN" dirty="0"/>
              <a:t>允许双方协商一些参数（如最大窗口值、是否使用窗口扩大选项和时间戳选项以及服务质量等）。</a:t>
            </a:r>
          </a:p>
          <a:p>
            <a:pPr>
              <a:buNone/>
            </a:pPr>
            <a:r>
              <a:rPr lang="zh-CN" altLang="en-US" dirty="0" smtClean="0"/>
              <a:t>（</a:t>
            </a:r>
            <a:r>
              <a:rPr lang="en-US" altLang="zh-CN" dirty="0" smtClean="0"/>
              <a:t>3</a:t>
            </a:r>
            <a:r>
              <a:rPr lang="zh-CN" altLang="en-US" dirty="0" smtClean="0"/>
              <a:t>）</a:t>
            </a:r>
            <a:r>
              <a:rPr lang="zh-CN" altLang="zh-CN" dirty="0" smtClean="0"/>
              <a:t>能</a:t>
            </a:r>
            <a:r>
              <a:rPr lang="zh-CN" altLang="zh-CN" dirty="0"/>
              <a:t>够对运输实体资源（如缓存大小、连接表中的项目等）进行分配</a:t>
            </a:r>
            <a:r>
              <a:rPr lang="zh-CN" altLang="zh-CN" dirty="0" smtClean="0"/>
              <a:t>。</a:t>
            </a:r>
            <a:endParaRPr lang="zh-CN" altLang="zh-CN" dirty="0"/>
          </a:p>
        </p:txBody>
      </p:sp>
    </p:spTree>
    <p:extLst>
      <p:ext uri="{BB962C8B-B14F-4D97-AF65-F5344CB8AC3E}">
        <p14:creationId xmlns:p14="http://schemas.microsoft.com/office/powerpoint/2010/main" xmlns="" val="119071933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gn="ctr"/>
            <a:r>
              <a:rPr lang="zh-CN" altLang="en-US" dirty="0"/>
              <a:t>客户</a:t>
            </a:r>
            <a:r>
              <a:rPr lang="zh-CN" altLang="en-US" dirty="0">
                <a:sym typeface="Symbol" pitchFamily="18" charset="2"/>
              </a:rPr>
              <a:t></a:t>
            </a:r>
            <a:r>
              <a:rPr lang="zh-CN" altLang="en-US" dirty="0"/>
              <a:t>服务器方式 </a:t>
            </a:r>
            <a:endParaRPr lang="zh-CN" altLang="zh-CN" dirty="0"/>
          </a:p>
        </p:txBody>
      </p:sp>
      <p:sp>
        <p:nvSpPr>
          <p:cNvPr id="931843" name="Rectangle 3"/>
          <p:cNvSpPr>
            <a:spLocks noGrp="1" noChangeArrowheads="1"/>
          </p:cNvSpPr>
          <p:nvPr>
            <p:ph idx="1"/>
          </p:nvPr>
        </p:nvSpPr>
        <p:spPr/>
        <p:txBody>
          <a:bodyPr/>
          <a:lstStyle/>
          <a:p>
            <a:r>
              <a:rPr lang="en-US" altLang="zh-CN" dirty="0" smtClean="0"/>
              <a:t>TCP</a:t>
            </a:r>
            <a:r>
              <a:rPr lang="zh-CN" altLang="zh-CN" dirty="0"/>
              <a:t>连接的建立</a:t>
            </a:r>
            <a:r>
              <a:rPr lang="zh-CN" altLang="zh-CN" dirty="0">
                <a:solidFill>
                  <a:srgbClr val="FF0000"/>
                </a:solidFill>
              </a:rPr>
              <a:t>采用客户服务器方式</a:t>
            </a:r>
            <a:r>
              <a:rPr lang="zh-CN" altLang="zh-CN" dirty="0" smtClean="0">
                <a:solidFill>
                  <a:srgbClr val="FF0000"/>
                </a:solidFill>
              </a:rPr>
              <a:t>。</a:t>
            </a:r>
            <a:endParaRPr lang="en-US" altLang="zh-CN" dirty="0" smtClean="0">
              <a:solidFill>
                <a:srgbClr val="FF0000"/>
              </a:solidFill>
            </a:endParaRPr>
          </a:p>
          <a:p>
            <a:r>
              <a:rPr lang="zh-CN" altLang="zh-CN" dirty="0" smtClean="0"/>
              <a:t>主动</a:t>
            </a:r>
            <a:r>
              <a:rPr lang="zh-CN" altLang="zh-CN" dirty="0"/>
              <a:t>发起连接建立的应用进程叫做</a:t>
            </a:r>
            <a:r>
              <a:rPr lang="zh-CN" altLang="zh-CN" dirty="0">
                <a:solidFill>
                  <a:srgbClr val="FF0000"/>
                </a:solidFill>
              </a:rPr>
              <a:t>客户</a:t>
            </a:r>
            <a:r>
              <a:rPr lang="en-US" altLang="zh-CN" dirty="0"/>
              <a:t>(client)</a:t>
            </a:r>
            <a:r>
              <a:rPr lang="zh-CN" altLang="zh-CN" dirty="0" smtClean="0"/>
              <a:t>，</a:t>
            </a:r>
            <a:endParaRPr lang="en-US" altLang="zh-CN" dirty="0" smtClean="0"/>
          </a:p>
          <a:p>
            <a:r>
              <a:rPr lang="zh-CN" altLang="zh-CN" dirty="0" smtClean="0"/>
              <a:t>被动</a:t>
            </a:r>
            <a:r>
              <a:rPr lang="zh-CN" altLang="zh-CN" dirty="0"/>
              <a:t>等待连接建立的应用进程叫做</a:t>
            </a:r>
            <a:r>
              <a:rPr lang="zh-CN" altLang="zh-CN" dirty="0">
                <a:solidFill>
                  <a:srgbClr val="FF0000"/>
                </a:solidFill>
              </a:rPr>
              <a:t>服务器</a:t>
            </a:r>
            <a:r>
              <a:rPr lang="en-US" altLang="zh-CN" dirty="0"/>
              <a:t>(server)</a:t>
            </a:r>
            <a:r>
              <a:rPr lang="zh-CN" altLang="zh-CN" dirty="0"/>
              <a:t>。</a:t>
            </a:r>
          </a:p>
        </p:txBody>
      </p:sp>
    </p:spTree>
    <p:extLst>
      <p:ext uri="{BB962C8B-B14F-4D97-AF65-F5344CB8AC3E}">
        <p14:creationId xmlns:p14="http://schemas.microsoft.com/office/powerpoint/2010/main" xmlns="" val="318205468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5.9.1  </a:t>
            </a:r>
            <a:r>
              <a:rPr lang="en-US" altLang="zh-CN" dirty="0" smtClean="0"/>
              <a:t>TCP </a:t>
            </a:r>
            <a:r>
              <a:rPr lang="zh-CN" altLang="zh-CN" dirty="0" smtClean="0"/>
              <a:t>的连接建立</a:t>
            </a:r>
            <a:endParaRPr lang="zh-CN" altLang="en-US" dirty="0"/>
          </a:p>
        </p:txBody>
      </p:sp>
      <p:sp>
        <p:nvSpPr>
          <p:cNvPr id="3" name="内容占位符 2"/>
          <p:cNvSpPr>
            <a:spLocks noGrp="1"/>
          </p:cNvSpPr>
          <p:nvPr>
            <p:ph idx="1"/>
          </p:nvPr>
        </p:nvSpPr>
        <p:spPr/>
        <p:txBody>
          <a:bodyPr/>
          <a:lstStyle/>
          <a:p>
            <a:r>
              <a:rPr lang="en-US" altLang="zh-CN" dirty="0" smtClean="0"/>
              <a:t>TCP </a:t>
            </a:r>
            <a:r>
              <a:rPr lang="zh-CN" altLang="zh-CN" dirty="0" smtClean="0"/>
              <a:t>建立</a:t>
            </a:r>
            <a:r>
              <a:rPr lang="zh-CN" altLang="zh-CN" dirty="0"/>
              <a:t>连接的过程叫做</a:t>
            </a:r>
            <a:r>
              <a:rPr lang="zh-CN" altLang="zh-CN" dirty="0" smtClean="0">
                <a:solidFill>
                  <a:srgbClr val="FF0000"/>
                </a:solidFill>
              </a:rPr>
              <a:t>握手</a:t>
            </a:r>
            <a:r>
              <a:rPr lang="zh-CN" altLang="en-US" dirty="0" smtClean="0">
                <a:solidFill>
                  <a:srgbClr val="FF0000"/>
                </a:solidFill>
              </a:rPr>
              <a:t>。</a:t>
            </a:r>
            <a:endParaRPr lang="en-US" altLang="zh-CN" dirty="0" smtClean="0">
              <a:solidFill>
                <a:srgbClr val="FF0000"/>
              </a:solidFill>
            </a:endParaRPr>
          </a:p>
          <a:p>
            <a:r>
              <a:rPr lang="zh-CN" altLang="zh-CN" dirty="0"/>
              <a:t>握手需要在客户和服务器之间交换三</a:t>
            </a:r>
            <a:r>
              <a:rPr lang="zh-CN" altLang="zh-CN" dirty="0" smtClean="0"/>
              <a:t>个</a:t>
            </a:r>
            <a:r>
              <a:rPr lang="en-US" altLang="zh-CN" dirty="0" smtClean="0"/>
              <a:t> TCP </a:t>
            </a:r>
            <a:r>
              <a:rPr lang="zh-CN" altLang="zh-CN" dirty="0" smtClean="0"/>
              <a:t>报文</a:t>
            </a:r>
            <a:r>
              <a:rPr lang="zh-CN" altLang="zh-CN" dirty="0"/>
              <a:t>段</a:t>
            </a:r>
            <a:r>
              <a:rPr lang="zh-CN" altLang="zh-CN" dirty="0" smtClean="0"/>
              <a:t>。</a:t>
            </a:r>
            <a:r>
              <a:rPr lang="zh-CN" altLang="en-US" dirty="0" smtClean="0"/>
              <a:t>称之为</a:t>
            </a:r>
            <a:r>
              <a:rPr lang="zh-CN" altLang="zh-CN" dirty="0" smtClean="0">
                <a:solidFill>
                  <a:srgbClr val="FF0000"/>
                </a:solidFill>
              </a:rPr>
              <a:t>三</a:t>
            </a:r>
            <a:r>
              <a:rPr lang="zh-CN" altLang="zh-CN" dirty="0">
                <a:solidFill>
                  <a:srgbClr val="FF0000"/>
                </a:solidFill>
              </a:rPr>
              <a:t>报文握手</a:t>
            </a:r>
            <a:r>
              <a:rPr lang="zh-CN" altLang="en-US" dirty="0" smtClean="0">
                <a:solidFill>
                  <a:srgbClr val="FF0000"/>
                </a:solidFill>
              </a:rPr>
              <a:t>。</a:t>
            </a:r>
            <a:endParaRPr lang="en-US" altLang="zh-CN" dirty="0" smtClean="0">
              <a:solidFill>
                <a:srgbClr val="FF0000"/>
              </a:solidFill>
            </a:endParaRPr>
          </a:p>
          <a:p>
            <a:r>
              <a:rPr lang="zh-CN" altLang="en-US" dirty="0" smtClean="0"/>
              <a:t>采用</a:t>
            </a:r>
            <a:r>
              <a:rPr lang="zh-CN" altLang="zh-CN" dirty="0">
                <a:solidFill>
                  <a:srgbClr val="FF0000"/>
                </a:solidFill>
              </a:rPr>
              <a:t>三报文握手</a:t>
            </a:r>
            <a:r>
              <a:rPr lang="zh-CN" altLang="zh-CN" dirty="0" smtClean="0"/>
              <a:t>主要</a:t>
            </a:r>
            <a:r>
              <a:rPr lang="zh-CN" altLang="zh-CN" dirty="0"/>
              <a:t>是为了防止已失效的连接请求报文段突然又传送到</a:t>
            </a:r>
            <a:r>
              <a:rPr lang="zh-CN" altLang="zh-CN" dirty="0" smtClean="0"/>
              <a:t>了，因而产生错误。</a:t>
            </a:r>
            <a:endParaRPr lang="zh-CN" altLang="zh-CN" dirty="0"/>
          </a:p>
        </p:txBody>
      </p:sp>
    </p:spTree>
    <p:extLst>
      <p:ext uri="{BB962C8B-B14F-4D97-AF65-F5344CB8AC3E}">
        <p14:creationId xmlns:p14="http://schemas.microsoft.com/office/powerpoint/2010/main" xmlns="" val="221943837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802259" y="2997200"/>
            <a:ext cx="4248150" cy="3441700"/>
            <a:chOff x="1474" y="1888"/>
            <a:chExt cx="2676" cy="2432"/>
          </a:xfrm>
        </p:grpSpPr>
        <p:sp>
          <p:nvSpPr>
            <p:cNvPr id="7"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9" name="Rectangle 5"/>
          <p:cNvSpPr txBox="1">
            <a:spLocks noChangeArrowheads="1"/>
          </p:cNvSpPr>
          <p:nvPr/>
        </p:nvSpPr>
        <p:spPr bwMode="auto">
          <a:xfrm>
            <a:off x="0" y="152400"/>
            <a:ext cx="8791575"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0" cap="none" spc="0" normalizeH="0" baseline="0" noProof="0" smtClean="0">
                <a:ln>
                  <a:noFill/>
                </a:ln>
                <a:solidFill>
                  <a:srgbClr val="333399"/>
                </a:solidFill>
                <a:effectLst/>
                <a:uLnTx/>
                <a:uFillTx/>
                <a:latin typeface="Tahoma"/>
                <a:ea typeface="黑体"/>
                <a:cs typeface="+mj-cs"/>
              </a:rPr>
              <a:t/>
            </a:r>
            <a:br>
              <a:rPr kumimoji="1" lang="en-US" altLang="zh-CN" sz="4000" b="1" i="0" u="none" strike="noStrike" kern="0" cap="none" spc="0" normalizeH="0" baseline="0" noProof="0" smtClean="0">
                <a:ln>
                  <a:noFill/>
                </a:ln>
                <a:solidFill>
                  <a:srgbClr val="333399"/>
                </a:solidFill>
                <a:effectLst/>
                <a:uLnTx/>
                <a:uFillTx/>
                <a:latin typeface="Tahoma"/>
                <a:ea typeface="黑体"/>
                <a:cs typeface="+mj-cs"/>
              </a:rPr>
            </a:br>
            <a:endParaRPr kumimoji="1" lang="en-US" altLang="zh-CN" sz="4000" b="1" i="0" u="none" strike="noStrike" kern="0" cap="none" spc="0" normalizeH="0" baseline="0" noProof="0" smtClean="0">
              <a:ln>
                <a:noFill/>
              </a:ln>
              <a:solidFill>
                <a:srgbClr val="333399"/>
              </a:solidFill>
              <a:effectLst/>
              <a:uLnTx/>
              <a:uFillTx/>
              <a:latin typeface="Tahoma"/>
              <a:ea typeface="黑体"/>
              <a:cs typeface="+mj-cs"/>
            </a:endParaRPr>
          </a:p>
        </p:txBody>
      </p:sp>
      <p:grpSp>
        <p:nvGrpSpPr>
          <p:cNvPr id="10" name="Group 6"/>
          <p:cNvGrpSpPr>
            <a:grpSpLocks/>
          </p:cNvGrpSpPr>
          <p:nvPr/>
        </p:nvGrpSpPr>
        <p:grpSpPr bwMode="auto">
          <a:xfrm>
            <a:off x="2875284" y="3005141"/>
            <a:ext cx="4111625" cy="801688"/>
            <a:chOff x="1520" y="1893"/>
            <a:chExt cx="2590" cy="505"/>
          </a:xfrm>
        </p:grpSpPr>
        <p:sp>
          <p:nvSpPr>
            <p:cNvPr id="11" name="Rectangle 7"/>
            <p:cNvSpPr>
              <a:spLocks noChangeArrowheads="1"/>
            </p:cNvSpPr>
            <p:nvPr/>
          </p:nvSpPr>
          <p:spPr bwMode="auto">
            <a:xfrm rot="665985">
              <a:off x="2095" y="1903"/>
              <a:ext cx="160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 = x</a:t>
              </a:r>
            </a:p>
          </p:txBody>
        </p:sp>
        <p:sp>
          <p:nvSpPr>
            <p:cNvPr id="12" name="Line 8"/>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3" name="Rectangle 9"/>
          <p:cNvSpPr>
            <a:spLocks noChangeArrowheads="1"/>
          </p:cNvSpPr>
          <p:nvPr/>
        </p:nvSpPr>
        <p:spPr bwMode="auto">
          <a:xfrm>
            <a:off x="1898972"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4" name="Text Box 10"/>
          <p:cNvSpPr txBox="1">
            <a:spLocks noChangeArrowheads="1"/>
          </p:cNvSpPr>
          <p:nvPr/>
        </p:nvSpPr>
        <p:spPr bwMode="auto">
          <a:xfrm>
            <a:off x="1849759" y="2455863"/>
            <a:ext cx="114646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15" name="Rectangle 11"/>
          <p:cNvSpPr>
            <a:spLocks noChangeArrowheads="1"/>
          </p:cNvSpPr>
          <p:nvPr/>
        </p:nvSpPr>
        <p:spPr bwMode="auto">
          <a:xfrm>
            <a:off x="6988497"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6" name="Text Box 12"/>
          <p:cNvSpPr txBox="1">
            <a:spLocks noChangeArrowheads="1"/>
          </p:cNvSpPr>
          <p:nvPr/>
        </p:nvSpPr>
        <p:spPr bwMode="auto">
          <a:xfrm>
            <a:off x="6948809" y="2455863"/>
            <a:ext cx="114646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17" name="Group 13"/>
          <p:cNvGrpSpPr>
            <a:grpSpLocks/>
          </p:cNvGrpSpPr>
          <p:nvPr/>
        </p:nvGrpSpPr>
        <p:grpSpPr bwMode="auto">
          <a:xfrm>
            <a:off x="857572" y="2057400"/>
            <a:ext cx="1320800" cy="947738"/>
            <a:chOff x="249" y="1296"/>
            <a:chExt cx="832" cy="597"/>
          </a:xfrm>
        </p:grpSpPr>
        <p:sp>
          <p:nvSpPr>
            <p:cNvPr id="18" name="Rectangle 14"/>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主动打开</a:t>
              </a:r>
            </a:p>
          </p:txBody>
        </p:sp>
        <p:sp>
          <p:nvSpPr>
            <p:cNvPr id="19" name="Freeform 15"/>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0" name="Group 16"/>
          <p:cNvGrpSpPr>
            <a:grpSpLocks/>
          </p:cNvGrpSpPr>
          <p:nvPr/>
        </p:nvGrpSpPr>
        <p:grpSpPr bwMode="auto">
          <a:xfrm>
            <a:off x="7685412" y="2065338"/>
            <a:ext cx="1401763" cy="939800"/>
            <a:chOff x="4550" y="1301"/>
            <a:chExt cx="883" cy="592"/>
          </a:xfrm>
        </p:grpSpPr>
        <p:sp>
          <p:nvSpPr>
            <p:cNvPr id="21" name="Rectangle 17"/>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被动打开</a:t>
              </a:r>
            </a:p>
          </p:txBody>
        </p:sp>
        <p:sp>
          <p:nvSpPr>
            <p:cNvPr id="22" name="Freeform 18"/>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pic>
        <p:nvPicPr>
          <p:cNvPr id="23"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32334" y="1779588"/>
            <a:ext cx="50165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4" name="Picture 20"/>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31384" y="1779588"/>
            <a:ext cx="50165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5" name="Rectangle 21"/>
          <p:cNvSpPr>
            <a:spLocks noChangeArrowheads="1"/>
          </p:cNvSpPr>
          <p:nvPr/>
        </p:nvSpPr>
        <p:spPr bwMode="auto">
          <a:xfrm>
            <a:off x="2556197" y="1779588"/>
            <a:ext cx="368692"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A</a:t>
            </a:r>
          </a:p>
        </p:txBody>
      </p:sp>
      <p:sp>
        <p:nvSpPr>
          <p:cNvPr id="26" name="Rectangle 22"/>
          <p:cNvSpPr>
            <a:spLocks noChangeArrowheads="1"/>
          </p:cNvSpPr>
          <p:nvPr/>
        </p:nvSpPr>
        <p:spPr bwMode="auto">
          <a:xfrm>
            <a:off x="6998022" y="1779588"/>
            <a:ext cx="368692"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B</a:t>
            </a:r>
          </a:p>
        </p:txBody>
      </p:sp>
      <p:sp>
        <p:nvSpPr>
          <p:cNvPr id="27" name="Rectangle 23"/>
          <p:cNvSpPr>
            <a:spLocks noChangeArrowheads="1"/>
          </p:cNvSpPr>
          <p:nvPr/>
        </p:nvSpPr>
        <p:spPr bwMode="auto">
          <a:xfrm>
            <a:off x="2051372" y="1425575"/>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3333CC"/>
                </a:solidFill>
                <a:effectLst/>
                <a:uLnTx/>
                <a:uFillTx/>
                <a:latin typeface="+mn-lt"/>
                <a:ea typeface="黑体" pitchFamily="2" charset="-122"/>
              </a:rPr>
              <a:t>客户</a:t>
            </a:r>
          </a:p>
        </p:txBody>
      </p:sp>
      <p:sp>
        <p:nvSpPr>
          <p:cNvPr id="28" name="Rectangle 24"/>
          <p:cNvSpPr>
            <a:spLocks noChangeArrowheads="1"/>
          </p:cNvSpPr>
          <p:nvPr/>
        </p:nvSpPr>
        <p:spPr bwMode="auto">
          <a:xfrm>
            <a:off x="7047234" y="1425575"/>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30" name="Text Box 26"/>
          <p:cNvSpPr txBox="1">
            <a:spLocks noChangeArrowheads="1"/>
          </p:cNvSpPr>
          <p:nvPr/>
        </p:nvSpPr>
        <p:spPr bwMode="auto">
          <a:xfrm>
            <a:off x="1217934" y="5068341"/>
            <a:ext cx="8050602" cy="1384995"/>
          </a:xfrm>
          <a:prstGeom prst="rect">
            <a:avLst/>
          </a:prstGeom>
          <a:solidFill>
            <a:srgbClr val="FFFF99"/>
          </a:solidFill>
          <a:ln w="9525">
            <a:solidFill>
              <a:srgbClr val="3333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向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发出连接请求报文段，其首部中的</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同步位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SYN =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，并选择序号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seq</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x</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，表明传送</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数据时的第一个数据字节的序号是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x</a:t>
            </a:r>
            <a:r>
              <a:rPr kumimoji="0" lang="zh-CN" altLang="en-US" sz="2800" b="1" i="0" u="none" strike="noStrike" kern="0" cap="none" spc="0" normalizeH="0" baseline="0" noProof="0" dirty="0" smtClean="0">
                <a:ln>
                  <a:noFill/>
                </a:ln>
                <a:solidFill>
                  <a:srgbClr val="000099"/>
                </a:solidFill>
                <a:effectLst/>
                <a:uLnTx/>
                <a:uFillTx/>
                <a:latin typeface="Arial" pitchFamily="34" charset="0"/>
                <a:ea typeface="黑体" pitchFamily="2" charset="-122"/>
              </a:rPr>
              <a:t>。</a:t>
            </a:r>
            <a:endPar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endParaRPr>
          </a:p>
        </p:txBody>
      </p:sp>
      <p:sp>
        <p:nvSpPr>
          <p:cNvPr id="31" name="Text Box 48"/>
          <p:cNvSpPr txBox="1">
            <a:spLocks noChangeArrowheads="1"/>
          </p:cNvSpPr>
          <p:nvPr/>
        </p:nvSpPr>
        <p:spPr bwMode="auto">
          <a:xfrm>
            <a:off x="992559" y="116632"/>
            <a:ext cx="8041781" cy="646331"/>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000099"/>
                </a:solidFill>
                <a:effectLst/>
                <a:uLnTx/>
                <a:uFillTx/>
                <a:latin typeface="Arial" pitchFamily="34" charset="0"/>
                <a:ea typeface="黑体" pitchFamily="2" charset="-122"/>
              </a:rPr>
              <a:t>的连接建立：</a:t>
            </a:r>
            <a:r>
              <a:rPr kumimoji="0" lang="zh-CN" altLang="en-US" sz="3600" kern="0" dirty="0">
                <a:solidFill>
                  <a:srgbClr val="000099"/>
                </a:solidFill>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三报文</a:t>
            </a:r>
            <a:r>
              <a:rPr kumimoji="0" lang="zh-CN" altLang="zh-CN" sz="3600" kern="0" dirty="0" smtClean="0">
                <a:solidFill>
                  <a:srgbClr val="FF0000"/>
                </a:solidFill>
                <a:latin typeface="Arial" pitchFamily="34" charset="0"/>
                <a:ea typeface="黑体" pitchFamily="2" charset="-122"/>
              </a:rPr>
              <a:t>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xmlns="" val="99713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1000"/>
                                        <p:tgtEl>
                                          <p:spTgt spid="17"/>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par>
                          <p:cTn id="16" fill="hold">
                            <p:stCondLst>
                              <p:cond delay="1000"/>
                            </p:stCondLst>
                            <p:childTnLst>
                              <p:par>
                                <p:cTn id="17" presetID="22" presetClass="entr" presetSubtype="8" fill="hold" nodeType="afterEffect">
                                  <p:stCondLst>
                                    <p:cond delay="200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770063" y="2997200"/>
            <a:ext cx="4248150" cy="3441700"/>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7" name="Group 6"/>
          <p:cNvGrpSpPr>
            <a:grpSpLocks/>
          </p:cNvGrpSpPr>
          <p:nvPr/>
        </p:nvGrpSpPr>
        <p:grpSpPr bwMode="auto">
          <a:xfrm>
            <a:off x="2843088" y="3005141"/>
            <a:ext cx="4111625" cy="801688"/>
            <a:chOff x="1520" y="1893"/>
            <a:chExt cx="2590" cy="505"/>
          </a:xfrm>
        </p:grpSpPr>
        <p:sp>
          <p:nvSpPr>
            <p:cNvPr id="8" name="Rectangle 7"/>
            <p:cNvSpPr>
              <a:spLocks noChangeArrowheads="1"/>
            </p:cNvSpPr>
            <p:nvPr/>
          </p:nvSpPr>
          <p:spPr bwMode="auto">
            <a:xfrm rot="665985">
              <a:off x="2094" y="1905"/>
              <a:ext cx="162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 = x</a:t>
              </a:r>
            </a:p>
          </p:txBody>
        </p:sp>
        <p:sp>
          <p:nvSpPr>
            <p:cNvPr id="9" name="Line 8"/>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0" name="Rectangle 9"/>
          <p:cNvSpPr>
            <a:spLocks noChangeArrowheads="1"/>
          </p:cNvSpPr>
          <p:nvPr/>
        </p:nvSpPr>
        <p:spPr bwMode="auto">
          <a:xfrm>
            <a:off x="1866776"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1" name="Text Box 10"/>
          <p:cNvSpPr txBox="1">
            <a:spLocks noChangeArrowheads="1"/>
          </p:cNvSpPr>
          <p:nvPr/>
        </p:nvSpPr>
        <p:spPr bwMode="auto">
          <a:xfrm>
            <a:off x="1817563" y="2455863"/>
            <a:ext cx="114646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12" name="Rectangle 11"/>
          <p:cNvSpPr>
            <a:spLocks noChangeArrowheads="1"/>
          </p:cNvSpPr>
          <p:nvPr/>
        </p:nvSpPr>
        <p:spPr bwMode="auto">
          <a:xfrm>
            <a:off x="6956301"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3" name="Text Box 12"/>
          <p:cNvSpPr txBox="1">
            <a:spLocks noChangeArrowheads="1"/>
          </p:cNvSpPr>
          <p:nvPr/>
        </p:nvSpPr>
        <p:spPr bwMode="auto">
          <a:xfrm>
            <a:off x="6916613" y="2455863"/>
            <a:ext cx="114646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14" name="Group 13"/>
          <p:cNvGrpSpPr>
            <a:grpSpLocks/>
          </p:cNvGrpSpPr>
          <p:nvPr/>
        </p:nvGrpSpPr>
        <p:grpSpPr bwMode="auto">
          <a:xfrm>
            <a:off x="825376" y="2057400"/>
            <a:ext cx="1320800" cy="947738"/>
            <a:chOff x="249" y="1296"/>
            <a:chExt cx="832" cy="597"/>
          </a:xfrm>
        </p:grpSpPr>
        <p:sp>
          <p:nvSpPr>
            <p:cNvPr id="15" name="Rectangle 14"/>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主动打开</a:t>
              </a:r>
            </a:p>
          </p:txBody>
        </p:sp>
        <p:sp>
          <p:nvSpPr>
            <p:cNvPr id="16" name="Freeform 15"/>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7" name="Group 16"/>
          <p:cNvGrpSpPr>
            <a:grpSpLocks/>
          </p:cNvGrpSpPr>
          <p:nvPr/>
        </p:nvGrpSpPr>
        <p:grpSpPr bwMode="auto">
          <a:xfrm>
            <a:off x="7653216" y="2065338"/>
            <a:ext cx="1401763" cy="939800"/>
            <a:chOff x="4550" y="1301"/>
            <a:chExt cx="883" cy="592"/>
          </a:xfrm>
        </p:grpSpPr>
        <p:sp>
          <p:nvSpPr>
            <p:cNvPr id="18" name="Rectangle 17"/>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被动打开</a:t>
              </a:r>
            </a:p>
          </p:txBody>
        </p:sp>
        <p:sp>
          <p:nvSpPr>
            <p:cNvPr id="19" name="Freeform 18"/>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pic>
        <p:nvPicPr>
          <p:cNvPr id="20" name="Picture 1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00138" y="1779588"/>
            <a:ext cx="50165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20"/>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99188" y="1779588"/>
            <a:ext cx="50165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2" name="Rectangle 21"/>
          <p:cNvSpPr>
            <a:spLocks noChangeArrowheads="1"/>
          </p:cNvSpPr>
          <p:nvPr/>
        </p:nvSpPr>
        <p:spPr bwMode="auto">
          <a:xfrm>
            <a:off x="2524001" y="1779588"/>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23" name="Rectangle 22"/>
          <p:cNvSpPr>
            <a:spLocks noChangeArrowheads="1"/>
          </p:cNvSpPr>
          <p:nvPr/>
        </p:nvSpPr>
        <p:spPr bwMode="auto">
          <a:xfrm>
            <a:off x="6965826" y="1779588"/>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24" name="Rectangle 23"/>
          <p:cNvSpPr>
            <a:spLocks noChangeArrowheads="1"/>
          </p:cNvSpPr>
          <p:nvPr/>
        </p:nvSpPr>
        <p:spPr bwMode="auto">
          <a:xfrm>
            <a:off x="2019176" y="1425575"/>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25" name="Rectangle 24"/>
          <p:cNvSpPr>
            <a:spLocks noChangeArrowheads="1"/>
          </p:cNvSpPr>
          <p:nvPr/>
        </p:nvSpPr>
        <p:spPr bwMode="auto">
          <a:xfrm>
            <a:off x="7015038" y="1425575"/>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grpSp>
        <p:nvGrpSpPr>
          <p:cNvPr id="26" name="Group 26"/>
          <p:cNvGrpSpPr>
            <a:grpSpLocks/>
          </p:cNvGrpSpPr>
          <p:nvPr/>
        </p:nvGrpSpPr>
        <p:grpSpPr bwMode="auto">
          <a:xfrm>
            <a:off x="2501777" y="3881438"/>
            <a:ext cx="4452938" cy="801687"/>
            <a:chOff x="1305" y="2445"/>
            <a:chExt cx="2805" cy="505"/>
          </a:xfrm>
        </p:grpSpPr>
        <p:sp>
          <p:nvSpPr>
            <p:cNvPr id="27" name="Line 27"/>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8" name="Rectangle 28"/>
            <p:cNvSpPr>
              <a:spLocks noChangeArrowheads="1"/>
            </p:cNvSpPr>
            <p:nvPr/>
          </p:nvSpPr>
          <p:spPr bwMode="auto">
            <a:xfrm rot="20990024" flipH="1">
              <a:off x="1305" y="2483"/>
              <a:ext cx="2773"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SYN = 1, ACK = 1,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x </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endParaRPr kumimoji="0" lang="en-US" altLang="zh-CN" sz="1600" b="1" i="0" u="none" strike="noStrike" kern="0" cap="none" spc="0" normalizeH="0" baseline="0" noProof="0" dirty="0">
                <a:ln>
                  <a:noFill/>
                </a:ln>
                <a:solidFill>
                  <a:srgbClr val="3333CC"/>
                </a:solidFill>
                <a:effectLst/>
                <a:uLnTx/>
                <a:uFillTx/>
                <a:latin typeface="+mn-lt"/>
                <a:ea typeface="黑体" pitchFamily="2" charset="-122"/>
              </a:endParaRPr>
            </a:p>
          </p:txBody>
        </p:sp>
      </p:grpSp>
      <p:sp>
        <p:nvSpPr>
          <p:cNvPr id="29" name="Text Box 29"/>
          <p:cNvSpPr txBox="1">
            <a:spLocks noChangeArrowheads="1"/>
          </p:cNvSpPr>
          <p:nvPr/>
        </p:nvSpPr>
        <p:spPr bwMode="auto">
          <a:xfrm>
            <a:off x="1041276" y="4932363"/>
            <a:ext cx="8237537" cy="1809750"/>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收到连接请求报文段后，如同意，则</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发回确认。</a:t>
            </a:r>
          </a:p>
          <a:p>
            <a:pPr marL="0" marR="0" lvl="0" indent="0" algn="l" defTabSz="914400" eaLnBrk="1" fontAlgn="auto" latinLnBrk="0" hangingPunct="1">
              <a:lnSpc>
                <a:spcPct val="100000"/>
              </a:lnSpc>
              <a:spcBef>
                <a:spcPts val="0"/>
              </a:spcBef>
              <a:spcAft>
                <a:spcPts val="0"/>
              </a:spcAft>
              <a:buClrTx/>
              <a:buSzTx/>
              <a:buFontTx/>
              <a:buChar char="•"/>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在确认报文段中应使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SYN =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，使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ACK =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其确认号</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ack</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x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sym typeface="Symbol" pitchFamily="18" charset="2"/>
              </a:rPr>
              <a:t></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，自己选择的序号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seq</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y</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a:t>
            </a:r>
          </a:p>
        </p:txBody>
      </p:sp>
      <p:sp>
        <p:nvSpPr>
          <p:cNvPr id="31" name="Text Box 48"/>
          <p:cNvSpPr txBox="1">
            <a:spLocks noChangeArrowheads="1"/>
          </p:cNvSpPr>
          <p:nvPr/>
        </p:nvSpPr>
        <p:spPr bwMode="auto">
          <a:xfrm>
            <a:off x="992559" y="116632"/>
            <a:ext cx="8041781" cy="646331"/>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000099"/>
                </a:solidFill>
                <a:effectLst/>
                <a:uLnTx/>
                <a:uFillTx/>
                <a:latin typeface="Arial" pitchFamily="34" charset="0"/>
                <a:ea typeface="黑体" pitchFamily="2" charset="-122"/>
              </a:rPr>
              <a:t>的连接建立：</a:t>
            </a:r>
            <a:r>
              <a:rPr kumimoji="0" lang="zh-CN" altLang="en-US" sz="3600" kern="0" dirty="0">
                <a:solidFill>
                  <a:srgbClr val="000099"/>
                </a:solidFill>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三报文</a:t>
            </a:r>
            <a:r>
              <a:rPr kumimoji="0" lang="zh-CN" altLang="zh-CN" sz="3600" kern="0" dirty="0" smtClean="0">
                <a:solidFill>
                  <a:srgbClr val="FF0000"/>
                </a:solidFill>
                <a:latin typeface="Arial" pitchFamily="34" charset="0"/>
                <a:ea typeface="黑体" pitchFamily="2" charset="-122"/>
              </a:rPr>
              <a:t>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xmlns="" val="165506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200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783656" y="2997200"/>
            <a:ext cx="4248150" cy="3441700"/>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7" name="Group 5"/>
          <p:cNvGrpSpPr>
            <a:grpSpLocks/>
          </p:cNvGrpSpPr>
          <p:nvPr/>
        </p:nvGrpSpPr>
        <p:grpSpPr bwMode="auto">
          <a:xfrm>
            <a:off x="2856681" y="3005138"/>
            <a:ext cx="4111625" cy="801687"/>
            <a:chOff x="1520" y="1893"/>
            <a:chExt cx="2590" cy="505"/>
          </a:xfrm>
        </p:grpSpPr>
        <p:sp>
          <p:nvSpPr>
            <p:cNvPr id="8" name="Rectangle 6"/>
            <p:cNvSpPr>
              <a:spLocks noChangeArrowheads="1"/>
            </p:cNvSpPr>
            <p:nvPr/>
          </p:nvSpPr>
          <p:spPr bwMode="auto">
            <a:xfrm rot="665985">
              <a:off x="2094" y="1904"/>
              <a:ext cx="1615"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 = x</a:t>
              </a:r>
            </a:p>
          </p:txBody>
        </p:sp>
        <p:sp>
          <p:nvSpPr>
            <p:cNvPr id="9" name="Line 7"/>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0" name="Group 8"/>
          <p:cNvGrpSpPr>
            <a:grpSpLocks/>
          </p:cNvGrpSpPr>
          <p:nvPr/>
        </p:nvGrpSpPr>
        <p:grpSpPr bwMode="auto">
          <a:xfrm>
            <a:off x="2856681" y="4756150"/>
            <a:ext cx="4202113" cy="800100"/>
            <a:chOff x="1520" y="2996"/>
            <a:chExt cx="2647" cy="504"/>
          </a:xfrm>
        </p:grpSpPr>
        <p:sp>
          <p:nvSpPr>
            <p:cNvPr id="11" name="Rectangle 9"/>
            <p:cNvSpPr>
              <a:spLocks noChangeArrowheads="1"/>
            </p:cNvSpPr>
            <p:nvPr/>
          </p:nvSpPr>
          <p:spPr bwMode="auto">
            <a:xfrm rot="649536">
              <a:off x="1856" y="3064"/>
              <a:ext cx="231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x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p>
          </p:txBody>
        </p:sp>
        <p:sp>
          <p:nvSpPr>
            <p:cNvPr id="12" name="Line 10"/>
            <p:cNvSpPr>
              <a:spLocks noChangeShapeType="1"/>
            </p:cNvSpPr>
            <p:nvPr/>
          </p:nvSpPr>
          <p:spPr bwMode="auto">
            <a:xfrm>
              <a:off x="1520" y="2996"/>
              <a:ext cx="2590" cy="50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3" name="Rectangle 11"/>
          <p:cNvSpPr>
            <a:spLocks noChangeArrowheads="1"/>
          </p:cNvSpPr>
          <p:nvPr/>
        </p:nvSpPr>
        <p:spPr bwMode="auto">
          <a:xfrm>
            <a:off x="1880369"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4" name="Text Box 12"/>
          <p:cNvSpPr txBox="1">
            <a:spLocks noChangeArrowheads="1"/>
          </p:cNvSpPr>
          <p:nvPr/>
        </p:nvSpPr>
        <p:spPr bwMode="auto">
          <a:xfrm>
            <a:off x="1831156" y="2455863"/>
            <a:ext cx="114646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15" name="Rectangle 13"/>
          <p:cNvSpPr>
            <a:spLocks noChangeArrowheads="1"/>
          </p:cNvSpPr>
          <p:nvPr/>
        </p:nvSpPr>
        <p:spPr bwMode="auto">
          <a:xfrm>
            <a:off x="6969894"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6" name="Text Box 14"/>
          <p:cNvSpPr txBox="1">
            <a:spLocks noChangeArrowheads="1"/>
          </p:cNvSpPr>
          <p:nvPr/>
        </p:nvSpPr>
        <p:spPr bwMode="auto">
          <a:xfrm>
            <a:off x="6930206" y="2455863"/>
            <a:ext cx="114646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17" name="Group 15"/>
          <p:cNvGrpSpPr>
            <a:grpSpLocks/>
          </p:cNvGrpSpPr>
          <p:nvPr/>
        </p:nvGrpSpPr>
        <p:grpSpPr bwMode="auto">
          <a:xfrm>
            <a:off x="838969" y="2057400"/>
            <a:ext cx="1320800" cy="947738"/>
            <a:chOff x="249" y="1296"/>
            <a:chExt cx="832" cy="597"/>
          </a:xfrm>
        </p:grpSpPr>
        <p:sp>
          <p:nvSpPr>
            <p:cNvPr id="18" name="Rectangle 16"/>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主动打开</a:t>
              </a:r>
            </a:p>
          </p:txBody>
        </p:sp>
        <p:sp>
          <p:nvSpPr>
            <p:cNvPr id="19" name="Freeform 17"/>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0" name="Group 18"/>
          <p:cNvGrpSpPr>
            <a:grpSpLocks/>
          </p:cNvGrpSpPr>
          <p:nvPr/>
        </p:nvGrpSpPr>
        <p:grpSpPr bwMode="auto">
          <a:xfrm>
            <a:off x="7666809" y="2065338"/>
            <a:ext cx="1401763" cy="939800"/>
            <a:chOff x="4550" y="1301"/>
            <a:chExt cx="883" cy="592"/>
          </a:xfrm>
        </p:grpSpPr>
        <p:sp>
          <p:nvSpPr>
            <p:cNvPr id="21" name="Rectangle 19"/>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被动打开</a:t>
              </a:r>
            </a:p>
          </p:txBody>
        </p:sp>
        <p:sp>
          <p:nvSpPr>
            <p:cNvPr id="22" name="Freeform 20"/>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pic>
        <p:nvPicPr>
          <p:cNvPr id="23" name="Picture 21"/>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13731" y="1779588"/>
            <a:ext cx="50165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4" name="Picture 2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12781" y="1779588"/>
            <a:ext cx="50165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5" name="Rectangle 23"/>
          <p:cNvSpPr>
            <a:spLocks noChangeArrowheads="1"/>
          </p:cNvSpPr>
          <p:nvPr/>
        </p:nvSpPr>
        <p:spPr bwMode="auto">
          <a:xfrm>
            <a:off x="2537594" y="1779588"/>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26" name="Rectangle 24"/>
          <p:cNvSpPr>
            <a:spLocks noChangeArrowheads="1"/>
          </p:cNvSpPr>
          <p:nvPr/>
        </p:nvSpPr>
        <p:spPr bwMode="auto">
          <a:xfrm>
            <a:off x="6979419" y="1779588"/>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27" name="Rectangle 25"/>
          <p:cNvSpPr>
            <a:spLocks noChangeArrowheads="1"/>
          </p:cNvSpPr>
          <p:nvPr/>
        </p:nvSpPr>
        <p:spPr bwMode="auto">
          <a:xfrm>
            <a:off x="2032769" y="1425575"/>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28" name="Rectangle 26"/>
          <p:cNvSpPr>
            <a:spLocks noChangeArrowheads="1"/>
          </p:cNvSpPr>
          <p:nvPr/>
        </p:nvSpPr>
        <p:spPr bwMode="auto">
          <a:xfrm>
            <a:off x="7028631" y="1425575"/>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grpSp>
        <p:nvGrpSpPr>
          <p:cNvPr id="29" name="Group 27"/>
          <p:cNvGrpSpPr>
            <a:grpSpLocks/>
          </p:cNvGrpSpPr>
          <p:nvPr/>
        </p:nvGrpSpPr>
        <p:grpSpPr bwMode="auto">
          <a:xfrm>
            <a:off x="2810645" y="3881438"/>
            <a:ext cx="4157663" cy="801687"/>
            <a:chOff x="1491" y="2445"/>
            <a:chExt cx="2619" cy="505"/>
          </a:xfrm>
        </p:grpSpPr>
        <p:sp>
          <p:nvSpPr>
            <p:cNvPr id="30" name="Line 28"/>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1" name="Rectangle 29"/>
            <p:cNvSpPr>
              <a:spLocks noChangeArrowheads="1"/>
            </p:cNvSpPr>
            <p:nvPr/>
          </p:nvSpPr>
          <p:spPr bwMode="auto">
            <a:xfrm rot="20990024" flipH="1">
              <a:off x="1491" y="2483"/>
              <a:ext cx="2373"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SYN = 1, ACK = 1,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x </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endParaRPr kumimoji="0" lang="en-US" altLang="zh-CN" sz="1600" b="1" i="0" u="none" strike="noStrike" kern="0" cap="none" spc="0" normalizeH="0" baseline="0" noProof="0" dirty="0">
                <a:ln>
                  <a:noFill/>
                </a:ln>
                <a:solidFill>
                  <a:srgbClr val="3333CC"/>
                </a:solidFill>
                <a:effectLst/>
                <a:uLnTx/>
                <a:uFillTx/>
                <a:latin typeface="+mn-lt"/>
                <a:ea typeface="黑体" pitchFamily="2" charset="-122"/>
              </a:endParaRPr>
            </a:p>
          </p:txBody>
        </p:sp>
      </p:grpSp>
      <p:sp>
        <p:nvSpPr>
          <p:cNvPr id="32" name="Text Box 30"/>
          <p:cNvSpPr txBox="1">
            <a:spLocks noChangeArrowheads="1"/>
          </p:cNvSpPr>
          <p:nvPr/>
        </p:nvSpPr>
        <p:spPr bwMode="auto">
          <a:xfrm>
            <a:off x="906785" y="44450"/>
            <a:ext cx="8294687" cy="1296988"/>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just" defTabSz="914400" eaLnBrk="1" fontAlgn="auto" latinLnBrk="0" hangingPunct="1">
              <a:lnSpc>
                <a:spcPct val="90000"/>
              </a:lnSpc>
              <a:spcBef>
                <a:spcPts val="0"/>
              </a:spcBef>
              <a:spcAft>
                <a:spcPts val="0"/>
              </a:spcAft>
              <a:buClrTx/>
              <a:buSzTx/>
              <a:buFontTx/>
              <a:buChar char="•"/>
              <a:tabLst/>
              <a:defRPr/>
            </a:pP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A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收到此报文段后向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给出确认，其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ACK = 1</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   确认号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ack = y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sym typeface="Symbol" pitchFamily="18" charset="2"/>
              </a:rPr>
              <a:t></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1</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a:t>
            </a:r>
          </a:p>
          <a:p>
            <a:pPr marL="0" marR="0" lvl="0" indent="0" algn="just" defTabSz="914400" eaLnBrk="1" fontAlgn="auto" latinLnBrk="0" hangingPunct="1">
              <a:lnSpc>
                <a:spcPct val="100000"/>
              </a:lnSpc>
              <a:spcBef>
                <a:spcPts val="0"/>
              </a:spcBef>
              <a:spcAft>
                <a:spcPts val="0"/>
              </a:spcAft>
              <a:buClrTx/>
              <a:buSzTx/>
              <a:buFontTx/>
              <a:buChar char="•"/>
              <a:tabLst/>
              <a:defRPr/>
            </a:pP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的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通知上层应用进程，连接已经建立。   </a:t>
            </a:r>
          </a:p>
        </p:txBody>
      </p:sp>
    </p:spTree>
    <p:extLst>
      <p:ext uri="{BB962C8B-B14F-4D97-AF65-F5344CB8AC3E}">
        <p14:creationId xmlns:p14="http://schemas.microsoft.com/office/powerpoint/2010/main" xmlns="" val="400841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793678" y="2997200"/>
            <a:ext cx="4248150" cy="3441700"/>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7" name="Group 5"/>
          <p:cNvGrpSpPr>
            <a:grpSpLocks/>
          </p:cNvGrpSpPr>
          <p:nvPr/>
        </p:nvGrpSpPr>
        <p:grpSpPr bwMode="auto">
          <a:xfrm>
            <a:off x="2866703" y="3005141"/>
            <a:ext cx="4111625" cy="801688"/>
            <a:chOff x="1520" y="1893"/>
            <a:chExt cx="2590" cy="505"/>
          </a:xfrm>
        </p:grpSpPr>
        <p:sp>
          <p:nvSpPr>
            <p:cNvPr id="8" name="Rectangle 6"/>
            <p:cNvSpPr>
              <a:spLocks noChangeArrowheads="1"/>
            </p:cNvSpPr>
            <p:nvPr/>
          </p:nvSpPr>
          <p:spPr bwMode="auto">
            <a:xfrm rot="665985">
              <a:off x="2093" y="1917"/>
              <a:ext cx="174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 = x</a:t>
              </a:r>
            </a:p>
          </p:txBody>
        </p:sp>
        <p:sp>
          <p:nvSpPr>
            <p:cNvPr id="9" name="Line 7"/>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0" name="Group 8"/>
          <p:cNvGrpSpPr>
            <a:grpSpLocks/>
          </p:cNvGrpSpPr>
          <p:nvPr/>
        </p:nvGrpSpPr>
        <p:grpSpPr bwMode="auto">
          <a:xfrm>
            <a:off x="2866703" y="4756150"/>
            <a:ext cx="4202113" cy="800100"/>
            <a:chOff x="1520" y="2996"/>
            <a:chExt cx="2647" cy="504"/>
          </a:xfrm>
        </p:grpSpPr>
        <p:sp>
          <p:nvSpPr>
            <p:cNvPr id="11" name="Rectangle 9"/>
            <p:cNvSpPr>
              <a:spLocks noChangeArrowheads="1"/>
            </p:cNvSpPr>
            <p:nvPr/>
          </p:nvSpPr>
          <p:spPr bwMode="auto">
            <a:xfrm rot="649536">
              <a:off x="1856" y="3064"/>
              <a:ext cx="231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x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p>
          </p:txBody>
        </p:sp>
        <p:sp>
          <p:nvSpPr>
            <p:cNvPr id="12" name="Line 10"/>
            <p:cNvSpPr>
              <a:spLocks noChangeShapeType="1"/>
            </p:cNvSpPr>
            <p:nvPr/>
          </p:nvSpPr>
          <p:spPr bwMode="auto">
            <a:xfrm>
              <a:off x="1520" y="2996"/>
              <a:ext cx="2590" cy="50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3" name="Rectangle 11"/>
          <p:cNvSpPr>
            <a:spLocks noChangeArrowheads="1"/>
          </p:cNvSpPr>
          <p:nvPr/>
        </p:nvSpPr>
        <p:spPr bwMode="auto">
          <a:xfrm>
            <a:off x="1890391"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4" name="Text Box 12"/>
          <p:cNvSpPr txBox="1">
            <a:spLocks noChangeArrowheads="1"/>
          </p:cNvSpPr>
          <p:nvPr/>
        </p:nvSpPr>
        <p:spPr bwMode="auto">
          <a:xfrm>
            <a:off x="1841178" y="2455863"/>
            <a:ext cx="114646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15" name="Rectangle 13"/>
          <p:cNvSpPr>
            <a:spLocks noChangeArrowheads="1"/>
          </p:cNvSpPr>
          <p:nvPr/>
        </p:nvSpPr>
        <p:spPr bwMode="auto">
          <a:xfrm>
            <a:off x="6979916"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6" name="Text Box 14"/>
          <p:cNvSpPr txBox="1">
            <a:spLocks noChangeArrowheads="1"/>
          </p:cNvSpPr>
          <p:nvPr/>
        </p:nvSpPr>
        <p:spPr bwMode="auto">
          <a:xfrm>
            <a:off x="6940228" y="2455863"/>
            <a:ext cx="114646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17" name="Group 15"/>
          <p:cNvGrpSpPr>
            <a:grpSpLocks/>
          </p:cNvGrpSpPr>
          <p:nvPr/>
        </p:nvGrpSpPr>
        <p:grpSpPr bwMode="auto">
          <a:xfrm>
            <a:off x="3768403" y="5805264"/>
            <a:ext cx="2371725" cy="396874"/>
            <a:chOff x="2088" y="3679"/>
            <a:chExt cx="1494" cy="250"/>
          </a:xfrm>
        </p:grpSpPr>
        <p:sp>
          <p:nvSpPr>
            <p:cNvPr id="18" name="AutoShape 16"/>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Rectangle 17"/>
            <p:cNvSpPr>
              <a:spLocks noChangeArrowheads="1"/>
            </p:cNvSpPr>
            <p:nvPr/>
          </p:nvSpPr>
          <p:spPr bwMode="auto">
            <a:xfrm>
              <a:off x="2462" y="3679"/>
              <a:ext cx="765" cy="250"/>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3333CC"/>
                  </a:solidFill>
                  <a:effectLst/>
                  <a:uLnTx/>
                  <a:uFillTx/>
                  <a:latin typeface="+mn-lt"/>
                  <a:ea typeface="黑体" pitchFamily="2" charset="-122"/>
                </a:rPr>
                <a:t>数据传送</a:t>
              </a:r>
            </a:p>
          </p:txBody>
        </p:sp>
      </p:grpSp>
      <p:grpSp>
        <p:nvGrpSpPr>
          <p:cNvPr id="20" name="Group 18"/>
          <p:cNvGrpSpPr>
            <a:grpSpLocks/>
          </p:cNvGrpSpPr>
          <p:nvPr/>
        </p:nvGrpSpPr>
        <p:grpSpPr bwMode="auto">
          <a:xfrm>
            <a:off x="848991" y="2057400"/>
            <a:ext cx="1320800" cy="947738"/>
            <a:chOff x="249" y="1296"/>
            <a:chExt cx="832" cy="597"/>
          </a:xfrm>
        </p:grpSpPr>
        <p:sp>
          <p:nvSpPr>
            <p:cNvPr id="21" name="Rectangle 19"/>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主动打开</a:t>
              </a:r>
            </a:p>
          </p:txBody>
        </p:sp>
        <p:sp>
          <p:nvSpPr>
            <p:cNvPr id="22" name="Freeform 20"/>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3" name="Group 21"/>
          <p:cNvGrpSpPr>
            <a:grpSpLocks/>
          </p:cNvGrpSpPr>
          <p:nvPr/>
        </p:nvGrpSpPr>
        <p:grpSpPr bwMode="auto">
          <a:xfrm>
            <a:off x="7676831" y="2065338"/>
            <a:ext cx="1401763" cy="939800"/>
            <a:chOff x="4550" y="1301"/>
            <a:chExt cx="883" cy="592"/>
          </a:xfrm>
        </p:grpSpPr>
        <p:sp>
          <p:nvSpPr>
            <p:cNvPr id="24" name="Rectangle 22"/>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被动打开</a:t>
              </a:r>
            </a:p>
          </p:txBody>
        </p:sp>
        <p:sp>
          <p:nvSpPr>
            <p:cNvPr id="25" name="Freeform 23"/>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pic>
        <p:nvPicPr>
          <p:cNvPr id="26" name="Picture 2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23753" y="1779588"/>
            <a:ext cx="50165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 name="Picture 25"/>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22803" y="1779588"/>
            <a:ext cx="50165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8" name="Rectangle 26"/>
          <p:cNvSpPr>
            <a:spLocks noChangeArrowheads="1"/>
          </p:cNvSpPr>
          <p:nvPr/>
        </p:nvSpPr>
        <p:spPr bwMode="auto">
          <a:xfrm>
            <a:off x="2547616" y="1779588"/>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29" name="Rectangle 27"/>
          <p:cNvSpPr>
            <a:spLocks noChangeArrowheads="1"/>
          </p:cNvSpPr>
          <p:nvPr/>
        </p:nvSpPr>
        <p:spPr bwMode="auto">
          <a:xfrm>
            <a:off x="6989441" y="1779588"/>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30" name="Rectangle 28"/>
          <p:cNvSpPr>
            <a:spLocks noChangeArrowheads="1"/>
          </p:cNvSpPr>
          <p:nvPr/>
        </p:nvSpPr>
        <p:spPr bwMode="auto">
          <a:xfrm>
            <a:off x="2042791" y="1425575"/>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31" name="Rectangle 29"/>
          <p:cNvSpPr>
            <a:spLocks noChangeArrowheads="1"/>
          </p:cNvSpPr>
          <p:nvPr/>
        </p:nvSpPr>
        <p:spPr bwMode="auto">
          <a:xfrm>
            <a:off x="7038653" y="1425575"/>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grpSp>
        <p:nvGrpSpPr>
          <p:cNvPr id="32" name="Group 30"/>
          <p:cNvGrpSpPr>
            <a:grpSpLocks/>
          </p:cNvGrpSpPr>
          <p:nvPr/>
        </p:nvGrpSpPr>
        <p:grpSpPr bwMode="auto">
          <a:xfrm>
            <a:off x="2820667" y="3881438"/>
            <a:ext cx="4157663" cy="801687"/>
            <a:chOff x="1491" y="2445"/>
            <a:chExt cx="2619" cy="505"/>
          </a:xfrm>
        </p:grpSpPr>
        <p:sp>
          <p:nvSpPr>
            <p:cNvPr id="33" name="Line 31"/>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4" name="Rectangle 32"/>
            <p:cNvSpPr>
              <a:spLocks noChangeArrowheads="1"/>
            </p:cNvSpPr>
            <p:nvPr/>
          </p:nvSpPr>
          <p:spPr bwMode="auto">
            <a:xfrm rot="20990024" flipH="1">
              <a:off x="1491" y="2483"/>
              <a:ext cx="2373"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SYN = 1, ACK = 1,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x </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endParaRPr kumimoji="0" lang="en-US" altLang="zh-CN" sz="1600" b="1" i="0" u="none" strike="noStrike" kern="0" cap="none" spc="0" normalizeH="0" baseline="0" noProof="0" dirty="0">
                <a:ln>
                  <a:noFill/>
                </a:ln>
                <a:solidFill>
                  <a:srgbClr val="3333CC"/>
                </a:solidFill>
                <a:effectLst/>
                <a:uLnTx/>
                <a:uFillTx/>
                <a:latin typeface="+mn-lt"/>
                <a:ea typeface="黑体" pitchFamily="2" charset="-122"/>
              </a:endParaRPr>
            </a:p>
          </p:txBody>
        </p:sp>
      </p:grpSp>
      <p:sp>
        <p:nvSpPr>
          <p:cNvPr id="35" name="Text Box 33"/>
          <p:cNvSpPr txBox="1">
            <a:spLocks noChangeArrowheads="1"/>
          </p:cNvSpPr>
          <p:nvPr/>
        </p:nvSpPr>
        <p:spPr bwMode="auto">
          <a:xfrm>
            <a:off x="979166" y="116632"/>
            <a:ext cx="8294687" cy="869950"/>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just" defTabSz="914400" eaLnBrk="1" fontAlgn="auto" latinLnBrk="0" hangingPunct="1">
              <a:lnSpc>
                <a:spcPct val="90000"/>
              </a:lnSpc>
              <a:spcBef>
                <a:spcPts val="0"/>
              </a:spcBef>
              <a:spcAft>
                <a:spcPts val="0"/>
              </a:spcAft>
              <a:buClrTx/>
              <a:buSzTx/>
              <a:buFontTx/>
              <a:buChar char="•"/>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收到主机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的确认后，也通知其上层</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应用进程：</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连接已经建立。</a:t>
            </a:r>
          </a:p>
        </p:txBody>
      </p:sp>
    </p:spTree>
    <p:extLst>
      <p:ext uri="{BB962C8B-B14F-4D97-AF65-F5344CB8AC3E}">
        <p14:creationId xmlns:p14="http://schemas.microsoft.com/office/powerpoint/2010/main" xmlns="" val="252421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855663" y="3005138"/>
            <a:ext cx="6140450" cy="3765550"/>
            <a:chOff x="898" y="1893"/>
            <a:chExt cx="3868" cy="2372"/>
          </a:xfrm>
        </p:grpSpPr>
        <p:grpSp>
          <p:nvGrpSpPr>
            <p:cNvPr id="5" name="Group 3"/>
            <p:cNvGrpSpPr>
              <a:grpSpLocks/>
            </p:cNvGrpSpPr>
            <p:nvPr/>
          </p:nvGrpSpPr>
          <p:grpSpPr bwMode="auto">
            <a:xfrm>
              <a:off x="899" y="1916"/>
              <a:ext cx="622" cy="1048"/>
              <a:chOff x="899" y="1916"/>
              <a:chExt cx="622" cy="1048"/>
            </a:xfrm>
          </p:grpSpPr>
          <p:sp>
            <p:nvSpPr>
              <p:cNvPr id="18" name="Rectangle 4"/>
              <p:cNvSpPr>
                <a:spLocks noChangeArrowheads="1"/>
              </p:cNvSpPr>
              <p:nvPr/>
            </p:nvSpPr>
            <p:spPr bwMode="auto">
              <a:xfrm>
                <a:off x="899" y="1916"/>
                <a:ext cx="622" cy="1048"/>
              </a:xfrm>
              <a:prstGeom prst="rect">
                <a:avLst/>
              </a:prstGeom>
              <a:solidFill>
                <a:srgbClr val="FFCCCC"/>
              </a:solidFill>
              <a:ln>
                <a:noFill/>
              </a:ln>
              <a:effectLst>
                <a:outerShdw dist="35921" dir="2700000" algn="ctr" rotWithShape="0">
                  <a:srgbClr val="1C1C1C"/>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Rectangle 5"/>
              <p:cNvSpPr>
                <a:spLocks noChangeArrowheads="1"/>
              </p:cNvSpPr>
              <p:nvPr/>
            </p:nvSpPr>
            <p:spPr bwMode="auto">
              <a:xfrm>
                <a:off x="964" y="2169"/>
                <a:ext cx="503" cy="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SYN-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SENT</a:t>
                </a:r>
              </a:p>
            </p:txBody>
          </p:sp>
        </p:grpSp>
        <p:grpSp>
          <p:nvGrpSpPr>
            <p:cNvPr id="6" name="Group 6"/>
            <p:cNvGrpSpPr>
              <a:grpSpLocks/>
            </p:cNvGrpSpPr>
            <p:nvPr/>
          </p:nvGrpSpPr>
          <p:grpSpPr bwMode="auto">
            <a:xfrm>
              <a:off x="898" y="3013"/>
              <a:ext cx="656" cy="1252"/>
              <a:chOff x="898" y="3013"/>
              <a:chExt cx="656" cy="1252"/>
            </a:xfrm>
          </p:grpSpPr>
          <p:sp>
            <p:nvSpPr>
              <p:cNvPr id="16" name="Rectangle 7"/>
              <p:cNvSpPr>
                <a:spLocks noChangeArrowheads="1"/>
              </p:cNvSpPr>
              <p:nvPr/>
            </p:nvSpPr>
            <p:spPr bwMode="auto">
              <a:xfrm>
                <a:off x="905" y="3013"/>
                <a:ext cx="609" cy="1252"/>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Rectangle 8"/>
              <p:cNvSpPr>
                <a:spLocks noChangeArrowheads="1"/>
              </p:cNvSpPr>
              <p:nvPr/>
            </p:nvSpPr>
            <p:spPr bwMode="auto">
              <a:xfrm>
                <a:off x="898" y="3383"/>
                <a:ext cx="656" cy="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grpSp>
        <p:grpSp>
          <p:nvGrpSpPr>
            <p:cNvPr id="7" name="Group 9"/>
            <p:cNvGrpSpPr>
              <a:grpSpLocks/>
            </p:cNvGrpSpPr>
            <p:nvPr/>
          </p:nvGrpSpPr>
          <p:grpSpPr bwMode="auto">
            <a:xfrm>
              <a:off x="4111" y="2445"/>
              <a:ext cx="621" cy="1064"/>
              <a:chOff x="4111" y="2445"/>
              <a:chExt cx="621" cy="1064"/>
            </a:xfrm>
          </p:grpSpPr>
          <p:sp>
            <p:nvSpPr>
              <p:cNvPr id="14" name="Rectangle 10"/>
              <p:cNvSpPr>
                <a:spLocks noChangeArrowheads="1"/>
              </p:cNvSpPr>
              <p:nvPr/>
            </p:nvSpPr>
            <p:spPr bwMode="auto">
              <a:xfrm>
                <a:off x="4111" y="2445"/>
                <a:ext cx="621" cy="1064"/>
              </a:xfrm>
              <a:prstGeom prst="rect">
                <a:avLst/>
              </a:prstGeom>
              <a:solidFill>
                <a:srgbClr val="FFCCCC"/>
              </a:solidFill>
              <a:ln>
                <a:noFill/>
              </a:ln>
              <a:effectLst>
                <a:outerShdw dist="35921" dir="2700000" algn="ctr" rotWithShape="0">
                  <a:srgbClr val="1C1C1C"/>
                </a:outerShdw>
              </a:effectLst>
              <a:extLst>
                <a:ext uri="{91240B29-F687-4F45-9708-019B960494DF}">
                  <a14:hiddenLine xmlns:a14="http://schemas.microsoft.com/office/drawing/2010/main" xmlns=""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5" name="Rectangle 11"/>
              <p:cNvSpPr>
                <a:spLocks noChangeArrowheads="1"/>
              </p:cNvSpPr>
              <p:nvPr/>
            </p:nvSpPr>
            <p:spPr bwMode="auto">
              <a:xfrm>
                <a:off x="4156" y="2721"/>
                <a:ext cx="527" cy="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SYN-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RCVD</a:t>
                </a:r>
              </a:p>
            </p:txBody>
          </p:sp>
        </p:grpSp>
        <p:grpSp>
          <p:nvGrpSpPr>
            <p:cNvPr id="8" name="Group 12"/>
            <p:cNvGrpSpPr>
              <a:grpSpLocks/>
            </p:cNvGrpSpPr>
            <p:nvPr/>
          </p:nvGrpSpPr>
          <p:grpSpPr bwMode="auto">
            <a:xfrm>
              <a:off x="4111" y="1893"/>
              <a:ext cx="639" cy="519"/>
              <a:chOff x="4111" y="1893"/>
              <a:chExt cx="639" cy="519"/>
            </a:xfrm>
          </p:grpSpPr>
          <p:sp>
            <p:nvSpPr>
              <p:cNvPr id="12" name="Rectangle 13"/>
              <p:cNvSpPr>
                <a:spLocks noChangeArrowheads="1"/>
              </p:cNvSpPr>
              <p:nvPr/>
            </p:nvSpPr>
            <p:spPr bwMode="auto">
              <a:xfrm>
                <a:off x="4111" y="1893"/>
                <a:ext cx="621" cy="519"/>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3" name="Rectangle 14"/>
              <p:cNvSpPr>
                <a:spLocks noChangeArrowheads="1"/>
              </p:cNvSpPr>
              <p:nvPr/>
            </p:nvSpPr>
            <p:spPr bwMode="auto">
              <a:xfrm>
                <a:off x="4118" y="2004"/>
                <a:ext cx="63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LISTEN</a:t>
                </a:r>
              </a:p>
            </p:txBody>
          </p:sp>
        </p:grpSp>
        <p:grpSp>
          <p:nvGrpSpPr>
            <p:cNvPr id="9" name="Group 15"/>
            <p:cNvGrpSpPr>
              <a:grpSpLocks/>
            </p:cNvGrpSpPr>
            <p:nvPr/>
          </p:nvGrpSpPr>
          <p:grpSpPr bwMode="auto">
            <a:xfrm>
              <a:off x="4110" y="3564"/>
              <a:ext cx="656" cy="701"/>
              <a:chOff x="4110" y="3564"/>
              <a:chExt cx="656" cy="701"/>
            </a:xfrm>
          </p:grpSpPr>
          <p:sp>
            <p:nvSpPr>
              <p:cNvPr id="10" name="Rectangle 16"/>
              <p:cNvSpPr>
                <a:spLocks noChangeArrowheads="1"/>
              </p:cNvSpPr>
              <p:nvPr/>
            </p:nvSpPr>
            <p:spPr bwMode="auto">
              <a:xfrm>
                <a:off x="4111" y="3564"/>
                <a:ext cx="621" cy="701"/>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xmlns=""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1" name="Rectangle 17"/>
              <p:cNvSpPr>
                <a:spLocks noChangeArrowheads="1"/>
              </p:cNvSpPr>
              <p:nvPr/>
            </p:nvSpPr>
            <p:spPr bwMode="auto">
              <a:xfrm>
                <a:off x="4110" y="3708"/>
                <a:ext cx="656" cy="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grpSp>
      </p:grpSp>
      <p:sp>
        <p:nvSpPr>
          <p:cNvPr id="20" name="Rectangle 18"/>
          <p:cNvSpPr txBox="1">
            <a:spLocks noChangeArrowheads="1"/>
          </p:cNvSpPr>
          <p:nvPr/>
        </p:nvSpPr>
        <p:spPr bwMode="auto">
          <a:xfrm>
            <a:off x="1424608" y="692150"/>
            <a:ext cx="7345362" cy="768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dirty="0" smtClean="0">
                <a:ln>
                  <a:noFill/>
                </a:ln>
                <a:solidFill>
                  <a:srgbClr val="000099"/>
                </a:solidFill>
                <a:effectLst/>
                <a:uLnTx/>
                <a:uFillTx/>
                <a:latin typeface="Tahoma"/>
                <a:ea typeface="黑体"/>
                <a:cs typeface="+mj-cs"/>
              </a:rPr>
              <a:t>采用三报文握手建立 </a:t>
            </a:r>
            <a:r>
              <a:rPr kumimoji="1" lang="en-US" altLang="zh-CN" sz="3200" b="1" i="0" u="none" strike="noStrike" kern="0" cap="none" spc="0" normalizeH="0" baseline="0" noProof="0" dirty="0" smtClean="0">
                <a:ln>
                  <a:noFill/>
                </a:ln>
                <a:solidFill>
                  <a:srgbClr val="000099"/>
                </a:solidFill>
                <a:effectLst/>
                <a:uLnTx/>
                <a:uFillTx/>
                <a:latin typeface="Tahoma"/>
                <a:ea typeface="黑体"/>
                <a:cs typeface="+mj-cs"/>
              </a:rPr>
              <a:t>TCP </a:t>
            </a:r>
            <a:r>
              <a:rPr kumimoji="1" lang="zh-CN" altLang="en-US" sz="3200" b="1" i="0" u="none" strike="noStrike" kern="0" cap="none" spc="0" normalizeH="0" baseline="0" noProof="0" dirty="0" smtClean="0">
                <a:ln>
                  <a:noFill/>
                </a:ln>
                <a:solidFill>
                  <a:srgbClr val="000099"/>
                </a:solidFill>
                <a:effectLst/>
                <a:uLnTx/>
                <a:uFillTx/>
                <a:latin typeface="Tahoma"/>
                <a:ea typeface="黑体"/>
                <a:cs typeface="+mj-cs"/>
              </a:rPr>
              <a:t>连接的各状态</a:t>
            </a:r>
            <a:r>
              <a:rPr kumimoji="1" lang="zh-CN" altLang="en-US" sz="4000" b="1" i="0" u="none" strike="noStrike" kern="0" cap="none" spc="0" normalizeH="0" baseline="0" noProof="0" dirty="0" smtClean="0">
                <a:ln>
                  <a:noFill/>
                </a:ln>
                <a:solidFill>
                  <a:srgbClr val="000099"/>
                </a:solidFill>
                <a:effectLst/>
                <a:uLnTx/>
                <a:uFillTx/>
                <a:latin typeface="Tahoma"/>
                <a:ea typeface="黑体"/>
                <a:cs typeface="+mj-cs"/>
              </a:rPr>
              <a:t> </a:t>
            </a:r>
          </a:p>
        </p:txBody>
      </p:sp>
      <p:grpSp>
        <p:nvGrpSpPr>
          <p:cNvPr id="21" name="Group 19"/>
          <p:cNvGrpSpPr>
            <a:grpSpLocks/>
          </p:cNvGrpSpPr>
          <p:nvPr/>
        </p:nvGrpSpPr>
        <p:grpSpPr bwMode="auto">
          <a:xfrm>
            <a:off x="2843088" y="3005138"/>
            <a:ext cx="4111625" cy="801687"/>
            <a:chOff x="1520" y="1893"/>
            <a:chExt cx="2590" cy="505"/>
          </a:xfrm>
        </p:grpSpPr>
        <p:sp>
          <p:nvSpPr>
            <p:cNvPr id="22" name="Rectangle 20"/>
            <p:cNvSpPr>
              <a:spLocks noChangeArrowheads="1"/>
            </p:cNvSpPr>
            <p:nvPr/>
          </p:nvSpPr>
          <p:spPr bwMode="auto">
            <a:xfrm rot="665985">
              <a:off x="2093" y="1914"/>
              <a:ext cx="171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 = x</a:t>
              </a:r>
            </a:p>
          </p:txBody>
        </p:sp>
        <p:sp>
          <p:nvSpPr>
            <p:cNvPr id="23" name="Line 21"/>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4" name="Group 22"/>
          <p:cNvGrpSpPr>
            <a:grpSpLocks/>
          </p:cNvGrpSpPr>
          <p:nvPr/>
        </p:nvGrpSpPr>
        <p:grpSpPr bwMode="auto">
          <a:xfrm>
            <a:off x="2843088" y="4756150"/>
            <a:ext cx="4202113" cy="800100"/>
            <a:chOff x="1520" y="2996"/>
            <a:chExt cx="2647" cy="504"/>
          </a:xfrm>
        </p:grpSpPr>
        <p:sp>
          <p:nvSpPr>
            <p:cNvPr id="25" name="Rectangle 23"/>
            <p:cNvSpPr>
              <a:spLocks noChangeArrowheads="1"/>
            </p:cNvSpPr>
            <p:nvPr/>
          </p:nvSpPr>
          <p:spPr bwMode="auto">
            <a:xfrm rot="649536">
              <a:off x="1856" y="3064"/>
              <a:ext cx="231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x + 1, ack = y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p>
          </p:txBody>
        </p:sp>
        <p:sp>
          <p:nvSpPr>
            <p:cNvPr id="26" name="Line 24"/>
            <p:cNvSpPr>
              <a:spLocks noChangeShapeType="1"/>
            </p:cNvSpPr>
            <p:nvPr/>
          </p:nvSpPr>
          <p:spPr bwMode="auto">
            <a:xfrm>
              <a:off x="1520" y="2996"/>
              <a:ext cx="2590" cy="50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27" name="Rectangle 25"/>
          <p:cNvSpPr>
            <a:spLocks noChangeArrowheads="1"/>
          </p:cNvSpPr>
          <p:nvPr/>
        </p:nvSpPr>
        <p:spPr bwMode="auto">
          <a:xfrm>
            <a:off x="1866776"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8" name="Text Box 26"/>
          <p:cNvSpPr txBox="1">
            <a:spLocks noChangeArrowheads="1"/>
          </p:cNvSpPr>
          <p:nvPr/>
        </p:nvSpPr>
        <p:spPr bwMode="auto">
          <a:xfrm>
            <a:off x="1817563" y="2455863"/>
            <a:ext cx="114646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29" name="Rectangle 27"/>
          <p:cNvSpPr>
            <a:spLocks noChangeArrowheads="1"/>
          </p:cNvSpPr>
          <p:nvPr/>
        </p:nvSpPr>
        <p:spPr bwMode="auto">
          <a:xfrm>
            <a:off x="6956301"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0" name="Text Box 28"/>
          <p:cNvSpPr txBox="1">
            <a:spLocks noChangeArrowheads="1"/>
          </p:cNvSpPr>
          <p:nvPr/>
        </p:nvSpPr>
        <p:spPr bwMode="auto">
          <a:xfrm>
            <a:off x="6916613" y="2455863"/>
            <a:ext cx="114646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31" name="Group 29"/>
          <p:cNvGrpSpPr>
            <a:grpSpLocks/>
          </p:cNvGrpSpPr>
          <p:nvPr/>
        </p:nvGrpSpPr>
        <p:grpSpPr bwMode="auto">
          <a:xfrm>
            <a:off x="3744788" y="5840405"/>
            <a:ext cx="2371725" cy="396874"/>
            <a:chOff x="2088" y="3679"/>
            <a:chExt cx="1494" cy="250"/>
          </a:xfrm>
        </p:grpSpPr>
        <p:sp>
          <p:nvSpPr>
            <p:cNvPr id="32" name="AutoShape 30"/>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3" name="Rectangle 31"/>
            <p:cNvSpPr>
              <a:spLocks noChangeArrowheads="1"/>
            </p:cNvSpPr>
            <p:nvPr/>
          </p:nvSpPr>
          <p:spPr bwMode="auto">
            <a:xfrm>
              <a:off x="2462" y="3679"/>
              <a:ext cx="765" cy="250"/>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3333CC"/>
                  </a:solidFill>
                  <a:effectLst/>
                  <a:uLnTx/>
                  <a:uFillTx/>
                  <a:latin typeface="+mn-lt"/>
                  <a:ea typeface="黑体" pitchFamily="2" charset="-122"/>
                </a:rPr>
                <a:t>数据传送</a:t>
              </a:r>
            </a:p>
          </p:txBody>
        </p:sp>
      </p:grpSp>
      <p:grpSp>
        <p:nvGrpSpPr>
          <p:cNvPr id="34" name="Group 32"/>
          <p:cNvGrpSpPr>
            <a:grpSpLocks/>
          </p:cNvGrpSpPr>
          <p:nvPr/>
        </p:nvGrpSpPr>
        <p:grpSpPr bwMode="auto">
          <a:xfrm>
            <a:off x="825376" y="2057400"/>
            <a:ext cx="1320800" cy="947738"/>
            <a:chOff x="249" y="1296"/>
            <a:chExt cx="832" cy="597"/>
          </a:xfrm>
        </p:grpSpPr>
        <p:sp>
          <p:nvSpPr>
            <p:cNvPr id="35" name="Rectangle 33"/>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主动打开</a:t>
              </a:r>
            </a:p>
          </p:txBody>
        </p:sp>
        <p:sp>
          <p:nvSpPr>
            <p:cNvPr id="36" name="Freeform 34"/>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37" name="Group 35"/>
          <p:cNvGrpSpPr>
            <a:grpSpLocks/>
          </p:cNvGrpSpPr>
          <p:nvPr/>
        </p:nvGrpSpPr>
        <p:grpSpPr bwMode="auto">
          <a:xfrm>
            <a:off x="7653216" y="2065338"/>
            <a:ext cx="1401763" cy="939800"/>
            <a:chOff x="4550" y="1301"/>
            <a:chExt cx="883" cy="592"/>
          </a:xfrm>
        </p:grpSpPr>
        <p:sp>
          <p:nvSpPr>
            <p:cNvPr id="38" name="Rectangle 36"/>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被动打开</a:t>
              </a:r>
            </a:p>
          </p:txBody>
        </p:sp>
        <p:sp>
          <p:nvSpPr>
            <p:cNvPr id="39" name="Freeform 37"/>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pic>
        <p:nvPicPr>
          <p:cNvPr id="40" name="Picture 38"/>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00138" y="1779588"/>
            <a:ext cx="50165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 name="Picture 3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99188" y="1779588"/>
            <a:ext cx="50165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2" name="Rectangle 40"/>
          <p:cNvSpPr>
            <a:spLocks noChangeArrowheads="1"/>
          </p:cNvSpPr>
          <p:nvPr/>
        </p:nvSpPr>
        <p:spPr bwMode="auto">
          <a:xfrm>
            <a:off x="2524001" y="1779588"/>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43" name="Rectangle 41"/>
          <p:cNvSpPr>
            <a:spLocks noChangeArrowheads="1"/>
          </p:cNvSpPr>
          <p:nvPr/>
        </p:nvSpPr>
        <p:spPr bwMode="auto">
          <a:xfrm>
            <a:off x="6965826" y="1779588"/>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44" name="Rectangle 42"/>
          <p:cNvSpPr>
            <a:spLocks noChangeArrowheads="1"/>
          </p:cNvSpPr>
          <p:nvPr/>
        </p:nvSpPr>
        <p:spPr bwMode="auto">
          <a:xfrm>
            <a:off x="2019176" y="1425575"/>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45" name="Rectangle 43"/>
          <p:cNvSpPr>
            <a:spLocks noChangeArrowheads="1"/>
          </p:cNvSpPr>
          <p:nvPr/>
        </p:nvSpPr>
        <p:spPr bwMode="auto">
          <a:xfrm>
            <a:off x="7015038" y="1425575"/>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grpSp>
        <p:nvGrpSpPr>
          <p:cNvPr id="46" name="Group 45"/>
          <p:cNvGrpSpPr>
            <a:grpSpLocks/>
          </p:cNvGrpSpPr>
          <p:nvPr/>
        </p:nvGrpSpPr>
        <p:grpSpPr bwMode="auto">
          <a:xfrm>
            <a:off x="2797052" y="3881438"/>
            <a:ext cx="4157663" cy="801687"/>
            <a:chOff x="1491" y="2445"/>
            <a:chExt cx="2619" cy="505"/>
          </a:xfrm>
        </p:grpSpPr>
        <p:sp>
          <p:nvSpPr>
            <p:cNvPr id="47" name="Line 46"/>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8" name="Rectangle 47"/>
            <p:cNvSpPr>
              <a:spLocks noChangeArrowheads="1"/>
            </p:cNvSpPr>
            <p:nvPr/>
          </p:nvSpPr>
          <p:spPr bwMode="auto">
            <a:xfrm rot="20990024" flipH="1">
              <a:off x="1491" y="2483"/>
              <a:ext cx="2373"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SYN = 1, ACK = 1,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x </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endParaRPr kumimoji="0" lang="en-US" altLang="zh-CN" sz="1600" b="1" i="0" u="none" strike="noStrike" kern="0" cap="none" spc="0" normalizeH="0" baseline="0" noProof="0" dirty="0">
                <a:ln>
                  <a:noFill/>
                </a:ln>
                <a:solidFill>
                  <a:srgbClr val="3333CC"/>
                </a:solidFill>
                <a:effectLst/>
                <a:uLnTx/>
                <a:uFillTx/>
                <a:latin typeface="+mn-lt"/>
                <a:ea typeface="黑体" pitchFamily="2" charset="-122"/>
              </a:endParaRPr>
            </a:p>
          </p:txBody>
        </p:sp>
      </p:grpSp>
      <p:sp>
        <p:nvSpPr>
          <p:cNvPr id="49" name="Text Box 48"/>
          <p:cNvSpPr txBox="1">
            <a:spLocks noChangeArrowheads="1"/>
          </p:cNvSpPr>
          <p:nvPr/>
        </p:nvSpPr>
        <p:spPr bwMode="auto">
          <a:xfrm>
            <a:off x="992559" y="116632"/>
            <a:ext cx="8041781" cy="646331"/>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000099"/>
                </a:solidFill>
                <a:effectLst/>
                <a:uLnTx/>
                <a:uFillTx/>
                <a:latin typeface="Arial" pitchFamily="34" charset="0"/>
                <a:ea typeface="黑体" pitchFamily="2" charset="-122"/>
              </a:rPr>
              <a:t>的连接建立：</a:t>
            </a:r>
            <a:r>
              <a:rPr kumimoji="0" lang="zh-CN" altLang="en-US" sz="3600" kern="0" dirty="0">
                <a:solidFill>
                  <a:srgbClr val="000099"/>
                </a:solidFill>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三报文</a:t>
            </a:r>
            <a:r>
              <a:rPr kumimoji="0" lang="zh-CN" altLang="zh-CN" sz="3600" kern="0" dirty="0" smtClean="0">
                <a:solidFill>
                  <a:srgbClr val="FF0000"/>
                </a:solidFill>
                <a:latin typeface="Arial" pitchFamily="34" charset="0"/>
                <a:ea typeface="黑体" pitchFamily="2" charset="-122"/>
              </a:rPr>
              <a:t>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xmlns="" val="426603389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zh-CN" altLang="en-US" sz="3600" dirty="0" smtClean="0"/>
              <a:t>服务器的缓冲区队列</a:t>
            </a:r>
          </a:p>
        </p:txBody>
      </p:sp>
      <p:sp>
        <p:nvSpPr>
          <p:cNvPr id="169987" name="Rectangle 3"/>
          <p:cNvSpPr>
            <a:spLocks noGrp="1" noChangeArrowheads="1"/>
          </p:cNvSpPr>
          <p:nvPr>
            <p:ph type="body" idx="1"/>
          </p:nvPr>
        </p:nvSpPr>
        <p:spPr/>
        <p:txBody>
          <a:bodyPr/>
          <a:lstStyle/>
          <a:p>
            <a:r>
              <a:rPr lang="zh-CN" altLang="en-US" sz="2800" dirty="0" smtClean="0"/>
              <a:t>（</a:t>
            </a:r>
            <a:r>
              <a:rPr lang="en-US" altLang="zh-CN" sz="2800" dirty="0" smtClean="0"/>
              <a:t>Backlog Queue</a:t>
            </a:r>
            <a:r>
              <a:rPr lang="zh-CN" altLang="en-US" sz="2800" dirty="0" smtClean="0"/>
              <a:t>） </a:t>
            </a:r>
          </a:p>
          <a:p>
            <a:pPr eaLnBrk="1" hangingPunct="1"/>
            <a:r>
              <a:rPr lang="zh-CN" altLang="en-US" sz="2800" dirty="0" smtClean="0"/>
              <a:t>服务器在每次接收到</a:t>
            </a:r>
            <a:r>
              <a:rPr lang="en-US" altLang="zh-CN" sz="2800" dirty="0" smtClean="0"/>
              <a:t>SYN</a:t>
            </a:r>
            <a:r>
              <a:rPr lang="zh-CN" altLang="en-US" sz="2800" dirty="0" smtClean="0"/>
              <a:t>请求时，要为连接请求分配内存空间，建立会话，并放到一个等待队列中。如果这个等待队列已满，服务器直接丢弃新的请求。即服务器开始拒绝服务了。 </a:t>
            </a:r>
          </a:p>
          <a:p>
            <a:pPr eaLnBrk="1" hangingPunct="1"/>
            <a:r>
              <a:rPr lang="zh-CN" altLang="en-US" sz="2800" dirty="0" smtClean="0"/>
              <a:t>如果服务器接收到一个</a:t>
            </a:r>
            <a:r>
              <a:rPr lang="en-US" altLang="zh-CN" sz="2800" dirty="0" smtClean="0"/>
              <a:t>RST</a:t>
            </a:r>
            <a:r>
              <a:rPr lang="zh-CN" altLang="en-US" sz="2800" dirty="0" smtClean="0"/>
              <a:t>复位信息，将根据客户端</a:t>
            </a:r>
            <a:r>
              <a:rPr lang="en-US" altLang="zh-CN" sz="2800" dirty="0" smtClean="0"/>
              <a:t>IP</a:t>
            </a:r>
            <a:r>
              <a:rPr lang="zh-CN" altLang="en-US" sz="2800" dirty="0" smtClean="0"/>
              <a:t>，把已建立的连接在缓冲区队列中清除掉。这对</a:t>
            </a:r>
            <a:r>
              <a:rPr lang="en-US" altLang="zh-CN" sz="2800" dirty="0" smtClean="0"/>
              <a:t>IP</a:t>
            </a:r>
            <a:r>
              <a:rPr lang="zh-CN" altLang="en-US" sz="2800" dirty="0" smtClean="0"/>
              <a:t>欺骗有影响，也能被利用来做</a:t>
            </a:r>
            <a:r>
              <a:rPr lang="en-US" altLang="zh-CN" sz="2800" dirty="0" err="1" smtClean="0"/>
              <a:t>DoS</a:t>
            </a:r>
            <a:r>
              <a:rPr lang="zh-CN" altLang="en-US" sz="2800" dirty="0" smtClean="0"/>
              <a:t>攻击。</a:t>
            </a:r>
            <a:br>
              <a:rPr lang="zh-CN" altLang="en-US" sz="2800" dirty="0" smtClean="0"/>
            </a:br>
            <a:endParaRPr lang="zh-CN" altLang="en-US" sz="2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pPr algn="ctr"/>
            <a:r>
              <a:rPr lang="en-US" altLang="zh-CN" sz="4000" dirty="0"/>
              <a:t>TCP </a:t>
            </a:r>
            <a:r>
              <a:rPr lang="zh-CN" altLang="en-US" sz="4000" dirty="0"/>
              <a:t>可靠通信的具体实现 </a:t>
            </a:r>
          </a:p>
        </p:txBody>
      </p:sp>
      <p:sp>
        <p:nvSpPr>
          <p:cNvPr id="71987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TCP </a:t>
            </a:r>
            <a:r>
              <a:rPr lang="zh-CN" altLang="en-US" dirty="0"/>
              <a:t>连接的每一端都必须设有两个窗口</a:t>
            </a:r>
            <a:r>
              <a:rPr lang="en-US" altLang="zh-CN" dirty="0"/>
              <a:t>——</a:t>
            </a:r>
            <a:r>
              <a:rPr lang="zh-CN" altLang="en-US" dirty="0"/>
              <a:t>一个</a:t>
            </a:r>
            <a:r>
              <a:rPr lang="zh-CN" altLang="en-US" dirty="0">
                <a:solidFill>
                  <a:srgbClr val="FF0000"/>
                </a:solidFill>
              </a:rPr>
              <a:t>发送窗口</a:t>
            </a:r>
            <a:r>
              <a:rPr lang="zh-CN" altLang="en-US" dirty="0"/>
              <a:t>和一个</a:t>
            </a:r>
            <a:r>
              <a:rPr lang="zh-CN" altLang="en-US" dirty="0">
                <a:solidFill>
                  <a:srgbClr val="FF0000"/>
                </a:solidFill>
              </a:rPr>
              <a:t>接收窗口。</a:t>
            </a:r>
          </a:p>
          <a:p>
            <a:r>
              <a:rPr lang="en-US" altLang="zh-CN" dirty="0" smtClean="0"/>
              <a:t>TCP </a:t>
            </a:r>
            <a:r>
              <a:rPr lang="zh-CN" altLang="en-US" dirty="0"/>
              <a:t>的可靠传输机制用</a:t>
            </a:r>
            <a:r>
              <a:rPr lang="zh-CN" altLang="en-US" dirty="0">
                <a:solidFill>
                  <a:srgbClr val="FF0000"/>
                </a:solidFill>
              </a:rPr>
              <a:t>字节的序号</a:t>
            </a:r>
            <a:r>
              <a:rPr lang="zh-CN" altLang="en-US" dirty="0"/>
              <a:t>进行控制。</a:t>
            </a:r>
            <a:r>
              <a:rPr lang="en-US" altLang="zh-CN" dirty="0"/>
              <a:t>TCP </a:t>
            </a:r>
            <a:r>
              <a:rPr lang="zh-CN" altLang="en-US" dirty="0"/>
              <a:t>所有的确认都是基于序号而不是基于报文段。</a:t>
            </a:r>
          </a:p>
          <a:p>
            <a:r>
              <a:rPr lang="en-US" altLang="zh-CN" dirty="0" smtClean="0"/>
              <a:t>TCP </a:t>
            </a:r>
            <a:r>
              <a:rPr lang="zh-CN" altLang="en-US" dirty="0"/>
              <a:t>两端的四个窗口经常处于</a:t>
            </a:r>
            <a:r>
              <a:rPr lang="zh-CN" altLang="en-US" dirty="0">
                <a:solidFill>
                  <a:srgbClr val="FF0000"/>
                </a:solidFill>
              </a:rPr>
              <a:t>动态变化</a:t>
            </a:r>
            <a:r>
              <a:rPr lang="zh-CN" altLang="en-US" dirty="0"/>
              <a:t>之中。</a:t>
            </a:r>
          </a:p>
          <a:p>
            <a:r>
              <a:rPr lang="en-US" altLang="zh-CN" dirty="0"/>
              <a:t>TCP</a:t>
            </a:r>
            <a:r>
              <a:rPr lang="zh-CN" altLang="en-US" dirty="0"/>
              <a:t>连接的往返时间 </a:t>
            </a:r>
            <a:r>
              <a:rPr lang="en-US" altLang="zh-CN" dirty="0"/>
              <a:t>RTT </a:t>
            </a:r>
            <a:r>
              <a:rPr lang="zh-CN" altLang="en-US" dirty="0"/>
              <a:t>也不是固定不变的。需要使用特定的算法</a:t>
            </a:r>
            <a:r>
              <a:rPr lang="zh-CN" altLang="en-US" dirty="0">
                <a:solidFill>
                  <a:srgbClr val="FF0000"/>
                </a:solidFill>
              </a:rPr>
              <a:t>估算较为合理的重传时间。</a:t>
            </a:r>
            <a:r>
              <a:rPr lang="zh-CN" altLang="en-US" dirty="0"/>
              <a:t>  </a:t>
            </a:r>
          </a:p>
        </p:txBody>
      </p:sp>
    </p:spTree>
    <p:extLst>
      <p:ext uri="{BB962C8B-B14F-4D97-AF65-F5344CB8AC3E}">
        <p14:creationId xmlns:p14="http://schemas.microsoft.com/office/powerpoint/2010/main" xmlns="" val="53614789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en-US" altLang="zh-CN" sz="3600" smtClean="0"/>
              <a:t>DoS</a:t>
            </a:r>
            <a:r>
              <a:rPr lang="zh-CN" altLang="en-US" sz="3600" smtClean="0"/>
              <a:t>攻击实施的基本思想</a:t>
            </a:r>
          </a:p>
        </p:txBody>
      </p:sp>
      <p:sp>
        <p:nvSpPr>
          <p:cNvPr id="171011" name="Rectangle 3"/>
          <p:cNvSpPr>
            <a:spLocks noGrp="1" noChangeArrowheads="1"/>
          </p:cNvSpPr>
          <p:nvPr>
            <p:ph type="body" idx="1"/>
          </p:nvPr>
        </p:nvSpPr>
        <p:spPr/>
        <p:txBody>
          <a:bodyPr/>
          <a:lstStyle/>
          <a:p>
            <a:pPr eaLnBrk="1" hangingPunct="1">
              <a:buFont typeface="Wingdings" pitchFamily="2" charset="2"/>
              <a:buNone/>
            </a:pPr>
            <a:r>
              <a:rPr lang="en-US" altLang="zh-CN" smtClean="0"/>
              <a:t>DoS</a:t>
            </a:r>
            <a:r>
              <a:rPr lang="zh-CN" altLang="en-US" smtClean="0"/>
              <a:t>（</a:t>
            </a:r>
            <a:r>
              <a:rPr lang="en-US" altLang="zh-CN" smtClean="0"/>
              <a:t>Denial of Service</a:t>
            </a:r>
            <a:r>
              <a:rPr lang="zh-CN" altLang="en-US" smtClean="0"/>
              <a:t>）拒绝服务攻击 </a:t>
            </a:r>
          </a:p>
          <a:p>
            <a:pPr eaLnBrk="1" hangingPunct="1"/>
            <a:r>
              <a:rPr lang="zh-CN" altLang="en-US" smtClean="0"/>
              <a:t>迫使服务器的缓冲区满，不接收新的请求。</a:t>
            </a:r>
          </a:p>
          <a:p>
            <a:pPr eaLnBrk="1" hangingPunct="1"/>
            <a:r>
              <a:rPr lang="zh-CN" altLang="en-US" smtClean="0"/>
              <a:t>使用</a:t>
            </a:r>
            <a:r>
              <a:rPr lang="en-US" altLang="zh-CN" smtClean="0"/>
              <a:t>IP</a:t>
            </a:r>
            <a:r>
              <a:rPr lang="zh-CN" altLang="en-US" smtClean="0"/>
              <a:t>欺骗，迫使服务器把合法用户的连接复位，影响合法用户的连接。</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en-US" altLang="zh-CN" sz="3600" smtClean="0"/>
              <a:t>DDoS</a:t>
            </a:r>
          </a:p>
        </p:txBody>
      </p:sp>
      <p:sp>
        <p:nvSpPr>
          <p:cNvPr id="172035" name="Rectangle 3"/>
          <p:cNvSpPr>
            <a:spLocks noGrp="1" noChangeArrowheads="1"/>
          </p:cNvSpPr>
          <p:nvPr>
            <p:ph type="body" idx="1"/>
          </p:nvPr>
        </p:nvSpPr>
        <p:spPr/>
        <p:txBody>
          <a:bodyPr/>
          <a:lstStyle/>
          <a:p>
            <a:pPr eaLnBrk="1" hangingPunct="1"/>
            <a:r>
              <a:rPr lang="zh-CN" altLang="en-US" smtClean="0"/>
              <a:t>分布式拒绝服务（</a:t>
            </a:r>
            <a:r>
              <a:rPr lang="en-US" altLang="zh-CN" smtClean="0"/>
              <a:t>Distributed Denial of Service</a:t>
            </a:r>
            <a:r>
              <a:rPr lang="zh-CN" altLang="en-US" smtClean="0"/>
              <a:t>）</a:t>
            </a:r>
          </a:p>
        </p:txBody>
      </p:sp>
      <p:pic>
        <p:nvPicPr>
          <p:cNvPr id="172036" name="Picture 4" descr="DDO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09014" y="2852739"/>
            <a:ext cx="7800975" cy="3743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5.9.2  </a:t>
            </a:r>
            <a:r>
              <a:rPr lang="en-US" altLang="zh-CN" dirty="0" smtClean="0"/>
              <a:t>TCP </a:t>
            </a:r>
            <a:r>
              <a:rPr lang="zh-CN" altLang="zh-CN" dirty="0" smtClean="0"/>
              <a:t>的</a:t>
            </a:r>
            <a:r>
              <a:rPr lang="zh-CN" altLang="zh-CN" dirty="0"/>
              <a:t>连接释放</a:t>
            </a:r>
            <a:endParaRPr lang="zh-CN" altLang="en-US" dirty="0"/>
          </a:p>
        </p:txBody>
      </p:sp>
      <p:sp>
        <p:nvSpPr>
          <p:cNvPr id="3" name="内容占位符 2"/>
          <p:cNvSpPr>
            <a:spLocks noGrp="1"/>
          </p:cNvSpPr>
          <p:nvPr>
            <p:ph idx="1"/>
          </p:nvPr>
        </p:nvSpPr>
        <p:spPr/>
        <p:txBody>
          <a:bodyPr/>
          <a:lstStyle/>
          <a:p>
            <a:r>
              <a:rPr lang="en-US" altLang="zh-CN" dirty="0" smtClean="0"/>
              <a:t>TCP </a:t>
            </a:r>
            <a:r>
              <a:rPr lang="zh-CN" altLang="zh-CN" dirty="0" smtClean="0"/>
              <a:t>连接释放</a:t>
            </a:r>
            <a:r>
              <a:rPr lang="zh-CN" altLang="zh-CN" dirty="0"/>
              <a:t>过程比较</a:t>
            </a:r>
            <a:r>
              <a:rPr lang="zh-CN" altLang="zh-CN" dirty="0" smtClean="0"/>
              <a:t>复杂</a:t>
            </a:r>
            <a:r>
              <a:rPr lang="zh-CN" altLang="en-US" dirty="0" smtClean="0"/>
              <a:t>。</a:t>
            </a:r>
            <a:endParaRPr lang="en-US" altLang="zh-CN" dirty="0" smtClean="0"/>
          </a:p>
          <a:p>
            <a:r>
              <a:rPr lang="zh-CN" altLang="zh-CN" dirty="0"/>
              <a:t>数据传输结束后，通信的双方都可释放连接。</a:t>
            </a:r>
            <a:endParaRPr lang="en-US" altLang="zh-CN" dirty="0" smtClean="0"/>
          </a:p>
          <a:p>
            <a:r>
              <a:rPr lang="en-US" altLang="zh-CN" dirty="0" smtClean="0"/>
              <a:t>TCP </a:t>
            </a:r>
            <a:r>
              <a:rPr lang="zh-CN" altLang="zh-CN" dirty="0" smtClean="0"/>
              <a:t>连接释放</a:t>
            </a:r>
            <a:r>
              <a:rPr lang="zh-CN" altLang="zh-CN" dirty="0"/>
              <a:t>过程是</a:t>
            </a:r>
            <a:r>
              <a:rPr lang="zh-CN" altLang="zh-CN" dirty="0">
                <a:solidFill>
                  <a:srgbClr val="FF0000"/>
                </a:solidFill>
              </a:rPr>
              <a:t>四报文握手</a:t>
            </a:r>
            <a:r>
              <a:rPr lang="zh-CN" altLang="zh-CN" dirty="0" smtClean="0">
                <a:solidFill>
                  <a:srgbClr val="FF0000"/>
                </a:solidFill>
              </a:rPr>
              <a:t>。</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xmlns="" val="220111677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880494" y="2349500"/>
            <a:ext cx="4248150" cy="4062413"/>
            <a:chOff x="1474" y="1888"/>
            <a:chExt cx="2676" cy="2432"/>
          </a:xfrm>
        </p:grpSpPr>
        <p:sp>
          <p:nvSpPr>
            <p:cNvPr id="7"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9" name="AutoShape 5"/>
          <p:cNvSpPr>
            <a:spLocks noChangeArrowheads="1"/>
          </p:cNvSpPr>
          <p:nvPr/>
        </p:nvSpPr>
        <p:spPr bwMode="auto">
          <a:xfrm>
            <a:off x="3866331"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10" name="Group 6"/>
          <p:cNvGrpSpPr>
            <a:grpSpLocks/>
          </p:cNvGrpSpPr>
          <p:nvPr/>
        </p:nvGrpSpPr>
        <p:grpSpPr bwMode="auto">
          <a:xfrm>
            <a:off x="2932881" y="2355850"/>
            <a:ext cx="4133850" cy="768350"/>
            <a:chOff x="1614" y="1484"/>
            <a:chExt cx="2604" cy="484"/>
          </a:xfrm>
        </p:grpSpPr>
        <p:sp>
          <p:nvSpPr>
            <p:cNvPr id="11" name="Rectangle 7"/>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2" name="Line 8"/>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3" name="Rectangle 9"/>
          <p:cNvSpPr>
            <a:spLocks noChangeArrowheads="1"/>
          </p:cNvSpPr>
          <p:nvPr/>
        </p:nvSpPr>
        <p:spPr bwMode="auto">
          <a:xfrm>
            <a:off x="1977206"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xmlns=""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4" name="Rectangle 10"/>
          <p:cNvSpPr>
            <a:spLocks noChangeArrowheads="1"/>
          </p:cNvSpPr>
          <p:nvPr/>
        </p:nvSpPr>
        <p:spPr bwMode="auto">
          <a:xfrm>
            <a:off x="7063556"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xmlns=""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15" name="Group 11"/>
          <p:cNvGrpSpPr>
            <a:grpSpLocks/>
          </p:cNvGrpSpPr>
          <p:nvPr/>
        </p:nvGrpSpPr>
        <p:grpSpPr bwMode="auto">
          <a:xfrm>
            <a:off x="1878781" y="1528763"/>
            <a:ext cx="6278563" cy="82550"/>
            <a:chOff x="1020" y="481"/>
            <a:chExt cx="4037" cy="46"/>
          </a:xfrm>
        </p:grpSpPr>
        <p:sp>
          <p:nvSpPr>
            <p:cNvPr id="16" name="Line 12"/>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Line 13"/>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9" name="Group 15"/>
          <p:cNvGrpSpPr>
            <a:grpSpLocks/>
          </p:cNvGrpSpPr>
          <p:nvPr/>
        </p:nvGrpSpPr>
        <p:grpSpPr bwMode="auto">
          <a:xfrm>
            <a:off x="869131" y="1257300"/>
            <a:ext cx="1403350" cy="1082675"/>
            <a:chOff x="314" y="792"/>
            <a:chExt cx="884" cy="682"/>
          </a:xfrm>
        </p:grpSpPr>
        <p:sp>
          <p:nvSpPr>
            <p:cNvPr id="20" name="Freeform 16"/>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1" name="Rectangle 17"/>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3333CC"/>
                  </a:solidFill>
                  <a:effectLst/>
                  <a:uLnTx/>
                  <a:uFillTx/>
                  <a:latin typeface="+mn-lt"/>
                  <a:ea typeface="黑体" pitchFamily="2" charset="-122"/>
                </a:rPr>
                <a:t>主动关闭</a:t>
              </a:r>
            </a:p>
          </p:txBody>
        </p:sp>
      </p:grpSp>
      <p:sp>
        <p:nvSpPr>
          <p:cNvPr id="22" name="Rectangle 18"/>
          <p:cNvSpPr>
            <a:spLocks noChangeArrowheads="1"/>
          </p:cNvSpPr>
          <p:nvPr/>
        </p:nvSpPr>
        <p:spPr bwMode="auto">
          <a:xfrm>
            <a:off x="4501331"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sp>
        <p:nvSpPr>
          <p:cNvPr id="23" name="Rectangle 19"/>
          <p:cNvSpPr>
            <a:spLocks noChangeArrowheads="1"/>
          </p:cNvSpPr>
          <p:nvPr/>
        </p:nvSpPr>
        <p:spPr bwMode="auto">
          <a:xfrm>
            <a:off x="1958156" y="1622425"/>
            <a:ext cx="1041953"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24" name="Rectangle 20"/>
          <p:cNvSpPr>
            <a:spLocks noChangeArrowheads="1"/>
          </p:cNvSpPr>
          <p:nvPr/>
        </p:nvSpPr>
        <p:spPr bwMode="auto">
          <a:xfrm>
            <a:off x="7044506" y="2058988"/>
            <a:ext cx="1041953"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25" name="Picture 21"/>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02631" y="969963"/>
            <a:ext cx="504825"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 name="Picture 2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88981" y="969963"/>
            <a:ext cx="504825"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7" name="Rectangle 23"/>
          <p:cNvSpPr>
            <a:spLocks noChangeArrowheads="1"/>
          </p:cNvSpPr>
          <p:nvPr/>
        </p:nvSpPr>
        <p:spPr bwMode="auto">
          <a:xfrm>
            <a:off x="2593156" y="938213"/>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28" name="Rectangle 24"/>
          <p:cNvSpPr>
            <a:spLocks noChangeArrowheads="1"/>
          </p:cNvSpPr>
          <p:nvPr/>
        </p:nvSpPr>
        <p:spPr bwMode="auto">
          <a:xfrm>
            <a:off x="7093719" y="938213"/>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29" name="Rectangle 25"/>
          <p:cNvSpPr>
            <a:spLocks noChangeArrowheads="1"/>
          </p:cNvSpPr>
          <p:nvPr/>
        </p:nvSpPr>
        <p:spPr bwMode="auto">
          <a:xfrm>
            <a:off x="2137544" y="647700"/>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30" name="Rectangle 26"/>
          <p:cNvSpPr>
            <a:spLocks noChangeArrowheads="1"/>
          </p:cNvSpPr>
          <p:nvPr/>
        </p:nvSpPr>
        <p:spPr bwMode="auto">
          <a:xfrm>
            <a:off x="7104831" y="647700"/>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32" name="Text Box 28"/>
          <p:cNvSpPr txBox="1">
            <a:spLocks noChangeArrowheads="1"/>
          </p:cNvSpPr>
          <p:nvPr/>
        </p:nvSpPr>
        <p:spPr bwMode="auto">
          <a:xfrm>
            <a:off x="2855094" y="66675"/>
            <a:ext cx="45021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a:ln>
                  <a:noFill/>
                </a:ln>
                <a:solidFill>
                  <a:srgbClr val="3333CC"/>
                </a:solidFill>
                <a:effectLst/>
                <a:uLnTx/>
                <a:uFillTx/>
                <a:latin typeface="Arial" pitchFamily="34" charset="0"/>
                <a:ea typeface="黑体" pitchFamily="2" charset="-122"/>
              </a:rPr>
              <a:t>5.9.2   TCP </a:t>
            </a:r>
            <a:r>
              <a:rPr kumimoji="0" lang="zh-CN" altLang="en-US" sz="3200" b="1" i="0" u="none" strike="noStrike" kern="0" cap="none" spc="0" normalizeH="0" baseline="0" noProof="0">
                <a:ln>
                  <a:noFill/>
                </a:ln>
                <a:solidFill>
                  <a:srgbClr val="3333CC"/>
                </a:solidFill>
                <a:effectLst/>
                <a:uLnTx/>
                <a:uFillTx/>
                <a:latin typeface="Arial" pitchFamily="34" charset="0"/>
                <a:ea typeface="黑体" pitchFamily="2" charset="-122"/>
              </a:rPr>
              <a:t>的连接释放 </a:t>
            </a:r>
          </a:p>
        </p:txBody>
      </p:sp>
      <p:sp>
        <p:nvSpPr>
          <p:cNvPr id="33" name="Text Box 29"/>
          <p:cNvSpPr txBox="1">
            <a:spLocks noChangeArrowheads="1"/>
          </p:cNvSpPr>
          <p:nvPr/>
        </p:nvSpPr>
        <p:spPr bwMode="auto">
          <a:xfrm>
            <a:off x="1263462" y="3727450"/>
            <a:ext cx="7721986" cy="2677656"/>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数据传输结束后，通信的双方都可释放连接</a:t>
            </a:r>
            <a:r>
              <a:rPr kumimoji="0" lang="zh-CN" altLang="en-US" sz="2800" b="1" i="0" u="none" strike="noStrike" kern="0" cap="none" spc="0" normalizeH="0" baseline="0" noProof="0" dirty="0" smtClean="0">
                <a:ln>
                  <a:noFill/>
                </a:ln>
                <a:solidFill>
                  <a:srgbClr val="000099"/>
                </a:solidFill>
                <a:effectLst/>
                <a:uLnTx/>
                <a:uFillTx/>
                <a:latin typeface="Arial" pitchFamily="34" charset="0"/>
                <a:ea typeface="黑体" pitchFamily="2" charset="-122"/>
              </a:rPr>
              <a:t>。</a:t>
            </a:r>
            <a:endParaRPr kumimoji="0" lang="en-US" altLang="zh-CN" sz="2800" b="1" i="0" u="none" strike="noStrike" kern="0" cap="none" spc="0" normalizeH="0" baseline="0" noProof="0" dirty="0" smtClean="0">
              <a:ln>
                <a:noFill/>
              </a:ln>
              <a:solidFill>
                <a:srgbClr val="000099"/>
              </a:solidFill>
              <a:effectLst/>
              <a:uLnTx/>
              <a:uFillTx/>
              <a:latin typeface="Arial" pitchFamily="34" charset="0"/>
              <a:ea typeface="黑体" pitchFamily="2" charset="-122"/>
            </a:endParaRPr>
          </a:p>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kern="0" dirty="0">
                <a:solidFill>
                  <a:srgbClr val="000099"/>
                </a:solidFill>
                <a:latin typeface="Arial" pitchFamily="34" charset="0"/>
                <a:ea typeface="黑体" pitchFamily="2" charset="-122"/>
              </a:rPr>
              <a:t> </a:t>
            </a:r>
            <a:r>
              <a:rPr kumimoji="0" lang="en-US" altLang="zh-CN" sz="2800" kern="0" dirty="0" smtClean="0">
                <a:solidFill>
                  <a:srgbClr val="000099"/>
                </a:solidFill>
                <a:latin typeface="Arial" pitchFamily="34" charset="0"/>
                <a:ea typeface="黑体" pitchFamily="2" charset="-122"/>
              </a:rPr>
              <a:t> </a:t>
            </a:r>
            <a:r>
              <a:rPr kumimoji="0" lang="zh-CN" altLang="en-US" sz="2800" b="1" i="0" u="none" strike="noStrike" kern="0" cap="none" spc="0" normalizeH="0" baseline="0" noProof="0" dirty="0" smtClean="0">
                <a:ln>
                  <a:noFill/>
                </a:ln>
                <a:solidFill>
                  <a:srgbClr val="000099"/>
                </a:solidFill>
                <a:effectLst/>
                <a:uLnTx/>
                <a:uFillTx/>
                <a:latin typeface="Arial" pitchFamily="34" charset="0"/>
                <a:ea typeface="黑体" pitchFamily="2" charset="-122"/>
              </a:rPr>
              <a:t>现在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的应用进程先向其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发出连接释放</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报文段，并停止再发送数据，主动关闭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连接。</a:t>
            </a:r>
          </a:p>
          <a:p>
            <a:pPr marL="0" marR="0" lvl="0" indent="0" algn="l" defTabSz="914400" eaLnBrk="1" fontAlgn="auto" latinLnBrk="0" hangingPunct="1">
              <a:lnSpc>
                <a:spcPct val="100000"/>
              </a:lnSpc>
              <a:spcBef>
                <a:spcPts val="0"/>
              </a:spcBef>
              <a:spcAft>
                <a:spcPts val="0"/>
              </a:spcAft>
              <a:buClrTx/>
              <a:buSzTx/>
              <a:buFontTx/>
              <a:buChar char="•"/>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把连接释放报文段首部的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FIN =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，其序号</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seq</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u</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，等待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的确认。</a:t>
            </a:r>
          </a:p>
        </p:txBody>
      </p:sp>
      <p:sp>
        <p:nvSpPr>
          <p:cNvPr id="34"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3333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333399"/>
                </a:solidFill>
                <a:effectLst/>
                <a:uLnTx/>
                <a:uFillTx/>
                <a:latin typeface="Arial" pitchFamily="34" charset="0"/>
                <a:ea typeface="黑体" pitchFamily="2" charset="-122"/>
              </a:rPr>
              <a:t>的连接释放：</a:t>
            </a:r>
            <a:r>
              <a:rPr kumimoji="0" lang="zh-CN" altLang="en-US" sz="3600" b="1" i="0" u="none" strike="noStrike" kern="0" cap="none" spc="0" normalizeH="0" baseline="0" noProof="0" dirty="0" smtClean="0">
                <a:ln>
                  <a:noFill/>
                </a:ln>
                <a:solidFill>
                  <a:srgbClr val="333399"/>
                </a:solidFill>
                <a:effectLst/>
                <a:uLnTx/>
                <a:uFillTx/>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xmlns="" val="236125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50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1000"/>
                                        <p:tgtEl>
                                          <p:spTgt spid="19"/>
                                        </p:tgtEl>
                                      </p:cBhvr>
                                    </p:animEffect>
                                  </p:childTnLst>
                                </p:cTn>
                              </p:par>
                            </p:childTnLst>
                          </p:cTn>
                        </p:par>
                        <p:par>
                          <p:cTn id="8" fill="hold">
                            <p:stCondLst>
                              <p:cond delay="2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891533"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7" name="AutoShape 5"/>
          <p:cNvSpPr>
            <a:spLocks noChangeArrowheads="1"/>
          </p:cNvSpPr>
          <p:nvPr/>
        </p:nvSpPr>
        <p:spPr bwMode="auto">
          <a:xfrm>
            <a:off x="3877370"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8" name="Group 6"/>
          <p:cNvGrpSpPr>
            <a:grpSpLocks/>
          </p:cNvGrpSpPr>
          <p:nvPr/>
        </p:nvGrpSpPr>
        <p:grpSpPr bwMode="auto">
          <a:xfrm>
            <a:off x="2943920" y="2355850"/>
            <a:ext cx="4133850" cy="768350"/>
            <a:chOff x="1614" y="1484"/>
            <a:chExt cx="2604" cy="484"/>
          </a:xfrm>
        </p:grpSpPr>
        <p:sp>
          <p:nvSpPr>
            <p:cNvPr id="9" name="Rectangle 7"/>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0" name="Line 8"/>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1" name="Group 9"/>
          <p:cNvGrpSpPr>
            <a:grpSpLocks/>
          </p:cNvGrpSpPr>
          <p:nvPr/>
        </p:nvGrpSpPr>
        <p:grpSpPr bwMode="auto">
          <a:xfrm>
            <a:off x="2958208" y="3167063"/>
            <a:ext cx="4133850" cy="769937"/>
            <a:chOff x="1623" y="1995"/>
            <a:chExt cx="2604" cy="485"/>
          </a:xfrm>
        </p:grpSpPr>
        <p:sp>
          <p:nvSpPr>
            <p:cNvPr id="12" name="Rectangle 10"/>
            <p:cNvSpPr>
              <a:spLocks noChangeArrowheads="1"/>
            </p:cNvSpPr>
            <p:nvPr/>
          </p:nvSpPr>
          <p:spPr bwMode="auto">
            <a:xfrm rot="20990024" flipH="1">
              <a:off x="1828" y="2020"/>
              <a:ext cx="2033"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3" name="Line 11"/>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4" name="Rectangle 12"/>
          <p:cNvSpPr>
            <a:spLocks noChangeArrowheads="1"/>
          </p:cNvSpPr>
          <p:nvPr/>
        </p:nvSpPr>
        <p:spPr bwMode="auto">
          <a:xfrm>
            <a:off x="1988245"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xmlns=""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5" name="Rectangle 13"/>
          <p:cNvSpPr>
            <a:spLocks noChangeArrowheads="1"/>
          </p:cNvSpPr>
          <p:nvPr/>
        </p:nvSpPr>
        <p:spPr bwMode="auto">
          <a:xfrm>
            <a:off x="7074595"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xmlns=""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16" name="Group 14"/>
          <p:cNvGrpSpPr>
            <a:grpSpLocks/>
          </p:cNvGrpSpPr>
          <p:nvPr/>
        </p:nvGrpSpPr>
        <p:grpSpPr bwMode="auto">
          <a:xfrm>
            <a:off x="1889820" y="1528763"/>
            <a:ext cx="6278563" cy="82550"/>
            <a:chOff x="1020" y="481"/>
            <a:chExt cx="4037" cy="46"/>
          </a:xfrm>
        </p:grpSpPr>
        <p:sp>
          <p:nvSpPr>
            <p:cNvPr id="17" name="Line 15"/>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8" name="Line 16"/>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9" name="Group 17"/>
          <p:cNvGrpSpPr>
            <a:grpSpLocks/>
          </p:cNvGrpSpPr>
          <p:nvPr/>
        </p:nvGrpSpPr>
        <p:grpSpPr bwMode="auto">
          <a:xfrm>
            <a:off x="880170" y="1257300"/>
            <a:ext cx="1403350" cy="1082675"/>
            <a:chOff x="314" y="792"/>
            <a:chExt cx="884" cy="682"/>
          </a:xfrm>
        </p:grpSpPr>
        <p:sp>
          <p:nvSpPr>
            <p:cNvPr id="20" name="Freeform 18"/>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1" name="Rectangle 19"/>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主动关闭</a:t>
              </a:r>
            </a:p>
          </p:txBody>
        </p:sp>
      </p:grpSp>
      <p:sp>
        <p:nvSpPr>
          <p:cNvPr id="22" name="Rectangle 20"/>
          <p:cNvSpPr>
            <a:spLocks noChangeArrowheads="1"/>
          </p:cNvSpPr>
          <p:nvPr/>
        </p:nvSpPr>
        <p:spPr bwMode="auto">
          <a:xfrm>
            <a:off x="4512370"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sp>
        <p:nvSpPr>
          <p:cNvPr id="23" name="Freeform 21"/>
          <p:cNvSpPr>
            <a:spLocks/>
          </p:cNvSpPr>
          <p:nvPr/>
        </p:nvSpPr>
        <p:spPr bwMode="auto">
          <a:xfrm>
            <a:off x="7835008" y="1376363"/>
            <a:ext cx="573087" cy="1789112"/>
          </a:xfrm>
          <a:custGeom>
            <a:avLst/>
            <a:gdLst>
              <a:gd name="T0" fmla="*/ 127070 w 451"/>
              <a:gd name="T1" fmla="*/ 1789112 h 965"/>
              <a:gd name="T2" fmla="*/ 426956 w 451"/>
              <a:gd name="T3" fmla="*/ 1657478 h 965"/>
              <a:gd name="T4" fmla="*/ 541319 w 451"/>
              <a:gd name="T5" fmla="*/ 1312633 h 965"/>
              <a:gd name="T6" fmla="*/ 573087 w 451"/>
              <a:gd name="T7" fmla="*/ 773119 h 965"/>
              <a:gd name="T8" fmla="*/ 541319 w 451"/>
              <a:gd name="T9" fmla="*/ 383778 h 965"/>
              <a:gd name="T10" fmla="*/ 426956 w 451"/>
              <a:gd name="T11" fmla="*/ 133488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4" name="Rectangle 22"/>
          <p:cNvSpPr>
            <a:spLocks noChangeArrowheads="1"/>
          </p:cNvSpPr>
          <p:nvPr/>
        </p:nvSpPr>
        <p:spPr bwMode="auto">
          <a:xfrm>
            <a:off x="8393808" y="1778000"/>
            <a:ext cx="647614"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进程</a:t>
            </a:r>
          </a:p>
        </p:txBody>
      </p:sp>
      <p:sp>
        <p:nvSpPr>
          <p:cNvPr id="25" name="Rectangle 23"/>
          <p:cNvSpPr>
            <a:spLocks noChangeArrowheads="1"/>
          </p:cNvSpPr>
          <p:nvPr/>
        </p:nvSpPr>
        <p:spPr bwMode="auto">
          <a:xfrm>
            <a:off x="1969195" y="1622425"/>
            <a:ext cx="1041953"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26" name="Rectangle 24"/>
          <p:cNvSpPr>
            <a:spLocks noChangeArrowheads="1"/>
          </p:cNvSpPr>
          <p:nvPr/>
        </p:nvSpPr>
        <p:spPr bwMode="auto">
          <a:xfrm>
            <a:off x="7055545" y="2058988"/>
            <a:ext cx="1041953"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27" name="Picture 25"/>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13670" y="969963"/>
            <a:ext cx="504825"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 name="Picture 26"/>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00020" y="969963"/>
            <a:ext cx="504825"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9" name="Rectangle 27"/>
          <p:cNvSpPr>
            <a:spLocks noChangeArrowheads="1"/>
          </p:cNvSpPr>
          <p:nvPr/>
        </p:nvSpPr>
        <p:spPr bwMode="auto">
          <a:xfrm>
            <a:off x="2604195" y="938213"/>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30" name="Rectangle 28"/>
          <p:cNvSpPr>
            <a:spLocks noChangeArrowheads="1"/>
          </p:cNvSpPr>
          <p:nvPr/>
        </p:nvSpPr>
        <p:spPr bwMode="auto">
          <a:xfrm>
            <a:off x="7104758" y="938213"/>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31" name="Rectangle 29"/>
          <p:cNvSpPr>
            <a:spLocks noChangeArrowheads="1"/>
          </p:cNvSpPr>
          <p:nvPr/>
        </p:nvSpPr>
        <p:spPr bwMode="auto">
          <a:xfrm>
            <a:off x="2148583" y="647700"/>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32" name="Rectangle 30"/>
          <p:cNvSpPr>
            <a:spLocks noChangeArrowheads="1"/>
          </p:cNvSpPr>
          <p:nvPr/>
        </p:nvSpPr>
        <p:spPr bwMode="auto">
          <a:xfrm>
            <a:off x="7115870" y="647700"/>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33" name="Text Box 32"/>
          <p:cNvSpPr txBox="1">
            <a:spLocks noChangeArrowheads="1"/>
          </p:cNvSpPr>
          <p:nvPr/>
        </p:nvSpPr>
        <p:spPr bwMode="auto">
          <a:xfrm>
            <a:off x="1214759" y="4216400"/>
            <a:ext cx="7986713" cy="2236788"/>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发出确认，确认号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ack</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u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sym typeface="Symbol" pitchFamily="18" charset="2"/>
              </a:rPr>
              <a:t></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而这个报文段自己的序号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seq</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 v</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a:t>
            </a:r>
          </a:p>
          <a:p>
            <a:pPr marL="0" marR="0" lvl="0" indent="0" algn="l" defTabSz="914400" eaLnBrk="1" fontAlgn="auto" latinLnBrk="0" hangingPunct="1">
              <a:lnSpc>
                <a:spcPct val="100000"/>
              </a:lnSpc>
              <a:spcBef>
                <a:spcPts val="0"/>
              </a:spcBef>
              <a:spcAft>
                <a:spcPts val="0"/>
              </a:spcAft>
              <a:buClrTx/>
              <a:buSzTx/>
              <a:buFontTx/>
              <a:buChar char="•"/>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服务器进程通知高层应用进程。</a:t>
            </a:r>
          </a:p>
          <a:p>
            <a:pPr marL="0" marR="0" lvl="0" indent="0" algn="l" defTabSz="914400" eaLnBrk="1" fontAlgn="auto" latinLnBrk="0" hangingPunct="1">
              <a:lnSpc>
                <a:spcPct val="100000"/>
              </a:lnSpc>
              <a:spcBef>
                <a:spcPts val="0"/>
              </a:spcBef>
              <a:spcAft>
                <a:spcPts val="0"/>
              </a:spcAft>
              <a:buClrTx/>
              <a:buSzTx/>
              <a:buFontTx/>
              <a:buChar char="•"/>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从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到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这个方向的连接就释放了，</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连接</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处于</a:t>
            </a:r>
            <a:r>
              <a:rPr kumimoji="0" lang="zh-CN" altLang="en-US" sz="2800" b="1" i="0" u="none" strike="noStrike" kern="0" cap="none" spc="0" normalizeH="0" baseline="0" noProof="0" dirty="0">
                <a:ln>
                  <a:noFill/>
                </a:ln>
                <a:solidFill>
                  <a:srgbClr val="FF0000"/>
                </a:solidFill>
                <a:effectLst/>
                <a:uLnTx/>
                <a:uFillTx/>
                <a:latin typeface="Arial" pitchFamily="34" charset="0"/>
                <a:ea typeface="黑体" pitchFamily="2" charset="-122"/>
              </a:rPr>
              <a:t>半关闭</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状态。</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B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若发送数据，</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A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仍要接收。</a:t>
            </a:r>
          </a:p>
        </p:txBody>
      </p:sp>
      <p:sp>
        <p:nvSpPr>
          <p:cNvPr id="35"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3333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333399"/>
                </a:solidFill>
                <a:effectLst/>
                <a:uLnTx/>
                <a:uFillTx/>
                <a:latin typeface="Arial" pitchFamily="34" charset="0"/>
                <a:ea typeface="黑体" pitchFamily="2" charset="-122"/>
              </a:rPr>
              <a:t>的连接释放：</a:t>
            </a:r>
            <a:r>
              <a:rPr kumimoji="0" lang="zh-CN" altLang="en-US" sz="3600" b="1" i="0" u="none" strike="noStrike" kern="0" cap="none" spc="0" normalizeH="0" baseline="0" noProof="0" dirty="0" smtClean="0">
                <a:ln>
                  <a:noFill/>
                </a:ln>
                <a:solidFill>
                  <a:srgbClr val="333399"/>
                </a:solidFill>
                <a:effectLst/>
                <a:uLnTx/>
                <a:uFillTx/>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xmlns="" val="300522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1000"/>
                                        <p:tgtEl>
                                          <p:spTgt spid="11"/>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down)">
                                      <p:cBhvr>
                                        <p:cTn id="11" dur="1000"/>
                                        <p:tgtEl>
                                          <p:spTgt spid="23"/>
                                        </p:tgtEl>
                                      </p:cBhvr>
                                    </p:animEffec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867918"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7" name="AutoShape 5"/>
          <p:cNvSpPr>
            <a:spLocks noChangeArrowheads="1"/>
          </p:cNvSpPr>
          <p:nvPr/>
        </p:nvSpPr>
        <p:spPr bwMode="auto">
          <a:xfrm rot="-651552">
            <a:off x="4144268" y="3895725"/>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AutoShape 6"/>
          <p:cNvSpPr>
            <a:spLocks noChangeArrowheads="1"/>
          </p:cNvSpPr>
          <p:nvPr/>
        </p:nvSpPr>
        <p:spPr bwMode="auto">
          <a:xfrm>
            <a:off x="3853755"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9" name="Group 7"/>
          <p:cNvGrpSpPr>
            <a:grpSpLocks/>
          </p:cNvGrpSpPr>
          <p:nvPr/>
        </p:nvGrpSpPr>
        <p:grpSpPr bwMode="auto">
          <a:xfrm>
            <a:off x="2920305" y="2355850"/>
            <a:ext cx="4133850" cy="768350"/>
            <a:chOff x="1614" y="1484"/>
            <a:chExt cx="2604" cy="484"/>
          </a:xfrm>
        </p:grpSpPr>
        <p:sp>
          <p:nvSpPr>
            <p:cNvPr id="10" name="Rectangle 8"/>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1" name="Line 9"/>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2" name="Group 10"/>
          <p:cNvGrpSpPr>
            <a:grpSpLocks/>
          </p:cNvGrpSpPr>
          <p:nvPr/>
        </p:nvGrpSpPr>
        <p:grpSpPr bwMode="auto">
          <a:xfrm>
            <a:off x="2934593" y="3167063"/>
            <a:ext cx="4133850" cy="769937"/>
            <a:chOff x="1623" y="1995"/>
            <a:chExt cx="2604" cy="485"/>
          </a:xfrm>
        </p:grpSpPr>
        <p:sp>
          <p:nvSpPr>
            <p:cNvPr id="13" name="Rectangle 11"/>
            <p:cNvSpPr>
              <a:spLocks noChangeArrowheads="1"/>
            </p:cNvSpPr>
            <p:nvPr/>
          </p:nvSpPr>
          <p:spPr bwMode="auto">
            <a:xfrm rot="20990024" flipH="1">
              <a:off x="1829" y="2020"/>
              <a:ext cx="2033"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4" name="Line 12"/>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5" name="Group 13"/>
          <p:cNvGrpSpPr>
            <a:grpSpLocks/>
          </p:cNvGrpSpPr>
          <p:nvPr/>
        </p:nvGrpSpPr>
        <p:grpSpPr bwMode="auto">
          <a:xfrm>
            <a:off x="2899669" y="4086223"/>
            <a:ext cx="4298950" cy="787399"/>
            <a:chOff x="1601" y="2574"/>
            <a:chExt cx="2708" cy="496"/>
          </a:xfrm>
        </p:grpSpPr>
        <p:sp>
          <p:nvSpPr>
            <p:cNvPr id="16" name="Line 14"/>
            <p:cNvSpPr>
              <a:spLocks noChangeShapeType="1"/>
            </p:cNvSpPr>
            <p:nvPr/>
          </p:nvSpPr>
          <p:spPr bwMode="auto">
            <a:xfrm flipH="1">
              <a:off x="1601" y="258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Rectangle 15"/>
            <p:cNvSpPr>
              <a:spLocks noChangeArrowheads="1"/>
            </p:cNvSpPr>
            <p:nvPr/>
          </p:nvSpPr>
          <p:spPr bwMode="auto">
            <a:xfrm rot="20943314" flipH="1">
              <a:off x="1683" y="2574"/>
              <a:ext cx="262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 = 1, ACK = 1, seq = w,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grpSp>
      <p:sp>
        <p:nvSpPr>
          <p:cNvPr id="18" name="Rectangle 16"/>
          <p:cNvSpPr>
            <a:spLocks noChangeArrowheads="1"/>
          </p:cNvSpPr>
          <p:nvPr/>
        </p:nvSpPr>
        <p:spPr bwMode="auto">
          <a:xfrm>
            <a:off x="1964630"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xmlns=""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Rectangle 17"/>
          <p:cNvSpPr>
            <a:spLocks noChangeArrowheads="1"/>
          </p:cNvSpPr>
          <p:nvPr/>
        </p:nvSpPr>
        <p:spPr bwMode="auto">
          <a:xfrm>
            <a:off x="7050980"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xmlns=""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20" name="Group 18"/>
          <p:cNvGrpSpPr>
            <a:grpSpLocks/>
          </p:cNvGrpSpPr>
          <p:nvPr/>
        </p:nvGrpSpPr>
        <p:grpSpPr bwMode="auto">
          <a:xfrm>
            <a:off x="1866205" y="1528763"/>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2" name="Line 20"/>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3" name="Group 21"/>
          <p:cNvGrpSpPr>
            <a:grpSpLocks/>
          </p:cNvGrpSpPr>
          <p:nvPr/>
        </p:nvGrpSpPr>
        <p:grpSpPr bwMode="auto">
          <a:xfrm>
            <a:off x="856555" y="1257300"/>
            <a:ext cx="1403350" cy="1082675"/>
            <a:chOff x="314" y="792"/>
            <a:chExt cx="884" cy="682"/>
          </a:xfrm>
        </p:grpSpPr>
        <p:sp>
          <p:nvSpPr>
            <p:cNvPr id="24" name="Freeform 22"/>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5" name="Rectangle 23"/>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主动关闭</a:t>
              </a:r>
            </a:p>
          </p:txBody>
        </p:sp>
      </p:grpSp>
      <p:grpSp>
        <p:nvGrpSpPr>
          <p:cNvPr id="26" name="Group 24"/>
          <p:cNvGrpSpPr>
            <a:grpSpLocks/>
          </p:cNvGrpSpPr>
          <p:nvPr/>
        </p:nvGrpSpPr>
        <p:grpSpPr bwMode="auto">
          <a:xfrm>
            <a:off x="7770118" y="1190625"/>
            <a:ext cx="1408112" cy="2905125"/>
            <a:chOff x="4669" y="750"/>
            <a:chExt cx="887" cy="1830"/>
          </a:xfrm>
        </p:grpSpPr>
        <p:sp>
          <p:nvSpPr>
            <p:cNvPr id="27" name="Freeform 25"/>
            <p:cNvSpPr>
              <a:spLocks/>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8" name="Rectangle 26"/>
            <p:cNvSpPr>
              <a:spLocks noChangeArrowheads="1"/>
            </p:cNvSpPr>
            <p:nvPr/>
          </p:nvSpPr>
          <p:spPr bwMode="auto">
            <a:xfrm>
              <a:off x="4855" y="2306"/>
              <a:ext cx="70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被动关闭</a:t>
              </a:r>
            </a:p>
          </p:txBody>
        </p:sp>
      </p:grpSp>
      <p:sp>
        <p:nvSpPr>
          <p:cNvPr id="29" name="Rectangle 27"/>
          <p:cNvSpPr>
            <a:spLocks noChangeArrowheads="1"/>
          </p:cNvSpPr>
          <p:nvPr/>
        </p:nvSpPr>
        <p:spPr bwMode="auto">
          <a:xfrm>
            <a:off x="4488755"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grpSp>
        <p:nvGrpSpPr>
          <p:cNvPr id="30" name="Group 28"/>
          <p:cNvGrpSpPr>
            <a:grpSpLocks/>
          </p:cNvGrpSpPr>
          <p:nvPr/>
        </p:nvGrpSpPr>
        <p:grpSpPr bwMode="auto">
          <a:xfrm>
            <a:off x="7811393" y="1376363"/>
            <a:ext cx="1206500" cy="1789112"/>
            <a:chOff x="4695" y="867"/>
            <a:chExt cx="760" cy="1127"/>
          </a:xfrm>
        </p:grpSpPr>
        <p:sp>
          <p:nvSpPr>
            <p:cNvPr id="31" name="Freeform 29"/>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2" name="Rectangle 30"/>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进程</a:t>
              </a:r>
            </a:p>
          </p:txBody>
        </p:sp>
      </p:grpSp>
      <p:sp>
        <p:nvSpPr>
          <p:cNvPr id="33" name="Rectangle 31"/>
          <p:cNvSpPr>
            <a:spLocks noChangeArrowheads="1"/>
          </p:cNvSpPr>
          <p:nvPr/>
        </p:nvSpPr>
        <p:spPr bwMode="auto">
          <a:xfrm>
            <a:off x="1945580" y="1622425"/>
            <a:ext cx="1041953"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34" name="Rectangle 32"/>
          <p:cNvSpPr>
            <a:spLocks noChangeArrowheads="1"/>
          </p:cNvSpPr>
          <p:nvPr/>
        </p:nvSpPr>
        <p:spPr bwMode="auto">
          <a:xfrm>
            <a:off x="7031930" y="2058988"/>
            <a:ext cx="1041953"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35" name="Picture 3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90055" y="969963"/>
            <a:ext cx="504825"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 name="Picture 3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76405" y="969963"/>
            <a:ext cx="504825"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7" name="Rectangle 35"/>
          <p:cNvSpPr>
            <a:spLocks noChangeArrowheads="1"/>
          </p:cNvSpPr>
          <p:nvPr/>
        </p:nvSpPr>
        <p:spPr bwMode="auto">
          <a:xfrm>
            <a:off x="2580580" y="938213"/>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38" name="Rectangle 36"/>
          <p:cNvSpPr>
            <a:spLocks noChangeArrowheads="1"/>
          </p:cNvSpPr>
          <p:nvPr/>
        </p:nvSpPr>
        <p:spPr bwMode="auto">
          <a:xfrm>
            <a:off x="7081143" y="938213"/>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39" name="Rectangle 37"/>
          <p:cNvSpPr>
            <a:spLocks noChangeArrowheads="1"/>
          </p:cNvSpPr>
          <p:nvPr/>
        </p:nvSpPr>
        <p:spPr bwMode="auto">
          <a:xfrm>
            <a:off x="2124968" y="647700"/>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40" name="Rectangle 38"/>
          <p:cNvSpPr>
            <a:spLocks noChangeArrowheads="1"/>
          </p:cNvSpPr>
          <p:nvPr/>
        </p:nvSpPr>
        <p:spPr bwMode="auto">
          <a:xfrm>
            <a:off x="7092255" y="647700"/>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41" name="Rectangle 39"/>
          <p:cNvSpPr>
            <a:spLocks noChangeArrowheads="1"/>
          </p:cNvSpPr>
          <p:nvPr/>
        </p:nvSpPr>
        <p:spPr bwMode="auto">
          <a:xfrm rot="-628888">
            <a:off x="4660679" y="3629484"/>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sp>
        <p:nvSpPr>
          <p:cNvPr id="42" name="Text Box 41"/>
          <p:cNvSpPr txBox="1">
            <a:spLocks noChangeArrowheads="1"/>
          </p:cNvSpPr>
          <p:nvPr/>
        </p:nvSpPr>
        <p:spPr bwMode="auto">
          <a:xfrm>
            <a:off x="1853505" y="5373688"/>
            <a:ext cx="6167073" cy="954107"/>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i="0" u="none" strike="noStrike" kern="0" cap="none" spc="0" normalizeH="0" baseline="0" noProof="0">
                <a:ln>
                  <a:noFill/>
                </a:ln>
                <a:solidFill>
                  <a:srgbClr val="000099"/>
                </a:solidFill>
                <a:effectLst/>
                <a:uLnTx/>
                <a:uFillTx/>
                <a:latin typeface="+mn-lt"/>
                <a:ea typeface="黑体" pitchFamily="2" charset="-122"/>
              </a:rPr>
              <a:t>  </a:t>
            </a:r>
            <a:r>
              <a:rPr kumimoji="0" lang="zh-CN" altLang="en-US" sz="2800" i="0" u="none" strike="noStrike" kern="0" cap="none" spc="0" normalizeH="0" baseline="0" noProof="0">
                <a:ln>
                  <a:noFill/>
                </a:ln>
                <a:solidFill>
                  <a:srgbClr val="000099"/>
                </a:solidFill>
                <a:effectLst/>
                <a:uLnTx/>
                <a:uFillTx/>
                <a:latin typeface="+mn-lt"/>
                <a:ea typeface="黑体" pitchFamily="2" charset="-122"/>
              </a:rPr>
              <a:t>若 </a:t>
            </a:r>
            <a:r>
              <a:rPr kumimoji="0" lang="en-US" altLang="zh-CN" sz="2800" i="0" u="none" strike="noStrike" kern="0" cap="none" spc="0" normalizeH="0" baseline="0" noProof="0">
                <a:ln>
                  <a:noFill/>
                </a:ln>
                <a:solidFill>
                  <a:srgbClr val="000099"/>
                </a:solidFill>
                <a:effectLst/>
                <a:uLnTx/>
                <a:uFillTx/>
                <a:latin typeface="+mn-lt"/>
                <a:ea typeface="黑体" pitchFamily="2" charset="-122"/>
              </a:rPr>
              <a:t>B </a:t>
            </a:r>
            <a:r>
              <a:rPr kumimoji="0" lang="zh-CN" altLang="en-US" sz="2800" i="0" u="none" strike="noStrike" kern="0" cap="none" spc="0" normalizeH="0" baseline="0" noProof="0">
                <a:ln>
                  <a:noFill/>
                </a:ln>
                <a:solidFill>
                  <a:srgbClr val="000099"/>
                </a:solidFill>
                <a:effectLst/>
                <a:uLnTx/>
                <a:uFillTx/>
                <a:latin typeface="+mn-lt"/>
                <a:ea typeface="黑体" pitchFamily="2" charset="-122"/>
              </a:rPr>
              <a:t>已经没有要向 </a:t>
            </a:r>
            <a:r>
              <a:rPr kumimoji="0" lang="en-US" altLang="zh-CN" sz="2800" i="0" u="none" strike="noStrike" kern="0" cap="none" spc="0" normalizeH="0" baseline="0" noProof="0">
                <a:ln>
                  <a:noFill/>
                </a:ln>
                <a:solidFill>
                  <a:srgbClr val="000099"/>
                </a:solidFill>
                <a:effectLst/>
                <a:uLnTx/>
                <a:uFillTx/>
                <a:latin typeface="+mn-lt"/>
                <a:ea typeface="黑体" pitchFamily="2" charset="-122"/>
              </a:rPr>
              <a:t>A </a:t>
            </a:r>
            <a:r>
              <a:rPr kumimoji="0" lang="zh-CN" altLang="en-US" sz="2800" i="0" u="none" strike="noStrike" kern="0" cap="none" spc="0" normalizeH="0" baseline="0" noProof="0">
                <a:ln>
                  <a:noFill/>
                </a:ln>
                <a:solidFill>
                  <a:srgbClr val="000099"/>
                </a:solidFill>
                <a:effectLst/>
                <a:uLnTx/>
                <a:uFillTx/>
                <a:latin typeface="+mn-lt"/>
                <a:ea typeface="黑体" pitchFamily="2" charset="-122"/>
              </a:rPr>
              <a:t>发送的数据，</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i="0" u="none" strike="noStrike" kern="0" cap="none" spc="0" normalizeH="0" baseline="0" noProof="0">
                <a:ln>
                  <a:noFill/>
                </a:ln>
                <a:solidFill>
                  <a:srgbClr val="000099"/>
                </a:solidFill>
                <a:effectLst/>
                <a:uLnTx/>
                <a:uFillTx/>
                <a:latin typeface="+mn-lt"/>
                <a:ea typeface="黑体" pitchFamily="2" charset="-122"/>
              </a:rPr>
              <a:t>   其应用进程就通知 </a:t>
            </a:r>
            <a:r>
              <a:rPr kumimoji="0" lang="en-US" altLang="zh-CN" sz="2800" i="0" u="none" strike="noStrike" kern="0" cap="none" spc="0" normalizeH="0" baseline="0" noProof="0">
                <a:ln>
                  <a:noFill/>
                </a:ln>
                <a:solidFill>
                  <a:srgbClr val="000099"/>
                </a:solidFill>
                <a:effectLst/>
                <a:uLnTx/>
                <a:uFillTx/>
                <a:latin typeface="+mn-lt"/>
                <a:ea typeface="黑体" pitchFamily="2" charset="-122"/>
              </a:rPr>
              <a:t>TCP </a:t>
            </a:r>
            <a:r>
              <a:rPr kumimoji="0" lang="zh-CN" altLang="en-US" sz="2800" i="0" u="none" strike="noStrike" kern="0" cap="none" spc="0" normalizeH="0" baseline="0" noProof="0">
                <a:ln>
                  <a:noFill/>
                </a:ln>
                <a:solidFill>
                  <a:srgbClr val="000099"/>
                </a:solidFill>
                <a:effectLst/>
                <a:uLnTx/>
                <a:uFillTx/>
                <a:latin typeface="+mn-lt"/>
                <a:ea typeface="黑体" pitchFamily="2" charset="-122"/>
              </a:rPr>
              <a:t>释放连接。 </a:t>
            </a:r>
          </a:p>
        </p:txBody>
      </p:sp>
      <p:sp>
        <p:nvSpPr>
          <p:cNvPr id="44"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3333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333399"/>
                </a:solidFill>
                <a:effectLst/>
                <a:uLnTx/>
                <a:uFillTx/>
                <a:latin typeface="Arial" pitchFamily="34" charset="0"/>
                <a:ea typeface="黑体" pitchFamily="2" charset="-122"/>
              </a:rPr>
              <a:t>的连接释放：</a:t>
            </a:r>
            <a:r>
              <a:rPr kumimoji="0" lang="zh-CN" altLang="en-US" sz="3600" b="1" i="0" u="none" strike="noStrike" kern="0" cap="none" spc="0" normalizeH="0" baseline="0" noProof="0" dirty="0" smtClean="0">
                <a:ln>
                  <a:noFill/>
                </a:ln>
                <a:solidFill>
                  <a:srgbClr val="333399"/>
                </a:solidFill>
                <a:effectLst/>
                <a:uLnTx/>
                <a:uFillTx/>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xmlns="" val="122084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1000"/>
                                  </p:stCondLst>
                                  <p:childTnLst>
                                    <p:set>
                                      <p:cBhvr>
                                        <p:cTn id="9" dur="1" fill="hold">
                                          <p:stCondLst>
                                            <p:cond delay="0"/>
                                          </p:stCondLst>
                                        </p:cTn>
                                        <p:tgtEl>
                                          <p:spTgt spid="26"/>
                                        </p:tgtEl>
                                        <p:attrNameLst>
                                          <p:attrName>style.visibility</p:attrName>
                                        </p:attrNameLst>
                                      </p:cBhvr>
                                      <p:to>
                                        <p:strVal val="visible"/>
                                      </p:to>
                                    </p:set>
                                    <p:animEffect transition="in" filter="wipe(up)">
                                      <p:cBhvr>
                                        <p:cTn id="10" dur="1000"/>
                                        <p:tgtEl>
                                          <p:spTgt spid="26"/>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right)">
                                      <p:cBhvr>
                                        <p:cTn id="1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891160"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7" name="AutoShape 5"/>
          <p:cNvSpPr>
            <a:spLocks noChangeArrowheads="1"/>
          </p:cNvSpPr>
          <p:nvPr/>
        </p:nvSpPr>
        <p:spPr bwMode="auto">
          <a:xfrm rot="-651552">
            <a:off x="4136257" y="3895725"/>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AutoShape 6"/>
          <p:cNvSpPr>
            <a:spLocks noChangeArrowheads="1"/>
          </p:cNvSpPr>
          <p:nvPr/>
        </p:nvSpPr>
        <p:spPr bwMode="auto">
          <a:xfrm>
            <a:off x="3845744"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9" name="Group 7"/>
          <p:cNvGrpSpPr>
            <a:grpSpLocks/>
          </p:cNvGrpSpPr>
          <p:nvPr/>
        </p:nvGrpSpPr>
        <p:grpSpPr bwMode="auto">
          <a:xfrm>
            <a:off x="2912294" y="2355850"/>
            <a:ext cx="4133850" cy="768350"/>
            <a:chOff x="1614" y="1484"/>
            <a:chExt cx="2604" cy="484"/>
          </a:xfrm>
        </p:grpSpPr>
        <p:sp>
          <p:nvSpPr>
            <p:cNvPr id="10" name="Rectangle 8"/>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1" name="Line 9"/>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2" name="Group 10"/>
          <p:cNvGrpSpPr>
            <a:grpSpLocks/>
          </p:cNvGrpSpPr>
          <p:nvPr/>
        </p:nvGrpSpPr>
        <p:grpSpPr bwMode="auto">
          <a:xfrm>
            <a:off x="2926582" y="3167063"/>
            <a:ext cx="4133850" cy="769937"/>
            <a:chOff x="1623" y="1995"/>
            <a:chExt cx="2604" cy="485"/>
          </a:xfrm>
        </p:grpSpPr>
        <p:sp>
          <p:nvSpPr>
            <p:cNvPr id="13" name="Rectangle 11"/>
            <p:cNvSpPr>
              <a:spLocks noChangeArrowheads="1"/>
            </p:cNvSpPr>
            <p:nvPr/>
          </p:nvSpPr>
          <p:spPr bwMode="auto">
            <a:xfrm rot="20990024" flipH="1">
              <a:off x="1828" y="2020"/>
              <a:ext cx="2033"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4" name="Line 12"/>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5" name="Group 13"/>
          <p:cNvGrpSpPr>
            <a:grpSpLocks/>
          </p:cNvGrpSpPr>
          <p:nvPr/>
        </p:nvGrpSpPr>
        <p:grpSpPr bwMode="auto">
          <a:xfrm>
            <a:off x="2891657" y="4086223"/>
            <a:ext cx="4298950" cy="787399"/>
            <a:chOff x="1601" y="2574"/>
            <a:chExt cx="2708" cy="496"/>
          </a:xfrm>
        </p:grpSpPr>
        <p:sp>
          <p:nvSpPr>
            <p:cNvPr id="16" name="Line 14"/>
            <p:cNvSpPr>
              <a:spLocks noChangeShapeType="1"/>
            </p:cNvSpPr>
            <p:nvPr/>
          </p:nvSpPr>
          <p:spPr bwMode="auto">
            <a:xfrm flipH="1">
              <a:off x="1601" y="258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Rectangle 15"/>
            <p:cNvSpPr>
              <a:spLocks noChangeArrowheads="1"/>
            </p:cNvSpPr>
            <p:nvPr/>
          </p:nvSpPr>
          <p:spPr bwMode="auto">
            <a:xfrm rot="20943314" flipH="1">
              <a:off x="1683" y="2574"/>
              <a:ext cx="262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 = 1, ACK = 1, seq = w,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grpSp>
      <p:sp>
        <p:nvSpPr>
          <p:cNvPr id="18" name="Rectangle 16"/>
          <p:cNvSpPr>
            <a:spLocks noChangeArrowheads="1"/>
          </p:cNvSpPr>
          <p:nvPr/>
        </p:nvSpPr>
        <p:spPr bwMode="auto">
          <a:xfrm>
            <a:off x="1956619"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xmlns=""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Rectangle 17"/>
          <p:cNvSpPr>
            <a:spLocks noChangeArrowheads="1"/>
          </p:cNvSpPr>
          <p:nvPr/>
        </p:nvSpPr>
        <p:spPr bwMode="auto">
          <a:xfrm>
            <a:off x="7042969"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xmlns=""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20" name="Group 18"/>
          <p:cNvGrpSpPr>
            <a:grpSpLocks/>
          </p:cNvGrpSpPr>
          <p:nvPr/>
        </p:nvGrpSpPr>
        <p:grpSpPr bwMode="auto">
          <a:xfrm>
            <a:off x="1858194" y="1528763"/>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2" name="Line 20"/>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3" name="Group 21"/>
          <p:cNvGrpSpPr>
            <a:grpSpLocks/>
          </p:cNvGrpSpPr>
          <p:nvPr/>
        </p:nvGrpSpPr>
        <p:grpSpPr bwMode="auto">
          <a:xfrm>
            <a:off x="848544" y="1257300"/>
            <a:ext cx="1403350" cy="1082675"/>
            <a:chOff x="314" y="792"/>
            <a:chExt cx="884" cy="682"/>
          </a:xfrm>
        </p:grpSpPr>
        <p:sp>
          <p:nvSpPr>
            <p:cNvPr id="24" name="Freeform 22"/>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5" name="Rectangle 23"/>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主动关闭</a:t>
              </a:r>
            </a:p>
          </p:txBody>
        </p:sp>
      </p:grpSp>
      <p:grpSp>
        <p:nvGrpSpPr>
          <p:cNvPr id="26" name="Group 24"/>
          <p:cNvGrpSpPr>
            <a:grpSpLocks/>
          </p:cNvGrpSpPr>
          <p:nvPr/>
        </p:nvGrpSpPr>
        <p:grpSpPr bwMode="auto">
          <a:xfrm>
            <a:off x="7762107" y="1190625"/>
            <a:ext cx="1408112" cy="2905125"/>
            <a:chOff x="4669" y="750"/>
            <a:chExt cx="887" cy="1830"/>
          </a:xfrm>
        </p:grpSpPr>
        <p:sp>
          <p:nvSpPr>
            <p:cNvPr id="27" name="Freeform 25"/>
            <p:cNvSpPr>
              <a:spLocks/>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8" name="Rectangle 26"/>
            <p:cNvSpPr>
              <a:spLocks noChangeArrowheads="1"/>
            </p:cNvSpPr>
            <p:nvPr/>
          </p:nvSpPr>
          <p:spPr bwMode="auto">
            <a:xfrm>
              <a:off x="4855" y="2306"/>
              <a:ext cx="70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被动关闭</a:t>
              </a:r>
            </a:p>
          </p:txBody>
        </p:sp>
      </p:grpSp>
      <p:sp>
        <p:nvSpPr>
          <p:cNvPr id="29" name="Rectangle 27"/>
          <p:cNvSpPr>
            <a:spLocks noChangeArrowheads="1"/>
          </p:cNvSpPr>
          <p:nvPr/>
        </p:nvSpPr>
        <p:spPr bwMode="auto">
          <a:xfrm>
            <a:off x="4480744"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grpSp>
        <p:nvGrpSpPr>
          <p:cNvPr id="30" name="Group 28"/>
          <p:cNvGrpSpPr>
            <a:grpSpLocks/>
          </p:cNvGrpSpPr>
          <p:nvPr/>
        </p:nvGrpSpPr>
        <p:grpSpPr bwMode="auto">
          <a:xfrm>
            <a:off x="7803382" y="1376363"/>
            <a:ext cx="1206500" cy="1789112"/>
            <a:chOff x="4695" y="867"/>
            <a:chExt cx="760" cy="1127"/>
          </a:xfrm>
        </p:grpSpPr>
        <p:sp>
          <p:nvSpPr>
            <p:cNvPr id="31" name="Freeform 29"/>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2" name="Rectangle 30"/>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进程</a:t>
              </a:r>
            </a:p>
          </p:txBody>
        </p:sp>
      </p:grpSp>
      <p:sp>
        <p:nvSpPr>
          <p:cNvPr id="33" name="Rectangle 31"/>
          <p:cNvSpPr>
            <a:spLocks noChangeArrowheads="1"/>
          </p:cNvSpPr>
          <p:nvPr/>
        </p:nvSpPr>
        <p:spPr bwMode="auto">
          <a:xfrm>
            <a:off x="1937569" y="1622425"/>
            <a:ext cx="1041953"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34" name="Rectangle 32"/>
          <p:cNvSpPr>
            <a:spLocks noChangeArrowheads="1"/>
          </p:cNvSpPr>
          <p:nvPr/>
        </p:nvSpPr>
        <p:spPr bwMode="auto">
          <a:xfrm>
            <a:off x="7023919" y="2058988"/>
            <a:ext cx="1041953"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35" name="Picture 3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82044" y="969963"/>
            <a:ext cx="504825"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 name="Picture 3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68394" y="969963"/>
            <a:ext cx="504825"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7" name="Rectangle 35"/>
          <p:cNvSpPr>
            <a:spLocks noChangeArrowheads="1"/>
          </p:cNvSpPr>
          <p:nvPr/>
        </p:nvSpPr>
        <p:spPr bwMode="auto">
          <a:xfrm>
            <a:off x="2572569" y="938213"/>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38" name="Rectangle 36"/>
          <p:cNvSpPr>
            <a:spLocks noChangeArrowheads="1"/>
          </p:cNvSpPr>
          <p:nvPr/>
        </p:nvSpPr>
        <p:spPr bwMode="auto">
          <a:xfrm>
            <a:off x="7073132" y="938213"/>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39" name="Rectangle 37"/>
          <p:cNvSpPr>
            <a:spLocks noChangeArrowheads="1"/>
          </p:cNvSpPr>
          <p:nvPr/>
        </p:nvSpPr>
        <p:spPr bwMode="auto">
          <a:xfrm>
            <a:off x="2116957" y="647700"/>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40" name="Rectangle 38"/>
          <p:cNvSpPr>
            <a:spLocks noChangeArrowheads="1"/>
          </p:cNvSpPr>
          <p:nvPr/>
        </p:nvSpPr>
        <p:spPr bwMode="auto">
          <a:xfrm>
            <a:off x="7084244" y="647700"/>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41" name="Rectangle 39"/>
          <p:cNvSpPr>
            <a:spLocks noChangeArrowheads="1"/>
          </p:cNvSpPr>
          <p:nvPr/>
        </p:nvSpPr>
        <p:spPr bwMode="auto">
          <a:xfrm rot="-628888">
            <a:off x="4652668" y="3629484"/>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sp>
        <p:nvSpPr>
          <p:cNvPr id="42" name="Text Box 41"/>
          <p:cNvSpPr txBox="1">
            <a:spLocks noChangeArrowheads="1"/>
          </p:cNvSpPr>
          <p:nvPr/>
        </p:nvSpPr>
        <p:spPr bwMode="auto">
          <a:xfrm>
            <a:off x="1371674" y="6021388"/>
            <a:ext cx="7397750" cy="528637"/>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A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收到连接释放报文段后，必须发出确认。 </a:t>
            </a:r>
          </a:p>
        </p:txBody>
      </p:sp>
      <p:grpSp>
        <p:nvGrpSpPr>
          <p:cNvPr id="43" name="Group 42"/>
          <p:cNvGrpSpPr>
            <a:grpSpLocks/>
          </p:cNvGrpSpPr>
          <p:nvPr/>
        </p:nvGrpSpPr>
        <p:grpSpPr bwMode="auto">
          <a:xfrm>
            <a:off x="2912294" y="4933339"/>
            <a:ext cx="4189413" cy="769937"/>
            <a:chOff x="1614" y="3081"/>
            <a:chExt cx="2639" cy="485"/>
          </a:xfrm>
        </p:grpSpPr>
        <p:sp>
          <p:nvSpPr>
            <p:cNvPr id="44" name="Rectangle 43"/>
            <p:cNvSpPr>
              <a:spLocks noChangeArrowheads="1"/>
            </p:cNvSpPr>
            <p:nvPr/>
          </p:nvSpPr>
          <p:spPr bwMode="auto">
            <a:xfrm rot="610931">
              <a:off x="1901" y="3121"/>
              <a:ext cx="235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u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w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p>
          </p:txBody>
        </p:sp>
        <p:sp>
          <p:nvSpPr>
            <p:cNvPr id="45" name="Line 44"/>
            <p:cNvSpPr>
              <a:spLocks noChangeShapeType="1"/>
            </p:cNvSpPr>
            <p:nvPr/>
          </p:nvSpPr>
          <p:spPr bwMode="auto">
            <a:xfrm>
              <a:off x="1614" y="3081"/>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47"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3333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333399"/>
                </a:solidFill>
                <a:effectLst/>
                <a:uLnTx/>
                <a:uFillTx/>
                <a:latin typeface="Arial" pitchFamily="34" charset="0"/>
                <a:ea typeface="黑体" pitchFamily="2" charset="-122"/>
              </a:rPr>
              <a:t>的连接释放：</a:t>
            </a:r>
            <a:r>
              <a:rPr kumimoji="0" lang="zh-CN" altLang="en-US" sz="3600" b="1" i="0" u="none" strike="noStrike" kern="0" cap="none" spc="0" normalizeH="0" baseline="0" noProof="0" dirty="0" smtClean="0">
                <a:ln>
                  <a:noFill/>
                </a:ln>
                <a:solidFill>
                  <a:srgbClr val="333399"/>
                </a:solidFill>
                <a:effectLst/>
                <a:uLnTx/>
                <a:uFillTx/>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xmlns="" val="275671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881188"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7" name="AutoShape 5"/>
          <p:cNvSpPr>
            <a:spLocks noChangeArrowheads="1"/>
          </p:cNvSpPr>
          <p:nvPr/>
        </p:nvSpPr>
        <p:spPr bwMode="auto">
          <a:xfrm rot="-651552">
            <a:off x="4157538" y="3895725"/>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AutoShape 6"/>
          <p:cNvSpPr>
            <a:spLocks noChangeArrowheads="1"/>
          </p:cNvSpPr>
          <p:nvPr/>
        </p:nvSpPr>
        <p:spPr bwMode="auto">
          <a:xfrm>
            <a:off x="3867025"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9" name="Group 7"/>
          <p:cNvGrpSpPr>
            <a:grpSpLocks/>
          </p:cNvGrpSpPr>
          <p:nvPr/>
        </p:nvGrpSpPr>
        <p:grpSpPr bwMode="auto">
          <a:xfrm>
            <a:off x="2933575" y="2355850"/>
            <a:ext cx="4133850" cy="768350"/>
            <a:chOff x="1614" y="1484"/>
            <a:chExt cx="2604" cy="484"/>
          </a:xfrm>
        </p:grpSpPr>
        <p:sp>
          <p:nvSpPr>
            <p:cNvPr id="10" name="Rectangle 8"/>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1" name="Line 9"/>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2" name="Group 10"/>
          <p:cNvGrpSpPr>
            <a:grpSpLocks/>
          </p:cNvGrpSpPr>
          <p:nvPr/>
        </p:nvGrpSpPr>
        <p:grpSpPr bwMode="auto">
          <a:xfrm>
            <a:off x="2947863" y="3167063"/>
            <a:ext cx="4133850" cy="769937"/>
            <a:chOff x="1623" y="1995"/>
            <a:chExt cx="2604" cy="485"/>
          </a:xfrm>
        </p:grpSpPr>
        <p:sp>
          <p:nvSpPr>
            <p:cNvPr id="13" name="Rectangle 11"/>
            <p:cNvSpPr>
              <a:spLocks noChangeArrowheads="1"/>
            </p:cNvSpPr>
            <p:nvPr/>
          </p:nvSpPr>
          <p:spPr bwMode="auto">
            <a:xfrm rot="20990024" flipH="1">
              <a:off x="1828" y="2020"/>
              <a:ext cx="2033"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4" name="Line 12"/>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5" name="Group 13"/>
          <p:cNvGrpSpPr>
            <a:grpSpLocks/>
          </p:cNvGrpSpPr>
          <p:nvPr/>
        </p:nvGrpSpPr>
        <p:grpSpPr bwMode="auto">
          <a:xfrm>
            <a:off x="2912938" y="4086223"/>
            <a:ext cx="4298950" cy="787399"/>
            <a:chOff x="1601" y="2574"/>
            <a:chExt cx="2708" cy="496"/>
          </a:xfrm>
        </p:grpSpPr>
        <p:sp>
          <p:nvSpPr>
            <p:cNvPr id="16" name="Line 14"/>
            <p:cNvSpPr>
              <a:spLocks noChangeShapeType="1"/>
            </p:cNvSpPr>
            <p:nvPr/>
          </p:nvSpPr>
          <p:spPr bwMode="auto">
            <a:xfrm flipH="1">
              <a:off x="1601" y="258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Rectangle 15"/>
            <p:cNvSpPr>
              <a:spLocks noChangeArrowheads="1"/>
            </p:cNvSpPr>
            <p:nvPr/>
          </p:nvSpPr>
          <p:spPr bwMode="auto">
            <a:xfrm rot="20943314" flipH="1">
              <a:off x="1683" y="2574"/>
              <a:ext cx="262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 = 1, ACK = 1, seq = w,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grpSp>
      <p:sp>
        <p:nvSpPr>
          <p:cNvPr id="18" name="Rectangle 16"/>
          <p:cNvSpPr>
            <a:spLocks noChangeArrowheads="1"/>
          </p:cNvSpPr>
          <p:nvPr/>
        </p:nvSpPr>
        <p:spPr bwMode="auto">
          <a:xfrm>
            <a:off x="1977900"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xmlns=""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Rectangle 17"/>
          <p:cNvSpPr>
            <a:spLocks noChangeArrowheads="1"/>
          </p:cNvSpPr>
          <p:nvPr/>
        </p:nvSpPr>
        <p:spPr bwMode="auto">
          <a:xfrm>
            <a:off x="7064250"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xmlns=""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20" name="Group 18"/>
          <p:cNvGrpSpPr>
            <a:grpSpLocks/>
          </p:cNvGrpSpPr>
          <p:nvPr/>
        </p:nvGrpSpPr>
        <p:grpSpPr bwMode="auto">
          <a:xfrm>
            <a:off x="1879475" y="1528763"/>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2" name="Line 20"/>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3" name="Group 21"/>
          <p:cNvGrpSpPr>
            <a:grpSpLocks/>
          </p:cNvGrpSpPr>
          <p:nvPr/>
        </p:nvGrpSpPr>
        <p:grpSpPr bwMode="auto">
          <a:xfrm>
            <a:off x="869825" y="1257300"/>
            <a:ext cx="1403350" cy="1082675"/>
            <a:chOff x="314" y="792"/>
            <a:chExt cx="884" cy="682"/>
          </a:xfrm>
        </p:grpSpPr>
        <p:sp>
          <p:nvSpPr>
            <p:cNvPr id="24" name="Freeform 22"/>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5" name="Rectangle 23"/>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主动关闭</a:t>
              </a:r>
            </a:p>
          </p:txBody>
        </p:sp>
      </p:grpSp>
      <p:grpSp>
        <p:nvGrpSpPr>
          <p:cNvPr id="26" name="Group 24"/>
          <p:cNvGrpSpPr>
            <a:grpSpLocks/>
          </p:cNvGrpSpPr>
          <p:nvPr/>
        </p:nvGrpSpPr>
        <p:grpSpPr bwMode="auto">
          <a:xfrm>
            <a:off x="7783388" y="1190625"/>
            <a:ext cx="1408112" cy="2905125"/>
            <a:chOff x="4669" y="750"/>
            <a:chExt cx="887" cy="1830"/>
          </a:xfrm>
        </p:grpSpPr>
        <p:sp>
          <p:nvSpPr>
            <p:cNvPr id="27" name="Freeform 25"/>
            <p:cNvSpPr>
              <a:spLocks/>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8" name="Rectangle 26"/>
            <p:cNvSpPr>
              <a:spLocks noChangeArrowheads="1"/>
            </p:cNvSpPr>
            <p:nvPr/>
          </p:nvSpPr>
          <p:spPr bwMode="auto">
            <a:xfrm>
              <a:off x="4855" y="2306"/>
              <a:ext cx="70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被动关闭</a:t>
              </a:r>
            </a:p>
          </p:txBody>
        </p:sp>
      </p:grpSp>
      <p:sp>
        <p:nvSpPr>
          <p:cNvPr id="29" name="Rectangle 27"/>
          <p:cNvSpPr>
            <a:spLocks noChangeArrowheads="1"/>
          </p:cNvSpPr>
          <p:nvPr/>
        </p:nvSpPr>
        <p:spPr bwMode="auto">
          <a:xfrm>
            <a:off x="4502025"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grpSp>
        <p:nvGrpSpPr>
          <p:cNvPr id="30" name="Group 28"/>
          <p:cNvGrpSpPr>
            <a:grpSpLocks/>
          </p:cNvGrpSpPr>
          <p:nvPr/>
        </p:nvGrpSpPr>
        <p:grpSpPr bwMode="auto">
          <a:xfrm>
            <a:off x="7824663" y="1376363"/>
            <a:ext cx="1206500" cy="1789112"/>
            <a:chOff x="4695" y="867"/>
            <a:chExt cx="760" cy="1127"/>
          </a:xfrm>
        </p:grpSpPr>
        <p:sp>
          <p:nvSpPr>
            <p:cNvPr id="31" name="Freeform 29"/>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2" name="Rectangle 30"/>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进程</a:t>
              </a:r>
            </a:p>
          </p:txBody>
        </p:sp>
      </p:grpSp>
      <p:sp>
        <p:nvSpPr>
          <p:cNvPr id="33" name="Rectangle 31"/>
          <p:cNvSpPr>
            <a:spLocks noChangeArrowheads="1"/>
          </p:cNvSpPr>
          <p:nvPr/>
        </p:nvSpPr>
        <p:spPr bwMode="auto">
          <a:xfrm>
            <a:off x="1958850" y="1622425"/>
            <a:ext cx="1041953"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34" name="Rectangle 32"/>
          <p:cNvSpPr>
            <a:spLocks noChangeArrowheads="1"/>
          </p:cNvSpPr>
          <p:nvPr/>
        </p:nvSpPr>
        <p:spPr bwMode="auto">
          <a:xfrm>
            <a:off x="7045200" y="2058988"/>
            <a:ext cx="1041953"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35" name="Picture 3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03325" y="969963"/>
            <a:ext cx="504825"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 name="Picture 3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89675" y="969963"/>
            <a:ext cx="504825"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7" name="Rectangle 35"/>
          <p:cNvSpPr>
            <a:spLocks noChangeArrowheads="1"/>
          </p:cNvSpPr>
          <p:nvPr/>
        </p:nvSpPr>
        <p:spPr bwMode="auto">
          <a:xfrm>
            <a:off x="2593850" y="938213"/>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38" name="Rectangle 36"/>
          <p:cNvSpPr>
            <a:spLocks noChangeArrowheads="1"/>
          </p:cNvSpPr>
          <p:nvPr/>
        </p:nvSpPr>
        <p:spPr bwMode="auto">
          <a:xfrm>
            <a:off x="7094413" y="938213"/>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39" name="Rectangle 37"/>
          <p:cNvSpPr>
            <a:spLocks noChangeArrowheads="1"/>
          </p:cNvSpPr>
          <p:nvPr/>
        </p:nvSpPr>
        <p:spPr bwMode="auto">
          <a:xfrm>
            <a:off x="2138238" y="647700"/>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40" name="Rectangle 38"/>
          <p:cNvSpPr>
            <a:spLocks noChangeArrowheads="1"/>
          </p:cNvSpPr>
          <p:nvPr/>
        </p:nvSpPr>
        <p:spPr bwMode="auto">
          <a:xfrm>
            <a:off x="7105525" y="647700"/>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41" name="Rectangle 39"/>
          <p:cNvSpPr>
            <a:spLocks noChangeArrowheads="1"/>
          </p:cNvSpPr>
          <p:nvPr/>
        </p:nvSpPr>
        <p:spPr bwMode="auto">
          <a:xfrm rot="-628888">
            <a:off x="4673949" y="3629484"/>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3333CC"/>
                </a:solidFill>
                <a:effectLst/>
                <a:uLnTx/>
                <a:uFillTx/>
                <a:latin typeface="+mn-lt"/>
                <a:ea typeface="黑体" pitchFamily="2" charset="-122"/>
              </a:rPr>
              <a:t>数据传送</a:t>
            </a:r>
          </a:p>
        </p:txBody>
      </p:sp>
      <p:sp>
        <p:nvSpPr>
          <p:cNvPr id="42" name="Text Box 41"/>
          <p:cNvSpPr txBox="1">
            <a:spLocks noChangeArrowheads="1"/>
          </p:cNvSpPr>
          <p:nvPr/>
        </p:nvSpPr>
        <p:spPr bwMode="auto">
          <a:xfrm>
            <a:off x="1136576" y="5786438"/>
            <a:ext cx="8226425" cy="9556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tabLst/>
              <a:defRPr/>
            </a:pP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在确认报文段中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ACK = 1</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，确认号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ack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sym typeface="Symbol" pitchFamily="18" charset="2"/>
              </a:rPr>
              <a:t></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w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sym typeface="Symbol" pitchFamily="18" charset="2"/>
              </a:rPr>
              <a:t></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 1</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a:t>
            </a: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   自己的序号 </a:t>
            </a:r>
            <a:r>
              <a:rPr kumimoji="0" lang="en-US" altLang="zh-CN" sz="2800" b="1" i="0" u="none" strike="noStrike" kern="0" cap="none" spc="0" normalizeH="0" baseline="0" noProof="0">
                <a:ln>
                  <a:noFill/>
                </a:ln>
                <a:solidFill>
                  <a:srgbClr val="000099"/>
                </a:solidFill>
                <a:effectLst/>
                <a:uLnTx/>
                <a:uFillTx/>
                <a:latin typeface="Arial" pitchFamily="34" charset="0"/>
                <a:ea typeface="黑体" pitchFamily="2" charset="-122"/>
              </a:rPr>
              <a:t>seq = u + 1</a:t>
            </a:r>
            <a:r>
              <a:rPr kumimoji="0" lang="zh-CN" altLang="en-US" sz="2800" b="1" i="0" u="none" strike="noStrike" kern="0" cap="none" spc="0" normalizeH="0" baseline="0" noProof="0">
                <a:ln>
                  <a:noFill/>
                </a:ln>
                <a:solidFill>
                  <a:srgbClr val="000099"/>
                </a:solidFill>
                <a:effectLst/>
                <a:uLnTx/>
                <a:uFillTx/>
                <a:latin typeface="Arial" pitchFamily="34" charset="0"/>
                <a:ea typeface="黑体" pitchFamily="2" charset="-122"/>
              </a:rPr>
              <a:t>。 </a:t>
            </a:r>
          </a:p>
        </p:txBody>
      </p:sp>
      <p:sp>
        <p:nvSpPr>
          <p:cNvPr id="43" name="Rectangle 42"/>
          <p:cNvSpPr>
            <a:spLocks noChangeArrowheads="1"/>
          </p:cNvSpPr>
          <p:nvPr/>
        </p:nvSpPr>
        <p:spPr bwMode="auto">
          <a:xfrm rot="610931">
            <a:off x="3390184" y="4996812"/>
            <a:ext cx="3733395"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u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w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p>
        </p:txBody>
      </p:sp>
      <p:sp>
        <p:nvSpPr>
          <p:cNvPr id="44" name="Line 43"/>
          <p:cNvSpPr>
            <a:spLocks noChangeShapeType="1"/>
          </p:cNvSpPr>
          <p:nvPr/>
        </p:nvSpPr>
        <p:spPr bwMode="auto">
          <a:xfrm>
            <a:off x="2933575" y="4933339"/>
            <a:ext cx="4133850" cy="769937"/>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6"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333399"/>
                </a:solidFill>
                <a:effectLst/>
                <a:uLnTx/>
                <a:uFillTx/>
                <a:latin typeface="Arial" pitchFamily="34" charset="0"/>
                <a:ea typeface="黑体" pitchFamily="2" charset="-122"/>
              </a:rPr>
              <a:t>TCP </a:t>
            </a:r>
            <a:r>
              <a:rPr kumimoji="0" lang="zh-CN" altLang="en-US" sz="3600" b="1" i="0" u="none" strike="noStrike" kern="0" cap="none" spc="0" normalizeH="0" baseline="0" noProof="0" dirty="0">
                <a:ln>
                  <a:noFill/>
                </a:ln>
                <a:solidFill>
                  <a:srgbClr val="333399"/>
                </a:solidFill>
                <a:effectLst/>
                <a:uLnTx/>
                <a:uFillTx/>
                <a:latin typeface="Arial" pitchFamily="34" charset="0"/>
                <a:ea typeface="黑体" pitchFamily="2" charset="-122"/>
              </a:rPr>
              <a:t>的连接释放：</a:t>
            </a:r>
            <a:r>
              <a:rPr kumimoji="0" lang="zh-CN" altLang="en-US" sz="3600" b="1" i="0" u="none" strike="noStrike" kern="0" cap="none" spc="0" normalizeH="0" baseline="0" noProof="0" dirty="0" smtClean="0">
                <a:ln>
                  <a:noFill/>
                </a:ln>
                <a:solidFill>
                  <a:srgbClr val="333399"/>
                </a:solidFill>
                <a:effectLst/>
                <a:uLnTx/>
                <a:uFillTx/>
                <a:latin typeface="Arial" pitchFamily="34" charset="0"/>
                <a:ea typeface="黑体" pitchFamily="2" charset="-122"/>
              </a:rPr>
              <a:t>采用</a:t>
            </a:r>
            <a:r>
              <a:rPr kumimoji="0" lang="zh-CN" altLang="zh-CN" sz="3600" kern="0" dirty="0">
                <a:solidFill>
                  <a:srgbClr val="FF0000"/>
                </a:solidFill>
                <a:latin typeface="Arial" pitchFamily="34" charset="0"/>
                <a:ea typeface="黑体" pitchFamily="2" charset="-122"/>
              </a:rPr>
              <a:t>四报文握手</a:t>
            </a:r>
            <a:endParaRPr kumimoji="0" lang="zh-CN" altLang="en-US" sz="3600" kern="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xmlns="" val="65793096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833885" y="6213475"/>
            <a:ext cx="1012825" cy="528638"/>
            <a:chOff x="975" y="3914"/>
            <a:chExt cx="638" cy="333"/>
          </a:xfrm>
        </p:grpSpPr>
        <p:sp>
          <p:nvSpPr>
            <p:cNvPr id="5" name="Rectangle 3"/>
            <p:cNvSpPr>
              <a:spLocks noChangeArrowheads="1"/>
            </p:cNvSpPr>
            <p:nvPr/>
          </p:nvSpPr>
          <p:spPr bwMode="auto">
            <a:xfrm>
              <a:off x="1012" y="3914"/>
              <a:ext cx="601" cy="333"/>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xmlns=""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Text Box 4"/>
            <p:cNvSpPr txBox="1">
              <a:spLocks noChangeArrowheads="1"/>
            </p:cNvSpPr>
            <p:nvPr/>
          </p:nvSpPr>
          <p:spPr bwMode="auto">
            <a:xfrm>
              <a:off x="975" y="3967"/>
              <a:ext cx="612" cy="212"/>
            </a:xfrm>
            <a:prstGeom prst="rect">
              <a:avLst/>
            </a:prstGeom>
            <a:noFill/>
            <a:ln>
              <a:noFill/>
            </a:ln>
            <a:effectLst/>
            <a:extLst>
              <a:ext uri="{909E8E84-426E-40DD-AFC4-6F175D3DCCD1}">
                <a14:hiddenFill xmlns:a14="http://schemas.microsoft.com/office/drawing/2010/main" xmlns="">
                  <a:solidFill>
                    <a:srgbClr val="663300"/>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0" fontAlgn="auto" latinLnBrk="0" hangingPunct="0">
                <a:lnSpc>
                  <a:spcPct val="100000"/>
                </a:lnSpc>
                <a:spcBef>
                  <a:spcPts val="0"/>
                </a:spcBef>
                <a:spcAft>
                  <a:spcPts val="0"/>
                </a:spcAft>
                <a:buClrTx/>
                <a:buSzTx/>
                <a:buFontTx/>
                <a:buNone/>
                <a:tabLst/>
                <a:defRPr/>
              </a:pPr>
              <a:r>
                <a:rPr kumimoji="1" lang="en-US" altLang="zh-CN" sz="1800" i="0" u="none" strike="noStrike" kern="0" cap="none" spc="0" normalizeH="0" baseline="0" noProof="0">
                  <a:ln>
                    <a:noFill/>
                  </a:ln>
                  <a:solidFill>
                    <a:srgbClr val="FFFF99"/>
                  </a:solidFill>
                  <a:effectLst/>
                  <a:uLnTx/>
                  <a:uFillTx/>
                  <a:latin typeface="+mn-lt"/>
                  <a:ea typeface="黑体" pitchFamily="2" charset="-122"/>
                </a:rPr>
                <a:t>CLOSED</a:t>
              </a:r>
            </a:p>
          </p:txBody>
        </p:sp>
      </p:grpSp>
      <p:sp>
        <p:nvSpPr>
          <p:cNvPr id="7" name="AutoShape 5"/>
          <p:cNvSpPr>
            <a:spLocks noChangeArrowheads="1"/>
          </p:cNvSpPr>
          <p:nvPr/>
        </p:nvSpPr>
        <p:spPr bwMode="auto">
          <a:xfrm rot="-651552">
            <a:off x="4072260" y="3895725"/>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AutoShape 6"/>
          <p:cNvSpPr>
            <a:spLocks noChangeArrowheads="1"/>
          </p:cNvSpPr>
          <p:nvPr/>
        </p:nvSpPr>
        <p:spPr bwMode="auto">
          <a:xfrm>
            <a:off x="3781747"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9" name="Rectangle 7"/>
          <p:cNvSpPr>
            <a:spLocks noChangeArrowheads="1"/>
          </p:cNvSpPr>
          <p:nvPr/>
        </p:nvSpPr>
        <p:spPr bwMode="auto">
          <a:xfrm rot="610931">
            <a:off x="3304906" y="4996812"/>
            <a:ext cx="3733395"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u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w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p>
        </p:txBody>
      </p:sp>
      <p:grpSp>
        <p:nvGrpSpPr>
          <p:cNvPr id="10" name="Group 8"/>
          <p:cNvGrpSpPr>
            <a:grpSpLocks/>
          </p:cNvGrpSpPr>
          <p:nvPr/>
        </p:nvGrpSpPr>
        <p:grpSpPr bwMode="auto">
          <a:xfrm>
            <a:off x="2848297" y="2355850"/>
            <a:ext cx="4133850" cy="768350"/>
            <a:chOff x="1614" y="1484"/>
            <a:chExt cx="2604" cy="484"/>
          </a:xfrm>
        </p:grpSpPr>
        <p:sp>
          <p:nvSpPr>
            <p:cNvPr id="11" name="Rectangle 9"/>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2" name="Line 10"/>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3" name="Group 11"/>
          <p:cNvGrpSpPr>
            <a:grpSpLocks/>
          </p:cNvGrpSpPr>
          <p:nvPr/>
        </p:nvGrpSpPr>
        <p:grpSpPr bwMode="auto">
          <a:xfrm>
            <a:off x="2862585" y="3167063"/>
            <a:ext cx="4133850" cy="769937"/>
            <a:chOff x="1623" y="1995"/>
            <a:chExt cx="2604" cy="485"/>
          </a:xfrm>
        </p:grpSpPr>
        <p:sp>
          <p:nvSpPr>
            <p:cNvPr id="14" name="Rectangle 12"/>
            <p:cNvSpPr>
              <a:spLocks noChangeArrowheads="1"/>
            </p:cNvSpPr>
            <p:nvPr/>
          </p:nvSpPr>
          <p:spPr bwMode="auto">
            <a:xfrm rot="20990024" flipH="1">
              <a:off x="1829" y="2020"/>
              <a:ext cx="2033"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5" name="Line 13"/>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6" name="Line 14"/>
          <p:cNvSpPr>
            <a:spLocks noChangeShapeType="1"/>
          </p:cNvSpPr>
          <p:nvPr/>
        </p:nvSpPr>
        <p:spPr bwMode="auto">
          <a:xfrm>
            <a:off x="2848297" y="4933339"/>
            <a:ext cx="4133850" cy="769937"/>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Line 15"/>
          <p:cNvSpPr>
            <a:spLocks noChangeShapeType="1"/>
          </p:cNvSpPr>
          <p:nvPr/>
        </p:nvSpPr>
        <p:spPr bwMode="auto">
          <a:xfrm flipH="1">
            <a:off x="2827660" y="4103688"/>
            <a:ext cx="4133850" cy="769937"/>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8" name="Rectangle 16"/>
          <p:cNvSpPr>
            <a:spLocks noChangeArrowheads="1"/>
          </p:cNvSpPr>
          <p:nvPr/>
        </p:nvSpPr>
        <p:spPr bwMode="auto">
          <a:xfrm rot="20943314" flipH="1">
            <a:off x="2958310" y="4086198"/>
            <a:ext cx="4169412"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 = 1, ACK = 1, seq = w, ack= u </a:t>
            </a:r>
            <a:r>
              <a:rPr kumimoji="0" lang="en-US" altLang="zh-CN" sz="1800" b="1" i="0" u="none" strike="noStrike" kern="0" cap="none" spc="0" normalizeH="0" baseline="0" noProof="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itchFamily="2" charset="-122"/>
            </a:endParaRPr>
          </a:p>
        </p:txBody>
      </p:sp>
      <p:sp>
        <p:nvSpPr>
          <p:cNvPr id="19" name="Rectangle 17"/>
          <p:cNvSpPr>
            <a:spLocks noChangeArrowheads="1"/>
          </p:cNvSpPr>
          <p:nvPr/>
        </p:nvSpPr>
        <p:spPr bwMode="auto">
          <a:xfrm>
            <a:off x="1892622"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xmlns=""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0" name="Rectangle 18"/>
          <p:cNvSpPr>
            <a:spLocks noChangeArrowheads="1"/>
          </p:cNvSpPr>
          <p:nvPr/>
        </p:nvSpPr>
        <p:spPr bwMode="auto">
          <a:xfrm>
            <a:off x="1892622" y="2368550"/>
            <a:ext cx="954088" cy="1554163"/>
          </a:xfrm>
          <a:prstGeom prst="rect">
            <a:avLst/>
          </a:prstGeom>
          <a:solidFill>
            <a:srgbClr val="FFCCFF"/>
          </a:solidFill>
          <a:ln>
            <a:noFill/>
          </a:ln>
          <a:effectLst>
            <a:outerShdw dist="35921" dir="2700000" algn="ctr" rotWithShape="0">
              <a:srgbClr val="1C1C1C"/>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1" name="Rectangle 19"/>
          <p:cNvSpPr>
            <a:spLocks noChangeArrowheads="1"/>
          </p:cNvSpPr>
          <p:nvPr/>
        </p:nvSpPr>
        <p:spPr bwMode="auto">
          <a:xfrm>
            <a:off x="6978972"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xmlns=""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22" name="Group 20"/>
          <p:cNvGrpSpPr>
            <a:grpSpLocks/>
          </p:cNvGrpSpPr>
          <p:nvPr/>
        </p:nvGrpSpPr>
        <p:grpSpPr bwMode="auto">
          <a:xfrm>
            <a:off x="1794197" y="1528763"/>
            <a:ext cx="6278563" cy="82550"/>
            <a:chOff x="1020" y="481"/>
            <a:chExt cx="4037" cy="46"/>
          </a:xfrm>
        </p:grpSpPr>
        <p:sp>
          <p:nvSpPr>
            <p:cNvPr id="23" name="Line 21"/>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4" name="Line 22"/>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25" name="Rectangle 23"/>
          <p:cNvSpPr>
            <a:spLocks noChangeArrowheads="1"/>
          </p:cNvSpPr>
          <p:nvPr/>
        </p:nvSpPr>
        <p:spPr bwMode="auto">
          <a:xfrm>
            <a:off x="1865635" y="2703513"/>
            <a:ext cx="977833"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WAIT-1</a:t>
            </a:r>
          </a:p>
        </p:txBody>
      </p:sp>
      <p:sp>
        <p:nvSpPr>
          <p:cNvPr id="26" name="Rectangle 24"/>
          <p:cNvSpPr>
            <a:spLocks noChangeArrowheads="1"/>
          </p:cNvSpPr>
          <p:nvPr/>
        </p:nvSpPr>
        <p:spPr bwMode="auto">
          <a:xfrm>
            <a:off x="6978972" y="3178175"/>
            <a:ext cx="955675" cy="877888"/>
          </a:xfrm>
          <a:prstGeom prst="rect">
            <a:avLst/>
          </a:prstGeom>
          <a:solidFill>
            <a:srgbClr val="FF66FF"/>
          </a:solidFill>
          <a:ln>
            <a:noFill/>
          </a:ln>
          <a:effectLst>
            <a:outerShdw dist="35921" dir="2700000" algn="ctr" rotWithShape="0">
              <a:srgbClr val="1C1C1C"/>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7" name="Rectangle 25"/>
          <p:cNvSpPr>
            <a:spLocks noChangeArrowheads="1"/>
          </p:cNvSpPr>
          <p:nvPr/>
        </p:nvSpPr>
        <p:spPr bwMode="auto">
          <a:xfrm>
            <a:off x="6920235" y="3290888"/>
            <a:ext cx="1054777"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CLOSE-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WAIT</a:t>
            </a:r>
          </a:p>
        </p:txBody>
      </p:sp>
      <p:sp>
        <p:nvSpPr>
          <p:cNvPr id="28" name="Rectangle 26"/>
          <p:cNvSpPr>
            <a:spLocks noChangeArrowheads="1"/>
          </p:cNvSpPr>
          <p:nvPr/>
        </p:nvSpPr>
        <p:spPr bwMode="auto">
          <a:xfrm>
            <a:off x="1892622" y="3995738"/>
            <a:ext cx="954088" cy="871537"/>
          </a:xfrm>
          <a:prstGeom prst="rect">
            <a:avLst/>
          </a:prstGeom>
          <a:solidFill>
            <a:srgbClr val="CCCC00"/>
          </a:solidFill>
          <a:ln>
            <a:noFill/>
          </a:ln>
          <a:effectLst>
            <a:outerShdw dist="35921" dir="2700000" algn="ctr" rotWithShape="0">
              <a:srgbClr val="1C1C1C"/>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9" name="Rectangle 27"/>
          <p:cNvSpPr>
            <a:spLocks noChangeArrowheads="1"/>
          </p:cNvSpPr>
          <p:nvPr/>
        </p:nvSpPr>
        <p:spPr bwMode="auto">
          <a:xfrm>
            <a:off x="1865635" y="4049713"/>
            <a:ext cx="977833"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WAIT-2</a:t>
            </a:r>
          </a:p>
        </p:txBody>
      </p:sp>
      <p:sp>
        <p:nvSpPr>
          <p:cNvPr id="30" name="Rectangle 28"/>
          <p:cNvSpPr>
            <a:spLocks noChangeArrowheads="1"/>
          </p:cNvSpPr>
          <p:nvPr/>
        </p:nvSpPr>
        <p:spPr bwMode="auto">
          <a:xfrm>
            <a:off x="6978972" y="4135438"/>
            <a:ext cx="955675" cy="1482725"/>
          </a:xfrm>
          <a:prstGeom prst="rect">
            <a:avLst/>
          </a:prstGeom>
          <a:solidFill>
            <a:srgbClr val="00FFFF"/>
          </a:solidFill>
          <a:ln>
            <a:noFill/>
          </a:ln>
          <a:effectLst>
            <a:outerShdw dist="35921" dir="2700000" algn="ctr" rotWithShape="0">
              <a:srgbClr val="1C1C1C"/>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1" name="Rectangle 29"/>
          <p:cNvSpPr>
            <a:spLocks noChangeArrowheads="1"/>
          </p:cNvSpPr>
          <p:nvPr/>
        </p:nvSpPr>
        <p:spPr bwMode="auto">
          <a:xfrm>
            <a:off x="7007547" y="4556125"/>
            <a:ext cx="862417"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LAST-</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a:t>
            </a:r>
          </a:p>
        </p:txBody>
      </p:sp>
      <p:grpSp>
        <p:nvGrpSpPr>
          <p:cNvPr id="32" name="Group 30"/>
          <p:cNvGrpSpPr>
            <a:grpSpLocks/>
          </p:cNvGrpSpPr>
          <p:nvPr/>
        </p:nvGrpSpPr>
        <p:grpSpPr bwMode="auto">
          <a:xfrm>
            <a:off x="681360" y="4921068"/>
            <a:ext cx="2165350" cy="1268412"/>
            <a:chOff x="249" y="3081"/>
            <a:chExt cx="1364" cy="799"/>
          </a:xfrm>
        </p:grpSpPr>
        <p:sp>
          <p:nvSpPr>
            <p:cNvPr id="33" name="Rectangle 31"/>
            <p:cNvSpPr>
              <a:spLocks noChangeArrowheads="1"/>
            </p:cNvSpPr>
            <p:nvPr/>
          </p:nvSpPr>
          <p:spPr bwMode="auto">
            <a:xfrm>
              <a:off x="249" y="3081"/>
              <a:ext cx="83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等待 </a:t>
              </a:r>
              <a:r>
                <a:rPr kumimoji="0" lang="en-US" altLang="zh-CN" sz="1800" b="1" i="0" u="none" strike="noStrike" kern="0" cap="none" spc="0" normalizeH="0" baseline="0" noProof="0">
                  <a:ln>
                    <a:noFill/>
                  </a:ln>
                  <a:solidFill>
                    <a:srgbClr val="3333CC"/>
                  </a:solidFill>
                  <a:effectLst/>
                  <a:uLnTx/>
                  <a:uFillTx/>
                  <a:latin typeface="+mn-lt"/>
                  <a:ea typeface="黑体" pitchFamily="2" charset="-122"/>
                </a:rPr>
                <a:t>2MSL</a:t>
              </a:r>
            </a:p>
          </p:txBody>
        </p:sp>
        <p:sp>
          <p:nvSpPr>
            <p:cNvPr id="34" name="Rectangle 32"/>
            <p:cNvSpPr>
              <a:spLocks noChangeArrowheads="1"/>
            </p:cNvSpPr>
            <p:nvPr/>
          </p:nvSpPr>
          <p:spPr bwMode="auto">
            <a:xfrm>
              <a:off x="1012" y="3097"/>
              <a:ext cx="601" cy="779"/>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5" name="Rectangle 33"/>
            <p:cNvSpPr>
              <a:spLocks noChangeArrowheads="1"/>
            </p:cNvSpPr>
            <p:nvPr/>
          </p:nvSpPr>
          <p:spPr bwMode="auto">
            <a:xfrm>
              <a:off x="1039" y="3292"/>
              <a:ext cx="511" cy="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TIME-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WAIT</a:t>
              </a:r>
            </a:p>
          </p:txBody>
        </p:sp>
        <p:sp>
          <p:nvSpPr>
            <p:cNvPr id="36" name="Freeform 34"/>
            <p:cNvSpPr>
              <a:spLocks/>
            </p:cNvSpPr>
            <p:nvPr/>
          </p:nvSpPr>
          <p:spPr bwMode="auto">
            <a:xfrm>
              <a:off x="255" y="3081"/>
              <a:ext cx="749" cy="799"/>
            </a:xfrm>
            <a:custGeom>
              <a:avLst/>
              <a:gdLst>
                <a:gd name="T0" fmla="*/ 749 w 635"/>
                <a:gd name="T1" fmla="*/ 0 h 499"/>
                <a:gd name="T2" fmla="*/ 0 w 635"/>
                <a:gd name="T3" fmla="*/ 0 h 499"/>
                <a:gd name="T4" fmla="*/ 0 w 635"/>
                <a:gd name="T5" fmla="*/ 799 h 499"/>
                <a:gd name="T6" fmla="*/ 749 w 635"/>
                <a:gd name="T7" fmla="*/ 799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 h="499">
                  <a:moveTo>
                    <a:pt x="635" y="0"/>
                  </a:moveTo>
                  <a:lnTo>
                    <a:pt x="0" y="0"/>
                  </a:lnTo>
                  <a:lnTo>
                    <a:pt x="0" y="499"/>
                  </a:lnTo>
                  <a:lnTo>
                    <a:pt x="635" y="499"/>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7" name="Text Box 35"/>
            <p:cNvSpPr txBox="1">
              <a:spLocks noChangeArrowheads="1"/>
            </p:cNvSpPr>
            <p:nvPr/>
          </p:nvSpPr>
          <p:spPr bwMode="auto">
            <a:xfrm>
              <a:off x="476" y="3208"/>
              <a:ext cx="373" cy="40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3600" i="0" u="none" strike="noStrike" kern="0" cap="none" spc="0" normalizeH="0" baseline="0" noProof="0">
                  <a:ln>
                    <a:noFill/>
                  </a:ln>
                  <a:solidFill>
                    <a:srgbClr val="3333CC"/>
                  </a:solidFill>
                  <a:effectLst/>
                  <a:uLnTx/>
                  <a:uFillTx/>
                  <a:latin typeface="+mn-lt"/>
                  <a:ea typeface="黑体" pitchFamily="2" charset="-122"/>
                  <a:sym typeface="Wingdings" pitchFamily="2" charset="2"/>
                </a:rPr>
                <a:t></a:t>
              </a:r>
            </a:p>
          </p:txBody>
        </p:sp>
      </p:grpSp>
      <p:sp>
        <p:nvSpPr>
          <p:cNvPr id="38" name="Rectangle 36"/>
          <p:cNvSpPr>
            <a:spLocks noChangeArrowheads="1"/>
          </p:cNvSpPr>
          <p:nvPr/>
        </p:nvSpPr>
        <p:spPr bwMode="auto">
          <a:xfrm>
            <a:off x="6978972" y="5708650"/>
            <a:ext cx="955675" cy="528638"/>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xmlns=""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39" name="Group 37"/>
          <p:cNvGrpSpPr>
            <a:grpSpLocks/>
          </p:cNvGrpSpPr>
          <p:nvPr/>
        </p:nvGrpSpPr>
        <p:grpSpPr bwMode="auto">
          <a:xfrm>
            <a:off x="784547" y="1257300"/>
            <a:ext cx="1403350" cy="1082675"/>
            <a:chOff x="314" y="792"/>
            <a:chExt cx="884" cy="682"/>
          </a:xfrm>
        </p:grpSpPr>
        <p:sp>
          <p:nvSpPr>
            <p:cNvPr id="40" name="Freeform 38"/>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1" name="Rectangle 39"/>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主动关闭</a:t>
              </a:r>
            </a:p>
          </p:txBody>
        </p:sp>
      </p:grpSp>
      <p:sp>
        <p:nvSpPr>
          <p:cNvPr id="42" name="Freeform 40"/>
          <p:cNvSpPr>
            <a:spLocks/>
          </p:cNvSpPr>
          <p:nvPr/>
        </p:nvSpPr>
        <p:spPr bwMode="auto">
          <a:xfrm>
            <a:off x="7698110" y="1190625"/>
            <a:ext cx="1408112" cy="2905125"/>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3" name="Rectangle 41"/>
          <p:cNvSpPr>
            <a:spLocks noChangeArrowheads="1"/>
          </p:cNvSpPr>
          <p:nvPr/>
        </p:nvSpPr>
        <p:spPr bwMode="auto">
          <a:xfrm>
            <a:off x="7993385" y="3660775"/>
            <a:ext cx="1112485"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被动关闭</a:t>
            </a:r>
          </a:p>
        </p:txBody>
      </p:sp>
      <p:sp>
        <p:nvSpPr>
          <p:cNvPr id="44" name="Rectangle 42"/>
          <p:cNvSpPr>
            <a:spLocks noChangeArrowheads="1"/>
          </p:cNvSpPr>
          <p:nvPr/>
        </p:nvSpPr>
        <p:spPr bwMode="auto">
          <a:xfrm>
            <a:off x="4416747" y="1778000"/>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grpSp>
        <p:nvGrpSpPr>
          <p:cNvPr id="45" name="Group 43"/>
          <p:cNvGrpSpPr>
            <a:grpSpLocks/>
          </p:cNvGrpSpPr>
          <p:nvPr/>
        </p:nvGrpSpPr>
        <p:grpSpPr bwMode="auto">
          <a:xfrm>
            <a:off x="7739385" y="1376363"/>
            <a:ext cx="1206500" cy="1789112"/>
            <a:chOff x="4695" y="867"/>
            <a:chExt cx="760" cy="1127"/>
          </a:xfrm>
        </p:grpSpPr>
        <p:sp>
          <p:nvSpPr>
            <p:cNvPr id="46"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7" name="Rectangle 45"/>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进程</a:t>
              </a:r>
            </a:p>
          </p:txBody>
        </p:sp>
      </p:grpSp>
      <p:sp>
        <p:nvSpPr>
          <p:cNvPr id="48" name="Rectangle 46"/>
          <p:cNvSpPr>
            <a:spLocks noChangeArrowheads="1"/>
          </p:cNvSpPr>
          <p:nvPr/>
        </p:nvSpPr>
        <p:spPr bwMode="auto">
          <a:xfrm>
            <a:off x="1873572" y="1622425"/>
            <a:ext cx="1041953"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49" name="Rectangle 47"/>
          <p:cNvSpPr>
            <a:spLocks noChangeArrowheads="1"/>
          </p:cNvSpPr>
          <p:nvPr/>
        </p:nvSpPr>
        <p:spPr bwMode="auto">
          <a:xfrm>
            <a:off x="6959922" y="2058988"/>
            <a:ext cx="1041953"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50" name="Picture 48"/>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18047" y="969963"/>
            <a:ext cx="504825"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 name="Picture 4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04397" y="969963"/>
            <a:ext cx="504825"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2" name="Rectangle 50"/>
          <p:cNvSpPr>
            <a:spLocks noChangeArrowheads="1"/>
          </p:cNvSpPr>
          <p:nvPr/>
        </p:nvSpPr>
        <p:spPr bwMode="auto">
          <a:xfrm>
            <a:off x="2508572" y="938213"/>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53" name="Rectangle 51"/>
          <p:cNvSpPr>
            <a:spLocks noChangeArrowheads="1"/>
          </p:cNvSpPr>
          <p:nvPr/>
        </p:nvSpPr>
        <p:spPr bwMode="auto">
          <a:xfrm>
            <a:off x="7009135" y="938213"/>
            <a:ext cx="34945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54" name="Rectangle 52"/>
          <p:cNvSpPr>
            <a:spLocks noChangeArrowheads="1"/>
          </p:cNvSpPr>
          <p:nvPr/>
        </p:nvSpPr>
        <p:spPr bwMode="auto">
          <a:xfrm>
            <a:off x="2052960" y="647700"/>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55" name="Rectangle 53"/>
          <p:cNvSpPr>
            <a:spLocks noChangeArrowheads="1"/>
          </p:cNvSpPr>
          <p:nvPr/>
        </p:nvSpPr>
        <p:spPr bwMode="auto">
          <a:xfrm>
            <a:off x="7020247" y="647700"/>
            <a:ext cx="88005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56" name="Rectangle 54"/>
          <p:cNvSpPr>
            <a:spLocks noChangeArrowheads="1"/>
          </p:cNvSpPr>
          <p:nvPr/>
        </p:nvSpPr>
        <p:spPr bwMode="auto">
          <a:xfrm rot="-628888">
            <a:off x="4588671" y="3629484"/>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sp>
        <p:nvSpPr>
          <p:cNvPr id="57" name="Text Box 55"/>
          <p:cNvSpPr txBox="1">
            <a:spLocks noChangeArrowheads="1"/>
          </p:cNvSpPr>
          <p:nvPr/>
        </p:nvSpPr>
        <p:spPr bwMode="auto">
          <a:xfrm>
            <a:off x="6931347" y="5803900"/>
            <a:ext cx="971550" cy="336550"/>
          </a:xfrm>
          <a:prstGeom prst="rect">
            <a:avLst/>
          </a:prstGeom>
          <a:noFill/>
          <a:ln>
            <a:noFill/>
          </a:ln>
          <a:effectLst/>
          <a:extLst>
            <a:ext uri="{909E8E84-426E-40DD-AFC4-6F175D3DCCD1}">
              <a14:hiddenFill xmlns:a14="http://schemas.microsoft.com/office/drawing/2010/main" xmlns="">
                <a:solidFill>
                  <a:srgbClr val="663300"/>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58" name="Text Box 56"/>
          <p:cNvSpPr txBox="1">
            <a:spLocks noChangeArrowheads="1"/>
          </p:cNvSpPr>
          <p:nvPr/>
        </p:nvSpPr>
        <p:spPr bwMode="auto">
          <a:xfrm>
            <a:off x="2986410" y="115888"/>
            <a:ext cx="396557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srgbClr val="3333CC"/>
                </a:solidFill>
                <a:effectLst/>
                <a:uLnTx/>
                <a:uFillTx/>
                <a:latin typeface="Arial" pitchFamily="34" charset="0"/>
                <a:ea typeface="黑体" pitchFamily="2" charset="-122"/>
              </a:rPr>
              <a:t>5.9.2   TCP </a:t>
            </a:r>
            <a:r>
              <a:rPr kumimoji="0" lang="zh-CN" altLang="en-US" sz="2800" b="1" i="0" u="none" strike="noStrike" kern="0" cap="none" spc="0" normalizeH="0" baseline="0" noProof="0">
                <a:ln>
                  <a:noFill/>
                </a:ln>
                <a:solidFill>
                  <a:srgbClr val="3333CC"/>
                </a:solidFill>
                <a:effectLst/>
                <a:uLnTx/>
                <a:uFillTx/>
                <a:latin typeface="Arial" pitchFamily="34" charset="0"/>
                <a:ea typeface="黑体" pitchFamily="2" charset="-122"/>
              </a:rPr>
              <a:t>的连接释放 </a:t>
            </a:r>
          </a:p>
        </p:txBody>
      </p:sp>
      <p:sp>
        <p:nvSpPr>
          <p:cNvPr id="59" name="Text Box 57"/>
          <p:cNvSpPr txBox="1">
            <a:spLocks noChangeArrowheads="1"/>
          </p:cNvSpPr>
          <p:nvPr/>
        </p:nvSpPr>
        <p:spPr bwMode="auto">
          <a:xfrm>
            <a:off x="970285" y="92075"/>
            <a:ext cx="7962900" cy="528638"/>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3333CC"/>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3333CC"/>
                </a:solidFill>
                <a:effectLst/>
                <a:uLnTx/>
                <a:uFillTx/>
                <a:latin typeface="Arial" pitchFamily="34" charset="0"/>
                <a:ea typeface="黑体" pitchFamily="2" charset="-122"/>
              </a:rPr>
              <a:t>连接必须经过时间 </a:t>
            </a:r>
            <a:r>
              <a:rPr kumimoji="0" lang="en-US" altLang="zh-CN" sz="2800" b="1" i="0" u="none" strike="noStrike" kern="0" cap="none" spc="0" normalizeH="0" baseline="0" noProof="0" dirty="0">
                <a:ln>
                  <a:noFill/>
                </a:ln>
                <a:solidFill>
                  <a:srgbClr val="3333CC"/>
                </a:solidFill>
                <a:effectLst/>
                <a:uLnTx/>
                <a:uFillTx/>
                <a:latin typeface="Arial" pitchFamily="34" charset="0"/>
                <a:ea typeface="黑体" pitchFamily="2" charset="-122"/>
              </a:rPr>
              <a:t>2MSL </a:t>
            </a:r>
            <a:r>
              <a:rPr kumimoji="0" lang="zh-CN" altLang="en-US" sz="2800" b="1" i="0" u="none" strike="noStrike" kern="0" cap="none" spc="0" normalizeH="0" baseline="0" noProof="0" dirty="0">
                <a:ln>
                  <a:noFill/>
                </a:ln>
                <a:solidFill>
                  <a:srgbClr val="3333CC"/>
                </a:solidFill>
                <a:effectLst/>
                <a:uLnTx/>
                <a:uFillTx/>
                <a:latin typeface="Arial" pitchFamily="34" charset="0"/>
                <a:ea typeface="黑体" pitchFamily="2" charset="-122"/>
              </a:rPr>
              <a:t>后才真正释放掉。 </a:t>
            </a:r>
          </a:p>
        </p:txBody>
      </p:sp>
    </p:spTree>
    <p:extLst>
      <p:ext uri="{BB962C8B-B14F-4D97-AF65-F5344CB8AC3E}">
        <p14:creationId xmlns:p14="http://schemas.microsoft.com/office/powerpoint/2010/main" xmlns="" val="414544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1000"/>
                                        <p:tgtEl>
                                          <p:spTgt spid="32"/>
                                        </p:tgtEl>
                                      </p:cBhvr>
                                    </p:animEffect>
                                  </p:childTnLst>
                                </p:cTn>
                              </p:par>
                            </p:childTnLst>
                          </p:cTn>
                        </p:par>
                        <p:par>
                          <p:cTn id="8" fill="hold">
                            <p:stCondLst>
                              <p:cond delay="1500"/>
                            </p:stCondLst>
                            <p:childTnLst>
                              <p:par>
                                <p:cTn id="9" presetID="22" presetClass="entr" presetSubtype="1"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pPr algn="ctr"/>
            <a:r>
              <a:rPr lang="en-US" altLang="zh-CN"/>
              <a:t>A </a:t>
            </a:r>
            <a:r>
              <a:rPr lang="zh-CN" altLang="en-US"/>
              <a:t>必须等待 </a:t>
            </a:r>
            <a:r>
              <a:rPr lang="en-US" altLang="zh-CN"/>
              <a:t>2MSL </a:t>
            </a:r>
            <a:r>
              <a:rPr lang="zh-CN" altLang="en-US"/>
              <a:t>的时间</a:t>
            </a:r>
          </a:p>
        </p:txBody>
      </p:sp>
      <p:sp>
        <p:nvSpPr>
          <p:cNvPr id="800771" name="Rectangle 3"/>
          <p:cNvSpPr>
            <a:spLocks noGrp="1" noChangeArrowheads="1"/>
          </p:cNvSpPr>
          <p:nvPr>
            <p:ph idx="1"/>
          </p:nvPr>
        </p:nvSpPr>
        <p:spPr/>
        <p:txBody>
          <a:bodyPr/>
          <a:lstStyle/>
          <a:p>
            <a:r>
              <a:rPr lang="zh-CN" altLang="en-US" dirty="0">
                <a:solidFill>
                  <a:srgbClr val="FF0000"/>
                </a:solidFill>
              </a:rPr>
              <a:t>第一，</a:t>
            </a:r>
            <a:r>
              <a:rPr lang="zh-CN" altLang="en-US" dirty="0"/>
              <a:t>为了保证 </a:t>
            </a:r>
            <a:r>
              <a:rPr lang="en-US" altLang="zh-CN" dirty="0"/>
              <a:t>A </a:t>
            </a:r>
            <a:r>
              <a:rPr lang="zh-CN" altLang="en-US" dirty="0"/>
              <a:t>发送的最后一个 </a:t>
            </a:r>
            <a:r>
              <a:rPr lang="en-US" altLang="zh-CN" dirty="0"/>
              <a:t>ACK </a:t>
            </a:r>
            <a:r>
              <a:rPr lang="zh-CN" altLang="en-US" dirty="0"/>
              <a:t>报文段能够到达 </a:t>
            </a:r>
            <a:r>
              <a:rPr lang="en-US" altLang="zh-CN" dirty="0"/>
              <a:t>B</a:t>
            </a:r>
            <a:r>
              <a:rPr lang="zh-CN" altLang="en-US" dirty="0"/>
              <a:t>。</a:t>
            </a:r>
          </a:p>
          <a:p>
            <a:r>
              <a:rPr lang="zh-CN" altLang="en-US" dirty="0">
                <a:solidFill>
                  <a:srgbClr val="FF0000"/>
                </a:solidFill>
              </a:rPr>
              <a:t>第二，</a:t>
            </a:r>
            <a:r>
              <a:rPr lang="zh-CN" altLang="en-US" dirty="0"/>
              <a:t>防止 “已失效的连接请求报文段”出现在本连接中。</a:t>
            </a:r>
            <a:r>
              <a:rPr lang="en-US" altLang="zh-CN" dirty="0"/>
              <a:t>A </a:t>
            </a:r>
            <a:r>
              <a:rPr lang="zh-CN" altLang="en-US" dirty="0"/>
              <a:t>在发送完最后一个 </a:t>
            </a:r>
            <a:r>
              <a:rPr lang="en-US" altLang="zh-CN" dirty="0"/>
              <a:t>ACK </a:t>
            </a:r>
            <a:r>
              <a:rPr lang="zh-CN" altLang="en-US" dirty="0"/>
              <a:t>报文段后，再经过时间 </a:t>
            </a:r>
            <a:r>
              <a:rPr lang="en-US" altLang="zh-CN" dirty="0" smtClean="0"/>
              <a:t>2MSL(Maximum Segment Lifetime</a:t>
            </a:r>
            <a:r>
              <a:rPr lang="zh-CN" altLang="en-US" dirty="0" smtClean="0"/>
              <a:t>最大报文段生存期</a:t>
            </a:r>
            <a:r>
              <a:rPr lang="en-US" altLang="zh-CN" dirty="0" smtClean="0"/>
              <a:t>) </a:t>
            </a:r>
            <a:r>
              <a:rPr lang="zh-CN" altLang="en-US" dirty="0" smtClean="0"/>
              <a:t>，</a:t>
            </a:r>
            <a:r>
              <a:rPr lang="zh-CN" altLang="en-US" dirty="0"/>
              <a:t>就可以使本连接持续的时间内所产生的所有报文段，都从网络中消失。这样就可以使下一个新的连接中不会出现这种旧的连接请求报文段。</a:t>
            </a:r>
          </a:p>
        </p:txBody>
      </p:sp>
    </p:spTree>
    <p:extLst>
      <p:ext uri="{BB962C8B-B14F-4D97-AF65-F5344CB8AC3E}">
        <p14:creationId xmlns:p14="http://schemas.microsoft.com/office/powerpoint/2010/main" xmlns="" val="191243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5.6  </a:t>
            </a:r>
            <a:r>
              <a:rPr lang="en-US" altLang="zh-CN" dirty="0" smtClean="0"/>
              <a:t>TCP </a:t>
            </a:r>
            <a:r>
              <a:rPr lang="zh-CN" altLang="zh-CN" dirty="0" smtClean="0"/>
              <a:t>可靠</a:t>
            </a:r>
            <a:r>
              <a:rPr lang="zh-CN" altLang="zh-CN" dirty="0"/>
              <a:t>传输的实现</a:t>
            </a:r>
          </a:p>
        </p:txBody>
      </p:sp>
      <p:sp>
        <p:nvSpPr>
          <p:cNvPr id="931843" name="Rectangle 3"/>
          <p:cNvSpPr>
            <a:spLocks noGrp="1" noChangeArrowheads="1"/>
          </p:cNvSpPr>
          <p:nvPr>
            <p:ph idx="1"/>
          </p:nvPr>
        </p:nvSpPr>
        <p:spPr/>
        <p:txBody>
          <a:bodyPr/>
          <a:lstStyle/>
          <a:p>
            <a:r>
              <a:rPr lang="en-US" altLang="zh-CN" dirty="0"/>
              <a:t>5.6.1  </a:t>
            </a:r>
            <a:r>
              <a:rPr lang="zh-CN" altLang="zh-CN" dirty="0"/>
              <a:t>以字节为单位的滑动窗口</a:t>
            </a:r>
          </a:p>
          <a:p>
            <a:r>
              <a:rPr lang="en-US" altLang="zh-CN" dirty="0" smtClean="0"/>
              <a:t>5.6.2  </a:t>
            </a:r>
            <a:r>
              <a:rPr lang="zh-CN" altLang="zh-CN" dirty="0"/>
              <a:t>超时重传时间的选择</a:t>
            </a:r>
            <a:r>
              <a:rPr lang="en-US" altLang="zh-CN" dirty="0"/>
              <a:t>  </a:t>
            </a:r>
            <a:endParaRPr lang="zh-CN" altLang="zh-CN" dirty="0"/>
          </a:p>
          <a:p>
            <a:r>
              <a:rPr lang="en-US" altLang="zh-CN" dirty="0"/>
              <a:t>5.6.3  </a:t>
            </a:r>
            <a:r>
              <a:rPr lang="zh-CN" altLang="zh-CN" dirty="0"/>
              <a:t>选择</a:t>
            </a:r>
            <a:r>
              <a:rPr lang="zh-CN" altLang="zh-CN" dirty="0" smtClean="0"/>
              <a:t>确认</a:t>
            </a:r>
            <a:r>
              <a:rPr lang="en-US" altLang="zh-CN" dirty="0" smtClean="0"/>
              <a:t> SACK</a:t>
            </a:r>
            <a:endParaRPr lang="zh-CN" altLang="zh-CN" dirty="0"/>
          </a:p>
        </p:txBody>
      </p:sp>
    </p:spTree>
    <p:extLst>
      <p:ext uri="{BB962C8B-B14F-4D97-AF65-F5344CB8AC3E}">
        <p14:creationId xmlns:p14="http://schemas.microsoft.com/office/powerpoint/2010/main" xmlns="" val="102736233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ltLang="zh-CN" dirty="0"/>
              <a:t>5.9.3  </a:t>
            </a:r>
            <a:r>
              <a:rPr lang="en-US" altLang="zh-CN" dirty="0" smtClean="0"/>
              <a:t>TCP </a:t>
            </a:r>
            <a:r>
              <a:rPr lang="zh-CN" altLang="zh-CN" dirty="0" smtClean="0"/>
              <a:t>的</a:t>
            </a:r>
            <a:r>
              <a:rPr lang="zh-CN" altLang="zh-CN" dirty="0"/>
              <a:t>有限状态机</a:t>
            </a:r>
            <a:endParaRPr lang="zh-CN" altLang="en-US" dirty="0"/>
          </a:p>
        </p:txBody>
      </p:sp>
      <p:sp>
        <p:nvSpPr>
          <p:cNvPr id="564227" name="Rectangle 3"/>
          <p:cNvSpPr>
            <a:spLocks noGrp="1" noChangeArrowheads="1"/>
          </p:cNvSpPr>
          <p:nvPr>
            <p:ph idx="1"/>
          </p:nvPr>
        </p:nvSpPr>
        <p:spPr/>
        <p:txBody>
          <a:bodyPr/>
          <a:lstStyle/>
          <a:p>
            <a:r>
              <a:rPr lang="en-US" altLang="zh-CN" dirty="0" smtClean="0"/>
              <a:t>TCP </a:t>
            </a:r>
            <a:r>
              <a:rPr lang="zh-CN" altLang="zh-CN" dirty="0" smtClean="0"/>
              <a:t>的有限状态机</a:t>
            </a:r>
            <a:r>
              <a:rPr lang="zh-CN" altLang="en-US" dirty="0" smtClean="0"/>
              <a:t>可以</a:t>
            </a:r>
            <a:r>
              <a:rPr lang="zh-CN" altLang="zh-CN" dirty="0" smtClean="0"/>
              <a:t>更</a:t>
            </a:r>
            <a:r>
              <a:rPr lang="zh-CN" altLang="zh-CN" dirty="0"/>
              <a:t>清晰地</a:t>
            </a:r>
            <a:r>
              <a:rPr lang="zh-CN" altLang="zh-CN" dirty="0" smtClean="0"/>
              <a:t>看出</a:t>
            </a:r>
            <a:r>
              <a:rPr lang="en-US" altLang="zh-CN" dirty="0" smtClean="0"/>
              <a:t> TCP </a:t>
            </a:r>
            <a:r>
              <a:rPr lang="zh-CN" altLang="zh-CN" dirty="0" smtClean="0"/>
              <a:t>连接</a:t>
            </a:r>
            <a:r>
              <a:rPr lang="zh-CN" altLang="zh-CN" dirty="0"/>
              <a:t>的各种状态之间的</a:t>
            </a:r>
            <a:r>
              <a:rPr lang="zh-CN" altLang="zh-CN" dirty="0" smtClean="0"/>
              <a:t>关系</a:t>
            </a:r>
            <a:r>
              <a:rPr lang="zh-CN" altLang="en-US" dirty="0" smtClean="0"/>
              <a:t>。</a:t>
            </a:r>
            <a:endParaRPr lang="en-US" altLang="zh-CN" dirty="0" smtClean="0"/>
          </a:p>
          <a:p>
            <a:r>
              <a:rPr lang="en-US" altLang="zh-CN" dirty="0" smtClean="0"/>
              <a:t>TCP </a:t>
            </a:r>
            <a:r>
              <a:rPr lang="zh-CN" altLang="en-US" dirty="0"/>
              <a:t>有限状态机的图中每一个方框都是 </a:t>
            </a:r>
            <a:r>
              <a:rPr lang="en-US" altLang="zh-CN" dirty="0"/>
              <a:t>TCP </a:t>
            </a:r>
            <a:r>
              <a:rPr lang="zh-CN" altLang="en-US" dirty="0"/>
              <a:t>可能具有的状态。</a:t>
            </a:r>
          </a:p>
          <a:p>
            <a:r>
              <a:rPr lang="zh-CN" altLang="en-US" dirty="0"/>
              <a:t>每个方框中的大写英文字符串是 </a:t>
            </a:r>
            <a:r>
              <a:rPr lang="en-US" altLang="zh-CN" dirty="0"/>
              <a:t>TCP </a:t>
            </a:r>
            <a:r>
              <a:rPr lang="zh-CN" altLang="en-US" dirty="0"/>
              <a:t>标准所使用的 </a:t>
            </a:r>
            <a:r>
              <a:rPr lang="en-US" altLang="zh-CN" dirty="0"/>
              <a:t>TCP </a:t>
            </a:r>
            <a:r>
              <a:rPr lang="zh-CN" altLang="en-US" dirty="0"/>
              <a:t>连接状态名</a:t>
            </a:r>
            <a:r>
              <a:rPr lang="zh-CN" altLang="en-US" dirty="0" smtClean="0"/>
              <a:t>。</a:t>
            </a:r>
            <a:endParaRPr lang="en-US" altLang="zh-CN" dirty="0" smtClean="0"/>
          </a:p>
          <a:p>
            <a:r>
              <a:rPr lang="zh-CN" altLang="en-US" dirty="0" smtClean="0"/>
              <a:t>状态</a:t>
            </a:r>
            <a:r>
              <a:rPr lang="zh-CN" altLang="en-US" dirty="0"/>
              <a:t>之间的箭头表示可能发生的状态变迁</a:t>
            </a:r>
            <a:r>
              <a:rPr lang="zh-CN" altLang="en-US" dirty="0" smtClean="0"/>
              <a:t>。</a:t>
            </a:r>
            <a:endParaRPr lang="zh-CN" altLang="en-US" dirty="0"/>
          </a:p>
        </p:txBody>
      </p:sp>
    </p:spTree>
    <p:extLst>
      <p:ext uri="{BB962C8B-B14F-4D97-AF65-F5344CB8AC3E}">
        <p14:creationId xmlns:p14="http://schemas.microsoft.com/office/powerpoint/2010/main" xmlns="" val="222454153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ltLang="zh-CN" dirty="0"/>
              <a:t>5.9.3  </a:t>
            </a:r>
            <a:r>
              <a:rPr lang="en-US" altLang="zh-CN" dirty="0" smtClean="0"/>
              <a:t>TCP </a:t>
            </a:r>
            <a:r>
              <a:rPr lang="zh-CN" altLang="zh-CN" dirty="0" smtClean="0"/>
              <a:t>的</a:t>
            </a:r>
            <a:r>
              <a:rPr lang="zh-CN" altLang="zh-CN" dirty="0"/>
              <a:t>有限状态机</a:t>
            </a:r>
            <a:endParaRPr lang="zh-CN" altLang="en-US" dirty="0"/>
          </a:p>
        </p:txBody>
      </p:sp>
      <p:sp>
        <p:nvSpPr>
          <p:cNvPr id="564227" name="Rectangle 3"/>
          <p:cNvSpPr>
            <a:spLocks noGrp="1" noChangeArrowheads="1"/>
          </p:cNvSpPr>
          <p:nvPr>
            <p:ph idx="1"/>
          </p:nvPr>
        </p:nvSpPr>
        <p:spPr/>
        <p:txBody>
          <a:bodyPr/>
          <a:lstStyle/>
          <a:p>
            <a:r>
              <a:rPr lang="zh-CN" altLang="en-US" dirty="0"/>
              <a:t>箭头旁边的字，表明引起这种变迁的原因，或表明发生状态变迁后又出现什么动作。</a:t>
            </a:r>
          </a:p>
          <a:p>
            <a:r>
              <a:rPr lang="zh-CN" altLang="en-US" dirty="0"/>
              <a:t>图中有三种不同的箭头。</a:t>
            </a:r>
          </a:p>
          <a:p>
            <a:pPr lvl="1"/>
            <a:r>
              <a:rPr lang="zh-CN" altLang="en-US" dirty="0">
                <a:solidFill>
                  <a:srgbClr val="FF0000"/>
                </a:solidFill>
                <a:latin typeface="黑体" pitchFamily="2" charset="-122"/>
              </a:rPr>
              <a:t>粗实线箭头</a:t>
            </a:r>
            <a:r>
              <a:rPr lang="zh-CN" altLang="en-US" dirty="0">
                <a:solidFill>
                  <a:srgbClr val="0000FF"/>
                </a:solidFill>
                <a:latin typeface="黑体" pitchFamily="2" charset="-122"/>
              </a:rPr>
              <a:t>表示对客户进程的正常变迁。</a:t>
            </a:r>
          </a:p>
          <a:p>
            <a:pPr lvl="1"/>
            <a:r>
              <a:rPr lang="zh-CN" altLang="en-US" dirty="0">
                <a:solidFill>
                  <a:srgbClr val="FF0000"/>
                </a:solidFill>
                <a:latin typeface="黑体" pitchFamily="2" charset="-122"/>
              </a:rPr>
              <a:t>粗虚线箭头</a:t>
            </a:r>
            <a:r>
              <a:rPr lang="zh-CN" altLang="en-US" dirty="0">
                <a:solidFill>
                  <a:srgbClr val="0000FF"/>
                </a:solidFill>
                <a:latin typeface="黑体" pitchFamily="2" charset="-122"/>
              </a:rPr>
              <a:t>表示对服务器进程的正常变迁。</a:t>
            </a:r>
          </a:p>
          <a:p>
            <a:pPr lvl="1"/>
            <a:r>
              <a:rPr lang="zh-CN" altLang="en-US" dirty="0" smtClean="0">
                <a:solidFill>
                  <a:srgbClr val="FF0000"/>
                </a:solidFill>
                <a:latin typeface="黑体" pitchFamily="2" charset="-122"/>
              </a:rPr>
              <a:t>细线</a:t>
            </a:r>
            <a:r>
              <a:rPr lang="zh-CN" altLang="en-US" dirty="0">
                <a:solidFill>
                  <a:srgbClr val="FF0000"/>
                </a:solidFill>
                <a:latin typeface="黑体" pitchFamily="2" charset="-122"/>
              </a:rPr>
              <a:t>箭头</a:t>
            </a:r>
            <a:r>
              <a:rPr lang="zh-CN" altLang="en-US" dirty="0">
                <a:solidFill>
                  <a:srgbClr val="0000FF"/>
                </a:solidFill>
                <a:latin typeface="黑体" pitchFamily="2" charset="-122"/>
              </a:rPr>
              <a:t>表示异常变迁。 </a:t>
            </a:r>
          </a:p>
          <a:p>
            <a:endParaRPr lang="zh-CN" altLang="en-US" sz="2800" dirty="0">
              <a:solidFill>
                <a:schemeClr val="folHlink"/>
              </a:solidFill>
              <a:latin typeface="黑体" pitchFamily="2" charset="-122"/>
            </a:endParaRPr>
          </a:p>
        </p:txBody>
      </p:sp>
    </p:spTree>
    <p:extLst>
      <p:ext uri="{BB962C8B-B14F-4D97-AF65-F5344CB8AC3E}">
        <p14:creationId xmlns:p14="http://schemas.microsoft.com/office/powerpoint/2010/main" xmlns="" val="206493341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2" name="Rectangle 4"/>
          <p:cNvSpPr>
            <a:spLocks noGrp="1" noChangeArrowheads="1"/>
          </p:cNvSpPr>
          <p:nvPr>
            <p:ph type="title" idx="4294967295"/>
          </p:nvPr>
        </p:nvSpPr>
        <p:spPr>
          <a:xfrm>
            <a:off x="8337376" y="1365547"/>
            <a:ext cx="1208087" cy="3503613"/>
          </a:xfrm>
        </p:spPr>
        <p:txBody>
          <a:bodyPr/>
          <a:lstStyle/>
          <a:p>
            <a:pPr algn="ctr"/>
            <a:r>
              <a:rPr lang="en-US" altLang="zh-CN" sz="3200" dirty="0"/>
              <a:t>TCP</a:t>
            </a:r>
            <a:br>
              <a:rPr lang="en-US" altLang="zh-CN" sz="3200" dirty="0"/>
            </a:br>
            <a:r>
              <a:rPr lang="zh-CN" altLang="en-US" sz="3200" dirty="0"/>
              <a:t>的</a:t>
            </a:r>
            <a:br>
              <a:rPr lang="zh-CN" altLang="en-US" sz="3200" dirty="0"/>
            </a:br>
            <a:r>
              <a:rPr lang="zh-CN" altLang="en-US" sz="3200" dirty="0"/>
              <a:t>有</a:t>
            </a:r>
            <a:br>
              <a:rPr lang="zh-CN" altLang="en-US" sz="3200" dirty="0"/>
            </a:br>
            <a:r>
              <a:rPr lang="zh-CN" altLang="en-US" sz="3200" dirty="0"/>
              <a:t>限</a:t>
            </a:r>
            <a:br>
              <a:rPr lang="zh-CN" altLang="en-US" sz="3200" dirty="0"/>
            </a:br>
            <a:r>
              <a:rPr lang="zh-CN" altLang="en-US" sz="3200" dirty="0"/>
              <a:t>状</a:t>
            </a:r>
            <a:br>
              <a:rPr lang="zh-CN" altLang="en-US" sz="3200" dirty="0"/>
            </a:br>
            <a:r>
              <a:rPr lang="zh-CN" altLang="en-US" sz="3200" dirty="0"/>
              <a:t>态</a:t>
            </a:r>
            <a:br>
              <a:rPr lang="zh-CN" altLang="en-US" sz="3200" dirty="0"/>
            </a:br>
            <a:r>
              <a:rPr lang="zh-CN" altLang="en-US" sz="3200" dirty="0"/>
              <a:t>机 </a:t>
            </a:r>
          </a:p>
        </p:txBody>
      </p:sp>
      <p:sp>
        <p:nvSpPr>
          <p:cNvPr id="565253" name="Rectangle 5"/>
          <p:cNvSpPr>
            <a:spLocks noChangeArrowheads="1"/>
          </p:cNvSpPr>
          <p:nvPr/>
        </p:nvSpPr>
        <p:spPr bwMode="auto">
          <a:xfrm>
            <a:off x="930233" y="4575176"/>
            <a:ext cx="4541970" cy="2263775"/>
          </a:xfrm>
          <a:prstGeom prst="rect">
            <a:avLst/>
          </a:prstGeom>
          <a:solidFill>
            <a:srgbClr val="66FFFF"/>
          </a:solidFill>
          <a:ln w="9525">
            <a:solidFill>
              <a:schemeClr val="tx1"/>
            </a:solidFill>
            <a:prstDash val="dash"/>
            <a:miter lim="800000"/>
            <a:headEnd/>
            <a:tailEnd/>
          </a:ln>
          <a:effectLst/>
        </p:spPr>
        <p:txBody>
          <a:bodyPr wrap="none" anchor="ctr"/>
          <a:lstStyle/>
          <a:p>
            <a:endParaRPr lang="zh-CN" altLang="en-US" b="1">
              <a:latin typeface="+mn-lt"/>
              <a:ea typeface="黑体" pitchFamily="2" charset="-122"/>
            </a:endParaRPr>
          </a:p>
        </p:txBody>
      </p:sp>
      <p:sp>
        <p:nvSpPr>
          <p:cNvPr id="565254" name="Rectangle 6"/>
          <p:cNvSpPr>
            <a:spLocks noChangeArrowheads="1"/>
          </p:cNvSpPr>
          <p:nvPr/>
        </p:nvSpPr>
        <p:spPr bwMode="auto">
          <a:xfrm>
            <a:off x="5726732" y="3632200"/>
            <a:ext cx="1575329" cy="2012950"/>
          </a:xfrm>
          <a:prstGeom prst="rect">
            <a:avLst/>
          </a:prstGeom>
          <a:solidFill>
            <a:srgbClr val="66FFFF"/>
          </a:solidFill>
          <a:ln w="9525">
            <a:solidFill>
              <a:schemeClr val="tx1"/>
            </a:solidFill>
            <a:prstDash val="dash"/>
            <a:miter lim="800000"/>
            <a:headEnd/>
            <a:tailEnd/>
          </a:ln>
          <a:effectLst/>
        </p:spPr>
        <p:txBody>
          <a:bodyPr wrap="none" anchor="ctr"/>
          <a:lstStyle/>
          <a:p>
            <a:endParaRPr lang="zh-CN" altLang="en-US" b="1">
              <a:latin typeface="+mn-lt"/>
              <a:ea typeface="黑体" pitchFamily="2" charset="-122"/>
            </a:endParaRPr>
          </a:p>
        </p:txBody>
      </p:sp>
      <p:sp>
        <p:nvSpPr>
          <p:cNvPr id="565255" name="Line 7"/>
          <p:cNvSpPr>
            <a:spLocks noChangeShapeType="1"/>
          </p:cNvSpPr>
          <p:nvPr/>
        </p:nvSpPr>
        <p:spPr bwMode="auto">
          <a:xfrm rot="5400000" flipV="1">
            <a:off x="5303663" y="3291285"/>
            <a:ext cx="0" cy="1186656"/>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56" name="Rectangle 8"/>
          <p:cNvSpPr>
            <a:spLocks noChangeArrowheads="1"/>
          </p:cNvSpPr>
          <p:nvPr/>
        </p:nvSpPr>
        <p:spPr bwMode="auto">
          <a:xfrm>
            <a:off x="3609668" y="236538"/>
            <a:ext cx="846138" cy="2524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CLOSED</a:t>
            </a:r>
          </a:p>
        </p:txBody>
      </p:sp>
      <p:sp>
        <p:nvSpPr>
          <p:cNvPr id="565257" name="Rectangle 9"/>
          <p:cNvSpPr>
            <a:spLocks noChangeArrowheads="1"/>
          </p:cNvSpPr>
          <p:nvPr/>
        </p:nvSpPr>
        <p:spPr bwMode="auto">
          <a:xfrm>
            <a:off x="3270870" y="3759201"/>
            <a:ext cx="1439465"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ESTABLISHED</a:t>
            </a:r>
          </a:p>
        </p:txBody>
      </p:sp>
      <p:sp>
        <p:nvSpPr>
          <p:cNvPr id="565258" name="Rectangle 10"/>
          <p:cNvSpPr>
            <a:spLocks noChangeArrowheads="1"/>
          </p:cNvSpPr>
          <p:nvPr/>
        </p:nvSpPr>
        <p:spPr bwMode="auto">
          <a:xfrm>
            <a:off x="3609668" y="1243013"/>
            <a:ext cx="846138" cy="2524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LISTEN</a:t>
            </a:r>
          </a:p>
        </p:txBody>
      </p:sp>
      <p:sp>
        <p:nvSpPr>
          <p:cNvPr id="565259" name="Rectangle 11"/>
          <p:cNvSpPr>
            <a:spLocks noChangeArrowheads="1"/>
          </p:cNvSpPr>
          <p:nvPr/>
        </p:nvSpPr>
        <p:spPr bwMode="auto">
          <a:xfrm>
            <a:off x="5853996" y="3759201"/>
            <a:ext cx="1355196"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CLOSE_WAIT</a:t>
            </a:r>
          </a:p>
        </p:txBody>
      </p:sp>
      <p:sp>
        <p:nvSpPr>
          <p:cNvPr id="565260" name="Rectangle 12"/>
          <p:cNvSpPr>
            <a:spLocks noChangeArrowheads="1"/>
          </p:cNvSpPr>
          <p:nvPr/>
        </p:nvSpPr>
        <p:spPr bwMode="auto">
          <a:xfrm>
            <a:off x="983547" y="4891089"/>
            <a:ext cx="1184936"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FIN_WAIT_1</a:t>
            </a:r>
          </a:p>
        </p:txBody>
      </p:sp>
      <p:sp>
        <p:nvSpPr>
          <p:cNvPr id="565261" name="Rectangle 13"/>
          <p:cNvSpPr>
            <a:spLocks noChangeArrowheads="1"/>
          </p:cNvSpPr>
          <p:nvPr/>
        </p:nvSpPr>
        <p:spPr bwMode="auto">
          <a:xfrm>
            <a:off x="983547" y="2312989"/>
            <a:ext cx="1184936"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SYN_RCVD</a:t>
            </a:r>
          </a:p>
        </p:txBody>
      </p:sp>
      <p:sp>
        <p:nvSpPr>
          <p:cNvPr id="565262" name="Rectangle 14"/>
          <p:cNvSpPr>
            <a:spLocks noChangeArrowheads="1"/>
          </p:cNvSpPr>
          <p:nvPr/>
        </p:nvSpPr>
        <p:spPr bwMode="auto">
          <a:xfrm>
            <a:off x="983547" y="6337301"/>
            <a:ext cx="1184936"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FIN_WAIT_2</a:t>
            </a:r>
          </a:p>
        </p:txBody>
      </p:sp>
      <p:sp>
        <p:nvSpPr>
          <p:cNvPr id="565263" name="Rectangle 15"/>
          <p:cNvSpPr>
            <a:spLocks noChangeArrowheads="1"/>
          </p:cNvSpPr>
          <p:nvPr/>
        </p:nvSpPr>
        <p:spPr bwMode="auto">
          <a:xfrm>
            <a:off x="3566674" y="4891089"/>
            <a:ext cx="932127"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CLOSING</a:t>
            </a:r>
          </a:p>
        </p:txBody>
      </p:sp>
      <p:sp>
        <p:nvSpPr>
          <p:cNvPr id="565264" name="Rectangle 16"/>
          <p:cNvSpPr>
            <a:spLocks noChangeArrowheads="1"/>
          </p:cNvSpPr>
          <p:nvPr/>
        </p:nvSpPr>
        <p:spPr bwMode="auto">
          <a:xfrm>
            <a:off x="3439410" y="6337301"/>
            <a:ext cx="1186656"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TIME_WAIT</a:t>
            </a:r>
          </a:p>
        </p:txBody>
      </p:sp>
      <p:sp>
        <p:nvSpPr>
          <p:cNvPr id="565265" name="Rectangle 17"/>
          <p:cNvSpPr>
            <a:spLocks noChangeArrowheads="1"/>
          </p:cNvSpPr>
          <p:nvPr/>
        </p:nvSpPr>
        <p:spPr bwMode="auto">
          <a:xfrm>
            <a:off x="5981261" y="2312989"/>
            <a:ext cx="1100667" cy="250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SYN_SENT</a:t>
            </a:r>
          </a:p>
        </p:txBody>
      </p:sp>
      <p:sp>
        <p:nvSpPr>
          <p:cNvPr id="565266" name="Rectangle 18"/>
          <p:cNvSpPr>
            <a:spLocks noChangeArrowheads="1"/>
          </p:cNvSpPr>
          <p:nvPr/>
        </p:nvSpPr>
        <p:spPr bwMode="auto">
          <a:xfrm>
            <a:off x="5938266" y="5267326"/>
            <a:ext cx="1186656" cy="2524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黑体" pitchFamily="2" charset="-122"/>
              </a:rPr>
              <a:t>LAST_ACK</a:t>
            </a:r>
          </a:p>
        </p:txBody>
      </p:sp>
      <p:sp>
        <p:nvSpPr>
          <p:cNvPr id="565267" name="Line 19"/>
          <p:cNvSpPr>
            <a:spLocks noChangeShapeType="1"/>
          </p:cNvSpPr>
          <p:nvPr/>
        </p:nvSpPr>
        <p:spPr bwMode="auto">
          <a:xfrm>
            <a:off x="4287266" y="488950"/>
            <a:ext cx="2244329" cy="1824038"/>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68" name="Line 20"/>
          <p:cNvSpPr>
            <a:spLocks noChangeShapeType="1"/>
          </p:cNvSpPr>
          <p:nvPr/>
        </p:nvSpPr>
        <p:spPr bwMode="auto">
          <a:xfrm flipH="1">
            <a:off x="4371536" y="2563814"/>
            <a:ext cx="1736990" cy="1195387"/>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69" name="Line 21"/>
          <p:cNvSpPr>
            <a:spLocks noChangeShapeType="1"/>
          </p:cNvSpPr>
          <p:nvPr/>
        </p:nvSpPr>
        <p:spPr bwMode="auto">
          <a:xfrm flipH="1">
            <a:off x="1915674" y="4010026"/>
            <a:ext cx="1693994" cy="881063"/>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0" name="Line 22"/>
          <p:cNvSpPr>
            <a:spLocks noChangeShapeType="1"/>
          </p:cNvSpPr>
          <p:nvPr/>
        </p:nvSpPr>
        <p:spPr bwMode="auto">
          <a:xfrm flipH="1">
            <a:off x="1554517" y="5141914"/>
            <a:ext cx="0" cy="1195387"/>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1" name="Line 23"/>
          <p:cNvSpPr>
            <a:spLocks noChangeShapeType="1"/>
          </p:cNvSpPr>
          <p:nvPr/>
        </p:nvSpPr>
        <p:spPr bwMode="auto">
          <a:xfrm>
            <a:off x="2166763" y="6462713"/>
            <a:ext cx="1277805" cy="0"/>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2" name="Line 24"/>
          <p:cNvSpPr>
            <a:spLocks noChangeShapeType="1"/>
          </p:cNvSpPr>
          <p:nvPr/>
        </p:nvSpPr>
        <p:spPr bwMode="auto">
          <a:xfrm>
            <a:off x="3857318" y="498475"/>
            <a:ext cx="6879" cy="736600"/>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3" name="Line 25"/>
          <p:cNvSpPr>
            <a:spLocks noChangeShapeType="1"/>
          </p:cNvSpPr>
          <p:nvPr/>
        </p:nvSpPr>
        <p:spPr bwMode="auto">
          <a:xfrm flipH="1">
            <a:off x="1363620" y="1306514"/>
            <a:ext cx="2246048" cy="1006475"/>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4" name="Line 26"/>
          <p:cNvSpPr>
            <a:spLocks noChangeShapeType="1"/>
          </p:cNvSpPr>
          <p:nvPr/>
        </p:nvSpPr>
        <p:spPr bwMode="auto">
          <a:xfrm>
            <a:off x="1829684" y="2563814"/>
            <a:ext cx="1864254" cy="1195387"/>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5" name="Line 27"/>
          <p:cNvSpPr>
            <a:spLocks noChangeShapeType="1"/>
          </p:cNvSpPr>
          <p:nvPr/>
        </p:nvSpPr>
        <p:spPr bwMode="auto">
          <a:xfrm>
            <a:off x="6658859" y="4010025"/>
            <a:ext cx="0" cy="1257300"/>
          </a:xfrm>
          <a:prstGeom prst="line">
            <a:avLst/>
          </a:prstGeom>
          <a:noFill/>
          <a:ln w="57150">
            <a:solidFill>
              <a:srgbClr val="C00000"/>
            </a:solidFill>
            <a:prstDash val="sysDot"/>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6" name="Freeform 28"/>
          <p:cNvSpPr>
            <a:spLocks/>
          </p:cNvSpPr>
          <p:nvPr/>
        </p:nvSpPr>
        <p:spPr bwMode="auto">
          <a:xfrm>
            <a:off x="7133522" y="5386388"/>
            <a:ext cx="1203854" cy="6350"/>
          </a:xfrm>
          <a:custGeom>
            <a:avLst/>
            <a:gdLst>
              <a:gd name="T0" fmla="*/ 0 w 682"/>
              <a:gd name="T1" fmla="*/ 5 h 5"/>
              <a:gd name="T2" fmla="*/ 682 w 682"/>
              <a:gd name="T3" fmla="*/ 0 h 5"/>
            </a:gdLst>
            <a:ahLst/>
            <a:cxnLst>
              <a:cxn ang="0">
                <a:pos x="T0" y="T1"/>
              </a:cxn>
              <a:cxn ang="0">
                <a:pos x="T2" y="T3"/>
              </a:cxn>
            </a:cxnLst>
            <a:rect l="0" t="0" r="r" b="b"/>
            <a:pathLst>
              <a:path w="682" h="5">
                <a:moveTo>
                  <a:pt x="0" y="5"/>
                </a:moveTo>
                <a:lnTo>
                  <a:pt x="682" y="0"/>
                </a:lnTo>
              </a:path>
            </a:pathLst>
          </a:custGeom>
          <a:noFill/>
          <a:ln w="57150" cmpd="sng">
            <a:solidFill>
              <a:srgbClr val="C00000"/>
            </a:solidFill>
            <a:prstDash val="sysDot"/>
            <a:round/>
            <a:headEnd/>
            <a:tailEnd type="triangle" w="med"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7" name="Line 29"/>
          <p:cNvSpPr>
            <a:spLocks noChangeShapeType="1"/>
          </p:cNvSpPr>
          <p:nvPr/>
        </p:nvSpPr>
        <p:spPr bwMode="auto">
          <a:xfrm>
            <a:off x="1554517" y="2563814"/>
            <a:ext cx="0" cy="2327275"/>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8" name="Line 30"/>
          <p:cNvSpPr>
            <a:spLocks noChangeShapeType="1"/>
          </p:cNvSpPr>
          <p:nvPr/>
        </p:nvSpPr>
        <p:spPr bwMode="auto">
          <a:xfrm>
            <a:off x="4032737" y="5141914"/>
            <a:ext cx="0" cy="119538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79" name="Line 31"/>
          <p:cNvSpPr>
            <a:spLocks noChangeShapeType="1"/>
          </p:cNvSpPr>
          <p:nvPr/>
        </p:nvSpPr>
        <p:spPr bwMode="auto">
          <a:xfrm rot="-5400000">
            <a:off x="2864205" y="4319192"/>
            <a:ext cx="1587" cy="1393031"/>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81" name="Line 33"/>
          <p:cNvSpPr>
            <a:spLocks noChangeShapeType="1"/>
          </p:cNvSpPr>
          <p:nvPr/>
        </p:nvSpPr>
        <p:spPr bwMode="auto">
          <a:xfrm rot="5400000" flipH="1">
            <a:off x="4070572" y="529300"/>
            <a:ext cx="0" cy="382137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82" name="Line 34"/>
          <p:cNvSpPr>
            <a:spLocks noChangeShapeType="1"/>
          </p:cNvSpPr>
          <p:nvPr/>
        </p:nvSpPr>
        <p:spPr bwMode="auto">
          <a:xfrm rot="-5400000">
            <a:off x="2184357" y="882915"/>
            <a:ext cx="876300" cy="1974321"/>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83" name="Line 35"/>
          <p:cNvSpPr>
            <a:spLocks noChangeShapeType="1"/>
          </p:cNvSpPr>
          <p:nvPr/>
        </p:nvSpPr>
        <p:spPr bwMode="auto">
          <a:xfrm>
            <a:off x="1915674" y="5141914"/>
            <a:ext cx="1693994" cy="1195387"/>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84" name="Freeform 36"/>
          <p:cNvSpPr>
            <a:spLocks/>
          </p:cNvSpPr>
          <p:nvPr/>
        </p:nvSpPr>
        <p:spPr bwMode="auto">
          <a:xfrm>
            <a:off x="4455805" y="1368425"/>
            <a:ext cx="1666479" cy="933450"/>
          </a:xfrm>
          <a:custGeom>
            <a:avLst/>
            <a:gdLst>
              <a:gd name="T0" fmla="*/ 0 w 944"/>
              <a:gd name="T1" fmla="*/ 0 h 712"/>
              <a:gd name="T2" fmla="*/ 944 w 944"/>
              <a:gd name="T3" fmla="*/ 712 h 712"/>
            </a:gdLst>
            <a:ahLst/>
            <a:cxnLst>
              <a:cxn ang="0">
                <a:pos x="T0" y="T1"/>
              </a:cxn>
              <a:cxn ang="0">
                <a:pos x="T2" y="T3"/>
              </a:cxn>
            </a:cxnLst>
            <a:rect l="0" t="0" r="r" b="b"/>
            <a:pathLst>
              <a:path w="944" h="712">
                <a:moveTo>
                  <a:pt x="0" y="0"/>
                </a:moveTo>
                <a:lnTo>
                  <a:pt x="944" y="712"/>
                </a:lnTo>
              </a:path>
            </a:pathLst>
          </a:custGeom>
          <a:noFill/>
          <a:ln w="19050">
            <a:solidFill>
              <a:srgbClr val="FF0000"/>
            </a:solidFill>
            <a:round/>
            <a:headEnd/>
            <a:tailEnd type="triangle" w="sm"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285" name="Text Box 37"/>
          <p:cNvSpPr txBox="1">
            <a:spLocks noChangeArrowheads="1"/>
          </p:cNvSpPr>
          <p:nvPr/>
        </p:nvSpPr>
        <p:spPr bwMode="auto">
          <a:xfrm>
            <a:off x="6086168" y="2554289"/>
            <a:ext cx="90281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主动打开</a:t>
            </a:r>
          </a:p>
        </p:txBody>
      </p:sp>
      <p:sp>
        <p:nvSpPr>
          <p:cNvPr id="565286" name="Text Box 38"/>
          <p:cNvSpPr txBox="1">
            <a:spLocks noChangeArrowheads="1"/>
          </p:cNvSpPr>
          <p:nvPr/>
        </p:nvSpPr>
        <p:spPr bwMode="auto">
          <a:xfrm>
            <a:off x="3568393" y="1495425"/>
            <a:ext cx="90281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被动打开</a:t>
            </a:r>
          </a:p>
        </p:txBody>
      </p:sp>
      <p:sp>
        <p:nvSpPr>
          <p:cNvPr id="565287" name="Text Box 39"/>
          <p:cNvSpPr txBox="1">
            <a:spLocks noChangeArrowheads="1"/>
          </p:cNvSpPr>
          <p:nvPr/>
        </p:nvSpPr>
        <p:spPr bwMode="auto">
          <a:xfrm>
            <a:off x="5981261" y="3359150"/>
            <a:ext cx="90281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被动关闭</a:t>
            </a:r>
          </a:p>
        </p:txBody>
      </p:sp>
      <p:sp>
        <p:nvSpPr>
          <p:cNvPr id="565288" name="Text Box 40"/>
          <p:cNvSpPr txBox="1">
            <a:spLocks noChangeArrowheads="1"/>
          </p:cNvSpPr>
          <p:nvPr/>
        </p:nvSpPr>
        <p:spPr bwMode="auto">
          <a:xfrm>
            <a:off x="3461766" y="4260850"/>
            <a:ext cx="90281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主动关闭</a:t>
            </a:r>
          </a:p>
        </p:txBody>
      </p:sp>
      <p:sp>
        <p:nvSpPr>
          <p:cNvPr id="565289" name="Text Box 41"/>
          <p:cNvSpPr txBox="1">
            <a:spLocks noChangeArrowheads="1"/>
          </p:cNvSpPr>
          <p:nvPr/>
        </p:nvSpPr>
        <p:spPr bwMode="auto">
          <a:xfrm>
            <a:off x="3767889" y="-26988"/>
            <a:ext cx="54373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起点</a:t>
            </a:r>
          </a:p>
        </p:txBody>
      </p:sp>
      <p:sp>
        <p:nvSpPr>
          <p:cNvPr id="565290" name="Text Box 42"/>
          <p:cNvSpPr txBox="1">
            <a:spLocks noChangeArrowheads="1"/>
          </p:cNvSpPr>
          <p:nvPr/>
        </p:nvSpPr>
        <p:spPr bwMode="auto">
          <a:xfrm>
            <a:off x="2844361" y="592139"/>
            <a:ext cx="90281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被动打开</a:t>
            </a:r>
          </a:p>
        </p:txBody>
      </p:sp>
      <p:sp>
        <p:nvSpPr>
          <p:cNvPr id="565291" name="Text Box 43"/>
          <p:cNvSpPr txBox="1">
            <a:spLocks noChangeArrowheads="1"/>
          </p:cNvSpPr>
          <p:nvPr/>
        </p:nvSpPr>
        <p:spPr bwMode="auto">
          <a:xfrm>
            <a:off x="5043974" y="717550"/>
            <a:ext cx="108234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主动打开</a:t>
            </a:r>
          </a:p>
          <a:p>
            <a:r>
              <a:rPr kumimoji="1" lang="zh-CN" altLang="en-US" sz="1400" b="1">
                <a:latin typeface="+mn-lt"/>
                <a:ea typeface="黑体" pitchFamily="2" charset="-122"/>
              </a:rPr>
              <a:t>  发送 </a:t>
            </a:r>
            <a:r>
              <a:rPr kumimoji="1" lang="en-US" altLang="zh-CN" sz="1400" b="1">
                <a:latin typeface="+mn-lt"/>
                <a:ea typeface="黑体" pitchFamily="2" charset="-122"/>
              </a:rPr>
              <a:t>SYN</a:t>
            </a:r>
          </a:p>
        </p:txBody>
      </p:sp>
      <p:sp>
        <p:nvSpPr>
          <p:cNvPr id="565292" name="Text Box 44"/>
          <p:cNvSpPr txBox="1">
            <a:spLocks noChangeArrowheads="1"/>
          </p:cNvSpPr>
          <p:nvPr/>
        </p:nvSpPr>
        <p:spPr bwMode="auto">
          <a:xfrm>
            <a:off x="3609668" y="2438400"/>
            <a:ext cx="90281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同时打开</a:t>
            </a:r>
          </a:p>
        </p:txBody>
      </p:sp>
      <p:sp>
        <p:nvSpPr>
          <p:cNvPr id="565293" name="Text Box 45"/>
          <p:cNvSpPr txBox="1">
            <a:spLocks noChangeArrowheads="1"/>
          </p:cNvSpPr>
          <p:nvPr/>
        </p:nvSpPr>
        <p:spPr bwMode="auto">
          <a:xfrm>
            <a:off x="2835761" y="2200275"/>
            <a:ext cx="2534412"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mn-lt"/>
                <a:ea typeface="黑体" pitchFamily="2" charset="-122"/>
              </a:rPr>
              <a:t>收到 </a:t>
            </a:r>
            <a:r>
              <a:rPr kumimoji="1" lang="en-US" altLang="zh-CN" sz="1400" b="1" dirty="0">
                <a:latin typeface="+mn-lt"/>
                <a:ea typeface="黑体" pitchFamily="2" charset="-122"/>
              </a:rPr>
              <a:t>SYN</a:t>
            </a:r>
            <a:r>
              <a:rPr kumimoji="1" lang="zh-CN" altLang="en-US" sz="1400" b="1" dirty="0">
                <a:latin typeface="+mn-lt"/>
                <a:ea typeface="黑体" pitchFamily="2" charset="-122"/>
              </a:rPr>
              <a:t>，发送 </a:t>
            </a:r>
            <a:r>
              <a:rPr kumimoji="1" lang="en-US" altLang="zh-CN" sz="1400" b="1" dirty="0" smtClean="0">
                <a:latin typeface="+mn-lt"/>
                <a:ea typeface="黑体" pitchFamily="2" charset="-122"/>
              </a:rPr>
              <a:t>SYN</a:t>
            </a:r>
            <a:r>
              <a:rPr kumimoji="1" lang="zh-CN" altLang="en-US" sz="1400" b="1" dirty="0" smtClean="0">
                <a:latin typeface="+mn-lt"/>
                <a:ea typeface="黑体" pitchFamily="2" charset="-122"/>
              </a:rPr>
              <a:t>，</a:t>
            </a:r>
            <a:r>
              <a:rPr kumimoji="1" lang="en-US" altLang="zh-CN" sz="1400" b="1" dirty="0" smtClean="0">
                <a:latin typeface="+mn-lt"/>
                <a:ea typeface="黑体" pitchFamily="2" charset="-122"/>
              </a:rPr>
              <a:t> </a:t>
            </a:r>
            <a:r>
              <a:rPr kumimoji="1" lang="en-US" altLang="zh-CN" sz="1400" b="1" dirty="0">
                <a:latin typeface="+mn-lt"/>
                <a:ea typeface="黑体" pitchFamily="2" charset="-122"/>
              </a:rPr>
              <a:t>ACK</a:t>
            </a:r>
          </a:p>
        </p:txBody>
      </p:sp>
      <p:sp>
        <p:nvSpPr>
          <p:cNvPr id="565294" name="Text Box 46"/>
          <p:cNvSpPr txBox="1">
            <a:spLocks noChangeArrowheads="1"/>
          </p:cNvSpPr>
          <p:nvPr/>
        </p:nvSpPr>
        <p:spPr bwMode="auto">
          <a:xfrm>
            <a:off x="2309505" y="2670175"/>
            <a:ext cx="976293"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ACK</a:t>
            </a:r>
          </a:p>
        </p:txBody>
      </p:sp>
      <p:sp>
        <p:nvSpPr>
          <p:cNvPr id="565295" name="Text Box 47"/>
          <p:cNvSpPr txBox="1">
            <a:spLocks noChangeArrowheads="1"/>
          </p:cNvSpPr>
          <p:nvPr/>
        </p:nvSpPr>
        <p:spPr bwMode="auto">
          <a:xfrm>
            <a:off x="3484123" y="3284984"/>
            <a:ext cx="90281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FF0000"/>
                </a:solidFill>
                <a:latin typeface="+mn-lt"/>
                <a:ea typeface="黑体" pitchFamily="2" charset="-122"/>
              </a:rPr>
              <a:t>数据传送</a:t>
            </a:r>
          </a:p>
          <a:p>
            <a:r>
              <a:rPr kumimoji="1" lang="zh-CN" altLang="en-US" sz="1400" b="1" dirty="0">
                <a:solidFill>
                  <a:srgbClr val="FF0000"/>
                </a:solidFill>
                <a:latin typeface="+mn-lt"/>
                <a:ea typeface="黑体" pitchFamily="2" charset="-122"/>
              </a:rPr>
              <a:t>    阶段</a:t>
            </a:r>
          </a:p>
        </p:txBody>
      </p:sp>
      <p:sp>
        <p:nvSpPr>
          <p:cNvPr id="565296" name="Text Box 48"/>
          <p:cNvSpPr txBox="1">
            <a:spLocks noChangeArrowheads="1"/>
          </p:cNvSpPr>
          <p:nvPr/>
        </p:nvSpPr>
        <p:spPr bwMode="auto">
          <a:xfrm>
            <a:off x="5702655" y="4314826"/>
            <a:ext cx="89800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关闭</a:t>
            </a:r>
          </a:p>
          <a:p>
            <a:r>
              <a:rPr kumimoji="1" lang="zh-CN" altLang="en-US" sz="1400" b="1">
                <a:latin typeface="+mn-lt"/>
                <a:ea typeface="黑体" pitchFamily="2" charset="-122"/>
              </a:rPr>
              <a:t>发送 </a:t>
            </a:r>
            <a:r>
              <a:rPr kumimoji="1" lang="en-US" altLang="zh-CN" sz="1400" b="1">
                <a:latin typeface="+mn-lt"/>
                <a:ea typeface="黑体" pitchFamily="2" charset="-122"/>
              </a:rPr>
              <a:t>FIN</a:t>
            </a:r>
          </a:p>
        </p:txBody>
      </p:sp>
      <p:sp>
        <p:nvSpPr>
          <p:cNvPr id="565297" name="Text Box 49"/>
          <p:cNvSpPr txBox="1">
            <a:spLocks noChangeArrowheads="1"/>
          </p:cNvSpPr>
          <p:nvPr/>
        </p:nvSpPr>
        <p:spPr bwMode="auto">
          <a:xfrm>
            <a:off x="1963828" y="3933826"/>
            <a:ext cx="89800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关闭</a:t>
            </a:r>
          </a:p>
          <a:p>
            <a:r>
              <a:rPr kumimoji="1" lang="zh-CN" altLang="en-US" sz="1400" b="1">
                <a:latin typeface="+mn-lt"/>
                <a:ea typeface="黑体" pitchFamily="2" charset="-122"/>
              </a:rPr>
              <a:t>发送 </a:t>
            </a:r>
            <a:r>
              <a:rPr kumimoji="1" lang="en-US" altLang="zh-CN" sz="1400" b="1">
                <a:latin typeface="+mn-lt"/>
                <a:ea typeface="黑体" pitchFamily="2" charset="-122"/>
              </a:rPr>
              <a:t>FIN</a:t>
            </a:r>
          </a:p>
        </p:txBody>
      </p:sp>
      <p:sp>
        <p:nvSpPr>
          <p:cNvPr id="565298" name="Text Box 50"/>
          <p:cNvSpPr txBox="1">
            <a:spLocks noChangeArrowheads="1"/>
          </p:cNvSpPr>
          <p:nvPr/>
        </p:nvSpPr>
        <p:spPr bwMode="auto">
          <a:xfrm>
            <a:off x="1506363" y="3429001"/>
            <a:ext cx="89800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关闭</a:t>
            </a:r>
          </a:p>
          <a:p>
            <a:r>
              <a:rPr kumimoji="1" lang="zh-CN" altLang="en-US" sz="1400" b="1">
                <a:latin typeface="+mn-lt"/>
                <a:ea typeface="黑体" pitchFamily="2" charset="-122"/>
              </a:rPr>
              <a:t>发送 </a:t>
            </a:r>
            <a:r>
              <a:rPr kumimoji="1" lang="en-US" altLang="zh-CN" sz="1400" b="1">
                <a:latin typeface="+mn-lt"/>
                <a:ea typeface="黑体" pitchFamily="2" charset="-122"/>
              </a:rPr>
              <a:t>FIN</a:t>
            </a:r>
          </a:p>
        </p:txBody>
      </p:sp>
      <p:sp>
        <p:nvSpPr>
          <p:cNvPr id="565299" name="Text Box 51"/>
          <p:cNvSpPr txBox="1">
            <a:spLocks noChangeArrowheads="1"/>
          </p:cNvSpPr>
          <p:nvPr/>
        </p:nvSpPr>
        <p:spPr bwMode="auto">
          <a:xfrm>
            <a:off x="2591551" y="1787525"/>
            <a:ext cx="95250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RST</a:t>
            </a:r>
          </a:p>
        </p:txBody>
      </p:sp>
      <p:sp>
        <p:nvSpPr>
          <p:cNvPr id="565300" name="Text Box 52"/>
          <p:cNvSpPr txBox="1">
            <a:spLocks noChangeArrowheads="1"/>
          </p:cNvSpPr>
          <p:nvPr/>
        </p:nvSpPr>
        <p:spPr bwMode="auto">
          <a:xfrm>
            <a:off x="1272472" y="1243014"/>
            <a:ext cx="144597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收到 </a:t>
            </a:r>
            <a:r>
              <a:rPr kumimoji="1" lang="en-US" altLang="zh-CN" sz="1400" b="1">
                <a:latin typeface="+mn-lt"/>
                <a:ea typeface="黑体" pitchFamily="2" charset="-122"/>
              </a:rPr>
              <a:t>SYN</a:t>
            </a:r>
          </a:p>
          <a:p>
            <a:r>
              <a:rPr kumimoji="1" lang="zh-CN" altLang="en-US" sz="1400" b="1">
                <a:latin typeface="+mn-lt"/>
                <a:ea typeface="黑体" pitchFamily="2" charset="-122"/>
              </a:rPr>
              <a:t>发送 </a:t>
            </a:r>
            <a:r>
              <a:rPr kumimoji="1" lang="en-US" altLang="zh-CN" sz="1400" b="1">
                <a:latin typeface="+mn-lt"/>
                <a:ea typeface="黑体" pitchFamily="2" charset="-122"/>
              </a:rPr>
              <a:t>SYN, ACK</a:t>
            </a:r>
          </a:p>
        </p:txBody>
      </p:sp>
      <p:sp>
        <p:nvSpPr>
          <p:cNvPr id="565301" name="Text Box 53"/>
          <p:cNvSpPr txBox="1">
            <a:spLocks noChangeArrowheads="1"/>
          </p:cNvSpPr>
          <p:nvPr/>
        </p:nvSpPr>
        <p:spPr bwMode="auto">
          <a:xfrm>
            <a:off x="7222951" y="1916114"/>
            <a:ext cx="72327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关闭</a:t>
            </a:r>
          </a:p>
          <a:p>
            <a:r>
              <a:rPr kumimoji="1" lang="zh-CN" altLang="en-US" sz="1400" b="1">
                <a:latin typeface="+mn-lt"/>
                <a:ea typeface="黑体" pitchFamily="2" charset="-122"/>
              </a:rPr>
              <a:t>或超时</a:t>
            </a:r>
          </a:p>
        </p:txBody>
      </p:sp>
      <p:sp>
        <p:nvSpPr>
          <p:cNvPr id="565302" name="Text Box 54"/>
          <p:cNvSpPr txBox="1">
            <a:spLocks noChangeArrowheads="1"/>
          </p:cNvSpPr>
          <p:nvPr/>
        </p:nvSpPr>
        <p:spPr bwMode="auto">
          <a:xfrm>
            <a:off x="7248747" y="5013325"/>
            <a:ext cx="976293"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ACK</a:t>
            </a:r>
          </a:p>
        </p:txBody>
      </p:sp>
      <p:sp>
        <p:nvSpPr>
          <p:cNvPr id="565303" name="Text Box 55"/>
          <p:cNvSpPr txBox="1">
            <a:spLocks noChangeArrowheads="1"/>
          </p:cNvSpPr>
          <p:nvPr/>
        </p:nvSpPr>
        <p:spPr bwMode="auto">
          <a:xfrm>
            <a:off x="5344939" y="2846389"/>
            <a:ext cx="169443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mn-lt"/>
                <a:ea typeface="黑体" pitchFamily="2" charset="-122"/>
              </a:rPr>
              <a:t>     </a:t>
            </a:r>
            <a:r>
              <a:rPr kumimoji="1" lang="zh-CN" altLang="en-US" sz="1400" b="1">
                <a:latin typeface="+mn-lt"/>
                <a:ea typeface="黑体" pitchFamily="2" charset="-122"/>
              </a:rPr>
              <a:t>收到 </a:t>
            </a:r>
            <a:r>
              <a:rPr kumimoji="1" lang="en-US" altLang="zh-CN" sz="1400" b="1">
                <a:latin typeface="+mn-lt"/>
                <a:ea typeface="黑体" pitchFamily="2" charset="-122"/>
              </a:rPr>
              <a:t>SYN, ACK</a:t>
            </a:r>
          </a:p>
          <a:p>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565304" name="Text Box 56"/>
          <p:cNvSpPr txBox="1">
            <a:spLocks noChangeArrowheads="1"/>
          </p:cNvSpPr>
          <p:nvPr/>
        </p:nvSpPr>
        <p:spPr bwMode="auto">
          <a:xfrm>
            <a:off x="4000062" y="5549900"/>
            <a:ext cx="976293"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ACK</a:t>
            </a:r>
          </a:p>
        </p:txBody>
      </p:sp>
      <p:sp>
        <p:nvSpPr>
          <p:cNvPr id="565305" name="Text Box 57"/>
          <p:cNvSpPr txBox="1">
            <a:spLocks noChangeArrowheads="1"/>
          </p:cNvSpPr>
          <p:nvPr/>
        </p:nvSpPr>
        <p:spPr bwMode="auto">
          <a:xfrm>
            <a:off x="1525280" y="5624514"/>
            <a:ext cx="976293"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ACK</a:t>
            </a:r>
          </a:p>
        </p:txBody>
      </p:sp>
      <p:sp>
        <p:nvSpPr>
          <p:cNvPr id="565306" name="Text Box 58"/>
          <p:cNvSpPr txBox="1">
            <a:spLocks noChangeArrowheads="1"/>
          </p:cNvSpPr>
          <p:nvPr/>
        </p:nvSpPr>
        <p:spPr bwMode="auto">
          <a:xfrm>
            <a:off x="2178801" y="5949951"/>
            <a:ext cx="97629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FIN</a:t>
            </a:r>
          </a:p>
          <a:p>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565307" name="Text Box 59"/>
          <p:cNvSpPr txBox="1">
            <a:spLocks noChangeArrowheads="1"/>
          </p:cNvSpPr>
          <p:nvPr/>
        </p:nvSpPr>
        <p:spPr bwMode="auto">
          <a:xfrm>
            <a:off x="2366260" y="5310188"/>
            <a:ext cx="137704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FIN, ACK</a:t>
            </a:r>
          </a:p>
          <a:p>
            <a:r>
              <a:rPr kumimoji="1" lang="en-US" altLang="zh-CN" sz="1400" b="1">
                <a:latin typeface="+mn-lt"/>
                <a:ea typeface="黑体" pitchFamily="2" charset="-122"/>
              </a:rPr>
              <a:t>     </a:t>
            </a:r>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565308" name="Text Box 60"/>
          <p:cNvSpPr txBox="1">
            <a:spLocks noChangeArrowheads="1"/>
          </p:cNvSpPr>
          <p:nvPr/>
        </p:nvSpPr>
        <p:spPr bwMode="auto">
          <a:xfrm>
            <a:off x="2421293" y="4581526"/>
            <a:ext cx="97629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FIN</a:t>
            </a:r>
          </a:p>
          <a:p>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565309" name="Text Box 61"/>
          <p:cNvSpPr txBox="1">
            <a:spLocks noChangeArrowheads="1"/>
          </p:cNvSpPr>
          <p:nvPr/>
        </p:nvSpPr>
        <p:spPr bwMode="auto">
          <a:xfrm>
            <a:off x="3533997" y="4630739"/>
            <a:ext cx="90281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同时关闭</a:t>
            </a:r>
          </a:p>
        </p:txBody>
      </p:sp>
      <p:sp>
        <p:nvSpPr>
          <p:cNvPr id="565310" name="Text Box 62"/>
          <p:cNvSpPr txBox="1">
            <a:spLocks noChangeArrowheads="1"/>
          </p:cNvSpPr>
          <p:nvPr/>
        </p:nvSpPr>
        <p:spPr bwMode="auto">
          <a:xfrm>
            <a:off x="4710334" y="3357563"/>
            <a:ext cx="97629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收到 </a:t>
            </a:r>
            <a:r>
              <a:rPr kumimoji="1" lang="en-US" altLang="zh-CN" sz="1400" b="1">
                <a:latin typeface="+mn-lt"/>
                <a:ea typeface="黑体" pitchFamily="2" charset="-122"/>
              </a:rPr>
              <a:t>FIN</a:t>
            </a:r>
          </a:p>
          <a:p>
            <a:r>
              <a:rPr kumimoji="1" lang="zh-CN" altLang="en-US" sz="1400" b="1">
                <a:latin typeface="+mn-lt"/>
                <a:ea typeface="黑体" pitchFamily="2" charset="-122"/>
              </a:rPr>
              <a:t>发送 </a:t>
            </a:r>
            <a:r>
              <a:rPr kumimoji="1" lang="en-US" altLang="zh-CN" sz="1400" b="1">
                <a:latin typeface="+mn-lt"/>
                <a:ea typeface="黑体" pitchFamily="2" charset="-122"/>
              </a:rPr>
              <a:t>ACK</a:t>
            </a:r>
          </a:p>
        </p:txBody>
      </p:sp>
      <p:sp>
        <p:nvSpPr>
          <p:cNvPr id="565311" name="Text Box 63"/>
          <p:cNvSpPr txBox="1">
            <a:spLocks noChangeArrowheads="1"/>
          </p:cNvSpPr>
          <p:nvPr/>
        </p:nvSpPr>
        <p:spPr bwMode="auto">
          <a:xfrm>
            <a:off x="4287266" y="1808164"/>
            <a:ext cx="96372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发送 </a:t>
            </a:r>
            <a:r>
              <a:rPr kumimoji="1" lang="en-US" altLang="zh-CN" sz="1400" b="1">
                <a:latin typeface="+mn-lt"/>
                <a:ea typeface="黑体" pitchFamily="2" charset="-122"/>
              </a:rPr>
              <a:t>SYN</a:t>
            </a:r>
          </a:p>
        </p:txBody>
      </p:sp>
      <p:sp>
        <p:nvSpPr>
          <p:cNvPr id="565312" name="Text Box 64"/>
          <p:cNvSpPr txBox="1">
            <a:spLocks noChangeArrowheads="1"/>
          </p:cNvSpPr>
          <p:nvPr/>
        </p:nvSpPr>
        <p:spPr bwMode="auto">
          <a:xfrm>
            <a:off x="2844361" y="6551614"/>
            <a:ext cx="2339102"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定时经过两倍报文段寿命后</a:t>
            </a:r>
          </a:p>
        </p:txBody>
      </p:sp>
      <p:sp>
        <p:nvSpPr>
          <p:cNvPr id="565313" name="Line 65"/>
          <p:cNvSpPr>
            <a:spLocks noChangeShapeType="1"/>
          </p:cNvSpPr>
          <p:nvPr/>
        </p:nvSpPr>
        <p:spPr bwMode="auto">
          <a:xfrm flipV="1">
            <a:off x="4117007" y="488951"/>
            <a:ext cx="0" cy="758825"/>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565314" name="Text Box 66"/>
          <p:cNvSpPr txBox="1">
            <a:spLocks noChangeArrowheads="1"/>
          </p:cNvSpPr>
          <p:nvPr/>
        </p:nvSpPr>
        <p:spPr bwMode="auto">
          <a:xfrm>
            <a:off x="4103249" y="846139"/>
            <a:ext cx="54373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mn-lt"/>
                <a:ea typeface="黑体" pitchFamily="2" charset="-122"/>
              </a:rPr>
              <a:t>关闭</a:t>
            </a:r>
          </a:p>
        </p:txBody>
      </p:sp>
      <p:sp>
        <p:nvSpPr>
          <p:cNvPr id="565315" name="Freeform 67"/>
          <p:cNvSpPr>
            <a:spLocks/>
          </p:cNvSpPr>
          <p:nvPr/>
        </p:nvSpPr>
        <p:spPr bwMode="auto">
          <a:xfrm>
            <a:off x="4455806" y="363538"/>
            <a:ext cx="3876410" cy="6094412"/>
          </a:xfrm>
          <a:custGeom>
            <a:avLst/>
            <a:gdLst>
              <a:gd name="T0" fmla="*/ 103 w 2196"/>
              <a:gd name="T1" fmla="*/ 4653 h 4653"/>
              <a:gd name="T2" fmla="*/ 1518 w 2196"/>
              <a:gd name="T3" fmla="*/ 4650 h 4653"/>
              <a:gd name="T4" fmla="*/ 1926 w 2196"/>
              <a:gd name="T5" fmla="*/ 4650 h 4653"/>
              <a:gd name="T6" fmla="*/ 2004 w 2196"/>
              <a:gd name="T7" fmla="*/ 4620 h 4653"/>
              <a:gd name="T8" fmla="*/ 2082 w 2196"/>
              <a:gd name="T9" fmla="*/ 4584 h 4653"/>
              <a:gd name="T10" fmla="*/ 2148 w 2196"/>
              <a:gd name="T11" fmla="*/ 4500 h 4653"/>
              <a:gd name="T12" fmla="*/ 2190 w 2196"/>
              <a:gd name="T13" fmla="*/ 4386 h 4653"/>
              <a:gd name="T14" fmla="*/ 2195 w 2196"/>
              <a:gd name="T15" fmla="*/ 4300 h 4653"/>
              <a:gd name="T16" fmla="*/ 2196 w 2196"/>
              <a:gd name="T17" fmla="*/ 336 h 4653"/>
              <a:gd name="T18" fmla="*/ 2184 w 2196"/>
              <a:gd name="T19" fmla="*/ 210 h 4653"/>
              <a:gd name="T20" fmla="*/ 2154 w 2196"/>
              <a:gd name="T21" fmla="*/ 126 h 4653"/>
              <a:gd name="T22" fmla="*/ 2070 w 2196"/>
              <a:gd name="T23" fmla="*/ 54 h 4653"/>
              <a:gd name="T24" fmla="*/ 1950 w 2196"/>
              <a:gd name="T25" fmla="*/ 6 h 4653"/>
              <a:gd name="T26" fmla="*/ 1806 w 2196"/>
              <a:gd name="T27" fmla="*/ 0 h 4653"/>
              <a:gd name="T28" fmla="*/ 256 w 2196"/>
              <a:gd name="T29" fmla="*/ 0 h 4653"/>
              <a:gd name="T30" fmla="*/ 0 w 2196"/>
              <a:gd name="T31" fmla="*/ 0 h 4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6" h="4653">
                <a:moveTo>
                  <a:pt x="103" y="4653"/>
                </a:moveTo>
                <a:lnTo>
                  <a:pt x="1518" y="4650"/>
                </a:lnTo>
                <a:lnTo>
                  <a:pt x="1926" y="4650"/>
                </a:lnTo>
                <a:lnTo>
                  <a:pt x="2004" y="4620"/>
                </a:lnTo>
                <a:lnTo>
                  <a:pt x="2082" y="4584"/>
                </a:lnTo>
                <a:lnTo>
                  <a:pt x="2148" y="4500"/>
                </a:lnTo>
                <a:lnTo>
                  <a:pt x="2190" y="4386"/>
                </a:lnTo>
                <a:lnTo>
                  <a:pt x="2195" y="4300"/>
                </a:lnTo>
                <a:lnTo>
                  <a:pt x="2196" y="336"/>
                </a:lnTo>
                <a:lnTo>
                  <a:pt x="2184" y="210"/>
                </a:lnTo>
                <a:lnTo>
                  <a:pt x="2154" y="126"/>
                </a:lnTo>
                <a:lnTo>
                  <a:pt x="2070" y="54"/>
                </a:lnTo>
                <a:lnTo>
                  <a:pt x="1950" y="6"/>
                </a:lnTo>
                <a:lnTo>
                  <a:pt x="1806" y="0"/>
                </a:lnTo>
                <a:lnTo>
                  <a:pt x="256" y="0"/>
                </a:lnTo>
                <a:lnTo>
                  <a:pt x="0" y="0"/>
                </a:lnTo>
              </a:path>
            </a:pathLst>
          </a:custGeom>
          <a:noFill/>
          <a:ln w="57150" cmpd="sng">
            <a:solidFill>
              <a:srgbClr val="0000FF"/>
            </a:solidFill>
            <a:round/>
            <a:headEnd/>
            <a:tailEnd type="triangle" w="med"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66" name="Line 31"/>
          <p:cNvSpPr>
            <a:spLocks noChangeShapeType="1"/>
          </p:cNvSpPr>
          <p:nvPr/>
        </p:nvSpPr>
        <p:spPr bwMode="auto">
          <a:xfrm rot="-5400000">
            <a:off x="7722729" y="1828911"/>
            <a:ext cx="0" cy="1218976"/>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Tree>
    <p:extLst>
      <p:ext uri="{BB962C8B-B14F-4D97-AF65-F5344CB8AC3E}">
        <p14:creationId xmlns:p14="http://schemas.microsoft.com/office/powerpoint/2010/main" xmlns="" val="324930842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91902" y="1257729"/>
            <a:ext cx="3161556" cy="792088"/>
          </a:xfrm>
        </p:spPr>
        <p:txBody>
          <a:bodyPr/>
          <a:lstStyle/>
          <a:p>
            <a:r>
              <a:rPr lang="zh-CN" altLang="en-US" dirty="0" smtClean="0"/>
              <a:t>本章总结：</a:t>
            </a:r>
            <a:endParaRPr lang="zh-CN" altLang="en-US" dirty="0"/>
          </a:p>
        </p:txBody>
      </p:sp>
      <p:sp>
        <p:nvSpPr>
          <p:cNvPr id="4" name="TextBox 3"/>
          <p:cNvSpPr txBox="1"/>
          <p:nvPr/>
        </p:nvSpPr>
        <p:spPr>
          <a:xfrm>
            <a:off x="1352600" y="2348880"/>
            <a:ext cx="2553904" cy="707886"/>
          </a:xfrm>
          <a:prstGeom prst="rect">
            <a:avLst/>
          </a:prstGeom>
          <a:noFill/>
        </p:spPr>
        <p:txBody>
          <a:bodyPr wrap="none" rtlCol="0">
            <a:spAutoFit/>
          </a:bodyPr>
          <a:lstStyle/>
          <a:p>
            <a:r>
              <a:rPr lang="zh-CN" altLang="en-US" sz="4000" b="1" dirty="0" smtClean="0">
                <a:solidFill>
                  <a:srgbClr val="FF0000"/>
                </a:solidFill>
              </a:rPr>
              <a:t>参看 </a:t>
            </a:r>
            <a:r>
              <a:rPr lang="en-US" altLang="zh-CN" sz="4000" b="1" dirty="0" smtClean="0">
                <a:solidFill>
                  <a:srgbClr val="FF0000"/>
                </a:solidFill>
              </a:rPr>
              <a:t>P242</a:t>
            </a:r>
            <a:endParaRPr lang="zh-CN" altLang="en-US" sz="4000" b="1" dirty="0">
              <a:solidFill>
                <a:srgbClr val="FF0000"/>
              </a:solidFill>
            </a:endParaRPr>
          </a:p>
        </p:txBody>
      </p:sp>
      <p:sp>
        <p:nvSpPr>
          <p:cNvPr id="64" name="标题 2"/>
          <p:cNvSpPr txBox="1">
            <a:spLocks/>
          </p:cNvSpPr>
          <p:nvPr/>
        </p:nvSpPr>
        <p:spPr bwMode="auto">
          <a:xfrm>
            <a:off x="488504" y="3645024"/>
            <a:ext cx="3161556" cy="792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a:lstStyle>
          <a:p>
            <a:r>
              <a:rPr lang="zh-CN" altLang="en-US" kern="0" smtClean="0"/>
              <a:t>本章作业：</a:t>
            </a:r>
            <a:endParaRPr lang="zh-CN" altLang="en-US" kern="0" dirty="0"/>
          </a:p>
        </p:txBody>
      </p:sp>
      <p:sp>
        <p:nvSpPr>
          <p:cNvPr id="65" name="TextBox 64"/>
          <p:cNvSpPr txBox="1"/>
          <p:nvPr/>
        </p:nvSpPr>
        <p:spPr>
          <a:xfrm>
            <a:off x="1307134" y="4953362"/>
            <a:ext cx="7750322" cy="707886"/>
          </a:xfrm>
          <a:prstGeom prst="rect">
            <a:avLst/>
          </a:prstGeom>
          <a:noFill/>
        </p:spPr>
        <p:txBody>
          <a:bodyPr wrap="square" rtlCol="0">
            <a:spAutoFit/>
          </a:bodyPr>
          <a:lstStyle/>
          <a:p>
            <a:r>
              <a:rPr lang="en-US" altLang="zh-CN" sz="4000" b="1" dirty="0" smtClean="0">
                <a:solidFill>
                  <a:srgbClr val="FF0000"/>
                </a:solidFill>
              </a:rPr>
              <a:t>01</a:t>
            </a:r>
            <a:r>
              <a:rPr lang="zh-CN" altLang="en-US" sz="4000" b="1" dirty="0" smtClean="0">
                <a:solidFill>
                  <a:srgbClr val="FF0000"/>
                </a:solidFill>
              </a:rPr>
              <a:t>，</a:t>
            </a:r>
            <a:r>
              <a:rPr lang="en-US" altLang="zh-CN" sz="4000" b="1" dirty="0" smtClean="0">
                <a:solidFill>
                  <a:srgbClr val="FF0000"/>
                </a:solidFill>
              </a:rPr>
              <a:t>14</a:t>
            </a:r>
            <a:r>
              <a:rPr lang="zh-CN" altLang="en-US" sz="4000" b="1" dirty="0" smtClean="0">
                <a:solidFill>
                  <a:srgbClr val="FF0000"/>
                </a:solidFill>
              </a:rPr>
              <a:t>，</a:t>
            </a:r>
            <a:r>
              <a:rPr lang="en-US" altLang="zh-CN" sz="4000" b="1" dirty="0" smtClean="0">
                <a:solidFill>
                  <a:srgbClr val="FF0000"/>
                </a:solidFill>
              </a:rPr>
              <a:t>22</a:t>
            </a:r>
            <a:r>
              <a:rPr lang="zh-CN" altLang="en-US" sz="4000" b="1" dirty="0" smtClean="0">
                <a:solidFill>
                  <a:srgbClr val="FF0000"/>
                </a:solidFill>
              </a:rPr>
              <a:t>，</a:t>
            </a:r>
            <a:r>
              <a:rPr lang="en-US" altLang="zh-CN" sz="4000" b="1" dirty="0" smtClean="0">
                <a:solidFill>
                  <a:srgbClr val="FF0000"/>
                </a:solidFill>
              </a:rPr>
              <a:t>31</a:t>
            </a:r>
            <a:r>
              <a:rPr lang="zh-CN" altLang="en-US" sz="4000" b="1" dirty="0" smtClean="0">
                <a:solidFill>
                  <a:srgbClr val="FF0000"/>
                </a:solidFill>
              </a:rPr>
              <a:t>，</a:t>
            </a:r>
            <a:r>
              <a:rPr lang="en-US" altLang="zh-CN" sz="4000" b="1" dirty="0" smtClean="0">
                <a:solidFill>
                  <a:srgbClr val="FF0000"/>
                </a:solidFill>
              </a:rPr>
              <a:t>33</a:t>
            </a:r>
            <a:r>
              <a:rPr lang="zh-CN" altLang="en-US" sz="4000" b="1" dirty="0" smtClean="0">
                <a:solidFill>
                  <a:srgbClr val="FF0000"/>
                </a:solidFill>
              </a:rPr>
              <a:t>，</a:t>
            </a:r>
            <a:r>
              <a:rPr lang="en-US" altLang="zh-CN" sz="4000" b="1" dirty="0" smtClean="0">
                <a:solidFill>
                  <a:srgbClr val="FF0000"/>
                </a:solidFill>
              </a:rPr>
              <a:t>39</a:t>
            </a:r>
            <a:r>
              <a:rPr lang="zh-CN" altLang="en-US" sz="4000" b="1" dirty="0" smtClean="0">
                <a:solidFill>
                  <a:srgbClr val="FF0000"/>
                </a:solidFill>
              </a:rPr>
              <a:t>，</a:t>
            </a:r>
            <a:r>
              <a:rPr lang="en-US" altLang="zh-CN" sz="4000" b="1" dirty="0" smtClean="0">
                <a:solidFill>
                  <a:srgbClr val="FF0000"/>
                </a:solidFill>
              </a:rPr>
              <a:t>47</a:t>
            </a:r>
            <a:endParaRPr lang="zh-CN" altLang="en-US" sz="4000" b="1" dirty="0">
              <a:solidFill>
                <a:srgbClr val="FF0000"/>
              </a:solidFill>
            </a:endParaRPr>
          </a:p>
        </p:txBody>
      </p:sp>
    </p:spTree>
    <p:extLst>
      <p:ext uri="{BB962C8B-B14F-4D97-AF65-F5344CB8AC3E}">
        <p14:creationId xmlns="" xmlns:p14="http://schemas.microsoft.com/office/powerpoint/2010/main" val="342943509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标题 1"/>
          <p:cNvSpPr>
            <a:spLocks noGrp="1"/>
          </p:cNvSpPr>
          <p:nvPr>
            <p:ph type="title"/>
          </p:nvPr>
        </p:nvSpPr>
        <p:spPr/>
        <p:txBody>
          <a:bodyPr/>
          <a:lstStyle/>
          <a:p>
            <a:r>
              <a:rPr lang="zh-CN" altLang="en-US" sz="4000" smtClean="0"/>
              <a:t>小结</a:t>
            </a:r>
          </a:p>
        </p:txBody>
      </p:sp>
      <p:sp>
        <p:nvSpPr>
          <p:cNvPr id="182275" name="内容占位符 2"/>
          <p:cNvSpPr>
            <a:spLocks noGrp="1"/>
          </p:cNvSpPr>
          <p:nvPr>
            <p:ph idx="1"/>
          </p:nvPr>
        </p:nvSpPr>
        <p:spPr/>
        <p:txBody>
          <a:bodyPr/>
          <a:lstStyle/>
          <a:p>
            <a:r>
              <a:rPr lang="zh-CN" altLang="en-US" dirty="0" smtClean="0"/>
              <a:t>运输层协议</a:t>
            </a:r>
            <a:endParaRPr lang="en-US" altLang="zh-CN" dirty="0" smtClean="0"/>
          </a:p>
          <a:p>
            <a:pPr lvl="1"/>
            <a:r>
              <a:rPr lang="en-US" altLang="zh-CN" dirty="0" smtClean="0"/>
              <a:t>UDP</a:t>
            </a:r>
            <a:r>
              <a:rPr lang="zh-CN" altLang="en-US" dirty="0" smtClean="0"/>
              <a:t>、</a:t>
            </a:r>
            <a:r>
              <a:rPr lang="en-US" altLang="zh-CN" dirty="0" smtClean="0"/>
              <a:t>TCP</a:t>
            </a:r>
            <a:r>
              <a:rPr lang="zh-CN" altLang="en-US" dirty="0" smtClean="0"/>
              <a:t>、</a:t>
            </a:r>
            <a:r>
              <a:rPr lang="en-US" altLang="zh-CN" dirty="0" smtClean="0"/>
              <a:t>SCTP</a:t>
            </a:r>
          </a:p>
          <a:p>
            <a:r>
              <a:rPr lang="zh-CN" altLang="en-US" dirty="0" smtClean="0"/>
              <a:t>概念</a:t>
            </a:r>
            <a:endParaRPr lang="en-US" altLang="zh-CN" dirty="0" smtClean="0"/>
          </a:p>
          <a:p>
            <a:pPr lvl="1"/>
            <a:r>
              <a:rPr lang="zh-CN" altLang="en-US" dirty="0" smtClean="0"/>
              <a:t>端口、序号、窗口</a:t>
            </a:r>
            <a:endParaRPr lang="en-US" altLang="zh-CN" dirty="0" smtClean="0"/>
          </a:p>
          <a:p>
            <a:r>
              <a:rPr lang="zh-CN" altLang="en-US" dirty="0" smtClean="0"/>
              <a:t>可靠传输的实现机制</a:t>
            </a:r>
            <a:endParaRPr lang="en-US" altLang="zh-CN" dirty="0" smtClean="0"/>
          </a:p>
          <a:p>
            <a:pPr lvl="1"/>
            <a:r>
              <a:rPr lang="zh-CN" altLang="en-US" dirty="0" smtClean="0"/>
              <a:t>面向连接、流量控制、拥塞控制</a:t>
            </a:r>
            <a:endParaRPr lang="en-US" altLang="zh-CN" dirty="0" smtClean="0"/>
          </a:p>
          <a:p>
            <a:pPr lvl="1"/>
            <a:r>
              <a:rPr lang="zh-CN" altLang="en-US" dirty="0" smtClean="0"/>
              <a:t>差错检测、确认、编号、定时器</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标题 1"/>
          <p:cNvSpPr>
            <a:spLocks noGrp="1"/>
          </p:cNvSpPr>
          <p:nvPr>
            <p:ph type="title"/>
          </p:nvPr>
        </p:nvSpPr>
        <p:spPr/>
        <p:txBody>
          <a:bodyPr/>
          <a:lstStyle/>
          <a:p>
            <a:r>
              <a:rPr lang="zh-CN" altLang="en-US" sz="4000" smtClean="0"/>
              <a:t>习题</a:t>
            </a:r>
            <a:r>
              <a:rPr lang="en-US" altLang="zh-CN" sz="4000" smtClean="0"/>
              <a:t>5-24</a:t>
            </a:r>
            <a:endParaRPr lang="zh-CN" altLang="en-US" sz="4000" smtClean="0"/>
          </a:p>
        </p:txBody>
      </p:sp>
      <p:sp>
        <p:nvSpPr>
          <p:cNvPr id="183299" name="内容占位符 2"/>
          <p:cNvSpPr>
            <a:spLocks noGrp="1"/>
          </p:cNvSpPr>
          <p:nvPr>
            <p:ph idx="1"/>
          </p:nvPr>
        </p:nvSpPr>
        <p:spPr/>
        <p:txBody>
          <a:bodyPr/>
          <a:lstStyle/>
          <a:p>
            <a:r>
              <a:rPr lang="zh-CN" altLang="en-US" smtClean="0"/>
              <a:t>一个</a:t>
            </a:r>
            <a:r>
              <a:rPr lang="en-US" altLang="zh-CN" smtClean="0"/>
              <a:t>TCP</a:t>
            </a:r>
            <a:r>
              <a:rPr lang="zh-CN" altLang="en-US" smtClean="0"/>
              <a:t>连接下面使用</a:t>
            </a:r>
            <a:r>
              <a:rPr lang="en-US" altLang="zh-CN" smtClean="0"/>
              <a:t>256kb/s</a:t>
            </a:r>
            <a:r>
              <a:rPr lang="zh-CN" altLang="en-US" smtClean="0"/>
              <a:t>的链路，其端到端时延为</a:t>
            </a:r>
            <a:r>
              <a:rPr lang="en-US" altLang="zh-CN" smtClean="0"/>
              <a:t>128ms</a:t>
            </a:r>
            <a:r>
              <a:rPr lang="zh-CN" altLang="en-US" smtClean="0"/>
              <a:t>。经测试 ，发现吞吐量只有</a:t>
            </a:r>
            <a:r>
              <a:rPr lang="en-US" altLang="zh-CN" smtClean="0"/>
              <a:t>120kb/s</a:t>
            </a:r>
            <a:r>
              <a:rPr lang="zh-CN" altLang="en-US" smtClean="0"/>
              <a:t>。试问发送窗口</a:t>
            </a:r>
            <a:r>
              <a:rPr lang="en-US" altLang="zh-CN" smtClean="0"/>
              <a:t>W</a:t>
            </a:r>
            <a:r>
              <a:rPr lang="zh-CN" altLang="en-US" smtClean="0"/>
              <a:t>是多少？（提示：可以有两种答案，取决于接收端发出确认的时机）。</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标题 1"/>
          <p:cNvSpPr>
            <a:spLocks noGrp="1"/>
          </p:cNvSpPr>
          <p:nvPr>
            <p:ph type="title"/>
          </p:nvPr>
        </p:nvSpPr>
        <p:spPr/>
        <p:txBody>
          <a:bodyPr/>
          <a:lstStyle/>
          <a:p>
            <a:r>
              <a:rPr lang="zh-CN" altLang="en-US" sz="4000" smtClean="0"/>
              <a:t>（</a:t>
            </a:r>
            <a:r>
              <a:rPr lang="en-US" altLang="zh-CN" sz="4000" smtClean="0"/>
              <a:t>04</a:t>
            </a:r>
            <a:r>
              <a:rPr lang="zh-CN" altLang="en-US" sz="4000" smtClean="0"/>
              <a:t>下网工上午）</a:t>
            </a:r>
          </a:p>
        </p:txBody>
      </p:sp>
      <p:sp>
        <p:nvSpPr>
          <p:cNvPr id="184323" name="内容占位符 2"/>
          <p:cNvSpPr>
            <a:spLocks noGrp="1"/>
          </p:cNvSpPr>
          <p:nvPr>
            <p:ph idx="1"/>
          </p:nvPr>
        </p:nvSpPr>
        <p:spPr/>
        <p:txBody>
          <a:bodyPr/>
          <a:lstStyle/>
          <a:p>
            <a:r>
              <a:rPr lang="zh-CN" altLang="zh-CN" sz="2800" dirty="0" smtClean="0"/>
              <a:t>用户</a:t>
            </a:r>
            <a:r>
              <a:rPr lang="en-US" altLang="zh-CN" sz="2800" dirty="0" smtClean="0"/>
              <a:t>A</a:t>
            </a:r>
            <a:r>
              <a:rPr lang="zh-CN" altLang="zh-CN" sz="2800" dirty="0" smtClean="0"/>
              <a:t>与用户</a:t>
            </a:r>
            <a:r>
              <a:rPr lang="en-US" altLang="zh-CN" sz="2800" dirty="0" smtClean="0"/>
              <a:t>B</a:t>
            </a:r>
            <a:r>
              <a:rPr lang="zh-CN" altLang="zh-CN" sz="2800" dirty="0" smtClean="0"/>
              <a:t>通过卫星链路通信时，传播延迟为</a:t>
            </a:r>
            <a:r>
              <a:rPr lang="en-US" altLang="zh-CN" sz="2800" dirty="0" smtClean="0"/>
              <a:t>270ms</a:t>
            </a:r>
            <a:r>
              <a:rPr lang="zh-CN" altLang="zh-CN" sz="2800" dirty="0" smtClean="0"/>
              <a:t>，假设数据速率是</a:t>
            </a:r>
            <a:r>
              <a:rPr lang="en-US" altLang="zh-CN" sz="2800" dirty="0" smtClean="0"/>
              <a:t>64Kb/s</a:t>
            </a:r>
            <a:r>
              <a:rPr lang="zh-CN" altLang="zh-CN" sz="2800" dirty="0" smtClean="0"/>
              <a:t>，帧长</a:t>
            </a:r>
            <a:r>
              <a:rPr lang="en-US" altLang="zh-CN" sz="2800" dirty="0" smtClean="0"/>
              <a:t>4000bit</a:t>
            </a:r>
            <a:r>
              <a:rPr lang="zh-CN" altLang="zh-CN" sz="2800" dirty="0" smtClean="0"/>
              <a:t>，若采用停等流控协议通信，则最大链路利用率为</a:t>
            </a:r>
            <a:r>
              <a:rPr lang="zh-CN" altLang="zh-CN" sz="2800" u="sng" dirty="0" smtClean="0"/>
              <a:t> （</a:t>
            </a:r>
            <a:r>
              <a:rPr lang="en-US" altLang="zh-CN" sz="2800" u="sng" dirty="0" smtClean="0"/>
              <a:t>30</a:t>
            </a:r>
            <a:r>
              <a:rPr lang="zh-CN" altLang="zh-CN" sz="2800" u="sng" dirty="0" smtClean="0"/>
              <a:t>） </a:t>
            </a:r>
            <a:r>
              <a:rPr lang="zh-CN" altLang="zh-CN" sz="2800" dirty="0" smtClean="0"/>
              <a:t>；若采用后退</a:t>
            </a:r>
            <a:r>
              <a:rPr lang="en-US" altLang="zh-CN" sz="2800" dirty="0" smtClean="0"/>
              <a:t>N</a:t>
            </a:r>
            <a:r>
              <a:rPr lang="zh-CN" altLang="zh-CN" sz="2800" dirty="0" smtClean="0"/>
              <a:t>帧</a:t>
            </a:r>
            <a:r>
              <a:rPr lang="en-US" altLang="zh-CN" sz="2800" dirty="0" smtClean="0"/>
              <a:t>ARQ</a:t>
            </a:r>
            <a:r>
              <a:rPr lang="zh-CN" altLang="zh-CN" sz="2800" dirty="0" smtClean="0"/>
              <a:t>协议通信，发送窗口为</a:t>
            </a:r>
            <a:r>
              <a:rPr lang="en-US" altLang="zh-CN" sz="2800" dirty="0" smtClean="0"/>
              <a:t>8</a:t>
            </a:r>
            <a:r>
              <a:rPr lang="zh-CN" altLang="zh-CN" sz="2800" dirty="0" smtClean="0"/>
              <a:t>，则最大链路利用率可以达到</a:t>
            </a:r>
            <a:r>
              <a:rPr lang="zh-CN" altLang="zh-CN" sz="2800" u="sng" dirty="0" smtClean="0"/>
              <a:t> （</a:t>
            </a:r>
            <a:r>
              <a:rPr lang="en-US" altLang="zh-CN" sz="2800" u="sng" dirty="0" smtClean="0"/>
              <a:t>31</a:t>
            </a:r>
            <a:r>
              <a:rPr lang="zh-CN" altLang="zh-CN" sz="2800" u="sng" dirty="0" smtClean="0"/>
              <a:t>） </a:t>
            </a:r>
            <a:r>
              <a:rPr lang="zh-CN" altLang="zh-CN" sz="2800" dirty="0" smtClean="0"/>
              <a:t>。</a:t>
            </a:r>
          </a:p>
          <a:p>
            <a:pPr>
              <a:buFont typeface="Wingdings" pitchFamily="2" charset="2"/>
              <a:buNone/>
            </a:pPr>
            <a:r>
              <a:rPr lang="zh-CN" altLang="zh-CN" sz="2800" dirty="0" smtClean="0"/>
              <a:t>（</a:t>
            </a:r>
            <a:r>
              <a:rPr lang="en-US" altLang="zh-CN" sz="2800" dirty="0" smtClean="0"/>
              <a:t>30</a:t>
            </a:r>
            <a:r>
              <a:rPr lang="zh-CN" altLang="zh-CN" sz="2800" dirty="0" smtClean="0"/>
              <a:t>）</a:t>
            </a:r>
            <a:r>
              <a:rPr lang="en-US" altLang="zh-CN" sz="2800" dirty="0" smtClean="0"/>
              <a:t>A</a:t>
            </a:r>
            <a:r>
              <a:rPr lang="zh-CN" altLang="zh-CN" sz="2800" dirty="0" smtClean="0"/>
              <a:t>．</a:t>
            </a:r>
            <a:r>
              <a:rPr lang="en-US" altLang="zh-CN" sz="2800" dirty="0" smtClean="0"/>
              <a:t>0.104</a:t>
            </a:r>
            <a:r>
              <a:rPr lang="zh-CN" altLang="zh-CN" sz="2800" dirty="0" smtClean="0"/>
              <a:t>　</a:t>
            </a:r>
            <a:r>
              <a:rPr lang="en-US" altLang="zh-CN" sz="2800" dirty="0" smtClean="0"/>
              <a:t>     B</a:t>
            </a:r>
            <a:r>
              <a:rPr lang="zh-CN" altLang="zh-CN" sz="2800" dirty="0" smtClean="0"/>
              <a:t>．</a:t>
            </a:r>
            <a:r>
              <a:rPr lang="en-US" altLang="zh-CN" sz="2800" dirty="0" smtClean="0"/>
              <a:t>0.116</a:t>
            </a:r>
            <a:r>
              <a:rPr lang="zh-CN" altLang="zh-CN" sz="2800" dirty="0" smtClean="0"/>
              <a:t>　</a:t>
            </a:r>
            <a:r>
              <a:rPr lang="en-US" altLang="zh-CN" sz="2800" dirty="0" smtClean="0"/>
              <a:t>     C</a:t>
            </a:r>
            <a:r>
              <a:rPr lang="zh-CN" altLang="zh-CN" sz="2800" dirty="0" smtClean="0"/>
              <a:t>．</a:t>
            </a:r>
            <a:r>
              <a:rPr lang="en-US" altLang="zh-CN" sz="2800" dirty="0" smtClean="0"/>
              <a:t>0.188</a:t>
            </a:r>
            <a:r>
              <a:rPr lang="zh-CN" altLang="zh-CN" sz="2800" dirty="0" smtClean="0"/>
              <a:t>　　　　</a:t>
            </a:r>
            <a:r>
              <a:rPr lang="en-US" altLang="zh-CN" sz="2800" dirty="0" smtClean="0"/>
              <a:t> D</a:t>
            </a:r>
            <a:r>
              <a:rPr lang="zh-CN" altLang="zh-CN" sz="2800" dirty="0" smtClean="0"/>
              <a:t>．</a:t>
            </a:r>
            <a:r>
              <a:rPr lang="en-US" altLang="zh-CN" sz="2800" dirty="0" smtClean="0"/>
              <a:t>0.231</a:t>
            </a:r>
            <a:endParaRPr lang="zh-CN" altLang="zh-CN" sz="2800" dirty="0" smtClean="0"/>
          </a:p>
          <a:p>
            <a:pPr>
              <a:buFont typeface="Wingdings" pitchFamily="2" charset="2"/>
              <a:buNone/>
            </a:pPr>
            <a:r>
              <a:rPr lang="zh-CN" altLang="zh-CN" sz="2800" dirty="0" smtClean="0"/>
              <a:t>（</a:t>
            </a:r>
            <a:r>
              <a:rPr lang="en-US" altLang="zh-CN" sz="2800" dirty="0" smtClean="0"/>
              <a:t>31</a:t>
            </a:r>
            <a:r>
              <a:rPr lang="zh-CN" altLang="zh-CN" sz="2800" dirty="0" smtClean="0"/>
              <a:t>）</a:t>
            </a:r>
            <a:r>
              <a:rPr lang="en-US" altLang="zh-CN" sz="2800" dirty="0" smtClean="0"/>
              <a:t>A</a:t>
            </a:r>
            <a:r>
              <a:rPr lang="zh-CN" altLang="zh-CN" sz="2800" dirty="0" smtClean="0"/>
              <a:t>．</a:t>
            </a:r>
            <a:r>
              <a:rPr lang="en-US" altLang="zh-CN" sz="2800" dirty="0" smtClean="0"/>
              <a:t>0.416</a:t>
            </a:r>
            <a:r>
              <a:rPr lang="zh-CN" altLang="zh-CN" sz="2800" dirty="0" smtClean="0"/>
              <a:t>　　　</a:t>
            </a:r>
            <a:r>
              <a:rPr lang="en-US" altLang="zh-CN" sz="2800" dirty="0" smtClean="0"/>
              <a:t>B</a:t>
            </a:r>
            <a:r>
              <a:rPr lang="zh-CN" altLang="zh-CN" sz="2800" dirty="0" smtClean="0"/>
              <a:t>．</a:t>
            </a:r>
            <a:r>
              <a:rPr lang="en-US" altLang="zh-CN" sz="2800" dirty="0" smtClean="0"/>
              <a:t>0.464</a:t>
            </a:r>
            <a:r>
              <a:rPr lang="zh-CN" altLang="zh-CN" sz="2800" dirty="0" smtClean="0"/>
              <a:t>　　</a:t>
            </a:r>
            <a:r>
              <a:rPr lang="en-US" altLang="zh-CN" sz="2800" dirty="0" smtClean="0"/>
              <a:t> C</a:t>
            </a:r>
            <a:r>
              <a:rPr lang="zh-CN" altLang="zh-CN" sz="2800" dirty="0" smtClean="0"/>
              <a:t>．</a:t>
            </a:r>
            <a:r>
              <a:rPr lang="en-US" altLang="zh-CN" sz="2800" dirty="0" smtClean="0"/>
              <a:t>0.752</a:t>
            </a:r>
            <a:r>
              <a:rPr lang="zh-CN" altLang="zh-CN" sz="2800" dirty="0" smtClean="0"/>
              <a:t>　　　　</a:t>
            </a:r>
            <a:r>
              <a:rPr lang="en-US" altLang="zh-CN" sz="2800" dirty="0" smtClean="0"/>
              <a:t> D</a:t>
            </a:r>
            <a:r>
              <a:rPr lang="zh-CN" altLang="zh-CN" sz="2800" dirty="0" smtClean="0"/>
              <a:t>．</a:t>
            </a:r>
            <a:r>
              <a:rPr lang="en-US" altLang="zh-CN" sz="2800" dirty="0" smtClean="0"/>
              <a:t>0.832</a:t>
            </a:r>
            <a:endParaRPr lang="zh-CN" altLang="zh-CN" sz="2800" dirty="0" smtClean="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标题 1"/>
          <p:cNvSpPr>
            <a:spLocks noGrp="1"/>
          </p:cNvSpPr>
          <p:nvPr>
            <p:ph type="title"/>
          </p:nvPr>
        </p:nvSpPr>
        <p:spPr/>
        <p:txBody>
          <a:bodyPr/>
          <a:lstStyle/>
          <a:p>
            <a:r>
              <a:rPr lang="zh-CN" altLang="en-US" sz="4000" smtClean="0"/>
              <a:t>（</a:t>
            </a:r>
            <a:r>
              <a:rPr lang="en-US" altLang="zh-CN" sz="4000" smtClean="0"/>
              <a:t>08</a:t>
            </a:r>
            <a:r>
              <a:rPr lang="zh-CN" altLang="en-US" sz="4000" smtClean="0"/>
              <a:t>下网工上午）</a:t>
            </a:r>
          </a:p>
        </p:txBody>
      </p:sp>
      <p:sp>
        <p:nvSpPr>
          <p:cNvPr id="185347" name="内容占位符 2"/>
          <p:cNvSpPr>
            <a:spLocks noGrp="1"/>
          </p:cNvSpPr>
          <p:nvPr>
            <p:ph idx="1"/>
          </p:nvPr>
        </p:nvSpPr>
        <p:spPr/>
        <p:txBody>
          <a:bodyPr/>
          <a:lstStyle/>
          <a:p>
            <a:r>
              <a:rPr lang="en-US" altLang="zh-CN" sz="2800" smtClean="0"/>
              <a:t>TCP</a:t>
            </a:r>
            <a:r>
              <a:rPr lang="zh-CN" altLang="zh-CN" sz="2800" smtClean="0"/>
              <a:t>是互联网中的传输层协议，</a:t>
            </a:r>
            <a:r>
              <a:rPr lang="en-US" altLang="zh-CN" sz="2800" smtClean="0"/>
              <a:t>TCP</a:t>
            </a:r>
            <a:r>
              <a:rPr lang="zh-CN" altLang="zh-CN" sz="2800" smtClean="0"/>
              <a:t>协议进行流量控制的方式是</a:t>
            </a:r>
            <a:r>
              <a:rPr lang="en-US" altLang="zh-CN" sz="2800" u="sng" smtClean="0"/>
              <a:t>  </a:t>
            </a:r>
            <a:r>
              <a:rPr lang="zh-CN" altLang="zh-CN" sz="2800" u="sng" smtClean="0"/>
              <a:t>（</a:t>
            </a:r>
            <a:r>
              <a:rPr lang="en-US" altLang="zh-CN" sz="2800" u="sng" smtClean="0"/>
              <a:t>22</a:t>
            </a:r>
            <a:r>
              <a:rPr lang="zh-CN" altLang="zh-CN" sz="2800" u="sng" smtClean="0"/>
              <a:t>）</a:t>
            </a:r>
            <a:r>
              <a:rPr lang="en-US" altLang="zh-CN" sz="2800" u="sng" smtClean="0"/>
              <a:t>  </a:t>
            </a:r>
            <a:r>
              <a:rPr lang="zh-CN" altLang="zh-CN" sz="2800" smtClean="0"/>
              <a:t>，当</a:t>
            </a:r>
            <a:r>
              <a:rPr lang="en-US" altLang="zh-CN" sz="2800" smtClean="0"/>
              <a:t>TCP</a:t>
            </a:r>
            <a:r>
              <a:rPr lang="zh-CN" altLang="zh-CN" sz="2800" smtClean="0"/>
              <a:t>实体发出连接请求（</a:t>
            </a:r>
            <a:r>
              <a:rPr lang="en-US" altLang="zh-CN" sz="2800" smtClean="0"/>
              <a:t>SYN</a:t>
            </a:r>
            <a:r>
              <a:rPr lang="zh-CN" altLang="zh-CN" sz="2800" smtClean="0"/>
              <a:t>）后，等待对方的</a:t>
            </a:r>
            <a:r>
              <a:rPr lang="en-US" altLang="zh-CN" sz="2800" u="sng" smtClean="0"/>
              <a:t>  </a:t>
            </a:r>
            <a:r>
              <a:rPr lang="zh-CN" altLang="zh-CN" sz="2800" u="sng" smtClean="0"/>
              <a:t>（</a:t>
            </a:r>
            <a:r>
              <a:rPr lang="en-US" altLang="zh-CN" sz="2800" u="sng" smtClean="0"/>
              <a:t>23</a:t>
            </a:r>
            <a:r>
              <a:rPr lang="zh-CN" altLang="zh-CN" sz="2800" u="sng" smtClean="0"/>
              <a:t>）</a:t>
            </a:r>
            <a:r>
              <a:rPr lang="en-US" altLang="zh-CN" sz="2800" u="sng" smtClean="0"/>
              <a:t>  </a:t>
            </a:r>
            <a:r>
              <a:rPr lang="zh-CN" altLang="en-US" sz="2800" smtClean="0"/>
              <a:t>响</a:t>
            </a:r>
            <a:r>
              <a:rPr lang="zh-CN" altLang="zh-CN" sz="2800" smtClean="0"/>
              <a:t>应。</a:t>
            </a:r>
          </a:p>
          <a:p>
            <a:pPr>
              <a:buFont typeface="Wingdings" pitchFamily="2" charset="2"/>
              <a:buNone/>
            </a:pPr>
            <a:r>
              <a:rPr lang="zh-CN" altLang="zh-CN" sz="2800" smtClean="0"/>
              <a:t>（</a:t>
            </a:r>
            <a:r>
              <a:rPr lang="en-US" altLang="zh-CN" sz="2800" smtClean="0"/>
              <a:t>22</a:t>
            </a:r>
            <a:r>
              <a:rPr lang="zh-CN" altLang="zh-CN" sz="2800" smtClean="0"/>
              <a:t>）</a:t>
            </a:r>
            <a:r>
              <a:rPr lang="en-US" altLang="zh-CN" sz="2800" smtClean="0"/>
              <a:t>A</a:t>
            </a:r>
            <a:r>
              <a:rPr lang="zh-CN" altLang="zh-CN" sz="2800" smtClean="0"/>
              <a:t>．使用停等</a:t>
            </a:r>
            <a:r>
              <a:rPr lang="en-US" altLang="zh-CN" sz="2800" smtClean="0"/>
              <a:t>ARQ</a:t>
            </a:r>
            <a:r>
              <a:rPr lang="zh-CN" altLang="zh-CN" sz="2800" smtClean="0"/>
              <a:t>协议</a:t>
            </a:r>
            <a:endParaRPr lang="en-US" altLang="zh-CN" sz="2800" smtClean="0"/>
          </a:p>
          <a:p>
            <a:pPr>
              <a:buFont typeface="Wingdings" pitchFamily="2" charset="2"/>
              <a:buNone/>
            </a:pPr>
            <a:r>
              <a:rPr lang="en-US" altLang="zh-CN" sz="2800" smtClean="0"/>
              <a:t>           B</a:t>
            </a:r>
            <a:r>
              <a:rPr lang="zh-CN" altLang="zh-CN" sz="2800" smtClean="0"/>
              <a:t>．使用后退</a:t>
            </a:r>
            <a:r>
              <a:rPr lang="en-US" altLang="zh-CN" sz="2800" smtClean="0"/>
              <a:t>N</a:t>
            </a:r>
            <a:r>
              <a:rPr lang="zh-CN" altLang="zh-CN" sz="2800" smtClean="0"/>
              <a:t>帧</a:t>
            </a:r>
            <a:r>
              <a:rPr lang="en-US" altLang="zh-CN" sz="2800" smtClean="0"/>
              <a:t>ARQ</a:t>
            </a:r>
            <a:r>
              <a:rPr lang="zh-CN" altLang="zh-CN" sz="2800" smtClean="0"/>
              <a:t>协议</a:t>
            </a:r>
          </a:p>
          <a:p>
            <a:pPr>
              <a:buFont typeface="Wingdings" pitchFamily="2" charset="2"/>
              <a:buNone/>
            </a:pPr>
            <a:r>
              <a:rPr lang="en-US" altLang="zh-CN" sz="2800" smtClean="0"/>
              <a:t>           C</a:t>
            </a:r>
            <a:r>
              <a:rPr lang="zh-CN" altLang="zh-CN" sz="2800" smtClean="0"/>
              <a:t>．使用固定大小的滑动窗口协议</a:t>
            </a:r>
            <a:r>
              <a:rPr lang="en-US" altLang="zh-CN" sz="2800" smtClean="0"/>
              <a:t>	</a:t>
            </a:r>
          </a:p>
          <a:p>
            <a:pPr>
              <a:buFont typeface="Wingdings" pitchFamily="2" charset="2"/>
              <a:buNone/>
            </a:pPr>
            <a:r>
              <a:rPr lang="en-US" altLang="zh-CN" sz="2800" smtClean="0"/>
              <a:t>           D</a:t>
            </a:r>
            <a:r>
              <a:rPr lang="zh-CN" altLang="zh-CN" sz="2800" smtClean="0"/>
              <a:t>．使用可变大小的滑动窗口协议</a:t>
            </a:r>
          </a:p>
          <a:p>
            <a:pPr>
              <a:buFont typeface="Wingdings" pitchFamily="2" charset="2"/>
              <a:buNone/>
            </a:pPr>
            <a:r>
              <a:rPr lang="zh-CN" altLang="zh-CN" sz="2800" smtClean="0"/>
              <a:t>（</a:t>
            </a:r>
            <a:r>
              <a:rPr lang="en-US" altLang="zh-CN" sz="2800" smtClean="0"/>
              <a:t>23</a:t>
            </a:r>
            <a:r>
              <a:rPr lang="zh-CN" altLang="zh-CN" sz="2800" smtClean="0"/>
              <a:t>）</a:t>
            </a:r>
            <a:r>
              <a:rPr lang="en-US" altLang="zh-CN" sz="2800" smtClean="0"/>
              <a:t>A</a:t>
            </a:r>
            <a:r>
              <a:rPr lang="zh-CN" altLang="zh-CN" sz="2800" smtClean="0"/>
              <a:t>．</a:t>
            </a:r>
            <a:r>
              <a:rPr lang="en-US" altLang="zh-CN" sz="2800" smtClean="0"/>
              <a:t>SYN	    		B</a:t>
            </a:r>
            <a:r>
              <a:rPr lang="zh-CN" altLang="zh-CN" sz="2800" smtClean="0"/>
              <a:t>．</a:t>
            </a:r>
            <a:r>
              <a:rPr lang="en-US" altLang="zh-CN" sz="2800" smtClean="0"/>
              <a:t>FIN</a:t>
            </a:r>
            <a:r>
              <a:rPr lang="zh-CN" altLang="zh-CN" sz="2800" smtClean="0"/>
              <a:t>、</a:t>
            </a:r>
            <a:r>
              <a:rPr lang="en-US" altLang="zh-CN" sz="2800" smtClean="0"/>
              <a:t>ACK</a:t>
            </a:r>
            <a:endParaRPr lang="zh-CN" altLang="zh-CN" sz="2800" smtClean="0"/>
          </a:p>
          <a:p>
            <a:pPr>
              <a:buFont typeface="Wingdings" pitchFamily="2" charset="2"/>
              <a:buNone/>
            </a:pPr>
            <a:r>
              <a:rPr lang="en-US" altLang="zh-CN" sz="2800" smtClean="0"/>
              <a:t>           C</a:t>
            </a:r>
            <a:r>
              <a:rPr lang="zh-CN" altLang="zh-CN" sz="2800" smtClean="0"/>
              <a:t>．</a:t>
            </a:r>
            <a:r>
              <a:rPr lang="en-US" altLang="zh-CN" sz="2800" smtClean="0"/>
              <a:t>SYN</a:t>
            </a:r>
            <a:r>
              <a:rPr lang="zh-CN" altLang="zh-CN" sz="2800" smtClean="0"/>
              <a:t>、</a:t>
            </a:r>
            <a:r>
              <a:rPr lang="en-US" altLang="zh-CN" sz="2800" smtClean="0"/>
              <a:t>ACK		D</a:t>
            </a:r>
            <a:r>
              <a:rPr lang="zh-CN" altLang="zh-CN" sz="2800" smtClean="0"/>
              <a:t>．</a:t>
            </a:r>
            <a:r>
              <a:rPr lang="en-US" altLang="zh-CN" sz="2800" smtClean="0"/>
              <a:t>RST</a:t>
            </a:r>
            <a:endParaRPr lang="zh-CN" altLang="zh-CN" sz="2800"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标题 1"/>
          <p:cNvSpPr>
            <a:spLocks noGrp="1"/>
          </p:cNvSpPr>
          <p:nvPr>
            <p:ph type="title"/>
          </p:nvPr>
        </p:nvSpPr>
        <p:spPr/>
        <p:txBody>
          <a:bodyPr/>
          <a:lstStyle/>
          <a:p>
            <a:r>
              <a:rPr lang="zh-CN" altLang="en-US" sz="4000" smtClean="0"/>
              <a:t>（</a:t>
            </a:r>
            <a:r>
              <a:rPr lang="en-US" altLang="zh-CN" sz="4000" smtClean="0"/>
              <a:t>09</a:t>
            </a:r>
            <a:r>
              <a:rPr lang="zh-CN" altLang="en-US" sz="4000" smtClean="0"/>
              <a:t>考研</a:t>
            </a:r>
            <a:r>
              <a:rPr lang="en-US" altLang="zh-CN" sz="4000" smtClean="0"/>
              <a:t>38</a:t>
            </a:r>
            <a:r>
              <a:rPr lang="zh-CN" altLang="en-US" sz="4000" smtClean="0"/>
              <a:t>题）</a:t>
            </a:r>
          </a:p>
        </p:txBody>
      </p:sp>
      <p:sp>
        <p:nvSpPr>
          <p:cNvPr id="186371" name="内容占位符 2"/>
          <p:cNvSpPr>
            <a:spLocks noGrp="1"/>
          </p:cNvSpPr>
          <p:nvPr>
            <p:ph idx="1"/>
          </p:nvPr>
        </p:nvSpPr>
        <p:spPr/>
        <p:txBody>
          <a:bodyPr/>
          <a:lstStyle/>
          <a:p>
            <a:r>
              <a:rPr lang="zh-CN" altLang="en-US" smtClean="0"/>
              <a:t>主机甲和主机乙间已建立一个</a:t>
            </a:r>
            <a:r>
              <a:rPr lang="en-US" altLang="zh-CN" smtClean="0"/>
              <a:t>TCP</a:t>
            </a:r>
            <a:r>
              <a:rPr lang="zh-CN" altLang="en-US" smtClean="0"/>
              <a:t>连接，主机甲向主机乙发送了两个连续的</a:t>
            </a:r>
            <a:r>
              <a:rPr lang="en-US" altLang="zh-CN" smtClean="0"/>
              <a:t>TCP</a:t>
            </a:r>
            <a:r>
              <a:rPr lang="zh-CN" altLang="en-US" smtClean="0"/>
              <a:t>段，分别包含</a:t>
            </a:r>
            <a:r>
              <a:rPr lang="en-US" altLang="zh-CN" smtClean="0"/>
              <a:t>300</a:t>
            </a:r>
            <a:r>
              <a:rPr lang="zh-CN" altLang="en-US" smtClean="0"/>
              <a:t>字节和</a:t>
            </a:r>
            <a:r>
              <a:rPr lang="en-US" altLang="zh-CN" smtClean="0"/>
              <a:t>500</a:t>
            </a:r>
            <a:r>
              <a:rPr lang="zh-CN" altLang="en-US" smtClean="0"/>
              <a:t>字节的有效载荷，第一个段的序列号为</a:t>
            </a:r>
            <a:r>
              <a:rPr lang="en-US" altLang="zh-CN" smtClean="0"/>
              <a:t>200,</a:t>
            </a:r>
            <a:r>
              <a:rPr lang="zh-CN" altLang="en-US" smtClean="0"/>
              <a:t>主机乙正确接收到两个段后，发送给主机甲的确认序列号是</a:t>
            </a:r>
            <a:endParaRPr lang="en-US" altLang="zh-CN" smtClean="0"/>
          </a:p>
          <a:p>
            <a:pPr>
              <a:buFont typeface="Wingdings" pitchFamily="2" charset="2"/>
              <a:buNone/>
            </a:pPr>
            <a:r>
              <a:rPr lang="en-US" altLang="zh-CN" smtClean="0"/>
              <a:t> 		A</a:t>
            </a:r>
            <a:r>
              <a:rPr lang="zh-CN" altLang="en-US" smtClean="0"/>
              <a:t>：</a:t>
            </a:r>
            <a:r>
              <a:rPr lang="en-US" altLang="zh-CN" smtClean="0"/>
              <a:t>500			B</a:t>
            </a:r>
            <a:r>
              <a:rPr lang="zh-CN" altLang="en-US" smtClean="0"/>
              <a:t>：</a:t>
            </a:r>
            <a:r>
              <a:rPr lang="en-US" altLang="zh-CN" smtClean="0"/>
              <a:t>700</a:t>
            </a:r>
          </a:p>
          <a:p>
            <a:pPr>
              <a:buFont typeface="Wingdings" pitchFamily="2" charset="2"/>
              <a:buNone/>
            </a:pPr>
            <a:r>
              <a:rPr lang="en-US" altLang="zh-CN" smtClean="0"/>
              <a:t>		C</a:t>
            </a:r>
            <a:r>
              <a:rPr lang="zh-CN" altLang="en-US" smtClean="0"/>
              <a:t>：</a:t>
            </a:r>
            <a:r>
              <a:rPr lang="en-US" altLang="zh-CN" smtClean="0"/>
              <a:t>800			D</a:t>
            </a:r>
            <a:r>
              <a:rPr lang="zh-CN" altLang="en-US" smtClean="0"/>
              <a:t>：</a:t>
            </a:r>
            <a:r>
              <a:rPr lang="en-US" altLang="zh-CN" smtClean="0"/>
              <a:t>1000</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标题 1"/>
          <p:cNvSpPr>
            <a:spLocks noGrp="1"/>
          </p:cNvSpPr>
          <p:nvPr>
            <p:ph type="title"/>
          </p:nvPr>
        </p:nvSpPr>
        <p:spPr/>
        <p:txBody>
          <a:bodyPr/>
          <a:lstStyle/>
          <a:p>
            <a:r>
              <a:rPr lang="zh-CN" altLang="en-US" sz="4000" smtClean="0"/>
              <a:t>（</a:t>
            </a:r>
            <a:r>
              <a:rPr lang="en-US" altLang="zh-CN" sz="4000" smtClean="0"/>
              <a:t>09</a:t>
            </a:r>
            <a:r>
              <a:rPr lang="zh-CN" altLang="en-US" sz="4000" smtClean="0"/>
              <a:t>考研</a:t>
            </a:r>
            <a:r>
              <a:rPr lang="en-US" altLang="zh-CN" sz="4000" smtClean="0"/>
              <a:t>39</a:t>
            </a:r>
            <a:r>
              <a:rPr lang="zh-CN" altLang="en-US" sz="4000" smtClean="0"/>
              <a:t>题）</a:t>
            </a:r>
          </a:p>
        </p:txBody>
      </p:sp>
      <p:sp>
        <p:nvSpPr>
          <p:cNvPr id="187395" name="内容占位符 2"/>
          <p:cNvSpPr>
            <a:spLocks noGrp="1"/>
          </p:cNvSpPr>
          <p:nvPr>
            <p:ph idx="1"/>
          </p:nvPr>
        </p:nvSpPr>
        <p:spPr/>
        <p:txBody>
          <a:bodyPr/>
          <a:lstStyle/>
          <a:p>
            <a:r>
              <a:rPr lang="zh-CN" altLang="en-US" smtClean="0"/>
              <a:t>一个</a:t>
            </a:r>
            <a:r>
              <a:rPr lang="en-US" altLang="zh-CN" smtClean="0"/>
              <a:t>TCP</a:t>
            </a:r>
            <a:r>
              <a:rPr lang="zh-CN" altLang="en-US" smtClean="0"/>
              <a:t>连接总是以</a:t>
            </a:r>
            <a:r>
              <a:rPr lang="en-US" altLang="zh-CN" smtClean="0"/>
              <a:t>1KB</a:t>
            </a:r>
            <a:r>
              <a:rPr lang="zh-CN" altLang="en-US" smtClean="0"/>
              <a:t>的最大段发送</a:t>
            </a:r>
            <a:r>
              <a:rPr lang="en-US" altLang="zh-CN" smtClean="0"/>
              <a:t>TCP</a:t>
            </a:r>
            <a:r>
              <a:rPr lang="zh-CN" altLang="en-US" smtClean="0"/>
              <a:t>段，发送方有足够多的数据要发送。当拥塞窗口为</a:t>
            </a:r>
            <a:r>
              <a:rPr lang="en-US" altLang="zh-CN" smtClean="0"/>
              <a:t>16KB</a:t>
            </a:r>
            <a:r>
              <a:rPr lang="zh-CN" altLang="en-US" smtClean="0"/>
              <a:t>时发生了超时，如果按下来的</a:t>
            </a:r>
            <a:r>
              <a:rPr lang="en-US" altLang="zh-CN" smtClean="0"/>
              <a:t>4</a:t>
            </a:r>
            <a:r>
              <a:rPr lang="zh-CN" altLang="en-US" smtClean="0"/>
              <a:t>个</a:t>
            </a:r>
            <a:r>
              <a:rPr lang="en-US" altLang="zh-CN" smtClean="0"/>
              <a:t>RTT</a:t>
            </a:r>
            <a:r>
              <a:rPr lang="zh-CN" altLang="en-US" smtClean="0"/>
              <a:t>（往返时间）时间内的</a:t>
            </a:r>
            <a:r>
              <a:rPr lang="en-US" altLang="zh-CN" smtClean="0"/>
              <a:t>TCP</a:t>
            </a:r>
            <a:r>
              <a:rPr lang="zh-CN" altLang="en-US" smtClean="0"/>
              <a:t>段的传输都是成功的，那么当第</a:t>
            </a:r>
            <a:r>
              <a:rPr lang="en-US" altLang="zh-CN" smtClean="0"/>
              <a:t>4</a:t>
            </a:r>
            <a:r>
              <a:rPr lang="zh-CN" altLang="en-US" smtClean="0"/>
              <a:t>个</a:t>
            </a:r>
            <a:r>
              <a:rPr lang="en-US" altLang="zh-CN" smtClean="0"/>
              <a:t>RTT</a:t>
            </a:r>
            <a:r>
              <a:rPr lang="zh-CN" altLang="en-US" smtClean="0"/>
              <a:t>时间内发送的所有</a:t>
            </a:r>
            <a:r>
              <a:rPr lang="en-US" altLang="zh-CN" smtClean="0"/>
              <a:t>TCP</a:t>
            </a:r>
            <a:r>
              <a:rPr lang="zh-CN" altLang="en-US" smtClean="0"/>
              <a:t>段都得到肯定应答时，拥塞窗口大小是</a:t>
            </a:r>
            <a:endParaRPr lang="en-US" altLang="zh-CN" smtClean="0"/>
          </a:p>
          <a:p>
            <a:pPr>
              <a:buFont typeface="Wingdings" pitchFamily="2" charset="2"/>
              <a:buNone/>
            </a:pPr>
            <a:r>
              <a:rPr lang="en-US" altLang="zh-CN" smtClean="0"/>
              <a:t>		A</a:t>
            </a:r>
            <a:r>
              <a:rPr lang="zh-CN" altLang="en-US" smtClean="0"/>
              <a:t>：</a:t>
            </a:r>
            <a:r>
              <a:rPr lang="en-US" altLang="zh-CN" smtClean="0"/>
              <a:t>7KB			B</a:t>
            </a:r>
            <a:r>
              <a:rPr lang="zh-CN" altLang="en-US" smtClean="0"/>
              <a:t>：</a:t>
            </a:r>
            <a:r>
              <a:rPr lang="en-US" altLang="zh-CN" smtClean="0"/>
              <a:t>8KB</a:t>
            </a:r>
          </a:p>
          <a:p>
            <a:pPr>
              <a:buFont typeface="Wingdings" pitchFamily="2" charset="2"/>
              <a:buNone/>
            </a:pPr>
            <a:r>
              <a:rPr lang="en-US" altLang="zh-CN" smtClean="0"/>
              <a:t>		C</a:t>
            </a:r>
            <a:r>
              <a:rPr lang="zh-CN" altLang="en-US" smtClean="0"/>
              <a:t>：</a:t>
            </a:r>
            <a:r>
              <a:rPr lang="en-US" altLang="zh-CN" smtClean="0"/>
              <a:t>9KB			D</a:t>
            </a:r>
            <a:r>
              <a:rPr lang="zh-CN" altLang="en-US" smtClean="0"/>
              <a:t>：</a:t>
            </a:r>
            <a:r>
              <a:rPr lang="en-US" altLang="zh-CN" smtClean="0"/>
              <a:t>16KB</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5.6.1  </a:t>
            </a:r>
            <a:r>
              <a:rPr lang="zh-CN" altLang="zh-CN" dirty="0"/>
              <a:t>以字节为单位的滑动</a:t>
            </a:r>
            <a:r>
              <a:rPr lang="zh-CN" altLang="zh-CN" dirty="0" smtClean="0"/>
              <a:t>窗口</a:t>
            </a:r>
            <a:endParaRPr lang="zh-CN" altLang="en-US" dirty="0"/>
          </a:p>
        </p:txBody>
      </p:sp>
      <p:sp>
        <p:nvSpPr>
          <p:cNvPr id="3" name="内容占位符 2"/>
          <p:cNvSpPr>
            <a:spLocks noGrp="1"/>
          </p:cNvSpPr>
          <p:nvPr>
            <p:ph idx="1"/>
          </p:nvPr>
        </p:nvSpPr>
        <p:spPr/>
        <p:txBody>
          <a:bodyPr/>
          <a:lstStyle/>
          <a:p>
            <a:r>
              <a:rPr lang="en-US" altLang="zh-CN" dirty="0" smtClean="0"/>
              <a:t>TCP </a:t>
            </a:r>
            <a:r>
              <a:rPr lang="zh-CN" altLang="zh-CN" dirty="0" smtClean="0"/>
              <a:t>的</a:t>
            </a:r>
            <a:r>
              <a:rPr lang="zh-CN" altLang="zh-CN" dirty="0"/>
              <a:t>滑动窗口是以字节为单位的</a:t>
            </a:r>
            <a:r>
              <a:rPr lang="zh-CN" altLang="zh-CN" dirty="0" smtClean="0"/>
              <a:t>。</a:t>
            </a:r>
            <a:endParaRPr lang="en-US" altLang="zh-CN" dirty="0" smtClean="0"/>
          </a:p>
          <a:p>
            <a:r>
              <a:rPr lang="zh-CN" altLang="zh-CN" dirty="0"/>
              <a:t>现</a:t>
            </a:r>
            <a:r>
              <a:rPr lang="zh-CN" altLang="zh-CN" dirty="0" smtClean="0"/>
              <a:t>假定</a:t>
            </a:r>
            <a:r>
              <a:rPr lang="en-US" altLang="zh-CN" dirty="0" smtClean="0"/>
              <a:t> A </a:t>
            </a:r>
            <a:r>
              <a:rPr lang="zh-CN" altLang="zh-CN" dirty="0" smtClean="0"/>
              <a:t>收到了</a:t>
            </a:r>
            <a:r>
              <a:rPr lang="en-US" altLang="zh-CN" dirty="0" smtClean="0"/>
              <a:t> B </a:t>
            </a:r>
            <a:r>
              <a:rPr lang="zh-CN" altLang="zh-CN" dirty="0" smtClean="0"/>
              <a:t>发</a:t>
            </a:r>
            <a:r>
              <a:rPr lang="zh-CN" altLang="zh-CN" dirty="0"/>
              <a:t>来的确认报文段，其中窗口</a:t>
            </a:r>
            <a:r>
              <a:rPr lang="zh-CN" altLang="zh-CN" dirty="0" smtClean="0"/>
              <a:t>是</a:t>
            </a:r>
            <a:r>
              <a:rPr lang="en-US" altLang="zh-CN" dirty="0" smtClean="0"/>
              <a:t> 20 </a:t>
            </a:r>
            <a:r>
              <a:rPr lang="zh-CN" altLang="zh-CN" dirty="0" smtClean="0"/>
              <a:t>字节</a:t>
            </a:r>
            <a:r>
              <a:rPr lang="zh-CN" altLang="zh-CN" dirty="0"/>
              <a:t>，而确认号</a:t>
            </a:r>
            <a:r>
              <a:rPr lang="zh-CN" altLang="zh-CN" dirty="0" smtClean="0"/>
              <a:t>是</a:t>
            </a:r>
            <a:r>
              <a:rPr lang="en-US" altLang="zh-CN" dirty="0" smtClean="0"/>
              <a:t> 31</a:t>
            </a:r>
            <a:r>
              <a:rPr lang="zh-CN" altLang="zh-CN" dirty="0"/>
              <a:t>（这</a:t>
            </a:r>
            <a:r>
              <a:rPr lang="zh-CN" altLang="zh-CN" dirty="0" smtClean="0"/>
              <a:t>表明</a:t>
            </a:r>
            <a:r>
              <a:rPr lang="en-US" altLang="zh-CN" dirty="0" smtClean="0"/>
              <a:t> B </a:t>
            </a:r>
            <a:r>
              <a:rPr lang="zh-CN" altLang="zh-CN" dirty="0" smtClean="0"/>
              <a:t>期望</a:t>
            </a:r>
            <a:r>
              <a:rPr lang="zh-CN" altLang="zh-CN" dirty="0"/>
              <a:t>收到的下一个序号</a:t>
            </a:r>
            <a:r>
              <a:rPr lang="zh-CN" altLang="zh-CN" dirty="0" smtClean="0"/>
              <a:t>是</a:t>
            </a:r>
            <a:r>
              <a:rPr lang="en-US" altLang="zh-CN" dirty="0" smtClean="0"/>
              <a:t> 31</a:t>
            </a:r>
            <a:r>
              <a:rPr lang="zh-CN" altLang="zh-CN" dirty="0"/>
              <a:t>，而</a:t>
            </a:r>
            <a:r>
              <a:rPr lang="zh-CN" altLang="zh-CN" dirty="0" smtClean="0"/>
              <a:t>序号</a:t>
            </a:r>
            <a:r>
              <a:rPr lang="en-US" altLang="zh-CN" dirty="0" smtClean="0"/>
              <a:t> 30 </a:t>
            </a:r>
            <a:r>
              <a:rPr lang="zh-CN" altLang="zh-CN" dirty="0" smtClean="0"/>
              <a:t>为止</a:t>
            </a:r>
            <a:r>
              <a:rPr lang="zh-CN" altLang="zh-CN" dirty="0"/>
              <a:t>的数据已经收到了）</a:t>
            </a:r>
            <a:r>
              <a:rPr lang="zh-CN" altLang="zh-CN" dirty="0" smtClean="0"/>
              <a:t>。</a:t>
            </a:r>
            <a:endParaRPr lang="en-US" altLang="zh-CN" dirty="0" smtClean="0"/>
          </a:p>
          <a:p>
            <a:r>
              <a:rPr lang="zh-CN" altLang="zh-CN" dirty="0" smtClean="0"/>
              <a:t>根据</a:t>
            </a:r>
            <a:r>
              <a:rPr lang="zh-CN" altLang="zh-CN" dirty="0"/>
              <a:t>这两个数据，</a:t>
            </a:r>
            <a:r>
              <a:rPr lang="en-US" altLang="zh-CN" dirty="0" smtClean="0"/>
              <a:t>A </a:t>
            </a:r>
            <a:r>
              <a:rPr lang="zh-CN" altLang="zh-CN" dirty="0" smtClean="0"/>
              <a:t>就</a:t>
            </a:r>
            <a:r>
              <a:rPr lang="zh-CN" altLang="zh-CN" dirty="0"/>
              <a:t>构造出自己的发送窗口，</a:t>
            </a:r>
            <a:endParaRPr lang="zh-CN" altLang="en-US" dirty="0"/>
          </a:p>
        </p:txBody>
      </p:sp>
    </p:spTree>
    <p:extLst>
      <p:ext uri="{BB962C8B-B14F-4D97-AF65-F5344CB8AC3E}">
        <p14:creationId xmlns:p14="http://schemas.microsoft.com/office/powerpoint/2010/main" xmlns="" val="25690283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r>
              <a:rPr lang="zh-CN" altLang="en-US" sz="4000" smtClean="0"/>
              <a:t>（</a:t>
            </a:r>
            <a:r>
              <a:rPr lang="en-US" altLang="zh-CN" sz="4000" smtClean="0"/>
              <a:t>10</a:t>
            </a:r>
            <a:r>
              <a:rPr lang="zh-CN" altLang="en-US" sz="4000" smtClean="0"/>
              <a:t>考研</a:t>
            </a:r>
            <a:r>
              <a:rPr lang="en-US" altLang="zh-CN" sz="4000" smtClean="0"/>
              <a:t>39</a:t>
            </a:r>
            <a:r>
              <a:rPr lang="zh-CN" altLang="en-US" sz="4000" smtClean="0"/>
              <a:t>题）</a:t>
            </a:r>
          </a:p>
        </p:txBody>
      </p:sp>
      <p:sp>
        <p:nvSpPr>
          <p:cNvPr id="188419" name="Rectangle 3"/>
          <p:cNvSpPr>
            <a:spLocks noGrp="1" noChangeArrowheads="1"/>
          </p:cNvSpPr>
          <p:nvPr>
            <p:ph idx="1"/>
          </p:nvPr>
        </p:nvSpPr>
        <p:spPr/>
        <p:txBody>
          <a:bodyPr/>
          <a:lstStyle/>
          <a:p>
            <a:r>
              <a:rPr lang="zh-CN" altLang="zh-CN" sz="2800" smtClean="0"/>
              <a:t>主机甲和主机乙之间已建立一个</a:t>
            </a:r>
            <a:r>
              <a:rPr lang="en-US" altLang="zh-CN" sz="2800" smtClean="0"/>
              <a:t>TCP</a:t>
            </a:r>
            <a:r>
              <a:rPr lang="zh-CN" altLang="zh-CN" sz="2800" smtClean="0"/>
              <a:t>连接，</a:t>
            </a:r>
            <a:r>
              <a:rPr lang="en-US" altLang="zh-CN" sz="2800" smtClean="0"/>
              <a:t>TCP</a:t>
            </a:r>
            <a:r>
              <a:rPr lang="zh-CN" altLang="zh-CN" sz="2800" smtClean="0"/>
              <a:t>最大段长度为</a:t>
            </a:r>
            <a:r>
              <a:rPr lang="en-US" altLang="zh-CN" sz="2800" smtClean="0"/>
              <a:t>1000</a:t>
            </a:r>
            <a:r>
              <a:rPr lang="zh-CN" altLang="zh-CN" sz="2800" smtClean="0"/>
              <a:t>字节，若主机甲的当前拥塞窗口为</a:t>
            </a:r>
            <a:r>
              <a:rPr lang="en-US" altLang="zh-CN" sz="2800" smtClean="0"/>
              <a:t>4000</a:t>
            </a:r>
            <a:r>
              <a:rPr lang="zh-CN" altLang="zh-CN" sz="2800" smtClean="0"/>
              <a:t>字节，在主机甲向主机乙连接发送</a:t>
            </a:r>
            <a:r>
              <a:rPr lang="en-US" altLang="zh-CN" sz="2800" smtClean="0"/>
              <a:t>2</a:t>
            </a:r>
            <a:r>
              <a:rPr lang="zh-CN" altLang="zh-CN" sz="2800" smtClean="0"/>
              <a:t>个最大段后，成功收到主机乙发送的第一段的确认段，确认段中通告的接收窗口大小为</a:t>
            </a:r>
            <a:r>
              <a:rPr lang="en-US" altLang="zh-CN" sz="2800" smtClean="0"/>
              <a:t>2000</a:t>
            </a:r>
            <a:r>
              <a:rPr lang="zh-CN" altLang="zh-CN" sz="2800" smtClean="0"/>
              <a:t>字节，则此时主机甲还可以向主机乙发送的最大字节数是（</a:t>
            </a:r>
            <a:r>
              <a:rPr lang="en-US" altLang="zh-CN" sz="2800" smtClean="0"/>
              <a:t>    </a:t>
            </a:r>
            <a:r>
              <a:rPr lang="zh-CN" altLang="zh-CN" sz="2800" smtClean="0"/>
              <a:t>）</a:t>
            </a:r>
          </a:p>
          <a:p>
            <a:pPr>
              <a:buFont typeface="Wingdings" pitchFamily="2" charset="2"/>
              <a:buNone/>
            </a:pPr>
            <a:r>
              <a:rPr lang="en-US" altLang="zh-CN" sz="2800" smtClean="0"/>
              <a:t>		A</a:t>
            </a:r>
            <a:r>
              <a:rPr lang="zh-CN" altLang="zh-CN" sz="2800" smtClean="0"/>
              <a:t>：</a:t>
            </a:r>
            <a:r>
              <a:rPr lang="en-US" altLang="zh-CN" sz="2800" smtClean="0"/>
              <a:t>1000			B</a:t>
            </a:r>
            <a:r>
              <a:rPr lang="zh-CN" altLang="zh-CN" sz="2800" smtClean="0"/>
              <a:t>：</a:t>
            </a:r>
            <a:r>
              <a:rPr lang="en-US" altLang="zh-CN" sz="2800" smtClean="0"/>
              <a:t>2000</a:t>
            </a:r>
            <a:endParaRPr lang="zh-CN" altLang="zh-CN" sz="2800" smtClean="0"/>
          </a:p>
          <a:p>
            <a:pPr>
              <a:buFont typeface="Wingdings" pitchFamily="2" charset="2"/>
              <a:buNone/>
            </a:pPr>
            <a:r>
              <a:rPr lang="en-US" altLang="zh-CN" sz="2800" smtClean="0"/>
              <a:t>		C</a:t>
            </a:r>
            <a:r>
              <a:rPr lang="zh-CN" altLang="zh-CN" sz="2800" smtClean="0"/>
              <a:t>：</a:t>
            </a:r>
            <a:r>
              <a:rPr lang="en-US" altLang="zh-CN" sz="2800" smtClean="0"/>
              <a:t>3000			D</a:t>
            </a:r>
            <a:r>
              <a:rPr lang="zh-CN" altLang="zh-CN" sz="2800" smtClean="0"/>
              <a:t>：</a:t>
            </a:r>
            <a:r>
              <a:rPr lang="en-US" altLang="zh-CN" sz="2800" smtClean="0"/>
              <a:t>4000</a:t>
            </a:r>
            <a:endParaRPr lang="zh-CN" altLang="zh-CN" sz="2800" smtClean="0"/>
          </a:p>
        </p:txBody>
      </p:sp>
      <p:sp>
        <p:nvSpPr>
          <p:cNvPr id="4" name="TextBox 3"/>
          <p:cNvSpPr txBox="1">
            <a:spLocks noChangeArrowheads="1"/>
          </p:cNvSpPr>
          <p:nvPr/>
        </p:nvSpPr>
        <p:spPr bwMode="auto">
          <a:xfrm>
            <a:off x="5030391" y="4286251"/>
            <a:ext cx="61912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800">
                <a:solidFill>
                  <a:schemeClr val="tx1"/>
                </a:solidFill>
                <a:latin typeface="Tahoma" pitchFamily="34" charset="0"/>
                <a:ea typeface="宋体" pitchFamily="2" charset="-122"/>
              </a:rPr>
              <a:t>A</a:t>
            </a:r>
            <a:endParaRPr lang="zh-CN" altLang="en-US" sz="2800">
              <a:solidFill>
                <a:schemeClr val="tx1"/>
              </a:solidFill>
              <a:latin typeface="Tahom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2" name="Text Box 4"/>
          <p:cNvSpPr txBox="1">
            <a:spLocks noChangeArrowheads="1"/>
          </p:cNvSpPr>
          <p:nvPr/>
        </p:nvSpPr>
        <p:spPr bwMode="auto">
          <a:xfrm>
            <a:off x="8483069" y="3081984"/>
            <a:ext cx="697627"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99"/>
                </a:solidFill>
                <a:latin typeface="+mn-lt"/>
                <a:ea typeface="黑体" pitchFamily="2" charset="-122"/>
              </a:rPr>
              <a:t>前移</a:t>
            </a:r>
          </a:p>
        </p:txBody>
      </p:sp>
      <p:sp>
        <p:nvSpPr>
          <p:cNvPr id="723973" name="AutoShape 5"/>
          <p:cNvSpPr>
            <a:spLocks noChangeArrowheads="1"/>
          </p:cNvSpPr>
          <p:nvPr/>
        </p:nvSpPr>
        <p:spPr bwMode="auto">
          <a:xfrm>
            <a:off x="8016701" y="3251845"/>
            <a:ext cx="545175" cy="144463"/>
          </a:xfrm>
          <a:prstGeom prst="rightArrow">
            <a:avLst>
              <a:gd name="adj1" fmla="val 50000"/>
              <a:gd name="adj2" fmla="val 87088"/>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23974" name="AutoShape 6"/>
          <p:cNvSpPr>
            <a:spLocks noChangeArrowheads="1"/>
          </p:cNvSpPr>
          <p:nvPr/>
        </p:nvSpPr>
        <p:spPr bwMode="auto">
          <a:xfrm flipH="1">
            <a:off x="7497324" y="3251845"/>
            <a:ext cx="545175" cy="144463"/>
          </a:xfrm>
          <a:prstGeom prst="rightArrow">
            <a:avLst>
              <a:gd name="adj1" fmla="val 50000"/>
              <a:gd name="adj2" fmla="val 87088"/>
            </a:avLst>
          </a:prstGeom>
          <a:solidFill>
            <a:srgbClr val="0000CC"/>
          </a:solidFill>
          <a:ln w="9525">
            <a:solidFill>
              <a:srgbClr val="0000CC"/>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23975" name="AutoShape 7"/>
          <p:cNvSpPr>
            <a:spLocks noChangeArrowheads="1"/>
          </p:cNvSpPr>
          <p:nvPr/>
        </p:nvSpPr>
        <p:spPr bwMode="auto">
          <a:xfrm>
            <a:off x="1784176" y="3251845"/>
            <a:ext cx="545175" cy="144463"/>
          </a:xfrm>
          <a:prstGeom prst="rightArrow">
            <a:avLst>
              <a:gd name="adj1" fmla="val 50000"/>
              <a:gd name="adj2" fmla="val 87088"/>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23976" name="Text Box 8"/>
          <p:cNvSpPr txBox="1">
            <a:spLocks noChangeArrowheads="1"/>
          </p:cNvSpPr>
          <p:nvPr/>
        </p:nvSpPr>
        <p:spPr bwMode="auto">
          <a:xfrm>
            <a:off x="8222173" y="4285397"/>
            <a:ext cx="1467068"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lt"/>
                <a:ea typeface="黑体" pitchFamily="2" charset="-122"/>
              </a:rPr>
              <a:t>不允许发送</a:t>
            </a:r>
          </a:p>
        </p:txBody>
      </p:sp>
      <p:sp>
        <p:nvSpPr>
          <p:cNvPr id="723977" name="Text Box 9"/>
          <p:cNvSpPr txBox="1">
            <a:spLocks noChangeArrowheads="1"/>
          </p:cNvSpPr>
          <p:nvPr/>
        </p:nvSpPr>
        <p:spPr bwMode="auto">
          <a:xfrm>
            <a:off x="392938" y="4272609"/>
            <a:ext cx="1210588" cy="70788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已发送并</a:t>
            </a:r>
          </a:p>
          <a:p>
            <a:pPr algn="ctr"/>
            <a:r>
              <a:rPr lang="zh-CN" altLang="en-US" sz="2000" b="1" dirty="0">
                <a:solidFill>
                  <a:srgbClr val="C00000"/>
                </a:solidFill>
                <a:latin typeface="+mn-lt"/>
                <a:ea typeface="黑体" pitchFamily="2" charset="-122"/>
              </a:rPr>
              <a:t>收到确认</a:t>
            </a:r>
          </a:p>
        </p:txBody>
      </p:sp>
      <p:sp>
        <p:nvSpPr>
          <p:cNvPr id="723978" name="Line 10"/>
          <p:cNvSpPr>
            <a:spLocks noChangeShapeType="1"/>
          </p:cNvSpPr>
          <p:nvPr/>
        </p:nvSpPr>
        <p:spPr bwMode="auto">
          <a:xfrm>
            <a:off x="1794495" y="3589983"/>
            <a:ext cx="62411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3979" name="Text Box 11"/>
          <p:cNvSpPr txBox="1">
            <a:spLocks noChangeArrowheads="1"/>
          </p:cNvSpPr>
          <p:nvPr/>
        </p:nvSpPr>
        <p:spPr bwMode="auto">
          <a:xfrm>
            <a:off x="3703465" y="3372496"/>
            <a:ext cx="2383986"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latin typeface="+mn-lt"/>
                <a:ea typeface="黑体" pitchFamily="2" charset="-122"/>
              </a:rPr>
              <a:t>A </a:t>
            </a:r>
            <a:r>
              <a:rPr lang="zh-CN" altLang="en-US" sz="2000" b="1" dirty="0">
                <a:solidFill>
                  <a:srgbClr val="000099"/>
                </a:solidFill>
                <a:latin typeface="+mn-lt"/>
                <a:ea typeface="黑体" pitchFamily="2" charset="-122"/>
              </a:rPr>
              <a:t>的</a:t>
            </a:r>
            <a:r>
              <a:rPr lang="zh-CN" altLang="en-US" sz="2000" b="1" dirty="0">
                <a:solidFill>
                  <a:srgbClr val="FF0000"/>
                </a:solidFill>
                <a:latin typeface="+mn-lt"/>
                <a:ea typeface="黑体" pitchFamily="2" charset="-122"/>
              </a:rPr>
              <a:t>发送窗口 </a:t>
            </a:r>
            <a:r>
              <a:rPr lang="en-US" altLang="zh-CN" sz="2000" b="1" dirty="0">
                <a:solidFill>
                  <a:srgbClr val="000099"/>
                </a:solidFill>
                <a:latin typeface="+mn-lt"/>
                <a:ea typeface="黑体" pitchFamily="2" charset="-122"/>
              </a:rPr>
              <a:t>= 20</a:t>
            </a:r>
          </a:p>
        </p:txBody>
      </p:sp>
      <p:sp>
        <p:nvSpPr>
          <p:cNvPr id="723980" name="Text Box 12"/>
          <p:cNvSpPr txBox="1">
            <a:spLocks noChangeArrowheads="1"/>
          </p:cNvSpPr>
          <p:nvPr/>
        </p:nvSpPr>
        <p:spPr bwMode="auto">
          <a:xfrm>
            <a:off x="3744196" y="4439866"/>
            <a:ext cx="2350323"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FF"/>
                </a:solidFill>
                <a:latin typeface="+mn-lt"/>
                <a:ea typeface="黑体" pitchFamily="2" charset="-122"/>
              </a:rPr>
              <a:t>允许发送的序号</a:t>
            </a:r>
          </a:p>
        </p:txBody>
      </p:sp>
      <p:sp>
        <p:nvSpPr>
          <p:cNvPr id="723981" name="Rectangle 13"/>
          <p:cNvSpPr>
            <a:spLocks noChangeArrowheads="1"/>
          </p:cNvSpPr>
          <p:nvPr/>
        </p:nvSpPr>
        <p:spPr bwMode="auto">
          <a:xfrm>
            <a:off x="1794495" y="3758259"/>
            <a:ext cx="6248004" cy="649287"/>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23982" name="Rectangle 14"/>
          <p:cNvSpPr>
            <a:spLocks noChangeArrowheads="1"/>
          </p:cNvSpPr>
          <p:nvPr/>
        </p:nvSpPr>
        <p:spPr bwMode="auto">
          <a:xfrm>
            <a:off x="272480" y="397415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26</a:t>
            </a:r>
          </a:p>
        </p:txBody>
      </p:sp>
      <p:sp>
        <p:nvSpPr>
          <p:cNvPr id="723983" name="Rectangle 15"/>
          <p:cNvSpPr>
            <a:spLocks noChangeArrowheads="1"/>
          </p:cNvSpPr>
          <p:nvPr/>
        </p:nvSpPr>
        <p:spPr bwMode="auto">
          <a:xfrm>
            <a:off x="585482" y="397257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27</a:t>
            </a:r>
          </a:p>
        </p:txBody>
      </p:sp>
      <p:sp>
        <p:nvSpPr>
          <p:cNvPr id="723984" name="Rectangle 16"/>
          <p:cNvSpPr>
            <a:spLocks noChangeArrowheads="1"/>
          </p:cNvSpPr>
          <p:nvPr/>
        </p:nvSpPr>
        <p:spPr bwMode="auto">
          <a:xfrm>
            <a:off x="898484" y="3970984"/>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28</a:t>
            </a:r>
          </a:p>
        </p:txBody>
      </p:sp>
      <p:sp>
        <p:nvSpPr>
          <p:cNvPr id="723985" name="Rectangle 17"/>
          <p:cNvSpPr>
            <a:spLocks noChangeArrowheads="1"/>
          </p:cNvSpPr>
          <p:nvPr/>
        </p:nvSpPr>
        <p:spPr bwMode="auto">
          <a:xfrm>
            <a:off x="1211486" y="396939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29</a:t>
            </a:r>
          </a:p>
        </p:txBody>
      </p:sp>
      <p:sp>
        <p:nvSpPr>
          <p:cNvPr id="723986" name="Rectangle 18"/>
          <p:cNvSpPr>
            <a:spLocks noChangeArrowheads="1"/>
          </p:cNvSpPr>
          <p:nvPr/>
        </p:nvSpPr>
        <p:spPr bwMode="auto">
          <a:xfrm>
            <a:off x="1524488" y="396780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30</a:t>
            </a:r>
          </a:p>
        </p:txBody>
      </p:sp>
      <p:sp>
        <p:nvSpPr>
          <p:cNvPr id="723987" name="Rectangle 19"/>
          <p:cNvSpPr>
            <a:spLocks noChangeArrowheads="1"/>
          </p:cNvSpPr>
          <p:nvPr/>
        </p:nvSpPr>
        <p:spPr bwMode="auto">
          <a:xfrm>
            <a:off x="1837490" y="396622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31</a:t>
            </a:r>
          </a:p>
        </p:txBody>
      </p:sp>
      <p:sp>
        <p:nvSpPr>
          <p:cNvPr id="723988" name="Rectangle 20"/>
          <p:cNvSpPr>
            <a:spLocks noChangeArrowheads="1"/>
          </p:cNvSpPr>
          <p:nvPr/>
        </p:nvSpPr>
        <p:spPr bwMode="auto">
          <a:xfrm>
            <a:off x="2150493" y="396463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32</a:t>
            </a:r>
          </a:p>
        </p:txBody>
      </p:sp>
      <p:sp>
        <p:nvSpPr>
          <p:cNvPr id="723989" name="Rectangle 21"/>
          <p:cNvSpPr>
            <a:spLocks noChangeArrowheads="1"/>
          </p:cNvSpPr>
          <p:nvPr/>
        </p:nvSpPr>
        <p:spPr bwMode="auto">
          <a:xfrm>
            <a:off x="2463495" y="396304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33</a:t>
            </a:r>
          </a:p>
        </p:txBody>
      </p:sp>
      <p:sp>
        <p:nvSpPr>
          <p:cNvPr id="723990" name="Rectangle 22"/>
          <p:cNvSpPr>
            <a:spLocks noChangeArrowheads="1"/>
          </p:cNvSpPr>
          <p:nvPr/>
        </p:nvSpPr>
        <p:spPr bwMode="auto">
          <a:xfrm>
            <a:off x="2776497" y="396145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34</a:t>
            </a:r>
          </a:p>
        </p:txBody>
      </p:sp>
      <p:sp>
        <p:nvSpPr>
          <p:cNvPr id="723991" name="Rectangle 23"/>
          <p:cNvSpPr>
            <a:spLocks noChangeArrowheads="1"/>
          </p:cNvSpPr>
          <p:nvPr/>
        </p:nvSpPr>
        <p:spPr bwMode="auto">
          <a:xfrm>
            <a:off x="3089499" y="395987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35</a:t>
            </a:r>
          </a:p>
        </p:txBody>
      </p:sp>
      <p:sp>
        <p:nvSpPr>
          <p:cNvPr id="723992" name="Rectangle 24"/>
          <p:cNvSpPr>
            <a:spLocks noChangeArrowheads="1"/>
          </p:cNvSpPr>
          <p:nvPr/>
        </p:nvSpPr>
        <p:spPr bwMode="auto">
          <a:xfrm>
            <a:off x="3402501" y="395828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36</a:t>
            </a:r>
          </a:p>
        </p:txBody>
      </p:sp>
      <p:sp>
        <p:nvSpPr>
          <p:cNvPr id="723993" name="Rectangle 25"/>
          <p:cNvSpPr>
            <a:spLocks noChangeArrowheads="1"/>
          </p:cNvSpPr>
          <p:nvPr/>
        </p:nvSpPr>
        <p:spPr bwMode="auto">
          <a:xfrm>
            <a:off x="3715503" y="395669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37</a:t>
            </a:r>
          </a:p>
        </p:txBody>
      </p:sp>
      <p:sp>
        <p:nvSpPr>
          <p:cNvPr id="723994" name="Rectangle 26"/>
          <p:cNvSpPr>
            <a:spLocks noChangeArrowheads="1"/>
          </p:cNvSpPr>
          <p:nvPr/>
        </p:nvSpPr>
        <p:spPr bwMode="auto">
          <a:xfrm>
            <a:off x="4028505" y="395510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38</a:t>
            </a:r>
          </a:p>
        </p:txBody>
      </p:sp>
      <p:sp>
        <p:nvSpPr>
          <p:cNvPr id="723995" name="Rectangle 27"/>
          <p:cNvSpPr>
            <a:spLocks noChangeArrowheads="1"/>
          </p:cNvSpPr>
          <p:nvPr/>
        </p:nvSpPr>
        <p:spPr bwMode="auto">
          <a:xfrm>
            <a:off x="4341507" y="395352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39</a:t>
            </a:r>
          </a:p>
        </p:txBody>
      </p:sp>
      <p:sp>
        <p:nvSpPr>
          <p:cNvPr id="723996" name="Rectangle 28"/>
          <p:cNvSpPr>
            <a:spLocks noChangeArrowheads="1"/>
          </p:cNvSpPr>
          <p:nvPr/>
        </p:nvSpPr>
        <p:spPr bwMode="auto">
          <a:xfrm>
            <a:off x="4654509" y="395193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40</a:t>
            </a:r>
          </a:p>
        </p:txBody>
      </p:sp>
      <p:sp>
        <p:nvSpPr>
          <p:cNvPr id="723997" name="Rectangle 29"/>
          <p:cNvSpPr>
            <a:spLocks noChangeArrowheads="1"/>
          </p:cNvSpPr>
          <p:nvPr/>
        </p:nvSpPr>
        <p:spPr bwMode="auto">
          <a:xfrm>
            <a:off x="4967511" y="395034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41</a:t>
            </a:r>
          </a:p>
        </p:txBody>
      </p:sp>
      <p:sp>
        <p:nvSpPr>
          <p:cNvPr id="723998" name="Rectangle 30"/>
          <p:cNvSpPr>
            <a:spLocks noChangeArrowheads="1"/>
          </p:cNvSpPr>
          <p:nvPr/>
        </p:nvSpPr>
        <p:spPr bwMode="auto">
          <a:xfrm>
            <a:off x="5280513" y="394875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42</a:t>
            </a:r>
          </a:p>
        </p:txBody>
      </p:sp>
      <p:sp>
        <p:nvSpPr>
          <p:cNvPr id="723999" name="Rectangle 31"/>
          <p:cNvSpPr>
            <a:spLocks noChangeArrowheads="1"/>
          </p:cNvSpPr>
          <p:nvPr/>
        </p:nvSpPr>
        <p:spPr bwMode="auto">
          <a:xfrm>
            <a:off x="5593515" y="394717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43</a:t>
            </a:r>
          </a:p>
        </p:txBody>
      </p:sp>
      <p:sp>
        <p:nvSpPr>
          <p:cNvPr id="724000" name="Rectangle 32"/>
          <p:cNvSpPr>
            <a:spLocks noChangeArrowheads="1"/>
          </p:cNvSpPr>
          <p:nvPr/>
        </p:nvSpPr>
        <p:spPr bwMode="auto">
          <a:xfrm>
            <a:off x="5906518" y="394558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44</a:t>
            </a:r>
          </a:p>
        </p:txBody>
      </p:sp>
      <p:sp>
        <p:nvSpPr>
          <p:cNvPr id="724001" name="Rectangle 33"/>
          <p:cNvSpPr>
            <a:spLocks noChangeArrowheads="1"/>
          </p:cNvSpPr>
          <p:nvPr/>
        </p:nvSpPr>
        <p:spPr bwMode="auto">
          <a:xfrm>
            <a:off x="6219520" y="394399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45</a:t>
            </a:r>
          </a:p>
        </p:txBody>
      </p:sp>
      <p:sp>
        <p:nvSpPr>
          <p:cNvPr id="724002" name="Rectangle 34"/>
          <p:cNvSpPr>
            <a:spLocks noChangeArrowheads="1"/>
          </p:cNvSpPr>
          <p:nvPr/>
        </p:nvSpPr>
        <p:spPr bwMode="auto">
          <a:xfrm>
            <a:off x="6532522" y="394240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46</a:t>
            </a:r>
          </a:p>
        </p:txBody>
      </p:sp>
      <p:sp>
        <p:nvSpPr>
          <p:cNvPr id="724003" name="Rectangle 35"/>
          <p:cNvSpPr>
            <a:spLocks noChangeArrowheads="1"/>
          </p:cNvSpPr>
          <p:nvPr/>
        </p:nvSpPr>
        <p:spPr bwMode="auto">
          <a:xfrm>
            <a:off x="6845524" y="394082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47</a:t>
            </a:r>
          </a:p>
        </p:txBody>
      </p:sp>
      <p:sp>
        <p:nvSpPr>
          <p:cNvPr id="724004" name="Rectangle 36"/>
          <p:cNvSpPr>
            <a:spLocks noChangeArrowheads="1"/>
          </p:cNvSpPr>
          <p:nvPr/>
        </p:nvSpPr>
        <p:spPr bwMode="auto">
          <a:xfrm>
            <a:off x="7158526" y="393923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48</a:t>
            </a:r>
          </a:p>
        </p:txBody>
      </p:sp>
      <p:sp>
        <p:nvSpPr>
          <p:cNvPr id="724005" name="Rectangle 37"/>
          <p:cNvSpPr>
            <a:spLocks noChangeArrowheads="1"/>
          </p:cNvSpPr>
          <p:nvPr/>
        </p:nvSpPr>
        <p:spPr bwMode="auto">
          <a:xfrm>
            <a:off x="7471528" y="393764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49</a:t>
            </a:r>
          </a:p>
        </p:txBody>
      </p:sp>
      <p:sp>
        <p:nvSpPr>
          <p:cNvPr id="724006" name="Rectangle 38"/>
          <p:cNvSpPr>
            <a:spLocks noChangeArrowheads="1"/>
          </p:cNvSpPr>
          <p:nvPr/>
        </p:nvSpPr>
        <p:spPr bwMode="auto">
          <a:xfrm>
            <a:off x="7784530" y="393605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50</a:t>
            </a:r>
          </a:p>
        </p:txBody>
      </p:sp>
      <p:sp>
        <p:nvSpPr>
          <p:cNvPr id="724007" name="Rectangle 39"/>
          <p:cNvSpPr>
            <a:spLocks noChangeArrowheads="1"/>
          </p:cNvSpPr>
          <p:nvPr/>
        </p:nvSpPr>
        <p:spPr bwMode="auto">
          <a:xfrm>
            <a:off x="8097532" y="393447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51</a:t>
            </a:r>
          </a:p>
        </p:txBody>
      </p:sp>
      <p:sp>
        <p:nvSpPr>
          <p:cNvPr id="724008" name="Rectangle 40"/>
          <p:cNvSpPr>
            <a:spLocks noChangeArrowheads="1"/>
          </p:cNvSpPr>
          <p:nvPr/>
        </p:nvSpPr>
        <p:spPr bwMode="auto">
          <a:xfrm>
            <a:off x="8410534" y="393288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52</a:t>
            </a:r>
          </a:p>
        </p:txBody>
      </p:sp>
      <p:sp>
        <p:nvSpPr>
          <p:cNvPr id="724009" name="Rectangle 41"/>
          <p:cNvSpPr>
            <a:spLocks noChangeArrowheads="1"/>
          </p:cNvSpPr>
          <p:nvPr/>
        </p:nvSpPr>
        <p:spPr bwMode="auto">
          <a:xfrm>
            <a:off x="8723536" y="3931295"/>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53</a:t>
            </a:r>
          </a:p>
        </p:txBody>
      </p:sp>
      <p:sp>
        <p:nvSpPr>
          <p:cNvPr id="724010" name="Rectangle 42"/>
          <p:cNvSpPr>
            <a:spLocks noChangeArrowheads="1"/>
          </p:cNvSpPr>
          <p:nvPr/>
        </p:nvSpPr>
        <p:spPr bwMode="auto">
          <a:xfrm>
            <a:off x="9036538" y="3929709"/>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54</a:t>
            </a:r>
          </a:p>
        </p:txBody>
      </p:sp>
      <p:sp>
        <p:nvSpPr>
          <p:cNvPr id="724011" name="Rectangle 43"/>
          <p:cNvSpPr>
            <a:spLocks noChangeArrowheads="1"/>
          </p:cNvSpPr>
          <p:nvPr/>
        </p:nvSpPr>
        <p:spPr bwMode="auto">
          <a:xfrm>
            <a:off x="9349540" y="392812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55</a:t>
            </a:r>
          </a:p>
        </p:txBody>
      </p:sp>
      <p:sp>
        <p:nvSpPr>
          <p:cNvPr id="724012" name="Rectangle 44"/>
          <p:cNvSpPr>
            <a:spLocks noChangeArrowheads="1"/>
          </p:cNvSpPr>
          <p:nvPr/>
        </p:nvSpPr>
        <p:spPr bwMode="auto">
          <a:xfrm>
            <a:off x="9653943" y="392812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56</a:t>
            </a:r>
          </a:p>
        </p:txBody>
      </p:sp>
      <p:sp>
        <p:nvSpPr>
          <p:cNvPr id="724013" name="Line 45"/>
          <p:cNvSpPr>
            <a:spLocks noChangeShapeType="1"/>
          </p:cNvSpPr>
          <p:nvPr/>
        </p:nvSpPr>
        <p:spPr bwMode="auto">
          <a:xfrm flipH="1" flipV="1">
            <a:off x="1954437" y="4275784"/>
            <a:ext cx="10319" cy="511175"/>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4014" name="Text Box 46"/>
          <p:cNvSpPr txBox="1">
            <a:spLocks noChangeArrowheads="1"/>
          </p:cNvSpPr>
          <p:nvPr/>
        </p:nvSpPr>
        <p:spPr bwMode="auto">
          <a:xfrm>
            <a:off x="1401480" y="4764733"/>
            <a:ext cx="1467068"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lang="en-US" altLang="zh-CN" sz="2000" b="1" dirty="0">
                <a:solidFill>
                  <a:srgbClr val="9900CC"/>
                </a:solidFill>
                <a:latin typeface="+mn-lt"/>
                <a:ea typeface="黑体" pitchFamily="2" charset="-122"/>
              </a:rPr>
              <a:t>B </a:t>
            </a:r>
            <a:r>
              <a:rPr lang="zh-CN" altLang="en-US" sz="2000" b="1" dirty="0">
                <a:solidFill>
                  <a:srgbClr val="9900CC"/>
                </a:solidFill>
                <a:latin typeface="+mn-lt"/>
                <a:ea typeface="黑体" pitchFamily="2" charset="-122"/>
              </a:rPr>
              <a:t>期望</a:t>
            </a:r>
          </a:p>
          <a:p>
            <a:pPr algn="ctr">
              <a:lnSpc>
                <a:spcPct val="90000"/>
              </a:lnSpc>
            </a:pPr>
            <a:r>
              <a:rPr lang="zh-CN" altLang="en-US" sz="2000" b="1" dirty="0">
                <a:solidFill>
                  <a:srgbClr val="9900CC"/>
                </a:solidFill>
                <a:latin typeface="+mn-lt"/>
                <a:ea typeface="黑体" pitchFamily="2" charset="-122"/>
              </a:rPr>
              <a:t>收到的序号</a:t>
            </a:r>
          </a:p>
        </p:txBody>
      </p:sp>
      <p:sp>
        <p:nvSpPr>
          <p:cNvPr id="724015" name="Line 47"/>
          <p:cNvSpPr>
            <a:spLocks noChangeShapeType="1"/>
          </p:cNvSpPr>
          <p:nvPr/>
        </p:nvSpPr>
        <p:spPr bwMode="auto">
          <a:xfrm>
            <a:off x="1784176" y="3116908"/>
            <a:ext cx="8600" cy="1357312"/>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4016" name="Text Box 48"/>
          <p:cNvSpPr txBox="1">
            <a:spLocks noChangeArrowheads="1"/>
          </p:cNvSpPr>
          <p:nvPr/>
        </p:nvSpPr>
        <p:spPr bwMode="auto">
          <a:xfrm>
            <a:off x="7635510" y="2708920"/>
            <a:ext cx="800219"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itchFamily="2" charset="-122"/>
              </a:rPr>
              <a:t>前沿</a:t>
            </a:r>
          </a:p>
        </p:txBody>
      </p:sp>
      <p:sp>
        <p:nvSpPr>
          <p:cNvPr id="724017" name="Text Box 49"/>
          <p:cNvSpPr txBox="1">
            <a:spLocks noChangeArrowheads="1"/>
          </p:cNvSpPr>
          <p:nvPr/>
        </p:nvSpPr>
        <p:spPr bwMode="auto">
          <a:xfrm>
            <a:off x="1402985" y="2708920"/>
            <a:ext cx="800219"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itchFamily="2" charset="-122"/>
              </a:rPr>
              <a:t>后沿</a:t>
            </a:r>
          </a:p>
        </p:txBody>
      </p:sp>
      <p:sp>
        <p:nvSpPr>
          <p:cNvPr id="724018" name="Line 50"/>
          <p:cNvSpPr>
            <a:spLocks noChangeShapeType="1"/>
          </p:cNvSpPr>
          <p:nvPr/>
        </p:nvSpPr>
        <p:spPr bwMode="auto">
          <a:xfrm>
            <a:off x="8033899" y="3102621"/>
            <a:ext cx="8600" cy="1357313"/>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4019" name="Text Box 51"/>
          <p:cNvSpPr txBox="1">
            <a:spLocks noChangeArrowheads="1"/>
          </p:cNvSpPr>
          <p:nvPr/>
        </p:nvSpPr>
        <p:spPr bwMode="auto">
          <a:xfrm>
            <a:off x="2276342" y="3083571"/>
            <a:ext cx="697627"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99"/>
                </a:solidFill>
                <a:latin typeface="+mn-lt"/>
                <a:ea typeface="黑体" pitchFamily="2" charset="-122"/>
              </a:rPr>
              <a:t>前移</a:t>
            </a:r>
          </a:p>
        </p:txBody>
      </p:sp>
      <p:sp>
        <p:nvSpPr>
          <p:cNvPr id="724020" name="Text Box 52"/>
          <p:cNvSpPr txBox="1">
            <a:spLocks noChangeArrowheads="1"/>
          </p:cNvSpPr>
          <p:nvPr/>
        </p:nvSpPr>
        <p:spPr bwMode="auto">
          <a:xfrm>
            <a:off x="6871625" y="3080396"/>
            <a:ext cx="697627"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99"/>
                </a:solidFill>
                <a:latin typeface="+mn-lt"/>
                <a:ea typeface="黑体" pitchFamily="2" charset="-122"/>
              </a:rPr>
              <a:t>收缩</a:t>
            </a:r>
          </a:p>
        </p:txBody>
      </p:sp>
      <p:grpSp>
        <p:nvGrpSpPr>
          <p:cNvPr id="724021" name="Group 53"/>
          <p:cNvGrpSpPr>
            <a:grpSpLocks/>
          </p:cNvGrpSpPr>
          <p:nvPr/>
        </p:nvGrpSpPr>
        <p:grpSpPr bwMode="auto">
          <a:xfrm>
            <a:off x="6666665" y="3158183"/>
            <a:ext cx="233892" cy="288925"/>
            <a:chOff x="3833" y="1298"/>
            <a:chExt cx="136" cy="182"/>
          </a:xfrm>
        </p:grpSpPr>
        <p:sp>
          <p:nvSpPr>
            <p:cNvPr id="724022" name="Line 54"/>
            <p:cNvSpPr>
              <a:spLocks noChangeShapeType="1"/>
            </p:cNvSpPr>
            <p:nvPr/>
          </p:nvSpPr>
          <p:spPr bwMode="auto">
            <a:xfrm flipH="1">
              <a:off x="3833" y="1298"/>
              <a:ext cx="136" cy="182"/>
            </a:xfrm>
            <a:prstGeom prst="line">
              <a:avLst/>
            </a:prstGeom>
            <a:noFill/>
            <a:ln w="571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24023" name="Line 55"/>
            <p:cNvSpPr>
              <a:spLocks noChangeShapeType="1"/>
            </p:cNvSpPr>
            <p:nvPr/>
          </p:nvSpPr>
          <p:spPr bwMode="auto">
            <a:xfrm>
              <a:off x="3833" y="1298"/>
              <a:ext cx="136" cy="182"/>
            </a:xfrm>
            <a:prstGeom prst="line">
              <a:avLst/>
            </a:prstGeom>
            <a:noFill/>
            <a:ln w="571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724024" name="Text Box 56"/>
          <p:cNvSpPr txBox="1">
            <a:spLocks noChangeArrowheads="1"/>
          </p:cNvSpPr>
          <p:nvPr/>
        </p:nvSpPr>
        <p:spPr bwMode="auto">
          <a:xfrm>
            <a:off x="511596" y="226095"/>
            <a:ext cx="9071836" cy="2308324"/>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179388" indent="-179388">
              <a:buFont typeface="Arial" pitchFamily="34" charset="0"/>
              <a:buChar char="•"/>
            </a:pPr>
            <a:r>
              <a:rPr lang="zh-CN" altLang="en-US" sz="2400" b="1" dirty="0">
                <a:solidFill>
                  <a:srgbClr val="000099"/>
                </a:solidFill>
                <a:latin typeface="+mn-lt"/>
                <a:ea typeface="黑体" pitchFamily="2" charset="-122"/>
              </a:rPr>
              <a:t>根据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给出的窗口</a:t>
            </a:r>
            <a:r>
              <a:rPr lang="zh-CN" altLang="en-US" sz="2400" b="1" dirty="0" smtClean="0">
                <a:solidFill>
                  <a:srgbClr val="000099"/>
                </a:solidFill>
                <a:latin typeface="+mn-lt"/>
                <a:ea typeface="黑体" pitchFamily="2" charset="-122"/>
              </a:rPr>
              <a:t>值，</a:t>
            </a:r>
            <a:r>
              <a:rPr lang="en-US" altLang="zh-CN" sz="2400" b="1" dirty="0" smtClean="0">
                <a:solidFill>
                  <a:srgbClr val="000099"/>
                </a:solidFill>
                <a:latin typeface="+mn-lt"/>
                <a:ea typeface="黑体" pitchFamily="2" charset="-122"/>
              </a:rPr>
              <a:t>A </a:t>
            </a:r>
            <a:r>
              <a:rPr lang="zh-CN" altLang="en-US" sz="2400" b="1" dirty="0">
                <a:solidFill>
                  <a:srgbClr val="000099"/>
                </a:solidFill>
                <a:latin typeface="+mn-lt"/>
                <a:ea typeface="黑体" pitchFamily="2" charset="-122"/>
              </a:rPr>
              <a:t>构造出自己的发送</a:t>
            </a:r>
            <a:r>
              <a:rPr lang="zh-CN" altLang="en-US" sz="2400" b="1" dirty="0" smtClean="0">
                <a:solidFill>
                  <a:srgbClr val="000099"/>
                </a:solidFill>
                <a:latin typeface="+mn-lt"/>
                <a:ea typeface="黑体" pitchFamily="2" charset="-122"/>
              </a:rPr>
              <a:t>窗口。</a:t>
            </a:r>
            <a:endParaRPr lang="en-US" altLang="zh-CN" sz="2400" b="1" dirty="0" smtClean="0">
              <a:solidFill>
                <a:srgbClr val="000099"/>
              </a:solidFill>
              <a:latin typeface="+mn-lt"/>
              <a:ea typeface="黑体" pitchFamily="2" charset="-122"/>
            </a:endParaRPr>
          </a:p>
          <a:p>
            <a:pPr marL="179388" indent="-179388">
              <a:buFont typeface="Arial" pitchFamily="34" charset="0"/>
              <a:buChar char="•"/>
            </a:pPr>
            <a:r>
              <a:rPr lang="zh-CN" altLang="zh-CN" sz="2400" b="1" dirty="0">
                <a:solidFill>
                  <a:srgbClr val="FF0000"/>
                </a:solidFill>
                <a:latin typeface="+mn-lt"/>
                <a:ea typeface="黑体" pitchFamily="2" charset="-122"/>
              </a:rPr>
              <a:t>发送窗口表示：在没有</a:t>
            </a:r>
            <a:r>
              <a:rPr lang="zh-CN" altLang="zh-CN" sz="2400" b="1" dirty="0" smtClean="0">
                <a:solidFill>
                  <a:srgbClr val="FF0000"/>
                </a:solidFill>
                <a:latin typeface="+mn-lt"/>
                <a:ea typeface="黑体" pitchFamily="2" charset="-122"/>
              </a:rPr>
              <a:t>收到</a:t>
            </a:r>
            <a:r>
              <a:rPr lang="en-US" altLang="zh-CN" sz="2400" b="1" dirty="0" smtClean="0">
                <a:solidFill>
                  <a:srgbClr val="FF0000"/>
                </a:solidFill>
                <a:latin typeface="+mn-lt"/>
                <a:ea typeface="黑体" pitchFamily="2" charset="-122"/>
              </a:rPr>
              <a:t> B </a:t>
            </a:r>
            <a:r>
              <a:rPr lang="zh-CN" altLang="zh-CN" sz="2400" b="1" dirty="0" smtClean="0">
                <a:solidFill>
                  <a:srgbClr val="FF0000"/>
                </a:solidFill>
                <a:latin typeface="+mn-lt"/>
                <a:ea typeface="黑体" pitchFamily="2" charset="-122"/>
              </a:rPr>
              <a:t>的</a:t>
            </a:r>
            <a:r>
              <a:rPr lang="zh-CN" altLang="zh-CN" sz="2400" b="1" dirty="0">
                <a:solidFill>
                  <a:srgbClr val="FF0000"/>
                </a:solidFill>
                <a:latin typeface="+mn-lt"/>
                <a:ea typeface="黑体" pitchFamily="2" charset="-122"/>
              </a:rPr>
              <a:t>确认的情况下，</a:t>
            </a:r>
            <a:r>
              <a:rPr lang="en-US" altLang="zh-CN" sz="2400" b="1" dirty="0" smtClean="0">
                <a:solidFill>
                  <a:srgbClr val="FF0000"/>
                </a:solidFill>
                <a:latin typeface="+mn-lt"/>
                <a:ea typeface="黑体" pitchFamily="2" charset="-122"/>
              </a:rPr>
              <a:t>A </a:t>
            </a:r>
            <a:r>
              <a:rPr lang="zh-CN" altLang="zh-CN" sz="2400" b="1" dirty="0" smtClean="0">
                <a:solidFill>
                  <a:srgbClr val="FF0000"/>
                </a:solidFill>
                <a:latin typeface="+mn-lt"/>
                <a:ea typeface="黑体" pitchFamily="2" charset="-122"/>
              </a:rPr>
              <a:t>可以</a:t>
            </a:r>
            <a:r>
              <a:rPr lang="zh-CN" altLang="zh-CN" sz="2400" b="1" dirty="0">
                <a:solidFill>
                  <a:srgbClr val="FF0000"/>
                </a:solidFill>
                <a:latin typeface="+mn-lt"/>
                <a:ea typeface="黑体" pitchFamily="2" charset="-122"/>
              </a:rPr>
              <a:t>连续把窗口内的数据都发送出去。</a:t>
            </a:r>
            <a:r>
              <a:rPr lang="zh-CN" altLang="en-US" sz="2400" b="1" dirty="0">
                <a:solidFill>
                  <a:srgbClr val="FF0000"/>
                </a:solidFill>
                <a:latin typeface="+mn-lt"/>
                <a:ea typeface="黑体" pitchFamily="2" charset="-122"/>
              </a:rPr>
              <a:t> </a:t>
            </a:r>
            <a:endParaRPr lang="en-US" altLang="zh-CN" sz="2400" b="1" dirty="0" smtClean="0">
              <a:solidFill>
                <a:srgbClr val="FF0000"/>
              </a:solidFill>
              <a:latin typeface="+mn-lt"/>
              <a:ea typeface="黑体" pitchFamily="2" charset="-122"/>
            </a:endParaRPr>
          </a:p>
          <a:p>
            <a:pPr marL="179388" indent="-179388">
              <a:buFont typeface="Arial" pitchFamily="34" charset="0"/>
              <a:buChar char="•"/>
            </a:pPr>
            <a:r>
              <a:rPr lang="zh-CN" altLang="zh-CN" sz="2400" b="1" dirty="0">
                <a:solidFill>
                  <a:srgbClr val="FF0000"/>
                </a:solidFill>
                <a:latin typeface="+mn-lt"/>
                <a:ea typeface="黑体" pitchFamily="2" charset="-122"/>
              </a:rPr>
              <a:t>发送窗口里面的序号表示允许发送的序号。</a:t>
            </a:r>
            <a:endParaRPr lang="en-US" altLang="zh-CN" sz="2400" b="1" dirty="0">
              <a:solidFill>
                <a:srgbClr val="FF0000"/>
              </a:solidFill>
              <a:latin typeface="+mn-lt"/>
              <a:ea typeface="黑体" pitchFamily="2" charset="-122"/>
            </a:endParaRPr>
          </a:p>
          <a:p>
            <a:pPr marL="179388" indent="-179388">
              <a:buFont typeface="Arial" pitchFamily="34" charset="0"/>
              <a:buChar char="•"/>
            </a:pPr>
            <a:r>
              <a:rPr lang="zh-CN" altLang="zh-CN" sz="2400" b="1" dirty="0">
                <a:solidFill>
                  <a:srgbClr val="000099"/>
                </a:solidFill>
                <a:latin typeface="+mn-lt"/>
                <a:ea typeface="黑体" pitchFamily="2" charset="-122"/>
              </a:rPr>
              <a:t>显然，窗口越大，发送方就可以在收到对方确认之前连续发送更多的数据，因而可能获得更高的传输效率。</a:t>
            </a:r>
            <a:endParaRPr lang="zh-CN" altLang="en-US" sz="2400" b="1" dirty="0">
              <a:solidFill>
                <a:srgbClr val="000099"/>
              </a:solidFill>
              <a:latin typeface="+mn-lt"/>
              <a:ea typeface="黑体" pitchFamily="2" charset="-122"/>
            </a:endParaRPr>
          </a:p>
        </p:txBody>
      </p:sp>
      <p:sp>
        <p:nvSpPr>
          <p:cNvPr id="724025" name="Text Box 57"/>
          <p:cNvSpPr txBox="1">
            <a:spLocks noChangeArrowheads="1"/>
          </p:cNvSpPr>
          <p:nvPr/>
        </p:nvSpPr>
        <p:spPr bwMode="auto">
          <a:xfrm>
            <a:off x="5006747" y="5045721"/>
            <a:ext cx="3890809" cy="954107"/>
          </a:xfrm>
          <a:prstGeom prst="rect">
            <a:avLst/>
          </a:prstGeom>
          <a:solidFill>
            <a:srgbClr val="000099"/>
          </a:solidFill>
          <a:ln w="9525">
            <a:solidFill>
              <a:schemeClr val="folHlink"/>
            </a:solidFill>
            <a:miter lim="800000"/>
            <a:headEnd/>
            <a:tailEnd/>
          </a:ln>
          <a:effectLst/>
        </p:spPr>
        <p:txBody>
          <a:bodyPr wrap="none">
            <a:spAutoFit/>
          </a:bodyPr>
          <a:lstStyle/>
          <a:p>
            <a:pPr algn="ctr"/>
            <a:r>
              <a:rPr lang="en-US" altLang="zh-CN" sz="2800" b="1" dirty="0">
                <a:solidFill>
                  <a:schemeClr val="bg1"/>
                </a:solidFill>
                <a:latin typeface="+mn-lt"/>
                <a:ea typeface="黑体" pitchFamily="2" charset="-122"/>
              </a:rPr>
              <a:t>TCP </a:t>
            </a:r>
            <a:r>
              <a:rPr lang="zh-CN" altLang="en-US" sz="2800" b="1" dirty="0">
                <a:solidFill>
                  <a:schemeClr val="bg1"/>
                </a:solidFill>
                <a:latin typeface="+mn-lt"/>
                <a:ea typeface="黑体" pitchFamily="2" charset="-122"/>
              </a:rPr>
              <a:t>标准强烈不赞成</a:t>
            </a:r>
          </a:p>
          <a:p>
            <a:pPr algn="ctr"/>
            <a:r>
              <a:rPr lang="zh-CN" altLang="en-US" sz="2800" b="1" dirty="0">
                <a:solidFill>
                  <a:schemeClr val="bg1"/>
                </a:solidFill>
                <a:latin typeface="+mn-lt"/>
                <a:ea typeface="黑体" pitchFamily="2" charset="-122"/>
              </a:rPr>
              <a:t>发送窗口前沿向后收缩 </a:t>
            </a:r>
          </a:p>
        </p:txBody>
      </p:sp>
    </p:spTree>
    <p:extLst>
      <p:ext uri="{BB962C8B-B14F-4D97-AF65-F5344CB8AC3E}">
        <p14:creationId xmlns:p14="http://schemas.microsoft.com/office/powerpoint/2010/main" xmlns="" val="2628345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20" name="Line 4"/>
          <p:cNvSpPr>
            <a:spLocks noChangeShapeType="1"/>
          </p:cNvSpPr>
          <p:nvPr/>
        </p:nvSpPr>
        <p:spPr bwMode="auto">
          <a:xfrm flipV="1">
            <a:off x="1789337" y="3346451"/>
            <a:ext cx="6249723" cy="11113"/>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21" name="Line 5"/>
          <p:cNvSpPr>
            <a:spLocks noChangeShapeType="1"/>
          </p:cNvSpPr>
          <p:nvPr/>
        </p:nvSpPr>
        <p:spPr bwMode="auto">
          <a:xfrm flipV="1">
            <a:off x="1789337" y="1204913"/>
            <a:ext cx="6249723" cy="11112"/>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22" name="Text Box 6"/>
          <p:cNvSpPr txBox="1">
            <a:spLocks noChangeArrowheads="1"/>
          </p:cNvSpPr>
          <p:nvPr/>
        </p:nvSpPr>
        <p:spPr bwMode="auto">
          <a:xfrm>
            <a:off x="8223893" y="2201864"/>
            <a:ext cx="1467068"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lt"/>
                <a:ea typeface="黑体" pitchFamily="2" charset="-122"/>
              </a:rPr>
              <a:t>不允许发送</a:t>
            </a:r>
          </a:p>
        </p:txBody>
      </p:sp>
      <p:sp>
        <p:nvSpPr>
          <p:cNvPr id="726023" name="Text Box 7"/>
          <p:cNvSpPr txBox="1">
            <a:spLocks noChangeArrowheads="1"/>
          </p:cNvSpPr>
          <p:nvPr/>
        </p:nvSpPr>
        <p:spPr bwMode="auto">
          <a:xfrm>
            <a:off x="408416" y="2201864"/>
            <a:ext cx="1210588" cy="70788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已发送并</a:t>
            </a:r>
          </a:p>
          <a:p>
            <a:pPr algn="ctr"/>
            <a:r>
              <a:rPr lang="zh-CN" altLang="en-US" sz="2000" b="1" dirty="0">
                <a:solidFill>
                  <a:srgbClr val="C00000"/>
                </a:solidFill>
                <a:latin typeface="+mn-lt"/>
                <a:ea typeface="黑体" pitchFamily="2" charset="-122"/>
              </a:rPr>
              <a:t>收到确认</a:t>
            </a:r>
          </a:p>
        </p:txBody>
      </p:sp>
      <p:sp>
        <p:nvSpPr>
          <p:cNvPr id="726024" name="Text Box 8"/>
          <p:cNvSpPr txBox="1">
            <a:spLocks noChangeArrowheads="1"/>
          </p:cNvSpPr>
          <p:nvPr/>
        </p:nvSpPr>
        <p:spPr bwMode="auto">
          <a:xfrm>
            <a:off x="3158291" y="981076"/>
            <a:ext cx="2754408"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itchFamily="2" charset="-122"/>
              </a:rPr>
              <a:t>A </a:t>
            </a:r>
            <a:r>
              <a:rPr lang="zh-CN" altLang="en-US" sz="2000" b="1" dirty="0">
                <a:solidFill>
                  <a:srgbClr val="0000CC"/>
                </a:solidFill>
                <a:latin typeface="+mn-lt"/>
                <a:ea typeface="黑体" pitchFamily="2" charset="-122"/>
              </a:rPr>
              <a:t>的</a:t>
            </a:r>
            <a:r>
              <a:rPr lang="zh-CN" altLang="en-US" sz="2000" b="1" dirty="0">
                <a:solidFill>
                  <a:srgbClr val="FF0000"/>
                </a:solidFill>
                <a:latin typeface="+mn-lt"/>
                <a:ea typeface="黑体" pitchFamily="2" charset="-122"/>
              </a:rPr>
              <a:t>发送窗口</a:t>
            </a:r>
            <a:r>
              <a:rPr lang="zh-CN" altLang="en-US" sz="2000" b="1" dirty="0">
                <a:solidFill>
                  <a:srgbClr val="0000CC"/>
                </a:solidFill>
                <a:latin typeface="+mn-lt"/>
                <a:ea typeface="黑体" pitchFamily="2" charset="-122"/>
              </a:rPr>
              <a:t>位置不变</a:t>
            </a:r>
          </a:p>
        </p:txBody>
      </p:sp>
      <p:sp>
        <p:nvSpPr>
          <p:cNvPr id="726025" name="Text Box 9"/>
          <p:cNvSpPr txBox="1">
            <a:spLocks noChangeArrowheads="1"/>
          </p:cNvSpPr>
          <p:nvPr/>
        </p:nvSpPr>
        <p:spPr bwMode="auto">
          <a:xfrm>
            <a:off x="5423610" y="2368551"/>
            <a:ext cx="2492990"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FF"/>
                </a:solidFill>
                <a:latin typeface="+mn-lt"/>
                <a:ea typeface="黑体" pitchFamily="2" charset="-122"/>
              </a:rPr>
              <a:t>允许发送但尚未发送</a:t>
            </a:r>
          </a:p>
        </p:txBody>
      </p:sp>
      <p:sp>
        <p:nvSpPr>
          <p:cNvPr id="726026" name="Rectangle 10"/>
          <p:cNvSpPr>
            <a:spLocks noChangeArrowheads="1"/>
          </p:cNvSpPr>
          <p:nvPr/>
        </p:nvSpPr>
        <p:spPr bwMode="auto">
          <a:xfrm>
            <a:off x="1796215" y="1708150"/>
            <a:ext cx="6248004" cy="649288"/>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726027" name="Rectangle 11"/>
          <p:cNvSpPr>
            <a:spLocks noChangeArrowheads="1"/>
          </p:cNvSpPr>
          <p:nvPr/>
        </p:nvSpPr>
        <p:spPr bwMode="auto">
          <a:xfrm>
            <a:off x="274200" y="192405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26</a:t>
            </a:r>
          </a:p>
        </p:txBody>
      </p:sp>
      <p:sp>
        <p:nvSpPr>
          <p:cNvPr id="726028" name="Rectangle 12"/>
          <p:cNvSpPr>
            <a:spLocks noChangeArrowheads="1"/>
          </p:cNvSpPr>
          <p:nvPr/>
        </p:nvSpPr>
        <p:spPr bwMode="auto">
          <a:xfrm>
            <a:off x="587202" y="1922464"/>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27</a:t>
            </a:r>
          </a:p>
        </p:txBody>
      </p:sp>
      <p:sp>
        <p:nvSpPr>
          <p:cNvPr id="726029" name="Rectangle 13"/>
          <p:cNvSpPr>
            <a:spLocks noChangeArrowheads="1"/>
          </p:cNvSpPr>
          <p:nvPr/>
        </p:nvSpPr>
        <p:spPr bwMode="auto">
          <a:xfrm>
            <a:off x="900204" y="192087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28</a:t>
            </a:r>
          </a:p>
        </p:txBody>
      </p:sp>
      <p:sp>
        <p:nvSpPr>
          <p:cNvPr id="726030" name="Rectangle 14"/>
          <p:cNvSpPr>
            <a:spLocks noChangeArrowheads="1"/>
          </p:cNvSpPr>
          <p:nvPr/>
        </p:nvSpPr>
        <p:spPr bwMode="auto">
          <a:xfrm>
            <a:off x="1213206" y="191928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29</a:t>
            </a:r>
          </a:p>
        </p:txBody>
      </p:sp>
      <p:sp>
        <p:nvSpPr>
          <p:cNvPr id="726031" name="Rectangle 15"/>
          <p:cNvSpPr>
            <a:spLocks noChangeArrowheads="1"/>
          </p:cNvSpPr>
          <p:nvPr/>
        </p:nvSpPr>
        <p:spPr bwMode="auto">
          <a:xfrm>
            <a:off x="1526208" y="191770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30</a:t>
            </a:r>
          </a:p>
        </p:txBody>
      </p:sp>
      <p:sp>
        <p:nvSpPr>
          <p:cNvPr id="726032" name="Rectangle 16"/>
          <p:cNvSpPr>
            <a:spLocks noChangeArrowheads="1"/>
          </p:cNvSpPr>
          <p:nvPr/>
        </p:nvSpPr>
        <p:spPr bwMode="auto">
          <a:xfrm>
            <a:off x="1839210" y="1916113"/>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31</a:t>
            </a:r>
          </a:p>
        </p:txBody>
      </p:sp>
      <p:sp>
        <p:nvSpPr>
          <p:cNvPr id="726033" name="Rectangle 17"/>
          <p:cNvSpPr>
            <a:spLocks noChangeArrowheads="1"/>
          </p:cNvSpPr>
          <p:nvPr/>
        </p:nvSpPr>
        <p:spPr bwMode="auto">
          <a:xfrm>
            <a:off x="2152213" y="19145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32</a:t>
            </a:r>
          </a:p>
        </p:txBody>
      </p:sp>
      <p:sp>
        <p:nvSpPr>
          <p:cNvPr id="726034" name="Rectangle 18"/>
          <p:cNvSpPr>
            <a:spLocks noChangeArrowheads="1"/>
          </p:cNvSpPr>
          <p:nvPr/>
        </p:nvSpPr>
        <p:spPr bwMode="auto">
          <a:xfrm>
            <a:off x="2465215" y="191293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33</a:t>
            </a:r>
          </a:p>
        </p:txBody>
      </p:sp>
      <p:sp>
        <p:nvSpPr>
          <p:cNvPr id="726035" name="Rectangle 19"/>
          <p:cNvSpPr>
            <a:spLocks noChangeArrowheads="1"/>
          </p:cNvSpPr>
          <p:nvPr/>
        </p:nvSpPr>
        <p:spPr bwMode="auto">
          <a:xfrm>
            <a:off x="2778217" y="191135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34</a:t>
            </a:r>
          </a:p>
        </p:txBody>
      </p:sp>
      <p:sp>
        <p:nvSpPr>
          <p:cNvPr id="726036" name="Rectangle 20"/>
          <p:cNvSpPr>
            <a:spLocks noChangeArrowheads="1"/>
          </p:cNvSpPr>
          <p:nvPr/>
        </p:nvSpPr>
        <p:spPr bwMode="auto">
          <a:xfrm>
            <a:off x="3091219" y="190976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35</a:t>
            </a:r>
          </a:p>
        </p:txBody>
      </p:sp>
      <p:sp>
        <p:nvSpPr>
          <p:cNvPr id="726037" name="Rectangle 21"/>
          <p:cNvSpPr>
            <a:spLocks noChangeArrowheads="1"/>
          </p:cNvSpPr>
          <p:nvPr/>
        </p:nvSpPr>
        <p:spPr bwMode="auto">
          <a:xfrm>
            <a:off x="3404221" y="190817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36</a:t>
            </a:r>
          </a:p>
        </p:txBody>
      </p:sp>
      <p:sp>
        <p:nvSpPr>
          <p:cNvPr id="726038" name="Rectangle 22"/>
          <p:cNvSpPr>
            <a:spLocks noChangeArrowheads="1"/>
          </p:cNvSpPr>
          <p:nvPr/>
        </p:nvSpPr>
        <p:spPr bwMode="auto">
          <a:xfrm>
            <a:off x="3717223" y="190658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37</a:t>
            </a:r>
          </a:p>
        </p:txBody>
      </p:sp>
      <p:sp>
        <p:nvSpPr>
          <p:cNvPr id="726039" name="Rectangle 23"/>
          <p:cNvSpPr>
            <a:spLocks noChangeArrowheads="1"/>
          </p:cNvSpPr>
          <p:nvPr/>
        </p:nvSpPr>
        <p:spPr bwMode="auto">
          <a:xfrm>
            <a:off x="4030225" y="190500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38</a:t>
            </a:r>
          </a:p>
        </p:txBody>
      </p:sp>
      <p:sp>
        <p:nvSpPr>
          <p:cNvPr id="726040" name="Rectangle 24"/>
          <p:cNvSpPr>
            <a:spLocks noChangeArrowheads="1"/>
          </p:cNvSpPr>
          <p:nvPr/>
        </p:nvSpPr>
        <p:spPr bwMode="auto">
          <a:xfrm>
            <a:off x="4343227" y="190341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39</a:t>
            </a:r>
          </a:p>
        </p:txBody>
      </p:sp>
      <p:sp>
        <p:nvSpPr>
          <p:cNvPr id="726041" name="Rectangle 25"/>
          <p:cNvSpPr>
            <a:spLocks noChangeArrowheads="1"/>
          </p:cNvSpPr>
          <p:nvPr/>
        </p:nvSpPr>
        <p:spPr bwMode="auto">
          <a:xfrm>
            <a:off x="4656229" y="19018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40</a:t>
            </a:r>
          </a:p>
        </p:txBody>
      </p:sp>
      <p:sp>
        <p:nvSpPr>
          <p:cNvPr id="726042" name="Rectangle 26"/>
          <p:cNvSpPr>
            <a:spLocks noChangeArrowheads="1"/>
          </p:cNvSpPr>
          <p:nvPr/>
        </p:nvSpPr>
        <p:spPr bwMode="auto">
          <a:xfrm>
            <a:off x="4969231" y="190023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41</a:t>
            </a:r>
          </a:p>
        </p:txBody>
      </p:sp>
      <p:sp>
        <p:nvSpPr>
          <p:cNvPr id="726043" name="Rectangle 27"/>
          <p:cNvSpPr>
            <a:spLocks noChangeArrowheads="1"/>
          </p:cNvSpPr>
          <p:nvPr/>
        </p:nvSpPr>
        <p:spPr bwMode="auto">
          <a:xfrm>
            <a:off x="5282233" y="189865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42</a:t>
            </a:r>
          </a:p>
        </p:txBody>
      </p:sp>
      <p:sp>
        <p:nvSpPr>
          <p:cNvPr id="726044" name="Rectangle 28"/>
          <p:cNvSpPr>
            <a:spLocks noChangeArrowheads="1"/>
          </p:cNvSpPr>
          <p:nvPr/>
        </p:nvSpPr>
        <p:spPr bwMode="auto">
          <a:xfrm>
            <a:off x="5595235" y="189706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43</a:t>
            </a:r>
          </a:p>
        </p:txBody>
      </p:sp>
      <p:sp>
        <p:nvSpPr>
          <p:cNvPr id="726045" name="Rectangle 29"/>
          <p:cNvSpPr>
            <a:spLocks noChangeArrowheads="1"/>
          </p:cNvSpPr>
          <p:nvPr/>
        </p:nvSpPr>
        <p:spPr bwMode="auto">
          <a:xfrm>
            <a:off x="5908238" y="189547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44</a:t>
            </a:r>
          </a:p>
        </p:txBody>
      </p:sp>
      <p:sp>
        <p:nvSpPr>
          <p:cNvPr id="726046" name="Rectangle 30"/>
          <p:cNvSpPr>
            <a:spLocks noChangeArrowheads="1"/>
          </p:cNvSpPr>
          <p:nvPr/>
        </p:nvSpPr>
        <p:spPr bwMode="auto">
          <a:xfrm>
            <a:off x="6221240" y="189388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45</a:t>
            </a:r>
          </a:p>
        </p:txBody>
      </p:sp>
      <p:sp>
        <p:nvSpPr>
          <p:cNvPr id="726047" name="Rectangle 31"/>
          <p:cNvSpPr>
            <a:spLocks noChangeArrowheads="1"/>
          </p:cNvSpPr>
          <p:nvPr/>
        </p:nvSpPr>
        <p:spPr bwMode="auto">
          <a:xfrm>
            <a:off x="6534242" y="189230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46</a:t>
            </a:r>
          </a:p>
        </p:txBody>
      </p:sp>
      <p:sp>
        <p:nvSpPr>
          <p:cNvPr id="726048" name="Rectangle 32"/>
          <p:cNvSpPr>
            <a:spLocks noChangeArrowheads="1"/>
          </p:cNvSpPr>
          <p:nvPr/>
        </p:nvSpPr>
        <p:spPr bwMode="auto">
          <a:xfrm>
            <a:off x="6847244" y="1890713"/>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47</a:t>
            </a:r>
          </a:p>
        </p:txBody>
      </p:sp>
      <p:sp>
        <p:nvSpPr>
          <p:cNvPr id="726049" name="Rectangle 33"/>
          <p:cNvSpPr>
            <a:spLocks noChangeArrowheads="1"/>
          </p:cNvSpPr>
          <p:nvPr/>
        </p:nvSpPr>
        <p:spPr bwMode="auto">
          <a:xfrm>
            <a:off x="7160246" y="188912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48</a:t>
            </a:r>
          </a:p>
        </p:txBody>
      </p:sp>
      <p:sp>
        <p:nvSpPr>
          <p:cNvPr id="726050" name="Rectangle 34"/>
          <p:cNvSpPr>
            <a:spLocks noChangeArrowheads="1"/>
          </p:cNvSpPr>
          <p:nvPr/>
        </p:nvSpPr>
        <p:spPr bwMode="auto">
          <a:xfrm>
            <a:off x="7473248" y="188753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49</a:t>
            </a:r>
          </a:p>
        </p:txBody>
      </p:sp>
      <p:sp>
        <p:nvSpPr>
          <p:cNvPr id="726051" name="Rectangle 35"/>
          <p:cNvSpPr>
            <a:spLocks noChangeArrowheads="1"/>
          </p:cNvSpPr>
          <p:nvPr/>
        </p:nvSpPr>
        <p:spPr bwMode="auto">
          <a:xfrm>
            <a:off x="7786250" y="188595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50</a:t>
            </a:r>
          </a:p>
        </p:txBody>
      </p:sp>
      <p:sp>
        <p:nvSpPr>
          <p:cNvPr id="726052" name="Rectangle 36"/>
          <p:cNvSpPr>
            <a:spLocks noChangeArrowheads="1"/>
          </p:cNvSpPr>
          <p:nvPr/>
        </p:nvSpPr>
        <p:spPr bwMode="auto">
          <a:xfrm>
            <a:off x="8099252" y="188436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51</a:t>
            </a:r>
          </a:p>
        </p:txBody>
      </p:sp>
      <p:sp>
        <p:nvSpPr>
          <p:cNvPr id="726053" name="Rectangle 37"/>
          <p:cNvSpPr>
            <a:spLocks noChangeArrowheads="1"/>
          </p:cNvSpPr>
          <p:nvPr/>
        </p:nvSpPr>
        <p:spPr bwMode="auto">
          <a:xfrm>
            <a:off x="8412254" y="1882775"/>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52</a:t>
            </a:r>
          </a:p>
        </p:txBody>
      </p:sp>
      <p:sp>
        <p:nvSpPr>
          <p:cNvPr id="726054" name="Rectangle 38"/>
          <p:cNvSpPr>
            <a:spLocks noChangeArrowheads="1"/>
          </p:cNvSpPr>
          <p:nvPr/>
        </p:nvSpPr>
        <p:spPr bwMode="auto">
          <a:xfrm>
            <a:off x="8725256" y="1881188"/>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53</a:t>
            </a:r>
          </a:p>
        </p:txBody>
      </p:sp>
      <p:sp>
        <p:nvSpPr>
          <p:cNvPr id="726055" name="Rectangle 39"/>
          <p:cNvSpPr>
            <a:spLocks noChangeArrowheads="1"/>
          </p:cNvSpPr>
          <p:nvPr/>
        </p:nvSpPr>
        <p:spPr bwMode="auto">
          <a:xfrm>
            <a:off x="9038258" y="187960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54</a:t>
            </a:r>
          </a:p>
        </p:txBody>
      </p:sp>
      <p:sp>
        <p:nvSpPr>
          <p:cNvPr id="726056" name="Rectangle 40"/>
          <p:cNvSpPr>
            <a:spLocks noChangeArrowheads="1"/>
          </p:cNvSpPr>
          <p:nvPr/>
        </p:nvSpPr>
        <p:spPr bwMode="auto">
          <a:xfrm>
            <a:off x="9351260" y="187801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55</a:t>
            </a:r>
          </a:p>
        </p:txBody>
      </p:sp>
      <p:sp>
        <p:nvSpPr>
          <p:cNvPr id="726057" name="Text Box 41"/>
          <p:cNvSpPr txBox="1">
            <a:spLocks noChangeArrowheads="1"/>
          </p:cNvSpPr>
          <p:nvPr/>
        </p:nvSpPr>
        <p:spPr bwMode="auto">
          <a:xfrm>
            <a:off x="2355148" y="2386014"/>
            <a:ext cx="2492990"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dirty="0">
                <a:solidFill>
                  <a:srgbClr val="0000FF"/>
                </a:solidFill>
                <a:latin typeface="+mn-lt"/>
                <a:ea typeface="黑体" pitchFamily="2" charset="-122"/>
              </a:rPr>
              <a:t>已发送但未收到确认</a:t>
            </a:r>
          </a:p>
        </p:txBody>
      </p:sp>
      <p:sp>
        <p:nvSpPr>
          <p:cNvPr id="726058" name="Rectangle 42"/>
          <p:cNvSpPr>
            <a:spLocks noChangeArrowheads="1"/>
          </p:cNvSpPr>
          <p:nvPr/>
        </p:nvSpPr>
        <p:spPr bwMode="auto">
          <a:xfrm>
            <a:off x="9655663" y="187801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56</a:t>
            </a:r>
          </a:p>
        </p:txBody>
      </p:sp>
      <p:sp>
        <p:nvSpPr>
          <p:cNvPr id="726060" name="Line 44"/>
          <p:cNvSpPr>
            <a:spLocks noChangeShapeType="1"/>
          </p:cNvSpPr>
          <p:nvPr/>
        </p:nvSpPr>
        <p:spPr bwMode="auto">
          <a:xfrm flipV="1">
            <a:off x="1956156" y="2212976"/>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61" name="Text Box 45"/>
          <p:cNvSpPr txBox="1">
            <a:spLocks noChangeArrowheads="1"/>
          </p:cNvSpPr>
          <p:nvPr/>
        </p:nvSpPr>
        <p:spPr bwMode="auto">
          <a:xfrm>
            <a:off x="1771189" y="2760664"/>
            <a:ext cx="450764"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1</a:t>
            </a:r>
          </a:p>
        </p:txBody>
      </p:sp>
      <p:sp>
        <p:nvSpPr>
          <p:cNvPr id="726063" name="Line 47"/>
          <p:cNvSpPr>
            <a:spLocks noChangeShapeType="1"/>
          </p:cNvSpPr>
          <p:nvPr/>
        </p:nvSpPr>
        <p:spPr bwMode="auto">
          <a:xfrm flipV="1">
            <a:off x="5399179" y="2212976"/>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64" name="Text Box 48"/>
          <p:cNvSpPr txBox="1">
            <a:spLocks noChangeArrowheads="1"/>
          </p:cNvSpPr>
          <p:nvPr/>
        </p:nvSpPr>
        <p:spPr bwMode="auto">
          <a:xfrm>
            <a:off x="5233130" y="2760664"/>
            <a:ext cx="450764"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2</a:t>
            </a:r>
          </a:p>
        </p:txBody>
      </p:sp>
      <p:sp>
        <p:nvSpPr>
          <p:cNvPr id="726066" name="Line 50"/>
          <p:cNvSpPr>
            <a:spLocks noChangeShapeType="1"/>
          </p:cNvSpPr>
          <p:nvPr/>
        </p:nvSpPr>
        <p:spPr bwMode="auto">
          <a:xfrm flipV="1">
            <a:off x="8228236" y="2212976"/>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067" name="Text Box 51"/>
          <p:cNvSpPr txBox="1">
            <a:spLocks noChangeArrowheads="1"/>
          </p:cNvSpPr>
          <p:nvPr/>
        </p:nvSpPr>
        <p:spPr bwMode="auto">
          <a:xfrm>
            <a:off x="8048429" y="2760664"/>
            <a:ext cx="450764"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3</a:t>
            </a:r>
          </a:p>
        </p:txBody>
      </p:sp>
      <p:sp>
        <p:nvSpPr>
          <p:cNvPr id="726068" name="Text Box 52"/>
          <p:cNvSpPr txBox="1">
            <a:spLocks noChangeArrowheads="1"/>
          </p:cNvSpPr>
          <p:nvPr/>
        </p:nvSpPr>
        <p:spPr bwMode="auto">
          <a:xfrm>
            <a:off x="8222174" y="3971926"/>
            <a:ext cx="1467068"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FF0000"/>
                </a:solidFill>
                <a:latin typeface="+mn-lt"/>
                <a:ea typeface="黑体" pitchFamily="2" charset="-122"/>
              </a:rPr>
              <a:t>不允许接收</a:t>
            </a:r>
          </a:p>
        </p:txBody>
      </p:sp>
      <p:sp>
        <p:nvSpPr>
          <p:cNvPr id="726069" name="Text Box 53"/>
          <p:cNvSpPr txBox="1">
            <a:spLocks noChangeArrowheads="1"/>
          </p:cNvSpPr>
          <p:nvPr/>
        </p:nvSpPr>
        <p:spPr bwMode="auto">
          <a:xfrm>
            <a:off x="278456" y="3971926"/>
            <a:ext cx="1467068" cy="70788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已发送确认</a:t>
            </a:r>
          </a:p>
          <a:p>
            <a:pPr algn="ctr"/>
            <a:r>
              <a:rPr lang="zh-CN" altLang="en-US" sz="2000" b="1" dirty="0">
                <a:solidFill>
                  <a:srgbClr val="C00000"/>
                </a:solidFill>
                <a:latin typeface="+mn-lt"/>
                <a:ea typeface="黑体" pitchFamily="2" charset="-122"/>
              </a:rPr>
              <a:t>并交付主机</a:t>
            </a:r>
          </a:p>
        </p:txBody>
      </p:sp>
      <p:sp>
        <p:nvSpPr>
          <p:cNvPr id="726070" name="Text Box 54"/>
          <p:cNvSpPr txBox="1">
            <a:spLocks noChangeArrowheads="1"/>
          </p:cNvSpPr>
          <p:nvPr/>
        </p:nvSpPr>
        <p:spPr bwMode="auto">
          <a:xfrm>
            <a:off x="3939076" y="3141664"/>
            <a:ext cx="1731564"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itchFamily="2" charset="-122"/>
              </a:rPr>
              <a:t>B </a:t>
            </a:r>
            <a:r>
              <a:rPr lang="zh-CN" altLang="en-US" sz="2000" b="1" dirty="0">
                <a:solidFill>
                  <a:srgbClr val="0000CC"/>
                </a:solidFill>
                <a:latin typeface="+mn-lt"/>
                <a:ea typeface="黑体" pitchFamily="2" charset="-122"/>
              </a:rPr>
              <a:t>的</a:t>
            </a:r>
            <a:r>
              <a:rPr lang="zh-CN" altLang="en-US" sz="2000" b="1" dirty="0">
                <a:solidFill>
                  <a:srgbClr val="FF0000"/>
                </a:solidFill>
                <a:latin typeface="+mn-lt"/>
                <a:ea typeface="黑体" pitchFamily="2" charset="-122"/>
              </a:rPr>
              <a:t>接收窗口</a:t>
            </a:r>
          </a:p>
        </p:txBody>
      </p:sp>
      <p:sp>
        <p:nvSpPr>
          <p:cNvPr id="726071" name="Text Box 55"/>
          <p:cNvSpPr txBox="1">
            <a:spLocks noChangeArrowheads="1"/>
          </p:cNvSpPr>
          <p:nvPr/>
        </p:nvSpPr>
        <p:spPr bwMode="auto">
          <a:xfrm>
            <a:off x="4371645" y="4191471"/>
            <a:ext cx="1422184"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FF"/>
                </a:solidFill>
                <a:latin typeface="+mn-lt"/>
                <a:ea typeface="黑体" pitchFamily="2" charset="-122"/>
              </a:rPr>
              <a:t>允许接收</a:t>
            </a:r>
          </a:p>
        </p:txBody>
      </p:sp>
      <p:sp>
        <p:nvSpPr>
          <p:cNvPr id="726072" name="Rectangle 56"/>
          <p:cNvSpPr>
            <a:spLocks noChangeArrowheads="1"/>
          </p:cNvSpPr>
          <p:nvPr/>
        </p:nvSpPr>
        <p:spPr bwMode="auto">
          <a:xfrm>
            <a:off x="1794496" y="3500439"/>
            <a:ext cx="6248003" cy="649287"/>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726073" name="Rectangle 57"/>
          <p:cNvSpPr>
            <a:spLocks noChangeArrowheads="1"/>
          </p:cNvSpPr>
          <p:nvPr/>
        </p:nvSpPr>
        <p:spPr bwMode="auto">
          <a:xfrm>
            <a:off x="272480" y="371633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26</a:t>
            </a:r>
          </a:p>
        </p:txBody>
      </p:sp>
      <p:sp>
        <p:nvSpPr>
          <p:cNvPr id="726074" name="Rectangle 58"/>
          <p:cNvSpPr>
            <a:spLocks noChangeArrowheads="1"/>
          </p:cNvSpPr>
          <p:nvPr/>
        </p:nvSpPr>
        <p:spPr bwMode="auto">
          <a:xfrm>
            <a:off x="585482" y="371475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27</a:t>
            </a:r>
          </a:p>
        </p:txBody>
      </p:sp>
      <p:sp>
        <p:nvSpPr>
          <p:cNvPr id="726075" name="Rectangle 59"/>
          <p:cNvSpPr>
            <a:spLocks noChangeArrowheads="1"/>
          </p:cNvSpPr>
          <p:nvPr/>
        </p:nvSpPr>
        <p:spPr bwMode="auto">
          <a:xfrm>
            <a:off x="898484" y="3713163"/>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28</a:t>
            </a:r>
          </a:p>
        </p:txBody>
      </p:sp>
      <p:sp>
        <p:nvSpPr>
          <p:cNvPr id="726076" name="Rectangle 60"/>
          <p:cNvSpPr>
            <a:spLocks noChangeArrowheads="1"/>
          </p:cNvSpPr>
          <p:nvPr/>
        </p:nvSpPr>
        <p:spPr bwMode="auto">
          <a:xfrm>
            <a:off x="1211486" y="371157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29</a:t>
            </a:r>
          </a:p>
        </p:txBody>
      </p:sp>
      <p:sp>
        <p:nvSpPr>
          <p:cNvPr id="726077" name="Rectangle 61"/>
          <p:cNvSpPr>
            <a:spLocks noChangeArrowheads="1"/>
          </p:cNvSpPr>
          <p:nvPr/>
        </p:nvSpPr>
        <p:spPr bwMode="auto">
          <a:xfrm>
            <a:off x="1524488" y="370998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30</a:t>
            </a:r>
          </a:p>
        </p:txBody>
      </p:sp>
      <p:sp>
        <p:nvSpPr>
          <p:cNvPr id="726078" name="Rectangle 62"/>
          <p:cNvSpPr>
            <a:spLocks noChangeArrowheads="1"/>
          </p:cNvSpPr>
          <p:nvPr/>
        </p:nvSpPr>
        <p:spPr bwMode="auto">
          <a:xfrm>
            <a:off x="1837490" y="370840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31</a:t>
            </a:r>
          </a:p>
        </p:txBody>
      </p:sp>
      <p:sp>
        <p:nvSpPr>
          <p:cNvPr id="726079" name="Rectangle 63"/>
          <p:cNvSpPr>
            <a:spLocks noChangeArrowheads="1"/>
          </p:cNvSpPr>
          <p:nvPr/>
        </p:nvSpPr>
        <p:spPr bwMode="auto">
          <a:xfrm>
            <a:off x="2150492" y="3706814"/>
            <a:ext cx="233892" cy="287337"/>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32</a:t>
            </a:r>
          </a:p>
        </p:txBody>
      </p:sp>
      <p:sp>
        <p:nvSpPr>
          <p:cNvPr id="726080" name="Rectangle 64"/>
          <p:cNvSpPr>
            <a:spLocks noChangeArrowheads="1"/>
          </p:cNvSpPr>
          <p:nvPr/>
        </p:nvSpPr>
        <p:spPr bwMode="auto">
          <a:xfrm>
            <a:off x="2463494" y="3705225"/>
            <a:ext cx="233892"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33</a:t>
            </a:r>
          </a:p>
        </p:txBody>
      </p:sp>
      <p:sp>
        <p:nvSpPr>
          <p:cNvPr id="726081" name="Rectangle 65"/>
          <p:cNvSpPr>
            <a:spLocks noChangeArrowheads="1"/>
          </p:cNvSpPr>
          <p:nvPr/>
        </p:nvSpPr>
        <p:spPr bwMode="auto">
          <a:xfrm>
            <a:off x="2776496" y="3703638"/>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34</a:t>
            </a:r>
          </a:p>
        </p:txBody>
      </p:sp>
      <p:sp>
        <p:nvSpPr>
          <p:cNvPr id="726082" name="Rectangle 66"/>
          <p:cNvSpPr>
            <a:spLocks noChangeArrowheads="1"/>
          </p:cNvSpPr>
          <p:nvPr/>
        </p:nvSpPr>
        <p:spPr bwMode="auto">
          <a:xfrm>
            <a:off x="3089498" y="370205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35</a:t>
            </a:r>
          </a:p>
        </p:txBody>
      </p:sp>
      <p:sp>
        <p:nvSpPr>
          <p:cNvPr id="726083" name="Rectangle 67"/>
          <p:cNvSpPr>
            <a:spLocks noChangeArrowheads="1"/>
          </p:cNvSpPr>
          <p:nvPr/>
        </p:nvSpPr>
        <p:spPr bwMode="auto">
          <a:xfrm>
            <a:off x="3402501" y="370046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36</a:t>
            </a:r>
          </a:p>
        </p:txBody>
      </p:sp>
      <p:sp>
        <p:nvSpPr>
          <p:cNvPr id="726084" name="Rectangle 68"/>
          <p:cNvSpPr>
            <a:spLocks noChangeArrowheads="1"/>
          </p:cNvSpPr>
          <p:nvPr/>
        </p:nvSpPr>
        <p:spPr bwMode="auto">
          <a:xfrm>
            <a:off x="3715503" y="369887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37</a:t>
            </a:r>
          </a:p>
        </p:txBody>
      </p:sp>
      <p:sp>
        <p:nvSpPr>
          <p:cNvPr id="726085" name="Rectangle 69"/>
          <p:cNvSpPr>
            <a:spLocks noChangeArrowheads="1"/>
          </p:cNvSpPr>
          <p:nvPr/>
        </p:nvSpPr>
        <p:spPr bwMode="auto">
          <a:xfrm>
            <a:off x="4028505" y="369728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38</a:t>
            </a:r>
          </a:p>
        </p:txBody>
      </p:sp>
      <p:sp>
        <p:nvSpPr>
          <p:cNvPr id="726086" name="Rectangle 70"/>
          <p:cNvSpPr>
            <a:spLocks noChangeArrowheads="1"/>
          </p:cNvSpPr>
          <p:nvPr/>
        </p:nvSpPr>
        <p:spPr bwMode="auto">
          <a:xfrm>
            <a:off x="4341507" y="369570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39</a:t>
            </a:r>
          </a:p>
        </p:txBody>
      </p:sp>
      <p:sp>
        <p:nvSpPr>
          <p:cNvPr id="726087" name="Rectangle 71"/>
          <p:cNvSpPr>
            <a:spLocks noChangeArrowheads="1"/>
          </p:cNvSpPr>
          <p:nvPr/>
        </p:nvSpPr>
        <p:spPr bwMode="auto">
          <a:xfrm>
            <a:off x="4654509" y="3694113"/>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40</a:t>
            </a:r>
          </a:p>
        </p:txBody>
      </p:sp>
      <p:sp>
        <p:nvSpPr>
          <p:cNvPr id="726088" name="Rectangle 72"/>
          <p:cNvSpPr>
            <a:spLocks noChangeArrowheads="1"/>
          </p:cNvSpPr>
          <p:nvPr/>
        </p:nvSpPr>
        <p:spPr bwMode="auto">
          <a:xfrm>
            <a:off x="4967511" y="369252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41</a:t>
            </a:r>
          </a:p>
        </p:txBody>
      </p:sp>
      <p:sp>
        <p:nvSpPr>
          <p:cNvPr id="726089" name="Rectangle 73"/>
          <p:cNvSpPr>
            <a:spLocks noChangeArrowheads="1"/>
          </p:cNvSpPr>
          <p:nvPr/>
        </p:nvSpPr>
        <p:spPr bwMode="auto">
          <a:xfrm>
            <a:off x="5280513" y="369093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42</a:t>
            </a:r>
          </a:p>
        </p:txBody>
      </p:sp>
      <p:sp>
        <p:nvSpPr>
          <p:cNvPr id="726090" name="Rectangle 74"/>
          <p:cNvSpPr>
            <a:spLocks noChangeArrowheads="1"/>
          </p:cNvSpPr>
          <p:nvPr/>
        </p:nvSpPr>
        <p:spPr bwMode="auto">
          <a:xfrm>
            <a:off x="5593515" y="368935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43</a:t>
            </a:r>
          </a:p>
        </p:txBody>
      </p:sp>
      <p:sp>
        <p:nvSpPr>
          <p:cNvPr id="726091" name="Rectangle 75"/>
          <p:cNvSpPr>
            <a:spLocks noChangeArrowheads="1"/>
          </p:cNvSpPr>
          <p:nvPr/>
        </p:nvSpPr>
        <p:spPr bwMode="auto">
          <a:xfrm>
            <a:off x="5906517" y="368776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44</a:t>
            </a:r>
          </a:p>
        </p:txBody>
      </p:sp>
      <p:sp>
        <p:nvSpPr>
          <p:cNvPr id="726092" name="Rectangle 76"/>
          <p:cNvSpPr>
            <a:spLocks noChangeArrowheads="1"/>
          </p:cNvSpPr>
          <p:nvPr/>
        </p:nvSpPr>
        <p:spPr bwMode="auto">
          <a:xfrm>
            <a:off x="6219519" y="368617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45</a:t>
            </a:r>
          </a:p>
        </p:txBody>
      </p:sp>
      <p:sp>
        <p:nvSpPr>
          <p:cNvPr id="726093" name="Rectangle 77"/>
          <p:cNvSpPr>
            <a:spLocks noChangeArrowheads="1"/>
          </p:cNvSpPr>
          <p:nvPr/>
        </p:nvSpPr>
        <p:spPr bwMode="auto">
          <a:xfrm>
            <a:off x="6532521" y="368458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46</a:t>
            </a:r>
          </a:p>
        </p:txBody>
      </p:sp>
      <p:sp>
        <p:nvSpPr>
          <p:cNvPr id="726094" name="Rectangle 78"/>
          <p:cNvSpPr>
            <a:spLocks noChangeArrowheads="1"/>
          </p:cNvSpPr>
          <p:nvPr/>
        </p:nvSpPr>
        <p:spPr bwMode="auto">
          <a:xfrm>
            <a:off x="6845523" y="3683000"/>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47</a:t>
            </a:r>
          </a:p>
        </p:txBody>
      </p:sp>
      <p:sp>
        <p:nvSpPr>
          <p:cNvPr id="726095" name="Rectangle 79"/>
          <p:cNvSpPr>
            <a:spLocks noChangeArrowheads="1"/>
          </p:cNvSpPr>
          <p:nvPr/>
        </p:nvSpPr>
        <p:spPr bwMode="auto">
          <a:xfrm>
            <a:off x="7158526" y="368141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48</a:t>
            </a:r>
          </a:p>
        </p:txBody>
      </p:sp>
      <p:sp>
        <p:nvSpPr>
          <p:cNvPr id="726096" name="Rectangle 80"/>
          <p:cNvSpPr>
            <a:spLocks noChangeArrowheads="1"/>
          </p:cNvSpPr>
          <p:nvPr/>
        </p:nvSpPr>
        <p:spPr bwMode="auto">
          <a:xfrm>
            <a:off x="7471528" y="3679825"/>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49</a:t>
            </a:r>
          </a:p>
        </p:txBody>
      </p:sp>
      <p:sp>
        <p:nvSpPr>
          <p:cNvPr id="726097" name="Rectangle 81"/>
          <p:cNvSpPr>
            <a:spLocks noChangeArrowheads="1"/>
          </p:cNvSpPr>
          <p:nvPr/>
        </p:nvSpPr>
        <p:spPr bwMode="auto">
          <a:xfrm>
            <a:off x="7784530" y="3678239"/>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50</a:t>
            </a:r>
          </a:p>
        </p:txBody>
      </p:sp>
      <p:sp>
        <p:nvSpPr>
          <p:cNvPr id="726098" name="Rectangle 82"/>
          <p:cNvSpPr>
            <a:spLocks noChangeArrowheads="1"/>
          </p:cNvSpPr>
          <p:nvPr/>
        </p:nvSpPr>
        <p:spPr bwMode="auto">
          <a:xfrm>
            <a:off x="8097532" y="367665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51</a:t>
            </a:r>
          </a:p>
        </p:txBody>
      </p:sp>
      <p:sp>
        <p:nvSpPr>
          <p:cNvPr id="726099" name="Rectangle 83"/>
          <p:cNvSpPr>
            <a:spLocks noChangeArrowheads="1"/>
          </p:cNvSpPr>
          <p:nvPr/>
        </p:nvSpPr>
        <p:spPr bwMode="auto">
          <a:xfrm>
            <a:off x="8410534" y="367506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52</a:t>
            </a:r>
          </a:p>
        </p:txBody>
      </p:sp>
      <p:sp>
        <p:nvSpPr>
          <p:cNvPr id="726100" name="Rectangle 84"/>
          <p:cNvSpPr>
            <a:spLocks noChangeArrowheads="1"/>
          </p:cNvSpPr>
          <p:nvPr/>
        </p:nvSpPr>
        <p:spPr bwMode="auto">
          <a:xfrm>
            <a:off x="8723536" y="3673475"/>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53</a:t>
            </a:r>
          </a:p>
        </p:txBody>
      </p:sp>
      <p:sp>
        <p:nvSpPr>
          <p:cNvPr id="726101" name="Rectangle 85"/>
          <p:cNvSpPr>
            <a:spLocks noChangeArrowheads="1"/>
          </p:cNvSpPr>
          <p:nvPr/>
        </p:nvSpPr>
        <p:spPr bwMode="auto">
          <a:xfrm>
            <a:off x="9036538" y="3671889"/>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54</a:t>
            </a:r>
          </a:p>
        </p:txBody>
      </p:sp>
      <p:sp>
        <p:nvSpPr>
          <p:cNvPr id="726102" name="Rectangle 86"/>
          <p:cNvSpPr>
            <a:spLocks noChangeArrowheads="1"/>
          </p:cNvSpPr>
          <p:nvPr/>
        </p:nvSpPr>
        <p:spPr bwMode="auto">
          <a:xfrm>
            <a:off x="9349540" y="367030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55</a:t>
            </a:r>
          </a:p>
        </p:txBody>
      </p:sp>
      <p:sp>
        <p:nvSpPr>
          <p:cNvPr id="726103" name="Rectangle 87"/>
          <p:cNvSpPr>
            <a:spLocks noChangeArrowheads="1"/>
          </p:cNvSpPr>
          <p:nvPr/>
        </p:nvSpPr>
        <p:spPr bwMode="auto">
          <a:xfrm>
            <a:off x="9653944" y="367030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56</a:t>
            </a:r>
          </a:p>
        </p:txBody>
      </p:sp>
      <p:grpSp>
        <p:nvGrpSpPr>
          <p:cNvPr id="726109" name="Group 93"/>
          <p:cNvGrpSpPr>
            <a:grpSpLocks/>
          </p:cNvGrpSpPr>
          <p:nvPr/>
        </p:nvGrpSpPr>
        <p:grpSpPr bwMode="auto">
          <a:xfrm>
            <a:off x="2272599" y="3992563"/>
            <a:ext cx="340519" cy="876300"/>
            <a:chOff x="1231" y="3150"/>
            <a:chExt cx="182" cy="272"/>
          </a:xfrm>
        </p:grpSpPr>
        <p:sp>
          <p:nvSpPr>
            <p:cNvPr id="726104" name="Line 88"/>
            <p:cNvSpPr>
              <a:spLocks noChangeShapeType="1"/>
            </p:cNvSpPr>
            <p:nvPr/>
          </p:nvSpPr>
          <p:spPr bwMode="auto">
            <a:xfrm flipV="1">
              <a:off x="1231" y="3150"/>
              <a:ext cx="0" cy="27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6105" name="Line 89"/>
            <p:cNvSpPr>
              <a:spLocks noChangeShapeType="1"/>
            </p:cNvSpPr>
            <p:nvPr/>
          </p:nvSpPr>
          <p:spPr bwMode="auto">
            <a:xfrm flipV="1">
              <a:off x="1413" y="3150"/>
              <a:ext cx="0" cy="27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726106" name="Text Box 90"/>
          <p:cNvSpPr txBox="1">
            <a:spLocks noChangeArrowheads="1"/>
          </p:cNvSpPr>
          <p:nvPr/>
        </p:nvSpPr>
        <p:spPr bwMode="auto">
          <a:xfrm>
            <a:off x="1716203" y="4822825"/>
            <a:ext cx="1467068" cy="4001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mn-lt"/>
                <a:ea typeface="黑体" pitchFamily="2" charset="-122"/>
              </a:rPr>
              <a:t>未按序收到</a:t>
            </a:r>
          </a:p>
        </p:txBody>
      </p:sp>
      <p:sp>
        <p:nvSpPr>
          <p:cNvPr id="726107" name="AutoShape 91"/>
          <p:cNvSpPr>
            <a:spLocks/>
          </p:cNvSpPr>
          <p:nvPr/>
        </p:nvSpPr>
        <p:spPr bwMode="auto">
          <a:xfrm rot="5400000">
            <a:off x="6537615" y="292696"/>
            <a:ext cx="184150" cy="2729309"/>
          </a:xfrm>
          <a:prstGeom prst="leftBrace">
            <a:avLst>
              <a:gd name="adj1" fmla="val 114009"/>
              <a:gd name="adj2" fmla="val 50000"/>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726108" name="Text Box 92"/>
          <p:cNvSpPr txBox="1">
            <a:spLocks noChangeArrowheads="1"/>
          </p:cNvSpPr>
          <p:nvPr/>
        </p:nvSpPr>
        <p:spPr bwMode="auto">
          <a:xfrm>
            <a:off x="5966710" y="1223964"/>
            <a:ext cx="1210588"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mn-lt"/>
                <a:ea typeface="黑体" pitchFamily="2" charset="-122"/>
              </a:rPr>
              <a:t>可用窗口</a:t>
            </a:r>
          </a:p>
        </p:txBody>
      </p:sp>
      <p:sp>
        <p:nvSpPr>
          <p:cNvPr id="726110" name="Text Box 94"/>
          <p:cNvSpPr txBox="1">
            <a:spLocks noChangeArrowheads="1"/>
          </p:cNvSpPr>
          <p:nvPr/>
        </p:nvSpPr>
        <p:spPr bwMode="auto">
          <a:xfrm>
            <a:off x="1988832" y="185739"/>
            <a:ext cx="6084623" cy="650875"/>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a:spAutoFit/>
          </a:bodyPr>
          <a:lstStyle/>
          <a:p>
            <a:pPr algn="ctr"/>
            <a:r>
              <a:rPr lang="en-US" altLang="zh-CN" sz="3600" b="1">
                <a:solidFill>
                  <a:srgbClr val="0000CC"/>
                </a:solidFill>
                <a:latin typeface="+mn-lt"/>
                <a:ea typeface="黑体" pitchFamily="2" charset="-122"/>
              </a:rPr>
              <a:t>A </a:t>
            </a:r>
            <a:r>
              <a:rPr lang="zh-CN" altLang="en-US" sz="3600" b="1">
                <a:solidFill>
                  <a:srgbClr val="0000CC"/>
                </a:solidFill>
                <a:latin typeface="+mn-lt"/>
                <a:ea typeface="黑体" pitchFamily="2" charset="-122"/>
              </a:rPr>
              <a:t>发送了 </a:t>
            </a:r>
            <a:r>
              <a:rPr lang="en-US" altLang="zh-CN" sz="3600" b="1">
                <a:solidFill>
                  <a:srgbClr val="0000CC"/>
                </a:solidFill>
                <a:latin typeface="+mn-lt"/>
                <a:ea typeface="黑体" pitchFamily="2" charset="-122"/>
              </a:rPr>
              <a:t>11 </a:t>
            </a:r>
            <a:r>
              <a:rPr lang="zh-CN" altLang="en-US" sz="3600" b="1">
                <a:solidFill>
                  <a:srgbClr val="0000CC"/>
                </a:solidFill>
                <a:latin typeface="+mn-lt"/>
                <a:ea typeface="黑体" pitchFamily="2" charset="-122"/>
              </a:rPr>
              <a:t>个字节的数据 </a:t>
            </a:r>
          </a:p>
        </p:txBody>
      </p:sp>
      <p:sp>
        <p:nvSpPr>
          <p:cNvPr id="726111" name="Text Box 95"/>
          <p:cNvSpPr txBox="1">
            <a:spLocks noChangeArrowheads="1"/>
          </p:cNvSpPr>
          <p:nvPr/>
        </p:nvSpPr>
        <p:spPr bwMode="auto">
          <a:xfrm>
            <a:off x="652554" y="5373689"/>
            <a:ext cx="8404865" cy="1200329"/>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itchFamily="2" charset="-122"/>
              </a:rPr>
              <a:t>P</a:t>
            </a:r>
            <a:r>
              <a:rPr lang="en-US" altLang="zh-CN" sz="2400" b="1" baseline="-25000">
                <a:solidFill>
                  <a:srgbClr val="0000CC"/>
                </a:solidFill>
                <a:latin typeface="+mn-lt"/>
                <a:ea typeface="黑体" pitchFamily="2" charset="-122"/>
              </a:rPr>
              <a:t>3</a:t>
            </a:r>
            <a:r>
              <a:rPr lang="en-US" altLang="zh-CN" sz="2400" b="1">
                <a:solidFill>
                  <a:srgbClr val="0000CC"/>
                </a:solidFill>
                <a:latin typeface="+mn-lt"/>
                <a:ea typeface="黑体" pitchFamily="2" charset="-122"/>
              </a:rPr>
              <a:t> – P</a:t>
            </a:r>
            <a:r>
              <a:rPr lang="en-US" altLang="zh-CN" sz="2400" b="1" baseline="-25000">
                <a:solidFill>
                  <a:srgbClr val="0000CC"/>
                </a:solidFill>
                <a:latin typeface="+mn-lt"/>
                <a:ea typeface="黑体" pitchFamily="2" charset="-122"/>
              </a:rPr>
              <a:t>1</a:t>
            </a:r>
            <a:r>
              <a:rPr lang="en-US" altLang="zh-CN" sz="2400" b="1">
                <a:solidFill>
                  <a:srgbClr val="0000CC"/>
                </a:solidFill>
                <a:latin typeface="+mn-lt"/>
                <a:ea typeface="黑体" pitchFamily="2" charset="-122"/>
              </a:rPr>
              <a:t> = A </a:t>
            </a:r>
            <a:r>
              <a:rPr lang="zh-CN" altLang="en-US" sz="2400" b="1">
                <a:solidFill>
                  <a:srgbClr val="0000CC"/>
                </a:solidFill>
                <a:latin typeface="+mn-lt"/>
                <a:ea typeface="黑体" pitchFamily="2" charset="-122"/>
              </a:rPr>
              <a:t>的发送窗口（又称为通知窗口）</a:t>
            </a:r>
          </a:p>
          <a:p>
            <a:r>
              <a:rPr lang="en-US" altLang="zh-CN" sz="2400" b="1">
                <a:solidFill>
                  <a:srgbClr val="0000CC"/>
                </a:solidFill>
                <a:latin typeface="+mn-lt"/>
                <a:ea typeface="黑体" pitchFamily="2" charset="-122"/>
              </a:rPr>
              <a:t>P</a:t>
            </a:r>
            <a:r>
              <a:rPr lang="en-US" altLang="zh-CN" sz="2400" b="1" baseline="-25000">
                <a:solidFill>
                  <a:srgbClr val="0000CC"/>
                </a:solidFill>
                <a:latin typeface="+mn-lt"/>
                <a:ea typeface="黑体" pitchFamily="2" charset="-122"/>
              </a:rPr>
              <a:t>2</a:t>
            </a:r>
            <a:r>
              <a:rPr lang="en-US" altLang="zh-CN" sz="2400" b="1">
                <a:solidFill>
                  <a:srgbClr val="0000CC"/>
                </a:solidFill>
                <a:latin typeface="+mn-lt"/>
                <a:ea typeface="黑体" pitchFamily="2" charset="-122"/>
              </a:rPr>
              <a:t> – P</a:t>
            </a:r>
            <a:r>
              <a:rPr lang="en-US" altLang="zh-CN" sz="2400" b="1" baseline="-25000">
                <a:solidFill>
                  <a:srgbClr val="0000CC"/>
                </a:solidFill>
                <a:latin typeface="+mn-lt"/>
                <a:ea typeface="黑体" pitchFamily="2" charset="-122"/>
              </a:rPr>
              <a:t>1</a:t>
            </a:r>
            <a:r>
              <a:rPr lang="en-US" altLang="zh-CN" sz="2400" b="1">
                <a:solidFill>
                  <a:srgbClr val="0000CC"/>
                </a:solidFill>
                <a:latin typeface="+mn-lt"/>
                <a:ea typeface="黑体" pitchFamily="2" charset="-122"/>
              </a:rPr>
              <a:t> = </a:t>
            </a:r>
            <a:r>
              <a:rPr lang="zh-CN" altLang="en-US" sz="2400" b="1">
                <a:solidFill>
                  <a:srgbClr val="0000CC"/>
                </a:solidFill>
                <a:latin typeface="+mn-lt"/>
                <a:ea typeface="黑体" pitchFamily="2" charset="-122"/>
              </a:rPr>
              <a:t>已发送但尚未收到确认的字节数</a:t>
            </a:r>
          </a:p>
          <a:p>
            <a:r>
              <a:rPr lang="en-US" altLang="zh-CN" sz="2400" b="1">
                <a:solidFill>
                  <a:srgbClr val="0000CC"/>
                </a:solidFill>
                <a:latin typeface="+mn-lt"/>
                <a:ea typeface="黑体" pitchFamily="2" charset="-122"/>
              </a:rPr>
              <a:t>P</a:t>
            </a:r>
            <a:r>
              <a:rPr lang="en-US" altLang="zh-CN" sz="2400" b="1" baseline="-25000">
                <a:solidFill>
                  <a:srgbClr val="0000CC"/>
                </a:solidFill>
                <a:latin typeface="+mn-lt"/>
                <a:ea typeface="黑体" pitchFamily="2" charset="-122"/>
              </a:rPr>
              <a:t>3</a:t>
            </a:r>
            <a:r>
              <a:rPr lang="en-US" altLang="zh-CN" sz="2400" b="1">
                <a:solidFill>
                  <a:srgbClr val="0000CC"/>
                </a:solidFill>
                <a:latin typeface="+mn-lt"/>
                <a:ea typeface="黑体" pitchFamily="2" charset="-122"/>
              </a:rPr>
              <a:t> – P</a:t>
            </a:r>
            <a:r>
              <a:rPr lang="en-US" altLang="zh-CN" sz="2400" b="1" baseline="-25000">
                <a:solidFill>
                  <a:srgbClr val="0000CC"/>
                </a:solidFill>
                <a:latin typeface="+mn-lt"/>
                <a:ea typeface="黑体" pitchFamily="2" charset="-122"/>
              </a:rPr>
              <a:t>2</a:t>
            </a:r>
            <a:r>
              <a:rPr lang="en-US" altLang="zh-CN" sz="2400" b="1">
                <a:solidFill>
                  <a:srgbClr val="0000CC"/>
                </a:solidFill>
                <a:latin typeface="+mn-lt"/>
                <a:ea typeface="黑体" pitchFamily="2" charset="-122"/>
              </a:rPr>
              <a:t> = </a:t>
            </a:r>
            <a:r>
              <a:rPr lang="zh-CN" altLang="en-US" sz="2400" b="1">
                <a:solidFill>
                  <a:srgbClr val="0000CC"/>
                </a:solidFill>
                <a:latin typeface="+mn-lt"/>
                <a:ea typeface="黑体" pitchFamily="2" charset="-122"/>
              </a:rPr>
              <a:t>允许发送但尚未发送的字节数（又称为可用窗口） </a:t>
            </a:r>
          </a:p>
        </p:txBody>
      </p:sp>
      <p:sp>
        <p:nvSpPr>
          <p:cNvPr id="2" name="矩形 1"/>
          <p:cNvSpPr/>
          <p:nvPr/>
        </p:nvSpPr>
        <p:spPr>
          <a:xfrm>
            <a:off x="6140409" y="4437112"/>
            <a:ext cx="3632201" cy="707886"/>
          </a:xfrm>
          <a:prstGeom prst="rect">
            <a:avLst/>
          </a:prstGeom>
          <a:solidFill>
            <a:srgbClr val="0000CC"/>
          </a:solidFill>
          <a:ln w="9525">
            <a:solidFill>
              <a:schemeClr val="folHlink"/>
            </a:solidFill>
            <a:miter lim="800000"/>
            <a:headEnd/>
            <a:tailEnd/>
          </a:ln>
          <a:effectLst/>
        </p:spPr>
        <p:txBody>
          <a:bodyPr wrap="square">
            <a:spAutoFit/>
          </a:bodyPr>
          <a:lstStyle/>
          <a:p>
            <a:pPr algn="ctr"/>
            <a:r>
              <a:rPr lang="zh-CN" altLang="zh-CN" sz="2000" b="1" dirty="0">
                <a:solidFill>
                  <a:schemeClr val="bg1"/>
                </a:solidFill>
                <a:latin typeface="+mn-lt"/>
                <a:ea typeface="黑体" pitchFamily="2" charset="-122"/>
              </a:rPr>
              <a:t>接收窗口内的序号（</a:t>
            </a:r>
            <a:r>
              <a:rPr lang="en-US" altLang="zh-CN" sz="2000" b="1" dirty="0">
                <a:solidFill>
                  <a:schemeClr val="bg1"/>
                </a:solidFill>
                <a:latin typeface="+mn-lt"/>
                <a:ea typeface="黑体" pitchFamily="2" charset="-122"/>
              </a:rPr>
              <a:t>31 ~ 50</a:t>
            </a:r>
            <a:r>
              <a:rPr lang="zh-CN" altLang="zh-CN" sz="2000" b="1" dirty="0" smtClean="0">
                <a:solidFill>
                  <a:schemeClr val="bg1"/>
                </a:solidFill>
                <a:latin typeface="+mn-lt"/>
                <a:ea typeface="黑体" pitchFamily="2" charset="-122"/>
              </a:rPr>
              <a:t>）</a:t>
            </a:r>
            <a:endParaRPr lang="en-US" altLang="zh-CN" sz="2000" b="1" dirty="0" smtClean="0">
              <a:solidFill>
                <a:schemeClr val="bg1"/>
              </a:solidFill>
              <a:latin typeface="+mn-lt"/>
              <a:ea typeface="黑体" pitchFamily="2" charset="-122"/>
            </a:endParaRPr>
          </a:p>
          <a:p>
            <a:pPr algn="ctr"/>
            <a:r>
              <a:rPr lang="zh-CN" altLang="zh-CN" sz="2000" b="1" dirty="0" smtClean="0">
                <a:solidFill>
                  <a:schemeClr val="bg1"/>
                </a:solidFill>
                <a:latin typeface="+mn-lt"/>
                <a:ea typeface="黑体" pitchFamily="2" charset="-122"/>
              </a:rPr>
              <a:t>是</a:t>
            </a:r>
            <a:r>
              <a:rPr lang="zh-CN" altLang="zh-CN" sz="2000" b="1" dirty="0">
                <a:solidFill>
                  <a:schemeClr val="bg1"/>
                </a:solidFill>
                <a:latin typeface="+mn-lt"/>
                <a:ea typeface="黑体" pitchFamily="2" charset="-122"/>
              </a:rPr>
              <a:t>允许接收</a:t>
            </a:r>
            <a:r>
              <a:rPr lang="zh-CN" altLang="zh-CN" sz="2000" b="1" dirty="0" smtClean="0">
                <a:solidFill>
                  <a:schemeClr val="bg1"/>
                </a:solidFill>
                <a:latin typeface="+mn-lt"/>
                <a:ea typeface="黑体" pitchFamily="2" charset="-122"/>
              </a:rPr>
              <a:t>的</a:t>
            </a:r>
            <a:r>
              <a:rPr lang="zh-CN" altLang="en-US" sz="2000" b="1" dirty="0" smtClean="0">
                <a:solidFill>
                  <a:schemeClr val="bg1"/>
                </a:solidFill>
                <a:latin typeface="+mn-lt"/>
                <a:ea typeface="黑体" pitchFamily="2" charset="-122"/>
              </a:rPr>
              <a:t>序号</a:t>
            </a:r>
            <a:r>
              <a:rPr lang="zh-CN" altLang="zh-CN" sz="2000" b="1" dirty="0" smtClean="0">
                <a:solidFill>
                  <a:schemeClr val="bg1"/>
                </a:solidFill>
                <a:latin typeface="+mn-lt"/>
                <a:ea typeface="黑体" pitchFamily="2" charset="-122"/>
              </a:rPr>
              <a:t>。</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xmlns="" val="8425975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8" name="Text Box 4"/>
          <p:cNvSpPr txBox="1">
            <a:spLocks noChangeArrowheads="1"/>
          </p:cNvSpPr>
          <p:nvPr/>
        </p:nvSpPr>
        <p:spPr bwMode="auto">
          <a:xfrm>
            <a:off x="5882718" y="2131219"/>
            <a:ext cx="2492990"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FF"/>
                </a:solidFill>
                <a:latin typeface="+mn-lt"/>
                <a:ea typeface="黑体" pitchFamily="2" charset="-122"/>
              </a:rPr>
              <a:t>允许发送但尚未发送</a:t>
            </a:r>
          </a:p>
        </p:txBody>
      </p:sp>
      <p:sp>
        <p:nvSpPr>
          <p:cNvPr id="728069" name="Text Box 5"/>
          <p:cNvSpPr txBox="1">
            <a:spLocks noChangeArrowheads="1"/>
          </p:cNvSpPr>
          <p:nvPr/>
        </p:nvSpPr>
        <p:spPr bwMode="auto">
          <a:xfrm>
            <a:off x="4401624" y="1124744"/>
            <a:ext cx="2754408"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itchFamily="2" charset="-122"/>
              </a:rPr>
              <a:t>A </a:t>
            </a:r>
            <a:r>
              <a:rPr lang="zh-CN" altLang="en-US" sz="2000" b="1" dirty="0">
                <a:solidFill>
                  <a:srgbClr val="0000CC"/>
                </a:solidFill>
                <a:latin typeface="+mn-lt"/>
                <a:ea typeface="黑体" pitchFamily="2" charset="-122"/>
              </a:rPr>
              <a:t>的</a:t>
            </a:r>
            <a:r>
              <a:rPr lang="zh-CN" altLang="en-US" sz="2000" b="1" dirty="0">
                <a:solidFill>
                  <a:srgbClr val="FF0000"/>
                </a:solidFill>
                <a:latin typeface="+mn-lt"/>
                <a:ea typeface="黑体" pitchFamily="2" charset="-122"/>
              </a:rPr>
              <a:t>发送窗口</a:t>
            </a:r>
            <a:r>
              <a:rPr lang="zh-CN" altLang="en-US" sz="2000" b="1" dirty="0">
                <a:solidFill>
                  <a:srgbClr val="0000CC"/>
                </a:solidFill>
                <a:latin typeface="+mn-lt"/>
                <a:ea typeface="黑体" pitchFamily="2" charset="-122"/>
              </a:rPr>
              <a:t>向前滑动</a:t>
            </a:r>
          </a:p>
        </p:txBody>
      </p:sp>
      <p:sp>
        <p:nvSpPr>
          <p:cNvPr id="728070" name="Rectangle 6"/>
          <p:cNvSpPr>
            <a:spLocks noChangeArrowheads="1"/>
          </p:cNvSpPr>
          <p:nvPr/>
        </p:nvSpPr>
        <p:spPr bwMode="auto">
          <a:xfrm>
            <a:off x="2723106" y="1512094"/>
            <a:ext cx="6273800" cy="649287"/>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728071" name="Rectangle 7"/>
          <p:cNvSpPr>
            <a:spLocks noChangeArrowheads="1"/>
          </p:cNvSpPr>
          <p:nvPr/>
        </p:nvSpPr>
        <p:spPr bwMode="auto">
          <a:xfrm>
            <a:off x="268964"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26</a:t>
            </a:r>
          </a:p>
        </p:txBody>
      </p:sp>
      <p:sp>
        <p:nvSpPr>
          <p:cNvPr id="728072" name="Rectangle 8"/>
          <p:cNvSpPr>
            <a:spLocks noChangeArrowheads="1"/>
          </p:cNvSpPr>
          <p:nvPr/>
        </p:nvSpPr>
        <p:spPr bwMode="auto">
          <a:xfrm>
            <a:off x="581966"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27</a:t>
            </a:r>
          </a:p>
        </p:txBody>
      </p:sp>
      <p:sp>
        <p:nvSpPr>
          <p:cNvPr id="728073" name="Rectangle 9"/>
          <p:cNvSpPr>
            <a:spLocks noChangeArrowheads="1"/>
          </p:cNvSpPr>
          <p:nvPr/>
        </p:nvSpPr>
        <p:spPr bwMode="auto">
          <a:xfrm>
            <a:off x="894968"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28</a:t>
            </a:r>
          </a:p>
        </p:txBody>
      </p:sp>
      <p:sp>
        <p:nvSpPr>
          <p:cNvPr id="728074" name="Rectangle 10"/>
          <p:cNvSpPr>
            <a:spLocks noChangeArrowheads="1"/>
          </p:cNvSpPr>
          <p:nvPr/>
        </p:nvSpPr>
        <p:spPr bwMode="auto">
          <a:xfrm>
            <a:off x="1207970"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29</a:t>
            </a:r>
          </a:p>
        </p:txBody>
      </p:sp>
      <p:sp>
        <p:nvSpPr>
          <p:cNvPr id="728075" name="Rectangle 11"/>
          <p:cNvSpPr>
            <a:spLocks noChangeArrowheads="1"/>
          </p:cNvSpPr>
          <p:nvPr/>
        </p:nvSpPr>
        <p:spPr bwMode="auto">
          <a:xfrm>
            <a:off x="1520972"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30</a:t>
            </a:r>
          </a:p>
        </p:txBody>
      </p:sp>
      <p:sp>
        <p:nvSpPr>
          <p:cNvPr id="728076" name="Rectangle 12"/>
          <p:cNvSpPr>
            <a:spLocks noChangeArrowheads="1"/>
          </p:cNvSpPr>
          <p:nvPr/>
        </p:nvSpPr>
        <p:spPr bwMode="auto">
          <a:xfrm>
            <a:off x="1833974"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31</a:t>
            </a:r>
          </a:p>
        </p:txBody>
      </p:sp>
      <p:sp>
        <p:nvSpPr>
          <p:cNvPr id="728077" name="Rectangle 13"/>
          <p:cNvSpPr>
            <a:spLocks noChangeArrowheads="1"/>
          </p:cNvSpPr>
          <p:nvPr/>
        </p:nvSpPr>
        <p:spPr bwMode="auto">
          <a:xfrm>
            <a:off x="2146977"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32</a:t>
            </a:r>
          </a:p>
        </p:txBody>
      </p:sp>
      <p:sp>
        <p:nvSpPr>
          <p:cNvPr id="728078" name="Rectangle 14"/>
          <p:cNvSpPr>
            <a:spLocks noChangeArrowheads="1"/>
          </p:cNvSpPr>
          <p:nvPr/>
        </p:nvSpPr>
        <p:spPr bwMode="auto">
          <a:xfrm>
            <a:off x="2459979" y="170576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33</a:t>
            </a:r>
          </a:p>
        </p:txBody>
      </p:sp>
      <p:sp>
        <p:nvSpPr>
          <p:cNvPr id="728079" name="Rectangle 15"/>
          <p:cNvSpPr>
            <a:spLocks noChangeArrowheads="1"/>
          </p:cNvSpPr>
          <p:nvPr/>
        </p:nvSpPr>
        <p:spPr bwMode="auto">
          <a:xfrm>
            <a:off x="2772981"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34</a:t>
            </a:r>
          </a:p>
        </p:txBody>
      </p:sp>
      <p:sp>
        <p:nvSpPr>
          <p:cNvPr id="728080" name="Rectangle 16"/>
          <p:cNvSpPr>
            <a:spLocks noChangeArrowheads="1"/>
          </p:cNvSpPr>
          <p:nvPr/>
        </p:nvSpPr>
        <p:spPr bwMode="auto">
          <a:xfrm>
            <a:off x="3085983"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35</a:t>
            </a:r>
          </a:p>
        </p:txBody>
      </p:sp>
      <p:sp>
        <p:nvSpPr>
          <p:cNvPr id="728081" name="Rectangle 17"/>
          <p:cNvSpPr>
            <a:spLocks noChangeArrowheads="1"/>
          </p:cNvSpPr>
          <p:nvPr/>
        </p:nvSpPr>
        <p:spPr bwMode="auto">
          <a:xfrm>
            <a:off x="3398985"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36</a:t>
            </a:r>
          </a:p>
        </p:txBody>
      </p:sp>
      <p:sp>
        <p:nvSpPr>
          <p:cNvPr id="728082" name="Rectangle 18"/>
          <p:cNvSpPr>
            <a:spLocks noChangeArrowheads="1"/>
          </p:cNvSpPr>
          <p:nvPr/>
        </p:nvSpPr>
        <p:spPr bwMode="auto">
          <a:xfrm>
            <a:off x="3711987"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37</a:t>
            </a:r>
          </a:p>
        </p:txBody>
      </p:sp>
      <p:sp>
        <p:nvSpPr>
          <p:cNvPr id="728083" name="Rectangle 19"/>
          <p:cNvSpPr>
            <a:spLocks noChangeArrowheads="1"/>
          </p:cNvSpPr>
          <p:nvPr/>
        </p:nvSpPr>
        <p:spPr bwMode="auto">
          <a:xfrm>
            <a:off x="4024989"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38</a:t>
            </a:r>
          </a:p>
        </p:txBody>
      </p:sp>
      <p:sp>
        <p:nvSpPr>
          <p:cNvPr id="728084" name="Rectangle 20"/>
          <p:cNvSpPr>
            <a:spLocks noChangeArrowheads="1"/>
          </p:cNvSpPr>
          <p:nvPr/>
        </p:nvSpPr>
        <p:spPr bwMode="auto">
          <a:xfrm>
            <a:off x="4337991"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39</a:t>
            </a:r>
          </a:p>
        </p:txBody>
      </p:sp>
      <p:sp>
        <p:nvSpPr>
          <p:cNvPr id="728085" name="Rectangle 21"/>
          <p:cNvSpPr>
            <a:spLocks noChangeArrowheads="1"/>
          </p:cNvSpPr>
          <p:nvPr/>
        </p:nvSpPr>
        <p:spPr bwMode="auto">
          <a:xfrm>
            <a:off x="4650993" y="170576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40</a:t>
            </a:r>
          </a:p>
        </p:txBody>
      </p:sp>
      <p:sp>
        <p:nvSpPr>
          <p:cNvPr id="728086" name="Rectangle 22"/>
          <p:cNvSpPr>
            <a:spLocks noChangeArrowheads="1"/>
          </p:cNvSpPr>
          <p:nvPr/>
        </p:nvSpPr>
        <p:spPr bwMode="auto">
          <a:xfrm>
            <a:off x="4963995" y="170418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41</a:t>
            </a:r>
          </a:p>
        </p:txBody>
      </p:sp>
      <p:sp>
        <p:nvSpPr>
          <p:cNvPr id="728087" name="Rectangle 23"/>
          <p:cNvSpPr>
            <a:spLocks noChangeArrowheads="1"/>
          </p:cNvSpPr>
          <p:nvPr/>
        </p:nvSpPr>
        <p:spPr bwMode="auto">
          <a:xfrm>
            <a:off x="5276997"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42</a:t>
            </a:r>
          </a:p>
        </p:txBody>
      </p:sp>
      <p:sp>
        <p:nvSpPr>
          <p:cNvPr id="728088" name="Rectangle 24"/>
          <p:cNvSpPr>
            <a:spLocks noChangeArrowheads="1"/>
          </p:cNvSpPr>
          <p:nvPr/>
        </p:nvSpPr>
        <p:spPr bwMode="auto">
          <a:xfrm>
            <a:off x="5589999"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43</a:t>
            </a:r>
          </a:p>
        </p:txBody>
      </p:sp>
      <p:sp>
        <p:nvSpPr>
          <p:cNvPr id="728089" name="Rectangle 25"/>
          <p:cNvSpPr>
            <a:spLocks noChangeArrowheads="1"/>
          </p:cNvSpPr>
          <p:nvPr/>
        </p:nvSpPr>
        <p:spPr bwMode="auto">
          <a:xfrm>
            <a:off x="5903002"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44</a:t>
            </a:r>
          </a:p>
        </p:txBody>
      </p:sp>
      <p:sp>
        <p:nvSpPr>
          <p:cNvPr id="728090" name="Rectangle 26"/>
          <p:cNvSpPr>
            <a:spLocks noChangeArrowheads="1"/>
          </p:cNvSpPr>
          <p:nvPr/>
        </p:nvSpPr>
        <p:spPr bwMode="auto">
          <a:xfrm>
            <a:off x="6216004"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45</a:t>
            </a:r>
          </a:p>
        </p:txBody>
      </p:sp>
      <p:sp>
        <p:nvSpPr>
          <p:cNvPr id="728091" name="Rectangle 27"/>
          <p:cNvSpPr>
            <a:spLocks noChangeArrowheads="1"/>
          </p:cNvSpPr>
          <p:nvPr/>
        </p:nvSpPr>
        <p:spPr bwMode="auto">
          <a:xfrm>
            <a:off x="6529006"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46</a:t>
            </a:r>
          </a:p>
        </p:txBody>
      </p:sp>
      <p:sp>
        <p:nvSpPr>
          <p:cNvPr id="728092" name="Rectangle 28"/>
          <p:cNvSpPr>
            <a:spLocks noChangeArrowheads="1"/>
          </p:cNvSpPr>
          <p:nvPr/>
        </p:nvSpPr>
        <p:spPr bwMode="auto">
          <a:xfrm>
            <a:off x="6842008"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47</a:t>
            </a:r>
          </a:p>
        </p:txBody>
      </p:sp>
      <p:sp>
        <p:nvSpPr>
          <p:cNvPr id="728093" name="Rectangle 29"/>
          <p:cNvSpPr>
            <a:spLocks noChangeArrowheads="1"/>
          </p:cNvSpPr>
          <p:nvPr/>
        </p:nvSpPr>
        <p:spPr bwMode="auto">
          <a:xfrm>
            <a:off x="7155010"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48</a:t>
            </a:r>
          </a:p>
        </p:txBody>
      </p:sp>
      <p:sp>
        <p:nvSpPr>
          <p:cNvPr id="728094" name="Rectangle 30"/>
          <p:cNvSpPr>
            <a:spLocks noChangeArrowheads="1"/>
          </p:cNvSpPr>
          <p:nvPr/>
        </p:nvSpPr>
        <p:spPr bwMode="auto">
          <a:xfrm>
            <a:off x="7468012"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49</a:t>
            </a:r>
          </a:p>
        </p:txBody>
      </p:sp>
      <p:sp>
        <p:nvSpPr>
          <p:cNvPr id="728095" name="Rectangle 31"/>
          <p:cNvSpPr>
            <a:spLocks noChangeArrowheads="1"/>
          </p:cNvSpPr>
          <p:nvPr/>
        </p:nvSpPr>
        <p:spPr bwMode="auto">
          <a:xfrm>
            <a:off x="7781014"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50</a:t>
            </a:r>
          </a:p>
        </p:txBody>
      </p:sp>
      <p:sp>
        <p:nvSpPr>
          <p:cNvPr id="728096" name="Rectangle 32"/>
          <p:cNvSpPr>
            <a:spLocks noChangeArrowheads="1"/>
          </p:cNvSpPr>
          <p:nvPr/>
        </p:nvSpPr>
        <p:spPr bwMode="auto">
          <a:xfrm>
            <a:off x="8094016"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51</a:t>
            </a:r>
          </a:p>
        </p:txBody>
      </p:sp>
      <p:sp>
        <p:nvSpPr>
          <p:cNvPr id="728097" name="Rectangle 33"/>
          <p:cNvSpPr>
            <a:spLocks noChangeArrowheads="1"/>
          </p:cNvSpPr>
          <p:nvPr/>
        </p:nvSpPr>
        <p:spPr bwMode="auto">
          <a:xfrm>
            <a:off x="8407018"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52</a:t>
            </a:r>
          </a:p>
        </p:txBody>
      </p:sp>
      <p:sp>
        <p:nvSpPr>
          <p:cNvPr id="728098" name="Rectangle 34"/>
          <p:cNvSpPr>
            <a:spLocks noChangeArrowheads="1"/>
          </p:cNvSpPr>
          <p:nvPr/>
        </p:nvSpPr>
        <p:spPr bwMode="auto">
          <a:xfrm>
            <a:off x="8720020" y="1704180"/>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53</a:t>
            </a:r>
          </a:p>
        </p:txBody>
      </p:sp>
      <p:sp>
        <p:nvSpPr>
          <p:cNvPr id="728099" name="Rectangle 35"/>
          <p:cNvSpPr>
            <a:spLocks noChangeArrowheads="1"/>
          </p:cNvSpPr>
          <p:nvPr/>
        </p:nvSpPr>
        <p:spPr bwMode="auto">
          <a:xfrm>
            <a:off x="9033022" y="170418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54</a:t>
            </a:r>
          </a:p>
        </p:txBody>
      </p:sp>
      <p:sp>
        <p:nvSpPr>
          <p:cNvPr id="728100" name="Rectangle 36"/>
          <p:cNvSpPr>
            <a:spLocks noChangeArrowheads="1"/>
          </p:cNvSpPr>
          <p:nvPr/>
        </p:nvSpPr>
        <p:spPr bwMode="auto">
          <a:xfrm>
            <a:off x="9346024" y="170418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55</a:t>
            </a:r>
          </a:p>
        </p:txBody>
      </p:sp>
      <p:sp>
        <p:nvSpPr>
          <p:cNvPr id="728101" name="Text Box 37"/>
          <p:cNvSpPr txBox="1">
            <a:spLocks noChangeArrowheads="1"/>
          </p:cNvSpPr>
          <p:nvPr/>
        </p:nvSpPr>
        <p:spPr bwMode="auto">
          <a:xfrm>
            <a:off x="352843" y="2035969"/>
            <a:ext cx="2236510"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已发送并收到确认</a:t>
            </a:r>
          </a:p>
        </p:txBody>
      </p:sp>
      <p:sp>
        <p:nvSpPr>
          <p:cNvPr id="728102" name="Text Box 38"/>
          <p:cNvSpPr txBox="1">
            <a:spLocks noChangeArrowheads="1"/>
          </p:cNvSpPr>
          <p:nvPr/>
        </p:nvSpPr>
        <p:spPr bwMode="auto">
          <a:xfrm>
            <a:off x="9053021" y="1985169"/>
            <a:ext cx="954107" cy="70788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lt"/>
                <a:ea typeface="黑体" pitchFamily="2" charset="-122"/>
              </a:rPr>
              <a:t>不允许</a:t>
            </a:r>
          </a:p>
          <a:p>
            <a:pPr algn="ctr"/>
            <a:r>
              <a:rPr lang="zh-CN" altLang="en-US" sz="2000" b="1" dirty="0">
                <a:solidFill>
                  <a:srgbClr val="FF0000"/>
                </a:solidFill>
                <a:latin typeface="+mn-lt"/>
                <a:ea typeface="黑体" pitchFamily="2" charset="-122"/>
              </a:rPr>
              <a:t>发送</a:t>
            </a:r>
          </a:p>
        </p:txBody>
      </p:sp>
      <p:sp>
        <p:nvSpPr>
          <p:cNvPr id="728103" name="Text Box 39"/>
          <p:cNvSpPr txBox="1">
            <a:spLocks noChangeArrowheads="1"/>
          </p:cNvSpPr>
          <p:nvPr/>
        </p:nvSpPr>
        <p:spPr bwMode="auto">
          <a:xfrm>
            <a:off x="3238885" y="2167731"/>
            <a:ext cx="1723549" cy="70788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FF"/>
                </a:solidFill>
                <a:latin typeface="+mn-lt"/>
                <a:ea typeface="黑体" pitchFamily="2" charset="-122"/>
              </a:rPr>
              <a:t>已发送</a:t>
            </a:r>
          </a:p>
          <a:p>
            <a:pPr algn="ctr"/>
            <a:r>
              <a:rPr lang="zh-CN" altLang="en-US" sz="2000" b="1" dirty="0">
                <a:solidFill>
                  <a:srgbClr val="0000FF"/>
                </a:solidFill>
                <a:latin typeface="+mn-lt"/>
                <a:ea typeface="黑体" pitchFamily="2" charset="-122"/>
              </a:rPr>
              <a:t>但未收到确认</a:t>
            </a:r>
          </a:p>
        </p:txBody>
      </p:sp>
      <p:sp>
        <p:nvSpPr>
          <p:cNvPr id="728104" name="Rectangle 40"/>
          <p:cNvSpPr>
            <a:spLocks noChangeArrowheads="1"/>
          </p:cNvSpPr>
          <p:nvPr/>
        </p:nvSpPr>
        <p:spPr bwMode="auto">
          <a:xfrm>
            <a:off x="9650427" y="170418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56</a:t>
            </a:r>
          </a:p>
        </p:txBody>
      </p:sp>
      <p:sp>
        <p:nvSpPr>
          <p:cNvPr id="728106" name="Line 42"/>
          <p:cNvSpPr>
            <a:spLocks noChangeShapeType="1"/>
          </p:cNvSpPr>
          <p:nvPr/>
        </p:nvSpPr>
        <p:spPr bwMode="auto">
          <a:xfrm flipV="1">
            <a:off x="2879608" y="2016918"/>
            <a:ext cx="0" cy="57626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07" name="Text Box 43"/>
          <p:cNvSpPr txBox="1">
            <a:spLocks noChangeArrowheads="1"/>
          </p:cNvSpPr>
          <p:nvPr/>
        </p:nvSpPr>
        <p:spPr bwMode="auto">
          <a:xfrm>
            <a:off x="2653366" y="2542381"/>
            <a:ext cx="450764"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1</a:t>
            </a:r>
          </a:p>
        </p:txBody>
      </p:sp>
      <p:sp>
        <p:nvSpPr>
          <p:cNvPr id="728109" name="Line 45"/>
          <p:cNvSpPr>
            <a:spLocks noChangeShapeType="1"/>
          </p:cNvSpPr>
          <p:nvPr/>
        </p:nvSpPr>
        <p:spPr bwMode="auto">
          <a:xfrm flipV="1">
            <a:off x="5400823" y="2016918"/>
            <a:ext cx="0" cy="57626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10" name="Text Box 46"/>
          <p:cNvSpPr txBox="1">
            <a:spLocks noChangeArrowheads="1"/>
          </p:cNvSpPr>
          <p:nvPr/>
        </p:nvSpPr>
        <p:spPr bwMode="auto">
          <a:xfrm>
            <a:off x="5234773" y="2542381"/>
            <a:ext cx="450764"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2</a:t>
            </a:r>
          </a:p>
        </p:txBody>
      </p:sp>
      <p:sp>
        <p:nvSpPr>
          <p:cNvPr id="728112" name="Line 48"/>
          <p:cNvSpPr>
            <a:spLocks noChangeShapeType="1"/>
          </p:cNvSpPr>
          <p:nvPr/>
        </p:nvSpPr>
        <p:spPr bwMode="auto">
          <a:xfrm flipV="1">
            <a:off x="9093248" y="2016918"/>
            <a:ext cx="0" cy="57626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13" name="Text Box 49"/>
          <p:cNvSpPr txBox="1">
            <a:spLocks noChangeArrowheads="1"/>
          </p:cNvSpPr>
          <p:nvPr/>
        </p:nvSpPr>
        <p:spPr bwMode="auto">
          <a:xfrm>
            <a:off x="8913440" y="2542381"/>
            <a:ext cx="450764"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itchFamily="2" charset="-122"/>
              </a:rPr>
              <a:t>P</a:t>
            </a:r>
            <a:r>
              <a:rPr lang="en-US" altLang="zh-CN" sz="2000" b="1" baseline="-25000">
                <a:solidFill>
                  <a:srgbClr val="0000CC"/>
                </a:solidFill>
                <a:latin typeface="+mn-lt"/>
                <a:ea typeface="黑体" pitchFamily="2" charset="-122"/>
              </a:rPr>
              <a:t>3</a:t>
            </a:r>
          </a:p>
        </p:txBody>
      </p:sp>
      <p:sp>
        <p:nvSpPr>
          <p:cNvPr id="728114" name="Line 50"/>
          <p:cNvSpPr>
            <a:spLocks noChangeShapeType="1"/>
          </p:cNvSpPr>
          <p:nvPr/>
        </p:nvSpPr>
        <p:spPr bwMode="auto">
          <a:xfrm rot="-5400000">
            <a:off x="7863631" y="804134"/>
            <a:ext cx="1587" cy="1030156"/>
          </a:xfrm>
          <a:prstGeom prst="line">
            <a:avLst/>
          </a:prstGeom>
          <a:noFill/>
          <a:ln w="57150">
            <a:solidFill>
              <a:srgbClr val="C00000"/>
            </a:solidFill>
            <a:round/>
            <a:headEnd/>
            <a:tailEnd type="triangle" w="med"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15" name="Text Box 51"/>
          <p:cNvSpPr txBox="1">
            <a:spLocks noChangeArrowheads="1"/>
          </p:cNvSpPr>
          <p:nvPr/>
        </p:nvSpPr>
        <p:spPr bwMode="auto">
          <a:xfrm>
            <a:off x="5042287" y="4551511"/>
            <a:ext cx="1422184"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FF"/>
                </a:solidFill>
                <a:latin typeface="+mn-lt"/>
                <a:ea typeface="黑体" pitchFamily="2" charset="-122"/>
              </a:rPr>
              <a:t>允许接收</a:t>
            </a:r>
          </a:p>
        </p:txBody>
      </p:sp>
      <p:sp>
        <p:nvSpPr>
          <p:cNvPr id="728116" name="Text Box 52"/>
          <p:cNvSpPr txBox="1">
            <a:spLocks noChangeArrowheads="1"/>
          </p:cNvSpPr>
          <p:nvPr/>
        </p:nvSpPr>
        <p:spPr bwMode="auto">
          <a:xfrm>
            <a:off x="4401624" y="3429000"/>
            <a:ext cx="2763898"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itchFamily="2" charset="-122"/>
              </a:rPr>
              <a:t>B </a:t>
            </a:r>
            <a:r>
              <a:rPr lang="zh-CN" altLang="en-US" sz="2000" b="1" dirty="0">
                <a:solidFill>
                  <a:srgbClr val="0000CC"/>
                </a:solidFill>
                <a:latin typeface="+mn-lt"/>
                <a:ea typeface="黑体" pitchFamily="2" charset="-122"/>
              </a:rPr>
              <a:t>的</a:t>
            </a:r>
            <a:r>
              <a:rPr lang="zh-CN" altLang="en-US" sz="2000" b="1" dirty="0">
                <a:solidFill>
                  <a:srgbClr val="FF0000"/>
                </a:solidFill>
                <a:latin typeface="+mn-lt"/>
                <a:ea typeface="黑体" pitchFamily="2" charset="-122"/>
              </a:rPr>
              <a:t>接收窗口</a:t>
            </a:r>
            <a:r>
              <a:rPr lang="zh-CN" altLang="en-US" sz="2000" b="1" dirty="0">
                <a:solidFill>
                  <a:srgbClr val="0000CC"/>
                </a:solidFill>
                <a:latin typeface="+mn-lt"/>
                <a:ea typeface="黑体" pitchFamily="2" charset="-122"/>
              </a:rPr>
              <a:t>向前滑动</a:t>
            </a:r>
          </a:p>
        </p:txBody>
      </p:sp>
      <p:sp>
        <p:nvSpPr>
          <p:cNvPr id="728117" name="Rectangle 53"/>
          <p:cNvSpPr>
            <a:spLocks noChangeArrowheads="1"/>
          </p:cNvSpPr>
          <p:nvPr/>
        </p:nvSpPr>
        <p:spPr bwMode="auto">
          <a:xfrm>
            <a:off x="2721387" y="3824857"/>
            <a:ext cx="6273800" cy="649288"/>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728118" name="Rectangle 54"/>
          <p:cNvSpPr>
            <a:spLocks noChangeArrowheads="1"/>
          </p:cNvSpPr>
          <p:nvPr/>
        </p:nvSpPr>
        <p:spPr bwMode="auto">
          <a:xfrm>
            <a:off x="267244"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26</a:t>
            </a:r>
          </a:p>
        </p:txBody>
      </p:sp>
      <p:sp>
        <p:nvSpPr>
          <p:cNvPr id="728119" name="Rectangle 55"/>
          <p:cNvSpPr>
            <a:spLocks noChangeArrowheads="1"/>
          </p:cNvSpPr>
          <p:nvPr/>
        </p:nvSpPr>
        <p:spPr bwMode="auto">
          <a:xfrm>
            <a:off x="580246"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27</a:t>
            </a:r>
          </a:p>
        </p:txBody>
      </p:sp>
      <p:sp>
        <p:nvSpPr>
          <p:cNvPr id="728120" name="Rectangle 56"/>
          <p:cNvSpPr>
            <a:spLocks noChangeArrowheads="1"/>
          </p:cNvSpPr>
          <p:nvPr/>
        </p:nvSpPr>
        <p:spPr bwMode="auto">
          <a:xfrm>
            <a:off x="893248"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28</a:t>
            </a:r>
          </a:p>
        </p:txBody>
      </p:sp>
      <p:sp>
        <p:nvSpPr>
          <p:cNvPr id="728121" name="Rectangle 57"/>
          <p:cNvSpPr>
            <a:spLocks noChangeArrowheads="1"/>
          </p:cNvSpPr>
          <p:nvPr/>
        </p:nvSpPr>
        <p:spPr bwMode="auto">
          <a:xfrm>
            <a:off x="1206250"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29</a:t>
            </a:r>
          </a:p>
        </p:txBody>
      </p:sp>
      <p:sp>
        <p:nvSpPr>
          <p:cNvPr id="728122" name="Rectangle 58"/>
          <p:cNvSpPr>
            <a:spLocks noChangeArrowheads="1"/>
          </p:cNvSpPr>
          <p:nvPr/>
        </p:nvSpPr>
        <p:spPr bwMode="auto">
          <a:xfrm>
            <a:off x="1519252"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30</a:t>
            </a:r>
          </a:p>
        </p:txBody>
      </p:sp>
      <p:sp>
        <p:nvSpPr>
          <p:cNvPr id="728123" name="Rectangle 59"/>
          <p:cNvSpPr>
            <a:spLocks noChangeArrowheads="1"/>
          </p:cNvSpPr>
          <p:nvPr/>
        </p:nvSpPr>
        <p:spPr bwMode="auto">
          <a:xfrm>
            <a:off x="1832254"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31</a:t>
            </a:r>
          </a:p>
        </p:txBody>
      </p:sp>
      <p:sp>
        <p:nvSpPr>
          <p:cNvPr id="728124" name="Rectangle 60"/>
          <p:cNvSpPr>
            <a:spLocks noChangeArrowheads="1"/>
          </p:cNvSpPr>
          <p:nvPr/>
        </p:nvSpPr>
        <p:spPr bwMode="auto">
          <a:xfrm>
            <a:off x="2145256"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32</a:t>
            </a:r>
          </a:p>
        </p:txBody>
      </p:sp>
      <p:sp>
        <p:nvSpPr>
          <p:cNvPr id="728125" name="Rectangle 61"/>
          <p:cNvSpPr>
            <a:spLocks noChangeArrowheads="1"/>
          </p:cNvSpPr>
          <p:nvPr/>
        </p:nvSpPr>
        <p:spPr bwMode="auto">
          <a:xfrm>
            <a:off x="2458258" y="4018532"/>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33</a:t>
            </a:r>
          </a:p>
        </p:txBody>
      </p:sp>
      <p:sp>
        <p:nvSpPr>
          <p:cNvPr id="728126" name="Rectangle 62"/>
          <p:cNvSpPr>
            <a:spLocks noChangeArrowheads="1"/>
          </p:cNvSpPr>
          <p:nvPr/>
        </p:nvSpPr>
        <p:spPr bwMode="auto">
          <a:xfrm>
            <a:off x="2771260" y="4018532"/>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34</a:t>
            </a:r>
          </a:p>
        </p:txBody>
      </p:sp>
      <p:sp>
        <p:nvSpPr>
          <p:cNvPr id="728127" name="Rectangle 63"/>
          <p:cNvSpPr>
            <a:spLocks noChangeArrowheads="1"/>
          </p:cNvSpPr>
          <p:nvPr/>
        </p:nvSpPr>
        <p:spPr bwMode="auto">
          <a:xfrm>
            <a:off x="3084262" y="4018532"/>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35</a:t>
            </a:r>
          </a:p>
        </p:txBody>
      </p:sp>
      <p:sp>
        <p:nvSpPr>
          <p:cNvPr id="728128" name="Rectangle 64"/>
          <p:cNvSpPr>
            <a:spLocks noChangeArrowheads="1"/>
          </p:cNvSpPr>
          <p:nvPr/>
        </p:nvSpPr>
        <p:spPr bwMode="auto">
          <a:xfrm>
            <a:off x="3397265" y="4018532"/>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36</a:t>
            </a:r>
          </a:p>
        </p:txBody>
      </p:sp>
      <p:sp>
        <p:nvSpPr>
          <p:cNvPr id="728129" name="Rectangle 65"/>
          <p:cNvSpPr>
            <a:spLocks noChangeArrowheads="1"/>
          </p:cNvSpPr>
          <p:nvPr/>
        </p:nvSpPr>
        <p:spPr bwMode="auto">
          <a:xfrm>
            <a:off x="3710267" y="4018532"/>
            <a:ext cx="233892"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37</a:t>
            </a:r>
          </a:p>
        </p:txBody>
      </p:sp>
      <p:sp>
        <p:nvSpPr>
          <p:cNvPr id="728130" name="Rectangle 66"/>
          <p:cNvSpPr>
            <a:spLocks noChangeArrowheads="1"/>
          </p:cNvSpPr>
          <p:nvPr/>
        </p:nvSpPr>
        <p:spPr bwMode="auto">
          <a:xfrm>
            <a:off x="4023269" y="4018532"/>
            <a:ext cx="233892"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38</a:t>
            </a:r>
          </a:p>
        </p:txBody>
      </p:sp>
      <p:sp>
        <p:nvSpPr>
          <p:cNvPr id="728131" name="Rectangle 67"/>
          <p:cNvSpPr>
            <a:spLocks noChangeArrowheads="1"/>
          </p:cNvSpPr>
          <p:nvPr/>
        </p:nvSpPr>
        <p:spPr bwMode="auto">
          <a:xfrm>
            <a:off x="4336271" y="4018532"/>
            <a:ext cx="233892"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39</a:t>
            </a:r>
          </a:p>
        </p:txBody>
      </p:sp>
      <p:sp>
        <p:nvSpPr>
          <p:cNvPr id="728132" name="Rectangle 68"/>
          <p:cNvSpPr>
            <a:spLocks noChangeArrowheads="1"/>
          </p:cNvSpPr>
          <p:nvPr/>
        </p:nvSpPr>
        <p:spPr bwMode="auto">
          <a:xfrm>
            <a:off x="4649273" y="4018532"/>
            <a:ext cx="233892"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40</a:t>
            </a:r>
          </a:p>
        </p:txBody>
      </p:sp>
      <p:sp>
        <p:nvSpPr>
          <p:cNvPr id="728133" name="Rectangle 69"/>
          <p:cNvSpPr>
            <a:spLocks noChangeArrowheads="1"/>
          </p:cNvSpPr>
          <p:nvPr/>
        </p:nvSpPr>
        <p:spPr bwMode="auto">
          <a:xfrm>
            <a:off x="4962275"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41</a:t>
            </a:r>
          </a:p>
        </p:txBody>
      </p:sp>
      <p:sp>
        <p:nvSpPr>
          <p:cNvPr id="728134" name="Rectangle 70"/>
          <p:cNvSpPr>
            <a:spLocks noChangeArrowheads="1"/>
          </p:cNvSpPr>
          <p:nvPr/>
        </p:nvSpPr>
        <p:spPr bwMode="auto">
          <a:xfrm>
            <a:off x="5275277"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42</a:t>
            </a:r>
          </a:p>
        </p:txBody>
      </p:sp>
      <p:sp>
        <p:nvSpPr>
          <p:cNvPr id="728135" name="Rectangle 71"/>
          <p:cNvSpPr>
            <a:spLocks noChangeArrowheads="1"/>
          </p:cNvSpPr>
          <p:nvPr/>
        </p:nvSpPr>
        <p:spPr bwMode="auto">
          <a:xfrm>
            <a:off x="5588279"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43</a:t>
            </a:r>
          </a:p>
        </p:txBody>
      </p:sp>
      <p:sp>
        <p:nvSpPr>
          <p:cNvPr id="728136" name="Rectangle 72"/>
          <p:cNvSpPr>
            <a:spLocks noChangeArrowheads="1"/>
          </p:cNvSpPr>
          <p:nvPr/>
        </p:nvSpPr>
        <p:spPr bwMode="auto">
          <a:xfrm>
            <a:off x="5901281"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44</a:t>
            </a:r>
          </a:p>
        </p:txBody>
      </p:sp>
      <p:sp>
        <p:nvSpPr>
          <p:cNvPr id="728137" name="Rectangle 73"/>
          <p:cNvSpPr>
            <a:spLocks noChangeArrowheads="1"/>
          </p:cNvSpPr>
          <p:nvPr/>
        </p:nvSpPr>
        <p:spPr bwMode="auto">
          <a:xfrm>
            <a:off x="6214283"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45</a:t>
            </a:r>
          </a:p>
        </p:txBody>
      </p:sp>
      <p:sp>
        <p:nvSpPr>
          <p:cNvPr id="728138" name="Rectangle 74"/>
          <p:cNvSpPr>
            <a:spLocks noChangeArrowheads="1"/>
          </p:cNvSpPr>
          <p:nvPr/>
        </p:nvSpPr>
        <p:spPr bwMode="auto">
          <a:xfrm>
            <a:off x="6527285"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46</a:t>
            </a:r>
          </a:p>
        </p:txBody>
      </p:sp>
      <p:sp>
        <p:nvSpPr>
          <p:cNvPr id="728139" name="Rectangle 75"/>
          <p:cNvSpPr>
            <a:spLocks noChangeArrowheads="1"/>
          </p:cNvSpPr>
          <p:nvPr/>
        </p:nvSpPr>
        <p:spPr bwMode="auto">
          <a:xfrm>
            <a:off x="6840287"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47</a:t>
            </a:r>
          </a:p>
        </p:txBody>
      </p:sp>
      <p:sp>
        <p:nvSpPr>
          <p:cNvPr id="728140" name="Rectangle 76"/>
          <p:cNvSpPr>
            <a:spLocks noChangeArrowheads="1"/>
          </p:cNvSpPr>
          <p:nvPr/>
        </p:nvSpPr>
        <p:spPr bwMode="auto">
          <a:xfrm>
            <a:off x="7153290"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48</a:t>
            </a:r>
          </a:p>
        </p:txBody>
      </p:sp>
      <p:sp>
        <p:nvSpPr>
          <p:cNvPr id="728141" name="Rectangle 77"/>
          <p:cNvSpPr>
            <a:spLocks noChangeArrowheads="1"/>
          </p:cNvSpPr>
          <p:nvPr/>
        </p:nvSpPr>
        <p:spPr bwMode="auto">
          <a:xfrm>
            <a:off x="7466292"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49</a:t>
            </a:r>
          </a:p>
        </p:txBody>
      </p:sp>
      <p:sp>
        <p:nvSpPr>
          <p:cNvPr id="728142" name="Rectangle 78"/>
          <p:cNvSpPr>
            <a:spLocks noChangeArrowheads="1"/>
          </p:cNvSpPr>
          <p:nvPr/>
        </p:nvSpPr>
        <p:spPr bwMode="auto">
          <a:xfrm>
            <a:off x="7779294"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50</a:t>
            </a:r>
          </a:p>
        </p:txBody>
      </p:sp>
      <p:sp>
        <p:nvSpPr>
          <p:cNvPr id="728143" name="Rectangle 79"/>
          <p:cNvSpPr>
            <a:spLocks noChangeArrowheads="1"/>
          </p:cNvSpPr>
          <p:nvPr/>
        </p:nvSpPr>
        <p:spPr bwMode="auto">
          <a:xfrm>
            <a:off x="8092296"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51</a:t>
            </a:r>
          </a:p>
        </p:txBody>
      </p:sp>
      <p:sp>
        <p:nvSpPr>
          <p:cNvPr id="728144" name="Rectangle 80"/>
          <p:cNvSpPr>
            <a:spLocks noChangeArrowheads="1"/>
          </p:cNvSpPr>
          <p:nvPr/>
        </p:nvSpPr>
        <p:spPr bwMode="auto">
          <a:xfrm>
            <a:off x="8405298"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52</a:t>
            </a:r>
          </a:p>
        </p:txBody>
      </p:sp>
      <p:sp>
        <p:nvSpPr>
          <p:cNvPr id="728145" name="Rectangle 81"/>
          <p:cNvSpPr>
            <a:spLocks noChangeArrowheads="1"/>
          </p:cNvSpPr>
          <p:nvPr/>
        </p:nvSpPr>
        <p:spPr bwMode="auto">
          <a:xfrm>
            <a:off x="8718300" y="4016946"/>
            <a:ext cx="233892"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53</a:t>
            </a:r>
          </a:p>
        </p:txBody>
      </p:sp>
      <p:sp>
        <p:nvSpPr>
          <p:cNvPr id="728146" name="Rectangle 82"/>
          <p:cNvSpPr>
            <a:spLocks noChangeArrowheads="1"/>
          </p:cNvSpPr>
          <p:nvPr/>
        </p:nvSpPr>
        <p:spPr bwMode="auto">
          <a:xfrm>
            <a:off x="9031302" y="4016946"/>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54</a:t>
            </a:r>
          </a:p>
        </p:txBody>
      </p:sp>
      <p:sp>
        <p:nvSpPr>
          <p:cNvPr id="728147" name="Rectangle 83"/>
          <p:cNvSpPr>
            <a:spLocks noChangeArrowheads="1"/>
          </p:cNvSpPr>
          <p:nvPr/>
        </p:nvSpPr>
        <p:spPr bwMode="auto">
          <a:xfrm>
            <a:off x="9344304" y="4016946"/>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55</a:t>
            </a:r>
          </a:p>
        </p:txBody>
      </p:sp>
      <p:sp>
        <p:nvSpPr>
          <p:cNvPr id="728148" name="Text Box 84"/>
          <p:cNvSpPr txBox="1">
            <a:spLocks noChangeArrowheads="1"/>
          </p:cNvSpPr>
          <p:nvPr/>
        </p:nvSpPr>
        <p:spPr bwMode="auto">
          <a:xfrm>
            <a:off x="735844" y="4348733"/>
            <a:ext cx="1467068" cy="70788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itchFamily="2" charset="-122"/>
              </a:rPr>
              <a:t>已发送确认</a:t>
            </a:r>
          </a:p>
          <a:p>
            <a:pPr algn="ctr"/>
            <a:r>
              <a:rPr lang="zh-CN" altLang="en-US" sz="2000" b="1" dirty="0">
                <a:solidFill>
                  <a:srgbClr val="C00000"/>
                </a:solidFill>
                <a:latin typeface="+mn-lt"/>
                <a:ea typeface="黑体" pitchFamily="2" charset="-122"/>
              </a:rPr>
              <a:t>并交付主机</a:t>
            </a:r>
          </a:p>
        </p:txBody>
      </p:sp>
      <p:sp>
        <p:nvSpPr>
          <p:cNvPr id="728149" name="Text Box 85"/>
          <p:cNvSpPr txBox="1">
            <a:spLocks noChangeArrowheads="1"/>
          </p:cNvSpPr>
          <p:nvPr/>
        </p:nvSpPr>
        <p:spPr bwMode="auto">
          <a:xfrm>
            <a:off x="9039229" y="4348733"/>
            <a:ext cx="954107" cy="70788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FF0000"/>
                </a:solidFill>
                <a:latin typeface="+mn-lt"/>
                <a:ea typeface="黑体" pitchFamily="2" charset="-122"/>
              </a:rPr>
              <a:t>不允许</a:t>
            </a:r>
          </a:p>
          <a:p>
            <a:pPr algn="ctr"/>
            <a:r>
              <a:rPr lang="zh-CN" altLang="en-US" sz="2000" b="1">
                <a:solidFill>
                  <a:srgbClr val="FF0000"/>
                </a:solidFill>
                <a:latin typeface="+mn-lt"/>
                <a:ea typeface="黑体" pitchFamily="2" charset="-122"/>
              </a:rPr>
              <a:t>接收</a:t>
            </a:r>
          </a:p>
        </p:txBody>
      </p:sp>
      <p:sp>
        <p:nvSpPr>
          <p:cNvPr id="728150" name="Rectangle 86"/>
          <p:cNvSpPr>
            <a:spLocks noChangeArrowheads="1"/>
          </p:cNvSpPr>
          <p:nvPr/>
        </p:nvSpPr>
        <p:spPr bwMode="auto">
          <a:xfrm>
            <a:off x="9648708" y="4016946"/>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itchFamily="2" charset="-122"/>
              </a:rPr>
              <a:t>56</a:t>
            </a:r>
          </a:p>
        </p:txBody>
      </p:sp>
      <p:sp>
        <p:nvSpPr>
          <p:cNvPr id="728151" name="Line 87"/>
          <p:cNvSpPr>
            <a:spLocks noChangeShapeType="1"/>
          </p:cNvSpPr>
          <p:nvPr/>
        </p:nvSpPr>
        <p:spPr bwMode="auto">
          <a:xfrm rot="-5400000">
            <a:off x="7786240" y="3166112"/>
            <a:ext cx="1587" cy="1030155"/>
          </a:xfrm>
          <a:prstGeom prst="line">
            <a:avLst/>
          </a:prstGeom>
          <a:noFill/>
          <a:ln w="57150">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52" name="Text Box 88"/>
          <p:cNvSpPr txBox="1">
            <a:spLocks noChangeArrowheads="1"/>
          </p:cNvSpPr>
          <p:nvPr/>
        </p:nvSpPr>
        <p:spPr bwMode="auto">
          <a:xfrm>
            <a:off x="3588980" y="4931345"/>
            <a:ext cx="1467068" cy="4001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CC"/>
                </a:solidFill>
                <a:latin typeface="+mn-lt"/>
                <a:ea typeface="黑体" pitchFamily="2" charset="-122"/>
              </a:rPr>
              <a:t>未按序收到</a:t>
            </a:r>
          </a:p>
        </p:txBody>
      </p:sp>
      <p:grpSp>
        <p:nvGrpSpPr>
          <p:cNvPr id="728153" name="Group 89"/>
          <p:cNvGrpSpPr>
            <a:grpSpLocks/>
          </p:cNvGrpSpPr>
          <p:nvPr/>
        </p:nvGrpSpPr>
        <p:grpSpPr bwMode="auto">
          <a:xfrm>
            <a:off x="3835812" y="4316983"/>
            <a:ext cx="928688" cy="588963"/>
            <a:chOff x="2143" y="3150"/>
            <a:chExt cx="540" cy="272"/>
          </a:xfrm>
        </p:grpSpPr>
        <p:sp>
          <p:nvSpPr>
            <p:cNvPr id="728154" name="Line 90"/>
            <p:cNvSpPr>
              <a:spLocks noChangeShapeType="1"/>
            </p:cNvSpPr>
            <p:nvPr/>
          </p:nvSpPr>
          <p:spPr bwMode="auto">
            <a:xfrm flipV="1">
              <a:off x="2143" y="3150"/>
              <a:ext cx="0" cy="272"/>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55" name="Line 91"/>
            <p:cNvSpPr>
              <a:spLocks noChangeShapeType="1"/>
            </p:cNvSpPr>
            <p:nvPr/>
          </p:nvSpPr>
          <p:spPr bwMode="auto">
            <a:xfrm flipV="1">
              <a:off x="2325" y="3150"/>
              <a:ext cx="0" cy="272"/>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728156" name="Line 92"/>
            <p:cNvSpPr>
              <a:spLocks noChangeShapeType="1"/>
            </p:cNvSpPr>
            <p:nvPr/>
          </p:nvSpPr>
          <p:spPr bwMode="auto">
            <a:xfrm flipV="1">
              <a:off x="2683" y="3150"/>
              <a:ext cx="0" cy="272"/>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728157" name="Text Box 93"/>
          <p:cNvSpPr txBox="1">
            <a:spLocks noChangeArrowheads="1"/>
          </p:cNvSpPr>
          <p:nvPr/>
        </p:nvSpPr>
        <p:spPr bwMode="auto">
          <a:xfrm>
            <a:off x="1436703" y="257176"/>
            <a:ext cx="7396577" cy="584775"/>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r>
              <a:rPr lang="en-US" altLang="zh-CN" sz="3200" b="1">
                <a:solidFill>
                  <a:srgbClr val="0000CC"/>
                </a:solidFill>
                <a:latin typeface="+mn-lt"/>
                <a:ea typeface="黑体" pitchFamily="2" charset="-122"/>
              </a:rPr>
              <a:t>A </a:t>
            </a:r>
            <a:r>
              <a:rPr lang="zh-CN" altLang="en-US" sz="3200" b="1">
                <a:solidFill>
                  <a:srgbClr val="0000CC"/>
                </a:solidFill>
                <a:latin typeface="+mn-lt"/>
                <a:ea typeface="黑体" pitchFamily="2" charset="-122"/>
              </a:rPr>
              <a:t>收到新的确认号，发送窗口向前滑动 </a:t>
            </a:r>
          </a:p>
        </p:txBody>
      </p:sp>
      <p:sp>
        <p:nvSpPr>
          <p:cNvPr id="728158" name="Text Box 94"/>
          <p:cNvSpPr txBox="1">
            <a:spLocks noChangeArrowheads="1"/>
          </p:cNvSpPr>
          <p:nvPr/>
        </p:nvSpPr>
        <p:spPr bwMode="auto">
          <a:xfrm>
            <a:off x="3143090" y="5409183"/>
            <a:ext cx="2492990" cy="70788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CC"/>
                </a:solidFill>
                <a:latin typeface="+mn-lt"/>
                <a:ea typeface="黑体" pitchFamily="2" charset="-122"/>
              </a:rPr>
              <a:t>先存下，等待缺少的</a:t>
            </a:r>
          </a:p>
          <a:p>
            <a:pPr algn="ctr"/>
            <a:r>
              <a:rPr lang="zh-CN" altLang="en-US" sz="2000" b="1" dirty="0">
                <a:solidFill>
                  <a:srgbClr val="0000CC"/>
                </a:solidFill>
                <a:latin typeface="+mn-lt"/>
                <a:ea typeface="黑体" pitchFamily="2" charset="-122"/>
              </a:rPr>
              <a:t>数据的到达</a:t>
            </a:r>
          </a:p>
        </p:txBody>
      </p:sp>
    </p:spTree>
    <p:extLst>
      <p:ext uri="{BB962C8B-B14F-4D97-AF65-F5344CB8AC3E}">
        <p14:creationId xmlns:p14="http://schemas.microsoft.com/office/powerpoint/2010/main" xmlns="" val="1311267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2" name="Text Box 4"/>
          <p:cNvSpPr txBox="1">
            <a:spLocks noChangeArrowheads="1"/>
          </p:cNvSpPr>
          <p:nvPr/>
        </p:nvSpPr>
        <p:spPr bwMode="auto">
          <a:xfrm>
            <a:off x="9053021" y="2555876"/>
            <a:ext cx="954107" cy="70788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ea"/>
              </a:rPr>
              <a:t>不允许</a:t>
            </a:r>
          </a:p>
          <a:p>
            <a:pPr algn="ctr"/>
            <a:r>
              <a:rPr lang="zh-CN" altLang="en-US" sz="2000" b="1" dirty="0">
                <a:solidFill>
                  <a:srgbClr val="FF0000"/>
                </a:solidFill>
                <a:latin typeface="+mn-ea"/>
              </a:rPr>
              <a:t>发送</a:t>
            </a:r>
          </a:p>
        </p:txBody>
      </p:sp>
      <p:sp>
        <p:nvSpPr>
          <p:cNvPr id="729093" name="Text Box 5"/>
          <p:cNvSpPr txBox="1">
            <a:spLocks noChangeArrowheads="1"/>
          </p:cNvSpPr>
          <p:nvPr/>
        </p:nvSpPr>
        <p:spPr bwMode="auto">
          <a:xfrm>
            <a:off x="352843" y="2600326"/>
            <a:ext cx="2236510"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ea"/>
              </a:rPr>
              <a:t>已发送并收到确认</a:t>
            </a:r>
          </a:p>
        </p:txBody>
      </p:sp>
      <p:sp>
        <p:nvSpPr>
          <p:cNvPr id="729094" name="Text Box 6"/>
          <p:cNvSpPr txBox="1">
            <a:spLocks noChangeArrowheads="1"/>
          </p:cNvSpPr>
          <p:nvPr/>
        </p:nvSpPr>
        <p:spPr bwMode="auto">
          <a:xfrm>
            <a:off x="3440832" y="1671191"/>
            <a:ext cx="4812343"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mn-ea"/>
              </a:rPr>
              <a:t>A </a:t>
            </a:r>
            <a:r>
              <a:rPr lang="zh-CN" altLang="en-US" sz="2400" b="1" dirty="0">
                <a:solidFill>
                  <a:srgbClr val="0000CC"/>
                </a:solidFill>
                <a:latin typeface="+mn-ea"/>
              </a:rPr>
              <a:t>的发送窗口已满，有效窗口为零</a:t>
            </a:r>
          </a:p>
        </p:txBody>
      </p:sp>
      <p:sp>
        <p:nvSpPr>
          <p:cNvPr id="729095" name="Rectangle 7"/>
          <p:cNvSpPr>
            <a:spLocks noChangeArrowheads="1"/>
          </p:cNvSpPr>
          <p:nvPr/>
        </p:nvSpPr>
        <p:spPr bwMode="auto">
          <a:xfrm>
            <a:off x="2723106" y="2108200"/>
            <a:ext cx="6273800" cy="649288"/>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ea"/>
            </a:endParaRPr>
          </a:p>
        </p:txBody>
      </p:sp>
      <p:sp>
        <p:nvSpPr>
          <p:cNvPr id="729096" name="Rectangle 8"/>
          <p:cNvSpPr>
            <a:spLocks noChangeArrowheads="1"/>
          </p:cNvSpPr>
          <p:nvPr/>
        </p:nvSpPr>
        <p:spPr bwMode="auto">
          <a:xfrm>
            <a:off x="268964" y="232410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26</a:t>
            </a:r>
          </a:p>
        </p:txBody>
      </p:sp>
      <p:sp>
        <p:nvSpPr>
          <p:cNvPr id="729097" name="Rectangle 9"/>
          <p:cNvSpPr>
            <a:spLocks noChangeArrowheads="1"/>
          </p:cNvSpPr>
          <p:nvPr/>
        </p:nvSpPr>
        <p:spPr bwMode="auto">
          <a:xfrm>
            <a:off x="581966" y="2322514"/>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27</a:t>
            </a:r>
          </a:p>
        </p:txBody>
      </p:sp>
      <p:sp>
        <p:nvSpPr>
          <p:cNvPr id="729098" name="Rectangle 10"/>
          <p:cNvSpPr>
            <a:spLocks noChangeArrowheads="1"/>
          </p:cNvSpPr>
          <p:nvPr/>
        </p:nvSpPr>
        <p:spPr bwMode="auto">
          <a:xfrm>
            <a:off x="894968" y="232092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28</a:t>
            </a:r>
          </a:p>
        </p:txBody>
      </p:sp>
      <p:sp>
        <p:nvSpPr>
          <p:cNvPr id="729099" name="Rectangle 11"/>
          <p:cNvSpPr>
            <a:spLocks noChangeArrowheads="1"/>
          </p:cNvSpPr>
          <p:nvPr/>
        </p:nvSpPr>
        <p:spPr bwMode="auto">
          <a:xfrm>
            <a:off x="1207970" y="231933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29</a:t>
            </a:r>
          </a:p>
        </p:txBody>
      </p:sp>
      <p:sp>
        <p:nvSpPr>
          <p:cNvPr id="729100" name="Rectangle 12"/>
          <p:cNvSpPr>
            <a:spLocks noChangeArrowheads="1"/>
          </p:cNvSpPr>
          <p:nvPr/>
        </p:nvSpPr>
        <p:spPr bwMode="auto">
          <a:xfrm>
            <a:off x="1520972" y="2317750"/>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30</a:t>
            </a:r>
          </a:p>
        </p:txBody>
      </p:sp>
      <p:sp>
        <p:nvSpPr>
          <p:cNvPr id="729101" name="Rectangle 13"/>
          <p:cNvSpPr>
            <a:spLocks noChangeArrowheads="1"/>
          </p:cNvSpPr>
          <p:nvPr/>
        </p:nvSpPr>
        <p:spPr bwMode="auto">
          <a:xfrm>
            <a:off x="1833974" y="2316164"/>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31</a:t>
            </a:r>
          </a:p>
        </p:txBody>
      </p:sp>
      <p:sp>
        <p:nvSpPr>
          <p:cNvPr id="729102" name="Rectangle 14"/>
          <p:cNvSpPr>
            <a:spLocks noChangeArrowheads="1"/>
          </p:cNvSpPr>
          <p:nvPr/>
        </p:nvSpPr>
        <p:spPr bwMode="auto">
          <a:xfrm>
            <a:off x="2146977" y="2314575"/>
            <a:ext cx="233892"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32</a:t>
            </a:r>
          </a:p>
        </p:txBody>
      </p:sp>
      <p:sp>
        <p:nvSpPr>
          <p:cNvPr id="729103" name="Rectangle 15"/>
          <p:cNvSpPr>
            <a:spLocks noChangeArrowheads="1"/>
          </p:cNvSpPr>
          <p:nvPr/>
        </p:nvSpPr>
        <p:spPr bwMode="auto">
          <a:xfrm>
            <a:off x="2459979" y="2312989"/>
            <a:ext cx="233892"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33</a:t>
            </a:r>
          </a:p>
        </p:txBody>
      </p:sp>
      <p:sp>
        <p:nvSpPr>
          <p:cNvPr id="729104" name="Rectangle 16"/>
          <p:cNvSpPr>
            <a:spLocks noChangeArrowheads="1"/>
          </p:cNvSpPr>
          <p:nvPr/>
        </p:nvSpPr>
        <p:spPr bwMode="auto">
          <a:xfrm>
            <a:off x="2772981" y="231140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34</a:t>
            </a:r>
          </a:p>
        </p:txBody>
      </p:sp>
      <p:sp>
        <p:nvSpPr>
          <p:cNvPr id="729105" name="Rectangle 17"/>
          <p:cNvSpPr>
            <a:spLocks noChangeArrowheads="1"/>
          </p:cNvSpPr>
          <p:nvPr/>
        </p:nvSpPr>
        <p:spPr bwMode="auto">
          <a:xfrm>
            <a:off x="3085983" y="230981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35</a:t>
            </a:r>
          </a:p>
        </p:txBody>
      </p:sp>
      <p:sp>
        <p:nvSpPr>
          <p:cNvPr id="729106" name="Rectangle 18"/>
          <p:cNvSpPr>
            <a:spLocks noChangeArrowheads="1"/>
          </p:cNvSpPr>
          <p:nvPr/>
        </p:nvSpPr>
        <p:spPr bwMode="auto">
          <a:xfrm>
            <a:off x="3398985" y="23082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36</a:t>
            </a:r>
          </a:p>
        </p:txBody>
      </p:sp>
      <p:sp>
        <p:nvSpPr>
          <p:cNvPr id="729107" name="Rectangle 19"/>
          <p:cNvSpPr>
            <a:spLocks noChangeArrowheads="1"/>
          </p:cNvSpPr>
          <p:nvPr/>
        </p:nvSpPr>
        <p:spPr bwMode="auto">
          <a:xfrm>
            <a:off x="3711987" y="230663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37</a:t>
            </a:r>
          </a:p>
        </p:txBody>
      </p:sp>
      <p:sp>
        <p:nvSpPr>
          <p:cNvPr id="729108" name="Rectangle 20"/>
          <p:cNvSpPr>
            <a:spLocks noChangeArrowheads="1"/>
          </p:cNvSpPr>
          <p:nvPr/>
        </p:nvSpPr>
        <p:spPr bwMode="auto">
          <a:xfrm>
            <a:off x="4024989" y="230505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38</a:t>
            </a:r>
          </a:p>
        </p:txBody>
      </p:sp>
      <p:sp>
        <p:nvSpPr>
          <p:cNvPr id="729109" name="Rectangle 21"/>
          <p:cNvSpPr>
            <a:spLocks noChangeArrowheads="1"/>
          </p:cNvSpPr>
          <p:nvPr/>
        </p:nvSpPr>
        <p:spPr bwMode="auto">
          <a:xfrm>
            <a:off x="4337991" y="230346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39</a:t>
            </a:r>
          </a:p>
        </p:txBody>
      </p:sp>
      <p:sp>
        <p:nvSpPr>
          <p:cNvPr id="729110" name="Rectangle 22"/>
          <p:cNvSpPr>
            <a:spLocks noChangeArrowheads="1"/>
          </p:cNvSpPr>
          <p:nvPr/>
        </p:nvSpPr>
        <p:spPr bwMode="auto">
          <a:xfrm>
            <a:off x="4650993" y="230187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40</a:t>
            </a:r>
          </a:p>
        </p:txBody>
      </p:sp>
      <p:sp>
        <p:nvSpPr>
          <p:cNvPr id="729111" name="Rectangle 23"/>
          <p:cNvSpPr>
            <a:spLocks noChangeArrowheads="1"/>
          </p:cNvSpPr>
          <p:nvPr/>
        </p:nvSpPr>
        <p:spPr bwMode="auto">
          <a:xfrm>
            <a:off x="4963995" y="230028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41</a:t>
            </a:r>
          </a:p>
        </p:txBody>
      </p:sp>
      <p:sp>
        <p:nvSpPr>
          <p:cNvPr id="729112" name="Rectangle 24"/>
          <p:cNvSpPr>
            <a:spLocks noChangeArrowheads="1"/>
          </p:cNvSpPr>
          <p:nvPr/>
        </p:nvSpPr>
        <p:spPr bwMode="auto">
          <a:xfrm>
            <a:off x="5276997" y="229870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42</a:t>
            </a:r>
          </a:p>
        </p:txBody>
      </p:sp>
      <p:sp>
        <p:nvSpPr>
          <p:cNvPr id="729113" name="Rectangle 25"/>
          <p:cNvSpPr>
            <a:spLocks noChangeArrowheads="1"/>
          </p:cNvSpPr>
          <p:nvPr/>
        </p:nvSpPr>
        <p:spPr bwMode="auto">
          <a:xfrm>
            <a:off x="5589999" y="229711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43</a:t>
            </a:r>
          </a:p>
        </p:txBody>
      </p:sp>
      <p:sp>
        <p:nvSpPr>
          <p:cNvPr id="729114" name="Rectangle 26"/>
          <p:cNvSpPr>
            <a:spLocks noChangeArrowheads="1"/>
          </p:cNvSpPr>
          <p:nvPr/>
        </p:nvSpPr>
        <p:spPr bwMode="auto">
          <a:xfrm>
            <a:off x="5903002" y="22955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44</a:t>
            </a:r>
          </a:p>
        </p:txBody>
      </p:sp>
      <p:sp>
        <p:nvSpPr>
          <p:cNvPr id="729115" name="Rectangle 27"/>
          <p:cNvSpPr>
            <a:spLocks noChangeArrowheads="1"/>
          </p:cNvSpPr>
          <p:nvPr/>
        </p:nvSpPr>
        <p:spPr bwMode="auto">
          <a:xfrm>
            <a:off x="6216004" y="229393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45</a:t>
            </a:r>
          </a:p>
        </p:txBody>
      </p:sp>
      <p:sp>
        <p:nvSpPr>
          <p:cNvPr id="729116" name="Rectangle 28"/>
          <p:cNvSpPr>
            <a:spLocks noChangeArrowheads="1"/>
          </p:cNvSpPr>
          <p:nvPr/>
        </p:nvSpPr>
        <p:spPr bwMode="auto">
          <a:xfrm>
            <a:off x="6529006" y="229235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46</a:t>
            </a:r>
          </a:p>
        </p:txBody>
      </p:sp>
      <p:sp>
        <p:nvSpPr>
          <p:cNvPr id="729117" name="Rectangle 29"/>
          <p:cNvSpPr>
            <a:spLocks noChangeArrowheads="1"/>
          </p:cNvSpPr>
          <p:nvPr/>
        </p:nvSpPr>
        <p:spPr bwMode="auto">
          <a:xfrm>
            <a:off x="6842008" y="229076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47</a:t>
            </a:r>
          </a:p>
        </p:txBody>
      </p:sp>
      <p:sp>
        <p:nvSpPr>
          <p:cNvPr id="729118" name="Rectangle 30"/>
          <p:cNvSpPr>
            <a:spLocks noChangeArrowheads="1"/>
          </p:cNvSpPr>
          <p:nvPr/>
        </p:nvSpPr>
        <p:spPr bwMode="auto">
          <a:xfrm>
            <a:off x="7155010" y="228917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48</a:t>
            </a:r>
          </a:p>
        </p:txBody>
      </p:sp>
      <p:sp>
        <p:nvSpPr>
          <p:cNvPr id="729119" name="Rectangle 31"/>
          <p:cNvSpPr>
            <a:spLocks noChangeArrowheads="1"/>
          </p:cNvSpPr>
          <p:nvPr/>
        </p:nvSpPr>
        <p:spPr bwMode="auto">
          <a:xfrm>
            <a:off x="7468012" y="228758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49</a:t>
            </a:r>
          </a:p>
        </p:txBody>
      </p:sp>
      <p:sp>
        <p:nvSpPr>
          <p:cNvPr id="729120" name="Rectangle 32"/>
          <p:cNvSpPr>
            <a:spLocks noChangeArrowheads="1"/>
          </p:cNvSpPr>
          <p:nvPr/>
        </p:nvSpPr>
        <p:spPr bwMode="auto">
          <a:xfrm>
            <a:off x="7781014" y="2286000"/>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50</a:t>
            </a:r>
          </a:p>
        </p:txBody>
      </p:sp>
      <p:sp>
        <p:nvSpPr>
          <p:cNvPr id="729121" name="Rectangle 33"/>
          <p:cNvSpPr>
            <a:spLocks noChangeArrowheads="1"/>
          </p:cNvSpPr>
          <p:nvPr/>
        </p:nvSpPr>
        <p:spPr bwMode="auto">
          <a:xfrm>
            <a:off x="8094016" y="2284414"/>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51</a:t>
            </a:r>
          </a:p>
        </p:txBody>
      </p:sp>
      <p:sp>
        <p:nvSpPr>
          <p:cNvPr id="729122" name="Rectangle 34"/>
          <p:cNvSpPr>
            <a:spLocks noChangeArrowheads="1"/>
          </p:cNvSpPr>
          <p:nvPr/>
        </p:nvSpPr>
        <p:spPr bwMode="auto">
          <a:xfrm>
            <a:off x="8407018" y="2282825"/>
            <a:ext cx="233892"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52</a:t>
            </a:r>
          </a:p>
        </p:txBody>
      </p:sp>
      <p:sp>
        <p:nvSpPr>
          <p:cNvPr id="729123" name="Rectangle 35"/>
          <p:cNvSpPr>
            <a:spLocks noChangeArrowheads="1"/>
          </p:cNvSpPr>
          <p:nvPr/>
        </p:nvSpPr>
        <p:spPr bwMode="auto">
          <a:xfrm>
            <a:off x="8720020" y="2281239"/>
            <a:ext cx="233892"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53</a:t>
            </a:r>
          </a:p>
        </p:txBody>
      </p:sp>
      <p:sp>
        <p:nvSpPr>
          <p:cNvPr id="729124" name="Rectangle 36"/>
          <p:cNvSpPr>
            <a:spLocks noChangeArrowheads="1"/>
          </p:cNvSpPr>
          <p:nvPr/>
        </p:nvSpPr>
        <p:spPr bwMode="auto">
          <a:xfrm>
            <a:off x="9033022" y="2279650"/>
            <a:ext cx="233892"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54</a:t>
            </a:r>
          </a:p>
        </p:txBody>
      </p:sp>
      <p:sp>
        <p:nvSpPr>
          <p:cNvPr id="729125" name="Rectangle 37"/>
          <p:cNvSpPr>
            <a:spLocks noChangeArrowheads="1"/>
          </p:cNvSpPr>
          <p:nvPr/>
        </p:nvSpPr>
        <p:spPr bwMode="auto">
          <a:xfrm>
            <a:off x="9346024" y="227806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55</a:t>
            </a:r>
          </a:p>
        </p:txBody>
      </p:sp>
      <p:sp>
        <p:nvSpPr>
          <p:cNvPr id="729126" name="Text Box 38"/>
          <p:cNvSpPr txBox="1">
            <a:spLocks noChangeArrowheads="1"/>
          </p:cNvSpPr>
          <p:nvPr/>
        </p:nvSpPr>
        <p:spPr bwMode="auto">
          <a:xfrm>
            <a:off x="4664968" y="2780928"/>
            <a:ext cx="2969083"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dirty="0">
                <a:solidFill>
                  <a:srgbClr val="0000FF"/>
                </a:solidFill>
                <a:latin typeface="+mn-ea"/>
              </a:rPr>
              <a:t>已发送但未收到确认</a:t>
            </a:r>
          </a:p>
        </p:txBody>
      </p:sp>
      <p:sp>
        <p:nvSpPr>
          <p:cNvPr id="729127" name="Rectangle 39"/>
          <p:cNvSpPr>
            <a:spLocks noChangeArrowheads="1"/>
          </p:cNvSpPr>
          <p:nvPr/>
        </p:nvSpPr>
        <p:spPr bwMode="auto">
          <a:xfrm>
            <a:off x="9650427" y="2278064"/>
            <a:ext cx="233892"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56</a:t>
            </a:r>
          </a:p>
        </p:txBody>
      </p:sp>
      <p:sp>
        <p:nvSpPr>
          <p:cNvPr id="729129" name="Line 41"/>
          <p:cNvSpPr>
            <a:spLocks noChangeShapeType="1"/>
          </p:cNvSpPr>
          <p:nvPr/>
        </p:nvSpPr>
        <p:spPr bwMode="auto">
          <a:xfrm flipV="1">
            <a:off x="2879608" y="2613026"/>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ea"/>
            </a:endParaRPr>
          </a:p>
        </p:txBody>
      </p:sp>
      <p:sp>
        <p:nvSpPr>
          <p:cNvPr id="729130" name="Text Box 42"/>
          <p:cNvSpPr txBox="1">
            <a:spLocks noChangeArrowheads="1"/>
          </p:cNvSpPr>
          <p:nvPr/>
        </p:nvSpPr>
        <p:spPr bwMode="auto">
          <a:xfrm>
            <a:off x="2686042" y="3176589"/>
            <a:ext cx="450764"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ea"/>
              </a:rPr>
              <a:t>P</a:t>
            </a:r>
            <a:r>
              <a:rPr lang="en-US" altLang="zh-CN" sz="2000" b="1" baseline="-25000">
                <a:solidFill>
                  <a:srgbClr val="0000CC"/>
                </a:solidFill>
                <a:latin typeface="+mn-ea"/>
              </a:rPr>
              <a:t>1</a:t>
            </a:r>
          </a:p>
        </p:txBody>
      </p:sp>
      <p:sp>
        <p:nvSpPr>
          <p:cNvPr id="729131" name="Text Box 43"/>
          <p:cNvSpPr txBox="1">
            <a:spLocks noChangeArrowheads="1"/>
          </p:cNvSpPr>
          <p:nvPr/>
        </p:nvSpPr>
        <p:spPr bwMode="auto">
          <a:xfrm>
            <a:off x="8913440" y="3176589"/>
            <a:ext cx="450764"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ea"/>
              </a:rPr>
              <a:t>P</a:t>
            </a:r>
            <a:r>
              <a:rPr lang="en-US" altLang="zh-CN" sz="2000" b="1" baseline="-25000">
                <a:solidFill>
                  <a:srgbClr val="0000CC"/>
                </a:solidFill>
                <a:latin typeface="+mn-ea"/>
              </a:rPr>
              <a:t>2</a:t>
            </a:r>
          </a:p>
        </p:txBody>
      </p:sp>
      <p:sp>
        <p:nvSpPr>
          <p:cNvPr id="729132" name="Line 44"/>
          <p:cNvSpPr>
            <a:spLocks noChangeShapeType="1"/>
          </p:cNvSpPr>
          <p:nvPr/>
        </p:nvSpPr>
        <p:spPr bwMode="auto">
          <a:xfrm flipV="1">
            <a:off x="9069171" y="2565401"/>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ea"/>
            </a:endParaRPr>
          </a:p>
        </p:txBody>
      </p:sp>
      <p:sp>
        <p:nvSpPr>
          <p:cNvPr id="729133" name="Text Box 45"/>
          <p:cNvSpPr txBox="1">
            <a:spLocks noChangeArrowheads="1"/>
          </p:cNvSpPr>
          <p:nvPr/>
        </p:nvSpPr>
        <p:spPr bwMode="auto">
          <a:xfrm>
            <a:off x="8913440" y="3463926"/>
            <a:ext cx="450764"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ea"/>
              </a:rPr>
              <a:t>P</a:t>
            </a:r>
            <a:r>
              <a:rPr lang="en-US" altLang="zh-CN" sz="2000" b="1" baseline="-25000">
                <a:solidFill>
                  <a:srgbClr val="0000CC"/>
                </a:solidFill>
                <a:latin typeface="+mn-ea"/>
              </a:rPr>
              <a:t>3</a:t>
            </a:r>
          </a:p>
        </p:txBody>
      </p:sp>
      <p:sp>
        <p:nvSpPr>
          <p:cNvPr id="729134" name="Text Box 46"/>
          <p:cNvSpPr txBox="1">
            <a:spLocks noChangeArrowheads="1"/>
          </p:cNvSpPr>
          <p:nvPr/>
        </p:nvSpPr>
        <p:spPr bwMode="auto">
          <a:xfrm>
            <a:off x="1325841" y="201614"/>
            <a:ext cx="7394974" cy="1077218"/>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pPr algn="ctr"/>
            <a:r>
              <a:rPr lang="en-US" altLang="zh-CN" sz="3200" b="1" dirty="0">
                <a:solidFill>
                  <a:srgbClr val="0000CC"/>
                </a:solidFill>
                <a:latin typeface="+mn-lt"/>
                <a:ea typeface="黑体" pitchFamily="2" charset="-122"/>
              </a:rPr>
              <a:t>A </a:t>
            </a:r>
            <a:r>
              <a:rPr lang="zh-CN" altLang="en-US" sz="3200" b="1" dirty="0">
                <a:solidFill>
                  <a:srgbClr val="0000CC"/>
                </a:solidFill>
                <a:latin typeface="+mn-lt"/>
                <a:ea typeface="黑体" pitchFamily="2" charset="-122"/>
              </a:rPr>
              <a:t>的发送窗口内的序号都已用完，</a:t>
            </a:r>
          </a:p>
          <a:p>
            <a:pPr algn="ctr"/>
            <a:r>
              <a:rPr lang="zh-CN" altLang="en-US" sz="3200" b="1" dirty="0">
                <a:solidFill>
                  <a:srgbClr val="0000CC"/>
                </a:solidFill>
                <a:latin typeface="+mn-lt"/>
                <a:ea typeface="黑体" pitchFamily="2" charset="-122"/>
              </a:rPr>
              <a:t>但还没有再收到确认，必须停止发送。 </a:t>
            </a:r>
          </a:p>
        </p:txBody>
      </p:sp>
      <p:sp>
        <p:nvSpPr>
          <p:cNvPr id="2" name="矩形 1"/>
          <p:cNvSpPr/>
          <p:nvPr/>
        </p:nvSpPr>
        <p:spPr>
          <a:xfrm>
            <a:off x="1441863" y="3865072"/>
            <a:ext cx="7614722" cy="461665"/>
          </a:xfrm>
          <a:prstGeom prst="rect">
            <a:avLst/>
          </a:prstGeom>
        </p:spPr>
        <p:txBody>
          <a:bodyPr wrap="square">
            <a:spAutoFit/>
          </a:bodyPr>
          <a:lstStyle/>
          <a:p>
            <a:pPr algn="ctr"/>
            <a:r>
              <a:rPr lang="zh-CN" altLang="zh-CN" sz="2400" b="1" dirty="0" smtClean="0">
                <a:latin typeface="+mn-lt"/>
                <a:ea typeface="黑体" pitchFamily="2" charset="-122"/>
              </a:rPr>
              <a:t>发送</a:t>
            </a:r>
            <a:r>
              <a:rPr lang="zh-CN" altLang="zh-CN" sz="2400" b="1" dirty="0">
                <a:latin typeface="+mn-lt"/>
                <a:ea typeface="黑体" pitchFamily="2" charset="-122"/>
              </a:rPr>
              <a:t>窗口内的序号都属于已发送但未被确认</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4000994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4" name="Rectangle 4"/>
          <p:cNvSpPr>
            <a:spLocks noGrp="1" noChangeArrowheads="1"/>
          </p:cNvSpPr>
          <p:nvPr>
            <p:ph type="title"/>
          </p:nvPr>
        </p:nvSpPr>
        <p:spPr/>
        <p:txBody>
          <a:bodyPr/>
          <a:lstStyle/>
          <a:p>
            <a:pPr algn="ctr"/>
            <a:r>
              <a:rPr lang="zh-CN" altLang="en-US"/>
              <a:t>发送缓存 </a:t>
            </a:r>
          </a:p>
        </p:txBody>
      </p:sp>
      <p:sp>
        <p:nvSpPr>
          <p:cNvPr id="732165" name="Line 5"/>
          <p:cNvSpPr>
            <a:spLocks noChangeShapeType="1"/>
          </p:cNvSpPr>
          <p:nvPr/>
        </p:nvSpPr>
        <p:spPr bwMode="auto">
          <a:xfrm flipV="1">
            <a:off x="2220771" y="3644602"/>
            <a:ext cx="5671873"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66" name="Text Box 6"/>
          <p:cNvSpPr txBox="1">
            <a:spLocks noChangeArrowheads="1"/>
          </p:cNvSpPr>
          <p:nvPr/>
        </p:nvSpPr>
        <p:spPr bwMode="auto">
          <a:xfrm>
            <a:off x="1295364" y="5414665"/>
            <a:ext cx="1723549"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最后被确认</a:t>
            </a:r>
          </a:p>
          <a:p>
            <a:pPr algn="ctr"/>
            <a:r>
              <a:rPr lang="zh-CN" altLang="en-US" sz="2400" b="1">
                <a:solidFill>
                  <a:srgbClr val="000099"/>
                </a:solidFill>
                <a:latin typeface="+mn-lt"/>
                <a:ea typeface="黑体" pitchFamily="2" charset="-122"/>
              </a:rPr>
              <a:t>的字节</a:t>
            </a:r>
          </a:p>
        </p:txBody>
      </p:sp>
      <p:sp>
        <p:nvSpPr>
          <p:cNvPr id="732167" name="Rectangle 7"/>
          <p:cNvSpPr>
            <a:spLocks noChangeArrowheads="1"/>
          </p:cNvSpPr>
          <p:nvPr/>
        </p:nvSpPr>
        <p:spPr bwMode="auto">
          <a:xfrm>
            <a:off x="5407545" y="4455814"/>
            <a:ext cx="1745588" cy="534988"/>
          </a:xfrm>
          <a:prstGeom prst="rect">
            <a:avLst/>
          </a:prstGeom>
          <a:solidFill>
            <a:schemeClr val="bg1">
              <a:lumMod val="75000"/>
            </a:schemeClr>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732168" name="Oval 8"/>
          <p:cNvSpPr>
            <a:spLocks noChangeArrowheads="1"/>
          </p:cNvSpPr>
          <p:nvPr/>
        </p:nvSpPr>
        <p:spPr bwMode="auto">
          <a:xfrm>
            <a:off x="3771751" y="1988840"/>
            <a:ext cx="2765425" cy="75406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发送应用程序</a:t>
            </a:r>
          </a:p>
        </p:txBody>
      </p:sp>
      <p:sp>
        <p:nvSpPr>
          <p:cNvPr id="732169" name="Line 9"/>
          <p:cNvSpPr>
            <a:spLocks noChangeShapeType="1"/>
          </p:cNvSpPr>
          <p:nvPr/>
        </p:nvSpPr>
        <p:spPr bwMode="auto">
          <a:xfrm>
            <a:off x="463144" y="3066753"/>
            <a:ext cx="9314392" cy="317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90" name="Rectangle 30"/>
          <p:cNvSpPr>
            <a:spLocks noChangeArrowheads="1"/>
          </p:cNvSpPr>
          <p:nvPr/>
        </p:nvSpPr>
        <p:spPr bwMode="auto">
          <a:xfrm>
            <a:off x="2207012" y="4243090"/>
            <a:ext cx="3929725" cy="962025"/>
          </a:xfrm>
          <a:prstGeom prst="rect">
            <a:avLst/>
          </a:prstGeom>
          <a:solidFill>
            <a:srgbClr val="00B0F0"/>
          </a:solidFill>
          <a:ln w="12700">
            <a:solidFill>
              <a:schemeClr val="tx1"/>
            </a:solidFill>
            <a:prstDash val="dash"/>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32170" name="Line 10"/>
          <p:cNvSpPr>
            <a:spLocks noChangeShapeType="1"/>
          </p:cNvSpPr>
          <p:nvPr/>
        </p:nvSpPr>
        <p:spPr bwMode="auto">
          <a:xfrm>
            <a:off x="463144" y="4455814"/>
            <a:ext cx="8144933"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1" name="Line 11"/>
          <p:cNvSpPr>
            <a:spLocks noChangeShapeType="1"/>
          </p:cNvSpPr>
          <p:nvPr/>
        </p:nvSpPr>
        <p:spPr bwMode="auto">
          <a:xfrm>
            <a:off x="463144" y="4990802"/>
            <a:ext cx="8144933"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2" name="Line 12"/>
          <p:cNvSpPr>
            <a:spLocks noChangeShapeType="1"/>
          </p:cNvSpPr>
          <p:nvPr/>
        </p:nvSpPr>
        <p:spPr bwMode="auto">
          <a:xfrm>
            <a:off x="2207013"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3" name="Line 13"/>
          <p:cNvSpPr>
            <a:spLocks noChangeShapeType="1"/>
          </p:cNvSpPr>
          <p:nvPr/>
        </p:nvSpPr>
        <p:spPr bwMode="auto">
          <a:xfrm flipH="1">
            <a:off x="7153133" y="4455814"/>
            <a:ext cx="0" cy="53498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4" name="Text Box 14"/>
          <p:cNvSpPr txBox="1">
            <a:spLocks noChangeArrowheads="1"/>
          </p:cNvSpPr>
          <p:nvPr/>
        </p:nvSpPr>
        <p:spPr bwMode="auto">
          <a:xfrm>
            <a:off x="3952602" y="3282653"/>
            <a:ext cx="1415772"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发送缓存</a:t>
            </a:r>
          </a:p>
        </p:txBody>
      </p:sp>
      <p:sp>
        <p:nvSpPr>
          <p:cNvPr id="732176" name="Text Box 16"/>
          <p:cNvSpPr txBox="1">
            <a:spLocks noChangeArrowheads="1"/>
          </p:cNvSpPr>
          <p:nvPr/>
        </p:nvSpPr>
        <p:spPr bwMode="auto">
          <a:xfrm>
            <a:off x="4648925" y="5414665"/>
            <a:ext cx="1415772"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最后发送</a:t>
            </a:r>
          </a:p>
          <a:p>
            <a:pPr algn="ctr"/>
            <a:r>
              <a:rPr lang="zh-CN" altLang="en-US" sz="2400" b="1">
                <a:solidFill>
                  <a:srgbClr val="000099"/>
                </a:solidFill>
                <a:latin typeface="+mn-lt"/>
                <a:ea typeface="黑体" pitchFamily="2" charset="-122"/>
              </a:rPr>
              <a:t>的字节</a:t>
            </a:r>
          </a:p>
        </p:txBody>
      </p:sp>
      <p:sp>
        <p:nvSpPr>
          <p:cNvPr id="732177" name="Line 17"/>
          <p:cNvSpPr>
            <a:spLocks noChangeShapeType="1"/>
          </p:cNvSpPr>
          <p:nvPr/>
        </p:nvSpPr>
        <p:spPr bwMode="auto">
          <a:xfrm>
            <a:off x="5407545"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8" name="Text Box 18"/>
          <p:cNvSpPr txBox="1">
            <a:spLocks noChangeArrowheads="1"/>
          </p:cNvSpPr>
          <p:nvPr/>
        </p:nvSpPr>
        <p:spPr bwMode="auto">
          <a:xfrm>
            <a:off x="3343795" y="3763664"/>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发送窗口</a:t>
            </a:r>
          </a:p>
        </p:txBody>
      </p:sp>
      <p:sp>
        <p:nvSpPr>
          <p:cNvPr id="732179" name="Rectangle 19"/>
          <p:cNvSpPr>
            <a:spLocks noChangeArrowheads="1"/>
          </p:cNvSpPr>
          <p:nvPr/>
        </p:nvSpPr>
        <p:spPr bwMode="auto">
          <a:xfrm>
            <a:off x="2207013" y="4455814"/>
            <a:ext cx="3200533" cy="534988"/>
          </a:xfrm>
          <a:prstGeom prst="rect">
            <a:avLst/>
          </a:prstGeom>
          <a:solidFill>
            <a:srgbClr val="FF66FF"/>
          </a:solidFill>
          <a:ln>
            <a:noFill/>
          </a:ln>
          <a:effectLst/>
        </p:spPr>
        <p:txBody>
          <a:bodyPr wrap="none" anchor="ctr"/>
          <a:lstStyle/>
          <a:p>
            <a:pPr algn="ctr"/>
            <a:r>
              <a:rPr lang="zh-CN" altLang="en-US" sz="2400" b="1" dirty="0" smtClean="0">
                <a:solidFill>
                  <a:srgbClr val="000099"/>
                </a:solidFill>
                <a:latin typeface="+mn-lt"/>
                <a:ea typeface="黑体" pitchFamily="2" charset="-122"/>
              </a:rPr>
              <a:t>已发送</a:t>
            </a:r>
            <a:endParaRPr lang="zh-CN" altLang="en-US" sz="2400" b="1" dirty="0">
              <a:solidFill>
                <a:srgbClr val="000099"/>
              </a:solidFill>
              <a:latin typeface="+mn-lt"/>
              <a:ea typeface="黑体" pitchFamily="2" charset="-122"/>
            </a:endParaRPr>
          </a:p>
        </p:txBody>
      </p:sp>
      <p:grpSp>
        <p:nvGrpSpPr>
          <p:cNvPr id="732195" name="Group 35"/>
          <p:cNvGrpSpPr>
            <a:grpSpLocks/>
          </p:cNvGrpSpPr>
          <p:nvPr/>
        </p:nvGrpSpPr>
        <p:grpSpPr bwMode="auto">
          <a:xfrm>
            <a:off x="2207013" y="4990802"/>
            <a:ext cx="3200533" cy="500062"/>
            <a:chOff x="1154" y="3189"/>
            <a:chExt cx="1861" cy="270"/>
          </a:xfrm>
        </p:grpSpPr>
        <p:sp>
          <p:nvSpPr>
            <p:cNvPr id="732175" name="Line 15"/>
            <p:cNvSpPr>
              <a:spLocks noChangeShapeType="1"/>
            </p:cNvSpPr>
            <p:nvPr/>
          </p:nvSpPr>
          <p:spPr bwMode="auto">
            <a:xfrm flipV="1">
              <a:off x="1154" y="3189"/>
              <a:ext cx="0" cy="27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3" name="Line 23"/>
            <p:cNvSpPr>
              <a:spLocks noChangeShapeType="1"/>
            </p:cNvSpPr>
            <p:nvPr/>
          </p:nvSpPr>
          <p:spPr bwMode="auto">
            <a:xfrm flipV="1">
              <a:off x="3015" y="3189"/>
              <a:ext cx="0" cy="27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732184" name="Line 24"/>
          <p:cNvSpPr>
            <a:spLocks noChangeShapeType="1"/>
          </p:cNvSpPr>
          <p:nvPr/>
        </p:nvSpPr>
        <p:spPr bwMode="auto">
          <a:xfrm>
            <a:off x="2207013" y="3387427"/>
            <a:ext cx="0" cy="855662"/>
          </a:xfrm>
          <a:prstGeom prst="line">
            <a:avLst/>
          </a:prstGeom>
          <a:noFill/>
          <a:ln w="3810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5" name="Line 25"/>
          <p:cNvSpPr>
            <a:spLocks noChangeShapeType="1"/>
          </p:cNvSpPr>
          <p:nvPr/>
        </p:nvSpPr>
        <p:spPr bwMode="auto">
          <a:xfrm>
            <a:off x="7880606" y="3387428"/>
            <a:ext cx="0" cy="1603375"/>
          </a:xfrm>
          <a:prstGeom prst="line">
            <a:avLst/>
          </a:prstGeom>
          <a:noFill/>
          <a:ln w="3810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6" name="Freeform 26"/>
          <p:cNvSpPr>
            <a:spLocks/>
          </p:cNvSpPr>
          <p:nvPr/>
        </p:nvSpPr>
        <p:spPr bwMode="auto">
          <a:xfrm>
            <a:off x="5154463" y="2741314"/>
            <a:ext cx="1998671" cy="1714500"/>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7" name="Text Box 27"/>
          <p:cNvSpPr txBox="1">
            <a:spLocks noChangeArrowheads="1"/>
          </p:cNvSpPr>
          <p:nvPr/>
        </p:nvSpPr>
        <p:spPr bwMode="auto">
          <a:xfrm>
            <a:off x="914331" y="3042939"/>
            <a:ext cx="80022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0000"/>
                </a:solidFill>
                <a:latin typeface="+mn-lt"/>
                <a:ea typeface="黑体" pitchFamily="2" charset="-122"/>
              </a:rPr>
              <a:t>TCP</a:t>
            </a:r>
          </a:p>
        </p:txBody>
      </p:sp>
      <p:sp>
        <p:nvSpPr>
          <p:cNvPr id="732188" name="Freeform 28"/>
          <p:cNvSpPr>
            <a:spLocks/>
          </p:cNvSpPr>
          <p:nvPr/>
        </p:nvSpPr>
        <p:spPr bwMode="auto">
          <a:xfrm>
            <a:off x="8544446" y="4387553"/>
            <a:ext cx="141023" cy="636587"/>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9" name="Freeform 29"/>
          <p:cNvSpPr>
            <a:spLocks/>
          </p:cNvSpPr>
          <p:nvPr/>
        </p:nvSpPr>
        <p:spPr bwMode="auto">
          <a:xfrm>
            <a:off x="366836" y="4411365"/>
            <a:ext cx="211535" cy="646113"/>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91" name="Line 31"/>
          <p:cNvSpPr>
            <a:spLocks noChangeShapeType="1"/>
          </p:cNvSpPr>
          <p:nvPr/>
        </p:nvSpPr>
        <p:spPr bwMode="auto">
          <a:xfrm>
            <a:off x="7008671" y="5301208"/>
            <a:ext cx="1454944" cy="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92" name="Text Box 32"/>
          <p:cNvSpPr txBox="1">
            <a:spLocks noChangeArrowheads="1"/>
          </p:cNvSpPr>
          <p:nvPr/>
        </p:nvSpPr>
        <p:spPr bwMode="auto">
          <a:xfrm>
            <a:off x="7035137" y="5343599"/>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itchFamily="2" charset="-122"/>
              </a:rPr>
              <a:t>序号增大</a:t>
            </a:r>
          </a:p>
        </p:txBody>
      </p:sp>
      <p:sp>
        <p:nvSpPr>
          <p:cNvPr id="2" name="矩形 1"/>
          <p:cNvSpPr/>
          <p:nvPr/>
        </p:nvSpPr>
        <p:spPr>
          <a:xfrm>
            <a:off x="848544" y="1136529"/>
            <a:ext cx="8704545" cy="523220"/>
          </a:xfrm>
          <a:prstGeom prst="rect">
            <a:avLst/>
          </a:prstGeom>
          <a:solidFill>
            <a:srgbClr val="66FF66"/>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lgn="ctr"/>
            <a:r>
              <a:rPr lang="zh-CN" altLang="zh-CN" sz="2800" b="1" dirty="0">
                <a:solidFill>
                  <a:srgbClr val="0000CC"/>
                </a:solidFill>
                <a:latin typeface="+mn-lt"/>
                <a:ea typeface="黑体" pitchFamily="2" charset="-122"/>
              </a:rPr>
              <a:t>发送方的应用进程把字节流</a:t>
            </a:r>
            <a:r>
              <a:rPr lang="zh-CN" altLang="zh-CN" sz="2800" b="1" dirty="0" smtClean="0">
                <a:solidFill>
                  <a:srgbClr val="0000CC"/>
                </a:solidFill>
                <a:latin typeface="+mn-lt"/>
                <a:ea typeface="黑体" pitchFamily="2" charset="-122"/>
              </a:rPr>
              <a:t>写入</a:t>
            </a:r>
            <a:r>
              <a:rPr lang="en-US" altLang="zh-CN" sz="2800" b="1" dirty="0" smtClean="0">
                <a:solidFill>
                  <a:srgbClr val="0000CC"/>
                </a:solidFill>
                <a:latin typeface="+mn-lt"/>
                <a:ea typeface="黑体" pitchFamily="2" charset="-122"/>
              </a:rPr>
              <a:t> TCP </a:t>
            </a:r>
            <a:r>
              <a:rPr lang="zh-CN" altLang="zh-CN" sz="2800" b="1" dirty="0" smtClean="0">
                <a:solidFill>
                  <a:srgbClr val="0000CC"/>
                </a:solidFill>
                <a:latin typeface="+mn-lt"/>
                <a:ea typeface="黑体" pitchFamily="2" charset="-122"/>
              </a:rPr>
              <a:t>的</a:t>
            </a:r>
            <a:r>
              <a:rPr lang="zh-CN" altLang="zh-CN" sz="2800" b="1" dirty="0">
                <a:solidFill>
                  <a:srgbClr val="0000CC"/>
                </a:solidFill>
                <a:latin typeface="+mn-lt"/>
                <a:ea typeface="黑体" pitchFamily="2" charset="-122"/>
              </a:rPr>
              <a:t>发送</a:t>
            </a:r>
            <a:r>
              <a:rPr lang="zh-CN" altLang="zh-CN" sz="2800" b="1" dirty="0" smtClean="0">
                <a:solidFill>
                  <a:srgbClr val="0000CC"/>
                </a:solidFill>
                <a:latin typeface="+mn-lt"/>
                <a:ea typeface="黑体" pitchFamily="2" charset="-122"/>
              </a:rPr>
              <a:t>缓存</a:t>
            </a:r>
            <a:r>
              <a:rPr lang="zh-CN" altLang="en-US" sz="2800" b="1" dirty="0" smtClean="0">
                <a:solidFill>
                  <a:srgbClr val="0000CC"/>
                </a:solidFill>
                <a:latin typeface="+mn-lt"/>
                <a:ea typeface="黑体" pitchFamily="2" charset="-122"/>
              </a:rPr>
              <a:t>。</a:t>
            </a:r>
            <a:endParaRPr lang="zh-CN" altLang="en-US" sz="2800" b="1" dirty="0">
              <a:solidFill>
                <a:srgbClr val="0000CC"/>
              </a:solidFill>
              <a:latin typeface="+mn-lt"/>
              <a:ea typeface="黑体" pitchFamily="2" charset="-122"/>
            </a:endParaRPr>
          </a:p>
        </p:txBody>
      </p:sp>
      <p:sp>
        <p:nvSpPr>
          <p:cNvPr id="3" name="矩形 2"/>
          <p:cNvSpPr/>
          <p:nvPr/>
        </p:nvSpPr>
        <p:spPr>
          <a:xfrm>
            <a:off x="535879" y="1916832"/>
            <a:ext cx="3048969" cy="830997"/>
          </a:xfrm>
          <a:prstGeom prst="rect">
            <a:avLst/>
          </a:prstGeom>
          <a:solidFill>
            <a:srgbClr val="000099"/>
          </a:solidFill>
        </p:spPr>
        <p:txBody>
          <a:bodyPr wrap="square">
            <a:spAutoFit/>
          </a:bodyPr>
          <a:lstStyle/>
          <a:p>
            <a:r>
              <a:rPr lang="zh-CN" altLang="zh-CN" sz="2400" b="1" dirty="0">
                <a:solidFill>
                  <a:schemeClr val="bg1"/>
                </a:solidFill>
                <a:latin typeface="+mn-lt"/>
                <a:ea typeface="黑体" pitchFamily="2" charset="-122"/>
              </a:rPr>
              <a:t>发送窗口通常只是发送缓存的一部分。</a:t>
            </a:r>
            <a:endParaRPr lang="zh-CN" altLang="en-US" sz="2400" b="1" dirty="0">
              <a:solidFill>
                <a:schemeClr val="bg1"/>
              </a:solidFill>
              <a:latin typeface="+mn-lt"/>
              <a:ea typeface="黑体" pitchFamily="2" charset="-122"/>
            </a:endParaRPr>
          </a:p>
        </p:txBody>
      </p:sp>
    </p:spTree>
    <p:extLst>
      <p:ext uri="{BB962C8B-B14F-4D97-AF65-F5344CB8AC3E}">
        <p14:creationId xmlns:p14="http://schemas.microsoft.com/office/powerpoint/2010/main" xmlns="" val="3718911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2" name="Rectangle 4"/>
          <p:cNvSpPr>
            <a:spLocks noGrp="1" noChangeArrowheads="1"/>
          </p:cNvSpPr>
          <p:nvPr>
            <p:ph type="title"/>
          </p:nvPr>
        </p:nvSpPr>
        <p:spPr/>
        <p:txBody>
          <a:bodyPr/>
          <a:lstStyle/>
          <a:p>
            <a:pPr algn="ctr"/>
            <a:r>
              <a:rPr lang="zh-CN" altLang="en-US"/>
              <a:t>接收缓存</a:t>
            </a:r>
          </a:p>
        </p:txBody>
      </p:sp>
      <p:sp>
        <p:nvSpPr>
          <p:cNvPr id="734228" name="Rectangle 20"/>
          <p:cNvSpPr>
            <a:spLocks noChangeArrowheads="1"/>
          </p:cNvSpPr>
          <p:nvPr/>
        </p:nvSpPr>
        <p:spPr bwMode="auto">
          <a:xfrm>
            <a:off x="4427053" y="4260279"/>
            <a:ext cx="3964120" cy="1016000"/>
          </a:xfrm>
          <a:prstGeom prst="rect">
            <a:avLst/>
          </a:prstGeom>
          <a:solidFill>
            <a:srgbClr val="3399FF"/>
          </a:solidFill>
          <a:ln w="9525">
            <a:solidFill>
              <a:schemeClr val="tx1"/>
            </a:solidFill>
            <a:prstDash val="dash"/>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34213" name="Oval 5"/>
          <p:cNvSpPr>
            <a:spLocks noChangeArrowheads="1"/>
          </p:cNvSpPr>
          <p:nvPr/>
        </p:nvSpPr>
        <p:spPr bwMode="auto">
          <a:xfrm>
            <a:off x="3988507" y="1979614"/>
            <a:ext cx="2787782" cy="796925"/>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接收应用程序</a:t>
            </a:r>
          </a:p>
        </p:txBody>
      </p:sp>
      <p:sp>
        <p:nvSpPr>
          <p:cNvPr id="734214" name="Line 6"/>
          <p:cNvSpPr>
            <a:spLocks noChangeShapeType="1"/>
          </p:cNvSpPr>
          <p:nvPr/>
        </p:nvSpPr>
        <p:spPr bwMode="auto">
          <a:xfrm>
            <a:off x="488504" y="3068960"/>
            <a:ext cx="928903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15" name="Line 7"/>
          <p:cNvSpPr>
            <a:spLocks noChangeShapeType="1"/>
          </p:cNvSpPr>
          <p:nvPr/>
        </p:nvSpPr>
        <p:spPr bwMode="auto">
          <a:xfrm>
            <a:off x="1348626" y="4484116"/>
            <a:ext cx="821544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16" name="Line 8"/>
          <p:cNvSpPr>
            <a:spLocks noChangeShapeType="1"/>
          </p:cNvSpPr>
          <p:nvPr/>
        </p:nvSpPr>
        <p:spPr bwMode="auto">
          <a:xfrm>
            <a:off x="1348626" y="5050854"/>
            <a:ext cx="821544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17" name="Rectangle 9"/>
          <p:cNvSpPr>
            <a:spLocks noChangeArrowheads="1"/>
          </p:cNvSpPr>
          <p:nvPr/>
        </p:nvSpPr>
        <p:spPr bwMode="auto">
          <a:xfrm>
            <a:off x="2667707" y="4484116"/>
            <a:ext cx="1759346" cy="566738"/>
          </a:xfrm>
          <a:prstGeom prst="rect">
            <a:avLst/>
          </a:prstGeom>
          <a:solidFill>
            <a:srgbClr val="FF66FF"/>
          </a:solidFill>
          <a:ln>
            <a:noFill/>
          </a:ln>
          <a:effectLst/>
        </p:spPr>
        <p:txBody>
          <a:bodyPr wrap="none" anchor="ctr"/>
          <a:lstStyle/>
          <a:p>
            <a:pPr algn="ctr"/>
            <a:r>
              <a:rPr lang="zh-CN" altLang="en-US" sz="2400" b="1" dirty="0" smtClean="0">
                <a:solidFill>
                  <a:srgbClr val="000099"/>
                </a:solidFill>
                <a:latin typeface="+mn-lt"/>
                <a:ea typeface="黑体" pitchFamily="2" charset="-122"/>
              </a:rPr>
              <a:t>已收到</a:t>
            </a:r>
            <a:endParaRPr lang="zh-CN" altLang="en-US" sz="2400" b="1" dirty="0">
              <a:solidFill>
                <a:srgbClr val="000099"/>
              </a:solidFill>
              <a:latin typeface="+mn-lt"/>
              <a:ea typeface="黑体" pitchFamily="2" charset="-122"/>
            </a:endParaRPr>
          </a:p>
        </p:txBody>
      </p:sp>
      <p:sp>
        <p:nvSpPr>
          <p:cNvPr id="734218" name="Rectangle 10"/>
          <p:cNvSpPr>
            <a:spLocks noChangeArrowheads="1"/>
          </p:cNvSpPr>
          <p:nvPr/>
        </p:nvSpPr>
        <p:spPr bwMode="auto">
          <a:xfrm>
            <a:off x="5601671" y="4484116"/>
            <a:ext cx="294084" cy="566738"/>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734222" name="Text Box 14"/>
          <p:cNvSpPr txBox="1">
            <a:spLocks noChangeArrowheads="1"/>
          </p:cNvSpPr>
          <p:nvPr/>
        </p:nvSpPr>
        <p:spPr bwMode="auto">
          <a:xfrm>
            <a:off x="5670463" y="3807841"/>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接收窗口</a:t>
            </a:r>
          </a:p>
        </p:txBody>
      </p:sp>
      <p:sp>
        <p:nvSpPr>
          <p:cNvPr id="734223" name="Line 15"/>
          <p:cNvSpPr>
            <a:spLocks noChangeShapeType="1"/>
          </p:cNvSpPr>
          <p:nvPr/>
        </p:nvSpPr>
        <p:spPr bwMode="auto">
          <a:xfrm>
            <a:off x="2667707" y="3356992"/>
            <a:ext cx="0" cy="1127125"/>
          </a:xfrm>
          <a:prstGeom prst="line">
            <a:avLst/>
          </a:prstGeom>
          <a:noFill/>
          <a:ln w="3810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24" name="Text Box 16"/>
          <p:cNvSpPr txBox="1">
            <a:spLocks noChangeArrowheads="1"/>
          </p:cNvSpPr>
          <p:nvPr/>
        </p:nvSpPr>
        <p:spPr bwMode="auto">
          <a:xfrm>
            <a:off x="776536" y="3114675"/>
            <a:ext cx="80022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0000"/>
                </a:solidFill>
                <a:latin typeface="+mn-lt"/>
                <a:ea typeface="黑体" pitchFamily="2" charset="-122"/>
              </a:rPr>
              <a:t>TCP</a:t>
            </a:r>
          </a:p>
        </p:txBody>
      </p:sp>
      <p:sp>
        <p:nvSpPr>
          <p:cNvPr id="734225" name="Line 17"/>
          <p:cNvSpPr>
            <a:spLocks noChangeShapeType="1"/>
          </p:cNvSpPr>
          <p:nvPr/>
        </p:nvSpPr>
        <p:spPr bwMode="auto">
          <a:xfrm flipV="1">
            <a:off x="2667707" y="3628454"/>
            <a:ext cx="572346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26" name="Text Box 18"/>
          <p:cNvSpPr txBox="1">
            <a:spLocks noChangeArrowheads="1"/>
          </p:cNvSpPr>
          <p:nvPr/>
        </p:nvSpPr>
        <p:spPr bwMode="auto">
          <a:xfrm>
            <a:off x="4578395" y="3376041"/>
            <a:ext cx="1415772"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接收缓存</a:t>
            </a:r>
          </a:p>
        </p:txBody>
      </p:sp>
      <p:sp>
        <p:nvSpPr>
          <p:cNvPr id="734227" name="Line 19"/>
          <p:cNvSpPr>
            <a:spLocks noChangeShapeType="1"/>
          </p:cNvSpPr>
          <p:nvPr/>
        </p:nvSpPr>
        <p:spPr bwMode="auto">
          <a:xfrm flipH="1">
            <a:off x="8391172" y="3376041"/>
            <a:ext cx="0" cy="884238"/>
          </a:xfrm>
          <a:prstGeom prst="line">
            <a:avLst/>
          </a:prstGeom>
          <a:noFill/>
          <a:ln w="3810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29" name="Freeform 21"/>
          <p:cNvSpPr>
            <a:spLocks/>
          </p:cNvSpPr>
          <p:nvPr/>
        </p:nvSpPr>
        <p:spPr bwMode="auto">
          <a:xfrm flipH="1">
            <a:off x="2679903" y="2779714"/>
            <a:ext cx="2426468" cy="1811337"/>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CC3300"/>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0" name="Text Box 22"/>
          <p:cNvSpPr txBox="1">
            <a:spLocks noChangeArrowheads="1"/>
          </p:cNvSpPr>
          <p:nvPr/>
        </p:nvSpPr>
        <p:spPr bwMode="auto">
          <a:xfrm>
            <a:off x="956355" y="3585592"/>
            <a:ext cx="1723549"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下一个读取</a:t>
            </a:r>
          </a:p>
          <a:p>
            <a:pPr algn="ctr"/>
            <a:r>
              <a:rPr lang="zh-CN" altLang="en-US" sz="2400" b="1">
                <a:solidFill>
                  <a:srgbClr val="000099"/>
                </a:solidFill>
                <a:latin typeface="+mn-lt"/>
                <a:ea typeface="黑体" pitchFamily="2" charset="-122"/>
              </a:rPr>
              <a:t>的字节</a:t>
            </a:r>
          </a:p>
        </p:txBody>
      </p:sp>
      <p:sp>
        <p:nvSpPr>
          <p:cNvPr id="734231" name="Line 23"/>
          <p:cNvSpPr>
            <a:spLocks noChangeShapeType="1"/>
          </p:cNvSpPr>
          <p:nvPr/>
        </p:nvSpPr>
        <p:spPr bwMode="auto">
          <a:xfrm>
            <a:off x="7660262" y="5488656"/>
            <a:ext cx="1468702" cy="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2" name="Text Box 24"/>
          <p:cNvSpPr txBox="1">
            <a:spLocks noChangeArrowheads="1"/>
          </p:cNvSpPr>
          <p:nvPr/>
        </p:nvSpPr>
        <p:spPr bwMode="auto">
          <a:xfrm>
            <a:off x="7691886" y="5531270"/>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itchFamily="2" charset="-122"/>
              </a:rPr>
              <a:t>序号增大</a:t>
            </a:r>
          </a:p>
        </p:txBody>
      </p:sp>
      <p:sp>
        <p:nvSpPr>
          <p:cNvPr id="734233" name="Text Box 25"/>
          <p:cNvSpPr txBox="1">
            <a:spLocks noChangeArrowheads="1"/>
          </p:cNvSpPr>
          <p:nvPr/>
        </p:nvSpPr>
        <p:spPr bwMode="auto">
          <a:xfrm>
            <a:off x="3055460" y="5449747"/>
            <a:ext cx="264687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下一个期望收到的</a:t>
            </a:r>
          </a:p>
          <a:p>
            <a:pPr algn="ctr"/>
            <a:r>
              <a:rPr lang="zh-CN" altLang="en-US" sz="2400" b="1" dirty="0">
                <a:solidFill>
                  <a:srgbClr val="000099"/>
                </a:solidFill>
                <a:latin typeface="+mn-lt"/>
                <a:ea typeface="黑体" pitchFamily="2" charset="-122"/>
              </a:rPr>
              <a:t>字节（确认号）</a:t>
            </a:r>
          </a:p>
        </p:txBody>
      </p:sp>
      <p:sp>
        <p:nvSpPr>
          <p:cNvPr id="734234" name="Line 26"/>
          <p:cNvSpPr>
            <a:spLocks noChangeShapeType="1"/>
          </p:cNvSpPr>
          <p:nvPr/>
        </p:nvSpPr>
        <p:spPr bwMode="auto">
          <a:xfrm flipV="1">
            <a:off x="4427054" y="5050854"/>
            <a:ext cx="0" cy="43780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5" name="Freeform 27"/>
          <p:cNvSpPr>
            <a:spLocks/>
          </p:cNvSpPr>
          <p:nvPr/>
        </p:nvSpPr>
        <p:spPr bwMode="auto">
          <a:xfrm>
            <a:off x="9515917" y="4412679"/>
            <a:ext cx="142742" cy="673100"/>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6" name="Freeform 28"/>
          <p:cNvSpPr>
            <a:spLocks/>
          </p:cNvSpPr>
          <p:nvPr/>
        </p:nvSpPr>
        <p:spPr bwMode="auto">
          <a:xfrm>
            <a:off x="1279835" y="4438080"/>
            <a:ext cx="213254" cy="682625"/>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7" name="矩形 26"/>
          <p:cNvSpPr/>
          <p:nvPr/>
        </p:nvSpPr>
        <p:spPr>
          <a:xfrm>
            <a:off x="704528" y="1136529"/>
            <a:ext cx="8810115" cy="523220"/>
          </a:xfrm>
          <a:prstGeom prst="rect">
            <a:avLst/>
          </a:prstGeom>
          <a:solidFill>
            <a:srgbClr val="66FF66"/>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lgn="ctr"/>
            <a:r>
              <a:rPr lang="zh-CN" altLang="zh-CN" sz="2800" b="1" dirty="0">
                <a:solidFill>
                  <a:srgbClr val="0000CC"/>
                </a:solidFill>
                <a:latin typeface="+mn-lt"/>
                <a:ea typeface="黑体" pitchFamily="2" charset="-122"/>
              </a:rPr>
              <a:t>接收方的应用进程</a:t>
            </a:r>
            <a:r>
              <a:rPr lang="zh-CN" altLang="zh-CN" sz="2800" b="1" dirty="0" smtClean="0">
                <a:solidFill>
                  <a:srgbClr val="0000CC"/>
                </a:solidFill>
                <a:latin typeface="+mn-lt"/>
                <a:ea typeface="黑体" pitchFamily="2" charset="-122"/>
              </a:rPr>
              <a:t>从</a:t>
            </a:r>
            <a:r>
              <a:rPr lang="en-US" altLang="zh-CN" sz="2800" b="1" dirty="0" smtClean="0">
                <a:solidFill>
                  <a:srgbClr val="0000CC"/>
                </a:solidFill>
                <a:latin typeface="+mn-lt"/>
                <a:ea typeface="黑体" pitchFamily="2" charset="-122"/>
              </a:rPr>
              <a:t> TCP </a:t>
            </a:r>
            <a:r>
              <a:rPr lang="zh-CN" altLang="zh-CN" sz="2800" b="1" dirty="0" smtClean="0">
                <a:solidFill>
                  <a:srgbClr val="0000CC"/>
                </a:solidFill>
                <a:latin typeface="+mn-lt"/>
                <a:ea typeface="黑体" pitchFamily="2" charset="-122"/>
              </a:rPr>
              <a:t>的</a:t>
            </a:r>
            <a:r>
              <a:rPr lang="zh-CN" altLang="zh-CN" sz="2800" b="1" dirty="0">
                <a:solidFill>
                  <a:srgbClr val="0000CC"/>
                </a:solidFill>
                <a:latin typeface="+mn-lt"/>
                <a:ea typeface="黑体" pitchFamily="2" charset="-122"/>
              </a:rPr>
              <a:t>接收缓存中读取字节流。</a:t>
            </a:r>
            <a:endParaRPr lang="zh-CN" altLang="en-US" sz="2800" b="1" dirty="0">
              <a:solidFill>
                <a:srgbClr val="0000CC"/>
              </a:solidFill>
              <a:latin typeface="+mn-lt"/>
              <a:ea typeface="黑体" pitchFamily="2" charset="-122"/>
            </a:endParaRPr>
          </a:p>
        </p:txBody>
      </p:sp>
    </p:spTree>
    <p:extLst>
      <p:ext uri="{BB962C8B-B14F-4D97-AF65-F5344CB8AC3E}">
        <p14:creationId xmlns:p14="http://schemas.microsoft.com/office/powerpoint/2010/main" xmlns="" val="3946594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3728866" y="1268760"/>
            <a:ext cx="5976662" cy="4608511"/>
          </a:xfrm>
        </p:spPr>
        <p:txBody>
          <a:bodyPr/>
          <a:lstStyle/>
          <a:p>
            <a:pPr>
              <a:lnSpc>
                <a:spcPct val="125000"/>
              </a:lnSpc>
            </a:pPr>
            <a:r>
              <a:rPr lang="zh-CN" altLang="en-US" dirty="0" smtClean="0"/>
              <a:t>运输层</a:t>
            </a:r>
            <a:r>
              <a:rPr lang="en-US" altLang="zh-CN" dirty="0" smtClean="0"/>
              <a:t>(transport layer)</a:t>
            </a:r>
          </a:p>
          <a:p>
            <a:pPr lvl="1">
              <a:lnSpc>
                <a:spcPct val="125000"/>
              </a:lnSpc>
            </a:pPr>
            <a:r>
              <a:rPr lang="zh-CN" altLang="en-US" dirty="0" smtClean="0"/>
              <a:t>负责主机中两个进程之间的通信。</a:t>
            </a:r>
          </a:p>
          <a:p>
            <a:pPr lvl="1">
              <a:lnSpc>
                <a:spcPct val="80000"/>
              </a:lnSpc>
            </a:pPr>
            <a:r>
              <a:rPr lang="zh-CN" altLang="en-US" dirty="0" smtClean="0"/>
              <a:t>因特网的运输层</a:t>
            </a:r>
            <a:endParaRPr lang="en-US" altLang="zh-CN" dirty="0" smtClean="0"/>
          </a:p>
          <a:p>
            <a:pPr lvl="2">
              <a:lnSpc>
                <a:spcPct val="80000"/>
              </a:lnSpc>
            </a:pPr>
            <a:r>
              <a:rPr lang="en-US" altLang="zh-CN" dirty="0" smtClean="0"/>
              <a:t>TCP</a:t>
            </a:r>
            <a:r>
              <a:rPr lang="zh-CN" altLang="en-US" dirty="0" smtClean="0"/>
              <a:t>（</a:t>
            </a:r>
            <a:r>
              <a:rPr lang="en-US" altLang="zh-CN" dirty="0" smtClean="0"/>
              <a:t>Transmission Control Protocol</a:t>
            </a:r>
            <a:r>
              <a:rPr lang="zh-CN" altLang="en-US" dirty="0" smtClean="0"/>
              <a:t>）</a:t>
            </a:r>
            <a:endParaRPr lang="en-US" altLang="zh-CN" dirty="0" smtClean="0"/>
          </a:p>
          <a:p>
            <a:pPr lvl="2">
              <a:lnSpc>
                <a:spcPct val="80000"/>
              </a:lnSpc>
            </a:pPr>
            <a:r>
              <a:rPr lang="en-US" altLang="zh-CN" dirty="0" smtClean="0"/>
              <a:t>UDP</a:t>
            </a:r>
            <a:r>
              <a:rPr lang="zh-CN" altLang="en-US" dirty="0" smtClean="0"/>
              <a:t>（</a:t>
            </a:r>
            <a:r>
              <a:rPr lang="en-US" altLang="zh-CN" dirty="0" smtClean="0"/>
              <a:t>User Datagram Protocol</a:t>
            </a:r>
            <a:r>
              <a:rPr lang="zh-CN" altLang="en-US" dirty="0" smtClean="0"/>
              <a:t>）</a:t>
            </a:r>
          </a:p>
          <a:p>
            <a:pPr lvl="1">
              <a:lnSpc>
                <a:spcPct val="80000"/>
              </a:lnSpc>
            </a:pPr>
            <a:r>
              <a:rPr lang="zh-CN" altLang="en-US" dirty="0" smtClean="0"/>
              <a:t>运输层的数据传送单位是报文段（</a:t>
            </a:r>
            <a:r>
              <a:rPr lang="en-US" altLang="zh-CN" dirty="0" smtClean="0"/>
              <a:t>segment</a:t>
            </a:r>
            <a:r>
              <a:rPr lang="zh-CN" altLang="en-US" dirty="0" smtClean="0"/>
              <a:t>）（当使用</a:t>
            </a:r>
            <a:r>
              <a:rPr lang="en-US" altLang="zh-CN" dirty="0" smtClean="0"/>
              <a:t>TCP</a:t>
            </a:r>
            <a:r>
              <a:rPr lang="zh-CN" altLang="en-US" dirty="0" smtClean="0"/>
              <a:t>时）或用户数据报（当使用</a:t>
            </a:r>
            <a:r>
              <a:rPr lang="en-US" altLang="zh-CN" dirty="0" smtClean="0"/>
              <a:t>UDT</a:t>
            </a:r>
            <a:r>
              <a:rPr lang="zh-CN" altLang="en-US" dirty="0" smtClean="0"/>
              <a:t>时）。</a:t>
            </a:r>
          </a:p>
          <a:p>
            <a:pPr lvl="1">
              <a:lnSpc>
                <a:spcPct val="80000"/>
              </a:lnSpc>
            </a:pPr>
            <a:r>
              <a:rPr lang="zh-CN" altLang="en-US" dirty="0" smtClean="0"/>
              <a:t>运输层只存在于分组交换网外面的主机之中。</a:t>
            </a:r>
          </a:p>
        </p:txBody>
      </p:sp>
      <p:sp>
        <p:nvSpPr>
          <p:cNvPr id="114692" name="Text Box 4"/>
          <p:cNvSpPr txBox="1">
            <a:spLocks noChangeArrowheads="1"/>
          </p:cNvSpPr>
          <p:nvPr/>
        </p:nvSpPr>
        <p:spPr bwMode="auto">
          <a:xfrm>
            <a:off x="1429149" y="3741761"/>
            <a:ext cx="121860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1600" b="1">
                <a:solidFill>
                  <a:srgbClr val="000099"/>
                </a:solidFill>
                <a:ea typeface="黑体" pitchFamily="2" charset="-122"/>
              </a:rPr>
              <a:t>数据链路层</a:t>
            </a:r>
          </a:p>
        </p:txBody>
      </p:sp>
      <p:grpSp>
        <p:nvGrpSpPr>
          <p:cNvPr id="2" name="Group 5"/>
          <p:cNvGrpSpPr>
            <a:grpSpLocks/>
          </p:cNvGrpSpPr>
          <p:nvPr/>
        </p:nvGrpSpPr>
        <p:grpSpPr bwMode="auto">
          <a:xfrm>
            <a:off x="1157423" y="1628803"/>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99"/>
                </a:solidFill>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99"/>
                </a:solidFill>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99"/>
                </a:solidFill>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99"/>
                </a:solidFill>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99"/>
                </a:solidFill>
                <a:ea typeface="黑体" pitchFamily="2" charset="-122"/>
              </a:endParaRPr>
            </a:p>
          </p:txBody>
        </p:sp>
      </p:grpSp>
      <p:sp>
        <p:nvSpPr>
          <p:cNvPr id="114699" name="Text Box 11"/>
          <p:cNvSpPr txBox="1">
            <a:spLocks noChangeArrowheads="1"/>
          </p:cNvSpPr>
          <p:nvPr/>
        </p:nvSpPr>
        <p:spPr bwMode="auto">
          <a:xfrm>
            <a:off x="815183" y="1916137"/>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99"/>
                </a:solidFill>
                <a:ea typeface="黑体" pitchFamily="2" charset="-122"/>
              </a:rPr>
              <a:t>5        </a:t>
            </a:r>
            <a:r>
              <a:rPr kumimoji="1" lang="zh-CN" altLang="en-US" sz="2000" b="1">
                <a:solidFill>
                  <a:srgbClr val="000099"/>
                </a:solidFill>
                <a:ea typeface="黑体" pitchFamily="2" charset="-122"/>
              </a:rPr>
              <a:t>应用层</a:t>
            </a:r>
          </a:p>
        </p:txBody>
      </p:sp>
      <p:sp>
        <p:nvSpPr>
          <p:cNvPr id="114700" name="Text Box 12"/>
          <p:cNvSpPr txBox="1">
            <a:spLocks noChangeArrowheads="1"/>
          </p:cNvSpPr>
          <p:nvPr/>
        </p:nvSpPr>
        <p:spPr bwMode="auto">
          <a:xfrm>
            <a:off x="815183" y="2527325"/>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99"/>
                </a:solidFill>
                <a:ea typeface="黑体" pitchFamily="2" charset="-122"/>
              </a:rPr>
              <a:t>4        </a:t>
            </a:r>
            <a:r>
              <a:rPr kumimoji="1" lang="zh-CN" altLang="en-US" sz="2000" b="1">
                <a:solidFill>
                  <a:srgbClr val="000099"/>
                </a:solidFill>
                <a:ea typeface="黑体" pitchFamily="2" charset="-122"/>
              </a:rPr>
              <a:t>运输层</a:t>
            </a:r>
          </a:p>
        </p:txBody>
      </p:sp>
      <p:sp>
        <p:nvSpPr>
          <p:cNvPr id="114701" name="Text Box 13"/>
          <p:cNvSpPr txBox="1">
            <a:spLocks noChangeArrowheads="1"/>
          </p:cNvSpPr>
          <p:nvPr/>
        </p:nvSpPr>
        <p:spPr bwMode="auto">
          <a:xfrm>
            <a:off x="815183" y="3140099"/>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dirty="0">
                <a:solidFill>
                  <a:srgbClr val="000099"/>
                </a:solidFill>
                <a:ea typeface="黑体" pitchFamily="2" charset="-122"/>
              </a:rPr>
              <a:t>3        </a:t>
            </a:r>
            <a:r>
              <a:rPr kumimoji="1" lang="zh-CN" altLang="en-US" sz="2000" b="1" dirty="0">
                <a:solidFill>
                  <a:srgbClr val="000099"/>
                </a:solidFill>
                <a:ea typeface="黑体" pitchFamily="2" charset="-122"/>
              </a:rPr>
              <a:t>网络层</a:t>
            </a:r>
          </a:p>
        </p:txBody>
      </p:sp>
      <p:sp>
        <p:nvSpPr>
          <p:cNvPr id="114702" name="Text Box 14"/>
          <p:cNvSpPr txBox="1">
            <a:spLocks noChangeArrowheads="1"/>
          </p:cNvSpPr>
          <p:nvPr/>
        </p:nvSpPr>
        <p:spPr bwMode="auto">
          <a:xfrm>
            <a:off x="815183" y="3752875"/>
            <a:ext cx="189987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dirty="0">
                <a:solidFill>
                  <a:srgbClr val="000099"/>
                </a:solidFill>
                <a:ea typeface="黑体" pitchFamily="2" charset="-122"/>
              </a:rPr>
              <a:t>2    </a:t>
            </a:r>
            <a:r>
              <a:rPr kumimoji="1" lang="zh-CN" altLang="en-US" sz="2000" b="1" dirty="0">
                <a:solidFill>
                  <a:srgbClr val="000099"/>
                </a:solidFill>
                <a:ea typeface="黑体" pitchFamily="2" charset="-122"/>
              </a:rPr>
              <a:t>数据链路层</a:t>
            </a:r>
          </a:p>
        </p:txBody>
      </p:sp>
      <p:sp>
        <p:nvSpPr>
          <p:cNvPr id="114703" name="Text Box 15"/>
          <p:cNvSpPr txBox="1">
            <a:spLocks noChangeArrowheads="1"/>
          </p:cNvSpPr>
          <p:nvPr/>
        </p:nvSpPr>
        <p:spPr bwMode="auto">
          <a:xfrm>
            <a:off x="815183" y="4365650"/>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dirty="0">
                <a:solidFill>
                  <a:srgbClr val="000099"/>
                </a:solidFill>
                <a:ea typeface="黑体" pitchFamily="2" charset="-122"/>
              </a:rPr>
              <a:t>1        </a:t>
            </a:r>
            <a:r>
              <a:rPr kumimoji="1" lang="zh-CN" altLang="en-US" sz="2000" b="1" dirty="0">
                <a:solidFill>
                  <a:srgbClr val="000099"/>
                </a:solidFill>
                <a:ea typeface="黑体" pitchFamily="2" charset="-122"/>
              </a:rPr>
              <a:t>物理层</a:t>
            </a:r>
          </a:p>
        </p:txBody>
      </p:sp>
    </p:spTree>
    <p:extLst>
      <p:ext uri="{BB962C8B-B14F-4D97-AF65-F5344CB8AC3E}">
        <p14:creationId xmlns:p14="http://schemas.microsoft.com/office/powerpoint/2010/main" xmlns="" val="2636835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pPr algn="ctr"/>
            <a:r>
              <a:rPr lang="zh-CN" altLang="en-US" dirty="0"/>
              <a:t>发送缓存与接收缓存的作用</a:t>
            </a:r>
          </a:p>
        </p:txBody>
      </p:sp>
      <p:sp>
        <p:nvSpPr>
          <p:cNvPr id="736259" name="Rectangle 3"/>
          <p:cNvSpPr>
            <a:spLocks noGrp="1" noChangeArrowheads="1"/>
          </p:cNvSpPr>
          <p:nvPr>
            <p:ph idx="1"/>
          </p:nvPr>
        </p:nvSpPr>
        <p:spPr/>
        <p:txBody>
          <a:bodyPr/>
          <a:lstStyle/>
          <a:p>
            <a:r>
              <a:rPr lang="zh-CN" altLang="en-US" dirty="0">
                <a:solidFill>
                  <a:srgbClr val="FF0000"/>
                </a:solidFill>
              </a:rPr>
              <a:t>发送缓存</a:t>
            </a:r>
            <a:r>
              <a:rPr lang="zh-CN" altLang="en-US" dirty="0"/>
              <a:t>用来暂时存放：</a:t>
            </a:r>
          </a:p>
          <a:p>
            <a:pPr lvl="1"/>
            <a:r>
              <a:rPr lang="zh-CN" altLang="en-US" dirty="0" smtClean="0">
                <a:solidFill>
                  <a:srgbClr val="0000FF"/>
                </a:solidFill>
                <a:latin typeface="Arial" charset="0"/>
                <a:ea typeface="黑体" pitchFamily="2" charset="-122"/>
              </a:rPr>
              <a:t>发送</a:t>
            </a:r>
            <a:r>
              <a:rPr lang="zh-CN" altLang="en-US" dirty="0">
                <a:solidFill>
                  <a:srgbClr val="0000FF"/>
                </a:solidFill>
                <a:latin typeface="Arial" charset="0"/>
                <a:ea typeface="黑体" pitchFamily="2" charset="-122"/>
              </a:rPr>
              <a:t>应用程序传送给发送方 </a:t>
            </a:r>
            <a:r>
              <a:rPr lang="en-US" altLang="zh-CN" dirty="0">
                <a:solidFill>
                  <a:srgbClr val="0000FF"/>
                </a:solidFill>
                <a:latin typeface="Arial" charset="0"/>
                <a:ea typeface="黑体" pitchFamily="2" charset="-122"/>
              </a:rPr>
              <a:t>TCP </a:t>
            </a:r>
            <a:r>
              <a:rPr lang="zh-CN" altLang="en-US" dirty="0">
                <a:solidFill>
                  <a:srgbClr val="0000FF"/>
                </a:solidFill>
                <a:latin typeface="Arial" charset="0"/>
                <a:ea typeface="黑体" pitchFamily="2" charset="-122"/>
              </a:rPr>
              <a:t>准备发送的数据；</a:t>
            </a:r>
          </a:p>
          <a:p>
            <a:pPr lvl="1"/>
            <a:r>
              <a:rPr lang="en-US" altLang="zh-CN" dirty="0" smtClean="0">
                <a:solidFill>
                  <a:srgbClr val="0000FF"/>
                </a:solidFill>
                <a:latin typeface="Arial" charset="0"/>
                <a:ea typeface="黑体" pitchFamily="2" charset="-122"/>
              </a:rPr>
              <a:t>TCP </a:t>
            </a:r>
            <a:r>
              <a:rPr lang="zh-CN" altLang="en-US" dirty="0">
                <a:solidFill>
                  <a:srgbClr val="0000FF"/>
                </a:solidFill>
                <a:latin typeface="Arial" charset="0"/>
                <a:ea typeface="黑体" pitchFamily="2" charset="-122"/>
              </a:rPr>
              <a:t>已发送出但尚未收到确认的数据。</a:t>
            </a:r>
          </a:p>
          <a:p>
            <a:r>
              <a:rPr lang="zh-CN" altLang="en-US" dirty="0">
                <a:solidFill>
                  <a:srgbClr val="FF0000"/>
                </a:solidFill>
              </a:rPr>
              <a:t>接收缓存</a:t>
            </a:r>
            <a:r>
              <a:rPr lang="zh-CN" altLang="en-US" dirty="0"/>
              <a:t>用来暂时存放：</a:t>
            </a:r>
          </a:p>
          <a:p>
            <a:pPr lvl="1"/>
            <a:r>
              <a:rPr lang="zh-CN" altLang="en-US" dirty="0" smtClean="0">
                <a:solidFill>
                  <a:srgbClr val="0000FF"/>
                </a:solidFill>
                <a:latin typeface="黑体" pitchFamily="2" charset="-122"/>
                <a:ea typeface="黑体" pitchFamily="2" charset="-122"/>
              </a:rPr>
              <a:t>按序</a:t>
            </a:r>
            <a:r>
              <a:rPr lang="zh-CN" altLang="en-US" dirty="0">
                <a:solidFill>
                  <a:srgbClr val="0000FF"/>
                </a:solidFill>
                <a:latin typeface="黑体" pitchFamily="2" charset="-122"/>
                <a:ea typeface="黑体" pitchFamily="2" charset="-122"/>
              </a:rPr>
              <a:t>到达的、但尚未被接收应用程序读取的数据；</a:t>
            </a:r>
          </a:p>
          <a:p>
            <a:pPr lvl="1"/>
            <a:r>
              <a:rPr lang="zh-CN" altLang="en-US" dirty="0" smtClean="0">
                <a:solidFill>
                  <a:srgbClr val="0000FF"/>
                </a:solidFill>
                <a:latin typeface="黑体" pitchFamily="2" charset="-122"/>
                <a:ea typeface="黑体" pitchFamily="2" charset="-122"/>
              </a:rPr>
              <a:t>不</a:t>
            </a:r>
            <a:r>
              <a:rPr lang="zh-CN" altLang="en-US" dirty="0">
                <a:solidFill>
                  <a:srgbClr val="0000FF"/>
                </a:solidFill>
                <a:latin typeface="黑体" pitchFamily="2" charset="-122"/>
                <a:ea typeface="黑体" pitchFamily="2" charset="-122"/>
              </a:rPr>
              <a:t>按序到达的数据。</a:t>
            </a:r>
            <a:r>
              <a:rPr lang="zh-CN" altLang="en-US" dirty="0">
                <a:solidFill>
                  <a:srgbClr val="0000FF"/>
                </a:solidFill>
              </a:rPr>
              <a:t> </a:t>
            </a:r>
          </a:p>
        </p:txBody>
      </p:sp>
    </p:spTree>
    <p:extLst>
      <p:ext uri="{BB962C8B-B14F-4D97-AF65-F5344CB8AC3E}">
        <p14:creationId xmlns:p14="http://schemas.microsoft.com/office/powerpoint/2010/main" xmlns="" val="1673203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pPr algn="ctr"/>
            <a:r>
              <a:rPr lang="zh-CN" altLang="en-US" dirty="0"/>
              <a:t>需要强调三点</a:t>
            </a:r>
          </a:p>
        </p:txBody>
      </p:sp>
      <p:sp>
        <p:nvSpPr>
          <p:cNvPr id="737283" name="Rectangle 3"/>
          <p:cNvSpPr>
            <a:spLocks noGrp="1" noChangeArrowheads="1"/>
          </p:cNvSpPr>
          <p:nvPr>
            <p:ph idx="1"/>
          </p:nvPr>
        </p:nvSpPr>
        <p:spPr/>
        <p:txBody>
          <a:bodyPr/>
          <a:lstStyle/>
          <a:p>
            <a:r>
              <a:rPr lang="zh-CN" altLang="en-US" dirty="0" smtClean="0">
                <a:solidFill>
                  <a:srgbClr val="FF0000"/>
                </a:solidFill>
              </a:rPr>
              <a:t>第一，</a:t>
            </a:r>
            <a:r>
              <a:rPr lang="en-US" altLang="zh-CN" dirty="0" smtClean="0"/>
              <a:t>A </a:t>
            </a:r>
            <a:r>
              <a:rPr lang="zh-CN" altLang="en-US" dirty="0"/>
              <a:t>的发送窗口并</a:t>
            </a:r>
            <a:r>
              <a:rPr lang="zh-CN" altLang="en-US" dirty="0">
                <a:solidFill>
                  <a:srgbClr val="FF0000"/>
                </a:solidFill>
              </a:rPr>
              <a:t>不总是</a:t>
            </a:r>
            <a:r>
              <a:rPr lang="zh-CN" altLang="en-US" dirty="0"/>
              <a:t>和 </a:t>
            </a:r>
            <a:r>
              <a:rPr lang="en-US" altLang="zh-CN" dirty="0"/>
              <a:t>B </a:t>
            </a:r>
            <a:r>
              <a:rPr lang="zh-CN" altLang="en-US" dirty="0"/>
              <a:t>的接收窗口一样大（因为有一定的时间滞后）。</a:t>
            </a:r>
          </a:p>
          <a:p>
            <a:r>
              <a:rPr lang="zh-CN" altLang="en-US" dirty="0">
                <a:solidFill>
                  <a:srgbClr val="FF0000"/>
                </a:solidFill>
              </a:rPr>
              <a:t>第二，</a:t>
            </a:r>
            <a:r>
              <a:rPr lang="en-US" altLang="zh-CN" dirty="0" smtClean="0"/>
              <a:t>TCP </a:t>
            </a:r>
            <a:r>
              <a:rPr lang="zh-CN" altLang="en-US" dirty="0"/>
              <a:t>标准</a:t>
            </a:r>
            <a:r>
              <a:rPr lang="zh-CN" altLang="en-US" dirty="0">
                <a:solidFill>
                  <a:srgbClr val="FF0000"/>
                </a:solidFill>
              </a:rPr>
              <a:t>没有规定</a:t>
            </a:r>
            <a:r>
              <a:rPr lang="zh-CN" altLang="en-US" dirty="0"/>
              <a:t>对不按序到达的数据应如何处理。通常是先临时存放在接收窗口中，等到字节流中所缺少的字节收到后，再按序交付上层的应用进程。</a:t>
            </a:r>
          </a:p>
          <a:p>
            <a:r>
              <a:rPr lang="zh-CN" altLang="en-US" dirty="0">
                <a:solidFill>
                  <a:srgbClr val="FF0000"/>
                </a:solidFill>
              </a:rPr>
              <a:t>第三，</a:t>
            </a:r>
            <a:r>
              <a:rPr lang="en-US" altLang="zh-CN" dirty="0" smtClean="0"/>
              <a:t>TCP </a:t>
            </a:r>
            <a:r>
              <a:rPr lang="zh-CN" altLang="en-US" dirty="0"/>
              <a:t>要求接收方必须有</a:t>
            </a:r>
            <a:r>
              <a:rPr lang="zh-CN" altLang="en-US" dirty="0">
                <a:solidFill>
                  <a:srgbClr val="FF0000"/>
                </a:solidFill>
              </a:rPr>
              <a:t>累积确认</a:t>
            </a:r>
            <a:r>
              <a:rPr lang="zh-CN" altLang="en-US" dirty="0"/>
              <a:t>的功能，这样可以减小传输开销。  </a:t>
            </a:r>
          </a:p>
        </p:txBody>
      </p:sp>
    </p:spTree>
    <p:extLst>
      <p:ext uri="{BB962C8B-B14F-4D97-AF65-F5344CB8AC3E}">
        <p14:creationId xmlns:p14="http://schemas.microsoft.com/office/powerpoint/2010/main" xmlns="" val="38421419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pPr algn="ctr"/>
            <a:r>
              <a:rPr lang="zh-CN" altLang="en-US" dirty="0"/>
              <a:t>接收</a:t>
            </a:r>
            <a:r>
              <a:rPr lang="zh-CN" altLang="en-US" dirty="0" smtClean="0"/>
              <a:t>方发送确认</a:t>
            </a:r>
            <a:endParaRPr lang="zh-CN" altLang="en-US" dirty="0"/>
          </a:p>
        </p:txBody>
      </p:sp>
      <p:sp>
        <p:nvSpPr>
          <p:cNvPr id="737283" name="Rectangle 3"/>
          <p:cNvSpPr>
            <a:spLocks noGrp="1" noChangeArrowheads="1"/>
          </p:cNvSpPr>
          <p:nvPr>
            <p:ph idx="1"/>
          </p:nvPr>
        </p:nvSpPr>
        <p:spPr/>
        <p:txBody>
          <a:bodyPr/>
          <a:lstStyle/>
          <a:p>
            <a:r>
              <a:rPr lang="zh-CN" altLang="zh-CN" dirty="0"/>
              <a:t>接收方可以在</a:t>
            </a:r>
            <a:r>
              <a:rPr lang="zh-CN" altLang="zh-CN" dirty="0">
                <a:solidFill>
                  <a:srgbClr val="FF0000"/>
                </a:solidFill>
              </a:rPr>
              <a:t>合适的时候发送确认</a:t>
            </a:r>
            <a:r>
              <a:rPr lang="zh-CN" altLang="zh-CN" dirty="0"/>
              <a:t>，也可以在自己有数据要发送时把确认信息</a:t>
            </a:r>
            <a:r>
              <a:rPr lang="zh-CN" altLang="zh-CN" dirty="0">
                <a:solidFill>
                  <a:srgbClr val="FF0000"/>
                </a:solidFill>
              </a:rPr>
              <a:t>顺便捎带上</a:t>
            </a:r>
            <a:r>
              <a:rPr lang="zh-CN" altLang="zh-CN" dirty="0" smtClean="0"/>
              <a:t>。</a:t>
            </a:r>
            <a:endParaRPr lang="en-US" altLang="zh-CN" dirty="0" smtClean="0"/>
          </a:p>
          <a:p>
            <a:r>
              <a:rPr lang="zh-CN" altLang="zh-CN" dirty="0" smtClean="0"/>
              <a:t>但</a:t>
            </a:r>
            <a:r>
              <a:rPr lang="zh-CN" altLang="zh-CN" dirty="0"/>
              <a:t>请注意两</a:t>
            </a:r>
            <a:r>
              <a:rPr lang="zh-CN" altLang="zh-CN" dirty="0" smtClean="0"/>
              <a:t>点</a:t>
            </a:r>
            <a:r>
              <a:rPr lang="zh-CN" altLang="en-US" dirty="0" smtClean="0"/>
              <a:t>：</a:t>
            </a:r>
            <a:endParaRPr lang="en-US" altLang="zh-CN" dirty="0" smtClean="0"/>
          </a:p>
          <a:p>
            <a:pPr lvl="1"/>
            <a:r>
              <a:rPr lang="zh-CN" altLang="zh-CN" dirty="0" smtClean="0"/>
              <a:t>第一</a:t>
            </a:r>
            <a:r>
              <a:rPr lang="zh-CN" altLang="zh-CN" dirty="0"/>
              <a:t>，接收方不应过分推迟发送确认，否则会导致发送方不必要的重传，这反而浪费了网络的资源</a:t>
            </a:r>
            <a:r>
              <a:rPr lang="zh-CN" altLang="zh-CN" dirty="0" smtClean="0"/>
              <a:t>。 </a:t>
            </a:r>
            <a:endParaRPr lang="en-US" altLang="zh-CN" dirty="0" smtClean="0"/>
          </a:p>
          <a:p>
            <a:pPr lvl="1"/>
            <a:r>
              <a:rPr lang="zh-CN" altLang="zh-CN" dirty="0" smtClean="0"/>
              <a:t>第二</a:t>
            </a:r>
            <a:r>
              <a:rPr lang="zh-CN" altLang="zh-CN" dirty="0"/>
              <a:t>，捎带确认实际上并不经常发生，因为大多数应用程序很少同时在两个方向上发送数据。</a:t>
            </a:r>
          </a:p>
        </p:txBody>
      </p:sp>
    </p:spTree>
    <p:extLst>
      <p:ext uri="{BB962C8B-B14F-4D97-AF65-F5344CB8AC3E}">
        <p14:creationId xmlns:p14="http://schemas.microsoft.com/office/powerpoint/2010/main" xmlns="" val="22834324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5098256"/>
          </a:xfrm>
          <a:prstGeom prst="rect">
            <a:avLst/>
          </a:prstGeom>
          <a:noFill/>
        </p:spPr>
        <p:txBody>
          <a:bodyPr vert="horz" wrap="square" rtlCol="0" anchor="ctr" anchorCtr="0">
            <a:noAutofit/>
          </a:bodyPr>
          <a:lstStyle/>
          <a:p>
            <a:pPr eaLnBrk="1" hangingPunct="1">
              <a:lnSpc>
                <a:spcPct val="90000"/>
              </a:lnSpc>
            </a:pPr>
            <a:r>
              <a:rPr lang="zh-CN" altLang="en-US" sz="2800" b="1" dirty="0" smtClean="0"/>
              <a:t>主机</a:t>
            </a:r>
            <a:r>
              <a:rPr lang="en-US" altLang="zh-CN" sz="2800" b="1" dirty="0" smtClean="0"/>
              <a:t>A</a:t>
            </a:r>
            <a:r>
              <a:rPr lang="zh-CN" altLang="en-US" sz="2800" b="1" dirty="0" smtClean="0"/>
              <a:t>向主机</a:t>
            </a:r>
            <a:r>
              <a:rPr lang="en-US" altLang="zh-CN" sz="2800" b="1" dirty="0" smtClean="0"/>
              <a:t>B</a:t>
            </a:r>
            <a:r>
              <a:rPr lang="zh-CN" altLang="en-US" sz="2800" b="1" dirty="0" smtClean="0"/>
              <a:t>连续发送了两个</a:t>
            </a:r>
            <a:r>
              <a:rPr lang="en-US" altLang="zh-CN" sz="2800" b="1" dirty="0" smtClean="0"/>
              <a:t>TCP</a:t>
            </a:r>
            <a:r>
              <a:rPr lang="zh-CN" altLang="en-US" sz="2800" b="1" dirty="0" smtClean="0"/>
              <a:t>报文段，其序号分别是</a:t>
            </a:r>
            <a:r>
              <a:rPr lang="en-US" altLang="zh-CN" sz="2800" b="1" dirty="0" smtClean="0"/>
              <a:t>70</a:t>
            </a:r>
            <a:r>
              <a:rPr lang="zh-CN" altLang="en-US" sz="2800" b="1" dirty="0" smtClean="0"/>
              <a:t>和</a:t>
            </a:r>
            <a:r>
              <a:rPr lang="en-US" altLang="zh-CN" sz="2800" b="1" dirty="0" smtClean="0"/>
              <a:t>100</a:t>
            </a:r>
            <a:r>
              <a:rPr lang="zh-CN" altLang="en-US" sz="2800" b="1" dirty="0" smtClean="0"/>
              <a:t>。</a:t>
            </a:r>
            <a:r>
              <a:rPr lang="zh-CN" altLang="en-US" sz="2800" dirty="0" smtClean="0"/>
              <a:t>试问：</a:t>
            </a:r>
            <a:endParaRPr lang="en-US" altLang="zh-CN" sz="2800" dirty="0" smtClean="0"/>
          </a:p>
          <a:p>
            <a:pPr eaLnBrk="1" hangingPunct="1">
              <a:lnSpc>
                <a:spcPct val="90000"/>
              </a:lnSpc>
            </a:pPr>
            <a:r>
              <a:rPr lang="en-US" altLang="zh-CN" sz="2800" dirty="0" smtClean="0"/>
              <a:t>1</a:t>
            </a:r>
            <a:r>
              <a:rPr lang="zh-CN" altLang="en-US" sz="2800" dirty="0" smtClean="0"/>
              <a:t>、第一个报文段携带了多少字节的数据？</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1]</a:t>
            </a:r>
            <a:r>
              <a:rPr lang="en-US" altLang="zh-CN" sz="2800" dirty="0" smtClean="0">
                <a:solidFill>
                  <a:srgbClr val="000000"/>
                </a:solidFill>
              </a:rPr>
              <a:t> </a:t>
            </a:r>
          </a:p>
          <a:p>
            <a:pPr eaLnBrk="1" hangingPunct="1">
              <a:lnSpc>
                <a:spcPct val="90000"/>
              </a:lnSpc>
            </a:pPr>
            <a:r>
              <a:rPr lang="en-US" altLang="zh-CN" sz="2800" dirty="0" smtClean="0"/>
              <a:t>2</a:t>
            </a:r>
            <a:r>
              <a:rPr lang="zh-CN" altLang="en-US" sz="2800" dirty="0" smtClean="0"/>
              <a:t>、主机</a:t>
            </a:r>
            <a:r>
              <a:rPr lang="en-US" altLang="zh-CN" sz="2800" dirty="0" smtClean="0"/>
              <a:t>B</a:t>
            </a:r>
            <a:r>
              <a:rPr lang="zh-CN" altLang="en-US" sz="2800" dirty="0" smtClean="0"/>
              <a:t>收到第一个报文段后发回的确认中的确认号应当是多少？</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2]</a:t>
            </a:r>
            <a:r>
              <a:rPr lang="en-US" altLang="zh-CN" sz="2800" dirty="0" smtClean="0">
                <a:solidFill>
                  <a:srgbClr val="000000"/>
                </a:solidFill>
              </a:rPr>
              <a:t> </a:t>
            </a:r>
          </a:p>
          <a:p>
            <a:pPr eaLnBrk="1" hangingPunct="1">
              <a:lnSpc>
                <a:spcPct val="90000"/>
              </a:lnSpc>
            </a:pPr>
            <a:r>
              <a:rPr lang="en-US" altLang="zh-CN" sz="2800" dirty="0" smtClean="0"/>
              <a:t>3</a:t>
            </a:r>
            <a:r>
              <a:rPr lang="zh-CN" altLang="en-US" sz="2800" dirty="0" smtClean="0"/>
              <a:t>、如果</a:t>
            </a:r>
            <a:r>
              <a:rPr lang="en-US" altLang="zh-CN" sz="2800" dirty="0" smtClean="0"/>
              <a:t>B</a:t>
            </a:r>
            <a:r>
              <a:rPr lang="zh-CN" altLang="en-US" sz="2800" dirty="0" smtClean="0"/>
              <a:t>收到第二个报文段后发回的确认中的确认号是</a:t>
            </a:r>
            <a:r>
              <a:rPr lang="en-US" altLang="zh-CN" sz="2800" dirty="0" smtClean="0"/>
              <a:t>180,</a:t>
            </a:r>
            <a:r>
              <a:rPr lang="zh-CN" altLang="en-US" sz="2800" dirty="0" smtClean="0"/>
              <a:t>试问</a:t>
            </a:r>
            <a:r>
              <a:rPr lang="en-US" altLang="zh-CN" sz="2800" dirty="0" smtClean="0"/>
              <a:t>A</a:t>
            </a:r>
            <a:r>
              <a:rPr lang="zh-CN" altLang="en-US" sz="2800" dirty="0" smtClean="0"/>
              <a:t>发送的第二个报文段中的数据有多少字节？</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3]</a:t>
            </a:r>
            <a:r>
              <a:rPr lang="en-US" altLang="zh-CN" sz="2800" dirty="0" smtClean="0">
                <a:solidFill>
                  <a:srgbClr val="000000"/>
                </a:solidFill>
              </a:rPr>
              <a:t> </a:t>
            </a:r>
          </a:p>
          <a:p>
            <a:pPr eaLnBrk="1" hangingPunct="1">
              <a:lnSpc>
                <a:spcPct val="90000"/>
              </a:lnSpc>
            </a:pPr>
            <a:r>
              <a:rPr lang="en-US" altLang="zh-CN" sz="2800" dirty="0" smtClean="0"/>
              <a:t>4</a:t>
            </a:r>
            <a:r>
              <a:rPr lang="zh-CN" altLang="en-US" sz="2800" dirty="0" smtClean="0"/>
              <a:t>、如果</a:t>
            </a:r>
            <a:r>
              <a:rPr lang="en-US" altLang="zh-CN" sz="2800" dirty="0" smtClean="0"/>
              <a:t>A</a:t>
            </a:r>
            <a:r>
              <a:rPr lang="zh-CN" altLang="en-US" sz="2800" dirty="0" smtClean="0"/>
              <a:t>发送的第一个报文段丢失了，但第二个报文段到达了</a:t>
            </a:r>
            <a:r>
              <a:rPr lang="en-US" altLang="zh-CN" sz="2800" dirty="0" smtClean="0"/>
              <a:t>B</a:t>
            </a:r>
            <a:r>
              <a:rPr lang="zh-CN" altLang="en-US" sz="2800" dirty="0" smtClean="0"/>
              <a:t>。</a:t>
            </a:r>
            <a:r>
              <a:rPr lang="en-US" altLang="zh-CN" sz="2800" dirty="0" smtClean="0"/>
              <a:t>B</a:t>
            </a:r>
            <a:r>
              <a:rPr lang="zh-CN" altLang="en-US" sz="2800" dirty="0" smtClean="0"/>
              <a:t>在第二个报文段到达后向</a:t>
            </a:r>
            <a:r>
              <a:rPr lang="en-US" altLang="zh-CN" sz="2800" dirty="0" smtClean="0"/>
              <a:t>A</a:t>
            </a:r>
            <a:r>
              <a:rPr lang="zh-CN" altLang="en-US" sz="2800" dirty="0" smtClean="0"/>
              <a:t>发送确认。试问这个确认号应为多少？</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4]</a:t>
            </a:r>
            <a:r>
              <a:rPr lang="en-US" altLang="zh-CN" sz="2800" dirty="0" smtClean="0">
                <a:solidFill>
                  <a:srgbClr val="000000"/>
                </a:solidFill>
              </a:rPr>
              <a:t> </a:t>
            </a:r>
            <a:endParaRPr lang="zh-CN" altLang="en-US" sz="2800" dirty="0" smtClean="0">
              <a:solidFill>
                <a:srgbClr val="000000"/>
              </a:solidFill>
            </a:endParaRPr>
          </a:p>
        </p:txBody>
      </p:sp>
      <p:sp>
        <p:nvSpPr>
          <p:cNvPr id="6" name="圆角矩形 5"/>
          <p:cNvSpPr/>
          <p:nvPr>
            <p:custDataLst>
              <p:tags r:id="rId3"/>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作答</a:t>
            </a:r>
          </a:p>
        </p:txBody>
      </p:sp>
      <p:sp>
        <p:nvSpPr>
          <p:cNvPr id="12" name="矩形 11"/>
          <p:cNvSpPr/>
          <p:nvPr>
            <p:custDataLst>
              <p:tags r:id="rId4"/>
            </p:custDataLst>
          </p:nvPr>
        </p:nvSpPr>
        <p:spPr bwMode="auto">
          <a:xfrm>
            <a:off x="0" y="5818821"/>
            <a:ext cx="9906000" cy="396240"/>
          </a:xfrm>
          <a:prstGeom prst="rect">
            <a:avLst/>
          </a:prstGeom>
          <a:solidFill>
            <a:srgbClr val="FBFAE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noAutofit/>
          </a:bodyPr>
          <a:lstStyle/>
          <a:p>
            <a:r>
              <a:rPr kumimoji="0" lang="zh-CN" altLang="en-US" sz="1300" b="0" i="0" u="none" strike="noStrike" cap="none" normalizeH="0" baseline="0" smtClean="0">
                <a:ln>
                  <a:noFill/>
                </a:ln>
                <a:solidFill>
                  <a:srgbClr val="F84F41"/>
                </a:solidFill>
                <a:effectLst/>
                <a:latin typeface="Microsoft Yahei"/>
                <a:ea typeface="Microsoft Yahei"/>
                <a:sym typeface="Microsoft Yahei"/>
              </a:rPr>
              <a:t>正常使用填空题需</a:t>
            </a:r>
            <a:r>
              <a:rPr kumimoji="0" lang="en-US" altLang="zh-CN" sz="1300" b="0" i="0" u="none" strike="noStrike" cap="none" normalizeH="0" baseline="0" smtClean="0">
                <a:ln>
                  <a:noFill/>
                </a:ln>
                <a:solidFill>
                  <a:srgbClr val="F84F41"/>
                </a:solidFill>
                <a:effectLst/>
                <a:latin typeface="Microsoft Yahei"/>
                <a:ea typeface="Microsoft Yahei"/>
                <a:sym typeface="Microsoft Yahei"/>
              </a:rPr>
              <a:t>3.0</a:t>
            </a:r>
            <a:r>
              <a:rPr kumimoji="0" lang="zh-CN" altLang="en-US" sz="1300" b="0" i="0" u="none" strike="noStrike" cap="none" normalizeH="0" baseline="0" smtClean="0">
                <a:ln>
                  <a:noFill/>
                </a:ln>
                <a:solidFill>
                  <a:srgbClr val="F84F41"/>
                </a:solidFill>
                <a:effectLst/>
                <a:latin typeface="Microsoft Yahei"/>
                <a:ea typeface="Microsoft Yahei"/>
                <a:sym typeface="Microsoft Yahei"/>
              </a:rPr>
              <a:t>以上版本雨课堂</a:t>
            </a:r>
          </a:p>
        </p:txBody>
      </p:sp>
      <p:grpSp>
        <p:nvGrpSpPr>
          <p:cNvPr id="11" name="组合 10"/>
          <p:cNvGrpSpPr/>
          <p:nvPr>
            <p:custDataLst>
              <p:tags r:id="rId5"/>
            </p:custDataLst>
          </p:nvPr>
        </p:nvGrpSpPr>
        <p:grpSpPr>
          <a:xfrm>
            <a:off x="0" y="0"/>
            <a:ext cx="9906000" cy="635000"/>
            <a:chOff x="0" y="0"/>
            <a:chExt cx="9906000" cy="635000"/>
          </a:xfrm>
        </p:grpSpPr>
        <p:sp>
          <p:nvSpPr>
            <p:cNvPr id="7" name="TitleBackground"/>
            <p:cNvSpPr/>
            <p:nvPr>
              <p:custDataLst>
                <p:tags r:id="rId7"/>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8"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填空题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4</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descr="tmp6E09.tmp"/>
          <p:cNvPicPr>
            <a:picLocks/>
          </p:cNvPicPr>
          <p:nvPr>
            <p:custDataLst>
              <p:tags r:id="rId6"/>
            </p:custDataLst>
          </p:nvPr>
        </p:nvPicPr>
        <p:blipFill>
          <a:blip r:embed="rId13" cstate="print"/>
          <a:stretch>
            <a:fillRect/>
          </a:stretch>
        </p:blipFill>
        <p:spPr>
          <a:xfrm>
            <a:off x="8356600" y="63500"/>
            <a:ext cx="1422400" cy="508000"/>
          </a:xfrm>
          <a:prstGeom prst="rect">
            <a:avLst/>
          </a:prstGeom>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zh-CN" altLang="en-US" sz="4000" smtClean="0"/>
              <a:t>思考：（</a:t>
            </a:r>
            <a:r>
              <a:rPr lang="en-US" altLang="zh-CN" sz="4000" smtClean="0"/>
              <a:t>5-29</a:t>
            </a:r>
            <a:r>
              <a:rPr lang="zh-CN" altLang="en-US" sz="4000" smtClean="0"/>
              <a:t>）</a:t>
            </a:r>
          </a:p>
        </p:txBody>
      </p:sp>
      <p:sp>
        <p:nvSpPr>
          <p:cNvPr id="581635" name="Rectangle 3"/>
          <p:cNvSpPr>
            <a:spLocks noGrp="1" noChangeArrowheads="1"/>
          </p:cNvSpPr>
          <p:nvPr>
            <p:ph idx="1"/>
          </p:nvPr>
        </p:nvSpPr>
        <p:spPr/>
        <p:txBody>
          <a:bodyPr/>
          <a:lstStyle/>
          <a:p>
            <a:pPr eaLnBrk="1" hangingPunct="1">
              <a:lnSpc>
                <a:spcPct val="90000"/>
              </a:lnSpc>
            </a:pPr>
            <a:r>
              <a:rPr lang="zh-CN" altLang="en-US" dirty="0" smtClean="0"/>
              <a:t>主机</a:t>
            </a:r>
            <a:r>
              <a:rPr lang="en-US" altLang="zh-CN" dirty="0" smtClean="0"/>
              <a:t>A</a:t>
            </a:r>
            <a:r>
              <a:rPr lang="zh-CN" altLang="en-US" dirty="0" smtClean="0"/>
              <a:t>和</a:t>
            </a:r>
            <a:r>
              <a:rPr lang="en-US" altLang="zh-CN" dirty="0" smtClean="0"/>
              <a:t>B</a:t>
            </a:r>
            <a:r>
              <a:rPr lang="zh-CN" altLang="en-US" dirty="0" smtClean="0"/>
              <a:t>使用</a:t>
            </a:r>
            <a:r>
              <a:rPr lang="en-US" altLang="zh-CN" dirty="0" smtClean="0"/>
              <a:t>TCP</a:t>
            </a:r>
            <a:r>
              <a:rPr lang="zh-CN" altLang="en-US" dirty="0" smtClean="0"/>
              <a:t>通信。在</a:t>
            </a:r>
            <a:r>
              <a:rPr lang="en-US" altLang="zh-CN" dirty="0" smtClean="0"/>
              <a:t>B</a:t>
            </a:r>
            <a:r>
              <a:rPr lang="zh-CN" altLang="en-US" dirty="0" smtClean="0"/>
              <a:t>发送过的报文段中，有这样连续的两个：</a:t>
            </a:r>
            <a:r>
              <a:rPr lang="en-US" altLang="zh-CN" dirty="0" smtClean="0"/>
              <a:t>ACK=120</a:t>
            </a:r>
            <a:r>
              <a:rPr lang="zh-CN" altLang="en-US" dirty="0" smtClean="0"/>
              <a:t>和</a:t>
            </a:r>
            <a:r>
              <a:rPr lang="en-US" altLang="zh-CN" dirty="0" smtClean="0"/>
              <a:t>ACK=100 </a:t>
            </a:r>
            <a:r>
              <a:rPr lang="zh-CN" altLang="en-US" dirty="0" smtClean="0"/>
              <a:t>（前一个报文段确认的序号大于后一个的） 。这可能吗？试说明理由。</a:t>
            </a:r>
          </a:p>
          <a:p>
            <a:pPr eaLnBrk="1" hangingPunct="1">
              <a:lnSpc>
                <a:spcPct val="90000"/>
              </a:lnSpc>
            </a:pPr>
            <a:r>
              <a:rPr lang="zh-CN" altLang="en-US" dirty="0" smtClean="0"/>
              <a:t>在使用</a:t>
            </a:r>
            <a:r>
              <a:rPr lang="en-US" altLang="zh-CN" dirty="0" smtClean="0"/>
              <a:t>TCP</a:t>
            </a:r>
            <a:r>
              <a:rPr lang="zh-CN" altLang="en-US" dirty="0" smtClean="0"/>
              <a:t>传送数据时，如果有一个确认报文段丢失了，也不一定会引起与该确认报文段对应的数据的重传。试说明理由。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lstStyle/>
          <a:p>
            <a:r>
              <a:rPr lang="en-US" altLang="zh-CN" dirty="0"/>
              <a:t>5.6.2  </a:t>
            </a:r>
            <a:r>
              <a:rPr lang="zh-CN" altLang="en-US" dirty="0"/>
              <a:t>超时重传时间的选择</a:t>
            </a:r>
          </a:p>
        </p:txBody>
      </p:sp>
      <p:sp>
        <p:nvSpPr>
          <p:cNvPr id="755715" name="Rectangle 3"/>
          <p:cNvSpPr>
            <a:spLocks noGrp="1" noChangeArrowheads="1"/>
          </p:cNvSpPr>
          <p:nvPr>
            <p:ph idx="1"/>
          </p:nvPr>
        </p:nvSpPr>
        <p:spPr/>
        <p:txBody>
          <a:bodyPr/>
          <a:lstStyle/>
          <a:p>
            <a:r>
              <a:rPr lang="zh-CN" altLang="en-US" dirty="0"/>
              <a:t>重传机制是 </a:t>
            </a:r>
            <a:r>
              <a:rPr lang="en-US" altLang="zh-CN" dirty="0"/>
              <a:t>TCP </a:t>
            </a:r>
            <a:r>
              <a:rPr lang="zh-CN" altLang="en-US" dirty="0"/>
              <a:t>中最重要和最复杂的问题之一。</a:t>
            </a:r>
          </a:p>
          <a:p>
            <a:r>
              <a:rPr lang="en-US" altLang="zh-CN" dirty="0"/>
              <a:t>TCP </a:t>
            </a:r>
            <a:r>
              <a:rPr lang="zh-CN" altLang="en-US" dirty="0"/>
              <a:t>每发送一个报文段，就对这个报文段设置一次计时器</a:t>
            </a:r>
            <a:r>
              <a:rPr lang="zh-CN" altLang="en-US" dirty="0" smtClean="0"/>
              <a:t>。</a:t>
            </a:r>
            <a:endParaRPr lang="en-US" altLang="zh-CN" dirty="0" smtClean="0"/>
          </a:p>
          <a:p>
            <a:r>
              <a:rPr lang="zh-CN" altLang="en-US" dirty="0" smtClean="0"/>
              <a:t>只要</a:t>
            </a:r>
            <a:r>
              <a:rPr lang="zh-CN" altLang="en-US" dirty="0"/>
              <a:t>计时器设置的重传时间到但还没有收到确认，就要重传这一报文段</a:t>
            </a:r>
            <a:r>
              <a:rPr lang="zh-CN" altLang="en-US" dirty="0" smtClean="0"/>
              <a:t>。</a:t>
            </a:r>
            <a:endParaRPr lang="en-US" altLang="zh-CN" dirty="0" smtClean="0"/>
          </a:p>
          <a:p>
            <a:r>
              <a:rPr lang="zh-CN" altLang="zh-CN" dirty="0">
                <a:solidFill>
                  <a:srgbClr val="FF0000"/>
                </a:solidFill>
              </a:rPr>
              <a:t>重传时间的</a:t>
            </a:r>
            <a:r>
              <a:rPr lang="zh-CN" altLang="zh-CN" dirty="0" smtClean="0">
                <a:solidFill>
                  <a:srgbClr val="FF0000"/>
                </a:solidFill>
              </a:rPr>
              <a:t>选择是</a:t>
            </a:r>
            <a:r>
              <a:rPr lang="en-US" altLang="zh-CN" dirty="0" smtClean="0">
                <a:solidFill>
                  <a:srgbClr val="FF0000"/>
                </a:solidFill>
              </a:rPr>
              <a:t> TCP </a:t>
            </a:r>
            <a:r>
              <a:rPr lang="zh-CN" altLang="zh-CN" dirty="0" smtClean="0">
                <a:solidFill>
                  <a:srgbClr val="FF0000"/>
                </a:solidFill>
              </a:rPr>
              <a:t>最</a:t>
            </a:r>
            <a:r>
              <a:rPr lang="zh-CN" altLang="zh-CN" dirty="0">
                <a:solidFill>
                  <a:srgbClr val="FF0000"/>
                </a:solidFill>
              </a:rPr>
              <a:t>复杂的问题</a:t>
            </a:r>
            <a:r>
              <a:rPr lang="zh-CN" altLang="zh-CN" dirty="0" smtClean="0">
                <a:solidFill>
                  <a:srgbClr val="FF0000"/>
                </a:solidFill>
              </a:rPr>
              <a:t>之一</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xmlns="" val="1937886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5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57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pPr algn="ctr"/>
            <a:r>
              <a:rPr lang="zh-CN" altLang="en-US"/>
              <a:t>往返时延的方差很大</a:t>
            </a:r>
          </a:p>
        </p:txBody>
      </p:sp>
      <p:sp>
        <p:nvSpPr>
          <p:cNvPr id="757764" name="Line 4"/>
          <p:cNvSpPr>
            <a:spLocks noChangeShapeType="1"/>
          </p:cNvSpPr>
          <p:nvPr/>
        </p:nvSpPr>
        <p:spPr bwMode="auto">
          <a:xfrm>
            <a:off x="779976" y="5436244"/>
            <a:ext cx="8659152"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65" name="Line 5"/>
          <p:cNvSpPr>
            <a:spLocks noChangeShapeType="1"/>
          </p:cNvSpPr>
          <p:nvPr/>
        </p:nvSpPr>
        <p:spPr bwMode="auto">
          <a:xfrm rot="5400000" flipH="1">
            <a:off x="-515556" y="4140712"/>
            <a:ext cx="2587625" cy="34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66" name="Freeform 6"/>
          <p:cNvSpPr>
            <a:spLocks/>
          </p:cNvSpPr>
          <p:nvPr/>
        </p:nvSpPr>
        <p:spPr bwMode="auto">
          <a:xfrm>
            <a:off x="2953793" y="2818458"/>
            <a:ext cx="2005277" cy="2617787"/>
          </a:xfrm>
          <a:custGeom>
            <a:avLst/>
            <a:gdLst>
              <a:gd name="T0" fmla="*/ 0 w 360"/>
              <a:gd name="T1" fmla="*/ 1012 h 1012"/>
              <a:gd name="T2" fmla="*/ 84 w 360"/>
              <a:gd name="T3" fmla="*/ 982 h 1012"/>
              <a:gd name="T4" fmla="*/ 117 w 360"/>
              <a:gd name="T5" fmla="*/ 934 h 1012"/>
              <a:gd name="T6" fmla="*/ 135 w 360"/>
              <a:gd name="T7" fmla="*/ 844 h 1012"/>
              <a:gd name="T8" fmla="*/ 159 w 360"/>
              <a:gd name="T9" fmla="*/ 364 h 1012"/>
              <a:gd name="T10" fmla="*/ 171 w 360"/>
              <a:gd name="T11" fmla="*/ 109 h 1012"/>
              <a:gd name="T12" fmla="*/ 183 w 360"/>
              <a:gd name="T13" fmla="*/ 16 h 1012"/>
              <a:gd name="T14" fmla="*/ 201 w 360"/>
              <a:gd name="T15" fmla="*/ 16 h 1012"/>
              <a:gd name="T16" fmla="*/ 207 w 360"/>
              <a:gd name="T17" fmla="*/ 112 h 1012"/>
              <a:gd name="T18" fmla="*/ 216 w 360"/>
              <a:gd name="T19" fmla="*/ 367 h 1012"/>
              <a:gd name="T20" fmla="*/ 231 w 360"/>
              <a:gd name="T21" fmla="*/ 847 h 1012"/>
              <a:gd name="T22" fmla="*/ 255 w 360"/>
              <a:gd name="T23" fmla="*/ 961 h 1012"/>
              <a:gd name="T24" fmla="*/ 360 w 360"/>
              <a:gd name="T25" fmla="*/ 1009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0" h="1012">
                <a:moveTo>
                  <a:pt x="0" y="1012"/>
                </a:moveTo>
                <a:cubicBezTo>
                  <a:pt x="14" y="1007"/>
                  <a:pt x="65" y="995"/>
                  <a:pt x="84" y="982"/>
                </a:cubicBezTo>
                <a:cubicBezTo>
                  <a:pt x="110" y="970"/>
                  <a:pt x="105" y="960"/>
                  <a:pt x="117" y="934"/>
                </a:cubicBezTo>
                <a:cubicBezTo>
                  <a:pt x="129" y="908"/>
                  <a:pt x="128" y="939"/>
                  <a:pt x="135" y="844"/>
                </a:cubicBezTo>
                <a:cubicBezTo>
                  <a:pt x="142" y="749"/>
                  <a:pt x="153" y="486"/>
                  <a:pt x="159" y="364"/>
                </a:cubicBezTo>
                <a:cubicBezTo>
                  <a:pt x="165" y="242"/>
                  <a:pt x="167" y="167"/>
                  <a:pt x="171" y="109"/>
                </a:cubicBezTo>
                <a:cubicBezTo>
                  <a:pt x="175" y="51"/>
                  <a:pt x="178" y="31"/>
                  <a:pt x="183" y="16"/>
                </a:cubicBezTo>
                <a:cubicBezTo>
                  <a:pt x="188" y="1"/>
                  <a:pt x="197" y="0"/>
                  <a:pt x="201" y="16"/>
                </a:cubicBezTo>
                <a:cubicBezTo>
                  <a:pt x="205" y="32"/>
                  <a:pt x="205" y="54"/>
                  <a:pt x="207" y="112"/>
                </a:cubicBezTo>
                <a:cubicBezTo>
                  <a:pt x="209" y="170"/>
                  <a:pt x="212" y="245"/>
                  <a:pt x="216" y="367"/>
                </a:cubicBezTo>
                <a:cubicBezTo>
                  <a:pt x="220" y="489"/>
                  <a:pt x="225" y="748"/>
                  <a:pt x="231" y="847"/>
                </a:cubicBezTo>
                <a:cubicBezTo>
                  <a:pt x="237" y="946"/>
                  <a:pt x="234" y="934"/>
                  <a:pt x="255" y="961"/>
                </a:cubicBezTo>
                <a:cubicBezTo>
                  <a:pt x="281" y="988"/>
                  <a:pt x="339" y="998"/>
                  <a:pt x="360" y="1009"/>
                </a:cubicBezTo>
              </a:path>
            </a:pathLst>
          </a:custGeom>
          <a:noFill/>
          <a:ln w="38100" cmpd="sng">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67" name="Freeform 7"/>
          <p:cNvSpPr>
            <a:spLocks/>
          </p:cNvSpPr>
          <p:nvPr/>
        </p:nvSpPr>
        <p:spPr bwMode="auto">
          <a:xfrm>
            <a:off x="2496328" y="4999682"/>
            <a:ext cx="5897166" cy="436562"/>
          </a:xfrm>
          <a:custGeom>
            <a:avLst/>
            <a:gdLst>
              <a:gd name="T0" fmla="*/ 0 w 1608"/>
              <a:gd name="T1" fmla="*/ 160 h 160"/>
              <a:gd name="T2" fmla="*/ 120 w 1608"/>
              <a:gd name="T3" fmla="*/ 94 h 160"/>
              <a:gd name="T4" fmla="*/ 264 w 1608"/>
              <a:gd name="T5" fmla="*/ 13 h 160"/>
              <a:gd name="T6" fmla="*/ 441 w 1608"/>
              <a:gd name="T7" fmla="*/ 13 h 160"/>
              <a:gd name="T8" fmla="*/ 708 w 1608"/>
              <a:gd name="T9" fmla="*/ 70 h 160"/>
              <a:gd name="T10" fmla="*/ 858 w 1608"/>
              <a:gd name="T11" fmla="*/ 112 h 160"/>
              <a:gd name="T12" fmla="*/ 1041 w 1608"/>
              <a:gd name="T13" fmla="*/ 133 h 160"/>
              <a:gd name="T14" fmla="*/ 1230 w 1608"/>
              <a:gd name="T15" fmla="*/ 145 h 160"/>
              <a:gd name="T16" fmla="*/ 1608 w 160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8" h="160">
                <a:moveTo>
                  <a:pt x="0" y="160"/>
                </a:moveTo>
                <a:cubicBezTo>
                  <a:pt x="20" y="149"/>
                  <a:pt x="76" y="118"/>
                  <a:pt x="120" y="94"/>
                </a:cubicBezTo>
                <a:cubicBezTo>
                  <a:pt x="164" y="70"/>
                  <a:pt x="211" y="26"/>
                  <a:pt x="264" y="13"/>
                </a:cubicBezTo>
                <a:cubicBezTo>
                  <a:pt x="317" y="0"/>
                  <a:pt x="367" y="4"/>
                  <a:pt x="441" y="13"/>
                </a:cubicBezTo>
                <a:cubicBezTo>
                  <a:pt x="515" y="22"/>
                  <a:pt x="639" y="54"/>
                  <a:pt x="708" y="70"/>
                </a:cubicBezTo>
                <a:cubicBezTo>
                  <a:pt x="777" y="86"/>
                  <a:pt x="803" y="102"/>
                  <a:pt x="858" y="112"/>
                </a:cubicBezTo>
                <a:cubicBezTo>
                  <a:pt x="913" y="122"/>
                  <a:pt x="979" y="128"/>
                  <a:pt x="1041" y="133"/>
                </a:cubicBezTo>
                <a:cubicBezTo>
                  <a:pt x="1103" y="138"/>
                  <a:pt x="1136" y="141"/>
                  <a:pt x="1230" y="145"/>
                </a:cubicBezTo>
                <a:cubicBezTo>
                  <a:pt x="1324" y="149"/>
                  <a:pt x="1529" y="157"/>
                  <a:pt x="1608" y="160"/>
                </a:cubicBezTo>
              </a:path>
            </a:pathLst>
          </a:custGeom>
          <a:noFill/>
          <a:ln w="57150"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68" name="Line 8"/>
          <p:cNvSpPr>
            <a:spLocks noChangeShapeType="1"/>
          </p:cNvSpPr>
          <p:nvPr/>
        </p:nvSpPr>
        <p:spPr bwMode="auto">
          <a:xfrm>
            <a:off x="4014905" y="2708920"/>
            <a:ext cx="0" cy="2727325"/>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69" name="Line 9"/>
          <p:cNvSpPr>
            <a:spLocks noChangeShapeType="1"/>
          </p:cNvSpPr>
          <p:nvPr/>
        </p:nvSpPr>
        <p:spPr bwMode="auto">
          <a:xfrm>
            <a:off x="4959070" y="3255020"/>
            <a:ext cx="0" cy="2181225"/>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70" name="Line 10"/>
          <p:cNvSpPr>
            <a:spLocks noChangeShapeType="1"/>
          </p:cNvSpPr>
          <p:nvPr/>
        </p:nvSpPr>
        <p:spPr bwMode="auto">
          <a:xfrm>
            <a:off x="7946348" y="3255020"/>
            <a:ext cx="0" cy="2181225"/>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71" name="Text Box 11"/>
          <p:cNvSpPr txBox="1">
            <a:spLocks noChangeArrowheads="1"/>
          </p:cNvSpPr>
          <p:nvPr/>
        </p:nvSpPr>
        <p:spPr bwMode="auto">
          <a:xfrm>
            <a:off x="8586111" y="4945708"/>
            <a:ext cx="69762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时间</a:t>
            </a:r>
          </a:p>
        </p:txBody>
      </p:sp>
      <p:sp>
        <p:nvSpPr>
          <p:cNvPr id="757772" name="Line 12"/>
          <p:cNvSpPr>
            <a:spLocks noChangeShapeType="1"/>
          </p:cNvSpPr>
          <p:nvPr/>
        </p:nvSpPr>
        <p:spPr bwMode="auto">
          <a:xfrm>
            <a:off x="2795571" y="4418657"/>
            <a:ext cx="969963" cy="36195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7773" name="Text Box 13"/>
          <p:cNvSpPr txBox="1">
            <a:spLocks noChangeArrowheads="1"/>
          </p:cNvSpPr>
          <p:nvPr/>
        </p:nvSpPr>
        <p:spPr bwMode="auto">
          <a:xfrm>
            <a:off x="1715543" y="4010670"/>
            <a:ext cx="14670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grpSp>
        <p:nvGrpSpPr>
          <p:cNvPr id="757774" name="Group 14"/>
          <p:cNvGrpSpPr>
            <a:grpSpLocks/>
          </p:cNvGrpSpPr>
          <p:nvPr/>
        </p:nvGrpSpPr>
        <p:grpSpPr bwMode="auto">
          <a:xfrm>
            <a:off x="5082897" y="4515495"/>
            <a:ext cx="1332839" cy="720725"/>
            <a:chOff x="2978" y="3249"/>
            <a:chExt cx="775" cy="454"/>
          </a:xfrm>
        </p:grpSpPr>
        <p:sp>
          <p:nvSpPr>
            <p:cNvPr id="757775" name="Text Box 15"/>
            <p:cNvSpPr txBox="1">
              <a:spLocks noChangeArrowheads="1"/>
            </p:cNvSpPr>
            <p:nvPr/>
          </p:nvSpPr>
          <p:spPr bwMode="auto">
            <a:xfrm>
              <a:off x="3198" y="3249"/>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757776" name="Line 16"/>
            <p:cNvSpPr>
              <a:spLocks noChangeShapeType="1"/>
            </p:cNvSpPr>
            <p:nvPr/>
          </p:nvSpPr>
          <p:spPr bwMode="auto">
            <a:xfrm flipH="1">
              <a:off x="2978" y="3486"/>
              <a:ext cx="276" cy="217"/>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757777" name="Text Box 17"/>
          <p:cNvSpPr txBox="1">
            <a:spLocks noChangeArrowheads="1"/>
          </p:cNvSpPr>
          <p:nvPr/>
        </p:nvSpPr>
        <p:spPr bwMode="auto">
          <a:xfrm>
            <a:off x="3739738" y="5412433"/>
            <a:ext cx="43633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1</a:t>
            </a:r>
            <a:endParaRPr kumimoji="1" lang="en-US" altLang="zh-CN" sz="2000" b="1">
              <a:solidFill>
                <a:srgbClr val="000099"/>
              </a:solidFill>
              <a:latin typeface="+mn-lt"/>
              <a:ea typeface="黑体" pitchFamily="2" charset="-122"/>
            </a:endParaRPr>
          </a:p>
        </p:txBody>
      </p:sp>
      <p:sp>
        <p:nvSpPr>
          <p:cNvPr id="757778" name="Text Box 18"/>
          <p:cNvSpPr txBox="1">
            <a:spLocks noChangeArrowheads="1"/>
          </p:cNvSpPr>
          <p:nvPr/>
        </p:nvSpPr>
        <p:spPr bwMode="auto">
          <a:xfrm>
            <a:off x="4666706" y="5412433"/>
            <a:ext cx="43633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2</a:t>
            </a:r>
            <a:endParaRPr kumimoji="1" lang="en-US" altLang="zh-CN" sz="2000" b="1">
              <a:solidFill>
                <a:srgbClr val="000099"/>
              </a:solidFill>
              <a:latin typeface="+mn-lt"/>
              <a:ea typeface="黑体" pitchFamily="2" charset="-122"/>
            </a:endParaRPr>
          </a:p>
        </p:txBody>
      </p:sp>
      <p:sp>
        <p:nvSpPr>
          <p:cNvPr id="757779" name="Text Box 19"/>
          <p:cNvSpPr txBox="1">
            <a:spLocks noChangeArrowheads="1"/>
          </p:cNvSpPr>
          <p:nvPr/>
        </p:nvSpPr>
        <p:spPr bwMode="auto">
          <a:xfrm>
            <a:off x="7653984" y="5412432"/>
            <a:ext cx="43633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3</a:t>
            </a:r>
            <a:endParaRPr kumimoji="1" lang="en-US" altLang="zh-CN" sz="2000" b="1">
              <a:solidFill>
                <a:srgbClr val="000099"/>
              </a:solidFill>
              <a:latin typeface="+mn-lt"/>
              <a:ea typeface="黑体" pitchFamily="2" charset="-122"/>
            </a:endParaRPr>
          </a:p>
        </p:txBody>
      </p:sp>
      <p:sp>
        <p:nvSpPr>
          <p:cNvPr id="757780" name="Text Box 20"/>
          <p:cNvSpPr txBox="1">
            <a:spLocks noChangeArrowheads="1"/>
          </p:cNvSpPr>
          <p:nvPr/>
        </p:nvSpPr>
        <p:spPr bwMode="auto">
          <a:xfrm>
            <a:off x="857368" y="2713682"/>
            <a:ext cx="1467068"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往返时间的</a:t>
            </a:r>
          </a:p>
          <a:p>
            <a:r>
              <a:rPr kumimoji="1" lang="zh-CN" altLang="en-US" sz="2000" b="1">
                <a:solidFill>
                  <a:srgbClr val="000099"/>
                </a:solidFill>
                <a:latin typeface="+mn-lt"/>
                <a:ea typeface="黑体" pitchFamily="2" charset="-122"/>
              </a:rPr>
              <a:t>概率分布</a:t>
            </a:r>
          </a:p>
        </p:txBody>
      </p:sp>
      <p:sp>
        <p:nvSpPr>
          <p:cNvPr id="2" name="矩形 1"/>
          <p:cNvSpPr/>
          <p:nvPr/>
        </p:nvSpPr>
        <p:spPr>
          <a:xfrm>
            <a:off x="857368" y="1124744"/>
            <a:ext cx="8426370"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99"/>
                </a:solidFill>
                <a:latin typeface="+mn-lt"/>
                <a:ea typeface="黑体" pitchFamily="2" charset="-122"/>
              </a:rPr>
              <a:t>由于 </a:t>
            </a:r>
            <a:r>
              <a:rPr lang="en-US" altLang="zh-CN" sz="2800" b="1" dirty="0">
                <a:solidFill>
                  <a:srgbClr val="000099"/>
                </a:solidFill>
                <a:latin typeface="+mn-lt"/>
                <a:ea typeface="黑体" pitchFamily="2" charset="-122"/>
              </a:rPr>
              <a:t>TCP </a:t>
            </a:r>
            <a:r>
              <a:rPr lang="zh-CN" altLang="en-US" sz="2800" b="1" dirty="0">
                <a:solidFill>
                  <a:srgbClr val="000099"/>
                </a:solidFill>
                <a:latin typeface="+mn-lt"/>
                <a:ea typeface="黑体" pitchFamily="2" charset="-122"/>
              </a:rPr>
              <a:t>的下层是一个互联网环境，</a:t>
            </a:r>
            <a:r>
              <a:rPr lang="en-US" altLang="zh-CN" sz="2800" b="1" dirty="0">
                <a:solidFill>
                  <a:srgbClr val="000099"/>
                </a:solidFill>
                <a:latin typeface="+mn-lt"/>
                <a:ea typeface="黑体" pitchFamily="2" charset="-122"/>
              </a:rPr>
              <a:t>IP </a:t>
            </a:r>
            <a:r>
              <a:rPr lang="zh-CN" altLang="en-US" sz="2800" b="1" dirty="0">
                <a:solidFill>
                  <a:srgbClr val="000099"/>
                </a:solidFill>
                <a:latin typeface="+mn-lt"/>
                <a:ea typeface="黑体" pitchFamily="2" charset="-122"/>
              </a:rPr>
              <a:t>数据报所选择的路由变化很大。因而运输层的往返时间 </a:t>
            </a:r>
            <a:r>
              <a:rPr lang="en-US" altLang="zh-CN" sz="2800" b="1" dirty="0">
                <a:solidFill>
                  <a:srgbClr val="000099"/>
                </a:solidFill>
                <a:latin typeface="+mn-lt"/>
                <a:ea typeface="黑体" pitchFamily="2" charset="-122"/>
              </a:rPr>
              <a:t>(RTT) </a:t>
            </a:r>
            <a:r>
              <a:rPr lang="zh-CN" altLang="en-US" sz="2800" b="1" dirty="0">
                <a:solidFill>
                  <a:srgbClr val="000099"/>
                </a:solidFill>
                <a:latin typeface="+mn-lt"/>
                <a:ea typeface="黑体" pitchFamily="2" charset="-122"/>
              </a:rPr>
              <a:t>的方差也很大。</a:t>
            </a:r>
          </a:p>
        </p:txBody>
      </p:sp>
    </p:spTree>
    <p:extLst>
      <p:ext uri="{BB962C8B-B14F-4D97-AF65-F5344CB8AC3E}">
        <p14:creationId xmlns:p14="http://schemas.microsoft.com/office/powerpoint/2010/main" xmlns="" val="3856663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pPr algn="ctr"/>
            <a:r>
              <a:rPr lang="en-US" altLang="zh-CN" dirty="0" smtClean="0"/>
              <a:t>TCP </a:t>
            </a:r>
            <a:r>
              <a:rPr lang="zh-CN" altLang="zh-CN" dirty="0" smtClean="0"/>
              <a:t>超时</a:t>
            </a:r>
            <a:r>
              <a:rPr lang="zh-CN" altLang="zh-CN" dirty="0"/>
              <a:t>重传</a:t>
            </a:r>
            <a:r>
              <a:rPr lang="zh-CN" altLang="zh-CN" dirty="0" smtClean="0"/>
              <a:t>时间设置</a:t>
            </a:r>
            <a:endParaRPr lang="zh-CN" altLang="en-US" dirty="0"/>
          </a:p>
        </p:txBody>
      </p:sp>
      <p:sp>
        <p:nvSpPr>
          <p:cNvPr id="3" name="内容占位符 2"/>
          <p:cNvSpPr>
            <a:spLocks noGrp="1"/>
          </p:cNvSpPr>
          <p:nvPr>
            <p:ph idx="1"/>
          </p:nvPr>
        </p:nvSpPr>
        <p:spPr/>
        <p:txBody>
          <a:bodyPr/>
          <a:lstStyle/>
          <a:p>
            <a:r>
              <a:rPr lang="zh-CN" altLang="zh-CN" dirty="0"/>
              <a:t>如果把超时重传时间设置得太短，就会引起很多报文段的不必要的重传，使网络负荷增大</a:t>
            </a:r>
            <a:r>
              <a:rPr lang="zh-CN" altLang="zh-CN" dirty="0" smtClean="0"/>
              <a:t>。</a:t>
            </a:r>
            <a:endParaRPr lang="en-US" altLang="zh-CN" dirty="0" smtClean="0"/>
          </a:p>
          <a:p>
            <a:r>
              <a:rPr lang="zh-CN" altLang="zh-CN" dirty="0" smtClean="0"/>
              <a:t>但</a:t>
            </a:r>
            <a:r>
              <a:rPr lang="zh-CN" altLang="zh-CN" dirty="0"/>
              <a:t>若把超时重传时间设置得过长，则又使网络的空闲时间增大，降低了传输效率</a:t>
            </a:r>
            <a:r>
              <a:rPr lang="zh-CN" altLang="zh-CN" dirty="0" smtClean="0"/>
              <a:t>。</a:t>
            </a:r>
            <a:endParaRPr lang="en-US" altLang="zh-CN" dirty="0" smtClean="0"/>
          </a:p>
          <a:p>
            <a:r>
              <a:rPr lang="en-US" altLang="zh-CN" dirty="0" smtClean="0">
                <a:solidFill>
                  <a:srgbClr val="FF0000"/>
                </a:solidFill>
              </a:rPr>
              <a:t>TCP </a:t>
            </a:r>
            <a:r>
              <a:rPr lang="zh-CN" altLang="zh-CN" dirty="0" smtClean="0">
                <a:solidFill>
                  <a:srgbClr val="FF0000"/>
                </a:solidFill>
              </a:rPr>
              <a:t>采用</a:t>
            </a:r>
            <a:r>
              <a:rPr lang="zh-CN" altLang="zh-CN" dirty="0">
                <a:solidFill>
                  <a:srgbClr val="FF0000"/>
                </a:solidFill>
              </a:rPr>
              <a:t>了一种自适应算法，</a:t>
            </a:r>
            <a:r>
              <a:rPr lang="zh-CN" altLang="zh-CN" dirty="0"/>
              <a:t>它记录一个报文段发出的时间，以及收到相应的确认的时间。这两个时间之差就是报文段的往返</a:t>
            </a:r>
            <a:r>
              <a:rPr lang="zh-CN" altLang="zh-CN" dirty="0" smtClean="0"/>
              <a:t>时间</a:t>
            </a:r>
            <a:r>
              <a:rPr lang="en-US" altLang="zh-CN" dirty="0" smtClean="0"/>
              <a:t> RTT</a:t>
            </a:r>
            <a:r>
              <a:rPr lang="zh-CN" altLang="zh-CN" dirty="0"/>
              <a:t>。</a:t>
            </a:r>
          </a:p>
          <a:p>
            <a:endParaRPr lang="zh-CN" altLang="en-US" dirty="0"/>
          </a:p>
        </p:txBody>
      </p:sp>
    </p:spTree>
    <p:extLst>
      <p:ext uri="{BB962C8B-B14F-4D97-AF65-F5344CB8AC3E}">
        <p14:creationId xmlns:p14="http://schemas.microsoft.com/office/powerpoint/2010/main" xmlns="" val="40084105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pPr algn="ctr"/>
            <a:r>
              <a:rPr lang="zh-CN" altLang="en-US"/>
              <a:t>加权平均往返时间</a:t>
            </a:r>
          </a:p>
        </p:txBody>
      </p:sp>
      <p:sp>
        <p:nvSpPr>
          <p:cNvPr id="747523" name="Rectangle 3"/>
          <p:cNvSpPr>
            <a:spLocks noGrp="1" noChangeArrowheads="1"/>
          </p:cNvSpPr>
          <p:nvPr>
            <p:ph idx="1"/>
          </p:nvPr>
        </p:nvSpPr>
        <p:spPr/>
        <p:txBody>
          <a:bodyPr/>
          <a:lstStyle/>
          <a:p>
            <a:r>
              <a:rPr lang="en-US" altLang="zh-CN" sz="2400" dirty="0"/>
              <a:t>TCP </a:t>
            </a:r>
            <a:r>
              <a:rPr lang="zh-CN" altLang="en-US" sz="2400" dirty="0"/>
              <a:t>保留了 </a:t>
            </a:r>
            <a:r>
              <a:rPr lang="en-US" altLang="zh-CN" sz="2400" dirty="0"/>
              <a:t>RTT </a:t>
            </a:r>
            <a:r>
              <a:rPr lang="zh-CN" altLang="en-US" sz="2400" dirty="0"/>
              <a:t>的一个</a:t>
            </a:r>
            <a:r>
              <a:rPr lang="zh-CN" altLang="en-US" sz="2400" dirty="0">
                <a:solidFill>
                  <a:srgbClr val="FF0000"/>
                </a:solidFill>
              </a:rPr>
              <a:t>加权平均往返时间 </a:t>
            </a:r>
            <a:r>
              <a:rPr lang="en-US" altLang="zh-CN" sz="2400" dirty="0"/>
              <a:t>RTT</a:t>
            </a:r>
            <a:r>
              <a:rPr lang="en-US" altLang="zh-CN" sz="2400" baseline="-25000" dirty="0"/>
              <a:t>S</a:t>
            </a:r>
            <a:r>
              <a:rPr lang="zh-CN" altLang="en-US" sz="2400" dirty="0"/>
              <a:t>（这又称为</a:t>
            </a:r>
            <a:r>
              <a:rPr lang="zh-CN" altLang="en-US" sz="2400" dirty="0">
                <a:solidFill>
                  <a:srgbClr val="FF0000"/>
                </a:solidFill>
              </a:rPr>
              <a:t>平滑的往返时间</a:t>
            </a:r>
            <a:r>
              <a:rPr lang="zh-CN" altLang="en-US" sz="2400" dirty="0"/>
              <a:t>）。</a:t>
            </a:r>
          </a:p>
          <a:p>
            <a:r>
              <a:rPr lang="zh-CN" altLang="en-US" sz="2400" dirty="0"/>
              <a:t>第一次测量到 </a:t>
            </a:r>
            <a:r>
              <a:rPr lang="en-US" altLang="zh-CN" sz="2400" dirty="0"/>
              <a:t>RTT </a:t>
            </a:r>
            <a:r>
              <a:rPr lang="zh-CN" altLang="en-US" sz="2400" dirty="0"/>
              <a:t>样本时，</a:t>
            </a:r>
            <a:r>
              <a:rPr lang="en-US" altLang="zh-CN" sz="2400" dirty="0"/>
              <a:t>RTT</a:t>
            </a:r>
            <a:r>
              <a:rPr lang="en-US" altLang="zh-CN" sz="2400" baseline="-25000" dirty="0"/>
              <a:t>S </a:t>
            </a:r>
            <a:r>
              <a:rPr lang="zh-CN" altLang="en-US" sz="2400" dirty="0"/>
              <a:t>值就取为所测量到的 </a:t>
            </a:r>
            <a:r>
              <a:rPr lang="en-US" altLang="zh-CN" sz="2400" dirty="0"/>
              <a:t>RTT </a:t>
            </a:r>
            <a:r>
              <a:rPr lang="zh-CN" altLang="en-US" sz="2400" dirty="0"/>
              <a:t>样本值。以后每测量到一个新的 </a:t>
            </a:r>
            <a:r>
              <a:rPr lang="en-US" altLang="zh-CN" sz="2400" dirty="0"/>
              <a:t>RTT </a:t>
            </a:r>
            <a:r>
              <a:rPr lang="zh-CN" altLang="en-US" sz="2400" dirty="0"/>
              <a:t>样本，就按下式重新计算一次 </a:t>
            </a:r>
            <a:r>
              <a:rPr lang="en-US" altLang="zh-CN" sz="2400" dirty="0"/>
              <a:t>RTT</a:t>
            </a:r>
            <a:r>
              <a:rPr lang="en-US" altLang="zh-CN" sz="2400" baseline="-25000" dirty="0"/>
              <a:t>S</a:t>
            </a:r>
            <a:r>
              <a:rPr lang="zh-CN" altLang="en-US" sz="2400" dirty="0"/>
              <a:t>：</a:t>
            </a:r>
          </a:p>
          <a:p>
            <a:endParaRPr lang="en-US" altLang="zh-CN" sz="2400" dirty="0" smtClean="0"/>
          </a:p>
          <a:p>
            <a:endParaRPr lang="en-US" altLang="zh-CN" sz="2400" dirty="0"/>
          </a:p>
          <a:p>
            <a:r>
              <a:rPr lang="zh-CN" altLang="en-US" sz="2400" dirty="0" smtClean="0"/>
              <a:t>式</a:t>
            </a:r>
            <a:r>
              <a:rPr lang="zh-CN" altLang="en-US" sz="2400" dirty="0"/>
              <a:t>中，</a:t>
            </a:r>
            <a:r>
              <a:rPr lang="en-US" altLang="zh-CN" sz="2400" dirty="0"/>
              <a:t>0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dirty="0"/>
              <a:t> 1</a:t>
            </a:r>
            <a:r>
              <a:rPr lang="zh-CN" altLang="en-US" sz="2400" dirty="0"/>
              <a:t>。若 </a:t>
            </a:r>
            <a:r>
              <a:rPr lang="zh-CN" altLang="en-US" sz="2400" dirty="0">
                <a:sym typeface="Symbol" pitchFamily="18" charset="2"/>
              </a:rPr>
              <a:t> </a:t>
            </a:r>
            <a:r>
              <a:rPr lang="zh-CN" altLang="en-US" sz="2400" dirty="0"/>
              <a:t>很接近于零，表示 </a:t>
            </a:r>
            <a:r>
              <a:rPr lang="en-US" altLang="zh-CN" sz="2400" dirty="0"/>
              <a:t>RTT </a:t>
            </a:r>
            <a:r>
              <a:rPr lang="zh-CN" altLang="en-US" sz="2400" dirty="0"/>
              <a:t>值更新较慢。若选择 </a:t>
            </a:r>
            <a:r>
              <a:rPr lang="zh-CN" altLang="en-US" sz="2400" dirty="0">
                <a:sym typeface="Symbol" pitchFamily="18" charset="2"/>
              </a:rPr>
              <a:t> </a:t>
            </a:r>
            <a:r>
              <a:rPr lang="zh-CN" altLang="en-US" sz="2400" dirty="0"/>
              <a:t>接近于 </a:t>
            </a:r>
            <a:r>
              <a:rPr lang="en-US" altLang="zh-CN" sz="2400" dirty="0"/>
              <a:t>1</a:t>
            </a:r>
            <a:r>
              <a:rPr lang="zh-CN" altLang="en-US" sz="2400" dirty="0"/>
              <a:t>，则表示 </a:t>
            </a:r>
            <a:r>
              <a:rPr lang="en-US" altLang="zh-CN" sz="2400" dirty="0"/>
              <a:t>RTT </a:t>
            </a:r>
            <a:r>
              <a:rPr lang="zh-CN" altLang="en-US" sz="2400" dirty="0"/>
              <a:t>值更新较快。</a:t>
            </a:r>
          </a:p>
          <a:p>
            <a:r>
              <a:rPr lang="en-US" altLang="zh-CN" sz="2400" dirty="0"/>
              <a:t>RFC 2988 </a:t>
            </a:r>
            <a:r>
              <a:rPr lang="zh-CN" altLang="en-US" sz="2400" dirty="0"/>
              <a:t>推荐的 </a:t>
            </a:r>
            <a:r>
              <a:rPr lang="zh-CN" altLang="en-US" sz="2400" dirty="0">
                <a:sym typeface="Symbol" pitchFamily="18" charset="2"/>
              </a:rPr>
              <a:t> </a:t>
            </a:r>
            <a:r>
              <a:rPr lang="zh-CN" altLang="en-US" sz="2400" dirty="0"/>
              <a:t>值为 </a:t>
            </a:r>
            <a:r>
              <a:rPr lang="en-US" altLang="zh-CN" sz="2400" dirty="0"/>
              <a:t>1/8</a:t>
            </a:r>
            <a:r>
              <a:rPr lang="zh-CN" altLang="en-US" sz="2400" dirty="0"/>
              <a:t>，即 </a:t>
            </a:r>
            <a:r>
              <a:rPr lang="en-US" altLang="zh-CN" sz="2400" dirty="0"/>
              <a:t>0.125</a:t>
            </a:r>
            <a:r>
              <a:rPr lang="zh-CN" altLang="en-US" sz="2400" dirty="0"/>
              <a:t>。 </a:t>
            </a:r>
          </a:p>
        </p:txBody>
      </p:sp>
      <p:sp>
        <p:nvSpPr>
          <p:cNvPr id="747524" name="Rectangle 4"/>
          <p:cNvSpPr>
            <a:spLocks noChangeArrowheads="1"/>
          </p:cNvSpPr>
          <p:nvPr/>
        </p:nvSpPr>
        <p:spPr bwMode="auto">
          <a:xfrm>
            <a:off x="776536" y="3356992"/>
            <a:ext cx="8784976" cy="936104"/>
          </a:xfrm>
          <a:prstGeom prst="rect">
            <a:avLst/>
          </a:prstGeom>
          <a:solidFill>
            <a:srgbClr val="FFFF99"/>
          </a:solidFill>
          <a:ln w="9525">
            <a:solidFill>
              <a:srgbClr val="000066"/>
            </a:solidFill>
            <a:miter lim="800000"/>
            <a:headEnd/>
            <a:tailEnd/>
          </a:ln>
          <a:effectLst>
            <a:outerShdw dist="35921" sx="1000" sy="1000" algn="ctr" rotWithShape="0">
              <a:schemeClr val="bg2"/>
            </a:outerShdw>
          </a:effectLst>
        </p:spPr>
        <p:txBody>
          <a:bodyPr wrap="none" anchor="ctr"/>
          <a:lstStyle/>
          <a:p>
            <a:pPr>
              <a:spcBef>
                <a:spcPct val="30000"/>
              </a:spcBef>
              <a:buFont typeface="Wingdings" pitchFamily="2" charset="2"/>
              <a:buNone/>
            </a:pPr>
            <a:r>
              <a:rPr lang="zh-CN" altLang="zh-CN" sz="2400" b="1" dirty="0">
                <a:solidFill>
                  <a:srgbClr val="000099"/>
                </a:solidFill>
                <a:latin typeface="+mn-lt"/>
                <a:ea typeface="黑体" pitchFamily="2" charset="-122"/>
              </a:rPr>
              <a:t>新的</a:t>
            </a:r>
            <a:r>
              <a:rPr lang="en-US" altLang="zh-CN" sz="2400" b="1" dirty="0">
                <a:solidFill>
                  <a:srgbClr val="000099"/>
                </a:solidFill>
                <a:latin typeface="+mn-lt"/>
                <a:ea typeface="黑体" pitchFamily="2" charset="-122"/>
              </a:rPr>
              <a:t>RTT</a:t>
            </a:r>
            <a:r>
              <a:rPr lang="en-US" altLang="zh-CN" sz="2400" b="1" baseline="-25000" dirty="0">
                <a:solidFill>
                  <a:srgbClr val="000099"/>
                </a:solidFill>
                <a:latin typeface="+mn-lt"/>
                <a:ea typeface="黑体" pitchFamily="2" charset="-122"/>
              </a:rPr>
              <a:t>S</a:t>
            </a: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sym typeface="Symbol"/>
              </a:rPr>
              <a:t> </a:t>
            </a:r>
            <a:r>
              <a:rPr lang="en-US" altLang="zh-CN" sz="2400" b="1" dirty="0" smtClean="0">
                <a:solidFill>
                  <a:srgbClr val="000099"/>
                </a:solidFill>
                <a:latin typeface="+mn-lt"/>
                <a:ea typeface="黑体" pitchFamily="2" charset="-122"/>
              </a:rPr>
              <a:t> </a:t>
            </a:r>
            <a:r>
              <a:rPr lang="en-US" altLang="zh-CN" sz="2400" b="1" dirty="0">
                <a:solidFill>
                  <a:srgbClr val="000099"/>
                </a:solidFill>
                <a:latin typeface="+mn-lt"/>
                <a:ea typeface="黑体" pitchFamily="2" charset="-122"/>
              </a:rPr>
              <a:t>(1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zh-CN" altLang="zh-CN" sz="2400" b="1" dirty="0">
                <a:solidFill>
                  <a:srgbClr val="000099"/>
                </a:solidFill>
                <a:latin typeface="+mn-lt"/>
                <a:ea typeface="黑体" pitchFamily="2" charset="-122"/>
              </a:rPr>
              <a:t>旧的</a:t>
            </a:r>
            <a:r>
              <a:rPr lang="en-US" altLang="zh-CN" sz="2400" b="1" dirty="0">
                <a:solidFill>
                  <a:srgbClr val="000099"/>
                </a:solidFill>
                <a:latin typeface="+mn-lt"/>
                <a:ea typeface="黑体" pitchFamily="2" charset="-122"/>
              </a:rPr>
              <a:t>RTT</a:t>
            </a:r>
            <a:r>
              <a:rPr lang="en-US" altLang="zh-CN" sz="2400" b="1" baseline="-25000" dirty="0">
                <a:solidFill>
                  <a:srgbClr val="000099"/>
                </a:solidFill>
                <a:latin typeface="+mn-lt"/>
                <a:ea typeface="黑体" pitchFamily="2" charset="-122"/>
              </a:rPr>
              <a:t>S</a:t>
            </a:r>
            <a:r>
              <a:rPr lang="en-US" altLang="zh-CN" sz="2400" b="1" dirty="0">
                <a:solidFill>
                  <a:srgbClr val="000099"/>
                </a:solidFill>
                <a:latin typeface="+mn-lt"/>
                <a:ea typeface="黑体" pitchFamily="2" charset="-122"/>
              </a:rPr>
              <a:t>) </a:t>
            </a:r>
            <a:endParaRPr lang="en-US" altLang="zh-CN" sz="2400" b="1" dirty="0" smtClean="0">
              <a:solidFill>
                <a:srgbClr val="000099"/>
              </a:solidFill>
              <a:latin typeface="+mn-lt"/>
              <a:ea typeface="黑体" pitchFamily="2" charset="-122"/>
            </a:endParaRPr>
          </a:p>
          <a:p>
            <a:pPr>
              <a:spcBef>
                <a:spcPct val="30000"/>
              </a:spcBef>
              <a:buFont typeface="Wingdings" pitchFamily="2" charset="2"/>
              <a:buNone/>
            </a:pPr>
            <a:r>
              <a:rPr lang="en-US" altLang="zh-CN" sz="2400" b="1" dirty="0">
                <a:solidFill>
                  <a:srgbClr val="000099"/>
                </a:solidFill>
                <a:latin typeface="+mn-lt"/>
                <a:ea typeface="黑体" pitchFamily="2" charset="-122"/>
                <a:sym typeface="Symbol"/>
              </a:rPr>
              <a:t>		</a:t>
            </a:r>
            <a:r>
              <a:rPr lang="en-US" altLang="zh-CN" sz="2400" b="1" dirty="0" smtClean="0">
                <a:solidFill>
                  <a:srgbClr val="000099"/>
                </a:solidFill>
                <a:latin typeface="+mn-lt"/>
                <a:ea typeface="黑体" pitchFamily="2" charset="-122"/>
                <a:sym typeface="Symbol"/>
              </a:rPr>
              <a:t></a:t>
            </a:r>
            <a:r>
              <a:rPr lang="en-US" altLang="zh-CN" sz="2400" b="1" dirty="0" smtClean="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a:rPr>
              <a:t></a:t>
            </a:r>
            <a:r>
              <a:rPr lang="en-US" altLang="zh-CN" sz="2400" b="1" dirty="0">
                <a:solidFill>
                  <a:srgbClr val="000099"/>
                </a:solidFill>
                <a:latin typeface="+mn-lt"/>
                <a:ea typeface="黑体" pitchFamily="2" charset="-122"/>
              </a:rPr>
              <a:t> (</a:t>
            </a:r>
            <a:r>
              <a:rPr lang="zh-CN" altLang="zh-CN" sz="2400" b="1" dirty="0">
                <a:solidFill>
                  <a:srgbClr val="000099"/>
                </a:solidFill>
                <a:latin typeface="+mn-lt"/>
                <a:ea typeface="黑体" pitchFamily="2" charset="-122"/>
              </a:rPr>
              <a:t>新的</a:t>
            </a:r>
            <a:r>
              <a:rPr lang="en-US" altLang="zh-CN" sz="2400" b="1" dirty="0">
                <a:solidFill>
                  <a:srgbClr val="000099"/>
                </a:solidFill>
                <a:latin typeface="+mn-lt"/>
                <a:ea typeface="黑体" pitchFamily="2" charset="-122"/>
              </a:rPr>
              <a:t>RTT</a:t>
            </a:r>
            <a:r>
              <a:rPr lang="zh-CN" altLang="zh-CN" sz="2400" b="1" dirty="0">
                <a:solidFill>
                  <a:srgbClr val="000099"/>
                </a:solidFill>
                <a:latin typeface="+mn-lt"/>
                <a:ea typeface="黑体" pitchFamily="2" charset="-122"/>
              </a:rPr>
              <a:t>样本</a:t>
            </a: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a:t>
            </a:r>
            <a:r>
              <a:rPr lang="en-US" altLang="zh-CN" sz="2400" b="1" dirty="0">
                <a:solidFill>
                  <a:srgbClr val="000099"/>
                </a:solidFill>
                <a:latin typeface="+mn-lt"/>
                <a:ea typeface="黑体" pitchFamily="2" charset="-122"/>
              </a:rPr>
              <a:t>(5-4)</a:t>
            </a:r>
          </a:p>
        </p:txBody>
      </p:sp>
    </p:spTree>
    <p:extLst>
      <p:ext uri="{BB962C8B-B14F-4D97-AF65-F5344CB8AC3E}">
        <p14:creationId xmlns:p14="http://schemas.microsoft.com/office/powerpoint/2010/main" xmlns="" val="8479012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1916832"/>
            <a:ext cx="7924800" cy="3096344"/>
          </a:xfrm>
          <a:prstGeom prst="rect">
            <a:avLst/>
          </a:prstGeom>
          <a:noFill/>
        </p:spPr>
        <p:txBody>
          <a:bodyPr vert="horz" wrap="square" rtlCol="0" anchor="ctr" anchorCtr="0">
            <a:noAutofit/>
          </a:bodyPr>
          <a:lstStyle/>
          <a:p>
            <a:pPr eaLnBrk="1" hangingPunct="1"/>
            <a:r>
              <a:rPr lang="zh-CN" altLang="en-US" sz="2800" dirty="0" smtClean="0"/>
              <a:t>设：</a:t>
            </a:r>
            <a:r>
              <a:rPr lang="el-GR" altLang="zh-CN" sz="2800" dirty="0" smtClean="0"/>
              <a:t>α</a:t>
            </a:r>
            <a:r>
              <a:rPr lang="en-US" altLang="zh-CN" sz="2800" dirty="0" smtClean="0"/>
              <a:t> =0.1</a:t>
            </a:r>
            <a:r>
              <a:rPr lang="zh-CN" altLang="en-US" sz="2800" dirty="0" smtClean="0"/>
              <a:t>。</a:t>
            </a:r>
            <a:endParaRPr lang="en-US" altLang="zh-CN" sz="2800" dirty="0" smtClean="0"/>
          </a:p>
          <a:p>
            <a:pPr eaLnBrk="1" hangingPunct="1"/>
            <a:r>
              <a:rPr lang="zh-CN" altLang="en-US" sz="2800" dirty="0" smtClean="0"/>
              <a:t>已知：</a:t>
            </a:r>
            <a:r>
              <a:rPr lang="en-US" altLang="zh-CN" sz="2800" dirty="0" smtClean="0"/>
              <a:t>TCP</a:t>
            </a:r>
            <a:r>
              <a:rPr lang="zh-CN" altLang="en-US" sz="2800" dirty="0" smtClean="0"/>
              <a:t>的往返时延的当前值是</a:t>
            </a:r>
            <a:r>
              <a:rPr lang="en-US" altLang="zh-CN" sz="2800" dirty="0" smtClean="0"/>
              <a:t>30ms</a:t>
            </a:r>
            <a:r>
              <a:rPr lang="zh-CN" altLang="en-US" sz="2800" dirty="0" smtClean="0"/>
              <a:t>。</a:t>
            </a:r>
            <a:endParaRPr lang="en-US" altLang="zh-CN" sz="2800" dirty="0" smtClean="0"/>
          </a:p>
          <a:p>
            <a:pPr eaLnBrk="1" hangingPunct="1"/>
            <a:r>
              <a:rPr lang="zh-CN" altLang="en-US" sz="2800" dirty="0" smtClean="0"/>
              <a:t>现在收到了三个接连的确认报文段，它们比相应的数据报文段的发送时间分别滞后的时间是：</a:t>
            </a:r>
            <a:r>
              <a:rPr lang="en-US" altLang="zh-CN" sz="2800" dirty="0" smtClean="0"/>
              <a:t>26ms</a:t>
            </a:r>
            <a:r>
              <a:rPr lang="zh-CN" altLang="en-US" sz="2800" dirty="0" smtClean="0"/>
              <a:t>，</a:t>
            </a:r>
            <a:r>
              <a:rPr lang="en-US" altLang="zh-CN" sz="2800" dirty="0" smtClean="0"/>
              <a:t>32ms</a:t>
            </a:r>
            <a:r>
              <a:rPr lang="zh-CN" altLang="en-US" sz="2800" dirty="0" smtClean="0"/>
              <a:t>，</a:t>
            </a:r>
            <a:r>
              <a:rPr lang="en-US" altLang="zh-CN" sz="2800" dirty="0" smtClean="0"/>
              <a:t>24ms</a:t>
            </a:r>
            <a:r>
              <a:rPr lang="zh-CN" altLang="en-US" sz="2800" dirty="0" smtClean="0"/>
              <a:t>。</a:t>
            </a:r>
            <a:endParaRPr lang="en-US" altLang="zh-CN" sz="2800" dirty="0" smtClean="0"/>
          </a:p>
          <a:p>
            <a:pPr eaLnBrk="1" hangingPunct="1"/>
            <a:r>
              <a:rPr lang="zh-CN" altLang="en-US" sz="2800" dirty="0" smtClean="0"/>
              <a:t>试计算新的估计的往返时延值</a:t>
            </a:r>
            <a:r>
              <a:rPr lang="en-US" altLang="zh-CN" sz="2800" dirty="0" err="1" smtClean="0"/>
              <a:t>RTT</a:t>
            </a:r>
            <a:r>
              <a:rPr lang="en-US" altLang="zh-CN" sz="2800" baseline="-25000" dirty="0" err="1" smtClean="0"/>
              <a:t>s</a:t>
            </a:r>
            <a:r>
              <a:rPr lang="zh-CN" altLang="en-US" sz="2800" dirty="0" smtClean="0"/>
              <a:t>分别是</a:t>
            </a:r>
            <a:endParaRPr lang="en-US" altLang="zh-CN" sz="2800" dirty="0" smtClean="0"/>
          </a:p>
          <a:p>
            <a:pPr eaLnBrk="1" hangingPunct="1"/>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1]</a:t>
            </a:r>
            <a:r>
              <a:rPr lang="en-US" altLang="zh-CN" sz="2800" dirty="0" smtClean="0">
                <a:solidFill>
                  <a:srgbClr val="000000"/>
                </a:solidFill>
              </a:rPr>
              <a:t> ms</a:t>
            </a:r>
            <a:r>
              <a:rPr lang="zh-CN" altLang="en-US" sz="2800" dirty="0" smtClean="0">
                <a:solidFill>
                  <a:srgbClr val="000000"/>
                </a:solidFill>
              </a:rPr>
              <a:t>，</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2]</a:t>
            </a:r>
            <a:r>
              <a:rPr lang="en-US" altLang="zh-CN" sz="2800" dirty="0" smtClean="0">
                <a:solidFill>
                  <a:srgbClr val="000000"/>
                </a:solidFill>
              </a:rPr>
              <a:t> ms</a:t>
            </a:r>
            <a:r>
              <a:rPr lang="zh-CN" altLang="en-US" sz="2800" dirty="0" smtClean="0">
                <a:solidFill>
                  <a:srgbClr val="000000"/>
                </a:solidFill>
              </a:rPr>
              <a:t>，</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3]</a:t>
            </a:r>
            <a:r>
              <a:rPr lang="en-US" altLang="zh-CN" sz="2800" dirty="0" smtClean="0">
                <a:solidFill>
                  <a:srgbClr val="000000"/>
                </a:solidFill>
              </a:rPr>
              <a:t> ms</a:t>
            </a:r>
            <a:r>
              <a:rPr lang="zh-CN" altLang="en-US" sz="2800" dirty="0" smtClean="0"/>
              <a:t>。</a:t>
            </a:r>
          </a:p>
        </p:txBody>
      </p:sp>
      <p:sp>
        <p:nvSpPr>
          <p:cNvPr id="6" name="圆角矩形 5"/>
          <p:cNvSpPr/>
          <p:nvPr>
            <p:custDataLst>
              <p:tags r:id="rId3"/>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作答</a:t>
            </a:r>
          </a:p>
        </p:txBody>
      </p:sp>
      <p:sp>
        <p:nvSpPr>
          <p:cNvPr id="12" name="矩形 11"/>
          <p:cNvSpPr/>
          <p:nvPr>
            <p:custDataLst>
              <p:tags r:id="rId4"/>
            </p:custDataLst>
          </p:nvPr>
        </p:nvSpPr>
        <p:spPr bwMode="auto">
          <a:xfrm>
            <a:off x="0" y="5818821"/>
            <a:ext cx="9906000" cy="396240"/>
          </a:xfrm>
          <a:prstGeom prst="rect">
            <a:avLst/>
          </a:prstGeom>
          <a:solidFill>
            <a:srgbClr val="FBFAE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noAutofit/>
          </a:bodyPr>
          <a:lstStyle/>
          <a:p>
            <a:r>
              <a:rPr kumimoji="0" lang="zh-CN" altLang="en-US" sz="1300" b="0" i="0" u="none" strike="noStrike" cap="none" normalizeH="0" baseline="0" smtClean="0">
                <a:ln>
                  <a:noFill/>
                </a:ln>
                <a:solidFill>
                  <a:srgbClr val="F84F41"/>
                </a:solidFill>
                <a:effectLst/>
                <a:latin typeface="Microsoft Yahei"/>
                <a:ea typeface="Microsoft Yahei"/>
                <a:sym typeface="Microsoft Yahei"/>
              </a:rPr>
              <a:t>正常使用填空题需</a:t>
            </a:r>
            <a:r>
              <a:rPr kumimoji="0" lang="en-US" altLang="zh-CN" sz="1300" b="0" i="0" u="none" strike="noStrike" cap="none" normalizeH="0" baseline="0" smtClean="0">
                <a:ln>
                  <a:noFill/>
                </a:ln>
                <a:solidFill>
                  <a:srgbClr val="F84F41"/>
                </a:solidFill>
                <a:effectLst/>
                <a:latin typeface="Microsoft Yahei"/>
                <a:ea typeface="Microsoft Yahei"/>
                <a:sym typeface="Microsoft Yahei"/>
              </a:rPr>
              <a:t>3.0</a:t>
            </a:r>
            <a:r>
              <a:rPr kumimoji="0" lang="zh-CN" altLang="en-US" sz="1300" b="0" i="0" u="none" strike="noStrike" cap="none" normalizeH="0" baseline="0" smtClean="0">
                <a:ln>
                  <a:noFill/>
                </a:ln>
                <a:solidFill>
                  <a:srgbClr val="F84F41"/>
                </a:solidFill>
                <a:effectLst/>
                <a:latin typeface="Microsoft Yahei"/>
                <a:ea typeface="Microsoft Yahei"/>
                <a:sym typeface="Microsoft Yahei"/>
              </a:rPr>
              <a:t>以上版本雨课堂</a:t>
            </a:r>
          </a:p>
        </p:txBody>
      </p:sp>
      <p:sp>
        <p:nvSpPr>
          <p:cNvPr id="14" name="Text Box 4"/>
          <p:cNvSpPr txBox="1">
            <a:spLocks noChangeArrowheads="1"/>
          </p:cNvSpPr>
          <p:nvPr/>
        </p:nvSpPr>
        <p:spPr bwMode="auto">
          <a:xfrm>
            <a:off x="1064568" y="1340768"/>
            <a:ext cx="8347869"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800" dirty="0" err="1">
                <a:solidFill>
                  <a:schemeClr val="tx2"/>
                </a:solidFill>
                <a:latin typeface="Tahoma" pitchFamily="34" charset="0"/>
                <a:ea typeface="宋体" pitchFamily="2" charset="-122"/>
              </a:rPr>
              <a:t>RTT</a:t>
            </a:r>
            <a:r>
              <a:rPr lang="en-US" altLang="zh-CN" sz="2800" baseline="-25000" dirty="0" err="1">
                <a:solidFill>
                  <a:schemeClr val="tx2"/>
                </a:solidFill>
                <a:latin typeface="Tahoma" pitchFamily="34" charset="0"/>
                <a:ea typeface="宋体" pitchFamily="2" charset="-122"/>
              </a:rPr>
              <a:t>s</a:t>
            </a:r>
            <a:r>
              <a:rPr lang="en-US" altLang="zh-CN" sz="2800" dirty="0">
                <a:solidFill>
                  <a:schemeClr val="tx2"/>
                </a:solidFill>
                <a:latin typeface="Tahoma" pitchFamily="34" charset="0"/>
                <a:ea typeface="宋体" pitchFamily="2" charset="-122"/>
              </a:rPr>
              <a:t>=(1-</a:t>
            </a:r>
            <a:r>
              <a:rPr lang="en-US" altLang="zh-CN" sz="2800" dirty="0">
                <a:latin typeface="Tahoma" pitchFamily="34" charset="0"/>
                <a:ea typeface="宋体" pitchFamily="2" charset="-122"/>
                <a:sym typeface="Symbol" pitchFamily="18" charset="2"/>
              </a:rPr>
              <a:t>)</a:t>
            </a:r>
            <a:r>
              <a:rPr lang="en-US" altLang="zh-CN" sz="2800" dirty="0">
                <a:latin typeface="Tahoma" pitchFamily="34" charset="0"/>
                <a:ea typeface="宋体" pitchFamily="2" charset="-122"/>
              </a:rPr>
              <a:t>(</a:t>
            </a:r>
            <a:r>
              <a:rPr lang="zh-CN" altLang="en-US" sz="2800" dirty="0">
                <a:latin typeface="Tahoma" pitchFamily="34" charset="0"/>
                <a:ea typeface="宋体" pitchFamily="2" charset="-122"/>
              </a:rPr>
              <a:t>旧的</a:t>
            </a:r>
            <a:r>
              <a:rPr lang="en-US" altLang="zh-CN" sz="2800" dirty="0" err="1">
                <a:latin typeface="Tahoma" pitchFamily="34" charset="0"/>
                <a:ea typeface="宋体" pitchFamily="2" charset="-122"/>
              </a:rPr>
              <a:t>RTT</a:t>
            </a:r>
            <a:r>
              <a:rPr lang="en-US" altLang="zh-CN" sz="2800" baseline="-25000" dirty="0" err="1">
                <a:solidFill>
                  <a:schemeClr val="tx2"/>
                </a:solidFill>
                <a:latin typeface="Tahoma" pitchFamily="34" charset="0"/>
                <a:ea typeface="宋体" pitchFamily="2" charset="-122"/>
              </a:rPr>
              <a:t>s</a:t>
            </a:r>
            <a:r>
              <a:rPr lang="en-US" altLang="zh-CN" sz="2800" dirty="0">
                <a:latin typeface="Tahoma" pitchFamily="34" charset="0"/>
                <a:ea typeface="宋体" pitchFamily="2" charset="-122"/>
              </a:rPr>
              <a:t>)</a:t>
            </a:r>
            <a:r>
              <a:rPr lang="en-US" altLang="zh-CN" sz="2800" dirty="0">
                <a:latin typeface="Tahoma" pitchFamily="34" charset="0"/>
                <a:ea typeface="宋体" pitchFamily="2" charset="-122"/>
                <a:sym typeface="Symbol" pitchFamily="18" charset="2"/>
              </a:rPr>
              <a:t></a:t>
            </a:r>
            <a:r>
              <a:rPr lang="en-US" altLang="zh-CN" sz="2800" dirty="0">
                <a:latin typeface="Tahoma" pitchFamily="34" charset="0"/>
                <a:ea typeface="宋体" pitchFamily="2" charset="-122"/>
              </a:rPr>
              <a:t>(</a:t>
            </a:r>
            <a:r>
              <a:rPr lang="zh-CN" altLang="en-US" sz="2800" dirty="0">
                <a:latin typeface="Tahoma" pitchFamily="34" charset="0"/>
                <a:ea typeface="宋体" pitchFamily="2" charset="-122"/>
              </a:rPr>
              <a:t>新的</a:t>
            </a:r>
            <a:r>
              <a:rPr lang="en-US" altLang="zh-CN" sz="2800" dirty="0">
                <a:latin typeface="Tahoma" pitchFamily="34" charset="0"/>
                <a:ea typeface="宋体" pitchFamily="2" charset="-122"/>
              </a:rPr>
              <a:t>RTT</a:t>
            </a:r>
            <a:r>
              <a:rPr lang="zh-CN" altLang="en-US" sz="2800" dirty="0">
                <a:latin typeface="Tahoma" pitchFamily="34" charset="0"/>
                <a:ea typeface="宋体" pitchFamily="2" charset="-122"/>
              </a:rPr>
              <a:t>样本</a:t>
            </a:r>
            <a:r>
              <a:rPr lang="en-US" altLang="zh-CN" sz="2800" dirty="0">
                <a:latin typeface="Tahoma" pitchFamily="34" charset="0"/>
                <a:ea typeface="宋体" pitchFamily="2" charset="-122"/>
              </a:rPr>
              <a:t>)</a:t>
            </a:r>
            <a:r>
              <a:rPr lang="en-US" altLang="zh-CN" sz="2800" dirty="0">
                <a:solidFill>
                  <a:schemeClr val="tx1"/>
                </a:solidFill>
                <a:latin typeface="Tahoma" pitchFamily="34" charset="0"/>
                <a:ea typeface="宋体" pitchFamily="2" charset="-122"/>
              </a:rPr>
              <a:t> </a:t>
            </a:r>
          </a:p>
        </p:txBody>
      </p:sp>
      <p:grpSp>
        <p:nvGrpSpPr>
          <p:cNvPr id="11" name="组合 10"/>
          <p:cNvGrpSpPr/>
          <p:nvPr>
            <p:custDataLst>
              <p:tags r:id="rId5"/>
            </p:custDataLst>
          </p:nvPr>
        </p:nvGrpSpPr>
        <p:grpSpPr>
          <a:xfrm>
            <a:off x="0" y="0"/>
            <a:ext cx="9906000" cy="635000"/>
            <a:chOff x="0" y="0"/>
            <a:chExt cx="9906000" cy="635000"/>
          </a:xfrm>
        </p:grpSpPr>
        <p:sp>
          <p:nvSpPr>
            <p:cNvPr id="7" name="TitleBackground"/>
            <p:cNvSpPr/>
            <p:nvPr>
              <p:custDataLst>
                <p:tags r:id="rId7"/>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8"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填空题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3</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descr="tmp6E09.tmp"/>
          <p:cNvPicPr>
            <a:picLocks/>
          </p:cNvPicPr>
          <p:nvPr>
            <p:custDataLst>
              <p:tags r:id="rId6"/>
            </p:custDataLst>
          </p:nvPr>
        </p:nvPicPr>
        <p:blipFill>
          <a:blip r:embed="rId13" cstate="print"/>
          <a:stretch>
            <a:fillRect/>
          </a:stretch>
        </p:blipFill>
        <p:spPr>
          <a:xfrm>
            <a:off x="8356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5 </a:t>
            </a:r>
            <a:r>
              <a:rPr lang="zh-CN" altLang="zh-CN" dirty="0" smtClean="0"/>
              <a:t>章</a:t>
            </a:r>
            <a:r>
              <a:rPr lang="en-US" altLang="zh-CN" dirty="0" smtClean="0"/>
              <a:t>  </a:t>
            </a:r>
            <a:r>
              <a:rPr lang="zh-CN" altLang="en-US" dirty="0" smtClean="0"/>
              <a:t>运输</a:t>
            </a:r>
            <a:r>
              <a:rPr lang="zh-CN" altLang="zh-CN" dirty="0" smtClean="0"/>
              <a:t>层</a:t>
            </a:r>
            <a:endParaRPr lang="zh-CN" altLang="en-US" dirty="0"/>
          </a:p>
        </p:txBody>
      </p:sp>
      <p:sp>
        <p:nvSpPr>
          <p:cNvPr id="3" name="内容占位符 2"/>
          <p:cNvSpPr>
            <a:spLocks noGrp="1"/>
          </p:cNvSpPr>
          <p:nvPr>
            <p:ph idx="1"/>
          </p:nvPr>
        </p:nvSpPr>
        <p:spPr/>
        <p:txBody>
          <a:bodyPr/>
          <a:lstStyle/>
          <a:p>
            <a:r>
              <a:rPr lang="en-US" altLang="zh-CN" sz="2800" dirty="0" smtClean="0"/>
              <a:t>5.1  </a:t>
            </a:r>
            <a:r>
              <a:rPr lang="zh-CN" altLang="zh-CN" sz="2800" dirty="0"/>
              <a:t>运输层协议概述</a:t>
            </a:r>
          </a:p>
          <a:p>
            <a:r>
              <a:rPr lang="en-US" altLang="zh-CN" sz="2800" dirty="0" smtClean="0"/>
              <a:t>5.2  </a:t>
            </a:r>
            <a:r>
              <a:rPr lang="zh-CN" altLang="zh-CN" sz="2800" dirty="0"/>
              <a:t>用户数据报</a:t>
            </a:r>
            <a:r>
              <a:rPr lang="zh-CN" altLang="zh-CN" sz="2800" dirty="0" smtClean="0"/>
              <a:t>协议</a:t>
            </a:r>
            <a:r>
              <a:rPr lang="en-US" altLang="zh-CN" sz="2800" dirty="0" smtClean="0"/>
              <a:t> UDP </a:t>
            </a:r>
            <a:endParaRPr lang="zh-CN" altLang="zh-CN" sz="2800" dirty="0"/>
          </a:p>
          <a:p>
            <a:r>
              <a:rPr lang="en-US" altLang="zh-CN" sz="2800" dirty="0" smtClean="0"/>
              <a:t>5.3  </a:t>
            </a:r>
            <a:r>
              <a:rPr lang="zh-CN" altLang="zh-CN" sz="2800" dirty="0" smtClean="0"/>
              <a:t>传输控制协议</a:t>
            </a:r>
            <a:r>
              <a:rPr lang="en-US" altLang="zh-CN" sz="2800" dirty="0" smtClean="0"/>
              <a:t> TCP </a:t>
            </a:r>
            <a:r>
              <a:rPr lang="zh-CN" altLang="zh-CN" sz="2800" dirty="0" smtClean="0"/>
              <a:t>概述</a:t>
            </a:r>
            <a:endParaRPr lang="zh-CN" altLang="zh-CN" sz="2800" dirty="0"/>
          </a:p>
          <a:p>
            <a:r>
              <a:rPr lang="en-US" altLang="zh-CN" sz="2800" dirty="0" smtClean="0"/>
              <a:t>5.4  </a:t>
            </a:r>
            <a:r>
              <a:rPr lang="zh-CN" altLang="zh-CN" sz="2800" dirty="0"/>
              <a:t>可靠传输的工作原理</a:t>
            </a:r>
          </a:p>
          <a:p>
            <a:r>
              <a:rPr lang="en-US" altLang="zh-CN" sz="2800" dirty="0" smtClean="0"/>
              <a:t>5.5  TCP </a:t>
            </a:r>
            <a:r>
              <a:rPr lang="zh-CN" altLang="zh-CN" sz="2800" dirty="0" smtClean="0"/>
              <a:t>报文</a:t>
            </a:r>
            <a:r>
              <a:rPr lang="zh-CN" altLang="zh-CN" sz="2800" dirty="0"/>
              <a:t>段的首部格式</a:t>
            </a:r>
          </a:p>
          <a:p>
            <a:r>
              <a:rPr lang="en-US" altLang="zh-CN" sz="2800" dirty="0"/>
              <a:t>5.6  </a:t>
            </a:r>
            <a:r>
              <a:rPr lang="en-US" altLang="zh-CN" sz="2800" dirty="0" smtClean="0"/>
              <a:t>TCP </a:t>
            </a:r>
            <a:r>
              <a:rPr lang="zh-CN" altLang="zh-CN" sz="2800" dirty="0" smtClean="0"/>
              <a:t>可靠</a:t>
            </a:r>
            <a:r>
              <a:rPr lang="zh-CN" altLang="zh-CN" sz="2800" dirty="0"/>
              <a:t>传输的实现</a:t>
            </a:r>
          </a:p>
          <a:p>
            <a:r>
              <a:rPr lang="en-US" altLang="zh-CN" sz="2800" dirty="0" smtClean="0"/>
              <a:t>5.7  TCP </a:t>
            </a:r>
            <a:r>
              <a:rPr lang="zh-CN" altLang="zh-CN" sz="2800" dirty="0" smtClean="0"/>
              <a:t>的</a:t>
            </a:r>
            <a:r>
              <a:rPr lang="zh-CN" altLang="zh-CN" sz="2800" dirty="0"/>
              <a:t>流量控制</a:t>
            </a:r>
          </a:p>
          <a:p>
            <a:r>
              <a:rPr lang="en-US" altLang="zh-CN" sz="2800" dirty="0" smtClean="0"/>
              <a:t>5.8  TCP </a:t>
            </a:r>
            <a:r>
              <a:rPr lang="zh-CN" altLang="zh-CN" sz="2800" dirty="0" smtClean="0"/>
              <a:t>的</a:t>
            </a:r>
            <a:r>
              <a:rPr lang="zh-CN" altLang="zh-CN" sz="2800" dirty="0"/>
              <a:t>拥塞控制</a:t>
            </a:r>
          </a:p>
          <a:p>
            <a:r>
              <a:rPr lang="en-US" altLang="zh-CN" sz="2800" dirty="0" smtClean="0"/>
              <a:t>5.9  TCP </a:t>
            </a:r>
            <a:r>
              <a:rPr lang="zh-CN" altLang="zh-CN" sz="2800" dirty="0" smtClean="0"/>
              <a:t>的</a:t>
            </a:r>
            <a:r>
              <a:rPr lang="zh-CN" altLang="zh-CN" sz="2800" dirty="0"/>
              <a:t>运输连接管理</a:t>
            </a:r>
          </a:p>
        </p:txBody>
      </p:sp>
    </p:spTree>
    <p:extLst>
      <p:ext uri="{BB962C8B-B14F-4D97-AF65-F5344CB8AC3E}">
        <p14:creationId xmlns:p14="http://schemas.microsoft.com/office/powerpoint/2010/main" xmlns="" val="26051784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pPr algn="ctr"/>
            <a:r>
              <a:rPr lang="zh-CN" altLang="en-US" dirty="0"/>
              <a:t>超时重传时间 </a:t>
            </a:r>
            <a:r>
              <a:rPr lang="en-US" altLang="zh-CN" dirty="0" smtClean="0"/>
              <a:t>RTO</a:t>
            </a:r>
            <a:endParaRPr lang="en-US" altLang="zh-CN" dirty="0"/>
          </a:p>
        </p:txBody>
      </p:sp>
      <p:sp>
        <p:nvSpPr>
          <p:cNvPr id="748547" name="Rectangle 3"/>
          <p:cNvSpPr>
            <a:spLocks noGrp="1" noChangeArrowheads="1"/>
          </p:cNvSpPr>
          <p:nvPr>
            <p:ph idx="1"/>
          </p:nvPr>
        </p:nvSpPr>
        <p:spPr/>
        <p:txBody>
          <a:bodyPr/>
          <a:lstStyle/>
          <a:p>
            <a:pPr>
              <a:lnSpc>
                <a:spcPct val="100000"/>
              </a:lnSpc>
            </a:pPr>
            <a:r>
              <a:rPr lang="en-US" altLang="zh-CN" sz="2400" dirty="0" smtClean="0">
                <a:solidFill>
                  <a:srgbClr val="FF0000"/>
                </a:solidFill>
              </a:rPr>
              <a:t>RTO</a:t>
            </a:r>
            <a:r>
              <a:rPr lang="en-US" altLang="zh-CN" sz="2400" dirty="0">
                <a:solidFill>
                  <a:srgbClr val="FF0000"/>
                </a:solidFill>
              </a:rPr>
              <a:t> (</a:t>
            </a:r>
            <a:r>
              <a:rPr lang="en-US" altLang="zh-CN" sz="2400" dirty="0" smtClean="0">
                <a:solidFill>
                  <a:srgbClr val="FF0000"/>
                </a:solidFill>
              </a:rPr>
              <a:t>Retransmission Time-Out</a:t>
            </a:r>
            <a:r>
              <a:rPr lang="en-US" altLang="zh-CN" sz="2400" dirty="0">
                <a:solidFill>
                  <a:srgbClr val="FF0000"/>
                </a:solidFill>
              </a:rPr>
              <a:t>)</a:t>
            </a:r>
            <a:r>
              <a:rPr lang="en-US" altLang="zh-CN" sz="2400" dirty="0" smtClean="0">
                <a:solidFill>
                  <a:srgbClr val="FF0000"/>
                </a:solidFill>
              </a:rPr>
              <a:t> </a:t>
            </a:r>
            <a:r>
              <a:rPr lang="zh-CN" altLang="en-US" sz="2400" dirty="0">
                <a:solidFill>
                  <a:srgbClr val="FF0000"/>
                </a:solidFill>
              </a:rPr>
              <a:t>应略大于上面得出的加权平均往返时间 </a:t>
            </a:r>
            <a:r>
              <a:rPr lang="en-US" altLang="zh-CN" sz="2400" dirty="0">
                <a:solidFill>
                  <a:srgbClr val="FF0000"/>
                </a:solidFill>
              </a:rPr>
              <a:t>RTT</a:t>
            </a:r>
            <a:r>
              <a:rPr lang="en-US" altLang="zh-CN" sz="2400" baseline="-25000" dirty="0">
                <a:solidFill>
                  <a:srgbClr val="FF0000"/>
                </a:solidFill>
              </a:rPr>
              <a:t>S</a:t>
            </a:r>
            <a:r>
              <a:rPr lang="zh-CN" altLang="en-US" sz="2400" dirty="0">
                <a:solidFill>
                  <a:srgbClr val="FF0000"/>
                </a:solidFill>
              </a:rPr>
              <a:t>。</a:t>
            </a:r>
          </a:p>
          <a:p>
            <a:pPr>
              <a:lnSpc>
                <a:spcPct val="100000"/>
              </a:lnSpc>
            </a:pPr>
            <a:r>
              <a:rPr lang="en-US" altLang="zh-CN" sz="2400" dirty="0"/>
              <a:t>RFC 2988 </a:t>
            </a:r>
            <a:r>
              <a:rPr lang="zh-CN" altLang="en-US" sz="2400" dirty="0"/>
              <a:t>建议使用下式计算 </a:t>
            </a:r>
            <a:r>
              <a:rPr lang="en-US" altLang="zh-CN" sz="2400" dirty="0"/>
              <a:t>RTO</a:t>
            </a:r>
            <a:r>
              <a:rPr lang="zh-CN" altLang="en-US" sz="2400" dirty="0"/>
              <a:t>：</a:t>
            </a:r>
          </a:p>
          <a:p>
            <a:pPr>
              <a:lnSpc>
                <a:spcPct val="100000"/>
              </a:lnSpc>
              <a:spcAft>
                <a:spcPct val="10000"/>
              </a:spcAft>
            </a:pPr>
            <a:endParaRPr lang="en-US" altLang="zh-CN" sz="2400" dirty="0" smtClean="0"/>
          </a:p>
          <a:p>
            <a:pPr>
              <a:lnSpc>
                <a:spcPct val="100000"/>
              </a:lnSpc>
              <a:spcAft>
                <a:spcPct val="10000"/>
              </a:spcAft>
            </a:pPr>
            <a:r>
              <a:rPr lang="en-US" altLang="zh-CN" sz="2400" dirty="0" smtClean="0"/>
              <a:t>RTT</a:t>
            </a:r>
            <a:r>
              <a:rPr lang="en-US" altLang="zh-CN" sz="2400" baseline="-25000" dirty="0" smtClean="0"/>
              <a:t>D </a:t>
            </a:r>
            <a:r>
              <a:rPr lang="zh-CN" altLang="en-US" sz="2400" dirty="0"/>
              <a:t>是 </a:t>
            </a:r>
            <a:r>
              <a:rPr lang="en-US" altLang="zh-CN" sz="2400" dirty="0">
                <a:solidFill>
                  <a:srgbClr val="FF0000"/>
                </a:solidFill>
              </a:rPr>
              <a:t>RTT </a:t>
            </a:r>
            <a:r>
              <a:rPr lang="zh-CN" altLang="en-US" sz="2400" dirty="0" smtClean="0">
                <a:solidFill>
                  <a:srgbClr val="FF0000"/>
                </a:solidFill>
              </a:rPr>
              <a:t>偏</a:t>
            </a:r>
            <a:r>
              <a:rPr lang="zh-CN" altLang="en-US" sz="2400" dirty="0">
                <a:solidFill>
                  <a:srgbClr val="FF0000"/>
                </a:solidFill>
              </a:rPr>
              <a:t>差的加权平均值</a:t>
            </a:r>
            <a:r>
              <a:rPr lang="zh-CN" altLang="en-US" sz="2400" dirty="0"/>
              <a:t>。</a:t>
            </a:r>
          </a:p>
          <a:p>
            <a:pPr>
              <a:lnSpc>
                <a:spcPct val="100000"/>
              </a:lnSpc>
            </a:pPr>
            <a:r>
              <a:rPr lang="en-US" altLang="zh-CN" sz="2400" dirty="0"/>
              <a:t>RFC 2988 </a:t>
            </a:r>
            <a:r>
              <a:rPr lang="zh-CN" altLang="en-US" sz="2400" dirty="0"/>
              <a:t>建议这样计算 </a:t>
            </a:r>
            <a:r>
              <a:rPr lang="en-US" altLang="zh-CN" sz="2400" dirty="0"/>
              <a:t>RTT</a:t>
            </a:r>
            <a:r>
              <a:rPr lang="en-US" altLang="zh-CN" sz="2400" baseline="-25000" dirty="0"/>
              <a:t>D</a:t>
            </a:r>
            <a:r>
              <a:rPr lang="zh-CN" altLang="en-US" sz="2400" dirty="0"/>
              <a:t>。第一次测量时，</a:t>
            </a:r>
            <a:r>
              <a:rPr lang="en-US" altLang="zh-CN" sz="2400" dirty="0"/>
              <a:t>RTT</a:t>
            </a:r>
            <a:r>
              <a:rPr lang="en-US" altLang="zh-CN" sz="2400" baseline="-25000" dirty="0"/>
              <a:t>D </a:t>
            </a:r>
            <a:r>
              <a:rPr lang="zh-CN" altLang="en-US" sz="2400" dirty="0"/>
              <a:t>值取为测量到的 </a:t>
            </a:r>
            <a:r>
              <a:rPr lang="en-US" altLang="zh-CN" sz="2400" dirty="0"/>
              <a:t>RTT </a:t>
            </a:r>
            <a:r>
              <a:rPr lang="zh-CN" altLang="en-US" sz="2400" dirty="0"/>
              <a:t>样本值的一半。在以后的测量中，则使用下式计算加权平均的 </a:t>
            </a:r>
            <a:r>
              <a:rPr lang="en-US" altLang="zh-CN" sz="2400" dirty="0"/>
              <a:t>RTT</a:t>
            </a:r>
            <a:r>
              <a:rPr lang="en-US" altLang="zh-CN" sz="2400" baseline="-25000" dirty="0"/>
              <a:t>D</a:t>
            </a:r>
            <a:r>
              <a:rPr lang="zh-CN" altLang="en-US" sz="2400" dirty="0"/>
              <a:t>：</a:t>
            </a:r>
          </a:p>
          <a:p>
            <a:pPr>
              <a:lnSpc>
                <a:spcPct val="100000"/>
              </a:lnSpc>
              <a:spcBef>
                <a:spcPct val="40000"/>
              </a:spcBef>
            </a:pPr>
            <a:endParaRPr lang="en-US" altLang="zh-CN" sz="2400" dirty="0" smtClean="0">
              <a:sym typeface="Symbol" pitchFamily="18" charset="2"/>
            </a:endParaRPr>
          </a:p>
          <a:p>
            <a:pPr>
              <a:lnSpc>
                <a:spcPct val="100000"/>
              </a:lnSpc>
              <a:spcBef>
                <a:spcPct val="40000"/>
              </a:spcBef>
            </a:pPr>
            <a:endParaRPr lang="en-US" altLang="zh-CN" sz="2400" dirty="0" smtClean="0">
              <a:sym typeface="Symbol" pitchFamily="18" charset="2"/>
            </a:endParaRPr>
          </a:p>
          <a:p>
            <a:pPr>
              <a:lnSpc>
                <a:spcPct val="100000"/>
              </a:lnSpc>
              <a:spcBef>
                <a:spcPct val="40000"/>
              </a:spcBef>
            </a:pPr>
            <a:r>
              <a:rPr lang="en-US" altLang="zh-CN" sz="2400" dirty="0" smtClean="0">
                <a:sym typeface="Symbol" pitchFamily="18" charset="2"/>
              </a:rPr>
              <a:t> </a:t>
            </a:r>
            <a:r>
              <a:rPr lang="zh-CN" altLang="en-US" sz="2400" dirty="0"/>
              <a:t>是个小于 </a:t>
            </a:r>
            <a:r>
              <a:rPr lang="en-US" altLang="zh-CN" sz="2400" dirty="0"/>
              <a:t>1 </a:t>
            </a:r>
            <a:r>
              <a:rPr lang="zh-CN" altLang="en-US" sz="2400" dirty="0"/>
              <a:t>的系数，其推荐值是 </a:t>
            </a:r>
            <a:r>
              <a:rPr lang="en-US" altLang="zh-CN" sz="2400" dirty="0"/>
              <a:t>1/4</a:t>
            </a:r>
            <a:r>
              <a:rPr lang="zh-CN" altLang="en-US" sz="2400" dirty="0"/>
              <a:t>，即 </a:t>
            </a:r>
            <a:r>
              <a:rPr lang="en-US" altLang="zh-CN" sz="2400" dirty="0"/>
              <a:t>0.25</a:t>
            </a:r>
            <a:r>
              <a:rPr lang="zh-CN" altLang="en-US" sz="2400" dirty="0"/>
              <a:t>。</a:t>
            </a:r>
          </a:p>
        </p:txBody>
      </p:sp>
      <p:sp>
        <p:nvSpPr>
          <p:cNvPr id="748548" name="Rectangle 4"/>
          <p:cNvSpPr>
            <a:spLocks noChangeArrowheads="1"/>
          </p:cNvSpPr>
          <p:nvPr/>
        </p:nvSpPr>
        <p:spPr bwMode="auto">
          <a:xfrm>
            <a:off x="920552" y="2420888"/>
            <a:ext cx="8640960" cy="504056"/>
          </a:xfrm>
          <a:prstGeom prst="rect">
            <a:avLst/>
          </a:prstGeom>
          <a:solidFill>
            <a:srgbClr val="FFFF99"/>
          </a:solidFill>
          <a:ln w="9525">
            <a:solidFill>
              <a:srgbClr val="000066"/>
            </a:solidFill>
            <a:miter lim="800000"/>
            <a:headEnd/>
            <a:tailEnd/>
          </a:ln>
          <a:effectLst>
            <a:outerShdw dist="35921" sx="1000" sy="1000" algn="ctr" rotWithShape="0">
              <a:schemeClr val="bg2"/>
            </a:outerShdw>
          </a:effectLst>
        </p:spPr>
        <p:txBody>
          <a:bodyPr wrap="none" anchor="ctr"/>
          <a:lstStyle/>
          <a:p>
            <a:pPr>
              <a:spcBef>
                <a:spcPct val="30000"/>
              </a:spcBef>
              <a:spcAft>
                <a:spcPct val="20000"/>
              </a:spcAft>
            </a:pPr>
            <a:r>
              <a:rPr lang="en-US" altLang="zh-CN" sz="2400" b="1" dirty="0">
                <a:solidFill>
                  <a:srgbClr val="000099"/>
                </a:solidFill>
                <a:latin typeface="+mn-lt"/>
                <a:ea typeface="黑体" pitchFamily="2" charset="-122"/>
              </a:rPr>
              <a:t>RTO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RTT</a:t>
            </a:r>
            <a:r>
              <a:rPr lang="en-US" altLang="zh-CN" sz="2400" b="1" baseline="-25000" dirty="0">
                <a:solidFill>
                  <a:srgbClr val="000099"/>
                </a:solidFill>
                <a:latin typeface="+mn-lt"/>
                <a:ea typeface="黑体" pitchFamily="2" charset="-122"/>
              </a:rPr>
              <a:t>S</a:t>
            </a:r>
            <a:r>
              <a:rPr lang="en-US" altLang="zh-CN" sz="2400" b="1" dirty="0">
                <a:solidFill>
                  <a:srgbClr val="000099"/>
                </a:solidFill>
                <a:latin typeface="+mn-lt"/>
                <a:ea typeface="黑体" pitchFamily="2" charset="-122"/>
              </a:rPr>
              <a:t> + 4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RTT</a:t>
            </a:r>
            <a:r>
              <a:rPr lang="en-US" altLang="zh-CN" sz="2400" b="1" baseline="-25000" dirty="0">
                <a:solidFill>
                  <a:srgbClr val="000099"/>
                </a:solidFill>
                <a:latin typeface="+mn-lt"/>
                <a:ea typeface="黑体" pitchFamily="2" charset="-122"/>
              </a:rPr>
              <a:t>D</a:t>
            </a: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a:t>
            </a:r>
            <a:r>
              <a:rPr lang="en-US" altLang="zh-CN" sz="2400" b="1" dirty="0">
                <a:solidFill>
                  <a:srgbClr val="000099"/>
                </a:solidFill>
                <a:latin typeface="+mn-lt"/>
                <a:ea typeface="黑体" pitchFamily="2" charset="-122"/>
              </a:rPr>
              <a:t>(5-5)</a:t>
            </a:r>
          </a:p>
        </p:txBody>
      </p:sp>
      <p:sp>
        <p:nvSpPr>
          <p:cNvPr id="7" name="Rectangle 4"/>
          <p:cNvSpPr>
            <a:spLocks noChangeArrowheads="1"/>
          </p:cNvSpPr>
          <p:nvPr/>
        </p:nvSpPr>
        <p:spPr bwMode="auto">
          <a:xfrm>
            <a:off x="920552" y="4653136"/>
            <a:ext cx="8640960" cy="1008112"/>
          </a:xfrm>
          <a:prstGeom prst="rect">
            <a:avLst/>
          </a:prstGeom>
          <a:solidFill>
            <a:srgbClr val="FFFF99"/>
          </a:solidFill>
          <a:ln w="9525">
            <a:solidFill>
              <a:srgbClr val="000066"/>
            </a:solidFill>
            <a:miter lim="800000"/>
            <a:headEnd/>
            <a:tailEnd/>
          </a:ln>
          <a:effectLst>
            <a:outerShdw dist="35921" sx="1000" sy="1000" algn="ctr" rotWithShape="0">
              <a:schemeClr val="bg2"/>
            </a:outerShdw>
          </a:effectLst>
        </p:spPr>
        <p:txBody>
          <a:bodyPr wrap="none" anchor="ctr"/>
          <a:lstStyle/>
          <a:p>
            <a:pPr>
              <a:spcBef>
                <a:spcPts val="600"/>
              </a:spcBef>
              <a:spcAft>
                <a:spcPts val="0"/>
              </a:spcAft>
            </a:pPr>
            <a:r>
              <a:rPr lang="zh-CN" altLang="en-US" sz="2400" b="1" dirty="0">
                <a:solidFill>
                  <a:srgbClr val="000099"/>
                </a:solidFill>
                <a:latin typeface="+mn-lt"/>
                <a:ea typeface="黑体" pitchFamily="2" charset="-122"/>
              </a:rPr>
              <a:t>新的 </a:t>
            </a:r>
            <a:r>
              <a:rPr lang="en-US" altLang="zh-CN" sz="2400" b="1" dirty="0">
                <a:solidFill>
                  <a:srgbClr val="000099"/>
                </a:solidFill>
                <a:latin typeface="+mn-lt"/>
                <a:ea typeface="黑体" pitchFamily="2" charset="-122"/>
              </a:rPr>
              <a:t>RTT</a:t>
            </a:r>
            <a:r>
              <a:rPr lang="en-US" altLang="zh-CN" sz="2400" b="1" baseline="-25000" dirty="0">
                <a:solidFill>
                  <a:srgbClr val="000099"/>
                </a:solidFill>
                <a:latin typeface="+mn-lt"/>
                <a:ea typeface="黑体" pitchFamily="2" charset="-122"/>
              </a:rPr>
              <a:t>D</a:t>
            </a:r>
            <a:r>
              <a:rPr lang="en-US" altLang="zh-CN" sz="2400" b="1" dirty="0">
                <a:solidFill>
                  <a:srgbClr val="000099"/>
                </a:solidFill>
                <a:latin typeface="+mn-lt"/>
                <a:ea typeface="黑体" pitchFamily="2" charset="-122"/>
              </a:rPr>
              <a:t> = (1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zh-CN" altLang="en-US" sz="2400" b="1" dirty="0">
                <a:solidFill>
                  <a:srgbClr val="000099"/>
                </a:solidFill>
                <a:latin typeface="+mn-lt"/>
                <a:ea typeface="黑体" pitchFamily="2" charset="-122"/>
              </a:rPr>
              <a:t>旧的</a:t>
            </a:r>
            <a:r>
              <a:rPr lang="en-US" altLang="zh-CN" sz="2400" b="1" dirty="0">
                <a:solidFill>
                  <a:srgbClr val="000099"/>
                </a:solidFill>
                <a:latin typeface="+mn-lt"/>
                <a:ea typeface="黑体" pitchFamily="2" charset="-122"/>
              </a:rPr>
              <a:t>RTT</a:t>
            </a:r>
            <a:r>
              <a:rPr lang="en-US" altLang="zh-CN" sz="2400" b="1" baseline="-25000" dirty="0">
                <a:solidFill>
                  <a:srgbClr val="000099"/>
                </a:solidFill>
                <a:latin typeface="+mn-lt"/>
                <a:ea typeface="黑体" pitchFamily="2" charset="-122"/>
              </a:rPr>
              <a:t>D</a:t>
            </a:r>
            <a:r>
              <a:rPr lang="en-US" altLang="zh-CN" sz="2400" b="1" dirty="0">
                <a:solidFill>
                  <a:srgbClr val="000099"/>
                </a:solidFill>
                <a:latin typeface="+mn-lt"/>
                <a:ea typeface="黑体" pitchFamily="2" charset="-122"/>
              </a:rPr>
              <a:t>) </a:t>
            </a:r>
          </a:p>
          <a:p>
            <a:pPr>
              <a:spcBef>
                <a:spcPts val="600"/>
              </a:spcBef>
              <a:spcAft>
                <a:spcPts val="0"/>
              </a:spcAft>
            </a:pP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RTT</a:t>
            </a:r>
            <a:r>
              <a:rPr lang="en-US" altLang="zh-CN" sz="2400" b="1" baseline="-25000" dirty="0">
                <a:solidFill>
                  <a:srgbClr val="000099"/>
                </a:solidFill>
                <a:latin typeface="+mn-lt"/>
                <a:ea typeface="黑体" pitchFamily="2" charset="-122"/>
              </a:rPr>
              <a:t>S</a:t>
            </a:r>
            <a:r>
              <a:rPr lang="en-US" altLang="zh-CN"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sym typeface="Symbol" pitchFamily="18" charset="2"/>
              </a:rPr>
              <a:t></a:t>
            </a:r>
            <a:r>
              <a:rPr lang="en-US" altLang="zh-CN" sz="2400" b="1" dirty="0">
                <a:solidFill>
                  <a:srgbClr val="000099"/>
                </a:solidFill>
                <a:latin typeface="+mn-lt"/>
                <a:ea typeface="黑体" pitchFamily="2" charset="-122"/>
              </a:rPr>
              <a:t> </a:t>
            </a:r>
            <a:r>
              <a:rPr lang="zh-CN" altLang="en-US" sz="2400" b="1" dirty="0">
                <a:solidFill>
                  <a:srgbClr val="000099"/>
                </a:solidFill>
                <a:latin typeface="+mn-lt"/>
                <a:ea typeface="黑体" pitchFamily="2" charset="-122"/>
              </a:rPr>
              <a:t>新的 </a:t>
            </a:r>
            <a:r>
              <a:rPr lang="en-US" altLang="zh-CN" sz="2400" b="1" dirty="0">
                <a:solidFill>
                  <a:srgbClr val="000099"/>
                </a:solidFill>
                <a:latin typeface="+mn-lt"/>
                <a:ea typeface="黑体" pitchFamily="2" charset="-122"/>
              </a:rPr>
              <a:t>RTT </a:t>
            </a:r>
            <a:r>
              <a:rPr lang="zh-CN" altLang="en-US" sz="2400" b="1" dirty="0">
                <a:solidFill>
                  <a:srgbClr val="000099"/>
                </a:solidFill>
                <a:latin typeface="+mn-lt"/>
                <a:ea typeface="黑体" pitchFamily="2" charset="-122"/>
              </a:rPr>
              <a:t>样本</a:t>
            </a:r>
            <a:r>
              <a:rPr lang="zh-CN" altLang="en-US" sz="2400" b="1" dirty="0">
                <a:solidFill>
                  <a:srgbClr val="000099"/>
                </a:solidFill>
                <a:latin typeface="+mn-lt"/>
                <a:ea typeface="黑体" pitchFamily="2" charset="-122"/>
                <a:sym typeface="Symbol" pitchFamily="18" charset="2"/>
              </a:rPr>
              <a:t></a:t>
            </a:r>
            <a:r>
              <a:rPr lang="zh-CN" altLang="en-US" sz="2400" b="1" dirty="0">
                <a:solidFill>
                  <a:srgbClr val="000099"/>
                </a:solidFill>
                <a:latin typeface="+mn-lt"/>
                <a:ea typeface="黑体" pitchFamily="2" charset="-122"/>
              </a:rPr>
              <a:t>           </a:t>
            </a:r>
            <a:r>
              <a:rPr lang="en-US" altLang="zh-CN" sz="2400" b="1" dirty="0">
                <a:solidFill>
                  <a:srgbClr val="000099"/>
                </a:solidFill>
                <a:latin typeface="+mn-lt"/>
                <a:ea typeface="黑体" pitchFamily="2" charset="-122"/>
              </a:rPr>
              <a:t>(5-6)</a:t>
            </a:r>
          </a:p>
        </p:txBody>
      </p:sp>
    </p:spTree>
    <p:extLst>
      <p:ext uri="{BB962C8B-B14F-4D97-AF65-F5344CB8AC3E}">
        <p14:creationId xmlns:p14="http://schemas.microsoft.com/office/powerpoint/2010/main" xmlns="" val="35213644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2" name="Rectangle 4"/>
          <p:cNvSpPr>
            <a:spLocks noGrp="1" noChangeArrowheads="1"/>
          </p:cNvSpPr>
          <p:nvPr>
            <p:ph type="title"/>
          </p:nvPr>
        </p:nvSpPr>
        <p:spPr/>
        <p:txBody>
          <a:bodyPr/>
          <a:lstStyle/>
          <a:p>
            <a:pPr algn="ctr"/>
            <a:r>
              <a:rPr lang="zh-CN" altLang="en-US" sz="4000" dirty="0"/>
              <a:t>往返</a:t>
            </a:r>
            <a:r>
              <a:rPr lang="zh-CN" altLang="en-US" sz="4000" dirty="0" smtClean="0"/>
              <a:t>时间 </a:t>
            </a:r>
            <a:r>
              <a:rPr lang="en-US" altLang="zh-CN" sz="4000" dirty="0" smtClean="0"/>
              <a:t>(RTT) </a:t>
            </a:r>
            <a:r>
              <a:rPr lang="zh-CN" altLang="en-US" sz="4000" dirty="0" smtClean="0"/>
              <a:t>的</a:t>
            </a:r>
            <a:r>
              <a:rPr lang="zh-CN" altLang="en-US" sz="4000" dirty="0"/>
              <a:t>测量相当复杂 </a:t>
            </a:r>
          </a:p>
        </p:txBody>
      </p:sp>
      <p:sp>
        <p:nvSpPr>
          <p:cNvPr id="749573" name="Rectangle 5"/>
          <p:cNvSpPr>
            <a:spLocks noGrp="1" noChangeArrowheads="1"/>
          </p:cNvSpPr>
          <p:nvPr>
            <p:ph idx="1"/>
          </p:nvPr>
        </p:nvSpPr>
        <p:spPr/>
        <p:txBody>
          <a:bodyPr/>
          <a:lstStyle/>
          <a:p>
            <a:r>
              <a:rPr lang="en-US" altLang="zh-CN" sz="2800" dirty="0"/>
              <a:t>TCP </a:t>
            </a:r>
            <a:r>
              <a:rPr lang="zh-CN" altLang="en-US" sz="2800" dirty="0"/>
              <a:t>报文段 </a:t>
            </a:r>
            <a:r>
              <a:rPr lang="en-US" altLang="zh-CN" sz="2800" dirty="0"/>
              <a:t>1 </a:t>
            </a:r>
            <a:r>
              <a:rPr lang="zh-CN" altLang="en-US" sz="2800" dirty="0"/>
              <a:t>没有收到确认。重传（即报文段 </a:t>
            </a:r>
            <a:r>
              <a:rPr lang="en-US" altLang="zh-CN" sz="2800" dirty="0"/>
              <a:t>2</a:t>
            </a:r>
            <a:r>
              <a:rPr lang="zh-CN" altLang="en-US" sz="2800" dirty="0"/>
              <a:t>）后，收到了确认报文段 </a:t>
            </a:r>
            <a:r>
              <a:rPr lang="en-US" altLang="zh-CN" sz="2800" dirty="0"/>
              <a:t>ACK</a:t>
            </a:r>
            <a:r>
              <a:rPr lang="zh-CN" altLang="en-US" sz="2800" dirty="0"/>
              <a:t>。</a:t>
            </a:r>
          </a:p>
          <a:p>
            <a:r>
              <a:rPr lang="zh-CN" altLang="en-US" sz="2800" dirty="0">
                <a:solidFill>
                  <a:srgbClr val="FF0000"/>
                </a:solidFill>
              </a:rPr>
              <a:t>如何判定此确认报文段是对原来的报文段 </a:t>
            </a:r>
            <a:r>
              <a:rPr lang="en-US" altLang="zh-CN" sz="2800" dirty="0">
                <a:solidFill>
                  <a:srgbClr val="FF0000"/>
                </a:solidFill>
              </a:rPr>
              <a:t>1 </a:t>
            </a:r>
            <a:r>
              <a:rPr lang="zh-CN" altLang="en-US" sz="2800" dirty="0">
                <a:solidFill>
                  <a:srgbClr val="FF0000"/>
                </a:solidFill>
              </a:rPr>
              <a:t>的确认，还是对重传的报文段 </a:t>
            </a:r>
            <a:r>
              <a:rPr lang="en-US" altLang="zh-CN" sz="2800" dirty="0">
                <a:solidFill>
                  <a:srgbClr val="FF0000"/>
                </a:solidFill>
              </a:rPr>
              <a:t>2 </a:t>
            </a:r>
            <a:r>
              <a:rPr lang="zh-CN" altLang="en-US" sz="2800" dirty="0">
                <a:solidFill>
                  <a:srgbClr val="FF0000"/>
                </a:solidFill>
              </a:rPr>
              <a:t>的确认？ </a:t>
            </a:r>
          </a:p>
        </p:txBody>
      </p:sp>
      <p:sp>
        <p:nvSpPr>
          <p:cNvPr id="749570" name="Line 2"/>
          <p:cNvSpPr>
            <a:spLocks noChangeShapeType="1"/>
          </p:cNvSpPr>
          <p:nvPr/>
        </p:nvSpPr>
        <p:spPr bwMode="auto">
          <a:xfrm>
            <a:off x="4017845" y="5423756"/>
            <a:ext cx="378526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71" name="Text Box 3"/>
          <p:cNvSpPr txBox="1">
            <a:spLocks noChangeArrowheads="1"/>
          </p:cNvSpPr>
          <p:nvPr/>
        </p:nvSpPr>
        <p:spPr bwMode="auto">
          <a:xfrm>
            <a:off x="5027523" y="5188807"/>
            <a:ext cx="1944764"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FF"/>
                </a:solidFill>
                <a:latin typeface="+mn-lt"/>
                <a:ea typeface="黑体" pitchFamily="2" charset="-122"/>
              </a:rPr>
              <a:t>往返时间 </a:t>
            </a:r>
            <a:r>
              <a:rPr kumimoji="1" lang="en-US" altLang="zh-CN" sz="2000" b="1" dirty="0">
                <a:solidFill>
                  <a:srgbClr val="0000FF"/>
                </a:solidFill>
                <a:latin typeface="+mn-lt"/>
                <a:ea typeface="黑体" pitchFamily="2" charset="-122"/>
              </a:rPr>
              <a:t>RTT?</a:t>
            </a:r>
          </a:p>
        </p:txBody>
      </p:sp>
      <p:sp>
        <p:nvSpPr>
          <p:cNvPr id="749574" name="Line 6"/>
          <p:cNvSpPr>
            <a:spLocks noChangeShapeType="1"/>
          </p:cNvSpPr>
          <p:nvPr/>
        </p:nvSpPr>
        <p:spPr bwMode="auto">
          <a:xfrm>
            <a:off x="863747" y="5123719"/>
            <a:ext cx="8516408" cy="0"/>
          </a:xfrm>
          <a:prstGeom prst="line">
            <a:avLst/>
          </a:prstGeom>
          <a:noFill/>
          <a:ln w="28575">
            <a:solidFill>
              <a:srgbClr val="333399"/>
            </a:solidFill>
            <a:round/>
            <a:headEnd type="non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75" name="Line 7"/>
          <p:cNvSpPr>
            <a:spLocks noChangeShapeType="1"/>
          </p:cNvSpPr>
          <p:nvPr/>
        </p:nvSpPr>
        <p:spPr bwMode="auto">
          <a:xfrm rot="-5400000">
            <a:off x="888882" y="4832413"/>
            <a:ext cx="582613" cy="0"/>
          </a:xfrm>
          <a:prstGeom prst="line">
            <a:avLst/>
          </a:prstGeom>
          <a:noFill/>
          <a:ln w="7620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76" name="Text Box 8"/>
          <p:cNvSpPr txBox="1">
            <a:spLocks noChangeArrowheads="1"/>
          </p:cNvSpPr>
          <p:nvPr/>
        </p:nvSpPr>
        <p:spPr bwMode="auto">
          <a:xfrm>
            <a:off x="449011" y="3928074"/>
            <a:ext cx="1534587"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发送一个</a:t>
            </a:r>
          </a:p>
          <a:p>
            <a:pPr algn="ctr"/>
            <a:r>
              <a:rPr kumimoji="1" lang="en-US" altLang="zh-CN" sz="2000" b="1" dirty="0">
                <a:solidFill>
                  <a:srgbClr val="000099"/>
                </a:solidFill>
                <a:latin typeface="+mn-lt"/>
                <a:ea typeface="黑体" pitchFamily="2" charset="-122"/>
              </a:rPr>
              <a:t>TCP </a:t>
            </a:r>
            <a:r>
              <a:rPr kumimoji="1" lang="zh-CN" altLang="en-US" sz="2000" b="1" dirty="0">
                <a:solidFill>
                  <a:srgbClr val="000099"/>
                </a:solidFill>
                <a:latin typeface="+mn-lt"/>
                <a:ea typeface="黑体" pitchFamily="2" charset="-122"/>
              </a:rPr>
              <a:t>报文段</a:t>
            </a:r>
          </a:p>
        </p:txBody>
      </p:sp>
      <p:sp>
        <p:nvSpPr>
          <p:cNvPr id="749577" name="Line 9"/>
          <p:cNvSpPr>
            <a:spLocks noChangeShapeType="1"/>
          </p:cNvSpPr>
          <p:nvPr/>
        </p:nvSpPr>
        <p:spPr bwMode="auto">
          <a:xfrm rot="-5400000">
            <a:off x="3726538" y="4832413"/>
            <a:ext cx="582613" cy="0"/>
          </a:xfrm>
          <a:prstGeom prst="line">
            <a:avLst/>
          </a:prstGeom>
          <a:noFill/>
          <a:ln w="76200">
            <a:solidFill>
              <a:srgbClr val="0000FF"/>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78" name="Text Box 10"/>
          <p:cNvSpPr txBox="1">
            <a:spLocks noChangeArrowheads="1"/>
          </p:cNvSpPr>
          <p:nvPr/>
        </p:nvSpPr>
        <p:spPr bwMode="auto">
          <a:xfrm>
            <a:off x="3214435" y="3928074"/>
            <a:ext cx="1534586"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黑体" pitchFamily="2" charset="-122"/>
              </a:rPr>
              <a:t>超时重传</a:t>
            </a:r>
          </a:p>
          <a:p>
            <a:pPr algn="ctr"/>
            <a:r>
              <a:rPr kumimoji="1" lang="en-US" altLang="zh-CN" sz="2000" b="1">
                <a:solidFill>
                  <a:srgbClr val="000099"/>
                </a:solidFill>
                <a:latin typeface="+mn-lt"/>
                <a:ea typeface="黑体" pitchFamily="2" charset="-122"/>
              </a:rPr>
              <a:t>TCP </a:t>
            </a:r>
            <a:r>
              <a:rPr kumimoji="1" lang="zh-CN" altLang="en-US" sz="2000" b="1">
                <a:solidFill>
                  <a:srgbClr val="000099"/>
                </a:solidFill>
                <a:latin typeface="+mn-lt"/>
                <a:ea typeface="黑体" pitchFamily="2" charset="-122"/>
              </a:rPr>
              <a:t>报文段</a:t>
            </a:r>
          </a:p>
        </p:txBody>
      </p:sp>
      <p:sp>
        <p:nvSpPr>
          <p:cNvPr id="749579" name="Line 11"/>
          <p:cNvSpPr>
            <a:spLocks noChangeShapeType="1"/>
          </p:cNvSpPr>
          <p:nvPr/>
        </p:nvSpPr>
        <p:spPr bwMode="auto">
          <a:xfrm rot="-5400000">
            <a:off x="7511799" y="4832413"/>
            <a:ext cx="582613" cy="0"/>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80" name="Text Box 12"/>
          <p:cNvSpPr txBox="1">
            <a:spLocks noChangeArrowheads="1"/>
          </p:cNvSpPr>
          <p:nvPr/>
        </p:nvSpPr>
        <p:spPr bwMode="auto">
          <a:xfrm>
            <a:off x="7143246" y="4235850"/>
            <a:ext cx="131972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收到 </a:t>
            </a:r>
            <a:r>
              <a:rPr kumimoji="1" lang="en-US" altLang="zh-CN" sz="2000" b="1" dirty="0">
                <a:solidFill>
                  <a:srgbClr val="000099"/>
                </a:solidFill>
                <a:latin typeface="+mn-lt"/>
                <a:ea typeface="黑体" pitchFamily="2" charset="-122"/>
              </a:rPr>
              <a:t>ACK</a:t>
            </a:r>
          </a:p>
        </p:txBody>
      </p:sp>
      <p:sp>
        <p:nvSpPr>
          <p:cNvPr id="749581" name="Text Box 13"/>
          <p:cNvSpPr txBox="1">
            <a:spLocks noChangeArrowheads="1"/>
          </p:cNvSpPr>
          <p:nvPr/>
        </p:nvSpPr>
        <p:spPr bwMode="auto">
          <a:xfrm>
            <a:off x="8985448" y="5140016"/>
            <a:ext cx="69762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黑体" pitchFamily="2" charset="-122"/>
              </a:rPr>
              <a:t>时间</a:t>
            </a:r>
          </a:p>
        </p:txBody>
      </p:sp>
      <p:sp>
        <p:nvSpPr>
          <p:cNvPr id="749582" name="Text Box 14"/>
          <p:cNvSpPr txBox="1">
            <a:spLocks noChangeArrowheads="1"/>
          </p:cNvSpPr>
          <p:nvPr/>
        </p:nvSpPr>
        <p:spPr bwMode="auto">
          <a:xfrm>
            <a:off x="800687" y="4677632"/>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2000" b="1">
                <a:solidFill>
                  <a:srgbClr val="000099"/>
                </a:solidFill>
                <a:latin typeface="+mn-lt"/>
                <a:ea typeface="黑体" pitchFamily="2" charset="-122"/>
              </a:rPr>
              <a:t>1</a:t>
            </a:r>
          </a:p>
        </p:txBody>
      </p:sp>
      <p:sp>
        <p:nvSpPr>
          <p:cNvPr id="749583" name="Text Box 15"/>
          <p:cNvSpPr txBox="1">
            <a:spLocks noChangeArrowheads="1"/>
          </p:cNvSpPr>
          <p:nvPr/>
        </p:nvSpPr>
        <p:spPr bwMode="auto">
          <a:xfrm>
            <a:off x="3650382" y="4677632"/>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2000" b="1">
                <a:solidFill>
                  <a:srgbClr val="000099"/>
                </a:solidFill>
                <a:latin typeface="+mn-lt"/>
                <a:ea typeface="黑体" pitchFamily="2" charset="-122"/>
              </a:rPr>
              <a:t>2</a:t>
            </a:r>
          </a:p>
        </p:txBody>
      </p:sp>
      <p:sp>
        <p:nvSpPr>
          <p:cNvPr id="749584" name="Line 16"/>
          <p:cNvSpPr>
            <a:spLocks noChangeShapeType="1"/>
          </p:cNvSpPr>
          <p:nvPr/>
        </p:nvSpPr>
        <p:spPr bwMode="auto">
          <a:xfrm>
            <a:off x="4017845" y="5206270"/>
            <a:ext cx="0" cy="2508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85" name="Line 17"/>
          <p:cNvSpPr>
            <a:spLocks noChangeShapeType="1"/>
          </p:cNvSpPr>
          <p:nvPr/>
        </p:nvSpPr>
        <p:spPr bwMode="auto">
          <a:xfrm>
            <a:off x="7803106" y="5206270"/>
            <a:ext cx="0" cy="7397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86" name="Line 18"/>
          <p:cNvSpPr>
            <a:spLocks noChangeShapeType="1"/>
          </p:cNvSpPr>
          <p:nvPr/>
        </p:nvSpPr>
        <p:spPr bwMode="auto">
          <a:xfrm>
            <a:off x="1180188" y="5206270"/>
            <a:ext cx="0" cy="7397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87" name="Line 19"/>
          <p:cNvSpPr>
            <a:spLocks noChangeShapeType="1"/>
          </p:cNvSpPr>
          <p:nvPr/>
        </p:nvSpPr>
        <p:spPr bwMode="auto">
          <a:xfrm>
            <a:off x="1180188" y="5777769"/>
            <a:ext cx="662291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88" name="Text Box 20"/>
          <p:cNvSpPr txBox="1">
            <a:spLocks noChangeArrowheads="1"/>
          </p:cNvSpPr>
          <p:nvPr/>
        </p:nvSpPr>
        <p:spPr bwMode="auto">
          <a:xfrm>
            <a:off x="3366205" y="5549170"/>
            <a:ext cx="1944764"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FF"/>
                </a:solidFill>
                <a:latin typeface="+mn-lt"/>
                <a:ea typeface="黑体" pitchFamily="2" charset="-122"/>
              </a:rPr>
              <a:t>往返时间 </a:t>
            </a:r>
            <a:r>
              <a:rPr kumimoji="1" lang="en-US" altLang="zh-CN" sz="2000" b="1">
                <a:solidFill>
                  <a:srgbClr val="0000FF"/>
                </a:solidFill>
                <a:latin typeface="+mn-lt"/>
                <a:ea typeface="黑体" pitchFamily="2" charset="-122"/>
              </a:rPr>
              <a:t>RTT?</a:t>
            </a:r>
          </a:p>
        </p:txBody>
      </p:sp>
      <p:sp>
        <p:nvSpPr>
          <p:cNvPr id="749589" name="Freeform 21"/>
          <p:cNvSpPr>
            <a:spLocks/>
          </p:cNvSpPr>
          <p:nvPr/>
        </p:nvSpPr>
        <p:spPr bwMode="auto">
          <a:xfrm>
            <a:off x="4649008" y="3920394"/>
            <a:ext cx="2944283" cy="328612"/>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rgbClr val="FF0000"/>
            </a:solidFill>
            <a:prstDash val="sysDot"/>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90" name="Freeform 22"/>
          <p:cNvSpPr>
            <a:spLocks/>
          </p:cNvSpPr>
          <p:nvPr/>
        </p:nvSpPr>
        <p:spPr bwMode="auto">
          <a:xfrm>
            <a:off x="1811352" y="3629881"/>
            <a:ext cx="5781940" cy="577850"/>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rgbClr val="FF0000"/>
            </a:solidFill>
            <a:prstDash val="sysDot"/>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9591" name="Text Box 23"/>
          <p:cNvSpPr txBox="1">
            <a:spLocks noChangeArrowheads="1"/>
          </p:cNvSpPr>
          <p:nvPr/>
        </p:nvSpPr>
        <p:spPr bwMode="auto">
          <a:xfrm>
            <a:off x="6897216" y="3411824"/>
            <a:ext cx="2236510" cy="70788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FF"/>
                </a:solidFill>
                <a:latin typeface="+mn-lt"/>
                <a:ea typeface="黑体" pitchFamily="2" charset="-122"/>
              </a:rPr>
              <a:t>是对哪一个报文段</a:t>
            </a:r>
          </a:p>
          <a:p>
            <a:pPr algn="ctr"/>
            <a:r>
              <a:rPr kumimoji="1" lang="zh-CN" altLang="en-US" sz="2000" b="1" dirty="0">
                <a:solidFill>
                  <a:srgbClr val="0000FF"/>
                </a:solidFill>
                <a:latin typeface="+mn-lt"/>
                <a:ea typeface="黑体" pitchFamily="2" charset="-122"/>
              </a:rPr>
              <a:t>的确认？</a:t>
            </a:r>
          </a:p>
        </p:txBody>
      </p:sp>
    </p:spTree>
    <p:extLst>
      <p:ext uri="{BB962C8B-B14F-4D97-AF65-F5344CB8AC3E}">
        <p14:creationId xmlns:p14="http://schemas.microsoft.com/office/powerpoint/2010/main" xmlns="" val="7175231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p:txBody>
          <a:bodyPr/>
          <a:lstStyle/>
          <a:p>
            <a:pPr algn="ctr"/>
            <a:r>
              <a:rPr lang="en-US" altLang="zh-CN"/>
              <a:t>Karn </a:t>
            </a:r>
            <a:r>
              <a:rPr lang="zh-CN" altLang="en-US"/>
              <a:t>算法 </a:t>
            </a:r>
          </a:p>
        </p:txBody>
      </p:sp>
      <p:sp>
        <p:nvSpPr>
          <p:cNvPr id="751619" name="Rectangle 3"/>
          <p:cNvSpPr>
            <a:spLocks noGrp="1" noChangeArrowheads="1"/>
          </p:cNvSpPr>
          <p:nvPr>
            <p:ph idx="1"/>
          </p:nvPr>
        </p:nvSpPr>
        <p:spPr/>
        <p:txBody>
          <a:bodyPr/>
          <a:lstStyle/>
          <a:p>
            <a:r>
              <a:rPr lang="zh-CN" altLang="en-US" dirty="0">
                <a:solidFill>
                  <a:srgbClr val="0000FF"/>
                </a:solidFill>
              </a:rPr>
              <a:t>在计算平均往返时间 </a:t>
            </a:r>
            <a:r>
              <a:rPr lang="en-US" altLang="zh-CN" dirty="0">
                <a:solidFill>
                  <a:srgbClr val="0000FF"/>
                </a:solidFill>
              </a:rPr>
              <a:t>RTT </a:t>
            </a:r>
            <a:r>
              <a:rPr lang="zh-CN" altLang="en-US" dirty="0">
                <a:solidFill>
                  <a:srgbClr val="0000FF"/>
                </a:solidFill>
              </a:rPr>
              <a:t>时，只要报文段重传了，就不采用其往返时间样本。</a:t>
            </a:r>
          </a:p>
          <a:p>
            <a:r>
              <a:rPr lang="zh-CN" altLang="en-US" dirty="0"/>
              <a:t>这样得出的加</a:t>
            </a:r>
            <a:r>
              <a:rPr lang="zh-CN" altLang="en-US" dirty="0" smtClean="0"/>
              <a:t>权平</a:t>
            </a:r>
            <a:r>
              <a:rPr lang="zh-CN" altLang="en-US" dirty="0"/>
              <a:t>均往返时间 </a:t>
            </a:r>
            <a:r>
              <a:rPr lang="en-US" altLang="zh-CN" dirty="0"/>
              <a:t>RTT</a:t>
            </a:r>
            <a:r>
              <a:rPr lang="en-US" altLang="zh-CN" baseline="-25000" dirty="0"/>
              <a:t>S</a:t>
            </a:r>
            <a:r>
              <a:rPr lang="en-US" altLang="zh-CN" dirty="0"/>
              <a:t> </a:t>
            </a:r>
            <a:r>
              <a:rPr lang="zh-CN" altLang="en-US" dirty="0"/>
              <a:t>和超时重传时间 </a:t>
            </a:r>
            <a:r>
              <a:rPr lang="en-US" altLang="zh-CN" dirty="0"/>
              <a:t>RTO </a:t>
            </a:r>
            <a:r>
              <a:rPr lang="zh-CN" altLang="en-US" dirty="0"/>
              <a:t>就较准确</a:t>
            </a:r>
            <a:r>
              <a:rPr lang="zh-CN" altLang="en-US" dirty="0" smtClean="0"/>
              <a:t>。</a:t>
            </a:r>
            <a:endParaRPr lang="en-US" altLang="zh-CN" dirty="0" smtClean="0"/>
          </a:p>
          <a:p>
            <a:r>
              <a:rPr lang="zh-CN" altLang="zh-CN" dirty="0"/>
              <a:t>但是，这又引起</a:t>
            </a:r>
            <a:r>
              <a:rPr lang="zh-CN" altLang="zh-CN" dirty="0">
                <a:solidFill>
                  <a:srgbClr val="FF0000"/>
                </a:solidFill>
              </a:rPr>
              <a:t>新的问题</a:t>
            </a:r>
            <a:r>
              <a:rPr lang="zh-CN" altLang="zh-CN" dirty="0" smtClean="0">
                <a:solidFill>
                  <a:srgbClr val="FF0000"/>
                </a:solidFill>
              </a:rPr>
              <a:t>。</a:t>
            </a:r>
            <a:r>
              <a:rPr lang="zh-CN" altLang="en-US" dirty="0"/>
              <a:t>当</a:t>
            </a:r>
            <a:r>
              <a:rPr lang="zh-CN" altLang="zh-CN" dirty="0" smtClean="0"/>
              <a:t>报文</a:t>
            </a:r>
            <a:r>
              <a:rPr lang="zh-CN" altLang="zh-CN" dirty="0"/>
              <a:t>段的时延突然增大了</a:t>
            </a:r>
            <a:r>
              <a:rPr lang="zh-CN" altLang="zh-CN" dirty="0" smtClean="0"/>
              <a:t>很多</a:t>
            </a:r>
            <a:r>
              <a:rPr lang="zh-CN" altLang="en-US" dirty="0" smtClean="0"/>
              <a:t>时，</a:t>
            </a:r>
            <a:r>
              <a:rPr lang="zh-CN" altLang="zh-CN" dirty="0" smtClean="0"/>
              <a:t>在</a:t>
            </a:r>
            <a:r>
              <a:rPr lang="zh-CN" altLang="zh-CN" dirty="0"/>
              <a:t>原来得出的重传时间内，不会收到确认报文段。于是就重传报文段。但</a:t>
            </a:r>
            <a:r>
              <a:rPr lang="zh-CN" altLang="zh-CN" dirty="0" smtClean="0"/>
              <a:t>根据</a:t>
            </a:r>
            <a:r>
              <a:rPr lang="en-US" altLang="zh-CN" dirty="0" smtClean="0"/>
              <a:t> </a:t>
            </a:r>
            <a:r>
              <a:rPr lang="en-US" altLang="zh-CN" dirty="0" err="1" smtClean="0"/>
              <a:t>Karn</a:t>
            </a:r>
            <a:r>
              <a:rPr lang="en-US" altLang="zh-CN" dirty="0" smtClean="0"/>
              <a:t> </a:t>
            </a:r>
            <a:r>
              <a:rPr lang="zh-CN" altLang="zh-CN" dirty="0" smtClean="0"/>
              <a:t>算法</a:t>
            </a:r>
            <a:r>
              <a:rPr lang="zh-CN" altLang="zh-CN" dirty="0"/>
              <a:t>，不考虑重传的报文段的往返时间样本。这样，</a:t>
            </a:r>
            <a:r>
              <a:rPr lang="zh-CN" altLang="zh-CN" dirty="0">
                <a:solidFill>
                  <a:srgbClr val="FF0000"/>
                </a:solidFill>
              </a:rPr>
              <a:t>超时重传时间就无法更新</a:t>
            </a:r>
            <a:r>
              <a:rPr lang="zh-CN" altLang="zh-CN" dirty="0" smtClean="0">
                <a:solidFill>
                  <a:srgbClr val="FF0000"/>
                </a:solidFill>
              </a:rPr>
              <a:t>。</a:t>
            </a:r>
            <a:endParaRPr lang="zh-CN" altLang="zh-CN" dirty="0">
              <a:solidFill>
                <a:srgbClr val="FF0000"/>
              </a:solidFill>
            </a:endParaRPr>
          </a:p>
        </p:txBody>
      </p:sp>
    </p:spTree>
    <p:extLst>
      <p:ext uri="{BB962C8B-B14F-4D97-AF65-F5344CB8AC3E}">
        <p14:creationId xmlns:p14="http://schemas.microsoft.com/office/powerpoint/2010/main" xmlns="" val="145776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5161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51619">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51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7" name="Rectangle 3"/>
          <p:cNvSpPr>
            <a:spLocks noGrp="1" noChangeArrowheads="1"/>
          </p:cNvSpPr>
          <p:nvPr>
            <p:ph type="title"/>
          </p:nvPr>
        </p:nvSpPr>
        <p:spPr/>
        <p:txBody>
          <a:bodyPr/>
          <a:lstStyle/>
          <a:p>
            <a:pPr algn="ctr"/>
            <a:r>
              <a:rPr lang="zh-CN" altLang="en-US"/>
              <a:t>修正的 </a:t>
            </a:r>
            <a:r>
              <a:rPr lang="en-US" altLang="zh-CN"/>
              <a:t>Karn </a:t>
            </a:r>
            <a:r>
              <a:rPr lang="zh-CN" altLang="en-US"/>
              <a:t>算法 </a:t>
            </a:r>
          </a:p>
        </p:txBody>
      </p:sp>
      <p:sp>
        <p:nvSpPr>
          <p:cNvPr id="753668" name="Rectangle 4"/>
          <p:cNvSpPr>
            <a:spLocks noGrp="1" noChangeArrowheads="1"/>
          </p:cNvSpPr>
          <p:nvPr>
            <p:ph idx="1"/>
          </p:nvPr>
        </p:nvSpPr>
        <p:spPr/>
        <p:txBody>
          <a:bodyPr/>
          <a:lstStyle/>
          <a:p>
            <a:pPr algn="just">
              <a:lnSpc>
                <a:spcPct val="110000"/>
              </a:lnSpc>
            </a:pPr>
            <a:r>
              <a:rPr lang="zh-CN" altLang="en-US" dirty="0"/>
              <a:t>报文段每重传一次，就把 </a:t>
            </a:r>
            <a:r>
              <a:rPr lang="en-US" altLang="zh-CN" dirty="0"/>
              <a:t>RTO </a:t>
            </a:r>
            <a:r>
              <a:rPr lang="zh-CN" altLang="en-US" dirty="0"/>
              <a:t>增大一些：</a:t>
            </a:r>
          </a:p>
          <a:p>
            <a:pPr>
              <a:lnSpc>
                <a:spcPct val="110000"/>
              </a:lnSpc>
            </a:pPr>
            <a:endParaRPr lang="en-US" altLang="zh-CN" dirty="0" smtClean="0"/>
          </a:p>
          <a:p>
            <a:pPr>
              <a:lnSpc>
                <a:spcPct val="110000"/>
              </a:lnSpc>
            </a:pPr>
            <a:endParaRPr lang="en-US" altLang="zh-CN" dirty="0"/>
          </a:p>
          <a:p>
            <a:pPr>
              <a:lnSpc>
                <a:spcPct val="110000"/>
              </a:lnSpc>
            </a:pPr>
            <a:r>
              <a:rPr lang="zh-CN" altLang="en-US" dirty="0" smtClean="0"/>
              <a:t>系数 </a:t>
            </a:r>
            <a:r>
              <a:rPr lang="zh-CN" altLang="en-US" dirty="0">
                <a:sym typeface="Symbol" pitchFamily="18" charset="2"/>
              </a:rPr>
              <a:t> </a:t>
            </a:r>
            <a:r>
              <a:rPr lang="zh-CN" altLang="en-US" dirty="0"/>
              <a:t>的典型值是 </a:t>
            </a:r>
            <a:r>
              <a:rPr lang="en-US" altLang="zh-CN" dirty="0"/>
              <a:t>2 </a:t>
            </a:r>
            <a:r>
              <a:rPr lang="zh-CN" altLang="en-US" dirty="0"/>
              <a:t>。</a:t>
            </a:r>
          </a:p>
          <a:p>
            <a:pPr>
              <a:lnSpc>
                <a:spcPct val="110000"/>
              </a:lnSpc>
            </a:pPr>
            <a:r>
              <a:rPr lang="zh-CN" altLang="en-US" dirty="0"/>
              <a:t>当不再发生报文段的重传时，才根据报文段的往返时延更新平均往返时延 </a:t>
            </a:r>
            <a:r>
              <a:rPr lang="en-US" altLang="zh-CN" dirty="0"/>
              <a:t>RTT </a:t>
            </a:r>
            <a:r>
              <a:rPr lang="zh-CN" altLang="en-US" dirty="0"/>
              <a:t>和超时重传时间 </a:t>
            </a:r>
            <a:r>
              <a:rPr lang="en-US" altLang="zh-CN" dirty="0"/>
              <a:t>RTO </a:t>
            </a:r>
            <a:r>
              <a:rPr lang="zh-CN" altLang="en-US" dirty="0"/>
              <a:t>的数值。</a:t>
            </a:r>
          </a:p>
          <a:p>
            <a:pPr>
              <a:lnSpc>
                <a:spcPct val="110000"/>
              </a:lnSpc>
            </a:pPr>
            <a:r>
              <a:rPr lang="zh-CN" altLang="en-US" dirty="0"/>
              <a:t>实践证明，这种策略较为合理。 </a:t>
            </a:r>
          </a:p>
        </p:txBody>
      </p:sp>
      <p:sp>
        <p:nvSpPr>
          <p:cNvPr id="753666" name="Rectangle 2"/>
          <p:cNvSpPr>
            <a:spLocks noChangeArrowheads="1"/>
          </p:cNvSpPr>
          <p:nvPr/>
        </p:nvSpPr>
        <p:spPr bwMode="auto">
          <a:xfrm>
            <a:off x="920553" y="1988840"/>
            <a:ext cx="8496944" cy="841375"/>
          </a:xfrm>
          <a:prstGeom prst="rect">
            <a:avLst/>
          </a:prstGeom>
          <a:solidFill>
            <a:srgbClr val="66FF66"/>
          </a:solidFill>
          <a:ln w="9525">
            <a:solidFill>
              <a:srgbClr val="000066"/>
            </a:solidFill>
            <a:miter lim="800000"/>
            <a:headEnd/>
            <a:tailEnd/>
          </a:ln>
          <a:effectLst>
            <a:outerShdw dist="35921" sx="1000" sy="1000" algn="ctr" rotWithShape="0">
              <a:schemeClr val="bg2"/>
            </a:outerShdw>
          </a:effectLst>
        </p:spPr>
        <p:txBody>
          <a:bodyPr wrap="none" anchor="ctr"/>
          <a:lstStyle/>
          <a:p>
            <a:pPr>
              <a:spcBef>
                <a:spcPct val="30000"/>
              </a:spcBef>
              <a:buFont typeface="Wingdings" pitchFamily="2" charset="2"/>
              <a:buNone/>
            </a:pPr>
            <a:r>
              <a:rPr lang="zh-CN" altLang="en-US" sz="3200" b="1" dirty="0">
                <a:solidFill>
                  <a:srgbClr val="000099"/>
                </a:solidFill>
                <a:latin typeface="+mn-lt"/>
                <a:ea typeface="黑体" pitchFamily="2" charset="-122"/>
              </a:rPr>
              <a:t>新的 </a:t>
            </a:r>
            <a:r>
              <a:rPr lang="en-US" altLang="zh-CN" sz="3200" b="1" dirty="0">
                <a:solidFill>
                  <a:srgbClr val="000099"/>
                </a:solidFill>
                <a:latin typeface="+mn-lt"/>
                <a:ea typeface="黑体" pitchFamily="2" charset="-122"/>
              </a:rPr>
              <a:t>RTO </a:t>
            </a:r>
            <a:r>
              <a:rPr lang="en-US" altLang="zh-CN" sz="3200" b="1" dirty="0">
                <a:solidFill>
                  <a:srgbClr val="000099"/>
                </a:solidFill>
                <a:latin typeface="+mn-lt"/>
                <a:ea typeface="黑体" pitchFamily="2" charset="-122"/>
                <a:sym typeface="Symbol" pitchFamily="18" charset="2"/>
              </a:rPr>
              <a:t></a:t>
            </a:r>
            <a:r>
              <a:rPr lang="en-US" altLang="zh-CN" sz="3200" b="1" dirty="0">
                <a:solidFill>
                  <a:srgbClr val="000099"/>
                </a:solidFill>
                <a:latin typeface="+mn-lt"/>
                <a:ea typeface="黑体" pitchFamily="2" charset="-122"/>
              </a:rPr>
              <a:t> </a:t>
            </a:r>
            <a:r>
              <a:rPr lang="en-US" altLang="zh-CN" sz="3200" b="1" dirty="0">
                <a:solidFill>
                  <a:srgbClr val="000099"/>
                </a:solidFill>
                <a:latin typeface="+mn-lt"/>
                <a:ea typeface="黑体" pitchFamily="2" charset="-122"/>
                <a:sym typeface="Symbol" pitchFamily="18" charset="2"/>
              </a:rPr>
              <a:t></a:t>
            </a:r>
            <a:r>
              <a:rPr lang="en-US" altLang="zh-CN" sz="3200" b="1" dirty="0">
                <a:solidFill>
                  <a:srgbClr val="000099"/>
                </a:solidFill>
                <a:latin typeface="+mn-lt"/>
                <a:ea typeface="黑体" pitchFamily="2" charset="-122"/>
              </a:rPr>
              <a:t> </a:t>
            </a:r>
            <a:r>
              <a:rPr lang="en-US" altLang="zh-CN" sz="3200" b="1" dirty="0">
                <a:solidFill>
                  <a:srgbClr val="000099"/>
                </a:solidFill>
                <a:latin typeface="+mn-lt"/>
                <a:ea typeface="黑体" pitchFamily="2" charset="-122"/>
                <a:sym typeface="Symbol" pitchFamily="18" charset="2"/>
              </a:rPr>
              <a:t></a:t>
            </a:r>
            <a:r>
              <a:rPr lang="en-US" altLang="zh-CN" sz="3200" b="1" dirty="0">
                <a:solidFill>
                  <a:srgbClr val="000099"/>
                </a:solidFill>
                <a:latin typeface="+mn-lt"/>
                <a:ea typeface="黑体" pitchFamily="2" charset="-122"/>
              </a:rPr>
              <a:t> (</a:t>
            </a:r>
            <a:r>
              <a:rPr lang="zh-CN" altLang="en-US" sz="3200" b="1" dirty="0">
                <a:solidFill>
                  <a:srgbClr val="000099"/>
                </a:solidFill>
                <a:latin typeface="+mn-lt"/>
                <a:ea typeface="黑体" pitchFamily="2" charset="-122"/>
              </a:rPr>
              <a:t>旧的 </a:t>
            </a:r>
            <a:r>
              <a:rPr lang="en-US" altLang="zh-CN" sz="3200" b="1" dirty="0">
                <a:solidFill>
                  <a:srgbClr val="000099"/>
                </a:solidFill>
                <a:latin typeface="+mn-lt"/>
                <a:ea typeface="黑体" pitchFamily="2" charset="-122"/>
              </a:rPr>
              <a:t>RTO) </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23831491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zh-CN" altLang="en-US" sz="4000" smtClean="0"/>
              <a:t>小结：</a:t>
            </a:r>
          </a:p>
        </p:txBody>
      </p:sp>
      <p:sp>
        <p:nvSpPr>
          <p:cNvPr id="104451" name="内容占位符 2"/>
          <p:cNvSpPr>
            <a:spLocks noGrp="1"/>
          </p:cNvSpPr>
          <p:nvPr>
            <p:ph idx="1"/>
          </p:nvPr>
        </p:nvSpPr>
        <p:spPr/>
        <p:txBody>
          <a:bodyPr/>
          <a:lstStyle/>
          <a:p>
            <a:r>
              <a:rPr lang="zh-CN" altLang="zh-CN" dirty="0" smtClean="0"/>
              <a:t>第一次测量到 </a:t>
            </a:r>
            <a:r>
              <a:rPr lang="en-US" altLang="zh-CN" dirty="0" smtClean="0"/>
              <a:t>RTT </a:t>
            </a:r>
            <a:r>
              <a:rPr lang="zh-CN" altLang="zh-CN" dirty="0" smtClean="0"/>
              <a:t>，</a:t>
            </a:r>
            <a:endParaRPr lang="en-US" altLang="zh-CN" dirty="0" smtClean="0"/>
          </a:p>
          <a:p>
            <a:pPr lvl="1"/>
            <a:r>
              <a:rPr lang="en-US" altLang="zh-CN" sz="2400" dirty="0" smtClean="0"/>
              <a:t>RTT</a:t>
            </a:r>
            <a:r>
              <a:rPr lang="en-US" altLang="zh-CN" sz="2400" baseline="-25000" dirty="0" smtClean="0"/>
              <a:t>S </a:t>
            </a:r>
            <a:r>
              <a:rPr lang="en-US" altLang="zh-CN" sz="2400" dirty="0" smtClean="0"/>
              <a:t>=</a:t>
            </a:r>
            <a:r>
              <a:rPr lang="zh-CN" altLang="zh-CN" sz="2400" dirty="0" smtClean="0"/>
              <a:t> </a:t>
            </a:r>
            <a:r>
              <a:rPr lang="en-US" altLang="zh-CN" sz="2400" dirty="0" smtClean="0"/>
              <a:t>RTT</a:t>
            </a:r>
            <a:r>
              <a:rPr lang="zh-CN" altLang="en-US" sz="2400" dirty="0" smtClean="0"/>
              <a:t>；</a:t>
            </a:r>
            <a:r>
              <a:rPr lang="en-US" altLang="zh-CN" sz="2400" dirty="0" smtClean="0"/>
              <a:t>RTT</a:t>
            </a:r>
            <a:r>
              <a:rPr lang="en-US" altLang="zh-CN" sz="2400" baseline="-25000" dirty="0" smtClean="0"/>
              <a:t>D </a:t>
            </a:r>
            <a:r>
              <a:rPr lang="en-US" altLang="zh-CN" sz="2400" dirty="0" smtClean="0"/>
              <a:t>=0.5</a:t>
            </a:r>
            <a:r>
              <a:rPr lang="en-US" altLang="zh-CN" sz="2400" dirty="0" smtClean="0">
                <a:sym typeface="Symbol" pitchFamily="18" charset="2"/>
              </a:rPr>
              <a:t>  </a:t>
            </a:r>
            <a:r>
              <a:rPr lang="en-US" altLang="zh-CN" sz="2400" dirty="0" smtClean="0"/>
              <a:t>RTT；</a:t>
            </a:r>
          </a:p>
          <a:p>
            <a:pPr lvl="1"/>
            <a:r>
              <a:rPr lang="en-US" altLang="zh-CN" sz="2400" dirty="0" smtClean="0"/>
              <a:t>RTO </a:t>
            </a:r>
            <a:r>
              <a:rPr lang="en-US" altLang="zh-CN" sz="2400" dirty="0" smtClean="0">
                <a:sym typeface="Symbol" pitchFamily="18" charset="2"/>
              </a:rPr>
              <a:t></a:t>
            </a:r>
            <a:r>
              <a:rPr lang="en-US" altLang="zh-CN" sz="2400" dirty="0" smtClean="0"/>
              <a:t> RTT</a:t>
            </a:r>
            <a:r>
              <a:rPr lang="en-US" altLang="zh-CN" sz="2400" baseline="-25000" dirty="0" smtClean="0"/>
              <a:t>S</a:t>
            </a:r>
            <a:r>
              <a:rPr lang="en-US" altLang="zh-CN" sz="2400" dirty="0" smtClean="0"/>
              <a:t> + 4 </a:t>
            </a:r>
            <a:r>
              <a:rPr lang="en-US" altLang="zh-CN" sz="2400" dirty="0" smtClean="0">
                <a:sym typeface="Symbol" pitchFamily="18" charset="2"/>
              </a:rPr>
              <a:t></a:t>
            </a:r>
            <a:r>
              <a:rPr lang="en-US" altLang="zh-CN" sz="2400" dirty="0" smtClean="0"/>
              <a:t> RTT</a:t>
            </a:r>
            <a:r>
              <a:rPr lang="en-US" altLang="zh-CN" sz="2400" baseline="-25000" dirty="0" smtClean="0"/>
              <a:t>D</a:t>
            </a:r>
            <a:endParaRPr lang="en-US" altLang="zh-CN" sz="2400" dirty="0" smtClean="0"/>
          </a:p>
          <a:p>
            <a:r>
              <a:rPr lang="zh-CN" altLang="en-US" dirty="0" smtClean="0"/>
              <a:t>再次测量到</a:t>
            </a:r>
            <a:r>
              <a:rPr lang="en-US" altLang="zh-CN" dirty="0" smtClean="0"/>
              <a:t>RTT，</a:t>
            </a:r>
          </a:p>
          <a:p>
            <a:pPr lvl="1">
              <a:spcBef>
                <a:spcPct val="30000"/>
              </a:spcBef>
            </a:pPr>
            <a:r>
              <a:rPr lang="en-US" altLang="zh-CN" sz="2400" dirty="0" smtClean="0"/>
              <a:t>RTT</a:t>
            </a:r>
            <a:r>
              <a:rPr lang="en-US" altLang="zh-CN" sz="2400" baseline="-25000" dirty="0" smtClean="0"/>
              <a:t>S</a:t>
            </a:r>
            <a:r>
              <a:rPr lang="en-US" altLang="zh-CN" sz="2400" dirty="0" smtClean="0"/>
              <a:t> </a:t>
            </a:r>
            <a:r>
              <a:rPr lang="en-US" altLang="zh-CN" sz="2400" dirty="0" smtClean="0">
                <a:sym typeface="Symbol" pitchFamily="18" charset="2"/>
              </a:rPr>
              <a:t></a:t>
            </a:r>
            <a:r>
              <a:rPr lang="en-US" altLang="zh-CN" sz="2400" dirty="0" smtClean="0"/>
              <a:t> (1 </a:t>
            </a:r>
            <a:r>
              <a:rPr lang="en-US" altLang="zh-CN" sz="2400" dirty="0" smtClean="0">
                <a:sym typeface="Symbol" pitchFamily="18" charset="2"/>
              </a:rPr>
              <a:t></a:t>
            </a:r>
            <a:r>
              <a:rPr lang="en-US" altLang="zh-CN" sz="2400" dirty="0" smtClean="0"/>
              <a:t> </a:t>
            </a:r>
            <a:r>
              <a:rPr lang="en-US" altLang="zh-CN" sz="2400" dirty="0" smtClean="0">
                <a:sym typeface="Symbol" pitchFamily="18" charset="2"/>
              </a:rPr>
              <a:t></a:t>
            </a:r>
            <a:r>
              <a:rPr lang="en-US" altLang="zh-CN" sz="2400" dirty="0" smtClean="0"/>
              <a:t>) </a:t>
            </a:r>
            <a:r>
              <a:rPr lang="en-US" altLang="zh-CN" sz="2400" dirty="0" smtClean="0">
                <a:sym typeface="Symbol" pitchFamily="18" charset="2"/>
              </a:rPr>
              <a:t></a:t>
            </a:r>
            <a:r>
              <a:rPr lang="en-US" altLang="zh-CN" sz="2400" dirty="0" smtClean="0"/>
              <a:t> (</a:t>
            </a:r>
            <a:r>
              <a:rPr lang="zh-CN" altLang="en-US" sz="2400" dirty="0" smtClean="0"/>
              <a:t>旧的 </a:t>
            </a:r>
            <a:r>
              <a:rPr lang="en-US" altLang="zh-CN" sz="2400" dirty="0" smtClean="0"/>
              <a:t>RTT</a:t>
            </a:r>
            <a:r>
              <a:rPr lang="en-US" altLang="zh-CN" sz="2400" baseline="-25000" dirty="0" smtClean="0"/>
              <a:t>S</a:t>
            </a:r>
            <a:r>
              <a:rPr lang="en-US" altLang="zh-CN" sz="2400" dirty="0" smtClean="0"/>
              <a:t>) </a:t>
            </a:r>
            <a:r>
              <a:rPr lang="en-US" altLang="zh-CN" sz="2400" dirty="0" smtClean="0">
                <a:sym typeface="Symbol" pitchFamily="18" charset="2"/>
              </a:rPr>
              <a:t></a:t>
            </a:r>
            <a:r>
              <a:rPr lang="en-US" altLang="zh-CN" sz="2400" dirty="0" smtClean="0"/>
              <a:t> </a:t>
            </a:r>
            <a:r>
              <a:rPr lang="en-US" altLang="zh-CN" sz="2400" dirty="0" smtClean="0">
                <a:sym typeface="Symbol" pitchFamily="18" charset="2"/>
              </a:rPr>
              <a:t></a:t>
            </a:r>
            <a:r>
              <a:rPr lang="en-US" altLang="zh-CN" sz="2400" dirty="0" smtClean="0"/>
              <a:t> </a:t>
            </a:r>
            <a:r>
              <a:rPr lang="en-US" altLang="zh-CN" sz="2400" dirty="0" smtClean="0">
                <a:sym typeface="Symbol" pitchFamily="18" charset="2"/>
              </a:rPr>
              <a:t></a:t>
            </a:r>
            <a:r>
              <a:rPr lang="en-US" altLang="zh-CN" sz="2400" dirty="0" smtClean="0"/>
              <a:t> (</a:t>
            </a:r>
            <a:r>
              <a:rPr lang="zh-CN" altLang="en-US" sz="2400" dirty="0" smtClean="0"/>
              <a:t>新的 </a:t>
            </a:r>
            <a:r>
              <a:rPr lang="en-US" altLang="zh-CN" sz="2400" dirty="0" smtClean="0"/>
              <a:t>RTT </a:t>
            </a:r>
            <a:r>
              <a:rPr lang="zh-CN" altLang="en-US" sz="2400" dirty="0" smtClean="0"/>
              <a:t>样本</a:t>
            </a:r>
            <a:r>
              <a:rPr lang="en-US" altLang="zh-CN" sz="2400" dirty="0" smtClean="0"/>
              <a:t>)</a:t>
            </a:r>
          </a:p>
          <a:p>
            <a:pPr lvl="1">
              <a:spcAft>
                <a:spcPct val="20000"/>
              </a:spcAft>
            </a:pPr>
            <a:r>
              <a:rPr lang="en-US" altLang="zh-CN" sz="2400" dirty="0" smtClean="0"/>
              <a:t>RTT</a:t>
            </a:r>
            <a:r>
              <a:rPr lang="en-US" altLang="zh-CN" sz="2400" baseline="-25000" dirty="0" smtClean="0"/>
              <a:t>D</a:t>
            </a:r>
            <a:r>
              <a:rPr lang="en-US" altLang="zh-CN" sz="2400" dirty="0" smtClean="0"/>
              <a:t> = (1 </a:t>
            </a:r>
            <a:r>
              <a:rPr lang="en-US" altLang="zh-CN" sz="2400" dirty="0" smtClean="0">
                <a:sym typeface="Symbol" pitchFamily="18" charset="2"/>
              </a:rPr>
              <a:t></a:t>
            </a:r>
            <a:r>
              <a:rPr lang="en-US" altLang="zh-CN" sz="2400" dirty="0" smtClean="0"/>
              <a:t> </a:t>
            </a:r>
            <a:r>
              <a:rPr lang="en-US" altLang="zh-CN" sz="2400" dirty="0" smtClean="0">
                <a:sym typeface="Symbol" pitchFamily="18" charset="2"/>
              </a:rPr>
              <a:t></a:t>
            </a:r>
            <a:r>
              <a:rPr lang="en-US" altLang="zh-CN" sz="2400" dirty="0" smtClean="0"/>
              <a:t>) </a:t>
            </a:r>
            <a:r>
              <a:rPr lang="en-US" altLang="zh-CN" sz="2400" dirty="0" smtClean="0">
                <a:sym typeface="Symbol" pitchFamily="18" charset="2"/>
              </a:rPr>
              <a:t></a:t>
            </a:r>
            <a:r>
              <a:rPr lang="en-US" altLang="zh-CN" sz="2400" dirty="0" smtClean="0"/>
              <a:t> (</a:t>
            </a:r>
            <a:r>
              <a:rPr lang="zh-CN" altLang="en-US" sz="2400" dirty="0" smtClean="0"/>
              <a:t>旧的</a:t>
            </a:r>
            <a:r>
              <a:rPr lang="en-US" altLang="zh-CN" sz="2400" dirty="0" smtClean="0"/>
              <a:t>RTT</a:t>
            </a:r>
            <a:r>
              <a:rPr lang="en-US" altLang="zh-CN" sz="2400" baseline="-25000" dirty="0" smtClean="0"/>
              <a:t>D</a:t>
            </a:r>
            <a:r>
              <a:rPr lang="en-US" altLang="zh-CN" sz="2400" dirty="0" smtClean="0"/>
              <a:t>)+ </a:t>
            </a:r>
            <a:r>
              <a:rPr lang="en-US" altLang="zh-CN" sz="2400" dirty="0" smtClean="0">
                <a:sym typeface="Symbol" pitchFamily="18" charset="2"/>
              </a:rPr>
              <a:t></a:t>
            </a:r>
            <a:r>
              <a:rPr lang="en-US" altLang="zh-CN" sz="2400" dirty="0" smtClean="0"/>
              <a:t> </a:t>
            </a:r>
            <a:r>
              <a:rPr lang="en-US" altLang="zh-CN" sz="2400" dirty="0" smtClean="0">
                <a:sym typeface="Symbol" pitchFamily="18" charset="2"/>
              </a:rPr>
              <a:t></a:t>
            </a:r>
            <a:r>
              <a:rPr lang="en-US" altLang="zh-CN" sz="2400" dirty="0" smtClean="0"/>
              <a:t> </a:t>
            </a:r>
            <a:r>
              <a:rPr lang="en-US" altLang="zh-CN" sz="2400" dirty="0" smtClean="0">
                <a:sym typeface="Symbol" pitchFamily="18" charset="2"/>
              </a:rPr>
              <a:t></a:t>
            </a:r>
            <a:r>
              <a:rPr lang="en-US" altLang="zh-CN" sz="2400" dirty="0" smtClean="0"/>
              <a:t>RTT</a:t>
            </a:r>
            <a:r>
              <a:rPr lang="en-US" altLang="zh-CN" sz="2400" baseline="-25000" dirty="0" smtClean="0"/>
              <a:t>S</a:t>
            </a:r>
            <a:r>
              <a:rPr lang="en-US" altLang="zh-CN" sz="2400" dirty="0" smtClean="0"/>
              <a:t> </a:t>
            </a:r>
            <a:r>
              <a:rPr lang="en-US" altLang="zh-CN" sz="2400" dirty="0" smtClean="0">
                <a:sym typeface="Symbol" pitchFamily="18" charset="2"/>
              </a:rPr>
              <a:t></a:t>
            </a:r>
            <a:r>
              <a:rPr lang="en-US" altLang="zh-CN" sz="2400" dirty="0" smtClean="0"/>
              <a:t> </a:t>
            </a:r>
            <a:r>
              <a:rPr lang="zh-CN" altLang="en-US" sz="2400" dirty="0" smtClean="0"/>
              <a:t>新的 </a:t>
            </a:r>
            <a:r>
              <a:rPr lang="en-US" altLang="zh-CN" sz="2400" dirty="0" smtClean="0"/>
              <a:t>RTT </a:t>
            </a:r>
            <a:r>
              <a:rPr lang="zh-CN" altLang="en-US" sz="2400" dirty="0" smtClean="0"/>
              <a:t>样本</a:t>
            </a:r>
            <a:r>
              <a:rPr lang="en-US" altLang="zh-CN" sz="2400" dirty="0" smtClean="0">
                <a:sym typeface="Symbol" pitchFamily="18" charset="2"/>
              </a:rPr>
              <a:t></a:t>
            </a:r>
          </a:p>
          <a:p>
            <a:pPr lvl="1">
              <a:spcAft>
                <a:spcPct val="20000"/>
              </a:spcAft>
            </a:pPr>
            <a:r>
              <a:rPr lang="en-US" altLang="zh-CN" sz="2400" dirty="0" smtClean="0">
                <a:sym typeface="Symbol" pitchFamily="18" charset="2"/>
              </a:rPr>
              <a:t>RTO=</a:t>
            </a:r>
          </a:p>
          <a:p>
            <a:pPr>
              <a:spcAft>
                <a:spcPct val="20000"/>
              </a:spcAft>
            </a:pPr>
            <a:r>
              <a:rPr lang="zh-CN" altLang="en-US" dirty="0" smtClean="0">
                <a:sym typeface="Symbol" pitchFamily="18" charset="2"/>
              </a:rPr>
              <a:t>若报文段重传</a:t>
            </a:r>
            <a:endParaRPr lang="en-US" altLang="zh-CN" dirty="0" smtClean="0">
              <a:sym typeface="Symbol" pitchFamily="18" charset="2"/>
            </a:endParaRPr>
          </a:p>
          <a:p>
            <a:pPr lvl="1">
              <a:spcAft>
                <a:spcPct val="20000"/>
              </a:spcAft>
            </a:pPr>
            <a:r>
              <a:rPr lang="en-US" altLang="zh-CN" sz="2400" dirty="0" smtClean="0"/>
              <a:t>RTO </a:t>
            </a:r>
            <a:r>
              <a:rPr lang="en-US" altLang="zh-CN" sz="2400" dirty="0" smtClean="0">
                <a:sym typeface="Symbol" pitchFamily="18" charset="2"/>
              </a:rPr>
              <a:t></a:t>
            </a:r>
            <a:r>
              <a:rPr lang="en-US" altLang="zh-CN" sz="2400" dirty="0" smtClean="0"/>
              <a:t> </a:t>
            </a:r>
            <a:r>
              <a:rPr lang="en-US" altLang="zh-CN" sz="2400" dirty="0" smtClean="0">
                <a:sym typeface="Symbol" pitchFamily="18" charset="2"/>
              </a:rPr>
              <a:t></a:t>
            </a:r>
            <a:r>
              <a:rPr lang="en-US" altLang="zh-CN" sz="2400" dirty="0" smtClean="0"/>
              <a:t> </a:t>
            </a:r>
            <a:r>
              <a:rPr lang="en-US" altLang="zh-CN" sz="2400" dirty="0" smtClean="0">
                <a:sym typeface="Symbol" pitchFamily="18" charset="2"/>
              </a:rPr>
              <a:t></a:t>
            </a:r>
            <a:r>
              <a:rPr lang="en-US" altLang="zh-CN" sz="2400" dirty="0" smtClean="0"/>
              <a:t> (</a:t>
            </a:r>
            <a:r>
              <a:rPr lang="zh-CN" altLang="en-US" sz="2400" dirty="0" smtClean="0"/>
              <a:t>旧的 </a:t>
            </a:r>
            <a:r>
              <a:rPr lang="en-US" altLang="zh-CN" sz="2400" dirty="0" smtClean="0"/>
              <a:t>RTO)</a:t>
            </a:r>
            <a:endParaRPr lang="zh-CN" altLang="en-US" sz="24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r>
              <a:rPr lang="en-US" altLang="zh-CN" dirty="0"/>
              <a:t>5.6.3  </a:t>
            </a:r>
            <a:r>
              <a:rPr lang="zh-CN" altLang="en-US" dirty="0"/>
              <a:t>选择确认 </a:t>
            </a:r>
            <a:r>
              <a:rPr lang="en-US" altLang="zh-CN" dirty="0" smtClean="0"/>
              <a:t>SACK</a:t>
            </a:r>
            <a:endParaRPr lang="en-US" altLang="zh-CN" dirty="0"/>
          </a:p>
        </p:txBody>
      </p:sp>
      <p:sp>
        <p:nvSpPr>
          <p:cNvPr id="759811" name="Rectangle 3"/>
          <p:cNvSpPr>
            <a:spLocks noGrp="1" noChangeArrowheads="1"/>
          </p:cNvSpPr>
          <p:nvPr>
            <p:ph idx="1"/>
          </p:nvPr>
        </p:nvSpPr>
        <p:spPr/>
        <p:txBody>
          <a:bodyPr/>
          <a:lstStyle/>
          <a:p>
            <a:r>
              <a:rPr lang="zh-CN" altLang="en-US" dirty="0" smtClean="0">
                <a:solidFill>
                  <a:srgbClr val="FF0000"/>
                </a:solidFill>
              </a:rPr>
              <a:t>问题：</a:t>
            </a:r>
            <a:r>
              <a:rPr lang="zh-CN" altLang="zh-CN" dirty="0" smtClean="0"/>
              <a:t>若</a:t>
            </a:r>
            <a:r>
              <a:rPr lang="zh-CN" altLang="zh-CN" dirty="0"/>
              <a:t>收到的报文段无差错，只是未按序号，中间还缺少一些序号的数据，那么能否设法只传送缺少的数据而不重传已经正确到达接收方的数据</a:t>
            </a:r>
            <a:r>
              <a:rPr lang="zh-CN" altLang="zh-CN" dirty="0" smtClean="0"/>
              <a:t>？</a:t>
            </a:r>
            <a:endParaRPr lang="en-US" altLang="zh-CN" dirty="0" smtClean="0"/>
          </a:p>
          <a:p>
            <a:r>
              <a:rPr lang="zh-CN" altLang="zh-CN" dirty="0" smtClean="0"/>
              <a:t>答案</a:t>
            </a:r>
            <a:r>
              <a:rPr lang="zh-CN" altLang="zh-CN" dirty="0"/>
              <a:t>是可以的。</a:t>
            </a:r>
            <a:r>
              <a:rPr lang="zh-CN" altLang="zh-CN" dirty="0">
                <a:solidFill>
                  <a:srgbClr val="FF0000"/>
                </a:solidFill>
              </a:rPr>
              <a:t>选择</a:t>
            </a:r>
            <a:r>
              <a:rPr lang="zh-CN" altLang="zh-CN" dirty="0" smtClean="0">
                <a:solidFill>
                  <a:srgbClr val="FF0000"/>
                </a:solidFill>
              </a:rPr>
              <a:t>确认</a:t>
            </a:r>
            <a:r>
              <a:rPr lang="en-US" altLang="zh-CN" dirty="0" smtClean="0">
                <a:solidFill>
                  <a:srgbClr val="FF0000"/>
                </a:solidFill>
              </a:rPr>
              <a:t> SACK </a:t>
            </a:r>
            <a:r>
              <a:rPr lang="en-US" altLang="zh-CN" dirty="0"/>
              <a:t/>
            </a:r>
            <a:br>
              <a:rPr lang="en-US" altLang="zh-CN" dirty="0"/>
            </a:br>
            <a:r>
              <a:rPr lang="en-US" altLang="zh-CN" dirty="0" smtClean="0"/>
              <a:t> (</a:t>
            </a:r>
            <a:r>
              <a:rPr lang="en-US" altLang="zh-CN" dirty="0"/>
              <a:t>Selective ACK</a:t>
            </a:r>
            <a:r>
              <a:rPr lang="en-US" altLang="zh-CN" dirty="0" smtClean="0"/>
              <a:t>) </a:t>
            </a:r>
            <a:r>
              <a:rPr lang="zh-CN" altLang="zh-CN" dirty="0" smtClean="0"/>
              <a:t>就是</a:t>
            </a:r>
            <a:r>
              <a:rPr lang="zh-CN" altLang="zh-CN" dirty="0"/>
              <a:t>一种可行的处理方法。</a:t>
            </a:r>
          </a:p>
        </p:txBody>
      </p:sp>
    </p:spTree>
    <p:extLst>
      <p:ext uri="{BB962C8B-B14F-4D97-AF65-F5344CB8AC3E}">
        <p14:creationId xmlns:p14="http://schemas.microsoft.com/office/powerpoint/2010/main" xmlns="" val="258293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98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1"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6" name="Rectangle 4"/>
          <p:cNvSpPr>
            <a:spLocks noGrp="1" noChangeArrowheads="1"/>
          </p:cNvSpPr>
          <p:nvPr>
            <p:ph type="title"/>
          </p:nvPr>
        </p:nvSpPr>
        <p:spPr/>
        <p:txBody>
          <a:bodyPr/>
          <a:lstStyle/>
          <a:p>
            <a:pPr algn="ctr"/>
            <a:r>
              <a:rPr lang="zh-CN" altLang="en-US" dirty="0"/>
              <a:t>接收到的字节流序号不连续 </a:t>
            </a:r>
          </a:p>
        </p:txBody>
      </p:sp>
      <p:sp>
        <p:nvSpPr>
          <p:cNvPr id="760838" name="Rectangle 6"/>
          <p:cNvSpPr>
            <a:spLocks noChangeArrowheads="1"/>
          </p:cNvSpPr>
          <p:nvPr/>
        </p:nvSpPr>
        <p:spPr bwMode="auto">
          <a:xfrm>
            <a:off x="325004" y="2758455"/>
            <a:ext cx="2263246" cy="4318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0839" name="Rectangle 7"/>
          <p:cNvSpPr>
            <a:spLocks noChangeArrowheads="1"/>
          </p:cNvSpPr>
          <p:nvPr/>
        </p:nvSpPr>
        <p:spPr bwMode="auto">
          <a:xfrm>
            <a:off x="3523817" y="2758455"/>
            <a:ext cx="2106744" cy="4318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0840" name="Rectangle 8"/>
          <p:cNvSpPr>
            <a:spLocks noChangeArrowheads="1"/>
          </p:cNvSpPr>
          <p:nvPr/>
        </p:nvSpPr>
        <p:spPr bwMode="auto">
          <a:xfrm>
            <a:off x="6487017" y="2758455"/>
            <a:ext cx="2964921" cy="4318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0847" name="Text Box 15"/>
          <p:cNvSpPr txBox="1">
            <a:spLocks noChangeArrowheads="1"/>
          </p:cNvSpPr>
          <p:nvPr/>
        </p:nvSpPr>
        <p:spPr bwMode="auto">
          <a:xfrm>
            <a:off x="364559" y="2806080"/>
            <a:ext cx="9412977"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altLang="zh-CN" sz="1600" b="1" dirty="0">
                <a:solidFill>
                  <a:srgbClr val="0000FF"/>
                </a:solidFill>
                <a:latin typeface="+mn-lt"/>
                <a:ea typeface="黑体" pitchFamily="2" charset="-122"/>
              </a:rPr>
              <a:t>1                           </a:t>
            </a:r>
            <a:r>
              <a:rPr lang="en-US" altLang="zh-CN" sz="1600" b="1" dirty="0" smtClean="0">
                <a:solidFill>
                  <a:srgbClr val="0000FF"/>
                </a:solidFill>
                <a:latin typeface="+mn-lt"/>
                <a:ea typeface="黑体" pitchFamily="2" charset="-122"/>
              </a:rPr>
              <a:t>1000                 </a:t>
            </a:r>
            <a:r>
              <a:rPr lang="en-US" altLang="zh-CN" sz="1600" b="1" dirty="0">
                <a:solidFill>
                  <a:srgbClr val="0000FF"/>
                </a:solidFill>
                <a:latin typeface="+mn-lt"/>
                <a:ea typeface="黑体" pitchFamily="2" charset="-122"/>
              </a:rPr>
              <a:t>1501                    </a:t>
            </a:r>
            <a:r>
              <a:rPr lang="en-US" altLang="zh-CN" sz="1600" b="1" dirty="0" smtClean="0">
                <a:solidFill>
                  <a:srgbClr val="0000FF"/>
                </a:solidFill>
                <a:latin typeface="+mn-lt"/>
                <a:ea typeface="黑体" pitchFamily="2" charset="-122"/>
              </a:rPr>
              <a:t>3000                3501                                  4500</a:t>
            </a:r>
            <a:endParaRPr lang="en-US" altLang="zh-CN" sz="1600" b="1" dirty="0">
              <a:solidFill>
                <a:srgbClr val="0000FF"/>
              </a:solidFill>
              <a:latin typeface="+mn-lt"/>
              <a:ea typeface="黑体" pitchFamily="2" charset="-122"/>
            </a:endParaRPr>
          </a:p>
        </p:txBody>
      </p:sp>
      <p:sp>
        <p:nvSpPr>
          <p:cNvPr id="760851" name="Text Box 19"/>
          <p:cNvSpPr txBox="1">
            <a:spLocks noChangeArrowheads="1"/>
          </p:cNvSpPr>
          <p:nvPr/>
        </p:nvSpPr>
        <p:spPr bwMode="auto">
          <a:xfrm>
            <a:off x="1424608" y="3478163"/>
            <a:ext cx="165782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latin typeface="+mn-lt"/>
                <a:ea typeface="黑体" pitchFamily="2" charset="-122"/>
              </a:rPr>
              <a:t>确认号 </a:t>
            </a:r>
            <a:r>
              <a:rPr lang="en-US" altLang="zh-CN" b="1" dirty="0">
                <a:solidFill>
                  <a:srgbClr val="FF0000"/>
                </a:solidFill>
                <a:latin typeface="+mn-lt"/>
                <a:ea typeface="黑体" pitchFamily="2" charset="-122"/>
              </a:rPr>
              <a:t>= 1001</a:t>
            </a:r>
          </a:p>
        </p:txBody>
      </p:sp>
      <p:sp>
        <p:nvSpPr>
          <p:cNvPr id="760858" name="Text Box 26"/>
          <p:cNvSpPr txBox="1">
            <a:spLocks noChangeArrowheads="1"/>
          </p:cNvSpPr>
          <p:nvPr/>
        </p:nvSpPr>
        <p:spPr bwMode="auto">
          <a:xfrm>
            <a:off x="3144177" y="3478163"/>
            <a:ext cx="1186543"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L</a:t>
            </a:r>
            <a:r>
              <a:rPr lang="en-US" altLang="zh-CN" b="1" baseline="-25000">
                <a:solidFill>
                  <a:srgbClr val="000099"/>
                </a:solidFill>
                <a:latin typeface="+mn-lt"/>
                <a:ea typeface="黑体" pitchFamily="2" charset="-122"/>
              </a:rPr>
              <a:t>1</a:t>
            </a:r>
            <a:r>
              <a:rPr lang="en-US" altLang="zh-CN" b="1">
                <a:solidFill>
                  <a:srgbClr val="000099"/>
                </a:solidFill>
                <a:latin typeface="+mn-lt"/>
                <a:ea typeface="黑体" pitchFamily="2" charset="-122"/>
              </a:rPr>
              <a:t> = 1501</a:t>
            </a:r>
          </a:p>
        </p:txBody>
      </p:sp>
      <p:sp>
        <p:nvSpPr>
          <p:cNvPr id="760859" name="Text Box 27"/>
          <p:cNvSpPr txBox="1">
            <a:spLocks noChangeArrowheads="1"/>
          </p:cNvSpPr>
          <p:nvPr/>
        </p:nvSpPr>
        <p:spPr bwMode="auto">
          <a:xfrm>
            <a:off x="6107378" y="3478163"/>
            <a:ext cx="1186543"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L</a:t>
            </a:r>
            <a:r>
              <a:rPr lang="en-US" altLang="zh-CN" b="1" baseline="-25000">
                <a:solidFill>
                  <a:srgbClr val="000099"/>
                </a:solidFill>
                <a:latin typeface="+mn-lt"/>
                <a:ea typeface="黑体" pitchFamily="2" charset="-122"/>
              </a:rPr>
              <a:t>2</a:t>
            </a:r>
            <a:r>
              <a:rPr lang="en-US" altLang="zh-CN" b="1">
                <a:solidFill>
                  <a:srgbClr val="000099"/>
                </a:solidFill>
                <a:latin typeface="+mn-lt"/>
                <a:ea typeface="黑体" pitchFamily="2" charset="-122"/>
              </a:rPr>
              <a:t> = 3501</a:t>
            </a:r>
          </a:p>
        </p:txBody>
      </p:sp>
      <p:sp>
        <p:nvSpPr>
          <p:cNvPr id="760860" name="Text Box 28"/>
          <p:cNvSpPr txBox="1">
            <a:spLocks noChangeArrowheads="1"/>
          </p:cNvSpPr>
          <p:nvPr/>
        </p:nvSpPr>
        <p:spPr bwMode="auto">
          <a:xfrm>
            <a:off x="4953000" y="3478163"/>
            <a:ext cx="1212191"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b="1" dirty="0">
                <a:solidFill>
                  <a:srgbClr val="000099"/>
                </a:solidFill>
                <a:latin typeface="+mn-lt"/>
                <a:ea typeface="黑体" pitchFamily="2" charset="-122"/>
              </a:rPr>
              <a:t>R</a:t>
            </a:r>
            <a:r>
              <a:rPr lang="en-US" altLang="zh-CN" b="1" baseline="-25000" dirty="0">
                <a:solidFill>
                  <a:srgbClr val="000099"/>
                </a:solidFill>
                <a:latin typeface="+mn-lt"/>
                <a:ea typeface="黑体" pitchFamily="2" charset="-122"/>
              </a:rPr>
              <a:t>1</a:t>
            </a:r>
            <a:r>
              <a:rPr lang="en-US" altLang="zh-CN" b="1" dirty="0">
                <a:solidFill>
                  <a:srgbClr val="000099"/>
                </a:solidFill>
                <a:latin typeface="+mn-lt"/>
                <a:ea typeface="黑体" pitchFamily="2" charset="-122"/>
              </a:rPr>
              <a:t> = 3001</a:t>
            </a:r>
          </a:p>
        </p:txBody>
      </p:sp>
      <p:sp>
        <p:nvSpPr>
          <p:cNvPr id="760861" name="Text Box 29"/>
          <p:cNvSpPr txBox="1">
            <a:spLocks noChangeArrowheads="1"/>
          </p:cNvSpPr>
          <p:nvPr/>
        </p:nvSpPr>
        <p:spPr bwMode="auto">
          <a:xfrm>
            <a:off x="8687085" y="3456677"/>
            <a:ext cx="1212191"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b="1" dirty="0">
                <a:solidFill>
                  <a:srgbClr val="000099"/>
                </a:solidFill>
                <a:latin typeface="+mn-lt"/>
                <a:ea typeface="黑体" pitchFamily="2" charset="-122"/>
              </a:rPr>
              <a:t>R</a:t>
            </a:r>
            <a:r>
              <a:rPr lang="en-US" altLang="zh-CN" b="1" baseline="-25000" dirty="0">
                <a:solidFill>
                  <a:srgbClr val="000099"/>
                </a:solidFill>
                <a:latin typeface="+mn-lt"/>
                <a:ea typeface="黑体" pitchFamily="2" charset="-122"/>
              </a:rPr>
              <a:t>1</a:t>
            </a:r>
            <a:r>
              <a:rPr lang="en-US" altLang="zh-CN" b="1" dirty="0">
                <a:solidFill>
                  <a:srgbClr val="000099"/>
                </a:solidFill>
                <a:latin typeface="+mn-lt"/>
                <a:ea typeface="黑体" pitchFamily="2" charset="-122"/>
              </a:rPr>
              <a:t> = 4501</a:t>
            </a:r>
          </a:p>
        </p:txBody>
      </p:sp>
      <p:sp>
        <p:nvSpPr>
          <p:cNvPr id="760837" name="Line 5"/>
          <p:cNvSpPr>
            <a:spLocks noChangeShapeType="1"/>
          </p:cNvSpPr>
          <p:nvPr/>
        </p:nvSpPr>
        <p:spPr bwMode="auto">
          <a:xfrm>
            <a:off x="325004" y="2566367"/>
            <a:ext cx="226324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41" name="Text Box 9"/>
          <p:cNvSpPr txBox="1">
            <a:spLocks noChangeArrowheads="1"/>
          </p:cNvSpPr>
          <p:nvPr/>
        </p:nvSpPr>
        <p:spPr bwMode="auto">
          <a:xfrm>
            <a:off x="2722493" y="2496517"/>
            <a:ext cx="6463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3600" b="1" dirty="0">
                <a:solidFill>
                  <a:srgbClr val="000099"/>
                </a:solidFill>
                <a:latin typeface="+mn-lt"/>
                <a:ea typeface="黑体" pitchFamily="2" charset="-122"/>
              </a:rPr>
              <a:t>…</a:t>
            </a:r>
          </a:p>
        </p:txBody>
      </p:sp>
      <p:sp>
        <p:nvSpPr>
          <p:cNvPr id="760842" name="Text Box 10"/>
          <p:cNvSpPr txBox="1">
            <a:spLocks noChangeArrowheads="1"/>
          </p:cNvSpPr>
          <p:nvPr/>
        </p:nvSpPr>
        <p:spPr bwMode="auto">
          <a:xfrm>
            <a:off x="5745088" y="2401267"/>
            <a:ext cx="74892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4400" b="1" dirty="0">
                <a:solidFill>
                  <a:srgbClr val="000099"/>
                </a:solidFill>
                <a:latin typeface="+mn-lt"/>
                <a:ea typeface="黑体" pitchFamily="2" charset="-122"/>
              </a:rPr>
              <a:t>…</a:t>
            </a:r>
          </a:p>
        </p:txBody>
      </p:sp>
      <p:sp>
        <p:nvSpPr>
          <p:cNvPr id="760843" name="Line 11"/>
          <p:cNvSpPr>
            <a:spLocks noChangeShapeType="1"/>
          </p:cNvSpPr>
          <p:nvPr/>
        </p:nvSpPr>
        <p:spPr bwMode="auto">
          <a:xfrm flipH="1">
            <a:off x="344488" y="2469530"/>
            <a:ext cx="0" cy="26511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44" name="Text Box 12"/>
          <p:cNvSpPr txBox="1">
            <a:spLocks noChangeArrowheads="1"/>
          </p:cNvSpPr>
          <p:nvPr/>
        </p:nvSpPr>
        <p:spPr bwMode="auto">
          <a:xfrm>
            <a:off x="715396" y="2371105"/>
            <a:ext cx="1425390" cy="33855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连续的字节流</a:t>
            </a:r>
          </a:p>
        </p:txBody>
      </p:sp>
      <p:sp>
        <p:nvSpPr>
          <p:cNvPr id="760846" name="Line 14"/>
          <p:cNvSpPr>
            <a:spLocks noChangeShapeType="1"/>
          </p:cNvSpPr>
          <p:nvPr/>
        </p:nvSpPr>
        <p:spPr bwMode="auto">
          <a:xfrm flipV="1">
            <a:off x="2638123"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48" name="Text Box 16"/>
          <p:cNvSpPr txBox="1">
            <a:spLocks noChangeArrowheads="1"/>
          </p:cNvSpPr>
          <p:nvPr/>
        </p:nvSpPr>
        <p:spPr bwMode="auto">
          <a:xfrm>
            <a:off x="1200377" y="2660030"/>
            <a:ext cx="49244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760849" name="Text Box 17"/>
          <p:cNvSpPr txBox="1">
            <a:spLocks noChangeArrowheads="1"/>
          </p:cNvSpPr>
          <p:nvPr/>
        </p:nvSpPr>
        <p:spPr bwMode="auto">
          <a:xfrm>
            <a:off x="4320079" y="2660030"/>
            <a:ext cx="49244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760850" name="Text Box 18"/>
          <p:cNvSpPr txBox="1">
            <a:spLocks noChangeArrowheads="1"/>
          </p:cNvSpPr>
          <p:nvPr/>
        </p:nvSpPr>
        <p:spPr bwMode="auto">
          <a:xfrm>
            <a:off x="7830175" y="2660030"/>
            <a:ext cx="49244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760852" name="Line 20"/>
          <p:cNvSpPr>
            <a:spLocks noChangeShapeType="1"/>
          </p:cNvSpPr>
          <p:nvPr/>
        </p:nvSpPr>
        <p:spPr bwMode="auto">
          <a:xfrm flipV="1">
            <a:off x="3757708"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3" name="Line 21"/>
          <p:cNvSpPr>
            <a:spLocks noChangeShapeType="1"/>
          </p:cNvSpPr>
          <p:nvPr/>
        </p:nvSpPr>
        <p:spPr bwMode="auto">
          <a:xfrm flipV="1">
            <a:off x="5707952"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4" name="Line 22"/>
          <p:cNvSpPr>
            <a:spLocks noChangeShapeType="1"/>
          </p:cNvSpPr>
          <p:nvPr/>
        </p:nvSpPr>
        <p:spPr bwMode="auto">
          <a:xfrm flipV="1">
            <a:off x="6722629"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5" name="Line 23"/>
          <p:cNvSpPr>
            <a:spLocks noChangeShapeType="1"/>
          </p:cNvSpPr>
          <p:nvPr/>
        </p:nvSpPr>
        <p:spPr bwMode="auto">
          <a:xfrm flipV="1">
            <a:off x="9529329" y="3045792"/>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6" name="Text Box 24"/>
          <p:cNvSpPr txBox="1">
            <a:spLocks noChangeArrowheads="1"/>
          </p:cNvSpPr>
          <p:nvPr/>
        </p:nvSpPr>
        <p:spPr bwMode="auto">
          <a:xfrm>
            <a:off x="3835098" y="2358405"/>
            <a:ext cx="1425390"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第一个字节块</a:t>
            </a:r>
          </a:p>
        </p:txBody>
      </p:sp>
      <p:sp>
        <p:nvSpPr>
          <p:cNvPr id="760857" name="Text Box 25"/>
          <p:cNvSpPr txBox="1">
            <a:spLocks noChangeArrowheads="1"/>
          </p:cNvSpPr>
          <p:nvPr/>
        </p:nvSpPr>
        <p:spPr bwMode="auto">
          <a:xfrm>
            <a:off x="7307358" y="2348880"/>
            <a:ext cx="1425390"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第二个字节块</a:t>
            </a:r>
          </a:p>
        </p:txBody>
      </p:sp>
      <p:sp>
        <p:nvSpPr>
          <p:cNvPr id="760862" name="Text Box 30"/>
          <p:cNvSpPr txBox="1">
            <a:spLocks noChangeArrowheads="1"/>
          </p:cNvSpPr>
          <p:nvPr/>
        </p:nvSpPr>
        <p:spPr bwMode="auto">
          <a:xfrm>
            <a:off x="416496" y="4098925"/>
            <a:ext cx="9217024" cy="1938992"/>
          </a:xfrm>
          <a:prstGeom prst="rect">
            <a:avLst/>
          </a:prstGeom>
          <a:solidFill>
            <a:srgbClr val="FFFF66"/>
          </a:solidFill>
          <a:ln w="9525">
            <a:solidFill>
              <a:schemeClr val="folHlink"/>
            </a:solidFill>
            <a:miter lim="800000"/>
            <a:headEnd/>
            <a:tailEnd/>
          </a:ln>
          <a:effectLst/>
        </p:spPr>
        <p:txBody>
          <a:bodyPr wrap="square">
            <a:spAutoFit/>
          </a:bodyPr>
          <a:lstStyle/>
          <a:p>
            <a:r>
              <a:rPr lang="zh-CN" altLang="en-US" sz="2400" b="1" dirty="0" smtClean="0">
                <a:solidFill>
                  <a:srgbClr val="000099"/>
                </a:solidFill>
                <a:latin typeface="+mn-lt"/>
                <a:ea typeface="黑体" pitchFamily="2" charset="-122"/>
              </a:rPr>
              <a:t>前</a:t>
            </a:r>
            <a:r>
              <a:rPr lang="zh-CN" altLang="en-US" sz="2400" b="1" dirty="0">
                <a:solidFill>
                  <a:srgbClr val="000099"/>
                </a:solidFill>
                <a:latin typeface="+mn-lt"/>
                <a:ea typeface="黑体" pitchFamily="2" charset="-122"/>
              </a:rPr>
              <a:t>后字节不连续的每一个字节块都有</a:t>
            </a:r>
            <a:r>
              <a:rPr lang="zh-CN" altLang="en-US" sz="2400" b="1" dirty="0">
                <a:solidFill>
                  <a:srgbClr val="FF0000"/>
                </a:solidFill>
                <a:latin typeface="+mn-lt"/>
                <a:ea typeface="黑体" pitchFamily="2" charset="-122"/>
              </a:rPr>
              <a:t>两个边界</a:t>
            </a:r>
            <a:r>
              <a:rPr lang="zh-CN" altLang="en-US" sz="2400" b="1" dirty="0" smtClean="0">
                <a:solidFill>
                  <a:srgbClr val="FF0000"/>
                </a:solidFill>
                <a:latin typeface="+mn-lt"/>
                <a:ea typeface="黑体" pitchFamily="2" charset="-122"/>
              </a:rPr>
              <a:t>：左边界</a:t>
            </a:r>
            <a:r>
              <a:rPr lang="zh-CN" altLang="en-US" sz="2400" b="1" dirty="0">
                <a:solidFill>
                  <a:srgbClr val="FF0000"/>
                </a:solidFill>
                <a:latin typeface="+mn-lt"/>
                <a:ea typeface="黑体" pitchFamily="2" charset="-122"/>
              </a:rPr>
              <a:t>和</a:t>
            </a:r>
            <a:r>
              <a:rPr lang="zh-CN" altLang="en-US" sz="2400" b="1" dirty="0" smtClean="0">
                <a:solidFill>
                  <a:srgbClr val="FF0000"/>
                </a:solidFill>
                <a:latin typeface="+mn-lt"/>
                <a:ea typeface="黑体" pitchFamily="2" charset="-122"/>
              </a:rPr>
              <a:t>右边界</a:t>
            </a:r>
            <a:r>
              <a:rPr lang="zh-CN" altLang="en-US" sz="2400" b="1" dirty="0">
                <a:solidFill>
                  <a:srgbClr val="FF0000"/>
                </a:solidFill>
                <a:latin typeface="+mn-lt"/>
                <a:ea typeface="黑体" pitchFamily="2" charset="-122"/>
              </a:rPr>
              <a:t>。</a:t>
            </a:r>
          </a:p>
          <a:p>
            <a:pPr marL="342900" indent="-342900">
              <a:buSzPct val="80000"/>
              <a:buFont typeface="Wingdings" pitchFamily="2" charset="2"/>
              <a:buChar char="l"/>
            </a:pPr>
            <a:r>
              <a:rPr lang="zh-CN" altLang="en-US" sz="2400" b="1" dirty="0" smtClean="0">
                <a:solidFill>
                  <a:srgbClr val="000099"/>
                </a:solidFill>
                <a:latin typeface="+mn-lt"/>
                <a:ea typeface="黑体" pitchFamily="2" charset="-122"/>
              </a:rPr>
              <a:t>第一</a:t>
            </a:r>
            <a:r>
              <a:rPr lang="zh-CN" altLang="en-US" sz="2400" b="1" dirty="0">
                <a:solidFill>
                  <a:srgbClr val="000099"/>
                </a:solidFill>
                <a:latin typeface="+mn-lt"/>
                <a:ea typeface="黑体" pitchFamily="2" charset="-122"/>
              </a:rPr>
              <a:t>个字节块的左边界 </a:t>
            </a:r>
            <a:r>
              <a:rPr lang="en-US" altLang="zh-CN" sz="2400" b="1" dirty="0">
                <a:solidFill>
                  <a:srgbClr val="000099"/>
                </a:solidFill>
                <a:latin typeface="+mn-lt"/>
                <a:ea typeface="黑体" pitchFamily="2" charset="-122"/>
              </a:rPr>
              <a:t>L</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 1501</a:t>
            </a:r>
            <a:r>
              <a:rPr lang="zh-CN" altLang="en-US" sz="2400" b="1" dirty="0">
                <a:solidFill>
                  <a:srgbClr val="000099"/>
                </a:solidFill>
                <a:latin typeface="+mn-lt"/>
                <a:ea typeface="黑体" pitchFamily="2" charset="-122"/>
              </a:rPr>
              <a:t>，但右边界 </a:t>
            </a:r>
            <a:r>
              <a:rPr lang="en-US" altLang="zh-CN" sz="2400" b="1" dirty="0">
                <a:solidFill>
                  <a:srgbClr val="000099"/>
                </a:solidFill>
                <a:latin typeface="+mn-lt"/>
                <a:ea typeface="黑体" pitchFamily="2" charset="-122"/>
              </a:rPr>
              <a:t>R</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 3001</a:t>
            </a:r>
            <a:r>
              <a:rPr lang="zh-CN" altLang="en-US" sz="2400" b="1" dirty="0" smtClean="0">
                <a:solidFill>
                  <a:srgbClr val="000099"/>
                </a:solidFill>
                <a:latin typeface="+mn-lt"/>
                <a:ea typeface="黑体" pitchFamily="2" charset="-122"/>
              </a:rPr>
              <a:t>。左边界</a:t>
            </a:r>
            <a:r>
              <a:rPr lang="zh-CN" altLang="en-US" sz="2400" b="1" dirty="0">
                <a:solidFill>
                  <a:srgbClr val="000099"/>
                </a:solidFill>
                <a:latin typeface="+mn-lt"/>
                <a:ea typeface="黑体" pitchFamily="2" charset="-122"/>
              </a:rPr>
              <a:t>指出字节块的第一个字节的序号，但右边界减 </a:t>
            </a:r>
            <a:r>
              <a:rPr lang="en-US" altLang="zh-CN" sz="2400" b="1" dirty="0">
                <a:solidFill>
                  <a:srgbClr val="000099"/>
                </a:solidFill>
                <a:latin typeface="+mn-lt"/>
                <a:ea typeface="黑体" pitchFamily="2" charset="-122"/>
              </a:rPr>
              <a:t>1 </a:t>
            </a:r>
            <a:r>
              <a:rPr lang="zh-CN" altLang="en-US" sz="2400" b="1" dirty="0" smtClean="0">
                <a:solidFill>
                  <a:srgbClr val="000099"/>
                </a:solidFill>
                <a:latin typeface="+mn-lt"/>
                <a:ea typeface="黑体" pitchFamily="2" charset="-122"/>
              </a:rPr>
              <a:t>才是字节</a:t>
            </a:r>
            <a:r>
              <a:rPr lang="zh-CN" altLang="en-US" sz="2400" b="1" dirty="0">
                <a:solidFill>
                  <a:srgbClr val="000099"/>
                </a:solidFill>
                <a:latin typeface="+mn-lt"/>
                <a:ea typeface="黑体" pitchFamily="2" charset="-122"/>
              </a:rPr>
              <a:t>块中的最后一个序号</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a:p>
            <a:pPr marL="342900" indent="-342900">
              <a:buSzPct val="80000"/>
              <a:buFont typeface="Wingdings" pitchFamily="2" charset="2"/>
              <a:buChar char="l"/>
            </a:pPr>
            <a:r>
              <a:rPr lang="zh-CN" altLang="en-US" sz="2400" b="1" dirty="0" smtClean="0">
                <a:solidFill>
                  <a:srgbClr val="000099"/>
                </a:solidFill>
                <a:latin typeface="+mn-lt"/>
                <a:ea typeface="黑体" pitchFamily="2" charset="-122"/>
              </a:rPr>
              <a:t>第二</a:t>
            </a:r>
            <a:r>
              <a:rPr lang="zh-CN" altLang="en-US" sz="2400" b="1" dirty="0">
                <a:solidFill>
                  <a:srgbClr val="000099"/>
                </a:solidFill>
                <a:latin typeface="+mn-lt"/>
                <a:ea typeface="黑体" pitchFamily="2" charset="-122"/>
              </a:rPr>
              <a:t>个字节块的左边界 </a:t>
            </a:r>
            <a:r>
              <a:rPr lang="en-US" altLang="zh-CN" sz="2400" b="1" dirty="0">
                <a:solidFill>
                  <a:srgbClr val="000099"/>
                </a:solidFill>
                <a:latin typeface="+mn-lt"/>
                <a:ea typeface="黑体" pitchFamily="2" charset="-122"/>
              </a:rPr>
              <a:t>L</a:t>
            </a:r>
            <a:r>
              <a:rPr lang="en-US" altLang="zh-CN" sz="2400" b="1" baseline="-25000" dirty="0">
                <a:solidFill>
                  <a:srgbClr val="000099"/>
                </a:solidFill>
                <a:latin typeface="+mn-lt"/>
                <a:ea typeface="黑体" pitchFamily="2" charset="-122"/>
              </a:rPr>
              <a:t>2</a:t>
            </a:r>
            <a:r>
              <a:rPr lang="en-US" altLang="zh-CN" sz="2400" b="1" dirty="0">
                <a:solidFill>
                  <a:srgbClr val="000099"/>
                </a:solidFill>
                <a:latin typeface="+mn-lt"/>
                <a:ea typeface="黑体" pitchFamily="2" charset="-122"/>
              </a:rPr>
              <a:t> = 3501</a:t>
            </a:r>
            <a:r>
              <a:rPr lang="zh-CN" altLang="en-US" sz="2400" b="1" dirty="0">
                <a:solidFill>
                  <a:srgbClr val="000099"/>
                </a:solidFill>
                <a:latin typeface="+mn-lt"/>
                <a:ea typeface="黑体" pitchFamily="2" charset="-122"/>
              </a:rPr>
              <a:t>，而右边界 </a:t>
            </a:r>
            <a:r>
              <a:rPr lang="en-US" altLang="zh-CN" sz="2400" b="1" dirty="0">
                <a:solidFill>
                  <a:srgbClr val="000099"/>
                </a:solidFill>
                <a:latin typeface="+mn-lt"/>
                <a:ea typeface="黑体" pitchFamily="2" charset="-122"/>
              </a:rPr>
              <a:t>R</a:t>
            </a:r>
            <a:r>
              <a:rPr lang="en-US" altLang="zh-CN" sz="2400" b="1" baseline="-25000" dirty="0">
                <a:solidFill>
                  <a:srgbClr val="000099"/>
                </a:solidFill>
                <a:latin typeface="+mn-lt"/>
                <a:ea typeface="黑体" pitchFamily="2" charset="-122"/>
              </a:rPr>
              <a:t>2</a:t>
            </a:r>
            <a:r>
              <a:rPr lang="en-US" altLang="zh-CN" sz="2400" b="1" dirty="0">
                <a:solidFill>
                  <a:srgbClr val="000099"/>
                </a:solidFill>
                <a:latin typeface="+mn-lt"/>
                <a:ea typeface="黑体" pitchFamily="2" charset="-122"/>
              </a:rPr>
              <a:t> = 4501</a:t>
            </a:r>
            <a:r>
              <a:rPr lang="zh-CN" altLang="en-US" sz="2400" b="1" dirty="0">
                <a:solidFill>
                  <a:srgbClr val="000099"/>
                </a:solidFill>
                <a:latin typeface="+mn-lt"/>
                <a:ea typeface="黑体" pitchFamily="2" charset="-122"/>
              </a:rPr>
              <a:t>。 </a:t>
            </a:r>
          </a:p>
        </p:txBody>
      </p:sp>
      <p:sp>
        <p:nvSpPr>
          <p:cNvPr id="31" name="Line 11"/>
          <p:cNvSpPr>
            <a:spLocks noChangeShapeType="1"/>
          </p:cNvSpPr>
          <p:nvPr/>
        </p:nvSpPr>
        <p:spPr bwMode="auto">
          <a:xfrm flipH="1">
            <a:off x="2588250" y="2469530"/>
            <a:ext cx="0" cy="26511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707062" y="1196752"/>
            <a:ext cx="8744875" cy="954107"/>
          </a:xfrm>
          <a:prstGeom prst="rect">
            <a:avLst/>
          </a:prstGeom>
          <a:solidFill>
            <a:srgbClr val="66FF66"/>
          </a:solidFill>
          <a:ln>
            <a:solidFill>
              <a:srgbClr val="003399"/>
            </a:solidFill>
          </a:ln>
        </p:spPr>
        <p:txBody>
          <a:bodyPr wrap="square">
            <a:spAutoFit/>
          </a:bodyPr>
          <a:lstStyle/>
          <a:p>
            <a:r>
              <a:rPr lang="en-US" altLang="zh-CN" sz="2800" b="1" dirty="0" smtClean="0">
                <a:solidFill>
                  <a:srgbClr val="000099"/>
                </a:solidFill>
                <a:latin typeface="+mn-lt"/>
                <a:ea typeface="黑体" pitchFamily="2" charset="-122"/>
              </a:rPr>
              <a:t>TCP </a:t>
            </a:r>
            <a:r>
              <a:rPr lang="zh-CN" altLang="zh-CN" sz="2800" b="1" dirty="0" smtClean="0">
                <a:solidFill>
                  <a:srgbClr val="000099"/>
                </a:solidFill>
                <a:latin typeface="+mn-lt"/>
                <a:ea typeface="黑体" pitchFamily="2" charset="-122"/>
              </a:rPr>
              <a:t>的</a:t>
            </a:r>
            <a:r>
              <a:rPr lang="zh-CN" altLang="zh-CN" sz="2800" b="1" dirty="0">
                <a:solidFill>
                  <a:srgbClr val="000099"/>
                </a:solidFill>
                <a:latin typeface="+mn-lt"/>
                <a:ea typeface="黑体" pitchFamily="2" charset="-122"/>
              </a:rPr>
              <a:t>接收方在接收对方发送过来的数据字节流的序号不连续，结果就形成了一些不连续的字节块</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xmlns="" val="23801111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r>
              <a:rPr lang="en-US" altLang="zh-CN" dirty="0"/>
              <a:t>5.6.3  </a:t>
            </a:r>
            <a:r>
              <a:rPr lang="zh-CN" altLang="en-US" dirty="0"/>
              <a:t>选择确认 </a:t>
            </a:r>
            <a:r>
              <a:rPr lang="en-US" altLang="zh-CN" dirty="0" smtClean="0"/>
              <a:t>SACK</a:t>
            </a:r>
            <a:endParaRPr lang="en-US" altLang="zh-CN" dirty="0"/>
          </a:p>
        </p:txBody>
      </p:sp>
      <p:sp>
        <p:nvSpPr>
          <p:cNvPr id="759811" name="Rectangle 3"/>
          <p:cNvSpPr>
            <a:spLocks noGrp="1" noChangeArrowheads="1"/>
          </p:cNvSpPr>
          <p:nvPr>
            <p:ph idx="1"/>
          </p:nvPr>
        </p:nvSpPr>
        <p:spPr/>
        <p:txBody>
          <a:bodyPr/>
          <a:lstStyle/>
          <a:p>
            <a:r>
              <a:rPr lang="zh-CN" altLang="en-US" dirty="0" smtClean="0"/>
              <a:t>接收</a:t>
            </a:r>
            <a:r>
              <a:rPr lang="zh-CN" altLang="en-US" dirty="0"/>
              <a:t>方收到了和前面的字节流不连续的两个字节块。</a:t>
            </a:r>
          </a:p>
          <a:p>
            <a:r>
              <a:rPr lang="zh-CN" altLang="en-US" dirty="0"/>
              <a:t>如果这些字节的序号都在接收窗口之内，那么接收方就</a:t>
            </a:r>
            <a:r>
              <a:rPr lang="zh-CN" altLang="en-US" dirty="0">
                <a:solidFill>
                  <a:srgbClr val="FF0000"/>
                </a:solidFill>
              </a:rPr>
              <a:t>先收下</a:t>
            </a:r>
            <a:r>
              <a:rPr lang="zh-CN" altLang="en-US" dirty="0"/>
              <a:t>这些数据，</a:t>
            </a:r>
            <a:r>
              <a:rPr lang="zh-CN" altLang="en-US" dirty="0">
                <a:solidFill>
                  <a:srgbClr val="0000FF"/>
                </a:solidFill>
              </a:rPr>
              <a:t>但要把这些信息准确地告诉发送方，使发送方</a:t>
            </a:r>
            <a:r>
              <a:rPr lang="zh-CN" altLang="en-US" dirty="0" smtClean="0">
                <a:solidFill>
                  <a:srgbClr val="0000FF"/>
                </a:solidFill>
              </a:rPr>
              <a:t>不再</a:t>
            </a:r>
            <a:r>
              <a:rPr lang="zh-CN" altLang="en-US" dirty="0">
                <a:solidFill>
                  <a:srgbClr val="0000FF"/>
                </a:solidFill>
              </a:rPr>
              <a:t>重复发送这些已收到的数据</a:t>
            </a:r>
            <a:r>
              <a:rPr lang="zh-CN" altLang="en-US" dirty="0" smtClean="0">
                <a:solidFill>
                  <a:srgbClr val="0000FF"/>
                </a:solidFill>
              </a:rPr>
              <a:t>。</a:t>
            </a:r>
            <a:endParaRPr lang="zh-CN" altLang="en-US" dirty="0">
              <a:solidFill>
                <a:srgbClr val="0000FF"/>
              </a:solidFill>
            </a:endParaRPr>
          </a:p>
        </p:txBody>
      </p:sp>
    </p:spTree>
    <p:extLst>
      <p:ext uri="{BB962C8B-B14F-4D97-AF65-F5344CB8AC3E}">
        <p14:creationId xmlns:p14="http://schemas.microsoft.com/office/powerpoint/2010/main" xmlns="" val="5920396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pPr algn="ctr"/>
            <a:r>
              <a:rPr lang="en-US" altLang="zh-CN"/>
              <a:t>RFC 2018 </a:t>
            </a:r>
            <a:r>
              <a:rPr lang="zh-CN" altLang="en-US"/>
              <a:t>的规定</a:t>
            </a:r>
          </a:p>
        </p:txBody>
      </p:sp>
      <p:sp>
        <p:nvSpPr>
          <p:cNvPr id="762883" name="Rectangle 3"/>
          <p:cNvSpPr>
            <a:spLocks noGrp="1" noChangeArrowheads="1"/>
          </p:cNvSpPr>
          <p:nvPr>
            <p:ph idx="1"/>
          </p:nvPr>
        </p:nvSpPr>
        <p:spPr/>
        <p:txBody>
          <a:bodyPr/>
          <a:lstStyle/>
          <a:p>
            <a:r>
              <a:rPr lang="zh-CN" altLang="en-US" sz="2800" dirty="0"/>
              <a:t>如果要使用选择确认，那么在建立 </a:t>
            </a:r>
            <a:r>
              <a:rPr lang="en-US" altLang="zh-CN" sz="2800" dirty="0"/>
              <a:t>TCP </a:t>
            </a:r>
            <a:r>
              <a:rPr lang="zh-CN" altLang="en-US" sz="2800" dirty="0"/>
              <a:t>连接时，就要在 </a:t>
            </a:r>
            <a:r>
              <a:rPr lang="en-US" altLang="zh-CN" sz="2800" dirty="0"/>
              <a:t>TCP </a:t>
            </a:r>
            <a:r>
              <a:rPr lang="zh-CN" altLang="en-US" sz="2800" dirty="0"/>
              <a:t>首部的选项中加上“允许 </a:t>
            </a:r>
            <a:r>
              <a:rPr lang="en-US" altLang="zh-CN" sz="2800" dirty="0"/>
              <a:t>SACK”</a:t>
            </a:r>
            <a:r>
              <a:rPr lang="zh-CN" altLang="en-US" sz="2800" dirty="0"/>
              <a:t>的选项，而双方必须都事先商定好。</a:t>
            </a:r>
          </a:p>
          <a:p>
            <a:r>
              <a:rPr lang="zh-CN" altLang="en-US" sz="2800" dirty="0"/>
              <a:t>如果使用选择确认，那么原来首部中的“确认号字段”的用法仍然不变。只是以后在 </a:t>
            </a:r>
            <a:r>
              <a:rPr lang="en-US" altLang="zh-CN" sz="2800" dirty="0"/>
              <a:t>TCP </a:t>
            </a:r>
            <a:r>
              <a:rPr lang="zh-CN" altLang="en-US" sz="2800" dirty="0"/>
              <a:t>报文段的首部中都增加了 </a:t>
            </a:r>
            <a:r>
              <a:rPr lang="en-US" altLang="zh-CN" sz="2800" dirty="0"/>
              <a:t>SACK </a:t>
            </a:r>
            <a:r>
              <a:rPr lang="zh-CN" altLang="en-US" sz="2800" dirty="0"/>
              <a:t>选项，以便报告收到的不连续的字节块的边界。</a:t>
            </a:r>
          </a:p>
          <a:p>
            <a:r>
              <a:rPr lang="zh-CN" altLang="en-US" sz="2800" dirty="0"/>
              <a:t>由于首部选项的长度最多只有 </a:t>
            </a:r>
            <a:r>
              <a:rPr lang="en-US" altLang="zh-CN" sz="2800" dirty="0"/>
              <a:t>40 </a:t>
            </a:r>
            <a:r>
              <a:rPr lang="zh-CN" altLang="en-US" sz="2800" dirty="0"/>
              <a:t>字节，而指明一个边界就要用掉 </a:t>
            </a:r>
            <a:r>
              <a:rPr lang="en-US" altLang="zh-CN" sz="2800" dirty="0"/>
              <a:t>4 </a:t>
            </a:r>
            <a:r>
              <a:rPr lang="zh-CN" altLang="en-US" sz="2800" dirty="0"/>
              <a:t>字节，因此在选项中最多只能指明 </a:t>
            </a:r>
            <a:r>
              <a:rPr lang="en-US" altLang="zh-CN" sz="2800" dirty="0"/>
              <a:t>4 </a:t>
            </a:r>
            <a:r>
              <a:rPr lang="zh-CN" altLang="en-US" sz="2800" dirty="0"/>
              <a:t>个字节块的边界信息。</a:t>
            </a:r>
          </a:p>
        </p:txBody>
      </p:sp>
    </p:spTree>
    <p:extLst>
      <p:ext uri="{BB962C8B-B14F-4D97-AF65-F5344CB8AC3E}">
        <p14:creationId xmlns:p14="http://schemas.microsoft.com/office/powerpoint/2010/main" xmlns="" val="12498695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5.7  </a:t>
            </a:r>
            <a:r>
              <a:rPr lang="en-US" altLang="zh-CN" dirty="0" smtClean="0"/>
              <a:t>TCP </a:t>
            </a:r>
            <a:r>
              <a:rPr lang="zh-CN" altLang="zh-CN" dirty="0" smtClean="0"/>
              <a:t>的</a:t>
            </a:r>
            <a:r>
              <a:rPr lang="zh-CN" altLang="zh-CN" dirty="0"/>
              <a:t>流量控制</a:t>
            </a:r>
          </a:p>
        </p:txBody>
      </p:sp>
      <p:sp>
        <p:nvSpPr>
          <p:cNvPr id="931843" name="Rectangle 3"/>
          <p:cNvSpPr>
            <a:spLocks noGrp="1" noChangeArrowheads="1"/>
          </p:cNvSpPr>
          <p:nvPr>
            <p:ph idx="1"/>
          </p:nvPr>
        </p:nvSpPr>
        <p:spPr/>
        <p:txBody>
          <a:bodyPr/>
          <a:lstStyle/>
          <a:p>
            <a:r>
              <a:rPr lang="en-US" altLang="zh-CN" dirty="0"/>
              <a:t>5.7.1  </a:t>
            </a:r>
            <a:r>
              <a:rPr lang="zh-CN" altLang="zh-CN" dirty="0"/>
              <a:t>利用滑动窗口实现流量控制</a:t>
            </a:r>
          </a:p>
          <a:p>
            <a:r>
              <a:rPr lang="en-US" altLang="zh-CN" dirty="0" smtClean="0"/>
              <a:t>5.7.2  TCP </a:t>
            </a:r>
            <a:r>
              <a:rPr lang="zh-CN" altLang="zh-CN" dirty="0" smtClean="0"/>
              <a:t>的</a:t>
            </a:r>
            <a:r>
              <a:rPr lang="zh-CN" altLang="zh-CN" dirty="0"/>
              <a:t>传输效率</a:t>
            </a:r>
          </a:p>
        </p:txBody>
      </p:sp>
    </p:spTree>
    <p:extLst>
      <p:ext uri="{BB962C8B-B14F-4D97-AF65-F5344CB8AC3E}">
        <p14:creationId xmlns:p14="http://schemas.microsoft.com/office/powerpoint/2010/main" xmlns="" val="3500760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本章重点</a:t>
            </a:r>
          </a:p>
        </p:txBody>
      </p:sp>
      <p:sp>
        <p:nvSpPr>
          <p:cNvPr id="5123" name="Rectangle 3"/>
          <p:cNvSpPr>
            <a:spLocks noGrp="1" noChangeArrowheads="1"/>
          </p:cNvSpPr>
          <p:nvPr>
            <p:ph type="body" idx="1"/>
          </p:nvPr>
        </p:nvSpPr>
        <p:spPr/>
        <p:txBody>
          <a:bodyPr/>
          <a:lstStyle/>
          <a:p>
            <a:pPr eaLnBrk="1" hangingPunct="1"/>
            <a:r>
              <a:rPr lang="zh-CN" altLang="en-US" smtClean="0"/>
              <a:t>运输层的地位及作用</a:t>
            </a:r>
          </a:p>
          <a:p>
            <a:pPr eaLnBrk="1" hangingPunct="1"/>
            <a:r>
              <a:rPr lang="zh-CN" altLang="en-US" smtClean="0"/>
              <a:t>端口和插口</a:t>
            </a:r>
            <a:r>
              <a:rPr lang="en-US" altLang="zh-CN" smtClean="0"/>
              <a:t>(socket)</a:t>
            </a:r>
            <a:r>
              <a:rPr lang="zh-CN" altLang="en-US" smtClean="0"/>
              <a:t>的概念</a:t>
            </a:r>
            <a:endParaRPr lang="en-US" altLang="zh-CN" smtClean="0"/>
          </a:p>
          <a:p>
            <a:pPr eaLnBrk="1" hangingPunct="1"/>
            <a:r>
              <a:rPr lang="zh-CN" altLang="en-US" smtClean="0"/>
              <a:t>可靠传输的工作原理和实现</a:t>
            </a:r>
          </a:p>
          <a:p>
            <a:pPr eaLnBrk="1" hangingPunct="1"/>
            <a:r>
              <a:rPr lang="en-US" altLang="zh-CN" smtClean="0"/>
              <a:t>UDP</a:t>
            </a:r>
            <a:r>
              <a:rPr lang="zh-CN" altLang="en-US" smtClean="0"/>
              <a:t>协议实现的功能</a:t>
            </a:r>
          </a:p>
          <a:p>
            <a:pPr eaLnBrk="1" hangingPunct="1"/>
            <a:r>
              <a:rPr lang="en-US" altLang="zh-CN" smtClean="0"/>
              <a:t>TCP</a:t>
            </a:r>
            <a:r>
              <a:rPr lang="zh-CN" altLang="en-US" smtClean="0"/>
              <a:t>协议的控制机制和连接管理</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r>
              <a:rPr lang="en-US" altLang="zh-CN" dirty="0" smtClean="0"/>
              <a:t>5.7.1  </a:t>
            </a:r>
            <a:r>
              <a:rPr lang="zh-CN" altLang="en-US" dirty="0"/>
              <a:t>利用滑动窗口实现流量控制</a:t>
            </a:r>
          </a:p>
        </p:txBody>
      </p:sp>
      <p:sp>
        <p:nvSpPr>
          <p:cNvPr id="738307" name="Rectangle 3"/>
          <p:cNvSpPr>
            <a:spLocks noGrp="1" noChangeArrowheads="1"/>
          </p:cNvSpPr>
          <p:nvPr>
            <p:ph idx="1"/>
          </p:nvPr>
        </p:nvSpPr>
        <p:spPr/>
        <p:txBody>
          <a:bodyPr/>
          <a:lstStyle/>
          <a:p>
            <a:r>
              <a:rPr lang="zh-CN" altLang="en-US" dirty="0"/>
              <a:t>一般说来，我们总是希望数据传输得更快一些。但如果发送方把数据发送得过快，接收方就可能来不及接收，这就会造成数据的丢失。</a:t>
            </a:r>
          </a:p>
          <a:p>
            <a:r>
              <a:rPr lang="zh-CN" altLang="en-US" dirty="0" smtClean="0">
                <a:solidFill>
                  <a:srgbClr val="FF0000"/>
                </a:solidFill>
              </a:rPr>
              <a:t>流量控制</a:t>
            </a:r>
            <a:r>
              <a:rPr lang="zh-CN" altLang="en-US" dirty="0" smtClean="0">
                <a:solidFill>
                  <a:schemeClr val="hlink"/>
                </a:solidFill>
              </a:rPr>
              <a:t> </a:t>
            </a:r>
            <a:r>
              <a:rPr lang="en-US" altLang="zh-CN" dirty="0" smtClean="0"/>
              <a:t>(</a:t>
            </a:r>
            <a:r>
              <a:rPr lang="en-US" altLang="zh-CN" dirty="0"/>
              <a:t>flow control</a:t>
            </a:r>
            <a:r>
              <a:rPr lang="en-US" altLang="zh-CN" dirty="0" smtClean="0"/>
              <a:t>) </a:t>
            </a:r>
            <a:r>
              <a:rPr lang="zh-CN" altLang="en-US" dirty="0" smtClean="0"/>
              <a:t>就是</a:t>
            </a:r>
            <a:r>
              <a:rPr lang="zh-CN" altLang="en-US" dirty="0"/>
              <a:t>让发送方的发送速率不要太快，既要让接收方来得及接收，也不要使网络发生拥塞。</a:t>
            </a:r>
          </a:p>
          <a:p>
            <a:pPr>
              <a:spcAft>
                <a:spcPct val="10000"/>
              </a:spcAft>
            </a:pPr>
            <a:r>
              <a:rPr lang="zh-CN" altLang="en-US" dirty="0"/>
              <a:t>利用</a:t>
            </a:r>
            <a:r>
              <a:rPr lang="zh-CN" altLang="en-US" dirty="0">
                <a:solidFill>
                  <a:srgbClr val="FF0000"/>
                </a:solidFill>
              </a:rPr>
              <a:t>滑动窗口机制</a:t>
            </a:r>
            <a:r>
              <a:rPr lang="zh-CN" altLang="en-US" dirty="0"/>
              <a:t>可以很方便地在 </a:t>
            </a:r>
            <a:r>
              <a:rPr lang="en-US" altLang="zh-CN" dirty="0"/>
              <a:t>TCP </a:t>
            </a:r>
            <a:r>
              <a:rPr lang="zh-CN" altLang="en-US" dirty="0"/>
              <a:t>连接上实现流量控制。 </a:t>
            </a:r>
          </a:p>
        </p:txBody>
      </p:sp>
    </p:spTree>
    <p:extLst>
      <p:ext uri="{BB962C8B-B14F-4D97-AF65-F5344CB8AC3E}">
        <p14:creationId xmlns:p14="http://schemas.microsoft.com/office/powerpoint/2010/main" xmlns="" val="26230814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2" name="Line 4"/>
          <p:cNvSpPr>
            <a:spLocks noChangeShapeType="1"/>
          </p:cNvSpPr>
          <p:nvPr/>
        </p:nvSpPr>
        <p:spPr bwMode="auto">
          <a:xfrm>
            <a:off x="3919812" y="2280370"/>
            <a:ext cx="0" cy="4132262"/>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4453" name="Line 5"/>
          <p:cNvSpPr>
            <a:spLocks noChangeShapeType="1"/>
          </p:cNvSpPr>
          <p:nvPr/>
        </p:nvSpPr>
        <p:spPr bwMode="auto">
          <a:xfrm>
            <a:off x="450992" y="2439120"/>
            <a:ext cx="345678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54" name="Rectangle 6"/>
          <p:cNvSpPr>
            <a:spLocks noChangeArrowheads="1"/>
          </p:cNvSpPr>
          <p:nvPr/>
        </p:nvSpPr>
        <p:spPr bwMode="auto">
          <a:xfrm>
            <a:off x="1016803" y="2116857"/>
            <a:ext cx="170399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1, DATA</a:t>
            </a:r>
          </a:p>
        </p:txBody>
      </p:sp>
      <p:sp>
        <p:nvSpPr>
          <p:cNvPr id="744455" name="Line 7"/>
          <p:cNvSpPr>
            <a:spLocks noChangeShapeType="1"/>
          </p:cNvSpPr>
          <p:nvPr/>
        </p:nvSpPr>
        <p:spPr bwMode="auto">
          <a:xfrm>
            <a:off x="452712" y="4990232"/>
            <a:ext cx="345162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56" name="Rectangle 8"/>
          <p:cNvSpPr>
            <a:spLocks noChangeArrowheads="1"/>
          </p:cNvSpPr>
          <p:nvPr/>
        </p:nvSpPr>
        <p:spPr bwMode="auto">
          <a:xfrm>
            <a:off x="1016803" y="4644157"/>
            <a:ext cx="1963103"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201, DATA</a:t>
            </a:r>
          </a:p>
        </p:txBody>
      </p:sp>
      <p:sp>
        <p:nvSpPr>
          <p:cNvPr id="744457" name="Line 9"/>
          <p:cNvSpPr>
            <a:spLocks noChangeShapeType="1"/>
          </p:cNvSpPr>
          <p:nvPr/>
        </p:nvSpPr>
        <p:spPr bwMode="auto">
          <a:xfrm>
            <a:off x="454431" y="4571132"/>
            <a:ext cx="3448183"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58" name="Rectangle 10"/>
          <p:cNvSpPr>
            <a:spLocks noChangeArrowheads="1"/>
          </p:cNvSpPr>
          <p:nvPr/>
        </p:nvSpPr>
        <p:spPr bwMode="auto">
          <a:xfrm>
            <a:off x="1016803" y="4226646"/>
            <a:ext cx="1963103"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401, DATA</a:t>
            </a:r>
          </a:p>
        </p:txBody>
      </p:sp>
      <p:sp>
        <p:nvSpPr>
          <p:cNvPr id="744459" name="Line 11"/>
          <p:cNvSpPr>
            <a:spLocks noChangeShapeType="1"/>
          </p:cNvSpPr>
          <p:nvPr/>
        </p:nvSpPr>
        <p:spPr bwMode="auto">
          <a:xfrm>
            <a:off x="447552" y="4136157"/>
            <a:ext cx="346194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0" name="Rectangle 12"/>
          <p:cNvSpPr>
            <a:spLocks noChangeArrowheads="1"/>
          </p:cNvSpPr>
          <p:nvPr/>
        </p:nvSpPr>
        <p:spPr bwMode="auto">
          <a:xfrm>
            <a:off x="1016803" y="3782146"/>
            <a:ext cx="1963103"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301, DATA</a:t>
            </a:r>
          </a:p>
        </p:txBody>
      </p:sp>
      <p:sp>
        <p:nvSpPr>
          <p:cNvPr id="744461" name="Line 13"/>
          <p:cNvSpPr>
            <a:spLocks noChangeShapeType="1"/>
          </p:cNvSpPr>
          <p:nvPr/>
        </p:nvSpPr>
        <p:spPr bwMode="auto">
          <a:xfrm>
            <a:off x="449272" y="2858220"/>
            <a:ext cx="3458501"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2" name="Rectangle 14"/>
          <p:cNvSpPr>
            <a:spLocks noChangeArrowheads="1"/>
          </p:cNvSpPr>
          <p:nvPr/>
        </p:nvSpPr>
        <p:spPr bwMode="auto">
          <a:xfrm>
            <a:off x="1016803" y="2520082"/>
            <a:ext cx="1963103"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101, DATA</a:t>
            </a:r>
          </a:p>
        </p:txBody>
      </p:sp>
      <p:sp>
        <p:nvSpPr>
          <p:cNvPr id="744463" name="Line 15"/>
          <p:cNvSpPr>
            <a:spLocks noChangeShapeType="1"/>
          </p:cNvSpPr>
          <p:nvPr/>
        </p:nvSpPr>
        <p:spPr bwMode="auto">
          <a:xfrm>
            <a:off x="444113" y="3301132"/>
            <a:ext cx="2323439"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4" name="Rectangle 16"/>
          <p:cNvSpPr>
            <a:spLocks noChangeArrowheads="1"/>
          </p:cNvSpPr>
          <p:nvPr/>
        </p:nvSpPr>
        <p:spPr bwMode="auto">
          <a:xfrm>
            <a:off x="1016803" y="2980457"/>
            <a:ext cx="1963103"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201, DATA</a:t>
            </a:r>
          </a:p>
        </p:txBody>
      </p:sp>
      <p:sp>
        <p:nvSpPr>
          <p:cNvPr id="744465" name="Line 17"/>
          <p:cNvSpPr>
            <a:spLocks noChangeShapeType="1"/>
          </p:cNvSpPr>
          <p:nvPr/>
        </p:nvSpPr>
        <p:spPr bwMode="auto">
          <a:xfrm>
            <a:off x="450992" y="5847482"/>
            <a:ext cx="3455062"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6" name="Rectangle 18"/>
          <p:cNvSpPr>
            <a:spLocks noChangeArrowheads="1"/>
          </p:cNvSpPr>
          <p:nvPr/>
        </p:nvSpPr>
        <p:spPr bwMode="auto">
          <a:xfrm>
            <a:off x="1095914" y="5531571"/>
            <a:ext cx="1963103"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501, DATA</a:t>
            </a:r>
          </a:p>
        </p:txBody>
      </p:sp>
      <p:sp>
        <p:nvSpPr>
          <p:cNvPr id="744467" name="Line 19"/>
          <p:cNvSpPr>
            <a:spLocks noChangeShapeType="1"/>
          </p:cNvSpPr>
          <p:nvPr/>
        </p:nvSpPr>
        <p:spPr bwMode="auto">
          <a:xfrm flipH="1">
            <a:off x="418316" y="3726582"/>
            <a:ext cx="3520413"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8" name="Rectangle 20"/>
          <p:cNvSpPr>
            <a:spLocks noChangeArrowheads="1"/>
          </p:cNvSpPr>
          <p:nvPr/>
        </p:nvSpPr>
        <p:spPr bwMode="auto">
          <a:xfrm flipH="1">
            <a:off x="552461" y="3404320"/>
            <a:ext cx="369332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ACK = 1, </a:t>
            </a:r>
            <a:r>
              <a:rPr kumimoji="1" lang="en-US" altLang="zh-CN" sz="1800" b="1" dirty="0" err="1">
                <a:solidFill>
                  <a:srgbClr val="000099"/>
                </a:solidFill>
                <a:latin typeface="+mn-lt"/>
                <a:ea typeface="黑体" pitchFamily="2" charset="-122"/>
              </a:rPr>
              <a:t>ack</a:t>
            </a:r>
            <a:r>
              <a:rPr kumimoji="1" lang="en-US" altLang="zh-CN" sz="1800" b="1" dirty="0">
                <a:solidFill>
                  <a:srgbClr val="000099"/>
                </a:solidFill>
                <a:latin typeface="+mn-lt"/>
                <a:ea typeface="黑体" pitchFamily="2" charset="-122"/>
              </a:rPr>
              <a:t> = 201, </a:t>
            </a:r>
            <a:r>
              <a:rPr kumimoji="1" lang="en-US" altLang="zh-CN" sz="1800" b="1" dirty="0" err="1">
                <a:solidFill>
                  <a:srgbClr val="FF0000"/>
                </a:solidFill>
                <a:latin typeface="+mn-lt"/>
                <a:ea typeface="黑体" pitchFamily="2" charset="-122"/>
              </a:rPr>
              <a:t>rwnd</a:t>
            </a:r>
            <a:r>
              <a:rPr kumimoji="1" lang="en-US" altLang="zh-CN" sz="1800" b="1" dirty="0">
                <a:solidFill>
                  <a:srgbClr val="FF0000"/>
                </a:solidFill>
                <a:latin typeface="+mn-lt"/>
                <a:ea typeface="黑体" pitchFamily="2" charset="-122"/>
              </a:rPr>
              <a:t> = 300</a:t>
            </a:r>
          </a:p>
        </p:txBody>
      </p:sp>
      <p:sp>
        <p:nvSpPr>
          <p:cNvPr id="744469" name="Line 21"/>
          <p:cNvSpPr>
            <a:spLocks noChangeShapeType="1"/>
          </p:cNvSpPr>
          <p:nvPr/>
        </p:nvSpPr>
        <p:spPr bwMode="auto">
          <a:xfrm flipH="1">
            <a:off x="432074" y="6277695"/>
            <a:ext cx="3494617"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70" name="Rectangle 22"/>
          <p:cNvSpPr>
            <a:spLocks noChangeArrowheads="1"/>
          </p:cNvSpPr>
          <p:nvPr/>
        </p:nvSpPr>
        <p:spPr bwMode="auto">
          <a:xfrm flipH="1">
            <a:off x="550739" y="5955432"/>
            <a:ext cx="3305393"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ACK = 1, </a:t>
            </a:r>
            <a:r>
              <a:rPr kumimoji="1" lang="en-US" altLang="zh-CN" sz="1800" b="1" dirty="0" err="1">
                <a:solidFill>
                  <a:srgbClr val="000099"/>
                </a:solidFill>
                <a:latin typeface="+mn-lt"/>
                <a:ea typeface="黑体" pitchFamily="2" charset="-122"/>
              </a:rPr>
              <a:t>ack</a:t>
            </a:r>
            <a:r>
              <a:rPr kumimoji="1" lang="en-US" altLang="zh-CN" sz="1800" b="1" dirty="0">
                <a:solidFill>
                  <a:srgbClr val="000099"/>
                </a:solidFill>
                <a:latin typeface="+mn-lt"/>
                <a:ea typeface="黑体" pitchFamily="2" charset="-122"/>
              </a:rPr>
              <a:t> = 601, </a:t>
            </a:r>
            <a:r>
              <a:rPr kumimoji="1" lang="en-US" altLang="zh-CN" sz="1800" b="1" dirty="0" err="1">
                <a:solidFill>
                  <a:srgbClr val="FF0000"/>
                </a:solidFill>
                <a:latin typeface="+mn-lt"/>
                <a:ea typeface="黑体" pitchFamily="2" charset="-122"/>
              </a:rPr>
              <a:t>rwnd</a:t>
            </a:r>
            <a:r>
              <a:rPr kumimoji="1" lang="en-US" altLang="zh-CN" sz="1800" b="1" dirty="0">
                <a:solidFill>
                  <a:srgbClr val="FF0000"/>
                </a:solidFill>
                <a:latin typeface="+mn-lt"/>
                <a:ea typeface="黑体" pitchFamily="2" charset="-122"/>
              </a:rPr>
              <a:t> = 0</a:t>
            </a:r>
          </a:p>
        </p:txBody>
      </p:sp>
      <p:sp>
        <p:nvSpPr>
          <p:cNvPr id="744471" name="Line 23"/>
          <p:cNvSpPr>
            <a:spLocks noChangeShapeType="1"/>
          </p:cNvSpPr>
          <p:nvPr/>
        </p:nvSpPr>
        <p:spPr bwMode="auto">
          <a:xfrm flipH="1">
            <a:off x="414877" y="5418857"/>
            <a:ext cx="3523853"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72" name="Rectangle 24"/>
          <p:cNvSpPr>
            <a:spLocks noChangeArrowheads="1"/>
          </p:cNvSpPr>
          <p:nvPr/>
        </p:nvSpPr>
        <p:spPr bwMode="auto">
          <a:xfrm flipH="1">
            <a:off x="471629" y="5104532"/>
            <a:ext cx="369332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ACK = 1, </a:t>
            </a:r>
            <a:r>
              <a:rPr kumimoji="1" lang="en-US" altLang="zh-CN" sz="1800" b="1" dirty="0" err="1">
                <a:solidFill>
                  <a:srgbClr val="000099"/>
                </a:solidFill>
                <a:latin typeface="+mn-lt"/>
                <a:ea typeface="黑体" pitchFamily="2" charset="-122"/>
              </a:rPr>
              <a:t>ack</a:t>
            </a:r>
            <a:r>
              <a:rPr kumimoji="1" lang="en-US" altLang="zh-CN" sz="1800" b="1" dirty="0">
                <a:solidFill>
                  <a:srgbClr val="000099"/>
                </a:solidFill>
                <a:latin typeface="+mn-lt"/>
                <a:ea typeface="黑体" pitchFamily="2" charset="-122"/>
              </a:rPr>
              <a:t> = 501, </a:t>
            </a:r>
            <a:r>
              <a:rPr kumimoji="1" lang="en-US" altLang="zh-CN" sz="1800" b="1" dirty="0" err="1">
                <a:solidFill>
                  <a:srgbClr val="FF0000"/>
                </a:solidFill>
                <a:latin typeface="+mn-lt"/>
                <a:ea typeface="黑体" pitchFamily="2" charset="-122"/>
              </a:rPr>
              <a:t>rwnd</a:t>
            </a:r>
            <a:r>
              <a:rPr kumimoji="1" lang="en-US" altLang="zh-CN" sz="1800" b="1" dirty="0">
                <a:solidFill>
                  <a:srgbClr val="FF0000"/>
                </a:solidFill>
                <a:latin typeface="+mn-lt"/>
                <a:ea typeface="黑体" pitchFamily="2" charset="-122"/>
              </a:rPr>
              <a:t> = 100</a:t>
            </a:r>
          </a:p>
        </p:txBody>
      </p:sp>
      <p:sp>
        <p:nvSpPr>
          <p:cNvPr id="744473" name="Rectangle 25"/>
          <p:cNvSpPr>
            <a:spLocks noChangeArrowheads="1"/>
          </p:cNvSpPr>
          <p:nvPr/>
        </p:nvSpPr>
        <p:spPr bwMode="auto">
          <a:xfrm>
            <a:off x="237738" y="1916832"/>
            <a:ext cx="368692"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FF"/>
                </a:solidFill>
                <a:latin typeface="+mn-lt"/>
                <a:ea typeface="黑体" pitchFamily="2" charset="-122"/>
              </a:rPr>
              <a:t>A</a:t>
            </a:r>
          </a:p>
        </p:txBody>
      </p:sp>
      <p:sp>
        <p:nvSpPr>
          <p:cNvPr id="744474" name="Rectangle 26"/>
          <p:cNvSpPr>
            <a:spLocks noChangeArrowheads="1"/>
          </p:cNvSpPr>
          <p:nvPr/>
        </p:nvSpPr>
        <p:spPr bwMode="auto">
          <a:xfrm>
            <a:off x="3716877" y="1916832"/>
            <a:ext cx="368692"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B</a:t>
            </a:r>
          </a:p>
        </p:txBody>
      </p:sp>
      <p:sp>
        <p:nvSpPr>
          <p:cNvPr id="744475" name="Rectangle 27"/>
          <p:cNvSpPr>
            <a:spLocks noChangeArrowheads="1"/>
          </p:cNvSpPr>
          <p:nvPr/>
        </p:nvSpPr>
        <p:spPr bwMode="auto">
          <a:xfrm>
            <a:off x="4041917" y="3526557"/>
            <a:ext cx="438786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FF"/>
                </a:solidFill>
                <a:latin typeface="+mn-lt"/>
                <a:ea typeface="黑体" pitchFamily="2" charset="-122"/>
              </a:rPr>
              <a:t>允许 </a:t>
            </a:r>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发送序号 </a:t>
            </a:r>
            <a:r>
              <a:rPr kumimoji="1" lang="en-US" altLang="zh-CN" b="1">
                <a:solidFill>
                  <a:srgbClr val="0000FF"/>
                </a:solidFill>
                <a:latin typeface="+mn-lt"/>
                <a:ea typeface="黑体" pitchFamily="2" charset="-122"/>
              </a:rPr>
              <a:t>201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500  </a:t>
            </a:r>
            <a:r>
              <a:rPr kumimoji="1" lang="zh-CN" altLang="en-US" b="1">
                <a:solidFill>
                  <a:srgbClr val="0000FF"/>
                </a:solidFill>
                <a:latin typeface="+mn-lt"/>
                <a:ea typeface="黑体" pitchFamily="2" charset="-122"/>
              </a:rPr>
              <a:t>共 </a:t>
            </a:r>
            <a:r>
              <a:rPr kumimoji="1" lang="en-US" altLang="zh-CN" b="1">
                <a:solidFill>
                  <a:srgbClr val="0000FF"/>
                </a:solidFill>
                <a:latin typeface="+mn-lt"/>
                <a:ea typeface="黑体" pitchFamily="2" charset="-122"/>
              </a:rPr>
              <a:t>300 </a:t>
            </a:r>
            <a:r>
              <a:rPr kumimoji="1" lang="zh-CN" altLang="en-US" b="1">
                <a:solidFill>
                  <a:srgbClr val="0000FF"/>
                </a:solidFill>
                <a:latin typeface="+mn-lt"/>
                <a:ea typeface="黑体" pitchFamily="2" charset="-122"/>
              </a:rPr>
              <a:t>字节</a:t>
            </a:r>
          </a:p>
        </p:txBody>
      </p:sp>
      <p:sp>
        <p:nvSpPr>
          <p:cNvPr id="744476" name="Rectangle 28"/>
          <p:cNvSpPr>
            <a:spLocks noChangeArrowheads="1"/>
          </p:cNvSpPr>
          <p:nvPr/>
        </p:nvSpPr>
        <p:spPr bwMode="auto">
          <a:xfrm>
            <a:off x="4041917" y="2651846"/>
            <a:ext cx="490140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发送了序号 </a:t>
            </a:r>
            <a:r>
              <a:rPr kumimoji="1" lang="en-US" altLang="zh-CN" b="1">
                <a:solidFill>
                  <a:srgbClr val="0000FF"/>
                </a:solidFill>
                <a:latin typeface="+mn-lt"/>
                <a:ea typeface="黑体" pitchFamily="2" charset="-122"/>
              </a:rPr>
              <a:t>101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200</a:t>
            </a:r>
            <a:r>
              <a:rPr kumimoji="1" lang="zh-CN" altLang="en-US" b="1">
                <a:solidFill>
                  <a:srgbClr val="0000FF"/>
                </a:solidFill>
                <a:latin typeface="+mn-lt"/>
                <a:ea typeface="黑体" pitchFamily="2" charset="-122"/>
              </a:rPr>
              <a:t>，还能发送 </a:t>
            </a:r>
            <a:r>
              <a:rPr kumimoji="1" lang="en-US" altLang="zh-CN" b="1">
                <a:solidFill>
                  <a:srgbClr val="0000FF"/>
                </a:solidFill>
                <a:latin typeface="+mn-lt"/>
                <a:ea typeface="黑体" pitchFamily="2" charset="-122"/>
              </a:rPr>
              <a:t>200 </a:t>
            </a:r>
            <a:r>
              <a:rPr kumimoji="1" lang="zh-CN" altLang="en-US" b="1">
                <a:solidFill>
                  <a:srgbClr val="0000FF"/>
                </a:solidFill>
                <a:latin typeface="+mn-lt"/>
                <a:ea typeface="黑体" pitchFamily="2" charset="-122"/>
              </a:rPr>
              <a:t>字节</a:t>
            </a:r>
          </a:p>
        </p:txBody>
      </p:sp>
      <p:sp>
        <p:nvSpPr>
          <p:cNvPr id="744477" name="Rectangle 29"/>
          <p:cNvSpPr>
            <a:spLocks noChangeArrowheads="1"/>
          </p:cNvSpPr>
          <p:nvPr/>
        </p:nvSpPr>
        <p:spPr bwMode="auto">
          <a:xfrm>
            <a:off x="4041917" y="3937721"/>
            <a:ext cx="583114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发送了序号 </a:t>
            </a:r>
            <a:r>
              <a:rPr kumimoji="1" lang="en-US" altLang="zh-CN" b="1">
                <a:solidFill>
                  <a:srgbClr val="0000FF"/>
                </a:solidFill>
                <a:latin typeface="+mn-lt"/>
                <a:ea typeface="黑体" pitchFamily="2" charset="-122"/>
              </a:rPr>
              <a:t>301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400</a:t>
            </a:r>
            <a:r>
              <a:rPr kumimoji="1" lang="zh-CN" altLang="en-US" b="1">
                <a:solidFill>
                  <a:srgbClr val="0000FF"/>
                </a:solidFill>
                <a:latin typeface="+mn-lt"/>
                <a:ea typeface="黑体" pitchFamily="2" charset="-122"/>
              </a:rPr>
              <a:t>，还能再发送 </a:t>
            </a:r>
            <a:r>
              <a:rPr kumimoji="1" lang="en-US" altLang="zh-CN" b="1">
                <a:solidFill>
                  <a:srgbClr val="0000FF"/>
                </a:solidFill>
                <a:latin typeface="+mn-lt"/>
                <a:ea typeface="黑体" pitchFamily="2" charset="-122"/>
              </a:rPr>
              <a:t>100 </a:t>
            </a:r>
            <a:r>
              <a:rPr kumimoji="1" lang="zh-CN" altLang="en-US" b="1">
                <a:solidFill>
                  <a:srgbClr val="0000FF"/>
                </a:solidFill>
                <a:latin typeface="+mn-lt"/>
                <a:ea typeface="黑体" pitchFamily="2" charset="-122"/>
              </a:rPr>
              <a:t>字节新数据</a:t>
            </a:r>
          </a:p>
        </p:txBody>
      </p:sp>
      <p:sp>
        <p:nvSpPr>
          <p:cNvPr id="744478" name="Rectangle 30"/>
          <p:cNvSpPr>
            <a:spLocks noChangeArrowheads="1"/>
          </p:cNvSpPr>
          <p:nvPr/>
        </p:nvSpPr>
        <p:spPr bwMode="auto">
          <a:xfrm>
            <a:off x="4041917" y="2237507"/>
            <a:ext cx="464492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FF"/>
                </a:solidFill>
                <a:latin typeface="+mn-lt"/>
                <a:ea typeface="黑体" pitchFamily="2" charset="-122"/>
              </a:rPr>
              <a:t>A </a:t>
            </a:r>
            <a:r>
              <a:rPr kumimoji="1" lang="zh-CN" altLang="en-US" b="1" dirty="0">
                <a:solidFill>
                  <a:srgbClr val="0000FF"/>
                </a:solidFill>
                <a:latin typeface="+mn-lt"/>
                <a:ea typeface="黑体" pitchFamily="2" charset="-122"/>
              </a:rPr>
              <a:t>发送了序号 </a:t>
            </a:r>
            <a:r>
              <a:rPr kumimoji="1" lang="en-US" altLang="zh-CN" b="1" dirty="0">
                <a:solidFill>
                  <a:srgbClr val="0000FF"/>
                </a:solidFill>
                <a:latin typeface="+mn-lt"/>
                <a:ea typeface="黑体" pitchFamily="2" charset="-122"/>
              </a:rPr>
              <a:t>1 </a:t>
            </a:r>
            <a:r>
              <a:rPr kumimoji="1" lang="zh-CN" altLang="en-US" b="1" dirty="0">
                <a:solidFill>
                  <a:srgbClr val="0000FF"/>
                </a:solidFill>
                <a:latin typeface="+mn-lt"/>
                <a:ea typeface="黑体" pitchFamily="2" charset="-122"/>
              </a:rPr>
              <a:t>至 </a:t>
            </a:r>
            <a:r>
              <a:rPr kumimoji="1" lang="en-US" altLang="zh-CN" b="1" dirty="0">
                <a:solidFill>
                  <a:srgbClr val="0000FF"/>
                </a:solidFill>
                <a:latin typeface="+mn-lt"/>
                <a:ea typeface="黑体" pitchFamily="2" charset="-122"/>
              </a:rPr>
              <a:t>100</a:t>
            </a:r>
            <a:r>
              <a:rPr kumimoji="1" lang="zh-CN" altLang="en-US" b="1" dirty="0">
                <a:solidFill>
                  <a:srgbClr val="0000FF"/>
                </a:solidFill>
                <a:latin typeface="+mn-lt"/>
                <a:ea typeface="黑体" pitchFamily="2" charset="-122"/>
              </a:rPr>
              <a:t>，还能发送 </a:t>
            </a:r>
            <a:r>
              <a:rPr kumimoji="1" lang="en-US" altLang="zh-CN" b="1" dirty="0">
                <a:solidFill>
                  <a:srgbClr val="0000FF"/>
                </a:solidFill>
                <a:latin typeface="+mn-lt"/>
                <a:ea typeface="黑体" pitchFamily="2" charset="-122"/>
              </a:rPr>
              <a:t>300 </a:t>
            </a:r>
            <a:r>
              <a:rPr kumimoji="1" lang="zh-CN" altLang="en-US" b="1" dirty="0">
                <a:solidFill>
                  <a:srgbClr val="0000FF"/>
                </a:solidFill>
                <a:latin typeface="+mn-lt"/>
                <a:ea typeface="黑体" pitchFamily="2" charset="-122"/>
              </a:rPr>
              <a:t>字节</a:t>
            </a:r>
          </a:p>
        </p:txBody>
      </p:sp>
      <p:sp>
        <p:nvSpPr>
          <p:cNvPr id="744479" name="Rectangle 31"/>
          <p:cNvSpPr>
            <a:spLocks noChangeArrowheads="1"/>
          </p:cNvSpPr>
          <p:nvPr/>
        </p:nvSpPr>
        <p:spPr bwMode="auto">
          <a:xfrm>
            <a:off x="4041917" y="4377457"/>
            <a:ext cx="5085752"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发送了序号 </a:t>
            </a:r>
            <a:r>
              <a:rPr kumimoji="1" lang="en-US" altLang="zh-CN" b="1">
                <a:solidFill>
                  <a:srgbClr val="0000FF"/>
                </a:solidFill>
                <a:latin typeface="+mn-lt"/>
                <a:ea typeface="黑体" pitchFamily="2" charset="-122"/>
              </a:rPr>
              <a:t>401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500</a:t>
            </a:r>
            <a:r>
              <a:rPr kumimoji="1" lang="zh-CN" altLang="en-US" b="1">
                <a:solidFill>
                  <a:srgbClr val="0000FF"/>
                </a:solidFill>
                <a:latin typeface="+mn-lt"/>
                <a:ea typeface="黑体" pitchFamily="2" charset="-122"/>
              </a:rPr>
              <a:t>，不能再发送新数据了</a:t>
            </a:r>
          </a:p>
        </p:txBody>
      </p:sp>
      <p:sp>
        <p:nvSpPr>
          <p:cNvPr id="744480" name="Rectangle 32"/>
          <p:cNvSpPr>
            <a:spLocks noChangeArrowheads="1"/>
          </p:cNvSpPr>
          <p:nvPr/>
        </p:nvSpPr>
        <p:spPr bwMode="auto">
          <a:xfrm>
            <a:off x="4041917" y="4804496"/>
            <a:ext cx="4588821"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超时重传旧的数据，但不能发送新的数据</a:t>
            </a:r>
          </a:p>
        </p:txBody>
      </p:sp>
      <p:sp>
        <p:nvSpPr>
          <p:cNvPr id="744481" name="Rectangle 33"/>
          <p:cNvSpPr>
            <a:spLocks noChangeArrowheads="1"/>
          </p:cNvSpPr>
          <p:nvPr/>
        </p:nvSpPr>
        <p:spPr bwMode="auto">
          <a:xfrm>
            <a:off x="4041917" y="5218832"/>
            <a:ext cx="4541970"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b="1">
                <a:solidFill>
                  <a:srgbClr val="0000FF"/>
                </a:solidFill>
                <a:latin typeface="+mn-lt"/>
                <a:ea typeface="黑体" pitchFamily="2" charset="-122"/>
              </a:rPr>
              <a:t>允许 </a:t>
            </a:r>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发送序号 </a:t>
            </a:r>
            <a:r>
              <a:rPr kumimoji="1" lang="en-US" altLang="zh-CN" b="1">
                <a:solidFill>
                  <a:srgbClr val="0000FF"/>
                </a:solidFill>
                <a:latin typeface="+mn-lt"/>
                <a:ea typeface="黑体" pitchFamily="2" charset="-122"/>
              </a:rPr>
              <a:t>501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600 </a:t>
            </a:r>
            <a:r>
              <a:rPr kumimoji="1" lang="zh-CN" altLang="en-US" b="1">
                <a:solidFill>
                  <a:srgbClr val="0000FF"/>
                </a:solidFill>
                <a:latin typeface="+mn-lt"/>
                <a:ea typeface="黑体" pitchFamily="2" charset="-122"/>
              </a:rPr>
              <a:t>共 </a:t>
            </a:r>
            <a:r>
              <a:rPr kumimoji="1" lang="en-US" altLang="zh-CN" b="1">
                <a:solidFill>
                  <a:srgbClr val="0000FF"/>
                </a:solidFill>
                <a:latin typeface="+mn-lt"/>
                <a:ea typeface="黑体" pitchFamily="2" charset="-122"/>
              </a:rPr>
              <a:t>100 </a:t>
            </a:r>
            <a:r>
              <a:rPr kumimoji="1" lang="zh-CN" altLang="en-US" b="1">
                <a:solidFill>
                  <a:srgbClr val="0000FF"/>
                </a:solidFill>
                <a:latin typeface="+mn-lt"/>
                <a:ea typeface="黑体" pitchFamily="2" charset="-122"/>
              </a:rPr>
              <a:t>字节</a:t>
            </a:r>
          </a:p>
        </p:txBody>
      </p:sp>
      <p:sp>
        <p:nvSpPr>
          <p:cNvPr id="744482" name="Rectangle 34"/>
          <p:cNvSpPr>
            <a:spLocks noChangeArrowheads="1"/>
          </p:cNvSpPr>
          <p:nvPr/>
        </p:nvSpPr>
        <p:spPr bwMode="auto">
          <a:xfrm>
            <a:off x="4041917" y="5649046"/>
            <a:ext cx="438844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发送了序号 </a:t>
            </a:r>
            <a:r>
              <a:rPr kumimoji="1" lang="en-US" altLang="zh-CN" b="1">
                <a:solidFill>
                  <a:srgbClr val="0000FF"/>
                </a:solidFill>
                <a:latin typeface="+mn-lt"/>
                <a:ea typeface="黑体" pitchFamily="2" charset="-122"/>
              </a:rPr>
              <a:t>501 </a:t>
            </a:r>
            <a:r>
              <a:rPr kumimoji="1" lang="zh-CN" altLang="en-US" b="1">
                <a:solidFill>
                  <a:srgbClr val="0000FF"/>
                </a:solidFill>
                <a:latin typeface="+mn-lt"/>
                <a:ea typeface="黑体" pitchFamily="2" charset="-122"/>
              </a:rPr>
              <a:t>至 </a:t>
            </a:r>
            <a:r>
              <a:rPr kumimoji="1" lang="en-US" altLang="zh-CN" b="1">
                <a:solidFill>
                  <a:srgbClr val="0000FF"/>
                </a:solidFill>
                <a:latin typeface="+mn-lt"/>
                <a:ea typeface="黑体" pitchFamily="2" charset="-122"/>
              </a:rPr>
              <a:t>600</a:t>
            </a:r>
            <a:r>
              <a:rPr kumimoji="1" lang="zh-CN" altLang="en-US" b="1">
                <a:solidFill>
                  <a:srgbClr val="0000FF"/>
                </a:solidFill>
                <a:latin typeface="+mn-lt"/>
                <a:ea typeface="黑体" pitchFamily="2" charset="-122"/>
              </a:rPr>
              <a:t>，不能再发送了</a:t>
            </a:r>
          </a:p>
        </p:txBody>
      </p:sp>
      <p:sp>
        <p:nvSpPr>
          <p:cNvPr id="744483" name="Rectangle 35"/>
          <p:cNvSpPr>
            <a:spLocks noChangeArrowheads="1"/>
          </p:cNvSpPr>
          <p:nvPr/>
        </p:nvSpPr>
        <p:spPr bwMode="auto">
          <a:xfrm>
            <a:off x="4041917" y="6095132"/>
            <a:ext cx="5622181"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FF"/>
                </a:solidFill>
                <a:latin typeface="+mn-lt"/>
                <a:ea typeface="黑体" pitchFamily="2" charset="-122"/>
              </a:rPr>
              <a:t>不允许 </a:t>
            </a:r>
            <a:r>
              <a:rPr kumimoji="1" lang="en-US" altLang="zh-CN" b="1">
                <a:solidFill>
                  <a:srgbClr val="0000FF"/>
                </a:solidFill>
                <a:latin typeface="+mn-lt"/>
                <a:ea typeface="黑体" pitchFamily="2" charset="-122"/>
              </a:rPr>
              <a:t>A </a:t>
            </a:r>
            <a:r>
              <a:rPr kumimoji="1" lang="zh-CN" altLang="en-US" b="1">
                <a:solidFill>
                  <a:srgbClr val="0000FF"/>
                </a:solidFill>
                <a:latin typeface="+mn-lt"/>
                <a:ea typeface="黑体" pitchFamily="2" charset="-122"/>
              </a:rPr>
              <a:t>再发送（到序号 </a:t>
            </a:r>
            <a:r>
              <a:rPr kumimoji="1" lang="en-US" altLang="zh-CN" b="1">
                <a:solidFill>
                  <a:srgbClr val="0000FF"/>
                </a:solidFill>
                <a:latin typeface="+mn-lt"/>
                <a:ea typeface="黑体" pitchFamily="2" charset="-122"/>
              </a:rPr>
              <a:t>600 </a:t>
            </a:r>
            <a:r>
              <a:rPr kumimoji="1" lang="zh-CN" altLang="en-US" b="1">
                <a:solidFill>
                  <a:srgbClr val="0000FF"/>
                </a:solidFill>
                <a:latin typeface="+mn-lt"/>
                <a:ea typeface="黑体" pitchFamily="2" charset="-122"/>
              </a:rPr>
              <a:t>为止的数据都收到了）</a:t>
            </a:r>
          </a:p>
        </p:txBody>
      </p:sp>
      <p:sp>
        <p:nvSpPr>
          <p:cNvPr id="744484" name="AutoShape 36"/>
          <p:cNvSpPr>
            <a:spLocks noChangeArrowheads="1"/>
          </p:cNvSpPr>
          <p:nvPr/>
        </p:nvSpPr>
        <p:spPr bwMode="auto">
          <a:xfrm>
            <a:off x="2956729" y="2924896"/>
            <a:ext cx="1260607" cy="547687"/>
          </a:xfrm>
          <a:prstGeom prst="irregularSeal1">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44485" name="Rectangle 37"/>
          <p:cNvSpPr>
            <a:spLocks noChangeArrowheads="1"/>
          </p:cNvSpPr>
          <p:nvPr/>
        </p:nvSpPr>
        <p:spPr bwMode="auto">
          <a:xfrm>
            <a:off x="3202659" y="3020146"/>
            <a:ext cx="875241"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dirty="0">
                <a:solidFill>
                  <a:srgbClr val="000099"/>
                </a:solidFill>
                <a:latin typeface="+mn-lt"/>
                <a:ea typeface="黑体" pitchFamily="2" charset="-122"/>
              </a:rPr>
              <a:t>丢失！</a:t>
            </a:r>
          </a:p>
        </p:txBody>
      </p:sp>
      <p:sp>
        <p:nvSpPr>
          <p:cNvPr id="744486" name="Line 38"/>
          <p:cNvSpPr>
            <a:spLocks noChangeShapeType="1"/>
          </p:cNvSpPr>
          <p:nvPr/>
        </p:nvSpPr>
        <p:spPr bwMode="auto">
          <a:xfrm>
            <a:off x="416596" y="2280370"/>
            <a:ext cx="0" cy="4132262"/>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4487" name="Rectangle 39"/>
          <p:cNvSpPr>
            <a:spLocks noGrp="1" noChangeArrowheads="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zh-CN" sz="4000" dirty="0"/>
              <a:t>利用可变窗口进行流量控制</a:t>
            </a:r>
            <a:r>
              <a:rPr lang="zh-CN" altLang="zh-CN" sz="4000" dirty="0" smtClean="0"/>
              <a:t>举例</a:t>
            </a:r>
            <a:endParaRPr lang="zh-CN" altLang="en-US" sz="4000" dirty="0"/>
          </a:p>
        </p:txBody>
      </p:sp>
      <p:sp>
        <p:nvSpPr>
          <p:cNvPr id="744488" name="Text Box 40"/>
          <p:cNvSpPr txBox="1">
            <a:spLocks noChangeArrowheads="1"/>
          </p:cNvSpPr>
          <p:nvPr/>
        </p:nvSpPr>
        <p:spPr bwMode="auto">
          <a:xfrm>
            <a:off x="611759" y="1126485"/>
            <a:ext cx="9015059" cy="830997"/>
          </a:xfrm>
          <a:prstGeom prst="rect">
            <a:avLst/>
          </a:prstGeom>
          <a:solidFill>
            <a:srgbClr val="FFFF66"/>
          </a:solidFill>
          <a:ln>
            <a:noFill/>
          </a:ln>
          <a:effectLst/>
        </p:spPr>
        <p:txBody>
          <a:bodyPr wrap="square">
            <a:spAutoFit/>
          </a:bodyPr>
          <a:lstStyle/>
          <a:p>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向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发送数据。在连接建立时</a:t>
            </a:r>
            <a:r>
              <a:rPr lang="zh-CN" altLang="en-US" sz="2400" b="1" dirty="0" smtClean="0">
                <a:solidFill>
                  <a:srgbClr val="000099"/>
                </a:solidFill>
                <a:latin typeface="+mn-lt"/>
                <a:ea typeface="黑体" pitchFamily="2" charset="-122"/>
              </a:rPr>
              <a:t>，</a:t>
            </a:r>
            <a:r>
              <a:rPr lang="en-US" altLang="zh-CN" sz="2400" b="1" dirty="0" smtClean="0">
                <a:solidFill>
                  <a:srgbClr val="000099"/>
                </a:solidFill>
                <a:latin typeface="+mn-lt"/>
                <a:ea typeface="黑体" pitchFamily="2" charset="-122"/>
              </a:rPr>
              <a:t>B </a:t>
            </a:r>
            <a:r>
              <a:rPr lang="zh-CN" altLang="en-US" sz="2400" b="1" dirty="0">
                <a:solidFill>
                  <a:srgbClr val="000099"/>
                </a:solidFill>
                <a:latin typeface="+mn-lt"/>
                <a:ea typeface="黑体" pitchFamily="2" charset="-122"/>
              </a:rPr>
              <a:t>告诉 </a:t>
            </a:r>
            <a:r>
              <a:rPr lang="en-US" altLang="zh-CN" sz="2400" b="1" dirty="0">
                <a:solidFill>
                  <a:srgbClr val="000099"/>
                </a:solidFill>
                <a:latin typeface="+mn-lt"/>
                <a:ea typeface="黑体" pitchFamily="2" charset="-122"/>
              </a:rPr>
              <a:t>A</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a:p>
            <a:r>
              <a:rPr lang="zh-CN" altLang="en-US" sz="2400" b="1" dirty="0" smtClean="0">
                <a:solidFill>
                  <a:srgbClr val="000099"/>
                </a:solidFill>
                <a:latin typeface="+mn-lt"/>
                <a:ea typeface="黑体" pitchFamily="2" charset="-122"/>
              </a:rPr>
              <a:t>“</a:t>
            </a:r>
            <a:r>
              <a:rPr lang="zh-CN" altLang="en-US" sz="2400" b="1" dirty="0">
                <a:solidFill>
                  <a:srgbClr val="000099"/>
                </a:solidFill>
                <a:latin typeface="+mn-lt"/>
                <a:ea typeface="黑体" pitchFamily="2" charset="-122"/>
              </a:rPr>
              <a:t>我的接收窗口 </a:t>
            </a:r>
            <a:r>
              <a:rPr lang="en-US" altLang="zh-CN" sz="2400" b="1" dirty="0" err="1">
                <a:solidFill>
                  <a:srgbClr val="000099"/>
                </a:solidFill>
                <a:latin typeface="+mn-lt"/>
                <a:ea typeface="黑体" pitchFamily="2" charset="-122"/>
              </a:rPr>
              <a:t>rwnd</a:t>
            </a:r>
            <a:r>
              <a:rPr lang="en-US" altLang="zh-CN" sz="2400" b="1" dirty="0">
                <a:solidFill>
                  <a:srgbClr val="000099"/>
                </a:solidFill>
                <a:latin typeface="+mn-lt"/>
                <a:ea typeface="黑体" pitchFamily="2" charset="-122"/>
              </a:rPr>
              <a:t> = 400</a:t>
            </a:r>
            <a:r>
              <a:rPr lang="zh-CN" altLang="en-US" sz="2400" b="1" dirty="0">
                <a:solidFill>
                  <a:srgbClr val="000099"/>
                </a:solidFill>
                <a:latin typeface="+mn-lt"/>
                <a:ea typeface="黑体" pitchFamily="2" charset="-122"/>
              </a:rPr>
              <a:t>（字节）”。</a:t>
            </a:r>
          </a:p>
        </p:txBody>
      </p:sp>
    </p:spTree>
    <p:extLst>
      <p:ext uri="{BB962C8B-B14F-4D97-AF65-F5344CB8AC3E}">
        <p14:creationId xmlns:p14="http://schemas.microsoft.com/office/powerpoint/2010/main" xmlns="" val="11804538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pPr algn="ctr"/>
            <a:r>
              <a:rPr lang="zh-CN" altLang="en-US" dirty="0" smtClean="0"/>
              <a:t>可能发生死锁</a:t>
            </a:r>
            <a:endParaRPr lang="zh-CN" altLang="en-US" dirty="0"/>
          </a:p>
        </p:txBody>
      </p:sp>
      <p:sp>
        <p:nvSpPr>
          <p:cNvPr id="746499" name="Rectangle 3"/>
          <p:cNvSpPr>
            <a:spLocks noGrp="1" noChangeArrowheads="1"/>
          </p:cNvSpPr>
          <p:nvPr>
            <p:ph idx="1"/>
          </p:nvPr>
        </p:nvSpPr>
        <p:spPr/>
        <p:txBody>
          <a:bodyPr/>
          <a:lstStyle/>
          <a:p>
            <a:r>
              <a:rPr lang="en-US" altLang="zh-CN" sz="2800" dirty="0" smtClean="0"/>
              <a:t>B </a:t>
            </a:r>
            <a:r>
              <a:rPr lang="zh-CN" altLang="zh-CN" sz="2800" dirty="0" smtClean="0"/>
              <a:t>向</a:t>
            </a:r>
            <a:r>
              <a:rPr lang="en-US" altLang="zh-CN" sz="2800" dirty="0" smtClean="0"/>
              <a:t> A </a:t>
            </a:r>
            <a:r>
              <a:rPr lang="zh-CN" altLang="zh-CN" sz="2800" dirty="0" smtClean="0"/>
              <a:t>发送</a:t>
            </a:r>
            <a:r>
              <a:rPr lang="zh-CN" altLang="zh-CN" sz="2800" dirty="0"/>
              <a:t>了零窗口的报文段后不久，</a:t>
            </a:r>
            <a:r>
              <a:rPr lang="en-US" altLang="zh-CN" sz="2800" dirty="0" smtClean="0"/>
              <a:t>B </a:t>
            </a:r>
            <a:r>
              <a:rPr lang="zh-CN" altLang="zh-CN" sz="2800" dirty="0" smtClean="0"/>
              <a:t>的</a:t>
            </a:r>
            <a:r>
              <a:rPr lang="zh-CN" altLang="zh-CN" sz="2800" dirty="0"/>
              <a:t>接收缓存又有了一些存储空间。</a:t>
            </a:r>
            <a:r>
              <a:rPr lang="zh-CN" altLang="zh-CN" sz="2800" dirty="0" smtClean="0"/>
              <a:t>于是</a:t>
            </a:r>
            <a:r>
              <a:rPr lang="en-US" altLang="zh-CN" sz="2800" dirty="0" smtClean="0"/>
              <a:t> B </a:t>
            </a:r>
            <a:r>
              <a:rPr lang="zh-CN" altLang="zh-CN" sz="2800" dirty="0" smtClean="0"/>
              <a:t>向</a:t>
            </a:r>
            <a:r>
              <a:rPr lang="en-US" altLang="zh-CN" sz="2800" dirty="0" smtClean="0"/>
              <a:t> A </a:t>
            </a:r>
            <a:r>
              <a:rPr lang="zh-CN" altLang="zh-CN" sz="2800" dirty="0" smtClean="0"/>
              <a:t>发送了</a:t>
            </a:r>
            <a:r>
              <a:rPr lang="en-US" altLang="zh-CN" sz="2800" dirty="0" smtClean="0"/>
              <a:t> </a:t>
            </a:r>
            <a:r>
              <a:rPr lang="en-US" altLang="zh-CN" sz="2800" dirty="0" err="1" smtClean="0"/>
              <a:t>rwnd</a:t>
            </a:r>
            <a:r>
              <a:rPr lang="en-US" altLang="zh-CN" sz="2800" dirty="0" smtClean="0"/>
              <a:t> </a:t>
            </a:r>
            <a:r>
              <a:rPr lang="en-US" altLang="zh-CN" sz="2800" dirty="0"/>
              <a:t>= </a:t>
            </a:r>
            <a:r>
              <a:rPr lang="en-US" altLang="zh-CN" sz="2800" dirty="0" smtClean="0"/>
              <a:t>400 </a:t>
            </a:r>
            <a:r>
              <a:rPr lang="zh-CN" altLang="zh-CN" sz="2800" dirty="0" smtClean="0"/>
              <a:t>的</a:t>
            </a:r>
            <a:r>
              <a:rPr lang="zh-CN" altLang="zh-CN" sz="2800" dirty="0"/>
              <a:t>报文段</a:t>
            </a:r>
            <a:r>
              <a:rPr lang="zh-CN" altLang="zh-CN" sz="2800" dirty="0" smtClean="0"/>
              <a:t>。</a:t>
            </a:r>
            <a:endParaRPr lang="en-US" altLang="zh-CN" sz="2800" dirty="0" smtClean="0"/>
          </a:p>
          <a:p>
            <a:r>
              <a:rPr lang="zh-CN" altLang="en-US" sz="2800" dirty="0"/>
              <a:t>但</a:t>
            </a:r>
            <a:r>
              <a:rPr lang="zh-CN" altLang="zh-CN" sz="2800" dirty="0" smtClean="0"/>
              <a:t>这个</a:t>
            </a:r>
            <a:r>
              <a:rPr lang="zh-CN" altLang="zh-CN" sz="2800" dirty="0"/>
              <a:t>报文段在传送过程中</a:t>
            </a:r>
            <a:r>
              <a:rPr lang="zh-CN" altLang="zh-CN" sz="2800" dirty="0">
                <a:solidFill>
                  <a:srgbClr val="FF0000"/>
                </a:solidFill>
              </a:rPr>
              <a:t>丢失</a:t>
            </a:r>
            <a:r>
              <a:rPr lang="zh-CN" altLang="zh-CN" sz="2800" dirty="0"/>
              <a:t>了。</a:t>
            </a:r>
            <a:r>
              <a:rPr lang="en-US" altLang="zh-CN" sz="2800" dirty="0" smtClean="0"/>
              <a:t>A </a:t>
            </a:r>
            <a:r>
              <a:rPr lang="zh-CN" altLang="zh-CN" sz="2800" dirty="0" smtClean="0"/>
              <a:t>一直</a:t>
            </a:r>
            <a:r>
              <a:rPr lang="zh-CN" altLang="zh-CN" sz="2800" dirty="0"/>
              <a:t>等待</a:t>
            </a:r>
            <a:r>
              <a:rPr lang="zh-CN" altLang="zh-CN" sz="2800" dirty="0" smtClean="0"/>
              <a:t>收到</a:t>
            </a:r>
            <a:r>
              <a:rPr lang="en-US" altLang="zh-CN" sz="2800" dirty="0" smtClean="0"/>
              <a:t> B </a:t>
            </a:r>
            <a:r>
              <a:rPr lang="zh-CN" altLang="zh-CN" sz="2800" dirty="0" smtClean="0"/>
              <a:t>发送</a:t>
            </a:r>
            <a:r>
              <a:rPr lang="zh-CN" altLang="zh-CN" sz="2800" dirty="0"/>
              <a:t>的非零窗口的通知，</a:t>
            </a:r>
            <a:r>
              <a:rPr lang="zh-CN" altLang="zh-CN" sz="2800" dirty="0" smtClean="0"/>
              <a:t>而</a:t>
            </a:r>
            <a:r>
              <a:rPr lang="en-US" altLang="zh-CN" sz="2800" dirty="0" smtClean="0"/>
              <a:t> B </a:t>
            </a:r>
            <a:r>
              <a:rPr lang="zh-CN" altLang="zh-CN" sz="2800" dirty="0" smtClean="0"/>
              <a:t>也</a:t>
            </a:r>
            <a:r>
              <a:rPr lang="zh-CN" altLang="zh-CN" sz="2800" dirty="0"/>
              <a:t>一直</a:t>
            </a:r>
            <a:r>
              <a:rPr lang="zh-CN" altLang="zh-CN" sz="2800" dirty="0" smtClean="0"/>
              <a:t>等待</a:t>
            </a:r>
            <a:r>
              <a:rPr lang="en-US" altLang="zh-CN" sz="2800" dirty="0" smtClean="0"/>
              <a:t> A </a:t>
            </a:r>
            <a:r>
              <a:rPr lang="zh-CN" altLang="zh-CN" sz="2800" dirty="0" smtClean="0"/>
              <a:t>发送</a:t>
            </a:r>
            <a:r>
              <a:rPr lang="zh-CN" altLang="zh-CN" sz="2800" dirty="0"/>
              <a:t>的数据</a:t>
            </a:r>
            <a:r>
              <a:rPr lang="zh-CN" altLang="zh-CN" sz="2800" dirty="0" smtClean="0"/>
              <a:t>。</a:t>
            </a:r>
            <a:endParaRPr lang="en-US" altLang="zh-CN" sz="2800" dirty="0" smtClean="0"/>
          </a:p>
          <a:p>
            <a:r>
              <a:rPr lang="zh-CN" altLang="zh-CN" sz="2800" dirty="0" smtClean="0"/>
              <a:t>如果</a:t>
            </a:r>
            <a:r>
              <a:rPr lang="zh-CN" altLang="zh-CN" sz="2800" dirty="0"/>
              <a:t>没有其他措施，这种</a:t>
            </a:r>
            <a:r>
              <a:rPr lang="zh-CN" altLang="zh-CN" sz="2800" dirty="0">
                <a:solidFill>
                  <a:srgbClr val="FF0000"/>
                </a:solidFill>
              </a:rPr>
              <a:t>互相等待的死锁</a:t>
            </a:r>
            <a:r>
              <a:rPr lang="zh-CN" altLang="zh-CN" sz="2800" dirty="0"/>
              <a:t>局面将一直延续下去</a:t>
            </a:r>
            <a:r>
              <a:rPr lang="zh-CN" altLang="zh-CN" sz="2800" dirty="0" smtClean="0"/>
              <a:t>。</a:t>
            </a:r>
            <a:endParaRPr lang="en-US" altLang="zh-CN" sz="2800" dirty="0" smtClean="0"/>
          </a:p>
          <a:p>
            <a:r>
              <a:rPr lang="zh-CN" altLang="zh-CN" sz="2800" dirty="0"/>
              <a:t>为了解决这个问题，</a:t>
            </a:r>
            <a:r>
              <a:rPr lang="en-US" altLang="zh-CN" sz="2800" dirty="0" smtClean="0"/>
              <a:t>TCP </a:t>
            </a:r>
            <a:r>
              <a:rPr lang="zh-CN" altLang="zh-CN" sz="2800" dirty="0" smtClean="0"/>
              <a:t>为</a:t>
            </a:r>
            <a:r>
              <a:rPr lang="zh-CN" altLang="zh-CN" sz="2800" dirty="0"/>
              <a:t>每一个连接设有一个</a:t>
            </a:r>
            <a:r>
              <a:rPr lang="zh-CN" altLang="zh-CN" sz="2800" dirty="0" smtClean="0">
                <a:solidFill>
                  <a:srgbClr val="FF0000"/>
                </a:solidFill>
              </a:rPr>
              <a:t>持续计时器</a:t>
            </a:r>
            <a:r>
              <a:rPr lang="en-US" altLang="zh-CN" sz="2800" dirty="0" smtClean="0">
                <a:solidFill>
                  <a:srgbClr val="FF0000"/>
                </a:solidFill>
              </a:rPr>
              <a:t> </a:t>
            </a:r>
            <a:r>
              <a:rPr lang="en-US" altLang="zh-CN" sz="2800" dirty="0" smtClean="0"/>
              <a:t>(persistence timer)</a:t>
            </a:r>
            <a:r>
              <a:rPr lang="zh-CN" altLang="en-US" sz="2800" dirty="0" smtClean="0"/>
              <a:t>。</a:t>
            </a:r>
            <a:endParaRPr lang="zh-CN" altLang="en-US" sz="2800" dirty="0"/>
          </a:p>
        </p:txBody>
      </p:sp>
    </p:spTree>
    <p:extLst>
      <p:ext uri="{BB962C8B-B14F-4D97-AF65-F5344CB8AC3E}">
        <p14:creationId xmlns:p14="http://schemas.microsoft.com/office/powerpoint/2010/main" xmlns="" val="16508258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持续计时器</a:t>
            </a:r>
          </a:p>
        </p:txBody>
      </p:sp>
      <p:sp>
        <p:nvSpPr>
          <p:cNvPr id="746499" name="Rectangle 3"/>
          <p:cNvSpPr>
            <a:spLocks noGrp="1" noChangeArrowheads="1"/>
          </p:cNvSpPr>
          <p:nvPr>
            <p:ph idx="1"/>
          </p:nvPr>
        </p:nvSpPr>
        <p:spPr/>
        <p:txBody>
          <a:bodyPr/>
          <a:lstStyle/>
          <a:p>
            <a:r>
              <a:rPr lang="en-US" altLang="zh-CN" sz="2800" dirty="0"/>
              <a:t>TCP </a:t>
            </a:r>
            <a:r>
              <a:rPr lang="zh-CN" altLang="en-US" sz="2800" dirty="0"/>
              <a:t>为每一个连接设有一个</a:t>
            </a:r>
            <a:r>
              <a:rPr lang="zh-CN" altLang="en-US" sz="2800" dirty="0">
                <a:solidFill>
                  <a:srgbClr val="FF0000"/>
                </a:solidFill>
              </a:rPr>
              <a:t>持续</a:t>
            </a:r>
            <a:r>
              <a:rPr lang="zh-CN" altLang="en-US" sz="2800" dirty="0" smtClean="0">
                <a:solidFill>
                  <a:srgbClr val="FF0000"/>
                </a:solidFill>
              </a:rPr>
              <a:t>计时器  </a:t>
            </a:r>
            <a:r>
              <a:rPr lang="en-US" altLang="zh-CN" sz="2800" dirty="0" smtClean="0"/>
              <a:t>(</a:t>
            </a:r>
            <a:r>
              <a:rPr lang="en-US" altLang="zh-CN" sz="2800" dirty="0"/>
              <a:t>persistence timer) </a:t>
            </a:r>
            <a:r>
              <a:rPr lang="zh-CN" altLang="en-US" sz="2800" dirty="0" smtClean="0"/>
              <a:t>。</a:t>
            </a:r>
            <a:endParaRPr lang="zh-CN" altLang="en-US" sz="2800" dirty="0"/>
          </a:p>
          <a:p>
            <a:r>
              <a:rPr lang="zh-CN" altLang="en-US" sz="2800" dirty="0"/>
              <a:t>只要 </a:t>
            </a:r>
            <a:r>
              <a:rPr lang="en-US" altLang="zh-CN" sz="2800" dirty="0"/>
              <a:t>TCP </a:t>
            </a:r>
            <a:r>
              <a:rPr lang="zh-CN" altLang="en-US" sz="2800" dirty="0"/>
              <a:t>连接的一方收到对方的</a:t>
            </a:r>
            <a:r>
              <a:rPr lang="zh-CN" altLang="en-US" sz="2800" dirty="0">
                <a:solidFill>
                  <a:srgbClr val="FF0000"/>
                </a:solidFill>
              </a:rPr>
              <a:t>零窗口</a:t>
            </a:r>
            <a:r>
              <a:rPr lang="zh-CN" altLang="en-US" sz="2800" dirty="0"/>
              <a:t>通知，就</a:t>
            </a:r>
            <a:r>
              <a:rPr lang="zh-CN" altLang="en-US" sz="2800" dirty="0" smtClean="0"/>
              <a:t>启动该持续</a:t>
            </a:r>
            <a:r>
              <a:rPr lang="zh-CN" altLang="en-US" sz="2800" dirty="0"/>
              <a:t>计时器。</a:t>
            </a:r>
          </a:p>
          <a:p>
            <a:r>
              <a:rPr lang="zh-CN" altLang="en-US" sz="2800" dirty="0"/>
              <a:t>若持续计时器设置的时间到期，就发送一个零窗口探测报文段（仅携带 </a:t>
            </a:r>
            <a:r>
              <a:rPr lang="en-US" altLang="zh-CN" sz="2800" dirty="0"/>
              <a:t>1 </a:t>
            </a:r>
            <a:r>
              <a:rPr lang="zh-CN" altLang="en-US" sz="2800" dirty="0"/>
              <a:t>字节的数据），而对方就在确认这个探测报文段时给出了现在的窗口值。</a:t>
            </a:r>
          </a:p>
          <a:p>
            <a:r>
              <a:rPr lang="zh-CN" altLang="en-US" sz="2800" dirty="0"/>
              <a:t>若窗口仍然是零，则收到这个报文段的一方就重新设置持续计时器。</a:t>
            </a:r>
          </a:p>
          <a:p>
            <a:r>
              <a:rPr lang="zh-CN" altLang="en-US" sz="2800" dirty="0"/>
              <a:t>若窗口不是零，则死锁的僵局就可以打破了。 </a:t>
            </a:r>
          </a:p>
        </p:txBody>
      </p:sp>
    </p:spTree>
    <p:extLst>
      <p:ext uri="{BB962C8B-B14F-4D97-AF65-F5344CB8AC3E}">
        <p14:creationId xmlns:p14="http://schemas.microsoft.com/office/powerpoint/2010/main" xmlns="" val="4857733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r>
              <a:rPr lang="en-US" altLang="zh-CN" dirty="0"/>
              <a:t>5.7.2  </a:t>
            </a:r>
            <a:r>
              <a:rPr lang="en-US" altLang="zh-CN" dirty="0" smtClean="0"/>
              <a:t>TCP</a:t>
            </a:r>
            <a:r>
              <a:rPr lang="zh-CN" altLang="en-US" dirty="0" smtClean="0"/>
              <a:t>的传</a:t>
            </a:r>
            <a:r>
              <a:rPr lang="zh-CN" altLang="en-US" dirty="0"/>
              <a:t>输效率</a:t>
            </a:r>
          </a:p>
        </p:txBody>
      </p:sp>
      <p:sp>
        <p:nvSpPr>
          <p:cNvPr id="76390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可以</a:t>
            </a:r>
            <a:r>
              <a:rPr lang="zh-CN" altLang="en-US" sz="2800" dirty="0"/>
              <a:t>用不同的机制来控制 </a:t>
            </a:r>
            <a:r>
              <a:rPr lang="en-US" altLang="zh-CN" sz="2800" dirty="0"/>
              <a:t>TCP </a:t>
            </a:r>
            <a:r>
              <a:rPr lang="zh-CN" altLang="en-US" sz="2800" dirty="0"/>
              <a:t>报文段的发送时机</a:t>
            </a:r>
            <a:r>
              <a:rPr lang="en-US" altLang="zh-CN" sz="2800" dirty="0"/>
              <a:t>:</a:t>
            </a:r>
          </a:p>
          <a:p>
            <a:pPr lvl="1"/>
            <a:r>
              <a:rPr lang="zh-CN" altLang="en-US" sz="2400" dirty="0">
                <a:solidFill>
                  <a:srgbClr val="FF0000"/>
                </a:solidFill>
              </a:rPr>
              <a:t>第一种机制</a:t>
            </a:r>
            <a:r>
              <a:rPr lang="zh-CN" altLang="en-US" sz="2400" dirty="0"/>
              <a:t>是 </a:t>
            </a:r>
            <a:r>
              <a:rPr lang="en-US" altLang="zh-CN" sz="2400" dirty="0"/>
              <a:t>TCP </a:t>
            </a:r>
            <a:r>
              <a:rPr lang="zh-CN" altLang="en-US" sz="2400" dirty="0"/>
              <a:t>维持一个变量，它等于最大报文段长度 </a:t>
            </a:r>
            <a:r>
              <a:rPr lang="en-US" altLang="zh-CN" sz="2400" dirty="0"/>
              <a:t>MSS</a:t>
            </a:r>
            <a:r>
              <a:rPr lang="zh-CN" altLang="en-US" sz="2400" dirty="0"/>
              <a:t>。只要缓存中存放的数据达到 </a:t>
            </a:r>
            <a:r>
              <a:rPr lang="en-US" altLang="zh-CN" sz="2400" dirty="0"/>
              <a:t>MSS </a:t>
            </a:r>
            <a:r>
              <a:rPr lang="zh-CN" altLang="en-US" sz="2400" dirty="0"/>
              <a:t>字节时，就组装成一个 </a:t>
            </a:r>
            <a:r>
              <a:rPr lang="en-US" altLang="zh-CN" sz="2400" dirty="0"/>
              <a:t>TCP </a:t>
            </a:r>
            <a:r>
              <a:rPr lang="zh-CN" altLang="en-US" sz="2400" dirty="0"/>
              <a:t>报文段发送出去。</a:t>
            </a:r>
          </a:p>
          <a:p>
            <a:pPr lvl="1"/>
            <a:r>
              <a:rPr lang="zh-CN" altLang="en-US" sz="2400" dirty="0">
                <a:solidFill>
                  <a:srgbClr val="FF0000"/>
                </a:solidFill>
              </a:rPr>
              <a:t>第二种机制</a:t>
            </a:r>
            <a:r>
              <a:rPr lang="zh-CN" altLang="en-US" sz="2400" dirty="0"/>
              <a:t>是由发送方的应用进程指明要求发送报文段，即 </a:t>
            </a:r>
            <a:r>
              <a:rPr lang="en-US" altLang="zh-CN" sz="2400" dirty="0"/>
              <a:t>TCP </a:t>
            </a:r>
            <a:r>
              <a:rPr lang="zh-CN" altLang="en-US" sz="2400" dirty="0"/>
              <a:t>支持的</a:t>
            </a:r>
            <a:r>
              <a:rPr lang="zh-CN" altLang="en-US" sz="2400" dirty="0">
                <a:solidFill>
                  <a:srgbClr val="0000FF"/>
                </a:solidFill>
              </a:rPr>
              <a:t>推</a:t>
            </a:r>
            <a:r>
              <a:rPr lang="zh-CN" altLang="en-US" sz="2400" dirty="0" smtClean="0">
                <a:solidFill>
                  <a:srgbClr val="0000FF"/>
                </a:solidFill>
              </a:rPr>
              <a:t>送 </a:t>
            </a:r>
            <a:r>
              <a:rPr lang="en-US" altLang="zh-CN" sz="2400" dirty="0" smtClean="0"/>
              <a:t>(</a:t>
            </a:r>
            <a:r>
              <a:rPr lang="en-US" altLang="zh-CN" sz="2400" dirty="0"/>
              <a:t>push)</a:t>
            </a:r>
            <a:r>
              <a:rPr lang="zh-CN" altLang="en-US" sz="2400" dirty="0"/>
              <a:t>操作。</a:t>
            </a:r>
          </a:p>
          <a:p>
            <a:pPr lvl="1"/>
            <a:r>
              <a:rPr lang="zh-CN" altLang="en-US" sz="2400" dirty="0">
                <a:solidFill>
                  <a:srgbClr val="FF0000"/>
                </a:solidFill>
              </a:rPr>
              <a:t>第三种机制</a:t>
            </a:r>
            <a:r>
              <a:rPr lang="zh-CN" altLang="en-US" sz="2400" dirty="0"/>
              <a:t>是发送方的一个计时器期限到了，这时就把当前已有的缓存数据装入报文段（但长度不能超过 </a:t>
            </a:r>
            <a:r>
              <a:rPr lang="en-US" altLang="zh-CN" sz="2400" dirty="0"/>
              <a:t>MSS</a:t>
            </a:r>
            <a:r>
              <a:rPr lang="zh-CN" altLang="en-US" sz="2400" dirty="0"/>
              <a:t>）发送出去</a:t>
            </a:r>
            <a:r>
              <a:rPr lang="zh-CN" altLang="en-US" sz="2400" dirty="0" smtClean="0"/>
              <a:t>。</a:t>
            </a:r>
            <a:endParaRPr lang="en-US" altLang="zh-CN" sz="2400" dirty="0" smtClean="0"/>
          </a:p>
          <a:p>
            <a:r>
              <a:rPr lang="zh-CN" altLang="zh-CN" sz="2800" dirty="0"/>
              <a:t>如何</a:t>
            </a:r>
            <a:r>
              <a:rPr lang="zh-CN" altLang="zh-CN" sz="2800" dirty="0" smtClean="0"/>
              <a:t>控制</a:t>
            </a:r>
            <a:r>
              <a:rPr lang="en-US" altLang="zh-CN" sz="2800" dirty="0" smtClean="0"/>
              <a:t> TCP </a:t>
            </a:r>
            <a:r>
              <a:rPr lang="zh-CN" altLang="zh-CN" sz="2800" dirty="0" smtClean="0"/>
              <a:t>发送</a:t>
            </a:r>
            <a:r>
              <a:rPr lang="zh-CN" altLang="zh-CN" sz="2800" dirty="0"/>
              <a:t>报文段的时机仍然是一个较为复杂的问题。</a:t>
            </a:r>
            <a:endParaRPr lang="zh-CN" altLang="en-US" sz="2800" dirty="0"/>
          </a:p>
        </p:txBody>
      </p:sp>
    </p:spTree>
    <p:extLst>
      <p:ext uri="{BB962C8B-B14F-4D97-AF65-F5344CB8AC3E}">
        <p14:creationId xmlns:p14="http://schemas.microsoft.com/office/powerpoint/2010/main" xmlns="" val="25129981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a:noFill/>
          <a:extLst>
            <a:ext uri="{91240B29-F687-4F45-9708-019B960494DF}">
              <a14:hiddenLine xmlns:a14="http://schemas.microsoft.com/office/drawing/2010/main" xmlns="" w="9525" cap="flat" cmpd="sng" algn="ctr">
                <a:solidFill>
                  <a:schemeClr val="tx1"/>
                </a:solidFill>
                <a:prstDash val="solid"/>
                <a:miter lim="800000"/>
                <a:headEnd/>
                <a:tailEnd/>
              </a14:hiddenLine>
            </a:ext>
          </a:extLst>
        </p:spPr>
        <p:txBody>
          <a:bodyPr/>
          <a:lstStyle/>
          <a:p>
            <a:pPr algn="ctr"/>
            <a:r>
              <a:rPr lang="zh-CN" altLang="en-US" dirty="0" smtClean="0"/>
              <a:t>发送</a:t>
            </a:r>
            <a:r>
              <a:rPr lang="zh-CN" altLang="en-US" dirty="0"/>
              <a:t>方</a:t>
            </a:r>
            <a:r>
              <a:rPr lang="zh-CN" altLang="zh-CN" dirty="0"/>
              <a:t>糊涂窗口综合症</a:t>
            </a:r>
            <a:endParaRPr lang="en-US" altLang="zh-CN" dirty="0"/>
          </a:p>
        </p:txBody>
      </p:sp>
      <p:sp>
        <p:nvSpPr>
          <p:cNvPr id="80901" name="Rectangle 3"/>
          <p:cNvSpPr>
            <a:spLocks noGrp="1" noChangeArrowheads="1"/>
          </p:cNvSpPr>
          <p:nvPr>
            <p:ph idx="1"/>
          </p:nvPr>
        </p:nvSpPr>
        <p:spPr/>
        <p:txBody>
          <a:bodyPr/>
          <a:lstStyle/>
          <a:p>
            <a:r>
              <a:rPr kumimoji="0" lang="zh-CN" altLang="en-US" dirty="0" smtClean="0"/>
              <a:t>例：</a:t>
            </a:r>
            <a:endParaRPr kumimoji="0" lang="en-US" altLang="zh-CN" dirty="0" smtClean="0"/>
          </a:p>
          <a:p>
            <a:pPr lvl="1"/>
            <a:r>
              <a:rPr kumimoji="0" lang="zh-CN" altLang="en-GB" dirty="0" smtClean="0"/>
              <a:t>发送方 </a:t>
            </a:r>
            <a:r>
              <a:rPr kumimoji="0" lang="en-GB" altLang="zh-CN" dirty="0" smtClean="0"/>
              <a:t>TCP </a:t>
            </a:r>
            <a:r>
              <a:rPr kumimoji="0" lang="zh-CN" altLang="en-GB" dirty="0" smtClean="0"/>
              <a:t>每次接收到一字节的数据后就发送</a:t>
            </a:r>
            <a:r>
              <a:rPr lang="zh-CN" altLang="en-US" dirty="0" smtClean="0"/>
              <a:t>。这样，发送一个字节需要</a:t>
            </a:r>
            <a:r>
              <a:rPr lang="zh-CN" altLang="zh-CN" dirty="0" smtClean="0"/>
              <a:t>形成</a:t>
            </a:r>
            <a:r>
              <a:rPr lang="en-US" altLang="zh-CN" dirty="0" smtClean="0"/>
              <a:t> 41 </a:t>
            </a:r>
            <a:r>
              <a:rPr lang="zh-CN" altLang="zh-CN" dirty="0" smtClean="0"/>
              <a:t>字节</a:t>
            </a:r>
            <a:r>
              <a:rPr lang="zh-CN" altLang="zh-CN" dirty="0"/>
              <a:t>长</a:t>
            </a:r>
            <a:r>
              <a:rPr lang="zh-CN" altLang="zh-CN" dirty="0" smtClean="0"/>
              <a:t>的</a:t>
            </a:r>
            <a:r>
              <a:rPr lang="en-US" altLang="zh-CN" dirty="0" smtClean="0"/>
              <a:t> IP </a:t>
            </a:r>
            <a:r>
              <a:rPr lang="zh-CN" altLang="zh-CN" dirty="0" smtClean="0"/>
              <a:t>数据报。</a:t>
            </a:r>
            <a:endParaRPr lang="en-US" altLang="zh-CN" dirty="0" smtClean="0"/>
          </a:p>
          <a:p>
            <a:pPr lvl="1"/>
            <a:r>
              <a:rPr lang="zh-CN" altLang="en-US" dirty="0" smtClean="0"/>
              <a:t>若接收方确认，并回送这一字节，</a:t>
            </a:r>
            <a:r>
              <a:rPr lang="zh-CN" altLang="zh-CN" dirty="0"/>
              <a:t>就需传送总长度</a:t>
            </a:r>
            <a:r>
              <a:rPr lang="zh-CN" altLang="zh-CN" dirty="0" smtClean="0"/>
              <a:t>为</a:t>
            </a:r>
            <a:r>
              <a:rPr lang="en-US" altLang="zh-CN" dirty="0" smtClean="0"/>
              <a:t> 162 </a:t>
            </a:r>
            <a:r>
              <a:rPr lang="zh-CN" altLang="zh-CN" dirty="0" smtClean="0"/>
              <a:t>字节共</a:t>
            </a:r>
            <a:r>
              <a:rPr lang="en-US" altLang="zh-CN" dirty="0" smtClean="0"/>
              <a:t> 4 </a:t>
            </a:r>
            <a:r>
              <a:rPr lang="zh-CN" altLang="zh-CN" dirty="0" smtClean="0"/>
              <a:t>个</a:t>
            </a:r>
            <a:r>
              <a:rPr lang="zh-CN" altLang="zh-CN" dirty="0"/>
              <a:t>报文段。</a:t>
            </a:r>
            <a:r>
              <a:rPr lang="zh-CN" altLang="en-US" dirty="0" smtClean="0"/>
              <a:t>效率很低。</a:t>
            </a:r>
            <a:endParaRPr lang="en-US" altLang="zh-CN" dirty="0" smtClean="0"/>
          </a:p>
          <a:p>
            <a:r>
              <a:rPr lang="zh-CN" altLang="en-US" dirty="0" smtClean="0">
                <a:solidFill>
                  <a:srgbClr val="FF0000"/>
                </a:solidFill>
              </a:rPr>
              <a:t>解决方法：</a:t>
            </a:r>
            <a:r>
              <a:rPr lang="zh-CN" altLang="zh-CN" dirty="0" smtClean="0"/>
              <a:t>使用</a:t>
            </a:r>
            <a:r>
              <a:rPr lang="en-US" altLang="zh-CN" dirty="0" smtClean="0"/>
              <a:t> Nagle </a:t>
            </a:r>
            <a:r>
              <a:rPr lang="zh-CN" altLang="zh-CN" dirty="0" smtClean="0"/>
              <a:t>算法</a:t>
            </a:r>
            <a:r>
              <a:rPr lang="zh-CN" altLang="en-US" dirty="0" smtClean="0"/>
              <a:t>。</a:t>
            </a:r>
            <a:endParaRPr lang="en-US" altLang="zh-CN" dirty="0" smtClean="0"/>
          </a:p>
          <a:p>
            <a:pPr lvl="1" eaLnBrk="1" hangingPunct="1"/>
            <a:endParaRPr kumimoji="0" lang="en-GB" altLang="zh-CN" dirty="0" smtClean="0"/>
          </a:p>
        </p:txBody>
      </p:sp>
    </p:spTree>
    <p:extLst>
      <p:ext uri="{BB962C8B-B14F-4D97-AF65-F5344CB8AC3E}">
        <p14:creationId xmlns:p14="http://schemas.microsoft.com/office/powerpoint/2010/main" xmlns="" val="1055058013"/>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Nagle</a:t>
            </a:r>
            <a:r>
              <a:rPr lang="zh-CN" altLang="zh-CN" dirty="0"/>
              <a:t>算法</a:t>
            </a:r>
            <a:endParaRPr lang="zh-CN" altLang="en-US" dirty="0"/>
          </a:p>
        </p:txBody>
      </p:sp>
      <p:sp>
        <p:nvSpPr>
          <p:cNvPr id="3" name="内容占位符 2"/>
          <p:cNvSpPr>
            <a:spLocks noGrp="1"/>
          </p:cNvSpPr>
          <p:nvPr>
            <p:ph idx="1"/>
          </p:nvPr>
        </p:nvSpPr>
        <p:spPr/>
        <p:txBody>
          <a:bodyPr/>
          <a:lstStyle/>
          <a:p>
            <a:r>
              <a:rPr lang="zh-CN" altLang="zh-CN" sz="2800" dirty="0"/>
              <a:t>若发送应用进程把要发送的数据逐个字节地送</a:t>
            </a:r>
            <a:r>
              <a:rPr lang="zh-CN" altLang="zh-CN" sz="2800" dirty="0" smtClean="0"/>
              <a:t>到</a:t>
            </a:r>
            <a:r>
              <a:rPr lang="en-US" altLang="zh-CN" sz="2800" dirty="0" smtClean="0"/>
              <a:t> TCP </a:t>
            </a:r>
            <a:r>
              <a:rPr lang="zh-CN" altLang="zh-CN" sz="2800" dirty="0" smtClean="0"/>
              <a:t>的</a:t>
            </a:r>
            <a:r>
              <a:rPr lang="zh-CN" altLang="zh-CN" sz="2800" dirty="0"/>
              <a:t>发送缓存，则发送方就把第一个数据字节先发送出去，把后面到达的数据字节都缓存起来</a:t>
            </a:r>
            <a:r>
              <a:rPr lang="zh-CN" altLang="zh-CN" sz="2800" dirty="0" smtClean="0"/>
              <a:t>。</a:t>
            </a:r>
            <a:endParaRPr lang="en-US" altLang="zh-CN" sz="2800" dirty="0" smtClean="0"/>
          </a:p>
          <a:p>
            <a:r>
              <a:rPr lang="zh-CN" altLang="zh-CN" sz="2800" dirty="0" smtClean="0"/>
              <a:t>当</a:t>
            </a:r>
            <a:r>
              <a:rPr lang="zh-CN" altLang="zh-CN" sz="2800" dirty="0"/>
              <a:t>发送方收到对第一个数据字符的确认后，再把发送缓存中的所有数据组装成一个报文段发送出去，同时继续对随后到达的数据进行缓存</a:t>
            </a:r>
            <a:r>
              <a:rPr lang="zh-CN" altLang="zh-CN" sz="2800" dirty="0" smtClean="0"/>
              <a:t>。</a:t>
            </a:r>
            <a:endParaRPr lang="en-US" altLang="zh-CN" sz="2800" dirty="0" smtClean="0"/>
          </a:p>
          <a:p>
            <a:r>
              <a:rPr lang="zh-CN" altLang="zh-CN" sz="2800" dirty="0" smtClean="0"/>
              <a:t>只有</a:t>
            </a:r>
            <a:r>
              <a:rPr lang="zh-CN" altLang="zh-CN" sz="2800" dirty="0"/>
              <a:t>在收到对前一个报文段的确认后才继续发送下一个报文段</a:t>
            </a:r>
            <a:r>
              <a:rPr lang="zh-CN" altLang="zh-CN" sz="2800" dirty="0" smtClean="0"/>
              <a:t>。</a:t>
            </a:r>
            <a:endParaRPr lang="en-US" altLang="zh-CN" sz="2800" dirty="0" smtClean="0"/>
          </a:p>
          <a:p>
            <a:r>
              <a:rPr lang="zh-CN" altLang="zh-CN" sz="2800" dirty="0"/>
              <a:t>当到达的数据已达到发送窗口大小的一半或已达到报文段的最大长度时，就立即发送一个报文段。</a:t>
            </a:r>
            <a:endParaRPr lang="zh-CN" altLang="en-US" sz="2800" dirty="0"/>
          </a:p>
        </p:txBody>
      </p:sp>
    </p:spTree>
    <p:extLst>
      <p:ext uri="{BB962C8B-B14F-4D97-AF65-F5344CB8AC3E}">
        <p14:creationId xmlns:p14="http://schemas.microsoft.com/office/powerpoint/2010/main" xmlns="" val="19265276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a:noFill/>
          <a:extLst>
            <a:ext uri="{91240B29-F687-4F45-9708-019B960494DF}">
              <a14:hiddenLine xmlns:a14="http://schemas.microsoft.com/office/drawing/2010/main" xmlns="" w="9525" cap="flat" cmpd="sng" algn="ctr">
                <a:solidFill>
                  <a:schemeClr val="tx1"/>
                </a:solidFill>
                <a:prstDash val="solid"/>
                <a:miter lim="800000"/>
                <a:headEnd/>
                <a:tailEnd/>
              </a14:hiddenLine>
            </a:ext>
          </a:extLst>
        </p:spPr>
        <p:txBody>
          <a:bodyPr/>
          <a:lstStyle/>
          <a:p>
            <a:pPr algn="ctr"/>
            <a:r>
              <a:rPr lang="zh-CN" altLang="en-US" dirty="0" smtClean="0"/>
              <a:t>接收方</a:t>
            </a:r>
            <a:r>
              <a:rPr lang="zh-CN" altLang="zh-CN" dirty="0" smtClean="0"/>
              <a:t>糊涂</a:t>
            </a:r>
            <a:r>
              <a:rPr lang="zh-CN" altLang="zh-CN" dirty="0"/>
              <a:t>窗口</a:t>
            </a:r>
            <a:r>
              <a:rPr lang="zh-CN" altLang="zh-CN" dirty="0" smtClean="0"/>
              <a:t>综合症</a:t>
            </a:r>
            <a:endParaRPr lang="en-US" altLang="zh-CN" dirty="0" smtClean="0"/>
          </a:p>
        </p:txBody>
      </p:sp>
      <p:sp>
        <p:nvSpPr>
          <p:cNvPr id="80901" name="Rectangle 3"/>
          <p:cNvSpPr>
            <a:spLocks noGrp="1" noChangeArrowheads="1"/>
          </p:cNvSpPr>
          <p:nvPr>
            <p:ph idx="1"/>
          </p:nvPr>
        </p:nvSpPr>
        <p:spPr/>
        <p:txBody>
          <a:bodyPr/>
          <a:lstStyle/>
          <a:p>
            <a:r>
              <a:rPr lang="zh-CN" altLang="en-GB" sz="2600" dirty="0" smtClean="0"/>
              <a:t>当</a:t>
            </a:r>
            <a:r>
              <a:rPr lang="zh-CN" altLang="en-GB" sz="2600" dirty="0"/>
              <a:t>接收方</a:t>
            </a:r>
            <a:r>
              <a:rPr lang="zh-CN" altLang="en-GB" sz="2600" dirty="0" smtClean="0"/>
              <a:t>的 </a:t>
            </a:r>
            <a:r>
              <a:rPr lang="en-GB" altLang="zh-CN" sz="2600" dirty="0" smtClean="0"/>
              <a:t>TCP </a:t>
            </a:r>
            <a:r>
              <a:rPr lang="zh-CN" altLang="en-GB" sz="2600" dirty="0" smtClean="0"/>
              <a:t>缓冲区</a:t>
            </a:r>
            <a:r>
              <a:rPr lang="zh-CN" altLang="en-GB" sz="2600" dirty="0"/>
              <a:t>已满，接收方会向发送方发送窗口大小</a:t>
            </a:r>
            <a:r>
              <a:rPr lang="zh-CN" altLang="en-GB" sz="2600" dirty="0" smtClean="0"/>
              <a:t>为 </a:t>
            </a:r>
            <a:r>
              <a:rPr lang="en-GB" altLang="zh-CN" sz="2600" dirty="0" smtClean="0"/>
              <a:t>0 </a:t>
            </a:r>
            <a:r>
              <a:rPr lang="zh-CN" altLang="en-GB" sz="2600" dirty="0" smtClean="0"/>
              <a:t>的</a:t>
            </a:r>
            <a:r>
              <a:rPr lang="zh-CN" altLang="en-US" sz="2600" dirty="0" smtClean="0"/>
              <a:t>报文。</a:t>
            </a:r>
            <a:endParaRPr lang="en-US" altLang="zh-CN" sz="2600" dirty="0" smtClean="0"/>
          </a:p>
          <a:p>
            <a:r>
              <a:rPr lang="zh-CN" altLang="en-US" sz="2600" dirty="0" smtClean="0"/>
              <a:t>若</a:t>
            </a:r>
            <a:r>
              <a:rPr lang="zh-CN" altLang="en-GB" sz="2600" dirty="0" smtClean="0"/>
              <a:t>此时</a:t>
            </a:r>
            <a:r>
              <a:rPr lang="zh-CN" altLang="en-GB" sz="2600" dirty="0"/>
              <a:t>接收方的应用进程以交互方式每次只读取一个字节，于是接收方又发送窗口大小为一个字节的</a:t>
            </a:r>
            <a:r>
              <a:rPr lang="zh-CN" altLang="en-GB" sz="2600" dirty="0" smtClean="0"/>
              <a:t>更新</a:t>
            </a:r>
            <a:r>
              <a:rPr lang="zh-CN" altLang="en-US" sz="2600" dirty="0" smtClean="0"/>
              <a:t>报文</a:t>
            </a:r>
            <a:r>
              <a:rPr lang="zh-CN" altLang="en-GB" sz="2600" dirty="0" smtClean="0"/>
              <a:t>，</a:t>
            </a:r>
            <a:r>
              <a:rPr lang="zh-CN" altLang="en-GB" sz="2600" dirty="0"/>
              <a:t>发送方应邀发送一个字节的</a:t>
            </a:r>
            <a:r>
              <a:rPr lang="zh-CN" altLang="en-GB" sz="2600" dirty="0" smtClean="0"/>
              <a:t>数据</a:t>
            </a:r>
            <a:r>
              <a:rPr lang="zh-CN" altLang="en-US" sz="2600" dirty="0"/>
              <a:t>（</a:t>
            </a:r>
            <a:r>
              <a:rPr lang="zh-CN" altLang="zh-CN" sz="2800" dirty="0" smtClean="0"/>
              <a:t>发送的</a:t>
            </a:r>
            <a:r>
              <a:rPr lang="en-US" altLang="zh-CN" sz="2800" dirty="0" smtClean="0"/>
              <a:t> IP </a:t>
            </a:r>
            <a:r>
              <a:rPr lang="zh-CN" altLang="zh-CN" sz="2800" dirty="0" smtClean="0"/>
              <a:t>数据报是</a:t>
            </a:r>
            <a:r>
              <a:rPr lang="en-US" altLang="zh-CN" sz="2800" dirty="0" smtClean="0"/>
              <a:t> 41 </a:t>
            </a:r>
            <a:r>
              <a:rPr lang="zh-CN" altLang="zh-CN" sz="2800" dirty="0" smtClean="0"/>
              <a:t>字节长</a:t>
            </a:r>
            <a:r>
              <a:rPr lang="zh-CN" altLang="en-US" sz="2800" dirty="0" smtClean="0"/>
              <a:t>），</a:t>
            </a:r>
            <a:r>
              <a:rPr lang="zh-CN" altLang="en-GB" sz="2600" dirty="0" smtClean="0"/>
              <a:t>于是</a:t>
            </a:r>
            <a:r>
              <a:rPr lang="zh-CN" altLang="en-US" sz="2600" dirty="0" smtClean="0"/>
              <a:t>接收</a:t>
            </a:r>
            <a:r>
              <a:rPr lang="zh-CN" altLang="en-GB" sz="2600" dirty="0" smtClean="0"/>
              <a:t>窗口</a:t>
            </a:r>
            <a:r>
              <a:rPr lang="zh-CN" altLang="en-GB" sz="2600" dirty="0"/>
              <a:t>又满了</a:t>
            </a:r>
            <a:r>
              <a:rPr lang="zh-CN" altLang="en-GB" sz="2600" dirty="0" smtClean="0"/>
              <a:t>，</a:t>
            </a:r>
            <a:r>
              <a:rPr lang="zh-CN" altLang="en-US" sz="2600" dirty="0" smtClean="0"/>
              <a:t>如此</a:t>
            </a:r>
            <a:r>
              <a:rPr lang="zh-CN" altLang="en-GB" sz="2600" dirty="0" smtClean="0"/>
              <a:t>循环往复</a:t>
            </a:r>
            <a:r>
              <a:rPr lang="zh-CN" altLang="en-US" sz="2600" dirty="0" smtClean="0"/>
              <a:t>。</a:t>
            </a:r>
            <a:endParaRPr lang="en-GB" altLang="zh-CN" sz="2600" dirty="0"/>
          </a:p>
          <a:p>
            <a:r>
              <a:rPr lang="zh-CN" altLang="en-US" sz="2800" dirty="0" smtClean="0">
                <a:solidFill>
                  <a:srgbClr val="FF0000"/>
                </a:solidFill>
              </a:rPr>
              <a:t>解决方法：</a:t>
            </a:r>
            <a:r>
              <a:rPr lang="zh-CN" altLang="zh-CN" sz="2600" dirty="0"/>
              <a:t>让接收方等待一段时间，使得或者接收缓存已有足够空间容纳一个最长的报文段，或者等到接收缓存已有一半空闲的空间。</a:t>
            </a:r>
            <a:r>
              <a:rPr lang="zh-CN" altLang="zh-CN" sz="2600" dirty="0">
                <a:solidFill>
                  <a:srgbClr val="0000FF"/>
                </a:solidFill>
              </a:rPr>
              <a:t>只要出现这两种情况之一，接收方就发出确认报文，并向发送方通知当前的窗口大小。</a:t>
            </a:r>
            <a:endParaRPr kumimoji="0" lang="en-GB" altLang="zh-CN" sz="2600" dirty="0" smtClean="0">
              <a:solidFill>
                <a:srgbClr val="0000FF"/>
              </a:solidFill>
            </a:endParaRPr>
          </a:p>
        </p:txBody>
      </p:sp>
    </p:spTree>
    <p:extLst>
      <p:ext uri="{BB962C8B-B14F-4D97-AF65-F5344CB8AC3E}">
        <p14:creationId xmlns:p14="http://schemas.microsoft.com/office/powerpoint/2010/main" xmlns="" val="2116773054"/>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5.8  </a:t>
            </a:r>
            <a:r>
              <a:rPr lang="en-US" altLang="zh-CN" dirty="0" smtClean="0"/>
              <a:t>TCP </a:t>
            </a:r>
            <a:r>
              <a:rPr lang="zh-CN" altLang="zh-CN" dirty="0" smtClean="0"/>
              <a:t>的</a:t>
            </a:r>
            <a:r>
              <a:rPr lang="zh-CN" altLang="zh-CN" dirty="0"/>
              <a:t>拥塞控制</a:t>
            </a:r>
          </a:p>
        </p:txBody>
      </p:sp>
      <p:sp>
        <p:nvSpPr>
          <p:cNvPr id="931843" name="Rectangle 3"/>
          <p:cNvSpPr>
            <a:spLocks noGrp="1" noChangeArrowheads="1"/>
          </p:cNvSpPr>
          <p:nvPr>
            <p:ph idx="1"/>
          </p:nvPr>
        </p:nvSpPr>
        <p:spPr/>
        <p:txBody>
          <a:bodyPr/>
          <a:lstStyle/>
          <a:p>
            <a:r>
              <a:rPr lang="en-US" altLang="zh-CN" dirty="0"/>
              <a:t>5.8.1  </a:t>
            </a:r>
            <a:r>
              <a:rPr lang="zh-CN" altLang="zh-CN" dirty="0"/>
              <a:t>拥塞控制的一般原理</a:t>
            </a:r>
          </a:p>
          <a:p>
            <a:r>
              <a:rPr lang="en-US" altLang="zh-CN" dirty="0" smtClean="0"/>
              <a:t>5.8.2  TCP </a:t>
            </a:r>
            <a:r>
              <a:rPr lang="zh-CN" altLang="zh-CN" dirty="0" smtClean="0"/>
              <a:t>的</a:t>
            </a:r>
            <a:r>
              <a:rPr lang="zh-CN" altLang="zh-CN" dirty="0"/>
              <a:t>拥塞控制方法</a:t>
            </a:r>
          </a:p>
          <a:p>
            <a:r>
              <a:rPr lang="en-US" altLang="zh-CN" dirty="0"/>
              <a:t>5.8.3  </a:t>
            </a:r>
            <a:r>
              <a:rPr lang="zh-CN" altLang="zh-CN" dirty="0"/>
              <a:t>主动队列</a:t>
            </a:r>
            <a:r>
              <a:rPr lang="zh-CN" altLang="zh-CN" dirty="0" smtClean="0"/>
              <a:t>管理</a:t>
            </a:r>
            <a:r>
              <a:rPr lang="en-US" altLang="zh-CN" dirty="0" smtClean="0"/>
              <a:t> AQM</a:t>
            </a:r>
            <a:endParaRPr lang="zh-CN" altLang="zh-CN" dirty="0"/>
          </a:p>
        </p:txBody>
      </p:sp>
    </p:spTree>
    <p:extLst>
      <p:ext uri="{BB962C8B-B14F-4D97-AF65-F5344CB8AC3E}">
        <p14:creationId xmlns:p14="http://schemas.microsoft.com/office/powerpoint/2010/main" xmlns="" val="33439683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5.8.1  </a:t>
            </a:r>
            <a:r>
              <a:rPr lang="zh-CN" altLang="zh-CN" dirty="0"/>
              <a:t>拥塞控制的一般原理</a:t>
            </a:r>
            <a:endParaRPr lang="zh-CN" altLang="en-US" dirty="0"/>
          </a:p>
        </p:txBody>
      </p:sp>
      <p:sp>
        <p:nvSpPr>
          <p:cNvPr id="3" name="内容占位符 2"/>
          <p:cNvSpPr>
            <a:spLocks noGrp="1"/>
          </p:cNvSpPr>
          <p:nvPr>
            <p:ph idx="1"/>
          </p:nvPr>
        </p:nvSpPr>
        <p:spPr/>
        <p:txBody>
          <a:bodyPr/>
          <a:lstStyle/>
          <a:p>
            <a:r>
              <a:rPr lang="zh-CN" altLang="en-US" dirty="0"/>
              <a:t>在某段时间，若对网络中某资源的需求超过了该资源所能提供的可用部分，网络的性能就要变</a:t>
            </a:r>
            <a:r>
              <a:rPr lang="zh-CN" altLang="en-US" dirty="0" smtClean="0"/>
              <a:t>坏。这种</a:t>
            </a:r>
            <a:r>
              <a:rPr lang="zh-CN" altLang="en-US" dirty="0"/>
              <a:t>现象称为</a:t>
            </a:r>
            <a:r>
              <a:rPr lang="zh-CN" altLang="en-US" dirty="0" smtClean="0">
                <a:solidFill>
                  <a:srgbClr val="FF0000"/>
                </a:solidFill>
              </a:rPr>
              <a:t>拥塞 </a:t>
            </a:r>
            <a:r>
              <a:rPr lang="en-US" altLang="zh-CN" dirty="0" smtClean="0">
                <a:solidFill>
                  <a:srgbClr val="FF0000"/>
                </a:solidFill>
              </a:rPr>
              <a:t>(</a:t>
            </a:r>
            <a:r>
              <a:rPr lang="en-US" altLang="zh-CN" dirty="0">
                <a:solidFill>
                  <a:srgbClr val="FF0000"/>
                </a:solidFill>
              </a:rPr>
              <a:t>congestion)</a:t>
            </a:r>
            <a:r>
              <a:rPr lang="zh-CN" altLang="en-US" dirty="0">
                <a:solidFill>
                  <a:srgbClr val="FF0000"/>
                </a:solidFill>
              </a:rPr>
              <a:t>。</a:t>
            </a:r>
          </a:p>
          <a:p>
            <a:r>
              <a:rPr lang="zh-CN" altLang="en-US" dirty="0"/>
              <a:t>若网络中有许多资源同时产生拥塞，网络的性能就要明显变坏，整个网络的吞吐量将随输入负荷的增大而下降</a:t>
            </a:r>
            <a:r>
              <a:rPr lang="zh-CN" altLang="en-US" dirty="0" smtClean="0"/>
              <a:t>。</a:t>
            </a:r>
            <a:endParaRPr lang="en-US" altLang="zh-CN" dirty="0" smtClean="0"/>
          </a:p>
          <a:p>
            <a:r>
              <a:rPr lang="zh-CN" altLang="en-US" dirty="0"/>
              <a:t>出现拥塞的</a:t>
            </a:r>
            <a:r>
              <a:rPr lang="zh-CN" altLang="en-US" dirty="0">
                <a:solidFill>
                  <a:srgbClr val="FF0000"/>
                </a:solidFill>
              </a:rPr>
              <a:t>原因：</a:t>
            </a:r>
          </a:p>
          <a:p>
            <a:endParaRPr lang="zh-CN" altLang="en-US" dirty="0"/>
          </a:p>
          <a:p>
            <a:endParaRPr lang="zh-CN" altLang="en-US" dirty="0"/>
          </a:p>
        </p:txBody>
      </p:sp>
      <p:sp>
        <p:nvSpPr>
          <p:cNvPr id="4" name="Rectangle 3"/>
          <p:cNvSpPr>
            <a:spLocks noChangeArrowheads="1"/>
          </p:cNvSpPr>
          <p:nvPr/>
        </p:nvSpPr>
        <p:spPr bwMode="auto">
          <a:xfrm>
            <a:off x="938410" y="5251921"/>
            <a:ext cx="8335070" cy="841375"/>
          </a:xfrm>
          <a:prstGeom prst="rect">
            <a:avLst/>
          </a:prstGeom>
          <a:solidFill>
            <a:srgbClr val="FFFF66"/>
          </a:solidFill>
          <a:ln w="9525" algn="ctr">
            <a:solidFill>
              <a:schemeClr val="tx1"/>
            </a:solidFill>
            <a:miter lim="800000"/>
            <a:headEnd/>
            <a:tailEnd/>
          </a:ln>
          <a:effectLst>
            <a:outerShdw dist="35921" sx="1000" sy="1000" algn="ctr" rotWithShape="0">
              <a:schemeClr val="bg2"/>
            </a:outerShdw>
          </a:effectLst>
        </p:spPr>
        <p:txBody>
          <a:bodyPr wrap="none" anchor="ctr"/>
          <a:lstStyle/>
          <a:p>
            <a:r>
              <a:rPr lang="zh-CN" altLang="en-US" sz="3200" b="1" dirty="0" smtClean="0">
                <a:solidFill>
                  <a:srgbClr val="000099"/>
                </a:solidFill>
                <a:latin typeface="+mn-lt"/>
                <a:ea typeface="黑体" pitchFamily="2" charset="-122"/>
              </a:rPr>
              <a:t>   ∑对资源需求  </a:t>
            </a:r>
            <a:r>
              <a:rPr lang="en-US" altLang="zh-CN" sz="3200" b="1" dirty="0" smtClean="0">
                <a:solidFill>
                  <a:srgbClr val="000099"/>
                </a:solidFill>
                <a:latin typeface="+mn-lt"/>
                <a:ea typeface="黑体" pitchFamily="2" charset="-122"/>
              </a:rPr>
              <a:t>&gt; </a:t>
            </a:r>
            <a:r>
              <a:rPr lang="zh-CN" altLang="en-US" sz="3200" b="1" dirty="0">
                <a:solidFill>
                  <a:srgbClr val="000099"/>
                </a:solidFill>
                <a:latin typeface="+mn-lt"/>
                <a:ea typeface="黑体" pitchFamily="2" charset="-122"/>
              </a:rPr>
              <a:t>可用资源       </a:t>
            </a:r>
            <a:r>
              <a:rPr lang="zh-CN" altLang="en-US" sz="3200" b="1" dirty="0" smtClean="0">
                <a:solidFill>
                  <a:srgbClr val="000099"/>
                </a:solidFill>
                <a:latin typeface="+mn-lt"/>
                <a:ea typeface="黑体" pitchFamily="2" charset="-122"/>
              </a:rPr>
              <a:t>          </a:t>
            </a:r>
            <a:r>
              <a:rPr lang="en-US" altLang="zh-CN" sz="3200" b="1" dirty="0">
                <a:solidFill>
                  <a:srgbClr val="000099"/>
                </a:solidFill>
                <a:latin typeface="+mn-lt"/>
                <a:ea typeface="黑体" pitchFamily="2" charset="-122"/>
              </a:rPr>
              <a:t>(5-7)</a:t>
            </a:r>
          </a:p>
        </p:txBody>
      </p:sp>
    </p:spTree>
    <p:extLst>
      <p:ext uri="{BB962C8B-B14F-4D97-AF65-F5344CB8AC3E}">
        <p14:creationId xmlns:p14="http://schemas.microsoft.com/office/powerpoint/2010/main" xmlns="" val="2763276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dirty="0" smtClean="0"/>
              <a:t>第</a:t>
            </a:r>
            <a:r>
              <a:rPr lang="en-US" altLang="zh-CN" dirty="0" smtClean="0"/>
              <a:t>12</a:t>
            </a:r>
            <a:r>
              <a:rPr lang="zh-CN" altLang="en-US" dirty="0" smtClean="0"/>
              <a:t>次课知识点</a:t>
            </a:r>
          </a:p>
        </p:txBody>
      </p:sp>
      <p:sp>
        <p:nvSpPr>
          <p:cNvPr id="99331" name="Rectangle 3"/>
          <p:cNvSpPr>
            <a:spLocks noGrp="1" noChangeArrowheads="1"/>
          </p:cNvSpPr>
          <p:nvPr>
            <p:ph idx="1"/>
          </p:nvPr>
        </p:nvSpPr>
        <p:spPr/>
        <p:txBody>
          <a:bodyPr/>
          <a:lstStyle/>
          <a:p>
            <a:pPr>
              <a:buNone/>
            </a:pPr>
            <a:r>
              <a:rPr lang="en-US" altLang="zh-CN" dirty="0" smtClean="0"/>
              <a:t> 5.1 UDP</a:t>
            </a:r>
            <a:r>
              <a:rPr lang="zh-CN" altLang="en-US" dirty="0" smtClean="0"/>
              <a:t>协议的特点及报文格式</a:t>
            </a:r>
            <a:endParaRPr lang="en-US" altLang="zh-CN" dirty="0" smtClean="0"/>
          </a:p>
          <a:p>
            <a:pPr>
              <a:buNone/>
            </a:pPr>
            <a:r>
              <a:rPr lang="en-US" altLang="zh-CN" dirty="0" smtClean="0"/>
              <a:t> 5.2 </a:t>
            </a:r>
            <a:r>
              <a:rPr lang="zh-CN" altLang="en-US" dirty="0" smtClean="0"/>
              <a:t>端口、套接字的概念及</a:t>
            </a:r>
            <a:r>
              <a:rPr lang="en-US" altLang="zh-CN" dirty="0" smtClean="0"/>
              <a:t>TCP</a:t>
            </a:r>
            <a:r>
              <a:rPr lang="zh-CN" altLang="en-US" dirty="0" smtClean="0"/>
              <a:t>连接的定义</a:t>
            </a:r>
          </a:p>
          <a:p>
            <a:pPr>
              <a:buNone/>
            </a:pPr>
            <a:r>
              <a:rPr lang="en-US" altLang="zh-CN" dirty="0" smtClean="0"/>
              <a:t> 5.3 </a:t>
            </a:r>
            <a:r>
              <a:rPr lang="zh-CN" altLang="en-US" dirty="0" smtClean="0"/>
              <a:t>可靠传输的概念</a:t>
            </a:r>
          </a:p>
          <a:p>
            <a:pPr>
              <a:buNone/>
            </a:pPr>
            <a:r>
              <a:rPr lang="en-US" altLang="zh-CN" dirty="0" smtClean="0"/>
              <a:t> 5.4 </a:t>
            </a:r>
            <a:r>
              <a:rPr lang="zh-CN" altLang="en-US" dirty="0" smtClean="0"/>
              <a:t>停止等待协议（可靠传输的实现机制）</a:t>
            </a:r>
          </a:p>
          <a:p>
            <a:pPr>
              <a:buNone/>
            </a:pPr>
            <a:r>
              <a:rPr lang="en-US" altLang="zh-CN" dirty="0" smtClean="0"/>
              <a:t> 5.5 </a:t>
            </a:r>
            <a:r>
              <a:rPr lang="zh-CN" altLang="en-US" dirty="0" smtClean="0"/>
              <a:t>停等协议的信道利用率计算</a:t>
            </a:r>
          </a:p>
          <a:p>
            <a:pPr>
              <a:buNone/>
            </a:pPr>
            <a:r>
              <a:rPr lang="en-US" altLang="zh-CN" dirty="0" smtClean="0"/>
              <a:t> 5.6 </a:t>
            </a:r>
            <a:r>
              <a:rPr lang="zh-CN" altLang="en-US" dirty="0" smtClean="0"/>
              <a:t>连续</a:t>
            </a:r>
            <a:r>
              <a:rPr lang="en-US" altLang="zh-CN" dirty="0" smtClean="0"/>
              <a:t>ARQ</a:t>
            </a:r>
            <a:r>
              <a:rPr lang="zh-CN" altLang="en-US" dirty="0" smtClean="0"/>
              <a:t>协议机制及发送窗口上限</a:t>
            </a:r>
          </a:p>
          <a:p>
            <a:pPr>
              <a:buNone/>
            </a:pPr>
            <a:r>
              <a:rPr lang="en-US" altLang="zh-CN" dirty="0" smtClean="0"/>
              <a:t> 5.7 TCP</a:t>
            </a:r>
            <a:r>
              <a:rPr lang="zh-CN" altLang="en-US" dirty="0" smtClean="0"/>
              <a:t>报文段的首部格式 </a:t>
            </a:r>
            <a:endParaRPr lang="en-US" altLang="zh-CN" dirty="0" smtClean="0"/>
          </a:p>
          <a:p>
            <a:r>
              <a:rPr lang="zh-CN" altLang="en-US" dirty="0" smtClean="0"/>
              <a:t>习题：</a:t>
            </a:r>
            <a:r>
              <a:rPr lang="en-US" altLang="zh-CN" dirty="0" smtClean="0"/>
              <a:t>5 – 01 ~ 29</a:t>
            </a:r>
            <a:r>
              <a:rPr lang="zh-CN" altLang="en-US" dirty="0" smtClean="0"/>
              <a:t>，</a:t>
            </a:r>
            <a:r>
              <a:rPr lang="en-US" altLang="zh-CN" dirty="0" smtClean="0"/>
              <a:t>49-57</a:t>
            </a:r>
            <a:r>
              <a:rPr lang="zh-CN" altLang="en-US" dirty="0" smtClean="0"/>
              <a:t>， </a:t>
            </a:r>
            <a:r>
              <a:rPr lang="en-US" altLang="zh-CN" dirty="0" smtClean="0"/>
              <a:t>65</a:t>
            </a:r>
            <a:r>
              <a:rPr lang="zh-CN" altLang="en-US" dirty="0" smtClean="0"/>
              <a:t>，</a:t>
            </a:r>
            <a:r>
              <a:rPr lang="en-US" altLang="zh-CN" dirty="0" smtClean="0"/>
              <a:t>66</a:t>
            </a:r>
            <a:endParaRPr lang="zh-CN" alt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solidFill>
                  <a:srgbClr val="FF0000"/>
                </a:solidFill>
              </a:rPr>
              <a:t>增加资源能解决拥塞吗？</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smtClean="0">
                <a:solidFill>
                  <a:srgbClr val="FF0000"/>
                </a:solidFill>
              </a:rPr>
              <a:t>不一定能</a:t>
            </a:r>
            <a:r>
              <a:rPr lang="zh-CN" altLang="zh-CN" dirty="0" smtClean="0">
                <a:solidFill>
                  <a:srgbClr val="FF0000"/>
                </a:solidFill>
              </a:rPr>
              <a:t>。</a:t>
            </a:r>
            <a:r>
              <a:rPr lang="zh-CN" altLang="zh-CN" dirty="0"/>
              <a:t>这是因为网络拥塞是一个非常复杂的问题。简单地采用上述做法，在许多情况下，不但不能解决拥塞问题，而且还可能使网络的性能更坏</a:t>
            </a:r>
            <a:r>
              <a:rPr lang="zh-CN" altLang="zh-CN" dirty="0" smtClean="0"/>
              <a:t>。</a:t>
            </a:r>
            <a:endParaRPr lang="en-US" altLang="zh-CN" dirty="0" smtClean="0"/>
          </a:p>
          <a:p>
            <a:r>
              <a:rPr lang="zh-CN" altLang="zh-CN" dirty="0"/>
              <a:t>网络拥塞往往是由许多因素引起的。</a:t>
            </a:r>
            <a:r>
              <a:rPr lang="zh-CN" altLang="zh-CN" dirty="0" smtClean="0"/>
              <a:t>例如</a:t>
            </a:r>
            <a:r>
              <a:rPr lang="zh-CN" altLang="en-US" dirty="0" smtClean="0"/>
              <a:t>：</a:t>
            </a:r>
            <a:endParaRPr lang="en-US" altLang="zh-CN" dirty="0" smtClean="0"/>
          </a:p>
          <a:p>
            <a:pPr lvl="1"/>
            <a:r>
              <a:rPr lang="zh-CN" altLang="en-US" dirty="0" smtClean="0"/>
              <a:t>增大缓存，但未提高</a:t>
            </a:r>
            <a:r>
              <a:rPr lang="zh-CN" altLang="zh-CN" dirty="0" smtClean="0"/>
              <a:t>输出链路的容量和处理机的速度，排队等待时间将会大大增加</a:t>
            </a:r>
            <a:r>
              <a:rPr lang="zh-CN" altLang="en-US" dirty="0" smtClean="0"/>
              <a:t>，引起大量超时重传，</a:t>
            </a:r>
            <a:r>
              <a:rPr lang="zh-CN" altLang="zh-CN" dirty="0"/>
              <a:t>解决不了</a:t>
            </a:r>
            <a:r>
              <a:rPr lang="zh-CN" altLang="zh-CN" dirty="0" smtClean="0"/>
              <a:t>网络拥塞</a:t>
            </a:r>
            <a:r>
              <a:rPr lang="zh-CN" altLang="en-US" dirty="0" smtClean="0"/>
              <a:t>；</a:t>
            </a:r>
            <a:endParaRPr lang="en-US" altLang="zh-CN" dirty="0" smtClean="0"/>
          </a:p>
          <a:p>
            <a:pPr lvl="1"/>
            <a:r>
              <a:rPr lang="zh-CN" altLang="en-US" dirty="0" smtClean="0"/>
              <a:t>提高</a:t>
            </a:r>
            <a:r>
              <a:rPr lang="zh-CN" altLang="zh-CN" dirty="0" smtClean="0"/>
              <a:t>处理机处理的速率</a:t>
            </a:r>
            <a:r>
              <a:rPr lang="zh-CN" altLang="en-US" dirty="0" smtClean="0"/>
              <a:t>会</a:t>
            </a:r>
            <a:r>
              <a:rPr lang="zh-CN" altLang="zh-CN" dirty="0" smtClean="0"/>
              <a:t>将</a:t>
            </a:r>
            <a:r>
              <a:rPr lang="zh-CN" altLang="zh-CN" dirty="0"/>
              <a:t>瓶颈转移到其他地</a:t>
            </a:r>
            <a:r>
              <a:rPr lang="zh-CN" altLang="zh-CN" dirty="0" smtClean="0"/>
              <a:t>方</a:t>
            </a:r>
            <a:r>
              <a:rPr lang="zh-CN" altLang="en-US" dirty="0" smtClean="0"/>
              <a:t>。</a:t>
            </a:r>
            <a:endParaRPr lang="en-US" altLang="zh-CN" dirty="0" smtClean="0"/>
          </a:p>
        </p:txBody>
      </p:sp>
    </p:spTree>
    <p:extLst>
      <p:ext uri="{BB962C8B-B14F-4D97-AF65-F5344CB8AC3E}">
        <p14:creationId xmlns:p14="http://schemas.microsoft.com/office/powerpoint/2010/main" xmlns="" val="41620660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拥塞常常趋于恶化</a:t>
            </a:r>
            <a:endParaRPr lang="zh-CN" altLang="en-US" dirty="0"/>
          </a:p>
        </p:txBody>
      </p:sp>
      <p:sp>
        <p:nvSpPr>
          <p:cNvPr id="3" name="内容占位符 2"/>
          <p:cNvSpPr>
            <a:spLocks noGrp="1"/>
          </p:cNvSpPr>
          <p:nvPr>
            <p:ph idx="1"/>
          </p:nvPr>
        </p:nvSpPr>
        <p:spPr/>
        <p:txBody>
          <a:bodyPr/>
          <a:lstStyle/>
          <a:p>
            <a:r>
              <a:rPr lang="zh-CN" altLang="zh-CN" dirty="0"/>
              <a:t>如果一个路由器没有足够的缓存空间，它就会丢弃一些新到的分组</a:t>
            </a:r>
            <a:r>
              <a:rPr lang="zh-CN" altLang="zh-CN" dirty="0" smtClean="0"/>
              <a:t>。</a:t>
            </a:r>
            <a:endParaRPr lang="en-US" altLang="zh-CN" dirty="0" smtClean="0"/>
          </a:p>
          <a:p>
            <a:r>
              <a:rPr lang="zh-CN" altLang="zh-CN" dirty="0" smtClean="0"/>
              <a:t>但</a:t>
            </a:r>
            <a:r>
              <a:rPr lang="zh-CN" altLang="zh-CN" dirty="0"/>
              <a:t>当分组被丢弃时，发送这一分组的源点就会重传这一分组，甚至可能还要重传多次。这样会引起更多的分组流入网络和被网络中的路由器丢弃</a:t>
            </a:r>
            <a:r>
              <a:rPr lang="zh-CN" altLang="zh-CN" dirty="0" smtClean="0"/>
              <a:t>。</a:t>
            </a:r>
            <a:endParaRPr lang="en-US" altLang="zh-CN" dirty="0" smtClean="0"/>
          </a:p>
          <a:p>
            <a:r>
              <a:rPr lang="zh-CN" altLang="zh-CN" dirty="0" smtClean="0">
                <a:solidFill>
                  <a:srgbClr val="0000FF"/>
                </a:solidFill>
              </a:rPr>
              <a:t>可见</a:t>
            </a:r>
            <a:r>
              <a:rPr lang="zh-CN" altLang="zh-CN" dirty="0">
                <a:solidFill>
                  <a:srgbClr val="0000FF"/>
                </a:solidFill>
              </a:rPr>
              <a:t>拥塞引起的重传并不会缓解网络的拥塞，反而会加剧网络的拥塞。</a:t>
            </a:r>
            <a:endParaRPr lang="zh-CN" altLang="en-US" dirty="0">
              <a:solidFill>
                <a:srgbClr val="0000FF"/>
              </a:solidFill>
            </a:endParaRPr>
          </a:p>
        </p:txBody>
      </p:sp>
    </p:spTree>
    <p:extLst>
      <p:ext uri="{BB962C8B-B14F-4D97-AF65-F5344CB8AC3E}">
        <p14:creationId xmlns:p14="http://schemas.microsoft.com/office/powerpoint/2010/main" xmlns="" val="17499576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algn="ctr" eaLnBrk="1" hangingPunct="1"/>
            <a:r>
              <a:rPr lang="zh-CN" altLang="en-US" smtClean="0"/>
              <a:t>拥塞控制与流量控制的区别 </a:t>
            </a:r>
          </a:p>
        </p:txBody>
      </p:sp>
      <p:sp>
        <p:nvSpPr>
          <p:cNvPr id="2236419" name="Rectangle 3"/>
          <p:cNvSpPr>
            <a:spLocks noGrp="1" noChangeArrowheads="1"/>
          </p:cNvSpPr>
          <p:nvPr>
            <p:ph idx="1"/>
          </p:nvPr>
        </p:nvSpPr>
        <p:spPr/>
        <p:txBody>
          <a:bodyPr/>
          <a:lstStyle/>
          <a:p>
            <a:r>
              <a:rPr lang="zh-CN" altLang="zh-CN" dirty="0" smtClean="0">
                <a:solidFill>
                  <a:srgbClr val="FF0000"/>
                </a:solidFill>
              </a:rPr>
              <a:t>拥</a:t>
            </a:r>
            <a:r>
              <a:rPr lang="zh-CN" altLang="zh-CN" dirty="0">
                <a:solidFill>
                  <a:srgbClr val="FF0000"/>
                </a:solidFill>
              </a:rPr>
              <a:t>塞控制</a:t>
            </a:r>
            <a:r>
              <a:rPr lang="zh-CN" altLang="zh-CN" dirty="0"/>
              <a:t>就是防止过多的数据注入到网络中，使网络中的路由器或链路不致过载</a:t>
            </a:r>
            <a:r>
              <a:rPr lang="zh-CN" altLang="zh-CN" dirty="0" smtClean="0"/>
              <a:t>。</a:t>
            </a:r>
            <a:endParaRPr lang="en-US" altLang="zh-CN" dirty="0" smtClean="0"/>
          </a:p>
          <a:p>
            <a:r>
              <a:rPr lang="zh-CN" altLang="zh-CN" dirty="0">
                <a:solidFill>
                  <a:srgbClr val="0000FF"/>
                </a:solidFill>
              </a:rPr>
              <a:t>拥塞控制所要做的都有一个前提，就是网络能够承受现有的网络负荷。</a:t>
            </a:r>
            <a:endParaRPr lang="zh-CN" altLang="en-US" dirty="0">
              <a:solidFill>
                <a:srgbClr val="0000FF"/>
              </a:solidFill>
            </a:endParaRPr>
          </a:p>
          <a:p>
            <a:pPr eaLnBrk="1" hangingPunct="1"/>
            <a:r>
              <a:rPr lang="zh-CN" altLang="en-US" dirty="0" smtClean="0">
                <a:solidFill>
                  <a:srgbClr val="FF0000"/>
                </a:solidFill>
              </a:rPr>
              <a:t>拥塞控制</a:t>
            </a:r>
            <a:r>
              <a:rPr lang="zh-CN" altLang="en-US" dirty="0" smtClean="0"/>
              <a:t>是一个全局性的过程，涉及到所有的主机、所有的路由器，以及与降低网络传输性能有关的所有因素。 </a:t>
            </a:r>
          </a:p>
        </p:txBody>
      </p:sp>
    </p:spTree>
    <p:extLst>
      <p:ext uri="{BB962C8B-B14F-4D97-AF65-F5344CB8AC3E}">
        <p14:creationId xmlns:p14="http://schemas.microsoft.com/office/powerpoint/2010/main" xmlns="" val="3744419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6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641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algn="ctr" eaLnBrk="1" hangingPunct="1"/>
            <a:r>
              <a:rPr lang="zh-CN" altLang="en-US" smtClean="0"/>
              <a:t>拥塞控制与流量控制的区别 </a:t>
            </a:r>
          </a:p>
        </p:txBody>
      </p:sp>
      <p:sp>
        <p:nvSpPr>
          <p:cNvPr id="2236419" name="Rectangle 3"/>
          <p:cNvSpPr>
            <a:spLocks noGrp="1" noChangeArrowheads="1"/>
          </p:cNvSpPr>
          <p:nvPr>
            <p:ph idx="1"/>
          </p:nvPr>
        </p:nvSpPr>
        <p:spPr/>
        <p:txBody>
          <a:bodyPr/>
          <a:lstStyle/>
          <a:p>
            <a:r>
              <a:rPr lang="zh-CN" altLang="zh-CN" dirty="0" smtClean="0">
                <a:solidFill>
                  <a:srgbClr val="0000FF"/>
                </a:solidFill>
              </a:rPr>
              <a:t>流量控制</a:t>
            </a:r>
            <a:r>
              <a:rPr lang="zh-CN" altLang="zh-CN" dirty="0"/>
              <a:t>往</a:t>
            </a:r>
            <a:r>
              <a:rPr lang="zh-CN" altLang="zh-CN" dirty="0" smtClean="0"/>
              <a:t>往</a:t>
            </a:r>
            <a:r>
              <a:rPr lang="zh-CN" altLang="en-US" dirty="0" smtClean="0"/>
              <a:t>是</a:t>
            </a:r>
            <a:r>
              <a:rPr lang="zh-CN" altLang="zh-CN" dirty="0" smtClean="0"/>
              <a:t>指</a:t>
            </a:r>
            <a:r>
              <a:rPr lang="zh-CN" altLang="zh-CN" dirty="0"/>
              <a:t>点对点通信量的控制，是个端到端的问题（接收端控制发送端）</a:t>
            </a:r>
            <a:r>
              <a:rPr lang="zh-CN" altLang="zh-CN" dirty="0" smtClean="0"/>
              <a:t>。</a:t>
            </a:r>
            <a:endParaRPr lang="en-US" altLang="zh-CN" dirty="0" smtClean="0"/>
          </a:p>
          <a:p>
            <a:r>
              <a:rPr lang="zh-CN" altLang="zh-CN" dirty="0" smtClean="0">
                <a:solidFill>
                  <a:srgbClr val="0000FF"/>
                </a:solidFill>
              </a:rPr>
              <a:t>流量控制</a:t>
            </a:r>
            <a:r>
              <a:rPr lang="zh-CN" altLang="zh-CN" dirty="0"/>
              <a:t>所要做的就是抑制发送端发送数据的速率，以便使接收端来得及接收。</a:t>
            </a:r>
            <a:r>
              <a:rPr lang="zh-CN" altLang="en-US" dirty="0" smtClean="0"/>
              <a:t> </a:t>
            </a:r>
          </a:p>
        </p:txBody>
      </p:sp>
      <p:sp>
        <p:nvSpPr>
          <p:cNvPr id="2" name="矩形 1"/>
          <p:cNvSpPr/>
          <p:nvPr/>
        </p:nvSpPr>
        <p:spPr>
          <a:xfrm>
            <a:off x="848544" y="3717032"/>
            <a:ext cx="8496944" cy="1947649"/>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itchFamily="2" charset="-122"/>
              </a:rPr>
              <a:t>拥塞控制和流量控制之所以常常被弄混，是因为某些拥塞控制算法是向发送端发送控制报文，并告诉发送端，网络已出现麻烦，必须放慢发送速率。这点又和流量控制是很相似的。</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213103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6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6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6419" grpId="0" build="p"/>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noChangeArrowheads="1"/>
          </p:cNvSpPr>
          <p:nvPr>
            <p:ph type="title"/>
          </p:nvPr>
        </p:nvSpPr>
        <p:spPr/>
        <p:txBody>
          <a:bodyPr/>
          <a:lstStyle/>
          <a:p>
            <a:pPr algn="ctr" eaLnBrk="1" hangingPunct="1"/>
            <a:r>
              <a:rPr lang="zh-CN" altLang="en-US" smtClean="0"/>
              <a:t>拥塞控制所起的作用 </a:t>
            </a:r>
          </a:p>
        </p:txBody>
      </p:sp>
      <p:sp>
        <p:nvSpPr>
          <p:cNvPr id="91141" name="Line 3"/>
          <p:cNvSpPr>
            <a:spLocks noChangeShapeType="1"/>
          </p:cNvSpPr>
          <p:nvPr/>
        </p:nvSpPr>
        <p:spPr bwMode="auto">
          <a:xfrm rot="-5400000">
            <a:off x="-621109" y="3464719"/>
            <a:ext cx="3481388"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1142" name="Text Box 4"/>
          <p:cNvSpPr txBox="1">
            <a:spLocks noChangeArrowheads="1"/>
          </p:cNvSpPr>
          <p:nvPr/>
        </p:nvSpPr>
        <p:spPr bwMode="auto">
          <a:xfrm>
            <a:off x="7757940" y="5241925"/>
            <a:ext cx="173156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000099"/>
                </a:solidFill>
                <a:ea typeface="黑体" pitchFamily="2" charset="-122"/>
              </a:rPr>
              <a:t>提供的负载</a:t>
            </a:r>
          </a:p>
        </p:txBody>
      </p:sp>
      <p:sp>
        <p:nvSpPr>
          <p:cNvPr id="91143" name="Text Box 5"/>
          <p:cNvSpPr txBox="1">
            <a:spLocks noChangeArrowheads="1"/>
          </p:cNvSpPr>
          <p:nvPr/>
        </p:nvSpPr>
        <p:spPr bwMode="auto">
          <a:xfrm>
            <a:off x="1119585" y="1524000"/>
            <a:ext cx="111280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solidFill>
                  <a:srgbClr val="000099"/>
                </a:solidFill>
                <a:ea typeface="黑体" pitchFamily="2" charset="-122"/>
              </a:rPr>
              <a:t>吞吐量</a:t>
            </a:r>
          </a:p>
        </p:txBody>
      </p:sp>
      <p:grpSp>
        <p:nvGrpSpPr>
          <p:cNvPr id="2237446" name="Group 6"/>
          <p:cNvGrpSpPr>
            <a:grpSpLocks/>
          </p:cNvGrpSpPr>
          <p:nvPr/>
        </p:nvGrpSpPr>
        <p:grpSpPr bwMode="auto">
          <a:xfrm>
            <a:off x="1119585" y="2355851"/>
            <a:ext cx="7020190" cy="2849563"/>
            <a:chOff x="651" y="1764"/>
            <a:chExt cx="4082" cy="1795"/>
          </a:xfrm>
        </p:grpSpPr>
        <p:sp>
          <p:nvSpPr>
            <p:cNvPr id="91173" name="Line 7"/>
            <p:cNvSpPr>
              <a:spLocks noChangeShapeType="1"/>
            </p:cNvSpPr>
            <p:nvPr/>
          </p:nvSpPr>
          <p:spPr bwMode="auto">
            <a:xfrm flipV="1">
              <a:off x="651" y="2077"/>
              <a:ext cx="1925" cy="1482"/>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1174" name="Line 8"/>
            <p:cNvSpPr>
              <a:spLocks noChangeShapeType="1"/>
            </p:cNvSpPr>
            <p:nvPr/>
          </p:nvSpPr>
          <p:spPr bwMode="auto">
            <a:xfrm>
              <a:off x="2576" y="2077"/>
              <a:ext cx="2157"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1175" name="Text Box 9"/>
            <p:cNvSpPr txBox="1">
              <a:spLocks noChangeArrowheads="1"/>
            </p:cNvSpPr>
            <p:nvPr/>
          </p:nvSpPr>
          <p:spPr bwMode="auto">
            <a:xfrm>
              <a:off x="2901" y="1764"/>
              <a:ext cx="136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FF0000"/>
                  </a:solidFill>
                  <a:ea typeface="黑体" pitchFamily="2" charset="-122"/>
                </a:rPr>
                <a:t>理想的拥塞控制</a:t>
              </a:r>
            </a:p>
          </p:txBody>
        </p:sp>
      </p:grpSp>
      <p:sp>
        <p:nvSpPr>
          <p:cNvPr id="91145" name="Rectangle 10"/>
          <p:cNvSpPr>
            <a:spLocks noChangeArrowheads="1"/>
          </p:cNvSpPr>
          <p:nvPr/>
        </p:nvSpPr>
        <p:spPr bwMode="auto">
          <a:xfrm>
            <a:off x="4794779" y="5300664"/>
            <a:ext cx="694796" cy="29368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2237451" name="Group 11"/>
          <p:cNvGrpSpPr>
            <a:grpSpLocks/>
          </p:cNvGrpSpPr>
          <p:nvPr/>
        </p:nvGrpSpPr>
        <p:grpSpPr bwMode="auto">
          <a:xfrm>
            <a:off x="1119585" y="2965450"/>
            <a:ext cx="7121657" cy="2239963"/>
            <a:chOff x="651" y="2148"/>
            <a:chExt cx="4141" cy="1411"/>
          </a:xfrm>
        </p:grpSpPr>
        <p:sp>
          <p:nvSpPr>
            <p:cNvPr id="91169" name="Freeform 12"/>
            <p:cNvSpPr>
              <a:spLocks/>
            </p:cNvSpPr>
            <p:nvPr/>
          </p:nvSpPr>
          <p:spPr bwMode="auto">
            <a:xfrm>
              <a:off x="651" y="2422"/>
              <a:ext cx="4141" cy="1137"/>
            </a:xfrm>
            <a:custGeom>
              <a:avLst/>
              <a:gdLst>
                <a:gd name="T0" fmla="*/ 0 w 2581"/>
                <a:gd name="T1" fmla="*/ 1137 h 921"/>
                <a:gd name="T2" fmla="*/ 1405 w 2581"/>
                <a:gd name="T3" fmla="*/ 426 h 921"/>
                <a:gd name="T4" fmla="*/ 2002 w 2581"/>
                <a:gd name="T5" fmla="*/ 226 h 921"/>
                <a:gd name="T6" fmla="*/ 2541 w 2581"/>
                <a:gd name="T7" fmla="*/ 130 h 921"/>
                <a:gd name="T8" fmla="*/ 3032 w 2581"/>
                <a:gd name="T9" fmla="*/ 78 h 921"/>
                <a:gd name="T10" fmla="*/ 3581 w 2581"/>
                <a:gd name="T11" fmla="*/ 26 h 921"/>
                <a:gd name="T12" fmla="*/ 4072 w 2581"/>
                <a:gd name="T13" fmla="*/ 4 h 921"/>
                <a:gd name="T14" fmla="*/ 3995 w 2581"/>
                <a:gd name="T15" fmla="*/ 4 h 9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81" h="921">
                  <a:moveTo>
                    <a:pt x="0" y="921"/>
                  </a:moveTo>
                  <a:cubicBezTo>
                    <a:pt x="334" y="694"/>
                    <a:pt x="668" y="468"/>
                    <a:pt x="876" y="345"/>
                  </a:cubicBezTo>
                  <a:cubicBezTo>
                    <a:pt x="1084" y="222"/>
                    <a:pt x="1130" y="223"/>
                    <a:pt x="1248" y="183"/>
                  </a:cubicBezTo>
                  <a:cubicBezTo>
                    <a:pt x="1366" y="143"/>
                    <a:pt x="1477" y="125"/>
                    <a:pt x="1584" y="105"/>
                  </a:cubicBezTo>
                  <a:cubicBezTo>
                    <a:pt x="1691" y="85"/>
                    <a:pt x="1782" y="77"/>
                    <a:pt x="1890" y="63"/>
                  </a:cubicBezTo>
                  <a:cubicBezTo>
                    <a:pt x="1998" y="49"/>
                    <a:pt x="2124" y="31"/>
                    <a:pt x="2232" y="21"/>
                  </a:cubicBezTo>
                  <a:cubicBezTo>
                    <a:pt x="2340" y="11"/>
                    <a:pt x="2495" y="6"/>
                    <a:pt x="2538" y="3"/>
                  </a:cubicBezTo>
                  <a:cubicBezTo>
                    <a:pt x="2581" y="0"/>
                    <a:pt x="2498" y="3"/>
                    <a:pt x="2490" y="3"/>
                  </a:cubicBezTo>
                </a:path>
              </a:pathLst>
            </a:custGeom>
            <a:noFill/>
            <a:ln w="57150"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91170" name="Group 13"/>
            <p:cNvGrpSpPr>
              <a:grpSpLocks/>
            </p:cNvGrpSpPr>
            <p:nvPr/>
          </p:nvGrpSpPr>
          <p:grpSpPr bwMode="auto">
            <a:xfrm>
              <a:off x="2499" y="2148"/>
              <a:ext cx="1367" cy="415"/>
              <a:chOff x="2499" y="2148"/>
              <a:chExt cx="1367" cy="415"/>
            </a:xfrm>
          </p:grpSpPr>
          <p:sp>
            <p:nvSpPr>
              <p:cNvPr id="91171" name="Text Box 14"/>
              <p:cNvSpPr txBox="1">
                <a:spLocks noChangeArrowheads="1"/>
              </p:cNvSpPr>
              <p:nvPr/>
            </p:nvSpPr>
            <p:spPr bwMode="auto">
              <a:xfrm>
                <a:off x="2499" y="2148"/>
                <a:ext cx="1367" cy="291"/>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333399"/>
                    </a:solidFill>
                    <a:ea typeface="黑体" pitchFamily="2" charset="-122"/>
                  </a:rPr>
                  <a:t>实际的拥塞控制</a:t>
                </a:r>
              </a:p>
            </p:txBody>
          </p:sp>
          <p:sp>
            <p:nvSpPr>
              <p:cNvPr id="91172" name="Line 15"/>
              <p:cNvSpPr>
                <a:spLocks noChangeShapeType="1"/>
              </p:cNvSpPr>
              <p:nvPr/>
            </p:nvSpPr>
            <p:spPr bwMode="auto">
              <a:xfrm>
                <a:off x="3016" y="2387"/>
                <a:ext cx="100" cy="176"/>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91147" name="Line 16"/>
          <p:cNvSpPr>
            <a:spLocks noChangeShapeType="1"/>
          </p:cNvSpPr>
          <p:nvPr/>
        </p:nvSpPr>
        <p:spPr bwMode="auto">
          <a:xfrm>
            <a:off x="1119585" y="5205413"/>
            <a:ext cx="7551605"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1148" name="Text Box 17"/>
          <p:cNvSpPr txBox="1">
            <a:spLocks noChangeArrowheads="1"/>
          </p:cNvSpPr>
          <p:nvPr/>
        </p:nvSpPr>
        <p:spPr bwMode="auto">
          <a:xfrm>
            <a:off x="704528" y="4983559"/>
            <a:ext cx="38023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dirty="0">
                <a:solidFill>
                  <a:srgbClr val="333399"/>
                </a:solidFill>
                <a:ea typeface="黑体" pitchFamily="2" charset="-122"/>
              </a:rPr>
              <a:t>0</a:t>
            </a:r>
          </a:p>
        </p:txBody>
      </p:sp>
      <p:grpSp>
        <p:nvGrpSpPr>
          <p:cNvPr id="2237458" name="Group 18"/>
          <p:cNvGrpSpPr>
            <a:grpSpLocks/>
          </p:cNvGrpSpPr>
          <p:nvPr/>
        </p:nvGrpSpPr>
        <p:grpSpPr bwMode="auto">
          <a:xfrm>
            <a:off x="5826654" y="4168775"/>
            <a:ext cx="3742267" cy="1073150"/>
            <a:chOff x="3388" y="2906"/>
            <a:chExt cx="2176" cy="676"/>
          </a:xfrm>
        </p:grpSpPr>
        <p:grpSp>
          <p:nvGrpSpPr>
            <p:cNvPr id="91165" name="Group 19"/>
            <p:cNvGrpSpPr>
              <a:grpSpLocks/>
            </p:cNvGrpSpPr>
            <p:nvPr/>
          </p:nvGrpSpPr>
          <p:grpSpPr bwMode="auto">
            <a:xfrm>
              <a:off x="3429" y="2906"/>
              <a:ext cx="2135" cy="624"/>
              <a:chOff x="3429" y="2906"/>
              <a:chExt cx="2135" cy="624"/>
            </a:xfrm>
          </p:grpSpPr>
          <p:sp>
            <p:nvSpPr>
              <p:cNvPr id="91167" name="Text Box 20"/>
              <p:cNvSpPr txBox="1">
                <a:spLocks noChangeArrowheads="1"/>
              </p:cNvSpPr>
              <p:nvPr/>
            </p:nvSpPr>
            <p:spPr bwMode="auto">
              <a:xfrm>
                <a:off x="3833" y="2906"/>
                <a:ext cx="173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C00000"/>
                    </a:solidFill>
                    <a:ea typeface="黑体" pitchFamily="2" charset="-122"/>
                  </a:rPr>
                  <a:t>死锁（吞吐量 </a:t>
                </a:r>
                <a:r>
                  <a:rPr lang="en-US" altLang="zh-CN" dirty="0">
                    <a:solidFill>
                      <a:srgbClr val="C00000"/>
                    </a:solidFill>
                    <a:ea typeface="黑体" pitchFamily="2" charset="-122"/>
                  </a:rPr>
                  <a:t>= 0</a:t>
                </a:r>
                <a:r>
                  <a:rPr lang="zh-CN" altLang="en-US" dirty="0">
                    <a:solidFill>
                      <a:srgbClr val="C00000"/>
                    </a:solidFill>
                    <a:ea typeface="黑体" pitchFamily="2" charset="-122"/>
                  </a:rPr>
                  <a:t>）</a:t>
                </a:r>
              </a:p>
            </p:txBody>
          </p:sp>
          <p:sp>
            <p:nvSpPr>
              <p:cNvPr id="91168" name="Line 21"/>
              <p:cNvSpPr>
                <a:spLocks noChangeShapeType="1"/>
              </p:cNvSpPr>
              <p:nvPr/>
            </p:nvSpPr>
            <p:spPr bwMode="auto">
              <a:xfrm flipH="1">
                <a:off x="3429" y="3144"/>
                <a:ext cx="457" cy="386"/>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91166" name="Oval 22"/>
            <p:cNvSpPr>
              <a:spLocks noChangeArrowheads="1"/>
            </p:cNvSpPr>
            <p:nvPr/>
          </p:nvSpPr>
          <p:spPr bwMode="auto">
            <a:xfrm>
              <a:off x="3388" y="3522"/>
              <a:ext cx="63" cy="60"/>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237463" name="Group 23"/>
          <p:cNvGrpSpPr>
            <a:grpSpLocks/>
          </p:cNvGrpSpPr>
          <p:nvPr/>
        </p:nvGrpSpPr>
        <p:grpSpPr bwMode="auto">
          <a:xfrm>
            <a:off x="1119586" y="3586162"/>
            <a:ext cx="6631516" cy="2290761"/>
            <a:chOff x="651" y="2544"/>
            <a:chExt cx="3856" cy="1443"/>
          </a:xfrm>
        </p:grpSpPr>
        <p:sp>
          <p:nvSpPr>
            <p:cNvPr id="91151" name="Line 24"/>
            <p:cNvSpPr>
              <a:spLocks noChangeShapeType="1"/>
            </p:cNvSpPr>
            <p:nvPr/>
          </p:nvSpPr>
          <p:spPr bwMode="auto">
            <a:xfrm>
              <a:off x="2585" y="3737"/>
              <a:ext cx="84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52" name="Line 25"/>
            <p:cNvSpPr>
              <a:spLocks noChangeShapeType="1"/>
            </p:cNvSpPr>
            <p:nvPr/>
          </p:nvSpPr>
          <p:spPr bwMode="auto">
            <a:xfrm>
              <a:off x="1633" y="3737"/>
              <a:ext cx="943"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grpSp>
          <p:nvGrpSpPr>
            <p:cNvPr id="91153" name="Group 26"/>
            <p:cNvGrpSpPr>
              <a:grpSpLocks/>
            </p:cNvGrpSpPr>
            <p:nvPr/>
          </p:nvGrpSpPr>
          <p:grpSpPr bwMode="auto">
            <a:xfrm>
              <a:off x="651" y="2544"/>
              <a:ext cx="3856" cy="1443"/>
              <a:chOff x="651" y="2544"/>
              <a:chExt cx="3856" cy="1443"/>
            </a:xfrm>
          </p:grpSpPr>
          <p:grpSp>
            <p:nvGrpSpPr>
              <p:cNvPr id="91154" name="Group 27"/>
              <p:cNvGrpSpPr>
                <a:grpSpLocks/>
              </p:cNvGrpSpPr>
              <p:nvPr/>
            </p:nvGrpSpPr>
            <p:grpSpPr bwMode="auto">
              <a:xfrm>
                <a:off x="651" y="2544"/>
                <a:ext cx="3856" cy="1252"/>
                <a:chOff x="651" y="2544"/>
                <a:chExt cx="3856" cy="1252"/>
              </a:xfrm>
            </p:grpSpPr>
            <p:sp>
              <p:nvSpPr>
                <p:cNvPr id="91157" name="Freeform 28"/>
                <p:cNvSpPr>
                  <a:spLocks/>
                </p:cNvSpPr>
                <p:nvPr/>
              </p:nvSpPr>
              <p:spPr bwMode="auto">
                <a:xfrm>
                  <a:off x="651" y="2595"/>
                  <a:ext cx="2773" cy="964"/>
                </a:xfrm>
                <a:custGeom>
                  <a:avLst/>
                  <a:gdLst>
                    <a:gd name="T0" fmla="*/ 0 w 1728"/>
                    <a:gd name="T1" fmla="*/ 964 h 781"/>
                    <a:gd name="T2" fmla="*/ 1204 w 1728"/>
                    <a:gd name="T3" fmla="*/ 186 h 781"/>
                    <a:gd name="T4" fmla="*/ 1733 w 1728"/>
                    <a:gd name="T5" fmla="*/ 23 h 781"/>
                    <a:gd name="T6" fmla="*/ 2109 w 1728"/>
                    <a:gd name="T7" fmla="*/ 46 h 781"/>
                    <a:gd name="T8" fmla="*/ 2388 w 1728"/>
                    <a:gd name="T9" fmla="*/ 216 h 781"/>
                    <a:gd name="T10" fmla="*/ 2571 w 1728"/>
                    <a:gd name="T11" fmla="*/ 453 h 781"/>
                    <a:gd name="T12" fmla="*/ 2706 w 1728"/>
                    <a:gd name="T13" fmla="*/ 727 h 781"/>
                    <a:gd name="T14" fmla="*/ 2773 w 1728"/>
                    <a:gd name="T15" fmla="*/ 964 h 7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8" h="781">
                      <a:moveTo>
                        <a:pt x="0" y="781"/>
                      </a:moveTo>
                      <a:cubicBezTo>
                        <a:pt x="285" y="529"/>
                        <a:pt x="570" y="278"/>
                        <a:pt x="750" y="151"/>
                      </a:cubicBezTo>
                      <a:cubicBezTo>
                        <a:pt x="930" y="24"/>
                        <a:pt x="986" y="38"/>
                        <a:pt x="1080" y="19"/>
                      </a:cubicBezTo>
                      <a:cubicBezTo>
                        <a:pt x="1174" y="0"/>
                        <a:pt x="1246" y="11"/>
                        <a:pt x="1314" y="37"/>
                      </a:cubicBezTo>
                      <a:cubicBezTo>
                        <a:pt x="1382" y="63"/>
                        <a:pt x="1440" y="120"/>
                        <a:pt x="1488" y="175"/>
                      </a:cubicBezTo>
                      <a:cubicBezTo>
                        <a:pt x="1536" y="230"/>
                        <a:pt x="1569" y="298"/>
                        <a:pt x="1602" y="367"/>
                      </a:cubicBezTo>
                      <a:cubicBezTo>
                        <a:pt x="1635" y="436"/>
                        <a:pt x="1665" y="520"/>
                        <a:pt x="1686" y="589"/>
                      </a:cubicBezTo>
                      <a:cubicBezTo>
                        <a:pt x="1707" y="658"/>
                        <a:pt x="1717" y="719"/>
                        <a:pt x="1728" y="781"/>
                      </a:cubicBezTo>
                    </a:path>
                  </a:pathLst>
                </a:custGeom>
                <a:noFill/>
                <a:ln w="38100" cmpd="sng">
                  <a:solidFill>
                    <a:srgbClr val="00CC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58" name="Line 29"/>
                <p:cNvSpPr>
                  <a:spLocks noChangeShapeType="1"/>
                </p:cNvSpPr>
                <p:nvPr/>
              </p:nvSpPr>
              <p:spPr bwMode="auto">
                <a:xfrm>
                  <a:off x="2576" y="2611"/>
                  <a:ext cx="0" cy="948"/>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59" name="Text Box 30"/>
                <p:cNvSpPr txBox="1">
                  <a:spLocks noChangeArrowheads="1"/>
                </p:cNvSpPr>
                <p:nvPr/>
              </p:nvSpPr>
              <p:spPr bwMode="auto">
                <a:xfrm>
                  <a:off x="3500" y="2544"/>
                  <a:ext cx="100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000099"/>
                      </a:solidFill>
                      <a:ea typeface="黑体" pitchFamily="2" charset="-122"/>
                    </a:rPr>
                    <a:t>无拥塞控制</a:t>
                  </a:r>
                </a:p>
              </p:txBody>
            </p:sp>
            <p:sp>
              <p:nvSpPr>
                <p:cNvPr id="91160" name="Line 31"/>
                <p:cNvSpPr>
                  <a:spLocks noChangeShapeType="1"/>
                </p:cNvSpPr>
                <p:nvPr/>
              </p:nvSpPr>
              <p:spPr bwMode="auto">
                <a:xfrm flipH="1">
                  <a:off x="3125" y="2759"/>
                  <a:ext cx="453" cy="14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1" name="Line 32"/>
                <p:cNvSpPr>
                  <a:spLocks noChangeShapeType="1"/>
                </p:cNvSpPr>
                <p:nvPr/>
              </p:nvSpPr>
              <p:spPr bwMode="auto">
                <a:xfrm>
                  <a:off x="1619" y="2848"/>
                  <a:ext cx="0" cy="713"/>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2" name="Line 33"/>
                <p:cNvSpPr>
                  <a:spLocks noChangeShapeType="1"/>
                </p:cNvSpPr>
                <p:nvPr/>
              </p:nvSpPr>
              <p:spPr bwMode="auto">
                <a:xfrm>
                  <a:off x="2576" y="3559"/>
                  <a:ext cx="0" cy="2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3" name="Line 34"/>
                <p:cNvSpPr>
                  <a:spLocks noChangeShapeType="1"/>
                </p:cNvSpPr>
                <p:nvPr/>
              </p:nvSpPr>
              <p:spPr bwMode="auto">
                <a:xfrm>
                  <a:off x="3424" y="3559"/>
                  <a:ext cx="0" cy="2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4" name="Line 35"/>
                <p:cNvSpPr>
                  <a:spLocks noChangeShapeType="1"/>
                </p:cNvSpPr>
                <p:nvPr/>
              </p:nvSpPr>
              <p:spPr bwMode="auto">
                <a:xfrm>
                  <a:off x="1619" y="3559"/>
                  <a:ext cx="0" cy="2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grpSp>
          <p:sp>
            <p:nvSpPr>
              <p:cNvPr id="91155" name="Text Box 36"/>
              <p:cNvSpPr txBox="1">
                <a:spLocks noChangeArrowheads="1"/>
              </p:cNvSpPr>
              <p:nvPr/>
            </p:nvSpPr>
            <p:spPr bwMode="auto">
              <a:xfrm>
                <a:off x="2748" y="3589"/>
                <a:ext cx="408" cy="25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2000">
                    <a:solidFill>
                      <a:srgbClr val="000099"/>
                    </a:solidFill>
                    <a:ea typeface="黑体" pitchFamily="2" charset="-122"/>
                  </a:rPr>
                  <a:t>拥塞</a:t>
                </a:r>
              </a:p>
            </p:txBody>
          </p:sp>
          <p:sp>
            <p:nvSpPr>
              <p:cNvPr id="91156" name="Text Box 37"/>
              <p:cNvSpPr txBox="1">
                <a:spLocks noChangeArrowheads="1"/>
              </p:cNvSpPr>
              <p:nvPr/>
            </p:nvSpPr>
            <p:spPr bwMode="auto">
              <a:xfrm>
                <a:off x="1850" y="3619"/>
                <a:ext cx="408" cy="36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lnSpc>
                    <a:spcPct val="80000"/>
                  </a:lnSpc>
                </a:pPr>
                <a:r>
                  <a:rPr lang="zh-CN" altLang="en-US" sz="2000" dirty="0">
                    <a:solidFill>
                      <a:srgbClr val="000099"/>
                    </a:solidFill>
                    <a:ea typeface="黑体" pitchFamily="2" charset="-122"/>
                  </a:rPr>
                  <a:t>轻度</a:t>
                </a:r>
              </a:p>
              <a:p>
                <a:pPr algn="l" eaLnBrk="1" hangingPunct="1">
                  <a:lnSpc>
                    <a:spcPct val="80000"/>
                  </a:lnSpc>
                </a:pPr>
                <a:r>
                  <a:rPr lang="zh-CN" altLang="en-US" sz="2000" dirty="0">
                    <a:solidFill>
                      <a:srgbClr val="000099"/>
                    </a:solidFill>
                    <a:ea typeface="黑体" pitchFamily="2" charset="-122"/>
                  </a:rPr>
                  <a:t>拥塞</a:t>
                </a:r>
              </a:p>
            </p:txBody>
          </p:sp>
        </p:grpSp>
      </p:grpSp>
    </p:spTree>
    <p:extLst>
      <p:ext uri="{BB962C8B-B14F-4D97-AF65-F5344CB8AC3E}">
        <p14:creationId xmlns:p14="http://schemas.microsoft.com/office/powerpoint/2010/main" xmlns="" val="3963822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374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374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374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37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pPr algn="ctr"/>
            <a:r>
              <a:rPr lang="zh-CN" altLang="en-US"/>
              <a:t>拥塞控制的一般原理 </a:t>
            </a:r>
          </a:p>
        </p:txBody>
      </p:sp>
      <p:sp>
        <p:nvSpPr>
          <p:cNvPr id="77107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实践证明，</a:t>
            </a:r>
            <a:r>
              <a:rPr lang="zh-CN" altLang="en-US" dirty="0" smtClean="0"/>
              <a:t>拥塞控制</a:t>
            </a:r>
            <a:r>
              <a:rPr lang="zh-CN" altLang="en-US" dirty="0"/>
              <a:t>是很难设计的，因为它是一个</a:t>
            </a:r>
            <a:r>
              <a:rPr lang="zh-CN" altLang="en-US" dirty="0">
                <a:solidFill>
                  <a:srgbClr val="FF0000"/>
                </a:solidFill>
              </a:rPr>
              <a:t>动态</a:t>
            </a:r>
            <a:r>
              <a:rPr lang="zh-CN" altLang="en-US" dirty="0"/>
              <a:t>的（而不是静态的）</a:t>
            </a:r>
            <a:r>
              <a:rPr lang="zh-CN" altLang="en-US" dirty="0">
                <a:solidFill>
                  <a:srgbClr val="FF0000"/>
                </a:solidFill>
              </a:rPr>
              <a:t>问题</a:t>
            </a:r>
            <a:r>
              <a:rPr lang="zh-CN" altLang="en-US" dirty="0"/>
              <a:t>。</a:t>
            </a:r>
          </a:p>
          <a:p>
            <a:r>
              <a:rPr lang="zh-CN" altLang="en-US" dirty="0"/>
              <a:t>当前网络正朝着高速化的方向发展，这很容易出现缓存不够大而造成分组的丢失。</a:t>
            </a:r>
            <a:r>
              <a:rPr lang="zh-CN" altLang="en-US" dirty="0">
                <a:solidFill>
                  <a:srgbClr val="FF0000"/>
                </a:solidFill>
              </a:rPr>
              <a:t>但分组的丢失是网络发生拥塞的征兆而不是原因。</a:t>
            </a:r>
          </a:p>
          <a:p>
            <a:r>
              <a:rPr lang="zh-CN" altLang="en-US" dirty="0">
                <a:solidFill>
                  <a:srgbClr val="0000FF"/>
                </a:solidFill>
              </a:rPr>
              <a:t>在许多情况下，甚至正是拥塞控制本身成为引起网络性能恶化甚至发生死锁的原因。</a:t>
            </a:r>
            <a:r>
              <a:rPr lang="zh-CN" altLang="en-US" dirty="0"/>
              <a:t>这点应特别引起重视。 </a:t>
            </a:r>
          </a:p>
        </p:txBody>
      </p:sp>
    </p:spTree>
    <p:extLst>
      <p:ext uri="{BB962C8B-B14F-4D97-AF65-F5344CB8AC3E}">
        <p14:creationId xmlns:p14="http://schemas.microsoft.com/office/powerpoint/2010/main" xmlns="" val="1550009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10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1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pPr algn="ctr"/>
            <a:r>
              <a:rPr lang="zh-CN" altLang="en-US"/>
              <a:t>开环控制和闭环控制 </a:t>
            </a:r>
          </a:p>
        </p:txBody>
      </p:sp>
      <p:sp>
        <p:nvSpPr>
          <p:cNvPr id="77209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开环控制</a:t>
            </a:r>
            <a:r>
              <a:rPr lang="zh-CN" altLang="en-US" dirty="0"/>
              <a:t>方法就是在设计网络时事先将有关发生拥塞的因素考虑周到，力求网络在工作时不产生拥塞。 </a:t>
            </a:r>
          </a:p>
          <a:p>
            <a:r>
              <a:rPr lang="zh-CN" altLang="en-US" dirty="0" smtClean="0">
                <a:solidFill>
                  <a:srgbClr val="FF0000"/>
                </a:solidFill>
              </a:rPr>
              <a:t>闭环控制方法</a:t>
            </a:r>
            <a:r>
              <a:rPr lang="zh-CN" altLang="en-US" dirty="0" smtClean="0"/>
              <a:t>是</a:t>
            </a:r>
            <a:r>
              <a:rPr lang="zh-CN" altLang="en-US" dirty="0"/>
              <a:t>基于反馈环路的概念。属于闭环控制的有以下几种措施： </a:t>
            </a:r>
          </a:p>
          <a:p>
            <a:pPr lvl="1"/>
            <a:r>
              <a:rPr lang="en-US" altLang="zh-CN" dirty="0" smtClean="0"/>
              <a:t>(1) </a:t>
            </a:r>
            <a:r>
              <a:rPr lang="zh-CN" altLang="en-US" dirty="0" smtClean="0"/>
              <a:t>监测</a:t>
            </a:r>
            <a:r>
              <a:rPr lang="zh-CN" altLang="en-US" dirty="0"/>
              <a:t>网络系统以便检测到拥塞在何时、何处发生。</a:t>
            </a:r>
          </a:p>
          <a:p>
            <a:pPr lvl="1"/>
            <a:r>
              <a:rPr lang="en-US" altLang="zh-CN" dirty="0" smtClean="0"/>
              <a:t>(2) </a:t>
            </a:r>
            <a:r>
              <a:rPr lang="zh-CN" altLang="en-US" dirty="0" smtClean="0"/>
              <a:t>将</a:t>
            </a:r>
            <a:r>
              <a:rPr lang="zh-CN" altLang="en-US" dirty="0"/>
              <a:t>拥塞发生的信息传送到可采取行动的地方。</a:t>
            </a:r>
          </a:p>
          <a:p>
            <a:pPr lvl="1"/>
            <a:r>
              <a:rPr lang="en-US" altLang="zh-CN" dirty="0" smtClean="0"/>
              <a:t>(3) </a:t>
            </a:r>
            <a:r>
              <a:rPr lang="zh-CN" altLang="en-US" dirty="0" smtClean="0"/>
              <a:t>调整</a:t>
            </a:r>
            <a:r>
              <a:rPr lang="zh-CN" altLang="en-US" dirty="0"/>
              <a:t>网络系统的运行以解决出现的问题。</a:t>
            </a:r>
          </a:p>
        </p:txBody>
      </p:sp>
    </p:spTree>
    <p:extLst>
      <p:ext uri="{BB962C8B-B14F-4D97-AF65-F5344CB8AC3E}">
        <p14:creationId xmlns:p14="http://schemas.microsoft.com/office/powerpoint/2010/main" xmlns="" val="710113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209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209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209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2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监测网</a:t>
            </a:r>
            <a:r>
              <a:rPr lang="zh-CN" altLang="zh-CN" dirty="0" smtClean="0"/>
              <a:t>络拥塞</a:t>
            </a:r>
            <a:r>
              <a:rPr lang="zh-CN" altLang="en-US" dirty="0" smtClean="0"/>
              <a:t>的指标</a:t>
            </a:r>
            <a:endParaRPr lang="zh-CN" altLang="en-US" dirty="0"/>
          </a:p>
        </p:txBody>
      </p:sp>
      <p:sp>
        <p:nvSpPr>
          <p:cNvPr id="3" name="内容占位符 2"/>
          <p:cNvSpPr>
            <a:spLocks noGrp="1"/>
          </p:cNvSpPr>
          <p:nvPr>
            <p:ph idx="1"/>
          </p:nvPr>
        </p:nvSpPr>
        <p:spPr/>
        <p:txBody>
          <a:bodyPr/>
          <a:lstStyle/>
          <a:p>
            <a:r>
              <a:rPr lang="zh-CN" altLang="zh-CN" dirty="0" smtClean="0"/>
              <a:t>主要指标</a:t>
            </a:r>
            <a:r>
              <a:rPr lang="zh-CN" altLang="en-US" dirty="0" smtClean="0"/>
              <a:t>有：</a:t>
            </a:r>
            <a:endParaRPr lang="en-US" altLang="zh-CN" dirty="0" smtClean="0"/>
          </a:p>
          <a:p>
            <a:pPr lvl="1"/>
            <a:r>
              <a:rPr lang="zh-CN" altLang="zh-CN" dirty="0" smtClean="0"/>
              <a:t>由于</a:t>
            </a:r>
            <a:r>
              <a:rPr lang="zh-CN" altLang="zh-CN" dirty="0"/>
              <a:t>缺少缓存空间而被丢弃的分组的</a:t>
            </a:r>
            <a:r>
              <a:rPr lang="zh-CN" altLang="zh-CN" dirty="0" smtClean="0"/>
              <a:t>百分数</a:t>
            </a:r>
            <a:r>
              <a:rPr lang="zh-CN" altLang="en-US" dirty="0" smtClean="0"/>
              <a:t>；</a:t>
            </a:r>
            <a:endParaRPr lang="en-US" altLang="zh-CN" dirty="0" smtClean="0"/>
          </a:p>
          <a:p>
            <a:pPr lvl="1"/>
            <a:r>
              <a:rPr lang="zh-CN" altLang="zh-CN" dirty="0" smtClean="0"/>
              <a:t>平均队列长度</a:t>
            </a:r>
            <a:r>
              <a:rPr lang="zh-CN" altLang="en-US" dirty="0" smtClean="0"/>
              <a:t>；</a:t>
            </a:r>
            <a:endParaRPr lang="en-US" altLang="zh-CN" dirty="0" smtClean="0"/>
          </a:p>
          <a:p>
            <a:pPr lvl="1"/>
            <a:r>
              <a:rPr lang="zh-CN" altLang="zh-CN" dirty="0" smtClean="0"/>
              <a:t>超时</a:t>
            </a:r>
            <a:r>
              <a:rPr lang="zh-CN" altLang="zh-CN" dirty="0"/>
              <a:t>重传的分组</a:t>
            </a:r>
            <a:r>
              <a:rPr lang="zh-CN" altLang="zh-CN" dirty="0" smtClean="0"/>
              <a:t>数</a:t>
            </a:r>
            <a:r>
              <a:rPr lang="zh-CN" altLang="en-US" dirty="0" smtClean="0"/>
              <a:t>；</a:t>
            </a:r>
            <a:endParaRPr lang="en-US" altLang="zh-CN" dirty="0" smtClean="0"/>
          </a:p>
          <a:p>
            <a:pPr lvl="1"/>
            <a:r>
              <a:rPr lang="zh-CN" altLang="zh-CN" dirty="0" smtClean="0"/>
              <a:t>平均</a:t>
            </a:r>
            <a:r>
              <a:rPr lang="zh-CN" altLang="zh-CN" dirty="0"/>
              <a:t>分组</a:t>
            </a:r>
            <a:r>
              <a:rPr lang="zh-CN" altLang="zh-CN" dirty="0" smtClean="0"/>
              <a:t>时延</a:t>
            </a:r>
            <a:r>
              <a:rPr lang="zh-CN" altLang="en-US" dirty="0" smtClean="0"/>
              <a:t>；</a:t>
            </a:r>
            <a:endParaRPr lang="en-US" altLang="zh-CN" dirty="0" smtClean="0"/>
          </a:p>
          <a:p>
            <a:pPr lvl="1"/>
            <a:r>
              <a:rPr lang="zh-CN" altLang="zh-CN" dirty="0" smtClean="0"/>
              <a:t>分组</a:t>
            </a:r>
            <a:r>
              <a:rPr lang="zh-CN" altLang="zh-CN" dirty="0"/>
              <a:t>时延的标准差，等等</a:t>
            </a:r>
            <a:r>
              <a:rPr lang="zh-CN" altLang="zh-CN" dirty="0" smtClean="0"/>
              <a:t>。</a:t>
            </a:r>
            <a:endParaRPr lang="en-US" altLang="zh-CN" dirty="0" smtClean="0"/>
          </a:p>
          <a:p>
            <a:r>
              <a:rPr lang="zh-CN" altLang="zh-CN" dirty="0" smtClean="0"/>
              <a:t>上述</a:t>
            </a:r>
            <a:r>
              <a:rPr lang="zh-CN" altLang="zh-CN" dirty="0"/>
              <a:t>这些指标的上升都标志着拥塞的增长。</a:t>
            </a:r>
            <a:endParaRPr lang="zh-CN" altLang="en-US" dirty="0"/>
          </a:p>
        </p:txBody>
      </p:sp>
    </p:spTree>
    <p:extLst>
      <p:ext uri="{BB962C8B-B14F-4D97-AF65-F5344CB8AC3E}">
        <p14:creationId xmlns:p14="http://schemas.microsoft.com/office/powerpoint/2010/main" xmlns="" val="11064652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nvPr>
        </p:nvSpPr>
        <p:spPr/>
        <p:txBody>
          <a:bodyPr/>
          <a:lstStyle/>
          <a:p>
            <a:r>
              <a:rPr lang="en-US" altLang="zh-CN" dirty="0"/>
              <a:t>5.8.2  </a:t>
            </a:r>
            <a:r>
              <a:rPr lang="en-US" altLang="zh-CN" dirty="0" smtClean="0"/>
              <a:t>TCP </a:t>
            </a:r>
            <a:r>
              <a:rPr lang="zh-CN" altLang="zh-CN" dirty="0" smtClean="0"/>
              <a:t>的</a:t>
            </a:r>
            <a:r>
              <a:rPr lang="zh-CN" altLang="zh-CN" dirty="0"/>
              <a:t>拥塞控制方法</a:t>
            </a:r>
          </a:p>
        </p:txBody>
      </p:sp>
      <p:sp>
        <p:nvSpPr>
          <p:cNvPr id="94214" name="Rectangle 3"/>
          <p:cNvSpPr>
            <a:spLocks noGrp="1" noChangeArrowheads="1"/>
          </p:cNvSpPr>
          <p:nvPr>
            <p:ph type="body" idx="1"/>
          </p:nvPr>
        </p:nvSpPr>
        <p:spPr/>
        <p:txBody>
          <a:bodyPr/>
          <a:lstStyle/>
          <a:p>
            <a:r>
              <a:rPr lang="en-US" altLang="zh-CN" sz="2800" dirty="0" smtClean="0"/>
              <a:t>TCP </a:t>
            </a:r>
            <a:r>
              <a:rPr lang="zh-CN" altLang="en-US" sz="2800" dirty="0" smtClean="0"/>
              <a:t>采用</a:t>
            </a:r>
            <a:r>
              <a:rPr lang="zh-CN" altLang="en-US" sz="2800" dirty="0">
                <a:solidFill>
                  <a:srgbClr val="FF0000"/>
                </a:solidFill>
              </a:rPr>
              <a:t>基于窗口的</a:t>
            </a:r>
            <a:r>
              <a:rPr lang="zh-CN" altLang="en-US" sz="2800" dirty="0" smtClean="0">
                <a:solidFill>
                  <a:srgbClr val="FF0000"/>
                </a:solidFill>
              </a:rPr>
              <a:t>方法</a:t>
            </a:r>
            <a:r>
              <a:rPr lang="zh-CN" altLang="en-US" sz="2800" dirty="0" smtClean="0"/>
              <a:t>进行拥塞控制。该方法属于闭环控制方法。</a:t>
            </a:r>
          </a:p>
          <a:p>
            <a:pPr eaLnBrk="1" hangingPunct="1"/>
            <a:r>
              <a:rPr lang="en-US" altLang="zh-CN" sz="2800" dirty="0" smtClean="0"/>
              <a:t>TCP</a:t>
            </a:r>
            <a:r>
              <a:rPr lang="zh-CN" altLang="en-US" sz="2800" dirty="0" smtClean="0"/>
              <a:t>发送方维持一个</a:t>
            </a:r>
            <a:r>
              <a:rPr lang="zh-CN" altLang="en-US" sz="2800" dirty="0" smtClean="0">
                <a:solidFill>
                  <a:srgbClr val="FF0000"/>
                </a:solidFill>
              </a:rPr>
              <a:t>拥塞窗口 </a:t>
            </a:r>
            <a:r>
              <a:rPr lang="en-US" altLang="zh-CN" sz="2800" dirty="0" smtClean="0">
                <a:solidFill>
                  <a:srgbClr val="FF0000"/>
                </a:solidFill>
              </a:rPr>
              <a:t>CWND</a:t>
            </a:r>
            <a:r>
              <a:rPr lang="en-US" altLang="zh-CN" sz="2800" dirty="0" smtClean="0">
                <a:solidFill>
                  <a:srgbClr val="0000FF"/>
                </a:solidFill>
              </a:rPr>
              <a:t> </a:t>
            </a:r>
            <a:r>
              <a:rPr lang="en-US" altLang="zh-CN" sz="2800" dirty="0" smtClean="0"/>
              <a:t>(Congestion Window)</a:t>
            </a:r>
            <a:endParaRPr lang="zh-CN" altLang="en-US" sz="2800" dirty="0" smtClean="0"/>
          </a:p>
          <a:p>
            <a:pPr lvl="1"/>
            <a:r>
              <a:rPr lang="zh-CN" altLang="zh-CN" sz="2400" dirty="0" smtClean="0"/>
              <a:t>拥塞</a:t>
            </a:r>
            <a:r>
              <a:rPr lang="zh-CN" altLang="zh-CN" sz="2400" dirty="0"/>
              <a:t>窗口的大小取决于网络的拥塞程度，并且动态地在变化。</a:t>
            </a:r>
            <a:endParaRPr lang="zh-CN" altLang="en-US" sz="2400" dirty="0" smtClean="0"/>
          </a:p>
          <a:p>
            <a:pPr lvl="1" eaLnBrk="1" hangingPunct="1"/>
            <a:r>
              <a:rPr lang="zh-CN" altLang="en-US" sz="2400" dirty="0" smtClean="0"/>
              <a:t>发送端利用</a:t>
            </a:r>
            <a:r>
              <a:rPr lang="zh-CN" altLang="en-US" sz="2400" dirty="0" smtClean="0">
                <a:solidFill>
                  <a:srgbClr val="FF0000"/>
                </a:solidFill>
              </a:rPr>
              <a:t>拥塞窗口</a:t>
            </a:r>
            <a:r>
              <a:rPr lang="zh-CN" altLang="en-US" sz="2400" dirty="0" smtClean="0"/>
              <a:t>根据网络的拥塞情况调整发送的数据量。</a:t>
            </a:r>
            <a:endParaRPr lang="en-US" altLang="zh-CN" sz="2400" dirty="0" smtClean="0"/>
          </a:p>
          <a:p>
            <a:pPr lvl="1" eaLnBrk="1" hangingPunct="1"/>
            <a:r>
              <a:rPr lang="zh-CN" altLang="en-US" sz="2400" dirty="0" smtClean="0"/>
              <a:t>所以，发送窗口大小不仅取决于接收方公告的接收窗口，还取决于网络的拥塞状况。即真正的发送窗口值为：</a:t>
            </a:r>
          </a:p>
        </p:txBody>
      </p:sp>
      <p:sp>
        <p:nvSpPr>
          <p:cNvPr id="94213" name="Rectangle 4"/>
          <p:cNvSpPr>
            <a:spLocks noChangeArrowheads="1"/>
          </p:cNvSpPr>
          <p:nvPr/>
        </p:nvSpPr>
        <p:spPr bwMode="auto">
          <a:xfrm>
            <a:off x="488504" y="5234036"/>
            <a:ext cx="9163050" cy="566309"/>
          </a:xfrm>
          <a:prstGeom prst="rect">
            <a:avLst/>
          </a:prstGeom>
          <a:solidFill>
            <a:srgbClr val="FFCC00"/>
          </a:solidFill>
          <a:ln>
            <a:solidFill>
              <a:schemeClr val="tx1"/>
            </a:solidFill>
          </a:ln>
        </p:spPr>
        <p:txBody>
          <a:bodyPr wrap="square" anchor="ctr">
            <a:spAutoFit/>
          </a:bodyPr>
          <a:lstStyle/>
          <a:p>
            <a:pPr algn="ctr">
              <a:lnSpc>
                <a:spcPct val="110000"/>
              </a:lnSpc>
            </a:pPr>
            <a:r>
              <a:rPr lang="zh-CN" altLang="en-US" sz="2800" b="1" dirty="0" smtClean="0">
                <a:solidFill>
                  <a:srgbClr val="000099"/>
                </a:solidFill>
                <a:latin typeface="+mn-lt"/>
                <a:ea typeface="黑体" pitchFamily="2" charset="-122"/>
              </a:rPr>
              <a:t>真正的发送</a:t>
            </a:r>
            <a:r>
              <a:rPr lang="zh-CN" altLang="en-US" sz="2800" b="1" dirty="0">
                <a:solidFill>
                  <a:srgbClr val="000099"/>
                </a:solidFill>
                <a:latin typeface="+mn-lt"/>
                <a:ea typeface="黑体" pitchFamily="2" charset="-122"/>
              </a:rPr>
              <a:t>窗口</a:t>
            </a:r>
            <a:r>
              <a:rPr lang="zh-CN" altLang="en-US" sz="2800" b="1" dirty="0" smtClean="0">
                <a:solidFill>
                  <a:srgbClr val="000099"/>
                </a:solidFill>
                <a:latin typeface="+mn-lt"/>
                <a:ea typeface="黑体" pitchFamily="2" charset="-122"/>
              </a:rPr>
              <a:t>值 </a:t>
            </a:r>
            <a:r>
              <a:rPr lang="en-US" altLang="zh-CN" sz="2800" b="1" dirty="0" smtClean="0">
                <a:solidFill>
                  <a:srgbClr val="000099"/>
                </a:solidFill>
                <a:latin typeface="+mn-lt"/>
                <a:ea typeface="黑体" pitchFamily="2" charset="-122"/>
              </a:rPr>
              <a:t>=</a:t>
            </a:r>
            <a:r>
              <a:rPr lang="zh-CN" altLang="en-US" sz="2800" b="1" dirty="0" smtClean="0">
                <a:solidFill>
                  <a:srgbClr val="000099"/>
                </a:solidFill>
                <a:latin typeface="+mn-lt"/>
                <a:ea typeface="黑体" pitchFamily="2" charset="-122"/>
              </a:rPr>
              <a:t> </a:t>
            </a:r>
            <a:r>
              <a:rPr lang="en-US" altLang="zh-CN" sz="2800" b="1" dirty="0" smtClean="0">
                <a:solidFill>
                  <a:srgbClr val="000099"/>
                </a:solidFill>
                <a:latin typeface="+mn-lt"/>
                <a:ea typeface="黑体" pitchFamily="2" charset="-122"/>
              </a:rPr>
              <a:t>Min</a:t>
            </a:r>
            <a:r>
              <a:rPr lang="en-US" altLang="zh-CN" sz="2800" b="1" dirty="0">
                <a:solidFill>
                  <a:srgbClr val="000099"/>
                </a:solidFill>
                <a:latin typeface="+mn-lt"/>
                <a:ea typeface="黑体" pitchFamily="2" charset="-122"/>
              </a:rPr>
              <a:t>(</a:t>
            </a:r>
            <a:r>
              <a:rPr lang="zh-CN" altLang="en-US" sz="2800" b="1" dirty="0">
                <a:solidFill>
                  <a:srgbClr val="000099"/>
                </a:solidFill>
                <a:latin typeface="+mn-lt"/>
                <a:ea typeface="黑体" pitchFamily="2" charset="-122"/>
              </a:rPr>
              <a:t>公告窗口值，拥塞窗口值</a:t>
            </a:r>
            <a:r>
              <a:rPr lang="en-US" altLang="zh-CN" sz="2800" b="1" dirty="0">
                <a:solidFill>
                  <a:srgbClr val="000099"/>
                </a:solidFill>
                <a:latin typeface="+mn-lt"/>
                <a:ea typeface="黑体" pitchFamily="2" charset="-122"/>
              </a:rPr>
              <a:t>)</a:t>
            </a:r>
          </a:p>
        </p:txBody>
      </p:sp>
    </p:spTree>
    <p:extLst>
      <p:ext uri="{BB962C8B-B14F-4D97-AF65-F5344CB8AC3E}">
        <p14:creationId xmlns:p14="http://schemas.microsoft.com/office/powerpoint/2010/main" xmlns="" val="5327540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a:r>
              <a:rPr lang="zh-CN" altLang="zh-CN" dirty="0"/>
              <a:t>控制拥塞窗口的原则</a:t>
            </a:r>
            <a:endParaRPr lang="zh-CN" altLang="en-US" dirty="0" smtClean="0"/>
          </a:p>
        </p:txBody>
      </p:sp>
      <p:sp>
        <p:nvSpPr>
          <p:cNvPr id="96261" name="Rectangle 3"/>
          <p:cNvSpPr>
            <a:spLocks noGrp="1" noChangeArrowheads="1"/>
          </p:cNvSpPr>
          <p:nvPr>
            <p:ph type="body" idx="1"/>
          </p:nvPr>
        </p:nvSpPr>
        <p:spPr/>
        <p:txBody>
          <a:bodyPr/>
          <a:lstStyle/>
          <a:p>
            <a:r>
              <a:rPr lang="zh-CN" altLang="zh-CN" dirty="0" smtClean="0"/>
              <a:t>只要</a:t>
            </a:r>
            <a:r>
              <a:rPr lang="zh-CN" altLang="zh-CN" dirty="0"/>
              <a:t>网络没有出现拥塞，拥塞窗口就可以再增大一些，以便把更多的分组发送出去，这样就可以提高网络的利用率</a:t>
            </a:r>
            <a:r>
              <a:rPr lang="zh-CN" altLang="zh-CN" dirty="0" smtClean="0"/>
              <a:t>。</a:t>
            </a:r>
            <a:endParaRPr lang="en-US" altLang="zh-CN" dirty="0" smtClean="0"/>
          </a:p>
          <a:p>
            <a:r>
              <a:rPr lang="zh-CN" altLang="zh-CN" dirty="0" smtClean="0"/>
              <a:t>但</a:t>
            </a:r>
            <a:r>
              <a:rPr lang="zh-CN" altLang="zh-CN" dirty="0"/>
              <a:t>只要网络出现拥塞或有可能出现拥塞，就必须把拥塞窗口减小一些，以减少注入到网络中的分组数，以便缓解网络出现的拥塞。</a:t>
            </a:r>
            <a:endParaRPr lang="zh-CN" altLang="en-US" dirty="0" smtClean="0"/>
          </a:p>
        </p:txBody>
      </p:sp>
    </p:spTree>
    <p:extLst>
      <p:ext uri="{BB962C8B-B14F-4D97-AF65-F5344CB8AC3E}">
        <p14:creationId xmlns:p14="http://schemas.microsoft.com/office/powerpoint/2010/main" xmlns="" val="3998026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smtClean="0"/>
              <a:t>随堂测试</a:t>
            </a:r>
            <a:r>
              <a:rPr lang="en-US" altLang="zh-CN" dirty="0" smtClean="0"/>
              <a:t>8</a:t>
            </a:r>
            <a:endParaRPr lang="zh-CN" altLang="en-US" dirty="0" smtClean="0"/>
          </a:p>
        </p:txBody>
      </p:sp>
      <p:sp>
        <p:nvSpPr>
          <p:cNvPr id="19459" name="内容占位符 2"/>
          <p:cNvSpPr>
            <a:spLocks noGrp="1"/>
          </p:cNvSpPr>
          <p:nvPr>
            <p:ph idx="1"/>
          </p:nvPr>
        </p:nvSpPr>
        <p:spPr/>
        <p:txBody>
          <a:bodyPr/>
          <a:lstStyle/>
          <a:p>
            <a:r>
              <a:rPr lang="zh-CN" altLang="en-US" dirty="0" smtClean="0"/>
              <a:t>单选题</a:t>
            </a:r>
            <a:endParaRPr lang="en-US" altLang="zh-CN" dirty="0" smtClean="0"/>
          </a:p>
          <a:p>
            <a:r>
              <a:rPr lang="zh-CN" altLang="en-US" dirty="0" smtClean="0"/>
              <a:t>问答题</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eaLnBrk="1" hangingPunct="1"/>
            <a:r>
              <a:rPr lang="zh-CN" altLang="en-US" dirty="0" smtClean="0"/>
              <a:t>拥塞的判断</a:t>
            </a:r>
          </a:p>
        </p:txBody>
      </p:sp>
      <p:sp>
        <p:nvSpPr>
          <p:cNvPr id="96261" name="Rectangle 3"/>
          <p:cNvSpPr>
            <a:spLocks noGrp="1" noChangeArrowheads="1"/>
          </p:cNvSpPr>
          <p:nvPr>
            <p:ph type="body" idx="1"/>
          </p:nvPr>
        </p:nvSpPr>
        <p:spPr/>
        <p:txBody>
          <a:bodyPr/>
          <a:lstStyle/>
          <a:p>
            <a:r>
              <a:rPr lang="zh-CN" altLang="en-US" dirty="0" smtClean="0">
                <a:solidFill>
                  <a:srgbClr val="FF0000"/>
                </a:solidFill>
              </a:rPr>
              <a:t>重传定时器超时</a:t>
            </a:r>
            <a:endParaRPr lang="en-US" altLang="zh-CN" dirty="0" smtClean="0">
              <a:solidFill>
                <a:srgbClr val="FF0000"/>
              </a:solidFill>
            </a:endParaRPr>
          </a:p>
          <a:p>
            <a:pPr lvl="1"/>
            <a:r>
              <a:rPr lang="zh-CN" altLang="zh-CN" dirty="0"/>
              <a:t>现在通信线路的传输质量一般都很好，因传输出差错而丢弃分组的概率是很小的（远</a:t>
            </a:r>
            <a:r>
              <a:rPr lang="zh-CN" altLang="zh-CN" dirty="0" smtClean="0"/>
              <a:t>小于</a:t>
            </a:r>
            <a:r>
              <a:rPr lang="en-US" altLang="zh-CN" dirty="0" smtClean="0"/>
              <a:t> 1 </a:t>
            </a:r>
            <a:r>
              <a:rPr lang="en-US" altLang="zh-CN" dirty="0"/>
              <a:t>%</a:t>
            </a:r>
            <a:r>
              <a:rPr lang="zh-CN" altLang="zh-CN" dirty="0"/>
              <a:t>）</a:t>
            </a:r>
            <a:r>
              <a:rPr lang="zh-CN" altLang="zh-CN" dirty="0" smtClean="0"/>
              <a:t>。</a:t>
            </a:r>
            <a:r>
              <a:rPr lang="zh-CN" altLang="zh-CN" dirty="0"/>
              <a:t>只要出现了超时，就可以猜想网络可能出现了拥塞。</a:t>
            </a:r>
            <a:endParaRPr lang="en-US" altLang="zh-CN" dirty="0" smtClean="0"/>
          </a:p>
          <a:p>
            <a:r>
              <a:rPr lang="zh-CN" altLang="en-US" dirty="0" smtClean="0">
                <a:solidFill>
                  <a:srgbClr val="FF0000"/>
                </a:solidFill>
              </a:rPr>
              <a:t>收到三个相同（重复）的 </a:t>
            </a:r>
            <a:r>
              <a:rPr lang="en-US" altLang="zh-CN" dirty="0" smtClean="0">
                <a:solidFill>
                  <a:srgbClr val="FF0000"/>
                </a:solidFill>
              </a:rPr>
              <a:t>ACK</a:t>
            </a:r>
          </a:p>
          <a:p>
            <a:pPr lvl="1"/>
            <a:r>
              <a:rPr lang="zh-CN" altLang="zh-CN" dirty="0"/>
              <a:t>个别报文段会在网络中丢失</a:t>
            </a:r>
            <a:r>
              <a:rPr lang="zh-CN" altLang="zh-CN" dirty="0" smtClean="0"/>
              <a:t>，</a:t>
            </a:r>
            <a:r>
              <a:rPr lang="zh-CN" altLang="en-US" dirty="0" smtClean="0"/>
              <a:t>预示可能会出现拥塞（</a:t>
            </a:r>
            <a:r>
              <a:rPr lang="zh-CN" altLang="zh-CN" dirty="0" smtClean="0"/>
              <a:t>实际未</a:t>
            </a:r>
            <a:r>
              <a:rPr lang="zh-CN" altLang="zh-CN" dirty="0"/>
              <a:t>发生</a:t>
            </a:r>
            <a:r>
              <a:rPr lang="zh-CN" altLang="zh-CN" dirty="0" smtClean="0"/>
              <a:t>拥塞</a:t>
            </a:r>
            <a:r>
              <a:rPr lang="zh-CN" altLang="en-US" dirty="0" smtClean="0"/>
              <a:t>），因此可以尽快采取控制措施，避免拥塞。</a:t>
            </a:r>
            <a:endParaRPr lang="en-US" altLang="zh-CN" dirty="0" smtClean="0"/>
          </a:p>
        </p:txBody>
      </p:sp>
    </p:spTree>
    <p:extLst>
      <p:ext uri="{BB962C8B-B14F-4D97-AF65-F5344CB8AC3E}">
        <p14:creationId xmlns:p14="http://schemas.microsoft.com/office/powerpoint/2010/main" xmlns="" val="29212801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eaLnBrk="1" hangingPunct="1"/>
            <a:r>
              <a:rPr lang="en-US" altLang="zh-CN" dirty="0" smtClean="0"/>
              <a:t>TCP</a:t>
            </a:r>
            <a:r>
              <a:rPr lang="zh-CN" altLang="en-US" dirty="0" smtClean="0"/>
              <a:t>拥塞控制算法</a:t>
            </a:r>
          </a:p>
        </p:txBody>
      </p:sp>
      <p:sp>
        <p:nvSpPr>
          <p:cNvPr id="96261" name="Rectangle 3"/>
          <p:cNvSpPr>
            <a:spLocks noGrp="1" noChangeArrowheads="1"/>
          </p:cNvSpPr>
          <p:nvPr>
            <p:ph type="body" idx="1"/>
          </p:nvPr>
        </p:nvSpPr>
        <p:spPr/>
        <p:txBody>
          <a:bodyPr/>
          <a:lstStyle/>
          <a:p>
            <a:r>
              <a:rPr lang="zh-CN" altLang="zh-CN" dirty="0"/>
              <a:t>四</a:t>
            </a:r>
            <a:r>
              <a:rPr lang="zh-CN" altLang="zh-CN" dirty="0" smtClean="0"/>
              <a:t>种</a:t>
            </a:r>
            <a:r>
              <a:rPr lang="zh-CN" altLang="en-US" dirty="0" smtClean="0"/>
              <a:t>（</a:t>
            </a:r>
            <a:r>
              <a:rPr lang="en-US" altLang="zh-CN" dirty="0"/>
              <a:t> RFC 5681</a:t>
            </a:r>
            <a:r>
              <a:rPr lang="zh-CN" altLang="zh-CN" dirty="0"/>
              <a:t>） </a:t>
            </a:r>
            <a:r>
              <a:rPr lang="zh-CN" altLang="en-US" dirty="0" smtClean="0"/>
              <a:t>：</a:t>
            </a:r>
            <a:endParaRPr lang="en-US" altLang="zh-CN" dirty="0" smtClean="0"/>
          </a:p>
          <a:p>
            <a:pPr lvl="1"/>
            <a:r>
              <a:rPr lang="zh-CN" altLang="zh-CN" dirty="0" smtClean="0"/>
              <a:t>慢开始</a:t>
            </a:r>
            <a:r>
              <a:rPr lang="en-US" altLang="zh-CN" dirty="0" smtClean="0"/>
              <a:t> (</a:t>
            </a:r>
            <a:r>
              <a:rPr lang="en-US" altLang="zh-CN" dirty="0"/>
              <a:t>slow-start</a:t>
            </a:r>
            <a:r>
              <a:rPr lang="en-US" altLang="zh-CN" dirty="0" smtClean="0"/>
              <a:t>)</a:t>
            </a:r>
          </a:p>
          <a:p>
            <a:pPr lvl="1"/>
            <a:r>
              <a:rPr lang="zh-CN" altLang="zh-CN" dirty="0" smtClean="0"/>
              <a:t>拥塞避免</a:t>
            </a:r>
            <a:r>
              <a:rPr lang="en-US" altLang="zh-CN" dirty="0" smtClean="0"/>
              <a:t> (</a:t>
            </a:r>
            <a:r>
              <a:rPr lang="en-US" altLang="zh-CN" dirty="0"/>
              <a:t>congestion avoidance</a:t>
            </a:r>
            <a:r>
              <a:rPr lang="en-US" altLang="zh-CN" dirty="0" smtClean="0"/>
              <a:t>)</a:t>
            </a:r>
          </a:p>
          <a:p>
            <a:pPr lvl="1"/>
            <a:r>
              <a:rPr lang="zh-CN" altLang="zh-CN" dirty="0" smtClean="0"/>
              <a:t>快重传</a:t>
            </a:r>
            <a:r>
              <a:rPr lang="en-US" altLang="zh-CN" dirty="0" smtClean="0"/>
              <a:t> (</a:t>
            </a:r>
            <a:r>
              <a:rPr lang="en-US" altLang="zh-CN" dirty="0"/>
              <a:t>fast retransmit</a:t>
            </a:r>
            <a:r>
              <a:rPr lang="en-US" altLang="zh-CN" dirty="0" smtClean="0"/>
              <a:t>)</a:t>
            </a:r>
          </a:p>
          <a:p>
            <a:pPr lvl="1"/>
            <a:r>
              <a:rPr lang="zh-CN" altLang="zh-CN" dirty="0" smtClean="0"/>
              <a:t>快恢复</a:t>
            </a:r>
            <a:r>
              <a:rPr lang="en-US" altLang="zh-CN" dirty="0" smtClean="0"/>
              <a:t> (</a:t>
            </a:r>
            <a:r>
              <a:rPr lang="en-US" altLang="zh-CN" dirty="0"/>
              <a:t>fast recovery)</a:t>
            </a:r>
            <a:endParaRPr lang="zh-CN" altLang="en-US" dirty="0" smtClean="0"/>
          </a:p>
        </p:txBody>
      </p:sp>
    </p:spTree>
    <p:extLst>
      <p:ext uri="{BB962C8B-B14F-4D97-AF65-F5344CB8AC3E}">
        <p14:creationId xmlns:p14="http://schemas.microsoft.com/office/powerpoint/2010/main" xmlns="" val="36102580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pPr algn="ctr" eaLnBrk="1" hangingPunct="1"/>
            <a:r>
              <a:rPr lang="zh-CN" altLang="en-US" dirty="0" smtClean="0"/>
              <a:t>慢开始 </a:t>
            </a:r>
            <a:r>
              <a:rPr lang="en-US" altLang="zh-CN" dirty="0" smtClean="0"/>
              <a:t>(Slow start)</a:t>
            </a:r>
          </a:p>
        </p:txBody>
      </p:sp>
      <p:sp>
        <p:nvSpPr>
          <p:cNvPr id="99333" name="Rectangle 3"/>
          <p:cNvSpPr>
            <a:spLocks noGrp="1" noChangeArrowheads="1"/>
          </p:cNvSpPr>
          <p:nvPr>
            <p:ph type="body" idx="1"/>
          </p:nvPr>
        </p:nvSpPr>
        <p:spPr/>
        <p:txBody>
          <a:bodyPr/>
          <a:lstStyle/>
          <a:p>
            <a:pPr eaLnBrk="1" hangingPunct="1"/>
            <a:r>
              <a:rPr lang="zh-CN" altLang="en-US" sz="2800" dirty="0" smtClean="0"/>
              <a:t>用来确定网络的负载能力。</a:t>
            </a:r>
            <a:endParaRPr lang="en-US" altLang="zh-CN" sz="2800" dirty="0" smtClean="0"/>
          </a:p>
          <a:p>
            <a:r>
              <a:rPr lang="zh-CN" altLang="zh-CN" sz="2800" dirty="0">
                <a:solidFill>
                  <a:srgbClr val="FF0000"/>
                </a:solidFill>
              </a:rPr>
              <a:t>算法的</a:t>
            </a:r>
            <a:r>
              <a:rPr lang="zh-CN" altLang="zh-CN" sz="2800" dirty="0" smtClean="0">
                <a:solidFill>
                  <a:srgbClr val="FF0000"/>
                </a:solidFill>
              </a:rPr>
              <a:t>思路</a:t>
            </a:r>
            <a:r>
              <a:rPr lang="zh-CN" altLang="en-US" sz="2800" dirty="0" smtClean="0">
                <a:solidFill>
                  <a:srgbClr val="FF0000"/>
                </a:solidFill>
              </a:rPr>
              <a:t>：</a:t>
            </a:r>
            <a:r>
              <a:rPr lang="zh-CN" altLang="zh-CN" sz="2800" dirty="0">
                <a:solidFill>
                  <a:srgbClr val="FF0000"/>
                </a:solidFill>
              </a:rPr>
              <a:t>由小到大逐渐增大拥塞窗口数值</a:t>
            </a:r>
            <a:r>
              <a:rPr lang="zh-CN" altLang="en-US" sz="2800" dirty="0">
                <a:solidFill>
                  <a:srgbClr val="FF0000"/>
                </a:solidFill>
              </a:rPr>
              <a:t>。</a:t>
            </a:r>
            <a:endParaRPr lang="en-US" altLang="zh-CN" sz="2800" dirty="0">
              <a:solidFill>
                <a:srgbClr val="FF0000"/>
              </a:solidFill>
            </a:endParaRPr>
          </a:p>
          <a:p>
            <a:r>
              <a:rPr lang="zh-CN" altLang="zh-CN" sz="2800" dirty="0">
                <a:solidFill>
                  <a:srgbClr val="0000FF"/>
                </a:solidFill>
              </a:rPr>
              <a:t>初始拥塞</a:t>
            </a:r>
            <a:r>
              <a:rPr lang="zh-CN" altLang="zh-CN" sz="2800" dirty="0" smtClean="0">
                <a:solidFill>
                  <a:srgbClr val="0000FF"/>
                </a:solidFill>
              </a:rPr>
              <a:t>窗口</a:t>
            </a:r>
            <a:r>
              <a:rPr lang="en-US" altLang="zh-CN" sz="2800" dirty="0" smtClean="0">
                <a:solidFill>
                  <a:srgbClr val="0000FF"/>
                </a:solidFill>
              </a:rPr>
              <a:t> </a:t>
            </a:r>
            <a:r>
              <a:rPr lang="en-US" altLang="zh-CN" sz="2800" dirty="0" err="1" smtClean="0">
                <a:solidFill>
                  <a:srgbClr val="0000FF"/>
                </a:solidFill>
              </a:rPr>
              <a:t>cwnd</a:t>
            </a:r>
            <a:r>
              <a:rPr lang="en-US" altLang="zh-CN" sz="2800" dirty="0" smtClean="0">
                <a:solidFill>
                  <a:srgbClr val="0000FF"/>
                </a:solidFill>
              </a:rPr>
              <a:t> </a:t>
            </a:r>
            <a:r>
              <a:rPr lang="zh-CN" altLang="en-US" sz="2800" dirty="0" smtClean="0">
                <a:solidFill>
                  <a:srgbClr val="0000FF"/>
                </a:solidFill>
              </a:rPr>
              <a:t>设置：</a:t>
            </a:r>
            <a:endParaRPr lang="en-US" altLang="zh-CN" sz="2800" dirty="0" smtClean="0">
              <a:solidFill>
                <a:srgbClr val="0000FF"/>
              </a:solidFill>
            </a:endParaRPr>
          </a:p>
          <a:p>
            <a:pPr lvl="1"/>
            <a:r>
              <a:rPr lang="zh-CN" altLang="zh-CN" sz="2400" dirty="0" smtClean="0"/>
              <a:t>旧</a:t>
            </a:r>
            <a:r>
              <a:rPr lang="zh-CN" altLang="zh-CN" sz="2400" dirty="0"/>
              <a:t>的</a:t>
            </a:r>
            <a:r>
              <a:rPr lang="zh-CN" altLang="zh-CN" sz="2400" dirty="0" smtClean="0"/>
              <a:t>规定</a:t>
            </a:r>
            <a:r>
              <a:rPr lang="zh-CN" altLang="en-US" sz="2400" dirty="0" smtClean="0"/>
              <a:t>：</a:t>
            </a:r>
            <a:r>
              <a:rPr lang="zh-CN" altLang="zh-CN" sz="2400" dirty="0" smtClean="0"/>
              <a:t>在</a:t>
            </a:r>
            <a:r>
              <a:rPr lang="zh-CN" altLang="zh-CN" sz="2400" dirty="0"/>
              <a:t>刚刚开始发送报文段时，先把初始拥塞窗口</a:t>
            </a:r>
            <a:r>
              <a:rPr lang="en-US" altLang="zh-CN" sz="2400" dirty="0" err="1" smtClean="0"/>
              <a:t>cwnd</a:t>
            </a:r>
            <a:r>
              <a:rPr lang="en-US" altLang="zh-CN" sz="2400" dirty="0" smtClean="0"/>
              <a:t> </a:t>
            </a:r>
            <a:r>
              <a:rPr lang="zh-CN" altLang="zh-CN" sz="2400" dirty="0" smtClean="0"/>
              <a:t>设置为</a:t>
            </a:r>
            <a:r>
              <a:rPr lang="en-US" altLang="zh-CN" sz="2400" dirty="0" smtClean="0"/>
              <a:t> 1 </a:t>
            </a:r>
            <a:r>
              <a:rPr lang="zh-CN" altLang="zh-CN" sz="2400" dirty="0" smtClean="0"/>
              <a:t>至</a:t>
            </a:r>
            <a:r>
              <a:rPr lang="en-US" altLang="zh-CN" sz="2400" dirty="0" smtClean="0"/>
              <a:t> 2 </a:t>
            </a:r>
            <a:r>
              <a:rPr lang="zh-CN" altLang="zh-CN" sz="2400" dirty="0" smtClean="0"/>
              <a:t>个</a:t>
            </a:r>
            <a:r>
              <a:rPr lang="zh-CN" altLang="zh-CN" sz="2400" dirty="0"/>
              <a:t>发送方的最大报文</a:t>
            </a:r>
            <a:r>
              <a:rPr lang="zh-CN" altLang="zh-CN" sz="2400" dirty="0" smtClean="0"/>
              <a:t>段</a:t>
            </a:r>
            <a:r>
              <a:rPr lang="en-US" altLang="zh-CN" sz="2400" dirty="0" smtClean="0"/>
              <a:t> SMSS </a:t>
            </a:r>
            <a:r>
              <a:rPr lang="en-US" altLang="zh-CN" sz="2400" dirty="0"/>
              <a:t>(Sender Maximum Segment Size</a:t>
            </a:r>
            <a:r>
              <a:rPr lang="en-US" altLang="zh-CN" sz="2400" dirty="0" smtClean="0"/>
              <a:t>) </a:t>
            </a:r>
            <a:r>
              <a:rPr lang="zh-CN" altLang="zh-CN" sz="2400" dirty="0" smtClean="0"/>
              <a:t>的数值</a:t>
            </a:r>
            <a:r>
              <a:rPr lang="zh-CN" altLang="en-US" sz="2400" dirty="0" smtClean="0"/>
              <a:t>。</a:t>
            </a:r>
            <a:endParaRPr lang="en-US" altLang="zh-CN" sz="2400" dirty="0" smtClean="0"/>
          </a:p>
          <a:p>
            <a:pPr lvl="1"/>
            <a:r>
              <a:rPr lang="zh-CN" altLang="zh-CN" sz="2400" dirty="0" smtClean="0"/>
              <a:t>新的</a:t>
            </a:r>
            <a:r>
              <a:rPr lang="en-US" altLang="zh-CN" sz="2400" dirty="0" smtClean="0"/>
              <a:t> RFC 5681 </a:t>
            </a:r>
            <a:r>
              <a:rPr lang="zh-CN" altLang="zh-CN" sz="2400" dirty="0" smtClean="0"/>
              <a:t>把</a:t>
            </a:r>
            <a:r>
              <a:rPr lang="zh-CN" altLang="zh-CN" sz="2400" dirty="0"/>
              <a:t>初始拥塞</a:t>
            </a:r>
            <a:r>
              <a:rPr lang="zh-CN" altLang="zh-CN" sz="2400" dirty="0" smtClean="0"/>
              <a:t>窗口</a:t>
            </a:r>
            <a:r>
              <a:rPr lang="en-US" altLang="zh-CN" sz="2400" dirty="0" smtClean="0"/>
              <a:t> </a:t>
            </a:r>
            <a:r>
              <a:rPr lang="en-US" altLang="zh-CN" sz="2400" dirty="0" err="1" smtClean="0"/>
              <a:t>cwnd</a:t>
            </a:r>
            <a:r>
              <a:rPr lang="en-US" altLang="zh-CN" sz="2400" dirty="0" smtClean="0"/>
              <a:t> </a:t>
            </a:r>
            <a:r>
              <a:rPr lang="zh-CN" altLang="zh-CN" sz="2400" dirty="0" smtClean="0"/>
              <a:t>设置</a:t>
            </a:r>
            <a:r>
              <a:rPr lang="zh-CN" altLang="zh-CN" sz="2400" dirty="0"/>
              <a:t>为不超过</a:t>
            </a:r>
            <a:r>
              <a:rPr lang="en-US" altLang="zh-CN" sz="2400" dirty="0"/>
              <a:t>2</a:t>
            </a:r>
            <a:r>
              <a:rPr lang="zh-CN" altLang="zh-CN" sz="2400" dirty="0"/>
              <a:t>至</a:t>
            </a:r>
            <a:r>
              <a:rPr lang="en-US" altLang="zh-CN" sz="2400" dirty="0"/>
              <a:t>4</a:t>
            </a:r>
            <a:r>
              <a:rPr lang="zh-CN" altLang="zh-CN" sz="2400" dirty="0"/>
              <a:t>个</a:t>
            </a:r>
            <a:r>
              <a:rPr lang="en-US" altLang="zh-CN" sz="2400" dirty="0" smtClean="0"/>
              <a:t>SMSS </a:t>
            </a:r>
            <a:r>
              <a:rPr lang="zh-CN" altLang="zh-CN" sz="2400" dirty="0" smtClean="0"/>
              <a:t>的</a:t>
            </a:r>
            <a:r>
              <a:rPr lang="zh-CN" altLang="zh-CN" sz="2400" dirty="0"/>
              <a:t>数值</a:t>
            </a:r>
            <a:r>
              <a:rPr lang="zh-CN" altLang="zh-CN" sz="2400" dirty="0" smtClean="0"/>
              <a:t>。</a:t>
            </a:r>
            <a:endParaRPr lang="en-US" altLang="zh-CN" sz="2400" dirty="0" smtClean="0"/>
          </a:p>
          <a:p>
            <a:r>
              <a:rPr lang="zh-CN" altLang="zh-CN" sz="2800" dirty="0">
                <a:solidFill>
                  <a:srgbClr val="0000FF"/>
                </a:solidFill>
              </a:rPr>
              <a:t>慢开始</a:t>
            </a:r>
            <a:r>
              <a:rPr lang="zh-CN" altLang="zh-CN" sz="2800" dirty="0" smtClean="0">
                <a:solidFill>
                  <a:srgbClr val="0000FF"/>
                </a:solidFill>
              </a:rPr>
              <a:t>门限</a:t>
            </a:r>
            <a:r>
              <a:rPr lang="en-US" altLang="zh-CN" sz="2800" dirty="0" smtClean="0">
                <a:solidFill>
                  <a:srgbClr val="0000FF"/>
                </a:solidFill>
              </a:rPr>
              <a:t> </a:t>
            </a:r>
            <a:r>
              <a:rPr lang="en-US" altLang="zh-CN" sz="2800" dirty="0" err="1" smtClean="0">
                <a:solidFill>
                  <a:srgbClr val="0000FF"/>
                </a:solidFill>
              </a:rPr>
              <a:t>ssthresh</a:t>
            </a:r>
            <a:r>
              <a:rPr lang="zh-CN" altLang="en-US" sz="2800" dirty="0" smtClean="0">
                <a:solidFill>
                  <a:srgbClr val="0000FF"/>
                </a:solidFill>
              </a:rPr>
              <a:t>（状态变量）</a:t>
            </a:r>
            <a:r>
              <a:rPr lang="zh-CN" altLang="en-US" sz="2800" dirty="0" smtClean="0"/>
              <a:t>：</a:t>
            </a:r>
            <a:r>
              <a:rPr lang="zh-CN" altLang="zh-CN" sz="2800" dirty="0"/>
              <a:t>防止拥塞窗口</a:t>
            </a:r>
            <a:r>
              <a:rPr lang="en-US" altLang="zh-CN" sz="2800" dirty="0" err="1" smtClean="0"/>
              <a:t>cwnd</a:t>
            </a:r>
            <a:r>
              <a:rPr lang="en-US" altLang="zh-CN" sz="2800" dirty="0" smtClean="0"/>
              <a:t> </a:t>
            </a:r>
            <a:r>
              <a:rPr lang="zh-CN" altLang="zh-CN" sz="2800" dirty="0" smtClean="0"/>
              <a:t>增长</a:t>
            </a:r>
            <a:r>
              <a:rPr lang="zh-CN" altLang="zh-CN" sz="2800" dirty="0"/>
              <a:t>过大引起</a:t>
            </a:r>
            <a:r>
              <a:rPr lang="zh-CN" altLang="zh-CN" sz="2800" dirty="0" smtClean="0"/>
              <a:t>网络拥塞</a:t>
            </a:r>
            <a:r>
              <a:rPr lang="zh-CN" altLang="en-US" sz="2800" dirty="0" smtClean="0"/>
              <a:t>。</a:t>
            </a:r>
          </a:p>
        </p:txBody>
      </p:sp>
    </p:spTree>
    <p:extLst>
      <p:ext uri="{BB962C8B-B14F-4D97-AF65-F5344CB8AC3E}">
        <p14:creationId xmlns:p14="http://schemas.microsoft.com/office/powerpoint/2010/main" xmlns="" val="27775026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pPr algn="ctr" eaLnBrk="1" hangingPunct="1"/>
            <a:r>
              <a:rPr lang="zh-CN" altLang="en-US" dirty="0" smtClean="0"/>
              <a:t>慢开始 </a:t>
            </a:r>
            <a:r>
              <a:rPr lang="en-US" altLang="zh-CN" dirty="0" smtClean="0"/>
              <a:t>(Slow start)</a:t>
            </a:r>
          </a:p>
        </p:txBody>
      </p:sp>
      <p:sp>
        <p:nvSpPr>
          <p:cNvPr id="99333" name="Rectangle 3"/>
          <p:cNvSpPr>
            <a:spLocks noGrp="1" noChangeArrowheads="1"/>
          </p:cNvSpPr>
          <p:nvPr>
            <p:ph type="body" idx="1"/>
          </p:nvPr>
        </p:nvSpPr>
        <p:spPr/>
        <p:txBody>
          <a:bodyPr/>
          <a:lstStyle/>
          <a:p>
            <a:r>
              <a:rPr lang="zh-CN" altLang="zh-CN" sz="2600" dirty="0">
                <a:solidFill>
                  <a:srgbClr val="0000FF"/>
                </a:solidFill>
              </a:rPr>
              <a:t>拥塞</a:t>
            </a:r>
            <a:r>
              <a:rPr lang="zh-CN" altLang="zh-CN" sz="2600" dirty="0" smtClean="0">
                <a:solidFill>
                  <a:srgbClr val="0000FF"/>
                </a:solidFill>
              </a:rPr>
              <a:t>窗口</a:t>
            </a:r>
            <a:r>
              <a:rPr lang="en-US" altLang="zh-CN" sz="2600" dirty="0" smtClean="0">
                <a:solidFill>
                  <a:srgbClr val="0000FF"/>
                </a:solidFill>
              </a:rPr>
              <a:t> </a:t>
            </a:r>
            <a:r>
              <a:rPr lang="en-US" altLang="zh-CN" sz="2600" dirty="0" err="1" smtClean="0">
                <a:solidFill>
                  <a:srgbClr val="0000FF"/>
                </a:solidFill>
              </a:rPr>
              <a:t>cwnd</a:t>
            </a:r>
            <a:r>
              <a:rPr lang="en-US" altLang="zh-CN" sz="2600" dirty="0" smtClean="0">
                <a:solidFill>
                  <a:srgbClr val="0000FF"/>
                </a:solidFill>
              </a:rPr>
              <a:t>  </a:t>
            </a:r>
            <a:r>
              <a:rPr lang="zh-CN" altLang="en-US" sz="2600" dirty="0" smtClean="0">
                <a:solidFill>
                  <a:srgbClr val="0000FF"/>
                </a:solidFill>
              </a:rPr>
              <a:t>控制方法</a:t>
            </a:r>
            <a:r>
              <a:rPr lang="zh-CN" altLang="en-US" sz="2600" dirty="0" smtClean="0"/>
              <a:t>：</a:t>
            </a:r>
            <a:r>
              <a:rPr lang="zh-CN" altLang="zh-CN" sz="2600" dirty="0"/>
              <a:t>在每收到一个</a:t>
            </a:r>
            <a:r>
              <a:rPr lang="zh-CN" altLang="zh-CN" sz="2600" dirty="0">
                <a:solidFill>
                  <a:srgbClr val="FF0000"/>
                </a:solidFill>
              </a:rPr>
              <a:t>对新的报文段的确认</a:t>
            </a:r>
            <a:r>
              <a:rPr lang="zh-CN" altLang="zh-CN" sz="2600" dirty="0"/>
              <a:t>后，可以把拥塞窗口增加最多一</a:t>
            </a:r>
            <a:r>
              <a:rPr lang="zh-CN" altLang="zh-CN" sz="2600" dirty="0" smtClean="0"/>
              <a:t>个</a:t>
            </a:r>
            <a:r>
              <a:rPr lang="en-US" altLang="zh-CN" sz="2600" dirty="0" smtClean="0"/>
              <a:t> SMSS </a:t>
            </a:r>
            <a:r>
              <a:rPr lang="zh-CN" altLang="zh-CN" sz="2600" dirty="0" smtClean="0"/>
              <a:t>的</a:t>
            </a:r>
            <a:r>
              <a:rPr lang="zh-CN" altLang="zh-CN" sz="2600" dirty="0"/>
              <a:t>数值</a:t>
            </a:r>
            <a:r>
              <a:rPr lang="zh-CN" altLang="zh-CN" sz="2600" dirty="0" smtClean="0"/>
              <a:t>。</a:t>
            </a:r>
            <a:endParaRPr lang="en-US" altLang="zh-CN" sz="2600" dirty="0" smtClean="0"/>
          </a:p>
          <a:p>
            <a:endParaRPr lang="en-US" altLang="zh-CN" sz="2600" dirty="0"/>
          </a:p>
          <a:p>
            <a:endParaRPr lang="en-US" altLang="zh-CN" sz="2600" dirty="0" smtClean="0"/>
          </a:p>
          <a:p>
            <a:r>
              <a:rPr lang="zh-CN" altLang="zh-CN" sz="2600" dirty="0" smtClean="0"/>
              <a:t>其中</a:t>
            </a:r>
            <a:r>
              <a:rPr lang="en-US" altLang="zh-CN" sz="2600" dirty="0" smtClean="0"/>
              <a:t> </a:t>
            </a:r>
            <a:r>
              <a:rPr lang="en-US" altLang="zh-CN" sz="2600" i="1" dirty="0" smtClean="0"/>
              <a:t>N </a:t>
            </a:r>
            <a:r>
              <a:rPr lang="zh-CN" altLang="zh-CN" sz="2600" dirty="0" smtClean="0"/>
              <a:t>是</a:t>
            </a:r>
            <a:r>
              <a:rPr lang="zh-CN" altLang="zh-CN" sz="2600" dirty="0"/>
              <a:t>原先未被确认的、但现在被刚收到的确认报文段所确认的字节数</a:t>
            </a:r>
            <a:r>
              <a:rPr lang="zh-CN" altLang="zh-CN" sz="2600" dirty="0" smtClean="0"/>
              <a:t>。</a:t>
            </a:r>
            <a:endParaRPr lang="en-US" altLang="zh-CN" sz="2600" dirty="0" smtClean="0"/>
          </a:p>
          <a:p>
            <a:r>
              <a:rPr lang="zh-CN" altLang="zh-CN" sz="2600" dirty="0" smtClean="0"/>
              <a:t>不难</a:t>
            </a:r>
            <a:r>
              <a:rPr lang="zh-CN" altLang="zh-CN" sz="2600" dirty="0"/>
              <a:t>看出，</a:t>
            </a:r>
            <a:r>
              <a:rPr lang="zh-CN" altLang="zh-CN" sz="2600" dirty="0" smtClean="0"/>
              <a:t>当</a:t>
            </a:r>
            <a:r>
              <a:rPr lang="en-US" altLang="zh-CN" sz="2600" dirty="0" smtClean="0"/>
              <a:t> </a:t>
            </a:r>
            <a:r>
              <a:rPr lang="en-US" altLang="zh-CN" sz="2600" i="1" dirty="0" smtClean="0"/>
              <a:t>N</a:t>
            </a:r>
            <a:r>
              <a:rPr lang="en-US" altLang="zh-CN" sz="2600" dirty="0" smtClean="0"/>
              <a:t> </a:t>
            </a:r>
            <a:r>
              <a:rPr lang="en-US" altLang="zh-CN" sz="2600" dirty="0"/>
              <a:t>&lt; </a:t>
            </a:r>
            <a:r>
              <a:rPr lang="en-US" altLang="zh-CN" sz="2600" dirty="0" smtClean="0"/>
              <a:t>SMSS </a:t>
            </a:r>
            <a:r>
              <a:rPr lang="zh-CN" altLang="zh-CN" sz="2600" dirty="0" smtClean="0"/>
              <a:t>时</a:t>
            </a:r>
            <a:r>
              <a:rPr lang="zh-CN" altLang="zh-CN" sz="2600" dirty="0"/>
              <a:t>，拥塞窗口每次的增加量要</a:t>
            </a:r>
            <a:r>
              <a:rPr lang="zh-CN" altLang="zh-CN" sz="2600" dirty="0" smtClean="0"/>
              <a:t>小于</a:t>
            </a:r>
            <a:r>
              <a:rPr lang="en-US" altLang="zh-CN" sz="2600" dirty="0" smtClean="0"/>
              <a:t> SMSS</a:t>
            </a:r>
            <a:r>
              <a:rPr lang="zh-CN" altLang="zh-CN" sz="2600" dirty="0"/>
              <a:t>。</a:t>
            </a:r>
          </a:p>
          <a:p>
            <a:r>
              <a:rPr lang="zh-CN" altLang="zh-CN" sz="2600" dirty="0"/>
              <a:t>用这样的方法逐步增大发送方的拥塞</a:t>
            </a:r>
            <a:r>
              <a:rPr lang="zh-CN" altLang="zh-CN" sz="2600" dirty="0" smtClean="0"/>
              <a:t>窗口</a:t>
            </a:r>
            <a:r>
              <a:rPr lang="en-US" altLang="zh-CN" sz="2600" dirty="0" smtClean="0"/>
              <a:t> </a:t>
            </a:r>
            <a:r>
              <a:rPr lang="en-US" altLang="zh-CN" sz="2600" dirty="0" err="1" smtClean="0"/>
              <a:t>cwnd</a:t>
            </a:r>
            <a:r>
              <a:rPr lang="zh-CN" altLang="zh-CN" sz="2600" dirty="0"/>
              <a:t>，可以使分组注入到网络的速率更加合理</a:t>
            </a:r>
            <a:r>
              <a:rPr lang="zh-CN" altLang="zh-CN" sz="2600" dirty="0" smtClean="0"/>
              <a:t>。</a:t>
            </a:r>
            <a:endParaRPr lang="en-US" altLang="zh-CN" sz="2600" dirty="0" smtClean="0"/>
          </a:p>
          <a:p>
            <a:pPr eaLnBrk="1" hangingPunct="1"/>
            <a:endParaRPr lang="en-US" altLang="zh-CN" sz="2600" dirty="0"/>
          </a:p>
        </p:txBody>
      </p:sp>
      <p:sp>
        <p:nvSpPr>
          <p:cNvPr id="2" name="矩形 1"/>
          <p:cNvSpPr/>
          <p:nvPr/>
        </p:nvSpPr>
        <p:spPr bwMode="auto">
          <a:xfrm>
            <a:off x="632520" y="2276872"/>
            <a:ext cx="9001000" cy="648072"/>
          </a:xfrm>
          <a:prstGeom prst="rect">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lnSpc>
                <a:spcPct val="110000"/>
              </a:lnSpc>
            </a:pPr>
            <a:r>
              <a:rPr lang="zh-CN" altLang="zh-CN" sz="2800" b="1" dirty="0">
                <a:solidFill>
                  <a:srgbClr val="000099"/>
                </a:solidFill>
                <a:ea typeface="黑体" pitchFamily="2" charset="-122"/>
              </a:rPr>
              <a:t>拥塞窗口</a:t>
            </a:r>
            <a:r>
              <a:rPr lang="en-US" altLang="zh-CN" sz="2800" b="1" dirty="0" err="1">
                <a:solidFill>
                  <a:srgbClr val="000099"/>
                </a:solidFill>
                <a:ea typeface="黑体" pitchFamily="2" charset="-122"/>
              </a:rPr>
              <a:t>cwnd</a:t>
            </a:r>
            <a:r>
              <a:rPr lang="zh-CN" altLang="zh-CN" sz="2800" b="1" dirty="0">
                <a:solidFill>
                  <a:srgbClr val="000099"/>
                </a:solidFill>
                <a:ea typeface="黑体" pitchFamily="2" charset="-122"/>
              </a:rPr>
              <a:t>每次的增加量</a:t>
            </a:r>
            <a:r>
              <a:rPr lang="en-US" altLang="zh-CN" sz="2800" b="1" dirty="0">
                <a:solidFill>
                  <a:srgbClr val="000099"/>
                </a:solidFill>
                <a:ea typeface="黑体" pitchFamily="2" charset="-122"/>
              </a:rPr>
              <a:t> = min (N, SMSS)       </a:t>
            </a:r>
            <a:r>
              <a:rPr lang="en-US" altLang="zh-CN" sz="2800" b="1" dirty="0" smtClean="0">
                <a:solidFill>
                  <a:srgbClr val="000099"/>
                </a:solidFill>
                <a:ea typeface="黑体" pitchFamily="2" charset="-122"/>
              </a:rPr>
              <a:t>(</a:t>
            </a:r>
            <a:r>
              <a:rPr lang="en-US" altLang="zh-CN" sz="2800" b="1" dirty="0">
                <a:solidFill>
                  <a:srgbClr val="000099"/>
                </a:solidFill>
                <a:ea typeface="黑体" pitchFamily="2" charset="-122"/>
              </a:rPr>
              <a:t>5-8)</a:t>
            </a:r>
            <a:endParaRPr lang="zh-CN" altLang="zh-CN" sz="2800" b="1" dirty="0">
              <a:solidFill>
                <a:srgbClr val="000099"/>
              </a:solidFill>
              <a:ea typeface="黑体" pitchFamily="2" charset="-122"/>
            </a:endParaRPr>
          </a:p>
        </p:txBody>
      </p:sp>
    </p:spTree>
    <p:extLst>
      <p:ext uri="{BB962C8B-B14F-4D97-AF65-F5344CB8AC3E}">
        <p14:creationId xmlns:p14="http://schemas.microsoft.com/office/powerpoint/2010/main" xmlns="" val="16692680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438971" y="2735263"/>
            <a:ext cx="5969000" cy="1104900"/>
          </a:xfrm>
          <a:prstGeom prst="rect">
            <a:avLst/>
          </a:prstGeom>
          <a:solidFill>
            <a:srgbClr val="FF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Rectangle 3"/>
          <p:cNvSpPr>
            <a:spLocks noChangeArrowheads="1"/>
          </p:cNvSpPr>
          <p:nvPr/>
        </p:nvSpPr>
        <p:spPr bwMode="auto">
          <a:xfrm>
            <a:off x="3448496" y="3933825"/>
            <a:ext cx="5969000" cy="1714500"/>
          </a:xfrm>
          <a:prstGeom prst="rect">
            <a:avLst/>
          </a:prstGeom>
          <a:solidFill>
            <a:srgbClr val="99FF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Rectangle 4"/>
          <p:cNvSpPr>
            <a:spLocks noChangeArrowheads="1"/>
          </p:cNvSpPr>
          <p:nvPr/>
        </p:nvSpPr>
        <p:spPr bwMode="auto">
          <a:xfrm>
            <a:off x="3435796" y="1739900"/>
            <a:ext cx="5969000" cy="82550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Text Box 5"/>
          <p:cNvSpPr txBox="1">
            <a:spLocks noChangeArrowheads="1"/>
          </p:cNvSpPr>
          <p:nvPr/>
        </p:nvSpPr>
        <p:spPr bwMode="auto">
          <a:xfrm>
            <a:off x="2927796" y="1087438"/>
            <a:ext cx="9509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发送方</a:t>
            </a:r>
          </a:p>
        </p:txBody>
      </p:sp>
      <p:sp>
        <p:nvSpPr>
          <p:cNvPr id="8" name="Text Box 6"/>
          <p:cNvSpPr txBox="1">
            <a:spLocks noChangeArrowheads="1"/>
          </p:cNvSpPr>
          <p:nvPr/>
        </p:nvSpPr>
        <p:spPr bwMode="auto">
          <a:xfrm>
            <a:off x="6240909" y="1085850"/>
            <a:ext cx="95091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接收方</a:t>
            </a:r>
          </a:p>
        </p:txBody>
      </p:sp>
      <p:sp>
        <p:nvSpPr>
          <p:cNvPr id="9" name="Text Box 7"/>
          <p:cNvSpPr txBox="1">
            <a:spLocks noChangeArrowheads="1"/>
          </p:cNvSpPr>
          <p:nvPr/>
        </p:nvSpPr>
        <p:spPr bwMode="auto">
          <a:xfrm>
            <a:off x="2353121" y="1501775"/>
            <a:ext cx="106838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发送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1</a:t>
            </a:r>
          </a:p>
        </p:txBody>
      </p:sp>
      <p:sp>
        <p:nvSpPr>
          <p:cNvPr id="10" name="Line 8"/>
          <p:cNvSpPr>
            <a:spLocks noChangeShapeType="1"/>
          </p:cNvSpPr>
          <p:nvPr/>
        </p:nvSpPr>
        <p:spPr bwMode="auto">
          <a:xfrm>
            <a:off x="3438971" y="1771650"/>
            <a:ext cx="3309938" cy="319088"/>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Line 9"/>
          <p:cNvSpPr>
            <a:spLocks noChangeShapeType="1"/>
          </p:cNvSpPr>
          <p:nvPr/>
        </p:nvSpPr>
        <p:spPr bwMode="auto">
          <a:xfrm>
            <a:off x="3438971" y="2760663"/>
            <a:ext cx="3309938" cy="319087"/>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Line 10"/>
          <p:cNvSpPr>
            <a:spLocks noChangeShapeType="1"/>
          </p:cNvSpPr>
          <p:nvPr/>
        </p:nvSpPr>
        <p:spPr bwMode="auto">
          <a:xfrm flipH="1">
            <a:off x="3438971" y="2227263"/>
            <a:ext cx="3309938" cy="319087"/>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Text Box 11"/>
          <p:cNvSpPr txBox="1">
            <a:spLocks noChangeArrowheads="1"/>
          </p:cNvSpPr>
          <p:nvPr/>
        </p:nvSpPr>
        <p:spPr bwMode="auto">
          <a:xfrm>
            <a:off x="6667946" y="2024063"/>
            <a:ext cx="11382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 </a:t>
            </a: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确认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1</a:t>
            </a:r>
            <a:endPar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endParaRPr>
          </a:p>
        </p:txBody>
      </p:sp>
      <p:sp>
        <p:nvSpPr>
          <p:cNvPr id="14" name="Line 12"/>
          <p:cNvSpPr>
            <a:spLocks noChangeShapeType="1"/>
          </p:cNvSpPr>
          <p:nvPr/>
        </p:nvSpPr>
        <p:spPr bwMode="auto">
          <a:xfrm>
            <a:off x="3438971" y="5774209"/>
            <a:ext cx="3309938" cy="319087"/>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Line 13"/>
          <p:cNvSpPr>
            <a:spLocks noChangeShapeType="1"/>
          </p:cNvSpPr>
          <p:nvPr/>
        </p:nvSpPr>
        <p:spPr bwMode="auto">
          <a:xfrm flipH="1">
            <a:off x="3438971" y="4356100"/>
            <a:ext cx="3309938" cy="319088"/>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16" name="Group 14"/>
          <p:cNvGrpSpPr>
            <a:grpSpLocks/>
          </p:cNvGrpSpPr>
          <p:nvPr/>
        </p:nvGrpSpPr>
        <p:grpSpPr bwMode="auto">
          <a:xfrm>
            <a:off x="3438971" y="1614488"/>
            <a:ext cx="3309938" cy="4872037"/>
            <a:chOff x="2042" y="674"/>
            <a:chExt cx="1569" cy="2711"/>
          </a:xfrm>
        </p:grpSpPr>
        <p:sp>
          <p:nvSpPr>
            <p:cNvPr id="17" name="Line 15"/>
            <p:cNvSpPr>
              <a:spLocks noChangeShapeType="1"/>
            </p:cNvSpPr>
            <p:nvPr/>
          </p:nvSpPr>
          <p:spPr bwMode="auto">
            <a:xfrm>
              <a:off x="2042" y="674"/>
              <a:ext cx="0" cy="27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 name="Line 16"/>
            <p:cNvSpPr>
              <a:spLocks noChangeShapeType="1"/>
            </p:cNvSpPr>
            <p:nvPr/>
          </p:nvSpPr>
          <p:spPr bwMode="auto">
            <a:xfrm>
              <a:off x="3611" y="674"/>
              <a:ext cx="0" cy="27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9" name="Text Box 17"/>
          <p:cNvSpPr txBox="1">
            <a:spLocks noChangeArrowheads="1"/>
          </p:cNvSpPr>
          <p:nvPr/>
        </p:nvSpPr>
        <p:spPr bwMode="auto">
          <a:xfrm>
            <a:off x="1949896" y="2565400"/>
            <a:ext cx="15176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发送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2</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3</a:t>
            </a:r>
          </a:p>
        </p:txBody>
      </p:sp>
      <p:sp>
        <p:nvSpPr>
          <p:cNvPr id="20" name="Line 18"/>
          <p:cNvSpPr>
            <a:spLocks noChangeShapeType="1"/>
          </p:cNvSpPr>
          <p:nvPr/>
        </p:nvSpPr>
        <p:spPr bwMode="auto">
          <a:xfrm>
            <a:off x="3438971" y="3079750"/>
            <a:ext cx="3309938" cy="319088"/>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Text Box 19"/>
          <p:cNvSpPr txBox="1">
            <a:spLocks noChangeArrowheads="1"/>
          </p:cNvSpPr>
          <p:nvPr/>
        </p:nvSpPr>
        <p:spPr bwMode="auto">
          <a:xfrm>
            <a:off x="6667946" y="2960688"/>
            <a:ext cx="16351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 </a:t>
            </a: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确认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2</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3 </a:t>
            </a:r>
            <a:endPar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endParaRPr>
          </a:p>
        </p:txBody>
      </p:sp>
      <p:sp>
        <p:nvSpPr>
          <p:cNvPr id="22" name="Line 20"/>
          <p:cNvSpPr>
            <a:spLocks noChangeShapeType="1"/>
          </p:cNvSpPr>
          <p:nvPr/>
        </p:nvSpPr>
        <p:spPr bwMode="auto">
          <a:xfrm flipH="1">
            <a:off x="3438971" y="3187700"/>
            <a:ext cx="3309938" cy="319088"/>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 name="Line 21"/>
          <p:cNvSpPr>
            <a:spLocks noChangeShapeType="1"/>
          </p:cNvSpPr>
          <p:nvPr/>
        </p:nvSpPr>
        <p:spPr bwMode="auto">
          <a:xfrm flipH="1">
            <a:off x="3438971" y="3506788"/>
            <a:ext cx="3309938" cy="319087"/>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Text Box 22"/>
          <p:cNvSpPr txBox="1">
            <a:spLocks noChangeArrowheads="1"/>
          </p:cNvSpPr>
          <p:nvPr/>
        </p:nvSpPr>
        <p:spPr bwMode="auto">
          <a:xfrm>
            <a:off x="1895921" y="3679825"/>
            <a:ext cx="15176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发送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4</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7</a:t>
            </a:r>
          </a:p>
        </p:txBody>
      </p:sp>
      <p:sp>
        <p:nvSpPr>
          <p:cNvPr id="25" name="Text Box 23"/>
          <p:cNvSpPr txBox="1">
            <a:spLocks noChangeArrowheads="1"/>
          </p:cNvSpPr>
          <p:nvPr/>
        </p:nvSpPr>
        <p:spPr bwMode="auto">
          <a:xfrm>
            <a:off x="6667946" y="4149725"/>
            <a:ext cx="16351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 </a:t>
            </a: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确认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4</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7 </a:t>
            </a:r>
            <a:endPar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endParaRPr>
          </a:p>
        </p:txBody>
      </p:sp>
      <p:sp>
        <p:nvSpPr>
          <p:cNvPr id="26" name="Line 24"/>
          <p:cNvSpPr>
            <a:spLocks noChangeShapeType="1"/>
          </p:cNvSpPr>
          <p:nvPr/>
        </p:nvSpPr>
        <p:spPr bwMode="auto">
          <a:xfrm flipH="1">
            <a:off x="3438971" y="4675188"/>
            <a:ext cx="3309938" cy="320675"/>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 name="Line 25"/>
          <p:cNvSpPr>
            <a:spLocks noChangeShapeType="1"/>
          </p:cNvSpPr>
          <p:nvPr/>
        </p:nvSpPr>
        <p:spPr bwMode="auto">
          <a:xfrm flipH="1">
            <a:off x="3438971" y="4995863"/>
            <a:ext cx="3309938" cy="319087"/>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 name="Line 26"/>
          <p:cNvSpPr>
            <a:spLocks noChangeShapeType="1"/>
          </p:cNvSpPr>
          <p:nvPr/>
        </p:nvSpPr>
        <p:spPr bwMode="auto">
          <a:xfrm flipH="1">
            <a:off x="3438971" y="5314950"/>
            <a:ext cx="3309938" cy="319088"/>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Text Box 27"/>
          <p:cNvSpPr txBox="1">
            <a:spLocks noChangeArrowheads="1"/>
          </p:cNvSpPr>
          <p:nvPr/>
        </p:nvSpPr>
        <p:spPr bwMode="auto">
          <a:xfrm>
            <a:off x="516384" y="1509713"/>
            <a:ext cx="1285875" cy="406400"/>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xmlns=""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cwnd = 1 </a:t>
            </a:r>
          </a:p>
        </p:txBody>
      </p:sp>
      <p:sp>
        <p:nvSpPr>
          <p:cNvPr id="30" name="Text Box 28"/>
          <p:cNvSpPr txBox="1">
            <a:spLocks noChangeArrowheads="1"/>
          </p:cNvSpPr>
          <p:nvPr/>
        </p:nvSpPr>
        <p:spPr bwMode="auto">
          <a:xfrm>
            <a:off x="516384" y="2586038"/>
            <a:ext cx="1285875" cy="406400"/>
          </a:xfrm>
          <a:prstGeom prst="rect">
            <a:avLst/>
          </a:prstGeom>
          <a:solidFill>
            <a:srgbClr val="FFCCFF"/>
          </a:solidFill>
          <a:ln>
            <a:noFill/>
          </a:ln>
          <a:effectLst>
            <a:outerShdw dist="35921" dir="2700000" algn="ctr" rotWithShape="0">
              <a:srgbClr val="1C1C1C"/>
            </a:outerShdw>
          </a:effectLst>
          <a:extLst>
            <a:ext uri="{91240B29-F687-4F45-9708-019B960494DF}">
              <a14:hiddenLine xmlns:a14="http://schemas.microsoft.com/office/drawing/2010/main" xmlns=""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cwnd = 2 </a:t>
            </a:r>
          </a:p>
        </p:txBody>
      </p:sp>
      <p:sp>
        <p:nvSpPr>
          <p:cNvPr id="31" name="Text Box 29"/>
          <p:cNvSpPr txBox="1">
            <a:spLocks noChangeArrowheads="1"/>
          </p:cNvSpPr>
          <p:nvPr/>
        </p:nvSpPr>
        <p:spPr bwMode="auto">
          <a:xfrm>
            <a:off x="516384" y="3679825"/>
            <a:ext cx="1285875" cy="406400"/>
          </a:xfrm>
          <a:prstGeom prst="rect">
            <a:avLst/>
          </a:prstGeom>
          <a:solidFill>
            <a:srgbClr val="99FF33"/>
          </a:solidFill>
          <a:ln>
            <a:noFill/>
          </a:ln>
          <a:effectLst>
            <a:outerShdw dist="35921" dir="2700000" algn="ctr" rotWithShape="0">
              <a:srgbClr val="1C1C1C"/>
            </a:outerShdw>
          </a:effectLst>
          <a:extLst>
            <a:ext uri="{91240B29-F687-4F45-9708-019B960494DF}">
              <a14:hiddenLine xmlns:a14="http://schemas.microsoft.com/office/drawing/2010/main" xmlns="" w="9525" algn="ctr">
                <a:solidFill>
                  <a:schemeClr val="tx1"/>
                </a:solidFill>
                <a:miter lim="800000"/>
                <a:headEnd/>
                <a:tailEnd/>
              </a14:hiddenLine>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cwnd = 4 </a:t>
            </a:r>
          </a:p>
        </p:txBody>
      </p:sp>
      <p:sp>
        <p:nvSpPr>
          <p:cNvPr id="32" name="Text Box 30"/>
          <p:cNvSpPr txBox="1">
            <a:spLocks noChangeArrowheads="1"/>
          </p:cNvSpPr>
          <p:nvPr/>
        </p:nvSpPr>
        <p:spPr bwMode="auto">
          <a:xfrm>
            <a:off x="1811784" y="5661248"/>
            <a:ext cx="161131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发送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8</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~M</a:t>
            </a:r>
            <a:r>
              <a:rPr kumimoji="0" lang="en-US" altLang="zh-CN" sz="2000" b="1" i="0" u="none" strike="noStrike" kern="0" cap="none" spc="0" normalizeH="0" baseline="-25000" noProof="0">
                <a:ln>
                  <a:noFill/>
                </a:ln>
                <a:solidFill>
                  <a:srgbClr val="3333CC"/>
                </a:solidFill>
                <a:effectLst/>
                <a:uLnTx/>
                <a:uFillTx/>
                <a:latin typeface="Arial" pitchFamily="34" charset="0"/>
                <a:ea typeface="黑体" pitchFamily="2" charset="-122"/>
              </a:rPr>
              <a:t>15</a:t>
            </a:r>
          </a:p>
        </p:txBody>
      </p:sp>
      <p:sp>
        <p:nvSpPr>
          <p:cNvPr id="33" name="Text Box 31"/>
          <p:cNvSpPr txBox="1">
            <a:spLocks noChangeArrowheads="1"/>
          </p:cNvSpPr>
          <p:nvPr/>
        </p:nvSpPr>
        <p:spPr bwMode="auto">
          <a:xfrm>
            <a:off x="516384" y="5661248"/>
            <a:ext cx="133191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xmlns="" w="9525">
                <a:solidFill>
                  <a:schemeClr val="folHlink"/>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err="1">
                <a:ln>
                  <a:noFill/>
                </a:ln>
                <a:solidFill>
                  <a:srgbClr val="3333CC"/>
                </a:solidFill>
                <a:effectLst/>
                <a:uLnTx/>
                <a:uFillTx/>
                <a:latin typeface="Arial" pitchFamily="34" charset="0"/>
                <a:ea typeface="黑体" pitchFamily="2" charset="-122"/>
              </a:rPr>
              <a:t>cwnd</a:t>
            </a:r>
            <a:r>
              <a:rPr kumimoji="0" lang="en-US" altLang="zh-CN" sz="2000" b="1" i="0" u="none" strike="noStrike" kern="0" cap="none" spc="0" normalizeH="0" baseline="0" noProof="0" dirty="0">
                <a:ln>
                  <a:noFill/>
                </a:ln>
                <a:solidFill>
                  <a:srgbClr val="3333CC"/>
                </a:solidFill>
                <a:effectLst/>
                <a:uLnTx/>
                <a:uFillTx/>
                <a:latin typeface="Arial" pitchFamily="34" charset="0"/>
                <a:ea typeface="黑体" pitchFamily="2" charset="-122"/>
              </a:rPr>
              <a:t> = 8 </a:t>
            </a:r>
          </a:p>
        </p:txBody>
      </p:sp>
      <p:sp>
        <p:nvSpPr>
          <p:cNvPr id="34" name="Text Box 32"/>
          <p:cNvSpPr txBox="1">
            <a:spLocks noChangeArrowheads="1"/>
          </p:cNvSpPr>
          <p:nvPr/>
        </p:nvSpPr>
        <p:spPr bwMode="auto">
          <a:xfrm rot="5400000">
            <a:off x="4915346" y="5994401"/>
            <a:ext cx="541337"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srgbClr val="3333CC"/>
                </a:solidFill>
                <a:effectLst/>
                <a:uLnTx/>
                <a:uFillTx/>
                <a:latin typeface="Arial" pitchFamily="34" charset="0"/>
                <a:ea typeface="黑体" pitchFamily="2" charset="-122"/>
              </a:rPr>
              <a:t>…</a:t>
            </a:r>
          </a:p>
        </p:txBody>
      </p:sp>
      <p:sp>
        <p:nvSpPr>
          <p:cNvPr id="35" name="Line 33"/>
          <p:cNvSpPr>
            <a:spLocks noChangeShapeType="1"/>
          </p:cNvSpPr>
          <p:nvPr/>
        </p:nvSpPr>
        <p:spPr bwMode="auto">
          <a:xfrm>
            <a:off x="3438971" y="3932238"/>
            <a:ext cx="3309938" cy="319087"/>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 name="Line 34"/>
          <p:cNvSpPr>
            <a:spLocks noChangeShapeType="1"/>
          </p:cNvSpPr>
          <p:nvPr/>
        </p:nvSpPr>
        <p:spPr bwMode="auto">
          <a:xfrm>
            <a:off x="3438971" y="4251325"/>
            <a:ext cx="3309938" cy="319088"/>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 name="Line 35"/>
          <p:cNvSpPr>
            <a:spLocks noChangeShapeType="1"/>
          </p:cNvSpPr>
          <p:nvPr/>
        </p:nvSpPr>
        <p:spPr bwMode="auto">
          <a:xfrm>
            <a:off x="3438971" y="4570413"/>
            <a:ext cx="3309938" cy="319087"/>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 name="Line 36"/>
          <p:cNvSpPr>
            <a:spLocks noChangeShapeType="1"/>
          </p:cNvSpPr>
          <p:nvPr/>
        </p:nvSpPr>
        <p:spPr bwMode="auto">
          <a:xfrm>
            <a:off x="3438971" y="4889500"/>
            <a:ext cx="3309938" cy="319088"/>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 name="Text Box 39"/>
          <p:cNvSpPr txBox="1">
            <a:spLocks noChangeArrowheads="1"/>
          </p:cNvSpPr>
          <p:nvPr/>
        </p:nvSpPr>
        <p:spPr bwMode="auto">
          <a:xfrm>
            <a:off x="1352600" y="106363"/>
            <a:ext cx="6994921" cy="955675"/>
          </a:xfrm>
          <a:prstGeom prst="rect">
            <a:avLst/>
          </a:prstGeom>
          <a:solidFill>
            <a:srgbClr val="FFFF66"/>
          </a:solidFill>
          <a:ln w="9525">
            <a:solidFill>
              <a:srgbClr val="3333CC"/>
            </a:solidFill>
            <a:miter lim="800000"/>
            <a:headEnd/>
            <a:tailEnd/>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发送方每收到一个对新报文段的确认</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（重传的不算在内）就使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cwnd</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加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 </a:t>
            </a:r>
          </a:p>
        </p:txBody>
      </p:sp>
      <p:sp>
        <p:nvSpPr>
          <p:cNvPr id="40" name="Text Box 40"/>
          <p:cNvSpPr txBox="1">
            <a:spLocks noChangeArrowheads="1"/>
          </p:cNvSpPr>
          <p:nvPr/>
        </p:nvSpPr>
        <p:spPr bwMode="auto">
          <a:xfrm>
            <a:off x="8364984" y="1930400"/>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xmlns=""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轮次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1</a:t>
            </a:r>
          </a:p>
        </p:txBody>
      </p:sp>
      <p:sp>
        <p:nvSpPr>
          <p:cNvPr id="41" name="Text Box 41"/>
          <p:cNvSpPr txBox="1">
            <a:spLocks noChangeArrowheads="1"/>
          </p:cNvSpPr>
          <p:nvPr/>
        </p:nvSpPr>
        <p:spPr bwMode="auto">
          <a:xfrm>
            <a:off x="8364984" y="2960688"/>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xmlns=""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轮次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2</a:t>
            </a:r>
          </a:p>
        </p:txBody>
      </p:sp>
      <p:sp>
        <p:nvSpPr>
          <p:cNvPr id="42" name="Text Box 42"/>
          <p:cNvSpPr txBox="1">
            <a:spLocks noChangeArrowheads="1"/>
          </p:cNvSpPr>
          <p:nvPr/>
        </p:nvSpPr>
        <p:spPr bwMode="auto">
          <a:xfrm>
            <a:off x="8364984" y="4616450"/>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xmlns=""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Arial" pitchFamily="34" charset="0"/>
                <a:ea typeface="黑体" pitchFamily="2" charset="-122"/>
              </a:rPr>
              <a:t>轮次 </a:t>
            </a:r>
            <a:r>
              <a:rPr kumimoji="0" lang="en-US" altLang="zh-CN" sz="2000" b="1" i="0" u="none" strike="noStrike" kern="0" cap="none" spc="0" normalizeH="0" baseline="0" noProof="0">
                <a:ln>
                  <a:noFill/>
                </a:ln>
                <a:solidFill>
                  <a:srgbClr val="3333CC"/>
                </a:solidFill>
                <a:effectLst/>
                <a:uLnTx/>
                <a:uFillTx/>
                <a:latin typeface="Arial" pitchFamily="34" charset="0"/>
                <a:ea typeface="黑体" pitchFamily="2" charset="-122"/>
              </a:rPr>
              <a:t>3</a:t>
            </a:r>
          </a:p>
        </p:txBody>
      </p:sp>
      <p:sp>
        <p:nvSpPr>
          <p:cNvPr id="43" name="Text Box 43"/>
          <p:cNvSpPr txBox="1">
            <a:spLocks noChangeArrowheads="1"/>
          </p:cNvSpPr>
          <p:nvPr/>
        </p:nvSpPr>
        <p:spPr bwMode="auto">
          <a:xfrm>
            <a:off x="516384" y="4865228"/>
            <a:ext cx="2780432" cy="707886"/>
          </a:xfrm>
          <a:prstGeom prst="rect">
            <a:avLst/>
          </a:prstGeom>
          <a:solidFill>
            <a:srgbClr val="FFCF01"/>
          </a:solidFill>
          <a:ln w="19050">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ahoma" pitchFamily="34" charset="0"/>
                <a:ea typeface="黑体" pitchFamily="2" charset="-122"/>
              </a:rPr>
              <a:t>窗口大小按指数增加，不慢！</a:t>
            </a:r>
          </a:p>
        </p:txBody>
      </p:sp>
      <p:sp>
        <p:nvSpPr>
          <p:cNvPr id="44" name="矩形 43"/>
          <p:cNvSpPr/>
          <p:nvPr/>
        </p:nvSpPr>
        <p:spPr>
          <a:xfrm>
            <a:off x="516384" y="4149080"/>
            <a:ext cx="2780432" cy="707886"/>
          </a:xfrm>
          <a:prstGeom prst="rect">
            <a:avLst/>
          </a:prstGeom>
          <a:solidFill>
            <a:srgbClr val="000099"/>
          </a:solidFill>
          <a:ln w="19050">
            <a:solidFill>
              <a:srgbClr val="333399"/>
            </a:solidFill>
            <a:miter lim="800000"/>
            <a:headEnd/>
            <a:tailEnd/>
          </a:ln>
          <a:effectLst/>
        </p:spPr>
        <p:txBody>
          <a:bodyPr wrap="square">
            <a:spAutoFit/>
          </a:bodyPr>
          <a:lstStyle/>
          <a:p>
            <a:pPr eaLnBrk="1" fontAlgn="auto" hangingPunct="1">
              <a:spcBef>
                <a:spcPts val="0"/>
              </a:spcBef>
              <a:spcAft>
                <a:spcPts val="0"/>
              </a:spcAft>
            </a:pPr>
            <a:r>
              <a:rPr kumimoji="1" lang="zh-CN" altLang="zh-CN" sz="2000" b="1" kern="0" dirty="0">
                <a:solidFill>
                  <a:schemeClr val="bg1"/>
                </a:solidFill>
                <a:latin typeface="Tahoma" pitchFamily="34" charset="0"/>
                <a:ea typeface="黑体" pitchFamily="2" charset="-122"/>
              </a:rPr>
              <a:t>每经过一个传输轮次，拥塞</a:t>
            </a:r>
            <a:r>
              <a:rPr kumimoji="1" lang="zh-CN" altLang="zh-CN" sz="2000" b="1" kern="0" dirty="0" smtClean="0">
                <a:solidFill>
                  <a:schemeClr val="bg1"/>
                </a:solidFill>
                <a:latin typeface="Tahoma" pitchFamily="34" charset="0"/>
                <a:ea typeface="黑体" pitchFamily="2" charset="-122"/>
              </a:rPr>
              <a:t>窗口就</a:t>
            </a:r>
            <a:r>
              <a:rPr kumimoji="1" lang="zh-CN" altLang="zh-CN" sz="2000" b="1" kern="0" dirty="0">
                <a:solidFill>
                  <a:schemeClr val="bg1"/>
                </a:solidFill>
                <a:latin typeface="Tahoma" pitchFamily="34" charset="0"/>
                <a:ea typeface="黑体" pitchFamily="2" charset="-122"/>
              </a:rPr>
              <a:t>加倍。</a:t>
            </a:r>
            <a:endParaRPr kumimoji="1" lang="zh-CN" altLang="en-US" sz="2000" b="1" kern="0" dirty="0">
              <a:solidFill>
                <a:schemeClr val="bg1"/>
              </a:solidFill>
              <a:latin typeface="Tahoma" pitchFamily="34" charset="0"/>
              <a:ea typeface="黑体" pitchFamily="2" charset="-122"/>
            </a:endParaRPr>
          </a:p>
        </p:txBody>
      </p:sp>
    </p:spTree>
    <p:extLst>
      <p:ext uri="{BB962C8B-B14F-4D97-AF65-F5344CB8AC3E}">
        <p14:creationId xmlns:p14="http://schemas.microsoft.com/office/powerpoint/2010/main" xmlns="" val="417978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1000"/>
                                        <p:tgtEl>
                                          <p:spTgt spid="4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up)">
                                      <p:cBhvr>
                                        <p:cTn id="11"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pPr algn="ctr"/>
            <a:r>
              <a:rPr lang="zh-CN" altLang="en-US" dirty="0"/>
              <a:t>传输</a:t>
            </a:r>
            <a:r>
              <a:rPr lang="zh-CN" altLang="en-US" dirty="0" smtClean="0"/>
              <a:t>轮次</a:t>
            </a:r>
            <a:endParaRPr lang="en-US" altLang="zh-CN" dirty="0"/>
          </a:p>
        </p:txBody>
      </p:sp>
      <p:sp>
        <p:nvSpPr>
          <p:cNvPr id="778243" name="Rectangle 3"/>
          <p:cNvSpPr>
            <a:spLocks noGrp="1" noChangeArrowheads="1"/>
          </p:cNvSpPr>
          <p:nvPr>
            <p:ph idx="1"/>
          </p:nvPr>
        </p:nvSpPr>
        <p:spPr/>
        <p:txBody>
          <a:bodyPr/>
          <a:lstStyle/>
          <a:p>
            <a:r>
              <a:rPr lang="zh-CN" altLang="en-US" sz="2800" dirty="0"/>
              <a:t>使用慢开始算法后，每经过一个</a:t>
            </a:r>
            <a:r>
              <a:rPr lang="zh-CN" altLang="en-US" sz="2800" dirty="0">
                <a:solidFill>
                  <a:srgbClr val="FF0000"/>
                </a:solidFill>
              </a:rPr>
              <a:t>传输</a:t>
            </a:r>
            <a:r>
              <a:rPr lang="zh-CN" altLang="en-US" sz="2800" dirty="0" smtClean="0">
                <a:solidFill>
                  <a:srgbClr val="FF0000"/>
                </a:solidFill>
              </a:rPr>
              <a:t>轮次 </a:t>
            </a:r>
            <a:r>
              <a:rPr lang="en-US" altLang="zh-CN" sz="2800" dirty="0" smtClean="0"/>
              <a:t>(</a:t>
            </a:r>
            <a:r>
              <a:rPr lang="en-US" altLang="zh-CN" sz="2800" dirty="0"/>
              <a:t>transmission round)</a:t>
            </a:r>
            <a:r>
              <a:rPr lang="zh-CN" altLang="en-US" sz="2800" dirty="0" smtClean="0"/>
              <a:t>，</a:t>
            </a:r>
            <a:r>
              <a:rPr lang="zh-CN" altLang="en-US" sz="2800" dirty="0"/>
              <a:t>拥塞窗口 </a:t>
            </a:r>
            <a:r>
              <a:rPr lang="en-US" altLang="zh-CN" sz="2800" dirty="0" err="1"/>
              <a:t>cwnd</a:t>
            </a:r>
            <a:r>
              <a:rPr lang="en-US" altLang="zh-CN" sz="2800" dirty="0"/>
              <a:t> </a:t>
            </a:r>
            <a:r>
              <a:rPr lang="zh-CN" altLang="en-US" sz="2800" dirty="0"/>
              <a:t>就加倍。 </a:t>
            </a:r>
          </a:p>
          <a:p>
            <a:r>
              <a:rPr lang="zh-CN" altLang="en-US" sz="2800" dirty="0"/>
              <a:t>一个传输轮次所经历的时间其实就是往返时间 </a:t>
            </a:r>
            <a:r>
              <a:rPr lang="en-US" altLang="zh-CN" sz="2800" dirty="0"/>
              <a:t>RTT</a:t>
            </a:r>
            <a:r>
              <a:rPr lang="zh-CN" altLang="en-US" sz="2800" dirty="0"/>
              <a:t>。</a:t>
            </a:r>
          </a:p>
          <a:p>
            <a:r>
              <a:rPr lang="zh-CN" altLang="en-US" sz="2800" dirty="0"/>
              <a:t>“</a:t>
            </a:r>
            <a:r>
              <a:rPr lang="zh-CN" altLang="en-US" sz="2800" dirty="0">
                <a:solidFill>
                  <a:srgbClr val="FF0000"/>
                </a:solidFill>
              </a:rPr>
              <a:t>传输轮次</a:t>
            </a:r>
            <a:r>
              <a:rPr lang="zh-CN" altLang="en-US" sz="2800" dirty="0"/>
              <a:t>”更加强调：把拥塞窗口 </a:t>
            </a:r>
            <a:r>
              <a:rPr lang="en-US" altLang="zh-CN" sz="2800" dirty="0" err="1"/>
              <a:t>cwnd</a:t>
            </a:r>
            <a:r>
              <a:rPr lang="en-US" altLang="zh-CN" sz="2800" dirty="0"/>
              <a:t> </a:t>
            </a:r>
            <a:r>
              <a:rPr lang="zh-CN" altLang="en-US" sz="2800" dirty="0"/>
              <a:t>所允许发送的报文段都连续发送出去，并收到了对已发送的最后一个字节的确认。</a:t>
            </a:r>
          </a:p>
          <a:p>
            <a:r>
              <a:rPr lang="zh-CN" altLang="en-US" sz="2800" dirty="0"/>
              <a:t>例如，拥塞窗口 </a:t>
            </a:r>
            <a:r>
              <a:rPr lang="en-US" altLang="zh-CN" sz="2800" dirty="0" err="1"/>
              <a:t>cwnd</a:t>
            </a:r>
            <a:r>
              <a:rPr lang="en-US" altLang="zh-CN" sz="2800" dirty="0"/>
              <a:t> = 4</a:t>
            </a:r>
            <a:r>
              <a:rPr lang="zh-CN" altLang="en-US" sz="2800" dirty="0"/>
              <a:t>，这时的往返时间 </a:t>
            </a:r>
            <a:r>
              <a:rPr lang="en-US" altLang="zh-CN" sz="2800" dirty="0"/>
              <a:t>RTT </a:t>
            </a:r>
            <a:r>
              <a:rPr lang="zh-CN" altLang="en-US" sz="2800" dirty="0"/>
              <a:t>就是发送方连续发送 </a:t>
            </a:r>
            <a:r>
              <a:rPr lang="en-US" altLang="zh-CN" sz="2800" dirty="0"/>
              <a:t>4 </a:t>
            </a:r>
            <a:r>
              <a:rPr lang="zh-CN" altLang="en-US" sz="2800" dirty="0"/>
              <a:t>个报文段，并收到这 </a:t>
            </a:r>
            <a:r>
              <a:rPr lang="en-US" altLang="zh-CN" sz="2800" dirty="0"/>
              <a:t>4 </a:t>
            </a:r>
            <a:r>
              <a:rPr lang="zh-CN" altLang="en-US" sz="2800" dirty="0"/>
              <a:t>个报文段的确认，总共经历的时间。 </a:t>
            </a:r>
          </a:p>
        </p:txBody>
      </p:sp>
    </p:spTree>
    <p:extLst>
      <p:ext uri="{BB962C8B-B14F-4D97-AF65-F5344CB8AC3E}">
        <p14:creationId xmlns:p14="http://schemas.microsoft.com/office/powerpoint/2010/main" xmlns="" val="34541718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495300" y="188640"/>
            <a:ext cx="8562156" cy="792088"/>
          </a:xfrm>
        </p:spPr>
        <p:txBody>
          <a:bodyPr/>
          <a:lstStyle/>
          <a:p>
            <a:pPr algn="ctr"/>
            <a:r>
              <a:rPr lang="zh-CN" altLang="en-US" sz="4000" dirty="0"/>
              <a:t>设置慢开始门限</a:t>
            </a:r>
            <a:r>
              <a:rPr lang="zh-CN" altLang="en-US" sz="4000" dirty="0" smtClean="0"/>
              <a:t>状态变量 </a:t>
            </a:r>
            <a:r>
              <a:rPr lang="en-US" altLang="zh-CN" sz="4000" dirty="0" err="1" smtClean="0"/>
              <a:t>ssthresh</a:t>
            </a:r>
            <a:endParaRPr lang="en-US" altLang="zh-CN" sz="4000" dirty="0"/>
          </a:p>
        </p:txBody>
      </p:sp>
      <p:sp>
        <p:nvSpPr>
          <p:cNvPr id="779267" name="Rectangle 3"/>
          <p:cNvSpPr>
            <a:spLocks noGrp="1" noChangeArrowheads="1"/>
          </p:cNvSpPr>
          <p:nvPr>
            <p:ph idx="1"/>
          </p:nvPr>
        </p:nvSpPr>
        <p:spPr/>
        <p:txBody>
          <a:bodyPr/>
          <a:lstStyle/>
          <a:p>
            <a:r>
              <a:rPr lang="zh-CN" altLang="en-US" dirty="0"/>
              <a:t>慢开始门限 </a:t>
            </a:r>
            <a:r>
              <a:rPr lang="en-US" altLang="zh-CN" dirty="0" err="1"/>
              <a:t>ssthresh</a:t>
            </a:r>
            <a:r>
              <a:rPr lang="en-US" altLang="zh-CN" dirty="0"/>
              <a:t> </a:t>
            </a:r>
            <a:r>
              <a:rPr lang="zh-CN" altLang="en-US" dirty="0"/>
              <a:t>的用法如下：</a:t>
            </a:r>
          </a:p>
          <a:p>
            <a:pPr lvl="1"/>
            <a:r>
              <a:rPr lang="zh-CN" altLang="en-US" dirty="0"/>
              <a:t>当 </a:t>
            </a:r>
            <a:r>
              <a:rPr lang="en-US" altLang="zh-CN" dirty="0" err="1"/>
              <a:t>cwnd</a:t>
            </a:r>
            <a:r>
              <a:rPr lang="en-US" altLang="zh-CN" dirty="0"/>
              <a:t> &lt; </a:t>
            </a:r>
            <a:r>
              <a:rPr lang="en-US" altLang="zh-CN" dirty="0" err="1"/>
              <a:t>ssthresh</a:t>
            </a:r>
            <a:r>
              <a:rPr lang="en-US" altLang="zh-CN" dirty="0"/>
              <a:t> </a:t>
            </a:r>
            <a:r>
              <a:rPr lang="zh-CN" altLang="en-US" dirty="0"/>
              <a:t>时，使用慢开始算法。</a:t>
            </a:r>
          </a:p>
          <a:p>
            <a:pPr lvl="1"/>
            <a:r>
              <a:rPr lang="zh-CN" altLang="en-US" dirty="0"/>
              <a:t>当 </a:t>
            </a:r>
            <a:r>
              <a:rPr lang="en-US" altLang="zh-CN" dirty="0" err="1"/>
              <a:t>cwnd</a:t>
            </a:r>
            <a:r>
              <a:rPr lang="en-US" altLang="zh-CN" dirty="0"/>
              <a:t> &gt; </a:t>
            </a:r>
            <a:r>
              <a:rPr lang="en-US" altLang="zh-CN" dirty="0" err="1"/>
              <a:t>ssthresh</a:t>
            </a:r>
            <a:r>
              <a:rPr lang="en-US" altLang="zh-CN" dirty="0"/>
              <a:t> </a:t>
            </a:r>
            <a:r>
              <a:rPr lang="zh-CN" altLang="en-US" dirty="0"/>
              <a:t>时，停止使用慢开始算法而改用</a:t>
            </a:r>
            <a:r>
              <a:rPr lang="zh-CN" altLang="en-US" dirty="0">
                <a:solidFill>
                  <a:srgbClr val="FF0000"/>
                </a:solidFill>
              </a:rPr>
              <a:t>拥塞避免算法。</a:t>
            </a:r>
          </a:p>
          <a:p>
            <a:pPr lvl="1"/>
            <a:r>
              <a:rPr lang="zh-CN" altLang="en-US" dirty="0"/>
              <a:t>当 </a:t>
            </a:r>
            <a:r>
              <a:rPr lang="en-US" altLang="zh-CN" dirty="0" err="1"/>
              <a:t>cwnd</a:t>
            </a:r>
            <a:r>
              <a:rPr lang="en-US" altLang="zh-CN" dirty="0"/>
              <a:t> = </a:t>
            </a:r>
            <a:r>
              <a:rPr lang="en-US" altLang="zh-CN" dirty="0" err="1"/>
              <a:t>ssthresh</a:t>
            </a:r>
            <a:r>
              <a:rPr lang="en-US" altLang="zh-CN" dirty="0"/>
              <a:t> </a:t>
            </a:r>
            <a:r>
              <a:rPr lang="zh-CN" altLang="en-US" dirty="0"/>
              <a:t>时，既可使用慢开始算法，也可使用拥塞避免算法</a:t>
            </a:r>
            <a:r>
              <a:rPr lang="zh-CN" altLang="en-US" dirty="0" smtClean="0"/>
              <a:t>。</a:t>
            </a:r>
            <a:endParaRPr lang="zh-CN" altLang="en-US" dirty="0"/>
          </a:p>
        </p:txBody>
      </p:sp>
    </p:spTree>
    <p:extLst>
      <p:ext uri="{BB962C8B-B14F-4D97-AF65-F5344CB8AC3E}">
        <p14:creationId xmlns:p14="http://schemas.microsoft.com/office/powerpoint/2010/main" xmlns="" val="1491984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pPr algn="ctr"/>
            <a:r>
              <a:rPr lang="zh-CN" altLang="en-US" dirty="0"/>
              <a:t>拥塞避免算法</a:t>
            </a:r>
            <a:endParaRPr lang="en-US" altLang="zh-CN" dirty="0"/>
          </a:p>
        </p:txBody>
      </p:sp>
      <p:sp>
        <p:nvSpPr>
          <p:cNvPr id="779267" name="Rectangle 3"/>
          <p:cNvSpPr>
            <a:spLocks noGrp="1" noChangeArrowheads="1"/>
          </p:cNvSpPr>
          <p:nvPr>
            <p:ph idx="1"/>
          </p:nvPr>
        </p:nvSpPr>
        <p:spPr/>
        <p:txBody>
          <a:bodyPr/>
          <a:lstStyle/>
          <a:p>
            <a:r>
              <a:rPr lang="zh-CN" altLang="en-US" dirty="0" smtClean="0">
                <a:solidFill>
                  <a:srgbClr val="0000FF"/>
                </a:solidFill>
              </a:rPr>
              <a:t>思路：</a:t>
            </a:r>
            <a:r>
              <a:rPr lang="zh-CN" altLang="en-US" dirty="0" smtClean="0"/>
              <a:t>让</a:t>
            </a:r>
            <a:r>
              <a:rPr lang="zh-CN" altLang="en-US" dirty="0"/>
              <a:t>拥塞窗口 </a:t>
            </a:r>
            <a:r>
              <a:rPr lang="en-US" altLang="zh-CN" dirty="0" err="1"/>
              <a:t>cwnd</a:t>
            </a:r>
            <a:r>
              <a:rPr lang="en-US" altLang="zh-CN" dirty="0"/>
              <a:t> </a:t>
            </a:r>
            <a:r>
              <a:rPr lang="zh-CN" altLang="en-US" dirty="0">
                <a:solidFill>
                  <a:srgbClr val="FF0000"/>
                </a:solidFill>
              </a:rPr>
              <a:t>缓慢地增大，</a:t>
            </a:r>
            <a:r>
              <a:rPr lang="zh-CN" altLang="en-US" dirty="0"/>
              <a:t>即每经过一个往返时间 </a:t>
            </a:r>
            <a:r>
              <a:rPr lang="en-US" altLang="zh-CN" dirty="0"/>
              <a:t>RTT </a:t>
            </a:r>
            <a:r>
              <a:rPr lang="zh-CN" altLang="en-US" dirty="0"/>
              <a:t>就把发送方的拥塞窗口 </a:t>
            </a:r>
            <a:r>
              <a:rPr lang="en-US" altLang="zh-CN" dirty="0" err="1"/>
              <a:t>cwnd</a:t>
            </a:r>
            <a:r>
              <a:rPr lang="en-US" altLang="zh-CN" dirty="0"/>
              <a:t> </a:t>
            </a:r>
            <a:r>
              <a:rPr lang="zh-CN" altLang="en-US" dirty="0"/>
              <a:t>加 </a:t>
            </a:r>
            <a:r>
              <a:rPr lang="en-US" altLang="zh-CN" dirty="0"/>
              <a:t>1</a:t>
            </a:r>
            <a:r>
              <a:rPr lang="zh-CN" altLang="en-US" dirty="0"/>
              <a:t>，而不是加倍，使拥塞窗口 </a:t>
            </a:r>
            <a:r>
              <a:rPr lang="en-US" altLang="zh-CN" dirty="0" err="1"/>
              <a:t>cwnd</a:t>
            </a:r>
            <a:r>
              <a:rPr lang="en-US" altLang="zh-CN" dirty="0"/>
              <a:t> </a:t>
            </a:r>
            <a:r>
              <a:rPr lang="zh-CN" altLang="en-US" dirty="0">
                <a:solidFill>
                  <a:srgbClr val="FF0000"/>
                </a:solidFill>
              </a:rPr>
              <a:t>按线性规律缓慢增长</a:t>
            </a:r>
            <a:r>
              <a:rPr lang="zh-CN" altLang="en-US" dirty="0" smtClean="0">
                <a:solidFill>
                  <a:srgbClr val="FF0000"/>
                </a:solidFill>
              </a:rPr>
              <a:t>。</a:t>
            </a:r>
            <a:endParaRPr lang="en-US" altLang="zh-CN" dirty="0" smtClean="0">
              <a:solidFill>
                <a:srgbClr val="FF0000"/>
              </a:solidFill>
            </a:endParaRPr>
          </a:p>
          <a:p>
            <a:r>
              <a:rPr lang="zh-CN" altLang="zh-CN" dirty="0"/>
              <a:t>因此在拥塞避免阶段就有</a:t>
            </a:r>
            <a:r>
              <a:rPr lang="zh-CN" altLang="zh-CN" dirty="0" smtClean="0"/>
              <a:t>“</a:t>
            </a:r>
            <a:r>
              <a:rPr lang="zh-CN" altLang="zh-CN" dirty="0" smtClean="0">
                <a:solidFill>
                  <a:srgbClr val="FF0000"/>
                </a:solidFill>
              </a:rPr>
              <a:t>加法增大</a:t>
            </a:r>
            <a:r>
              <a:rPr lang="zh-CN" altLang="zh-CN" dirty="0" smtClean="0"/>
              <a:t>”</a:t>
            </a:r>
            <a:r>
              <a:rPr lang="en-US" altLang="zh-CN" dirty="0" smtClean="0"/>
              <a:t>  (</a:t>
            </a:r>
            <a:r>
              <a:rPr lang="en-US" altLang="zh-CN" dirty="0"/>
              <a:t>Additive Increase</a:t>
            </a:r>
            <a:r>
              <a:rPr lang="en-US" altLang="zh-CN" dirty="0" smtClean="0"/>
              <a:t>) </a:t>
            </a:r>
            <a:r>
              <a:rPr lang="zh-CN" altLang="zh-CN" dirty="0" smtClean="0"/>
              <a:t>的</a:t>
            </a:r>
            <a:r>
              <a:rPr lang="zh-CN" altLang="zh-CN" dirty="0"/>
              <a:t>特点。这表明在拥塞避免阶段，拥塞</a:t>
            </a:r>
            <a:r>
              <a:rPr lang="zh-CN" altLang="zh-CN" dirty="0" smtClean="0"/>
              <a:t>窗口</a:t>
            </a:r>
            <a:r>
              <a:rPr lang="en-US" altLang="zh-CN" dirty="0" smtClean="0"/>
              <a:t> </a:t>
            </a:r>
            <a:r>
              <a:rPr lang="en-US" altLang="zh-CN" dirty="0" err="1" smtClean="0"/>
              <a:t>cwnd</a:t>
            </a:r>
            <a:r>
              <a:rPr lang="en-US" altLang="zh-CN" dirty="0" smtClean="0"/>
              <a:t> </a:t>
            </a:r>
            <a:r>
              <a:rPr lang="zh-CN" altLang="zh-CN" dirty="0" smtClean="0"/>
              <a:t>按</a:t>
            </a:r>
            <a:r>
              <a:rPr lang="zh-CN" altLang="zh-CN" dirty="0"/>
              <a:t>线性规律缓慢增长，比慢开始算法的拥塞窗口增长速率缓慢得多。</a:t>
            </a:r>
            <a:endParaRPr lang="zh-CN" altLang="en-US" dirty="0">
              <a:solidFill>
                <a:srgbClr val="FF0000"/>
              </a:solidFill>
            </a:endParaRPr>
          </a:p>
        </p:txBody>
      </p:sp>
    </p:spTree>
    <p:extLst>
      <p:ext uri="{BB962C8B-B14F-4D97-AF65-F5344CB8AC3E}">
        <p14:creationId xmlns:p14="http://schemas.microsoft.com/office/powerpoint/2010/main" xmlns="" val="6422697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lstStyle/>
          <a:p>
            <a:pPr algn="ctr"/>
            <a:r>
              <a:rPr lang="zh-CN" altLang="en-US"/>
              <a:t>当网络出现拥塞时</a:t>
            </a:r>
          </a:p>
        </p:txBody>
      </p:sp>
      <p:sp>
        <p:nvSpPr>
          <p:cNvPr id="78029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无论在慢开始阶段还是在拥塞避免阶段，只要发送方判断网络出现拥塞</a:t>
            </a:r>
            <a:r>
              <a:rPr lang="zh-CN" altLang="en-US" dirty="0" smtClean="0"/>
              <a:t>（</a:t>
            </a:r>
            <a:r>
              <a:rPr lang="zh-CN" altLang="en-US" dirty="0">
                <a:solidFill>
                  <a:srgbClr val="FF0000"/>
                </a:solidFill>
              </a:rPr>
              <a:t>重传定时器超时</a:t>
            </a:r>
            <a:r>
              <a:rPr lang="zh-CN" altLang="en-US" dirty="0" smtClean="0"/>
              <a:t>）：</a:t>
            </a:r>
            <a:endParaRPr lang="en-US" altLang="zh-CN" dirty="0" smtClean="0"/>
          </a:p>
          <a:p>
            <a:pPr lvl="1"/>
            <a:r>
              <a:rPr lang="en-US" altLang="zh-CN" dirty="0" err="1">
                <a:solidFill>
                  <a:srgbClr val="0000FF"/>
                </a:solidFill>
              </a:rPr>
              <a:t>s</a:t>
            </a:r>
            <a:r>
              <a:rPr lang="en-US" altLang="zh-TW" dirty="0" err="1">
                <a:solidFill>
                  <a:srgbClr val="0000FF"/>
                </a:solidFill>
              </a:rPr>
              <a:t>sthresh</a:t>
            </a:r>
            <a:r>
              <a:rPr lang="en-US" altLang="zh-TW" dirty="0">
                <a:solidFill>
                  <a:srgbClr val="0000FF"/>
                </a:solidFill>
              </a:rPr>
              <a:t> = </a:t>
            </a:r>
            <a:r>
              <a:rPr lang="en-US" altLang="zh-CN" dirty="0" smtClean="0">
                <a:solidFill>
                  <a:srgbClr val="0000FF"/>
                </a:solidFill>
              </a:rPr>
              <a:t>max(</a:t>
            </a:r>
            <a:r>
              <a:rPr lang="en-US" altLang="zh-TW" dirty="0" err="1" smtClean="0">
                <a:solidFill>
                  <a:srgbClr val="0000FF"/>
                </a:solidFill>
              </a:rPr>
              <a:t>cwnd</a:t>
            </a:r>
            <a:r>
              <a:rPr lang="en-US" altLang="zh-TW" dirty="0" smtClean="0">
                <a:solidFill>
                  <a:srgbClr val="0000FF"/>
                </a:solidFill>
              </a:rPr>
              <a:t>/2</a:t>
            </a:r>
            <a:r>
              <a:rPr lang="zh-CN" altLang="en-US" dirty="0" smtClean="0">
                <a:solidFill>
                  <a:srgbClr val="0000FF"/>
                </a:solidFill>
              </a:rPr>
              <a:t>，</a:t>
            </a:r>
            <a:r>
              <a:rPr lang="en-US" altLang="zh-CN" dirty="0" smtClean="0">
                <a:solidFill>
                  <a:srgbClr val="0000FF"/>
                </a:solidFill>
              </a:rPr>
              <a:t>2)</a:t>
            </a:r>
            <a:endParaRPr lang="en-US" altLang="zh-CN" dirty="0">
              <a:solidFill>
                <a:srgbClr val="0000FF"/>
              </a:solidFill>
            </a:endParaRPr>
          </a:p>
          <a:p>
            <a:pPr lvl="1"/>
            <a:r>
              <a:rPr lang="en-US" altLang="zh-TW" dirty="0" err="1">
                <a:solidFill>
                  <a:srgbClr val="0000FF"/>
                </a:solidFill>
              </a:rPr>
              <a:t>cwnd</a:t>
            </a:r>
            <a:r>
              <a:rPr lang="en-US" altLang="zh-TW" dirty="0">
                <a:solidFill>
                  <a:srgbClr val="0000FF"/>
                </a:solidFill>
              </a:rPr>
              <a:t> = </a:t>
            </a:r>
            <a:r>
              <a:rPr lang="en-US" altLang="zh-TW" dirty="0" smtClean="0">
                <a:solidFill>
                  <a:srgbClr val="0000FF"/>
                </a:solidFill>
              </a:rPr>
              <a:t>1</a:t>
            </a:r>
          </a:p>
          <a:p>
            <a:pPr lvl="1"/>
            <a:r>
              <a:rPr lang="zh-CN" altLang="en-US" dirty="0" smtClean="0">
                <a:solidFill>
                  <a:srgbClr val="0000FF"/>
                </a:solidFill>
              </a:rPr>
              <a:t>执行</a:t>
            </a:r>
            <a:r>
              <a:rPr lang="zh-CN" altLang="en-US" dirty="0">
                <a:solidFill>
                  <a:srgbClr val="0000FF"/>
                </a:solidFill>
              </a:rPr>
              <a:t>慢开始</a:t>
            </a:r>
            <a:r>
              <a:rPr lang="zh-CN" altLang="en-US" dirty="0" smtClean="0">
                <a:solidFill>
                  <a:srgbClr val="0000FF"/>
                </a:solidFill>
              </a:rPr>
              <a:t>算法</a:t>
            </a:r>
            <a:endParaRPr lang="zh-CN" altLang="en-US" dirty="0">
              <a:solidFill>
                <a:srgbClr val="0000FF"/>
              </a:solidFill>
            </a:endParaRPr>
          </a:p>
          <a:p>
            <a:r>
              <a:rPr lang="zh-CN" altLang="en-US" dirty="0"/>
              <a:t>这样做的目的就是要迅速减少主机发送到网络中的分组数，使得发生拥塞的路由器有足够时间把队列中积压的分组处理完毕。 </a:t>
            </a:r>
          </a:p>
        </p:txBody>
      </p:sp>
    </p:spTree>
    <p:extLst>
      <p:ext uri="{BB962C8B-B14F-4D97-AF65-F5344CB8AC3E}">
        <p14:creationId xmlns:p14="http://schemas.microsoft.com/office/powerpoint/2010/main" xmlns="" val="38988070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sp>
        <p:nvSpPr>
          <p:cNvPr id="111" name="Text Box 6"/>
          <p:cNvSpPr txBox="1">
            <a:spLocks noChangeArrowheads="1"/>
          </p:cNvSpPr>
          <p:nvPr/>
        </p:nvSpPr>
        <p:spPr bwMode="auto">
          <a:xfrm>
            <a:off x="740345" y="4242842"/>
            <a:ext cx="8767763"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当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TCP </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连接进行初始化时，将拥塞窗口置为 </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。图中的窗口单位不使用字节而使用报文段。</a:t>
            </a:r>
          </a:p>
        </p:txBody>
      </p:sp>
      <p:sp>
        <p:nvSpPr>
          <p:cNvPr id="112" name="Text Box 7"/>
          <p:cNvSpPr txBox="1">
            <a:spLocks noChangeArrowheads="1"/>
          </p:cNvSpPr>
          <p:nvPr/>
        </p:nvSpPr>
        <p:spPr bwMode="auto">
          <a:xfrm>
            <a:off x="740345" y="5219154"/>
            <a:ext cx="9037191"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kumimoji="0" lang="zh-CN" altLang="en-US" sz="2800" dirty="0">
                <a:solidFill>
                  <a:srgbClr val="000099"/>
                </a:solidFill>
                <a:latin typeface="Arial" pitchFamily="34" charset="0"/>
                <a:ea typeface="黑体" pitchFamily="2" charset="-122"/>
              </a:rPr>
              <a:t>慢开始门限的初始值设置为 </a:t>
            </a:r>
            <a:r>
              <a:rPr kumimoji="0" lang="en-US" altLang="zh-CN" sz="2800" dirty="0">
                <a:solidFill>
                  <a:srgbClr val="000099"/>
                </a:solidFill>
                <a:latin typeface="Arial" pitchFamily="34" charset="0"/>
                <a:ea typeface="黑体" pitchFamily="2" charset="-122"/>
              </a:rPr>
              <a:t>16 </a:t>
            </a:r>
            <a:r>
              <a:rPr kumimoji="0" lang="zh-CN" altLang="en-US" sz="2800" dirty="0">
                <a:solidFill>
                  <a:srgbClr val="000099"/>
                </a:solidFill>
                <a:latin typeface="Arial" pitchFamily="34" charset="0"/>
                <a:ea typeface="黑体" pitchFamily="2" charset="-122"/>
              </a:rPr>
              <a:t>个报文段</a:t>
            </a:r>
            <a:r>
              <a:rPr kumimoji="0" lang="zh-CN" altLang="en-US" sz="2800" dirty="0" smtClean="0">
                <a:solidFill>
                  <a:srgbClr val="000099"/>
                </a:solidFill>
                <a:latin typeface="Arial" pitchFamily="34" charset="0"/>
                <a:ea typeface="黑体" pitchFamily="2" charset="-122"/>
              </a:rPr>
              <a:t>，即 </a:t>
            </a:r>
            <a:endParaRPr kumimoji="0" lang="en-US" altLang="zh-CN" sz="2800" dirty="0" smtClean="0">
              <a:solidFill>
                <a:srgbClr val="000099"/>
              </a:solidFill>
              <a:latin typeface="Arial" pitchFamily="34" charset="0"/>
              <a:ea typeface="黑体" pitchFamily="2" charset="-122"/>
            </a:endParaRPr>
          </a:p>
          <a:p>
            <a:pPr algn="l" eaLnBrk="1" hangingPunct="1"/>
            <a:r>
              <a:rPr kumimoji="0" lang="en-US" altLang="zh-CN" sz="2800" dirty="0" err="1" smtClean="0">
                <a:solidFill>
                  <a:srgbClr val="000099"/>
                </a:solidFill>
                <a:latin typeface="Arial" pitchFamily="34" charset="0"/>
                <a:ea typeface="黑体" pitchFamily="2" charset="-122"/>
              </a:rPr>
              <a:t>ssthresh</a:t>
            </a:r>
            <a:r>
              <a:rPr kumimoji="0" lang="en-US" altLang="zh-CN" sz="2800" dirty="0" smtClean="0">
                <a:solidFill>
                  <a:srgbClr val="000099"/>
                </a:solidFill>
                <a:latin typeface="Arial" pitchFamily="34" charset="0"/>
                <a:ea typeface="黑体" pitchFamily="2" charset="-122"/>
              </a:rPr>
              <a:t> </a:t>
            </a:r>
            <a:r>
              <a:rPr kumimoji="0" lang="en-US" altLang="zh-CN" sz="2800" dirty="0">
                <a:solidFill>
                  <a:srgbClr val="000099"/>
                </a:solidFill>
                <a:latin typeface="Arial" pitchFamily="34" charset="0"/>
                <a:ea typeface="黑体" pitchFamily="2" charset="-122"/>
              </a:rPr>
              <a:t>= 16</a:t>
            </a:r>
            <a:r>
              <a:rPr kumimoji="0" lang="zh-CN" altLang="en-US" sz="2800" dirty="0">
                <a:solidFill>
                  <a:srgbClr val="000099"/>
                </a:solidFill>
                <a:latin typeface="Arial" pitchFamily="34" charset="0"/>
                <a:ea typeface="黑体" pitchFamily="2" charset="-122"/>
              </a:rPr>
              <a:t>。</a:t>
            </a:r>
          </a:p>
        </p:txBody>
      </p:sp>
      <p:grpSp>
        <p:nvGrpSpPr>
          <p:cNvPr id="2" name="组合 1"/>
          <p:cNvGrpSpPr/>
          <p:nvPr/>
        </p:nvGrpSpPr>
        <p:grpSpPr>
          <a:xfrm>
            <a:off x="272479" y="836711"/>
            <a:ext cx="9536759" cy="3321087"/>
            <a:chOff x="274141" y="840152"/>
            <a:chExt cx="9316681" cy="3133914"/>
          </a:xfrm>
        </p:grpSpPr>
        <p:sp>
          <p:nvSpPr>
            <p:cNvPr id="103" name="Text Box 140"/>
            <p:cNvSpPr txBox="1">
              <a:spLocks noChangeArrowheads="1"/>
            </p:cNvSpPr>
            <p:nvPr/>
          </p:nvSpPr>
          <p:spPr bwMode="auto">
            <a:xfrm>
              <a:off x="4758804" y="980728"/>
              <a:ext cx="1130300"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883792" y="3639369"/>
              <a:ext cx="6211887" cy="4762"/>
            </a:xfrm>
            <a:prstGeom prst="line">
              <a:avLst/>
            </a:prstGeom>
            <a:noFill/>
            <a:ln w="19050">
              <a:solidFill>
                <a:srgbClr val="00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882204" y="1161281"/>
              <a:ext cx="1588" cy="2482850"/>
            </a:xfrm>
            <a:prstGeom prst="line">
              <a:avLst/>
            </a:prstGeom>
            <a:noFill/>
            <a:ln w="19050">
              <a:solidFill>
                <a:srgbClr val="000000"/>
              </a:solidFill>
              <a:round/>
              <a:headEnd type="triangle" w="sm" len="lg"/>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198117" y="3588569"/>
              <a:ext cx="305685"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655317" y="3588569"/>
              <a:ext cx="305685"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12517" y="3588569"/>
              <a:ext cx="305685"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582417" y="3588569"/>
              <a:ext cx="305685"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3963417" y="3588569"/>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458717" y="3588569"/>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890517" y="3588569"/>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347717" y="3588569"/>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820792" y="3588569"/>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277992" y="3588569"/>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722492" y="3596506"/>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779017" y="3588569"/>
              <a:ext cx="305685"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17092" y="3439344"/>
              <a:ext cx="305685"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9" name="Text Box 91"/>
            <p:cNvSpPr txBox="1">
              <a:spLocks noChangeArrowheads="1"/>
            </p:cNvSpPr>
            <p:nvPr/>
          </p:nvSpPr>
          <p:spPr bwMode="auto">
            <a:xfrm>
              <a:off x="1617092" y="3058344"/>
              <a:ext cx="305685"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50" name="Text Box 92"/>
            <p:cNvSpPr txBox="1">
              <a:spLocks noChangeArrowheads="1"/>
            </p:cNvSpPr>
            <p:nvPr/>
          </p:nvSpPr>
          <p:spPr bwMode="auto">
            <a:xfrm>
              <a:off x="1617092" y="2690044"/>
              <a:ext cx="305685"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02792" y="2321744"/>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02792" y="1953444"/>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02792" y="1572444"/>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02792" y="1191444"/>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097267" y="3444106"/>
              <a:ext cx="1188915"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51929" y="840152"/>
              <a:ext cx="1885791"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6895232" y="1763524"/>
              <a:ext cx="1154112"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59992" y="1281931"/>
              <a:ext cx="190500" cy="20320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59992" y="2120131"/>
              <a:ext cx="8382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59992" y="1351781"/>
              <a:ext cx="2679700" cy="635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236592" y="3415531"/>
              <a:ext cx="1446212" cy="1524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6" name="Line 167"/>
            <p:cNvSpPr>
              <a:spLocks noChangeShapeType="1"/>
            </p:cNvSpPr>
            <p:nvPr/>
          </p:nvSpPr>
          <p:spPr bwMode="auto">
            <a:xfrm>
              <a:off x="1350294" y="3375646"/>
              <a:ext cx="533400" cy="152400"/>
            </a:xfrm>
            <a:prstGeom prst="line">
              <a:avLst/>
            </a:prstGeom>
            <a:noFill/>
            <a:ln w="19050">
              <a:solidFill>
                <a:srgbClr val="00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7990046" y="1916832"/>
              <a:ext cx="1600776" cy="78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4141" y="1861369"/>
              <a:ext cx="1251556" cy="667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388492" y="2148706"/>
              <a:ext cx="214312" cy="0"/>
            </a:xfrm>
            <a:prstGeom prst="line">
              <a:avLst/>
            </a:prstGeom>
            <a:noFill/>
            <a:ln w="19050">
              <a:solidFill>
                <a:srgbClr val="C00000"/>
              </a:solidFill>
              <a:round/>
              <a:headEnd/>
              <a:tailEnd type="triangle" w="sm"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796372" y="2309177"/>
              <a:ext cx="1188915"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1977454" y="2499544"/>
              <a:ext cx="40386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626992" y="1348606"/>
              <a:ext cx="228600" cy="2138363"/>
            </a:xfrm>
            <a:prstGeom prst="line">
              <a:avLst/>
            </a:prstGeom>
            <a:noFill/>
            <a:ln w="28575" algn="ctr">
              <a:solidFill>
                <a:srgbClr val="0000FF"/>
              </a:solidFill>
              <a:round/>
              <a:headEnd/>
              <a:tailEnd/>
            </a:ln>
            <a:extLst>
              <a:ext uri="{909E8E84-426E-40DD-AFC4-6F175D3DCCD1}">
                <a14:hiddenFill xmlns:a14="http://schemas.microsoft.com/office/drawing/2010/main" xmlns="">
                  <a:noFill/>
                </a14:hiddenFill>
              </a:ext>
            </a:extLst>
          </p:spPr>
        </p:cxnSp>
        <p:sp>
          <p:nvSpPr>
            <p:cNvPr id="293" name="Rectangle 161"/>
            <p:cNvSpPr>
              <a:spLocks noChangeArrowheads="1"/>
            </p:cNvSpPr>
            <p:nvPr/>
          </p:nvSpPr>
          <p:spPr bwMode="auto">
            <a:xfrm>
              <a:off x="2504728" y="1750244"/>
              <a:ext cx="431800" cy="347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448944" y="1014165"/>
              <a:ext cx="358775" cy="2889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6909817" y="2902769"/>
              <a:ext cx="1587" cy="655637"/>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1993329" y="2886894"/>
              <a:ext cx="5545138"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151117" y="3593331"/>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706617" y="2109019"/>
              <a:ext cx="200025" cy="785812"/>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683433" y="1948020"/>
              <a:ext cx="1088691" cy="3485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29222" y="1439227"/>
              <a:ext cx="1188915"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422329" y="2118544"/>
              <a:ext cx="493607" cy="493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53679" y="3444106"/>
              <a:ext cx="2516188" cy="119063"/>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573267" y="1716906"/>
              <a:ext cx="493607" cy="493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0" name="Line 167"/>
            <p:cNvSpPr>
              <a:spLocks noChangeShapeType="1"/>
            </p:cNvSpPr>
            <p:nvPr/>
          </p:nvSpPr>
          <p:spPr bwMode="auto">
            <a:xfrm>
              <a:off x="4473054" y="3366071"/>
              <a:ext cx="371475" cy="134937"/>
            </a:xfrm>
            <a:prstGeom prst="line">
              <a:avLst/>
            </a:prstGeom>
            <a:noFill/>
            <a:ln w="19050">
              <a:solidFill>
                <a:srgbClr val="00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1" name="矩形 151"/>
            <p:cNvSpPr>
              <a:spLocks noChangeArrowheads="1"/>
            </p:cNvSpPr>
            <p:nvPr/>
          </p:nvSpPr>
          <p:spPr bwMode="auto">
            <a:xfrm>
              <a:off x="7078092" y="3444106"/>
              <a:ext cx="593725" cy="107950"/>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774754" y="2532881"/>
              <a:ext cx="11113" cy="984250"/>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682804" y="2177281"/>
              <a:ext cx="11113" cy="1435100"/>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6847904" y="2386831"/>
              <a:ext cx="1219200" cy="528638"/>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646292" y="2869431"/>
              <a:ext cx="493607" cy="493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625404" y="1472431"/>
              <a:ext cx="4763" cy="2076450"/>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cxnSp>
          <p:nvCxnSpPr>
            <p:cNvPr id="321" name="直接连接符 119"/>
            <p:cNvCxnSpPr>
              <a:cxnSpLocks noChangeShapeType="1"/>
            </p:cNvCxnSpPr>
            <p:nvPr/>
          </p:nvCxnSpPr>
          <p:spPr bwMode="auto">
            <a:xfrm>
              <a:off x="2796604" y="2229669"/>
              <a:ext cx="0" cy="1306512"/>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sp>
          <p:nvSpPr>
            <p:cNvPr id="279" name="Text Box 209"/>
            <p:cNvSpPr txBox="1">
              <a:spLocks noChangeArrowheads="1"/>
            </p:cNvSpPr>
            <p:nvPr/>
          </p:nvSpPr>
          <p:spPr bwMode="auto">
            <a:xfrm>
              <a:off x="408856" y="3033515"/>
              <a:ext cx="1066799" cy="377560"/>
            </a:xfrm>
            <a:prstGeom prst="rect">
              <a:avLst/>
            </a:prstGeom>
            <a:solidFill>
              <a:srgbClr val="FFFF66"/>
            </a:solidFill>
            <a:ln w="9525">
              <a:solidFill>
                <a:srgbClr val="000000"/>
              </a:solidFill>
              <a:miter lim="800000"/>
              <a:headEnd/>
              <a:tailEnd/>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ea typeface="宋体" pitchFamily="2" charset="-122"/>
                </a:rPr>
                <a:t>慢开始</a:t>
              </a:r>
            </a:p>
          </p:txBody>
        </p:sp>
        <p:sp>
          <p:nvSpPr>
            <p:cNvPr id="292" name="Text Box 209"/>
            <p:cNvSpPr txBox="1">
              <a:spLocks noChangeArrowheads="1"/>
            </p:cNvSpPr>
            <p:nvPr/>
          </p:nvSpPr>
          <p:spPr bwMode="auto">
            <a:xfrm>
              <a:off x="3436367" y="3012306"/>
              <a:ext cx="1066800" cy="377560"/>
            </a:xfrm>
            <a:prstGeom prst="rect">
              <a:avLst/>
            </a:prstGeom>
            <a:solidFill>
              <a:srgbClr val="FFFF66"/>
            </a:solidFill>
            <a:ln w="9525">
              <a:solidFill>
                <a:srgbClr val="000000"/>
              </a:solidFill>
              <a:miter lim="800000"/>
              <a:headEnd/>
              <a:tailEnd/>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ea typeface="宋体" pitchFamily="2" charset="-122"/>
                </a:rPr>
                <a:t>慢开始</a:t>
              </a:r>
            </a:p>
          </p:txBody>
        </p:sp>
      </p:grpSp>
    </p:spTree>
    <p:extLst>
      <p:ext uri="{BB962C8B-B14F-4D97-AF65-F5344CB8AC3E}">
        <p14:creationId xmlns:p14="http://schemas.microsoft.com/office/powerpoint/2010/main" xmlns="" val="166151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单选题</a:t>
            </a:r>
            <a:endParaRPr lang="zh-CN" altLang="en-US" dirty="0"/>
          </a:p>
        </p:txBody>
      </p:sp>
      <p:sp>
        <p:nvSpPr>
          <p:cNvPr id="3" name="内容占位符 2"/>
          <p:cNvSpPr>
            <a:spLocks noGrp="1"/>
          </p:cNvSpPr>
          <p:nvPr>
            <p:ph idx="1"/>
          </p:nvPr>
        </p:nvSpPr>
        <p:spPr/>
        <p:txBody>
          <a:bodyPr/>
          <a:lstStyle/>
          <a:p>
            <a:pPr lvl="0">
              <a:buNone/>
            </a:pPr>
            <a:r>
              <a:rPr lang="en-US" altLang="zh-CN" dirty="0" smtClean="0"/>
              <a:t>1. </a:t>
            </a:r>
            <a:r>
              <a:rPr lang="zh-CN" altLang="zh-CN" dirty="0" smtClean="0"/>
              <a:t>下列关于</a:t>
            </a:r>
            <a:r>
              <a:rPr lang="en-US" altLang="zh-CN" dirty="0" smtClean="0"/>
              <a:t>UDP</a:t>
            </a:r>
            <a:r>
              <a:rPr lang="zh-CN" altLang="zh-CN" dirty="0" smtClean="0"/>
              <a:t>协议的叙述中，正确的是（</a:t>
            </a:r>
            <a:r>
              <a:rPr lang="en-US" altLang="zh-CN" dirty="0" smtClean="0"/>
              <a:t>     </a:t>
            </a:r>
            <a:r>
              <a:rPr lang="zh-CN" altLang="zh-CN" dirty="0" smtClean="0"/>
              <a:t>）</a:t>
            </a:r>
            <a:r>
              <a:rPr lang="zh-CN" altLang="en-US" dirty="0" smtClean="0"/>
              <a:t>。</a:t>
            </a:r>
            <a:endParaRPr lang="zh-CN" altLang="zh-CN" dirty="0" smtClean="0"/>
          </a:p>
          <a:p>
            <a:pPr>
              <a:buNone/>
            </a:pPr>
            <a:r>
              <a:rPr lang="en-US" altLang="zh-CN" dirty="0" smtClean="0"/>
              <a:t>  </a:t>
            </a:r>
            <a:r>
              <a:rPr lang="zh-CN" altLang="zh-CN" dirty="0" smtClean="0"/>
              <a:t>Ⅰ 提供无连接服务</a:t>
            </a:r>
          </a:p>
          <a:p>
            <a:pPr>
              <a:buNone/>
            </a:pPr>
            <a:r>
              <a:rPr lang="en-US" altLang="zh-CN" dirty="0" smtClean="0"/>
              <a:t>  </a:t>
            </a:r>
            <a:r>
              <a:rPr lang="zh-CN" altLang="zh-CN" dirty="0" smtClean="0"/>
              <a:t>Ⅱ 提供复用</a:t>
            </a:r>
            <a:r>
              <a:rPr lang="en-US" altLang="zh-CN" dirty="0" smtClean="0"/>
              <a:t>/</a:t>
            </a:r>
            <a:r>
              <a:rPr lang="zh-CN" altLang="zh-CN" dirty="0" smtClean="0"/>
              <a:t>分用服务</a:t>
            </a:r>
          </a:p>
          <a:p>
            <a:pPr>
              <a:buNone/>
            </a:pPr>
            <a:r>
              <a:rPr lang="en-US" altLang="zh-CN" dirty="0" smtClean="0"/>
              <a:t>  </a:t>
            </a:r>
            <a:r>
              <a:rPr lang="zh-CN" altLang="zh-CN" dirty="0" smtClean="0"/>
              <a:t>Ⅲ 通过差错校验，保障可靠数据传输</a:t>
            </a:r>
          </a:p>
          <a:p>
            <a:pPr>
              <a:buNone/>
            </a:pPr>
            <a:r>
              <a:rPr lang="zh-CN" altLang="en-US" dirty="0" smtClean="0"/>
              <a:t>   （</a:t>
            </a:r>
            <a:r>
              <a:rPr lang="en-US" altLang="zh-CN" dirty="0" smtClean="0"/>
              <a:t>A</a:t>
            </a:r>
            <a:r>
              <a:rPr lang="zh-CN" altLang="en-US" dirty="0" smtClean="0"/>
              <a:t>）</a:t>
            </a:r>
            <a:r>
              <a:rPr lang="zh-CN" altLang="zh-CN" dirty="0" smtClean="0"/>
              <a:t>仅Ⅰ</a:t>
            </a:r>
            <a:r>
              <a:rPr lang="en-US" altLang="zh-CN" dirty="0" smtClean="0"/>
              <a:t>   			</a:t>
            </a:r>
            <a:r>
              <a:rPr lang="zh-CN" altLang="en-US" dirty="0" smtClean="0"/>
              <a:t>（</a:t>
            </a:r>
            <a:r>
              <a:rPr lang="en-US" altLang="zh-CN" dirty="0" smtClean="0"/>
              <a:t>B</a:t>
            </a:r>
            <a:r>
              <a:rPr lang="zh-CN" altLang="en-US" dirty="0" smtClean="0"/>
              <a:t>）</a:t>
            </a:r>
            <a:r>
              <a:rPr lang="zh-CN" altLang="zh-CN" dirty="0" smtClean="0"/>
              <a:t>仅Ⅰ、Ⅱ</a:t>
            </a:r>
            <a:endParaRPr lang="en-US" altLang="zh-CN" dirty="0" smtClean="0"/>
          </a:p>
          <a:p>
            <a:pPr>
              <a:buNone/>
            </a:pPr>
            <a:r>
              <a:rPr lang="en-US" altLang="zh-CN" dirty="0" smtClean="0"/>
              <a:t>   </a:t>
            </a:r>
            <a:r>
              <a:rPr lang="zh-CN" altLang="en-US" dirty="0" smtClean="0"/>
              <a:t>（</a:t>
            </a:r>
            <a:r>
              <a:rPr lang="en-US" altLang="zh-CN" dirty="0" smtClean="0"/>
              <a:t>C</a:t>
            </a:r>
            <a:r>
              <a:rPr lang="zh-CN" altLang="en-US" dirty="0" smtClean="0"/>
              <a:t>）</a:t>
            </a:r>
            <a:r>
              <a:rPr lang="zh-CN" altLang="zh-CN" dirty="0" smtClean="0"/>
              <a:t>仅Ⅱ、Ⅲ</a:t>
            </a:r>
            <a:r>
              <a:rPr lang="en-US" altLang="zh-CN" dirty="0" smtClean="0"/>
              <a:t>     		</a:t>
            </a:r>
            <a:r>
              <a:rPr lang="zh-CN" altLang="en-US" dirty="0" smtClean="0"/>
              <a:t>（</a:t>
            </a:r>
            <a:r>
              <a:rPr lang="en-US" altLang="zh-CN" dirty="0" smtClean="0"/>
              <a:t>D</a:t>
            </a:r>
            <a:r>
              <a:rPr lang="zh-CN" altLang="en-US" dirty="0" smtClean="0"/>
              <a:t>）</a:t>
            </a:r>
            <a:r>
              <a:rPr lang="zh-CN" altLang="zh-CN" dirty="0" smtClean="0"/>
              <a:t>Ⅰ、Ⅱ、Ⅲ</a:t>
            </a:r>
          </a:p>
          <a:p>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2" name="组合 1"/>
          <p:cNvGrpSpPr/>
          <p:nvPr/>
        </p:nvGrpSpPr>
        <p:grpSpPr>
          <a:xfrm>
            <a:off x="272479" y="836711"/>
            <a:ext cx="9536759" cy="3321087"/>
            <a:chOff x="274141" y="840152"/>
            <a:chExt cx="9316681" cy="3133914"/>
          </a:xfrm>
        </p:grpSpPr>
        <p:sp>
          <p:nvSpPr>
            <p:cNvPr id="103" name="Text Box 140"/>
            <p:cNvSpPr txBox="1">
              <a:spLocks noChangeArrowheads="1"/>
            </p:cNvSpPr>
            <p:nvPr/>
          </p:nvSpPr>
          <p:spPr bwMode="auto">
            <a:xfrm>
              <a:off x="4758804" y="980728"/>
              <a:ext cx="1130300"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883792" y="3639369"/>
              <a:ext cx="6211887" cy="4762"/>
            </a:xfrm>
            <a:prstGeom prst="line">
              <a:avLst/>
            </a:prstGeom>
            <a:noFill/>
            <a:ln w="19050">
              <a:solidFill>
                <a:srgbClr val="00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882204" y="1161281"/>
              <a:ext cx="1588" cy="2482850"/>
            </a:xfrm>
            <a:prstGeom prst="line">
              <a:avLst/>
            </a:prstGeom>
            <a:noFill/>
            <a:ln w="19050">
              <a:solidFill>
                <a:srgbClr val="000000"/>
              </a:solidFill>
              <a:round/>
              <a:headEnd type="triangle" w="sm" len="lg"/>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12392" y="3567931"/>
              <a:ext cx="0" cy="762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409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5695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7981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267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2553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4839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125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39411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1697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3983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6269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8555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084192" y="3567931"/>
              <a:ext cx="0" cy="762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3127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5413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7699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59985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2271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4557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6843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6912992" y="349173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883792" y="3263131"/>
              <a:ext cx="2286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883792" y="2882131"/>
              <a:ext cx="2286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883792" y="2501131"/>
              <a:ext cx="2286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883792" y="2120131"/>
              <a:ext cx="2286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883792" y="1739131"/>
              <a:ext cx="2286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883792" y="1358131"/>
              <a:ext cx="2286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198117" y="3588569"/>
              <a:ext cx="305685"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655317" y="3588569"/>
              <a:ext cx="305685"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12517" y="3588569"/>
              <a:ext cx="305685"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582417" y="3588569"/>
              <a:ext cx="305685"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3963417" y="3588569"/>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458717" y="3588569"/>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890517" y="3588569"/>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347717" y="3588569"/>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820792" y="3588569"/>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277992" y="3588569"/>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722492" y="3596506"/>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779017" y="3588569"/>
              <a:ext cx="305685"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17092" y="3439344"/>
              <a:ext cx="305685"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9" name="Text Box 91"/>
            <p:cNvSpPr txBox="1">
              <a:spLocks noChangeArrowheads="1"/>
            </p:cNvSpPr>
            <p:nvPr/>
          </p:nvSpPr>
          <p:spPr bwMode="auto">
            <a:xfrm>
              <a:off x="1617092" y="3058344"/>
              <a:ext cx="305685"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50" name="Text Box 92"/>
            <p:cNvSpPr txBox="1">
              <a:spLocks noChangeArrowheads="1"/>
            </p:cNvSpPr>
            <p:nvPr/>
          </p:nvSpPr>
          <p:spPr bwMode="auto">
            <a:xfrm>
              <a:off x="1617092" y="2690044"/>
              <a:ext cx="305685"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02792" y="2321744"/>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02792" y="1953444"/>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02792" y="1572444"/>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02792" y="1191444"/>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097267" y="3444106"/>
              <a:ext cx="1188915"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51929" y="840152"/>
              <a:ext cx="1885791"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6895232" y="1763524"/>
              <a:ext cx="1154112"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59992" y="1281931"/>
              <a:ext cx="190500" cy="20320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59992" y="2120131"/>
              <a:ext cx="8382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59992" y="1351781"/>
              <a:ext cx="2679700" cy="635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236592" y="3415531"/>
              <a:ext cx="1446212" cy="1524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6" name="Line 167"/>
            <p:cNvSpPr>
              <a:spLocks noChangeShapeType="1"/>
            </p:cNvSpPr>
            <p:nvPr/>
          </p:nvSpPr>
          <p:spPr bwMode="auto">
            <a:xfrm>
              <a:off x="1350294" y="3375646"/>
              <a:ext cx="533400" cy="152400"/>
            </a:xfrm>
            <a:prstGeom prst="line">
              <a:avLst/>
            </a:prstGeom>
            <a:noFill/>
            <a:ln w="19050">
              <a:solidFill>
                <a:srgbClr val="00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7990046" y="1916832"/>
              <a:ext cx="1600776" cy="78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4141" y="1861369"/>
              <a:ext cx="1251556" cy="667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388492" y="2148706"/>
              <a:ext cx="214312" cy="0"/>
            </a:xfrm>
            <a:prstGeom prst="line">
              <a:avLst/>
            </a:prstGeom>
            <a:noFill/>
            <a:ln w="19050">
              <a:solidFill>
                <a:srgbClr val="C00000"/>
              </a:solidFill>
              <a:round/>
              <a:headEnd/>
              <a:tailEnd type="triangle" w="sm"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796372" y="2309177"/>
              <a:ext cx="1188915"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1977454" y="2499544"/>
              <a:ext cx="40386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626992" y="1348606"/>
              <a:ext cx="228600" cy="2138363"/>
            </a:xfrm>
            <a:prstGeom prst="line">
              <a:avLst/>
            </a:prstGeom>
            <a:noFill/>
            <a:ln w="28575" algn="ctr">
              <a:solidFill>
                <a:srgbClr val="0000FF"/>
              </a:solidFill>
              <a:round/>
              <a:headEnd/>
              <a:tailEnd/>
            </a:ln>
            <a:extLst>
              <a:ext uri="{909E8E84-426E-40DD-AFC4-6F175D3DCCD1}">
                <a14:hiddenFill xmlns:a14="http://schemas.microsoft.com/office/drawing/2010/main" xmlns="">
                  <a:noFill/>
                </a14:hiddenFill>
              </a:ext>
            </a:extLst>
          </p:spPr>
        </p:cxnSp>
        <p:sp>
          <p:nvSpPr>
            <p:cNvPr id="293" name="Rectangle 161"/>
            <p:cNvSpPr>
              <a:spLocks noChangeArrowheads="1"/>
            </p:cNvSpPr>
            <p:nvPr/>
          </p:nvSpPr>
          <p:spPr bwMode="auto">
            <a:xfrm>
              <a:off x="2504728" y="1750244"/>
              <a:ext cx="431800" cy="347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448944" y="1014165"/>
              <a:ext cx="358775" cy="2889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6909817" y="2902769"/>
              <a:ext cx="1587" cy="655637"/>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1993329" y="2886894"/>
              <a:ext cx="5545138"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367017" y="348538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135242" y="3490144"/>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151117" y="3593331"/>
              <a:ext cx="430966"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605142" y="3498081"/>
              <a:ext cx="0" cy="152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706617" y="2109019"/>
              <a:ext cx="200025" cy="785812"/>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683433" y="1948020"/>
              <a:ext cx="1088691" cy="3485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29222" y="1439227"/>
              <a:ext cx="1188915" cy="377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422329" y="2118544"/>
              <a:ext cx="493607" cy="493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53679" y="3444106"/>
              <a:ext cx="2516188" cy="119063"/>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573267" y="1716906"/>
              <a:ext cx="493607" cy="493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0" name="Line 167"/>
            <p:cNvSpPr>
              <a:spLocks noChangeShapeType="1"/>
            </p:cNvSpPr>
            <p:nvPr/>
          </p:nvSpPr>
          <p:spPr bwMode="auto">
            <a:xfrm>
              <a:off x="4473054" y="3366071"/>
              <a:ext cx="371475" cy="134937"/>
            </a:xfrm>
            <a:prstGeom prst="line">
              <a:avLst/>
            </a:prstGeom>
            <a:noFill/>
            <a:ln w="19050">
              <a:solidFill>
                <a:srgbClr val="00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1" name="矩形 151"/>
            <p:cNvSpPr>
              <a:spLocks noChangeArrowheads="1"/>
            </p:cNvSpPr>
            <p:nvPr/>
          </p:nvSpPr>
          <p:spPr bwMode="auto">
            <a:xfrm>
              <a:off x="7078092" y="3444106"/>
              <a:ext cx="593725" cy="107950"/>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774754" y="2532881"/>
              <a:ext cx="11113" cy="984250"/>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682804" y="2177281"/>
              <a:ext cx="11113" cy="1435100"/>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6847904" y="2386831"/>
              <a:ext cx="1219200" cy="528638"/>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646292" y="2869431"/>
              <a:ext cx="493607" cy="493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625404" y="1472431"/>
              <a:ext cx="4763" cy="2076450"/>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cxnSp>
          <p:nvCxnSpPr>
            <p:cNvPr id="321" name="直接连接符 119"/>
            <p:cNvCxnSpPr>
              <a:cxnSpLocks noChangeShapeType="1"/>
            </p:cNvCxnSpPr>
            <p:nvPr/>
          </p:nvCxnSpPr>
          <p:spPr bwMode="auto">
            <a:xfrm>
              <a:off x="2796604" y="2229669"/>
              <a:ext cx="0" cy="1306512"/>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sp>
          <p:nvSpPr>
            <p:cNvPr id="279" name="Text Box 209"/>
            <p:cNvSpPr txBox="1">
              <a:spLocks noChangeArrowheads="1"/>
            </p:cNvSpPr>
            <p:nvPr/>
          </p:nvSpPr>
          <p:spPr bwMode="auto">
            <a:xfrm>
              <a:off x="408856" y="3033515"/>
              <a:ext cx="1066799" cy="377560"/>
            </a:xfrm>
            <a:prstGeom prst="rect">
              <a:avLst/>
            </a:prstGeom>
            <a:solidFill>
              <a:srgbClr val="FFFF66"/>
            </a:solidFill>
            <a:ln w="9525">
              <a:solidFill>
                <a:srgbClr val="000000"/>
              </a:solidFill>
              <a:miter lim="800000"/>
              <a:headEnd/>
              <a:tailEnd/>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ea typeface="宋体" pitchFamily="2" charset="-122"/>
                </a:rPr>
                <a:t>慢开始</a:t>
              </a:r>
            </a:p>
          </p:txBody>
        </p:sp>
        <p:sp>
          <p:nvSpPr>
            <p:cNvPr id="292" name="Text Box 209"/>
            <p:cNvSpPr txBox="1">
              <a:spLocks noChangeArrowheads="1"/>
            </p:cNvSpPr>
            <p:nvPr/>
          </p:nvSpPr>
          <p:spPr bwMode="auto">
            <a:xfrm>
              <a:off x="3436367" y="3012306"/>
              <a:ext cx="1066800" cy="377560"/>
            </a:xfrm>
            <a:prstGeom prst="rect">
              <a:avLst/>
            </a:prstGeom>
            <a:solidFill>
              <a:srgbClr val="FFFF66"/>
            </a:solidFill>
            <a:ln w="9525">
              <a:solidFill>
                <a:srgbClr val="000000"/>
              </a:solidFill>
              <a:miter lim="800000"/>
              <a:headEnd/>
              <a:tailEnd/>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ea typeface="宋体" pitchFamily="2" charset="-122"/>
                </a:rPr>
                <a:t>慢开始</a:t>
              </a:r>
            </a:p>
          </p:txBody>
        </p:sp>
      </p:grpSp>
      <p:sp>
        <p:nvSpPr>
          <p:cNvPr id="124" name="Text Box 4"/>
          <p:cNvSpPr txBox="1">
            <a:spLocks noChangeArrowheads="1"/>
          </p:cNvSpPr>
          <p:nvPr/>
        </p:nvSpPr>
        <p:spPr bwMode="auto">
          <a:xfrm>
            <a:off x="842392" y="4360069"/>
            <a:ext cx="8647112" cy="1373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kumimoji="0" lang="zh-CN" altLang="en-US" sz="2800" dirty="0">
                <a:solidFill>
                  <a:srgbClr val="000099"/>
                </a:solidFill>
                <a:latin typeface="Arial" pitchFamily="34" charset="0"/>
                <a:ea typeface="黑体" pitchFamily="2" charset="-122"/>
              </a:rPr>
              <a:t>发送端的发送窗口不能超过拥塞窗口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a:t>
            </a:r>
            <a:r>
              <a:rPr kumimoji="0" lang="zh-CN" altLang="en-US" sz="2800" dirty="0">
                <a:solidFill>
                  <a:srgbClr val="000099"/>
                </a:solidFill>
                <a:latin typeface="Arial" pitchFamily="34" charset="0"/>
                <a:ea typeface="黑体" pitchFamily="2" charset="-122"/>
              </a:rPr>
              <a:t>和接收端窗口 </a:t>
            </a:r>
            <a:r>
              <a:rPr kumimoji="0" lang="en-US" altLang="zh-CN" sz="2800" dirty="0" err="1">
                <a:solidFill>
                  <a:srgbClr val="000099"/>
                </a:solidFill>
                <a:latin typeface="Arial" pitchFamily="34" charset="0"/>
                <a:ea typeface="黑体" pitchFamily="2" charset="-122"/>
              </a:rPr>
              <a:t>rwnd</a:t>
            </a:r>
            <a:r>
              <a:rPr kumimoji="0" lang="en-US" altLang="zh-CN" sz="2800" dirty="0">
                <a:solidFill>
                  <a:srgbClr val="000099"/>
                </a:solidFill>
                <a:latin typeface="Arial" pitchFamily="34" charset="0"/>
                <a:ea typeface="黑体" pitchFamily="2" charset="-122"/>
              </a:rPr>
              <a:t> </a:t>
            </a:r>
            <a:r>
              <a:rPr kumimoji="0" lang="zh-CN" altLang="en-US" sz="2800" dirty="0">
                <a:solidFill>
                  <a:srgbClr val="000099"/>
                </a:solidFill>
                <a:latin typeface="Arial" pitchFamily="34" charset="0"/>
                <a:ea typeface="黑体" pitchFamily="2" charset="-122"/>
              </a:rPr>
              <a:t>中的最小值。我们假定接收端窗口足够大，因此现在发送窗口的数值等于拥塞窗口的数值。</a:t>
            </a:r>
          </a:p>
        </p:txBody>
      </p:sp>
    </p:spTree>
    <p:extLst>
      <p:ext uri="{BB962C8B-B14F-4D97-AF65-F5344CB8AC3E}">
        <p14:creationId xmlns:p14="http://schemas.microsoft.com/office/powerpoint/2010/main" xmlns="" val="42086055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sp>
        <p:nvSpPr>
          <p:cNvPr id="123" name="Text Box 4"/>
          <p:cNvSpPr txBox="1">
            <a:spLocks noChangeArrowheads="1"/>
          </p:cNvSpPr>
          <p:nvPr/>
        </p:nvSpPr>
        <p:spPr bwMode="auto">
          <a:xfrm>
            <a:off x="842391" y="4365104"/>
            <a:ext cx="8647113"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在执行</a:t>
            </a:r>
            <a:r>
              <a:rPr kumimoji="0" lang="zh-CN" altLang="en-US" sz="2800" b="1" i="0" u="none" strike="noStrike" kern="0" cap="none" spc="0" normalizeH="0" baseline="0" noProof="0" dirty="0">
                <a:ln>
                  <a:noFill/>
                </a:ln>
                <a:solidFill>
                  <a:srgbClr val="FF0000"/>
                </a:solidFill>
                <a:effectLst/>
                <a:uLnTx/>
                <a:uFillTx/>
                <a:latin typeface="Arial" pitchFamily="34" charset="0"/>
                <a:ea typeface="黑体" pitchFamily="2" charset="-122"/>
              </a:rPr>
              <a:t>慢开始</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算法时，拥塞窗口 </a:t>
            </a:r>
            <a:r>
              <a:rPr kumimoji="0" lang="en-US" altLang="zh-CN" sz="2800" b="1" i="0" u="none" strike="noStrike" kern="0" cap="none" spc="0" normalizeH="0" baseline="0" noProof="0" dirty="0" err="1">
                <a:ln>
                  <a:noFill/>
                </a:ln>
                <a:solidFill>
                  <a:srgbClr val="000099"/>
                </a:solidFill>
                <a:effectLst/>
                <a:uLnTx/>
                <a:uFillTx/>
                <a:latin typeface="Arial" pitchFamily="34" charset="0"/>
                <a:ea typeface="黑体" pitchFamily="2" charset="-122"/>
              </a:rPr>
              <a:t>cwnd</a:t>
            </a:r>
            <a:r>
              <a:rPr kumimoji="0" lang="en-US" altLang="zh-CN" sz="2800" b="1" i="0" u="none" strike="noStrike" kern="0" cap="none" spc="0" normalizeH="0" baseline="0" noProof="0" dirty="0">
                <a:ln>
                  <a:noFill/>
                </a:ln>
                <a:solidFill>
                  <a:srgbClr val="000099"/>
                </a:solidFill>
                <a:effectLst/>
                <a:uLnTx/>
                <a:uFillTx/>
                <a:latin typeface="Arial" pitchFamily="34" charset="0"/>
                <a:ea typeface="黑体" pitchFamily="2" charset="-122"/>
              </a:rPr>
              <a:t>=1</a:t>
            </a:r>
            <a:r>
              <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rPr>
              <a:t>，发送第一个报文</a:t>
            </a:r>
            <a:r>
              <a:rPr kumimoji="0" lang="zh-CN" altLang="en-US" sz="2800" b="1" i="0" u="none" strike="noStrike" kern="0" cap="none" spc="0" normalizeH="0" baseline="0" noProof="0" dirty="0" smtClean="0">
                <a:ln>
                  <a:noFill/>
                </a:ln>
                <a:solidFill>
                  <a:srgbClr val="000099"/>
                </a:solidFill>
                <a:effectLst/>
                <a:uLnTx/>
                <a:uFillTx/>
                <a:latin typeface="Arial" pitchFamily="34" charset="0"/>
                <a:ea typeface="黑体" pitchFamily="2" charset="-122"/>
              </a:rPr>
              <a:t>段</a:t>
            </a:r>
            <a:r>
              <a:rPr kumimoji="0" lang="zh-CN" altLang="en-US" sz="2800" kern="0" dirty="0">
                <a:solidFill>
                  <a:srgbClr val="000099"/>
                </a:solidFill>
                <a:latin typeface="Arial" pitchFamily="34" charset="0"/>
                <a:ea typeface="黑体" pitchFamily="2" charset="-122"/>
              </a:rPr>
              <a:t>。</a:t>
            </a:r>
            <a:endParaRPr kumimoji="0" lang="zh-CN" altLang="en-US" sz="2800" b="1" i="0" u="none" strike="noStrike" kern="0" cap="none" spc="0" normalizeH="0" baseline="0" noProof="0" dirty="0">
              <a:ln>
                <a:noFill/>
              </a:ln>
              <a:solidFill>
                <a:srgbClr val="000099"/>
              </a:solidFill>
              <a:effectLst/>
              <a:uLnTx/>
              <a:uFillTx/>
              <a:latin typeface="Arial" pitchFamily="34" charset="0"/>
              <a:ea typeface="黑体" pitchFamily="2" charset="-122"/>
            </a:endParaRPr>
          </a:p>
        </p:txBody>
      </p:sp>
      <p:grpSp>
        <p:nvGrpSpPr>
          <p:cNvPr id="126" name="组合 125"/>
          <p:cNvGrpSpPr/>
          <p:nvPr/>
        </p:nvGrpSpPr>
        <p:grpSpPr>
          <a:xfrm>
            <a:off x="272479" y="836711"/>
            <a:ext cx="9536759" cy="3321087"/>
            <a:chOff x="272479" y="836711"/>
            <a:chExt cx="9536759" cy="3321087"/>
          </a:xfrm>
        </p:grpSpPr>
        <p:sp>
          <p:nvSpPr>
            <p:cNvPr id="127"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28"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9"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0"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1"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2"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3"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4"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5"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6"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7"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8"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9"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0"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1"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2"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3"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4"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5"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6"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7"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8"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9"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0"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1"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2"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3"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4"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5"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6"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7"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8"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159"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160"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161"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162"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163"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164"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165"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166"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167"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168"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169"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170"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171"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172"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173"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174"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175"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176"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177"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78"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79"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0"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1"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2"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3"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4"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5"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6"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7"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8"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9"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0"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1"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192"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193"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194"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5"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6"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7"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8"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199"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0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0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22"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23"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24"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5"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xmlns="">
                  <a:noFill/>
                </a14:hiddenFill>
              </a:ext>
            </a:extLst>
          </p:spPr>
        </p:cxnSp>
        <p:sp>
          <p:nvSpPr>
            <p:cNvPr id="326"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327"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28"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29"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330"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331"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332"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33"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34"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35"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36"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37" name="直接连接符 134"/>
            <p:cNvCxnSpPr>
              <a:cxnSpLocks noChangeShapeType="1"/>
              <a:stCxn id="328" idx="4"/>
              <a:endCxn id="332" idx="3"/>
            </p:cNvCxnSpPr>
            <p:nvPr/>
          </p:nvCxnSpPr>
          <p:spPr bwMode="auto">
            <a:xfrm>
              <a:off x="6856903" y="2181361"/>
              <a:ext cx="204750" cy="832745"/>
            </a:xfrm>
            <a:prstGeom prst="line">
              <a:avLst/>
            </a:prstGeom>
            <a:noFill/>
            <a:ln w="28575" algn="ctr">
              <a:solidFill>
                <a:srgbClr val="0000FF"/>
              </a:solidFill>
              <a:round/>
              <a:headEnd/>
              <a:tailEnd/>
            </a:ln>
          </p:spPr>
        </p:cxnSp>
        <p:sp>
          <p:nvSpPr>
            <p:cNvPr id="338"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39"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40"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41"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42"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44"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45"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46"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47"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48"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49"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50"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51"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52"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53"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cxnSp>
          <p:nvCxnSpPr>
            <p:cNvPr id="354"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grpSp>
      <p:sp>
        <p:nvSpPr>
          <p:cNvPr id="125" name="Line 167"/>
          <p:cNvSpPr>
            <a:spLocks noChangeShapeType="1"/>
          </p:cNvSpPr>
          <p:nvPr/>
        </p:nvSpPr>
        <p:spPr bwMode="auto">
          <a:xfrm>
            <a:off x="1443217" y="3343839"/>
            <a:ext cx="413439" cy="301185"/>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xmlns="" val="139181419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xmlns="">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1632527" y="318738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5"/>
          <p:cNvSpPr txBox="1">
            <a:spLocks noChangeArrowheads="1"/>
          </p:cNvSpPr>
          <p:nvPr/>
        </p:nvSpPr>
        <p:spPr bwMode="auto">
          <a:xfrm>
            <a:off x="842391" y="4365104"/>
            <a:ext cx="8647113"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发送</a:t>
            </a:r>
            <a:r>
              <a:rPr kumimoji="0" lang="zh-CN" altLang="zh-CN" sz="2800" dirty="0">
                <a:solidFill>
                  <a:srgbClr val="000099"/>
                </a:solidFill>
                <a:latin typeface="Arial" pitchFamily="34" charset="0"/>
                <a:ea typeface="黑体" pitchFamily="2" charset="-122"/>
              </a:rPr>
              <a:t>方每收到一个对新报文段的</a:t>
            </a:r>
            <a:r>
              <a:rPr kumimoji="0" lang="zh-CN" altLang="zh-CN" sz="2800" dirty="0" smtClean="0">
                <a:solidFill>
                  <a:srgbClr val="000099"/>
                </a:solidFill>
                <a:latin typeface="Arial" pitchFamily="34" charset="0"/>
                <a:ea typeface="黑体" pitchFamily="2" charset="-122"/>
              </a:rPr>
              <a:t>确认</a:t>
            </a:r>
            <a:r>
              <a:rPr kumimoji="0" lang="en-US" altLang="zh-CN" sz="2800" dirty="0" smtClean="0">
                <a:solidFill>
                  <a:srgbClr val="000099"/>
                </a:solidFill>
                <a:latin typeface="Arial" pitchFamily="34" charset="0"/>
                <a:ea typeface="黑体" pitchFamily="2" charset="-122"/>
              </a:rPr>
              <a:t> ACK</a:t>
            </a:r>
            <a:r>
              <a:rPr kumimoji="0" lang="zh-CN" altLang="zh-CN" sz="2800" dirty="0">
                <a:solidFill>
                  <a:srgbClr val="000099"/>
                </a:solidFill>
                <a:latin typeface="Arial" pitchFamily="34" charset="0"/>
                <a:ea typeface="黑体" pitchFamily="2" charset="-122"/>
              </a:rPr>
              <a:t>，就把拥塞窗口值</a:t>
            </a:r>
            <a:r>
              <a:rPr kumimoji="0" lang="zh-CN" altLang="zh-CN" sz="2800" dirty="0" smtClean="0">
                <a:solidFill>
                  <a:srgbClr val="000099"/>
                </a:solidFill>
                <a:latin typeface="Arial" pitchFamily="34" charset="0"/>
                <a:ea typeface="黑体" pitchFamily="2" charset="-122"/>
              </a:rPr>
              <a:t>加</a:t>
            </a:r>
            <a:r>
              <a:rPr kumimoji="0" lang="en-US" altLang="zh-CN" sz="2800" dirty="0" smtClean="0">
                <a:solidFill>
                  <a:srgbClr val="000099"/>
                </a:solidFill>
                <a:latin typeface="Arial" pitchFamily="34" charset="0"/>
                <a:ea typeface="黑体" pitchFamily="2" charset="-122"/>
              </a:rPr>
              <a:t> 1</a:t>
            </a:r>
            <a:r>
              <a:rPr kumimoji="0" lang="zh-CN" altLang="zh-CN" sz="2800" dirty="0">
                <a:solidFill>
                  <a:srgbClr val="000099"/>
                </a:solidFill>
                <a:latin typeface="Arial" pitchFamily="34" charset="0"/>
                <a:ea typeface="黑体" pitchFamily="2" charset="-122"/>
              </a:rPr>
              <a:t>，然后开始下一轮的传输（请注意</a:t>
            </a:r>
            <a:r>
              <a:rPr kumimoji="0" lang="zh-CN" altLang="zh-CN" sz="2800" dirty="0" smtClean="0">
                <a:solidFill>
                  <a:srgbClr val="000099"/>
                </a:solidFill>
                <a:latin typeface="Arial" pitchFamily="34" charset="0"/>
                <a:ea typeface="黑体" pitchFamily="2" charset="-122"/>
              </a:rPr>
              <a:t>，横坐标</a:t>
            </a:r>
            <a:r>
              <a:rPr kumimoji="0" lang="zh-CN" altLang="zh-CN" sz="2800" dirty="0">
                <a:solidFill>
                  <a:srgbClr val="000099"/>
                </a:solidFill>
                <a:latin typeface="Arial" pitchFamily="34" charset="0"/>
                <a:ea typeface="黑体" pitchFamily="2" charset="-122"/>
              </a:rPr>
              <a:t>是传输轮次，不是时间）。因此拥塞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a:t>
            </a:r>
            <a:r>
              <a:rPr kumimoji="0" lang="zh-CN" altLang="zh-CN" sz="2800" dirty="0" smtClean="0">
                <a:solidFill>
                  <a:srgbClr val="000099"/>
                </a:solidFill>
                <a:latin typeface="Arial" pitchFamily="34" charset="0"/>
                <a:ea typeface="黑体" pitchFamily="2" charset="-122"/>
              </a:rPr>
              <a:t>随着</a:t>
            </a:r>
            <a:r>
              <a:rPr kumimoji="0" lang="zh-CN" altLang="zh-CN" sz="2800" dirty="0">
                <a:solidFill>
                  <a:srgbClr val="000099"/>
                </a:solidFill>
                <a:latin typeface="Arial" pitchFamily="34" charset="0"/>
                <a:ea typeface="黑体" pitchFamily="2" charset="-122"/>
              </a:rPr>
              <a:t>传输轮次按指数规律增长。</a:t>
            </a:r>
            <a:endParaRPr kumimoji="0" lang="zh-CN" altLang="en-US"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xmlns="" val="31894039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xmlns="">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1903934" y="303021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5"/>
          <p:cNvSpPr txBox="1">
            <a:spLocks noChangeArrowheads="1"/>
          </p:cNvSpPr>
          <p:nvPr/>
        </p:nvSpPr>
        <p:spPr bwMode="auto">
          <a:xfrm>
            <a:off x="842391" y="4365104"/>
            <a:ext cx="8647113"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发送</a:t>
            </a:r>
            <a:r>
              <a:rPr kumimoji="0" lang="zh-CN" altLang="zh-CN" sz="2800" dirty="0">
                <a:solidFill>
                  <a:srgbClr val="000099"/>
                </a:solidFill>
                <a:latin typeface="Arial" pitchFamily="34" charset="0"/>
                <a:ea typeface="黑体" pitchFamily="2" charset="-122"/>
              </a:rPr>
              <a:t>方每收到一个对新报文段的</a:t>
            </a:r>
            <a:r>
              <a:rPr kumimoji="0" lang="zh-CN" altLang="zh-CN" sz="2800" dirty="0" smtClean="0">
                <a:solidFill>
                  <a:srgbClr val="000099"/>
                </a:solidFill>
                <a:latin typeface="Arial" pitchFamily="34" charset="0"/>
                <a:ea typeface="黑体" pitchFamily="2" charset="-122"/>
              </a:rPr>
              <a:t>确认</a:t>
            </a:r>
            <a:r>
              <a:rPr kumimoji="0" lang="en-US" altLang="zh-CN" sz="2800" dirty="0" smtClean="0">
                <a:solidFill>
                  <a:srgbClr val="000099"/>
                </a:solidFill>
                <a:latin typeface="Arial" pitchFamily="34" charset="0"/>
                <a:ea typeface="黑体" pitchFamily="2" charset="-122"/>
              </a:rPr>
              <a:t> ACK</a:t>
            </a:r>
            <a:r>
              <a:rPr kumimoji="0" lang="zh-CN" altLang="zh-CN" sz="2800" dirty="0">
                <a:solidFill>
                  <a:srgbClr val="000099"/>
                </a:solidFill>
                <a:latin typeface="Arial" pitchFamily="34" charset="0"/>
                <a:ea typeface="黑体" pitchFamily="2" charset="-122"/>
              </a:rPr>
              <a:t>，就把拥塞窗口值</a:t>
            </a:r>
            <a:r>
              <a:rPr kumimoji="0" lang="zh-CN" altLang="zh-CN" sz="2800" dirty="0" smtClean="0">
                <a:solidFill>
                  <a:srgbClr val="000099"/>
                </a:solidFill>
                <a:latin typeface="Arial" pitchFamily="34" charset="0"/>
                <a:ea typeface="黑体" pitchFamily="2" charset="-122"/>
              </a:rPr>
              <a:t>加</a:t>
            </a:r>
            <a:r>
              <a:rPr kumimoji="0" lang="en-US" altLang="zh-CN" sz="2800" dirty="0" smtClean="0">
                <a:solidFill>
                  <a:srgbClr val="000099"/>
                </a:solidFill>
                <a:latin typeface="Arial" pitchFamily="34" charset="0"/>
                <a:ea typeface="黑体" pitchFamily="2" charset="-122"/>
              </a:rPr>
              <a:t> 1</a:t>
            </a:r>
            <a:r>
              <a:rPr kumimoji="0" lang="zh-CN" altLang="zh-CN" sz="2800" dirty="0">
                <a:solidFill>
                  <a:srgbClr val="000099"/>
                </a:solidFill>
                <a:latin typeface="Arial" pitchFamily="34" charset="0"/>
                <a:ea typeface="黑体" pitchFamily="2" charset="-122"/>
              </a:rPr>
              <a:t>，然后开始下一轮的传输（请注意</a:t>
            </a:r>
            <a:r>
              <a:rPr kumimoji="0" lang="zh-CN" altLang="zh-CN" sz="2800" dirty="0" smtClean="0">
                <a:solidFill>
                  <a:srgbClr val="000099"/>
                </a:solidFill>
                <a:latin typeface="Arial" pitchFamily="34" charset="0"/>
                <a:ea typeface="黑体" pitchFamily="2" charset="-122"/>
              </a:rPr>
              <a:t>，横坐标</a:t>
            </a:r>
            <a:r>
              <a:rPr kumimoji="0" lang="zh-CN" altLang="zh-CN" sz="2800" dirty="0">
                <a:solidFill>
                  <a:srgbClr val="000099"/>
                </a:solidFill>
                <a:latin typeface="Arial" pitchFamily="34" charset="0"/>
                <a:ea typeface="黑体" pitchFamily="2" charset="-122"/>
              </a:rPr>
              <a:t>是传输轮次，不是时间）。因此拥塞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a:t>
            </a:r>
            <a:r>
              <a:rPr kumimoji="0" lang="zh-CN" altLang="zh-CN" sz="2800" dirty="0" smtClean="0">
                <a:solidFill>
                  <a:srgbClr val="000099"/>
                </a:solidFill>
                <a:latin typeface="Arial" pitchFamily="34" charset="0"/>
                <a:ea typeface="黑体" pitchFamily="2" charset="-122"/>
              </a:rPr>
              <a:t>随着</a:t>
            </a:r>
            <a:r>
              <a:rPr kumimoji="0" lang="zh-CN" altLang="zh-CN" sz="2800" dirty="0">
                <a:solidFill>
                  <a:srgbClr val="000099"/>
                </a:solidFill>
                <a:latin typeface="Arial" pitchFamily="34" charset="0"/>
                <a:ea typeface="黑体" pitchFamily="2" charset="-122"/>
              </a:rPr>
              <a:t>传输轮次按指数规律增长。</a:t>
            </a:r>
            <a:endParaRPr kumimoji="0" lang="zh-CN" altLang="en-US"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xmlns="" val="190467488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xmlns="">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2136583" y="267017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5"/>
          <p:cNvSpPr txBox="1">
            <a:spLocks noChangeArrowheads="1"/>
          </p:cNvSpPr>
          <p:nvPr/>
        </p:nvSpPr>
        <p:spPr bwMode="auto">
          <a:xfrm>
            <a:off x="842391" y="4365104"/>
            <a:ext cx="8647113"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发送</a:t>
            </a:r>
            <a:r>
              <a:rPr kumimoji="0" lang="zh-CN" altLang="zh-CN" sz="2800" dirty="0">
                <a:solidFill>
                  <a:srgbClr val="000099"/>
                </a:solidFill>
                <a:latin typeface="Arial" pitchFamily="34" charset="0"/>
                <a:ea typeface="黑体" pitchFamily="2" charset="-122"/>
              </a:rPr>
              <a:t>方每收到一个对新报文段的</a:t>
            </a:r>
            <a:r>
              <a:rPr kumimoji="0" lang="zh-CN" altLang="zh-CN" sz="2800" dirty="0" smtClean="0">
                <a:solidFill>
                  <a:srgbClr val="000099"/>
                </a:solidFill>
                <a:latin typeface="Arial" pitchFamily="34" charset="0"/>
                <a:ea typeface="黑体" pitchFamily="2" charset="-122"/>
              </a:rPr>
              <a:t>确认</a:t>
            </a:r>
            <a:r>
              <a:rPr kumimoji="0" lang="en-US" altLang="zh-CN" sz="2800" dirty="0" smtClean="0">
                <a:solidFill>
                  <a:srgbClr val="000099"/>
                </a:solidFill>
                <a:latin typeface="Arial" pitchFamily="34" charset="0"/>
                <a:ea typeface="黑体" pitchFamily="2" charset="-122"/>
              </a:rPr>
              <a:t> ACK</a:t>
            </a:r>
            <a:r>
              <a:rPr kumimoji="0" lang="zh-CN" altLang="zh-CN" sz="2800" dirty="0">
                <a:solidFill>
                  <a:srgbClr val="000099"/>
                </a:solidFill>
                <a:latin typeface="Arial" pitchFamily="34" charset="0"/>
                <a:ea typeface="黑体" pitchFamily="2" charset="-122"/>
              </a:rPr>
              <a:t>，就把拥塞窗口值</a:t>
            </a:r>
            <a:r>
              <a:rPr kumimoji="0" lang="zh-CN" altLang="zh-CN" sz="2800" dirty="0" smtClean="0">
                <a:solidFill>
                  <a:srgbClr val="000099"/>
                </a:solidFill>
                <a:latin typeface="Arial" pitchFamily="34" charset="0"/>
                <a:ea typeface="黑体" pitchFamily="2" charset="-122"/>
              </a:rPr>
              <a:t>加</a:t>
            </a:r>
            <a:r>
              <a:rPr kumimoji="0" lang="en-US" altLang="zh-CN" sz="2800" dirty="0" smtClean="0">
                <a:solidFill>
                  <a:srgbClr val="000099"/>
                </a:solidFill>
                <a:latin typeface="Arial" pitchFamily="34" charset="0"/>
                <a:ea typeface="黑体" pitchFamily="2" charset="-122"/>
              </a:rPr>
              <a:t> 1</a:t>
            </a:r>
            <a:r>
              <a:rPr kumimoji="0" lang="zh-CN" altLang="zh-CN" sz="2800" dirty="0">
                <a:solidFill>
                  <a:srgbClr val="000099"/>
                </a:solidFill>
                <a:latin typeface="Arial" pitchFamily="34" charset="0"/>
                <a:ea typeface="黑体" pitchFamily="2" charset="-122"/>
              </a:rPr>
              <a:t>，然后开始下一轮的传输（请注意</a:t>
            </a:r>
            <a:r>
              <a:rPr kumimoji="0" lang="zh-CN" altLang="zh-CN" sz="2800" dirty="0" smtClean="0">
                <a:solidFill>
                  <a:srgbClr val="000099"/>
                </a:solidFill>
                <a:latin typeface="Arial" pitchFamily="34" charset="0"/>
                <a:ea typeface="黑体" pitchFamily="2" charset="-122"/>
              </a:rPr>
              <a:t>，横坐标</a:t>
            </a:r>
            <a:r>
              <a:rPr kumimoji="0" lang="zh-CN" altLang="zh-CN" sz="2800" dirty="0">
                <a:solidFill>
                  <a:srgbClr val="000099"/>
                </a:solidFill>
                <a:latin typeface="Arial" pitchFamily="34" charset="0"/>
                <a:ea typeface="黑体" pitchFamily="2" charset="-122"/>
              </a:rPr>
              <a:t>是传输轮次，不是时间）。因此拥塞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a:t>
            </a:r>
            <a:r>
              <a:rPr kumimoji="0" lang="zh-CN" altLang="zh-CN" sz="2800" dirty="0" smtClean="0">
                <a:solidFill>
                  <a:srgbClr val="000099"/>
                </a:solidFill>
                <a:latin typeface="Arial" pitchFamily="34" charset="0"/>
                <a:ea typeface="黑体" pitchFamily="2" charset="-122"/>
              </a:rPr>
              <a:t>随着</a:t>
            </a:r>
            <a:r>
              <a:rPr kumimoji="0" lang="zh-CN" altLang="zh-CN" sz="2800" dirty="0">
                <a:solidFill>
                  <a:srgbClr val="000099"/>
                </a:solidFill>
                <a:latin typeface="Arial" pitchFamily="34" charset="0"/>
                <a:ea typeface="黑体" pitchFamily="2" charset="-122"/>
              </a:rPr>
              <a:t>传输轮次按指数规律增长。</a:t>
            </a:r>
            <a:endParaRPr kumimoji="0" lang="zh-CN" altLang="en-US"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xmlns="" val="2922056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xmlns="">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2352607" y="1878088"/>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0" name="Text Box 4"/>
          <p:cNvSpPr txBox="1">
            <a:spLocks noChangeArrowheads="1"/>
          </p:cNvSpPr>
          <p:nvPr/>
        </p:nvSpPr>
        <p:spPr bwMode="auto">
          <a:xfrm>
            <a:off x="842391" y="4293096"/>
            <a:ext cx="8647113"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当</a:t>
            </a:r>
            <a:r>
              <a:rPr kumimoji="0" lang="zh-CN" altLang="zh-CN" sz="2800" dirty="0">
                <a:solidFill>
                  <a:srgbClr val="000099"/>
                </a:solidFill>
                <a:latin typeface="Arial" pitchFamily="34" charset="0"/>
                <a:ea typeface="黑体" pitchFamily="2" charset="-122"/>
              </a:rPr>
              <a:t>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a:t>
            </a:r>
            <a:r>
              <a:rPr kumimoji="0" lang="zh-CN" altLang="zh-CN" sz="2800" dirty="0" smtClean="0">
                <a:solidFill>
                  <a:srgbClr val="000099"/>
                </a:solidFill>
                <a:latin typeface="Arial" pitchFamily="34" charset="0"/>
                <a:ea typeface="黑体" pitchFamily="2" charset="-122"/>
              </a:rPr>
              <a:t>增长</a:t>
            </a:r>
            <a:r>
              <a:rPr kumimoji="0" lang="zh-CN" altLang="zh-CN" sz="2800" dirty="0">
                <a:solidFill>
                  <a:srgbClr val="000099"/>
                </a:solidFill>
                <a:latin typeface="Arial" pitchFamily="34" charset="0"/>
                <a:ea typeface="黑体" pitchFamily="2" charset="-122"/>
              </a:rPr>
              <a:t>到慢开始门限值</a:t>
            </a:r>
            <a:r>
              <a:rPr kumimoji="0" lang="en-US" altLang="zh-CN" sz="2800" dirty="0" smtClean="0">
                <a:solidFill>
                  <a:srgbClr val="000099"/>
                </a:solidFill>
                <a:latin typeface="Arial" pitchFamily="34" charset="0"/>
                <a:ea typeface="黑体" pitchFamily="2" charset="-122"/>
              </a:rPr>
              <a:t>s </a:t>
            </a:r>
            <a:r>
              <a:rPr kumimoji="0" lang="en-US" altLang="zh-CN" sz="2800" dirty="0" err="1" smtClean="0">
                <a:solidFill>
                  <a:srgbClr val="000099"/>
                </a:solidFill>
                <a:latin typeface="Arial" pitchFamily="34" charset="0"/>
                <a:ea typeface="黑体" pitchFamily="2" charset="-122"/>
              </a:rPr>
              <a:t>sthresh</a:t>
            </a:r>
            <a:r>
              <a:rPr kumimoji="0" lang="en-US" altLang="zh-CN" sz="2800" dirty="0" smtClean="0">
                <a:solidFill>
                  <a:srgbClr val="000099"/>
                </a:solidFill>
                <a:latin typeface="Arial" pitchFamily="34" charset="0"/>
                <a:ea typeface="黑体" pitchFamily="2" charset="-122"/>
              </a:rPr>
              <a:t> </a:t>
            </a:r>
            <a:r>
              <a:rPr kumimoji="0" lang="zh-CN" altLang="zh-CN" sz="2800" dirty="0" smtClean="0">
                <a:solidFill>
                  <a:srgbClr val="000099"/>
                </a:solidFill>
                <a:latin typeface="Arial" pitchFamily="34" charset="0"/>
                <a:ea typeface="黑体" pitchFamily="2" charset="-122"/>
              </a:rPr>
              <a:t>时</a:t>
            </a:r>
            <a:r>
              <a:rPr kumimoji="0" lang="zh-CN" altLang="zh-CN" sz="2800" dirty="0">
                <a:solidFill>
                  <a:srgbClr val="000099"/>
                </a:solidFill>
                <a:latin typeface="Arial" pitchFamily="34" charset="0"/>
                <a:ea typeface="黑体" pitchFamily="2" charset="-122"/>
              </a:rPr>
              <a:t>（图中的点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，此时拥塞窗口</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16</a:t>
            </a:r>
            <a:r>
              <a:rPr kumimoji="0" lang="zh-CN" altLang="zh-CN" sz="2800" dirty="0">
                <a:solidFill>
                  <a:srgbClr val="000099"/>
                </a:solidFill>
                <a:latin typeface="Arial" pitchFamily="34" charset="0"/>
                <a:ea typeface="黑体" pitchFamily="2" charset="-122"/>
              </a:rPr>
              <a:t>），就改为执行</a:t>
            </a:r>
            <a:r>
              <a:rPr kumimoji="0" lang="zh-CN" altLang="zh-CN" sz="2800" dirty="0">
                <a:solidFill>
                  <a:srgbClr val="FF0000"/>
                </a:solidFill>
                <a:latin typeface="Arial" pitchFamily="34" charset="0"/>
                <a:ea typeface="黑体" pitchFamily="2" charset="-122"/>
              </a:rPr>
              <a:t>拥塞避免</a:t>
            </a:r>
            <a:r>
              <a:rPr kumimoji="0" lang="zh-CN" altLang="zh-CN" sz="2800" dirty="0">
                <a:solidFill>
                  <a:srgbClr val="000099"/>
                </a:solidFill>
                <a:latin typeface="Arial" pitchFamily="34" charset="0"/>
                <a:ea typeface="黑体" pitchFamily="2" charset="-122"/>
              </a:rPr>
              <a:t>算法，拥塞窗口</a:t>
            </a:r>
            <a:r>
              <a:rPr kumimoji="0" lang="zh-CN" altLang="zh-CN" sz="2800" dirty="0">
                <a:solidFill>
                  <a:srgbClr val="FF0000"/>
                </a:solidFill>
                <a:latin typeface="Arial" pitchFamily="34" charset="0"/>
                <a:ea typeface="黑体" pitchFamily="2" charset="-122"/>
              </a:rPr>
              <a:t>按线性规律增长。</a:t>
            </a:r>
            <a:endParaRPr kumimoji="0" lang="zh-CN" altLang="en-US" sz="280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xmlns="" val="169789109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3" name="Rectangle 3"/>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5" name="Rectangle 5"/>
          <p:cNvSpPr>
            <a:spLocks noChangeArrowheads="1"/>
          </p:cNvSpPr>
          <p:nvPr/>
        </p:nvSpPr>
        <p:spPr bwMode="auto">
          <a:xfrm>
            <a:off x="0" y="3058597"/>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6" name="Rectangle 6"/>
          <p:cNvSpPr>
            <a:spLocks noGrp="1" noChangeArrowheads="1"/>
          </p:cNvSpPr>
          <p:nvPr>
            <p:ph type="title"/>
          </p:nvPr>
        </p:nvSpPr>
        <p:spPr/>
        <p:txBody>
          <a:bodyPr/>
          <a:lstStyle/>
          <a:p>
            <a:pPr algn="ctr" eaLnBrk="1" hangingPunct="1"/>
            <a:r>
              <a:rPr lang="zh-CN" altLang="en-US" smtClean="0"/>
              <a:t>必须强调指出 </a:t>
            </a:r>
          </a:p>
        </p:txBody>
      </p:sp>
      <p:sp>
        <p:nvSpPr>
          <p:cNvPr id="2295815" name="Rectangle 7"/>
          <p:cNvSpPr>
            <a:spLocks noGrp="1" noChangeArrowheads="1"/>
          </p:cNvSpPr>
          <p:nvPr>
            <p:ph type="body" idx="1"/>
          </p:nvPr>
        </p:nvSpPr>
        <p:spPr/>
        <p:txBody>
          <a:bodyPr/>
          <a:lstStyle/>
          <a:p>
            <a:pPr algn="just" eaLnBrk="1" hangingPunct="1">
              <a:spcBef>
                <a:spcPts val="1200"/>
              </a:spcBef>
            </a:pPr>
            <a:r>
              <a:rPr lang="en-US" altLang="zh-CN" dirty="0" smtClean="0"/>
              <a:t>“</a:t>
            </a:r>
            <a:r>
              <a:rPr lang="zh-CN" altLang="en-US" dirty="0" smtClean="0"/>
              <a:t>拥塞避免”并非指完全能够避免了拥塞。利用以上的措施要完全避免网络拥塞还是不可能的。</a:t>
            </a:r>
          </a:p>
          <a:p>
            <a:pPr algn="just" eaLnBrk="1" hangingPunct="1">
              <a:spcBef>
                <a:spcPts val="1200"/>
              </a:spcBef>
            </a:pPr>
            <a:r>
              <a:rPr lang="zh-CN" altLang="en-US" dirty="0" smtClean="0"/>
              <a:t>“拥塞避免”是说在拥塞避免阶段把拥塞窗口控制为按线性规律增长，</a:t>
            </a:r>
            <a:r>
              <a:rPr lang="zh-CN" altLang="en-US" dirty="0" smtClean="0">
                <a:solidFill>
                  <a:srgbClr val="FF0000"/>
                </a:solidFill>
              </a:rPr>
              <a:t>使网络比较不容易出现拥塞。</a:t>
            </a:r>
            <a:r>
              <a:rPr lang="zh-CN" altLang="en-US" dirty="0" smtClean="0"/>
              <a:t> </a:t>
            </a:r>
          </a:p>
        </p:txBody>
      </p:sp>
      <p:sp>
        <p:nvSpPr>
          <p:cNvPr id="114698" name="Rectangle 8"/>
          <p:cNvSpPr>
            <a:spLocks noChangeArrowheads="1"/>
          </p:cNvSpPr>
          <p:nvPr/>
        </p:nvSpPr>
        <p:spPr bwMode="auto">
          <a:xfrm>
            <a:off x="0" y="3077647"/>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9" name="Rectangle 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xmlns="" val="4031219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958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xmlns="">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4224815" y="1013992"/>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101"/>
          <p:cNvSpPr txBox="1">
            <a:spLocks noChangeArrowheads="1"/>
          </p:cNvSpPr>
          <p:nvPr/>
        </p:nvSpPr>
        <p:spPr bwMode="auto">
          <a:xfrm>
            <a:off x="842392" y="4293096"/>
            <a:ext cx="8655010"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当</a:t>
            </a:r>
            <a:r>
              <a:rPr kumimoji="0" lang="zh-CN" altLang="zh-CN" sz="2800" dirty="0">
                <a:solidFill>
                  <a:srgbClr val="000099"/>
                </a:solidFill>
                <a:latin typeface="Arial" pitchFamily="34" charset="0"/>
                <a:ea typeface="黑体" pitchFamily="2" charset="-122"/>
              </a:rPr>
              <a:t>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a:t>
            </a:r>
            <a:r>
              <a:rPr kumimoji="0" lang="en-US" altLang="zh-CN" sz="2800" dirty="0">
                <a:solidFill>
                  <a:srgbClr val="000099"/>
                </a:solidFill>
                <a:latin typeface="Arial" pitchFamily="34" charset="0"/>
                <a:ea typeface="黑体" pitchFamily="2" charset="-122"/>
              </a:rPr>
              <a:t>= </a:t>
            </a:r>
            <a:r>
              <a:rPr kumimoji="0" lang="en-US" altLang="zh-CN" sz="2800" dirty="0" smtClean="0">
                <a:solidFill>
                  <a:srgbClr val="000099"/>
                </a:solidFill>
                <a:latin typeface="Arial" pitchFamily="34" charset="0"/>
                <a:ea typeface="黑体" pitchFamily="2" charset="-122"/>
              </a:rPr>
              <a:t>24 </a:t>
            </a:r>
            <a:r>
              <a:rPr kumimoji="0" lang="zh-CN" altLang="zh-CN" sz="2800" dirty="0" smtClean="0">
                <a:solidFill>
                  <a:srgbClr val="000099"/>
                </a:solidFill>
                <a:latin typeface="Arial" pitchFamily="34" charset="0"/>
                <a:ea typeface="黑体" pitchFamily="2" charset="-122"/>
              </a:rPr>
              <a:t>时</a:t>
            </a:r>
            <a:r>
              <a:rPr kumimoji="0" lang="zh-CN" altLang="zh-CN" sz="2800" dirty="0">
                <a:solidFill>
                  <a:srgbClr val="000099"/>
                </a:solidFill>
                <a:latin typeface="Arial" pitchFamily="34" charset="0"/>
                <a:ea typeface="黑体" pitchFamily="2" charset="-122"/>
              </a:rPr>
              <a:t>，网络出现了</a:t>
            </a:r>
            <a:r>
              <a:rPr kumimoji="0" lang="zh-CN" altLang="zh-CN" sz="2800" dirty="0">
                <a:solidFill>
                  <a:srgbClr val="FF0000"/>
                </a:solidFill>
                <a:latin typeface="Arial" pitchFamily="34" charset="0"/>
                <a:ea typeface="黑体" pitchFamily="2" charset="-122"/>
              </a:rPr>
              <a:t>超时</a:t>
            </a:r>
            <a:r>
              <a:rPr kumimoji="0" lang="zh-CN" altLang="zh-CN" sz="2800" dirty="0">
                <a:solidFill>
                  <a:srgbClr val="000099"/>
                </a:solidFill>
                <a:latin typeface="Arial" pitchFamily="34" charset="0"/>
                <a:ea typeface="黑体" pitchFamily="2" charset="-122"/>
              </a:rPr>
              <a:t>（图中的点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），发送方判断为网络拥塞。于是</a:t>
            </a:r>
            <a:r>
              <a:rPr kumimoji="0" lang="zh-CN" altLang="zh-CN" sz="2800" dirty="0">
                <a:solidFill>
                  <a:srgbClr val="FF0000"/>
                </a:solidFill>
                <a:latin typeface="Arial" pitchFamily="34" charset="0"/>
                <a:ea typeface="黑体" pitchFamily="2" charset="-122"/>
              </a:rPr>
              <a:t>调整</a:t>
            </a:r>
            <a:r>
              <a:rPr kumimoji="0" lang="zh-CN" altLang="zh-CN" sz="2800" dirty="0" smtClean="0">
                <a:solidFill>
                  <a:srgbClr val="FF0000"/>
                </a:solidFill>
                <a:latin typeface="Arial" pitchFamily="34" charset="0"/>
                <a:ea typeface="黑体" pitchFamily="2" charset="-122"/>
              </a:rPr>
              <a:t>门限值</a:t>
            </a:r>
            <a:r>
              <a:rPr kumimoji="0" lang="en-US" altLang="zh-CN" sz="2800" dirty="0" smtClean="0">
                <a:solidFill>
                  <a:srgbClr val="FF0000"/>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ssthresh</a:t>
            </a:r>
            <a:r>
              <a:rPr kumimoji="0" lang="en-US" altLang="zh-CN" sz="2800" dirty="0" smtClean="0">
                <a:solidFill>
                  <a:srgbClr val="000099"/>
                </a:solidFill>
                <a:latin typeface="Arial" pitchFamily="34" charset="0"/>
                <a:ea typeface="黑体" pitchFamily="2" charset="-122"/>
              </a:rPr>
              <a:t> </a:t>
            </a:r>
            <a:r>
              <a:rPr kumimoji="0" lang="en-US" altLang="zh-CN" sz="2800" dirty="0">
                <a:solidFill>
                  <a:srgbClr val="000099"/>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2 = 12</a:t>
            </a:r>
            <a:r>
              <a:rPr kumimoji="0" lang="zh-CN" altLang="zh-CN" sz="2800" dirty="0">
                <a:solidFill>
                  <a:srgbClr val="000099"/>
                </a:solidFill>
                <a:latin typeface="Arial" pitchFamily="34" charset="0"/>
                <a:ea typeface="黑体" pitchFamily="2" charset="-122"/>
              </a:rPr>
              <a:t>，同时设置拥塞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 </a:t>
            </a:r>
            <a:r>
              <a:rPr kumimoji="0" lang="en-US" altLang="zh-CN" sz="2800" dirty="0">
                <a:solidFill>
                  <a:srgbClr val="000099"/>
                </a:solidFill>
                <a:latin typeface="Arial" pitchFamily="34" charset="0"/>
                <a:ea typeface="黑体" pitchFamily="2" charset="-122"/>
              </a:rPr>
              <a:t>1</a:t>
            </a:r>
            <a:r>
              <a:rPr kumimoji="0" lang="zh-CN" altLang="zh-CN" sz="2800" dirty="0">
                <a:solidFill>
                  <a:srgbClr val="000099"/>
                </a:solidFill>
                <a:latin typeface="Arial" pitchFamily="34" charset="0"/>
                <a:ea typeface="黑体" pitchFamily="2" charset="-122"/>
              </a:rPr>
              <a:t>，进入</a:t>
            </a:r>
            <a:r>
              <a:rPr kumimoji="0" lang="zh-CN" altLang="zh-CN" sz="2800" dirty="0">
                <a:solidFill>
                  <a:srgbClr val="FF0000"/>
                </a:solidFill>
                <a:latin typeface="Arial" pitchFamily="34" charset="0"/>
                <a:ea typeface="黑体" pitchFamily="2" charset="-122"/>
              </a:rPr>
              <a:t>慢开始</a:t>
            </a:r>
            <a:r>
              <a:rPr kumimoji="0" lang="zh-CN" altLang="zh-CN" sz="2800" dirty="0">
                <a:solidFill>
                  <a:srgbClr val="000099"/>
                </a:solidFill>
                <a:latin typeface="Arial" pitchFamily="34" charset="0"/>
                <a:ea typeface="黑体" pitchFamily="2" charset="-122"/>
              </a:rPr>
              <a:t>阶段</a:t>
            </a:r>
            <a:r>
              <a:rPr kumimoji="0" lang="zh-CN" altLang="zh-CN" sz="2800" dirty="0" smtClean="0">
                <a:solidFill>
                  <a:srgbClr val="000099"/>
                </a:solidFill>
                <a:latin typeface="Arial" pitchFamily="34" charset="0"/>
                <a:ea typeface="黑体" pitchFamily="2" charset="-122"/>
              </a:rPr>
              <a:t>。</a:t>
            </a:r>
            <a:endParaRPr kumimoji="0" lang="zh-CN" altLang="zh-CN"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xmlns="" val="19881378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xmlns="">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4448944" y="3318248"/>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19" name="Text Box 101"/>
          <p:cNvSpPr txBox="1">
            <a:spLocks noChangeArrowheads="1"/>
          </p:cNvSpPr>
          <p:nvPr/>
        </p:nvSpPr>
        <p:spPr bwMode="auto">
          <a:xfrm>
            <a:off x="842392" y="4293096"/>
            <a:ext cx="8655010"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当</a:t>
            </a:r>
            <a:r>
              <a:rPr kumimoji="0" lang="zh-CN" altLang="zh-CN" sz="2800" dirty="0">
                <a:solidFill>
                  <a:srgbClr val="000099"/>
                </a:solidFill>
                <a:latin typeface="Arial" pitchFamily="34" charset="0"/>
                <a:ea typeface="黑体" pitchFamily="2" charset="-122"/>
              </a:rPr>
              <a:t>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a:t>
            </a:r>
            <a:r>
              <a:rPr kumimoji="0" lang="en-US" altLang="zh-CN" sz="2800" dirty="0">
                <a:solidFill>
                  <a:srgbClr val="000099"/>
                </a:solidFill>
                <a:latin typeface="Arial" pitchFamily="34" charset="0"/>
                <a:ea typeface="黑体" pitchFamily="2" charset="-122"/>
              </a:rPr>
              <a:t>= </a:t>
            </a:r>
            <a:r>
              <a:rPr kumimoji="0" lang="en-US" altLang="zh-CN" sz="2800" dirty="0" smtClean="0">
                <a:solidFill>
                  <a:srgbClr val="000099"/>
                </a:solidFill>
                <a:latin typeface="Arial" pitchFamily="34" charset="0"/>
                <a:ea typeface="黑体" pitchFamily="2" charset="-122"/>
              </a:rPr>
              <a:t>24 </a:t>
            </a:r>
            <a:r>
              <a:rPr kumimoji="0" lang="zh-CN" altLang="zh-CN" sz="2800" dirty="0" smtClean="0">
                <a:solidFill>
                  <a:srgbClr val="000099"/>
                </a:solidFill>
                <a:latin typeface="Arial" pitchFamily="34" charset="0"/>
                <a:ea typeface="黑体" pitchFamily="2" charset="-122"/>
              </a:rPr>
              <a:t>时</a:t>
            </a:r>
            <a:r>
              <a:rPr kumimoji="0" lang="zh-CN" altLang="zh-CN" sz="2800" dirty="0">
                <a:solidFill>
                  <a:srgbClr val="000099"/>
                </a:solidFill>
                <a:latin typeface="Arial" pitchFamily="34" charset="0"/>
                <a:ea typeface="黑体" pitchFamily="2" charset="-122"/>
              </a:rPr>
              <a:t>，网络出现了</a:t>
            </a:r>
            <a:r>
              <a:rPr kumimoji="0" lang="zh-CN" altLang="zh-CN" sz="2800" dirty="0">
                <a:solidFill>
                  <a:srgbClr val="FF0000"/>
                </a:solidFill>
                <a:latin typeface="Arial" pitchFamily="34" charset="0"/>
                <a:ea typeface="黑体" pitchFamily="2" charset="-122"/>
              </a:rPr>
              <a:t>超时</a:t>
            </a:r>
            <a:r>
              <a:rPr kumimoji="0" lang="zh-CN" altLang="zh-CN" sz="2800" dirty="0">
                <a:solidFill>
                  <a:srgbClr val="000099"/>
                </a:solidFill>
                <a:latin typeface="Arial" pitchFamily="34" charset="0"/>
                <a:ea typeface="黑体" pitchFamily="2" charset="-122"/>
              </a:rPr>
              <a:t>（图中的点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），发送方判断为网络拥塞。于是</a:t>
            </a:r>
            <a:r>
              <a:rPr kumimoji="0" lang="zh-CN" altLang="zh-CN" sz="2800" dirty="0">
                <a:solidFill>
                  <a:srgbClr val="FF0000"/>
                </a:solidFill>
                <a:latin typeface="Arial" pitchFamily="34" charset="0"/>
                <a:ea typeface="黑体" pitchFamily="2" charset="-122"/>
              </a:rPr>
              <a:t>调整</a:t>
            </a:r>
            <a:r>
              <a:rPr kumimoji="0" lang="zh-CN" altLang="zh-CN" sz="2800" dirty="0" smtClean="0">
                <a:solidFill>
                  <a:srgbClr val="FF0000"/>
                </a:solidFill>
                <a:latin typeface="Arial" pitchFamily="34" charset="0"/>
                <a:ea typeface="黑体" pitchFamily="2" charset="-122"/>
              </a:rPr>
              <a:t>门限值</a:t>
            </a:r>
            <a:r>
              <a:rPr kumimoji="0" lang="en-US" altLang="zh-CN" sz="2800" dirty="0" smtClean="0">
                <a:solidFill>
                  <a:srgbClr val="FF0000"/>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ssthresh</a:t>
            </a:r>
            <a:r>
              <a:rPr kumimoji="0" lang="en-US" altLang="zh-CN" sz="2800" dirty="0" smtClean="0">
                <a:solidFill>
                  <a:srgbClr val="000099"/>
                </a:solidFill>
                <a:latin typeface="Arial" pitchFamily="34" charset="0"/>
                <a:ea typeface="黑体" pitchFamily="2" charset="-122"/>
              </a:rPr>
              <a:t> </a:t>
            </a:r>
            <a:r>
              <a:rPr kumimoji="0" lang="en-US" altLang="zh-CN" sz="2800" dirty="0">
                <a:solidFill>
                  <a:srgbClr val="000099"/>
                </a:solidFill>
                <a:latin typeface="Arial" pitchFamily="34" charset="0"/>
                <a:ea typeface="黑体" pitchFamily="2" charset="-122"/>
              </a:rPr>
              <a:t>=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2 = 12</a:t>
            </a:r>
            <a:r>
              <a:rPr kumimoji="0" lang="zh-CN" altLang="zh-CN" sz="2800" dirty="0">
                <a:solidFill>
                  <a:srgbClr val="000099"/>
                </a:solidFill>
                <a:latin typeface="Arial" pitchFamily="34" charset="0"/>
                <a:ea typeface="黑体" pitchFamily="2" charset="-122"/>
              </a:rPr>
              <a:t>，同时设置拥塞</a:t>
            </a:r>
            <a:r>
              <a:rPr kumimoji="0" lang="zh-CN" altLang="zh-CN" sz="2800" dirty="0" smtClean="0">
                <a:solidFill>
                  <a:srgbClr val="000099"/>
                </a:solidFill>
                <a:latin typeface="Arial" pitchFamily="34" charset="0"/>
                <a:ea typeface="黑体" pitchFamily="2" charset="-122"/>
              </a:rPr>
              <a:t>窗口</a:t>
            </a:r>
            <a:r>
              <a:rPr kumimoji="0" lang="en-US" altLang="zh-CN" sz="2800" dirty="0" smtClean="0">
                <a:solidFill>
                  <a:srgbClr val="000099"/>
                </a:solidFill>
                <a:latin typeface="Arial" pitchFamily="34" charset="0"/>
                <a:ea typeface="黑体" pitchFamily="2" charset="-122"/>
              </a:rPr>
              <a:t> </a:t>
            </a:r>
            <a:r>
              <a:rPr kumimoji="0" lang="en-US" altLang="zh-CN" sz="2800" dirty="0" err="1" smtClean="0">
                <a:solidFill>
                  <a:srgbClr val="000099"/>
                </a:solidFill>
                <a:latin typeface="Arial" pitchFamily="34" charset="0"/>
                <a:ea typeface="黑体" pitchFamily="2" charset="-122"/>
              </a:rPr>
              <a:t>cwnd</a:t>
            </a:r>
            <a:r>
              <a:rPr kumimoji="0" lang="en-US" altLang="zh-CN" sz="2800" dirty="0" smtClean="0">
                <a:solidFill>
                  <a:srgbClr val="000099"/>
                </a:solidFill>
                <a:latin typeface="Arial" pitchFamily="34" charset="0"/>
                <a:ea typeface="黑体" pitchFamily="2" charset="-122"/>
              </a:rPr>
              <a:t> = </a:t>
            </a:r>
            <a:r>
              <a:rPr kumimoji="0" lang="en-US" altLang="zh-CN" sz="2800" dirty="0">
                <a:solidFill>
                  <a:srgbClr val="000099"/>
                </a:solidFill>
                <a:latin typeface="Arial" pitchFamily="34" charset="0"/>
                <a:ea typeface="黑体" pitchFamily="2" charset="-122"/>
              </a:rPr>
              <a:t>1</a:t>
            </a:r>
            <a:r>
              <a:rPr kumimoji="0" lang="zh-CN" altLang="zh-CN" sz="2800" dirty="0">
                <a:solidFill>
                  <a:srgbClr val="000099"/>
                </a:solidFill>
                <a:latin typeface="Arial" pitchFamily="34" charset="0"/>
                <a:ea typeface="黑体" pitchFamily="2" charset="-122"/>
              </a:rPr>
              <a:t>，进入</a:t>
            </a:r>
            <a:r>
              <a:rPr kumimoji="0" lang="zh-CN" altLang="zh-CN" sz="2800" dirty="0">
                <a:solidFill>
                  <a:srgbClr val="FF0000"/>
                </a:solidFill>
                <a:latin typeface="Arial" pitchFamily="34" charset="0"/>
                <a:ea typeface="黑体" pitchFamily="2" charset="-122"/>
              </a:rPr>
              <a:t>慢开始</a:t>
            </a:r>
            <a:r>
              <a:rPr kumimoji="0" lang="zh-CN" altLang="zh-CN" sz="2800" dirty="0">
                <a:solidFill>
                  <a:srgbClr val="000099"/>
                </a:solidFill>
                <a:latin typeface="Arial" pitchFamily="34" charset="0"/>
                <a:ea typeface="黑体" pitchFamily="2" charset="-122"/>
              </a:rPr>
              <a:t>阶段</a:t>
            </a:r>
            <a:r>
              <a:rPr kumimoji="0" lang="zh-CN" altLang="zh-CN" sz="2800" dirty="0" smtClean="0">
                <a:solidFill>
                  <a:srgbClr val="000099"/>
                </a:solidFill>
                <a:latin typeface="Arial" pitchFamily="34" charset="0"/>
                <a:ea typeface="黑体" pitchFamily="2" charset="-122"/>
              </a:rPr>
              <a:t>。</a:t>
            </a:r>
            <a:endParaRPr kumimoji="0" lang="zh-CN" altLang="zh-CN"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xmlns="" val="309491266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xmlns="">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flipH="1" flipV="1">
            <a:off x="5941095" y="2586774"/>
            <a:ext cx="308049" cy="469390"/>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101"/>
          <p:cNvSpPr txBox="1">
            <a:spLocks noChangeArrowheads="1"/>
          </p:cNvSpPr>
          <p:nvPr/>
        </p:nvSpPr>
        <p:spPr bwMode="auto">
          <a:xfrm>
            <a:off x="842392" y="4293096"/>
            <a:ext cx="8655010" cy="2246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a:solidFill>
                  <a:srgbClr val="000099"/>
                </a:solidFill>
                <a:latin typeface="Arial" pitchFamily="34" charset="0"/>
                <a:ea typeface="黑体" pitchFamily="2" charset="-122"/>
              </a:rPr>
              <a:t>按照慢开始算法，发送方每收到一个对新报文段的确认</a:t>
            </a:r>
            <a:r>
              <a:rPr kumimoji="0" lang="en-US" altLang="zh-CN" sz="2800" dirty="0">
                <a:solidFill>
                  <a:srgbClr val="000099"/>
                </a:solidFill>
                <a:latin typeface="Arial" pitchFamily="34" charset="0"/>
                <a:ea typeface="黑体" pitchFamily="2" charset="-122"/>
              </a:rPr>
              <a:t>ACK</a:t>
            </a:r>
            <a:r>
              <a:rPr kumimoji="0" lang="zh-CN" altLang="zh-CN" sz="2800" dirty="0">
                <a:solidFill>
                  <a:srgbClr val="000099"/>
                </a:solidFill>
                <a:latin typeface="Arial" pitchFamily="34" charset="0"/>
                <a:ea typeface="黑体" pitchFamily="2" charset="-122"/>
              </a:rPr>
              <a:t>，就把拥塞窗口值加</a:t>
            </a:r>
            <a:r>
              <a:rPr kumimoji="0" lang="en-US" altLang="zh-CN" sz="2800" dirty="0">
                <a:solidFill>
                  <a:srgbClr val="000099"/>
                </a:solidFill>
                <a:latin typeface="Arial" pitchFamily="34" charset="0"/>
                <a:ea typeface="黑体" pitchFamily="2" charset="-122"/>
              </a:rPr>
              <a:t>1</a:t>
            </a:r>
            <a:r>
              <a:rPr kumimoji="0" lang="zh-CN" altLang="zh-CN" sz="2800" dirty="0" smtClean="0">
                <a:solidFill>
                  <a:srgbClr val="000099"/>
                </a:solidFill>
                <a:latin typeface="Arial" pitchFamily="34" charset="0"/>
                <a:ea typeface="黑体" pitchFamily="2" charset="-122"/>
              </a:rPr>
              <a:t>。</a:t>
            </a:r>
            <a:endParaRPr kumimoji="0" lang="en-US" altLang="zh-CN" sz="2800" dirty="0" smtClean="0">
              <a:solidFill>
                <a:srgbClr val="000099"/>
              </a:solidFill>
              <a:latin typeface="Arial" pitchFamily="34" charset="0"/>
              <a:ea typeface="黑体" pitchFamily="2" charset="-122"/>
            </a:endParaRPr>
          </a:p>
          <a:p>
            <a:pPr eaLnBrk="1" hangingPunct="1"/>
            <a:r>
              <a:rPr kumimoji="0" lang="zh-CN" altLang="zh-CN" sz="2800" dirty="0" smtClean="0">
                <a:solidFill>
                  <a:srgbClr val="000099"/>
                </a:solidFill>
                <a:latin typeface="Arial" pitchFamily="34" charset="0"/>
                <a:ea typeface="黑体" pitchFamily="2" charset="-122"/>
              </a:rPr>
              <a:t>当</a:t>
            </a:r>
            <a:r>
              <a:rPr kumimoji="0" lang="zh-CN" altLang="zh-CN" sz="2800" dirty="0">
                <a:solidFill>
                  <a:srgbClr val="000099"/>
                </a:solidFill>
                <a:latin typeface="Arial" pitchFamily="34" charset="0"/>
                <a:ea typeface="黑体" pitchFamily="2" charset="-122"/>
              </a:rPr>
              <a:t>拥塞窗口</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a:t>
            </a:r>
            <a:r>
              <a:rPr kumimoji="0" lang="en-US" altLang="zh-CN" sz="2800" dirty="0" err="1">
                <a:solidFill>
                  <a:srgbClr val="000099"/>
                </a:solidFill>
                <a:latin typeface="Arial" pitchFamily="34" charset="0"/>
                <a:ea typeface="黑体" pitchFamily="2" charset="-122"/>
              </a:rPr>
              <a:t>ssthresh</a:t>
            </a:r>
            <a:r>
              <a:rPr kumimoji="0" lang="en-US" altLang="zh-CN" sz="2800" dirty="0">
                <a:solidFill>
                  <a:srgbClr val="000099"/>
                </a:solidFill>
                <a:latin typeface="Arial" pitchFamily="34" charset="0"/>
                <a:ea typeface="黑体" pitchFamily="2" charset="-122"/>
              </a:rPr>
              <a:t> = 12</a:t>
            </a:r>
            <a:r>
              <a:rPr kumimoji="0" lang="zh-CN" altLang="zh-CN" sz="2800" dirty="0">
                <a:solidFill>
                  <a:srgbClr val="000099"/>
                </a:solidFill>
                <a:latin typeface="Arial" pitchFamily="34" charset="0"/>
                <a:ea typeface="黑体" pitchFamily="2" charset="-122"/>
              </a:rPr>
              <a:t>时（图中的点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，这是新的</a:t>
            </a:r>
            <a:r>
              <a:rPr kumimoji="0" lang="en-US" altLang="zh-CN" sz="2800" dirty="0" err="1">
                <a:solidFill>
                  <a:srgbClr val="000099"/>
                </a:solidFill>
                <a:latin typeface="Arial" pitchFamily="34" charset="0"/>
                <a:ea typeface="黑体" pitchFamily="2" charset="-122"/>
              </a:rPr>
              <a:t>ssthresh</a:t>
            </a:r>
            <a:r>
              <a:rPr kumimoji="0" lang="zh-CN" altLang="zh-CN" sz="2800" dirty="0">
                <a:solidFill>
                  <a:srgbClr val="000099"/>
                </a:solidFill>
                <a:latin typeface="Arial" pitchFamily="34" charset="0"/>
                <a:ea typeface="黑体" pitchFamily="2" charset="-122"/>
              </a:rPr>
              <a:t>值），改为执行</a:t>
            </a:r>
            <a:r>
              <a:rPr kumimoji="0" lang="zh-CN" altLang="zh-CN" sz="2800" dirty="0">
                <a:solidFill>
                  <a:srgbClr val="FF0000"/>
                </a:solidFill>
                <a:latin typeface="Arial" pitchFamily="34" charset="0"/>
                <a:ea typeface="黑体" pitchFamily="2" charset="-122"/>
              </a:rPr>
              <a:t>拥塞避免</a:t>
            </a:r>
            <a:r>
              <a:rPr kumimoji="0" lang="zh-CN" altLang="zh-CN" sz="2800" dirty="0">
                <a:solidFill>
                  <a:srgbClr val="000099"/>
                </a:solidFill>
                <a:latin typeface="Arial" pitchFamily="34" charset="0"/>
                <a:ea typeface="黑体" pitchFamily="2" charset="-122"/>
              </a:rPr>
              <a:t>算法，拥塞窗口</a:t>
            </a:r>
            <a:r>
              <a:rPr kumimoji="0" lang="zh-CN" altLang="zh-CN" sz="2800" dirty="0">
                <a:solidFill>
                  <a:srgbClr val="FF0000"/>
                </a:solidFill>
                <a:latin typeface="Arial" pitchFamily="34" charset="0"/>
                <a:ea typeface="黑体" pitchFamily="2" charset="-122"/>
              </a:rPr>
              <a:t>按线性规律增大。</a:t>
            </a:r>
          </a:p>
        </p:txBody>
      </p:sp>
    </p:spTree>
    <p:extLst>
      <p:ext uri="{BB962C8B-B14F-4D97-AF65-F5344CB8AC3E}">
        <p14:creationId xmlns:p14="http://schemas.microsoft.com/office/powerpoint/2010/main" xmlns="" val="1509927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单选题</a:t>
            </a:r>
            <a:endParaRPr lang="zh-CN" altLang="en-US" dirty="0"/>
          </a:p>
        </p:txBody>
      </p:sp>
      <p:sp>
        <p:nvSpPr>
          <p:cNvPr id="3" name="内容占位符 2"/>
          <p:cNvSpPr>
            <a:spLocks noGrp="1"/>
          </p:cNvSpPr>
          <p:nvPr>
            <p:ph idx="1"/>
          </p:nvPr>
        </p:nvSpPr>
        <p:spPr/>
        <p:txBody>
          <a:bodyPr/>
          <a:lstStyle/>
          <a:p>
            <a:pPr>
              <a:buNone/>
            </a:pPr>
            <a:r>
              <a:rPr lang="en-US" altLang="zh-CN" dirty="0" smtClean="0"/>
              <a:t>2.</a:t>
            </a:r>
            <a:r>
              <a:rPr lang="zh-CN" altLang="zh-CN" dirty="0" smtClean="0"/>
              <a:t>每一条</a:t>
            </a:r>
            <a:r>
              <a:rPr lang="en-US" altLang="zh-CN" dirty="0" smtClean="0"/>
              <a:t>TCP</a:t>
            </a:r>
            <a:r>
              <a:rPr lang="zh-CN" altLang="zh-CN" dirty="0" smtClean="0"/>
              <a:t>连接唯一地被通信两端的两个端点所确定，即（   </a:t>
            </a:r>
            <a:r>
              <a:rPr lang="en-US" altLang="zh-CN" dirty="0" smtClean="0"/>
              <a:t>      </a:t>
            </a:r>
            <a:r>
              <a:rPr lang="zh-CN" altLang="zh-CN" dirty="0" smtClean="0"/>
              <a:t>）</a:t>
            </a:r>
            <a:r>
              <a:rPr lang="zh-CN" altLang="en-US" dirty="0" smtClean="0"/>
              <a:t>。</a:t>
            </a:r>
            <a:endParaRPr lang="en-US" altLang="zh-CN" dirty="0" smtClean="0"/>
          </a:p>
          <a:p>
            <a:pPr>
              <a:buNone/>
            </a:pPr>
            <a:r>
              <a:rPr lang="zh-CN" altLang="en-US" dirty="0" smtClean="0"/>
              <a:t>（</a:t>
            </a:r>
            <a:r>
              <a:rPr lang="en-US" altLang="zh-CN" dirty="0" smtClean="0"/>
              <a:t>A</a:t>
            </a:r>
            <a:r>
              <a:rPr lang="zh-CN" altLang="en-US" dirty="0" smtClean="0"/>
              <a:t>）</a:t>
            </a:r>
            <a:r>
              <a:rPr lang="en-US" altLang="zh-CN" dirty="0" smtClean="0"/>
              <a:t> {(IP</a:t>
            </a:r>
            <a:r>
              <a:rPr lang="en-US" altLang="zh-CN" baseline="-25000" dirty="0" smtClean="0"/>
              <a:t>1</a:t>
            </a:r>
            <a:r>
              <a:rPr lang="en-US" altLang="zh-CN" dirty="0" smtClean="0"/>
              <a:t>:IP</a:t>
            </a:r>
            <a:r>
              <a:rPr lang="en-US" altLang="zh-CN" baseline="-25000" dirty="0" smtClean="0"/>
              <a:t>2</a:t>
            </a:r>
            <a:r>
              <a:rPr lang="en-US" altLang="zh-CN" dirty="0" smtClean="0"/>
              <a:t>),(port</a:t>
            </a:r>
            <a:r>
              <a:rPr lang="en-US" altLang="zh-CN" baseline="-25000" dirty="0" smtClean="0"/>
              <a:t>1</a:t>
            </a:r>
            <a:r>
              <a:rPr lang="en-US" altLang="zh-CN" dirty="0" smtClean="0"/>
              <a:t>:port</a:t>
            </a:r>
            <a:r>
              <a:rPr lang="en-US" altLang="zh-CN" baseline="-25000" dirty="0" smtClean="0"/>
              <a:t>2</a:t>
            </a:r>
            <a:r>
              <a:rPr lang="en-US" altLang="zh-CN" dirty="0" smtClean="0"/>
              <a:t>)}			</a:t>
            </a:r>
          </a:p>
          <a:p>
            <a:pPr>
              <a:buNone/>
            </a:pPr>
            <a:r>
              <a:rPr lang="zh-CN" altLang="en-US" dirty="0" smtClean="0"/>
              <a:t>（</a:t>
            </a:r>
            <a:r>
              <a:rPr lang="en-US" altLang="zh-CN" dirty="0" smtClean="0"/>
              <a:t>B</a:t>
            </a:r>
            <a:r>
              <a:rPr lang="zh-CN" altLang="en-US" dirty="0" smtClean="0"/>
              <a:t>） </a:t>
            </a:r>
            <a:r>
              <a:rPr lang="en-US" altLang="zh-CN" dirty="0" smtClean="0"/>
              <a:t>{(IP</a:t>
            </a:r>
            <a:r>
              <a:rPr lang="en-US" altLang="zh-CN" baseline="-25000" dirty="0" smtClean="0"/>
              <a:t>1</a:t>
            </a:r>
            <a:r>
              <a:rPr lang="en-US" altLang="zh-CN" dirty="0" smtClean="0"/>
              <a:t>:port</a:t>
            </a:r>
            <a:r>
              <a:rPr lang="en-US" altLang="zh-CN" baseline="-25000" dirty="0" smtClean="0"/>
              <a:t>1</a:t>
            </a:r>
            <a:r>
              <a:rPr lang="en-US" altLang="zh-CN" dirty="0" smtClean="0"/>
              <a:t>),(IP</a:t>
            </a:r>
            <a:r>
              <a:rPr lang="en-US" altLang="zh-CN" baseline="-25000" dirty="0" smtClean="0"/>
              <a:t>2</a:t>
            </a:r>
            <a:r>
              <a:rPr lang="en-US" altLang="zh-CN" dirty="0" smtClean="0"/>
              <a:t>:port</a:t>
            </a:r>
            <a:r>
              <a:rPr lang="en-US" altLang="zh-CN" baseline="-25000" dirty="0" smtClean="0"/>
              <a:t>2</a:t>
            </a:r>
            <a:r>
              <a:rPr lang="en-US" altLang="zh-CN" dirty="0" smtClean="0"/>
              <a:t>)}</a:t>
            </a:r>
            <a:endParaRPr lang="zh-CN" altLang="zh-CN" dirty="0" smtClean="0"/>
          </a:p>
          <a:p>
            <a:pPr>
              <a:buNone/>
            </a:pPr>
            <a:r>
              <a:rPr lang="zh-CN" altLang="en-US" dirty="0" smtClean="0"/>
              <a:t>（</a:t>
            </a:r>
            <a:r>
              <a:rPr lang="en-US" altLang="zh-CN" dirty="0" smtClean="0"/>
              <a:t>C</a:t>
            </a:r>
            <a:r>
              <a:rPr lang="zh-CN" altLang="en-US" dirty="0" smtClean="0"/>
              <a:t>） </a:t>
            </a:r>
            <a:r>
              <a:rPr lang="en-US" altLang="zh-CN" dirty="0" smtClean="0"/>
              <a:t>{(port</a:t>
            </a:r>
            <a:r>
              <a:rPr lang="en-US" altLang="zh-CN" baseline="-25000" dirty="0" smtClean="0"/>
              <a:t>1</a:t>
            </a:r>
            <a:r>
              <a:rPr lang="en-US" altLang="zh-CN" dirty="0" smtClean="0"/>
              <a:t>:port</a:t>
            </a:r>
            <a:r>
              <a:rPr lang="en-US" altLang="zh-CN" baseline="-25000" dirty="0" smtClean="0"/>
              <a:t>2</a:t>
            </a:r>
            <a:r>
              <a:rPr lang="en-US" altLang="zh-CN" dirty="0" smtClean="0"/>
              <a:t>),(IP</a:t>
            </a:r>
            <a:r>
              <a:rPr lang="en-US" altLang="zh-CN" baseline="-25000" dirty="0" smtClean="0"/>
              <a:t>1</a:t>
            </a:r>
            <a:r>
              <a:rPr lang="en-US" altLang="zh-CN" dirty="0" smtClean="0"/>
              <a:t>:IP</a:t>
            </a:r>
            <a:r>
              <a:rPr lang="en-US" altLang="zh-CN" baseline="-25000" dirty="0" smtClean="0"/>
              <a:t>2</a:t>
            </a:r>
            <a:r>
              <a:rPr lang="en-US" altLang="zh-CN" dirty="0" smtClean="0"/>
              <a:t>)}			</a:t>
            </a:r>
          </a:p>
          <a:p>
            <a:pPr>
              <a:buNone/>
            </a:pPr>
            <a:r>
              <a:rPr lang="zh-CN" altLang="en-US" dirty="0" smtClean="0"/>
              <a:t>（</a:t>
            </a:r>
            <a:r>
              <a:rPr lang="en-US" altLang="zh-CN" dirty="0" smtClean="0"/>
              <a:t>D</a:t>
            </a:r>
            <a:r>
              <a:rPr lang="zh-CN" altLang="en-US" dirty="0" smtClean="0"/>
              <a:t>） </a:t>
            </a:r>
            <a:r>
              <a:rPr lang="en-US" altLang="zh-CN" dirty="0" smtClean="0"/>
              <a:t>{(port</a:t>
            </a:r>
            <a:r>
              <a:rPr lang="en-US" altLang="zh-CN" baseline="-25000" dirty="0" smtClean="0"/>
              <a:t>1</a:t>
            </a:r>
            <a:r>
              <a:rPr lang="en-US" altLang="zh-CN" dirty="0" smtClean="0"/>
              <a:t>:IP</a:t>
            </a:r>
            <a:r>
              <a:rPr lang="en-US" altLang="zh-CN" baseline="-25000" dirty="0" smtClean="0"/>
              <a:t>1</a:t>
            </a:r>
            <a:r>
              <a:rPr lang="en-US" altLang="zh-CN" dirty="0" smtClean="0"/>
              <a:t>),(port</a:t>
            </a:r>
            <a:r>
              <a:rPr lang="en-US" altLang="zh-CN" baseline="-25000" dirty="0" smtClean="0"/>
              <a:t>2</a:t>
            </a:r>
            <a:r>
              <a:rPr lang="en-US" altLang="zh-CN" dirty="0" smtClean="0"/>
              <a:t>:IP</a:t>
            </a:r>
            <a:r>
              <a:rPr lang="en-US" altLang="zh-CN" baseline="-25000" dirty="0" smtClean="0"/>
              <a:t>2</a:t>
            </a:r>
            <a:r>
              <a:rPr lang="en-US" altLang="zh-CN" dirty="0" smtClean="0"/>
              <a:t>)}</a:t>
            </a:r>
            <a:endParaRPr lang="zh-CN" altLang="zh-CN" sz="2400" dirty="0" smtClean="0"/>
          </a:p>
          <a:p>
            <a:pPr lvl="0">
              <a:buNone/>
            </a:pP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xmlns="">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flipV="1">
            <a:off x="6569277" y="2227398"/>
            <a:ext cx="235914" cy="481522"/>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101"/>
          <p:cNvSpPr txBox="1">
            <a:spLocks noChangeArrowheads="1"/>
          </p:cNvSpPr>
          <p:nvPr/>
        </p:nvSpPr>
        <p:spPr bwMode="auto">
          <a:xfrm>
            <a:off x="842392" y="4293096"/>
            <a:ext cx="8655010"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当</a:t>
            </a:r>
            <a:r>
              <a:rPr kumimoji="0" lang="zh-CN" altLang="zh-CN" sz="2800" dirty="0">
                <a:solidFill>
                  <a:srgbClr val="000099"/>
                </a:solidFill>
                <a:latin typeface="Arial" pitchFamily="34" charset="0"/>
                <a:ea typeface="黑体" pitchFamily="2" charset="-122"/>
              </a:rPr>
              <a:t>拥塞窗口</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16</a:t>
            </a:r>
            <a:r>
              <a:rPr kumimoji="0" lang="zh-CN" altLang="zh-CN" sz="2800" dirty="0">
                <a:solidFill>
                  <a:srgbClr val="000099"/>
                </a:solidFill>
                <a:latin typeface="Arial" pitchFamily="34" charset="0"/>
                <a:ea typeface="黑体" pitchFamily="2" charset="-122"/>
              </a:rPr>
              <a:t>时（图中的点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），出现了一个新的情况，就是发送方一连</a:t>
            </a:r>
            <a:r>
              <a:rPr kumimoji="0" lang="zh-CN" altLang="zh-CN" sz="2800" dirty="0" smtClean="0">
                <a:solidFill>
                  <a:srgbClr val="000099"/>
                </a:solidFill>
                <a:latin typeface="Arial" pitchFamily="34" charset="0"/>
                <a:ea typeface="黑体" pitchFamily="2" charset="-122"/>
              </a:rPr>
              <a:t>收到</a:t>
            </a:r>
            <a:r>
              <a:rPr kumimoji="0" lang="en-US" altLang="zh-CN" sz="2800" dirty="0" smtClean="0">
                <a:solidFill>
                  <a:srgbClr val="000099"/>
                </a:solidFill>
                <a:latin typeface="Arial" pitchFamily="34" charset="0"/>
                <a:ea typeface="黑体" pitchFamily="2" charset="-122"/>
              </a:rPr>
              <a:t> 3 </a:t>
            </a:r>
            <a:r>
              <a:rPr kumimoji="0" lang="zh-CN" altLang="zh-CN" sz="2800" dirty="0" smtClean="0">
                <a:solidFill>
                  <a:srgbClr val="000099"/>
                </a:solidFill>
                <a:latin typeface="Arial" pitchFamily="34" charset="0"/>
                <a:ea typeface="黑体" pitchFamily="2" charset="-122"/>
              </a:rPr>
              <a:t>个</a:t>
            </a:r>
            <a:r>
              <a:rPr kumimoji="0" lang="zh-CN" altLang="zh-CN" sz="2800" dirty="0">
                <a:solidFill>
                  <a:srgbClr val="000099"/>
                </a:solidFill>
                <a:latin typeface="Arial" pitchFamily="34" charset="0"/>
                <a:ea typeface="黑体" pitchFamily="2" charset="-122"/>
              </a:rPr>
              <a:t>对同一个报文段的重复确认（图中记为</a:t>
            </a:r>
            <a:r>
              <a:rPr kumimoji="0" lang="en-US" altLang="zh-CN" sz="2800" dirty="0">
                <a:solidFill>
                  <a:srgbClr val="000099"/>
                </a:solidFill>
                <a:latin typeface="Arial" pitchFamily="34" charset="0"/>
                <a:ea typeface="黑体" pitchFamily="2" charset="-122"/>
              </a:rPr>
              <a:t>3-ACK</a:t>
            </a:r>
            <a:r>
              <a:rPr kumimoji="0" lang="zh-CN" altLang="zh-CN" sz="2800" dirty="0">
                <a:solidFill>
                  <a:srgbClr val="000099"/>
                </a:solidFill>
                <a:latin typeface="Arial" pitchFamily="34" charset="0"/>
                <a:ea typeface="黑体" pitchFamily="2" charset="-122"/>
              </a:rPr>
              <a:t>）</a:t>
            </a:r>
            <a:r>
              <a:rPr kumimoji="0" lang="zh-CN" altLang="zh-CN" sz="2800" dirty="0" smtClean="0">
                <a:solidFill>
                  <a:srgbClr val="000099"/>
                </a:solidFill>
                <a:latin typeface="Arial" pitchFamily="34" charset="0"/>
                <a:ea typeface="黑体" pitchFamily="2" charset="-122"/>
              </a:rPr>
              <a:t>。</a:t>
            </a:r>
            <a:r>
              <a:rPr kumimoji="0" lang="zh-CN" altLang="en-US" sz="2800" dirty="0" smtClean="0">
                <a:solidFill>
                  <a:srgbClr val="000099"/>
                </a:solidFill>
                <a:latin typeface="Arial" pitchFamily="34" charset="0"/>
                <a:ea typeface="黑体" pitchFamily="2" charset="-122"/>
              </a:rPr>
              <a:t>发送方改为执行</a:t>
            </a:r>
            <a:r>
              <a:rPr kumimoji="0" lang="zh-CN" altLang="en-US" sz="2800" dirty="0" smtClean="0">
                <a:solidFill>
                  <a:srgbClr val="FF0000"/>
                </a:solidFill>
                <a:latin typeface="Arial" pitchFamily="34" charset="0"/>
                <a:ea typeface="黑体" pitchFamily="2" charset="-122"/>
              </a:rPr>
              <a:t>快重传和快恢复算法。</a:t>
            </a:r>
            <a:endParaRPr kumimoji="0" lang="en-US" altLang="zh-CN" sz="2800"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xmlns="" val="60302577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zh-CN" altLang="en-US" sz="4000" dirty="0" smtClean="0"/>
              <a:t>练习：（</a:t>
            </a:r>
            <a:r>
              <a:rPr lang="en-US" altLang="zh-CN" sz="4000" dirty="0" smtClean="0"/>
              <a:t>5-38</a:t>
            </a:r>
            <a:r>
              <a:rPr lang="zh-CN" altLang="en-US" sz="4000" dirty="0" smtClean="0"/>
              <a:t>）</a:t>
            </a:r>
          </a:p>
        </p:txBody>
      </p:sp>
      <p:sp>
        <p:nvSpPr>
          <p:cNvPr id="145411" name="Rectangle 3"/>
          <p:cNvSpPr>
            <a:spLocks noGrp="1" noChangeArrowheads="1"/>
          </p:cNvSpPr>
          <p:nvPr>
            <p:ph type="body" idx="1"/>
          </p:nvPr>
        </p:nvSpPr>
        <p:spPr/>
        <p:txBody>
          <a:bodyPr/>
          <a:lstStyle/>
          <a:p>
            <a:pPr eaLnBrk="1" hangingPunct="1"/>
            <a:r>
              <a:rPr lang="zh-CN" altLang="en-US" smtClean="0"/>
              <a:t>设</a:t>
            </a:r>
            <a:r>
              <a:rPr lang="en-US" altLang="zh-CN" smtClean="0"/>
              <a:t>TCP</a:t>
            </a:r>
            <a:r>
              <a:rPr lang="zh-CN" altLang="en-US" smtClean="0"/>
              <a:t>的</a:t>
            </a:r>
            <a:r>
              <a:rPr lang="en-US" altLang="zh-CN" smtClean="0"/>
              <a:t>ssthresh</a:t>
            </a:r>
            <a:r>
              <a:rPr lang="zh-CN" altLang="en-US" smtClean="0"/>
              <a:t>的初始值为</a:t>
            </a:r>
            <a:r>
              <a:rPr lang="en-US" altLang="zh-CN" smtClean="0"/>
              <a:t>8</a:t>
            </a:r>
            <a:r>
              <a:rPr lang="zh-CN" altLang="en-US" smtClean="0"/>
              <a:t>（单位为报文段）。当拥塞窗口上升到</a:t>
            </a:r>
            <a:r>
              <a:rPr lang="en-US" altLang="zh-CN" smtClean="0"/>
              <a:t>12</a:t>
            </a:r>
            <a:r>
              <a:rPr lang="zh-CN" altLang="en-US" smtClean="0"/>
              <a:t>时网络发生了超时，</a:t>
            </a:r>
            <a:r>
              <a:rPr lang="en-US" altLang="zh-CN" smtClean="0"/>
              <a:t>TCP</a:t>
            </a:r>
            <a:r>
              <a:rPr lang="zh-CN" altLang="en-US" smtClean="0"/>
              <a:t>使用慢开始和拥塞避免。试分别求出第</a:t>
            </a:r>
            <a:r>
              <a:rPr lang="en-US" altLang="zh-CN" smtClean="0"/>
              <a:t>1</a:t>
            </a:r>
            <a:r>
              <a:rPr lang="zh-CN" altLang="en-US" smtClean="0"/>
              <a:t>次到第</a:t>
            </a:r>
            <a:r>
              <a:rPr lang="en-US" altLang="zh-CN" smtClean="0"/>
              <a:t>15</a:t>
            </a:r>
            <a:r>
              <a:rPr lang="zh-CN" altLang="en-US" smtClean="0"/>
              <a:t>次传输的各拥塞窗口大小。你能说明拥塞窗口每一次变化的原因吗？</a:t>
            </a:r>
          </a:p>
        </p:txBody>
      </p:sp>
      <p:sp>
        <p:nvSpPr>
          <p:cNvPr id="582660" name="Text Box 4"/>
          <p:cNvSpPr txBox="1">
            <a:spLocks noChangeArrowheads="1"/>
          </p:cNvSpPr>
          <p:nvPr/>
        </p:nvSpPr>
        <p:spPr bwMode="auto">
          <a:xfrm>
            <a:off x="1702594" y="5000625"/>
            <a:ext cx="7254081" cy="94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800">
                <a:solidFill>
                  <a:schemeClr val="hlink"/>
                </a:solidFill>
                <a:latin typeface="Tahoma" pitchFamily="34" charset="0"/>
                <a:ea typeface="宋体" pitchFamily="2" charset="-122"/>
              </a:rPr>
              <a:t>1</a:t>
            </a:r>
            <a:r>
              <a:rPr lang="zh-CN" altLang="en-US" sz="2800">
                <a:solidFill>
                  <a:schemeClr val="hlink"/>
                </a:solidFill>
                <a:latin typeface="Tahoma" pitchFamily="34" charset="0"/>
                <a:ea typeface="宋体" pitchFamily="2" charset="-122"/>
              </a:rPr>
              <a:t>，</a:t>
            </a:r>
            <a:r>
              <a:rPr lang="en-US" altLang="zh-CN" sz="2800">
                <a:solidFill>
                  <a:schemeClr val="hlink"/>
                </a:solidFill>
                <a:latin typeface="Tahoma" pitchFamily="34" charset="0"/>
                <a:ea typeface="宋体" pitchFamily="2" charset="-122"/>
              </a:rPr>
              <a:t>2</a:t>
            </a:r>
            <a:r>
              <a:rPr lang="zh-CN" altLang="en-US" sz="2800">
                <a:solidFill>
                  <a:schemeClr val="hlink"/>
                </a:solidFill>
                <a:latin typeface="Tahoma" pitchFamily="34" charset="0"/>
                <a:ea typeface="宋体" pitchFamily="2" charset="-122"/>
              </a:rPr>
              <a:t>，</a:t>
            </a:r>
            <a:r>
              <a:rPr lang="en-US" altLang="zh-CN" sz="2800">
                <a:solidFill>
                  <a:schemeClr val="hlink"/>
                </a:solidFill>
                <a:latin typeface="Tahoma" pitchFamily="34" charset="0"/>
                <a:ea typeface="宋体" pitchFamily="2" charset="-122"/>
              </a:rPr>
              <a:t>4</a:t>
            </a:r>
            <a:r>
              <a:rPr lang="zh-CN" altLang="en-US" sz="2800">
                <a:solidFill>
                  <a:schemeClr val="hlink"/>
                </a:solidFill>
                <a:latin typeface="Tahoma" pitchFamily="34" charset="0"/>
                <a:ea typeface="宋体" pitchFamily="2" charset="-122"/>
              </a:rPr>
              <a:t>，</a:t>
            </a:r>
            <a:r>
              <a:rPr lang="en-US" altLang="zh-CN" sz="2800">
                <a:solidFill>
                  <a:schemeClr val="hlink"/>
                </a:solidFill>
                <a:latin typeface="Tahoma" pitchFamily="34" charset="0"/>
                <a:ea typeface="宋体" pitchFamily="2" charset="-122"/>
              </a:rPr>
              <a:t>8</a:t>
            </a:r>
            <a:r>
              <a:rPr lang="zh-CN" altLang="en-US" sz="2800">
                <a:solidFill>
                  <a:schemeClr val="hlink"/>
                </a:solidFill>
                <a:latin typeface="Tahoma" pitchFamily="34" charset="0"/>
                <a:ea typeface="宋体" pitchFamily="2" charset="-122"/>
              </a:rPr>
              <a:t>，</a:t>
            </a:r>
            <a:r>
              <a:rPr lang="en-US" altLang="zh-CN" sz="2800">
                <a:solidFill>
                  <a:schemeClr val="hlink"/>
                </a:solidFill>
                <a:latin typeface="Tahoma" pitchFamily="34" charset="0"/>
                <a:ea typeface="宋体" pitchFamily="2" charset="-122"/>
              </a:rPr>
              <a:t>9</a:t>
            </a:r>
            <a:r>
              <a:rPr lang="zh-CN" altLang="en-US" sz="2800">
                <a:solidFill>
                  <a:schemeClr val="hlink"/>
                </a:solidFill>
                <a:latin typeface="Tahoma" pitchFamily="34" charset="0"/>
                <a:ea typeface="宋体" pitchFamily="2" charset="-122"/>
              </a:rPr>
              <a:t>，</a:t>
            </a:r>
            <a:r>
              <a:rPr lang="en-US" altLang="zh-CN" sz="2800">
                <a:solidFill>
                  <a:schemeClr val="hlink"/>
                </a:solidFill>
                <a:latin typeface="Tahoma" pitchFamily="34" charset="0"/>
                <a:ea typeface="宋体" pitchFamily="2" charset="-122"/>
              </a:rPr>
              <a:t>10</a:t>
            </a:r>
            <a:r>
              <a:rPr lang="zh-CN" altLang="en-US" sz="2800">
                <a:solidFill>
                  <a:schemeClr val="hlink"/>
                </a:solidFill>
                <a:latin typeface="Tahoma" pitchFamily="34" charset="0"/>
                <a:ea typeface="宋体" pitchFamily="2" charset="-122"/>
              </a:rPr>
              <a:t>，</a:t>
            </a:r>
            <a:r>
              <a:rPr lang="en-US" altLang="zh-CN" sz="2800">
                <a:solidFill>
                  <a:schemeClr val="hlink"/>
                </a:solidFill>
                <a:latin typeface="Tahoma" pitchFamily="34" charset="0"/>
                <a:ea typeface="宋体" pitchFamily="2" charset="-122"/>
              </a:rPr>
              <a:t>11</a:t>
            </a:r>
            <a:r>
              <a:rPr lang="zh-CN" altLang="en-US" sz="2800">
                <a:solidFill>
                  <a:schemeClr val="hlink"/>
                </a:solidFill>
                <a:latin typeface="Tahoma" pitchFamily="34" charset="0"/>
                <a:ea typeface="宋体" pitchFamily="2" charset="-122"/>
              </a:rPr>
              <a:t>，</a:t>
            </a:r>
            <a:r>
              <a:rPr lang="en-US" altLang="zh-CN" sz="2800">
                <a:solidFill>
                  <a:schemeClr val="hlink"/>
                </a:solidFill>
                <a:latin typeface="Tahoma" pitchFamily="34" charset="0"/>
                <a:ea typeface="宋体" pitchFamily="2" charset="-122"/>
              </a:rPr>
              <a:t>12</a:t>
            </a:r>
            <a:r>
              <a:rPr lang="zh-CN" altLang="en-US" sz="2800">
                <a:solidFill>
                  <a:schemeClr val="hlink"/>
                </a:solidFill>
                <a:latin typeface="Tahoma" pitchFamily="34" charset="0"/>
                <a:ea typeface="宋体" pitchFamily="2" charset="-122"/>
              </a:rPr>
              <a:t>，</a:t>
            </a:r>
            <a:r>
              <a:rPr lang="en-US" altLang="zh-CN" sz="2800">
                <a:solidFill>
                  <a:schemeClr val="hlink"/>
                </a:solidFill>
                <a:latin typeface="Tahoma" pitchFamily="34" charset="0"/>
                <a:ea typeface="宋体" pitchFamily="2" charset="-122"/>
              </a:rPr>
              <a:t>1</a:t>
            </a:r>
            <a:r>
              <a:rPr lang="zh-CN" altLang="en-US" sz="2800">
                <a:solidFill>
                  <a:schemeClr val="hlink"/>
                </a:solidFill>
                <a:latin typeface="Tahoma" pitchFamily="34" charset="0"/>
                <a:ea typeface="宋体" pitchFamily="2" charset="-122"/>
              </a:rPr>
              <a:t>，</a:t>
            </a:r>
            <a:r>
              <a:rPr lang="en-US" altLang="zh-CN" sz="2800">
                <a:solidFill>
                  <a:schemeClr val="hlink"/>
                </a:solidFill>
                <a:latin typeface="Tahoma" pitchFamily="34" charset="0"/>
                <a:ea typeface="宋体" pitchFamily="2" charset="-122"/>
              </a:rPr>
              <a:t>2</a:t>
            </a:r>
            <a:r>
              <a:rPr lang="zh-CN" altLang="en-US" sz="2800">
                <a:solidFill>
                  <a:schemeClr val="hlink"/>
                </a:solidFill>
                <a:latin typeface="Tahoma" pitchFamily="34" charset="0"/>
                <a:ea typeface="宋体" pitchFamily="2" charset="-122"/>
              </a:rPr>
              <a:t>，</a:t>
            </a:r>
            <a:r>
              <a:rPr lang="en-US" altLang="zh-CN" sz="2800">
                <a:solidFill>
                  <a:schemeClr val="hlink"/>
                </a:solidFill>
                <a:latin typeface="Tahoma" pitchFamily="34" charset="0"/>
                <a:ea typeface="宋体" pitchFamily="2" charset="-122"/>
              </a:rPr>
              <a:t>4</a:t>
            </a:r>
            <a:r>
              <a:rPr lang="zh-CN" altLang="en-US" sz="2800">
                <a:solidFill>
                  <a:schemeClr val="hlink"/>
                </a:solidFill>
                <a:latin typeface="Tahoma" pitchFamily="34" charset="0"/>
                <a:ea typeface="宋体" pitchFamily="2" charset="-122"/>
              </a:rPr>
              <a:t>，</a:t>
            </a:r>
            <a:r>
              <a:rPr lang="en-US" altLang="zh-CN" sz="2800">
                <a:solidFill>
                  <a:schemeClr val="hlink"/>
                </a:solidFill>
                <a:latin typeface="Tahoma" pitchFamily="34" charset="0"/>
                <a:ea typeface="宋体" pitchFamily="2" charset="-122"/>
              </a:rPr>
              <a:t>6</a:t>
            </a:r>
            <a:r>
              <a:rPr lang="zh-CN" altLang="en-US" sz="2800">
                <a:solidFill>
                  <a:schemeClr val="hlink"/>
                </a:solidFill>
                <a:latin typeface="Tahoma" pitchFamily="34" charset="0"/>
                <a:ea typeface="宋体" pitchFamily="2" charset="-122"/>
              </a:rPr>
              <a:t>，</a:t>
            </a:r>
            <a:r>
              <a:rPr lang="en-US" altLang="zh-CN" sz="2800">
                <a:solidFill>
                  <a:schemeClr val="hlink"/>
                </a:solidFill>
                <a:latin typeface="Tahoma" pitchFamily="34" charset="0"/>
                <a:ea typeface="宋体" pitchFamily="2" charset="-122"/>
              </a:rPr>
              <a:t>7</a:t>
            </a:r>
            <a:r>
              <a:rPr lang="zh-CN" altLang="en-US" sz="2800">
                <a:solidFill>
                  <a:schemeClr val="hlink"/>
                </a:solidFill>
                <a:latin typeface="Tahoma" pitchFamily="34" charset="0"/>
                <a:ea typeface="宋体" pitchFamily="2" charset="-122"/>
              </a:rPr>
              <a:t>，</a:t>
            </a:r>
            <a:r>
              <a:rPr lang="en-US" altLang="zh-CN" sz="2800">
                <a:solidFill>
                  <a:schemeClr val="hlink"/>
                </a:solidFill>
                <a:latin typeface="Tahoma" pitchFamily="34" charset="0"/>
                <a:ea typeface="宋体" pitchFamily="2" charset="-122"/>
              </a:rPr>
              <a:t>8</a:t>
            </a:r>
            <a:r>
              <a:rPr lang="zh-CN" altLang="en-US" sz="2800">
                <a:solidFill>
                  <a:schemeClr val="hlink"/>
                </a:solidFill>
                <a:latin typeface="Tahoma" pitchFamily="34" charset="0"/>
                <a:ea typeface="宋体" pitchFamily="2" charset="-122"/>
              </a:rPr>
              <a:t>，</a:t>
            </a:r>
            <a:r>
              <a:rPr lang="en-US" altLang="zh-CN" sz="2800">
                <a:solidFill>
                  <a:schemeClr val="hlink"/>
                </a:solidFill>
                <a:latin typeface="Tahoma" pitchFamily="34" charset="0"/>
                <a:ea typeface="宋体" pitchFamily="2" charset="-122"/>
              </a:rPr>
              <a:t>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iterate type="wd">
                                    <p:tmAbs val="500"/>
                                  </p:iterate>
                                  <p:childTnLst>
                                    <p:set>
                                      <p:cBhvr>
                                        <p:cTn id="6" dur="1" fill="hold">
                                          <p:stCondLst>
                                            <p:cond delay="0"/>
                                          </p:stCondLst>
                                        </p:cTn>
                                        <p:tgtEl>
                                          <p:spTgt spid="5826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pPr algn="ctr" eaLnBrk="1" hangingPunct="1"/>
            <a:r>
              <a:rPr lang="zh-CN" altLang="en-US" dirty="0" smtClean="0"/>
              <a:t>快重传算法</a:t>
            </a:r>
          </a:p>
        </p:txBody>
      </p:sp>
      <p:sp>
        <p:nvSpPr>
          <p:cNvPr id="2297859" name="Rectangle 3"/>
          <p:cNvSpPr>
            <a:spLocks noGrp="1" noChangeArrowheads="1"/>
          </p:cNvSpPr>
          <p:nvPr>
            <p:ph idx="1"/>
          </p:nvPr>
        </p:nvSpPr>
        <p:spPr/>
        <p:txBody>
          <a:bodyPr/>
          <a:lstStyle/>
          <a:p>
            <a:r>
              <a:rPr lang="zh-CN" altLang="zh-CN" dirty="0"/>
              <a:t>采用</a:t>
            </a:r>
            <a:r>
              <a:rPr lang="zh-CN" altLang="zh-CN" dirty="0">
                <a:solidFill>
                  <a:srgbClr val="FF0000"/>
                </a:solidFill>
              </a:rPr>
              <a:t>快</a:t>
            </a:r>
            <a:r>
              <a:rPr lang="zh-CN" altLang="zh-CN" dirty="0" smtClean="0">
                <a:solidFill>
                  <a:srgbClr val="FF0000"/>
                </a:solidFill>
              </a:rPr>
              <a:t>重传</a:t>
            </a:r>
            <a:r>
              <a:rPr lang="en-US" altLang="zh-CN" dirty="0" smtClean="0"/>
              <a:t>FR </a:t>
            </a:r>
            <a:r>
              <a:rPr lang="en-US" altLang="zh-CN" dirty="0"/>
              <a:t>(Fast Retransmission</a:t>
            </a:r>
            <a:r>
              <a:rPr lang="en-US" altLang="zh-CN" dirty="0" smtClean="0"/>
              <a:t>) </a:t>
            </a:r>
            <a:r>
              <a:rPr lang="zh-CN" altLang="zh-CN" dirty="0" smtClean="0"/>
              <a:t>算法</a:t>
            </a:r>
            <a:r>
              <a:rPr lang="zh-CN" altLang="zh-CN" dirty="0"/>
              <a:t>可以让发送方</a:t>
            </a:r>
            <a:r>
              <a:rPr lang="zh-CN" altLang="zh-CN" dirty="0">
                <a:solidFill>
                  <a:srgbClr val="FF0000"/>
                </a:solidFill>
              </a:rPr>
              <a:t>尽早知道发生了个别报文段的丢失。</a:t>
            </a:r>
            <a:endParaRPr lang="en-US" altLang="zh-CN" dirty="0" smtClean="0">
              <a:solidFill>
                <a:srgbClr val="FF0000"/>
              </a:solidFill>
            </a:endParaRPr>
          </a:p>
          <a:p>
            <a:r>
              <a:rPr lang="zh-CN" altLang="en-US" dirty="0" smtClean="0">
                <a:solidFill>
                  <a:srgbClr val="FF0000"/>
                </a:solidFill>
              </a:rPr>
              <a:t>快重传 </a:t>
            </a:r>
            <a:r>
              <a:rPr lang="zh-CN" altLang="en-US" dirty="0" smtClean="0"/>
              <a:t>算法</a:t>
            </a:r>
            <a:r>
              <a:rPr lang="zh-CN" altLang="zh-CN" dirty="0"/>
              <a:t>首先要求接收方不要等待自己发送数据时才进行捎带确认，而是要立即发送确认，即使收到了失序的报文段也要立即发出对已收到的报文段的重复确认</a:t>
            </a:r>
            <a:r>
              <a:rPr lang="zh-CN" altLang="zh-CN" dirty="0" smtClean="0"/>
              <a:t>。</a:t>
            </a:r>
            <a:endParaRPr lang="en-US" altLang="zh-CN" dirty="0" smtClean="0"/>
          </a:p>
        </p:txBody>
      </p:sp>
    </p:spTree>
    <p:extLst>
      <p:ext uri="{BB962C8B-B14F-4D97-AF65-F5344CB8AC3E}">
        <p14:creationId xmlns:p14="http://schemas.microsoft.com/office/powerpoint/2010/main" xmlns="" val="167431566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pPr algn="ctr" eaLnBrk="1" hangingPunct="1"/>
            <a:r>
              <a:rPr lang="zh-CN" altLang="en-US" dirty="0" smtClean="0"/>
              <a:t>快重传算法</a:t>
            </a:r>
          </a:p>
        </p:txBody>
      </p:sp>
      <p:sp>
        <p:nvSpPr>
          <p:cNvPr id="2297859" name="Rectangle 3"/>
          <p:cNvSpPr>
            <a:spLocks noGrp="1" noChangeArrowheads="1"/>
          </p:cNvSpPr>
          <p:nvPr>
            <p:ph idx="1"/>
          </p:nvPr>
        </p:nvSpPr>
        <p:spPr/>
        <p:txBody>
          <a:bodyPr/>
          <a:lstStyle/>
          <a:p>
            <a:r>
              <a:rPr lang="zh-CN" altLang="zh-CN" dirty="0" smtClean="0">
                <a:solidFill>
                  <a:srgbClr val="FF0000"/>
                </a:solidFill>
              </a:rPr>
              <a:t>发送</a:t>
            </a:r>
            <a:r>
              <a:rPr lang="zh-CN" altLang="zh-CN" dirty="0">
                <a:solidFill>
                  <a:srgbClr val="FF0000"/>
                </a:solidFill>
              </a:rPr>
              <a:t>方只要一连收到三个重复确认，</a:t>
            </a:r>
            <a:r>
              <a:rPr lang="zh-CN" altLang="zh-CN" dirty="0"/>
              <a:t>就知道接收方确实没有收到报文</a:t>
            </a:r>
            <a:r>
              <a:rPr lang="zh-CN" altLang="zh-CN" dirty="0" smtClean="0"/>
              <a:t>段，</a:t>
            </a:r>
            <a:r>
              <a:rPr lang="zh-CN" altLang="zh-CN" dirty="0"/>
              <a:t>因而应当</a:t>
            </a:r>
            <a:r>
              <a:rPr lang="zh-CN" altLang="zh-CN" dirty="0">
                <a:solidFill>
                  <a:srgbClr val="FF0000"/>
                </a:solidFill>
              </a:rPr>
              <a:t>立即进行重传（即“快重传”），</a:t>
            </a:r>
            <a:r>
              <a:rPr lang="zh-CN" altLang="zh-CN" dirty="0"/>
              <a:t>这样就不会出现超时，发送方</a:t>
            </a:r>
            <a:r>
              <a:rPr lang="zh-CN" altLang="zh-CN" dirty="0" smtClean="0"/>
              <a:t>也就不会</a:t>
            </a:r>
            <a:r>
              <a:rPr lang="zh-CN" altLang="zh-CN" dirty="0"/>
              <a:t>误认为出现了网络拥塞</a:t>
            </a:r>
            <a:r>
              <a:rPr lang="zh-CN" altLang="zh-CN" dirty="0" smtClean="0"/>
              <a:t>。</a:t>
            </a:r>
            <a:endParaRPr lang="en-US" altLang="zh-CN" dirty="0" smtClean="0"/>
          </a:p>
          <a:p>
            <a:r>
              <a:rPr lang="zh-CN" altLang="zh-CN" dirty="0" smtClean="0"/>
              <a:t>使用</a:t>
            </a:r>
            <a:r>
              <a:rPr lang="zh-CN" altLang="zh-CN" dirty="0"/>
              <a:t>快重传</a:t>
            </a:r>
            <a:r>
              <a:rPr lang="zh-CN" altLang="zh-CN" dirty="0" smtClean="0"/>
              <a:t>可以</a:t>
            </a:r>
            <a:r>
              <a:rPr lang="zh-CN" altLang="zh-CN" dirty="0"/>
              <a:t>使整个网络的吞吐量提高约</a:t>
            </a:r>
            <a:r>
              <a:rPr lang="en-US" altLang="zh-CN" dirty="0"/>
              <a:t>20%</a:t>
            </a:r>
            <a:r>
              <a:rPr lang="zh-CN" altLang="zh-CN" dirty="0" smtClean="0"/>
              <a:t>。</a:t>
            </a:r>
            <a:r>
              <a:rPr lang="zh-CN" altLang="en-US" dirty="0" smtClean="0"/>
              <a:t> </a:t>
            </a:r>
          </a:p>
        </p:txBody>
      </p:sp>
      <p:sp>
        <p:nvSpPr>
          <p:cNvPr id="2" name="矩形 1"/>
          <p:cNvSpPr/>
          <p:nvPr/>
        </p:nvSpPr>
        <p:spPr>
          <a:xfrm>
            <a:off x="848544" y="4684613"/>
            <a:ext cx="8568952" cy="1129348"/>
          </a:xfrm>
          <a:prstGeom prst="rect">
            <a:avLst/>
          </a:prstGeom>
          <a:solidFill>
            <a:srgbClr val="66FF66"/>
          </a:solidFill>
          <a:ln>
            <a:solidFill>
              <a:schemeClr val="tx1"/>
            </a:solidFill>
          </a:ln>
        </p:spPr>
        <p:txBody>
          <a:bodyPr wrap="square">
            <a:spAutoFit/>
          </a:bodyPr>
          <a:lstStyle/>
          <a:p>
            <a:pPr algn="just" eaLnBrk="1" hangingPunct="1">
              <a:lnSpc>
                <a:spcPct val="110000"/>
              </a:lnSpc>
            </a:pPr>
            <a:r>
              <a:rPr lang="zh-CN" altLang="en-US" sz="3200" b="1" dirty="0">
                <a:latin typeface="+mn-lt"/>
                <a:ea typeface="黑体" pitchFamily="2" charset="-122"/>
              </a:rPr>
              <a:t>不难看出，快重传并非取消重传计时器，而是在某些情况下可</a:t>
            </a:r>
            <a:r>
              <a:rPr lang="zh-CN" altLang="en-US" sz="3200" b="1" dirty="0">
                <a:solidFill>
                  <a:srgbClr val="FF0000"/>
                </a:solidFill>
                <a:latin typeface="+mn-lt"/>
                <a:ea typeface="黑体" pitchFamily="2" charset="-122"/>
              </a:rPr>
              <a:t>更早地重传</a:t>
            </a:r>
            <a:r>
              <a:rPr lang="zh-CN" altLang="en-US" sz="3200" b="1" dirty="0">
                <a:latin typeface="+mn-lt"/>
                <a:ea typeface="黑体" pitchFamily="2" charset="-122"/>
              </a:rPr>
              <a:t>丢失的报文段。 </a:t>
            </a:r>
          </a:p>
        </p:txBody>
      </p:sp>
    </p:spTree>
    <p:extLst>
      <p:ext uri="{BB962C8B-B14F-4D97-AF65-F5344CB8AC3E}">
        <p14:creationId xmlns:p14="http://schemas.microsoft.com/office/powerpoint/2010/main" xmlns="" val="141820006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
          <p:cNvSpPr txBox="1">
            <a:spLocks noChangeArrowheads="1"/>
          </p:cNvSpPr>
          <p:nvPr/>
        </p:nvSpPr>
        <p:spPr bwMode="auto">
          <a:xfrm>
            <a:off x="1208584" y="152400"/>
            <a:ext cx="7397750" cy="585788"/>
          </a:xfrm>
          <a:prstGeom prst="rect">
            <a:avLst/>
          </a:prstGeom>
          <a:solidFill>
            <a:srgbClr val="FFFF99"/>
          </a:solidFill>
          <a:ln>
            <a:solidFill>
              <a:srgbClr val="3333CC"/>
            </a:solidFill>
            <a:miter lim="800000"/>
            <a:headEnd/>
            <a:tailEnd/>
          </a:ln>
          <a:effectLst>
            <a:outerShdw dist="35921" dir="2700000" algn="ctr" rotWithShape="0">
              <a:srgbClr val="1C1C1C"/>
            </a:outerShdw>
          </a:effectLs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0" cap="none" spc="0" normalizeH="0" baseline="0" noProof="0" dirty="0" smtClean="0">
                <a:ln>
                  <a:noFill/>
                </a:ln>
                <a:solidFill>
                  <a:srgbClr val="000099"/>
                </a:solidFill>
                <a:effectLst/>
                <a:uLnTx/>
                <a:uFillTx/>
                <a:latin typeface="Tahoma"/>
                <a:ea typeface="黑体"/>
                <a:cs typeface="+mj-cs"/>
              </a:rPr>
              <a:t>快重传举例</a:t>
            </a:r>
          </a:p>
        </p:txBody>
      </p:sp>
      <p:sp>
        <p:nvSpPr>
          <p:cNvPr id="51" name="Text Box 3"/>
          <p:cNvSpPr txBox="1">
            <a:spLocks noChangeArrowheads="1"/>
          </p:cNvSpPr>
          <p:nvPr/>
        </p:nvSpPr>
        <p:spPr bwMode="auto">
          <a:xfrm>
            <a:off x="3590677" y="1052736"/>
            <a:ext cx="8747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发送方</a:t>
            </a:r>
          </a:p>
        </p:txBody>
      </p:sp>
      <p:sp>
        <p:nvSpPr>
          <p:cNvPr id="52" name="Text Box 4"/>
          <p:cNvSpPr txBox="1">
            <a:spLocks noChangeArrowheads="1"/>
          </p:cNvSpPr>
          <p:nvPr/>
        </p:nvSpPr>
        <p:spPr bwMode="auto">
          <a:xfrm>
            <a:off x="6881564" y="1114649"/>
            <a:ext cx="874713"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接收方</a:t>
            </a:r>
          </a:p>
        </p:txBody>
      </p:sp>
      <p:sp>
        <p:nvSpPr>
          <p:cNvPr id="53" name="Text Box 5"/>
          <p:cNvSpPr txBox="1">
            <a:spLocks noChangeArrowheads="1"/>
          </p:cNvSpPr>
          <p:nvPr/>
        </p:nvSpPr>
        <p:spPr bwMode="auto">
          <a:xfrm>
            <a:off x="3076327" y="1475011"/>
            <a:ext cx="10128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1</a:t>
            </a:r>
          </a:p>
        </p:txBody>
      </p:sp>
      <p:sp>
        <p:nvSpPr>
          <p:cNvPr id="54" name="Line 6"/>
          <p:cNvSpPr>
            <a:spLocks noChangeShapeType="1"/>
          </p:cNvSpPr>
          <p:nvPr/>
        </p:nvSpPr>
        <p:spPr bwMode="auto">
          <a:xfrm>
            <a:off x="4054227" y="1724249"/>
            <a:ext cx="3400425"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55" name="Line 7"/>
          <p:cNvSpPr>
            <a:spLocks noChangeShapeType="1"/>
          </p:cNvSpPr>
          <p:nvPr/>
        </p:nvSpPr>
        <p:spPr bwMode="auto">
          <a:xfrm flipH="1">
            <a:off x="4054227" y="2160811"/>
            <a:ext cx="3400425" cy="314325"/>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56" name="Text Box 8"/>
          <p:cNvSpPr txBox="1">
            <a:spLocks noChangeArrowheads="1"/>
          </p:cNvSpPr>
          <p:nvPr/>
        </p:nvSpPr>
        <p:spPr bwMode="auto">
          <a:xfrm>
            <a:off x="7353052" y="1979836"/>
            <a:ext cx="10795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确认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1</a:t>
            </a:r>
            <a:endPar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sp>
        <p:nvSpPr>
          <p:cNvPr id="57" name="Text Box 9"/>
          <p:cNvSpPr txBox="1">
            <a:spLocks noChangeArrowheads="1"/>
          </p:cNvSpPr>
          <p:nvPr/>
        </p:nvSpPr>
        <p:spPr bwMode="auto">
          <a:xfrm>
            <a:off x="4060577" y="5599336"/>
            <a:ext cx="279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1" u="none" strike="noStrike" kern="0" cap="none" spc="0" normalizeH="0" baseline="0" noProof="0">
                <a:ln>
                  <a:noFill/>
                </a:ln>
                <a:solidFill>
                  <a:srgbClr val="000099"/>
                </a:solidFill>
                <a:effectLst/>
                <a:uLnTx/>
                <a:uFillTx/>
                <a:latin typeface="Tahoma" pitchFamily="34" charset="0"/>
                <a:ea typeface="黑体" pitchFamily="2" charset="-122"/>
              </a:rPr>
              <a:t>t</a:t>
            </a:r>
          </a:p>
        </p:txBody>
      </p:sp>
      <p:grpSp>
        <p:nvGrpSpPr>
          <p:cNvPr id="58" name="Group 10"/>
          <p:cNvGrpSpPr>
            <a:grpSpLocks/>
          </p:cNvGrpSpPr>
          <p:nvPr/>
        </p:nvGrpSpPr>
        <p:grpSpPr bwMode="auto">
          <a:xfrm>
            <a:off x="4054227" y="1570261"/>
            <a:ext cx="3400425" cy="4346575"/>
            <a:chOff x="1607" y="677"/>
            <a:chExt cx="1640" cy="2728"/>
          </a:xfrm>
        </p:grpSpPr>
        <p:sp>
          <p:nvSpPr>
            <p:cNvPr id="59" name="Line 11"/>
            <p:cNvSpPr>
              <a:spLocks noChangeShapeType="1"/>
            </p:cNvSpPr>
            <p:nvPr/>
          </p:nvSpPr>
          <p:spPr bwMode="auto">
            <a:xfrm>
              <a:off x="1607" y="677"/>
              <a:ext cx="0" cy="272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60" name="Line 12"/>
            <p:cNvSpPr>
              <a:spLocks noChangeShapeType="1"/>
            </p:cNvSpPr>
            <p:nvPr/>
          </p:nvSpPr>
          <p:spPr bwMode="auto">
            <a:xfrm>
              <a:off x="3247" y="677"/>
              <a:ext cx="0" cy="272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grpSp>
      <p:sp>
        <p:nvSpPr>
          <p:cNvPr id="61" name="Text Box 13"/>
          <p:cNvSpPr txBox="1">
            <a:spLocks noChangeArrowheads="1"/>
          </p:cNvSpPr>
          <p:nvPr/>
        </p:nvSpPr>
        <p:spPr bwMode="auto">
          <a:xfrm>
            <a:off x="7353052" y="2471961"/>
            <a:ext cx="1495425"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确认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2 </a:t>
            </a:r>
            <a:endPar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sp>
        <p:nvSpPr>
          <p:cNvPr id="62" name="Line 14"/>
          <p:cNvSpPr>
            <a:spLocks noChangeShapeType="1"/>
          </p:cNvSpPr>
          <p:nvPr/>
        </p:nvSpPr>
        <p:spPr bwMode="auto">
          <a:xfrm flipH="1">
            <a:off x="4054227" y="2684686"/>
            <a:ext cx="3400425" cy="312738"/>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63" name="Line 15"/>
          <p:cNvSpPr>
            <a:spLocks noChangeShapeType="1"/>
          </p:cNvSpPr>
          <p:nvPr/>
        </p:nvSpPr>
        <p:spPr bwMode="auto">
          <a:xfrm flipH="1">
            <a:off x="4054227" y="3729261"/>
            <a:ext cx="3400425" cy="31115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64" name="Line 16"/>
          <p:cNvSpPr>
            <a:spLocks noChangeShapeType="1"/>
          </p:cNvSpPr>
          <p:nvPr/>
        </p:nvSpPr>
        <p:spPr bwMode="auto">
          <a:xfrm flipH="1">
            <a:off x="4054227" y="4248374"/>
            <a:ext cx="3400425" cy="314325"/>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65" name="Line 17"/>
          <p:cNvSpPr>
            <a:spLocks noChangeShapeType="1"/>
          </p:cNvSpPr>
          <p:nvPr/>
        </p:nvSpPr>
        <p:spPr bwMode="auto">
          <a:xfrm flipH="1">
            <a:off x="4054227" y="4767486"/>
            <a:ext cx="3400425" cy="31591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66" name="Text Box 18"/>
          <p:cNvSpPr txBox="1">
            <a:spLocks noChangeArrowheads="1"/>
          </p:cNvSpPr>
          <p:nvPr/>
        </p:nvSpPr>
        <p:spPr bwMode="auto">
          <a:xfrm>
            <a:off x="3076327" y="1978249"/>
            <a:ext cx="10128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2</a:t>
            </a:r>
          </a:p>
        </p:txBody>
      </p:sp>
      <p:sp>
        <p:nvSpPr>
          <p:cNvPr id="67" name="Text Box 19"/>
          <p:cNvSpPr txBox="1">
            <a:spLocks noChangeArrowheads="1"/>
          </p:cNvSpPr>
          <p:nvPr/>
        </p:nvSpPr>
        <p:spPr bwMode="auto">
          <a:xfrm>
            <a:off x="3076327" y="2487836"/>
            <a:ext cx="10128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3</a:t>
            </a:r>
          </a:p>
        </p:txBody>
      </p:sp>
      <p:sp>
        <p:nvSpPr>
          <p:cNvPr id="68" name="Text Box 20"/>
          <p:cNvSpPr txBox="1">
            <a:spLocks noChangeArrowheads="1"/>
          </p:cNvSpPr>
          <p:nvPr/>
        </p:nvSpPr>
        <p:spPr bwMode="auto">
          <a:xfrm>
            <a:off x="3076327" y="2994249"/>
            <a:ext cx="10128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4</a:t>
            </a:r>
          </a:p>
        </p:txBody>
      </p:sp>
      <p:sp>
        <p:nvSpPr>
          <p:cNvPr id="69" name="Line 21"/>
          <p:cNvSpPr>
            <a:spLocks noChangeShapeType="1"/>
          </p:cNvSpPr>
          <p:nvPr/>
        </p:nvSpPr>
        <p:spPr bwMode="auto">
          <a:xfrm>
            <a:off x="4054227" y="3308574"/>
            <a:ext cx="3400425"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70" name="Text Box 22"/>
          <p:cNvSpPr txBox="1">
            <a:spLocks noChangeArrowheads="1"/>
          </p:cNvSpPr>
          <p:nvPr/>
        </p:nvSpPr>
        <p:spPr bwMode="auto">
          <a:xfrm>
            <a:off x="5789364" y="2698974"/>
            <a:ext cx="6635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a:t>
            </a:r>
          </a:p>
        </p:txBody>
      </p:sp>
      <p:sp>
        <p:nvSpPr>
          <p:cNvPr id="71" name="Text Box 23"/>
          <p:cNvSpPr txBox="1">
            <a:spLocks noChangeArrowheads="1"/>
          </p:cNvSpPr>
          <p:nvPr/>
        </p:nvSpPr>
        <p:spPr bwMode="auto">
          <a:xfrm>
            <a:off x="3076327" y="3541936"/>
            <a:ext cx="10128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5</a:t>
            </a:r>
          </a:p>
        </p:txBody>
      </p:sp>
      <p:sp>
        <p:nvSpPr>
          <p:cNvPr id="72" name="Text Box 24"/>
          <p:cNvSpPr txBox="1">
            <a:spLocks noChangeArrowheads="1"/>
          </p:cNvSpPr>
          <p:nvPr/>
        </p:nvSpPr>
        <p:spPr bwMode="auto">
          <a:xfrm>
            <a:off x="3076327" y="4062636"/>
            <a:ext cx="10128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6</a:t>
            </a:r>
          </a:p>
        </p:txBody>
      </p:sp>
      <p:sp>
        <p:nvSpPr>
          <p:cNvPr id="73" name="Text Box 25"/>
          <p:cNvSpPr txBox="1">
            <a:spLocks noChangeArrowheads="1"/>
          </p:cNvSpPr>
          <p:nvPr/>
        </p:nvSpPr>
        <p:spPr bwMode="auto">
          <a:xfrm>
            <a:off x="7353052" y="3438749"/>
            <a:ext cx="15843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重复确认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2 </a:t>
            </a:r>
            <a:endPar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grpSp>
        <p:nvGrpSpPr>
          <p:cNvPr id="74" name="Group 26"/>
          <p:cNvGrpSpPr>
            <a:grpSpLocks/>
          </p:cNvGrpSpPr>
          <p:nvPr/>
        </p:nvGrpSpPr>
        <p:grpSpPr bwMode="auto">
          <a:xfrm>
            <a:off x="4054227" y="5073878"/>
            <a:ext cx="3400425" cy="533401"/>
            <a:chOff x="2471" y="3290"/>
            <a:chExt cx="2142" cy="336"/>
          </a:xfrm>
        </p:grpSpPr>
        <p:sp>
          <p:nvSpPr>
            <p:cNvPr id="75" name="Line 27"/>
            <p:cNvSpPr>
              <a:spLocks noChangeShapeType="1"/>
            </p:cNvSpPr>
            <p:nvPr/>
          </p:nvSpPr>
          <p:spPr bwMode="auto">
            <a:xfrm>
              <a:off x="2471" y="3427"/>
              <a:ext cx="2142" cy="199"/>
            </a:xfrm>
            <a:prstGeom prst="line">
              <a:avLst/>
            </a:prstGeom>
            <a:noFill/>
            <a:ln w="38100">
              <a:solidFill>
                <a:srgbClr val="9900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76" name="Text Box 28"/>
            <p:cNvSpPr txBox="1">
              <a:spLocks noChangeArrowheads="1"/>
            </p:cNvSpPr>
            <p:nvPr/>
          </p:nvSpPr>
          <p:spPr bwMode="auto">
            <a:xfrm rot="275181">
              <a:off x="3181" y="3290"/>
              <a:ext cx="102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立即重传 </a:t>
              </a:r>
              <a:r>
                <a:rPr kumimoji="0" lang="en-US" altLang="zh-CN" sz="20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2000" b="1" i="0" u="none" strike="noStrike" kern="0" cap="none" spc="0" normalizeH="0" baseline="-25000" noProof="0">
                  <a:ln>
                    <a:noFill/>
                  </a:ln>
                  <a:solidFill>
                    <a:srgbClr val="000099"/>
                  </a:solidFill>
                  <a:effectLst/>
                  <a:uLnTx/>
                  <a:uFillTx/>
                  <a:latin typeface="Tahoma" pitchFamily="34" charset="0"/>
                  <a:ea typeface="黑体" pitchFamily="2" charset="-122"/>
                </a:rPr>
                <a:t>3</a:t>
              </a:r>
            </a:p>
          </p:txBody>
        </p:sp>
      </p:grpSp>
      <p:sp>
        <p:nvSpPr>
          <p:cNvPr id="77" name="Text Box 29"/>
          <p:cNvSpPr txBox="1">
            <a:spLocks noChangeArrowheads="1"/>
          </p:cNvSpPr>
          <p:nvPr/>
        </p:nvSpPr>
        <p:spPr bwMode="auto">
          <a:xfrm>
            <a:off x="7353052" y="3992786"/>
            <a:ext cx="15843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重复确认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2 </a:t>
            </a:r>
            <a:endPar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sp>
        <p:nvSpPr>
          <p:cNvPr id="78" name="Text Box 30"/>
          <p:cNvSpPr txBox="1">
            <a:spLocks noChangeArrowheads="1"/>
          </p:cNvSpPr>
          <p:nvPr/>
        </p:nvSpPr>
        <p:spPr bwMode="auto">
          <a:xfrm>
            <a:off x="7353052" y="4515074"/>
            <a:ext cx="15843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重复确认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2 </a:t>
            </a:r>
            <a:endPar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sp>
        <p:nvSpPr>
          <p:cNvPr id="79" name="Text Box 31"/>
          <p:cNvSpPr txBox="1">
            <a:spLocks noChangeArrowheads="1"/>
          </p:cNvSpPr>
          <p:nvPr/>
        </p:nvSpPr>
        <p:spPr bwMode="auto">
          <a:xfrm>
            <a:off x="7445127" y="5599336"/>
            <a:ext cx="279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1" u="none" strike="noStrike" kern="0" cap="none" spc="0" normalizeH="0" baseline="0" noProof="0">
                <a:ln>
                  <a:noFill/>
                </a:ln>
                <a:solidFill>
                  <a:srgbClr val="000099"/>
                </a:solidFill>
                <a:effectLst/>
                <a:uLnTx/>
                <a:uFillTx/>
                <a:latin typeface="Tahoma" pitchFamily="34" charset="0"/>
                <a:ea typeface="黑体" pitchFamily="2" charset="-122"/>
              </a:rPr>
              <a:t>t</a:t>
            </a:r>
          </a:p>
        </p:txBody>
      </p:sp>
      <p:sp>
        <p:nvSpPr>
          <p:cNvPr id="80" name="Line 32"/>
          <p:cNvSpPr>
            <a:spLocks noChangeShapeType="1"/>
          </p:cNvSpPr>
          <p:nvPr/>
        </p:nvSpPr>
        <p:spPr bwMode="auto">
          <a:xfrm>
            <a:off x="4060577" y="4873849"/>
            <a:ext cx="3398837"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81" name="Text Box 33"/>
          <p:cNvSpPr txBox="1">
            <a:spLocks noChangeArrowheads="1"/>
          </p:cNvSpPr>
          <p:nvPr/>
        </p:nvSpPr>
        <p:spPr bwMode="auto">
          <a:xfrm>
            <a:off x="3076327" y="4616674"/>
            <a:ext cx="10128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Tahoma" pitchFamily="34" charset="0"/>
                <a:ea typeface="黑体" pitchFamily="2" charset="-122"/>
              </a:rPr>
              <a:t>发送 </a:t>
            </a:r>
            <a:r>
              <a:rPr kumimoji="0" lang="en-US" altLang="zh-CN" sz="18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1800" b="1" i="0" u="none" strike="noStrike" kern="0" cap="none" spc="0" normalizeH="0" baseline="-25000" noProof="0">
                <a:ln>
                  <a:noFill/>
                </a:ln>
                <a:solidFill>
                  <a:srgbClr val="000099"/>
                </a:solidFill>
                <a:effectLst/>
                <a:uLnTx/>
                <a:uFillTx/>
                <a:latin typeface="Tahoma" pitchFamily="34" charset="0"/>
                <a:ea typeface="黑体" pitchFamily="2" charset="-122"/>
              </a:rPr>
              <a:t>7</a:t>
            </a:r>
          </a:p>
        </p:txBody>
      </p:sp>
      <p:grpSp>
        <p:nvGrpSpPr>
          <p:cNvPr id="82" name="Group 34"/>
          <p:cNvGrpSpPr>
            <a:grpSpLocks/>
          </p:cNvGrpSpPr>
          <p:nvPr/>
        </p:nvGrpSpPr>
        <p:grpSpPr bwMode="auto">
          <a:xfrm>
            <a:off x="442664" y="3872136"/>
            <a:ext cx="3584575" cy="1349375"/>
            <a:chOff x="340" y="2508"/>
            <a:chExt cx="2114" cy="850"/>
          </a:xfrm>
        </p:grpSpPr>
        <p:grpSp>
          <p:nvGrpSpPr>
            <p:cNvPr id="83" name="Group 35"/>
            <p:cNvGrpSpPr>
              <a:grpSpLocks/>
            </p:cNvGrpSpPr>
            <p:nvPr/>
          </p:nvGrpSpPr>
          <p:grpSpPr bwMode="auto">
            <a:xfrm>
              <a:off x="1729" y="2635"/>
              <a:ext cx="725" cy="666"/>
              <a:chOff x="1257" y="1749"/>
              <a:chExt cx="817" cy="460"/>
            </a:xfrm>
          </p:grpSpPr>
          <p:sp>
            <p:nvSpPr>
              <p:cNvPr id="85" name="Line 36"/>
              <p:cNvSpPr>
                <a:spLocks noChangeShapeType="1"/>
              </p:cNvSpPr>
              <p:nvPr/>
            </p:nvSpPr>
            <p:spPr bwMode="auto">
              <a:xfrm>
                <a:off x="1257" y="1749"/>
                <a:ext cx="817" cy="0"/>
              </a:xfrm>
              <a:prstGeom prst="line">
                <a:avLst/>
              </a:prstGeom>
              <a:noFill/>
              <a:ln w="28575">
                <a:solidFill>
                  <a:srgbClr val="3333CC"/>
                </a:solidFill>
                <a:prstDash val="dash"/>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86" name="Line 37"/>
              <p:cNvSpPr>
                <a:spLocks noChangeShapeType="1"/>
              </p:cNvSpPr>
              <p:nvPr/>
            </p:nvSpPr>
            <p:spPr bwMode="auto">
              <a:xfrm>
                <a:off x="1257" y="1979"/>
                <a:ext cx="817" cy="0"/>
              </a:xfrm>
              <a:prstGeom prst="line">
                <a:avLst/>
              </a:prstGeom>
              <a:noFill/>
              <a:ln w="28575">
                <a:solidFill>
                  <a:srgbClr val="3333CC"/>
                </a:solidFill>
                <a:prstDash val="dash"/>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87" name="Line 38"/>
              <p:cNvSpPr>
                <a:spLocks noChangeShapeType="1"/>
              </p:cNvSpPr>
              <p:nvPr/>
            </p:nvSpPr>
            <p:spPr bwMode="auto">
              <a:xfrm>
                <a:off x="1257" y="2209"/>
                <a:ext cx="817" cy="0"/>
              </a:xfrm>
              <a:prstGeom prst="line">
                <a:avLst/>
              </a:prstGeom>
              <a:noFill/>
              <a:ln w="28575">
                <a:solidFill>
                  <a:srgbClr val="3333CC"/>
                </a:solidFill>
                <a:prstDash val="dash"/>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grpSp>
        <p:sp>
          <p:nvSpPr>
            <p:cNvPr id="84" name="Text Box 39"/>
            <p:cNvSpPr txBox="1">
              <a:spLocks noChangeArrowheads="1"/>
            </p:cNvSpPr>
            <p:nvPr/>
          </p:nvSpPr>
          <p:spPr bwMode="auto">
            <a:xfrm>
              <a:off x="340" y="2508"/>
              <a:ext cx="1389" cy="85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900" b="1" i="0" u="none" strike="noStrike" kern="0" cap="none" spc="0" normalizeH="0" baseline="0" noProof="0">
                <a:ln>
                  <a:noFill/>
                </a:ln>
                <a:solidFill>
                  <a:srgbClr val="000099"/>
                </a:solidFill>
                <a:effectLst/>
                <a:uLnTx/>
                <a:uFillTx/>
                <a:latin typeface="Tahoma" pitchFamily="34" charset="0"/>
                <a:ea typeface="黑体"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收到三个连续的</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对 </a:t>
              </a:r>
              <a:r>
                <a:rPr kumimoji="0" lang="en-US" altLang="zh-CN" sz="20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2000" b="1" i="0" u="none" strike="noStrike" kern="0" cap="none" spc="0" normalizeH="0" baseline="-25000" noProof="0">
                  <a:ln>
                    <a:noFill/>
                  </a:ln>
                  <a:solidFill>
                    <a:srgbClr val="000099"/>
                  </a:solidFill>
                  <a:effectLst/>
                  <a:uLnTx/>
                  <a:uFillTx/>
                  <a:latin typeface="Tahoma" pitchFamily="34" charset="0"/>
                  <a:ea typeface="黑体" pitchFamily="2" charset="-122"/>
                </a:rPr>
                <a:t>2</a:t>
              </a:r>
              <a:r>
                <a:rPr kumimoji="0" lang="en-US" altLang="zh-CN" sz="2000" b="1" i="0" u="none" strike="noStrike" kern="0" cap="none" spc="0" normalizeH="0" baseline="0" noProof="0">
                  <a:ln>
                    <a:noFill/>
                  </a:ln>
                  <a:solidFill>
                    <a:srgbClr val="000099"/>
                  </a:solidFill>
                  <a:effectLst/>
                  <a:uLnTx/>
                  <a:uFillTx/>
                  <a:latin typeface="Tahoma" pitchFamily="34" charset="0"/>
                  <a:ea typeface="黑体" pitchFamily="2" charset="-122"/>
                </a:rPr>
                <a:t> </a:t>
              </a: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的重复确认</a:t>
              </a:r>
            </a:p>
            <a:p>
              <a:pPr marL="0" marR="0" lvl="0" indent="0" defTabSz="914400" eaLnBrk="1" fontAlgn="auto" latinLnBrk="0" hangingPunct="1">
                <a:lnSpc>
                  <a:spcPct val="100000"/>
                </a:lnSpc>
                <a:spcBef>
                  <a:spcPct val="2000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Tahoma" pitchFamily="34" charset="0"/>
                  <a:ea typeface="黑体" pitchFamily="2" charset="-122"/>
                </a:rPr>
                <a:t>立即重传 </a:t>
              </a:r>
              <a:r>
                <a:rPr kumimoji="0" lang="en-US" altLang="zh-CN" sz="2000" b="1" i="0" u="none" strike="noStrike" kern="0" cap="none" spc="0" normalizeH="0" baseline="0" noProof="0">
                  <a:ln>
                    <a:noFill/>
                  </a:ln>
                  <a:solidFill>
                    <a:srgbClr val="000099"/>
                  </a:solidFill>
                  <a:effectLst/>
                  <a:uLnTx/>
                  <a:uFillTx/>
                  <a:latin typeface="Tahoma" pitchFamily="34" charset="0"/>
                  <a:ea typeface="黑体" pitchFamily="2" charset="-122"/>
                </a:rPr>
                <a:t>M</a:t>
              </a:r>
              <a:r>
                <a:rPr kumimoji="0" lang="en-US" altLang="zh-CN" sz="2000" b="1" i="0" u="none" strike="noStrike" kern="0" cap="none" spc="0" normalizeH="0" baseline="-25000" noProof="0">
                  <a:ln>
                    <a:noFill/>
                  </a:ln>
                  <a:solidFill>
                    <a:srgbClr val="000099"/>
                  </a:solidFill>
                  <a:effectLst/>
                  <a:uLnTx/>
                  <a:uFillTx/>
                  <a:latin typeface="Tahoma" pitchFamily="34" charset="0"/>
                  <a:ea typeface="黑体" pitchFamily="2" charset="-122"/>
                </a:rPr>
                <a:t>3</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900" b="1" i="0" u="none" strike="noStrike" kern="0" cap="none" spc="0" normalizeH="0" baseline="0" noProof="0">
                <a:ln>
                  <a:noFill/>
                </a:ln>
                <a:solidFill>
                  <a:srgbClr val="000099"/>
                </a:solidFill>
                <a:effectLst/>
                <a:uLnTx/>
                <a:uFillTx/>
                <a:latin typeface="Tahoma" pitchFamily="34" charset="0"/>
                <a:ea typeface="黑体" pitchFamily="2" charset="-122"/>
              </a:endParaRPr>
            </a:p>
          </p:txBody>
        </p:sp>
      </p:grpSp>
      <p:sp>
        <p:nvSpPr>
          <p:cNvPr id="88" name="AutoShape 40"/>
          <p:cNvSpPr>
            <a:spLocks noChangeArrowheads="1"/>
          </p:cNvSpPr>
          <p:nvPr/>
        </p:nvSpPr>
        <p:spPr bwMode="auto">
          <a:xfrm>
            <a:off x="5797302" y="2416399"/>
            <a:ext cx="871537" cy="1096962"/>
          </a:xfrm>
          <a:prstGeom prst="irregularSeal1">
            <a:avLst/>
          </a:prstGeom>
          <a:solidFill>
            <a:srgbClr val="FFC000"/>
          </a:solidFill>
          <a:ln w="9525">
            <a:solidFill>
              <a:srgbClr val="FF0000"/>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89" name="Text Box 41"/>
          <p:cNvSpPr txBox="1">
            <a:spLocks noChangeArrowheads="1"/>
          </p:cNvSpPr>
          <p:nvPr/>
        </p:nvSpPr>
        <p:spPr bwMode="auto">
          <a:xfrm>
            <a:off x="5868739" y="2698974"/>
            <a:ext cx="6445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99"/>
                </a:solidFill>
                <a:effectLst/>
                <a:uLnTx/>
                <a:uFillTx/>
                <a:latin typeface="Tahoma" pitchFamily="34" charset="0"/>
                <a:ea typeface="黑体" pitchFamily="2" charset="-122"/>
              </a:rPr>
              <a:t>丢失</a:t>
            </a:r>
          </a:p>
        </p:txBody>
      </p:sp>
      <p:sp>
        <p:nvSpPr>
          <p:cNvPr id="90" name="Line 42"/>
          <p:cNvSpPr>
            <a:spLocks noChangeShapeType="1"/>
          </p:cNvSpPr>
          <p:nvPr/>
        </p:nvSpPr>
        <p:spPr bwMode="auto">
          <a:xfrm>
            <a:off x="4054227" y="2268761"/>
            <a:ext cx="3400425"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91" name="Line 43"/>
          <p:cNvSpPr>
            <a:spLocks noChangeShapeType="1"/>
          </p:cNvSpPr>
          <p:nvPr/>
        </p:nvSpPr>
        <p:spPr bwMode="auto">
          <a:xfrm>
            <a:off x="4054227" y="2787874"/>
            <a:ext cx="1830387" cy="15875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92" name="Line 44"/>
          <p:cNvSpPr>
            <a:spLocks noChangeShapeType="1"/>
          </p:cNvSpPr>
          <p:nvPr/>
        </p:nvSpPr>
        <p:spPr bwMode="auto">
          <a:xfrm>
            <a:off x="4060577" y="3829274"/>
            <a:ext cx="3398837" cy="315912"/>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
        <p:nvSpPr>
          <p:cNvPr id="93" name="Line 45"/>
          <p:cNvSpPr>
            <a:spLocks noChangeShapeType="1"/>
          </p:cNvSpPr>
          <p:nvPr/>
        </p:nvSpPr>
        <p:spPr bwMode="auto">
          <a:xfrm>
            <a:off x="4060577" y="4351561"/>
            <a:ext cx="3398837" cy="314325"/>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99"/>
              </a:solidFill>
              <a:effectLst/>
              <a:uLnTx/>
              <a:uFillTx/>
            </a:endParaRPr>
          </a:p>
        </p:txBody>
      </p:sp>
    </p:spTree>
    <p:extLst>
      <p:ext uri="{BB962C8B-B14F-4D97-AF65-F5344CB8AC3E}">
        <p14:creationId xmlns:p14="http://schemas.microsoft.com/office/powerpoint/2010/main" xmlns="" val="324771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right)">
                                      <p:cBhvr>
                                        <p:cTn id="7" dur="1000"/>
                                        <p:tgtEl>
                                          <p:spTgt spid="82"/>
                                        </p:tgtEl>
                                      </p:cBhvr>
                                    </p:animEffect>
                                  </p:childTnLst>
                                </p:cTn>
                              </p:par>
                            </p:childTnLst>
                          </p:cTn>
                        </p:par>
                        <p:par>
                          <p:cTn id="8" fill="hold">
                            <p:stCondLst>
                              <p:cond delay="1000"/>
                            </p:stCondLst>
                            <p:childTnLst>
                              <p:par>
                                <p:cTn id="9" presetID="22" presetClass="entr" presetSubtype="8" fill="hold" nodeType="afterEffect">
                                  <p:stCondLst>
                                    <p:cond delay="50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p:txBody>
          <a:bodyPr/>
          <a:lstStyle/>
          <a:p>
            <a:pPr algn="ctr" eaLnBrk="1" hangingPunct="1"/>
            <a:r>
              <a:rPr lang="zh-CN" altLang="en-US" dirty="0" smtClean="0"/>
              <a:t>快恢复算法</a:t>
            </a:r>
          </a:p>
        </p:txBody>
      </p:sp>
      <p:sp>
        <p:nvSpPr>
          <p:cNvPr id="117765" name="Rectangle 3"/>
          <p:cNvSpPr>
            <a:spLocks noGrp="1" noChangeArrowheads="1"/>
          </p:cNvSpPr>
          <p:nvPr>
            <p:ph type="body" idx="1"/>
          </p:nvPr>
        </p:nvSpPr>
        <p:spPr/>
        <p:txBody>
          <a:bodyPr/>
          <a:lstStyle/>
          <a:p>
            <a:r>
              <a:rPr lang="zh-CN" altLang="en-US" sz="3200" dirty="0" smtClean="0"/>
              <a:t>当发送端收到连续三个重复的确认时，由于发送方现在认为网络很可能没有发生拥塞，因此现在</a:t>
            </a:r>
            <a:r>
              <a:rPr lang="zh-CN" altLang="en-US" sz="3200" dirty="0" smtClean="0">
                <a:solidFill>
                  <a:srgbClr val="FF0000"/>
                </a:solidFill>
              </a:rPr>
              <a:t>不执行慢开始算法，</a:t>
            </a:r>
            <a:r>
              <a:rPr lang="zh-CN" altLang="en-US" sz="3200" dirty="0" smtClean="0"/>
              <a:t>而是执行</a:t>
            </a:r>
            <a:r>
              <a:rPr lang="zh-CN" altLang="en-US" dirty="0">
                <a:solidFill>
                  <a:srgbClr val="FF0000"/>
                </a:solidFill>
              </a:rPr>
              <a:t>快恢复算法 </a:t>
            </a:r>
            <a:r>
              <a:rPr lang="en-US" altLang="zh-CN" dirty="0"/>
              <a:t>FR (Fast Recovery</a:t>
            </a:r>
            <a:r>
              <a:rPr lang="en-US" altLang="zh-CN" dirty="0" smtClean="0"/>
              <a:t>) </a:t>
            </a:r>
            <a:r>
              <a:rPr lang="zh-CN" altLang="en-US" dirty="0" smtClean="0"/>
              <a:t>算法：</a:t>
            </a:r>
            <a:endParaRPr lang="en-US" altLang="zh-CN" sz="3200" dirty="0" smtClean="0"/>
          </a:p>
          <a:p>
            <a:pPr marL="365125" indent="-365125">
              <a:buNone/>
            </a:pPr>
            <a:r>
              <a:rPr lang="en-US" altLang="zh-CN" sz="2800" dirty="0" smtClean="0">
                <a:solidFill>
                  <a:srgbClr val="0000FF"/>
                </a:solidFill>
              </a:rPr>
              <a:t>	(1) </a:t>
            </a:r>
            <a:r>
              <a:rPr lang="zh-CN" altLang="en-US" sz="2800" dirty="0" smtClean="0">
                <a:solidFill>
                  <a:srgbClr val="0000FF"/>
                </a:solidFill>
              </a:rPr>
              <a:t>慢</a:t>
            </a:r>
            <a:r>
              <a:rPr lang="zh-CN" altLang="en-US" sz="2800" dirty="0">
                <a:solidFill>
                  <a:srgbClr val="0000FF"/>
                </a:solidFill>
              </a:rPr>
              <a:t>开始门限 </a:t>
            </a:r>
            <a:r>
              <a:rPr lang="en-US" altLang="zh-CN" sz="2800" dirty="0" err="1">
                <a:solidFill>
                  <a:srgbClr val="0000FF"/>
                </a:solidFill>
              </a:rPr>
              <a:t>ssthresh</a:t>
            </a:r>
            <a:r>
              <a:rPr lang="en-US" altLang="zh-CN" sz="2800" dirty="0">
                <a:solidFill>
                  <a:srgbClr val="0000FF"/>
                </a:solidFill>
              </a:rPr>
              <a:t> = </a:t>
            </a:r>
            <a:r>
              <a:rPr lang="zh-CN" altLang="en-US" sz="2800" dirty="0" smtClean="0">
                <a:solidFill>
                  <a:srgbClr val="0000FF"/>
                </a:solidFill>
              </a:rPr>
              <a:t>当前</a:t>
            </a:r>
            <a:r>
              <a:rPr lang="zh-CN" altLang="en-US" sz="2800" dirty="0">
                <a:solidFill>
                  <a:srgbClr val="0000FF"/>
                </a:solidFill>
              </a:rPr>
              <a:t>拥塞窗口 </a:t>
            </a:r>
            <a:r>
              <a:rPr lang="en-US" altLang="zh-CN" sz="2800" dirty="0" err="1" smtClean="0">
                <a:solidFill>
                  <a:srgbClr val="0000FF"/>
                </a:solidFill>
              </a:rPr>
              <a:t>cwnd</a:t>
            </a:r>
            <a:r>
              <a:rPr lang="en-US" altLang="zh-CN" sz="2800" dirty="0" smtClean="0">
                <a:solidFill>
                  <a:srgbClr val="0000FF"/>
                </a:solidFill>
              </a:rPr>
              <a:t> </a:t>
            </a:r>
            <a:r>
              <a:rPr lang="en-US" altLang="zh-CN" sz="2800" dirty="0">
                <a:solidFill>
                  <a:srgbClr val="0000FF"/>
                </a:solidFill>
              </a:rPr>
              <a:t>/ </a:t>
            </a:r>
            <a:r>
              <a:rPr lang="en-US" altLang="zh-CN" sz="2800" dirty="0" smtClean="0">
                <a:solidFill>
                  <a:srgbClr val="0000FF"/>
                </a:solidFill>
              </a:rPr>
              <a:t>2 </a:t>
            </a:r>
            <a:r>
              <a:rPr lang="zh-CN" altLang="en-US" sz="2800" dirty="0" smtClean="0">
                <a:solidFill>
                  <a:srgbClr val="0000FF"/>
                </a:solidFill>
              </a:rPr>
              <a:t>；</a:t>
            </a:r>
            <a:endParaRPr lang="en-US" altLang="zh-CN" sz="2800" dirty="0">
              <a:solidFill>
                <a:srgbClr val="0000FF"/>
              </a:solidFill>
            </a:endParaRPr>
          </a:p>
          <a:p>
            <a:pPr marL="365125" indent="-365125">
              <a:buNone/>
            </a:pPr>
            <a:r>
              <a:rPr lang="en-US" altLang="zh-CN" sz="2800" dirty="0" smtClean="0">
                <a:solidFill>
                  <a:srgbClr val="0000FF"/>
                </a:solidFill>
              </a:rPr>
              <a:t>	(2) </a:t>
            </a:r>
            <a:r>
              <a:rPr lang="zh-CN" altLang="en-US" sz="2800" dirty="0" smtClean="0">
                <a:solidFill>
                  <a:srgbClr val="0000FF"/>
                </a:solidFill>
              </a:rPr>
              <a:t>新拥塞</a:t>
            </a:r>
            <a:r>
              <a:rPr lang="zh-CN" altLang="en-US" sz="2800" dirty="0">
                <a:solidFill>
                  <a:srgbClr val="0000FF"/>
                </a:solidFill>
              </a:rPr>
              <a:t>窗口 </a:t>
            </a:r>
            <a:r>
              <a:rPr lang="en-US" altLang="zh-CN" sz="2800" dirty="0" err="1" smtClean="0">
                <a:solidFill>
                  <a:srgbClr val="0000FF"/>
                </a:solidFill>
              </a:rPr>
              <a:t>cwnd</a:t>
            </a:r>
            <a:r>
              <a:rPr lang="en-US" altLang="zh-CN" sz="2800" dirty="0" smtClean="0">
                <a:solidFill>
                  <a:srgbClr val="0000FF"/>
                </a:solidFill>
              </a:rPr>
              <a:t> = </a:t>
            </a:r>
            <a:r>
              <a:rPr lang="zh-CN" altLang="en-US" sz="2800" dirty="0" smtClean="0">
                <a:solidFill>
                  <a:srgbClr val="0000FF"/>
                </a:solidFill>
              </a:rPr>
              <a:t>慢开始门限 </a:t>
            </a:r>
            <a:r>
              <a:rPr lang="en-US" altLang="zh-CN" sz="2800" dirty="0" err="1">
                <a:solidFill>
                  <a:srgbClr val="0000FF"/>
                </a:solidFill>
              </a:rPr>
              <a:t>ssthresh</a:t>
            </a:r>
            <a:r>
              <a:rPr lang="en-US" altLang="zh-CN" sz="2800" dirty="0">
                <a:solidFill>
                  <a:srgbClr val="0000FF"/>
                </a:solidFill>
              </a:rPr>
              <a:t> </a:t>
            </a:r>
            <a:r>
              <a:rPr lang="zh-CN" altLang="en-US" sz="2800" dirty="0" smtClean="0">
                <a:solidFill>
                  <a:srgbClr val="0000FF"/>
                </a:solidFill>
              </a:rPr>
              <a:t>；</a:t>
            </a:r>
            <a:endParaRPr lang="en-US" altLang="zh-CN" sz="2800" dirty="0" smtClean="0">
              <a:solidFill>
                <a:srgbClr val="0000FF"/>
              </a:solidFill>
            </a:endParaRPr>
          </a:p>
          <a:p>
            <a:pPr marL="898525" indent="-533400">
              <a:buNone/>
            </a:pPr>
            <a:r>
              <a:rPr lang="en-US" altLang="zh-CN" sz="2800" dirty="0" smtClean="0">
                <a:solidFill>
                  <a:srgbClr val="0000FF"/>
                </a:solidFill>
              </a:rPr>
              <a:t>(3) </a:t>
            </a:r>
            <a:r>
              <a:rPr lang="zh-CN" altLang="en-US" sz="2800" dirty="0" smtClean="0">
                <a:solidFill>
                  <a:srgbClr val="0000FF"/>
                </a:solidFill>
              </a:rPr>
              <a:t>开始执行拥塞避免算法，使拥塞窗口缓慢地线性增大。 </a:t>
            </a:r>
          </a:p>
        </p:txBody>
      </p:sp>
    </p:spTree>
    <p:extLst>
      <p:ext uri="{BB962C8B-B14F-4D97-AF65-F5344CB8AC3E}">
        <p14:creationId xmlns:p14="http://schemas.microsoft.com/office/powerpoint/2010/main" xmlns="" val="24741362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333399"/>
                </a:solidFill>
                <a:effectLst/>
                <a:uLnTx/>
                <a:uFillTx/>
                <a:latin typeface="Tahoma"/>
                <a:ea typeface="黑体"/>
                <a:cs typeface="+mj-cs"/>
              </a:rPr>
              <a:t>慢开始和拥塞避免算法的实现举例 </a:t>
            </a: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xmlns="">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xmlns="">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6609184" y="2774554"/>
            <a:ext cx="399947" cy="222398"/>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101"/>
          <p:cNvSpPr txBox="1">
            <a:spLocks noChangeArrowheads="1"/>
          </p:cNvSpPr>
          <p:nvPr/>
        </p:nvSpPr>
        <p:spPr bwMode="auto">
          <a:xfrm>
            <a:off x="842392" y="4293096"/>
            <a:ext cx="8655010" cy="2246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kumimoji="0" lang="zh-CN" altLang="zh-CN" sz="2800" dirty="0" smtClean="0">
                <a:solidFill>
                  <a:srgbClr val="000099"/>
                </a:solidFill>
                <a:latin typeface="Arial" pitchFamily="34" charset="0"/>
                <a:ea typeface="黑体" pitchFamily="2" charset="-122"/>
              </a:rPr>
              <a:t>因此</a:t>
            </a:r>
            <a:r>
              <a:rPr kumimoji="0" lang="zh-CN" altLang="zh-CN" sz="2800" dirty="0">
                <a:solidFill>
                  <a:srgbClr val="000099"/>
                </a:solidFill>
                <a:latin typeface="Arial" pitchFamily="34" charset="0"/>
                <a:ea typeface="黑体" pitchFamily="2" charset="-122"/>
              </a:rPr>
              <a:t>，在图的点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，发送方知道现在只是丢失了个别的报文段。于是</a:t>
            </a:r>
            <a:r>
              <a:rPr kumimoji="0" lang="zh-CN" altLang="zh-CN" sz="2800" dirty="0">
                <a:solidFill>
                  <a:srgbClr val="FF0000"/>
                </a:solidFill>
                <a:latin typeface="Arial" pitchFamily="34" charset="0"/>
                <a:ea typeface="黑体" pitchFamily="2" charset="-122"/>
              </a:rPr>
              <a:t>不启动慢开始，而是执行快恢复算法。</a:t>
            </a:r>
            <a:r>
              <a:rPr kumimoji="0" lang="zh-CN" altLang="zh-CN" sz="2800" dirty="0">
                <a:solidFill>
                  <a:srgbClr val="000099"/>
                </a:solidFill>
                <a:latin typeface="Arial" pitchFamily="34" charset="0"/>
                <a:ea typeface="黑体" pitchFamily="2" charset="-122"/>
              </a:rPr>
              <a:t>这时，发送方调整门限值</a:t>
            </a:r>
            <a:r>
              <a:rPr kumimoji="0" lang="en-US" altLang="zh-CN" sz="2800" dirty="0" err="1">
                <a:solidFill>
                  <a:srgbClr val="000099"/>
                </a:solidFill>
                <a:latin typeface="Arial" pitchFamily="34" charset="0"/>
                <a:ea typeface="黑体" pitchFamily="2" charset="-122"/>
              </a:rPr>
              <a:t>ssthresh</a:t>
            </a:r>
            <a:r>
              <a:rPr kumimoji="0" lang="en-US" altLang="zh-CN" sz="2800" dirty="0">
                <a:solidFill>
                  <a:srgbClr val="000099"/>
                </a:solidFill>
                <a:latin typeface="Arial" pitchFamily="34" charset="0"/>
                <a:ea typeface="黑体" pitchFamily="2" charset="-122"/>
              </a:rPr>
              <a:t> = </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2 = 8</a:t>
            </a:r>
            <a:r>
              <a:rPr kumimoji="0" lang="zh-CN" altLang="zh-CN" sz="2800" dirty="0">
                <a:solidFill>
                  <a:srgbClr val="000099"/>
                </a:solidFill>
                <a:latin typeface="Arial" pitchFamily="34" charset="0"/>
                <a:ea typeface="黑体" pitchFamily="2" charset="-122"/>
              </a:rPr>
              <a:t>，同时设置拥塞窗口</a:t>
            </a:r>
            <a:r>
              <a:rPr kumimoji="0" lang="en-US" altLang="zh-CN" sz="2800" dirty="0" err="1">
                <a:solidFill>
                  <a:srgbClr val="000099"/>
                </a:solidFill>
                <a:latin typeface="Arial" pitchFamily="34" charset="0"/>
                <a:ea typeface="黑体" pitchFamily="2" charset="-122"/>
              </a:rPr>
              <a:t>cwnd</a:t>
            </a:r>
            <a:r>
              <a:rPr kumimoji="0" lang="en-US" altLang="zh-CN" sz="2800" dirty="0">
                <a:solidFill>
                  <a:srgbClr val="000099"/>
                </a:solidFill>
                <a:latin typeface="Arial" pitchFamily="34" charset="0"/>
                <a:ea typeface="黑体" pitchFamily="2" charset="-122"/>
              </a:rPr>
              <a:t> = </a:t>
            </a:r>
            <a:r>
              <a:rPr kumimoji="0" lang="en-US" altLang="zh-CN" sz="2800" dirty="0" err="1">
                <a:solidFill>
                  <a:srgbClr val="000099"/>
                </a:solidFill>
                <a:latin typeface="Arial" pitchFamily="34" charset="0"/>
                <a:ea typeface="黑体" pitchFamily="2" charset="-122"/>
              </a:rPr>
              <a:t>ssthresh</a:t>
            </a:r>
            <a:r>
              <a:rPr kumimoji="0" lang="en-US" altLang="zh-CN" sz="2800" dirty="0">
                <a:solidFill>
                  <a:srgbClr val="000099"/>
                </a:solidFill>
                <a:latin typeface="Arial" pitchFamily="34" charset="0"/>
                <a:ea typeface="黑体" pitchFamily="2" charset="-122"/>
              </a:rPr>
              <a:t> = 8</a:t>
            </a:r>
            <a:r>
              <a:rPr kumimoji="0" lang="zh-CN" altLang="zh-CN" sz="2800" dirty="0">
                <a:solidFill>
                  <a:srgbClr val="000099"/>
                </a:solidFill>
                <a:latin typeface="Arial" pitchFamily="34" charset="0"/>
                <a:ea typeface="黑体" pitchFamily="2" charset="-122"/>
              </a:rPr>
              <a:t>（见</a:t>
            </a:r>
            <a:r>
              <a:rPr kumimoji="0" lang="zh-CN" altLang="zh-CN" sz="2800" dirty="0" smtClean="0">
                <a:solidFill>
                  <a:srgbClr val="000099"/>
                </a:solidFill>
                <a:latin typeface="Arial" pitchFamily="34" charset="0"/>
                <a:ea typeface="黑体" pitchFamily="2" charset="-122"/>
              </a:rPr>
              <a:t>图中</a:t>
            </a:r>
            <a:r>
              <a:rPr kumimoji="0" lang="zh-CN" altLang="zh-CN" sz="2800" dirty="0">
                <a:solidFill>
                  <a:srgbClr val="000099"/>
                </a:solidFill>
                <a:latin typeface="Arial" pitchFamily="34" charset="0"/>
                <a:ea typeface="黑体" pitchFamily="2" charset="-122"/>
              </a:rPr>
              <a:t>的点</a:t>
            </a:r>
            <a:r>
              <a:rPr kumimoji="0" lang="en-US" altLang="zh-CN" sz="2800" dirty="0">
                <a:solidFill>
                  <a:srgbClr val="000099"/>
                </a:solidFill>
                <a:latin typeface="Arial" pitchFamily="34" charset="0"/>
                <a:ea typeface="黑体" pitchFamily="2" charset="-122"/>
                <a:sym typeface="Wingdings"/>
              </a:rPr>
              <a:t></a:t>
            </a:r>
            <a:r>
              <a:rPr kumimoji="0" lang="zh-CN" altLang="zh-CN" sz="2800" dirty="0">
                <a:solidFill>
                  <a:srgbClr val="000099"/>
                </a:solidFill>
                <a:latin typeface="Arial" pitchFamily="34" charset="0"/>
                <a:ea typeface="黑体" pitchFamily="2" charset="-122"/>
              </a:rPr>
              <a:t>），并开始执行拥塞避免</a:t>
            </a:r>
            <a:r>
              <a:rPr kumimoji="0" lang="zh-CN" altLang="zh-CN" sz="2800" dirty="0" smtClean="0">
                <a:solidFill>
                  <a:srgbClr val="000099"/>
                </a:solidFill>
                <a:latin typeface="Arial" pitchFamily="34" charset="0"/>
                <a:ea typeface="黑体" pitchFamily="2" charset="-122"/>
              </a:rPr>
              <a:t>算法。</a:t>
            </a:r>
            <a:endParaRPr kumimoji="0" lang="en-US" altLang="zh-CN" sz="2800" dirty="0">
              <a:solidFill>
                <a:srgbClr val="000099"/>
              </a:solidFill>
              <a:latin typeface="Arial" pitchFamily="34" charset="0"/>
              <a:ea typeface="黑体" pitchFamily="2" charset="-122"/>
            </a:endParaRPr>
          </a:p>
        </p:txBody>
      </p:sp>
    </p:spTree>
    <p:extLst>
      <p:ext uri="{BB962C8B-B14F-4D97-AF65-F5344CB8AC3E}">
        <p14:creationId xmlns:p14="http://schemas.microsoft.com/office/powerpoint/2010/main" xmlns="" val="295905562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加法</a:t>
            </a:r>
            <a:r>
              <a:rPr lang="zh-CN" altLang="en-US" dirty="0" smtClean="0"/>
              <a:t>增大，</a:t>
            </a:r>
            <a:r>
              <a:rPr lang="zh-CN" altLang="en-US" dirty="0"/>
              <a:t>乘法</a:t>
            </a:r>
            <a:r>
              <a:rPr lang="zh-CN" altLang="en-US" dirty="0" smtClean="0"/>
              <a:t>减小 </a:t>
            </a:r>
            <a:r>
              <a:rPr lang="en-US" altLang="zh-CN" dirty="0" smtClean="0"/>
              <a:t>(AIMD)</a:t>
            </a:r>
            <a:endParaRPr lang="zh-CN" altLang="en-US" dirty="0"/>
          </a:p>
        </p:txBody>
      </p:sp>
      <p:sp>
        <p:nvSpPr>
          <p:cNvPr id="3" name="内容占位符 2"/>
          <p:cNvSpPr>
            <a:spLocks noGrp="1"/>
          </p:cNvSpPr>
          <p:nvPr>
            <p:ph idx="1"/>
          </p:nvPr>
        </p:nvSpPr>
        <p:spPr/>
        <p:txBody>
          <a:bodyPr/>
          <a:lstStyle/>
          <a:p>
            <a:r>
              <a:rPr lang="zh-CN" altLang="zh-CN" dirty="0"/>
              <a:t>可以看出，在拥塞避免阶段，拥塞窗口是按照线性规律增大的。这常</a:t>
            </a:r>
            <a:r>
              <a:rPr lang="zh-CN" altLang="zh-CN" dirty="0" smtClean="0"/>
              <a:t>称为</a:t>
            </a:r>
            <a:r>
              <a:rPr lang="zh-CN" altLang="en-US" dirty="0" smtClean="0">
                <a:solidFill>
                  <a:srgbClr val="FF0000"/>
                </a:solidFill>
              </a:rPr>
              <a:t>“</a:t>
            </a:r>
            <a:r>
              <a:rPr lang="zh-CN" altLang="zh-CN" dirty="0" smtClean="0">
                <a:solidFill>
                  <a:srgbClr val="FF0000"/>
                </a:solidFill>
              </a:rPr>
              <a:t>加法增大</a:t>
            </a:r>
            <a:r>
              <a:rPr lang="zh-CN" altLang="en-US" dirty="0" smtClean="0">
                <a:solidFill>
                  <a:srgbClr val="FF0000"/>
                </a:solidFill>
              </a:rPr>
              <a:t>”</a:t>
            </a:r>
            <a:r>
              <a:rPr lang="en-US" altLang="zh-CN" dirty="0" smtClean="0">
                <a:solidFill>
                  <a:srgbClr val="FF0000"/>
                </a:solidFill>
              </a:rPr>
              <a:t> </a:t>
            </a:r>
            <a:r>
              <a:rPr lang="en-US" altLang="zh-CN" dirty="0" smtClean="0"/>
              <a:t>AI </a:t>
            </a:r>
            <a:r>
              <a:rPr lang="en-US" altLang="zh-CN" dirty="0"/>
              <a:t>(Additive Increase)</a:t>
            </a:r>
            <a:r>
              <a:rPr lang="zh-CN" altLang="zh-CN" dirty="0" smtClean="0"/>
              <a:t>。</a:t>
            </a:r>
            <a:endParaRPr lang="en-US" altLang="zh-CN" dirty="0" smtClean="0"/>
          </a:p>
          <a:p>
            <a:r>
              <a:rPr lang="zh-CN" altLang="en-US" dirty="0" smtClean="0"/>
              <a:t>当</a:t>
            </a:r>
            <a:r>
              <a:rPr lang="zh-CN" altLang="zh-CN" dirty="0" smtClean="0"/>
              <a:t>出现</a:t>
            </a:r>
            <a:r>
              <a:rPr lang="zh-CN" altLang="zh-CN" dirty="0"/>
              <a:t>超时或</a:t>
            </a:r>
            <a:r>
              <a:rPr lang="en-US" altLang="zh-CN" dirty="0"/>
              <a:t>3</a:t>
            </a:r>
            <a:r>
              <a:rPr lang="zh-CN" altLang="zh-CN" dirty="0"/>
              <a:t>个重复的</a:t>
            </a:r>
            <a:r>
              <a:rPr lang="zh-CN" altLang="zh-CN" dirty="0" smtClean="0"/>
              <a:t>确认</a:t>
            </a:r>
            <a:r>
              <a:rPr lang="zh-CN" altLang="en-US" dirty="0"/>
              <a:t>时</a:t>
            </a:r>
            <a:r>
              <a:rPr lang="zh-CN" altLang="zh-CN" dirty="0" smtClean="0"/>
              <a:t>，</a:t>
            </a:r>
            <a:r>
              <a:rPr lang="zh-CN" altLang="zh-CN" dirty="0"/>
              <a:t>就要把门限值设置为当前拥塞窗口值的一半，并大大减小拥塞窗口的数值。这常称为</a:t>
            </a:r>
            <a:r>
              <a:rPr lang="zh-CN" altLang="zh-CN" dirty="0">
                <a:solidFill>
                  <a:srgbClr val="FF0000"/>
                </a:solidFill>
              </a:rPr>
              <a:t>“乘法减小”</a:t>
            </a:r>
            <a:r>
              <a:rPr lang="en-US" altLang="zh-CN" dirty="0"/>
              <a:t>MD (Multiplicative Decrease)</a:t>
            </a:r>
            <a:r>
              <a:rPr lang="zh-CN" altLang="zh-CN" dirty="0" smtClean="0"/>
              <a:t>。</a:t>
            </a:r>
            <a:endParaRPr lang="en-US" altLang="zh-CN" dirty="0" smtClean="0"/>
          </a:p>
          <a:p>
            <a:r>
              <a:rPr lang="zh-CN" altLang="zh-CN" dirty="0" smtClean="0"/>
              <a:t>二者</a:t>
            </a:r>
            <a:r>
              <a:rPr lang="zh-CN" altLang="zh-CN" dirty="0"/>
              <a:t>合在一起就是所谓</a:t>
            </a:r>
            <a:r>
              <a:rPr lang="zh-CN" altLang="zh-CN" dirty="0" smtClean="0"/>
              <a:t>的</a:t>
            </a:r>
            <a:r>
              <a:rPr lang="en-US" altLang="zh-CN" dirty="0" smtClean="0"/>
              <a:t> AIMD </a:t>
            </a:r>
            <a:r>
              <a:rPr lang="zh-CN" altLang="zh-CN" dirty="0" smtClean="0"/>
              <a:t>算法</a:t>
            </a:r>
            <a:r>
              <a:rPr lang="zh-CN" altLang="zh-CN" dirty="0"/>
              <a:t>。</a:t>
            </a:r>
            <a:endParaRPr lang="zh-CN" altLang="en-US" dirty="0"/>
          </a:p>
        </p:txBody>
      </p:sp>
    </p:spTree>
    <p:extLst>
      <p:ext uri="{BB962C8B-B14F-4D97-AF65-F5344CB8AC3E}">
        <p14:creationId xmlns:p14="http://schemas.microsoft.com/office/powerpoint/2010/main" xmlns="" val="268997819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TCP</a:t>
            </a:r>
            <a:r>
              <a:rPr lang="zh-CN" altLang="zh-CN" dirty="0"/>
              <a:t>拥塞控制流程图</a:t>
            </a:r>
            <a:endParaRPr lang="zh-CN" altLang="en-US" dirty="0"/>
          </a:p>
        </p:txBody>
      </p:sp>
      <p:cxnSp>
        <p:nvCxnSpPr>
          <p:cNvPr id="7" name="直接箭头连接符 6"/>
          <p:cNvCxnSpPr/>
          <p:nvPr/>
        </p:nvCxnSpPr>
        <p:spPr>
          <a:xfrm>
            <a:off x="5005388" y="1668870"/>
            <a:ext cx="0" cy="499555"/>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8" name="TextBox 31"/>
          <p:cNvSpPr txBox="1">
            <a:spLocks noChangeArrowheads="1"/>
          </p:cNvSpPr>
          <p:nvPr/>
        </p:nvSpPr>
        <p:spPr bwMode="auto">
          <a:xfrm>
            <a:off x="4394912" y="1207205"/>
            <a:ext cx="142218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latin typeface="+mn-lt"/>
                <a:ea typeface="黑体" pitchFamily="2" charset="-122"/>
              </a:rPr>
              <a:t>连接建立</a:t>
            </a:r>
          </a:p>
        </p:txBody>
      </p:sp>
      <p:cxnSp>
        <p:nvCxnSpPr>
          <p:cNvPr id="10" name="直接箭头连接符 9"/>
          <p:cNvCxnSpPr/>
          <p:nvPr/>
        </p:nvCxnSpPr>
        <p:spPr>
          <a:xfrm flipH="1">
            <a:off x="5022057" y="3451125"/>
            <a:ext cx="1587" cy="863600"/>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11" name="AutoShape 5"/>
          <p:cNvSpPr>
            <a:spLocks noChangeArrowheads="1"/>
          </p:cNvSpPr>
          <p:nvPr/>
        </p:nvSpPr>
        <p:spPr bwMode="auto">
          <a:xfrm>
            <a:off x="2809082" y="4314725"/>
            <a:ext cx="4392612" cy="1169987"/>
          </a:xfrm>
          <a:prstGeom prst="flowChartProcess">
            <a:avLst/>
          </a:prstGeom>
          <a:solidFill>
            <a:srgbClr val="FFCC00"/>
          </a:solidFill>
          <a:ln w="9525">
            <a:solidFill>
              <a:schemeClr val="tx1"/>
            </a:solidFill>
            <a:miter lim="800000"/>
            <a:headEnd/>
            <a:tailEnd/>
          </a:ln>
        </p:spPr>
        <p:txBody>
          <a:bodyPr wrap="none" anchor="ctr"/>
          <a:lstStyle/>
          <a:p>
            <a:pPr algn="ctr"/>
            <a:endParaRPr lang="zh-CN" altLang="zh-CN" sz="1600" b="1"/>
          </a:p>
        </p:txBody>
      </p:sp>
      <p:sp>
        <p:nvSpPr>
          <p:cNvPr id="16" name="TextBox 65"/>
          <p:cNvSpPr txBox="1">
            <a:spLocks noChangeArrowheads="1"/>
          </p:cNvSpPr>
          <p:nvPr/>
        </p:nvSpPr>
        <p:spPr bwMode="auto">
          <a:xfrm>
            <a:off x="560512" y="1433413"/>
            <a:ext cx="2214909" cy="646331"/>
          </a:xfrm>
          <a:prstGeom prst="rect">
            <a:avLst/>
          </a:prstGeom>
          <a:solidFill>
            <a:srgbClr val="66FF66"/>
          </a:solidFill>
          <a:ln w="12700">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dirty="0" err="1">
                <a:latin typeface="Times New Roman" pitchFamily="18" charset="0"/>
                <a:cs typeface="Times New Roman" pitchFamily="18" charset="0"/>
              </a:rPr>
              <a:t>ssthresh</a:t>
            </a:r>
            <a:r>
              <a:rPr lang="en-US" altLang="zh-CN" b="1" dirty="0">
                <a:latin typeface="Times New Roman" pitchFamily="18" charset="0"/>
                <a:cs typeface="Times New Roman" pitchFamily="18" charset="0"/>
              </a:rPr>
              <a:t> = </a:t>
            </a:r>
            <a:r>
              <a:rPr lang="en-US" altLang="zh-CN" b="1" dirty="0" err="1">
                <a:latin typeface="Times New Roman" pitchFamily="18" charset="0"/>
                <a:cs typeface="Times New Roman" pitchFamily="18" charset="0"/>
              </a:rPr>
              <a:t>cwnd</a:t>
            </a:r>
            <a:r>
              <a:rPr lang="en-US" altLang="zh-CN" b="1" dirty="0">
                <a:latin typeface="Times New Roman" pitchFamily="18" charset="0"/>
                <a:cs typeface="Times New Roman" pitchFamily="18" charset="0"/>
              </a:rPr>
              <a:t> / 2</a:t>
            </a:r>
          </a:p>
          <a:p>
            <a:pPr algn="ctr" eaLnBrk="1" hangingPunct="1"/>
            <a:r>
              <a:rPr lang="en-US" altLang="zh-CN" b="1" dirty="0" err="1">
                <a:latin typeface="Times New Roman" pitchFamily="18" charset="0"/>
                <a:cs typeface="Times New Roman" pitchFamily="18" charset="0"/>
              </a:rPr>
              <a:t>cwnd</a:t>
            </a:r>
            <a:r>
              <a:rPr lang="en-US" altLang="zh-CN" b="1" dirty="0">
                <a:latin typeface="Times New Roman" pitchFamily="18" charset="0"/>
                <a:cs typeface="Times New Roman" pitchFamily="18" charset="0"/>
              </a:rPr>
              <a:t> = 1</a:t>
            </a:r>
            <a:endParaRPr lang="zh-CN" altLang="en-US" b="1" dirty="0">
              <a:latin typeface="Times New Roman" pitchFamily="18" charset="0"/>
              <a:cs typeface="Times New Roman" pitchFamily="18" charset="0"/>
            </a:endParaRPr>
          </a:p>
        </p:txBody>
      </p:sp>
      <p:cxnSp>
        <p:nvCxnSpPr>
          <p:cNvPr id="17" name="肘形连接符 16"/>
          <p:cNvCxnSpPr>
            <a:stCxn id="6" idx="1"/>
            <a:endCxn id="16" idx="2"/>
          </p:cNvCxnSpPr>
          <p:nvPr/>
        </p:nvCxnSpPr>
        <p:spPr>
          <a:xfrm rot="10800000">
            <a:off x="1667968" y="2079745"/>
            <a:ext cx="1141115" cy="706249"/>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1" idx="1"/>
            <a:endCxn id="16" idx="2"/>
          </p:cNvCxnSpPr>
          <p:nvPr/>
        </p:nvCxnSpPr>
        <p:spPr>
          <a:xfrm rot="10800000">
            <a:off x="1667968" y="2079745"/>
            <a:ext cx="1141115" cy="2819975"/>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36"/>
          <p:cNvSpPr txBox="1">
            <a:spLocks noChangeArrowheads="1"/>
          </p:cNvSpPr>
          <p:nvPr/>
        </p:nvSpPr>
        <p:spPr bwMode="auto">
          <a:xfrm>
            <a:off x="7490619" y="3594000"/>
            <a:ext cx="2214909" cy="646331"/>
          </a:xfrm>
          <a:prstGeom prst="rect">
            <a:avLst/>
          </a:prstGeom>
          <a:solidFill>
            <a:srgbClr val="66FF66"/>
          </a:solidFill>
          <a:ln w="9525">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latin typeface="Times New Roman" pitchFamily="18" charset="0"/>
                <a:cs typeface="Times New Roman" pitchFamily="18" charset="0"/>
              </a:rPr>
              <a:t>ssthresh = cwnd / 2</a:t>
            </a:r>
          </a:p>
          <a:p>
            <a:pPr algn="ctr" eaLnBrk="1" hangingPunct="1"/>
            <a:r>
              <a:rPr lang="en-US" altLang="zh-CN" b="1">
                <a:latin typeface="Times New Roman" pitchFamily="18" charset="0"/>
                <a:cs typeface="Times New Roman" pitchFamily="18" charset="0"/>
              </a:rPr>
              <a:t>cwnd = ssthresh</a:t>
            </a:r>
            <a:endParaRPr lang="zh-CN" altLang="en-US" b="1">
              <a:latin typeface="Times New Roman" pitchFamily="18" charset="0"/>
              <a:cs typeface="Times New Roman" pitchFamily="18" charset="0"/>
            </a:endParaRPr>
          </a:p>
        </p:txBody>
      </p:sp>
      <p:cxnSp>
        <p:nvCxnSpPr>
          <p:cNvPr id="21" name="直接箭头连接符 20"/>
          <p:cNvCxnSpPr>
            <a:stCxn id="20" idx="1"/>
          </p:cNvCxnSpPr>
          <p:nvPr/>
        </p:nvCxnSpPr>
        <p:spPr>
          <a:xfrm flipH="1">
            <a:off x="5022057" y="3917166"/>
            <a:ext cx="2468562" cy="0"/>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3" idx="3"/>
            <a:endCxn id="20" idx="2"/>
          </p:cNvCxnSpPr>
          <p:nvPr/>
        </p:nvCxnSpPr>
        <p:spPr>
          <a:xfrm flipV="1">
            <a:off x="7261817" y="4240331"/>
            <a:ext cx="1336257" cy="575360"/>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3" name="肘形连接符 105"/>
          <p:cNvCxnSpPr>
            <a:endCxn id="20" idx="0"/>
          </p:cNvCxnSpPr>
          <p:nvPr/>
        </p:nvCxnSpPr>
        <p:spPr>
          <a:xfrm>
            <a:off x="7201694" y="2730400"/>
            <a:ext cx="1396380" cy="863600"/>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022057" y="5482555"/>
            <a:ext cx="4762" cy="466725"/>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25" name="TextBox 114"/>
          <p:cNvSpPr txBox="1">
            <a:spLocks noChangeArrowheads="1"/>
          </p:cNvSpPr>
          <p:nvPr/>
        </p:nvSpPr>
        <p:spPr bwMode="auto">
          <a:xfrm>
            <a:off x="4322904" y="5847655"/>
            <a:ext cx="142218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latin typeface="+mn-lt"/>
                <a:ea typeface="黑体" pitchFamily="2" charset="-122"/>
              </a:rPr>
              <a:t>连接终止</a:t>
            </a:r>
          </a:p>
        </p:txBody>
      </p:sp>
      <p:sp>
        <p:nvSpPr>
          <p:cNvPr id="27" name="AutoShape 5"/>
          <p:cNvSpPr>
            <a:spLocks noChangeArrowheads="1"/>
          </p:cNvSpPr>
          <p:nvPr/>
        </p:nvSpPr>
        <p:spPr bwMode="auto">
          <a:xfrm>
            <a:off x="2809082" y="2154138"/>
            <a:ext cx="4392612" cy="1296987"/>
          </a:xfrm>
          <a:prstGeom prst="flowChartProcess">
            <a:avLst/>
          </a:prstGeom>
          <a:solidFill>
            <a:srgbClr val="FFFF66"/>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zh-CN" altLang="zh-CN" sz="1600" b="1">
              <a:effectLst>
                <a:outerShdw blurRad="38100" dist="38100" dir="2700000" algn="tl">
                  <a:srgbClr val="000000">
                    <a:alpha val="43137"/>
                  </a:srgbClr>
                </a:outerShdw>
              </a:effectLst>
            </a:endParaRPr>
          </a:p>
        </p:txBody>
      </p:sp>
      <p:sp>
        <p:nvSpPr>
          <p:cNvPr id="3" name="Text Box 15"/>
          <p:cNvSpPr txBox="1">
            <a:spLocks noChangeArrowheads="1"/>
          </p:cNvSpPr>
          <p:nvPr/>
        </p:nvSpPr>
        <p:spPr bwMode="auto">
          <a:xfrm>
            <a:off x="4448944" y="2154138"/>
            <a:ext cx="111280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FF0000"/>
                </a:solidFill>
                <a:latin typeface="+mn-lt"/>
                <a:ea typeface="黑体" pitchFamily="2" charset="-122"/>
              </a:rPr>
              <a:t>慢开始</a:t>
            </a:r>
          </a:p>
        </p:txBody>
      </p:sp>
      <p:sp>
        <p:nvSpPr>
          <p:cNvPr id="4" name="Text Box 16"/>
          <p:cNvSpPr txBox="1">
            <a:spLocks noChangeArrowheads="1"/>
          </p:cNvSpPr>
          <p:nvPr/>
        </p:nvSpPr>
        <p:spPr bwMode="auto">
          <a:xfrm>
            <a:off x="3800872" y="2504975"/>
            <a:ext cx="238661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b="1" dirty="0">
                <a:latin typeface="+mn-lt"/>
                <a:ea typeface="黑体" pitchFamily="2" charset="-122"/>
              </a:rPr>
              <a:t>拥塞窗口 </a:t>
            </a:r>
            <a:r>
              <a:rPr lang="en-US" altLang="zh-CN" b="1" dirty="0" err="1">
                <a:latin typeface="+mn-lt"/>
                <a:ea typeface="黑体" pitchFamily="2" charset="-122"/>
              </a:rPr>
              <a:t>cwnd</a:t>
            </a:r>
            <a:r>
              <a:rPr lang="en-US" altLang="zh-CN" b="1" dirty="0">
                <a:latin typeface="+mn-lt"/>
                <a:ea typeface="黑体" pitchFamily="2" charset="-122"/>
              </a:rPr>
              <a:t> =</a:t>
            </a:r>
            <a:r>
              <a:rPr lang="zh-CN" altLang="en-US" b="1" dirty="0">
                <a:latin typeface="+mn-lt"/>
                <a:ea typeface="黑体" pitchFamily="2" charset="-122"/>
              </a:rPr>
              <a:t> </a:t>
            </a:r>
            <a:r>
              <a:rPr lang="en-US" altLang="zh-CN" b="1" dirty="0">
                <a:latin typeface="+mn-lt"/>
                <a:ea typeface="黑体" pitchFamily="2" charset="-122"/>
              </a:rPr>
              <a:t>1 </a:t>
            </a:r>
            <a:endParaRPr lang="zh-CN" altLang="en-US" b="1" dirty="0">
              <a:latin typeface="+mn-lt"/>
              <a:ea typeface="黑体" pitchFamily="2" charset="-122"/>
            </a:endParaRPr>
          </a:p>
          <a:p>
            <a:pPr algn="ctr" eaLnBrk="1" hangingPunct="1"/>
            <a:r>
              <a:rPr lang="zh-CN" altLang="en-US" b="1" dirty="0">
                <a:latin typeface="+mn-lt"/>
                <a:ea typeface="黑体" pitchFamily="2" charset="-122"/>
              </a:rPr>
              <a:t>按指数规律增大</a:t>
            </a:r>
            <a:endParaRPr lang="en-US" altLang="zh-CN" b="1" u="sng" dirty="0">
              <a:latin typeface="+mn-lt"/>
              <a:ea typeface="黑体" pitchFamily="2" charset="-122"/>
              <a:sym typeface="Symbol" pitchFamily="18" charset="2"/>
            </a:endParaRPr>
          </a:p>
        </p:txBody>
      </p:sp>
      <p:sp>
        <p:nvSpPr>
          <p:cNvPr id="5" name="TextBox 25"/>
          <p:cNvSpPr txBox="1">
            <a:spLocks noChangeArrowheads="1"/>
          </p:cNvSpPr>
          <p:nvPr/>
        </p:nvSpPr>
        <p:spPr bwMode="auto">
          <a:xfrm>
            <a:off x="6187484" y="2443063"/>
            <a:ext cx="107433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solidFill>
                  <a:srgbClr val="0000FF"/>
                </a:solidFill>
                <a:latin typeface="+mn-lt"/>
                <a:ea typeface="黑体" pitchFamily="2" charset="-122"/>
                <a:cs typeface="Times New Roman" pitchFamily="18" charset="0"/>
              </a:rPr>
              <a:t>3 </a:t>
            </a:r>
            <a:r>
              <a:rPr lang="zh-CN" altLang="en-US" b="1">
                <a:solidFill>
                  <a:srgbClr val="0000FF"/>
                </a:solidFill>
                <a:latin typeface="+mn-lt"/>
                <a:ea typeface="黑体" pitchFamily="2" charset="-122"/>
                <a:cs typeface="Times New Roman" pitchFamily="18" charset="0"/>
              </a:rPr>
              <a:t>个重复</a:t>
            </a:r>
            <a:endParaRPr lang="en-US" altLang="zh-CN" b="1">
              <a:solidFill>
                <a:srgbClr val="0000FF"/>
              </a:solidFill>
              <a:latin typeface="+mn-lt"/>
              <a:ea typeface="黑体" pitchFamily="2" charset="-122"/>
              <a:cs typeface="Times New Roman" pitchFamily="18" charset="0"/>
            </a:endParaRPr>
          </a:p>
          <a:p>
            <a:pPr algn="ctr" eaLnBrk="1" hangingPunct="1"/>
            <a:r>
              <a:rPr lang="zh-CN" altLang="en-US" b="1">
                <a:solidFill>
                  <a:srgbClr val="0000FF"/>
                </a:solidFill>
                <a:latin typeface="+mn-lt"/>
                <a:ea typeface="黑体" pitchFamily="2" charset="-122"/>
                <a:cs typeface="Times New Roman" pitchFamily="18" charset="0"/>
              </a:rPr>
              <a:t>的 </a:t>
            </a:r>
            <a:r>
              <a:rPr lang="en-US" altLang="zh-CN" b="1">
                <a:solidFill>
                  <a:srgbClr val="0000FF"/>
                </a:solidFill>
                <a:latin typeface="+mn-lt"/>
                <a:ea typeface="黑体" pitchFamily="2" charset="-122"/>
                <a:cs typeface="Times New Roman" pitchFamily="18" charset="0"/>
              </a:rPr>
              <a:t>ACK</a:t>
            </a:r>
            <a:endParaRPr lang="zh-CN" altLang="en-US" b="1">
              <a:solidFill>
                <a:srgbClr val="0000FF"/>
              </a:solidFill>
              <a:latin typeface="+mn-lt"/>
              <a:ea typeface="黑体" pitchFamily="2" charset="-122"/>
              <a:cs typeface="Times New Roman" pitchFamily="18" charset="0"/>
            </a:endParaRPr>
          </a:p>
        </p:txBody>
      </p:sp>
      <p:sp>
        <p:nvSpPr>
          <p:cNvPr id="6" name="TextBox 26"/>
          <p:cNvSpPr txBox="1">
            <a:spLocks noChangeArrowheads="1"/>
          </p:cNvSpPr>
          <p:nvPr/>
        </p:nvSpPr>
        <p:spPr bwMode="auto">
          <a:xfrm>
            <a:off x="2809082" y="2585938"/>
            <a:ext cx="7008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a:solidFill>
                  <a:srgbClr val="0000FF"/>
                </a:solidFill>
                <a:latin typeface="+mn-lt"/>
                <a:ea typeface="黑体" pitchFamily="2" charset="-122"/>
              </a:rPr>
              <a:t>超时</a:t>
            </a:r>
          </a:p>
        </p:txBody>
      </p:sp>
      <p:sp>
        <p:nvSpPr>
          <p:cNvPr id="9" name="TextBox 32"/>
          <p:cNvSpPr txBox="1">
            <a:spLocks noChangeArrowheads="1"/>
          </p:cNvSpPr>
          <p:nvPr/>
        </p:nvSpPr>
        <p:spPr bwMode="auto">
          <a:xfrm>
            <a:off x="4336257" y="3114575"/>
            <a:ext cx="179087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600" b="1" dirty="0" err="1">
                <a:solidFill>
                  <a:srgbClr val="0000FF"/>
                </a:solidFill>
                <a:latin typeface="+mn-lt"/>
              </a:rPr>
              <a:t>cwnd</a:t>
            </a:r>
            <a:r>
              <a:rPr lang="en-US" altLang="zh-CN" sz="1600" b="1" dirty="0">
                <a:solidFill>
                  <a:srgbClr val="0000FF"/>
                </a:solidFill>
                <a:latin typeface="+mn-lt"/>
              </a:rPr>
              <a:t> </a:t>
            </a:r>
            <a:r>
              <a:rPr lang="en-US" altLang="zh-CN" sz="1600" b="1" dirty="0">
                <a:solidFill>
                  <a:srgbClr val="0000FF"/>
                </a:solidFill>
                <a:latin typeface="+mn-lt"/>
                <a:sym typeface="Symbol" pitchFamily="18" charset="2"/>
              </a:rPr>
              <a:t> </a:t>
            </a:r>
            <a:r>
              <a:rPr lang="en-US" altLang="zh-CN" sz="1600" b="1" dirty="0" err="1">
                <a:solidFill>
                  <a:srgbClr val="0000FF"/>
                </a:solidFill>
                <a:latin typeface="+mn-lt"/>
                <a:sym typeface="Symbol" pitchFamily="18" charset="2"/>
              </a:rPr>
              <a:t>ssthresh</a:t>
            </a:r>
            <a:endParaRPr lang="zh-CN" altLang="en-US" sz="1600" b="1" dirty="0">
              <a:solidFill>
                <a:srgbClr val="0000FF"/>
              </a:solidFill>
              <a:latin typeface="+mn-lt"/>
            </a:endParaRPr>
          </a:p>
        </p:txBody>
      </p:sp>
      <p:sp>
        <p:nvSpPr>
          <p:cNvPr id="12" name="Text Box 15"/>
          <p:cNvSpPr txBox="1">
            <a:spLocks noChangeArrowheads="1"/>
          </p:cNvSpPr>
          <p:nvPr/>
        </p:nvSpPr>
        <p:spPr bwMode="auto">
          <a:xfrm>
            <a:off x="4304928" y="4314725"/>
            <a:ext cx="142218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FF0000"/>
                </a:solidFill>
                <a:latin typeface="+mn-lt"/>
                <a:ea typeface="黑体" pitchFamily="2" charset="-122"/>
              </a:rPr>
              <a:t>拥塞避免</a:t>
            </a:r>
          </a:p>
        </p:txBody>
      </p:sp>
      <p:sp>
        <p:nvSpPr>
          <p:cNvPr id="13" name="TextBox 41"/>
          <p:cNvSpPr txBox="1">
            <a:spLocks noChangeArrowheads="1"/>
          </p:cNvSpPr>
          <p:nvPr/>
        </p:nvSpPr>
        <p:spPr bwMode="auto">
          <a:xfrm>
            <a:off x="6187484" y="4492525"/>
            <a:ext cx="107433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b="1">
                <a:solidFill>
                  <a:srgbClr val="0000FF"/>
                </a:solidFill>
                <a:latin typeface="+mn-lt"/>
                <a:ea typeface="黑体" pitchFamily="2" charset="-122"/>
                <a:cs typeface="Times New Roman" pitchFamily="18" charset="0"/>
              </a:rPr>
              <a:t>3 </a:t>
            </a:r>
            <a:r>
              <a:rPr lang="zh-CN" altLang="en-US" b="1">
                <a:solidFill>
                  <a:srgbClr val="0000FF"/>
                </a:solidFill>
                <a:latin typeface="+mn-lt"/>
                <a:ea typeface="黑体" pitchFamily="2" charset="-122"/>
                <a:cs typeface="Times New Roman" pitchFamily="18" charset="0"/>
              </a:rPr>
              <a:t>个重复</a:t>
            </a:r>
            <a:endParaRPr lang="en-US" altLang="zh-CN" b="1">
              <a:solidFill>
                <a:srgbClr val="0000FF"/>
              </a:solidFill>
              <a:latin typeface="+mn-lt"/>
              <a:ea typeface="黑体" pitchFamily="2" charset="-122"/>
              <a:cs typeface="Times New Roman" pitchFamily="18" charset="0"/>
            </a:endParaRPr>
          </a:p>
          <a:p>
            <a:pPr algn="ctr" eaLnBrk="1" hangingPunct="1"/>
            <a:r>
              <a:rPr lang="zh-CN" altLang="en-US" b="1">
                <a:solidFill>
                  <a:srgbClr val="0000FF"/>
                </a:solidFill>
                <a:latin typeface="+mn-lt"/>
                <a:ea typeface="黑体" pitchFamily="2" charset="-122"/>
                <a:cs typeface="Times New Roman" pitchFamily="18" charset="0"/>
              </a:rPr>
              <a:t>的 </a:t>
            </a:r>
            <a:r>
              <a:rPr lang="en-US" altLang="zh-CN" b="1">
                <a:solidFill>
                  <a:srgbClr val="0000FF"/>
                </a:solidFill>
                <a:latin typeface="+mn-lt"/>
                <a:ea typeface="黑体" pitchFamily="2" charset="-122"/>
                <a:cs typeface="Times New Roman" pitchFamily="18" charset="0"/>
              </a:rPr>
              <a:t>ACK</a:t>
            </a:r>
            <a:endParaRPr lang="zh-CN" altLang="en-US" b="1">
              <a:solidFill>
                <a:srgbClr val="0000FF"/>
              </a:solidFill>
              <a:latin typeface="+mn-lt"/>
              <a:ea typeface="黑体" pitchFamily="2" charset="-122"/>
              <a:cs typeface="Times New Roman" pitchFamily="18" charset="0"/>
            </a:endParaRPr>
          </a:p>
        </p:txBody>
      </p:sp>
      <p:sp>
        <p:nvSpPr>
          <p:cNvPr id="14" name="TextBox 42"/>
          <p:cNvSpPr txBox="1">
            <a:spLocks noChangeArrowheads="1"/>
          </p:cNvSpPr>
          <p:nvPr/>
        </p:nvSpPr>
        <p:spPr bwMode="auto">
          <a:xfrm>
            <a:off x="2821782" y="4624288"/>
            <a:ext cx="7008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a:solidFill>
                  <a:srgbClr val="0000FF"/>
                </a:solidFill>
                <a:latin typeface="+mn-lt"/>
                <a:ea typeface="黑体" pitchFamily="2" charset="-122"/>
              </a:rPr>
              <a:t>超时</a:t>
            </a:r>
          </a:p>
        </p:txBody>
      </p:sp>
      <p:sp>
        <p:nvSpPr>
          <p:cNvPr id="15" name="Text Box 16"/>
          <p:cNvSpPr txBox="1">
            <a:spLocks noChangeArrowheads="1"/>
          </p:cNvSpPr>
          <p:nvPr/>
        </p:nvSpPr>
        <p:spPr bwMode="auto">
          <a:xfrm>
            <a:off x="4159870" y="4725144"/>
            <a:ext cx="187325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b="1" dirty="0">
                <a:latin typeface="+mn-lt"/>
                <a:ea typeface="黑体" pitchFamily="2" charset="-122"/>
              </a:rPr>
              <a:t>拥塞窗口 </a:t>
            </a:r>
            <a:r>
              <a:rPr lang="en-US" altLang="zh-CN" b="1" dirty="0" err="1">
                <a:latin typeface="+mn-lt"/>
                <a:ea typeface="黑体" pitchFamily="2" charset="-122"/>
              </a:rPr>
              <a:t>cwnd</a:t>
            </a:r>
            <a:r>
              <a:rPr lang="en-US" altLang="zh-CN" b="1" dirty="0">
                <a:latin typeface="+mn-lt"/>
                <a:ea typeface="黑体" pitchFamily="2" charset="-122"/>
              </a:rPr>
              <a:t> </a:t>
            </a:r>
            <a:endParaRPr lang="zh-CN" altLang="en-US" b="1" dirty="0">
              <a:latin typeface="+mn-lt"/>
              <a:ea typeface="黑体" pitchFamily="2" charset="-122"/>
            </a:endParaRPr>
          </a:p>
          <a:p>
            <a:pPr algn="ctr" eaLnBrk="1" hangingPunct="1"/>
            <a:r>
              <a:rPr lang="zh-CN" altLang="en-US" b="1" dirty="0">
                <a:latin typeface="+mn-lt"/>
                <a:ea typeface="黑体" pitchFamily="2" charset="-122"/>
              </a:rPr>
              <a:t>按线性规律增大</a:t>
            </a:r>
            <a:endParaRPr lang="en-US" altLang="zh-CN" b="1" u="sng" dirty="0">
              <a:latin typeface="+mn-lt"/>
              <a:ea typeface="黑体" pitchFamily="2" charset="-122"/>
              <a:sym typeface="Symbol" pitchFamily="18" charset="2"/>
            </a:endParaRPr>
          </a:p>
        </p:txBody>
      </p:sp>
      <p:grpSp>
        <p:nvGrpSpPr>
          <p:cNvPr id="51" name="组合 50"/>
          <p:cNvGrpSpPr/>
          <p:nvPr/>
        </p:nvGrpSpPr>
        <p:grpSpPr>
          <a:xfrm>
            <a:off x="2775421" y="1756578"/>
            <a:ext cx="1169467" cy="397560"/>
            <a:chOff x="2775421" y="1756578"/>
            <a:chExt cx="1169467" cy="397560"/>
          </a:xfrm>
        </p:grpSpPr>
        <p:cxnSp>
          <p:nvCxnSpPr>
            <p:cNvPr id="46" name="直接连接符 45"/>
            <p:cNvCxnSpPr>
              <a:stCxn id="16" idx="3"/>
            </p:cNvCxnSpPr>
            <p:nvPr/>
          </p:nvCxnSpPr>
          <p:spPr bwMode="auto">
            <a:xfrm flipV="1">
              <a:off x="2775421" y="1756578"/>
              <a:ext cx="1169467" cy="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8" name="直接箭头连接符 47"/>
            <p:cNvCxnSpPr/>
            <p:nvPr/>
          </p:nvCxnSpPr>
          <p:spPr bwMode="auto">
            <a:xfrm>
              <a:off x="3944888" y="1756579"/>
              <a:ext cx="0" cy="397559"/>
            </a:xfrm>
            <a:prstGeom prst="straightConnector1">
              <a:avLst/>
            </a:prstGeom>
            <a:ln w="19050">
              <a:solidFill>
                <a:schemeClr val="tx1"/>
              </a:solidFill>
              <a:headEnd type="none" w="med" len="med"/>
              <a:tailEnd type="triangle" w="sm" len="lg"/>
            </a:ln>
            <a:ex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7412361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5" name="Rectangle 3"/>
          <p:cNvSpPr>
            <a:spLocks noGrp="1" noChangeArrowheads="1"/>
          </p:cNvSpPr>
          <p:nvPr>
            <p:ph type="title"/>
          </p:nvPr>
        </p:nvSpPr>
        <p:spPr/>
        <p:txBody>
          <a:bodyPr/>
          <a:lstStyle/>
          <a:p>
            <a:pPr algn="ctr"/>
            <a:r>
              <a:rPr lang="zh-CN" altLang="en-US"/>
              <a:t>发送窗口的上限值</a:t>
            </a:r>
          </a:p>
        </p:txBody>
      </p:sp>
      <p:sp>
        <p:nvSpPr>
          <p:cNvPr id="801796" name="Rectangle 4"/>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lnSpc>
                <a:spcPct val="100000"/>
              </a:lnSpc>
            </a:pPr>
            <a:r>
              <a:rPr lang="zh-CN" altLang="en-US" sz="2800" dirty="0"/>
              <a:t>发送方的发送窗口的上限值应当取为接收方窗口 </a:t>
            </a:r>
            <a:r>
              <a:rPr lang="en-US" altLang="zh-CN" sz="2800" dirty="0" err="1"/>
              <a:t>rwnd</a:t>
            </a:r>
            <a:r>
              <a:rPr lang="en-US" altLang="zh-CN" sz="2800" dirty="0"/>
              <a:t> </a:t>
            </a:r>
            <a:r>
              <a:rPr lang="zh-CN" altLang="en-US" sz="2800" dirty="0"/>
              <a:t>和拥塞窗口 </a:t>
            </a:r>
            <a:r>
              <a:rPr lang="en-US" altLang="zh-CN" sz="2800" dirty="0" err="1"/>
              <a:t>cwnd</a:t>
            </a:r>
            <a:r>
              <a:rPr lang="en-US" altLang="zh-CN" sz="2800" dirty="0"/>
              <a:t> </a:t>
            </a:r>
            <a:r>
              <a:rPr lang="zh-CN" altLang="en-US" sz="2800" dirty="0"/>
              <a:t>这两个变量中较小的一个，即应按以下公式确定：</a:t>
            </a:r>
          </a:p>
          <a:p>
            <a:pPr algn="just">
              <a:lnSpc>
                <a:spcPct val="100000"/>
              </a:lnSpc>
            </a:pPr>
            <a:endParaRPr lang="en-US" altLang="zh-CN" sz="2800" dirty="0"/>
          </a:p>
          <a:p>
            <a:pPr algn="just">
              <a:lnSpc>
                <a:spcPct val="100000"/>
              </a:lnSpc>
            </a:pPr>
            <a:endParaRPr lang="en-US" altLang="zh-CN" sz="1000" dirty="0" smtClean="0"/>
          </a:p>
          <a:p>
            <a:pPr algn="just">
              <a:lnSpc>
                <a:spcPct val="100000"/>
              </a:lnSpc>
            </a:pPr>
            <a:r>
              <a:rPr lang="zh-CN" altLang="en-US" sz="2800" dirty="0" smtClean="0"/>
              <a:t>当 </a:t>
            </a:r>
            <a:r>
              <a:rPr lang="en-US" altLang="zh-CN" sz="2800" dirty="0" err="1"/>
              <a:t>rwnd</a:t>
            </a:r>
            <a:r>
              <a:rPr lang="en-US" altLang="zh-CN" sz="2800" dirty="0"/>
              <a:t> &lt; </a:t>
            </a:r>
            <a:r>
              <a:rPr lang="en-US" altLang="zh-CN" sz="2800" dirty="0" err="1"/>
              <a:t>cwnd</a:t>
            </a:r>
            <a:r>
              <a:rPr lang="en-US" altLang="zh-CN" sz="2800" dirty="0"/>
              <a:t> </a:t>
            </a:r>
            <a:r>
              <a:rPr lang="zh-CN" altLang="en-US" sz="2800" dirty="0"/>
              <a:t>时，是接收方的接收能力限制发送窗口的最大值。</a:t>
            </a:r>
          </a:p>
          <a:p>
            <a:pPr algn="just">
              <a:lnSpc>
                <a:spcPct val="100000"/>
              </a:lnSpc>
            </a:pPr>
            <a:r>
              <a:rPr lang="zh-CN" altLang="en-US" sz="2800" dirty="0"/>
              <a:t>当 </a:t>
            </a:r>
            <a:r>
              <a:rPr lang="en-US" altLang="zh-CN" sz="2800" dirty="0" err="1"/>
              <a:t>cwnd</a:t>
            </a:r>
            <a:r>
              <a:rPr lang="en-US" altLang="zh-CN" sz="2800" dirty="0"/>
              <a:t> &lt; </a:t>
            </a:r>
            <a:r>
              <a:rPr lang="en-US" altLang="zh-CN" sz="2800" dirty="0" err="1"/>
              <a:t>rwnd</a:t>
            </a:r>
            <a:r>
              <a:rPr lang="en-US" altLang="zh-CN" sz="2800" dirty="0"/>
              <a:t> </a:t>
            </a:r>
            <a:r>
              <a:rPr lang="zh-CN" altLang="en-US" sz="2800" dirty="0"/>
              <a:t>时，则是网络的拥塞限制发送窗口的最大值。 </a:t>
            </a:r>
          </a:p>
        </p:txBody>
      </p:sp>
      <p:sp>
        <p:nvSpPr>
          <p:cNvPr id="801794" name="Rectangle 2"/>
          <p:cNvSpPr>
            <a:spLocks noChangeArrowheads="1"/>
          </p:cNvSpPr>
          <p:nvPr/>
        </p:nvSpPr>
        <p:spPr bwMode="auto">
          <a:xfrm>
            <a:off x="704528" y="2636912"/>
            <a:ext cx="8928992" cy="648072"/>
          </a:xfrm>
          <a:prstGeom prst="rect">
            <a:avLst/>
          </a:prstGeom>
          <a:solidFill>
            <a:srgbClr val="FFFF66"/>
          </a:solidFill>
          <a:ln w="9525" algn="ctr">
            <a:solidFill>
              <a:schemeClr val="tx1"/>
            </a:solidFill>
            <a:miter lim="800000"/>
            <a:headEnd/>
            <a:tailEnd/>
          </a:ln>
          <a:effectLst>
            <a:outerShdw dist="35921" sx="1000" sy="1000" algn="ctr" rotWithShape="0">
              <a:schemeClr val="bg2"/>
            </a:outerShdw>
          </a:effectLst>
        </p:spPr>
        <p:txBody>
          <a:bodyPr wrap="none" anchor="ctr"/>
          <a:lstStyle/>
          <a:p>
            <a:pPr algn="ctr"/>
            <a:r>
              <a:rPr lang="zh-CN" altLang="en-US" sz="2800" b="1" dirty="0">
                <a:solidFill>
                  <a:srgbClr val="000099"/>
                </a:solidFill>
                <a:latin typeface="+mn-lt"/>
                <a:ea typeface="黑体" pitchFamily="2" charset="-122"/>
              </a:rPr>
              <a:t>发送窗口的上限值 </a:t>
            </a:r>
            <a:r>
              <a:rPr lang="zh-CN" altLang="en-US" sz="2800" b="1" dirty="0">
                <a:solidFill>
                  <a:srgbClr val="000099"/>
                </a:solidFill>
                <a:latin typeface="+mn-lt"/>
                <a:ea typeface="黑体" pitchFamily="2" charset="-122"/>
                <a:sym typeface="Symbol" pitchFamily="18" charset="2"/>
              </a:rPr>
              <a:t></a:t>
            </a:r>
            <a:r>
              <a:rPr lang="zh-CN" altLang="en-US" sz="2800" b="1" dirty="0">
                <a:solidFill>
                  <a:srgbClr val="000099"/>
                </a:solidFill>
                <a:latin typeface="+mn-lt"/>
                <a:ea typeface="黑体" pitchFamily="2" charset="-122"/>
              </a:rPr>
              <a:t> </a:t>
            </a:r>
            <a:r>
              <a:rPr lang="en-US" altLang="zh-CN" sz="2800" b="1" dirty="0">
                <a:solidFill>
                  <a:srgbClr val="000099"/>
                </a:solidFill>
                <a:latin typeface="+mn-lt"/>
                <a:ea typeface="黑体" pitchFamily="2" charset="-122"/>
              </a:rPr>
              <a:t>Min [</a:t>
            </a:r>
            <a:r>
              <a:rPr lang="en-US" altLang="zh-CN" sz="2800" b="1" dirty="0" err="1">
                <a:solidFill>
                  <a:srgbClr val="000099"/>
                </a:solidFill>
                <a:latin typeface="+mn-lt"/>
                <a:ea typeface="黑体" pitchFamily="2" charset="-122"/>
              </a:rPr>
              <a:t>rwnd</a:t>
            </a:r>
            <a:r>
              <a:rPr lang="en-US" altLang="zh-CN" sz="2800" b="1" dirty="0">
                <a:solidFill>
                  <a:srgbClr val="000099"/>
                </a:solidFill>
                <a:latin typeface="+mn-lt"/>
                <a:ea typeface="黑体" pitchFamily="2" charset="-122"/>
              </a:rPr>
              <a:t>, </a:t>
            </a:r>
            <a:r>
              <a:rPr lang="en-US" altLang="zh-CN" sz="2800" b="1" dirty="0" err="1">
                <a:solidFill>
                  <a:srgbClr val="000099"/>
                </a:solidFill>
                <a:latin typeface="+mn-lt"/>
                <a:ea typeface="黑体" pitchFamily="2" charset="-122"/>
              </a:rPr>
              <a:t>cwnd</a:t>
            </a:r>
            <a:r>
              <a:rPr lang="en-US" altLang="zh-CN" sz="2800" b="1" dirty="0">
                <a:solidFill>
                  <a:srgbClr val="000099"/>
                </a:solidFill>
                <a:latin typeface="+mn-lt"/>
                <a:ea typeface="黑体" pitchFamily="2" charset="-122"/>
              </a:rPr>
              <a:t>]                </a:t>
            </a:r>
            <a:r>
              <a:rPr lang="en-US" altLang="zh-CN" sz="2800" b="1" dirty="0" smtClean="0">
                <a:solidFill>
                  <a:srgbClr val="000099"/>
                </a:solidFill>
                <a:latin typeface="+mn-lt"/>
                <a:ea typeface="黑体" pitchFamily="2" charset="-122"/>
              </a:rPr>
              <a:t>(5-9)</a:t>
            </a:r>
            <a:endParaRPr lang="en-US" altLang="zh-CN" sz="2800" b="1" dirty="0">
              <a:solidFill>
                <a:srgbClr val="000099"/>
              </a:solidFill>
              <a:latin typeface="+mn-lt"/>
              <a:ea typeface="黑体" pitchFamily="2" charset="-122"/>
            </a:endParaRPr>
          </a:p>
        </p:txBody>
      </p:sp>
      <p:sp>
        <p:nvSpPr>
          <p:cNvPr id="2" name="矩形 1"/>
          <p:cNvSpPr/>
          <p:nvPr/>
        </p:nvSpPr>
        <p:spPr>
          <a:xfrm>
            <a:off x="776536" y="5229200"/>
            <a:ext cx="8784976" cy="999697"/>
          </a:xfrm>
          <a:prstGeom prst="rect">
            <a:avLst/>
          </a:prstGeom>
          <a:solidFill>
            <a:srgbClr val="66FF66"/>
          </a:solidFill>
          <a:ln>
            <a:solidFill>
              <a:schemeClr val="tx1"/>
            </a:solidFill>
          </a:ln>
        </p:spPr>
        <p:txBody>
          <a:bodyPr wrap="square">
            <a:spAutoFit/>
          </a:bodyPr>
          <a:lstStyle/>
          <a:p>
            <a:pPr eaLnBrk="1" hangingPunct="1">
              <a:lnSpc>
                <a:spcPct val="110000"/>
              </a:lnSpc>
            </a:pPr>
            <a:r>
              <a:rPr lang="zh-CN" altLang="zh-CN" sz="2800" b="1" dirty="0">
                <a:solidFill>
                  <a:srgbClr val="000099"/>
                </a:solidFill>
                <a:latin typeface="+mn-lt"/>
                <a:ea typeface="黑体" pitchFamily="2" charset="-122"/>
              </a:rPr>
              <a:t>也就是说</a:t>
            </a:r>
            <a:r>
              <a:rPr lang="zh-CN" altLang="zh-CN" sz="2800" b="1" dirty="0" smtClean="0">
                <a:solidFill>
                  <a:srgbClr val="000099"/>
                </a:solidFill>
                <a:latin typeface="+mn-lt"/>
                <a:ea typeface="黑体" pitchFamily="2" charset="-122"/>
              </a:rPr>
              <a:t>，</a:t>
            </a:r>
            <a:r>
              <a:rPr lang="en-US" altLang="zh-CN" sz="2800" b="1" dirty="0" err="1" smtClean="0">
                <a:solidFill>
                  <a:srgbClr val="000099"/>
                </a:solidFill>
                <a:latin typeface="+mn-lt"/>
                <a:ea typeface="黑体" pitchFamily="2" charset="-122"/>
              </a:rPr>
              <a:t>rwnd</a:t>
            </a:r>
            <a:r>
              <a:rPr lang="en-US" altLang="zh-CN" sz="2800" b="1" dirty="0" smtClean="0">
                <a:solidFill>
                  <a:srgbClr val="000099"/>
                </a:solidFill>
                <a:latin typeface="+mn-lt"/>
                <a:ea typeface="黑体" pitchFamily="2" charset="-122"/>
              </a:rPr>
              <a:t> </a:t>
            </a:r>
            <a:r>
              <a:rPr lang="zh-CN" altLang="zh-CN" sz="2800" b="1" dirty="0" smtClean="0">
                <a:solidFill>
                  <a:srgbClr val="000099"/>
                </a:solidFill>
                <a:latin typeface="+mn-lt"/>
                <a:ea typeface="黑体" pitchFamily="2" charset="-122"/>
              </a:rPr>
              <a:t>和</a:t>
            </a:r>
            <a:r>
              <a:rPr lang="en-US" altLang="zh-CN" sz="2800" b="1" dirty="0" smtClean="0">
                <a:solidFill>
                  <a:srgbClr val="000099"/>
                </a:solidFill>
                <a:latin typeface="+mn-lt"/>
                <a:ea typeface="黑体" pitchFamily="2" charset="-122"/>
              </a:rPr>
              <a:t> </a:t>
            </a:r>
            <a:r>
              <a:rPr lang="en-US" altLang="zh-CN" sz="2800" b="1" dirty="0" err="1" smtClean="0">
                <a:solidFill>
                  <a:srgbClr val="000099"/>
                </a:solidFill>
                <a:latin typeface="+mn-lt"/>
                <a:ea typeface="黑体" pitchFamily="2" charset="-122"/>
              </a:rPr>
              <a:t>cwnd</a:t>
            </a:r>
            <a:r>
              <a:rPr lang="en-US" altLang="zh-CN" sz="2800" b="1" dirty="0" smtClean="0">
                <a:solidFill>
                  <a:srgbClr val="000099"/>
                </a:solidFill>
                <a:latin typeface="+mn-lt"/>
                <a:ea typeface="黑体" pitchFamily="2" charset="-122"/>
              </a:rPr>
              <a:t> </a:t>
            </a:r>
            <a:r>
              <a:rPr lang="zh-CN" altLang="zh-CN" sz="2800" b="1" dirty="0" smtClean="0">
                <a:solidFill>
                  <a:srgbClr val="000099"/>
                </a:solidFill>
                <a:latin typeface="+mn-lt"/>
                <a:ea typeface="黑体" pitchFamily="2" charset="-122"/>
              </a:rPr>
              <a:t>中</a:t>
            </a:r>
            <a:r>
              <a:rPr lang="zh-CN" altLang="zh-CN" sz="2800" b="1" dirty="0">
                <a:solidFill>
                  <a:srgbClr val="000099"/>
                </a:solidFill>
                <a:latin typeface="+mn-lt"/>
                <a:ea typeface="黑体" pitchFamily="2" charset="-122"/>
              </a:rPr>
              <a:t>数值较小的一个，控制了发送方发送数据的速率。</a:t>
            </a:r>
          </a:p>
        </p:txBody>
      </p:sp>
    </p:spTree>
    <p:extLst>
      <p:ext uri="{BB962C8B-B14F-4D97-AF65-F5344CB8AC3E}">
        <p14:creationId xmlns:p14="http://schemas.microsoft.com/office/powerpoint/2010/main" xmlns="" val="130845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179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179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6" grpId="0" build="p"/>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z="4000" dirty="0" smtClean="0"/>
              <a:t>问答题</a:t>
            </a:r>
          </a:p>
        </p:txBody>
      </p:sp>
      <p:sp>
        <p:nvSpPr>
          <p:cNvPr id="579587" name="Rectangle 3"/>
          <p:cNvSpPr>
            <a:spLocks noGrp="1" noChangeArrowheads="1"/>
          </p:cNvSpPr>
          <p:nvPr>
            <p:ph type="body" idx="1"/>
          </p:nvPr>
        </p:nvSpPr>
        <p:spPr/>
        <p:txBody>
          <a:bodyPr/>
          <a:lstStyle/>
          <a:p>
            <a:pPr eaLnBrk="1" hangingPunct="1">
              <a:lnSpc>
                <a:spcPct val="90000"/>
              </a:lnSpc>
              <a:buNone/>
            </a:pPr>
            <a:r>
              <a:rPr lang="en-US" altLang="zh-CN" dirty="0" smtClean="0"/>
              <a:t>3. </a:t>
            </a:r>
            <a:r>
              <a:rPr lang="zh-CN" altLang="en-US" dirty="0" smtClean="0"/>
              <a:t>一个应用程序用</a:t>
            </a:r>
            <a:r>
              <a:rPr lang="en-US" altLang="zh-CN" dirty="0" smtClean="0"/>
              <a:t>UDP</a:t>
            </a:r>
            <a:r>
              <a:rPr lang="zh-CN" altLang="en-US" dirty="0" smtClean="0"/>
              <a:t>，到了</a:t>
            </a:r>
            <a:r>
              <a:rPr lang="en-US" altLang="zh-CN" dirty="0" smtClean="0"/>
              <a:t>IP</a:t>
            </a:r>
            <a:r>
              <a:rPr lang="zh-CN" altLang="en-US" dirty="0" smtClean="0"/>
              <a:t>层把数据报划分为</a:t>
            </a:r>
            <a:r>
              <a:rPr lang="en-US" altLang="zh-CN" dirty="0" smtClean="0"/>
              <a:t>4</a:t>
            </a:r>
            <a:r>
              <a:rPr lang="zh-CN" altLang="en-US" dirty="0" smtClean="0"/>
              <a:t>个数据报片发送出去。结果前两个数据报片丢失，后两个到达目的站。过了一段时间应用程序重传</a:t>
            </a:r>
            <a:r>
              <a:rPr lang="en-US" altLang="zh-CN" dirty="0" smtClean="0"/>
              <a:t>UDP</a:t>
            </a:r>
            <a:r>
              <a:rPr lang="zh-CN" altLang="en-US" dirty="0" smtClean="0"/>
              <a:t>，</a:t>
            </a:r>
            <a:r>
              <a:rPr lang="en-US" altLang="zh-CN" dirty="0" smtClean="0"/>
              <a:t>IP</a:t>
            </a:r>
            <a:r>
              <a:rPr lang="zh-CN" altLang="en-US" dirty="0" smtClean="0"/>
              <a:t>层仍然划分为</a:t>
            </a:r>
            <a:r>
              <a:rPr lang="en-US" altLang="zh-CN" dirty="0" smtClean="0"/>
              <a:t>4</a:t>
            </a:r>
            <a:r>
              <a:rPr lang="zh-CN" altLang="en-US" dirty="0" smtClean="0"/>
              <a:t>个数据报片传送。结果这次前两个到达而后两个丢失。试问：在目的站能否将这两次传输的</a:t>
            </a:r>
            <a:r>
              <a:rPr lang="en-US" altLang="zh-CN" dirty="0" smtClean="0"/>
              <a:t>4</a:t>
            </a:r>
            <a:r>
              <a:rPr lang="zh-CN" altLang="en-US" dirty="0" smtClean="0"/>
              <a:t>个数据报片组装成为完整的数据报？试说明理由。</a:t>
            </a:r>
            <a:endParaRPr lang="en-US" altLang="zh-CN" dirty="0" smtClean="0"/>
          </a:p>
          <a:p>
            <a:pPr>
              <a:lnSpc>
                <a:spcPct val="90000"/>
              </a:lnSpc>
              <a:buNone/>
            </a:pPr>
            <a:r>
              <a:rPr lang="en-US" altLang="zh-CN" dirty="0" smtClean="0"/>
              <a:t>4. </a:t>
            </a:r>
            <a:r>
              <a:rPr lang="zh-CN" altLang="en-US" dirty="0" smtClean="0"/>
              <a:t>为什么在</a:t>
            </a:r>
            <a:r>
              <a:rPr lang="en-US" altLang="zh-CN" dirty="0" smtClean="0"/>
              <a:t>TCP</a:t>
            </a:r>
            <a:r>
              <a:rPr lang="zh-CN" altLang="en-US" dirty="0" smtClean="0"/>
              <a:t>首部中有一个首部长度（数据偏移）字段，而</a:t>
            </a:r>
            <a:r>
              <a:rPr lang="en-US" altLang="zh-CN" dirty="0" smtClean="0"/>
              <a:t>UDP</a:t>
            </a:r>
            <a:r>
              <a:rPr lang="zh-CN" altLang="en-US" dirty="0" smtClean="0"/>
              <a:t>的首部中就没有这个字段？</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5.8.3  </a:t>
            </a:r>
            <a:r>
              <a:rPr lang="zh-CN" altLang="zh-CN" dirty="0"/>
              <a:t>主动队列</a:t>
            </a:r>
            <a:r>
              <a:rPr lang="zh-CN" altLang="zh-CN" dirty="0" smtClean="0"/>
              <a:t>管理</a:t>
            </a:r>
            <a:r>
              <a:rPr lang="en-US" altLang="zh-CN" dirty="0" smtClean="0"/>
              <a:t> AQM</a:t>
            </a:r>
            <a:endParaRPr lang="zh-CN" altLang="en-US" dirty="0"/>
          </a:p>
        </p:txBody>
      </p:sp>
      <p:sp>
        <p:nvSpPr>
          <p:cNvPr id="3" name="内容占位符 2"/>
          <p:cNvSpPr>
            <a:spLocks noGrp="1"/>
          </p:cNvSpPr>
          <p:nvPr>
            <p:ph idx="1"/>
          </p:nvPr>
        </p:nvSpPr>
        <p:spPr/>
        <p:txBody>
          <a:bodyPr/>
          <a:lstStyle/>
          <a:p>
            <a:r>
              <a:rPr lang="en-US" altLang="zh-CN" dirty="0" smtClean="0"/>
              <a:t>TCP </a:t>
            </a:r>
            <a:r>
              <a:rPr lang="zh-CN" altLang="zh-CN" dirty="0" smtClean="0"/>
              <a:t>拥塞控制和</a:t>
            </a:r>
            <a:r>
              <a:rPr lang="zh-CN" altLang="zh-CN" dirty="0"/>
              <a:t>网络层采取的</a:t>
            </a:r>
            <a:r>
              <a:rPr lang="zh-CN" altLang="zh-CN" dirty="0" smtClean="0"/>
              <a:t>策略</a:t>
            </a:r>
            <a:r>
              <a:rPr lang="zh-CN" altLang="en-US" dirty="0" smtClean="0"/>
              <a:t>有密切</a:t>
            </a:r>
            <a:r>
              <a:rPr lang="zh-CN" altLang="zh-CN" dirty="0" smtClean="0"/>
              <a:t>联系</a:t>
            </a:r>
            <a:r>
              <a:rPr lang="zh-CN" altLang="en-US" dirty="0" smtClean="0"/>
              <a:t>。</a:t>
            </a:r>
            <a:endParaRPr lang="en-US" altLang="zh-CN" dirty="0" smtClean="0"/>
          </a:p>
          <a:p>
            <a:r>
              <a:rPr lang="zh-CN" altLang="zh-CN" dirty="0"/>
              <a:t>重传会</a:t>
            </a:r>
            <a:r>
              <a:rPr lang="zh-CN" altLang="zh-CN" dirty="0" smtClean="0"/>
              <a:t>使</a:t>
            </a:r>
            <a:r>
              <a:rPr lang="en-US" altLang="zh-CN" dirty="0" smtClean="0"/>
              <a:t> TCP </a:t>
            </a:r>
            <a:r>
              <a:rPr lang="zh-CN" altLang="zh-CN" dirty="0" smtClean="0"/>
              <a:t>连接</a:t>
            </a:r>
            <a:r>
              <a:rPr lang="zh-CN" altLang="zh-CN" dirty="0"/>
              <a:t>的发送端认为在网络中发生了拥塞。于是</a:t>
            </a:r>
            <a:r>
              <a:rPr lang="zh-CN" altLang="zh-CN" dirty="0" smtClean="0"/>
              <a:t>在</a:t>
            </a:r>
            <a:r>
              <a:rPr lang="en-US" altLang="zh-CN" dirty="0" smtClean="0"/>
              <a:t> TCP </a:t>
            </a:r>
            <a:r>
              <a:rPr lang="zh-CN" altLang="zh-CN" dirty="0" smtClean="0"/>
              <a:t>的</a:t>
            </a:r>
            <a:r>
              <a:rPr lang="zh-CN" altLang="zh-CN" dirty="0"/>
              <a:t>发送端就采取了拥塞控制措施，但实际上网络并没有发生拥塞。</a:t>
            </a:r>
          </a:p>
          <a:p>
            <a:r>
              <a:rPr lang="zh-CN" altLang="zh-CN" dirty="0"/>
              <a:t>网络层的策略</a:t>
            </a:r>
            <a:r>
              <a:rPr lang="zh-CN" altLang="zh-CN" dirty="0" smtClean="0"/>
              <a:t>对</a:t>
            </a:r>
            <a:r>
              <a:rPr lang="en-US" altLang="zh-CN" dirty="0" smtClean="0"/>
              <a:t> TCP </a:t>
            </a:r>
            <a:r>
              <a:rPr lang="zh-CN" altLang="zh-CN" dirty="0" smtClean="0"/>
              <a:t>拥塞控制</a:t>
            </a:r>
            <a:r>
              <a:rPr lang="zh-CN" altLang="zh-CN" dirty="0">
                <a:solidFill>
                  <a:srgbClr val="FF0000"/>
                </a:solidFill>
              </a:rPr>
              <a:t>影响最大</a:t>
            </a:r>
            <a:r>
              <a:rPr lang="zh-CN" altLang="zh-CN" dirty="0"/>
              <a:t>的就是路由器的分组丢弃策略。</a:t>
            </a:r>
            <a:endParaRPr lang="zh-CN" altLang="en-US" dirty="0"/>
          </a:p>
        </p:txBody>
      </p:sp>
    </p:spTree>
    <p:extLst>
      <p:ext uri="{BB962C8B-B14F-4D97-AF65-F5344CB8AC3E}">
        <p14:creationId xmlns:p14="http://schemas.microsoft.com/office/powerpoint/2010/main" xmlns="" val="166136947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a:t>
            </a:r>
            <a:r>
              <a:rPr lang="zh-CN" altLang="zh-CN" dirty="0" smtClean="0"/>
              <a:t>先进先出”</a:t>
            </a:r>
            <a:r>
              <a:rPr lang="en-US" altLang="zh-CN" dirty="0" smtClean="0"/>
              <a:t>FIFO </a:t>
            </a:r>
            <a:r>
              <a:rPr lang="zh-CN" altLang="en-US" dirty="0" smtClean="0"/>
              <a:t>处理</a:t>
            </a:r>
            <a:r>
              <a:rPr lang="zh-CN" altLang="zh-CN" dirty="0" smtClean="0"/>
              <a:t>规则</a:t>
            </a:r>
            <a:endParaRPr lang="zh-CN" altLang="en-US" dirty="0"/>
          </a:p>
        </p:txBody>
      </p:sp>
      <p:sp>
        <p:nvSpPr>
          <p:cNvPr id="3" name="内容占位符 2"/>
          <p:cNvSpPr>
            <a:spLocks noGrp="1"/>
          </p:cNvSpPr>
          <p:nvPr>
            <p:ph idx="1"/>
          </p:nvPr>
        </p:nvSpPr>
        <p:spPr/>
        <p:txBody>
          <a:bodyPr/>
          <a:lstStyle/>
          <a:p>
            <a:r>
              <a:rPr lang="zh-CN" altLang="zh-CN" sz="2800" dirty="0"/>
              <a:t>路由器的队列通常都是按照</a:t>
            </a:r>
            <a:r>
              <a:rPr lang="zh-CN" altLang="zh-CN" sz="2800" dirty="0">
                <a:solidFill>
                  <a:srgbClr val="FF0000"/>
                </a:solidFill>
              </a:rPr>
              <a:t>“先进先出”</a:t>
            </a:r>
            <a:r>
              <a:rPr lang="en-US" altLang="zh-CN" sz="2800" dirty="0"/>
              <a:t>FIFO (First In First Out) </a:t>
            </a:r>
            <a:r>
              <a:rPr lang="zh-CN" altLang="zh-CN" sz="2800" dirty="0"/>
              <a:t>的规则处理到来的分组</a:t>
            </a:r>
            <a:r>
              <a:rPr lang="zh-CN" altLang="zh-CN" sz="2800" dirty="0" smtClean="0"/>
              <a:t>。</a:t>
            </a:r>
            <a:endParaRPr lang="en-US" altLang="zh-CN" sz="2800" dirty="0" smtClean="0"/>
          </a:p>
          <a:p>
            <a:r>
              <a:rPr lang="zh-CN" altLang="zh-CN" sz="2800" dirty="0" smtClean="0"/>
              <a:t>当</a:t>
            </a:r>
            <a:r>
              <a:rPr lang="zh-CN" altLang="zh-CN" sz="2800" dirty="0"/>
              <a:t>队列已满时，以后再到达的所有分组（如果能够继续排队，这些分组都将排在队列的尾部）将都被丢弃。这就叫做</a:t>
            </a:r>
            <a:r>
              <a:rPr lang="zh-CN" altLang="zh-CN" sz="2800" dirty="0">
                <a:solidFill>
                  <a:srgbClr val="FF0000"/>
                </a:solidFill>
              </a:rPr>
              <a:t>尾部丢弃</a:t>
            </a:r>
            <a:r>
              <a:rPr lang="zh-CN" altLang="zh-CN" sz="2800" dirty="0" smtClean="0">
                <a:solidFill>
                  <a:srgbClr val="FF0000"/>
                </a:solidFill>
              </a:rPr>
              <a:t>策略</a:t>
            </a:r>
            <a:r>
              <a:rPr lang="en-US" altLang="zh-CN" sz="2800" dirty="0" smtClean="0">
                <a:solidFill>
                  <a:srgbClr val="FF0000"/>
                </a:solidFill>
              </a:rPr>
              <a:t> </a:t>
            </a:r>
            <a:r>
              <a:rPr lang="en-US" altLang="zh-CN" sz="2800" dirty="0" smtClean="0"/>
              <a:t>(</a:t>
            </a:r>
            <a:r>
              <a:rPr lang="en-US" altLang="zh-CN" sz="2800" dirty="0"/>
              <a:t>tail-drop policy)</a:t>
            </a:r>
            <a:r>
              <a:rPr lang="zh-CN" altLang="zh-CN" sz="2800" dirty="0" smtClean="0"/>
              <a:t>。</a:t>
            </a:r>
            <a:endParaRPr lang="en-US" altLang="zh-CN" sz="2800" dirty="0" smtClean="0"/>
          </a:p>
          <a:p>
            <a:r>
              <a:rPr lang="zh-CN" altLang="zh-CN" sz="2800" dirty="0"/>
              <a:t>路由器的尾部丢弃往往会导致一连串分组的丢失，这就使发送方出现超时重传，</a:t>
            </a:r>
            <a:r>
              <a:rPr lang="zh-CN" altLang="zh-CN" sz="2800" dirty="0" smtClean="0"/>
              <a:t>使</a:t>
            </a:r>
            <a:r>
              <a:rPr lang="en-US" altLang="zh-CN" sz="2800" dirty="0" smtClean="0"/>
              <a:t> TCP </a:t>
            </a:r>
            <a:r>
              <a:rPr lang="zh-CN" altLang="zh-CN" sz="2800" dirty="0" smtClean="0"/>
              <a:t>进入</a:t>
            </a:r>
            <a:r>
              <a:rPr lang="zh-CN" altLang="zh-CN" sz="2800" dirty="0"/>
              <a:t>拥塞控制的慢开始状态，结果</a:t>
            </a:r>
            <a:r>
              <a:rPr lang="zh-CN" altLang="zh-CN" sz="2800" dirty="0" smtClean="0"/>
              <a:t>使</a:t>
            </a:r>
            <a:r>
              <a:rPr lang="en-US" altLang="zh-CN" sz="2800" dirty="0" smtClean="0"/>
              <a:t> TCP </a:t>
            </a:r>
            <a:r>
              <a:rPr lang="zh-CN" altLang="zh-CN" sz="2800" dirty="0" smtClean="0"/>
              <a:t>连接</a:t>
            </a:r>
            <a:r>
              <a:rPr lang="zh-CN" altLang="zh-CN" sz="2800" dirty="0"/>
              <a:t>的发送方突然把数据的发送速率降低到很小的数值。</a:t>
            </a:r>
            <a:endParaRPr lang="en-US" altLang="zh-CN" sz="2800" dirty="0"/>
          </a:p>
          <a:p>
            <a:endParaRPr lang="zh-CN" altLang="en-US" sz="2800" dirty="0"/>
          </a:p>
        </p:txBody>
      </p:sp>
    </p:spTree>
    <p:extLst>
      <p:ext uri="{BB962C8B-B14F-4D97-AF65-F5344CB8AC3E}">
        <p14:creationId xmlns:p14="http://schemas.microsoft.com/office/powerpoint/2010/main" xmlns="" val="283489408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zh-CN" dirty="0"/>
              <a:t>全局同步</a:t>
            </a:r>
            <a:endParaRPr lang="zh-CN" altLang="en-US" dirty="0"/>
          </a:p>
        </p:txBody>
      </p:sp>
      <p:sp>
        <p:nvSpPr>
          <p:cNvPr id="3" name="内容占位符 2"/>
          <p:cNvSpPr>
            <a:spLocks noGrp="1"/>
          </p:cNvSpPr>
          <p:nvPr>
            <p:ph idx="1"/>
          </p:nvPr>
        </p:nvSpPr>
        <p:spPr/>
        <p:txBody>
          <a:bodyPr/>
          <a:lstStyle/>
          <a:p>
            <a:r>
              <a:rPr lang="zh-CN" altLang="zh-CN" sz="2800" dirty="0" smtClean="0"/>
              <a:t>更为</a:t>
            </a:r>
            <a:r>
              <a:rPr lang="zh-CN" altLang="zh-CN" sz="2800" dirty="0"/>
              <a:t>严重的是，在网络中通常有很多</a:t>
            </a:r>
            <a:r>
              <a:rPr lang="zh-CN" altLang="zh-CN" sz="2800" dirty="0" smtClean="0"/>
              <a:t>的</a:t>
            </a:r>
            <a:r>
              <a:rPr lang="en-US" altLang="zh-CN" sz="2800" dirty="0" smtClean="0"/>
              <a:t> TCP </a:t>
            </a:r>
            <a:r>
              <a:rPr lang="zh-CN" altLang="zh-CN" sz="2800" dirty="0" smtClean="0"/>
              <a:t>连接</a:t>
            </a:r>
            <a:r>
              <a:rPr lang="zh-CN" altLang="en-US" sz="2800" dirty="0" smtClean="0"/>
              <a:t>，</a:t>
            </a:r>
            <a:r>
              <a:rPr lang="zh-CN" altLang="zh-CN" sz="2800" dirty="0" smtClean="0"/>
              <a:t>这些连接</a:t>
            </a:r>
            <a:r>
              <a:rPr lang="zh-CN" altLang="en-US" sz="2800" dirty="0" smtClean="0"/>
              <a:t>中</a:t>
            </a:r>
            <a:r>
              <a:rPr lang="zh-CN" altLang="zh-CN" sz="2800" dirty="0" smtClean="0"/>
              <a:t>的</a:t>
            </a:r>
            <a:r>
              <a:rPr lang="zh-CN" altLang="zh-CN" sz="2800" dirty="0"/>
              <a:t>报文段通常是复用在网络层</a:t>
            </a:r>
            <a:r>
              <a:rPr lang="zh-CN" altLang="zh-CN" sz="2800" dirty="0" smtClean="0"/>
              <a:t>的</a:t>
            </a:r>
            <a:r>
              <a:rPr lang="en-US" altLang="zh-CN" sz="2800" dirty="0" smtClean="0"/>
              <a:t> IP </a:t>
            </a:r>
            <a:r>
              <a:rPr lang="zh-CN" altLang="zh-CN" sz="2800" dirty="0" smtClean="0"/>
              <a:t>数据报</a:t>
            </a:r>
            <a:r>
              <a:rPr lang="zh-CN" altLang="zh-CN" sz="2800" dirty="0"/>
              <a:t>中</a:t>
            </a:r>
            <a:r>
              <a:rPr lang="zh-CN" altLang="zh-CN" sz="2800" dirty="0" smtClean="0"/>
              <a:t>传送</a:t>
            </a:r>
            <a:r>
              <a:rPr lang="zh-CN" altLang="en-US" sz="2800" dirty="0" smtClean="0"/>
              <a:t>的</a:t>
            </a:r>
            <a:r>
              <a:rPr lang="zh-CN" altLang="zh-CN" sz="2800" dirty="0" smtClean="0"/>
              <a:t>。</a:t>
            </a:r>
            <a:endParaRPr lang="en-US" altLang="zh-CN" sz="2800" dirty="0" smtClean="0"/>
          </a:p>
          <a:p>
            <a:r>
              <a:rPr lang="zh-CN" altLang="zh-CN" sz="2800" dirty="0" smtClean="0"/>
              <a:t>在</a:t>
            </a:r>
            <a:r>
              <a:rPr lang="zh-CN" altLang="zh-CN" sz="2800" dirty="0"/>
              <a:t>这种情况下，若发生了路由器中的尾部丢弃，就可能会同时影响到很多</a:t>
            </a:r>
            <a:r>
              <a:rPr lang="zh-CN" altLang="zh-CN" sz="2800" dirty="0" smtClean="0"/>
              <a:t>条</a:t>
            </a:r>
            <a:r>
              <a:rPr lang="en-US" altLang="zh-CN" sz="2800" dirty="0" smtClean="0"/>
              <a:t> TCP </a:t>
            </a:r>
            <a:r>
              <a:rPr lang="zh-CN" altLang="zh-CN" sz="2800" dirty="0" smtClean="0"/>
              <a:t>连接</a:t>
            </a:r>
            <a:r>
              <a:rPr lang="zh-CN" altLang="zh-CN" sz="2800" dirty="0"/>
              <a:t>，结果使这</a:t>
            </a:r>
            <a:r>
              <a:rPr lang="zh-CN" altLang="zh-CN" sz="2800" dirty="0" smtClean="0"/>
              <a:t>许多</a:t>
            </a:r>
            <a:r>
              <a:rPr lang="en-US" altLang="zh-CN" sz="2800" dirty="0" smtClean="0"/>
              <a:t> TCP </a:t>
            </a:r>
            <a:r>
              <a:rPr lang="zh-CN" altLang="zh-CN" sz="2800" dirty="0" smtClean="0"/>
              <a:t>连接</a:t>
            </a:r>
            <a:r>
              <a:rPr lang="zh-CN" altLang="zh-CN" sz="2800" dirty="0"/>
              <a:t>在同一时间突然都进入到慢开始状态。这</a:t>
            </a:r>
            <a:r>
              <a:rPr lang="zh-CN" altLang="zh-CN" sz="2800" dirty="0" smtClean="0"/>
              <a:t>在</a:t>
            </a:r>
            <a:r>
              <a:rPr lang="en-US" altLang="zh-CN" sz="2800" dirty="0" smtClean="0"/>
              <a:t> TCP </a:t>
            </a:r>
            <a:r>
              <a:rPr lang="zh-CN" altLang="zh-CN" sz="2800" dirty="0" smtClean="0"/>
              <a:t>的</a:t>
            </a:r>
            <a:r>
              <a:rPr lang="zh-CN" altLang="zh-CN" sz="2800" dirty="0"/>
              <a:t>术语中称为</a:t>
            </a:r>
            <a:r>
              <a:rPr lang="zh-CN" altLang="zh-CN" sz="2800" dirty="0">
                <a:solidFill>
                  <a:srgbClr val="FF0000"/>
                </a:solidFill>
              </a:rPr>
              <a:t>全局</a:t>
            </a:r>
            <a:r>
              <a:rPr lang="zh-CN" altLang="zh-CN" sz="2800" dirty="0" smtClean="0">
                <a:solidFill>
                  <a:srgbClr val="FF0000"/>
                </a:solidFill>
              </a:rPr>
              <a:t>同步</a:t>
            </a:r>
            <a:r>
              <a:rPr lang="en-US" altLang="zh-CN" sz="2800" dirty="0" smtClean="0">
                <a:solidFill>
                  <a:srgbClr val="FF0000"/>
                </a:solidFill>
              </a:rPr>
              <a:t> </a:t>
            </a:r>
            <a:r>
              <a:rPr lang="en-US" altLang="zh-CN" sz="2800" dirty="0" smtClean="0"/>
              <a:t>(</a:t>
            </a:r>
            <a:r>
              <a:rPr lang="en-US" altLang="zh-CN" sz="2800" dirty="0"/>
              <a:t>global </a:t>
            </a:r>
            <a:r>
              <a:rPr lang="en-US" altLang="zh-CN" sz="2800" dirty="0" err="1"/>
              <a:t>syncronization</a:t>
            </a:r>
            <a:r>
              <a:rPr lang="en-US" altLang="zh-CN" sz="2800" dirty="0"/>
              <a:t>)</a:t>
            </a:r>
            <a:r>
              <a:rPr lang="zh-CN" altLang="zh-CN" sz="2800" dirty="0" smtClean="0"/>
              <a:t>。</a:t>
            </a:r>
            <a:endParaRPr lang="en-US" altLang="zh-CN" sz="2800" dirty="0" smtClean="0"/>
          </a:p>
          <a:p>
            <a:r>
              <a:rPr lang="zh-CN" altLang="zh-CN" sz="2800" dirty="0" smtClean="0"/>
              <a:t>全局</a:t>
            </a:r>
            <a:r>
              <a:rPr lang="zh-CN" altLang="zh-CN" sz="2800" dirty="0"/>
              <a:t>同步使得全网的通信量突然下降了很多，而在网络恢复正常后，其通信量又突然增大很多。</a:t>
            </a:r>
          </a:p>
        </p:txBody>
      </p:sp>
    </p:spTree>
    <p:extLst>
      <p:ext uri="{BB962C8B-B14F-4D97-AF65-F5344CB8AC3E}">
        <p14:creationId xmlns:p14="http://schemas.microsoft.com/office/powerpoint/2010/main" xmlns="" val="3950733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主动队列管理</a:t>
            </a:r>
            <a:r>
              <a:rPr lang="en-US" altLang="zh-CN" dirty="0"/>
              <a:t>AQM</a:t>
            </a:r>
            <a:endParaRPr lang="zh-CN" altLang="en-US" dirty="0"/>
          </a:p>
        </p:txBody>
      </p:sp>
      <p:sp>
        <p:nvSpPr>
          <p:cNvPr id="3" name="内容占位符 2"/>
          <p:cNvSpPr>
            <a:spLocks noGrp="1"/>
          </p:cNvSpPr>
          <p:nvPr>
            <p:ph idx="1"/>
          </p:nvPr>
        </p:nvSpPr>
        <p:spPr/>
        <p:txBody>
          <a:bodyPr/>
          <a:lstStyle/>
          <a:p>
            <a:r>
              <a:rPr lang="en-US" altLang="zh-CN" sz="2800" dirty="0"/>
              <a:t>1998</a:t>
            </a:r>
            <a:r>
              <a:rPr lang="zh-CN" altLang="zh-CN" sz="2800" dirty="0"/>
              <a:t>年提出了主动队列</a:t>
            </a:r>
            <a:r>
              <a:rPr lang="zh-CN" altLang="zh-CN" sz="2800" dirty="0" smtClean="0"/>
              <a:t>管理</a:t>
            </a:r>
            <a:r>
              <a:rPr lang="en-US" altLang="zh-CN" sz="2800" dirty="0" smtClean="0"/>
              <a:t> AQM </a:t>
            </a:r>
            <a:r>
              <a:rPr lang="en-US" altLang="zh-CN" sz="2800" dirty="0"/>
              <a:t>(Active Queue Management)</a:t>
            </a:r>
            <a:r>
              <a:rPr lang="zh-CN" altLang="zh-CN" sz="2800" dirty="0" smtClean="0"/>
              <a:t>。</a:t>
            </a:r>
            <a:endParaRPr lang="en-US" altLang="zh-CN" sz="2800" dirty="0" smtClean="0"/>
          </a:p>
          <a:p>
            <a:r>
              <a:rPr lang="zh-CN" altLang="zh-CN" sz="2800" dirty="0" smtClean="0"/>
              <a:t>所谓</a:t>
            </a:r>
            <a:r>
              <a:rPr lang="zh-CN" altLang="zh-CN" sz="2800" dirty="0"/>
              <a:t>“主动”就是不要等到路由器的队列长度已经达到最大值时才不得不丢弃后面到达的分组。这样就太被动了。应当在队列长度达到某个值得警惕的数值时（即当网络拥塞有了某些拥塞征兆时），就</a:t>
            </a:r>
            <a:r>
              <a:rPr lang="zh-CN" altLang="zh-CN" sz="2800" dirty="0">
                <a:solidFill>
                  <a:srgbClr val="FF0000"/>
                </a:solidFill>
              </a:rPr>
              <a:t>主动丢弃</a:t>
            </a:r>
            <a:r>
              <a:rPr lang="zh-CN" altLang="zh-CN" sz="2800" dirty="0"/>
              <a:t>到达的分组</a:t>
            </a:r>
            <a:r>
              <a:rPr lang="zh-CN" altLang="zh-CN" sz="2800" dirty="0" smtClean="0"/>
              <a:t>。</a:t>
            </a:r>
            <a:endParaRPr lang="en-US" altLang="zh-CN" sz="2800" dirty="0" smtClean="0"/>
          </a:p>
          <a:p>
            <a:r>
              <a:rPr lang="en-US" altLang="zh-CN" sz="2800" dirty="0" smtClean="0"/>
              <a:t>AQM </a:t>
            </a:r>
            <a:r>
              <a:rPr lang="zh-CN" altLang="zh-CN" sz="2800" dirty="0" smtClean="0"/>
              <a:t>可以</a:t>
            </a:r>
            <a:r>
              <a:rPr lang="zh-CN" altLang="zh-CN" sz="2800" dirty="0"/>
              <a:t>有不同实现方法，其中曾流行多年的就是</a:t>
            </a:r>
            <a:r>
              <a:rPr lang="zh-CN" altLang="zh-CN" sz="2800" dirty="0">
                <a:solidFill>
                  <a:srgbClr val="FF0000"/>
                </a:solidFill>
              </a:rPr>
              <a:t>随机早期</a:t>
            </a:r>
            <a:r>
              <a:rPr lang="zh-CN" altLang="zh-CN" sz="2800" dirty="0" smtClean="0">
                <a:solidFill>
                  <a:srgbClr val="FF0000"/>
                </a:solidFill>
              </a:rPr>
              <a:t>检测</a:t>
            </a:r>
            <a:r>
              <a:rPr lang="en-US" altLang="zh-CN" sz="2800" dirty="0" smtClean="0">
                <a:solidFill>
                  <a:srgbClr val="FF0000"/>
                </a:solidFill>
              </a:rPr>
              <a:t> RED</a:t>
            </a:r>
            <a:r>
              <a:rPr lang="en-US" altLang="zh-CN" sz="2800" dirty="0" smtClean="0"/>
              <a:t> </a:t>
            </a:r>
            <a:r>
              <a:rPr lang="en-US" altLang="zh-CN" sz="2800" dirty="0"/>
              <a:t>(Random Early Detection)</a:t>
            </a:r>
            <a:r>
              <a:rPr lang="zh-CN" altLang="zh-CN" sz="2800" dirty="0" smtClean="0"/>
              <a:t>。</a:t>
            </a:r>
            <a:endParaRPr lang="zh-CN" altLang="en-US" sz="2800" dirty="0"/>
          </a:p>
        </p:txBody>
      </p:sp>
    </p:spTree>
    <p:extLst>
      <p:ext uri="{BB962C8B-B14F-4D97-AF65-F5344CB8AC3E}">
        <p14:creationId xmlns:p14="http://schemas.microsoft.com/office/powerpoint/2010/main" xmlns="" val="25499459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随机早期检测 </a:t>
            </a:r>
            <a:r>
              <a:rPr lang="en-US" altLang="zh-CN" dirty="0"/>
              <a:t>RED</a:t>
            </a:r>
          </a:p>
        </p:txBody>
      </p:sp>
      <p:sp>
        <p:nvSpPr>
          <p:cNvPr id="552963"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使路由器的队列维持两个</a:t>
            </a:r>
            <a:r>
              <a:rPr lang="zh-CN" altLang="en-US" sz="2800" dirty="0" smtClean="0"/>
              <a:t>参数：队列长度</a:t>
            </a:r>
            <a:r>
              <a:rPr lang="zh-CN" altLang="en-US" sz="2800" dirty="0"/>
              <a:t>最小门限 </a:t>
            </a:r>
            <a:r>
              <a:rPr lang="en-US" altLang="zh-CN" sz="2800" dirty="0" err="1"/>
              <a:t>TH</a:t>
            </a:r>
            <a:r>
              <a:rPr lang="en-US" altLang="zh-CN" sz="2800" baseline="-25000" dirty="0" err="1"/>
              <a:t>min</a:t>
            </a:r>
            <a:r>
              <a:rPr lang="en-US" altLang="zh-CN" sz="2800" dirty="0"/>
              <a:t> </a:t>
            </a:r>
            <a:r>
              <a:rPr lang="zh-CN" altLang="en-US" sz="2800" dirty="0"/>
              <a:t>和最大门限 </a:t>
            </a:r>
            <a:r>
              <a:rPr lang="en-US" altLang="zh-CN" sz="2800" dirty="0" err="1" smtClean="0"/>
              <a:t>Th</a:t>
            </a:r>
            <a:r>
              <a:rPr lang="en-US" altLang="zh-CN" sz="2800" baseline="-25000" dirty="0" err="1" smtClean="0"/>
              <a:t>max</a:t>
            </a:r>
            <a:r>
              <a:rPr lang="en-US" altLang="zh-CN" sz="2800" dirty="0" smtClean="0"/>
              <a:t> </a:t>
            </a:r>
            <a:r>
              <a:rPr lang="zh-CN" altLang="en-US" sz="2800" dirty="0" smtClean="0"/>
              <a:t>。</a:t>
            </a:r>
            <a:endParaRPr lang="zh-CN" altLang="en-US" sz="2800" dirty="0"/>
          </a:p>
          <a:p>
            <a:r>
              <a:rPr lang="en-US" altLang="zh-CN" sz="2800" dirty="0"/>
              <a:t>RED </a:t>
            </a:r>
            <a:r>
              <a:rPr lang="zh-CN" altLang="en-US" sz="2800" dirty="0"/>
              <a:t>对每一个到达</a:t>
            </a:r>
            <a:r>
              <a:rPr lang="zh-CN" altLang="en-US" sz="2800" dirty="0" smtClean="0"/>
              <a:t>的分组都</a:t>
            </a:r>
            <a:r>
              <a:rPr lang="zh-CN" altLang="en-US" sz="2800" dirty="0"/>
              <a:t>先计算平均队列长度 </a:t>
            </a:r>
            <a:r>
              <a:rPr lang="en-US" altLang="zh-CN" sz="2800" dirty="0" smtClean="0"/>
              <a:t>L</a:t>
            </a:r>
            <a:r>
              <a:rPr lang="en-US" altLang="zh-CN" sz="2800" baseline="-25000" dirty="0" smtClean="0"/>
              <a:t>AV</a:t>
            </a:r>
            <a:r>
              <a:rPr lang="en-US" altLang="zh-CN" sz="2800" dirty="0" smtClean="0"/>
              <a:t> </a:t>
            </a:r>
            <a:r>
              <a:rPr lang="zh-CN" altLang="en-US" sz="2800" dirty="0" smtClean="0"/>
              <a:t>。</a:t>
            </a:r>
            <a:endParaRPr lang="zh-CN" altLang="en-US" sz="2800" dirty="0"/>
          </a:p>
          <a:p>
            <a:r>
              <a:rPr lang="en-US" altLang="zh-CN" sz="2800" dirty="0" smtClean="0"/>
              <a:t>(1) </a:t>
            </a:r>
            <a:r>
              <a:rPr lang="zh-CN" altLang="en-US" sz="2800" dirty="0" smtClean="0"/>
              <a:t>若</a:t>
            </a:r>
            <a:r>
              <a:rPr lang="zh-CN" altLang="en-US" sz="2800" dirty="0"/>
              <a:t>平均队列长度</a:t>
            </a:r>
            <a:r>
              <a:rPr lang="zh-CN" altLang="en-US" sz="2800" dirty="0">
                <a:solidFill>
                  <a:srgbClr val="FF0000"/>
                </a:solidFill>
              </a:rPr>
              <a:t>小于</a:t>
            </a:r>
            <a:r>
              <a:rPr lang="zh-CN" altLang="en-US" sz="2800" dirty="0"/>
              <a:t>最小门限 </a:t>
            </a:r>
            <a:r>
              <a:rPr lang="en-US" altLang="zh-CN" sz="2800" dirty="0" err="1"/>
              <a:t>TH</a:t>
            </a:r>
            <a:r>
              <a:rPr lang="en-US" altLang="zh-CN" sz="2800" baseline="-25000" dirty="0" err="1"/>
              <a:t>min</a:t>
            </a:r>
            <a:r>
              <a:rPr lang="zh-CN" altLang="en-US" sz="2800" dirty="0"/>
              <a:t>，则将新到达</a:t>
            </a:r>
            <a:r>
              <a:rPr lang="zh-CN" altLang="en-US" sz="2800" dirty="0" smtClean="0"/>
              <a:t>的</a:t>
            </a:r>
            <a:r>
              <a:rPr lang="zh-CN" altLang="en-US" sz="2800" dirty="0"/>
              <a:t>分组</a:t>
            </a:r>
            <a:r>
              <a:rPr lang="zh-CN" altLang="en-US" sz="2800" dirty="0" smtClean="0"/>
              <a:t>放</a:t>
            </a:r>
            <a:r>
              <a:rPr lang="zh-CN" altLang="en-US" sz="2800" dirty="0"/>
              <a:t>入队列进行排队。</a:t>
            </a:r>
          </a:p>
          <a:p>
            <a:r>
              <a:rPr lang="en-US" altLang="zh-CN" sz="2800" dirty="0" smtClean="0"/>
              <a:t>(2) </a:t>
            </a:r>
            <a:r>
              <a:rPr lang="zh-CN" altLang="en-US" sz="2800" dirty="0" smtClean="0"/>
              <a:t>若</a:t>
            </a:r>
            <a:r>
              <a:rPr lang="zh-CN" altLang="en-US" sz="2800" dirty="0"/>
              <a:t>平均队列长度</a:t>
            </a:r>
            <a:r>
              <a:rPr lang="zh-CN" altLang="en-US" sz="2800" dirty="0">
                <a:solidFill>
                  <a:srgbClr val="FF0000"/>
                </a:solidFill>
              </a:rPr>
              <a:t>超过</a:t>
            </a:r>
            <a:r>
              <a:rPr lang="zh-CN" altLang="en-US" sz="2800" dirty="0"/>
              <a:t>最大门限 </a:t>
            </a:r>
            <a:r>
              <a:rPr lang="en-US" altLang="zh-CN" sz="2800" dirty="0" err="1"/>
              <a:t>TH</a:t>
            </a:r>
            <a:r>
              <a:rPr lang="en-US" altLang="zh-CN" sz="2800" baseline="-25000" dirty="0" err="1"/>
              <a:t>max</a:t>
            </a:r>
            <a:r>
              <a:rPr lang="zh-CN" altLang="en-US" sz="2800" dirty="0"/>
              <a:t>，则将新到达</a:t>
            </a:r>
            <a:r>
              <a:rPr lang="zh-CN" altLang="en-US" sz="2800" dirty="0" smtClean="0"/>
              <a:t>的分组丢弃</a:t>
            </a:r>
            <a:r>
              <a:rPr lang="zh-CN" altLang="en-US" sz="2800" dirty="0"/>
              <a:t>。</a:t>
            </a:r>
          </a:p>
          <a:p>
            <a:r>
              <a:rPr lang="en-US" altLang="zh-CN" sz="2800" dirty="0" smtClean="0"/>
              <a:t>(3) </a:t>
            </a:r>
            <a:r>
              <a:rPr lang="zh-CN" altLang="en-US" sz="2800" dirty="0" smtClean="0"/>
              <a:t>若</a:t>
            </a:r>
            <a:r>
              <a:rPr lang="zh-CN" altLang="en-US" sz="2800" dirty="0"/>
              <a:t>平均队列长度在最小门限 </a:t>
            </a:r>
            <a:r>
              <a:rPr lang="en-US" altLang="zh-CN" sz="2800" dirty="0" err="1"/>
              <a:t>TH</a:t>
            </a:r>
            <a:r>
              <a:rPr lang="en-US" altLang="zh-CN" sz="2800" baseline="-25000" dirty="0" err="1"/>
              <a:t>min</a:t>
            </a:r>
            <a:r>
              <a:rPr lang="en-US" altLang="zh-CN" sz="2800" dirty="0"/>
              <a:t> </a:t>
            </a:r>
            <a:r>
              <a:rPr lang="zh-CN" altLang="en-US" sz="2800" dirty="0"/>
              <a:t>和最大门限</a:t>
            </a:r>
            <a:r>
              <a:rPr lang="en-US" altLang="zh-CN" sz="2800" dirty="0" err="1"/>
              <a:t>TH</a:t>
            </a:r>
            <a:r>
              <a:rPr lang="en-US" altLang="zh-CN" sz="2800" baseline="-25000" dirty="0" err="1"/>
              <a:t>max</a:t>
            </a:r>
            <a:r>
              <a:rPr lang="en-US" altLang="zh-CN" sz="2800" dirty="0"/>
              <a:t> </a:t>
            </a:r>
            <a:r>
              <a:rPr lang="zh-CN" altLang="en-US" sz="2800" dirty="0"/>
              <a:t>之间，则按照某一</a:t>
            </a:r>
            <a:r>
              <a:rPr lang="zh-CN" altLang="en-US" sz="2800" dirty="0">
                <a:solidFill>
                  <a:srgbClr val="FF0000"/>
                </a:solidFill>
              </a:rPr>
              <a:t>概率 </a:t>
            </a:r>
            <a:r>
              <a:rPr lang="en-US" altLang="zh-CN" sz="2800" dirty="0">
                <a:solidFill>
                  <a:srgbClr val="FF0000"/>
                </a:solidFill>
              </a:rPr>
              <a:t>p</a:t>
            </a:r>
            <a:r>
              <a:rPr lang="en-US" altLang="zh-CN" sz="2800" dirty="0"/>
              <a:t> </a:t>
            </a:r>
            <a:r>
              <a:rPr lang="zh-CN" altLang="en-US" sz="2800" dirty="0"/>
              <a:t>将新到达</a:t>
            </a:r>
            <a:r>
              <a:rPr lang="zh-CN" altLang="en-US" sz="2800" dirty="0" smtClean="0"/>
              <a:t>的分组丢弃</a:t>
            </a:r>
            <a:r>
              <a:rPr lang="zh-CN" altLang="en-US" sz="2800" dirty="0"/>
              <a:t>。</a:t>
            </a:r>
          </a:p>
        </p:txBody>
      </p:sp>
    </p:spTree>
    <p:extLst>
      <p:ext uri="{BB962C8B-B14F-4D97-AF65-F5344CB8AC3E}">
        <p14:creationId xmlns:p14="http://schemas.microsoft.com/office/powerpoint/2010/main" xmlns="" val="252942066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lgn="ctr"/>
            <a:r>
              <a:rPr lang="zh-CN" altLang="en-US" dirty="0"/>
              <a:t>随机早期检测 </a:t>
            </a:r>
            <a:r>
              <a:rPr lang="en-US" altLang="zh-CN" dirty="0"/>
              <a:t>RED</a:t>
            </a:r>
            <a:endParaRPr lang="zh-CN" altLang="en-US" dirty="0"/>
          </a:p>
        </p:txBody>
      </p:sp>
      <p:sp>
        <p:nvSpPr>
          <p:cNvPr id="554019" name="Rectangle 35"/>
          <p:cNvSpPr>
            <a:spLocks noChangeArrowheads="1"/>
          </p:cNvSpPr>
          <p:nvPr/>
        </p:nvSpPr>
        <p:spPr bwMode="auto">
          <a:xfrm>
            <a:off x="2952883" y="2059150"/>
            <a:ext cx="3437863" cy="3013075"/>
          </a:xfrm>
          <a:prstGeom prst="rect">
            <a:avLst/>
          </a:prstGeom>
          <a:solidFill>
            <a:srgbClr val="99FF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54018" name="Rectangle 34"/>
          <p:cNvSpPr>
            <a:spLocks noChangeArrowheads="1"/>
          </p:cNvSpPr>
          <p:nvPr/>
        </p:nvSpPr>
        <p:spPr bwMode="auto">
          <a:xfrm>
            <a:off x="6394185" y="2057562"/>
            <a:ext cx="1024996" cy="247650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54017" name="Rectangle 33"/>
          <p:cNvSpPr>
            <a:spLocks noChangeArrowheads="1"/>
          </p:cNvSpPr>
          <p:nvPr/>
        </p:nvSpPr>
        <p:spPr bwMode="auto">
          <a:xfrm>
            <a:off x="1676798" y="2057563"/>
            <a:ext cx="1276085" cy="3444875"/>
          </a:xfrm>
          <a:prstGeom prst="rect">
            <a:avLst/>
          </a:prstGeom>
          <a:solidFill>
            <a:srgbClr val="FF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53988" name="Rectangle 4"/>
          <p:cNvSpPr>
            <a:spLocks noChangeArrowheads="1"/>
          </p:cNvSpPr>
          <p:nvPr/>
        </p:nvSpPr>
        <p:spPr bwMode="auto">
          <a:xfrm>
            <a:off x="4975358" y="2757649"/>
            <a:ext cx="2445544" cy="1276350"/>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53989" name="Freeform 5"/>
          <p:cNvSpPr>
            <a:spLocks/>
          </p:cNvSpPr>
          <p:nvPr/>
        </p:nvSpPr>
        <p:spPr bwMode="auto">
          <a:xfrm>
            <a:off x="1948525" y="2757649"/>
            <a:ext cx="5472377" cy="1276350"/>
          </a:xfrm>
          <a:custGeom>
            <a:avLst/>
            <a:gdLst>
              <a:gd name="T0" fmla="*/ 0 w 1920"/>
              <a:gd name="T1" fmla="*/ 0 h 528"/>
              <a:gd name="T2" fmla="*/ 1920 w 1920"/>
              <a:gd name="T3" fmla="*/ 0 h 528"/>
              <a:gd name="T4" fmla="*/ 1920 w 1920"/>
              <a:gd name="T5" fmla="*/ 528 h 528"/>
              <a:gd name="T6" fmla="*/ 0 w 1920"/>
              <a:gd name="T7" fmla="*/ 528 h 528"/>
            </a:gdLst>
            <a:ahLst/>
            <a:cxnLst>
              <a:cxn ang="0">
                <a:pos x="T0" y="T1"/>
              </a:cxn>
              <a:cxn ang="0">
                <a:pos x="T2" y="T3"/>
              </a:cxn>
              <a:cxn ang="0">
                <a:pos x="T4" y="T5"/>
              </a:cxn>
              <a:cxn ang="0">
                <a:pos x="T6" y="T7"/>
              </a:cxn>
            </a:cxnLst>
            <a:rect l="0" t="0" r="r" b="b"/>
            <a:pathLst>
              <a:path w="1920" h="528">
                <a:moveTo>
                  <a:pt x="0" y="0"/>
                </a:moveTo>
                <a:lnTo>
                  <a:pt x="1920" y="0"/>
                </a:lnTo>
                <a:lnTo>
                  <a:pt x="1920" y="528"/>
                </a:lnTo>
                <a:lnTo>
                  <a:pt x="0" y="528"/>
                </a:ln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0" name="Line 6"/>
          <p:cNvSpPr>
            <a:spLocks noChangeShapeType="1"/>
          </p:cNvSpPr>
          <p:nvPr/>
        </p:nvSpPr>
        <p:spPr bwMode="auto">
          <a:xfrm>
            <a:off x="7073504"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1" name="Line 7"/>
          <p:cNvSpPr>
            <a:spLocks noChangeShapeType="1"/>
          </p:cNvSpPr>
          <p:nvPr/>
        </p:nvSpPr>
        <p:spPr bwMode="auto">
          <a:xfrm>
            <a:off x="6724385"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2" name="Line 8"/>
          <p:cNvSpPr>
            <a:spLocks noChangeShapeType="1"/>
          </p:cNvSpPr>
          <p:nvPr/>
        </p:nvSpPr>
        <p:spPr bwMode="auto">
          <a:xfrm>
            <a:off x="6373548" y="2290924"/>
            <a:ext cx="0" cy="20320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3" name="Line 9"/>
          <p:cNvSpPr>
            <a:spLocks noChangeShapeType="1"/>
          </p:cNvSpPr>
          <p:nvPr/>
        </p:nvSpPr>
        <p:spPr bwMode="auto">
          <a:xfrm>
            <a:off x="6024431"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4" name="Line 10"/>
          <p:cNvSpPr>
            <a:spLocks noChangeShapeType="1"/>
          </p:cNvSpPr>
          <p:nvPr/>
        </p:nvSpPr>
        <p:spPr bwMode="auto">
          <a:xfrm>
            <a:off x="5675313"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5" name="Line 11"/>
          <p:cNvSpPr>
            <a:spLocks noChangeShapeType="1"/>
          </p:cNvSpPr>
          <p:nvPr/>
        </p:nvSpPr>
        <p:spPr bwMode="auto">
          <a:xfrm>
            <a:off x="5324475"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6" name="Line 12"/>
          <p:cNvSpPr>
            <a:spLocks noChangeShapeType="1"/>
          </p:cNvSpPr>
          <p:nvPr/>
        </p:nvSpPr>
        <p:spPr bwMode="auto">
          <a:xfrm>
            <a:off x="2964921" y="2309975"/>
            <a:ext cx="0" cy="3160712"/>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3997" name="AutoShape 13"/>
          <p:cNvSpPr>
            <a:spLocks noChangeArrowheads="1"/>
          </p:cNvSpPr>
          <p:nvPr/>
        </p:nvSpPr>
        <p:spPr bwMode="auto">
          <a:xfrm>
            <a:off x="7305676" y="3105313"/>
            <a:ext cx="1049073" cy="465137"/>
          </a:xfrm>
          <a:prstGeom prst="rightArrow">
            <a:avLst>
              <a:gd name="adj1" fmla="val 50000"/>
              <a:gd name="adj2" fmla="val 52048"/>
            </a:avLst>
          </a:prstGeom>
          <a:solidFill>
            <a:srgbClr val="C00000"/>
          </a:solidFill>
          <a:ln w="9525">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53998" name="Text Box 14"/>
          <p:cNvSpPr txBox="1">
            <a:spLocks noChangeArrowheads="1"/>
          </p:cNvSpPr>
          <p:nvPr/>
        </p:nvSpPr>
        <p:spPr bwMode="auto">
          <a:xfrm>
            <a:off x="8302483" y="2986250"/>
            <a:ext cx="954107"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黑体" pitchFamily="2" charset="-122"/>
              </a:rPr>
              <a:t>从队首</a:t>
            </a:r>
          </a:p>
          <a:p>
            <a:pPr algn="ctr"/>
            <a:r>
              <a:rPr kumimoji="1" lang="zh-CN" altLang="en-US" sz="2000" b="1">
                <a:solidFill>
                  <a:srgbClr val="000099"/>
                </a:solidFill>
                <a:latin typeface="+mn-lt"/>
                <a:ea typeface="黑体" pitchFamily="2" charset="-122"/>
              </a:rPr>
              <a:t>发送</a:t>
            </a:r>
          </a:p>
        </p:txBody>
      </p:sp>
      <p:sp>
        <p:nvSpPr>
          <p:cNvPr id="553999" name="Line 15"/>
          <p:cNvSpPr>
            <a:spLocks noChangeShapeType="1"/>
          </p:cNvSpPr>
          <p:nvPr/>
        </p:nvSpPr>
        <p:spPr bwMode="auto">
          <a:xfrm>
            <a:off x="4975358" y="2757649"/>
            <a:ext cx="0" cy="12763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00" name="Text Box 16"/>
          <p:cNvSpPr txBox="1">
            <a:spLocks noChangeArrowheads="1"/>
          </p:cNvSpPr>
          <p:nvPr/>
        </p:nvSpPr>
        <p:spPr bwMode="auto">
          <a:xfrm>
            <a:off x="7596321" y="4326100"/>
            <a:ext cx="2115344"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mn-lt"/>
                <a:ea typeface="黑体" pitchFamily="2" charset="-122"/>
              </a:rPr>
              <a:t>最小门限 </a:t>
            </a:r>
            <a:r>
              <a:rPr kumimoji="1" lang="en-US" altLang="zh-CN" sz="2000" b="1">
                <a:solidFill>
                  <a:srgbClr val="000099"/>
                </a:solidFill>
                <a:latin typeface="+mn-lt"/>
                <a:ea typeface="黑体" pitchFamily="2" charset="-122"/>
              </a:rPr>
              <a:t>TH</a:t>
            </a:r>
            <a:r>
              <a:rPr kumimoji="1" lang="en-US" altLang="zh-CN" sz="2000" b="1" baseline="-25000">
                <a:solidFill>
                  <a:srgbClr val="000099"/>
                </a:solidFill>
                <a:latin typeface="+mn-lt"/>
                <a:ea typeface="黑体" pitchFamily="2" charset="-122"/>
              </a:rPr>
              <a:t>min</a:t>
            </a:r>
          </a:p>
        </p:txBody>
      </p:sp>
      <p:sp>
        <p:nvSpPr>
          <p:cNvPr id="554001" name="Text Box 17"/>
          <p:cNvSpPr txBox="1">
            <a:spLocks noChangeArrowheads="1"/>
          </p:cNvSpPr>
          <p:nvPr/>
        </p:nvSpPr>
        <p:spPr bwMode="auto">
          <a:xfrm>
            <a:off x="4244446" y="5261138"/>
            <a:ext cx="193514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最大门限 </a:t>
            </a:r>
            <a:r>
              <a:rPr kumimoji="1" lang="en-US" altLang="zh-CN" sz="2000" b="1">
                <a:solidFill>
                  <a:srgbClr val="000099"/>
                </a:solidFill>
                <a:latin typeface="+mn-lt"/>
                <a:ea typeface="黑体" pitchFamily="2" charset="-122"/>
              </a:rPr>
              <a:t>TH</a:t>
            </a:r>
            <a:r>
              <a:rPr kumimoji="1" lang="en-US" altLang="zh-CN" sz="2000" b="1" baseline="-25000">
                <a:solidFill>
                  <a:srgbClr val="000099"/>
                </a:solidFill>
                <a:latin typeface="+mn-lt"/>
                <a:ea typeface="黑体" pitchFamily="2" charset="-122"/>
              </a:rPr>
              <a:t>min</a:t>
            </a:r>
          </a:p>
        </p:txBody>
      </p:sp>
      <p:sp>
        <p:nvSpPr>
          <p:cNvPr id="554002" name="AutoShape 18"/>
          <p:cNvSpPr>
            <a:spLocks noChangeArrowheads="1"/>
          </p:cNvSpPr>
          <p:nvPr/>
        </p:nvSpPr>
        <p:spPr bwMode="auto">
          <a:xfrm>
            <a:off x="1714633" y="3138649"/>
            <a:ext cx="2146300" cy="431800"/>
          </a:xfrm>
          <a:prstGeom prst="rightArrow">
            <a:avLst>
              <a:gd name="adj1" fmla="val 50000"/>
              <a:gd name="adj2" fmla="val 114706"/>
            </a:avLst>
          </a:prstGeom>
          <a:solidFill>
            <a:schemeClr val="accent2"/>
          </a:solidFill>
          <a:ln w="9525">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54003" name="Text Box 19"/>
          <p:cNvSpPr txBox="1">
            <a:spLocks noChangeArrowheads="1"/>
          </p:cNvSpPr>
          <p:nvPr/>
        </p:nvSpPr>
        <p:spPr bwMode="auto">
          <a:xfrm>
            <a:off x="815486" y="2941800"/>
            <a:ext cx="697627"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黑体" pitchFamily="2" charset="-122"/>
              </a:rPr>
              <a:t>分组</a:t>
            </a:r>
          </a:p>
          <a:p>
            <a:pPr algn="ctr"/>
            <a:r>
              <a:rPr kumimoji="1" lang="zh-CN" altLang="en-US" sz="2000" b="1">
                <a:solidFill>
                  <a:srgbClr val="000099"/>
                </a:solidFill>
                <a:latin typeface="+mn-lt"/>
                <a:ea typeface="黑体" pitchFamily="2" charset="-122"/>
              </a:rPr>
              <a:t>到达</a:t>
            </a:r>
          </a:p>
        </p:txBody>
      </p:sp>
      <p:sp>
        <p:nvSpPr>
          <p:cNvPr id="554004" name="Text Box 20"/>
          <p:cNvSpPr txBox="1">
            <a:spLocks noChangeArrowheads="1"/>
          </p:cNvSpPr>
          <p:nvPr/>
        </p:nvSpPr>
        <p:spPr bwMode="auto">
          <a:xfrm>
            <a:off x="5102622" y="4686463"/>
            <a:ext cx="214994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平均队列长度 </a:t>
            </a:r>
            <a:r>
              <a:rPr kumimoji="1" lang="en-US" altLang="zh-CN" sz="2000" b="1" i="1">
                <a:solidFill>
                  <a:srgbClr val="000099"/>
                </a:solidFill>
                <a:latin typeface="+mn-lt"/>
                <a:ea typeface="黑体" pitchFamily="2" charset="-122"/>
              </a:rPr>
              <a:t>L</a:t>
            </a:r>
            <a:r>
              <a:rPr kumimoji="1" lang="en-US" altLang="zh-CN" sz="2000" b="1" baseline="-25000">
                <a:solidFill>
                  <a:srgbClr val="000099"/>
                </a:solidFill>
                <a:latin typeface="+mn-lt"/>
                <a:ea typeface="黑体" pitchFamily="2" charset="-122"/>
              </a:rPr>
              <a:t>av</a:t>
            </a:r>
          </a:p>
        </p:txBody>
      </p:sp>
      <p:sp>
        <p:nvSpPr>
          <p:cNvPr id="554005" name="Line 21"/>
          <p:cNvSpPr>
            <a:spLocks noChangeShapeType="1"/>
          </p:cNvSpPr>
          <p:nvPr/>
        </p:nvSpPr>
        <p:spPr bwMode="auto">
          <a:xfrm>
            <a:off x="7420902" y="2295687"/>
            <a:ext cx="0" cy="46196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06" name="Text Box 22"/>
          <p:cNvSpPr txBox="1">
            <a:spLocks noChangeArrowheads="1"/>
          </p:cNvSpPr>
          <p:nvPr/>
        </p:nvSpPr>
        <p:spPr bwMode="auto">
          <a:xfrm>
            <a:off x="6490494" y="2308388"/>
            <a:ext cx="69762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排队</a:t>
            </a:r>
          </a:p>
        </p:txBody>
      </p:sp>
      <p:sp>
        <p:nvSpPr>
          <p:cNvPr id="554007" name="Text Box 23"/>
          <p:cNvSpPr txBox="1">
            <a:spLocks noChangeArrowheads="1"/>
          </p:cNvSpPr>
          <p:nvPr/>
        </p:nvSpPr>
        <p:spPr bwMode="auto">
          <a:xfrm>
            <a:off x="2094706" y="2308388"/>
            <a:ext cx="69762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丢弃</a:t>
            </a:r>
          </a:p>
        </p:txBody>
      </p:sp>
      <p:sp>
        <p:nvSpPr>
          <p:cNvPr id="554008" name="Text Box 24"/>
          <p:cNvSpPr txBox="1">
            <a:spLocks noChangeArrowheads="1"/>
          </p:cNvSpPr>
          <p:nvPr/>
        </p:nvSpPr>
        <p:spPr bwMode="auto">
          <a:xfrm>
            <a:off x="3730229" y="2309975"/>
            <a:ext cx="177324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以概率</a:t>
            </a:r>
            <a:r>
              <a:rPr kumimoji="1" lang="zh-CN" altLang="en-US" sz="2000" b="1" i="1">
                <a:solidFill>
                  <a:srgbClr val="000099"/>
                </a:solidFill>
                <a:latin typeface="+mn-lt"/>
                <a:ea typeface="黑体" pitchFamily="2" charset="-122"/>
              </a:rPr>
              <a:t> </a:t>
            </a:r>
            <a:r>
              <a:rPr kumimoji="1" lang="en-US" altLang="zh-CN" sz="2000" b="1" i="1">
                <a:solidFill>
                  <a:srgbClr val="000099"/>
                </a:solidFill>
                <a:latin typeface="+mn-lt"/>
                <a:ea typeface="黑体" pitchFamily="2" charset="-122"/>
              </a:rPr>
              <a:t>p</a:t>
            </a: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丢弃</a:t>
            </a:r>
          </a:p>
        </p:txBody>
      </p:sp>
      <p:sp>
        <p:nvSpPr>
          <p:cNvPr id="554009" name="Line 25"/>
          <p:cNvSpPr>
            <a:spLocks noChangeShapeType="1"/>
          </p:cNvSpPr>
          <p:nvPr/>
        </p:nvSpPr>
        <p:spPr bwMode="auto">
          <a:xfrm>
            <a:off x="4990836" y="4703924"/>
            <a:ext cx="2411148"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10" name="Line 26"/>
          <p:cNvSpPr>
            <a:spLocks noChangeShapeType="1"/>
          </p:cNvSpPr>
          <p:nvPr/>
        </p:nvSpPr>
        <p:spPr bwMode="auto">
          <a:xfrm flipH="1">
            <a:off x="7420902" y="4076862"/>
            <a:ext cx="15478" cy="1509712"/>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11" name="Line 27"/>
          <p:cNvSpPr>
            <a:spLocks noChangeShapeType="1"/>
          </p:cNvSpPr>
          <p:nvPr/>
        </p:nvSpPr>
        <p:spPr bwMode="auto">
          <a:xfrm>
            <a:off x="4982237" y="4067337"/>
            <a:ext cx="0" cy="8699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12" name="Line 28"/>
          <p:cNvSpPr>
            <a:spLocks noChangeShapeType="1"/>
          </p:cNvSpPr>
          <p:nvPr/>
        </p:nvSpPr>
        <p:spPr bwMode="auto">
          <a:xfrm>
            <a:off x="6370109" y="4227674"/>
            <a:ext cx="1090348"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13" name="Line 29"/>
          <p:cNvSpPr>
            <a:spLocks noChangeShapeType="1"/>
          </p:cNvSpPr>
          <p:nvPr/>
        </p:nvSpPr>
        <p:spPr bwMode="auto">
          <a:xfrm>
            <a:off x="2975239" y="5253199"/>
            <a:ext cx="443706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4014" name="Line 30"/>
          <p:cNvSpPr>
            <a:spLocks noChangeShapeType="1"/>
          </p:cNvSpPr>
          <p:nvPr/>
        </p:nvSpPr>
        <p:spPr bwMode="auto">
          <a:xfrm flipH="1" flipV="1">
            <a:off x="6877447" y="4246725"/>
            <a:ext cx="706834" cy="2381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560512" y="1196752"/>
            <a:ext cx="8696078" cy="584775"/>
          </a:xfrm>
          <a:prstGeom prst="rect">
            <a:avLst/>
          </a:prstGeom>
        </p:spPr>
        <p:txBody>
          <a:bodyPr wrap="square">
            <a:spAutoFit/>
          </a:bodyPr>
          <a:lstStyle/>
          <a:p>
            <a:r>
              <a:rPr lang="en-US" altLang="zh-CN" sz="3200" b="1" dirty="0">
                <a:latin typeface="+mn-lt"/>
                <a:ea typeface="黑体" pitchFamily="2" charset="-122"/>
              </a:rPr>
              <a:t>RED </a:t>
            </a:r>
            <a:r>
              <a:rPr lang="zh-CN" altLang="en-US" sz="3200" b="1" dirty="0">
                <a:latin typeface="+mn-lt"/>
                <a:ea typeface="黑体" pitchFamily="2" charset="-122"/>
              </a:rPr>
              <a:t>将路由器的到达</a:t>
            </a:r>
            <a:r>
              <a:rPr lang="zh-CN" altLang="en-US" sz="3200" b="1" dirty="0" smtClean="0">
                <a:latin typeface="+mn-lt"/>
                <a:ea typeface="黑体" pitchFamily="2" charset="-122"/>
              </a:rPr>
              <a:t>队列划分</a:t>
            </a:r>
            <a:r>
              <a:rPr lang="zh-CN" altLang="en-US" sz="3200" b="1" dirty="0">
                <a:latin typeface="+mn-lt"/>
                <a:ea typeface="黑体" pitchFamily="2" charset="-122"/>
              </a:rPr>
              <a:t>成为三个</a:t>
            </a:r>
            <a:r>
              <a:rPr lang="zh-CN" altLang="en-US" sz="3200" b="1" dirty="0" smtClean="0">
                <a:latin typeface="+mn-lt"/>
                <a:ea typeface="黑体" pitchFamily="2" charset="-122"/>
              </a:rPr>
              <a:t>区域</a:t>
            </a:r>
            <a:r>
              <a:rPr lang="zh-CN" altLang="en-US" sz="3200" b="1" dirty="0">
                <a:latin typeface="+mn-lt"/>
                <a:ea typeface="黑体" pitchFamily="2" charset="-122"/>
              </a:rPr>
              <a:t>：</a:t>
            </a:r>
            <a:r>
              <a:rPr lang="zh-CN" altLang="en-US" sz="3200" b="1" dirty="0" smtClean="0">
                <a:latin typeface="+mn-lt"/>
                <a:ea typeface="黑体" pitchFamily="2" charset="-122"/>
              </a:rPr>
              <a:t> </a:t>
            </a:r>
            <a:endParaRPr lang="zh-CN" altLang="en-US" sz="3200" b="1" dirty="0">
              <a:latin typeface="+mn-lt"/>
              <a:ea typeface="黑体" pitchFamily="2" charset="-122"/>
            </a:endParaRPr>
          </a:p>
        </p:txBody>
      </p:sp>
    </p:spTree>
    <p:extLst>
      <p:ext uri="{BB962C8B-B14F-4D97-AF65-F5344CB8AC3E}">
        <p14:creationId xmlns:p14="http://schemas.microsoft.com/office/powerpoint/2010/main" xmlns="" val="28340272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algn="ctr"/>
            <a:r>
              <a:rPr lang="zh-CN" altLang="en-US" sz="3600" dirty="0"/>
              <a:t>丢弃概率</a:t>
            </a:r>
            <a:r>
              <a:rPr lang="zh-CN" altLang="en-US" sz="1800" dirty="0"/>
              <a:t> </a:t>
            </a:r>
            <a:r>
              <a:rPr lang="en-US" altLang="zh-CN" sz="3600" i="1" dirty="0"/>
              <a:t>p </a:t>
            </a:r>
            <a:r>
              <a:rPr lang="zh-CN" altLang="en-US" sz="3600" dirty="0"/>
              <a:t>与</a:t>
            </a:r>
            <a:r>
              <a:rPr lang="zh-CN" altLang="en-US" sz="2000" dirty="0"/>
              <a:t> </a:t>
            </a:r>
            <a:r>
              <a:rPr lang="en-US" altLang="zh-CN" sz="3600" dirty="0" err="1"/>
              <a:t>TH</a:t>
            </a:r>
            <a:r>
              <a:rPr lang="en-US" altLang="zh-CN" sz="3600" baseline="-25000" dirty="0" err="1"/>
              <a:t>min</a:t>
            </a:r>
            <a:r>
              <a:rPr lang="en-US" altLang="zh-CN" sz="3600" baseline="-25000" dirty="0"/>
              <a:t> </a:t>
            </a:r>
            <a:r>
              <a:rPr lang="zh-CN" altLang="en-US" sz="3600" dirty="0"/>
              <a:t>和</a:t>
            </a:r>
            <a:r>
              <a:rPr lang="zh-CN" altLang="en-US" sz="2000" dirty="0"/>
              <a:t> </a:t>
            </a:r>
            <a:r>
              <a:rPr lang="en-US" altLang="zh-CN" sz="3600" dirty="0" err="1"/>
              <a:t>Th</a:t>
            </a:r>
            <a:r>
              <a:rPr lang="en-US" altLang="zh-CN" sz="3600" baseline="-25000" dirty="0" err="1"/>
              <a:t>max</a:t>
            </a:r>
            <a:r>
              <a:rPr lang="en-US" altLang="zh-CN" sz="3600" baseline="-25000" dirty="0"/>
              <a:t> </a:t>
            </a:r>
            <a:r>
              <a:rPr lang="zh-CN" altLang="en-US" sz="3600" dirty="0"/>
              <a:t>的关系 </a:t>
            </a:r>
          </a:p>
        </p:txBody>
      </p:sp>
      <p:sp>
        <p:nvSpPr>
          <p:cNvPr id="555028" name="Rectangle 20"/>
          <p:cNvSpPr>
            <a:spLocks noGrp="1" noChangeArrowheads="1"/>
          </p:cNvSpPr>
          <p:nvPr>
            <p:ph idx="1"/>
          </p:nvPr>
        </p:nvSpPr>
        <p:spPr/>
        <p:txBody>
          <a:bodyPr/>
          <a:lstStyle/>
          <a:p>
            <a:r>
              <a:rPr lang="zh-CN" altLang="en-US" sz="2800" dirty="0"/>
              <a:t>当 </a:t>
            </a:r>
            <a:r>
              <a:rPr lang="en-US" altLang="zh-CN" sz="2800" i="1" dirty="0"/>
              <a:t>L</a:t>
            </a:r>
            <a:r>
              <a:rPr lang="en-US" altLang="zh-CN" sz="2800" baseline="-25000" dirty="0"/>
              <a:t>AV</a:t>
            </a:r>
            <a:r>
              <a:rPr lang="en-US" altLang="zh-CN" sz="2800" dirty="0"/>
              <a:t> </a:t>
            </a:r>
            <a:r>
              <a:rPr lang="en-US" altLang="zh-CN" sz="2800" dirty="0">
                <a:sym typeface="Symbol" pitchFamily="18" charset="2"/>
              </a:rPr>
              <a:t> </a:t>
            </a:r>
            <a:r>
              <a:rPr lang="en-US" altLang="zh-CN" sz="2800" dirty="0" err="1"/>
              <a:t>Th</a:t>
            </a:r>
            <a:r>
              <a:rPr lang="en-US" altLang="zh-CN" sz="2800" baseline="-25000" dirty="0" err="1"/>
              <a:t>min</a:t>
            </a:r>
            <a:r>
              <a:rPr lang="en-US" altLang="zh-CN" sz="2800" baseline="-25000" dirty="0"/>
              <a:t> </a:t>
            </a:r>
            <a:r>
              <a:rPr lang="zh-CN" altLang="en-US" sz="2800" dirty="0"/>
              <a:t>时，丢弃概率 </a:t>
            </a:r>
            <a:r>
              <a:rPr lang="en-US" altLang="zh-CN" sz="2800" i="1" dirty="0"/>
              <a:t>p</a:t>
            </a:r>
            <a:r>
              <a:rPr lang="en-US" altLang="zh-CN" sz="2800" dirty="0"/>
              <a:t> = 0</a:t>
            </a:r>
            <a:r>
              <a:rPr lang="zh-CN" altLang="en-US" sz="2800" dirty="0"/>
              <a:t>。</a:t>
            </a:r>
          </a:p>
          <a:p>
            <a:r>
              <a:rPr lang="zh-CN" altLang="en-US" sz="2800" dirty="0"/>
              <a:t>当 </a:t>
            </a:r>
            <a:r>
              <a:rPr lang="en-US" altLang="zh-CN" sz="2800" i="1" dirty="0"/>
              <a:t>L</a:t>
            </a:r>
            <a:r>
              <a:rPr lang="en-US" altLang="zh-CN" sz="2800" baseline="-25000" dirty="0"/>
              <a:t>AV</a:t>
            </a:r>
            <a:r>
              <a:rPr lang="en-US" altLang="zh-CN" sz="2800" dirty="0"/>
              <a:t> </a:t>
            </a:r>
            <a:r>
              <a:rPr lang="en-US" altLang="zh-CN" sz="2800" dirty="0">
                <a:sym typeface="Symbol" pitchFamily="18" charset="2"/>
              </a:rPr>
              <a:t></a:t>
            </a:r>
            <a:r>
              <a:rPr lang="en-US" altLang="zh-CN" sz="2800" dirty="0" err="1"/>
              <a:t>Th</a:t>
            </a:r>
            <a:r>
              <a:rPr lang="en-US" altLang="zh-CN" sz="2800" baseline="-25000" dirty="0" err="1"/>
              <a:t>max</a:t>
            </a:r>
            <a:r>
              <a:rPr lang="en-US" altLang="zh-CN" sz="2800" baseline="-25000" dirty="0"/>
              <a:t> </a:t>
            </a:r>
            <a:r>
              <a:rPr lang="zh-CN" altLang="en-US" sz="2800" dirty="0"/>
              <a:t>时，丢弃概率 </a:t>
            </a:r>
            <a:r>
              <a:rPr lang="en-US" altLang="zh-CN" sz="2800" i="1" dirty="0"/>
              <a:t>p</a:t>
            </a:r>
            <a:r>
              <a:rPr lang="en-US" altLang="zh-CN" sz="2800" dirty="0"/>
              <a:t> = 1</a:t>
            </a:r>
            <a:r>
              <a:rPr lang="zh-CN" altLang="en-US" sz="2800" dirty="0"/>
              <a:t>。</a:t>
            </a:r>
          </a:p>
          <a:p>
            <a:r>
              <a:rPr lang="zh-CN" altLang="en-US" sz="2800" dirty="0"/>
              <a:t>当 </a:t>
            </a:r>
            <a:r>
              <a:rPr lang="en-US" altLang="zh-CN" sz="2800" dirty="0" err="1"/>
              <a:t>TH</a:t>
            </a:r>
            <a:r>
              <a:rPr lang="en-US" altLang="zh-CN" sz="2800" baseline="-25000" dirty="0" err="1"/>
              <a:t>min</a:t>
            </a:r>
            <a:r>
              <a:rPr lang="en-US" altLang="zh-CN" sz="2800" dirty="0"/>
              <a:t> </a:t>
            </a:r>
            <a:r>
              <a:rPr lang="en-US" altLang="zh-CN" sz="2800" dirty="0">
                <a:sym typeface="Symbol" pitchFamily="18" charset="2"/>
              </a:rPr>
              <a:t></a:t>
            </a:r>
            <a:r>
              <a:rPr lang="en-US" altLang="zh-CN" sz="2800" dirty="0"/>
              <a:t> </a:t>
            </a:r>
            <a:r>
              <a:rPr lang="en-US" altLang="zh-CN" sz="2800" i="1" dirty="0"/>
              <a:t>L</a:t>
            </a:r>
            <a:r>
              <a:rPr lang="en-US" altLang="zh-CN" sz="2800" baseline="-25000" dirty="0"/>
              <a:t>AV</a:t>
            </a:r>
            <a:r>
              <a:rPr lang="en-US" altLang="zh-CN" sz="2800" dirty="0"/>
              <a:t> </a:t>
            </a:r>
            <a:r>
              <a:rPr lang="en-US" altLang="zh-CN" sz="2800" dirty="0">
                <a:sym typeface="Symbol" pitchFamily="18" charset="2"/>
              </a:rPr>
              <a:t></a:t>
            </a:r>
            <a:r>
              <a:rPr lang="en-US" altLang="zh-CN" sz="2800" dirty="0"/>
              <a:t> </a:t>
            </a:r>
            <a:r>
              <a:rPr lang="en-US" altLang="zh-CN" sz="2800" dirty="0" err="1"/>
              <a:t>TH</a:t>
            </a:r>
            <a:r>
              <a:rPr lang="en-US" altLang="zh-CN" sz="2800" baseline="-25000" dirty="0" err="1"/>
              <a:t>max</a:t>
            </a:r>
            <a:r>
              <a:rPr lang="zh-CN" altLang="en-US" sz="2800" dirty="0"/>
              <a:t>时，</a:t>
            </a:r>
            <a:r>
              <a:rPr lang="zh-CN" altLang="en-US" sz="2800" i="1" dirty="0"/>
              <a:t> </a:t>
            </a:r>
            <a:r>
              <a:rPr lang="zh-CN" altLang="en-US" sz="2800" dirty="0"/>
              <a:t> </a:t>
            </a:r>
            <a:r>
              <a:rPr lang="en-US" altLang="zh-CN" sz="2800" dirty="0"/>
              <a:t>0 </a:t>
            </a:r>
            <a:r>
              <a:rPr lang="en-US" altLang="zh-CN" sz="2800" dirty="0">
                <a:sym typeface="Symbol" pitchFamily="18" charset="2"/>
              </a:rPr>
              <a:t></a:t>
            </a:r>
            <a:r>
              <a:rPr lang="en-US" altLang="zh-CN" sz="2800" dirty="0"/>
              <a:t> </a:t>
            </a:r>
            <a:r>
              <a:rPr lang="en-US" altLang="zh-CN" sz="2800" i="1" dirty="0"/>
              <a:t>p </a:t>
            </a:r>
            <a:r>
              <a:rPr lang="en-US" altLang="zh-CN" sz="2800" dirty="0">
                <a:sym typeface="Symbol" pitchFamily="18" charset="2"/>
              </a:rPr>
              <a:t></a:t>
            </a:r>
            <a:r>
              <a:rPr lang="en-US" altLang="zh-CN" sz="2800" dirty="0"/>
              <a:t> 1 </a:t>
            </a:r>
            <a:r>
              <a:rPr lang="zh-CN" altLang="en-US" sz="2800" dirty="0" smtClean="0"/>
              <a:t>。</a:t>
            </a:r>
            <a:endParaRPr lang="zh-CN" altLang="en-US" sz="2800" dirty="0"/>
          </a:p>
        </p:txBody>
      </p:sp>
      <p:sp>
        <p:nvSpPr>
          <p:cNvPr id="555012" name="Line 4"/>
          <p:cNvSpPr>
            <a:spLocks noChangeShapeType="1"/>
          </p:cNvSpPr>
          <p:nvPr/>
        </p:nvSpPr>
        <p:spPr bwMode="auto">
          <a:xfrm>
            <a:off x="1043717" y="5883809"/>
            <a:ext cx="8439018"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13" name="Line 5"/>
          <p:cNvSpPr>
            <a:spLocks noChangeShapeType="1"/>
          </p:cNvSpPr>
          <p:nvPr/>
        </p:nvSpPr>
        <p:spPr bwMode="auto">
          <a:xfrm rot="-5400000">
            <a:off x="95978" y="4936072"/>
            <a:ext cx="1895475"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14" name="Text Box 6"/>
          <p:cNvSpPr txBox="1">
            <a:spLocks noChangeArrowheads="1"/>
          </p:cNvSpPr>
          <p:nvPr/>
        </p:nvSpPr>
        <p:spPr bwMode="auto">
          <a:xfrm>
            <a:off x="2266489" y="5909210"/>
            <a:ext cx="193514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最小门限 </a:t>
            </a:r>
            <a:r>
              <a:rPr kumimoji="1" lang="en-US" altLang="zh-CN" sz="2000" b="1">
                <a:solidFill>
                  <a:srgbClr val="000099"/>
                </a:solidFill>
                <a:latin typeface="+mn-lt"/>
                <a:ea typeface="黑体" pitchFamily="2" charset="-122"/>
              </a:rPr>
              <a:t>TH</a:t>
            </a:r>
            <a:r>
              <a:rPr kumimoji="1" lang="en-US" altLang="zh-CN" sz="2000" b="1" baseline="-25000">
                <a:solidFill>
                  <a:srgbClr val="000099"/>
                </a:solidFill>
                <a:latin typeface="+mn-lt"/>
                <a:ea typeface="黑体" pitchFamily="2" charset="-122"/>
              </a:rPr>
              <a:t>min</a:t>
            </a:r>
          </a:p>
        </p:txBody>
      </p:sp>
      <p:sp>
        <p:nvSpPr>
          <p:cNvPr id="555015" name="Text Box 7"/>
          <p:cNvSpPr txBox="1">
            <a:spLocks noChangeArrowheads="1"/>
          </p:cNvSpPr>
          <p:nvPr/>
        </p:nvSpPr>
        <p:spPr bwMode="auto">
          <a:xfrm>
            <a:off x="5310520" y="5877460"/>
            <a:ext cx="197201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最大门限 </a:t>
            </a:r>
            <a:r>
              <a:rPr kumimoji="1" lang="en-US" altLang="zh-CN" sz="2000" b="1">
                <a:solidFill>
                  <a:srgbClr val="000099"/>
                </a:solidFill>
                <a:latin typeface="+mn-lt"/>
                <a:ea typeface="黑体" pitchFamily="2" charset="-122"/>
              </a:rPr>
              <a:t>TH</a:t>
            </a:r>
            <a:r>
              <a:rPr kumimoji="1" lang="en-US" altLang="zh-CN" sz="2000" b="1" baseline="-25000">
                <a:solidFill>
                  <a:srgbClr val="000099"/>
                </a:solidFill>
                <a:latin typeface="+mn-lt"/>
                <a:ea typeface="黑体" pitchFamily="2" charset="-122"/>
              </a:rPr>
              <a:t>max</a:t>
            </a:r>
          </a:p>
        </p:txBody>
      </p:sp>
      <p:sp>
        <p:nvSpPr>
          <p:cNvPr id="555016" name="Text Box 8"/>
          <p:cNvSpPr txBox="1">
            <a:spLocks noChangeArrowheads="1"/>
          </p:cNvSpPr>
          <p:nvPr/>
        </p:nvSpPr>
        <p:spPr bwMode="auto">
          <a:xfrm>
            <a:off x="7589243" y="5442485"/>
            <a:ext cx="214994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平均队列长度 </a:t>
            </a:r>
            <a:r>
              <a:rPr kumimoji="1" lang="en-US" altLang="zh-CN" sz="2000" b="1" i="1">
                <a:solidFill>
                  <a:srgbClr val="000099"/>
                </a:solidFill>
                <a:latin typeface="+mn-lt"/>
                <a:ea typeface="黑体" pitchFamily="2" charset="-122"/>
              </a:rPr>
              <a:t>L</a:t>
            </a:r>
            <a:r>
              <a:rPr kumimoji="1" lang="en-US" altLang="zh-CN" sz="2000" b="1" baseline="-25000">
                <a:solidFill>
                  <a:srgbClr val="000099"/>
                </a:solidFill>
                <a:latin typeface="+mn-lt"/>
                <a:ea typeface="黑体" pitchFamily="2" charset="-122"/>
              </a:rPr>
              <a:t>av</a:t>
            </a:r>
          </a:p>
        </p:txBody>
      </p:sp>
      <p:sp>
        <p:nvSpPr>
          <p:cNvPr id="555017" name="Text Box 9"/>
          <p:cNvSpPr txBox="1">
            <a:spLocks noChangeArrowheads="1"/>
          </p:cNvSpPr>
          <p:nvPr/>
        </p:nvSpPr>
        <p:spPr bwMode="auto">
          <a:xfrm>
            <a:off x="1165822" y="3964523"/>
            <a:ext cx="199285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分组丢弃概率</a:t>
            </a:r>
            <a:r>
              <a:rPr kumimoji="1" lang="zh-CN" altLang="en-US" sz="2000" b="1" i="1">
                <a:solidFill>
                  <a:srgbClr val="000099"/>
                </a:solidFill>
                <a:latin typeface="+mn-lt"/>
                <a:ea typeface="黑体" pitchFamily="2" charset="-122"/>
              </a:rPr>
              <a:t> </a:t>
            </a:r>
            <a:r>
              <a:rPr kumimoji="1" lang="en-US" altLang="zh-CN" sz="2000" b="1" i="1">
                <a:solidFill>
                  <a:srgbClr val="000099"/>
                </a:solidFill>
                <a:latin typeface="+mn-lt"/>
                <a:ea typeface="黑体" pitchFamily="2" charset="-122"/>
              </a:rPr>
              <a:t>p</a:t>
            </a:r>
          </a:p>
        </p:txBody>
      </p:sp>
      <p:sp>
        <p:nvSpPr>
          <p:cNvPr id="555018" name="Line 10"/>
          <p:cNvSpPr>
            <a:spLocks noChangeShapeType="1"/>
          </p:cNvSpPr>
          <p:nvPr/>
        </p:nvSpPr>
        <p:spPr bwMode="auto">
          <a:xfrm>
            <a:off x="6547049" y="5409147"/>
            <a:ext cx="0" cy="474662"/>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19" name="Line 11"/>
          <p:cNvSpPr>
            <a:spLocks noChangeShapeType="1"/>
          </p:cNvSpPr>
          <p:nvPr/>
        </p:nvSpPr>
        <p:spPr bwMode="auto">
          <a:xfrm>
            <a:off x="3489260" y="5804435"/>
            <a:ext cx="0" cy="793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20" name="Line 12"/>
          <p:cNvSpPr>
            <a:spLocks noChangeShapeType="1"/>
          </p:cNvSpPr>
          <p:nvPr/>
        </p:nvSpPr>
        <p:spPr bwMode="auto">
          <a:xfrm rot="-5400000">
            <a:off x="1104769" y="4322569"/>
            <a:ext cx="0" cy="12210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21" name="Freeform 13"/>
          <p:cNvSpPr>
            <a:spLocks/>
          </p:cNvSpPr>
          <p:nvPr/>
        </p:nvSpPr>
        <p:spPr bwMode="auto">
          <a:xfrm>
            <a:off x="3489260" y="4383623"/>
            <a:ext cx="5749264" cy="1500187"/>
          </a:xfrm>
          <a:custGeom>
            <a:avLst/>
            <a:gdLst>
              <a:gd name="T0" fmla="*/ 0 w 2256"/>
              <a:gd name="T1" fmla="*/ 912 h 912"/>
              <a:gd name="T2" fmla="*/ 1200 w 2256"/>
              <a:gd name="T3" fmla="*/ 624 h 912"/>
              <a:gd name="T4" fmla="*/ 1200 w 2256"/>
              <a:gd name="T5" fmla="*/ 0 h 912"/>
              <a:gd name="T6" fmla="*/ 2256 w 2256"/>
              <a:gd name="T7" fmla="*/ 0 h 912"/>
            </a:gdLst>
            <a:ahLst/>
            <a:cxnLst>
              <a:cxn ang="0">
                <a:pos x="T0" y="T1"/>
              </a:cxn>
              <a:cxn ang="0">
                <a:pos x="T2" y="T3"/>
              </a:cxn>
              <a:cxn ang="0">
                <a:pos x="T4" y="T5"/>
              </a:cxn>
              <a:cxn ang="0">
                <a:pos x="T6" y="T7"/>
              </a:cxn>
            </a:cxnLst>
            <a:rect l="0" t="0" r="r" b="b"/>
            <a:pathLst>
              <a:path w="2256" h="912">
                <a:moveTo>
                  <a:pt x="0" y="912"/>
                </a:moveTo>
                <a:lnTo>
                  <a:pt x="1200" y="624"/>
                </a:lnTo>
                <a:lnTo>
                  <a:pt x="1200" y="0"/>
                </a:lnTo>
                <a:lnTo>
                  <a:pt x="2256" y="0"/>
                </a:lnTo>
              </a:path>
            </a:pathLst>
          </a:custGeom>
          <a:noFill/>
          <a:ln w="57150"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22" name="Text Box 14"/>
          <p:cNvSpPr txBox="1">
            <a:spLocks noChangeArrowheads="1"/>
          </p:cNvSpPr>
          <p:nvPr/>
        </p:nvSpPr>
        <p:spPr bwMode="auto">
          <a:xfrm>
            <a:off x="431470" y="4093110"/>
            <a:ext cx="5405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1.0</a:t>
            </a:r>
            <a:endParaRPr kumimoji="1" lang="en-US" altLang="zh-CN" sz="2000" b="1" i="1">
              <a:solidFill>
                <a:srgbClr val="000099"/>
              </a:solidFill>
              <a:latin typeface="+mn-lt"/>
              <a:ea typeface="黑体" pitchFamily="2" charset="-122"/>
            </a:endParaRPr>
          </a:p>
        </p:txBody>
      </p:sp>
      <p:sp>
        <p:nvSpPr>
          <p:cNvPr id="555023" name="Text Box 15"/>
          <p:cNvSpPr txBox="1">
            <a:spLocks noChangeArrowheads="1"/>
          </p:cNvSpPr>
          <p:nvPr/>
        </p:nvSpPr>
        <p:spPr bwMode="auto">
          <a:xfrm>
            <a:off x="584533" y="556154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0</a:t>
            </a:r>
            <a:endParaRPr kumimoji="1" lang="en-US" altLang="zh-CN" sz="2000" b="1" i="1">
              <a:solidFill>
                <a:srgbClr val="000099"/>
              </a:solidFill>
              <a:latin typeface="+mn-lt"/>
              <a:ea typeface="黑体" pitchFamily="2" charset="-122"/>
            </a:endParaRPr>
          </a:p>
        </p:txBody>
      </p:sp>
      <p:sp>
        <p:nvSpPr>
          <p:cNvPr id="555024" name="Line 16"/>
          <p:cNvSpPr>
            <a:spLocks noChangeShapeType="1"/>
          </p:cNvSpPr>
          <p:nvPr/>
        </p:nvSpPr>
        <p:spPr bwMode="auto">
          <a:xfrm>
            <a:off x="1043716" y="5409147"/>
            <a:ext cx="5503333"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55025" name="Text Box 17"/>
          <p:cNvSpPr txBox="1">
            <a:spLocks noChangeArrowheads="1"/>
          </p:cNvSpPr>
          <p:nvPr/>
        </p:nvSpPr>
        <p:spPr bwMode="auto">
          <a:xfrm>
            <a:off x="328283" y="5099585"/>
            <a:ext cx="6832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黑体" pitchFamily="2" charset="-122"/>
              </a:rPr>
              <a:t>p</a:t>
            </a:r>
            <a:r>
              <a:rPr kumimoji="1" lang="en-US" altLang="zh-CN" sz="2000" b="1" baseline="-25000">
                <a:solidFill>
                  <a:srgbClr val="000099"/>
                </a:solidFill>
                <a:latin typeface="+mn-lt"/>
                <a:ea typeface="黑体" pitchFamily="2" charset="-122"/>
              </a:rPr>
              <a:t>max</a:t>
            </a:r>
            <a:endParaRPr kumimoji="1" lang="en-US" altLang="zh-CN" sz="2000" b="1" i="1" baseline="-25000">
              <a:solidFill>
                <a:srgbClr val="000099"/>
              </a:solidFill>
              <a:latin typeface="+mn-lt"/>
              <a:ea typeface="黑体" pitchFamily="2" charset="-122"/>
            </a:endParaRPr>
          </a:p>
        </p:txBody>
      </p:sp>
      <p:sp>
        <p:nvSpPr>
          <p:cNvPr id="2" name="矩形 1"/>
          <p:cNvSpPr/>
          <p:nvPr/>
        </p:nvSpPr>
        <p:spPr>
          <a:xfrm>
            <a:off x="748200" y="2852936"/>
            <a:ext cx="8734535" cy="1019569"/>
          </a:xfrm>
          <a:prstGeom prst="rect">
            <a:avLst/>
          </a:prstGeom>
          <a:solidFill>
            <a:srgbClr val="FFFF66"/>
          </a:solidFill>
          <a:ln w="9525" algn="ctr">
            <a:solidFill>
              <a:schemeClr val="tx1"/>
            </a:solidFill>
            <a:miter lim="800000"/>
            <a:headEnd/>
            <a:tailEnd/>
          </a:ln>
          <a:effectLst>
            <a:outerShdw dist="35921" sx="1000" sy="1000" algn="ctr" rotWithShape="0">
              <a:schemeClr val="bg2"/>
            </a:outerShdw>
          </a:effectLst>
        </p:spPr>
        <p:txBody>
          <a:bodyPr wrap="square" anchor="ctr"/>
          <a:lstStyle/>
          <a:p>
            <a:r>
              <a:rPr lang="zh-CN" altLang="zh-CN" sz="2400" b="1" dirty="0" smtClean="0">
                <a:solidFill>
                  <a:srgbClr val="000099"/>
                </a:solidFill>
                <a:latin typeface="+mn-lt"/>
                <a:ea typeface="黑体" pitchFamily="2" charset="-122"/>
              </a:rPr>
              <a:t>在</a:t>
            </a:r>
            <a:r>
              <a:rPr lang="en-US" altLang="zh-CN" sz="2400" b="1" dirty="0" smtClean="0">
                <a:solidFill>
                  <a:srgbClr val="000099"/>
                </a:solidFill>
                <a:latin typeface="+mn-lt"/>
                <a:ea typeface="黑体" pitchFamily="2" charset="-122"/>
              </a:rPr>
              <a:t> RED </a:t>
            </a:r>
            <a:r>
              <a:rPr lang="zh-CN" altLang="zh-CN" sz="2400" b="1" dirty="0" smtClean="0">
                <a:solidFill>
                  <a:srgbClr val="000099"/>
                </a:solidFill>
                <a:latin typeface="+mn-lt"/>
                <a:ea typeface="黑体" pitchFamily="2" charset="-122"/>
              </a:rPr>
              <a:t>的</a:t>
            </a:r>
            <a:r>
              <a:rPr lang="zh-CN" altLang="zh-CN" sz="2400" b="1" dirty="0">
                <a:solidFill>
                  <a:srgbClr val="000099"/>
                </a:solidFill>
                <a:latin typeface="+mn-lt"/>
                <a:ea typeface="黑体" pitchFamily="2" charset="-122"/>
              </a:rPr>
              <a:t>操作中，最难处理的就是丢弃</a:t>
            </a:r>
            <a:r>
              <a:rPr lang="zh-CN" altLang="zh-CN" sz="2400" b="1" dirty="0" smtClean="0">
                <a:solidFill>
                  <a:srgbClr val="000099"/>
                </a:solidFill>
                <a:latin typeface="+mn-lt"/>
                <a:ea typeface="黑体" pitchFamily="2" charset="-122"/>
              </a:rPr>
              <a:t>概率</a:t>
            </a:r>
            <a:r>
              <a:rPr lang="en-US" altLang="zh-CN" sz="2400" b="1" dirty="0" smtClean="0">
                <a:solidFill>
                  <a:srgbClr val="000099"/>
                </a:solidFill>
                <a:latin typeface="+mn-lt"/>
                <a:ea typeface="黑体" pitchFamily="2" charset="-122"/>
              </a:rPr>
              <a:t> p </a:t>
            </a:r>
            <a:r>
              <a:rPr lang="zh-CN" altLang="zh-CN" sz="2400" b="1" dirty="0" smtClean="0">
                <a:solidFill>
                  <a:srgbClr val="000099"/>
                </a:solidFill>
                <a:latin typeface="+mn-lt"/>
                <a:ea typeface="黑体" pitchFamily="2" charset="-122"/>
              </a:rPr>
              <a:t>的</a:t>
            </a:r>
            <a:r>
              <a:rPr lang="zh-CN" altLang="zh-CN" sz="2400" b="1" dirty="0">
                <a:solidFill>
                  <a:srgbClr val="000099"/>
                </a:solidFill>
                <a:latin typeface="+mn-lt"/>
                <a:ea typeface="黑体" pitchFamily="2" charset="-122"/>
              </a:rPr>
              <a:t>选择，</a:t>
            </a:r>
            <a:r>
              <a:rPr lang="zh-CN" altLang="zh-CN" sz="2400" b="1" dirty="0" smtClean="0">
                <a:solidFill>
                  <a:srgbClr val="000099"/>
                </a:solidFill>
                <a:latin typeface="+mn-lt"/>
                <a:ea typeface="黑体" pitchFamily="2" charset="-122"/>
              </a:rPr>
              <a:t>因为</a:t>
            </a:r>
            <a:r>
              <a:rPr lang="en-US" altLang="zh-CN" sz="2400" b="1" dirty="0" smtClean="0">
                <a:solidFill>
                  <a:srgbClr val="000099"/>
                </a:solidFill>
                <a:latin typeface="+mn-lt"/>
                <a:ea typeface="黑体" pitchFamily="2" charset="-122"/>
              </a:rPr>
              <a:t> p </a:t>
            </a:r>
            <a:r>
              <a:rPr lang="zh-CN" altLang="zh-CN" sz="2400" b="1" dirty="0" smtClean="0">
                <a:solidFill>
                  <a:srgbClr val="000099"/>
                </a:solidFill>
                <a:latin typeface="+mn-lt"/>
                <a:ea typeface="黑体" pitchFamily="2" charset="-122"/>
              </a:rPr>
              <a:t>并不是</a:t>
            </a:r>
            <a:r>
              <a:rPr lang="zh-CN" altLang="zh-CN" sz="2400" b="1" dirty="0">
                <a:solidFill>
                  <a:srgbClr val="000099"/>
                </a:solidFill>
                <a:latin typeface="+mn-lt"/>
                <a:ea typeface="黑体" pitchFamily="2" charset="-122"/>
              </a:rPr>
              <a:t>个常数</a:t>
            </a:r>
            <a:r>
              <a:rPr lang="zh-CN" altLang="zh-CN" sz="2400" b="1" dirty="0" smtClean="0">
                <a:solidFill>
                  <a:srgbClr val="000099"/>
                </a:solidFill>
                <a:latin typeface="+mn-lt"/>
                <a:ea typeface="黑体" pitchFamily="2" charset="-122"/>
              </a:rPr>
              <a:t>。</a:t>
            </a:r>
            <a:r>
              <a:rPr lang="zh-CN" altLang="en-US" sz="2400" b="1" dirty="0">
                <a:solidFill>
                  <a:srgbClr val="000099"/>
                </a:solidFill>
                <a:latin typeface="+mn-lt"/>
                <a:ea typeface="黑体" pitchFamily="2" charset="-122"/>
              </a:rPr>
              <a:t>例如，按线性规律变化，从 </a:t>
            </a:r>
            <a:r>
              <a:rPr lang="en-US" altLang="zh-CN" sz="2400" b="1" dirty="0">
                <a:solidFill>
                  <a:srgbClr val="000099"/>
                </a:solidFill>
                <a:latin typeface="+mn-lt"/>
                <a:ea typeface="黑体" pitchFamily="2" charset="-122"/>
              </a:rPr>
              <a:t>0 </a:t>
            </a:r>
            <a:r>
              <a:rPr lang="zh-CN" altLang="en-US" sz="2400" b="1" dirty="0">
                <a:solidFill>
                  <a:srgbClr val="000099"/>
                </a:solidFill>
                <a:latin typeface="+mn-lt"/>
                <a:ea typeface="黑体" pitchFamily="2" charset="-122"/>
              </a:rPr>
              <a:t>变到 </a:t>
            </a:r>
            <a:r>
              <a:rPr lang="en-US" altLang="zh-CN" sz="2400" b="1" dirty="0" err="1">
                <a:solidFill>
                  <a:srgbClr val="000099"/>
                </a:solidFill>
                <a:latin typeface="+mn-lt"/>
                <a:ea typeface="黑体" pitchFamily="2" charset="-122"/>
              </a:rPr>
              <a:t>p</a:t>
            </a:r>
            <a:r>
              <a:rPr lang="en-US" altLang="zh-CN" sz="2400" b="1" baseline="-25000" dirty="0" err="1">
                <a:solidFill>
                  <a:srgbClr val="000099"/>
                </a:solidFill>
                <a:latin typeface="+mn-lt"/>
                <a:ea typeface="黑体" pitchFamily="2" charset="-122"/>
              </a:rPr>
              <a:t>max</a:t>
            </a:r>
            <a:r>
              <a:rPr lang="zh-CN" altLang="en-US" sz="2400" b="1" dirty="0">
                <a:solidFill>
                  <a:srgbClr val="000099"/>
                </a:solidFill>
                <a:latin typeface="+mn-lt"/>
                <a:ea typeface="黑体" pitchFamily="2" charset="-122"/>
              </a:rPr>
              <a:t>。</a:t>
            </a:r>
          </a:p>
        </p:txBody>
      </p:sp>
    </p:spTree>
    <p:extLst>
      <p:ext uri="{BB962C8B-B14F-4D97-AF65-F5344CB8AC3E}">
        <p14:creationId xmlns:p14="http://schemas.microsoft.com/office/powerpoint/2010/main" xmlns="" val="110627348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随机早期检测 </a:t>
            </a:r>
            <a:r>
              <a:rPr lang="en-US" altLang="zh-CN" dirty="0"/>
              <a:t>RED</a:t>
            </a:r>
            <a:endParaRPr lang="zh-CN" altLang="en-US" dirty="0"/>
          </a:p>
        </p:txBody>
      </p:sp>
      <p:sp>
        <p:nvSpPr>
          <p:cNvPr id="3" name="内容占位符 2"/>
          <p:cNvSpPr>
            <a:spLocks noGrp="1"/>
          </p:cNvSpPr>
          <p:nvPr>
            <p:ph idx="1"/>
          </p:nvPr>
        </p:nvSpPr>
        <p:spPr/>
        <p:txBody>
          <a:bodyPr/>
          <a:lstStyle/>
          <a:p>
            <a:r>
              <a:rPr lang="zh-CN" altLang="zh-CN" dirty="0"/>
              <a:t>多年的实践证明，</a:t>
            </a:r>
            <a:r>
              <a:rPr lang="en-US" altLang="zh-CN" dirty="0" smtClean="0">
                <a:solidFill>
                  <a:srgbClr val="FF0000"/>
                </a:solidFill>
              </a:rPr>
              <a:t>RED </a:t>
            </a:r>
            <a:r>
              <a:rPr lang="zh-CN" altLang="zh-CN" dirty="0" smtClean="0">
                <a:solidFill>
                  <a:srgbClr val="FF0000"/>
                </a:solidFill>
              </a:rPr>
              <a:t>的</a:t>
            </a:r>
            <a:r>
              <a:rPr lang="zh-CN" altLang="zh-CN" dirty="0">
                <a:solidFill>
                  <a:srgbClr val="FF0000"/>
                </a:solidFill>
              </a:rPr>
              <a:t>使用效果并不太理想</a:t>
            </a:r>
            <a:r>
              <a:rPr lang="zh-CN" altLang="zh-CN" dirty="0" smtClean="0">
                <a:solidFill>
                  <a:srgbClr val="FF0000"/>
                </a:solidFill>
              </a:rPr>
              <a:t>。</a:t>
            </a:r>
            <a:endParaRPr lang="en-US" altLang="zh-CN" dirty="0" smtClean="0">
              <a:solidFill>
                <a:srgbClr val="FF0000"/>
              </a:solidFill>
            </a:endParaRPr>
          </a:p>
          <a:p>
            <a:r>
              <a:rPr lang="en-US" altLang="zh-CN" dirty="0" smtClean="0"/>
              <a:t>2015</a:t>
            </a:r>
            <a:r>
              <a:rPr lang="zh-CN" altLang="zh-CN" dirty="0"/>
              <a:t>年公布</a:t>
            </a:r>
            <a:r>
              <a:rPr lang="zh-CN" altLang="zh-CN" dirty="0" smtClean="0"/>
              <a:t>的</a:t>
            </a:r>
            <a:r>
              <a:rPr lang="en-US" altLang="zh-CN" dirty="0" smtClean="0"/>
              <a:t> RFC 7567 </a:t>
            </a:r>
            <a:r>
              <a:rPr lang="zh-CN" altLang="zh-CN" dirty="0" smtClean="0"/>
              <a:t>已经把</a:t>
            </a:r>
            <a:r>
              <a:rPr lang="en-US" altLang="zh-CN" dirty="0" smtClean="0"/>
              <a:t> RFC </a:t>
            </a:r>
            <a:r>
              <a:rPr lang="en-US" altLang="zh-CN" dirty="0"/>
              <a:t>2309</a:t>
            </a:r>
            <a:r>
              <a:rPr lang="zh-CN" altLang="zh-CN" dirty="0"/>
              <a:t>列为陈旧的，并且不再推荐</a:t>
            </a:r>
            <a:r>
              <a:rPr lang="zh-CN" altLang="zh-CN" dirty="0" smtClean="0"/>
              <a:t>使用</a:t>
            </a:r>
            <a:r>
              <a:rPr lang="en-US" altLang="zh-CN" dirty="0" smtClean="0"/>
              <a:t> RED</a:t>
            </a:r>
            <a:r>
              <a:rPr lang="zh-CN" altLang="zh-CN" dirty="0" smtClean="0"/>
              <a:t>。</a:t>
            </a:r>
            <a:endParaRPr lang="en-US" altLang="zh-CN" dirty="0" smtClean="0"/>
          </a:p>
          <a:p>
            <a:r>
              <a:rPr lang="zh-CN" altLang="zh-CN" dirty="0" smtClean="0"/>
              <a:t>对</a:t>
            </a:r>
            <a:r>
              <a:rPr lang="zh-CN" altLang="zh-CN" dirty="0"/>
              <a:t>路由器进行主动队列</a:t>
            </a:r>
            <a:r>
              <a:rPr lang="zh-CN" altLang="zh-CN" dirty="0" smtClean="0"/>
              <a:t>管理</a:t>
            </a:r>
            <a:r>
              <a:rPr lang="en-US" altLang="zh-CN" dirty="0" smtClean="0"/>
              <a:t> AQM </a:t>
            </a:r>
            <a:r>
              <a:rPr lang="zh-CN" altLang="zh-CN" dirty="0" smtClean="0"/>
              <a:t>仍是</a:t>
            </a:r>
            <a:r>
              <a:rPr lang="zh-CN" altLang="zh-CN" dirty="0"/>
              <a:t>必要的</a:t>
            </a:r>
            <a:r>
              <a:rPr lang="zh-CN" altLang="zh-CN" dirty="0" smtClean="0"/>
              <a:t>。</a:t>
            </a:r>
            <a:endParaRPr lang="en-US" altLang="zh-CN" dirty="0" smtClean="0"/>
          </a:p>
          <a:p>
            <a:r>
              <a:rPr lang="en-US" altLang="zh-CN" dirty="0" smtClean="0">
                <a:solidFill>
                  <a:srgbClr val="FF0000"/>
                </a:solidFill>
              </a:rPr>
              <a:t>AQM </a:t>
            </a:r>
            <a:r>
              <a:rPr lang="zh-CN" altLang="zh-CN" dirty="0" smtClean="0">
                <a:solidFill>
                  <a:srgbClr val="FF0000"/>
                </a:solidFill>
              </a:rPr>
              <a:t>实际上</a:t>
            </a:r>
            <a:r>
              <a:rPr lang="zh-CN" altLang="zh-CN" dirty="0">
                <a:solidFill>
                  <a:srgbClr val="FF0000"/>
                </a:solidFill>
              </a:rPr>
              <a:t>就是对路由器中的分组排队进行智能管理，而不是简单地把队列的尾部丢弃</a:t>
            </a:r>
            <a:r>
              <a:rPr lang="zh-CN" altLang="zh-CN" dirty="0" smtClean="0">
                <a:solidFill>
                  <a:srgbClr val="FF0000"/>
                </a:solidFill>
              </a:rPr>
              <a:t>。</a:t>
            </a:r>
            <a:endParaRPr lang="en-US" altLang="zh-CN" dirty="0" smtClean="0">
              <a:solidFill>
                <a:srgbClr val="FF0000"/>
              </a:solidFill>
            </a:endParaRPr>
          </a:p>
          <a:p>
            <a:r>
              <a:rPr lang="zh-CN" altLang="zh-CN" dirty="0" smtClean="0"/>
              <a:t>现在</a:t>
            </a:r>
            <a:r>
              <a:rPr lang="zh-CN" altLang="zh-CN" dirty="0"/>
              <a:t>已经有几种不同的算法来代替旧</a:t>
            </a:r>
            <a:r>
              <a:rPr lang="zh-CN" altLang="zh-CN" dirty="0" smtClean="0"/>
              <a:t>的</a:t>
            </a:r>
            <a:r>
              <a:rPr lang="en-US" altLang="zh-CN" dirty="0" smtClean="0"/>
              <a:t> RED</a:t>
            </a:r>
            <a:r>
              <a:rPr lang="zh-CN" altLang="zh-CN" dirty="0"/>
              <a:t>，但都还在实验阶段。</a:t>
            </a:r>
            <a:endParaRPr lang="zh-CN" altLang="en-US" dirty="0"/>
          </a:p>
        </p:txBody>
      </p:sp>
    </p:spTree>
    <p:extLst>
      <p:ext uri="{BB962C8B-B14F-4D97-AF65-F5344CB8AC3E}">
        <p14:creationId xmlns:p14="http://schemas.microsoft.com/office/powerpoint/2010/main" xmlns="" val="294262606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zh-CN" altLang="en-US" sz="4000" dirty="0" smtClean="0"/>
              <a:t>第</a:t>
            </a:r>
            <a:r>
              <a:rPr lang="en-US" altLang="zh-CN" sz="4000" dirty="0" smtClean="0"/>
              <a:t>13</a:t>
            </a:r>
            <a:r>
              <a:rPr lang="zh-CN" altLang="en-US" sz="4000" dirty="0" smtClean="0"/>
              <a:t>次课课后探究问题</a:t>
            </a:r>
          </a:p>
        </p:txBody>
      </p:sp>
      <p:sp>
        <p:nvSpPr>
          <p:cNvPr id="157699" name="Rectangle 3"/>
          <p:cNvSpPr>
            <a:spLocks noGrp="1" noChangeArrowheads="1"/>
          </p:cNvSpPr>
          <p:nvPr>
            <p:ph type="body" idx="1"/>
          </p:nvPr>
        </p:nvSpPr>
        <p:spPr/>
        <p:txBody>
          <a:bodyPr/>
          <a:lstStyle/>
          <a:p>
            <a:pPr eaLnBrk="1" hangingPunct="1"/>
            <a:r>
              <a:rPr lang="en-US" altLang="zh-CN" dirty="0" smtClean="0"/>
              <a:t>TCP</a:t>
            </a:r>
            <a:r>
              <a:rPr lang="zh-CN" altLang="en-US" dirty="0" smtClean="0"/>
              <a:t>在进行拥塞控制时是以分组的丢失作为产生拥塞的标志。有没有不是因拥塞而引起的分组丢失的情况？如有，请举出三种情况。</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5.9  </a:t>
            </a:r>
            <a:r>
              <a:rPr lang="en-US" altLang="zh-CN" dirty="0" smtClean="0"/>
              <a:t>TCP </a:t>
            </a:r>
            <a:r>
              <a:rPr lang="zh-CN" altLang="zh-CN" dirty="0" smtClean="0"/>
              <a:t>的</a:t>
            </a:r>
            <a:r>
              <a:rPr lang="zh-CN" altLang="zh-CN" dirty="0"/>
              <a:t>运输连接管理</a:t>
            </a:r>
          </a:p>
        </p:txBody>
      </p:sp>
      <p:sp>
        <p:nvSpPr>
          <p:cNvPr id="931843" name="Rectangle 3"/>
          <p:cNvSpPr>
            <a:spLocks noGrp="1" noChangeArrowheads="1"/>
          </p:cNvSpPr>
          <p:nvPr>
            <p:ph idx="1"/>
          </p:nvPr>
        </p:nvSpPr>
        <p:spPr/>
        <p:txBody>
          <a:bodyPr/>
          <a:lstStyle/>
          <a:p>
            <a:r>
              <a:rPr lang="en-US" altLang="zh-CN" dirty="0"/>
              <a:t>5.9.1  </a:t>
            </a:r>
            <a:r>
              <a:rPr lang="en-US" altLang="zh-CN" dirty="0" smtClean="0"/>
              <a:t>TCP </a:t>
            </a:r>
            <a:r>
              <a:rPr lang="zh-CN" altLang="zh-CN" dirty="0" smtClean="0"/>
              <a:t>的</a:t>
            </a:r>
            <a:r>
              <a:rPr lang="zh-CN" altLang="zh-CN" dirty="0"/>
              <a:t>连接建立</a:t>
            </a:r>
          </a:p>
          <a:p>
            <a:r>
              <a:rPr lang="en-US" altLang="zh-CN" dirty="0" smtClean="0"/>
              <a:t>5.9.2  TCP </a:t>
            </a:r>
            <a:r>
              <a:rPr lang="zh-CN" altLang="zh-CN" dirty="0" smtClean="0"/>
              <a:t>的</a:t>
            </a:r>
            <a:r>
              <a:rPr lang="zh-CN" altLang="zh-CN" dirty="0"/>
              <a:t>连接释放</a:t>
            </a:r>
          </a:p>
          <a:p>
            <a:r>
              <a:rPr lang="en-US" altLang="zh-CN" dirty="0"/>
              <a:t>5.9.3  </a:t>
            </a:r>
            <a:r>
              <a:rPr lang="en-US" altLang="zh-CN" dirty="0" smtClean="0"/>
              <a:t>TCP </a:t>
            </a:r>
            <a:r>
              <a:rPr lang="zh-CN" altLang="zh-CN" dirty="0" smtClean="0"/>
              <a:t>的</a:t>
            </a:r>
            <a:r>
              <a:rPr lang="zh-CN" altLang="zh-CN" dirty="0"/>
              <a:t>有限状态机</a:t>
            </a:r>
          </a:p>
        </p:txBody>
      </p:sp>
    </p:spTree>
    <p:extLst>
      <p:ext uri="{BB962C8B-B14F-4D97-AF65-F5344CB8AC3E}">
        <p14:creationId xmlns:p14="http://schemas.microsoft.com/office/powerpoint/2010/main" xmlns="" val="790031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4.0"/>
  <p:tag name="PROBLEMBLANK" val="[{&quot;Num&quot;:1,&quot;Score&quot;:1.0,&quot;Answers&quot;:[&quot;30&quot;],&quot;CaseSensitive&quot;:false,&quot;FuzzyMatch&quot;:true},{&quot;Num&quot;:2,&quot;Score&quot;:1.0,&quot;Answers&quot;:[&quot;100&quot;],&quot;CaseSensitive&quot;:false,&quot;FuzzyMatch&quot;:true},{&quot;Num&quot;:3,&quot;Score&quot;:1.0,&quot;Answers&quot;:[&quot;80&quot;],&quot;CaseSensitive&quot;:false,&quot;FuzzyMatch&quot;:true},{&quot;Num&quot;:4,&quot;Score&quot;:1.0,&quot;Answers&quot;:[&quot;70&quot;],&quot;CaseSensitive&quot;:false,&quot;FuzzyMatch&quot;:tru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3.0"/>
  <p:tag name="PROBLEMBLANK" val="[{&quot;Num&quot;:1,&quot;Score&quot;:1.0,&quot;Answers&quot;:[&quot;29.6&quot;],&quot;CaseSensitive&quot;:false,&quot;FuzzyMatch&quot;:true},{&quot;Num&quot;:2,&quot;Score&quot;:1.0,&quot;Answers&quot;:[&quot;29.84&quot;],&quot;CaseSensitive&quot;:false,&quot;FuzzyMatch&quot;:true},{&quot;Num&quot;:3,&quot;Score&quot;:1.0,&quot;Answers&quot;:[&quot;29.256&quot;],&quot;CaseSensitive&quot;:false,&quot;FuzzyMatch&quot;:tru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2332</TotalTime>
  <Words>15951</Words>
  <Application>Microsoft Office PowerPoint</Application>
  <PresentationFormat>A4 纸张(210x297 毫米)</PresentationFormat>
  <Paragraphs>1703</Paragraphs>
  <Slides>130</Slides>
  <Notes>53</Notes>
  <HiddenSlides>0</HiddenSlides>
  <MMClips>0</MMClips>
  <ScaleCrop>false</ScaleCrop>
  <HeadingPairs>
    <vt:vector size="4" baseType="variant">
      <vt:variant>
        <vt:lpstr>主题</vt:lpstr>
      </vt:variant>
      <vt:variant>
        <vt:i4>1</vt:i4>
      </vt:variant>
      <vt:variant>
        <vt:lpstr>幻灯片标题</vt:lpstr>
      </vt:variant>
      <vt:variant>
        <vt:i4>130</vt:i4>
      </vt:variant>
    </vt:vector>
  </HeadingPairs>
  <TitlesOfParts>
    <vt:vector size="131" baseType="lpstr">
      <vt:lpstr>CN(myzh)Icon</vt:lpstr>
      <vt:lpstr>第 5 章  运输层</vt:lpstr>
      <vt:lpstr>五层协议的体系结构 </vt:lpstr>
      <vt:lpstr>第 5 章  运输层</vt:lpstr>
      <vt:lpstr>本章重点</vt:lpstr>
      <vt:lpstr>第12次课知识点</vt:lpstr>
      <vt:lpstr>随堂测试8</vt:lpstr>
      <vt:lpstr>单选题</vt:lpstr>
      <vt:lpstr>单选题</vt:lpstr>
      <vt:lpstr>问答题</vt:lpstr>
      <vt:lpstr>第12次课课后探究问题</vt:lpstr>
      <vt:lpstr>TCP 可靠通信的具体实现 </vt:lpstr>
      <vt:lpstr>5.6  TCP 可靠传输的实现</vt:lpstr>
      <vt:lpstr>5.6.1  以字节为单位的滑动窗口</vt:lpstr>
      <vt:lpstr>幻灯片 14</vt:lpstr>
      <vt:lpstr>幻灯片 15</vt:lpstr>
      <vt:lpstr>幻灯片 16</vt:lpstr>
      <vt:lpstr>幻灯片 17</vt:lpstr>
      <vt:lpstr>发送缓存 </vt:lpstr>
      <vt:lpstr>接收缓存</vt:lpstr>
      <vt:lpstr>发送缓存与接收缓存的作用</vt:lpstr>
      <vt:lpstr>需要强调三点</vt:lpstr>
      <vt:lpstr>接收方发送确认</vt:lpstr>
      <vt:lpstr>幻灯片 23</vt:lpstr>
      <vt:lpstr>思考：（5-29）</vt:lpstr>
      <vt:lpstr>5.6.2  超时重传时间的选择</vt:lpstr>
      <vt:lpstr>往返时延的方差很大</vt:lpstr>
      <vt:lpstr>TCP 超时重传时间设置</vt:lpstr>
      <vt:lpstr>加权平均往返时间</vt:lpstr>
      <vt:lpstr>幻灯片 29</vt:lpstr>
      <vt:lpstr>超时重传时间 RTO</vt:lpstr>
      <vt:lpstr>往返时间 (RTT) 的测量相当复杂 </vt:lpstr>
      <vt:lpstr>Karn 算法 </vt:lpstr>
      <vt:lpstr>修正的 Karn 算法 </vt:lpstr>
      <vt:lpstr>小结：</vt:lpstr>
      <vt:lpstr>5.6.3  选择确认 SACK</vt:lpstr>
      <vt:lpstr>接收到的字节流序号不连续 </vt:lpstr>
      <vt:lpstr>5.6.3  选择确认 SACK</vt:lpstr>
      <vt:lpstr>RFC 2018 的规定</vt:lpstr>
      <vt:lpstr>5.7  TCP 的流量控制</vt:lpstr>
      <vt:lpstr>5.7.1  利用滑动窗口实现流量控制</vt:lpstr>
      <vt:lpstr>利用可变窗口进行流量控制举例</vt:lpstr>
      <vt:lpstr>可能发生死锁</vt:lpstr>
      <vt:lpstr>持续计时器</vt:lpstr>
      <vt:lpstr>5.7.2  TCP的传输效率</vt:lpstr>
      <vt:lpstr>发送方糊涂窗口综合症</vt:lpstr>
      <vt:lpstr>Nagle算法</vt:lpstr>
      <vt:lpstr>接收方糊涂窗口综合症</vt:lpstr>
      <vt:lpstr>5.8  TCP 的拥塞控制</vt:lpstr>
      <vt:lpstr>5.8.1  拥塞控制的一般原理</vt:lpstr>
      <vt:lpstr>增加资源能解决拥塞吗？</vt:lpstr>
      <vt:lpstr>拥塞常常趋于恶化</vt:lpstr>
      <vt:lpstr>拥塞控制与流量控制的区别 </vt:lpstr>
      <vt:lpstr>拥塞控制与流量控制的区别 </vt:lpstr>
      <vt:lpstr>拥塞控制所起的作用 </vt:lpstr>
      <vt:lpstr>拥塞控制的一般原理 </vt:lpstr>
      <vt:lpstr>开环控制和闭环控制 </vt:lpstr>
      <vt:lpstr>监测网络拥塞的指标</vt:lpstr>
      <vt:lpstr>5.8.2  TCP 的拥塞控制方法</vt:lpstr>
      <vt:lpstr>控制拥塞窗口的原则</vt:lpstr>
      <vt:lpstr>拥塞的判断</vt:lpstr>
      <vt:lpstr>TCP拥塞控制算法</vt:lpstr>
      <vt:lpstr>慢开始 (Slow start)</vt:lpstr>
      <vt:lpstr>慢开始 (Slow start)</vt:lpstr>
      <vt:lpstr>幻灯片 64</vt:lpstr>
      <vt:lpstr>传输轮次</vt:lpstr>
      <vt:lpstr>设置慢开始门限状态变量 ssthresh</vt:lpstr>
      <vt:lpstr>拥塞避免算法</vt:lpstr>
      <vt:lpstr>当网络出现拥塞时</vt:lpstr>
      <vt:lpstr>幻灯片 69</vt:lpstr>
      <vt:lpstr>幻灯片 70</vt:lpstr>
      <vt:lpstr>幻灯片 71</vt:lpstr>
      <vt:lpstr>幻灯片 72</vt:lpstr>
      <vt:lpstr>幻灯片 73</vt:lpstr>
      <vt:lpstr>幻灯片 74</vt:lpstr>
      <vt:lpstr>幻灯片 75</vt:lpstr>
      <vt:lpstr>必须强调指出 </vt:lpstr>
      <vt:lpstr>幻灯片 77</vt:lpstr>
      <vt:lpstr>幻灯片 78</vt:lpstr>
      <vt:lpstr>幻灯片 79</vt:lpstr>
      <vt:lpstr>幻灯片 80</vt:lpstr>
      <vt:lpstr>练习：（5-38）</vt:lpstr>
      <vt:lpstr>快重传算法</vt:lpstr>
      <vt:lpstr>快重传算法</vt:lpstr>
      <vt:lpstr>幻灯片 84</vt:lpstr>
      <vt:lpstr>快恢复算法</vt:lpstr>
      <vt:lpstr>幻灯片 86</vt:lpstr>
      <vt:lpstr>加法增大，乘法减小 (AIMD)</vt:lpstr>
      <vt:lpstr>TCP拥塞控制流程图</vt:lpstr>
      <vt:lpstr>发送窗口的上限值</vt:lpstr>
      <vt:lpstr>5.8.3  主动队列管理 AQM</vt:lpstr>
      <vt:lpstr>“先进先出”FIFO 处理规则</vt:lpstr>
      <vt:lpstr>全局同步</vt:lpstr>
      <vt:lpstr>主动队列管理AQM</vt:lpstr>
      <vt:lpstr>随机早期检测 RED</vt:lpstr>
      <vt:lpstr>随机早期检测 RED</vt:lpstr>
      <vt:lpstr>丢弃概率 p 与 THmin 和 Thmax 的关系 </vt:lpstr>
      <vt:lpstr>随机早期检测 RED</vt:lpstr>
      <vt:lpstr>第13次课课后探究问题</vt:lpstr>
      <vt:lpstr>5.9  TCP 的运输连接管理</vt:lpstr>
      <vt:lpstr>运输连接的三个阶段</vt:lpstr>
      <vt:lpstr>TCP 连接建立过程中要解决的三个问题</vt:lpstr>
      <vt:lpstr>客户服务器方式 </vt:lpstr>
      <vt:lpstr>5.9.1  TCP 的连接建立</vt:lpstr>
      <vt:lpstr>幻灯片 104</vt:lpstr>
      <vt:lpstr>幻灯片 105</vt:lpstr>
      <vt:lpstr>幻灯片 106</vt:lpstr>
      <vt:lpstr>幻灯片 107</vt:lpstr>
      <vt:lpstr>幻灯片 108</vt:lpstr>
      <vt:lpstr>服务器的缓冲区队列</vt:lpstr>
      <vt:lpstr>DoS攻击实施的基本思想</vt:lpstr>
      <vt:lpstr>DDoS</vt:lpstr>
      <vt:lpstr>5.9.2  TCP 的连接释放</vt:lpstr>
      <vt:lpstr>幻灯片 113</vt:lpstr>
      <vt:lpstr>幻灯片 114</vt:lpstr>
      <vt:lpstr>幻灯片 115</vt:lpstr>
      <vt:lpstr>幻灯片 116</vt:lpstr>
      <vt:lpstr>幻灯片 117</vt:lpstr>
      <vt:lpstr>幻灯片 118</vt:lpstr>
      <vt:lpstr>A 必须等待 2MSL 的时间</vt:lpstr>
      <vt:lpstr>5.9.3  TCP 的有限状态机</vt:lpstr>
      <vt:lpstr>5.9.3  TCP 的有限状态机</vt:lpstr>
      <vt:lpstr>TCP 的 有 限 状 态 机 </vt:lpstr>
      <vt:lpstr>本章总结：</vt:lpstr>
      <vt:lpstr>小结</vt:lpstr>
      <vt:lpstr>习题5-24</vt:lpstr>
      <vt:lpstr>（04下网工上午）</vt:lpstr>
      <vt:lpstr>（08下网工上午）</vt:lpstr>
      <vt:lpstr>（09考研38题）</vt:lpstr>
      <vt:lpstr>（09考研39题）</vt:lpstr>
      <vt:lpstr>（10考研39题）</vt:lpstr>
    </vt:vector>
  </TitlesOfParts>
  <Company>920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Administrator</cp:lastModifiedBy>
  <cp:revision>81</cp:revision>
  <dcterms:created xsi:type="dcterms:W3CDTF">2016-10-04T02:36:21Z</dcterms:created>
  <dcterms:modified xsi:type="dcterms:W3CDTF">2019-12-11T03:22:12Z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