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tags/tag13.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Override PartName="/ppt/tags/tag2.xml" ContentType="application/vnd.openxmlformats-officedocument.presentationml.tags+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tags/tag14.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tags/tag19.xml" ContentType="application/vnd.openxmlformats-officedocument.presentationml.tags+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7"/>
  </p:notesMasterIdLst>
  <p:sldIdLst>
    <p:sldId id="645" r:id="rId2"/>
    <p:sldId id="880" r:id="rId3"/>
    <p:sldId id="646" r:id="rId4"/>
    <p:sldId id="647" r:id="rId5"/>
    <p:sldId id="881" r:id="rId6"/>
    <p:sldId id="648" r:id="rId7"/>
    <p:sldId id="882" r:id="rId8"/>
    <p:sldId id="649" r:id="rId9"/>
    <p:sldId id="650" r:id="rId10"/>
    <p:sldId id="651" r:id="rId11"/>
    <p:sldId id="652" r:id="rId12"/>
    <p:sldId id="653" r:id="rId13"/>
    <p:sldId id="655" r:id="rId14"/>
    <p:sldId id="909" r:id="rId15"/>
    <p:sldId id="654" r:id="rId16"/>
    <p:sldId id="883" r:id="rId17"/>
    <p:sldId id="656" r:id="rId18"/>
    <p:sldId id="657" r:id="rId19"/>
    <p:sldId id="658" r:id="rId20"/>
    <p:sldId id="659" r:id="rId21"/>
    <p:sldId id="660" r:id="rId22"/>
    <p:sldId id="661" r:id="rId23"/>
    <p:sldId id="662" r:id="rId24"/>
    <p:sldId id="663" r:id="rId25"/>
    <p:sldId id="664" r:id="rId26"/>
    <p:sldId id="665" r:id="rId27"/>
    <p:sldId id="666" r:id="rId28"/>
    <p:sldId id="667" r:id="rId29"/>
    <p:sldId id="668" r:id="rId30"/>
    <p:sldId id="669" r:id="rId31"/>
    <p:sldId id="670" r:id="rId32"/>
    <p:sldId id="671" r:id="rId33"/>
    <p:sldId id="905" r:id="rId34"/>
    <p:sldId id="906" r:id="rId35"/>
    <p:sldId id="672" r:id="rId36"/>
    <p:sldId id="884" r:id="rId37"/>
    <p:sldId id="885" r:id="rId38"/>
    <p:sldId id="673" r:id="rId39"/>
    <p:sldId id="674" r:id="rId40"/>
    <p:sldId id="675" r:id="rId41"/>
    <p:sldId id="676" r:id="rId42"/>
    <p:sldId id="677" r:id="rId43"/>
    <p:sldId id="678" r:id="rId44"/>
    <p:sldId id="679" r:id="rId45"/>
    <p:sldId id="680" r:id="rId46"/>
    <p:sldId id="681" r:id="rId47"/>
    <p:sldId id="886" r:id="rId48"/>
    <p:sldId id="887" r:id="rId49"/>
    <p:sldId id="888" r:id="rId50"/>
    <p:sldId id="889" r:id="rId51"/>
    <p:sldId id="890" r:id="rId52"/>
    <p:sldId id="891" r:id="rId53"/>
    <p:sldId id="892" r:id="rId54"/>
    <p:sldId id="893" r:id="rId55"/>
    <p:sldId id="894" r:id="rId56"/>
    <p:sldId id="895" r:id="rId57"/>
    <p:sldId id="896" r:id="rId58"/>
    <p:sldId id="897" r:id="rId59"/>
    <p:sldId id="898" r:id="rId60"/>
    <p:sldId id="899" r:id="rId61"/>
    <p:sldId id="900" r:id="rId62"/>
    <p:sldId id="682" r:id="rId63"/>
    <p:sldId id="683" r:id="rId64"/>
    <p:sldId id="684" r:id="rId65"/>
    <p:sldId id="685" r:id="rId66"/>
    <p:sldId id="686" r:id="rId67"/>
    <p:sldId id="901" r:id="rId68"/>
    <p:sldId id="907" r:id="rId69"/>
    <p:sldId id="687" r:id="rId70"/>
    <p:sldId id="688" r:id="rId71"/>
    <p:sldId id="689" r:id="rId72"/>
    <p:sldId id="690" r:id="rId73"/>
    <p:sldId id="902" r:id="rId74"/>
    <p:sldId id="903" r:id="rId75"/>
    <p:sldId id="904" r:id="rId76"/>
    <p:sldId id="800" r:id="rId77"/>
    <p:sldId id="801" r:id="rId78"/>
    <p:sldId id="802" r:id="rId79"/>
    <p:sldId id="908" r:id="rId80"/>
    <p:sldId id="803" r:id="rId81"/>
    <p:sldId id="804" r:id="rId82"/>
    <p:sldId id="807" r:id="rId83"/>
    <p:sldId id="808" r:id="rId84"/>
    <p:sldId id="809" r:id="rId85"/>
    <p:sldId id="810" r:id="rId86"/>
    <p:sldId id="811" r:id="rId87"/>
    <p:sldId id="812" r:id="rId88"/>
    <p:sldId id="813" r:id="rId89"/>
    <p:sldId id="814" r:id="rId90"/>
    <p:sldId id="815" r:id="rId91"/>
    <p:sldId id="816" r:id="rId92"/>
    <p:sldId id="817" r:id="rId93"/>
    <p:sldId id="818" r:id="rId94"/>
    <p:sldId id="805" r:id="rId95"/>
    <p:sldId id="806" r:id="rId96"/>
  </p:sldIdLst>
  <p:sldSz cx="9906000" cy="6858000" type="A4"/>
  <p:notesSz cx="6858000" cy="9144000"/>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99"/>
    <a:srgbClr val="0000FF"/>
    <a:srgbClr val="FFCC00"/>
    <a:srgbClr val="000066"/>
    <a:srgbClr val="FFFF66"/>
    <a:srgbClr val="FF99FF"/>
    <a:srgbClr val="66FFFF"/>
    <a:srgbClr val="FF9900"/>
    <a:srgbClr val="000000"/>
    <a:srgbClr val="99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11" autoAdjust="0"/>
  </p:normalViewPr>
  <p:slideViewPr>
    <p:cSldViewPr>
      <p:cViewPr>
        <p:scale>
          <a:sx n="59" d="100"/>
          <a:sy n="59" d="100"/>
        </p:scale>
        <p:origin x="-582" y="-162"/>
      </p:cViewPr>
      <p:guideLst>
        <p:guide orient="horz" pos="2160"/>
        <p:guide pos="3120"/>
      </p:guideLst>
    </p:cSldViewPr>
  </p:slideViewPr>
  <p:notesTextViewPr>
    <p:cViewPr>
      <p:scale>
        <a:sx n="100" d="100"/>
        <a:sy n="100" d="100"/>
      </p:scale>
      <p:origin x="0" y="0"/>
    </p:cViewPr>
  </p:notesTextViewPr>
  <p:sorterViewPr>
    <p:cViewPr>
      <p:scale>
        <a:sx n="66" d="100"/>
        <a:sy n="66" d="100"/>
      </p:scale>
      <p:origin x="0" y="2292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1705B7-8C8A-42C4-AB17-1CFFB083E057}" type="datetimeFigureOut">
              <a:rPr lang="zh-CN" altLang="en-US" smtClean="0"/>
              <a:pPr/>
              <a:t>2019-12-11</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D7E5C-22A0-4D6E-B6E0-612BC81E1703}" type="slidenum">
              <a:rPr lang="zh-CN" altLang="en-US" smtClean="0"/>
              <a:pPr/>
              <a:t>‹#›</a:t>
            </a:fld>
            <a:endParaRPr lang="zh-CN" altLang="en-US"/>
          </a:p>
        </p:txBody>
      </p:sp>
    </p:spTree>
    <p:extLst>
      <p:ext uri="{BB962C8B-B14F-4D97-AF65-F5344CB8AC3E}">
        <p14:creationId xmlns:p14="http://schemas.microsoft.com/office/powerpoint/2010/main" xmlns="" val="2534338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258536F-3E42-4A32-A403-80B99AAFE183}" type="slidenum">
              <a:rPr lang="en-US" altLang="zh-CN" sz="1200">
                <a:latin typeface="Arial" charset="0"/>
              </a:rPr>
              <a:pPr/>
              <a:t>11</a:t>
            </a:fld>
            <a:endParaRPr lang="en-US" altLang="zh-CN" sz="120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258536F-3E42-4A32-A403-80B99AAFE183}" type="slidenum">
              <a:rPr lang="en-US" altLang="zh-CN" sz="1200">
                <a:latin typeface="Arial" charset="0"/>
              </a:rPr>
              <a:pPr/>
              <a:t>12</a:t>
            </a:fld>
            <a:endParaRPr lang="en-US" altLang="zh-CN" sz="1200">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4ACBF8C6-E7F9-4CF9-A77A-31F71F14A7AD}" type="slidenum">
              <a:rPr lang="en-US" altLang="zh-CN" sz="1200">
                <a:latin typeface="Arial" charset="0"/>
              </a:rPr>
              <a:pPr/>
              <a:t>13</a:t>
            </a:fld>
            <a:endParaRPr lang="en-US" altLang="zh-CN" sz="120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ICANN </a:t>
            </a:r>
            <a:r>
              <a:rPr lang="zh-CN" altLang="en-US" b="0" dirty="0" smtClean="0"/>
              <a:t>总部在美国加州。</a:t>
            </a:r>
          </a:p>
          <a:p>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6FFD0F2-9519-4030-92F0-ED93B4D89C25}" type="slidenum">
              <a:rPr lang="en-US" altLang="zh-CN" sz="1200">
                <a:latin typeface="Arial" charset="0"/>
              </a:rPr>
              <a:pPr/>
              <a:t>15</a:t>
            </a:fld>
            <a:endParaRPr lang="en-US" altLang="zh-CN" sz="120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3A18536-26F4-43ED-B59F-3172FDDA804F}" type="slidenum">
              <a:rPr lang="en-US" altLang="zh-CN" sz="1200">
                <a:latin typeface="Arial" charset="0"/>
              </a:rPr>
              <a:pPr/>
              <a:t>17</a:t>
            </a:fld>
            <a:endParaRPr lang="en-US" altLang="zh-CN" sz="1200">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solidFill>
                  <a:prstClr val="black"/>
                </a:solidFill>
              </a:rPr>
              <a:pPr/>
              <a:t>2</a:t>
            </a:fld>
            <a:endParaRPr lang="en-US" altLang="zh-CN">
              <a:solidFill>
                <a:prstClr val="black"/>
              </a:solidFill>
            </a:endParaRPr>
          </a:p>
        </p:txBody>
      </p:sp>
      <p:sp>
        <p:nvSpPr>
          <p:cNvPr id="254978" name="Rectangle 2"/>
          <p:cNvSpPr>
            <a:spLocks noGrp="1" noRot="1" noChangeAspect="1" noChangeArrowheads="1" noTextEdit="1"/>
          </p:cNvSpPr>
          <p:nvPr>
            <p:ph type="sldImg"/>
          </p:nvPr>
        </p:nvSpPr>
        <p:spPr>
          <a:xfrm>
            <a:off x="952500" y="685800"/>
            <a:ext cx="4953000" cy="3429000"/>
          </a:xfrm>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93004CF-C4E9-4FE5-9D99-759CC71DBC68}" type="slidenum">
              <a:rPr lang="en-US" altLang="zh-CN" sz="1200">
                <a:latin typeface="Arial" charset="0"/>
              </a:rPr>
              <a:pPr/>
              <a:t>32</a:t>
            </a:fld>
            <a:endParaRPr lang="en-US" altLang="zh-CN" sz="1200">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248F76C-79FF-4117-8CD6-9846BF3985DB}" type="slidenum">
              <a:rPr lang="en-US" altLang="zh-CN" sz="1200">
                <a:latin typeface="Arial" charset="0"/>
              </a:rPr>
              <a:pPr/>
              <a:t>39</a:t>
            </a:fld>
            <a:endParaRPr lang="en-US" altLang="zh-CN" sz="120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A10E362-DE88-4268-9FFD-6CE729E4A76A}" type="slidenum">
              <a:rPr lang="en-US" altLang="zh-CN" sz="1200">
                <a:latin typeface="Arial" charset="0"/>
              </a:rPr>
              <a:pPr/>
              <a:t>4</a:t>
            </a:fld>
            <a:endParaRPr lang="en-US" altLang="zh-CN" sz="1200">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91443D9-3092-4671-8580-2CD899024FC1}" type="slidenum">
              <a:rPr lang="en-US" altLang="zh-CN" sz="1200">
                <a:latin typeface="Arial" charset="0"/>
              </a:rPr>
              <a:pPr/>
              <a:t>40</a:t>
            </a:fld>
            <a:endParaRPr lang="en-US" altLang="zh-CN" sz="120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20938E8-3B98-474C-B0C7-62543C12BFBA}" type="slidenum">
              <a:rPr lang="en-US" altLang="zh-CN" sz="1200">
                <a:latin typeface="Arial" charset="0"/>
              </a:rPr>
              <a:pPr/>
              <a:t>41</a:t>
            </a:fld>
            <a:endParaRPr lang="en-US" altLang="zh-CN" sz="120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32816AA-DD7C-43F0-B6A4-543DAB586352}" type="slidenum">
              <a:rPr lang="en-US" altLang="zh-CN" sz="1200">
                <a:latin typeface="Arial" charset="0"/>
              </a:rPr>
              <a:pPr/>
              <a:t>42</a:t>
            </a:fld>
            <a:endParaRPr lang="en-US" altLang="zh-CN" sz="120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EEB81C12-D2E4-4BCF-9FF7-5054A45A182D}" type="slidenum">
              <a:rPr lang="en-US" altLang="zh-CN" sz="1200">
                <a:latin typeface="Arial" charset="0"/>
              </a:rPr>
              <a:pPr/>
              <a:t>43</a:t>
            </a:fld>
            <a:endParaRPr lang="en-US" altLang="zh-CN" sz="120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86A94FF-2F9E-4AFA-9F90-633DA29DAACA}" type="slidenum">
              <a:rPr lang="en-US" altLang="zh-CN" sz="1200">
                <a:latin typeface="Arial" charset="0"/>
              </a:rPr>
              <a:pPr/>
              <a:t>44</a:t>
            </a:fld>
            <a:endParaRPr lang="en-US" altLang="zh-CN" sz="120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A580F8E-BCEC-426D-BA29-A6FB7AF83238}" type="slidenum">
              <a:rPr lang="en-US" altLang="zh-CN" sz="1200">
                <a:latin typeface="Arial" charset="0"/>
              </a:rPr>
              <a:pPr/>
              <a:t>45</a:t>
            </a:fld>
            <a:endParaRPr lang="en-US" altLang="zh-CN" sz="120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FD4080E-F21B-4454-BB02-FA212BBC2067}" type="slidenum">
              <a:rPr lang="en-US" altLang="zh-CN" sz="1200">
                <a:latin typeface="Arial" charset="0"/>
              </a:rPr>
              <a:pPr/>
              <a:t>46</a:t>
            </a:fld>
            <a:endParaRPr lang="en-US" altLang="zh-CN" sz="120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06191B7-56D0-45C8-B107-16465332A8CF}" type="slidenum">
              <a:rPr lang="en-US" altLang="zh-CN" sz="1200">
                <a:latin typeface="Arial" charset="0"/>
              </a:rPr>
              <a:pPr/>
              <a:t>62</a:t>
            </a:fld>
            <a:endParaRPr lang="en-US" altLang="zh-CN" sz="1200">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48666EF-6F43-42A5-B9F9-D1377626D037}" type="slidenum">
              <a:rPr lang="en-US" altLang="zh-CN" sz="1200">
                <a:latin typeface="Arial" charset="0"/>
              </a:rPr>
              <a:pPr/>
              <a:t>63</a:t>
            </a:fld>
            <a:endParaRPr lang="en-US" altLang="zh-CN" sz="120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E5B562E-30A2-4F0E-AE87-2B6B71349ED6}" type="slidenum">
              <a:rPr lang="en-US" altLang="zh-CN" sz="1200">
                <a:latin typeface="Arial" charset="0"/>
              </a:rPr>
              <a:pPr/>
              <a:t>64</a:t>
            </a:fld>
            <a:endParaRPr lang="en-US" altLang="zh-CN" sz="1200">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1F09341-E80A-4C0F-8738-9D402DB96E6B}" type="slidenum">
              <a:rPr lang="en-US" altLang="zh-CN" sz="1200">
                <a:latin typeface="Arial" charset="0"/>
              </a:rPr>
              <a:pPr/>
              <a:t>65</a:t>
            </a:fld>
            <a:endParaRPr lang="en-US" altLang="zh-CN" sz="120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B997681-1BFE-4C40-81E7-9DC6FB109D1C}" type="slidenum">
              <a:rPr lang="en-US" altLang="zh-CN" sz="1200">
                <a:latin typeface="Arial" charset="0"/>
              </a:rPr>
              <a:pPr/>
              <a:t>66</a:t>
            </a:fld>
            <a:endParaRPr lang="en-US" altLang="zh-CN" sz="1200">
              <a:latin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8978A247-E2BC-4D1F-9EE4-F63700ECD764}" type="slidenum">
              <a:rPr lang="en-US" altLang="zh-CN" sz="1200">
                <a:latin typeface="Arial" charset="0"/>
              </a:rPr>
              <a:pPr/>
              <a:t>69</a:t>
            </a:fld>
            <a:endParaRPr lang="en-US" altLang="zh-CN" sz="1200">
              <a:latin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1EE2260-B556-44DE-A21F-B5A8DDD13C41}" type="slidenum">
              <a:rPr lang="en-US" altLang="zh-CN" sz="1200">
                <a:latin typeface="Arial" charset="0"/>
              </a:rPr>
              <a:pPr/>
              <a:t>70</a:t>
            </a:fld>
            <a:endParaRPr lang="en-US" altLang="zh-CN" sz="1200">
              <a:latin typeface="Arial"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3EF73E7-D4E0-4FE8-985D-F32260EEC02D}" type="slidenum">
              <a:rPr lang="en-US" altLang="zh-CN" sz="1200">
                <a:latin typeface="Arial" charset="0"/>
              </a:rPr>
              <a:pPr/>
              <a:t>71</a:t>
            </a:fld>
            <a:endParaRPr lang="en-US" altLang="zh-CN" sz="1200">
              <a:latin typeface="Arial"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7865316-07B5-4FC3-94D8-72852969412A}" type="slidenum">
              <a:rPr lang="en-US" altLang="zh-CN" sz="1200">
                <a:latin typeface="Arial" charset="0"/>
              </a:rPr>
              <a:pPr/>
              <a:t>72</a:t>
            </a:fld>
            <a:endParaRPr lang="en-US" altLang="zh-CN" sz="1200">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5E00C91B-D874-46A0-AB61-1FD0703D3CC0}" type="slidenum">
              <a:rPr lang="en-US" altLang="zh-CN" sz="1200">
                <a:latin typeface="Arial" charset="0"/>
              </a:rPr>
              <a:pPr/>
              <a:t>76</a:t>
            </a:fld>
            <a:endParaRPr lang="en-US" altLang="zh-CN" sz="1200">
              <a:latin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AEF53DDF-16D4-4E9F-B2ED-0F10C96FEC03}" type="slidenum">
              <a:rPr lang="en-US" altLang="zh-CN" sz="1200">
                <a:latin typeface="Arial" charset="0"/>
              </a:rPr>
              <a:pPr/>
              <a:t>77</a:t>
            </a:fld>
            <a:endParaRPr lang="en-US" altLang="zh-CN" sz="1200">
              <a:latin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D2CFAA8-9136-46BA-B8CF-6DE586EFC7B8}" type="slidenum">
              <a:rPr lang="en-US" altLang="zh-CN" sz="1200">
                <a:latin typeface="Arial" charset="0"/>
              </a:rPr>
              <a:pPr/>
              <a:t>78</a:t>
            </a:fld>
            <a:endParaRPr lang="en-US" altLang="zh-CN" sz="1200">
              <a:latin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62318B5-3A8E-4CC1-951F-506CEE882461}" type="slidenum">
              <a:rPr lang="en-US" altLang="zh-CN" sz="1200">
                <a:latin typeface="Arial" charset="0"/>
              </a:rPr>
              <a:pPr/>
              <a:t>8</a:t>
            </a:fld>
            <a:endParaRPr lang="en-US" altLang="zh-CN" sz="1200">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23C525B-354C-4852-BCF7-4727C57ACF36}" type="slidenum">
              <a:rPr lang="en-US" altLang="zh-CN" sz="1200">
                <a:latin typeface="Arial" charset="0"/>
              </a:rPr>
              <a:pPr/>
              <a:t>80</a:t>
            </a:fld>
            <a:endParaRPr lang="en-US" altLang="zh-CN" sz="1200">
              <a:latin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269AAE18-608F-4584-A5BD-3611F9469C20}" type="slidenum">
              <a:rPr lang="en-US" altLang="zh-CN" sz="1200">
                <a:latin typeface="Arial" charset="0"/>
              </a:rPr>
              <a:pPr/>
              <a:t>81</a:t>
            </a:fld>
            <a:endParaRPr lang="en-US" altLang="zh-CN" sz="1200">
              <a:latin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3B23192-A0FD-4E2F-9D3A-AF272ACD9A76}" type="slidenum">
              <a:rPr lang="en-US" altLang="zh-CN" sz="1200">
                <a:latin typeface="Arial" charset="0"/>
              </a:rPr>
              <a:pPr/>
              <a:t>82</a:t>
            </a:fld>
            <a:endParaRPr lang="en-US" altLang="zh-CN" sz="1200">
              <a:latin typeface="Arial" charset="0"/>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BDBA080-0E9A-4B82-B404-22F90B62DF46}" type="slidenum">
              <a:rPr lang="en-US" altLang="zh-CN" sz="1200">
                <a:latin typeface="Arial" charset="0"/>
              </a:rPr>
              <a:pPr/>
              <a:t>83</a:t>
            </a:fld>
            <a:endParaRPr lang="en-US" altLang="zh-CN" sz="1200">
              <a:latin typeface="Arial" charset="0"/>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2E72B09D-92D2-4F7E-811F-87BA0EEE863F}" type="slidenum">
              <a:rPr lang="en-US" altLang="zh-CN" sz="1200">
                <a:latin typeface="Arial" charset="0"/>
              </a:rPr>
              <a:pPr/>
              <a:t>84</a:t>
            </a:fld>
            <a:endParaRPr lang="en-US" altLang="zh-CN" sz="1200">
              <a:latin typeface="Arial" charset="0"/>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CE74B998-35EB-472B-9BA6-8C4B5793B188}" type="slidenum">
              <a:rPr lang="en-US" altLang="zh-CN" sz="1200">
                <a:latin typeface="Arial" charset="0"/>
              </a:rPr>
              <a:pPr/>
              <a:t>85</a:t>
            </a:fld>
            <a:endParaRPr lang="en-US" altLang="zh-CN" sz="1200">
              <a:latin typeface="Arial"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8A9898C-E95E-45EE-B357-2FD84FA38348}" type="slidenum">
              <a:rPr lang="en-US" altLang="zh-CN" sz="1200">
                <a:latin typeface="Arial" charset="0"/>
              </a:rPr>
              <a:pPr/>
              <a:t>86</a:t>
            </a:fld>
            <a:endParaRPr lang="en-US" altLang="zh-CN" sz="1200">
              <a:latin typeface="Arial"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F9C7F13-3F90-40EE-8992-D81FFC8A9658}" type="slidenum">
              <a:rPr lang="en-US" altLang="zh-CN" sz="1200">
                <a:latin typeface="Arial" charset="0"/>
              </a:rPr>
              <a:pPr/>
              <a:t>87</a:t>
            </a:fld>
            <a:endParaRPr lang="en-US" altLang="zh-CN" sz="1200">
              <a:latin typeface="Arial" charset="0"/>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BD08F3CA-D9E0-441C-8CFA-C463CFB60712}" type="slidenum">
              <a:rPr lang="en-US" altLang="zh-CN" sz="1200">
                <a:latin typeface="Arial" charset="0"/>
              </a:rPr>
              <a:pPr/>
              <a:t>88</a:t>
            </a:fld>
            <a:endParaRPr lang="en-US" altLang="zh-CN" sz="1200">
              <a:latin typeface="Arial" charset="0"/>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82ABD7E-7CA1-4553-8CC3-9EF1314C4111}" type="slidenum">
              <a:rPr lang="en-US" altLang="zh-CN" sz="1200">
                <a:latin typeface="Arial" charset="0"/>
              </a:rPr>
              <a:pPr/>
              <a:t>89</a:t>
            </a:fld>
            <a:endParaRPr lang="en-US" altLang="zh-CN" sz="1200">
              <a:latin typeface="Arial"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3948000D-7B90-4030-8BBA-A050511F1FCD}" type="slidenum">
              <a:rPr lang="en-US" altLang="zh-CN" sz="1200">
                <a:latin typeface="Arial" charset="0"/>
              </a:rPr>
              <a:pPr/>
              <a:t>9</a:t>
            </a:fld>
            <a:endParaRPr lang="en-US" altLang="zh-CN" sz="120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626BE2D8-AD6A-40DC-A2EE-35BD8F021AC3}" type="slidenum">
              <a:rPr lang="en-US" altLang="zh-CN" sz="1200">
                <a:latin typeface="Arial" charset="0"/>
              </a:rPr>
              <a:pPr/>
              <a:t>90</a:t>
            </a:fld>
            <a:endParaRPr lang="en-US" altLang="zh-CN" sz="1200">
              <a:latin typeface="Arial"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D5150274-48F5-4171-AA70-FF5FAFF334A2}" type="slidenum">
              <a:rPr lang="en-US" altLang="zh-CN" sz="1200">
                <a:latin typeface="Arial" charset="0"/>
              </a:rPr>
              <a:pPr/>
              <a:t>91</a:t>
            </a:fld>
            <a:endParaRPr lang="en-US" altLang="zh-CN" sz="1200">
              <a:latin typeface="Arial"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0DAA30E0-880A-41D7-8C75-A640FE36B39C}" type="slidenum">
              <a:rPr lang="en-US" altLang="zh-CN" sz="1200">
                <a:latin typeface="Arial" charset="0"/>
              </a:rPr>
              <a:pPr/>
              <a:t>92</a:t>
            </a:fld>
            <a:endParaRPr lang="en-US" altLang="zh-CN" sz="1200">
              <a:latin typeface="Arial"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12C93BA9-B194-4C7E-BE2C-4DB71047404B}" type="slidenum">
              <a:rPr lang="en-US" altLang="zh-CN" sz="1200">
                <a:latin typeface="Arial" charset="0"/>
              </a:rPr>
              <a:pPr/>
              <a:t>93</a:t>
            </a:fld>
            <a:endParaRPr lang="en-US" altLang="zh-CN" sz="1200">
              <a:latin typeface="Arial" charset="0"/>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4FD223DB-77A9-4E23-8057-9B145EE8D612}" type="slidenum">
              <a:rPr lang="en-US" altLang="zh-CN" sz="1200">
                <a:latin typeface="Arial" charset="0"/>
              </a:rPr>
              <a:pPr/>
              <a:t>94</a:t>
            </a:fld>
            <a:endParaRPr lang="en-US" altLang="zh-CN" sz="1200">
              <a:latin typeface="Arial"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fld id="{F0AFA689-EAA9-419C-9AF3-12D6AC39E85E}" type="slidenum">
              <a:rPr lang="en-US" altLang="zh-CN" sz="1200">
                <a:latin typeface="Arial" charset="0"/>
              </a:rPr>
              <a:pPr/>
              <a:t>95</a:t>
            </a:fld>
            <a:endParaRPr lang="en-US" altLang="zh-CN" sz="1200">
              <a:latin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p:spPr>
        <p:txBody>
          <a:bodyPr/>
          <a:lstStyle/>
          <a:p>
            <a:pPr eaLnBrk="1" hangingPunct="1"/>
            <a:endParaRPr lang="zh-CN" altLang="zh-CN" smtClean="0">
              <a:latin typeface="Arial"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612" name="Rectangle 12"/>
          <p:cNvSpPr>
            <a:spLocks noGrp="1" noChangeArrowheads="1"/>
          </p:cNvSpPr>
          <p:nvPr>
            <p:ph type="ctrTitle"/>
          </p:nvPr>
        </p:nvSpPr>
        <p:spPr>
          <a:xfrm>
            <a:off x="741600" y="620689"/>
            <a:ext cx="8424936" cy="2160240"/>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lang="zh-CN" altLang="en-US" sz="5400" noProof="0" smtClean="0">
                <a:latin typeface="+mj-lt"/>
                <a:ea typeface="黑体" pitchFamily="2" charset="-122"/>
              </a:defRPr>
            </a:lvl1pPr>
          </a:lstStyle>
          <a:p>
            <a:pPr lvl="0" algn="ctr" eaLnBrk="1" hangingPunct="1"/>
            <a:r>
              <a:rPr lang="zh-CN" altLang="en-US" noProof="0" smtClean="0"/>
              <a:t>单击此处编辑母版标题样式</a:t>
            </a:r>
            <a:endParaRPr lang="zh-CN" altLang="en-US" noProof="0" dirty="0" smtClean="0"/>
          </a:p>
        </p:txBody>
      </p:sp>
      <p:sp>
        <p:nvSpPr>
          <p:cNvPr id="25613" name="Rectangle 13"/>
          <p:cNvSpPr>
            <a:spLocks noGrp="1" noChangeArrowheads="1"/>
          </p:cNvSpPr>
          <p:nvPr>
            <p:ph type="subTitle" idx="1"/>
          </p:nvPr>
        </p:nvSpPr>
        <p:spPr>
          <a:xfrm>
            <a:off x="1486800" y="3268800"/>
            <a:ext cx="6922800" cy="2210400"/>
          </a:xfrm>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lang="zh-CN" altLang="en-US" sz="3600" noProof="0" smtClean="0">
                <a:solidFill>
                  <a:schemeClr val="tx1"/>
                </a:solidFill>
                <a:latin typeface="+mj-lt"/>
                <a:ea typeface="黑体" pitchFamily="2" charset="-122"/>
              </a:defRPr>
            </a:lvl1pPr>
          </a:lstStyle>
          <a:p>
            <a:pPr marL="0" lvl="0" indent="0" algn="ctr" eaLnBrk="1" hangingPunct="1">
              <a:lnSpc>
                <a:spcPct val="110000"/>
              </a:lnSpc>
              <a:spcBef>
                <a:spcPts val="600"/>
              </a:spcBef>
              <a:buNone/>
            </a:pPr>
            <a:r>
              <a:rPr lang="zh-CN" altLang="en-US" noProof="0" smtClean="0"/>
              <a:t>单击此处编辑母版副标题样式</a:t>
            </a:r>
            <a:endParaRPr lang="zh-CN" altLang="en-US" noProof="0" dirty="0" smtClean="0"/>
          </a:p>
        </p:txBody>
      </p:sp>
      <p:sp>
        <p:nvSpPr>
          <p:cNvPr id="20" name="Rectangle 8" descr="Gold bar"/>
          <p:cNvSpPr>
            <a:spLocks noChangeArrowheads="1"/>
          </p:cNvSpPr>
          <p:nvPr userDrawn="1"/>
        </p:nvSpPr>
        <p:spPr bwMode="auto">
          <a:xfrm>
            <a:off x="247650" y="2889250"/>
            <a:ext cx="3109913" cy="201613"/>
          </a:xfrm>
          <a:prstGeom prst="rect">
            <a:avLst/>
          </a:prstGeom>
          <a:solidFill>
            <a:srgbClr val="FFCC00"/>
          </a:solidFill>
          <a:ln>
            <a:noFill/>
          </a:ln>
          <a:effectLst/>
          <a:extLst/>
        </p:spPr>
        <p:txBody>
          <a:bodyPr wrap="none" anchor="ctr"/>
          <a:lstStyle/>
          <a:p>
            <a:endParaRPr lang="zh-CN" altLang="en-US"/>
          </a:p>
        </p:txBody>
      </p:sp>
      <p:sp>
        <p:nvSpPr>
          <p:cNvPr id="21" name="Rectangle 9" descr="Orange bar"/>
          <p:cNvSpPr>
            <a:spLocks noChangeArrowheads="1"/>
          </p:cNvSpPr>
          <p:nvPr userDrawn="1"/>
        </p:nvSpPr>
        <p:spPr bwMode="auto">
          <a:xfrm>
            <a:off x="3357563" y="2889250"/>
            <a:ext cx="3108325" cy="201613"/>
          </a:xfrm>
          <a:prstGeom prst="rect">
            <a:avLst/>
          </a:prstGeom>
          <a:solidFill>
            <a:srgbClr val="FF9900"/>
          </a:solidFill>
          <a:ln>
            <a:noFill/>
          </a:ln>
          <a:effectLst/>
          <a:extLst/>
        </p:spPr>
        <p:txBody>
          <a:bodyPr wrap="none" anchor="ctr"/>
          <a:lstStyle/>
          <a:p>
            <a:endParaRPr lang="zh-CN" altLang="en-US"/>
          </a:p>
        </p:txBody>
      </p:sp>
      <p:sp>
        <p:nvSpPr>
          <p:cNvPr id="22" name="Rectangle 10" descr="Slate bar"/>
          <p:cNvSpPr>
            <a:spLocks noChangeArrowheads="1"/>
          </p:cNvSpPr>
          <p:nvPr userDrawn="1"/>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23" name="Rectangle 4"/>
          <p:cNvSpPr>
            <a:spLocks noGrp="1" noChangeArrowheads="1"/>
          </p:cNvSpPr>
          <p:nvPr>
            <p:ph type="dt" sz="half" idx="2"/>
          </p:nvPr>
        </p:nvSpPr>
        <p:spPr>
          <a:xfrm>
            <a:off x="495300" y="6356176"/>
            <a:ext cx="2311400" cy="457200"/>
          </a:xfrm>
          <a:prstGeom prst="rect">
            <a:avLst/>
          </a:prstGeom>
        </p:spPr>
        <p:txBody>
          <a:bodyPr/>
          <a:lstStyle>
            <a:lvl1pPr>
              <a:defRPr/>
            </a:lvl1pPr>
          </a:lstStyle>
          <a:p>
            <a:endParaRPr lang="en-US" altLang="zh-CN"/>
          </a:p>
        </p:txBody>
      </p:sp>
      <p:sp>
        <p:nvSpPr>
          <p:cNvPr id="24" name="Rectangle 5"/>
          <p:cNvSpPr>
            <a:spLocks noGrp="1" noChangeArrowheads="1"/>
          </p:cNvSpPr>
          <p:nvPr>
            <p:ph type="ftr" sz="quarter" idx="3"/>
          </p:nvPr>
        </p:nvSpPr>
        <p:spPr>
          <a:xfrm>
            <a:off x="3384550" y="6356176"/>
            <a:ext cx="3136900" cy="457200"/>
          </a:xfrm>
          <a:prstGeom prst="rect">
            <a:avLst/>
          </a:prstGeom>
        </p:spPr>
        <p:txBody>
          <a:bodyPr/>
          <a:lstStyle>
            <a:lvl1pPr>
              <a:defRPr/>
            </a:lvl1pPr>
          </a:lstStyle>
          <a:p>
            <a:endParaRPr lang="en-US" altLang="zh-CN"/>
          </a:p>
        </p:txBody>
      </p:sp>
      <p:sp>
        <p:nvSpPr>
          <p:cNvPr id="25" name="Rectangle 6"/>
          <p:cNvSpPr>
            <a:spLocks noGrp="1" noChangeArrowheads="1"/>
          </p:cNvSpPr>
          <p:nvPr>
            <p:ph type="sldNum" sz="quarter" idx="4"/>
          </p:nvPr>
        </p:nvSpPr>
        <p:spPr>
          <a:xfrm>
            <a:off x="7099300" y="6356176"/>
            <a:ext cx="2311400" cy="457200"/>
          </a:xfrm>
          <a:prstGeom prst="rect">
            <a:avLst/>
          </a:prstGeom>
        </p:spPr>
        <p:txBody>
          <a:bodyPr/>
          <a:lstStyle>
            <a:lvl1pPr>
              <a:defRPr/>
            </a:lvl1pPr>
          </a:lstStyle>
          <a:p>
            <a:fld id="{AC80574E-8B94-4515-ADE1-BF6C35829DF0}"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81941DFB-0DC7-4247-A055-DA5B724D952B}" type="slidenum">
              <a:rPr lang="en-US" altLang="zh-CN"/>
              <a:pPr/>
              <a:t>‹#›</a:t>
            </a:fld>
            <a:endParaRPr lang="en-US" altLang="zh-CN"/>
          </a:p>
        </p:txBody>
      </p:sp>
    </p:spTree>
    <p:extLst>
      <p:ext uri="{BB962C8B-B14F-4D97-AF65-F5344CB8AC3E}">
        <p14:creationId xmlns:p14="http://schemas.microsoft.com/office/powerpoint/2010/main" xmlns="" val="3292116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0EC116B4-4516-4E04-856D-1B650B77BF68}" type="slidenum">
              <a:rPr lang="en-US" altLang="zh-CN"/>
              <a:pPr/>
              <a:t>‹#›</a:t>
            </a:fld>
            <a:endParaRPr lang="en-US" altLang="zh-CN"/>
          </a:p>
        </p:txBody>
      </p:sp>
    </p:spTree>
    <p:extLst>
      <p:ext uri="{BB962C8B-B14F-4D97-AF65-F5344CB8AC3E}">
        <p14:creationId xmlns:p14="http://schemas.microsoft.com/office/powerpoint/2010/main" xmlns="" val="36033192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9904" y="1773238"/>
            <a:ext cx="84201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1"/>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xmlns="" val="301141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6800" y="1195200"/>
            <a:ext cx="9064800" cy="4935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Line 8"/>
          <p:cNvSpPr>
            <a:spLocks noChangeShapeType="1"/>
          </p:cNvSpPr>
          <p:nvPr userDrawn="1"/>
        </p:nvSpPr>
        <p:spPr bwMode="auto">
          <a:xfrm>
            <a:off x="495300" y="1051200"/>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 name="日期占位符 3"/>
          <p:cNvSpPr>
            <a:spLocks noGrp="1"/>
          </p:cNvSpPr>
          <p:nvPr>
            <p:ph type="dt" sz="half" idx="10"/>
          </p:nvPr>
        </p:nvSpPr>
        <p:spPr>
          <a:xfrm>
            <a:off x="495300" y="6356176"/>
            <a:ext cx="2311400" cy="457200"/>
          </a:xfrm>
          <a:prstGeom prst="rect">
            <a:avLst/>
          </a:prstGeom>
        </p:spPr>
        <p:txBody>
          <a:bodyPr/>
          <a:lstStyle>
            <a:lvl1pPr>
              <a:defRPr/>
            </a:lvl1pPr>
          </a:lstStyle>
          <a:p>
            <a:endParaRPr lang="en-US" altLang="zh-CN" dirty="0"/>
          </a:p>
        </p:txBody>
      </p:sp>
      <p:sp>
        <p:nvSpPr>
          <p:cNvPr id="9" name="页脚占位符 4"/>
          <p:cNvSpPr>
            <a:spLocks noGrp="1"/>
          </p:cNvSpPr>
          <p:nvPr>
            <p:ph type="ftr" sz="quarter" idx="11"/>
          </p:nvPr>
        </p:nvSpPr>
        <p:spPr>
          <a:xfrm>
            <a:off x="3384550" y="6356176"/>
            <a:ext cx="3136900" cy="457200"/>
          </a:xfrm>
          <a:prstGeom prst="rect">
            <a:avLst/>
          </a:prstGeom>
        </p:spPr>
        <p:txBody>
          <a:bodyPr/>
          <a:lstStyle>
            <a:lvl1pPr>
              <a:defRPr/>
            </a:lvl1pPr>
          </a:lstStyle>
          <a:p>
            <a:endParaRPr lang="en-US" altLang="zh-CN"/>
          </a:p>
        </p:txBody>
      </p:sp>
      <p:sp>
        <p:nvSpPr>
          <p:cNvPr id="10" name="灯片编号占位符 5"/>
          <p:cNvSpPr>
            <a:spLocks noGrp="1"/>
          </p:cNvSpPr>
          <p:nvPr>
            <p:ph type="sldNum" sz="quarter" idx="12"/>
          </p:nvPr>
        </p:nvSpPr>
        <p:spPr>
          <a:xfrm>
            <a:off x="7099300" y="6356176"/>
            <a:ext cx="2311400" cy="457200"/>
          </a:xfrm>
          <a:prstGeom prst="rect">
            <a:avLst/>
          </a:prstGeom>
        </p:spPr>
        <p:txBody>
          <a:bodyPr/>
          <a:lstStyle>
            <a:lvl1pPr>
              <a:defRPr/>
            </a:lvl1pPr>
          </a:lstStyle>
          <a:p>
            <a:fld id="{7AC79822-BC0D-4DE8-A7E5-90A3732A2B82}" type="slidenum">
              <a:rPr lang="zh-CN" altLang="en-US"/>
              <a:pPr/>
              <a:t>‹#›</a:t>
            </a:fld>
            <a:endParaRPr lang="en-US" altLang="zh-CN"/>
          </a:p>
        </p:txBody>
      </p:sp>
    </p:spTree>
    <p:extLst>
      <p:ext uri="{BB962C8B-B14F-4D97-AF65-F5344CB8AC3E}">
        <p14:creationId xmlns:p14="http://schemas.microsoft.com/office/powerpoint/2010/main" xmlns="" val="7612922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DB64909C-A723-4592-96C4-A002F19CFC87}" type="slidenum">
              <a:rPr lang="en-US" altLang="zh-CN"/>
              <a:pPr/>
              <a:t>‹#›</a:t>
            </a:fld>
            <a:endParaRPr lang="en-US" altLang="zh-CN"/>
          </a:p>
        </p:txBody>
      </p:sp>
    </p:spTree>
    <p:extLst>
      <p:ext uri="{BB962C8B-B14F-4D97-AF65-F5344CB8AC3E}">
        <p14:creationId xmlns:p14="http://schemas.microsoft.com/office/powerpoint/2010/main" xmlns="" val="3619991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953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日期占位符 4"/>
          <p:cNvSpPr>
            <a:spLocks noGrp="1"/>
          </p:cNvSpPr>
          <p:nvPr>
            <p:ph type="dt" sz="half" idx="10"/>
          </p:nvPr>
        </p:nvSpPr>
        <p:spPr>
          <a:xfrm>
            <a:off x="495300" y="6356176"/>
            <a:ext cx="2311400" cy="457200"/>
          </a:xfrm>
        </p:spPr>
        <p:txBody>
          <a:bodyPr/>
          <a:lstStyle>
            <a:lvl1pPr>
              <a:defRPr/>
            </a:lvl1pPr>
          </a:lstStyle>
          <a:p>
            <a:endParaRPr lang="en-US" altLang="zh-CN"/>
          </a:p>
        </p:txBody>
      </p:sp>
      <p:sp>
        <p:nvSpPr>
          <p:cNvPr id="9" name="页脚占位符 5"/>
          <p:cNvSpPr>
            <a:spLocks noGrp="1"/>
          </p:cNvSpPr>
          <p:nvPr>
            <p:ph type="ftr" sz="quarter" idx="11"/>
          </p:nvPr>
        </p:nvSpPr>
        <p:spPr>
          <a:xfrm>
            <a:off x="3384550" y="6356176"/>
            <a:ext cx="3136900" cy="457200"/>
          </a:xfrm>
        </p:spPr>
        <p:txBody>
          <a:bodyPr/>
          <a:lstStyle>
            <a:lvl1pPr>
              <a:defRPr/>
            </a:lvl1pPr>
          </a:lstStyle>
          <a:p>
            <a:endParaRPr lang="en-US" altLang="zh-CN"/>
          </a:p>
        </p:txBody>
      </p:sp>
      <p:sp>
        <p:nvSpPr>
          <p:cNvPr id="10" name="灯片编号占位符 6"/>
          <p:cNvSpPr>
            <a:spLocks noGrp="1"/>
          </p:cNvSpPr>
          <p:nvPr>
            <p:ph type="sldNum" sz="quarter" idx="12"/>
          </p:nvPr>
        </p:nvSpPr>
        <p:spPr>
          <a:xfrm>
            <a:off x="7099300" y="6356176"/>
            <a:ext cx="2311400" cy="457200"/>
          </a:xfrm>
        </p:spPr>
        <p:txBody>
          <a:bodyPr/>
          <a:lstStyle>
            <a:lvl1pPr>
              <a:defRPr/>
            </a:lvl1pPr>
          </a:lstStyle>
          <a:p>
            <a:fld id="{40B52295-AD8D-47A8-A4D5-D2F6B9F48E3F}" type="slidenum">
              <a:rPr lang="zh-CN" altLang="en-US"/>
              <a:pPr/>
              <a:t>‹#›</a:t>
            </a:fld>
            <a:endParaRPr lang="en-US" altLang="zh-CN"/>
          </a:p>
        </p:txBody>
      </p:sp>
      <p:sp>
        <p:nvSpPr>
          <p:cNvPr id="11"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543534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9" name="灯片编号占位符 8"/>
          <p:cNvSpPr>
            <a:spLocks noGrp="1"/>
          </p:cNvSpPr>
          <p:nvPr>
            <p:ph type="sldNum" sz="quarter" idx="12"/>
          </p:nvPr>
        </p:nvSpPr>
        <p:spPr>
          <a:xfrm>
            <a:off x="7628996" y="6243638"/>
            <a:ext cx="2063750" cy="457200"/>
          </a:xfrm>
          <a:prstGeom prst="rect">
            <a:avLst/>
          </a:prstGeom>
        </p:spPr>
        <p:txBody>
          <a:bodyPr/>
          <a:lstStyle>
            <a:lvl1pPr>
              <a:defRPr/>
            </a:lvl1pPr>
          </a:lstStyle>
          <a:p>
            <a:fld id="{03C3AFE9-B973-41B6-92DA-FDC8626D61B1}" type="slidenum">
              <a:rPr lang="en-US" altLang="zh-CN"/>
              <a:pPr/>
              <a:t>‹#›</a:t>
            </a:fld>
            <a:endParaRPr lang="en-US" altLang="zh-CN"/>
          </a:p>
        </p:txBody>
      </p:sp>
    </p:spTree>
    <p:extLst>
      <p:ext uri="{BB962C8B-B14F-4D97-AF65-F5344CB8AC3E}">
        <p14:creationId xmlns:p14="http://schemas.microsoft.com/office/powerpoint/2010/main" xmlns="" val="21318935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7"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8"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9"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xmlns="" val="503304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xmlns="" val="26700249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A14D14F2-2223-435E-8478-3AA8EA550D60}" type="slidenum">
              <a:rPr lang="en-US" altLang="zh-CN"/>
              <a:pPr/>
              <a:t>‹#›</a:t>
            </a:fld>
            <a:endParaRPr lang="en-US" altLang="zh-CN"/>
          </a:p>
        </p:txBody>
      </p:sp>
    </p:spTree>
    <p:extLst>
      <p:ext uri="{BB962C8B-B14F-4D97-AF65-F5344CB8AC3E}">
        <p14:creationId xmlns:p14="http://schemas.microsoft.com/office/powerpoint/2010/main" xmlns="" val="33095450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BF4D1B2F-1A08-44D8-8AC4-BBE6BFB00621}" type="slidenum">
              <a:rPr lang="en-US" altLang="zh-CN"/>
              <a:pPr/>
              <a:t>‹#›</a:t>
            </a:fld>
            <a:endParaRPr lang="en-US" altLang="zh-CN"/>
          </a:p>
        </p:txBody>
      </p:sp>
    </p:spTree>
    <p:extLst>
      <p:ext uri="{BB962C8B-B14F-4D97-AF65-F5344CB8AC3E}">
        <p14:creationId xmlns:p14="http://schemas.microsoft.com/office/powerpoint/2010/main" xmlns="" val="3347210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bwMode="auto">
          <a:xfrm>
            <a:off x="506507" y="188640"/>
            <a:ext cx="9049005" cy="8124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eaLnBrk="1" hangingPunct="1"/>
            <a:r>
              <a:rPr lang="zh-CN" altLang="en-US" dirty="0" smtClean="0"/>
              <a:t>单击此处编辑母版标题样式</a:t>
            </a:r>
          </a:p>
        </p:txBody>
      </p:sp>
      <p:sp>
        <p:nvSpPr>
          <p:cNvPr id="24586" name="Rectangle 10"/>
          <p:cNvSpPr>
            <a:spLocks noGrp="1" noChangeArrowheads="1"/>
          </p:cNvSpPr>
          <p:nvPr>
            <p:ph type="body" idx="1"/>
          </p:nvPr>
        </p:nvSpPr>
        <p:spPr bwMode="auto">
          <a:xfrm>
            <a:off x="496800" y="1195200"/>
            <a:ext cx="9049005" cy="493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 name="Rectangle 7" descr="Gold bar"/>
          <p:cNvSpPr>
            <a:spLocks noChangeArrowheads="1"/>
          </p:cNvSpPr>
          <p:nvPr/>
        </p:nvSpPr>
        <p:spPr bwMode="auto">
          <a:xfrm>
            <a:off x="0" y="0"/>
            <a:ext cx="248400" cy="2286000"/>
          </a:xfrm>
          <a:prstGeom prst="rect">
            <a:avLst/>
          </a:prstGeom>
          <a:solidFill>
            <a:srgbClr val="FFCC00"/>
          </a:solidFill>
          <a:ln>
            <a:noFill/>
          </a:ln>
          <a:effectLst/>
          <a:extLst/>
        </p:spPr>
        <p:txBody>
          <a:bodyPr wrap="none" anchor="ctr"/>
          <a:lstStyle/>
          <a:p>
            <a:pPr lvl="0" algn="ctr" eaLnBrk="1" hangingPunct="1"/>
            <a:endParaRPr lang="zh-CN" altLang="en-US">
              <a:latin typeface="Times New Roman" pitchFamily="18" charset="0"/>
              <a:ea typeface="宋体" pitchFamily="2" charset="-122"/>
            </a:endParaRPr>
          </a:p>
        </p:txBody>
      </p:sp>
      <p:sp>
        <p:nvSpPr>
          <p:cNvPr id="15" name="Rectangle 9" descr="Orange bar"/>
          <p:cNvSpPr>
            <a:spLocks noChangeArrowheads="1"/>
          </p:cNvSpPr>
          <p:nvPr/>
        </p:nvSpPr>
        <p:spPr bwMode="auto">
          <a:xfrm>
            <a:off x="0" y="2286000"/>
            <a:ext cx="248400" cy="2286000"/>
          </a:xfrm>
          <a:prstGeom prst="rect">
            <a:avLst/>
          </a:prstGeom>
          <a:solidFill>
            <a:srgbClr val="FF9900"/>
          </a:solidFill>
          <a:ln>
            <a:noFill/>
          </a:ln>
          <a:effectLs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6" name="Rectangle 10" descr="Slate bar"/>
          <p:cNvSpPr>
            <a:spLocks noChangeArrowheads="1"/>
          </p:cNvSpPr>
          <p:nvPr/>
        </p:nvSpPr>
        <p:spPr bwMode="auto">
          <a:xfrm>
            <a:off x="0" y="4572000"/>
            <a:ext cx="2484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21" name="Picture 2" descr="computer networking 的图像结果"/>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
        <p:nvSpPr>
          <p:cNvPr id="22"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23"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24"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hf sldNum="0" hdr="0" dt="0"/>
  <p:txStyles>
    <p:titleStyle>
      <a:lvl1pPr algn="l" rtl="0" eaLnBrk="1" fontAlgn="base" hangingPunct="1">
        <a:spcBef>
          <a:spcPct val="0"/>
        </a:spcBef>
        <a:spcAft>
          <a:spcPct val="0"/>
        </a:spcAft>
        <a:defRPr lang="zh-CN" altLang="en-US" sz="4400" b="1" smtClean="0">
          <a:solidFill>
            <a:srgbClr val="333399"/>
          </a:solidFill>
          <a:latin typeface="+mj-lt"/>
          <a:ea typeface="+mj-ea"/>
          <a:cs typeface="+mj-cs"/>
        </a:defRPr>
      </a:lvl1pPr>
      <a:lvl2pPr algn="l" rtl="0" eaLnBrk="1" fontAlgn="base" hangingPunct="1">
        <a:spcBef>
          <a:spcPct val="0"/>
        </a:spcBef>
        <a:spcAft>
          <a:spcPct val="0"/>
        </a:spcAft>
        <a:defRPr sz="4400">
          <a:solidFill>
            <a:srgbClr val="333399"/>
          </a:solidFill>
          <a:latin typeface="Arial" charset="0"/>
          <a:ea typeface="黑体" pitchFamily="2" charset="-122"/>
        </a:defRPr>
      </a:lvl2pPr>
      <a:lvl3pPr algn="l" rtl="0" eaLnBrk="1" fontAlgn="base" hangingPunct="1">
        <a:spcBef>
          <a:spcPct val="0"/>
        </a:spcBef>
        <a:spcAft>
          <a:spcPct val="0"/>
        </a:spcAft>
        <a:defRPr sz="4400">
          <a:solidFill>
            <a:srgbClr val="333399"/>
          </a:solidFill>
          <a:latin typeface="Arial" charset="0"/>
          <a:ea typeface="黑体" pitchFamily="2" charset="-122"/>
        </a:defRPr>
      </a:lvl3pPr>
      <a:lvl4pPr algn="l" rtl="0" eaLnBrk="1" fontAlgn="base" hangingPunct="1">
        <a:spcBef>
          <a:spcPct val="0"/>
        </a:spcBef>
        <a:spcAft>
          <a:spcPct val="0"/>
        </a:spcAft>
        <a:defRPr sz="4400">
          <a:solidFill>
            <a:srgbClr val="333399"/>
          </a:solidFill>
          <a:latin typeface="Arial" charset="0"/>
          <a:ea typeface="黑体" pitchFamily="2" charset="-122"/>
        </a:defRPr>
      </a:lvl4pPr>
      <a:lvl5pPr algn="l" rtl="0" eaLnBrk="1" fontAlgn="base" hangingPunct="1">
        <a:spcBef>
          <a:spcPct val="0"/>
        </a:spcBef>
        <a:spcAft>
          <a:spcPct val="0"/>
        </a:spcAft>
        <a:defRPr sz="4400">
          <a:solidFill>
            <a:srgbClr val="333399"/>
          </a:solidFill>
          <a:latin typeface="Arial" charset="0"/>
          <a:ea typeface="黑体" pitchFamily="2" charset="-122"/>
        </a:defRPr>
      </a:lvl5pPr>
      <a:lvl6pPr marL="457200" algn="l" rtl="0" eaLnBrk="1" fontAlgn="base" hangingPunct="1">
        <a:spcBef>
          <a:spcPct val="0"/>
        </a:spcBef>
        <a:spcAft>
          <a:spcPct val="0"/>
        </a:spcAft>
        <a:defRPr sz="4400">
          <a:solidFill>
            <a:srgbClr val="333399"/>
          </a:solidFill>
          <a:latin typeface="Arial" charset="0"/>
          <a:ea typeface="黑体" pitchFamily="2" charset="-122"/>
        </a:defRPr>
      </a:lvl6pPr>
      <a:lvl7pPr marL="914400" algn="l" rtl="0" eaLnBrk="1" fontAlgn="base" hangingPunct="1">
        <a:spcBef>
          <a:spcPct val="0"/>
        </a:spcBef>
        <a:spcAft>
          <a:spcPct val="0"/>
        </a:spcAft>
        <a:defRPr sz="4400">
          <a:solidFill>
            <a:srgbClr val="333399"/>
          </a:solidFill>
          <a:latin typeface="Arial" charset="0"/>
          <a:ea typeface="黑体" pitchFamily="2" charset="-122"/>
        </a:defRPr>
      </a:lvl7pPr>
      <a:lvl8pPr marL="1371600" algn="l" rtl="0" eaLnBrk="1" fontAlgn="base" hangingPunct="1">
        <a:spcBef>
          <a:spcPct val="0"/>
        </a:spcBef>
        <a:spcAft>
          <a:spcPct val="0"/>
        </a:spcAft>
        <a:defRPr sz="4400">
          <a:solidFill>
            <a:srgbClr val="333399"/>
          </a:solidFill>
          <a:latin typeface="Arial" charset="0"/>
          <a:ea typeface="黑体" pitchFamily="2" charset="-122"/>
        </a:defRPr>
      </a:lvl8pPr>
      <a:lvl9pPr marL="1828800" algn="l" rtl="0" eaLnBrk="1" fontAlgn="base" hangingPunct="1">
        <a:spcBef>
          <a:spcPct val="0"/>
        </a:spcBef>
        <a:spcAft>
          <a:spcPct val="0"/>
        </a:spcAft>
        <a:defRPr sz="4400">
          <a:solidFill>
            <a:srgbClr val="333399"/>
          </a:solidFill>
          <a:latin typeface="Arial" charset="0"/>
          <a:ea typeface="黑体" pitchFamily="2" charset="-122"/>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rgbClr val="000000"/>
          </a:solidFill>
          <a:latin typeface="+mn-lt"/>
          <a:ea typeface="+mn-ea"/>
          <a:cs typeface="+mn-cs"/>
        </a:defRPr>
      </a:lvl1pPr>
      <a:lvl2pPr marL="742950" indent="-285750" algn="l" rtl="0" eaLnBrk="1" fontAlgn="base" hangingPunct="1">
        <a:lnSpc>
          <a:spcPct val="110000"/>
        </a:lnSpc>
        <a:spcBef>
          <a:spcPts val="600"/>
        </a:spcBef>
        <a:spcAft>
          <a:spcPct val="0"/>
        </a:spcAft>
        <a:buClr>
          <a:srgbClr val="FF9933"/>
        </a:buClr>
        <a:buSzPct val="70000"/>
        <a:buFont typeface="Wingdings" pitchFamily="2" charset="2"/>
        <a:buChar char="n"/>
        <a:defRPr sz="2800" b="1">
          <a:solidFill>
            <a:srgbClr val="000000"/>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rgbClr val="000000"/>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accent2"/>
        </a:buClr>
        <a:buSzPct val="65000"/>
        <a:buFont typeface="Wingdings" pitchFamily="2" charset="2"/>
        <a:buChar char="n"/>
        <a:defRPr sz="2000" b="1">
          <a:solidFill>
            <a:srgbClr val="000000"/>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rgbClr val="000000"/>
          </a:solidFill>
          <a:latin typeface="+mn-lt"/>
          <a:ea typeface="黑体"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3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7.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68.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oleObject" Target="../embeddings/oleObject2.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hyperlink" Target="DHCP/hosts.txt"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第 </a:t>
            </a:r>
            <a:r>
              <a:rPr lang="en-US" altLang="zh-CN" dirty="0"/>
              <a:t>6</a:t>
            </a:r>
            <a:r>
              <a:rPr lang="en-US" altLang="zh-CN" dirty="0" smtClean="0"/>
              <a:t> </a:t>
            </a:r>
            <a:r>
              <a:rPr lang="zh-CN" altLang="en-US" dirty="0" smtClean="0"/>
              <a:t>章  </a:t>
            </a:r>
            <a:r>
              <a:rPr lang="zh-CN" altLang="en-US" dirty="0"/>
              <a:t>应用层</a:t>
            </a:r>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xmlns="" val="2030321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eaLnBrk="1" hangingPunct="1"/>
            <a:r>
              <a:rPr lang="zh-CN" altLang="en-US" dirty="0" smtClean="0">
                <a:ea typeface="黑体" pitchFamily="49" charset="-122"/>
              </a:rPr>
              <a:t>域名只是个逻辑概念</a:t>
            </a:r>
          </a:p>
        </p:txBody>
      </p:sp>
      <p:sp>
        <p:nvSpPr>
          <p:cNvPr id="34819" name="Rectangle 3"/>
          <p:cNvSpPr>
            <a:spLocks noGrp="1" noChangeArrowheads="1"/>
          </p:cNvSpPr>
          <p:nvPr>
            <p:ph idx="1"/>
          </p:nvPr>
        </p:nvSpPr>
        <p:spPr/>
        <p:txBody>
          <a:bodyPr/>
          <a:lstStyle/>
          <a:p>
            <a:pPr eaLnBrk="1" hangingPunct="1"/>
            <a:r>
              <a:rPr lang="zh-CN" altLang="en-US" dirty="0" smtClean="0">
                <a:ea typeface="黑体" pitchFamily="49" charset="-122"/>
              </a:rPr>
              <a:t>域名只是个</a:t>
            </a:r>
            <a:r>
              <a:rPr lang="zh-CN" altLang="en-US" dirty="0" smtClean="0">
                <a:solidFill>
                  <a:srgbClr val="FF0000"/>
                </a:solidFill>
                <a:ea typeface="黑体" pitchFamily="49" charset="-122"/>
              </a:rPr>
              <a:t>逻辑概念，</a:t>
            </a:r>
            <a:r>
              <a:rPr lang="zh-CN" altLang="en-US" dirty="0" smtClean="0">
                <a:ea typeface="黑体" pitchFamily="49" charset="-122"/>
              </a:rPr>
              <a:t>并不代表计算机所在的物理地点。</a:t>
            </a:r>
          </a:p>
          <a:p>
            <a:pPr eaLnBrk="1" hangingPunct="1"/>
            <a:r>
              <a:rPr lang="zh-CN" altLang="en-US" dirty="0" smtClean="0">
                <a:ea typeface="黑体" pitchFamily="49" charset="-122"/>
              </a:rPr>
              <a:t>变长的域名和使用有助记忆的字符串，是为了方便人使用。而 </a:t>
            </a:r>
            <a:r>
              <a:rPr lang="en-US" altLang="zh-CN" dirty="0" smtClean="0">
                <a:ea typeface="黑体" pitchFamily="49" charset="-122"/>
              </a:rPr>
              <a:t>IP </a:t>
            </a:r>
            <a:r>
              <a:rPr lang="zh-CN" altLang="en-US" dirty="0" smtClean="0">
                <a:ea typeface="黑体" pitchFamily="49" charset="-122"/>
              </a:rPr>
              <a:t>地址是定长的 </a:t>
            </a:r>
            <a:r>
              <a:rPr lang="en-US" altLang="zh-CN" dirty="0" smtClean="0">
                <a:ea typeface="黑体" pitchFamily="49" charset="-122"/>
              </a:rPr>
              <a:t>32 </a:t>
            </a:r>
            <a:r>
              <a:rPr lang="zh-CN" altLang="en-US" dirty="0" smtClean="0">
                <a:ea typeface="黑体" pitchFamily="49" charset="-122"/>
              </a:rPr>
              <a:t>位二进制数字则非常便于机器进行处理。</a:t>
            </a:r>
          </a:p>
          <a:p>
            <a:pPr eaLnBrk="1" hangingPunct="1"/>
            <a:r>
              <a:rPr lang="zh-CN" altLang="en-US" dirty="0" smtClean="0">
                <a:ea typeface="黑体" pitchFamily="49" charset="-122"/>
              </a:rPr>
              <a:t>域名中的“点”和点分十进制 </a:t>
            </a:r>
            <a:r>
              <a:rPr lang="en-US" altLang="zh-CN" dirty="0" smtClean="0">
                <a:ea typeface="黑体" pitchFamily="49" charset="-122"/>
              </a:rPr>
              <a:t>IP </a:t>
            </a:r>
            <a:r>
              <a:rPr lang="zh-CN" altLang="en-US" dirty="0" smtClean="0">
                <a:ea typeface="黑体" pitchFamily="49" charset="-122"/>
              </a:rPr>
              <a:t>地址中的“点”并无一一对应的关系。点分十进制 </a:t>
            </a:r>
            <a:r>
              <a:rPr lang="en-US" altLang="zh-CN" dirty="0" smtClean="0">
                <a:ea typeface="黑体" pitchFamily="49" charset="-122"/>
              </a:rPr>
              <a:t>IP </a:t>
            </a:r>
            <a:r>
              <a:rPr lang="zh-CN" altLang="en-US" dirty="0" smtClean="0">
                <a:ea typeface="黑体" pitchFamily="49" charset="-122"/>
              </a:rPr>
              <a:t>地址中一定是包含三个“点”，但每一个域名中“点”的数目则不一定正好是三个。 </a:t>
            </a:r>
          </a:p>
        </p:txBody>
      </p:sp>
    </p:spTree>
    <p:extLst>
      <p:ext uri="{BB962C8B-B14F-4D97-AF65-F5344CB8AC3E}">
        <p14:creationId xmlns:p14="http://schemas.microsoft.com/office/powerpoint/2010/main" xmlns="" val="3012764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6800" y="188640"/>
            <a:ext cx="8704672" cy="792000"/>
          </a:xfrm>
        </p:spPr>
        <p:txBody>
          <a:bodyPr/>
          <a:lstStyle/>
          <a:p>
            <a:pPr algn="ctr" eaLnBrk="1" hangingPunct="1">
              <a:defRPr/>
            </a:pPr>
            <a:r>
              <a:rPr lang="zh-CN" altLang="en-US" sz="4000" dirty="0"/>
              <a:t>顶级域名 </a:t>
            </a:r>
            <a:r>
              <a:rPr lang="en-US" altLang="zh-CN" sz="4000" dirty="0" smtClean="0"/>
              <a:t>TLD(Top </a:t>
            </a:r>
            <a:r>
              <a:rPr lang="en-US" altLang="zh-CN" sz="4000" dirty="0"/>
              <a:t>Level Domain)</a:t>
            </a:r>
          </a:p>
        </p:txBody>
      </p:sp>
      <p:sp>
        <p:nvSpPr>
          <p:cNvPr id="131136" name="Rectangle 64"/>
          <p:cNvSpPr>
            <a:spLocks noGrp="1" noChangeArrowheads="1"/>
          </p:cNvSpPr>
          <p:nvPr>
            <p:ph idx="1"/>
          </p:nvPr>
        </p:nvSpPr>
        <p:spPr/>
        <p:txBody>
          <a:bodyPr/>
          <a:lstStyle/>
          <a:p>
            <a:pPr>
              <a:defRPr/>
            </a:pPr>
            <a:r>
              <a:rPr lang="en-US" altLang="zh-CN" dirty="0">
                <a:solidFill>
                  <a:srgbClr val="FF0000"/>
                </a:solidFill>
              </a:rPr>
              <a:t>(1) </a:t>
            </a:r>
            <a:r>
              <a:rPr lang="zh-CN" altLang="en-US" dirty="0">
                <a:solidFill>
                  <a:srgbClr val="FF0000"/>
                </a:solidFill>
              </a:rPr>
              <a:t>国家顶级域名 </a:t>
            </a:r>
            <a:r>
              <a:rPr lang="en-US" altLang="zh-CN" dirty="0" err="1" smtClean="0">
                <a:solidFill>
                  <a:srgbClr val="FF0000"/>
                </a:solidFill>
              </a:rPr>
              <a:t>nTLD</a:t>
            </a:r>
            <a:endParaRPr lang="en-US" altLang="zh-CN" dirty="0">
              <a:solidFill>
                <a:srgbClr val="FF0000"/>
              </a:solidFill>
            </a:endParaRPr>
          </a:p>
          <a:p>
            <a:pPr marL="0" indent="0">
              <a:buNone/>
              <a:defRPr/>
            </a:pPr>
            <a:r>
              <a:rPr lang="en-US" altLang="zh-CN" dirty="0" smtClean="0"/>
              <a:t>	.</a:t>
            </a:r>
            <a:r>
              <a:rPr lang="en-US" altLang="zh-CN" dirty="0" err="1"/>
              <a:t>cn</a:t>
            </a:r>
            <a:r>
              <a:rPr lang="en-US" altLang="zh-CN" dirty="0"/>
              <a:t> </a:t>
            </a:r>
            <a:r>
              <a:rPr lang="zh-CN" altLang="en-US" dirty="0"/>
              <a:t>表示中国</a:t>
            </a:r>
            <a:r>
              <a:rPr lang="zh-CN" altLang="en-US" dirty="0" smtClean="0"/>
              <a:t>，</a:t>
            </a:r>
            <a:endParaRPr lang="en-US" altLang="zh-CN" dirty="0" smtClean="0"/>
          </a:p>
          <a:p>
            <a:pPr marL="0" indent="0">
              <a:buNone/>
              <a:defRPr/>
            </a:pPr>
            <a:r>
              <a:rPr lang="en-US" altLang="zh-CN" dirty="0"/>
              <a:t>	</a:t>
            </a:r>
            <a:r>
              <a:rPr lang="en-US" altLang="zh-CN" dirty="0" smtClean="0"/>
              <a:t>.</a:t>
            </a:r>
            <a:r>
              <a:rPr lang="en-US" altLang="zh-CN" dirty="0"/>
              <a:t>us </a:t>
            </a:r>
            <a:r>
              <a:rPr lang="zh-CN" altLang="en-US" dirty="0"/>
              <a:t>表示美国</a:t>
            </a:r>
            <a:r>
              <a:rPr lang="zh-CN" altLang="en-US" dirty="0" smtClean="0"/>
              <a:t>，</a:t>
            </a:r>
            <a:endParaRPr lang="en-US" altLang="zh-CN" dirty="0" smtClean="0"/>
          </a:p>
          <a:p>
            <a:pPr marL="0" indent="0">
              <a:buNone/>
              <a:defRPr/>
            </a:pPr>
            <a:r>
              <a:rPr lang="en-US" altLang="zh-CN" dirty="0"/>
              <a:t>	</a:t>
            </a:r>
            <a:r>
              <a:rPr lang="en-US" altLang="zh-CN" dirty="0" smtClean="0"/>
              <a:t>.</a:t>
            </a:r>
            <a:r>
              <a:rPr lang="en-US" altLang="zh-CN" dirty="0" err="1"/>
              <a:t>uk</a:t>
            </a:r>
            <a:r>
              <a:rPr lang="en-US" altLang="zh-CN" dirty="0"/>
              <a:t> </a:t>
            </a:r>
            <a:r>
              <a:rPr lang="zh-CN" altLang="en-US" dirty="0"/>
              <a:t>表示英国，等等</a:t>
            </a:r>
            <a:r>
              <a:rPr lang="zh-CN" altLang="en-US" dirty="0" smtClean="0"/>
              <a:t>。</a:t>
            </a:r>
            <a:endParaRPr lang="zh-CN" altLang="en-US" dirty="0"/>
          </a:p>
        </p:txBody>
      </p:sp>
    </p:spTree>
    <p:extLst>
      <p:ext uri="{BB962C8B-B14F-4D97-AF65-F5344CB8AC3E}">
        <p14:creationId xmlns:p14="http://schemas.microsoft.com/office/powerpoint/2010/main" xmlns="" val="2986362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96800" y="188640"/>
            <a:ext cx="8632664" cy="792000"/>
          </a:xfrm>
        </p:spPr>
        <p:txBody>
          <a:bodyPr/>
          <a:lstStyle/>
          <a:p>
            <a:pPr algn="ctr" eaLnBrk="1" hangingPunct="1">
              <a:defRPr/>
            </a:pPr>
            <a:r>
              <a:rPr lang="zh-CN" altLang="en-US" sz="4000" dirty="0"/>
              <a:t>顶级域名 </a:t>
            </a:r>
            <a:r>
              <a:rPr lang="en-US" altLang="zh-CN" sz="4000" dirty="0" smtClean="0"/>
              <a:t>TLD (Top </a:t>
            </a:r>
            <a:r>
              <a:rPr lang="en-US" altLang="zh-CN" sz="4000" dirty="0"/>
              <a:t>Level Domain)</a:t>
            </a:r>
          </a:p>
        </p:txBody>
      </p:sp>
      <p:sp>
        <p:nvSpPr>
          <p:cNvPr id="131136" name="Rectangle 64"/>
          <p:cNvSpPr>
            <a:spLocks noGrp="1" noChangeArrowheads="1"/>
          </p:cNvSpPr>
          <p:nvPr>
            <p:ph idx="1"/>
          </p:nvPr>
        </p:nvSpPr>
        <p:spPr/>
        <p:txBody>
          <a:bodyPr/>
          <a:lstStyle/>
          <a:p>
            <a:pPr>
              <a:defRPr/>
            </a:pPr>
            <a:r>
              <a:rPr lang="en-US" altLang="zh-CN" dirty="0" smtClean="0">
                <a:solidFill>
                  <a:srgbClr val="FF0000"/>
                </a:solidFill>
              </a:rPr>
              <a:t>(</a:t>
            </a:r>
            <a:r>
              <a:rPr lang="en-US" altLang="zh-CN" dirty="0">
                <a:solidFill>
                  <a:srgbClr val="FF0000"/>
                </a:solidFill>
              </a:rPr>
              <a:t>2) </a:t>
            </a:r>
            <a:r>
              <a:rPr lang="zh-CN" altLang="en-US" dirty="0">
                <a:solidFill>
                  <a:srgbClr val="FF0000"/>
                </a:solidFill>
              </a:rPr>
              <a:t>通用顶级域名 </a:t>
            </a:r>
            <a:r>
              <a:rPr lang="en-US" altLang="zh-CN" dirty="0" err="1" smtClean="0">
                <a:solidFill>
                  <a:srgbClr val="FF0000"/>
                </a:solidFill>
              </a:rPr>
              <a:t>gTLD</a:t>
            </a:r>
            <a:endParaRPr lang="en-US" altLang="zh-CN" dirty="0" smtClean="0">
              <a:solidFill>
                <a:srgbClr val="FF0000"/>
              </a:solidFill>
            </a:endParaRPr>
          </a:p>
          <a:p>
            <a:pPr marL="0" indent="0">
              <a:lnSpc>
                <a:spcPct val="100000"/>
              </a:lnSpc>
              <a:buNone/>
              <a:defRPr/>
            </a:pPr>
            <a:r>
              <a:rPr lang="en-US" altLang="zh-CN" dirty="0"/>
              <a:t>	</a:t>
            </a:r>
            <a:r>
              <a:rPr lang="zh-CN" altLang="en-US" dirty="0" smtClean="0"/>
              <a:t>最早</a:t>
            </a:r>
            <a:r>
              <a:rPr lang="zh-CN" altLang="en-US" dirty="0"/>
              <a:t>的顶级域名是</a:t>
            </a:r>
            <a:r>
              <a:rPr lang="zh-CN" altLang="en-US" dirty="0" smtClean="0"/>
              <a:t>：</a:t>
            </a:r>
            <a:endParaRPr lang="en-US" altLang="zh-CN" dirty="0" smtClean="0"/>
          </a:p>
          <a:p>
            <a:pPr marL="0" indent="0">
              <a:lnSpc>
                <a:spcPct val="100000"/>
              </a:lnSpc>
              <a:buNone/>
              <a:defRPr/>
            </a:pPr>
            <a:r>
              <a:rPr lang="en-US" altLang="zh-CN" dirty="0"/>
              <a:t>	</a:t>
            </a:r>
            <a:r>
              <a:rPr lang="en-US" altLang="zh-CN" sz="3600" dirty="0" smtClean="0"/>
              <a:t>.</a:t>
            </a:r>
            <a:r>
              <a:rPr lang="en-US" altLang="zh-CN" sz="2800" dirty="0" smtClean="0"/>
              <a:t>com	</a:t>
            </a:r>
            <a:r>
              <a:rPr lang="zh-CN" altLang="en-US" sz="2800" dirty="0" smtClean="0"/>
              <a:t>（</a:t>
            </a:r>
            <a:r>
              <a:rPr lang="zh-CN" altLang="en-US" sz="2800" dirty="0"/>
              <a:t>公司和企业</a:t>
            </a:r>
            <a:r>
              <a:rPr lang="zh-CN" altLang="en-US" sz="2800" dirty="0" smtClean="0"/>
              <a:t>）</a:t>
            </a:r>
            <a:endParaRPr lang="en-US" altLang="zh-CN" sz="2800" dirty="0" smtClean="0"/>
          </a:p>
          <a:p>
            <a:pPr marL="0" indent="0">
              <a:lnSpc>
                <a:spcPct val="100000"/>
              </a:lnSpc>
              <a:buNone/>
              <a:defRPr/>
            </a:pPr>
            <a:r>
              <a:rPr lang="en-US" altLang="zh-CN" sz="2800" dirty="0"/>
              <a:t>	</a:t>
            </a:r>
            <a:r>
              <a:rPr lang="en-US" altLang="zh-CN" sz="2800" dirty="0" err="1" smtClean="0"/>
              <a:t>.net</a:t>
            </a:r>
            <a:r>
              <a:rPr lang="en-US" altLang="zh-CN" sz="2800" dirty="0" smtClean="0"/>
              <a:t>	</a:t>
            </a:r>
            <a:r>
              <a:rPr lang="zh-CN" altLang="en-US" sz="2800" dirty="0" smtClean="0"/>
              <a:t>（</a:t>
            </a:r>
            <a:r>
              <a:rPr lang="zh-CN" altLang="en-US" sz="2800" dirty="0"/>
              <a:t>网络服务</a:t>
            </a:r>
            <a:r>
              <a:rPr lang="zh-CN" altLang="en-US" sz="2800" dirty="0" smtClean="0"/>
              <a:t>机构）</a:t>
            </a:r>
            <a:endParaRPr lang="en-US" altLang="zh-CN" sz="2800" dirty="0"/>
          </a:p>
          <a:p>
            <a:pPr marL="0" indent="0">
              <a:lnSpc>
                <a:spcPct val="100000"/>
              </a:lnSpc>
              <a:buNone/>
              <a:defRPr/>
            </a:pPr>
            <a:r>
              <a:rPr lang="en-US" altLang="zh-CN" sz="2800" dirty="0" smtClean="0"/>
              <a:t>	.org	</a:t>
            </a:r>
            <a:r>
              <a:rPr lang="zh-CN" altLang="en-US" sz="2800" dirty="0" smtClean="0"/>
              <a:t>（</a:t>
            </a:r>
            <a:r>
              <a:rPr lang="zh-CN" altLang="en-US" sz="2800" dirty="0"/>
              <a:t>非赢利性组织</a:t>
            </a:r>
            <a:r>
              <a:rPr lang="zh-CN" altLang="en-US" sz="2800" dirty="0" smtClean="0"/>
              <a:t>）</a:t>
            </a:r>
            <a:endParaRPr lang="en-US" altLang="zh-CN" sz="2800" dirty="0" smtClean="0"/>
          </a:p>
          <a:p>
            <a:pPr marL="0" indent="0">
              <a:lnSpc>
                <a:spcPct val="100000"/>
              </a:lnSpc>
              <a:buNone/>
              <a:defRPr/>
            </a:pPr>
            <a:r>
              <a:rPr lang="en-US" altLang="zh-CN" sz="2800" dirty="0" smtClean="0"/>
              <a:t>	.</a:t>
            </a:r>
            <a:r>
              <a:rPr lang="en-US" altLang="zh-CN" sz="2800" dirty="0" err="1" smtClean="0"/>
              <a:t>edu</a:t>
            </a:r>
            <a:r>
              <a:rPr lang="en-US" altLang="zh-CN" sz="2800" dirty="0" smtClean="0"/>
              <a:t>	</a:t>
            </a:r>
            <a:r>
              <a:rPr lang="zh-CN" altLang="en-US" sz="2800" dirty="0" smtClean="0"/>
              <a:t>（</a:t>
            </a:r>
            <a:r>
              <a:rPr lang="zh-CN" altLang="en-US" sz="2800" dirty="0"/>
              <a:t>美国专用的教育</a:t>
            </a:r>
            <a:r>
              <a:rPr lang="zh-CN" altLang="en-US" sz="2800" dirty="0" smtClean="0"/>
              <a:t>机构）</a:t>
            </a:r>
            <a:endParaRPr lang="en-US" altLang="zh-CN" sz="2800" dirty="0" smtClean="0"/>
          </a:p>
          <a:p>
            <a:pPr marL="0" indent="0">
              <a:lnSpc>
                <a:spcPct val="100000"/>
              </a:lnSpc>
              <a:buNone/>
              <a:defRPr/>
            </a:pPr>
            <a:r>
              <a:rPr lang="en-US" altLang="zh-CN" sz="2800" dirty="0"/>
              <a:t>	</a:t>
            </a:r>
            <a:r>
              <a:rPr lang="en-US" altLang="zh-CN" sz="2800" dirty="0" smtClean="0"/>
              <a:t>.</a:t>
            </a:r>
            <a:r>
              <a:rPr lang="en-US" altLang="zh-CN" sz="2800" dirty="0" err="1" smtClean="0"/>
              <a:t>gov</a:t>
            </a:r>
            <a:r>
              <a:rPr lang="en-US" altLang="zh-CN" sz="2800" dirty="0" smtClean="0"/>
              <a:t>	</a:t>
            </a:r>
            <a:r>
              <a:rPr lang="zh-CN" altLang="en-US" sz="2800" dirty="0" smtClean="0"/>
              <a:t>（</a:t>
            </a:r>
            <a:r>
              <a:rPr lang="zh-CN" altLang="en-US" sz="2800" dirty="0"/>
              <a:t>美国专用的政府部门</a:t>
            </a:r>
            <a:r>
              <a:rPr lang="zh-CN" altLang="en-US" sz="2800" dirty="0" smtClean="0"/>
              <a:t>）</a:t>
            </a:r>
            <a:endParaRPr lang="en-US" altLang="zh-CN" sz="2800" dirty="0" smtClean="0"/>
          </a:p>
          <a:p>
            <a:pPr marL="0" indent="0">
              <a:lnSpc>
                <a:spcPct val="100000"/>
              </a:lnSpc>
              <a:buNone/>
              <a:defRPr/>
            </a:pPr>
            <a:r>
              <a:rPr lang="en-US" altLang="zh-CN" sz="2800" dirty="0"/>
              <a:t>	</a:t>
            </a:r>
            <a:r>
              <a:rPr lang="en-US" altLang="zh-CN" sz="2800" dirty="0" smtClean="0"/>
              <a:t>.mil	</a:t>
            </a:r>
            <a:r>
              <a:rPr lang="zh-CN" altLang="en-US" sz="2800" dirty="0" smtClean="0"/>
              <a:t>（</a:t>
            </a:r>
            <a:r>
              <a:rPr lang="zh-CN" altLang="en-US" sz="2800" dirty="0"/>
              <a:t>美国专用的军事部门</a:t>
            </a:r>
            <a:r>
              <a:rPr lang="zh-CN" altLang="en-US" sz="2800" dirty="0" smtClean="0"/>
              <a:t>）</a:t>
            </a:r>
            <a:endParaRPr lang="en-US" altLang="zh-CN" sz="2800" dirty="0" smtClean="0"/>
          </a:p>
          <a:p>
            <a:pPr marL="0" indent="0">
              <a:lnSpc>
                <a:spcPct val="100000"/>
              </a:lnSpc>
              <a:buNone/>
              <a:defRPr/>
            </a:pPr>
            <a:r>
              <a:rPr lang="en-US" altLang="zh-CN" sz="2800" dirty="0"/>
              <a:t>	</a:t>
            </a:r>
            <a:r>
              <a:rPr lang="en-US" altLang="zh-CN" sz="2800" dirty="0" smtClean="0"/>
              <a:t>.</a:t>
            </a:r>
            <a:r>
              <a:rPr lang="en-US" altLang="zh-CN" sz="2800" dirty="0" err="1" smtClean="0"/>
              <a:t>int</a:t>
            </a:r>
            <a:r>
              <a:rPr lang="en-US" altLang="zh-CN" sz="2800" dirty="0" smtClean="0"/>
              <a:t>	</a:t>
            </a:r>
            <a:r>
              <a:rPr lang="zh-CN" altLang="en-US" sz="2800" dirty="0" smtClean="0"/>
              <a:t>（</a:t>
            </a:r>
            <a:r>
              <a:rPr lang="zh-CN" altLang="en-US" sz="2800" dirty="0"/>
              <a:t>国际组织）</a:t>
            </a:r>
          </a:p>
        </p:txBody>
      </p:sp>
    </p:spTree>
    <p:extLst>
      <p:ext uri="{BB962C8B-B14F-4D97-AF65-F5344CB8AC3E}">
        <p14:creationId xmlns:p14="http://schemas.microsoft.com/office/powerpoint/2010/main" xmlns="" val="1422942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95300" y="188913"/>
            <a:ext cx="9066742" cy="792162"/>
          </a:xfrm>
        </p:spPr>
        <p:txBody>
          <a:bodyPr/>
          <a:lstStyle/>
          <a:p>
            <a:pPr algn="ctr" eaLnBrk="1" hangingPunct="1"/>
            <a:r>
              <a:rPr lang="zh-CN" altLang="en-US" dirty="0" smtClean="0">
                <a:ea typeface="黑体" pitchFamily="49" charset="-122"/>
              </a:rPr>
              <a:t>新增加了下列的通用顶级域名 </a:t>
            </a:r>
          </a:p>
        </p:txBody>
      </p:sp>
      <p:sp>
        <p:nvSpPr>
          <p:cNvPr id="39939" name="Rectangle 3"/>
          <p:cNvSpPr>
            <a:spLocks noGrp="1" noChangeArrowheads="1"/>
          </p:cNvSpPr>
          <p:nvPr>
            <p:ph idx="1"/>
          </p:nvPr>
        </p:nvSpPr>
        <p:spPr>
          <a:xfrm>
            <a:off x="495300" y="1196975"/>
            <a:ext cx="9066742" cy="4933950"/>
          </a:xfrm>
        </p:spPr>
        <p:txBody>
          <a:bodyPr/>
          <a:lstStyle/>
          <a:p>
            <a:pPr marL="400050" lvl="1" indent="0">
              <a:lnSpc>
                <a:spcPct val="90000"/>
              </a:lnSpc>
              <a:buNone/>
            </a:pPr>
            <a:r>
              <a:rPr lang="en-US" altLang="zh-CN" dirty="0" smtClean="0">
                <a:ea typeface="黑体" pitchFamily="49" charset="-122"/>
              </a:rPr>
              <a:t>.aero 	</a:t>
            </a:r>
            <a:r>
              <a:rPr lang="zh-CN" altLang="en-US" dirty="0" smtClean="0">
                <a:ea typeface="黑体" pitchFamily="49" charset="-122"/>
              </a:rPr>
              <a:t>（航空运输企业）</a:t>
            </a:r>
          </a:p>
          <a:p>
            <a:pPr marL="400050" lvl="1" indent="0">
              <a:lnSpc>
                <a:spcPct val="90000"/>
              </a:lnSpc>
              <a:buNone/>
            </a:pPr>
            <a:r>
              <a:rPr lang="en-US" altLang="zh-CN" dirty="0" smtClean="0">
                <a:ea typeface="黑体" pitchFamily="49" charset="-122"/>
              </a:rPr>
              <a:t>.biz	</a:t>
            </a:r>
            <a:r>
              <a:rPr lang="zh-CN" altLang="en-US" dirty="0" smtClean="0">
                <a:ea typeface="黑体" pitchFamily="49" charset="-122"/>
              </a:rPr>
              <a:t>（公司和企业）</a:t>
            </a:r>
          </a:p>
          <a:p>
            <a:pPr marL="400050" lvl="1" indent="0">
              <a:lnSpc>
                <a:spcPct val="90000"/>
              </a:lnSpc>
              <a:buNone/>
            </a:pPr>
            <a:r>
              <a:rPr lang="en-US" altLang="zh-CN" dirty="0" smtClean="0">
                <a:ea typeface="黑体" pitchFamily="49" charset="-122"/>
              </a:rPr>
              <a:t>.cat	</a:t>
            </a:r>
            <a:r>
              <a:rPr lang="zh-CN" altLang="en-US" dirty="0" smtClean="0">
                <a:ea typeface="黑体" pitchFamily="49" charset="-122"/>
              </a:rPr>
              <a:t>（加泰隆人的语言和文化团体）</a:t>
            </a:r>
          </a:p>
          <a:p>
            <a:pPr marL="400050" lvl="1" indent="0">
              <a:lnSpc>
                <a:spcPct val="90000"/>
              </a:lnSpc>
              <a:buNone/>
            </a:pPr>
            <a:r>
              <a:rPr lang="en-US" altLang="zh-CN" dirty="0" smtClean="0">
                <a:ea typeface="黑体" pitchFamily="49" charset="-122"/>
              </a:rPr>
              <a:t>.coop	</a:t>
            </a:r>
            <a:r>
              <a:rPr lang="zh-CN" altLang="en-US" dirty="0" smtClean="0">
                <a:ea typeface="黑体" pitchFamily="49" charset="-122"/>
              </a:rPr>
              <a:t>（合作团体）</a:t>
            </a:r>
          </a:p>
          <a:p>
            <a:pPr marL="400050" lvl="1" indent="0">
              <a:lnSpc>
                <a:spcPct val="90000"/>
              </a:lnSpc>
              <a:buNone/>
            </a:pPr>
            <a:r>
              <a:rPr lang="en-US" altLang="zh-CN" dirty="0" smtClean="0">
                <a:ea typeface="黑体" pitchFamily="49" charset="-122"/>
              </a:rPr>
              <a:t>.info	</a:t>
            </a:r>
            <a:r>
              <a:rPr lang="zh-CN" altLang="en-US" dirty="0" smtClean="0">
                <a:ea typeface="黑体" pitchFamily="49" charset="-122"/>
              </a:rPr>
              <a:t>（各种情况）</a:t>
            </a:r>
          </a:p>
          <a:p>
            <a:pPr marL="400050" lvl="1" indent="0">
              <a:lnSpc>
                <a:spcPct val="90000"/>
              </a:lnSpc>
              <a:buNone/>
            </a:pPr>
            <a:r>
              <a:rPr lang="en-US" altLang="zh-CN" dirty="0" smtClean="0">
                <a:ea typeface="黑体" pitchFamily="49" charset="-122"/>
              </a:rPr>
              <a:t>.jobs	</a:t>
            </a:r>
            <a:r>
              <a:rPr lang="zh-CN" altLang="en-US" dirty="0" smtClean="0">
                <a:ea typeface="黑体" pitchFamily="49" charset="-122"/>
              </a:rPr>
              <a:t>（人力资源管理者）</a:t>
            </a:r>
          </a:p>
          <a:p>
            <a:pPr marL="400050" lvl="1" indent="0">
              <a:lnSpc>
                <a:spcPct val="90000"/>
              </a:lnSpc>
              <a:buNone/>
            </a:pPr>
            <a:r>
              <a:rPr lang="en-US" altLang="zh-CN" dirty="0" smtClean="0">
                <a:ea typeface="黑体" pitchFamily="49" charset="-122"/>
              </a:rPr>
              <a:t>.</a:t>
            </a:r>
            <a:r>
              <a:rPr lang="en-US" altLang="zh-CN" dirty="0" err="1" smtClean="0">
                <a:ea typeface="黑体" pitchFamily="49" charset="-122"/>
              </a:rPr>
              <a:t>mobi</a:t>
            </a:r>
            <a:r>
              <a:rPr lang="en-US" altLang="zh-CN" dirty="0" smtClean="0">
                <a:ea typeface="黑体" pitchFamily="49" charset="-122"/>
              </a:rPr>
              <a:t>	</a:t>
            </a:r>
            <a:r>
              <a:rPr lang="zh-CN" altLang="en-US" dirty="0" smtClean="0">
                <a:ea typeface="黑体" pitchFamily="49" charset="-122"/>
              </a:rPr>
              <a:t>（移动产品与服务的用户和提供者）</a:t>
            </a:r>
          </a:p>
          <a:p>
            <a:pPr marL="400050" lvl="1" indent="0">
              <a:lnSpc>
                <a:spcPct val="90000"/>
              </a:lnSpc>
              <a:buNone/>
            </a:pPr>
            <a:r>
              <a:rPr lang="en-US" altLang="zh-CN" dirty="0" smtClean="0">
                <a:ea typeface="黑体" pitchFamily="49" charset="-122"/>
              </a:rPr>
              <a:t>.museum </a:t>
            </a:r>
            <a:r>
              <a:rPr lang="zh-CN" altLang="en-US" dirty="0" smtClean="0">
                <a:ea typeface="黑体" pitchFamily="49" charset="-122"/>
              </a:rPr>
              <a:t>（博物馆）</a:t>
            </a:r>
          </a:p>
          <a:p>
            <a:pPr marL="400050" lvl="1" indent="0">
              <a:lnSpc>
                <a:spcPct val="90000"/>
              </a:lnSpc>
              <a:buNone/>
            </a:pPr>
            <a:r>
              <a:rPr lang="en-US" altLang="zh-CN" dirty="0" smtClean="0">
                <a:ea typeface="黑体" pitchFamily="49" charset="-122"/>
              </a:rPr>
              <a:t>.name	</a:t>
            </a:r>
            <a:r>
              <a:rPr lang="zh-CN" altLang="en-US" dirty="0" smtClean="0">
                <a:ea typeface="黑体" pitchFamily="49" charset="-122"/>
              </a:rPr>
              <a:t>（个人）</a:t>
            </a:r>
          </a:p>
          <a:p>
            <a:pPr marL="400050" lvl="1" indent="0">
              <a:lnSpc>
                <a:spcPct val="90000"/>
              </a:lnSpc>
              <a:buNone/>
            </a:pPr>
            <a:r>
              <a:rPr lang="en-US" altLang="zh-CN" dirty="0" smtClean="0">
                <a:ea typeface="黑体" pitchFamily="49" charset="-122"/>
              </a:rPr>
              <a:t>.pro	</a:t>
            </a:r>
            <a:r>
              <a:rPr lang="zh-CN" altLang="en-US" dirty="0" smtClean="0">
                <a:ea typeface="黑体" pitchFamily="49" charset="-122"/>
              </a:rPr>
              <a:t>（有证书的专业人员）</a:t>
            </a:r>
          </a:p>
          <a:p>
            <a:pPr marL="400050" lvl="1" indent="0">
              <a:lnSpc>
                <a:spcPct val="90000"/>
              </a:lnSpc>
              <a:buNone/>
            </a:pPr>
            <a:r>
              <a:rPr lang="en-US" altLang="zh-CN" dirty="0" smtClean="0">
                <a:ea typeface="黑体" pitchFamily="49" charset="-122"/>
              </a:rPr>
              <a:t>.travel	</a:t>
            </a:r>
            <a:r>
              <a:rPr lang="zh-CN" altLang="en-US" dirty="0" smtClean="0">
                <a:ea typeface="黑体" pitchFamily="49" charset="-122"/>
              </a:rPr>
              <a:t>（旅游业） </a:t>
            </a:r>
            <a:endParaRPr lang="zh-CN" altLang="en-US" sz="2400" dirty="0" smtClean="0">
              <a:ea typeface="黑体" pitchFamily="49" charset="-122"/>
            </a:endParaRPr>
          </a:p>
        </p:txBody>
      </p:sp>
    </p:spTree>
    <p:extLst>
      <p:ext uri="{BB962C8B-B14F-4D97-AF65-F5344CB8AC3E}">
        <p14:creationId xmlns:p14="http://schemas.microsoft.com/office/powerpoint/2010/main" xmlns="" val="633949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ICANN</a:t>
            </a:r>
            <a:endParaRPr lang="zh-CN" altLang="en-US" dirty="0"/>
          </a:p>
        </p:txBody>
      </p:sp>
      <p:sp>
        <p:nvSpPr>
          <p:cNvPr id="3" name="内容占位符 2"/>
          <p:cNvSpPr>
            <a:spLocks noGrp="1"/>
          </p:cNvSpPr>
          <p:nvPr>
            <p:ph idx="1"/>
          </p:nvPr>
        </p:nvSpPr>
        <p:spPr/>
        <p:txBody>
          <a:bodyPr/>
          <a:lstStyle/>
          <a:p>
            <a:r>
              <a:rPr lang="en-US" altLang="zh-CN" b="0" dirty="0" smtClean="0"/>
              <a:t> </a:t>
            </a:r>
            <a:r>
              <a:rPr lang="zh-CN" altLang="en-US" b="0" dirty="0" smtClean="0"/>
              <a:t>负责管理全世界域名系统的运作。主要工作就是规定顶级域名（</a:t>
            </a:r>
            <a:r>
              <a:rPr lang="en-US" altLang="zh-CN" b="0" dirty="0" smtClean="0"/>
              <a:t>top level domain</a:t>
            </a:r>
            <a:r>
              <a:rPr lang="zh-CN" altLang="en-US" b="0" dirty="0" smtClean="0"/>
              <a:t>，</a:t>
            </a:r>
            <a:r>
              <a:rPr lang="en-US" altLang="zh-CN" b="0" dirty="0" smtClean="0"/>
              <a:t>TLD</a:t>
            </a:r>
            <a:r>
              <a:rPr lang="zh-CN" altLang="en-US" b="0" dirty="0" smtClean="0"/>
              <a:t>）。</a:t>
            </a:r>
            <a:endParaRPr lang="en-US" altLang="zh-CN" b="0" dirty="0" smtClean="0"/>
          </a:p>
          <a:p>
            <a:r>
              <a:rPr lang="zh-CN" altLang="zh-CN" b="0" dirty="0" smtClean="0"/>
              <a:t>截至</a:t>
            </a:r>
            <a:r>
              <a:rPr lang="en-US" altLang="zh-CN" b="0" dirty="0" smtClean="0"/>
              <a:t>2015</a:t>
            </a:r>
            <a:r>
              <a:rPr lang="zh-CN" altLang="zh-CN" b="0" dirty="0" smtClean="0"/>
              <a:t>年</a:t>
            </a:r>
            <a:r>
              <a:rPr lang="en-US" altLang="zh-CN" b="0" dirty="0" smtClean="0"/>
              <a:t>7</a:t>
            </a:r>
            <a:r>
              <a:rPr lang="zh-CN" altLang="zh-CN" b="0" dirty="0" smtClean="0"/>
              <a:t>月，顶级域名共有</a:t>
            </a:r>
            <a:r>
              <a:rPr lang="en-US" altLang="zh-CN" b="0" dirty="0" smtClean="0"/>
              <a:t>1058</a:t>
            </a:r>
            <a:r>
              <a:rPr lang="zh-CN" altLang="zh-CN" b="0" dirty="0" smtClean="0"/>
              <a:t>个。</a:t>
            </a:r>
            <a:endParaRPr lang="en-US" altLang="zh-CN" b="0" dirty="0" smtClean="0"/>
          </a:p>
          <a:p>
            <a:pPr lvl="1"/>
            <a:r>
              <a:rPr lang="zh-CN" altLang="zh-CN" b="0" dirty="0" smtClean="0"/>
              <a:t>一般性顶级域名（</a:t>
            </a:r>
            <a:r>
              <a:rPr lang="en-US" altLang="zh-CN" b="0" dirty="0" err="1" smtClean="0"/>
              <a:t>gTLD</a:t>
            </a:r>
            <a:r>
              <a:rPr lang="zh-CN" altLang="zh-CN" b="0" dirty="0" smtClean="0"/>
              <a:t>），共有</a:t>
            </a:r>
            <a:r>
              <a:rPr lang="en-US" altLang="zh-CN" b="0" dirty="0" smtClean="0"/>
              <a:t>700</a:t>
            </a:r>
            <a:r>
              <a:rPr lang="zh-CN" altLang="zh-CN" b="0" dirty="0" smtClean="0"/>
              <a:t>多个</a:t>
            </a:r>
            <a:endParaRPr lang="en-US" altLang="zh-CN" b="0" dirty="0" smtClean="0"/>
          </a:p>
          <a:p>
            <a:pPr lvl="1"/>
            <a:r>
              <a:rPr lang="zh-CN" altLang="zh-CN" b="0" dirty="0" smtClean="0"/>
              <a:t>国别顶级域名（</a:t>
            </a:r>
            <a:r>
              <a:rPr lang="en-US" altLang="zh-CN" b="0" dirty="0" err="1" smtClean="0"/>
              <a:t>ccTLD</a:t>
            </a:r>
            <a:r>
              <a:rPr lang="zh-CN" altLang="zh-CN" b="0" dirty="0" smtClean="0"/>
              <a:t>），代表不同的国家和地区，共有</a:t>
            </a:r>
            <a:r>
              <a:rPr lang="en-US" altLang="zh-CN" b="0" dirty="0" smtClean="0"/>
              <a:t>300</a:t>
            </a:r>
            <a:r>
              <a:rPr lang="zh-CN" altLang="zh-CN" b="0" dirty="0" smtClean="0"/>
              <a:t>多个</a:t>
            </a:r>
            <a:endParaRPr lang="en-US" altLang="zh-CN" b="0" dirty="0" smtClean="0"/>
          </a:p>
        </p:txBody>
      </p:sp>
      <p:pic>
        <p:nvPicPr>
          <p:cNvPr id="5" name="图片 4" descr="http://www.ruanyifeng.com/blogimg/asset/2018/bg2018050902.jpg"/>
          <p:cNvPicPr/>
          <p:nvPr/>
        </p:nvPicPr>
        <p:blipFill>
          <a:blip r:embed="rId3" cstate="print"/>
          <a:srcRect/>
          <a:stretch>
            <a:fillRect/>
          </a:stretch>
        </p:blipFill>
        <p:spPr bwMode="auto">
          <a:xfrm>
            <a:off x="7257256" y="4476750"/>
            <a:ext cx="2381250"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p:txBody>
          <a:bodyPr/>
          <a:lstStyle/>
          <a:p>
            <a:pPr algn="ctr" eaLnBrk="1" hangingPunct="1">
              <a:defRPr/>
            </a:pPr>
            <a:r>
              <a:rPr lang="zh-CN" altLang="en-US" dirty="0"/>
              <a:t>顶级域名 </a:t>
            </a:r>
            <a:r>
              <a:rPr lang="en-US" altLang="zh-CN" dirty="0"/>
              <a:t>TLD </a:t>
            </a:r>
            <a:r>
              <a:rPr lang="zh-CN" altLang="en-US" dirty="0"/>
              <a:t>（续）</a:t>
            </a:r>
            <a:endParaRPr lang="zh-CN" altLang="en-US" sz="4000" dirty="0"/>
          </a:p>
        </p:txBody>
      </p:sp>
      <p:sp>
        <p:nvSpPr>
          <p:cNvPr id="1062915" name="Rectangle 3"/>
          <p:cNvSpPr>
            <a:spLocks noGrp="1" noChangeArrowheads="1"/>
          </p:cNvSpPr>
          <p:nvPr>
            <p:ph idx="1"/>
          </p:nvPr>
        </p:nvSpPr>
        <p:spPr/>
        <p:txBody>
          <a:bodyPr/>
          <a:lstStyle/>
          <a:p>
            <a:pPr>
              <a:spcBef>
                <a:spcPts val="554"/>
              </a:spcBef>
              <a:defRPr/>
            </a:pPr>
            <a:r>
              <a:rPr lang="en-US" altLang="zh-CN" dirty="0">
                <a:solidFill>
                  <a:srgbClr val="FF0000"/>
                </a:solidFill>
              </a:rPr>
              <a:t>(3) </a:t>
            </a:r>
            <a:r>
              <a:rPr lang="zh-CN" altLang="en-US" dirty="0">
                <a:solidFill>
                  <a:srgbClr val="FF0000"/>
                </a:solidFill>
              </a:rPr>
              <a:t>基础结构</a:t>
            </a:r>
            <a:r>
              <a:rPr lang="zh-CN" altLang="en-US" dirty="0" smtClean="0">
                <a:solidFill>
                  <a:srgbClr val="FF0000"/>
                </a:solidFill>
              </a:rPr>
              <a:t>域名 </a:t>
            </a:r>
            <a:r>
              <a:rPr lang="en-US" altLang="zh-CN" dirty="0" smtClean="0">
                <a:solidFill>
                  <a:srgbClr val="FF0000"/>
                </a:solidFill>
              </a:rPr>
              <a:t>(</a:t>
            </a:r>
            <a:r>
              <a:rPr lang="en-US" altLang="zh-CN" dirty="0">
                <a:solidFill>
                  <a:srgbClr val="FF0000"/>
                </a:solidFill>
              </a:rPr>
              <a:t>infrastructure domain</a:t>
            </a:r>
            <a:r>
              <a:rPr lang="en-US" altLang="zh-CN" dirty="0" smtClean="0">
                <a:solidFill>
                  <a:srgbClr val="FF0000"/>
                </a:solidFill>
              </a:rPr>
              <a:t>)</a:t>
            </a:r>
          </a:p>
          <a:p>
            <a:pPr marL="0" indent="0">
              <a:spcBef>
                <a:spcPts val="554"/>
              </a:spcBef>
              <a:buNone/>
              <a:defRPr/>
            </a:pPr>
            <a:r>
              <a:rPr lang="en-US" altLang="zh-CN" dirty="0" smtClean="0"/>
              <a:t>	</a:t>
            </a:r>
            <a:r>
              <a:rPr lang="zh-CN" altLang="en-US" dirty="0" smtClean="0"/>
              <a:t>这种</a:t>
            </a:r>
            <a:r>
              <a:rPr lang="zh-CN" altLang="en-US" dirty="0"/>
              <a:t>顶级域名只有一个，即 </a:t>
            </a:r>
            <a:r>
              <a:rPr lang="en-US" altLang="zh-CN" dirty="0" err="1">
                <a:solidFill>
                  <a:srgbClr val="FF0000"/>
                </a:solidFill>
              </a:rPr>
              <a:t>arpa</a:t>
            </a:r>
            <a:r>
              <a:rPr lang="zh-CN" altLang="en-US" dirty="0" smtClean="0">
                <a:solidFill>
                  <a:srgbClr val="FF0000"/>
                </a:solidFill>
              </a:rPr>
              <a:t>，</a:t>
            </a:r>
            <a:endParaRPr lang="en-US" altLang="zh-CN" dirty="0" smtClean="0">
              <a:solidFill>
                <a:srgbClr val="FF0000"/>
              </a:solidFill>
            </a:endParaRPr>
          </a:p>
          <a:p>
            <a:pPr marL="0" indent="0">
              <a:spcBef>
                <a:spcPts val="554"/>
              </a:spcBef>
              <a:buNone/>
              <a:defRPr/>
            </a:pPr>
            <a:r>
              <a:rPr lang="en-US" altLang="zh-CN" dirty="0">
                <a:solidFill>
                  <a:srgbClr val="FF0000"/>
                </a:solidFill>
              </a:rPr>
              <a:t>	</a:t>
            </a:r>
            <a:r>
              <a:rPr lang="zh-CN" altLang="en-US" dirty="0" smtClean="0"/>
              <a:t>用于</a:t>
            </a:r>
            <a:r>
              <a:rPr lang="zh-CN" altLang="en-US" dirty="0"/>
              <a:t>反向域名解析，因此又称为</a:t>
            </a:r>
            <a:r>
              <a:rPr lang="zh-CN" altLang="en-US" dirty="0">
                <a:solidFill>
                  <a:srgbClr val="FF0000"/>
                </a:solidFill>
              </a:rPr>
              <a:t>反向域名。</a:t>
            </a:r>
            <a:r>
              <a:rPr lang="zh-CN" altLang="en-US" dirty="0"/>
              <a:t> </a:t>
            </a:r>
          </a:p>
        </p:txBody>
      </p:sp>
    </p:spTree>
    <p:extLst>
      <p:ext uri="{BB962C8B-B14F-4D97-AF65-F5344CB8AC3E}">
        <p14:creationId xmlns:p14="http://schemas.microsoft.com/office/powerpoint/2010/main" xmlns="" val="3700659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600" smtClean="0"/>
              <a:t>我国的二级域名</a:t>
            </a:r>
          </a:p>
        </p:txBody>
      </p:sp>
      <p:sp>
        <p:nvSpPr>
          <p:cNvPr id="17411" name="Rectangle 3"/>
          <p:cNvSpPr>
            <a:spLocks noGrp="1" noChangeArrowheads="1"/>
          </p:cNvSpPr>
          <p:nvPr>
            <p:ph sz="half" idx="1"/>
          </p:nvPr>
        </p:nvSpPr>
        <p:spPr/>
        <p:txBody>
          <a:bodyPr/>
          <a:lstStyle/>
          <a:p>
            <a:pPr eaLnBrk="1" hangingPunct="1">
              <a:lnSpc>
                <a:spcPct val="90000"/>
              </a:lnSpc>
            </a:pPr>
            <a:r>
              <a:rPr lang="zh-CN" altLang="en-US" dirty="0" smtClean="0"/>
              <a:t>类别域名：</a:t>
            </a:r>
            <a:r>
              <a:rPr lang="en-US" altLang="zh-CN" dirty="0" smtClean="0"/>
              <a:t>6</a:t>
            </a:r>
            <a:r>
              <a:rPr lang="zh-CN" altLang="en-US" dirty="0" smtClean="0"/>
              <a:t>个</a:t>
            </a:r>
          </a:p>
          <a:p>
            <a:pPr lvl="1" eaLnBrk="1" hangingPunct="1">
              <a:lnSpc>
                <a:spcPct val="90000"/>
              </a:lnSpc>
            </a:pPr>
            <a:r>
              <a:rPr lang="en-US" altLang="zh-CN" dirty="0" smtClean="0"/>
              <a:t>.ac</a:t>
            </a:r>
            <a:r>
              <a:rPr lang="zh-CN" altLang="en-US" dirty="0" smtClean="0"/>
              <a:t>（科研机构）</a:t>
            </a:r>
            <a:endParaRPr lang="en-US" altLang="zh-CN" dirty="0" smtClean="0"/>
          </a:p>
          <a:p>
            <a:pPr lvl="1" eaLnBrk="1" hangingPunct="1">
              <a:lnSpc>
                <a:spcPct val="90000"/>
              </a:lnSpc>
            </a:pPr>
            <a:r>
              <a:rPr lang="en-US" altLang="zh-CN" dirty="0" smtClean="0"/>
              <a:t>.com</a:t>
            </a:r>
            <a:r>
              <a:rPr lang="zh-CN" altLang="en-US" dirty="0" smtClean="0"/>
              <a:t>（工、商、金融等企业）</a:t>
            </a:r>
            <a:endParaRPr lang="en-US" altLang="zh-CN" dirty="0" smtClean="0"/>
          </a:p>
          <a:p>
            <a:pPr lvl="1" eaLnBrk="1" hangingPunct="1">
              <a:lnSpc>
                <a:spcPct val="90000"/>
              </a:lnSpc>
            </a:pPr>
            <a:r>
              <a:rPr lang="en-US" altLang="zh-CN" dirty="0" smtClean="0"/>
              <a:t>.</a:t>
            </a:r>
            <a:r>
              <a:rPr lang="en-US" altLang="zh-CN" dirty="0" err="1" smtClean="0"/>
              <a:t>edu</a:t>
            </a:r>
            <a:r>
              <a:rPr lang="zh-CN" altLang="en-US" dirty="0" smtClean="0"/>
              <a:t>（教育机构）</a:t>
            </a:r>
            <a:endParaRPr lang="en-US" altLang="zh-CN" dirty="0" smtClean="0"/>
          </a:p>
          <a:p>
            <a:pPr lvl="1" eaLnBrk="1" hangingPunct="1">
              <a:lnSpc>
                <a:spcPct val="90000"/>
              </a:lnSpc>
            </a:pPr>
            <a:r>
              <a:rPr lang="en-US" altLang="zh-CN" dirty="0" smtClean="0"/>
              <a:t>.</a:t>
            </a:r>
            <a:r>
              <a:rPr lang="en-US" altLang="zh-CN" dirty="0" err="1" smtClean="0"/>
              <a:t>gov</a:t>
            </a:r>
            <a:r>
              <a:rPr lang="zh-CN" altLang="en-US" dirty="0" smtClean="0"/>
              <a:t>（政府部门）</a:t>
            </a:r>
            <a:endParaRPr lang="en-US" altLang="zh-CN" dirty="0" smtClean="0"/>
          </a:p>
          <a:p>
            <a:pPr lvl="1" eaLnBrk="1" hangingPunct="1">
              <a:lnSpc>
                <a:spcPct val="90000"/>
              </a:lnSpc>
            </a:pPr>
            <a:r>
              <a:rPr lang="en-US" altLang="zh-CN" dirty="0" smtClean="0"/>
              <a:t>.net</a:t>
            </a:r>
            <a:r>
              <a:rPr lang="zh-CN" altLang="en-US" dirty="0" smtClean="0"/>
              <a:t>（互联网络、</a:t>
            </a:r>
            <a:r>
              <a:rPr lang="en-US" altLang="zh-CN" dirty="0" smtClean="0"/>
              <a:t>NIC</a:t>
            </a:r>
            <a:r>
              <a:rPr lang="zh-CN" altLang="en-US" dirty="0" smtClean="0"/>
              <a:t>、</a:t>
            </a:r>
            <a:r>
              <a:rPr lang="en-US" altLang="zh-CN" dirty="0" smtClean="0"/>
              <a:t>NOC</a:t>
            </a:r>
            <a:r>
              <a:rPr lang="zh-CN" altLang="en-US" dirty="0" smtClean="0"/>
              <a:t>）</a:t>
            </a:r>
            <a:endParaRPr lang="en-US" altLang="zh-CN" dirty="0" smtClean="0"/>
          </a:p>
          <a:p>
            <a:pPr lvl="1" eaLnBrk="1" hangingPunct="1">
              <a:lnSpc>
                <a:spcPct val="90000"/>
              </a:lnSpc>
            </a:pPr>
            <a:r>
              <a:rPr lang="en-US" altLang="zh-CN" dirty="0" smtClean="0"/>
              <a:t>.org</a:t>
            </a:r>
            <a:r>
              <a:rPr lang="zh-CN" altLang="en-US" dirty="0" smtClean="0"/>
              <a:t>（非盈利性组织）</a:t>
            </a:r>
          </a:p>
        </p:txBody>
      </p:sp>
      <p:sp>
        <p:nvSpPr>
          <p:cNvPr id="4" name="内容占位符 3"/>
          <p:cNvSpPr>
            <a:spLocks noGrp="1"/>
          </p:cNvSpPr>
          <p:nvPr>
            <p:ph sz="half" idx="2"/>
          </p:nvPr>
        </p:nvSpPr>
        <p:spPr/>
        <p:txBody>
          <a:bodyPr/>
          <a:lstStyle/>
          <a:p>
            <a:pPr>
              <a:lnSpc>
                <a:spcPct val="90000"/>
              </a:lnSpc>
            </a:pPr>
            <a:r>
              <a:rPr lang="zh-CN" altLang="en-US" dirty="0" smtClean="0"/>
              <a:t>行政区域名：</a:t>
            </a:r>
            <a:r>
              <a:rPr lang="en-US" altLang="zh-CN" dirty="0" smtClean="0"/>
              <a:t>34</a:t>
            </a:r>
            <a:r>
              <a:rPr lang="zh-CN" altLang="en-US" dirty="0" smtClean="0"/>
              <a:t>个（省、自治区、直辖市）</a:t>
            </a:r>
          </a:p>
          <a:p>
            <a:pPr lvl="1">
              <a:lnSpc>
                <a:spcPct val="90000"/>
              </a:lnSpc>
            </a:pPr>
            <a:r>
              <a:rPr lang="en-US" altLang="zh-CN" dirty="0" smtClean="0"/>
              <a:t>.</a:t>
            </a:r>
            <a:r>
              <a:rPr lang="en-US" altLang="zh-CN" dirty="0" err="1" smtClean="0"/>
              <a:t>bj</a:t>
            </a:r>
            <a:r>
              <a:rPr lang="zh-CN" altLang="en-US" dirty="0" smtClean="0"/>
              <a:t>（北京）</a:t>
            </a:r>
            <a:endParaRPr lang="en-US" altLang="zh-CN" dirty="0" smtClean="0"/>
          </a:p>
          <a:p>
            <a:pPr lvl="1">
              <a:lnSpc>
                <a:spcPct val="90000"/>
              </a:lnSpc>
            </a:pPr>
            <a:r>
              <a:rPr lang="en-US" altLang="zh-CN" dirty="0" smtClean="0"/>
              <a:t>.</a:t>
            </a:r>
            <a:r>
              <a:rPr lang="en-US" altLang="zh-CN" dirty="0" err="1" smtClean="0"/>
              <a:t>sh</a:t>
            </a:r>
            <a:r>
              <a:rPr lang="zh-CN" altLang="en-US" dirty="0" smtClean="0"/>
              <a:t>（上海）</a:t>
            </a:r>
            <a:endParaRPr lang="en-US" altLang="zh-CN" dirty="0" smtClean="0"/>
          </a:p>
          <a:p>
            <a:pPr lvl="1">
              <a:lnSpc>
                <a:spcPct val="90000"/>
              </a:lnSpc>
            </a:pPr>
            <a:r>
              <a:rPr lang="en-US" altLang="zh-CN" dirty="0" smtClean="0"/>
              <a:t>.</a:t>
            </a:r>
            <a:r>
              <a:rPr lang="en-US" altLang="zh-CN" dirty="0" err="1" smtClean="0"/>
              <a:t>hn</a:t>
            </a:r>
            <a:r>
              <a:rPr lang="zh-CN" altLang="en-US" dirty="0" smtClean="0"/>
              <a:t>（湖南）</a:t>
            </a:r>
            <a:endParaRPr lang="en-US" altLang="zh-CN" dirty="0" smtClean="0"/>
          </a:p>
          <a:p>
            <a:pPr lvl="1">
              <a:lnSpc>
                <a:spcPct val="90000"/>
              </a:lnSpc>
            </a:pPr>
            <a:r>
              <a:rPr lang="en-US" altLang="zh-CN" dirty="0" smtClean="0"/>
              <a:t>.ha</a:t>
            </a:r>
            <a:r>
              <a:rPr lang="zh-CN" altLang="en-US" dirty="0" smtClean="0"/>
              <a:t>（河南） </a:t>
            </a:r>
            <a:endParaRPr lang="en-US" altLang="zh-CN" dirty="0" smtClean="0"/>
          </a:p>
          <a:p>
            <a:pPr lvl="1">
              <a:lnSpc>
                <a:spcPct val="90000"/>
              </a:lnSpc>
            </a:pPr>
            <a:r>
              <a:rPr lang="en-US" altLang="zh-CN" dirty="0" smtClean="0"/>
              <a:t>.hi</a:t>
            </a:r>
            <a:r>
              <a:rPr lang="zh-CN" altLang="en-US" dirty="0" smtClean="0"/>
              <a:t>（海南）</a:t>
            </a:r>
            <a:endParaRPr lang="en-US" altLang="zh-CN" dirty="0" smtClean="0"/>
          </a:p>
          <a:p>
            <a:pPr lvl="1">
              <a:lnSpc>
                <a:spcPct val="90000"/>
              </a:lnSpc>
            </a:pPr>
            <a:r>
              <a:rPr lang="en-US" altLang="zh-CN" dirty="0" smtClean="0"/>
              <a:t>……</a:t>
            </a:r>
            <a:endParaRPr lang="zh-CN" altLang="en-US" dirty="0" smtClean="0"/>
          </a:p>
          <a:p>
            <a:pPr lvl="1">
              <a:lnSpc>
                <a:spcPct val="90000"/>
              </a:lnSpc>
            </a:pP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algn="ctr"/>
            <a:r>
              <a:rPr lang="zh-CN" altLang="en-US" dirty="0" smtClean="0"/>
              <a:t>互联网的域名空间 </a:t>
            </a:r>
          </a:p>
        </p:txBody>
      </p:sp>
      <p:sp>
        <p:nvSpPr>
          <p:cNvPr id="41987" name="Rectangle 122"/>
          <p:cNvSpPr>
            <a:spLocks noChangeArrowheads="1"/>
          </p:cNvSpPr>
          <p:nvPr/>
        </p:nvSpPr>
        <p:spPr bwMode="auto">
          <a:xfrm>
            <a:off x="5423247" y="1196752"/>
            <a:ext cx="553773" cy="438150"/>
          </a:xfrm>
          <a:prstGeom prst="rect">
            <a:avLst/>
          </a:prstGeom>
          <a:solidFill>
            <a:schemeClr val="bg1"/>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800" b="1" dirty="0">
                <a:solidFill>
                  <a:srgbClr val="000099"/>
                </a:solidFill>
                <a:latin typeface="+mn-lt"/>
                <a:ea typeface="+mn-ea"/>
              </a:rPr>
              <a:t>根</a:t>
            </a:r>
          </a:p>
        </p:txBody>
      </p:sp>
      <p:grpSp>
        <p:nvGrpSpPr>
          <p:cNvPr id="576728" name="Group 216"/>
          <p:cNvGrpSpPr>
            <a:grpSpLocks/>
          </p:cNvGrpSpPr>
          <p:nvPr/>
        </p:nvGrpSpPr>
        <p:grpSpPr bwMode="auto">
          <a:xfrm>
            <a:off x="293108" y="4432969"/>
            <a:ext cx="8521567" cy="1084263"/>
            <a:chOff x="113" y="2435"/>
            <a:chExt cx="4955" cy="683"/>
          </a:xfrm>
        </p:grpSpPr>
        <p:sp>
          <p:nvSpPr>
            <p:cNvPr id="42091" name="Rectangle 211"/>
            <p:cNvSpPr>
              <a:spLocks noChangeArrowheads="1"/>
            </p:cNvSpPr>
            <p:nvPr/>
          </p:nvSpPr>
          <p:spPr bwMode="auto">
            <a:xfrm>
              <a:off x="1020" y="2822"/>
              <a:ext cx="106" cy="289"/>
            </a:xfrm>
            <a:prstGeom prst="rect">
              <a:avLst/>
            </a:prstGeom>
            <a:solidFill>
              <a:srgbClr val="CCCC00"/>
            </a:solidFill>
            <a:ln>
              <a:noFill/>
            </a:ln>
            <a:effectLst/>
            <a:extLst>
              <a:ext uri="{91240B29-F687-4F45-9708-019B960494DF}">
                <a14:hiddenLine xmlns:a14="http://schemas.microsoft.com/office/drawing/2010/main" xmlns="" w="19050" algn="ctr">
                  <a:solidFill>
                    <a:srgbClr val="CCEC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2092" name="Rectangle 130"/>
            <p:cNvSpPr>
              <a:spLocks noChangeArrowheads="1"/>
            </p:cNvSpPr>
            <p:nvPr/>
          </p:nvSpPr>
          <p:spPr bwMode="auto">
            <a:xfrm>
              <a:off x="113" y="2819"/>
              <a:ext cx="703" cy="250"/>
            </a:xfrm>
            <a:prstGeom prst="rect">
              <a:avLst/>
            </a:prstGeom>
            <a:solidFill>
              <a:srgbClr val="CCCC00"/>
            </a:solidFill>
            <a:ln>
              <a:noFill/>
            </a:ln>
            <a:effectLst/>
            <a:extLst>
              <a:ext uri="{91240B29-F687-4F45-9708-019B960494DF}">
                <a14:hiddenLine xmlns:a14="http://schemas.microsoft.com/office/drawing/2010/main" xmlns="" w="19050" algn="ctr">
                  <a:solidFill>
                    <a:srgbClr val="CCEC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四级域名</a:t>
              </a:r>
            </a:p>
          </p:txBody>
        </p:sp>
        <p:sp>
          <p:nvSpPr>
            <p:cNvPr id="42093" name="Text Box 131"/>
            <p:cNvSpPr txBox="1">
              <a:spLocks noChangeArrowheads="1"/>
            </p:cNvSpPr>
            <p:nvPr/>
          </p:nvSpPr>
          <p:spPr bwMode="auto">
            <a:xfrm>
              <a:off x="3556" y="2817"/>
              <a:ext cx="405" cy="25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mail</a:t>
              </a:r>
            </a:p>
          </p:txBody>
        </p:sp>
        <p:sp>
          <p:nvSpPr>
            <p:cNvPr id="42094" name="Text Box 132"/>
            <p:cNvSpPr txBox="1">
              <a:spLocks noChangeArrowheads="1"/>
            </p:cNvSpPr>
            <p:nvPr/>
          </p:nvSpPr>
          <p:spPr bwMode="auto">
            <a:xfrm>
              <a:off x="4060" y="2633"/>
              <a:ext cx="435"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95" name="Text Box 151"/>
            <p:cNvSpPr txBox="1">
              <a:spLocks noChangeArrowheads="1"/>
            </p:cNvSpPr>
            <p:nvPr/>
          </p:nvSpPr>
          <p:spPr bwMode="auto">
            <a:xfrm>
              <a:off x="4614" y="2817"/>
              <a:ext cx="454" cy="25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www</a:t>
              </a:r>
            </a:p>
          </p:txBody>
        </p:sp>
        <p:sp>
          <p:nvSpPr>
            <p:cNvPr id="42096" name="Line 155"/>
            <p:cNvSpPr>
              <a:spLocks noChangeShapeType="1"/>
            </p:cNvSpPr>
            <p:nvPr/>
          </p:nvSpPr>
          <p:spPr bwMode="auto">
            <a:xfrm>
              <a:off x="4381" y="2435"/>
              <a:ext cx="437" cy="4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97" name="Line 156"/>
            <p:cNvSpPr>
              <a:spLocks noChangeShapeType="1"/>
            </p:cNvSpPr>
            <p:nvPr/>
          </p:nvSpPr>
          <p:spPr bwMode="auto">
            <a:xfrm flipH="1">
              <a:off x="3819" y="2440"/>
              <a:ext cx="560" cy="44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576726" name="Group 214"/>
          <p:cNvGrpSpPr>
            <a:grpSpLocks/>
          </p:cNvGrpSpPr>
          <p:nvPr/>
        </p:nvGrpSpPr>
        <p:grpSpPr bwMode="auto">
          <a:xfrm>
            <a:off x="293108" y="2497804"/>
            <a:ext cx="9283435" cy="1093788"/>
            <a:chOff x="113" y="1216"/>
            <a:chExt cx="5398" cy="689"/>
          </a:xfrm>
        </p:grpSpPr>
        <p:sp>
          <p:nvSpPr>
            <p:cNvPr id="42045" name="Rectangle 210"/>
            <p:cNvSpPr>
              <a:spLocks noChangeArrowheads="1"/>
            </p:cNvSpPr>
            <p:nvPr/>
          </p:nvSpPr>
          <p:spPr bwMode="auto">
            <a:xfrm>
              <a:off x="1020" y="1616"/>
              <a:ext cx="106" cy="289"/>
            </a:xfrm>
            <a:prstGeom prst="rect">
              <a:avLst/>
            </a:prstGeom>
            <a:solidFill>
              <a:srgbClr val="FFCCFF"/>
            </a:solidFill>
            <a:ln>
              <a:noFill/>
            </a:ln>
            <a:effectLst/>
            <a:extLst>
              <a:ext uri="{91240B29-F687-4F45-9708-019B960494DF}">
                <a14:hiddenLine xmlns:a14="http://schemas.microsoft.com/office/drawing/2010/main" xmlns="" w="19050" algn="ctr">
                  <a:solidFill>
                    <a:srgbClr val="CCEC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2046" name="Text Box 105"/>
            <p:cNvSpPr txBox="1">
              <a:spLocks noChangeArrowheads="1"/>
            </p:cNvSpPr>
            <p:nvPr/>
          </p:nvSpPr>
          <p:spPr bwMode="auto">
            <a:xfrm>
              <a:off x="1777" y="1408"/>
              <a:ext cx="435"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47" name="Text Box 115"/>
            <p:cNvSpPr txBox="1">
              <a:spLocks noChangeArrowheads="1"/>
            </p:cNvSpPr>
            <p:nvPr/>
          </p:nvSpPr>
          <p:spPr bwMode="auto">
            <a:xfrm>
              <a:off x="3956" y="1593"/>
              <a:ext cx="24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bj</a:t>
              </a:r>
            </a:p>
          </p:txBody>
        </p:sp>
        <p:sp>
          <p:nvSpPr>
            <p:cNvPr id="42048" name="Text Box 116"/>
            <p:cNvSpPr txBox="1">
              <a:spLocks noChangeArrowheads="1"/>
            </p:cNvSpPr>
            <p:nvPr/>
          </p:nvSpPr>
          <p:spPr bwMode="auto">
            <a:xfrm>
              <a:off x="4554" y="1592"/>
              <a:ext cx="37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edu</a:t>
              </a:r>
            </a:p>
          </p:txBody>
        </p:sp>
        <p:sp>
          <p:nvSpPr>
            <p:cNvPr id="42049" name="Text Box 117"/>
            <p:cNvSpPr txBox="1">
              <a:spLocks noChangeArrowheads="1"/>
            </p:cNvSpPr>
            <p:nvPr/>
          </p:nvSpPr>
          <p:spPr bwMode="auto">
            <a:xfrm>
              <a:off x="5097" y="1592"/>
              <a:ext cx="41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com</a:t>
              </a:r>
            </a:p>
          </p:txBody>
        </p:sp>
        <p:sp>
          <p:nvSpPr>
            <p:cNvPr id="42050" name="Text Box 118"/>
            <p:cNvSpPr txBox="1">
              <a:spLocks noChangeArrowheads="1"/>
            </p:cNvSpPr>
            <p:nvPr/>
          </p:nvSpPr>
          <p:spPr bwMode="auto">
            <a:xfrm>
              <a:off x="4172" y="1408"/>
              <a:ext cx="435"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51" name="Text Box 123"/>
            <p:cNvSpPr txBox="1">
              <a:spLocks noChangeArrowheads="1"/>
            </p:cNvSpPr>
            <p:nvPr/>
          </p:nvSpPr>
          <p:spPr bwMode="auto">
            <a:xfrm>
              <a:off x="1437" y="1592"/>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cctv</a:t>
              </a:r>
            </a:p>
          </p:txBody>
        </p:sp>
        <p:sp>
          <p:nvSpPr>
            <p:cNvPr id="42052" name="Text Box 124"/>
            <p:cNvSpPr txBox="1">
              <a:spLocks noChangeArrowheads="1"/>
            </p:cNvSpPr>
            <p:nvPr/>
          </p:nvSpPr>
          <p:spPr bwMode="auto">
            <a:xfrm>
              <a:off x="2185" y="1591"/>
              <a:ext cx="37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ibm</a:t>
              </a:r>
            </a:p>
          </p:txBody>
        </p:sp>
        <p:sp>
          <p:nvSpPr>
            <p:cNvPr id="42053" name="Text Box 125"/>
            <p:cNvSpPr txBox="1">
              <a:spLocks noChangeArrowheads="1"/>
            </p:cNvSpPr>
            <p:nvPr/>
          </p:nvSpPr>
          <p:spPr bwMode="auto">
            <a:xfrm>
              <a:off x="2595" y="1592"/>
              <a:ext cx="29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hp</a:t>
              </a:r>
            </a:p>
          </p:txBody>
        </p:sp>
        <p:sp>
          <p:nvSpPr>
            <p:cNvPr id="42054" name="Rectangle 127"/>
            <p:cNvSpPr>
              <a:spLocks noChangeArrowheads="1"/>
            </p:cNvSpPr>
            <p:nvPr/>
          </p:nvSpPr>
          <p:spPr bwMode="auto">
            <a:xfrm>
              <a:off x="113" y="1608"/>
              <a:ext cx="703" cy="250"/>
            </a:xfrm>
            <a:prstGeom prst="rect">
              <a:avLst/>
            </a:prstGeom>
            <a:solidFill>
              <a:srgbClr val="FFCCFF"/>
            </a:solidFill>
            <a:ln>
              <a:noFill/>
            </a:ln>
            <a:effectLst/>
            <a:extLst>
              <a:ext uri="{91240B29-F687-4F45-9708-019B960494DF}">
                <a14:hiddenLine xmlns:a14="http://schemas.microsoft.com/office/drawing/2010/main" xmlns="" w="19050" algn="ctr">
                  <a:solidFill>
                    <a:srgbClr val="CCEC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二级域名</a:t>
              </a:r>
            </a:p>
          </p:txBody>
        </p:sp>
        <p:sp>
          <p:nvSpPr>
            <p:cNvPr id="42055" name="Line 142"/>
            <p:cNvSpPr>
              <a:spLocks noChangeShapeType="1"/>
            </p:cNvSpPr>
            <p:nvPr/>
          </p:nvSpPr>
          <p:spPr bwMode="auto">
            <a:xfrm>
              <a:off x="2173" y="1258"/>
              <a:ext cx="213" cy="373"/>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6" name="Line 143"/>
            <p:cNvSpPr>
              <a:spLocks noChangeShapeType="1"/>
            </p:cNvSpPr>
            <p:nvPr/>
          </p:nvSpPr>
          <p:spPr bwMode="auto">
            <a:xfrm>
              <a:off x="2173" y="1269"/>
              <a:ext cx="546" cy="34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7" name="Line 144"/>
            <p:cNvSpPr>
              <a:spLocks noChangeShapeType="1"/>
            </p:cNvSpPr>
            <p:nvPr/>
          </p:nvSpPr>
          <p:spPr bwMode="auto">
            <a:xfrm flipV="1">
              <a:off x="1672" y="1279"/>
              <a:ext cx="501" cy="348"/>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8" name="Line 145"/>
            <p:cNvSpPr>
              <a:spLocks noChangeShapeType="1"/>
            </p:cNvSpPr>
            <p:nvPr/>
          </p:nvSpPr>
          <p:spPr bwMode="auto">
            <a:xfrm>
              <a:off x="4662" y="1216"/>
              <a:ext cx="111" cy="431"/>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59" name="Line 146"/>
            <p:cNvSpPr>
              <a:spLocks noChangeShapeType="1"/>
            </p:cNvSpPr>
            <p:nvPr/>
          </p:nvSpPr>
          <p:spPr bwMode="auto">
            <a:xfrm>
              <a:off x="4665" y="1224"/>
              <a:ext cx="626" cy="40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60" name="Line 147"/>
            <p:cNvSpPr>
              <a:spLocks noChangeShapeType="1"/>
            </p:cNvSpPr>
            <p:nvPr/>
          </p:nvSpPr>
          <p:spPr bwMode="auto">
            <a:xfrm flipH="1">
              <a:off x="4090" y="1224"/>
              <a:ext cx="572" cy="39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2061" name="Group 157"/>
            <p:cNvGrpSpPr>
              <a:grpSpLocks/>
            </p:cNvGrpSpPr>
            <p:nvPr/>
          </p:nvGrpSpPr>
          <p:grpSpPr bwMode="auto">
            <a:xfrm>
              <a:off x="1168" y="1244"/>
              <a:ext cx="268" cy="101"/>
              <a:chOff x="2875" y="1143"/>
              <a:chExt cx="330" cy="132"/>
            </a:xfrm>
          </p:grpSpPr>
          <p:sp>
            <p:nvSpPr>
              <p:cNvPr id="42087" name="Line 15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8" name="Line 15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9" name="Line 16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90" name="Line 16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2" name="Group 162"/>
            <p:cNvGrpSpPr>
              <a:grpSpLocks/>
            </p:cNvGrpSpPr>
            <p:nvPr/>
          </p:nvGrpSpPr>
          <p:grpSpPr bwMode="auto">
            <a:xfrm>
              <a:off x="2507" y="1244"/>
              <a:ext cx="268" cy="101"/>
              <a:chOff x="2875" y="1143"/>
              <a:chExt cx="330" cy="132"/>
            </a:xfrm>
          </p:grpSpPr>
          <p:sp>
            <p:nvSpPr>
              <p:cNvPr id="42083" name="Line 16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4" name="Line 16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5" name="Line 16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6" name="Line 16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3" name="Group 167"/>
            <p:cNvGrpSpPr>
              <a:grpSpLocks/>
            </p:cNvGrpSpPr>
            <p:nvPr/>
          </p:nvGrpSpPr>
          <p:grpSpPr bwMode="auto">
            <a:xfrm>
              <a:off x="2936" y="1244"/>
              <a:ext cx="268" cy="101"/>
              <a:chOff x="2875" y="1143"/>
              <a:chExt cx="330" cy="132"/>
            </a:xfrm>
          </p:grpSpPr>
          <p:sp>
            <p:nvSpPr>
              <p:cNvPr id="42079" name="Line 16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0" name="Line 16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1" name="Line 17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82" name="Line 17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4" name="Group 172"/>
            <p:cNvGrpSpPr>
              <a:grpSpLocks/>
            </p:cNvGrpSpPr>
            <p:nvPr/>
          </p:nvGrpSpPr>
          <p:grpSpPr bwMode="auto">
            <a:xfrm>
              <a:off x="3363" y="1244"/>
              <a:ext cx="268" cy="101"/>
              <a:chOff x="2875" y="1143"/>
              <a:chExt cx="330" cy="132"/>
            </a:xfrm>
          </p:grpSpPr>
          <p:sp>
            <p:nvSpPr>
              <p:cNvPr id="42075" name="Line 17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6" name="Line 17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7" name="Line 17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8" name="Line 17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5" name="Group 177"/>
            <p:cNvGrpSpPr>
              <a:grpSpLocks/>
            </p:cNvGrpSpPr>
            <p:nvPr/>
          </p:nvGrpSpPr>
          <p:grpSpPr bwMode="auto">
            <a:xfrm>
              <a:off x="3792" y="1244"/>
              <a:ext cx="268" cy="101"/>
              <a:chOff x="2875" y="1143"/>
              <a:chExt cx="330" cy="132"/>
            </a:xfrm>
          </p:grpSpPr>
          <p:sp>
            <p:nvSpPr>
              <p:cNvPr id="42071" name="Line 17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2" name="Line 17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3" name="Line 18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4" name="Line 18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66" name="Group 182"/>
            <p:cNvGrpSpPr>
              <a:grpSpLocks/>
            </p:cNvGrpSpPr>
            <p:nvPr/>
          </p:nvGrpSpPr>
          <p:grpSpPr bwMode="auto">
            <a:xfrm>
              <a:off x="4935" y="1244"/>
              <a:ext cx="268" cy="101"/>
              <a:chOff x="2875" y="1143"/>
              <a:chExt cx="330" cy="132"/>
            </a:xfrm>
          </p:grpSpPr>
          <p:sp>
            <p:nvSpPr>
              <p:cNvPr id="42067" name="Line 18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68" name="Line 18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69" name="Line 18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70" name="Line 18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grpSp>
        <p:nvGrpSpPr>
          <p:cNvPr id="576727" name="Group 215"/>
          <p:cNvGrpSpPr>
            <a:grpSpLocks/>
          </p:cNvGrpSpPr>
          <p:nvPr/>
        </p:nvGrpSpPr>
        <p:grpSpPr bwMode="auto">
          <a:xfrm>
            <a:off x="293108" y="3382042"/>
            <a:ext cx="9304073" cy="1144587"/>
            <a:chOff x="113" y="1773"/>
            <a:chExt cx="5410" cy="721"/>
          </a:xfrm>
        </p:grpSpPr>
        <p:sp>
          <p:nvSpPr>
            <p:cNvPr id="42013" name="Rectangle 212"/>
            <p:cNvSpPr>
              <a:spLocks noChangeArrowheads="1"/>
            </p:cNvSpPr>
            <p:nvPr/>
          </p:nvSpPr>
          <p:spPr bwMode="auto">
            <a:xfrm>
              <a:off x="1020" y="2205"/>
              <a:ext cx="106" cy="289"/>
            </a:xfrm>
            <a:prstGeom prst="rect">
              <a:avLst/>
            </a:prstGeom>
            <a:solidFill>
              <a:srgbClr val="CCFF99"/>
            </a:solidFill>
            <a:ln>
              <a:noFill/>
            </a:ln>
            <a:effectLst/>
            <a:extLst>
              <a:ext uri="{91240B29-F687-4F45-9708-019B960494DF}">
                <a14:hiddenLine xmlns:a14="http://schemas.microsoft.com/office/drawing/2010/main" xmlns="" w="19050" algn="ctr">
                  <a:solidFill>
                    <a:srgbClr val="CCEC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2014" name="Text Box 119"/>
            <p:cNvSpPr txBox="1">
              <a:spLocks noChangeArrowheads="1"/>
            </p:cNvSpPr>
            <p:nvPr/>
          </p:nvSpPr>
          <p:spPr bwMode="auto">
            <a:xfrm>
              <a:off x="5150" y="2205"/>
              <a:ext cx="37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pku</a:t>
              </a:r>
            </a:p>
          </p:txBody>
        </p:sp>
        <p:sp>
          <p:nvSpPr>
            <p:cNvPr id="42015" name="Text Box 120"/>
            <p:cNvSpPr txBox="1">
              <a:spLocks noChangeArrowheads="1"/>
            </p:cNvSpPr>
            <p:nvPr/>
          </p:nvSpPr>
          <p:spPr bwMode="auto">
            <a:xfrm>
              <a:off x="3924" y="2205"/>
              <a:ext cx="729"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tsinghua</a:t>
              </a:r>
            </a:p>
          </p:txBody>
        </p:sp>
        <p:sp>
          <p:nvSpPr>
            <p:cNvPr id="42016" name="Text Box 121"/>
            <p:cNvSpPr txBox="1">
              <a:spLocks noChangeArrowheads="1"/>
            </p:cNvSpPr>
            <p:nvPr/>
          </p:nvSpPr>
          <p:spPr bwMode="auto">
            <a:xfrm>
              <a:off x="4649" y="1998"/>
              <a:ext cx="435"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17" name="Rectangle 128"/>
            <p:cNvSpPr>
              <a:spLocks noChangeArrowheads="1"/>
            </p:cNvSpPr>
            <p:nvPr/>
          </p:nvSpPr>
          <p:spPr bwMode="auto">
            <a:xfrm>
              <a:off x="113" y="2182"/>
              <a:ext cx="703" cy="250"/>
            </a:xfrm>
            <a:prstGeom prst="rect">
              <a:avLst/>
            </a:prstGeom>
            <a:solidFill>
              <a:srgbClr val="CCFF99"/>
            </a:solidFill>
            <a:ln>
              <a:noFill/>
            </a:ln>
            <a:effectLst/>
            <a:extLst>
              <a:ext uri="{91240B29-F687-4F45-9708-019B960494DF}">
                <a14:hiddenLine xmlns:a14="http://schemas.microsoft.com/office/drawing/2010/main" xmlns="" w="19050" algn="ctr">
                  <a:solidFill>
                    <a:srgbClr val="CCEC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三级域名</a:t>
              </a:r>
            </a:p>
          </p:txBody>
        </p:sp>
        <p:sp>
          <p:nvSpPr>
            <p:cNvPr id="42018" name="Text Box 129"/>
            <p:cNvSpPr txBox="1">
              <a:spLocks noChangeArrowheads="1"/>
            </p:cNvSpPr>
            <p:nvPr/>
          </p:nvSpPr>
          <p:spPr bwMode="auto">
            <a:xfrm>
              <a:off x="1064" y="2205"/>
              <a:ext cx="405" cy="25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mail</a:t>
              </a:r>
            </a:p>
          </p:txBody>
        </p:sp>
        <p:sp>
          <p:nvSpPr>
            <p:cNvPr id="42019" name="Line 148"/>
            <p:cNvSpPr>
              <a:spLocks noChangeShapeType="1"/>
            </p:cNvSpPr>
            <p:nvPr/>
          </p:nvSpPr>
          <p:spPr bwMode="auto">
            <a:xfrm flipH="1">
              <a:off x="4386" y="1773"/>
              <a:ext cx="387" cy="42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20" name="Line 149"/>
            <p:cNvSpPr>
              <a:spLocks noChangeShapeType="1"/>
            </p:cNvSpPr>
            <p:nvPr/>
          </p:nvSpPr>
          <p:spPr bwMode="auto">
            <a:xfrm>
              <a:off x="4792" y="1784"/>
              <a:ext cx="548" cy="43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21" name="Text Box 150"/>
            <p:cNvSpPr txBox="1">
              <a:spLocks noChangeArrowheads="1"/>
            </p:cNvSpPr>
            <p:nvPr/>
          </p:nvSpPr>
          <p:spPr bwMode="auto">
            <a:xfrm>
              <a:off x="1826" y="2205"/>
              <a:ext cx="454" cy="252"/>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www</a:t>
              </a:r>
            </a:p>
          </p:txBody>
        </p:sp>
        <p:sp>
          <p:nvSpPr>
            <p:cNvPr id="42022" name="Text Box 152"/>
            <p:cNvSpPr txBox="1">
              <a:spLocks noChangeArrowheads="1"/>
            </p:cNvSpPr>
            <p:nvPr/>
          </p:nvSpPr>
          <p:spPr bwMode="auto">
            <a:xfrm>
              <a:off x="1414" y="1998"/>
              <a:ext cx="435"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23" name="Line 153"/>
            <p:cNvSpPr>
              <a:spLocks noChangeShapeType="1"/>
            </p:cNvSpPr>
            <p:nvPr/>
          </p:nvSpPr>
          <p:spPr bwMode="auto">
            <a:xfrm flipV="1">
              <a:off x="1274" y="1794"/>
              <a:ext cx="383" cy="44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24" name="Line 154"/>
            <p:cNvSpPr>
              <a:spLocks noChangeShapeType="1"/>
            </p:cNvSpPr>
            <p:nvPr/>
          </p:nvSpPr>
          <p:spPr bwMode="auto">
            <a:xfrm>
              <a:off x="1657" y="1794"/>
              <a:ext cx="361" cy="473"/>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2025" name="Group 187"/>
            <p:cNvGrpSpPr>
              <a:grpSpLocks/>
            </p:cNvGrpSpPr>
            <p:nvPr/>
          </p:nvGrpSpPr>
          <p:grpSpPr bwMode="auto">
            <a:xfrm>
              <a:off x="2613" y="1797"/>
              <a:ext cx="269" cy="101"/>
              <a:chOff x="2875" y="1143"/>
              <a:chExt cx="330" cy="132"/>
            </a:xfrm>
          </p:grpSpPr>
          <p:sp>
            <p:nvSpPr>
              <p:cNvPr id="42041" name="Line 18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2" name="Line 18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3" name="Line 19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4" name="Line 19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26" name="Group 192"/>
            <p:cNvGrpSpPr>
              <a:grpSpLocks/>
            </p:cNvGrpSpPr>
            <p:nvPr/>
          </p:nvGrpSpPr>
          <p:grpSpPr bwMode="auto">
            <a:xfrm>
              <a:off x="5131" y="1797"/>
              <a:ext cx="268" cy="101"/>
              <a:chOff x="2875" y="1143"/>
              <a:chExt cx="330" cy="132"/>
            </a:xfrm>
          </p:grpSpPr>
          <p:sp>
            <p:nvSpPr>
              <p:cNvPr id="42037" name="Line 19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8" name="Line 19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9" name="Line 19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40" name="Line 19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27" name="Group 197"/>
            <p:cNvGrpSpPr>
              <a:grpSpLocks/>
            </p:cNvGrpSpPr>
            <p:nvPr/>
          </p:nvGrpSpPr>
          <p:grpSpPr bwMode="auto">
            <a:xfrm>
              <a:off x="2239" y="1797"/>
              <a:ext cx="268" cy="101"/>
              <a:chOff x="2875" y="1143"/>
              <a:chExt cx="330" cy="132"/>
            </a:xfrm>
          </p:grpSpPr>
          <p:sp>
            <p:nvSpPr>
              <p:cNvPr id="42033" name="Line 198"/>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4" name="Line 199"/>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5" name="Line 200"/>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6" name="Line 201"/>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2028" name="Group 202"/>
            <p:cNvGrpSpPr>
              <a:grpSpLocks/>
            </p:cNvGrpSpPr>
            <p:nvPr/>
          </p:nvGrpSpPr>
          <p:grpSpPr bwMode="auto">
            <a:xfrm>
              <a:off x="3953" y="1797"/>
              <a:ext cx="268" cy="101"/>
              <a:chOff x="2875" y="1143"/>
              <a:chExt cx="330" cy="132"/>
            </a:xfrm>
          </p:grpSpPr>
          <p:sp>
            <p:nvSpPr>
              <p:cNvPr id="42029" name="Line 203"/>
              <p:cNvSpPr>
                <a:spLocks noChangeShapeType="1"/>
              </p:cNvSpPr>
              <p:nvPr/>
            </p:nvSpPr>
            <p:spPr bwMode="auto">
              <a:xfrm>
                <a:off x="3061"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0" name="Line 204"/>
              <p:cNvSpPr>
                <a:spLocks noChangeShapeType="1"/>
              </p:cNvSpPr>
              <p:nvPr/>
            </p:nvSpPr>
            <p:spPr bwMode="auto">
              <a:xfrm>
                <a:off x="3050" y="1143"/>
                <a:ext cx="37" cy="12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1" name="Line 205"/>
              <p:cNvSpPr>
                <a:spLocks noChangeShapeType="1"/>
              </p:cNvSpPr>
              <p:nvPr/>
            </p:nvSpPr>
            <p:spPr bwMode="auto">
              <a:xfrm flipH="1">
                <a:off x="2875" y="1143"/>
                <a:ext cx="144" cy="13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32" name="Line 206"/>
              <p:cNvSpPr>
                <a:spLocks noChangeShapeType="1"/>
              </p:cNvSpPr>
              <p:nvPr/>
            </p:nvSpPr>
            <p:spPr bwMode="auto">
              <a:xfrm flipH="1">
                <a:off x="2980" y="1143"/>
                <a:ext cx="54" cy="126"/>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grpSp>
        <p:nvGrpSpPr>
          <p:cNvPr id="576725" name="Group 213"/>
          <p:cNvGrpSpPr>
            <a:grpSpLocks/>
          </p:cNvGrpSpPr>
          <p:nvPr/>
        </p:nvGrpSpPr>
        <p:grpSpPr bwMode="auto">
          <a:xfrm>
            <a:off x="293108" y="1689765"/>
            <a:ext cx="9412420" cy="965199"/>
            <a:chOff x="113" y="707"/>
            <a:chExt cx="5473" cy="608"/>
          </a:xfrm>
        </p:grpSpPr>
        <p:sp>
          <p:nvSpPr>
            <p:cNvPr id="41992" name="Rectangle 209"/>
            <p:cNvSpPr>
              <a:spLocks noChangeArrowheads="1"/>
            </p:cNvSpPr>
            <p:nvPr/>
          </p:nvSpPr>
          <p:spPr bwMode="auto">
            <a:xfrm>
              <a:off x="1020" y="1026"/>
              <a:ext cx="106" cy="289"/>
            </a:xfrm>
            <a:prstGeom prst="rect">
              <a:avLst/>
            </a:prstGeom>
            <a:solidFill>
              <a:srgbClr val="CCECFF"/>
            </a:solidFill>
            <a:ln>
              <a:noFill/>
            </a:ln>
            <a:effectLst/>
            <a:extLst>
              <a:ext uri="{91240B29-F687-4F45-9708-019B960494DF}">
                <a14:hiddenLine xmlns:a14="http://schemas.microsoft.com/office/drawing/2010/main" xmlns="" w="19050" algn="ctr">
                  <a:solidFill>
                    <a:srgbClr val="CCEC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eaLnBrk="1" hangingPunct="1"/>
              <a:endParaRPr lang="zh-CN" altLang="en-US" b="1">
                <a:solidFill>
                  <a:srgbClr val="000099"/>
                </a:solidFill>
                <a:latin typeface="+mn-lt"/>
                <a:ea typeface="+mn-ea"/>
              </a:endParaRPr>
            </a:p>
          </p:txBody>
        </p:sp>
        <p:sp>
          <p:nvSpPr>
            <p:cNvPr id="41993" name="Text Box 106"/>
            <p:cNvSpPr txBox="1">
              <a:spLocks noChangeArrowheads="1"/>
            </p:cNvSpPr>
            <p:nvPr/>
          </p:nvSpPr>
          <p:spPr bwMode="auto">
            <a:xfrm>
              <a:off x="1975" y="1026"/>
              <a:ext cx="41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com</a:t>
              </a:r>
            </a:p>
          </p:txBody>
        </p:sp>
        <p:sp>
          <p:nvSpPr>
            <p:cNvPr id="41994" name="Text Box 107"/>
            <p:cNvSpPr txBox="1">
              <a:spLocks noChangeArrowheads="1"/>
            </p:cNvSpPr>
            <p:nvPr/>
          </p:nvSpPr>
          <p:spPr bwMode="auto">
            <a:xfrm>
              <a:off x="2472" y="1026"/>
              <a:ext cx="33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net</a:t>
              </a:r>
            </a:p>
          </p:txBody>
        </p:sp>
        <p:sp>
          <p:nvSpPr>
            <p:cNvPr id="41995" name="Text Box 108"/>
            <p:cNvSpPr txBox="1">
              <a:spLocks noChangeArrowheads="1"/>
            </p:cNvSpPr>
            <p:nvPr/>
          </p:nvSpPr>
          <p:spPr bwMode="auto">
            <a:xfrm>
              <a:off x="2900" y="1026"/>
              <a:ext cx="348"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org</a:t>
              </a:r>
            </a:p>
          </p:txBody>
        </p:sp>
        <p:sp>
          <p:nvSpPr>
            <p:cNvPr id="41996" name="Text Box 109"/>
            <p:cNvSpPr txBox="1">
              <a:spLocks noChangeArrowheads="1"/>
            </p:cNvSpPr>
            <p:nvPr/>
          </p:nvSpPr>
          <p:spPr bwMode="auto">
            <a:xfrm>
              <a:off x="3329" y="1026"/>
              <a:ext cx="37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edu</a:t>
              </a:r>
            </a:p>
          </p:txBody>
        </p:sp>
        <p:sp>
          <p:nvSpPr>
            <p:cNvPr id="41997" name="Text Box 110"/>
            <p:cNvSpPr txBox="1">
              <a:spLocks noChangeArrowheads="1"/>
            </p:cNvSpPr>
            <p:nvPr/>
          </p:nvSpPr>
          <p:spPr bwMode="auto">
            <a:xfrm>
              <a:off x="3758" y="1026"/>
              <a:ext cx="37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gov</a:t>
              </a:r>
            </a:p>
          </p:txBody>
        </p:sp>
        <p:sp>
          <p:nvSpPr>
            <p:cNvPr id="41998" name="Text Box 111"/>
            <p:cNvSpPr txBox="1">
              <a:spLocks noChangeArrowheads="1"/>
            </p:cNvSpPr>
            <p:nvPr/>
          </p:nvSpPr>
          <p:spPr bwMode="auto">
            <a:xfrm>
              <a:off x="1114" y="1026"/>
              <a:ext cx="42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aero</a:t>
              </a:r>
            </a:p>
          </p:txBody>
        </p:sp>
        <p:sp>
          <p:nvSpPr>
            <p:cNvPr id="41999" name="Text Box 112"/>
            <p:cNvSpPr txBox="1">
              <a:spLocks noChangeArrowheads="1"/>
            </p:cNvSpPr>
            <p:nvPr/>
          </p:nvSpPr>
          <p:spPr bwMode="auto">
            <a:xfrm>
              <a:off x="4489" y="1026"/>
              <a:ext cx="28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cn</a:t>
              </a:r>
            </a:p>
          </p:txBody>
        </p:sp>
        <p:sp>
          <p:nvSpPr>
            <p:cNvPr id="42000" name="Text Box 113"/>
            <p:cNvSpPr txBox="1">
              <a:spLocks noChangeArrowheads="1"/>
            </p:cNvSpPr>
            <p:nvPr/>
          </p:nvSpPr>
          <p:spPr bwMode="auto">
            <a:xfrm>
              <a:off x="4918" y="1026"/>
              <a:ext cx="28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mn-lt"/>
                  <a:ea typeface="+mn-ea"/>
                </a:rPr>
                <a:t>uk</a:t>
              </a:r>
            </a:p>
          </p:txBody>
        </p:sp>
        <p:sp>
          <p:nvSpPr>
            <p:cNvPr id="42001" name="Text Box 114"/>
            <p:cNvSpPr txBox="1">
              <a:spLocks noChangeArrowheads="1"/>
            </p:cNvSpPr>
            <p:nvPr/>
          </p:nvSpPr>
          <p:spPr bwMode="auto">
            <a:xfrm>
              <a:off x="5151" y="819"/>
              <a:ext cx="435"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02" name="Rectangle 126"/>
            <p:cNvSpPr>
              <a:spLocks noChangeArrowheads="1"/>
            </p:cNvSpPr>
            <p:nvPr/>
          </p:nvSpPr>
          <p:spPr bwMode="auto">
            <a:xfrm>
              <a:off x="113" y="1005"/>
              <a:ext cx="703" cy="250"/>
            </a:xfrm>
            <a:prstGeom prst="rect">
              <a:avLst/>
            </a:prstGeom>
            <a:solidFill>
              <a:srgbClr val="CCECFF"/>
            </a:solidFill>
            <a:ln>
              <a:noFill/>
            </a:ln>
            <a:effectLst/>
            <a:extLst>
              <a:ext uri="{91240B29-F687-4F45-9708-019B960494DF}">
                <a14:hiddenLine xmlns:a14="http://schemas.microsoft.com/office/drawing/2010/main" xmlns="" w="19050">
                  <a:solidFill>
                    <a:srgbClr val="CCECFF"/>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2000" b="1">
                  <a:solidFill>
                    <a:srgbClr val="000099"/>
                  </a:solidFill>
                  <a:latin typeface="+mn-lt"/>
                  <a:ea typeface="+mn-ea"/>
                </a:rPr>
                <a:t>顶级域名</a:t>
              </a:r>
            </a:p>
          </p:txBody>
        </p:sp>
        <p:sp>
          <p:nvSpPr>
            <p:cNvPr id="42003" name="Line 133"/>
            <p:cNvSpPr>
              <a:spLocks noChangeShapeType="1"/>
            </p:cNvSpPr>
            <p:nvPr/>
          </p:nvSpPr>
          <p:spPr bwMode="auto">
            <a:xfrm flipH="1">
              <a:off x="2201" y="712"/>
              <a:ext cx="1068" cy="389"/>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4" name="Line 134"/>
            <p:cNvSpPr>
              <a:spLocks noChangeShapeType="1"/>
            </p:cNvSpPr>
            <p:nvPr/>
          </p:nvSpPr>
          <p:spPr bwMode="auto">
            <a:xfrm flipH="1">
              <a:off x="2681" y="730"/>
              <a:ext cx="575" cy="352"/>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5" name="Line 135"/>
            <p:cNvSpPr>
              <a:spLocks noChangeShapeType="1"/>
            </p:cNvSpPr>
            <p:nvPr/>
          </p:nvSpPr>
          <p:spPr bwMode="auto">
            <a:xfrm flipH="1">
              <a:off x="3134" y="730"/>
              <a:ext cx="131" cy="344"/>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6" name="Line 136"/>
            <p:cNvSpPr>
              <a:spLocks noChangeShapeType="1"/>
            </p:cNvSpPr>
            <p:nvPr/>
          </p:nvSpPr>
          <p:spPr bwMode="auto">
            <a:xfrm>
              <a:off x="3277" y="723"/>
              <a:ext cx="249" cy="365"/>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7" name="Line 137"/>
            <p:cNvSpPr>
              <a:spLocks noChangeShapeType="1"/>
            </p:cNvSpPr>
            <p:nvPr/>
          </p:nvSpPr>
          <p:spPr bwMode="auto">
            <a:xfrm>
              <a:off x="3275" y="715"/>
              <a:ext cx="681" cy="375"/>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8" name="Line 138"/>
            <p:cNvSpPr>
              <a:spLocks noChangeShapeType="1"/>
            </p:cNvSpPr>
            <p:nvPr/>
          </p:nvSpPr>
          <p:spPr bwMode="auto">
            <a:xfrm>
              <a:off x="3288" y="708"/>
              <a:ext cx="1353" cy="377"/>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09" name="Line 139"/>
            <p:cNvSpPr>
              <a:spLocks noChangeShapeType="1"/>
            </p:cNvSpPr>
            <p:nvPr/>
          </p:nvSpPr>
          <p:spPr bwMode="auto">
            <a:xfrm flipH="1">
              <a:off x="1358" y="707"/>
              <a:ext cx="1933" cy="370"/>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10" name="Line 140"/>
            <p:cNvSpPr>
              <a:spLocks noChangeShapeType="1"/>
            </p:cNvSpPr>
            <p:nvPr/>
          </p:nvSpPr>
          <p:spPr bwMode="auto">
            <a:xfrm>
              <a:off x="3250" y="709"/>
              <a:ext cx="1777" cy="351"/>
            </a:xfrm>
            <a:prstGeom prst="line">
              <a:avLst/>
            </a:prstGeom>
            <a:noFill/>
            <a:ln w="1905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2011" name="Text Box 141"/>
            <p:cNvSpPr txBox="1">
              <a:spLocks noChangeArrowheads="1"/>
            </p:cNvSpPr>
            <p:nvPr/>
          </p:nvSpPr>
          <p:spPr bwMode="auto">
            <a:xfrm>
              <a:off x="1542" y="818"/>
              <a:ext cx="435"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sp>
          <p:nvSpPr>
            <p:cNvPr id="42012" name="Text Box 207"/>
            <p:cNvSpPr txBox="1">
              <a:spLocks noChangeArrowheads="1"/>
            </p:cNvSpPr>
            <p:nvPr/>
          </p:nvSpPr>
          <p:spPr bwMode="auto">
            <a:xfrm>
              <a:off x="4042" y="817"/>
              <a:ext cx="435" cy="4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grpSp>
    </p:spTree>
    <p:extLst>
      <p:ext uri="{BB962C8B-B14F-4D97-AF65-F5344CB8AC3E}">
        <p14:creationId xmlns:p14="http://schemas.microsoft.com/office/powerpoint/2010/main" xmlns="" val="1750096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576725"/>
                                        </p:tgtEl>
                                        <p:attrNameLst>
                                          <p:attrName>style.visibility</p:attrName>
                                        </p:attrNameLst>
                                      </p:cBhvr>
                                      <p:to>
                                        <p:strVal val="visible"/>
                                      </p:to>
                                    </p:set>
                                    <p:animEffect transition="in" filter="wipe(up)">
                                      <p:cBhvr>
                                        <p:cTn id="7" dur="1000"/>
                                        <p:tgtEl>
                                          <p:spTgt spid="576725"/>
                                        </p:tgtEl>
                                      </p:cBhvr>
                                    </p:animEffect>
                                  </p:childTnLst>
                                </p:cTn>
                              </p:par>
                            </p:childTnLst>
                          </p:cTn>
                        </p:par>
                        <p:par>
                          <p:cTn id="8" fill="hold" nodeType="afterGroup">
                            <p:stCondLst>
                              <p:cond delay="1500"/>
                            </p:stCondLst>
                            <p:childTnLst>
                              <p:par>
                                <p:cTn id="9" presetID="22" presetClass="entr" presetSubtype="1" fill="hold" nodeType="afterEffect">
                                  <p:stCondLst>
                                    <p:cond delay="500"/>
                                  </p:stCondLst>
                                  <p:childTnLst>
                                    <p:set>
                                      <p:cBhvr>
                                        <p:cTn id="10" dur="1" fill="hold">
                                          <p:stCondLst>
                                            <p:cond delay="0"/>
                                          </p:stCondLst>
                                        </p:cTn>
                                        <p:tgtEl>
                                          <p:spTgt spid="576726"/>
                                        </p:tgtEl>
                                        <p:attrNameLst>
                                          <p:attrName>style.visibility</p:attrName>
                                        </p:attrNameLst>
                                      </p:cBhvr>
                                      <p:to>
                                        <p:strVal val="visible"/>
                                      </p:to>
                                    </p:set>
                                    <p:animEffect transition="in" filter="wipe(up)">
                                      <p:cBhvr>
                                        <p:cTn id="11" dur="1000"/>
                                        <p:tgtEl>
                                          <p:spTgt spid="576726"/>
                                        </p:tgtEl>
                                      </p:cBhvr>
                                    </p:animEffect>
                                  </p:childTnLst>
                                </p:cTn>
                              </p:par>
                            </p:childTnLst>
                          </p:cTn>
                        </p:par>
                        <p:par>
                          <p:cTn id="12" fill="hold" nodeType="afterGroup">
                            <p:stCondLst>
                              <p:cond delay="3000"/>
                            </p:stCondLst>
                            <p:childTnLst>
                              <p:par>
                                <p:cTn id="13" presetID="22" presetClass="entr" presetSubtype="1" fill="hold" nodeType="afterEffect">
                                  <p:stCondLst>
                                    <p:cond delay="500"/>
                                  </p:stCondLst>
                                  <p:childTnLst>
                                    <p:set>
                                      <p:cBhvr>
                                        <p:cTn id="14" dur="1" fill="hold">
                                          <p:stCondLst>
                                            <p:cond delay="0"/>
                                          </p:stCondLst>
                                        </p:cTn>
                                        <p:tgtEl>
                                          <p:spTgt spid="576727"/>
                                        </p:tgtEl>
                                        <p:attrNameLst>
                                          <p:attrName>style.visibility</p:attrName>
                                        </p:attrNameLst>
                                      </p:cBhvr>
                                      <p:to>
                                        <p:strVal val="visible"/>
                                      </p:to>
                                    </p:set>
                                    <p:animEffect transition="in" filter="wipe(up)">
                                      <p:cBhvr>
                                        <p:cTn id="15" dur="1000"/>
                                        <p:tgtEl>
                                          <p:spTgt spid="576727"/>
                                        </p:tgtEl>
                                      </p:cBhvr>
                                    </p:animEffect>
                                  </p:childTnLst>
                                </p:cTn>
                              </p:par>
                            </p:childTnLst>
                          </p:cTn>
                        </p:par>
                        <p:par>
                          <p:cTn id="16" fill="hold" nodeType="afterGroup">
                            <p:stCondLst>
                              <p:cond delay="4500"/>
                            </p:stCondLst>
                            <p:childTnLst>
                              <p:par>
                                <p:cTn id="17" presetID="22" presetClass="entr" presetSubtype="1" fill="hold" nodeType="afterEffect">
                                  <p:stCondLst>
                                    <p:cond delay="500"/>
                                  </p:stCondLst>
                                  <p:childTnLst>
                                    <p:set>
                                      <p:cBhvr>
                                        <p:cTn id="18" dur="1" fill="hold">
                                          <p:stCondLst>
                                            <p:cond delay="0"/>
                                          </p:stCondLst>
                                        </p:cTn>
                                        <p:tgtEl>
                                          <p:spTgt spid="576728"/>
                                        </p:tgtEl>
                                        <p:attrNameLst>
                                          <p:attrName>style.visibility</p:attrName>
                                        </p:attrNameLst>
                                      </p:cBhvr>
                                      <p:to>
                                        <p:strVal val="visible"/>
                                      </p:to>
                                    </p:set>
                                    <p:animEffect transition="in" filter="wipe(up)">
                                      <p:cBhvr>
                                        <p:cTn id="19" dur="1000"/>
                                        <p:tgtEl>
                                          <p:spTgt spid="576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pPr eaLnBrk="1" hangingPunct="1">
              <a:defRPr/>
            </a:pPr>
            <a:r>
              <a:rPr lang="en-US" altLang="zh-CN" dirty="0"/>
              <a:t>6.1.3  </a:t>
            </a:r>
            <a:r>
              <a:rPr lang="zh-CN" altLang="en-US" dirty="0"/>
              <a:t>域名服务器 </a:t>
            </a:r>
          </a:p>
        </p:txBody>
      </p:sp>
      <p:sp>
        <p:nvSpPr>
          <p:cNvPr id="44035" name="Rectangle 3"/>
          <p:cNvSpPr>
            <a:spLocks noGrp="1" noChangeArrowheads="1"/>
          </p:cNvSpPr>
          <p:nvPr>
            <p:ph idx="1"/>
          </p:nvPr>
        </p:nvSpPr>
        <p:spPr/>
        <p:txBody>
          <a:bodyPr/>
          <a:lstStyle/>
          <a:p>
            <a:pPr eaLnBrk="1" hangingPunct="1"/>
            <a:r>
              <a:rPr lang="zh-CN" altLang="en-US" dirty="0" smtClean="0">
                <a:ea typeface="黑体" pitchFamily="49" charset="-122"/>
              </a:rPr>
              <a:t>一个服务器所负责管辖的（或有权限的）范围叫做</a:t>
            </a:r>
            <a:r>
              <a:rPr lang="zh-CN" altLang="en-US" dirty="0" smtClean="0">
                <a:solidFill>
                  <a:srgbClr val="FF0000"/>
                </a:solidFill>
                <a:ea typeface="黑体" pitchFamily="49" charset="-122"/>
              </a:rPr>
              <a:t>区 </a:t>
            </a:r>
            <a:r>
              <a:rPr lang="en-US" altLang="zh-CN" dirty="0" smtClean="0">
                <a:ea typeface="黑体" pitchFamily="49" charset="-122"/>
              </a:rPr>
              <a:t>(zone)</a:t>
            </a:r>
            <a:r>
              <a:rPr lang="zh-CN" altLang="en-US" dirty="0" smtClean="0">
                <a:ea typeface="黑体" pitchFamily="49" charset="-122"/>
              </a:rPr>
              <a:t>。</a:t>
            </a:r>
          </a:p>
          <a:p>
            <a:pPr eaLnBrk="1" hangingPunct="1"/>
            <a:r>
              <a:rPr lang="zh-CN" altLang="en-US" dirty="0" smtClean="0">
                <a:ea typeface="黑体" pitchFamily="49" charset="-122"/>
              </a:rPr>
              <a:t>各单位根据具体情况来划分自己管辖范围的区。但在一个区中的所有节点必须是能够连通的。</a:t>
            </a:r>
          </a:p>
          <a:p>
            <a:pPr eaLnBrk="1" hangingPunct="1"/>
            <a:r>
              <a:rPr lang="zh-CN" altLang="en-US" dirty="0" smtClean="0">
                <a:ea typeface="黑体" pitchFamily="49" charset="-122"/>
              </a:rPr>
              <a:t>每一个区设置相应的</a:t>
            </a:r>
            <a:r>
              <a:rPr lang="zh-CN" altLang="en-US" dirty="0" smtClean="0">
                <a:solidFill>
                  <a:srgbClr val="FF0000"/>
                </a:solidFill>
                <a:ea typeface="黑体" pitchFamily="49" charset="-122"/>
              </a:rPr>
              <a:t>权限域名服务器</a:t>
            </a:r>
            <a:r>
              <a:rPr lang="zh-CN" altLang="en-US" dirty="0" smtClean="0">
                <a:ea typeface="黑体" pitchFamily="49" charset="-122"/>
              </a:rPr>
              <a:t>，用来保存该区中的所有主机的域名到 </a:t>
            </a:r>
            <a:r>
              <a:rPr lang="en-US" altLang="zh-CN" dirty="0" smtClean="0">
                <a:ea typeface="黑体" pitchFamily="49" charset="-122"/>
              </a:rPr>
              <a:t>IP </a:t>
            </a:r>
            <a:r>
              <a:rPr lang="zh-CN" altLang="en-US" dirty="0" smtClean="0">
                <a:ea typeface="黑体" pitchFamily="49" charset="-122"/>
              </a:rPr>
              <a:t>地址的映射。</a:t>
            </a:r>
          </a:p>
          <a:p>
            <a:pPr eaLnBrk="1" hangingPunct="1"/>
            <a:r>
              <a:rPr lang="en-US" altLang="zh-CN" dirty="0" smtClean="0">
                <a:ea typeface="黑体" pitchFamily="49" charset="-122"/>
              </a:rPr>
              <a:t>DNS </a:t>
            </a:r>
            <a:r>
              <a:rPr lang="zh-CN" altLang="en-US" dirty="0" smtClean="0">
                <a:ea typeface="黑体" pitchFamily="49" charset="-122"/>
              </a:rPr>
              <a:t>服务器的管辖范围不是以“域”为单位，而是以“区”为单位。  </a:t>
            </a:r>
          </a:p>
        </p:txBody>
      </p:sp>
    </p:spTree>
    <p:extLst>
      <p:ext uri="{BB962C8B-B14F-4D97-AF65-F5344CB8AC3E}">
        <p14:creationId xmlns:p14="http://schemas.microsoft.com/office/powerpoint/2010/main" xmlns="" val="873792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8" name="Rectangle 4"/>
          <p:cNvSpPr>
            <a:spLocks noGrp="1" noChangeArrowheads="1"/>
          </p:cNvSpPr>
          <p:nvPr>
            <p:ph type="title"/>
          </p:nvPr>
        </p:nvSpPr>
        <p:spPr/>
        <p:txBody>
          <a:bodyPr/>
          <a:lstStyle/>
          <a:p>
            <a:pPr algn="ctr" eaLnBrk="1" hangingPunct="1">
              <a:defRPr/>
            </a:pPr>
            <a:r>
              <a:rPr dirty="0"/>
              <a:t>区的不同划分方法举例 </a:t>
            </a:r>
          </a:p>
        </p:txBody>
      </p:sp>
      <p:sp>
        <p:nvSpPr>
          <p:cNvPr id="45059" name="Line 92"/>
          <p:cNvSpPr>
            <a:spLocks noChangeShapeType="1"/>
          </p:cNvSpPr>
          <p:nvPr/>
        </p:nvSpPr>
        <p:spPr bwMode="auto">
          <a:xfrm>
            <a:off x="2660815" y="2515072"/>
            <a:ext cx="10319" cy="8001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060" name="Text Box 93"/>
          <p:cNvSpPr txBox="1">
            <a:spLocks noChangeArrowheads="1"/>
          </p:cNvSpPr>
          <p:nvPr/>
        </p:nvSpPr>
        <p:spPr bwMode="auto">
          <a:xfrm>
            <a:off x="409608" y="2902422"/>
            <a:ext cx="18277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400" b="1">
                <a:solidFill>
                  <a:srgbClr val="000099"/>
                </a:solidFill>
                <a:latin typeface="+mn-lt"/>
                <a:ea typeface="+mn-ea"/>
              </a:rPr>
              <a:t>域 </a:t>
            </a:r>
            <a:r>
              <a:rPr kumimoji="1" lang="en-US" altLang="zh-CN" sz="2400" b="1">
                <a:solidFill>
                  <a:srgbClr val="000099"/>
                </a:solidFill>
                <a:latin typeface="+mn-lt"/>
                <a:ea typeface="+mn-ea"/>
              </a:rPr>
              <a:t>abc.com</a:t>
            </a:r>
          </a:p>
        </p:txBody>
      </p:sp>
      <p:sp>
        <p:nvSpPr>
          <p:cNvPr id="45061" name="Freeform 94"/>
          <p:cNvSpPr>
            <a:spLocks/>
          </p:cNvSpPr>
          <p:nvPr/>
        </p:nvSpPr>
        <p:spPr bwMode="auto">
          <a:xfrm>
            <a:off x="736368" y="3092923"/>
            <a:ext cx="3719910" cy="2295525"/>
          </a:xfrm>
          <a:custGeom>
            <a:avLst/>
            <a:gdLst>
              <a:gd name="T0" fmla="*/ 2147483646 w 1917"/>
              <a:gd name="T1" fmla="*/ 2147483646 h 1143"/>
              <a:gd name="T2" fmla="*/ 2147483646 w 1917"/>
              <a:gd name="T3" fmla="*/ 2147483646 h 1143"/>
              <a:gd name="T4" fmla="*/ 2147483646 w 1917"/>
              <a:gd name="T5" fmla="*/ 2147483646 h 1143"/>
              <a:gd name="T6" fmla="*/ 2147483646 w 1917"/>
              <a:gd name="T7" fmla="*/ 2147483646 h 1143"/>
              <a:gd name="T8" fmla="*/ 2147483646 w 1917"/>
              <a:gd name="T9" fmla="*/ 2147483646 h 1143"/>
              <a:gd name="T10" fmla="*/ 2147483646 w 1917"/>
              <a:gd name="T11" fmla="*/ 2147483646 h 1143"/>
              <a:gd name="T12" fmla="*/ 2147483646 w 1917"/>
              <a:gd name="T13" fmla="*/ 2147483646 h 1143"/>
              <a:gd name="T14" fmla="*/ 2147483646 w 1917"/>
              <a:gd name="T15" fmla="*/ 2147483646 h 1143"/>
              <a:gd name="T16" fmla="*/ 2147483646 w 1917"/>
              <a:gd name="T17" fmla="*/ 2147483646 h 1143"/>
              <a:gd name="T18" fmla="*/ 2147483646 w 1917"/>
              <a:gd name="T19" fmla="*/ 2147483646 h 1143"/>
              <a:gd name="T20" fmla="*/ 2147483646 w 1917"/>
              <a:gd name="T21" fmla="*/ 2147483646 h 1143"/>
              <a:gd name="T22" fmla="*/ 2147483646 w 1917"/>
              <a:gd name="T23" fmla="*/ 2147483646 h 1143"/>
              <a:gd name="T24" fmla="*/ 2147483646 w 1917"/>
              <a:gd name="T25" fmla="*/ 2147483646 h 1143"/>
              <a:gd name="T26" fmla="*/ 2147483646 w 1917"/>
              <a:gd name="T27" fmla="*/ 2147483646 h 1143"/>
              <a:gd name="T28" fmla="*/ 2147483646 w 1917"/>
              <a:gd name="T29" fmla="*/ 2147483646 h 1143"/>
              <a:gd name="T30" fmla="*/ 2147483646 w 1917"/>
              <a:gd name="T31" fmla="*/ 2147483646 h 11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17" h="1143">
                <a:moveTo>
                  <a:pt x="1097" y="32"/>
                </a:moveTo>
                <a:cubicBezTo>
                  <a:pt x="1031" y="7"/>
                  <a:pt x="964" y="0"/>
                  <a:pt x="882" y="43"/>
                </a:cubicBezTo>
                <a:cubicBezTo>
                  <a:pt x="800" y="86"/>
                  <a:pt x="730" y="155"/>
                  <a:pt x="603" y="287"/>
                </a:cubicBezTo>
                <a:cubicBezTo>
                  <a:pt x="476" y="418"/>
                  <a:pt x="218" y="703"/>
                  <a:pt x="120" y="830"/>
                </a:cubicBezTo>
                <a:cubicBezTo>
                  <a:pt x="22" y="957"/>
                  <a:pt x="0" y="1000"/>
                  <a:pt x="13" y="1050"/>
                </a:cubicBezTo>
                <a:cubicBezTo>
                  <a:pt x="26" y="1099"/>
                  <a:pt x="95" y="1114"/>
                  <a:pt x="195" y="1126"/>
                </a:cubicBezTo>
                <a:cubicBezTo>
                  <a:pt x="295" y="1139"/>
                  <a:pt x="458" y="1126"/>
                  <a:pt x="612" y="1128"/>
                </a:cubicBezTo>
                <a:cubicBezTo>
                  <a:pt x="766" y="1130"/>
                  <a:pt x="981" y="1134"/>
                  <a:pt x="1121" y="1136"/>
                </a:cubicBezTo>
                <a:cubicBezTo>
                  <a:pt x="1261" y="1138"/>
                  <a:pt x="1336" y="1143"/>
                  <a:pt x="1451" y="1139"/>
                </a:cubicBezTo>
                <a:cubicBezTo>
                  <a:pt x="1566" y="1135"/>
                  <a:pt x="1735" y="1132"/>
                  <a:pt x="1811" y="1109"/>
                </a:cubicBezTo>
                <a:cubicBezTo>
                  <a:pt x="1887" y="1086"/>
                  <a:pt x="1917" y="1062"/>
                  <a:pt x="1907" y="1001"/>
                </a:cubicBezTo>
                <a:cubicBezTo>
                  <a:pt x="1897" y="940"/>
                  <a:pt x="1807" y="823"/>
                  <a:pt x="1751" y="743"/>
                </a:cubicBezTo>
                <a:cubicBezTo>
                  <a:pt x="1695" y="663"/>
                  <a:pt x="1625" y="586"/>
                  <a:pt x="1571" y="521"/>
                </a:cubicBezTo>
                <a:cubicBezTo>
                  <a:pt x="1517" y="456"/>
                  <a:pt x="1476" y="408"/>
                  <a:pt x="1427" y="353"/>
                </a:cubicBezTo>
                <a:cubicBezTo>
                  <a:pt x="1378" y="298"/>
                  <a:pt x="1332" y="245"/>
                  <a:pt x="1277" y="191"/>
                </a:cubicBezTo>
                <a:cubicBezTo>
                  <a:pt x="1222" y="137"/>
                  <a:pt x="1163" y="57"/>
                  <a:pt x="1097" y="32"/>
                </a:cubicBezTo>
                <a:close/>
              </a:path>
            </a:pathLst>
          </a:custGeom>
          <a:solidFill>
            <a:srgbClr val="66FFCC"/>
          </a:solidFill>
          <a:ln>
            <a:noFill/>
          </a:ln>
          <a:effectLst/>
          <a:extLst>
            <a:ext uri="{91240B29-F687-4F45-9708-019B960494DF}">
              <a14:hiddenLine xmlns:a14="http://schemas.microsoft.com/office/drawing/2010/main" xmlns="" w="38100" cmpd="sng">
                <a:solidFill>
                  <a:srgbClr val="5F5F5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2" name="AutoShape 95"/>
          <p:cNvSpPr>
            <a:spLocks noChangeArrowheads="1"/>
          </p:cNvSpPr>
          <p:nvPr/>
        </p:nvSpPr>
        <p:spPr bwMode="auto">
          <a:xfrm>
            <a:off x="277184" y="2970684"/>
            <a:ext cx="4579805" cy="2641600"/>
          </a:xfrm>
          <a:prstGeom prst="roundRect">
            <a:avLst>
              <a:gd name="adj" fmla="val 9319"/>
            </a:avLst>
          </a:prstGeom>
          <a:noFill/>
          <a:ln w="28575">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mn-lt"/>
              <a:ea typeface="+mn-ea"/>
            </a:endParaRPr>
          </a:p>
        </p:txBody>
      </p:sp>
      <p:sp>
        <p:nvSpPr>
          <p:cNvPr id="45063" name="Text Box 96"/>
          <p:cNvSpPr txBox="1">
            <a:spLocks noChangeArrowheads="1"/>
          </p:cNvSpPr>
          <p:nvPr/>
        </p:nvSpPr>
        <p:spPr bwMode="auto">
          <a:xfrm>
            <a:off x="262155" y="3502497"/>
            <a:ext cx="1433406" cy="6093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70000"/>
              </a:lnSpc>
            </a:pPr>
            <a:r>
              <a:rPr kumimoji="1" lang="zh-CN" altLang="zh-CN" sz="2400" b="1">
                <a:solidFill>
                  <a:srgbClr val="000099"/>
                </a:solidFill>
                <a:latin typeface="+mn-lt"/>
                <a:ea typeface="+mn-ea"/>
              </a:rPr>
              <a:t> 区</a:t>
            </a:r>
            <a:endParaRPr kumimoji="1" lang="zh-CN" altLang="en-US" sz="2400" b="1">
              <a:solidFill>
                <a:srgbClr val="000099"/>
              </a:solidFill>
              <a:latin typeface="+mn-lt"/>
              <a:ea typeface="+mn-ea"/>
            </a:endParaRPr>
          </a:p>
          <a:p>
            <a:pPr algn="ctr" eaLnBrk="1" hangingPunct="1">
              <a:lnSpc>
                <a:spcPct val="70000"/>
              </a:lnSpc>
            </a:pPr>
            <a:r>
              <a:rPr kumimoji="1" lang="en-US" altLang="zh-CN" sz="2400" b="1">
                <a:solidFill>
                  <a:srgbClr val="000099"/>
                </a:solidFill>
                <a:latin typeface="+mn-lt"/>
                <a:ea typeface="+mn-ea"/>
              </a:rPr>
              <a:t>abc.com</a:t>
            </a:r>
          </a:p>
        </p:txBody>
      </p:sp>
      <p:sp>
        <p:nvSpPr>
          <p:cNvPr id="45064" name="Freeform 97"/>
          <p:cNvSpPr>
            <a:spLocks/>
          </p:cNvSpPr>
          <p:nvPr/>
        </p:nvSpPr>
        <p:spPr bwMode="auto">
          <a:xfrm>
            <a:off x="953062" y="4026372"/>
            <a:ext cx="142743" cy="582612"/>
          </a:xfrm>
          <a:custGeom>
            <a:avLst/>
            <a:gdLst>
              <a:gd name="T0" fmla="*/ 0 w 172"/>
              <a:gd name="T1" fmla="*/ 0 h 244"/>
              <a:gd name="T2" fmla="*/ 2147483646 w 172"/>
              <a:gd name="T3" fmla="*/ 2147483646 h 244"/>
              <a:gd name="T4" fmla="*/ 0 60000 65536"/>
              <a:gd name="T5" fmla="*/ 0 60000 65536"/>
            </a:gdLst>
            <a:ahLst/>
            <a:cxnLst>
              <a:cxn ang="T4">
                <a:pos x="T0" y="T1"/>
              </a:cxn>
              <a:cxn ang="T5">
                <a:pos x="T2" y="T3"/>
              </a:cxn>
            </a:cxnLst>
            <a:rect l="0" t="0" r="r" b="b"/>
            <a:pathLst>
              <a:path w="172" h="244">
                <a:moveTo>
                  <a:pt x="0" y="0"/>
                </a:moveTo>
                <a:lnTo>
                  <a:pt x="172" y="244"/>
                </a:lnTo>
              </a:path>
            </a:pathLst>
          </a:custGeom>
          <a:noFill/>
          <a:ln w="9525">
            <a:solidFill>
              <a:schemeClr val="tx1"/>
            </a:solidFill>
            <a:round/>
            <a:headEnd/>
            <a:tailEnd type="triangl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065" name="Line 98"/>
          <p:cNvSpPr>
            <a:spLocks noChangeShapeType="1"/>
          </p:cNvSpPr>
          <p:nvPr/>
        </p:nvSpPr>
        <p:spPr bwMode="auto">
          <a:xfrm flipH="1">
            <a:off x="2177554" y="3485034"/>
            <a:ext cx="390393" cy="66198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6" name="Line 99"/>
          <p:cNvSpPr>
            <a:spLocks noChangeShapeType="1"/>
          </p:cNvSpPr>
          <p:nvPr/>
        </p:nvSpPr>
        <p:spPr bwMode="auto">
          <a:xfrm>
            <a:off x="2784640" y="3515198"/>
            <a:ext cx="510778" cy="617537"/>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7" name="Line 100"/>
          <p:cNvSpPr>
            <a:spLocks noChangeShapeType="1"/>
          </p:cNvSpPr>
          <p:nvPr/>
        </p:nvSpPr>
        <p:spPr bwMode="auto">
          <a:xfrm>
            <a:off x="3383128" y="4256560"/>
            <a:ext cx="546894" cy="792163"/>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8" name="Line 101"/>
          <p:cNvSpPr>
            <a:spLocks noChangeShapeType="1"/>
          </p:cNvSpPr>
          <p:nvPr/>
        </p:nvSpPr>
        <p:spPr bwMode="auto">
          <a:xfrm>
            <a:off x="2203350" y="4275609"/>
            <a:ext cx="667279" cy="70485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69" name="Line 102"/>
          <p:cNvSpPr>
            <a:spLocks noChangeShapeType="1"/>
          </p:cNvSpPr>
          <p:nvPr/>
        </p:nvSpPr>
        <p:spPr bwMode="auto">
          <a:xfrm flipH="1">
            <a:off x="2088124" y="4286722"/>
            <a:ext cx="18918" cy="60325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70" name="Line 103"/>
          <p:cNvSpPr>
            <a:spLocks noChangeShapeType="1"/>
          </p:cNvSpPr>
          <p:nvPr/>
        </p:nvSpPr>
        <p:spPr bwMode="auto">
          <a:xfrm flipH="1">
            <a:off x="1272943" y="4205759"/>
            <a:ext cx="810022" cy="77470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71" name="Oval 104"/>
          <p:cNvSpPr>
            <a:spLocks noChangeArrowheads="1"/>
          </p:cNvSpPr>
          <p:nvPr/>
        </p:nvSpPr>
        <p:spPr bwMode="auto">
          <a:xfrm>
            <a:off x="2294499" y="3259610"/>
            <a:ext cx="703395" cy="3841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abc</a:t>
            </a:r>
          </a:p>
        </p:txBody>
      </p:sp>
      <p:sp>
        <p:nvSpPr>
          <p:cNvPr id="45072" name="Oval 105"/>
          <p:cNvSpPr>
            <a:spLocks noChangeArrowheads="1"/>
          </p:cNvSpPr>
          <p:nvPr/>
        </p:nvSpPr>
        <p:spPr bwMode="auto">
          <a:xfrm>
            <a:off x="1816397" y="4051773"/>
            <a:ext cx="617406" cy="3063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x</a:t>
            </a:r>
          </a:p>
        </p:txBody>
      </p:sp>
      <p:sp>
        <p:nvSpPr>
          <p:cNvPr id="45073" name="Oval 106"/>
          <p:cNvSpPr>
            <a:spLocks noChangeArrowheads="1"/>
          </p:cNvSpPr>
          <p:nvPr/>
        </p:nvSpPr>
        <p:spPr bwMode="auto">
          <a:xfrm>
            <a:off x="937584" y="4894735"/>
            <a:ext cx="617405" cy="307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u</a:t>
            </a:r>
          </a:p>
        </p:txBody>
      </p:sp>
      <p:sp>
        <p:nvSpPr>
          <p:cNvPr id="45074" name="Oval 107"/>
          <p:cNvSpPr>
            <a:spLocks noChangeArrowheads="1"/>
          </p:cNvSpPr>
          <p:nvPr/>
        </p:nvSpPr>
        <p:spPr bwMode="auto">
          <a:xfrm>
            <a:off x="1757924" y="4894735"/>
            <a:ext cx="617406" cy="307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v</a:t>
            </a:r>
          </a:p>
        </p:txBody>
      </p:sp>
      <p:sp>
        <p:nvSpPr>
          <p:cNvPr id="45075" name="Oval 108"/>
          <p:cNvSpPr>
            <a:spLocks noChangeArrowheads="1"/>
          </p:cNvSpPr>
          <p:nvPr/>
        </p:nvSpPr>
        <p:spPr bwMode="auto">
          <a:xfrm>
            <a:off x="2579985" y="4894735"/>
            <a:ext cx="617406" cy="307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w</a:t>
            </a:r>
          </a:p>
        </p:txBody>
      </p:sp>
      <p:sp>
        <p:nvSpPr>
          <p:cNvPr id="45076" name="Oval 109"/>
          <p:cNvSpPr>
            <a:spLocks noChangeArrowheads="1"/>
          </p:cNvSpPr>
          <p:nvPr/>
        </p:nvSpPr>
        <p:spPr bwMode="auto">
          <a:xfrm>
            <a:off x="3577464" y="4894735"/>
            <a:ext cx="617406" cy="307975"/>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t</a:t>
            </a:r>
          </a:p>
        </p:txBody>
      </p:sp>
      <p:sp>
        <p:nvSpPr>
          <p:cNvPr id="45077" name="Oval 110"/>
          <p:cNvSpPr>
            <a:spLocks noChangeArrowheads="1"/>
          </p:cNvSpPr>
          <p:nvPr/>
        </p:nvSpPr>
        <p:spPr bwMode="auto">
          <a:xfrm>
            <a:off x="3049488" y="4051773"/>
            <a:ext cx="617405" cy="30638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y</a:t>
            </a:r>
          </a:p>
        </p:txBody>
      </p:sp>
      <p:sp>
        <p:nvSpPr>
          <p:cNvPr id="1066095" name="Text Box 111"/>
          <p:cNvSpPr txBox="1">
            <a:spLocks noChangeArrowheads="1"/>
          </p:cNvSpPr>
          <p:nvPr/>
        </p:nvSpPr>
        <p:spPr bwMode="auto">
          <a:xfrm>
            <a:off x="1658177" y="5631334"/>
            <a:ext cx="161454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mn-lt"/>
                <a:ea typeface="+mn-ea"/>
              </a:rPr>
              <a:t>(a) </a:t>
            </a:r>
            <a:r>
              <a:rPr kumimoji="1" lang="zh-CN" altLang="en-US" sz="2400" b="1">
                <a:solidFill>
                  <a:srgbClr val="000099"/>
                </a:solidFill>
                <a:latin typeface="+mn-lt"/>
                <a:ea typeface="+mn-ea"/>
              </a:rPr>
              <a:t>区 </a:t>
            </a:r>
            <a:r>
              <a:rPr kumimoji="1" lang="en-US" altLang="zh-CN" sz="2400" b="1">
                <a:solidFill>
                  <a:srgbClr val="000099"/>
                </a:solidFill>
                <a:latin typeface="+mn-lt"/>
                <a:ea typeface="+mn-ea"/>
              </a:rPr>
              <a:t>= </a:t>
            </a:r>
            <a:r>
              <a:rPr kumimoji="1" lang="zh-CN" altLang="en-US" sz="2400" b="1">
                <a:solidFill>
                  <a:srgbClr val="000099"/>
                </a:solidFill>
                <a:latin typeface="+mn-lt"/>
                <a:ea typeface="+mn-ea"/>
              </a:rPr>
              <a:t>域</a:t>
            </a:r>
          </a:p>
        </p:txBody>
      </p:sp>
      <p:grpSp>
        <p:nvGrpSpPr>
          <p:cNvPr id="1066157" name="Group 173"/>
          <p:cNvGrpSpPr>
            <a:grpSpLocks/>
          </p:cNvGrpSpPr>
          <p:nvPr/>
        </p:nvGrpSpPr>
        <p:grpSpPr bwMode="auto">
          <a:xfrm>
            <a:off x="5247381" y="1238722"/>
            <a:ext cx="4602163" cy="4854574"/>
            <a:chOff x="2971" y="709"/>
            <a:chExt cx="2676" cy="3058"/>
          </a:xfrm>
        </p:grpSpPr>
        <p:grpSp>
          <p:nvGrpSpPr>
            <p:cNvPr id="45100" name="Group 89"/>
            <p:cNvGrpSpPr>
              <a:grpSpLocks/>
            </p:cNvGrpSpPr>
            <p:nvPr/>
          </p:nvGrpSpPr>
          <p:grpSpPr bwMode="auto">
            <a:xfrm>
              <a:off x="4196" y="1530"/>
              <a:ext cx="256" cy="98"/>
              <a:chOff x="1519" y="813"/>
              <a:chExt cx="227" cy="77"/>
            </a:xfrm>
          </p:grpSpPr>
          <p:sp>
            <p:nvSpPr>
              <p:cNvPr id="45141" name="Line 90"/>
              <p:cNvSpPr>
                <a:spLocks noChangeShapeType="1"/>
              </p:cNvSpPr>
              <p:nvPr/>
            </p:nvSpPr>
            <p:spPr bwMode="auto">
              <a:xfrm>
                <a:off x="1647" y="813"/>
                <a:ext cx="99" cy="77"/>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42" name="Line 91"/>
              <p:cNvSpPr>
                <a:spLocks noChangeShapeType="1"/>
              </p:cNvSpPr>
              <p:nvPr/>
            </p:nvSpPr>
            <p:spPr bwMode="auto">
              <a:xfrm flipH="1">
                <a:off x="1519" y="813"/>
                <a:ext cx="99" cy="77"/>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101" name="Text Box 112"/>
            <p:cNvSpPr txBox="1">
              <a:spLocks noChangeArrowheads="1"/>
            </p:cNvSpPr>
            <p:nvPr/>
          </p:nvSpPr>
          <p:spPr bwMode="auto">
            <a:xfrm>
              <a:off x="3742" y="3476"/>
              <a:ext cx="94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mn-lt"/>
                  <a:ea typeface="+mn-ea"/>
                </a:rPr>
                <a:t>(b) </a:t>
              </a:r>
              <a:r>
                <a:rPr kumimoji="1" lang="zh-CN" altLang="en-US" sz="2400" b="1">
                  <a:solidFill>
                    <a:srgbClr val="000099"/>
                  </a:solidFill>
                  <a:latin typeface="+mn-lt"/>
                  <a:ea typeface="+mn-ea"/>
                </a:rPr>
                <a:t>区 </a:t>
              </a:r>
              <a:r>
                <a:rPr kumimoji="1" lang="en-US" altLang="zh-CN" sz="2400" b="1">
                  <a:solidFill>
                    <a:srgbClr val="000099"/>
                  </a:solidFill>
                  <a:latin typeface="+mn-lt"/>
                  <a:ea typeface="+mn-ea"/>
                </a:rPr>
                <a:t>&lt; </a:t>
              </a:r>
              <a:r>
                <a:rPr kumimoji="1" lang="zh-CN" altLang="en-US" sz="2400" b="1">
                  <a:solidFill>
                    <a:srgbClr val="000099"/>
                  </a:solidFill>
                  <a:latin typeface="+mn-lt"/>
                  <a:ea typeface="+mn-ea"/>
                </a:rPr>
                <a:t>域</a:t>
              </a:r>
            </a:p>
          </p:txBody>
        </p:sp>
        <p:sp>
          <p:nvSpPr>
            <p:cNvPr id="45102" name="Line 113"/>
            <p:cNvSpPr>
              <a:spLocks noChangeShapeType="1"/>
            </p:cNvSpPr>
            <p:nvPr/>
          </p:nvSpPr>
          <p:spPr bwMode="auto">
            <a:xfrm>
              <a:off x="4328" y="1523"/>
              <a:ext cx="5" cy="505"/>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103" name="Text Box 114"/>
            <p:cNvSpPr txBox="1">
              <a:spLocks noChangeArrowheads="1"/>
            </p:cNvSpPr>
            <p:nvPr/>
          </p:nvSpPr>
          <p:spPr bwMode="auto">
            <a:xfrm>
              <a:off x="3061" y="1757"/>
              <a:ext cx="106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400" b="1">
                  <a:solidFill>
                    <a:srgbClr val="000099"/>
                  </a:solidFill>
                  <a:latin typeface="+mn-lt"/>
                  <a:ea typeface="+mn-ea"/>
                </a:rPr>
                <a:t>域 </a:t>
              </a:r>
              <a:r>
                <a:rPr kumimoji="1" lang="en-US" altLang="zh-CN" sz="2400" b="1">
                  <a:solidFill>
                    <a:srgbClr val="000099"/>
                  </a:solidFill>
                  <a:latin typeface="+mn-lt"/>
                  <a:ea typeface="+mn-ea"/>
                </a:rPr>
                <a:t>abc.com</a:t>
              </a:r>
            </a:p>
          </p:txBody>
        </p:sp>
        <p:sp>
          <p:nvSpPr>
            <p:cNvPr id="45104" name="Freeform 115"/>
            <p:cNvSpPr>
              <a:spLocks/>
            </p:cNvSpPr>
            <p:nvPr/>
          </p:nvSpPr>
          <p:spPr bwMode="auto">
            <a:xfrm>
              <a:off x="4458" y="2341"/>
              <a:ext cx="849" cy="958"/>
            </a:xfrm>
            <a:custGeom>
              <a:avLst/>
              <a:gdLst>
                <a:gd name="T0" fmla="*/ 627 w 753"/>
                <a:gd name="T1" fmla="*/ 43 h 900"/>
                <a:gd name="T2" fmla="*/ 149 w 753"/>
                <a:gd name="T3" fmla="*/ 90 h 900"/>
                <a:gd name="T4" fmla="*/ 1 w 753"/>
                <a:gd name="T5" fmla="*/ 345 h 900"/>
                <a:gd name="T6" fmla="*/ 167 w 753"/>
                <a:gd name="T7" fmla="*/ 532 h 900"/>
                <a:gd name="T8" fmla="*/ 472 w 753"/>
                <a:gd name="T9" fmla="*/ 854 h 900"/>
                <a:gd name="T10" fmla="*/ 745 w 753"/>
                <a:gd name="T11" fmla="*/ 1193 h 900"/>
                <a:gd name="T12" fmla="*/ 1103 w 753"/>
                <a:gd name="T13" fmla="*/ 1300 h 900"/>
                <a:gd name="T14" fmla="*/ 1416 w 753"/>
                <a:gd name="T15" fmla="*/ 1242 h 900"/>
                <a:gd name="T16" fmla="*/ 1547 w 753"/>
                <a:gd name="T17" fmla="*/ 1114 h 900"/>
                <a:gd name="T18" fmla="*/ 1413 w 753"/>
                <a:gd name="T19" fmla="*/ 843 h 900"/>
                <a:gd name="T20" fmla="*/ 1235 w 753"/>
                <a:gd name="T21" fmla="*/ 626 h 900"/>
                <a:gd name="T22" fmla="*/ 991 w 753"/>
                <a:gd name="T23" fmla="*/ 356 h 900"/>
                <a:gd name="T24" fmla="*/ 627 w 753"/>
                <a:gd name="T25" fmla="*/ 43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53" h="900">
                  <a:moveTo>
                    <a:pt x="305" y="30"/>
                  </a:moveTo>
                  <a:cubicBezTo>
                    <a:pt x="237" y="0"/>
                    <a:pt x="124" y="27"/>
                    <a:pt x="73" y="62"/>
                  </a:cubicBezTo>
                  <a:cubicBezTo>
                    <a:pt x="22" y="97"/>
                    <a:pt x="0" y="187"/>
                    <a:pt x="1" y="238"/>
                  </a:cubicBezTo>
                  <a:cubicBezTo>
                    <a:pt x="2" y="289"/>
                    <a:pt x="43" y="308"/>
                    <a:pt x="81" y="366"/>
                  </a:cubicBezTo>
                  <a:cubicBezTo>
                    <a:pt x="119" y="424"/>
                    <a:pt x="184" y="510"/>
                    <a:pt x="231" y="586"/>
                  </a:cubicBezTo>
                  <a:cubicBezTo>
                    <a:pt x="278" y="662"/>
                    <a:pt x="312" y="769"/>
                    <a:pt x="363" y="820"/>
                  </a:cubicBezTo>
                  <a:cubicBezTo>
                    <a:pt x="414" y="871"/>
                    <a:pt x="483" y="888"/>
                    <a:pt x="537" y="894"/>
                  </a:cubicBezTo>
                  <a:cubicBezTo>
                    <a:pt x="591" y="900"/>
                    <a:pt x="653" y="875"/>
                    <a:pt x="689" y="854"/>
                  </a:cubicBezTo>
                  <a:cubicBezTo>
                    <a:pt x="725" y="833"/>
                    <a:pt x="753" y="812"/>
                    <a:pt x="753" y="766"/>
                  </a:cubicBezTo>
                  <a:cubicBezTo>
                    <a:pt x="753" y="720"/>
                    <a:pt x="712" y="636"/>
                    <a:pt x="687" y="580"/>
                  </a:cubicBezTo>
                  <a:cubicBezTo>
                    <a:pt x="662" y="524"/>
                    <a:pt x="635" y="486"/>
                    <a:pt x="601" y="430"/>
                  </a:cubicBezTo>
                  <a:cubicBezTo>
                    <a:pt x="567" y="374"/>
                    <a:pt x="532" y="311"/>
                    <a:pt x="483" y="244"/>
                  </a:cubicBezTo>
                  <a:cubicBezTo>
                    <a:pt x="434" y="177"/>
                    <a:pt x="368" y="58"/>
                    <a:pt x="305" y="30"/>
                  </a:cubicBezTo>
                  <a:close/>
                </a:path>
              </a:pathLst>
            </a:custGeom>
            <a:solidFill>
              <a:srgbClr val="9999FF"/>
            </a:solidFill>
            <a:ln>
              <a:noFill/>
            </a:ln>
            <a:effectLst/>
            <a:extLst>
              <a:ext uri="{91240B29-F687-4F45-9708-019B960494DF}">
                <a14:hiddenLine xmlns:a14="http://schemas.microsoft.com/office/drawing/2010/main" xmlns="" w="38100" cmpd="sng">
                  <a:solidFill>
                    <a:srgbClr val="5F5F5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05" name="Freeform 116"/>
            <p:cNvSpPr>
              <a:spLocks/>
            </p:cNvSpPr>
            <p:nvPr/>
          </p:nvSpPr>
          <p:spPr bwMode="auto">
            <a:xfrm>
              <a:off x="3215" y="1882"/>
              <a:ext cx="1535" cy="1436"/>
            </a:xfrm>
            <a:custGeom>
              <a:avLst/>
              <a:gdLst>
                <a:gd name="T0" fmla="*/ 2481 w 1360"/>
                <a:gd name="T1" fmla="*/ 85 h 1349"/>
                <a:gd name="T2" fmla="*/ 1823 w 1360"/>
                <a:gd name="T3" fmla="*/ 67 h 1349"/>
                <a:gd name="T4" fmla="*/ 1248 w 1360"/>
                <a:gd name="T5" fmla="*/ 490 h 1349"/>
                <a:gd name="T6" fmla="*/ 247 w 1360"/>
                <a:gd name="T7" fmla="*/ 1427 h 1349"/>
                <a:gd name="T8" fmla="*/ 27 w 1360"/>
                <a:gd name="T9" fmla="*/ 1809 h 1349"/>
                <a:gd name="T10" fmla="*/ 403 w 1360"/>
                <a:gd name="T11" fmla="*/ 1943 h 1349"/>
                <a:gd name="T12" fmla="*/ 1265 w 1360"/>
                <a:gd name="T13" fmla="*/ 1945 h 1349"/>
                <a:gd name="T14" fmla="*/ 2380 w 1360"/>
                <a:gd name="T15" fmla="*/ 1934 h 1349"/>
                <a:gd name="T16" fmla="*/ 2764 w 1360"/>
                <a:gd name="T17" fmla="*/ 1796 h 1349"/>
                <a:gd name="T18" fmla="*/ 2651 w 1360"/>
                <a:gd name="T19" fmla="*/ 1546 h 1349"/>
                <a:gd name="T20" fmla="*/ 2169 w 1360"/>
                <a:gd name="T21" fmla="*/ 1123 h 1349"/>
                <a:gd name="T22" fmla="*/ 2090 w 1360"/>
                <a:gd name="T23" fmla="*/ 884 h 1349"/>
                <a:gd name="T24" fmla="*/ 2368 w 1360"/>
                <a:gd name="T25" fmla="*/ 557 h 1349"/>
                <a:gd name="T26" fmla="*/ 2617 w 1360"/>
                <a:gd name="T27" fmla="*/ 381 h 1349"/>
                <a:gd name="T28" fmla="*/ 2652 w 1360"/>
                <a:gd name="T29" fmla="*/ 242 h 1349"/>
                <a:gd name="T30" fmla="*/ 2481 w 1360"/>
                <a:gd name="T31" fmla="*/ 85 h 13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60" h="1349">
                  <a:moveTo>
                    <a:pt x="1200" y="58"/>
                  </a:moveTo>
                  <a:cubicBezTo>
                    <a:pt x="1133" y="38"/>
                    <a:pt x="981" y="0"/>
                    <a:pt x="882" y="46"/>
                  </a:cubicBezTo>
                  <a:cubicBezTo>
                    <a:pt x="783" y="92"/>
                    <a:pt x="730" y="180"/>
                    <a:pt x="603" y="336"/>
                  </a:cubicBezTo>
                  <a:cubicBezTo>
                    <a:pt x="476" y="492"/>
                    <a:pt x="218" y="831"/>
                    <a:pt x="120" y="982"/>
                  </a:cubicBezTo>
                  <a:cubicBezTo>
                    <a:pt x="22" y="1133"/>
                    <a:pt x="0" y="1184"/>
                    <a:pt x="13" y="1243"/>
                  </a:cubicBezTo>
                  <a:cubicBezTo>
                    <a:pt x="26" y="1302"/>
                    <a:pt x="95" y="1319"/>
                    <a:pt x="195" y="1334"/>
                  </a:cubicBezTo>
                  <a:cubicBezTo>
                    <a:pt x="295" y="1349"/>
                    <a:pt x="453" y="1337"/>
                    <a:pt x="612" y="1336"/>
                  </a:cubicBezTo>
                  <a:cubicBezTo>
                    <a:pt x="771" y="1335"/>
                    <a:pt x="1031" y="1347"/>
                    <a:pt x="1152" y="1330"/>
                  </a:cubicBezTo>
                  <a:cubicBezTo>
                    <a:pt x="1273" y="1313"/>
                    <a:pt x="1316" y="1279"/>
                    <a:pt x="1338" y="1234"/>
                  </a:cubicBezTo>
                  <a:cubicBezTo>
                    <a:pt x="1360" y="1189"/>
                    <a:pt x="1331" y="1139"/>
                    <a:pt x="1283" y="1062"/>
                  </a:cubicBezTo>
                  <a:cubicBezTo>
                    <a:pt x="1235" y="985"/>
                    <a:pt x="1095" y="848"/>
                    <a:pt x="1050" y="772"/>
                  </a:cubicBezTo>
                  <a:cubicBezTo>
                    <a:pt x="1005" y="696"/>
                    <a:pt x="995" y="673"/>
                    <a:pt x="1011" y="608"/>
                  </a:cubicBezTo>
                  <a:cubicBezTo>
                    <a:pt x="1027" y="543"/>
                    <a:pt x="1104" y="440"/>
                    <a:pt x="1146" y="382"/>
                  </a:cubicBezTo>
                  <a:cubicBezTo>
                    <a:pt x="1188" y="324"/>
                    <a:pt x="1243" y="298"/>
                    <a:pt x="1266" y="262"/>
                  </a:cubicBezTo>
                  <a:cubicBezTo>
                    <a:pt x="1289" y="226"/>
                    <a:pt x="1295" y="200"/>
                    <a:pt x="1284" y="166"/>
                  </a:cubicBezTo>
                  <a:cubicBezTo>
                    <a:pt x="1273" y="132"/>
                    <a:pt x="1267" y="78"/>
                    <a:pt x="1200" y="58"/>
                  </a:cubicBezTo>
                  <a:close/>
                </a:path>
              </a:pathLst>
            </a:custGeom>
            <a:solidFill>
              <a:srgbClr val="99FF66"/>
            </a:solidFill>
            <a:ln>
              <a:noFill/>
            </a:ln>
            <a:effectLst/>
            <a:extLst>
              <a:ext uri="{91240B29-F687-4F45-9708-019B960494DF}">
                <a14:hiddenLine xmlns:a14="http://schemas.microsoft.com/office/drawing/2010/main" xmlns="" w="38100" cmpd="sng">
                  <a:solidFill>
                    <a:srgbClr val="5F5F5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06" name="AutoShape 117"/>
            <p:cNvSpPr>
              <a:spLocks noChangeArrowheads="1"/>
            </p:cNvSpPr>
            <p:nvPr/>
          </p:nvSpPr>
          <p:spPr bwMode="auto">
            <a:xfrm>
              <a:off x="2971" y="1800"/>
              <a:ext cx="2665" cy="1664"/>
            </a:xfrm>
            <a:prstGeom prst="roundRect">
              <a:avLst>
                <a:gd name="adj" fmla="val 9319"/>
              </a:avLst>
            </a:prstGeom>
            <a:noFill/>
            <a:ln w="28575">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mn-lt"/>
                <a:ea typeface="+mn-ea"/>
              </a:endParaRPr>
            </a:p>
          </p:txBody>
        </p:sp>
        <p:sp>
          <p:nvSpPr>
            <p:cNvPr id="45107" name="Text Box 118"/>
            <p:cNvSpPr txBox="1">
              <a:spLocks noChangeArrowheads="1"/>
            </p:cNvSpPr>
            <p:nvPr/>
          </p:nvSpPr>
          <p:spPr bwMode="auto">
            <a:xfrm>
              <a:off x="2974" y="2131"/>
              <a:ext cx="833" cy="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70000"/>
                </a:lnSpc>
              </a:pPr>
              <a:r>
                <a:rPr kumimoji="1" lang="zh-CN" altLang="zh-CN" sz="2400" b="1">
                  <a:solidFill>
                    <a:srgbClr val="000099"/>
                  </a:solidFill>
                  <a:latin typeface="+mn-lt"/>
                  <a:ea typeface="+mn-ea"/>
                </a:rPr>
                <a:t> 区</a:t>
              </a:r>
              <a:endParaRPr kumimoji="1" lang="zh-CN" altLang="en-US" sz="2400" b="1">
                <a:solidFill>
                  <a:srgbClr val="000099"/>
                </a:solidFill>
                <a:latin typeface="+mn-lt"/>
                <a:ea typeface="+mn-ea"/>
              </a:endParaRPr>
            </a:p>
            <a:p>
              <a:pPr algn="ctr" eaLnBrk="1" hangingPunct="1">
                <a:lnSpc>
                  <a:spcPct val="70000"/>
                </a:lnSpc>
              </a:pPr>
              <a:r>
                <a:rPr kumimoji="1" lang="en-US" altLang="zh-CN" sz="2400" b="1">
                  <a:solidFill>
                    <a:srgbClr val="000099"/>
                  </a:solidFill>
                  <a:latin typeface="+mn-lt"/>
                  <a:ea typeface="+mn-ea"/>
                </a:rPr>
                <a:t>abc.com</a:t>
              </a:r>
            </a:p>
          </p:txBody>
        </p:sp>
        <p:sp>
          <p:nvSpPr>
            <p:cNvPr id="45108" name="Text Box 119"/>
            <p:cNvSpPr txBox="1">
              <a:spLocks noChangeArrowheads="1"/>
            </p:cNvSpPr>
            <p:nvPr/>
          </p:nvSpPr>
          <p:spPr bwMode="auto">
            <a:xfrm>
              <a:off x="4649" y="1950"/>
              <a:ext cx="998" cy="4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75000"/>
                </a:lnSpc>
              </a:pPr>
              <a:r>
                <a:rPr kumimoji="1" lang="zh-CN" altLang="en-US" sz="2400" b="1">
                  <a:solidFill>
                    <a:srgbClr val="000099"/>
                  </a:solidFill>
                  <a:latin typeface="+mn-lt"/>
                  <a:ea typeface="+mn-ea"/>
                </a:rPr>
                <a:t>区</a:t>
              </a:r>
            </a:p>
            <a:p>
              <a:pPr algn="ctr" eaLnBrk="1" hangingPunct="1">
                <a:lnSpc>
                  <a:spcPct val="75000"/>
                </a:lnSpc>
              </a:pPr>
              <a:r>
                <a:rPr kumimoji="1" lang="en-US" altLang="zh-CN" sz="2400" b="1">
                  <a:solidFill>
                    <a:srgbClr val="000099"/>
                  </a:solidFill>
                  <a:latin typeface="+mn-lt"/>
                  <a:ea typeface="+mn-ea"/>
                </a:rPr>
                <a:t>y.abc.com</a:t>
              </a:r>
            </a:p>
          </p:txBody>
        </p:sp>
        <p:sp>
          <p:nvSpPr>
            <p:cNvPr id="45109" name="Line 120"/>
            <p:cNvSpPr>
              <a:spLocks noChangeShapeType="1"/>
            </p:cNvSpPr>
            <p:nvPr/>
          </p:nvSpPr>
          <p:spPr bwMode="auto">
            <a:xfrm>
              <a:off x="3382" y="2491"/>
              <a:ext cx="156" cy="227"/>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110" name="Line 121"/>
            <p:cNvSpPr>
              <a:spLocks noChangeShapeType="1"/>
            </p:cNvSpPr>
            <p:nvPr/>
          </p:nvSpPr>
          <p:spPr bwMode="auto">
            <a:xfrm rot="10800000" flipV="1">
              <a:off x="5103" y="2316"/>
              <a:ext cx="124" cy="426"/>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5111" name="Line 122"/>
            <p:cNvSpPr>
              <a:spLocks noChangeShapeType="1"/>
            </p:cNvSpPr>
            <p:nvPr/>
          </p:nvSpPr>
          <p:spPr bwMode="auto">
            <a:xfrm flipH="1">
              <a:off x="4054" y="2124"/>
              <a:ext cx="226" cy="417"/>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2" name="Line 123"/>
            <p:cNvSpPr>
              <a:spLocks noChangeShapeType="1"/>
            </p:cNvSpPr>
            <p:nvPr/>
          </p:nvSpPr>
          <p:spPr bwMode="auto">
            <a:xfrm>
              <a:off x="4407" y="2143"/>
              <a:ext cx="297" cy="389"/>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3" name="Line 124"/>
            <p:cNvSpPr>
              <a:spLocks noChangeShapeType="1"/>
            </p:cNvSpPr>
            <p:nvPr/>
          </p:nvSpPr>
          <p:spPr bwMode="auto">
            <a:xfrm>
              <a:off x="4754" y="2610"/>
              <a:ext cx="319" cy="499"/>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4" name="Line 125"/>
            <p:cNvSpPr>
              <a:spLocks noChangeShapeType="1"/>
            </p:cNvSpPr>
            <p:nvPr/>
          </p:nvSpPr>
          <p:spPr bwMode="auto">
            <a:xfrm>
              <a:off x="4068" y="2622"/>
              <a:ext cx="388" cy="444"/>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5" name="Line 126"/>
            <p:cNvSpPr>
              <a:spLocks noChangeShapeType="1"/>
            </p:cNvSpPr>
            <p:nvPr/>
          </p:nvSpPr>
          <p:spPr bwMode="auto">
            <a:xfrm flipH="1">
              <a:off x="4002" y="2629"/>
              <a:ext cx="11" cy="38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6" name="Line 127"/>
            <p:cNvSpPr>
              <a:spLocks noChangeShapeType="1"/>
            </p:cNvSpPr>
            <p:nvPr/>
          </p:nvSpPr>
          <p:spPr bwMode="auto">
            <a:xfrm flipH="1">
              <a:off x="3528" y="2578"/>
              <a:ext cx="470" cy="48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17" name="Oval 128"/>
            <p:cNvSpPr>
              <a:spLocks noChangeArrowheads="1"/>
            </p:cNvSpPr>
            <p:nvPr/>
          </p:nvSpPr>
          <p:spPr bwMode="auto">
            <a:xfrm>
              <a:off x="4121" y="1982"/>
              <a:ext cx="410" cy="24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abc</a:t>
              </a:r>
            </a:p>
          </p:txBody>
        </p:sp>
        <p:sp>
          <p:nvSpPr>
            <p:cNvPr id="45118" name="Oval 129"/>
            <p:cNvSpPr>
              <a:spLocks noChangeArrowheads="1"/>
            </p:cNvSpPr>
            <p:nvPr/>
          </p:nvSpPr>
          <p:spPr bwMode="auto">
            <a:xfrm>
              <a:off x="3844" y="2481"/>
              <a:ext cx="359" cy="19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x</a:t>
              </a:r>
            </a:p>
          </p:txBody>
        </p:sp>
        <p:sp>
          <p:nvSpPr>
            <p:cNvPr id="45119" name="Oval 130"/>
            <p:cNvSpPr>
              <a:spLocks noChangeArrowheads="1"/>
            </p:cNvSpPr>
            <p:nvPr/>
          </p:nvSpPr>
          <p:spPr bwMode="auto">
            <a:xfrm>
              <a:off x="3332"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u</a:t>
              </a:r>
            </a:p>
          </p:txBody>
        </p:sp>
        <p:sp>
          <p:nvSpPr>
            <p:cNvPr id="45120" name="Oval 131"/>
            <p:cNvSpPr>
              <a:spLocks noChangeArrowheads="1"/>
            </p:cNvSpPr>
            <p:nvPr/>
          </p:nvSpPr>
          <p:spPr bwMode="auto">
            <a:xfrm>
              <a:off x="3810"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v</a:t>
              </a:r>
            </a:p>
          </p:txBody>
        </p:sp>
        <p:sp>
          <p:nvSpPr>
            <p:cNvPr id="45121" name="Oval 132"/>
            <p:cNvSpPr>
              <a:spLocks noChangeArrowheads="1"/>
            </p:cNvSpPr>
            <p:nvPr/>
          </p:nvSpPr>
          <p:spPr bwMode="auto">
            <a:xfrm>
              <a:off x="4287"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w</a:t>
              </a:r>
            </a:p>
          </p:txBody>
        </p:sp>
        <p:sp>
          <p:nvSpPr>
            <p:cNvPr id="45122" name="Oval 133"/>
            <p:cNvSpPr>
              <a:spLocks noChangeArrowheads="1"/>
            </p:cNvSpPr>
            <p:nvPr/>
          </p:nvSpPr>
          <p:spPr bwMode="auto">
            <a:xfrm>
              <a:off x="4867"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t</a:t>
              </a:r>
            </a:p>
          </p:txBody>
        </p:sp>
        <p:sp>
          <p:nvSpPr>
            <p:cNvPr id="45123" name="Oval 134"/>
            <p:cNvSpPr>
              <a:spLocks noChangeArrowheads="1"/>
            </p:cNvSpPr>
            <p:nvPr/>
          </p:nvSpPr>
          <p:spPr bwMode="auto">
            <a:xfrm>
              <a:off x="4560" y="2481"/>
              <a:ext cx="359" cy="19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y</a:t>
              </a:r>
            </a:p>
          </p:txBody>
        </p:sp>
        <p:sp>
          <p:nvSpPr>
            <p:cNvPr id="45124" name="AutoShape 135"/>
            <p:cNvSpPr>
              <a:spLocks noChangeArrowheads="1"/>
            </p:cNvSpPr>
            <p:nvPr/>
          </p:nvSpPr>
          <p:spPr bwMode="auto">
            <a:xfrm>
              <a:off x="4063" y="1232"/>
              <a:ext cx="522" cy="303"/>
            </a:xfrm>
            <a:prstGeom prst="roundRect">
              <a:avLst>
                <a:gd name="adj" fmla="val 34167"/>
              </a:avLst>
            </a:prstGeom>
            <a:solidFill>
              <a:srgbClr val="CCECFF"/>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com</a:t>
              </a:r>
            </a:p>
          </p:txBody>
        </p:sp>
        <p:sp>
          <p:nvSpPr>
            <p:cNvPr id="45125" name="AutoShape 136"/>
            <p:cNvSpPr>
              <a:spLocks noChangeArrowheads="1"/>
            </p:cNvSpPr>
            <p:nvPr/>
          </p:nvSpPr>
          <p:spPr bwMode="auto">
            <a:xfrm>
              <a:off x="4909" y="1225"/>
              <a:ext cx="522" cy="304"/>
            </a:xfrm>
            <a:prstGeom prst="roundRect">
              <a:avLst>
                <a:gd name="adj" fmla="val 34167"/>
              </a:avLst>
            </a:prstGeom>
            <a:solidFill>
              <a:srgbClr val="FF9900"/>
            </a:soli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edu</a:t>
              </a:r>
            </a:p>
          </p:txBody>
        </p:sp>
        <p:sp>
          <p:nvSpPr>
            <p:cNvPr id="45126" name="AutoShape 137"/>
            <p:cNvSpPr>
              <a:spLocks noChangeArrowheads="1"/>
            </p:cNvSpPr>
            <p:nvPr/>
          </p:nvSpPr>
          <p:spPr bwMode="auto">
            <a:xfrm>
              <a:off x="3220" y="1225"/>
              <a:ext cx="522" cy="304"/>
            </a:xfrm>
            <a:prstGeom prst="roundRect">
              <a:avLst>
                <a:gd name="adj" fmla="val 34167"/>
              </a:avLst>
            </a:prstGeom>
            <a:solidFill>
              <a:srgbClr val="FFFF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org</a:t>
              </a:r>
            </a:p>
          </p:txBody>
        </p:sp>
        <p:grpSp>
          <p:nvGrpSpPr>
            <p:cNvPr id="45127" name="Group 138"/>
            <p:cNvGrpSpPr>
              <a:grpSpLocks/>
            </p:cNvGrpSpPr>
            <p:nvPr/>
          </p:nvGrpSpPr>
          <p:grpSpPr bwMode="auto">
            <a:xfrm>
              <a:off x="5042" y="1530"/>
              <a:ext cx="256" cy="98"/>
              <a:chOff x="2875" y="1143"/>
              <a:chExt cx="330" cy="132"/>
            </a:xfrm>
          </p:grpSpPr>
          <p:sp>
            <p:nvSpPr>
              <p:cNvPr id="45137" name="Line 139"/>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8" name="Line 140"/>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9" name="Line 141"/>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40" name="Line 142"/>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5128" name="Group 143"/>
            <p:cNvGrpSpPr>
              <a:grpSpLocks/>
            </p:cNvGrpSpPr>
            <p:nvPr/>
          </p:nvGrpSpPr>
          <p:grpSpPr bwMode="auto">
            <a:xfrm>
              <a:off x="3353" y="1530"/>
              <a:ext cx="256" cy="98"/>
              <a:chOff x="2875" y="1143"/>
              <a:chExt cx="330" cy="132"/>
            </a:xfrm>
          </p:grpSpPr>
          <p:sp>
            <p:nvSpPr>
              <p:cNvPr id="45133" name="Line 144"/>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4" name="Line 145"/>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5" name="Line 146"/>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6" name="Line 147"/>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129" name="AutoShape 148"/>
            <p:cNvSpPr>
              <a:spLocks noChangeArrowheads="1"/>
            </p:cNvSpPr>
            <p:nvPr/>
          </p:nvSpPr>
          <p:spPr bwMode="auto">
            <a:xfrm>
              <a:off x="4049" y="709"/>
              <a:ext cx="523" cy="304"/>
            </a:xfrm>
            <a:prstGeom prst="roundRect">
              <a:avLst>
                <a:gd name="adj" fmla="val 34167"/>
              </a:avLst>
            </a:prstGeom>
            <a:solidFill>
              <a:srgbClr val="FF99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a:solidFill>
                    <a:srgbClr val="000099"/>
                  </a:solidFill>
                  <a:latin typeface="+mn-lt"/>
                  <a:ea typeface="+mn-ea"/>
                </a:rPr>
                <a:t>根</a:t>
              </a:r>
            </a:p>
          </p:txBody>
        </p:sp>
        <p:sp>
          <p:nvSpPr>
            <p:cNvPr id="45130" name="Line 149"/>
            <p:cNvSpPr>
              <a:spLocks noChangeShapeType="1"/>
            </p:cNvSpPr>
            <p:nvPr/>
          </p:nvSpPr>
          <p:spPr bwMode="auto">
            <a:xfrm>
              <a:off x="4375" y="1010"/>
              <a:ext cx="792" cy="213"/>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1" name="Line 150"/>
            <p:cNvSpPr>
              <a:spLocks noChangeShapeType="1"/>
            </p:cNvSpPr>
            <p:nvPr/>
          </p:nvSpPr>
          <p:spPr bwMode="auto">
            <a:xfrm flipV="1">
              <a:off x="3481" y="1010"/>
              <a:ext cx="779" cy="213"/>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132" name="Line 151"/>
            <p:cNvSpPr>
              <a:spLocks noChangeShapeType="1"/>
            </p:cNvSpPr>
            <p:nvPr/>
          </p:nvSpPr>
          <p:spPr bwMode="auto">
            <a:xfrm>
              <a:off x="4321" y="1010"/>
              <a:ext cx="0" cy="213"/>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080" name="AutoShape 152"/>
          <p:cNvSpPr>
            <a:spLocks noChangeArrowheads="1"/>
          </p:cNvSpPr>
          <p:nvPr/>
        </p:nvSpPr>
        <p:spPr bwMode="auto">
          <a:xfrm>
            <a:off x="2211949" y="2068985"/>
            <a:ext cx="899452" cy="481013"/>
          </a:xfrm>
          <a:prstGeom prst="roundRect">
            <a:avLst>
              <a:gd name="adj" fmla="val 34167"/>
            </a:avLst>
          </a:prstGeom>
          <a:solidFill>
            <a:srgbClr val="CCE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com</a:t>
            </a:r>
          </a:p>
        </p:txBody>
      </p:sp>
      <p:sp>
        <p:nvSpPr>
          <p:cNvPr id="45081" name="AutoShape 153"/>
          <p:cNvSpPr>
            <a:spLocks noChangeArrowheads="1"/>
          </p:cNvSpPr>
          <p:nvPr/>
        </p:nvSpPr>
        <p:spPr bwMode="auto">
          <a:xfrm>
            <a:off x="3668614" y="2057872"/>
            <a:ext cx="897731" cy="482600"/>
          </a:xfrm>
          <a:prstGeom prst="roundRect">
            <a:avLst>
              <a:gd name="adj" fmla="val 34167"/>
            </a:avLst>
          </a:prstGeom>
          <a:solidFill>
            <a:srgbClr val="FF99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edu</a:t>
            </a:r>
          </a:p>
        </p:txBody>
      </p:sp>
      <p:sp>
        <p:nvSpPr>
          <p:cNvPr id="45082" name="AutoShape 154"/>
          <p:cNvSpPr>
            <a:spLocks noChangeArrowheads="1"/>
          </p:cNvSpPr>
          <p:nvPr/>
        </p:nvSpPr>
        <p:spPr bwMode="auto">
          <a:xfrm>
            <a:off x="762165" y="2057872"/>
            <a:ext cx="899451" cy="482600"/>
          </a:xfrm>
          <a:prstGeom prst="roundRect">
            <a:avLst>
              <a:gd name="adj" fmla="val 34167"/>
            </a:avLst>
          </a:prstGeom>
          <a:solidFill>
            <a:srgbClr val="FFFF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400" b="1">
                <a:solidFill>
                  <a:srgbClr val="000099"/>
                </a:solidFill>
                <a:latin typeface="+mn-lt"/>
                <a:ea typeface="+mn-ea"/>
              </a:rPr>
              <a:t>org</a:t>
            </a:r>
          </a:p>
        </p:txBody>
      </p:sp>
      <p:grpSp>
        <p:nvGrpSpPr>
          <p:cNvPr id="45083" name="Group 155"/>
          <p:cNvGrpSpPr>
            <a:grpSpLocks/>
          </p:cNvGrpSpPr>
          <p:nvPr/>
        </p:nvGrpSpPr>
        <p:grpSpPr bwMode="auto">
          <a:xfrm>
            <a:off x="3897344" y="2542060"/>
            <a:ext cx="440267" cy="155575"/>
            <a:chOff x="2875" y="1143"/>
            <a:chExt cx="330" cy="132"/>
          </a:xfrm>
        </p:grpSpPr>
        <p:sp>
          <p:nvSpPr>
            <p:cNvPr id="45096" name="Line 156"/>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7" name="Line 157"/>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8" name="Line 158"/>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9" name="Line 159"/>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45084" name="Group 160"/>
          <p:cNvGrpSpPr>
            <a:grpSpLocks/>
          </p:cNvGrpSpPr>
          <p:nvPr/>
        </p:nvGrpSpPr>
        <p:grpSpPr bwMode="auto">
          <a:xfrm>
            <a:off x="992617" y="2542060"/>
            <a:ext cx="440267" cy="155575"/>
            <a:chOff x="2875" y="1143"/>
            <a:chExt cx="330" cy="132"/>
          </a:xfrm>
        </p:grpSpPr>
        <p:sp>
          <p:nvSpPr>
            <p:cNvPr id="45092" name="Line 161"/>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3" name="Line 162"/>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4" name="Line 163"/>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5" name="Line 164"/>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5085" name="AutoShape 165"/>
          <p:cNvSpPr>
            <a:spLocks noChangeArrowheads="1"/>
          </p:cNvSpPr>
          <p:nvPr/>
        </p:nvSpPr>
        <p:spPr bwMode="auto">
          <a:xfrm>
            <a:off x="2189593" y="1238722"/>
            <a:ext cx="897731" cy="482600"/>
          </a:xfrm>
          <a:prstGeom prst="roundRect">
            <a:avLst>
              <a:gd name="adj" fmla="val 34167"/>
            </a:avLst>
          </a:prstGeom>
          <a:solidFill>
            <a:srgbClr val="FF99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400" b="1">
                <a:solidFill>
                  <a:srgbClr val="000099"/>
                </a:solidFill>
                <a:latin typeface="+mn-lt"/>
                <a:ea typeface="+mn-ea"/>
              </a:rPr>
              <a:t>根</a:t>
            </a:r>
          </a:p>
        </p:txBody>
      </p:sp>
      <p:sp>
        <p:nvSpPr>
          <p:cNvPr id="45086" name="Line 166"/>
          <p:cNvSpPr>
            <a:spLocks noChangeShapeType="1"/>
          </p:cNvSpPr>
          <p:nvPr/>
        </p:nvSpPr>
        <p:spPr bwMode="auto">
          <a:xfrm>
            <a:off x="2750244" y="1716559"/>
            <a:ext cx="1362075" cy="33813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87" name="Line 167"/>
          <p:cNvSpPr>
            <a:spLocks noChangeShapeType="1"/>
          </p:cNvSpPr>
          <p:nvPr/>
        </p:nvSpPr>
        <p:spPr bwMode="auto">
          <a:xfrm flipV="1">
            <a:off x="1212750" y="1716559"/>
            <a:ext cx="1339717" cy="33813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88" name="Line 168"/>
          <p:cNvSpPr>
            <a:spLocks noChangeShapeType="1"/>
          </p:cNvSpPr>
          <p:nvPr/>
        </p:nvSpPr>
        <p:spPr bwMode="auto">
          <a:xfrm>
            <a:off x="2657375" y="1716559"/>
            <a:ext cx="0" cy="33813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5089" name="Group 169"/>
          <p:cNvGrpSpPr>
            <a:grpSpLocks/>
          </p:cNvGrpSpPr>
          <p:nvPr/>
        </p:nvGrpSpPr>
        <p:grpSpPr bwMode="auto">
          <a:xfrm>
            <a:off x="2435522" y="2542060"/>
            <a:ext cx="440267" cy="155575"/>
            <a:chOff x="1519" y="813"/>
            <a:chExt cx="227" cy="77"/>
          </a:xfrm>
        </p:grpSpPr>
        <p:sp>
          <p:nvSpPr>
            <p:cNvPr id="45090" name="Line 170"/>
            <p:cNvSpPr>
              <a:spLocks noChangeShapeType="1"/>
            </p:cNvSpPr>
            <p:nvPr/>
          </p:nvSpPr>
          <p:spPr bwMode="auto">
            <a:xfrm>
              <a:off x="1647" y="813"/>
              <a:ext cx="99" cy="77"/>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5091" name="Line 171"/>
            <p:cNvSpPr>
              <a:spLocks noChangeShapeType="1"/>
            </p:cNvSpPr>
            <p:nvPr/>
          </p:nvSpPr>
          <p:spPr bwMode="auto">
            <a:xfrm flipH="1">
              <a:off x="1519" y="813"/>
              <a:ext cx="99" cy="77"/>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xmlns="" val="3309032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0660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066157"/>
                                        </p:tgtEl>
                                        <p:attrNameLst>
                                          <p:attrName>style.visibility</p:attrName>
                                        </p:attrNameLst>
                                      </p:cBhvr>
                                      <p:to>
                                        <p:strVal val="visible"/>
                                      </p:to>
                                    </p:set>
                                    <p:animEffect transition="in" filter="wipe(up)">
                                      <p:cBhvr>
                                        <p:cTn id="11" dur="1000"/>
                                        <p:tgtEl>
                                          <p:spTgt spid="106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60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6" y="1268760"/>
            <a:ext cx="5976662" cy="4608511"/>
          </a:xfrm>
        </p:spPr>
        <p:txBody>
          <a:bodyPr/>
          <a:lstStyle/>
          <a:p>
            <a:pPr>
              <a:lnSpc>
                <a:spcPct val="125000"/>
              </a:lnSpc>
            </a:pPr>
            <a:r>
              <a:rPr lang="zh-CN" altLang="en-US" dirty="0" smtClean="0"/>
              <a:t>应用层</a:t>
            </a:r>
            <a:r>
              <a:rPr lang="en-US" altLang="zh-CN" dirty="0" smtClean="0"/>
              <a:t>(application layer)</a:t>
            </a:r>
          </a:p>
          <a:p>
            <a:pPr lvl="1"/>
            <a:r>
              <a:rPr lang="en-US" altLang="zh-CN" dirty="0" smtClean="0">
                <a:ea typeface="宋体" charset="-122"/>
              </a:rPr>
              <a:t>Applications need their own protocols.</a:t>
            </a:r>
          </a:p>
          <a:p>
            <a:pPr lvl="1"/>
            <a:r>
              <a:rPr lang="zh-CN" altLang="en-US" dirty="0" smtClean="0"/>
              <a:t>应用层</a:t>
            </a:r>
            <a:r>
              <a:rPr lang="zh-CN" altLang="en-US" dirty="0" smtClean="0">
                <a:solidFill>
                  <a:schemeClr val="hlink"/>
                </a:solidFill>
              </a:rPr>
              <a:t>确定进程之间通信的性质</a:t>
            </a:r>
            <a:r>
              <a:rPr lang="zh-CN" altLang="en-US" dirty="0" smtClean="0"/>
              <a:t>以满足用户的需要。</a:t>
            </a:r>
          </a:p>
          <a:p>
            <a:pPr lvl="1"/>
            <a:r>
              <a:rPr lang="zh-CN" altLang="en-US" dirty="0" smtClean="0"/>
              <a:t>应用层直接为用户的应用进程提供服务。</a:t>
            </a:r>
          </a:p>
          <a:p>
            <a:pPr lvl="1"/>
            <a:r>
              <a:rPr lang="zh-CN" altLang="en-US" dirty="0" smtClean="0"/>
              <a:t>在因特网中的应用层协议很多，如</a:t>
            </a:r>
            <a:r>
              <a:rPr lang="en-US" altLang="zh-CN" dirty="0" smtClean="0"/>
              <a:t>HTTP</a:t>
            </a:r>
            <a:r>
              <a:rPr lang="zh-CN" altLang="en-US" dirty="0" smtClean="0"/>
              <a:t>、</a:t>
            </a:r>
            <a:r>
              <a:rPr lang="en-US" altLang="zh-CN" dirty="0" smtClean="0"/>
              <a:t>SMTP</a:t>
            </a:r>
            <a:r>
              <a:rPr lang="zh-CN" altLang="en-US" dirty="0" smtClean="0"/>
              <a:t>、</a:t>
            </a:r>
            <a:r>
              <a:rPr lang="en-US" altLang="zh-CN" dirty="0" smtClean="0"/>
              <a:t>FTP</a:t>
            </a:r>
            <a:r>
              <a:rPr lang="zh-CN" altLang="en-US" dirty="0" smtClean="0"/>
              <a:t>等。</a:t>
            </a:r>
          </a:p>
        </p:txBody>
      </p:sp>
      <p:sp>
        <p:nvSpPr>
          <p:cNvPr id="114692" name="Text Box 4"/>
          <p:cNvSpPr txBox="1">
            <a:spLocks noChangeArrowheads="1"/>
          </p:cNvSpPr>
          <p:nvPr/>
        </p:nvSpPr>
        <p:spPr bwMode="auto">
          <a:xfrm>
            <a:off x="1429149" y="3741761"/>
            <a:ext cx="121860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1600" b="1">
                <a:solidFill>
                  <a:srgbClr val="000099"/>
                </a:solidFill>
                <a:ea typeface="黑体" pitchFamily="2" charset="-122"/>
              </a:rPr>
              <a:t>数据链路层</a:t>
            </a:r>
          </a:p>
        </p:txBody>
      </p:sp>
      <p:grpSp>
        <p:nvGrpSpPr>
          <p:cNvPr id="2" name="Group 5"/>
          <p:cNvGrpSpPr>
            <a:grpSpLocks/>
          </p:cNvGrpSpPr>
          <p:nvPr/>
        </p:nvGrpSpPr>
        <p:grpSpPr bwMode="auto">
          <a:xfrm>
            <a:off x="1157423" y="1628803"/>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b="1">
                <a:solidFill>
                  <a:srgbClr val="000099"/>
                </a:solidFill>
                <a:ea typeface="黑体" pitchFamily="2" charset="-122"/>
              </a:endParaRPr>
            </a:p>
          </p:txBody>
        </p:sp>
      </p:grpSp>
      <p:sp>
        <p:nvSpPr>
          <p:cNvPr id="114699" name="Text Box 11"/>
          <p:cNvSpPr txBox="1">
            <a:spLocks noChangeArrowheads="1"/>
          </p:cNvSpPr>
          <p:nvPr/>
        </p:nvSpPr>
        <p:spPr bwMode="auto">
          <a:xfrm>
            <a:off x="815183" y="1916137"/>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99"/>
                </a:solidFill>
                <a:ea typeface="黑体" pitchFamily="2" charset="-122"/>
              </a:rPr>
              <a:t>5        </a:t>
            </a:r>
            <a:r>
              <a:rPr kumimoji="1" lang="zh-CN" altLang="en-US" sz="2000" b="1">
                <a:solidFill>
                  <a:srgbClr val="000099"/>
                </a:solidFill>
                <a:ea typeface="黑体" pitchFamily="2" charset="-122"/>
              </a:rPr>
              <a:t>应用层</a:t>
            </a:r>
          </a:p>
        </p:txBody>
      </p:sp>
      <p:sp>
        <p:nvSpPr>
          <p:cNvPr id="114700" name="Text Box 12"/>
          <p:cNvSpPr txBox="1">
            <a:spLocks noChangeArrowheads="1"/>
          </p:cNvSpPr>
          <p:nvPr/>
        </p:nvSpPr>
        <p:spPr bwMode="auto">
          <a:xfrm>
            <a:off x="815183" y="2527325"/>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a:solidFill>
                  <a:srgbClr val="000099"/>
                </a:solidFill>
                <a:ea typeface="黑体" pitchFamily="2" charset="-122"/>
              </a:rPr>
              <a:t>4        </a:t>
            </a:r>
            <a:r>
              <a:rPr kumimoji="1" lang="zh-CN" altLang="en-US" sz="2000" b="1">
                <a:solidFill>
                  <a:srgbClr val="000099"/>
                </a:solidFill>
                <a:ea typeface="黑体" pitchFamily="2" charset="-122"/>
              </a:rPr>
              <a:t>运输层</a:t>
            </a:r>
          </a:p>
        </p:txBody>
      </p:sp>
      <p:sp>
        <p:nvSpPr>
          <p:cNvPr id="114701" name="Text Box 13"/>
          <p:cNvSpPr txBox="1">
            <a:spLocks noChangeArrowheads="1"/>
          </p:cNvSpPr>
          <p:nvPr/>
        </p:nvSpPr>
        <p:spPr bwMode="auto">
          <a:xfrm>
            <a:off x="815183" y="3140099"/>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99"/>
                </a:solidFill>
                <a:ea typeface="黑体" pitchFamily="2" charset="-122"/>
              </a:rPr>
              <a:t>3        </a:t>
            </a:r>
            <a:r>
              <a:rPr kumimoji="1" lang="zh-CN" altLang="en-US" sz="2000" b="1" dirty="0">
                <a:solidFill>
                  <a:srgbClr val="000099"/>
                </a:solidFill>
                <a:ea typeface="黑体" pitchFamily="2" charset="-122"/>
              </a:rPr>
              <a:t>网络层</a:t>
            </a:r>
          </a:p>
        </p:txBody>
      </p:sp>
      <p:sp>
        <p:nvSpPr>
          <p:cNvPr id="114702" name="Text Box 14"/>
          <p:cNvSpPr txBox="1">
            <a:spLocks noChangeArrowheads="1"/>
          </p:cNvSpPr>
          <p:nvPr/>
        </p:nvSpPr>
        <p:spPr bwMode="auto">
          <a:xfrm>
            <a:off x="815183" y="3752875"/>
            <a:ext cx="18998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99"/>
                </a:solidFill>
                <a:ea typeface="黑体" pitchFamily="2" charset="-122"/>
              </a:rPr>
              <a:t>2    </a:t>
            </a:r>
            <a:r>
              <a:rPr kumimoji="1" lang="zh-CN" altLang="en-US" sz="2000" b="1" dirty="0">
                <a:solidFill>
                  <a:srgbClr val="000099"/>
                </a:solidFill>
                <a:ea typeface="黑体" pitchFamily="2" charset="-122"/>
              </a:rPr>
              <a:t>数据链路层</a:t>
            </a:r>
          </a:p>
        </p:txBody>
      </p:sp>
      <p:sp>
        <p:nvSpPr>
          <p:cNvPr id="114703" name="Text Box 15"/>
          <p:cNvSpPr txBox="1">
            <a:spLocks noChangeArrowheads="1"/>
          </p:cNvSpPr>
          <p:nvPr/>
        </p:nvSpPr>
        <p:spPr bwMode="auto">
          <a:xfrm>
            <a:off x="815183" y="4365650"/>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000" b="1" dirty="0">
                <a:solidFill>
                  <a:srgbClr val="000099"/>
                </a:solidFill>
                <a:ea typeface="黑体" pitchFamily="2" charset="-122"/>
              </a:rPr>
              <a:t>1        </a:t>
            </a:r>
            <a:r>
              <a:rPr kumimoji="1" lang="zh-CN" altLang="en-US" sz="2000" b="1" dirty="0">
                <a:solidFill>
                  <a:srgbClr val="000099"/>
                </a:solidFill>
                <a:ea typeface="黑体" pitchFamily="2" charset="-122"/>
              </a:rPr>
              <a:t>物理层</a:t>
            </a:r>
          </a:p>
        </p:txBody>
      </p:sp>
    </p:spTree>
    <p:extLst>
      <p:ext uri="{BB962C8B-B14F-4D97-AF65-F5344CB8AC3E}">
        <p14:creationId xmlns:p14="http://schemas.microsoft.com/office/powerpoint/2010/main" xmlns="" val="263683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31"/>
          <p:cNvSpPr>
            <a:spLocks noChangeArrowheads="1"/>
          </p:cNvSpPr>
          <p:nvPr/>
        </p:nvSpPr>
        <p:spPr bwMode="auto">
          <a:xfrm>
            <a:off x="4154498" y="3455442"/>
            <a:ext cx="2858294" cy="2084388"/>
          </a:xfrm>
          <a:prstGeom prst="roundRect">
            <a:avLst>
              <a:gd name="adj" fmla="val 16667"/>
            </a:avLst>
          </a:prstGeom>
          <a:solidFill>
            <a:srgbClr val="33CCFF"/>
          </a:solidFill>
          <a:ln w="9525">
            <a:solidFill>
              <a:schemeClr val="tx1"/>
            </a:solidFill>
            <a:prstDash val="dash"/>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latin typeface="+mn-lt"/>
              <a:ea typeface="+mn-ea"/>
            </a:endParaRPr>
          </a:p>
        </p:txBody>
      </p:sp>
      <p:sp>
        <p:nvSpPr>
          <p:cNvPr id="1068036" name="Rectangle 4"/>
          <p:cNvSpPr>
            <a:spLocks noGrp="1" noChangeArrowheads="1"/>
          </p:cNvSpPr>
          <p:nvPr>
            <p:ph type="title"/>
          </p:nvPr>
        </p:nvSpPr>
        <p:spPr/>
        <p:txBody>
          <a:bodyPr/>
          <a:lstStyle/>
          <a:p>
            <a:pPr algn="ctr" eaLnBrk="1" hangingPunct="1">
              <a:defRPr/>
            </a:pPr>
            <a:r>
              <a:rPr dirty="0"/>
              <a:t>树状结构的 </a:t>
            </a:r>
            <a:r>
              <a:rPr lang="en-US" altLang="zh-CN" dirty="0"/>
              <a:t>DNS </a:t>
            </a:r>
            <a:r>
              <a:rPr dirty="0"/>
              <a:t>域名服务器 </a:t>
            </a:r>
          </a:p>
        </p:txBody>
      </p:sp>
      <p:grpSp>
        <p:nvGrpSpPr>
          <p:cNvPr id="46084" name="Group 5"/>
          <p:cNvGrpSpPr>
            <a:grpSpLocks/>
          </p:cNvGrpSpPr>
          <p:nvPr/>
        </p:nvGrpSpPr>
        <p:grpSpPr bwMode="auto">
          <a:xfrm>
            <a:off x="3540531" y="2160043"/>
            <a:ext cx="4677833" cy="392113"/>
            <a:chOff x="2294" y="572"/>
            <a:chExt cx="2450" cy="318"/>
          </a:xfrm>
        </p:grpSpPr>
        <p:sp>
          <p:nvSpPr>
            <p:cNvPr id="46117" name="Line 6"/>
            <p:cNvSpPr>
              <a:spLocks noChangeShapeType="1"/>
            </p:cNvSpPr>
            <p:nvPr/>
          </p:nvSpPr>
          <p:spPr bwMode="auto">
            <a:xfrm flipV="1">
              <a:off x="2294" y="572"/>
              <a:ext cx="1089" cy="31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8" name="Line 7"/>
            <p:cNvSpPr>
              <a:spLocks noChangeShapeType="1"/>
            </p:cNvSpPr>
            <p:nvPr/>
          </p:nvSpPr>
          <p:spPr bwMode="auto">
            <a:xfrm>
              <a:off x="3474" y="572"/>
              <a:ext cx="0" cy="31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9" name="Line 8"/>
            <p:cNvSpPr>
              <a:spLocks noChangeShapeType="1"/>
            </p:cNvSpPr>
            <p:nvPr/>
          </p:nvSpPr>
          <p:spPr bwMode="auto">
            <a:xfrm flipH="1" flipV="1">
              <a:off x="3565" y="572"/>
              <a:ext cx="1179" cy="31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085" name="Rectangle 9"/>
          <p:cNvSpPr>
            <a:spLocks noChangeArrowheads="1"/>
          </p:cNvSpPr>
          <p:nvPr/>
        </p:nvSpPr>
        <p:spPr bwMode="auto">
          <a:xfrm>
            <a:off x="4847573" y="1639342"/>
            <a:ext cx="1905529" cy="496888"/>
          </a:xfrm>
          <a:prstGeom prst="rect">
            <a:avLst/>
          </a:prstGeom>
          <a:solidFill>
            <a:srgbClr val="FF99FF"/>
          </a:solidFill>
          <a:ln>
            <a:noFill/>
          </a:ln>
          <a:effectLst>
            <a:outerShdw dist="35921" dir="2700000" algn="ctr" rotWithShape="0">
              <a:schemeClr val="bg2"/>
            </a:outerShdw>
          </a:effectLst>
          <a:extLst>
            <a:ext uri="{91240B29-F687-4F45-9708-019B960494DF}">
              <a14:hiddenLine xmlns:a14="http://schemas.microsoft.com/office/drawing/2010/main" xmlns="" w="9525" algn="ctr">
                <a:solidFill>
                  <a:schemeClr val="tx1"/>
                </a:solidFill>
                <a:miter lim="800000"/>
                <a:headEnd/>
                <a:tailEnd/>
              </a14:hiddenLine>
            </a:ext>
          </a:extLst>
        </p:spPr>
        <p:txBody>
          <a:bodyPr wrap="none" anchor="ctr"/>
          <a:lstStyle/>
          <a:p>
            <a:pPr algn="ctr" eaLnBrk="1" hangingPunct="1"/>
            <a:r>
              <a:rPr kumimoji="1" lang="zh-CN" altLang="en-US" sz="2000" b="1">
                <a:solidFill>
                  <a:srgbClr val="000099"/>
                </a:solidFill>
                <a:latin typeface="+mn-lt"/>
                <a:ea typeface="+mn-ea"/>
              </a:rPr>
              <a:t>根域名服务器</a:t>
            </a:r>
          </a:p>
        </p:txBody>
      </p:sp>
      <p:sp>
        <p:nvSpPr>
          <p:cNvPr id="46086" name="Rectangle 10"/>
          <p:cNvSpPr>
            <a:spLocks noChangeArrowheads="1"/>
          </p:cNvSpPr>
          <p:nvPr/>
        </p:nvSpPr>
        <p:spPr bwMode="auto">
          <a:xfrm>
            <a:off x="2508656" y="2552156"/>
            <a:ext cx="1905529" cy="496887"/>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xmlns="" w="9525" algn="ctr">
                <a:solidFill>
                  <a:schemeClr val="tx1"/>
                </a:solidFill>
                <a:miter lim="800000"/>
                <a:headEnd/>
                <a:tailEnd/>
              </a14:hiddenLine>
            </a:ext>
          </a:extLst>
        </p:spPr>
        <p:txBody>
          <a:bodyPr wrap="none" anchor="ctr"/>
          <a:lstStyle/>
          <a:p>
            <a:pPr algn="ctr" eaLnBrk="1" hangingPunct="1"/>
            <a:r>
              <a:rPr kumimoji="1" lang="en-US" altLang="zh-CN" sz="2000" b="1">
                <a:solidFill>
                  <a:srgbClr val="000099"/>
                </a:solidFill>
                <a:latin typeface="+mn-lt"/>
                <a:ea typeface="+mn-ea"/>
              </a:rPr>
              <a:t>org </a:t>
            </a:r>
            <a:r>
              <a:rPr kumimoji="1" lang="zh-CN" altLang="en-US" sz="2000" b="1">
                <a:solidFill>
                  <a:srgbClr val="000099"/>
                </a:solidFill>
                <a:latin typeface="+mn-lt"/>
                <a:ea typeface="+mn-ea"/>
              </a:rPr>
              <a:t>域名服务器</a:t>
            </a:r>
          </a:p>
        </p:txBody>
      </p:sp>
      <p:sp>
        <p:nvSpPr>
          <p:cNvPr id="46087" name="Rectangle 11"/>
          <p:cNvSpPr>
            <a:spLocks noChangeArrowheads="1"/>
          </p:cNvSpPr>
          <p:nvPr/>
        </p:nvSpPr>
        <p:spPr bwMode="auto">
          <a:xfrm>
            <a:off x="4847573" y="2552156"/>
            <a:ext cx="1905529" cy="496887"/>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xmlns="" w="9525" algn="ctr">
                <a:solidFill>
                  <a:schemeClr val="tx1"/>
                </a:solidFill>
                <a:miter lim="800000"/>
                <a:headEnd/>
                <a:tailEnd/>
              </a14:hiddenLine>
            </a:ext>
          </a:extLst>
        </p:spPr>
        <p:txBody>
          <a:bodyPr wrap="none" anchor="ctr"/>
          <a:lstStyle/>
          <a:p>
            <a:pPr algn="ctr" eaLnBrk="1" hangingPunct="1"/>
            <a:r>
              <a:rPr kumimoji="1" lang="en-US" altLang="zh-CN" sz="2000" b="1">
                <a:solidFill>
                  <a:srgbClr val="000099"/>
                </a:solidFill>
                <a:latin typeface="+mn-lt"/>
                <a:ea typeface="+mn-ea"/>
              </a:rPr>
              <a:t>com </a:t>
            </a:r>
            <a:r>
              <a:rPr kumimoji="1" lang="zh-CN" altLang="en-US" sz="2000" b="1">
                <a:solidFill>
                  <a:srgbClr val="000099"/>
                </a:solidFill>
                <a:latin typeface="+mn-lt"/>
                <a:ea typeface="+mn-ea"/>
              </a:rPr>
              <a:t>域名服务器</a:t>
            </a:r>
          </a:p>
        </p:txBody>
      </p:sp>
      <p:sp>
        <p:nvSpPr>
          <p:cNvPr id="46088" name="Rectangle 12"/>
          <p:cNvSpPr>
            <a:spLocks noChangeArrowheads="1"/>
          </p:cNvSpPr>
          <p:nvPr/>
        </p:nvSpPr>
        <p:spPr bwMode="auto">
          <a:xfrm>
            <a:off x="7188210" y="2552156"/>
            <a:ext cx="1905529" cy="496887"/>
          </a:xfrm>
          <a:prstGeom prst="rect">
            <a:avLst/>
          </a:prstGeom>
          <a:solidFill>
            <a:srgbClr val="CCCC00"/>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mn-lt"/>
                <a:ea typeface="+mn-ea"/>
              </a:rPr>
              <a:t>edu </a:t>
            </a:r>
            <a:r>
              <a:rPr kumimoji="1" lang="zh-CN" altLang="en-US" sz="2000" b="1">
                <a:solidFill>
                  <a:srgbClr val="000099"/>
                </a:solidFill>
                <a:latin typeface="+mn-lt"/>
                <a:ea typeface="+mn-ea"/>
              </a:rPr>
              <a:t>域名服务器</a:t>
            </a:r>
          </a:p>
        </p:txBody>
      </p:sp>
      <p:grpSp>
        <p:nvGrpSpPr>
          <p:cNvPr id="46089" name="Group 13"/>
          <p:cNvGrpSpPr>
            <a:grpSpLocks/>
          </p:cNvGrpSpPr>
          <p:nvPr/>
        </p:nvGrpSpPr>
        <p:grpSpPr bwMode="auto">
          <a:xfrm>
            <a:off x="7704147" y="3049042"/>
            <a:ext cx="866775" cy="249238"/>
            <a:chOff x="2875" y="1143"/>
            <a:chExt cx="330" cy="132"/>
          </a:xfrm>
        </p:grpSpPr>
        <p:sp>
          <p:nvSpPr>
            <p:cNvPr id="46113" name="Line 14"/>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4" name="Line 15"/>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5" name="Line 16"/>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6" name="Line 17"/>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090" name="Text Box 18"/>
          <p:cNvSpPr txBox="1">
            <a:spLocks noChangeArrowheads="1"/>
          </p:cNvSpPr>
          <p:nvPr/>
        </p:nvSpPr>
        <p:spPr bwMode="auto">
          <a:xfrm>
            <a:off x="9263998" y="2209256"/>
            <a:ext cx="748923"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4400" b="1">
                <a:solidFill>
                  <a:srgbClr val="000099"/>
                </a:solidFill>
                <a:latin typeface="+mn-lt"/>
                <a:ea typeface="+mn-ea"/>
              </a:rPr>
              <a:t>…</a:t>
            </a:r>
          </a:p>
        </p:txBody>
      </p:sp>
      <p:grpSp>
        <p:nvGrpSpPr>
          <p:cNvPr id="46091" name="Group 19"/>
          <p:cNvGrpSpPr>
            <a:grpSpLocks/>
          </p:cNvGrpSpPr>
          <p:nvPr/>
        </p:nvGrpSpPr>
        <p:grpSpPr bwMode="auto">
          <a:xfrm>
            <a:off x="3028033" y="3049042"/>
            <a:ext cx="866775" cy="249238"/>
            <a:chOff x="2875" y="1143"/>
            <a:chExt cx="330" cy="132"/>
          </a:xfrm>
        </p:grpSpPr>
        <p:sp>
          <p:nvSpPr>
            <p:cNvPr id="46109" name="Line 20"/>
            <p:cNvSpPr>
              <a:spLocks noChangeShapeType="1"/>
            </p:cNvSpPr>
            <p:nvPr/>
          </p:nvSpPr>
          <p:spPr bwMode="auto">
            <a:xfrm>
              <a:off x="3061"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0" name="Line 21"/>
            <p:cNvSpPr>
              <a:spLocks noChangeShapeType="1"/>
            </p:cNvSpPr>
            <p:nvPr/>
          </p:nvSpPr>
          <p:spPr bwMode="auto">
            <a:xfrm>
              <a:off x="3050" y="1143"/>
              <a:ext cx="37" cy="129"/>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1" name="Line 22"/>
            <p:cNvSpPr>
              <a:spLocks noChangeShapeType="1"/>
            </p:cNvSpPr>
            <p:nvPr/>
          </p:nvSpPr>
          <p:spPr bwMode="auto">
            <a:xfrm flipH="1">
              <a:off x="2875" y="1143"/>
              <a:ext cx="144" cy="132"/>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12" name="Line 23"/>
            <p:cNvSpPr>
              <a:spLocks noChangeShapeType="1"/>
            </p:cNvSpPr>
            <p:nvPr/>
          </p:nvSpPr>
          <p:spPr bwMode="auto">
            <a:xfrm flipH="1">
              <a:off x="2980" y="1143"/>
              <a:ext cx="54" cy="126"/>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092" name="Line 24"/>
          <p:cNvSpPr>
            <a:spLocks noChangeShapeType="1"/>
          </p:cNvSpPr>
          <p:nvPr/>
        </p:nvSpPr>
        <p:spPr bwMode="auto">
          <a:xfrm>
            <a:off x="5943081" y="3049042"/>
            <a:ext cx="376634" cy="24923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3" name="Line 25"/>
          <p:cNvSpPr>
            <a:spLocks noChangeShapeType="1"/>
          </p:cNvSpPr>
          <p:nvPr/>
        </p:nvSpPr>
        <p:spPr bwMode="auto">
          <a:xfrm>
            <a:off x="5913843" y="3049043"/>
            <a:ext cx="98029" cy="244475"/>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4" name="Line 26"/>
          <p:cNvSpPr>
            <a:spLocks noChangeShapeType="1"/>
          </p:cNvSpPr>
          <p:nvPr/>
        </p:nvSpPr>
        <p:spPr bwMode="auto">
          <a:xfrm flipH="1">
            <a:off x="5452940" y="3049042"/>
            <a:ext cx="378354" cy="24923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5" name="Line 27"/>
          <p:cNvSpPr>
            <a:spLocks noChangeShapeType="1"/>
          </p:cNvSpPr>
          <p:nvPr/>
        </p:nvSpPr>
        <p:spPr bwMode="auto">
          <a:xfrm flipH="1">
            <a:off x="5590523" y="3049042"/>
            <a:ext cx="282046" cy="668338"/>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6" name="Rectangle 29"/>
          <p:cNvSpPr>
            <a:spLocks noChangeArrowheads="1"/>
          </p:cNvSpPr>
          <p:nvPr/>
        </p:nvSpPr>
        <p:spPr bwMode="auto">
          <a:xfrm>
            <a:off x="4587886" y="4711156"/>
            <a:ext cx="1907248" cy="579437"/>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eaLnBrk="1" hangingPunct="1"/>
            <a:r>
              <a:rPr lang="en-US" altLang="zh-CN" sz="2000" b="1">
                <a:solidFill>
                  <a:srgbClr val="000099"/>
                </a:solidFill>
                <a:latin typeface="+mn-lt"/>
                <a:ea typeface="+mn-ea"/>
              </a:rPr>
              <a:t>y.abc.com</a:t>
            </a:r>
          </a:p>
          <a:p>
            <a:pPr algn="ctr" eaLnBrk="1" hangingPunct="1"/>
            <a:r>
              <a:rPr lang="zh-CN" altLang="en-US" sz="2000" b="1">
                <a:solidFill>
                  <a:srgbClr val="000099"/>
                </a:solidFill>
                <a:latin typeface="+mn-lt"/>
                <a:ea typeface="+mn-ea"/>
              </a:rPr>
              <a:t>域名服务器</a:t>
            </a:r>
          </a:p>
        </p:txBody>
      </p:sp>
      <p:sp>
        <p:nvSpPr>
          <p:cNvPr id="46097" name="Line 30"/>
          <p:cNvSpPr>
            <a:spLocks noChangeShapeType="1"/>
          </p:cNvSpPr>
          <p:nvPr/>
        </p:nvSpPr>
        <p:spPr bwMode="auto">
          <a:xfrm>
            <a:off x="5538929" y="4211093"/>
            <a:ext cx="0" cy="498475"/>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8" name="Line 32"/>
          <p:cNvSpPr>
            <a:spLocks noChangeShapeType="1"/>
          </p:cNvSpPr>
          <p:nvPr/>
        </p:nvSpPr>
        <p:spPr bwMode="auto">
          <a:xfrm flipH="1" flipV="1">
            <a:off x="6557046" y="3918993"/>
            <a:ext cx="1394752" cy="180975"/>
          </a:xfrm>
          <a:prstGeom prst="line">
            <a:avLst/>
          </a:prstGeom>
          <a:noFill/>
          <a:ln w="28575">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099" name="Text Box 33"/>
          <p:cNvSpPr txBox="1">
            <a:spLocks noChangeArrowheads="1"/>
          </p:cNvSpPr>
          <p:nvPr/>
        </p:nvSpPr>
        <p:spPr bwMode="auto">
          <a:xfrm>
            <a:off x="7909387" y="3831681"/>
            <a:ext cx="1980029"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000" b="1">
                <a:solidFill>
                  <a:srgbClr val="000099"/>
                </a:solidFill>
                <a:latin typeface="+mn-lt"/>
                <a:ea typeface="+mn-ea"/>
              </a:rPr>
              <a:t>abc </a:t>
            </a:r>
            <a:r>
              <a:rPr lang="zh-CN" altLang="en-US" sz="2000" b="1">
                <a:solidFill>
                  <a:srgbClr val="000099"/>
                </a:solidFill>
                <a:latin typeface="+mn-lt"/>
                <a:ea typeface="+mn-ea"/>
              </a:rPr>
              <a:t>公司有两个</a:t>
            </a:r>
          </a:p>
          <a:p>
            <a:pPr algn="ctr" eaLnBrk="1" hangingPunct="1"/>
            <a:r>
              <a:rPr lang="zh-CN" altLang="en-US" sz="2000" b="1">
                <a:solidFill>
                  <a:srgbClr val="000099"/>
                </a:solidFill>
                <a:latin typeface="+mn-lt"/>
                <a:ea typeface="+mn-ea"/>
              </a:rPr>
              <a:t>权限域名服务器</a:t>
            </a:r>
          </a:p>
        </p:txBody>
      </p:sp>
      <p:grpSp>
        <p:nvGrpSpPr>
          <p:cNvPr id="46100" name="Group 34"/>
          <p:cNvGrpSpPr>
            <a:grpSpLocks/>
          </p:cNvGrpSpPr>
          <p:nvPr/>
        </p:nvGrpSpPr>
        <p:grpSpPr bwMode="auto">
          <a:xfrm>
            <a:off x="128464" y="2385468"/>
            <a:ext cx="9873325" cy="830263"/>
            <a:chOff x="158" y="799"/>
            <a:chExt cx="5444" cy="454"/>
          </a:xfrm>
        </p:grpSpPr>
        <p:sp>
          <p:nvSpPr>
            <p:cNvPr id="46107" name="Line 35"/>
            <p:cNvSpPr>
              <a:spLocks noChangeShapeType="1"/>
            </p:cNvSpPr>
            <p:nvPr/>
          </p:nvSpPr>
          <p:spPr bwMode="auto">
            <a:xfrm>
              <a:off x="158" y="799"/>
              <a:ext cx="5444"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08" name="Line 36"/>
            <p:cNvSpPr>
              <a:spLocks noChangeShapeType="1"/>
            </p:cNvSpPr>
            <p:nvPr/>
          </p:nvSpPr>
          <p:spPr bwMode="auto">
            <a:xfrm>
              <a:off x="158" y="1253"/>
              <a:ext cx="5444" cy="0"/>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46101" name="Text Box 37"/>
          <p:cNvSpPr txBox="1">
            <a:spLocks noChangeArrowheads="1"/>
          </p:cNvSpPr>
          <p:nvPr/>
        </p:nvSpPr>
        <p:spPr bwMode="auto">
          <a:xfrm>
            <a:off x="198702" y="4063456"/>
            <a:ext cx="19800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000" b="1">
                <a:solidFill>
                  <a:srgbClr val="000099"/>
                </a:solidFill>
                <a:latin typeface="+mn-lt"/>
                <a:ea typeface="+mn-ea"/>
              </a:rPr>
              <a:t>权限域名服务器</a:t>
            </a:r>
          </a:p>
        </p:txBody>
      </p:sp>
      <p:sp>
        <p:nvSpPr>
          <p:cNvPr id="46102" name="Text Box 38"/>
          <p:cNvSpPr txBox="1">
            <a:spLocks noChangeArrowheads="1"/>
          </p:cNvSpPr>
          <p:nvPr/>
        </p:nvSpPr>
        <p:spPr bwMode="auto">
          <a:xfrm>
            <a:off x="315762" y="1696493"/>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000" b="1">
                <a:solidFill>
                  <a:srgbClr val="000099"/>
                </a:solidFill>
                <a:latin typeface="+mn-lt"/>
                <a:ea typeface="+mn-ea"/>
              </a:rPr>
              <a:t>根域名服务器</a:t>
            </a:r>
          </a:p>
        </p:txBody>
      </p:sp>
      <p:sp>
        <p:nvSpPr>
          <p:cNvPr id="46103" name="Text Box 39"/>
          <p:cNvSpPr txBox="1">
            <a:spLocks noChangeArrowheads="1"/>
          </p:cNvSpPr>
          <p:nvPr/>
        </p:nvSpPr>
        <p:spPr bwMode="auto">
          <a:xfrm>
            <a:off x="197842" y="2583906"/>
            <a:ext cx="198002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000" b="1">
                <a:solidFill>
                  <a:srgbClr val="000099"/>
                </a:solidFill>
                <a:latin typeface="+mn-lt"/>
                <a:ea typeface="+mn-ea"/>
              </a:rPr>
              <a:t>顶级域名服务器</a:t>
            </a:r>
          </a:p>
        </p:txBody>
      </p:sp>
      <p:sp>
        <p:nvSpPr>
          <p:cNvPr id="46104" name="Line 40"/>
          <p:cNvSpPr>
            <a:spLocks noChangeShapeType="1"/>
          </p:cNvSpPr>
          <p:nvPr/>
        </p:nvSpPr>
        <p:spPr bwMode="auto">
          <a:xfrm>
            <a:off x="2242089" y="1556792"/>
            <a:ext cx="0" cy="3900488"/>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05" name="Line 41"/>
          <p:cNvSpPr>
            <a:spLocks noChangeShapeType="1"/>
          </p:cNvSpPr>
          <p:nvPr/>
        </p:nvSpPr>
        <p:spPr bwMode="auto">
          <a:xfrm flipH="1">
            <a:off x="6531250" y="4377780"/>
            <a:ext cx="1427427" cy="658812"/>
          </a:xfrm>
          <a:prstGeom prst="line">
            <a:avLst/>
          </a:prstGeom>
          <a:noFill/>
          <a:ln w="28575">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6106" name="Rectangle 43"/>
          <p:cNvSpPr>
            <a:spLocks noChangeArrowheads="1"/>
          </p:cNvSpPr>
          <p:nvPr/>
        </p:nvSpPr>
        <p:spPr bwMode="auto">
          <a:xfrm>
            <a:off x="4575845" y="3714206"/>
            <a:ext cx="1907250" cy="579437"/>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pPr algn="ctr" eaLnBrk="1" hangingPunct="1"/>
            <a:r>
              <a:rPr lang="en-US" altLang="zh-CN" sz="2000" b="1">
                <a:solidFill>
                  <a:srgbClr val="000099"/>
                </a:solidFill>
                <a:latin typeface="+mn-lt"/>
                <a:ea typeface="+mn-ea"/>
              </a:rPr>
              <a:t>abc.com</a:t>
            </a:r>
          </a:p>
          <a:p>
            <a:pPr algn="ctr" eaLnBrk="1" hangingPunct="1"/>
            <a:r>
              <a:rPr lang="zh-CN" altLang="en-US" sz="2000" b="1">
                <a:solidFill>
                  <a:srgbClr val="000099"/>
                </a:solidFill>
                <a:latin typeface="+mn-lt"/>
                <a:ea typeface="+mn-ea"/>
              </a:rPr>
              <a:t>域名服务器</a:t>
            </a:r>
          </a:p>
        </p:txBody>
      </p:sp>
    </p:spTree>
    <p:extLst>
      <p:ext uri="{BB962C8B-B14F-4D97-AF65-F5344CB8AC3E}">
        <p14:creationId xmlns:p14="http://schemas.microsoft.com/office/powerpoint/2010/main" xmlns="" val="41001402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p:cNvSpPr>
            <a:spLocks noGrp="1" noChangeArrowheads="1"/>
          </p:cNvSpPr>
          <p:nvPr>
            <p:ph type="title"/>
          </p:nvPr>
        </p:nvSpPr>
        <p:spPr/>
        <p:txBody>
          <a:bodyPr/>
          <a:lstStyle/>
          <a:p>
            <a:pPr algn="ctr" eaLnBrk="1" hangingPunct="1">
              <a:defRPr/>
            </a:pPr>
            <a:r>
              <a:rPr lang="zh-CN" altLang="en-US" dirty="0"/>
              <a:t>域名服务器有以下四种类型 </a:t>
            </a:r>
          </a:p>
        </p:txBody>
      </p:sp>
      <p:sp>
        <p:nvSpPr>
          <p:cNvPr id="1071107" name="Rectangle 3"/>
          <p:cNvSpPr>
            <a:spLocks noGrp="1" noChangeArrowheads="1"/>
          </p:cNvSpPr>
          <p:nvPr>
            <p:ph idx="1"/>
          </p:nvPr>
        </p:nvSpPr>
        <p:spPr/>
        <p:txBody>
          <a:bodyPr/>
          <a:lstStyle/>
          <a:p>
            <a:pPr marL="316531" indent="-316531" eaLnBrk="1" hangingPunct="1">
              <a:spcBef>
                <a:spcPts val="554"/>
              </a:spcBef>
              <a:defRPr/>
            </a:pPr>
            <a:r>
              <a:rPr lang="zh-CN" altLang="en-US" dirty="0"/>
              <a:t>根域名服务器 </a:t>
            </a:r>
          </a:p>
          <a:p>
            <a:pPr marL="316531" indent="-316531" eaLnBrk="1" hangingPunct="1">
              <a:spcBef>
                <a:spcPts val="554"/>
              </a:spcBef>
              <a:defRPr/>
            </a:pPr>
            <a:r>
              <a:rPr lang="zh-CN" altLang="en-US" dirty="0"/>
              <a:t>顶级域名服务器 </a:t>
            </a:r>
          </a:p>
          <a:p>
            <a:pPr marL="316531" indent="-316531" eaLnBrk="1" hangingPunct="1">
              <a:spcBef>
                <a:spcPts val="554"/>
              </a:spcBef>
              <a:defRPr/>
            </a:pPr>
            <a:r>
              <a:rPr lang="zh-CN" altLang="en-US" dirty="0"/>
              <a:t>权限域名服务器 </a:t>
            </a:r>
          </a:p>
          <a:p>
            <a:pPr marL="316531" indent="-316531" eaLnBrk="1" hangingPunct="1">
              <a:spcBef>
                <a:spcPts val="554"/>
              </a:spcBef>
              <a:defRPr/>
            </a:pPr>
            <a:r>
              <a:rPr lang="zh-CN" altLang="en-US" dirty="0"/>
              <a:t>本地域名服务器 </a:t>
            </a:r>
          </a:p>
        </p:txBody>
      </p:sp>
    </p:spTree>
    <p:extLst>
      <p:ext uri="{BB962C8B-B14F-4D97-AF65-F5344CB8AC3E}">
        <p14:creationId xmlns:p14="http://schemas.microsoft.com/office/powerpoint/2010/main" xmlns="" val="1505756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eaLnBrk="1" hangingPunct="1"/>
            <a:r>
              <a:rPr lang="zh-CN" altLang="en-US" dirty="0" smtClean="0">
                <a:ea typeface="黑体" pitchFamily="49" charset="-122"/>
              </a:rPr>
              <a:t>根域名服务器</a:t>
            </a:r>
            <a:endParaRPr lang="en-US" altLang="zh-CN" sz="3200" dirty="0" smtClean="0">
              <a:ea typeface="黑体" pitchFamily="49" charset="-122"/>
            </a:endParaRPr>
          </a:p>
        </p:txBody>
      </p:sp>
      <p:sp>
        <p:nvSpPr>
          <p:cNvPr id="48131" name="Rectangle 3"/>
          <p:cNvSpPr>
            <a:spLocks noGrp="1" noChangeArrowheads="1"/>
          </p:cNvSpPr>
          <p:nvPr>
            <p:ph idx="1"/>
          </p:nvPr>
        </p:nvSpPr>
        <p:spPr/>
        <p:txBody>
          <a:bodyPr/>
          <a:lstStyle/>
          <a:p>
            <a:r>
              <a:rPr lang="zh-CN" altLang="en-US" dirty="0" smtClean="0">
                <a:ea typeface="黑体" pitchFamily="49" charset="-122"/>
              </a:rPr>
              <a:t>根域名服务器是</a:t>
            </a:r>
            <a:r>
              <a:rPr lang="zh-CN" altLang="en-US" dirty="0">
                <a:solidFill>
                  <a:srgbClr val="FF0000"/>
                </a:solidFill>
                <a:ea typeface="黑体" pitchFamily="49" charset="-122"/>
              </a:rPr>
              <a:t>最高层次</a:t>
            </a:r>
            <a:r>
              <a:rPr lang="zh-CN" altLang="en-US" dirty="0">
                <a:ea typeface="黑体" pitchFamily="49" charset="-122"/>
              </a:rPr>
              <a:t>的域名</a:t>
            </a:r>
            <a:r>
              <a:rPr lang="zh-CN" altLang="en-US" dirty="0" smtClean="0">
                <a:ea typeface="黑体" pitchFamily="49" charset="-122"/>
              </a:rPr>
              <a:t>服务器，也是</a:t>
            </a:r>
            <a:r>
              <a:rPr lang="zh-CN" altLang="en-US" dirty="0" smtClean="0">
                <a:solidFill>
                  <a:srgbClr val="FF0000"/>
                </a:solidFill>
                <a:ea typeface="黑体" pitchFamily="49" charset="-122"/>
              </a:rPr>
              <a:t>最重要</a:t>
            </a:r>
            <a:r>
              <a:rPr lang="zh-CN" altLang="en-US" dirty="0" smtClean="0">
                <a:ea typeface="黑体" pitchFamily="49" charset="-122"/>
              </a:rPr>
              <a:t>的域名服务器。所有的根域名服务器都知道所有的顶级域名服务器的域名和 </a:t>
            </a:r>
            <a:r>
              <a:rPr lang="en-US" altLang="zh-CN" dirty="0" smtClean="0">
                <a:ea typeface="黑体" pitchFamily="49" charset="-122"/>
              </a:rPr>
              <a:t>IP </a:t>
            </a:r>
            <a:r>
              <a:rPr lang="zh-CN" altLang="en-US" dirty="0" smtClean="0">
                <a:ea typeface="黑体" pitchFamily="49" charset="-122"/>
              </a:rPr>
              <a:t>地址。</a:t>
            </a:r>
          </a:p>
          <a:p>
            <a:pPr eaLnBrk="1" hangingPunct="1"/>
            <a:r>
              <a:rPr lang="zh-CN" altLang="en-US" dirty="0" smtClean="0">
                <a:ea typeface="黑体" pitchFamily="49" charset="-122"/>
              </a:rPr>
              <a:t>不管是哪一个本地域名服务器，若要对互联网上任何一个域名进行解析，只要自己无法解析，就首先求助于根域名服务器。</a:t>
            </a:r>
          </a:p>
          <a:p>
            <a:pPr eaLnBrk="1" hangingPunct="1"/>
            <a:r>
              <a:rPr lang="zh-CN" altLang="en-US" dirty="0" smtClean="0">
                <a:ea typeface="黑体" pitchFamily="49" charset="-122"/>
              </a:rPr>
              <a:t>在互联网上共有 </a:t>
            </a:r>
            <a:r>
              <a:rPr lang="en-US" altLang="zh-CN" dirty="0" smtClean="0">
                <a:ea typeface="黑体" pitchFamily="49" charset="-122"/>
              </a:rPr>
              <a:t>13 </a:t>
            </a:r>
            <a:r>
              <a:rPr lang="zh-CN" altLang="en-US" dirty="0" smtClean="0">
                <a:ea typeface="黑体" pitchFamily="49" charset="-122"/>
              </a:rPr>
              <a:t>个不同 </a:t>
            </a:r>
            <a:r>
              <a:rPr lang="en-US" altLang="zh-CN" dirty="0" smtClean="0">
                <a:ea typeface="黑体" pitchFamily="49" charset="-122"/>
              </a:rPr>
              <a:t>IP </a:t>
            </a:r>
            <a:r>
              <a:rPr lang="zh-CN" altLang="en-US" dirty="0" smtClean="0">
                <a:ea typeface="黑体" pitchFamily="49" charset="-122"/>
              </a:rPr>
              <a:t>地址的根域名服务器，它们的名字是用一个英文字母命名，从 </a:t>
            </a:r>
            <a:r>
              <a:rPr lang="en-US" altLang="zh-CN" dirty="0" smtClean="0">
                <a:ea typeface="黑体" pitchFamily="49" charset="-122"/>
              </a:rPr>
              <a:t>a  </a:t>
            </a:r>
            <a:r>
              <a:rPr lang="zh-CN" altLang="en-US" dirty="0" smtClean="0">
                <a:ea typeface="黑体" pitchFamily="49" charset="-122"/>
              </a:rPr>
              <a:t>一直到 </a:t>
            </a:r>
            <a:r>
              <a:rPr lang="en-US" altLang="zh-CN" dirty="0" smtClean="0">
                <a:ea typeface="黑体" pitchFamily="49" charset="-122"/>
              </a:rPr>
              <a:t>m</a:t>
            </a:r>
            <a:r>
              <a:rPr lang="zh-CN" altLang="en-US" dirty="0" smtClean="0">
                <a:ea typeface="黑体" pitchFamily="49" charset="-122"/>
              </a:rPr>
              <a:t>（前 </a:t>
            </a:r>
            <a:r>
              <a:rPr lang="en-US" altLang="zh-CN" dirty="0" smtClean="0">
                <a:ea typeface="黑体" pitchFamily="49" charset="-122"/>
              </a:rPr>
              <a:t>13 </a:t>
            </a:r>
            <a:r>
              <a:rPr lang="zh-CN" altLang="en-US" dirty="0" smtClean="0">
                <a:ea typeface="黑体" pitchFamily="49" charset="-122"/>
              </a:rPr>
              <a:t>个字母）。</a:t>
            </a:r>
          </a:p>
        </p:txBody>
      </p:sp>
    </p:spTree>
    <p:extLst>
      <p:ext uri="{BB962C8B-B14F-4D97-AF65-F5344CB8AC3E}">
        <p14:creationId xmlns:p14="http://schemas.microsoft.com/office/powerpoint/2010/main" xmlns="" val="3538643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ctr" eaLnBrk="1" hangingPunct="1"/>
            <a:r>
              <a:rPr lang="zh-CN" altLang="en-US" dirty="0" smtClean="0">
                <a:ea typeface="黑体" pitchFamily="49" charset="-122"/>
              </a:rPr>
              <a:t>根域名服务器共有 </a:t>
            </a:r>
            <a:r>
              <a:rPr lang="en-US" altLang="zh-CN" dirty="0" smtClean="0">
                <a:ea typeface="黑体" pitchFamily="49" charset="-122"/>
              </a:rPr>
              <a:t>13 </a:t>
            </a:r>
            <a:r>
              <a:rPr lang="zh-CN" altLang="en-US" dirty="0" smtClean="0">
                <a:ea typeface="黑体" pitchFamily="49" charset="-122"/>
              </a:rPr>
              <a:t>套装置</a:t>
            </a:r>
          </a:p>
        </p:txBody>
      </p:sp>
      <p:sp>
        <p:nvSpPr>
          <p:cNvPr id="49155" name="Rectangle 3"/>
          <p:cNvSpPr>
            <a:spLocks noGrp="1" noChangeArrowheads="1"/>
          </p:cNvSpPr>
          <p:nvPr>
            <p:ph idx="1"/>
          </p:nvPr>
        </p:nvSpPr>
        <p:spPr/>
        <p:txBody>
          <a:bodyPr/>
          <a:lstStyle/>
          <a:p>
            <a:r>
              <a:rPr lang="zh-CN" altLang="en-US" sz="2800" dirty="0" smtClean="0">
                <a:solidFill>
                  <a:srgbClr val="FF0000"/>
                </a:solidFill>
                <a:ea typeface="黑体" pitchFamily="49" charset="-122"/>
              </a:rPr>
              <a:t>根</a:t>
            </a:r>
            <a:r>
              <a:rPr lang="zh-CN" altLang="en-US" sz="2800" dirty="0">
                <a:solidFill>
                  <a:srgbClr val="FF0000"/>
                </a:solidFill>
                <a:ea typeface="黑体" pitchFamily="49" charset="-122"/>
              </a:rPr>
              <a:t>域名服务器共有 </a:t>
            </a:r>
            <a:r>
              <a:rPr lang="en-US" altLang="zh-CN" sz="2800" dirty="0">
                <a:solidFill>
                  <a:srgbClr val="FF0000"/>
                </a:solidFill>
                <a:ea typeface="黑体" pitchFamily="49" charset="-122"/>
              </a:rPr>
              <a:t>13 </a:t>
            </a:r>
            <a:r>
              <a:rPr lang="zh-CN" altLang="en-US" sz="2800" dirty="0">
                <a:solidFill>
                  <a:srgbClr val="FF0000"/>
                </a:solidFill>
                <a:ea typeface="黑体" pitchFamily="49" charset="-122"/>
              </a:rPr>
              <a:t>套</a:t>
            </a:r>
            <a:r>
              <a:rPr lang="zh-CN" altLang="en-US" sz="2800" dirty="0" smtClean="0">
                <a:solidFill>
                  <a:srgbClr val="FF0000"/>
                </a:solidFill>
                <a:ea typeface="黑体" pitchFamily="49" charset="-122"/>
              </a:rPr>
              <a:t>装置，不是 </a:t>
            </a:r>
            <a:r>
              <a:rPr lang="en-US" altLang="zh-CN" sz="2800" dirty="0">
                <a:solidFill>
                  <a:srgbClr val="FF0000"/>
                </a:solidFill>
                <a:ea typeface="黑体" pitchFamily="49" charset="-122"/>
              </a:rPr>
              <a:t>13 </a:t>
            </a:r>
            <a:r>
              <a:rPr lang="zh-CN" altLang="en-US" sz="2800" dirty="0">
                <a:solidFill>
                  <a:srgbClr val="FF0000"/>
                </a:solidFill>
                <a:ea typeface="黑体" pitchFamily="49" charset="-122"/>
              </a:rPr>
              <a:t>个</a:t>
            </a:r>
            <a:r>
              <a:rPr lang="zh-CN" altLang="en-US" sz="2800" dirty="0" smtClean="0">
                <a:solidFill>
                  <a:srgbClr val="FF0000"/>
                </a:solidFill>
                <a:ea typeface="黑体" pitchFamily="49" charset="-122"/>
              </a:rPr>
              <a:t>机器。</a:t>
            </a:r>
            <a:endParaRPr lang="en-US" altLang="zh-CN" sz="2800" dirty="0">
              <a:solidFill>
                <a:srgbClr val="FF0000"/>
              </a:solidFill>
              <a:ea typeface="黑体" pitchFamily="49" charset="-122"/>
            </a:endParaRPr>
          </a:p>
          <a:p>
            <a:pPr eaLnBrk="1" hangingPunct="1"/>
            <a:r>
              <a:rPr lang="zh-CN" altLang="en-US" sz="2800" dirty="0" smtClean="0">
                <a:ea typeface="黑体" pitchFamily="49" charset="-122"/>
              </a:rPr>
              <a:t>这些根域名服务器相应的</a:t>
            </a:r>
            <a:r>
              <a:rPr lang="zh-CN" altLang="en-US" sz="2800" dirty="0" smtClean="0">
                <a:solidFill>
                  <a:srgbClr val="FF0000"/>
                </a:solidFill>
                <a:ea typeface="黑体" pitchFamily="49" charset="-122"/>
              </a:rPr>
              <a:t>域名</a:t>
            </a:r>
            <a:r>
              <a:rPr lang="zh-CN" altLang="en-US" sz="2800" dirty="0" smtClean="0">
                <a:ea typeface="黑体" pitchFamily="49" charset="-122"/>
              </a:rPr>
              <a:t>分别是：</a:t>
            </a:r>
          </a:p>
          <a:p>
            <a:pPr eaLnBrk="1" hangingPunct="1">
              <a:buFont typeface="Wingdings" panose="05000000000000000000" pitchFamily="2" charset="2"/>
              <a:buNone/>
            </a:pPr>
            <a:r>
              <a:rPr lang="zh-CN" altLang="en-US" sz="2800" dirty="0" smtClean="0">
                <a:ea typeface="黑体" pitchFamily="49" charset="-122"/>
              </a:rPr>
              <a:t>    </a:t>
            </a:r>
            <a:r>
              <a:rPr lang="en-US" altLang="zh-CN" sz="2800" dirty="0" smtClean="0">
                <a:ea typeface="黑体" pitchFamily="49" charset="-122"/>
              </a:rPr>
              <a:t>a.rootservers.net</a:t>
            </a:r>
          </a:p>
          <a:p>
            <a:pPr eaLnBrk="1" hangingPunct="1">
              <a:buFont typeface="Wingdings" panose="05000000000000000000" pitchFamily="2" charset="2"/>
              <a:buNone/>
            </a:pPr>
            <a:r>
              <a:rPr lang="en-US" altLang="zh-CN" sz="2800" dirty="0" smtClean="0">
                <a:ea typeface="黑体" pitchFamily="49" charset="-122"/>
              </a:rPr>
              <a:t>    b.rootservers.net</a:t>
            </a:r>
          </a:p>
          <a:p>
            <a:pPr eaLnBrk="1" hangingPunct="1">
              <a:buFont typeface="Wingdings" panose="05000000000000000000" pitchFamily="2" charset="2"/>
              <a:buNone/>
            </a:pPr>
            <a:r>
              <a:rPr lang="en-US" altLang="zh-CN" sz="2800" dirty="0" smtClean="0">
                <a:ea typeface="黑体" pitchFamily="49" charset="-122"/>
              </a:rPr>
              <a:t>    … </a:t>
            </a:r>
          </a:p>
          <a:p>
            <a:pPr eaLnBrk="1" hangingPunct="1">
              <a:buFont typeface="Wingdings" panose="05000000000000000000" pitchFamily="2" charset="2"/>
              <a:buNone/>
            </a:pPr>
            <a:r>
              <a:rPr lang="en-US" altLang="zh-CN" sz="2800" dirty="0" smtClean="0">
                <a:ea typeface="黑体" pitchFamily="49" charset="-122"/>
              </a:rPr>
              <a:t>    m.rootservers.net</a:t>
            </a:r>
          </a:p>
          <a:p>
            <a:r>
              <a:rPr lang="zh-CN" altLang="zh-CN" sz="2800" dirty="0"/>
              <a:t>到</a:t>
            </a:r>
            <a:r>
              <a:rPr lang="en-US" altLang="zh-CN" sz="2800" dirty="0"/>
              <a:t>2016</a:t>
            </a:r>
            <a:r>
              <a:rPr lang="zh-CN" altLang="zh-CN" sz="2800" dirty="0"/>
              <a:t>年</a:t>
            </a:r>
            <a:r>
              <a:rPr lang="en-US" altLang="zh-CN" sz="2800" dirty="0"/>
              <a:t>2</a:t>
            </a:r>
            <a:r>
              <a:rPr lang="zh-CN" altLang="zh-CN" sz="2800" dirty="0"/>
              <a:t>月，全世界已经</a:t>
            </a:r>
            <a:r>
              <a:rPr lang="zh-CN" altLang="zh-CN" sz="2800" dirty="0" smtClean="0"/>
              <a:t>在</a:t>
            </a:r>
            <a:r>
              <a:rPr lang="en-US" altLang="zh-CN" sz="2800" dirty="0" smtClean="0"/>
              <a:t> 588 </a:t>
            </a:r>
            <a:r>
              <a:rPr lang="zh-CN" altLang="zh-CN" sz="2800" dirty="0" smtClean="0"/>
              <a:t>个地点安装</a:t>
            </a:r>
            <a:r>
              <a:rPr lang="zh-CN" altLang="zh-CN" sz="2800" dirty="0"/>
              <a:t>了根域名</a:t>
            </a:r>
            <a:r>
              <a:rPr lang="zh-CN" altLang="zh-CN" sz="2800" dirty="0" smtClean="0"/>
              <a:t>服务器</a:t>
            </a:r>
            <a:r>
              <a:rPr lang="zh-CN" altLang="en-US" sz="2800" dirty="0" smtClean="0"/>
              <a:t>，</a:t>
            </a:r>
            <a:r>
              <a:rPr lang="zh-CN" altLang="en-US" sz="2800" dirty="0" smtClean="0">
                <a:ea typeface="黑体" pitchFamily="49" charset="-122"/>
              </a:rPr>
              <a:t>使世界上大部分 </a:t>
            </a:r>
            <a:r>
              <a:rPr lang="en-US" altLang="zh-CN" sz="2800" dirty="0" smtClean="0">
                <a:ea typeface="黑体" pitchFamily="49" charset="-122"/>
              </a:rPr>
              <a:t>DNS </a:t>
            </a:r>
            <a:r>
              <a:rPr lang="zh-CN" altLang="en-US" sz="2800" dirty="0" smtClean="0">
                <a:ea typeface="黑体" pitchFamily="49" charset="-122"/>
              </a:rPr>
              <a:t>域名服务器都能</a:t>
            </a:r>
            <a:r>
              <a:rPr lang="zh-CN" altLang="en-US" sz="2800" dirty="0" smtClean="0">
                <a:solidFill>
                  <a:srgbClr val="FF0000"/>
                </a:solidFill>
                <a:ea typeface="黑体" pitchFamily="49" charset="-122"/>
              </a:rPr>
              <a:t>就近</a:t>
            </a:r>
            <a:r>
              <a:rPr lang="zh-CN" altLang="en-US" sz="2800" dirty="0" smtClean="0">
                <a:ea typeface="黑体" pitchFamily="49" charset="-122"/>
              </a:rPr>
              <a:t>找到一个根域名服务器。 </a:t>
            </a:r>
          </a:p>
          <a:p>
            <a:pPr eaLnBrk="1" hangingPunct="1"/>
            <a:endParaRPr lang="en-US" altLang="zh-CN" sz="2800" dirty="0" smtClean="0">
              <a:ea typeface="黑体" pitchFamily="49" charset="-122"/>
            </a:endParaRPr>
          </a:p>
        </p:txBody>
      </p:sp>
    </p:spTree>
    <p:extLst>
      <p:ext uri="{BB962C8B-B14F-4D97-AF65-F5344CB8AC3E}">
        <p14:creationId xmlns:p14="http://schemas.microsoft.com/office/powerpoint/2010/main" xmlns="" val="325483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algn="ctr" eaLnBrk="1" hangingPunct="1"/>
            <a:r>
              <a:rPr sz="3600" dirty="0" smtClean="0"/>
              <a:t>举例：根域名服务器 </a:t>
            </a:r>
            <a:r>
              <a:rPr lang="en-US" altLang="zh-CN" sz="3600" dirty="0" smtClean="0"/>
              <a:t>L </a:t>
            </a:r>
            <a:r>
              <a:rPr sz="3600" dirty="0" smtClean="0"/>
              <a:t>的地点分布图</a:t>
            </a:r>
          </a:p>
        </p:txBody>
      </p:sp>
      <p:sp>
        <p:nvSpPr>
          <p:cNvPr id="50179" name="Text Box 6"/>
          <p:cNvSpPr txBox="1">
            <a:spLocks noChangeArrowheads="1"/>
          </p:cNvSpPr>
          <p:nvPr/>
        </p:nvSpPr>
        <p:spPr bwMode="auto">
          <a:xfrm>
            <a:off x="705371" y="4792663"/>
            <a:ext cx="8579528" cy="1384995"/>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just" eaLnBrk="1" hangingPunct="1">
              <a:buFontTx/>
              <a:buChar char="•"/>
            </a:pPr>
            <a:r>
              <a:rPr lang="en-US" altLang="zh-CN" sz="2800" b="1">
                <a:solidFill>
                  <a:srgbClr val="000099"/>
                </a:solidFill>
                <a:latin typeface="Arial" charset="0"/>
                <a:ea typeface="黑体" pitchFamily="49" charset="-122"/>
              </a:rPr>
              <a:t>  </a:t>
            </a:r>
            <a:r>
              <a:rPr lang="zh-CN" altLang="en-US" sz="2800" b="1">
                <a:solidFill>
                  <a:srgbClr val="000099"/>
                </a:solidFill>
                <a:latin typeface="Arial" charset="0"/>
                <a:ea typeface="黑体" pitchFamily="49" charset="-122"/>
              </a:rPr>
              <a:t>根域名服务器并不直接把域名直接转换成 </a:t>
            </a:r>
            <a:r>
              <a:rPr lang="en-US" altLang="zh-CN" sz="2800" b="1">
                <a:solidFill>
                  <a:srgbClr val="000099"/>
                </a:solidFill>
                <a:latin typeface="Arial" charset="0"/>
                <a:ea typeface="黑体" pitchFamily="49" charset="-122"/>
              </a:rPr>
              <a:t>IP </a:t>
            </a:r>
            <a:r>
              <a:rPr lang="zh-CN" altLang="en-US" sz="2800" b="1">
                <a:solidFill>
                  <a:srgbClr val="000099"/>
                </a:solidFill>
                <a:latin typeface="Arial" charset="0"/>
                <a:ea typeface="黑体" pitchFamily="49" charset="-122"/>
              </a:rPr>
              <a:t>地址。</a:t>
            </a:r>
          </a:p>
          <a:p>
            <a:pPr algn="just" eaLnBrk="1" hangingPunct="1">
              <a:buFontTx/>
              <a:buChar char="•"/>
            </a:pPr>
            <a:r>
              <a:rPr lang="zh-CN" altLang="en-US" sz="2800" b="1">
                <a:solidFill>
                  <a:srgbClr val="000099"/>
                </a:solidFill>
                <a:latin typeface="Arial" charset="0"/>
                <a:ea typeface="黑体" pitchFamily="49" charset="-122"/>
              </a:rPr>
              <a:t>  在使用迭代查询时，根域名服务器把下一步应当找</a:t>
            </a:r>
          </a:p>
          <a:p>
            <a:pPr algn="just" eaLnBrk="1" hangingPunct="1"/>
            <a:r>
              <a:rPr lang="zh-CN" altLang="en-US" sz="2800" b="1">
                <a:solidFill>
                  <a:srgbClr val="000099"/>
                </a:solidFill>
                <a:latin typeface="Arial" charset="0"/>
                <a:ea typeface="黑体" pitchFamily="49" charset="-122"/>
              </a:rPr>
              <a:t>   的顶级域名服务器的 </a:t>
            </a:r>
            <a:r>
              <a:rPr lang="en-US" altLang="zh-CN" sz="2800" b="1">
                <a:solidFill>
                  <a:srgbClr val="000099"/>
                </a:solidFill>
                <a:latin typeface="Arial" charset="0"/>
                <a:ea typeface="黑体" pitchFamily="49" charset="-122"/>
              </a:rPr>
              <a:t>IP </a:t>
            </a:r>
            <a:r>
              <a:rPr lang="zh-CN" altLang="en-US" sz="2800" b="1">
                <a:solidFill>
                  <a:srgbClr val="000099"/>
                </a:solidFill>
                <a:latin typeface="Arial" charset="0"/>
                <a:ea typeface="黑体" pitchFamily="49" charset="-122"/>
              </a:rPr>
              <a:t>地址告诉本地域名服务器。</a:t>
            </a:r>
          </a:p>
        </p:txBody>
      </p:sp>
      <p:sp>
        <p:nvSpPr>
          <p:cNvPr id="50180" name="Text Box 7"/>
          <p:cNvSpPr txBox="1">
            <a:spLocks noChangeArrowheads="1"/>
          </p:cNvSpPr>
          <p:nvPr/>
        </p:nvSpPr>
        <p:spPr bwMode="auto">
          <a:xfrm>
            <a:off x="2144688" y="4149725"/>
            <a:ext cx="6445932" cy="52322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dirty="0">
                <a:solidFill>
                  <a:srgbClr val="000099"/>
                </a:solidFill>
                <a:latin typeface="Arial" charset="0"/>
                <a:ea typeface="黑体" pitchFamily="49" charset="-122"/>
              </a:rPr>
              <a:t>根域名服务器 </a:t>
            </a:r>
            <a:r>
              <a:rPr lang="en-US" altLang="zh-CN" sz="2800" b="1" dirty="0" smtClean="0">
                <a:solidFill>
                  <a:srgbClr val="000099"/>
                </a:solidFill>
                <a:latin typeface="Arial" charset="0"/>
                <a:ea typeface="黑体" pitchFamily="49" charset="-122"/>
              </a:rPr>
              <a:t>L </a:t>
            </a:r>
            <a:r>
              <a:rPr lang="zh-CN" altLang="zh-CN" sz="2800" b="1" dirty="0" smtClean="0">
                <a:solidFill>
                  <a:srgbClr val="000099"/>
                </a:solidFill>
                <a:latin typeface="Arial" charset="0"/>
                <a:ea typeface="黑体" pitchFamily="49" charset="-122"/>
              </a:rPr>
              <a:t>分布</a:t>
            </a:r>
            <a:r>
              <a:rPr lang="zh-CN" altLang="en-US" sz="2800" b="1" dirty="0">
                <a:solidFill>
                  <a:srgbClr val="000099"/>
                </a:solidFill>
                <a:latin typeface="Arial" charset="0"/>
                <a:ea typeface="黑体" pitchFamily="49" charset="-122"/>
              </a:rPr>
              <a:t>在</a:t>
            </a:r>
            <a:r>
              <a:rPr lang="zh-CN" altLang="en-US" sz="2800" b="1" dirty="0" smtClean="0">
                <a:solidFill>
                  <a:srgbClr val="000099"/>
                </a:solidFill>
                <a:latin typeface="Arial" charset="0"/>
                <a:ea typeface="黑体" pitchFamily="49" charset="-122"/>
              </a:rPr>
              <a:t>世界 </a:t>
            </a:r>
            <a:r>
              <a:rPr lang="en-US" altLang="zh-CN" sz="2800" b="1" dirty="0" smtClean="0">
                <a:solidFill>
                  <a:srgbClr val="000099"/>
                </a:solidFill>
                <a:latin typeface="Arial" charset="0"/>
                <a:ea typeface="黑体" pitchFamily="49" charset="-122"/>
              </a:rPr>
              <a:t>150 </a:t>
            </a:r>
            <a:r>
              <a:rPr lang="zh-CN" altLang="zh-CN" sz="2800" b="1" dirty="0" smtClean="0">
                <a:solidFill>
                  <a:srgbClr val="000099"/>
                </a:solidFill>
                <a:latin typeface="Arial" charset="0"/>
                <a:ea typeface="黑体" pitchFamily="49" charset="-122"/>
              </a:rPr>
              <a:t>个地点</a:t>
            </a:r>
            <a:endParaRPr lang="zh-CN" altLang="en-US" sz="2800" b="1" dirty="0">
              <a:solidFill>
                <a:srgbClr val="000099"/>
              </a:solidFill>
              <a:latin typeface="Arial" charset="0"/>
              <a:ea typeface="黑体" pitchFamily="49" charset="-122"/>
            </a:endParaRPr>
          </a:p>
        </p:txBody>
      </p:sp>
      <p:pic>
        <p:nvPicPr>
          <p:cNvPr id="6" name="图片 5" descr="L-rootserver.jpg"/>
          <p:cNvPicPr/>
          <p:nvPr/>
        </p:nvPicPr>
        <p:blipFill>
          <a:blip r:embed="rId3" cstate="print"/>
          <a:stretch>
            <a:fillRect/>
          </a:stretch>
        </p:blipFill>
        <p:spPr>
          <a:xfrm>
            <a:off x="777379" y="1167026"/>
            <a:ext cx="8424093" cy="2838038"/>
          </a:xfrm>
          <a:prstGeom prst="rect">
            <a:avLst/>
          </a:prstGeom>
        </p:spPr>
      </p:pic>
    </p:spTree>
    <p:extLst>
      <p:ext uri="{BB962C8B-B14F-4D97-AF65-F5344CB8AC3E}">
        <p14:creationId xmlns:p14="http://schemas.microsoft.com/office/powerpoint/2010/main" xmlns="" val="1780075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p:txBody>
          <a:bodyPr/>
          <a:lstStyle/>
          <a:p>
            <a:pPr algn="ctr" eaLnBrk="1" hangingPunct="1">
              <a:defRPr/>
            </a:pPr>
            <a:r>
              <a:rPr lang="zh-CN" altLang="en-US" dirty="0"/>
              <a:t>顶级域名</a:t>
            </a:r>
            <a:r>
              <a:rPr lang="zh-CN" altLang="en-US" dirty="0" smtClean="0"/>
              <a:t>服务器</a:t>
            </a:r>
            <a:endParaRPr lang="zh-CN" altLang="en-US" dirty="0"/>
          </a:p>
        </p:txBody>
      </p:sp>
      <p:sp>
        <p:nvSpPr>
          <p:cNvPr id="1077251" name="Rectangle 3"/>
          <p:cNvSpPr>
            <a:spLocks noGrp="1" noChangeArrowheads="1"/>
          </p:cNvSpPr>
          <p:nvPr>
            <p:ph idx="1"/>
          </p:nvPr>
        </p:nvSpPr>
        <p:spPr/>
        <p:txBody>
          <a:bodyPr/>
          <a:lstStyle/>
          <a:p>
            <a:pPr marL="316531" indent="-316531">
              <a:defRPr/>
            </a:pPr>
            <a:r>
              <a:rPr lang="zh-CN" altLang="en-US" dirty="0"/>
              <a:t>顶级域名</a:t>
            </a:r>
            <a:r>
              <a:rPr lang="zh-CN" altLang="en-US" dirty="0" smtClean="0"/>
              <a:t>服务器</a:t>
            </a:r>
            <a:r>
              <a:rPr lang="zh-CN" altLang="en-US" dirty="0"/>
              <a:t>（</a:t>
            </a:r>
            <a:r>
              <a:rPr lang="zh-CN" altLang="en-US" dirty="0" smtClean="0"/>
              <a:t>即 </a:t>
            </a:r>
            <a:r>
              <a:rPr lang="en-US" altLang="zh-CN" dirty="0">
                <a:solidFill>
                  <a:srgbClr val="FF0000"/>
                </a:solidFill>
              </a:rPr>
              <a:t>TLD </a:t>
            </a:r>
            <a:r>
              <a:rPr lang="zh-CN" altLang="en-US" dirty="0">
                <a:solidFill>
                  <a:srgbClr val="FF0000"/>
                </a:solidFill>
              </a:rPr>
              <a:t>服务器</a:t>
            </a:r>
            <a:r>
              <a:rPr lang="zh-CN" altLang="en-US" dirty="0"/>
              <a:t>）</a:t>
            </a:r>
            <a:r>
              <a:rPr lang="zh-CN" altLang="en-US" dirty="0" smtClean="0"/>
              <a:t>负责</a:t>
            </a:r>
            <a:r>
              <a:rPr lang="zh-CN" altLang="en-US" dirty="0"/>
              <a:t>管理在该顶级域名服务器注册的</a:t>
            </a:r>
            <a:r>
              <a:rPr lang="zh-CN" altLang="en-US" dirty="0">
                <a:solidFill>
                  <a:srgbClr val="FF0000"/>
                </a:solidFill>
              </a:rPr>
              <a:t>所有二级域名。</a:t>
            </a:r>
          </a:p>
          <a:p>
            <a:pPr marL="316531" indent="-316531" eaLnBrk="1" hangingPunct="1">
              <a:defRPr/>
            </a:pPr>
            <a:r>
              <a:rPr lang="zh-CN" altLang="en-US" dirty="0"/>
              <a:t>当收到 </a:t>
            </a:r>
            <a:r>
              <a:rPr lang="en-US" altLang="zh-CN" dirty="0"/>
              <a:t>DNS </a:t>
            </a:r>
            <a:r>
              <a:rPr lang="zh-CN" altLang="en-US" dirty="0"/>
              <a:t>查询请求时，就给出相应的回答（可能是最后的结果，也可能是下一步应当找的域名服务器的 </a:t>
            </a:r>
            <a:r>
              <a:rPr lang="en-US" altLang="zh-CN" dirty="0"/>
              <a:t>IP </a:t>
            </a:r>
            <a:r>
              <a:rPr lang="zh-CN" altLang="en-US" dirty="0"/>
              <a:t>地址）。 </a:t>
            </a:r>
          </a:p>
        </p:txBody>
      </p:sp>
    </p:spTree>
    <p:extLst>
      <p:ext uri="{BB962C8B-B14F-4D97-AF65-F5344CB8AC3E}">
        <p14:creationId xmlns:p14="http://schemas.microsoft.com/office/powerpoint/2010/main" xmlns="" val="3316372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title"/>
          </p:nvPr>
        </p:nvSpPr>
        <p:spPr/>
        <p:txBody>
          <a:bodyPr/>
          <a:lstStyle/>
          <a:p>
            <a:pPr algn="ctr" eaLnBrk="1" hangingPunct="1">
              <a:defRPr/>
            </a:pPr>
            <a:r>
              <a:rPr lang="zh-CN" altLang="en-US" dirty="0"/>
              <a:t>权限域名服务器 </a:t>
            </a:r>
          </a:p>
        </p:txBody>
      </p:sp>
      <p:sp>
        <p:nvSpPr>
          <p:cNvPr id="1078275" name="Rectangle 3"/>
          <p:cNvSpPr>
            <a:spLocks noGrp="1" noChangeArrowheads="1"/>
          </p:cNvSpPr>
          <p:nvPr>
            <p:ph idx="1"/>
          </p:nvPr>
        </p:nvSpPr>
        <p:spPr/>
        <p:txBody>
          <a:bodyPr/>
          <a:lstStyle/>
          <a:p>
            <a:pPr marL="316531" indent="-316531" eaLnBrk="1" hangingPunct="1">
              <a:spcBef>
                <a:spcPts val="554"/>
              </a:spcBef>
              <a:defRPr/>
            </a:pPr>
            <a:r>
              <a:rPr lang="zh-CN" altLang="en-US" dirty="0" smtClean="0"/>
              <a:t>负责</a:t>
            </a:r>
            <a:r>
              <a:rPr lang="zh-CN" altLang="en-US" dirty="0"/>
              <a:t>一个区的域名服务器。</a:t>
            </a:r>
          </a:p>
          <a:p>
            <a:pPr marL="316531" indent="-316531" eaLnBrk="1" hangingPunct="1">
              <a:spcBef>
                <a:spcPts val="554"/>
              </a:spcBef>
              <a:defRPr/>
            </a:pPr>
            <a:r>
              <a:rPr lang="zh-CN" altLang="en-US" dirty="0"/>
              <a:t>当一个权限域名服务器还不能给出最后的查询回答时，就会告诉发出查询请求的 </a:t>
            </a:r>
            <a:r>
              <a:rPr lang="en-US" altLang="zh-CN" dirty="0"/>
              <a:t>DNS </a:t>
            </a:r>
            <a:r>
              <a:rPr lang="zh-CN" altLang="en-US" dirty="0"/>
              <a:t>客户，下一步应当找哪一个权限域名服务器。 </a:t>
            </a:r>
          </a:p>
        </p:txBody>
      </p:sp>
    </p:spTree>
    <p:extLst>
      <p:ext uri="{BB962C8B-B14F-4D97-AF65-F5344CB8AC3E}">
        <p14:creationId xmlns:p14="http://schemas.microsoft.com/office/powerpoint/2010/main" xmlns="" val="37794298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8" name="Rectangle 2"/>
          <p:cNvSpPr>
            <a:spLocks noGrp="1" noChangeArrowheads="1"/>
          </p:cNvSpPr>
          <p:nvPr>
            <p:ph type="title"/>
          </p:nvPr>
        </p:nvSpPr>
        <p:spPr/>
        <p:txBody>
          <a:bodyPr/>
          <a:lstStyle/>
          <a:p>
            <a:pPr algn="ctr" eaLnBrk="1" hangingPunct="1">
              <a:defRPr/>
            </a:pPr>
            <a:r>
              <a:rPr lang="zh-CN" altLang="en-US" dirty="0"/>
              <a:t>本地域名服务器 </a:t>
            </a:r>
          </a:p>
        </p:txBody>
      </p:sp>
      <p:sp>
        <p:nvSpPr>
          <p:cNvPr id="107929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16531" indent="-316531">
              <a:spcBef>
                <a:spcPts val="554"/>
              </a:spcBef>
            </a:pPr>
            <a:r>
              <a:rPr lang="zh-CN" altLang="en-US" dirty="0"/>
              <a:t>本地域名服务器对域名系统非常重要。</a:t>
            </a:r>
          </a:p>
          <a:p>
            <a:pPr marL="316531" indent="-316531">
              <a:spcBef>
                <a:spcPts val="554"/>
              </a:spcBef>
            </a:pPr>
            <a:r>
              <a:rPr lang="zh-CN" altLang="en-US" dirty="0"/>
              <a:t>当一个主机发出 </a:t>
            </a:r>
            <a:r>
              <a:rPr lang="en-US" altLang="zh-CN" dirty="0"/>
              <a:t>DNS </a:t>
            </a:r>
            <a:r>
              <a:rPr lang="zh-CN" altLang="en-US" dirty="0"/>
              <a:t>查询请求时，这个查询请求报文就发送给本地域名服务器。</a:t>
            </a:r>
          </a:p>
          <a:p>
            <a:pPr marL="316531" indent="-316531">
              <a:spcBef>
                <a:spcPts val="554"/>
              </a:spcBef>
            </a:pPr>
            <a:r>
              <a:rPr lang="zh-CN" altLang="en-US" dirty="0"/>
              <a:t>每一个互联网服务提供者 </a:t>
            </a:r>
            <a:r>
              <a:rPr lang="en-US" altLang="zh-CN" dirty="0"/>
              <a:t>ISP</a:t>
            </a:r>
            <a:r>
              <a:rPr lang="zh-CN" altLang="en-US" dirty="0"/>
              <a:t>，或一个大学，甚至一个大学里的系，都可以拥有一个本地域名服务器，</a:t>
            </a:r>
          </a:p>
          <a:p>
            <a:pPr marL="316531" indent="-316531">
              <a:spcBef>
                <a:spcPts val="554"/>
              </a:spcBef>
            </a:pPr>
            <a:r>
              <a:rPr lang="zh-CN" altLang="en-US" dirty="0"/>
              <a:t>这种域名服务器有时也称为</a:t>
            </a:r>
            <a:r>
              <a:rPr lang="zh-CN" altLang="en-US" dirty="0">
                <a:solidFill>
                  <a:srgbClr val="FF0000"/>
                </a:solidFill>
              </a:rPr>
              <a:t>默认域名服务器。</a:t>
            </a:r>
            <a:r>
              <a:rPr lang="zh-CN" altLang="en-US" dirty="0"/>
              <a:t> </a:t>
            </a:r>
          </a:p>
        </p:txBody>
      </p:sp>
    </p:spTree>
    <p:extLst>
      <p:ext uri="{BB962C8B-B14F-4D97-AF65-F5344CB8AC3E}">
        <p14:creationId xmlns:p14="http://schemas.microsoft.com/office/powerpoint/2010/main" xmlns="" val="2783175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p:txBody>
          <a:bodyPr/>
          <a:lstStyle/>
          <a:p>
            <a:pPr algn="ctr" eaLnBrk="1" hangingPunct="1">
              <a:defRPr/>
            </a:pPr>
            <a:r>
              <a:rPr lang="zh-CN" altLang="en-US" dirty="0"/>
              <a:t>提高域名服务器的可靠性</a:t>
            </a:r>
          </a:p>
        </p:txBody>
      </p:sp>
      <p:sp>
        <p:nvSpPr>
          <p:cNvPr id="54275" name="Rectangle 3"/>
          <p:cNvSpPr>
            <a:spLocks noGrp="1" noChangeArrowheads="1"/>
          </p:cNvSpPr>
          <p:nvPr>
            <p:ph idx="1"/>
          </p:nvPr>
        </p:nvSpPr>
        <p:spPr/>
        <p:txBody>
          <a:bodyPr/>
          <a:lstStyle/>
          <a:p>
            <a:pPr eaLnBrk="1" hangingPunct="1"/>
            <a:r>
              <a:rPr lang="en-US" altLang="zh-CN" dirty="0" smtClean="0">
                <a:ea typeface="黑体" pitchFamily="49" charset="-122"/>
              </a:rPr>
              <a:t>DNS </a:t>
            </a:r>
            <a:r>
              <a:rPr lang="zh-CN" altLang="en-US" dirty="0" smtClean="0">
                <a:ea typeface="黑体" pitchFamily="49" charset="-122"/>
              </a:rPr>
              <a:t>域名服务器都把数据复制到几个域名服务器来保存，其中的一个是</a:t>
            </a:r>
            <a:r>
              <a:rPr lang="zh-CN" altLang="en-US" dirty="0" smtClean="0">
                <a:solidFill>
                  <a:srgbClr val="FF0000"/>
                </a:solidFill>
                <a:ea typeface="黑体" pitchFamily="49" charset="-122"/>
              </a:rPr>
              <a:t>主域名服务器</a:t>
            </a:r>
            <a:r>
              <a:rPr lang="zh-CN" altLang="en-US" dirty="0" smtClean="0">
                <a:ea typeface="黑体" pitchFamily="49" charset="-122"/>
              </a:rPr>
              <a:t>，其他的是</a:t>
            </a:r>
            <a:r>
              <a:rPr lang="zh-CN" altLang="en-US" dirty="0" smtClean="0">
                <a:solidFill>
                  <a:srgbClr val="FF0000"/>
                </a:solidFill>
                <a:ea typeface="黑体" pitchFamily="49" charset="-122"/>
              </a:rPr>
              <a:t>辅助域名服务器</a:t>
            </a:r>
            <a:r>
              <a:rPr lang="zh-CN" altLang="en-US" dirty="0" smtClean="0">
                <a:ea typeface="黑体" pitchFamily="49" charset="-122"/>
              </a:rPr>
              <a:t>。</a:t>
            </a:r>
          </a:p>
          <a:p>
            <a:pPr eaLnBrk="1" hangingPunct="1"/>
            <a:r>
              <a:rPr lang="zh-CN" altLang="en-US" dirty="0" smtClean="0">
                <a:ea typeface="黑体" pitchFamily="49" charset="-122"/>
              </a:rPr>
              <a:t>当主域名服务器出故障时，辅助域名服务器可以保证 </a:t>
            </a:r>
            <a:r>
              <a:rPr lang="en-US" altLang="zh-CN" dirty="0" smtClean="0">
                <a:ea typeface="黑体" pitchFamily="49" charset="-122"/>
              </a:rPr>
              <a:t>DNS </a:t>
            </a:r>
            <a:r>
              <a:rPr lang="zh-CN" altLang="en-US" dirty="0" smtClean="0">
                <a:ea typeface="黑体" pitchFamily="49" charset="-122"/>
              </a:rPr>
              <a:t>的查询工作不会中断。</a:t>
            </a:r>
          </a:p>
          <a:p>
            <a:pPr eaLnBrk="1" hangingPunct="1"/>
            <a:r>
              <a:rPr lang="zh-CN" altLang="en-US" dirty="0" smtClean="0">
                <a:ea typeface="黑体" pitchFamily="49" charset="-122"/>
              </a:rPr>
              <a:t>主域名服务器定期把数据复制到辅助域名服务器中，而更改数据只能在主域名服务器中进行。这样就保证了数据的一致性。 </a:t>
            </a:r>
          </a:p>
        </p:txBody>
      </p:sp>
    </p:spTree>
    <p:extLst>
      <p:ext uri="{BB962C8B-B14F-4D97-AF65-F5344CB8AC3E}">
        <p14:creationId xmlns:p14="http://schemas.microsoft.com/office/powerpoint/2010/main" xmlns="" val="4087667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title"/>
          </p:nvPr>
        </p:nvSpPr>
        <p:spPr/>
        <p:txBody>
          <a:bodyPr/>
          <a:lstStyle/>
          <a:p>
            <a:pPr algn="ctr" eaLnBrk="1" hangingPunct="1">
              <a:defRPr/>
            </a:pPr>
            <a:r>
              <a:rPr lang="zh-CN" altLang="en-US" dirty="0"/>
              <a:t>域名的解析过程 </a:t>
            </a:r>
          </a:p>
        </p:txBody>
      </p:sp>
      <p:sp>
        <p:nvSpPr>
          <p:cNvPr id="55299" name="Rectangle 3"/>
          <p:cNvSpPr>
            <a:spLocks noGrp="1" noChangeArrowheads="1"/>
          </p:cNvSpPr>
          <p:nvPr>
            <p:ph idx="1"/>
          </p:nvPr>
        </p:nvSpPr>
        <p:spPr/>
        <p:txBody>
          <a:bodyPr/>
          <a:lstStyle/>
          <a:p>
            <a:pPr eaLnBrk="1" hangingPunct="1"/>
            <a:r>
              <a:rPr lang="zh-CN" altLang="en-US" sz="2800" dirty="0" smtClean="0">
                <a:solidFill>
                  <a:srgbClr val="FF0000"/>
                </a:solidFill>
                <a:ea typeface="黑体" pitchFamily="49" charset="-122"/>
              </a:rPr>
              <a:t>主机向本地域名服务器的查询一般都是采用</a:t>
            </a:r>
            <a:r>
              <a:rPr lang="zh-CN" altLang="en-US" sz="2800" dirty="0" smtClean="0">
                <a:solidFill>
                  <a:srgbClr val="0000FF"/>
                </a:solidFill>
                <a:ea typeface="黑体" pitchFamily="49" charset="-122"/>
              </a:rPr>
              <a:t>递归查询。</a:t>
            </a:r>
            <a:r>
              <a:rPr lang="zh-CN" altLang="en-US" sz="2800" dirty="0" smtClean="0">
                <a:ea typeface="黑体" pitchFamily="49" charset="-122"/>
              </a:rPr>
              <a:t>如果主机所询问的本地域名服务器不知道被查询域名的 </a:t>
            </a:r>
            <a:r>
              <a:rPr lang="en-US" altLang="zh-CN" sz="2800" dirty="0" smtClean="0">
                <a:ea typeface="黑体" pitchFamily="49" charset="-122"/>
              </a:rPr>
              <a:t>IP </a:t>
            </a:r>
            <a:r>
              <a:rPr lang="zh-CN" altLang="en-US" sz="2800" dirty="0" smtClean="0">
                <a:ea typeface="黑体" pitchFamily="49" charset="-122"/>
              </a:rPr>
              <a:t>地址，那么本地域名服务器就以 </a:t>
            </a:r>
            <a:r>
              <a:rPr lang="en-US" altLang="zh-CN" sz="2800" dirty="0" smtClean="0">
                <a:ea typeface="黑体" pitchFamily="49" charset="-122"/>
              </a:rPr>
              <a:t>DNS </a:t>
            </a:r>
            <a:r>
              <a:rPr lang="zh-CN" altLang="en-US" sz="2800" dirty="0" smtClean="0">
                <a:ea typeface="黑体" pitchFamily="49" charset="-122"/>
              </a:rPr>
              <a:t>客户的身份，向其他根域名服务器继续发出查询请求报文。</a:t>
            </a:r>
          </a:p>
          <a:p>
            <a:pPr eaLnBrk="1" hangingPunct="1"/>
            <a:r>
              <a:rPr lang="zh-CN" altLang="en-US" sz="2800" dirty="0" smtClean="0">
                <a:solidFill>
                  <a:srgbClr val="FF0000"/>
                </a:solidFill>
                <a:ea typeface="黑体" pitchFamily="49" charset="-122"/>
              </a:rPr>
              <a:t>本地域名服务器向根域名服务器的查询通常是采用</a:t>
            </a:r>
            <a:r>
              <a:rPr lang="zh-CN" altLang="en-US" sz="2800" dirty="0" smtClean="0">
                <a:solidFill>
                  <a:srgbClr val="0000FF"/>
                </a:solidFill>
                <a:ea typeface="黑体" pitchFamily="49" charset="-122"/>
              </a:rPr>
              <a:t>迭代查询。</a:t>
            </a:r>
            <a:r>
              <a:rPr lang="zh-CN" altLang="en-US" sz="2800" dirty="0" smtClean="0">
                <a:ea typeface="黑体" pitchFamily="49" charset="-122"/>
              </a:rPr>
              <a:t>当根域名服务器收到本地域名服务器的迭代查询请求报文时，要么给出所要查询的 </a:t>
            </a:r>
            <a:r>
              <a:rPr lang="en-US" altLang="zh-CN" sz="2800" dirty="0" smtClean="0">
                <a:ea typeface="黑体" pitchFamily="49" charset="-122"/>
              </a:rPr>
              <a:t>IP </a:t>
            </a:r>
            <a:r>
              <a:rPr lang="zh-CN" altLang="en-US" sz="2800" dirty="0" smtClean="0">
                <a:ea typeface="黑体" pitchFamily="49" charset="-122"/>
              </a:rPr>
              <a:t>地址，要么告诉本地域名服务器：“你下一步应当向哪一个域名服务器进行查询”。然后让本地域名服务器进行后续的查询。</a:t>
            </a:r>
          </a:p>
        </p:txBody>
      </p:sp>
    </p:spTree>
    <p:extLst>
      <p:ext uri="{BB962C8B-B14F-4D97-AF65-F5344CB8AC3E}">
        <p14:creationId xmlns:p14="http://schemas.microsoft.com/office/powerpoint/2010/main" xmlns="" val="1060295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dirty="0" smtClean="0">
                <a:ea typeface="黑体" pitchFamily="49" charset="-122"/>
              </a:rPr>
              <a:t>第 </a:t>
            </a:r>
            <a:r>
              <a:rPr lang="en-US" altLang="zh-CN" dirty="0" smtClean="0">
                <a:ea typeface="黑体" pitchFamily="49" charset="-122"/>
              </a:rPr>
              <a:t>6 </a:t>
            </a:r>
            <a:r>
              <a:rPr lang="zh-CN" altLang="en-US" dirty="0" smtClean="0">
                <a:ea typeface="黑体" pitchFamily="49" charset="-122"/>
              </a:rPr>
              <a:t>章 应用层</a:t>
            </a:r>
          </a:p>
        </p:txBody>
      </p:sp>
      <p:sp>
        <p:nvSpPr>
          <p:cNvPr id="26627" name="内容占位符 2"/>
          <p:cNvSpPr>
            <a:spLocks noGrp="1"/>
          </p:cNvSpPr>
          <p:nvPr>
            <p:ph idx="1"/>
          </p:nvPr>
        </p:nvSpPr>
        <p:spPr/>
        <p:txBody>
          <a:bodyPr/>
          <a:lstStyle/>
          <a:p>
            <a:pPr eaLnBrk="1" hangingPunct="1">
              <a:lnSpc>
                <a:spcPct val="100000"/>
              </a:lnSpc>
            </a:pPr>
            <a:r>
              <a:rPr lang="en-US" altLang="zh-CN" sz="3200" dirty="0" smtClean="0">
                <a:ea typeface="黑体" pitchFamily="49" charset="-122"/>
              </a:rPr>
              <a:t>6.1  </a:t>
            </a:r>
            <a:r>
              <a:rPr lang="zh-CN" altLang="en-US" sz="3200" dirty="0" smtClean="0">
                <a:ea typeface="黑体" pitchFamily="49" charset="-122"/>
              </a:rPr>
              <a:t>域名系统 </a:t>
            </a:r>
            <a:r>
              <a:rPr lang="en-US" altLang="zh-CN" sz="3200" dirty="0" smtClean="0">
                <a:ea typeface="黑体" pitchFamily="49" charset="-122"/>
              </a:rPr>
              <a:t>DNS</a:t>
            </a:r>
          </a:p>
          <a:p>
            <a:pPr eaLnBrk="1" hangingPunct="1">
              <a:lnSpc>
                <a:spcPct val="100000"/>
              </a:lnSpc>
            </a:pPr>
            <a:r>
              <a:rPr lang="en-US" altLang="zh-CN" sz="3200" dirty="0" smtClean="0">
                <a:ea typeface="黑体" pitchFamily="49" charset="-122"/>
              </a:rPr>
              <a:t>6.2  </a:t>
            </a:r>
            <a:r>
              <a:rPr lang="zh-CN" altLang="en-US" sz="3200" dirty="0" smtClean="0">
                <a:ea typeface="黑体" pitchFamily="49" charset="-122"/>
              </a:rPr>
              <a:t>文件传送协议</a:t>
            </a:r>
            <a:endParaRPr lang="en-US" altLang="zh-CN" sz="3200" dirty="0" smtClean="0">
              <a:ea typeface="黑体" pitchFamily="49" charset="-122"/>
            </a:endParaRPr>
          </a:p>
          <a:p>
            <a:pPr eaLnBrk="1" hangingPunct="1">
              <a:lnSpc>
                <a:spcPct val="100000"/>
              </a:lnSpc>
            </a:pPr>
            <a:r>
              <a:rPr lang="en-US" altLang="zh-CN" sz="3200" dirty="0" smtClean="0">
                <a:ea typeface="黑体" pitchFamily="49" charset="-122"/>
              </a:rPr>
              <a:t>6.3  </a:t>
            </a:r>
            <a:r>
              <a:rPr lang="zh-CN" altLang="en-US" sz="3200" dirty="0" smtClean="0">
                <a:ea typeface="黑体" pitchFamily="49" charset="-122"/>
              </a:rPr>
              <a:t>远程终端协议 </a:t>
            </a:r>
            <a:r>
              <a:rPr lang="en-US" altLang="zh-CN" sz="3200" dirty="0" smtClean="0">
                <a:ea typeface="黑体" pitchFamily="49" charset="-122"/>
              </a:rPr>
              <a:t>TELNET</a:t>
            </a:r>
          </a:p>
          <a:p>
            <a:pPr eaLnBrk="1" hangingPunct="1">
              <a:lnSpc>
                <a:spcPct val="100000"/>
              </a:lnSpc>
            </a:pPr>
            <a:r>
              <a:rPr lang="en-US" altLang="zh-CN" sz="3200" dirty="0" smtClean="0">
                <a:ea typeface="黑体" pitchFamily="49" charset="-122"/>
              </a:rPr>
              <a:t>6.4  </a:t>
            </a:r>
            <a:r>
              <a:rPr lang="zh-CN" altLang="en-US" sz="3200" dirty="0" smtClean="0">
                <a:ea typeface="黑体" pitchFamily="49" charset="-122"/>
              </a:rPr>
              <a:t>万维网 </a:t>
            </a:r>
            <a:r>
              <a:rPr lang="en-US" altLang="zh-CN" sz="3200" dirty="0" smtClean="0">
                <a:ea typeface="黑体" pitchFamily="49" charset="-122"/>
              </a:rPr>
              <a:t>WWW</a:t>
            </a:r>
          </a:p>
          <a:p>
            <a:pPr eaLnBrk="1" hangingPunct="1">
              <a:lnSpc>
                <a:spcPct val="100000"/>
              </a:lnSpc>
            </a:pPr>
            <a:r>
              <a:rPr lang="en-US" altLang="zh-CN" sz="3200" dirty="0" smtClean="0">
                <a:ea typeface="黑体" pitchFamily="49" charset="-122"/>
              </a:rPr>
              <a:t>6.5  </a:t>
            </a:r>
            <a:r>
              <a:rPr lang="zh-CN" altLang="en-US" sz="3200" dirty="0" smtClean="0">
                <a:ea typeface="黑体" pitchFamily="49" charset="-122"/>
              </a:rPr>
              <a:t>电子邮件</a:t>
            </a:r>
            <a:endParaRPr lang="en-US" altLang="zh-CN" sz="3200" dirty="0" smtClean="0">
              <a:ea typeface="黑体" pitchFamily="49" charset="-122"/>
            </a:endParaRPr>
          </a:p>
          <a:p>
            <a:pPr eaLnBrk="1" hangingPunct="1">
              <a:lnSpc>
                <a:spcPct val="100000"/>
              </a:lnSpc>
            </a:pPr>
            <a:r>
              <a:rPr lang="en-US" altLang="zh-CN" sz="3200" dirty="0" smtClean="0">
                <a:ea typeface="黑体" pitchFamily="49" charset="-122"/>
              </a:rPr>
              <a:t>6.6  </a:t>
            </a:r>
            <a:r>
              <a:rPr lang="zh-CN" altLang="en-US" sz="3200" dirty="0" smtClean="0">
                <a:ea typeface="黑体" pitchFamily="49" charset="-122"/>
              </a:rPr>
              <a:t>动态主机配置协议 </a:t>
            </a:r>
            <a:r>
              <a:rPr lang="en-US" altLang="zh-CN" sz="3200" dirty="0" smtClean="0">
                <a:ea typeface="黑体" pitchFamily="49" charset="-122"/>
              </a:rPr>
              <a:t>DHCP</a:t>
            </a:r>
          </a:p>
          <a:p>
            <a:pPr eaLnBrk="1" hangingPunct="1">
              <a:lnSpc>
                <a:spcPct val="100000"/>
              </a:lnSpc>
            </a:pPr>
            <a:r>
              <a:rPr lang="en-US" altLang="zh-CN" sz="3200" dirty="0" smtClean="0">
                <a:ea typeface="黑体" pitchFamily="49" charset="-122"/>
              </a:rPr>
              <a:t>6.7  </a:t>
            </a:r>
            <a:r>
              <a:rPr lang="zh-CN" altLang="en-US" sz="3200" dirty="0" smtClean="0">
                <a:ea typeface="黑体" pitchFamily="49" charset="-122"/>
              </a:rPr>
              <a:t>简单网络管理协议 </a:t>
            </a:r>
            <a:r>
              <a:rPr lang="en-US" altLang="zh-CN" sz="3200" dirty="0" smtClean="0">
                <a:ea typeface="黑体" pitchFamily="49" charset="-122"/>
              </a:rPr>
              <a:t>SNMP</a:t>
            </a:r>
          </a:p>
          <a:p>
            <a:pPr eaLnBrk="1" hangingPunct="1">
              <a:lnSpc>
                <a:spcPct val="100000"/>
              </a:lnSpc>
            </a:pPr>
            <a:r>
              <a:rPr lang="en-US" altLang="zh-CN" sz="3200" dirty="0" smtClean="0">
                <a:ea typeface="黑体" pitchFamily="49" charset="-122"/>
              </a:rPr>
              <a:t>6.8  </a:t>
            </a:r>
            <a:r>
              <a:rPr lang="zh-CN" altLang="en-US" sz="3200" dirty="0" smtClean="0">
                <a:ea typeface="黑体" pitchFamily="49" charset="-122"/>
              </a:rPr>
              <a:t>应用进程跨越网络的通信</a:t>
            </a:r>
            <a:endParaRPr lang="en-US" altLang="zh-CN" sz="3200" dirty="0" smtClean="0">
              <a:ea typeface="黑体" pitchFamily="49" charset="-122"/>
            </a:endParaRPr>
          </a:p>
          <a:p>
            <a:pPr eaLnBrk="1" hangingPunct="1">
              <a:lnSpc>
                <a:spcPct val="100000"/>
              </a:lnSpc>
            </a:pPr>
            <a:r>
              <a:rPr lang="en-US" altLang="zh-CN" sz="3200" dirty="0" smtClean="0">
                <a:ea typeface="黑体" pitchFamily="49" charset="-122"/>
              </a:rPr>
              <a:t>6.9  P2P </a:t>
            </a:r>
            <a:r>
              <a:rPr lang="zh-CN" altLang="en-US" sz="3200" dirty="0" smtClean="0">
                <a:ea typeface="黑体" pitchFamily="49" charset="-122"/>
              </a:rPr>
              <a:t>应用</a:t>
            </a:r>
          </a:p>
        </p:txBody>
      </p:sp>
    </p:spTree>
    <p:extLst>
      <p:ext uri="{BB962C8B-B14F-4D97-AF65-F5344CB8AC3E}">
        <p14:creationId xmlns:p14="http://schemas.microsoft.com/office/powerpoint/2010/main" xmlns="" val="4039028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2" name="Rectangle 4"/>
          <p:cNvSpPr>
            <a:spLocks noGrp="1" noChangeArrowheads="1"/>
          </p:cNvSpPr>
          <p:nvPr>
            <p:ph type="title"/>
          </p:nvPr>
        </p:nvSpPr>
        <p:spPr/>
        <p:txBody>
          <a:bodyPr/>
          <a:lstStyle/>
          <a:p>
            <a:pPr algn="ctr" eaLnBrk="1" hangingPunct="1">
              <a:defRPr/>
            </a:pPr>
            <a:r>
              <a:rPr dirty="0"/>
              <a:t>本地域名服务器采用迭代查询 </a:t>
            </a:r>
          </a:p>
        </p:txBody>
      </p:sp>
      <p:sp>
        <p:nvSpPr>
          <p:cNvPr id="56323" name="Rectangle 5"/>
          <p:cNvSpPr>
            <a:spLocks noChangeArrowheads="1"/>
          </p:cNvSpPr>
          <p:nvPr/>
        </p:nvSpPr>
        <p:spPr bwMode="auto">
          <a:xfrm flipH="1">
            <a:off x="2997598" y="1519709"/>
            <a:ext cx="3326077" cy="3024188"/>
          </a:xfrm>
          <a:prstGeom prst="rect">
            <a:avLst/>
          </a:prstGeom>
          <a:solidFill>
            <a:srgbClr val="FFFF99"/>
          </a:solidFill>
          <a:ln>
            <a:noFill/>
          </a:ln>
          <a:effectLst/>
          <a:extLst>
            <a:ext uri="{91240B29-F687-4F45-9708-019B960494DF}">
              <a14:hiddenLine xmlns:a14="http://schemas.microsoft.com/office/drawing/2010/main" xmlns="" w="9525">
                <a:solidFill>
                  <a:schemeClr val="folHlink"/>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56324" name="Text Box 7"/>
          <p:cNvSpPr txBox="1">
            <a:spLocks noChangeArrowheads="1"/>
          </p:cNvSpPr>
          <p:nvPr/>
        </p:nvSpPr>
        <p:spPr bwMode="auto">
          <a:xfrm flipH="1">
            <a:off x="6422626" y="1634009"/>
            <a:ext cx="1800493" cy="563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5000"/>
              </a:lnSpc>
            </a:pPr>
            <a:r>
              <a:rPr kumimoji="1" lang="zh-CN" altLang="en-US" sz="1800" b="1">
                <a:solidFill>
                  <a:srgbClr val="000099"/>
                </a:solidFill>
                <a:latin typeface="Arial" charset="0"/>
                <a:ea typeface="黑体" pitchFamily="49" charset="-122"/>
              </a:rPr>
              <a:t>顶级域名服务器</a:t>
            </a:r>
          </a:p>
          <a:p>
            <a:pPr algn="ctr" eaLnBrk="1" hangingPunct="1">
              <a:lnSpc>
                <a:spcPct val="85000"/>
              </a:lnSpc>
            </a:pPr>
            <a:r>
              <a:rPr kumimoji="1" lang="en-US" altLang="zh-CN" sz="1800" b="1">
                <a:solidFill>
                  <a:srgbClr val="000099"/>
                </a:solidFill>
                <a:latin typeface="Arial" charset="0"/>
                <a:ea typeface="黑体" pitchFamily="49" charset="-122"/>
              </a:rPr>
              <a:t>dns.com</a:t>
            </a:r>
          </a:p>
        </p:txBody>
      </p:sp>
      <p:sp>
        <p:nvSpPr>
          <p:cNvPr id="56325" name="Text Box 8"/>
          <p:cNvSpPr txBox="1">
            <a:spLocks noChangeArrowheads="1"/>
          </p:cNvSpPr>
          <p:nvPr/>
        </p:nvSpPr>
        <p:spPr bwMode="auto">
          <a:xfrm flipH="1">
            <a:off x="6045069" y="3723160"/>
            <a:ext cx="2342356"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1800" b="1">
                <a:solidFill>
                  <a:srgbClr val="000099"/>
                </a:solidFill>
                <a:latin typeface="Arial" charset="0"/>
                <a:ea typeface="黑体" pitchFamily="49" charset="-122"/>
              </a:rPr>
              <a:t>权限</a:t>
            </a:r>
            <a:r>
              <a:rPr kumimoji="1" lang="zh-CN" altLang="zh-CN" sz="1800" b="1">
                <a:solidFill>
                  <a:srgbClr val="000099"/>
                </a:solidFill>
                <a:latin typeface="Arial" charset="0"/>
                <a:ea typeface="黑体" pitchFamily="49" charset="-122"/>
              </a:rPr>
              <a:t>域名服务</a:t>
            </a:r>
            <a:r>
              <a:rPr kumimoji="1" lang="en-US" altLang="zh-CN" sz="1800" b="1">
                <a:solidFill>
                  <a:srgbClr val="000099"/>
                </a:solidFill>
                <a:latin typeface="Arial" charset="0"/>
                <a:ea typeface="黑体" pitchFamily="49" charset="-122"/>
              </a:rPr>
              <a:t>dns.abc.com</a:t>
            </a:r>
          </a:p>
        </p:txBody>
      </p:sp>
      <p:sp>
        <p:nvSpPr>
          <p:cNvPr id="56326" name="Text Box 9"/>
          <p:cNvSpPr txBox="1">
            <a:spLocks noChangeArrowheads="1"/>
          </p:cNvSpPr>
          <p:nvPr/>
        </p:nvSpPr>
        <p:spPr bwMode="auto">
          <a:xfrm flipH="1">
            <a:off x="1058596" y="3691409"/>
            <a:ext cx="1800493"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1800" b="1" dirty="0">
                <a:solidFill>
                  <a:srgbClr val="FF0000"/>
                </a:solidFill>
                <a:latin typeface="Arial" charset="0"/>
                <a:ea typeface="黑体" pitchFamily="49" charset="-122"/>
              </a:rPr>
              <a:t>本地域名服务器</a:t>
            </a:r>
          </a:p>
          <a:p>
            <a:pPr algn="ctr" eaLnBrk="1" hangingPunct="1">
              <a:lnSpc>
                <a:spcPct val="80000"/>
              </a:lnSpc>
            </a:pPr>
            <a:r>
              <a:rPr kumimoji="1" lang="en-US" altLang="zh-CN" sz="1800" b="1" dirty="0">
                <a:solidFill>
                  <a:srgbClr val="FF0000"/>
                </a:solidFill>
                <a:latin typeface="Arial" charset="0"/>
                <a:ea typeface="黑体" pitchFamily="49" charset="-122"/>
              </a:rPr>
              <a:t>dns.xyz.com</a:t>
            </a:r>
          </a:p>
        </p:txBody>
      </p:sp>
      <p:sp>
        <p:nvSpPr>
          <p:cNvPr id="56327" name="Text Box 12"/>
          <p:cNvSpPr txBox="1">
            <a:spLocks noChangeArrowheads="1"/>
          </p:cNvSpPr>
          <p:nvPr/>
        </p:nvSpPr>
        <p:spPr bwMode="auto">
          <a:xfrm flipH="1">
            <a:off x="1375228" y="1646710"/>
            <a:ext cx="156966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800" b="1">
                <a:solidFill>
                  <a:srgbClr val="000099"/>
                </a:solidFill>
                <a:latin typeface="Arial" charset="0"/>
                <a:ea typeface="黑体" pitchFamily="49" charset="-122"/>
              </a:rPr>
              <a:t>根域名服务器</a:t>
            </a:r>
          </a:p>
        </p:txBody>
      </p:sp>
      <p:pic>
        <p:nvPicPr>
          <p:cNvPr id="56328" name="Picture 15"/>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3092185" y="3397723"/>
            <a:ext cx="736071" cy="1252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6329" name="Picture 16"/>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3092185" y="1484784"/>
            <a:ext cx="736071" cy="1252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6330" name="Picture 1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434542" y="1484784"/>
            <a:ext cx="737791" cy="1252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082408" name="Group 40"/>
          <p:cNvGrpSpPr>
            <a:grpSpLocks/>
          </p:cNvGrpSpPr>
          <p:nvPr/>
        </p:nvGrpSpPr>
        <p:grpSpPr bwMode="auto">
          <a:xfrm>
            <a:off x="2976959" y="2645247"/>
            <a:ext cx="459184" cy="901700"/>
            <a:chOff x="1731" y="1927"/>
            <a:chExt cx="267" cy="568"/>
          </a:xfrm>
        </p:grpSpPr>
        <p:sp>
          <p:nvSpPr>
            <p:cNvPr id="56363" name="Text Box 18"/>
            <p:cNvSpPr txBox="1">
              <a:spLocks noChangeArrowheads="1"/>
            </p:cNvSpPr>
            <p:nvPr/>
          </p:nvSpPr>
          <p:spPr bwMode="auto">
            <a:xfrm flipH="1">
              <a:off x="1731" y="2190"/>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sym typeface="Wingdings" pitchFamily="2" charset="2"/>
                </a:rPr>
                <a:t></a:t>
              </a:r>
            </a:p>
          </p:txBody>
        </p:sp>
        <p:sp>
          <p:nvSpPr>
            <p:cNvPr id="56364" name="Line 20"/>
            <p:cNvSpPr>
              <a:spLocks noChangeShapeType="1"/>
            </p:cNvSpPr>
            <p:nvPr/>
          </p:nvSpPr>
          <p:spPr bwMode="auto">
            <a:xfrm rot="10800000" flipH="1">
              <a:off x="1996" y="1927"/>
              <a:ext cx="0" cy="56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1082409" name="Group 41"/>
          <p:cNvGrpSpPr>
            <a:grpSpLocks/>
          </p:cNvGrpSpPr>
          <p:nvPr/>
        </p:nvGrpSpPr>
        <p:grpSpPr bwMode="auto">
          <a:xfrm>
            <a:off x="3499775" y="2492847"/>
            <a:ext cx="459184" cy="1054100"/>
            <a:chOff x="2035" y="1831"/>
            <a:chExt cx="267" cy="664"/>
          </a:xfrm>
        </p:grpSpPr>
        <p:sp>
          <p:nvSpPr>
            <p:cNvPr id="56361" name="Text Box 19"/>
            <p:cNvSpPr txBox="1">
              <a:spLocks noChangeArrowheads="1"/>
            </p:cNvSpPr>
            <p:nvPr/>
          </p:nvSpPr>
          <p:spPr bwMode="auto">
            <a:xfrm flipH="1">
              <a:off x="2035" y="1831"/>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sym typeface="Wingdings" pitchFamily="2" charset="2"/>
                </a:rPr>
                <a:t></a:t>
              </a:r>
            </a:p>
          </p:txBody>
        </p:sp>
        <p:sp>
          <p:nvSpPr>
            <p:cNvPr id="56362" name="Line 21"/>
            <p:cNvSpPr>
              <a:spLocks noChangeShapeType="1"/>
            </p:cNvSpPr>
            <p:nvPr/>
          </p:nvSpPr>
          <p:spPr bwMode="auto">
            <a:xfrm rot="10800000" flipH="1" flipV="1">
              <a:off x="2089" y="1927"/>
              <a:ext cx="0" cy="56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1082410" name="Group 42"/>
          <p:cNvGrpSpPr>
            <a:grpSpLocks/>
          </p:cNvGrpSpPr>
          <p:nvPr/>
        </p:nvGrpSpPr>
        <p:grpSpPr bwMode="auto">
          <a:xfrm>
            <a:off x="3704432" y="2464273"/>
            <a:ext cx="1936485" cy="1112837"/>
            <a:chOff x="2154" y="1813"/>
            <a:chExt cx="1126" cy="701"/>
          </a:xfrm>
        </p:grpSpPr>
        <p:sp>
          <p:nvSpPr>
            <p:cNvPr id="56359" name="Text Box 14"/>
            <p:cNvSpPr txBox="1">
              <a:spLocks noChangeArrowheads="1"/>
            </p:cNvSpPr>
            <p:nvPr/>
          </p:nvSpPr>
          <p:spPr bwMode="auto">
            <a:xfrm flipH="1">
              <a:off x="2154" y="2205"/>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sym typeface="Wingdings" pitchFamily="2" charset="2"/>
                </a:rPr>
                <a:t></a:t>
              </a:r>
            </a:p>
          </p:txBody>
        </p:sp>
        <p:sp>
          <p:nvSpPr>
            <p:cNvPr id="56360" name="Line 22"/>
            <p:cNvSpPr>
              <a:spLocks noChangeShapeType="1"/>
            </p:cNvSpPr>
            <p:nvPr/>
          </p:nvSpPr>
          <p:spPr bwMode="auto">
            <a:xfrm rot="10800000" flipH="1">
              <a:off x="2245" y="1813"/>
              <a:ext cx="1035" cy="701"/>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1082411" name="Group 43"/>
          <p:cNvGrpSpPr>
            <a:grpSpLocks/>
          </p:cNvGrpSpPr>
          <p:nvPr/>
        </p:nvGrpSpPr>
        <p:grpSpPr bwMode="auto">
          <a:xfrm>
            <a:off x="3842015" y="2492847"/>
            <a:ext cx="2084387" cy="1268412"/>
            <a:chOff x="2234" y="1831"/>
            <a:chExt cx="1212" cy="799"/>
          </a:xfrm>
        </p:grpSpPr>
        <p:sp>
          <p:nvSpPr>
            <p:cNvPr id="56357" name="Text Box 13"/>
            <p:cNvSpPr txBox="1">
              <a:spLocks noChangeArrowheads="1"/>
            </p:cNvSpPr>
            <p:nvPr/>
          </p:nvSpPr>
          <p:spPr bwMode="auto">
            <a:xfrm flipH="1">
              <a:off x="3179" y="1831"/>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sym typeface="Wingdings" pitchFamily="2" charset="2"/>
                </a:rPr>
                <a:t></a:t>
              </a:r>
            </a:p>
          </p:txBody>
        </p:sp>
        <p:sp>
          <p:nvSpPr>
            <p:cNvPr id="56358" name="Line 23"/>
            <p:cNvSpPr>
              <a:spLocks noChangeShapeType="1"/>
            </p:cNvSpPr>
            <p:nvPr/>
          </p:nvSpPr>
          <p:spPr bwMode="auto">
            <a:xfrm flipH="1">
              <a:off x="2234" y="1870"/>
              <a:ext cx="1100" cy="760"/>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pic>
        <p:nvPicPr>
          <p:cNvPr id="56335" name="Picture 24"/>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5527411" y="3397723"/>
            <a:ext cx="737791" cy="1252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082413" name="Group 45"/>
          <p:cNvGrpSpPr>
            <a:grpSpLocks/>
          </p:cNvGrpSpPr>
          <p:nvPr/>
        </p:nvGrpSpPr>
        <p:grpSpPr bwMode="auto">
          <a:xfrm>
            <a:off x="3842015" y="3637438"/>
            <a:ext cx="1733550" cy="461963"/>
            <a:chOff x="2234" y="2552"/>
            <a:chExt cx="1008" cy="291"/>
          </a:xfrm>
        </p:grpSpPr>
        <p:sp>
          <p:nvSpPr>
            <p:cNvPr id="56355" name="Text Box 25"/>
            <p:cNvSpPr txBox="1">
              <a:spLocks noChangeArrowheads="1"/>
            </p:cNvSpPr>
            <p:nvPr/>
          </p:nvSpPr>
          <p:spPr bwMode="auto">
            <a:xfrm flipH="1">
              <a:off x="2275" y="2552"/>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sym typeface="Wingdings" pitchFamily="2" charset="2"/>
                </a:rPr>
                <a:t></a:t>
              </a:r>
            </a:p>
          </p:txBody>
        </p:sp>
        <p:sp>
          <p:nvSpPr>
            <p:cNvPr id="56356" name="Line 27"/>
            <p:cNvSpPr>
              <a:spLocks noChangeShapeType="1"/>
            </p:cNvSpPr>
            <p:nvPr/>
          </p:nvSpPr>
          <p:spPr bwMode="auto">
            <a:xfrm rot="16200000" flipH="1">
              <a:off x="2738" y="2283"/>
              <a:ext cx="0" cy="100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nvGrpSpPr>
          <p:cNvPr id="1082414" name="Group 46"/>
          <p:cNvGrpSpPr>
            <a:grpSpLocks/>
          </p:cNvGrpSpPr>
          <p:nvPr/>
        </p:nvGrpSpPr>
        <p:grpSpPr bwMode="auto">
          <a:xfrm>
            <a:off x="3842013" y="4094639"/>
            <a:ext cx="1733550" cy="461963"/>
            <a:chOff x="2234" y="2840"/>
            <a:chExt cx="1008" cy="291"/>
          </a:xfrm>
        </p:grpSpPr>
        <p:sp>
          <p:nvSpPr>
            <p:cNvPr id="56353" name="Line 28"/>
            <p:cNvSpPr>
              <a:spLocks noChangeShapeType="1"/>
            </p:cNvSpPr>
            <p:nvPr/>
          </p:nvSpPr>
          <p:spPr bwMode="auto">
            <a:xfrm rot="5400000">
              <a:off x="2738" y="2379"/>
              <a:ext cx="0" cy="100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56354" name="Text Box 29"/>
            <p:cNvSpPr txBox="1">
              <a:spLocks noChangeArrowheads="1"/>
            </p:cNvSpPr>
            <p:nvPr/>
          </p:nvSpPr>
          <p:spPr bwMode="auto">
            <a:xfrm flipH="1">
              <a:off x="2971" y="2840"/>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sym typeface="Wingdings" pitchFamily="2" charset="2"/>
                </a:rPr>
                <a:t></a:t>
              </a:r>
            </a:p>
          </p:txBody>
        </p:sp>
      </p:grpSp>
      <p:sp>
        <p:nvSpPr>
          <p:cNvPr id="1082398" name="Text Box 30"/>
          <p:cNvSpPr txBox="1">
            <a:spLocks noChangeArrowheads="1"/>
          </p:cNvSpPr>
          <p:nvPr/>
        </p:nvSpPr>
        <p:spPr bwMode="auto">
          <a:xfrm flipH="1">
            <a:off x="4137594" y="1568922"/>
            <a:ext cx="1107996"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800" b="1">
                <a:solidFill>
                  <a:srgbClr val="000099"/>
                </a:solidFill>
                <a:latin typeface="Arial" charset="0"/>
                <a:ea typeface="黑体" pitchFamily="49" charset="-122"/>
              </a:rPr>
              <a:t>迭代查询</a:t>
            </a:r>
          </a:p>
        </p:txBody>
      </p:sp>
      <p:grpSp>
        <p:nvGrpSpPr>
          <p:cNvPr id="1082417" name="Group 49"/>
          <p:cNvGrpSpPr>
            <a:grpSpLocks/>
          </p:cNvGrpSpPr>
          <p:nvPr/>
        </p:nvGrpSpPr>
        <p:grpSpPr bwMode="auto">
          <a:xfrm>
            <a:off x="3530733" y="4502623"/>
            <a:ext cx="2748227" cy="1011237"/>
            <a:chOff x="2053" y="3097"/>
            <a:chExt cx="1598" cy="637"/>
          </a:xfrm>
        </p:grpSpPr>
        <p:grpSp>
          <p:nvGrpSpPr>
            <p:cNvPr id="56347" name="Group 48"/>
            <p:cNvGrpSpPr>
              <a:grpSpLocks/>
            </p:cNvGrpSpPr>
            <p:nvPr/>
          </p:nvGrpSpPr>
          <p:grpSpPr bwMode="auto">
            <a:xfrm>
              <a:off x="2053" y="3097"/>
              <a:ext cx="1598" cy="637"/>
              <a:chOff x="2053" y="3097"/>
              <a:chExt cx="1598" cy="637"/>
            </a:xfrm>
          </p:grpSpPr>
          <p:sp>
            <p:nvSpPr>
              <p:cNvPr id="56349" name="Rectangle 36"/>
              <p:cNvSpPr>
                <a:spLocks noChangeArrowheads="1"/>
              </p:cNvSpPr>
              <p:nvPr/>
            </p:nvSpPr>
            <p:spPr bwMode="auto">
              <a:xfrm>
                <a:off x="2135" y="3356"/>
                <a:ext cx="1516" cy="263"/>
              </a:xfrm>
              <a:prstGeom prst="rect">
                <a:avLst/>
              </a:prstGeom>
              <a:solidFill>
                <a:srgbClr val="CCECFF"/>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grpSp>
            <p:nvGrpSpPr>
              <p:cNvPr id="56350" name="Group 47"/>
              <p:cNvGrpSpPr>
                <a:grpSpLocks/>
              </p:cNvGrpSpPr>
              <p:nvPr/>
            </p:nvGrpSpPr>
            <p:grpSpPr bwMode="auto">
              <a:xfrm>
                <a:off x="2053" y="3097"/>
                <a:ext cx="267" cy="637"/>
                <a:chOff x="2053" y="3097"/>
                <a:chExt cx="267" cy="637"/>
              </a:xfrm>
            </p:grpSpPr>
            <p:sp>
              <p:nvSpPr>
                <p:cNvPr id="56351" name="Text Box 33"/>
                <p:cNvSpPr txBox="1">
                  <a:spLocks noChangeArrowheads="1"/>
                </p:cNvSpPr>
                <p:nvPr/>
              </p:nvSpPr>
              <p:spPr bwMode="auto">
                <a:xfrm flipH="1">
                  <a:off x="2053" y="3097"/>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sym typeface="Wingdings" pitchFamily="2" charset="2"/>
                    </a:rPr>
                    <a:t></a:t>
                  </a:r>
                </a:p>
              </p:txBody>
            </p:sp>
            <p:sp>
              <p:nvSpPr>
                <p:cNvPr id="56352" name="Line 35"/>
                <p:cNvSpPr>
                  <a:spLocks noChangeShapeType="1"/>
                </p:cNvSpPr>
                <p:nvPr/>
              </p:nvSpPr>
              <p:spPr bwMode="auto">
                <a:xfrm rot="10800000" flipH="1" flipV="1">
                  <a:off x="2089" y="3166"/>
                  <a:ext cx="0" cy="56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grpSp>
        <p:sp>
          <p:nvSpPr>
            <p:cNvPr id="56348" name="Text Box 6"/>
            <p:cNvSpPr txBox="1">
              <a:spLocks noChangeArrowheads="1"/>
            </p:cNvSpPr>
            <p:nvPr/>
          </p:nvSpPr>
          <p:spPr bwMode="auto">
            <a:xfrm flipH="1">
              <a:off x="2104" y="3417"/>
              <a:ext cx="1437" cy="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800" b="1">
                  <a:solidFill>
                    <a:srgbClr val="000099"/>
                  </a:solidFill>
                  <a:latin typeface="Arial" charset="0"/>
                  <a:ea typeface="黑体" pitchFamily="49" charset="-122"/>
                </a:rPr>
                <a:t> y.abc.com</a:t>
              </a:r>
              <a:r>
                <a:rPr kumimoji="1" lang="en-US" altLang="zh-CN" sz="900" b="1">
                  <a:solidFill>
                    <a:srgbClr val="000099"/>
                  </a:solidFill>
                  <a:latin typeface="Arial" charset="0"/>
                  <a:ea typeface="黑体" pitchFamily="49" charset="-122"/>
                </a:rPr>
                <a:t> </a:t>
              </a:r>
              <a:r>
                <a:rPr kumimoji="1" lang="zh-CN" altLang="en-US" sz="1800" b="1">
                  <a:solidFill>
                    <a:srgbClr val="000099"/>
                  </a:solidFill>
                  <a:latin typeface="Arial" charset="0"/>
                  <a:ea typeface="黑体" pitchFamily="49" charset="-122"/>
                </a:rPr>
                <a:t>的</a:t>
              </a:r>
              <a:r>
                <a:rPr kumimoji="1" lang="zh-CN" altLang="en-US" sz="1400" b="1">
                  <a:solidFill>
                    <a:srgbClr val="000099"/>
                  </a:solidFill>
                  <a:latin typeface="Arial" charset="0"/>
                  <a:ea typeface="黑体" pitchFamily="49" charset="-122"/>
                </a:rPr>
                <a:t> </a:t>
              </a:r>
              <a:r>
                <a:rPr kumimoji="1" lang="en-US" altLang="zh-CN" sz="1800" b="1">
                  <a:solidFill>
                    <a:srgbClr val="000099"/>
                  </a:solidFill>
                  <a:latin typeface="Arial" charset="0"/>
                  <a:ea typeface="黑体" pitchFamily="49" charset="-122"/>
                </a:rPr>
                <a:t>IP</a:t>
              </a:r>
              <a:r>
                <a:rPr kumimoji="1" lang="en-US" altLang="zh-CN" sz="1400" b="1">
                  <a:solidFill>
                    <a:srgbClr val="000099"/>
                  </a:solidFill>
                  <a:latin typeface="Arial" charset="0"/>
                  <a:ea typeface="黑体" pitchFamily="49" charset="-122"/>
                </a:rPr>
                <a:t> </a:t>
              </a:r>
              <a:r>
                <a:rPr kumimoji="1" lang="zh-CN" altLang="en-US" sz="1800" b="1">
                  <a:solidFill>
                    <a:srgbClr val="000099"/>
                  </a:solidFill>
                  <a:latin typeface="Arial" charset="0"/>
                  <a:ea typeface="黑体" pitchFamily="49" charset="-122"/>
                </a:rPr>
                <a:t>地址 </a:t>
              </a:r>
            </a:p>
          </p:txBody>
        </p:sp>
      </p:grpSp>
      <p:pic>
        <p:nvPicPr>
          <p:cNvPr id="56340" name="Picture 10"/>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3229769" y="5604347"/>
            <a:ext cx="517658" cy="54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6341" name="Text Box 11"/>
          <p:cNvSpPr txBox="1">
            <a:spLocks noChangeArrowheads="1"/>
          </p:cNvSpPr>
          <p:nvPr/>
        </p:nvSpPr>
        <p:spPr bwMode="auto">
          <a:xfrm flipH="1">
            <a:off x="2925366" y="6112347"/>
            <a:ext cx="1428596" cy="313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800" b="1">
                <a:solidFill>
                  <a:srgbClr val="000099"/>
                </a:solidFill>
                <a:latin typeface="Arial" charset="0"/>
                <a:ea typeface="黑体" pitchFamily="49" charset="-122"/>
              </a:rPr>
              <a:t>m.xyz.com </a:t>
            </a:r>
          </a:p>
        </p:txBody>
      </p:sp>
      <p:sp>
        <p:nvSpPr>
          <p:cNvPr id="1082399" name="Text Box 31"/>
          <p:cNvSpPr txBox="1">
            <a:spLocks noChangeArrowheads="1"/>
          </p:cNvSpPr>
          <p:nvPr/>
        </p:nvSpPr>
        <p:spPr bwMode="auto">
          <a:xfrm flipH="1">
            <a:off x="2714846" y="4743923"/>
            <a:ext cx="646331" cy="6186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800" b="1">
                <a:solidFill>
                  <a:srgbClr val="000099"/>
                </a:solidFill>
                <a:latin typeface="Arial" charset="0"/>
                <a:ea typeface="黑体" pitchFamily="49" charset="-122"/>
              </a:rPr>
              <a:t>递归</a:t>
            </a:r>
          </a:p>
          <a:p>
            <a:pPr algn="ctr" eaLnBrk="1" hangingPunct="1">
              <a:lnSpc>
                <a:spcPct val="90000"/>
              </a:lnSpc>
            </a:pPr>
            <a:r>
              <a:rPr kumimoji="1" lang="zh-CN" altLang="en-US" sz="1800" b="1">
                <a:solidFill>
                  <a:srgbClr val="000099"/>
                </a:solidFill>
                <a:latin typeface="Arial" charset="0"/>
                <a:ea typeface="黑体" pitchFamily="49" charset="-122"/>
              </a:rPr>
              <a:t>查询</a:t>
            </a:r>
          </a:p>
        </p:txBody>
      </p:sp>
      <p:grpSp>
        <p:nvGrpSpPr>
          <p:cNvPr id="1082407" name="Group 39"/>
          <p:cNvGrpSpPr>
            <a:grpSpLocks/>
          </p:cNvGrpSpPr>
          <p:nvPr/>
        </p:nvGrpSpPr>
        <p:grpSpPr bwMode="auto">
          <a:xfrm>
            <a:off x="3002756" y="4612161"/>
            <a:ext cx="459185" cy="1071563"/>
            <a:chOff x="1746" y="3166"/>
            <a:chExt cx="267" cy="675"/>
          </a:xfrm>
        </p:grpSpPr>
        <p:sp>
          <p:nvSpPr>
            <p:cNvPr id="56345" name="Text Box 32"/>
            <p:cNvSpPr txBox="1">
              <a:spLocks noChangeArrowheads="1"/>
            </p:cNvSpPr>
            <p:nvPr/>
          </p:nvSpPr>
          <p:spPr bwMode="auto">
            <a:xfrm flipH="1">
              <a:off x="1746" y="3550"/>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sym typeface="Wingdings" pitchFamily="2" charset="2"/>
                </a:rPr>
                <a:t></a:t>
              </a:r>
            </a:p>
          </p:txBody>
        </p:sp>
        <p:sp>
          <p:nvSpPr>
            <p:cNvPr id="56346" name="Line 34"/>
            <p:cNvSpPr>
              <a:spLocks noChangeShapeType="1"/>
            </p:cNvSpPr>
            <p:nvPr/>
          </p:nvSpPr>
          <p:spPr bwMode="auto">
            <a:xfrm rot="10800000" flipH="1">
              <a:off x="1996" y="3166"/>
              <a:ext cx="0" cy="568"/>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sp>
        <p:nvSpPr>
          <p:cNvPr id="56344" name="Text Box 50"/>
          <p:cNvSpPr txBox="1">
            <a:spLocks noChangeArrowheads="1"/>
          </p:cNvSpPr>
          <p:nvPr/>
        </p:nvSpPr>
        <p:spPr bwMode="auto">
          <a:xfrm flipH="1">
            <a:off x="3549651" y="5751984"/>
            <a:ext cx="3821377" cy="31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1800" b="1">
                <a:solidFill>
                  <a:srgbClr val="000099"/>
                </a:solidFill>
                <a:latin typeface="Arial" charset="0"/>
                <a:ea typeface="黑体" pitchFamily="49" charset="-122"/>
              </a:rPr>
              <a:t>需要查找 </a:t>
            </a:r>
            <a:r>
              <a:rPr kumimoji="1" lang="en-US" altLang="zh-CN" sz="1800" b="1">
                <a:solidFill>
                  <a:srgbClr val="000099"/>
                </a:solidFill>
                <a:latin typeface="Arial" charset="0"/>
                <a:ea typeface="黑体" pitchFamily="49" charset="-122"/>
              </a:rPr>
              <a:t>y.abc.com </a:t>
            </a:r>
            <a:r>
              <a:rPr kumimoji="1" lang="zh-CN" altLang="en-US" sz="1800" b="1">
                <a:solidFill>
                  <a:srgbClr val="000099"/>
                </a:solidFill>
                <a:latin typeface="Arial" charset="0"/>
                <a:ea typeface="黑体" pitchFamily="49" charset="-122"/>
              </a:rPr>
              <a:t>的 </a:t>
            </a:r>
            <a:r>
              <a:rPr kumimoji="1" lang="en-US" altLang="zh-CN" sz="1800" b="1">
                <a:solidFill>
                  <a:srgbClr val="000099"/>
                </a:solidFill>
                <a:latin typeface="Arial" charset="0"/>
                <a:ea typeface="黑体" pitchFamily="49" charset="-122"/>
              </a:rPr>
              <a:t>IP </a:t>
            </a:r>
            <a:r>
              <a:rPr kumimoji="1" lang="zh-CN" altLang="en-US" sz="1800" b="1">
                <a:solidFill>
                  <a:srgbClr val="000099"/>
                </a:solidFill>
                <a:latin typeface="Arial" charset="0"/>
                <a:ea typeface="黑体" pitchFamily="49" charset="-122"/>
              </a:rPr>
              <a:t>地址</a:t>
            </a:r>
          </a:p>
        </p:txBody>
      </p:sp>
    </p:spTree>
    <p:extLst>
      <p:ext uri="{BB962C8B-B14F-4D97-AF65-F5344CB8AC3E}">
        <p14:creationId xmlns:p14="http://schemas.microsoft.com/office/powerpoint/2010/main" xmlns="" val="2971473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82407"/>
                                        </p:tgtEl>
                                        <p:attrNameLst>
                                          <p:attrName>style.visibility</p:attrName>
                                        </p:attrNameLst>
                                      </p:cBhvr>
                                      <p:to>
                                        <p:strVal val="visible"/>
                                      </p:to>
                                    </p:set>
                                    <p:animEffect transition="in" filter="wipe(down)">
                                      <p:cBhvr>
                                        <p:cTn id="7" dur="1000"/>
                                        <p:tgtEl>
                                          <p:spTgt spid="1082407"/>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082399"/>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4" fill="hold" nodeType="afterEffect">
                                  <p:stCondLst>
                                    <p:cond delay="500"/>
                                  </p:stCondLst>
                                  <p:childTnLst>
                                    <p:set>
                                      <p:cBhvr>
                                        <p:cTn id="13" dur="1" fill="hold">
                                          <p:stCondLst>
                                            <p:cond delay="0"/>
                                          </p:stCondLst>
                                        </p:cTn>
                                        <p:tgtEl>
                                          <p:spTgt spid="1082408"/>
                                        </p:tgtEl>
                                        <p:attrNameLst>
                                          <p:attrName>style.visibility</p:attrName>
                                        </p:attrNameLst>
                                      </p:cBhvr>
                                      <p:to>
                                        <p:strVal val="visible"/>
                                      </p:to>
                                    </p:set>
                                    <p:animEffect transition="in" filter="wipe(down)">
                                      <p:cBhvr>
                                        <p:cTn id="14" dur="1000"/>
                                        <p:tgtEl>
                                          <p:spTgt spid="1082408"/>
                                        </p:tgtEl>
                                      </p:cBhvr>
                                    </p:animEffect>
                                  </p:childTnLst>
                                </p:cTn>
                              </p:par>
                            </p:childTnLst>
                          </p:cTn>
                        </p:par>
                        <p:par>
                          <p:cTn id="15" fill="hold" nodeType="afterGroup">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1082398"/>
                                        </p:tgtEl>
                                        <p:attrNameLst>
                                          <p:attrName>style.visibility</p:attrName>
                                        </p:attrNameLst>
                                      </p:cBhvr>
                                      <p:to>
                                        <p:strVal val="visible"/>
                                      </p:to>
                                    </p:set>
                                  </p:childTnLst>
                                </p:cTn>
                              </p:par>
                            </p:childTnLst>
                          </p:cTn>
                        </p:par>
                        <p:par>
                          <p:cTn id="18" fill="hold" nodeType="afterGroup">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1082409"/>
                                        </p:tgtEl>
                                        <p:attrNameLst>
                                          <p:attrName>style.visibility</p:attrName>
                                        </p:attrNameLst>
                                      </p:cBhvr>
                                      <p:to>
                                        <p:strVal val="visible"/>
                                      </p:to>
                                    </p:set>
                                    <p:animEffect transition="in" filter="wipe(up)">
                                      <p:cBhvr>
                                        <p:cTn id="21" dur="500"/>
                                        <p:tgtEl>
                                          <p:spTgt spid="1082409"/>
                                        </p:tgtEl>
                                      </p:cBhvr>
                                    </p:animEffect>
                                  </p:childTnLst>
                                </p:cTn>
                              </p:par>
                            </p:childTnLst>
                          </p:cTn>
                        </p:par>
                        <p:par>
                          <p:cTn id="22" fill="hold" nodeType="afterGroup">
                            <p:stCondLst>
                              <p:cond delay="3500"/>
                            </p:stCondLst>
                            <p:childTnLst>
                              <p:par>
                                <p:cTn id="23" presetID="22" presetClass="entr" presetSubtype="8" fill="hold" nodeType="afterEffect">
                                  <p:stCondLst>
                                    <p:cond delay="500"/>
                                  </p:stCondLst>
                                  <p:childTnLst>
                                    <p:set>
                                      <p:cBhvr>
                                        <p:cTn id="24" dur="1" fill="hold">
                                          <p:stCondLst>
                                            <p:cond delay="0"/>
                                          </p:stCondLst>
                                        </p:cTn>
                                        <p:tgtEl>
                                          <p:spTgt spid="1082410"/>
                                        </p:tgtEl>
                                        <p:attrNameLst>
                                          <p:attrName>style.visibility</p:attrName>
                                        </p:attrNameLst>
                                      </p:cBhvr>
                                      <p:to>
                                        <p:strVal val="visible"/>
                                      </p:to>
                                    </p:set>
                                    <p:animEffect transition="in" filter="wipe(left)">
                                      <p:cBhvr>
                                        <p:cTn id="25" dur="500"/>
                                        <p:tgtEl>
                                          <p:spTgt spid="1082410"/>
                                        </p:tgtEl>
                                      </p:cBhvr>
                                    </p:animEffect>
                                  </p:childTnLst>
                                </p:cTn>
                              </p:par>
                            </p:childTnLst>
                          </p:cTn>
                        </p:par>
                        <p:par>
                          <p:cTn id="26" fill="hold" nodeType="afterGroup">
                            <p:stCondLst>
                              <p:cond delay="4500"/>
                            </p:stCondLst>
                            <p:childTnLst>
                              <p:par>
                                <p:cTn id="27" presetID="22" presetClass="entr" presetSubtype="2" fill="hold" nodeType="afterEffect">
                                  <p:stCondLst>
                                    <p:cond delay="500"/>
                                  </p:stCondLst>
                                  <p:childTnLst>
                                    <p:set>
                                      <p:cBhvr>
                                        <p:cTn id="28" dur="1" fill="hold">
                                          <p:stCondLst>
                                            <p:cond delay="0"/>
                                          </p:stCondLst>
                                        </p:cTn>
                                        <p:tgtEl>
                                          <p:spTgt spid="1082411"/>
                                        </p:tgtEl>
                                        <p:attrNameLst>
                                          <p:attrName>style.visibility</p:attrName>
                                        </p:attrNameLst>
                                      </p:cBhvr>
                                      <p:to>
                                        <p:strVal val="visible"/>
                                      </p:to>
                                    </p:set>
                                    <p:animEffect transition="in" filter="wipe(right)">
                                      <p:cBhvr>
                                        <p:cTn id="29" dur="1000"/>
                                        <p:tgtEl>
                                          <p:spTgt spid="1082411"/>
                                        </p:tgtEl>
                                      </p:cBhvr>
                                    </p:animEffect>
                                  </p:childTnLst>
                                </p:cTn>
                              </p:par>
                            </p:childTnLst>
                          </p:cTn>
                        </p:par>
                        <p:par>
                          <p:cTn id="30" fill="hold" nodeType="afterGroup">
                            <p:stCondLst>
                              <p:cond delay="6000"/>
                            </p:stCondLst>
                            <p:childTnLst>
                              <p:par>
                                <p:cTn id="31" presetID="22" presetClass="entr" presetSubtype="8" fill="hold" nodeType="afterEffect">
                                  <p:stCondLst>
                                    <p:cond delay="500"/>
                                  </p:stCondLst>
                                  <p:childTnLst>
                                    <p:set>
                                      <p:cBhvr>
                                        <p:cTn id="32" dur="1" fill="hold">
                                          <p:stCondLst>
                                            <p:cond delay="0"/>
                                          </p:stCondLst>
                                        </p:cTn>
                                        <p:tgtEl>
                                          <p:spTgt spid="1082413"/>
                                        </p:tgtEl>
                                        <p:attrNameLst>
                                          <p:attrName>style.visibility</p:attrName>
                                        </p:attrNameLst>
                                      </p:cBhvr>
                                      <p:to>
                                        <p:strVal val="visible"/>
                                      </p:to>
                                    </p:set>
                                    <p:animEffect transition="in" filter="wipe(left)">
                                      <p:cBhvr>
                                        <p:cTn id="33" dur="500"/>
                                        <p:tgtEl>
                                          <p:spTgt spid="1082413"/>
                                        </p:tgtEl>
                                      </p:cBhvr>
                                    </p:animEffect>
                                  </p:childTnLst>
                                </p:cTn>
                              </p:par>
                            </p:childTnLst>
                          </p:cTn>
                        </p:par>
                        <p:par>
                          <p:cTn id="34" fill="hold" nodeType="afterGroup">
                            <p:stCondLst>
                              <p:cond delay="7000"/>
                            </p:stCondLst>
                            <p:childTnLst>
                              <p:par>
                                <p:cTn id="35" presetID="22" presetClass="entr" presetSubtype="2" fill="hold" nodeType="afterEffect">
                                  <p:stCondLst>
                                    <p:cond delay="500"/>
                                  </p:stCondLst>
                                  <p:childTnLst>
                                    <p:set>
                                      <p:cBhvr>
                                        <p:cTn id="36" dur="1" fill="hold">
                                          <p:stCondLst>
                                            <p:cond delay="0"/>
                                          </p:stCondLst>
                                        </p:cTn>
                                        <p:tgtEl>
                                          <p:spTgt spid="1082414"/>
                                        </p:tgtEl>
                                        <p:attrNameLst>
                                          <p:attrName>style.visibility</p:attrName>
                                        </p:attrNameLst>
                                      </p:cBhvr>
                                      <p:to>
                                        <p:strVal val="visible"/>
                                      </p:to>
                                    </p:set>
                                    <p:animEffect transition="in" filter="wipe(right)">
                                      <p:cBhvr>
                                        <p:cTn id="37" dur="1000"/>
                                        <p:tgtEl>
                                          <p:spTgt spid="1082414"/>
                                        </p:tgtEl>
                                      </p:cBhvr>
                                    </p:animEffect>
                                  </p:childTnLst>
                                </p:cTn>
                              </p:par>
                            </p:childTnLst>
                          </p:cTn>
                        </p:par>
                        <p:par>
                          <p:cTn id="38" fill="hold" nodeType="afterGroup">
                            <p:stCondLst>
                              <p:cond delay="8500"/>
                            </p:stCondLst>
                            <p:childTnLst>
                              <p:par>
                                <p:cTn id="39" presetID="22" presetClass="entr" presetSubtype="1" fill="hold" nodeType="afterEffect">
                                  <p:stCondLst>
                                    <p:cond delay="500"/>
                                  </p:stCondLst>
                                  <p:childTnLst>
                                    <p:set>
                                      <p:cBhvr>
                                        <p:cTn id="40" dur="1" fill="hold">
                                          <p:stCondLst>
                                            <p:cond delay="0"/>
                                          </p:stCondLst>
                                        </p:cTn>
                                        <p:tgtEl>
                                          <p:spTgt spid="1082417"/>
                                        </p:tgtEl>
                                        <p:attrNameLst>
                                          <p:attrName>style.visibility</p:attrName>
                                        </p:attrNameLst>
                                      </p:cBhvr>
                                      <p:to>
                                        <p:strVal val="visible"/>
                                      </p:to>
                                    </p:set>
                                    <p:animEffect transition="in" filter="wipe(up)">
                                      <p:cBhvr>
                                        <p:cTn id="41" dur="1000"/>
                                        <p:tgtEl>
                                          <p:spTgt spid="1082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8" grpId="0" animBg="1"/>
      <p:bldP spid="108239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8" name="Rectangle 2"/>
          <p:cNvSpPr>
            <a:spLocks noGrp="1" noChangeArrowheads="1"/>
          </p:cNvSpPr>
          <p:nvPr>
            <p:ph type="title"/>
          </p:nvPr>
        </p:nvSpPr>
        <p:spPr>
          <a:xfrm>
            <a:off x="506507" y="188640"/>
            <a:ext cx="9049005" cy="1512168"/>
          </a:xfrm>
        </p:spPr>
        <p:txBody>
          <a:bodyPr/>
          <a:lstStyle/>
          <a:p>
            <a:pPr algn="ctr" eaLnBrk="1" hangingPunct="1">
              <a:defRPr/>
            </a:pPr>
            <a:r>
              <a:rPr dirty="0"/>
              <a:t>本地域名服务器采用递归查询</a:t>
            </a:r>
            <a:br>
              <a:rPr dirty="0"/>
            </a:br>
            <a:r>
              <a:rPr dirty="0"/>
              <a:t>（比较少用） </a:t>
            </a:r>
          </a:p>
        </p:txBody>
      </p:sp>
      <p:sp>
        <p:nvSpPr>
          <p:cNvPr id="57347" name="Rectangle 4"/>
          <p:cNvSpPr>
            <a:spLocks noChangeArrowheads="1"/>
          </p:cNvSpPr>
          <p:nvPr/>
        </p:nvSpPr>
        <p:spPr bwMode="auto">
          <a:xfrm flipH="1">
            <a:off x="3369072" y="1878161"/>
            <a:ext cx="3288242" cy="2865438"/>
          </a:xfrm>
          <a:prstGeom prst="rect">
            <a:avLst/>
          </a:prstGeom>
          <a:solidFill>
            <a:srgbClr val="FFFF99"/>
          </a:solidFill>
          <a:ln>
            <a:noFill/>
          </a:ln>
          <a:effectLst/>
          <a:extLst>
            <a:ext uri="{91240B29-F687-4F45-9708-019B960494DF}">
              <a14:hiddenLine xmlns:a14="http://schemas.microsoft.com/office/drawing/2010/main" xmlns="" w="9525" algn="ctr">
                <a:solidFill>
                  <a:schemeClr val="folHlink"/>
                </a:solidFill>
                <a:prstDash val="dash"/>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p>
        </p:txBody>
      </p:sp>
      <p:sp>
        <p:nvSpPr>
          <p:cNvPr id="57348" name="Text Box 6"/>
          <p:cNvSpPr txBox="1">
            <a:spLocks noChangeArrowheads="1"/>
          </p:cNvSpPr>
          <p:nvPr/>
        </p:nvSpPr>
        <p:spPr bwMode="auto">
          <a:xfrm flipH="1">
            <a:off x="6658238" y="2063899"/>
            <a:ext cx="1800493" cy="563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5000"/>
              </a:lnSpc>
            </a:pPr>
            <a:r>
              <a:rPr kumimoji="1" lang="zh-CN" altLang="en-US" sz="1800" b="1">
                <a:solidFill>
                  <a:schemeClr val="folHlink"/>
                </a:solidFill>
                <a:latin typeface="Arial" charset="0"/>
                <a:ea typeface="黑体" pitchFamily="49" charset="-122"/>
              </a:rPr>
              <a:t>顶级域名服务器</a:t>
            </a:r>
          </a:p>
          <a:p>
            <a:pPr algn="ctr" eaLnBrk="1" hangingPunct="1">
              <a:lnSpc>
                <a:spcPct val="85000"/>
              </a:lnSpc>
            </a:pPr>
            <a:r>
              <a:rPr kumimoji="1" lang="en-US" altLang="zh-CN" sz="1800" b="1">
                <a:solidFill>
                  <a:schemeClr val="folHlink"/>
                </a:solidFill>
                <a:latin typeface="Arial" charset="0"/>
                <a:ea typeface="黑体" pitchFamily="49" charset="-122"/>
              </a:rPr>
              <a:t>dns.com</a:t>
            </a:r>
          </a:p>
        </p:txBody>
      </p:sp>
      <p:sp>
        <p:nvSpPr>
          <p:cNvPr id="57349" name="Text Box 7"/>
          <p:cNvSpPr txBox="1">
            <a:spLocks noChangeArrowheads="1"/>
          </p:cNvSpPr>
          <p:nvPr/>
        </p:nvSpPr>
        <p:spPr bwMode="auto">
          <a:xfrm flipH="1">
            <a:off x="6356351" y="3935562"/>
            <a:ext cx="2316560"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1800" b="1">
                <a:solidFill>
                  <a:schemeClr val="folHlink"/>
                </a:solidFill>
                <a:latin typeface="Arial" charset="0"/>
                <a:ea typeface="黑体" pitchFamily="49" charset="-122"/>
              </a:rPr>
              <a:t>权限</a:t>
            </a:r>
            <a:r>
              <a:rPr kumimoji="1" lang="zh-CN" altLang="zh-CN" sz="1800" b="1">
                <a:solidFill>
                  <a:schemeClr val="folHlink"/>
                </a:solidFill>
                <a:latin typeface="Arial" charset="0"/>
                <a:ea typeface="黑体" pitchFamily="49" charset="-122"/>
              </a:rPr>
              <a:t>域名服务</a:t>
            </a:r>
            <a:r>
              <a:rPr kumimoji="1" lang="en-US" altLang="zh-CN" sz="1800" b="1">
                <a:solidFill>
                  <a:schemeClr val="folHlink"/>
                </a:solidFill>
                <a:latin typeface="Arial" charset="0"/>
                <a:ea typeface="黑体" pitchFamily="49" charset="-122"/>
              </a:rPr>
              <a:t>dns.abc.com</a:t>
            </a:r>
          </a:p>
        </p:txBody>
      </p:sp>
      <p:sp>
        <p:nvSpPr>
          <p:cNvPr id="57350" name="Text Box 8"/>
          <p:cNvSpPr txBox="1">
            <a:spLocks noChangeArrowheads="1"/>
          </p:cNvSpPr>
          <p:nvPr/>
        </p:nvSpPr>
        <p:spPr bwMode="auto">
          <a:xfrm flipH="1">
            <a:off x="1603770" y="3864124"/>
            <a:ext cx="1800493"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1800" b="1">
                <a:solidFill>
                  <a:schemeClr val="hlink"/>
                </a:solidFill>
                <a:latin typeface="Arial" charset="0"/>
                <a:ea typeface="黑体" pitchFamily="49" charset="-122"/>
              </a:rPr>
              <a:t>本地域名服务器</a:t>
            </a:r>
          </a:p>
          <a:p>
            <a:pPr algn="ctr" eaLnBrk="1" hangingPunct="1">
              <a:lnSpc>
                <a:spcPct val="80000"/>
              </a:lnSpc>
            </a:pPr>
            <a:r>
              <a:rPr kumimoji="1" lang="en-US" altLang="zh-CN" sz="1800" b="1">
                <a:solidFill>
                  <a:schemeClr val="hlink"/>
                </a:solidFill>
                <a:latin typeface="Arial" charset="0"/>
                <a:ea typeface="黑体" pitchFamily="49" charset="-122"/>
              </a:rPr>
              <a:t>dns.xyz.com</a:t>
            </a:r>
          </a:p>
        </p:txBody>
      </p:sp>
      <p:pic>
        <p:nvPicPr>
          <p:cNvPr id="57351" name="Picture 9"/>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3597805" y="5734200"/>
            <a:ext cx="512498"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7352" name="Text Box 10"/>
          <p:cNvSpPr txBox="1">
            <a:spLocks noChangeArrowheads="1"/>
          </p:cNvSpPr>
          <p:nvPr/>
        </p:nvSpPr>
        <p:spPr bwMode="auto">
          <a:xfrm flipH="1">
            <a:off x="3293402" y="6216799"/>
            <a:ext cx="1428596" cy="313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800" b="1">
                <a:solidFill>
                  <a:schemeClr val="folHlink"/>
                </a:solidFill>
                <a:latin typeface="Arial" charset="0"/>
                <a:ea typeface="黑体" pitchFamily="49" charset="-122"/>
              </a:rPr>
              <a:t>m.xyz.com </a:t>
            </a:r>
          </a:p>
        </p:txBody>
      </p:sp>
      <p:sp>
        <p:nvSpPr>
          <p:cNvPr id="57353" name="Text Box 11"/>
          <p:cNvSpPr txBox="1">
            <a:spLocks noChangeArrowheads="1"/>
          </p:cNvSpPr>
          <p:nvPr/>
        </p:nvSpPr>
        <p:spPr bwMode="auto">
          <a:xfrm flipH="1">
            <a:off x="1843012" y="2063900"/>
            <a:ext cx="156966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800" b="1">
                <a:solidFill>
                  <a:schemeClr val="folHlink"/>
                </a:solidFill>
                <a:latin typeface="Arial" charset="0"/>
                <a:ea typeface="黑体" pitchFamily="49" charset="-122"/>
              </a:rPr>
              <a:t>根域名服务器</a:t>
            </a:r>
          </a:p>
        </p:txBody>
      </p:sp>
      <p:pic>
        <p:nvPicPr>
          <p:cNvPr id="57354" name="Picture 14"/>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3461941" y="3657749"/>
            <a:ext cx="727471"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7355" name="Picture 1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3461941" y="1844824"/>
            <a:ext cx="727471"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7356" name="Picture 1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5778500" y="1844824"/>
            <a:ext cx="729192"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084453" name="Group 37"/>
          <p:cNvGrpSpPr>
            <a:grpSpLocks/>
          </p:cNvGrpSpPr>
          <p:nvPr/>
        </p:nvGrpSpPr>
        <p:grpSpPr bwMode="auto">
          <a:xfrm>
            <a:off x="3367351" y="2944962"/>
            <a:ext cx="459185" cy="925513"/>
            <a:chOff x="1958" y="1944"/>
            <a:chExt cx="267" cy="583"/>
          </a:xfrm>
        </p:grpSpPr>
        <p:sp>
          <p:nvSpPr>
            <p:cNvPr id="57385" name="Text Box 17"/>
            <p:cNvSpPr txBox="1">
              <a:spLocks noChangeArrowheads="1"/>
            </p:cNvSpPr>
            <p:nvPr/>
          </p:nvSpPr>
          <p:spPr bwMode="auto">
            <a:xfrm flipH="1">
              <a:off x="1958" y="2236"/>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chemeClr val="folHlink"/>
                  </a:solidFill>
                  <a:latin typeface="Arial" charset="0"/>
                  <a:ea typeface="黑体" pitchFamily="49" charset="-122"/>
                  <a:sym typeface="Wingdings" pitchFamily="2" charset="2"/>
                </a:rPr>
                <a:t></a:t>
              </a:r>
            </a:p>
          </p:txBody>
        </p:sp>
        <p:sp>
          <p:nvSpPr>
            <p:cNvPr id="57386" name="Line 19"/>
            <p:cNvSpPr>
              <a:spLocks noChangeShapeType="1"/>
            </p:cNvSpPr>
            <p:nvPr/>
          </p:nvSpPr>
          <p:spPr bwMode="auto">
            <a:xfrm rot="10800000" flipH="1">
              <a:off x="2209" y="1944"/>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8" name="Group 42"/>
          <p:cNvGrpSpPr>
            <a:grpSpLocks/>
          </p:cNvGrpSpPr>
          <p:nvPr/>
        </p:nvGrpSpPr>
        <p:grpSpPr bwMode="auto">
          <a:xfrm>
            <a:off x="3866091" y="2830662"/>
            <a:ext cx="459185" cy="969963"/>
            <a:chOff x="2248" y="1872"/>
            <a:chExt cx="267" cy="611"/>
          </a:xfrm>
        </p:grpSpPr>
        <p:sp>
          <p:nvSpPr>
            <p:cNvPr id="57383" name="Text Box 18"/>
            <p:cNvSpPr txBox="1">
              <a:spLocks noChangeArrowheads="1"/>
            </p:cNvSpPr>
            <p:nvPr/>
          </p:nvSpPr>
          <p:spPr bwMode="auto">
            <a:xfrm flipH="1">
              <a:off x="2248" y="1872"/>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chemeClr val="folHlink"/>
                  </a:solidFill>
                  <a:latin typeface="Arial" charset="0"/>
                  <a:ea typeface="黑体" pitchFamily="49" charset="-122"/>
                  <a:sym typeface="Wingdings" pitchFamily="2" charset="2"/>
                </a:rPr>
                <a:t></a:t>
              </a:r>
            </a:p>
          </p:txBody>
        </p:sp>
        <p:sp>
          <p:nvSpPr>
            <p:cNvPr id="57384" name="Line 20"/>
            <p:cNvSpPr>
              <a:spLocks noChangeShapeType="1"/>
            </p:cNvSpPr>
            <p:nvPr/>
          </p:nvSpPr>
          <p:spPr bwMode="auto">
            <a:xfrm rot="10800000" flipH="1" flipV="1">
              <a:off x="2301" y="1944"/>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4" name="Group 38"/>
          <p:cNvGrpSpPr>
            <a:grpSpLocks/>
          </p:cNvGrpSpPr>
          <p:nvPr/>
        </p:nvGrpSpPr>
        <p:grpSpPr bwMode="auto">
          <a:xfrm>
            <a:off x="4048390" y="2184549"/>
            <a:ext cx="1821260" cy="461962"/>
            <a:chOff x="2354" y="1465"/>
            <a:chExt cx="1059" cy="291"/>
          </a:xfrm>
        </p:grpSpPr>
        <p:sp>
          <p:nvSpPr>
            <p:cNvPr id="57381" name="Text Box 13"/>
            <p:cNvSpPr txBox="1">
              <a:spLocks noChangeArrowheads="1"/>
            </p:cNvSpPr>
            <p:nvPr/>
          </p:nvSpPr>
          <p:spPr bwMode="auto">
            <a:xfrm flipH="1">
              <a:off x="2354" y="1465"/>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chemeClr val="folHlink"/>
                  </a:solidFill>
                  <a:latin typeface="Arial" charset="0"/>
                  <a:ea typeface="黑体" pitchFamily="49" charset="-122"/>
                  <a:sym typeface="Wingdings" pitchFamily="2" charset="2"/>
                </a:rPr>
                <a:t></a:t>
              </a:r>
            </a:p>
          </p:txBody>
        </p:sp>
        <p:sp>
          <p:nvSpPr>
            <p:cNvPr id="57382" name="Line 21"/>
            <p:cNvSpPr>
              <a:spLocks noChangeShapeType="1"/>
            </p:cNvSpPr>
            <p:nvPr/>
          </p:nvSpPr>
          <p:spPr bwMode="auto">
            <a:xfrm rot="10800000" flipH="1">
              <a:off x="2444" y="1728"/>
              <a:ext cx="969" cy="0"/>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pic>
        <p:nvPicPr>
          <p:cNvPr id="57360" name="Picture 22"/>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flipH="1">
            <a:off x="5869649" y="3657749"/>
            <a:ext cx="729192"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84439" name="Text Box 23"/>
          <p:cNvSpPr txBox="1">
            <a:spLocks noChangeArrowheads="1"/>
          </p:cNvSpPr>
          <p:nvPr/>
        </p:nvSpPr>
        <p:spPr bwMode="auto">
          <a:xfrm flipH="1">
            <a:off x="4505629" y="1913087"/>
            <a:ext cx="1107996" cy="36933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800" b="1">
                <a:solidFill>
                  <a:schemeClr val="folHlink"/>
                </a:solidFill>
                <a:latin typeface="Arial" charset="0"/>
                <a:ea typeface="黑体" pitchFamily="49" charset="-122"/>
              </a:rPr>
              <a:t>递归查询</a:t>
            </a:r>
          </a:p>
        </p:txBody>
      </p:sp>
      <p:sp>
        <p:nvSpPr>
          <p:cNvPr id="1084440" name="Text Box 24"/>
          <p:cNvSpPr txBox="1">
            <a:spLocks noChangeArrowheads="1"/>
          </p:cNvSpPr>
          <p:nvPr/>
        </p:nvSpPr>
        <p:spPr bwMode="auto">
          <a:xfrm flipH="1">
            <a:off x="3112978" y="4800749"/>
            <a:ext cx="646331" cy="6186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800" b="1">
                <a:solidFill>
                  <a:schemeClr val="folHlink"/>
                </a:solidFill>
                <a:latin typeface="Arial" charset="0"/>
                <a:ea typeface="黑体" pitchFamily="49" charset="-122"/>
              </a:rPr>
              <a:t>递归</a:t>
            </a:r>
          </a:p>
          <a:p>
            <a:pPr algn="ctr" eaLnBrk="1" hangingPunct="1">
              <a:lnSpc>
                <a:spcPct val="90000"/>
              </a:lnSpc>
            </a:pPr>
            <a:r>
              <a:rPr kumimoji="1" lang="zh-CN" altLang="en-US" sz="1800" b="1">
                <a:solidFill>
                  <a:schemeClr val="folHlink"/>
                </a:solidFill>
                <a:latin typeface="Arial" charset="0"/>
                <a:ea typeface="黑体" pitchFamily="49" charset="-122"/>
              </a:rPr>
              <a:t>查询</a:t>
            </a:r>
          </a:p>
        </p:txBody>
      </p:sp>
      <p:grpSp>
        <p:nvGrpSpPr>
          <p:cNvPr id="1084452" name="Group 36"/>
          <p:cNvGrpSpPr>
            <a:grpSpLocks/>
          </p:cNvGrpSpPr>
          <p:nvPr/>
        </p:nvGrpSpPr>
        <p:grpSpPr bwMode="auto">
          <a:xfrm>
            <a:off x="3367351" y="4792814"/>
            <a:ext cx="459185" cy="957263"/>
            <a:chOff x="1958" y="3108"/>
            <a:chExt cx="267" cy="603"/>
          </a:xfrm>
        </p:grpSpPr>
        <p:sp>
          <p:nvSpPr>
            <p:cNvPr id="57379" name="Text Box 25"/>
            <p:cNvSpPr txBox="1">
              <a:spLocks noChangeArrowheads="1"/>
            </p:cNvSpPr>
            <p:nvPr/>
          </p:nvSpPr>
          <p:spPr bwMode="auto">
            <a:xfrm flipH="1">
              <a:off x="1958" y="3420"/>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chemeClr val="folHlink"/>
                  </a:solidFill>
                  <a:latin typeface="Arial" charset="0"/>
                  <a:ea typeface="黑体" pitchFamily="49" charset="-122"/>
                  <a:sym typeface="Wingdings" pitchFamily="2" charset="2"/>
                </a:rPr>
                <a:t></a:t>
              </a:r>
            </a:p>
          </p:txBody>
        </p:sp>
        <p:sp>
          <p:nvSpPr>
            <p:cNvPr id="57380" name="Line 27"/>
            <p:cNvSpPr>
              <a:spLocks noChangeShapeType="1"/>
            </p:cNvSpPr>
            <p:nvPr/>
          </p:nvSpPr>
          <p:spPr bwMode="auto">
            <a:xfrm rot="10800000" flipH="1">
              <a:off x="2209" y="3108"/>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9" name="Group 43"/>
          <p:cNvGrpSpPr>
            <a:grpSpLocks/>
          </p:cNvGrpSpPr>
          <p:nvPr/>
        </p:nvGrpSpPr>
        <p:grpSpPr bwMode="auto">
          <a:xfrm>
            <a:off x="3895328" y="4703912"/>
            <a:ext cx="2624402" cy="944563"/>
            <a:chOff x="2265" y="3052"/>
            <a:chExt cx="1526" cy="595"/>
          </a:xfrm>
        </p:grpSpPr>
        <p:sp>
          <p:nvSpPr>
            <p:cNvPr id="57375" name="Text Box 5"/>
            <p:cNvSpPr txBox="1">
              <a:spLocks noChangeArrowheads="1"/>
            </p:cNvSpPr>
            <p:nvPr/>
          </p:nvSpPr>
          <p:spPr bwMode="auto">
            <a:xfrm flipH="1">
              <a:off x="2339" y="3327"/>
              <a:ext cx="1437" cy="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800" b="1">
                  <a:solidFill>
                    <a:schemeClr val="folHlink"/>
                  </a:solidFill>
                  <a:latin typeface="Arial" charset="0"/>
                  <a:ea typeface="黑体" pitchFamily="49" charset="-122"/>
                </a:rPr>
                <a:t> y.abc.com</a:t>
              </a:r>
              <a:r>
                <a:rPr kumimoji="1" lang="en-US" altLang="zh-CN" sz="900" b="1">
                  <a:solidFill>
                    <a:schemeClr val="folHlink"/>
                  </a:solidFill>
                  <a:latin typeface="Arial" charset="0"/>
                  <a:ea typeface="黑体" pitchFamily="49" charset="-122"/>
                </a:rPr>
                <a:t> </a:t>
              </a:r>
              <a:r>
                <a:rPr kumimoji="1" lang="zh-CN" altLang="en-US" sz="1800" b="1">
                  <a:solidFill>
                    <a:schemeClr val="folHlink"/>
                  </a:solidFill>
                  <a:latin typeface="Arial" charset="0"/>
                  <a:ea typeface="黑体" pitchFamily="49" charset="-122"/>
                </a:rPr>
                <a:t>的</a:t>
              </a:r>
              <a:r>
                <a:rPr kumimoji="1" lang="zh-CN" altLang="en-US" sz="1400" b="1">
                  <a:solidFill>
                    <a:schemeClr val="folHlink"/>
                  </a:solidFill>
                  <a:latin typeface="Arial" charset="0"/>
                  <a:ea typeface="黑体" pitchFamily="49" charset="-122"/>
                </a:rPr>
                <a:t> </a:t>
              </a:r>
              <a:r>
                <a:rPr kumimoji="1" lang="en-US" altLang="zh-CN" sz="1800" b="1">
                  <a:solidFill>
                    <a:schemeClr val="folHlink"/>
                  </a:solidFill>
                  <a:latin typeface="Arial" charset="0"/>
                  <a:ea typeface="黑体" pitchFamily="49" charset="-122"/>
                </a:rPr>
                <a:t>IP</a:t>
              </a:r>
              <a:r>
                <a:rPr kumimoji="1" lang="en-US" altLang="zh-CN" sz="1400" b="1">
                  <a:solidFill>
                    <a:schemeClr val="folHlink"/>
                  </a:solidFill>
                  <a:latin typeface="Arial" charset="0"/>
                  <a:ea typeface="黑体" pitchFamily="49" charset="-122"/>
                </a:rPr>
                <a:t> </a:t>
              </a:r>
              <a:r>
                <a:rPr kumimoji="1" lang="zh-CN" altLang="en-US" sz="1800" b="1">
                  <a:solidFill>
                    <a:schemeClr val="folHlink"/>
                  </a:solidFill>
                  <a:latin typeface="Arial" charset="0"/>
                  <a:ea typeface="黑体" pitchFamily="49" charset="-122"/>
                </a:rPr>
                <a:t>地址 </a:t>
              </a:r>
            </a:p>
          </p:txBody>
        </p:sp>
        <p:sp>
          <p:nvSpPr>
            <p:cNvPr id="57376" name="Text Box 26"/>
            <p:cNvSpPr txBox="1">
              <a:spLocks noChangeArrowheads="1"/>
            </p:cNvSpPr>
            <p:nvPr/>
          </p:nvSpPr>
          <p:spPr bwMode="auto">
            <a:xfrm flipH="1">
              <a:off x="2265" y="3052"/>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chemeClr val="folHlink"/>
                  </a:solidFill>
                  <a:latin typeface="Arial" charset="0"/>
                  <a:ea typeface="黑体" pitchFamily="49" charset="-122"/>
                  <a:sym typeface="Wingdings" pitchFamily="2" charset="2"/>
                </a:rPr>
                <a:t></a:t>
              </a:r>
            </a:p>
          </p:txBody>
        </p:sp>
        <p:sp>
          <p:nvSpPr>
            <p:cNvPr id="57377" name="Line 28"/>
            <p:cNvSpPr>
              <a:spLocks noChangeShapeType="1"/>
            </p:cNvSpPr>
            <p:nvPr/>
          </p:nvSpPr>
          <p:spPr bwMode="auto">
            <a:xfrm rot="10800000" flipH="1" flipV="1">
              <a:off x="2301" y="3108"/>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57378" name="Rectangle 29"/>
            <p:cNvSpPr>
              <a:spLocks noChangeArrowheads="1"/>
            </p:cNvSpPr>
            <p:nvPr/>
          </p:nvSpPr>
          <p:spPr bwMode="auto">
            <a:xfrm>
              <a:off x="2393" y="3321"/>
              <a:ext cx="1398" cy="24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p>
          </p:txBody>
        </p:sp>
      </p:grpSp>
      <p:grpSp>
        <p:nvGrpSpPr>
          <p:cNvPr id="1084457" name="Group 41"/>
          <p:cNvGrpSpPr>
            <a:grpSpLocks/>
          </p:cNvGrpSpPr>
          <p:nvPr/>
        </p:nvGrpSpPr>
        <p:grpSpPr bwMode="auto">
          <a:xfrm>
            <a:off x="4203171" y="2686202"/>
            <a:ext cx="1786864" cy="461963"/>
            <a:chOff x="2444" y="1781"/>
            <a:chExt cx="1039" cy="291"/>
          </a:xfrm>
        </p:grpSpPr>
        <p:sp>
          <p:nvSpPr>
            <p:cNvPr id="57373" name="Text Box 12"/>
            <p:cNvSpPr txBox="1">
              <a:spLocks noChangeArrowheads="1"/>
            </p:cNvSpPr>
            <p:nvPr/>
          </p:nvSpPr>
          <p:spPr bwMode="auto">
            <a:xfrm flipH="1">
              <a:off x="3216" y="1781"/>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chemeClr val="folHlink"/>
                  </a:solidFill>
                  <a:latin typeface="Arial" charset="0"/>
                  <a:ea typeface="黑体" pitchFamily="49" charset="-122"/>
                  <a:sym typeface="Wingdings" pitchFamily="2" charset="2"/>
                </a:rPr>
                <a:t></a:t>
              </a:r>
            </a:p>
          </p:txBody>
        </p:sp>
        <p:sp>
          <p:nvSpPr>
            <p:cNvPr id="57374" name="Line 30"/>
            <p:cNvSpPr>
              <a:spLocks noChangeShapeType="1"/>
            </p:cNvSpPr>
            <p:nvPr/>
          </p:nvSpPr>
          <p:spPr bwMode="auto">
            <a:xfrm rot="10800000">
              <a:off x="2444" y="1836"/>
              <a:ext cx="969" cy="0"/>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6" name="Group 40"/>
          <p:cNvGrpSpPr>
            <a:grpSpLocks/>
          </p:cNvGrpSpPr>
          <p:nvPr/>
        </p:nvGrpSpPr>
        <p:grpSpPr bwMode="auto">
          <a:xfrm>
            <a:off x="5707987" y="2867175"/>
            <a:ext cx="459184" cy="954087"/>
            <a:chOff x="3319" y="1895"/>
            <a:chExt cx="267" cy="601"/>
          </a:xfrm>
        </p:grpSpPr>
        <p:sp>
          <p:nvSpPr>
            <p:cNvPr id="57371" name="Text Box 31"/>
            <p:cNvSpPr txBox="1">
              <a:spLocks noChangeArrowheads="1"/>
            </p:cNvSpPr>
            <p:nvPr/>
          </p:nvSpPr>
          <p:spPr bwMode="auto">
            <a:xfrm flipH="1">
              <a:off x="3319" y="2205"/>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chemeClr val="folHlink"/>
                  </a:solidFill>
                  <a:latin typeface="Arial" charset="0"/>
                  <a:ea typeface="黑体" pitchFamily="49" charset="-122"/>
                  <a:sym typeface="Wingdings" pitchFamily="2" charset="2"/>
                </a:rPr>
                <a:t></a:t>
              </a:r>
            </a:p>
          </p:txBody>
        </p:sp>
        <p:sp>
          <p:nvSpPr>
            <p:cNvPr id="57372" name="Line 33"/>
            <p:cNvSpPr>
              <a:spLocks noChangeShapeType="1"/>
            </p:cNvSpPr>
            <p:nvPr/>
          </p:nvSpPr>
          <p:spPr bwMode="auto">
            <a:xfrm rot="10800000" flipH="1">
              <a:off x="3586" y="1895"/>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084455" name="Group 39"/>
          <p:cNvGrpSpPr>
            <a:grpSpLocks/>
          </p:cNvGrpSpPr>
          <p:nvPr/>
        </p:nvGrpSpPr>
        <p:grpSpPr bwMode="auto">
          <a:xfrm>
            <a:off x="6244562" y="2800500"/>
            <a:ext cx="459184" cy="922337"/>
            <a:chOff x="3631" y="1853"/>
            <a:chExt cx="267" cy="581"/>
          </a:xfrm>
        </p:grpSpPr>
        <p:sp>
          <p:nvSpPr>
            <p:cNvPr id="57369" name="Text Box 32"/>
            <p:cNvSpPr txBox="1">
              <a:spLocks noChangeArrowheads="1"/>
            </p:cNvSpPr>
            <p:nvPr/>
          </p:nvSpPr>
          <p:spPr bwMode="auto">
            <a:xfrm flipH="1">
              <a:off x="3631" y="1853"/>
              <a:ext cx="26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chemeClr val="folHlink"/>
                  </a:solidFill>
                  <a:latin typeface="Arial" charset="0"/>
                  <a:ea typeface="黑体" pitchFamily="49" charset="-122"/>
                  <a:sym typeface="Wingdings" pitchFamily="2" charset="2"/>
                </a:rPr>
                <a:t></a:t>
              </a:r>
            </a:p>
          </p:txBody>
        </p:sp>
        <p:sp>
          <p:nvSpPr>
            <p:cNvPr id="57370" name="Line 34"/>
            <p:cNvSpPr>
              <a:spLocks noChangeShapeType="1"/>
            </p:cNvSpPr>
            <p:nvPr/>
          </p:nvSpPr>
          <p:spPr bwMode="auto">
            <a:xfrm rot="10800000" flipH="1" flipV="1">
              <a:off x="3677" y="1895"/>
              <a:ext cx="0" cy="539"/>
            </a:xfrm>
            <a:prstGeom prst="line">
              <a:avLst/>
            </a:prstGeom>
            <a:noFill/>
            <a:ln w="38100">
              <a:solidFill>
                <a:schemeClr val="folHlink"/>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sp>
        <p:nvSpPr>
          <p:cNvPr id="57368" name="Text Box 44"/>
          <p:cNvSpPr txBox="1">
            <a:spLocks noChangeArrowheads="1"/>
          </p:cNvSpPr>
          <p:nvPr/>
        </p:nvSpPr>
        <p:spPr bwMode="auto">
          <a:xfrm flipH="1">
            <a:off x="3940044" y="5808811"/>
            <a:ext cx="3821377" cy="31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80000"/>
              </a:lnSpc>
            </a:pPr>
            <a:r>
              <a:rPr kumimoji="1" lang="zh-CN" altLang="en-US" sz="1800" b="1">
                <a:solidFill>
                  <a:schemeClr val="folHlink"/>
                </a:solidFill>
                <a:latin typeface="Arial" charset="0"/>
                <a:ea typeface="黑体" pitchFamily="49" charset="-122"/>
              </a:rPr>
              <a:t>需要查找 </a:t>
            </a:r>
            <a:r>
              <a:rPr kumimoji="1" lang="en-US" altLang="zh-CN" sz="1800" b="1">
                <a:solidFill>
                  <a:schemeClr val="folHlink"/>
                </a:solidFill>
                <a:latin typeface="Arial" charset="0"/>
                <a:ea typeface="黑体" pitchFamily="49" charset="-122"/>
              </a:rPr>
              <a:t>y.abc.com </a:t>
            </a:r>
            <a:r>
              <a:rPr kumimoji="1" lang="zh-CN" altLang="en-US" sz="1800" b="1">
                <a:solidFill>
                  <a:schemeClr val="folHlink"/>
                </a:solidFill>
                <a:latin typeface="Arial" charset="0"/>
                <a:ea typeface="黑体" pitchFamily="49" charset="-122"/>
              </a:rPr>
              <a:t>的 </a:t>
            </a:r>
            <a:r>
              <a:rPr kumimoji="1" lang="en-US" altLang="zh-CN" sz="1800" b="1">
                <a:solidFill>
                  <a:schemeClr val="folHlink"/>
                </a:solidFill>
                <a:latin typeface="Arial" charset="0"/>
                <a:ea typeface="黑体" pitchFamily="49" charset="-122"/>
              </a:rPr>
              <a:t>IP </a:t>
            </a:r>
            <a:r>
              <a:rPr kumimoji="1" lang="zh-CN" altLang="en-US" sz="1800" b="1">
                <a:solidFill>
                  <a:schemeClr val="folHlink"/>
                </a:solidFill>
                <a:latin typeface="Arial" charset="0"/>
                <a:ea typeface="黑体" pitchFamily="49" charset="-122"/>
              </a:rPr>
              <a:t>地址</a:t>
            </a:r>
          </a:p>
        </p:txBody>
      </p:sp>
    </p:spTree>
    <p:extLst>
      <p:ext uri="{BB962C8B-B14F-4D97-AF65-F5344CB8AC3E}">
        <p14:creationId xmlns:p14="http://schemas.microsoft.com/office/powerpoint/2010/main" xmlns="" val="4279042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84452"/>
                                        </p:tgtEl>
                                        <p:attrNameLst>
                                          <p:attrName>style.visibility</p:attrName>
                                        </p:attrNameLst>
                                      </p:cBhvr>
                                      <p:to>
                                        <p:strVal val="visible"/>
                                      </p:to>
                                    </p:set>
                                    <p:animEffect transition="in" filter="wipe(down)">
                                      <p:cBhvr>
                                        <p:cTn id="7" dur="1000"/>
                                        <p:tgtEl>
                                          <p:spTgt spid="1084452"/>
                                        </p:tgtEl>
                                      </p:cBhvr>
                                    </p:animEffect>
                                  </p:childTnLst>
                                </p:cTn>
                              </p:par>
                            </p:childTnLst>
                          </p:cTn>
                        </p:par>
                        <p:par>
                          <p:cTn id="8" fill="hold" nodeType="afterGroup">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1084440"/>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4" fill="hold" nodeType="afterEffect">
                                  <p:stCondLst>
                                    <p:cond delay="500"/>
                                  </p:stCondLst>
                                  <p:childTnLst>
                                    <p:set>
                                      <p:cBhvr>
                                        <p:cTn id="13" dur="1" fill="hold">
                                          <p:stCondLst>
                                            <p:cond delay="0"/>
                                          </p:stCondLst>
                                        </p:cTn>
                                        <p:tgtEl>
                                          <p:spTgt spid="1084453"/>
                                        </p:tgtEl>
                                        <p:attrNameLst>
                                          <p:attrName>style.visibility</p:attrName>
                                        </p:attrNameLst>
                                      </p:cBhvr>
                                      <p:to>
                                        <p:strVal val="visible"/>
                                      </p:to>
                                    </p:set>
                                    <p:animEffect transition="in" filter="wipe(down)">
                                      <p:cBhvr>
                                        <p:cTn id="14" dur="1000"/>
                                        <p:tgtEl>
                                          <p:spTgt spid="1084453"/>
                                        </p:tgtEl>
                                      </p:cBhvr>
                                    </p:animEffect>
                                  </p:childTnLst>
                                </p:cTn>
                              </p:par>
                            </p:childTnLst>
                          </p:cTn>
                        </p:par>
                        <p:par>
                          <p:cTn id="15" fill="hold" nodeType="afterGroup">
                            <p:stCondLst>
                              <p:cond delay="3000"/>
                            </p:stCondLst>
                            <p:childTnLst>
                              <p:par>
                                <p:cTn id="16" presetID="1" presetClass="entr" presetSubtype="0" fill="hold" grpId="0" nodeType="afterEffect">
                                  <p:stCondLst>
                                    <p:cond delay="500"/>
                                  </p:stCondLst>
                                  <p:childTnLst>
                                    <p:set>
                                      <p:cBhvr>
                                        <p:cTn id="17" dur="1" fill="hold">
                                          <p:stCondLst>
                                            <p:cond delay="0"/>
                                          </p:stCondLst>
                                        </p:cTn>
                                        <p:tgtEl>
                                          <p:spTgt spid="1084439"/>
                                        </p:tgtEl>
                                        <p:attrNameLst>
                                          <p:attrName>style.visibility</p:attrName>
                                        </p:attrNameLst>
                                      </p:cBhvr>
                                      <p:to>
                                        <p:strVal val="visible"/>
                                      </p:to>
                                    </p:set>
                                  </p:childTnLst>
                                </p:cTn>
                              </p:par>
                            </p:childTnLst>
                          </p:cTn>
                        </p:par>
                        <p:par>
                          <p:cTn id="18" fill="hold" nodeType="afterGroup">
                            <p:stCondLst>
                              <p:cond delay="3500"/>
                            </p:stCondLst>
                            <p:childTnLst>
                              <p:par>
                                <p:cTn id="19" presetID="22" presetClass="entr" presetSubtype="8" fill="hold" nodeType="afterEffect">
                                  <p:stCondLst>
                                    <p:cond delay="500"/>
                                  </p:stCondLst>
                                  <p:childTnLst>
                                    <p:set>
                                      <p:cBhvr>
                                        <p:cTn id="20" dur="1" fill="hold">
                                          <p:stCondLst>
                                            <p:cond delay="0"/>
                                          </p:stCondLst>
                                        </p:cTn>
                                        <p:tgtEl>
                                          <p:spTgt spid="1084454"/>
                                        </p:tgtEl>
                                        <p:attrNameLst>
                                          <p:attrName>style.visibility</p:attrName>
                                        </p:attrNameLst>
                                      </p:cBhvr>
                                      <p:to>
                                        <p:strVal val="visible"/>
                                      </p:to>
                                    </p:set>
                                    <p:animEffect transition="in" filter="wipe(left)">
                                      <p:cBhvr>
                                        <p:cTn id="21" dur="1000"/>
                                        <p:tgtEl>
                                          <p:spTgt spid="1084454"/>
                                        </p:tgtEl>
                                      </p:cBhvr>
                                    </p:animEffect>
                                  </p:childTnLst>
                                </p:cTn>
                              </p:par>
                            </p:childTnLst>
                          </p:cTn>
                        </p:par>
                        <p:par>
                          <p:cTn id="22" fill="hold" nodeType="afterGroup">
                            <p:stCondLst>
                              <p:cond delay="5000"/>
                            </p:stCondLst>
                            <p:childTnLst>
                              <p:par>
                                <p:cTn id="23" presetID="22" presetClass="entr" presetSubtype="1" fill="hold" nodeType="afterEffect">
                                  <p:stCondLst>
                                    <p:cond delay="500"/>
                                  </p:stCondLst>
                                  <p:childTnLst>
                                    <p:set>
                                      <p:cBhvr>
                                        <p:cTn id="24" dur="1" fill="hold">
                                          <p:stCondLst>
                                            <p:cond delay="0"/>
                                          </p:stCondLst>
                                        </p:cTn>
                                        <p:tgtEl>
                                          <p:spTgt spid="1084455"/>
                                        </p:tgtEl>
                                        <p:attrNameLst>
                                          <p:attrName>style.visibility</p:attrName>
                                        </p:attrNameLst>
                                      </p:cBhvr>
                                      <p:to>
                                        <p:strVal val="visible"/>
                                      </p:to>
                                    </p:set>
                                    <p:animEffect transition="in" filter="wipe(up)">
                                      <p:cBhvr>
                                        <p:cTn id="25" dur="1000"/>
                                        <p:tgtEl>
                                          <p:spTgt spid="1084455"/>
                                        </p:tgtEl>
                                      </p:cBhvr>
                                    </p:animEffect>
                                  </p:childTnLst>
                                </p:cTn>
                              </p:par>
                            </p:childTnLst>
                          </p:cTn>
                        </p:par>
                        <p:par>
                          <p:cTn id="26" fill="hold" nodeType="afterGroup">
                            <p:stCondLst>
                              <p:cond delay="6500"/>
                            </p:stCondLst>
                            <p:childTnLst>
                              <p:par>
                                <p:cTn id="27" presetID="22" presetClass="entr" presetSubtype="4" fill="hold" nodeType="afterEffect">
                                  <p:stCondLst>
                                    <p:cond delay="500"/>
                                  </p:stCondLst>
                                  <p:childTnLst>
                                    <p:set>
                                      <p:cBhvr>
                                        <p:cTn id="28" dur="1" fill="hold">
                                          <p:stCondLst>
                                            <p:cond delay="0"/>
                                          </p:stCondLst>
                                        </p:cTn>
                                        <p:tgtEl>
                                          <p:spTgt spid="1084456"/>
                                        </p:tgtEl>
                                        <p:attrNameLst>
                                          <p:attrName>style.visibility</p:attrName>
                                        </p:attrNameLst>
                                      </p:cBhvr>
                                      <p:to>
                                        <p:strVal val="visible"/>
                                      </p:to>
                                    </p:set>
                                    <p:animEffect transition="in" filter="wipe(down)">
                                      <p:cBhvr>
                                        <p:cTn id="29" dur="1000"/>
                                        <p:tgtEl>
                                          <p:spTgt spid="1084456"/>
                                        </p:tgtEl>
                                      </p:cBhvr>
                                    </p:animEffect>
                                  </p:childTnLst>
                                </p:cTn>
                              </p:par>
                            </p:childTnLst>
                          </p:cTn>
                        </p:par>
                        <p:par>
                          <p:cTn id="30" fill="hold" nodeType="afterGroup">
                            <p:stCondLst>
                              <p:cond delay="8000"/>
                            </p:stCondLst>
                            <p:childTnLst>
                              <p:par>
                                <p:cTn id="31" presetID="22" presetClass="entr" presetSubtype="2" fill="hold" nodeType="afterEffect">
                                  <p:stCondLst>
                                    <p:cond delay="500"/>
                                  </p:stCondLst>
                                  <p:childTnLst>
                                    <p:set>
                                      <p:cBhvr>
                                        <p:cTn id="32" dur="1" fill="hold">
                                          <p:stCondLst>
                                            <p:cond delay="0"/>
                                          </p:stCondLst>
                                        </p:cTn>
                                        <p:tgtEl>
                                          <p:spTgt spid="1084457"/>
                                        </p:tgtEl>
                                        <p:attrNameLst>
                                          <p:attrName>style.visibility</p:attrName>
                                        </p:attrNameLst>
                                      </p:cBhvr>
                                      <p:to>
                                        <p:strVal val="visible"/>
                                      </p:to>
                                    </p:set>
                                    <p:animEffect transition="in" filter="wipe(right)">
                                      <p:cBhvr>
                                        <p:cTn id="33" dur="1000"/>
                                        <p:tgtEl>
                                          <p:spTgt spid="1084457"/>
                                        </p:tgtEl>
                                      </p:cBhvr>
                                    </p:animEffect>
                                  </p:childTnLst>
                                </p:cTn>
                              </p:par>
                            </p:childTnLst>
                          </p:cTn>
                        </p:par>
                        <p:par>
                          <p:cTn id="34" fill="hold" nodeType="afterGroup">
                            <p:stCondLst>
                              <p:cond delay="9500"/>
                            </p:stCondLst>
                            <p:childTnLst>
                              <p:par>
                                <p:cTn id="35" presetID="22" presetClass="entr" presetSubtype="1" fill="hold" nodeType="afterEffect">
                                  <p:stCondLst>
                                    <p:cond delay="500"/>
                                  </p:stCondLst>
                                  <p:childTnLst>
                                    <p:set>
                                      <p:cBhvr>
                                        <p:cTn id="36" dur="1" fill="hold">
                                          <p:stCondLst>
                                            <p:cond delay="0"/>
                                          </p:stCondLst>
                                        </p:cTn>
                                        <p:tgtEl>
                                          <p:spTgt spid="1084458"/>
                                        </p:tgtEl>
                                        <p:attrNameLst>
                                          <p:attrName>style.visibility</p:attrName>
                                        </p:attrNameLst>
                                      </p:cBhvr>
                                      <p:to>
                                        <p:strVal val="visible"/>
                                      </p:to>
                                    </p:set>
                                    <p:animEffect transition="in" filter="wipe(up)">
                                      <p:cBhvr>
                                        <p:cTn id="37" dur="500"/>
                                        <p:tgtEl>
                                          <p:spTgt spid="1084458"/>
                                        </p:tgtEl>
                                      </p:cBhvr>
                                    </p:animEffect>
                                  </p:childTnLst>
                                </p:cTn>
                              </p:par>
                            </p:childTnLst>
                          </p:cTn>
                        </p:par>
                        <p:par>
                          <p:cTn id="38" fill="hold" nodeType="afterGroup">
                            <p:stCondLst>
                              <p:cond delay="10500"/>
                            </p:stCondLst>
                            <p:childTnLst>
                              <p:par>
                                <p:cTn id="39" presetID="22" presetClass="entr" presetSubtype="1" fill="hold" nodeType="afterEffect">
                                  <p:stCondLst>
                                    <p:cond delay="500"/>
                                  </p:stCondLst>
                                  <p:childTnLst>
                                    <p:set>
                                      <p:cBhvr>
                                        <p:cTn id="40" dur="1" fill="hold">
                                          <p:stCondLst>
                                            <p:cond delay="0"/>
                                          </p:stCondLst>
                                        </p:cTn>
                                        <p:tgtEl>
                                          <p:spTgt spid="1084459"/>
                                        </p:tgtEl>
                                        <p:attrNameLst>
                                          <p:attrName>style.visibility</p:attrName>
                                        </p:attrNameLst>
                                      </p:cBhvr>
                                      <p:to>
                                        <p:strVal val="visible"/>
                                      </p:to>
                                    </p:set>
                                    <p:animEffect transition="in" filter="wipe(up)">
                                      <p:cBhvr>
                                        <p:cTn id="41" dur="1000"/>
                                        <p:tgtEl>
                                          <p:spTgt spid="108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39" grpId="0" animBg="1"/>
      <p:bldP spid="108444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lgn="ctr" eaLnBrk="1" hangingPunct="1">
              <a:defRPr/>
            </a:pPr>
            <a:r>
              <a:rPr lang="zh-CN" altLang="en-US" dirty="0"/>
              <a:t>名字的高速缓存 </a:t>
            </a:r>
          </a:p>
        </p:txBody>
      </p:sp>
      <p:sp>
        <p:nvSpPr>
          <p:cNvPr id="58371" name="Rectangle 3"/>
          <p:cNvSpPr>
            <a:spLocks noGrp="1" noChangeArrowheads="1"/>
          </p:cNvSpPr>
          <p:nvPr>
            <p:ph idx="1"/>
          </p:nvPr>
        </p:nvSpPr>
        <p:spPr/>
        <p:txBody>
          <a:bodyPr/>
          <a:lstStyle/>
          <a:p>
            <a:pPr eaLnBrk="1" hangingPunct="1"/>
            <a:r>
              <a:rPr lang="zh-CN" altLang="en-US" sz="2800" dirty="0" smtClean="0">
                <a:solidFill>
                  <a:srgbClr val="FF0000"/>
                </a:solidFill>
                <a:ea typeface="黑体" pitchFamily="49" charset="-122"/>
              </a:rPr>
              <a:t>每个域名服务器都维护一个高速缓存，</a:t>
            </a:r>
            <a:r>
              <a:rPr lang="zh-CN" altLang="en-US" sz="2800" dirty="0" smtClean="0">
                <a:ea typeface="黑体" pitchFamily="49" charset="-122"/>
              </a:rPr>
              <a:t>存放最近用过的名字以及从何处获得名字映射信息的记录。</a:t>
            </a:r>
          </a:p>
          <a:p>
            <a:pPr eaLnBrk="1" hangingPunct="1"/>
            <a:r>
              <a:rPr lang="zh-CN" altLang="en-US" sz="2800" dirty="0" smtClean="0">
                <a:ea typeface="黑体" pitchFamily="49" charset="-122"/>
              </a:rPr>
              <a:t>可大大减轻根域名服务器的负荷，使互联网上的 </a:t>
            </a:r>
            <a:r>
              <a:rPr lang="en-US" altLang="zh-CN" sz="2800" dirty="0" smtClean="0">
                <a:ea typeface="黑体" pitchFamily="49" charset="-122"/>
              </a:rPr>
              <a:t>DNS </a:t>
            </a:r>
            <a:r>
              <a:rPr lang="zh-CN" altLang="en-US" sz="2800" dirty="0" smtClean="0">
                <a:ea typeface="黑体" pitchFamily="49" charset="-122"/>
              </a:rPr>
              <a:t>查询请求和回答报文的数量大为减少。 </a:t>
            </a:r>
          </a:p>
          <a:p>
            <a:pPr eaLnBrk="1" hangingPunct="1"/>
            <a:r>
              <a:rPr lang="zh-CN" altLang="en-US" sz="2800" dirty="0" smtClean="0">
                <a:ea typeface="黑体" pitchFamily="49" charset="-122"/>
              </a:rPr>
              <a:t>为保持高速缓存中的内容正确，域名服务器应为每项内容设置计时器，并处理超过合理时间的项（例如，每个项目只存放两天）。</a:t>
            </a:r>
          </a:p>
          <a:p>
            <a:pPr eaLnBrk="1" hangingPunct="1"/>
            <a:r>
              <a:rPr lang="zh-CN" altLang="en-US" sz="2800" dirty="0" smtClean="0">
                <a:ea typeface="黑体" pitchFamily="49" charset="-122"/>
              </a:rPr>
              <a:t>当权限域名服务器回答一个查询请求时，在响应中都指明绑定有效存在的时间值。增加此时间值可减少网络开销，而减少此时间值可提高域名转换的准确性。 </a:t>
            </a:r>
          </a:p>
        </p:txBody>
      </p:sp>
    </p:spTree>
    <p:extLst>
      <p:ext uri="{BB962C8B-B14F-4D97-AF65-F5344CB8AC3E}">
        <p14:creationId xmlns:p14="http://schemas.microsoft.com/office/powerpoint/2010/main" xmlns="" val="2594346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第</a:t>
            </a:r>
            <a:r>
              <a:rPr lang="en-US" altLang="zh-CN" dirty="0" smtClean="0"/>
              <a:t>14</a:t>
            </a:r>
            <a:r>
              <a:rPr lang="zh-CN" altLang="en-US" dirty="0" smtClean="0"/>
              <a:t>次课课后探究问题</a:t>
            </a:r>
          </a:p>
        </p:txBody>
      </p:sp>
      <p:sp>
        <p:nvSpPr>
          <p:cNvPr id="65539" name="内容占位符 2"/>
          <p:cNvSpPr>
            <a:spLocks noGrp="1"/>
          </p:cNvSpPr>
          <p:nvPr>
            <p:ph idx="1"/>
          </p:nvPr>
        </p:nvSpPr>
        <p:spPr/>
        <p:txBody>
          <a:bodyPr/>
          <a:lstStyle/>
          <a:p>
            <a:r>
              <a:rPr lang="zh-CN" altLang="en-US" dirty="0" smtClean="0"/>
              <a:t>设想有一天整个因特网的</a:t>
            </a:r>
            <a:r>
              <a:rPr lang="en-US" altLang="zh-CN" dirty="0" smtClean="0"/>
              <a:t>DNS</a:t>
            </a:r>
            <a:r>
              <a:rPr lang="zh-CN" altLang="en-US" dirty="0" smtClean="0"/>
              <a:t>系统都瘫痪了（这种情况不大会出现），试问还有可能给朋友发送电子邮件吗？</a:t>
            </a:r>
          </a:p>
        </p:txBody>
      </p:sp>
      <p:pic>
        <p:nvPicPr>
          <p:cNvPr id="6" name="图片 5" descr="携程瘫痪.jpg"/>
          <p:cNvPicPr>
            <a:picLocks noChangeAspect="1"/>
          </p:cNvPicPr>
          <p:nvPr/>
        </p:nvPicPr>
        <p:blipFill>
          <a:blip r:embed="rId3" cstate="print"/>
          <a:stretch>
            <a:fillRect/>
          </a:stretch>
        </p:blipFill>
        <p:spPr>
          <a:xfrm>
            <a:off x="4160912" y="3356992"/>
            <a:ext cx="4896544" cy="295134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3"/>
          </p:nvPr>
        </p:nvSpPr>
        <p:spPr>
          <a:prstGeom prst="rect">
            <a:avLst/>
          </a:prstGeom>
        </p:spPr>
        <p:txBody>
          <a:bodyPr/>
          <a:lstStyle/>
          <a:p>
            <a:endParaRPr lang="en-US" altLang="zh-CN"/>
          </a:p>
        </p:txBody>
      </p:sp>
      <p:sp>
        <p:nvSpPr>
          <p:cNvPr id="6" name="TextBox 5"/>
          <p:cNvSpPr txBox="1"/>
          <p:nvPr>
            <p:custDataLst>
              <p:tags r:id="rId2"/>
            </p:custDataLst>
          </p:nvPr>
        </p:nvSpPr>
        <p:spPr>
          <a:xfrm>
            <a:off x="990600" y="635000"/>
            <a:ext cx="7924800" cy="3298056"/>
          </a:xfrm>
          <a:prstGeom prst="rect">
            <a:avLst/>
          </a:prstGeom>
          <a:noFill/>
        </p:spPr>
        <p:txBody>
          <a:bodyPr vert="horz" wrap="square" rtlCol="0" anchor="ctr" anchorCtr="0">
            <a:noAutofit/>
          </a:bodyPr>
          <a:lstStyle/>
          <a:p>
            <a:pPr lvl="0">
              <a:buNone/>
            </a:pPr>
            <a:r>
              <a:rPr lang="zh-CN" altLang="en-US" sz="2800" dirty="0" smtClean="0"/>
              <a:t>当</a:t>
            </a:r>
            <a:r>
              <a:rPr lang="zh-CN" altLang="zh-CN" sz="2800" dirty="0" smtClean="0"/>
              <a:t>主机</a:t>
            </a:r>
            <a:r>
              <a:rPr lang="zh-CN" altLang="en-US" sz="2800" dirty="0" smtClean="0"/>
              <a:t>进行域名查询时，主机</a:t>
            </a:r>
            <a:r>
              <a:rPr lang="zh-CN" altLang="zh-CN" sz="2800" dirty="0" smtClean="0"/>
              <a:t>向本地域名服务器的查询一般都是采用</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a:t>
            </a:r>
            <a:r>
              <a:rPr lang="zh-CN" altLang="zh-CN" sz="2800" dirty="0" smtClean="0"/>
              <a:t>查询</a:t>
            </a:r>
            <a:r>
              <a:rPr lang="zh-CN" altLang="en-US" sz="2800" dirty="0" smtClean="0"/>
              <a:t>方式</a:t>
            </a:r>
            <a:r>
              <a:rPr lang="zh-CN" altLang="zh-CN" sz="2800" dirty="0" smtClean="0"/>
              <a:t>，本地域名服务器向根域名服务器的查询通常是采用</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2]</a:t>
            </a:r>
            <a:r>
              <a:rPr lang="en-US" altLang="zh-CN" sz="2800" dirty="0" smtClean="0">
                <a:solidFill>
                  <a:srgbClr val="000000"/>
                </a:solidFill>
              </a:rPr>
              <a:t> </a:t>
            </a:r>
            <a:r>
              <a:rPr lang="zh-CN" altLang="zh-CN" sz="2800" dirty="0" smtClean="0"/>
              <a:t>查询</a:t>
            </a:r>
            <a:r>
              <a:rPr lang="zh-CN" altLang="en-US" sz="2800" dirty="0" smtClean="0"/>
              <a:t>方式</a:t>
            </a:r>
            <a:r>
              <a:rPr lang="zh-CN" altLang="zh-CN" sz="2800" dirty="0" smtClean="0"/>
              <a:t>。</a:t>
            </a:r>
          </a:p>
        </p:txBody>
      </p:sp>
      <p:sp>
        <p:nvSpPr>
          <p:cNvPr id="7" name="圆角矩形 6"/>
          <p:cNvSpPr/>
          <p:nvPr>
            <p:custDataLst>
              <p:tags r:id="rId3"/>
            </p:custDataLst>
          </p:nvPr>
        </p:nvSpPr>
        <p:spPr>
          <a:xfrm>
            <a:off x="6858000" y="6215062"/>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3" name="矩形 12"/>
          <p:cNvSpPr/>
          <p:nvPr>
            <p:custDataLst>
              <p:tags r:id="rId4"/>
            </p:custDataLst>
          </p:nvPr>
        </p:nvSpPr>
        <p:spPr>
          <a:xfrm>
            <a:off x="0" y="5818821"/>
            <a:ext cx="9906000" cy="396240"/>
          </a:xfrm>
          <a:prstGeom prst="rect">
            <a:avLst/>
          </a:prstGeom>
          <a:solidFill>
            <a:srgbClr val="FBFA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300" smtClean="0">
                <a:solidFill>
                  <a:srgbClr val="F84F41"/>
                </a:solidFill>
                <a:latin typeface="Microsoft Yahei"/>
                <a:ea typeface="Microsoft Yahei"/>
                <a:sym typeface="Microsoft Yahei"/>
              </a:rPr>
              <a:t>正常使用填空题需</a:t>
            </a:r>
            <a:r>
              <a:rPr lang="en-US" altLang="zh-CN" sz="1300" smtClean="0">
                <a:solidFill>
                  <a:srgbClr val="F84F41"/>
                </a:solidFill>
                <a:latin typeface="Microsoft Yahei"/>
                <a:ea typeface="Microsoft Yahei"/>
                <a:sym typeface="Microsoft Yahei"/>
              </a:rPr>
              <a:t>3.0</a:t>
            </a:r>
            <a:r>
              <a:rPr lang="zh-CN" altLang="en-US" sz="1300" smtClean="0">
                <a:solidFill>
                  <a:srgbClr val="F84F41"/>
                </a:solidFill>
                <a:latin typeface="Microsoft Yahei"/>
                <a:ea typeface="Microsoft Yahei"/>
                <a:sym typeface="Microsoft Yahei"/>
              </a:rPr>
              <a:t>以上版本雨课堂</a:t>
            </a:r>
            <a:endParaRPr lang="zh-CN" altLang="en-US" sz="1300">
              <a:solidFill>
                <a:srgbClr val="F84F41"/>
              </a:solidFill>
              <a:latin typeface="Microsoft Yahei"/>
              <a:ea typeface="Microsoft Yahei"/>
              <a:sym typeface="Microsoft Yahei"/>
            </a:endParaRPr>
          </a:p>
        </p:txBody>
      </p:sp>
      <p:grpSp>
        <p:nvGrpSpPr>
          <p:cNvPr id="12" name="组合 11"/>
          <p:cNvGrpSpPr/>
          <p:nvPr>
            <p:custDataLst>
              <p:tags r:id="rId5"/>
            </p:custDataLst>
          </p:nvPr>
        </p:nvGrpSpPr>
        <p:grpSpPr>
          <a:xfrm>
            <a:off x="0" y="0"/>
            <a:ext cx="9906000" cy="635000"/>
            <a:chOff x="0" y="0"/>
            <a:chExt cx="9906000" cy="635000"/>
          </a:xfrm>
        </p:grpSpPr>
        <p:sp>
          <p:nvSpPr>
            <p:cNvPr id="8" name="TitleBackground"/>
            <p:cNvSpPr/>
            <p:nvPr>
              <p:custDataLst>
                <p:tags r:id="rId7"/>
              </p:custDataLst>
            </p:nvPr>
          </p:nvSpPr>
          <p:spPr>
            <a:xfrm>
              <a:off x="0" y="0"/>
              <a:ext cx="9906000" cy="6350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5" name="图片 4" descr="tmp9C1F.tmp"/>
          <p:cNvPicPr>
            <a:picLocks/>
          </p:cNvPicPr>
          <p:nvPr>
            <p:custDataLst>
              <p:tags r:id="rId6"/>
            </p:custDataLst>
          </p:nvPr>
        </p:nvPicPr>
        <p:blipFill>
          <a:blip r:embed="rId13"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495300" y="188913"/>
            <a:ext cx="9066742" cy="792162"/>
          </a:xfrm>
        </p:spPr>
        <p:txBody>
          <a:bodyPr/>
          <a:lstStyle/>
          <a:p>
            <a:pPr eaLnBrk="1" hangingPunct="1"/>
            <a:r>
              <a:rPr lang="en-US" altLang="zh-CN" dirty="0" smtClean="0">
                <a:ea typeface="黑体" pitchFamily="49" charset="-122"/>
              </a:rPr>
              <a:t>6.2  </a:t>
            </a:r>
            <a:r>
              <a:rPr lang="zh-CN" altLang="en-US" dirty="0" smtClean="0">
                <a:ea typeface="黑体" pitchFamily="49" charset="-122"/>
              </a:rPr>
              <a:t>文件传送协议</a:t>
            </a:r>
          </a:p>
        </p:txBody>
      </p:sp>
      <p:sp>
        <p:nvSpPr>
          <p:cNvPr id="3" name="内容占位符 2"/>
          <p:cNvSpPr>
            <a:spLocks noGrp="1"/>
          </p:cNvSpPr>
          <p:nvPr>
            <p:ph idx="1"/>
          </p:nvPr>
        </p:nvSpPr>
        <p:spPr>
          <a:xfrm>
            <a:off x="495300" y="1196975"/>
            <a:ext cx="9066742" cy="4933950"/>
          </a:xfrm>
        </p:spPr>
        <p:txBody>
          <a:bodyPr/>
          <a:lstStyle/>
          <a:p>
            <a:pPr eaLnBrk="1" hangingPunct="1">
              <a:defRPr/>
            </a:pPr>
            <a:r>
              <a:rPr lang="en-US" altLang="zh-CN" sz="3200" dirty="0">
                <a:ea typeface="黑体" panose="02010609060101010101" pitchFamily="49" charset="-122"/>
              </a:rPr>
              <a:t>6.2.1  FTP </a:t>
            </a:r>
            <a:r>
              <a:rPr lang="zh-CN" altLang="en-US" sz="3200" dirty="0" smtClean="0">
                <a:ea typeface="黑体" panose="02010609060101010101" pitchFamily="49" charset="-122"/>
              </a:rPr>
              <a:t>概述</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6.2.2  FTP </a:t>
            </a:r>
            <a:r>
              <a:rPr lang="zh-CN" altLang="en-US" sz="3200" dirty="0">
                <a:ea typeface="黑体" panose="02010609060101010101" pitchFamily="49" charset="-122"/>
              </a:rPr>
              <a:t>的基本工作</a:t>
            </a:r>
            <a:r>
              <a:rPr lang="zh-CN" altLang="en-US" sz="3200" dirty="0" smtClean="0">
                <a:ea typeface="黑体" panose="02010609060101010101" pitchFamily="49" charset="-122"/>
              </a:rPr>
              <a:t>原理</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6.2.3  </a:t>
            </a:r>
            <a:r>
              <a:rPr lang="zh-CN" altLang="en-US" sz="3200" dirty="0">
                <a:ea typeface="黑体" panose="02010609060101010101" pitchFamily="49" charset="-122"/>
              </a:rPr>
              <a:t>简单文件传送协议 </a:t>
            </a:r>
            <a:r>
              <a:rPr lang="en-US" altLang="zh-CN" sz="3200" dirty="0">
                <a:ea typeface="黑体" panose="02010609060101010101" pitchFamily="49" charset="-122"/>
              </a:rPr>
              <a:t>TFTP</a:t>
            </a:r>
            <a:endParaRPr lang="zh-CN" altLang="en-US" dirty="0"/>
          </a:p>
        </p:txBody>
      </p:sp>
    </p:spTree>
    <p:extLst>
      <p:ext uri="{BB962C8B-B14F-4D97-AF65-F5344CB8AC3E}">
        <p14:creationId xmlns:p14="http://schemas.microsoft.com/office/powerpoint/2010/main" xmlns="" val="2524229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smtClean="0"/>
              <a:t>文</a:t>
            </a:r>
            <a:r>
              <a:rPr lang="zh-CN" altLang="en-US" dirty="0"/>
              <a:t>件共享方</a:t>
            </a:r>
            <a:r>
              <a:rPr lang="zh-CN" altLang="en-US" dirty="0" smtClean="0"/>
              <a:t>式</a:t>
            </a:r>
          </a:p>
        </p:txBody>
      </p:sp>
      <p:sp>
        <p:nvSpPr>
          <p:cNvPr id="35843" name="Rectangle 3"/>
          <p:cNvSpPr>
            <a:spLocks noGrp="1" noChangeArrowheads="1"/>
          </p:cNvSpPr>
          <p:nvPr>
            <p:ph type="body" idx="1"/>
          </p:nvPr>
        </p:nvSpPr>
        <p:spPr/>
        <p:txBody>
          <a:bodyPr/>
          <a:lstStyle/>
          <a:p>
            <a:pPr eaLnBrk="1" hangingPunct="1"/>
            <a:r>
              <a:rPr lang="zh-CN" altLang="en-US" dirty="0" smtClean="0"/>
              <a:t>复制整个文件：访问文件副本。</a:t>
            </a:r>
          </a:p>
          <a:p>
            <a:pPr lvl="1" eaLnBrk="1" hangingPunct="1"/>
            <a:r>
              <a:rPr lang="en-US" altLang="zh-CN" dirty="0" smtClean="0"/>
              <a:t>FTP</a:t>
            </a:r>
          </a:p>
          <a:p>
            <a:pPr lvl="1" eaLnBrk="1" hangingPunct="1"/>
            <a:r>
              <a:rPr lang="en-US" altLang="zh-CN" dirty="0" smtClean="0"/>
              <a:t>TFTP</a:t>
            </a:r>
          </a:p>
          <a:p>
            <a:pPr eaLnBrk="1" hangingPunct="1"/>
            <a:r>
              <a:rPr lang="zh-CN" altLang="en-US" dirty="0" smtClean="0"/>
              <a:t>联机访问：由操作系统中的文件系统提供对异地共享文件的透明存取。</a:t>
            </a:r>
          </a:p>
          <a:p>
            <a:pPr lvl="1" eaLnBrk="1" hangingPunct="1"/>
            <a:r>
              <a:rPr lang="en-US" altLang="zh-CN" dirty="0" smtClean="0"/>
              <a:t>NFS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eaLnBrk="1" hangingPunct="1"/>
            <a:r>
              <a:rPr lang="zh-CN" altLang="en-US" sz="4000" dirty="0" smtClean="0"/>
              <a:t>网络文件系统</a:t>
            </a:r>
            <a:r>
              <a:rPr lang="en-US" altLang="zh-CN" sz="4000" dirty="0" smtClean="0"/>
              <a:t>NFS</a:t>
            </a:r>
          </a:p>
        </p:txBody>
      </p:sp>
      <p:sp>
        <p:nvSpPr>
          <p:cNvPr id="36867" name="Rectangle 3"/>
          <p:cNvSpPr>
            <a:spLocks noGrp="1" noChangeArrowheads="1"/>
          </p:cNvSpPr>
          <p:nvPr>
            <p:ph idx="1"/>
          </p:nvPr>
        </p:nvSpPr>
        <p:spPr/>
        <p:txBody>
          <a:bodyPr/>
          <a:lstStyle/>
          <a:p>
            <a:pPr eaLnBrk="1" hangingPunct="1"/>
            <a:r>
              <a:rPr lang="zh-CN" altLang="en-US" dirty="0" smtClean="0"/>
              <a:t>网络文件系统</a:t>
            </a:r>
            <a:r>
              <a:rPr lang="en-US" altLang="zh-CN" dirty="0" smtClean="0"/>
              <a:t>NFS</a:t>
            </a:r>
            <a:r>
              <a:rPr lang="zh-CN" altLang="en-US" dirty="0" smtClean="0"/>
              <a:t>（</a:t>
            </a:r>
            <a:r>
              <a:rPr lang="en-US" altLang="zh-CN" dirty="0" smtClean="0"/>
              <a:t>Network File System</a:t>
            </a:r>
            <a:r>
              <a:rPr lang="zh-CN" altLang="en-US" dirty="0" smtClean="0"/>
              <a:t>）可使本地计算机共享异地资源，就像这些资源在本地一样。</a:t>
            </a:r>
          </a:p>
          <a:p>
            <a:pPr eaLnBrk="1" hangingPunct="1"/>
            <a:r>
              <a:rPr lang="en-US" altLang="zh-CN" dirty="0" smtClean="0"/>
              <a:t>NFS </a:t>
            </a:r>
            <a:r>
              <a:rPr lang="zh-CN" altLang="en-US" dirty="0" smtClean="0"/>
              <a:t>可实现文件和目录的共享。</a:t>
            </a:r>
          </a:p>
          <a:p>
            <a:pPr eaLnBrk="1" hangingPunct="1"/>
            <a:r>
              <a:rPr lang="en-US" altLang="zh-CN" dirty="0" smtClean="0"/>
              <a:t>NFS</a:t>
            </a:r>
            <a:r>
              <a:rPr lang="zh-CN" altLang="en-US" dirty="0" smtClean="0"/>
              <a:t>可运行于多种操作系统环境下。</a:t>
            </a:r>
          </a:p>
          <a:p>
            <a:pPr lvl="1"/>
            <a:r>
              <a:rPr lang="en-US" altLang="zh-CN" dirty="0" smtClean="0"/>
              <a:t>UNIX</a:t>
            </a:r>
            <a:r>
              <a:rPr lang="zh-CN" altLang="en-US" dirty="0" smtClean="0"/>
              <a:t>、</a:t>
            </a:r>
            <a:r>
              <a:rPr lang="en-US" altLang="zh-CN" dirty="0" smtClean="0"/>
              <a:t>OS/2</a:t>
            </a:r>
            <a:r>
              <a:rPr lang="zh-CN" altLang="en-US" dirty="0" smtClean="0"/>
              <a:t>、</a:t>
            </a:r>
            <a:r>
              <a:rPr lang="en-US" altLang="zh-CN" dirty="0" smtClean="0"/>
              <a:t>MS-Windows</a:t>
            </a:r>
            <a:r>
              <a:rPr lang="zh-CN" altLang="en-US" dirty="0" smtClean="0"/>
              <a:t>、</a:t>
            </a:r>
            <a:r>
              <a:rPr lang="en-US" altLang="zh-CN" dirty="0" smtClean="0"/>
              <a:t>NetWare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ea typeface="黑体" pitchFamily="49" charset="-122"/>
              </a:rPr>
              <a:t> </a:t>
            </a:r>
            <a:br>
              <a:rPr lang="zh-CN" altLang="en-US" dirty="0" smtClean="0">
                <a:ea typeface="黑体" pitchFamily="49" charset="-122"/>
              </a:rPr>
            </a:br>
            <a:r>
              <a:rPr lang="en-US" altLang="zh-CN" dirty="0" smtClean="0">
                <a:ea typeface="黑体" pitchFamily="49" charset="-122"/>
              </a:rPr>
              <a:t>6.2.1  FTP</a:t>
            </a:r>
            <a:r>
              <a:rPr lang="zh-CN" altLang="en-US" dirty="0" smtClean="0">
                <a:ea typeface="黑体" pitchFamily="49" charset="-122"/>
              </a:rPr>
              <a:t>概述</a:t>
            </a:r>
          </a:p>
        </p:txBody>
      </p:sp>
      <p:sp>
        <p:nvSpPr>
          <p:cNvPr id="61443" name="Rectangle 3"/>
          <p:cNvSpPr>
            <a:spLocks noGrp="1" noChangeArrowheads="1"/>
          </p:cNvSpPr>
          <p:nvPr>
            <p:ph idx="1"/>
          </p:nvPr>
        </p:nvSpPr>
        <p:spPr/>
        <p:txBody>
          <a:bodyPr/>
          <a:lstStyle/>
          <a:p>
            <a:pPr eaLnBrk="1" hangingPunct="1"/>
            <a:r>
              <a:rPr lang="zh-CN" altLang="en-US" dirty="0" smtClean="0">
                <a:solidFill>
                  <a:srgbClr val="FF0000"/>
                </a:solidFill>
                <a:ea typeface="黑体" pitchFamily="49" charset="-122"/>
              </a:rPr>
              <a:t>文件传送协议</a:t>
            </a:r>
            <a:r>
              <a:rPr lang="zh-CN" altLang="en-US" dirty="0" smtClean="0">
                <a:ea typeface="黑体" pitchFamily="49" charset="-122"/>
              </a:rPr>
              <a:t> </a:t>
            </a:r>
            <a:r>
              <a:rPr lang="en-US" altLang="zh-CN" dirty="0" smtClean="0">
                <a:ea typeface="黑体" pitchFamily="49" charset="-122"/>
              </a:rPr>
              <a:t>FTP (File Transfer Protocol) </a:t>
            </a:r>
            <a:r>
              <a:rPr lang="zh-CN" altLang="en-US" dirty="0" smtClean="0">
                <a:ea typeface="黑体" pitchFamily="49" charset="-122"/>
              </a:rPr>
              <a:t>是互联网上使用得最广泛的文件传送协议。</a:t>
            </a:r>
          </a:p>
          <a:p>
            <a:pPr eaLnBrk="1" hangingPunct="1"/>
            <a:r>
              <a:rPr lang="en-US" altLang="zh-CN" dirty="0" smtClean="0">
                <a:ea typeface="黑体" pitchFamily="49" charset="-122"/>
              </a:rPr>
              <a:t>FTP </a:t>
            </a:r>
            <a:r>
              <a:rPr lang="zh-CN" altLang="en-US" dirty="0" smtClean="0">
                <a:ea typeface="黑体" pitchFamily="49" charset="-122"/>
              </a:rPr>
              <a:t>提供</a:t>
            </a:r>
            <a:r>
              <a:rPr lang="zh-CN" altLang="en-US" dirty="0" smtClean="0">
                <a:solidFill>
                  <a:srgbClr val="FF0000"/>
                </a:solidFill>
                <a:ea typeface="黑体" pitchFamily="49" charset="-122"/>
              </a:rPr>
              <a:t>交互式</a:t>
            </a:r>
            <a:r>
              <a:rPr lang="zh-CN" altLang="en-US" dirty="0" smtClean="0">
                <a:ea typeface="黑体" pitchFamily="49" charset="-122"/>
              </a:rPr>
              <a:t>的访问，允许客户指明文件的类型与格式，并允许文件具有存取权限。</a:t>
            </a:r>
          </a:p>
          <a:p>
            <a:pPr eaLnBrk="1" hangingPunct="1"/>
            <a:r>
              <a:rPr lang="en-US" altLang="zh-CN" dirty="0" smtClean="0">
                <a:ea typeface="黑体" pitchFamily="49" charset="-122"/>
              </a:rPr>
              <a:t>FTP </a:t>
            </a:r>
            <a:r>
              <a:rPr lang="zh-CN" altLang="en-US" dirty="0" smtClean="0">
                <a:ea typeface="黑体" pitchFamily="49" charset="-122"/>
              </a:rPr>
              <a:t>屏蔽了各计算机系统的细节，因而适合于在异构网络中任意计算机之间传送文件。</a:t>
            </a:r>
          </a:p>
          <a:p>
            <a:pPr eaLnBrk="1" hangingPunct="1"/>
            <a:r>
              <a:rPr lang="en-US" altLang="zh-CN" dirty="0" smtClean="0">
                <a:ea typeface="黑体" pitchFamily="49" charset="-122"/>
              </a:rPr>
              <a:t>RFC 959 </a:t>
            </a:r>
            <a:r>
              <a:rPr lang="zh-CN" altLang="en-US" dirty="0" smtClean="0">
                <a:ea typeface="黑体" pitchFamily="49" charset="-122"/>
              </a:rPr>
              <a:t>很早就成为了互联网的正式标准。 </a:t>
            </a:r>
          </a:p>
        </p:txBody>
      </p:sp>
    </p:spTree>
    <p:extLst>
      <p:ext uri="{BB962C8B-B14F-4D97-AF65-F5344CB8AC3E}">
        <p14:creationId xmlns:p14="http://schemas.microsoft.com/office/powerpoint/2010/main" xmlns="" val="3205086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8" name="Rectangle 2"/>
          <p:cNvSpPr>
            <a:spLocks noGrp="1" noChangeArrowheads="1"/>
          </p:cNvSpPr>
          <p:nvPr>
            <p:ph type="title"/>
          </p:nvPr>
        </p:nvSpPr>
        <p:spPr/>
        <p:txBody>
          <a:bodyPr/>
          <a:lstStyle/>
          <a:p>
            <a:pPr algn="ctr" eaLnBrk="1" hangingPunct="1">
              <a:defRPr/>
            </a:pPr>
            <a:r>
              <a:rPr lang="zh-CN" altLang="en-US" dirty="0"/>
              <a:t>文件传送并非很简单的问题</a:t>
            </a:r>
          </a:p>
        </p:txBody>
      </p:sp>
      <p:sp>
        <p:nvSpPr>
          <p:cNvPr id="1089539"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a:ea typeface="黑体" panose="02010609060101010101" pitchFamily="49" charset="-122"/>
              </a:rPr>
              <a:t>网络环境中的一项基本应用就是将文件从一台计算机中复制到另一台可能相距很远的计算机中。</a:t>
            </a:r>
          </a:p>
          <a:p>
            <a:r>
              <a:rPr lang="zh-CN" altLang="en-US">
                <a:ea typeface="黑体" panose="02010609060101010101" pitchFamily="49" charset="-122"/>
              </a:rPr>
              <a:t>初看起来，在两个主机之间传送文件是很简单的事情。</a:t>
            </a:r>
          </a:p>
          <a:p>
            <a:r>
              <a:rPr lang="zh-CN" altLang="en-US">
                <a:ea typeface="黑体" panose="02010609060101010101" pitchFamily="49" charset="-122"/>
              </a:rPr>
              <a:t>其实这往往非常困难。原因是众多的计算机厂商研制出的文件系统多达数百种，且差别很大。 </a:t>
            </a:r>
          </a:p>
        </p:txBody>
      </p:sp>
    </p:spTree>
    <p:extLst>
      <p:ext uri="{BB962C8B-B14F-4D97-AF65-F5344CB8AC3E}">
        <p14:creationId xmlns:p14="http://schemas.microsoft.com/office/powerpoint/2010/main" xmlns="" val="1527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95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89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95300" y="188913"/>
            <a:ext cx="9066742" cy="792162"/>
          </a:xfrm>
        </p:spPr>
        <p:txBody>
          <a:bodyPr/>
          <a:lstStyle/>
          <a:p>
            <a:pPr algn="ctr" eaLnBrk="1" hangingPunct="1">
              <a:defRPr/>
            </a:pPr>
            <a:r>
              <a:rPr lang="zh-CN" altLang="en-US" dirty="0"/>
              <a:t>应用层协议的特点 </a:t>
            </a:r>
          </a:p>
        </p:txBody>
      </p:sp>
      <p:sp>
        <p:nvSpPr>
          <p:cNvPr id="123907" name="Rectangle 3"/>
          <p:cNvSpPr>
            <a:spLocks noGrp="1" noChangeArrowheads="1"/>
          </p:cNvSpPr>
          <p:nvPr>
            <p:ph idx="1"/>
          </p:nvPr>
        </p:nvSpPr>
        <p:spPr>
          <a:xfrm>
            <a:off x="495300" y="1196975"/>
            <a:ext cx="9066742" cy="4933950"/>
          </a:xfrm>
        </p:spPr>
        <p:txBody>
          <a:bodyPr/>
          <a:lstStyle/>
          <a:p>
            <a:pPr algn="just" eaLnBrk="1" hangingPunct="1"/>
            <a:r>
              <a:rPr lang="zh-CN" altLang="en-US" sz="2800" dirty="0" smtClean="0">
                <a:latin typeface="黑体" pitchFamily="49" charset="-122"/>
                <a:ea typeface="黑体" pitchFamily="49" charset="-122"/>
              </a:rPr>
              <a:t>每个应用层协议都是为了解决某一类应用问题，而问题的解决又往往是通过位于不同主机中的多个应用进程之间的通信和协同工作来完成的。</a:t>
            </a:r>
            <a:r>
              <a:rPr lang="zh-CN" altLang="en-US" sz="2800" dirty="0" smtClean="0">
                <a:solidFill>
                  <a:srgbClr val="FF0000"/>
                </a:solidFill>
                <a:latin typeface="黑体" pitchFamily="49" charset="-122"/>
                <a:ea typeface="黑体" pitchFamily="49" charset="-122"/>
              </a:rPr>
              <a:t>应用层的具体内容就是规定应用进程在通信时所遵循的协议。</a:t>
            </a:r>
          </a:p>
          <a:p>
            <a:pPr algn="just" eaLnBrk="1" hangingPunct="1"/>
            <a:r>
              <a:rPr lang="zh-CN" altLang="en-US" sz="2800" dirty="0" smtClean="0">
                <a:solidFill>
                  <a:srgbClr val="FF0000"/>
                </a:solidFill>
                <a:ea typeface="黑体" pitchFamily="49" charset="-122"/>
              </a:rPr>
              <a:t>应用层的许多协议都是基于客户</a:t>
            </a:r>
            <a:r>
              <a:rPr lang="en-US" altLang="zh-CN" sz="2800" dirty="0" smtClean="0">
                <a:solidFill>
                  <a:srgbClr val="FF0000"/>
                </a:solidFill>
                <a:ea typeface="黑体" pitchFamily="49" charset="-122"/>
              </a:rPr>
              <a:t>/</a:t>
            </a:r>
            <a:r>
              <a:rPr lang="zh-CN" altLang="en-US" sz="2800" dirty="0" smtClean="0">
                <a:solidFill>
                  <a:srgbClr val="FF0000"/>
                </a:solidFill>
                <a:ea typeface="黑体" pitchFamily="49" charset="-122"/>
              </a:rPr>
              <a:t>服务器方式。</a:t>
            </a:r>
            <a:r>
              <a:rPr lang="zh-CN" altLang="en-US" sz="2800" dirty="0" smtClean="0">
                <a:ea typeface="黑体" pitchFamily="49" charset="-122"/>
              </a:rPr>
              <a:t>客户</a:t>
            </a:r>
            <a:r>
              <a:rPr lang="en-US" altLang="zh-CN" sz="2800" dirty="0" smtClean="0">
                <a:ea typeface="黑体" pitchFamily="49" charset="-122"/>
              </a:rPr>
              <a:t>(client)</a:t>
            </a:r>
            <a:r>
              <a:rPr lang="zh-CN" altLang="en-US" sz="2800" dirty="0" smtClean="0">
                <a:ea typeface="黑体" pitchFamily="49" charset="-122"/>
              </a:rPr>
              <a:t>和服务器</a:t>
            </a:r>
            <a:r>
              <a:rPr lang="en-US" altLang="zh-CN" sz="2800" dirty="0" smtClean="0">
                <a:ea typeface="黑体" pitchFamily="49" charset="-122"/>
              </a:rPr>
              <a:t>(server)</a:t>
            </a:r>
            <a:r>
              <a:rPr lang="zh-CN" altLang="en-US" sz="2800" dirty="0" smtClean="0">
                <a:ea typeface="黑体" pitchFamily="49" charset="-122"/>
              </a:rPr>
              <a:t>是指通信中所涉及的两个应用进程。客户服务器方式所描述的是进程之间服务和被服务的关系。客户是服务请求方，服务器是服务提供方。 </a:t>
            </a:r>
            <a:r>
              <a:rPr lang="zh-CN" altLang="en-US" sz="2800" dirty="0" smtClean="0">
                <a:latin typeface="黑体" pitchFamily="49" charset="-122"/>
                <a:ea typeface="黑体" pitchFamily="49" charset="-122"/>
              </a:rPr>
              <a:t> </a:t>
            </a:r>
          </a:p>
        </p:txBody>
      </p:sp>
    </p:spTree>
    <p:extLst>
      <p:ext uri="{BB962C8B-B14F-4D97-AF65-F5344CB8AC3E}">
        <p14:creationId xmlns:p14="http://schemas.microsoft.com/office/powerpoint/2010/main" xmlns="" val="19355939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p:cNvSpPr>
            <a:spLocks noGrp="1" noChangeArrowheads="1"/>
          </p:cNvSpPr>
          <p:nvPr>
            <p:ph type="title"/>
          </p:nvPr>
        </p:nvSpPr>
        <p:spPr/>
        <p:txBody>
          <a:bodyPr/>
          <a:lstStyle/>
          <a:p>
            <a:pPr eaLnBrk="1" hangingPunct="1">
              <a:defRPr/>
            </a:pPr>
            <a:r>
              <a:rPr lang="en-US" altLang="zh-CN" dirty="0"/>
              <a:t>6.2.2  FTP </a:t>
            </a:r>
            <a:r>
              <a:rPr lang="zh-CN" altLang="en-US" dirty="0"/>
              <a:t>的基本工作原理 </a:t>
            </a:r>
            <a:endParaRPr lang="zh-CN" altLang="en-US" sz="4000" dirty="0"/>
          </a:p>
        </p:txBody>
      </p:sp>
      <p:sp>
        <p:nvSpPr>
          <p:cNvPr id="1091587" name="Rectangle 3"/>
          <p:cNvSpPr>
            <a:spLocks noGrp="1" noChangeArrowheads="1"/>
          </p:cNvSpPr>
          <p:nvPr>
            <p:ph idx="1"/>
          </p:nvPr>
        </p:nvSpPr>
        <p:spPr/>
        <p:txBody>
          <a:bodyPr/>
          <a:lstStyle/>
          <a:p>
            <a:pPr marL="316531" indent="-316531" eaLnBrk="1" hangingPunct="1">
              <a:spcBef>
                <a:spcPts val="554"/>
              </a:spcBef>
              <a:buFont typeface="Wingdings" panose="05000000000000000000" pitchFamily="2" charset="2"/>
              <a:buNone/>
              <a:defRPr/>
            </a:pPr>
            <a:r>
              <a:rPr lang="en-US" altLang="zh-CN" dirty="0" smtClean="0"/>
              <a:t>	</a:t>
            </a:r>
            <a:r>
              <a:rPr lang="zh-CN" altLang="en-US" dirty="0" smtClean="0"/>
              <a:t>网络</a:t>
            </a:r>
            <a:r>
              <a:rPr lang="zh-CN" altLang="en-US" dirty="0"/>
              <a:t>环境下复制文件的复杂性：</a:t>
            </a:r>
            <a:endParaRPr lang="zh-CN" altLang="en-US" sz="3600" dirty="0"/>
          </a:p>
          <a:p>
            <a:pPr>
              <a:spcBef>
                <a:spcPts val="554"/>
              </a:spcBef>
              <a:defRPr/>
            </a:pPr>
            <a:r>
              <a:rPr lang="en-US" altLang="zh-CN" dirty="0"/>
              <a:t>(1) </a:t>
            </a:r>
            <a:r>
              <a:rPr lang="zh-CN" altLang="en-US" dirty="0"/>
              <a:t>计算机存储数据的格式不同。</a:t>
            </a:r>
          </a:p>
          <a:p>
            <a:pPr>
              <a:spcBef>
                <a:spcPts val="554"/>
              </a:spcBef>
              <a:defRPr/>
            </a:pPr>
            <a:r>
              <a:rPr lang="en-US" altLang="zh-CN" dirty="0"/>
              <a:t>(2) </a:t>
            </a:r>
            <a:r>
              <a:rPr lang="zh-CN" altLang="en-US" dirty="0"/>
              <a:t>文件的目录结构和文件命名的规定不同。</a:t>
            </a:r>
          </a:p>
          <a:p>
            <a:pPr>
              <a:spcBef>
                <a:spcPts val="554"/>
              </a:spcBef>
              <a:defRPr/>
            </a:pPr>
            <a:r>
              <a:rPr lang="en-US" altLang="zh-CN" dirty="0"/>
              <a:t>(3) </a:t>
            </a:r>
            <a:r>
              <a:rPr lang="zh-CN" altLang="en-US" dirty="0"/>
              <a:t>对于相同的文件存取功能，操作系统使用的命令不同。</a:t>
            </a:r>
          </a:p>
          <a:p>
            <a:pPr>
              <a:spcBef>
                <a:spcPts val="554"/>
              </a:spcBef>
              <a:defRPr/>
            </a:pPr>
            <a:r>
              <a:rPr lang="en-US" altLang="zh-CN" dirty="0"/>
              <a:t>(4) </a:t>
            </a:r>
            <a:r>
              <a:rPr lang="zh-CN" altLang="en-US" dirty="0"/>
              <a:t>访问控制方法不同。 </a:t>
            </a:r>
            <a:endParaRPr lang="zh-CN" altLang="en-US" sz="2800" dirty="0"/>
          </a:p>
        </p:txBody>
      </p:sp>
    </p:spTree>
    <p:extLst>
      <p:ext uri="{BB962C8B-B14F-4D97-AF65-F5344CB8AC3E}">
        <p14:creationId xmlns:p14="http://schemas.microsoft.com/office/powerpoint/2010/main" xmlns="" val="7720337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p:cNvSpPr>
            <a:spLocks noGrp="1" noChangeArrowheads="1"/>
          </p:cNvSpPr>
          <p:nvPr>
            <p:ph type="title"/>
          </p:nvPr>
        </p:nvSpPr>
        <p:spPr/>
        <p:txBody>
          <a:bodyPr/>
          <a:lstStyle/>
          <a:p>
            <a:pPr algn="ctr" eaLnBrk="1" hangingPunct="1">
              <a:defRPr/>
            </a:pPr>
            <a:r>
              <a:rPr lang="en-US" altLang="zh-CN" dirty="0"/>
              <a:t>FTP </a:t>
            </a:r>
            <a:r>
              <a:rPr lang="zh-CN" altLang="en-US" dirty="0"/>
              <a:t>特点</a:t>
            </a:r>
          </a:p>
        </p:txBody>
      </p:sp>
      <p:sp>
        <p:nvSpPr>
          <p:cNvPr id="66563" name="Rectangle 3"/>
          <p:cNvSpPr>
            <a:spLocks noGrp="1" noChangeArrowheads="1"/>
          </p:cNvSpPr>
          <p:nvPr>
            <p:ph idx="1"/>
          </p:nvPr>
        </p:nvSpPr>
        <p:spPr/>
        <p:txBody>
          <a:bodyPr/>
          <a:lstStyle/>
          <a:p>
            <a:pPr eaLnBrk="1" hangingPunct="1"/>
            <a:r>
              <a:rPr lang="zh-CN" altLang="en-US" dirty="0" smtClean="0">
                <a:ea typeface="黑体" pitchFamily="49" charset="-122"/>
              </a:rPr>
              <a:t>文件传送协议 </a:t>
            </a:r>
            <a:r>
              <a:rPr lang="en-US" altLang="zh-CN" dirty="0" smtClean="0">
                <a:ea typeface="黑体" pitchFamily="49" charset="-122"/>
              </a:rPr>
              <a:t>FTP </a:t>
            </a:r>
            <a:r>
              <a:rPr lang="zh-CN" altLang="en-US" dirty="0" smtClean="0">
                <a:ea typeface="黑体" pitchFamily="49" charset="-122"/>
              </a:rPr>
              <a:t>只提供文件传送的一些基本的服务，它使用 </a:t>
            </a:r>
            <a:r>
              <a:rPr lang="en-US" altLang="zh-CN" dirty="0" smtClean="0">
                <a:ea typeface="黑体" pitchFamily="49" charset="-122"/>
              </a:rPr>
              <a:t>TCP </a:t>
            </a:r>
            <a:r>
              <a:rPr lang="zh-CN" altLang="en-US" dirty="0" smtClean="0">
                <a:ea typeface="黑体" pitchFamily="49" charset="-122"/>
              </a:rPr>
              <a:t>可靠的运输服务。</a:t>
            </a:r>
          </a:p>
          <a:p>
            <a:pPr eaLnBrk="1" hangingPunct="1"/>
            <a:r>
              <a:rPr lang="en-US" altLang="zh-CN" dirty="0" smtClean="0">
                <a:ea typeface="黑体" pitchFamily="49" charset="-122"/>
              </a:rPr>
              <a:t>FTP </a:t>
            </a:r>
            <a:r>
              <a:rPr lang="zh-CN" altLang="en-US" dirty="0" smtClean="0">
                <a:ea typeface="黑体" pitchFamily="49" charset="-122"/>
              </a:rPr>
              <a:t>的主要功能是减少或消除在不同操作系统下处理文件的不兼容性。</a:t>
            </a:r>
          </a:p>
          <a:p>
            <a:pPr eaLnBrk="1" hangingPunct="1"/>
            <a:r>
              <a:rPr lang="en-US" altLang="zh-CN" dirty="0" smtClean="0">
                <a:ea typeface="黑体" pitchFamily="49" charset="-122"/>
              </a:rPr>
              <a:t>FTP </a:t>
            </a:r>
            <a:r>
              <a:rPr lang="zh-CN" altLang="en-US" dirty="0" smtClean="0">
                <a:ea typeface="黑体" pitchFamily="49" charset="-122"/>
              </a:rPr>
              <a:t>使用</a:t>
            </a:r>
            <a:r>
              <a:rPr lang="zh-CN" altLang="en-US" dirty="0" smtClean="0">
                <a:solidFill>
                  <a:srgbClr val="FF0000"/>
                </a:solidFill>
                <a:ea typeface="黑体" pitchFamily="49" charset="-122"/>
              </a:rPr>
              <a:t>客户服务器方式。</a:t>
            </a:r>
            <a:r>
              <a:rPr lang="zh-CN" altLang="en-US" dirty="0" smtClean="0">
                <a:ea typeface="黑体" pitchFamily="49" charset="-122"/>
              </a:rPr>
              <a:t>一个 </a:t>
            </a:r>
            <a:r>
              <a:rPr lang="en-US" altLang="zh-CN" dirty="0" smtClean="0">
                <a:ea typeface="黑体" pitchFamily="49" charset="-122"/>
              </a:rPr>
              <a:t>FTP </a:t>
            </a:r>
            <a:r>
              <a:rPr lang="zh-CN" altLang="en-US" dirty="0" smtClean="0">
                <a:ea typeface="黑体" pitchFamily="49" charset="-122"/>
              </a:rPr>
              <a:t>服务器进程可同时为多个客户进程提供服务。</a:t>
            </a:r>
            <a:r>
              <a:rPr lang="en-US" altLang="zh-CN" dirty="0" smtClean="0">
                <a:ea typeface="黑体" pitchFamily="49" charset="-122"/>
              </a:rPr>
              <a:t>FTP </a:t>
            </a:r>
            <a:r>
              <a:rPr lang="zh-CN" altLang="en-US" dirty="0" smtClean="0">
                <a:ea typeface="黑体" pitchFamily="49" charset="-122"/>
              </a:rPr>
              <a:t>的服务器进程由两大部分组成：</a:t>
            </a:r>
            <a:r>
              <a:rPr lang="zh-CN" altLang="en-US" dirty="0" smtClean="0">
                <a:solidFill>
                  <a:srgbClr val="FF0000"/>
                </a:solidFill>
                <a:ea typeface="黑体" pitchFamily="49" charset="-122"/>
              </a:rPr>
              <a:t>一个主进程，</a:t>
            </a:r>
            <a:r>
              <a:rPr lang="zh-CN" altLang="en-US" dirty="0" smtClean="0">
                <a:ea typeface="黑体" pitchFamily="49" charset="-122"/>
              </a:rPr>
              <a:t>负责接受新的请求；另外有</a:t>
            </a:r>
            <a:r>
              <a:rPr lang="zh-CN" altLang="en-US" dirty="0" smtClean="0">
                <a:solidFill>
                  <a:srgbClr val="FF0000"/>
                </a:solidFill>
                <a:ea typeface="黑体" pitchFamily="49" charset="-122"/>
              </a:rPr>
              <a:t>若干个从属进程，</a:t>
            </a:r>
            <a:r>
              <a:rPr lang="zh-CN" altLang="en-US" dirty="0" smtClean="0">
                <a:ea typeface="黑体" pitchFamily="49" charset="-122"/>
              </a:rPr>
              <a:t>负责处理单个请求。</a:t>
            </a:r>
          </a:p>
        </p:txBody>
      </p:sp>
    </p:spTree>
    <p:extLst>
      <p:ext uri="{BB962C8B-B14F-4D97-AF65-F5344CB8AC3E}">
        <p14:creationId xmlns:p14="http://schemas.microsoft.com/office/powerpoint/2010/main" xmlns="" val="23975105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title"/>
          </p:nvPr>
        </p:nvSpPr>
        <p:spPr/>
        <p:txBody>
          <a:bodyPr/>
          <a:lstStyle/>
          <a:p>
            <a:pPr algn="ctr" eaLnBrk="1" hangingPunct="1">
              <a:defRPr/>
            </a:pPr>
            <a:r>
              <a:rPr lang="zh-CN" altLang="en-US" dirty="0"/>
              <a:t>主进程的工作</a:t>
            </a:r>
            <a:r>
              <a:rPr lang="zh-CN" altLang="en-US" dirty="0" smtClean="0"/>
              <a:t>步骤</a:t>
            </a:r>
            <a:endParaRPr lang="zh-CN" altLang="en-US" dirty="0"/>
          </a:p>
        </p:txBody>
      </p:sp>
      <p:sp>
        <p:nvSpPr>
          <p:cNvPr id="1095683" name="Rectangle 3"/>
          <p:cNvSpPr>
            <a:spLocks noGrp="1" noChangeArrowheads="1"/>
          </p:cNvSpPr>
          <p:nvPr>
            <p:ph idx="1"/>
          </p:nvPr>
        </p:nvSpPr>
        <p:spPr/>
        <p:txBody>
          <a:bodyPr/>
          <a:lstStyle/>
          <a:p>
            <a:pPr eaLnBrk="1" hangingPunct="1"/>
            <a:r>
              <a:rPr lang="zh-CN" altLang="en-US" dirty="0" smtClean="0">
                <a:ea typeface="黑体" pitchFamily="49" charset="-122"/>
              </a:rPr>
              <a:t>打开熟知端口（端口号为 </a:t>
            </a:r>
            <a:r>
              <a:rPr lang="en-US" altLang="zh-CN" dirty="0" smtClean="0">
                <a:ea typeface="黑体" pitchFamily="49" charset="-122"/>
              </a:rPr>
              <a:t>21</a:t>
            </a:r>
            <a:r>
              <a:rPr lang="zh-CN" altLang="en-US" dirty="0" smtClean="0">
                <a:ea typeface="黑体" pitchFamily="49" charset="-122"/>
              </a:rPr>
              <a:t>），使客户进程能够连接上。</a:t>
            </a:r>
          </a:p>
          <a:p>
            <a:pPr eaLnBrk="1" hangingPunct="1"/>
            <a:r>
              <a:rPr lang="zh-CN" altLang="en-US" dirty="0" smtClean="0">
                <a:ea typeface="黑体" pitchFamily="49" charset="-122"/>
              </a:rPr>
              <a:t>等待客户进程发出连接请求。</a:t>
            </a:r>
          </a:p>
          <a:p>
            <a:pPr eaLnBrk="1" hangingPunct="1"/>
            <a:r>
              <a:rPr lang="zh-CN" altLang="en-US" dirty="0" smtClean="0">
                <a:ea typeface="黑体" pitchFamily="49" charset="-122"/>
              </a:rPr>
              <a:t>启动从属进程来处理客户进程发来的请求。从属进程对客户进程的请求处理完毕后即终止，但从属进程在运行期间根据需要还可能创建其他一些子进程。</a:t>
            </a:r>
          </a:p>
          <a:p>
            <a:pPr eaLnBrk="1" hangingPunct="1"/>
            <a:r>
              <a:rPr lang="zh-CN" altLang="en-US" dirty="0" smtClean="0">
                <a:ea typeface="黑体" pitchFamily="49" charset="-122"/>
              </a:rPr>
              <a:t>回到等待状态，继续接受其他客户进程发来的请求。主进程与从属进程的处理是并发地进行。 </a:t>
            </a:r>
          </a:p>
        </p:txBody>
      </p:sp>
    </p:spTree>
    <p:extLst>
      <p:ext uri="{BB962C8B-B14F-4D97-AF65-F5344CB8AC3E}">
        <p14:creationId xmlns:p14="http://schemas.microsoft.com/office/powerpoint/2010/main" xmlns="" val="87067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pPr algn="ctr" eaLnBrk="1" hangingPunct="1">
              <a:defRPr/>
            </a:pPr>
            <a:r>
              <a:rPr lang="zh-CN" altLang="en-US" dirty="0"/>
              <a:t>两个连接</a:t>
            </a:r>
          </a:p>
        </p:txBody>
      </p:sp>
      <p:sp>
        <p:nvSpPr>
          <p:cNvPr id="1097731" name="Rectangle 3"/>
          <p:cNvSpPr>
            <a:spLocks noGrp="1" noChangeArrowheads="1"/>
          </p:cNvSpPr>
          <p:nvPr>
            <p:ph idx="1"/>
          </p:nvPr>
        </p:nvSpPr>
        <p:spPr/>
        <p:txBody>
          <a:bodyPr/>
          <a:lstStyle/>
          <a:p>
            <a:pPr algn="just" eaLnBrk="1" hangingPunct="1">
              <a:spcBef>
                <a:spcPts val="1200"/>
              </a:spcBef>
            </a:pPr>
            <a:r>
              <a:rPr lang="zh-CN" altLang="en-US" sz="2800" dirty="0" smtClean="0">
                <a:solidFill>
                  <a:srgbClr val="FF0000"/>
                </a:solidFill>
                <a:ea typeface="黑体" pitchFamily="49" charset="-122"/>
              </a:rPr>
              <a:t>控制连接</a:t>
            </a:r>
            <a:r>
              <a:rPr lang="zh-CN" altLang="en-US" sz="2800" dirty="0" smtClean="0">
                <a:ea typeface="黑体" pitchFamily="49" charset="-122"/>
              </a:rPr>
              <a:t>在整个会话期间一直保持打开，</a:t>
            </a:r>
            <a:r>
              <a:rPr lang="en-US" altLang="zh-CN" sz="2800" dirty="0" smtClean="0">
                <a:ea typeface="黑体" pitchFamily="49" charset="-122"/>
              </a:rPr>
              <a:t>FTP </a:t>
            </a:r>
            <a:r>
              <a:rPr lang="zh-CN" altLang="en-US" sz="2800" dirty="0" smtClean="0">
                <a:ea typeface="黑体" pitchFamily="49" charset="-122"/>
              </a:rPr>
              <a:t>客户发出的传送请求通过控制连接发送给服务器端的控制进程，但控制连接不用来传送文件。</a:t>
            </a:r>
          </a:p>
          <a:p>
            <a:pPr algn="just" eaLnBrk="1" hangingPunct="1">
              <a:spcBef>
                <a:spcPts val="1200"/>
              </a:spcBef>
            </a:pPr>
            <a:r>
              <a:rPr lang="zh-CN" altLang="en-US" sz="2800" dirty="0" smtClean="0">
                <a:ea typeface="黑体" pitchFamily="49" charset="-122"/>
              </a:rPr>
              <a:t>实际用于传输文件的是“</a:t>
            </a:r>
            <a:r>
              <a:rPr lang="zh-CN" altLang="en-US" sz="2800" dirty="0" smtClean="0">
                <a:solidFill>
                  <a:srgbClr val="FF0000"/>
                </a:solidFill>
                <a:ea typeface="黑体" pitchFamily="49" charset="-122"/>
              </a:rPr>
              <a:t>数据连接</a:t>
            </a:r>
            <a:r>
              <a:rPr lang="zh-CN" altLang="en-US" sz="2800" dirty="0" smtClean="0">
                <a:ea typeface="黑体" pitchFamily="49" charset="-122"/>
              </a:rPr>
              <a:t>”。服务器端的控制进程在接收到 </a:t>
            </a:r>
            <a:r>
              <a:rPr lang="en-US" altLang="zh-CN" sz="2800" dirty="0" smtClean="0">
                <a:ea typeface="黑体" pitchFamily="49" charset="-122"/>
              </a:rPr>
              <a:t>FTP </a:t>
            </a:r>
            <a:r>
              <a:rPr lang="zh-CN" altLang="en-US" sz="2800" dirty="0" smtClean="0">
                <a:ea typeface="黑体" pitchFamily="49" charset="-122"/>
              </a:rPr>
              <a:t>客户发送来的文件传输请求后就创建“数据传送进程”和“数据连接”，用来连接客户端和服务器端的数据传送进程。</a:t>
            </a:r>
          </a:p>
          <a:p>
            <a:pPr algn="just" eaLnBrk="1" hangingPunct="1">
              <a:spcBef>
                <a:spcPts val="1200"/>
              </a:spcBef>
            </a:pPr>
            <a:r>
              <a:rPr lang="zh-CN" altLang="en-US" sz="2800" dirty="0" smtClean="0">
                <a:ea typeface="黑体" pitchFamily="49" charset="-122"/>
              </a:rPr>
              <a:t>数据传送进程实际完成文件的传送，在传送完毕后关闭“数据传送连接”并结束运行。 </a:t>
            </a:r>
          </a:p>
        </p:txBody>
      </p:sp>
    </p:spTree>
    <p:extLst>
      <p:ext uri="{BB962C8B-B14F-4D97-AF65-F5344CB8AC3E}">
        <p14:creationId xmlns:p14="http://schemas.microsoft.com/office/powerpoint/2010/main" xmlns="" val="2689456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7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7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p:txBody>
          <a:bodyPr/>
          <a:lstStyle/>
          <a:p>
            <a:pPr algn="ctr" eaLnBrk="1" hangingPunct="1">
              <a:defRPr/>
            </a:pPr>
            <a:r>
              <a:rPr lang="en-US" altLang="zh-CN" dirty="0"/>
              <a:t>FTP </a:t>
            </a:r>
            <a:r>
              <a:rPr dirty="0"/>
              <a:t>使用的两个 </a:t>
            </a:r>
            <a:r>
              <a:rPr lang="en-US" altLang="zh-CN" dirty="0"/>
              <a:t>TCP </a:t>
            </a:r>
            <a:r>
              <a:rPr dirty="0"/>
              <a:t>连接 </a:t>
            </a:r>
          </a:p>
        </p:txBody>
      </p:sp>
      <p:sp>
        <p:nvSpPr>
          <p:cNvPr id="72707" name="Text Box 57"/>
          <p:cNvSpPr txBox="1">
            <a:spLocks noChangeArrowheads="1"/>
          </p:cNvSpPr>
          <p:nvPr/>
        </p:nvSpPr>
        <p:spPr bwMode="auto">
          <a:xfrm>
            <a:off x="3391429" y="6183314"/>
            <a:ext cx="18473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endParaRPr kumimoji="1" lang="zh-CN" altLang="zh-CN" sz="3200">
              <a:latin typeface="Times New Roman" pitchFamily="18" charset="0"/>
              <a:ea typeface="黑体" pitchFamily="49" charset="-122"/>
            </a:endParaRPr>
          </a:p>
        </p:txBody>
      </p:sp>
      <p:sp>
        <p:nvSpPr>
          <p:cNvPr id="72708" name="Rectangle 82"/>
          <p:cNvSpPr>
            <a:spLocks noChangeArrowheads="1"/>
          </p:cNvSpPr>
          <p:nvPr/>
        </p:nvSpPr>
        <p:spPr bwMode="auto">
          <a:xfrm>
            <a:off x="6971059" y="2566118"/>
            <a:ext cx="1640681" cy="1760538"/>
          </a:xfrm>
          <a:prstGeom prst="rect">
            <a:avLst/>
          </a:prstGeom>
          <a:solidFill>
            <a:srgbClr val="FFFF99"/>
          </a:solidFill>
          <a:ln w="9525" algn="ctr">
            <a:solidFill>
              <a:schemeClr val="folHlink"/>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09" name="Oval 83"/>
          <p:cNvSpPr>
            <a:spLocks noChangeArrowheads="1"/>
          </p:cNvSpPr>
          <p:nvPr/>
        </p:nvSpPr>
        <p:spPr bwMode="auto">
          <a:xfrm>
            <a:off x="7062207" y="2750269"/>
            <a:ext cx="1367235" cy="557213"/>
          </a:xfrm>
          <a:prstGeom prst="ellipse">
            <a:avLst/>
          </a:prstGeom>
          <a:solidFill>
            <a:srgbClr val="FFCCCC"/>
          </a:solidFill>
          <a:ln w="9525" algn="ctr">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控制进程</a:t>
            </a:r>
          </a:p>
        </p:txBody>
      </p:sp>
      <p:grpSp>
        <p:nvGrpSpPr>
          <p:cNvPr id="72710" name="Group 84"/>
          <p:cNvGrpSpPr>
            <a:grpSpLocks/>
          </p:cNvGrpSpPr>
          <p:nvPr/>
        </p:nvGrpSpPr>
        <p:grpSpPr bwMode="auto">
          <a:xfrm>
            <a:off x="317184" y="2008906"/>
            <a:ext cx="820341" cy="1204912"/>
            <a:chOff x="480" y="1395"/>
            <a:chExt cx="511" cy="728"/>
          </a:xfrm>
        </p:grpSpPr>
        <p:grpSp>
          <p:nvGrpSpPr>
            <p:cNvPr id="72735" name="Group 85"/>
            <p:cNvGrpSpPr>
              <a:grpSpLocks/>
            </p:cNvGrpSpPr>
            <p:nvPr/>
          </p:nvGrpSpPr>
          <p:grpSpPr bwMode="auto">
            <a:xfrm>
              <a:off x="717" y="1446"/>
              <a:ext cx="274" cy="237"/>
              <a:chOff x="717" y="1446"/>
              <a:chExt cx="274" cy="237"/>
            </a:xfrm>
          </p:grpSpPr>
          <p:sp>
            <p:nvSpPr>
              <p:cNvPr id="72760" name="Arc 86"/>
              <p:cNvSpPr>
                <a:spLocks/>
              </p:cNvSpPr>
              <p:nvPr/>
            </p:nvSpPr>
            <p:spPr bwMode="auto">
              <a:xfrm>
                <a:off x="930" y="1618"/>
                <a:ext cx="58" cy="39"/>
              </a:xfrm>
              <a:custGeom>
                <a:avLst/>
                <a:gdLst>
                  <a:gd name="T0" fmla="*/ 0 w 38273"/>
                  <a:gd name="T1" fmla="*/ 0 h 35142"/>
                  <a:gd name="T2" fmla="*/ 0 w 38273"/>
                  <a:gd name="T3" fmla="*/ 0 h 35142"/>
                  <a:gd name="T4" fmla="*/ 0 w 38273"/>
                  <a:gd name="T5" fmla="*/ 0 h 35142"/>
                  <a:gd name="T6" fmla="*/ 0 60000 65536"/>
                  <a:gd name="T7" fmla="*/ 0 60000 65536"/>
                  <a:gd name="T8" fmla="*/ 0 60000 65536"/>
                </a:gdLst>
                <a:ahLst/>
                <a:cxnLst>
                  <a:cxn ang="T6">
                    <a:pos x="T0" y="T1"/>
                  </a:cxn>
                  <a:cxn ang="T7">
                    <a:pos x="T2" y="T3"/>
                  </a:cxn>
                  <a:cxn ang="T8">
                    <a:pos x="T4" y="T5"/>
                  </a:cxn>
                </a:cxnLst>
                <a:rect l="0" t="0" r="r" b="b"/>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99"/>
                  </a:solidFill>
                </a:endParaRPr>
              </a:p>
            </p:txBody>
          </p:sp>
          <p:sp>
            <p:nvSpPr>
              <p:cNvPr id="72761" name="Arc 87"/>
              <p:cNvSpPr>
                <a:spLocks/>
              </p:cNvSpPr>
              <p:nvPr/>
            </p:nvSpPr>
            <p:spPr bwMode="auto">
              <a:xfrm>
                <a:off x="929" y="1618"/>
                <a:ext cx="55" cy="36"/>
              </a:xfrm>
              <a:custGeom>
                <a:avLst/>
                <a:gdLst>
                  <a:gd name="T0" fmla="*/ 0 w 38146"/>
                  <a:gd name="T1" fmla="*/ 0 h 34928"/>
                  <a:gd name="T2" fmla="*/ 0 w 38146"/>
                  <a:gd name="T3" fmla="*/ 0 h 34928"/>
                  <a:gd name="T4" fmla="*/ 0 w 38146"/>
                  <a:gd name="T5" fmla="*/ 0 h 34928"/>
                  <a:gd name="T6" fmla="*/ 0 60000 65536"/>
                  <a:gd name="T7" fmla="*/ 0 60000 65536"/>
                  <a:gd name="T8" fmla="*/ 0 60000 65536"/>
                </a:gdLst>
                <a:ahLst/>
                <a:cxnLst>
                  <a:cxn ang="T6">
                    <a:pos x="T0" y="T1"/>
                  </a:cxn>
                  <a:cxn ang="T7">
                    <a:pos x="T2" y="T3"/>
                  </a:cxn>
                  <a:cxn ang="T8">
                    <a:pos x="T4" y="T5"/>
                  </a:cxn>
                </a:cxnLst>
                <a:rect l="0" t="0" r="r" b="b"/>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solidFill>
                    <a:srgbClr val="000099"/>
                  </a:solidFill>
                </a:endParaRPr>
              </a:p>
            </p:txBody>
          </p:sp>
          <p:sp>
            <p:nvSpPr>
              <p:cNvPr id="72762" name="Freeform 88"/>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63" name="Freeform 89"/>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2764" name="Rectangle 90"/>
              <p:cNvSpPr>
                <a:spLocks noChangeArrowheads="1"/>
              </p:cNvSpPr>
              <p:nvPr/>
            </p:nvSpPr>
            <p:spPr bwMode="auto">
              <a:xfrm>
                <a:off x="751" y="1617"/>
                <a:ext cx="180" cy="31"/>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2765" name="Rectangle 91"/>
              <p:cNvSpPr>
                <a:spLocks noChangeArrowheads="1"/>
              </p:cNvSpPr>
              <p:nvPr/>
            </p:nvSpPr>
            <p:spPr bwMode="auto">
              <a:xfrm>
                <a:off x="752" y="1618"/>
                <a:ext cx="178" cy="29"/>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72766" name="Freeform 92"/>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67" name="Freeform 93"/>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2768" name="Freeform 94"/>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69" name="Freeform 95"/>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w="4763">
                <a:solidFill>
                  <a:srgbClr val="000000"/>
                </a:solidFill>
                <a:prstDash val="solid"/>
                <a:round/>
                <a:headEnd/>
                <a:tailEnd/>
              </a:ln>
            </p:spPr>
            <p:txBody>
              <a:bodyPr/>
              <a:lstStyle/>
              <a:p>
                <a:endParaRPr lang="zh-CN" altLang="en-US" b="1">
                  <a:solidFill>
                    <a:srgbClr val="000099"/>
                  </a:solidFill>
                </a:endParaRPr>
              </a:p>
            </p:txBody>
          </p:sp>
          <p:sp>
            <p:nvSpPr>
              <p:cNvPr id="72770" name="Freeform 96"/>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71" name="Freeform 97"/>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2772" name="Rectangle 98"/>
              <p:cNvSpPr>
                <a:spLocks noChangeArrowheads="1"/>
              </p:cNvSpPr>
              <p:nvPr/>
            </p:nvSpPr>
            <p:spPr bwMode="auto">
              <a:xfrm>
                <a:off x="752" y="1466"/>
                <a:ext cx="181" cy="140"/>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72773" name="Rectangle 99"/>
              <p:cNvSpPr>
                <a:spLocks noChangeArrowheads="1"/>
              </p:cNvSpPr>
              <p:nvPr/>
            </p:nvSpPr>
            <p:spPr bwMode="auto">
              <a:xfrm>
                <a:off x="768" y="1485"/>
                <a:ext cx="149" cy="108"/>
              </a:xfrm>
              <a:prstGeom prst="rect">
                <a:avLst/>
              </a:prstGeom>
              <a:solidFill>
                <a:srgbClr val="FFFFFF"/>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72774" name="Freeform 100"/>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75" name="Freeform 101"/>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2776" name="Freeform 102"/>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77" name="Freeform 103"/>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2778" name="Freeform 104"/>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79" name="Freeform 105"/>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2780" name="Rectangle 106"/>
              <p:cNvSpPr>
                <a:spLocks noChangeArrowheads="1"/>
              </p:cNvSpPr>
              <p:nvPr/>
            </p:nvSpPr>
            <p:spPr bwMode="auto">
              <a:xfrm>
                <a:off x="717" y="1677"/>
                <a:ext cx="195"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2781" name="Rectangle 107"/>
              <p:cNvSpPr>
                <a:spLocks noChangeArrowheads="1"/>
              </p:cNvSpPr>
              <p:nvPr/>
            </p:nvSpPr>
            <p:spPr bwMode="auto">
              <a:xfrm>
                <a:off x="718" y="1678"/>
                <a:ext cx="193" cy="4"/>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sp>
            <p:nvSpPr>
              <p:cNvPr id="72782" name="Freeform 108"/>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83" name="Freeform 109"/>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w="4763">
                <a:solidFill>
                  <a:srgbClr val="494936"/>
                </a:solidFill>
                <a:prstDash val="solid"/>
                <a:round/>
                <a:headEnd/>
                <a:tailEnd/>
              </a:ln>
            </p:spPr>
            <p:txBody>
              <a:bodyPr/>
              <a:lstStyle/>
              <a:p>
                <a:endParaRPr lang="zh-CN" altLang="en-US" b="1">
                  <a:solidFill>
                    <a:srgbClr val="000099"/>
                  </a:solidFill>
                </a:endParaRPr>
              </a:p>
            </p:txBody>
          </p:sp>
          <p:sp>
            <p:nvSpPr>
              <p:cNvPr id="72784" name="Freeform 110"/>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85" name="Freeform 111"/>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w="4763">
                <a:solidFill>
                  <a:srgbClr val="494936"/>
                </a:solidFill>
                <a:prstDash val="solid"/>
                <a:round/>
                <a:headEnd/>
                <a:tailEnd/>
              </a:ln>
            </p:spPr>
            <p:txBody>
              <a:bodyPr/>
              <a:lstStyle/>
              <a:p>
                <a:endParaRPr lang="zh-CN" altLang="en-US" b="1">
                  <a:solidFill>
                    <a:srgbClr val="000099"/>
                  </a:solidFill>
                </a:endParaRPr>
              </a:p>
            </p:txBody>
          </p:sp>
          <p:sp>
            <p:nvSpPr>
              <p:cNvPr id="72786" name="Rectangle 112"/>
              <p:cNvSpPr>
                <a:spLocks noChangeArrowheads="1"/>
              </p:cNvSpPr>
              <p:nvPr/>
            </p:nvSpPr>
            <p:spPr bwMode="auto">
              <a:xfrm>
                <a:off x="950" y="1674"/>
                <a:ext cx="28" cy="6"/>
              </a:xfrm>
              <a:prstGeom prst="rect">
                <a:avLst/>
              </a:prstGeom>
              <a:solidFill>
                <a:srgbClr val="B7B7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b="1">
                  <a:solidFill>
                    <a:srgbClr val="000099"/>
                  </a:solidFill>
                </a:endParaRPr>
              </a:p>
            </p:txBody>
          </p:sp>
          <p:sp>
            <p:nvSpPr>
              <p:cNvPr id="72787" name="Rectangle 113"/>
              <p:cNvSpPr>
                <a:spLocks noChangeArrowheads="1"/>
              </p:cNvSpPr>
              <p:nvPr/>
            </p:nvSpPr>
            <p:spPr bwMode="auto">
              <a:xfrm>
                <a:off x="951" y="1675"/>
                <a:ext cx="26" cy="4"/>
              </a:xfrm>
              <a:prstGeom prst="rect">
                <a:avLst/>
              </a:prstGeom>
              <a:solidFill>
                <a:srgbClr val="B7B79D"/>
              </a:solidFill>
              <a:ln w="4763">
                <a:solidFill>
                  <a:srgbClr val="494936"/>
                </a:solidFill>
                <a:miter lim="800000"/>
                <a:headEnd/>
                <a:tailEnd/>
              </a:ln>
            </p:spPr>
            <p:txBody>
              <a:bodyPr/>
              <a:lstStyle/>
              <a:p>
                <a:pPr eaLnBrk="1" hangingPunct="1"/>
                <a:endParaRPr lang="zh-CN" altLang="en-US" b="1">
                  <a:solidFill>
                    <a:srgbClr val="000099"/>
                  </a:solidFill>
                </a:endParaRPr>
              </a:p>
            </p:txBody>
          </p:sp>
        </p:grpSp>
        <p:sp>
          <p:nvSpPr>
            <p:cNvPr id="72736" name="Freeform 114"/>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37" name="Freeform 115"/>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prstDash val="solid"/>
              <a:round/>
              <a:headEnd/>
              <a:tailEnd/>
            </a:ln>
          </p:spPr>
          <p:txBody>
            <a:bodyPr/>
            <a:lstStyle/>
            <a:p>
              <a:endParaRPr lang="zh-CN" altLang="en-US" b="1">
                <a:solidFill>
                  <a:srgbClr val="000099"/>
                </a:solidFill>
              </a:endParaRPr>
            </a:p>
          </p:txBody>
        </p:sp>
        <p:sp>
          <p:nvSpPr>
            <p:cNvPr id="72738" name="Freeform 116"/>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39" name="Freeform 117"/>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prstDash val="solid"/>
              <a:round/>
              <a:headEnd/>
              <a:tailEnd/>
            </a:ln>
          </p:spPr>
          <p:txBody>
            <a:bodyPr/>
            <a:lstStyle/>
            <a:p>
              <a:endParaRPr lang="zh-CN" altLang="en-US" b="1">
                <a:solidFill>
                  <a:srgbClr val="000099"/>
                </a:solidFill>
              </a:endParaRPr>
            </a:p>
          </p:txBody>
        </p:sp>
        <p:sp>
          <p:nvSpPr>
            <p:cNvPr id="72740" name="Freeform 118"/>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41" name="Freeform 119"/>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prstDash val="solid"/>
              <a:round/>
              <a:headEnd/>
              <a:tailEnd/>
            </a:ln>
          </p:spPr>
          <p:txBody>
            <a:bodyPr/>
            <a:lstStyle/>
            <a:p>
              <a:endParaRPr lang="zh-CN" altLang="en-US" b="1">
                <a:solidFill>
                  <a:srgbClr val="000099"/>
                </a:solidFill>
              </a:endParaRPr>
            </a:p>
          </p:txBody>
        </p:sp>
        <p:sp>
          <p:nvSpPr>
            <p:cNvPr id="72742" name="Freeform 120"/>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43" name="Freeform 121"/>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prstDash val="solid"/>
              <a:round/>
              <a:headEnd/>
              <a:tailEnd/>
            </a:ln>
          </p:spPr>
          <p:txBody>
            <a:bodyPr/>
            <a:lstStyle/>
            <a:p>
              <a:endParaRPr lang="zh-CN" altLang="en-US" b="1">
                <a:solidFill>
                  <a:srgbClr val="000099"/>
                </a:solidFill>
              </a:endParaRPr>
            </a:p>
          </p:txBody>
        </p:sp>
        <p:sp>
          <p:nvSpPr>
            <p:cNvPr id="72744" name="Freeform 122"/>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45" name="Freeform 123"/>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prstDash val="solid"/>
              <a:round/>
              <a:headEnd/>
              <a:tailEnd/>
            </a:ln>
          </p:spPr>
          <p:txBody>
            <a:bodyPr/>
            <a:lstStyle/>
            <a:p>
              <a:endParaRPr lang="zh-CN" altLang="en-US" b="1">
                <a:solidFill>
                  <a:srgbClr val="000099"/>
                </a:solidFill>
              </a:endParaRPr>
            </a:p>
          </p:txBody>
        </p:sp>
        <p:sp>
          <p:nvSpPr>
            <p:cNvPr id="72746" name="Freeform 124"/>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47" name="Freeform 125"/>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prstDash val="solid"/>
              <a:round/>
              <a:headEnd/>
              <a:tailEnd/>
            </a:ln>
          </p:spPr>
          <p:txBody>
            <a:bodyPr/>
            <a:lstStyle/>
            <a:p>
              <a:endParaRPr lang="zh-CN" altLang="en-US" b="1">
                <a:solidFill>
                  <a:srgbClr val="000099"/>
                </a:solidFill>
              </a:endParaRPr>
            </a:p>
          </p:txBody>
        </p:sp>
        <p:sp>
          <p:nvSpPr>
            <p:cNvPr id="72748" name="Freeform 126"/>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49" name="Freeform 127"/>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prstDash val="solid"/>
              <a:round/>
              <a:headEnd/>
              <a:tailEnd/>
            </a:ln>
          </p:spPr>
          <p:txBody>
            <a:bodyPr/>
            <a:lstStyle/>
            <a:p>
              <a:endParaRPr lang="zh-CN" altLang="en-US" b="1">
                <a:solidFill>
                  <a:srgbClr val="000099"/>
                </a:solidFill>
              </a:endParaRPr>
            </a:p>
          </p:txBody>
        </p:sp>
        <p:sp>
          <p:nvSpPr>
            <p:cNvPr id="72750" name="Freeform 128"/>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51" name="Freeform 129"/>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prstDash val="solid"/>
              <a:round/>
              <a:headEnd/>
              <a:tailEnd/>
            </a:ln>
          </p:spPr>
          <p:txBody>
            <a:bodyPr/>
            <a:lstStyle/>
            <a:p>
              <a:endParaRPr lang="zh-CN" altLang="en-US" b="1">
                <a:solidFill>
                  <a:srgbClr val="000099"/>
                </a:solidFill>
              </a:endParaRPr>
            </a:p>
          </p:txBody>
        </p:sp>
        <p:sp>
          <p:nvSpPr>
            <p:cNvPr id="72752" name="Freeform 130"/>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53" name="Freeform 131"/>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prstDash val="solid"/>
              <a:round/>
              <a:headEnd/>
              <a:tailEnd/>
            </a:ln>
          </p:spPr>
          <p:txBody>
            <a:bodyPr/>
            <a:lstStyle/>
            <a:p>
              <a:endParaRPr lang="zh-CN" altLang="en-US" b="1">
                <a:solidFill>
                  <a:srgbClr val="000099"/>
                </a:solidFill>
              </a:endParaRPr>
            </a:p>
          </p:txBody>
        </p:sp>
        <p:sp>
          <p:nvSpPr>
            <p:cNvPr id="72754" name="Freeform 132"/>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55" name="Freeform 133"/>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prstDash val="solid"/>
              <a:round/>
              <a:headEnd/>
              <a:tailEnd/>
            </a:ln>
          </p:spPr>
          <p:txBody>
            <a:bodyPr/>
            <a:lstStyle/>
            <a:p>
              <a:endParaRPr lang="zh-CN" altLang="en-US" b="1">
                <a:solidFill>
                  <a:srgbClr val="000099"/>
                </a:solidFill>
              </a:endParaRPr>
            </a:p>
          </p:txBody>
        </p:sp>
        <p:sp>
          <p:nvSpPr>
            <p:cNvPr id="72756" name="Freeform 134"/>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57" name="Freeform 135"/>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prstDash val="solid"/>
              <a:round/>
              <a:headEnd/>
              <a:tailEnd/>
            </a:ln>
          </p:spPr>
          <p:txBody>
            <a:bodyPr/>
            <a:lstStyle/>
            <a:p>
              <a:endParaRPr lang="zh-CN" altLang="en-US" b="1">
                <a:solidFill>
                  <a:srgbClr val="000099"/>
                </a:solidFill>
              </a:endParaRPr>
            </a:p>
          </p:txBody>
        </p:sp>
        <p:sp>
          <p:nvSpPr>
            <p:cNvPr id="72758" name="Freeform 136"/>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72759" name="Freeform 137"/>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prstDash val="solid"/>
              <a:round/>
              <a:headEnd/>
              <a:tailEnd/>
            </a:ln>
          </p:spPr>
          <p:txBody>
            <a:bodyPr/>
            <a:lstStyle/>
            <a:p>
              <a:endParaRPr lang="zh-CN" altLang="en-US" b="1">
                <a:solidFill>
                  <a:srgbClr val="000099"/>
                </a:solidFill>
              </a:endParaRPr>
            </a:p>
          </p:txBody>
        </p:sp>
      </p:grpSp>
      <p:sp>
        <p:nvSpPr>
          <p:cNvPr id="72711" name="Rectangle 138"/>
          <p:cNvSpPr>
            <a:spLocks noChangeArrowheads="1"/>
          </p:cNvSpPr>
          <p:nvPr/>
        </p:nvSpPr>
        <p:spPr bwMode="auto">
          <a:xfrm>
            <a:off x="1593270" y="1916832"/>
            <a:ext cx="1640681" cy="2409825"/>
          </a:xfrm>
          <a:prstGeom prst="rect">
            <a:avLst/>
          </a:prstGeom>
          <a:solidFill>
            <a:srgbClr val="FFFF99"/>
          </a:solidFill>
          <a:ln w="9525">
            <a:solidFill>
              <a:schemeClr val="folHlink"/>
            </a:solidFill>
            <a:prstDash val="sysDot"/>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12" name="Line 139"/>
          <p:cNvSpPr>
            <a:spLocks noChangeShapeType="1"/>
          </p:cNvSpPr>
          <p:nvPr/>
        </p:nvSpPr>
        <p:spPr bwMode="auto">
          <a:xfrm>
            <a:off x="1046376" y="2288306"/>
            <a:ext cx="638043"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13" name="Text Box 140"/>
          <p:cNvSpPr txBox="1">
            <a:spLocks noChangeArrowheads="1"/>
          </p:cNvSpPr>
          <p:nvPr/>
        </p:nvSpPr>
        <p:spPr bwMode="auto">
          <a:xfrm>
            <a:off x="1565753" y="4337768"/>
            <a:ext cx="176766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FTP </a:t>
            </a:r>
            <a:r>
              <a:rPr kumimoji="1" lang="zh-CN" altLang="en-US" sz="2400" b="1">
                <a:solidFill>
                  <a:srgbClr val="000099"/>
                </a:solidFill>
                <a:latin typeface="Arial" charset="0"/>
                <a:ea typeface="黑体" pitchFamily="49" charset="-122"/>
              </a:rPr>
              <a:t>客户端</a:t>
            </a:r>
          </a:p>
        </p:txBody>
      </p:sp>
      <p:sp>
        <p:nvSpPr>
          <p:cNvPr id="72714" name="Text Box 141"/>
          <p:cNvSpPr txBox="1">
            <a:spLocks noChangeArrowheads="1"/>
          </p:cNvSpPr>
          <p:nvPr/>
        </p:nvSpPr>
        <p:spPr bwMode="auto">
          <a:xfrm>
            <a:off x="6714810" y="4337768"/>
            <a:ext cx="20754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FTP </a:t>
            </a:r>
            <a:r>
              <a:rPr kumimoji="1" lang="zh-CN" altLang="en-US" sz="2400" b="1">
                <a:solidFill>
                  <a:srgbClr val="000099"/>
                </a:solidFill>
                <a:latin typeface="Arial" charset="0"/>
                <a:ea typeface="黑体" pitchFamily="49" charset="-122"/>
              </a:rPr>
              <a:t>服务器端</a:t>
            </a:r>
          </a:p>
        </p:txBody>
      </p:sp>
      <p:sp>
        <p:nvSpPr>
          <p:cNvPr id="72715" name="AutoShape 142"/>
          <p:cNvSpPr>
            <a:spLocks noChangeArrowheads="1"/>
          </p:cNvSpPr>
          <p:nvPr/>
        </p:nvSpPr>
        <p:spPr bwMode="auto">
          <a:xfrm>
            <a:off x="408334" y="3399557"/>
            <a:ext cx="638042"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16" name="Line 143"/>
          <p:cNvSpPr>
            <a:spLocks noChangeShapeType="1"/>
          </p:cNvSpPr>
          <p:nvPr/>
        </p:nvSpPr>
        <p:spPr bwMode="auto">
          <a:xfrm>
            <a:off x="1046376" y="3817068"/>
            <a:ext cx="638043"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17" name="Line 144"/>
          <p:cNvSpPr>
            <a:spLocks noChangeShapeType="1"/>
          </p:cNvSpPr>
          <p:nvPr/>
        </p:nvSpPr>
        <p:spPr bwMode="auto">
          <a:xfrm>
            <a:off x="8429442" y="3817068"/>
            <a:ext cx="638042" cy="0"/>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18" name="AutoShape 145"/>
          <p:cNvSpPr>
            <a:spLocks noChangeArrowheads="1"/>
          </p:cNvSpPr>
          <p:nvPr/>
        </p:nvSpPr>
        <p:spPr bwMode="auto">
          <a:xfrm>
            <a:off x="9067485" y="3399557"/>
            <a:ext cx="638043" cy="835025"/>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72719" name="Line 146"/>
          <p:cNvSpPr>
            <a:spLocks noChangeShapeType="1"/>
          </p:cNvSpPr>
          <p:nvPr/>
        </p:nvSpPr>
        <p:spPr bwMode="auto">
          <a:xfrm>
            <a:off x="3051653" y="3863106"/>
            <a:ext cx="4010554" cy="0"/>
          </a:xfrm>
          <a:prstGeom prst="line">
            <a:avLst/>
          </a:prstGeom>
          <a:noFill/>
          <a:ln w="57150">
            <a:solidFill>
              <a:schemeClr val="folHlink"/>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0" name="Line 147"/>
          <p:cNvSpPr>
            <a:spLocks noChangeShapeType="1"/>
          </p:cNvSpPr>
          <p:nvPr/>
        </p:nvSpPr>
        <p:spPr bwMode="auto">
          <a:xfrm>
            <a:off x="3051653" y="3029668"/>
            <a:ext cx="4010554" cy="0"/>
          </a:xfrm>
          <a:prstGeom prst="line">
            <a:avLst/>
          </a:prstGeom>
          <a:noFill/>
          <a:ln w="57150">
            <a:solidFill>
              <a:schemeClr val="hlink"/>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graphicFrame>
        <p:nvGraphicFramePr>
          <p:cNvPr id="72721" name="Object 148"/>
          <p:cNvGraphicFramePr>
            <a:graphicFrameLocks noChangeAspect="1"/>
          </p:cNvGraphicFramePr>
          <p:nvPr>
            <p:extLst>
              <p:ext uri="{D42A27DB-BD31-4B8C-83A1-F6EECF244321}">
                <p14:modId xmlns:p14="http://schemas.microsoft.com/office/powerpoint/2010/main" xmlns="" val="3074891462"/>
              </p:ext>
            </p:extLst>
          </p:nvPr>
        </p:nvGraphicFramePr>
        <p:xfrm>
          <a:off x="3871995" y="2658193"/>
          <a:ext cx="2369873" cy="1746250"/>
        </p:xfrm>
        <a:graphic>
          <a:graphicData uri="http://schemas.openxmlformats.org/presentationml/2006/ole">
            <p:oleObj spid="_x0000_s16387" name="VISIO" r:id="rId4" imgW="1687068" imgH="964692" progId="">
              <p:embed/>
            </p:oleObj>
          </a:graphicData>
        </a:graphic>
      </p:graphicFrame>
      <p:sp>
        <p:nvSpPr>
          <p:cNvPr id="72722" name="Text Box 149"/>
          <p:cNvSpPr txBox="1">
            <a:spLocks noChangeArrowheads="1"/>
          </p:cNvSpPr>
          <p:nvPr/>
        </p:nvSpPr>
        <p:spPr bwMode="auto">
          <a:xfrm>
            <a:off x="4563350" y="3058244"/>
            <a:ext cx="12618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800" b="1">
                <a:solidFill>
                  <a:srgbClr val="000099"/>
                </a:solidFill>
                <a:latin typeface="Arial" charset="0"/>
                <a:ea typeface="黑体" pitchFamily="49" charset="-122"/>
              </a:rPr>
              <a:t>互联网</a:t>
            </a:r>
          </a:p>
        </p:txBody>
      </p:sp>
      <p:sp>
        <p:nvSpPr>
          <p:cNvPr id="72723" name="Text Box 150"/>
          <p:cNvSpPr txBox="1">
            <a:spLocks noChangeArrowheads="1"/>
          </p:cNvSpPr>
          <p:nvPr/>
        </p:nvSpPr>
        <p:spPr bwMode="auto">
          <a:xfrm>
            <a:off x="3983780" y="2020018"/>
            <a:ext cx="21107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TCP </a:t>
            </a:r>
            <a:r>
              <a:rPr kumimoji="1" lang="zh-CN" altLang="en-US" sz="2400" b="1">
                <a:solidFill>
                  <a:srgbClr val="000099"/>
                </a:solidFill>
                <a:latin typeface="Arial" charset="0"/>
                <a:ea typeface="黑体" pitchFamily="49" charset="-122"/>
              </a:rPr>
              <a:t>控制连接</a:t>
            </a:r>
          </a:p>
        </p:txBody>
      </p:sp>
      <p:sp>
        <p:nvSpPr>
          <p:cNvPr id="72724" name="Text Box 151"/>
          <p:cNvSpPr txBox="1">
            <a:spLocks noChangeArrowheads="1"/>
          </p:cNvSpPr>
          <p:nvPr/>
        </p:nvSpPr>
        <p:spPr bwMode="auto">
          <a:xfrm>
            <a:off x="4062891" y="4593356"/>
            <a:ext cx="21107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TCP </a:t>
            </a:r>
            <a:r>
              <a:rPr kumimoji="1" lang="zh-CN" altLang="en-US" sz="2400" b="1">
                <a:solidFill>
                  <a:srgbClr val="000099"/>
                </a:solidFill>
                <a:latin typeface="Arial" charset="0"/>
                <a:ea typeface="黑体" pitchFamily="49" charset="-122"/>
              </a:rPr>
              <a:t>数据连接</a:t>
            </a:r>
          </a:p>
        </p:txBody>
      </p:sp>
      <p:sp>
        <p:nvSpPr>
          <p:cNvPr id="72725" name="Line 152"/>
          <p:cNvSpPr>
            <a:spLocks noChangeShapeType="1"/>
          </p:cNvSpPr>
          <p:nvPr/>
        </p:nvSpPr>
        <p:spPr bwMode="auto">
          <a:xfrm flipH="1" flipV="1">
            <a:off x="3689696" y="3863107"/>
            <a:ext cx="1002638" cy="649287"/>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6" name="Line 153"/>
          <p:cNvSpPr>
            <a:spLocks noChangeShapeType="1"/>
          </p:cNvSpPr>
          <p:nvPr/>
        </p:nvSpPr>
        <p:spPr bwMode="auto">
          <a:xfrm flipV="1">
            <a:off x="5330377" y="3863107"/>
            <a:ext cx="1093788" cy="649287"/>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7" name="Line 154"/>
          <p:cNvSpPr>
            <a:spLocks noChangeShapeType="1"/>
          </p:cNvSpPr>
          <p:nvPr/>
        </p:nvSpPr>
        <p:spPr bwMode="auto">
          <a:xfrm>
            <a:off x="5239228" y="2472456"/>
            <a:ext cx="1184937" cy="557212"/>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8" name="Line 155"/>
          <p:cNvSpPr>
            <a:spLocks noChangeShapeType="1"/>
          </p:cNvSpPr>
          <p:nvPr/>
        </p:nvSpPr>
        <p:spPr bwMode="auto">
          <a:xfrm flipH="1">
            <a:off x="3598546" y="2472456"/>
            <a:ext cx="1093788" cy="557212"/>
          </a:xfrm>
          <a:prstGeom prst="line">
            <a:avLst/>
          </a:prstGeom>
          <a:noFill/>
          <a:ln w="9525">
            <a:solidFill>
              <a:schemeClr val="folHlink"/>
            </a:solidFill>
            <a:round/>
            <a:headEnd/>
            <a:tailEnd type="non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29" name="Oval 156"/>
          <p:cNvSpPr>
            <a:spLocks noChangeArrowheads="1"/>
          </p:cNvSpPr>
          <p:nvPr/>
        </p:nvSpPr>
        <p:spPr bwMode="auto">
          <a:xfrm>
            <a:off x="1684419" y="2008906"/>
            <a:ext cx="1367234" cy="557212"/>
          </a:xfrm>
          <a:prstGeom prst="ellipse">
            <a:avLst/>
          </a:prstGeom>
          <a:solidFill>
            <a:srgbClr val="99FF33"/>
          </a:solidFill>
          <a:ln w="9525">
            <a:solidFill>
              <a:schemeClr val="tx1"/>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用户界面</a:t>
            </a:r>
          </a:p>
        </p:txBody>
      </p:sp>
      <p:sp>
        <p:nvSpPr>
          <p:cNvPr id="72730" name="Line 157"/>
          <p:cNvSpPr>
            <a:spLocks noChangeShapeType="1"/>
          </p:cNvSpPr>
          <p:nvPr/>
        </p:nvSpPr>
        <p:spPr bwMode="auto">
          <a:xfrm>
            <a:off x="2413611" y="3307481"/>
            <a:ext cx="0" cy="27781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31" name="Oval 158"/>
          <p:cNvSpPr>
            <a:spLocks noChangeArrowheads="1"/>
          </p:cNvSpPr>
          <p:nvPr/>
        </p:nvSpPr>
        <p:spPr bwMode="auto">
          <a:xfrm>
            <a:off x="1684419" y="2750269"/>
            <a:ext cx="1367234" cy="557213"/>
          </a:xfrm>
          <a:prstGeom prst="ellipse">
            <a:avLst/>
          </a:prstGeom>
          <a:solidFill>
            <a:srgbClr val="FFCCCC"/>
          </a:solidFill>
          <a:ln w="9525">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控制进程</a:t>
            </a:r>
          </a:p>
        </p:txBody>
      </p:sp>
      <p:sp>
        <p:nvSpPr>
          <p:cNvPr id="72732" name="Oval 159"/>
          <p:cNvSpPr>
            <a:spLocks noChangeArrowheads="1"/>
          </p:cNvSpPr>
          <p:nvPr/>
        </p:nvSpPr>
        <p:spPr bwMode="auto">
          <a:xfrm>
            <a:off x="1684419" y="3493219"/>
            <a:ext cx="1367234" cy="741363"/>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数据传送</a:t>
            </a:r>
          </a:p>
          <a:p>
            <a:pPr algn="ctr" eaLnBrk="1" hangingPunct="1"/>
            <a:r>
              <a:rPr kumimoji="1" lang="zh-CN" altLang="en-US" sz="2000" b="1">
                <a:solidFill>
                  <a:srgbClr val="000099"/>
                </a:solidFill>
                <a:latin typeface="Arial" charset="0"/>
                <a:ea typeface="黑体" pitchFamily="49" charset="-122"/>
              </a:rPr>
              <a:t>进程</a:t>
            </a:r>
          </a:p>
        </p:txBody>
      </p:sp>
      <p:sp>
        <p:nvSpPr>
          <p:cNvPr id="72733" name="Line 160"/>
          <p:cNvSpPr>
            <a:spLocks noChangeShapeType="1"/>
          </p:cNvSpPr>
          <p:nvPr/>
        </p:nvSpPr>
        <p:spPr bwMode="auto">
          <a:xfrm>
            <a:off x="7791399" y="3307481"/>
            <a:ext cx="0" cy="27781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72734" name="Oval 161"/>
          <p:cNvSpPr>
            <a:spLocks noChangeArrowheads="1"/>
          </p:cNvSpPr>
          <p:nvPr/>
        </p:nvSpPr>
        <p:spPr bwMode="auto">
          <a:xfrm>
            <a:off x="7062207" y="3493219"/>
            <a:ext cx="1367235" cy="7413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数据传送</a:t>
            </a:r>
          </a:p>
          <a:p>
            <a:pPr algn="ctr" eaLnBrk="1" hangingPunct="1"/>
            <a:r>
              <a:rPr kumimoji="1" lang="zh-CN" altLang="en-US" sz="2000" b="1">
                <a:solidFill>
                  <a:srgbClr val="000099"/>
                </a:solidFill>
                <a:latin typeface="Arial" charset="0"/>
                <a:ea typeface="黑体" pitchFamily="49" charset="-122"/>
              </a:rPr>
              <a:t>进程</a:t>
            </a:r>
          </a:p>
        </p:txBody>
      </p:sp>
    </p:spTree>
    <p:extLst>
      <p:ext uri="{BB962C8B-B14F-4D97-AF65-F5344CB8AC3E}">
        <p14:creationId xmlns:p14="http://schemas.microsoft.com/office/powerpoint/2010/main" xmlns="" val="2457141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7" name="Rectangle 3"/>
          <p:cNvSpPr>
            <a:spLocks noGrp="1" noChangeArrowheads="1"/>
          </p:cNvSpPr>
          <p:nvPr>
            <p:ph type="title"/>
          </p:nvPr>
        </p:nvSpPr>
        <p:spPr>
          <a:xfrm>
            <a:off x="495300" y="188913"/>
            <a:ext cx="9066742" cy="792162"/>
          </a:xfrm>
        </p:spPr>
        <p:txBody>
          <a:bodyPr/>
          <a:lstStyle/>
          <a:p>
            <a:pPr algn="ctr" eaLnBrk="1" hangingPunct="1">
              <a:defRPr/>
            </a:pPr>
            <a:r>
              <a:rPr lang="en-US" altLang="zh-CN" sz="4062"/>
              <a:t> </a:t>
            </a:r>
            <a:r>
              <a:rPr lang="zh-CN" altLang="en-US" sz="4062"/>
              <a:t>两个不同的端口号 </a:t>
            </a:r>
          </a:p>
        </p:txBody>
      </p:sp>
      <p:sp>
        <p:nvSpPr>
          <p:cNvPr id="1101826" name="Rectangle 2"/>
          <p:cNvSpPr>
            <a:spLocks noGrp="1" noChangeArrowheads="1"/>
          </p:cNvSpPr>
          <p:nvPr>
            <p:ph idx="1"/>
          </p:nvPr>
        </p:nvSpPr>
        <p:spPr>
          <a:xfrm>
            <a:off x="495300" y="1196975"/>
            <a:ext cx="9066742" cy="4933950"/>
          </a:xfrm>
        </p:spPr>
        <p:txBody>
          <a:bodyPr/>
          <a:lstStyle/>
          <a:p>
            <a:pPr algn="just" eaLnBrk="1" hangingPunct="1">
              <a:spcBef>
                <a:spcPct val="0"/>
              </a:spcBef>
              <a:spcAft>
                <a:spcPct val="20000"/>
              </a:spcAft>
            </a:pPr>
            <a:r>
              <a:rPr lang="en-US" altLang="zh-CN" sz="2800" dirty="0" smtClean="0">
                <a:ea typeface="黑体" pitchFamily="49" charset="-122"/>
              </a:rPr>
              <a:t> </a:t>
            </a:r>
            <a:r>
              <a:rPr lang="zh-CN" altLang="en-US" sz="2800" dirty="0" smtClean="0">
                <a:ea typeface="黑体" pitchFamily="49" charset="-122"/>
              </a:rPr>
              <a:t>当客户进程向服务器进程发出建立连接请求时，要寻找连接服务器进程的</a:t>
            </a:r>
            <a:r>
              <a:rPr lang="zh-CN" altLang="en-US" sz="2800" dirty="0" smtClean="0">
                <a:solidFill>
                  <a:srgbClr val="FF0000"/>
                </a:solidFill>
                <a:ea typeface="黑体" pitchFamily="49" charset="-122"/>
              </a:rPr>
              <a:t>熟知端口 </a:t>
            </a:r>
            <a:r>
              <a:rPr lang="en-US" altLang="zh-CN" sz="2800" dirty="0" smtClean="0">
                <a:ea typeface="黑体" pitchFamily="49" charset="-122"/>
              </a:rPr>
              <a:t>(21)</a:t>
            </a:r>
            <a:r>
              <a:rPr lang="zh-CN" altLang="en-US" sz="2800" dirty="0" smtClean="0">
                <a:ea typeface="黑体" pitchFamily="49" charset="-122"/>
              </a:rPr>
              <a:t>，同时还要告诉服务器进程自己的另一个端口号码，用于建立数据传送连接。</a:t>
            </a:r>
          </a:p>
          <a:p>
            <a:pPr algn="just" eaLnBrk="1" hangingPunct="1">
              <a:spcBef>
                <a:spcPct val="0"/>
              </a:spcBef>
              <a:spcAft>
                <a:spcPct val="20000"/>
              </a:spcAft>
            </a:pPr>
            <a:r>
              <a:rPr lang="zh-CN" altLang="en-US" sz="2800" dirty="0" smtClean="0">
                <a:ea typeface="黑体" pitchFamily="49" charset="-122"/>
              </a:rPr>
              <a:t>接着，服务器进程用自己传送数据的</a:t>
            </a:r>
            <a:r>
              <a:rPr lang="zh-CN" altLang="en-US" sz="2800" dirty="0" smtClean="0">
                <a:solidFill>
                  <a:srgbClr val="FF0000"/>
                </a:solidFill>
                <a:ea typeface="黑体" pitchFamily="49" charset="-122"/>
              </a:rPr>
              <a:t>熟知端口 </a:t>
            </a:r>
            <a:r>
              <a:rPr lang="en-US" altLang="zh-CN" sz="2800" dirty="0" smtClean="0">
                <a:ea typeface="黑体" pitchFamily="49" charset="-122"/>
              </a:rPr>
              <a:t>(20) </a:t>
            </a:r>
            <a:r>
              <a:rPr lang="zh-CN" altLang="en-US" sz="2800" dirty="0" smtClean="0">
                <a:ea typeface="黑体" pitchFamily="49" charset="-122"/>
              </a:rPr>
              <a:t>与客户进程所提供的端口号码建立数据传送连接。</a:t>
            </a:r>
          </a:p>
          <a:p>
            <a:pPr algn="just" eaLnBrk="1" hangingPunct="1">
              <a:spcBef>
                <a:spcPct val="0"/>
              </a:spcBef>
              <a:spcAft>
                <a:spcPct val="20000"/>
              </a:spcAft>
            </a:pPr>
            <a:r>
              <a:rPr lang="zh-CN" altLang="en-US" sz="2800" dirty="0" smtClean="0">
                <a:ea typeface="黑体" pitchFamily="49" charset="-122"/>
              </a:rPr>
              <a:t>由于</a:t>
            </a:r>
            <a:r>
              <a:rPr lang="zh-CN" altLang="en-US" sz="1600" dirty="0" smtClean="0">
                <a:ea typeface="黑体" pitchFamily="49" charset="-122"/>
              </a:rPr>
              <a:t> </a:t>
            </a:r>
            <a:r>
              <a:rPr lang="en-US" altLang="zh-CN" sz="2800" dirty="0" smtClean="0">
                <a:ea typeface="黑体" pitchFamily="49" charset="-122"/>
              </a:rPr>
              <a:t>FTP</a:t>
            </a:r>
            <a:r>
              <a:rPr lang="en-US" altLang="zh-CN" sz="1600" dirty="0" smtClean="0">
                <a:ea typeface="黑体" pitchFamily="49" charset="-122"/>
              </a:rPr>
              <a:t> </a:t>
            </a:r>
            <a:r>
              <a:rPr lang="zh-CN" altLang="en-US" sz="2800" dirty="0" smtClean="0">
                <a:ea typeface="黑体" pitchFamily="49" charset="-122"/>
              </a:rPr>
              <a:t>使用了两个不同的端口号，所以数据连接与控制连接不会发生混乱。</a:t>
            </a:r>
          </a:p>
        </p:txBody>
      </p:sp>
    </p:spTree>
    <p:extLst>
      <p:ext uri="{BB962C8B-B14F-4D97-AF65-F5344CB8AC3E}">
        <p14:creationId xmlns:p14="http://schemas.microsoft.com/office/powerpoint/2010/main" xmlns="" val="3921253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182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18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2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5" name="Rectangle 3"/>
          <p:cNvSpPr>
            <a:spLocks noGrp="1" noChangeArrowheads="1"/>
          </p:cNvSpPr>
          <p:nvPr>
            <p:ph type="title"/>
          </p:nvPr>
        </p:nvSpPr>
        <p:spPr/>
        <p:txBody>
          <a:bodyPr/>
          <a:lstStyle/>
          <a:p>
            <a:pPr algn="ctr" eaLnBrk="1" hangingPunct="1">
              <a:defRPr/>
            </a:pPr>
            <a:r>
              <a:rPr lang="en-US" altLang="zh-CN"/>
              <a:t> </a:t>
            </a:r>
            <a:r>
              <a:rPr lang="zh-CN" altLang="en-US"/>
              <a:t>使用两个不同端口号的好处 </a:t>
            </a:r>
          </a:p>
        </p:txBody>
      </p:sp>
      <p:sp>
        <p:nvSpPr>
          <p:cNvPr id="1103874" name="Rectangle 2"/>
          <p:cNvSpPr>
            <a:spLocks noGrp="1" noChangeArrowheads="1"/>
          </p:cNvSpPr>
          <p:nvPr>
            <p:ph idx="1"/>
          </p:nvPr>
        </p:nvSpPr>
        <p:spPr/>
        <p:txBody>
          <a:bodyPr/>
          <a:lstStyle/>
          <a:p>
            <a:pPr marL="316531" indent="-316531" algn="just" eaLnBrk="1" hangingPunct="1">
              <a:spcBef>
                <a:spcPct val="0"/>
              </a:spcBef>
              <a:spcAft>
                <a:spcPct val="20000"/>
              </a:spcAft>
              <a:defRPr/>
            </a:pPr>
            <a:r>
              <a:rPr lang="zh-CN" altLang="en-US" dirty="0"/>
              <a:t>使协议更加简单和更容易实现。</a:t>
            </a:r>
          </a:p>
          <a:p>
            <a:pPr marL="316531" indent="-316531" algn="just" eaLnBrk="1" hangingPunct="1">
              <a:spcBef>
                <a:spcPct val="0"/>
              </a:spcBef>
              <a:spcAft>
                <a:spcPct val="20000"/>
              </a:spcAft>
              <a:defRPr/>
            </a:pPr>
            <a:r>
              <a:rPr lang="zh-CN" altLang="en-US" dirty="0"/>
              <a:t>在传输文件时还可以利用控制连接（例如，客户发送请求终止传输）。 </a:t>
            </a:r>
          </a:p>
        </p:txBody>
      </p:sp>
    </p:spTree>
    <p:extLst>
      <p:ext uri="{BB962C8B-B14F-4D97-AF65-F5344CB8AC3E}">
        <p14:creationId xmlns:p14="http://schemas.microsoft.com/office/powerpoint/2010/main" xmlns="" val="292344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46083" name="Rectangle 5"/>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grpSp>
        <p:nvGrpSpPr>
          <p:cNvPr id="2" name="Group 12"/>
          <p:cNvGrpSpPr>
            <a:grpSpLocks/>
          </p:cNvGrpSpPr>
          <p:nvPr/>
        </p:nvGrpSpPr>
        <p:grpSpPr bwMode="auto">
          <a:xfrm>
            <a:off x="507340" y="1268414"/>
            <a:ext cx="8189648" cy="3455987"/>
            <a:chOff x="295" y="799"/>
            <a:chExt cx="4762" cy="2177"/>
          </a:xfrm>
        </p:grpSpPr>
        <p:grpSp>
          <p:nvGrpSpPr>
            <p:cNvPr id="3" name="Group 8"/>
            <p:cNvGrpSpPr>
              <a:grpSpLocks/>
            </p:cNvGrpSpPr>
            <p:nvPr/>
          </p:nvGrpSpPr>
          <p:grpSpPr bwMode="auto">
            <a:xfrm>
              <a:off x="295" y="2296"/>
              <a:ext cx="4762" cy="680"/>
              <a:chOff x="295" y="2251"/>
              <a:chExt cx="4762" cy="680"/>
            </a:xfrm>
          </p:grpSpPr>
          <p:sp>
            <p:nvSpPr>
              <p:cNvPr id="46087" name="AutoShape 6"/>
              <p:cNvSpPr>
                <a:spLocks noChangeArrowheads="1"/>
              </p:cNvSpPr>
              <p:nvPr/>
            </p:nvSpPr>
            <p:spPr bwMode="auto">
              <a:xfrm>
                <a:off x="295" y="2251"/>
                <a:ext cx="4762" cy="680"/>
              </a:xfrm>
              <a:prstGeom prst="wedgeRoundRectCallout">
                <a:avLst>
                  <a:gd name="adj1" fmla="val -47333"/>
                  <a:gd name="adj2" fmla="val -273088"/>
                  <a:gd name="adj3" fmla="val 16667"/>
                </a:avLst>
              </a:prstGeom>
              <a:solidFill>
                <a:srgbClr val="CCEC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46088" name="Text Box 7"/>
              <p:cNvSpPr txBox="1">
                <a:spLocks noChangeArrowheads="1"/>
              </p:cNvSpPr>
              <p:nvPr/>
            </p:nvSpPr>
            <p:spPr bwMode="auto">
              <a:xfrm>
                <a:off x="385" y="2301"/>
                <a:ext cx="4222" cy="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[01] </a:t>
                </a:r>
                <a:r>
                  <a:rPr lang="zh-CN" altLang="en-US" sz="2800"/>
                  <a:t>用户要用 </a:t>
                </a:r>
                <a:r>
                  <a:rPr lang="en-US" altLang="zh-CN" sz="2800"/>
                  <a:t>FTP </a:t>
                </a:r>
                <a:r>
                  <a:rPr lang="zh-CN" altLang="en-US" sz="2800"/>
                  <a:t>和远地主机</a:t>
                </a:r>
                <a:r>
                  <a:rPr lang="en-US" altLang="zh-CN" sz="2800"/>
                  <a:t>(</a:t>
                </a:r>
                <a:r>
                  <a:rPr lang="zh-CN" altLang="en-US" sz="2800"/>
                  <a:t>网络信息中心</a:t>
                </a:r>
              </a:p>
              <a:p>
                <a:pPr eaLnBrk="1" hangingPunct="1">
                  <a:spcBef>
                    <a:spcPct val="0"/>
                  </a:spcBef>
                  <a:buClrTx/>
                  <a:buSzTx/>
                  <a:buFontTx/>
                  <a:buNone/>
                </a:pPr>
                <a:r>
                  <a:rPr lang="zh-CN" altLang="en-US" sz="2800"/>
                  <a:t>       </a:t>
                </a:r>
                <a:r>
                  <a:rPr lang="en-US" altLang="zh-CN" sz="2800"/>
                  <a:t>NIC </a:t>
                </a:r>
                <a:r>
                  <a:rPr lang="zh-CN" altLang="en-US" sz="2800"/>
                  <a:t>上的主机</a:t>
                </a:r>
                <a:r>
                  <a:rPr lang="en-US" altLang="zh-CN" sz="2800"/>
                  <a:t>)</a:t>
                </a:r>
                <a:r>
                  <a:rPr lang="zh-CN" altLang="en-US" sz="2800"/>
                  <a:t>建立连接。 </a:t>
                </a:r>
              </a:p>
            </p:txBody>
          </p:sp>
        </p:grpSp>
        <p:sp>
          <p:nvSpPr>
            <p:cNvPr id="46086" name="Line 9"/>
            <p:cNvSpPr>
              <a:spLocks noChangeShapeType="1"/>
            </p:cNvSpPr>
            <p:nvPr/>
          </p:nvSpPr>
          <p:spPr bwMode="auto">
            <a:xfrm>
              <a:off x="703" y="799"/>
              <a:ext cx="1451"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47107"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47108" name="AutoShape 5"/>
          <p:cNvSpPr>
            <a:spLocks noChangeArrowheads="1"/>
          </p:cNvSpPr>
          <p:nvPr/>
        </p:nvSpPr>
        <p:spPr bwMode="auto">
          <a:xfrm>
            <a:off x="507340" y="3573464"/>
            <a:ext cx="6786298" cy="719137"/>
          </a:xfrm>
          <a:prstGeom prst="wedgeRoundRectCallout">
            <a:avLst>
              <a:gd name="adj1" fmla="val -46782"/>
              <a:gd name="adj2" fmla="val -342495"/>
              <a:gd name="adj3" fmla="val 16667"/>
            </a:avLst>
          </a:prstGeom>
          <a:solidFill>
            <a:srgbClr val="CCEC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47109" name="Text Box 6"/>
          <p:cNvSpPr txBox="1">
            <a:spLocks noChangeArrowheads="1"/>
          </p:cNvSpPr>
          <p:nvPr/>
        </p:nvSpPr>
        <p:spPr bwMode="auto">
          <a:xfrm>
            <a:off x="662121" y="3652838"/>
            <a:ext cx="6162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[02] </a:t>
            </a:r>
            <a:r>
              <a:rPr lang="zh-CN" altLang="en-US" sz="2800"/>
              <a:t>本地 </a:t>
            </a:r>
            <a:r>
              <a:rPr lang="en-US" altLang="zh-CN" sz="2800"/>
              <a:t>FTP </a:t>
            </a:r>
            <a:r>
              <a:rPr lang="zh-CN" altLang="en-US" sz="2800"/>
              <a:t>发出的连接成功信息。 </a:t>
            </a:r>
          </a:p>
        </p:txBody>
      </p:sp>
      <p:sp>
        <p:nvSpPr>
          <p:cNvPr id="47110" name="Line 7"/>
          <p:cNvSpPr>
            <a:spLocks noChangeShapeType="1"/>
          </p:cNvSpPr>
          <p:nvPr/>
        </p:nvSpPr>
        <p:spPr bwMode="auto">
          <a:xfrm>
            <a:off x="1209014" y="1557338"/>
            <a:ext cx="397787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48131"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48132" name="AutoShape 4"/>
          <p:cNvSpPr>
            <a:spLocks noChangeArrowheads="1"/>
          </p:cNvSpPr>
          <p:nvPr/>
        </p:nvSpPr>
        <p:spPr bwMode="auto">
          <a:xfrm>
            <a:off x="507339" y="3933825"/>
            <a:ext cx="9132094" cy="623888"/>
          </a:xfrm>
          <a:prstGeom prst="wedgeRoundRectCallout">
            <a:avLst>
              <a:gd name="adj1" fmla="val -47606"/>
              <a:gd name="adj2" fmla="val -387148"/>
              <a:gd name="adj3" fmla="val 16667"/>
            </a:avLst>
          </a:prstGeom>
          <a:solidFill>
            <a:srgbClr val="CCEC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48133" name="Text Box 5"/>
          <p:cNvSpPr txBox="1">
            <a:spLocks noChangeArrowheads="1"/>
          </p:cNvSpPr>
          <p:nvPr/>
        </p:nvSpPr>
        <p:spPr bwMode="auto">
          <a:xfrm>
            <a:off x="350838" y="3989388"/>
            <a:ext cx="928343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[03] </a:t>
            </a:r>
            <a:r>
              <a:rPr lang="zh-CN" altLang="en-US" sz="2800"/>
              <a:t>从远地服务器返回的信息，</a:t>
            </a:r>
            <a:r>
              <a:rPr lang="en-US" altLang="zh-CN" sz="2800"/>
              <a:t>220 </a:t>
            </a:r>
            <a:r>
              <a:rPr lang="zh-CN" altLang="en-US" sz="2800"/>
              <a:t>表示“服务就绪”。 </a:t>
            </a:r>
          </a:p>
        </p:txBody>
      </p:sp>
      <p:sp>
        <p:nvSpPr>
          <p:cNvPr id="48134" name="Line 6"/>
          <p:cNvSpPr>
            <a:spLocks noChangeShapeType="1"/>
          </p:cNvSpPr>
          <p:nvPr/>
        </p:nvSpPr>
        <p:spPr bwMode="auto">
          <a:xfrm>
            <a:off x="1209014" y="1844675"/>
            <a:ext cx="5928121"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本章重点</a:t>
            </a:r>
          </a:p>
        </p:txBody>
      </p:sp>
      <p:sp>
        <p:nvSpPr>
          <p:cNvPr id="7171" name="Rectangle 3"/>
          <p:cNvSpPr>
            <a:spLocks noGrp="1" noChangeArrowheads="1"/>
          </p:cNvSpPr>
          <p:nvPr>
            <p:ph type="body" idx="1"/>
          </p:nvPr>
        </p:nvSpPr>
        <p:spPr/>
        <p:txBody>
          <a:bodyPr/>
          <a:lstStyle/>
          <a:p>
            <a:pPr eaLnBrk="1" hangingPunct="1"/>
            <a:r>
              <a:rPr lang="zh-CN" altLang="en-US" smtClean="0"/>
              <a:t>应用层协议的功能</a:t>
            </a:r>
          </a:p>
          <a:p>
            <a:pPr eaLnBrk="1" hangingPunct="1"/>
            <a:r>
              <a:rPr lang="zh-CN" altLang="en-US" smtClean="0"/>
              <a:t>应用层协议的工作原理</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49155"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49156" name="AutoShape 4"/>
          <p:cNvSpPr>
            <a:spLocks noChangeArrowheads="1"/>
          </p:cNvSpPr>
          <p:nvPr/>
        </p:nvSpPr>
        <p:spPr bwMode="auto">
          <a:xfrm>
            <a:off x="507339" y="4244976"/>
            <a:ext cx="9132094" cy="1133475"/>
          </a:xfrm>
          <a:prstGeom prst="wedgeRoundRectCallout">
            <a:avLst>
              <a:gd name="adj1" fmla="val -47606"/>
              <a:gd name="adj2" fmla="val -235574"/>
              <a:gd name="adj3" fmla="val 16667"/>
            </a:avLst>
          </a:prstGeom>
          <a:solidFill>
            <a:srgbClr val="CCEC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49157" name="Text Box 5"/>
          <p:cNvSpPr txBox="1">
            <a:spLocks noChangeArrowheads="1"/>
          </p:cNvSpPr>
          <p:nvPr/>
        </p:nvSpPr>
        <p:spPr bwMode="auto">
          <a:xfrm>
            <a:off x="653521" y="4365625"/>
            <a:ext cx="821724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[04] </a:t>
            </a:r>
            <a:r>
              <a:rPr lang="zh-CN" altLang="en-US" sz="2800"/>
              <a:t>本地 </a:t>
            </a:r>
            <a:r>
              <a:rPr lang="en-US" altLang="zh-CN" sz="2800"/>
              <a:t>FTP </a:t>
            </a:r>
            <a:r>
              <a:rPr lang="zh-CN" altLang="en-US" sz="2800"/>
              <a:t>提示用户键入名字。用户键入的名字</a:t>
            </a:r>
          </a:p>
          <a:p>
            <a:pPr eaLnBrk="1" hangingPunct="1">
              <a:spcBef>
                <a:spcPct val="0"/>
              </a:spcBef>
              <a:buClrTx/>
              <a:buSzTx/>
              <a:buFontTx/>
              <a:buNone/>
            </a:pPr>
            <a:r>
              <a:rPr lang="zh-CN" altLang="en-US" sz="2800"/>
              <a:t>表示“匿名”。用户只需键入 </a:t>
            </a:r>
            <a:r>
              <a:rPr lang="en-US" altLang="zh-CN" sz="2800"/>
              <a:t>anonymous </a:t>
            </a:r>
            <a:r>
              <a:rPr lang="zh-CN" altLang="en-US" sz="2800"/>
              <a:t>即可。 </a:t>
            </a:r>
          </a:p>
        </p:txBody>
      </p:sp>
      <p:sp>
        <p:nvSpPr>
          <p:cNvPr id="49158" name="Line 6"/>
          <p:cNvSpPr>
            <a:spLocks noChangeShapeType="1"/>
          </p:cNvSpPr>
          <p:nvPr/>
        </p:nvSpPr>
        <p:spPr bwMode="auto">
          <a:xfrm>
            <a:off x="1209014" y="2133600"/>
            <a:ext cx="2495417"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0179"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0180" name="AutoShape 4"/>
          <p:cNvSpPr>
            <a:spLocks noChangeArrowheads="1"/>
          </p:cNvSpPr>
          <p:nvPr/>
        </p:nvSpPr>
        <p:spPr bwMode="auto">
          <a:xfrm>
            <a:off x="507339" y="4508500"/>
            <a:ext cx="7721865" cy="768350"/>
          </a:xfrm>
          <a:prstGeom prst="wedgeRoundRectCallout">
            <a:avLst>
              <a:gd name="adj1" fmla="val -47171"/>
              <a:gd name="adj2" fmla="val -323759"/>
              <a:gd name="adj3" fmla="val 16667"/>
            </a:avLst>
          </a:prstGeom>
          <a:solidFill>
            <a:srgbClr val="CCEC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0181" name="Text Box 5"/>
          <p:cNvSpPr txBox="1">
            <a:spLocks noChangeArrowheads="1"/>
          </p:cNvSpPr>
          <p:nvPr/>
        </p:nvSpPr>
        <p:spPr bwMode="auto">
          <a:xfrm>
            <a:off x="600208" y="4595813"/>
            <a:ext cx="7950596"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[05] </a:t>
            </a:r>
            <a:r>
              <a:rPr lang="zh-CN" altLang="en-US" sz="2800"/>
              <a:t>数字 </a:t>
            </a:r>
            <a:r>
              <a:rPr lang="en-US" altLang="zh-CN" sz="2800"/>
              <a:t>331 </a:t>
            </a:r>
            <a:r>
              <a:rPr lang="zh-CN" altLang="en-US" sz="2800"/>
              <a:t>表示“用户名正确”，需要口令。 </a:t>
            </a:r>
          </a:p>
        </p:txBody>
      </p:sp>
      <p:sp>
        <p:nvSpPr>
          <p:cNvPr id="50182" name="Line 6"/>
          <p:cNvSpPr>
            <a:spLocks noChangeShapeType="1"/>
          </p:cNvSpPr>
          <p:nvPr/>
        </p:nvSpPr>
        <p:spPr bwMode="auto">
          <a:xfrm>
            <a:off x="1209014" y="2492375"/>
            <a:ext cx="7020190"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1203"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1204" name="AutoShape 4"/>
          <p:cNvSpPr>
            <a:spLocks noChangeArrowheads="1"/>
          </p:cNvSpPr>
          <p:nvPr/>
        </p:nvSpPr>
        <p:spPr bwMode="auto">
          <a:xfrm>
            <a:off x="507340" y="4868863"/>
            <a:ext cx="9233561" cy="1612900"/>
          </a:xfrm>
          <a:prstGeom prst="wedgeRoundRectCallout">
            <a:avLst>
              <a:gd name="adj1" fmla="val -47634"/>
              <a:gd name="adj2" fmla="val -180412"/>
              <a:gd name="adj3" fmla="val 16667"/>
            </a:avLst>
          </a:prstGeom>
          <a:solidFill>
            <a:srgbClr val="CCEC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1205" name="Text Box 5"/>
          <p:cNvSpPr txBox="1">
            <a:spLocks noChangeArrowheads="1"/>
          </p:cNvSpPr>
          <p:nvPr/>
        </p:nvSpPr>
        <p:spPr bwMode="auto">
          <a:xfrm>
            <a:off x="600208" y="5008564"/>
            <a:ext cx="8523487"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[06] </a:t>
            </a:r>
            <a:r>
              <a:rPr lang="zh-CN" altLang="en-US" sz="2800"/>
              <a:t>本地 </a:t>
            </a:r>
            <a:r>
              <a:rPr lang="en-US" altLang="zh-CN" sz="2800"/>
              <a:t>FTP </a:t>
            </a:r>
            <a:r>
              <a:rPr lang="zh-CN" altLang="en-US" sz="2800"/>
              <a:t>提示用户键入口令。用户这时可键入</a:t>
            </a:r>
          </a:p>
          <a:p>
            <a:pPr eaLnBrk="1" hangingPunct="1">
              <a:spcBef>
                <a:spcPct val="0"/>
              </a:spcBef>
              <a:buClrTx/>
              <a:buSzTx/>
              <a:buFontTx/>
              <a:buNone/>
            </a:pPr>
            <a:r>
              <a:rPr lang="en-US" altLang="zh-CN" sz="2800"/>
              <a:t>guest </a:t>
            </a:r>
            <a:r>
              <a:rPr lang="zh-CN" altLang="en-US" sz="2800"/>
              <a:t>作为匿名的口令，也可以键入自己的电子邮件</a:t>
            </a:r>
          </a:p>
          <a:p>
            <a:pPr eaLnBrk="1" hangingPunct="1">
              <a:spcBef>
                <a:spcPct val="0"/>
              </a:spcBef>
              <a:buClrTx/>
              <a:buSzTx/>
              <a:buFontTx/>
              <a:buNone/>
            </a:pPr>
            <a:r>
              <a:rPr lang="zh-CN" altLang="en-US" sz="2800"/>
              <a:t>地址，即耶鲁大学数学系名为 </a:t>
            </a:r>
            <a:r>
              <a:rPr lang="en-US" altLang="zh-CN" sz="2800"/>
              <a:t>xyz </a:t>
            </a:r>
            <a:r>
              <a:rPr lang="zh-CN" altLang="en-US" sz="2800"/>
              <a:t>的主机上的 </a:t>
            </a:r>
            <a:r>
              <a:rPr lang="en-US" altLang="zh-CN" sz="2800"/>
              <a:t>abc</a:t>
            </a:r>
            <a:r>
              <a:rPr lang="zh-CN" altLang="en-US" sz="2800"/>
              <a:t>。 </a:t>
            </a:r>
          </a:p>
        </p:txBody>
      </p:sp>
      <p:sp>
        <p:nvSpPr>
          <p:cNvPr id="51206" name="Line 6"/>
          <p:cNvSpPr>
            <a:spLocks noChangeShapeType="1"/>
          </p:cNvSpPr>
          <p:nvPr/>
        </p:nvSpPr>
        <p:spPr bwMode="auto">
          <a:xfrm>
            <a:off x="1209014" y="2781300"/>
            <a:ext cx="5069946"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2227"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2228" name="AutoShape 4"/>
          <p:cNvSpPr>
            <a:spLocks noChangeArrowheads="1"/>
          </p:cNvSpPr>
          <p:nvPr/>
        </p:nvSpPr>
        <p:spPr bwMode="auto">
          <a:xfrm>
            <a:off x="507340" y="5157788"/>
            <a:ext cx="6922161" cy="965200"/>
          </a:xfrm>
          <a:prstGeom prst="wedgeRoundRectCallout">
            <a:avLst>
              <a:gd name="adj1" fmla="val -46843"/>
              <a:gd name="adj2" fmla="val -267926"/>
              <a:gd name="adj3" fmla="val 16667"/>
            </a:avLst>
          </a:prstGeom>
          <a:solidFill>
            <a:srgbClr val="CCEC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2229" name="Text Box 5"/>
          <p:cNvSpPr txBox="1">
            <a:spLocks noChangeArrowheads="1"/>
          </p:cNvSpPr>
          <p:nvPr/>
        </p:nvSpPr>
        <p:spPr bwMode="auto">
          <a:xfrm>
            <a:off x="600208" y="5365751"/>
            <a:ext cx="645080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[07] </a:t>
            </a:r>
            <a:r>
              <a:rPr lang="zh-CN" altLang="en-US" sz="2800"/>
              <a:t>数字 </a:t>
            </a:r>
            <a:r>
              <a:rPr lang="en-US" altLang="zh-CN" sz="2800"/>
              <a:t>230 </a:t>
            </a:r>
            <a:r>
              <a:rPr lang="zh-CN" altLang="en-US" sz="2800"/>
              <a:t>表示用户已经注册完毕。 </a:t>
            </a:r>
          </a:p>
        </p:txBody>
      </p:sp>
      <p:sp>
        <p:nvSpPr>
          <p:cNvPr id="52230" name="Line 6"/>
          <p:cNvSpPr>
            <a:spLocks noChangeShapeType="1"/>
          </p:cNvSpPr>
          <p:nvPr/>
        </p:nvSpPr>
        <p:spPr bwMode="auto">
          <a:xfrm>
            <a:off x="1209014" y="3068638"/>
            <a:ext cx="7567083"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3251"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3252" name="AutoShape 4"/>
          <p:cNvSpPr>
            <a:spLocks noChangeArrowheads="1"/>
          </p:cNvSpPr>
          <p:nvPr/>
        </p:nvSpPr>
        <p:spPr bwMode="auto">
          <a:xfrm>
            <a:off x="507339" y="5416551"/>
            <a:ext cx="7721865" cy="1160463"/>
          </a:xfrm>
          <a:prstGeom prst="wedgeRoundRectCallout">
            <a:avLst>
              <a:gd name="adj1" fmla="val -47171"/>
              <a:gd name="adj2" fmla="val -231259"/>
              <a:gd name="adj3" fmla="val 16667"/>
            </a:avLst>
          </a:prstGeom>
          <a:solidFill>
            <a:srgbClr val="CCEC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3253" name="Text Box 5"/>
          <p:cNvSpPr txBox="1">
            <a:spLocks noChangeArrowheads="1"/>
          </p:cNvSpPr>
          <p:nvPr/>
        </p:nvSpPr>
        <p:spPr bwMode="auto">
          <a:xfrm>
            <a:off x="600208" y="5507038"/>
            <a:ext cx="693164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“ftp&gt;”</a:t>
            </a:r>
            <a:r>
              <a:rPr lang="zh-CN" altLang="en-US" sz="2800"/>
              <a:t>是 </a:t>
            </a:r>
            <a:r>
              <a:rPr lang="en-US" altLang="zh-CN" sz="2800"/>
              <a:t>FTP </a:t>
            </a:r>
            <a:r>
              <a:rPr lang="zh-CN" altLang="en-US" sz="2800"/>
              <a:t>的提示信息。用户键入的是将</a:t>
            </a:r>
          </a:p>
          <a:p>
            <a:pPr eaLnBrk="1" hangingPunct="1">
              <a:spcBef>
                <a:spcPct val="0"/>
              </a:spcBef>
              <a:buClrTx/>
              <a:buSzTx/>
              <a:buFontTx/>
              <a:buNone/>
            </a:pPr>
            <a:r>
              <a:rPr lang="zh-CN" altLang="en-US" sz="2800"/>
              <a:t>目录改变为包含 </a:t>
            </a:r>
            <a:r>
              <a:rPr lang="en-US" altLang="zh-CN" sz="2800"/>
              <a:t>RFC </a:t>
            </a:r>
            <a:r>
              <a:rPr lang="zh-CN" altLang="en-US" sz="2800"/>
              <a:t>文件的目录。 </a:t>
            </a:r>
          </a:p>
        </p:txBody>
      </p:sp>
      <p:sp>
        <p:nvSpPr>
          <p:cNvPr id="53254" name="Line 6"/>
          <p:cNvSpPr>
            <a:spLocks noChangeShapeType="1"/>
          </p:cNvSpPr>
          <p:nvPr/>
        </p:nvSpPr>
        <p:spPr bwMode="auto">
          <a:xfrm>
            <a:off x="1209014" y="3357563"/>
            <a:ext cx="1793742"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4275"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4276" name="AutoShape 4"/>
          <p:cNvSpPr>
            <a:spLocks noChangeArrowheads="1"/>
          </p:cNvSpPr>
          <p:nvPr/>
        </p:nvSpPr>
        <p:spPr bwMode="auto">
          <a:xfrm>
            <a:off x="507339" y="5734051"/>
            <a:ext cx="6707188" cy="1160463"/>
          </a:xfrm>
          <a:prstGeom prst="wedgeRoundRectCallout">
            <a:avLst>
              <a:gd name="adj1" fmla="val -46745"/>
              <a:gd name="adj2" fmla="val -231259"/>
              <a:gd name="adj3" fmla="val 16667"/>
            </a:avLst>
          </a:prstGeom>
          <a:solidFill>
            <a:srgbClr val="CCECFF"/>
          </a:solidFill>
          <a:ln w="9525">
            <a:solidFill>
              <a:schemeClr val="tx1"/>
            </a:solidFill>
            <a:miter lim="800000"/>
            <a:headEnd/>
            <a:tailEnd/>
          </a:ln>
        </p:spPr>
        <p:txBody>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4277" name="Text Box 5"/>
          <p:cNvSpPr txBox="1">
            <a:spLocks noChangeArrowheads="1"/>
          </p:cNvSpPr>
          <p:nvPr/>
        </p:nvSpPr>
        <p:spPr bwMode="auto">
          <a:xfrm>
            <a:off x="703396" y="5830888"/>
            <a:ext cx="6041975"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[09] </a:t>
            </a:r>
            <a:r>
              <a:rPr lang="zh-CN" altLang="en-US" sz="2800"/>
              <a:t>字符 </a:t>
            </a:r>
            <a:r>
              <a:rPr lang="en-US" altLang="zh-CN" sz="2800"/>
              <a:t>CWD </a:t>
            </a:r>
            <a:r>
              <a:rPr lang="zh-CN" altLang="en-US" sz="2800"/>
              <a:t>是 </a:t>
            </a:r>
            <a:r>
              <a:rPr lang="en-US" altLang="zh-CN" sz="2800"/>
              <a:t>FTP </a:t>
            </a:r>
            <a:r>
              <a:rPr lang="zh-CN" altLang="en-US" sz="2800"/>
              <a:t>的标准命令，</a:t>
            </a:r>
          </a:p>
          <a:p>
            <a:pPr eaLnBrk="1" hangingPunct="1">
              <a:spcBef>
                <a:spcPct val="0"/>
              </a:spcBef>
              <a:buClrTx/>
              <a:buSzTx/>
              <a:buFontTx/>
              <a:buNone/>
            </a:pPr>
            <a:r>
              <a:rPr lang="zh-CN" altLang="en-US" sz="2800"/>
              <a:t>代表 </a:t>
            </a:r>
            <a:r>
              <a:rPr lang="en-US" altLang="zh-CN" sz="2800"/>
              <a:t>Change Working Directory</a:t>
            </a:r>
            <a:r>
              <a:rPr lang="zh-CN" altLang="en-US" sz="2800"/>
              <a:t>。 </a:t>
            </a:r>
          </a:p>
        </p:txBody>
      </p:sp>
      <p:sp>
        <p:nvSpPr>
          <p:cNvPr id="54278" name="Line 6"/>
          <p:cNvSpPr>
            <a:spLocks noChangeShapeType="1"/>
          </p:cNvSpPr>
          <p:nvPr/>
        </p:nvSpPr>
        <p:spPr bwMode="auto">
          <a:xfrm>
            <a:off x="1209014" y="3678238"/>
            <a:ext cx="4368271"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5299"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5300" name="AutoShape 4"/>
          <p:cNvSpPr>
            <a:spLocks noChangeArrowheads="1"/>
          </p:cNvSpPr>
          <p:nvPr/>
        </p:nvSpPr>
        <p:spPr bwMode="auto">
          <a:xfrm flipV="1">
            <a:off x="975123" y="765176"/>
            <a:ext cx="8268758" cy="1160463"/>
          </a:xfrm>
          <a:prstGeom prst="wedgeRoundRectCallout">
            <a:avLst>
              <a:gd name="adj1" fmla="val -53162"/>
              <a:gd name="adj2" fmla="val -207731"/>
              <a:gd name="adj3" fmla="val 16667"/>
            </a:avLst>
          </a:prstGeom>
          <a:solidFill>
            <a:srgbClr val="CCECFF"/>
          </a:solidFill>
          <a:ln w="9525">
            <a:solidFill>
              <a:schemeClr val="tx1"/>
            </a:solidFill>
            <a:miter lim="800000"/>
            <a:headEnd/>
            <a:tailEnd/>
          </a:ln>
        </p:spPr>
        <p:txBody>
          <a:bodyPr rot="10800000"/>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5301" name="Text Box 5"/>
          <p:cNvSpPr txBox="1">
            <a:spLocks noChangeArrowheads="1"/>
          </p:cNvSpPr>
          <p:nvPr/>
        </p:nvSpPr>
        <p:spPr bwMode="auto">
          <a:xfrm>
            <a:off x="1116145" y="836613"/>
            <a:ext cx="742863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[10] </a:t>
            </a:r>
            <a:r>
              <a:rPr lang="zh-CN" altLang="en-US" sz="2800"/>
              <a:t>用户要求将名为 </a:t>
            </a:r>
            <a:r>
              <a:rPr lang="en-US" altLang="zh-CN" sz="2800"/>
              <a:t>rfc1261.txt </a:t>
            </a:r>
            <a:r>
              <a:rPr lang="zh-CN" altLang="en-US" sz="2800"/>
              <a:t>的文件复制到</a:t>
            </a:r>
          </a:p>
          <a:p>
            <a:pPr eaLnBrk="1" hangingPunct="1">
              <a:spcBef>
                <a:spcPct val="0"/>
              </a:spcBef>
              <a:buClrTx/>
              <a:buSzTx/>
              <a:buFontTx/>
              <a:buNone/>
            </a:pPr>
            <a:r>
              <a:rPr lang="zh-CN" altLang="en-US" sz="2800"/>
              <a:t>本地主机上，并改名为 </a:t>
            </a:r>
            <a:r>
              <a:rPr lang="en-US" altLang="zh-CN" sz="2800"/>
              <a:t>nicinfo</a:t>
            </a:r>
            <a:r>
              <a:rPr lang="zh-CN" altLang="en-US" sz="2800"/>
              <a:t>。 </a:t>
            </a:r>
          </a:p>
        </p:txBody>
      </p:sp>
      <p:sp>
        <p:nvSpPr>
          <p:cNvPr id="55302" name="Line 6"/>
          <p:cNvSpPr>
            <a:spLocks noChangeShapeType="1"/>
          </p:cNvSpPr>
          <p:nvPr/>
        </p:nvSpPr>
        <p:spPr bwMode="auto">
          <a:xfrm>
            <a:off x="1209014" y="4005263"/>
            <a:ext cx="4602163"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6323"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6324" name="AutoShape 4"/>
          <p:cNvSpPr>
            <a:spLocks noChangeArrowheads="1"/>
          </p:cNvSpPr>
          <p:nvPr/>
        </p:nvSpPr>
        <p:spPr bwMode="auto">
          <a:xfrm flipV="1">
            <a:off x="975123" y="765176"/>
            <a:ext cx="8268758" cy="1160463"/>
          </a:xfrm>
          <a:prstGeom prst="wedgeRoundRectCallout">
            <a:avLst>
              <a:gd name="adj1" fmla="val -53685"/>
              <a:gd name="adj2" fmla="val -235773"/>
              <a:gd name="adj3" fmla="val 16667"/>
            </a:avLst>
          </a:prstGeom>
          <a:solidFill>
            <a:srgbClr val="CCECFF"/>
          </a:solidFill>
          <a:ln w="9525">
            <a:solidFill>
              <a:schemeClr val="tx1"/>
            </a:solidFill>
            <a:miter lim="800000"/>
            <a:headEnd/>
            <a:tailEnd/>
          </a:ln>
        </p:spPr>
        <p:txBody>
          <a:bodyPr rot="10800000"/>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6325" name="Text Box 5"/>
          <p:cNvSpPr txBox="1">
            <a:spLocks noChangeArrowheads="1"/>
          </p:cNvSpPr>
          <p:nvPr/>
        </p:nvSpPr>
        <p:spPr bwMode="auto">
          <a:xfrm>
            <a:off x="1116146" y="836613"/>
            <a:ext cx="7219028"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[11] </a:t>
            </a:r>
            <a:r>
              <a:rPr lang="zh-CN" altLang="en-US" sz="2800"/>
              <a:t>字符 </a:t>
            </a:r>
            <a:r>
              <a:rPr lang="en-US" altLang="zh-CN" sz="2800"/>
              <a:t>PORT </a:t>
            </a:r>
            <a:r>
              <a:rPr lang="zh-CN" altLang="en-US" sz="2800"/>
              <a:t>是 </a:t>
            </a:r>
            <a:r>
              <a:rPr lang="en-US" altLang="zh-CN" sz="2800"/>
              <a:t>FTP </a:t>
            </a:r>
            <a:r>
              <a:rPr lang="zh-CN" altLang="en-US" sz="2800"/>
              <a:t>的标准命令，表示要</a:t>
            </a:r>
          </a:p>
          <a:p>
            <a:pPr eaLnBrk="1" hangingPunct="1">
              <a:spcBef>
                <a:spcPct val="0"/>
              </a:spcBef>
              <a:buClrTx/>
              <a:buSzTx/>
              <a:buFontTx/>
              <a:buNone/>
            </a:pPr>
            <a:r>
              <a:rPr lang="zh-CN" altLang="en-US" sz="2800"/>
              <a:t>建立数据连接。</a:t>
            </a:r>
            <a:r>
              <a:rPr lang="en-US" altLang="zh-CN" sz="2800"/>
              <a:t>200 </a:t>
            </a:r>
            <a:r>
              <a:rPr lang="zh-CN" altLang="en-US" sz="2800"/>
              <a:t>表示“命令正确”。 </a:t>
            </a:r>
          </a:p>
        </p:txBody>
      </p:sp>
      <p:sp>
        <p:nvSpPr>
          <p:cNvPr id="56326" name="Line 6"/>
          <p:cNvSpPr>
            <a:spLocks noChangeShapeType="1"/>
          </p:cNvSpPr>
          <p:nvPr/>
        </p:nvSpPr>
        <p:spPr bwMode="auto">
          <a:xfrm>
            <a:off x="1209014" y="4292600"/>
            <a:ext cx="4602163"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7347"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7348" name="AutoShape 4"/>
          <p:cNvSpPr>
            <a:spLocks noChangeArrowheads="1"/>
          </p:cNvSpPr>
          <p:nvPr/>
        </p:nvSpPr>
        <p:spPr bwMode="auto">
          <a:xfrm flipV="1">
            <a:off x="975123" y="765176"/>
            <a:ext cx="6318515" cy="1160463"/>
          </a:xfrm>
          <a:prstGeom prst="wedgeRoundRectCallout">
            <a:avLst>
              <a:gd name="adj1" fmla="val -54222"/>
              <a:gd name="adj2" fmla="val -260671"/>
              <a:gd name="adj3" fmla="val 16667"/>
            </a:avLst>
          </a:prstGeom>
          <a:solidFill>
            <a:srgbClr val="CCECFF"/>
          </a:solidFill>
          <a:ln w="9525">
            <a:solidFill>
              <a:schemeClr val="tx1"/>
            </a:solidFill>
            <a:miter lim="800000"/>
            <a:headEnd/>
            <a:tailEnd/>
          </a:ln>
        </p:spPr>
        <p:txBody>
          <a:bodyPr rot="10800000"/>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7349" name="Text Box 5"/>
          <p:cNvSpPr txBox="1">
            <a:spLocks noChangeArrowheads="1"/>
          </p:cNvSpPr>
          <p:nvPr/>
        </p:nvSpPr>
        <p:spPr bwMode="auto">
          <a:xfrm>
            <a:off x="1116146" y="836613"/>
            <a:ext cx="6174052"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[12] </a:t>
            </a:r>
            <a:r>
              <a:rPr lang="zh-CN" altLang="en-US" sz="2800"/>
              <a:t>数字 </a:t>
            </a:r>
            <a:r>
              <a:rPr lang="en-US" altLang="zh-CN" sz="2800"/>
              <a:t>150 </a:t>
            </a:r>
            <a:r>
              <a:rPr lang="zh-CN" altLang="en-US" sz="2800"/>
              <a:t>表示“文件状态正确，</a:t>
            </a:r>
          </a:p>
          <a:p>
            <a:pPr eaLnBrk="1" hangingPunct="1">
              <a:spcBef>
                <a:spcPct val="0"/>
              </a:spcBef>
              <a:buClrTx/>
              <a:buSzTx/>
              <a:buFontTx/>
              <a:buNone/>
            </a:pPr>
            <a:r>
              <a:rPr lang="zh-CN" altLang="en-US" sz="2800"/>
              <a:t>        即将建立数据连接”。 </a:t>
            </a:r>
          </a:p>
        </p:txBody>
      </p:sp>
      <p:sp>
        <p:nvSpPr>
          <p:cNvPr id="57350" name="Line 6"/>
          <p:cNvSpPr>
            <a:spLocks noChangeShapeType="1"/>
          </p:cNvSpPr>
          <p:nvPr/>
        </p:nvSpPr>
        <p:spPr bwMode="auto">
          <a:xfrm>
            <a:off x="1209015" y="4619625"/>
            <a:ext cx="678629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7351" name="Line 7"/>
          <p:cNvSpPr>
            <a:spLocks noChangeShapeType="1"/>
          </p:cNvSpPr>
          <p:nvPr/>
        </p:nvSpPr>
        <p:spPr bwMode="auto">
          <a:xfrm>
            <a:off x="1209014" y="4868863"/>
            <a:ext cx="546033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8371"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8372" name="AutoShape 4"/>
          <p:cNvSpPr>
            <a:spLocks noChangeArrowheads="1"/>
          </p:cNvSpPr>
          <p:nvPr/>
        </p:nvSpPr>
        <p:spPr bwMode="auto">
          <a:xfrm flipV="1">
            <a:off x="975123" y="765176"/>
            <a:ext cx="6318515" cy="1160463"/>
          </a:xfrm>
          <a:prstGeom prst="wedgeRoundRectCallout">
            <a:avLst>
              <a:gd name="adj1" fmla="val -54574"/>
              <a:gd name="adj2" fmla="val -311699"/>
              <a:gd name="adj3" fmla="val 16667"/>
            </a:avLst>
          </a:prstGeom>
          <a:solidFill>
            <a:srgbClr val="CCECFF"/>
          </a:solidFill>
          <a:ln w="9525">
            <a:solidFill>
              <a:schemeClr val="tx1"/>
            </a:solidFill>
            <a:miter lim="800000"/>
            <a:headEnd/>
            <a:tailEnd/>
          </a:ln>
        </p:spPr>
        <p:txBody>
          <a:bodyPr rot="10800000"/>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8373" name="Text Box 5"/>
          <p:cNvSpPr txBox="1">
            <a:spLocks noChangeArrowheads="1"/>
          </p:cNvSpPr>
          <p:nvPr/>
        </p:nvSpPr>
        <p:spPr bwMode="auto">
          <a:xfrm>
            <a:off x="1116146" y="836613"/>
            <a:ext cx="5992346"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[13] </a:t>
            </a:r>
            <a:r>
              <a:rPr lang="zh-CN" altLang="en-US" sz="2800"/>
              <a:t>数字 </a:t>
            </a:r>
            <a:r>
              <a:rPr lang="en-US" altLang="zh-CN" sz="2800"/>
              <a:t>226 </a:t>
            </a:r>
            <a:r>
              <a:rPr lang="zh-CN" altLang="en-US" sz="2800"/>
              <a:t>是“释放数据连接”。</a:t>
            </a:r>
          </a:p>
          <a:p>
            <a:pPr eaLnBrk="1" hangingPunct="1">
              <a:spcBef>
                <a:spcPct val="0"/>
              </a:spcBef>
              <a:buClrTx/>
              <a:buSzTx/>
              <a:buFontTx/>
              <a:buNone/>
            </a:pPr>
            <a:r>
              <a:rPr lang="zh-CN" altLang="en-US" sz="2800"/>
              <a:t>现在一个新的本地文件已产生。 </a:t>
            </a:r>
          </a:p>
        </p:txBody>
      </p:sp>
      <p:sp>
        <p:nvSpPr>
          <p:cNvPr id="58374" name="Line 6"/>
          <p:cNvSpPr>
            <a:spLocks noChangeShapeType="1"/>
          </p:cNvSpPr>
          <p:nvPr/>
        </p:nvSpPr>
        <p:spPr bwMode="auto">
          <a:xfrm>
            <a:off x="1209015" y="5229225"/>
            <a:ext cx="678629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375" name="Line 7"/>
          <p:cNvSpPr>
            <a:spLocks noChangeShapeType="1"/>
          </p:cNvSpPr>
          <p:nvPr/>
        </p:nvSpPr>
        <p:spPr bwMode="auto">
          <a:xfrm>
            <a:off x="1209015" y="5516563"/>
            <a:ext cx="6786298"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8376" name="Line 8"/>
          <p:cNvSpPr>
            <a:spLocks noChangeShapeType="1"/>
          </p:cNvSpPr>
          <p:nvPr/>
        </p:nvSpPr>
        <p:spPr bwMode="auto">
          <a:xfrm>
            <a:off x="1209015" y="5803900"/>
            <a:ext cx="8112257" cy="1588"/>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en-US" altLang="zh-CN" dirty="0" smtClean="0">
                <a:ea typeface="黑体" pitchFamily="49" charset="-122"/>
              </a:rPr>
              <a:t>6.1  </a:t>
            </a:r>
            <a:r>
              <a:rPr lang="zh-CN" altLang="en-US" dirty="0" smtClean="0">
                <a:ea typeface="黑体" pitchFamily="49" charset="-122"/>
              </a:rPr>
              <a:t>域名系统 </a:t>
            </a:r>
            <a:r>
              <a:rPr lang="en-US" altLang="zh-CN" dirty="0" smtClean="0">
                <a:ea typeface="黑体" pitchFamily="49" charset="-122"/>
              </a:rPr>
              <a:t>DNS</a:t>
            </a:r>
            <a:endParaRPr lang="zh-CN" altLang="en-US" dirty="0" smtClean="0">
              <a:ea typeface="黑体" pitchFamily="49" charset="-122"/>
            </a:endParaRPr>
          </a:p>
        </p:txBody>
      </p:sp>
      <p:sp>
        <p:nvSpPr>
          <p:cNvPr id="3" name="内容占位符 2"/>
          <p:cNvSpPr>
            <a:spLocks noGrp="1"/>
          </p:cNvSpPr>
          <p:nvPr>
            <p:ph idx="1"/>
          </p:nvPr>
        </p:nvSpPr>
        <p:spPr/>
        <p:txBody>
          <a:bodyPr/>
          <a:lstStyle/>
          <a:p>
            <a:pPr eaLnBrk="1" hangingPunct="1">
              <a:defRPr/>
            </a:pPr>
            <a:r>
              <a:rPr lang="en-US" altLang="zh-CN" sz="3200" dirty="0">
                <a:ea typeface="黑体" panose="02010609060101010101" pitchFamily="49" charset="-122"/>
              </a:rPr>
              <a:t>6.1.1  </a:t>
            </a:r>
            <a:r>
              <a:rPr lang="zh-CN" altLang="en-US" sz="3200" dirty="0">
                <a:ea typeface="黑体" panose="02010609060101010101" pitchFamily="49" charset="-122"/>
              </a:rPr>
              <a:t>域名</a:t>
            </a:r>
            <a:r>
              <a:rPr lang="zh-CN" altLang="en-US" sz="3200" dirty="0" smtClean="0">
                <a:ea typeface="黑体" panose="02010609060101010101" pitchFamily="49" charset="-122"/>
              </a:rPr>
              <a:t>系统概述</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6.1.2  </a:t>
            </a:r>
            <a:r>
              <a:rPr lang="zh-CN" altLang="en-US" sz="3200" dirty="0" smtClean="0">
                <a:ea typeface="黑体" panose="02010609060101010101" pitchFamily="49" charset="-122"/>
              </a:rPr>
              <a:t>互联网的</a:t>
            </a:r>
            <a:r>
              <a:rPr lang="zh-CN" altLang="en-US" sz="3200" dirty="0">
                <a:ea typeface="黑体" panose="02010609060101010101" pitchFamily="49" charset="-122"/>
              </a:rPr>
              <a:t>域名</a:t>
            </a:r>
            <a:r>
              <a:rPr lang="zh-CN" altLang="en-US" sz="3200" dirty="0" smtClean="0">
                <a:ea typeface="黑体" panose="02010609060101010101" pitchFamily="49" charset="-122"/>
              </a:rPr>
              <a:t>结构</a:t>
            </a:r>
            <a:endParaRPr lang="en-US" altLang="zh-CN" sz="3200" dirty="0" smtClean="0">
              <a:ea typeface="黑体" panose="02010609060101010101" pitchFamily="49" charset="-122"/>
            </a:endParaRPr>
          </a:p>
          <a:p>
            <a:pPr eaLnBrk="1" hangingPunct="1">
              <a:defRPr/>
            </a:pPr>
            <a:r>
              <a:rPr lang="en-US" altLang="zh-CN" sz="3200" dirty="0">
                <a:ea typeface="黑体" panose="02010609060101010101" pitchFamily="49" charset="-122"/>
              </a:rPr>
              <a:t>6.1.3  </a:t>
            </a:r>
            <a:r>
              <a:rPr lang="zh-CN" altLang="en-US" sz="3200" dirty="0">
                <a:ea typeface="黑体" panose="02010609060101010101" pitchFamily="49" charset="-122"/>
              </a:rPr>
              <a:t>域名服务</a:t>
            </a:r>
            <a:r>
              <a:rPr lang="zh-CN" altLang="en-US" sz="3200" dirty="0" smtClean="0">
                <a:ea typeface="黑体" panose="02010609060101010101" pitchFamily="49" charset="-122"/>
              </a:rPr>
              <a:t>器</a:t>
            </a:r>
            <a:endParaRPr lang="en-US" altLang="zh-CN" sz="3200" dirty="0" smtClean="0">
              <a:ea typeface="黑体" panose="02010609060101010101" pitchFamily="49" charset="-122"/>
            </a:endParaRPr>
          </a:p>
          <a:p>
            <a:pPr>
              <a:spcBef>
                <a:spcPct val="15000"/>
              </a:spcBef>
              <a:buNone/>
            </a:pPr>
            <a:r>
              <a:rPr lang="zh-CN" altLang="en-US" dirty="0" smtClean="0"/>
              <a:t>掌握：</a:t>
            </a:r>
            <a:endParaRPr lang="en-US" altLang="zh-CN" dirty="0" smtClean="0"/>
          </a:p>
          <a:p>
            <a:pPr lvl="1">
              <a:spcBef>
                <a:spcPct val="15000"/>
              </a:spcBef>
            </a:pPr>
            <a:r>
              <a:rPr lang="zh-CN" altLang="en-US" dirty="0" smtClean="0"/>
              <a:t>域名系统</a:t>
            </a:r>
            <a:r>
              <a:rPr lang="en-US" altLang="zh-CN" dirty="0" smtClean="0"/>
              <a:t>DNS</a:t>
            </a:r>
            <a:r>
              <a:rPr lang="zh-CN" altLang="en-US" dirty="0" smtClean="0"/>
              <a:t>的概念、作用</a:t>
            </a:r>
            <a:endParaRPr lang="en-US" altLang="zh-CN" dirty="0" smtClean="0"/>
          </a:p>
          <a:p>
            <a:pPr lvl="1">
              <a:spcBef>
                <a:spcPct val="15000"/>
              </a:spcBef>
            </a:pPr>
            <a:r>
              <a:rPr lang="zh-CN" altLang="en-US" dirty="0" smtClean="0"/>
              <a:t>因特网的域名结构</a:t>
            </a:r>
            <a:endParaRPr lang="en-US" altLang="zh-CN" dirty="0" smtClean="0"/>
          </a:p>
          <a:p>
            <a:pPr lvl="1">
              <a:spcBef>
                <a:spcPct val="15000"/>
              </a:spcBef>
            </a:pPr>
            <a:r>
              <a:rPr lang="zh-CN" altLang="en-US" dirty="0" smtClean="0"/>
              <a:t>域名服务器类型、作用</a:t>
            </a:r>
            <a:endParaRPr lang="en-US" altLang="zh-CN" dirty="0" smtClean="0"/>
          </a:p>
          <a:p>
            <a:pPr lvl="1">
              <a:spcBef>
                <a:spcPct val="15000"/>
              </a:spcBef>
            </a:pPr>
            <a:r>
              <a:rPr lang="zh-CN" altLang="en-US" dirty="0" smtClean="0"/>
              <a:t>域名解析过程（查询方法）</a:t>
            </a:r>
          </a:p>
        </p:txBody>
      </p:sp>
    </p:spTree>
    <p:extLst>
      <p:ext uri="{BB962C8B-B14F-4D97-AF65-F5344CB8AC3E}">
        <p14:creationId xmlns:p14="http://schemas.microsoft.com/office/powerpoint/2010/main" xmlns="" val="11927393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59395"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59396" name="AutoShape 4"/>
          <p:cNvSpPr>
            <a:spLocks noChangeArrowheads="1"/>
          </p:cNvSpPr>
          <p:nvPr/>
        </p:nvSpPr>
        <p:spPr bwMode="auto">
          <a:xfrm flipV="1">
            <a:off x="1442906" y="2924175"/>
            <a:ext cx="4445661" cy="801688"/>
          </a:xfrm>
          <a:prstGeom prst="wedgeRoundRectCallout">
            <a:avLst>
              <a:gd name="adj1" fmla="val -66792"/>
              <a:gd name="adj2" fmla="val -321884"/>
              <a:gd name="adj3" fmla="val 16667"/>
            </a:avLst>
          </a:prstGeom>
          <a:solidFill>
            <a:srgbClr val="CCECFF"/>
          </a:solidFill>
          <a:ln w="9525">
            <a:solidFill>
              <a:schemeClr val="tx1"/>
            </a:solidFill>
            <a:miter lim="800000"/>
            <a:headEnd/>
            <a:tailEnd/>
          </a:ln>
        </p:spPr>
        <p:txBody>
          <a:bodyPr rot="10800000"/>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59397" name="Text Box 5"/>
          <p:cNvSpPr txBox="1">
            <a:spLocks noChangeArrowheads="1"/>
          </p:cNvSpPr>
          <p:nvPr/>
        </p:nvSpPr>
        <p:spPr bwMode="auto">
          <a:xfrm>
            <a:off x="1599407" y="3068638"/>
            <a:ext cx="421461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[14] </a:t>
            </a:r>
            <a:r>
              <a:rPr lang="zh-CN" altLang="en-US" sz="2800"/>
              <a:t>用户键入退出命令。 </a:t>
            </a:r>
          </a:p>
        </p:txBody>
      </p:sp>
      <p:sp>
        <p:nvSpPr>
          <p:cNvPr id="59398" name="Line 8"/>
          <p:cNvSpPr>
            <a:spLocks noChangeShapeType="1"/>
          </p:cNvSpPr>
          <p:nvPr/>
        </p:nvSpPr>
        <p:spPr bwMode="auto">
          <a:xfrm>
            <a:off x="1209015" y="6092825"/>
            <a:ext cx="1482460"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052513" y="44451"/>
            <a:ext cx="7840531" cy="695325"/>
          </a:xfrm>
        </p:spPr>
        <p:txBody>
          <a:bodyPr/>
          <a:lstStyle/>
          <a:p>
            <a:pPr algn="ctr" eaLnBrk="1" hangingPunct="1"/>
            <a:r>
              <a:rPr lang="en-US" altLang="zh-CN" sz="3600" smtClean="0"/>
              <a:t> FTP </a:t>
            </a:r>
            <a:r>
              <a:rPr lang="zh-CN" altLang="en-US" sz="3600" smtClean="0"/>
              <a:t>的屏幕信息举例 </a:t>
            </a:r>
          </a:p>
        </p:txBody>
      </p:sp>
      <p:sp>
        <p:nvSpPr>
          <p:cNvPr id="60419" name="Rectangle 3"/>
          <p:cNvSpPr>
            <a:spLocks noChangeArrowheads="1"/>
          </p:cNvSpPr>
          <p:nvPr/>
        </p:nvSpPr>
        <p:spPr bwMode="auto">
          <a:xfrm>
            <a:off x="294085" y="908050"/>
            <a:ext cx="9340188" cy="557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olidFill>
                  <a:schemeClr val="tx1"/>
                </a:solidFill>
                <a:latin typeface="Courier New" pitchFamily="49" charset="0"/>
                <a:ea typeface="宋体" pitchFamily="2" charset="-122"/>
              </a:rPr>
              <a:t>[01] </a:t>
            </a:r>
            <a:r>
              <a:rPr kumimoji="1" lang="en-US" altLang="zh-CN" sz="2000" b="1">
                <a:solidFill>
                  <a:schemeClr val="tx1"/>
                </a:solidFill>
                <a:latin typeface="Courier New" pitchFamily="49" charset="0"/>
                <a:ea typeface="宋体" pitchFamily="2" charset="-122"/>
              </a:rPr>
              <a:t>ftp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[02] connected to nic.ddn.mil</a:t>
            </a:r>
          </a:p>
          <a:p>
            <a:pPr>
              <a:spcBef>
                <a:spcPct val="0"/>
              </a:spcBef>
              <a:buClrTx/>
              <a:buSzTx/>
              <a:buFontTx/>
              <a:buNone/>
            </a:pPr>
            <a:r>
              <a:rPr kumimoji="1" lang="en-US" altLang="zh-CN" sz="2000">
                <a:solidFill>
                  <a:schemeClr val="tx1"/>
                </a:solidFill>
                <a:latin typeface="Courier New" pitchFamily="49" charset="0"/>
                <a:ea typeface="宋体" pitchFamily="2" charset="-122"/>
              </a:rPr>
              <a:t>[03] 220 nic FTP server (Sunos 4.1)ready.</a:t>
            </a:r>
          </a:p>
          <a:p>
            <a:pPr>
              <a:spcBef>
                <a:spcPct val="0"/>
              </a:spcBef>
              <a:buClrTx/>
              <a:buSzTx/>
              <a:buFontTx/>
              <a:buNone/>
            </a:pPr>
            <a:r>
              <a:rPr kumimoji="1" lang="en-US" altLang="zh-CN" sz="2000">
                <a:solidFill>
                  <a:schemeClr val="tx1"/>
                </a:solidFill>
                <a:latin typeface="Courier New" pitchFamily="49" charset="0"/>
                <a:ea typeface="宋体" pitchFamily="2" charset="-122"/>
              </a:rPr>
              <a:t>[04] Name: </a:t>
            </a:r>
            <a:r>
              <a:rPr kumimoji="1" lang="en-US" altLang="zh-CN" sz="2000" b="1">
                <a:solidFill>
                  <a:schemeClr val="tx1"/>
                </a:solidFill>
                <a:latin typeface="Courier New" pitchFamily="49" charset="0"/>
                <a:ea typeface="宋体" pitchFamily="2" charset="-122"/>
              </a:rPr>
              <a:t>anonymous</a:t>
            </a:r>
          </a:p>
          <a:p>
            <a:pPr>
              <a:spcBef>
                <a:spcPct val="0"/>
              </a:spcBef>
              <a:buClrTx/>
              <a:buSzTx/>
              <a:buFontTx/>
              <a:buNone/>
            </a:pPr>
            <a:r>
              <a:rPr kumimoji="1" lang="en-US" altLang="zh-CN" sz="2000">
                <a:solidFill>
                  <a:schemeClr val="tx1"/>
                </a:solidFill>
                <a:latin typeface="Courier New" pitchFamily="49" charset="0"/>
                <a:ea typeface="宋体" pitchFamily="2" charset="-122"/>
              </a:rPr>
              <a:t>[05] 331 Guest login ok, send ident as password.</a:t>
            </a:r>
          </a:p>
          <a:p>
            <a:pPr>
              <a:spcBef>
                <a:spcPct val="0"/>
              </a:spcBef>
              <a:buClrTx/>
              <a:buSzTx/>
              <a:buFontTx/>
              <a:buNone/>
            </a:pPr>
            <a:r>
              <a:rPr kumimoji="1" lang="en-US" altLang="zh-CN" sz="2000">
                <a:solidFill>
                  <a:schemeClr val="tx1"/>
                </a:solidFill>
                <a:latin typeface="Courier New" pitchFamily="49" charset="0"/>
                <a:ea typeface="宋体" pitchFamily="2" charset="-122"/>
              </a:rPr>
              <a:t>[06] Password: </a:t>
            </a:r>
            <a:r>
              <a:rPr kumimoji="1" lang="en-US" altLang="zh-CN" sz="2000" b="1">
                <a:solidFill>
                  <a:schemeClr val="tx1"/>
                </a:solidFill>
                <a:latin typeface="Courier New" pitchFamily="49" charset="0"/>
                <a:ea typeface="宋体" pitchFamily="2" charset="-122"/>
              </a:rPr>
              <a:t>abc@xyz.math.yale.edu</a:t>
            </a:r>
          </a:p>
          <a:p>
            <a:pPr>
              <a:spcBef>
                <a:spcPct val="0"/>
              </a:spcBef>
              <a:buClrTx/>
              <a:buSzTx/>
              <a:buFontTx/>
              <a:buNone/>
            </a:pPr>
            <a:r>
              <a:rPr kumimoji="1" lang="en-US" altLang="zh-CN" sz="2000">
                <a:solidFill>
                  <a:schemeClr val="tx1"/>
                </a:solidFill>
                <a:latin typeface="Courier New" pitchFamily="49" charset="0"/>
                <a:ea typeface="宋体" pitchFamily="2" charset="-122"/>
              </a:rPr>
              <a:t>[07] 230 Guest login ok, access restrictions apply.</a:t>
            </a:r>
          </a:p>
          <a:p>
            <a:pPr>
              <a:spcBef>
                <a:spcPct val="0"/>
              </a:spcBef>
              <a:buClrTx/>
              <a:buSzTx/>
              <a:buFontTx/>
              <a:buNone/>
            </a:pPr>
            <a:r>
              <a:rPr kumimoji="1" lang="en-US" altLang="zh-CN" sz="2000">
                <a:solidFill>
                  <a:schemeClr val="tx1"/>
                </a:solidFill>
                <a:latin typeface="Courier New" pitchFamily="49" charset="0"/>
                <a:ea typeface="宋体" pitchFamily="2" charset="-122"/>
              </a:rPr>
              <a:t>[08] ftp&gt; </a:t>
            </a:r>
            <a:r>
              <a:rPr kumimoji="1" lang="en-US" altLang="zh-CN" sz="2000" b="1">
                <a:solidFill>
                  <a:schemeClr val="tx1"/>
                </a:solidFill>
                <a:latin typeface="Courier New" pitchFamily="49" charset="0"/>
                <a:ea typeface="宋体" pitchFamily="2" charset="-122"/>
              </a:rPr>
              <a:t>cd rfc</a:t>
            </a:r>
          </a:p>
          <a:p>
            <a:pPr>
              <a:spcBef>
                <a:spcPct val="0"/>
              </a:spcBef>
              <a:buClrTx/>
              <a:buSzTx/>
              <a:buFontTx/>
              <a:buNone/>
            </a:pPr>
            <a:r>
              <a:rPr kumimoji="1" lang="en-US" altLang="zh-CN" sz="2000">
                <a:solidFill>
                  <a:schemeClr val="tx1"/>
                </a:solidFill>
                <a:latin typeface="Courier New" pitchFamily="49" charset="0"/>
                <a:ea typeface="宋体" pitchFamily="2" charset="-122"/>
              </a:rPr>
              <a:t>[09] 250 CWD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[10] ftp&gt; </a:t>
            </a:r>
            <a:r>
              <a:rPr kumimoji="1" lang="en-US" altLang="zh-CN" sz="2000" b="1">
                <a:solidFill>
                  <a:schemeClr val="tx1"/>
                </a:solidFill>
                <a:latin typeface="Courier New" pitchFamily="49" charset="0"/>
                <a:ea typeface="宋体" pitchFamily="2" charset="-122"/>
              </a:rPr>
              <a:t>get rfc1261.txt nicinfo</a:t>
            </a:r>
          </a:p>
          <a:p>
            <a:pPr>
              <a:spcBef>
                <a:spcPct val="0"/>
              </a:spcBef>
              <a:buClrTx/>
              <a:buSzTx/>
              <a:buFontTx/>
              <a:buNone/>
            </a:pPr>
            <a:r>
              <a:rPr kumimoji="1" lang="en-US" altLang="zh-CN" sz="2000">
                <a:solidFill>
                  <a:schemeClr val="tx1"/>
                </a:solidFill>
                <a:latin typeface="Courier New" pitchFamily="49" charset="0"/>
                <a:ea typeface="宋体" pitchFamily="2" charset="-122"/>
              </a:rPr>
              <a:t>[11] 200 PORT command successful.</a:t>
            </a:r>
          </a:p>
          <a:p>
            <a:pPr>
              <a:spcBef>
                <a:spcPct val="0"/>
              </a:spcBef>
              <a:buClrTx/>
              <a:buSzTx/>
              <a:buFontTx/>
              <a:buNone/>
            </a:pPr>
            <a:r>
              <a:rPr kumimoji="1" lang="en-US" altLang="zh-CN" sz="2000">
                <a:solidFill>
                  <a:schemeClr val="tx1"/>
                </a:solidFill>
                <a:latin typeface="Courier New" pitchFamily="49" charset="0"/>
                <a:ea typeface="宋体" pitchFamily="2" charset="-122"/>
              </a:rPr>
              <a:t>[12] 150 ASCII data connection for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(128.36.12.27,1401) (4318 bytes).</a:t>
            </a:r>
          </a:p>
          <a:p>
            <a:pPr>
              <a:spcBef>
                <a:spcPct val="0"/>
              </a:spcBef>
              <a:buClrTx/>
              <a:buSzTx/>
              <a:buFontTx/>
              <a:buNone/>
            </a:pPr>
            <a:r>
              <a:rPr kumimoji="1" lang="en-US" altLang="zh-CN" sz="2000">
                <a:solidFill>
                  <a:schemeClr val="tx1"/>
                </a:solidFill>
                <a:latin typeface="Courier New" pitchFamily="49" charset="0"/>
                <a:ea typeface="宋体" pitchFamily="2" charset="-122"/>
              </a:rPr>
              <a:t>[13] 226 ASCII Transfer complete.</a:t>
            </a:r>
          </a:p>
          <a:p>
            <a:pPr>
              <a:spcBef>
                <a:spcPct val="0"/>
              </a:spcBef>
              <a:buClrTx/>
              <a:buSzTx/>
              <a:buFontTx/>
              <a:buNone/>
            </a:pPr>
            <a:r>
              <a:rPr kumimoji="1" lang="en-US" altLang="zh-CN" sz="2000">
                <a:solidFill>
                  <a:schemeClr val="tx1"/>
                </a:solidFill>
                <a:latin typeface="Courier New" pitchFamily="49" charset="0"/>
                <a:ea typeface="宋体" pitchFamily="2" charset="-122"/>
              </a:rPr>
              <a:t>     local: nicinfo remote: rfc1261.txt</a:t>
            </a:r>
          </a:p>
          <a:p>
            <a:pPr>
              <a:spcBef>
                <a:spcPct val="0"/>
              </a:spcBef>
              <a:buClrTx/>
              <a:buSzTx/>
              <a:buFontTx/>
              <a:buNone/>
            </a:pPr>
            <a:r>
              <a:rPr kumimoji="1" lang="en-US" altLang="zh-CN" sz="2000">
                <a:solidFill>
                  <a:schemeClr val="tx1"/>
                </a:solidFill>
                <a:latin typeface="Courier New" pitchFamily="49" charset="0"/>
                <a:ea typeface="宋体" pitchFamily="2" charset="-122"/>
              </a:rPr>
              <a:t>     4488 bytes received in 15 seconds (0.3 Kbytes/s).</a:t>
            </a:r>
          </a:p>
          <a:p>
            <a:pPr>
              <a:spcBef>
                <a:spcPct val="0"/>
              </a:spcBef>
              <a:buClrTx/>
              <a:buSzTx/>
              <a:buFontTx/>
              <a:buNone/>
            </a:pPr>
            <a:r>
              <a:rPr kumimoji="1" lang="en-US" altLang="zh-CN" sz="2000">
                <a:solidFill>
                  <a:schemeClr val="tx1"/>
                </a:solidFill>
                <a:latin typeface="Courier New" pitchFamily="49" charset="0"/>
                <a:ea typeface="宋体" pitchFamily="2" charset="-122"/>
              </a:rPr>
              <a:t>[14] ftp&gt; </a:t>
            </a:r>
            <a:r>
              <a:rPr kumimoji="1" lang="en-US" altLang="zh-CN" sz="2000" b="1">
                <a:solidFill>
                  <a:schemeClr val="tx1"/>
                </a:solidFill>
                <a:latin typeface="Courier New" pitchFamily="49" charset="0"/>
                <a:ea typeface="宋体" pitchFamily="2" charset="-122"/>
              </a:rPr>
              <a:t>quit</a:t>
            </a:r>
          </a:p>
          <a:p>
            <a:pPr>
              <a:spcBef>
                <a:spcPct val="0"/>
              </a:spcBef>
              <a:buClrTx/>
              <a:buSzTx/>
              <a:buFontTx/>
              <a:buNone/>
            </a:pPr>
            <a:r>
              <a:rPr kumimoji="1" lang="en-US" altLang="zh-CN" sz="2000">
                <a:solidFill>
                  <a:schemeClr val="tx1"/>
                </a:solidFill>
                <a:latin typeface="Courier New" pitchFamily="49" charset="0"/>
                <a:ea typeface="宋体" pitchFamily="2" charset="-122"/>
              </a:rPr>
              <a:t>[15] 221 Goodbye.</a:t>
            </a:r>
          </a:p>
        </p:txBody>
      </p:sp>
      <p:sp>
        <p:nvSpPr>
          <p:cNvPr id="60420" name="AutoShape 4"/>
          <p:cNvSpPr>
            <a:spLocks noChangeArrowheads="1"/>
          </p:cNvSpPr>
          <p:nvPr/>
        </p:nvSpPr>
        <p:spPr bwMode="auto">
          <a:xfrm flipV="1">
            <a:off x="1442906" y="2924175"/>
            <a:ext cx="4758663" cy="801688"/>
          </a:xfrm>
          <a:prstGeom prst="wedgeRoundRectCallout">
            <a:avLst>
              <a:gd name="adj1" fmla="val -65759"/>
              <a:gd name="adj2" fmla="val -355546"/>
              <a:gd name="adj3" fmla="val 16667"/>
            </a:avLst>
          </a:prstGeom>
          <a:solidFill>
            <a:srgbClr val="CCECFF"/>
          </a:solidFill>
          <a:ln w="9525">
            <a:solidFill>
              <a:schemeClr val="tx1"/>
            </a:solidFill>
            <a:miter lim="800000"/>
            <a:headEnd/>
            <a:tailEnd/>
          </a:ln>
        </p:spPr>
        <p:txBody>
          <a:bodyPr rot="10800000"/>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spcBef>
                <a:spcPct val="0"/>
              </a:spcBef>
              <a:buClrTx/>
              <a:buSzTx/>
              <a:buFontTx/>
              <a:buNone/>
            </a:pPr>
            <a:endParaRPr lang="zh-CN" altLang="zh-CN" sz="2800">
              <a:solidFill>
                <a:schemeClr val="tx1"/>
              </a:solidFill>
              <a:latin typeface="Tahoma" pitchFamily="34" charset="0"/>
              <a:ea typeface="宋体" pitchFamily="2" charset="-122"/>
            </a:endParaRPr>
          </a:p>
        </p:txBody>
      </p:sp>
      <p:sp>
        <p:nvSpPr>
          <p:cNvPr id="60421" name="Text Box 5"/>
          <p:cNvSpPr txBox="1">
            <a:spLocks noChangeArrowheads="1"/>
          </p:cNvSpPr>
          <p:nvPr/>
        </p:nvSpPr>
        <p:spPr bwMode="auto">
          <a:xfrm>
            <a:off x="1599406" y="3068638"/>
            <a:ext cx="436683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2800"/>
              <a:t>[15] </a:t>
            </a:r>
            <a:r>
              <a:rPr lang="zh-CN" altLang="en-US" sz="2800"/>
              <a:t>表明 </a:t>
            </a:r>
            <a:r>
              <a:rPr lang="en-US" altLang="zh-CN" sz="2800"/>
              <a:t>FTP </a:t>
            </a:r>
            <a:r>
              <a:rPr lang="zh-CN" altLang="en-US" sz="2800"/>
              <a:t>工作结束。 </a:t>
            </a:r>
          </a:p>
        </p:txBody>
      </p:sp>
      <p:sp>
        <p:nvSpPr>
          <p:cNvPr id="60422" name="Line 6"/>
          <p:cNvSpPr>
            <a:spLocks noChangeShapeType="1"/>
          </p:cNvSpPr>
          <p:nvPr/>
        </p:nvSpPr>
        <p:spPr bwMode="auto">
          <a:xfrm>
            <a:off x="1209015" y="6453188"/>
            <a:ext cx="1950244" cy="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p:txBody>
          <a:bodyPr/>
          <a:lstStyle/>
          <a:p>
            <a:pPr algn="ctr" eaLnBrk="1" hangingPunct="1">
              <a:defRPr/>
            </a:pPr>
            <a:r>
              <a:rPr lang="en-US" altLang="zh-CN" dirty="0"/>
              <a:t>NFS </a:t>
            </a:r>
            <a:r>
              <a:rPr lang="zh-CN" altLang="en-US" dirty="0"/>
              <a:t>采用另一种思路</a:t>
            </a:r>
          </a:p>
        </p:txBody>
      </p:sp>
      <p:sp>
        <p:nvSpPr>
          <p:cNvPr id="1105923" name="Rectangle 3"/>
          <p:cNvSpPr>
            <a:spLocks noGrp="1" noChangeArrowheads="1"/>
          </p:cNvSpPr>
          <p:nvPr>
            <p:ph idx="1"/>
          </p:nvPr>
        </p:nvSpPr>
        <p:spPr/>
        <p:txBody>
          <a:bodyPr/>
          <a:lstStyle/>
          <a:p>
            <a:pPr eaLnBrk="1" hangingPunct="1"/>
            <a:r>
              <a:rPr lang="en-US" altLang="zh-CN" sz="2800" dirty="0" smtClean="0">
                <a:ea typeface="黑体" pitchFamily="49" charset="-122"/>
              </a:rPr>
              <a:t>NFS </a:t>
            </a:r>
            <a:r>
              <a:rPr lang="zh-CN" altLang="en-US" sz="2800" dirty="0" smtClean="0">
                <a:ea typeface="黑体" pitchFamily="49" charset="-122"/>
              </a:rPr>
              <a:t>允许应用进程打开一个远地文件，并能在该文件的某一个特定的位置上开始读写数据。</a:t>
            </a:r>
          </a:p>
          <a:p>
            <a:pPr eaLnBrk="1" hangingPunct="1"/>
            <a:r>
              <a:rPr lang="en-US" altLang="zh-CN" sz="2800" dirty="0" smtClean="0">
                <a:ea typeface="黑体" pitchFamily="49" charset="-122"/>
              </a:rPr>
              <a:t>NFS </a:t>
            </a:r>
            <a:r>
              <a:rPr lang="zh-CN" altLang="en-US" sz="2800" dirty="0" smtClean="0">
                <a:ea typeface="黑体" pitchFamily="49" charset="-122"/>
              </a:rPr>
              <a:t>可使用户只复制一个大文件中的一个很小的片段，而不需要复制整个大文件。</a:t>
            </a:r>
          </a:p>
          <a:p>
            <a:pPr eaLnBrk="1" hangingPunct="1"/>
            <a:r>
              <a:rPr lang="zh-CN" altLang="en-US" sz="2800" dirty="0" smtClean="0">
                <a:ea typeface="黑体" pitchFamily="49" charset="-122"/>
              </a:rPr>
              <a:t>例如，计算机 </a:t>
            </a:r>
            <a:r>
              <a:rPr lang="en-US" altLang="zh-CN" sz="2800" dirty="0" smtClean="0">
                <a:ea typeface="黑体" pitchFamily="49" charset="-122"/>
              </a:rPr>
              <a:t>A </a:t>
            </a:r>
            <a:r>
              <a:rPr lang="zh-CN" altLang="en-US" sz="2800" dirty="0" smtClean="0">
                <a:ea typeface="黑体" pitchFamily="49" charset="-122"/>
              </a:rPr>
              <a:t>的 </a:t>
            </a:r>
            <a:r>
              <a:rPr lang="en-US" altLang="zh-CN" sz="2800" dirty="0" smtClean="0">
                <a:ea typeface="黑体" pitchFamily="49" charset="-122"/>
              </a:rPr>
              <a:t>NFS </a:t>
            </a:r>
            <a:r>
              <a:rPr lang="zh-CN" altLang="en-US" sz="2800" dirty="0" smtClean="0">
                <a:ea typeface="黑体" pitchFamily="49" charset="-122"/>
              </a:rPr>
              <a:t>客户软件，把要添加的数据和在文件后面写数据的请求一起发送到远地的计算机 </a:t>
            </a:r>
            <a:r>
              <a:rPr lang="en-US" altLang="zh-CN" sz="2800" dirty="0" smtClean="0">
                <a:ea typeface="黑体" pitchFamily="49" charset="-122"/>
              </a:rPr>
              <a:t>B </a:t>
            </a:r>
            <a:r>
              <a:rPr lang="zh-CN" altLang="en-US" sz="2800" dirty="0" smtClean="0">
                <a:ea typeface="黑体" pitchFamily="49" charset="-122"/>
              </a:rPr>
              <a:t>的 </a:t>
            </a:r>
            <a:r>
              <a:rPr lang="en-US" altLang="zh-CN" sz="2800" dirty="0" smtClean="0">
                <a:ea typeface="黑体" pitchFamily="49" charset="-122"/>
              </a:rPr>
              <a:t>NFS </a:t>
            </a:r>
            <a:r>
              <a:rPr lang="zh-CN" altLang="en-US" sz="2800" dirty="0" smtClean="0">
                <a:ea typeface="黑体" pitchFamily="49" charset="-122"/>
              </a:rPr>
              <a:t>服务器。</a:t>
            </a:r>
            <a:r>
              <a:rPr lang="en-US" altLang="zh-CN" sz="2800" dirty="0" smtClean="0">
                <a:ea typeface="黑体" pitchFamily="49" charset="-122"/>
              </a:rPr>
              <a:t>NFS </a:t>
            </a:r>
            <a:r>
              <a:rPr lang="zh-CN" altLang="en-US" sz="2800" dirty="0" smtClean="0">
                <a:ea typeface="黑体" pitchFamily="49" charset="-122"/>
              </a:rPr>
              <a:t>服务器更新文件后返回应答信息。</a:t>
            </a:r>
          </a:p>
          <a:p>
            <a:pPr eaLnBrk="1" hangingPunct="1"/>
            <a:r>
              <a:rPr lang="en-US" altLang="zh-CN" sz="2800" dirty="0" smtClean="0">
                <a:solidFill>
                  <a:srgbClr val="FF0000"/>
                </a:solidFill>
                <a:ea typeface="黑体" pitchFamily="49" charset="-122"/>
              </a:rPr>
              <a:t>NFS </a:t>
            </a:r>
            <a:r>
              <a:rPr lang="zh-CN" altLang="en-US" sz="2800" dirty="0" smtClean="0">
                <a:solidFill>
                  <a:srgbClr val="FF0000"/>
                </a:solidFill>
                <a:ea typeface="黑体" pitchFamily="49" charset="-122"/>
              </a:rPr>
              <a:t>在网络上传送的只是少量的修改数据。</a:t>
            </a:r>
            <a:r>
              <a:rPr lang="zh-CN" altLang="en-US" sz="2800" dirty="0" smtClean="0">
                <a:ea typeface="黑体" pitchFamily="49" charset="-122"/>
              </a:rPr>
              <a:t> </a:t>
            </a:r>
          </a:p>
        </p:txBody>
      </p:sp>
    </p:spTree>
    <p:extLst>
      <p:ext uri="{BB962C8B-B14F-4D97-AF65-F5344CB8AC3E}">
        <p14:creationId xmlns:p14="http://schemas.microsoft.com/office/powerpoint/2010/main" xmlns="" val="2795831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2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dirty="0" smtClean="0">
                <a:ea typeface="黑体" pitchFamily="49" charset="-122"/>
              </a:rPr>
              <a:t>6.2.3  </a:t>
            </a:r>
            <a:r>
              <a:rPr lang="zh-CN" altLang="en-US" dirty="0" smtClean="0">
                <a:ea typeface="黑体" pitchFamily="49" charset="-122"/>
              </a:rPr>
              <a:t>简单文件传送协议 </a:t>
            </a:r>
            <a:r>
              <a:rPr lang="en-US" altLang="zh-CN" dirty="0" smtClean="0">
                <a:ea typeface="黑体" pitchFamily="49" charset="-122"/>
              </a:rPr>
              <a:t>TFTP  </a:t>
            </a:r>
          </a:p>
        </p:txBody>
      </p:sp>
      <p:sp>
        <p:nvSpPr>
          <p:cNvPr id="1107971" name="Rectangle 3"/>
          <p:cNvSpPr>
            <a:spLocks noGrp="1" noChangeArrowheads="1"/>
          </p:cNvSpPr>
          <p:nvPr>
            <p:ph idx="1"/>
          </p:nvPr>
        </p:nvSpPr>
        <p:spPr/>
        <p:txBody>
          <a:bodyPr/>
          <a:lstStyle/>
          <a:p>
            <a:r>
              <a:rPr lang="en-US" altLang="zh-CN" dirty="0" smtClean="0">
                <a:ea typeface="黑体" pitchFamily="49" charset="-122"/>
              </a:rPr>
              <a:t>TFTP </a:t>
            </a:r>
            <a:r>
              <a:rPr lang="en-US" altLang="zh-CN" dirty="0">
                <a:ea typeface="黑体" pitchFamily="49" charset="-122"/>
              </a:rPr>
              <a:t>(Trivial File Transfer Protocol</a:t>
            </a:r>
            <a:r>
              <a:rPr lang="en-US" altLang="zh-CN" dirty="0" smtClean="0">
                <a:ea typeface="黑体" pitchFamily="49" charset="-122"/>
              </a:rPr>
              <a:t>) </a:t>
            </a:r>
            <a:r>
              <a:rPr lang="zh-CN" altLang="en-US" dirty="0" smtClean="0">
                <a:ea typeface="黑体" pitchFamily="49" charset="-122"/>
              </a:rPr>
              <a:t>是一个很小且易于实现的文件传送协议。</a:t>
            </a:r>
          </a:p>
          <a:p>
            <a:pPr eaLnBrk="1" hangingPunct="1"/>
            <a:r>
              <a:rPr lang="en-US" altLang="zh-CN" dirty="0" smtClean="0">
                <a:ea typeface="黑体" pitchFamily="49" charset="-122"/>
              </a:rPr>
              <a:t>TFTP </a:t>
            </a:r>
            <a:r>
              <a:rPr lang="zh-CN" altLang="en-US" dirty="0" smtClean="0">
                <a:ea typeface="黑体" pitchFamily="49" charset="-122"/>
              </a:rPr>
              <a:t>使用客户服务器方式和使用 </a:t>
            </a:r>
            <a:r>
              <a:rPr lang="en-US" altLang="zh-CN" dirty="0" smtClean="0">
                <a:ea typeface="黑体" pitchFamily="49" charset="-122"/>
              </a:rPr>
              <a:t>UDP </a:t>
            </a:r>
            <a:r>
              <a:rPr lang="zh-CN" altLang="en-US" dirty="0" smtClean="0">
                <a:ea typeface="黑体" pitchFamily="49" charset="-122"/>
              </a:rPr>
              <a:t>数据报，因此 </a:t>
            </a:r>
            <a:r>
              <a:rPr lang="en-US" altLang="zh-CN" dirty="0" smtClean="0">
                <a:ea typeface="黑体" pitchFamily="49" charset="-122"/>
              </a:rPr>
              <a:t>TFTP </a:t>
            </a:r>
            <a:r>
              <a:rPr lang="zh-CN" altLang="en-US" dirty="0" smtClean="0">
                <a:ea typeface="黑体" pitchFamily="49" charset="-122"/>
              </a:rPr>
              <a:t>需要有自己的差错改正措施。</a:t>
            </a:r>
          </a:p>
          <a:p>
            <a:pPr eaLnBrk="1" hangingPunct="1"/>
            <a:r>
              <a:rPr lang="en-US" altLang="zh-CN" dirty="0" smtClean="0">
                <a:ea typeface="黑体" pitchFamily="49" charset="-122"/>
              </a:rPr>
              <a:t>TFTP </a:t>
            </a:r>
            <a:r>
              <a:rPr lang="zh-CN" altLang="en-US" dirty="0" smtClean="0">
                <a:ea typeface="黑体" pitchFamily="49" charset="-122"/>
              </a:rPr>
              <a:t>只支持文件传输而不支持交互。</a:t>
            </a:r>
          </a:p>
          <a:p>
            <a:pPr algn="just" eaLnBrk="1" hangingPunct="1"/>
            <a:r>
              <a:rPr lang="en-US" altLang="zh-CN" dirty="0" smtClean="0">
                <a:ea typeface="黑体" pitchFamily="49" charset="-122"/>
              </a:rPr>
              <a:t>TFTP </a:t>
            </a:r>
            <a:r>
              <a:rPr lang="zh-CN" altLang="en-US" dirty="0" smtClean="0">
                <a:ea typeface="黑体" pitchFamily="49" charset="-122"/>
              </a:rPr>
              <a:t>没有一个庞大的命令集，没有列目录的功能，也不能对用户进行身份鉴别。 </a:t>
            </a:r>
          </a:p>
        </p:txBody>
      </p:sp>
    </p:spTree>
    <p:extLst>
      <p:ext uri="{BB962C8B-B14F-4D97-AF65-F5344CB8AC3E}">
        <p14:creationId xmlns:p14="http://schemas.microsoft.com/office/powerpoint/2010/main" xmlns="" val="577808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79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79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7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ctr" eaLnBrk="1" hangingPunct="1"/>
            <a:r>
              <a:rPr lang="en-US" altLang="zh-CN" dirty="0" smtClean="0">
                <a:ea typeface="黑体" pitchFamily="49" charset="-122"/>
              </a:rPr>
              <a:t>TFTP </a:t>
            </a:r>
            <a:r>
              <a:rPr lang="zh-CN" altLang="en-US" dirty="0" smtClean="0">
                <a:ea typeface="黑体" pitchFamily="49" charset="-122"/>
              </a:rPr>
              <a:t>的主要特点</a:t>
            </a:r>
          </a:p>
        </p:txBody>
      </p:sp>
      <p:sp>
        <p:nvSpPr>
          <p:cNvPr id="1110019" name="Rectangle 3"/>
          <p:cNvSpPr>
            <a:spLocks noGrp="1" noChangeArrowheads="1"/>
          </p:cNvSpPr>
          <p:nvPr>
            <p:ph idx="1"/>
          </p:nvPr>
        </p:nvSpPr>
        <p:spPr/>
        <p:txBody>
          <a:bodyPr/>
          <a:lstStyle/>
          <a:p>
            <a:pPr>
              <a:spcBef>
                <a:spcPts val="554"/>
              </a:spcBef>
              <a:defRPr/>
            </a:pPr>
            <a:r>
              <a:rPr lang="en-US" altLang="zh-CN" dirty="0" smtClean="0"/>
              <a:t>(</a:t>
            </a:r>
            <a:r>
              <a:rPr lang="en-US" altLang="zh-CN" dirty="0"/>
              <a:t>1) </a:t>
            </a:r>
            <a:r>
              <a:rPr lang="zh-CN" altLang="en-US" dirty="0"/>
              <a:t>每次传送的数据 </a:t>
            </a:r>
            <a:r>
              <a:rPr lang="en-US" altLang="zh-CN" dirty="0"/>
              <a:t>PDU </a:t>
            </a:r>
            <a:r>
              <a:rPr lang="zh-CN" altLang="en-US" dirty="0"/>
              <a:t>中有 </a:t>
            </a:r>
            <a:r>
              <a:rPr lang="en-US" altLang="zh-CN" dirty="0"/>
              <a:t>512 </a:t>
            </a:r>
            <a:r>
              <a:rPr lang="zh-CN" altLang="en-US" dirty="0"/>
              <a:t>字节的数据，但最后一次可不足 </a:t>
            </a:r>
            <a:r>
              <a:rPr lang="en-US" altLang="zh-CN" dirty="0"/>
              <a:t>512 </a:t>
            </a:r>
            <a:r>
              <a:rPr lang="zh-CN" altLang="en-US" dirty="0"/>
              <a:t>字节。</a:t>
            </a:r>
          </a:p>
          <a:p>
            <a:pPr>
              <a:spcBef>
                <a:spcPts val="554"/>
              </a:spcBef>
              <a:defRPr/>
            </a:pPr>
            <a:r>
              <a:rPr lang="en-US" altLang="zh-CN" dirty="0" smtClean="0"/>
              <a:t>(</a:t>
            </a:r>
            <a:r>
              <a:rPr lang="en-US" altLang="zh-CN" dirty="0"/>
              <a:t>2) </a:t>
            </a:r>
            <a:r>
              <a:rPr lang="zh-CN" altLang="en-US" dirty="0"/>
              <a:t>数据 </a:t>
            </a:r>
            <a:r>
              <a:rPr lang="en-US" altLang="zh-CN" dirty="0"/>
              <a:t>PDU </a:t>
            </a:r>
            <a:r>
              <a:rPr lang="zh-CN" altLang="en-US" dirty="0"/>
              <a:t>也称为</a:t>
            </a:r>
            <a:r>
              <a:rPr lang="zh-CN" altLang="en-US" dirty="0">
                <a:solidFill>
                  <a:srgbClr val="FF0000"/>
                </a:solidFill>
              </a:rPr>
              <a:t>文件</a:t>
            </a:r>
            <a:r>
              <a:rPr lang="zh-CN" altLang="en-US" dirty="0" smtClean="0">
                <a:solidFill>
                  <a:srgbClr val="FF0000"/>
                </a:solidFill>
              </a:rPr>
              <a:t>块 </a:t>
            </a:r>
            <a:r>
              <a:rPr lang="en-US" altLang="zh-CN" dirty="0" smtClean="0"/>
              <a:t>(</a:t>
            </a:r>
            <a:r>
              <a:rPr lang="en-US" altLang="zh-CN" dirty="0"/>
              <a:t>block)</a:t>
            </a:r>
            <a:r>
              <a:rPr lang="zh-CN" altLang="en-US" dirty="0"/>
              <a:t>，每个块按序编号，从 </a:t>
            </a:r>
            <a:r>
              <a:rPr lang="en-US" altLang="zh-CN" dirty="0"/>
              <a:t>1 </a:t>
            </a:r>
            <a:r>
              <a:rPr lang="zh-CN" altLang="en-US" dirty="0"/>
              <a:t>开始。</a:t>
            </a:r>
          </a:p>
          <a:p>
            <a:pPr>
              <a:spcBef>
                <a:spcPts val="554"/>
              </a:spcBef>
              <a:defRPr/>
            </a:pPr>
            <a:r>
              <a:rPr lang="en-US" altLang="zh-CN" dirty="0" smtClean="0"/>
              <a:t>(</a:t>
            </a:r>
            <a:r>
              <a:rPr lang="en-US" altLang="zh-CN" dirty="0"/>
              <a:t>3) </a:t>
            </a:r>
            <a:r>
              <a:rPr lang="zh-CN" altLang="en-US" dirty="0"/>
              <a:t>支持 </a:t>
            </a:r>
            <a:r>
              <a:rPr lang="en-US" altLang="zh-CN" dirty="0"/>
              <a:t>ASCII </a:t>
            </a:r>
            <a:r>
              <a:rPr lang="zh-CN" altLang="en-US" dirty="0"/>
              <a:t>码或二进制传送。</a:t>
            </a:r>
          </a:p>
          <a:p>
            <a:pPr>
              <a:spcBef>
                <a:spcPts val="554"/>
              </a:spcBef>
              <a:defRPr/>
            </a:pPr>
            <a:r>
              <a:rPr lang="en-US" altLang="zh-CN" dirty="0" smtClean="0"/>
              <a:t>(</a:t>
            </a:r>
            <a:r>
              <a:rPr lang="en-US" altLang="zh-CN" dirty="0"/>
              <a:t>4) </a:t>
            </a:r>
            <a:r>
              <a:rPr lang="zh-CN" altLang="en-US" dirty="0"/>
              <a:t>可对文件进行读或写。</a:t>
            </a:r>
          </a:p>
          <a:p>
            <a:pPr>
              <a:spcBef>
                <a:spcPts val="554"/>
              </a:spcBef>
              <a:defRPr/>
            </a:pPr>
            <a:r>
              <a:rPr lang="en-US" altLang="zh-CN" dirty="0" smtClean="0"/>
              <a:t>(</a:t>
            </a:r>
            <a:r>
              <a:rPr lang="en-US" altLang="zh-CN" dirty="0"/>
              <a:t>5) </a:t>
            </a:r>
            <a:r>
              <a:rPr lang="zh-CN" altLang="en-US" dirty="0"/>
              <a:t>使用很简单的首部。 </a:t>
            </a:r>
          </a:p>
        </p:txBody>
      </p:sp>
    </p:spTree>
    <p:extLst>
      <p:ext uri="{BB962C8B-B14F-4D97-AF65-F5344CB8AC3E}">
        <p14:creationId xmlns:p14="http://schemas.microsoft.com/office/powerpoint/2010/main" xmlns="" val="4034478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00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00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0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1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p:txBody>
          <a:bodyPr/>
          <a:lstStyle/>
          <a:p>
            <a:pPr algn="ctr" eaLnBrk="1" hangingPunct="1">
              <a:defRPr/>
            </a:pPr>
            <a:r>
              <a:rPr lang="en-US" altLang="zh-CN" dirty="0"/>
              <a:t>TFTP </a:t>
            </a:r>
            <a:r>
              <a:rPr lang="zh-CN" altLang="en-US" dirty="0"/>
              <a:t>的工作很像停止等待协议</a:t>
            </a:r>
          </a:p>
        </p:txBody>
      </p:sp>
      <p:sp>
        <p:nvSpPr>
          <p:cNvPr id="1112067" name="Rectangle 3"/>
          <p:cNvSpPr>
            <a:spLocks noGrp="1" noChangeArrowheads="1"/>
          </p:cNvSpPr>
          <p:nvPr>
            <p:ph idx="1"/>
          </p:nvPr>
        </p:nvSpPr>
        <p:spPr/>
        <p:txBody>
          <a:bodyPr/>
          <a:lstStyle/>
          <a:p>
            <a:pPr marL="316531" indent="-316531" eaLnBrk="1" hangingPunct="1">
              <a:spcBef>
                <a:spcPts val="554"/>
              </a:spcBef>
              <a:defRPr/>
            </a:pPr>
            <a:r>
              <a:rPr lang="zh-CN" altLang="en-US" dirty="0"/>
              <a:t>发送完一个文件块后就等待对方的确认，确认时应指明所确认的块编号。</a:t>
            </a:r>
          </a:p>
          <a:p>
            <a:pPr marL="316531" indent="-316531" eaLnBrk="1" hangingPunct="1">
              <a:spcBef>
                <a:spcPts val="554"/>
              </a:spcBef>
              <a:defRPr/>
            </a:pPr>
            <a:r>
              <a:rPr lang="zh-CN" altLang="en-US" dirty="0"/>
              <a:t>发完数据后在规定时间内收不到确认就要重发数据 </a:t>
            </a:r>
            <a:r>
              <a:rPr lang="en-US" altLang="zh-CN" dirty="0"/>
              <a:t>PDU</a:t>
            </a:r>
            <a:r>
              <a:rPr lang="zh-CN" altLang="en-US" dirty="0"/>
              <a:t>。</a:t>
            </a:r>
          </a:p>
          <a:p>
            <a:pPr marL="316531" indent="-316531" eaLnBrk="1" hangingPunct="1">
              <a:spcBef>
                <a:spcPts val="554"/>
              </a:spcBef>
              <a:defRPr/>
            </a:pPr>
            <a:r>
              <a:rPr lang="zh-CN" altLang="en-US" dirty="0"/>
              <a:t>发送确认 </a:t>
            </a:r>
            <a:r>
              <a:rPr lang="en-US" altLang="zh-CN" dirty="0"/>
              <a:t>PDU </a:t>
            </a:r>
            <a:r>
              <a:rPr lang="zh-CN" altLang="en-US" dirty="0"/>
              <a:t>的一方若在规定时间内收不到下一个文件块，也要重发确认 </a:t>
            </a:r>
            <a:r>
              <a:rPr lang="en-US" altLang="zh-CN" dirty="0"/>
              <a:t>PDU</a:t>
            </a:r>
            <a:r>
              <a:rPr lang="zh-CN" altLang="en-US" dirty="0"/>
              <a:t>。这样就可保证文件的传送不致因某一个数据报的丢失而告失败。 </a:t>
            </a:r>
          </a:p>
        </p:txBody>
      </p:sp>
    </p:spTree>
    <p:extLst>
      <p:ext uri="{BB962C8B-B14F-4D97-AF65-F5344CB8AC3E}">
        <p14:creationId xmlns:p14="http://schemas.microsoft.com/office/powerpoint/2010/main" xmlns="" val="1809447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20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20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06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Rectangle 2"/>
          <p:cNvSpPr>
            <a:spLocks noGrp="1" noChangeArrowheads="1"/>
          </p:cNvSpPr>
          <p:nvPr>
            <p:ph type="title"/>
          </p:nvPr>
        </p:nvSpPr>
        <p:spPr/>
        <p:txBody>
          <a:bodyPr/>
          <a:lstStyle/>
          <a:p>
            <a:pPr algn="ctr" eaLnBrk="1" hangingPunct="1">
              <a:defRPr/>
            </a:pPr>
            <a:r>
              <a:rPr lang="en-US" altLang="zh-CN" dirty="0"/>
              <a:t>TFTP </a:t>
            </a:r>
            <a:r>
              <a:rPr lang="zh-CN" altLang="en-US" dirty="0"/>
              <a:t>的工作很像停止等待协议</a:t>
            </a:r>
          </a:p>
        </p:txBody>
      </p:sp>
      <p:sp>
        <p:nvSpPr>
          <p:cNvPr id="1114115" name="Rectangle 3"/>
          <p:cNvSpPr>
            <a:spLocks noGrp="1" noChangeArrowheads="1"/>
          </p:cNvSpPr>
          <p:nvPr>
            <p:ph idx="1"/>
          </p:nvPr>
        </p:nvSpPr>
        <p:spPr/>
        <p:txBody>
          <a:bodyPr/>
          <a:lstStyle/>
          <a:p>
            <a:pPr algn="just" eaLnBrk="1" hangingPunct="1">
              <a:lnSpc>
                <a:spcPct val="100000"/>
              </a:lnSpc>
            </a:pPr>
            <a:r>
              <a:rPr lang="zh-CN" altLang="en-US" sz="2800" dirty="0" smtClean="0">
                <a:ea typeface="黑体" pitchFamily="49" charset="-122"/>
              </a:rPr>
              <a:t>开始工作时，</a:t>
            </a:r>
            <a:r>
              <a:rPr lang="en-US" altLang="zh-CN" sz="2800" dirty="0" smtClean="0">
                <a:ea typeface="黑体" pitchFamily="49" charset="-122"/>
              </a:rPr>
              <a:t>TFTP </a:t>
            </a:r>
            <a:r>
              <a:rPr lang="zh-CN" altLang="en-US" sz="2800" dirty="0" smtClean="0">
                <a:ea typeface="黑体" pitchFamily="49" charset="-122"/>
              </a:rPr>
              <a:t>客户进程发送一个读请求 </a:t>
            </a:r>
            <a:r>
              <a:rPr lang="en-US" altLang="zh-CN" sz="2800" dirty="0" smtClean="0">
                <a:ea typeface="黑体" pitchFamily="49" charset="-122"/>
              </a:rPr>
              <a:t>PDU </a:t>
            </a:r>
            <a:r>
              <a:rPr lang="zh-CN" altLang="en-US" sz="2800" dirty="0" smtClean="0">
                <a:ea typeface="黑体" pitchFamily="49" charset="-122"/>
              </a:rPr>
              <a:t>或写请求 </a:t>
            </a:r>
            <a:r>
              <a:rPr lang="en-US" altLang="zh-CN" sz="2800" dirty="0" smtClean="0">
                <a:ea typeface="黑体" pitchFamily="49" charset="-122"/>
              </a:rPr>
              <a:t>PDU </a:t>
            </a:r>
            <a:r>
              <a:rPr lang="zh-CN" altLang="en-US" sz="2800" dirty="0" smtClean="0">
                <a:ea typeface="黑体" pitchFamily="49" charset="-122"/>
              </a:rPr>
              <a:t>给 </a:t>
            </a:r>
            <a:r>
              <a:rPr lang="en-US" altLang="zh-CN" sz="2800" dirty="0" smtClean="0">
                <a:ea typeface="黑体" pitchFamily="49" charset="-122"/>
              </a:rPr>
              <a:t>TFTP </a:t>
            </a:r>
            <a:r>
              <a:rPr lang="zh-CN" altLang="en-US" sz="2800" dirty="0" smtClean="0">
                <a:ea typeface="黑体" pitchFamily="49" charset="-122"/>
              </a:rPr>
              <a:t>服务器进程，其熟知端口号码为  </a:t>
            </a:r>
            <a:r>
              <a:rPr lang="en-US" altLang="zh-CN" sz="2800" dirty="0" smtClean="0">
                <a:ea typeface="黑体" pitchFamily="49" charset="-122"/>
              </a:rPr>
              <a:t>69</a:t>
            </a:r>
            <a:r>
              <a:rPr lang="zh-CN" altLang="en-US" sz="2800" dirty="0" smtClean="0">
                <a:ea typeface="黑体" pitchFamily="49" charset="-122"/>
              </a:rPr>
              <a:t>。</a:t>
            </a:r>
          </a:p>
          <a:p>
            <a:pPr algn="just" eaLnBrk="1" hangingPunct="1">
              <a:lnSpc>
                <a:spcPct val="100000"/>
              </a:lnSpc>
            </a:pPr>
            <a:r>
              <a:rPr lang="en-US" altLang="zh-CN" sz="2800" dirty="0" smtClean="0">
                <a:ea typeface="黑体" pitchFamily="49" charset="-122"/>
              </a:rPr>
              <a:t>TFTP</a:t>
            </a:r>
            <a:r>
              <a:rPr lang="en-US" altLang="zh-CN" sz="1600" dirty="0" smtClean="0">
                <a:ea typeface="黑体" pitchFamily="49" charset="-122"/>
              </a:rPr>
              <a:t> </a:t>
            </a:r>
            <a:r>
              <a:rPr lang="zh-CN" altLang="en-US" sz="2800" dirty="0" smtClean="0">
                <a:ea typeface="黑体" pitchFamily="49" charset="-122"/>
              </a:rPr>
              <a:t>服务器进程要选择一个新的端口和</a:t>
            </a:r>
            <a:r>
              <a:rPr lang="zh-CN" altLang="en-US" sz="1800" dirty="0" smtClean="0">
                <a:ea typeface="黑体" pitchFamily="49" charset="-122"/>
              </a:rPr>
              <a:t> </a:t>
            </a:r>
            <a:r>
              <a:rPr lang="en-US" altLang="zh-CN" sz="2800" dirty="0" smtClean="0">
                <a:ea typeface="黑体" pitchFamily="49" charset="-122"/>
              </a:rPr>
              <a:t>TFTP</a:t>
            </a:r>
            <a:r>
              <a:rPr lang="en-US" altLang="zh-CN" sz="1600" dirty="0" smtClean="0">
                <a:ea typeface="黑体" pitchFamily="49" charset="-122"/>
              </a:rPr>
              <a:t> </a:t>
            </a:r>
            <a:r>
              <a:rPr lang="zh-CN" altLang="en-US" sz="2800" dirty="0" smtClean="0">
                <a:ea typeface="黑体" pitchFamily="49" charset="-122"/>
              </a:rPr>
              <a:t>客户进程进行通信。</a:t>
            </a:r>
          </a:p>
          <a:p>
            <a:pPr algn="just" eaLnBrk="1" hangingPunct="1">
              <a:lnSpc>
                <a:spcPct val="100000"/>
              </a:lnSpc>
            </a:pPr>
            <a:r>
              <a:rPr lang="zh-CN" altLang="en-US" sz="2800" dirty="0" smtClean="0">
                <a:ea typeface="黑体" pitchFamily="49" charset="-122"/>
              </a:rPr>
              <a:t>若文件长度恰好为 </a:t>
            </a:r>
            <a:r>
              <a:rPr lang="en-US" altLang="zh-CN" sz="2800" dirty="0" smtClean="0">
                <a:ea typeface="黑体" pitchFamily="49" charset="-122"/>
              </a:rPr>
              <a:t>512 </a:t>
            </a:r>
            <a:r>
              <a:rPr lang="zh-CN" altLang="en-US" sz="2800" dirty="0" smtClean="0">
                <a:ea typeface="黑体" pitchFamily="49" charset="-122"/>
              </a:rPr>
              <a:t>字节的整数倍，则在文件传送完毕后，还必须在最后发送一个只含首部而无数据的数据 </a:t>
            </a:r>
            <a:r>
              <a:rPr lang="en-US" altLang="zh-CN" sz="2800" dirty="0" smtClean="0">
                <a:ea typeface="黑体" pitchFamily="49" charset="-122"/>
              </a:rPr>
              <a:t>PDU</a:t>
            </a:r>
            <a:r>
              <a:rPr lang="zh-CN" altLang="en-US" sz="2800" dirty="0" smtClean="0">
                <a:ea typeface="黑体" pitchFamily="49" charset="-122"/>
              </a:rPr>
              <a:t>。</a:t>
            </a:r>
          </a:p>
          <a:p>
            <a:pPr algn="just" eaLnBrk="1" hangingPunct="1">
              <a:lnSpc>
                <a:spcPct val="100000"/>
              </a:lnSpc>
            </a:pPr>
            <a:r>
              <a:rPr lang="zh-CN" altLang="en-US" sz="2800" dirty="0" smtClean="0">
                <a:ea typeface="黑体" pitchFamily="49" charset="-122"/>
              </a:rPr>
              <a:t>若文件长度不是 </a:t>
            </a:r>
            <a:r>
              <a:rPr lang="en-US" altLang="zh-CN" sz="2800" dirty="0" smtClean="0">
                <a:ea typeface="黑体" pitchFamily="49" charset="-122"/>
              </a:rPr>
              <a:t>512 </a:t>
            </a:r>
            <a:r>
              <a:rPr lang="zh-CN" altLang="en-US" sz="2800" dirty="0" smtClean="0">
                <a:ea typeface="黑体" pitchFamily="49" charset="-122"/>
              </a:rPr>
              <a:t>字节的整数倍，则最后传送数据 </a:t>
            </a:r>
            <a:r>
              <a:rPr lang="en-US" altLang="zh-CN" sz="2800" dirty="0" smtClean="0">
                <a:ea typeface="黑体" pitchFamily="49" charset="-122"/>
              </a:rPr>
              <a:t>PDU </a:t>
            </a:r>
            <a:r>
              <a:rPr lang="zh-CN" altLang="en-US" sz="2800" dirty="0" smtClean="0">
                <a:ea typeface="黑体" pitchFamily="49" charset="-122"/>
              </a:rPr>
              <a:t>的数据字段一定不满 </a:t>
            </a:r>
            <a:r>
              <a:rPr lang="en-US" altLang="zh-CN" sz="2800" dirty="0" smtClean="0">
                <a:ea typeface="黑体" pitchFamily="49" charset="-122"/>
              </a:rPr>
              <a:t>512 </a:t>
            </a:r>
            <a:r>
              <a:rPr lang="zh-CN" altLang="en-US" sz="2800" dirty="0" smtClean="0">
                <a:ea typeface="黑体" pitchFamily="49" charset="-122"/>
              </a:rPr>
              <a:t>字节，这正好可作为文件结束的标志。</a:t>
            </a:r>
          </a:p>
        </p:txBody>
      </p:sp>
    </p:spTree>
    <p:extLst>
      <p:ext uri="{BB962C8B-B14F-4D97-AF65-F5344CB8AC3E}">
        <p14:creationId xmlns:p14="http://schemas.microsoft.com/office/powerpoint/2010/main" xmlns="" val="42489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4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4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4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eaLnBrk="1" hangingPunct="1"/>
            <a:r>
              <a:rPr lang="en-US" altLang="zh-CN" sz="3600" smtClean="0"/>
              <a:t>TFTP </a:t>
            </a:r>
            <a:r>
              <a:rPr lang="zh-CN" altLang="en-US" sz="3600" smtClean="0"/>
              <a:t>的五种协议数据单元 </a:t>
            </a:r>
            <a:r>
              <a:rPr lang="en-US" altLang="zh-CN" sz="3600" smtClean="0"/>
              <a:t>PDU</a:t>
            </a:r>
            <a:r>
              <a:rPr lang="en-US" altLang="zh-CN" smtClean="0"/>
              <a:t> </a:t>
            </a:r>
          </a:p>
        </p:txBody>
      </p:sp>
      <p:sp>
        <p:nvSpPr>
          <p:cNvPr id="65539" name="Rectangle 5"/>
          <p:cNvSpPr>
            <a:spLocks noChangeArrowheads="1"/>
          </p:cNvSpPr>
          <p:nvPr/>
        </p:nvSpPr>
        <p:spPr bwMode="auto">
          <a:xfrm>
            <a:off x="1458383" y="1798540"/>
            <a:ext cx="8213725" cy="446087"/>
          </a:xfrm>
          <a:prstGeom prst="rect">
            <a:avLst/>
          </a:prstGeom>
          <a:solidFill>
            <a:srgbClr val="CCECFF"/>
          </a:solidFill>
          <a:ln w="254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65540" name="Rectangle 6"/>
          <p:cNvSpPr>
            <a:spLocks noChangeArrowheads="1"/>
          </p:cNvSpPr>
          <p:nvPr/>
        </p:nvSpPr>
        <p:spPr bwMode="auto">
          <a:xfrm>
            <a:off x="350838" y="1728690"/>
            <a:ext cx="952185" cy="643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90000"/>
              </a:lnSpc>
              <a:spcBef>
                <a:spcPct val="0"/>
              </a:spcBef>
              <a:buClrTx/>
              <a:buSzTx/>
              <a:buFontTx/>
              <a:buNone/>
            </a:pPr>
            <a:r>
              <a:rPr kumimoji="1" lang="zh-CN" altLang="en-US" sz="2000"/>
              <a:t>读请求</a:t>
            </a:r>
          </a:p>
          <a:p>
            <a:pPr>
              <a:lnSpc>
                <a:spcPct val="90000"/>
              </a:lnSpc>
              <a:spcBef>
                <a:spcPct val="0"/>
              </a:spcBef>
              <a:buClrTx/>
              <a:buSzTx/>
              <a:buFontTx/>
              <a:buNone/>
            </a:pPr>
            <a:r>
              <a:rPr kumimoji="1" lang="zh-CN" altLang="en-US" sz="2000"/>
              <a:t> </a:t>
            </a:r>
            <a:r>
              <a:rPr kumimoji="1" lang="en-US" altLang="zh-CN" sz="2000"/>
              <a:t>PDU</a:t>
            </a:r>
          </a:p>
        </p:txBody>
      </p:sp>
      <p:sp>
        <p:nvSpPr>
          <p:cNvPr id="65541" name="Rectangle 7"/>
          <p:cNvSpPr>
            <a:spLocks noChangeArrowheads="1"/>
          </p:cNvSpPr>
          <p:nvPr/>
        </p:nvSpPr>
        <p:spPr bwMode="auto">
          <a:xfrm>
            <a:off x="1943365" y="1430239"/>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2</a:t>
            </a:r>
          </a:p>
        </p:txBody>
      </p:sp>
      <p:sp>
        <p:nvSpPr>
          <p:cNvPr id="65542" name="Line 8"/>
          <p:cNvSpPr>
            <a:spLocks noChangeShapeType="1"/>
          </p:cNvSpPr>
          <p:nvPr/>
        </p:nvSpPr>
        <p:spPr bwMode="auto">
          <a:xfrm>
            <a:off x="2799821" y="1814415"/>
            <a:ext cx="0" cy="4460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43" name="Rectangle 9"/>
          <p:cNvSpPr>
            <a:spLocks noChangeArrowheads="1"/>
          </p:cNvSpPr>
          <p:nvPr/>
        </p:nvSpPr>
        <p:spPr bwMode="auto">
          <a:xfrm>
            <a:off x="1965723" y="186045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1</a:t>
            </a:r>
          </a:p>
        </p:txBody>
      </p:sp>
      <p:sp>
        <p:nvSpPr>
          <p:cNvPr id="65544" name="Rectangle 10"/>
          <p:cNvSpPr>
            <a:spLocks noChangeArrowheads="1"/>
          </p:cNvSpPr>
          <p:nvPr/>
        </p:nvSpPr>
        <p:spPr bwMode="auto">
          <a:xfrm>
            <a:off x="3171296" y="1860451"/>
            <a:ext cx="1093249"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文 件 名</a:t>
            </a:r>
          </a:p>
        </p:txBody>
      </p:sp>
      <p:sp>
        <p:nvSpPr>
          <p:cNvPr id="65545" name="Line 11"/>
          <p:cNvSpPr>
            <a:spLocks noChangeShapeType="1"/>
          </p:cNvSpPr>
          <p:nvPr/>
        </p:nvSpPr>
        <p:spPr bwMode="auto">
          <a:xfrm>
            <a:off x="4925483" y="1798540"/>
            <a:ext cx="0" cy="4413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46" name="Rectangle 12"/>
          <p:cNvSpPr>
            <a:spLocks noChangeArrowheads="1"/>
          </p:cNvSpPr>
          <p:nvPr/>
        </p:nvSpPr>
        <p:spPr bwMode="auto">
          <a:xfrm>
            <a:off x="3668316" y="1430239"/>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n</a:t>
            </a:r>
          </a:p>
        </p:txBody>
      </p:sp>
      <p:sp>
        <p:nvSpPr>
          <p:cNvPr id="65547" name="Rectangle 13"/>
          <p:cNvSpPr>
            <a:spLocks noChangeArrowheads="1"/>
          </p:cNvSpPr>
          <p:nvPr/>
        </p:nvSpPr>
        <p:spPr bwMode="auto">
          <a:xfrm>
            <a:off x="5173134" y="1430239"/>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1</a:t>
            </a:r>
          </a:p>
        </p:txBody>
      </p:sp>
      <p:sp>
        <p:nvSpPr>
          <p:cNvPr id="65548" name="Line 14"/>
          <p:cNvSpPr>
            <a:spLocks noChangeShapeType="1"/>
          </p:cNvSpPr>
          <p:nvPr/>
        </p:nvSpPr>
        <p:spPr bwMode="auto">
          <a:xfrm>
            <a:off x="5702829" y="1798540"/>
            <a:ext cx="0" cy="44132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49" name="Rectangle 15"/>
          <p:cNvSpPr>
            <a:spLocks noChangeArrowheads="1"/>
          </p:cNvSpPr>
          <p:nvPr/>
        </p:nvSpPr>
        <p:spPr bwMode="auto">
          <a:xfrm>
            <a:off x="5181733" y="186045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0</a:t>
            </a:r>
          </a:p>
        </p:txBody>
      </p:sp>
      <p:sp>
        <p:nvSpPr>
          <p:cNvPr id="65550" name="Line 16"/>
          <p:cNvSpPr>
            <a:spLocks noChangeShapeType="1"/>
          </p:cNvSpPr>
          <p:nvPr/>
        </p:nvSpPr>
        <p:spPr bwMode="auto">
          <a:xfrm>
            <a:off x="8934318" y="1798540"/>
            <a:ext cx="0" cy="4524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51" name="Rectangle 17"/>
          <p:cNvSpPr>
            <a:spLocks noChangeArrowheads="1"/>
          </p:cNvSpPr>
          <p:nvPr/>
        </p:nvSpPr>
        <p:spPr bwMode="auto">
          <a:xfrm>
            <a:off x="9097699" y="1430239"/>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1</a:t>
            </a:r>
          </a:p>
        </p:txBody>
      </p:sp>
      <p:sp>
        <p:nvSpPr>
          <p:cNvPr id="65552" name="Rectangle 18"/>
          <p:cNvSpPr>
            <a:spLocks noChangeArrowheads="1"/>
          </p:cNvSpPr>
          <p:nvPr/>
        </p:nvSpPr>
        <p:spPr bwMode="auto">
          <a:xfrm>
            <a:off x="9090819" y="186045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0</a:t>
            </a:r>
          </a:p>
        </p:txBody>
      </p:sp>
      <p:sp>
        <p:nvSpPr>
          <p:cNvPr id="65553" name="Rectangle 19"/>
          <p:cNvSpPr>
            <a:spLocks noChangeArrowheads="1"/>
          </p:cNvSpPr>
          <p:nvPr/>
        </p:nvSpPr>
        <p:spPr bwMode="auto">
          <a:xfrm>
            <a:off x="6602281" y="1860451"/>
            <a:ext cx="125996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方        式</a:t>
            </a:r>
          </a:p>
        </p:txBody>
      </p:sp>
      <p:sp>
        <p:nvSpPr>
          <p:cNvPr id="65554" name="Rectangle 20"/>
          <p:cNvSpPr>
            <a:spLocks noChangeArrowheads="1"/>
          </p:cNvSpPr>
          <p:nvPr/>
        </p:nvSpPr>
        <p:spPr bwMode="auto">
          <a:xfrm>
            <a:off x="7087262" y="1430239"/>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n</a:t>
            </a:r>
          </a:p>
        </p:txBody>
      </p:sp>
      <p:sp>
        <p:nvSpPr>
          <p:cNvPr id="65555" name="Rectangle 21"/>
          <p:cNvSpPr>
            <a:spLocks noChangeArrowheads="1"/>
          </p:cNvSpPr>
          <p:nvPr/>
        </p:nvSpPr>
        <p:spPr bwMode="auto">
          <a:xfrm>
            <a:off x="1458383" y="2727226"/>
            <a:ext cx="8213725" cy="433388"/>
          </a:xfrm>
          <a:prstGeom prst="rect">
            <a:avLst/>
          </a:prstGeom>
          <a:solidFill>
            <a:srgbClr val="CCECFF"/>
          </a:solidFill>
          <a:ln w="254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65556" name="Rectangle 22"/>
          <p:cNvSpPr>
            <a:spLocks noChangeArrowheads="1"/>
          </p:cNvSpPr>
          <p:nvPr/>
        </p:nvSpPr>
        <p:spPr bwMode="auto">
          <a:xfrm>
            <a:off x="350838" y="2657377"/>
            <a:ext cx="952185" cy="643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90000"/>
              </a:lnSpc>
              <a:spcBef>
                <a:spcPct val="0"/>
              </a:spcBef>
              <a:buClrTx/>
              <a:buSzTx/>
              <a:buFontTx/>
              <a:buNone/>
            </a:pPr>
            <a:r>
              <a:rPr kumimoji="1" lang="zh-CN" altLang="en-US" sz="2000"/>
              <a:t>写请求</a:t>
            </a:r>
          </a:p>
          <a:p>
            <a:pPr>
              <a:lnSpc>
                <a:spcPct val="90000"/>
              </a:lnSpc>
              <a:spcBef>
                <a:spcPct val="0"/>
              </a:spcBef>
              <a:buClrTx/>
              <a:buSzTx/>
              <a:buFontTx/>
              <a:buNone/>
            </a:pPr>
            <a:r>
              <a:rPr kumimoji="1" lang="zh-CN" altLang="en-US" sz="2000"/>
              <a:t> </a:t>
            </a:r>
            <a:r>
              <a:rPr kumimoji="1" lang="en-US" altLang="zh-CN" sz="2000"/>
              <a:t>PDU</a:t>
            </a:r>
          </a:p>
        </p:txBody>
      </p:sp>
      <p:sp>
        <p:nvSpPr>
          <p:cNvPr id="65557" name="Rectangle 23"/>
          <p:cNvSpPr>
            <a:spLocks noChangeArrowheads="1"/>
          </p:cNvSpPr>
          <p:nvPr/>
        </p:nvSpPr>
        <p:spPr bwMode="auto">
          <a:xfrm>
            <a:off x="1957124" y="236210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2</a:t>
            </a:r>
          </a:p>
        </p:txBody>
      </p:sp>
      <p:sp>
        <p:nvSpPr>
          <p:cNvPr id="65558" name="Line 24"/>
          <p:cNvSpPr>
            <a:spLocks noChangeShapeType="1"/>
          </p:cNvSpPr>
          <p:nvPr/>
        </p:nvSpPr>
        <p:spPr bwMode="auto">
          <a:xfrm>
            <a:off x="2799821" y="2731990"/>
            <a:ext cx="0" cy="4460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59" name="Rectangle 25"/>
          <p:cNvSpPr>
            <a:spLocks noChangeArrowheads="1"/>
          </p:cNvSpPr>
          <p:nvPr/>
        </p:nvSpPr>
        <p:spPr bwMode="auto">
          <a:xfrm>
            <a:off x="1965723" y="277485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2</a:t>
            </a:r>
          </a:p>
        </p:txBody>
      </p:sp>
      <p:sp>
        <p:nvSpPr>
          <p:cNvPr id="65560" name="Rectangle 26"/>
          <p:cNvSpPr>
            <a:spLocks noChangeArrowheads="1"/>
          </p:cNvSpPr>
          <p:nvPr/>
        </p:nvSpPr>
        <p:spPr bwMode="auto">
          <a:xfrm>
            <a:off x="3171296" y="2774851"/>
            <a:ext cx="1093249"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文 件 名</a:t>
            </a:r>
          </a:p>
        </p:txBody>
      </p:sp>
      <p:sp>
        <p:nvSpPr>
          <p:cNvPr id="65561" name="Line 27"/>
          <p:cNvSpPr>
            <a:spLocks noChangeShapeType="1"/>
          </p:cNvSpPr>
          <p:nvPr/>
        </p:nvSpPr>
        <p:spPr bwMode="auto">
          <a:xfrm>
            <a:off x="4925483" y="2714527"/>
            <a:ext cx="0" cy="4429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62" name="Rectangle 28"/>
          <p:cNvSpPr>
            <a:spLocks noChangeArrowheads="1"/>
          </p:cNvSpPr>
          <p:nvPr/>
        </p:nvSpPr>
        <p:spPr bwMode="auto">
          <a:xfrm>
            <a:off x="3668316" y="236210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n</a:t>
            </a:r>
          </a:p>
        </p:txBody>
      </p:sp>
      <p:sp>
        <p:nvSpPr>
          <p:cNvPr id="65563" name="Rectangle 29"/>
          <p:cNvSpPr>
            <a:spLocks noChangeArrowheads="1"/>
          </p:cNvSpPr>
          <p:nvPr/>
        </p:nvSpPr>
        <p:spPr bwMode="auto">
          <a:xfrm>
            <a:off x="5173134" y="236210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1</a:t>
            </a:r>
          </a:p>
        </p:txBody>
      </p:sp>
      <p:sp>
        <p:nvSpPr>
          <p:cNvPr id="65564" name="Line 30"/>
          <p:cNvSpPr>
            <a:spLocks noChangeShapeType="1"/>
          </p:cNvSpPr>
          <p:nvPr/>
        </p:nvSpPr>
        <p:spPr bwMode="auto">
          <a:xfrm>
            <a:off x="5702829" y="2739927"/>
            <a:ext cx="0" cy="41751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65" name="Rectangle 31"/>
          <p:cNvSpPr>
            <a:spLocks noChangeArrowheads="1"/>
          </p:cNvSpPr>
          <p:nvPr/>
        </p:nvSpPr>
        <p:spPr bwMode="auto">
          <a:xfrm>
            <a:off x="5181733" y="277485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0</a:t>
            </a:r>
          </a:p>
        </p:txBody>
      </p:sp>
      <p:sp>
        <p:nvSpPr>
          <p:cNvPr id="65566" name="Line 32"/>
          <p:cNvSpPr>
            <a:spLocks noChangeShapeType="1"/>
          </p:cNvSpPr>
          <p:nvPr/>
        </p:nvSpPr>
        <p:spPr bwMode="auto">
          <a:xfrm>
            <a:off x="8934318" y="2739926"/>
            <a:ext cx="0" cy="4270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67" name="Rectangle 33"/>
          <p:cNvSpPr>
            <a:spLocks noChangeArrowheads="1"/>
          </p:cNvSpPr>
          <p:nvPr/>
        </p:nvSpPr>
        <p:spPr bwMode="auto">
          <a:xfrm>
            <a:off x="9097699" y="236210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1</a:t>
            </a:r>
          </a:p>
        </p:txBody>
      </p:sp>
      <p:sp>
        <p:nvSpPr>
          <p:cNvPr id="65568" name="Rectangle 34"/>
          <p:cNvSpPr>
            <a:spLocks noChangeArrowheads="1"/>
          </p:cNvSpPr>
          <p:nvPr/>
        </p:nvSpPr>
        <p:spPr bwMode="auto">
          <a:xfrm>
            <a:off x="9090819" y="277485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0</a:t>
            </a:r>
          </a:p>
        </p:txBody>
      </p:sp>
      <p:sp>
        <p:nvSpPr>
          <p:cNvPr id="65569" name="Rectangle 35"/>
          <p:cNvSpPr>
            <a:spLocks noChangeArrowheads="1"/>
          </p:cNvSpPr>
          <p:nvPr/>
        </p:nvSpPr>
        <p:spPr bwMode="auto">
          <a:xfrm>
            <a:off x="6602281" y="2774851"/>
            <a:ext cx="125996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方        式</a:t>
            </a:r>
          </a:p>
        </p:txBody>
      </p:sp>
      <p:sp>
        <p:nvSpPr>
          <p:cNvPr id="65570" name="Rectangle 36"/>
          <p:cNvSpPr>
            <a:spLocks noChangeArrowheads="1"/>
          </p:cNvSpPr>
          <p:nvPr/>
        </p:nvSpPr>
        <p:spPr bwMode="auto">
          <a:xfrm>
            <a:off x="7087262" y="2362101"/>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n</a:t>
            </a:r>
          </a:p>
        </p:txBody>
      </p:sp>
      <p:sp>
        <p:nvSpPr>
          <p:cNvPr id="65571" name="Rectangle 37"/>
          <p:cNvSpPr>
            <a:spLocks noChangeArrowheads="1"/>
          </p:cNvSpPr>
          <p:nvPr/>
        </p:nvSpPr>
        <p:spPr bwMode="auto">
          <a:xfrm>
            <a:off x="1458383" y="3662265"/>
            <a:ext cx="8213725" cy="433387"/>
          </a:xfrm>
          <a:prstGeom prst="rect">
            <a:avLst/>
          </a:prstGeom>
          <a:solidFill>
            <a:srgbClr val="CCECFF"/>
          </a:solidFill>
          <a:ln w="254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65572" name="Rectangle 38"/>
          <p:cNvSpPr>
            <a:spLocks noChangeArrowheads="1"/>
          </p:cNvSpPr>
          <p:nvPr/>
        </p:nvSpPr>
        <p:spPr bwMode="auto">
          <a:xfrm>
            <a:off x="466065" y="3578127"/>
            <a:ext cx="796694" cy="643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90000"/>
              </a:lnSpc>
              <a:spcBef>
                <a:spcPct val="0"/>
              </a:spcBef>
              <a:buClrTx/>
              <a:buSzTx/>
              <a:buFontTx/>
              <a:buNone/>
            </a:pPr>
            <a:r>
              <a:rPr kumimoji="1" lang="en-US" altLang="zh-CN" sz="2000"/>
              <a:t> </a:t>
            </a:r>
            <a:r>
              <a:rPr kumimoji="1" lang="zh-CN" altLang="en-US" sz="2000"/>
              <a:t>数据</a:t>
            </a:r>
          </a:p>
          <a:p>
            <a:pPr>
              <a:lnSpc>
                <a:spcPct val="90000"/>
              </a:lnSpc>
              <a:spcBef>
                <a:spcPct val="0"/>
              </a:spcBef>
              <a:buClrTx/>
              <a:buSzTx/>
              <a:buFontTx/>
              <a:buNone/>
            </a:pPr>
            <a:r>
              <a:rPr kumimoji="1" lang="zh-CN" altLang="en-US" sz="2000"/>
              <a:t> </a:t>
            </a:r>
            <a:r>
              <a:rPr kumimoji="1" lang="en-US" altLang="zh-CN" sz="2000"/>
              <a:t>PDU</a:t>
            </a:r>
          </a:p>
        </p:txBody>
      </p:sp>
      <p:sp>
        <p:nvSpPr>
          <p:cNvPr id="65573" name="Rectangle 39"/>
          <p:cNvSpPr>
            <a:spLocks noChangeArrowheads="1"/>
          </p:cNvSpPr>
          <p:nvPr/>
        </p:nvSpPr>
        <p:spPr bwMode="auto">
          <a:xfrm>
            <a:off x="1957124" y="3282852"/>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2</a:t>
            </a:r>
          </a:p>
        </p:txBody>
      </p:sp>
      <p:sp>
        <p:nvSpPr>
          <p:cNvPr id="65574" name="Line 40"/>
          <p:cNvSpPr>
            <a:spLocks noChangeShapeType="1"/>
          </p:cNvSpPr>
          <p:nvPr/>
        </p:nvSpPr>
        <p:spPr bwMode="auto">
          <a:xfrm>
            <a:off x="2799821" y="3667026"/>
            <a:ext cx="0" cy="4460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75" name="Rectangle 41"/>
          <p:cNvSpPr>
            <a:spLocks noChangeArrowheads="1"/>
          </p:cNvSpPr>
          <p:nvPr/>
        </p:nvSpPr>
        <p:spPr bwMode="auto">
          <a:xfrm>
            <a:off x="1965723" y="3690839"/>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3</a:t>
            </a:r>
          </a:p>
        </p:txBody>
      </p:sp>
      <p:sp>
        <p:nvSpPr>
          <p:cNvPr id="65576" name="Rectangle 42"/>
          <p:cNvSpPr>
            <a:spLocks noChangeArrowheads="1"/>
          </p:cNvSpPr>
          <p:nvPr/>
        </p:nvSpPr>
        <p:spPr bwMode="auto">
          <a:xfrm>
            <a:off x="2918488" y="3690839"/>
            <a:ext cx="952185"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块编号</a:t>
            </a:r>
          </a:p>
        </p:txBody>
      </p:sp>
      <p:sp>
        <p:nvSpPr>
          <p:cNvPr id="65577" name="Rectangle 43"/>
          <p:cNvSpPr>
            <a:spLocks noChangeArrowheads="1"/>
          </p:cNvSpPr>
          <p:nvPr/>
        </p:nvSpPr>
        <p:spPr bwMode="auto">
          <a:xfrm>
            <a:off x="6444060" y="3282852"/>
            <a:ext cx="822342"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sym typeface="Symbol" pitchFamily="18" charset="2"/>
              </a:rPr>
              <a:t> </a:t>
            </a:r>
            <a:r>
              <a:rPr kumimoji="1" lang="en-US" altLang="zh-CN" sz="2000"/>
              <a:t>512</a:t>
            </a:r>
          </a:p>
        </p:txBody>
      </p:sp>
      <p:sp>
        <p:nvSpPr>
          <p:cNvPr id="65578" name="Rectangle 44"/>
          <p:cNvSpPr>
            <a:spLocks noChangeArrowheads="1"/>
          </p:cNvSpPr>
          <p:nvPr/>
        </p:nvSpPr>
        <p:spPr bwMode="auto">
          <a:xfrm>
            <a:off x="3365633" y="3282852"/>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2</a:t>
            </a:r>
          </a:p>
        </p:txBody>
      </p:sp>
      <p:sp>
        <p:nvSpPr>
          <p:cNvPr id="65579" name="Line 45"/>
          <p:cNvSpPr>
            <a:spLocks noChangeShapeType="1"/>
          </p:cNvSpPr>
          <p:nvPr/>
        </p:nvSpPr>
        <p:spPr bwMode="auto">
          <a:xfrm>
            <a:off x="4196292" y="3674964"/>
            <a:ext cx="0" cy="41751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80" name="Rectangle 46"/>
          <p:cNvSpPr>
            <a:spLocks noChangeArrowheads="1"/>
          </p:cNvSpPr>
          <p:nvPr/>
        </p:nvSpPr>
        <p:spPr bwMode="auto">
          <a:xfrm>
            <a:off x="5979717" y="3690839"/>
            <a:ext cx="1683154"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数              据</a:t>
            </a:r>
          </a:p>
        </p:txBody>
      </p:sp>
      <p:sp>
        <p:nvSpPr>
          <p:cNvPr id="65581" name="Rectangle 47"/>
          <p:cNvSpPr>
            <a:spLocks noChangeArrowheads="1"/>
          </p:cNvSpPr>
          <p:nvPr/>
        </p:nvSpPr>
        <p:spPr bwMode="auto">
          <a:xfrm>
            <a:off x="1458384" y="4525865"/>
            <a:ext cx="2720710" cy="433387"/>
          </a:xfrm>
          <a:prstGeom prst="rect">
            <a:avLst/>
          </a:prstGeom>
          <a:solidFill>
            <a:srgbClr val="CCECFF"/>
          </a:solidFill>
          <a:ln w="254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65582" name="Rectangle 48"/>
          <p:cNvSpPr>
            <a:spLocks noChangeArrowheads="1"/>
          </p:cNvSpPr>
          <p:nvPr/>
        </p:nvSpPr>
        <p:spPr bwMode="auto">
          <a:xfrm>
            <a:off x="466065" y="4457602"/>
            <a:ext cx="796694" cy="643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90000"/>
              </a:lnSpc>
              <a:spcBef>
                <a:spcPct val="0"/>
              </a:spcBef>
              <a:buClrTx/>
              <a:buSzTx/>
              <a:buFontTx/>
              <a:buNone/>
            </a:pPr>
            <a:r>
              <a:rPr kumimoji="1" lang="en-US" altLang="zh-CN" sz="2000"/>
              <a:t> </a:t>
            </a:r>
            <a:r>
              <a:rPr kumimoji="1" lang="zh-CN" altLang="en-US" sz="2000"/>
              <a:t>确认</a:t>
            </a:r>
          </a:p>
          <a:p>
            <a:pPr>
              <a:lnSpc>
                <a:spcPct val="90000"/>
              </a:lnSpc>
              <a:spcBef>
                <a:spcPct val="0"/>
              </a:spcBef>
              <a:buClrTx/>
              <a:buSzTx/>
              <a:buFontTx/>
              <a:buNone/>
            </a:pPr>
            <a:r>
              <a:rPr kumimoji="1" lang="zh-CN" altLang="en-US" sz="2000"/>
              <a:t> </a:t>
            </a:r>
            <a:r>
              <a:rPr kumimoji="1" lang="en-US" altLang="zh-CN" sz="2000"/>
              <a:t>PDU</a:t>
            </a:r>
          </a:p>
        </p:txBody>
      </p:sp>
      <p:sp>
        <p:nvSpPr>
          <p:cNvPr id="65583" name="Rectangle 49"/>
          <p:cNvSpPr>
            <a:spLocks noChangeArrowheads="1"/>
          </p:cNvSpPr>
          <p:nvPr/>
        </p:nvSpPr>
        <p:spPr bwMode="auto">
          <a:xfrm>
            <a:off x="1957124" y="4149626"/>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2</a:t>
            </a:r>
          </a:p>
        </p:txBody>
      </p:sp>
      <p:sp>
        <p:nvSpPr>
          <p:cNvPr id="65584" name="Line 50"/>
          <p:cNvSpPr>
            <a:spLocks noChangeShapeType="1"/>
          </p:cNvSpPr>
          <p:nvPr/>
        </p:nvSpPr>
        <p:spPr bwMode="auto">
          <a:xfrm>
            <a:off x="2799821" y="4527451"/>
            <a:ext cx="0" cy="4460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85" name="Rectangle 51"/>
          <p:cNvSpPr>
            <a:spLocks noChangeArrowheads="1"/>
          </p:cNvSpPr>
          <p:nvPr/>
        </p:nvSpPr>
        <p:spPr bwMode="auto">
          <a:xfrm>
            <a:off x="1943365" y="4554439"/>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4</a:t>
            </a:r>
          </a:p>
        </p:txBody>
      </p:sp>
      <p:sp>
        <p:nvSpPr>
          <p:cNvPr id="65586" name="Rectangle 52"/>
          <p:cNvSpPr>
            <a:spLocks noChangeArrowheads="1"/>
          </p:cNvSpPr>
          <p:nvPr/>
        </p:nvSpPr>
        <p:spPr bwMode="auto">
          <a:xfrm>
            <a:off x="2901290" y="4552851"/>
            <a:ext cx="952185"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块编号</a:t>
            </a:r>
          </a:p>
        </p:txBody>
      </p:sp>
      <p:sp>
        <p:nvSpPr>
          <p:cNvPr id="65587" name="Rectangle 53"/>
          <p:cNvSpPr>
            <a:spLocks noChangeArrowheads="1"/>
          </p:cNvSpPr>
          <p:nvPr/>
        </p:nvSpPr>
        <p:spPr bwMode="auto">
          <a:xfrm>
            <a:off x="3265885" y="4149626"/>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2</a:t>
            </a:r>
          </a:p>
        </p:txBody>
      </p:sp>
      <p:sp>
        <p:nvSpPr>
          <p:cNvPr id="65588" name="Rectangle 54"/>
          <p:cNvSpPr>
            <a:spLocks noChangeArrowheads="1"/>
          </p:cNvSpPr>
          <p:nvPr/>
        </p:nvSpPr>
        <p:spPr bwMode="auto">
          <a:xfrm>
            <a:off x="1458383" y="5481539"/>
            <a:ext cx="7245483" cy="431800"/>
          </a:xfrm>
          <a:prstGeom prst="rect">
            <a:avLst/>
          </a:prstGeom>
          <a:solidFill>
            <a:srgbClr val="CCECFF"/>
          </a:solidFill>
          <a:ln w="254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800">
              <a:solidFill>
                <a:schemeClr val="tx1"/>
              </a:solidFill>
              <a:latin typeface="Tahoma" pitchFamily="34" charset="0"/>
              <a:ea typeface="宋体" pitchFamily="2" charset="-122"/>
            </a:endParaRPr>
          </a:p>
        </p:txBody>
      </p:sp>
      <p:sp>
        <p:nvSpPr>
          <p:cNvPr id="65589" name="Rectangle 55"/>
          <p:cNvSpPr>
            <a:spLocks noChangeArrowheads="1"/>
          </p:cNvSpPr>
          <p:nvPr/>
        </p:nvSpPr>
        <p:spPr bwMode="auto">
          <a:xfrm>
            <a:off x="466065" y="5397402"/>
            <a:ext cx="796694" cy="6437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90000"/>
              </a:lnSpc>
              <a:spcBef>
                <a:spcPct val="0"/>
              </a:spcBef>
              <a:buClrTx/>
              <a:buSzTx/>
              <a:buFontTx/>
              <a:buNone/>
            </a:pPr>
            <a:r>
              <a:rPr kumimoji="1" lang="en-US" altLang="zh-CN" sz="2000"/>
              <a:t> </a:t>
            </a:r>
            <a:r>
              <a:rPr kumimoji="1" lang="zh-CN" altLang="en-US" sz="2000"/>
              <a:t>差错</a:t>
            </a:r>
          </a:p>
          <a:p>
            <a:pPr>
              <a:lnSpc>
                <a:spcPct val="90000"/>
              </a:lnSpc>
              <a:spcBef>
                <a:spcPct val="0"/>
              </a:spcBef>
              <a:buClrTx/>
              <a:buSzTx/>
              <a:buFontTx/>
              <a:buNone/>
            </a:pPr>
            <a:r>
              <a:rPr kumimoji="1" lang="zh-CN" altLang="en-US" sz="2000"/>
              <a:t> </a:t>
            </a:r>
            <a:r>
              <a:rPr kumimoji="1" lang="en-US" altLang="zh-CN" sz="2000"/>
              <a:t>PDU</a:t>
            </a:r>
          </a:p>
        </p:txBody>
      </p:sp>
      <p:sp>
        <p:nvSpPr>
          <p:cNvPr id="65590" name="Rectangle 56"/>
          <p:cNvSpPr>
            <a:spLocks noChangeArrowheads="1"/>
          </p:cNvSpPr>
          <p:nvPr/>
        </p:nvSpPr>
        <p:spPr bwMode="auto">
          <a:xfrm>
            <a:off x="1957124" y="5084664"/>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2</a:t>
            </a:r>
          </a:p>
        </p:txBody>
      </p:sp>
      <p:sp>
        <p:nvSpPr>
          <p:cNvPr id="65591" name="Line 57"/>
          <p:cNvSpPr>
            <a:spLocks noChangeShapeType="1"/>
          </p:cNvSpPr>
          <p:nvPr/>
        </p:nvSpPr>
        <p:spPr bwMode="auto">
          <a:xfrm>
            <a:off x="2799821" y="5484715"/>
            <a:ext cx="0" cy="4460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592" name="Rectangle 58"/>
          <p:cNvSpPr>
            <a:spLocks noChangeArrowheads="1"/>
          </p:cNvSpPr>
          <p:nvPr/>
        </p:nvSpPr>
        <p:spPr bwMode="auto">
          <a:xfrm>
            <a:off x="1965723" y="5489476"/>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5</a:t>
            </a:r>
          </a:p>
        </p:txBody>
      </p:sp>
      <p:sp>
        <p:nvSpPr>
          <p:cNvPr id="65593" name="Rectangle 59"/>
          <p:cNvSpPr>
            <a:spLocks noChangeArrowheads="1"/>
          </p:cNvSpPr>
          <p:nvPr/>
        </p:nvSpPr>
        <p:spPr bwMode="auto">
          <a:xfrm>
            <a:off x="2811860" y="5489476"/>
            <a:ext cx="1208665"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差错代码</a:t>
            </a:r>
          </a:p>
        </p:txBody>
      </p:sp>
      <p:sp>
        <p:nvSpPr>
          <p:cNvPr id="65594" name="Rectangle 60"/>
          <p:cNvSpPr>
            <a:spLocks noChangeArrowheads="1"/>
          </p:cNvSpPr>
          <p:nvPr/>
        </p:nvSpPr>
        <p:spPr bwMode="auto">
          <a:xfrm>
            <a:off x="3265885" y="5084664"/>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2</a:t>
            </a:r>
          </a:p>
        </p:txBody>
      </p:sp>
      <p:sp>
        <p:nvSpPr>
          <p:cNvPr id="65595" name="Freeform 61"/>
          <p:cNvSpPr>
            <a:spLocks noChangeArrowheads="1"/>
          </p:cNvSpPr>
          <p:nvPr/>
        </p:nvSpPr>
        <p:spPr bwMode="auto">
          <a:xfrm>
            <a:off x="7945438" y="5478364"/>
            <a:ext cx="10319" cy="431800"/>
          </a:xfrm>
          <a:custGeom>
            <a:avLst/>
            <a:gdLst>
              <a:gd name="T0" fmla="*/ 2147483647 w 4"/>
              <a:gd name="T1" fmla="*/ 0 h 272"/>
              <a:gd name="T2" fmla="*/ 0 w 4"/>
              <a:gd name="T3" fmla="*/ 2147483647 h 272"/>
              <a:gd name="T4" fmla="*/ 0 60000 65536"/>
              <a:gd name="T5" fmla="*/ 0 60000 65536"/>
              <a:gd name="T6" fmla="*/ 0 w 4"/>
              <a:gd name="T7" fmla="*/ 0 h 272"/>
              <a:gd name="T8" fmla="*/ 4 w 4"/>
              <a:gd name="T9" fmla="*/ 272 h 272"/>
            </a:gdLst>
            <a:ahLst/>
            <a:cxnLst>
              <a:cxn ang="T4">
                <a:pos x="T0" y="T1"/>
              </a:cxn>
              <a:cxn ang="T5">
                <a:pos x="T2" y="T3"/>
              </a:cxn>
            </a:cxnLst>
            <a:rect l="T6" t="T7" r="T8" b="T9"/>
            <a:pathLst>
              <a:path w="4" h="272">
                <a:moveTo>
                  <a:pt x="4" y="0"/>
                </a:moveTo>
                <a:lnTo>
                  <a:pt x="0" y="272"/>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65596" name="Rectangle 62"/>
          <p:cNvSpPr>
            <a:spLocks noChangeArrowheads="1"/>
          </p:cNvSpPr>
          <p:nvPr/>
        </p:nvSpPr>
        <p:spPr bwMode="auto">
          <a:xfrm>
            <a:off x="8091620" y="5084664"/>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1</a:t>
            </a:r>
          </a:p>
        </p:txBody>
      </p:sp>
      <p:sp>
        <p:nvSpPr>
          <p:cNvPr id="65597" name="Rectangle 63"/>
          <p:cNvSpPr>
            <a:spLocks noChangeArrowheads="1"/>
          </p:cNvSpPr>
          <p:nvPr/>
        </p:nvSpPr>
        <p:spPr bwMode="auto">
          <a:xfrm>
            <a:off x="8144934" y="5489476"/>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0</a:t>
            </a:r>
          </a:p>
        </p:txBody>
      </p:sp>
      <p:sp>
        <p:nvSpPr>
          <p:cNvPr id="65598" name="Rectangle 64"/>
          <p:cNvSpPr>
            <a:spLocks noChangeArrowheads="1"/>
          </p:cNvSpPr>
          <p:nvPr/>
        </p:nvSpPr>
        <p:spPr bwMode="auto">
          <a:xfrm>
            <a:off x="5778501" y="5084664"/>
            <a:ext cx="325411"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en-US" altLang="zh-CN" sz="2000"/>
              <a:t>n</a:t>
            </a:r>
          </a:p>
        </p:txBody>
      </p:sp>
      <p:sp>
        <p:nvSpPr>
          <p:cNvPr id="65599" name="Line 65"/>
          <p:cNvSpPr>
            <a:spLocks noChangeShapeType="1"/>
          </p:cNvSpPr>
          <p:nvPr/>
        </p:nvSpPr>
        <p:spPr bwMode="auto">
          <a:xfrm>
            <a:off x="4206610" y="5494240"/>
            <a:ext cx="0" cy="42703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5600" name="Rectangle 66"/>
          <p:cNvSpPr>
            <a:spLocks noChangeArrowheads="1"/>
          </p:cNvSpPr>
          <p:nvPr/>
        </p:nvSpPr>
        <p:spPr bwMode="auto">
          <a:xfrm>
            <a:off x="5018353" y="5489476"/>
            <a:ext cx="1631858"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差  错  信  息</a:t>
            </a:r>
          </a:p>
        </p:txBody>
      </p:sp>
      <p:sp>
        <p:nvSpPr>
          <p:cNvPr id="65601" name="Rectangle 67"/>
          <p:cNvSpPr>
            <a:spLocks noChangeArrowheads="1"/>
          </p:cNvSpPr>
          <p:nvPr/>
        </p:nvSpPr>
        <p:spPr bwMode="auto">
          <a:xfrm>
            <a:off x="1073151" y="1412776"/>
            <a:ext cx="695704" cy="397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defTabSz="762000" eaLnBrk="0" hangingPunct="0">
              <a:spcBef>
                <a:spcPct val="20000"/>
              </a:spcBef>
              <a:buClr>
                <a:schemeClr val="folHlink"/>
              </a:buClr>
              <a:buSzPct val="60000"/>
              <a:buFont typeface="Wingdings" pitchFamily="2" charset="2"/>
              <a:buChar char="n"/>
              <a:defRPr sz="3200">
                <a:solidFill>
                  <a:srgbClr val="333399"/>
                </a:solidFill>
                <a:latin typeface="Arial" charset="0"/>
                <a:ea typeface="黑体" pitchFamily="2" charset="-122"/>
              </a:defRPr>
            </a:lvl1pPr>
            <a:lvl2pPr marL="742950" indent="-285750" defTabSz="762000" eaLnBrk="0" hangingPunct="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defTabSz="762000" eaLnBrk="0" hangingPunct="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defTabSz="7620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defTabSz="7620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defTabSz="7620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spcBef>
                <a:spcPct val="0"/>
              </a:spcBef>
              <a:buClrTx/>
              <a:buSzTx/>
              <a:buFontTx/>
              <a:buNone/>
            </a:pPr>
            <a:r>
              <a:rPr kumimoji="1" lang="zh-CN" altLang="en-US" sz="2000"/>
              <a:t>字节</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3"/>
          </p:nvPr>
        </p:nvSpPr>
        <p:spPr/>
        <p:txBody>
          <a:bodyPr/>
          <a:lstStyle/>
          <a:p>
            <a:endParaRPr lang="en-US" altLang="zh-CN"/>
          </a:p>
        </p:txBody>
      </p:sp>
      <p:sp>
        <p:nvSpPr>
          <p:cNvPr id="5" name="TextBox 4"/>
          <p:cNvSpPr txBox="1"/>
          <p:nvPr>
            <p:custDataLst>
              <p:tags r:id="rId2"/>
            </p:custDataLst>
          </p:nvPr>
        </p:nvSpPr>
        <p:spPr>
          <a:xfrm>
            <a:off x="990600" y="635000"/>
            <a:ext cx="7924800" cy="3586088"/>
          </a:xfrm>
          <a:prstGeom prst="rect">
            <a:avLst/>
          </a:prstGeom>
          <a:noFill/>
        </p:spPr>
        <p:txBody>
          <a:bodyPr vert="horz" wrap="square" rtlCol="0" anchor="ctr" anchorCtr="0">
            <a:noAutofit/>
          </a:bodyPr>
          <a:lstStyle/>
          <a:p>
            <a:r>
              <a:rPr lang="zh-CN" altLang="zh-CN" sz="2800" dirty="0" smtClean="0"/>
              <a:t>在进行文件传输时，</a:t>
            </a:r>
            <a:r>
              <a:rPr lang="en-US" altLang="zh-CN" sz="2800" dirty="0" smtClean="0"/>
              <a:t>FTP</a:t>
            </a:r>
            <a:r>
              <a:rPr lang="zh-CN" altLang="zh-CN" sz="2800" dirty="0" smtClean="0"/>
              <a:t>的客户</a:t>
            </a:r>
            <a:r>
              <a:rPr lang="zh-CN" altLang="en-US" sz="2800" dirty="0" smtClean="0"/>
              <a:t>进程先与</a:t>
            </a:r>
            <a:r>
              <a:rPr lang="zh-CN" altLang="zh-CN" sz="2800" dirty="0" smtClean="0"/>
              <a:t>服务器</a:t>
            </a:r>
            <a:r>
              <a:rPr lang="zh-CN" altLang="en-US" sz="2800" dirty="0" smtClean="0"/>
              <a:t>进程</a:t>
            </a:r>
            <a:r>
              <a:rPr lang="zh-CN" altLang="zh-CN" sz="2800" dirty="0" smtClean="0"/>
              <a:t>之间建立</a:t>
            </a:r>
            <a:r>
              <a:rPr lang="zh-CN" altLang="en-US" sz="2800" dirty="0" smtClean="0"/>
              <a:t>的</a:t>
            </a:r>
            <a:r>
              <a:rPr lang="en-US" altLang="zh-CN" sz="2800" dirty="0" smtClean="0"/>
              <a:t>TCP</a:t>
            </a:r>
            <a:r>
              <a:rPr lang="zh-CN" altLang="zh-CN" sz="2800" dirty="0" smtClean="0"/>
              <a:t>连接，即</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1]</a:t>
            </a:r>
            <a:r>
              <a:rPr lang="en-US" altLang="zh-CN" sz="2800" dirty="0" smtClean="0">
                <a:solidFill>
                  <a:srgbClr val="000000"/>
                </a:solidFill>
              </a:rPr>
              <a:t> </a:t>
            </a:r>
            <a:r>
              <a:rPr lang="zh-CN" altLang="en-US" sz="2800" dirty="0" smtClean="0">
                <a:solidFill>
                  <a:srgbClr val="000000"/>
                </a:solidFill>
              </a:rPr>
              <a:t>连接，服务器进程熟知端口号为</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2]</a:t>
            </a:r>
            <a:r>
              <a:rPr lang="en-US" altLang="zh-CN" sz="2800" dirty="0" smtClean="0">
                <a:solidFill>
                  <a:srgbClr val="000000"/>
                </a:solidFill>
              </a:rPr>
              <a:t> </a:t>
            </a:r>
            <a:r>
              <a:rPr lang="zh-CN" altLang="en-US" sz="2800" dirty="0" smtClean="0">
                <a:solidFill>
                  <a:srgbClr val="000000"/>
                </a:solidFill>
              </a:rPr>
              <a:t>。接着，服务器进程与客户进程所提供的端口号建立</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3]</a:t>
            </a:r>
            <a:r>
              <a:rPr lang="en-US" altLang="zh-CN" sz="2800" dirty="0" smtClean="0">
                <a:solidFill>
                  <a:srgbClr val="000000"/>
                </a:solidFill>
              </a:rPr>
              <a:t> </a:t>
            </a:r>
            <a:r>
              <a:rPr lang="zh-CN" altLang="en-US" sz="2800" dirty="0" smtClean="0">
                <a:solidFill>
                  <a:srgbClr val="000000"/>
                </a:solidFill>
              </a:rPr>
              <a:t>连接，此时服务器进程的熟知端口号为 </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4]</a:t>
            </a:r>
            <a:r>
              <a:rPr lang="en-US" altLang="zh-CN" sz="2800" dirty="0" smtClean="0">
                <a:solidFill>
                  <a:srgbClr val="000000"/>
                </a:solidFill>
              </a:rPr>
              <a:t> </a:t>
            </a:r>
            <a:r>
              <a:rPr lang="zh-CN" altLang="en-US" sz="2800" dirty="0" smtClean="0">
                <a:solidFill>
                  <a:srgbClr val="000000"/>
                </a:solidFill>
              </a:rPr>
              <a:t>。</a:t>
            </a:r>
          </a:p>
          <a:p>
            <a:endParaRPr lang="zh-CN" altLang="zh-CN" sz="2800" dirty="0" smtClean="0"/>
          </a:p>
        </p:txBody>
      </p:sp>
      <p:sp>
        <p:nvSpPr>
          <p:cNvPr id="6" name="圆角矩形 5"/>
          <p:cNvSpPr/>
          <p:nvPr>
            <p:custDataLst>
              <p:tags r:id="rId3"/>
            </p:custDataLst>
          </p:nvPr>
        </p:nvSpPr>
        <p:spPr>
          <a:xfrm>
            <a:off x="6858000" y="6215062"/>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5818821"/>
            <a:ext cx="9906000" cy="396240"/>
          </a:xfrm>
          <a:prstGeom prst="rect">
            <a:avLst/>
          </a:prstGeom>
          <a:solidFill>
            <a:srgbClr val="FBFA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zh-CN" altLang="en-US" sz="1300" smtClean="0">
                <a:solidFill>
                  <a:srgbClr val="F84F41"/>
                </a:solidFill>
                <a:latin typeface="Microsoft Yahei"/>
                <a:ea typeface="Microsoft Yahei"/>
                <a:sym typeface="Microsoft Yahei"/>
              </a:rPr>
              <a:t>正常使用填空题需</a:t>
            </a:r>
            <a:r>
              <a:rPr lang="en-US" altLang="zh-CN" sz="1300" smtClean="0">
                <a:solidFill>
                  <a:srgbClr val="F84F41"/>
                </a:solidFill>
                <a:latin typeface="Microsoft Yahei"/>
                <a:ea typeface="Microsoft Yahei"/>
                <a:sym typeface="Microsoft Yahei"/>
              </a:rPr>
              <a:t>3.0</a:t>
            </a:r>
            <a:r>
              <a:rPr lang="zh-CN" altLang="en-US" sz="1300" smtClean="0">
                <a:solidFill>
                  <a:srgbClr val="F84F41"/>
                </a:solidFill>
                <a:latin typeface="Microsoft Yahei"/>
                <a:ea typeface="Microsoft Yahei"/>
                <a:sym typeface="Microsoft Yahei"/>
              </a:rPr>
              <a:t>以上版本雨课堂</a:t>
            </a:r>
            <a:endParaRPr lang="zh-CN" altLang="en-US" sz="13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906000" cy="635000"/>
            <a:chOff x="0" y="0"/>
            <a:chExt cx="9906000" cy="635000"/>
          </a:xfrm>
        </p:grpSpPr>
        <p:sp>
          <p:nvSpPr>
            <p:cNvPr id="7" name="TitleBackground"/>
            <p:cNvSpPr/>
            <p:nvPr>
              <p:custDataLst>
                <p:tags r:id="rId7"/>
              </p:custDataLst>
            </p:nvPr>
          </p:nvSpPr>
          <p:spPr>
            <a:xfrm>
              <a:off x="0" y="0"/>
              <a:ext cx="9906000" cy="635000"/>
            </a:xfrm>
            <a:prstGeom prst="rect">
              <a:avLst/>
            </a:prstGeom>
            <a:solidFill>
              <a:srgbClr val="F6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4</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descr="tmp9C1F.tmp"/>
          <p:cNvPicPr>
            <a:picLocks/>
          </p:cNvPicPr>
          <p:nvPr>
            <p:custDataLst>
              <p:tags r:id="rId6"/>
            </p:custDataLst>
          </p:nvPr>
        </p:nvPicPr>
        <p:blipFill>
          <a:blip r:embed="rId13"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eaLnBrk="1" hangingPunct="1">
              <a:defRPr/>
            </a:pPr>
            <a:r>
              <a:rPr lang="en-US" altLang="zh-CN" dirty="0"/>
              <a:t>6.3  </a:t>
            </a:r>
            <a:r>
              <a:rPr lang="zh-CN" altLang="en-US" dirty="0"/>
              <a:t>远程终端协议 </a:t>
            </a:r>
            <a:r>
              <a:rPr lang="en-US" altLang="zh-CN" dirty="0"/>
              <a:t>TELNET</a:t>
            </a:r>
          </a:p>
        </p:txBody>
      </p:sp>
      <p:sp>
        <p:nvSpPr>
          <p:cNvPr id="609283" name="Rectangle 3"/>
          <p:cNvSpPr>
            <a:spLocks noGrp="1" noChangeArrowheads="1"/>
          </p:cNvSpPr>
          <p:nvPr>
            <p:ph idx="1"/>
          </p:nvPr>
        </p:nvSpPr>
        <p:spPr/>
        <p:txBody>
          <a:bodyPr/>
          <a:lstStyle/>
          <a:p>
            <a:pPr eaLnBrk="1" hangingPunct="1"/>
            <a:r>
              <a:rPr lang="en-US" altLang="zh-CN" dirty="0" smtClean="0">
                <a:ea typeface="黑体" pitchFamily="49" charset="-122"/>
              </a:rPr>
              <a:t>TELNET </a:t>
            </a:r>
            <a:r>
              <a:rPr lang="zh-CN" altLang="en-US" dirty="0" smtClean="0">
                <a:ea typeface="黑体" pitchFamily="49" charset="-122"/>
              </a:rPr>
              <a:t>是一个简单的远程终端协议，也是互联网的正式标准。</a:t>
            </a:r>
          </a:p>
          <a:p>
            <a:pPr eaLnBrk="1" hangingPunct="1"/>
            <a:r>
              <a:rPr lang="zh-CN" altLang="en-US" dirty="0" smtClean="0">
                <a:ea typeface="黑体" pitchFamily="49" charset="-122"/>
              </a:rPr>
              <a:t>用户用 </a:t>
            </a:r>
            <a:r>
              <a:rPr lang="en-US" altLang="zh-CN" dirty="0" smtClean="0">
                <a:ea typeface="黑体" pitchFamily="49" charset="-122"/>
              </a:rPr>
              <a:t>TELNET </a:t>
            </a:r>
            <a:r>
              <a:rPr lang="zh-CN" altLang="en-US" dirty="0" smtClean="0">
                <a:ea typeface="黑体" pitchFamily="49" charset="-122"/>
              </a:rPr>
              <a:t>就可在其所在地通过 </a:t>
            </a:r>
            <a:r>
              <a:rPr lang="en-US" altLang="zh-CN" dirty="0" smtClean="0">
                <a:ea typeface="黑体" pitchFamily="49" charset="-122"/>
              </a:rPr>
              <a:t>TCP </a:t>
            </a:r>
            <a:r>
              <a:rPr lang="zh-CN" altLang="en-US" dirty="0" smtClean="0">
                <a:ea typeface="黑体" pitchFamily="49" charset="-122"/>
              </a:rPr>
              <a:t>连接注册（即登录）到远地的另一个主机上（使用主机名或 </a:t>
            </a:r>
            <a:r>
              <a:rPr lang="en-US" altLang="zh-CN" dirty="0" smtClean="0">
                <a:ea typeface="黑体" pitchFamily="49" charset="-122"/>
              </a:rPr>
              <a:t>IP </a:t>
            </a:r>
            <a:r>
              <a:rPr lang="zh-CN" altLang="en-US" dirty="0" smtClean="0">
                <a:ea typeface="黑体" pitchFamily="49" charset="-122"/>
              </a:rPr>
              <a:t>地址）。</a:t>
            </a:r>
          </a:p>
          <a:p>
            <a:pPr algn="just" eaLnBrk="1" hangingPunct="1"/>
            <a:r>
              <a:rPr lang="en-US" altLang="zh-CN" dirty="0" smtClean="0">
                <a:ea typeface="黑体" pitchFamily="49" charset="-122"/>
              </a:rPr>
              <a:t>TELNET </a:t>
            </a:r>
            <a:r>
              <a:rPr lang="zh-CN" altLang="en-US" dirty="0" smtClean="0">
                <a:ea typeface="黑体" pitchFamily="49" charset="-122"/>
              </a:rPr>
              <a:t>能将用户的击键传到远地主机，同时也能将远地主机的输出通过 </a:t>
            </a:r>
            <a:r>
              <a:rPr lang="en-US" altLang="zh-CN" dirty="0" smtClean="0">
                <a:ea typeface="黑体" pitchFamily="49" charset="-122"/>
              </a:rPr>
              <a:t>TCP </a:t>
            </a:r>
            <a:r>
              <a:rPr lang="zh-CN" altLang="en-US" dirty="0" smtClean="0">
                <a:ea typeface="黑体" pitchFamily="49" charset="-122"/>
              </a:rPr>
              <a:t>连接返回到用户屏幕。这种服务是透明的，因为用户感觉到好像键盘和显示器是直接连在远地主机上。 </a:t>
            </a:r>
          </a:p>
        </p:txBody>
      </p:sp>
    </p:spTree>
    <p:extLst>
      <p:ext uri="{BB962C8B-B14F-4D97-AF65-F5344CB8AC3E}">
        <p14:creationId xmlns:p14="http://schemas.microsoft.com/office/powerpoint/2010/main" xmlns="" val="676003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smtClean="0"/>
              <a:t>6.1  </a:t>
            </a:r>
            <a:r>
              <a:rPr lang="zh-CN" altLang="en-US" dirty="0" smtClean="0"/>
              <a:t>域名系统 </a:t>
            </a:r>
            <a:r>
              <a:rPr lang="en-US" altLang="zh-CN" dirty="0" smtClean="0"/>
              <a:t>DNS</a:t>
            </a:r>
            <a:endParaRPr lang="zh-CN" altLang="en-US" dirty="0" smtClean="0"/>
          </a:p>
        </p:txBody>
      </p:sp>
      <p:sp>
        <p:nvSpPr>
          <p:cNvPr id="9219" name="Rectangle 3"/>
          <p:cNvSpPr>
            <a:spLocks noGrp="1" noChangeArrowheads="1"/>
          </p:cNvSpPr>
          <p:nvPr>
            <p:ph idx="1"/>
          </p:nvPr>
        </p:nvSpPr>
        <p:spPr/>
        <p:txBody>
          <a:bodyPr/>
          <a:lstStyle/>
          <a:p>
            <a:pPr algn="just" eaLnBrk="1" hangingPunct="1"/>
            <a:r>
              <a:rPr lang="zh-CN" altLang="en-US" smtClean="0">
                <a:solidFill>
                  <a:schemeClr val="hlink"/>
                </a:solidFill>
              </a:rPr>
              <a:t>域名：</a:t>
            </a:r>
            <a:r>
              <a:rPr lang="zh-CN" altLang="en-US" smtClean="0"/>
              <a:t> </a:t>
            </a:r>
            <a:r>
              <a:rPr lang="zh-CN" altLang="en-US" sz="3600" smtClean="0"/>
              <a:t>因特网上主机的名字，体现其逻辑位置。</a:t>
            </a:r>
          </a:p>
          <a:p>
            <a:pPr algn="just" eaLnBrk="1" hangingPunct="1"/>
            <a:r>
              <a:rPr lang="zh-CN" altLang="en-US" sz="3600" smtClean="0"/>
              <a:t>特点：与</a:t>
            </a:r>
            <a:r>
              <a:rPr lang="en-US" altLang="zh-CN" sz="3600" smtClean="0"/>
              <a:t>IP</a:t>
            </a:r>
            <a:r>
              <a:rPr lang="zh-CN" altLang="en-US" sz="3600" smtClean="0"/>
              <a:t>地址对应。更容易记忆。</a:t>
            </a:r>
            <a:endParaRPr lang="en-US" altLang="zh-CN" sz="3600" smtClean="0"/>
          </a:p>
          <a:p>
            <a:pPr algn="just" eaLnBrk="1" hangingPunct="1"/>
            <a:r>
              <a:rPr lang="zh-CN" altLang="en-US" sz="3600" smtClean="0">
                <a:solidFill>
                  <a:srgbClr val="FF0000"/>
                </a:solidFill>
              </a:rPr>
              <a:t>域名系统</a:t>
            </a:r>
            <a:r>
              <a:rPr lang="en-US" altLang="zh-CN" sz="3600" smtClean="0"/>
              <a:t>DNS</a:t>
            </a:r>
            <a:r>
              <a:rPr lang="zh-CN" altLang="en-US" sz="3600" smtClean="0"/>
              <a:t>（</a:t>
            </a:r>
            <a:r>
              <a:rPr lang="en-US" altLang="zh-CN" sz="3600" smtClean="0"/>
              <a:t>Domain Name System</a:t>
            </a:r>
            <a:r>
              <a:rPr lang="zh-CN" altLang="en-US" sz="3600" smtClean="0"/>
              <a:t>）是因特网使用的命名系统，用来把便于人们使用的域名（机器名字）转换为</a:t>
            </a:r>
            <a:r>
              <a:rPr lang="en-US" altLang="zh-CN" sz="3600" smtClean="0"/>
              <a:t>IP</a:t>
            </a:r>
            <a:r>
              <a:rPr lang="zh-CN" altLang="en-US" sz="3600" smtClean="0"/>
              <a:t>地址。</a:t>
            </a:r>
            <a:endParaRPr lang="zh-CN" alt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lgn="ctr" eaLnBrk="1" hangingPunct="1"/>
            <a:r>
              <a:rPr lang="zh-CN" altLang="en-US" sz="4800" smtClean="0">
                <a:ea typeface="黑体" pitchFamily="49" charset="-122"/>
              </a:rPr>
              <a:t>客户</a:t>
            </a:r>
            <a:r>
              <a:rPr lang="zh-CN" altLang="en-US" sz="4800" smtClean="0">
                <a:ea typeface="黑体" pitchFamily="49" charset="-122"/>
                <a:sym typeface="Symbol" pitchFamily="18" charset="2"/>
              </a:rPr>
              <a:t></a:t>
            </a:r>
            <a:r>
              <a:rPr lang="zh-CN" altLang="en-US" sz="4800" smtClean="0">
                <a:ea typeface="黑体" pitchFamily="49" charset="-122"/>
              </a:rPr>
              <a:t>服务器方式</a:t>
            </a:r>
          </a:p>
        </p:txBody>
      </p:sp>
      <p:sp>
        <p:nvSpPr>
          <p:cNvPr id="611331" name="Rectangle 3"/>
          <p:cNvSpPr>
            <a:spLocks noGrp="1" noChangeArrowheads="1"/>
          </p:cNvSpPr>
          <p:nvPr>
            <p:ph idx="1"/>
          </p:nvPr>
        </p:nvSpPr>
        <p:spPr/>
        <p:txBody>
          <a:bodyPr/>
          <a:lstStyle/>
          <a:p>
            <a:pPr marL="316531" indent="-316531" eaLnBrk="1" hangingPunct="1">
              <a:defRPr/>
            </a:pPr>
            <a:r>
              <a:rPr lang="zh-CN" altLang="en-US" dirty="0"/>
              <a:t>现在由于 </a:t>
            </a:r>
            <a:r>
              <a:rPr lang="en-US" altLang="zh-CN" dirty="0"/>
              <a:t>PC </a:t>
            </a:r>
            <a:r>
              <a:rPr lang="zh-CN" altLang="en-US" dirty="0"/>
              <a:t>的功能越来越强，用户已较少使用 </a:t>
            </a:r>
            <a:r>
              <a:rPr lang="en-US" altLang="zh-CN" dirty="0"/>
              <a:t>TELNET </a:t>
            </a:r>
            <a:r>
              <a:rPr lang="zh-CN" altLang="en-US" dirty="0"/>
              <a:t>了。</a:t>
            </a:r>
          </a:p>
          <a:p>
            <a:pPr marL="316531" indent="-316531" eaLnBrk="1" hangingPunct="1">
              <a:defRPr/>
            </a:pPr>
            <a:r>
              <a:rPr lang="en-US" altLang="zh-CN" dirty="0"/>
              <a:t>TELNET </a:t>
            </a:r>
            <a:r>
              <a:rPr lang="zh-CN" altLang="en-US" dirty="0"/>
              <a:t>也使用客户</a:t>
            </a:r>
            <a:r>
              <a:rPr lang="zh-CN" altLang="en-US" dirty="0">
                <a:sym typeface="Symbol" panose="05050102010706020507" pitchFamily="18" charset="2"/>
              </a:rPr>
              <a:t></a:t>
            </a:r>
            <a:r>
              <a:rPr lang="zh-CN" altLang="en-US" dirty="0"/>
              <a:t>服务器方式。在本地系统运行 </a:t>
            </a:r>
            <a:r>
              <a:rPr lang="en-US" altLang="zh-CN" dirty="0"/>
              <a:t>TELNET </a:t>
            </a:r>
            <a:r>
              <a:rPr lang="zh-CN" altLang="en-US" dirty="0"/>
              <a:t>客户进程，而在远地主机则运行 </a:t>
            </a:r>
            <a:r>
              <a:rPr lang="en-US" altLang="zh-CN" dirty="0"/>
              <a:t>TELNET </a:t>
            </a:r>
            <a:r>
              <a:rPr lang="zh-CN" altLang="en-US" dirty="0"/>
              <a:t>服务器进程。</a:t>
            </a:r>
          </a:p>
          <a:p>
            <a:pPr marL="316531" indent="-316531" eaLnBrk="1" hangingPunct="1">
              <a:defRPr/>
            </a:pPr>
            <a:r>
              <a:rPr lang="zh-CN" altLang="en-US" dirty="0"/>
              <a:t>和 </a:t>
            </a:r>
            <a:r>
              <a:rPr lang="en-US" altLang="zh-CN" dirty="0"/>
              <a:t>FTP </a:t>
            </a:r>
            <a:r>
              <a:rPr lang="zh-CN" altLang="en-US" dirty="0"/>
              <a:t>的情况相似，服务器中的</a:t>
            </a:r>
            <a:r>
              <a:rPr lang="zh-CN" altLang="en-US" dirty="0">
                <a:solidFill>
                  <a:srgbClr val="FF0000"/>
                </a:solidFill>
              </a:rPr>
              <a:t>主进程</a:t>
            </a:r>
            <a:r>
              <a:rPr lang="zh-CN" altLang="en-US" dirty="0"/>
              <a:t>等待新的请求，并产生</a:t>
            </a:r>
            <a:r>
              <a:rPr lang="zh-CN" altLang="en-US" dirty="0">
                <a:solidFill>
                  <a:srgbClr val="FF0000"/>
                </a:solidFill>
              </a:rPr>
              <a:t>从属进程</a:t>
            </a:r>
            <a:r>
              <a:rPr lang="zh-CN" altLang="en-US" dirty="0"/>
              <a:t>来处理每一个连接。 </a:t>
            </a:r>
          </a:p>
        </p:txBody>
      </p:sp>
    </p:spTree>
    <p:extLst>
      <p:ext uri="{BB962C8B-B14F-4D97-AF65-F5344CB8AC3E}">
        <p14:creationId xmlns:p14="http://schemas.microsoft.com/office/powerpoint/2010/main" xmlns="" val="2820805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1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idx="4294967295"/>
          </p:nvPr>
        </p:nvSpPr>
        <p:spPr>
          <a:xfrm>
            <a:off x="488504" y="585242"/>
            <a:ext cx="9066212" cy="971550"/>
          </a:xfrm>
        </p:spPr>
        <p:txBody>
          <a:bodyPr/>
          <a:lstStyle/>
          <a:p>
            <a:pPr algn="ctr" eaLnBrk="1" hangingPunct="1">
              <a:defRPr/>
            </a:pPr>
            <a:r>
              <a:rPr lang="en-US" altLang="zh-CN" sz="4062" dirty="0"/>
              <a:t>TELNET </a:t>
            </a:r>
            <a:r>
              <a:rPr lang="zh-CN" altLang="en-US" sz="4062" dirty="0"/>
              <a:t>使用</a:t>
            </a:r>
            <a:br>
              <a:rPr lang="zh-CN" altLang="en-US" sz="4062" dirty="0"/>
            </a:br>
            <a:r>
              <a:rPr lang="zh-CN" altLang="en-US" sz="4062" dirty="0"/>
              <a:t>网络虚拟终端 </a:t>
            </a:r>
            <a:r>
              <a:rPr lang="en-US" altLang="zh-CN" sz="4062" dirty="0"/>
              <a:t>NVT </a:t>
            </a:r>
            <a:r>
              <a:rPr lang="zh-CN" altLang="en-US" sz="4062" dirty="0"/>
              <a:t>格式 </a:t>
            </a:r>
          </a:p>
        </p:txBody>
      </p:sp>
      <p:graphicFrame>
        <p:nvGraphicFramePr>
          <p:cNvPr id="93188" name="Object 5"/>
          <p:cNvGraphicFramePr>
            <a:graphicFrameLocks noChangeAspect="1"/>
          </p:cNvGraphicFramePr>
          <p:nvPr>
            <p:extLst>
              <p:ext uri="{D42A27DB-BD31-4B8C-83A1-F6EECF244321}">
                <p14:modId xmlns:p14="http://schemas.microsoft.com/office/powerpoint/2010/main" xmlns="" val="924518136"/>
              </p:ext>
            </p:extLst>
          </p:nvPr>
        </p:nvGraphicFramePr>
        <p:xfrm>
          <a:off x="3308432" y="2518048"/>
          <a:ext cx="3625321" cy="2297113"/>
        </p:xfrm>
        <a:graphic>
          <a:graphicData uri="http://schemas.openxmlformats.org/presentationml/2006/ole">
            <p:oleObj spid="_x0000_s17411" name="VISIO" r:id="rId4" imgW="1687068" imgH="964692" progId="">
              <p:embed/>
            </p:oleObj>
          </a:graphicData>
        </a:graphic>
      </p:graphicFrame>
      <p:sp>
        <p:nvSpPr>
          <p:cNvPr id="93189" name="Text Box 6"/>
          <p:cNvSpPr txBox="1">
            <a:spLocks noChangeArrowheads="1"/>
          </p:cNvSpPr>
          <p:nvPr/>
        </p:nvSpPr>
        <p:spPr bwMode="auto">
          <a:xfrm>
            <a:off x="4469291" y="2060848"/>
            <a:ext cx="126188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800" b="1">
                <a:solidFill>
                  <a:srgbClr val="000099"/>
                </a:solidFill>
                <a:latin typeface="Arial" charset="0"/>
                <a:ea typeface="黑体" pitchFamily="49" charset="-122"/>
              </a:rPr>
              <a:t>互联网</a:t>
            </a:r>
          </a:p>
        </p:txBody>
      </p:sp>
      <p:pic>
        <p:nvPicPr>
          <p:cNvPr id="93190" name="Picture 7"/>
          <p:cNvPicPr>
            <a:picLocks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477207" y="2622822"/>
            <a:ext cx="2139421" cy="2198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699">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tx1"/>
                  </a:outerShdw>
                </a:effectLst>
              </a14:hiddenEffects>
            </a:ext>
          </a:extLst>
        </p:spPr>
      </p:pic>
      <p:pic>
        <p:nvPicPr>
          <p:cNvPr id="93191" name="Picture 8"/>
          <p:cNvPicPr>
            <a:picLocks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58944" y="2718073"/>
            <a:ext cx="2013876" cy="1825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3192" name="Text Box 9"/>
          <p:cNvSpPr txBox="1">
            <a:spLocks noChangeArrowheads="1"/>
          </p:cNvSpPr>
          <p:nvPr/>
        </p:nvSpPr>
        <p:spPr bwMode="auto">
          <a:xfrm>
            <a:off x="4419418" y="2946672"/>
            <a:ext cx="149515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TCP </a:t>
            </a:r>
            <a:r>
              <a:rPr kumimoji="1" lang="zh-CN" altLang="en-US" sz="2400" b="1">
                <a:solidFill>
                  <a:srgbClr val="000099"/>
                </a:solidFill>
                <a:latin typeface="Arial" charset="0"/>
                <a:ea typeface="黑体" pitchFamily="49" charset="-122"/>
              </a:rPr>
              <a:t>连接</a:t>
            </a:r>
          </a:p>
        </p:txBody>
      </p:sp>
      <p:sp>
        <p:nvSpPr>
          <p:cNvPr id="93193" name="Text Box 10"/>
          <p:cNvSpPr txBox="1">
            <a:spLocks noChangeArrowheads="1"/>
          </p:cNvSpPr>
          <p:nvPr/>
        </p:nvSpPr>
        <p:spPr bwMode="auto">
          <a:xfrm>
            <a:off x="1426981" y="2224360"/>
            <a:ext cx="119295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 </a:t>
            </a:r>
            <a:r>
              <a:rPr kumimoji="1" lang="zh-CN" altLang="en-US" sz="2400" b="1">
                <a:solidFill>
                  <a:srgbClr val="000099"/>
                </a:solidFill>
                <a:latin typeface="Arial" charset="0"/>
                <a:ea typeface="黑体" pitchFamily="49" charset="-122"/>
              </a:rPr>
              <a:t>客户端</a:t>
            </a:r>
          </a:p>
        </p:txBody>
      </p:sp>
      <p:sp>
        <p:nvSpPr>
          <p:cNvPr id="93194" name="Text Box 11"/>
          <p:cNvSpPr txBox="1">
            <a:spLocks noChangeArrowheads="1"/>
          </p:cNvSpPr>
          <p:nvPr/>
        </p:nvSpPr>
        <p:spPr bwMode="auto">
          <a:xfrm>
            <a:off x="7759254" y="2165622"/>
            <a:ext cx="150073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 </a:t>
            </a:r>
            <a:r>
              <a:rPr kumimoji="1" lang="zh-CN" altLang="en-US" sz="2400" b="1">
                <a:solidFill>
                  <a:srgbClr val="000099"/>
                </a:solidFill>
                <a:latin typeface="Arial" charset="0"/>
                <a:ea typeface="黑体" pitchFamily="49" charset="-122"/>
              </a:rPr>
              <a:t>服务器端</a:t>
            </a:r>
          </a:p>
        </p:txBody>
      </p:sp>
      <p:sp>
        <p:nvSpPr>
          <p:cNvPr id="93195" name="Text Box 12"/>
          <p:cNvSpPr txBox="1">
            <a:spLocks noChangeArrowheads="1"/>
          </p:cNvSpPr>
          <p:nvPr/>
        </p:nvSpPr>
        <p:spPr bwMode="auto">
          <a:xfrm>
            <a:off x="288479" y="4888185"/>
            <a:ext cx="273183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 </a:t>
            </a:r>
            <a:r>
              <a:rPr kumimoji="1" lang="zh-CN" altLang="en-US" sz="2400" b="1">
                <a:solidFill>
                  <a:srgbClr val="000099"/>
                </a:solidFill>
                <a:latin typeface="Arial" charset="0"/>
                <a:ea typeface="黑体" pitchFamily="49" charset="-122"/>
              </a:rPr>
              <a:t>使用客户端的格式</a:t>
            </a:r>
          </a:p>
        </p:txBody>
      </p:sp>
      <p:sp>
        <p:nvSpPr>
          <p:cNvPr id="93196" name="Text Box 13"/>
          <p:cNvSpPr txBox="1">
            <a:spLocks noChangeArrowheads="1"/>
          </p:cNvSpPr>
          <p:nvPr/>
        </p:nvSpPr>
        <p:spPr bwMode="auto">
          <a:xfrm>
            <a:off x="6809929" y="4888185"/>
            <a:ext cx="30396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 </a:t>
            </a:r>
            <a:r>
              <a:rPr kumimoji="1" lang="zh-CN" altLang="en-US" sz="2400" b="1">
                <a:solidFill>
                  <a:srgbClr val="000099"/>
                </a:solidFill>
                <a:latin typeface="Arial" charset="0"/>
                <a:ea typeface="黑体" pitchFamily="49" charset="-122"/>
              </a:rPr>
              <a:t>使用服务器端的格式</a:t>
            </a:r>
          </a:p>
        </p:txBody>
      </p:sp>
      <p:sp>
        <p:nvSpPr>
          <p:cNvPr id="93197" name="Text Box 14"/>
          <p:cNvSpPr txBox="1">
            <a:spLocks noChangeArrowheads="1"/>
          </p:cNvSpPr>
          <p:nvPr/>
        </p:nvSpPr>
        <p:spPr bwMode="auto">
          <a:xfrm>
            <a:off x="3827809" y="4888185"/>
            <a:ext cx="228062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400" b="1">
                <a:solidFill>
                  <a:srgbClr val="000099"/>
                </a:solidFill>
                <a:latin typeface="Arial" charset="0"/>
                <a:ea typeface="黑体" pitchFamily="49" charset="-122"/>
              </a:rPr>
              <a:t> </a:t>
            </a:r>
            <a:r>
              <a:rPr kumimoji="1" lang="zh-CN" altLang="en-US" sz="2400" b="1">
                <a:solidFill>
                  <a:srgbClr val="000099"/>
                </a:solidFill>
                <a:latin typeface="Arial" charset="0"/>
                <a:ea typeface="黑体" pitchFamily="49" charset="-122"/>
              </a:rPr>
              <a:t>使用 </a:t>
            </a:r>
            <a:r>
              <a:rPr kumimoji="1" lang="en-US" altLang="zh-CN" sz="2400" b="1">
                <a:solidFill>
                  <a:srgbClr val="000099"/>
                </a:solidFill>
                <a:latin typeface="Arial" charset="0"/>
                <a:ea typeface="黑体" pitchFamily="49" charset="-122"/>
              </a:rPr>
              <a:t>NVT </a:t>
            </a:r>
            <a:r>
              <a:rPr kumimoji="1" lang="zh-CN" altLang="en-US" sz="2400" b="1">
                <a:solidFill>
                  <a:srgbClr val="000099"/>
                </a:solidFill>
                <a:latin typeface="Arial" charset="0"/>
                <a:ea typeface="黑体" pitchFamily="49" charset="-122"/>
              </a:rPr>
              <a:t>格式</a:t>
            </a:r>
          </a:p>
        </p:txBody>
      </p:sp>
      <p:sp>
        <p:nvSpPr>
          <p:cNvPr id="93198" name="Line 15"/>
          <p:cNvSpPr>
            <a:spLocks noChangeShapeType="1"/>
          </p:cNvSpPr>
          <p:nvPr/>
        </p:nvSpPr>
        <p:spPr bwMode="auto">
          <a:xfrm flipV="1">
            <a:off x="1643674" y="3867422"/>
            <a:ext cx="357717" cy="108108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3199" name="Line 16"/>
          <p:cNvSpPr>
            <a:spLocks noChangeShapeType="1"/>
          </p:cNvSpPr>
          <p:nvPr/>
        </p:nvSpPr>
        <p:spPr bwMode="auto">
          <a:xfrm flipH="1" flipV="1">
            <a:off x="5086697" y="3622947"/>
            <a:ext cx="6879" cy="12779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3200" name="Line 17"/>
          <p:cNvSpPr>
            <a:spLocks noChangeShapeType="1"/>
          </p:cNvSpPr>
          <p:nvPr/>
        </p:nvSpPr>
        <p:spPr bwMode="auto">
          <a:xfrm flipV="1">
            <a:off x="8290668" y="3813447"/>
            <a:ext cx="111787" cy="1303338"/>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93201" name="Oval 18"/>
          <p:cNvSpPr>
            <a:spLocks noChangeArrowheads="1"/>
          </p:cNvSpPr>
          <p:nvPr/>
        </p:nvSpPr>
        <p:spPr bwMode="auto">
          <a:xfrm>
            <a:off x="1526728" y="3051447"/>
            <a:ext cx="1006078" cy="833438"/>
          </a:xfrm>
          <a:prstGeom prst="ellipse">
            <a:avLst/>
          </a:prstGeom>
          <a:solidFill>
            <a:srgbClr val="FFFF99"/>
          </a:solidFill>
          <a:ln w="19050">
            <a:solidFill>
              <a:schemeClr val="tx1"/>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93202" name="Oval 19"/>
          <p:cNvSpPr>
            <a:spLocks noChangeArrowheads="1"/>
          </p:cNvSpPr>
          <p:nvPr/>
        </p:nvSpPr>
        <p:spPr bwMode="auto">
          <a:xfrm>
            <a:off x="7855562" y="3051447"/>
            <a:ext cx="1131623" cy="833438"/>
          </a:xfrm>
          <a:prstGeom prst="ellipse">
            <a:avLst/>
          </a:prstGeom>
          <a:solidFill>
            <a:srgbClr val="FFCCCC"/>
          </a:solidFill>
          <a:ln w="19050">
            <a:solidFill>
              <a:schemeClr val="tx1"/>
            </a:solidFill>
            <a:round/>
            <a:headEnd/>
            <a:tailEnd/>
          </a:ln>
          <a:effectLst>
            <a:outerShdw dist="35921" dir="2700000" algn="ctr" rotWithShape="0">
              <a:schemeClr val="bg2"/>
            </a:outerShdw>
          </a:effec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93203" name="AutoShape 20"/>
          <p:cNvSpPr>
            <a:spLocks noChangeArrowheads="1"/>
          </p:cNvSpPr>
          <p:nvPr/>
        </p:nvSpPr>
        <p:spPr bwMode="auto">
          <a:xfrm>
            <a:off x="2596439" y="3329260"/>
            <a:ext cx="5279760" cy="388937"/>
          </a:xfrm>
          <a:prstGeom prst="leftRightArrow">
            <a:avLst>
              <a:gd name="adj1" fmla="val 61111"/>
              <a:gd name="adj2" fmla="val 202172"/>
            </a:avLst>
          </a:prstGeom>
          <a:solidFill>
            <a:srgbClr val="3333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Tree>
    <p:extLst>
      <p:ext uri="{BB962C8B-B14F-4D97-AF65-F5344CB8AC3E}">
        <p14:creationId xmlns:p14="http://schemas.microsoft.com/office/powerpoint/2010/main" xmlns="" val="21315337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eaLnBrk="1" hangingPunct="1">
              <a:defRPr/>
            </a:pPr>
            <a:r>
              <a:rPr lang="zh-CN" altLang="en-US" dirty="0"/>
              <a:t>网络虚拟终端 </a:t>
            </a:r>
            <a:r>
              <a:rPr lang="en-US" altLang="zh-CN" dirty="0"/>
              <a:t>NVT </a:t>
            </a:r>
            <a:r>
              <a:rPr lang="zh-CN" altLang="en-US" dirty="0"/>
              <a:t>格式 </a:t>
            </a:r>
          </a:p>
        </p:txBody>
      </p:sp>
      <p:sp>
        <p:nvSpPr>
          <p:cNvPr id="141315" name="Rectangle 3"/>
          <p:cNvSpPr>
            <a:spLocks noGrp="1" noChangeArrowheads="1"/>
          </p:cNvSpPr>
          <p:nvPr>
            <p:ph idx="1"/>
          </p:nvPr>
        </p:nvSpPr>
        <p:spPr/>
        <p:txBody>
          <a:bodyPr/>
          <a:lstStyle/>
          <a:p>
            <a:pPr marL="316531" indent="-316531" algn="just" eaLnBrk="1" hangingPunct="1">
              <a:spcBef>
                <a:spcPts val="554"/>
              </a:spcBef>
              <a:defRPr/>
            </a:pPr>
            <a:r>
              <a:rPr lang="zh-CN" altLang="en-US" dirty="0"/>
              <a:t>客户软件把用户的击键和命令转换成 </a:t>
            </a:r>
            <a:r>
              <a:rPr lang="en-US" altLang="zh-CN" dirty="0"/>
              <a:t>NVT </a:t>
            </a:r>
            <a:r>
              <a:rPr lang="zh-CN" altLang="en-US" dirty="0"/>
              <a:t>格式，并送交服务器。</a:t>
            </a:r>
          </a:p>
          <a:p>
            <a:pPr marL="316531" indent="-316531" algn="just" eaLnBrk="1" hangingPunct="1">
              <a:spcBef>
                <a:spcPts val="554"/>
              </a:spcBef>
              <a:defRPr/>
            </a:pPr>
            <a:r>
              <a:rPr lang="zh-CN" altLang="en-US" dirty="0"/>
              <a:t>服务器软件把收到的数据和命令，从 </a:t>
            </a:r>
            <a:r>
              <a:rPr lang="en-US" altLang="zh-CN" dirty="0"/>
              <a:t>NVT </a:t>
            </a:r>
            <a:r>
              <a:rPr lang="zh-CN" altLang="en-US" dirty="0"/>
              <a:t>格式转换成远地系统所需的格式。</a:t>
            </a:r>
          </a:p>
          <a:p>
            <a:pPr marL="316531" indent="-316531" algn="just" eaLnBrk="1" hangingPunct="1">
              <a:spcBef>
                <a:spcPts val="554"/>
              </a:spcBef>
              <a:defRPr/>
            </a:pPr>
            <a:r>
              <a:rPr lang="zh-CN" altLang="en-US" dirty="0"/>
              <a:t>向用户返回数据时，服务器把远地系统的格式转换为 </a:t>
            </a:r>
            <a:r>
              <a:rPr lang="en-US" altLang="zh-CN" dirty="0"/>
              <a:t>NVT </a:t>
            </a:r>
            <a:r>
              <a:rPr lang="zh-CN" altLang="en-US" dirty="0"/>
              <a:t>格式，本地客户再从 </a:t>
            </a:r>
            <a:r>
              <a:rPr lang="en-US" altLang="zh-CN" dirty="0"/>
              <a:t>NVT </a:t>
            </a:r>
            <a:r>
              <a:rPr lang="zh-CN" altLang="en-US" dirty="0"/>
              <a:t>格式转换到本地系统所需的格式。 </a:t>
            </a:r>
          </a:p>
        </p:txBody>
      </p:sp>
    </p:spTree>
    <p:extLst>
      <p:ext uri="{BB962C8B-B14F-4D97-AF65-F5344CB8AC3E}">
        <p14:creationId xmlns:p14="http://schemas.microsoft.com/office/powerpoint/2010/main" xmlns="" val="1939966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eaLnBrk="1" hangingPunct="1"/>
            <a:r>
              <a:rPr lang="en-US" altLang="zh-CN" sz="3600" smtClean="0"/>
              <a:t>NVT </a:t>
            </a:r>
            <a:r>
              <a:rPr lang="zh-CN" altLang="en-US" sz="3600" smtClean="0"/>
              <a:t>格式定义</a:t>
            </a:r>
            <a:r>
              <a:rPr lang="zh-CN" altLang="en-US" smtClean="0"/>
              <a:t> </a:t>
            </a:r>
          </a:p>
        </p:txBody>
      </p:sp>
      <p:sp>
        <p:nvSpPr>
          <p:cNvPr id="69635" name="Rectangle 3"/>
          <p:cNvSpPr>
            <a:spLocks noGrp="1" noChangeArrowheads="1"/>
          </p:cNvSpPr>
          <p:nvPr>
            <p:ph idx="1"/>
          </p:nvPr>
        </p:nvSpPr>
        <p:spPr/>
        <p:txBody>
          <a:bodyPr/>
          <a:lstStyle/>
          <a:p>
            <a:pPr algn="just" eaLnBrk="1" hangingPunct="1"/>
            <a:r>
              <a:rPr lang="en-US" altLang="zh-CN" sz="2800" smtClean="0"/>
              <a:t>NVT</a:t>
            </a:r>
            <a:r>
              <a:rPr lang="zh-CN" altLang="en-US" sz="2800" smtClean="0"/>
              <a:t>的格式定义很简单，所有的通信都使用</a:t>
            </a:r>
            <a:r>
              <a:rPr lang="en-US" altLang="zh-CN" sz="2800" smtClean="0"/>
              <a:t>8bit</a:t>
            </a:r>
            <a:r>
              <a:rPr lang="zh-CN" altLang="en-US" sz="2800" smtClean="0"/>
              <a:t>的字节。</a:t>
            </a:r>
          </a:p>
          <a:p>
            <a:pPr algn="just" eaLnBrk="1" hangingPunct="1"/>
            <a:r>
              <a:rPr lang="zh-CN" altLang="en-US" sz="2800" smtClean="0"/>
              <a:t>在运行时，</a:t>
            </a:r>
            <a:r>
              <a:rPr lang="en-US" altLang="zh-CN" sz="2800" smtClean="0"/>
              <a:t>NVT</a:t>
            </a:r>
            <a:r>
              <a:rPr lang="zh-CN" altLang="en-US" sz="2800" smtClean="0"/>
              <a:t>使用</a:t>
            </a:r>
            <a:r>
              <a:rPr lang="en-US" altLang="zh-CN" sz="2800" smtClean="0"/>
              <a:t>7</a:t>
            </a:r>
            <a:r>
              <a:rPr lang="zh-CN" altLang="en-US" sz="2800" smtClean="0"/>
              <a:t>位</a:t>
            </a:r>
            <a:r>
              <a:rPr lang="en-US" altLang="zh-CN" sz="2800" smtClean="0"/>
              <a:t>ASCII</a:t>
            </a:r>
            <a:r>
              <a:rPr lang="zh-CN" altLang="en-US" sz="2800" smtClean="0"/>
              <a:t>码传送数据，而当高位置</a:t>
            </a:r>
            <a:r>
              <a:rPr lang="en-US" altLang="zh-CN" sz="2800" smtClean="0"/>
              <a:t>1</a:t>
            </a:r>
            <a:r>
              <a:rPr lang="zh-CN" altLang="en-US" sz="2800" smtClean="0"/>
              <a:t>时用作控制命令。</a:t>
            </a:r>
          </a:p>
          <a:p>
            <a:pPr algn="just" eaLnBrk="1" hangingPunct="1"/>
            <a:r>
              <a:rPr lang="zh-CN" altLang="en-US" sz="2800" smtClean="0"/>
              <a:t>所有</a:t>
            </a:r>
            <a:r>
              <a:rPr lang="en-US" altLang="zh-CN" sz="2800" smtClean="0"/>
              <a:t>95</a:t>
            </a:r>
            <a:r>
              <a:rPr lang="zh-CN" altLang="en-US" sz="2800" smtClean="0"/>
              <a:t>个可打印字符在</a:t>
            </a:r>
            <a:r>
              <a:rPr lang="en-US" altLang="zh-CN" sz="2800" smtClean="0"/>
              <a:t>NVT</a:t>
            </a:r>
            <a:r>
              <a:rPr lang="zh-CN" altLang="en-US" sz="2800" smtClean="0"/>
              <a:t>中的意义和在</a:t>
            </a:r>
            <a:r>
              <a:rPr lang="en-US" altLang="zh-CN" sz="2800" smtClean="0"/>
              <a:t>ASCII</a:t>
            </a:r>
            <a:r>
              <a:rPr lang="zh-CN" altLang="en-US" sz="2800" smtClean="0"/>
              <a:t>码中一样。</a:t>
            </a:r>
          </a:p>
          <a:p>
            <a:pPr algn="just" eaLnBrk="1" hangingPunct="1"/>
            <a:r>
              <a:rPr lang="zh-CN" altLang="en-US" sz="2800" smtClean="0"/>
              <a:t>但</a:t>
            </a:r>
            <a:r>
              <a:rPr lang="en-US" altLang="zh-CN" sz="2800" smtClean="0"/>
              <a:t>NVT</a:t>
            </a:r>
            <a:r>
              <a:rPr lang="zh-CN" altLang="en-US" sz="2800" smtClean="0"/>
              <a:t>只使用了</a:t>
            </a:r>
            <a:r>
              <a:rPr lang="en-US" altLang="zh-CN" sz="2800" smtClean="0"/>
              <a:t>ASCII</a:t>
            </a:r>
            <a:r>
              <a:rPr lang="zh-CN" altLang="en-US" sz="2800" smtClean="0"/>
              <a:t>码的控制字符中的几个。</a:t>
            </a:r>
          </a:p>
          <a:p>
            <a:pPr algn="just" eaLnBrk="1" hangingPunct="1"/>
            <a:r>
              <a:rPr lang="en-US" altLang="zh-CN" sz="2800" smtClean="0"/>
              <a:t>NVT</a:t>
            </a:r>
            <a:r>
              <a:rPr lang="zh-CN" altLang="en-US" sz="2800" smtClean="0"/>
              <a:t>还定义了两字符的</a:t>
            </a:r>
            <a:r>
              <a:rPr lang="en-US" altLang="zh-CN" sz="2800" smtClean="0"/>
              <a:t>CR-LF</a:t>
            </a:r>
            <a:r>
              <a:rPr lang="zh-CN" altLang="en-US" sz="2800" smtClean="0"/>
              <a:t>为标准的行结束控制符。</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pPr algn="ctr" eaLnBrk="1" hangingPunct="1"/>
            <a:r>
              <a:rPr lang="en-US" altLang="zh-CN" sz="3600" smtClean="0"/>
              <a:t>NTV</a:t>
            </a:r>
            <a:r>
              <a:rPr lang="zh-CN" altLang="en-US" sz="3600" smtClean="0"/>
              <a:t>使用的</a:t>
            </a:r>
            <a:r>
              <a:rPr lang="en-US" altLang="zh-CN" sz="3600" smtClean="0"/>
              <a:t>ASCII</a:t>
            </a:r>
            <a:r>
              <a:rPr lang="zh-CN" altLang="en-US" sz="3600" smtClean="0"/>
              <a:t>码控制字符</a:t>
            </a:r>
          </a:p>
        </p:txBody>
      </p:sp>
      <p:graphicFrame>
        <p:nvGraphicFramePr>
          <p:cNvPr id="815161" name="Group 57"/>
          <p:cNvGraphicFramePr>
            <a:graphicFrameLocks noGrp="1"/>
          </p:cNvGraphicFramePr>
          <p:nvPr>
            <p:ph idx="1"/>
          </p:nvPr>
        </p:nvGraphicFramePr>
        <p:xfrm>
          <a:off x="496888" y="1195388"/>
          <a:ext cx="9064625" cy="4572000"/>
        </p:xfrm>
        <a:graphic>
          <a:graphicData uri="http://schemas.openxmlformats.org/drawingml/2006/table">
            <a:tbl>
              <a:tblPr/>
              <a:tblGrid>
                <a:gridCol w="2351322"/>
                <a:gridCol w="1847732"/>
                <a:gridCol w="4865571"/>
              </a:tblGrid>
              <a:tr h="411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ASCII</a:t>
                      </a:r>
                      <a:r>
                        <a:rPr kumimoji="0" lang="zh-CN" altLang="en-US" sz="2400" b="0" i="0" u="none" strike="noStrike" cap="none" normalizeH="0" baseline="0" smtClean="0">
                          <a:ln>
                            <a:noFill/>
                          </a:ln>
                          <a:solidFill>
                            <a:srgbClr val="333399"/>
                          </a:solidFill>
                          <a:effectLst/>
                          <a:latin typeface="Arial" charset="0"/>
                          <a:ea typeface="黑体" pitchFamily="2" charset="-122"/>
                        </a:rPr>
                        <a:t>控制码</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十进制值</a:t>
                      </a: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意      义</a:t>
                      </a: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NUL</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0</a:t>
                      </a: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无操作</a:t>
                      </a: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BEL</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7</a:t>
                      </a: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声音或可视信号</a:t>
                      </a: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BS</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8 </a:t>
                      </a: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左移一个字符位置</a:t>
                      </a: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HT</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9</a:t>
                      </a: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右移到下一个水平制表符位置</a:t>
                      </a: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LF</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10</a:t>
                      </a: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垂直下移到下一行</a:t>
                      </a: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VT</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11</a:t>
                      </a: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下移到下一个垂直制表符位置</a:t>
                      </a: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FF</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12</a:t>
                      </a: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移到下一页的顶部</a:t>
                      </a: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CR</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rgbClr val="333399"/>
                          </a:solidFill>
                          <a:effectLst/>
                          <a:latin typeface="Arial" charset="0"/>
                          <a:ea typeface="黑体" pitchFamily="2" charset="-122"/>
                        </a:rPr>
                        <a:t>     13</a:t>
                      </a: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移到当前行的左边界</a:t>
                      </a: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smtClean="0">
                          <a:ln>
                            <a:noFill/>
                          </a:ln>
                          <a:solidFill>
                            <a:srgbClr val="333399"/>
                          </a:solidFill>
                          <a:effectLst/>
                          <a:latin typeface="Arial" charset="0"/>
                          <a:ea typeface="黑体" pitchFamily="2" charset="-122"/>
                        </a:rPr>
                        <a:t>其它控制</a:t>
                      </a:r>
                    </a:p>
                  </a:txBody>
                  <a:tcPr marL="106643" marR="1066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smtClean="0">
                        <a:ln>
                          <a:noFill/>
                        </a:ln>
                        <a:solidFill>
                          <a:srgbClr val="333399"/>
                        </a:solidFill>
                        <a:effectLst/>
                        <a:latin typeface="Arial" charset="0"/>
                        <a:ea typeface="黑体" pitchFamily="2" charset="-122"/>
                      </a:endParaRPr>
                    </a:p>
                  </a:txBody>
                  <a:tcPr marL="106643" marR="1066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smtClean="0">
                        <a:ln>
                          <a:noFill/>
                        </a:ln>
                        <a:solidFill>
                          <a:srgbClr val="333399"/>
                        </a:solidFill>
                        <a:effectLst/>
                        <a:latin typeface="Arial" charset="0"/>
                        <a:ea typeface="黑体" pitchFamily="2" charset="-122"/>
                      </a:endParaRPr>
                    </a:p>
                  </a:txBody>
                  <a:tcPr marL="106643" marR="1066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ctr" eaLnBrk="1" hangingPunct="1"/>
            <a:r>
              <a:rPr lang="en-US" altLang="zh-CN" sz="3600" smtClean="0"/>
              <a:t>TELNET </a:t>
            </a:r>
            <a:r>
              <a:rPr lang="zh-CN" altLang="en-US" sz="3600" smtClean="0"/>
              <a:t>定义的一些控制命令</a:t>
            </a:r>
            <a:r>
              <a:rPr lang="zh-CN" altLang="en-US" smtClean="0"/>
              <a:t> </a:t>
            </a:r>
          </a:p>
        </p:txBody>
      </p:sp>
      <p:sp>
        <p:nvSpPr>
          <p:cNvPr id="71683" name="Rectangle 3"/>
          <p:cNvSpPr>
            <a:spLocks noGrp="1" noChangeArrowheads="1"/>
          </p:cNvSpPr>
          <p:nvPr>
            <p:ph idx="1"/>
          </p:nvPr>
        </p:nvSpPr>
        <p:spPr/>
        <p:txBody>
          <a:bodyPr/>
          <a:lstStyle/>
          <a:p>
            <a:pPr eaLnBrk="1" hangingPunct="1">
              <a:buFont typeface="Wingdings" pitchFamily="2" charset="2"/>
              <a:buNone/>
            </a:pPr>
            <a:r>
              <a:rPr lang="en-US" altLang="zh-CN" sz="2800" smtClean="0"/>
              <a:t>(1) DO (</a:t>
            </a:r>
            <a:r>
              <a:rPr lang="zh-CN" altLang="en-US" sz="2800" smtClean="0"/>
              <a:t>选项代码</a:t>
            </a:r>
            <a:r>
              <a:rPr lang="en-US" altLang="zh-CN" sz="2800" smtClean="0"/>
              <a:t>)           </a:t>
            </a:r>
            <a:r>
              <a:rPr lang="zh-CN" altLang="en-US" sz="2800" smtClean="0"/>
              <a:t>表示要求对方执行该选项</a:t>
            </a:r>
          </a:p>
          <a:p>
            <a:pPr eaLnBrk="1" hangingPunct="1">
              <a:spcBef>
                <a:spcPct val="0"/>
              </a:spcBef>
              <a:buFont typeface="Wingdings" pitchFamily="2" charset="2"/>
              <a:buNone/>
            </a:pPr>
            <a:r>
              <a:rPr lang="zh-CN" altLang="en-US" sz="2800" smtClean="0"/>
              <a:t>      </a:t>
            </a:r>
            <a:r>
              <a:rPr lang="en-US" altLang="zh-CN" sz="2800" smtClean="0"/>
              <a:t>WILL (</a:t>
            </a:r>
            <a:r>
              <a:rPr lang="zh-CN" altLang="en-US" sz="2800" smtClean="0"/>
              <a:t>选项代码</a:t>
            </a:r>
            <a:r>
              <a:rPr lang="en-US" altLang="zh-CN" sz="2800" smtClean="0"/>
              <a:t>)        </a:t>
            </a:r>
            <a:r>
              <a:rPr lang="zh-CN" altLang="en-US" sz="2800" smtClean="0"/>
              <a:t>同意执行此选项</a:t>
            </a:r>
          </a:p>
          <a:p>
            <a:pPr eaLnBrk="1" hangingPunct="1">
              <a:buFont typeface="Wingdings" pitchFamily="2" charset="2"/>
              <a:buNone/>
            </a:pPr>
            <a:r>
              <a:rPr lang="en-US" altLang="zh-CN" sz="2800" smtClean="0"/>
              <a:t>(2) DO (</a:t>
            </a:r>
            <a:r>
              <a:rPr lang="zh-CN" altLang="en-US" sz="2800" smtClean="0"/>
              <a:t>选项代码</a:t>
            </a:r>
            <a:r>
              <a:rPr lang="en-US" altLang="zh-CN" sz="2800" smtClean="0"/>
              <a:t>)           </a:t>
            </a:r>
            <a:r>
              <a:rPr lang="zh-CN" altLang="en-US" sz="2800" smtClean="0"/>
              <a:t>表示要求对方执行该选项</a:t>
            </a:r>
          </a:p>
          <a:p>
            <a:pPr eaLnBrk="1" hangingPunct="1">
              <a:spcBef>
                <a:spcPct val="0"/>
              </a:spcBef>
              <a:buFont typeface="Wingdings" pitchFamily="2" charset="2"/>
              <a:buNone/>
            </a:pPr>
            <a:r>
              <a:rPr lang="zh-CN" altLang="en-US" sz="2800" smtClean="0"/>
              <a:t>      </a:t>
            </a:r>
            <a:r>
              <a:rPr lang="en-US" altLang="zh-CN" sz="2800" smtClean="0"/>
              <a:t>WON'T (</a:t>
            </a:r>
            <a:r>
              <a:rPr lang="zh-CN" altLang="en-US" sz="2800" smtClean="0"/>
              <a:t>选项代码</a:t>
            </a:r>
            <a:r>
              <a:rPr lang="en-US" altLang="zh-CN" sz="2800" smtClean="0"/>
              <a:t>)    </a:t>
            </a:r>
            <a:r>
              <a:rPr lang="zh-CN" altLang="en-US" sz="2800" smtClean="0"/>
              <a:t>不同意，状态不变</a:t>
            </a:r>
          </a:p>
          <a:p>
            <a:pPr eaLnBrk="1" hangingPunct="1">
              <a:buFont typeface="Wingdings" pitchFamily="2" charset="2"/>
              <a:buNone/>
            </a:pPr>
            <a:r>
              <a:rPr lang="en-US" altLang="zh-CN" sz="2800" smtClean="0"/>
              <a:t>(3) WILL (</a:t>
            </a:r>
            <a:r>
              <a:rPr lang="zh-CN" altLang="en-US" sz="2800" smtClean="0"/>
              <a:t>选项代码</a:t>
            </a:r>
            <a:r>
              <a:rPr lang="en-US" altLang="zh-CN" sz="2800" smtClean="0"/>
              <a:t>)        </a:t>
            </a:r>
            <a:r>
              <a:rPr lang="zh-CN" altLang="en-US" sz="2800" smtClean="0"/>
              <a:t>表示我想执行该选项</a:t>
            </a:r>
          </a:p>
          <a:p>
            <a:pPr eaLnBrk="1" hangingPunct="1">
              <a:spcBef>
                <a:spcPct val="0"/>
              </a:spcBef>
              <a:buFont typeface="Wingdings" pitchFamily="2" charset="2"/>
              <a:buNone/>
            </a:pPr>
            <a:r>
              <a:rPr lang="zh-CN" altLang="en-US" sz="2800" smtClean="0"/>
              <a:t>      </a:t>
            </a:r>
            <a:r>
              <a:rPr lang="en-US" altLang="zh-CN" sz="2800" smtClean="0"/>
              <a:t>DO (</a:t>
            </a:r>
            <a:r>
              <a:rPr lang="zh-CN" altLang="en-US" sz="2800" smtClean="0"/>
              <a:t>选项代码</a:t>
            </a:r>
            <a:r>
              <a:rPr lang="en-US" altLang="zh-CN" sz="2800" smtClean="0"/>
              <a:t>)           </a:t>
            </a:r>
            <a:r>
              <a:rPr lang="zh-CN" altLang="en-US" sz="2800" smtClean="0"/>
              <a:t>同意执行此选项</a:t>
            </a:r>
          </a:p>
          <a:p>
            <a:pPr eaLnBrk="1" hangingPunct="1">
              <a:buFont typeface="Wingdings" pitchFamily="2" charset="2"/>
              <a:buNone/>
            </a:pPr>
            <a:r>
              <a:rPr lang="en-US" altLang="zh-CN" sz="2800" smtClean="0"/>
              <a:t>(4) WILL (</a:t>
            </a:r>
            <a:r>
              <a:rPr lang="zh-CN" altLang="en-US" sz="2800" smtClean="0"/>
              <a:t>选项代码</a:t>
            </a:r>
            <a:r>
              <a:rPr lang="en-US" altLang="zh-CN" sz="2800" smtClean="0"/>
              <a:t>)         </a:t>
            </a:r>
            <a:r>
              <a:rPr lang="zh-CN" altLang="en-US" sz="2800" smtClean="0"/>
              <a:t>表示我想执行该选项</a:t>
            </a:r>
          </a:p>
          <a:p>
            <a:pPr eaLnBrk="1" hangingPunct="1">
              <a:spcBef>
                <a:spcPct val="0"/>
              </a:spcBef>
              <a:buFont typeface="Wingdings" pitchFamily="2" charset="2"/>
              <a:buNone/>
            </a:pPr>
            <a:r>
              <a:rPr lang="zh-CN" altLang="en-US" sz="2800" smtClean="0"/>
              <a:t>     </a:t>
            </a:r>
            <a:r>
              <a:rPr lang="en-US" altLang="zh-CN" sz="2800" smtClean="0"/>
              <a:t>DON'T (</a:t>
            </a:r>
            <a:r>
              <a:rPr lang="zh-CN" altLang="en-US" sz="2800" smtClean="0"/>
              <a:t>选项代码</a:t>
            </a:r>
            <a:r>
              <a:rPr lang="en-US" altLang="zh-CN" sz="2800" smtClean="0"/>
              <a:t>)       </a:t>
            </a:r>
            <a:r>
              <a:rPr lang="zh-CN" altLang="en-US" sz="2800" smtClean="0"/>
              <a:t>不同意，状态不变</a:t>
            </a:r>
          </a:p>
          <a:p>
            <a:pPr eaLnBrk="1" hangingPunct="1">
              <a:spcBef>
                <a:spcPct val="0"/>
              </a:spcBef>
              <a:buFont typeface="Wingdings" pitchFamily="2" charset="2"/>
              <a:buNone/>
            </a:pPr>
            <a:r>
              <a:rPr lang="zh-CN" altLang="en-US" sz="2800" smtClean="0"/>
              <a:t>     </a:t>
            </a:r>
            <a:r>
              <a:rPr lang="en-US" altLang="zh-CN" sz="2800" smtClean="0"/>
              <a:t>WON'T (</a:t>
            </a:r>
            <a:r>
              <a:rPr lang="zh-CN" altLang="en-US" sz="2800" smtClean="0"/>
              <a:t>选项代码</a:t>
            </a:r>
            <a:r>
              <a:rPr lang="en-US" altLang="zh-CN" sz="2800" smtClean="0"/>
              <a:t>)      </a:t>
            </a:r>
            <a:r>
              <a:rPr lang="zh-CN" altLang="en-US" sz="2800" smtClean="0"/>
              <a:t>证实状态不变</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r>
              <a:rPr lang="en-US" altLang="zh-CN" dirty="0" smtClean="0">
                <a:ea typeface="黑体" pitchFamily="49" charset="-122"/>
              </a:rPr>
              <a:t>6.6  </a:t>
            </a:r>
            <a:r>
              <a:rPr lang="zh-CN" altLang="en-US" dirty="0" smtClean="0">
                <a:ea typeface="黑体" pitchFamily="49" charset="-122"/>
              </a:rPr>
              <a:t>动态主机配置协议 </a:t>
            </a:r>
            <a:r>
              <a:rPr lang="en-US" altLang="zh-CN" dirty="0" smtClean="0">
                <a:ea typeface="黑体" pitchFamily="49" charset="-122"/>
              </a:rPr>
              <a:t>DHCP</a:t>
            </a:r>
          </a:p>
        </p:txBody>
      </p:sp>
      <p:sp>
        <p:nvSpPr>
          <p:cNvPr id="715779" name="Rectangle 3"/>
          <p:cNvSpPr>
            <a:spLocks noGrp="1" noChangeArrowheads="1"/>
          </p:cNvSpPr>
          <p:nvPr>
            <p:ph idx="1"/>
          </p:nvPr>
        </p:nvSpPr>
        <p:spPr/>
        <p:txBody>
          <a:bodyPr/>
          <a:lstStyle/>
          <a:p>
            <a:pPr eaLnBrk="1" hangingPunct="1">
              <a:defRPr/>
            </a:pPr>
            <a:r>
              <a:rPr lang="zh-CN" altLang="en-US" dirty="0" smtClean="0"/>
              <a:t>为了将软件协议做成通用的和便于移植，协议软件的编写者把协议软件参数化。这就使得在很多台计算机上使用同一个经过编译的二进制代码成为可能。</a:t>
            </a:r>
          </a:p>
          <a:p>
            <a:pPr eaLnBrk="1" hangingPunct="1">
              <a:defRPr/>
            </a:pPr>
            <a:r>
              <a:rPr lang="zh-CN" altLang="en-US" dirty="0" smtClean="0"/>
              <a:t>一台计算机和另一台计算机的区别，都可通过一些不同的参数来体现。</a:t>
            </a:r>
          </a:p>
          <a:p>
            <a:pPr eaLnBrk="1" hangingPunct="1">
              <a:defRPr/>
            </a:pPr>
            <a:r>
              <a:rPr lang="zh-CN" altLang="en-US" dirty="0" smtClean="0"/>
              <a:t>在软件协议运行之前，必须给每一个参数赋值。 </a:t>
            </a:r>
          </a:p>
        </p:txBody>
      </p:sp>
    </p:spTree>
    <p:extLst>
      <p:ext uri="{BB962C8B-B14F-4D97-AF65-F5344CB8AC3E}">
        <p14:creationId xmlns:p14="http://schemas.microsoft.com/office/powerpoint/2010/main" xmlns="" val="2434902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lgn="ctr" eaLnBrk="1" hangingPunct="1"/>
            <a:r>
              <a:rPr lang="zh-CN" altLang="en-US" dirty="0" smtClean="0">
                <a:ea typeface="黑体" pitchFamily="49" charset="-122"/>
              </a:rPr>
              <a:t>协议配置</a:t>
            </a:r>
          </a:p>
        </p:txBody>
      </p:sp>
      <p:sp>
        <p:nvSpPr>
          <p:cNvPr id="716803" name="Rectangle 3"/>
          <p:cNvSpPr>
            <a:spLocks noGrp="1" noChangeArrowheads="1"/>
          </p:cNvSpPr>
          <p:nvPr>
            <p:ph idx="1"/>
          </p:nvPr>
        </p:nvSpPr>
        <p:spPr/>
        <p:txBody>
          <a:bodyPr/>
          <a:lstStyle/>
          <a:p>
            <a:pPr eaLnBrk="1" hangingPunct="1">
              <a:defRPr/>
            </a:pPr>
            <a:r>
              <a:rPr lang="zh-CN" altLang="en-US" dirty="0" smtClean="0"/>
              <a:t>在协议软件中给这些参数赋值的动作叫做</a:t>
            </a:r>
            <a:r>
              <a:rPr lang="zh-CN" altLang="en-US" dirty="0" smtClean="0">
                <a:solidFill>
                  <a:srgbClr val="FF0000"/>
                </a:solidFill>
              </a:rPr>
              <a:t>协议配置</a:t>
            </a:r>
            <a:r>
              <a:rPr lang="zh-CN" altLang="en-US" dirty="0" smtClean="0"/>
              <a:t>。</a:t>
            </a:r>
          </a:p>
          <a:p>
            <a:pPr eaLnBrk="1" hangingPunct="1">
              <a:defRPr/>
            </a:pPr>
            <a:r>
              <a:rPr lang="zh-CN" altLang="en-US" dirty="0" smtClean="0"/>
              <a:t>一个软件协议在使用之前必须是已正确配置的。</a:t>
            </a:r>
          </a:p>
          <a:p>
            <a:pPr eaLnBrk="1" hangingPunct="1">
              <a:defRPr/>
            </a:pPr>
            <a:r>
              <a:rPr lang="zh-CN" altLang="en-US" dirty="0" smtClean="0"/>
              <a:t>具体的配置信息有哪些则取决于协议栈。 </a:t>
            </a:r>
          </a:p>
        </p:txBody>
      </p:sp>
    </p:spTree>
    <p:extLst>
      <p:ext uri="{BB962C8B-B14F-4D97-AF65-F5344CB8AC3E}">
        <p14:creationId xmlns:p14="http://schemas.microsoft.com/office/powerpoint/2010/main" xmlns="" val="1990814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lgn="ctr" eaLnBrk="1" hangingPunct="1"/>
            <a:r>
              <a:rPr lang="zh-CN" altLang="en-US" dirty="0" smtClean="0">
                <a:ea typeface="黑体" pitchFamily="49" charset="-122"/>
              </a:rPr>
              <a:t>协议配置（续）</a:t>
            </a:r>
          </a:p>
        </p:txBody>
      </p:sp>
      <p:sp>
        <p:nvSpPr>
          <p:cNvPr id="282628"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smtClean="0"/>
              <a:t>因特网上的主机需</a:t>
            </a:r>
            <a:r>
              <a:rPr lang="zh-CN" altLang="en-US" dirty="0"/>
              <a:t>要配置的项目</a:t>
            </a:r>
          </a:p>
          <a:p>
            <a:pPr marL="352425" indent="-352425">
              <a:buNone/>
              <a:tabLst>
                <a:tab pos="352425" algn="l"/>
                <a:tab pos="449263" algn="l"/>
              </a:tabLst>
            </a:pPr>
            <a:r>
              <a:rPr lang="en-US" altLang="zh-CN" dirty="0" smtClean="0"/>
              <a:t>	(</a:t>
            </a:r>
            <a:r>
              <a:rPr lang="en-US" altLang="zh-CN" dirty="0"/>
              <a:t>1) IP </a:t>
            </a:r>
            <a:r>
              <a:rPr lang="zh-CN" altLang="en-US" dirty="0"/>
              <a:t>地址</a:t>
            </a:r>
          </a:p>
          <a:p>
            <a:pPr marL="352425" indent="-352425">
              <a:buNone/>
              <a:tabLst>
                <a:tab pos="352425" algn="l"/>
                <a:tab pos="449263" algn="l"/>
              </a:tabLst>
            </a:pPr>
            <a:r>
              <a:rPr lang="en-US" altLang="zh-CN" dirty="0" smtClean="0"/>
              <a:t>	(</a:t>
            </a:r>
            <a:r>
              <a:rPr lang="en-US" altLang="zh-CN" dirty="0"/>
              <a:t>2) </a:t>
            </a:r>
            <a:r>
              <a:rPr lang="zh-CN" altLang="en-US" dirty="0"/>
              <a:t>子网掩码</a:t>
            </a:r>
          </a:p>
          <a:p>
            <a:pPr marL="352425" indent="-352425">
              <a:buNone/>
              <a:tabLst>
                <a:tab pos="352425" algn="l"/>
                <a:tab pos="449263" algn="l"/>
              </a:tabLst>
            </a:pPr>
            <a:r>
              <a:rPr lang="en-US" altLang="zh-CN" dirty="0" smtClean="0"/>
              <a:t>	(</a:t>
            </a:r>
            <a:r>
              <a:rPr lang="en-US" altLang="zh-CN" dirty="0"/>
              <a:t>3) </a:t>
            </a:r>
            <a:r>
              <a:rPr lang="zh-CN" altLang="en-US" dirty="0"/>
              <a:t>默认路由器的 </a:t>
            </a:r>
            <a:r>
              <a:rPr lang="en-US" altLang="zh-CN" dirty="0"/>
              <a:t>IP </a:t>
            </a:r>
            <a:r>
              <a:rPr lang="zh-CN" altLang="en-US" dirty="0"/>
              <a:t>地址</a:t>
            </a:r>
          </a:p>
          <a:p>
            <a:pPr marL="352425" indent="-352425">
              <a:buNone/>
              <a:tabLst>
                <a:tab pos="352425" algn="l"/>
                <a:tab pos="449263" algn="l"/>
              </a:tabLst>
            </a:pPr>
            <a:r>
              <a:rPr lang="en-US" altLang="zh-CN" dirty="0" smtClean="0"/>
              <a:t>	(</a:t>
            </a:r>
            <a:r>
              <a:rPr lang="en-US" altLang="zh-CN" dirty="0"/>
              <a:t>4) </a:t>
            </a:r>
            <a:r>
              <a:rPr lang="zh-CN" altLang="en-US" dirty="0"/>
              <a:t>域名服务器的 </a:t>
            </a:r>
            <a:r>
              <a:rPr lang="en-US" altLang="zh-CN" dirty="0"/>
              <a:t>IP </a:t>
            </a:r>
            <a:r>
              <a:rPr lang="zh-CN" altLang="en-US" dirty="0"/>
              <a:t>地址</a:t>
            </a:r>
          </a:p>
          <a:p>
            <a:r>
              <a:rPr lang="zh-CN" altLang="en-US" dirty="0"/>
              <a:t>这些信息通常存储在一个配置文件中，计算机在引导过程中可以对这个文件进行存取。 </a:t>
            </a:r>
          </a:p>
        </p:txBody>
      </p:sp>
    </p:spTree>
    <p:extLst>
      <p:ext uri="{BB962C8B-B14F-4D97-AF65-F5344CB8AC3E}">
        <p14:creationId xmlns:p14="http://schemas.microsoft.com/office/powerpoint/2010/main" xmlns="" val="25420101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ipconfig</a:t>
            </a:r>
            <a:r>
              <a:rPr lang="en-US" altLang="zh-CN" dirty="0" smtClean="0"/>
              <a:t> -all</a:t>
            </a:r>
            <a:endParaRPr lang="zh-CN" altLang="en-US" dirty="0"/>
          </a:p>
        </p:txBody>
      </p:sp>
      <p:sp>
        <p:nvSpPr>
          <p:cNvPr id="4" name="页脚占位符 3"/>
          <p:cNvSpPr>
            <a:spLocks noGrp="1"/>
          </p:cNvSpPr>
          <p:nvPr>
            <p:ph type="ftr" sz="quarter" idx="11"/>
          </p:nvPr>
        </p:nvSpPr>
        <p:spPr/>
        <p:txBody>
          <a:bodyPr/>
          <a:lstStyle/>
          <a:p>
            <a:endParaRPr lang="en-US" altLang="zh-CN"/>
          </a:p>
        </p:txBody>
      </p:sp>
      <p:pic>
        <p:nvPicPr>
          <p:cNvPr id="7" name="Picture 3"/>
          <p:cNvPicPr>
            <a:picLocks noChangeAspect="1" noChangeArrowheads="1"/>
          </p:cNvPicPr>
          <p:nvPr/>
        </p:nvPicPr>
        <p:blipFill>
          <a:blip r:embed="rId3" cstate="print"/>
          <a:srcRect/>
          <a:stretch>
            <a:fillRect/>
          </a:stretch>
        </p:blipFill>
        <p:spPr bwMode="auto">
          <a:xfrm>
            <a:off x="488504" y="1124744"/>
            <a:ext cx="7618899" cy="2057573"/>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848544" y="1196752"/>
            <a:ext cx="7632848" cy="5248314"/>
          </a:xfrm>
          <a:prstGeom prst="rect">
            <a:avLst/>
          </a:prstGeom>
          <a:noFill/>
          <a:ln w="9525">
            <a:noFill/>
            <a:miter lim="800000"/>
            <a:headEnd/>
            <a:tailEnd/>
          </a:ln>
        </p:spPr>
      </p:pic>
      <p:pic>
        <p:nvPicPr>
          <p:cNvPr id="6" name="Picture 2"/>
          <p:cNvPicPr>
            <a:picLocks noChangeAspect="1" noChangeArrowheads="1"/>
          </p:cNvPicPr>
          <p:nvPr/>
        </p:nvPicPr>
        <p:blipFill>
          <a:blip r:embed="rId5" cstate="print"/>
          <a:srcRect/>
          <a:stretch>
            <a:fillRect/>
          </a:stretch>
        </p:blipFill>
        <p:spPr bwMode="auto">
          <a:xfrm>
            <a:off x="4880992" y="764704"/>
            <a:ext cx="4752528" cy="4925138"/>
          </a:xfrm>
          <a:prstGeom prst="rect">
            <a:avLst/>
          </a:prstGeom>
          <a:noFill/>
          <a:ln w="9525">
            <a:noFill/>
            <a:miter lim="800000"/>
            <a:headEnd/>
            <a:tailEnd/>
          </a:ln>
        </p:spPr>
      </p:pic>
      <p:pic>
        <p:nvPicPr>
          <p:cNvPr id="129026" name="Picture 2">
            <a:hlinkClick r:id="rId6" action="ppaction://hlinkfile"/>
          </p:cNvPr>
          <p:cNvPicPr>
            <a:picLocks noGrp="1" noChangeAspect="1" noChangeArrowheads="1"/>
          </p:cNvPicPr>
          <p:nvPr>
            <p:ph idx="1"/>
          </p:nvPr>
        </p:nvPicPr>
        <p:blipFill>
          <a:blip r:embed="rId7" cstate="print"/>
          <a:srcRect/>
          <a:stretch>
            <a:fillRect/>
          </a:stretch>
        </p:blipFill>
        <p:spPr bwMode="auto">
          <a:xfrm>
            <a:off x="632519" y="6021288"/>
            <a:ext cx="7838003" cy="6480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eaLnBrk="1" hangingPunct="1">
              <a:defRPr/>
            </a:pPr>
            <a:r>
              <a:rPr lang="en-US" altLang="zh-CN" dirty="0"/>
              <a:t/>
            </a:r>
            <a:br>
              <a:rPr lang="en-US" altLang="zh-CN" dirty="0"/>
            </a:br>
            <a:r>
              <a:rPr lang="en-US" altLang="zh-CN" dirty="0"/>
              <a:t>6.1.1  </a:t>
            </a:r>
            <a:r>
              <a:rPr lang="zh-CN" altLang="en-US" dirty="0"/>
              <a:t>域名系统概述</a:t>
            </a:r>
          </a:p>
        </p:txBody>
      </p:sp>
      <p:sp>
        <p:nvSpPr>
          <p:cNvPr id="573443" name="Rectangle 3"/>
          <p:cNvSpPr>
            <a:spLocks noGrp="1" noChangeArrowheads="1"/>
          </p:cNvSpPr>
          <p:nvPr>
            <p:ph idx="1"/>
          </p:nvPr>
        </p:nvSpPr>
        <p:spPr/>
        <p:txBody>
          <a:bodyPr/>
          <a:lstStyle/>
          <a:p>
            <a:pPr marL="316531" indent="-316531" algn="just" eaLnBrk="1" hangingPunct="1">
              <a:spcBef>
                <a:spcPts val="554"/>
              </a:spcBef>
              <a:defRPr/>
            </a:pPr>
            <a:r>
              <a:rPr lang="zh-CN" altLang="en-US" dirty="0"/>
              <a:t>许多应用层软件经常直接使用</a:t>
            </a:r>
            <a:r>
              <a:rPr lang="zh-CN" altLang="en-US" dirty="0">
                <a:solidFill>
                  <a:srgbClr val="FF0000"/>
                </a:solidFill>
              </a:rPr>
              <a:t>域名系统</a:t>
            </a:r>
            <a:r>
              <a:rPr lang="zh-CN" altLang="en-US" dirty="0"/>
              <a:t> </a:t>
            </a:r>
            <a:r>
              <a:rPr lang="en-US" altLang="zh-CN" dirty="0"/>
              <a:t>DNS (Domain Name System)</a:t>
            </a:r>
            <a:r>
              <a:rPr lang="zh-CN" altLang="en-US" dirty="0"/>
              <a:t>，但计算机的用户只是间接而不是直接使用域名系统。 </a:t>
            </a:r>
          </a:p>
          <a:p>
            <a:pPr marL="316531" indent="-316531" algn="just" eaLnBrk="1" hangingPunct="1">
              <a:spcBef>
                <a:spcPts val="554"/>
              </a:spcBef>
              <a:defRPr/>
            </a:pPr>
            <a:r>
              <a:rPr lang="zh-CN" altLang="en-US" dirty="0" smtClean="0"/>
              <a:t>互联网</a:t>
            </a:r>
            <a:r>
              <a:rPr lang="zh-CN" altLang="en-US" dirty="0"/>
              <a:t>采用层次结构的命名树作为主机的名字，并使用</a:t>
            </a:r>
            <a:r>
              <a:rPr lang="zh-CN" altLang="en-US" dirty="0">
                <a:solidFill>
                  <a:srgbClr val="FF0000"/>
                </a:solidFill>
              </a:rPr>
              <a:t>分布式</a:t>
            </a:r>
            <a:r>
              <a:rPr lang="zh-CN" altLang="en-US" dirty="0"/>
              <a:t>的域名系统 </a:t>
            </a:r>
            <a:r>
              <a:rPr lang="en-US" altLang="zh-CN" dirty="0"/>
              <a:t>DNS</a:t>
            </a:r>
            <a:r>
              <a:rPr lang="zh-CN" altLang="en-US" dirty="0"/>
              <a:t>。</a:t>
            </a:r>
          </a:p>
          <a:p>
            <a:pPr marL="316531" indent="-316531" algn="just" eaLnBrk="1" hangingPunct="1">
              <a:spcBef>
                <a:spcPts val="554"/>
              </a:spcBef>
              <a:defRPr/>
            </a:pPr>
            <a:r>
              <a:rPr lang="zh-CN" altLang="en-US" dirty="0"/>
              <a:t>名字到 </a:t>
            </a:r>
            <a:r>
              <a:rPr lang="en-US" altLang="zh-CN" dirty="0"/>
              <a:t>IP </a:t>
            </a:r>
            <a:r>
              <a:rPr lang="zh-CN" altLang="en-US" dirty="0"/>
              <a:t>地址的解析是由若干个域名服务器程序完成的。域名服务器程序在专设的结点上运行，运行该程序的机器称为</a:t>
            </a:r>
            <a:r>
              <a:rPr lang="zh-CN" altLang="en-US" dirty="0">
                <a:solidFill>
                  <a:srgbClr val="FF0000"/>
                </a:solidFill>
              </a:rPr>
              <a:t>域名服务器</a:t>
            </a:r>
            <a:r>
              <a:rPr lang="zh-CN" altLang="en-US" dirty="0"/>
              <a:t>。  </a:t>
            </a:r>
          </a:p>
        </p:txBody>
      </p:sp>
    </p:spTree>
    <p:extLst>
      <p:ext uri="{BB962C8B-B14F-4D97-AF65-F5344CB8AC3E}">
        <p14:creationId xmlns:p14="http://schemas.microsoft.com/office/powerpoint/2010/main" xmlns="" val="1782358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lgn="ctr" eaLnBrk="1" hangingPunct="1"/>
            <a:r>
              <a:rPr lang="zh-CN" altLang="en-US" dirty="0" smtClean="0">
                <a:ea typeface="黑体" pitchFamily="49" charset="-122"/>
              </a:rPr>
              <a:t>动态主机配置协议 </a:t>
            </a:r>
            <a:r>
              <a:rPr lang="en-US" altLang="zh-CN" dirty="0" smtClean="0">
                <a:ea typeface="黑体" pitchFamily="49" charset="-122"/>
              </a:rPr>
              <a:t>DHCP</a:t>
            </a:r>
          </a:p>
        </p:txBody>
      </p:sp>
      <p:sp>
        <p:nvSpPr>
          <p:cNvPr id="720899" name="Rectangle 3"/>
          <p:cNvSpPr>
            <a:spLocks noGrp="1" noChangeArrowheads="1"/>
          </p:cNvSpPr>
          <p:nvPr>
            <p:ph idx="1"/>
          </p:nvPr>
        </p:nvSpPr>
        <p:spPr/>
        <p:txBody>
          <a:bodyPr/>
          <a:lstStyle/>
          <a:p>
            <a:pPr>
              <a:defRPr/>
            </a:pPr>
            <a:r>
              <a:rPr lang="zh-CN" altLang="en-US" dirty="0" smtClean="0">
                <a:solidFill>
                  <a:schemeClr val="tx1"/>
                </a:solidFill>
              </a:rPr>
              <a:t>互联网广泛使用的</a:t>
            </a:r>
            <a:r>
              <a:rPr lang="zh-CN" altLang="en-US" dirty="0" smtClean="0">
                <a:solidFill>
                  <a:srgbClr val="FF0000"/>
                </a:solidFill>
              </a:rPr>
              <a:t>动态主机配置协议</a:t>
            </a:r>
            <a:r>
              <a:rPr lang="zh-CN" altLang="en-US" dirty="0" smtClean="0"/>
              <a:t> </a:t>
            </a:r>
            <a:r>
              <a:rPr lang="en-US" altLang="zh-CN" dirty="0" smtClean="0"/>
              <a:t>DHCP </a:t>
            </a:r>
            <a:r>
              <a:rPr lang="en-US" altLang="zh-CN" dirty="0">
                <a:ea typeface="黑体" pitchFamily="49" charset="-122"/>
              </a:rPr>
              <a:t>(Dynamic Host Configuration Protocol) </a:t>
            </a:r>
            <a:r>
              <a:rPr lang="zh-CN" altLang="en-US" dirty="0" smtClean="0"/>
              <a:t>提供了</a:t>
            </a:r>
            <a:r>
              <a:rPr lang="zh-CN" altLang="en-US" dirty="0" smtClean="0">
                <a:solidFill>
                  <a:srgbClr val="FF0000"/>
                </a:solidFill>
              </a:rPr>
              <a:t>即插即用连网 </a:t>
            </a:r>
            <a:r>
              <a:rPr lang="en-US" altLang="zh-CN" dirty="0" smtClean="0"/>
              <a:t>(plug-and-play networking) </a:t>
            </a:r>
            <a:r>
              <a:rPr lang="zh-CN" altLang="en-US" dirty="0" smtClean="0"/>
              <a:t>的机制。</a:t>
            </a:r>
          </a:p>
          <a:p>
            <a:pPr eaLnBrk="1" hangingPunct="1">
              <a:defRPr/>
            </a:pPr>
            <a:r>
              <a:rPr lang="zh-CN" altLang="en-US" dirty="0" smtClean="0"/>
              <a:t>这种机制允许一台计算机加入新的网络和获取</a:t>
            </a:r>
            <a:r>
              <a:rPr lang="en-US" altLang="zh-CN" dirty="0" smtClean="0"/>
              <a:t>IP </a:t>
            </a:r>
            <a:r>
              <a:rPr lang="zh-CN" altLang="en-US" dirty="0" smtClean="0"/>
              <a:t>地址而不用手工参与。</a:t>
            </a:r>
          </a:p>
        </p:txBody>
      </p:sp>
    </p:spTree>
    <p:extLst>
      <p:ext uri="{BB962C8B-B14F-4D97-AF65-F5344CB8AC3E}">
        <p14:creationId xmlns:p14="http://schemas.microsoft.com/office/powerpoint/2010/main" xmlns="" val="3788507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08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algn="ctr" eaLnBrk="1" hangingPunct="1"/>
            <a:r>
              <a:rPr lang="en-US" altLang="zh-CN" smtClean="0">
                <a:ea typeface="黑体" pitchFamily="49" charset="-122"/>
              </a:rPr>
              <a:t>DHCP </a:t>
            </a:r>
            <a:r>
              <a:rPr lang="zh-CN" altLang="en-US" smtClean="0">
                <a:ea typeface="黑体" pitchFamily="49" charset="-122"/>
              </a:rPr>
              <a:t>使用客户</a:t>
            </a:r>
            <a:r>
              <a:rPr lang="zh-CN" altLang="en-US" smtClean="0">
                <a:ea typeface="黑体" pitchFamily="49" charset="-122"/>
                <a:sym typeface="Symbol" pitchFamily="18" charset="2"/>
              </a:rPr>
              <a:t></a:t>
            </a:r>
            <a:r>
              <a:rPr lang="zh-CN" altLang="en-US" smtClean="0">
                <a:ea typeface="黑体" pitchFamily="49" charset="-122"/>
              </a:rPr>
              <a:t>服务器方式</a:t>
            </a:r>
          </a:p>
        </p:txBody>
      </p:sp>
      <p:sp>
        <p:nvSpPr>
          <p:cNvPr id="721923" name="Rectangle 3"/>
          <p:cNvSpPr>
            <a:spLocks noGrp="1" noChangeArrowheads="1"/>
          </p:cNvSpPr>
          <p:nvPr>
            <p:ph idx="1"/>
          </p:nvPr>
        </p:nvSpPr>
        <p:spPr/>
        <p:txBody>
          <a:bodyPr/>
          <a:lstStyle/>
          <a:p>
            <a:pPr eaLnBrk="1" hangingPunct="1"/>
            <a:r>
              <a:rPr lang="zh-CN" altLang="en-US" sz="2800" dirty="0" smtClean="0">
                <a:ea typeface="黑体" pitchFamily="49" charset="-122"/>
              </a:rPr>
              <a:t>需要 </a:t>
            </a:r>
            <a:r>
              <a:rPr lang="en-US" altLang="zh-CN" sz="2800" dirty="0" smtClean="0">
                <a:ea typeface="黑体" pitchFamily="49" charset="-122"/>
              </a:rPr>
              <a:t>IP </a:t>
            </a:r>
            <a:r>
              <a:rPr lang="zh-CN" altLang="en-US" sz="2800" dirty="0" smtClean="0">
                <a:ea typeface="黑体" pitchFamily="49" charset="-122"/>
              </a:rPr>
              <a:t>地址的主机在启动时就向 </a:t>
            </a:r>
            <a:r>
              <a:rPr lang="en-US" altLang="zh-CN" sz="2800" dirty="0" smtClean="0">
                <a:ea typeface="黑体" pitchFamily="49" charset="-122"/>
              </a:rPr>
              <a:t>DHCP </a:t>
            </a:r>
            <a:r>
              <a:rPr lang="zh-CN" altLang="en-US" sz="2800" dirty="0" smtClean="0">
                <a:ea typeface="黑体" pitchFamily="49" charset="-122"/>
              </a:rPr>
              <a:t>服务器</a:t>
            </a:r>
            <a:r>
              <a:rPr lang="zh-CN" altLang="en-US" sz="2800" dirty="0" smtClean="0">
                <a:solidFill>
                  <a:srgbClr val="FF0000"/>
                </a:solidFill>
                <a:ea typeface="黑体" pitchFamily="49" charset="-122"/>
              </a:rPr>
              <a:t>广播发送</a:t>
            </a:r>
            <a:r>
              <a:rPr lang="zh-CN" altLang="en-US" sz="2800" dirty="0" smtClean="0">
                <a:ea typeface="黑体" pitchFamily="49" charset="-122"/>
              </a:rPr>
              <a:t>发现报文（</a:t>
            </a:r>
            <a:r>
              <a:rPr lang="en-US" altLang="zh-CN" sz="2800" dirty="0" smtClean="0">
                <a:ea typeface="黑体" pitchFamily="49" charset="-122"/>
              </a:rPr>
              <a:t>DHCPDISCOVER</a:t>
            </a:r>
            <a:r>
              <a:rPr lang="zh-CN" altLang="en-US" sz="2800" dirty="0" smtClean="0">
                <a:ea typeface="黑体" pitchFamily="49" charset="-122"/>
              </a:rPr>
              <a:t>），这时该主机就成为 </a:t>
            </a:r>
            <a:r>
              <a:rPr lang="en-US" altLang="zh-CN" sz="2800" dirty="0" smtClean="0">
                <a:ea typeface="黑体" pitchFamily="49" charset="-122"/>
              </a:rPr>
              <a:t>DHCP </a:t>
            </a:r>
            <a:r>
              <a:rPr lang="zh-CN" altLang="en-US" sz="2800" dirty="0" smtClean="0">
                <a:ea typeface="黑体" pitchFamily="49" charset="-122"/>
              </a:rPr>
              <a:t>客户。</a:t>
            </a:r>
          </a:p>
          <a:p>
            <a:pPr eaLnBrk="1" hangingPunct="1"/>
            <a:r>
              <a:rPr lang="zh-CN" altLang="en-US" sz="2800" dirty="0" smtClean="0">
                <a:ea typeface="黑体" pitchFamily="49" charset="-122"/>
              </a:rPr>
              <a:t>本地网络上所有主机都能收到此广播报文，但只有 </a:t>
            </a:r>
            <a:r>
              <a:rPr lang="en-US" altLang="zh-CN" sz="2800" dirty="0" smtClean="0">
                <a:ea typeface="黑体" pitchFamily="49" charset="-122"/>
              </a:rPr>
              <a:t>DHCP </a:t>
            </a:r>
            <a:r>
              <a:rPr lang="zh-CN" altLang="en-US" sz="2800" dirty="0" smtClean="0">
                <a:ea typeface="黑体" pitchFamily="49" charset="-122"/>
              </a:rPr>
              <a:t>服务器才回答此广播报文。</a:t>
            </a:r>
          </a:p>
          <a:p>
            <a:pPr eaLnBrk="1" hangingPunct="1"/>
            <a:r>
              <a:rPr lang="en-US" altLang="zh-CN" sz="2800" dirty="0" smtClean="0">
                <a:ea typeface="黑体" pitchFamily="49" charset="-122"/>
              </a:rPr>
              <a:t>DHCP </a:t>
            </a:r>
            <a:r>
              <a:rPr lang="zh-CN" altLang="en-US" sz="2800" dirty="0" smtClean="0">
                <a:ea typeface="黑体" pitchFamily="49" charset="-122"/>
              </a:rPr>
              <a:t>服务器先在其数据库中查找该计算机的配置信息。若找到，则返回找到的信息。若找不到，则从服务器的 </a:t>
            </a:r>
            <a:r>
              <a:rPr lang="en-US" altLang="zh-CN" sz="2800" dirty="0" smtClean="0">
                <a:ea typeface="黑体" pitchFamily="49" charset="-122"/>
              </a:rPr>
              <a:t>IP </a:t>
            </a:r>
            <a:r>
              <a:rPr lang="zh-CN" altLang="en-US" sz="2800" dirty="0" smtClean="0">
                <a:ea typeface="黑体" pitchFamily="49" charset="-122"/>
              </a:rPr>
              <a:t>地址池</a:t>
            </a:r>
            <a:r>
              <a:rPr lang="en-US" altLang="zh-CN" sz="2800" dirty="0" smtClean="0">
                <a:ea typeface="黑体" pitchFamily="49" charset="-122"/>
              </a:rPr>
              <a:t>(address pool)</a:t>
            </a:r>
            <a:r>
              <a:rPr lang="zh-CN" altLang="en-US" sz="2800" dirty="0" smtClean="0">
                <a:ea typeface="黑体" pitchFamily="49" charset="-122"/>
              </a:rPr>
              <a:t>中取一个地址分配给该计算机。</a:t>
            </a:r>
            <a:r>
              <a:rPr lang="en-US" altLang="zh-CN" sz="2800" dirty="0" smtClean="0">
                <a:ea typeface="黑体" pitchFamily="49" charset="-122"/>
              </a:rPr>
              <a:t>DHCP </a:t>
            </a:r>
            <a:r>
              <a:rPr lang="zh-CN" altLang="en-US" sz="2800" dirty="0" smtClean="0">
                <a:ea typeface="黑体" pitchFamily="49" charset="-122"/>
              </a:rPr>
              <a:t>服务器的回答报文叫做提供报文（</a:t>
            </a:r>
            <a:r>
              <a:rPr lang="en-US" altLang="zh-CN" sz="2800" dirty="0" smtClean="0">
                <a:ea typeface="黑体" pitchFamily="49" charset="-122"/>
              </a:rPr>
              <a:t>DHCPOFFER</a:t>
            </a:r>
            <a:r>
              <a:rPr lang="zh-CN" altLang="en-US" sz="2800" dirty="0" smtClean="0">
                <a:ea typeface="黑体" pitchFamily="49" charset="-122"/>
              </a:rPr>
              <a:t>）。 </a:t>
            </a:r>
          </a:p>
        </p:txBody>
      </p:sp>
    </p:spTree>
    <p:extLst>
      <p:ext uri="{BB962C8B-B14F-4D97-AF65-F5344CB8AC3E}">
        <p14:creationId xmlns:p14="http://schemas.microsoft.com/office/powerpoint/2010/main" xmlns="" val="3696130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1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algn="ctr" eaLnBrk="1" hangingPunct="1"/>
            <a:r>
              <a:rPr lang="zh-CN" altLang="en-US" dirty="0" smtClean="0">
                <a:ea typeface="黑体" pitchFamily="49" charset="-122"/>
              </a:rPr>
              <a:t>租用期 </a:t>
            </a:r>
            <a:r>
              <a:rPr lang="en-US" altLang="zh-CN" dirty="0" smtClean="0">
                <a:ea typeface="黑体" pitchFamily="49" charset="-122"/>
              </a:rPr>
              <a:t>(lease period) </a:t>
            </a:r>
          </a:p>
        </p:txBody>
      </p:sp>
      <p:sp>
        <p:nvSpPr>
          <p:cNvPr id="303107" name="Rectangle 3"/>
          <p:cNvSpPr>
            <a:spLocks noGrp="1" noChangeArrowheads="1"/>
          </p:cNvSpPr>
          <p:nvPr>
            <p:ph idx="1"/>
          </p:nvPr>
        </p:nvSpPr>
        <p:spPr/>
        <p:txBody>
          <a:bodyPr/>
          <a:lstStyle/>
          <a:p>
            <a:pPr eaLnBrk="1" hangingPunct="1"/>
            <a:r>
              <a:rPr lang="en-US" altLang="zh-CN" dirty="0" smtClean="0">
                <a:ea typeface="黑体" pitchFamily="49" charset="-122"/>
              </a:rPr>
              <a:t>DHCP </a:t>
            </a:r>
            <a:r>
              <a:rPr lang="zh-CN" altLang="en-US" dirty="0" smtClean="0">
                <a:ea typeface="黑体" pitchFamily="49" charset="-122"/>
              </a:rPr>
              <a:t>服务器分配给 </a:t>
            </a:r>
            <a:r>
              <a:rPr lang="en-US" altLang="zh-CN" dirty="0" smtClean="0">
                <a:ea typeface="黑体" pitchFamily="49" charset="-122"/>
              </a:rPr>
              <a:t>DHCP </a:t>
            </a:r>
            <a:r>
              <a:rPr lang="zh-CN" altLang="en-US" dirty="0" smtClean="0">
                <a:ea typeface="黑体" pitchFamily="49" charset="-122"/>
              </a:rPr>
              <a:t>客户的 </a:t>
            </a:r>
            <a:r>
              <a:rPr lang="en-US" altLang="zh-CN" dirty="0" smtClean="0">
                <a:ea typeface="黑体" pitchFamily="49" charset="-122"/>
              </a:rPr>
              <a:t>IP </a:t>
            </a:r>
            <a:r>
              <a:rPr lang="zh-CN" altLang="en-US" dirty="0" smtClean="0">
                <a:ea typeface="黑体" pitchFamily="49" charset="-122"/>
              </a:rPr>
              <a:t>地址的</a:t>
            </a:r>
            <a:r>
              <a:rPr lang="zh-CN" altLang="en-US" dirty="0" smtClean="0">
                <a:solidFill>
                  <a:srgbClr val="FF0000"/>
                </a:solidFill>
                <a:ea typeface="黑体" pitchFamily="49" charset="-122"/>
              </a:rPr>
              <a:t>临时的，</a:t>
            </a:r>
            <a:r>
              <a:rPr lang="zh-CN" altLang="en-US" dirty="0" smtClean="0">
                <a:ea typeface="黑体" pitchFamily="49" charset="-122"/>
              </a:rPr>
              <a:t>因此 </a:t>
            </a:r>
            <a:r>
              <a:rPr lang="en-US" altLang="zh-CN" dirty="0" smtClean="0">
                <a:ea typeface="黑体" pitchFamily="49" charset="-122"/>
              </a:rPr>
              <a:t>DHCP </a:t>
            </a:r>
            <a:r>
              <a:rPr lang="zh-CN" altLang="en-US" dirty="0" smtClean="0">
                <a:ea typeface="黑体" pitchFamily="49" charset="-122"/>
              </a:rPr>
              <a:t>客户只能在一段有限的时间内使用这个分配到的 </a:t>
            </a:r>
            <a:r>
              <a:rPr lang="en-US" altLang="zh-CN" dirty="0" smtClean="0">
                <a:ea typeface="黑体" pitchFamily="49" charset="-122"/>
              </a:rPr>
              <a:t>IP </a:t>
            </a:r>
            <a:r>
              <a:rPr lang="zh-CN" altLang="en-US" dirty="0" smtClean="0">
                <a:ea typeface="黑体" pitchFamily="49" charset="-122"/>
              </a:rPr>
              <a:t>地址。</a:t>
            </a:r>
            <a:r>
              <a:rPr lang="en-US" altLang="zh-CN" dirty="0" smtClean="0">
                <a:ea typeface="黑体" pitchFamily="49" charset="-122"/>
              </a:rPr>
              <a:t>DHCP </a:t>
            </a:r>
            <a:r>
              <a:rPr lang="zh-CN" altLang="en-US" dirty="0" smtClean="0">
                <a:ea typeface="黑体" pitchFamily="49" charset="-122"/>
              </a:rPr>
              <a:t>协议称这段时间为</a:t>
            </a:r>
            <a:r>
              <a:rPr lang="zh-CN" altLang="en-US" dirty="0" smtClean="0">
                <a:solidFill>
                  <a:srgbClr val="FF0000"/>
                </a:solidFill>
                <a:ea typeface="黑体" pitchFamily="49" charset="-122"/>
              </a:rPr>
              <a:t>租用期</a:t>
            </a:r>
            <a:r>
              <a:rPr lang="zh-CN" altLang="en-US" dirty="0" smtClean="0">
                <a:ea typeface="黑体" pitchFamily="49" charset="-122"/>
              </a:rPr>
              <a:t>。 </a:t>
            </a:r>
          </a:p>
          <a:p>
            <a:pPr eaLnBrk="1" hangingPunct="1"/>
            <a:r>
              <a:rPr lang="zh-CN" altLang="en-US" dirty="0" smtClean="0">
                <a:ea typeface="黑体" pitchFamily="49" charset="-122"/>
              </a:rPr>
              <a:t>租用期的数值应由 </a:t>
            </a:r>
            <a:r>
              <a:rPr lang="en-US" altLang="zh-CN" dirty="0" smtClean="0">
                <a:ea typeface="黑体" pitchFamily="49" charset="-122"/>
              </a:rPr>
              <a:t>DHCP </a:t>
            </a:r>
            <a:r>
              <a:rPr lang="zh-CN" altLang="en-US" dirty="0" smtClean="0">
                <a:ea typeface="黑体" pitchFamily="49" charset="-122"/>
              </a:rPr>
              <a:t>服务器自己决定。</a:t>
            </a:r>
          </a:p>
          <a:p>
            <a:pPr eaLnBrk="1" hangingPunct="1"/>
            <a:r>
              <a:rPr lang="en-US" altLang="zh-CN" dirty="0" smtClean="0">
                <a:ea typeface="黑体" pitchFamily="49" charset="-122"/>
              </a:rPr>
              <a:t>DHCP </a:t>
            </a:r>
            <a:r>
              <a:rPr lang="zh-CN" altLang="en-US" dirty="0" smtClean="0">
                <a:ea typeface="黑体" pitchFamily="49" charset="-122"/>
              </a:rPr>
              <a:t>客户也可在自己发送的报文中（例如，发现报文）提出对租用期的要求。  </a:t>
            </a:r>
          </a:p>
        </p:txBody>
      </p:sp>
    </p:spTree>
    <p:extLst>
      <p:ext uri="{BB962C8B-B14F-4D97-AF65-F5344CB8AC3E}">
        <p14:creationId xmlns:p14="http://schemas.microsoft.com/office/powerpoint/2010/main" xmlns="" val="8259736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idx="4294967295"/>
          </p:nvPr>
        </p:nvSpPr>
        <p:spPr>
          <a:xfrm>
            <a:off x="704528" y="188913"/>
            <a:ext cx="8442325" cy="539750"/>
          </a:xfrm>
        </p:spPr>
        <p:txBody>
          <a:bodyPr/>
          <a:lstStyle/>
          <a:p>
            <a:pPr algn="ctr" eaLnBrk="1" hangingPunct="1">
              <a:defRPr/>
            </a:pPr>
            <a:r>
              <a:rPr lang="en-US" altLang="zh-CN" dirty="0"/>
              <a:t>DHCP </a:t>
            </a:r>
            <a:r>
              <a:rPr dirty="0"/>
              <a:t>协议的工作过程 </a:t>
            </a:r>
          </a:p>
        </p:txBody>
      </p:sp>
      <p:sp>
        <p:nvSpPr>
          <p:cNvPr id="305155" name="Line 4"/>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56" name="Line 6"/>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57" name="Rectangle 7"/>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5158" name="Rectangle 8"/>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05159" name="Rectangle 9"/>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5160" name="Rectangle 10"/>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5161"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5162" name="Text Box 12"/>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63" name="Text Box 13"/>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64" name="Line 14"/>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65" name="Rectangle 15"/>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5166" name="Rectangle 16"/>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05167" name="Rectangle 17"/>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5168" name="Rectangle 18"/>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5169"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5170" name="Text Box 20"/>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71" name="Text Box 21"/>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72" name="Line 23"/>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73" name="Rectangle 24"/>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5174" name="Rectangle 25"/>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05175" name="Rectangle 26"/>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5176" name="Rectangle 27"/>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5177"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5178" name="Text Box 29"/>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79" name="Text Box 30"/>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80" name="Line 31"/>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81" name="Rectangle 32"/>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5182" name="Rectangle 33"/>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05183" name="Rectangle 34"/>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5184" name="Rectangle 35"/>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5185"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5186" name="Text Box 37"/>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87" name="Text Box 38"/>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88" name="Line 40"/>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89" name="Rectangle 41"/>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5190" name="Rectangle 42"/>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05191" name="Rectangle 43"/>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5192" name="Rectangle 44"/>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5193"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5194" name="Text Box 46"/>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95" name="Text Box 47"/>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196" name="Line 48"/>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197" name="Rectangle 49"/>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5198" name="Rectangle 50"/>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05199" name="Rectangle 51"/>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5200" name="Rectangle 52"/>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5201"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5202" name="Text Box 54"/>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203" name="Text Box 55"/>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204" name="Line 56"/>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205" name="Rectangle 57"/>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5206" name="Rectangle 58"/>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05207" name="Rectangle 59"/>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5208" name="Rectangle 60"/>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5209" name="Rectangle 61"/>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5210" name="Text Box 62"/>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211" name="Text Box 63"/>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212" name="Line 65"/>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5213" name="Rectangle 66"/>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5214" name="Rectangle 67"/>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05215" name="Rectangle 68"/>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5216" name="Rectangle 69"/>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5217"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5218" name="Text Box 71"/>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219" name="Text Box 72"/>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220" name="Rectangle 73"/>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5221" name="Rectangle 74"/>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5222" name="Text Box 75"/>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5223" name="Text Box 76"/>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被动打开</a:t>
            </a:r>
          </a:p>
        </p:txBody>
      </p:sp>
      <p:sp>
        <p:nvSpPr>
          <p:cNvPr id="305224" name="Text Box 77"/>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5225" name="Text Box 78"/>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5226" name="Text Box 79"/>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5227" name="Text Box 80"/>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5228" name="Text Box 81"/>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5229" name="Text Box 82"/>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5230" name="Text Box 83"/>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5231" name="Text Box 84"/>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5232" name="Text Box 85"/>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000099"/>
                </a:solidFill>
                <a:latin typeface="Arial" charset="0"/>
                <a:ea typeface="黑体" pitchFamily="49" charset="-122"/>
              </a:rPr>
              <a:t>…</a:t>
            </a:r>
          </a:p>
        </p:txBody>
      </p:sp>
      <p:sp>
        <p:nvSpPr>
          <p:cNvPr id="305233" name="Text Box 86"/>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grpSp>
        <p:nvGrpSpPr>
          <p:cNvPr id="727131" name="Group 91"/>
          <p:cNvGrpSpPr>
            <a:grpSpLocks/>
          </p:cNvGrpSpPr>
          <p:nvPr/>
        </p:nvGrpSpPr>
        <p:grpSpPr bwMode="auto">
          <a:xfrm>
            <a:off x="0" y="4622800"/>
            <a:ext cx="9906000" cy="2235200"/>
            <a:chOff x="0" y="2840"/>
            <a:chExt cx="5760" cy="1480"/>
          </a:xfrm>
        </p:grpSpPr>
        <p:sp>
          <p:nvSpPr>
            <p:cNvPr id="305235" name="Rectangle 88"/>
            <p:cNvSpPr>
              <a:spLocks noChangeArrowheads="1"/>
            </p:cNvSpPr>
            <p:nvPr/>
          </p:nvSpPr>
          <p:spPr bwMode="auto">
            <a:xfrm>
              <a:off x="0" y="2840"/>
              <a:ext cx="5760" cy="148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05236" name="Text Box 90"/>
            <p:cNvSpPr txBox="1">
              <a:spLocks noChangeArrowheads="1"/>
            </p:cNvSpPr>
            <p:nvPr/>
          </p:nvSpPr>
          <p:spPr bwMode="auto">
            <a:xfrm>
              <a:off x="781" y="3176"/>
              <a:ext cx="4133" cy="713"/>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b="1">
                  <a:solidFill>
                    <a:srgbClr val="000099"/>
                  </a:solidFill>
                  <a:latin typeface="Arial" charset="0"/>
                  <a:ea typeface="黑体" pitchFamily="49" charset="-122"/>
                  <a:sym typeface="Wingdings" pitchFamily="2" charset="2"/>
                </a:rPr>
                <a:t></a:t>
              </a:r>
              <a:r>
                <a:rPr lang="zh-CN" altLang="en-US" sz="2800" b="1">
                  <a:solidFill>
                    <a:srgbClr val="000099"/>
                  </a:solidFill>
                  <a:latin typeface="Arial" charset="0"/>
                  <a:ea typeface="黑体" pitchFamily="49" charset="-122"/>
                </a:rPr>
                <a:t>：</a:t>
              </a:r>
              <a:r>
                <a:rPr lang="en-US" altLang="zh-CN" sz="2800" b="1">
                  <a:solidFill>
                    <a:srgbClr val="000099"/>
                  </a:solidFill>
                  <a:latin typeface="Arial" charset="0"/>
                  <a:ea typeface="黑体" pitchFamily="49" charset="-122"/>
                </a:rPr>
                <a:t>DHCP </a:t>
              </a:r>
              <a:r>
                <a:rPr lang="zh-CN" altLang="en-US" sz="2800" b="1">
                  <a:solidFill>
                    <a:srgbClr val="000099"/>
                  </a:solidFill>
                  <a:latin typeface="Arial" charset="0"/>
                  <a:ea typeface="黑体" pitchFamily="49" charset="-122"/>
                </a:rPr>
                <a:t>服务器被动打开 </a:t>
              </a:r>
              <a:r>
                <a:rPr lang="en-US" altLang="zh-CN" sz="2800" b="1">
                  <a:solidFill>
                    <a:srgbClr val="000099"/>
                  </a:solidFill>
                  <a:latin typeface="Arial" charset="0"/>
                  <a:ea typeface="黑体" pitchFamily="49" charset="-122"/>
                </a:rPr>
                <a:t>UDP </a:t>
              </a:r>
              <a:r>
                <a:rPr lang="zh-CN" altLang="en-US" sz="2800" b="1">
                  <a:solidFill>
                    <a:srgbClr val="000099"/>
                  </a:solidFill>
                  <a:latin typeface="Arial" charset="0"/>
                  <a:ea typeface="黑体" pitchFamily="49" charset="-122"/>
                </a:rPr>
                <a:t>端口 </a:t>
              </a:r>
              <a:r>
                <a:rPr lang="en-US" altLang="zh-CN" sz="2800" b="1">
                  <a:solidFill>
                    <a:srgbClr val="000099"/>
                  </a:solidFill>
                  <a:latin typeface="Arial" charset="0"/>
                  <a:ea typeface="黑体" pitchFamily="49" charset="-122"/>
                </a:rPr>
                <a:t>67</a:t>
              </a:r>
              <a:r>
                <a:rPr lang="zh-CN" altLang="en-US" sz="2800" b="1">
                  <a:solidFill>
                    <a:srgbClr val="000099"/>
                  </a:solidFill>
                  <a:latin typeface="Arial" charset="0"/>
                  <a:ea typeface="黑体" pitchFamily="49" charset="-122"/>
                </a:rPr>
                <a:t>，</a:t>
              </a:r>
            </a:p>
            <a:p>
              <a:pPr eaLnBrk="1" hangingPunct="1"/>
              <a:r>
                <a:rPr lang="zh-CN" altLang="en-US" sz="2800" b="1">
                  <a:solidFill>
                    <a:srgbClr val="000099"/>
                  </a:solidFill>
                  <a:latin typeface="Arial" charset="0"/>
                  <a:ea typeface="黑体" pitchFamily="49" charset="-122"/>
                </a:rPr>
                <a:t>        等待客户端发来的报文。</a:t>
              </a:r>
            </a:p>
          </p:txBody>
        </p:sp>
      </p:grpSp>
    </p:spTree>
    <p:extLst>
      <p:ext uri="{BB962C8B-B14F-4D97-AF65-F5344CB8AC3E}">
        <p14:creationId xmlns:p14="http://schemas.microsoft.com/office/powerpoint/2010/main" xmlns="" val="3734109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页脚占位符 4"/>
          <p:cNvSpPr>
            <a:spLocks noGrp="1"/>
          </p:cNvSpPr>
          <p:nvPr>
            <p:ph type="ftr" sz="quarter" idx="3"/>
          </p:nvPr>
        </p:nvSpPr>
        <p:spPr>
          <a:prstGeom prst="rect">
            <a:avLst/>
          </a:prstGeom>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zh-CN" altLang="en-US" sz="1400" b="1" smtClean="0">
                <a:solidFill>
                  <a:srgbClr val="000099"/>
                </a:solidFill>
              </a:rPr>
              <a:t>课件制作人：谢希仁</a:t>
            </a:r>
          </a:p>
        </p:txBody>
      </p:sp>
      <p:sp>
        <p:nvSpPr>
          <p:cNvPr id="294915" name="Rectangle 2"/>
          <p:cNvSpPr>
            <a:spLocks noGrp="1" noChangeArrowheads="1"/>
          </p:cNvSpPr>
          <p:nvPr>
            <p:ph type="title" idx="4294967295"/>
          </p:nvPr>
        </p:nvSpPr>
        <p:spPr>
          <a:xfrm>
            <a:off x="591256" y="188913"/>
            <a:ext cx="8466200" cy="539750"/>
          </a:xfrm>
        </p:spPr>
        <p:txBody>
          <a:bodyPr/>
          <a:lstStyle/>
          <a:p>
            <a:pPr algn="ctr" eaLnBrk="1" hangingPunct="1">
              <a:defRPr/>
            </a:pPr>
            <a:r>
              <a:rPr lang="en-US" altLang="zh-CN" sz="4062" dirty="0"/>
              <a:t>DHCP </a:t>
            </a:r>
            <a:r>
              <a:rPr dirty="0"/>
              <a:t>协议的工作过程</a:t>
            </a:r>
            <a:r>
              <a:rPr sz="4062" dirty="0"/>
              <a:t> </a:t>
            </a:r>
          </a:p>
        </p:txBody>
      </p:sp>
      <p:sp>
        <p:nvSpPr>
          <p:cNvPr id="307204"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7205"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06"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7207"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07208"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7209"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7210"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7211"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12"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13"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14"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7215"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07216"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7217"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7218"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7219"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20"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21"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22"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7223"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07224"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7225"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7226"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7227"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28"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29"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30"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7231"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07232"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7233"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7234"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7235"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36"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37"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38"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7239"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07240"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7241"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7242"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7243"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44"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45"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46"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7247"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07248"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7249"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7250"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7251"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52"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53"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54"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7255"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07256"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7257"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7258"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7259"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60"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61"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7262"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7263"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07264"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7265"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7266"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7267"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68"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07269"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a:solidFill>
                  <a:srgbClr val="333399"/>
                </a:solidFill>
                <a:latin typeface="Arial" charset="0"/>
                <a:ea typeface="黑体" pitchFamily="49" charset="-122"/>
              </a:rPr>
              <a:t>服务器</a:t>
            </a:r>
          </a:p>
        </p:txBody>
      </p:sp>
      <p:sp>
        <p:nvSpPr>
          <p:cNvPr id="307270"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a:solidFill>
                  <a:srgbClr val="333399"/>
                </a:solidFill>
                <a:latin typeface="Arial" charset="0"/>
                <a:ea typeface="黑体" pitchFamily="49" charset="-122"/>
              </a:rPr>
              <a:t>67</a:t>
            </a:r>
          </a:p>
        </p:txBody>
      </p:sp>
      <p:sp>
        <p:nvSpPr>
          <p:cNvPr id="307271"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dirty="0">
                <a:solidFill>
                  <a:srgbClr val="333399"/>
                </a:solidFill>
                <a:latin typeface="Arial" charset="0"/>
                <a:ea typeface="黑体" pitchFamily="49" charset="-122"/>
              </a:rPr>
              <a:t>UDP</a:t>
            </a:r>
          </a:p>
        </p:txBody>
      </p:sp>
      <p:sp>
        <p:nvSpPr>
          <p:cNvPr id="307272"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a:solidFill>
                  <a:srgbClr val="333399"/>
                </a:solidFill>
                <a:latin typeface="Arial" charset="0"/>
                <a:ea typeface="黑体" pitchFamily="49" charset="-122"/>
              </a:rPr>
              <a:t>被动打开</a:t>
            </a:r>
          </a:p>
        </p:txBody>
      </p:sp>
      <p:sp>
        <p:nvSpPr>
          <p:cNvPr id="307273"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a:solidFill>
                  <a:srgbClr val="333399"/>
                </a:solidFill>
                <a:latin typeface="Arial" charset="0"/>
                <a:ea typeface="黑体" pitchFamily="49" charset="-122"/>
                <a:sym typeface="Wingdings" pitchFamily="2" charset="2"/>
              </a:rPr>
              <a:t></a:t>
            </a:r>
          </a:p>
        </p:txBody>
      </p:sp>
      <p:sp>
        <p:nvSpPr>
          <p:cNvPr id="307274"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7275"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7276"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7277"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7278"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7279"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7280"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7281"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000099"/>
                </a:solidFill>
                <a:latin typeface="Arial" charset="0"/>
                <a:ea typeface="黑体" pitchFamily="49" charset="-122"/>
              </a:rPr>
              <a:t>…</a:t>
            </a:r>
          </a:p>
        </p:txBody>
      </p:sp>
      <p:sp>
        <p:nvSpPr>
          <p:cNvPr id="307282"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07283" name="Rectangle 83"/>
          <p:cNvSpPr>
            <a:spLocks noChangeArrowheads="1"/>
          </p:cNvSpPr>
          <p:nvPr/>
        </p:nvSpPr>
        <p:spPr bwMode="auto">
          <a:xfrm>
            <a:off x="0" y="4622800"/>
            <a:ext cx="9906000" cy="2235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07284" name="Text Box 85"/>
          <p:cNvSpPr txBox="1">
            <a:spLocks noChangeArrowheads="1"/>
          </p:cNvSpPr>
          <p:nvPr/>
        </p:nvSpPr>
        <p:spPr bwMode="auto">
          <a:xfrm>
            <a:off x="1343158" y="5138738"/>
            <a:ext cx="6261761" cy="1077912"/>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b="1">
                <a:solidFill>
                  <a:srgbClr val="000099"/>
                </a:solidFill>
                <a:sym typeface="Wingdings" pitchFamily="2" charset="2"/>
              </a:rPr>
              <a:t></a:t>
            </a:r>
            <a:r>
              <a:rPr lang="zh-CN" altLang="en-US" sz="2800" b="1">
                <a:solidFill>
                  <a:srgbClr val="000099"/>
                </a:solidFill>
              </a:rPr>
              <a:t>：</a:t>
            </a:r>
            <a:r>
              <a:rPr lang="en-US" altLang="zh-CN" sz="2800" b="1">
                <a:solidFill>
                  <a:srgbClr val="000099"/>
                </a:solidFill>
              </a:rPr>
              <a:t>DHCP </a:t>
            </a:r>
            <a:r>
              <a:rPr lang="zh-CN" altLang="en-US" sz="2800" b="1">
                <a:solidFill>
                  <a:srgbClr val="000099"/>
                </a:solidFill>
              </a:rPr>
              <a:t>客户从 </a:t>
            </a:r>
            <a:r>
              <a:rPr lang="en-US" altLang="zh-CN" sz="2800" b="1">
                <a:solidFill>
                  <a:srgbClr val="000099"/>
                </a:solidFill>
              </a:rPr>
              <a:t>UDP </a:t>
            </a:r>
            <a:r>
              <a:rPr lang="zh-CN" altLang="en-US" sz="2800" b="1">
                <a:solidFill>
                  <a:srgbClr val="000099"/>
                </a:solidFill>
              </a:rPr>
              <a:t>端口 </a:t>
            </a:r>
            <a:r>
              <a:rPr lang="en-US" altLang="zh-CN" sz="2800" b="1">
                <a:solidFill>
                  <a:srgbClr val="000099"/>
                </a:solidFill>
              </a:rPr>
              <a:t>68</a:t>
            </a:r>
          </a:p>
          <a:p>
            <a:pPr eaLnBrk="1" hangingPunct="1"/>
            <a:r>
              <a:rPr lang="en-US" altLang="zh-CN" sz="2800" b="1">
                <a:solidFill>
                  <a:srgbClr val="000099"/>
                </a:solidFill>
              </a:rPr>
              <a:t>      </a:t>
            </a:r>
            <a:r>
              <a:rPr lang="zh-CN" altLang="en-US" sz="2800" b="1">
                <a:solidFill>
                  <a:srgbClr val="000099"/>
                </a:solidFill>
              </a:rPr>
              <a:t>发送 </a:t>
            </a:r>
            <a:r>
              <a:rPr lang="en-US" altLang="zh-CN" sz="2800" b="1">
                <a:solidFill>
                  <a:srgbClr val="000099"/>
                </a:solidFill>
              </a:rPr>
              <a:t>DHCP </a:t>
            </a:r>
            <a:r>
              <a:rPr lang="zh-CN" altLang="en-US" sz="2800" b="1">
                <a:solidFill>
                  <a:srgbClr val="000099"/>
                </a:solidFill>
              </a:rPr>
              <a:t>发现报文。</a:t>
            </a:r>
          </a:p>
        </p:txBody>
      </p:sp>
    </p:spTree>
    <p:extLst>
      <p:ext uri="{BB962C8B-B14F-4D97-AF65-F5344CB8AC3E}">
        <p14:creationId xmlns:p14="http://schemas.microsoft.com/office/powerpoint/2010/main" xmlns="" val="25921047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页脚占位符 4"/>
          <p:cNvSpPr>
            <a:spLocks noGrp="1"/>
          </p:cNvSpPr>
          <p:nvPr>
            <p:ph type="ftr" sz="quarter" idx="4294967295"/>
          </p:nvPr>
        </p:nvSpPr>
        <p:spPr>
          <a:xfrm>
            <a:off x="3384550" y="6356350"/>
            <a:ext cx="3136900" cy="457200"/>
          </a:xfrm>
          <a:prstGeom prst="rect">
            <a:avLst/>
          </a:prstGeom>
          <a:noFill/>
        </p:spPr>
        <p:txBody>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r>
              <a:rPr lang="zh-CN" altLang="en-US" sz="1400" smtClean="0">
                <a:solidFill>
                  <a:srgbClr val="000099"/>
                </a:solidFill>
                <a:latin typeface="Tahoma" pitchFamily="34" charset="0"/>
                <a:ea typeface="宋体" charset="-122"/>
              </a:rPr>
              <a:t>课件制作人：谢希仁</a:t>
            </a:r>
          </a:p>
        </p:txBody>
      </p:sp>
      <p:sp>
        <p:nvSpPr>
          <p:cNvPr id="309251" name="Rectangle 2"/>
          <p:cNvSpPr>
            <a:spLocks noGrp="1" noChangeArrowheads="1"/>
          </p:cNvSpPr>
          <p:nvPr>
            <p:ph type="title" idx="4294967295"/>
          </p:nvPr>
        </p:nvSpPr>
        <p:spPr>
          <a:xfrm>
            <a:off x="428229" y="188913"/>
            <a:ext cx="9047823" cy="571500"/>
          </a:xfrm>
          <a:noFill/>
        </p:spPr>
        <p:txBody>
          <a:bodyPr/>
          <a:lstStyle/>
          <a:p>
            <a:pPr algn="ctr" eaLnBrk="1" hangingPunct="1"/>
            <a:r>
              <a:rPr lang="en-US" altLang="zh-CN" dirty="0" smtClean="0">
                <a:solidFill>
                  <a:srgbClr val="000099"/>
                </a:solidFill>
              </a:rPr>
              <a:t>DHCP </a:t>
            </a:r>
            <a:r>
              <a:rPr dirty="0" smtClean="0">
                <a:solidFill>
                  <a:srgbClr val="000099"/>
                </a:solidFill>
              </a:rPr>
              <a:t>协议的工作过程 </a:t>
            </a:r>
          </a:p>
        </p:txBody>
      </p:sp>
      <p:sp>
        <p:nvSpPr>
          <p:cNvPr id="309252"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53"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54"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9255"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09256"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9257"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9258"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9259"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60"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61"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62"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9263"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09264"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9265"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9266"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9267"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68"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69"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70"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9271"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09272"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9273"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9274"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9275"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76"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77"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78"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9279"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09280"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9281"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9282"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9283"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84"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85"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86"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9287"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09288"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9289"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9290"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9291"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92"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293"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294"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9295"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09296"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9297"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9298"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9299"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300"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301"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302"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9303"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09304"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9305"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9306"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9307"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308"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309"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9310"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09311"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09312"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9313"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9314"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09315"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316"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317"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09318"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09319"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000">
                <a:solidFill>
                  <a:srgbClr val="000099"/>
                </a:solidFill>
              </a:rPr>
              <a:t>UDP</a:t>
            </a:r>
          </a:p>
        </p:txBody>
      </p:sp>
      <p:sp>
        <p:nvSpPr>
          <p:cNvPr id="309320"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zh-CN" altLang="en-US" sz="2000">
                <a:solidFill>
                  <a:srgbClr val="000099"/>
                </a:solidFill>
              </a:rPr>
              <a:t>被动打开</a:t>
            </a:r>
          </a:p>
        </p:txBody>
      </p:sp>
      <p:sp>
        <p:nvSpPr>
          <p:cNvPr id="309321"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800">
                <a:solidFill>
                  <a:srgbClr val="000099"/>
                </a:solidFill>
                <a:sym typeface="Wingdings" pitchFamily="2" charset="2"/>
              </a:rPr>
              <a:t></a:t>
            </a:r>
          </a:p>
        </p:txBody>
      </p:sp>
      <p:sp>
        <p:nvSpPr>
          <p:cNvPr id="309322"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800">
                <a:solidFill>
                  <a:srgbClr val="000099"/>
                </a:solidFill>
                <a:sym typeface="Wingdings" pitchFamily="2" charset="2"/>
              </a:rPr>
              <a:t></a:t>
            </a:r>
          </a:p>
        </p:txBody>
      </p:sp>
      <p:sp>
        <p:nvSpPr>
          <p:cNvPr id="309323"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800">
                <a:solidFill>
                  <a:srgbClr val="000099"/>
                </a:solidFill>
                <a:sym typeface="Wingdings" pitchFamily="2" charset="2"/>
              </a:rPr>
              <a:t></a:t>
            </a:r>
          </a:p>
        </p:txBody>
      </p:sp>
      <p:sp>
        <p:nvSpPr>
          <p:cNvPr id="309324"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800">
                <a:solidFill>
                  <a:srgbClr val="000099"/>
                </a:solidFill>
                <a:sym typeface="Wingdings" pitchFamily="2" charset="2"/>
              </a:rPr>
              <a:t></a:t>
            </a:r>
          </a:p>
        </p:txBody>
      </p:sp>
      <p:sp>
        <p:nvSpPr>
          <p:cNvPr id="309325"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800">
                <a:solidFill>
                  <a:srgbClr val="000099"/>
                </a:solidFill>
                <a:sym typeface="Wingdings" pitchFamily="2" charset="2"/>
              </a:rPr>
              <a:t></a:t>
            </a:r>
          </a:p>
        </p:txBody>
      </p:sp>
      <p:sp>
        <p:nvSpPr>
          <p:cNvPr id="309326"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800">
                <a:solidFill>
                  <a:srgbClr val="000099"/>
                </a:solidFill>
                <a:sym typeface="Wingdings" pitchFamily="2" charset="2"/>
              </a:rPr>
              <a:t></a:t>
            </a:r>
          </a:p>
        </p:txBody>
      </p:sp>
      <p:sp>
        <p:nvSpPr>
          <p:cNvPr id="309327"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800">
                <a:solidFill>
                  <a:srgbClr val="000099"/>
                </a:solidFill>
                <a:sym typeface="Wingdings" pitchFamily="2" charset="2"/>
              </a:rPr>
              <a:t></a:t>
            </a:r>
          </a:p>
        </p:txBody>
      </p:sp>
      <p:sp>
        <p:nvSpPr>
          <p:cNvPr id="309328"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800">
                <a:solidFill>
                  <a:srgbClr val="000099"/>
                </a:solidFill>
                <a:sym typeface="Wingdings" pitchFamily="2" charset="2"/>
              </a:rPr>
              <a:t></a:t>
            </a:r>
          </a:p>
        </p:txBody>
      </p:sp>
      <p:sp>
        <p:nvSpPr>
          <p:cNvPr id="309329"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3600">
                <a:solidFill>
                  <a:srgbClr val="000099"/>
                </a:solidFill>
              </a:rPr>
              <a:t>…</a:t>
            </a:r>
          </a:p>
        </p:txBody>
      </p:sp>
      <p:sp>
        <p:nvSpPr>
          <p:cNvPr id="309330"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eaLnBrk="1" hangingPunct="1"/>
            <a:r>
              <a:rPr kumimoji="1" lang="en-US" altLang="zh-CN" sz="2800">
                <a:solidFill>
                  <a:srgbClr val="000099"/>
                </a:solidFill>
                <a:sym typeface="Wingdings" pitchFamily="2" charset="2"/>
              </a:rPr>
              <a:t></a:t>
            </a:r>
          </a:p>
        </p:txBody>
      </p:sp>
      <p:sp>
        <p:nvSpPr>
          <p:cNvPr id="309331" name="Rectangle 83"/>
          <p:cNvSpPr>
            <a:spLocks noChangeArrowheads="1"/>
          </p:cNvSpPr>
          <p:nvPr/>
        </p:nvSpPr>
        <p:spPr bwMode="auto">
          <a:xfrm>
            <a:off x="0" y="4622800"/>
            <a:ext cx="9906000" cy="2235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09332" name="Text Box 85"/>
          <p:cNvSpPr txBox="1">
            <a:spLocks noChangeArrowheads="1"/>
          </p:cNvSpPr>
          <p:nvPr/>
        </p:nvSpPr>
        <p:spPr bwMode="auto">
          <a:xfrm>
            <a:off x="818621" y="5013325"/>
            <a:ext cx="8580041" cy="150495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900" b="1">
                <a:solidFill>
                  <a:srgbClr val="000000"/>
                </a:solidFill>
                <a:latin typeface="Arial" charset="0"/>
                <a:ea typeface="黑体" pitchFamily="49" charset="-122"/>
              </a:defRPr>
            </a:lvl1pPr>
            <a:lvl2pPr marL="742950" indent="-285750">
              <a:defRPr sz="2500" b="1">
                <a:solidFill>
                  <a:srgbClr val="000000"/>
                </a:solidFill>
                <a:latin typeface="Arial" charset="0"/>
                <a:ea typeface="黑体" pitchFamily="49" charset="-122"/>
              </a:defRPr>
            </a:lvl2pPr>
            <a:lvl3pPr marL="1143000" indent="-228600">
              <a:defRPr sz="2200" b="1">
                <a:solidFill>
                  <a:srgbClr val="000000"/>
                </a:solidFill>
                <a:latin typeface="Arial" charset="0"/>
                <a:ea typeface="黑体" pitchFamily="49" charset="-122"/>
              </a:defRPr>
            </a:lvl3pPr>
            <a:lvl4pPr marL="1600200" indent="-228600">
              <a:defRPr b="1">
                <a:solidFill>
                  <a:srgbClr val="000000"/>
                </a:solidFill>
                <a:latin typeface="Arial" charset="0"/>
                <a:ea typeface="黑体" pitchFamily="49" charset="-122"/>
              </a:defRPr>
            </a:lvl4pPr>
            <a:lvl5pPr marL="2057400" indent="-228600">
              <a:defRPr b="1">
                <a:solidFill>
                  <a:srgbClr val="000000"/>
                </a:solidFill>
                <a:latin typeface="Arial" charset="0"/>
                <a:ea typeface="黑体" pitchFamily="49" charset="-122"/>
              </a:defRPr>
            </a:lvl5pPr>
            <a:lvl6pPr marL="25146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6pPr>
            <a:lvl7pPr marL="29718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7pPr>
            <a:lvl8pPr marL="34290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8pPr>
            <a:lvl9pPr marL="3886200" indent="-228600" eaLnBrk="0" hangingPunct="0">
              <a:lnSpc>
                <a:spcPct val="110000"/>
              </a:lnSpc>
              <a:spcBef>
                <a:spcPts val="550"/>
              </a:spcBef>
              <a:buClr>
                <a:srgbClr val="333399"/>
              </a:buClr>
              <a:buSzPct val="60000"/>
              <a:defRPr b="1">
                <a:solidFill>
                  <a:srgbClr val="000000"/>
                </a:solidFill>
                <a:latin typeface="Arial" charset="0"/>
                <a:ea typeface="黑体" pitchFamily="49" charset="-122"/>
              </a:defRPr>
            </a:lvl9pPr>
          </a:lstStyle>
          <a:p>
            <a:pPr algn="just" eaLnBrk="1" hangingPunct="1"/>
            <a:r>
              <a:rPr lang="en-US" altLang="zh-CN" sz="3600">
                <a:solidFill>
                  <a:srgbClr val="000099"/>
                </a:solidFill>
                <a:sym typeface="Wingdings" pitchFamily="2" charset="2"/>
              </a:rPr>
              <a:t></a:t>
            </a:r>
            <a:r>
              <a:rPr lang="zh-CN" altLang="en-US" sz="2800">
                <a:solidFill>
                  <a:srgbClr val="000099"/>
                </a:solidFill>
              </a:rPr>
              <a:t>：凡收到 </a:t>
            </a:r>
            <a:r>
              <a:rPr lang="en-US" altLang="zh-CN" sz="2800">
                <a:solidFill>
                  <a:srgbClr val="000099"/>
                </a:solidFill>
              </a:rPr>
              <a:t>DHCP </a:t>
            </a:r>
            <a:r>
              <a:rPr lang="zh-CN" altLang="en-US" sz="2800">
                <a:solidFill>
                  <a:srgbClr val="000099"/>
                </a:solidFill>
              </a:rPr>
              <a:t>发现报文的 </a:t>
            </a:r>
            <a:r>
              <a:rPr lang="en-US" altLang="zh-CN" sz="2800">
                <a:solidFill>
                  <a:srgbClr val="000099"/>
                </a:solidFill>
              </a:rPr>
              <a:t>DHCP </a:t>
            </a:r>
            <a:r>
              <a:rPr lang="zh-CN" altLang="en-US" sz="2800">
                <a:solidFill>
                  <a:srgbClr val="000099"/>
                </a:solidFill>
              </a:rPr>
              <a:t>服务器</a:t>
            </a:r>
          </a:p>
          <a:p>
            <a:pPr algn="just" eaLnBrk="1" hangingPunct="1"/>
            <a:r>
              <a:rPr lang="zh-CN" altLang="en-US" sz="2800">
                <a:solidFill>
                  <a:srgbClr val="000099"/>
                </a:solidFill>
              </a:rPr>
              <a:t>       都发出 </a:t>
            </a:r>
            <a:r>
              <a:rPr lang="en-US" altLang="zh-CN" sz="2800">
                <a:solidFill>
                  <a:srgbClr val="000099"/>
                </a:solidFill>
              </a:rPr>
              <a:t>DHCP </a:t>
            </a:r>
            <a:r>
              <a:rPr lang="zh-CN" altLang="en-US" sz="2800">
                <a:solidFill>
                  <a:srgbClr val="000099"/>
                </a:solidFill>
              </a:rPr>
              <a:t>提供报文，因此 </a:t>
            </a:r>
            <a:r>
              <a:rPr lang="en-US" altLang="zh-CN" sz="2800">
                <a:solidFill>
                  <a:srgbClr val="000099"/>
                </a:solidFill>
              </a:rPr>
              <a:t>DHCP </a:t>
            </a:r>
            <a:r>
              <a:rPr lang="zh-CN" altLang="en-US" sz="2800">
                <a:solidFill>
                  <a:srgbClr val="000099"/>
                </a:solidFill>
              </a:rPr>
              <a:t>客户</a:t>
            </a:r>
          </a:p>
          <a:p>
            <a:pPr algn="just" eaLnBrk="1" hangingPunct="1"/>
            <a:r>
              <a:rPr lang="zh-CN" altLang="en-US" sz="2800">
                <a:solidFill>
                  <a:srgbClr val="000099"/>
                </a:solidFill>
              </a:rPr>
              <a:t>       可能收到多个 </a:t>
            </a:r>
            <a:r>
              <a:rPr lang="en-US" altLang="zh-CN" sz="2800">
                <a:solidFill>
                  <a:srgbClr val="000099"/>
                </a:solidFill>
              </a:rPr>
              <a:t>DHCP </a:t>
            </a:r>
            <a:r>
              <a:rPr lang="zh-CN" altLang="en-US" sz="2800">
                <a:solidFill>
                  <a:srgbClr val="000099"/>
                </a:solidFill>
              </a:rPr>
              <a:t>提供报文。</a:t>
            </a:r>
          </a:p>
        </p:txBody>
      </p:sp>
    </p:spTree>
    <p:extLst>
      <p:ext uri="{BB962C8B-B14F-4D97-AF65-F5344CB8AC3E}">
        <p14:creationId xmlns:p14="http://schemas.microsoft.com/office/powerpoint/2010/main" xmlns="" val="11949981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页脚占位符 4"/>
          <p:cNvSpPr>
            <a:spLocks noGrp="1"/>
          </p:cNvSpPr>
          <p:nvPr>
            <p:ph type="ftr" sz="quarter" idx="4294967295"/>
          </p:nvPr>
        </p:nvSpPr>
        <p:spPr>
          <a:xfrm>
            <a:off x="3384550" y="6356350"/>
            <a:ext cx="3136900" cy="457200"/>
          </a:xfrm>
          <a:prstGeom prst="rect">
            <a:avLst/>
          </a:prstGeom>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zh-CN" altLang="en-US" sz="1400" smtClean="0"/>
              <a:t>课件制作人：谢希仁</a:t>
            </a:r>
          </a:p>
        </p:txBody>
      </p:sp>
      <p:sp>
        <p:nvSpPr>
          <p:cNvPr id="311299" name="Rectangle 2"/>
          <p:cNvSpPr>
            <a:spLocks noGrp="1" noChangeArrowheads="1"/>
          </p:cNvSpPr>
          <p:nvPr>
            <p:ph type="title" idx="4294967295"/>
          </p:nvPr>
        </p:nvSpPr>
        <p:spPr>
          <a:xfrm>
            <a:off x="632520" y="188913"/>
            <a:ext cx="8442457" cy="539750"/>
          </a:xfrm>
          <a:noFill/>
        </p:spPr>
        <p:txBody>
          <a:bodyPr/>
          <a:lstStyle/>
          <a:p>
            <a:pPr algn="ctr" eaLnBrk="1" hangingPunct="1"/>
            <a:r>
              <a:rPr lang="en-US" altLang="zh-CN" dirty="0" smtClean="0"/>
              <a:t>DHCP </a:t>
            </a:r>
            <a:r>
              <a:rPr dirty="0" smtClean="0"/>
              <a:t>协议的工作过程 </a:t>
            </a:r>
          </a:p>
        </p:txBody>
      </p:sp>
      <p:sp>
        <p:nvSpPr>
          <p:cNvPr id="311300"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01"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02"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1303"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11304"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1305"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1306"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1307"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08"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09"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10"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1311"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11312"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1313"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1314"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1315"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16"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17"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18"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1319"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11320"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1321"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1322"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1323"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24"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25"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26"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1327"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11328"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1329"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1330"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1331"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32"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33"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34"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1335"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11336"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1337"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1338"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1339"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40"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41"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42"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1343"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11344"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1345"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1346"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1347"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48"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49"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50"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1351"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11352"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1353"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1354"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1355"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56"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57"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1358"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1359"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11360"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1361"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1362"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1363"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a:solidFill>
                  <a:srgbClr val="333399"/>
                </a:solidFill>
                <a:latin typeface="Arial" charset="0"/>
                <a:ea typeface="黑体" pitchFamily="49" charset="-122"/>
              </a:rPr>
              <a:t>UDP</a:t>
            </a:r>
          </a:p>
        </p:txBody>
      </p:sp>
      <p:sp>
        <p:nvSpPr>
          <p:cNvPr id="311364"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a:solidFill>
                  <a:srgbClr val="333399"/>
                </a:solidFill>
                <a:latin typeface="Arial" charset="0"/>
                <a:ea typeface="黑体" pitchFamily="49" charset="-122"/>
              </a:rPr>
              <a:t>UDP</a:t>
            </a:r>
          </a:p>
        </p:txBody>
      </p:sp>
      <p:sp>
        <p:nvSpPr>
          <p:cNvPr id="311365"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1366"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1367"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1368"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被动打开</a:t>
            </a:r>
          </a:p>
        </p:txBody>
      </p:sp>
      <p:sp>
        <p:nvSpPr>
          <p:cNvPr id="311369"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1370"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1371"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1372"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1373"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1374"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1375"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1376"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1377"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000099"/>
                </a:solidFill>
                <a:latin typeface="Arial" charset="0"/>
                <a:ea typeface="黑体" pitchFamily="49" charset="-122"/>
              </a:rPr>
              <a:t>…</a:t>
            </a:r>
          </a:p>
        </p:txBody>
      </p:sp>
      <p:sp>
        <p:nvSpPr>
          <p:cNvPr id="311378"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1379" name="Rectangle 83"/>
          <p:cNvSpPr>
            <a:spLocks noChangeArrowheads="1"/>
          </p:cNvSpPr>
          <p:nvPr/>
        </p:nvSpPr>
        <p:spPr bwMode="auto">
          <a:xfrm>
            <a:off x="0" y="4622800"/>
            <a:ext cx="9906000" cy="2235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a:p>
        </p:txBody>
      </p:sp>
      <p:sp>
        <p:nvSpPr>
          <p:cNvPr id="311380" name="Text Box 85"/>
          <p:cNvSpPr txBox="1">
            <a:spLocks noChangeArrowheads="1"/>
          </p:cNvSpPr>
          <p:nvPr/>
        </p:nvSpPr>
        <p:spPr bwMode="auto">
          <a:xfrm>
            <a:off x="818621" y="5013325"/>
            <a:ext cx="8268758" cy="150495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just" eaLnBrk="1" hangingPunct="1"/>
            <a:r>
              <a:rPr lang="en-US" altLang="zh-CN" b="1">
                <a:solidFill>
                  <a:srgbClr val="000099"/>
                </a:solidFill>
                <a:latin typeface="Arial" charset="0"/>
                <a:ea typeface="黑体" pitchFamily="49" charset="-122"/>
                <a:sym typeface="Wingdings" pitchFamily="2" charset="2"/>
              </a:rPr>
              <a:t></a:t>
            </a:r>
            <a:r>
              <a:rPr lang="zh-CN" altLang="en-US" sz="2800" b="1">
                <a:solidFill>
                  <a:srgbClr val="000099"/>
                </a:solidFill>
                <a:latin typeface="Arial" charset="0"/>
                <a:ea typeface="黑体" pitchFamily="49" charset="-122"/>
              </a:rPr>
              <a:t>：</a:t>
            </a:r>
            <a:r>
              <a:rPr lang="en-US" altLang="zh-CN" sz="2800" b="1">
                <a:solidFill>
                  <a:srgbClr val="000099"/>
                </a:solidFill>
                <a:latin typeface="Arial" charset="0"/>
                <a:ea typeface="黑体" pitchFamily="49" charset="-122"/>
              </a:rPr>
              <a:t>DHCP </a:t>
            </a:r>
            <a:r>
              <a:rPr lang="zh-CN" altLang="en-US" sz="2800" b="1">
                <a:solidFill>
                  <a:srgbClr val="000099"/>
                </a:solidFill>
                <a:latin typeface="Arial" charset="0"/>
                <a:ea typeface="黑体" pitchFamily="49" charset="-122"/>
              </a:rPr>
              <a:t>客户从几个 </a:t>
            </a:r>
            <a:r>
              <a:rPr lang="en-US" altLang="zh-CN" sz="2800" b="1">
                <a:solidFill>
                  <a:srgbClr val="000099"/>
                </a:solidFill>
                <a:latin typeface="Arial" charset="0"/>
                <a:ea typeface="黑体" pitchFamily="49" charset="-122"/>
              </a:rPr>
              <a:t>DHCP </a:t>
            </a:r>
            <a:r>
              <a:rPr lang="zh-CN" altLang="en-US" sz="2800" b="1">
                <a:solidFill>
                  <a:srgbClr val="000099"/>
                </a:solidFill>
                <a:latin typeface="Arial" charset="0"/>
                <a:ea typeface="黑体" pitchFamily="49" charset="-122"/>
              </a:rPr>
              <a:t>服务器中选择</a:t>
            </a:r>
          </a:p>
          <a:p>
            <a:pPr algn="just" eaLnBrk="1" hangingPunct="1"/>
            <a:r>
              <a:rPr lang="zh-CN" altLang="en-US" sz="2800" b="1">
                <a:solidFill>
                  <a:srgbClr val="000099"/>
                </a:solidFill>
                <a:latin typeface="Arial" charset="0"/>
                <a:ea typeface="黑体" pitchFamily="49" charset="-122"/>
              </a:rPr>
              <a:t>       其中的一个，并向所选择的 </a:t>
            </a:r>
            <a:r>
              <a:rPr lang="en-US" altLang="zh-CN" sz="2800" b="1">
                <a:solidFill>
                  <a:srgbClr val="000099"/>
                </a:solidFill>
                <a:latin typeface="Arial" charset="0"/>
                <a:ea typeface="黑体" pitchFamily="49" charset="-122"/>
              </a:rPr>
              <a:t>DHCP </a:t>
            </a:r>
            <a:r>
              <a:rPr lang="zh-CN" altLang="en-US" sz="2800" b="1">
                <a:solidFill>
                  <a:srgbClr val="000099"/>
                </a:solidFill>
                <a:latin typeface="Arial" charset="0"/>
                <a:ea typeface="黑体" pitchFamily="49" charset="-122"/>
              </a:rPr>
              <a:t>服务</a:t>
            </a:r>
          </a:p>
          <a:p>
            <a:pPr algn="just" eaLnBrk="1" hangingPunct="1"/>
            <a:r>
              <a:rPr lang="zh-CN" altLang="en-US" sz="2800" b="1">
                <a:solidFill>
                  <a:srgbClr val="000099"/>
                </a:solidFill>
                <a:latin typeface="Arial" charset="0"/>
                <a:ea typeface="黑体" pitchFamily="49" charset="-122"/>
              </a:rPr>
              <a:t>        器发送 </a:t>
            </a:r>
            <a:r>
              <a:rPr lang="en-US" altLang="zh-CN" sz="2800" b="1">
                <a:solidFill>
                  <a:srgbClr val="000099"/>
                </a:solidFill>
                <a:latin typeface="Arial" charset="0"/>
                <a:ea typeface="黑体" pitchFamily="49" charset="-122"/>
              </a:rPr>
              <a:t>DHCP </a:t>
            </a:r>
            <a:r>
              <a:rPr lang="zh-CN" altLang="en-US" sz="2800" b="1">
                <a:solidFill>
                  <a:srgbClr val="000099"/>
                </a:solidFill>
                <a:latin typeface="Arial" charset="0"/>
                <a:ea typeface="黑体" pitchFamily="49" charset="-122"/>
              </a:rPr>
              <a:t>请求报文。</a:t>
            </a:r>
          </a:p>
        </p:txBody>
      </p:sp>
    </p:spTree>
    <p:extLst>
      <p:ext uri="{BB962C8B-B14F-4D97-AF65-F5344CB8AC3E}">
        <p14:creationId xmlns:p14="http://schemas.microsoft.com/office/powerpoint/2010/main" xmlns="" val="41068329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页脚占位符 4"/>
          <p:cNvSpPr>
            <a:spLocks noGrp="1"/>
          </p:cNvSpPr>
          <p:nvPr>
            <p:ph type="ftr" sz="quarter" idx="4294967295"/>
          </p:nvPr>
        </p:nvSpPr>
        <p:spPr>
          <a:xfrm>
            <a:off x="3384550" y="6356350"/>
            <a:ext cx="3136900" cy="457200"/>
          </a:xfrm>
          <a:prstGeom prst="rect">
            <a:avLst/>
          </a:prstGeom>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zh-CN" altLang="en-US" sz="1400" b="1" smtClean="0">
                <a:solidFill>
                  <a:srgbClr val="000099"/>
                </a:solidFill>
              </a:rPr>
              <a:t>课件制作人：谢希仁</a:t>
            </a:r>
          </a:p>
        </p:txBody>
      </p:sp>
      <p:sp>
        <p:nvSpPr>
          <p:cNvPr id="313347" name="Rectangle 2"/>
          <p:cNvSpPr>
            <a:spLocks noGrp="1" noChangeArrowheads="1"/>
          </p:cNvSpPr>
          <p:nvPr>
            <p:ph type="title" idx="4294967295"/>
          </p:nvPr>
        </p:nvSpPr>
        <p:spPr>
          <a:xfrm>
            <a:off x="507340" y="188913"/>
            <a:ext cx="8442457" cy="539750"/>
          </a:xfrm>
          <a:noFill/>
        </p:spPr>
        <p:txBody>
          <a:bodyPr/>
          <a:lstStyle/>
          <a:p>
            <a:pPr algn="ctr" eaLnBrk="1" hangingPunct="1"/>
            <a:r>
              <a:rPr lang="en-US" altLang="zh-CN" dirty="0" smtClean="0"/>
              <a:t>DHCP </a:t>
            </a:r>
            <a:r>
              <a:rPr dirty="0" smtClean="0"/>
              <a:t>协议的工作过程 </a:t>
            </a:r>
          </a:p>
        </p:txBody>
      </p:sp>
      <p:sp>
        <p:nvSpPr>
          <p:cNvPr id="313348"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49"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50"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3351"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13352"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3353"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3354"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3355"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56"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57"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58"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3359"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13360"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3361"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3362"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3363"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64"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65"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66"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3367"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13368"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3369"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3370"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3371"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72"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73"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74"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3375"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13376"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3377"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3378"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3379"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80"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81"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82"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3383"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13384"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3385"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3386"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3387"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88"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89"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90"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3391"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13392"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3393"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3394"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3395"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96"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397"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398"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3399"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13400"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3401"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3402"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3403"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404"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405"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3406"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3407"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13408"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3409"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3410"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3411"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412"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413"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3414"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3415"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3416"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被动打开</a:t>
            </a:r>
          </a:p>
        </p:txBody>
      </p:sp>
      <p:sp>
        <p:nvSpPr>
          <p:cNvPr id="313417"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3418"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3419"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3420"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3421"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3422"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3423"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3424"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3425"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000099"/>
                </a:solidFill>
                <a:latin typeface="Arial" charset="0"/>
                <a:ea typeface="黑体" pitchFamily="49" charset="-122"/>
              </a:rPr>
              <a:t>…</a:t>
            </a:r>
          </a:p>
        </p:txBody>
      </p:sp>
      <p:sp>
        <p:nvSpPr>
          <p:cNvPr id="313426"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3427" name="Rectangle 83"/>
          <p:cNvSpPr>
            <a:spLocks noChangeArrowheads="1"/>
          </p:cNvSpPr>
          <p:nvPr/>
        </p:nvSpPr>
        <p:spPr bwMode="auto">
          <a:xfrm>
            <a:off x="0" y="4622800"/>
            <a:ext cx="9906000" cy="2235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13428" name="Text Box 85"/>
          <p:cNvSpPr txBox="1">
            <a:spLocks noChangeArrowheads="1"/>
          </p:cNvSpPr>
          <p:nvPr/>
        </p:nvSpPr>
        <p:spPr bwMode="auto">
          <a:xfrm>
            <a:off x="897731" y="4941888"/>
            <a:ext cx="8346150" cy="150495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just" eaLnBrk="1" hangingPunct="1"/>
            <a:r>
              <a:rPr lang="en-US" altLang="zh-CN" b="1">
                <a:solidFill>
                  <a:srgbClr val="000099"/>
                </a:solidFill>
                <a:latin typeface="Arial" charset="0"/>
                <a:ea typeface="黑体" pitchFamily="49" charset="-122"/>
                <a:sym typeface="Wingdings" pitchFamily="2" charset="2"/>
              </a:rPr>
              <a:t></a:t>
            </a:r>
            <a:r>
              <a:rPr lang="zh-CN" altLang="en-US" sz="2800" b="1">
                <a:solidFill>
                  <a:srgbClr val="000099"/>
                </a:solidFill>
                <a:latin typeface="Arial" charset="0"/>
                <a:ea typeface="黑体" pitchFamily="49" charset="-122"/>
              </a:rPr>
              <a:t>：被选择的 </a:t>
            </a:r>
            <a:r>
              <a:rPr lang="en-US" altLang="zh-CN" sz="2800" b="1">
                <a:solidFill>
                  <a:srgbClr val="000099"/>
                </a:solidFill>
                <a:latin typeface="Arial" charset="0"/>
                <a:ea typeface="黑体" pitchFamily="49" charset="-122"/>
              </a:rPr>
              <a:t>DHCP </a:t>
            </a:r>
            <a:r>
              <a:rPr lang="zh-CN" altLang="en-US" sz="2800" b="1">
                <a:solidFill>
                  <a:srgbClr val="000099"/>
                </a:solidFill>
                <a:latin typeface="Arial" charset="0"/>
                <a:ea typeface="黑体" pitchFamily="49" charset="-122"/>
              </a:rPr>
              <a:t>服务器发送确认报文</a:t>
            </a:r>
          </a:p>
          <a:p>
            <a:pPr algn="just" eaLnBrk="1" hangingPunct="1"/>
            <a:r>
              <a:rPr lang="zh-CN" altLang="en-US" sz="2800" b="1">
                <a:solidFill>
                  <a:srgbClr val="000099"/>
                </a:solidFill>
                <a:latin typeface="Arial" charset="0"/>
                <a:ea typeface="黑体" pitchFamily="49" charset="-122"/>
              </a:rPr>
              <a:t>       </a:t>
            </a:r>
            <a:r>
              <a:rPr lang="en-US" altLang="zh-CN" sz="2800" b="1">
                <a:solidFill>
                  <a:srgbClr val="000099"/>
                </a:solidFill>
                <a:latin typeface="Arial" charset="0"/>
                <a:ea typeface="黑体" pitchFamily="49" charset="-122"/>
              </a:rPr>
              <a:t>DHCPACK</a:t>
            </a:r>
            <a:r>
              <a:rPr lang="zh-CN" altLang="en-US" sz="2800" b="1">
                <a:solidFill>
                  <a:srgbClr val="000099"/>
                </a:solidFill>
                <a:latin typeface="Arial" charset="0"/>
                <a:ea typeface="黑体" pitchFamily="49" charset="-122"/>
              </a:rPr>
              <a:t>，进入已绑定状态，并可</a:t>
            </a:r>
          </a:p>
          <a:p>
            <a:pPr algn="just" eaLnBrk="1" hangingPunct="1"/>
            <a:r>
              <a:rPr lang="zh-CN" altLang="en-US" sz="2800" b="1">
                <a:solidFill>
                  <a:srgbClr val="000099"/>
                </a:solidFill>
                <a:latin typeface="Arial" charset="0"/>
                <a:ea typeface="黑体" pitchFamily="49" charset="-122"/>
              </a:rPr>
              <a:t>       开始使用得到的临时 </a:t>
            </a:r>
            <a:r>
              <a:rPr lang="en-US" altLang="zh-CN" sz="2800" b="1">
                <a:solidFill>
                  <a:srgbClr val="000099"/>
                </a:solidFill>
                <a:latin typeface="Arial" charset="0"/>
                <a:ea typeface="黑体" pitchFamily="49" charset="-122"/>
              </a:rPr>
              <a:t>IP </a:t>
            </a:r>
            <a:r>
              <a:rPr lang="zh-CN" altLang="en-US" sz="2800" b="1">
                <a:solidFill>
                  <a:srgbClr val="000099"/>
                </a:solidFill>
                <a:latin typeface="Arial" charset="0"/>
                <a:ea typeface="黑体" pitchFamily="49" charset="-122"/>
              </a:rPr>
              <a:t>地址了。</a:t>
            </a:r>
          </a:p>
        </p:txBody>
      </p:sp>
    </p:spTree>
    <p:extLst>
      <p:ext uri="{BB962C8B-B14F-4D97-AF65-F5344CB8AC3E}">
        <p14:creationId xmlns:p14="http://schemas.microsoft.com/office/powerpoint/2010/main" xmlns="" val="1818860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页脚占位符 4"/>
          <p:cNvSpPr>
            <a:spLocks noGrp="1"/>
          </p:cNvSpPr>
          <p:nvPr>
            <p:ph type="ftr" sz="quarter" idx="4294967295"/>
          </p:nvPr>
        </p:nvSpPr>
        <p:spPr>
          <a:xfrm>
            <a:off x="3384550" y="6356350"/>
            <a:ext cx="3136900" cy="457200"/>
          </a:xfrm>
          <a:prstGeom prst="rect">
            <a:avLst/>
          </a:prstGeom>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zh-CN" altLang="en-US" sz="1400" b="1" smtClean="0">
                <a:solidFill>
                  <a:srgbClr val="000099"/>
                </a:solidFill>
              </a:rPr>
              <a:t>课件制作人：谢希仁</a:t>
            </a:r>
          </a:p>
        </p:txBody>
      </p:sp>
      <p:sp>
        <p:nvSpPr>
          <p:cNvPr id="315395" name="Rectangle 2"/>
          <p:cNvSpPr>
            <a:spLocks noGrp="1" noChangeArrowheads="1"/>
          </p:cNvSpPr>
          <p:nvPr>
            <p:ph type="title" idx="4294967295"/>
          </p:nvPr>
        </p:nvSpPr>
        <p:spPr>
          <a:xfrm>
            <a:off x="584729" y="188913"/>
            <a:ext cx="8442458" cy="539750"/>
          </a:xfrm>
          <a:noFill/>
        </p:spPr>
        <p:txBody>
          <a:bodyPr/>
          <a:lstStyle/>
          <a:p>
            <a:pPr algn="ctr" eaLnBrk="1" hangingPunct="1"/>
            <a:r>
              <a:rPr lang="en-US" altLang="zh-CN" smtClean="0"/>
              <a:t>DHCP </a:t>
            </a:r>
            <a:r>
              <a:rPr smtClean="0"/>
              <a:t>协议的工作过程 </a:t>
            </a:r>
          </a:p>
        </p:txBody>
      </p:sp>
      <p:sp>
        <p:nvSpPr>
          <p:cNvPr id="315396"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397"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398"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5399"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15400"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5401"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5402"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5403"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04"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05"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06"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5407"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15408"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5409"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5410"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5411"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12"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13"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14"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5415"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15416"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5417"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5418"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5419"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20"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21"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22"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5423"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15424"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5425"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5426"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5427"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28"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29"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30"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5431"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15432"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5433"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5434"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5435"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36"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37"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38"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5439"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15440"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5441"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5442"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5443"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44"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45"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46"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5447"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15448"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5449"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5450"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5451"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52"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53"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5454"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5455"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15456"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5457"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5458"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5459"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60"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61"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5462"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5463"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5464"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被动打开</a:t>
            </a:r>
          </a:p>
        </p:txBody>
      </p:sp>
      <p:sp>
        <p:nvSpPr>
          <p:cNvPr id="315465"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5466"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5467"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5468"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5469"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5470"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5471"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5472"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5473"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000099"/>
                </a:solidFill>
                <a:latin typeface="Arial" charset="0"/>
                <a:ea typeface="黑体" pitchFamily="49" charset="-122"/>
              </a:rPr>
              <a:t>…</a:t>
            </a:r>
          </a:p>
        </p:txBody>
      </p:sp>
      <p:sp>
        <p:nvSpPr>
          <p:cNvPr id="315474"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5475" name="Rectangle 83"/>
          <p:cNvSpPr>
            <a:spLocks noChangeArrowheads="1"/>
          </p:cNvSpPr>
          <p:nvPr/>
        </p:nvSpPr>
        <p:spPr bwMode="auto">
          <a:xfrm>
            <a:off x="0" y="4622800"/>
            <a:ext cx="9906000" cy="2235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15476" name="Text Box 85"/>
          <p:cNvSpPr txBox="1">
            <a:spLocks noChangeArrowheads="1"/>
          </p:cNvSpPr>
          <p:nvPr/>
        </p:nvSpPr>
        <p:spPr bwMode="auto">
          <a:xfrm>
            <a:off x="507339" y="4941888"/>
            <a:ext cx="9126934" cy="1382712"/>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just" eaLnBrk="1" hangingPunct="1"/>
            <a:r>
              <a:rPr lang="en-US" altLang="zh-CN" sz="2800" b="1">
                <a:solidFill>
                  <a:srgbClr val="000099"/>
                </a:solidFill>
                <a:latin typeface="Arial" charset="0"/>
                <a:ea typeface="黑体" pitchFamily="49" charset="-122"/>
              </a:rPr>
              <a:t>DHCP</a:t>
            </a:r>
            <a:r>
              <a:rPr lang="en-US" altLang="zh-CN" sz="2000" b="1">
                <a:solidFill>
                  <a:srgbClr val="000099"/>
                </a:solidFill>
                <a:latin typeface="Arial" charset="0"/>
                <a:ea typeface="黑体" pitchFamily="49" charset="-122"/>
              </a:rPr>
              <a:t> </a:t>
            </a:r>
            <a:r>
              <a:rPr lang="zh-CN" altLang="en-US" sz="2800" b="1">
                <a:solidFill>
                  <a:srgbClr val="000099"/>
                </a:solidFill>
                <a:latin typeface="Arial" charset="0"/>
                <a:ea typeface="黑体" pitchFamily="49" charset="-122"/>
              </a:rPr>
              <a:t>客户现在要根据服务器提供的租用期</a:t>
            </a:r>
            <a:r>
              <a:rPr lang="zh-CN" altLang="en-US" sz="1600" b="1">
                <a:solidFill>
                  <a:srgbClr val="000099"/>
                </a:solidFill>
                <a:latin typeface="Arial" charset="0"/>
                <a:ea typeface="黑体" pitchFamily="49" charset="-122"/>
              </a:rPr>
              <a:t> </a:t>
            </a:r>
            <a:r>
              <a:rPr lang="en-US" altLang="zh-CN" sz="2800" b="1">
                <a:solidFill>
                  <a:srgbClr val="000099"/>
                </a:solidFill>
                <a:latin typeface="Arial" charset="0"/>
                <a:ea typeface="黑体" pitchFamily="49" charset="-122"/>
              </a:rPr>
              <a:t>T</a:t>
            </a:r>
            <a:r>
              <a:rPr lang="en-US" altLang="zh-CN" sz="1600" b="1">
                <a:solidFill>
                  <a:srgbClr val="000099"/>
                </a:solidFill>
                <a:latin typeface="Arial" charset="0"/>
                <a:ea typeface="黑体" pitchFamily="49" charset="-122"/>
              </a:rPr>
              <a:t> </a:t>
            </a:r>
            <a:r>
              <a:rPr lang="zh-CN" altLang="en-US" sz="2800" b="1">
                <a:solidFill>
                  <a:srgbClr val="000099"/>
                </a:solidFill>
                <a:latin typeface="Arial" charset="0"/>
                <a:ea typeface="黑体" pitchFamily="49" charset="-122"/>
              </a:rPr>
              <a:t>设置两个计时器</a:t>
            </a:r>
            <a:r>
              <a:rPr lang="zh-CN" altLang="en-US" sz="1600" b="1">
                <a:solidFill>
                  <a:srgbClr val="000099"/>
                </a:solidFill>
                <a:latin typeface="Arial" charset="0"/>
                <a:ea typeface="黑体" pitchFamily="49" charset="-122"/>
              </a:rPr>
              <a:t> </a:t>
            </a:r>
            <a:r>
              <a:rPr lang="en-US" altLang="zh-CN" sz="2800" b="1">
                <a:solidFill>
                  <a:srgbClr val="000099"/>
                </a:solidFill>
                <a:latin typeface="Arial" charset="0"/>
                <a:ea typeface="黑体" pitchFamily="49" charset="-122"/>
              </a:rPr>
              <a:t>T</a:t>
            </a:r>
            <a:r>
              <a:rPr lang="en-US" altLang="zh-CN" sz="2800" b="1" baseline="-25000">
                <a:solidFill>
                  <a:srgbClr val="000099"/>
                </a:solidFill>
                <a:latin typeface="Arial" charset="0"/>
                <a:ea typeface="黑体" pitchFamily="49" charset="-122"/>
              </a:rPr>
              <a:t>1</a:t>
            </a:r>
            <a:r>
              <a:rPr lang="en-US" altLang="zh-CN" sz="1600" b="1">
                <a:solidFill>
                  <a:srgbClr val="000099"/>
                </a:solidFill>
                <a:latin typeface="Arial" charset="0"/>
                <a:ea typeface="黑体" pitchFamily="49" charset="-122"/>
              </a:rPr>
              <a:t> </a:t>
            </a:r>
            <a:r>
              <a:rPr lang="zh-CN" altLang="en-US" sz="2800" b="1">
                <a:solidFill>
                  <a:srgbClr val="000099"/>
                </a:solidFill>
                <a:latin typeface="Arial" charset="0"/>
                <a:ea typeface="黑体" pitchFamily="49" charset="-122"/>
              </a:rPr>
              <a:t>和</a:t>
            </a:r>
            <a:r>
              <a:rPr lang="zh-CN" altLang="en-US" sz="700" b="1">
                <a:solidFill>
                  <a:srgbClr val="000099"/>
                </a:solidFill>
                <a:latin typeface="Arial" charset="0"/>
                <a:ea typeface="黑体" pitchFamily="49" charset="-122"/>
              </a:rPr>
              <a:t> </a:t>
            </a:r>
            <a:r>
              <a:rPr lang="en-US" altLang="zh-CN" sz="2800" b="1">
                <a:solidFill>
                  <a:srgbClr val="000099"/>
                </a:solidFill>
                <a:latin typeface="Arial" charset="0"/>
                <a:ea typeface="黑体" pitchFamily="49" charset="-122"/>
              </a:rPr>
              <a:t>T</a:t>
            </a:r>
            <a:r>
              <a:rPr lang="en-US" altLang="zh-CN" sz="2800" b="1" baseline="-25000">
                <a:solidFill>
                  <a:srgbClr val="000099"/>
                </a:solidFill>
                <a:latin typeface="Arial" charset="0"/>
                <a:ea typeface="黑体" pitchFamily="49" charset="-122"/>
              </a:rPr>
              <a:t>2</a:t>
            </a:r>
            <a:r>
              <a:rPr lang="zh-CN" altLang="en-US" sz="2800" b="1">
                <a:solidFill>
                  <a:srgbClr val="000099"/>
                </a:solidFill>
                <a:latin typeface="Arial" charset="0"/>
                <a:ea typeface="黑体" pitchFamily="49" charset="-122"/>
              </a:rPr>
              <a:t>，它们的超时时间分别是</a:t>
            </a:r>
            <a:r>
              <a:rPr lang="zh-CN" altLang="en-US" sz="1400" b="1">
                <a:solidFill>
                  <a:srgbClr val="000099"/>
                </a:solidFill>
                <a:latin typeface="Arial" charset="0"/>
                <a:ea typeface="黑体" pitchFamily="49" charset="-122"/>
              </a:rPr>
              <a:t> </a:t>
            </a:r>
            <a:r>
              <a:rPr lang="en-US" altLang="zh-CN" sz="2800" b="1">
                <a:solidFill>
                  <a:srgbClr val="000099"/>
                </a:solidFill>
                <a:latin typeface="Arial" charset="0"/>
                <a:ea typeface="黑体" pitchFamily="49" charset="-122"/>
              </a:rPr>
              <a:t>0.5T </a:t>
            </a:r>
            <a:r>
              <a:rPr lang="zh-CN" altLang="en-US" sz="2800" b="1">
                <a:solidFill>
                  <a:srgbClr val="000099"/>
                </a:solidFill>
                <a:latin typeface="Arial" charset="0"/>
                <a:ea typeface="黑体" pitchFamily="49" charset="-122"/>
              </a:rPr>
              <a:t>和 </a:t>
            </a:r>
            <a:r>
              <a:rPr lang="en-US" altLang="zh-CN" sz="2800" b="1">
                <a:solidFill>
                  <a:srgbClr val="000099"/>
                </a:solidFill>
                <a:latin typeface="Arial" charset="0"/>
                <a:ea typeface="黑体" pitchFamily="49" charset="-122"/>
              </a:rPr>
              <a:t>0.875T</a:t>
            </a:r>
            <a:r>
              <a:rPr lang="zh-CN" altLang="en-US" sz="2800" b="1">
                <a:solidFill>
                  <a:srgbClr val="000099"/>
                </a:solidFill>
                <a:latin typeface="Arial" charset="0"/>
                <a:ea typeface="黑体" pitchFamily="49" charset="-122"/>
              </a:rPr>
              <a:t>。当超时时间到就要请求更新租用期。</a:t>
            </a:r>
          </a:p>
        </p:txBody>
      </p:sp>
    </p:spTree>
    <p:extLst>
      <p:ext uri="{BB962C8B-B14F-4D97-AF65-F5344CB8AC3E}">
        <p14:creationId xmlns:p14="http://schemas.microsoft.com/office/powerpoint/2010/main" xmlns="" val="361814587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页脚占位符 4"/>
          <p:cNvSpPr>
            <a:spLocks noGrp="1"/>
          </p:cNvSpPr>
          <p:nvPr>
            <p:ph type="ftr" sz="quarter" idx="4294967295"/>
          </p:nvPr>
        </p:nvSpPr>
        <p:spPr>
          <a:xfrm>
            <a:off x="3384550" y="6356350"/>
            <a:ext cx="3136900" cy="457200"/>
          </a:xfrm>
          <a:prstGeom prst="rect">
            <a:avLst/>
          </a:prstGeom>
          <a:noFill/>
        </p:spPr>
        <p:txBody>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zh-CN" altLang="en-US" sz="1400" b="1" smtClean="0">
                <a:solidFill>
                  <a:srgbClr val="000099"/>
                </a:solidFill>
              </a:rPr>
              <a:t>课件制作人：谢希仁</a:t>
            </a:r>
          </a:p>
        </p:txBody>
      </p:sp>
      <p:sp>
        <p:nvSpPr>
          <p:cNvPr id="317443" name="Rectangle 2"/>
          <p:cNvSpPr>
            <a:spLocks noGrp="1" noChangeArrowheads="1"/>
          </p:cNvSpPr>
          <p:nvPr>
            <p:ph type="title" idx="4294967295"/>
          </p:nvPr>
        </p:nvSpPr>
        <p:spPr>
          <a:xfrm>
            <a:off x="488421" y="188913"/>
            <a:ext cx="8442458" cy="539750"/>
          </a:xfrm>
          <a:noFill/>
        </p:spPr>
        <p:txBody>
          <a:bodyPr/>
          <a:lstStyle/>
          <a:p>
            <a:pPr algn="ctr" eaLnBrk="1" hangingPunct="1"/>
            <a:r>
              <a:rPr lang="en-US" altLang="zh-CN" smtClean="0"/>
              <a:t>DHCP </a:t>
            </a:r>
            <a:r>
              <a:rPr smtClean="0"/>
              <a:t>协议的工作过程 </a:t>
            </a:r>
          </a:p>
        </p:txBody>
      </p:sp>
      <p:sp>
        <p:nvSpPr>
          <p:cNvPr id="317444"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45"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46"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7447"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17448"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7449"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7450"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7451"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52"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53"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54"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7455"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17456"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7457"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7458"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7459"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60"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61"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62"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7463"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17464"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7465"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7466"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7467"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68"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69"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70"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7471"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17472"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7473"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7474"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7475"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76"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77"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78"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7479"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17480"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7481"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7482"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7483"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84"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85"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86"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7487"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17488"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7489"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7490"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7491"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92"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493"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494"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7495"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17496"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7497"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7498"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7499"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500"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501"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17502"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17503"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17504"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7505"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7506"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17507"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508"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509"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17510"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17511"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17512"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被动打开</a:t>
            </a:r>
          </a:p>
        </p:txBody>
      </p:sp>
      <p:sp>
        <p:nvSpPr>
          <p:cNvPr id="317513"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7514"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7515"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7516"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7517"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7518"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7519"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7520"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7521"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000099"/>
                </a:solidFill>
                <a:latin typeface="Arial" charset="0"/>
                <a:ea typeface="黑体" pitchFamily="49" charset="-122"/>
              </a:rPr>
              <a:t>…</a:t>
            </a:r>
          </a:p>
        </p:txBody>
      </p:sp>
      <p:sp>
        <p:nvSpPr>
          <p:cNvPr id="317522"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17523" name="Rectangle 83"/>
          <p:cNvSpPr>
            <a:spLocks noChangeArrowheads="1"/>
          </p:cNvSpPr>
          <p:nvPr/>
        </p:nvSpPr>
        <p:spPr bwMode="auto">
          <a:xfrm>
            <a:off x="0" y="4622800"/>
            <a:ext cx="9906000" cy="2235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17524" name="Text Box 85"/>
          <p:cNvSpPr txBox="1">
            <a:spLocks noChangeArrowheads="1"/>
          </p:cNvSpPr>
          <p:nvPr/>
        </p:nvSpPr>
        <p:spPr bwMode="auto">
          <a:xfrm>
            <a:off x="507339" y="4941888"/>
            <a:ext cx="9126934" cy="1077912"/>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just" eaLnBrk="1" hangingPunct="1"/>
            <a:r>
              <a:rPr lang="en-US" altLang="zh-CN" b="1">
                <a:solidFill>
                  <a:srgbClr val="000099"/>
                </a:solidFill>
                <a:latin typeface="Arial" charset="0"/>
                <a:ea typeface="黑体" pitchFamily="49" charset="-122"/>
                <a:sym typeface="Wingdings" pitchFamily="2" charset="2"/>
              </a:rPr>
              <a:t></a:t>
            </a:r>
            <a:r>
              <a:rPr lang="zh-CN" altLang="en-US" sz="2800" b="1">
                <a:solidFill>
                  <a:srgbClr val="000099"/>
                </a:solidFill>
                <a:latin typeface="Arial" charset="0"/>
                <a:ea typeface="黑体" pitchFamily="49" charset="-122"/>
              </a:rPr>
              <a:t>：租用期过了一半（</a:t>
            </a:r>
            <a:r>
              <a:rPr lang="en-US" altLang="zh-CN" sz="2800" b="1">
                <a:solidFill>
                  <a:srgbClr val="000099"/>
                </a:solidFill>
                <a:latin typeface="Arial" charset="0"/>
                <a:ea typeface="黑体" pitchFamily="49" charset="-122"/>
              </a:rPr>
              <a:t>T1 </a:t>
            </a:r>
            <a:r>
              <a:rPr lang="zh-CN" altLang="en-US" sz="2800" b="1">
                <a:solidFill>
                  <a:srgbClr val="000099"/>
                </a:solidFill>
                <a:latin typeface="Arial" charset="0"/>
                <a:ea typeface="黑体" pitchFamily="49" charset="-122"/>
              </a:rPr>
              <a:t>时间到），</a:t>
            </a:r>
            <a:r>
              <a:rPr lang="en-US" altLang="zh-CN" sz="2800" b="1">
                <a:solidFill>
                  <a:srgbClr val="000099"/>
                </a:solidFill>
                <a:latin typeface="Arial" charset="0"/>
                <a:ea typeface="黑体" pitchFamily="49" charset="-122"/>
              </a:rPr>
              <a:t>DHCP </a:t>
            </a:r>
            <a:r>
              <a:rPr lang="zh-CN" altLang="en-US" sz="2800" b="1">
                <a:solidFill>
                  <a:srgbClr val="000099"/>
                </a:solidFill>
                <a:latin typeface="Arial" charset="0"/>
                <a:ea typeface="黑体" pitchFamily="49" charset="-122"/>
              </a:rPr>
              <a:t>发送</a:t>
            </a:r>
          </a:p>
          <a:p>
            <a:pPr algn="just" eaLnBrk="1" hangingPunct="1"/>
            <a:r>
              <a:rPr lang="zh-CN" altLang="en-US" sz="2800" b="1">
                <a:solidFill>
                  <a:srgbClr val="000099"/>
                </a:solidFill>
                <a:latin typeface="Arial" charset="0"/>
                <a:ea typeface="黑体" pitchFamily="49" charset="-122"/>
              </a:rPr>
              <a:t>       请求报文 </a:t>
            </a:r>
            <a:r>
              <a:rPr lang="en-US" altLang="zh-CN" sz="2800" b="1">
                <a:solidFill>
                  <a:srgbClr val="000099"/>
                </a:solidFill>
                <a:latin typeface="Arial" charset="0"/>
                <a:ea typeface="黑体" pitchFamily="49" charset="-122"/>
              </a:rPr>
              <a:t>DHCPREQUEST </a:t>
            </a:r>
            <a:r>
              <a:rPr lang="zh-CN" altLang="en-US" sz="2800" b="1">
                <a:solidFill>
                  <a:srgbClr val="000099"/>
                </a:solidFill>
                <a:latin typeface="Arial" charset="0"/>
                <a:ea typeface="黑体" pitchFamily="49" charset="-122"/>
              </a:rPr>
              <a:t>要求更新租用期。 </a:t>
            </a:r>
          </a:p>
        </p:txBody>
      </p:sp>
    </p:spTree>
    <p:extLst>
      <p:ext uri="{BB962C8B-B14F-4D97-AF65-F5344CB8AC3E}">
        <p14:creationId xmlns:p14="http://schemas.microsoft.com/office/powerpoint/2010/main" xmlns="" val="3200733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1674994" y="4077072"/>
            <a:ext cx="6950414" cy="763587"/>
          </a:xfrm>
          <a:prstGeom prst="rect">
            <a:avLst/>
          </a:prstGeom>
          <a:solidFill>
            <a:srgbClr val="FFFF00"/>
          </a:solidFill>
          <a:ln w="28575">
            <a:solidFill>
              <a:srgbClr val="333399"/>
            </a:solidFill>
            <a:miter lim="800000"/>
            <a:headEnd/>
            <a:tailEnd/>
          </a:ln>
          <a:effectLst/>
        </p:spPr>
        <p:txBody>
          <a:bodyPr wrap="none" anchor="ctr"/>
          <a:lstStyle/>
          <a:p>
            <a:pPr eaLnBrk="1" hangingPunct="1"/>
            <a:endParaRPr lang="zh-CN" altLang="en-US"/>
          </a:p>
        </p:txBody>
      </p:sp>
      <p:sp>
        <p:nvSpPr>
          <p:cNvPr id="574466" name="Rectangle 2"/>
          <p:cNvSpPr>
            <a:spLocks noGrp="1" noChangeArrowheads="1"/>
          </p:cNvSpPr>
          <p:nvPr>
            <p:ph type="title"/>
          </p:nvPr>
        </p:nvSpPr>
        <p:spPr/>
        <p:txBody>
          <a:bodyPr/>
          <a:lstStyle/>
          <a:p>
            <a:pPr eaLnBrk="1" hangingPunct="1">
              <a:defRPr/>
            </a:pPr>
            <a:r>
              <a:rPr lang="en-US" altLang="zh-CN" dirty="0"/>
              <a:t>6.1.2   </a:t>
            </a:r>
            <a:r>
              <a:rPr lang="zh-CN" altLang="en-US" dirty="0" smtClean="0"/>
              <a:t>互联网</a:t>
            </a:r>
            <a:r>
              <a:rPr lang="zh-CN" altLang="en-US" dirty="0"/>
              <a:t>的域名结构</a:t>
            </a:r>
          </a:p>
        </p:txBody>
      </p:sp>
      <p:sp>
        <p:nvSpPr>
          <p:cNvPr id="32772" name="Rectangle 3"/>
          <p:cNvSpPr>
            <a:spLocks noGrp="1" noChangeArrowheads="1"/>
          </p:cNvSpPr>
          <p:nvPr>
            <p:ph idx="1"/>
          </p:nvPr>
        </p:nvSpPr>
        <p:spPr/>
        <p:txBody>
          <a:bodyPr/>
          <a:lstStyle/>
          <a:p>
            <a:pPr eaLnBrk="1" hangingPunct="1"/>
            <a:r>
              <a:rPr lang="zh-CN" altLang="en-US" dirty="0" smtClean="0">
                <a:ea typeface="黑体" pitchFamily="49" charset="-122"/>
              </a:rPr>
              <a:t>互联网采用了层次树状结构的命名方法。</a:t>
            </a:r>
          </a:p>
          <a:p>
            <a:pPr eaLnBrk="1" hangingPunct="1"/>
            <a:r>
              <a:rPr lang="zh-CN" altLang="en-US" dirty="0" smtClean="0">
                <a:ea typeface="黑体" pitchFamily="49" charset="-122"/>
              </a:rPr>
              <a:t>任何一个连接在互联网上的主机或路由器，都有一个</a:t>
            </a:r>
            <a:r>
              <a:rPr lang="zh-CN" altLang="en-US" dirty="0" smtClean="0">
                <a:solidFill>
                  <a:srgbClr val="FF0000"/>
                </a:solidFill>
                <a:ea typeface="黑体" pitchFamily="49" charset="-122"/>
              </a:rPr>
              <a:t>唯一</a:t>
            </a:r>
            <a:r>
              <a:rPr lang="zh-CN" altLang="en-US" dirty="0" smtClean="0">
                <a:ea typeface="黑体" pitchFamily="49" charset="-122"/>
              </a:rPr>
              <a:t>的层次结构的名字，即</a:t>
            </a:r>
            <a:r>
              <a:rPr lang="zh-CN" altLang="en-US" dirty="0" smtClean="0">
                <a:solidFill>
                  <a:srgbClr val="FF0000"/>
                </a:solidFill>
                <a:ea typeface="黑体" pitchFamily="49" charset="-122"/>
              </a:rPr>
              <a:t>域名</a:t>
            </a:r>
            <a:r>
              <a:rPr lang="zh-CN" altLang="en-US" dirty="0" smtClean="0">
                <a:ea typeface="黑体" pitchFamily="49" charset="-122"/>
              </a:rPr>
              <a:t>。</a:t>
            </a:r>
          </a:p>
          <a:p>
            <a:pPr eaLnBrk="1" hangingPunct="1"/>
            <a:r>
              <a:rPr lang="zh-CN" altLang="en-US" dirty="0" smtClean="0">
                <a:ea typeface="黑体" pitchFamily="49" charset="-122"/>
              </a:rPr>
              <a:t>域名的结构由标号序列组成，各标号之间用</a:t>
            </a:r>
            <a:r>
              <a:rPr lang="zh-CN" altLang="en-US" dirty="0" smtClean="0">
                <a:solidFill>
                  <a:srgbClr val="FF0000"/>
                </a:solidFill>
                <a:ea typeface="黑体" pitchFamily="49" charset="-122"/>
              </a:rPr>
              <a:t>点</a:t>
            </a:r>
            <a:r>
              <a:rPr lang="zh-CN" altLang="en-US" dirty="0" smtClean="0">
                <a:ea typeface="黑体" pitchFamily="49" charset="-122"/>
              </a:rPr>
              <a:t>隔开：</a:t>
            </a:r>
          </a:p>
          <a:p>
            <a:pPr eaLnBrk="1" hangingPunct="1">
              <a:spcAft>
                <a:spcPct val="60000"/>
              </a:spcAft>
              <a:buFont typeface="Wingdings" panose="05000000000000000000" pitchFamily="2" charset="2"/>
              <a:buNone/>
            </a:pPr>
            <a:r>
              <a:rPr lang="zh-CN" altLang="en-US" dirty="0" smtClean="0">
                <a:ea typeface="黑体" pitchFamily="49" charset="-122"/>
              </a:rPr>
              <a:t>              </a:t>
            </a:r>
            <a:r>
              <a:rPr lang="en-US" altLang="zh-CN" dirty="0" smtClean="0">
                <a:ea typeface="黑体" pitchFamily="49" charset="-122"/>
              </a:rPr>
              <a:t>… . </a:t>
            </a:r>
            <a:r>
              <a:rPr lang="zh-CN" altLang="en-US" dirty="0" smtClean="0">
                <a:ea typeface="黑体" pitchFamily="49" charset="-122"/>
              </a:rPr>
              <a:t>三级域名 </a:t>
            </a:r>
            <a:r>
              <a:rPr lang="en-US" altLang="zh-CN" dirty="0" smtClean="0">
                <a:ea typeface="黑体" pitchFamily="49" charset="-122"/>
              </a:rPr>
              <a:t>. </a:t>
            </a:r>
            <a:r>
              <a:rPr lang="zh-CN" altLang="en-US" dirty="0" smtClean="0">
                <a:ea typeface="黑体" pitchFamily="49" charset="-122"/>
              </a:rPr>
              <a:t>二级域名 </a:t>
            </a:r>
            <a:r>
              <a:rPr lang="en-US" altLang="zh-CN" dirty="0" smtClean="0">
                <a:ea typeface="黑体" pitchFamily="49" charset="-122"/>
              </a:rPr>
              <a:t>. </a:t>
            </a:r>
            <a:r>
              <a:rPr lang="zh-CN" altLang="en-US" dirty="0" smtClean="0">
                <a:ea typeface="黑体" pitchFamily="49" charset="-122"/>
              </a:rPr>
              <a:t>顶级域名</a:t>
            </a:r>
          </a:p>
          <a:p>
            <a:pPr eaLnBrk="1" hangingPunct="1"/>
            <a:r>
              <a:rPr lang="zh-CN" altLang="en-US" dirty="0" smtClean="0">
                <a:ea typeface="黑体" pitchFamily="49" charset="-122"/>
              </a:rPr>
              <a:t>各标号分别代表不同级别的域名。  </a:t>
            </a:r>
          </a:p>
        </p:txBody>
      </p:sp>
    </p:spTree>
    <p:extLst>
      <p:ext uri="{BB962C8B-B14F-4D97-AF65-F5344CB8AC3E}">
        <p14:creationId xmlns:p14="http://schemas.microsoft.com/office/powerpoint/2010/main" xmlns="" val="40419186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idx="4294967295"/>
          </p:nvPr>
        </p:nvSpPr>
        <p:spPr>
          <a:xfrm>
            <a:off x="662121" y="188913"/>
            <a:ext cx="8442457" cy="539750"/>
          </a:xfrm>
          <a:noFill/>
        </p:spPr>
        <p:txBody>
          <a:bodyPr/>
          <a:lstStyle/>
          <a:p>
            <a:pPr algn="ctr" eaLnBrk="1" hangingPunct="1"/>
            <a:r>
              <a:rPr lang="en-US" altLang="zh-CN" smtClean="0"/>
              <a:t>DHCP </a:t>
            </a:r>
            <a:r>
              <a:rPr smtClean="0"/>
              <a:t>协议的工作过程 </a:t>
            </a:r>
          </a:p>
        </p:txBody>
      </p:sp>
      <p:sp>
        <p:nvSpPr>
          <p:cNvPr id="319491"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19492"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19493"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客户</a:t>
            </a:r>
          </a:p>
        </p:txBody>
      </p:sp>
      <p:sp>
        <p:nvSpPr>
          <p:cNvPr id="319494"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DHCPDISCOVER</a:t>
            </a:r>
          </a:p>
        </p:txBody>
      </p:sp>
      <p:sp>
        <p:nvSpPr>
          <p:cNvPr id="319495"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服务器</a:t>
            </a:r>
          </a:p>
        </p:txBody>
      </p:sp>
      <p:sp>
        <p:nvSpPr>
          <p:cNvPr id="319496"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67</a:t>
            </a:r>
          </a:p>
        </p:txBody>
      </p:sp>
      <p:sp>
        <p:nvSpPr>
          <p:cNvPr id="319497"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68</a:t>
            </a:r>
          </a:p>
        </p:txBody>
      </p:sp>
      <p:sp>
        <p:nvSpPr>
          <p:cNvPr id="319498"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499"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00"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19501"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客户</a:t>
            </a:r>
          </a:p>
        </p:txBody>
      </p:sp>
      <p:sp>
        <p:nvSpPr>
          <p:cNvPr id="319502"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DHCPOFFER</a:t>
            </a:r>
          </a:p>
        </p:txBody>
      </p:sp>
      <p:sp>
        <p:nvSpPr>
          <p:cNvPr id="319503"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服务器</a:t>
            </a:r>
          </a:p>
        </p:txBody>
      </p:sp>
      <p:sp>
        <p:nvSpPr>
          <p:cNvPr id="319504"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67</a:t>
            </a:r>
          </a:p>
        </p:txBody>
      </p:sp>
      <p:sp>
        <p:nvSpPr>
          <p:cNvPr id="319505"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68</a:t>
            </a:r>
          </a:p>
        </p:txBody>
      </p:sp>
      <p:sp>
        <p:nvSpPr>
          <p:cNvPr id="319506"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07"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08"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19509"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客户</a:t>
            </a:r>
          </a:p>
        </p:txBody>
      </p:sp>
      <p:sp>
        <p:nvSpPr>
          <p:cNvPr id="319510"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DHCPREQUEST</a:t>
            </a:r>
          </a:p>
        </p:txBody>
      </p:sp>
      <p:sp>
        <p:nvSpPr>
          <p:cNvPr id="319511"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服务器</a:t>
            </a:r>
          </a:p>
        </p:txBody>
      </p:sp>
      <p:sp>
        <p:nvSpPr>
          <p:cNvPr id="319512"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67</a:t>
            </a:r>
          </a:p>
        </p:txBody>
      </p:sp>
      <p:sp>
        <p:nvSpPr>
          <p:cNvPr id="319513"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68</a:t>
            </a:r>
          </a:p>
        </p:txBody>
      </p:sp>
      <p:sp>
        <p:nvSpPr>
          <p:cNvPr id="319514"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15"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16"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19517"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客户</a:t>
            </a:r>
          </a:p>
        </p:txBody>
      </p:sp>
      <p:sp>
        <p:nvSpPr>
          <p:cNvPr id="319518"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DHCPACK</a:t>
            </a:r>
          </a:p>
        </p:txBody>
      </p:sp>
      <p:sp>
        <p:nvSpPr>
          <p:cNvPr id="319519"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服务器</a:t>
            </a:r>
          </a:p>
        </p:txBody>
      </p:sp>
      <p:sp>
        <p:nvSpPr>
          <p:cNvPr id="319520"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67</a:t>
            </a:r>
          </a:p>
        </p:txBody>
      </p:sp>
      <p:sp>
        <p:nvSpPr>
          <p:cNvPr id="319521"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68</a:t>
            </a:r>
          </a:p>
        </p:txBody>
      </p:sp>
      <p:sp>
        <p:nvSpPr>
          <p:cNvPr id="319522"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23"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24"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19525"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客户</a:t>
            </a:r>
          </a:p>
        </p:txBody>
      </p:sp>
      <p:sp>
        <p:nvSpPr>
          <p:cNvPr id="319526"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DHCPREQUEST</a:t>
            </a:r>
          </a:p>
        </p:txBody>
      </p:sp>
      <p:sp>
        <p:nvSpPr>
          <p:cNvPr id="319527"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服务器</a:t>
            </a:r>
          </a:p>
        </p:txBody>
      </p:sp>
      <p:sp>
        <p:nvSpPr>
          <p:cNvPr id="319528"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67</a:t>
            </a:r>
          </a:p>
        </p:txBody>
      </p:sp>
      <p:sp>
        <p:nvSpPr>
          <p:cNvPr id="319529"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68</a:t>
            </a:r>
          </a:p>
        </p:txBody>
      </p:sp>
      <p:sp>
        <p:nvSpPr>
          <p:cNvPr id="319530"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31"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32"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19533"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客户</a:t>
            </a:r>
          </a:p>
        </p:txBody>
      </p:sp>
      <p:sp>
        <p:nvSpPr>
          <p:cNvPr id="319534"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DHCPACK</a:t>
            </a:r>
          </a:p>
        </p:txBody>
      </p:sp>
      <p:sp>
        <p:nvSpPr>
          <p:cNvPr id="319535"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服务器</a:t>
            </a:r>
          </a:p>
        </p:txBody>
      </p:sp>
      <p:sp>
        <p:nvSpPr>
          <p:cNvPr id="319536"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67</a:t>
            </a:r>
          </a:p>
        </p:txBody>
      </p:sp>
      <p:sp>
        <p:nvSpPr>
          <p:cNvPr id="319537"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68</a:t>
            </a:r>
          </a:p>
        </p:txBody>
      </p:sp>
      <p:sp>
        <p:nvSpPr>
          <p:cNvPr id="319538"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39"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40"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19541"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客户</a:t>
            </a:r>
          </a:p>
        </p:txBody>
      </p:sp>
      <p:sp>
        <p:nvSpPr>
          <p:cNvPr id="319542"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DHCPNACK</a:t>
            </a:r>
          </a:p>
        </p:txBody>
      </p:sp>
      <p:sp>
        <p:nvSpPr>
          <p:cNvPr id="319543"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服务器</a:t>
            </a:r>
          </a:p>
        </p:txBody>
      </p:sp>
      <p:sp>
        <p:nvSpPr>
          <p:cNvPr id="319544"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67</a:t>
            </a:r>
          </a:p>
        </p:txBody>
      </p:sp>
      <p:sp>
        <p:nvSpPr>
          <p:cNvPr id="319545"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68</a:t>
            </a:r>
          </a:p>
        </p:txBody>
      </p:sp>
      <p:sp>
        <p:nvSpPr>
          <p:cNvPr id="319546"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47"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48"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319549"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客户</a:t>
            </a:r>
          </a:p>
        </p:txBody>
      </p:sp>
      <p:sp>
        <p:nvSpPr>
          <p:cNvPr id="319550"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DHCPRELEASE</a:t>
            </a:r>
          </a:p>
        </p:txBody>
      </p:sp>
      <p:sp>
        <p:nvSpPr>
          <p:cNvPr id="319551"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服务器</a:t>
            </a:r>
          </a:p>
        </p:txBody>
      </p:sp>
      <p:sp>
        <p:nvSpPr>
          <p:cNvPr id="319552"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67</a:t>
            </a:r>
          </a:p>
        </p:txBody>
      </p:sp>
      <p:sp>
        <p:nvSpPr>
          <p:cNvPr id="319553"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68</a:t>
            </a:r>
          </a:p>
        </p:txBody>
      </p:sp>
      <p:sp>
        <p:nvSpPr>
          <p:cNvPr id="319554"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55"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56"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333399"/>
                </a:solidFill>
                <a:latin typeface="Arial" charset="0"/>
                <a:ea typeface="黑体" pitchFamily="49" charset="-122"/>
              </a:rPr>
              <a:t>服务器</a:t>
            </a:r>
          </a:p>
        </p:txBody>
      </p:sp>
      <p:sp>
        <p:nvSpPr>
          <p:cNvPr id="319557"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333399"/>
                </a:solidFill>
                <a:latin typeface="Arial" charset="0"/>
                <a:ea typeface="黑体" pitchFamily="49" charset="-122"/>
              </a:rPr>
              <a:t>67</a:t>
            </a:r>
          </a:p>
        </p:txBody>
      </p:sp>
      <p:sp>
        <p:nvSpPr>
          <p:cNvPr id="319558"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333399"/>
                </a:solidFill>
                <a:latin typeface="Arial" charset="0"/>
                <a:ea typeface="黑体" pitchFamily="49" charset="-122"/>
              </a:rPr>
              <a:t>UDP</a:t>
            </a:r>
          </a:p>
        </p:txBody>
      </p:sp>
      <p:sp>
        <p:nvSpPr>
          <p:cNvPr id="319559"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a:solidFill>
                  <a:srgbClr val="333399"/>
                </a:solidFill>
                <a:latin typeface="Arial" charset="0"/>
                <a:ea typeface="黑体" pitchFamily="49" charset="-122"/>
              </a:rPr>
              <a:t>被动打开</a:t>
            </a:r>
          </a:p>
        </p:txBody>
      </p:sp>
      <p:sp>
        <p:nvSpPr>
          <p:cNvPr id="319560"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a:solidFill>
                  <a:srgbClr val="333399"/>
                </a:solidFill>
                <a:latin typeface="Arial" charset="0"/>
                <a:ea typeface="黑体" pitchFamily="49" charset="-122"/>
                <a:sym typeface="Wingdings" pitchFamily="2" charset="2"/>
              </a:rPr>
              <a:t></a:t>
            </a:r>
          </a:p>
        </p:txBody>
      </p:sp>
      <p:sp>
        <p:nvSpPr>
          <p:cNvPr id="319561"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333399"/>
                </a:solidFill>
                <a:latin typeface="Arial" charset="0"/>
                <a:ea typeface="黑体" pitchFamily="49" charset="-122"/>
                <a:sym typeface="Wingdings" pitchFamily="2" charset="2"/>
              </a:rPr>
              <a:t></a:t>
            </a:r>
          </a:p>
        </p:txBody>
      </p:sp>
      <p:sp>
        <p:nvSpPr>
          <p:cNvPr id="319562"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333399"/>
                </a:solidFill>
                <a:latin typeface="Arial" charset="0"/>
                <a:ea typeface="黑体" pitchFamily="49" charset="-122"/>
                <a:sym typeface="Wingdings" pitchFamily="2" charset="2"/>
              </a:rPr>
              <a:t></a:t>
            </a:r>
          </a:p>
        </p:txBody>
      </p:sp>
      <p:sp>
        <p:nvSpPr>
          <p:cNvPr id="319563"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333399"/>
                </a:solidFill>
                <a:latin typeface="Arial" charset="0"/>
                <a:ea typeface="黑体" pitchFamily="49" charset="-122"/>
                <a:sym typeface="Wingdings" pitchFamily="2" charset="2"/>
              </a:rPr>
              <a:t></a:t>
            </a:r>
          </a:p>
        </p:txBody>
      </p:sp>
      <p:sp>
        <p:nvSpPr>
          <p:cNvPr id="319564"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333399"/>
                </a:solidFill>
                <a:latin typeface="Arial" charset="0"/>
                <a:ea typeface="黑体" pitchFamily="49" charset="-122"/>
                <a:sym typeface="Wingdings" pitchFamily="2" charset="2"/>
              </a:rPr>
              <a:t></a:t>
            </a:r>
          </a:p>
        </p:txBody>
      </p:sp>
      <p:sp>
        <p:nvSpPr>
          <p:cNvPr id="319565"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333399"/>
                </a:solidFill>
                <a:latin typeface="Arial" charset="0"/>
                <a:ea typeface="黑体" pitchFamily="49" charset="-122"/>
                <a:sym typeface="Wingdings" pitchFamily="2" charset="2"/>
              </a:rPr>
              <a:t></a:t>
            </a:r>
          </a:p>
        </p:txBody>
      </p:sp>
      <p:sp>
        <p:nvSpPr>
          <p:cNvPr id="319566"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333399"/>
                </a:solidFill>
                <a:latin typeface="Arial" charset="0"/>
                <a:ea typeface="黑体" pitchFamily="49" charset="-122"/>
                <a:sym typeface="Wingdings" pitchFamily="2" charset="2"/>
              </a:rPr>
              <a:t></a:t>
            </a:r>
          </a:p>
        </p:txBody>
      </p:sp>
      <p:sp>
        <p:nvSpPr>
          <p:cNvPr id="319567"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333399"/>
                </a:solidFill>
                <a:latin typeface="Arial" charset="0"/>
                <a:ea typeface="黑体" pitchFamily="49" charset="-122"/>
                <a:sym typeface="Wingdings" pitchFamily="2" charset="2"/>
              </a:rPr>
              <a:t></a:t>
            </a:r>
          </a:p>
        </p:txBody>
      </p:sp>
      <p:sp>
        <p:nvSpPr>
          <p:cNvPr id="319568"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333399"/>
                </a:solidFill>
                <a:latin typeface="Arial" charset="0"/>
                <a:ea typeface="黑体" pitchFamily="49" charset="-122"/>
              </a:rPr>
              <a:t>…</a:t>
            </a:r>
          </a:p>
        </p:txBody>
      </p:sp>
      <p:sp>
        <p:nvSpPr>
          <p:cNvPr id="319569"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333399"/>
                </a:solidFill>
                <a:latin typeface="Arial" charset="0"/>
                <a:ea typeface="黑体" pitchFamily="49" charset="-122"/>
                <a:sym typeface="Wingdings" pitchFamily="2" charset="2"/>
              </a:rPr>
              <a:t></a:t>
            </a:r>
          </a:p>
        </p:txBody>
      </p:sp>
      <p:sp>
        <p:nvSpPr>
          <p:cNvPr id="319570" name="Rectangle 83"/>
          <p:cNvSpPr>
            <a:spLocks noChangeArrowheads="1"/>
          </p:cNvSpPr>
          <p:nvPr/>
        </p:nvSpPr>
        <p:spPr bwMode="auto">
          <a:xfrm>
            <a:off x="0" y="765175"/>
            <a:ext cx="9906000" cy="2235200"/>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a:p>
        </p:txBody>
      </p:sp>
      <p:sp>
        <p:nvSpPr>
          <p:cNvPr id="319571" name="Text Box 85"/>
          <p:cNvSpPr txBox="1">
            <a:spLocks noChangeArrowheads="1"/>
          </p:cNvSpPr>
          <p:nvPr/>
        </p:nvSpPr>
        <p:spPr bwMode="auto">
          <a:xfrm>
            <a:off x="428229" y="1128713"/>
            <a:ext cx="9126934" cy="150495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just" eaLnBrk="1" hangingPunct="1"/>
            <a:r>
              <a:rPr lang="en-US" altLang="zh-CN" b="1" dirty="0">
                <a:solidFill>
                  <a:srgbClr val="333399"/>
                </a:solidFill>
                <a:latin typeface="Arial" charset="0"/>
                <a:ea typeface="黑体" pitchFamily="49" charset="-122"/>
                <a:sym typeface="Wingdings" pitchFamily="2" charset="2"/>
              </a:rPr>
              <a:t></a:t>
            </a:r>
            <a:r>
              <a:rPr lang="zh-CN" altLang="en-US" sz="2800" b="1" dirty="0">
                <a:solidFill>
                  <a:srgbClr val="333399"/>
                </a:solidFill>
                <a:latin typeface="Arial" charset="0"/>
                <a:ea typeface="黑体" pitchFamily="49" charset="-122"/>
              </a:rPr>
              <a:t>：</a:t>
            </a:r>
            <a:r>
              <a:rPr lang="en-US" altLang="zh-CN" sz="2800" b="1" dirty="0">
                <a:solidFill>
                  <a:srgbClr val="333399"/>
                </a:solidFill>
                <a:latin typeface="Arial" charset="0"/>
                <a:ea typeface="黑体" pitchFamily="49" charset="-122"/>
              </a:rPr>
              <a:t>DHCP </a:t>
            </a:r>
            <a:r>
              <a:rPr lang="zh-CN" altLang="en-US" sz="2800" b="1" dirty="0">
                <a:solidFill>
                  <a:srgbClr val="333399"/>
                </a:solidFill>
                <a:latin typeface="Arial" charset="0"/>
                <a:ea typeface="黑体" pitchFamily="49" charset="-122"/>
              </a:rPr>
              <a:t>服务器若同意，则发回确认报文</a:t>
            </a:r>
          </a:p>
          <a:p>
            <a:pPr algn="just" eaLnBrk="1" hangingPunct="1"/>
            <a:r>
              <a:rPr lang="zh-CN" altLang="en-US" sz="2800" b="1" dirty="0">
                <a:solidFill>
                  <a:srgbClr val="333399"/>
                </a:solidFill>
                <a:latin typeface="Arial" charset="0"/>
                <a:ea typeface="黑体" pitchFamily="49" charset="-122"/>
              </a:rPr>
              <a:t>        </a:t>
            </a:r>
            <a:r>
              <a:rPr lang="en-US" altLang="zh-CN" sz="2800" b="1" dirty="0">
                <a:solidFill>
                  <a:srgbClr val="333399"/>
                </a:solidFill>
                <a:latin typeface="Arial" charset="0"/>
                <a:ea typeface="黑体" pitchFamily="49" charset="-122"/>
              </a:rPr>
              <a:t>DHCPACK</a:t>
            </a:r>
            <a:r>
              <a:rPr lang="zh-CN" altLang="en-US" sz="2800" b="1" dirty="0">
                <a:solidFill>
                  <a:srgbClr val="333399"/>
                </a:solidFill>
                <a:latin typeface="Arial" charset="0"/>
                <a:ea typeface="黑体" pitchFamily="49" charset="-122"/>
              </a:rPr>
              <a:t>。</a:t>
            </a:r>
            <a:r>
              <a:rPr lang="en-US" altLang="zh-CN" sz="2800" b="1" dirty="0">
                <a:solidFill>
                  <a:srgbClr val="333399"/>
                </a:solidFill>
                <a:latin typeface="Arial" charset="0"/>
                <a:ea typeface="黑体" pitchFamily="49" charset="-122"/>
              </a:rPr>
              <a:t>DHCP </a:t>
            </a:r>
            <a:r>
              <a:rPr lang="zh-CN" altLang="en-US" sz="2800" b="1" dirty="0">
                <a:solidFill>
                  <a:srgbClr val="333399"/>
                </a:solidFill>
                <a:latin typeface="Arial" charset="0"/>
                <a:ea typeface="黑体" pitchFamily="49" charset="-122"/>
              </a:rPr>
              <a:t>客户得到了新的租</a:t>
            </a:r>
          </a:p>
          <a:p>
            <a:pPr algn="just" eaLnBrk="1" hangingPunct="1"/>
            <a:r>
              <a:rPr lang="zh-CN" altLang="en-US" sz="2800" b="1" dirty="0">
                <a:solidFill>
                  <a:srgbClr val="333399"/>
                </a:solidFill>
                <a:latin typeface="Arial" charset="0"/>
                <a:ea typeface="黑体" pitchFamily="49" charset="-122"/>
              </a:rPr>
              <a:t>        用期，重新设置计时器。</a:t>
            </a:r>
          </a:p>
        </p:txBody>
      </p:sp>
    </p:spTree>
    <p:extLst>
      <p:ext uri="{BB962C8B-B14F-4D97-AF65-F5344CB8AC3E}">
        <p14:creationId xmlns:p14="http://schemas.microsoft.com/office/powerpoint/2010/main" xmlns="" val="13670672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idx="4294967295"/>
          </p:nvPr>
        </p:nvSpPr>
        <p:spPr>
          <a:xfrm>
            <a:off x="584729" y="115888"/>
            <a:ext cx="8442458" cy="539750"/>
          </a:xfrm>
          <a:noFill/>
        </p:spPr>
        <p:txBody>
          <a:bodyPr/>
          <a:lstStyle/>
          <a:p>
            <a:pPr algn="ctr" eaLnBrk="1" hangingPunct="1"/>
            <a:r>
              <a:rPr lang="en-US" altLang="zh-CN" smtClean="0"/>
              <a:t>DHCP </a:t>
            </a:r>
            <a:r>
              <a:rPr smtClean="0"/>
              <a:t>协议的工作过程 </a:t>
            </a:r>
          </a:p>
        </p:txBody>
      </p:sp>
      <p:sp>
        <p:nvSpPr>
          <p:cNvPr id="321539"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40"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41"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1542"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21543"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1544"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1545"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1546"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47"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48"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49"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1550"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21551"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1552"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1553"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1554"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55"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56"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57"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1558"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21559"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1560"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1561"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1562"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63"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64"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65"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1566"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21567"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1568"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1569"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1570"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71"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72"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73"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1574"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21575"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1576"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1577"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1578"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79"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80"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81"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1582"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21583"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1584"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1585"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1586"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87"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88"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89"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1590"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21591"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1592"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1593"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1594"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95"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596"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1597"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1598"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21599"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1600"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1601"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1602"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603"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604"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1605"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1606"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1607"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被动打开</a:t>
            </a:r>
          </a:p>
        </p:txBody>
      </p:sp>
      <p:sp>
        <p:nvSpPr>
          <p:cNvPr id="321608"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1609"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1610"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1611"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1612"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1613"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1614"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1615"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1616"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000099"/>
                </a:solidFill>
                <a:latin typeface="Arial" charset="0"/>
                <a:ea typeface="黑体" pitchFamily="49" charset="-122"/>
              </a:rPr>
              <a:t>…</a:t>
            </a:r>
          </a:p>
        </p:txBody>
      </p:sp>
      <p:sp>
        <p:nvSpPr>
          <p:cNvPr id="321617"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1618" name="Rectangle 82"/>
          <p:cNvSpPr>
            <a:spLocks noChangeArrowheads="1"/>
          </p:cNvSpPr>
          <p:nvPr/>
        </p:nvSpPr>
        <p:spPr bwMode="auto">
          <a:xfrm>
            <a:off x="0" y="765176"/>
            <a:ext cx="9906000" cy="244792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21619" name="Text Box 84"/>
          <p:cNvSpPr txBox="1">
            <a:spLocks noChangeArrowheads="1"/>
          </p:cNvSpPr>
          <p:nvPr/>
        </p:nvSpPr>
        <p:spPr bwMode="auto">
          <a:xfrm>
            <a:off x="428229" y="908050"/>
            <a:ext cx="9126934" cy="1931988"/>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just" eaLnBrk="1" hangingPunct="1"/>
            <a:r>
              <a:rPr lang="en-US" altLang="zh-CN" b="1" dirty="0">
                <a:solidFill>
                  <a:srgbClr val="000099"/>
                </a:solidFill>
                <a:latin typeface="Arial" charset="0"/>
                <a:ea typeface="黑体" pitchFamily="49" charset="-122"/>
                <a:sym typeface="Wingdings" pitchFamily="2" charset="2"/>
              </a:rPr>
              <a:t></a:t>
            </a:r>
            <a:r>
              <a:rPr lang="zh-CN" altLang="en-US" sz="2800" b="1" dirty="0">
                <a:solidFill>
                  <a:srgbClr val="000099"/>
                </a:solidFill>
                <a:latin typeface="Arial" charset="0"/>
                <a:ea typeface="黑体" pitchFamily="49" charset="-122"/>
              </a:rPr>
              <a:t>：</a:t>
            </a:r>
            <a:r>
              <a:rPr lang="en-US" altLang="zh-CN" sz="2800" b="1" dirty="0">
                <a:solidFill>
                  <a:srgbClr val="000099"/>
                </a:solidFill>
                <a:latin typeface="Arial" charset="0"/>
                <a:ea typeface="黑体" pitchFamily="49" charset="-122"/>
              </a:rPr>
              <a:t>DHCP </a:t>
            </a:r>
            <a:r>
              <a:rPr lang="zh-CN" altLang="en-US" sz="2800" b="1" dirty="0">
                <a:solidFill>
                  <a:srgbClr val="000099"/>
                </a:solidFill>
                <a:latin typeface="Arial" charset="0"/>
                <a:ea typeface="黑体" pitchFamily="49" charset="-122"/>
              </a:rPr>
              <a:t>服务器若不同意，则发回否认报文</a:t>
            </a:r>
          </a:p>
          <a:p>
            <a:pPr algn="just" eaLnBrk="1" hangingPunct="1"/>
            <a:r>
              <a:rPr lang="zh-CN" altLang="en-US" sz="2800" b="1" dirty="0">
                <a:solidFill>
                  <a:srgbClr val="000099"/>
                </a:solidFill>
                <a:latin typeface="Arial" charset="0"/>
                <a:ea typeface="黑体" pitchFamily="49" charset="-122"/>
              </a:rPr>
              <a:t>       </a:t>
            </a:r>
            <a:r>
              <a:rPr lang="en-US" altLang="zh-CN" sz="2800" b="1" dirty="0">
                <a:solidFill>
                  <a:srgbClr val="000099"/>
                </a:solidFill>
                <a:latin typeface="Arial" charset="0"/>
                <a:ea typeface="黑体" pitchFamily="49" charset="-122"/>
              </a:rPr>
              <a:t>DHCPNACK</a:t>
            </a:r>
            <a:r>
              <a:rPr lang="zh-CN" altLang="en-US" sz="2800" b="1" dirty="0">
                <a:solidFill>
                  <a:srgbClr val="000099"/>
                </a:solidFill>
                <a:latin typeface="Arial" charset="0"/>
                <a:ea typeface="黑体" pitchFamily="49" charset="-122"/>
              </a:rPr>
              <a:t>。这时 </a:t>
            </a:r>
            <a:r>
              <a:rPr lang="en-US" altLang="zh-CN" sz="2800" b="1" dirty="0">
                <a:solidFill>
                  <a:srgbClr val="000099"/>
                </a:solidFill>
                <a:latin typeface="Arial" charset="0"/>
                <a:ea typeface="黑体" pitchFamily="49" charset="-122"/>
              </a:rPr>
              <a:t>DHCP </a:t>
            </a:r>
            <a:r>
              <a:rPr lang="zh-CN" altLang="en-US" sz="2800" b="1" dirty="0">
                <a:solidFill>
                  <a:srgbClr val="000099"/>
                </a:solidFill>
                <a:latin typeface="Arial" charset="0"/>
                <a:ea typeface="黑体" pitchFamily="49" charset="-122"/>
              </a:rPr>
              <a:t>客户必须立即</a:t>
            </a:r>
          </a:p>
          <a:p>
            <a:pPr algn="just" eaLnBrk="1" hangingPunct="1"/>
            <a:r>
              <a:rPr lang="zh-CN" altLang="en-US" sz="2800" b="1" dirty="0">
                <a:solidFill>
                  <a:srgbClr val="000099"/>
                </a:solidFill>
                <a:latin typeface="Arial" charset="0"/>
                <a:ea typeface="黑体" pitchFamily="49" charset="-122"/>
              </a:rPr>
              <a:t>       停止使用原来的 </a:t>
            </a:r>
            <a:r>
              <a:rPr lang="en-US" altLang="zh-CN" sz="2800" b="1" dirty="0">
                <a:solidFill>
                  <a:srgbClr val="000099"/>
                </a:solidFill>
                <a:latin typeface="Arial" charset="0"/>
                <a:ea typeface="黑体" pitchFamily="49" charset="-122"/>
              </a:rPr>
              <a:t>IP </a:t>
            </a:r>
            <a:r>
              <a:rPr lang="zh-CN" altLang="en-US" sz="2800" b="1" dirty="0">
                <a:solidFill>
                  <a:srgbClr val="000099"/>
                </a:solidFill>
                <a:latin typeface="Arial" charset="0"/>
                <a:ea typeface="黑体" pitchFamily="49" charset="-122"/>
              </a:rPr>
              <a:t>地址，而必须重新申</a:t>
            </a:r>
          </a:p>
          <a:p>
            <a:pPr algn="just" eaLnBrk="1" hangingPunct="1"/>
            <a:r>
              <a:rPr lang="zh-CN" altLang="en-US" sz="2800" b="1" dirty="0">
                <a:solidFill>
                  <a:srgbClr val="000099"/>
                </a:solidFill>
                <a:latin typeface="Arial" charset="0"/>
                <a:ea typeface="黑体" pitchFamily="49" charset="-122"/>
              </a:rPr>
              <a:t>       请 </a:t>
            </a:r>
            <a:r>
              <a:rPr lang="en-US" altLang="zh-CN" sz="2800" b="1" dirty="0">
                <a:solidFill>
                  <a:srgbClr val="000099"/>
                </a:solidFill>
                <a:latin typeface="Arial" charset="0"/>
                <a:ea typeface="黑体" pitchFamily="49" charset="-122"/>
              </a:rPr>
              <a:t>IP </a:t>
            </a:r>
            <a:r>
              <a:rPr lang="zh-CN" altLang="en-US" sz="2800" b="1" dirty="0">
                <a:solidFill>
                  <a:srgbClr val="000099"/>
                </a:solidFill>
                <a:latin typeface="Arial" charset="0"/>
                <a:ea typeface="黑体" pitchFamily="49" charset="-122"/>
              </a:rPr>
              <a:t>地址（回到</a:t>
            </a:r>
            <a:r>
              <a:rPr lang="zh-CN" altLang="en-US" sz="2800" b="1" dirty="0" smtClean="0">
                <a:solidFill>
                  <a:srgbClr val="000099"/>
                </a:solidFill>
                <a:latin typeface="Arial" charset="0"/>
                <a:ea typeface="黑体" pitchFamily="49" charset="-122"/>
              </a:rPr>
              <a:t>步骤 </a:t>
            </a:r>
            <a:r>
              <a:rPr lang="zh-CN" altLang="en-US" sz="2800" b="1" dirty="0" smtClean="0">
                <a:solidFill>
                  <a:srgbClr val="000099"/>
                </a:solidFill>
                <a:latin typeface="Arial" charset="0"/>
                <a:ea typeface="黑体" pitchFamily="49" charset="-122"/>
                <a:sym typeface="Wingdings" pitchFamily="2" charset="2"/>
              </a:rPr>
              <a:t></a:t>
            </a:r>
            <a:r>
              <a:rPr lang="zh-CN" altLang="en-US" sz="2800" b="1" dirty="0">
                <a:solidFill>
                  <a:srgbClr val="000099"/>
                </a:solidFill>
                <a:latin typeface="Arial" charset="0"/>
                <a:ea typeface="黑体" pitchFamily="49" charset="-122"/>
              </a:rPr>
              <a:t>）。</a:t>
            </a:r>
          </a:p>
        </p:txBody>
      </p:sp>
    </p:spTree>
    <p:extLst>
      <p:ext uri="{BB962C8B-B14F-4D97-AF65-F5344CB8AC3E}">
        <p14:creationId xmlns:p14="http://schemas.microsoft.com/office/powerpoint/2010/main" xmlns="" val="418596502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idx="4294967295"/>
          </p:nvPr>
        </p:nvSpPr>
        <p:spPr>
          <a:xfrm>
            <a:off x="975123" y="80963"/>
            <a:ext cx="8442457" cy="539750"/>
          </a:xfrm>
          <a:noFill/>
        </p:spPr>
        <p:txBody>
          <a:bodyPr/>
          <a:lstStyle/>
          <a:p>
            <a:pPr algn="ctr" eaLnBrk="1" hangingPunct="1"/>
            <a:r>
              <a:rPr lang="en-US" altLang="zh-CN" smtClean="0"/>
              <a:t>DHCP </a:t>
            </a:r>
            <a:r>
              <a:rPr smtClean="0"/>
              <a:t>协议的工作过程 </a:t>
            </a:r>
          </a:p>
        </p:txBody>
      </p:sp>
      <p:sp>
        <p:nvSpPr>
          <p:cNvPr id="323587"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588"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589"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3590"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23591"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3592"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3593"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3594"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595"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596"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597"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3598"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23599"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3600"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3601"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3602"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03"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04"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05"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3606"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23607"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3608"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3609"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3610"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11"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12"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13"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3614"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23615"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3616"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3617"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3618"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19"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20"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21"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3622"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23623"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3624"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3625"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3626"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27"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28"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29"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3630"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23631"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3632"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3633"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3634"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35"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36"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37"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3638"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23639"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3640"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3641"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3642"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43"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44"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3645"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3646"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23647"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3648"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3649"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3650"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51"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52"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3653"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3654"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3655"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被动打开</a:t>
            </a:r>
          </a:p>
        </p:txBody>
      </p:sp>
      <p:sp>
        <p:nvSpPr>
          <p:cNvPr id="323656"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3657"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3658"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3659"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3660"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3661"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3662"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3663"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3664"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000099"/>
                </a:solidFill>
                <a:latin typeface="Arial" charset="0"/>
                <a:ea typeface="黑体" pitchFamily="49" charset="-122"/>
              </a:rPr>
              <a:t>…</a:t>
            </a:r>
          </a:p>
        </p:txBody>
      </p:sp>
      <p:sp>
        <p:nvSpPr>
          <p:cNvPr id="323665"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3666" name="Rectangle 82"/>
          <p:cNvSpPr>
            <a:spLocks noChangeArrowheads="1"/>
          </p:cNvSpPr>
          <p:nvPr/>
        </p:nvSpPr>
        <p:spPr bwMode="auto">
          <a:xfrm>
            <a:off x="0" y="765176"/>
            <a:ext cx="9906000" cy="244792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23667" name="Text Box 84"/>
          <p:cNvSpPr txBox="1">
            <a:spLocks noChangeArrowheads="1"/>
          </p:cNvSpPr>
          <p:nvPr/>
        </p:nvSpPr>
        <p:spPr bwMode="auto">
          <a:xfrm>
            <a:off x="271728" y="1125538"/>
            <a:ext cx="9283435" cy="180975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2800" b="1" dirty="0">
                <a:solidFill>
                  <a:srgbClr val="000099"/>
                </a:solidFill>
                <a:latin typeface="Arial" charset="0"/>
                <a:ea typeface="黑体" pitchFamily="49" charset="-122"/>
              </a:rPr>
              <a:t>若</a:t>
            </a:r>
            <a:r>
              <a:rPr lang="en-US" altLang="zh-CN" sz="2800" b="1" dirty="0">
                <a:solidFill>
                  <a:srgbClr val="000099"/>
                </a:solidFill>
                <a:latin typeface="Arial" charset="0"/>
                <a:ea typeface="黑体" pitchFamily="49" charset="-122"/>
              </a:rPr>
              <a:t>DHCP</a:t>
            </a:r>
            <a:r>
              <a:rPr lang="zh-CN" altLang="en-US" sz="2800" b="1" dirty="0">
                <a:solidFill>
                  <a:srgbClr val="000099"/>
                </a:solidFill>
                <a:latin typeface="Arial" charset="0"/>
                <a:ea typeface="黑体" pitchFamily="49" charset="-122"/>
              </a:rPr>
              <a:t>服务器不响应</a:t>
            </a:r>
            <a:r>
              <a:rPr lang="zh-CN" altLang="en-US" sz="2800" b="1" dirty="0" smtClean="0">
                <a:solidFill>
                  <a:srgbClr val="000099"/>
                </a:solidFill>
                <a:latin typeface="Arial" charset="0"/>
                <a:ea typeface="黑体" pitchFamily="49" charset="-122"/>
              </a:rPr>
              <a:t>步骤 </a:t>
            </a:r>
            <a:r>
              <a:rPr lang="zh-CN" altLang="en-US" sz="2800" b="1" dirty="0" smtClean="0">
                <a:solidFill>
                  <a:srgbClr val="000099"/>
                </a:solidFill>
                <a:latin typeface="Arial" charset="0"/>
                <a:ea typeface="黑体" pitchFamily="49" charset="-122"/>
                <a:sym typeface="Wingdings" pitchFamily="2" charset="2"/>
              </a:rPr>
              <a:t> </a:t>
            </a:r>
            <a:r>
              <a:rPr lang="zh-CN" altLang="en-US" sz="2800" b="1" dirty="0" smtClean="0">
                <a:solidFill>
                  <a:srgbClr val="000099"/>
                </a:solidFill>
                <a:latin typeface="Arial" charset="0"/>
                <a:ea typeface="黑体" pitchFamily="49" charset="-122"/>
              </a:rPr>
              <a:t>的</a:t>
            </a:r>
            <a:r>
              <a:rPr lang="zh-CN" altLang="en-US" sz="2800" b="1" dirty="0">
                <a:solidFill>
                  <a:srgbClr val="000099"/>
                </a:solidFill>
                <a:latin typeface="Arial" charset="0"/>
                <a:ea typeface="黑体" pitchFamily="49" charset="-122"/>
              </a:rPr>
              <a:t>请求报文</a:t>
            </a:r>
            <a:r>
              <a:rPr lang="en-US" altLang="zh-CN" sz="2800" b="1" dirty="0">
                <a:solidFill>
                  <a:srgbClr val="000099"/>
                </a:solidFill>
                <a:latin typeface="Arial" charset="0"/>
                <a:ea typeface="黑体" pitchFamily="49" charset="-122"/>
              </a:rPr>
              <a:t>DHCPREQUEST</a:t>
            </a:r>
            <a:r>
              <a:rPr lang="zh-CN" altLang="en-US" sz="2800" b="1" dirty="0">
                <a:solidFill>
                  <a:srgbClr val="000099"/>
                </a:solidFill>
                <a:latin typeface="Arial" charset="0"/>
                <a:ea typeface="黑体" pitchFamily="49" charset="-122"/>
              </a:rPr>
              <a:t>，则在租用期过了 </a:t>
            </a:r>
            <a:r>
              <a:rPr lang="en-US" altLang="zh-CN" sz="2800" b="1" dirty="0">
                <a:solidFill>
                  <a:srgbClr val="000099"/>
                </a:solidFill>
                <a:latin typeface="Arial" charset="0"/>
                <a:ea typeface="黑体" pitchFamily="49" charset="-122"/>
              </a:rPr>
              <a:t>87.5% </a:t>
            </a:r>
            <a:r>
              <a:rPr lang="zh-CN" altLang="en-US" sz="2800" b="1" dirty="0">
                <a:solidFill>
                  <a:srgbClr val="000099"/>
                </a:solidFill>
                <a:latin typeface="Arial" charset="0"/>
                <a:ea typeface="黑体" pitchFamily="49" charset="-122"/>
              </a:rPr>
              <a:t>时，</a:t>
            </a:r>
            <a:r>
              <a:rPr lang="en-US" altLang="zh-CN" sz="2800" b="1" dirty="0">
                <a:solidFill>
                  <a:srgbClr val="000099"/>
                </a:solidFill>
                <a:latin typeface="Arial" charset="0"/>
                <a:ea typeface="黑体" pitchFamily="49" charset="-122"/>
              </a:rPr>
              <a:t>DHCP </a:t>
            </a:r>
            <a:r>
              <a:rPr lang="zh-CN" altLang="en-US" sz="2800" b="1" dirty="0">
                <a:solidFill>
                  <a:srgbClr val="000099"/>
                </a:solidFill>
                <a:latin typeface="Arial" charset="0"/>
                <a:ea typeface="黑体" pitchFamily="49" charset="-122"/>
              </a:rPr>
              <a:t>客户必须重新发送请求报文 </a:t>
            </a:r>
            <a:r>
              <a:rPr lang="en-US" altLang="zh-CN" sz="2800" b="1" dirty="0">
                <a:solidFill>
                  <a:srgbClr val="000099"/>
                </a:solidFill>
                <a:latin typeface="Arial" charset="0"/>
                <a:ea typeface="黑体" pitchFamily="49" charset="-122"/>
              </a:rPr>
              <a:t>DHCPREQUEST</a:t>
            </a:r>
            <a:r>
              <a:rPr lang="zh-CN" altLang="en-US" sz="2800" b="1" dirty="0">
                <a:solidFill>
                  <a:srgbClr val="000099"/>
                </a:solidFill>
                <a:latin typeface="Arial" charset="0"/>
                <a:ea typeface="黑体" pitchFamily="49" charset="-122"/>
              </a:rPr>
              <a:t>（重复</a:t>
            </a:r>
            <a:r>
              <a:rPr lang="zh-CN" altLang="en-US" sz="2800" b="1" dirty="0" smtClean="0">
                <a:solidFill>
                  <a:srgbClr val="000099"/>
                </a:solidFill>
                <a:latin typeface="Arial" charset="0"/>
                <a:ea typeface="黑体" pitchFamily="49" charset="-122"/>
              </a:rPr>
              <a:t>步骤 </a:t>
            </a:r>
            <a:r>
              <a:rPr lang="zh-CN" altLang="en-US" sz="2800" b="1" dirty="0" smtClean="0">
                <a:solidFill>
                  <a:srgbClr val="000099"/>
                </a:solidFill>
                <a:latin typeface="Arial" charset="0"/>
                <a:ea typeface="黑体" pitchFamily="49" charset="-122"/>
                <a:sym typeface="Wingdings" pitchFamily="2" charset="2"/>
              </a:rPr>
              <a:t></a:t>
            </a:r>
            <a:r>
              <a:rPr lang="zh-CN" altLang="en-US" sz="2800" b="1" dirty="0">
                <a:solidFill>
                  <a:srgbClr val="000099"/>
                </a:solidFill>
                <a:latin typeface="Arial" charset="0"/>
                <a:ea typeface="黑体" pitchFamily="49" charset="-122"/>
              </a:rPr>
              <a:t>），然后又继续后面的步骤。 </a:t>
            </a:r>
          </a:p>
        </p:txBody>
      </p:sp>
    </p:spTree>
    <p:extLst>
      <p:ext uri="{BB962C8B-B14F-4D97-AF65-F5344CB8AC3E}">
        <p14:creationId xmlns:p14="http://schemas.microsoft.com/office/powerpoint/2010/main" xmlns="" val="34123270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idx="4294967295"/>
          </p:nvPr>
        </p:nvSpPr>
        <p:spPr>
          <a:xfrm>
            <a:off x="975123" y="152400"/>
            <a:ext cx="8442457" cy="539750"/>
          </a:xfrm>
          <a:noFill/>
        </p:spPr>
        <p:txBody>
          <a:bodyPr/>
          <a:lstStyle/>
          <a:p>
            <a:pPr algn="ctr" eaLnBrk="1" hangingPunct="1"/>
            <a:r>
              <a:rPr lang="en-US" altLang="zh-CN" smtClean="0"/>
              <a:t>DHCP </a:t>
            </a:r>
            <a:r>
              <a:rPr smtClean="0"/>
              <a:t>协议的工作过程 </a:t>
            </a:r>
          </a:p>
        </p:txBody>
      </p:sp>
      <p:sp>
        <p:nvSpPr>
          <p:cNvPr id="325635" name="Line 3"/>
          <p:cNvSpPr>
            <a:spLocks noChangeShapeType="1"/>
          </p:cNvSpPr>
          <p:nvPr/>
        </p:nvSpPr>
        <p:spPr bwMode="auto">
          <a:xfrm flipH="1">
            <a:off x="6131058" y="1100138"/>
            <a:ext cx="1506538"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36" name="Line 4"/>
          <p:cNvSpPr>
            <a:spLocks noChangeShapeType="1"/>
          </p:cNvSpPr>
          <p:nvPr/>
        </p:nvSpPr>
        <p:spPr bwMode="auto">
          <a:xfrm>
            <a:off x="2454143" y="17478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37" name="Rectangle 5"/>
          <p:cNvSpPr>
            <a:spLocks noChangeArrowheads="1"/>
          </p:cNvSpPr>
          <p:nvPr/>
        </p:nvSpPr>
        <p:spPr bwMode="auto">
          <a:xfrm>
            <a:off x="624285" y="1576388"/>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5638" name="Rectangle 6"/>
          <p:cNvSpPr>
            <a:spLocks noChangeArrowheads="1"/>
          </p:cNvSpPr>
          <p:nvPr/>
        </p:nvSpPr>
        <p:spPr bwMode="auto">
          <a:xfrm>
            <a:off x="3529012" y="1617664"/>
            <a:ext cx="2904729" cy="2571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sp>
        <p:nvSpPr>
          <p:cNvPr id="325639" name="Rectangle 7"/>
          <p:cNvSpPr>
            <a:spLocks noChangeArrowheads="1"/>
          </p:cNvSpPr>
          <p:nvPr/>
        </p:nvSpPr>
        <p:spPr bwMode="auto">
          <a:xfrm>
            <a:off x="8155252" y="1576388"/>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5640" name="Rectangle 8"/>
          <p:cNvSpPr>
            <a:spLocks noChangeArrowheads="1"/>
          </p:cNvSpPr>
          <p:nvPr/>
        </p:nvSpPr>
        <p:spPr bwMode="auto">
          <a:xfrm>
            <a:off x="7618677" y="1617664"/>
            <a:ext cx="536575" cy="2571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5641" name="Rectangle 9"/>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5642" name="Text Box 10"/>
          <p:cNvSpPr txBox="1">
            <a:spLocks noChangeArrowheads="1"/>
          </p:cNvSpPr>
          <p:nvPr/>
        </p:nvSpPr>
        <p:spPr bwMode="auto">
          <a:xfrm>
            <a:off x="1697435" y="18542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43" name="Text Box 11"/>
          <p:cNvSpPr txBox="1">
            <a:spLocks noChangeArrowheads="1"/>
          </p:cNvSpPr>
          <p:nvPr/>
        </p:nvSpPr>
        <p:spPr bwMode="auto">
          <a:xfrm>
            <a:off x="7419182" y="185102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44" name="Line 12"/>
          <p:cNvSpPr>
            <a:spLocks noChangeShapeType="1"/>
          </p:cNvSpPr>
          <p:nvPr/>
        </p:nvSpPr>
        <p:spPr bwMode="auto">
          <a:xfrm flipH="1">
            <a:off x="2452423" y="2359025"/>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45" name="Rectangle 13"/>
          <p:cNvSpPr>
            <a:spLocks noChangeArrowheads="1"/>
          </p:cNvSpPr>
          <p:nvPr/>
        </p:nvSpPr>
        <p:spPr bwMode="auto">
          <a:xfrm>
            <a:off x="624286" y="2187576"/>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5646" name="Rectangle 14"/>
          <p:cNvSpPr>
            <a:spLocks noChangeArrowheads="1"/>
          </p:cNvSpPr>
          <p:nvPr/>
        </p:nvSpPr>
        <p:spPr bwMode="auto">
          <a:xfrm>
            <a:off x="3529012" y="2230439"/>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DHCPOFFER</a:t>
            </a:r>
          </a:p>
        </p:txBody>
      </p:sp>
      <p:sp>
        <p:nvSpPr>
          <p:cNvPr id="325647" name="Rectangle 15"/>
          <p:cNvSpPr>
            <a:spLocks noChangeArrowheads="1"/>
          </p:cNvSpPr>
          <p:nvPr/>
        </p:nvSpPr>
        <p:spPr bwMode="auto">
          <a:xfrm>
            <a:off x="8155252" y="2187576"/>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5648" name="Rectangle 16"/>
          <p:cNvSpPr>
            <a:spLocks noChangeArrowheads="1"/>
          </p:cNvSpPr>
          <p:nvPr/>
        </p:nvSpPr>
        <p:spPr bwMode="auto">
          <a:xfrm>
            <a:off x="7618677" y="2230439"/>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5649" name="Rectangle 17"/>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5650" name="Text Box 18"/>
          <p:cNvSpPr txBox="1">
            <a:spLocks noChangeArrowheads="1"/>
          </p:cNvSpPr>
          <p:nvPr/>
        </p:nvSpPr>
        <p:spPr bwMode="auto">
          <a:xfrm>
            <a:off x="1697435"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51" name="Text Box 19"/>
          <p:cNvSpPr txBox="1">
            <a:spLocks noChangeArrowheads="1"/>
          </p:cNvSpPr>
          <p:nvPr/>
        </p:nvSpPr>
        <p:spPr bwMode="auto">
          <a:xfrm>
            <a:off x="7419182" y="24622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52" name="Line 20"/>
          <p:cNvSpPr>
            <a:spLocks noChangeShapeType="1"/>
          </p:cNvSpPr>
          <p:nvPr/>
        </p:nvSpPr>
        <p:spPr bwMode="auto">
          <a:xfrm>
            <a:off x="2454143" y="29686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53" name="Rectangle 21"/>
          <p:cNvSpPr>
            <a:spLocks noChangeArrowheads="1"/>
          </p:cNvSpPr>
          <p:nvPr/>
        </p:nvSpPr>
        <p:spPr bwMode="auto">
          <a:xfrm>
            <a:off x="624285" y="2798763"/>
            <a:ext cx="1076590" cy="34131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5654" name="Rectangle 22"/>
          <p:cNvSpPr>
            <a:spLocks noChangeArrowheads="1"/>
          </p:cNvSpPr>
          <p:nvPr/>
        </p:nvSpPr>
        <p:spPr bwMode="auto">
          <a:xfrm>
            <a:off x="3529012" y="2841625"/>
            <a:ext cx="2904729" cy="25558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25655" name="Rectangle 23"/>
          <p:cNvSpPr>
            <a:spLocks noChangeArrowheads="1"/>
          </p:cNvSpPr>
          <p:nvPr/>
        </p:nvSpPr>
        <p:spPr bwMode="auto">
          <a:xfrm>
            <a:off x="8155252" y="2798763"/>
            <a:ext cx="1076590" cy="341312"/>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5656" name="Rectangle 24"/>
          <p:cNvSpPr>
            <a:spLocks noChangeArrowheads="1"/>
          </p:cNvSpPr>
          <p:nvPr/>
        </p:nvSpPr>
        <p:spPr bwMode="auto">
          <a:xfrm>
            <a:off x="7618677" y="2841625"/>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5657" name="Rectangle 25"/>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5658" name="Text Box 26"/>
          <p:cNvSpPr txBox="1">
            <a:spLocks noChangeArrowheads="1"/>
          </p:cNvSpPr>
          <p:nvPr/>
        </p:nvSpPr>
        <p:spPr bwMode="auto">
          <a:xfrm>
            <a:off x="1697435"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59" name="Text Box 27"/>
          <p:cNvSpPr txBox="1">
            <a:spLocks noChangeArrowheads="1"/>
          </p:cNvSpPr>
          <p:nvPr/>
        </p:nvSpPr>
        <p:spPr bwMode="auto">
          <a:xfrm>
            <a:off x="7419182" y="30749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60" name="Line 28"/>
          <p:cNvSpPr>
            <a:spLocks noChangeShapeType="1"/>
          </p:cNvSpPr>
          <p:nvPr/>
        </p:nvSpPr>
        <p:spPr bwMode="auto">
          <a:xfrm flipH="1">
            <a:off x="2452423" y="3579813"/>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61" name="Rectangle 29"/>
          <p:cNvSpPr>
            <a:spLocks noChangeArrowheads="1"/>
          </p:cNvSpPr>
          <p:nvPr/>
        </p:nvSpPr>
        <p:spPr bwMode="auto">
          <a:xfrm>
            <a:off x="624286" y="3409950"/>
            <a:ext cx="1074869" cy="3397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5662" name="Rectangle 30"/>
          <p:cNvSpPr>
            <a:spLocks noChangeArrowheads="1"/>
          </p:cNvSpPr>
          <p:nvPr/>
        </p:nvSpPr>
        <p:spPr bwMode="auto">
          <a:xfrm>
            <a:off x="3529012" y="3452813"/>
            <a:ext cx="2904729" cy="25400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25663" name="Rectangle 31"/>
          <p:cNvSpPr>
            <a:spLocks noChangeArrowheads="1"/>
          </p:cNvSpPr>
          <p:nvPr/>
        </p:nvSpPr>
        <p:spPr bwMode="auto">
          <a:xfrm>
            <a:off x="8155252" y="3409950"/>
            <a:ext cx="1076590" cy="33972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5664" name="Rectangle 32"/>
          <p:cNvSpPr>
            <a:spLocks noChangeArrowheads="1"/>
          </p:cNvSpPr>
          <p:nvPr/>
        </p:nvSpPr>
        <p:spPr bwMode="auto">
          <a:xfrm>
            <a:off x="7618677" y="3452813"/>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5665" name="Rectangle 33"/>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5666" name="Text Box 34"/>
          <p:cNvSpPr txBox="1">
            <a:spLocks noChangeArrowheads="1"/>
          </p:cNvSpPr>
          <p:nvPr/>
        </p:nvSpPr>
        <p:spPr bwMode="auto">
          <a:xfrm>
            <a:off x="1697435"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67" name="Text Box 35"/>
          <p:cNvSpPr txBox="1">
            <a:spLocks noChangeArrowheads="1"/>
          </p:cNvSpPr>
          <p:nvPr/>
        </p:nvSpPr>
        <p:spPr bwMode="auto">
          <a:xfrm>
            <a:off x="7419182" y="36845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68" name="Line 36"/>
          <p:cNvSpPr>
            <a:spLocks noChangeShapeType="1"/>
          </p:cNvSpPr>
          <p:nvPr/>
        </p:nvSpPr>
        <p:spPr bwMode="auto">
          <a:xfrm>
            <a:off x="2454143" y="4187825"/>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69" name="Rectangle 37"/>
          <p:cNvSpPr>
            <a:spLocks noChangeArrowheads="1"/>
          </p:cNvSpPr>
          <p:nvPr/>
        </p:nvSpPr>
        <p:spPr bwMode="auto">
          <a:xfrm>
            <a:off x="624285" y="4017964"/>
            <a:ext cx="1076590"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5670" name="Rectangle 38"/>
          <p:cNvSpPr>
            <a:spLocks noChangeArrowheads="1"/>
          </p:cNvSpPr>
          <p:nvPr/>
        </p:nvSpPr>
        <p:spPr bwMode="auto">
          <a:xfrm>
            <a:off x="3529012" y="4060825"/>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DHCPREQUEST</a:t>
            </a:r>
          </a:p>
        </p:txBody>
      </p:sp>
      <p:sp>
        <p:nvSpPr>
          <p:cNvPr id="325671" name="Rectangle 39"/>
          <p:cNvSpPr>
            <a:spLocks noChangeArrowheads="1"/>
          </p:cNvSpPr>
          <p:nvPr/>
        </p:nvSpPr>
        <p:spPr bwMode="auto">
          <a:xfrm>
            <a:off x="8155252" y="4017964"/>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5672" name="Rectangle 40"/>
          <p:cNvSpPr>
            <a:spLocks noChangeArrowheads="1"/>
          </p:cNvSpPr>
          <p:nvPr/>
        </p:nvSpPr>
        <p:spPr bwMode="auto">
          <a:xfrm>
            <a:off x="7618677" y="4060825"/>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5673" name="Rectangle 41"/>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5674" name="Text Box 42"/>
          <p:cNvSpPr txBox="1">
            <a:spLocks noChangeArrowheads="1"/>
          </p:cNvSpPr>
          <p:nvPr/>
        </p:nvSpPr>
        <p:spPr bwMode="auto">
          <a:xfrm>
            <a:off x="1697435"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75" name="Text Box 43"/>
          <p:cNvSpPr txBox="1">
            <a:spLocks noChangeArrowheads="1"/>
          </p:cNvSpPr>
          <p:nvPr/>
        </p:nvSpPr>
        <p:spPr bwMode="auto">
          <a:xfrm>
            <a:off x="7419182" y="4292601"/>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76" name="Line 44"/>
          <p:cNvSpPr>
            <a:spLocks noChangeShapeType="1"/>
          </p:cNvSpPr>
          <p:nvPr/>
        </p:nvSpPr>
        <p:spPr bwMode="auto">
          <a:xfrm flipH="1">
            <a:off x="2452423" y="4800600"/>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77" name="Rectangle 45"/>
          <p:cNvSpPr>
            <a:spLocks noChangeArrowheads="1"/>
          </p:cNvSpPr>
          <p:nvPr/>
        </p:nvSpPr>
        <p:spPr bwMode="auto">
          <a:xfrm>
            <a:off x="624286" y="4629150"/>
            <a:ext cx="1074869"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5678" name="Rectangle 46"/>
          <p:cNvSpPr>
            <a:spLocks noChangeArrowheads="1"/>
          </p:cNvSpPr>
          <p:nvPr/>
        </p:nvSpPr>
        <p:spPr bwMode="auto">
          <a:xfrm>
            <a:off x="3529012" y="4672014"/>
            <a:ext cx="2904729" cy="25558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DHCPACK</a:t>
            </a:r>
          </a:p>
        </p:txBody>
      </p:sp>
      <p:sp>
        <p:nvSpPr>
          <p:cNvPr id="325679" name="Rectangle 47"/>
          <p:cNvSpPr>
            <a:spLocks noChangeArrowheads="1"/>
          </p:cNvSpPr>
          <p:nvPr/>
        </p:nvSpPr>
        <p:spPr bwMode="auto">
          <a:xfrm>
            <a:off x="8155252" y="4629150"/>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5680" name="Rectangle 48"/>
          <p:cNvSpPr>
            <a:spLocks noChangeArrowheads="1"/>
          </p:cNvSpPr>
          <p:nvPr/>
        </p:nvSpPr>
        <p:spPr bwMode="auto">
          <a:xfrm>
            <a:off x="7618677" y="4672014"/>
            <a:ext cx="536575" cy="255587"/>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5681" name="Rectangle 49"/>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5682" name="Text Box 50"/>
          <p:cNvSpPr txBox="1">
            <a:spLocks noChangeArrowheads="1"/>
          </p:cNvSpPr>
          <p:nvPr/>
        </p:nvSpPr>
        <p:spPr bwMode="auto">
          <a:xfrm>
            <a:off x="1697435"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83" name="Text Box 51"/>
          <p:cNvSpPr txBox="1">
            <a:spLocks noChangeArrowheads="1"/>
          </p:cNvSpPr>
          <p:nvPr/>
        </p:nvSpPr>
        <p:spPr bwMode="auto">
          <a:xfrm>
            <a:off x="7419182" y="4903789"/>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84" name="Line 52"/>
          <p:cNvSpPr>
            <a:spLocks noChangeShapeType="1"/>
          </p:cNvSpPr>
          <p:nvPr/>
        </p:nvSpPr>
        <p:spPr bwMode="auto">
          <a:xfrm flipH="1">
            <a:off x="2452423" y="5411788"/>
            <a:ext cx="5166254" cy="0"/>
          </a:xfrm>
          <a:prstGeom prst="line">
            <a:avLst/>
          </a:prstGeom>
          <a:noFill/>
          <a:ln w="57150">
            <a:solidFill>
              <a:schemeClr val="hlink"/>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85" name="Rectangle 53"/>
          <p:cNvSpPr>
            <a:spLocks noChangeArrowheads="1"/>
          </p:cNvSpPr>
          <p:nvPr/>
        </p:nvSpPr>
        <p:spPr bwMode="auto">
          <a:xfrm>
            <a:off x="624286" y="5240339"/>
            <a:ext cx="1074869" cy="33813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5686" name="Rectangle 54"/>
          <p:cNvSpPr>
            <a:spLocks noChangeArrowheads="1"/>
          </p:cNvSpPr>
          <p:nvPr/>
        </p:nvSpPr>
        <p:spPr bwMode="auto">
          <a:xfrm>
            <a:off x="3529012" y="5283200"/>
            <a:ext cx="2904729" cy="25558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DHCPNACK</a:t>
            </a:r>
          </a:p>
        </p:txBody>
      </p:sp>
      <p:sp>
        <p:nvSpPr>
          <p:cNvPr id="325687" name="Rectangle 55"/>
          <p:cNvSpPr>
            <a:spLocks noChangeArrowheads="1"/>
          </p:cNvSpPr>
          <p:nvPr/>
        </p:nvSpPr>
        <p:spPr bwMode="auto">
          <a:xfrm>
            <a:off x="8155252" y="5240339"/>
            <a:ext cx="1076590" cy="3381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5688" name="Rectangle 56"/>
          <p:cNvSpPr>
            <a:spLocks noChangeArrowheads="1"/>
          </p:cNvSpPr>
          <p:nvPr/>
        </p:nvSpPr>
        <p:spPr bwMode="auto">
          <a:xfrm>
            <a:off x="7618677" y="5283200"/>
            <a:ext cx="536575" cy="2555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5689" name="Rectangle 57"/>
          <p:cNvSpPr>
            <a:spLocks noChangeArrowheads="1"/>
          </p:cNvSpPr>
          <p:nvPr/>
        </p:nvSpPr>
        <p:spPr bwMode="auto">
          <a:xfrm>
            <a:off x="1699155" y="5283200"/>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5690" name="Text Box 58"/>
          <p:cNvSpPr txBox="1">
            <a:spLocks noChangeArrowheads="1"/>
          </p:cNvSpPr>
          <p:nvPr/>
        </p:nvSpPr>
        <p:spPr bwMode="auto">
          <a:xfrm>
            <a:off x="1697435"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91" name="Text Box 59"/>
          <p:cNvSpPr txBox="1">
            <a:spLocks noChangeArrowheads="1"/>
          </p:cNvSpPr>
          <p:nvPr/>
        </p:nvSpPr>
        <p:spPr bwMode="auto">
          <a:xfrm>
            <a:off x="7419182" y="55149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92" name="Line 60"/>
          <p:cNvSpPr>
            <a:spLocks noChangeShapeType="1"/>
          </p:cNvSpPr>
          <p:nvPr/>
        </p:nvSpPr>
        <p:spPr bwMode="auto">
          <a:xfrm>
            <a:off x="2454143" y="6256338"/>
            <a:ext cx="5164534" cy="0"/>
          </a:xfrm>
          <a:prstGeom prst="line">
            <a:avLst/>
          </a:prstGeom>
          <a:noFill/>
          <a:ln w="57150">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25693" name="Rectangle 61"/>
          <p:cNvSpPr>
            <a:spLocks noChangeArrowheads="1"/>
          </p:cNvSpPr>
          <p:nvPr/>
        </p:nvSpPr>
        <p:spPr bwMode="auto">
          <a:xfrm>
            <a:off x="624285" y="6086475"/>
            <a:ext cx="1076590" cy="33813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客户</a:t>
            </a:r>
          </a:p>
        </p:txBody>
      </p:sp>
      <p:sp>
        <p:nvSpPr>
          <p:cNvPr id="325694" name="Rectangle 62"/>
          <p:cNvSpPr>
            <a:spLocks noChangeArrowheads="1"/>
          </p:cNvSpPr>
          <p:nvPr/>
        </p:nvSpPr>
        <p:spPr bwMode="auto">
          <a:xfrm>
            <a:off x="3529012" y="6129338"/>
            <a:ext cx="2904729" cy="2540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DHCPRELEASE</a:t>
            </a:r>
          </a:p>
        </p:txBody>
      </p:sp>
      <p:sp>
        <p:nvSpPr>
          <p:cNvPr id="325695" name="Rectangle 63"/>
          <p:cNvSpPr>
            <a:spLocks noChangeArrowheads="1"/>
          </p:cNvSpPr>
          <p:nvPr/>
        </p:nvSpPr>
        <p:spPr bwMode="auto">
          <a:xfrm>
            <a:off x="8155252" y="608647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5696" name="Rectangle 64"/>
          <p:cNvSpPr>
            <a:spLocks noChangeArrowheads="1"/>
          </p:cNvSpPr>
          <p:nvPr/>
        </p:nvSpPr>
        <p:spPr bwMode="auto">
          <a:xfrm>
            <a:off x="7618677" y="6129338"/>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5697" name="Rectangle 65"/>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68</a:t>
            </a:r>
          </a:p>
        </p:txBody>
      </p:sp>
      <p:sp>
        <p:nvSpPr>
          <p:cNvPr id="325698" name="Text Box 66"/>
          <p:cNvSpPr txBox="1">
            <a:spLocks noChangeArrowheads="1"/>
          </p:cNvSpPr>
          <p:nvPr/>
        </p:nvSpPr>
        <p:spPr bwMode="auto">
          <a:xfrm>
            <a:off x="1697435"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699" name="Text Box 67"/>
          <p:cNvSpPr txBox="1">
            <a:spLocks noChangeArrowheads="1"/>
          </p:cNvSpPr>
          <p:nvPr/>
        </p:nvSpPr>
        <p:spPr bwMode="auto">
          <a:xfrm>
            <a:off x="7419182" y="6361114"/>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700" name="Rectangle 68"/>
          <p:cNvSpPr>
            <a:spLocks noChangeArrowheads="1"/>
          </p:cNvSpPr>
          <p:nvPr/>
        </p:nvSpPr>
        <p:spPr bwMode="auto">
          <a:xfrm>
            <a:off x="8155252" y="936625"/>
            <a:ext cx="1076590" cy="33813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zh-CN" altLang="en-US" sz="2000" b="1">
                <a:solidFill>
                  <a:srgbClr val="000099"/>
                </a:solidFill>
                <a:latin typeface="Arial" charset="0"/>
                <a:ea typeface="黑体" pitchFamily="49" charset="-122"/>
              </a:rPr>
              <a:t>服务器</a:t>
            </a:r>
          </a:p>
        </p:txBody>
      </p:sp>
      <p:sp>
        <p:nvSpPr>
          <p:cNvPr id="325701" name="Rectangle 69"/>
          <p:cNvSpPr>
            <a:spLocks noChangeArrowheads="1"/>
          </p:cNvSpPr>
          <p:nvPr/>
        </p:nvSpPr>
        <p:spPr bwMode="auto">
          <a:xfrm>
            <a:off x="7618677" y="977900"/>
            <a:ext cx="536575" cy="254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r>
              <a:rPr kumimoji="1" lang="en-US" altLang="zh-CN" sz="2000" b="1">
                <a:solidFill>
                  <a:srgbClr val="000099"/>
                </a:solidFill>
                <a:latin typeface="Arial" charset="0"/>
                <a:ea typeface="黑体" pitchFamily="49" charset="-122"/>
              </a:rPr>
              <a:t>67</a:t>
            </a:r>
          </a:p>
        </p:txBody>
      </p:sp>
      <p:sp>
        <p:nvSpPr>
          <p:cNvPr id="325702" name="Text Box 70"/>
          <p:cNvSpPr txBox="1">
            <a:spLocks noChangeArrowheads="1"/>
          </p:cNvSpPr>
          <p:nvPr/>
        </p:nvSpPr>
        <p:spPr bwMode="auto">
          <a:xfrm>
            <a:off x="7419182" y="1209676"/>
            <a:ext cx="72808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000" b="1">
                <a:solidFill>
                  <a:srgbClr val="000099"/>
                </a:solidFill>
                <a:latin typeface="Arial" charset="0"/>
                <a:ea typeface="黑体" pitchFamily="49" charset="-122"/>
              </a:rPr>
              <a:t>UDP</a:t>
            </a:r>
          </a:p>
        </p:txBody>
      </p:sp>
      <p:sp>
        <p:nvSpPr>
          <p:cNvPr id="325703" name="Text Box 71"/>
          <p:cNvSpPr txBox="1">
            <a:spLocks noChangeArrowheads="1"/>
          </p:cNvSpPr>
          <p:nvPr/>
        </p:nvSpPr>
        <p:spPr bwMode="auto">
          <a:xfrm>
            <a:off x="6218766" y="692151"/>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被动打开</a:t>
            </a:r>
          </a:p>
        </p:txBody>
      </p:sp>
      <p:sp>
        <p:nvSpPr>
          <p:cNvPr id="325704" name="Text Box 72"/>
          <p:cNvSpPr txBox="1">
            <a:spLocks noChangeArrowheads="1"/>
          </p:cNvSpPr>
          <p:nvPr/>
        </p:nvSpPr>
        <p:spPr bwMode="auto">
          <a:xfrm>
            <a:off x="9237002" y="82073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5705" name="Text Box 73"/>
          <p:cNvSpPr txBox="1">
            <a:spLocks noChangeArrowheads="1"/>
          </p:cNvSpPr>
          <p:nvPr/>
        </p:nvSpPr>
        <p:spPr bwMode="auto">
          <a:xfrm>
            <a:off x="85990" y="14351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5706" name="Text Box 74"/>
          <p:cNvSpPr txBox="1">
            <a:spLocks noChangeArrowheads="1"/>
          </p:cNvSpPr>
          <p:nvPr/>
        </p:nvSpPr>
        <p:spPr bwMode="auto">
          <a:xfrm>
            <a:off x="9237002" y="20574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5707" name="Text Box 75"/>
          <p:cNvSpPr txBox="1">
            <a:spLocks noChangeArrowheads="1"/>
          </p:cNvSpPr>
          <p:nvPr/>
        </p:nvSpPr>
        <p:spPr bwMode="auto">
          <a:xfrm>
            <a:off x="85990" y="26543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5708" name="Text Box 76"/>
          <p:cNvSpPr txBox="1">
            <a:spLocks noChangeArrowheads="1"/>
          </p:cNvSpPr>
          <p:nvPr/>
        </p:nvSpPr>
        <p:spPr bwMode="auto">
          <a:xfrm>
            <a:off x="9231842" y="3278188"/>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5709" name="Text Box 77"/>
          <p:cNvSpPr txBox="1">
            <a:spLocks noChangeArrowheads="1"/>
          </p:cNvSpPr>
          <p:nvPr/>
        </p:nvSpPr>
        <p:spPr bwMode="auto">
          <a:xfrm>
            <a:off x="85990" y="39020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5710" name="Text Box 78"/>
          <p:cNvSpPr txBox="1">
            <a:spLocks noChangeArrowheads="1"/>
          </p:cNvSpPr>
          <p:nvPr/>
        </p:nvSpPr>
        <p:spPr bwMode="auto">
          <a:xfrm>
            <a:off x="9231842" y="4486276"/>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5711" name="Text Box 79"/>
          <p:cNvSpPr txBox="1">
            <a:spLocks noChangeArrowheads="1"/>
          </p:cNvSpPr>
          <p:nvPr/>
        </p:nvSpPr>
        <p:spPr bwMode="auto">
          <a:xfrm>
            <a:off x="9231842" y="5110163"/>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5712" name="Text Box 80"/>
          <p:cNvSpPr txBox="1">
            <a:spLocks noChangeArrowheads="1"/>
          </p:cNvSpPr>
          <p:nvPr/>
        </p:nvSpPr>
        <p:spPr bwMode="auto">
          <a:xfrm rot="-5400000">
            <a:off x="4385625" y="5480734"/>
            <a:ext cx="6463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b="1">
                <a:solidFill>
                  <a:srgbClr val="000099"/>
                </a:solidFill>
                <a:latin typeface="Arial" charset="0"/>
                <a:ea typeface="黑体" pitchFamily="49" charset="-122"/>
              </a:rPr>
              <a:t>…</a:t>
            </a:r>
          </a:p>
        </p:txBody>
      </p:sp>
      <p:sp>
        <p:nvSpPr>
          <p:cNvPr id="325713" name="Text Box 81"/>
          <p:cNvSpPr txBox="1">
            <a:spLocks noChangeArrowheads="1"/>
          </p:cNvSpPr>
          <p:nvPr/>
        </p:nvSpPr>
        <p:spPr bwMode="auto">
          <a:xfrm>
            <a:off x="85990" y="5892801"/>
            <a:ext cx="50526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2800" b="1">
                <a:solidFill>
                  <a:srgbClr val="000099"/>
                </a:solidFill>
                <a:latin typeface="Arial" charset="0"/>
                <a:ea typeface="黑体" pitchFamily="49" charset="-122"/>
                <a:sym typeface="Wingdings" pitchFamily="2" charset="2"/>
              </a:rPr>
              <a:t></a:t>
            </a:r>
          </a:p>
        </p:txBody>
      </p:sp>
      <p:sp>
        <p:nvSpPr>
          <p:cNvPr id="325714" name="Rectangle 82"/>
          <p:cNvSpPr>
            <a:spLocks noChangeArrowheads="1"/>
          </p:cNvSpPr>
          <p:nvPr/>
        </p:nvSpPr>
        <p:spPr bwMode="auto">
          <a:xfrm>
            <a:off x="0" y="765176"/>
            <a:ext cx="9906000" cy="2447925"/>
          </a:xfrm>
          <a:prstGeom prst="rect">
            <a:avLst/>
          </a:prstGeom>
          <a:solidFill>
            <a:srgbClr val="CCEC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zh-CN" sz="2800" b="1">
              <a:solidFill>
                <a:srgbClr val="000099"/>
              </a:solidFill>
            </a:endParaRPr>
          </a:p>
        </p:txBody>
      </p:sp>
      <p:sp>
        <p:nvSpPr>
          <p:cNvPr id="325715" name="Text Box 84"/>
          <p:cNvSpPr txBox="1">
            <a:spLocks noChangeArrowheads="1"/>
          </p:cNvSpPr>
          <p:nvPr/>
        </p:nvSpPr>
        <p:spPr bwMode="auto">
          <a:xfrm>
            <a:off x="584729" y="1258888"/>
            <a:ext cx="8736542" cy="150810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just" eaLnBrk="1" hangingPunct="1"/>
            <a:r>
              <a:rPr lang="en-US" altLang="zh-CN" b="1" dirty="0">
                <a:solidFill>
                  <a:srgbClr val="000099"/>
                </a:solidFill>
                <a:latin typeface="Arial" charset="0"/>
                <a:ea typeface="黑体" pitchFamily="49" charset="-122"/>
                <a:sym typeface="Wingdings" pitchFamily="2" charset="2"/>
              </a:rPr>
              <a:t></a:t>
            </a:r>
            <a:r>
              <a:rPr lang="zh-CN" altLang="en-US" sz="2800" b="1" dirty="0">
                <a:solidFill>
                  <a:srgbClr val="000099"/>
                </a:solidFill>
                <a:latin typeface="Arial" charset="0"/>
                <a:ea typeface="黑体" pitchFamily="49" charset="-122"/>
              </a:rPr>
              <a:t>：</a:t>
            </a:r>
            <a:r>
              <a:rPr lang="en-US" altLang="zh-CN" sz="2800" b="1" dirty="0">
                <a:solidFill>
                  <a:srgbClr val="000099"/>
                </a:solidFill>
                <a:latin typeface="Arial" charset="0"/>
                <a:ea typeface="黑体" pitchFamily="49" charset="-122"/>
              </a:rPr>
              <a:t>DHCP </a:t>
            </a:r>
            <a:r>
              <a:rPr lang="zh-CN" altLang="en-US" sz="2800" b="1" dirty="0">
                <a:solidFill>
                  <a:srgbClr val="000099"/>
                </a:solidFill>
                <a:latin typeface="Arial" charset="0"/>
                <a:ea typeface="黑体" pitchFamily="49" charset="-122"/>
              </a:rPr>
              <a:t>客户可随时提前终止服务器所提供的</a:t>
            </a:r>
          </a:p>
          <a:p>
            <a:pPr algn="just" eaLnBrk="1" hangingPunct="1"/>
            <a:r>
              <a:rPr lang="zh-CN" altLang="en-US" sz="2800" b="1" dirty="0">
                <a:solidFill>
                  <a:srgbClr val="000099"/>
                </a:solidFill>
                <a:latin typeface="Arial" charset="0"/>
                <a:ea typeface="黑体" pitchFamily="49" charset="-122"/>
              </a:rPr>
              <a:t>        租用期，这时只需向 </a:t>
            </a:r>
            <a:r>
              <a:rPr lang="en-US" altLang="zh-CN" sz="2800" b="1" dirty="0">
                <a:solidFill>
                  <a:srgbClr val="000099"/>
                </a:solidFill>
                <a:latin typeface="Arial" charset="0"/>
                <a:ea typeface="黑体" pitchFamily="49" charset="-122"/>
              </a:rPr>
              <a:t>DHCP </a:t>
            </a:r>
            <a:r>
              <a:rPr lang="zh-CN" altLang="en-US" sz="2800" b="1" dirty="0">
                <a:solidFill>
                  <a:srgbClr val="000099"/>
                </a:solidFill>
                <a:latin typeface="Arial" charset="0"/>
                <a:ea typeface="黑体" pitchFamily="49" charset="-122"/>
              </a:rPr>
              <a:t>服务器发送释</a:t>
            </a:r>
          </a:p>
          <a:p>
            <a:pPr algn="just" eaLnBrk="1" hangingPunct="1"/>
            <a:r>
              <a:rPr lang="zh-CN" altLang="en-US" sz="2800" b="1" dirty="0">
                <a:solidFill>
                  <a:srgbClr val="000099"/>
                </a:solidFill>
                <a:latin typeface="Arial" charset="0"/>
                <a:ea typeface="黑体" pitchFamily="49" charset="-122"/>
              </a:rPr>
              <a:t>        放报文 </a:t>
            </a:r>
            <a:r>
              <a:rPr lang="en-US" altLang="zh-CN" sz="2800" b="1" dirty="0">
                <a:solidFill>
                  <a:srgbClr val="000099"/>
                </a:solidFill>
                <a:latin typeface="Arial" charset="0"/>
                <a:ea typeface="黑体" pitchFamily="49" charset="-122"/>
              </a:rPr>
              <a:t>DHCPRELEASE </a:t>
            </a:r>
            <a:r>
              <a:rPr lang="zh-CN" altLang="en-US" sz="2800" b="1" dirty="0">
                <a:solidFill>
                  <a:srgbClr val="000099"/>
                </a:solidFill>
                <a:latin typeface="Arial" charset="0"/>
                <a:ea typeface="黑体" pitchFamily="49" charset="-122"/>
              </a:rPr>
              <a:t>即可。</a:t>
            </a:r>
          </a:p>
        </p:txBody>
      </p:sp>
    </p:spTree>
    <p:extLst>
      <p:ext uri="{BB962C8B-B14F-4D97-AF65-F5344CB8AC3E}">
        <p14:creationId xmlns:p14="http://schemas.microsoft.com/office/powerpoint/2010/main" xmlns="" val="1245269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algn="ctr" eaLnBrk="1" hangingPunct="1"/>
            <a:r>
              <a:rPr lang="en-US" altLang="zh-CN" smtClean="0">
                <a:ea typeface="黑体" pitchFamily="49" charset="-122"/>
              </a:rPr>
              <a:t>DHCP </a:t>
            </a:r>
            <a:r>
              <a:rPr lang="zh-CN" altLang="en-US" smtClean="0">
                <a:ea typeface="黑体" pitchFamily="49" charset="-122"/>
              </a:rPr>
              <a:t>中继代理</a:t>
            </a:r>
            <a:r>
              <a:rPr lang="en-US" altLang="zh-CN" smtClean="0">
                <a:ea typeface="黑体" pitchFamily="49" charset="-122"/>
              </a:rPr>
              <a:t>(relay agent) </a:t>
            </a:r>
          </a:p>
        </p:txBody>
      </p:sp>
      <p:sp>
        <p:nvSpPr>
          <p:cNvPr id="722947" name="Rectangle 3"/>
          <p:cNvSpPr>
            <a:spLocks noGrp="1" noChangeArrowheads="1"/>
          </p:cNvSpPr>
          <p:nvPr>
            <p:ph idx="1"/>
          </p:nvPr>
        </p:nvSpPr>
        <p:spPr/>
        <p:txBody>
          <a:bodyPr/>
          <a:lstStyle/>
          <a:p>
            <a:pPr eaLnBrk="1" hangingPunct="1"/>
            <a:r>
              <a:rPr lang="zh-CN" altLang="en-US" dirty="0" smtClean="0">
                <a:ea typeface="黑体" pitchFamily="49" charset="-122"/>
              </a:rPr>
              <a:t>并不是每个网络上都有 </a:t>
            </a:r>
            <a:r>
              <a:rPr lang="en-US" altLang="zh-CN" dirty="0" smtClean="0">
                <a:ea typeface="黑体" pitchFamily="49" charset="-122"/>
              </a:rPr>
              <a:t>DHCP </a:t>
            </a:r>
            <a:r>
              <a:rPr lang="zh-CN" altLang="en-US" dirty="0" smtClean="0">
                <a:ea typeface="黑体" pitchFamily="49" charset="-122"/>
              </a:rPr>
              <a:t>服务器，这样会使 </a:t>
            </a:r>
            <a:r>
              <a:rPr lang="en-US" altLang="zh-CN" dirty="0" smtClean="0">
                <a:ea typeface="黑体" pitchFamily="49" charset="-122"/>
              </a:rPr>
              <a:t>DHCP </a:t>
            </a:r>
            <a:r>
              <a:rPr lang="zh-CN" altLang="en-US" dirty="0" smtClean="0">
                <a:ea typeface="黑体" pitchFamily="49" charset="-122"/>
              </a:rPr>
              <a:t>服务器的数量太多。现在是每一个网络至少有一个 </a:t>
            </a:r>
            <a:r>
              <a:rPr lang="en-US" altLang="zh-CN" dirty="0" smtClean="0">
                <a:ea typeface="黑体" pitchFamily="49" charset="-122"/>
              </a:rPr>
              <a:t>DHCP </a:t>
            </a:r>
            <a:r>
              <a:rPr lang="zh-CN" altLang="en-US" dirty="0" smtClean="0">
                <a:solidFill>
                  <a:srgbClr val="FF0000"/>
                </a:solidFill>
                <a:ea typeface="黑体" pitchFamily="49" charset="-122"/>
              </a:rPr>
              <a:t>中继代理</a:t>
            </a:r>
            <a:r>
              <a:rPr lang="zh-CN" altLang="en-US" dirty="0" smtClean="0">
                <a:ea typeface="黑体" pitchFamily="49" charset="-122"/>
              </a:rPr>
              <a:t>，它配置了 </a:t>
            </a:r>
            <a:r>
              <a:rPr lang="en-US" altLang="zh-CN" dirty="0" smtClean="0">
                <a:ea typeface="黑体" pitchFamily="49" charset="-122"/>
              </a:rPr>
              <a:t>DHCP </a:t>
            </a:r>
            <a:r>
              <a:rPr lang="zh-CN" altLang="en-US" dirty="0" smtClean="0">
                <a:ea typeface="黑体" pitchFamily="49" charset="-122"/>
              </a:rPr>
              <a:t>服务器的 </a:t>
            </a:r>
            <a:r>
              <a:rPr lang="en-US" altLang="zh-CN" dirty="0" smtClean="0">
                <a:ea typeface="黑体" pitchFamily="49" charset="-122"/>
              </a:rPr>
              <a:t>IP </a:t>
            </a:r>
            <a:r>
              <a:rPr lang="zh-CN" altLang="en-US" dirty="0" smtClean="0">
                <a:ea typeface="黑体" pitchFamily="49" charset="-122"/>
              </a:rPr>
              <a:t>地址信息。</a:t>
            </a:r>
          </a:p>
          <a:p>
            <a:pPr eaLnBrk="1" hangingPunct="1"/>
            <a:r>
              <a:rPr lang="zh-CN" altLang="en-US" dirty="0" smtClean="0">
                <a:ea typeface="黑体" pitchFamily="49" charset="-122"/>
              </a:rPr>
              <a:t>当 </a:t>
            </a:r>
            <a:r>
              <a:rPr lang="en-US" altLang="zh-CN" dirty="0" smtClean="0">
                <a:ea typeface="黑体" pitchFamily="49" charset="-122"/>
              </a:rPr>
              <a:t>DHCP </a:t>
            </a:r>
            <a:r>
              <a:rPr lang="zh-CN" altLang="en-US" dirty="0" smtClean="0">
                <a:ea typeface="黑体" pitchFamily="49" charset="-122"/>
              </a:rPr>
              <a:t>中继代理收到主机发送的发现报文后，就以单播方式向 </a:t>
            </a:r>
            <a:r>
              <a:rPr lang="en-US" altLang="zh-CN" dirty="0" smtClean="0">
                <a:ea typeface="黑体" pitchFamily="49" charset="-122"/>
              </a:rPr>
              <a:t>DHCP </a:t>
            </a:r>
            <a:r>
              <a:rPr lang="zh-CN" altLang="en-US" dirty="0" smtClean="0">
                <a:ea typeface="黑体" pitchFamily="49" charset="-122"/>
              </a:rPr>
              <a:t>服务器转发此报文，并等待其回答。收到 </a:t>
            </a:r>
            <a:r>
              <a:rPr lang="en-US" altLang="zh-CN" dirty="0" smtClean="0">
                <a:ea typeface="黑体" pitchFamily="49" charset="-122"/>
              </a:rPr>
              <a:t>DHCP </a:t>
            </a:r>
            <a:r>
              <a:rPr lang="zh-CN" altLang="en-US" dirty="0" smtClean="0">
                <a:ea typeface="黑体" pitchFamily="49" charset="-122"/>
              </a:rPr>
              <a:t>服务器回答的提供报文后，</a:t>
            </a:r>
            <a:r>
              <a:rPr lang="en-US" altLang="zh-CN" dirty="0" smtClean="0">
                <a:ea typeface="黑体" pitchFamily="49" charset="-122"/>
              </a:rPr>
              <a:t>DHCP </a:t>
            </a:r>
            <a:r>
              <a:rPr lang="zh-CN" altLang="en-US" dirty="0" smtClean="0">
                <a:ea typeface="黑体" pitchFamily="49" charset="-122"/>
              </a:rPr>
              <a:t>中继代理再将此提供报文发回给主机。</a:t>
            </a:r>
          </a:p>
        </p:txBody>
      </p:sp>
    </p:spTree>
    <p:extLst>
      <p:ext uri="{BB962C8B-B14F-4D97-AF65-F5344CB8AC3E}">
        <p14:creationId xmlns:p14="http://schemas.microsoft.com/office/powerpoint/2010/main" xmlns="" val="3450930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4"/>
          <p:cNvSpPr>
            <a:spLocks noGrp="1" noChangeArrowheads="1"/>
          </p:cNvSpPr>
          <p:nvPr>
            <p:ph type="title" idx="4294967295"/>
          </p:nvPr>
        </p:nvSpPr>
        <p:spPr>
          <a:xfrm>
            <a:off x="368746" y="671984"/>
            <a:ext cx="9048750" cy="812800"/>
          </a:xfrm>
        </p:spPr>
        <p:txBody>
          <a:bodyPr/>
          <a:lstStyle/>
          <a:p>
            <a:pPr algn="ctr" eaLnBrk="1" hangingPunct="1">
              <a:defRPr/>
            </a:pPr>
            <a:r>
              <a:rPr lang="en-US" altLang="zh-CN" sz="4062" dirty="0"/>
              <a:t>DHCP </a:t>
            </a:r>
            <a:r>
              <a:rPr sz="4062" dirty="0"/>
              <a:t>中继代理</a:t>
            </a:r>
            <a:br>
              <a:rPr sz="4062" dirty="0"/>
            </a:br>
            <a:r>
              <a:rPr sz="4062" dirty="0"/>
              <a:t>以单播方式转发发现报文 </a:t>
            </a:r>
          </a:p>
        </p:txBody>
      </p:sp>
      <p:sp>
        <p:nvSpPr>
          <p:cNvPr id="301059" name="Line 5"/>
          <p:cNvSpPr>
            <a:spLocks noChangeShapeType="1"/>
          </p:cNvSpPr>
          <p:nvPr/>
        </p:nvSpPr>
        <p:spPr bwMode="auto">
          <a:xfrm>
            <a:off x="1391385" y="3203723"/>
            <a:ext cx="0" cy="4222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1060" name="Line 6"/>
          <p:cNvSpPr>
            <a:spLocks noChangeShapeType="1"/>
          </p:cNvSpPr>
          <p:nvPr/>
        </p:nvSpPr>
        <p:spPr bwMode="auto">
          <a:xfrm flipV="1">
            <a:off x="3873046" y="4048273"/>
            <a:ext cx="5271161"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pic>
        <p:nvPicPr>
          <p:cNvPr id="301061" name="Picture 7"/>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77387" y="2887811"/>
            <a:ext cx="944165" cy="1592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1062" name="Text Box 8"/>
          <p:cNvSpPr txBox="1">
            <a:spLocks noChangeArrowheads="1"/>
          </p:cNvSpPr>
          <p:nvPr/>
        </p:nvSpPr>
        <p:spPr bwMode="auto">
          <a:xfrm>
            <a:off x="63706" y="1844824"/>
            <a:ext cx="69762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a:solidFill>
                  <a:srgbClr val="000099"/>
                </a:solidFill>
                <a:latin typeface="Arial" charset="0"/>
                <a:ea typeface="黑体" pitchFamily="49" charset="-122"/>
              </a:rPr>
              <a:t>主机</a:t>
            </a:r>
          </a:p>
        </p:txBody>
      </p:sp>
      <p:sp>
        <p:nvSpPr>
          <p:cNvPr id="301063" name="Text Box 9"/>
          <p:cNvSpPr txBox="1">
            <a:spLocks noChangeArrowheads="1"/>
          </p:cNvSpPr>
          <p:nvPr/>
        </p:nvSpPr>
        <p:spPr bwMode="auto">
          <a:xfrm>
            <a:off x="8942319" y="2260749"/>
            <a:ext cx="95410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2000" b="1">
                <a:solidFill>
                  <a:srgbClr val="000099"/>
                </a:solidFill>
                <a:latin typeface="Arial" charset="0"/>
                <a:ea typeface="黑体" pitchFamily="49" charset="-122"/>
              </a:rPr>
              <a:t>DHCP</a:t>
            </a:r>
          </a:p>
          <a:p>
            <a:pPr algn="ctr" eaLnBrk="1" hangingPunct="1"/>
            <a:r>
              <a:rPr kumimoji="1" lang="zh-CN" altLang="en-US" sz="2000" b="1">
                <a:solidFill>
                  <a:srgbClr val="000099"/>
                </a:solidFill>
                <a:latin typeface="Arial" charset="0"/>
                <a:ea typeface="黑体" pitchFamily="49" charset="-122"/>
              </a:rPr>
              <a:t>服务器</a:t>
            </a:r>
          </a:p>
        </p:txBody>
      </p:sp>
      <p:grpSp>
        <p:nvGrpSpPr>
          <p:cNvPr id="301064" name="Group 10"/>
          <p:cNvGrpSpPr>
            <a:grpSpLocks/>
          </p:cNvGrpSpPr>
          <p:nvPr/>
        </p:nvGrpSpPr>
        <p:grpSpPr bwMode="auto">
          <a:xfrm>
            <a:off x="6870642" y="3308498"/>
            <a:ext cx="1587368" cy="1411288"/>
            <a:chOff x="3204" y="2684"/>
            <a:chExt cx="1080" cy="854"/>
          </a:xfrm>
        </p:grpSpPr>
        <p:sp>
          <p:nvSpPr>
            <p:cNvPr id="301084" name="Oval 11"/>
            <p:cNvSpPr>
              <a:spLocks noChangeArrowheads="1"/>
            </p:cNvSpPr>
            <p:nvPr/>
          </p:nvSpPr>
          <p:spPr bwMode="auto">
            <a:xfrm>
              <a:off x="3457" y="2684"/>
              <a:ext cx="464" cy="228"/>
            </a:xfrm>
            <a:prstGeom prst="ellipse">
              <a:avLst/>
            </a:prstGeom>
            <a:solidFill>
              <a:srgbClr val="EAEAEA"/>
            </a:solidFill>
            <a:ln w="12700">
              <a:solidFill>
                <a:srgbClr val="000000"/>
              </a:solidFill>
              <a:round/>
              <a:headEnd/>
              <a:tailEnd/>
            </a:ln>
          </p:spPr>
          <p:txBody>
            <a:bodyPr/>
            <a:lstStyle/>
            <a:p>
              <a:pPr eaLnBrk="1" hangingPunct="1"/>
              <a:endParaRPr lang="zh-CN" altLang="en-US" b="1">
                <a:solidFill>
                  <a:srgbClr val="000099"/>
                </a:solidFill>
              </a:endParaRPr>
            </a:p>
          </p:txBody>
        </p:sp>
        <p:sp>
          <p:nvSpPr>
            <p:cNvPr id="301085" name="Freeform 12"/>
            <p:cNvSpPr>
              <a:spLocks/>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prstDash val="solid"/>
              <a:round/>
              <a:headEnd/>
              <a:tailEnd/>
            </a:ln>
          </p:spPr>
          <p:txBody>
            <a:bodyPr/>
            <a:lstStyle/>
            <a:p>
              <a:endParaRPr lang="zh-CN" altLang="en-US" b="1">
                <a:solidFill>
                  <a:srgbClr val="000099"/>
                </a:solidFill>
              </a:endParaRPr>
            </a:p>
          </p:txBody>
        </p:sp>
        <p:sp>
          <p:nvSpPr>
            <p:cNvPr id="301086" name="Freeform 13"/>
            <p:cNvSpPr>
              <a:spLocks/>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prstDash val="solid"/>
              <a:round/>
              <a:headEnd/>
              <a:tailEnd/>
            </a:ln>
          </p:spPr>
          <p:txBody>
            <a:bodyPr/>
            <a:lstStyle/>
            <a:p>
              <a:endParaRPr lang="zh-CN" altLang="en-US" b="1">
                <a:solidFill>
                  <a:srgbClr val="000099"/>
                </a:solidFill>
              </a:endParaRPr>
            </a:p>
          </p:txBody>
        </p:sp>
        <p:sp>
          <p:nvSpPr>
            <p:cNvPr id="301087" name="Freeform 14"/>
            <p:cNvSpPr>
              <a:spLocks/>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prstDash val="solid"/>
              <a:round/>
              <a:headEnd/>
              <a:tailEnd/>
            </a:ln>
          </p:spPr>
          <p:txBody>
            <a:bodyPr/>
            <a:lstStyle/>
            <a:p>
              <a:endParaRPr lang="zh-CN" altLang="en-US" b="1">
                <a:solidFill>
                  <a:srgbClr val="000099"/>
                </a:solidFill>
              </a:endParaRPr>
            </a:p>
          </p:txBody>
        </p:sp>
        <p:sp>
          <p:nvSpPr>
            <p:cNvPr id="301088" name="Oval 15"/>
            <p:cNvSpPr>
              <a:spLocks noChangeArrowheads="1"/>
            </p:cNvSpPr>
            <p:nvPr/>
          </p:nvSpPr>
          <p:spPr bwMode="auto">
            <a:xfrm>
              <a:off x="3514" y="3201"/>
              <a:ext cx="538" cy="337"/>
            </a:xfrm>
            <a:prstGeom prst="ellipse">
              <a:avLst/>
            </a:prstGeom>
            <a:solidFill>
              <a:srgbClr val="EAEAEA"/>
            </a:solidFill>
            <a:ln w="12700">
              <a:solidFill>
                <a:srgbClr val="000000"/>
              </a:solidFill>
              <a:round/>
              <a:headEnd/>
              <a:tailEnd/>
            </a:ln>
          </p:spPr>
          <p:txBody>
            <a:bodyPr/>
            <a:lstStyle/>
            <a:p>
              <a:pPr eaLnBrk="1" hangingPunct="1"/>
              <a:endParaRPr lang="zh-CN" altLang="en-US" b="1">
                <a:solidFill>
                  <a:srgbClr val="000099"/>
                </a:solidFill>
              </a:endParaRPr>
            </a:p>
          </p:txBody>
        </p:sp>
        <p:sp>
          <p:nvSpPr>
            <p:cNvPr id="301089" name="Freeform 16"/>
            <p:cNvSpPr>
              <a:spLocks/>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prstDash val="solid"/>
              <a:round/>
              <a:headEnd/>
              <a:tailEnd/>
            </a:ln>
          </p:spPr>
          <p:txBody>
            <a:bodyPr/>
            <a:lstStyle/>
            <a:p>
              <a:endParaRPr lang="zh-CN" altLang="en-US" b="1">
                <a:solidFill>
                  <a:srgbClr val="000099"/>
                </a:solidFill>
              </a:endParaRPr>
            </a:p>
          </p:txBody>
        </p:sp>
        <p:sp>
          <p:nvSpPr>
            <p:cNvPr id="301090" name="Oval 17"/>
            <p:cNvSpPr>
              <a:spLocks noChangeArrowheads="1"/>
            </p:cNvSpPr>
            <p:nvPr/>
          </p:nvSpPr>
          <p:spPr bwMode="auto">
            <a:xfrm>
              <a:off x="3204" y="3023"/>
              <a:ext cx="245" cy="219"/>
            </a:xfrm>
            <a:prstGeom prst="ellipse">
              <a:avLst/>
            </a:prstGeom>
            <a:solidFill>
              <a:srgbClr val="EAEAEA"/>
            </a:solidFill>
            <a:ln w="12700">
              <a:solidFill>
                <a:srgbClr val="000000"/>
              </a:solidFill>
              <a:round/>
              <a:headEnd/>
              <a:tailEnd/>
            </a:ln>
          </p:spPr>
          <p:txBody>
            <a:bodyPr/>
            <a:lstStyle/>
            <a:p>
              <a:pPr eaLnBrk="1" hangingPunct="1"/>
              <a:endParaRPr lang="zh-CN" altLang="en-US" b="1">
                <a:solidFill>
                  <a:srgbClr val="000099"/>
                </a:solidFill>
              </a:endParaRPr>
            </a:p>
          </p:txBody>
        </p:sp>
        <p:sp>
          <p:nvSpPr>
            <p:cNvPr id="301091" name="Freeform 18"/>
            <p:cNvSpPr>
              <a:spLocks/>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prstDash val="solid"/>
              <a:round/>
              <a:headEnd/>
              <a:tailEnd/>
            </a:ln>
          </p:spPr>
          <p:txBody>
            <a:bodyPr/>
            <a:lstStyle/>
            <a:p>
              <a:endParaRPr lang="zh-CN" altLang="en-US" b="1">
                <a:solidFill>
                  <a:srgbClr val="000099"/>
                </a:solidFill>
              </a:endParaRPr>
            </a:p>
          </p:txBody>
        </p:sp>
        <p:sp>
          <p:nvSpPr>
            <p:cNvPr id="301092" name="Freeform 19"/>
            <p:cNvSpPr>
              <a:spLocks/>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301093" name="Freeform 20"/>
            <p:cNvSpPr>
              <a:spLocks/>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sp>
          <p:nvSpPr>
            <p:cNvPr id="301094" name="Freeform 21"/>
            <p:cNvSpPr>
              <a:spLocks/>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b="1">
                <a:solidFill>
                  <a:srgbClr val="000099"/>
                </a:solidFill>
              </a:endParaRPr>
            </a:p>
          </p:txBody>
        </p:sp>
      </p:grpSp>
      <p:sp>
        <p:nvSpPr>
          <p:cNvPr id="301065" name="Line 22"/>
          <p:cNvSpPr>
            <a:spLocks noChangeShapeType="1"/>
          </p:cNvSpPr>
          <p:nvPr/>
        </p:nvSpPr>
        <p:spPr bwMode="auto">
          <a:xfrm>
            <a:off x="209889" y="3181499"/>
            <a:ext cx="3867811" cy="222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1066" name="Line 23"/>
          <p:cNvSpPr>
            <a:spLocks noChangeShapeType="1"/>
          </p:cNvSpPr>
          <p:nvPr/>
        </p:nvSpPr>
        <p:spPr bwMode="auto">
          <a:xfrm>
            <a:off x="460978" y="2779861"/>
            <a:ext cx="0" cy="4238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301067" name="Line 24"/>
          <p:cNvSpPr>
            <a:spLocks noChangeShapeType="1"/>
          </p:cNvSpPr>
          <p:nvPr/>
        </p:nvSpPr>
        <p:spPr bwMode="auto">
          <a:xfrm>
            <a:off x="3664950" y="3203723"/>
            <a:ext cx="0" cy="42227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pic>
        <p:nvPicPr>
          <p:cNvPr id="301068" name="Picture 25"/>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3899" y="2284561"/>
            <a:ext cx="672438" cy="690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1069" name="Text Box 26"/>
          <p:cNvSpPr txBox="1">
            <a:spLocks noChangeArrowheads="1"/>
          </p:cNvSpPr>
          <p:nvPr/>
        </p:nvSpPr>
        <p:spPr bwMode="auto">
          <a:xfrm>
            <a:off x="7292295" y="3586311"/>
            <a:ext cx="69762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2000" b="1">
                <a:solidFill>
                  <a:srgbClr val="000099"/>
                </a:solidFill>
                <a:latin typeface="Arial" charset="0"/>
                <a:ea typeface="黑体" pitchFamily="49" charset="-122"/>
              </a:rPr>
              <a:t>其他</a:t>
            </a:r>
          </a:p>
          <a:p>
            <a:pPr algn="ctr" eaLnBrk="1" hangingPunct="1"/>
            <a:r>
              <a:rPr kumimoji="1" lang="zh-CN" altLang="en-US" sz="2000" b="1">
                <a:solidFill>
                  <a:srgbClr val="000099"/>
                </a:solidFill>
                <a:latin typeface="Arial" charset="0"/>
                <a:ea typeface="黑体" pitchFamily="49" charset="-122"/>
              </a:rPr>
              <a:t>网络</a:t>
            </a:r>
          </a:p>
        </p:txBody>
      </p:sp>
      <p:sp>
        <p:nvSpPr>
          <p:cNvPr id="301070" name="Text Box 27"/>
          <p:cNvSpPr txBox="1">
            <a:spLocks noChangeArrowheads="1"/>
          </p:cNvSpPr>
          <p:nvPr/>
        </p:nvSpPr>
        <p:spPr bwMode="auto">
          <a:xfrm>
            <a:off x="3100930" y="4189562"/>
            <a:ext cx="1210588"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2000" b="1" dirty="0">
                <a:solidFill>
                  <a:srgbClr val="660033"/>
                </a:solidFill>
                <a:latin typeface="Arial" charset="0"/>
                <a:ea typeface="黑体" pitchFamily="49" charset="-122"/>
              </a:rPr>
              <a:t>DHCP</a:t>
            </a:r>
          </a:p>
          <a:p>
            <a:pPr algn="ctr" eaLnBrk="1" hangingPunct="1"/>
            <a:r>
              <a:rPr kumimoji="1" lang="zh-CN" altLang="en-US" sz="2000" b="1" dirty="0">
                <a:solidFill>
                  <a:srgbClr val="660033"/>
                </a:solidFill>
                <a:latin typeface="Arial" charset="0"/>
                <a:ea typeface="黑体" pitchFamily="49" charset="-122"/>
              </a:rPr>
              <a:t>中继代理</a:t>
            </a:r>
          </a:p>
        </p:txBody>
      </p:sp>
      <p:grpSp>
        <p:nvGrpSpPr>
          <p:cNvPr id="724009" name="Group 41"/>
          <p:cNvGrpSpPr>
            <a:grpSpLocks/>
          </p:cNvGrpSpPr>
          <p:nvPr/>
        </p:nvGrpSpPr>
        <p:grpSpPr bwMode="auto">
          <a:xfrm>
            <a:off x="1045708" y="2133748"/>
            <a:ext cx="2791221" cy="858838"/>
            <a:chOff x="571" y="1480"/>
            <a:chExt cx="1623" cy="541"/>
          </a:xfrm>
        </p:grpSpPr>
        <p:grpSp>
          <p:nvGrpSpPr>
            <p:cNvPr id="301080" name="Group 31"/>
            <p:cNvGrpSpPr>
              <a:grpSpLocks/>
            </p:cNvGrpSpPr>
            <p:nvPr/>
          </p:nvGrpSpPr>
          <p:grpSpPr bwMode="auto">
            <a:xfrm>
              <a:off x="571" y="1754"/>
              <a:ext cx="1623" cy="267"/>
              <a:chOff x="1008" y="2400"/>
              <a:chExt cx="1296" cy="192"/>
            </a:xfrm>
          </p:grpSpPr>
          <p:sp>
            <p:nvSpPr>
              <p:cNvPr id="301082" name="AutoShape 32"/>
              <p:cNvSpPr>
                <a:spLocks noChangeArrowheads="1"/>
              </p:cNvSpPr>
              <p:nvPr/>
            </p:nvSpPr>
            <p:spPr bwMode="auto">
              <a:xfrm>
                <a:off x="2064" y="2448"/>
                <a:ext cx="240" cy="96"/>
              </a:xfrm>
              <a:prstGeom prst="rightArrow">
                <a:avLst>
                  <a:gd name="adj1" fmla="val 50000"/>
                  <a:gd name="adj2" fmla="val 625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301083" name="Rectangle 33"/>
              <p:cNvSpPr>
                <a:spLocks noChangeArrowheads="1"/>
              </p:cNvSpPr>
              <p:nvPr/>
            </p:nvSpPr>
            <p:spPr bwMode="auto">
              <a:xfrm>
                <a:off x="1008" y="2400"/>
                <a:ext cx="1056" cy="192"/>
              </a:xfrm>
              <a:prstGeom prst="rect">
                <a:avLst/>
              </a:prstGeom>
              <a:solidFill>
                <a:srgbClr val="CCE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grpSp>
        <p:sp>
          <p:nvSpPr>
            <p:cNvPr id="301081" name="Text Box 34"/>
            <p:cNvSpPr txBox="1">
              <a:spLocks noChangeArrowheads="1"/>
            </p:cNvSpPr>
            <p:nvPr/>
          </p:nvSpPr>
          <p:spPr bwMode="auto">
            <a:xfrm>
              <a:off x="967" y="1480"/>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dirty="0">
                  <a:solidFill>
                    <a:srgbClr val="FF0000"/>
                  </a:solidFill>
                  <a:latin typeface="Arial" charset="0"/>
                  <a:ea typeface="黑体" pitchFamily="49" charset="-122"/>
                </a:rPr>
                <a:t>广播</a:t>
              </a:r>
            </a:p>
          </p:txBody>
        </p:sp>
      </p:grpSp>
      <p:grpSp>
        <p:nvGrpSpPr>
          <p:cNvPr id="724010" name="Group 42"/>
          <p:cNvGrpSpPr>
            <a:grpSpLocks/>
          </p:cNvGrpSpPr>
          <p:nvPr/>
        </p:nvGrpSpPr>
        <p:grpSpPr bwMode="auto">
          <a:xfrm>
            <a:off x="4077700" y="2998936"/>
            <a:ext cx="2792942" cy="838200"/>
            <a:chOff x="2334" y="2025"/>
            <a:chExt cx="1624" cy="528"/>
          </a:xfrm>
        </p:grpSpPr>
        <p:grpSp>
          <p:nvGrpSpPr>
            <p:cNvPr id="301076" name="Group 28"/>
            <p:cNvGrpSpPr>
              <a:grpSpLocks/>
            </p:cNvGrpSpPr>
            <p:nvPr/>
          </p:nvGrpSpPr>
          <p:grpSpPr bwMode="auto">
            <a:xfrm>
              <a:off x="2334" y="2287"/>
              <a:ext cx="1624" cy="266"/>
              <a:chOff x="1008" y="2400"/>
              <a:chExt cx="1296" cy="192"/>
            </a:xfrm>
          </p:grpSpPr>
          <p:sp>
            <p:nvSpPr>
              <p:cNvPr id="301078" name="AutoShape 29"/>
              <p:cNvSpPr>
                <a:spLocks noChangeArrowheads="1"/>
              </p:cNvSpPr>
              <p:nvPr/>
            </p:nvSpPr>
            <p:spPr bwMode="auto">
              <a:xfrm>
                <a:off x="2064" y="2448"/>
                <a:ext cx="240" cy="96"/>
              </a:xfrm>
              <a:prstGeom prst="rightArrow">
                <a:avLst>
                  <a:gd name="adj1" fmla="val 50000"/>
                  <a:gd name="adj2" fmla="val 62500"/>
                </a:avLst>
              </a:prstGeom>
              <a:solidFill>
                <a:srgbClr val="FFCCFF"/>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1" hangingPunct="1"/>
                <a:endParaRPr lang="zh-CN" altLang="en-US" b="1">
                  <a:solidFill>
                    <a:srgbClr val="000099"/>
                  </a:solidFill>
                </a:endParaRPr>
              </a:p>
            </p:txBody>
          </p:sp>
          <p:sp>
            <p:nvSpPr>
              <p:cNvPr id="301079" name="Rectangle 30"/>
              <p:cNvSpPr>
                <a:spLocks noChangeArrowheads="1"/>
              </p:cNvSpPr>
              <p:nvPr/>
            </p:nvSpPr>
            <p:spPr bwMode="auto">
              <a:xfrm>
                <a:off x="1008" y="2400"/>
                <a:ext cx="1056" cy="192"/>
              </a:xfrm>
              <a:prstGeom prst="rect">
                <a:avLst/>
              </a:prstGeom>
              <a:solidFill>
                <a:srgbClr val="FFCCFF"/>
              </a:solidFill>
              <a:ln w="9525">
                <a:solidFill>
                  <a:schemeClr val="folHlink"/>
                </a:solidFill>
                <a:miter lim="800000"/>
                <a:headEnd/>
                <a:tailEnd/>
              </a:ln>
              <a:effectLst>
                <a:outerShdw dist="35921" dir="2700000" algn="ctr" rotWithShape="0">
                  <a:schemeClr val="bg2"/>
                </a:outerShdw>
              </a:effectLst>
            </p:spPr>
            <p:txBody>
              <a:bodyPr wrap="none" anchor="ctr"/>
              <a:lstStyle/>
              <a:p>
                <a:pPr algn="ctr" eaLnBrk="1" hangingPunct="1"/>
                <a:r>
                  <a:rPr kumimoji="1" lang="en-US" altLang="zh-CN" sz="2000" b="1">
                    <a:solidFill>
                      <a:srgbClr val="000099"/>
                    </a:solidFill>
                    <a:latin typeface="Arial" charset="0"/>
                    <a:ea typeface="黑体" pitchFamily="49" charset="-122"/>
                  </a:rPr>
                  <a:t>DHCPDISCOVER</a:t>
                </a:r>
              </a:p>
            </p:txBody>
          </p:sp>
        </p:grpSp>
        <p:sp>
          <p:nvSpPr>
            <p:cNvPr id="301077" name="Text Box 35"/>
            <p:cNvSpPr txBox="1">
              <a:spLocks noChangeArrowheads="1"/>
            </p:cNvSpPr>
            <p:nvPr/>
          </p:nvSpPr>
          <p:spPr bwMode="auto">
            <a:xfrm>
              <a:off x="2764" y="2025"/>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2000" b="1" dirty="0">
                  <a:solidFill>
                    <a:srgbClr val="FF0000"/>
                  </a:solidFill>
                  <a:latin typeface="Arial" charset="0"/>
                  <a:ea typeface="黑体" pitchFamily="49" charset="-122"/>
                </a:rPr>
                <a:t>单播</a:t>
              </a:r>
            </a:p>
          </p:txBody>
        </p:sp>
      </p:grpSp>
      <p:pic>
        <p:nvPicPr>
          <p:cNvPr id="301073" name="Picture 36"/>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43988" y="3510111"/>
            <a:ext cx="672439" cy="690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1074" name="Picture 37"/>
          <p:cNvPicPr>
            <a:picLocks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327871" y="3546623"/>
            <a:ext cx="674158"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24008" name="Text Box 40"/>
          <p:cNvSpPr txBox="1">
            <a:spLocks noChangeArrowheads="1"/>
          </p:cNvSpPr>
          <p:nvPr/>
        </p:nvSpPr>
        <p:spPr bwMode="auto">
          <a:xfrm>
            <a:off x="450660" y="5197623"/>
            <a:ext cx="9254868" cy="523220"/>
          </a:xfrm>
          <a:prstGeom prst="rect">
            <a:avLst/>
          </a:prstGeom>
          <a:solidFill>
            <a:srgbClr val="FFFF66"/>
          </a:solidFill>
          <a:ln w="9525">
            <a:solidFill>
              <a:srgbClr val="333399"/>
            </a:solidFill>
            <a:miter lim="800000"/>
            <a:headEnd/>
            <a:tailEnd/>
          </a:ln>
          <a:effec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2800" b="1">
                <a:solidFill>
                  <a:srgbClr val="000099"/>
                </a:solidFill>
                <a:latin typeface="Arial" charset="0"/>
                <a:ea typeface="黑体" pitchFamily="49" charset="-122"/>
              </a:rPr>
              <a:t>注意：</a:t>
            </a:r>
            <a:r>
              <a:rPr lang="en-US" altLang="zh-CN" sz="2800" b="1">
                <a:solidFill>
                  <a:srgbClr val="000099"/>
                </a:solidFill>
                <a:latin typeface="Arial" charset="0"/>
                <a:ea typeface="黑体" pitchFamily="49" charset="-122"/>
              </a:rPr>
              <a:t>DHCP </a:t>
            </a:r>
            <a:r>
              <a:rPr lang="zh-CN" altLang="en-US" sz="2800" b="1">
                <a:solidFill>
                  <a:srgbClr val="000099"/>
                </a:solidFill>
                <a:latin typeface="Arial" charset="0"/>
                <a:ea typeface="黑体" pitchFamily="49" charset="-122"/>
              </a:rPr>
              <a:t>报文只是 </a:t>
            </a:r>
            <a:r>
              <a:rPr lang="en-US" altLang="zh-CN" sz="2800" b="1">
                <a:solidFill>
                  <a:srgbClr val="000099"/>
                </a:solidFill>
                <a:latin typeface="Arial" charset="0"/>
                <a:ea typeface="黑体" pitchFamily="49" charset="-122"/>
              </a:rPr>
              <a:t>UDP </a:t>
            </a:r>
            <a:r>
              <a:rPr lang="zh-CN" altLang="en-US" sz="2800" b="1">
                <a:solidFill>
                  <a:srgbClr val="000099"/>
                </a:solidFill>
                <a:latin typeface="Arial" charset="0"/>
                <a:ea typeface="黑体" pitchFamily="49" charset="-122"/>
              </a:rPr>
              <a:t>用户数据报中的数据。 </a:t>
            </a:r>
          </a:p>
        </p:txBody>
      </p:sp>
    </p:spTree>
    <p:extLst>
      <p:ext uri="{BB962C8B-B14F-4D97-AF65-F5344CB8AC3E}">
        <p14:creationId xmlns:p14="http://schemas.microsoft.com/office/powerpoint/2010/main" xmlns="" val="3654361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724009"/>
                                        </p:tgtEl>
                                        <p:attrNameLst>
                                          <p:attrName>style.visibility</p:attrName>
                                        </p:attrNameLst>
                                      </p:cBhvr>
                                      <p:to>
                                        <p:strVal val="visible"/>
                                      </p:to>
                                    </p:set>
                                    <p:animEffect transition="in" filter="wipe(left)">
                                      <p:cBhvr>
                                        <p:cTn id="7" dur="1000"/>
                                        <p:tgtEl>
                                          <p:spTgt spid="724009"/>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724010"/>
                                        </p:tgtEl>
                                        <p:attrNameLst>
                                          <p:attrName>style.visibility</p:attrName>
                                        </p:attrNameLst>
                                      </p:cBhvr>
                                      <p:to>
                                        <p:strVal val="visible"/>
                                      </p:to>
                                    </p:set>
                                    <p:animEffect transition="in" filter="wipe(left)">
                                      <p:cBhvr>
                                        <p:cTn id="11" dur="1000"/>
                                        <p:tgtEl>
                                          <p:spTgt spid="724010"/>
                                        </p:tgtEl>
                                      </p:cBhvr>
                                    </p:animEffect>
                                  </p:childTnLst>
                                </p:cTn>
                              </p:par>
                            </p:childTnLst>
                          </p:cTn>
                        </p:par>
                        <p:par>
                          <p:cTn id="12" fill="hold" nodeType="afterGroup">
                            <p:stCondLst>
                              <p:cond delay="3000"/>
                            </p:stCondLst>
                            <p:childTnLst>
                              <p:par>
                                <p:cTn id="13" presetID="1" presetClass="entr" presetSubtype="0" fill="hold" grpId="0" nodeType="afterEffect">
                                  <p:stCondLst>
                                    <p:cond delay="0"/>
                                  </p:stCondLst>
                                  <p:childTnLst>
                                    <p:set>
                                      <p:cBhvr>
                                        <p:cTn id="14" dur="1" fill="hold">
                                          <p:stCondLst>
                                            <p:cond delay="0"/>
                                          </p:stCondLst>
                                        </p:cTn>
                                        <p:tgtEl>
                                          <p:spTgt spid="724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00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2.0"/>
  <p:tag name="PROBLEMBLANK" val="[{&quot;Num&quot;:1,&quot;Score&quot;:1.0,&quot;Answers&quot;:[&quot;递归&quot;],&quot;CaseSensitive&quot;:false,&quot;FuzzyMatch&quot;:true},{&quot;Num&quot;:2,&quot;Score&quot;:1.0,&quot;Answers&quot;:[&quot;迭代&quot;],&quot;CaseSensitive&quot;:false,&quot;FuzzyMatch&quot;:tru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ORDER" val="false"/>
  <p:tag name="PROBLEMSCORE" val="4.0"/>
  <p:tag name="PROBLEMBLANK" val="[{&quot;Num&quot;:1,&quot;Score&quot;:1.0,&quot;Answers&quot;:[&quot;控制&quot;],&quot;CaseSensitive&quot;:false,&quot;FuzzyMatch&quot;:true},{&quot;Num&quot;:2,&quot;Score&quot;:1.0,&quot;Answers&quot;:[&quot;21&quot;],&quot;CaseSensitive&quot;:false,&quot;FuzzyMatch&quot;:true},{&quot;Num&quot;:3,&quot;Score&quot;:1.0,&quot;Answers&quot;:[&quot;数据&quot;],&quot;CaseSensitive&quot;:false,&quot;FuzzyMatch&quot;:true},{&quot;Num&quot;:4,&quot;Score&quot;:1.0,&quot;Answers&quot;:[&quot;20&quot;],&quot;CaseSensitive&quot;:false,&quot;FuzzyMatch&quot;:tru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cn920">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cn920</Template>
  <TotalTime>683</TotalTime>
  <Words>11310</Words>
  <Application>Microsoft Office PowerPoint</Application>
  <PresentationFormat>A4 纸张(210x297 毫米)</PresentationFormat>
  <Paragraphs>1761</Paragraphs>
  <Slides>95</Slides>
  <Notes>95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97" baseType="lpstr">
      <vt:lpstr>cn920</vt:lpstr>
      <vt:lpstr>VISIO</vt:lpstr>
      <vt:lpstr>第 6 章  应用层</vt:lpstr>
      <vt:lpstr>五层协议的体系结构 </vt:lpstr>
      <vt:lpstr>第 6 章 应用层</vt:lpstr>
      <vt:lpstr>应用层协议的特点 </vt:lpstr>
      <vt:lpstr>本章重点</vt:lpstr>
      <vt:lpstr>6.1  域名系统 DNS</vt:lpstr>
      <vt:lpstr>6.1  域名系统 DNS</vt:lpstr>
      <vt:lpstr> 6.1.1  域名系统概述</vt:lpstr>
      <vt:lpstr>6.1.2   互联网的域名结构</vt:lpstr>
      <vt:lpstr>域名只是个逻辑概念</vt:lpstr>
      <vt:lpstr>顶级域名 TLD(Top Level Domain)</vt:lpstr>
      <vt:lpstr>顶级域名 TLD (Top Level Domain)</vt:lpstr>
      <vt:lpstr>新增加了下列的通用顶级域名 </vt:lpstr>
      <vt:lpstr>ICANN</vt:lpstr>
      <vt:lpstr>顶级域名 TLD （续）</vt:lpstr>
      <vt:lpstr>我国的二级域名</vt:lpstr>
      <vt:lpstr>互联网的域名空间 </vt:lpstr>
      <vt:lpstr>6.1.3  域名服务器 </vt:lpstr>
      <vt:lpstr>区的不同划分方法举例 </vt:lpstr>
      <vt:lpstr>树状结构的 DNS 域名服务器 </vt:lpstr>
      <vt:lpstr>域名服务器有以下四种类型 </vt:lpstr>
      <vt:lpstr>根域名服务器</vt:lpstr>
      <vt:lpstr>根域名服务器共有 13 套装置</vt:lpstr>
      <vt:lpstr>举例：根域名服务器 L 的地点分布图</vt:lpstr>
      <vt:lpstr>顶级域名服务器</vt:lpstr>
      <vt:lpstr>权限域名服务器 </vt:lpstr>
      <vt:lpstr>本地域名服务器 </vt:lpstr>
      <vt:lpstr>提高域名服务器的可靠性</vt:lpstr>
      <vt:lpstr>域名的解析过程 </vt:lpstr>
      <vt:lpstr>本地域名服务器采用迭代查询 </vt:lpstr>
      <vt:lpstr>本地域名服务器采用递归查询 （比较少用） </vt:lpstr>
      <vt:lpstr>名字的高速缓存 </vt:lpstr>
      <vt:lpstr>第14次课课后探究问题</vt:lpstr>
      <vt:lpstr>幻灯片 34</vt:lpstr>
      <vt:lpstr>6.2  文件传送协议</vt:lpstr>
      <vt:lpstr>文件共享方式</vt:lpstr>
      <vt:lpstr>网络文件系统NFS</vt:lpstr>
      <vt:lpstr>  6.2.1  FTP概述</vt:lpstr>
      <vt:lpstr>文件传送并非很简单的问题</vt:lpstr>
      <vt:lpstr>6.2.2  FTP 的基本工作原理 </vt:lpstr>
      <vt:lpstr>FTP 特点</vt:lpstr>
      <vt:lpstr>主进程的工作步骤</vt:lpstr>
      <vt:lpstr>两个连接</vt:lpstr>
      <vt:lpstr>FTP 使用的两个 TCP 连接 </vt:lpstr>
      <vt:lpstr> 两个不同的端口号 </vt:lpstr>
      <vt:lpstr> 使用两个不同端口号的好处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 FTP 的屏幕信息举例 </vt:lpstr>
      <vt:lpstr>NFS 采用另一种思路</vt:lpstr>
      <vt:lpstr>6.2.3  简单文件传送协议 TFTP  </vt:lpstr>
      <vt:lpstr>TFTP 的主要特点</vt:lpstr>
      <vt:lpstr>TFTP 的工作很像停止等待协议</vt:lpstr>
      <vt:lpstr>TFTP 的工作很像停止等待协议</vt:lpstr>
      <vt:lpstr>TFTP 的五种协议数据单元 PDU </vt:lpstr>
      <vt:lpstr>幻灯片 68</vt:lpstr>
      <vt:lpstr>6.3  远程终端协议 TELNET</vt:lpstr>
      <vt:lpstr>客户服务器方式</vt:lpstr>
      <vt:lpstr>TELNET 使用 网络虚拟终端 NVT 格式 </vt:lpstr>
      <vt:lpstr>网络虚拟终端 NVT 格式 </vt:lpstr>
      <vt:lpstr>NVT 格式定义 </vt:lpstr>
      <vt:lpstr>NTV使用的ASCII码控制字符</vt:lpstr>
      <vt:lpstr>TELNET 定义的一些控制命令 </vt:lpstr>
      <vt:lpstr>6.6  动态主机配置协议 DHCP</vt:lpstr>
      <vt:lpstr>协议配置</vt:lpstr>
      <vt:lpstr>协议配置（续）</vt:lpstr>
      <vt:lpstr>ipconfig -all</vt:lpstr>
      <vt:lpstr>动态主机配置协议 DHCP</vt:lpstr>
      <vt:lpstr>DHCP 使用客户服务器方式</vt:lpstr>
      <vt:lpstr>租用期 (lease period)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协议的工作过程 </vt:lpstr>
      <vt:lpstr>DHCP 中继代理(relay agent) </vt:lpstr>
      <vt:lpstr>DHCP 中继代理 以单播方式转发发现报文 </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8 章 互联网上的音频和视频服务</dc:title>
  <dc:creator>920</dc:creator>
  <cp:lastModifiedBy>Administrator</cp:lastModifiedBy>
  <cp:revision>54</cp:revision>
  <dcterms:created xsi:type="dcterms:W3CDTF">2016-10-14T10:01:16Z</dcterms:created>
  <dcterms:modified xsi:type="dcterms:W3CDTF">2019-12-11T09:10:48Z</dcterms:modified>
</cp:coreProperties>
</file>