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59"/>
  </p:notesMasterIdLst>
  <p:handoutMasterIdLst>
    <p:handoutMasterId r:id="rId60"/>
  </p:handoutMasterIdLst>
  <p:sldIdLst>
    <p:sldId id="290" r:id="rId2"/>
    <p:sldId id="548" r:id="rId3"/>
    <p:sldId id="961" r:id="rId4"/>
    <p:sldId id="919" r:id="rId5"/>
    <p:sldId id="920" r:id="rId6"/>
    <p:sldId id="921" r:id="rId7"/>
    <p:sldId id="922" r:id="rId8"/>
    <p:sldId id="962" r:id="rId9"/>
    <p:sldId id="923" r:id="rId10"/>
    <p:sldId id="992" r:id="rId11"/>
    <p:sldId id="993" r:id="rId12"/>
    <p:sldId id="994" r:id="rId13"/>
    <p:sldId id="924" r:id="rId14"/>
    <p:sldId id="995" r:id="rId15"/>
    <p:sldId id="925" r:id="rId16"/>
    <p:sldId id="926" r:id="rId17"/>
    <p:sldId id="978" r:id="rId18"/>
    <p:sldId id="980" r:id="rId19"/>
    <p:sldId id="927" r:id="rId20"/>
    <p:sldId id="928" r:id="rId21"/>
    <p:sldId id="933" r:id="rId22"/>
    <p:sldId id="981" r:id="rId23"/>
    <p:sldId id="983" r:id="rId24"/>
    <p:sldId id="934" r:id="rId25"/>
    <p:sldId id="1012" r:id="rId26"/>
    <p:sldId id="997" r:id="rId27"/>
    <p:sldId id="998" r:id="rId28"/>
    <p:sldId id="999" r:id="rId29"/>
    <p:sldId id="1000" r:id="rId30"/>
    <p:sldId id="1001" r:id="rId31"/>
    <p:sldId id="1002" r:id="rId32"/>
    <p:sldId id="1003" r:id="rId33"/>
    <p:sldId id="1013" r:id="rId34"/>
    <p:sldId id="1004" r:id="rId35"/>
    <p:sldId id="1005" r:id="rId36"/>
    <p:sldId id="1006" r:id="rId37"/>
    <p:sldId id="1007" r:id="rId38"/>
    <p:sldId id="936" r:id="rId39"/>
    <p:sldId id="986" r:id="rId40"/>
    <p:sldId id="989" r:id="rId41"/>
    <p:sldId id="984" r:id="rId42"/>
    <p:sldId id="985" r:id="rId43"/>
    <p:sldId id="990" r:id="rId44"/>
    <p:sldId id="988" r:id="rId45"/>
    <p:sldId id="991" r:id="rId46"/>
    <p:sldId id="1008" r:id="rId47"/>
    <p:sldId id="972" r:id="rId48"/>
    <p:sldId id="942" r:id="rId49"/>
    <p:sldId id="1009" r:id="rId50"/>
    <p:sldId id="1010" r:id="rId51"/>
    <p:sldId id="1011" r:id="rId52"/>
    <p:sldId id="974" r:id="rId53"/>
    <p:sldId id="1014" r:id="rId54"/>
    <p:sldId id="1018" r:id="rId55"/>
    <p:sldId id="1019" r:id="rId56"/>
    <p:sldId id="1020" r:id="rId57"/>
    <p:sldId id="258" r:id="rId58"/>
  </p:sldIdLst>
  <p:sldSz cx="12192000" cy="6858000"/>
  <p:notesSz cx="9928225" cy="6797675"/>
  <p:defaultTextStyle>
    <a:defPPr>
      <a:defRPr lang="el-GR"/>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141">
          <p15:clr>
            <a:srgbClr val="A4A3A4"/>
          </p15:clr>
        </p15:guide>
        <p15:guide id="2" pos="31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6DA9"/>
    <a:srgbClr val="7A8DBC"/>
    <a:srgbClr val="6F89CB"/>
    <a:srgbClr val="5977C3"/>
    <a:srgbClr val="5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49"/>
  </p:normalViewPr>
  <p:slideViewPr>
    <p:cSldViewPr>
      <p:cViewPr varScale="1">
        <p:scale>
          <a:sx n="91" d="100"/>
          <a:sy n="91" d="100"/>
        </p:scale>
        <p:origin x="96" y="174"/>
      </p:cViewPr>
      <p:guideLst>
        <p:guide orient="horz" pos="2160"/>
        <p:guide pos="3840"/>
      </p:guideLst>
    </p:cSldViewPr>
  </p:slideViewPr>
  <p:notesTextViewPr>
    <p:cViewPr>
      <p:scale>
        <a:sx n="1" d="1"/>
        <a:sy n="1" d="1"/>
      </p:scale>
      <p:origin x="0" y="0"/>
    </p:cViewPr>
  </p:notesTextViewPr>
  <p:notesViewPr>
    <p:cSldViewPr>
      <p:cViewPr varScale="1">
        <p:scale>
          <a:sx n="119" d="100"/>
          <a:sy n="119" d="100"/>
        </p:scale>
        <p:origin x="-1998" y="-102"/>
      </p:cViewPr>
      <p:guideLst>
        <p:guide orient="horz" pos="2141"/>
        <p:guide pos="312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4302125" cy="339725"/>
          </a:xfrm>
          <a:prstGeom prst="rect">
            <a:avLst/>
          </a:prstGeom>
        </p:spPr>
        <p:txBody>
          <a:bodyPr vert="horz" lIns="91010" tIns="45505" rIns="91010" bIns="45505" rtlCol="0"/>
          <a:lstStyle>
            <a:lvl1pPr algn="l" fontAlgn="auto">
              <a:spcBef>
                <a:spcPts val="0"/>
              </a:spcBef>
              <a:spcAft>
                <a:spcPts val="0"/>
              </a:spcAft>
              <a:defRPr sz="1200">
                <a:latin typeface="+mn-lt"/>
                <a:cs typeface="+mn-cs"/>
              </a:defRPr>
            </a:lvl1pPr>
          </a:lstStyle>
          <a:p>
            <a:pPr>
              <a:defRPr/>
            </a:pPr>
            <a:endParaRPr lang="el-GR"/>
          </a:p>
        </p:txBody>
      </p:sp>
      <p:sp>
        <p:nvSpPr>
          <p:cNvPr id="3" name="Θέση ημερομηνίας 2"/>
          <p:cNvSpPr>
            <a:spLocks noGrp="1"/>
          </p:cNvSpPr>
          <p:nvPr>
            <p:ph type="dt" sz="quarter" idx="1"/>
          </p:nvPr>
        </p:nvSpPr>
        <p:spPr>
          <a:xfrm>
            <a:off x="5622925" y="0"/>
            <a:ext cx="4303713" cy="339725"/>
          </a:xfrm>
          <a:prstGeom prst="rect">
            <a:avLst/>
          </a:prstGeom>
        </p:spPr>
        <p:txBody>
          <a:bodyPr vert="horz" lIns="91010" tIns="45505" rIns="91010" bIns="45505" rtlCol="0"/>
          <a:lstStyle>
            <a:lvl1pPr algn="r" fontAlgn="auto">
              <a:spcBef>
                <a:spcPts val="0"/>
              </a:spcBef>
              <a:spcAft>
                <a:spcPts val="0"/>
              </a:spcAft>
              <a:defRPr sz="1200" smtClean="0">
                <a:latin typeface="+mn-lt"/>
                <a:cs typeface="+mn-cs"/>
              </a:defRPr>
            </a:lvl1pPr>
          </a:lstStyle>
          <a:p>
            <a:pPr>
              <a:defRPr/>
            </a:pPr>
            <a:fld id="{7E4BFB10-A1C1-43B5-B7F0-B9EB54ACC98D}" type="datetimeFigureOut">
              <a:rPr lang="el-GR"/>
              <a:pPr>
                <a:defRPr/>
              </a:pPr>
              <a:t>27/1/2023</a:t>
            </a:fld>
            <a:endParaRPr lang="el-GR"/>
          </a:p>
        </p:txBody>
      </p:sp>
      <p:sp>
        <p:nvSpPr>
          <p:cNvPr id="4" name="Θέση υποσέλιδου 3"/>
          <p:cNvSpPr>
            <a:spLocks noGrp="1"/>
          </p:cNvSpPr>
          <p:nvPr>
            <p:ph type="ftr" sz="quarter" idx="2"/>
          </p:nvPr>
        </p:nvSpPr>
        <p:spPr>
          <a:xfrm>
            <a:off x="0" y="6456363"/>
            <a:ext cx="4302125" cy="339725"/>
          </a:xfrm>
          <a:prstGeom prst="rect">
            <a:avLst/>
          </a:prstGeom>
        </p:spPr>
        <p:txBody>
          <a:bodyPr vert="horz" lIns="91010" tIns="45505" rIns="91010" bIns="45505" rtlCol="0" anchor="b"/>
          <a:lstStyle>
            <a:lvl1pPr algn="l" fontAlgn="auto">
              <a:spcBef>
                <a:spcPts val="0"/>
              </a:spcBef>
              <a:spcAft>
                <a:spcPts val="0"/>
              </a:spcAft>
              <a:defRPr sz="1200">
                <a:latin typeface="+mn-lt"/>
                <a:cs typeface="+mn-cs"/>
              </a:defRPr>
            </a:lvl1pPr>
          </a:lstStyle>
          <a:p>
            <a:pPr>
              <a:defRPr/>
            </a:pPr>
            <a:endParaRPr lang="el-GR"/>
          </a:p>
        </p:txBody>
      </p:sp>
      <p:sp>
        <p:nvSpPr>
          <p:cNvPr id="5" name="Θέση αριθμού διαφάνειας 4"/>
          <p:cNvSpPr>
            <a:spLocks noGrp="1"/>
          </p:cNvSpPr>
          <p:nvPr>
            <p:ph type="sldNum" sz="quarter" idx="3"/>
          </p:nvPr>
        </p:nvSpPr>
        <p:spPr>
          <a:xfrm>
            <a:off x="5622925" y="6456363"/>
            <a:ext cx="4303713" cy="339725"/>
          </a:xfrm>
          <a:prstGeom prst="rect">
            <a:avLst/>
          </a:prstGeom>
        </p:spPr>
        <p:txBody>
          <a:bodyPr vert="horz" lIns="91010" tIns="45505" rIns="91010" bIns="45505" rtlCol="0" anchor="b"/>
          <a:lstStyle>
            <a:lvl1pPr algn="r" fontAlgn="auto">
              <a:spcBef>
                <a:spcPts val="0"/>
              </a:spcBef>
              <a:spcAft>
                <a:spcPts val="0"/>
              </a:spcAft>
              <a:defRPr sz="1200" smtClean="0">
                <a:latin typeface="+mn-lt"/>
                <a:cs typeface="+mn-cs"/>
              </a:defRPr>
            </a:lvl1pPr>
          </a:lstStyle>
          <a:p>
            <a:pPr>
              <a:defRPr/>
            </a:pPr>
            <a:fld id="{22CA9C85-35FB-411A-B313-7FC1020D198C}" type="slidenum">
              <a:rPr lang="el-GR"/>
              <a:pPr>
                <a:defRPr/>
              </a:pPr>
              <a:t>‹#›</a:t>
            </a:fld>
            <a:endParaRPr lang="el-GR"/>
          </a:p>
        </p:txBody>
      </p:sp>
    </p:spTree>
    <p:extLst>
      <p:ext uri="{BB962C8B-B14F-4D97-AF65-F5344CB8AC3E}">
        <p14:creationId xmlns:p14="http://schemas.microsoft.com/office/powerpoint/2010/main" val="3206727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9" name="PlaceHolder 1"/>
          <p:cNvSpPr>
            <a:spLocks noGrp="1"/>
          </p:cNvSpPr>
          <p:nvPr>
            <p:ph type="body"/>
          </p:nvPr>
        </p:nvSpPr>
        <p:spPr>
          <a:xfrm>
            <a:off x="1093788" y="3775075"/>
            <a:ext cx="8755062" cy="3576638"/>
          </a:xfrm>
          <a:prstGeom prst="rect">
            <a:avLst/>
          </a:prstGeom>
        </p:spPr>
        <p:txBody>
          <a:bodyPr lIns="0" tIns="0" rIns="0" bIns="0"/>
          <a:lstStyle/>
          <a:p>
            <a:pPr lvl="0"/>
            <a:r>
              <a:rPr lang="en-US" noProof="0"/>
              <a:t>Click to edit the notes format</a:t>
            </a:r>
          </a:p>
        </p:txBody>
      </p:sp>
      <p:sp>
        <p:nvSpPr>
          <p:cNvPr id="370" name="PlaceHolder 2"/>
          <p:cNvSpPr>
            <a:spLocks noGrp="1"/>
          </p:cNvSpPr>
          <p:nvPr>
            <p:ph type="hdr"/>
          </p:nvPr>
        </p:nvSpPr>
        <p:spPr>
          <a:xfrm>
            <a:off x="0" y="0"/>
            <a:ext cx="4749800" cy="396875"/>
          </a:xfrm>
          <a:prstGeom prst="rect">
            <a:avLst/>
          </a:prstGeom>
        </p:spPr>
        <p:txBody>
          <a:bodyPr lIns="0" tIns="0" rIns="0" bIns="0"/>
          <a:lstStyle>
            <a:lvl1pPr fontAlgn="auto">
              <a:spcBef>
                <a:spcPts val="0"/>
              </a:spcBef>
              <a:spcAft>
                <a:spcPts val="0"/>
              </a:spcAft>
              <a:defRPr sz="1400" spc="-1">
                <a:solidFill>
                  <a:srgbClr val="000000"/>
                </a:solidFill>
                <a:uFill>
                  <a:solidFill>
                    <a:srgbClr val="FFFFFF"/>
                  </a:solidFill>
                </a:uFill>
                <a:latin typeface="Times New Roman"/>
                <a:cs typeface="+mn-cs"/>
              </a:defRPr>
            </a:lvl1pPr>
          </a:lstStyle>
          <a:p>
            <a:pPr>
              <a:defRPr/>
            </a:pPr>
            <a:r>
              <a:rPr lang="en-US"/>
              <a:t> </a:t>
            </a:r>
          </a:p>
        </p:txBody>
      </p:sp>
      <p:sp>
        <p:nvSpPr>
          <p:cNvPr id="371" name="PlaceHolder 3"/>
          <p:cNvSpPr>
            <a:spLocks noGrp="1"/>
          </p:cNvSpPr>
          <p:nvPr>
            <p:ph type="dt"/>
          </p:nvPr>
        </p:nvSpPr>
        <p:spPr>
          <a:xfrm>
            <a:off x="6194425" y="0"/>
            <a:ext cx="4749800" cy="396875"/>
          </a:xfrm>
          <a:prstGeom prst="rect">
            <a:avLst/>
          </a:prstGeom>
        </p:spPr>
        <p:txBody>
          <a:bodyPr lIns="0" tIns="0" rIns="0" bIns="0"/>
          <a:lstStyle>
            <a:lvl1pPr algn="r" fontAlgn="auto">
              <a:spcBef>
                <a:spcPts val="0"/>
              </a:spcBef>
              <a:spcAft>
                <a:spcPts val="0"/>
              </a:spcAft>
              <a:defRPr sz="1400" spc="-1">
                <a:solidFill>
                  <a:srgbClr val="000000"/>
                </a:solidFill>
                <a:uFill>
                  <a:solidFill>
                    <a:srgbClr val="FFFFFF"/>
                  </a:solidFill>
                </a:uFill>
                <a:latin typeface="Times New Roman"/>
                <a:cs typeface="+mn-cs"/>
              </a:defRPr>
            </a:lvl1pPr>
          </a:lstStyle>
          <a:p>
            <a:pPr>
              <a:defRPr/>
            </a:pPr>
            <a:r>
              <a:rPr lang="en-US"/>
              <a:t> </a:t>
            </a:r>
          </a:p>
        </p:txBody>
      </p:sp>
      <p:sp>
        <p:nvSpPr>
          <p:cNvPr id="372" name="PlaceHolder 4"/>
          <p:cNvSpPr>
            <a:spLocks noGrp="1"/>
          </p:cNvSpPr>
          <p:nvPr>
            <p:ph type="ftr"/>
          </p:nvPr>
        </p:nvSpPr>
        <p:spPr>
          <a:xfrm>
            <a:off x="0" y="7551738"/>
            <a:ext cx="4749800" cy="396875"/>
          </a:xfrm>
          <a:prstGeom prst="rect">
            <a:avLst/>
          </a:prstGeom>
        </p:spPr>
        <p:txBody>
          <a:bodyPr lIns="0" tIns="0" rIns="0" bIns="0" anchor="b"/>
          <a:lstStyle>
            <a:lvl1pPr fontAlgn="auto">
              <a:spcBef>
                <a:spcPts val="0"/>
              </a:spcBef>
              <a:spcAft>
                <a:spcPts val="0"/>
              </a:spcAft>
              <a:defRPr sz="1400" spc="-1">
                <a:solidFill>
                  <a:srgbClr val="000000"/>
                </a:solidFill>
                <a:uFill>
                  <a:solidFill>
                    <a:srgbClr val="FFFFFF"/>
                  </a:solidFill>
                </a:uFill>
                <a:latin typeface="Times New Roman"/>
                <a:cs typeface="+mn-cs"/>
              </a:defRPr>
            </a:lvl1pPr>
          </a:lstStyle>
          <a:p>
            <a:pPr>
              <a:defRPr/>
            </a:pPr>
            <a:r>
              <a:rPr lang="en-US"/>
              <a:t> </a:t>
            </a:r>
          </a:p>
        </p:txBody>
      </p:sp>
      <p:sp>
        <p:nvSpPr>
          <p:cNvPr id="373" name="PlaceHolder 5"/>
          <p:cNvSpPr>
            <a:spLocks noGrp="1"/>
          </p:cNvSpPr>
          <p:nvPr>
            <p:ph type="sldNum"/>
          </p:nvPr>
        </p:nvSpPr>
        <p:spPr>
          <a:xfrm>
            <a:off x="6194425" y="7551738"/>
            <a:ext cx="4749800" cy="396875"/>
          </a:xfrm>
          <a:prstGeom prst="rect">
            <a:avLst/>
          </a:prstGeom>
        </p:spPr>
        <p:txBody>
          <a:bodyPr lIns="0" tIns="0" rIns="0" bIns="0" anchor="b"/>
          <a:lstStyle>
            <a:lvl1pPr algn="r" fontAlgn="auto">
              <a:spcBef>
                <a:spcPts val="0"/>
              </a:spcBef>
              <a:spcAft>
                <a:spcPts val="0"/>
              </a:spcAft>
              <a:defRPr sz="1400" spc="-1">
                <a:solidFill>
                  <a:srgbClr val="000000"/>
                </a:solidFill>
                <a:uFill>
                  <a:solidFill>
                    <a:srgbClr val="FFFFFF"/>
                  </a:solidFill>
                </a:uFill>
                <a:latin typeface="Times New Roman"/>
                <a:cs typeface="+mn-cs"/>
              </a:defRPr>
            </a:lvl1pPr>
          </a:lstStyle>
          <a:p>
            <a:pPr>
              <a:defRPr/>
            </a:pPr>
            <a:fld id="{F1B5A461-6C88-47A3-BC6D-7462AFA41C4D}" type="slidenum">
              <a:rPr lang="en-US"/>
              <a:pPr>
                <a:defRPr/>
              </a:pPr>
              <a:t>‹#›</a:t>
            </a:fld>
            <a:endParaRPr lang="en-US"/>
          </a:p>
        </p:txBody>
      </p:sp>
    </p:spTree>
    <p:extLst>
      <p:ext uri="{BB962C8B-B14F-4D97-AF65-F5344CB8AC3E}">
        <p14:creationId xmlns:p14="http://schemas.microsoft.com/office/powerpoint/2010/main" val="102090909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742950" indent="-285750" algn="l" rtl="0" fontAlgn="base">
      <a:spcBef>
        <a:spcPct val="30000"/>
      </a:spcBef>
      <a:spcAft>
        <a:spcPct val="0"/>
      </a:spcAft>
      <a:defRPr sz="1200" kern="1200">
        <a:solidFill>
          <a:schemeClr val="tx1"/>
        </a:solidFill>
        <a:latin typeface="+mn-lt"/>
        <a:ea typeface="+mn-ea"/>
        <a:cs typeface="+mn-cs"/>
      </a:defRPr>
    </a:lvl2pPr>
    <a:lvl3pPr marL="1143000" indent="-228600" algn="l" rtl="0" fontAlgn="base">
      <a:spcBef>
        <a:spcPct val="30000"/>
      </a:spcBef>
      <a:spcAft>
        <a:spcPct val="0"/>
      </a:spcAft>
      <a:defRPr sz="1200" kern="1200">
        <a:solidFill>
          <a:schemeClr val="tx1"/>
        </a:solidFill>
        <a:latin typeface="+mn-lt"/>
        <a:ea typeface="+mn-ea"/>
        <a:cs typeface="+mn-cs"/>
      </a:defRPr>
    </a:lvl3pPr>
    <a:lvl4pPr marL="1600200" indent="-228600" algn="l" rtl="0" fontAlgn="base">
      <a:spcBef>
        <a:spcPct val="30000"/>
      </a:spcBef>
      <a:spcAft>
        <a:spcPct val="0"/>
      </a:spcAft>
      <a:defRPr sz="1200" kern="1200">
        <a:solidFill>
          <a:schemeClr val="tx1"/>
        </a:solidFill>
        <a:latin typeface="+mn-lt"/>
        <a:ea typeface="+mn-ea"/>
        <a:cs typeface="+mn-cs"/>
      </a:defRPr>
    </a:lvl4pPr>
    <a:lvl5pPr marL="2057400" indent="-2286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Διαφάνεια τίτλου">
    <p:spTree>
      <p:nvGrpSpPr>
        <p:cNvPr id="1" name=""/>
        <p:cNvGrpSpPr/>
        <p:nvPr/>
      </p:nvGrpSpPr>
      <p:grpSpPr>
        <a:xfrm>
          <a:off x="0" y="0"/>
          <a:ext cx="0" cy="0"/>
          <a:chOff x="0" y="0"/>
          <a:chExt cx="0" cy="0"/>
        </a:xfrm>
      </p:grpSpPr>
      <p:sp>
        <p:nvSpPr>
          <p:cNvPr id="2" name="Title 1"/>
          <p:cNvSpPr>
            <a:spLocks noGrp="1"/>
          </p:cNvSpPr>
          <p:nvPr>
            <p:ph type="title"/>
          </p:nvPr>
        </p:nvSpPr>
        <p:spPr>
          <a:xfrm>
            <a:off x="1541748" y="1268760"/>
            <a:ext cx="9073008" cy="1656184"/>
          </a:xfrm>
        </p:spPr>
        <p:txBody>
          <a:bodyPr/>
          <a:lstStyle>
            <a:lvl1pPr algn="ctr" rtl="0" eaLnBrk="1" fontAlgn="base" hangingPunct="1">
              <a:spcBef>
                <a:spcPct val="0"/>
              </a:spcBef>
              <a:spcAft>
                <a:spcPct val="0"/>
              </a:spcAft>
              <a:defRPr lang="en-US" sz="6000" b="1" dirty="0">
                <a:solidFill>
                  <a:srgbClr val="556DA9"/>
                </a:solidFill>
                <a:latin typeface="Arial" pitchFamily="34" charset="0"/>
              </a:defRPr>
            </a:lvl1pPr>
          </a:lstStyle>
          <a:p>
            <a:r>
              <a:rPr lang="el-GR" dirty="0"/>
              <a:t>Στυλ κύριου τίτλου</a:t>
            </a:r>
            <a:endParaRPr lang="en-US" dirty="0"/>
          </a:p>
        </p:txBody>
      </p:sp>
      <p:sp>
        <p:nvSpPr>
          <p:cNvPr id="5" name="Subtitle 2"/>
          <p:cNvSpPr>
            <a:spLocks noGrp="1"/>
          </p:cNvSpPr>
          <p:nvPr>
            <p:ph type="subTitle" idx="1" hasCustomPrompt="1"/>
          </p:nvPr>
        </p:nvSpPr>
        <p:spPr>
          <a:xfrm>
            <a:off x="1542252" y="3602038"/>
            <a:ext cx="9072000" cy="1655762"/>
          </a:xfrm>
        </p:spPr>
        <p:txBody>
          <a:bodyPr/>
          <a:lstStyle>
            <a:lvl1pPr marL="0" indent="0" algn="ctr">
              <a:buNone/>
              <a:defRPr lang="en-US" sz="2400" b="1" dirty="0">
                <a:solidFill>
                  <a:srgbClr val="556DA9"/>
                </a:solidFill>
                <a:latin typeface="Arial"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dirty="0"/>
              <a:t>Στυλ κύριου υπότιτλου</a:t>
            </a:r>
            <a:endParaRPr lang="en-US" dirty="0"/>
          </a:p>
        </p:txBody>
      </p:sp>
      <p:sp>
        <p:nvSpPr>
          <p:cNvPr id="4" name="Slide Number Placeholder 1"/>
          <p:cNvSpPr>
            <a:spLocks noGrp="1"/>
          </p:cNvSpPr>
          <p:nvPr>
            <p:ph type="sldNum" sz="quarter" idx="10"/>
          </p:nvPr>
        </p:nvSpPr>
        <p:spPr>
          <a:xfrm>
            <a:off x="8543925" y="6356350"/>
            <a:ext cx="2844800" cy="365125"/>
          </a:xfrm>
        </p:spPr>
        <p:txBody>
          <a:bodyPr/>
          <a:lstStyle>
            <a:lvl1pPr>
              <a:defRPr/>
            </a:lvl1pPr>
          </a:lstStyle>
          <a:p>
            <a:pPr>
              <a:defRPr/>
            </a:pPr>
            <a:fld id="{CDECE8AA-EB86-4AF5-BC18-A66EC7CD4617}" type="slidenum">
              <a:rPr lang="el-GR"/>
              <a:pPr>
                <a:defRPr/>
              </a:pPr>
              <a:t>‹#›</a:t>
            </a:fld>
            <a:endParaRPr lang="el-GR" dirty="0"/>
          </a:p>
        </p:txBody>
      </p:sp>
    </p:spTree>
    <p:extLst>
      <p:ext uri="{BB962C8B-B14F-4D97-AF65-F5344CB8AC3E}">
        <p14:creationId xmlns:p14="http://schemas.microsoft.com/office/powerpoint/2010/main" val="2057377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Τίτλος και Κατακόρυφο κείμενο">
    <p:spTree>
      <p:nvGrpSpPr>
        <p:cNvPr id="1" name=""/>
        <p:cNvGrpSpPr/>
        <p:nvPr/>
      </p:nvGrpSpPr>
      <p:grpSpPr>
        <a:xfrm>
          <a:off x="0" y="0"/>
          <a:ext cx="0" cy="0"/>
          <a:chOff x="0" y="0"/>
          <a:chExt cx="0" cy="0"/>
        </a:xfrm>
      </p:grpSpPr>
      <p:sp>
        <p:nvSpPr>
          <p:cNvPr id="4" name="Vertical Text Placeholder 2"/>
          <p:cNvSpPr>
            <a:spLocks noGrp="1"/>
          </p:cNvSpPr>
          <p:nvPr>
            <p:ph type="body" orient="vert" idx="1"/>
          </p:nvPr>
        </p:nvSpPr>
        <p:spPr>
          <a:xfrm>
            <a:off x="1415480" y="1825625"/>
            <a:ext cx="9865096" cy="4351338"/>
          </a:xfrm>
        </p:spPr>
        <p:txBody>
          <a:bodyPr vert="eaVert"/>
          <a:lstStyle>
            <a:lvl1pPr marL="324000" indent="-324000">
              <a:defRPr sz="2800"/>
            </a:lvl1pPr>
            <a:lvl2pPr marL="648000" indent="-324000">
              <a:buFont typeface="Arial" pitchFamily="34" charset="0"/>
              <a:buChar char="•"/>
              <a:defRPr/>
            </a:lvl2pPr>
            <a:lvl3pPr marL="972000" indent="-324000">
              <a:buFont typeface="Arial" pitchFamily="34" charset="0"/>
              <a:buChar char="•"/>
              <a:defRPr sz="2000"/>
            </a:lvl3pPr>
            <a:lvl4pPr marL="1296000" indent="-324000">
              <a:buFont typeface="Arial" pitchFamily="34" charset="0"/>
              <a:buChar char="•"/>
              <a:defRPr/>
            </a:lvl4pPr>
            <a:lvl5pPr marL="1620000" indent="-324000">
              <a:buFont typeface="Arial" pitchFamily="34" charset="0"/>
              <a:buChar char="•"/>
              <a:defRPr/>
            </a:lvl5p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5" name="Title 1"/>
          <p:cNvSpPr>
            <a:spLocks noGrp="1"/>
          </p:cNvSpPr>
          <p:nvPr>
            <p:ph type="title"/>
          </p:nvPr>
        </p:nvSpPr>
        <p:spPr>
          <a:xfrm>
            <a:off x="1415480" y="365125"/>
            <a:ext cx="7527352" cy="1325563"/>
          </a:xfrm>
        </p:spPr>
        <p:txBody>
          <a:bodyPr/>
          <a:lstStyle>
            <a:lvl1pPr algn="l" rtl="0" eaLnBrk="1" fontAlgn="base" hangingPunct="1">
              <a:spcBef>
                <a:spcPct val="0"/>
              </a:spcBef>
              <a:spcAft>
                <a:spcPct val="0"/>
              </a:spcAft>
              <a:defRPr lang="en-US" sz="4800" b="1" dirty="0">
                <a:solidFill>
                  <a:srgbClr val="556DA9"/>
                </a:solidFill>
                <a:latin typeface="Arial" pitchFamily="34" charset="0"/>
              </a:defRPr>
            </a:lvl1pPr>
          </a:lstStyle>
          <a:p>
            <a:r>
              <a:rPr lang="el-GR" dirty="0"/>
              <a:t>Στυλ κύριου τίτλου</a:t>
            </a:r>
            <a:endParaRPr lang="en-US" dirty="0"/>
          </a:p>
        </p:txBody>
      </p:sp>
      <p:sp>
        <p:nvSpPr>
          <p:cNvPr id="6" name="Slide Number Placeholder 1"/>
          <p:cNvSpPr>
            <a:spLocks noGrp="1"/>
          </p:cNvSpPr>
          <p:nvPr>
            <p:ph type="sldNum" sz="quarter" idx="10"/>
          </p:nvPr>
        </p:nvSpPr>
        <p:spPr/>
        <p:txBody>
          <a:bodyPr/>
          <a:lstStyle>
            <a:lvl1pPr>
              <a:defRPr/>
            </a:lvl1pPr>
          </a:lstStyle>
          <a:p>
            <a:pPr>
              <a:defRPr/>
            </a:pPr>
            <a:fld id="{A0249582-D06A-4368-9C9F-682137577592}" type="slidenum">
              <a:rPr lang="el-GR"/>
              <a:pPr>
                <a:defRPr/>
              </a:pPr>
              <a:t>‹#›</a:t>
            </a:fld>
            <a:endParaRPr lang="el-GR"/>
          </a:p>
        </p:txBody>
      </p:sp>
    </p:spTree>
    <p:extLst>
      <p:ext uri="{BB962C8B-B14F-4D97-AF65-F5344CB8AC3E}">
        <p14:creationId xmlns:p14="http://schemas.microsoft.com/office/powerpoint/2010/main" val="3162387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Κατακόρυφος τίτλος και Κείμενο">
    <p:spTree>
      <p:nvGrpSpPr>
        <p:cNvPr id="1" name=""/>
        <p:cNvGrpSpPr/>
        <p:nvPr/>
      </p:nvGrpSpPr>
      <p:grpSpPr>
        <a:xfrm>
          <a:off x="0" y="0"/>
          <a:ext cx="0" cy="0"/>
          <a:chOff x="0" y="0"/>
          <a:chExt cx="0" cy="0"/>
        </a:xfrm>
      </p:grpSpPr>
      <p:sp>
        <p:nvSpPr>
          <p:cNvPr id="4" name="Vertical Text Placeholder 2"/>
          <p:cNvSpPr>
            <a:spLocks noGrp="1"/>
          </p:cNvSpPr>
          <p:nvPr>
            <p:ph type="body" orient="vert" idx="1"/>
          </p:nvPr>
        </p:nvSpPr>
        <p:spPr>
          <a:xfrm>
            <a:off x="1415480" y="1825625"/>
            <a:ext cx="7632848" cy="4351338"/>
          </a:xfrm>
        </p:spPr>
        <p:txBody>
          <a:bodyPr vert="eaVert"/>
          <a:lstStyle>
            <a:lvl1pPr marL="324000" indent="-324000">
              <a:defRPr sz="2800"/>
            </a:lvl1pPr>
            <a:lvl2pPr marL="648000" indent="-324000">
              <a:buFont typeface="Arial" pitchFamily="34" charset="0"/>
              <a:buChar char="•"/>
              <a:defRPr/>
            </a:lvl2pPr>
            <a:lvl3pPr marL="972000" indent="-324000">
              <a:buFont typeface="Arial" pitchFamily="34" charset="0"/>
              <a:buChar char="•"/>
              <a:defRPr sz="2000"/>
            </a:lvl3pPr>
            <a:lvl4pPr marL="1296000" indent="-324000">
              <a:buFont typeface="Arial" pitchFamily="34" charset="0"/>
              <a:buChar char="•"/>
              <a:defRPr/>
            </a:lvl4pPr>
            <a:lvl5pPr marL="1620000" indent="-324000">
              <a:buFont typeface="Arial" pitchFamily="34" charset="0"/>
              <a:buChar char="•"/>
              <a:defRPr/>
            </a:lvl5p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7" name="Vertical Title 1"/>
          <p:cNvSpPr>
            <a:spLocks noGrp="1"/>
          </p:cNvSpPr>
          <p:nvPr>
            <p:ph type="title" orient="vert"/>
          </p:nvPr>
        </p:nvSpPr>
        <p:spPr>
          <a:xfrm>
            <a:off x="9048328" y="1844823"/>
            <a:ext cx="2305472" cy="4332139"/>
          </a:xfrm>
        </p:spPr>
        <p:txBody>
          <a:bodyPr vert="eaVert"/>
          <a:lstStyle>
            <a:lvl1pPr>
              <a:defRPr sz="3600" b="1">
                <a:solidFill>
                  <a:srgbClr val="556DA9"/>
                </a:solidFill>
              </a:defRPr>
            </a:lvl1pPr>
          </a:lstStyle>
          <a:p>
            <a:r>
              <a:rPr lang="el-GR" dirty="0"/>
              <a:t>Στυλ κύριου τίτλου</a:t>
            </a:r>
            <a:endParaRPr lang="en-US" dirty="0"/>
          </a:p>
        </p:txBody>
      </p:sp>
      <p:sp>
        <p:nvSpPr>
          <p:cNvPr id="5" name="Slide Number Placeholder 1"/>
          <p:cNvSpPr>
            <a:spLocks noGrp="1"/>
          </p:cNvSpPr>
          <p:nvPr>
            <p:ph type="sldNum" sz="quarter" idx="10"/>
          </p:nvPr>
        </p:nvSpPr>
        <p:spPr/>
        <p:txBody>
          <a:bodyPr/>
          <a:lstStyle>
            <a:lvl1pPr>
              <a:defRPr/>
            </a:lvl1pPr>
          </a:lstStyle>
          <a:p>
            <a:pPr>
              <a:defRPr/>
            </a:pPr>
            <a:fld id="{F5D1326E-B620-44B2-A99C-90E924176F9A}" type="slidenum">
              <a:rPr lang="el-GR"/>
              <a:pPr>
                <a:defRPr/>
              </a:pPr>
              <a:t>‹#›</a:t>
            </a:fld>
            <a:endParaRPr lang="el-GR"/>
          </a:p>
        </p:txBody>
      </p:sp>
    </p:spTree>
    <p:extLst>
      <p:ext uri="{BB962C8B-B14F-4D97-AF65-F5344CB8AC3E}">
        <p14:creationId xmlns:p14="http://schemas.microsoft.com/office/powerpoint/2010/main" val="4096335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
        <p:nvSpPr>
          <p:cNvPr id="2"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a:solidFill>
                  <a:schemeClr val="tx1">
                    <a:tint val="75000"/>
                  </a:schemeClr>
                </a:solidFill>
              </a:defRPr>
            </a:lvl1pPr>
          </a:lstStyle>
          <a:p>
            <a:fld id="{166879D8-F734-F240-8A02-9FE18ACCE031}" type="slidenum">
              <a:rPr lang="en-US" smtClean="0"/>
              <a:pPr/>
              <a:t>‹#›</a:t>
            </a:fld>
            <a:endParaRPr lang="en-US" dirty="0"/>
          </a:p>
        </p:txBody>
      </p:sp>
    </p:spTree>
    <p:extLst>
      <p:ext uri="{BB962C8B-B14F-4D97-AF65-F5344CB8AC3E}">
        <p14:creationId xmlns:p14="http://schemas.microsoft.com/office/powerpoint/2010/main" val="3052741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Τίτλος και Περιεχόμενο">
    <p:spTree>
      <p:nvGrpSpPr>
        <p:cNvPr id="1" name=""/>
        <p:cNvGrpSpPr/>
        <p:nvPr/>
      </p:nvGrpSpPr>
      <p:grpSpPr>
        <a:xfrm>
          <a:off x="0" y="0"/>
          <a:ext cx="0" cy="0"/>
          <a:chOff x="0" y="0"/>
          <a:chExt cx="0" cy="0"/>
        </a:xfrm>
      </p:grpSpPr>
      <p:sp>
        <p:nvSpPr>
          <p:cNvPr id="3" name="Title 2"/>
          <p:cNvSpPr>
            <a:spLocks noGrp="1"/>
          </p:cNvSpPr>
          <p:nvPr>
            <p:ph type="title"/>
          </p:nvPr>
        </p:nvSpPr>
        <p:spPr>
          <a:xfrm>
            <a:off x="1343472" y="404664"/>
            <a:ext cx="7521480" cy="1325160"/>
          </a:xfrm>
        </p:spPr>
        <p:txBody>
          <a:bodyPr/>
          <a:lstStyle>
            <a:lvl1pPr algn="l" rtl="0" eaLnBrk="1" fontAlgn="base" hangingPunct="1">
              <a:spcBef>
                <a:spcPct val="0"/>
              </a:spcBef>
              <a:spcAft>
                <a:spcPct val="0"/>
              </a:spcAft>
              <a:defRPr lang="en-US" sz="4800" b="1" dirty="0">
                <a:solidFill>
                  <a:srgbClr val="556DA9"/>
                </a:solidFill>
                <a:latin typeface="Arial" pitchFamily="34" charset="0"/>
              </a:defRPr>
            </a:lvl1pPr>
          </a:lstStyle>
          <a:p>
            <a:r>
              <a:rPr lang="el-GR" dirty="0"/>
              <a:t>Στυλ κύριου τίτλου</a:t>
            </a:r>
            <a:endParaRPr lang="en-US" dirty="0"/>
          </a:p>
        </p:txBody>
      </p:sp>
      <p:sp>
        <p:nvSpPr>
          <p:cNvPr id="9" name="Content Placeholder 8"/>
          <p:cNvSpPr>
            <a:spLocks noGrp="1"/>
          </p:cNvSpPr>
          <p:nvPr>
            <p:ph sz="quarter" idx="12"/>
          </p:nvPr>
        </p:nvSpPr>
        <p:spPr>
          <a:xfrm>
            <a:off x="1343472" y="1988840"/>
            <a:ext cx="10009188" cy="4249737"/>
          </a:xfrm>
        </p:spPr>
        <p:txBody>
          <a:bodyPr/>
          <a:lstStyle>
            <a:lvl1pPr marL="324000" indent="-324000">
              <a:defRPr sz="2800"/>
            </a:lvl1pPr>
            <a:lvl2pPr marL="648000" indent="-324000">
              <a:buFont typeface="Arial" pitchFamily="34" charset="0"/>
              <a:buChar char="•"/>
              <a:defRPr/>
            </a:lvl2pPr>
            <a:lvl3pPr marL="972000" indent="-324000">
              <a:buFont typeface="Arial" pitchFamily="34" charset="0"/>
              <a:buChar char="•"/>
              <a:defRPr sz="2000"/>
            </a:lvl3pPr>
            <a:lvl4pPr marL="1296000" indent="-324000">
              <a:buFont typeface="Arial" pitchFamily="34" charset="0"/>
              <a:buChar char="•"/>
              <a:defRPr/>
            </a:lvl4pPr>
            <a:lvl5pPr marL="1620000" indent="-324000">
              <a:buFont typeface="Arial" pitchFamily="34" charset="0"/>
              <a:buChar char="•"/>
              <a:defRPr sz="1600"/>
            </a:lvl5p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l-GR" dirty="0"/>
          </a:p>
        </p:txBody>
      </p:sp>
      <p:sp>
        <p:nvSpPr>
          <p:cNvPr id="4" name="Slide Number Placeholder 1"/>
          <p:cNvSpPr>
            <a:spLocks noGrp="1"/>
          </p:cNvSpPr>
          <p:nvPr>
            <p:ph type="sldNum" sz="quarter" idx="13"/>
          </p:nvPr>
        </p:nvSpPr>
        <p:spPr/>
        <p:txBody>
          <a:bodyPr/>
          <a:lstStyle>
            <a:lvl1pPr>
              <a:defRPr/>
            </a:lvl1pPr>
          </a:lstStyle>
          <a:p>
            <a:pPr>
              <a:defRPr/>
            </a:pPr>
            <a:fld id="{067A270A-E653-4AD2-9076-9115A24AE536}" type="slidenum">
              <a:rPr lang="el-GR"/>
              <a:pPr>
                <a:defRPr/>
              </a:pPr>
              <a:t>‹#›</a:t>
            </a:fld>
            <a:endParaRPr lang="el-GR"/>
          </a:p>
        </p:txBody>
      </p:sp>
    </p:spTree>
    <p:extLst>
      <p:ext uri="{BB962C8B-B14F-4D97-AF65-F5344CB8AC3E}">
        <p14:creationId xmlns:p14="http://schemas.microsoft.com/office/powerpoint/2010/main" val="4254146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Κεφαλίδα ενότητας">
    <p:spTree>
      <p:nvGrpSpPr>
        <p:cNvPr id="1" name=""/>
        <p:cNvGrpSpPr/>
        <p:nvPr/>
      </p:nvGrpSpPr>
      <p:grpSpPr>
        <a:xfrm>
          <a:off x="0" y="0"/>
          <a:ext cx="0" cy="0"/>
          <a:chOff x="0" y="0"/>
          <a:chExt cx="0" cy="0"/>
        </a:xfrm>
      </p:grpSpPr>
      <p:sp>
        <p:nvSpPr>
          <p:cNvPr id="6" name="Title 1"/>
          <p:cNvSpPr>
            <a:spLocks noGrp="1"/>
          </p:cNvSpPr>
          <p:nvPr>
            <p:ph type="title"/>
          </p:nvPr>
        </p:nvSpPr>
        <p:spPr>
          <a:xfrm>
            <a:off x="1343472" y="1709738"/>
            <a:ext cx="10003978" cy="2852737"/>
          </a:xfrm>
        </p:spPr>
        <p:txBody>
          <a:bodyPr anchor="b"/>
          <a:lstStyle>
            <a:lvl1pPr>
              <a:defRPr sz="6000" b="1">
                <a:solidFill>
                  <a:srgbClr val="556DA9"/>
                </a:solidFill>
              </a:defRPr>
            </a:lvl1pPr>
          </a:lstStyle>
          <a:p>
            <a:r>
              <a:rPr lang="el-GR" dirty="0"/>
              <a:t>Στυλ κύριου τίτλου</a:t>
            </a:r>
            <a:endParaRPr lang="en-US" dirty="0"/>
          </a:p>
        </p:txBody>
      </p:sp>
      <p:sp>
        <p:nvSpPr>
          <p:cNvPr id="7" name="Text Placeholder 2"/>
          <p:cNvSpPr>
            <a:spLocks noGrp="1"/>
          </p:cNvSpPr>
          <p:nvPr>
            <p:ph type="body" idx="1"/>
          </p:nvPr>
        </p:nvSpPr>
        <p:spPr>
          <a:xfrm>
            <a:off x="1343472" y="4589463"/>
            <a:ext cx="1000397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υποδείγματος κειμένου</a:t>
            </a:r>
          </a:p>
        </p:txBody>
      </p:sp>
      <p:sp>
        <p:nvSpPr>
          <p:cNvPr id="4" name="Slide Number Placeholder 1"/>
          <p:cNvSpPr>
            <a:spLocks noGrp="1"/>
          </p:cNvSpPr>
          <p:nvPr>
            <p:ph type="sldNum" sz="quarter" idx="10"/>
          </p:nvPr>
        </p:nvSpPr>
        <p:spPr/>
        <p:txBody>
          <a:bodyPr/>
          <a:lstStyle>
            <a:lvl1pPr>
              <a:defRPr/>
            </a:lvl1pPr>
          </a:lstStyle>
          <a:p>
            <a:pPr>
              <a:defRPr/>
            </a:pPr>
            <a:fld id="{0B13054C-0ECE-4771-A30E-5D463CABA6B7}" type="slidenum">
              <a:rPr lang="el-GR"/>
              <a:pPr>
                <a:defRPr/>
              </a:pPr>
              <a:t>‹#›</a:t>
            </a:fld>
            <a:endParaRPr lang="el-GR"/>
          </a:p>
        </p:txBody>
      </p:sp>
    </p:spTree>
    <p:extLst>
      <p:ext uri="{BB962C8B-B14F-4D97-AF65-F5344CB8AC3E}">
        <p14:creationId xmlns:p14="http://schemas.microsoft.com/office/powerpoint/2010/main" val="4269756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Δύο περιεχόμενα">
    <p:spTree>
      <p:nvGrpSpPr>
        <p:cNvPr id="1" name=""/>
        <p:cNvGrpSpPr/>
        <p:nvPr/>
      </p:nvGrpSpPr>
      <p:grpSpPr>
        <a:xfrm>
          <a:off x="0" y="0"/>
          <a:ext cx="0" cy="0"/>
          <a:chOff x="0" y="0"/>
          <a:chExt cx="0" cy="0"/>
        </a:xfrm>
      </p:grpSpPr>
      <p:sp>
        <p:nvSpPr>
          <p:cNvPr id="4" name="Title 1"/>
          <p:cNvSpPr>
            <a:spLocks noGrp="1"/>
          </p:cNvSpPr>
          <p:nvPr>
            <p:ph type="title"/>
          </p:nvPr>
        </p:nvSpPr>
        <p:spPr>
          <a:xfrm>
            <a:off x="1415480" y="365125"/>
            <a:ext cx="7527352" cy="1325563"/>
          </a:xfrm>
        </p:spPr>
        <p:txBody>
          <a:bodyPr/>
          <a:lstStyle>
            <a:lvl1pPr algn="l" rtl="0" eaLnBrk="1" fontAlgn="base" hangingPunct="1">
              <a:spcBef>
                <a:spcPct val="0"/>
              </a:spcBef>
              <a:spcAft>
                <a:spcPct val="0"/>
              </a:spcAft>
              <a:defRPr lang="en-US" sz="4800" b="1" dirty="0">
                <a:solidFill>
                  <a:srgbClr val="556DA9"/>
                </a:solidFill>
                <a:latin typeface="Arial" pitchFamily="34" charset="0"/>
              </a:defRPr>
            </a:lvl1pPr>
          </a:lstStyle>
          <a:p>
            <a:r>
              <a:rPr lang="el-GR" dirty="0"/>
              <a:t>Στυλ κύριου τίτλου</a:t>
            </a:r>
            <a:endParaRPr lang="en-US" dirty="0"/>
          </a:p>
        </p:txBody>
      </p:sp>
      <p:sp>
        <p:nvSpPr>
          <p:cNvPr id="16" name="Content Placeholder 15"/>
          <p:cNvSpPr>
            <a:spLocks noGrp="1"/>
          </p:cNvSpPr>
          <p:nvPr>
            <p:ph sz="quarter" idx="11"/>
          </p:nvPr>
        </p:nvSpPr>
        <p:spPr>
          <a:xfrm>
            <a:off x="1415480" y="1844824"/>
            <a:ext cx="4752528" cy="4320000"/>
          </a:xfrm>
        </p:spPr>
        <p:txBody>
          <a:bodyPr/>
          <a:lstStyle>
            <a:lvl1pPr marL="324000" indent="-324000">
              <a:defRPr sz="2800"/>
            </a:lvl1pPr>
            <a:lvl2pPr marL="648000" indent="-324000">
              <a:buFont typeface="Arial" pitchFamily="34" charset="0"/>
              <a:buChar char="•"/>
              <a:defRPr/>
            </a:lvl2pPr>
            <a:lvl3pPr marL="972000" indent="-324000">
              <a:buFont typeface="Arial" pitchFamily="34" charset="0"/>
              <a:buChar char="•"/>
              <a:defRPr sz="2000"/>
            </a:lvl3pPr>
            <a:lvl4pPr marL="1296000" indent="-324000">
              <a:buFont typeface="Arial" pitchFamily="34" charset="0"/>
              <a:buChar char="•"/>
              <a:defRPr/>
            </a:lvl4pPr>
            <a:lvl5pPr marL="1620000" indent="-324000">
              <a:buFont typeface="Arial" pitchFamily="34" charset="0"/>
              <a:buChar char="•"/>
              <a:defRPr sz="1600"/>
            </a:lvl5p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l-GR" dirty="0"/>
          </a:p>
        </p:txBody>
      </p:sp>
      <p:sp>
        <p:nvSpPr>
          <p:cNvPr id="19" name="Content Placeholder 18"/>
          <p:cNvSpPr>
            <a:spLocks noGrp="1"/>
          </p:cNvSpPr>
          <p:nvPr>
            <p:ph sz="quarter" idx="12"/>
          </p:nvPr>
        </p:nvSpPr>
        <p:spPr>
          <a:xfrm>
            <a:off x="6527519" y="1844824"/>
            <a:ext cx="4753057" cy="4320629"/>
          </a:xfrm>
        </p:spPr>
        <p:txBody>
          <a:bodyPr/>
          <a:lstStyle>
            <a:lvl1pPr marL="324000" indent="-324000">
              <a:defRPr sz="2800"/>
            </a:lvl1pPr>
            <a:lvl2pPr marL="648000" indent="-324000">
              <a:buFont typeface="Arial" pitchFamily="34" charset="0"/>
              <a:buChar char="•"/>
              <a:defRPr/>
            </a:lvl2pPr>
            <a:lvl3pPr marL="972000" indent="-324000">
              <a:buFont typeface="Arial" pitchFamily="34" charset="0"/>
              <a:buChar char="•"/>
              <a:defRPr sz="2000"/>
            </a:lvl3pPr>
            <a:lvl4pPr marL="1296000" indent="-324000">
              <a:buFont typeface="Arial" pitchFamily="34" charset="0"/>
              <a:buChar char="•"/>
              <a:defRPr/>
            </a:lvl4pPr>
            <a:lvl5pPr marL="1620000" indent="-324000">
              <a:buFont typeface="Arial" pitchFamily="34" charset="0"/>
              <a:buChar char="•"/>
              <a:defRPr sz="1600"/>
            </a:lvl5p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l-GR" dirty="0"/>
          </a:p>
        </p:txBody>
      </p:sp>
      <p:sp>
        <p:nvSpPr>
          <p:cNvPr id="5" name="Slide Number Placeholder 1"/>
          <p:cNvSpPr>
            <a:spLocks noGrp="1"/>
          </p:cNvSpPr>
          <p:nvPr>
            <p:ph type="sldNum" sz="quarter" idx="13"/>
          </p:nvPr>
        </p:nvSpPr>
        <p:spPr/>
        <p:txBody>
          <a:bodyPr/>
          <a:lstStyle>
            <a:lvl1pPr>
              <a:defRPr/>
            </a:lvl1pPr>
          </a:lstStyle>
          <a:p>
            <a:pPr>
              <a:defRPr/>
            </a:pPr>
            <a:fld id="{4F699972-E22E-4654-8B8C-AF9E2CB93B5A}" type="slidenum">
              <a:rPr lang="el-GR"/>
              <a:pPr>
                <a:defRPr/>
              </a:pPr>
              <a:t>‹#›</a:t>
            </a:fld>
            <a:endParaRPr lang="el-GR"/>
          </a:p>
        </p:txBody>
      </p:sp>
    </p:spTree>
    <p:extLst>
      <p:ext uri="{BB962C8B-B14F-4D97-AF65-F5344CB8AC3E}">
        <p14:creationId xmlns:p14="http://schemas.microsoft.com/office/powerpoint/2010/main" val="31605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Σύγκριση">
    <p:spTree>
      <p:nvGrpSpPr>
        <p:cNvPr id="1" name=""/>
        <p:cNvGrpSpPr/>
        <p:nvPr/>
      </p:nvGrpSpPr>
      <p:grpSpPr>
        <a:xfrm>
          <a:off x="0" y="0"/>
          <a:ext cx="0" cy="0"/>
          <a:chOff x="0" y="0"/>
          <a:chExt cx="0" cy="0"/>
        </a:xfrm>
      </p:grpSpPr>
      <p:sp>
        <p:nvSpPr>
          <p:cNvPr id="4" name="Title 1"/>
          <p:cNvSpPr>
            <a:spLocks noGrp="1"/>
          </p:cNvSpPr>
          <p:nvPr>
            <p:ph type="title"/>
          </p:nvPr>
        </p:nvSpPr>
        <p:spPr>
          <a:xfrm>
            <a:off x="1415480" y="365125"/>
            <a:ext cx="7527352" cy="1325563"/>
          </a:xfrm>
        </p:spPr>
        <p:txBody>
          <a:bodyPr/>
          <a:lstStyle>
            <a:lvl1pPr algn="l" rtl="0" eaLnBrk="1" fontAlgn="base" hangingPunct="1">
              <a:spcBef>
                <a:spcPct val="0"/>
              </a:spcBef>
              <a:spcAft>
                <a:spcPct val="0"/>
              </a:spcAft>
              <a:defRPr lang="en-US" sz="4800" b="1" dirty="0">
                <a:solidFill>
                  <a:srgbClr val="556DA9"/>
                </a:solidFill>
                <a:latin typeface="Arial" pitchFamily="34" charset="0"/>
              </a:defRPr>
            </a:lvl1pPr>
          </a:lstStyle>
          <a:p>
            <a:r>
              <a:rPr lang="el-GR" dirty="0"/>
              <a:t>Στυλ κύριου τίτλου</a:t>
            </a:r>
            <a:endParaRPr lang="en-US" dirty="0"/>
          </a:p>
        </p:txBody>
      </p:sp>
      <p:sp>
        <p:nvSpPr>
          <p:cNvPr id="16" name="Content Placeholder 15"/>
          <p:cNvSpPr>
            <a:spLocks noGrp="1"/>
          </p:cNvSpPr>
          <p:nvPr>
            <p:ph sz="quarter" idx="11"/>
          </p:nvPr>
        </p:nvSpPr>
        <p:spPr>
          <a:xfrm>
            <a:off x="1415480" y="2564755"/>
            <a:ext cx="4752000" cy="3672000"/>
          </a:xfrm>
        </p:spPr>
        <p:txBody>
          <a:bodyPr/>
          <a:lstStyle>
            <a:lvl1pPr marL="324000" indent="-324000">
              <a:defRPr sz="2800"/>
            </a:lvl1pPr>
            <a:lvl2pPr marL="648000" indent="-324000">
              <a:buFont typeface="Arial" pitchFamily="34" charset="0"/>
              <a:buChar char="•"/>
              <a:defRPr/>
            </a:lvl2pPr>
            <a:lvl3pPr marL="972000" indent="-324000">
              <a:buFont typeface="Arial" pitchFamily="34" charset="0"/>
              <a:buChar char="•"/>
              <a:defRPr sz="2000"/>
            </a:lvl3pPr>
            <a:lvl4pPr marL="1296000" indent="-324000">
              <a:buFont typeface="Arial" pitchFamily="34" charset="0"/>
              <a:buChar char="•"/>
              <a:defRPr/>
            </a:lvl4pPr>
            <a:lvl5pPr marL="1620000" indent="-324000">
              <a:buFont typeface="Arial" pitchFamily="34" charset="0"/>
              <a:buChar char="•"/>
              <a:defRPr sz="1600"/>
            </a:lvl5p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l-GR" dirty="0"/>
          </a:p>
        </p:txBody>
      </p:sp>
      <p:sp>
        <p:nvSpPr>
          <p:cNvPr id="19" name="Content Placeholder 18"/>
          <p:cNvSpPr>
            <a:spLocks noGrp="1"/>
          </p:cNvSpPr>
          <p:nvPr>
            <p:ph sz="quarter" idx="12"/>
          </p:nvPr>
        </p:nvSpPr>
        <p:spPr>
          <a:xfrm>
            <a:off x="6528575" y="2564755"/>
            <a:ext cx="4752000" cy="3672557"/>
          </a:xfrm>
        </p:spPr>
        <p:txBody>
          <a:bodyPr/>
          <a:lstStyle>
            <a:lvl1pPr marL="324000" indent="-324000">
              <a:defRPr sz="2800"/>
            </a:lvl1pPr>
            <a:lvl2pPr marL="648000" indent="-324000">
              <a:buFont typeface="Arial" pitchFamily="34" charset="0"/>
              <a:buChar char="•"/>
              <a:defRPr/>
            </a:lvl2pPr>
            <a:lvl3pPr marL="972000" indent="-324000">
              <a:buFont typeface="Arial" pitchFamily="34" charset="0"/>
              <a:buChar char="•"/>
              <a:defRPr sz="2000"/>
            </a:lvl3pPr>
            <a:lvl4pPr marL="1296000" indent="-324000">
              <a:buFont typeface="Arial" pitchFamily="34" charset="0"/>
              <a:buChar char="•"/>
              <a:defRPr/>
            </a:lvl4pPr>
            <a:lvl5pPr marL="1620000" indent="-324000">
              <a:buFont typeface="Arial" pitchFamily="34" charset="0"/>
              <a:buChar char="•"/>
              <a:defRPr sz="1600"/>
            </a:lvl5p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l-GR" dirty="0"/>
          </a:p>
        </p:txBody>
      </p:sp>
      <p:sp>
        <p:nvSpPr>
          <p:cNvPr id="6" name="Text Placeholder 2"/>
          <p:cNvSpPr>
            <a:spLocks noGrp="1"/>
          </p:cNvSpPr>
          <p:nvPr>
            <p:ph type="body" idx="1"/>
          </p:nvPr>
        </p:nvSpPr>
        <p:spPr>
          <a:xfrm>
            <a:off x="1415479" y="1753022"/>
            <a:ext cx="4752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υποδείγματος κειμένου</a:t>
            </a:r>
          </a:p>
        </p:txBody>
      </p:sp>
      <p:sp>
        <p:nvSpPr>
          <p:cNvPr id="7" name="Text Placeholder 4"/>
          <p:cNvSpPr>
            <a:spLocks noGrp="1"/>
          </p:cNvSpPr>
          <p:nvPr>
            <p:ph type="body" sz="quarter" idx="3"/>
          </p:nvPr>
        </p:nvSpPr>
        <p:spPr>
          <a:xfrm>
            <a:off x="6528576" y="1753022"/>
            <a:ext cx="4752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υποδείγματος κειμένου</a:t>
            </a:r>
          </a:p>
        </p:txBody>
      </p:sp>
      <p:sp>
        <p:nvSpPr>
          <p:cNvPr id="8" name="Slide Number Placeholder 1"/>
          <p:cNvSpPr>
            <a:spLocks noGrp="1"/>
          </p:cNvSpPr>
          <p:nvPr>
            <p:ph type="sldNum" sz="quarter" idx="13"/>
          </p:nvPr>
        </p:nvSpPr>
        <p:spPr/>
        <p:txBody>
          <a:bodyPr/>
          <a:lstStyle>
            <a:lvl1pPr>
              <a:defRPr/>
            </a:lvl1pPr>
          </a:lstStyle>
          <a:p>
            <a:pPr>
              <a:defRPr/>
            </a:pPr>
            <a:fld id="{1519840A-DF05-4057-84CA-7EFE2A1ADCF2}" type="slidenum">
              <a:rPr lang="el-GR"/>
              <a:pPr>
                <a:defRPr/>
              </a:pPr>
              <a:t>‹#›</a:t>
            </a:fld>
            <a:endParaRPr lang="el-GR"/>
          </a:p>
        </p:txBody>
      </p:sp>
    </p:spTree>
    <p:extLst>
      <p:ext uri="{BB962C8B-B14F-4D97-AF65-F5344CB8AC3E}">
        <p14:creationId xmlns:p14="http://schemas.microsoft.com/office/powerpoint/2010/main" val="2926429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Μόνο τίτλος">
    <p:spTree>
      <p:nvGrpSpPr>
        <p:cNvPr id="1" name=""/>
        <p:cNvGrpSpPr/>
        <p:nvPr/>
      </p:nvGrpSpPr>
      <p:grpSpPr>
        <a:xfrm>
          <a:off x="0" y="0"/>
          <a:ext cx="0" cy="0"/>
          <a:chOff x="0" y="0"/>
          <a:chExt cx="0" cy="0"/>
        </a:xfrm>
      </p:grpSpPr>
      <p:sp>
        <p:nvSpPr>
          <p:cNvPr id="4" name="Title 1"/>
          <p:cNvSpPr>
            <a:spLocks noGrp="1"/>
          </p:cNvSpPr>
          <p:nvPr>
            <p:ph type="title"/>
          </p:nvPr>
        </p:nvSpPr>
        <p:spPr>
          <a:xfrm>
            <a:off x="1415480" y="365125"/>
            <a:ext cx="7527352" cy="1325563"/>
          </a:xfrm>
        </p:spPr>
        <p:txBody>
          <a:bodyPr/>
          <a:lstStyle>
            <a:lvl1pPr algn="ctr" rtl="0" eaLnBrk="1" fontAlgn="base" hangingPunct="1">
              <a:spcBef>
                <a:spcPct val="0"/>
              </a:spcBef>
              <a:spcAft>
                <a:spcPct val="0"/>
              </a:spcAft>
              <a:defRPr lang="en-US" sz="4800" b="1" dirty="0">
                <a:solidFill>
                  <a:srgbClr val="556DA9"/>
                </a:solidFill>
                <a:latin typeface="Arial" pitchFamily="34" charset="0"/>
              </a:defRPr>
            </a:lvl1pPr>
          </a:lstStyle>
          <a:p>
            <a:r>
              <a:rPr lang="el-GR" dirty="0"/>
              <a:t>Στυλ κύριου τίτλου</a:t>
            </a:r>
            <a:endParaRPr lang="en-US" dirty="0"/>
          </a:p>
        </p:txBody>
      </p:sp>
      <p:sp>
        <p:nvSpPr>
          <p:cNvPr id="3" name="Slide Number Placeholder 1"/>
          <p:cNvSpPr>
            <a:spLocks noGrp="1"/>
          </p:cNvSpPr>
          <p:nvPr>
            <p:ph type="sldNum" sz="quarter" idx="10"/>
          </p:nvPr>
        </p:nvSpPr>
        <p:spPr/>
        <p:txBody>
          <a:bodyPr/>
          <a:lstStyle>
            <a:lvl1pPr>
              <a:defRPr/>
            </a:lvl1pPr>
          </a:lstStyle>
          <a:p>
            <a:pPr>
              <a:defRPr/>
            </a:pPr>
            <a:fld id="{2AC0C609-90B0-4BB8-8EC5-0EA5637212F7}" type="slidenum">
              <a:rPr lang="el-GR"/>
              <a:pPr>
                <a:defRPr/>
              </a:pPr>
              <a:t>‹#›</a:t>
            </a:fld>
            <a:endParaRPr lang="el-GR"/>
          </a:p>
        </p:txBody>
      </p:sp>
    </p:spTree>
    <p:extLst>
      <p:ext uri="{BB962C8B-B14F-4D97-AF65-F5344CB8AC3E}">
        <p14:creationId xmlns:p14="http://schemas.microsoft.com/office/powerpoint/2010/main" val="3322080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Κενή">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8064B732-CE0D-4255-9EFB-42126B249451}" type="slidenum">
              <a:rPr lang="el-GR"/>
              <a:pPr>
                <a:defRPr/>
              </a:pPr>
              <a:t>‹#›</a:t>
            </a:fld>
            <a:endParaRPr lang="el-GR"/>
          </a:p>
        </p:txBody>
      </p:sp>
    </p:spTree>
    <p:extLst>
      <p:ext uri="{BB962C8B-B14F-4D97-AF65-F5344CB8AC3E}">
        <p14:creationId xmlns:p14="http://schemas.microsoft.com/office/powerpoint/2010/main" val="341766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Περιεχόμενο με λεζάντα">
    <p:spTree>
      <p:nvGrpSpPr>
        <p:cNvPr id="1" name=""/>
        <p:cNvGrpSpPr/>
        <p:nvPr/>
      </p:nvGrpSpPr>
      <p:grpSpPr>
        <a:xfrm>
          <a:off x="0" y="0"/>
          <a:ext cx="0" cy="0"/>
          <a:chOff x="0" y="0"/>
          <a:chExt cx="0" cy="0"/>
        </a:xfrm>
      </p:grpSpPr>
      <p:sp>
        <p:nvSpPr>
          <p:cNvPr id="4" name="Title 1"/>
          <p:cNvSpPr txBox="1">
            <a:spLocks/>
          </p:cNvSpPr>
          <p:nvPr/>
        </p:nvSpPr>
        <p:spPr>
          <a:xfrm>
            <a:off x="1371600" y="457200"/>
            <a:ext cx="3932238" cy="1600200"/>
          </a:xfrm>
          <a:prstGeom prst="rect">
            <a:avLst/>
          </a:prstGeom>
        </p:spPr>
        <p:txBody>
          <a:bodyPr anchor="b"/>
          <a:lstStyle>
            <a:lvl1pPr>
              <a:defRPr sz="3200">
                <a:solidFill>
                  <a:schemeClr val="tx2">
                    <a:lumMod val="50000"/>
                  </a:schemeClr>
                </a:solidFill>
              </a:defRPr>
            </a:lvl1pPr>
          </a:lstStyle>
          <a:p>
            <a:pPr algn="l" rtl="0" eaLnBrk="1" fontAlgn="base" hangingPunct="1">
              <a:spcBef>
                <a:spcPct val="0"/>
              </a:spcBef>
              <a:spcAft>
                <a:spcPct val="0"/>
              </a:spcAft>
              <a:defRPr/>
            </a:pPr>
            <a:r>
              <a:rPr lang="en-US" sz="4000" b="1" dirty="0">
                <a:solidFill>
                  <a:srgbClr val="556DA9"/>
                </a:solidFill>
                <a:latin typeface="Arial" pitchFamily="34" charset="0"/>
              </a:rPr>
              <a:t>Click to edit Master title style</a:t>
            </a:r>
          </a:p>
        </p:txBody>
      </p:sp>
      <p:sp>
        <p:nvSpPr>
          <p:cNvPr id="5" name="Content Placeholder 2"/>
          <p:cNvSpPr>
            <a:spLocks noGrp="1"/>
          </p:cNvSpPr>
          <p:nvPr>
            <p:ph idx="1"/>
          </p:nvPr>
        </p:nvSpPr>
        <p:spPr>
          <a:xfrm>
            <a:off x="5519936" y="987425"/>
            <a:ext cx="5835452" cy="4889847"/>
          </a:xfrm>
        </p:spPr>
        <p:txBody>
          <a:bodyPr/>
          <a:lstStyle>
            <a:lvl1pPr marL="324000" indent="-324000">
              <a:defRPr sz="2800"/>
            </a:lvl1pPr>
            <a:lvl2pPr marL="648000" indent="-324000">
              <a:buFont typeface="Arial" pitchFamily="34" charset="0"/>
              <a:buChar char="•"/>
              <a:defRPr sz="2400"/>
            </a:lvl2pPr>
            <a:lvl3pPr marL="972000" indent="-324000">
              <a:buFont typeface="Arial" pitchFamily="34" charset="0"/>
              <a:buChar char="•"/>
              <a:defRPr sz="2000"/>
            </a:lvl3pPr>
            <a:lvl4pPr marL="1296000" indent="-324000">
              <a:buFont typeface="Arial" pitchFamily="34" charset="0"/>
              <a:buChar char="•"/>
              <a:defRPr sz="1800"/>
            </a:lvl4pPr>
            <a:lvl5pPr marL="1620000" indent="-324000">
              <a:buFont typeface="Arial" pitchFamily="34" charset="0"/>
              <a:buChar char="•"/>
              <a:defRPr sz="1600"/>
            </a:lvl5pPr>
            <a:lvl6pPr>
              <a:defRPr sz="2000"/>
            </a:lvl6pPr>
            <a:lvl7pPr>
              <a:defRPr sz="2000"/>
            </a:lvl7pPr>
            <a:lvl8pPr>
              <a:defRPr sz="2000"/>
            </a:lvl8pPr>
            <a:lvl9pPr>
              <a:defRPr sz="2000"/>
            </a:lvl9p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6" name="Text Placeholder 3"/>
          <p:cNvSpPr>
            <a:spLocks noGrp="1"/>
          </p:cNvSpPr>
          <p:nvPr>
            <p:ph type="body" sz="half" idx="2"/>
          </p:nvPr>
        </p:nvSpPr>
        <p:spPr>
          <a:xfrm>
            <a:off x="1371675" y="2057400"/>
            <a:ext cx="3932237" cy="3811588"/>
          </a:xfrm>
        </p:spPr>
        <p:txBody>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υποδείγματος κειμένου</a:t>
            </a:r>
          </a:p>
        </p:txBody>
      </p:sp>
      <p:sp>
        <p:nvSpPr>
          <p:cNvPr id="7" name="Slide Number Placeholder 1"/>
          <p:cNvSpPr>
            <a:spLocks noGrp="1"/>
          </p:cNvSpPr>
          <p:nvPr>
            <p:ph type="sldNum" sz="quarter" idx="10"/>
          </p:nvPr>
        </p:nvSpPr>
        <p:spPr/>
        <p:txBody>
          <a:bodyPr/>
          <a:lstStyle>
            <a:lvl1pPr>
              <a:defRPr/>
            </a:lvl1pPr>
          </a:lstStyle>
          <a:p>
            <a:pPr>
              <a:defRPr/>
            </a:pPr>
            <a:fld id="{FE4D0BBF-25F7-456D-9C3C-8DFCBD81A490}" type="slidenum">
              <a:rPr lang="el-GR"/>
              <a:pPr>
                <a:defRPr/>
              </a:pPr>
              <a:t>‹#›</a:t>
            </a:fld>
            <a:endParaRPr lang="el-GR"/>
          </a:p>
        </p:txBody>
      </p:sp>
    </p:spTree>
    <p:extLst>
      <p:ext uri="{BB962C8B-B14F-4D97-AF65-F5344CB8AC3E}">
        <p14:creationId xmlns:p14="http://schemas.microsoft.com/office/powerpoint/2010/main" val="214963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Εικόνα με λεζάντα">
    <p:spTree>
      <p:nvGrpSpPr>
        <p:cNvPr id="1" name=""/>
        <p:cNvGrpSpPr/>
        <p:nvPr/>
      </p:nvGrpSpPr>
      <p:grpSpPr>
        <a:xfrm>
          <a:off x="0" y="0"/>
          <a:ext cx="0" cy="0"/>
          <a:chOff x="0" y="0"/>
          <a:chExt cx="0" cy="0"/>
        </a:xfrm>
      </p:grpSpPr>
      <p:sp>
        <p:nvSpPr>
          <p:cNvPr id="4" name="Title 1"/>
          <p:cNvSpPr txBox="1">
            <a:spLocks/>
          </p:cNvSpPr>
          <p:nvPr/>
        </p:nvSpPr>
        <p:spPr>
          <a:xfrm>
            <a:off x="1371600" y="457200"/>
            <a:ext cx="3932238" cy="1600200"/>
          </a:xfrm>
          <a:prstGeom prst="rect">
            <a:avLst/>
          </a:prstGeom>
        </p:spPr>
        <p:txBody>
          <a:bodyPr anchor="b"/>
          <a:lstStyle>
            <a:lvl1pPr>
              <a:defRPr sz="3200">
                <a:solidFill>
                  <a:schemeClr val="tx2">
                    <a:lumMod val="50000"/>
                  </a:schemeClr>
                </a:solidFill>
              </a:defRPr>
            </a:lvl1pPr>
          </a:lstStyle>
          <a:p>
            <a:pPr algn="l" rtl="0" eaLnBrk="1" fontAlgn="base" hangingPunct="1">
              <a:spcBef>
                <a:spcPct val="0"/>
              </a:spcBef>
              <a:spcAft>
                <a:spcPct val="0"/>
              </a:spcAft>
              <a:defRPr/>
            </a:pPr>
            <a:r>
              <a:rPr lang="en-US" sz="4000" b="1" kern="1200" dirty="0">
                <a:solidFill>
                  <a:srgbClr val="556DA9"/>
                </a:solidFill>
                <a:latin typeface="Arial" pitchFamily="34" charset="0"/>
                <a:ea typeface="+mn-ea"/>
                <a:cs typeface="Arial" pitchFamily="34" charset="0"/>
              </a:rPr>
              <a:t>Click to edit Master title style</a:t>
            </a:r>
          </a:p>
        </p:txBody>
      </p:sp>
      <p:sp>
        <p:nvSpPr>
          <p:cNvPr id="6" name="Text Placeholder 3"/>
          <p:cNvSpPr>
            <a:spLocks noGrp="1"/>
          </p:cNvSpPr>
          <p:nvPr>
            <p:ph type="body" sz="half" idx="2"/>
          </p:nvPr>
        </p:nvSpPr>
        <p:spPr>
          <a:xfrm>
            <a:off x="1371675" y="2057400"/>
            <a:ext cx="3932237" cy="3811588"/>
          </a:xfrm>
        </p:spPr>
        <p:txBody>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υποδείγματος κειμένου</a:t>
            </a:r>
          </a:p>
        </p:txBody>
      </p:sp>
      <p:sp>
        <p:nvSpPr>
          <p:cNvPr id="7" name="Picture Placeholder 2"/>
          <p:cNvSpPr>
            <a:spLocks noGrp="1"/>
          </p:cNvSpPr>
          <p:nvPr>
            <p:ph type="pic" idx="1"/>
          </p:nvPr>
        </p:nvSpPr>
        <p:spPr>
          <a:xfrm>
            <a:off x="5540424" y="1003647"/>
            <a:ext cx="581216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l-GR" noProof="0"/>
              <a:t>Κάντε κλικ στο εικονίδιο για να προσθέσετε μια εικόνα</a:t>
            </a:r>
            <a:endParaRPr lang="en-US" noProof="0"/>
          </a:p>
        </p:txBody>
      </p:sp>
      <p:sp>
        <p:nvSpPr>
          <p:cNvPr id="5" name="Slide Number Placeholder 1"/>
          <p:cNvSpPr>
            <a:spLocks noGrp="1"/>
          </p:cNvSpPr>
          <p:nvPr>
            <p:ph type="sldNum" sz="quarter" idx="10"/>
          </p:nvPr>
        </p:nvSpPr>
        <p:spPr/>
        <p:txBody>
          <a:bodyPr/>
          <a:lstStyle>
            <a:lvl1pPr>
              <a:defRPr/>
            </a:lvl1pPr>
          </a:lstStyle>
          <a:p>
            <a:pPr>
              <a:defRPr/>
            </a:pPr>
            <a:fld id="{4EF63508-37EA-4B68-8355-40D506965847}" type="slidenum">
              <a:rPr lang="el-GR"/>
              <a:pPr>
                <a:defRPr/>
              </a:pPr>
              <a:t>‹#›</a:t>
            </a:fld>
            <a:endParaRPr lang="el-GR"/>
          </a:p>
        </p:txBody>
      </p:sp>
    </p:spTree>
    <p:extLst>
      <p:ext uri="{BB962C8B-B14F-4D97-AF65-F5344CB8AC3E}">
        <p14:creationId xmlns:p14="http://schemas.microsoft.com/office/powerpoint/2010/main" val="648996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7" name="Picture 3" descr="E:\fotinip\MULTIDRONE\presentations\wave.png"/>
          <p:cNvPicPr>
            <a:picLocks noChangeAspect="1" noChangeArrowheads="1"/>
          </p:cNvPicPr>
          <p:nvPr/>
        </p:nvPicPr>
        <p:blipFill>
          <a:blip r:embed="rId14">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2708920"/>
            <a:ext cx="12192000" cy="4470401"/>
          </a:xfrm>
          <a:prstGeom prst="rect">
            <a:avLst/>
          </a:prstGeom>
          <a:noFill/>
          <a:extLst>
            <a:ext uri="{909E8E84-426E-40DD-AFC4-6F175D3DCCD1}">
              <a14:hiddenFill xmlns:a14="http://schemas.microsoft.com/office/drawing/2010/main">
                <a:solidFill>
                  <a:srgbClr val="FFFFFF"/>
                </a:solidFill>
              </a14:hiddenFill>
            </a:ext>
          </a:extLst>
        </p:spPr>
      </p:pic>
      <p:sp>
        <p:nvSpPr>
          <p:cNvPr id="55" name="PlaceHolder 5"/>
          <p:cNvSpPr>
            <a:spLocks noGrp="1"/>
          </p:cNvSpPr>
          <p:nvPr>
            <p:ph type="title"/>
          </p:nvPr>
        </p:nvSpPr>
        <p:spPr>
          <a:xfrm>
            <a:off x="1316038" y="365125"/>
            <a:ext cx="7521575" cy="1325563"/>
          </a:xfrm>
          <a:prstGeom prst="rect">
            <a:avLst/>
          </a:prstGeom>
        </p:spPr>
        <p:txBody>
          <a:bodyPr anchor="ctr"/>
          <a:lstStyle/>
          <a:p>
            <a:r>
              <a:rPr lang="el-GR" dirty="0"/>
              <a:t>Στυλ κύριου τίτλου</a:t>
            </a:r>
            <a:endParaRPr lang="en-US" dirty="0"/>
          </a:p>
        </p:txBody>
      </p:sp>
      <p:sp>
        <p:nvSpPr>
          <p:cNvPr id="56" name="PlaceHolder 6"/>
          <p:cNvSpPr>
            <a:spLocks noGrp="1"/>
          </p:cNvSpPr>
          <p:nvPr>
            <p:ph type="body"/>
          </p:nvPr>
        </p:nvSpPr>
        <p:spPr>
          <a:xfrm>
            <a:off x="1316038" y="1825625"/>
            <a:ext cx="10037762" cy="4351338"/>
          </a:xfrm>
          <a:prstGeom prst="rect">
            <a:avLst/>
          </a:prstGeom>
        </p:spPr>
        <p:txBody>
          <a:bodyPr/>
          <a:lstStyle/>
          <a:p>
            <a:r>
              <a:rPr lang="en-US" dirty="0"/>
              <a:t>Click to edit the outline text format</a:t>
            </a:r>
          </a:p>
          <a:p>
            <a:pPr lvl="1"/>
            <a:r>
              <a:rPr lang="en-US" dirty="0"/>
              <a:t>Second Outline Level</a:t>
            </a:r>
          </a:p>
          <a:p>
            <a:pPr lvl="2"/>
            <a:r>
              <a:rPr lang="en-US" dirty="0"/>
              <a:t>Third Outline Level</a:t>
            </a:r>
          </a:p>
          <a:p>
            <a:pPr lvl="3"/>
            <a:r>
              <a:rPr lang="en-US" dirty="0"/>
              <a:t>Fourth Outline Level</a:t>
            </a:r>
          </a:p>
          <a:p>
            <a:pPr lvl="4"/>
            <a:r>
              <a:rPr lang="en-US" dirty="0"/>
              <a:t>Fifth Outline Level</a:t>
            </a:r>
          </a:p>
          <a:p>
            <a:pPr lvl="5"/>
            <a:r>
              <a:rPr lang="en-US" dirty="0"/>
              <a:t>Sixth Outline Level</a:t>
            </a:r>
          </a:p>
        </p:txBody>
      </p:sp>
      <p:sp>
        <p:nvSpPr>
          <p:cNvPr id="2" name="Slide Number Placeholder 1"/>
          <p:cNvSpPr>
            <a:spLocks noGrp="1"/>
          </p:cNvSpPr>
          <p:nvPr>
            <p:ph type="sldNum" sz="quarter" idx="4"/>
          </p:nvPr>
        </p:nvSpPr>
        <p:spPr>
          <a:xfrm>
            <a:off x="8543925" y="6356350"/>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D4EB47ED-F540-4B97-B026-1CFB7E01CCB6}" type="slidenum">
              <a:rPr lang="el-GR"/>
              <a:pPr>
                <a:defRPr/>
              </a:pPr>
              <a:t>‹#›</a:t>
            </a:fld>
            <a:endParaRPr lang="el-GR"/>
          </a:p>
        </p:txBody>
      </p:sp>
      <p:pic>
        <p:nvPicPr>
          <p:cNvPr id="1031" name="Picture 2"/>
          <p:cNvPicPr>
            <a:picLocks noChangeAspect="1" noChangeArrowheads="1"/>
          </p:cNvPicPr>
          <p:nvPr/>
        </p:nvPicPr>
        <p:blipFill>
          <a:blip r:embed="rId15">
            <a:extLst>
              <a:ext uri="{BEBA8EAE-BF5A-486C-A8C5-ECC9F3942E4B}">
                <a14:imgProps xmlns:a14="http://schemas.microsoft.com/office/drawing/2010/main">
                  <a14:imgLayer r:embed="rId16">
                    <a14:imgEffect>
                      <a14:saturation sat="20000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10044202" y="116632"/>
            <a:ext cx="2100470" cy="12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Θέση κειμένου 5"/>
          <p:cNvSpPr txBox="1">
            <a:spLocks/>
          </p:cNvSpPr>
          <p:nvPr userDrawn="1"/>
        </p:nvSpPr>
        <p:spPr>
          <a:xfrm>
            <a:off x="4282691" y="6357875"/>
            <a:ext cx="4104456" cy="363600"/>
          </a:xfrm>
          <a:prstGeom prst="rect">
            <a:avLst/>
          </a:prstGeom>
        </p:spPr>
        <p:txBody>
          <a:bodyPr anchor="ctr"/>
          <a:lstStyle>
            <a:lvl1pPr marL="107950" indent="0" algn="ctr" rtl="0" eaLnBrk="1" fontAlgn="base" hangingPunct="1">
              <a:spcBef>
                <a:spcPct val="20000"/>
              </a:spcBef>
              <a:spcAft>
                <a:spcPct val="0"/>
              </a:spcAft>
              <a:buFont typeface="Arial" pitchFamily="34" charset="0"/>
              <a:buNone/>
              <a:defRPr lang="el-GR" sz="1200" kern="1200" dirty="0">
                <a:solidFill>
                  <a:schemeClr val="tx1">
                    <a:tint val="75000"/>
                  </a:schemeClr>
                </a:solidFill>
                <a:latin typeface="+mn-lt"/>
                <a:ea typeface="+mn-ea"/>
                <a:cs typeface="+mn-cs"/>
              </a:defRPr>
            </a:lvl1pPr>
            <a:lvl2pPr marL="742950" indent="-285750" algn="l" rtl="0" eaLnBrk="1" fontAlgn="base" hangingPunct="1">
              <a:spcBef>
                <a:spcPct val="20000"/>
              </a:spcBef>
              <a:spcAft>
                <a:spcPct val="0"/>
              </a:spcAft>
              <a:defRPr sz="2400">
                <a:solidFill>
                  <a:schemeClr val="tx1"/>
                </a:solidFill>
                <a:latin typeface="Arial" pitchFamily="34" charset="0"/>
              </a:defRPr>
            </a:lvl2pPr>
            <a:lvl3pPr marL="1143000" indent="-228600" algn="l" rtl="0" eaLnBrk="1" fontAlgn="base" hangingPunct="1">
              <a:spcBef>
                <a:spcPct val="20000"/>
              </a:spcBef>
              <a:spcAft>
                <a:spcPct val="0"/>
              </a:spcAft>
              <a:buChar char="•"/>
              <a:defRPr sz="2400">
                <a:solidFill>
                  <a:schemeClr val="tx1"/>
                </a:solidFill>
                <a:latin typeface="Arial" pitchFamily="34" charset="0"/>
              </a:defRPr>
            </a:lvl3pPr>
            <a:lvl4pPr marL="1600200" indent="-228600" algn="l" rtl="0" eaLnBrk="1" fontAlgn="base" hangingPunct="1">
              <a:spcBef>
                <a:spcPct val="20000"/>
              </a:spcBef>
              <a:spcAft>
                <a:spcPct val="0"/>
              </a:spcAft>
              <a:buChar char="–"/>
              <a:defRPr sz="2000">
                <a:solidFill>
                  <a:schemeClr val="tx1"/>
                </a:solidFill>
                <a:latin typeface="Arial" pitchFamily="34" charset="0"/>
              </a:defRPr>
            </a:lvl4pPr>
            <a:lvl5pPr marL="2057400" indent="-228600" algn="l" rtl="0" eaLnBrk="1" fontAlgn="base" hangingPunct="1">
              <a:spcBef>
                <a:spcPct val="20000"/>
              </a:spcBef>
              <a:spcAft>
                <a:spcPct val="0"/>
              </a:spcAft>
              <a:buChar char="»"/>
              <a:defRPr sz="2000">
                <a:solidFill>
                  <a:schemeClr val="tx1"/>
                </a:solidFill>
                <a:latin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Arial" pitchFamily="34" charset="0"/>
              </a:defRPr>
            </a:lvl6pPr>
            <a:lvl7pPr marL="2971800" indent="-228600" algn="l" rtl="0" eaLnBrk="1" fontAlgn="base" hangingPunct="1">
              <a:spcBef>
                <a:spcPct val="20000"/>
              </a:spcBef>
              <a:spcAft>
                <a:spcPct val="0"/>
              </a:spcAft>
              <a:buChar char="»"/>
              <a:defRPr sz="2000">
                <a:solidFill>
                  <a:schemeClr val="tx1"/>
                </a:solidFill>
                <a:latin typeface="Arial" pitchFamily="34" charset="0"/>
              </a:defRPr>
            </a:lvl7pPr>
            <a:lvl8pPr marL="3429000" indent="-228600" algn="l" rtl="0" eaLnBrk="1" fontAlgn="base" hangingPunct="1">
              <a:spcBef>
                <a:spcPct val="20000"/>
              </a:spcBef>
              <a:spcAft>
                <a:spcPct val="0"/>
              </a:spcAft>
              <a:buChar char="»"/>
              <a:defRPr sz="2000">
                <a:solidFill>
                  <a:schemeClr val="tx1"/>
                </a:solidFill>
                <a:latin typeface="Arial" pitchFamily="34" charset="0"/>
              </a:defRPr>
            </a:lvl8pPr>
            <a:lvl9pPr marL="3886200" indent="-228600" algn="l" rtl="0" eaLnBrk="1" fontAlgn="base" hangingPunct="1">
              <a:spcBef>
                <a:spcPct val="20000"/>
              </a:spcBef>
              <a:spcAft>
                <a:spcPct val="0"/>
              </a:spcAft>
              <a:buChar char="»"/>
              <a:defRPr sz="2000">
                <a:solidFill>
                  <a:schemeClr val="tx1"/>
                </a:solidFill>
                <a:latin typeface="Arial" pitchFamily="34" charset="0"/>
              </a:defRPr>
            </a:lvl9pPr>
          </a:lstStyle>
          <a:p>
            <a:endParaRPr lang="el-GR" dirty="0"/>
          </a:p>
        </p:txBody>
      </p:sp>
      <p:pic>
        <p:nvPicPr>
          <p:cNvPr id="3" name="Picture 3" descr="E:\fotinip\AIIA-CVML\LOGO1-sideletters_bold_lighter.png"/>
          <p:cNvPicPr>
            <a:picLocks noChangeAspect="1" noChangeArrowheads="1"/>
          </p:cNvPicPr>
          <p:nvPr userDrawn="1"/>
        </p:nvPicPr>
        <p:blipFill rotWithShape="1">
          <a:blip r:embed="rId17" cstate="print">
            <a:extLst>
              <a:ext uri="{28A0092B-C50C-407E-A947-70E740481C1C}">
                <a14:useLocalDpi xmlns:a14="http://schemas.microsoft.com/office/drawing/2010/main" val="0"/>
              </a:ext>
            </a:extLst>
          </a:blip>
          <a:srcRect t="28747" b="5032"/>
          <a:stretch/>
        </p:blipFill>
        <p:spPr bwMode="auto">
          <a:xfrm>
            <a:off x="263350" y="6237368"/>
            <a:ext cx="2790600" cy="5040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4" r:id="rId8"/>
    <p:sldLayoutId id="2147483695" r:id="rId9"/>
    <p:sldLayoutId id="2147483692" r:id="rId10"/>
    <p:sldLayoutId id="2147483693" r:id="rId11"/>
    <p:sldLayoutId id="2147483696" r:id="rId12"/>
  </p:sldLayoutIdLst>
  <p:hf hdr="0" ftr="0" dt="0"/>
  <p:txStyles>
    <p:titleStyle>
      <a:lvl1pPr algn="l" rtl="0" eaLnBrk="1" fontAlgn="base" hangingPunct="1">
        <a:spcBef>
          <a:spcPct val="0"/>
        </a:spcBef>
        <a:spcAft>
          <a:spcPct val="0"/>
        </a:spcAft>
        <a:defRPr lang="en-US" sz="4800" b="1" dirty="0">
          <a:solidFill>
            <a:srgbClr val="556DA9"/>
          </a:solidFill>
          <a:latin typeface="Arial" pitchFamily="34" charset="0"/>
        </a:defRPr>
      </a:lvl1pPr>
      <a:lvl2pPr algn="ctr" rtl="0" eaLnBrk="1" fontAlgn="base" hangingPunct="1">
        <a:spcBef>
          <a:spcPct val="0"/>
        </a:spcBef>
        <a:spcAft>
          <a:spcPct val="0"/>
        </a:spcAft>
        <a:defRPr>
          <a:solidFill>
            <a:srgbClr val="10253F"/>
          </a:solidFill>
          <a:latin typeface="Arial" pitchFamily="34" charset="0"/>
        </a:defRPr>
      </a:lvl2pPr>
      <a:lvl3pPr algn="ctr" rtl="0" eaLnBrk="1" fontAlgn="base" hangingPunct="1">
        <a:spcBef>
          <a:spcPct val="0"/>
        </a:spcBef>
        <a:spcAft>
          <a:spcPct val="0"/>
        </a:spcAft>
        <a:defRPr>
          <a:solidFill>
            <a:srgbClr val="10253F"/>
          </a:solidFill>
          <a:latin typeface="Arial" pitchFamily="34" charset="0"/>
        </a:defRPr>
      </a:lvl3pPr>
      <a:lvl4pPr algn="ctr" rtl="0" eaLnBrk="1" fontAlgn="base" hangingPunct="1">
        <a:spcBef>
          <a:spcPct val="0"/>
        </a:spcBef>
        <a:spcAft>
          <a:spcPct val="0"/>
        </a:spcAft>
        <a:defRPr>
          <a:solidFill>
            <a:srgbClr val="10253F"/>
          </a:solidFill>
          <a:latin typeface="Arial" pitchFamily="34" charset="0"/>
        </a:defRPr>
      </a:lvl4pPr>
      <a:lvl5pPr algn="ctr" rtl="0" eaLnBrk="1" fontAlgn="base" hangingPunct="1">
        <a:spcBef>
          <a:spcPct val="0"/>
        </a:spcBef>
        <a:spcAft>
          <a:spcPct val="0"/>
        </a:spcAft>
        <a:defRPr>
          <a:solidFill>
            <a:srgbClr val="10253F"/>
          </a:solidFill>
          <a:latin typeface="Arial" pitchFamily="34" charset="0"/>
        </a:defRPr>
      </a:lvl5pPr>
      <a:lvl6pPr marL="457200" algn="ctr" rtl="0" eaLnBrk="1" fontAlgn="base" hangingPunct="1">
        <a:spcBef>
          <a:spcPct val="0"/>
        </a:spcBef>
        <a:spcAft>
          <a:spcPct val="0"/>
        </a:spcAft>
        <a:defRPr>
          <a:solidFill>
            <a:srgbClr val="10253F"/>
          </a:solidFill>
          <a:latin typeface="Arial" pitchFamily="34" charset="0"/>
        </a:defRPr>
      </a:lvl6pPr>
      <a:lvl7pPr marL="914400" algn="ctr" rtl="0" eaLnBrk="1" fontAlgn="base" hangingPunct="1">
        <a:spcBef>
          <a:spcPct val="0"/>
        </a:spcBef>
        <a:spcAft>
          <a:spcPct val="0"/>
        </a:spcAft>
        <a:defRPr>
          <a:solidFill>
            <a:srgbClr val="10253F"/>
          </a:solidFill>
          <a:latin typeface="Arial" pitchFamily="34" charset="0"/>
        </a:defRPr>
      </a:lvl7pPr>
      <a:lvl8pPr marL="1371600" algn="ctr" rtl="0" eaLnBrk="1" fontAlgn="base" hangingPunct="1">
        <a:spcBef>
          <a:spcPct val="0"/>
        </a:spcBef>
        <a:spcAft>
          <a:spcPct val="0"/>
        </a:spcAft>
        <a:defRPr>
          <a:solidFill>
            <a:srgbClr val="10253F"/>
          </a:solidFill>
          <a:latin typeface="Arial" pitchFamily="34" charset="0"/>
        </a:defRPr>
      </a:lvl8pPr>
      <a:lvl9pPr marL="1828800" algn="ctr" rtl="0" eaLnBrk="1" fontAlgn="base" hangingPunct="1">
        <a:spcBef>
          <a:spcPct val="0"/>
        </a:spcBef>
        <a:spcAft>
          <a:spcPct val="0"/>
        </a:spcAft>
        <a:defRPr>
          <a:solidFill>
            <a:srgbClr val="10253F"/>
          </a:solidFill>
          <a:latin typeface="Arial" pitchFamily="34" charset="0"/>
        </a:defRPr>
      </a:lvl9pPr>
    </p:titleStyle>
    <p:bodyStyle>
      <a:lvl1pPr marL="565150" indent="-457200" algn="l" rtl="0" eaLnBrk="1" fontAlgn="base" hangingPunct="1">
        <a:spcBef>
          <a:spcPct val="20000"/>
        </a:spcBef>
        <a:spcAft>
          <a:spcPct val="0"/>
        </a:spcAft>
        <a:buFont typeface="Arial" pitchFamily="34" charset="0"/>
        <a:buChar char="•"/>
        <a:defRPr sz="2400">
          <a:solidFill>
            <a:schemeClr val="tx1"/>
          </a:solidFill>
          <a:latin typeface="Arial" pitchFamily="34" charset="0"/>
        </a:defRPr>
      </a:lvl1pPr>
      <a:lvl2pPr marL="800100" indent="-342900" algn="l" rtl="0" eaLnBrk="1" fontAlgn="base" hangingPunct="1">
        <a:spcBef>
          <a:spcPct val="20000"/>
        </a:spcBef>
        <a:spcAft>
          <a:spcPct val="0"/>
        </a:spcAft>
        <a:buFont typeface="Arial" panose="020B0604020202020204" pitchFamily="34" charset="0"/>
        <a:buChar char="•"/>
        <a:defRPr sz="2200">
          <a:solidFill>
            <a:schemeClr val="tx1"/>
          </a:solidFill>
          <a:latin typeface="Arial" pitchFamily="34" charset="0"/>
        </a:defRPr>
      </a:lvl2pPr>
      <a:lvl3pPr marL="1143000" indent="-228600" algn="l" rtl="0" eaLnBrk="1" fontAlgn="base" hangingPunct="1">
        <a:spcBef>
          <a:spcPct val="20000"/>
        </a:spcBef>
        <a:spcAft>
          <a:spcPct val="0"/>
        </a:spcAft>
        <a:buChar char="•"/>
        <a:defRPr sz="2000">
          <a:solidFill>
            <a:schemeClr val="tx1"/>
          </a:solidFill>
          <a:latin typeface="Arial" pitchFamily="34" charset="0"/>
        </a:defRPr>
      </a:lvl3pPr>
      <a:lvl4pPr marL="1600200" indent="-228600" algn="l" rtl="0" eaLnBrk="1" fontAlgn="base" hangingPunct="1">
        <a:spcBef>
          <a:spcPct val="20000"/>
        </a:spcBef>
        <a:spcAft>
          <a:spcPct val="0"/>
        </a:spcAft>
        <a:buChar char="–"/>
        <a:defRPr sz="2000">
          <a:solidFill>
            <a:schemeClr val="tx1"/>
          </a:solidFill>
          <a:latin typeface="Arial" pitchFamily="34" charset="0"/>
        </a:defRPr>
      </a:lvl4pPr>
      <a:lvl5pPr marL="2057400" indent="-228600" algn="l" rtl="0" eaLnBrk="1" fontAlgn="base" hangingPunct="1">
        <a:spcBef>
          <a:spcPct val="20000"/>
        </a:spcBef>
        <a:spcAft>
          <a:spcPct val="0"/>
        </a:spcAft>
        <a:buChar char="»"/>
        <a:defRPr sz="2000">
          <a:solidFill>
            <a:schemeClr val="tx1"/>
          </a:solidFill>
          <a:latin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Arial" pitchFamily="34" charset="0"/>
        </a:defRPr>
      </a:lvl6pPr>
      <a:lvl7pPr marL="2971800" indent="-228600" algn="l" rtl="0" eaLnBrk="1" fontAlgn="base" hangingPunct="1">
        <a:spcBef>
          <a:spcPct val="20000"/>
        </a:spcBef>
        <a:spcAft>
          <a:spcPct val="0"/>
        </a:spcAft>
        <a:buChar char="»"/>
        <a:defRPr sz="2000">
          <a:solidFill>
            <a:schemeClr val="tx1"/>
          </a:solidFill>
          <a:latin typeface="Arial" pitchFamily="34" charset="0"/>
        </a:defRPr>
      </a:lvl7pPr>
      <a:lvl8pPr marL="3429000" indent="-228600" algn="l" rtl="0" eaLnBrk="1" fontAlgn="base" hangingPunct="1">
        <a:spcBef>
          <a:spcPct val="20000"/>
        </a:spcBef>
        <a:spcAft>
          <a:spcPct val="0"/>
        </a:spcAft>
        <a:buChar char="»"/>
        <a:defRPr sz="2000">
          <a:solidFill>
            <a:schemeClr val="tx1"/>
          </a:solidFill>
          <a:latin typeface="Arial" pitchFamily="34" charset="0"/>
        </a:defRPr>
      </a:lvl8pPr>
      <a:lvl9pPr marL="3886200" indent="-228600" algn="l" rtl="0" eaLnBrk="1" fontAlgn="base" hangingPunct="1">
        <a:spcBef>
          <a:spcPct val="20000"/>
        </a:spcBef>
        <a:spcAft>
          <a:spcPct val="0"/>
        </a:spcAft>
        <a:buChar char="»"/>
        <a:defRPr sz="2000">
          <a:solidFill>
            <a:schemeClr val="tx1"/>
          </a:solidFill>
          <a:latin typeface="Arial" pitchFamily="34" charset="0"/>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Τίτλος 1"/>
          <p:cNvSpPr>
            <a:spLocks noGrp="1"/>
          </p:cNvSpPr>
          <p:nvPr>
            <p:ph type="title"/>
          </p:nvPr>
        </p:nvSpPr>
        <p:spPr bwMode="auto"/>
        <p:txBody>
          <a:bodyPr vert="horz" wrap="square" lIns="91440" tIns="45720" rIns="91440" bIns="45720" numCol="1" anchorCtr="0" compatLnSpc="1">
            <a:prstTxWarp prst="textNoShape">
              <a:avLst/>
            </a:prstTxWarp>
          </a:bodyPr>
          <a:lstStyle/>
          <a:p>
            <a:r>
              <a:rPr lang="en-US" dirty="0"/>
              <a:t>Sentiment Analysis</a:t>
            </a:r>
            <a:endParaRPr lang="el-GR" dirty="0"/>
          </a:p>
        </p:txBody>
      </p:sp>
      <p:sp>
        <p:nvSpPr>
          <p:cNvPr id="3" name="Υπότιτλος 2"/>
          <p:cNvSpPr>
            <a:spLocks noGrp="1"/>
          </p:cNvSpPr>
          <p:nvPr>
            <p:ph type="subTitle" idx="1"/>
          </p:nvPr>
        </p:nvSpPr>
        <p:spPr/>
        <p:txBody>
          <a:bodyPr/>
          <a:lstStyle/>
          <a:p>
            <a:pPr fontAlgn="auto">
              <a:spcBef>
                <a:spcPts val="0"/>
              </a:spcBef>
              <a:spcAft>
                <a:spcPts val="0"/>
              </a:spcAft>
              <a:defRPr/>
            </a:pPr>
            <a:r>
              <a:rPr lang="en-US" sz="2600" b="1" dirty="0" err="1" smtClean="0">
                <a:solidFill>
                  <a:srgbClr val="556DA9"/>
                </a:solidFill>
              </a:rPr>
              <a:t>Dionysios</a:t>
            </a:r>
            <a:r>
              <a:rPr lang="en-US" sz="2600" b="1" dirty="0" smtClean="0">
                <a:solidFill>
                  <a:srgbClr val="556DA9"/>
                </a:solidFill>
              </a:rPr>
              <a:t> </a:t>
            </a:r>
            <a:r>
              <a:rPr lang="en-US" sz="2600" b="1" dirty="0" err="1" smtClean="0">
                <a:solidFill>
                  <a:srgbClr val="556DA9"/>
                </a:solidFill>
              </a:rPr>
              <a:t>Karamouzas</a:t>
            </a:r>
            <a:endParaRPr lang="en-US" sz="2600" b="1" dirty="0">
              <a:solidFill>
                <a:srgbClr val="556DA9"/>
              </a:solidFill>
            </a:endParaRPr>
          </a:p>
          <a:p>
            <a:pPr fontAlgn="auto">
              <a:spcBef>
                <a:spcPts val="0"/>
              </a:spcBef>
              <a:spcAft>
                <a:spcPts val="0"/>
              </a:spcAft>
              <a:defRPr/>
            </a:pPr>
            <a:r>
              <a:rPr lang="en-US" sz="2600" b="1" dirty="0">
                <a:solidFill>
                  <a:srgbClr val="556DA9"/>
                </a:solidFill>
              </a:rPr>
              <a:t>Aristotle University of Thessaloniki </a:t>
            </a:r>
          </a:p>
          <a:p>
            <a:pPr fontAlgn="auto">
              <a:spcBef>
                <a:spcPts val="0"/>
              </a:spcBef>
              <a:spcAft>
                <a:spcPts val="0"/>
              </a:spcAft>
              <a:defRPr/>
            </a:pPr>
            <a:r>
              <a:rPr lang="en-US" sz="2600" b="1" dirty="0" smtClean="0">
                <a:solidFill>
                  <a:srgbClr val="556DA9"/>
                </a:solidFill>
              </a:rPr>
              <a:t>dion.kara.prof@gmail.com</a:t>
            </a:r>
            <a:endParaRPr lang="en-US" sz="2600" b="1" dirty="0">
              <a:solidFill>
                <a:srgbClr val="556DA9"/>
              </a:solidFill>
            </a:endParaRPr>
          </a:p>
          <a:p>
            <a:pPr fontAlgn="auto">
              <a:spcBef>
                <a:spcPts val="0"/>
              </a:spcBef>
              <a:spcAft>
                <a:spcPts val="0"/>
              </a:spcAft>
              <a:defRPr/>
            </a:pPr>
            <a:r>
              <a:rPr lang="en-US" sz="2600" b="1" spc="-1" dirty="0">
                <a:solidFill>
                  <a:srgbClr val="556DA9"/>
                </a:solidFill>
                <a:uFill>
                  <a:solidFill>
                    <a:srgbClr val="FFFFFF"/>
                  </a:solidFill>
                </a:uFill>
              </a:rPr>
              <a:t>Version </a:t>
            </a:r>
            <a:r>
              <a:rPr lang="en-US" sz="2600" spc="-1" dirty="0" smtClean="0">
                <a:uFill>
                  <a:solidFill>
                    <a:srgbClr val="FFFFFF"/>
                  </a:solidFill>
                </a:uFill>
              </a:rPr>
              <a:t>1</a:t>
            </a:r>
            <a:r>
              <a:rPr lang="en-US" sz="2600" b="1" spc="-1" dirty="0" smtClean="0">
                <a:solidFill>
                  <a:srgbClr val="556DA9"/>
                </a:solidFill>
                <a:uFill>
                  <a:solidFill>
                    <a:srgbClr val="FFFFFF"/>
                  </a:solidFill>
                </a:uFill>
              </a:rPr>
              <a:t>.2</a:t>
            </a:r>
            <a:endParaRPr lang="en-US" sz="2600" b="1" spc="-1" dirty="0">
              <a:solidFill>
                <a:srgbClr val="556DA9"/>
              </a:solidFill>
              <a:uFill>
                <a:solidFill>
                  <a:srgbClr val="FFFFFF"/>
                </a:solidFill>
              </a:uFill>
            </a:endParaRPr>
          </a:p>
          <a:p>
            <a:pPr fontAlgn="auto">
              <a:spcBef>
                <a:spcPts val="0"/>
              </a:spcBef>
              <a:spcAft>
                <a:spcPts val="0"/>
              </a:spcAft>
              <a:defRPr/>
            </a:pPr>
            <a:endParaRPr lang="el-GR" sz="2600" b="1" dirty="0">
              <a:solidFill>
                <a:srgbClr val="556DA9"/>
              </a:solidFill>
            </a:endParaRPr>
          </a:p>
        </p:txBody>
      </p:sp>
      <p:pic>
        <p:nvPicPr>
          <p:cNvPr id="4" name="Picture 3">
            <a:extLst>
              <a:ext uri="{FF2B5EF4-FFF2-40B4-BE49-F238E27FC236}">
                <a16:creationId xmlns="" xmlns:a16="http://schemas.microsoft.com/office/drawing/2014/main" id="{9A9308F8-4DA3-4C3D-884D-32C500E57496}"/>
              </a:ext>
            </a:extLst>
          </p:cNvPr>
          <p:cNvPicPr>
            <a:picLocks noChangeAspect="1"/>
          </p:cNvPicPr>
          <p:nvPr/>
        </p:nvPicPr>
        <p:blipFill>
          <a:blip r:embed="rId2"/>
          <a:stretch>
            <a:fillRect/>
          </a:stretch>
        </p:blipFill>
        <p:spPr>
          <a:xfrm>
            <a:off x="4583832" y="2670594"/>
            <a:ext cx="2664296" cy="901762"/>
          </a:xfrm>
          <a:prstGeom prst="rect">
            <a:avLst/>
          </a:prstGeom>
        </p:spPr>
      </p:pic>
    </p:spTree>
    <p:extLst>
      <p:ext uri="{BB962C8B-B14F-4D97-AF65-F5344CB8AC3E}">
        <p14:creationId xmlns:p14="http://schemas.microsoft.com/office/powerpoint/2010/main" val="703491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TextBlob</a:t>
            </a:r>
            <a:endParaRPr lang="en-US" dirty="0"/>
          </a:p>
        </p:txBody>
      </p:sp>
      <p:sp>
        <p:nvSpPr>
          <p:cNvPr id="3" name="Content Placeholder 2"/>
          <p:cNvSpPr>
            <a:spLocks noGrp="1"/>
          </p:cNvSpPr>
          <p:nvPr>
            <p:ph sz="quarter" idx="12"/>
          </p:nvPr>
        </p:nvSpPr>
        <p:spPr/>
        <p:txBody>
          <a:bodyPr/>
          <a:lstStyle/>
          <a:p>
            <a:pPr marL="0" indent="0">
              <a:buNone/>
            </a:pPr>
            <a:r>
              <a:rPr lang="en-US" sz="2400" dirty="0" err="1" smtClean="0"/>
              <a:t>TextBlob</a:t>
            </a:r>
            <a:r>
              <a:rPr lang="en-US" sz="2400" dirty="0" smtClean="0"/>
              <a:t> scores </a:t>
            </a:r>
            <a:r>
              <a:rPr lang="en-US" sz="2400" dirty="0"/>
              <a:t>each word in the lexicon with a numeric value between -1 (</a:t>
            </a:r>
            <a:r>
              <a:rPr lang="en-US" sz="2400" dirty="0" smtClean="0"/>
              <a:t>negative</a:t>
            </a:r>
            <a:r>
              <a:rPr lang="en-US" sz="2400" dirty="0"/>
              <a:t>) and +1 (positive</a:t>
            </a:r>
            <a:r>
              <a:rPr lang="en-US" sz="2400" dirty="0" smtClean="0"/>
              <a:t>).</a:t>
            </a:r>
          </a:p>
          <a:p>
            <a:pPr marL="0" indent="0">
              <a:buNone/>
            </a:pPr>
            <a:endParaRPr lang="en-US" sz="2400" dirty="0" smtClean="0"/>
          </a:p>
          <a:p>
            <a:pPr marL="0" indent="0">
              <a:buNone/>
            </a:pPr>
            <a:r>
              <a:rPr lang="en-US" sz="2400" dirty="0"/>
              <a:t>A score of 0 is interpreted as </a:t>
            </a:r>
            <a:r>
              <a:rPr lang="en-US" sz="2400" dirty="0" smtClean="0"/>
              <a:t>neutral.</a:t>
            </a:r>
          </a:p>
          <a:p>
            <a:pPr marL="0" indent="0">
              <a:buNone/>
            </a:pPr>
            <a:endParaRPr lang="en-US" sz="2400" dirty="0" smtClean="0"/>
          </a:p>
          <a:p>
            <a:pPr marL="0" indent="0">
              <a:buNone/>
            </a:pPr>
            <a:r>
              <a:rPr lang="en-US" sz="2400" dirty="0" smtClean="0"/>
              <a:t>Averages the polarity scores of all the words in a sequence to compute a combined polarity score for the whole sequence. </a:t>
            </a:r>
            <a:endParaRPr lang="en-US" sz="2400" dirty="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10</a:t>
            </a:fld>
            <a:endParaRPr lang="el-GR"/>
          </a:p>
        </p:txBody>
      </p:sp>
    </p:spTree>
    <p:extLst>
      <p:ext uri="{BB962C8B-B14F-4D97-AF65-F5344CB8AC3E}">
        <p14:creationId xmlns:p14="http://schemas.microsoft.com/office/powerpoint/2010/main" val="3420673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VADER</a:t>
            </a:r>
            <a:endParaRPr lang="en-US" dirty="0"/>
          </a:p>
        </p:txBody>
      </p:sp>
      <p:sp>
        <p:nvSpPr>
          <p:cNvPr id="3" name="Content Placeholder 2"/>
          <p:cNvSpPr>
            <a:spLocks noGrp="1"/>
          </p:cNvSpPr>
          <p:nvPr>
            <p:ph sz="quarter" idx="12"/>
          </p:nvPr>
        </p:nvSpPr>
        <p:spPr/>
        <p:txBody>
          <a:bodyPr/>
          <a:lstStyle/>
          <a:p>
            <a:pPr marL="0" indent="0">
              <a:buNone/>
            </a:pPr>
            <a:r>
              <a:rPr lang="en-US" sz="2400" dirty="0" smtClean="0"/>
              <a:t>VADER also relies </a:t>
            </a:r>
            <a:r>
              <a:rPr lang="en-US" sz="2400" dirty="0"/>
              <a:t>on a dictionary which maps </a:t>
            </a:r>
            <a:r>
              <a:rPr lang="en-US" sz="2400" dirty="0" smtClean="0"/>
              <a:t>words </a:t>
            </a:r>
            <a:r>
              <a:rPr lang="en-US" sz="2400" dirty="0"/>
              <a:t>to sentiment </a:t>
            </a:r>
            <a:r>
              <a:rPr lang="en-US" sz="2400" dirty="0" smtClean="0"/>
              <a:t>scores -&gt; </a:t>
            </a:r>
            <a:r>
              <a:rPr lang="en-US" sz="2400" dirty="0"/>
              <a:t>-4 (most negative) to +4 (most positive</a:t>
            </a:r>
            <a:r>
              <a:rPr lang="en-US" sz="2400" dirty="0" smtClean="0"/>
              <a:t>).</a:t>
            </a:r>
          </a:p>
          <a:p>
            <a:pPr marL="0" indent="0">
              <a:buNone/>
            </a:pPr>
            <a:endParaRPr lang="en-US" sz="2400" dirty="0" smtClean="0"/>
          </a:p>
          <a:p>
            <a:pPr marL="0" indent="0">
              <a:buNone/>
            </a:pPr>
            <a:r>
              <a:rPr lang="en-US" sz="2400" dirty="0" smtClean="0"/>
              <a:t>The </a:t>
            </a:r>
            <a:r>
              <a:rPr lang="en-US" sz="2400" dirty="0"/>
              <a:t>sentiment score of a </a:t>
            </a:r>
            <a:r>
              <a:rPr lang="en-US" sz="2400" dirty="0" smtClean="0"/>
              <a:t>sentence </a:t>
            </a:r>
            <a:r>
              <a:rPr lang="en-US" sz="2400" dirty="0"/>
              <a:t>can be obtained by summing up the scores of each word in the </a:t>
            </a:r>
            <a:r>
              <a:rPr lang="en-US" sz="2400" dirty="0" smtClean="0"/>
              <a:t>text and </a:t>
            </a:r>
            <a:r>
              <a:rPr lang="en-US" sz="2400" dirty="0"/>
              <a:t>is between -1 to 1.</a:t>
            </a:r>
            <a:r>
              <a:rPr lang="en-US" sz="2400" dirty="0" smtClean="0"/>
              <a:t> </a:t>
            </a:r>
          </a:p>
          <a:p>
            <a:pPr marL="0" indent="0">
              <a:buNone/>
            </a:pPr>
            <a:endParaRPr lang="en-US" sz="2400" dirty="0" smtClean="0"/>
          </a:p>
          <a:p>
            <a:pPr marL="0" indent="0">
              <a:buNone/>
            </a:pPr>
            <a:r>
              <a:rPr lang="en-US" sz="2400" dirty="0" smtClean="0"/>
              <a:t>This </a:t>
            </a:r>
            <a:r>
              <a:rPr lang="en-US" sz="2400" dirty="0"/>
              <a:t>is achieved by applying a normalization technique to the total </a:t>
            </a:r>
            <a:r>
              <a:rPr lang="en-US" sz="2400" dirty="0" smtClean="0"/>
              <a:t>score (since single words scores are in [-4,4]).</a:t>
            </a:r>
            <a:endParaRPr lang="en-US" sz="2400" dirty="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11</a:t>
            </a:fld>
            <a:endParaRPr lang="el-GR"/>
          </a:p>
        </p:txBody>
      </p:sp>
    </p:spTree>
    <p:extLst>
      <p:ext uri="{BB962C8B-B14F-4D97-AF65-F5344CB8AC3E}">
        <p14:creationId xmlns:p14="http://schemas.microsoft.com/office/powerpoint/2010/main" val="4165155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SentiWordNet</a:t>
            </a:r>
            <a:endParaRPr lang="en-US" dirty="0"/>
          </a:p>
        </p:txBody>
      </p:sp>
      <p:sp>
        <p:nvSpPr>
          <p:cNvPr id="3" name="Content Placeholder 2"/>
          <p:cNvSpPr>
            <a:spLocks noGrp="1"/>
          </p:cNvSpPr>
          <p:nvPr>
            <p:ph sz="quarter" idx="12"/>
          </p:nvPr>
        </p:nvSpPr>
        <p:spPr/>
        <p:txBody>
          <a:bodyPr/>
          <a:lstStyle/>
          <a:p>
            <a:pPr marL="0" indent="0">
              <a:buNone/>
            </a:pPr>
            <a:r>
              <a:rPr lang="en-US" sz="2400" dirty="0" smtClean="0"/>
              <a:t>It </a:t>
            </a:r>
            <a:r>
              <a:rPr lang="en-US" sz="2400" dirty="0"/>
              <a:t>operates on the database provided by </a:t>
            </a:r>
            <a:r>
              <a:rPr lang="en-US" sz="2400" dirty="0" smtClean="0"/>
              <a:t>WordNet -&gt; English </a:t>
            </a:r>
            <a:r>
              <a:rPr lang="en-US" sz="2400" dirty="0"/>
              <a:t>words, grouped as </a:t>
            </a:r>
            <a:r>
              <a:rPr lang="en-US" sz="2400" dirty="0" smtClean="0"/>
              <a:t>synonyms (</a:t>
            </a:r>
            <a:r>
              <a:rPr lang="en-US" sz="2400" dirty="0" err="1" smtClean="0"/>
              <a:t>synsets</a:t>
            </a:r>
            <a:r>
              <a:rPr lang="en-US" sz="2400" dirty="0" smtClean="0"/>
              <a:t>).</a:t>
            </a:r>
          </a:p>
          <a:p>
            <a:pPr marL="0" indent="0">
              <a:buNone/>
            </a:pPr>
            <a:endParaRPr lang="en-US" sz="2400" dirty="0" smtClean="0"/>
          </a:p>
          <a:p>
            <a:pPr marL="0" indent="0">
              <a:buNone/>
            </a:pPr>
            <a:r>
              <a:rPr lang="en-US" sz="2400" dirty="0" err="1" smtClean="0"/>
              <a:t>SentiWordNet</a:t>
            </a:r>
            <a:r>
              <a:rPr lang="en-US" sz="2400" dirty="0" smtClean="0"/>
              <a:t> assigns a positivity, negativity and objectivity score to every </a:t>
            </a:r>
            <a:r>
              <a:rPr lang="en-US" sz="2400" dirty="0" err="1" smtClean="0"/>
              <a:t>synset</a:t>
            </a:r>
            <a:r>
              <a:rPr lang="en-US" sz="2400" dirty="0" smtClean="0"/>
              <a:t>. These three values are in [0,1] and add up to 1.</a:t>
            </a:r>
          </a:p>
          <a:p>
            <a:pPr marL="0" indent="0">
              <a:buNone/>
            </a:pPr>
            <a:endParaRPr lang="en-US" sz="2400" dirty="0" smtClean="0"/>
          </a:p>
          <a:p>
            <a:pPr marL="0" indent="0">
              <a:buNone/>
            </a:pPr>
            <a:r>
              <a:rPr lang="en-US" sz="2400" dirty="0" smtClean="0"/>
              <a:t>To calculate the sentiment of a sentence it uses the scores of the </a:t>
            </a:r>
            <a:r>
              <a:rPr lang="en-US" sz="2400" dirty="0" err="1" smtClean="0"/>
              <a:t>synsets</a:t>
            </a:r>
            <a:r>
              <a:rPr lang="en-US" sz="2400" dirty="0" smtClean="0"/>
              <a:t> each word belongs to.</a:t>
            </a:r>
            <a:endParaRPr lang="en-US" sz="2400" dirty="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12</a:t>
            </a:fld>
            <a:endParaRPr lang="el-GR"/>
          </a:p>
        </p:txBody>
      </p:sp>
    </p:spTree>
    <p:extLst>
      <p:ext uri="{BB962C8B-B14F-4D97-AF65-F5344CB8AC3E}">
        <p14:creationId xmlns:p14="http://schemas.microsoft.com/office/powerpoint/2010/main" val="2671276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9320E8-78D0-4A3F-B682-9C0B6DC9CACC}"/>
              </a:ext>
            </a:extLst>
          </p:cNvPr>
          <p:cNvSpPr>
            <a:spLocks noGrp="1"/>
          </p:cNvSpPr>
          <p:nvPr>
            <p:ph type="title"/>
          </p:nvPr>
        </p:nvSpPr>
        <p:spPr>
          <a:xfrm>
            <a:off x="1343472" y="404664"/>
            <a:ext cx="8784976" cy="1325160"/>
          </a:xfrm>
        </p:spPr>
        <p:txBody>
          <a:bodyPr/>
          <a:lstStyle/>
          <a:p>
            <a:r>
              <a:rPr lang="en-US" dirty="0" smtClean="0"/>
              <a:t>Supervised ML methods</a:t>
            </a:r>
            <a:endParaRPr lang="en-US" dirty="0"/>
          </a:p>
        </p:txBody>
      </p:sp>
      <p:sp>
        <p:nvSpPr>
          <p:cNvPr id="3" name="Content Placeholder 2">
            <a:extLst>
              <a:ext uri="{FF2B5EF4-FFF2-40B4-BE49-F238E27FC236}">
                <a16:creationId xmlns="" xmlns:a16="http://schemas.microsoft.com/office/drawing/2014/main" id="{D1A12339-9055-4930-8E29-9B8E087D7EB3}"/>
              </a:ext>
            </a:extLst>
          </p:cNvPr>
          <p:cNvSpPr>
            <a:spLocks noGrp="1"/>
          </p:cNvSpPr>
          <p:nvPr>
            <p:ph sz="quarter" idx="12"/>
          </p:nvPr>
        </p:nvSpPr>
        <p:spPr/>
        <p:txBody>
          <a:bodyPr/>
          <a:lstStyle/>
          <a:p>
            <a:pPr marL="0" lvl="0" indent="0">
              <a:buNone/>
            </a:pPr>
            <a:r>
              <a:rPr lang="en-US" sz="2400" dirty="0" smtClean="0"/>
              <a:t>In this approach, machine </a:t>
            </a:r>
            <a:r>
              <a:rPr lang="en-US" sz="2400" dirty="0"/>
              <a:t>learning is utilized to train models with labeled data (supervised learning). </a:t>
            </a:r>
            <a:endParaRPr lang="en-US" sz="2400" dirty="0" smtClean="0"/>
          </a:p>
          <a:p>
            <a:pPr marL="0" lvl="0" indent="0">
              <a:buNone/>
            </a:pPr>
            <a:endParaRPr lang="en-US" sz="2400" dirty="0" smtClean="0"/>
          </a:p>
          <a:p>
            <a:pPr marL="0" lvl="0" indent="0">
              <a:buNone/>
            </a:pPr>
            <a:r>
              <a:rPr lang="en-US" sz="2400" dirty="0" smtClean="0"/>
              <a:t>Given </a:t>
            </a:r>
            <a:r>
              <a:rPr lang="en-US" sz="2400" dirty="0"/>
              <a:t>the data, the only remaining thing is </a:t>
            </a:r>
            <a:r>
              <a:rPr lang="en-US" sz="2400" dirty="0" smtClean="0"/>
              <a:t>to choose the proper model and </a:t>
            </a:r>
            <a:r>
              <a:rPr lang="en-US" sz="2400" dirty="0"/>
              <a:t>specify </a:t>
            </a:r>
            <a:r>
              <a:rPr lang="en-US" sz="2400" dirty="0" smtClean="0"/>
              <a:t>its </a:t>
            </a:r>
            <a:r>
              <a:rPr lang="en-US" sz="2400" dirty="0"/>
              <a:t>hyper-parameters in order to obtain high prediction accuracies while avoiding </a:t>
            </a:r>
            <a:r>
              <a:rPr lang="en-US" sz="2400" dirty="0" smtClean="0"/>
              <a:t>overfitting.</a:t>
            </a:r>
            <a:endParaRPr lang="en-US" sz="2400" dirty="0"/>
          </a:p>
        </p:txBody>
      </p:sp>
      <p:sp>
        <p:nvSpPr>
          <p:cNvPr id="4" name="Slide Number Placeholder 3">
            <a:extLst>
              <a:ext uri="{FF2B5EF4-FFF2-40B4-BE49-F238E27FC236}">
                <a16:creationId xmlns="" xmlns:a16="http://schemas.microsoft.com/office/drawing/2014/main" id="{2DAA6CEF-9D29-4F84-9454-6482CA013EA4}"/>
              </a:ext>
            </a:extLst>
          </p:cNvPr>
          <p:cNvSpPr>
            <a:spLocks noGrp="1"/>
          </p:cNvSpPr>
          <p:nvPr>
            <p:ph type="sldNum" sz="quarter" idx="13"/>
          </p:nvPr>
        </p:nvSpPr>
        <p:spPr/>
        <p:txBody>
          <a:bodyPr/>
          <a:lstStyle/>
          <a:p>
            <a:pPr>
              <a:defRPr/>
            </a:pPr>
            <a:fld id="{067A270A-E653-4AD2-9076-9115A24AE536}" type="slidenum">
              <a:rPr lang="el-GR" smtClean="0"/>
              <a:pPr>
                <a:defRPr/>
              </a:pPr>
              <a:t>13</a:t>
            </a:fld>
            <a:endParaRPr lang="el-GR"/>
          </a:p>
        </p:txBody>
      </p:sp>
    </p:spTree>
    <p:extLst>
      <p:ext uri="{BB962C8B-B14F-4D97-AF65-F5344CB8AC3E}">
        <p14:creationId xmlns:p14="http://schemas.microsoft.com/office/powerpoint/2010/main" val="2057601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classifiers</a:t>
            </a:r>
            <a:endParaRPr lang="en-US" dirty="0"/>
          </a:p>
        </p:txBody>
      </p:sp>
      <p:sp>
        <p:nvSpPr>
          <p:cNvPr id="3" name="Content Placeholder 2"/>
          <p:cNvSpPr>
            <a:spLocks noGrp="1"/>
          </p:cNvSpPr>
          <p:nvPr>
            <p:ph sz="quarter" idx="12"/>
          </p:nvPr>
        </p:nvSpPr>
        <p:spPr/>
        <p:txBody>
          <a:bodyPr/>
          <a:lstStyle/>
          <a:p>
            <a:pPr lvl="0"/>
            <a:r>
              <a:rPr lang="en-US" sz="2400" dirty="0"/>
              <a:t>Naïve Bayes Classifier</a:t>
            </a:r>
          </a:p>
          <a:p>
            <a:pPr lvl="0"/>
            <a:r>
              <a:rPr lang="en-US" sz="2400" dirty="0"/>
              <a:t>Maximum Entropy</a:t>
            </a:r>
          </a:p>
          <a:p>
            <a:pPr lvl="0"/>
            <a:r>
              <a:rPr lang="en-US" sz="2400" dirty="0"/>
              <a:t>Support Vector Machine (SVM)</a:t>
            </a:r>
          </a:p>
          <a:p>
            <a:pPr lvl="0"/>
            <a:r>
              <a:rPr lang="en-US" sz="2400" dirty="0"/>
              <a:t>Decision Tree</a:t>
            </a:r>
          </a:p>
          <a:p>
            <a:pPr lvl="0"/>
            <a:r>
              <a:rPr lang="en-US" sz="2400" dirty="0"/>
              <a:t>Random Forest</a:t>
            </a:r>
          </a:p>
          <a:p>
            <a:pPr lvl="0"/>
            <a:r>
              <a:rPr lang="en-US" sz="2400" dirty="0"/>
              <a:t>K-nearest Neighbors</a:t>
            </a:r>
          </a:p>
          <a:p>
            <a:r>
              <a:rPr lang="en-US" sz="2400" dirty="0"/>
              <a:t>Neural Networks</a:t>
            </a:r>
          </a:p>
          <a:p>
            <a:endParaRPr lang="en-US" sz="2400" dirty="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14</a:t>
            </a:fld>
            <a:endParaRPr lang="el-GR"/>
          </a:p>
        </p:txBody>
      </p:sp>
    </p:spTree>
    <p:extLst>
      <p:ext uri="{BB962C8B-B14F-4D97-AF65-F5344CB8AC3E}">
        <p14:creationId xmlns:p14="http://schemas.microsoft.com/office/powerpoint/2010/main" val="1118663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F80AAD-30DF-4531-B0B0-92E78681ABFA}"/>
              </a:ext>
            </a:extLst>
          </p:cNvPr>
          <p:cNvSpPr>
            <a:spLocks noGrp="1"/>
          </p:cNvSpPr>
          <p:nvPr>
            <p:ph type="title"/>
          </p:nvPr>
        </p:nvSpPr>
        <p:spPr/>
        <p:txBody>
          <a:bodyPr/>
          <a:lstStyle/>
          <a:p>
            <a:r>
              <a:rPr lang="en-US" dirty="0"/>
              <a:t>Text Pre-processing</a:t>
            </a:r>
          </a:p>
        </p:txBody>
      </p:sp>
      <p:sp>
        <p:nvSpPr>
          <p:cNvPr id="3" name="Text Placeholder 2">
            <a:extLst>
              <a:ext uri="{FF2B5EF4-FFF2-40B4-BE49-F238E27FC236}">
                <a16:creationId xmlns="" xmlns:a16="http://schemas.microsoft.com/office/drawing/2014/main" id="{4A03175D-829D-4F96-852B-3507E4F9CA9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16EBDBDA-60CD-4B53-ACDB-EAB005B8E3D4}"/>
              </a:ext>
            </a:extLst>
          </p:cNvPr>
          <p:cNvSpPr>
            <a:spLocks noGrp="1"/>
          </p:cNvSpPr>
          <p:nvPr>
            <p:ph type="sldNum" sz="quarter" idx="10"/>
          </p:nvPr>
        </p:nvSpPr>
        <p:spPr/>
        <p:txBody>
          <a:bodyPr/>
          <a:lstStyle/>
          <a:p>
            <a:pPr>
              <a:defRPr/>
            </a:pPr>
            <a:fld id="{0B13054C-0ECE-4771-A30E-5D463CABA6B7}" type="slidenum">
              <a:rPr lang="el-GR" smtClean="0"/>
              <a:pPr>
                <a:defRPr/>
              </a:pPr>
              <a:t>15</a:t>
            </a:fld>
            <a:endParaRPr lang="el-GR"/>
          </a:p>
        </p:txBody>
      </p:sp>
    </p:spTree>
    <p:extLst>
      <p:ext uri="{BB962C8B-B14F-4D97-AF65-F5344CB8AC3E}">
        <p14:creationId xmlns:p14="http://schemas.microsoft.com/office/powerpoint/2010/main" val="318846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96237F-3BEF-4AE7-B16E-30AA54D0A1AE}"/>
              </a:ext>
            </a:extLst>
          </p:cNvPr>
          <p:cNvSpPr>
            <a:spLocks noGrp="1"/>
          </p:cNvSpPr>
          <p:nvPr>
            <p:ph type="title"/>
          </p:nvPr>
        </p:nvSpPr>
        <p:spPr>
          <a:xfrm>
            <a:off x="1343472" y="404664"/>
            <a:ext cx="8784976" cy="1325160"/>
          </a:xfrm>
        </p:spPr>
        <p:txBody>
          <a:bodyPr/>
          <a:lstStyle/>
          <a:p>
            <a:r>
              <a:rPr lang="en-US" dirty="0"/>
              <a:t>Common pre-processing steps</a:t>
            </a:r>
          </a:p>
        </p:txBody>
      </p:sp>
      <p:sp>
        <p:nvSpPr>
          <p:cNvPr id="4" name="Slide Number Placeholder 3">
            <a:extLst>
              <a:ext uri="{FF2B5EF4-FFF2-40B4-BE49-F238E27FC236}">
                <a16:creationId xmlns="" xmlns:a16="http://schemas.microsoft.com/office/drawing/2014/main" id="{5D6093FC-1DB3-4C88-8137-828FF4ABEBCC}"/>
              </a:ext>
            </a:extLst>
          </p:cNvPr>
          <p:cNvSpPr>
            <a:spLocks noGrp="1"/>
          </p:cNvSpPr>
          <p:nvPr>
            <p:ph type="sldNum" sz="quarter" idx="13"/>
          </p:nvPr>
        </p:nvSpPr>
        <p:spPr/>
        <p:txBody>
          <a:bodyPr/>
          <a:lstStyle/>
          <a:p>
            <a:pPr>
              <a:defRPr/>
            </a:pPr>
            <a:fld id="{067A270A-E653-4AD2-9076-9115A24AE536}" type="slidenum">
              <a:rPr lang="el-GR" smtClean="0"/>
              <a:pPr>
                <a:defRPr/>
              </a:pPr>
              <a:t>16</a:t>
            </a:fld>
            <a:endParaRPr lang="el-GR"/>
          </a:p>
        </p:txBody>
      </p:sp>
      <p:sp>
        <p:nvSpPr>
          <p:cNvPr id="3" name="Content Placeholder 2"/>
          <p:cNvSpPr>
            <a:spLocks noGrp="1"/>
          </p:cNvSpPr>
          <p:nvPr>
            <p:ph sz="quarter" idx="12"/>
          </p:nvPr>
        </p:nvSpPr>
        <p:spPr/>
        <p:txBody>
          <a:bodyPr/>
          <a:lstStyle/>
          <a:p>
            <a:r>
              <a:rPr lang="en-US" sz="2400" dirty="0" smtClean="0"/>
              <a:t>Text cleaning: Remove </a:t>
            </a:r>
            <a:r>
              <a:rPr lang="en-US" sz="2400" dirty="0"/>
              <a:t>all </a:t>
            </a:r>
            <a:r>
              <a:rPr lang="en-US" sz="2400" dirty="0" smtClean="0"/>
              <a:t>unnecessary words/characters (URL, hashtags, </a:t>
            </a:r>
            <a:r>
              <a:rPr lang="en-US" sz="2400" dirty="0" err="1" smtClean="0"/>
              <a:t>stopwords</a:t>
            </a:r>
            <a:r>
              <a:rPr lang="en-US" sz="2400" dirty="0" smtClean="0"/>
              <a:t>)</a:t>
            </a:r>
          </a:p>
          <a:p>
            <a:r>
              <a:rPr lang="en-US" sz="2400" dirty="0" smtClean="0"/>
              <a:t>Lowercase all words</a:t>
            </a:r>
          </a:p>
          <a:p>
            <a:r>
              <a:rPr lang="en-US" sz="2400" dirty="0" smtClean="0"/>
              <a:t>Stemming/Lemmatization</a:t>
            </a:r>
          </a:p>
          <a:p>
            <a:r>
              <a:rPr lang="en-US" sz="2400" dirty="0" smtClean="0"/>
              <a:t>Tokenization</a:t>
            </a:r>
          </a:p>
          <a:p>
            <a:r>
              <a:rPr lang="en-US" sz="2400" dirty="0" smtClean="0"/>
              <a:t>Vectorization</a:t>
            </a:r>
            <a:endParaRPr lang="en-US" sz="2400" dirty="0"/>
          </a:p>
        </p:txBody>
      </p:sp>
    </p:spTree>
    <p:extLst>
      <p:ext uri="{BB962C8B-B14F-4D97-AF65-F5344CB8AC3E}">
        <p14:creationId xmlns:p14="http://schemas.microsoft.com/office/powerpoint/2010/main" val="2034322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1343472" y="980728"/>
            <a:ext cx="7655501" cy="4249737"/>
          </a:xfrm>
        </p:spPr>
      </p:pic>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17</a:t>
            </a:fld>
            <a:endParaRPr lang="el-GR"/>
          </a:p>
        </p:txBody>
      </p:sp>
    </p:spTree>
    <p:extLst>
      <p:ext uri="{BB962C8B-B14F-4D97-AF65-F5344CB8AC3E}">
        <p14:creationId xmlns:p14="http://schemas.microsoft.com/office/powerpoint/2010/main" val="1677278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Tokenization</a:t>
            </a:r>
            <a:endParaRPr lang="en-US" dirty="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18</a:t>
            </a:fld>
            <a:endParaRPr lang="el-GR"/>
          </a:p>
        </p:txBody>
      </p:sp>
      <p:pic>
        <p:nvPicPr>
          <p:cNvPr id="5" name="Content Placeholder 4" descr="A dictionary that maps unique words to integer tokens."/>
          <p:cNvPicPr>
            <a:picLocks noGrp="1"/>
          </p:cNvPicPr>
          <p:nvPr>
            <p:ph sz="quarter" idx="12"/>
          </p:nvPr>
        </p:nvPicPr>
        <p:blipFill>
          <a:blip r:embed="rId2" cstate="print">
            <a:extLst>
              <a:ext uri="{28A0092B-C50C-407E-A947-70E740481C1C}">
                <a14:useLocalDpi xmlns:a14="http://schemas.microsoft.com/office/drawing/2010/main" val="0"/>
              </a:ext>
            </a:extLst>
          </a:blip>
          <a:srcRect/>
          <a:stretch>
            <a:fillRect/>
          </a:stretch>
        </p:blipFill>
        <p:spPr bwMode="auto">
          <a:xfrm>
            <a:off x="1343472" y="1729824"/>
            <a:ext cx="9793088" cy="3715400"/>
          </a:xfrm>
          <a:prstGeom prst="rect">
            <a:avLst/>
          </a:prstGeom>
          <a:noFill/>
          <a:ln>
            <a:noFill/>
          </a:ln>
        </p:spPr>
      </p:pic>
      <p:sp>
        <p:nvSpPr>
          <p:cNvPr id="6" name="TextBox 5"/>
          <p:cNvSpPr txBox="1"/>
          <p:nvPr/>
        </p:nvSpPr>
        <p:spPr>
          <a:xfrm>
            <a:off x="1343472" y="5589240"/>
            <a:ext cx="8712968" cy="369332"/>
          </a:xfrm>
          <a:prstGeom prst="rect">
            <a:avLst/>
          </a:prstGeom>
          <a:noFill/>
        </p:spPr>
        <p:txBody>
          <a:bodyPr wrap="square" rtlCol="0">
            <a:spAutoFit/>
          </a:bodyPr>
          <a:lstStyle/>
          <a:p>
            <a:r>
              <a:rPr lang="en-US" dirty="0" smtClean="0">
                <a:latin typeface="Arial" panose="020B0604020202020204" pitchFamily="34" charset="0"/>
              </a:rPr>
              <a:t>Usually, most frequent words appear higher in the token dictionary (“the”, “of”, “so”)</a:t>
            </a:r>
            <a:endParaRPr lang="en-US" dirty="0">
              <a:latin typeface="Arial" panose="020B0604020202020204" pitchFamily="34" charset="0"/>
            </a:endParaRPr>
          </a:p>
        </p:txBody>
      </p:sp>
    </p:spTree>
    <p:extLst>
      <p:ext uri="{BB962C8B-B14F-4D97-AF65-F5344CB8AC3E}">
        <p14:creationId xmlns:p14="http://schemas.microsoft.com/office/powerpoint/2010/main" val="3938868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2A5E7A-5F62-4781-816E-593BA1B6E97F}"/>
              </a:ext>
            </a:extLst>
          </p:cNvPr>
          <p:cNvSpPr>
            <a:spLocks noGrp="1"/>
          </p:cNvSpPr>
          <p:nvPr>
            <p:ph type="title"/>
          </p:nvPr>
        </p:nvSpPr>
        <p:spPr/>
        <p:txBody>
          <a:bodyPr/>
          <a:lstStyle/>
          <a:p>
            <a:r>
              <a:rPr lang="en-US" dirty="0"/>
              <a:t>Text Vectorization</a:t>
            </a:r>
          </a:p>
        </p:txBody>
      </p:sp>
      <p:sp>
        <p:nvSpPr>
          <p:cNvPr id="3" name="Content Placeholder 2">
            <a:extLst>
              <a:ext uri="{FF2B5EF4-FFF2-40B4-BE49-F238E27FC236}">
                <a16:creationId xmlns="" xmlns:a16="http://schemas.microsoft.com/office/drawing/2014/main" id="{D867F525-C4C1-4BFF-ACE6-5B094B85B89D}"/>
              </a:ext>
            </a:extLst>
          </p:cNvPr>
          <p:cNvSpPr>
            <a:spLocks noGrp="1"/>
          </p:cNvSpPr>
          <p:nvPr>
            <p:ph sz="quarter" idx="12"/>
          </p:nvPr>
        </p:nvSpPr>
        <p:spPr>
          <a:xfrm>
            <a:off x="1343472" y="1988840"/>
            <a:ext cx="10369152" cy="4249737"/>
          </a:xfrm>
        </p:spPr>
        <p:txBody>
          <a:bodyPr/>
          <a:lstStyle/>
          <a:p>
            <a:r>
              <a:rPr lang="en-US" sz="2400" dirty="0"/>
              <a:t>We cannot work with text directly when using machine learning algorithms.</a:t>
            </a:r>
          </a:p>
          <a:p>
            <a:pPr>
              <a:buFont typeface="Arial" panose="020B0604020202020204" pitchFamily="34" charset="0"/>
              <a:buChar char="•"/>
            </a:pPr>
            <a:r>
              <a:rPr lang="en-US" sz="2400" b="1" dirty="0"/>
              <a:t>Bag-of-Words</a:t>
            </a:r>
          </a:p>
          <a:p>
            <a:pPr lvl="1">
              <a:buFont typeface="Arial" panose="020B0604020202020204" pitchFamily="34" charset="0"/>
              <a:buChar char="•"/>
            </a:pPr>
            <a:r>
              <a:rPr lang="en-US" sz="2000" dirty="0"/>
              <a:t>focuses on the occurrence of words in a </a:t>
            </a:r>
            <a:r>
              <a:rPr lang="en-US" sz="2000" dirty="0" smtClean="0"/>
              <a:t>document</a:t>
            </a:r>
            <a:endParaRPr lang="en-US" sz="2000" dirty="0"/>
          </a:p>
          <a:p>
            <a:pPr>
              <a:buFont typeface="Arial" panose="020B0604020202020204" pitchFamily="34" charset="0"/>
              <a:buChar char="•"/>
            </a:pPr>
            <a:r>
              <a:rPr lang="en-US" sz="2400" b="1" dirty="0"/>
              <a:t>Words Counts </a:t>
            </a:r>
          </a:p>
          <a:p>
            <a:pPr lvl="1">
              <a:buFont typeface="Arial" panose="020B0604020202020204" pitchFamily="34" charset="0"/>
              <a:buChar char="•"/>
            </a:pPr>
            <a:r>
              <a:rPr lang="en-US" sz="2000" dirty="0"/>
              <a:t> count for the number of times each word appeared in the document</a:t>
            </a:r>
          </a:p>
          <a:p>
            <a:pPr>
              <a:buFont typeface="Arial" panose="020B0604020202020204" pitchFamily="34" charset="0"/>
              <a:buChar char="•"/>
            </a:pPr>
            <a:r>
              <a:rPr lang="en-US" sz="2400" dirty="0"/>
              <a:t>Word Frequencies with </a:t>
            </a:r>
            <a:r>
              <a:rPr lang="en-US" sz="2400" b="1" dirty="0"/>
              <a:t>TF-IDF</a:t>
            </a:r>
          </a:p>
          <a:p>
            <a:pPr lvl="1">
              <a:buFont typeface="Arial" panose="020B0604020202020204" pitchFamily="34" charset="0"/>
              <a:buChar char="•"/>
            </a:pPr>
            <a:r>
              <a:rPr lang="en-US" sz="2000" b="1" dirty="0"/>
              <a:t>Term Frequency</a:t>
            </a:r>
            <a:r>
              <a:rPr lang="en-US" sz="2000" dirty="0"/>
              <a:t>: summarizes how often a given word appears within a document.</a:t>
            </a:r>
          </a:p>
          <a:p>
            <a:pPr lvl="1">
              <a:buFont typeface="Arial" panose="020B0604020202020204" pitchFamily="34" charset="0"/>
              <a:buChar char="•"/>
            </a:pPr>
            <a:r>
              <a:rPr lang="en-US" sz="2000" b="1" dirty="0"/>
              <a:t>Inverse Document Frequency</a:t>
            </a:r>
            <a:r>
              <a:rPr lang="en-US" sz="2000" dirty="0"/>
              <a:t>: downscales words that appear a lot across documents.</a:t>
            </a:r>
          </a:p>
          <a:p>
            <a:pPr>
              <a:buFont typeface="Arial" panose="020B0604020202020204" pitchFamily="34" charset="0"/>
              <a:buChar char="•"/>
            </a:pPr>
            <a:r>
              <a:rPr lang="en-US" sz="2400" dirty="0">
                <a:solidFill>
                  <a:srgbClr val="C00000"/>
                </a:solidFill>
              </a:rPr>
              <a:t>PROBLEM: </a:t>
            </a:r>
            <a:r>
              <a:rPr lang="en-US" sz="2400" b="1" dirty="0"/>
              <a:t>cannot account for the similarity between words</a:t>
            </a:r>
            <a:endParaRPr lang="el-GR" sz="2400" b="1" dirty="0">
              <a:solidFill>
                <a:srgbClr val="C00000"/>
              </a:solidFill>
            </a:endParaRPr>
          </a:p>
          <a:p>
            <a:endParaRPr lang="en-US" sz="2400" dirty="0"/>
          </a:p>
        </p:txBody>
      </p:sp>
      <p:sp>
        <p:nvSpPr>
          <p:cNvPr id="4" name="Slide Number Placeholder 3">
            <a:extLst>
              <a:ext uri="{FF2B5EF4-FFF2-40B4-BE49-F238E27FC236}">
                <a16:creationId xmlns="" xmlns:a16="http://schemas.microsoft.com/office/drawing/2014/main" id="{914FBA71-3E16-4184-8438-21D7B2AEB6C8}"/>
              </a:ext>
            </a:extLst>
          </p:cNvPr>
          <p:cNvSpPr>
            <a:spLocks noGrp="1"/>
          </p:cNvSpPr>
          <p:nvPr>
            <p:ph type="sldNum" sz="quarter" idx="13"/>
          </p:nvPr>
        </p:nvSpPr>
        <p:spPr/>
        <p:txBody>
          <a:bodyPr/>
          <a:lstStyle/>
          <a:p>
            <a:pPr>
              <a:defRPr/>
            </a:pPr>
            <a:fld id="{067A270A-E653-4AD2-9076-9115A24AE536}" type="slidenum">
              <a:rPr lang="el-GR" smtClean="0"/>
              <a:pPr>
                <a:defRPr/>
              </a:pPr>
              <a:t>19</a:t>
            </a:fld>
            <a:endParaRPr lang="el-GR"/>
          </a:p>
        </p:txBody>
      </p:sp>
    </p:spTree>
    <p:extLst>
      <p:ext uri="{BB962C8B-B14F-4D97-AF65-F5344CB8AC3E}">
        <p14:creationId xmlns:p14="http://schemas.microsoft.com/office/powerpoint/2010/main" val="591476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TextShape 1"/>
          <p:cNvSpPr txBox="1"/>
          <p:nvPr/>
        </p:nvSpPr>
        <p:spPr>
          <a:xfrm>
            <a:off x="1315800" y="365040"/>
            <a:ext cx="8236584" cy="1325160"/>
          </a:xfrm>
          <a:prstGeom prst="rect">
            <a:avLst/>
          </a:prstGeom>
          <a:noFill/>
          <a:ln>
            <a:noFill/>
          </a:ln>
        </p:spPr>
        <p:txBody>
          <a:bodyPr anchor="ctr"/>
          <a:lstStyle/>
          <a:p>
            <a:pPr>
              <a:lnSpc>
                <a:spcPct val="90000"/>
              </a:lnSpc>
            </a:pPr>
            <a:r>
              <a:rPr lang="en-US" sz="4800" b="1" dirty="0" smtClean="0">
                <a:solidFill>
                  <a:srgbClr val="556DA9"/>
                </a:solidFill>
                <a:latin typeface="Arial" pitchFamily="34" charset="0"/>
              </a:rPr>
              <a:t>Contents</a:t>
            </a:r>
            <a:endParaRPr lang="en-US" sz="4800" b="1" dirty="0">
              <a:solidFill>
                <a:srgbClr val="556DA9"/>
              </a:solidFill>
              <a:latin typeface="Arial" pitchFamily="34" charset="0"/>
            </a:endParaRPr>
          </a:p>
        </p:txBody>
      </p:sp>
      <p:sp>
        <p:nvSpPr>
          <p:cNvPr id="388" name="TextShape 2"/>
          <p:cNvSpPr txBox="1"/>
          <p:nvPr/>
        </p:nvSpPr>
        <p:spPr>
          <a:xfrm>
            <a:off x="1315800" y="1340768"/>
            <a:ext cx="10037520" cy="5015582"/>
          </a:xfrm>
          <a:prstGeom prst="rect">
            <a:avLst/>
          </a:prstGeom>
          <a:noFill/>
          <a:ln>
            <a:noFill/>
          </a:ln>
        </p:spPr>
        <p:txBody>
          <a:bodyPr/>
          <a:lstStyle/>
          <a:p>
            <a:pPr marL="228600" indent="-228240" algn="just">
              <a:lnSpc>
                <a:spcPct val="120000"/>
              </a:lnSpc>
              <a:buClr>
                <a:srgbClr val="000000"/>
              </a:buClr>
              <a:buFont typeface="Arial"/>
              <a:buChar char="•"/>
            </a:pPr>
            <a:r>
              <a:rPr lang="en-US" sz="2400" spc="-1" dirty="0" smtClean="0">
                <a:solidFill>
                  <a:srgbClr val="000000"/>
                </a:solidFill>
                <a:uFill>
                  <a:solidFill>
                    <a:srgbClr val="FFFFFF"/>
                  </a:solidFill>
                </a:uFill>
                <a:latin typeface="Arial" panose="020B0604020202020204" pitchFamily="34" charset="0"/>
                <a:ea typeface="Titillium Web"/>
              </a:rPr>
              <a:t>About SA</a:t>
            </a:r>
            <a:endParaRPr lang="en-US" sz="2400" spc="-1" dirty="0">
              <a:solidFill>
                <a:srgbClr val="000000"/>
              </a:solidFill>
              <a:uFill>
                <a:solidFill>
                  <a:srgbClr val="FFFFFF"/>
                </a:solidFill>
              </a:uFill>
              <a:latin typeface="Arial" panose="020B0604020202020204" pitchFamily="34" charset="0"/>
              <a:ea typeface="Titillium Web"/>
            </a:endParaRPr>
          </a:p>
          <a:p>
            <a:pPr marL="228600" indent="-228240" algn="just">
              <a:lnSpc>
                <a:spcPct val="120000"/>
              </a:lnSpc>
              <a:buClr>
                <a:srgbClr val="000000"/>
              </a:buClr>
              <a:buFont typeface="Arial"/>
              <a:buChar char="•"/>
            </a:pPr>
            <a:r>
              <a:rPr lang="en-US" sz="2400" spc="-1" dirty="0" smtClean="0">
                <a:solidFill>
                  <a:srgbClr val="000000"/>
                </a:solidFill>
                <a:uFill>
                  <a:solidFill>
                    <a:srgbClr val="FFFFFF"/>
                  </a:solidFill>
                </a:uFill>
                <a:latin typeface="Arial" panose="020B0604020202020204" pitchFamily="34" charset="0"/>
                <a:ea typeface="Titillium Web"/>
              </a:rPr>
              <a:t>Sentiment </a:t>
            </a:r>
            <a:r>
              <a:rPr lang="en-US" sz="2400" spc="-1" dirty="0">
                <a:solidFill>
                  <a:srgbClr val="000000"/>
                </a:solidFill>
                <a:uFill>
                  <a:solidFill>
                    <a:srgbClr val="FFFFFF"/>
                  </a:solidFill>
                </a:uFill>
                <a:latin typeface="Arial" panose="020B0604020202020204" pitchFamily="34" charset="0"/>
                <a:ea typeface="Titillium Web"/>
              </a:rPr>
              <a:t>Analysis - A text classification task</a:t>
            </a:r>
          </a:p>
          <a:p>
            <a:pPr marL="685800" lvl="1" indent="-228240" algn="just">
              <a:lnSpc>
                <a:spcPct val="120000"/>
              </a:lnSpc>
              <a:buClr>
                <a:srgbClr val="000000"/>
              </a:buClr>
              <a:buFont typeface="Arial"/>
              <a:buChar char="•"/>
            </a:pPr>
            <a:r>
              <a:rPr lang="en-US" sz="2000" spc="-1" dirty="0">
                <a:solidFill>
                  <a:srgbClr val="000000"/>
                </a:solidFill>
                <a:uFill>
                  <a:solidFill>
                    <a:srgbClr val="FFFFFF"/>
                  </a:solidFill>
                </a:uFill>
                <a:latin typeface="Arial" panose="020B0604020202020204" pitchFamily="34" charset="0"/>
                <a:ea typeface="Titillium Web"/>
              </a:rPr>
              <a:t>Baseline algorithms</a:t>
            </a:r>
          </a:p>
          <a:p>
            <a:pPr marL="1143000" lvl="2" indent="-228240" algn="just">
              <a:lnSpc>
                <a:spcPct val="120000"/>
              </a:lnSpc>
              <a:buClr>
                <a:srgbClr val="000000"/>
              </a:buClr>
              <a:buFont typeface="Arial"/>
              <a:buChar char="•"/>
            </a:pPr>
            <a:r>
              <a:rPr lang="en-US" sz="1600" spc="-1" dirty="0">
                <a:solidFill>
                  <a:srgbClr val="000000"/>
                </a:solidFill>
                <a:uFill>
                  <a:solidFill>
                    <a:srgbClr val="FFFFFF"/>
                  </a:solidFill>
                </a:uFill>
                <a:latin typeface="Arial" panose="020B0604020202020204" pitchFamily="34" charset="0"/>
                <a:ea typeface="Titillium Web"/>
              </a:rPr>
              <a:t>Rule-based methods</a:t>
            </a:r>
          </a:p>
          <a:p>
            <a:pPr marL="1143000" lvl="2" indent="-228240" algn="just">
              <a:lnSpc>
                <a:spcPct val="120000"/>
              </a:lnSpc>
              <a:buClr>
                <a:srgbClr val="000000"/>
              </a:buClr>
              <a:buFont typeface="Arial"/>
              <a:buChar char="•"/>
            </a:pPr>
            <a:r>
              <a:rPr lang="en-US" sz="1600" spc="-1" dirty="0" smtClean="0">
                <a:solidFill>
                  <a:srgbClr val="000000"/>
                </a:solidFill>
                <a:uFill>
                  <a:solidFill>
                    <a:srgbClr val="FFFFFF"/>
                  </a:solidFill>
                </a:uFill>
                <a:latin typeface="Arial" panose="020B0604020202020204" pitchFamily="34" charset="0"/>
                <a:ea typeface="Titillium Web"/>
              </a:rPr>
              <a:t>Supervised ML </a:t>
            </a:r>
            <a:r>
              <a:rPr lang="en-US" sz="1600" spc="-1" dirty="0">
                <a:solidFill>
                  <a:srgbClr val="000000"/>
                </a:solidFill>
                <a:uFill>
                  <a:solidFill>
                    <a:srgbClr val="FFFFFF"/>
                  </a:solidFill>
                </a:uFill>
                <a:latin typeface="Arial" panose="020B0604020202020204" pitchFamily="34" charset="0"/>
                <a:ea typeface="Titillium Web"/>
              </a:rPr>
              <a:t>methods</a:t>
            </a:r>
          </a:p>
          <a:p>
            <a:pPr marL="685800" lvl="1" indent="-228240" algn="just">
              <a:lnSpc>
                <a:spcPct val="120000"/>
              </a:lnSpc>
              <a:buClr>
                <a:srgbClr val="000000"/>
              </a:buClr>
              <a:buFont typeface="Arial"/>
              <a:buChar char="•"/>
            </a:pPr>
            <a:r>
              <a:rPr lang="en-US" sz="2000" spc="-1" dirty="0">
                <a:solidFill>
                  <a:srgbClr val="000000"/>
                </a:solidFill>
                <a:uFill>
                  <a:solidFill>
                    <a:srgbClr val="FFFFFF"/>
                  </a:solidFill>
                </a:uFill>
                <a:latin typeface="Arial" panose="020B0604020202020204" pitchFamily="34" charset="0"/>
                <a:ea typeface="Titillium Web"/>
              </a:rPr>
              <a:t>Text pre-processing</a:t>
            </a:r>
          </a:p>
          <a:p>
            <a:pPr marL="1143000" lvl="2" indent="-228240" algn="just">
              <a:lnSpc>
                <a:spcPct val="120000"/>
              </a:lnSpc>
              <a:buClr>
                <a:srgbClr val="000000"/>
              </a:buClr>
              <a:buFont typeface="Arial"/>
              <a:buChar char="•"/>
            </a:pPr>
            <a:r>
              <a:rPr lang="en-US" sz="1600" spc="-1" dirty="0">
                <a:solidFill>
                  <a:srgbClr val="000000"/>
                </a:solidFill>
                <a:uFill>
                  <a:solidFill>
                    <a:srgbClr val="FFFFFF"/>
                  </a:solidFill>
                </a:uFill>
                <a:latin typeface="Arial" panose="020B0604020202020204" pitchFamily="34" charset="0"/>
                <a:ea typeface="Titillium Web"/>
              </a:rPr>
              <a:t>Common pre-processing steps</a:t>
            </a:r>
          </a:p>
          <a:p>
            <a:pPr marL="1143000" lvl="2" indent="-228240" algn="just">
              <a:lnSpc>
                <a:spcPct val="120000"/>
              </a:lnSpc>
              <a:buClr>
                <a:srgbClr val="000000"/>
              </a:buClr>
              <a:buFont typeface="Arial"/>
              <a:buChar char="•"/>
            </a:pPr>
            <a:r>
              <a:rPr lang="en-US" sz="1600" spc="-1" dirty="0" smtClean="0">
                <a:solidFill>
                  <a:srgbClr val="000000"/>
                </a:solidFill>
                <a:uFill>
                  <a:solidFill>
                    <a:srgbClr val="FFFFFF"/>
                  </a:solidFill>
                </a:uFill>
                <a:latin typeface="Arial" panose="020B0604020202020204" pitchFamily="34" charset="0"/>
                <a:ea typeface="Titillium Web"/>
              </a:rPr>
              <a:t>Word </a:t>
            </a:r>
            <a:r>
              <a:rPr lang="en-US" sz="1600" spc="-1" dirty="0" err="1" smtClean="0">
                <a:solidFill>
                  <a:srgbClr val="000000"/>
                </a:solidFill>
                <a:uFill>
                  <a:solidFill>
                    <a:srgbClr val="FFFFFF"/>
                  </a:solidFill>
                </a:uFill>
                <a:latin typeface="Arial" panose="020B0604020202020204" pitchFamily="34" charset="0"/>
                <a:ea typeface="Titillium Web"/>
              </a:rPr>
              <a:t>embeddings</a:t>
            </a:r>
            <a:endParaRPr lang="en-US" sz="1600" spc="-1" dirty="0" smtClean="0">
              <a:solidFill>
                <a:srgbClr val="000000"/>
              </a:solidFill>
              <a:uFill>
                <a:solidFill>
                  <a:srgbClr val="FFFFFF"/>
                </a:solidFill>
              </a:uFill>
              <a:latin typeface="Arial" panose="020B0604020202020204" pitchFamily="34" charset="0"/>
              <a:ea typeface="Titillium Web"/>
            </a:endParaRPr>
          </a:p>
          <a:p>
            <a:pPr marL="685800" lvl="1" indent="-228240" algn="just">
              <a:lnSpc>
                <a:spcPct val="120000"/>
              </a:lnSpc>
              <a:buClr>
                <a:srgbClr val="000000"/>
              </a:buClr>
              <a:buFont typeface="Arial"/>
              <a:buChar char="•"/>
            </a:pPr>
            <a:r>
              <a:rPr lang="en-US" sz="2000" spc="-1" dirty="0" smtClean="0">
                <a:solidFill>
                  <a:srgbClr val="000000"/>
                </a:solidFill>
                <a:uFill>
                  <a:solidFill>
                    <a:srgbClr val="FFFFFF"/>
                  </a:solidFill>
                </a:uFill>
                <a:latin typeface="Arial" panose="020B0604020202020204" pitchFamily="34" charset="0"/>
                <a:ea typeface="Titillium Web"/>
              </a:rPr>
              <a:t>Neural Networks</a:t>
            </a:r>
          </a:p>
          <a:p>
            <a:pPr marL="1143000" lvl="2" indent="-228240" algn="just">
              <a:lnSpc>
                <a:spcPct val="120000"/>
              </a:lnSpc>
              <a:buClr>
                <a:srgbClr val="000000"/>
              </a:buClr>
              <a:buFont typeface="Arial"/>
              <a:buChar char="•"/>
            </a:pPr>
            <a:r>
              <a:rPr lang="en-US" sz="1600" spc="-1" dirty="0" smtClean="0">
                <a:solidFill>
                  <a:srgbClr val="000000"/>
                </a:solidFill>
                <a:uFill>
                  <a:solidFill>
                    <a:srgbClr val="FFFFFF"/>
                  </a:solidFill>
                </a:uFill>
                <a:latin typeface="Arial" panose="020B0604020202020204" pitchFamily="34" charset="0"/>
                <a:ea typeface="Titillium Web"/>
              </a:rPr>
              <a:t>RNN</a:t>
            </a:r>
          </a:p>
          <a:p>
            <a:pPr marL="1143000" lvl="2" indent="-228240" algn="just">
              <a:lnSpc>
                <a:spcPct val="120000"/>
              </a:lnSpc>
              <a:buClr>
                <a:srgbClr val="000000"/>
              </a:buClr>
              <a:buFont typeface="Arial"/>
              <a:buChar char="•"/>
            </a:pPr>
            <a:r>
              <a:rPr lang="en-US" sz="1600" spc="-1" dirty="0" smtClean="0">
                <a:solidFill>
                  <a:srgbClr val="000000"/>
                </a:solidFill>
                <a:uFill>
                  <a:solidFill>
                    <a:srgbClr val="FFFFFF"/>
                  </a:solidFill>
                </a:uFill>
                <a:latin typeface="Arial" panose="020B0604020202020204" pitchFamily="34" charset="0"/>
                <a:ea typeface="Titillium Web"/>
              </a:rPr>
              <a:t>LSTM</a:t>
            </a:r>
          </a:p>
          <a:p>
            <a:pPr marL="1143000" lvl="2" indent="-228240" algn="just">
              <a:lnSpc>
                <a:spcPct val="120000"/>
              </a:lnSpc>
              <a:buClr>
                <a:srgbClr val="000000"/>
              </a:buClr>
              <a:buFont typeface="Arial"/>
              <a:buChar char="•"/>
            </a:pPr>
            <a:r>
              <a:rPr lang="en-US" sz="1600" spc="-1" dirty="0" smtClean="0">
                <a:solidFill>
                  <a:srgbClr val="000000"/>
                </a:solidFill>
                <a:uFill>
                  <a:solidFill>
                    <a:srgbClr val="FFFFFF"/>
                  </a:solidFill>
                </a:uFill>
                <a:latin typeface="Arial" panose="020B0604020202020204" pitchFamily="34" charset="0"/>
                <a:ea typeface="Titillium Web"/>
              </a:rPr>
              <a:t>CNN</a:t>
            </a:r>
          </a:p>
          <a:p>
            <a:pPr marL="1143000" lvl="2" indent="-228240" algn="just">
              <a:lnSpc>
                <a:spcPct val="120000"/>
              </a:lnSpc>
              <a:buClr>
                <a:srgbClr val="000000"/>
              </a:buClr>
              <a:buFont typeface="Arial"/>
              <a:buChar char="•"/>
            </a:pPr>
            <a:r>
              <a:rPr lang="en-US" sz="1600" spc="-1" dirty="0" smtClean="0">
                <a:solidFill>
                  <a:srgbClr val="000000"/>
                </a:solidFill>
                <a:uFill>
                  <a:solidFill>
                    <a:srgbClr val="FFFFFF"/>
                  </a:solidFill>
                </a:uFill>
                <a:latin typeface="Arial" panose="020B0604020202020204" pitchFamily="34" charset="0"/>
                <a:ea typeface="Titillium Web"/>
              </a:rPr>
              <a:t>Hybrid</a:t>
            </a:r>
          </a:p>
          <a:p>
            <a:pPr marL="1143000" lvl="2" indent="-228240" algn="just">
              <a:lnSpc>
                <a:spcPct val="120000"/>
              </a:lnSpc>
              <a:buClr>
                <a:srgbClr val="000000"/>
              </a:buClr>
              <a:buFont typeface="Arial"/>
              <a:buChar char="•"/>
            </a:pPr>
            <a:r>
              <a:rPr lang="en-US" sz="1600" spc="-1" dirty="0" smtClean="0">
                <a:solidFill>
                  <a:srgbClr val="000000"/>
                </a:solidFill>
                <a:uFill>
                  <a:solidFill>
                    <a:srgbClr val="FFFFFF"/>
                  </a:solidFill>
                </a:uFill>
                <a:latin typeface="Arial" panose="020B0604020202020204" pitchFamily="34" charset="0"/>
                <a:ea typeface="Titillium Web"/>
              </a:rPr>
              <a:t>BERT (classifier)</a:t>
            </a:r>
          </a:p>
          <a:p>
            <a:pPr marL="1143000" lvl="2" indent="-228240" algn="just">
              <a:lnSpc>
                <a:spcPct val="120000"/>
              </a:lnSpc>
              <a:buClr>
                <a:srgbClr val="000000"/>
              </a:buClr>
              <a:buFont typeface="Arial"/>
              <a:buChar char="•"/>
            </a:pPr>
            <a:endParaRPr lang="en-US" sz="1600" spc="-1" dirty="0">
              <a:solidFill>
                <a:srgbClr val="000000"/>
              </a:solidFill>
              <a:uFill>
                <a:solidFill>
                  <a:srgbClr val="FFFFFF"/>
                </a:solidFill>
              </a:uFill>
              <a:latin typeface="Arial" panose="020B0604020202020204" pitchFamily="34" charset="0"/>
              <a:ea typeface="Titillium Web"/>
            </a:endParaRPr>
          </a:p>
          <a:p>
            <a:pPr marL="228600" indent="-228240" algn="just">
              <a:lnSpc>
                <a:spcPct val="120000"/>
              </a:lnSpc>
              <a:buClr>
                <a:srgbClr val="000000"/>
              </a:buClr>
              <a:buFont typeface="Arial"/>
              <a:buChar char="•"/>
            </a:pPr>
            <a:endParaRPr lang="en-US" sz="2400" spc="-1" dirty="0">
              <a:solidFill>
                <a:srgbClr val="000000"/>
              </a:solidFill>
              <a:uFill>
                <a:solidFill>
                  <a:srgbClr val="FFFFFF"/>
                </a:solidFill>
              </a:uFill>
              <a:latin typeface="Arial" panose="020B0604020202020204" pitchFamily="34" charset="0"/>
              <a:ea typeface="Titillium Web"/>
            </a:endParaRPr>
          </a:p>
        </p:txBody>
      </p:sp>
      <p:sp>
        <p:nvSpPr>
          <p:cNvPr id="2" name="Θέση αριθμού διαφάνειας 1"/>
          <p:cNvSpPr>
            <a:spLocks noGrp="1"/>
          </p:cNvSpPr>
          <p:nvPr>
            <p:ph type="sldNum" sz="quarter" idx="4"/>
          </p:nvPr>
        </p:nvSpPr>
        <p:spPr/>
        <p:txBody>
          <a:bodyPr/>
          <a:lstStyle/>
          <a:p>
            <a:fld id="{166879D8-F734-F240-8A02-9FE18ACCE031}" type="slidenum">
              <a:rPr lang="en-US" smtClean="0"/>
              <a:pPr/>
              <a:t>2</a:t>
            </a:fld>
            <a:endParaRPr lang="en-US" dirty="0"/>
          </a:p>
        </p:txBody>
      </p:sp>
    </p:spTree>
    <p:extLst>
      <p:ext uri="{BB962C8B-B14F-4D97-AF65-F5344CB8AC3E}">
        <p14:creationId xmlns:p14="http://schemas.microsoft.com/office/powerpoint/2010/main" val="11622939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271514-1517-48F5-B002-458F0ECEC4C8}"/>
              </a:ext>
            </a:extLst>
          </p:cNvPr>
          <p:cNvSpPr>
            <a:spLocks noGrp="1"/>
          </p:cNvSpPr>
          <p:nvPr>
            <p:ph type="title"/>
          </p:nvPr>
        </p:nvSpPr>
        <p:spPr>
          <a:xfrm>
            <a:off x="1343472" y="404664"/>
            <a:ext cx="8496944" cy="1325160"/>
          </a:xfrm>
        </p:spPr>
        <p:txBody>
          <a:bodyPr/>
          <a:lstStyle/>
          <a:p>
            <a:r>
              <a:rPr lang="en-US" dirty="0" smtClean="0"/>
              <a:t>Solution: Word </a:t>
            </a:r>
            <a:r>
              <a:rPr lang="en-US" dirty="0"/>
              <a:t>Embeddings</a:t>
            </a:r>
          </a:p>
        </p:txBody>
      </p:sp>
      <p:sp>
        <p:nvSpPr>
          <p:cNvPr id="3" name="Content Placeholder 2">
            <a:extLst>
              <a:ext uri="{FF2B5EF4-FFF2-40B4-BE49-F238E27FC236}">
                <a16:creationId xmlns="" xmlns:a16="http://schemas.microsoft.com/office/drawing/2014/main" id="{1FA94C76-9488-4F52-8B88-6FEC72AAE060}"/>
              </a:ext>
            </a:extLst>
          </p:cNvPr>
          <p:cNvSpPr>
            <a:spLocks noGrp="1"/>
          </p:cNvSpPr>
          <p:nvPr>
            <p:ph sz="quarter" idx="12"/>
          </p:nvPr>
        </p:nvSpPr>
        <p:spPr>
          <a:xfrm>
            <a:off x="1199456" y="2060848"/>
            <a:ext cx="6624736" cy="4295503"/>
          </a:xfrm>
        </p:spPr>
        <p:txBody>
          <a:bodyPr/>
          <a:lstStyle/>
          <a:p>
            <a:pPr>
              <a:buFont typeface="Arial" panose="020B0604020202020204" pitchFamily="34" charset="0"/>
              <a:buChar char="•"/>
            </a:pPr>
            <a:r>
              <a:rPr lang="en-US" sz="2400" dirty="0" smtClean="0"/>
              <a:t>Words </a:t>
            </a:r>
            <a:r>
              <a:rPr lang="en-US" sz="2400" dirty="0"/>
              <a:t>are represented </a:t>
            </a:r>
            <a:r>
              <a:rPr lang="en-US" sz="2400" dirty="0" smtClean="0"/>
              <a:t>with </a:t>
            </a:r>
            <a:r>
              <a:rPr lang="en-US" sz="2400" b="1" dirty="0"/>
              <a:t>real-valued </a:t>
            </a:r>
            <a:r>
              <a:rPr lang="en-US" sz="2400" b="1" dirty="0" smtClean="0"/>
              <a:t>vectors</a:t>
            </a:r>
            <a:r>
              <a:rPr lang="en-US" sz="2400" dirty="0" smtClean="0"/>
              <a:t> that are learned in an unsupervised training process</a:t>
            </a:r>
            <a:endParaRPr lang="en-US" sz="2400" dirty="0"/>
          </a:p>
          <a:p>
            <a:pPr>
              <a:buFont typeface="Arial" panose="020B0604020202020204" pitchFamily="34" charset="0"/>
              <a:buChar char="•"/>
            </a:pPr>
            <a:r>
              <a:rPr lang="en-US" sz="2400" dirty="0"/>
              <a:t>Words with </a:t>
            </a:r>
            <a:r>
              <a:rPr lang="en-US" sz="2400" b="1" dirty="0"/>
              <a:t>same meaning</a:t>
            </a:r>
            <a:r>
              <a:rPr lang="en-US" sz="2400" dirty="0"/>
              <a:t> have </a:t>
            </a:r>
            <a:r>
              <a:rPr lang="en-US" sz="2400" b="1" dirty="0"/>
              <a:t>similar </a:t>
            </a:r>
            <a:r>
              <a:rPr lang="en-US" sz="2400" b="1" dirty="0" smtClean="0"/>
              <a:t>representations</a:t>
            </a:r>
            <a:endParaRPr lang="en-US" sz="2400" b="1" dirty="0"/>
          </a:p>
          <a:p>
            <a:r>
              <a:rPr lang="en-US" sz="2400" dirty="0" smtClean="0"/>
              <a:t>We can represent </a:t>
            </a:r>
            <a:r>
              <a:rPr lang="en-US" sz="2400" dirty="0"/>
              <a:t>a </a:t>
            </a:r>
            <a:r>
              <a:rPr lang="en-US" sz="2400" dirty="0" smtClean="0"/>
              <a:t>sentence </a:t>
            </a:r>
            <a:r>
              <a:rPr lang="en-US" sz="2400" dirty="0"/>
              <a:t>as a list of word </a:t>
            </a:r>
            <a:r>
              <a:rPr lang="en-US" sz="2400" dirty="0" err="1" smtClean="0"/>
              <a:t>embeddings</a:t>
            </a:r>
            <a:r>
              <a:rPr lang="en-US" sz="2400" dirty="0" smtClean="0"/>
              <a:t> and use it as </a:t>
            </a:r>
            <a:r>
              <a:rPr lang="en-US" sz="2400" dirty="0"/>
              <a:t>input to a recurrent </a:t>
            </a:r>
            <a:r>
              <a:rPr lang="en-US" sz="2400" dirty="0" smtClean="0"/>
              <a:t>or convolutional neural network</a:t>
            </a:r>
          </a:p>
          <a:p>
            <a:endParaRPr lang="en-US" sz="2400" dirty="0"/>
          </a:p>
          <a:p>
            <a:pPr lvl="1"/>
            <a:endParaRPr lang="en-US" sz="2000" dirty="0"/>
          </a:p>
        </p:txBody>
      </p:sp>
      <p:sp>
        <p:nvSpPr>
          <p:cNvPr id="4" name="Slide Number Placeholder 3">
            <a:extLst>
              <a:ext uri="{FF2B5EF4-FFF2-40B4-BE49-F238E27FC236}">
                <a16:creationId xmlns="" xmlns:a16="http://schemas.microsoft.com/office/drawing/2014/main" id="{C921FCF5-FE46-4F94-821B-E3A170F29E8A}"/>
              </a:ext>
            </a:extLst>
          </p:cNvPr>
          <p:cNvSpPr>
            <a:spLocks noGrp="1"/>
          </p:cNvSpPr>
          <p:nvPr>
            <p:ph type="sldNum" sz="quarter" idx="13"/>
          </p:nvPr>
        </p:nvSpPr>
        <p:spPr/>
        <p:txBody>
          <a:bodyPr/>
          <a:lstStyle/>
          <a:p>
            <a:pPr>
              <a:defRPr/>
            </a:pPr>
            <a:fld id="{067A270A-E653-4AD2-9076-9115A24AE536}" type="slidenum">
              <a:rPr lang="el-GR" smtClean="0"/>
              <a:pPr>
                <a:defRPr/>
              </a:pPr>
              <a:t>20</a:t>
            </a:fld>
            <a:endParaRPr lang="el-GR"/>
          </a:p>
        </p:txBody>
      </p:sp>
      <p:pic>
        <p:nvPicPr>
          <p:cNvPr id="5" name="Picture 4" descr="Examples of shorter, word embedding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08168" y="1729824"/>
            <a:ext cx="4572905" cy="3931424"/>
          </a:xfrm>
          <a:prstGeom prst="rect">
            <a:avLst/>
          </a:prstGeom>
          <a:noFill/>
          <a:ln>
            <a:noFill/>
          </a:ln>
        </p:spPr>
      </p:pic>
    </p:spTree>
    <p:extLst>
      <p:ext uri="{BB962C8B-B14F-4D97-AF65-F5344CB8AC3E}">
        <p14:creationId xmlns:p14="http://schemas.microsoft.com/office/powerpoint/2010/main" val="2332218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F80AAD-30DF-4531-B0B0-92E78681ABFA}"/>
              </a:ext>
            </a:extLst>
          </p:cNvPr>
          <p:cNvSpPr>
            <a:spLocks noGrp="1"/>
          </p:cNvSpPr>
          <p:nvPr>
            <p:ph type="title"/>
          </p:nvPr>
        </p:nvSpPr>
        <p:spPr/>
        <p:txBody>
          <a:bodyPr/>
          <a:lstStyle/>
          <a:p>
            <a:r>
              <a:rPr lang="en-US" sz="6000" dirty="0" smtClean="0"/>
              <a:t>Sentiment Analysis with Neural </a:t>
            </a:r>
            <a:r>
              <a:rPr lang="en-US" sz="6000" dirty="0"/>
              <a:t>Networks</a:t>
            </a:r>
            <a:endParaRPr lang="en-US" dirty="0"/>
          </a:p>
        </p:txBody>
      </p:sp>
      <p:sp>
        <p:nvSpPr>
          <p:cNvPr id="3" name="Text Placeholder 2">
            <a:extLst>
              <a:ext uri="{FF2B5EF4-FFF2-40B4-BE49-F238E27FC236}">
                <a16:creationId xmlns="" xmlns:a16="http://schemas.microsoft.com/office/drawing/2014/main" id="{4A03175D-829D-4F96-852B-3507E4F9CA9D}"/>
              </a:ext>
            </a:extLst>
          </p:cNvPr>
          <p:cNvSpPr>
            <a:spLocks noGrp="1"/>
          </p:cNvSpPr>
          <p:nvPr>
            <p:ph type="body" idx="1"/>
          </p:nvPr>
        </p:nvSpPr>
        <p:spPr/>
        <p:txBody>
          <a:bodyPr/>
          <a:lstStyle/>
          <a:p>
            <a:r>
              <a:rPr lang="en-US" sz="2400" dirty="0"/>
              <a:t>(RNN, </a:t>
            </a:r>
            <a:r>
              <a:rPr lang="en-US" sz="2400" dirty="0" smtClean="0"/>
              <a:t>CNN, BERT)</a:t>
            </a:r>
            <a:endParaRPr lang="en-US" dirty="0"/>
          </a:p>
        </p:txBody>
      </p:sp>
      <p:sp>
        <p:nvSpPr>
          <p:cNvPr id="4" name="Slide Number Placeholder 3">
            <a:extLst>
              <a:ext uri="{FF2B5EF4-FFF2-40B4-BE49-F238E27FC236}">
                <a16:creationId xmlns="" xmlns:a16="http://schemas.microsoft.com/office/drawing/2014/main" id="{16EBDBDA-60CD-4B53-ACDB-EAB005B8E3D4}"/>
              </a:ext>
            </a:extLst>
          </p:cNvPr>
          <p:cNvSpPr>
            <a:spLocks noGrp="1"/>
          </p:cNvSpPr>
          <p:nvPr>
            <p:ph type="sldNum" sz="quarter" idx="10"/>
          </p:nvPr>
        </p:nvSpPr>
        <p:spPr/>
        <p:txBody>
          <a:bodyPr/>
          <a:lstStyle/>
          <a:p>
            <a:pPr>
              <a:defRPr/>
            </a:pPr>
            <a:fld id="{0B13054C-0ECE-4771-A30E-5D463CABA6B7}" type="slidenum">
              <a:rPr lang="el-GR" smtClean="0"/>
              <a:pPr>
                <a:defRPr/>
              </a:pPr>
              <a:t>21</a:t>
            </a:fld>
            <a:endParaRPr lang="el-GR"/>
          </a:p>
        </p:txBody>
      </p:sp>
    </p:spTree>
    <p:extLst>
      <p:ext uri="{BB962C8B-B14F-4D97-AF65-F5344CB8AC3E}">
        <p14:creationId xmlns:p14="http://schemas.microsoft.com/office/powerpoint/2010/main" val="4150307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idea</a:t>
            </a:r>
            <a:endParaRPr lang="en-US" dirty="0"/>
          </a:p>
        </p:txBody>
      </p:sp>
      <p:sp>
        <p:nvSpPr>
          <p:cNvPr id="3" name="Content Placeholder 2"/>
          <p:cNvSpPr>
            <a:spLocks noGrp="1"/>
          </p:cNvSpPr>
          <p:nvPr>
            <p:ph sz="quarter" idx="12"/>
          </p:nvPr>
        </p:nvSpPr>
        <p:spPr/>
        <p:txBody>
          <a:bodyPr/>
          <a:lstStyle/>
          <a:p>
            <a:r>
              <a:rPr lang="en-US" sz="2400" b="1" dirty="0" smtClean="0"/>
              <a:t>Input</a:t>
            </a:r>
            <a:r>
              <a:rPr lang="en-US" sz="2400" dirty="0" smtClean="0"/>
              <a:t>: real </a:t>
            </a:r>
            <a:r>
              <a:rPr lang="en-US" sz="2400" dirty="0"/>
              <a:t>valued </a:t>
            </a:r>
            <a:r>
              <a:rPr lang="en-US" sz="2400" dirty="0" smtClean="0"/>
              <a:t>vectors </a:t>
            </a:r>
            <a:r>
              <a:rPr lang="en-US" sz="2400" dirty="0"/>
              <a:t>that </a:t>
            </a:r>
            <a:r>
              <a:rPr lang="en-US" sz="2400" dirty="0" smtClean="0"/>
              <a:t>represent a </a:t>
            </a:r>
            <a:r>
              <a:rPr lang="en-US" sz="2400" dirty="0"/>
              <a:t>piece of </a:t>
            </a:r>
            <a:r>
              <a:rPr lang="en-US" sz="2400" dirty="0" smtClean="0"/>
              <a:t>text. Sentence = 2D matrix where rows are word </a:t>
            </a:r>
            <a:r>
              <a:rPr lang="en-US" sz="2400" dirty="0" err="1" smtClean="0"/>
              <a:t>embeddings</a:t>
            </a:r>
            <a:endParaRPr lang="en-US" sz="2400" dirty="0" smtClean="0"/>
          </a:p>
          <a:p>
            <a:r>
              <a:rPr lang="en-US" sz="2400" b="1" dirty="0" smtClean="0"/>
              <a:t>Output</a:t>
            </a:r>
            <a:r>
              <a:rPr lang="en-US" sz="2400" dirty="0" smtClean="0"/>
              <a:t>: A </a:t>
            </a:r>
            <a:r>
              <a:rPr lang="en-US" sz="2400" dirty="0"/>
              <a:t>probability </a:t>
            </a:r>
            <a:r>
              <a:rPr lang="en-US" sz="2400" dirty="0" smtClean="0"/>
              <a:t>distribution across sentiment classes</a:t>
            </a:r>
            <a:endParaRPr lang="el-GR" sz="2400" dirty="0" smtClean="0"/>
          </a:p>
          <a:p>
            <a:r>
              <a:rPr lang="en-US" sz="2400" dirty="0"/>
              <a:t>In a neural architecture, the </a:t>
            </a:r>
            <a:r>
              <a:rPr lang="en-US" sz="2400" dirty="0" err="1"/>
              <a:t>embeddings</a:t>
            </a:r>
            <a:r>
              <a:rPr lang="en-US" sz="2400" dirty="0"/>
              <a:t> are output by the </a:t>
            </a:r>
            <a:r>
              <a:rPr lang="en-US" sz="2400" b="1" dirty="0"/>
              <a:t>embedding </a:t>
            </a:r>
            <a:r>
              <a:rPr lang="en-US" sz="2400" b="1" dirty="0" smtClean="0"/>
              <a:t>layer </a:t>
            </a:r>
            <a:r>
              <a:rPr lang="en-US" sz="2400" dirty="0" smtClean="0"/>
              <a:t>or a</a:t>
            </a:r>
            <a:r>
              <a:rPr lang="en-US" sz="2400" b="1" dirty="0" smtClean="0"/>
              <a:t> language model</a:t>
            </a:r>
            <a:r>
              <a:rPr lang="en-US" sz="2400" dirty="0" smtClean="0"/>
              <a:t> (Word2Vec, </a:t>
            </a:r>
            <a:r>
              <a:rPr lang="en-US" sz="2400" dirty="0" err="1" smtClean="0"/>
              <a:t>GloVe</a:t>
            </a:r>
            <a:r>
              <a:rPr lang="en-US" sz="2400" dirty="0" smtClean="0"/>
              <a:t>, BERT)</a:t>
            </a:r>
            <a:endParaRPr lang="el-GR" sz="2400" dirty="0" smtClean="0"/>
          </a:p>
          <a:p>
            <a:r>
              <a:rPr lang="en-US" sz="2400" dirty="0"/>
              <a:t>After getting the </a:t>
            </a:r>
            <a:r>
              <a:rPr lang="en-US" sz="2400" dirty="0" err="1"/>
              <a:t>embeddings</a:t>
            </a:r>
            <a:r>
              <a:rPr lang="en-US" sz="2400" dirty="0"/>
              <a:t>, text and image classification are almost the same</a:t>
            </a:r>
            <a:r>
              <a:rPr lang="en-US" sz="2400" dirty="0" smtClean="0"/>
              <a:t>.</a:t>
            </a:r>
          </a:p>
          <a:p>
            <a:endParaRPr lang="en-US" sz="2400" dirty="0" smtClean="0"/>
          </a:p>
          <a:p>
            <a:endParaRPr lang="en-US" sz="2400" dirty="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22</a:t>
            </a:fld>
            <a:endParaRPr lang="el-GR"/>
          </a:p>
        </p:txBody>
      </p:sp>
    </p:spTree>
    <p:extLst>
      <p:ext uri="{BB962C8B-B14F-4D97-AF65-F5344CB8AC3E}">
        <p14:creationId xmlns:p14="http://schemas.microsoft.com/office/powerpoint/2010/main" val="3196532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schema</a:t>
            </a:r>
            <a:endParaRPr lang="en-US" dirty="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23</a:t>
            </a:fld>
            <a:endParaRPr lang="el-GR"/>
          </a:p>
        </p:txBody>
      </p:sp>
      <p:pic>
        <p:nvPicPr>
          <p:cNvPr id="6" name="Content Placeholder 5"/>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0" y="1988840"/>
            <a:ext cx="7767980" cy="3211344"/>
          </a:xfrm>
        </p:spPr>
      </p:pic>
      <p:sp>
        <p:nvSpPr>
          <p:cNvPr id="3" name="TextBox 2"/>
          <p:cNvSpPr txBox="1"/>
          <p:nvPr/>
        </p:nvSpPr>
        <p:spPr>
          <a:xfrm>
            <a:off x="7767980" y="1729824"/>
            <a:ext cx="4424020" cy="3416320"/>
          </a:xfrm>
          <a:prstGeom prst="rect">
            <a:avLst/>
          </a:prstGeom>
          <a:noFill/>
        </p:spPr>
        <p:txBody>
          <a:bodyPr wrap="square" rtlCol="0">
            <a:spAutoFit/>
          </a:bodyPr>
          <a:lstStyle/>
          <a:p>
            <a:r>
              <a:rPr lang="en-US" sz="2400" dirty="0"/>
              <a:t>Take </a:t>
            </a:r>
            <a:r>
              <a:rPr lang="en-US" sz="2400" dirty="0" smtClean="0"/>
              <a:t>the</a:t>
            </a:r>
            <a:r>
              <a:rPr lang="en-US" sz="2400" b="1" dirty="0" smtClean="0"/>
              <a:t> </a:t>
            </a:r>
            <a:r>
              <a:rPr lang="en-US" sz="2400" b="1" dirty="0"/>
              <a:t>matrix representation </a:t>
            </a:r>
            <a:r>
              <a:rPr lang="en-US" sz="2400" dirty="0" smtClean="0"/>
              <a:t>of a sentence </a:t>
            </a:r>
            <a:r>
              <a:rPr lang="en-US" sz="2400" dirty="0"/>
              <a:t>as input and </a:t>
            </a:r>
            <a:r>
              <a:rPr lang="en-US" sz="2400" b="1" dirty="0"/>
              <a:t>extract high level features with hidden layers</a:t>
            </a:r>
            <a:r>
              <a:rPr lang="en-US" sz="2400" dirty="0"/>
              <a:t>. </a:t>
            </a:r>
            <a:endParaRPr lang="en-US" sz="2400" dirty="0" smtClean="0"/>
          </a:p>
          <a:p>
            <a:endParaRPr lang="en-US" sz="2400" dirty="0" smtClean="0"/>
          </a:p>
          <a:p>
            <a:r>
              <a:rPr lang="en-US" sz="2400" dirty="0" smtClean="0"/>
              <a:t>Feed these features </a:t>
            </a:r>
            <a:r>
              <a:rPr lang="en-US" sz="2400" dirty="0"/>
              <a:t>to the </a:t>
            </a:r>
            <a:r>
              <a:rPr lang="en-US" sz="2400" b="1" dirty="0"/>
              <a:t>output layer/classifier</a:t>
            </a:r>
            <a:r>
              <a:rPr lang="en-US" sz="2400" dirty="0"/>
              <a:t> (fully-connected layer) </a:t>
            </a:r>
            <a:r>
              <a:rPr lang="en-US" sz="2400" dirty="0" smtClean="0"/>
              <a:t>to </a:t>
            </a:r>
            <a:r>
              <a:rPr lang="en-US" sz="2400" b="1" dirty="0" smtClean="0"/>
              <a:t>classify </a:t>
            </a:r>
            <a:r>
              <a:rPr lang="en-US" sz="2400" b="1" dirty="0"/>
              <a:t>the input sample</a:t>
            </a:r>
            <a:r>
              <a:rPr lang="en-US" sz="2400" dirty="0"/>
              <a:t> into one of the sentiment classes. </a:t>
            </a:r>
            <a:endParaRPr lang="en-US" sz="2400" dirty="0" smtClean="0"/>
          </a:p>
        </p:txBody>
      </p:sp>
      <p:sp>
        <p:nvSpPr>
          <p:cNvPr id="5" name="TextBox 4"/>
          <p:cNvSpPr txBox="1"/>
          <p:nvPr/>
        </p:nvSpPr>
        <p:spPr>
          <a:xfrm>
            <a:off x="251302" y="5474353"/>
            <a:ext cx="8725018" cy="707886"/>
          </a:xfrm>
          <a:prstGeom prst="rect">
            <a:avLst/>
          </a:prstGeom>
          <a:noFill/>
        </p:spPr>
        <p:txBody>
          <a:bodyPr wrap="square" rtlCol="0">
            <a:spAutoFit/>
          </a:bodyPr>
          <a:lstStyle/>
          <a:p>
            <a:r>
              <a:rPr lang="en-US" sz="2000" b="1" dirty="0"/>
              <a:t>Binary</a:t>
            </a:r>
            <a:r>
              <a:rPr lang="en-US" sz="2000" dirty="0"/>
              <a:t> classification -&gt; </a:t>
            </a:r>
            <a:r>
              <a:rPr lang="en-US" sz="2000" b="1" dirty="0"/>
              <a:t>sigmoid</a:t>
            </a:r>
            <a:r>
              <a:rPr lang="en-US" sz="2000" dirty="0"/>
              <a:t> </a:t>
            </a:r>
            <a:r>
              <a:rPr lang="en-US" sz="2000" dirty="0" smtClean="0"/>
              <a:t>output , </a:t>
            </a:r>
            <a:r>
              <a:rPr lang="en-US" sz="2000" b="1" dirty="0" smtClean="0"/>
              <a:t>Multiclass</a:t>
            </a:r>
            <a:r>
              <a:rPr lang="en-US" sz="2000" dirty="0" smtClean="0"/>
              <a:t> </a:t>
            </a:r>
            <a:r>
              <a:rPr lang="en-US" sz="2000" dirty="0"/>
              <a:t>classification -&gt; </a:t>
            </a:r>
            <a:r>
              <a:rPr lang="en-US" sz="2000" b="1" dirty="0" err="1"/>
              <a:t>softmax</a:t>
            </a:r>
            <a:r>
              <a:rPr lang="en-US" sz="2000" dirty="0"/>
              <a:t> output </a:t>
            </a:r>
          </a:p>
          <a:p>
            <a:endParaRPr lang="en-US" sz="2000" dirty="0"/>
          </a:p>
        </p:txBody>
      </p:sp>
    </p:spTree>
    <p:extLst>
      <p:ext uri="{BB962C8B-B14F-4D97-AF65-F5344CB8AC3E}">
        <p14:creationId xmlns:p14="http://schemas.microsoft.com/office/powerpoint/2010/main" val="2466732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88636D-A49A-4C25-897E-A2962DEDF15E}"/>
              </a:ext>
            </a:extLst>
          </p:cNvPr>
          <p:cNvSpPr>
            <a:spLocks noGrp="1"/>
          </p:cNvSpPr>
          <p:nvPr>
            <p:ph type="title"/>
          </p:nvPr>
        </p:nvSpPr>
        <p:spPr>
          <a:xfrm>
            <a:off x="1343472" y="404664"/>
            <a:ext cx="8496944" cy="1325160"/>
          </a:xfrm>
        </p:spPr>
        <p:txBody>
          <a:bodyPr/>
          <a:lstStyle/>
          <a:p>
            <a:r>
              <a:rPr lang="en-US" dirty="0"/>
              <a:t>Recurrent Neural Networks (RNNs)</a:t>
            </a:r>
          </a:p>
        </p:txBody>
      </p:sp>
      <p:sp>
        <p:nvSpPr>
          <p:cNvPr id="3" name="Content Placeholder 2">
            <a:extLst>
              <a:ext uri="{FF2B5EF4-FFF2-40B4-BE49-F238E27FC236}">
                <a16:creationId xmlns="" xmlns:a16="http://schemas.microsoft.com/office/drawing/2014/main" id="{D93A1BE1-628E-4FAE-A451-A0625E97D061}"/>
              </a:ext>
            </a:extLst>
          </p:cNvPr>
          <p:cNvSpPr>
            <a:spLocks noGrp="1"/>
          </p:cNvSpPr>
          <p:nvPr>
            <p:ph sz="quarter" idx="12"/>
          </p:nvPr>
        </p:nvSpPr>
        <p:spPr/>
        <p:txBody>
          <a:bodyPr/>
          <a:lstStyle/>
          <a:p>
            <a:r>
              <a:rPr lang="en-US" sz="2400" dirty="0" smtClean="0"/>
              <a:t>RNNs are </a:t>
            </a:r>
            <a:r>
              <a:rPr lang="en-US" sz="2400" dirty="0"/>
              <a:t>designed to handle sequential data </a:t>
            </a:r>
            <a:r>
              <a:rPr lang="en-US" sz="2400" dirty="0" smtClean="0"/>
              <a:t>like text.</a:t>
            </a:r>
          </a:p>
          <a:p>
            <a:r>
              <a:rPr lang="en-US" sz="2400" dirty="0" smtClean="0"/>
              <a:t>They take into account the order of words.</a:t>
            </a:r>
          </a:p>
          <a:p>
            <a:r>
              <a:rPr lang="en-US" sz="2400" dirty="0" smtClean="0"/>
              <a:t>The </a:t>
            </a:r>
            <a:r>
              <a:rPr lang="en-US" sz="2400" dirty="0"/>
              <a:t>repeating module consists of a single </a:t>
            </a:r>
            <a:r>
              <a:rPr lang="en-US" sz="2400" dirty="0" err="1"/>
              <a:t>tanh</a:t>
            </a:r>
            <a:r>
              <a:rPr lang="en-US" sz="2400" dirty="0"/>
              <a:t> fully connected layer.</a:t>
            </a:r>
            <a:endParaRPr lang="en-US" sz="2400" dirty="0" smtClean="0"/>
          </a:p>
          <a:p>
            <a:endParaRPr lang="en-US" sz="2400" dirty="0"/>
          </a:p>
        </p:txBody>
      </p:sp>
      <p:sp>
        <p:nvSpPr>
          <p:cNvPr id="4" name="Slide Number Placeholder 3">
            <a:extLst>
              <a:ext uri="{FF2B5EF4-FFF2-40B4-BE49-F238E27FC236}">
                <a16:creationId xmlns="" xmlns:a16="http://schemas.microsoft.com/office/drawing/2014/main" id="{BFE9243E-3EC0-45FE-A3D6-DAF60E1B8000}"/>
              </a:ext>
            </a:extLst>
          </p:cNvPr>
          <p:cNvSpPr>
            <a:spLocks noGrp="1"/>
          </p:cNvSpPr>
          <p:nvPr>
            <p:ph type="sldNum" sz="quarter" idx="13"/>
          </p:nvPr>
        </p:nvSpPr>
        <p:spPr/>
        <p:txBody>
          <a:bodyPr/>
          <a:lstStyle/>
          <a:p>
            <a:pPr>
              <a:defRPr/>
            </a:pPr>
            <a:fld id="{067A270A-E653-4AD2-9076-9115A24AE536}" type="slidenum">
              <a:rPr lang="el-GR" smtClean="0"/>
              <a:pPr>
                <a:defRPr/>
              </a:pPr>
              <a:t>24</a:t>
            </a:fld>
            <a:endParaRPr lang="el-G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8489" y="3501008"/>
            <a:ext cx="7706909" cy="2593553"/>
          </a:xfrm>
          <a:prstGeom prst="rect">
            <a:avLst/>
          </a:prstGeom>
        </p:spPr>
      </p:pic>
    </p:spTree>
    <p:extLst>
      <p:ext uri="{BB962C8B-B14F-4D97-AF65-F5344CB8AC3E}">
        <p14:creationId xmlns:p14="http://schemas.microsoft.com/office/powerpoint/2010/main" val="2539464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RNN</a:t>
            </a:r>
            <a:endParaRPr lang="en-US" dirty="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25</a:t>
            </a:fld>
            <a:endParaRPr lang="el-GR"/>
          </a:p>
        </p:txBody>
      </p:sp>
      <p:pic>
        <p:nvPicPr>
          <p:cNvPr id="6" name="Content Placeholder 9"/>
          <p:cNvPicPr/>
          <p:nvPr/>
        </p:nvPicPr>
        <p:blipFill>
          <a:blip r:embed="rId2" cstate="print">
            <a:extLst>
              <a:ext uri="{28A0092B-C50C-407E-A947-70E740481C1C}">
                <a14:useLocalDpi xmlns:a14="http://schemas.microsoft.com/office/drawing/2010/main" val="0"/>
              </a:ext>
            </a:extLst>
          </a:blip>
          <a:stretch>
            <a:fillRect/>
          </a:stretch>
        </p:blipFill>
        <p:spPr>
          <a:xfrm>
            <a:off x="0" y="1988840"/>
            <a:ext cx="7151440" cy="3499376"/>
          </a:xfrm>
          <a:prstGeom prst="rect">
            <a:avLst/>
          </a:prstGeom>
        </p:spPr>
      </p:pic>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7151440" y="1556792"/>
            <a:ext cx="5040560" cy="4363472"/>
          </a:xfrm>
          <a:prstGeom prst="rect">
            <a:avLst/>
          </a:prstGeom>
        </p:spPr>
      </p:pic>
    </p:spTree>
    <p:extLst>
      <p:ext uri="{BB962C8B-B14F-4D97-AF65-F5344CB8AC3E}">
        <p14:creationId xmlns:p14="http://schemas.microsoft.com/office/powerpoint/2010/main" val="3351368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RNN problem – short memory</a:t>
            </a:r>
            <a:endParaRPr lang="en-US" dirty="0"/>
          </a:p>
        </p:txBody>
      </p:sp>
      <p:sp>
        <p:nvSpPr>
          <p:cNvPr id="3" name="Content Placeholder 2"/>
          <p:cNvSpPr>
            <a:spLocks noGrp="1"/>
          </p:cNvSpPr>
          <p:nvPr>
            <p:ph sz="quarter" idx="12"/>
          </p:nvPr>
        </p:nvSpPr>
        <p:spPr/>
        <p:txBody>
          <a:bodyPr/>
          <a:lstStyle/>
          <a:p>
            <a:pPr marL="0" indent="0">
              <a:buNone/>
            </a:pPr>
            <a:r>
              <a:rPr lang="en-US" sz="2400" dirty="0"/>
              <a:t>The </a:t>
            </a:r>
            <a:r>
              <a:rPr lang="en-US" sz="2400" b="1" dirty="0"/>
              <a:t>input state</a:t>
            </a:r>
            <a:r>
              <a:rPr lang="en-US" sz="2400" dirty="0" smtClean="0"/>
              <a:t> at </a:t>
            </a:r>
            <a:r>
              <a:rPr lang="en-US" sz="2400" dirty="0"/>
              <a:t>each time step is </a:t>
            </a:r>
            <a:r>
              <a:rPr lang="en-US" sz="2400" b="1" dirty="0"/>
              <a:t>multiplied by a </a:t>
            </a:r>
            <a:r>
              <a:rPr lang="en-US" sz="2400" b="1" dirty="0" smtClean="0"/>
              <a:t>weight</a:t>
            </a:r>
            <a:r>
              <a:rPr lang="en-US" sz="2400" dirty="0" smtClean="0"/>
              <a:t>.</a:t>
            </a:r>
          </a:p>
          <a:p>
            <a:pPr marL="0" indent="0">
              <a:buNone/>
            </a:pPr>
            <a:r>
              <a:rPr lang="en-US" sz="2400" dirty="0" smtClean="0"/>
              <a:t>After many consecutive multiplications (time steps) the </a:t>
            </a:r>
            <a:r>
              <a:rPr lang="en-US" sz="2400" dirty="0"/>
              <a:t>original </a:t>
            </a:r>
            <a:r>
              <a:rPr lang="en-US" sz="2400" dirty="0" smtClean="0"/>
              <a:t>state becomes </a:t>
            </a:r>
            <a:r>
              <a:rPr lang="en-US" sz="2400" dirty="0"/>
              <a:t>a lot </a:t>
            </a:r>
            <a:r>
              <a:rPr lang="en-US" sz="2400" dirty="0" smtClean="0"/>
              <a:t>smaller -&gt; </a:t>
            </a:r>
            <a:r>
              <a:rPr lang="en-US" sz="2400" b="1" dirty="0" smtClean="0"/>
              <a:t>network forgets</a:t>
            </a:r>
            <a:r>
              <a:rPr lang="en-US" sz="2400" dirty="0" smtClean="0"/>
              <a:t>.</a:t>
            </a:r>
            <a:endParaRPr lang="en-US" sz="2400" dirty="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26</a:t>
            </a:fld>
            <a:endParaRPr lang="el-G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475920" y="3212976"/>
            <a:ext cx="5924336" cy="3025601"/>
          </a:xfrm>
          <a:prstGeom prst="rect">
            <a:avLst/>
          </a:prstGeom>
        </p:spPr>
      </p:pic>
    </p:spTree>
    <p:extLst>
      <p:ext uri="{BB962C8B-B14F-4D97-AF65-F5344CB8AC3E}">
        <p14:creationId xmlns:p14="http://schemas.microsoft.com/office/powerpoint/2010/main" val="2142088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LSTM</a:t>
            </a:r>
            <a:endParaRPr lang="en-US" dirty="0"/>
          </a:p>
        </p:txBody>
      </p:sp>
      <p:sp>
        <p:nvSpPr>
          <p:cNvPr id="3" name="Content Placeholder 2"/>
          <p:cNvSpPr>
            <a:spLocks noGrp="1"/>
          </p:cNvSpPr>
          <p:nvPr>
            <p:ph sz="quarter" idx="12"/>
          </p:nvPr>
        </p:nvSpPr>
        <p:spPr/>
        <p:txBody>
          <a:bodyPr/>
          <a:lstStyle/>
          <a:p>
            <a:pPr marL="0" indent="0">
              <a:buNone/>
            </a:pPr>
            <a:r>
              <a:rPr lang="en-US" sz="2400" dirty="0"/>
              <a:t>LSTMs were invented to </a:t>
            </a:r>
            <a:r>
              <a:rPr lang="en-US" sz="2400" b="1" dirty="0"/>
              <a:t>solve </a:t>
            </a:r>
            <a:r>
              <a:rPr lang="en-US" sz="2400" b="1" dirty="0" smtClean="0"/>
              <a:t>that short memory </a:t>
            </a:r>
            <a:r>
              <a:rPr lang="en-US" sz="2400" b="1" dirty="0"/>
              <a:t>problem</a:t>
            </a:r>
            <a:r>
              <a:rPr lang="en-US" sz="2400" dirty="0"/>
              <a:t> and be able to encode both long and short term state (memory</a:t>
            </a:r>
            <a:r>
              <a:rPr lang="en-US" sz="2400" dirty="0" smtClean="0"/>
              <a:t>).</a:t>
            </a:r>
          </a:p>
          <a:p>
            <a:pPr marL="0" indent="0">
              <a:buNone/>
            </a:pPr>
            <a:endParaRPr lang="en-US" sz="2400" dirty="0" smtClean="0"/>
          </a:p>
          <a:p>
            <a:pPr marL="0" indent="0">
              <a:buNone/>
            </a:pPr>
            <a:r>
              <a:rPr lang="en-US" sz="2400" dirty="0" smtClean="0"/>
              <a:t>Here </a:t>
            </a:r>
            <a:r>
              <a:rPr lang="en-US" sz="2400" dirty="0"/>
              <a:t>the repeating module has </a:t>
            </a:r>
            <a:r>
              <a:rPr lang="en-US" sz="2400" b="1" dirty="0"/>
              <a:t>four fully connected </a:t>
            </a:r>
            <a:r>
              <a:rPr lang="en-US" sz="2400" b="1" dirty="0" smtClean="0"/>
              <a:t>layers</a:t>
            </a:r>
            <a:r>
              <a:rPr lang="en-US" sz="2400" dirty="0" smtClean="0"/>
              <a:t> -&gt; 3 </a:t>
            </a:r>
            <a:r>
              <a:rPr lang="en-US" sz="2400" dirty="0"/>
              <a:t>sigmoid + 1 </a:t>
            </a:r>
            <a:r>
              <a:rPr lang="en-US" sz="2400" dirty="0" err="1" smtClean="0"/>
              <a:t>tanh</a:t>
            </a:r>
            <a:r>
              <a:rPr lang="en-US" sz="2400" dirty="0"/>
              <a:t>.</a:t>
            </a:r>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27</a:t>
            </a:fld>
            <a:endParaRPr lang="el-GR"/>
          </a:p>
        </p:txBody>
      </p:sp>
    </p:spTree>
    <p:extLst>
      <p:ext uri="{BB962C8B-B14F-4D97-AF65-F5344CB8AC3E}">
        <p14:creationId xmlns:p14="http://schemas.microsoft.com/office/powerpoint/2010/main" val="34470758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LSTM cell</a:t>
            </a:r>
            <a:endParaRPr lang="en-US" dirty="0"/>
          </a:p>
        </p:txBody>
      </p:sp>
      <p:sp>
        <p:nvSpPr>
          <p:cNvPr id="3" name="Content Placeholder 2"/>
          <p:cNvSpPr>
            <a:spLocks noGrp="1"/>
          </p:cNvSpPr>
          <p:nvPr>
            <p:ph sz="quarter" idx="12"/>
          </p:nvPr>
        </p:nvSpPr>
        <p:spPr>
          <a:xfrm>
            <a:off x="1343472" y="1729824"/>
            <a:ext cx="10009188" cy="4508753"/>
          </a:xfrm>
        </p:spPr>
        <p:txBody>
          <a:bodyPr/>
          <a:lstStyle/>
          <a:p>
            <a:pPr marL="0" indent="0">
              <a:buNone/>
            </a:pPr>
            <a:r>
              <a:rPr lang="en-US" sz="2400" dirty="0"/>
              <a:t>All four layers </a:t>
            </a:r>
            <a:r>
              <a:rPr lang="en-US" sz="2400" b="1" dirty="0"/>
              <a:t>(U, W)</a:t>
            </a:r>
            <a:r>
              <a:rPr lang="en-US" sz="2400" dirty="0"/>
              <a:t> look at </a:t>
            </a:r>
            <a:r>
              <a:rPr lang="en-US" sz="2400" b="1" i="1" dirty="0"/>
              <a:t>ht</a:t>
            </a:r>
            <a:r>
              <a:rPr lang="en-US" sz="2400" b="1" dirty="0"/>
              <a:t>−1</a:t>
            </a:r>
            <a:r>
              <a:rPr lang="en-US" sz="2400" dirty="0"/>
              <a:t> (previous output) and </a:t>
            </a:r>
            <a:r>
              <a:rPr lang="en-US" sz="2400" b="1" i="1" dirty="0" err="1"/>
              <a:t>xt</a:t>
            </a:r>
            <a:r>
              <a:rPr lang="en-US" sz="2400" i="1" dirty="0"/>
              <a:t> </a:t>
            </a:r>
            <a:r>
              <a:rPr lang="en-US" sz="2400" dirty="0"/>
              <a:t>(current input), and output a vector </a:t>
            </a:r>
            <a:r>
              <a:rPr lang="en-US" sz="2400" b="1" dirty="0"/>
              <a:t>(it, </a:t>
            </a:r>
            <a:r>
              <a:rPr lang="en-US" sz="2400" b="1" dirty="0" err="1"/>
              <a:t>ft</a:t>
            </a:r>
            <a:r>
              <a:rPr lang="en-US" sz="2400" b="1" dirty="0"/>
              <a:t>, </a:t>
            </a:r>
            <a:r>
              <a:rPr lang="en-US" sz="2400" b="1" dirty="0" err="1"/>
              <a:t>ot</a:t>
            </a:r>
            <a:r>
              <a:rPr lang="en-US" sz="2400" b="1" dirty="0"/>
              <a:t>, </a:t>
            </a:r>
            <a:r>
              <a:rPr lang="en-US" sz="2400" b="1" dirty="0" err="1"/>
              <a:t>c~t</a:t>
            </a:r>
            <a:r>
              <a:rPr lang="en-US" sz="2400" b="1" dirty="0"/>
              <a:t>)</a:t>
            </a:r>
            <a:r>
              <a:rPr lang="en-US" sz="2400" dirty="0"/>
              <a:t> with same size as the cell state </a:t>
            </a:r>
            <a:r>
              <a:rPr lang="en-US" sz="2400" b="1" i="1" dirty="0"/>
              <a:t>Ct</a:t>
            </a:r>
            <a:r>
              <a:rPr lang="en-US" sz="2400" b="1" dirty="0"/>
              <a:t>−1</a:t>
            </a:r>
            <a:r>
              <a:rPr lang="en-US" sz="2400" dirty="0"/>
              <a:t>. All red colored operations are element-wise.</a:t>
            </a:r>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28</a:t>
            </a:fld>
            <a:endParaRPr lang="el-G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559496" y="3404413"/>
            <a:ext cx="7488832" cy="2834164"/>
          </a:xfrm>
          <a:prstGeom prst="rect">
            <a:avLst/>
          </a:prstGeom>
        </p:spPr>
      </p:pic>
    </p:spTree>
    <p:extLst>
      <p:ext uri="{BB962C8B-B14F-4D97-AF65-F5344CB8AC3E}">
        <p14:creationId xmlns:p14="http://schemas.microsoft.com/office/powerpoint/2010/main" val="13152200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LSTM components</a:t>
            </a:r>
            <a:endParaRPr lang="en-US" dirty="0"/>
          </a:p>
        </p:txBody>
      </p:sp>
      <p:sp>
        <p:nvSpPr>
          <p:cNvPr id="3" name="Content Placeholder 2"/>
          <p:cNvSpPr>
            <a:spLocks noGrp="1"/>
          </p:cNvSpPr>
          <p:nvPr>
            <p:ph sz="quarter" idx="12"/>
          </p:nvPr>
        </p:nvSpPr>
        <p:spPr/>
        <p:txBody>
          <a:bodyPr/>
          <a:lstStyle/>
          <a:p>
            <a:pPr marL="457200" indent="-457200">
              <a:buFont typeface="+mj-lt"/>
              <a:buAutoNum type="arabicPeriod"/>
            </a:pPr>
            <a:r>
              <a:rPr lang="en-US" sz="2400" b="1" dirty="0"/>
              <a:t>Forget gate layer</a:t>
            </a:r>
            <a:r>
              <a:rPr lang="en-US" sz="2400" dirty="0"/>
              <a:t> decides what information we’re going to throw away from the cell state. </a:t>
            </a:r>
          </a:p>
          <a:p>
            <a:pPr marL="457200" indent="-457200">
              <a:buFont typeface="+mj-lt"/>
              <a:buAutoNum type="arabicPeriod"/>
            </a:pPr>
            <a:r>
              <a:rPr lang="en-US" sz="2400" b="1" dirty="0"/>
              <a:t>The </a:t>
            </a:r>
            <a:r>
              <a:rPr lang="en-US" sz="2400" b="1" dirty="0" err="1"/>
              <a:t>tanh</a:t>
            </a:r>
            <a:r>
              <a:rPr lang="en-US" sz="2400" b="1" dirty="0"/>
              <a:t> layer</a:t>
            </a:r>
            <a:r>
              <a:rPr lang="en-US" sz="2400" dirty="0"/>
              <a:t> creates a vector of new candidate values </a:t>
            </a:r>
            <a:r>
              <a:rPr lang="en-US" sz="2400" i="1" dirty="0" err="1"/>
              <a:t>C</a:t>
            </a:r>
            <a:r>
              <a:rPr lang="en-US" sz="2400" dirty="0" err="1"/>
              <a:t>~</a:t>
            </a:r>
            <a:r>
              <a:rPr lang="en-US" sz="2400" i="1" dirty="0" err="1"/>
              <a:t>t</a:t>
            </a:r>
            <a:r>
              <a:rPr lang="en-US" sz="2400" dirty="0"/>
              <a:t>, that could be added to the cell state.</a:t>
            </a:r>
          </a:p>
          <a:p>
            <a:pPr marL="457200" indent="-457200">
              <a:buFont typeface="+mj-lt"/>
              <a:buAutoNum type="arabicPeriod"/>
            </a:pPr>
            <a:r>
              <a:rPr lang="en-US" sz="2400" b="1" dirty="0"/>
              <a:t>Input gate layer</a:t>
            </a:r>
            <a:r>
              <a:rPr lang="en-US" sz="2400" dirty="0"/>
              <a:t> decides which candidate values will be added to the cell state (</a:t>
            </a:r>
            <a:r>
              <a:rPr lang="en-US" sz="2400" i="1" dirty="0" err="1"/>
              <a:t>it</a:t>
            </a:r>
            <a:r>
              <a:rPr lang="en-US" sz="2400" dirty="0" err="1"/>
              <a:t>∗</a:t>
            </a:r>
            <a:r>
              <a:rPr lang="en-US" sz="2400" i="1" dirty="0" err="1"/>
              <a:t>C</a:t>
            </a:r>
            <a:r>
              <a:rPr lang="en-US" sz="2400" dirty="0" err="1"/>
              <a:t>~</a:t>
            </a:r>
            <a:r>
              <a:rPr lang="en-US" sz="2400" i="1" dirty="0" err="1"/>
              <a:t>t</a:t>
            </a:r>
            <a:r>
              <a:rPr lang="en-US" sz="2400" dirty="0" smtClean="0"/>
              <a:t>). </a:t>
            </a:r>
            <a:endParaRPr lang="en-US" sz="2400" dirty="0"/>
          </a:p>
          <a:p>
            <a:pPr marL="457200" indent="-457200">
              <a:buFont typeface="+mj-lt"/>
              <a:buAutoNum type="arabicPeriod"/>
            </a:pPr>
            <a:r>
              <a:rPr lang="en-US" sz="2400" b="1" dirty="0"/>
              <a:t>Output gate layer</a:t>
            </a:r>
            <a:r>
              <a:rPr lang="en-US" sz="2400" dirty="0"/>
              <a:t> decides what parts of the slightly modified new cell state </a:t>
            </a:r>
            <a:r>
              <a:rPr lang="en-US" sz="2400" dirty="0" err="1"/>
              <a:t>tanh</a:t>
            </a:r>
            <a:r>
              <a:rPr lang="en-US" sz="2400" dirty="0"/>
              <a:t>(</a:t>
            </a:r>
            <a:r>
              <a:rPr lang="en-US" sz="2400" i="1" dirty="0"/>
              <a:t>Ct</a:t>
            </a:r>
            <a:r>
              <a:rPr lang="en-US" sz="2400" dirty="0"/>
              <a:t>) we will output (</a:t>
            </a:r>
            <a:r>
              <a:rPr lang="en-US" sz="2400" dirty="0" err="1"/>
              <a:t>ht</a:t>
            </a:r>
            <a:r>
              <a:rPr lang="en-US" sz="2400" dirty="0"/>
              <a:t>).</a:t>
            </a:r>
          </a:p>
          <a:p>
            <a:pPr marL="0" indent="0">
              <a:buNone/>
            </a:pPr>
            <a:r>
              <a:rPr lang="en-US" sz="2400" dirty="0"/>
              <a:t>All three gates (forget, input, output) have sigmoid activations in order to output values between 0 and 1 and control the data </a:t>
            </a:r>
            <a:r>
              <a:rPr lang="en-US" sz="2400" dirty="0" smtClean="0"/>
              <a:t>flow from cell state.</a:t>
            </a:r>
            <a:endParaRPr lang="en-US" sz="2400" dirty="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29</a:t>
            </a:fld>
            <a:endParaRPr lang="el-GR"/>
          </a:p>
        </p:txBody>
      </p:sp>
    </p:spTree>
    <p:extLst>
      <p:ext uri="{BB962C8B-B14F-4D97-AF65-F5344CB8AC3E}">
        <p14:creationId xmlns:p14="http://schemas.microsoft.com/office/powerpoint/2010/main" val="864222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SA</a:t>
            </a:r>
          </a:p>
        </p:txBody>
      </p:sp>
      <p:sp>
        <p:nvSpPr>
          <p:cNvPr id="3" name="Content Placeholder 2"/>
          <p:cNvSpPr>
            <a:spLocks noGrp="1"/>
          </p:cNvSpPr>
          <p:nvPr>
            <p:ph sz="quarter" idx="12"/>
          </p:nvPr>
        </p:nvSpPr>
        <p:spPr/>
        <p:txBody>
          <a:bodyPr/>
          <a:lstStyle/>
          <a:p>
            <a:pPr marL="0" indent="0">
              <a:buNone/>
            </a:pPr>
            <a:r>
              <a:rPr lang="en-US" sz="2400" dirty="0">
                <a:solidFill>
                  <a:srgbClr val="5070C0"/>
                </a:solidFill>
              </a:rPr>
              <a:t>What ?</a:t>
            </a:r>
            <a:r>
              <a:rPr lang="en-US" sz="2400" dirty="0"/>
              <a:t> : </a:t>
            </a:r>
            <a:r>
              <a:rPr lang="en-US" sz="2400" i="1" dirty="0"/>
              <a:t>Sentiment analysis (belongs to NLP)</a:t>
            </a:r>
            <a:r>
              <a:rPr lang="en-US" sz="2400" dirty="0"/>
              <a:t> is the interpretation and classification of emotions (positive, negative and neutral) within text data using text analysis techniques</a:t>
            </a:r>
          </a:p>
          <a:p>
            <a:pPr marL="0" indent="0">
              <a:buNone/>
            </a:pPr>
            <a:endParaRPr lang="en-US" sz="2400" dirty="0"/>
          </a:p>
          <a:p>
            <a:pPr marL="0" indent="0">
              <a:buNone/>
            </a:pPr>
            <a:r>
              <a:rPr lang="en-US" sz="2400" dirty="0">
                <a:solidFill>
                  <a:srgbClr val="5070C0"/>
                </a:solidFill>
              </a:rPr>
              <a:t>Where ?</a:t>
            </a:r>
            <a:r>
              <a:rPr lang="en-US" sz="2400" dirty="0"/>
              <a:t> : Reviews (products, movies), social media (Twitter, Facebook), articles, etc.</a:t>
            </a:r>
          </a:p>
          <a:p>
            <a:pPr marL="0" indent="0">
              <a:buNone/>
            </a:pPr>
            <a:endParaRPr lang="en-US" sz="2400" dirty="0"/>
          </a:p>
          <a:p>
            <a:pPr marL="0" indent="0">
              <a:buNone/>
            </a:pPr>
            <a:r>
              <a:rPr lang="en-US" sz="2400" dirty="0">
                <a:solidFill>
                  <a:srgbClr val="5070C0"/>
                </a:solidFill>
              </a:rPr>
              <a:t>Why ?</a:t>
            </a:r>
            <a:r>
              <a:rPr lang="en-US" sz="2400" dirty="0"/>
              <a:t> : Get a feel of public opinion behind certain topics      adapt strategies to win </a:t>
            </a:r>
            <a:r>
              <a:rPr lang="en-US" sz="2400" dirty="0" smtClean="0"/>
              <a:t>customers/voters </a:t>
            </a:r>
            <a:r>
              <a:rPr lang="en-US" sz="2400" dirty="0"/>
              <a:t>preference</a:t>
            </a:r>
          </a:p>
          <a:p>
            <a:pPr marL="0" indent="0">
              <a:buNone/>
            </a:pPr>
            <a:endParaRPr lang="en-US" sz="2400" dirty="0"/>
          </a:p>
          <a:p>
            <a:pPr marL="0" indent="0">
              <a:buNone/>
            </a:pPr>
            <a:endParaRPr lang="en-US" sz="2400" dirty="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3</a:t>
            </a:fld>
            <a:endParaRPr lang="el-GR"/>
          </a:p>
        </p:txBody>
      </p:sp>
      <p:sp>
        <p:nvSpPr>
          <p:cNvPr id="6" name="Right Arrow 5"/>
          <p:cNvSpPr/>
          <p:nvPr/>
        </p:nvSpPr>
        <p:spPr>
          <a:xfrm>
            <a:off x="9192344" y="5013176"/>
            <a:ext cx="216024"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56994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classification example with LSTM</a:t>
            </a:r>
          </a:p>
        </p:txBody>
      </p:sp>
      <p:sp>
        <p:nvSpPr>
          <p:cNvPr id="3" name="Content Placeholder 2"/>
          <p:cNvSpPr>
            <a:spLocks noGrp="1"/>
          </p:cNvSpPr>
          <p:nvPr>
            <p:ph sz="quarter" idx="12"/>
          </p:nvPr>
        </p:nvSpPr>
        <p:spPr/>
        <p:txBody>
          <a:bodyPr/>
          <a:lstStyle/>
          <a:p>
            <a:r>
              <a:rPr lang="en-US" sz="2400" dirty="0"/>
              <a:t>For a sentiment analysis application of LSTM, we consider as </a:t>
            </a:r>
            <a:r>
              <a:rPr lang="en-US" sz="2400" b="1" dirty="0"/>
              <a:t>input vectors </a:t>
            </a:r>
            <a:r>
              <a:rPr lang="en-US" sz="2400" b="1" dirty="0" err="1"/>
              <a:t>xt</a:t>
            </a:r>
            <a:r>
              <a:rPr lang="en-US" sz="2400" b="1" dirty="0"/>
              <a:t> the word </a:t>
            </a:r>
            <a:r>
              <a:rPr lang="en-US" sz="2400" b="1" dirty="0" err="1"/>
              <a:t>embeddings</a:t>
            </a:r>
            <a:r>
              <a:rPr lang="en-US" sz="2400" b="1" dirty="0"/>
              <a:t> </a:t>
            </a:r>
            <a:r>
              <a:rPr lang="en-US" sz="2400" dirty="0" smtClean="0"/>
              <a:t>of a sentence</a:t>
            </a:r>
          </a:p>
          <a:p>
            <a:r>
              <a:rPr lang="en-US" sz="2400" dirty="0" smtClean="0"/>
              <a:t>The </a:t>
            </a:r>
            <a:r>
              <a:rPr lang="en-US" sz="2400" dirty="0"/>
              <a:t>aforementioned </a:t>
            </a:r>
            <a:r>
              <a:rPr lang="en-US" sz="2400" b="1" dirty="0" smtClean="0"/>
              <a:t>calculations </a:t>
            </a:r>
            <a:r>
              <a:rPr lang="en-US" sz="2400" b="1" dirty="0"/>
              <a:t>will be performed as many times as the number of words</a:t>
            </a:r>
            <a:r>
              <a:rPr lang="en-US" sz="2400" dirty="0"/>
              <a:t> in the sentence. </a:t>
            </a:r>
            <a:endParaRPr lang="en-US" sz="2400" dirty="0" smtClean="0"/>
          </a:p>
          <a:p>
            <a:r>
              <a:rPr lang="en-US" sz="2400" dirty="0" smtClean="0"/>
              <a:t>The </a:t>
            </a:r>
            <a:r>
              <a:rPr lang="en-US" sz="2400" b="1" dirty="0"/>
              <a:t>final output of LSTM </a:t>
            </a:r>
            <a:r>
              <a:rPr lang="en-US" sz="2400" dirty="0"/>
              <a:t>is produced at the final time step (end of input sequence) and then </a:t>
            </a:r>
            <a:r>
              <a:rPr lang="en-US" sz="2400" b="1" dirty="0"/>
              <a:t>is fed to </a:t>
            </a:r>
            <a:r>
              <a:rPr lang="en-US" sz="2400" b="1" dirty="0" smtClean="0"/>
              <a:t>the output/dense </a:t>
            </a:r>
            <a:r>
              <a:rPr lang="en-US" sz="2400" b="1" dirty="0"/>
              <a:t>layer </a:t>
            </a:r>
            <a:r>
              <a:rPr lang="en-US" sz="2400" dirty="0"/>
              <a:t>which gives us the final classification result.</a:t>
            </a:r>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30</a:t>
            </a:fld>
            <a:endParaRPr lang="el-GR"/>
          </a:p>
        </p:txBody>
      </p:sp>
    </p:spTree>
    <p:extLst>
      <p:ext uri="{BB962C8B-B14F-4D97-AF65-F5344CB8AC3E}">
        <p14:creationId xmlns:p14="http://schemas.microsoft.com/office/powerpoint/2010/main" val="1572560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classification example with LSTM</a:t>
            </a:r>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31</a:t>
            </a:fld>
            <a:endParaRPr lang="el-GR"/>
          </a:p>
        </p:txBody>
      </p:sp>
      <p:pic>
        <p:nvPicPr>
          <p:cNvPr id="5" name="Content Placeholder 4"/>
          <p:cNvPicPr/>
          <p:nvPr/>
        </p:nvPicPr>
        <p:blipFill>
          <a:blip r:embed="rId2">
            <a:extLst>
              <a:ext uri="{28A0092B-C50C-407E-A947-70E740481C1C}">
                <a14:useLocalDpi xmlns:a14="http://schemas.microsoft.com/office/drawing/2010/main" val="0"/>
              </a:ext>
            </a:extLst>
          </a:blip>
          <a:stretch>
            <a:fillRect/>
          </a:stretch>
        </p:blipFill>
        <p:spPr>
          <a:xfrm>
            <a:off x="0" y="1988840"/>
            <a:ext cx="7392144" cy="4071030"/>
          </a:xfrm>
          <a:prstGeom prst="rect">
            <a:avLst/>
          </a:prstGeom>
        </p:spPr>
      </p:pic>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7392144" y="2512187"/>
            <a:ext cx="4799856" cy="3024336"/>
          </a:xfrm>
          <a:prstGeom prst="rect">
            <a:avLst/>
          </a:prstGeom>
        </p:spPr>
      </p:pic>
    </p:spTree>
    <p:extLst>
      <p:ext uri="{BB962C8B-B14F-4D97-AF65-F5344CB8AC3E}">
        <p14:creationId xmlns:p14="http://schemas.microsoft.com/office/powerpoint/2010/main" val="27620337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LSTM</a:t>
            </a:r>
          </a:p>
        </p:txBody>
      </p:sp>
      <p:sp>
        <p:nvSpPr>
          <p:cNvPr id="3" name="Content Placeholder 2"/>
          <p:cNvSpPr>
            <a:spLocks noGrp="1"/>
          </p:cNvSpPr>
          <p:nvPr>
            <p:ph sz="quarter" idx="12"/>
          </p:nvPr>
        </p:nvSpPr>
        <p:spPr/>
        <p:txBody>
          <a:bodyPr/>
          <a:lstStyle/>
          <a:p>
            <a:r>
              <a:rPr lang="en-US" sz="2400" dirty="0" smtClean="0"/>
              <a:t>Higher </a:t>
            </a:r>
            <a:r>
              <a:rPr lang="en-US" sz="2400" dirty="0"/>
              <a:t>LSTM cells pass their outputs to the lower LSTMs as inputs. </a:t>
            </a:r>
            <a:endParaRPr lang="en-US" sz="2400" dirty="0" smtClean="0"/>
          </a:p>
          <a:p>
            <a:r>
              <a:rPr lang="en-US" sz="2400" dirty="0" smtClean="0"/>
              <a:t>The </a:t>
            </a:r>
            <a:r>
              <a:rPr lang="en-US" sz="2400" dirty="0"/>
              <a:t>lowest LSTM layer in the architecture produces at the final time step (end of input sequence) the final output. </a:t>
            </a:r>
            <a:endParaRPr lang="en-US" sz="2400" dirty="0" smtClean="0"/>
          </a:p>
          <a:p>
            <a:r>
              <a:rPr lang="en-US" sz="2400" dirty="0" smtClean="0"/>
              <a:t>The </a:t>
            </a:r>
            <a:r>
              <a:rPr lang="en-US" sz="2400" dirty="0"/>
              <a:t>rest classification steps are the same as with a single LSTM architecture.</a:t>
            </a:r>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32</a:t>
            </a:fld>
            <a:endParaRPr lang="el-GR"/>
          </a:p>
        </p:txBody>
      </p:sp>
    </p:spTree>
    <p:extLst>
      <p:ext uri="{BB962C8B-B14F-4D97-AF65-F5344CB8AC3E}">
        <p14:creationId xmlns:p14="http://schemas.microsoft.com/office/powerpoint/2010/main" val="2680942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Stacked LSTM</a:t>
            </a:r>
            <a:endParaRPr lang="en-US" dirty="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33</a:t>
            </a:fld>
            <a:endParaRPr lang="el-GR"/>
          </a:p>
        </p:txBody>
      </p:sp>
      <p:pic>
        <p:nvPicPr>
          <p:cNvPr id="5" name="Content Placeholder 4"/>
          <p:cNvPicPr/>
          <p:nvPr/>
        </p:nvPicPr>
        <p:blipFill>
          <a:blip r:embed="rId2">
            <a:extLst>
              <a:ext uri="{28A0092B-C50C-407E-A947-70E740481C1C}">
                <a14:useLocalDpi xmlns:a14="http://schemas.microsoft.com/office/drawing/2010/main" val="0"/>
              </a:ext>
            </a:extLst>
          </a:blip>
          <a:stretch>
            <a:fillRect/>
          </a:stretch>
        </p:blipFill>
        <p:spPr>
          <a:xfrm>
            <a:off x="1343472" y="1729824"/>
            <a:ext cx="8640960" cy="4363472"/>
          </a:xfrm>
          <a:prstGeom prst="rect">
            <a:avLst/>
          </a:prstGeom>
        </p:spPr>
      </p:pic>
    </p:spTree>
    <p:extLst>
      <p:ext uri="{BB962C8B-B14F-4D97-AF65-F5344CB8AC3E}">
        <p14:creationId xmlns:p14="http://schemas.microsoft.com/office/powerpoint/2010/main" val="21600142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increase depth?</a:t>
            </a:r>
          </a:p>
        </p:txBody>
      </p:sp>
      <p:sp>
        <p:nvSpPr>
          <p:cNvPr id="3" name="Content Placeholder 2"/>
          <p:cNvSpPr>
            <a:spLocks noGrp="1"/>
          </p:cNvSpPr>
          <p:nvPr>
            <p:ph sz="quarter" idx="12"/>
          </p:nvPr>
        </p:nvSpPr>
        <p:spPr/>
        <p:txBody>
          <a:bodyPr/>
          <a:lstStyle/>
          <a:p>
            <a:pPr marL="0" indent="0">
              <a:buNone/>
            </a:pPr>
            <a:r>
              <a:rPr lang="en-US" sz="2400" dirty="0" smtClean="0"/>
              <a:t>The </a:t>
            </a:r>
            <a:r>
              <a:rPr lang="en-US" sz="2400" dirty="0"/>
              <a:t>network can be seen as a processing pipeline, in which </a:t>
            </a:r>
            <a:r>
              <a:rPr lang="en-US" sz="2400" b="1" dirty="0"/>
              <a:t>each layer solves a part of the task (easier than the whole task) </a:t>
            </a:r>
            <a:r>
              <a:rPr lang="en-US" sz="2400" dirty="0"/>
              <a:t>before passing it on to the </a:t>
            </a:r>
            <a:r>
              <a:rPr lang="en-US" sz="2400" dirty="0" smtClean="0"/>
              <a:t>next layer, </a:t>
            </a:r>
            <a:r>
              <a:rPr lang="en-US" sz="2400" dirty="0"/>
              <a:t>until finally the last layer provides the output</a:t>
            </a:r>
            <a:r>
              <a:rPr lang="en-US" sz="2400" dirty="0" smtClean="0"/>
              <a:t>.</a:t>
            </a:r>
          </a:p>
          <a:p>
            <a:pPr marL="0" indent="0">
              <a:buNone/>
            </a:pPr>
            <a:endParaRPr lang="en-US" sz="2400" dirty="0" smtClean="0"/>
          </a:p>
          <a:p>
            <a:pPr marL="0" indent="0">
              <a:buNone/>
            </a:pPr>
            <a:r>
              <a:rPr lang="en-US" sz="2400" dirty="0" smtClean="0"/>
              <a:t>The </a:t>
            </a:r>
            <a:r>
              <a:rPr lang="en-US" sz="2400" dirty="0"/>
              <a:t>additional layers are understood to </a:t>
            </a:r>
            <a:r>
              <a:rPr lang="en-US" sz="2400" b="1" dirty="0"/>
              <a:t>recombine the learned </a:t>
            </a:r>
            <a:r>
              <a:rPr lang="en-US" sz="2400" b="1" dirty="0" smtClean="0"/>
              <a:t>representations</a:t>
            </a:r>
            <a:r>
              <a:rPr lang="en-US" sz="2400" dirty="0" smtClean="0"/>
              <a:t> </a:t>
            </a:r>
            <a:r>
              <a:rPr lang="en-US" sz="2400" dirty="0"/>
              <a:t>from prior layers and </a:t>
            </a:r>
            <a:r>
              <a:rPr lang="en-US" sz="2400" b="1" dirty="0"/>
              <a:t>create new representations at high levels of abstraction.</a:t>
            </a:r>
            <a:r>
              <a:rPr lang="en-US" sz="2400" dirty="0"/>
              <a:t> For example, from lines to shapes to objects (computer vision).</a:t>
            </a:r>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34</a:t>
            </a:fld>
            <a:endParaRPr lang="el-GR"/>
          </a:p>
        </p:txBody>
      </p:sp>
    </p:spTree>
    <p:extLst>
      <p:ext uri="{BB962C8B-B14F-4D97-AF65-F5344CB8AC3E}">
        <p14:creationId xmlns:p14="http://schemas.microsoft.com/office/powerpoint/2010/main" val="3972482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Bidirectional LSTM</a:t>
            </a:r>
          </a:p>
        </p:txBody>
      </p:sp>
      <p:sp>
        <p:nvSpPr>
          <p:cNvPr id="3" name="Content Placeholder 2"/>
          <p:cNvSpPr>
            <a:spLocks noGrp="1"/>
          </p:cNvSpPr>
          <p:nvPr>
            <p:ph sz="quarter" idx="12"/>
          </p:nvPr>
        </p:nvSpPr>
        <p:spPr/>
        <p:txBody>
          <a:bodyPr/>
          <a:lstStyle/>
          <a:p>
            <a:r>
              <a:rPr lang="en-US" sz="2400" dirty="0" smtClean="0"/>
              <a:t>Forward </a:t>
            </a:r>
            <a:r>
              <a:rPr lang="en-US" sz="2400" dirty="0"/>
              <a:t>and </a:t>
            </a:r>
            <a:r>
              <a:rPr lang="en-US" sz="2400" dirty="0" smtClean="0"/>
              <a:t>backward LSTMs are combined. </a:t>
            </a:r>
          </a:p>
          <a:p>
            <a:r>
              <a:rPr lang="en-US" sz="2400" dirty="0" smtClean="0"/>
              <a:t>The </a:t>
            </a:r>
            <a:r>
              <a:rPr lang="en-US" sz="2400" dirty="0"/>
              <a:t>forward one ‘sees’ the words in their normal reading order. The backward one ‘sees’ them in reverse. </a:t>
            </a:r>
            <a:endParaRPr lang="en-US" sz="2400" dirty="0" smtClean="0"/>
          </a:p>
          <a:p>
            <a:r>
              <a:rPr lang="en-US" sz="2400" dirty="0" smtClean="0"/>
              <a:t>The </a:t>
            </a:r>
            <a:r>
              <a:rPr lang="en-US" sz="2400" dirty="0"/>
              <a:t>final outputs from these two LSTMs are concatenated to form the final output of the whole bidirectional LSTM. </a:t>
            </a:r>
            <a:endParaRPr lang="en-US" sz="2400" dirty="0" smtClean="0"/>
          </a:p>
          <a:p>
            <a:r>
              <a:rPr lang="en-US" sz="2400" dirty="0" smtClean="0"/>
              <a:t>This </a:t>
            </a:r>
            <a:r>
              <a:rPr lang="en-US" sz="2400" dirty="0"/>
              <a:t>vector is again fed to the output layer which gives us the sentiment score.</a:t>
            </a:r>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35</a:t>
            </a:fld>
            <a:endParaRPr lang="el-GR"/>
          </a:p>
        </p:txBody>
      </p:sp>
    </p:spTree>
    <p:extLst>
      <p:ext uri="{BB962C8B-B14F-4D97-AF65-F5344CB8AC3E}">
        <p14:creationId xmlns:p14="http://schemas.microsoft.com/office/powerpoint/2010/main" val="16582084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Bi-LSTM</a:t>
            </a:r>
            <a:endParaRPr lang="en-US" dirty="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36</a:t>
            </a:fld>
            <a:endParaRPr lang="el-GR"/>
          </a:p>
        </p:txBody>
      </p:sp>
      <p:pic>
        <p:nvPicPr>
          <p:cNvPr id="5" name="Content Placeholder 4"/>
          <p:cNvPicPr/>
          <p:nvPr/>
        </p:nvPicPr>
        <p:blipFill>
          <a:blip r:embed="rId2">
            <a:extLst>
              <a:ext uri="{28A0092B-C50C-407E-A947-70E740481C1C}">
                <a14:useLocalDpi xmlns:a14="http://schemas.microsoft.com/office/drawing/2010/main" val="0"/>
              </a:ext>
            </a:extLst>
          </a:blip>
          <a:stretch>
            <a:fillRect/>
          </a:stretch>
        </p:blipFill>
        <p:spPr>
          <a:xfrm>
            <a:off x="1343472" y="1729824"/>
            <a:ext cx="9145016" cy="4626526"/>
          </a:xfrm>
          <a:prstGeom prst="rect">
            <a:avLst/>
          </a:prstGeom>
        </p:spPr>
      </p:pic>
    </p:spTree>
    <p:extLst>
      <p:ext uri="{BB962C8B-B14F-4D97-AF65-F5344CB8AC3E}">
        <p14:creationId xmlns:p14="http://schemas.microsoft.com/office/powerpoint/2010/main" val="2162369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Bidirectional LSTM?</a:t>
            </a:r>
          </a:p>
        </p:txBody>
      </p:sp>
      <p:sp>
        <p:nvSpPr>
          <p:cNvPr id="3" name="Content Placeholder 2"/>
          <p:cNvSpPr>
            <a:spLocks noGrp="1"/>
          </p:cNvSpPr>
          <p:nvPr>
            <p:ph sz="quarter" idx="12"/>
          </p:nvPr>
        </p:nvSpPr>
        <p:spPr/>
        <p:txBody>
          <a:bodyPr/>
          <a:lstStyle/>
          <a:p>
            <a:pPr marL="0" indent="0">
              <a:buNone/>
            </a:pPr>
            <a:r>
              <a:rPr lang="en-US" sz="2400" dirty="0"/>
              <a:t>Bidirectional LSTM (Bi-LSTM) preserves information from </a:t>
            </a:r>
            <a:r>
              <a:rPr lang="en-US" sz="2400" b="1" dirty="0"/>
              <a:t>both </a:t>
            </a:r>
            <a:r>
              <a:rPr lang="en-US" sz="2400" b="1" dirty="0" smtClean="0"/>
              <a:t>past </a:t>
            </a:r>
            <a:r>
              <a:rPr lang="en-US" sz="2400" b="1" dirty="0"/>
              <a:t>(forward LSTM)</a:t>
            </a:r>
            <a:r>
              <a:rPr lang="en-US" sz="2400" b="1" dirty="0" smtClean="0"/>
              <a:t> </a:t>
            </a:r>
            <a:r>
              <a:rPr lang="en-US" sz="2400" b="1" dirty="0"/>
              <a:t>and future </a:t>
            </a:r>
            <a:r>
              <a:rPr lang="en-US" sz="2400" b="1" dirty="0" smtClean="0"/>
              <a:t>(</a:t>
            </a:r>
            <a:r>
              <a:rPr lang="en-US" sz="2400" b="1" dirty="0"/>
              <a:t>backward LSTM</a:t>
            </a:r>
            <a:r>
              <a:rPr lang="en-US" sz="2400" b="1" dirty="0" smtClean="0"/>
              <a:t>).</a:t>
            </a:r>
          </a:p>
          <a:p>
            <a:pPr marL="0" indent="0">
              <a:buNone/>
            </a:pPr>
            <a:r>
              <a:rPr lang="en-US" sz="2400" dirty="0" smtClean="0"/>
              <a:t> </a:t>
            </a:r>
          </a:p>
          <a:p>
            <a:pPr marL="0" indent="0">
              <a:buNone/>
            </a:pPr>
            <a:r>
              <a:rPr lang="en-US" sz="2400" dirty="0" smtClean="0"/>
              <a:t>In sequence classification </a:t>
            </a:r>
            <a:r>
              <a:rPr lang="en-US" sz="2400" dirty="0"/>
              <a:t>tasks (sentiment analysis) they usually perform better than unidirectional LSTMs as </a:t>
            </a:r>
            <a:r>
              <a:rPr lang="en-US" sz="2400" b="1" dirty="0"/>
              <a:t>they can understand context better</a:t>
            </a:r>
            <a:r>
              <a:rPr lang="en-US" sz="2400" dirty="0" smtClean="0"/>
              <a:t>.  </a:t>
            </a:r>
          </a:p>
          <a:p>
            <a:pPr marL="0" indent="0">
              <a:buNone/>
            </a:pPr>
            <a:endParaRPr lang="en-US" sz="2400" dirty="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37</a:t>
            </a:fld>
            <a:endParaRPr lang="el-GR"/>
          </a:p>
        </p:txBody>
      </p:sp>
    </p:spTree>
    <p:extLst>
      <p:ext uri="{BB962C8B-B14F-4D97-AF65-F5344CB8AC3E}">
        <p14:creationId xmlns:p14="http://schemas.microsoft.com/office/powerpoint/2010/main" val="25263705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35B21B-07E2-41E2-AF28-5ABE9A7016A9}"/>
              </a:ext>
            </a:extLst>
          </p:cNvPr>
          <p:cNvSpPr>
            <a:spLocks noGrp="1"/>
          </p:cNvSpPr>
          <p:nvPr>
            <p:ph type="title"/>
          </p:nvPr>
        </p:nvSpPr>
        <p:spPr>
          <a:xfrm>
            <a:off x="1343472" y="404664"/>
            <a:ext cx="8784976" cy="1325160"/>
          </a:xfrm>
        </p:spPr>
        <p:txBody>
          <a:bodyPr/>
          <a:lstStyle/>
          <a:p>
            <a:r>
              <a:rPr lang="en-US" dirty="0"/>
              <a:t>Convolution Neural Networks (CNNs)</a:t>
            </a:r>
          </a:p>
        </p:txBody>
      </p:sp>
      <p:sp>
        <p:nvSpPr>
          <p:cNvPr id="3" name="Content Placeholder 2">
            <a:extLst>
              <a:ext uri="{FF2B5EF4-FFF2-40B4-BE49-F238E27FC236}">
                <a16:creationId xmlns="" xmlns:a16="http://schemas.microsoft.com/office/drawing/2014/main" id="{DA23FE53-AB03-4C68-AE47-0C054A1AF5E8}"/>
              </a:ext>
            </a:extLst>
          </p:cNvPr>
          <p:cNvSpPr>
            <a:spLocks noGrp="1"/>
          </p:cNvSpPr>
          <p:nvPr>
            <p:ph sz="quarter" idx="12"/>
          </p:nvPr>
        </p:nvSpPr>
        <p:spPr/>
        <p:txBody>
          <a:bodyPr/>
          <a:lstStyle/>
          <a:p>
            <a:pPr>
              <a:buFont typeface="Arial" panose="020B0604020202020204" pitchFamily="34" charset="0"/>
              <a:buChar char="•"/>
            </a:pPr>
            <a:r>
              <a:rPr lang="en-US" sz="2400" dirty="0"/>
              <a:t>Traditionally used in image processing</a:t>
            </a:r>
          </a:p>
          <a:p>
            <a:pPr>
              <a:buFont typeface="Arial" panose="020B0604020202020204" pitchFamily="34" charset="0"/>
              <a:buChar char="•"/>
            </a:pPr>
            <a:endParaRPr lang="en-US" sz="2400" dirty="0"/>
          </a:p>
          <a:p>
            <a:pPr>
              <a:buFont typeface="Arial" panose="020B0604020202020204" pitchFamily="34" charset="0"/>
              <a:buChar char="•"/>
            </a:pPr>
            <a:r>
              <a:rPr lang="en-US" sz="2400" dirty="0"/>
              <a:t>Can be also used for text</a:t>
            </a:r>
          </a:p>
          <a:p>
            <a:pPr>
              <a:buFont typeface="Arial" panose="020B0604020202020204" pitchFamily="34" charset="0"/>
              <a:buChar char="•"/>
            </a:pPr>
            <a:endParaRPr lang="en-US" sz="2400" dirty="0"/>
          </a:p>
          <a:p>
            <a:pPr>
              <a:buFont typeface="Arial" panose="020B0604020202020204" pitchFamily="34" charset="0"/>
              <a:buChar char="•"/>
            </a:pPr>
            <a:r>
              <a:rPr lang="en-US" sz="2400" dirty="0"/>
              <a:t>Easily parallelized for GPUs</a:t>
            </a:r>
          </a:p>
          <a:p>
            <a:pPr>
              <a:buFont typeface="Arial" panose="020B0604020202020204" pitchFamily="34" charset="0"/>
              <a:buChar char="•"/>
            </a:pPr>
            <a:endParaRPr lang="en-US" sz="2400" dirty="0"/>
          </a:p>
          <a:p>
            <a:pPr>
              <a:buFont typeface="Arial" panose="020B0604020202020204" pitchFamily="34" charset="0"/>
              <a:buChar char="•"/>
            </a:pPr>
            <a:r>
              <a:rPr lang="en-US" sz="2400" dirty="0"/>
              <a:t>Good classification results</a:t>
            </a:r>
          </a:p>
          <a:p>
            <a:pPr>
              <a:buFont typeface="Arial" panose="020B0604020202020204" pitchFamily="34" charset="0"/>
              <a:buChar char="•"/>
            </a:pPr>
            <a:endParaRPr lang="en-US" sz="2400" dirty="0"/>
          </a:p>
          <a:p>
            <a:endParaRPr lang="en-US" sz="2400" dirty="0"/>
          </a:p>
        </p:txBody>
      </p:sp>
      <p:sp>
        <p:nvSpPr>
          <p:cNvPr id="4" name="Slide Number Placeholder 3">
            <a:extLst>
              <a:ext uri="{FF2B5EF4-FFF2-40B4-BE49-F238E27FC236}">
                <a16:creationId xmlns="" xmlns:a16="http://schemas.microsoft.com/office/drawing/2014/main" id="{287494DD-7761-4425-84C1-A160DB28A22C}"/>
              </a:ext>
            </a:extLst>
          </p:cNvPr>
          <p:cNvSpPr>
            <a:spLocks noGrp="1"/>
          </p:cNvSpPr>
          <p:nvPr>
            <p:ph type="sldNum" sz="quarter" idx="13"/>
          </p:nvPr>
        </p:nvSpPr>
        <p:spPr/>
        <p:txBody>
          <a:bodyPr/>
          <a:lstStyle/>
          <a:p>
            <a:pPr>
              <a:defRPr/>
            </a:pPr>
            <a:fld id="{067A270A-E653-4AD2-9076-9115A24AE536}" type="slidenum">
              <a:rPr lang="el-GR" smtClean="0"/>
              <a:pPr>
                <a:defRPr/>
              </a:pPr>
              <a:t>38</a:t>
            </a:fld>
            <a:endParaRPr lang="el-GR"/>
          </a:p>
        </p:txBody>
      </p:sp>
    </p:spTree>
    <p:extLst>
      <p:ext uri="{BB962C8B-B14F-4D97-AF65-F5344CB8AC3E}">
        <p14:creationId xmlns:p14="http://schemas.microsoft.com/office/powerpoint/2010/main" val="4881034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Convolution over text</a:t>
            </a:r>
            <a:endParaRPr lang="en-US" dirty="0"/>
          </a:p>
        </p:txBody>
      </p:sp>
      <p:sp>
        <p:nvSpPr>
          <p:cNvPr id="3" name="Content Placeholder 2"/>
          <p:cNvSpPr>
            <a:spLocks noGrp="1"/>
          </p:cNvSpPr>
          <p:nvPr>
            <p:ph sz="quarter" idx="12"/>
          </p:nvPr>
        </p:nvSpPr>
        <p:spPr/>
        <p:txBody>
          <a:bodyPr/>
          <a:lstStyle/>
          <a:p>
            <a:r>
              <a:rPr lang="en-US" sz="2400" dirty="0"/>
              <a:t>Convolution : </a:t>
            </a:r>
            <a:r>
              <a:rPr lang="en-US" sz="2400" b="1" dirty="0"/>
              <a:t>window-based feature extraction</a:t>
            </a:r>
            <a:r>
              <a:rPr lang="en-US" sz="2400" dirty="0"/>
              <a:t>, where the features are patterns in sequential word groupings that indicate traits like the sentiment of a </a:t>
            </a:r>
            <a:r>
              <a:rPr lang="en-US" sz="2400" dirty="0" smtClean="0"/>
              <a:t>text</a:t>
            </a:r>
            <a:endParaRPr lang="en-US" sz="2400" b="1" dirty="0" smtClean="0"/>
          </a:p>
          <a:p>
            <a:r>
              <a:rPr lang="en-US" sz="2400" b="1" dirty="0" smtClean="0"/>
              <a:t>1D </a:t>
            </a:r>
            <a:r>
              <a:rPr lang="en-US" sz="2400" b="1" dirty="0"/>
              <a:t>convolution</a:t>
            </a:r>
            <a:r>
              <a:rPr lang="en-US" sz="2400" dirty="0"/>
              <a:t> </a:t>
            </a:r>
            <a:r>
              <a:rPr lang="en-US" sz="2400" dirty="0" smtClean="0"/>
              <a:t>: kernel moves in only </a:t>
            </a:r>
            <a:r>
              <a:rPr lang="en-US" sz="2400" i="1" dirty="0"/>
              <a:t>one</a:t>
            </a:r>
            <a:r>
              <a:rPr lang="en-US" sz="2400" dirty="0"/>
              <a:t> dimension: </a:t>
            </a:r>
            <a:r>
              <a:rPr lang="en-US" sz="2400" b="1" dirty="0"/>
              <a:t>time</a:t>
            </a:r>
            <a:r>
              <a:rPr lang="en-US" sz="2400" dirty="0"/>
              <a:t> (whereas in images the kernel moved in two dimensions -</a:t>
            </a:r>
            <a:r>
              <a:rPr lang="en-US" sz="2400" b="1" dirty="0" smtClean="0"/>
              <a:t>2D convolution</a:t>
            </a:r>
            <a:r>
              <a:rPr lang="en-US" sz="2400" dirty="0" smtClean="0"/>
              <a:t>)</a:t>
            </a:r>
          </a:p>
          <a:p>
            <a:r>
              <a:rPr lang="en-US" sz="2400" dirty="0"/>
              <a:t>M</a:t>
            </a:r>
            <a:r>
              <a:rPr lang="en-US" sz="2400" dirty="0" smtClean="0"/>
              <a:t>any kernels - </a:t>
            </a:r>
            <a:r>
              <a:rPr lang="en-US" sz="2400" b="1" dirty="0" smtClean="0"/>
              <a:t>different heights</a:t>
            </a:r>
            <a:r>
              <a:rPr lang="en-US" sz="2400" dirty="0" smtClean="0"/>
              <a:t> : learn different kinds of relationships between words</a:t>
            </a:r>
          </a:p>
          <a:p>
            <a:r>
              <a:rPr lang="en-US" sz="2400" dirty="0" smtClean="0"/>
              <a:t>Kernel weights are learned in training</a:t>
            </a:r>
          </a:p>
          <a:p>
            <a:endParaRPr lang="en-US" sz="2400" dirty="0" smtClean="0"/>
          </a:p>
          <a:p>
            <a:endParaRPr lang="en-US" sz="2400" dirty="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39</a:t>
            </a:fld>
            <a:endParaRPr lang="el-GR"/>
          </a:p>
        </p:txBody>
      </p:sp>
    </p:spTree>
    <p:extLst>
      <p:ext uri="{BB962C8B-B14F-4D97-AF65-F5344CB8AC3E}">
        <p14:creationId xmlns:p14="http://schemas.microsoft.com/office/powerpoint/2010/main" val="1029403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76EDA3-BEE0-49BA-B0A1-B43F419B3028}"/>
              </a:ext>
            </a:extLst>
          </p:cNvPr>
          <p:cNvSpPr>
            <a:spLocks noGrp="1"/>
          </p:cNvSpPr>
          <p:nvPr>
            <p:ph type="title"/>
          </p:nvPr>
        </p:nvSpPr>
        <p:spPr/>
        <p:txBody>
          <a:bodyPr/>
          <a:lstStyle/>
          <a:p>
            <a:r>
              <a:rPr lang="en-US" dirty="0"/>
              <a:t>Sentiment analysis other names</a:t>
            </a:r>
          </a:p>
        </p:txBody>
      </p:sp>
      <p:sp>
        <p:nvSpPr>
          <p:cNvPr id="3" name="Content Placeholder 2">
            <a:extLst>
              <a:ext uri="{FF2B5EF4-FFF2-40B4-BE49-F238E27FC236}">
                <a16:creationId xmlns="" xmlns:a16="http://schemas.microsoft.com/office/drawing/2014/main" id="{5097E620-4CE4-4DFC-BCDF-56F178B13F0D}"/>
              </a:ext>
            </a:extLst>
          </p:cNvPr>
          <p:cNvSpPr>
            <a:spLocks noGrp="1"/>
          </p:cNvSpPr>
          <p:nvPr>
            <p:ph sz="quarter" idx="12"/>
          </p:nvPr>
        </p:nvSpPr>
        <p:spPr/>
        <p:txBody>
          <a:bodyPr/>
          <a:lstStyle/>
          <a:p>
            <a:pPr>
              <a:buFont typeface="Arial" panose="020B0604020202020204" pitchFamily="34" charset="0"/>
              <a:buChar char="•"/>
            </a:pPr>
            <a:r>
              <a:rPr lang="en-US" sz="2400" dirty="0"/>
              <a:t>Opinion extraction</a:t>
            </a:r>
          </a:p>
          <a:p>
            <a:pPr>
              <a:buFont typeface="Arial" panose="020B0604020202020204" pitchFamily="34" charset="0"/>
              <a:buChar char="•"/>
            </a:pPr>
            <a:endParaRPr lang="en-US" sz="2400" dirty="0"/>
          </a:p>
          <a:p>
            <a:pPr>
              <a:buFont typeface="Arial" panose="020B0604020202020204" pitchFamily="34" charset="0"/>
              <a:buChar char="•"/>
            </a:pPr>
            <a:r>
              <a:rPr lang="en-US" sz="2400" dirty="0"/>
              <a:t>Opinion mining</a:t>
            </a:r>
          </a:p>
          <a:p>
            <a:pPr>
              <a:buFont typeface="Arial" panose="020B0604020202020204" pitchFamily="34" charset="0"/>
              <a:buChar char="•"/>
            </a:pPr>
            <a:endParaRPr lang="en-US" sz="2400" dirty="0"/>
          </a:p>
          <a:p>
            <a:pPr>
              <a:buFont typeface="Arial" panose="020B0604020202020204" pitchFamily="34" charset="0"/>
              <a:buChar char="•"/>
            </a:pPr>
            <a:r>
              <a:rPr lang="en-US" sz="2400" dirty="0"/>
              <a:t>Sentiment mining</a:t>
            </a:r>
          </a:p>
          <a:p>
            <a:pPr>
              <a:buFont typeface="Arial" panose="020B0604020202020204" pitchFamily="34" charset="0"/>
              <a:buChar char="•"/>
            </a:pPr>
            <a:endParaRPr lang="en-US" sz="2400" dirty="0"/>
          </a:p>
          <a:p>
            <a:pPr>
              <a:buFont typeface="Arial" panose="020B0604020202020204" pitchFamily="34" charset="0"/>
              <a:buChar char="•"/>
            </a:pPr>
            <a:r>
              <a:rPr lang="en-US" sz="2400" dirty="0"/>
              <a:t>Subjectivity analysis</a:t>
            </a:r>
          </a:p>
        </p:txBody>
      </p:sp>
      <p:sp>
        <p:nvSpPr>
          <p:cNvPr id="4" name="Slide Number Placeholder 3">
            <a:extLst>
              <a:ext uri="{FF2B5EF4-FFF2-40B4-BE49-F238E27FC236}">
                <a16:creationId xmlns="" xmlns:a16="http://schemas.microsoft.com/office/drawing/2014/main" id="{AB1F12D2-9B3B-4D88-903D-6858E4975E27}"/>
              </a:ext>
            </a:extLst>
          </p:cNvPr>
          <p:cNvSpPr>
            <a:spLocks noGrp="1"/>
          </p:cNvSpPr>
          <p:nvPr>
            <p:ph type="sldNum" sz="quarter" idx="13"/>
          </p:nvPr>
        </p:nvSpPr>
        <p:spPr/>
        <p:txBody>
          <a:bodyPr/>
          <a:lstStyle/>
          <a:p>
            <a:pPr>
              <a:defRPr/>
            </a:pPr>
            <a:fld id="{067A270A-E653-4AD2-9076-9115A24AE536}" type="slidenum">
              <a:rPr lang="el-GR" smtClean="0"/>
              <a:pPr>
                <a:defRPr/>
              </a:pPr>
              <a:t>4</a:t>
            </a:fld>
            <a:endParaRPr lang="el-GR"/>
          </a:p>
        </p:txBody>
      </p:sp>
    </p:spTree>
    <p:extLst>
      <p:ext uri="{BB962C8B-B14F-4D97-AF65-F5344CB8AC3E}">
        <p14:creationId xmlns:p14="http://schemas.microsoft.com/office/powerpoint/2010/main" val="17688092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1D Convolution example</a:t>
            </a:r>
            <a:endParaRPr lang="en-US" dirty="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40</a:t>
            </a:fld>
            <a:endParaRPr lang="el-GR"/>
          </a:p>
        </p:txBody>
      </p:sp>
      <p:pic>
        <p:nvPicPr>
          <p:cNvPr id="5" name="Picture 4" descr="Two similar phrases producing a similar convolutional output valu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99436" y="2058168"/>
            <a:ext cx="7192563" cy="4035127"/>
          </a:xfrm>
          <a:prstGeom prst="rect">
            <a:avLst/>
          </a:prstGeom>
          <a:noFill/>
          <a:ln>
            <a:noFill/>
          </a:ln>
        </p:spPr>
      </p:pic>
      <p:pic>
        <p:nvPicPr>
          <p:cNvPr id="6" name="Picture 5"/>
          <p:cNvPicPr/>
          <p:nvPr/>
        </p:nvPicPr>
        <p:blipFill>
          <a:blip r:embed="rId3"/>
          <a:stretch>
            <a:fillRect/>
          </a:stretch>
        </p:blipFill>
        <p:spPr>
          <a:xfrm>
            <a:off x="0" y="1916833"/>
            <a:ext cx="5159896" cy="3672407"/>
          </a:xfrm>
          <a:prstGeom prst="rect">
            <a:avLst/>
          </a:prstGeom>
        </p:spPr>
      </p:pic>
    </p:spTree>
    <p:extLst>
      <p:ext uri="{BB962C8B-B14F-4D97-AF65-F5344CB8AC3E}">
        <p14:creationId xmlns:p14="http://schemas.microsoft.com/office/powerpoint/2010/main" val="33643913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CNNs shared-weights</a:t>
            </a:r>
            <a:endParaRPr lang="en-US" dirty="0"/>
          </a:p>
        </p:txBody>
      </p:sp>
      <p:sp>
        <p:nvSpPr>
          <p:cNvPr id="3" name="Content Placeholder 2"/>
          <p:cNvSpPr>
            <a:spLocks noGrp="1"/>
          </p:cNvSpPr>
          <p:nvPr>
            <p:ph sz="quarter" idx="12"/>
          </p:nvPr>
        </p:nvSpPr>
        <p:spPr/>
        <p:txBody>
          <a:bodyPr/>
          <a:lstStyle/>
          <a:p>
            <a:pPr marL="0" indent="0">
              <a:buNone/>
            </a:pPr>
            <a:r>
              <a:rPr lang="en-US" sz="2400" dirty="0" smtClean="0"/>
              <a:t>The </a:t>
            </a:r>
            <a:r>
              <a:rPr lang="en-US" sz="2400" dirty="0"/>
              <a:t>fact that the </a:t>
            </a:r>
            <a:r>
              <a:rPr lang="en-US" sz="2400" b="1" dirty="0"/>
              <a:t>filters weights are shared</a:t>
            </a:r>
            <a:r>
              <a:rPr lang="en-US" sz="2400" dirty="0"/>
              <a:t> by the </a:t>
            </a:r>
            <a:r>
              <a:rPr lang="en-US" sz="2400" dirty="0" smtClean="0"/>
              <a:t>entire input (image/text) allows CNN to:</a:t>
            </a:r>
          </a:p>
          <a:p>
            <a:r>
              <a:rPr lang="en-US" sz="2400" dirty="0" smtClean="0"/>
              <a:t>Identify spatially local input patterns/features no matter where they are located on the input – </a:t>
            </a:r>
            <a:r>
              <a:rPr lang="en-US" sz="2400" b="1" dirty="0" smtClean="0"/>
              <a:t>location invariant</a:t>
            </a:r>
          </a:p>
          <a:p>
            <a:r>
              <a:rPr lang="en-US" sz="2400" dirty="0" smtClean="0"/>
              <a:t>Have much </a:t>
            </a:r>
            <a:r>
              <a:rPr lang="en-US" sz="2400" b="1" dirty="0" smtClean="0"/>
              <a:t>less parameters </a:t>
            </a:r>
            <a:r>
              <a:rPr lang="en-US" sz="2400" dirty="0" smtClean="0"/>
              <a:t>(efficiency) than a fully connected network since the former will learn the same feature extractor (the convolution) for every location in the input while the latter would have to relearn the same feature extractor for each location</a:t>
            </a:r>
          </a:p>
          <a:p>
            <a:endParaRPr lang="en-US" sz="2400" dirty="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41</a:t>
            </a:fld>
            <a:endParaRPr lang="el-GR"/>
          </a:p>
        </p:txBody>
      </p:sp>
    </p:spTree>
    <p:extLst>
      <p:ext uri="{BB962C8B-B14F-4D97-AF65-F5344CB8AC3E}">
        <p14:creationId xmlns:p14="http://schemas.microsoft.com/office/powerpoint/2010/main" val="12666342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CNNs pooling</a:t>
            </a:r>
            <a:endParaRPr lang="en-US" dirty="0"/>
          </a:p>
        </p:txBody>
      </p:sp>
      <p:sp>
        <p:nvSpPr>
          <p:cNvPr id="3" name="Content Placeholder 2"/>
          <p:cNvSpPr>
            <a:spLocks noGrp="1"/>
          </p:cNvSpPr>
          <p:nvPr>
            <p:ph sz="quarter" idx="12"/>
          </p:nvPr>
        </p:nvSpPr>
        <p:spPr/>
        <p:txBody>
          <a:bodyPr/>
          <a:lstStyle/>
          <a:p>
            <a:pPr marL="0" indent="0">
              <a:buNone/>
            </a:pPr>
            <a:r>
              <a:rPr lang="en-US" sz="2400" dirty="0"/>
              <a:t>The learned </a:t>
            </a:r>
            <a:r>
              <a:rPr lang="en-US" sz="2400" dirty="0" smtClean="0"/>
              <a:t>kernels </a:t>
            </a:r>
            <a:r>
              <a:rPr lang="en-US" sz="2400" dirty="0"/>
              <a:t>produce the </a:t>
            </a:r>
            <a:r>
              <a:rPr lang="en-US" sz="2400" b="1" dirty="0"/>
              <a:t>strongest response</a:t>
            </a:r>
            <a:r>
              <a:rPr lang="en-US" sz="2400" dirty="0"/>
              <a:t> to a spatially local input </a:t>
            </a:r>
            <a:r>
              <a:rPr lang="en-US" sz="2400" dirty="0" smtClean="0"/>
              <a:t>pattern </a:t>
            </a:r>
            <a:r>
              <a:rPr lang="en-US" sz="2400" dirty="0"/>
              <a:t>-&gt; </a:t>
            </a:r>
            <a:r>
              <a:rPr lang="en-US" sz="2400" b="1" dirty="0"/>
              <a:t>Max </a:t>
            </a:r>
            <a:r>
              <a:rPr lang="en-US" sz="2400" b="1" dirty="0" smtClean="0"/>
              <a:t>pooling</a:t>
            </a:r>
            <a:r>
              <a:rPr lang="en-US" sz="2400" dirty="0" smtClean="0"/>
              <a:t>:</a:t>
            </a:r>
            <a:endParaRPr lang="en-US" sz="2400" dirty="0"/>
          </a:p>
          <a:p>
            <a:r>
              <a:rPr lang="en-US" sz="2400" b="1" dirty="0" smtClean="0"/>
              <a:t>Captures/Isolates the patterns </a:t>
            </a:r>
            <a:r>
              <a:rPr lang="en-US" sz="2400" dirty="0" smtClean="0"/>
              <a:t>detected by the kernels</a:t>
            </a:r>
          </a:p>
          <a:p>
            <a:r>
              <a:rPr lang="en-US" sz="2400" b="1" dirty="0" smtClean="0"/>
              <a:t>Reduces </a:t>
            </a:r>
            <a:r>
              <a:rPr lang="en-US" sz="2400" b="1" dirty="0"/>
              <a:t>the sizes</a:t>
            </a:r>
            <a:r>
              <a:rPr lang="en-US" sz="2400" dirty="0"/>
              <a:t> of feature </a:t>
            </a:r>
            <a:r>
              <a:rPr lang="en-US" sz="2400" dirty="0" smtClean="0"/>
              <a:t>maps</a:t>
            </a:r>
          </a:p>
          <a:p>
            <a:r>
              <a:rPr lang="en-US" sz="2400" dirty="0" smtClean="0"/>
              <a:t>Makes CNN more robust to variations in features’ positions (</a:t>
            </a:r>
            <a:r>
              <a:rPr lang="en-US" sz="2400" b="1" dirty="0" smtClean="0"/>
              <a:t>translational invariance</a:t>
            </a:r>
            <a:r>
              <a:rPr lang="en-US" sz="2400" dirty="0" smtClean="0"/>
              <a:t>)</a:t>
            </a:r>
          </a:p>
          <a:p>
            <a:endParaRPr lang="en-US" sz="2400" dirty="0"/>
          </a:p>
          <a:p>
            <a:pPr marL="0" indent="0">
              <a:buNone/>
            </a:pPr>
            <a:r>
              <a:rPr lang="en-US" sz="2400" b="1" dirty="0"/>
              <a:t>Fully connected layers</a:t>
            </a:r>
            <a:r>
              <a:rPr lang="en-US" sz="2400" dirty="0"/>
              <a:t> do not take into account the spatial structure of data and </a:t>
            </a:r>
            <a:r>
              <a:rPr lang="en-US" sz="2400" b="1" dirty="0"/>
              <a:t>are not invariant to shifts</a:t>
            </a:r>
            <a:r>
              <a:rPr lang="en-US" sz="2400" dirty="0"/>
              <a:t> of the input</a:t>
            </a:r>
          </a:p>
          <a:p>
            <a:pPr marL="0" indent="0">
              <a:buNone/>
            </a:pPr>
            <a:endParaRPr lang="en-US" sz="2400" dirty="0" smtClean="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42</a:t>
            </a:fld>
            <a:endParaRPr lang="el-GR"/>
          </a:p>
        </p:txBody>
      </p:sp>
    </p:spTree>
    <p:extLst>
      <p:ext uri="{BB962C8B-B14F-4D97-AF65-F5344CB8AC3E}">
        <p14:creationId xmlns:p14="http://schemas.microsoft.com/office/powerpoint/2010/main" val="3682654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Pooling example</a:t>
            </a:r>
            <a:endParaRPr lang="en-US" dirty="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43</a:t>
            </a:fld>
            <a:endParaRPr lang="el-GR"/>
          </a:p>
        </p:txBody>
      </p:sp>
      <p:pic>
        <p:nvPicPr>
          <p:cNvPr id="5" name="Picture 4" descr="A feature vector being reduced to its single, largest value through maxpooling."/>
          <p:cNvPicPr/>
          <p:nvPr/>
        </p:nvPicPr>
        <p:blipFill>
          <a:blip r:embed="rId2">
            <a:extLst>
              <a:ext uri="{28A0092B-C50C-407E-A947-70E740481C1C}">
                <a14:useLocalDpi xmlns:a14="http://schemas.microsoft.com/office/drawing/2010/main" val="0"/>
              </a:ext>
            </a:extLst>
          </a:blip>
          <a:srcRect/>
          <a:stretch>
            <a:fillRect/>
          </a:stretch>
        </p:blipFill>
        <p:spPr bwMode="auto">
          <a:xfrm>
            <a:off x="1343472" y="2204864"/>
            <a:ext cx="7521480" cy="3816424"/>
          </a:xfrm>
          <a:prstGeom prst="rect">
            <a:avLst/>
          </a:prstGeom>
          <a:noFill/>
          <a:ln>
            <a:noFill/>
          </a:ln>
        </p:spPr>
      </p:pic>
    </p:spTree>
    <p:extLst>
      <p:ext uri="{BB962C8B-B14F-4D97-AF65-F5344CB8AC3E}">
        <p14:creationId xmlns:p14="http://schemas.microsoft.com/office/powerpoint/2010/main" val="263391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flow </a:t>
            </a:r>
            <a:endParaRPr lang="en-US" dirty="0"/>
          </a:p>
        </p:txBody>
      </p:sp>
      <p:sp>
        <p:nvSpPr>
          <p:cNvPr id="3" name="Content Placeholder 2"/>
          <p:cNvSpPr>
            <a:spLocks noGrp="1"/>
          </p:cNvSpPr>
          <p:nvPr>
            <p:ph sz="quarter" idx="12"/>
          </p:nvPr>
        </p:nvSpPr>
        <p:spPr/>
        <p:txBody>
          <a:bodyPr/>
          <a:lstStyle/>
          <a:p>
            <a:r>
              <a:rPr lang="en-US" sz="2400" b="1" dirty="0" smtClean="0"/>
              <a:t>Single kernel convolution </a:t>
            </a:r>
            <a:r>
              <a:rPr lang="en-US" sz="2400" dirty="0" smtClean="0"/>
              <a:t>: outputs a </a:t>
            </a:r>
            <a:r>
              <a:rPr lang="en-US" sz="2400" b="1" dirty="0"/>
              <a:t>feature vector</a:t>
            </a:r>
            <a:r>
              <a:rPr lang="en-US" sz="2400" dirty="0"/>
              <a:t> </a:t>
            </a:r>
            <a:r>
              <a:rPr lang="en-US" sz="2400" dirty="0" smtClean="0"/>
              <a:t>about the size of input </a:t>
            </a:r>
            <a:r>
              <a:rPr lang="en-US" sz="2400" dirty="0" err="1" smtClean="0"/>
              <a:t>embeddings</a:t>
            </a:r>
            <a:r>
              <a:rPr lang="en-US" sz="2400" dirty="0" smtClean="0"/>
              <a:t> number</a:t>
            </a:r>
          </a:p>
          <a:p>
            <a:r>
              <a:rPr lang="en-US" sz="2400" b="1" dirty="0" smtClean="0"/>
              <a:t>Convolutional layer </a:t>
            </a:r>
            <a:r>
              <a:rPr lang="en-US" sz="2400" dirty="0" smtClean="0"/>
              <a:t>: outputs the feature vectors that were produced by every kernel of the layer</a:t>
            </a:r>
          </a:p>
          <a:p>
            <a:r>
              <a:rPr lang="en-US" sz="2400" dirty="0" smtClean="0"/>
              <a:t>The </a:t>
            </a:r>
            <a:r>
              <a:rPr lang="en-US" sz="2400" b="1" dirty="0"/>
              <a:t>max-values</a:t>
            </a:r>
            <a:r>
              <a:rPr lang="en-US" sz="2400" dirty="0"/>
              <a:t> from the </a:t>
            </a:r>
            <a:r>
              <a:rPr lang="en-US" sz="2400" dirty="0" smtClean="0"/>
              <a:t>different </a:t>
            </a:r>
            <a:r>
              <a:rPr lang="en-US" sz="2400" dirty="0"/>
              <a:t>convolutional </a:t>
            </a:r>
            <a:r>
              <a:rPr lang="en-US" sz="2400" dirty="0" smtClean="0"/>
              <a:t>layers outputs (different kernel heights) </a:t>
            </a:r>
            <a:r>
              <a:rPr lang="en-US" sz="2400" dirty="0"/>
              <a:t>are concatenated and </a:t>
            </a:r>
            <a:r>
              <a:rPr lang="en-US" sz="2400" b="1" dirty="0"/>
              <a:t>passed to </a:t>
            </a:r>
            <a:r>
              <a:rPr lang="en-US" sz="2400" b="1" dirty="0" smtClean="0"/>
              <a:t>the output layer</a:t>
            </a:r>
          </a:p>
          <a:p>
            <a:r>
              <a:rPr lang="en-US" sz="2400" b="1" dirty="0"/>
              <a:t>O</a:t>
            </a:r>
            <a:r>
              <a:rPr lang="en-US" sz="2400" b="1" dirty="0" smtClean="0"/>
              <a:t>utput/classification </a:t>
            </a:r>
            <a:r>
              <a:rPr lang="en-US" sz="2400" b="1" dirty="0"/>
              <a:t>layer </a:t>
            </a:r>
            <a:r>
              <a:rPr lang="en-US" sz="2400" dirty="0" smtClean="0"/>
              <a:t>: Fully </a:t>
            </a:r>
            <a:r>
              <a:rPr lang="en-US" sz="2400" dirty="0"/>
              <a:t>connected </a:t>
            </a:r>
            <a:r>
              <a:rPr lang="en-US" sz="2400" dirty="0" smtClean="0"/>
              <a:t>layer with sigmoid/</a:t>
            </a:r>
            <a:r>
              <a:rPr lang="en-US" sz="2400" dirty="0" err="1" smtClean="0"/>
              <a:t>softmax</a:t>
            </a:r>
            <a:r>
              <a:rPr lang="en-US" sz="2400" dirty="0" smtClean="0"/>
              <a:t> activation </a:t>
            </a:r>
            <a:r>
              <a:rPr lang="en-US" sz="2400" b="1" dirty="0" smtClean="0"/>
              <a:t>outputs the sentiment class</a:t>
            </a:r>
            <a:r>
              <a:rPr lang="en-US" sz="2400" dirty="0" smtClean="0"/>
              <a:t> our input text piece belongs to</a:t>
            </a:r>
            <a:endParaRPr lang="en-US" sz="2400" dirty="0"/>
          </a:p>
          <a:p>
            <a:endParaRPr lang="en-US" sz="2400" dirty="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44</a:t>
            </a:fld>
            <a:endParaRPr lang="el-GR"/>
          </a:p>
        </p:txBody>
      </p:sp>
    </p:spTree>
    <p:extLst>
      <p:ext uri="{BB962C8B-B14F-4D97-AF65-F5344CB8AC3E}">
        <p14:creationId xmlns:p14="http://schemas.microsoft.com/office/powerpoint/2010/main" val="36903558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404664"/>
            <a:ext cx="8208912" cy="1321122"/>
          </a:xfrm>
        </p:spPr>
        <p:txBody>
          <a:bodyPr/>
          <a:lstStyle/>
          <a:p>
            <a:r>
              <a:rPr lang="en-US" dirty="0" smtClean="0"/>
              <a:t>Complete CNN architecture</a:t>
            </a:r>
            <a:endParaRPr lang="en-US" dirty="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45</a:t>
            </a:fld>
            <a:endParaRPr lang="el-GR"/>
          </a:p>
        </p:txBody>
      </p:sp>
      <p:pic>
        <p:nvPicPr>
          <p:cNvPr id="6" name="Content Placeholder 3">
            <a:extLst>
              <a:ext uri="{FF2B5EF4-FFF2-40B4-BE49-F238E27FC236}">
                <a16:creationId xmlns="" xmlns:a16="http://schemas.microsoft.com/office/drawing/2014/main" id="{ABE24D32-DCAE-4C2E-AFDB-C3E02E121911}"/>
              </a:ext>
            </a:extLst>
          </p:cNvPr>
          <p:cNvPicPr>
            <a:picLocks noChangeAspect="1"/>
          </p:cNvPicPr>
          <p:nvPr/>
        </p:nvPicPr>
        <p:blipFill>
          <a:blip r:embed="rId2"/>
          <a:stretch>
            <a:fillRect/>
          </a:stretch>
        </p:blipFill>
        <p:spPr>
          <a:xfrm>
            <a:off x="3359696" y="1368923"/>
            <a:ext cx="5730431" cy="5489078"/>
          </a:xfrm>
          <a:prstGeom prst="rect">
            <a:avLst/>
          </a:prstGeom>
        </p:spPr>
      </p:pic>
    </p:spTree>
    <p:extLst>
      <p:ext uri="{BB962C8B-B14F-4D97-AF65-F5344CB8AC3E}">
        <p14:creationId xmlns:p14="http://schemas.microsoft.com/office/powerpoint/2010/main" val="1779916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CNN/LSTM Hybrid</a:t>
            </a:r>
          </a:p>
        </p:txBody>
      </p:sp>
      <p:sp>
        <p:nvSpPr>
          <p:cNvPr id="3" name="Content Placeholder 2"/>
          <p:cNvSpPr>
            <a:spLocks noGrp="1"/>
          </p:cNvSpPr>
          <p:nvPr>
            <p:ph sz="quarter" idx="12"/>
          </p:nvPr>
        </p:nvSpPr>
        <p:spPr/>
        <p:txBody>
          <a:bodyPr/>
          <a:lstStyle/>
          <a:p>
            <a:r>
              <a:rPr lang="en-US" sz="2400" b="1" dirty="0" smtClean="0"/>
              <a:t>CNN</a:t>
            </a:r>
            <a:r>
              <a:rPr lang="en-US" sz="2400" dirty="0" smtClean="0"/>
              <a:t> </a:t>
            </a:r>
            <a:r>
              <a:rPr lang="en-US" sz="2400" dirty="0"/>
              <a:t>will </a:t>
            </a:r>
            <a:r>
              <a:rPr lang="en-US" sz="2400" b="1" dirty="0"/>
              <a:t>detect local features </a:t>
            </a:r>
            <a:r>
              <a:rPr lang="en-US" sz="2400" dirty="0"/>
              <a:t>(word groupings) and </a:t>
            </a:r>
            <a:r>
              <a:rPr lang="en-US" sz="2400" b="1" dirty="0"/>
              <a:t>LSTM</a:t>
            </a:r>
            <a:r>
              <a:rPr lang="en-US" sz="2400" dirty="0"/>
              <a:t> will </a:t>
            </a:r>
            <a:r>
              <a:rPr lang="en-US" sz="2400" b="1" dirty="0"/>
              <a:t>model long-distance temporal relationships </a:t>
            </a:r>
            <a:r>
              <a:rPr lang="en-US" sz="2400" dirty="0"/>
              <a:t>in the input sequence of </a:t>
            </a:r>
            <a:r>
              <a:rPr lang="en-US" sz="2400" dirty="0" err="1"/>
              <a:t>embeddings</a:t>
            </a:r>
            <a:r>
              <a:rPr lang="en-US" sz="2400" dirty="0"/>
              <a:t>. </a:t>
            </a:r>
            <a:endParaRPr lang="en-US" sz="2400" dirty="0" smtClean="0"/>
          </a:p>
          <a:p>
            <a:r>
              <a:rPr lang="en-US" sz="2400" dirty="0" smtClean="0"/>
              <a:t>CNN is usually used first </a:t>
            </a:r>
            <a:r>
              <a:rPr lang="en-US" sz="2400" dirty="0"/>
              <a:t>to </a:t>
            </a:r>
            <a:r>
              <a:rPr lang="en-US" sz="2400" b="1" dirty="0"/>
              <a:t>reduce the dimensionality </a:t>
            </a:r>
            <a:r>
              <a:rPr lang="en-US" sz="2400" dirty="0"/>
              <a:t>of the input </a:t>
            </a:r>
            <a:r>
              <a:rPr lang="en-US" sz="2400" dirty="0" smtClean="0"/>
              <a:t>by </a:t>
            </a:r>
            <a:r>
              <a:rPr lang="en-US" sz="2400" dirty="0"/>
              <a:t>producing the feature vectors. These vectors are input to the LSTM. </a:t>
            </a:r>
            <a:endParaRPr lang="en-US" sz="2400" dirty="0" smtClean="0"/>
          </a:p>
          <a:p>
            <a:r>
              <a:rPr lang="en-US" sz="2400" dirty="0" smtClean="0"/>
              <a:t>Therefore</a:t>
            </a:r>
            <a:r>
              <a:rPr lang="en-US" sz="2400" dirty="0"/>
              <a:t>, the </a:t>
            </a:r>
            <a:r>
              <a:rPr lang="en-US" sz="2400" b="1" dirty="0"/>
              <a:t>LSTM will have to process smaller inputs </a:t>
            </a:r>
            <a:r>
              <a:rPr lang="en-US" sz="2400" dirty="0"/>
              <a:t>than the full input representations, making its </a:t>
            </a:r>
            <a:r>
              <a:rPr lang="en-US" sz="2400" b="1" dirty="0"/>
              <a:t>training a lot faster </a:t>
            </a:r>
            <a:r>
              <a:rPr lang="en-US" sz="2400" dirty="0"/>
              <a:t>and efficient. </a:t>
            </a:r>
            <a:endParaRPr lang="en-US" sz="2400" dirty="0" smtClean="0"/>
          </a:p>
          <a:p>
            <a:r>
              <a:rPr lang="en-US" sz="2400" dirty="0" smtClean="0"/>
              <a:t>As </a:t>
            </a:r>
            <a:r>
              <a:rPr lang="en-US" sz="2400" dirty="0"/>
              <a:t>always, a fully-connected output layer is needed at the end of the model for the classification result.</a:t>
            </a:r>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46</a:t>
            </a:fld>
            <a:endParaRPr lang="el-GR"/>
          </a:p>
        </p:txBody>
      </p:sp>
    </p:spTree>
    <p:extLst>
      <p:ext uri="{BB962C8B-B14F-4D97-AF65-F5344CB8AC3E}">
        <p14:creationId xmlns:p14="http://schemas.microsoft.com/office/powerpoint/2010/main" val="21498007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CNN/LSTM Hybrid</a:t>
            </a:r>
            <a:endParaRPr lang="en-US" dirty="0"/>
          </a:p>
        </p:txBody>
      </p:sp>
      <p:pic>
        <p:nvPicPr>
          <p:cNvPr id="5" name="Content Placeholder 4"/>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1343472" y="1416551"/>
            <a:ext cx="9649072" cy="4939799"/>
          </a:xfrm>
        </p:spPr>
      </p:pic>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47</a:t>
            </a:fld>
            <a:endParaRPr lang="el-GR"/>
          </a:p>
        </p:txBody>
      </p:sp>
    </p:spTree>
    <p:extLst>
      <p:ext uri="{BB962C8B-B14F-4D97-AF65-F5344CB8AC3E}">
        <p14:creationId xmlns:p14="http://schemas.microsoft.com/office/powerpoint/2010/main" val="14697643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F80AAD-30DF-4531-B0B0-92E78681ABFA}"/>
              </a:ext>
            </a:extLst>
          </p:cNvPr>
          <p:cNvSpPr>
            <a:spLocks noGrp="1"/>
          </p:cNvSpPr>
          <p:nvPr>
            <p:ph type="title"/>
          </p:nvPr>
        </p:nvSpPr>
        <p:spPr/>
        <p:txBody>
          <a:bodyPr/>
          <a:lstStyle/>
          <a:p>
            <a:r>
              <a:rPr lang="en-US" sz="6000" dirty="0"/>
              <a:t>BERT</a:t>
            </a:r>
            <a:endParaRPr lang="en-US" dirty="0"/>
          </a:p>
        </p:txBody>
      </p:sp>
      <p:sp>
        <p:nvSpPr>
          <p:cNvPr id="3" name="Text Placeholder 2">
            <a:extLst>
              <a:ext uri="{FF2B5EF4-FFF2-40B4-BE49-F238E27FC236}">
                <a16:creationId xmlns="" xmlns:a16="http://schemas.microsoft.com/office/drawing/2014/main" id="{4A03175D-829D-4F96-852B-3507E4F9CA9D}"/>
              </a:ext>
            </a:extLst>
          </p:cNvPr>
          <p:cNvSpPr>
            <a:spLocks noGrp="1"/>
          </p:cNvSpPr>
          <p:nvPr>
            <p:ph type="body" idx="1"/>
          </p:nvPr>
        </p:nvSpPr>
        <p:spPr/>
        <p:txBody>
          <a:bodyPr/>
          <a:lstStyle/>
          <a:p>
            <a:r>
              <a:rPr lang="en-US" dirty="0" smtClean="0"/>
              <a:t>Text classification with BERT</a:t>
            </a:r>
            <a:endParaRPr lang="en-US" dirty="0"/>
          </a:p>
        </p:txBody>
      </p:sp>
      <p:sp>
        <p:nvSpPr>
          <p:cNvPr id="4" name="Slide Number Placeholder 3">
            <a:extLst>
              <a:ext uri="{FF2B5EF4-FFF2-40B4-BE49-F238E27FC236}">
                <a16:creationId xmlns="" xmlns:a16="http://schemas.microsoft.com/office/drawing/2014/main" id="{16EBDBDA-60CD-4B53-ACDB-EAB005B8E3D4}"/>
              </a:ext>
            </a:extLst>
          </p:cNvPr>
          <p:cNvSpPr>
            <a:spLocks noGrp="1"/>
          </p:cNvSpPr>
          <p:nvPr>
            <p:ph type="sldNum" sz="quarter" idx="10"/>
          </p:nvPr>
        </p:nvSpPr>
        <p:spPr/>
        <p:txBody>
          <a:bodyPr/>
          <a:lstStyle/>
          <a:p>
            <a:pPr>
              <a:defRPr/>
            </a:pPr>
            <a:fld id="{0B13054C-0ECE-4771-A30E-5D463CABA6B7}" type="slidenum">
              <a:rPr lang="el-GR" smtClean="0"/>
              <a:pPr>
                <a:defRPr/>
              </a:pPr>
              <a:t>48</a:t>
            </a:fld>
            <a:endParaRPr lang="el-GR"/>
          </a:p>
        </p:txBody>
      </p:sp>
      <p:pic>
        <p:nvPicPr>
          <p:cNvPr id="5" name="Picture 4">
            <a:extLst>
              <a:ext uri="{FF2B5EF4-FFF2-40B4-BE49-F238E27FC236}">
                <a16:creationId xmlns="" xmlns:a16="http://schemas.microsoft.com/office/drawing/2014/main" id="{D5E05FEB-E0A0-43EE-A36B-FE4A414CFFE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3789" y="1609193"/>
            <a:ext cx="4071891" cy="2715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7568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classification with BERT</a:t>
            </a:r>
          </a:p>
        </p:txBody>
      </p:sp>
      <p:sp>
        <p:nvSpPr>
          <p:cNvPr id="3" name="Content Placeholder 2"/>
          <p:cNvSpPr>
            <a:spLocks noGrp="1"/>
          </p:cNvSpPr>
          <p:nvPr>
            <p:ph sz="quarter" idx="12"/>
          </p:nvPr>
        </p:nvSpPr>
        <p:spPr/>
        <p:txBody>
          <a:bodyPr/>
          <a:lstStyle/>
          <a:p>
            <a:pPr marL="0" indent="0">
              <a:buNone/>
            </a:pPr>
            <a:endParaRPr lang="en-US" sz="2400" dirty="0" smtClean="0"/>
          </a:p>
          <a:p>
            <a:pPr marL="0" indent="0">
              <a:buNone/>
            </a:pPr>
            <a:r>
              <a:rPr lang="en-US" sz="2400" dirty="0" smtClean="0"/>
              <a:t>A </a:t>
            </a:r>
            <a:r>
              <a:rPr lang="en-US" sz="2400" b="1" dirty="0"/>
              <a:t>language model </a:t>
            </a:r>
            <a:r>
              <a:rPr lang="en-US" sz="2400" dirty="0"/>
              <a:t>can be used instead of the embedding layer to </a:t>
            </a:r>
            <a:r>
              <a:rPr lang="en-US" sz="2400" b="1" dirty="0"/>
              <a:t>produce the word </a:t>
            </a:r>
            <a:r>
              <a:rPr lang="en-US" sz="2400" b="1" dirty="0" err="1"/>
              <a:t>embeddings</a:t>
            </a:r>
            <a:r>
              <a:rPr lang="en-US" sz="2400" b="1" dirty="0"/>
              <a:t> </a:t>
            </a:r>
            <a:r>
              <a:rPr lang="en-US" sz="2400" dirty="0"/>
              <a:t>from the tokenized sequences</a:t>
            </a:r>
            <a:r>
              <a:rPr lang="en-US" sz="2400" dirty="0" smtClean="0"/>
              <a:t>.</a:t>
            </a:r>
          </a:p>
          <a:p>
            <a:pPr marL="0" indent="0">
              <a:buNone/>
            </a:pPr>
            <a:r>
              <a:rPr lang="en-US" sz="2400" dirty="0" smtClean="0"/>
              <a:t> </a:t>
            </a:r>
          </a:p>
          <a:p>
            <a:pPr marL="0" indent="0">
              <a:buNone/>
            </a:pPr>
            <a:r>
              <a:rPr lang="en-US" sz="2400" dirty="0" smtClean="0"/>
              <a:t>BERT </a:t>
            </a:r>
            <a:r>
              <a:rPr lang="en-US" sz="2400" dirty="0"/>
              <a:t>is a state-of-the-art language model that leads to top results due to its high quality </a:t>
            </a:r>
            <a:r>
              <a:rPr lang="en-US" sz="2400" b="1" dirty="0"/>
              <a:t>contextualized </a:t>
            </a:r>
            <a:r>
              <a:rPr lang="en-US" sz="2400" b="1" dirty="0" err="1" smtClean="0"/>
              <a:t>embeddings</a:t>
            </a:r>
            <a:r>
              <a:rPr lang="en-US" sz="2400" dirty="0" smtClean="0"/>
              <a:t>.</a:t>
            </a:r>
            <a:endParaRPr lang="en-US" sz="2400" dirty="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49</a:t>
            </a:fld>
            <a:endParaRPr lang="el-GR"/>
          </a:p>
        </p:txBody>
      </p:sp>
    </p:spTree>
    <p:extLst>
      <p:ext uri="{BB962C8B-B14F-4D97-AF65-F5344CB8AC3E}">
        <p14:creationId xmlns:p14="http://schemas.microsoft.com/office/powerpoint/2010/main" val="208297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F80AAD-30DF-4531-B0B0-92E78681ABFA}"/>
              </a:ext>
            </a:extLst>
          </p:cNvPr>
          <p:cNvSpPr>
            <a:spLocks noGrp="1"/>
          </p:cNvSpPr>
          <p:nvPr>
            <p:ph type="title"/>
          </p:nvPr>
        </p:nvSpPr>
        <p:spPr/>
        <p:txBody>
          <a:bodyPr/>
          <a:lstStyle/>
          <a:p>
            <a:r>
              <a:rPr lang="en-US" dirty="0"/>
              <a:t>A Text Classification Task</a:t>
            </a:r>
          </a:p>
        </p:txBody>
      </p:sp>
      <p:sp>
        <p:nvSpPr>
          <p:cNvPr id="3" name="Text Placeholder 2">
            <a:extLst>
              <a:ext uri="{FF2B5EF4-FFF2-40B4-BE49-F238E27FC236}">
                <a16:creationId xmlns="" xmlns:a16="http://schemas.microsoft.com/office/drawing/2014/main" id="{4A03175D-829D-4F96-852B-3507E4F9CA9D}"/>
              </a:ext>
            </a:extLst>
          </p:cNvPr>
          <p:cNvSpPr>
            <a:spLocks noGrp="1"/>
          </p:cNvSpPr>
          <p:nvPr>
            <p:ph type="body" idx="1"/>
          </p:nvPr>
        </p:nvSpPr>
        <p:spPr/>
        <p:txBody>
          <a:bodyPr/>
          <a:lstStyle/>
          <a:p>
            <a:r>
              <a:rPr lang="en-US" dirty="0"/>
              <a:t>Sentiment Analysis</a:t>
            </a:r>
          </a:p>
        </p:txBody>
      </p:sp>
      <p:sp>
        <p:nvSpPr>
          <p:cNvPr id="4" name="Slide Number Placeholder 3">
            <a:extLst>
              <a:ext uri="{FF2B5EF4-FFF2-40B4-BE49-F238E27FC236}">
                <a16:creationId xmlns="" xmlns:a16="http://schemas.microsoft.com/office/drawing/2014/main" id="{16EBDBDA-60CD-4B53-ACDB-EAB005B8E3D4}"/>
              </a:ext>
            </a:extLst>
          </p:cNvPr>
          <p:cNvSpPr>
            <a:spLocks noGrp="1"/>
          </p:cNvSpPr>
          <p:nvPr>
            <p:ph type="sldNum" sz="quarter" idx="10"/>
          </p:nvPr>
        </p:nvSpPr>
        <p:spPr/>
        <p:txBody>
          <a:bodyPr/>
          <a:lstStyle/>
          <a:p>
            <a:pPr>
              <a:defRPr/>
            </a:pPr>
            <a:fld id="{0B13054C-0ECE-4771-A30E-5D463CABA6B7}" type="slidenum">
              <a:rPr lang="el-GR" smtClean="0"/>
              <a:pPr>
                <a:defRPr/>
              </a:pPr>
              <a:t>5</a:t>
            </a:fld>
            <a:endParaRPr lang="el-GR"/>
          </a:p>
        </p:txBody>
      </p:sp>
    </p:spTree>
    <p:extLst>
      <p:ext uri="{BB962C8B-B14F-4D97-AF65-F5344CB8AC3E}">
        <p14:creationId xmlns:p14="http://schemas.microsoft.com/office/powerpoint/2010/main" val="28700780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classification with BERT</a:t>
            </a:r>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50</a:t>
            </a:fld>
            <a:endParaRPr lang="el-GR"/>
          </a:p>
        </p:txBody>
      </p:sp>
      <p:pic>
        <p:nvPicPr>
          <p:cNvPr id="6" name="Picture 5" descr="https://jalammar.github.io/images/BERT-classification-spam.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3472" y="2132856"/>
            <a:ext cx="9145016" cy="4223494"/>
          </a:xfrm>
          <a:prstGeom prst="rect">
            <a:avLst/>
          </a:prstGeom>
          <a:noFill/>
          <a:ln>
            <a:noFill/>
          </a:ln>
        </p:spPr>
      </p:pic>
    </p:spTree>
    <p:extLst>
      <p:ext uri="{BB962C8B-B14F-4D97-AF65-F5344CB8AC3E}">
        <p14:creationId xmlns:p14="http://schemas.microsoft.com/office/powerpoint/2010/main" val="12612823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classification with BERT</a:t>
            </a:r>
          </a:p>
        </p:txBody>
      </p:sp>
      <p:sp>
        <p:nvSpPr>
          <p:cNvPr id="3" name="Content Placeholder 2"/>
          <p:cNvSpPr>
            <a:spLocks noGrp="1"/>
          </p:cNvSpPr>
          <p:nvPr>
            <p:ph sz="quarter" idx="12"/>
          </p:nvPr>
        </p:nvSpPr>
        <p:spPr/>
        <p:txBody>
          <a:bodyPr/>
          <a:lstStyle/>
          <a:p>
            <a:r>
              <a:rPr lang="en-US" sz="2400" dirty="0" smtClean="0"/>
              <a:t>Load </a:t>
            </a:r>
            <a:r>
              <a:rPr lang="en-US" sz="2400" dirty="0"/>
              <a:t>the </a:t>
            </a:r>
            <a:r>
              <a:rPr lang="en-US" sz="2400" b="1" dirty="0"/>
              <a:t>pre-trained BERT</a:t>
            </a:r>
            <a:r>
              <a:rPr lang="en-US" sz="2400" dirty="0"/>
              <a:t> and add a classifier on top of </a:t>
            </a:r>
            <a:r>
              <a:rPr lang="en-US" sz="2400" dirty="0" smtClean="0"/>
              <a:t>it. </a:t>
            </a:r>
          </a:p>
          <a:p>
            <a:r>
              <a:rPr lang="en-US" sz="2400" dirty="0" smtClean="0"/>
              <a:t>The </a:t>
            </a:r>
            <a:r>
              <a:rPr lang="en-US" sz="2400" b="1" dirty="0"/>
              <a:t>classifier</a:t>
            </a:r>
            <a:r>
              <a:rPr lang="en-US" sz="2400" dirty="0"/>
              <a:t> can be a </a:t>
            </a:r>
            <a:r>
              <a:rPr lang="en-US" sz="2400" b="1" dirty="0"/>
              <a:t>CNN, LSTM, MLP</a:t>
            </a:r>
            <a:r>
              <a:rPr lang="en-US" sz="2400" dirty="0"/>
              <a:t> or just a single fully connected layer. </a:t>
            </a:r>
            <a:endParaRPr lang="en-US" sz="2400" dirty="0" smtClean="0"/>
          </a:p>
          <a:p>
            <a:r>
              <a:rPr lang="en-US" sz="2400" dirty="0" smtClean="0"/>
              <a:t>BERT </a:t>
            </a:r>
            <a:r>
              <a:rPr lang="en-US" sz="2400" b="1" dirty="0"/>
              <a:t>feeds the classifier with the word </a:t>
            </a:r>
            <a:r>
              <a:rPr lang="en-US" sz="2400" b="1" dirty="0" err="1"/>
              <a:t>embeddings</a:t>
            </a:r>
            <a:r>
              <a:rPr lang="en-US" sz="2400" dirty="0"/>
              <a:t> to produce the final output. </a:t>
            </a:r>
            <a:endParaRPr lang="en-US" sz="2400" dirty="0" smtClean="0"/>
          </a:p>
          <a:p>
            <a:r>
              <a:rPr lang="en-US" sz="2400" dirty="0" smtClean="0"/>
              <a:t>Since </a:t>
            </a:r>
            <a:r>
              <a:rPr lang="en-US" sz="2400" dirty="0"/>
              <a:t>BERT is pre-trained, we </a:t>
            </a:r>
            <a:r>
              <a:rPr lang="en-US" sz="2400" b="1" dirty="0"/>
              <a:t>just need to train the classifier</a:t>
            </a:r>
            <a:r>
              <a:rPr lang="en-US" sz="2400" dirty="0"/>
              <a:t> for the classification task using our labeled dataset. </a:t>
            </a:r>
            <a:endParaRPr lang="en-US" sz="2400" dirty="0" smtClean="0"/>
          </a:p>
          <a:p>
            <a:r>
              <a:rPr lang="en-US" sz="2400" dirty="0" smtClean="0"/>
              <a:t>We can fine-tune </a:t>
            </a:r>
            <a:r>
              <a:rPr lang="en-US" sz="2400" dirty="0"/>
              <a:t>BERT along with the classifier on the specific task </a:t>
            </a:r>
            <a:r>
              <a:rPr lang="en-US" sz="2400" dirty="0" smtClean="0"/>
              <a:t>but this </a:t>
            </a:r>
            <a:r>
              <a:rPr lang="en-US" sz="2400" dirty="0"/>
              <a:t>is computationally expensive and </a:t>
            </a:r>
            <a:r>
              <a:rPr lang="en-US" sz="2400" dirty="0" smtClean="0"/>
              <a:t>usually brings small benefit.</a:t>
            </a:r>
            <a:endParaRPr lang="en-US" sz="2400" dirty="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51</a:t>
            </a:fld>
            <a:endParaRPr lang="el-GR"/>
          </a:p>
        </p:txBody>
      </p:sp>
    </p:spTree>
    <p:extLst>
      <p:ext uri="{BB962C8B-B14F-4D97-AF65-F5344CB8AC3E}">
        <p14:creationId xmlns:p14="http://schemas.microsoft.com/office/powerpoint/2010/main" val="23401249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References-papers</a:t>
            </a:r>
            <a:endParaRPr lang="en-US" dirty="0"/>
          </a:p>
        </p:txBody>
      </p:sp>
      <p:sp>
        <p:nvSpPr>
          <p:cNvPr id="3" name="Content Placeholder 2"/>
          <p:cNvSpPr>
            <a:spLocks noGrp="1"/>
          </p:cNvSpPr>
          <p:nvPr>
            <p:ph sz="quarter" idx="12"/>
          </p:nvPr>
        </p:nvSpPr>
        <p:spPr>
          <a:xfrm>
            <a:off x="1343472" y="1729824"/>
            <a:ext cx="10009188" cy="4508753"/>
          </a:xfrm>
        </p:spPr>
        <p:txBody>
          <a:bodyPr/>
          <a:lstStyle/>
          <a:p>
            <a:r>
              <a:rPr lang="en-US" sz="1800" dirty="0" err="1"/>
              <a:t>Hutto</a:t>
            </a:r>
            <a:r>
              <a:rPr lang="en-US" sz="1800" dirty="0"/>
              <a:t>, Clayton, and Eric Gilbert. "Vader: A parsimonious rule-based model for sentiment analysis of social media text." </a:t>
            </a:r>
            <a:r>
              <a:rPr lang="en-US" sz="1800" i="1" dirty="0"/>
              <a:t>Proceedings of the international AAAI conference on web and social media</a:t>
            </a:r>
            <a:r>
              <a:rPr lang="en-US" sz="1800" dirty="0"/>
              <a:t>. Vol. 8. No. 1. 2014</a:t>
            </a:r>
            <a:r>
              <a:rPr lang="en-US" sz="1800" dirty="0" smtClean="0"/>
              <a:t>.</a:t>
            </a:r>
          </a:p>
          <a:p>
            <a:r>
              <a:rPr lang="en-US" sz="1800" dirty="0" err="1"/>
              <a:t>Esuli</a:t>
            </a:r>
            <a:r>
              <a:rPr lang="en-US" sz="1800" dirty="0"/>
              <a:t>, Andrea, and </a:t>
            </a:r>
            <a:r>
              <a:rPr lang="en-US" sz="1800" dirty="0" err="1"/>
              <a:t>Fabrizio</a:t>
            </a:r>
            <a:r>
              <a:rPr lang="en-US" sz="1800" dirty="0"/>
              <a:t> </a:t>
            </a:r>
            <a:r>
              <a:rPr lang="en-US" sz="1800" dirty="0" err="1"/>
              <a:t>Sebastiani</a:t>
            </a:r>
            <a:r>
              <a:rPr lang="en-US" sz="1800" dirty="0"/>
              <a:t>. "</a:t>
            </a:r>
            <a:r>
              <a:rPr lang="en-US" sz="1800" dirty="0" err="1"/>
              <a:t>Sentiwordnet</a:t>
            </a:r>
            <a:r>
              <a:rPr lang="en-US" sz="1800" dirty="0"/>
              <a:t>: A publicly available lexical resource for opinion mining." </a:t>
            </a:r>
            <a:r>
              <a:rPr lang="en-US" sz="1800" i="1" dirty="0"/>
              <a:t>Proceedings of the Fifth International Conference on Language Resources and Evaluation (LREC’06)</a:t>
            </a:r>
            <a:r>
              <a:rPr lang="en-US" sz="1800" dirty="0"/>
              <a:t>. 2006</a:t>
            </a:r>
            <a:r>
              <a:rPr lang="en-US" sz="1800" dirty="0" smtClean="0"/>
              <a:t>.</a:t>
            </a:r>
          </a:p>
          <a:p>
            <a:r>
              <a:rPr lang="en-US" sz="1800" dirty="0" err="1"/>
              <a:t>Hochreiter</a:t>
            </a:r>
            <a:r>
              <a:rPr lang="en-US" sz="1800" dirty="0"/>
              <a:t>, Sepp, and Jürgen </a:t>
            </a:r>
            <a:r>
              <a:rPr lang="en-US" sz="1800" dirty="0" err="1"/>
              <a:t>Schmidhuber</a:t>
            </a:r>
            <a:r>
              <a:rPr lang="en-US" sz="1800" dirty="0"/>
              <a:t>. "Long short-term memory." </a:t>
            </a:r>
            <a:r>
              <a:rPr lang="en-US" sz="1800" i="1" dirty="0"/>
              <a:t>Neural computation</a:t>
            </a:r>
            <a:r>
              <a:rPr lang="en-US" sz="1800" dirty="0"/>
              <a:t> 9.8 (1997): 1735-1780</a:t>
            </a:r>
            <a:r>
              <a:rPr lang="en-US" sz="1800" dirty="0" smtClean="0"/>
              <a:t>.</a:t>
            </a:r>
          </a:p>
          <a:p>
            <a:r>
              <a:rPr lang="en-US" sz="1800" dirty="0"/>
              <a:t>Ansari, </a:t>
            </a:r>
            <a:r>
              <a:rPr lang="en-US" sz="1800" dirty="0" err="1"/>
              <a:t>Mohd</a:t>
            </a:r>
            <a:r>
              <a:rPr lang="en-US" sz="1800" dirty="0"/>
              <a:t> </a:t>
            </a:r>
            <a:r>
              <a:rPr lang="en-US" sz="1800" dirty="0" err="1"/>
              <a:t>Zeeshan</a:t>
            </a:r>
            <a:r>
              <a:rPr lang="en-US" sz="1800" dirty="0"/>
              <a:t>, et al. "Analysis of political sentiment orientations on twitter." </a:t>
            </a:r>
            <a:r>
              <a:rPr lang="en-US" sz="1800" i="1" dirty="0"/>
              <a:t>Procedia Computer Science</a:t>
            </a:r>
            <a:r>
              <a:rPr lang="en-US" sz="1800" dirty="0"/>
              <a:t> 167 (2020): 1821-1828.</a:t>
            </a:r>
          </a:p>
          <a:p>
            <a:r>
              <a:rPr lang="en-US" sz="1800" dirty="0" err="1"/>
              <a:t>Kurniasari</a:t>
            </a:r>
            <a:r>
              <a:rPr lang="en-US" sz="1800" dirty="0"/>
              <a:t>, L. I. L. I. S., and A. R. I. E. F. </a:t>
            </a:r>
            <a:r>
              <a:rPr lang="en-US" sz="1800" dirty="0" err="1"/>
              <a:t>Setyanto</a:t>
            </a:r>
            <a:r>
              <a:rPr lang="en-US" sz="1800" dirty="0"/>
              <a:t>. "Sentiment analysis using recurrent neural network-</a:t>
            </a:r>
            <a:r>
              <a:rPr lang="en-US" sz="1800" dirty="0" err="1"/>
              <a:t>lstm</a:t>
            </a:r>
            <a:r>
              <a:rPr lang="en-US" sz="1800" dirty="0"/>
              <a:t> in </a:t>
            </a:r>
            <a:r>
              <a:rPr lang="en-US" sz="1800" dirty="0" err="1"/>
              <a:t>bahasa</a:t>
            </a:r>
            <a:r>
              <a:rPr lang="en-US" sz="1800" dirty="0"/>
              <a:t> Indonesia." </a:t>
            </a:r>
            <a:r>
              <a:rPr lang="en-US" sz="1800" i="1" dirty="0"/>
              <a:t>J. Eng. Sci. </a:t>
            </a:r>
            <a:r>
              <a:rPr lang="en-US" sz="1800" i="1" dirty="0" err="1"/>
              <a:t>Technol</a:t>
            </a:r>
            <a:r>
              <a:rPr lang="en-US" sz="1800" dirty="0"/>
              <a:t> 15.5 (2020): 3242-3256.</a:t>
            </a:r>
          </a:p>
          <a:p>
            <a:r>
              <a:rPr lang="en-US" sz="1800" dirty="0" err="1"/>
              <a:t>Cai</a:t>
            </a:r>
            <a:r>
              <a:rPr lang="en-US" sz="1800" dirty="0"/>
              <a:t>, Yi, et al. "Recurrent neural network with pooling operation and attention mechanism for sentiment analysis: A multi-task learning approach." </a:t>
            </a:r>
            <a:r>
              <a:rPr lang="en-US" sz="1800" i="1" dirty="0"/>
              <a:t>Knowledge-Based Systems</a:t>
            </a:r>
            <a:r>
              <a:rPr lang="en-US" sz="1800" dirty="0"/>
              <a:t> 203 (2020): 105856.</a:t>
            </a:r>
          </a:p>
          <a:p>
            <a:endParaRPr lang="en-US" sz="1800" dirty="0" smtClean="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52</a:t>
            </a:fld>
            <a:endParaRPr lang="el-GR"/>
          </a:p>
        </p:txBody>
      </p:sp>
    </p:spTree>
    <p:extLst>
      <p:ext uri="{BB962C8B-B14F-4D97-AF65-F5344CB8AC3E}">
        <p14:creationId xmlns:p14="http://schemas.microsoft.com/office/powerpoint/2010/main" val="35822294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References-papers</a:t>
            </a:r>
          </a:p>
        </p:txBody>
      </p:sp>
      <p:sp>
        <p:nvSpPr>
          <p:cNvPr id="3" name="Content Placeholder 2"/>
          <p:cNvSpPr>
            <a:spLocks noGrp="1"/>
          </p:cNvSpPr>
          <p:nvPr>
            <p:ph sz="quarter" idx="12"/>
          </p:nvPr>
        </p:nvSpPr>
        <p:spPr/>
        <p:txBody>
          <a:bodyPr/>
          <a:lstStyle/>
          <a:p>
            <a:r>
              <a:rPr lang="en-US" sz="1800" dirty="0" err="1"/>
              <a:t>Gaikar</a:t>
            </a:r>
            <a:r>
              <a:rPr lang="en-US" sz="1800" dirty="0"/>
              <a:t>, </a:t>
            </a:r>
            <a:r>
              <a:rPr lang="en-US" sz="1800" dirty="0" err="1"/>
              <a:t>Dipak</a:t>
            </a:r>
            <a:r>
              <a:rPr lang="en-US" sz="1800" dirty="0"/>
              <a:t>, et al. "Twitter Sentimental Analysis for Predicting Election Result using LSTM Neural Network." </a:t>
            </a:r>
            <a:r>
              <a:rPr lang="en-US" sz="1800" i="1" dirty="0"/>
              <a:t>IRJET</a:t>
            </a:r>
            <a:r>
              <a:rPr lang="en-US" sz="1800" dirty="0"/>
              <a:t> (2019</a:t>
            </a:r>
            <a:r>
              <a:rPr lang="en-US" sz="1800" dirty="0" smtClean="0"/>
              <a:t>).</a:t>
            </a:r>
          </a:p>
          <a:p>
            <a:r>
              <a:rPr lang="en-US" sz="1800" dirty="0" err="1" smtClean="0"/>
              <a:t>Saha</a:t>
            </a:r>
            <a:r>
              <a:rPr lang="en-US" sz="1800" dirty="0"/>
              <a:t>, </a:t>
            </a:r>
            <a:r>
              <a:rPr lang="en-US" sz="1800" dirty="0" err="1"/>
              <a:t>Baidya</a:t>
            </a:r>
            <a:r>
              <a:rPr lang="en-US" sz="1800" dirty="0"/>
              <a:t> </a:t>
            </a:r>
            <a:r>
              <a:rPr lang="en-US" sz="1800" dirty="0" err="1"/>
              <a:t>Nath</a:t>
            </a:r>
            <a:r>
              <a:rPr lang="en-US" sz="1800" dirty="0"/>
              <a:t>, </a:t>
            </a:r>
            <a:r>
              <a:rPr lang="en-US" sz="1800" dirty="0" err="1"/>
              <a:t>Apurbalal</a:t>
            </a:r>
            <a:r>
              <a:rPr lang="en-US" sz="1800" dirty="0"/>
              <a:t> </a:t>
            </a:r>
            <a:r>
              <a:rPr lang="en-US" sz="1800" dirty="0" err="1"/>
              <a:t>Senapati</a:t>
            </a:r>
            <a:r>
              <a:rPr lang="en-US" sz="1800" dirty="0"/>
              <a:t>, and Anmol Mahajan. "LSTM based deep RNN architecture for election sentiment analysis from Bengali newspaper." </a:t>
            </a:r>
            <a:r>
              <a:rPr lang="en-US" sz="1800" i="1" dirty="0"/>
              <a:t>2020 International Conference on Computational Performance Evaluation (</a:t>
            </a:r>
            <a:r>
              <a:rPr lang="en-US" sz="1800" i="1" dirty="0" err="1"/>
              <a:t>ComPE</a:t>
            </a:r>
            <a:r>
              <a:rPr lang="en-US" sz="1800" i="1" dirty="0"/>
              <a:t>)</a:t>
            </a:r>
            <a:r>
              <a:rPr lang="en-US" sz="1800" dirty="0"/>
              <a:t>. IEEE, 2020.</a:t>
            </a:r>
          </a:p>
          <a:p>
            <a:r>
              <a:rPr lang="en-US" sz="1800" dirty="0"/>
              <a:t>Wang, Mei, et al. "Sentiment analysis based on attention mechanisms and Bi-Directional LSTM fusion model." </a:t>
            </a:r>
            <a:r>
              <a:rPr lang="en-US" sz="1800" i="1" dirty="0"/>
              <a:t>2019 IEEE </a:t>
            </a:r>
            <a:r>
              <a:rPr lang="en-US" sz="1800" i="1" dirty="0" err="1"/>
              <a:t>SmartWorld</a:t>
            </a:r>
            <a:r>
              <a:rPr lang="en-US" sz="1800" i="1" dirty="0"/>
              <a:t>, Ubiquitous Intelligence &amp; Computing, Advanced &amp; Trusted Computing, Scalable Computing &amp; Communications, Cloud &amp; Big Data Computing, Internet of People and Smart City Innovation (</a:t>
            </a:r>
            <a:r>
              <a:rPr lang="en-US" sz="1800" i="1" dirty="0" err="1"/>
              <a:t>SmartWorld</a:t>
            </a:r>
            <a:r>
              <a:rPr lang="en-US" sz="1800" i="1" dirty="0"/>
              <a:t>/SCALCOM/UIC/ATC/</a:t>
            </a:r>
            <a:r>
              <a:rPr lang="en-US" sz="1800" i="1" dirty="0" err="1"/>
              <a:t>CBDCom</a:t>
            </a:r>
            <a:r>
              <a:rPr lang="en-US" sz="1800" i="1" dirty="0"/>
              <a:t>/IOP/SCI)</a:t>
            </a:r>
            <a:r>
              <a:rPr lang="en-US" sz="1800" dirty="0"/>
              <a:t>. IEEE, 2019.</a:t>
            </a:r>
          </a:p>
          <a:p>
            <a:r>
              <a:rPr lang="en-US" sz="1800" dirty="0" err="1"/>
              <a:t>Pascanu</a:t>
            </a:r>
            <a:r>
              <a:rPr lang="en-US" sz="1800" dirty="0"/>
              <a:t>, </a:t>
            </a:r>
            <a:r>
              <a:rPr lang="en-US" sz="1800" dirty="0" err="1"/>
              <a:t>Razvan</a:t>
            </a:r>
            <a:r>
              <a:rPr lang="en-US" sz="1800" dirty="0"/>
              <a:t>, et al. "How to construct deep recurrent neural networks." </a:t>
            </a:r>
            <a:r>
              <a:rPr lang="en-US" sz="1800" i="1" dirty="0" err="1"/>
              <a:t>arXiv</a:t>
            </a:r>
            <a:r>
              <a:rPr lang="en-US" sz="1800" i="1" dirty="0"/>
              <a:t> preprint arXiv:1312.6026</a:t>
            </a:r>
            <a:r>
              <a:rPr lang="en-US" sz="1800" dirty="0"/>
              <a:t> (2013).</a:t>
            </a:r>
          </a:p>
          <a:p>
            <a:r>
              <a:rPr lang="en-US" sz="1800" dirty="0"/>
              <a:t>Schuster, Mike, and </a:t>
            </a:r>
            <a:r>
              <a:rPr lang="en-US" sz="1800" dirty="0" err="1"/>
              <a:t>Kuldip</a:t>
            </a:r>
            <a:r>
              <a:rPr lang="en-US" sz="1800" dirty="0"/>
              <a:t> K. </a:t>
            </a:r>
            <a:r>
              <a:rPr lang="en-US" sz="1800" dirty="0" err="1"/>
              <a:t>Paliwal</a:t>
            </a:r>
            <a:r>
              <a:rPr lang="en-US" sz="1800" dirty="0"/>
              <a:t>. "Bidirectional recurrent neural networks." </a:t>
            </a:r>
            <a:r>
              <a:rPr lang="en-US" sz="1800" i="1" dirty="0"/>
              <a:t>IEEE transactions on Signal Processing</a:t>
            </a:r>
            <a:r>
              <a:rPr lang="en-US" sz="1800" dirty="0"/>
              <a:t> 45.11 (1997): 2673-2681.</a:t>
            </a:r>
          </a:p>
          <a:p>
            <a:endParaRPr lang="en-US" sz="1800" dirty="0" smtClean="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53</a:t>
            </a:fld>
            <a:endParaRPr lang="el-GR"/>
          </a:p>
        </p:txBody>
      </p:sp>
    </p:spTree>
    <p:extLst>
      <p:ext uri="{BB962C8B-B14F-4D97-AF65-F5344CB8AC3E}">
        <p14:creationId xmlns:p14="http://schemas.microsoft.com/office/powerpoint/2010/main" val="23317970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References-papers</a:t>
            </a:r>
          </a:p>
        </p:txBody>
      </p:sp>
      <p:sp>
        <p:nvSpPr>
          <p:cNvPr id="3" name="Content Placeholder 2"/>
          <p:cNvSpPr>
            <a:spLocks noGrp="1"/>
          </p:cNvSpPr>
          <p:nvPr>
            <p:ph sz="quarter" idx="12"/>
          </p:nvPr>
        </p:nvSpPr>
        <p:spPr/>
        <p:txBody>
          <a:bodyPr/>
          <a:lstStyle/>
          <a:p>
            <a:r>
              <a:rPr lang="en-US" sz="1800" dirty="0"/>
              <a:t>Zhang, Ye, and Byron Wallace. "A sensitivity analysis of (and practitioners' guide to) convolutional neural networks for sentence classification." </a:t>
            </a:r>
            <a:r>
              <a:rPr lang="en-US" sz="1800" i="1" dirty="0" err="1"/>
              <a:t>arXiv</a:t>
            </a:r>
            <a:r>
              <a:rPr lang="en-US" sz="1800" i="1" dirty="0"/>
              <a:t> preprint arXiv:1510.03820</a:t>
            </a:r>
            <a:r>
              <a:rPr lang="en-US" sz="1800" dirty="0"/>
              <a:t> (2015).</a:t>
            </a:r>
          </a:p>
          <a:p>
            <a:r>
              <a:rPr lang="en-US" sz="1800" dirty="0" err="1"/>
              <a:t>Gan</a:t>
            </a:r>
            <a:r>
              <a:rPr lang="en-US" sz="1800" dirty="0"/>
              <a:t>, </a:t>
            </a:r>
            <a:r>
              <a:rPr lang="en-US" sz="1800" dirty="0" err="1"/>
              <a:t>Chenquan</a:t>
            </a:r>
            <a:r>
              <a:rPr lang="en-US" sz="1800" dirty="0"/>
              <a:t>, et al. "Sparse attention based separable dilated convolutional neural network for targeted sentiment analysis." </a:t>
            </a:r>
            <a:r>
              <a:rPr lang="en-US" sz="1800" i="1" dirty="0"/>
              <a:t>Knowledge-Based Systems</a:t>
            </a:r>
            <a:r>
              <a:rPr lang="en-US" sz="1800" dirty="0"/>
              <a:t> 188 (2020): 104827.</a:t>
            </a:r>
          </a:p>
          <a:p>
            <a:r>
              <a:rPr lang="en-US" sz="1800" dirty="0"/>
              <a:t>Pota, Marco, et al. "A </a:t>
            </a:r>
            <a:r>
              <a:rPr lang="en-US" sz="1800" dirty="0" err="1"/>
              <a:t>subword</a:t>
            </a:r>
            <a:r>
              <a:rPr lang="en-US" sz="1800" dirty="0"/>
              <a:t>-based deep learning approach for sentiment analysis of political tweets." </a:t>
            </a:r>
            <a:r>
              <a:rPr lang="en-US" sz="1800" i="1" dirty="0"/>
              <a:t>2018 32nd International Conference on Advanced Information Networking and Applications Workshops (WAINA)</a:t>
            </a:r>
            <a:r>
              <a:rPr lang="en-US" sz="1800" dirty="0"/>
              <a:t>. IEEE, 2018.</a:t>
            </a:r>
          </a:p>
          <a:p>
            <a:r>
              <a:rPr lang="en-US" sz="1800" dirty="0" err="1"/>
              <a:t>Rehman</a:t>
            </a:r>
            <a:r>
              <a:rPr lang="en-US" sz="1800" dirty="0"/>
              <a:t>, Anwar Ur, et al. "A hybrid CNN-LSTM model for improving accuracy of movie reviews sentiment analysis." </a:t>
            </a:r>
            <a:r>
              <a:rPr lang="en-US" sz="1800" i="1" dirty="0"/>
              <a:t>Multimedia Tools and Applications</a:t>
            </a:r>
            <a:r>
              <a:rPr lang="en-US" sz="1800" dirty="0"/>
              <a:t> 78.18 (2019): 26597-26613.</a:t>
            </a:r>
          </a:p>
          <a:p>
            <a:r>
              <a:rPr lang="en-US" sz="1800" dirty="0" err="1"/>
              <a:t>Kaladevi</a:t>
            </a:r>
            <a:r>
              <a:rPr lang="en-US" sz="1800" dirty="0"/>
              <a:t>, P., and K. </a:t>
            </a:r>
            <a:r>
              <a:rPr lang="en-US" sz="1800" dirty="0" err="1"/>
              <a:t>Thyagarajah</a:t>
            </a:r>
            <a:r>
              <a:rPr lang="en-US" sz="1800" dirty="0"/>
              <a:t>. "RETRACTED ARTICLE: Integrated CNN-and LSTM-DNN-based sentiment analysis over big social data for opinion mining." </a:t>
            </a:r>
            <a:r>
              <a:rPr lang="en-US" sz="1800" i="1" dirty="0" err="1"/>
              <a:t>Behaviour</a:t>
            </a:r>
            <a:r>
              <a:rPr lang="en-US" sz="1800" i="1" dirty="0"/>
              <a:t> &amp; Information Technology</a:t>
            </a:r>
            <a:r>
              <a:rPr lang="en-US" sz="1800" dirty="0"/>
              <a:t> 40.9 (2021): XI-XIX.</a:t>
            </a:r>
          </a:p>
          <a:p>
            <a:endParaRPr lang="en-US" sz="1800" dirty="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54</a:t>
            </a:fld>
            <a:endParaRPr lang="el-GR"/>
          </a:p>
        </p:txBody>
      </p:sp>
    </p:spTree>
    <p:extLst>
      <p:ext uri="{BB962C8B-B14F-4D97-AF65-F5344CB8AC3E}">
        <p14:creationId xmlns:p14="http://schemas.microsoft.com/office/powerpoint/2010/main" val="22417592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References-papers</a:t>
            </a:r>
          </a:p>
        </p:txBody>
      </p:sp>
      <p:sp>
        <p:nvSpPr>
          <p:cNvPr id="3" name="Content Placeholder 2"/>
          <p:cNvSpPr>
            <a:spLocks noGrp="1"/>
          </p:cNvSpPr>
          <p:nvPr>
            <p:ph sz="quarter" idx="12"/>
          </p:nvPr>
        </p:nvSpPr>
        <p:spPr/>
        <p:txBody>
          <a:bodyPr/>
          <a:lstStyle/>
          <a:p>
            <a:r>
              <a:rPr lang="en-US" sz="1800" dirty="0" err="1"/>
              <a:t>Umer</a:t>
            </a:r>
            <a:r>
              <a:rPr lang="en-US" sz="1800" dirty="0"/>
              <a:t>, Muhammad, et al. "Sentiment analysis of tweets using a unified convolutional neural network‐long short‐term memory network model." </a:t>
            </a:r>
            <a:r>
              <a:rPr lang="en-US" sz="1800" i="1" dirty="0"/>
              <a:t>Computational Intelligence</a:t>
            </a:r>
            <a:r>
              <a:rPr lang="en-US" sz="1800" dirty="0"/>
              <a:t> 37.1 (2021): 409-434.</a:t>
            </a:r>
          </a:p>
          <a:p>
            <a:r>
              <a:rPr lang="en-US" sz="1800" dirty="0" err="1"/>
              <a:t>Minaee</a:t>
            </a:r>
            <a:r>
              <a:rPr lang="en-US" sz="1800" dirty="0"/>
              <a:t>, </a:t>
            </a:r>
            <a:r>
              <a:rPr lang="en-US" sz="1800" dirty="0" err="1"/>
              <a:t>Shervin</a:t>
            </a:r>
            <a:r>
              <a:rPr lang="en-US" sz="1800" dirty="0"/>
              <a:t>, </a:t>
            </a:r>
            <a:r>
              <a:rPr lang="en-US" sz="1800" dirty="0" err="1"/>
              <a:t>Elham</a:t>
            </a:r>
            <a:r>
              <a:rPr lang="en-US" sz="1800" dirty="0"/>
              <a:t> </a:t>
            </a:r>
            <a:r>
              <a:rPr lang="en-US" sz="1800" dirty="0" err="1"/>
              <a:t>Azimi</a:t>
            </a:r>
            <a:r>
              <a:rPr lang="en-US" sz="1800" dirty="0"/>
              <a:t>, and </a:t>
            </a:r>
            <a:r>
              <a:rPr lang="en-US" sz="1800" dirty="0" err="1"/>
              <a:t>AmirAli</a:t>
            </a:r>
            <a:r>
              <a:rPr lang="en-US" sz="1800" dirty="0"/>
              <a:t> </a:t>
            </a:r>
            <a:r>
              <a:rPr lang="en-US" sz="1800" dirty="0" err="1"/>
              <a:t>Abdolrashidi</a:t>
            </a:r>
            <a:r>
              <a:rPr lang="en-US" sz="1800" dirty="0"/>
              <a:t>. "Deep-sentiment: Sentiment analysis using ensemble of </a:t>
            </a:r>
            <a:r>
              <a:rPr lang="en-US" sz="1800" dirty="0" err="1"/>
              <a:t>cnn</a:t>
            </a:r>
            <a:r>
              <a:rPr lang="en-US" sz="1800" dirty="0"/>
              <a:t> and bi-</a:t>
            </a:r>
            <a:r>
              <a:rPr lang="en-US" sz="1800" dirty="0" err="1"/>
              <a:t>lstm</a:t>
            </a:r>
            <a:r>
              <a:rPr lang="en-US" sz="1800" dirty="0"/>
              <a:t> models." </a:t>
            </a:r>
            <a:r>
              <a:rPr lang="en-US" sz="1800" i="1" dirty="0" err="1"/>
              <a:t>arXiv</a:t>
            </a:r>
            <a:r>
              <a:rPr lang="en-US" sz="1800" i="1" dirty="0"/>
              <a:t> preprint arXiv:1904.04206</a:t>
            </a:r>
            <a:r>
              <a:rPr lang="en-US" sz="1800" dirty="0"/>
              <a:t> (2019).</a:t>
            </a:r>
          </a:p>
          <a:p>
            <a:r>
              <a:rPr lang="en-US" sz="1800" dirty="0" err="1"/>
              <a:t>Abid</a:t>
            </a:r>
            <a:r>
              <a:rPr lang="en-US" sz="1800" dirty="0"/>
              <a:t>, </a:t>
            </a:r>
            <a:r>
              <a:rPr lang="en-US" sz="1800" dirty="0" err="1"/>
              <a:t>Fazeel</a:t>
            </a:r>
            <a:r>
              <a:rPr lang="en-US" sz="1800" dirty="0"/>
              <a:t>, et al. "Sentiment analysis through recurrent variants latterly on convolutional neural network of Twitter." </a:t>
            </a:r>
            <a:r>
              <a:rPr lang="en-US" sz="1800" i="1" dirty="0"/>
              <a:t>Future Generation Computer Systems</a:t>
            </a:r>
            <a:r>
              <a:rPr lang="en-US" sz="1800" dirty="0"/>
              <a:t> 95 (2019): 292-308.</a:t>
            </a:r>
          </a:p>
          <a:p>
            <a:r>
              <a:rPr lang="en-US" sz="1800" dirty="0"/>
              <a:t>Ling, </a:t>
            </a:r>
            <a:r>
              <a:rPr lang="en-US" sz="1800" dirty="0" err="1"/>
              <a:t>Mingjie</a:t>
            </a:r>
            <a:r>
              <a:rPr lang="en-US" sz="1800" dirty="0"/>
              <a:t>, et al. "Hybrid neural network for </a:t>
            </a:r>
            <a:r>
              <a:rPr lang="en-US" sz="1800" dirty="0" err="1"/>
              <a:t>Sina</a:t>
            </a:r>
            <a:r>
              <a:rPr lang="en-US" sz="1800" dirty="0"/>
              <a:t> Weibo sentiment analysis." </a:t>
            </a:r>
            <a:r>
              <a:rPr lang="en-US" sz="1800" i="1" dirty="0"/>
              <a:t>IEEE Transactions on Computational Social Systems</a:t>
            </a:r>
            <a:r>
              <a:rPr lang="en-US" sz="1800" dirty="0"/>
              <a:t> 7.4 (2020): 983-990.</a:t>
            </a:r>
          </a:p>
          <a:p>
            <a:endParaRPr lang="en-US" sz="1800" dirty="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55</a:t>
            </a:fld>
            <a:endParaRPr lang="el-GR"/>
          </a:p>
        </p:txBody>
      </p:sp>
    </p:spTree>
    <p:extLst>
      <p:ext uri="{BB962C8B-B14F-4D97-AF65-F5344CB8AC3E}">
        <p14:creationId xmlns:p14="http://schemas.microsoft.com/office/powerpoint/2010/main" val="39292693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References-sites</a:t>
            </a:r>
            <a:endParaRPr lang="en-US" dirty="0"/>
          </a:p>
        </p:txBody>
      </p:sp>
      <p:sp>
        <p:nvSpPr>
          <p:cNvPr id="3" name="Content Placeholder 2"/>
          <p:cNvSpPr>
            <a:spLocks noGrp="1"/>
          </p:cNvSpPr>
          <p:nvPr>
            <p:ph sz="quarter" idx="12"/>
          </p:nvPr>
        </p:nvSpPr>
        <p:spPr/>
        <p:txBody>
          <a:bodyPr/>
          <a:lstStyle/>
          <a:p>
            <a:r>
              <a:rPr lang="en-US" sz="1800" dirty="0"/>
              <a:t>https://en.wikipedia.org/wiki/Sentiment_analysis</a:t>
            </a:r>
          </a:p>
          <a:p>
            <a:r>
              <a:rPr lang="en-US" sz="1800" dirty="0"/>
              <a:t>https://www.analyticsvidhya.com/blog/2021/06/rule-based-sentiment-analysis-in-python/</a:t>
            </a:r>
          </a:p>
          <a:p>
            <a:r>
              <a:rPr lang="en-US" sz="1800" dirty="0"/>
              <a:t>https://textblob.readthedocs.io/en/dev/</a:t>
            </a:r>
          </a:p>
          <a:p>
            <a:r>
              <a:rPr lang="en-US" sz="1800" dirty="0"/>
              <a:t>https://www.analyticsvidhya.com/blog/2021/08/why-must-text-data-be-pre-processed/</a:t>
            </a:r>
          </a:p>
          <a:p>
            <a:r>
              <a:rPr lang="en-US" sz="1800" dirty="0"/>
              <a:t>https://towardsdatascience.com/text-preprocessing-in-natural-language-processing-using-python-6113ff5decd8</a:t>
            </a:r>
          </a:p>
          <a:p>
            <a:r>
              <a:rPr lang="en-US" sz="1800" dirty="0"/>
              <a:t>https://nlp.stanford.edu/IR-book/html/htmledition/stemming-and-lemmatization-1.html</a:t>
            </a:r>
          </a:p>
          <a:p>
            <a:r>
              <a:rPr lang="en-US" sz="1800" dirty="0"/>
              <a:t>https://machinelearningmastery.com/stacked-long-short-term-memory-networks/</a:t>
            </a:r>
          </a:p>
          <a:p>
            <a:r>
              <a:rPr lang="en-US" sz="1800" dirty="0"/>
              <a:t>https://machinelearningmastery.com/develop-bidirectional-lstm-sequence-classification-python-keras/</a:t>
            </a:r>
          </a:p>
          <a:p>
            <a:r>
              <a:rPr lang="en-US" sz="1800" dirty="0"/>
              <a:t>https://cezannec.github.io/CNN_Text_Classification/</a:t>
            </a:r>
          </a:p>
          <a:p>
            <a:r>
              <a:rPr lang="en-US" sz="1800" dirty="0"/>
              <a:t>https://jalammar.github.io/illustrated-bert/</a:t>
            </a:r>
          </a:p>
          <a:p>
            <a:endParaRPr lang="en-US" sz="1800" dirty="0"/>
          </a:p>
        </p:txBody>
      </p:sp>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56</a:t>
            </a:fld>
            <a:endParaRPr lang="el-GR"/>
          </a:p>
        </p:txBody>
      </p:sp>
    </p:spTree>
    <p:extLst>
      <p:ext uri="{BB962C8B-B14F-4D97-AF65-F5344CB8AC3E}">
        <p14:creationId xmlns:p14="http://schemas.microsoft.com/office/powerpoint/2010/main" val="35284209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2371226" y="1052736"/>
            <a:ext cx="7521480" cy="1325160"/>
          </a:xfrm>
        </p:spPr>
        <p:txBody>
          <a:bodyPr/>
          <a:lstStyle/>
          <a:p>
            <a:pPr algn="ctr"/>
            <a:r>
              <a:rPr lang="en-US" dirty="0"/>
              <a:t>Q &amp; A</a:t>
            </a:r>
            <a:endParaRPr lang="el-GR" dirty="0"/>
          </a:p>
        </p:txBody>
      </p:sp>
      <p:sp>
        <p:nvSpPr>
          <p:cNvPr id="3" name="Θέση περιεχομένου 2"/>
          <p:cNvSpPr>
            <a:spLocks noGrp="1"/>
          </p:cNvSpPr>
          <p:nvPr>
            <p:ph sz="quarter" idx="12"/>
          </p:nvPr>
        </p:nvSpPr>
        <p:spPr>
          <a:xfrm>
            <a:off x="1127372" y="2636912"/>
            <a:ext cx="10009188" cy="4249737"/>
          </a:xfrm>
        </p:spPr>
        <p:txBody>
          <a:bodyPr/>
          <a:lstStyle/>
          <a:p>
            <a:endParaRPr lang="en-US" dirty="0">
              <a:solidFill>
                <a:srgbClr val="7A8DBC"/>
              </a:solidFill>
            </a:endParaRPr>
          </a:p>
          <a:p>
            <a:pPr marL="0" indent="0" algn="ctr" fontAlgn="auto">
              <a:spcBef>
                <a:spcPts val="0"/>
              </a:spcBef>
              <a:spcAft>
                <a:spcPts val="0"/>
              </a:spcAft>
              <a:buNone/>
              <a:defRPr/>
            </a:pPr>
            <a:r>
              <a:rPr lang="en-US" b="1" dirty="0">
                <a:solidFill>
                  <a:srgbClr val="7A8DBC"/>
                </a:solidFill>
              </a:rPr>
              <a:t>Thank you very much for your attention!</a:t>
            </a:r>
          </a:p>
          <a:p>
            <a:pPr marL="0" indent="0" algn="ctr" fontAlgn="auto">
              <a:spcBef>
                <a:spcPts val="0"/>
              </a:spcBef>
              <a:spcAft>
                <a:spcPts val="0"/>
              </a:spcAft>
              <a:buNone/>
              <a:defRPr/>
            </a:pPr>
            <a:endParaRPr lang="en-US" b="1" dirty="0">
              <a:solidFill>
                <a:srgbClr val="7A8DBC"/>
              </a:solidFill>
            </a:endParaRPr>
          </a:p>
          <a:p>
            <a:pPr marL="0" indent="0" algn="ctr" fontAlgn="auto">
              <a:spcBef>
                <a:spcPts val="0"/>
              </a:spcBef>
              <a:spcAft>
                <a:spcPts val="0"/>
              </a:spcAft>
              <a:buNone/>
              <a:defRPr/>
            </a:pPr>
            <a:endParaRPr lang="en-US" b="1" dirty="0">
              <a:solidFill>
                <a:srgbClr val="7A8DBC"/>
              </a:solidFill>
            </a:endParaRPr>
          </a:p>
          <a:p>
            <a:pPr marL="0" indent="0" algn="ctr" fontAlgn="auto">
              <a:spcBef>
                <a:spcPts val="0"/>
              </a:spcBef>
              <a:spcAft>
                <a:spcPts val="0"/>
              </a:spcAft>
              <a:buNone/>
              <a:defRPr/>
            </a:pPr>
            <a:r>
              <a:rPr lang="en-US" b="1" dirty="0">
                <a:solidFill>
                  <a:srgbClr val="556DA9"/>
                </a:solidFill>
              </a:rPr>
              <a:t>Contact: </a:t>
            </a:r>
            <a:r>
              <a:rPr lang="en-US" b="1" dirty="0" err="1" smtClean="0">
                <a:solidFill>
                  <a:srgbClr val="556DA9"/>
                </a:solidFill>
              </a:rPr>
              <a:t>Dionisios</a:t>
            </a:r>
            <a:r>
              <a:rPr lang="en-US" b="1" dirty="0" smtClean="0">
                <a:solidFill>
                  <a:srgbClr val="556DA9"/>
                </a:solidFill>
              </a:rPr>
              <a:t> </a:t>
            </a:r>
            <a:r>
              <a:rPr lang="en-US" b="1" dirty="0" err="1" smtClean="0">
                <a:solidFill>
                  <a:srgbClr val="556DA9"/>
                </a:solidFill>
              </a:rPr>
              <a:t>Karamouzas</a:t>
            </a:r>
            <a:endParaRPr lang="en-US" b="1" dirty="0">
              <a:solidFill>
                <a:srgbClr val="556DA9"/>
              </a:solidFill>
            </a:endParaRPr>
          </a:p>
          <a:p>
            <a:pPr marL="0" indent="0" algn="ctr" fontAlgn="auto">
              <a:spcBef>
                <a:spcPts val="0"/>
              </a:spcBef>
              <a:spcAft>
                <a:spcPts val="0"/>
              </a:spcAft>
              <a:buNone/>
              <a:defRPr/>
            </a:pPr>
            <a:r>
              <a:rPr lang="en-US" b="1" dirty="0" smtClean="0">
                <a:solidFill>
                  <a:srgbClr val="556DA9"/>
                </a:solidFill>
              </a:rPr>
              <a:t>dionkara@ece.auth.gr</a:t>
            </a:r>
            <a:endParaRPr lang="el-GR" b="1" dirty="0">
              <a:solidFill>
                <a:srgbClr val="556DA9"/>
              </a:solidFill>
            </a:endParaRPr>
          </a:p>
        </p:txBody>
      </p:sp>
      <p:sp>
        <p:nvSpPr>
          <p:cNvPr id="5" name="Θέση αριθμού διαφάνειας 4"/>
          <p:cNvSpPr>
            <a:spLocks noGrp="1"/>
          </p:cNvSpPr>
          <p:nvPr>
            <p:ph type="sldNum" sz="quarter" idx="13"/>
          </p:nvPr>
        </p:nvSpPr>
        <p:spPr/>
        <p:txBody>
          <a:bodyPr/>
          <a:lstStyle/>
          <a:p>
            <a:pPr>
              <a:defRPr/>
            </a:pPr>
            <a:fld id="{067A270A-E653-4AD2-9076-9115A24AE536}" type="slidenum">
              <a:rPr lang="el-GR" smtClean="0"/>
              <a:pPr>
                <a:defRPr/>
              </a:pPr>
              <a:t>57</a:t>
            </a:fld>
            <a:endParaRPr lang="el-GR"/>
          </a:p>
        </p:txBody>
      </p:sp>
    </p:spTree>
    <p:extLst>
      <p:ext uri="{BB962C8B-B14F-4D97-AF65-F5344CB8AC3E}">
        <p14:creationId xmlns:p14="http://schemas.microsoft.com/office/powerpoint/2010/main" val="2449735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D7A757-704A-45BE-BBB1-A30C39F36DE5}"/>
              </a:ext>
            </a:extLst>
          </p:cNvPr>
          <p:cNvSpPr>
            <a:spLocks noGrp="1"/>
          </p:cNvSpPr>
          <p:nvPr>
            <p:ph type="title"/>
          </p:nvPr>
        </p:nvSpPr>
        <p:spPr>
          <a:xfrm>
            <a:off x="1343472" y="404664"/>
            <a:ext cx="8208912" cy="1325160"/>
          </a:xfrm>
        </p:spPr>
        <p:txBody>
          <a:bodyPr/>
          <a:lstStyle/>
          <a:p>
            <a:r>
              <a:rPr lang="en-US" dirty="0"/>
              <a:t>Three levels of granularity</a:t>
            </a:r>
          </a:p>
        </p:txBody>
      </p:sp>
      <p:sp>
        <p:nvSpPr>
          <p:cNvPr id="3" name="Content Placeholder 2">
            <a:extLst>
              <a:ext uri="{FF2B5EF4-FFF2-40B4-BE49-F238E27FC236}">
                <a16:creationId xmlns="" xmlns:a16="http://schemas.microsoft.com/office/drawing/2014/main" id="{0795DCE5-E32D-4766-B4C0-0CFA58097263}"/>
              </a:ext>
            </a:extLst>
          </p:cNvPr>
          <p:cNvSpPr>
            <a:spLocks noGrp="1"/>
          </p:cNvSpPr>
          <p:nvPr>
            <p:ph sz="quarter" idx="12"/>
          </p:nvPr>
        </p:nvSpPr>
        <p:spPr/>
        <p:txBody>
          <a:bodyPr/>
          <a:lstStyle/>
          <a:p>
            <a:pPr>
              <a:buFont typeface="Arial" panose="020B0604020202020204" pitchFamily="34" charset="0"/>
              <a:buChar char="•"/>
            </a:pPr>
            <a:r>
              <a:rPr lang="en-US" sz="2400" dirty="0"/>
              <a:t>Sentence level</a:t>
            </a:r>
          </a:p>
          <a:p>
            <a:pPr>
              <a:buFont typeface="Arial" panose="020B0604020202020204" pitchFamily="34" charset="0"/>
              <a:buChar char="•"/>
            </a:pPr>
            <a:endParaRPr lang="en-US" sz="2400" dirty="0"/>
          </a:p>
          <a:p>
            <a:pPr>
              <a:buFont typeface="Arial" panose="020B0604020202020204" pitchFamily="34" charset="0"/>
              <a:buChar char="•"/>
            </a:pPr>
            <a:r>
              <a:rPr lang="en-US" sz="2400" dirty="0"/>
              <a:t>Paragraph level</a:t>
            </a:r>
          </a:p>
          <a:p>
            <a:pPr>
              <a:buFont typeface="Arial" panose="020B0604020202020204" pitchFamily="34" charset="0"/>
              <a:buChar char="•"/>
            </a:pPr>
            <a:endParaRPr lang="en-US" sz="2400" dirty="0"/>
          </a:p>
          <a:p>
            <a:pPr>
              <a:buFont typeface="Arial" panose="020B0604020202020204" pitchFamily="34" charset="0"/>
              <a:buChar char="•"/>
            </a:pPr>
            <a:r>
              <a:rPr lang="en-US" sz="2400" dirty="0"/>
              <a:t>Document level</a:t>
            </a:r>
            <a:endParaRPr lang="x-none" sz="2400" dirty="0"/>
          </a:p>
          <a:p>
            <a:endParaRPr lang="en-US" dirty="0"/>
          </a:p>
        </p:txBody>
      </p:sp>
      <p:sp>
        <p:nvSpPr>
          <p:cNvPr id="4" name="Slide Number Placeholder 3">
            <a:extLst>
              <a:ext uri="{FF2B5EF4-FFF2-40B4-BE49-F238E27FC236}">
                <a16:creationId xmlns="" xmlns:a16="http://schemas.microsoft.com/office/drawing/2014/main" id="{DECAF21D-30A4-48E0-BD18-BF2700E53822}"/>
              </a:ext>
            </a:extLst>
          </p:cNvPr>
          <p:cNvSpPr>
            <a:spLocks noGrp="1"/>
          </p:cNvSpPr>
          <p:nvPr>
            <p:ph type="sldNum" sz="quarter" idx="13"/>
          </p:nvPr>
        </p:nvSpPr>
        <p:spPr/>
        <p:txBody>
          <a:bodyPr/>
          <a:lstStyle/>
          <a:p>
            <a:pPr>
              <a:defRPr/>
            </a:pPr>
            <a:fld id="{067A270A-E653-4AD2-9076-9115A24AE536}" type="slidenum">
              <a:rPr lang="el-GR" smtClean="0"/>
              <a:pPr>
                <a:defRPr/>
              </a:pPr>
              <a:t>6</a:t>
            </a:fld>
            <a:endParaRPr lang="el-GR"/>
          </a:p>
        </p:txBody>
      </p:sp>
    </p:spTree>
    <p:extLst>
      <p:ext uri="{BB962C8B-B14F-4D97-AF65-F5344CB8AC3E}">
        <p14:creationId xmlns:p14="http://schemas.microsoft.com/office/powerpoint/2010/main" val="309896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F80AAD-30DF-4531-B0B0-92E78681ABFA}"/>
              </a:ext>
            </a:extLst>
          </p:cNvPr>
          <p:cNvSpPr>
            <a:spLocks noGrp="1"/>
          </p:cNvSpPr>
          <p:nvPr>
            <p:ph type="title"/>
          </p:nvPr>
        </p:nvSpPr>
        <p:spPr/>
        <p:txBody>
          <a:bodyPr/>
          <a:lstStyle/>
          <a:p>
            <a:r>
              <a:rPr lang="en-US" dirty="0"/>
              <a:t>Baseline algorithms</a:t>
            </a:r>
          </a:p>
        </p:txBody>
      </p:sp>
      <p:sp>
        <p:nvSpPr>
          <p:cNvPr id="3" name="Text Placeholder 2">
            <a:extLst>
              <a:ext uri="{FF2B5EF4-FFF2-40B4-BE49-F238E27FC236}">
                <a16:creationId xmlns="" xmlns:a16="http://schemas.microsoft.com/office/drawing/2014/main" id="{4A03175D-829D-4F96-852B-3507E4F9CA9D}"/>
              </a:ext>
            </a:extLst>
          </p:cNvPr>
          <p:cNvSpPr>
            <a:spLocks noGrp="1"/>
          </p:cNvSpPr>
          <p:nvPr>
            <p:ph type="body" idx="1"/>
          </p:nvPr>
        </p:nvSpPr>
        <p:spPr/>
        <p:txBody>
          <a:bodyPr/>
          <a:lstStyle/>
          <a:p>
            <a:r>
              <a:rPr lang="en-US" dirty="0"/>
              <a:t>Sentiment Analysis</a:t>
            </a:r>
          </a:p>
        </p:txBody>
      </p:sp>
      <p:sp>
        <p:nvSpPr>
          <p:cNvPr id="4" name="Slide Number Placeholder 3">
            <a:extLst>
              <a:ext uri="{FF2B5EF4-FFF2-40B4-BE49-F238E27FC236}">
                <a16:creationId xmlns="" xmlns:a16="http://schemas.microsoft.com/office/drawing/2014/main" id="{16EBDBDA-60CD-4B53-ACDB-EAB005B8E3D4}"/>
              </a:ext>
            </a:extLst>
          </p:cNvPr>
          <p:cNvSpPr>
            <a:spLocks noGrp="1"/>
          </p:cNvSpPr>
          <p:nvPr>
            <p:ph type="sldNum" sz="quarter" idx="10"/>
          </p:nvPr>
        </p:nvSpPr>
        <p:spPr/>
        <p:txBody>
          <a:bodyPr/>
          <a:lstStyle/>
          <a:p>
            <a:pPr>
              <a:defRPr/>
            </a:pPr>
            <a:fld id="{0B13054C-0ECE-4771-A30E-5D463CABA6B7}" type="slidenum">
              <a:rPr lang="el-GR" smtClean="0"/>
              <a:pPr>
                <a:defRPr/>
              </a:pPr>
              <a:t>7</a:t>
            </a:fld>
            <a:endParaRPr lang="el-GR"/>
          </a:p>
        </p:txBody>
      </p:sp>
    </p:spTree>
    <p:extLst>
      <p:ext uri="{BB962C8B-B14F-4D97-AF65-F5344CB8AC3E}">
        <p14:creationId xmlns:p14="http://schemas.microsoft.com/office/powerpoint/2010/main" val="183114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tree for SA</a:t>
            </a:r>
            <a:endParaRPr lang="en-US" dirty="0"/>
          </a:p>
        </p:txBody>
      </p:sp>
      <p:pic>
        <p:nvPicPr>
          <p:cNvPr id="5" name="Content Placeholder 4"/>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2207568" y="1628800"/>
            <a:ext cx="6461623" cy="4567923"/>
          </a:xfrm>
        </p:spPr>
      </p:pic>
      <p:sp>
        <p:nvSpPr>
          <p:cNvPr id="4" name="Slide Number Placeholder 3"/>
          <p:cNvSpPr>
            <a:spLocks noGrp="1"/>
          </p:cNvSpPr>
          <p:nvPr>
            <p:ph type="sldNum" sz="quarter" idx="13"/>
          </p:nvPr>
        </p:nvSpPr>
        <p:spPr/>
        <p:txBody>
          <a:bodyPr/>
          <a:lstStyle/>
          <a:p>
            <a:pPr>
              <a:defRPr/>
            </a:pPr>
            <a:fld id="{067A270A-E653-4AD2-9076-9115A24AE536}" type="slidenum">
              <a:rPr lang="el-GR" smtClean="0"/>
              <a:pPr>
                <a:defRPr/>
              </a:pPr>
              <a:t>8</a:t>
            </a:fld>
            <a:endParaRPr lang="el-GR"/>
          </a:p>
        </p:txBody>
      </p:sp>
    </p:spTree>
    <p:extLst>
      <p:ext uri="{BB962C8B-B14F-4D97-AF65-F5344CB8AC3E}">
        <p14:creationId xmlns:p14="http://schemas.microsoft.com/office/powerpoint/2010/main" val="1656526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6BB41B-3023-49BA-8CE4-33DF9ECDA0EE}"/>
              </a:ext>
            </a:extLst>
          </p:cNvPr>
          <p:cNvSpPr>
            <a:spLocks noGrp="1"/>
          </p:cNvSpPr>
          <p:nvPr>
            <p:ph type="title"/>
          </p:nvPr>
        </p:nvSpPr>
        <p:spPr/>
        <p:txBody>
          <a:bodyPr/>
          <a:lstStyle/>
          <a:p>
            <a:r>
              <a:rPr lang="en-US" dirty="0"/>
              <a:t>Rule-based methods</a:t>
            </a:r>
          </a:p>
        </p:txBody>
      </p:sp>
      <p:sp>
        <p:nvSpPr>
          <p:cNvPr id="3" name="Content Placeholder 2">
            <a:extLst>
              <a:ext uri="{FF2B5EF4-FFF2-40B4-BE49-F238E27FC236}">
                <a16:creationId xmlns="" xmlns:a16="http://schemas.microsoft.com/office/drawing/2014/main" id="{2B2E2FA9-831C-47C9-B318-725D737BD25B}"/>
              </a:ext>
            </a:extLst>
          </p:cNvPr>
          <p:cNvSpPr>
            <a:spLocks noGrp="1"/>
          </p:cNvSpPr>
          <p:nvPr>
            <p:ph sz="quarter" idx="12"/>
          </p:nvPr>
        </p:nvSpPr>
        <p:spPr/>
        <p:txBody>
          <a:bodyPr/>
          <a:lstStyle/>
          <a:p>
            <a:pPr marL="0" indent="0">
              <a:buNone/>
            </a:pPr>
            <a:r>
              <a:rPr lang="en-US" sz="2400" dirty="0" smtClean="0"/>
              <a:t>A set of rules based on which the text is labeled as positive/negative/neutral.</a:t>
            </a:r>
          </a:p>
          <a:p>
            <a:pPr marL="0" indent="0">
              <a:buNone/>
            </a:pPr>
            <a:endParaRPr lang="en-US" sz="2400" dirty="0" smtClean="0"/>
          </a:p>
          <a:p>
            <a:pPr marL="0" indent="0">
              <a:buNone/>
            </a:pPr>
            <a:r>
              <a:rPr lang="en-US" sz="2400" dirty="0" smtClean="0"/>
              <a:t>These rules are also known as lexicons -&gt; lexicon-based methods.</a:t>
            </a:r>
          </a:p>
          <a:p>
            <a:pPr marL="0" indent="0">
              <a:buNone/>
            </a:pPr>
            <a:r>
              <a:rPr lang="en-US" sz="2400" dirty="0" smtClean="0"/>
              <a:t>Popular example methods are </a:t>
            </a:r>
            <a:r>
              <a:rPr lang="en-US" sz="2400" dirty="0" err="1" smtClean="0"/>
              <a:t>TextBlob</a:t>
            </a:r>
            <a:r>
              <a:rPr lang="en-US" sz="2400" dirty="0" smtClean="0"/>
              <a:t>, VADER and </a:t>
            </a:r>
            <a:r>
              <a:rPr lang="en-US" sz="2400" dirty="0" err="1" smtClean="0"/>
              <a:t>SentiWordNet</a:t>
            </a:r>
            <a:r>
              <a:rPr lang="en-US" sz="2400" dirty="0" smtClean="0"/>
              <a:t>.</a:t>
            </a:r>
          </a:p>
        </p:txBody>
      </p:sp>
      <p:sp>
        <p:nvSpPr>
          <p:cNvPr id="4" name="Slide Number Placeholder 3">
            <a:extLst>
              <a:ext uri="{FF2B5EF4-FFF2-40B4-BE49-F238E27FC236}">
                <a16:creationId xmlns="" xmlns:a16="http://schemas.microsoft.com/office/drawing/2014/main" id="{7AA5A5EA-DD44-4813-9250-C8763EF6388E}"/>
              </a:ext>
            </a:extLst>
          </p:cNvPr>
          <p:cNvSpPr>
            <a:spLocks noGrp="1"/>
          </p:cNvSpPr>
          <p:nvPr>
            <p:ph type="sldNum" sz="quarter" idx="13"/>
          </p:nvPr>
        </p:nvSpPr>
        <p:spPr/>
        <p:txBody>
          <a:bodyPr/>
          <a:lstStyle/>
          <a:p>
            <a:pPr>
              <a:defRPr/>
            </a:pPr>
            <a:fld id="{067A270A-E653-4AD2-9076-9115A24AE536}" type="slidenum">
              <a:rPr lang="el-GR" smtClean="0"/>
              <a:pPr>
                <a:defRPr/>
              </a:pPr>
              <a:t>9</a:t>
            </a:fld>
            <a:endParaRPr lang="el-GR"/>
          </a:p>
        </p:txBody>
      </p:sp>
    </p:spTree>
    <p:extLst>
      <p:ext uri="{BB962C8B-B14F-4D97-AF65-F5344CB8AC3E}">
        <p14:creationId xmlns:p14="http://schemas.microsoft.com/office/powerpoint/2010/main" val="4052879203"/>
      </p:ext>
    </p:extLst>
  </p:cSld>
  <p:clrMapOvr>
    <a:masterClrMapping/>
  </p:clrMapOvr>
</p:sld>
</file>

<file path=ppt/theme/theme1.xml><?xml version="1.0" encoding="utf-8"?>
<a:theme xmlns:a="http://schemas.openxmlformats.org/drawingml/2006/main" name="CVML_AII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ultidrone template" id="{31193F5C-24B7-D54E-A824-3CAA6F407C12}" vid="{6E084E61-D977-CE4A-83EE-1C67CA6C0B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CVML_AIIA_template</Template>
  <TotalTime>15891</TotalTime>
  <Words>2691</Words>
  <Application>Microsoft Office PowerPoint</Application>
  <PresentationFormat>Widescreen</PresentationFormat>
  <Paragraphs>309</Paragraphs>
  <Slides>57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Calibri</vt:lpstr>
      <vt:lpstr>DejaVu Sans</vt:lpstr>
      <vt:lpstr>Times New Roman</vt:lpstr>
      <vt:lpstr>Titillium Web</vt:lpstr>
      <vt:lpstr>CVML_AIIA_template</vt:lpstr>
      <vt:lpstr>Sentiment Analysis</vt:lpstr>
      <vt:lpstr>PowerPoint Presentation</vt:lpstr>
      <vt:lpstr>About SA</vt:lpstr>
      <vt:lpstr>Sentiment analysis other names</vt:lpstr>
      <vt:lpstr>A Text Classification Task</vt:lpstr>
      <vt:lpstr>Three levels of granularity</vt:lpstr>
      <vt:lpstr>Baseline algorithms</vt:lpstr>
      <vt:lpstr>Algorithm tree for SA</vt:lpstr>
      <vt:lpstr>Rule-based methods</vt:lpstr>
      <vt:lpstr>TextBlob</vt:lpstr>
      <vt:lpstr>VADER</vt:lpstr>
      <vt:lpstr>SentiWordNet</vt:lpstr>
      <vt:lpstr>Supervised ML methods</vt:lpstr>
      <vt:lpstr>ML classifiers</vt:lpstr>
      <vt:lpstr>Text Pre-processing</vt:lpstr>
      <vt:lpstr>Common pre-processing steps</vt:lpstr>
      <vt:lpstr>PowerPoint Presentation</vt:lpstr>
      <vt:lpstr>Tokenization</vt:lpstr>
      <vt:lpstr>Text Vectorization</vt:lpstr>
      <vt:lpstr>Solution: Word Embeddings</vt:lpstr>
      <vt:lpstr>Sentiment Analysis with Neural Networks</vt:lpstr>
      <vt:lpstr>Main idea</vt:lpstr>
      <vt:lpstr>Classification schema</vt:lpstr>
      <vt:lpstr>Recurrent Neural Networks (RNNs)</vt:lpstr>
      <vt:lpstr>Simple RNN</vt:lpstr>
      <vt:lpstr>RNN problem – short memory</vt:lpstr>
      <vt:lpstr>LSTM</vt:lpstr>
      <vt:lpstr>LSTM cell</vt:lpstr>
      <vt:lpstr>LSTM components</vt:lpstr>
      <vt:lpstr>Text classification example with LSTM</vt:lpstr>
      <vt:lpstr>Text classification example with LSTM</vt:lpstr>
      <vt:lpstr>Stacked LSTM</vt:lpstr>
      <vt:lpstr>Stacked LSTM</vt:lpstr>
      <vt:lpstr>Why increase depth?</vt:lpstr>
      <vt:lpstr>Bidirectional LSTM</vt:lpstr>
      <vt:lpstr>Bi-LSTM</vt:lpstr>
      <vt:lpstr>Why use Bidirectional LSTM?</vt:lpstr>
      <vt:lpstr>Convolution Neural Networks (CNNs)</vt:lpstr>
      <vt:lpstr>Convolution over text</vt:lpstr>
      <vt:lpstr>1D Convolution example</vt:lpstr>
      <vt:lpstr>CNNs shared-weights</vt:lpstr>
      <vt:lpstr>CNNs pooling</vt:lpstr>
      <vt:lpstr>Pooling example</vt:lpstr>
      <vt:lpstr>Classification flow </vt:lpstr>
      <vt:lpstr>Complete CNN architecture</vt:lpstr>
      <vt:lpstr>CNN/LSTM Hybrid</vt:lpstr>
      <vt:lpstr>CNN/LSTM Hybrid</vt:lpstr>
      <vt:lpstr>BERT</vt:lpstr>
      <vt:lpstr>Text classification with BERT</vt:lpstr>
      <vt:lpstr>Text classification with BERT</vt:lpstr>
      <vt:lpstr>Text classification with BERT</vt:lpstr>
      <vt:lpstr>References-papers</vt:lpstr>
      <vt:lpstr>References-papers</vt:lpstr>
      <vt:lpstr>References-papers</vt:lpstr>
      <vt:lpstr>References-papers</vt:lpstr>
      <vt:lpstr>References-sites</vt:lpstr>
      <vt:lpstr>Q &amp; 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zrtgawet</dc:title>
  <dc:creator>fotinip</dc:creator>
  <cp:lastModifiedBy>Dennis</cp:lastModifiedBy>
  <cp:revision>250</cp:revision>
  <cp:lastPrinted>2017-10-20T11:11:55Z</cp:lastPrinted>
  <dcterms:created xsi:type="dcterms:W3CDTF">2019-10-11T15:34:08Z</dcterms:created>
  <dcterms:modified xsi:type="dcterms:W3CDTF">2023-01-27T12:07:36Z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15</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6</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88</vt:i4>
  </property>
</Properties>
</file>