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17" r:id="rId1"/>
  </p:sldMasterIdLst>
  <p:sldIdLst>
    <p:sldId id="256" r:id="rId2"/>
    <p:sldId id="288" r:id="rId3"/>
    <p:sldId id="290" r:id="rId4"/>
    <p:sldId id="268" r:id="rId5"/>
    <p:sldId id="269" r:id="rId6"/>
    <p:sldId id="270" r:id="rId7"/>
    <p:sldId id="512" r:id="rId8"/>
    <p:sldId id="271" r:id="rId9"/>
    <p:sldId id="308" r:id="rId10"/>
    <p:sldId id="309" r:id="rId11"/>
    <p:sldId id="322" r:id="rId12"/>
    <p:sldId id="449" r:id="rId13"/>
    <p:sldId id="447" r:id="rId14"/>
    <p:sldId id="272" r:id="rId15"/>
    <p:sldId id="273" r:id="rId16"/>
    <p:sldId id="323" r:id="rId17"/>
    <p:sldId id="274" r:id="rId18"/>
    <p:sldId id="275" r:id="rId19"/>
    <p:sldId id="276" r:id="rId20"/>
    <p:sldId id="312" r:id="rId21"/>
    <p:sldId id="313" r:id="rId22"/>
    <p:sldId id="314" r:id="rId23"/>
    <p:sldId id="325" r:id="rId24"/>
    <p:sldId id="315" r:id="rId25"/>
    <p:sldId id="450" r:id="rId26"/>
    <p:sldId id="451" r:id="rId27"/>
    <p:sldId id="316" r:id="rId28"/>
    <p:sldId id="317" r:id="rId29"/>
    <p:sldId id="326" r:id="rId30"/>
    <p:sldId id="327" r:id="rId31"/>
    <p:sldId id="318" r:id="rId32"/>
    <p:sldId id="319" r:id="rId33"/>
    <p:sldId id="320" r:id="rId34"/>
    <p:sldId id="321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277" r:id="rId46"/>
    <p:sldId id="338" r:id="rId47"/>
    <p:sldId id="304" r:id="rId48"/>
    <p:sldId id="291" r:id="rId49"/>
    <p:sldId id="279" r:id="rId50"/>
    <p:sldId id="339" r:id="rId51"/>
    <p:sldId id="340" r:id="rId52"/>
    <p:sldId id="341" r:id="rId53"/>
    <p:sldId id="448" r:id="rId54"/>
    <p:sldId id="342" r:id="rId55"/>
    <p:sldId id="343" r:id="rId56"/>
    <p:sldId id="280" r:id="rId57"/>
    <p:sldId id="281" r:id="rId58"/>
    <p:sldId id="344" r:id="rId59"/>
    <p:sldId id="346" r:id="rId60"/>
    <p:sldId id="452" r:id="rId61"/>
    <p:sldId id="283" r:id="rId62"/>
    <p:sldId id="305" r:id="rId63"/>
    <p:sldId id="513" r:id="rId64"/>
    <p:sldId id="514" r:id="rId65"/>
    <p:sldId id="515" r:id="rId66"/>
    <p:sldId id="51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58000">
              <a:schemeClr val="bg2">
                <a:lumMod val="75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02CB-5FE6-42A3-B4DF-57F1A518EF5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68A3-B93A-4974-9EF8-36554584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18" r:id="rId1"/>
    <p:sldLayoutId id="2147484919" r:id="rId2"/>
    <p:sldLayoutId id="2147484920" r:id="rId3"/>
    <p:sldLayoutId id="2147484921" r:id="rId4"/>
    <p:sldLayoutId id="2147484922" r:id="rId5"/>
    <p:sldLayoutId id="2147484923" r:id="rId6"/>
    <p:sldLayoutId id="2147484924" r:id="rId7"/>
    <p:sldLayoutId id="2147484925" r:id="rId8"/>
    <p:sldLayoutId id="2147484926" r:id="rId9"/>
    <p:sldLayoutId id="2147484927" r:id="rId10"/>
    <p:sldLayoutId id="2147484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47859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Sentiment Analysis</a:t>
            </a:r>
            <a:br>
              <a:rPr lang="en-US" dirty="0" smtClean="0"/>
            </a:b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Deep Learning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99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Author : </a:t>
            </a:r>
            <a:r>
              <a:rPr lang="en-US" dirty="0" err="1" smtClean="0"/>
              <a:t>Dionysios</a:t>
            </a:r>
            <a:r>
              <a:rPr lang="en-US" dirty="0" smtClean="0"/>
              <a:t> </a:t>
            </a:r>
            <a:r>
              <a:rPr lang="en-US" dirty="0" err="1" smtClean="0"/>
              <a:t>Karamouzas</a:t>
            </a:r>
            <a:endParaRPr lang="en-US" dirty="0" smtClean="0"/>
          </a:p>
          <a:p>
            <a:r>
              <a:rPr lang="en-US" dirty="0" smtClean="0"/>
              <a:t>Supervisor : </a:t>
            </a:r>
            <a:r>
              <a:rPr lang="en-US" dirty="0" err="1" smtClean="0"/>
              <a:t>Ioannis</a:t>
            </a:r>
            <a:r>
              <a:rPr lang="en-US" dirty="0" smtClean="0"/>
              <a:t> Pitas</a:t>
            </a:r>
          </a:p>
          <a:p>
            <a:r>
              <a:rPr lang="en-US" dirty="0" smtClean="0"/>
              <a:t>Co-Supervisor :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Mademlis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Neural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2148423"/>
            <a:ext cx="6792273" cy="3705742"/>
          </a:xfrm>
        </p:spPr>
      </p:pic>
    </p:spTree>
    <p:extLst>
      <p:ext uri="{BB962C8B-B14F-4D97-AF65-F5344CB8AC3E}">
        <p14:creationId xmlns:p14="http://schemas.microsoft.com/office/powerpoint/2010/main" val="17714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Neural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50" y="1456656"/>
            <a:ext cx="1962620" cy="5219275"/>
          </a:xfrm>
        </p:spPr>
      </p:pic>
    </p:spTree>
    <p:extLst>
      <p:ext uri="{BB962C8B-B14F-4D97-AF65-F5344CB8AC3E}">
        <p14:creationId xmlns:p14="http://schemas.microsoft.com/office/powerpoint/2010/main" val="3287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Accuracies of the 4 classifiers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39" y="2703444"/>
            <a:ext cx="3155521" cy="1759373"/>
          </a:xfrm>
        </p:spPr>
      </p:pic>
    </p:spTree>
    <p:extLst>
      <p:ext uri="{BB962C8B-B14F-4D97-AF65-F5344CB8AC3E}">
        <p14:creationId xmlns:p14="http://schemas.microsoft.com/office/powerpoint/2010/main" val="188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0774"/>
          </a:xfrm>
        </p:spPr>
        <p:txBody>
          <a:bodyPr/>
          <a:lstStyle/>
          <a:p>
            <a:r>
              <a:rPr lang="en-US" dirty="0" smtClean="0"/>
              <a:t>Aggregation Target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Complete </a:t>
            </a:r>
            <a:r>
              <a:rPr lang="en-US" sz="2400" dirty="0" smtClean="0"/>
              <a:t>aggregation (outcome </a:t>
            </a:r>
            <a:r>
              <a:rPr lang="en-US" sz="2400" dirty="0"/>
              <a:t>is a single 4D </a:t>
            </a:r>
            <a:r>
              <a:rPr lang="en-US" sz="2400" dirty="0" smtClean="0"/>
              <a:t>vector)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Temporally segmented </a:t>
            </a:r>
            <a:r>
              <a:rPr lang="en-US" sz="2400" dirty="0" smtClean="0"/>
              <a:t>aggregation (outcome </a:t>
            </a:r>
            <a:r>
              <a:rPr lang="en-US" sz="2400" dirty="0"/>
              <a:t>is a 4D </a:t>
            </a:r>
            <a:r>
              <a:rPr lang="en-US" sz="2400" dirty="0" err="1" smtClean="0"/>
              <a:t>timeseries</a:t>
            </a:r>
            <a:r>
              <a:rPr lang="en-US" sz="2400" dirty="0" smtClean="0"/>
              <a:t>, day-by-day </a:t>
            </a:r>
            <a:r>
              <a:rPr lang="en-US" sz="2400" dirty="0"/>
              <a:t>or week-by-week aggregation).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0774"/>
          </a:xfrm>
        </p:spPr>
        <p:txBody>
          <a:bodyPr/>
          <a:lstStyle/>
          <a:p>
            <a:r>
              <a:rPr lang="en-US" dirty="0" smtClean="0"/>
              <a:t>Aggregation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Element-wise vector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Element-wise vector median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Element-wise vector trimmed mean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8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proposed mechanism was evaluated on Tweets </a:t>
            </a:r>
            <a:r>
              <a:rPr lang="en-US" dirty="0" smtClean="0"/>
              <a:t>datasets</a:t>
            </a:r>
            <a:r>
              <a:rPr lang="el-GR" dirty="0" smtClean="0"/>
              <a:t> </a:t>
            </a:r>
            <a:r>
              <a:rPr lang="en-US" dirty="0" smtClean="0"/>
              <a:t>of 2016 </a:t>
            </a:r>
            <a:r>
              <a:rPr lang="en-US" dirty="0"/>
              <a:t>and 2020 United States Presidential </a:t>
            </a:r>
            <a:r>
              <a:rPr lang="en-US" dirty="0" smtClean="0"/>
              <a:t>Elections</a:t>
            </a:r>
          </a:p>
          <a:p>
            <a:pPr marL="0" indent="0">
              <a:buNone/>
            </a:pPr>
            <a:r>
              <a:rPr lang="en-US" dirty="0" smtClean="0"/>
              <a:t>Day-by-day </a:t>
            </a:r>
            <a:r>
              <a:rPr lang="en-US" dirty="0"/>
              <a:t>temporally segmented aggregation </a:t>
            </a:r>
            <a:r>
              <a:rPr lang="en-US" dirty="0" smtClean="0"/>
              <a:t>target was selected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three aggregation strategies (mean, median, </a:t>
            </a:r>
            <a:r>
              <a:rPr lang="en-US" dirty="0" err="1"/>
              <a:t>trimmean</a:t>
            </a:r>
            <a:r>
              <a:rPr lang="en-US" dirty="0" smtClean="0"/>
              <a:t>) were </a:t>
            </a:r>
            <a:r>
              <a:rPr lang="en-US" dirty="0"/>
              <a:t>separately </a:t>
            </a:r>
            <a:r>
              <a:rPr lang="en-US" dirty="0" smtClean="0"/>
              <a:t>followed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Analysis 1: </a:t>
            </a:r>
            <a:r>
              <a:rPr lang="en-US" dirty="0" err="1" smtClean="0"/>
              <a:t>Timeseries</a:t>
            </a:r>
            <a:r>
              <a:rPr lang="en-US" dirty="0" smtClean="0"/>
              <a:t> Forecasting</a:t>
            </a:r>
          </a:p>
          <a:p>
            <a:pPr marL="0" indent="0">
              <a:buNone/>
            </a:pPr>
            <a:r>
              <a:rPr lang="en-US" dirty="0" smtClean="0"/>
              <a:t>Analysis 2: Visualizations and Qualitative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datasets – US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2016 </a:t>
            </a:r>
            <a:r>
              <a:rPr lang="en-US" dirty="0"/>
              <a:t>US Presidential Election tweet </a:t>
            </a:r>
            <a:r>
              <a:rPr lang="en-US" dirty="0" smtClean="0"/>
              <a:t>dataset</a:t>
            </a:r>
            <a:r>
              <a:rPr lang="el-GR" dirty="0"/>
              <a:t>:</a:t>
            </a:r>
            <a:endParaRPr lang="el-GR" dirty="0" smtClean="0"/>
          </a:p>
          <a:p>
            <a:r>
              <a:rPr lang="en-US" dirty="0" smtClean="0"/>
              <a:t>Size : 61 </a:t>
            </a:r>
            <a:r>
              <a:rPr lang="en-US" dirty="0"/>
              <a:t>million </a:t>
            </a:r>
            <a:r>
              <a:rPr lang="en-US" dirty="0" smtClean="0"/>
              <a:t>rows</a:t>
            </a:r>
            <a:endParaRPr lang="el-GR" dirty="0" smtClean="0"/>
          </a:p>
          <a:p>
            <a:r>
              <a:rPr lang="el-GR" dirty="0" smtClean="0"/>
              <a:t>Τ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range :</a:t>
            </a:r>
            <a:r>
              <a:rPr lang="en-US" dirty="0" smtClean="0"/>
              <a:t> 2016-08-30 </a:t>
            </a:r>
            <a:r>
              <a:rPr lang="en-US" dirty="0"/>
              <a:t>to </a:t>
            </a:r>
            <a:r>
              <a:rPr lang="en-US" dirty="0" smtClean="0"/>
              <a:t>2017-02-28</a:t>
            </a:r>
          </a:p>
          <a:p>
            <a:r>
              <a:rPr lang="en-US" dirty="0"/>
              <a:t>32 million tweets</a:t>
            </a:r>
            <a:r>
              <a:rPr lang="en-US" dirty="0" smtClean="0"/>
              <a:t> </a:t>
            </a:r>
            <a:r>
              <a:rPr lang="en-US" dirty="0"/>
              <a:t>were kept after applying the cleaning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 </a:t>
            </a:r>
            <a:r>
              <a:rPr lang="en-US" dirty="0"/>
              <a:t>keywords “Clinton”, “Obama” </a:t>
            </a:r>
            <a:r>
              <a:rPr lang="en-US" dirty="0" smtClean="0"/>
              <a:t>and “Trump</a:t>
            </a:r>
            <a:r>
              <a:rPr lang="en-US" dirty="0"/>
              <a:t>” </a:t>
            </a:r>
            <a:r>
              <a:rPr lang="en-US" dirty="0" smtClean="0"/>
              <a:t>were used to categorize the messages into Democrats and Republicans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datasets – </a:t>
            </a:r>
            <a:r>
              <a:rPr lang="en-US" dirty="0" smtClean="0"/>
              <a:t>US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2020 </a:t>
            </a:r>
            <a:r>
              <a:rPr lang="en-US" dirty="0"/>
              <a:t>US Presidential Election tweet dataset</a:t>
            </a:r>
            <a:r>
              <a:rPr lang="el-GR" dirty="0"/>
              <a:t>:</a:t>
            </a:r>
            <a:endParaRPr lang="en-US" dirty="0" smtClean="0"/>
          </a:p>
          <a:p>
            <a:r>
              <a:rPr lang="en-US" dirty="0" smtClean="0"/>
              <a:t>Size : 1.72 </a:t>
            </a:r>
            <a:r>
              <a:rPr lang="en-US" dirty="0"/>
              <a:t>million rows </a:t>
            </a:r>
            <a:endParaRPr lang="en-US" dirty="0" smtClean="0"/>
          </a:p>
          <a:p>
            <a:r>
              <a:rPr lang="en-US" dirty="0" smtClean="0"/>
              <a:t>Time range : 2020-10-15 </a:t>
            </a:r>
            <a:r>
              <a:rPr lang="en-US" dirty="0"/>
              <a:t>to </a:t>
            </a:r>
            <a:r>
              <a:rPr lang="en-US" dirty="0" smtClean="0"/>
              <a:t>2020-11-08</a:t>
            </a:r>
          </a:p>
          <a:p>
            <a:r>
              <a:rPr lang="en-US" dirty="0" smtClean="0"/>
              <a:t>720 </a:t>
            </a:r>
            <a:r>
              <a:rPr lang="en-US" dirty="0"/>
              <a:t>thousand tweets were kept after applying the cleaning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 smtClean="0"/>
              <a:t>Tweets were pre-separated </a:t>
            </a:r>
            <a:r>
              <a:rPr lang="en-US" dirty="0"/>
              <a:t>in two </a:t>
            </a:r>
            <a:r>
              <a:rPr lang="en-US" dirty="0" smtClean="0"/>
              <a:t>partisan groups </a:t>
            </a:r>
            <a:r>
              <a:rPr lang="en-US" dirty="0"/>
              <a:t>(Democrats and Republicans).</a:t>
            </a:r>
          </a:p>
        </p:txBody>
      </p:sp>
    </p:spTree>
    <p:extLst>
      <p:ext uri="{BB962C8B-B14F-4D97-AF65-F5344CB8AC3E}">
        <p14:creationId xmlns:p14="http://schemas.microsoft.com/office/powerpoint/2010/main" val="16806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Removal of: </a:t>
            </a:r>
          </a:p>
          <a:p>
            <a:r>
              <a:rPr lang="en-US" dirty="0" smtClean="0"/>
              <a:t>Empty rows</a:t>
            </a:r>
          </a:p>
          <a:p>
            <a:r>
              <a:rPr lang="en-US" dirty="0" smtClean="0"/>
              <a:t>Non-English text</a:t>
            </a:r>
          </a:p>
          <a:p>
            <a:r>
              <a:rPr lang="en-US" dirty="0" smtClean="0"/>
              <a:t>Duplicate tweets</a:t>
            </a:r>
          </a:p>
          <a:p>
            <a:r>
              <a:rPr lang="en-US" dirty="0" smtClean="0"/>
              <a:t>Tweets that contained less than 5 words after text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Analysis 1 – </a:t>
            </a:r>
            <a:r>
              <a:rPr lang="en-US" dirty="0" err="1" smtClean="0"/>
              <a:t>Timeseries</a:t>
            </a:r>
            <a:r>
              <a:rPr lang="en-US" dirty="0" smtClean="0"/>
              <a:t>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type of evaluation performed on the derived </a:t>
            </a:r>
            <a:r>
              <a:rPr lang="en-US" dirty="0" err="1"/>
              <a:t>timeseries</a:t>
            </a:r>
            <a:r>
              <a:rPr lang="en-US" dirty="0"/>
              <a:t> was to assess their </a:t>
            </a:r>
            <a:r>
              <a:rPr lang="en-US" dirty="0" smtClean="0"/>
              <a:t>predictability </a:t>
            </a:r>
            <a:r>
              <a:rPr lang="en-US" dirty="0"/>
              <a:t>using AI-enabled forecasting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Forecasting </a:t>
            </a:r>
            <a:r>
              <a:rPr lang="en-US" dirty="0"/>
              <a:t>has obvious political usefulness: it may allow an interested organization to </a:t>
            </a:r>
            <a:r>
              <a:rPr lang="en-US" dirty="0" smtClean="0"/>
              <a:t>predict near-future </a:t>
            </a:r>
            <a:r>
              <a:rPr lang="en-US" dirty="0"/>
              <a:t>changes in its public image, using only Twitter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31" y="4683962"/>
            <a:ext cx="9415538" cy="14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Implementation -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neural architecture of an LSTM </a:t>
            </a:r>
            <a:r>
              <a:rPr lang="en-US" sz="2400" dirty="0"/>
              <a:t>followed by a fully connected </a:t>
            </a:r>
            <a:r>
              <a:rPr lang="en-US" sz="2400" dirty="0" smtClean="0"/>
              <a:t>layer was adopted.</a:t>
            </a:r>
          </a:p>
          <a:p>
            <a:endParaRPr lang="en-US" sz="2400" dirty="0" smtClean="0"/>
          </a:p>
          <a:p>
            <a:r>
              <a:rPr lang="en-US" sz="2400" dirty="0" smtClean="0"/>
              <a:t>The model was </a:t>
            </a:r>
            <a:r>
              <a:rPr lang="en-US" sz="2400" dirty="0"/>
              <a:t>trained separately for each </a:t>
            </a:r>
            <a:r>
              <a:rPr lang="en-US" sz="2400" dirty="0" err="1"/>
              <a:t>timeseries</a:t>
            </a:r>
            <a:r>
              <a:rPr lang="en-US" sz="2400" dirty="0"/>
              <a:t>, using Back-Propagation Through Time (BPTT) </a:t>
            </a:r>
            <a:r>
              <a:rPr lang="en-US" sz="2400" dirty="0" smtClean="0"/>
              <a:t>and a </a:t>
            </a:r>
            <a:r>
              <a:rPr lang="en-US" sz="2400" dirty="0"/>
              <a:t>Continuous Coin Betting (COCOB) </a:t>
            </a:r>
            <a:r>
              <a:rPr lang="en-US" sz="2400" dirty="0" smtClean="0"/>
              <a:t>optimizer.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effectLst/>
              </a:rPr>
              <a:t>Contents</a:t>
            </a:r>
            <a:endParaRPr lang="en-US" dirty="0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Public Opinion Monitoring in Twitter</a:t>
            </a:r>
          </a:p>
          <a:p>
            <a:r>
              <a:rPr lang="en-US" dirty="0" smtClean="0"/>
              <a:t>Knowledge Distillation for improved Sentiment Analysis on Figurative Language</a:t>
            </a:r>
          </a:p>
        </p:txBody>
      </p:sp>
    </p:spTree>
    <p:extLst>
      <p:ext uri="{BB962C8B-B14F-4D97-AF65-F5344CB8AC3E}">
        <p14:creationId xmlns:p14="http://schemas.microsoft.com/office/powerpoint/2010/main" val="894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Implementation – train/test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the 2016 </a:t>
            </a:r>
            <a:r>
              <a:rPr lang="en-US" dirty="0" smtClean="0"/>
              <a:t>dataset </a:t>
            </a:r>
            <a:r>
              <a:rPr lang="en-US" dirty="0"/>
              <a:t>was used for training the forecasting</a:t>
            </a:r>
            <a:br>
              <a:rPr lang="en-US" dirty="0"/>
            </a:br>
            <a:r>
              <a:rPr lang="en-US" dirty="0" smtClean="0"/>
              <a:t>model</a:t>
            </a:r>
          </a:p>
          <a:p>
            <a:r>
              <a:rPr lang="en-US" dirty="0" smtClean="0"/>
              <a:t>A </a:t>
            </a:r>
            <a:r>
              <a:rPr lang="en-US" dirty="0"/>
              <a:t>segment was withheld for test purposes from the end of each </a:t>
            </a:r>
            <a:r>
              <a:rPr lang="en-US" dirty="0" err="1"/>
              <a:t>timeseries</a:t>
            </a:r>
            <a:r>
              <a:rPr lang="en-US" dirty="0"/>
              <a:t>, with </a:t>
            </a:r>
            <a:r>
              <a:rPr lang="en-US" dirty="0" smtClean="0"/>
              <a:t>a length </a:t>
            </a:r>
            <a:r>
              <a:rPr lang="en-US" dirty="0"/>
              <a:t>equal to the forecasting </a:t>
            </a:r>
            <a:r>
              <a:rPr lang="en-US" dirty="0" smtClean="0"/>
              <a:t>horizon</a:t>
            </a:r>
            <a:endParaRPr lang="el-GR" dirty="0" smtClean="0"/>
          </a:p>
          <a:p>
            <a:r>
              <a:rPr lang="en-US" dirty="0"/>
              <a:t>A moderate 7-day forecasting horizon was selected, since this allows for rather reliable predictions while still being practically useful</a:t>
            </a:r>
            <a:r>
              <a:rPr lang="en-US" dirty="0" smtClean="0"/>
              <a:t>.</a:t>
            </a:r>
            <a:endParaRPr lang="el-GR" dirty="0"/>
          </a:p>
          <a:p>
            <a:r>
              <a:rPr lang="en-US" dirty="0" smtClean="0"/>
              <a:t>This </a:t>
            </a:r>
            <a:r>
              <a:rPr lang="en-US" dirty="0" err="1" smtClean="0"/>
              <a:t>pretrained</a:t>
            </a:r>
            <a:r>
              <a:rPr lang="en-US" dirty="0" smtClean="0"/>
              <a:t> model was also separately tested on the 2020 dataset.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Implementation -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Deseasonalisation</a:t>
            </a:r>
            <a:r>
              <a:rPr lang="en-US" dirty="0"/>
              <a:t> </a:t>
            </a:r>
            <a:r>
              <a:rPr lang="en-US" dirty="0" smtClean="0"/>
              <a:t>(NNs </a:t>
            </a:r>
            <a:r>
              <a:rPr lang="en-US" dirty="0"/>
              <a:t>are weak at modelling </a:t>
            </a:r>
            <a:r>
              <a:rPr lang="en-US" dirty="0" smtClean="0"/>
              <a:t>seasonality) : Decomposed </a:t>
            </a:r>
            <a:r>
              <a:rPr lang="en-US" dirty="0"/>
              <a:t>each </a:t>
            </a:r>
            <a:r>
              <a:rPr lang="en-US" dirty="0" err="1"/>
              <a:t>timeseries</a:t>
            </a:r>
            <a:r>
              <a:rPr lang="en-US" dirty="0"/>
              <a:t> into </a:t>
            </a:r>
            <a:r>
              <a:rPr lang="en-US" dirty="0" smtClean="0"/>
              <a:t>seasonal,</a:t>
            </a:r>
            <a:r>
              <a:rPr lang="el-GR" dirty="0" smtClean="0"/>
              <a:t> </a:t>
            </a:r>
            <a:r>
              <a:rPr lang="en-US" dirty="0" smtClean="0"/>
              <a:t>trend</a:t>
            </a:r>
            <a:r>
              <a:rPr lang="en-US" dirty="0"/>
              <a:t>, and remainder </a:t>
            </a:r>
            <a:r>
              <a:rPr lang="en-US" dirty="0" smtClean="0"/>
              <a:t>components and removed </a:t>
            </a:r>
            <a:r>
              <a:rPr lang="en-US" dirty="0"/>
              <a:t>the seasonality </a:t>
            </a:r>
            <a:r>
              <a:rPr lang="en-US" dirty="0" smtClean="0"/>
              <a:t>component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Sliding window schemes were adopted for feeding inputs to the NN and deriving the outputs :</a:t>
            </a:r>
          </a:p>
          <a:p>
            <a:pPr lvl="1"/>
            <a:r>
              <a:rPr lang="en-US" dirty="0"/>
              <a:t>Output window size n = forecasting horizon H = 7</a:t>
            </a:r>
          </a:p>
          <a:p>
            <a:pPr lvl="1"/>
            <a:r>
              <a:rPr lang="en-US" dirty="0"/>
              <a:t>The input window size m was empirically set to 9 = n*1.25</a:t>
            </a:r>
          </a:p>
          <a:p>
            <a:pPr lvl="1"/>
            <a:r>
              <a:rPr lang="en-US" dirty="0"/>
              <a:t>Each training </a:t>
            </a:r>
            <a:r>
              <a:rPr lang="en-US" dirty="0" err="1"/>
              <a:t>timeseries</a:t>
            </a:r>
            <a:r>
              <a:rPr lang="en-US" dirty="0"/>
              <a:t> was</a:t>
            </a:r>
            <a:r>
              <a:rPr lang="el-GR" dirty="0"/>
              <a:t> </a:t>
            </a:r>
            <a:r>
              <a:rPr lang="en-US" dirty="0"/>
              <a:t>broken down into blocks of size m + n, thus forming the input–output pairs used to train the forecasting model</a:t>
            </a:r>
          </a:p>
        </p:txBody>
      </p:sp>
    </p:spTree>
    <p:extLst>
      <p:ext uri="{BB962C8B-B14F-4D97-AF65-F5344CB8AC3E}">
        <p14:creationId xmlns:p14="http://schemas.microsoft.com/office/powerpoint/2010/main" val="12246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-Metrics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Symmetric </a:t>
            </a:r>
            <a:r>
              <a:rPr lang="en-US" sz="2400" dirty="0"/>
              <a:t>Mean Absolute Percentage Error (SMAPE) is defined as follows: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where </a:t>
            </a:r>
            <a:r>
              <a:rPr lang="en-US" sz="2400" dirty="0"/>
              <a:t>H, </a:t>
            </a:r>
            <a:r>
              <a:rPr lang="en-US" sz="2400" dirty="0" err="1"/>
              <a:t>Fk</a:t>
            </a:r>
            <a:r>
              <a:rPr lang="en-US" sz="2400" dirty="0"/>
              <a:t>, and </a:t>
            </a:r>
            <a:r>
              <a:rPr lang="en-US" sz="2400" dirty="0" err="1"/>
              <a:t>Yk</a:t>
            </a:r>
            <a:r>
              <a:rPr lang="en-US" sz="2400" dirty="0"/>
              <a:t> indicate the size of the horizon, the forecast of the DNN and the </a:t>
            </a:r>
            <a:r>
              <a:rPr lang="en-US" sz="2400" dirty="0" smtClean="0"/>
              <a:t>ground-truth </a:t>
            </a:r>
            <a:r>
              <a:rPr lang="en-US" sz="2400" dirty="0"/>
              <a:t>forecast, respectively.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50" y="2604519"/>
            <a:ext cx="4898892" cy="11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</a:t>
            </a:r>
            <a:r>
              <a:rPr lang="en-US" dirty="0"/>
              <a:t>-Metrics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/>
              <a:t>Absolute Scaled Error (</a:t>
            </a:r>
            <a:r>
              <a:rPr lang="en-US" dirty="0" smtClean="0"/>
              <a:t>MASE)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defined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numerator is the same as in SMAPE, but </a:t>
            </a:r>
            <a:r>
              <a:rPr lang="en-US" dirty="0" err="1"/>
              <a:t>normalised</a:t>
            </a:r>
            <a:r>
              <a:rPr lang="en-US" dirty="0"/>
              <a:t> by the average in-sample one-step naive forecast error. </a:t>
            </a:r>
            <a:endParaRPr lang="en-US" dirty="0" smtClean="0"/>
          </a:p>
          <a:p>
            <a:r>
              <a:rPr lang="en-US" dirty="0" smtClean="0"/>
              <a:t>MASE &gt; 1    -&gt;  tested </a:t>
            </a:r>
            <a:r>
              <a:rPr lang="en-US" dirty="0"/>
              <a:t>model is worse on average than the naive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3" y="2445852"/>
            <a:ext cx="4031931" cy="11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</a:t>
            </a:r>
            <a:r>
              <a:rPr lang="en-US" dirty="0"/>
              <a:t>-Metrics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these metrics are computed for univariate </a:t>
            </a:r>
            <a:r>
              <a:rPr lang="en-US" dirty="0" err="1"/>
              <a:t>timeseries</a:t>
            </a:r>
            <a:r>
              <a:rPr lang="en-US" dirty="0"/>
              <a:t> forecasting, we employed </a:t>
            </a:r>
            <a:r>
              <a:rPr lang="en-US" dirty="0" smtClean="0"/>
              <a:t>mean and </a:t>
            </a:r>
            <a:r>
              <a:rPr lang="en-US" dirty="0"/>
              <a:t>median aggregation across the four descriptor channels for each of the six </a:t>
            </a:r>
            <a:r>
              <a:rPr lang="en-US" dirty="0" err="1"/>
              <a:t>timeseries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results for the 2016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38" y="2564941"/>
            <a:ext cx="9497723" cy="2566617"/>
          </a:xfrm>
        </p:spPr>
      </p:pic>
    </p:spTree>
    <p:extLst>
      <p:ext uri="{BB962C8B-B14F-4D97-AF65-F5344CB8AC3E}">
        <p14:creationId xmlns:p14="http://schemas.microsoft.com/office/powerpoint/2010/main" val="1064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results for the </a:t>
            </a:r>
            <a:r>
              <a:rPr lang="en-US" dirty="0" smtClean="0"/>
              <a:t>2020 </a:t>
            </a:r>
            <a:r>
              <a:rPr lang="en-US" dirty="0"/>
              <a:t>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58" y="2537648"/>
            <a:ext cx="9158683" cy="2484728"/>
          </a:xfrm>
        </p:spPr>
      </p:pic>
    </p:spTree>
    <p:extLst>
      <p:ext uri="{BB962C8B-B14F-4D97-AF65-F5344CB8AC3E}">
        <p14:creationId xmlns:p14="http://schemas.microsoft.com/office/powerpoint/2010/main" val="668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-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timeseries</a:t>
            </a:r>
            <a:r>
              <a:rPr lang="en-US" dirty="0"/>
              <a:t> constructed using the proposed mechanism seem to be </a:t>
            </a:r>
            <a:r>
              <a:rPr lang="en-US" dirty="0" smtClean="0"/>
              <a:t>predictable to </a:t>
            </a:r>
            <a:r>
              <a:rPr lang="en-US" dirty="0"/>
              <a:t>an acceptable degree by using the employed </a:t>
            </a:r>
            <a:r>
              <a:rPr lang="en-US" dirty="0" smtClean="0"/>
              <a:t>NN. </a:t>
            </a:r>
          </a:p>
          <a:p>
            <a:r>
              <a:rPr lang="en-US" dirty="0" smtClean="0"/>
              <a:t>The mean aggregation </a:t>
            </a:r>
            <a:r>
              <a:rPr lang="en-US" dirty="0"/>
              <a:t>strategy resulted in the </a:t>
            </a:r>
            <a:r>
              <a:rPr lang="en-US" dirty="0" err="1"/>
              <a:t>timeseries</a:t>
            </a:r>
            <a:r>
              <a:rPr lang="en-US" dirty="0"/>
              <a:t> with the best overall forecasting </a:t>
            </a:r>
            <a:r>
              <a:rPr lang="en-US" dirty="0" err="1"/>
              <a:t>behaviour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both metrics, it is clear that forecasting performs worse for the Democrats </a:t>
            </a:r>
            <a:r>
              <a:rPr lang="en-US" dirty="0" smtClean="0"/>
              <a:t>than for </a:t>
            </a:r>
            <a:r>
              <a:rPr lang="en-US" dirty="0"/>
              <a:t>the Republicans, implying that public opinion concerning them (as expressed in </a:t>
            </a:r>
            <a:r>
              <a:rPr lang="en-US" dirty="0" smtClean="0"/>
              <a:t>Twitter) was </a:t>
            </a:r>
            <a:r>
              <a:rPr lang="en-US" dirty="0"/>
              <a:t>less stable and predictable during the examined period.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we notice a drop in </a:t>
            </a:r>
            <a:r>
              <a:rPr lang="en-US" dirty="0" smtClean="0"/>
              <a:t>accuracy </a:t>
            </a:r>
            <a:r>
              <a:rPr lang="en-US" dirty="0"/>
              <a:t>when testing on the 2020 dataset (small in absolute terms), compared to the 2016 </a:t>
            </a:r>
            <a:r>
              <a:rPr lang="en-US" dirty="0" smtClean="0"/>
              <a:t>one. This was </a:t>
            </a:r>
            <a:r>
              <a:rPr lang="en-US" dirty="0"/>
              <a:t>expected, since the forecasting </a:t>
            </a:r>
            <a:r>
              <a:rPr lang="en-US" dirty="0" smtClean="0"/>
              <a:t>model </a:t>
            </a:r>
            <a:r>
              <a:rPr lang="en-US" dirty="0"/>
              <a:t>was </a:t>
            </a:r>
            <a:r>
              <a:rPr lang="en-US" dirty="0" err="1"/>
              <a:t>pretrained</a:t>
            </a:r>
            <a:r>
              <a:rPr lang="en-US" dirty="0"/>
              <a:t> only on the training set </a:t>
            </a:r>
            <a:r>
              <a:rPr lang="en-US" dirty="0" smtClean="0"/>
              <a:t>of the </a:t>
            </a:r>
            <a:r>
              <a:rPr lang="en-US" dirty="0"/>
              <a:t>2016 dataset</a:t>
            </a:r>
          </a:p>
        </p:txBody>
      </p:sp>
    </p:spTree>
    <p:extLst>
      <p:ext uri="{BB962C8B-B14F-4D97-AF65-F5344CB8AC3E}">
        <p14:creationId xmlns:p14="http://schemas.microsoft.com/office/powerpoint/2010/main" val="22512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Analysis 2 –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visualizations were computed from the 4D </a:t>
            </a:r>
            <a:r>
              <a:rPr lang="en-US" dirty="0" err="1"/>
              <a:t>timeseries</a:t>
            </a:r>
            <a:r>
              <a:rPr lang="en-US" dirty="0"/>
              <a:t> constructed using the </a:t>
            </a:r>
            <a:r>
              <a:rPr lang="en-US" dirty="0" smtClean="0"/>
              <a:t>proposed mechanism</a:t>
            </a:r>
            <a:r>
              <a:rPr lang="en-US" dirty="0"/>
              <a:t>, in order to facilitate manual inspection of the outcome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6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daily count - 2016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78" y="1690688"/>
            <a:ext cx="8343844" cy="5064954"/>
          </a:xfrm>
        </p:spPr>
      </p:pic>
    </p:spTree>
    <p:extLst>
      <p:ext uri="{BB962C8B-B14F-4D97-AF65-F5344CB8AC3E}">
        <p14:creationId xmlns:p14="http://schemas.microsoft.com/office/powerpoint/2010/main" val="36610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Opinion Monitoring in Twitter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daily count - 2020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38" y="1690688"/>
            <a:ext cx="8218323" cy="5051306"/>
          </a:xfrm>
        </p:spPr>
      </p:pic>
    </p:spTree>
    <p:extLst>
      <p:ext uri="{BB962C8B-B14F-4D97-AF65-F5344CB8AC3E}">
        <p14:creationId xmlns:p14="http://schemas.microsoft.com/office/powerpoint/2010/main" val="28314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daily descriptor - 2016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20" y="1690688"/>
            <a:ext cx="7839359" cy="4977510"/>
          </a:xfrm>
        </p:spPr>
      </p:pic>
    </p:spTree>
    <p:extLst>
      <p:ext uri="{BB962C8B-B14F-4D97-AF65-F5344CB8AC3E}">
        <p14:creationId xmlns:p14="http://schemas.microsoft.com/office/powerpoint/2010/main" val="41419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daily descriptor - 2020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18" y="1690688"/>
            <a:ext cx="8055963" cy="5097357"/>
          </a:xfrm>
        </p:spPr>
      </p:pic>
    </p:spTree>
    <p:extLst>
      <p:ext uri="{BB962C8B-B14F-4D97-AF65-F5344CB8AC3E}">
        <p14:creationId xmlns:p14="http://schemas.microsoft.com/office/powerpoint/2010/main" val="31463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plot of mean descriptor for Democrats - 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62" y="1690688"/>
            <a:ext cx="7681076" cy="5008628"/>
          </a:xfrm>
        </p:spPr>
      </p:pic>
    </p:spTree>
    <p:extLst>
      <p:ext uri="{BB962C8B-B14F-4D97-AF65-F5344CB8AC3E}">
        <p14:creationId xmlns:p14="http://schemas.microsoft.com/office/powerpoint/2010/main" val="19257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plot of mean descriptor for </a:t>
            </a:r>
            <a:r>
              <a:rPr lang="en-US" dirty="0" smtClean="0"/>
              <a:t>Republicans </a:t>
            </a:r>
            <a:r>
              <a:rPr lang="en-US" dirty="0"/>
              <a:t>- 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0" y="1690688"/>
            <a:ext cx="7848659" cy="5091265"/>
          </a:xfrm>
        </p:spPr>
      </p:pic>
    </p:spTree>
    <p:extLst>
      <p:ext uri="{BB962C8B-B14F-4D97-AF65-F5344CB8AC3E}">
        <p14:creationId xmlns:p14="http://schemas.microsoft.com/office/powerpoint/2010/main" val="16631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plot of mean descriptor for Democrats - 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2" y="1690688"/>
            <a:ext cx="7958915" cy="5058253"/>
          </a:xfrm>
        </p:spPr>
      </p:pic>
    </p:spTree>
    <p:extLst>
      <p:ext uri="{BB962C8B-B14F-4D97-AF65-F5344CB8AC3E}">
        <p14:creationId xmlns:p14="http://schemas.microsoft.com/office/powerpoint/2010/main" val="25966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plot of mean descriptor for </a:t>
            </a:r>
            <a:r>
              <a:rPr lang="en-US" dirty="0" smtClean="0"/>
              <a:t>Republicans </a:t>
            </a:r>
            <a:r>
              <a:rPr lang="en-US" dirty="0"/>
              <a:t>- 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62" y="1690688"/>
            <a:ext cx="7928076" cy="5104995"/>
          </a:xfrm>
        </p:spPr>
      </p:pic>
    </p:spTree>
    <p:extLst>
      <p:ext uri="{BB962C8B-B14F-4D97-AF65-F5344CB8AC3E}">
        <p14:creationId xmlns:p14="http://schemas.microsoft.com/office/powerpoint/2010/main" val="694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Histograms (tweets count) </a:t>
            </a:r>
            <a:r>
              <a:rPr lang="en-US" dirty="0"/>
              <a:t>of the four descriptor </a:t>
            </a:r>
            <a:r>
              <a:rPr lang="en-US" dirty="0" smtClean="0"/>
              <a:t>dimensions about Democrats – Nov 9,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48" y="1798329"/>
            <a:ext cx="7401504" cy="4839131"/>
          </a:xfrm>
        </p:spPr>
      </p:pic>
    </p:spTree>
    <p:extLst>
      <p:ext uri="{BB962C8B-B14F-4D97-AF65-F5344CB8AC3E}">
        <p14:creationId xmlns:p14="http://schemas.microsoft.com/office/powerpoint/2010/main" val="40959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Histograms </a:t>
            </a:r>
            <a:r>
              <a:rPr lang="en-US" dirty="0"/>
              <a:t>(tweets count) of the four descriptor dimensions about </a:t>
            </a:r>
            <a:r>
              <a:rPr lang="en-US" dirty="0" smtClean="0"/>
              <a:t>Republicans </a:t>
            </a:r>
            <a:r>
              <a:rPr lang="en-US" dirty="0"/>
              <a:t>- Nov 9,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25" y="1839273"/>
            <a:ext cx="7375350" cy="4861778"/>
          </a:xfrm>
        </p:spPr>
      </p:pic>
    </p:spTree>
    <p:extLst>
      <p:ext uri="{BB962C8B-B14F-4D97-AF65-F5344CB8AC3E}">
        <p14:creationId xmlns:p14="http://schemas.microsoft.com/office/powerpoint/2010/main" val="21277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(tweets count) of the four descriptor dimensions about Democrats - Nov </a:t>
            </a:r>
            <a:r>
              <a:rPr lang="en-US" dirty="0" smtClean="0"/>
              <a:t>4, 2020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09" y="1798328"/>
            <a:ext cx="7426981" cy="4956847"/>
          </a:xfrm>
        </p:spPr>
      </p:pic>
    </p:spTree>
    <p:extLst>
      <p:ext uri="{BB962C8B-B14F-4D97-AF65-F5344CB8AC3E}">
        <p14:creationId xmlns:p14="http://schemas.microsoft.com/office/powerpoint/2010/main" val="39798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utilizing DNN-based classifiers, </a:t>
            </a:r>
            <a:r>
              <a:rPr lang="en-US" dirty="0" smtClean="0"/>
              <a:t>a </a:t>
            </a:r>
            <a:r>
              <a:rPr lang="en-US" dirty="0"/>
              <a:t>four-dimensional vector, i.e., an instance of the proposed </a:t>
            </a:r>
            <a:r>
              <a:rPr lang="en-US" dirty="0" smtClean="0"/>
              <a:t>semantic descriptor</a:t>
            </a:r>
            <a:r>
              <a:rPr lang="en-US" dirty="0"/>
              <a:t>, is first extracted for</a:t>
            </a:r>
            <a:br>
              <a:rPr lang="en-US" dirty="0"/>
            </a:br>
            <a:r>
              <a:rPr lang="en-US" dirty="0"/>
              <a:t>each tweet </a:t>
            </a:r>
            <a:r>
              <a:rPr lang="en-US" dirty="0" smtClean="0"/>
              <a:t>independently.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descriptor quantifies </a:t>
            </a:r>
            <a:r>
              <a:rPr lang="en-US" dirty="0"/>
              <a:t>text polarity, offensiveness, bias and figurativeness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 smtClean="0"/>
              <a:t>Our mechanism is concluded in three basic steps.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1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(tweets count) of the four descriptor dimensions about </a:t>
            </a:r>
            <a:r>
              <a:rPr lang="en-US" dirty="0" smtClean="0"/>
              <a:t>Republicans </a:t>
            </a:r>
            <a:r>
              <a:rPr lang="en-US" dirty="0"/>
              <a:t>- Nov </a:t>
            </a:r>
            <a:r>
              <a:rPr lang="en-US" dirty="0" smtClean="0"/>
              <a:t>4, 2020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92" y="1825625"/>
            <a:ext cx="7438416" cy="4906190"/>
          </a:xfrm>
        </p:spPr>
      </p:pic>
    </p:spTree>
    <p:extLst>
      <p:ext uri="{BB962C8B-B14F-4D97-AF65-F5344CB8AC3E}">
        <p14:creationId xmlns:p14="http://schemas.microsoft.com/office/powerpoint/2010/main" val="3667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Tweets distribution for each class of the descriptor dimensions about Democrats - Nov 9,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2388136"/>
            <a:ext cx="8869013" cy="3362794"/>
          </a:xfrm>
        </p:spPr>
      </p:pic>
    </p:spTree>
    <p:extLst>
      <p:ext uri="{BB962C8B-B14F-4D97-AF65-F5344CB8AC3E}">
        <p14:creationId xmlns:p14="http://schemas.microsoft.com/office/powerpoint/2010/main" val="34920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Tweets distribution for each class of the descriptor dimensions about </a:t>
            </a:r>
            <a:r>
              <a:rPr lang="en-US" dirty="0" smtClean="0"/>
              <a:t>Republicans </a:t>
            </a:r>
            <a:r>
              <a:rPr lang="en-US" dirty="0"/>
              <a:t>- Nov 9,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2356076"/>
            <a:ext cx="8859486" cy="3372321"/>
          </a:xfrm>
        </p:spPr>
      </p:pic>
    </p:spTree>
    <p:extLst>
      <p:ext uri="{BB962C8B-B14F-4D97-AF65-F5344CB8AC3E}">
        <p14:creationId xmlns:p14="http://schemas.microsoft.com/office/powerpoint/2010/main" val="2206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Tweets distribution for each class of the descriptor dimensions about Democrats - Nov </a:t>
            </a:r>
            <a:r>
              <a:rPr lang="en-US" dirty="0" smtClean="0"/>
              <a:t>4, 2020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2378608"/>
            <a:ext cx="8830907" cy="3381847"/>
          </a:xfrm>
        </p:spPr>
      </p:pic>
    </p:spTree>
    <p:extLst>
      <p:ext uri="{BB962C8B-B14F-4D97-AF65-F5344CB8AC3E}">
        <p14:creationId xmlns:p14="http://schemas.microsoft.com/office/powerpoint/2010/main" val="24980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Tweets distribution for each class of the descriptor dimensions about </a:t>
            </a:r>
            <a:r>
              <a:rPr lang="en-US" dirty="0" smtClean="0"/>
              <a:t>Republicans </a:t>
            </a:r>
            <a:r>
              <a:rPr lang="en-US" dirty="0"/>
              <a:t>- Nov </a:t>
            </a:r>
            <a:r>
              <a:rPr lang="en-US" dirty="0" smtClean="0"/>
              <a:t>4, 2020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2328781"/>
            <a:ext cx="8840434" cy="3372321"/>
          </a:xfrm>
        </p:spPr>
      </p:pic>
    </p:spTree>
    <p:extLst>
      <p:ext uri="{BB962C8B-B14F-4D97-AF65-F5344CB8AC3E}">
        <p14:creationId xmlns:p14="http://schemas.microsoft.com/office/powerpoint/2010/main" val="3749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Unlike </a:t>
            </a:r>
            <a:r>
              <a:rPr lang="en-US" dirty="0"/>
              <a:t>previously published </a:t>
            </a:r>
            <a:r>
              <a:rPr lang="en-US" dirty="0" smtClean="0"/>
              <a:t>methods our mechanism has:</a:t>
            </a:r>
            <a:endParaRPr lang="en-US" dirty="0"/>
          </a:p>
          <a:p>
            <a:r>
              <a:rPr lang="en-US" dirty="0" smtClean="0"/>
              <a:t>Multidimensional descriptor which conveys rich insights</a:t>
            </a:r>
            <a:endParaRPr lang="el-GR" dirty="0" smtClean="0"/>
          </a:p>
          <a:p>
            <a:r>
              <a:rPr lang="en-US" dirty="0" smtClean="0"/>
              <a:t>State-of-the-art </a:t>
            </a:r>
            <a:r>
              <a:rPr lang="en-US" dirty="0"/>
              <a:t>DNN-based NLP tools, a fact which </a:t>
            </a:r>
            <a:r>
              <a:rPr lang="en-US" dirty="0" smtClean="0"/>
              <a:t>guarantees </a:t>
            </a:r>
            <a:r>
              <a:rPr lang="en-US" dirty="0"/>
              <a:t>enhanced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Generic nature </a:t>
            </a:r>
            <a:r>
              <a:rPr lang="en-US" dirty="0"/>
              <a:t>that allows interested users </a:t>
            </a:r>
            <a:r>
              <a:rPr lang="en-US" dirty="0" smtClean="0"/>
              <a:t>to easily extract similar </a:t>
            </a:r>
            <a:r>
              <a:rPr lang="en-US" dirty="0"/>
              <a:t>insights for any </a:t>
            </a:r>
            <a:r>
              <a:rPr lang="en-US" dirty="0" smtClean="0"/>
              <a:t>event by applying the described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Public </a:t>
            </a:r>
            <a:r>
              <a:rPr lang="en-US" dirty="0"/>
              <a:t>opinion concerning Democrats was less stable and less predictable, </a:t>
            </a:r>
            <a:r>
              <a:rPr lang="en-US" dirty="0" smtClean="0"/>
              <a:t>in comparison to </a:t>
            </a:r>
            <a:r>
              <a:rPr lang="en-US" dirty="0"/>
              <a:t>public opinion about Republicans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the public has an overall relatively stable stance towards the </a:t>
            </a:r>
            <a:r>
              <a:rPr lang="en-US" dirty="0" smtClean="0"/>
              <a:t>competing </a:t>
            </a:r>
            <a:r>
              <a:rPr lang="en-US" dirty="0"/>
              <a:t>politicians: judgmental and indignant (negative + literal) but simultaneously </a:t>
            </a:r>
            <a:r>
              <a:rPr lang="en-US" dirty="0" smtClean="0"/>
              <a:t>educated </a:t>
            </a:r>
            <a:r>
              <a:rPr lang="en-US" dirty="0"/>
              <a:t>(unbiased + non-offensive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timeseries</a:t>
            </a:r>
            <a:r>
              <a:rPr lang="en-US" dirty="0"/>
              <a:t> derived through the proposed mechanism paint a rather accurate </a:t>
            </a:r>
            <a:r>
              <a:rPr lang="en-US" dirty="0" smtClean="0"/>
              <a:t>picture of </a:t>
            </a:r>
            <a:r>
              <a:rPr lang="en-US" dirty="0"/>
              <a:t>the favored candidate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winning party is referenced during the pre-election period in tweets that are </a:t>
            </a:r>
            <a:r>
              <a:rPr lang="en-US" dirty="0" smtClean="0"/>
              <a:t>jointly less </a:t>
            </a:r>
            <a:r>
              <a:rPr lang="en-US" dirty="0"/>
              <a:t>negative + less offensive + more biased. Strong partisan presence in Twitter </a:t>
            </a:r>
            <a:r>
              <a:rPr lang="en-US" dirty="0" smtClean="0"/>
              <a:t>seems to </a:t>
            </a:r>
            <a:r>
              <a:rPr lang="en-US" dirty="0"/>
              <a:t>be heavily correlated with high vote percentages.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Crucial </a:t>
            </a:r>
            <a:r>
              <a:rPr lang="en-US" dirty="0"/>
              <a:t>events do directly lead to abrupt changes in the daily number of tweets </a:t>
            </a:r>
            <a:r>
              <a:rPr lang="en-US" dirty="0" smtClean="0"/>
              <a:t>but </a:t>
            </a:r>
            <a:r>
              <a:rPr lang="en-US" dirty="0"/>
              <a:t>also in public opinion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public opinion monitoring using social media is a very powerful tool, able to </a:t>
            </a:r>
            <a:r>
              <a:rPr lang="en-US" dirty="0" smtClean="0"/>
              <a:t>provide </a:t>
            </a:r>
            <a:r>
              <a:rPr lang="en-US" dirty="0"/>
              <a:t>interested parties with valuable insights for more fruitful decision-making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Our novel, generic, automated, proposed mechanism allows the user to monitor the public opinion related to whatever desired topic through Twitter. </a:t>
            </a:r>
          </a:p>
        </p:txBody>
      </p:sp>
    </p:spTree>
    <p:extLst>
      <p:ext uri="{BB962C8B-B14F-4D97-AF65-F5344CB8AC3E}">
        <p14:creationId xmlns:p14="http://schemas.microsoft.com/office/powerpoint/2010/main" val="33071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Distillation for improved Sentiment Analysis on Figurative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teacher-student architecture is utilized to </a:t>
            </a:r>
            <a:r>
              <a:rPr lang="en-US" dirty="0" smtClean="0"/>
              <a:t>enrich </a:t>
            </a:r>
            <a:r>
              <a:rPr lang="en-US" dirty="0"/>
              <a:t>the </a:t>
            </a:r>
            <a:r>
              <a:rPr lang="en-US" dirty="0" smtClean="0"/>
              <a:t>student model </a:t>
            </a:r>
            <a:r>
              <a:rPr lang="en-US" dirty="0"/>
              <a:t>with </a:t>
            </a:r>
            <a:r>
              <a:rPr lang="en-US" dirty="0" smtClean="0"/>
              <a:t>the knowledge </a:t>
            </a:r>
            <a:r>
              <a:rPr lang="en-US" dirty="0"/>
              <a:t>of a </a:t>
            </a:r>
            <a:r>
              <a:rPr lang="en-US" dirty="0" smtClean="0"/>
              <a:t>pre-trained </a:t>
            </a:r>
            <a:r>
              <a:rPr lang="en-US" dirty="0"/>
              <a:t>figurative language (sarcasm, irony and/or metaphor) </a:t>
            </a:r>
            <a:r>
              <a:rPr lang="en-US" dirty="0" smtClean="0"/>
              <a:t>recognizer - teacher.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proposed method consists in a novel setup of</a:t>
            </a:r>
            <a:br>
              <a:rPr lang="en-US" dirty="0"/>
            </a:br>
            <a:r>
              <a:rPr lang="en-US" dirty="0"/>
              <a:t>knowledge distillation from a </a:t>
            </a:r>
            <a:r>
              <a:rPr lang="en-US" dirty="0" smtClean="0"/>
              <a:t>pre-trained </a:t>
            </a:r>
            <a:r>
              <a:rPr lang="en-US" dirty="0"/>
              <a:t>binary recognizer of figurative language, </a:t>
            </a:r>
            <a:r>
              <a:rPr lang="en-US" dirty="0" smtClean="0"/>
              <a:t>employed as </a:t>
            </a:r>
            <a:r>
              <a:rPr lang="en-US" dirty="0"/>
              <a:t>an </a:t>
            </a:r>
            <a:r>
              <a:rPr lang="en-US" dirty="0" err="1"/>
              <a:t>auxilliary</a:t>
            </a:r>
            <a:r>
              <a:rPr lang="en-US" dirty="0"/>
              <a:t> task while training a multiclass sentiment analysis neural model under a </a:t>
            </a:r>
            <a:r>
              <a:rPr lang="en-US" dirty="0" smtClean="0"/>
              <a:t>multitask </a:t>
            </a:r>
            <a:r>
              <a:rPr lang="en-US" dirty="0"/>
              <a:t>setting.</a:t>
            </a:r>
          </a:p>
        </p:txBody>
      </p:sp>
    </p:spTree>
    <p:extLst>
      <p:ext uri="{BB962C8B-B14F-4D97-AF65-F5344CB8AC3E}">
        <p14:creationId xmlns:p14="http://schemas.microsoft.com/office/powerpoint/2010/main" val="35199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</a:t>
            </a:r>
            <a:r>
              <a:rPr lang="en-US" dirty="0"/>
              <a:t>Selecting the desired pool of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user has to choose a set of tweets on which the proposed mechanism will be applied.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can be done by passing some filtering criteria (keywords, hashtags, dates) to the Twitter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Monitoring </a:t>
            </a:r>
            <a:r>
              <a:rPr lang="en-US" dirty="0"/>
              <a:t>public opinion concerning an </a:t>
            </a:r>
            <a:r>
              <a:rPr lang="en-US" dirty="0" smtClean="0"/>
              <a:t>issue requires smart </a:t>
            </a:r>
            <a:r>
              <a:rPr lang="en-US" dirty="0"/>
              <a:t>adjustment of these </a:t>
            </a:r>
            <a:r>
              <a:rPr lang="en-US" dirty="0" smtClean="0"/>
              <a:t>criteria.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-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DNN-based binary text classifier F has been </a:t>
            </a:r>
            <a:r>
              <a:rPr lang="en-US" dirty="0" smtClean="0"/>
              <a:t>pre-trained </a:t>
            </a:r>
            <a:r>
              <a:rPr lang="en-US" dirty="0"/>
              <a:t>under a regular supervised setting on a database containing two classes:</a:t>
            </a:r>
            <a:br>
              <a:rPr lang="en-US" dirty="0"/>
            </a:br>
            <a:r>
              <a:rPr lang="en-US" dirty="0"/>
              <a:t>“figurative”, “literal/non-figurative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teacher’s output F(x) for a respective input data point x would </a:t>
            </a:r>
            <a:r>
              <a:rPr lang="en-US" dirty="0" smtClean="0"/>
              <a:t>lie </a:t>
            </a:r>
            <a:r>
              <a:rPr lang="en-US" dirty="0"/>
              <a:t>in the interval [0, 1</a:t>
            </a:r>
            <a:r>
              <a:rPr lang="en-US" dirty="0" smtClean="0"/>
              <a:t>] with 0/1 being interpreted as figurative/literal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875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-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student S is the neural model we actually want to optimize; on a different, </a:t>
            </a:r>
            <a:r>
              <a:rPr lang="en-US" dirty="0" smtClean="0"/>
              <a:t>sentiment-annotated </a:t>
            </a:r>
            <a:r>
              <a:rPr lang="en-US" dirty="0"/>
              <a:t>dataset.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N ≥ 3 classes are employed for the</a:t>
            </a:r>
            <a:br>
              <a:rPr lang="en-US" dirty="0"/>
            </a:br>
            <a:r>
              <a:rPr lang="en-US" dirty="0"/>
              <a:t>sentiment analysis/opinion mining task (“positive”, “neutral”, “negative”, etc</a:t>
            </a:r>
            <a:r>
              <a:rPr lang="en-US" dirty="0" smtClean="0"/>
              <a:t>.) 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/>
              <a:t>is trained by a regular, </a:t>
            </a:r>
            <a:r>
              <a:rPr lang="en-US" dirty="0" smtClean="0"/>
              <a:t>suitable loss </a:t>
            </a:r>
            <a:r>
              <a:rPr lang="en-US" dirty="0"/>
              <a:t>function LS , such as Cross-Entropy (CE).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Multi-task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proposed method consists in training S with the following multitask loss function: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compute </a:t>
            </a:r>
            <a:r>
              <a:rPr lang="en-US" sz="2400" dirty="0"/>
              <a:t>this loss term, a parallel output layer Sb serving as an auxiliary binary </a:t>
            </a:r>
            <a:r>
              <a:rPr lang="en-US" sz="2400" dirty="0" smtClean="0"/>
              <a:t>classification head </a:t>
            </a:r>
            <a:r>
              <a:rPr lang="en-US" sz="2400" dirty="0"/>
              <a:t>is architecturally plugged onto the penultimate layer of S, while </a:t>
            </a:r>
            <a:r>
              <a:rPr lang="en-US" sz="2400" dirty="0" smtClean="0"/>
              <a:t>F(x</a:t>
            </a:r>
            <a:r>
              <a:rPr lang="en-US" sz="2400" dirty="0"/>
              <a:t>) serves as </a:t>
            </a:r>
            <a:r>
              <a:rPr lang="en-US" sz="2400" dirty="0" smtClean="0"/>
              <a:t>real-valued/continuous </a:t>
            </a:r>
            <a:r>
              <a:rPr lang="en-US" sz="2400" dirty="0"/>
              <a:t>substitute “ground-truth” for LD.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avoid confusion, the normal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-based </a:t>
            </a:r>
            <a:r>
              <a:rPr lang="en-US" sz="2400" dirty="0"/>
              <a:t>multiclass classification head of S is denoted below by Sm. Thus, assuming N </a:t>
            </a:r>
            <a:r>
              <a:rPr lang="en-US" sz="2400" dirty="0" smtClean="0"/>
              <a:t>sentiment classes</a:t>
            </a:r>
            <a:r>
              <a:rPr lang="en-US" sz="2400" dirty="0"/>
              <a:t>, Sm/Sb is an output neural layer consisting of N /1 neuron(s), respectively.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97" y="2596788"/>
            <a:ext cx="2295978" cy="5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employing the Mean Squared Error cost (MSE) for LD, the proposed complete </a:t>
            </a:r>
            <a:r>
              <a:rPr lang="en-US" dirty="0" smtClean="0"/>
              <a:t>multitask loss </a:t>
            </a:r>
            <a:r>
              <a:rPr lang="en-US" dirty="0"/>
              <a:t>function is: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 </a:t>
            </a:r>
            <a:r>
              <a:rPr lang="en-US" dirty="0"/>
              <a:t>̃x is the actual, sentiment ground-truth class label corresponding to x, in the context </a:t>
            </a:r>
            <a:r>
              <a:rPr lang="en-US" dirty="0" smtClean="0"/>
              <a:t>of multiclass </a:t>
            </a:r>
            <a:r>
              <a:rPr lang="en-US" dirty="0"/>
              <a:t>classification.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56" y="2874447"/>
            <a:ext cx="5230516" cy="5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Distillation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57" y="1825625"/>
            <a:ext cx="7892686" cy="4351338"/>
          </a:xfrm>
        </p:spPr>
      </p:pic>
    </p:spTree>
    <p:extLst>
      <p:ext uri="{BB962C8B-B14F-4D97-AF65-F5344CB8AC3E}">
        <p14:creationId xmlns:p14="http://schemas.microsoft.com/office/powerpoint/2010/main" val="3428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 actual/real ground-truth </a:t>
            </a:r>
            <a:r>
              <a:rPr lang="en-US" sz="2400" dirty="0"/>
              <a:t>annotation concerning the presence or type of FL is </a:t>
            </a:r>
            <a:r>
              <a:rPr lang="en-US" sz="2400" dirty="0" smtClean="0"/>
              <a:t>required while training </a:t>
            </a:r>
            <a:r>
              <a:rPr lang="en-US" sz="2400" dirty="0"/>
              <a:t>S for sentiment analysis.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S has been fully trained, both the entire </a:t>
            </a:r>
            <a:r>
              <a:rPr lang="en-US" sz="2400" dirty="0" smtClean="0"/>
              <a:t>F model </a:t>
            </a:r>
            <a:r>
              <a:rPr lang="en-US" sz="2400" dirty="0"/>
              <a:t>and the auxiliary output layer/binary classification head Sb can be safely discarded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Knowledge </a:t>
            </a:r>
            <a:r>
              <a:rPr lang="en-US" sz="2400" dirty="0"/>
              <a:t>distillation from binary classifiers with sigmoidal output,</a:t>
            </a:r>
            <a:br>
              <a:rPr lang="en-US" sz="2400" dirty="0"/>
            </a:br>
            <a:r>
              <a:rPr lang="en-US" sz="2400" dirty="0"/>
              <a:t>in order to aid a multiclass classifier on a different task, has not been previously presented </a:t>
            </a:r>
            <a:r>
              <a:rPr lang="en-US" sz="2400" dirty="0" smtClean="0"/>
              <a:t>for regular </a:t>
            </a:r>
            <a:r>
              <a:rPr lang="en-US" sz="2400" dirty="0"/>
              <a:t>DNNs.</a:t>
            </a:r>
          </a:p>
        </p:txBody>
      </p:sp>
    </p:spTree>
    <p:extLst>
      <p:ext uri="{BB962C8B-B14F-4D97-AF65-F5344CB8AC3E}">
        <p14:creationId xmlns:p14="http://schemas.microsoft.com/office/powerpoint/2010/main" val="36965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Student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60" y="1949403"/>
            <a:ext cx="5497080" cy="3438702"/>
          </a:xfrm>
        </p:spPr>
      </p:pic>
      <p:sp>
        <p:nvSpPr>
          <p:cNvPr id="3" name="TextBox 2"/>
          <p:cNvSpPr txBox="1"/>
          <p:nvPr/>
        </p:nvSpPr>
        <p:spPr>
          <a:xfrm>
            <a:off x="1299411" y="5646821"/>
            <a:ext cx="7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 reference here for </a:t>
            </a:r>
            <a:r>
              <a:rPr lang="en-US" dirty="0" err="1" smtClean="0"/>
              <a:t>potamias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Teacher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25" y="1754388"/>
            <a:ext cx="7590549" cy="4141267"/>
          </a:xfrm>
        </p:spPr>
      </p:pic>
      <p:sp>
        <p:nvSpPr>
          <p:cNvPr id="3" name="TextBox 2"/>
          <p:cNvSpPr txBox="1"/>
          <p:nvPr/>
        </p:nvSpPr>
        <p:spPr>
          <a:xfrm>
            <a:off x="1008976" y="6079479"/>
            <a:ext cx="70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 reference here for </a:t>
            </a:r>
            <a:r>
              <a:rPr lang="en-US" dirty="0" err="1" smtClean="0"/>
              <a:t>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setup -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TSI</a:t>
            </a:r>
            <a:r>
              <a:rPr lang="en-US" sz="2400" dirty="0"/>
              <a:t>: 76,000 tweets annotated as ironic/sarcastic/figurative/literal. The first three classes were grouped in a single “figurative” </a:t>
            </a:r>
            <a:r>
              <a:rPr lang="en-US" sz="2400" dirty="0" smtClean="0"/>
              <a:t>class, </a:t>
            </a:r>
            <a:r>
              <a:rPr lang="en-US" sz="2400" dirty="0"/>
              <a:t>in order to train F as a</a:t>
            </a:r>
            <a:br>
              <a:rPr lang="en-US" sz="2400" dirty="0"/>
            </a:br>
            <a:r>
              <a:rPr lang="en-US" sz="2400" dirty="0"/>
              <a:t>binary figurative text classifier.</a:t>
            </a:r>
          </a:p>
          <a:p>
            <a:endParaRPr lang="en-US" sz="2400" dirty="0" smtClean="0"/>
          </a:p>
          <a:p>
            <a:r>
              <a:rPr lang="en-US" sz="2400" dirty="0" smtClean="0"/>
              <a:t>S15-T11 : </a:t>
            </a:r>
            <a:r>
              <a:rPr lang="en-US" sz="2400" dirty="0"/>
              <a:t>8000/4000 tweets for training/test, respectively, </a:t>
            </a:r>
            <a:r>
              <a:rPr lang="en-US" sz="2400" dirty="0" smtClean="0"/>
              <a:t>including </a:t>
            </a:r>
            <a:r>
              <a:rPr lang="en-US" sz="2400" dirty="0"/>
              <a:t>tweets with ironic, sarcastic and metaphorical language. The 12000 data points are</a:t>
            </a:r>
            <a:br>
              <a:rPr lang="en-US" sz="2400" dirty="0"/>
            </a:br>
            <a:r>
              <a:rPr lang="en-US" sz="2400" dirty="0"/>
              <a:t>grouped under 11 classes annotated with integers in an 11-point scale, ranging from -5 to +</a:t>
            </a:r>
            <a:r>
              <a:rPr lang="en-US" sz="2400" dirty="0" smtClean="0"/>
              <a:t>5, that </a:t>
            </a:r>
            <a:r>
              <a:rPr lang="en-US" sz="2400" dirty="0"/>
              <a:t>denote the polarity of each tweet, from “very negative” to “very positive</a:t>
            </a:r>
            <a:r>
              <a:rPr lang="en-US" sz="2400" dirty="0" smtClean="0"/>
              <a:t>”.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3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setup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evaluation metrics were employed: </a:t>
            </a:r>
            <a:endParaRPr lang="en-US" dirty="0" smtClean="0"/>
          </a:p>
          <a:p>
            <a:r>
              <a:rPr lang="en-US" dirty="0" smtClean="0"/>
              <a:t>Cosine </a:t>
            </a:r>
            <a:r>
              <a:rPr lang="en-US" dirty="0"/>
              <a:t>similarity (COS, higher is </a:t>
            </a:r>
            <a:r>
              <a:rPr lang="en-US" dirty="0" smtClean="0"/>
              <a:t>better)</a:t>
            </a:r>
          </a:p>
          <a:p>
            <a:r>
              <a:rPr lang="en-US" dirty="0" smtClean="0"/>
              <a:t>Mean</a:t>
            </a:r>
            <a:r>
              <a:rPr lang="en-US" dirty="0"/>
              <a:t> </a:t>
            </a:r>
            <a:r>
              <a:rPr lang="en-US" dirty="0" smtClean="0"/>
              <a:t>Squared </a:t>
            </a:r>
            <a:r>
              <a:rPr lang="en-US" dirty="0"/>
              <a:t>Error (MSE, lower is better).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Assuming </a:t>
            </a:r>
            <a:r>
              <a:rPr lang="en-US" dirty="0"/>
              <a:t>a test set of T data points, both are </a:t>
            </a:r>
            <a:r>
              <a:rPr lang="en-US" dirty="0" smtClean="0"/>
              <a:t>computed </a:t>
            </a:r>
            <a:r>
              <a:rPr lang="en-US" dirty="0"/>
              <a:t>by comparing two T -dimensional integer vectors, respectively containing the </a:t>
            </a:r>
            <a:r>
              <a:rPr lang="en-US" dirty="0" smtClean="0"/>
              <a:t>predicted and </a:t>
            </a:r>
            <a:r>
              <a:rPr lang="en-US" dirty="0"/>
              <a:t>the ground-truth class labels.</a:t>
            </a:r>
          </a:p>
        </p:txBody>
      </p:sp>
    </p:spTree>
    <p:extLst>
      <p:ext uri="{BB962C8B-B14F-4D97-AF65-F5344CB8AC3E}">
        <p14:creationId xmlns:p14="http://schemas.microsoft.com/office/powerpoint/2010/main" val="3547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2 - Individual </a:t>
            </a:r>
            <a:r>
              <a:rPr lang="en-US" dirty="0"/>
              <a:t>descriptor extraction per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Semantically </a:t>
            </a:r>
            <a:r>
              <a:rPr lang="en-US" dirty="0"/>
              <a:t>describe each tweet from </a:t>
            </a:r>
            <a:r>
              <a:rPr lang="en-US" dirty="0" smtClean="0"/>
              <a:t>the selected </a:t>
            </a:r>
            <a:r>
              <a:rPr lang="en-US" dirty="0"/>
              <a:t>message pool as a </a:t>
            </a:r>
            <a:r>
              <a:rPr lang="en-US" dirty="0" smtClean="0"/>
              <a:t>4D </a:t>
            </a:r>
            <a:r>
              <a:rPr lang="en-US" dirty="0"/>
              <a:t>real-valued opinion </a:t>
            </a:r>
            <a:r>
              <a:rPr lang="en-US" dirty="0" smtClean="0"/>
              <a:t>vector/descriptor.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Descriptor = [offensiveness, bias, polarity, figurativeness]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set of 4 </a:t>
            </a:r>
            <a:r>
              <a:rPr lang="en-US" dirty="0" smtClean="0"/>
              <a:t>DNN </a:t>
            </a:r>
            <a:r>
              <a:rPr lang="en-US" dirty="0"/>
              <a:t>models are employed </a:t>
            </a:r>
            <a:r>
              <a:rPr lang="en-US" dirty="0" smtClean="0"/>
              <a:t>to this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76" y="1835906"/>
            <a:ext cx="5273247" cy="4609007"/>
          </a:xfrm>
        </p:spPr>
      </p:pic>
    </p:spTree>
    <p:extLst>
      <p:ext uri="{BB962C8B-B14F-4D97-AF65-F5344CB8AC3E}">
        <p14:creationId xmlns:p14="http://schemas.microsoft.com/office/powerpoint/2010/main" val="34334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Figurative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r>
              <a:rPr lang="en-US" dirty="0"/>
              <a:t>(sarcasm, metaphor, irony) significantly increases the difficulty of the sentiment </a:t>
            </a:r>
            <a:r>
              <a:rPr lang="en-US" dirty="0" smtClean="0"/>
              <a:t>analysis </a:t>
            </a:r>
            <a:r>
              <a:rPr lang="en-US" dirty="0"/>
              <a:t>task.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study exploits the intuition that estimations about the existence of </a:t>
            </a:r>
            <a:r>
              <a:rPr lang="en-US" dirty="0" smtClean="0"/>
              <a:t>figurative language </a:t>
            </a:r>
            <a:r>
              <a:rPr lang="en-US" dirty="0"/>
              <a:t>in an input text can boost the accuracy of a sentiment classifier, by helping it to </a:t>
            </a:r>
            <a:r>
              <a:rPr lang="en-US" dirty="0" smtClean="0"/>
              <a:t>internally </a:t>
            </a:r>
            <a:r>
              <a:rPr lang="en-US" dirty="0"/>
              <a:t>resolve semantic ambiguities</a:t>
            </a:r>
            <a:r>
              <a:rPr lang="en-US" dirty="0" smtClean="0"/>
              <a:t>.</a:t>
            </a:r>
          </a:p>
          <a:p>
            <a:r>
              <a:rPr lang="en-US" dirty="0"/>
              <a:t>Evaluation on a relevant public dataset </a:t>
            </a:r>
            <a:r>
              <a:rPr lang="en-US" dirty="0" smtClean="0"/>
              <a:t>indicates </a:t>
            </a:r>
            <a:r>
              <a:rPr lang="en-US" dirty="0"/>
              <a:t>that the proposed method leads to state-of-the-art performance, surpassing all competing approaches and confirming the validity of our underlying intuition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5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Turing, Alan M. "Computing machinery and intelligence." </a:t>
            </a:r>
            <a:r>
              <a:rPr lang="en-US" i="1" dirty="0"/>
              <a:t>Parsing the </a:t>
            </a:r>
            <a:r>
              <a:rPr lang="en-US" i="1" dirty="0" err="1"/>
              <a:t>turing</a:t>
            </a:r>
            <a:r>
              <a:rPr lang="en-US" i="1" dirty="0"/>
              <a:t> test</a:t>
            </a:r>
            <a:r>
              <a:rPr lang="en-US" dirty="0"/>
              <a:t>. Springer, Dordrecht, 2009. 23-65.</a:t>
            </a:r>
          </a:p>
          <a:p>
            <a:r>
              <a:rPr lang="en-US" dirty="0" err="1"/>
              <a:t>Mikolov</a:t>
            </a:r>
            <a:r>
              <a:rPr lang="en-US" dirty="0"/>
              <a:t>, Tomas, et al. "Efficient estimation of word representations in vector space." </a:t>
            </a:r>
            <a:r>
              <a:rPr lang="en-US" i="1" dirty="0" err="1"/>
              <a:t>arXiv</a:t>
            </a:r>
            <a:r>
              <a:rPr lang="en-US" i="1" dirty="0"/>
              <a:t> preprint arXiv:1301.3781</a:t>
            </a:r>
            <a:r>
              <a:rPr lang="en-US" dirty="0"/>
              <a:t> (2013).</a:t>
            </a:r>
          </a:p>
          <a:p>
            <a:r>
              <a:rPr lang="en-US" dirty="0"/>
              <a:t>Zhang, Ye, and Byron Wallace. "A sensitivity analysis of (and practitioners' guide to) convolutional neural networks for sentence classification." </a:t>
            </a:r>
            <a:r>
              <a:rPr lang="en-US" i="1" dirty="0" err="1"/>
              <a:t>arXiv</a:t>
            </a:r>
            <a:r>
              <a:rPr lang="en-US" i="1" dirty="0"/>
              <a:t> preprint arXiv:1510.03820</a:t>
            </a:r>
            <a:r>
              <a:rPr lang="en-US" dirty="0"/>
              <a:t> (2015).</a:t>
            </a:r>
          </a:p>
          <a:p>
            <a:r>
              <a:rPr lang="en-US" dirty="0" err="1"/>
              <a:t>Vaswani</a:t>
            </a:r>
            <a:r>
              <a:rPr lang="en-US" dirty="0"/>
              <a:t>, Ashish, et al. "Attention is all you need." </a:t>
            </a:r>
            <a:r>
              <a:rPr lang="en-US" i="1" dirty="0"/>
              <a:t>Advances in neural information processing systems</a:t>
            </a:r>
            <a:r>
              <a:rPr lang="en-US" dirty="0"/>
              <a:t> 30 (2017).</a:t>
            </a:r>
          </a:p>
          <a:p>
            <a:r>
              <a:rPr lang="en-US" dirty="0"/>
              <a:t>McCann, Bryan, et al. "Learned in translation: Contextualized word vectors." </a:t>
            </a:r>
            <a:r>
              <a:rPr lang="en-US" i="1" dirty="0"/>
              <a:t>Advances in neural information processing systems</a:t>
            </a:r>
            <a:r>
              <a:rPr lang="en-US" dirty="0"/>
              <a:t> 30 (2017).</a:t>
            </a:r>
          </a:p>
          <a:p>
            <a:r>
              <a:rPr lang="en-US" dirty="0"/>
              <a:t>Matthew E. Peters, Mark Neumann, </a:t>
            </a:r>
            <a:r>
              <a:rPr lang="en-US" dirty="0" err="1"/>
              <a:t>Mohit</a:t>
            </a:r>
            <a:r>
              <a:rPr lang="en-US" dirty="0"/>
              <a:t> </a:t>
            </a:r>
            <a:r>
              <a:rPr lang="en-US" dirty="0" err="1"/>
              <a:t>Iyyer</a:t>
            </a:r>
            <a:r>
              <a:rPr lang="en-US" dirty="0"/>
              <a:t>, Matt Gardner, Christopher Clark, Kenton Lee, and Luke </a:t>
            </a:r>
            <a:r>
              <a:rPr lang="en-US" dirty="0" err="1"/>
              <a:t>Zettlemoyer</a:t>
            </a:r>
            <a:r>
              <a:rPr lang="en-US" dirty="0"/>
              <a:t>. 2018. Deep Contextualized Word Representations. In </a:t>
            </a:r>
            <a:r>
              <a:rPr lang="en-US" i="1" dirty="0"/>
              <a:t>Proceedings of the 2018 Conference of the North American Chapter of the Association for Computational Linguistics: Human Language Technologies, Volume 1 (Long Papers)</a:t>
            </a:r>
            <a:r>
              <a:rPr lang="en-US" dirty="0"/>
              <a:t>, pages 2227–2237, New Orleans, Louisiana. Association for Computational Linguistics.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0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Radford, Alec, et al. "Improving language understanding by generative pre-training." (2018).</a:t>
            </a:r>
          </a:p>
          <a:p>
            <a:r>
              <a:rPr lang="en-US" dirty="0"/>
              <a:t>Devlin, Jacob, et al. "Bert: Pre-training of deep bidirectional transformers for language understanding." </a:t>
            </a:r>
            <a:r>
              <a:rPr lang="en-US" i="1" dirty="0" err="1"/>
              <a:t>arXiv</a:t>
            </a:r>
            <a:r>
              <a:rPr lang="en-US" i="1" dirty="0"/>
              <a:t> preprint arXiv:1810.04805</a:t>
            </a:r>
            <a:r>
              <a:rPr lang="en-US" dirty="0"/>
              <a:t> (2018).</a:t>
            </a:r>
          </a:p>
          <a:p>
            <a:r>
              <a:rPr lang="en-US" dirty="0" err="1"/>
              <a:t>Rumelhart</a:t>
            </a:r>
            <a:r>
              <a:rPr lang="en-US" dirty="0"/>
              <a:t>, David E., Geoffrey E. Hinton, and Ronald J. Williams. "Learning representations by back-propagating errors." </a:t>
            </a:r>
            <a:r>
              <a:rPr lang="en-US" i="1" dirty="0"/>
              <a:t>nature</a:t>
            </a:r>
            <a:r>
              <a:rPr lang="en-US" dirty="0"/>
              <a:t> 323.6088 (1986): 533-536.</a:t>
            </a:r>
          </a:p>
          <a:p>
            <a:r>
              <a:rPr lang="en-US" dirty="0" err="1"/>
              <a:t>Hochreiter</a:t>
            </a:r>
            <a:r>
              <a:rPr lang="en-US" dirty="0"/>
              <a:t>, Sepp, and Jürgen </a:t>
            </a:r>
            <a:r>
              <a:rPr lang="en-US" dirty="0" err="1"/>
              <a:t>Schmidhuber</a:t>
            </a:r>
            <a:r>
              <a:rPr lang="en-US" dirty="0"/>
              <a:t>. "Long short-term memory." </a:t>
            </a:r>
            <a:r>
              <a:rPr lang="en-US" i="1" dirty="0"/>
              <a:t>Neural computation</a:t>
            </a:r>
            <a:r>
              <a:rPr lang="en-US" dirty="0"/>
              <a:t> 9.8 (1997): 1735-1780.</a:t>
            </a:r>
          </a:p>
          <a:p>
            <a:r>
              <a:rPr lang="en-US" dirty="0"/>
              <a:t>Pennington, Jeffrey, Richard </a:t>
            </a:r>
            <a:r>
              <a:rPr lang="en-US" dirty="0" err="1"/>
              <a:t>Socher</a:t>
            </a:r>
            <a:r>
              <a:rPr lang="en-US" dirty="0"/>
              <a:t>, and Christopher D. Manning. "Glove: Global vectors for word representation." </a:t>
            </a:r>
            <a:r>
              <a:rPr lang="en-US" i="1" dirty="0"/>
              <a:t>Proceedings of the 2014 conference on empirical methods in natural language processing (EMNLP)</a:t>
            </a:r>
            <a:r>
              <a:rPr lang="en-US" dirty="0"/>
              <a:t>. 2014.</a:t>
            </a:r>
          </a:p>
          <a:p>
            <a:r>
              <a:rPr lang="en-US" dirty="0"/>
              <a:t>Bojanowski, Piotr, et al. "Enriching word vectors with </a:t>
            </a:r>
            <a:r>
              <a:rPr lang="en-US" dirty="0" err="1"/>
              <a:t>subword</a:t>
            </a:r>
            <a:r>
              <a:rPr lang="en-US" dirty="0"/>
              <a:t> information." </a:t>
            </a:r>
            <a:r>
              <a:rPr lang="en-US" i="1" dirty="0"/>
              <a:t>Transactions of the association for computational linguistics</a:t>
            </a:r>
            <a:r>
              <a:rPr lang="en-US" dirty="0"/>
              <a:t> 5 (2017): 135-146.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Hochreiter</a:t>
            </a:r>
            <a:r>
              <a:rPr lang="en-US" dirty="0"/>
              <a:t>, Sepp, and Jürgen </a:t>
            </a:r>
            <a:r>
              <a:rPr lang="en-US" dirty="0" err="1"/>
              <a:t>Schmidhuber</a:t>
            </a:r>
            <a:r>
              <a:rPr lang="en-US" dirty="0"/>
              <a:t>. "Long short-term memory." </a:t>
            </a:r>
            <a:r>
              <a:rPr lang="en-US" i="1" dirty="0"/>
              <a:t>Neural computation</a:t>
            </a:r>
            <a:r>
              <a:rPr lang="en-US" dirty="0"/>
              <a:t> 9.8 (1997): 1735-1780.</a:t>
            </a:r>
          </a:p>
          <a:p>
            <a:r>
              <a:rPr lang="en-US" dirty="0"/>
              <a:t>Zhang, Ye, and Byron Wallace. "A sensitivity analysis of (and practitioners' guide to) convolutional neural networks for sentence classification." </a:t>
            </a:r>
            <a:r>
              <a:rPr lang="en-US" i="1" dirty="0" err="1"/>
              <a:t>arXiv</a:t>
            </a:r>
            <a:r>
              <a:rPr lang="en-US" i="1" dirty="0"/>
              <a:t> preprint arXiv:1510.03820</a:t>
            </a:r>
            <a:r>
              <a:rPr lang="en-US" dirty="0"/>
              <a:t> (2015).</a:t>
            </a:r>
          </a:p>
          <a:p>
            <a:r>
              <a:rPr lang="en-US" dirty="0" err="1"/>
              <a:t>Umer</a:t>
            </a:r>
            <a:r>
              <a:rPr lang="en-US" dirty="0"/>
              <a:t>, Muhammad, et al. "Sentiment analysis of tweets using a unified convolutional neural network‐long short‐term memory network model." </a:t>
            </a:r>
            <a:r>
              <a:rPr lang="en-US" i="1" dirty="0"/>
              <a:t>Computational Intelligence</a:t>
            </a:r>
            <a:r>
              <a:rPr lang="en-US" dirty="0"/>
              <a:t> 37.1 (2021): 409-434.</a:t>
            </a:r>
          </a:p>
          <a:p>
            <a:r>
              <a:rPr lang="en-US" dirty="0" err="1"/>
              <a:t>Minaee</a:t>
            </a:r>
            <a:r>
              <a:rPr lang="en-US" dirty="0"/>
              <a:t>, </a:t>
            </a:r>
            <a:r>
              <a:rPr lang="en-US" dirty="0" err="1"/>
              <a:t>Shervin</a:t>
            </a:r>
            <a:r>
              <a:rPr lang="en-US" dirty="0"/>
              <a:t>, </a:t>
            </a:r>
            <a:r>
              <a:rPr lang="en-US" dirty="0" err="1"/>
              <a:t>Elham</a:t>
            </a:r>
            <a:r>
              <a:rPr lang="en-US" dirty="0"/>
              <a:t> </a:t>
            </a:r>
            <a:r>
              <a:rPr lang="en-US" dirty="0" err="1"/>
              <a:t>Azimi</a:t>
            </a:r>
            <a:r>
              <a:rPr lang="en-US" dirty="0"/>
              <a:t>, and </a:t>
            </a:r>
            <a:r>
              <a:rPr lang="en-US" dirty="0" err="1"/>
              <a:t>AmirAli</a:t>
            </a:r>
            <a:r>
              <a:rPr lang="en-US" dirty="0"/>
              <a:t> </a:t>
            </a:r>
            <a:r>
              <a:rPr lang="en-US" dirty="0" err="1"/>
              <a:t>Abdolrashidi</a:t>
            </a:r>
            <a:r>
              <a:rPr lang="en-US" dirty="0"/>
              <a:t>. "Deep-sentiment: Sentiment analysis using ensemble of </a:t>
            </a:r>
            <a:r>
              <a:rPr lang="en-US" dirty="0" err="1"/>
              <a:t>cnn</a:t>
            </a:r>
            <a:r>
              <a:rPr lang="en-US" dirty="0"/>
              <a:t> and bi-</a:t>
            </a:r>
            <a:r>
              <a:rPr lang="en-US" dirty="0" err="1"/>
              <a:t>lstm</a:t>
            </a:r>
            <a:r>
              <a:rPr lang="en-US" dirty="0"/>
              <a:t> models." </a:t>
            </a:r>
            <a:r>
              <a:rPr lang="en-US" i="1" dirty="0" err="1"/>
              <a:t>arXiv</a:t>
            </a:r>
            <a:r>
              <a:rPr lang="en-US" i="1" dirty="0"/>
              <a:t> preprint arXiv:1904.04206</a:t>
            </a:r>
            <a:r>
              <a:rPr lang="en-US" dirty="0"/>
              <a:t> (2019).</a:t>
            </a:r>
          </a:p>
          <a:p>
            <a:r>
              <a:rPr lang="en-US" dirty="0" err="1"/>
              <a:t>Abid</a:t>
            </a:r>
            <a:r>
              <a:rPr lang="en-US" dirty="0"/>
              <a:t>, </a:t>
            </a:r>
            <a:r>
              <a:rPr lang="en-US" dirty="0" err="1"/>
              <a:t>Fazeel</a:t>
            </a:r>
            <a:r>
              <a:rPr lang="en-US" dirty="0"/>
              <a:t>, et al. "Sentiment analysis through recurrent variants latterly on convolutional neural network of Twitter." </a:t>
            </a:r>
            <a:r>
              <a:rPr lang="en-US" i="1" dirty="0"/>
              <a:t>Future Generation Computer Systems</a:t>
            </a:r>
            <a:r>
              <a:rPr lang="en-US" dirty="0"/>
              <a:t> 95 (2019): 292-308.</a:t>
            </a:r>
          </a:p>
          <a:p>
            <a:r>
              <a:rPr lang="en-US" dirty="0"/>
              <a:t>Ling, </a:t>
            </a:r>
            <a:r>
              <a:rPr lang="en-US" dirty="0" err="1"/>
              <a:t>Mingjie</a:t>
            </a:r>
            <a:r>
              <a:rPr lang="en-US" dirty="0"/>
              <a:t>, et al. "Hybrid neural network for </a:t>
            </a:r>
            <a:r>
              <a:rPr lang="en-US" dirty="0" err="1"/>
              <a:t>Sina</a:t>
            </a:r>
            <a:r>
              <a:rPr lang="en-US" dirty="0"/>
              <a:t> Weibo sentiment analysis." </a:t>
            </a:r>
            <a:r>
              <a:rPr lang="en-US" i="1" dirty="0"/>
              <a:t>IEEE Transactions on Computational Social Systems</a:t>
            </a:r>
            <a:r>
              <a:rPr lang="en-US" dirty="0"/>
              <a:t> 7.4 (2020): 983-990.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7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 smtClean="0"/>
              <a:t>Thank </a:t>
            </a:r>
            <a:r>
              <a:rPr lang="en-US" sz="2800" b="1" dirty="0"/>
              <a:t>you very much for your attention!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 smtClean="0"/>
              <a:t>Contact</a:t>
            </a:r>
            <a:r>
              <a:rPr lang="en-US" b="1" dirty="0"/>
              <a:t>: </a:t>
            </a:r>
            <a:r>
              <a:rPr lang="en-US" b="1" dirty="0" err="1"/>
              <a:t>Dionysios</a:t>
            </a:r>
            <a:r>
              <a:rPr lang="en-US" b="1" dirty="0"/>
              <a:t> </a:t>
            </a:r>
            <a:r>
              <a:rPr lang="en-US" b="1" dirty="0" err="1"/>
              <a:t>Karamouzas</a:t>
            </a:r>
            <a:endParaRPr lang="en-US" b="1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dionkara@ece.auth.gr</a:t>
            </a:r>
            <a:endParaRPr lang="el-GR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7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examples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564903"/>
            <a:ext cx="12097344" cy="8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S19-T6: </a:t>
            </a:r>
            <a:r>
              <a:rPr lang="en-US" dirty="0"/>
              <a:t>14,100 tweets </a:t>
            </a:r>
            <a:r>
              <a:rPr lang="en-US" dirty="0" smtClean="0"/>
              <a:t>annotated </a:t>
            </a:r>
            <a:r>
              <a:rPr lang="en-US" dirty="0"/>
              <a:t>as offensive/non-offensive</a:t>
            </a:r>
            <a:endParaRPr lang="en-US" dirty="0" smtClean="0"/>
          </a:p>
          <a:p>
            <a:r>
              <a:rPr lang="en-US" dirty="0" smtClean="0"/>
              <a:t>PSMP: </a:t>
            </a:r>
            <a:r>
              <a:rPr lang="en-US" dirty="0"/>
              <a:t>5,000 </a:t>
            </a:r>
            <a:r>
              <a:rPr lang="en-US" dirty="0" smtClean="0"/>
              <a:t>messages from </a:t>
            </a:r>
            <a:r>
              <a:rPr lang="en-US" dirty="0"/>
              <a:t>Twitter and Facebook annotated as neutral/partisan</a:t>
            </a:r>
            <a:endParaRPr lang="en-US" dirty="0" smtClean="0"/>
          </a:p>
          <a:p>
            <a:r>
              <a:rPr lang="en-US" dirty="0" smtClean="0"/>
              <a:t>TSI: 76,000 tweets </a:t>
            </a:r>
            <a:r>
              <a:rPr lang="en-US" dirty="0"/>
              <a:t>annotated as ironic/sarcastic/figurative/literal. </a:t>
            </a:r>
            <a:r>
              <a:rPr lang="en-US" dirty="0" smtClean="0"/>
              <a:t>The </a:t>
            </a:r>
            <a:r>
              <a:rPr lang="en-US" dirty="0"/>
              <a:t>first three classes were grouped in a single “figurative”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YTC: 12,559 </a:t>
            </a:r>
            <a:r>
              <a:rPr lang="en-US" dirty="0"/>
              <a:t>YouTube </a:t>
            </a:r>
            <a:r>
              <a:rPr lang="en-US" dirty="0" smtClean="0"/>
              <a:t>comments annotated as positive/negative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r>
              <a:rPr lang="en-US" dirty="0"/>
              <a:t>, </a:t>
            </a:r>
            <a:r>
              <a:rPr lang="en-US" dirty="0" smtClean="0"/>
              <a:t>hashtags, mentions </a:t>
            </a:r>
            <a:r>
              <a:rPr lang="en-US" dirty="0"/>
              <a:t>and URLs were </a:t>
            </a:r>
            <a:r>
              <a:rPr lang="en-US" dirty="0" smtClean="0"/>
              <a:t>removed</a:t>
            </a:r>
          </a:p>
          <a:p>
            <a:r>
              <a:rPr lang="en-US" dirty="0" smtClean="0"/>
              <a:t>Lemmatization was applied </a:t>
            </a:r>
            <a:r>
              <a:rPr lang="en-US" dirty="0"/>
              <a:t>to avoid having multiple words with </a:t>
            </a:r>
            <a:r>
              <a:rPr lang="en-US" dirty="0" smtClean="0"/>
              <a:t>same meaning</a:t>
            </a:r>
          </a:p>
          <a:p>
            <a:r>
              <a:rPr lang="en-US" dirty="0" smtClean="0"/>
              <a:t>All </a:t>
            </a:r>
            <a:r>
              <a:rPr lang="en-US" dirty="0"/>
              <a:t>words were </a:t>
            </a:r>
            <a:r>
              <a:rPr lang="en-US" dirty="0" smtClean="0"/>
              <a:t>converted </a:t>
            </a:r>
            <a:r>
              <a:rPr lang="en-US" dirty="0"/>
              <a:t>into </a:t>
            </a:r>
            <a:r>
              <a:rPr lang="en-US" dirty="0" smtClean="0"/>
              <a:t>lower-case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14556</TotalTime>
  <Words>2259</Words>
  <Application>Microsoft Office PowerPoint</Application>
  <PresentationFormat>Widescreen</PresentationFormat>
  <Paragraphs>234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Sentiment Analysis using Deep Learning methods</vt:lpstr>
      <vt:lpstr>Contents</vt:lpstr>
      <vt:lpstr>Public Opinion Monitoring in Twitter</vt:lpstr>
      <vt:lpstr>Proposed Mechanism</vt:lpstr>
      <vt:lpstr>Step 1 - Selecting the desired pool of tweets</vt:lpstr>
      <vt:lpstr>Step 2 - Individual descriptor extraction per tweet</vt:lpstr>
      <vt:lpstr>Descriptor examples</vt:lpstr>
      <vt:lpstr>Step 2 – Training Datasets</vt:lpstr>
      <vt:lpstr>Step 2 – Text preprocessing</vt:lpstr>
      <vt:lpstr>Step 2 – Neural Models</vt:lpstr>
      <vt:lpstr>Step 2 – Neural Models</vt:lpstr>
      <vt:lpstr>Testing Accuracies of the 4 classifiers</vt:lpstr>
      <vt:lpstr>Step 3 - Aggregation</vt:lpstr>
      <vt:lpstr>Evaluation</vt:lpstr>
      <vt:lpstr>Evaluation datasets – US 2016</vt:lpstr>
      <vt:lpstr>Evaluation datasets – US 2020</vt:lpstr>
      <vt:lpstr>Data cleaning</vt:lpstr>
      <vt:lpstr>Evaluation Analysis 1 – Timeseries Forecasting</vt:lpstr>
      <vt:lpstr>TSF Implementation - Model</vt:lpstr>
      <vt:lpstr>TSF Implementation – train/test data</vt:lpstr>
      <vt:lpstr>TSF Implementation - preprocessing</vt:lpstr>
      <vt:lpstr>TSF -Metrics and results</vt:lpstr>
      <vt:lpstr>TSF -Metrics and results</vt:lpstr>
      <vt:lpstr>TSF -Metrics and results</vt:lpstr>
      <vt:lpstr>Forecasting results for the 2016 dataset</vt:lpstr>
      <vt:lpstr>Forecasting results for the 2020 dataset</vt:lpstr>
      <vt:lpstr>TSF - Conclusions</vt:lpstr>
      <vt:lpstr>Evaluation Analysis 2 – Visualizations</vt:lpstr>
      <vt:lpstr>Tweets daily count - 2016</vt:lpstr>
      <vt:lpstr>Tweets daily count - 2020</vt:lpstr>
      <vt:lpstr>Mean daily descriptor - 2016</vt:lpstr>
      <vt:lpstr>Mean daily descriptor - 2020</vt:lpstr>
      <vt:lpstr>PCA plot of mean descriptor for Democrats -  2016</vt:lpstr>
      <vt:lpstr>PCA plot of mean descriptor for Republicans -  2016</vt:lpstr>
      <vt:lpstr>PCA plot of mean descriptor for Democrats -  2020</vt:lpstr>
      <vt:lpstr>PCA plot of mean descriptor for Republicans -  2020</vt:lpstr>
      <vt:lpstr>Histograms (tweets count) of the four descriptor dimensions about Democrats – Nov 9, 2016</vt:lpstr>
      <vt:lpstr>Histograms (tweets count) of the four descriptor dimensions about Republicans - Nov 9, 2016</vt:lpstr>
      <vt:lpstr>Histograms (tweets count) of the four descriptor dimensions about Democrats - Nov 4, 2020</vt:lpstr>
      <vt:lpstr>Histograms (tweets count) of the four descriptor dimensions about Republicans - Nov 4, 2020</vt:lpstr>
      <vt:lpstr>Tweets distribution for each class of the descriptor dimensions about Democrats - Nov 9, 2016</vt:lpstr>
      <vt:lpstr>Tweets distribution for each class of the descriptor dimensions about Republicans - Nov 9, 2016</vt:lpstr>
      <vt:lpstr>Tweets distribution for each class of the descriptor dimensions about Democrats - Nov 4, 2020</vt:lpstr>
      <vt:lpstr>Tweets distribution for each class of the descriptor dimensions about Republicans - Nov 4, 2020</vt:lpstr>
      <vt:lpstr>Discussion - Novelty</vt:lpstr>
      <vt:lpstr>Discussion - Findings</vt:lpstr>
      <vt:lpstr>Conclusions</vt:lpstr>
      <vt:lpstr>Knowledge Distillation for improved Sentiment Analysis on Figurative Language</vt:lpstr>
      <vt:lpstr>Proposed method</vt:lpstr>
      <vt:lpstr>Teacher - F</vt:lpstr>
      <vt:lpstr>Student - S</vt:lpstr>
      <vt:lpstr>Multi-task loss function</vt:lpstr>
      <vt:lpstr>Multi-task loss function</vt:lpstr>
      <vt:lpstr>Distillation schema</vt:lpstr>
      <vt:lpstr>Noteworthy points</vt:lpstr>
      <vt:lpstr>Evaluation – Student architecture</vt:lpstr>
      <vt:lpstr>Evaluation – Teacher architecture</vt:lpstr>
      <vt:lpstr>Evaluation setup - datasets</vt:lpstr>
      <vt:lpstr>Evaluation setup - Metrics</vt:lpstr>
      <vt:lpstr>Performance comparison</vt:lpstr>
      <vt:lpstr>Conclusions</vt:lpstr>
      <vt:lpstr>Bibliography</vt:lpstr>
      <vt:lpstr>References</vt:lpstr>
      <vt:lpstr>References</vt:lpstr>
      <vt:lpstr>References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thesis</dc:title>
  <dc:creator>Dennis</dc:creator>
  <cp:lastModifiedBy>Dennis</cp:lastModifiedBy>
  <cp:revision>104</cp:revision>
  <dcterms:created xsi:type="dcterms:W3CDTF">2022-07-02T16:40:21Z</dcterms:created>
  <dcterms:modified xsi:type="dcterms:W3CDTF">2022-08-30T11:02:05Z</dcterms:modified>
</cp:coreProperties>
</file>