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7"/>
  </p:notesMasterIdLst>
  <p:handoutMasterIdLst>
    <p:handoutMasterId r:id="rId8"/>
  </p:handoutMasterIdLst>
  <p:sldIdLst>
    <p:sldId id="275" r:id="rId2"/>
    <p:sldId id="535" r:id="rId3"/>
    <p:sldId id="536" r:id="rId4"/>
    <p:sldId id="537" r:id="rId5"/>
    <p:sldId id="538" r:id="rId6"/>
  </p:sldIdLst>
  <p:sldSz cx="9144000" cy="5143500" type="screen16x9"/>
  <p:notesSz cx="6858000" cy="9144000"/>
  <p:custDataLst>
    <p:tags r:id="rId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s Böhnisch" initials="NB" lastIdx="1" clrIdx="0">
    <p:extLst>
      <p:ext uri="{19B8F6BF-5375-455C-9EA6-DF929625EA0E}">
        <p15:presenceInfo xmlns:p15="http://schemas.microsoft.com/office/powerpoint/2012/main" userId="Nils Böhnis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C4BD97"/>
    <a:srgbClr val="000054"/>
    <a:srgbClr val="BCBCC3"/>
    <a:srgbClr val="000000"/>
    <a:srgbClr val="E60028"/>
    <a:srgbClr val="D0D0D0"/>
    <a:srgbClr val="0000BF"/>
    <a:srgbClr val="9595FF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5" autoAdjust="0"/>
    <p:restoredTop sz="93737" autoAdjust="0"/>
  </p:normalViewPr>
  <p:slideViewPr>
    <p:cSldViewPr snapToGrid="0" snapToObjects="1">
      <p:cViewPr varScale="1">
        <p:scale>
          <a:sx n="102" d="100"/>
          <a:sy n="102" d="100"/>
        </p:scale>
        <p:origin x="96" y="22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155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326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5F3F344-7F64-6B4D-92D3-3271AD2B2866}" type="datetimeFigureOut">
              <a:rPr lang="en-US"/>
              <a:pPr>
                <a:defRPr/>
              </a:pPr>
              <a:t>7/1/2021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FB5CD4-DCE6-5940-BB63-10E87DFA674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85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A097C1-8ABF-5D48-9279-B713E6DDE1B7}" type="datetimeFigureOut">
              <a:rPr lang="en-US"/>
              <a:pPr>
                <a:defRPr/>
              </a:pPr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A7AFC6E-D358-0F49-AE76-6232A1B805B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AFC6E-D358-0F49-AE76-6232A1B805B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.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800" y="2017777"/>
            <a:ext cx="5420370" cy="1173206"/>
          </a:xfrm>
        </p:spPr>
        <p:txBody>
          <a:bodyPr wrap="square" lIns="0" anchor="b">
            <a:spAutoFit/>
          </a:bodyPr>
          <a:lstStyle>
            <a:lvl1pPr marL="0" marR="0" indent="0" algn="l" defTabSz="457200" rtl="0" eaLnBrk="1" fontAlgn="auto" latinLnBrk="0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3184109"/>
            <a:ext cx="3582893" cy="769441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809EB9C0-7622-458C-BDA7-4D7653E11668}"/>
              </a:ext>
            </a:extLst>
          </p:cNvPr>
          <p:cNvCxnSpPr>
            <a:cxnSpLocks/>
          </p:cNvCxnSpPr>
          <p:nvPr userDrawn="1"/>
        </p:nvCxnSpPr>
        <p:spPr>
          <a:xfrm>
            <a:off x="575799" y="4677961"/>
            <a:ext cx="54522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B6E5B230-95C4-428B-93A9-6410A5FBAB93}"/>
              </a:ext>
            </a:extLst>
          </p:cNvPr>
          <p:cNvCxnSpPr>
            <a:cxnSpLocks/>
          </p:cNvCxnSpPr>
          <p:nvPr userDrawn="1"/>
        </p:nvCxnSpPr>
        <p:spPr>
          <a:xfrm>
            <a:off x="575800" y="1935378"/>
            <a:ext cx="5420370" cy="0"/>
          </a:xfrm>
          <a:prstGeom prst="line">
            <a:avLst/>
          </a:prstGeom>
          <a:ln w="571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68182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0">
            <a:extLst>
              <a:ext uri="{FF2B5EF4-FFF2-40B4-BE49-F238E27FC236}">
                <a16:creationId xmlns:a16="http://schemas.microsoft.com/office/drawing/2014/main" id="{2A7F4C65-63D2-4DB4-AFBD-6EA1047F77F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073" y="582401"/>
            <a:ext cx="8516831" cy="34318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de-DE" sz="1400" b="1" kern="1200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auto">
          <a:xfrm>
            <a:off x="146074" y="206375"/>
            <a:ext cx="8516831" cy="36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146073" y="1045399"/>
            <a:ext cx="8516832" cy="389618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1738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0">
            <a:extLst>
              <a:ext uri="{FF2B5EF4-FFF2-40B4-BE49-F238E27FC236}">
                <a16:creationId xmlns:a16="http://schemas.microsoft.com/office/drawing/2014/main" id="{2A7F4C65-63D2-4DB4-AFBD-6EA1047F77F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073" y="582401"/>
            <a:ext cx="8516831" cy="34318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de-DE" sz="1400" b="1" kern="1200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auto">
          <a:xfrm>
            <a:off x="146074" y="206375"/>
            <a:ext cx="8516831" cy="36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605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46074" y="206375"/>
            <a:ext cx="8516831" cy="45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6074" y="843176"/>
            <a:ext cx="8516831" cy="375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7" name="Grafik 9" descr="FHAAC_RGB_oBL-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9" y="25900"/>
            <a:ext cx="452391" cy="13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A470A5F-BB76-492B-875D-C178333139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6074" y="5010537"/>
            <a:ext cx="859170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700" b="1" noProof="0" dirty="0">
                <a:latin typeface="Verdana" panose="020B0604030504040204" pitchFamily="34" charset="0"/>
              </a:rPr>
              <a:t>© Nils Böhnisch </a:t>
            </a:r>
            <a:r>
              <a:rPr lang="de-DE" altLang="de-DE" sz="700" b="1" noProof="0" dirty="0" err="1">
                <a:latin typeface="Verdana" panose="020B0604030504040204" pitchFamily="34" charset="0"/>
              </a:rPr>
              <a:t>M.Sc</a:t>
            </a:r>
            <a:r>
              <a:rPr lang="de-DE" altLang="de-DE" sz="700" b="1" noProof="0" dirty="0">
                <a:latin typeface="Verdana" panose="020B0604030504040204" pitchFamily="34" charset="0"/>
              </a:rPr>
              <a:t>. , FH AACHEN</a:t>
            </a:r>
            <a:r>
              <a:rPr lang="de-DE" altLang="de-DE" sz="700" b="1" baseline="0" noProof="0" dirty="0">
                <a:latin typeface="Verdana" panose="020B0604030504040204" pitchFamily="34" charset="0"/>
              </a:rPr>
              <a:t> </a:t>
            </a:r>
            <a:r>
              <a:rPr lang="de-DE" altLang="de-DE" sz="700" b="0" noProof="0" dirty="0">
                <a:latin typeface="Verdana" panose="020B0604030504040204" pitchFamily="34" charset="0"/>
              </a:rPr>
              <a:t>|</a:t>
            </a:r>
            <a:r>
              <a:rPr lang="de-DE" altLang="de-DE" sz="700" b="1" noProof="0" dirty="0">
                <a:latin typeface="Verdana" panose="020B0604030504040204" pitchFamily="34" charset="0"/>
              </a:rPr>
              <a:t>  </a:t>
            </a:r>
            <a:r>
              <a:rPr lang="de-DE" altLang="de-DE" sz="700" b="0" noProof="0" dirty="0">
                <a:latin typeface="Verdana" panose="020B0604030504040204" pitchFamily="34" charset="0"/>
              </a:rPr>
              <a:t>Aerospace Engineering |</a:t>
            </a:r>
            <a:r>
              <a:rPr lang="de-DE" altLang="de-DE" sz="700" b="0" baseline="0" noProof="0" dirty="0">
                <a:latin typeface="Verdana" panose="020B0604030504040204" pitchFamily="34" charset="0"/>
              </a:rPr>
              <a:t> </a:t>
            </a:r>
            <a:r>
              <a:rPr lang="de-DE" altLang="de-DE" sz="700" b="0" baseline="0" noProof="0" dirty="0" err="1">
                <a:latin typeface="Verdana" panose="020B0604030504040204" pitchFamily="34" charset="0"/>
              </a:rPr>
              <a:t>Copies</a:t>
            </a:r>
            <a:r>
              <a:rPr lang="de-DE" altLang="de-DE" sz="700" b="0" baseline="0" noProof="0" dirty="0">
                <a:latin typeface="Verdana" panose="020B0604030504040204" pitchFamily="34" charset="0"/>
              </a:rPr>
              <a:t> (digital </a:t>
            </a:r>
            <a:r>
              <a:rPr lang="de-DE" altLang="de-DE" sz="700" b="0" baseline="0" noProof="0" dirty="0" err="1">
                <a:latin typeface="Verdana" panose="020B0604030504040204" pitchFamily="34" charset="0"/>
              </a:rPr>
              <a:t>or</a:t>
            </a:r>
            <a:r>
              <a:rPr lang="de-DE" altLang="de-DE" sz="700" b="0" baseline="0" noProof="0" dirty="0">
                <a:latin typeface="Verdana" panose="020B0604030504040204" pitchFamily="34" charset="0"/>
              </a:rPr>
              <a:t> </a:t>
            </a:r>
            <a:r>
              <a:rPr lang="de-DE" altLang="de-DE" sz="700" b="0" baseline="0" noProof="0" dirty="0" err="1">
                <a:latin typeface="Verdana" panose="020B0604030504040204" pitchFamily="34" charset="0"/>
              </a:rPr>
              <a:t>photographic</a:t>
            </a:r>
            <a:r>
              <a:rPr lang="de-DE" altLang="de-DE" sz="700" b="0" baseline="0" noProof="0" dirty="0">
                <a:latin typeface="Verdana" panose="020B0604030504040204" pitchFamily="34" charset="0"/>
              </a:rPr>
              <a:t>) </a:t>
            </a:r>
            <a:r>
              <a:rPr lang="de-DE" altLang="de-DE" sz="700" b="0" baseline="0" noProof="0" dirty="0" err="1">
                <a:latin typeface="Verdana" panose="020B0604030504040204" pitchFamily="34" charset="0"/>
              </a:rPr>
              <a:t>are</a:t>
            </a:r>
            <a:r>
              <a:rPr lang="de-DE" altLang="de-DE" sz="700" b="0" baseline="0" noProof="0" dirty="0">
                <a:latin typeface="Verdana" panose="020B0604030504040204" pitchFamily="34" charset="0"/>
              </a:rPr>
              <a:t> </a:t>
            </a:r>
            <a:r>
              <a:rPr lang="de-DE" altLang="de-DE" sz="700" b="0" baseline="0" noProof="0" dirty="0" err="1">
                <a:latin typeface="Verdana" panose="020B0604030504040204" pitchFamily="34" charset="0"/>
              </a:rPr>
              <a:t>strictly</a:t>
            </a:r>
            <a:r>
              <a:rPr lang="de-DE" altLang="de-DE" sz="700" b="0" baseline="0" noProof="0" dirty="0">
                <a:latin typeface="Verdana" panose="020B0604030504040204" pitchFamily="34" charset="0"/>
              </a:rPr>
              <a:t> </a:t>
            </a:r>
            <a:r>
              <a:rPr lang="de-DE" altLang="de-DE" sz="700" b="0" baseline="0" noProof="0" dirty="0" err="1">
                <a:latin typeface="Verdana" panose="020B0604030504040204" pitchFamily="34" charset="0"/>
              </a:rPr>
              <a:t>prohibited</a:t>
            </a:r>
            <a:r>
              <a:rPr lang="de-DE" altLang="de-DE" sz="700" noProof="0" dirty="0">
                <a:latin typeface="Verdana" panose="020B0604030504040204" pitchFamily="34" charset="0"/>
              </a:rPr>
              <a:t>! | </a:t>
            </a:r>
            <a:fld id="{23491213-9361-47DC-A233-727F10E7DD79}" type="slidenum">
              <a:rPr lang="de-DE" altLang="de-DE" sz="700" noProof="0" smtClean="0"/>
              <a:pPr/>
              <a:t>‹Nr.›</a:t>
            </a:fld>
            <a:r>
              <a:rPr lang="de-DE" altLang="de-DE" sz="700" noProof="0" dirty="0"/>
              <a:t>  | </a:t>
            </a:r>
            <a:r>
              <a:rPr lang="de-DE" altLang="de-DE" sz="700" noProof="0" dirty="0">
                <a:latin typeface="Verdan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5812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6" r:id="rId2"/>
    <p:sldLayoutId id="214748372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0" indent="0" algn="l" rtl="0" eaLnBrk="1" fontAlgn="base" hangingPunct="1">
        <a:spcBef>
          <a:spcPts val="600"/>
        </a:spcBef>
        <a:spcAft>
          <a:spcPct val="0"/>
        </a:spcAft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268288" indent="-90488" algn="l" rtl="0" eaLnBrk="1" fontAlgn="base" hangingPunct="1">
        <a:spcBef>
          <a:spcPts val="0"/>
        </a:spcBef>
        <a:spcAft>
          <a:spcPct val="0"/>
        </a:spcAft>
        <a:buFont typeface="Verdana" panose="020B0604030504040204" pitchFamily="34" charset="0"/>
        <a:buChar char="&gt;"/>
        <a:defRPr lang="de-DE" altLang="de-DE" sz="1600" kern="1200" dirty="0" smtClean="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538163" indent="-177800" algn="l" rtl="0" eaLnBrk="1" fontAlgn="base" hangingPunct="1">
        <a:spcBef>
          <a:spcPts val="0"/>
        </a:spcBef>
        <a:spcAft>
          <a:spcPct val="0"/>
        </a:spcAft>
        <a:buFont typeface="Symbol" panose="05050102010706020507" pitchFamily="18" charset="2"/>
        <a:buChar char=""/>
        <a:defRPr lang="de-DE" altLang="de-DE" sz="1600" kern="1200" baseline="0" dirty="0" smtClean="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17550" indent="-179388" algn="l" rtl="0" eaLnBrk="1" fontAlgn="base" hangingPunct="1">
        <a:spcBef>
          <a:spcPts val="0"/>
        </a:spcBef>
        <a:spcAft>
          <a:spcPct val="0"/>
        </a:spcAft>
        <a:buFont typeface="Symbol" panose="05050102010706020507" pitchFamily="18" charset="2"/>
        <a:buChar char="&gt;"/>
        <a:defRPr sz="12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>
            <a:off x="575799" y="4677961"/>
            <a:ext cx="3911054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FD4C188C-058B-45BE-83D6-D810E9932DDB}"/>
              </a:ext>
            </a:extLst>
          </p:cNvPr>
          <p:cNvCxnSpPr>
            <a:cxnSpLocks/>
          </p:cNvCxnSpPr>
          <p:nvPr/>
        </p:nvCxnSpPr>
        <p:spPr>
          <a:xfrm>
            <a:off x="575799" y="1935378"/>
            <a:ext cx="3911054" cy="0"/>
          </a:xfrm>
          <a:prstGeom prst="line">
            <a:avLst/>
          </a:prstGeom>
          <a:ln w="571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75800" y="2693346"/>
            <a:ext cx="5420370" cy="497637"/>
          </a:xfrm>
        </p:spPr>
        <p:txBody>
          <a:bodyPr/>
          <a:lstStyle/>
          <a:p>
            <a:r>
              <a:rPr lang="de-DE" dirty="0"/>
              <a:t>Workflow - </a:t>
            </a:r>
            <a:r>
              <a:rPr lang="de-DE" dirty="0" err="1"/>
              <a:t>Overview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6" y="183309"/>
            <a:ext cx="4130104" cy="1504874"/>
          </a:xfrm>
          <a:prstGeom prst="rect">
            <a:avLst/>
          </a:prstGeom>
        </p:spPr>
      </p:pic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>
          <a:xfrm>
            <a:off x="575799" y="3184109"/>
            <a:ext cx="3582893" cy="338554"/>
          </a:xfrm>
        </p:spPr>
        <p:txBody>
          <a:bodyPr/>
          <a:lstStyle/>
          <a:p>
            <a:r>
              <a:rPr lang="de-DE" dirty="0"/>
              <a:t>2021-06-17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ihandform 42"/>
          <p:cNvSpPr/>
          <p:nvPr/>
        </p:nvSpPr>
        <p:spPr>
          <a:xfrm>
            <a:off x="834349" y="1038670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/>
              <a:t>(</a:t>
            </a:r>
            <a:r>
              <a:rPr lang="de-DE" sz="1000" kern="1200" dirty="0" err="1"/>
              <a:t>remove</a:t>
            </a:r>
            <a:r>
              <a:rPr lang="de-DE" sz="1000" kern="1200" dirty="0"/>
              <a:t> </a:t>
            </a:r>
            <a:r>
              <a:rPr lang="de-DE" sz="1000" kern="1200" dirty="0" err="1"/>
              <a:t>old</a:t>
            </a:r>
            <a:r>
              <a:rPr lang="de-DE" sz="1000" kern="1200" dirty="0"/>
              <a:t> </a:t>
            </a:r>
            <a:r>
              <a:rPr lang="de-DE" sz="1000" kern="1200" dirty="0" err="1"/>
              <a:t>doc</a:t>
            </a:r>
            <a:r>
              <a:rPr lang="de-DE" sz="1000" kern="1200" dirty="0"/>
              <a:t>)</a:t>
            </a:r>
          </a:p>
        </p:txBody>
      </p:sp>
      <p:sp>
        <p:nvSpPr>
          <p:cNvPr id="44" name="Freihandform 43"/>
          <p:cNvSpPr/>
          <p:nvPr/>
        </p:nvSpPr>
        <p:spPr>
          <a:xfrm>
            <a:off x="1405894" y="1380791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45" name="Freihandform 44"/>
          <p:cNvSpPr/>
          <p:nvPr/>
        </p:nvSpPr>
        <p:spPr>
          <a:xfrm>
            <a:off x="834349" y="1521666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/>
              <a:t>Create List </a:t>
            </a:r>
            <a:r>
              <a:rPr lang="de-DE" sz="1000" kern="1200" dirty="0" err="1"/>
              <a:t>of</a:t>
            </a:r>
            <a:r>
              <a:rPr lang="de-DE" sz="1000" kern="1200" dirty="0"/>
              <a:t> Files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1405894" y="1863787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47" name="Freihandform 46"/>
          <p:cNvSpPr/>
          <p:nvPr/>
        </p:nvSpPr>
        <p:spPr>
          <a:xfrm>
            <a:off x="834349" y="2004662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Folder Structure</a:t>
            </a:r>
          </a:p>
        </p:txBody>
      </p:sp>
      <p:sp>
        <p:nvSpPr>
          <p:cNvPr id="48" name="Freihandform 47"/>
          <p:cNvSpPr/>
          <p:nvPr/>
        </p:nvSpPr>
        <p:spPr>
          <a:xfrm>
            <a:off x="1405894" y="2346783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49" name="Freihandform 48"/>
          <p:cNvSpPr/>
          <p:nvPr/>
        </p:nvSpPr>
        <p:spPr>
          <a:xfrm>
            <a:off x="834349" y="2487658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Copy</a:t>
            </a:r>
            <a:r>
              <a:rPr lang="de-DE" sz="1000" kern="1200" dirty="0"/>
              <a:t> </a:t>
            </a:r>
            <a:r>
              <a:rPr lang="de-DE" sz="1000" kern="1200" dirty="0" err="1"/>
              <a:t>Meta</a:t>
            </a:r>
            <a:r>
              <a:rPr lang="de-DE" sz="1000" kern="1200" dirty="0"/>
              <a:t> Files (</a:t>
            </a:r>
            <a:r>
              <a:rPr lang="de-DE" sz="1000" kern="1200" dirty="0" err="1"/>
              <a:t>css</a:t>
            </a:r>
            <a:r>
              <a:rPr lang="de-DE" sz="1000" kern="1200" dirty="0"/>
              <a:t>, </a:t>
            </a:r>
            <a:r>
              <a:rPr lang="de-DE" sz="1000" kern="1200" dirty="0" err="1"/>
              <a:t>images</a:t>
            </a:r>
            <a:r>
              <a:rPr lang="de-DE" sz="1000" kern="1200" dirty="0"/>
              <a:t> etc.)</a:t>
            </a:r>
          </a:p>
        </p:txBody>
      </p:sp>
      <p:sp>
        <p:nvSpPr>
          <p:cNvPr id="50" name="Freihandform 49"/>
          <p:cNvSpPr/>
          <p:nvPr/>
        </p:nvSpPr>
        <p:spPr>
          <a:xfrm>
            <a:off x="1405894" y="2829779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1" name="Freihandform 50"/>
          <p:cNvSpPr/>
          <p:nvPr/>
        </p:nvSpPr>
        <p:spPr>
          <a:xfrm>
            <a:off x="834349" y="2970654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Convert</a:t>
            </a:r>
            <a:r>
              <a:rPr lang="de-DE" sz="1000" kern="1200" dirty="0"/>
              <a:t> Files </a:t>
            </a:r>
            <a:r>
              <a:rPr lang="de-DE" sz="1000" kern="1200" dirty="0" err="1"/>
              <a:t>into</a:t>
            </a:r>
            <a:r>
              <a:rPr lang="de-DE" sz="1000" kern="1200" dirty="0"/>
              <a:t> </a:t>
            </a:r>
            <a:r>
              <a:rPr lang="de-DE" sz="1000" kern="1200" dirty="0" err="1"/>
              <a:t>html</a:t>
            </a:r>
            <a:endParaRPr lang="de-DE" sz="1000" kern="1200" dirty="0"/>
          </a:p>
        </p:txBody>
      </p:sp>
      <p:sp>
        <p:nvSpPr>
          <p:cNvPr id="52" name="Freihandform 51"/>
          <p:cNvSpPr/>
          <p:nvPr/>
        </p:nvSpPr>
        <p:spPr>
          <a:xfrm>
            <a:off x="1405894" y="3312775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3" name="Freihandform 52"/>
          <p:cNvSpPr/>
          <p:nvPr/>
        </p:nvSpPr>
        <p:spPr>
          <a:xfrm>
            <a:off x="834349" y="3453650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TOC File</a:t>
            </a:r>
          </a:p>
        </p:txBody>
      </p:sp>
      <p:sp>
        <p:nvSpPr>
          <p:cNvPr id="56" name="Freihandform 55"/>
          <p:cNvSpPr/>
          <p:nvPr/>
        </p:nvSpPr>
        <p:spPr>
          <a:xfrm>
            <a:off x="1405894" y="3795771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7" name="Freihandform 56"/>
          <p:cNvSpPr/>
          <p:nvPr/>
        </p:nvSpPr>
        <p:spPr>
          <a:xfrm>
            <a:off x="834349" y="3936646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INFO File</a:t>
            </a:r>
          </a:p>
        </p:txBody>
      </p:sp>
      <p:sp>
        <p:nvSpPr>
          <p:cNvPr id="58" name="Freihandform 57"/>
          <p:cNvSpPr/>
          <p:nvPr/>
        </p:nvSpPr>
        <p:spPr>
          <a:xfrm>
            <a:off x="1405894" y="4278767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9" name="Freihandform 58"/>
          <p:cNvSpPr/>
          <p:nvPr/>
        </p:nvSpPr>
        <p:spPr>
          <a:xfrm>
            <a:off x="834349" y="4419642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Search Database</a:t>
            </a:r>
          </a:p>
        </p:txBody>
      </p:sp>
      <p:sp>
        <p:nvSpPr>
          <p:cNvPr id="54" name="Titel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1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558203" y="609125"/>
            <a:ext cx="1840282" cy="4238645"/>
            <a:chOff x="1374632" y="609125"/>
            <a:chExt cx="1840282" cy="4238645"/>
          </a:xfrm>
        </p:grpSpPr>
        <p:sp>
          <p:nvSpPr>
            <p:cNvPr id="4" name="Rechteck 3"/>
            <p:cNvSpPr/>
            <p:nvPr/>
          </p:nvSpPr>
          <p:spPr>
            <a:xfrm>
              <a:off x="1374632" y="939799"/>
              <a:ext cx="1840282" cy="390797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1374633" y="609125"/>
              <a:ext cx="1218974" cy="330674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Call m2doc</a:t>
              </a: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2674631" y="641110"/>
            <a:ext cx="1805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/>
              <a:t>An </a:t>
            </a:r>
            <a:r>
              <a:rPr lang="de-DE" sz="1100" dirty="0" err="1"/>
              <a:t>object</a:t>
            </a:r>
            <a:r>
              <a:rPr lang="de-DE" sz="1100" dirty="0"/>
              <a:t> will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created</a:t>
            </a:r>
            <a:endParaRPr lang="de-DE" sz="1100" dirty="0"/>
          </a:p>
        </p:txBody>
      </p:sp>
      <p:cxnSp>
        <p:nvCxnSpPr>
          <p:cNvPr id="19" name="Gerade Verbindung mit Pfeil 18"/>
          <p:cNvCxnSpPr>
            <a:stCxn id="15" idx="3"/>
            <a:endCxn id="17" idx="1"/>
          </p:cNvCxnSpPr>
          <p:nvPr/>
        </p:nvCxnSpPr>
        <p:spPr>
          <a:xfrm flipV="1">
            <a:off x="1777178" y="771915"/>
            <a:ext cx="897453" cy="254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674631" y="1195317"/>
            <a:ext cx="1541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 err="1"/>
              <a:t>If</a:t>
            </a:r>
            <a:r>
              <a:rPr lang="de-DE" sz="1100" dirty="0"/>
              <a:t> </a:t>
            </a:r>
            <a:r>
              <a:rPr lang="de-DE" sz="1100" dirty="0" err="1"/>
              <a:t>target</a:t>
            </a:r>
            <a:r>
              <a:rPr lang="de-DE" sz="1100" dirty="0"/>
              <a:t> </a:t>
            </a:r>
            <a:r>
              <a:rPr lang="de-DE" sz="1100" dirty="0" err="1"/>
              <a:t>folder</a:t>
            </a:r>
            <a:r>
              <a:rPr lang="de-DE" sz="1100" dirty="0"/>
              <a:t> </a:t>
            </a:r>
            <a:r>
              <a:rPr lang="de-DE" sz="1100" dirty="0" err="1"/>
              <a:t>exists</a:t>
            </a:r>
            <a:endParaRPr lang="de-DE" sz="1100" dirty="0"/>
          </a:p>
        </p:txBody>
      </p:sp>
      <p:sp>
        <p:nvSpPr>
          <p:cNvPr id="27" name="Textfeld 26"/>
          <p:cNvSpPr txBox="1"/>
          <p:nvPr/>
        </p:nvSpPr>
        <p:spPr>
          <a:xfrm>
            <a:off x="2674631" y="1559091"/>
            <a:ext cx="4440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/>
              <a:t>All </a:t>
            </a:r>
            <a:r>
              <a:rPr lang="de-DE" sz="1100" dirty="0" err="1"/>
              <a:t>files</a:t>
            </a:r>
            <a:r>
              <a:rPr lang="de-DE" sz="1100" dirty="0"/>
              <a:t> that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contained</a:t>
            </a:r>
            <a:r>
              <a:rPr lang="de-DE" sz="1100" dirty="0"/>
              <a:t> in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folder</a:t>
            </a:r>
            <a:r>
              <a:rPr lang="de-DE" sz="1100" dirty="0"/>
              <a:t> to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documented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listed</a:t>
            </a:r>
            <a:endParaRPr lang="de-DE" sz="1100" dirty="0"/>
          </a:p>
        </p:txBody>
      </p:sp>
      <p:cxnSp>
        <p:nvCxnSpPr>
          <p:cNvPr id="28" name="Gerade Verbindung mit Pfeil 27"/>
          <p:cNvCxnSpPr>
            <a:stCxn id="45" idx="4"/>
            <a:endCxn id="27" idx="1"/>
          </p:cNvCxnSpPr>
          <p:nvPr/>
        </p:nvCxnSpPr>
        <p:spPr>
          <a:xfrm flipV="1">
            <a:off x="2122338" y="1689896"/>
            <a:ext cx="552293" cy="12156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674631" y="1922865"/>
            <a:ext cx="206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 err="1"/>
              <a:t>Based</a:t>
            </a:r>
            <a:r>
              <a:rPr lang="de-DE" sz="1100" dirty="0"/>
              <a:t> on </a:t>
            </a:r>
            <a:r>
              <a:rPr lang="de-DE" sz="1100" dirty="0" err="1"/>
              <a:t>the</a:t>
            </a:r>
            <a:r>
              <a:rPr lang="de-DE" sz="1100" dirty="0"/>
              <a:t> input-</a:t>
            </a:r>
            <a:r>
              <a:rPr lang="de-DE" sz="1100" dirty="0" err="1"/>
              <a:t>value</a:t>
            </a:r>
            <a:r>
              <a:rPr lang="de-DE" sz="1100" dirty="0"/>
              <a:t> </a:t>
            </a:r>
            <a:r>
              <a:rPr lang="de-DE" sz="1100" dirty="0" err="1"/>
              <a:t>toc</a:t>
            </a:r>
            <a:endParaRPr lang="de-DE" sz="1100" dirty="0"/>
          </a:p>
        </p:txBody>
      </p:sp>
      <p:cxnSp>
        <p:nvCxnSpPr>
          <p:cNvPr id="30" name="Gerade Verbindung mit Pfeil 29"/>
          <p:cNvCxnSpPr>
            <a:stCxn id="47" idx="4"/>
            <a:endCxn id="29" idx="1"/>
          </p:cNvCxnSpPr>
          <p:nvPr/>
        </p:nvCxnSpPr>
        <p:spPr>
          <a:xfrm flipV="1">
            <a:off x="2122338" y="2053670"/>
            <a:ext cx="552293" cy="240789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43" idx="4"/>
            <a:endCxn id="25" idx="1"/>
          </p:cNvCxnSpPr>
          <p:nvPr/>
        </p:nvCxnSpPr>
        <p:spPr>
          <a:xfrm flipV="1">
            <a:off x="2122338" y="1326122"/>
            <a:ext cx="552293" cy="234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6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el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2: </a:t>
            </a:r>
            <a:r>
              <a:rPr lang="de-DE" dirty="0" err="1"/>
              <a:t>Convert</a:t>
            </a:r>
            <a:r>
              <a:rPr lang="de-DE" dirty="0"/>
              <a:t> Files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html</a:t>
            </a:r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558203" y="602050"/>
            <a:ext cx="5570454" cy="290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each</a:t>
            </a:r>
            <a:r>
              <a:rPr lang="de-DE" dirty="0">
                <a:solidFill>
                  <a:schemeClr val="tx1"/>
                </a:solidFill>
              </a:rPr>
              <a:t> M-File</a:t>
            </a:r>
          </a:p>
        </p:txBody>
      </p:sp>
      <p:grpSp>
        <p:nvGrpSpPr>
          <p:cNvPr id="13" name="Gruppieren 12"/>
          <p:cNvGrpSpPr/>
          <p:nvPr/>
        </p:nvGrpSpPr>
        <p:grpSpPr>
          <a:xfrm>
            <a:off x="3694150" y="2285259"/>
            <a:ext cx="2077357" cy="1161140"/>
            <a:chOff x="3889828" y="2062475"/>
            <a:chExt cx="1527631" cy="1161140"/>
          </a:xfrm>
        </p:grpSpPr>
        <p:sp>
          <p:nvSpPr>
            <p:cNvPr id="34" name="Abgerundetes Rechteck 33"/>
            <p:cNvSpPr/>
            <p:nvPr/>
          </p:nvSpPr>
          <p:spPr>
            <a:xfrm>
              <a:off x="3889828" y="2062475"/>
              <a:ext cx="1527630" cy="29028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Create </a:t>
              </a:r>
              <a:r>
                <a:rPr lang="de-DE" sz="1200" dirty="0" err="1">
                  <a:solidFill>
                    <a:schemeClr val="tx1"/>
                  </a:solidFill>
                </a:rPr>
                <a:t>dummy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list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4172858" y="2352760"/>
              <a:ext cx="1244601" cy="290285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Dummy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r>
                <a:rPr lang="de-DE" sz="1200" dirty="0">
                  <a:solidFill>
                    <a:schemeClr val="tx1"/>
                  </a:solidFill>
                </a:rPr>
                <a:t> 1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172857" y="2643045"/>
              <a:ext cx="1244601" cy="290285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Dummy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r>
                <a:rPr lang="de-DE" sz="1200" dirty="0">
                  <a:solidFill>
                    <a:schemeClr val="tx1"/>
                  </a:solidFill>
                </a:rPr>
                <a:t> 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4172858" y="2933330"/>
              <a:ext cx="1244601" cy="290285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Dummy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r>
                <a:rPr lang="de-DE" sz="1200" dirty="0">
                  <a:solidFill>
                    <a:schemeClr val="tx1"/>
                  </a:solidFill>
                </a:rPr>
                <a:t> n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085852" y="1110845"/>
            <a:ext cx="2077357" cy="1176599"/>
            <a:chOff x="999672" y="1110845"/>
            <a:chExt cx="1702708" cy="1176599"/>
          </a:xfrm>
        </p:grpSpPr>
        <p:sp>
          <p:nvSpPr>
            <p:cNvPr id="31" name="Abgerundetes Rechteck 30"/>
            <p:cNvSpPr/>
            <p:nvPr/>
          </p:nvSpPr>
          <p:spPr>
            <a:xfrm>
              <a:off x="1174750" y="1407127"/>
              <a:ext cx="1527630" cy="2902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Extract</a:t>
              </a:r>
              <a:r>
                <a:rPr lang="de-DE" sz="1200" dirty="0">
                  <a:solidFill>
                    <a:schemeClr val="tx1"/>
                  </a:solidFill>
                </a:rPr>
                <a:t> Text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1174750" y="1702143"/>
              <a:ext cx="1527630" cy="2902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Parse </a:t>
              </a:r>
              <a:r>
                <a:rPr lang="de-DE" sz="1200" dirty="0" err="1">
                  <a:solidFill>
                    <a:schemeClr val="tx1"/>
                  </a:solidFill>
                </a:rPr>
                <a:t>comments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1174750" y="1997159"/>
              <a:ext cx="1527630" cy="2902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Check </a:t>
              </a:r>
              <a:r>
                <a:rPr lang="de-DE" sz="1200" dirty="0" err="1">
                  <a:solidFill>
                    <a:schemeClr val="tx1"/>
                  </a:solidFill>
                </a:rPr>
                <a:t>CrossRef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999672" y="1110845"/>
              <a:ext cx="1702708" cy="29028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Create </a:t>
              </a:r>
              <a:r>
                <a:rPr lang="de-DE" sz="1200" dirty="0" err="1">
                  <a:solidFill>
                    <a:schemeClr val="tx1"/>
                  </a:solidFill>
                </a:rPr>
                <a:t>MFile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085852" y="3542340"/>
            <a:ext cx="2077357" cy="1260930"/>
            <a:chOff x="820965" y="3542340"/>
            <a:chExt cx="2077357" cy="1260930"/>
          </a:xfrm>
        </p:grpSpPr>
        <p:sp>
          <p:nvSpPr>
            <p:cNvPr id="60" name="Abgerundetes Rechteck 59"/>
            <p:cNvSpPr/>
            <p:nvPr/>
          </p:nvSpPr>
          <p:spPr>
            <a:xfrm>
              <a:off x="985159" y="3838022"/>
              <a:ext cx="1913163" cy="29028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Get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website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template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985159" y="4128307"/>
              <a:ext cx="1913163" cy="38377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Insert </a:t>
              </a:r>
              <a:r>
                <a:rPr lang="de-DE" sz="1200" dirty="0" err="1">
                  <a:solidFill>
                    <a:schemeClr val="tx1"/>
                  </a:solidFill>
                </a:rPr>
                <a:t>dummys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for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filling</a:t>
              </a:r>
              <a:r>
                <a:rPr lang="de-DE" sz="1200" dirty="0">
                  <a:solidFill>
                    <a:schemeClr val="tx1"/>
                  </a:solidFill>
                </a:rPr>
                <a:t> relevant </a:t>
              </a:r>
              <a:r>
                <a:rPr lang="de-DE" sz="1200" dirty="0" err="1">
                  <a:solidFill>
                    <a:schemeClr val="tx1"/>
                  </a:solidFill>
                </a:rPr>
                <a:t>content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820965" y="3542340"/>
              <a:ext cx="2077357" cy="2902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Create </a:t>
              </a:r>
              <a:r>
                <a:rPr lang="de-DE" sz="1200" dirty="0" err="1">
                  <a:solidFill>
                    <a:schemeClr val="tx1"/>
                  </a:solidFill>
                </a:rPr>
                <a:t>TemplateHTML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985159" y="4512985"/>
              <a:ext cx="1913163" cy="29028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Export </a:t>
              </a:r>
              <a:r>
                <a:rPr lang="de-DE" sz="1200" dirty="0" err="1">
                  <a:solidFill>
                    <a:schemeClr val="tx1"/>
                  </a:solidFill>
                </a:rPr>
                <a:t>as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html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67" name="Rechteck 66"/>
          <p:cNvSpPr/>
          <p:nvPr/>
        </p:nvSpPr>
        <p:spPr>
          <a:xfrm>
            <a:off x="558202" y="933395"/>
            <a:ext cx="5624883" cy="39434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Pfeil nach rechts 67"/>
          <p:cNvSpPr/>
          <p:nvPr/>
        </p:nvSpPr>
        <p:spPr>
          <a:xfrm>
            <a:off x="5330371" y="4475448"/>
            <a:ext cx="441136" cy="97723"/>
          </a:xfrm>
          <a:prstGeom prst="rightArrow">
            <a:avLst>
              <a:gd name="adj1" fmla="val 50000"/>
              <a:gd name="adj2" fmla="val 99425"/>
            </a:avLst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961675" y="4570491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Information </a:t>
            </a:r>
            <a:r>
              <a:rPr lang="de-DE" sz="1100" dirty="0" err="1"/>
              <a:t>flow</a:t>
            </a:r>
            <a:endParaRPr lang="de-DE" sz="1100" dirty="0"/>
          </a:p>
        </p:txBody>
      </p:sp>
      <p:cxnSp>
        <p:nvCxnSpPr>
          <p:cNvPr id="40" name="Gewinkelter Verbinder 39"/>
          <p:cNvCxnSpPr>
            <a:stCxn id="55" idx="1"/>
            <a:endCxn id="63" idx="1"/>
          </p:cNvCxnSpPr>
          <p:nvPr/>
        </p:nvCxnSpPr>
        <p:spPr>
          <a:xfrm rot="10800000" flipV="1">
            <a:off x="1085852" y="1255987"/>
            <a:ext cx="12700" cy="2431495"/>
          </a:xfrm>
          <a:prstGeom prst="bentConnector3">
            <a:avLst>
              <a:gd name="adj1" fmla="val 2571425"/>
            </a:avLst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stCxn id="32" idx="3"/>
            <a:endCxn id="34" idx="1"/>
          </p:cNvCxnSpPr>
          <p:nvPr/>
        </p:nvCxnSpPr>
        <p:spPr>
          <a:xfrm>
            <a:off x="3163209" y="1847286"/>
            <a:ext cx="530941" cy="583116"/>
          </a:xfrm>
          <a:prstGeom prst="bentConnector3">
            <a:avLst/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r Verbinder 73"/>
          <p:cNvCxnSpPr>
            <a:stCxn id="34" idx="3"/>
            <a:endCxn id="61" idx="3"/>
          </p:cNvCxnSpPr>
          <p:nvPr/>
        </p:nvCxnSpPr>
        <p:spPr>
          <a:xfrm flipH="1">
            <a:off x="3163209" y="2430402"/>
            <a:ext cx="2608297" cy="1889793"/>
          </a:xfrm>
          <a:prstGeom prst="bentConnector3">
            <a:avLst>
              <a:gd name="adj1" fmla="val -8764"/>
            </a:avLst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45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3: M-File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88687" y="1084943"/>
            <a:ext cx="119380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Create </a:t>
            </a:r>
            <a:r>
              <a:rPr lang="de-DE" sz="1200" dirty="0" err="1">
                <a:solidFill>
                  <a:schemeClr val="tx1"/>
                </a:solidFill>
              </a:rPr>
              <a:t>Object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613228" y="1475280"/>
            <a:ext cx="2954995" cy="2304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Convert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entire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file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content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into</a:t>
            </a:r>
            <a:r>
              <a:rPr lang="de-DE" sz="1200" dirty="0">
                <a:solidFill>
                  <a:schemeClr val="tx1"/>
                </a:solidFill>
              </a:rPr>
              <a:t> Text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613229" y="2042889"/>
            <a:ext cx="1756227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parseFile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" name="Gewinkelter Verbinder 7"/>
          <p:cNvCxnSpPr>
            <a:endCxn id="6" idx="1"/>
          </p:cNvCxnSpPr>
          <p:nvPr/>
        </p:nvCxnSpPr>
        <p:spPr>
          <a:xfrm rot="16200000" flipH="1">
            <a:off x="73478" y="1682753"/>
            <a:ext cx="763816" cy="3156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13229" y="2438106"/>
            <a:ext cx="478576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Loops </a:t>
            </a:r>
            <a:r>
              <a:rPr lang="de-DE" sz="1050" dirty="0" err="1"/>
              <a:t>through</a:t>
            </a:r>
            <a:r>
              <a:rPr lang="de-DE" sz="1050" dirty="0"/>
              <a:t> </a:t>
            </a:r>
            <a:r>
              <a:rPr lang="de-DE" sz="1050" dirty="0" err="1"/>
              <a:t>each</a:t>
            </a:r>
            <a:r>
              <a:rPr lang="de-DE" sz="1050" dirty="0"/>
              <a:t> </a:t>
            </a:r>
            <a:r>
              <a:rPr lang="de-DE" sz="1050" dirty="0" err="1"/>
              <a:t>line</a:t>
            </a:r>
            <a:r>
              <a:rPr lang="de-DE" sz="1050" dirty="0"/>
              <a:t> and </a:t>
            </a:r>
            <a:r>
              <a:rPr lang="de-DE" sz="1050" dirty="0" err="1"/>
              <a:t>saves</a:t>
            </a:r>
            <a:r>
              <a:rPr lang="de-DE" sz="1050" dirty="0"/>
              <a:t> relevant </a:t>
            </a:r>
            <a:r>
              <a:rPr lang="de-DE" sz="1050" dirty="0" err="1"/>
              <a:t>information</a:t>
            </a:r>
            <a:r>
              <a:rPr lang="de-DE" sz="1050" dirty="0"/>
              <a:t> in „Dummy“ </a:t>
            </a:r>
            <a:r>
              <a:rPr lang="de-DE" sz="1050" dirty="0" err="1"/>
              <a:t>objects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Find „SHORT_DESC“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First </a:t>
            </a:r>
            <a:r>
              <a:rPr lang="de-DE" sz="1050" dirty="0" err="1"/>
              <a:t>comments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a </a:t>
            </a:r>
            <a:r>
              <a:rPr lang="de-DE" sz="1050" dirty="0" err="1"/>
              <a:t>file</a:t>
            </a:r>
            <a:r>
              <a:rPr lang="de-DE" sz="1050" dirty="0"/>
              <a:t> </a:t>
            </a:r>
            <a:r>
              <a:rPr lang="de-DE" sz="1050" dirty="0" err="1"/>
              <a:t>until</a:t>
            </a:r>
            <a:r>
              <a:rPr lang="de-DE" sz="1050" dirty="0"/>
              <a:t> „%%“ </a:t>
            </a:r>
            <a:r>
              <a:rPr lang="de-DE" sz="1050" u="sng" dirty="0" err="1"/>
              <a:t>or</a:t>
            </a:r>
            <a:r>
              <a:rPr lang="de-DE" sz="1050" dirty="0"/>
              <a:t> </a:t>
            </a:r>
            <a:r>
              <a:rPr lang="de-DE" sz="1050" dirty="0" err="1"/>
              <a:t>first</a:t>
            </a:r>
            <a:r>
              <a:rPr lang="de-DE" sz="1050" dirty="0"/>
              <a:t> code </a:t>
            </a:r>
            <a:r>
              <a:rPr lang="de-DE" sz="1050" dirty="0" err="1"/>
              <a:t>line</a:t>
            </a:r>
            <a:endParaRPr lang="de-DE" sz="1050" dirty="0"/>
          </a:p>
          <a:p>
            <a:pPr marL="177800" lvl="1"/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Find </a:t>
            </a:r>
            <a:r>
              <a:rPr lang="de-DE" sz="1050" dirty="0" err="1"/>
              <a:t>general</a:t>
            </a:r>
            <a:r>
              <a:rPr lang="de-DE" sz="1050" dirty="0"/>
              <a:t> ‚Blocks‘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Blocks </a:t>
            </a:r>
            <a:r>
              <a:rPr lang="de-DE" sz="1050" dirty="0" err="1"/>
              <a:t>start</a:t>
            </a:r>
            <a:r>
              <a:rPr lang="de-DE" sz="1050" dirty="0"/>
              <a:t> </a:t>
            </a:r>
            <a:r>
              <a:rPr lang="de-DE" sz="1050" dirty="0" err="1"/>
              <a:t>with</a:t>
            </a:r>
            <a:r>
              <a:rPr lang="de-DE" sz="1050" dirty="0"/>
              <a:t> „%%“ and </a:t>
            </a:r>
            <a:r>
              <a:rPr lang="de-DE" sz="1050" dirty="0" err="1"/>
              <a:t>then</a:t>
            </a:r>
            <a:r>
              <a:rPr lang="de-DE" sz="1050" dirty="0"/>
              <a:t> a </a:t>
            </a:r>
            <a:r>
              <a:rPr lang="de-DE" sz="1050" dirty="0" err="1"/>
              <a:t>descriptor</a:t>
            </a:r>
            <a:r>
              <a:rPr lang="de-DE" sz="1050" dirty="0"/>
              <a:t> in </a:t>
            </a:r>
            <a:r>
              <a:rPr lang="de-DE" sz="1050" dirty="0" err="1"/>
              <a:t>the</a:t>
            </a:r>
            <a:r>
              <a:rPr lang="de-DE" sz="1050" dirty="0"/>
              <a:t> same </a:t>
            </a:r>
            <a:r>
              <a:rPr lang="de-DE" sz="1050" dirty="0" err="1"/>
              <a:t>line</a:t>
            </a:r>
            <a:endParaRPr lang="de-DE" sz="1050" dirty="0"/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Search </a:t>
            </a:r>
            <a:r>
              <a:rPr lang="de-DE" sz="1050" dirty="0" err="1"/>
              <a:t>until</a:t>
            </a:r>
            <a:r>
              <a:rPr lang="de-DE" sz="1050" dirty="0"/>
              <a:t> </a:t>
            </a:r>
            <a:r>
              <a:rPr lang="de-DE" sz="1050" dirty="0" err="1"/>
              <a:t>next</a:t>
            </a:r>
            <a:r>
              <a:rPr lang="de-DE" sz="1050" dirty="0"/>
              <a:t> „%%“ </a:t>
            </a:r>
            <a:r>
              <a:rPr lang="de-DE" sz="1050" dirty="0" err="1"/>
              <a:t>or</a:t>
            </a:r>
            <a:r>
              <a:rPr lang="de-DE" sz="1050" dirty="0"/>
              <a:t> </a:t>
            </a:r>
            <a:r>
              <a:rPr lang="de-DE" sz="1050" dirty="0" err="1"/>
              <a:t>first</a:t>
            </a:r>
            <a:r>
              <a:rPr lang="de-DE" sz="1050" dirty="0"/>
              <a:t> code </a:t>
            </a:r>
            <a:r>
              <a:rPr lang="de-DE" sz="1050" dirty="0" err="1"/>
              <a:t>line</a:t>
            </a:r>
            <a:endParaRPr lang="de-DE" sz="1050" dirty="0"/>
          </a:p>
          <a:p>
            <a:pPr indent="-279400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If</a:t>
            </a:r>
            <a:r>
              <a:rPr lang="de-DE" sz="1050" dirty="0"/>
              <a:t> m-file </a:t>
            </a:r>
            <a:r>
              <a:rPr lang="de-DE" sz="1050" dirty="0" err="1"/>
              <a:t>is</a:t>
            </a:r>
            <a:r>
              <a:rPr lang="de-DE" sz="1050" dirty="0"/>
              <a:t> a </a:t>
            </a:r>
            <a:r>
              <a:rPr lang="de-DE" sz="1050" dirty="0" err="1"/>
              <a:t>class</a:t>
            </a:r>
            <a:endParaRPr lang="de-DE" sz="1050" dirty="0"/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Call </a:t>
            </a:r>
            <a:r>
              <a:rPr lang="de-DE" sz="1050" dirty="0" err="1"/>
              <a:t>methods</a:t>
            </a:r>
            <a:r>
              <a:rPr lang="de-DE" sz="1050" dirty="0"/>
              <a:t>, save </a:t>
            </a:r>
            <a:r>
              <a:rPr lang="de-DE" sz="1050" dirty="0" err="1"/>
              <a:t>as</a:t>
            </a:r>
            <a:r>
              <a:rPr lang="de-DE" sz="1050" dirty="0"/>
              <a:t> Dummy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Call </a:t>
            </a:r>
            <a:r>
              <a:rPr lang="de-DE" sz="1050" dirty="0" err="1"/>
              <a:t>properties</a:t>
            </a:r>
            <a:r>
              <a:rPr lang="de-DE" sz="1050" dirty="0"/>
              <a:t>, save </a:t>
            </a:r>
            <a:r>
              <a:rPr lang="de-DE" sz="1050" dirty="0" err="1"/>
              <a:t>as</a:t>
            </a:r>
            <a:r>
              <a:rPr lang="de-DE" sz="1050" dirty="0"/>
              <a:t> Dummy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Find </a:t>
            </a:r>
            <a:r>
              <a:rPr lang="de-DE" sz="1050" dirty="0" err="1"/>
              <a:t>constructor</a:t>
            </a:r>
            <a:r>
              <a:rPr lang="de-DE" sz="1050" dirty="0"/>
              <a:t> ‚Block‘ and </a:t>
            </a:r>
            <a:r>
              <a:rPr lang="de-DE" sz="1050" dirty="0" err="1"/>
              <a:t>constuctor</a:t>
            </a:r>
            <a:r>
              <a:rPr lang="de-DE" sz="1050" dirty="0"/>
              <a:t> code </a:t>
            </a:r>
            <a:r>
              <a:rPr lang="de-DE" sz="1050" dirty="0" err="1"/>
              <a:t>as</a:t>
            </a:r>
            <a:r>
              <a:rPr lang="de-DE" sz="1050" dirty="0"/>
              <a:t> Dummy</a:t>
            </a:r>
          </a:p>
        </p:txBody>
      </p:sp>
      <p:cxnSp>
        <p:nvCxnSpPr>
          <p:cNvPr id="35" name="Gerade Verbindung mit Pfeil 34"/>
          <p:cNvCxnSpPr>
            <a:cxnSpLocks/>
          </p:cNvCxnSpPr>
          <p:nvPr/>
        </p:nvCxnSpPr>
        <p:spPr>
          <a:xfrm>
            <a:off x="4805339" y="3636908"/>
            <a:ext cx="7366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5635077" y="3175643"/>
            <a:ext cx="1451428" cy="867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 sz="1200"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Create </a:t>
            </a:r>
            <a:r>
              <a:rPr lang="de-DE" dirty="0" err="1">
                <a:solidFill>
                  <a:schemeClr val="tx1"/>
                </a:solidFill>
              </a:rPr>
              <a:t>dummy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object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„</a:t>
            </a:r>
            <a:r>
              <a:rPr lang="de-DE" dirty="0" err="1">
                <a:solidFill>
                  <a:schemeClr val="tx1"/>
                </a:solidFill>
              </a:rPr>
              <a:t>keyword</a:t>
            </a:r>
            <a:r>
              <a:rPr lang="de-DE" dirty="0">
                <a:solidFill>
                  <a:schemeClr val="tx1"/>
                </a:solidFill>
              </a:rPr>
              <a:t>“, </a:t>
            </a:r>
            <a:r>
              <a:rPr lang="de-DE" dirty="0" err="1">
                <a:solidFill>
                  <a:schemeClr val="tx1"/>
                </a:solidFill>
              </a:rPr>
              <a:t>found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text</a:t>
            </a:r>
            <a:r>
              <a:rPr lang="de-DE" dirty="0">
                <a:solidFill>
                  <a:schemeClr val="tx1"/>
                </a:solidFill>
              </a:rPr>
              <a:t> and type</a:t>
            </a:r>
          </a:p>
        </p:txBody>
      </p:sp>
      <p:cxnSp>
        <p:nvCxnSpPr>
          <p:cNvPr id="38" name="Gerade Verbindung mit Pfeil 37"/>
          <p:cNvCxnSpPr>
            <a:stCxn id="6" idx="3"/>
          </p:cNvCxnSpPr>
          <p:nvPr/>
        </p:nvCxnSpPr>
        <p:spPr>
          <a:xfrm>
            <a:off x="2369456" y="2222504"/>
            <a:ext cx="284117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4E7B55E-C685-4DEF-8827-21A9D1C5D38F}"/>
              </a:ext>
            </a:extLst>
          </p:cNvPr>
          <p:cNvGrpSpPr/>
          <p:nvPr/>
        </p:nvGrpSpPr>
        <p:grpSpPr>
          <a:xfrm>
            <a:off x="5265058" y="1807028"/>
            <a:ext cx="954315" cy="816429"/>
            <a:chOff x="5265058" y="1807028"/>
            <a:chExt cx="954315" cy="816429"/>
          </a:xfrm>
        </p:grpSpPr>
        <p:sp>
          <p:nvSpPr>
            <p:cNvPr id="41" name="Geschweifte Klammer links 40"/>
            <p:cNvSpPr/>
            <p:nvPr/>
          </p:nvSpPr>
          <p:spPr>
            <a:xfrm>
              <a:off x="5265058" y="1807028"/>
              <a:ext cx="250371" cy="81642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Geschweifte Klammer rechts 41"/>
            <p:cNvSpPr/>
            <p:nvPr/>
          </p:nvSpPr>
          <p:spPr>
            <a:xfrm>
              <a:off x="5969002" y="1807252"/>
              <a:ext cx="250371" cy="79058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55772" y="1807252"/>
              <a:ext cx="83820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Dummy 1</a:t>
              </a:r>
            </a:p>
            <a:p>
              <a:r>
                <a:rPr lang="de-DE" sz="1100" dirty="0"/>
                <a:t>Dummy 2</a:t>
              </a:r>
            </a:p>
            <a:p>
              <a:r>
                <a:rPr lang="de-DE" sz="1100" dirty="0"/>
                <a:t>…</a:t>
              </a:r>
            </a:p>
            <a:p>
              <a:r>
                <a:rPr lang="de-DE" sz="1100" dirty="0"/>
                <a:t>Dummy n</a:t>
              </a:r>
            </a:p>
          </p:txBody>
        </p:sp>
      </p:grpSp>
      <p:cxnSp>
        <p:nvCxnSpPr>
          <p:cNvPr id="47" name="Gerade Verbindung mit Pfeil 46"/>
          <p:cNvCxnSpPr/>
          <p:nvPr/>
        </p:nvCxnSpPr>
        <p:spPr>
          <a:xfrm>
            <a:off x="6271674" y="2211617"/>
            <a:ext cx="1820040" cy="362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r Verbinder 54"/>
          <p:cNvCxnSpPr>
            <a:stCxn id="37" idx="0"/>
            <a:endCxn id="43" idx="2"/>
          </p:cNvCxnSpPr>
          <p:nvPr/>
        </p:nvCxnSpPr>
        <p:spPr>
          <a:xfrm rot="16200000" flipV="1">
            <a:off x="5768357" y="2583208"/>
            <a:ext cx="598950" cy="585919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3024132" y="1960894"/>
            <a:ext cx="215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Creates</a:t>
            </a:r>
            <a:r>
              <a:rPr lang="de-DE" sz="1050" dirty="0"/>
              <a:t> </a:t>
            </a:r>
            <a:r>
              <a:rPr lang="de-DE" sz="1050" dirty="0" err="1"/>
              <a:t>dummy</a:t>
            </a:r>
            <a:r>
              <a:rPr lang="de-DE" sz="1050" dirty="0"/>
              <a:t> </a:t>
            </a:r>
            <a:r>
              <a:rPr lang="de-DE" sz="1050" dirty="0" err="1"/>
              <a:t>list</a:t>
            </a:r>
            <a:endParaRPr lang="de-DE" sz="1050" dirty="0"/>
          </a:p>
        </p:txBody>
      </p:sp>
      <p:sp>
        <p:nvSpPr>
          <p:cNvPr id="58" name="Textfeld 57"/>
          <p:cNvSpPr txBox="1"/>
          <p:nvPr/>
        </p:nvSpPr>
        <p:spPr>
          <a:xfrm>
            <a:off x="6474903" y="1958082"/>
            <a:ext cx="215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Used to </a:t>
            </a:r>
            <a:r>
              <a:rPr lang="de-DE" sz="1050" dirty="0" err="1"/>
              <a:t>create</a:t>
            </a:r>
            <a:r>
              <a:rPr lang="de-DE" sz="1050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62397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FF9C36-7928-467F-B061-A3A12F645B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DE9DF53-B7AB-4B9C-9BF9-7D29DC60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</a:t>
            </a:r>
            <a:r>
              <a:rPr lang="de-DE" dirty="0" err="1"/>
              <a:t>lvl</a:t>
            </a:r>
            <a:r>
              <a:rPr lang="de-DE" dirty="0"/>
              <a:t> 3: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site</a:t>
            </a:r>
            <a:endParaRPr lang="de-DE" dirty="0"/>
          </a:p>
        </p:txBody>
      </p:sp>
      <p:sp>
        <p:nvSpPr>
          <p:cNvPr id="6" name="Abgerundetes Rechteck 3">
            <a:extLst>
              <a:ext uri="{FF2B5EF4-FFF2-40B4-BE49-F238E27FC236}">
                <a16:creationId xmlns:a16="http://schemas.microsoft.com/office/drawing/2014/main" id="{94B43040-4C68-4A57-B370-C1261FD92109}"/>
              </a:ext>
            </a:extLst>
          </p:cNvPr>
          <p:cNvSpPr/>
          <p:nvPr/>
        </p:nvSpPr>
        <p:spPr>
          <a:xfrm>
            <a:off x="3189538" y="1142229"/>
            <a:ext cx="154386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„Dummy“ </a:t>
            </a:r>
            <a:r>
              <a:rPr lang="de-DE" sz="1200" dirty="0" err="1">
                <a:solidFill>
                  <a:schemeClr val="tx1"/>
                </a:solidFill>
              </a:rPr>
              <a:t>object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list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Abgerundetes Rechteck 5">
            <a:extLst>
              <a:ext uri="{FF2B5EF4-FFF2-40B4-BE49-F238E27FC236}">
                <a16:creationId xmlns:a16="http://schemas.microsoft.com/office/drawing/2014/main" id="{894FB9A3-0B90-4019-AE1F-5B1F639C6C2E}"/>
              </a:ext>
            </a:extLst>
          </p:cNvPr>
          <p:cNvSpPr/>
          <p:nvPr/>
        </p:nvSpPr>
        <p:spPr>
          <a:xfrm>
            <a:off x="935811" y="2043306"/>
            <a:ext cx="1756227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TemplateHTML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F1DA2E-437D-43BB-8B92-BC871F6FE326}"/>
              </a:ext>
            </a:extLst>
          </p:cNvPr>
          <p:cNvSpPr txBox="1"/>
          <p:nvPr/>
        </p:nvSpPr>
        <p:spPr>
          <a:xfrm>
            <a:off x="935811" y="2524316"/>
            <a:ext cx="1648709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Constructor</a:t>
            </a:r>
            <a:r>
              <a:rPr lang="de-DE" sz="1050" dirty="0"/>
              <a:t> </a:t>
            </a:r>
            <a:r>
              <a:rPr lang="de-DE" sz="1050" dirty="0" err="1"/>
              <a:t>reads</a:t>
            </a:r>
            <a:r>
              <a:rPr lang="de-DE" sz="1050" dirty="0"/>
              <a:t> in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website</a:t>
            </a:r>
            <a:r>
              <a:rPr lang="de-DE" sz="1050" dirty="0"/>
              <a:t> </a:t>
            </a:r>
            <a:r>
              <a:rPr lang="de-DE" sz="1050" dirty="0" err="1"/>
              <a:t>template</a:t>
            </a:r>
            <a:r>
              <a:rPr lang="de-DE" sz="1050" dirty="0"/>
              <a:t> </a:t>
            </a:r>
            <a:r>
              <a:rPr lang="de-DE" sz="1050" dirty="0" err="1"/>
              <a:t>into</a:t>
            </a:r>
            <a:r>
              <a:rPr lang="de-DE" sz="1050" dirty="0"/>
              <a:t> an </a:t>
            </a:r>
            <a:r>
              <a:rPr lang="de-DE" sz="1050" dirty="0" err="1"/>
              <a:t>object</a:t>
            </a:r>
            <a:r>
              <a:rPr lang="de-DE" sz="1050" dirty="0"/>
              <a:t> </a:t>
            </a:r>
            <a:r>
              <a:rPr lang="de-DE" sz="1050" dirty="0" err="1"/>
              <a:t>property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Template </a:t>
            </a:r>
            <a:r>
              <a:rPr lang="de-DE" sz="1050" dirty="0" err="1"/>
              <a:t>contains</a:t>
            </a:r>
            <a:r>
              <a:rPr lang="de-DE" sz="1050" dirty="0"/>
              <a:t> </a:t>
            </a:r>
            <a:r>
              <a:rPr lang="de-DE" sz="1050" dirty="0" err="1"/>
              <a:t>header</a:t>
            </a:r>
            <a:r>
              <a:rPr lang="de-DE" sz="1050" dirty="0"/>
              <a:t> and </a:t>
            </a:r>
            <a:r>
              <a:rPr lang="de-DE" sz="1050" dirty="0" err="1"/>
              <a:t>footer</a:t>
            </a:r>
            <a:r>
              <a:rPr lang="de-DE" sz="1050" dirty="0"/>
              <a:t> </a:t>
            </a:r>
            <a:r>
              <a:rPr lang="de-DE" sz="1050" dirty="0" err="1"/>
              <a:t>information</a:t>
            </a:r>
            <a:r>
              <a:rPr lang="de-DE" sz="1050" dirty="0"/>
              <a:t>, </a:t>
            </a:r>
            <a:r>
              <a:rPr lang="de-DE" sz="1050" dirty="0" err="1"/>
              <a:t>as</a:t>
            </a:r>
            <a:r>
              <a:rPr lang="de-DE" sz="1050" dirty="0"/>
              <a:t> </a:t>
            </a:r>
            <a:r>
              <a:rPr lang="de-DE" sz="1050" dirty="0" err="1"/>
              <a:t>well</a:t>
            </a:r>
            <a:r>
              <a:rPr lang="de-DE" sz="1050" dirty="0"/>
              <a:t> </a:t>
            </a:r>
            <a:r>
              <a:rPr lang="de-DE" sz="1050" dirty="0" err="1"/>
              <a:t>as</a:t>
            </a:r>
            <a:r>
              <a:rPr lang="de-DE" sz="1050" dirty="0"/>
              <a:t> a (</a:t>
            </a:r>
            <a:r>
              <a:rPr lang="de-DE" sz="1050" dirty="0" err="1"/>
              <a:t>commented</a:t>
            </a:r>
            <a:r>
              <a:rPr lang="de-DE" sz="1050" dirty="0"/>
              <a:t>) </a:t>
            </a:r>
            <a:r>
              <a:rPr lang="de-DE" sz="1050" dirty="0" err="1"/>
              <a:t>target</a:t>
            </a:r>
            <a:r>
              <a:rPr lang="de-DE" sz="1050" dirty="0"/>
              <a:t> </a:t>
            </a:r>
            <a:r>
              <a:rPr lang="de-DE" sz="1050" dirty="0" err="1"/>
              <a:t>marker</a:t>
            </a:r>
            <a:r>
              <a:rPr lang="de-DE" sz="1050" dirty="0"/>
              <a:t> </a:t>
            </a:r>
            <a:r>
              <a:rPr lang="de-DE" sz="1050" dirty="0" err="1"/>
              <a:t>to</a:t>
            </a:r>
            <a:r>
              <a:rPr lang="de-DE" sz="1050" dirty="0"/>
              <a:t> </a:t>
            </a:r>
            <a:r>
              <a:rPr lang="de-DE" sz="1050" dirty="0" err="1"/>
              <a:t>insert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information</a:t>
            </a:r>
            <a:r>
              <a:rPr lang="de-DE" sz="1050" dirty="0"/>
              <a:t>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dummy</a:t>
            </a:r>
            <a:r>
              <a:rPr lang="de-DE" sz="1050" dirty="0"/>
              <a:t> </a:t>
            </a:r>
            <a:r>
              <a:rPr lang="de-DE" sz="1050" dirty="0" err="1"/>
              <a:t>objects</a:t>
            </a:r>
            <a:endParaRPr lang="de-DE" sz="1050" dirty="0"/>
          </a:p>
        </p:txBody>
      </p:sp>
      <p:sp>
        <p:nvSpPr>
          <p:cNvPr id="10" name="Abgerundetes Rechteck 5">
            <a:extLst>
              <a:ext uri="{FF2B5EF4-FFF2-40B4-BE49-F238E27FC236}">
                <a16:creationId xmlns:a16="http://schemas.microsoft.com/office/drawing/2014/main" id="{9CC4431F-1AF3-432A-9C80-C1D1026DAD99}"/>
              </a:ext>
            </a:extLst>
          </p:cNvPr>
          <p:cNvSpPr/>
          <p:nvPr/>
        </p:nvSpPr>
        <p:spPr>
          <a:xfrm>
            <a:off x="3415462" y="2050611"/>
            <a:ext cx="205568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parseDummysIntoTemplate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C906757-E627-48AF-8ACB-A262670F759C}"/>
              </a:ext>
            </a:extLst>
          </p:cNvPr>
          <p:cNvCxnSpPr>
            <a:cxnSpLocks/>
          </p:cNvCxnSpPr>
          <p:nvPr/>
        </p:nvCxnSpPr>
        <p:spPr>
          <a:xfrm>
            <a:off x="2767667" y="2213851"/>
            <a:ext cx="421871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5519424-24A5-4380-BEAD-7C82FE975622}"/>
              </a:ext>
            </a:extLst>
          </p:cNvPr>
          <p:cNvCxnSpPr>
            <a:cxnSpLocks/>
          </p:cNvCxnSpPr>
          <p:nvPr/>
        </p:nvCxnSpPr>
        <p:spPr>
          <a:xfrm>
            <a:off x="4013699" y="1556459"/>
            <a:ext cx="0" cy="41688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41CBBC9-431C-42F8-A0A1-6C178612E202}"/>
              </a:ext>
            </a:extLst>
          </p:cNvPr>
          <p:cNvCxnSpPr>
            <a:cxnSpLocks/>
          </p:cNvCxnSpPr>
          <p:nvPr/>
        </p:nvCxnSpPr>
        <p:spPr>
          <a:xfrm>
            <a:off x="1694565" y="1380423"/>
            <a:ext cx="129215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FE324CF-6A52-4F47-B937-1524F85F985E}"/>
              </a:ext>
            </a:extLst>
          </p:cNvPr>
          <p:cNvSpPr txBox="1"/>
          <p:nvPr/>
        </p:nvSpPr>
        <p:spPr>
          <a:xfrm>
            <a:off x="1568722" y="1123263"/>
            <a:ext cx="1953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Used to </a:t>
            </a:r>
            <a:r>
              <a:rPr lang="de-DE" sz="1050" dirty="0" err="1"/>
              <a:t>create</a:t>
            </a:r>
            <a:r>
              <a:rPr lang="de-DE" sz="1050" dirty="0"/>
              <a:t> HTML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3A99051-D834-483E-9F66-11011B1C362A}"/>
              </a:ext>
            </a:extLst>
          </p:cNvPr>
          <p:cNvGrpSpPr/>
          <p:nvPr/>
        </p:nvGrpSpPr>
        <p:grpSpPr>
          <a:xfrm>
            <a:off x="717458" y="1064109"/>
            <a:ext cx="792716" cy="678179"/>
            <a:chOff x="5265058" y="1807028"/>
            <a:chExt cx="954315" cy="816429"/>
          </a:xfrm>
        </p:grpSpPr>
        <p:sp>
          <p:nvSpPr>
            <p:cNvPr id="20" name="Geschweifte Klammer links 19">
              <a:extLst>
                <a:ext uri="{FF2B5EF4-FFF2-40B4-BE49-F238E27FC236}">
                  <a16:creationId xmlns:a16="http://schemas.microsoft.com/office/drawing/2014/main" id="{8CF48D65-60E2-4690-9738-D0CC8A8E5EE8}"/>
                </a:ext>
              </a:extLst>
            </p:cNvPr>
            <p:cNvSpPr/>
            <p:nvPr/>
          </p:nvSpPr>
          <p:spPr>
            <a:xfrm>
              <a:off x="5265058" y="1807028"/>
              <a:ext cx="250371" cy="81642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E6013F3-C094-404A-8CFD-AF385146E405}"/>
                </a:ext>
              </a:extLst>
            </p:cNvPr>
            <p:cNvSpPr/>
            <p:nvPr/>
          </p:nvSpPr>
          <p:spPr>
            <a:xfrm>
              <a:off x="5969002" y="1807252"/>
              <a:ext cx="250371" cy="79058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C7595A4-25BE-4C5D-B03B-9F9CC5B93F00}"/>
                </a:ext>
              </a:extLst>
            </p:cNvPr>
            <p:cNvSpPr txBox="1"/>
            <p:nvPr/>
          </p:nvSpPr>
          <p:spPr>
            <a:xfrm>
              <a:off x="5355772" y="1807252"/>
              <a:ext cx="838200" cy="7039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800" dirty="0"/>
                <a:t>Dummy 1</a:t>
              </a:r>
            </a:p>
            <a:p>
              <a:r>
                <a:rPr lang="de-DE" sz="800" dirty="0"/>
                <a:t>Dummy 2</a:t>
              </a:r>
            </a:p>
            <a:p>
              <a:r>
                <a:rPr lang="de-DE" sz="800" dirty="0"/>
                <a:t>…</a:t>
              </a:r>
            </a:p>
            <a:p>
              <a:r>
                <a:rPr lang="de-DE" sz="800" dirty="0"/>
                <a:t>Dummy n</a:t>
              </a:r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51212A6F-3892-47FF-8B8B-CABAA169EDB2}"/>
              </a:ext>
            </a:extLst>
          </p:cNvPr>
          <p:cNvSpPr txBox="1"/>
          <p:nvPr/>
        </p:nvSpPr>
        <p:spPr>
          <a:xfrm>
            <a:off x="3318827" y="2543917"/>
            <a:ext cx="3674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Function</a:t>
            </a:r>
            <a:r>
              <a:rPr lang="de-DE" sz="1050" dirty="0"/>
              <a:t> </a:t>
            </a:r>
            <a:r>
              <a:rPr lang="de-DE" sz="1050" dirty="0" err="1"/>
              <a:t>translates</a:t>
            </a:r>
            <a:r>
              <a:rPr lang="de-DE" sz="1050" dirty="0"/>
              <a:t> Dummy </a:t>
            </a:r>
            <a:r>
              <a:rPr lang="de-DE" sz="1050" dirty="0" err="1"/>
              <a:t>objects</a:t>
            </a:r>
            <a:r>
              <a:rPr lang="de-DE" sz="1050" dirty="0"/>
              <a:t> </a:t>
            </a:r>
            <a:r>
              <a:rPr lang="de-DE" sz="1050" dirty="0" err="1"/>
              <a:t>into</a:t>
            </a:r>
            <a:r>
              <a:rPr lang="de-DE" sz="1050" dirty="0"/>
              <a:t> HTML </a:t>
            </a:r>
            <a:r>
              <a:rPr lang="de-DE" sz="1050" dirty="0" err="1"/>
              <a:t>segments</a:t>
            </a:r>
            <a:endParaRPr lang="de-DE" sz="1050" dirty="0"/>
          </a:p>
          <a:p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Dummy </a:t>
            </a:r>
            <a:r>
              <a:rPr lang="de-DE" sz="1050" dirty="0" err="1"/>
              <a:t>specific</a:t>
            </a:r>
            <a:r>
              <a:rPr lang="de-DE" sz="1050" dirty="0"/>
              <a:t> HTML </a:t>
            </a:r>
            <a:r>
              <a:rPr lang="de-DE" sz="1050" dirty="0" err="1"/>
              <a:t>template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loaded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Content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Dummy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inserted</a:t>
            </a:r>
            <a:r>
              <a:rPr lang="de-DE" sz="1050" dirty="0"/>
              <a:t> </a:t>
            </a:r>
            <a:r>
              <a:rPr lang="de-DE" sz="1050" dirty="0" err="1"/>
              <a:t>into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segment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Filled</a:t>
            </a:r>
            <a:r>
              <a:rPr lang="de-DE" sz="1050" dirty="0"/>
              <a:t> </a:t>
            </a:r>
            <a:r>
              <a:rPr lang="de-DE" sz="1050" dirty="0" err="1"/>
              <a:t>segment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added</a:t>
            </a:r>
            <a:r>
              <a:rPr lang="de-DE" sz="1050" dirty="0"/>
              <a:t> </a:t>
            </a:r>
            <a:r>
              <a:rPr lang="de-DE" sz="1050" dirty="0" err="1"/>
              <a:t>to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website</a:t>
            </a:r>
            <a:r>
              <a:rPr lang="de-DE" sz="1050" dirty="0"/>
              <a:t> </a:t>
            </a:r>
            <a:r>
              <a:rPr lang="de-DE" sz="1050" dirty="0" err="1"/>
              <a:t>template</a:t>
            </a:r>
            <a:r>
              <a:rPr lang="de-DE" sz="1050" dirty="0"/>
              <a:t> (</a:t>
            </a:r>
            <a:r>
              <a:rPr lang="de-DE" sz="1050" dirty="0" err="1"/>
              <a:t>string</a:t>
            </a:r>
            <a:r>
              <a:rPr lang="de-DE" sz="1050" dirty="0"/>
              <a:t> </a:t>
            </a:r>
            <a:r>
              <a:rPr lang="de-DE" sz="1050" dirty="0" err="1"/>
              <a:t>property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TemplateHTML</a:t>
            </a:r>
            <a:r>
              <a:rPr lang="de-DE" sz="1050" dirty="0"/>
              <a:t> </a:t>
            </a:r>
            <a:r>
              <a:rPr lang="de-DE" sz="1050" dirty="0" err="1"/>
              <a:t>object</a:t>
            </a:r>
            <a:r>
              <a:rPr lang="de-DE" sz="1050" dirty="0"/>
              <a:t>)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BA7C6376-6CF7-42FA-80A2-E8BDE3B256FA}"/>
              </a:ext>
            </a:extLst>
          </p:cNvPr>
          <p:cNvGrpSpPr/>
          <p:nvPr/>
        </p:nvGrpSpPr>
        <p:grpSpPr>
          <a:xfrm>
            <a:off x="6618829" y="3019578"/>
            <a:ext cx="358293" cy="879218"/>
            <a:chOff x="5901819" y="3774138"/>
            <a:chExt cx="773062" cy="534624"/>
          </a:xfrm>
        </p:grpSpPr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FE172888-22D5-4454-B23B-06613A6089F8}"/>
                </a:ext>
              </a:extLst>
            </p:cNvPr>
            <p:cNvCxnSpPr/>
            <p:nvPr/>
          </p:nvCxnSpPr>
          <p:spPr>
            <a:xfrm>
              <a:off x="5901819" y="4305324"/>
              <a:ext cx="758072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diamon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1B70BBAC-3847-403A-8E65-ED28BB88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9891" y="3774726"/>
              <a:ext cx="0" cy="5340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3AE1A46D-2219-4C7E-8086-05C4D52B1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1819" y="3774138"/>
              <a:ext cx="773062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winkelter Verbinder 54">
            <a:extLst>
              <a:ext uri="{FF2B5EF4-FFF2-40B4-BE49-F238E27FC236}">
                <a16:creationId xmlns:a16="http://schemas.microsoft.com/office/drawing/2014/main" id="{AB4F3033-0B39-4BCD-AE75-286C92DE4F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02283" y="3244708"/>
            <a:ext cx="2418112" cy="356398"/>
          </a:xfrm>
          <a:prstGeom prst="bentConnector3">
            <a:avLst>
              <a:gd name="adj1" fmla="val 100213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bgerundetes Rechteck 5">
            <a:extLst>
              <a:ext uri="{FF2B5EF4-FFF2-40B4-BE49-F238E27FC236}">
                <a16:creationId xmlns:a16="http://schemas.microsoft.com/office/drawing/2014/main" id="{EFA8922A-66A2-4302-B171-98653B661D41}"/>
              </a:ext>
            </a:extLst>
          </p:cNvPr>
          <p:cNvSpPr/>
          <p:nvPr/>
        </p:nvSpPr>
        <p:spPr>
          <a:xfrm>
            <a:off x="3362372" y="4400476"/>
            <a:ext cx="205568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createHTML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0D6E4ED-3C78-40FB-9FD2-281B81AA5DF6}"/>
              </a:ext>
            </a:extLst>
          </p:cNvPr>
          <p:cNvSpPr txBox="1"/>
          <p:nvPr/>
        </p:nvSpPr>
        <p:spPr>
          <a:xfrm>
            <a:off x="5504487" y="4424214"/>
            <a:ext cx="28000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Website </a:t>
            </a:r>
            <a:r>
              <a:rPr lang="de-DE" sz="1050" dirty="0" err="1"/>
              <a:t>string</a:t>
            </a:r>
            <a:r>
              <a:rPr lang="de-DE" sz="1050" dirty="0"/>
              <a:t> </a:t>
            </a:r>
            <a:r>
              <a:rPr lang="de-DE" sz="1050" dirty="0" err="1"/>
              <a:t>property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TemplateHTML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saved</a:t>
            </a:r>
            <a:r>
              <a:rPr lang="de-DE" sz="1050" dirty="0"/>
              <a:t> </a:t>
            </a:r>
            <a:r>
              <a:rPr lang="de-DE" sz="1050" dirty="0" err="1"/>
              <a:t>as</a:t>
            </a:r>
            <a:r>
              <a:rPr lang="de-DE" sz="1050" dirty="0"/>
              <a:t> ‚*.</a:t>
            </a:r>
            <a:r>
              <a:rPr lang="de-DE" sz="1050" dirty="0" err="1"/>
              <a:t>html</a:t>
            </a:r>
            <a:r>
              <a:rPr lang="de-DE" sz="1050" dirty="0"/>
              <a:t>‘ </a:t>
            </a:r>
            <a:r>
              <a:rPr lang="de-DE" sz="1050" dirty="0" err="1"/>
              <a:t>file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2867246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FHAAC Design weiß auf schwarz">
  <a:themeElements>
    <a:clrScheme name="FH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FHAAC_PPT_Vorlage_Office2007_w_16zu09</Template>
  <TotalTime>0</TotalTime>
  <Words>355</Words>
  <Application>Microsoft Office PowerPoint</Application>
  <PresentationFormat>Bildschirmpräsentation (16:9)</PresentationFormat>
  <Paragraphs>77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Symbol</vt:lpstr>
      <vt:lpstr>Verdana</vt:lpstr>
      <vt:lpstr>FHAAC Design weiß auf schwarz</vt:lpstr>
      <vt:lpstr>Workflow - Overview</vt:lpstr>
      <vt:lpstr>Workflow Level 1</vt:lpstr>
      <vt:lpstr>Workflow Level 2: Convert Files into html</vt:lpstr>
      <vt:lpstr>Workflow Level 3: M-File Object</vt:lpstr>
      <vt:lpstr>Workflow lvl 3: Creating the documentation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Confirmation of Candidature</dc:title>
  <dc:creator>Julius Quitter</dc:creator>
  <cp:lastModifiedBy>Pierre Ollfisch</cp:lastModifiedBy>
  <cp:revision>548</cp:revision>
  <dcterms:created xsi:type="dcterms:W3CDTF">2020-02-07T15:02:49Z</dcterms:created>
  <dcterms:modified xsi:type="dcterms:W3CDTF">2021-07-01T12:20:57Z</dcterms:modified>
</cp:coreProperties>
</file>