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5BA61-DAE9-4D82-8721-7A026C882E6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2B0A35D-B3FA-47A0-A480-57AE331B9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B314CD0-6079-42C8-9284-252ABD62583D}"/>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5" name="Espaço Reservado para Rodapé 4">
            <a:extLst>
              <a:ext uri="{FF2B5EF4-FFF2-40B4-BE49-F238E27FC236}">
                <a16:creationId xmlns:a16="http://schemas.microsoft.com/office/drawing/2014/main" id="{C214A377-0A5A-4D99-B837-D270D5194D6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3655514-5A0E-47BD-90D7-8CEF487BBE76}"/>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165458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B309B-265C-48FB-B92A-18790A2080E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3800476-9198-4CC2-95DF-75F235F77A5A}"/>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66A554C-7E59-431C-A4D5-937856F1349B}"/>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5" name="Espaço Reservado para Rodapé 4">
            <a:extLst>
              <a:ext uri="{FF2B5EF4-FFF2-40B4-BE49-F238E27FC236}">
                <a16:creationId xmlns:a16="http://schemas.microsoft.com/office/drawing/2014/main" id="{E93FF368-A81D-4271-A433-03AA08B2A1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F6AAABA-1F7C-434F-8701-1CB4E8703C9A}"/>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242073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8FCF6C-19A4-41D2-8DA9-45BEA5C8B31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8F26961-0FFF-4D8B-B22B-FC6DCDEE2BDA}"/>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5663260-5083-4240-A9C5-658136BA10EF}"/>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5" name="Espaço Reservado para Rodapé 4">
            <a:extLst>
              <a:ext uri="{FF2B5EF4-FFF2-40B4-BE49-F238E27FC236}">
                <a16:creationId xmlns:a16="http://schemas.microsoft.com/office/drawing/2014/main" id="{19C58FAB-DEEC-4431-BDE9-2609E2BD8E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C9E74CA-11EF-4168-A849-4F741D46E34B}"/>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307550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A05AC-19BA-4B6F-8F29-4B0AF4E80C5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2F52777-184E-4DE8-B9C3-FF32D4C3FD2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F435AC1-3C70-47DC-8AFE-4A7A729FE4DB}"/>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5" name="Espaço Reservado para Rodapé 4">
            <a:extLst>
              <a:ext uri="{FF2B5EF4-FFF2-40B4-BE49-F238E27FC236}">
                <a16:creationId xmlns:a16="http://schemas.microsoft.com/office/drawing/2014/main" id="{2D4050D4-A88C-4B9F-ADEA-5430C9C20BC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A7E90D-40D6-40F4-8AFA-CFE304EBA545}"/>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353025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B09F5-6975-4ED5-996C-A54F03DFC15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AFF6FB6-D73A-417C-A3B1-21B476B4E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4AEE67D-425F-4450-86FD-C2D37309ED6A}"/>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5" name="Espaço Reservado para Rodapé 4">
            <a:extLst>
              <a:ext uri="{FF2B5EF4-FFF2-40B4-BE49-F238E27FC236}">
                <a16:creationId xmlns:a16="http://schemas.microsoft.com/office/drawing/2014/main" id="{118DE580-D69F-43CD-B0DF-C6E5010AC09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EBD26E-46A1-4E3E-861D-49BCD66CF14E}"/>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164297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FBCDD-EE39-4B84-88F2-B3D3C7FFDD7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01532A5-ECA8-4E40-8B89-4067470E6D5B}"/>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AFC1901-0F84-4960-A1F9-43F5AA9FDB67}"/>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5AF1D18-0D04-4401-B4AD-BCE98FD0DDCA}"/>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6" name="Espaço Reservado para Rodapé 5">
            <a:extLst>
              <a:ext uri="{FF2B5EF4-FFF2-40B4-BE49-F238E27FC236}">
                <a16:creationId xmlns:a16="http://schemas.microsoft.com/office/drawing/2014/main" id="{7E01AF72-2832-45EF-86A7-9092EFA939C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DA4C32A-D2DC-491E-9FB5-E86B26DA855E}"/>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74868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598B6-8AC2-4B57-9D94-86BAE0DD87D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22490D4-499E-4BD7-A4A7-AAFF0CEA5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6DE9C497-5DBD-4074-A6FC-D09CB073916E}"/>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D39AFF0-BA2D-435B-9F27-7ECEFBC1A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2D39030B-E15C-4A06-8645-66D4A1D1B43F}"/>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786CE8A-A41D-4F7D-836B-EC76A7EF0F9E}"/>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8" name="Espaço Reservado para Rodapé 7">
            <a:extLst>
              <a:ext uri="{FF2B5EF4-FFF2-40B4-BE49-F238E27FC236}">
                <a16:creationId xmlns:a16="http://schemas.microsoft.com/office/drawing/2014/main" id="{43766795-57B0-4DA4-AAE5-DB8B0340CD1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717EBC0-1321-4A2C-8ACA-5907DF2B6FB6}"/>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285138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04D58-B344-45C6-80DF-EBFD98EB8A5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1F7EE47-1D06-4087-9494-47689EBB3886}"/>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4" name="Espaço Reservado para Rodapé 3">
            <a:extLst>
              <a:ext uri="{FF2B5EF4-FFF2-40B4-BE49-F238E27FC236}">
                <a16:creationId xmlns:a16="http://schemas.microsoft.com/office/drawing/2014/main" id="{5EA36B9D-E0DC-4240-86E2-62664242316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09A762E-B766-4AA2-A728-E51E13D2DE95}"/>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416331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BA47F6F-6D0D-4C35-9B3C-A9F97AC065E4}"/>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3" name="Espaço Reservado para Rodapé 2">
            <a:extLst>
              <a:ext uri="{FF2B5EF4-FFF2-40B4-BE49-F238E27FC236}">
                <a16:creationId xmlns:a16="http://schemas.microsoft.com/office/drawing/2014/main" id="{AF82422A-BE6D-47CA-8856-6D92E94A2CE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B8DFEA5-F49F-4F65-9E50-DD5E0BAE7D60}"/>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276123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A9F41-6CEF-456E-8747-05B5B22E637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47E1F49-939D-4F66-8992-38860070E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670AC38-C0D4-44AE-BFAC-7F1AFFA13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0B003EE-1F9F-42BD-AA05-24E3978D0AE4}"/>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6" name="Espaço Reservado para Rodapé 5">
            <a:extLst>
              <a:ext uri="{FF2B5EF4-FFF2-40B4-BE49-F238E27FC236}">
                <a16:creationId xmlns:a16="http://schemas.microsoft.com/office/drawing/2014/main" id="{4A43DF29-6547-4FC0-8E5F-B2F1D8275F2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BC541A5-95B8-41C4-83DF-3AA9AF3F2EA4}"/>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282098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F2E1-4162-4B3C-9E90-D448CFC0B94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C8EB5EC-84E7-426B-824D-21E8E460D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92BDB1D-85EA-4625-87F9-63263D1F6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928C7862-CCDE-43E1-8BB7-E804C0939DF2}"/>
              </a:ext>
            </a:extLst>
          </p:cNvPr>
          <p:cNvSpPr>
            <a:spLocks noGrp="1"/>
          </p:cNvSpPr>
          <p:nvPr>
            <p:ph type="dt" sz="half" idx="10"/>
          </p:nvPr>
        </p:nvSpPr>
        <p:spPr/>
        <p:txBody>
          <a:bodyPr/>
          <a:lstStyle/>
          <a:p>
            <a:fld id="{6289F51A-3513-4FF5-96A8-736EAD577A8B}" type="datetimeFigureOut">
              <a:rPr lang="pt-BR" smtClean="0"/>
              <a:t>12/07/2018</a:t>
            </a:fld>
            <a:endParaRPr lang="pt-BR"/>
          </a:p>
        </p:txBody>
      </p:sp>
      <p:sp>
        <p:nvSpPr>
          <p:cNvPr id="6" name="Espaço Reservado para Rodapé 5">
            <a:extLst>
              <a:ext uri="{FF2B5EF4-FFF2-40B4-BE49-F238E27FC236}">
                <a16:creationId xmlns:a16="http://schemas.microsoft.com/office/drawing/2014/main" id="{67E660F8-BECE-409E-A737-5B4056C5C1A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34376A6-3B61-4C15-941B-D1798AFDB2E6}"/>
              </a:ext>
            </a:extLst>
          </p:cNvPr>
          <p:cNvSpPr>
            <a:spLocks noGrp="1"/>
          </p:cNvSpPr>
          <p:nvPr>
            <p:ph type="sldNum" sz="quarter" idx="12"/>
          </p:nvPr>
        </p:nvSpPr>
        <p:spPr/>
        <p:txBody>
          <a:bodyPr/>
          <a:lstStyle/>
          <a:p>
            <a:fld id="{223994D1-79D8-40DB-8233-3DAEB9EFE55C}" type="slidenum">
              <a:rPr lang="pt-BR" smtClean="0"/>
              <a:t>‹nº›</a:t>
            </a:fld>
            <a:endParaRPr lang="pt-BR"/>
          </a:p>
        </p:txBody>
      </p:sp>
    </p:spTree>
    <p:extLst>
      <p:ext uri="{BB962C8B-B14F-4D97-AF65-F5344CB8AC3E}">
        <p14:creationId xmlns:p14="http://schemas.microsoft.com/office/powerpoint/2010/main" val="172515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440379D-62F3-4287-A790-277D385B9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6A549E-8B70-41E8-BBA3-B131D2155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A7307F7-6C4B-4C51-9C8A-986D080445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9F51A-3513-4FF5-96A8-736EAD577A8B}" type="datetimeFigureOut">
              <a:rPr lang="pt-BR" smtClean="0"/>
              <a:t>12/07/2018</a:t>
            </a:fld>
            <a:endParaRPr lang="pt-BR"/>
          </a:p>
        </p:txBody>
      </p:sp>
      <p:sp>
        <p:nvSpPr>
          <p:cNvPr id="5" name="Espaço Reservado para Rodapé 4">
            <a:extLst>
              <a:ext uri="{FF2B5EF4-FFF2-40B4-BE49-F238E27FC236}">
                <a16:creationId xmlns:a16="http://schemas.microsoft.com/office/drawing/2014/main" id="{C8FC34AE-49BF-4CE9-9997-444245A09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FDCCE77-F58D-49B8-B535-0BC492D10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994D1-79D8-40DB-8233-3DAEB9EFE55C}" type="slidenum">
              <a:rPr lang="pt-BR" smtClean="0"/>
              <a:t>‹nº›</a:t>
            </a:fld>
            <a:endParaRPr lang="pt-BR"/>
          </a:p>
        </p:txBody>
      </p:sp>
    </p:spTree>
    <p:extLst>
      <p:ext uri="{BB962C8B-B14F-4D97-AF65-F5344CB8AC3E}">
        <p14:creationId xmlns:p14="http://schemas.microsoft.com/office/powerpoint/2010/main" val="1741576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2A6A6-7EBF-42B6-8701-1F8456CE2B4E}"/>
              </a:ext>
            </a:extLst>
          </p:cNvPr>
          <p:cNvSpPr>
            <a:spLocks noGrp="1"/>
          </p:cNvSpPr>
          <p:nvPr>
            <p:ph type="ctrTitle"/>
          </p:nvPr>
        </p:nvSpPr>
        <p:spPr/>
        <p:txBody>
          <a:bodyPr/>
          <a:lstStyle/>
          <a:p>
            <a:endParaRPr lang="pt-BR"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94226027-E08B-4658-89A1-4E9D8F1EA070}"/>
              </a:ext>
            </a:extLst>
          </p:cNvPr>
          <p:cNvSpPr>
            <a:spLocks noGrp="1"/>
          </p:cNvSpPr>
          <p:nvPr>
            <p:ph type="subTitle" idx="1"/>
          </p:nvPr>
        </p:nvSpPr>
        <p:spPr>
          <a:xfrm>
            <a:off x="1524000" y="4553447"/>
            <a:ext cx="9144000" cy="1770298"/>
          </a:xfrm>
        </p:spPr>
        <p:txBody>
          <a:bodyPr>
            <a:normAutofit fontScale="85000" lnSpcReduction="20000"/>
          </a:bodyPr>
          <a:lstStyle/>
          <a:p>
            <a:r>
              <a:rPr lang="pt-BR" sz="2800" b="1" dirty="0"/>
              <a:t>Segurança de Dados</a:t>
            </a:r>
          </a:p>
          <a:p>
            <a:pPr algn="l"/>
            <a:r>
              <a:rPr lang="pt-BR" dirty="0"/>
              <a:t>Dupla: Luan Bruno; </a:t>
            </a:r>
            <a:r>
              <a:rPr lang="pt-BR" dirty="0" err="1"/>
              <a:t>Diones</a:t>
            </a:r>
            <a:r>
              <a:rPr lang="pt-BR" dirty="0"/>
              <a:t> Gomes</a:t>
            </a:r>
          </a:p>
          <a:p>
            <a:pPr algn="l"/>
            <a:endParaRPr lang="pt-BR" dirty="0"/>
          </a:p>
          <a:p>
            <a:r>
              <a:rPr lang="pt-BR" dirty="0"/>
              <a:t>Cajazeiras – PB</a:t>
            </a:r>
          </a:p>
          <a:p>
            <a:r>
              <a:rPr lang="pt-BR" dirty="0"/>
              <a:t> 2018</a:t>
            </a:r>
          </a:p>
          <a:p>
            <a:pPr algn="l"/>
            <a:endParaRPr lang="pt-BR" dirty="0"/>
          </a:p>
        </p:txBody>
      </p:sp>
      <p:pic>
        <p:nvPicPr>
          <p:cNvPr id="5" name="Imagem 4">
            <a:extLst>
              <a:ext uri="{FF2B5EF4-FFF2-40B4-BE49-F238E27FC236}">
                <a16:creationId xmlns:a16="http://schemas.microsoft.com/office/drawing/2014/main" id="{60F85AA9-6E8F-480D-84DF-0D995CF21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34255"/>
            <a:ext cx="8956431" cy="3563816"/>
          </a:xfrm>
          <a:prstGeom prst="rect">
            <a:avLst/>
          </a:prstGeom>
        </p:spPr>
      </p:pic>
    </p:spTree>
    <p:extLst>
      <p:ext uri="{BB962C8B-B14F-4D97-AF65-F5344CB8AC3E}">
        <p14:creationId xmlns:p14="http://schemas.microsoft.com/office/powerpoint/2010/main" val="207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B50F3-5356-42D0-87E0-0D2A7AB01114}"/>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OTP (</a:t>
            </a:r>
            <a:r>
              <a:rPr lang="pt-BR" b="1" dirty="0" err="1">
                <a:latin typeface="Times New Roman" panose="02020603050405020304" pitchFamily="18" charset="0"/>
                <a:cs typeface="Times New Roman" panose="02020603050405020304" pitchFamily="18" charset="0"/>
              </a:rPr>
              <a:t>One</a:t>
            </a:r>
            <a:r>
              <a:rPr lang="pt-BR" b="1" dirty="0">
                <a:latin typeface="Times New Roman" panose="02020603050405020304" pitchFamily="18" charset="0"/>
                <a:cs typeface="Times New Roman" panose="02020603050405020304" pitchFamily="18" charset="0"/>
              </a:rPr>
              <a:t>-Time-</a:t>
            </a:r>
            <a:r>
              <a:rPr lang="pt-BR" b="1" dirty="0" err="1">
                <a:latin typeface="Times New Roman" panose="02020603050405020304" pitchFamily="18" charset="0"/>
                <a:cs typeface="Times New Roman" panose="02020603050405020304" pitchFamily="18" charset="0"/>
              </a:rPr>
              <a:t>Pad</a:t>
            </a:r>
            <a:r>
              <a:rPr lang="pt-BR" b="1" dirty="0">
                <a:latin typeface="Times New Roman" panose="02020603050405020304" pitchFamily="18" charset="0"/>
                <a:cs typeface="Times New Roman" panose="02020603050405020304" pitchFamily="18" charset="0"/>
              </a:rPr>
              <a:t>)</a:t>
            </a:r>
            <a:br>
              <a:rPr lang="pt-BR" b="1" dirty="0">
                <a:latin typeface="Times New Roman" panose="02020603050405020304" pitchFamily="18" charset="0"/>
                <a:cs typeface="Times New Roman" panose="02020603050405020304" pitchFamily="18" charset="0"/>
              </a:rPr>
            </a:br>
            <a:endParaRPr lang="pt-BR" dirty="0">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8B5FFD8B-69E9-4E90-8E25-808DB83AE855}"/>
              </a:ext>
            </a:extLst>
          </p:cNvPr>
          <p:cNvSpPr>
            <a:spLocks noGrp="1"/>
          </p:cNvSpPr>
          <p:nvPr>
            <p:ph idx="1"/>
          </p:nvPr>
        </p:nvSpPr>
        <p:spPr/>
        <p:txBody>
          <a:bodyPr/>
          <a:lstStyle/>
          <a:p>
            <a:pPr marL="0" indent="0" algn="just">
              <a:buNone/>
            </a:pPr>
            <a:r>
              <a:rPr lang="pt-BR" dirty="0">
                <a:latin typeface="Times New Roman" panose="02020603050405020304" pitchFamily="18" charset="0"/>
                <a:cs typeface="Times New Roman" panose="02020603050405020304" pitchFamily="18" charset="0"/>
              </a:rPr>
              <a:t>	A </a:t>
            </a:r>
            <a:r>
              <a:rPr lang="pt-BR" i="1" dirty="0">
                <a:latin typeface="Times New Roman" panose="02020603050405020304" pitchFamily="18" charset="0"/>
                <a:cs typeface="Times New Roman" panose="02020603050405020304" pitchFamily="18" charset="0"/>
              </a:rPr>
              <a:t>OTP</a:t>
            </a:r>
            <a:r>
              <a:rPr lang="pt-BR" dirty="0">
                <a:latin typeface="Times New Roman" panose="02020603050405020304" pitchFamily="18" charset="0"/>
                <a:cs typeface="Times New Roman" panose="02020603050405020304" pitchFamily="18" charset="0"/>
              </a:rPr>
              <a:t> (em português cifra de uso único ou chave de uso único) foi primeiramente descrita pelo banqueiro e criptografista </a:t>
            </a:r>
            <a:r>
              <a:rPr lang="pt-BR" i="1" dirty="0">
                <a:latin typeface="Times New Roman" panose="02020603050405020304" pitchFamily="18" charset="0"/>
                <a:cs typeface="Times New Roman" panose="02020603050405020304" pitchFamily="18" charset="0"/>
              </a:rPr>
              <a:t>Frank Miller</a:t>
            </a:r>
            <a:r>
              <a:rPr lang="pt-BR" dirty="0">
                <a:latin typeface="Times New Roman" panose="02020603050405020304" pitchFamily="18" charset="0"/>
                <a:cs typeface="Times New Roman" panose="02020603050405020304" pitchFamily="18" charset="0"/>
              </a:rPr>
              <a:t> no ano de 1882. No ano de 1917 a </a:t>
            </a:r>
            <a:r>
              <a:rPr lang="pt-BR" i="1" dirty="0">
                <a:latin typeface="Times New Roman" panose="02020603050405020304" pitchFamily="18" charset="0"/>
                <a:cs typeface="Times New Roman" panose="02020603050405020304" pitchFamily="18" charset="0"/>
              </a:rPr>
              <a:t>OTP</a:t>
            </a:r>
            <a:r>
              <a:rPr lang="pt-BR" dirty="0">
                <a:latin typeface="Times New Roman" panose="02020603050405020304" pitchFamily="18" charset="0"/>
                <a:cs typeface="Times New Roman" panose="02020603050405020304" pitchFamily="18" charset="0"/>
              </a:rPr>
              <a:t> foi reinventada e, poucos anos depois, registrada.</a:t>
            </a:r>
          </a:p>
          <a:p>
            <a:pPr marL="0" indent="0" algn="just">
              <a:buNone/>
            </a:pPr>
            <a:endParaRPr lang="pt-BR" dirty="0">
              <a:latin typeface="Times New Roman" panose="02020603050405020304" pitchFamily="18" charset="0"/>
              <a:cs typeface="Times New Roman" panose="02020603050405020304" pitchFamily="18" charset="0"/>
            </a:endParaRPr>
          </a:p>
          <a:p>
            <a:pPr marL="0" indent="0" algn="just">
              <a:buNone/>
            </a:pPr>
            <a:r>
              <a:rPr lang="pt-BR" dirty="0">
                <a:latin typeface="Times New Roman" panose="02020603050405020304" pitchFamily="18" charset="0"/>
                <a:cs typeface="Times New Roman" panose="02020603050405020304" pitchFamily="18" charset="0"/>
              </a:rPr>
              <a:t>	Na </a:t>
            </a:r>
            <a:r>
              <a:rPr lang="pt-BR" i="1" dirty="0">
                <a:latin typeface="Times New Roman" panose="02020603050405020304" pitchFamily="18" charset="0"/>
                <a:cs typeface="Times New Roman" panose="02020603050405020304" pitchFamily="18" charset="0"/>
              </a:rPr>
              <a:t>OTP</a:t>
            </a:r>
            <a:r>
              <a:rPr lang="pt-BR" dirty="0">
                <a:latin typeface="Times New Roman" panose="02020603050405020304" pitchFamily="18" charset="0"/>
                <a:cs typeface="Times New Roman" panose="02020603050405020304" pitchFamily="18" charset="0"/>
              </a:rPr>
              <a:t> temos uma chave aleatória do mesmo tamanho da mensagem, diferente da </a:t>
            </a:r>
            <a:r>
              <a:rPr lang="pt-BR" i="1" dirty="0">
                <a:latin typeface="Times New Roman" panose="02020603050405020304" pitchFamily="18" charset="0"/>
                <a:cs typeface="Times New Roman" panose="02020603050405020304" pitchFamily="18" charset="0"/>
              </a:rPr>
              <a:t>RC4</a:t>
            </a:r>
            <a:r>
              <a:rPr lang="pt-BR" dirty="0">
                <a:latin typeface="Times New Roman" panose="02020603050405020304" pitchFamily="18" charset="0"/>
                <a:cs typeface="Times New Roman" panose="02020603050405020304" pitchFamily="18" charset="0"/>
              </a:rPr>
              <a:t> que a chave de tamanho original é menor. Se a chave for verdadeiramente aleatória, nunca reutilizada, e mantida em segredo, a </a:t>
            </a:r>
            <a:r>
              <a:rPr lang="pt-BR" i="1" dirty="0" err="1">
                <a:latin typeface="Times New Roman" panose="02020603050405020304" pitchFamily="18" charset="0"/>
                <a:cs typeface="Times New Roman" panose="02020603050405020304" pitchFamily="18" charset="0"/>
              </a:rPr>
              <a:t>One</a:t>
            </a:r>
            <a:r>
              <a:rPr lang="pt-BR" i="1" dirty="0">
                <a:latin typeface="Times New Roman" panose="02020603050405020304" pitchFamily="18" charset="0"/>
                <a:cs typeface="Times New Roman" panose="02020603050405020304" pitchFamily="18" charset="0"/>
              </a:rPr>
              <a:t>-Time-</a:t>
            </a:r>
            <a:r>
              <a:rPr lang="pt-BR" i="1" dirty="0" err="1">
                <a:latin typeface="Times New Roman" panose="02020603050405020304" pitchFamily="18" charset="0"/>
                <a:cs typeface="Times New Roman" panose="02020603050405020304" pitchFamily="18" charset="0"/>
              </a:rPr>
              <a:t>Pad</a:t>
            </a:r>
            <a:r>
              <a:rPr lang="pt-BR" dirty="0">
                <a:latin typeface="Times New Roman" panose="02020603050405020304" pitchFamily="18" charset="0"/>
                <a:cs typeface="Times New Roman" panose="02020603050405020304" pitchFamily="18" charset="0"/>
              </a:rPr>
              <a:t> pode ser inquebrável. Por isso este algoritmo é incondicionalmente seguro.</a:t>
            </a:r>
          </a:p>
          <a:p>
            <a:pPr marL="0" indent="0" algn="just">
              <a:buNone/>
            </a:pPr>
            <a:endParaRPr lang="pt-BR" dirty="0">
              <a:latin typeface="Times New Roman" panose="02020603050405020304" pitchFamily="18" charset="0"/>
              <a:cs typeface="Times New Roman" panose="02020603050405020304" pitchFamily="18" charset="0"/>
            </a:endParaRPr>
          </a:p>
          <a:p>
            <a:pPr algn="just"/>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FE7823E-779E-43C7-9B1A-D79C50F9CE43}"/>
              </a:ext>
            </a:extLst>
          </p:cNvPr>
          <p:cNvSpPr>
            <a:spLocks noGrp="1"/>
          </p:cNvSpPr>
          <p:nvPr>
            <p:ph idx="1"/>
          </p:nvPr>
        </p:nvSpPr>
        <p:spPr>
          <a:xfrm>
            <a:off x="838200" y="897973"/>
            <a:ext cx="10515600" cy="4351338"/>
          </a:xfrm>
        </p:spPr>
        <p:txBody>
          <a:bodyPr/>
          <a:lstStyle/>
          <a:p>
            <a:pPr marL="0" indent="0" algn="just">
              <a:buNone/>
            </a:pPr>
            <a:r>
              <a:rPr lang="pt-BR" dirty="0">
                <a:latin typeface="Times New Roman" panose="02020603050405020304" pitchFamily="18" charset="0"/>
                <a:cs typeface="Times New Roman" panose="02020603050405020304" pitchFamily="18" charset="0"/>
              </a:rPr>
              <a:t>	Nesse algoritmo temos que cada letra da cifra será combinada de uma forma padrão a uma letra da mensagem. Dessa forma, atribui-se a cada letra um valor numérico, por exemplo, a letra A é 0, B é 1, C é 2 e assim por diante, até Z que é 25. A técnica é combinar a chave e a mensagem usando a adição modular. Assim, somamos os numéricos de cada letra da mensagem ao seu correspondente na cifra. Um dos problemas é que devemos criar quantidades gigantes de chaves aleatórias. Além disso, temos o problema da distribuição e da proteção das chaves de forma segura, e dependendo do ambiente também temos um problema devido o grande consumo de banda.</a:t>
            </a:r>
          </a:p>
          <a:p>
            <a:pPr algn="just"/>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62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13C4B-8353-4A5D-8734-45AAE5563659}"/>
              </a:ext>
            </a:extLst>
          </p:cNvPr>
          <p:cNvSpPr>
            <a:spLocks noGrp="1"/>
          </p:cNvSpPr>
          <p:nvPr>
            <p:ph type="title"/>
          </p:nvPr>
        </p:nvSpPr>
        <p:spPr/>
        <p:txBody>
          <a:bodyPr/>
          <a:lstStyle/>
          <a:p>
            <a:pPr algn="ctr"/>
            <a:r>
              <a:rPr lang="pt-BR" dirty="0">
                <a:latin typeface="Times New Roman" panose="02020603050405020304" pitchFamily="18" charset="0"/>
                <a:cs typeface="Times New Roman" panose="02020603050405020304" pitchFamily="18" charset="0"/>
              </a:rPr>
              <a:t>IMPLEMENTAÇÃO E EXECUÇÃO</a:t>
            </a:r>
          </a:p>
        </p:txBody>
      </p:sp>
      <p:sp>
        <p:nvSpPr>
          <p:cNvPr id="3" name="Espaço Reservado para Conteúdo 2">
            <a:extLst>
              <a:ext uri="{FF2B5EF4-FFF2-40B4-BE49-F238E27FC236}">
                <a16:creationId xmlns:a16="http://schemas.microsoft.com/office/drawing/2014/main" id="{B9FDBCC9-9145-4305-A3BD-C27AE063C165}"/>
              </a:ext>
            </a:extLst>
          </p:cNvPr>
          <p:cNvSpPr>
            <a:spLocks noGrp="1"/>
          </p:cNvSpPr>
          <p:nvPr>
            <p:ph idx="1"/>
          </p:nvPr>
        </p:nvSpPr>
        <p:spPr/>
        <p:txBody>
          <a:bodyPr/>
          <a:lstStyle/>
          <a:p>
            <a:r>
              <a:rPr lang="pt-BR" dirty="0" err="1"/>
              <a:t>Netbeans</a:t>
            </a:r>
            <a:endParaRPr lang="pt-BR" dirty="0"/>
          </a:p>
        </p:txBody>
      </p:sp>
    </p:spTree>
    <p:extLst>
      <p:ext uri="{BB962C8B-B14F-4D97-AF65-F5344CB8AC3E}">
        <p14:creationId xmlns:p14="http://schemas.microsoft.com/office/powerpoint/2010/main" val="249903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42359-89E9-4F26-8F64-6D77D03FF9A8}"/>
              </a:ext>
            </a:extLst>
          </p:cNvPr>
          <p:cNvSpPr>
            <a:spLocks noGrp="1"/>
          </p:cNvSpPr>
          <p:nvPr>
            <p:ph type="title"/>
          </p:nvPr>
        </p:nvSpPr>
        <p:spPr/>
        <p:txBody>
          <a:bodyPr>
            <a:normAutofit/>
          </a:bodyPr>
          <a:lstStyle/>
          <a:p>
            <a:pPr algn="ctr"/>
            <a:r>
              <a:rPr lang="pt-BR" b="1" dirty="0">
                <a:latin typeface="Times New Roman" panose="02020603050405020304" pitchFamily="18" charset="0"/>
                <a:cs typeface="Times New Roman" panose="02020603050405020304" pitchFamily="18" charset="0"/>
              </a:rPr>
              <a:t>DES (Data </a:t>
            </a:r>
            <a:r>
              <a:rPr lang="pt-BR" b="1" dirty="0" err="1">
                <a:latin typeface="Times New Roman" panose="02020603050405020304" pitchFamily="18" charset="0"/>
                <a:cs typeface="Times New Roman" panose="02020603050405020304" pitchFamily="18" charset="0"/>
              </a:rPr>
              <a:t>Encryption</a:t>
            </a:r>
            <a:r>
              <a:rPr lang="pt-BR" b="1" dirty="0">
                <a:latin typeface="Times New Roman" panose="02020603050405020304" pitchFamily="18" charset="0"/>
                <a:cs typeface="Times New Roman" panose="02020603050405020304" pitchFamily="18" charset="0"/>
              </a:rPr>
              <a:t> Standard)</a:t>
            </a:r>
            <a:br>
              <a:rPr lang="pt-BR" dirty="0">
                <a:latin typeface="Times New Roman" panose="02020603050405020304" pitchFamily="18" charset="0"/>
                <a:cs typeface="Times New Roman" panose="02020603050405020304" pitchFamily="18" charset="0"/>
              </a:rPr>
            </a:br>
            <a:endParaRPr lang="pt-BR" dirty="0">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9E8C910F-506D-4465-A69B-D2F4EB80FDB6}"/>
              </a:ext>
            </a:extLst>
          </p:cNvPr>
          <p:cNvSpPr>
            <a:spLocks noGrp="1"/>
          </p:cNvSpPr>
          <p:nvPr>
            <p:ph idx="1"/>
          </p:nvPr>
        </p:nvSpPr>
        <p:spPr/>
        <p:txBody>
          <a:bodyPr/>
          <a:lstStyle/>
          <a:p>
            <a:pPr marL="0" indent="0" algn="just">
              <a:buNone/>
            </a:pPr>
            <a:r>
              <a:rPr lang="pt-PT" dirty="0">
                <a:latin typeface="Times New Roman" panose="02020603050405020304" pitchFamily="18" charset="0"/>
                <a:cs typeface="Times New Roman" panose="02020603050405020304" pitchFamily="18" charset="0"/>
              </a:rPr>
              <a:t>	Desenvolvido no início dos anos 70 na IBM e baseado em um projeto anterior de Horst Feistel, o algoritmo foi submetido ao National Bureau of Standards (NBS) após o convite da agência para propor um candidato para a proteção de dados confidenciais e não confidenciais do governo eletrônico. Em 1976, depois de consultar a National Security Agency (NSA), a NBS finalmente selecionou uma versão ligeiramente modificada (reforçada contra a criptoanálise diferencial, mas enfraquecida contra ataques de força bruta), que foi publicada como um padrão oficial de processamento de informações (FIPS) para os Estados Unidos em 1977.</a:t>
            </a:r>
            <a:endParaRPr lang="pt-BR" dirty="0">
              <a:latin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48090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DAEAB16-AF1F-4E16-987E-B0FA4182F4D9}"/>
              </a:ext>
            </a:extLst>
          </p:cNvPr>
          <p:cNvSpPr>
            <a:spLocks noGrp="1"/>
          </p:cNvSpPr>
          <p:nvPr>
            <p:ph idx="1"/>
          </p:nvPr>
        </p:nvSpPr>
        <p:spPr>
          <a:xfrm>
            <a:off x="520148" y="261868"/>
            <a:ext cx="10515600" cy="6596132"/>
          </a:xfrm>
        </p:spPr>
        <p:txBody>
          <a:bodyPr>
            <a:noAutofit/>
          </a:bodyPr>
          <a:lstStyle/>
          <a:p>
            <a:pPr marL="0" indent="0" algn="just">
              <a:buNone/>
            </a:pPr>
            <a:r>
              <a:rPr lang="pt-BR" dirty="0">
                <a:latin typeface="Times New Roman" panose="02020603050405020304" pitchFamily="18" charset="0"/>
                <a:cs typeface="Times New Roman" panose="02020603050405020304" pitchFamily="18" charset="0"/>
              </a:rPr>
              <a:t>	O DES é um algoritmo de criptografia de bloco que utiliza uma chave simétrica de 64 bits em disco (armazenada), uma chave de 56 bits para execução quando ela for submetida (8 bits restantes são usados para paridade e depois descartados) e 16 </a:t>
            </a:r>
            <a:r>
              <a:rPr lang="pt-BR" dirty="0" err="1">
                <a:latin typeface="Times New Roman" panose="02020603050405020304" pitchFamily="18" charset="0"/>
                <a:cs typeface="Times New Roman" panose="02020603050405020304" pitchFamily="18" charset="0"/>
              </a:rPr>
              <a:t>subchaves</a:t>
            </a:r>
            <a:r>
              <a:rPr lang="pt-BR" dirty="0">
                <a:latin typeface="Times New Roman" panose="02020603050405020304" pitchFamily="18" charset="0"/>
                <a:cs typeface="Times New Roman" panose="02020603050405020304" pitchFamily="18" charset="0"/>
              </a:rPr>
              <a:t> de 48 bits. Essas 16 </a:t>
            </a:r>
            <a:r>
              <a:rPr lang="pt-BR" dirty="0" err="1">
                <a:latin typeface="Times New Roman" panose="02020603050405020304" pitchFamily="18" charset="0"/>
                <a:cs typeface="Times New Roman" panose="02020603050405020304" pitchFamily="18" charset="0"/>
              </a:rPr>
              <a:t>subchaves</a:t>
            </a:r>
            <a:r>
              <a:rPr lang="pt-BR" dirty="0">
                <a:latin typeface="Times New Roman" panose="02020603050405020304" pitchFamily="18" charset="0"/>
                <a:cs typeface="Times New Roman" panose="02020603050405020304" pitchFamily="18" charset="0"/>
              </a:rPr>
              <a:t> são derivadas da chave anterior de 56 bits através de um total de 16 </a:t>
            </a:r>
            <a:r>
              <a:rPr lang="pt-BR" dirty="0" err="1">
                <a:latin typeface="Times New Roman" panose="02020603050405020304" pitchFamily="18" charset="0"/>
                <a:cs typeface="Times New Roman" panose="02020603050405020304" pitchFamily="18" charset="0"/>
              </a:rPr>
              <a:t>interações.O</a:t>
            </a:r>
            <a:r>
              <a:rPr lang="pt-BR" dirty="0">
                <a:latin typeface="Times New Roman" panose="02020603050405020304" pitchFamily="18" charset="0"/>
                <a:cs typeface="Times New Roman" panose="02020603050405020304" pitchFamily="18" charset="0"/>
              </a:rPr>
              <a:t> mesmo método usado na criptografia é usado na </a:t>
            </a:r>
            <a:r>
              <a:rPr lang="pt-BR" dirty="0" err="1">
                <a:latin typeface="Times New Roman" panose="02020603050405020304" pitchFamily="18" charset="0"/>
                <a:cs typeface="Times New Roman" panose="02020603050405020304" pitchFamily="18" charset="0"/>
              </a:rPr>
              <a:t>descriptografia</a:t>
            </a:r>
            <a:r>
              <a:rPr lang="pt-BR" dirty="0">
                <a:latin typeface="Times New Roman" panose="02020603050405020304" pitchFamily="18" charset="0"/>
                <a:cs typeface="Times New Roman" panose="02020603050405020304" pitchFamily="18" charset="0"/>
              </a:rPr>
              <a:t>, sendo que a diferença está na sequencia que as </a:t>
            </a:r>
            <a:r>
              <a:rPr lang="pt-BR" dirty="0" err="1">
                <a:latin typeface="Times New Roman" panose="02020603050405020304" pitchFamily="18" charset="0"/>
                <a:cs typeface="Times New Roman" panose="02020603050405020304" pitchFamily="18" charset="0"/>
              </a:rPr>
              <a:t>subchaves</a:t>
            </a:r>
            <a:r>
              <a:rPr lang="pt-BR" dirty="0">
                <a:latin typeface="Times New Roman" panose="02020603050405020304" pitchFamily="18" charset="0"/>
                <a:cs typeface="Times New Roman" panose="02020603050405020304" pitchFamily="18" charset="0"/>
              </a:rPr>
              <a:t> são utilizadas.</a:t>
            </a:r>
          </a:p>
          <a:p>
            <a:pPr marL="0" indent="0" algn="just">
              <a:buNone/>
            </a:pPr>
            <a:endParaRPr lang="pt-BR" dirty="0">
              <a:latin typeface="Times New Roman" panose="02020603050405020304" pitchFamily="18" charset="0"/>
              <a:cs typeface="Times New Roman" panose="02020603050405020304" pitchFamily="18" charset="0"/>
            </a:endParaRPr>
          </a:p>
          <a:p>
            <a:pPr marL="0" indent="0" algn="just">
              <a:buNone/>
            </a:pPr>
            <a:r>
              <a:rPr lang="pt-BR" dirty="0">
                <a:latin typeface="Times New Roman" panose="02020603050405020304" pitchFamily="18" charset="0"/>
                <a:cs typeface="Times New Roman" panose="02020603050405020304" pitchFamily="18" charset="0"/>
              </a:rPr>
              <a:t>	Entre os problemas do DES está a chave que é relativamente pequena (56 bits), e por isso foi criado o método “</a:t>
            </a:r>
            <a:r>
              <a:rPr lang="pt-BR" dirty="0" err="1">
                <a:latin typeface="Times New Roman" panose="02020603050405020304" pitchFamily="18" charset="0"/>
                <a:cs typeface="Times New Roman" panose="02020603050405020304" pitchFamily="18" charset="0"/>
              </a:rPr>
              <a:t>Whitening</a:t>
            </a:r>
            <a:r>
              <a:rPr lang="pt-BR" dirty="0">
                <a:latin typeface="Times New Roman" panose="02020603050405020304" pitchFamily="18" charset="0"/>
                <a:cs typeface="Times New Roman" panose="02020603050405020304" pitchFamily="18" charset="0"/>
              </a:rPr>
              <a:t>”(</a:t>
            </a:r>
            <a:r>
              <a:rPr lang="pt-PT" dirty="0">
                <a:latin typeface="Times New Roman" panose="02020603050405020304" pitchFamily="18" charset="0"/>
                <a:cs typeface="Times New Roman" panose="02020603050405020304" pitchFamily="18" charset="0"/>
              </a:rPr>
              <a:t>é uma técnica extremamente simples criada para tornar as cifras de bloco como DES muito mais resistentes contra ataques de força bruta</a:t>
            </a:r>
            <a:r>
              <a:rPr lang="pt-BR" dirty="0">
                <a:latin typeface="Times New Roman" panose="02020603050405020304" pitchFamily="18" charset="0"/>
                <a:cs typeface="Times New Roman" panose="02020603050405020304" pitchFamily="18" charset="0"/>
              </a:rPr>
              <a:t>) e o método de “Multiplicidade”.</a:t>
            </a:r>
          </a:p>
          <a:p>
            <a:pPr marL="0" indent="0" algn="just">
              <a:buNone/>
            </a:pPr>
            <a:endParaRPr lang="pt-BR" dirty="0">
              <a:latin typeface="Times New Roman" panose="02020603050405020304" pitchFamily="18" charset="0"/>
              <a:cs typeface="Times New Roman" panose="02020603050405020304" pitchFamily="18" charset="0"/>
            </a:endParaRPr>
          </a:p>
          <a:p>
            <a:pPr algn="just"/>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8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F90143-75BA-4ED5-A3B4-8C6AFBA0A82F}"/>
              </a:ext>
            </a:extLst>
          </p:cNvPr>
          <p:cNvSpPr>
            <a:spLocks noGrp="1"/>
          </p:cNvSpPr>
          <p:nvPr>
            <p:ph idx="1"/>
          </p:nvPr>
        </p:nvSpPr>
        <p:spPr>
          <a:xfrm>
            <a:off x="838200" y="473903"/>
            <a:ext cx="10515600" cy="4351338"/>
          </a:xfrm>
        </p:spPr>
        <p:txBody>
          <a:bodyPr/>
          <a:lstStyle/>
          <a:p>
            <a:pPr marL="0" indent="0" algn="just">
              <a:buNone/>
            </a:pPr>
            <a:r>
              <a:rPr lang="pt-BR" dirty="0">
                <a:latin typeface="Times New Roman" panose="02020603050405020304" pitchFamily="18" charset="0"/>
                <a:cs typeface="Times New Roman" panose="02020603050405020304" pitchFamily="18" charset="0"/>
              </a:rPr>
              <a:t>	O </a:t>
            </a:r>
            <a:r>
              <a:rPr lang="pt-BR" dirty="0" err="1">
                <a:latin typeface="Times New Roman" panose="02020603050405020304" pitchFamily="18" charset="0"/>
                <a:cs typeface="Times New Roman" panose="02020603050405020304" pitchFamily="18" charset="0"/>
              </a:rPr>
              <a:t>Whitening</a:t>
            </a:r>
            <a:r>
              <a:rPr lang="pt-BR" dirty="0">
                <a:latin typeface="Times New Roman" panose="02020603050405020304" pitchFamily="18" charset="0"/>
                <a:cs typeface="Times New Roman" panose="02020603050405020304" pitchFamily="18" charset="0"/>
              </a:rPr>
              <a:t> é constituído por um texto puro de 56 bits, uma chave de 56 bits, o algoritmo DES para processamento e tem como saída um texto cifrado de 64 bits. Portanto, o processo começa com a entrada de um texto puro e uma chave de 64 bits que será processada pelo DES em conjunto com outra chave de 56 bits, que totaliza uma chave de 120 bits, no momento posterior ao processamento pelo DES temos ainda outra chave de 64 bits que não agrega força ou segurança, pois ela é derivada da primeira.</a:t>
            </a: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01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3D410-7A75-40E0-A94C-F54BDB193842}"/>
              </a:ext>
            </a:extLst>
          </p:cNvPr>
          <p:cNvSpPr>
            <a:spLocks noGrp="1"/>
          </p:cNvSpPr>
          <p:nvPr>
            <p:ph type="title"/>
          </p:nvPr>
        </p:nvSpPr>
        <p:spPr/>
        <p:txBody>
          <a:bodyPr/>
          <a:lstStyle/>
          <a:p>
            <a:pPr algn="ctr"/>
            <a:r>
              <a:rPr lang="pt-BR" dirty="0">
                <a:latin typeface="Times New Roman" panose="02020603050405020304" pitchFamily="18" charset="0"/>
                <a:cs typeface="Times New Roman" panose="02020603050405020304" pitchFamily="18" charset="0"/>
              </a:rPr>
              <a:t>IMPLEMENTAÇÃO E EXECUÇÃO</a:t>
            </a:r>
          </a:p>
        </p:txBody>
      </p:sp>
      <p:sp>
        <p:nvSpPr>
          <p:cNvPr id="3" name="Espaço Reservado para Conteúdo 2">
            <a:extLst>
              <a:ext uri="{FF2B5EF4-FFF2-40B4-BE49-F238E27FC236}">
                <a16:creationId xmlns:a16="http://schemas.microsoft.com/office/drawing/2014/main" id="{6295F1DC-B4B4-4631-B8C2-C39F19D4BA8B}"/>
              </a:ext>
            </a:extLst>
          </p:cNvPr>
          <p:cNvSpPr>
            <a:spLocks noGrp="1"/>
          </p:cNvSpPr>
          <p:nvPr>
            <p:ph idx="1"/>
          </p:nvPr>
        </p:nvSpPr>
        <p:spPr/>
        <p:txBody>
          <a:bodyPr/>
          <a:lstStyle/>
          <a:p>
            <a:r>
              <a:rPr lang="pt-BR" dirty="0" err="1"/>
              <a:t>Netbeans</a:t>
            </a:r>
            <a:endParaRPr lang="pt-BR" dirty="0"/>
          </a:p>
        </p:txBody>
      </p:sp>
    </p:spTree>
    <p:extLst>
      <p:ext uri="{BB962C8B-B14F-4D97-AF65-F5344CB8AC3E}">
        <p14:creationId xmlns:p14="http://schemas.microsoft.com/office/powerpoint/2010/main" val="124818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B25C8-E47B-42CC-8B35-8F6758D93BF3}"/>
              </a:ext>
            </a:extLst>
          </p:cNvPr>
          <p:cNvSpPr>
            <a:spLocks noGrp="1"/>
          </p:cNvSpPr>
          <p:nvPr>
            <p:ph type="title"/>
          </p:nvPr>
        </p:nvSpPr>
        <p:spPr/>
        <p:txBody>
          <a:bodyPr>
            <a:normAutofit/>
          </a:bodyPr>
          <a:lstStyle/>
          <a:p>
            <a:pPr algn="ctr"/>
            <a:r>
              <a:rPr lang="pt-BR" b="1" dirty="0">
                <a:latin typeface="Times New Roman" panose="02020603050405020304" pitchFamily="18" charset="0"/>
                <a:cs typeface="Times New Roman" panose="02020603050405020304" pitchFamily="18" charset="0"/>
              </a:rPr>
              <a:t>AES (</a:t>
            </a:r>
            <a:r>
              <a:rPr lang="pt-BR" b="1" dirty="0" err="1">
                <a:latin typeface="Times New Roman" panose="02020603050405020304" pitchFamily="18" charset="0"/>
                <a:cs typeface="Times New Roman" panose="02020603050405020304" pitchFamily="18" charset="0"/>
              </a:rPr>
              <a:t>Advanced</a:t>
            </a:r>
            <a:r>
              <a:rPr lang="pt-BR" b="1" dirty="0">
                <a:latin typeface="Times New Roman" panose="02020603050405020304" pitchFamily="18" charset="0"/>
                <a:cs typeface="Times New Roman" panose="02020603050405020304" pitchFamily="18" charset="0"/>
              </a:rPr>
              <a:t> </a:t>
            </a:r>
            <a:r>
              <a:rPr lang="pt-BR" b="1" dirty="0" err="1">
                <a:latin typeface="Times New Roman" panose="02020603050405020304" pitchFamily="18" charset="0"/>
                <a:cs typeface="Times New Roman" panose="02020603050405020304" pitchFamily="18" charset="0"/>
              </a:rPr>
              <a:t>Encryption</a:t>
            </a:r>
            <a:r>
              <a:rPr lang="pt-BR" b="1" dirty="0">
                <a:latin typeface="Times New Roman" panose="02020603050405020304" pitchFamily="18" charset="0"/>
                <a:cs typeface="Times New Roman" panose="02020603050405020304" pitchFamily="18" charset="0"/>
              </a:rPr>
              <a:t> Standard)</a:t>
            </a:r>
            <a:br>
              <a:rPr lang="pt-BR" b="1" dirty="0">
                <a:latin typeface="Times New Roman" panose="02020603050405020304" pitchFamily="18" charset="0"/>
                <a:cs typeface="Times New Roman" panose="02020603050405020304" pitchFamily="18" charset="0"/>
              </a:rPr>
            </a:br>
            <a:endParaRPr lang="pt-BR" dirty="0">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688DC0CC-67A9-4F7E-AB46-8EEA63053D11}"/>
              </a:ext>
            </a:extLst>
          </p:cNvPr>
          <p:cNvSpPr>
            <a:spLocks noGrp="1"/>
          </p:cNvSpPr>
          <p:nvPr>
            <p:ph idx="1"/>
          </p:nvPr>
        </p:nvSpPr>
        <p:spPr/>
        <p:txBody>
          <a:bodyPr/>
          <a:lstStyle/>
          <a:p>
            <a:pPr marL="0" indent="0" algn="just">
              <a:buNone/>
            </a:pPr>
            <a:r>
              <a:rPr lang="pt-BR" dirty="0">
                <a:latin typeface="Times New Roman" panose="02020603050405020304" pitchFamily="18" charset="0"/>
                <a:cs typeface="Times New Roman" panose="02020603050405020304" pitchFamily="18" charset="0"/>
              </a:rPr>
              <a:t>	O </a:t>
            </a:r>
            <a:r>
              <a:rPr lang="pt-BR" i="1" dirty="0" err="1">
                <a:latin typeface="Times New Roman" panose="02020603050405020304" pitchFamily="18" charset="0"/>
                <a:cs typeface="Times New Roman" panose="02020603050405020304" pitchFamily="18" charset="0"/>
              </a:rPr>
              <a:t>Advanced</a:t>
            </a:r>
            <a:r>
              <a:rPr lang="pt-BR" i="1" dirty="0">
                <a:latin typeface="Times New Roman" panose="02020603050405020304" pitchFamily="18" charset="0"/>
                <a:cs typeface="Times New Roman" panose="02020603050405020304" pitchFamily="18" charset="0"/>
              </a:rPr>
              <a:t> </a:t>
            </a:r>
            <a:r>
              <a:rPr lang="pt-BR" i="1" dirty="0" err="1">
                <a:latin typeface="Times New Roman" panose="02020603050405020304" pitchFamily="18" charset="0"/>
                <a:cs typeface="Times New Roman" panose="02020603050405020304" pitchFamily="18" charset="0"/>
              </a:rPr>
              <a:t>Encryption</a:t>
            </a:r>
            <a:r>
              <a:rPr lang="pt-BR" i="1" dirty="0">
                <a:latin typeface="Times New Roman" panose="02020603050405020304" pitchFamily="18" charset="0"/>
                <a:cs typeface="Times New Roman" panose="02020603050405020304" pitchFamily="18" charset="0"/>
              </a:rPr>
              <a:t> Standard</a:t>
            </a:r>
            <a:r>
              <a:rPr lang="pt-BR" dirty="0">
                <a:latin typeface="Times New Roman" panose="02020603050405020304" pitchFamily="18" charset="0"/>
                <a:cs typeface="Times New Roman" panose="02020603050405020304" pitchFamily="18" charset="0"/>
              </a:rPr>
              <a:t> (</a:t>
            </a:r>
            <a:r>
              <a:rPr lang="pt-BR" i="1" dirty="0">
                <a:latin typeface="Times New Roman" panose="02020603050405020304" pitchFamily="18" charset="0"/>
                <a:cs typeface="Times New Roman" panose="02020603050405020304" pitchFamily="18" charset="0"/>
              </a:rPr>
              <a:t>AES</a:t>
            </a:r>
            <a:r>
              <a:rPr lang="pt-BR" dirty="0">
                <a:latin typeface="Times New Roman" panose="02020603050405020304" pitchFamily="18" charset="0"/>
                <a:cs typeface="Times New Roman" panose="02020603050405020304" pitchFamily="18" charset="0"/>
              </a:rPr>
              <a:t>) é uma cifra de bloco sucessora do </a:t>
            </a:r>
            <a:r>
              <a:rPr lang="pt-BR" i="1" dirty="0">
                <a:latin typeface="Times New Roman" panose="02020603050405020304" pitchFamily="18" charset="0"/>
                <a:cs typeface="Times New Roman" panose="02020603050405020304" pitchFamily="18" charset="0"/>
              </a:rPr>
              <a:t>DES</a:t>
            </a:r>
            <a:r>
              <a:rPr lang="pt-BR" dirty="0">
                <a:latin typeface="Times New Roman" panose="02020603050405020304" pitchFamily="18" charset="0"/>
                <a:cs typeface="Times New Roman" panose="02020603050405020304" pitchFamily="18" charset="0"/>
              </a:rPr>
              <a:t> que surgiu através de um concurso promovido pelo governo dos Estados Unidos para substituir o </a:t>
            </a:r>
            <a:r>
              <a:rPr lang="pt-BR" i="1" dirty="0">
                <a:latin typeface="Times New Roman" panose="02020603050405020304" pitchFamily="18" charset="0"/>
                <a:cs typeface="Times New Roman" panose="02020603050405020304" pitchFamily="18" charset="0"/>
              </a:rPr>
              <a:t>DES</a:t>
            </a:r>
            <a:r>
              <a:rPr lang="pt-BR" dirty="0">
                <a:latin typeface="Times New Roman" panose="02020603050405020304" pitchFamily="18" charset="0"/>
                <a:cs typeface="Times New Roman" panose="02020603050405020304" pitchFamily="18" charset="0"/>
              </a:rPr>
              <a:t>.</a:t>
            </a:r>
          </a:p>
          <a:p>
            <a:pPr marL="0" indent="0" algn="just">
              <a:buNone/>
            </a:pPr>
            <a:endParaRPr lang="pt-BR" dirty="0">
              <a:latin typeface="Times New Roman" panose="02020603050405020304" pitchFamily="18" charset="0"/>
              <a:cs typeface="Times New Roman" panose="02020603050405020304" pitchFamily="18" charset="0"/>
            </a:endParaRPr>
          </a:p>
          <a:p>
            <a:pPr marL="0" indent="0" algn="just">
              <a:buNone/>
            </a:pPr>
            <a:r>
              <a:rPr lang="pt-BR" dirty="0">
                <a:latin typeface="Times New Roman" panose="02020603050405020304" pitchFamily="18" charset="0"/>
                <a:cs typeface="Times New Roman" panose="02020603050405020304" pitchFamily="18" charset="0"/>
              </a:rPr>
              <a:t> 	Entre as condições necessárias para a candidatura de um algoritmo foram especificadas as seguintes características obrigatórias que o algoritmo deveria possuir: divulgação aberta e pública, livre de direitos autorais, e ser de chave privada (simétricos) que suporte blocos de 128 bits e chaves de 128, 192 e 256 bits.</a:t>
            </a:r>
          </a:p>
        </p:txBody>
      </p:sp>
    </p:spTree>
    <p:extLst>
      <p:ext uri="{BB962C8B-B14F-4D97-AF65-F5344CB8AC3E}">
        <p14:creationId xmlns:p14="http://schemas.microsoft.com/office/powerpoint/2010/main" val="157774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63AD4F6-2169-4B55-A1D9-2F0A17E2A1F1}"/>
              </a:ext>
            </a:extLst>
          </p:cNvPr>
          <p:cNvSpPr>
            <a:spLocks noGrp="1"/>
          </p:cNvSpPr>
          <p:nvPr>
            <p:ph idx="1"/>
          </p:nvPr>
        </p:nvSpPr>
        <p:spPr>
          <a:xfrm>
            <a:off x="838200" y="755375"/>
            <a:ext cx="10515600" cy="6506816"/>
          </a:xfrm>
        </p:spPr>
        <p:txBody>
          <a:bodyPr>
            <a:normAutofit/>
          </a:bodyPr>
          <a:lstStyle/>
          <a:p>
            <a:pPr marL="0" indent="0" algn="just">
              <a:buNone/>
            </a:pPr>
            <a:r>
              <a:rPr lang="pt-BR" dirty="0">
                <a:latin typeface="Times New Roman" panose="02020603050405020304" pitchFamily="18" charset="0"/>
                <a:cs typeface="Times New Roman" panose="02020603050405020304" pitchFamily="18" charset="0"/>
              </a:rPr>
              <a:t>	A criptografia </a:t>
            </a:r>
            <a:r>
              <a:rPr lang="pt-BR" i="1" dirty="0">
                <a:latin typeface="Times New Roman" panose="02020603050405020304" pitchFamily="18" charset="0"/>
                <a:cs typeface="Times New Roman" panose="02020603050405020304" pitchFamily="18" charset="0"/>
              </a:rPr>
              <a:t>AES</a:t>
            </a:r>
            <a:r>
              <a:rPr lang="pt-BR" dirty="0">
                <a:latin typeface="Times New Roman" panose="02020603050405020304" pitchFamily="18" charset="0"/>
                <a:cs typeface="Times New Roman" panose="02020603050405020304" pitchFamily="18" charset="0"/>
              </a:rPr>
              <a:t> usa o algoritmo de criptografia </a:t>
            </a:r>
            <a:r>
              <a:rPr lang="pt-BR" i="1" dirty="0" err="1">
                <a:latin typeface="Times New Roman" panose="02020603050405020304" pitchFamily="18" charset="0"/>
                <a:cs typeface="Times New Roman" panose="02020603050405020304" pitchFamily="18" charset="0"/>
              </a:rPr>
              <a:t>Rijndael</a:t>
            </a:r>
            <a:r>
              <a:rPr lang="pt-BR" dirty="0">
                <a:latin typeface="Times New Roman" panose="02020603050405020304" pitchFamily="18" charset="0"/>
                <a:cs typeface="Times New Roman" panose="02020603050405020304" pitchFamily="18" charset="0"/>
              </a:rPr>
              <a:t>, que envolve métodos de substituição e permutação para criar dados criptografados. </a:t>
            </a:r>
          </a:p>
          <a:p>
            <a:pPr marL="0" indent="0" algn="just">
              <a:buNone/>
            </a:pPr>
            <a:endParaRPr lang="pt-BR" dirty="0">
              <a:latin typeface="Times New Roman" panose="02020603050405020304" pitchFamily="18" charset="0"/>
              <a:cs typeface="Times New Roman" panose="02020603050405020304" pitchFamily="18" charset="0"/>
            </a:endParaRPr>
          </a:p>
          <a:p>
            <a:pPr marL="0" indent="0" algn="just">
              <a:buNone/>
            </a:pPr>
            <a:r>
              <a:rPr lang="pt-BR" dirty="0">
                <a:latin typeface="Times New Roman" panose="02020603050405020304" pitchFamily="18" charset="0"/>
                <a:cs typeface="Times New Roman" panose="02020603050405020304" pitchFamily="18" charset="0"/>
              </a:rPr>
              <a:t>	O </a:t>
            </a:r>
            <a:r>
              <a:rPr lang="pt-BR" i="1" dirty="0">
                <a:latin typeface="Times New Roman" panose="02020603050405020304" pitchFamily="18" charset="0"/>
                <a:cs typeface="Times New Roman" panose="02020603050405020304" pitchFamily="18" charset="0"/>
              </a:rPr>
              <a:t>AES</a:t>
            </a:r>
            <a:r>
              <a:rPr lang="pt-BR" dirty="0">
                <a:latin typeface="Times New Roman" panose="02020603050405020304" pitchFamily="18" charset="0"/>
                <a:cs typeface="Times New Roman" panose="02020603050405020304" pitchFamily="18" charset="0"/>
              </a:rPr>
              <a:t> foi oficialmente anunciado em 26 de novembro de 2001 e tornou-se um padrão em 26 de maio de 2002. O </a:t>
            </a:r>
            <a:r>
              <a:rPr lang="pt-BR" i="1" dirty="0">
                <a:latin typeface="Times New Roman" panose="02020603050405020304" pitchFamily="18" charset="0"/>
                <a:cs typeface="Times New Roman" panose="02020603050405020304" pitchFamily="18" charset="0"/>
              </a:rPr>
              <a:t>AES</a:t>
            </a:r>
            <a:r>
              <a:rPr lang="pt-BR" dirty="0">
                <a:latin typeface="Times New Roman" panose="02020603050405020304" pitchFamily="18" charset="0"/>
                <a:cs typeface="Times New Roman" panose="02020603050405020304" pitchFamily="18" charset="0"/>
              </a:rPr>
              <a:t> atualmente é dos algoritmos mais populares usados para criptografia de chave simétrica.</a:t>
            </a:r>
          </a:p>
          <a:p>
            <a:pPr marL="0" indent="0" algn="just">
              <a:buNone/>
            </a:pPr>
            <a:endParaRPr lang="pt-BR" dirty="0">
              <a:latin typeface="Times New Roman" panose="02020603050405020304" pitchFamily="18" charset="0"/>
              <a:cs typeface="Times New Roman" panose="02020603050405020304" pitchFamily="18" charset="0"/>
            </a:endParaRPr>
          </a:p>
          <a:p>
            <a:pPr marL="0" indent="0" algn="just">
              <a:buNone/>
            </a:pPr>
            <a:r>
              <a:rPr lang="pt-BR" dirty="0">
                <a:latin typeface="Times New Roman" panose="02020603050405020304" pitchFamily="18" charset="0"/>
                <a:cs typeface="Times New Roman" panose="02020603050405020304" pitchFamily="18" charset="0"/>
              </a:rPr>
              <a:t>	O AES tem como principais características segurança, desempenho, facilidade de implementação, flexibilidade e exige pouca memória, o que o torna adequado para operar em ambientes restritos como </a:t>
            </a:r>
            <a:r>
              <a:rPr lang="pt-BR" i="1" dirty="0" err="1">
                <a:latin typeface="Times New Roman" panose="02020603050405020304" pitchFamily="18" charset="0"/>
                <a:cs typeface="Times New Roman" panose="02020603050405020304" pitchFamily="18" charset="0"/>
              </a:rPr>
              <a:t>Smart</a:t>
            </a:r>
            <a:r>
              <a:rPr lang="pt-BR" i="1" dirty="0">
                <a:latin typeface="Times New Roman" panose="02020603050405020304" pitchFamily="18" charset="0"/>
                <a:cs typeface="Times New Roman" panose="02020603050405020304" pitchFamily="18" charset="0"/>
              </a:rPr>
              <a:t> </a:t>
            </a:r>
            <a:r>
              <a:rPr lang="pt-BR" i="1" dirty="0" err="1">
                <a:latin typeface="Times New Roman" panose="02020603050405020304" pitchFamily="18" charset="0"/>
                <a:cs typeface="Times New Roman" panose="02020603050405020304" pitchFamily="18" charset="0"/>
              </a:rPr>
              <a:t>cards</a:t>
            </a:r>
            <a:r>
              <a:rPr lang="pt-BR" dirty="0">
                <a:latin typeface="Times New Roman" panose="02020603050405020304" pitchFamily="18" charset="0"/>
                <a:cs typeface="Times New Roman" panose="02020603050405020304" pitchFamily="18" charset="0"/>
              </a:rPr>
              <a:t>, </a:t>
            </a:r>
            <a:r>
              <a:rPr lang="pt-BR" i="1" dirty="0">
                <a:latin typeface="Times New Roman" panose="02020603050405020304" pitchFamily="18" charset="0"/>
                <a:cs typeface="Times New Roman" panose="02020603050405020304" pitchFamily="18" charset="0"/>
              </a:rPr>
              <a:t>PDAs</a:t>
            </a:r>
            <a:r>
              <a:rPr lang="pt-BR" dirty="0">
                <a:latin typeface="Times New Roman" panose="02020603050405020304" pitchFamily="18" charset="0"/>
                <a:cs typeface="Times New Roman" panose="02020603050405020304" pitchFamily="18" charset="0"/>
              </a:rPr>
              <a:t> e telefones celulares.</a:t>
            </a:r>
          </a:p>
          <a:p>
            <a:pPr algn="just"/>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55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82C29A4-CF79-4A1A-B0D9-C124CCBDE664}"/>
              </a:ext>
            </a:extLst>
          </p:cNvPr>
          <p:cNvSpPr>
            <a:spLocks noGrp="1"/>
          </p:cNvSpPr>
          <p:nvPr>
            <p:ph idx="1"/>
          </p:nvPr>
        </p:nvSpPr>
        <p:spPr>
          <a:xfrm>
            <a:off x="838200" y="1073425"/>
            <a:ext cx="10515600" cy="3725311"/>
          </a:xfrm>
        </p:spPr>
        <p:txBody>
          <a:bodyPr/>
          <a:lstStyle/>
          <a:p>
            <a:pPr marL="0" indent="0" algn="just">
              <a:buNone/>
            </a:pPr>
            <a:r>
              <a:rPr lang="pt-BR" dirty="0">
                <a:latin typeface="Times New Roman" panose="02020603050405020304" pitchFamily="18" charset="0"/>
                <a:cs typeface="Times New Roman" panose="02020603050405020304" pitchFamily="18" charset="0"/>
              </a:rPr>
              <a:t>	Tanto em hardware quanto em software o </a:t>
            </a:r>
            <a:r>
              <a:rPr lang="pt-BR" i="1" dirty="0">
                <a:latin typeface="Times New Roman" panose="02020603050405020304" pitchFamily="18" charset="0"/>
                <a:cs typeface="Times New Roman" panose="02020603050405020304" pitchFamily="18" charset="0"/>
              </a:rPr>
              <a:t>AES é</a:t>
            </a:r>
            <a:r>
              <a:rPr lang="pt-BR" dirty="0">
                <a:latin typeface="Times New Roman" panose="02020603050405020304" pitchFamily="18" charset="0"/>
                <a:cs typeface="Times New Roman" panose="02020603050405020304" pitchFamily="18" charset="0"/>
              </a:rPr>
              <a:t> bastante rápido, sendo utilizado nos processadores da Intel. Como o </a:t>
            </a:r>
            <a:r>
              <a:rPr lang="pt-BR" i="1" dirty="0">
                <a:latin typeface="Times New Roman" panose="02020603050405020304" pitchFamily="18" charset="0"/>
                <a:cs typeface="Times New Roman" panose="02020603050405020304" pitchFamily="18" charset="0"/>
              </a:rPr>
              <a:t>AES</a:t>
            </a:r>
            <a:r>
              <a:rPr lang="pt-BR" dirty="0">
                <a:latin typeface="Times New Roman" panose="02020603050405020304" pitchFamily="18" charset="0"/>
                <a:cs typeface="Times New Roman" panose="02020603050405020304" pitchFamily="18" charset="0"/>
              </a:rPr>
              <a:t> é um algoritmo de chave simétrica, podemos utilizar a chave tanto para criptografar quanto para </a:t>
            </a:r>
            <a:r>
              <a:rPr lang="pt-BR" dirty="0" err="1">
                <a:latin typeface="Times New Roman" panose="02020603050405020304" pitchFamily="18" charset="0"/>
                <a:cs typeface="Times New Roman" panose="02020603050405020304" pitchFamily="18" charset="0"/>
              </a:rPr>
              <a:t>descriptografar</a:t>
            </a:r>
            <a:r>
              <a:rPr lang="pt-BR" dirty="0">
                <a:latin typeface="Times New Roman" panose="02020603050405020304" pitchFamily="18" charset="0"/>
                <a:cs typeface="Times New Roman" panose="02020603050405020304" pitchFamily="18" charset="0"/>
              </a:rPr>
              <a:t>. </a:t>
            </a:r>
          </a:p>
          <a:p>
            <a:pPr marL="0" indent="0" algn="just">
              <a:buNone/>
            </a:pPr>
            <a:endParaRPr lang="pt-BR" dirty="0">
              <a:latin typeface="Times New Roman" panose="02020603050405020304" pitchFamily="18" charset="0"/>
              <a:cs typeface="Times New Roman" panose="02020603050405020304" pitchFamily="18" charset="0"/>
            </a:endParaRPr>
          </a:p>
          <a:p>
            <a:pPr marL="0" indent="0" algn="just">
              <a:buNone/>
            </a:pPr>
            <a:r>
              <a:rPr lang="pt-BR" dirty="0">
                <a:latin typeface="Times New Roman" panose="02020603050405020304" pitchFamily="18" charset="0"/>
                <a:cs typeface="Times New Roman" panose="02020603050405020304" pitchFamily="18" charset="0"/>
              </a:rPr>
              <a:t>	A chave em questão será representada em 256 bits, o que significa que se alguém tentar quebrar a mensagem teria que descobrir o valor da chave de 256 bits. </a:t>
            </a:r>
          </a:p>
        </p:txBody>
      </p:sp>
    </p:spTree>
    <p:extLst>
      <p:ext uri="{BB962C8B-B14F-4D97-AF65-F5344CB8AC3E}">
        <p14:creationId xmlns:p14="http://schemas.microsoft.com/office/powerpoint/2010/main" val="255579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9E54-CB54-403F-ABF1-35B7BAF3CB91}"/>
              </a:ext>
            </a:extLst>
          </p:cNvPr>
          <p:cNvSpPr>
            <a:spLocks noGrp="1"/>
          </p:cNvSpPr>
          <p:nvPr>
            <p:ph type="title"/>
          </p:nvPr>
        </p:nvSpPr>
        <p:spPr/>
        <p:txBody>
          <a:bodyPr/>
          <a:lstStyle/>
          <a:p>
            <a:pPr algn="ctr"/>
            <a:r>
              <a:rPr lang="pt-BR" dirty="0">
                <a:latin typeface="Times New Roman" panose="02020603050405020304" pitchFamily="18" charset="0"/>
                <a:cs typeface="Times New Roman" panose="02020603050405020304" pitchFamily="18" charset="0"/>
              </a:rPr>
              <a:t>IMPLEMENTAÇÃO E EXECUÇÃO</a:t>
            </a:r>
          </a:p>
        </p:txBody>
      </p:sp>
      <p:sp>
        <p:nvSpPr>
          <p:cNvPr id="3" name="Espaço Reservado para Conteúdo 2">
            <a:extLst>
              <a:ext uri="{FF2B5EF4-FFF2-40B4-BE49-F238E27FC236}">
                <a16:creationId xmlns:a16="http://schemas.microsoft.com/office/drawing/2014/main" id="{C835E2E8-CCA2-41F6-9DAC-8D0B8ABCDCDB}"/>
              </a:ext>
            </a:extLst>
          </p:cNvPr>
          <p:cNvSpPr>
            <a:spLocks noGrp="1"/>
          </p:cNvSpPr>
          <p:nvPr>
            <p:ph idx="1"/>
          </p:nvPr>
        </p:nvSpPr>
        <p:spPr>
          <a:xfrm>
            <a:off x="838200" y="2141537"/>
            <a:ext cx="10515600" cy="4351338"/>
          </a:xfrm>
        </p:spPr>
        <p:txBody>
          <a:bodyPr/>
          <a:lstStyle/>
          <a:p>
            <a:pPr marL="0" indent="0" algn="ctr">
              <a:buNone/>
            </a:pPr>
            <a:r>
              <a:rPr lang="pt-BR" dirty="0">
                <a:latin typeface="Times New Roman" panose="02020603050405020304" pitchFamily="18" charset="0"/>
                <a:cs typeface="Times New Roman" panose="02020603050405020304" pitchFamily="18" charset="0"/>
              </a:rPr>
              <a:t>BIBLÍOTECAS DO JAVA</a:t>
            </a:r>
          </a:p>
          <a:p>
            <a:pPr marL="0" indent="0" algn="ctr">
              <a:buNone/>
            </a:pPr>
            <a:endParaRPr lang="pt-BR" dirty="0">
              <a:latin typeface="Times New Roman" panose="02020603050405020304" pitchFamily="18" charset="0"/>
              <a:cs typeface="Times New Roman" panose="02020603050405020304" pitchFamily="18" charset="0"/>
            </a:endParaRPr>
          </a:p>
          <a:p>
            <a:r>
              <a:rPr lang="pt-BR" dirty="0" err="1">
                <a:latin typeface="Times New Roman" panose="02020603050405020304" pitchFamily="18" charset="0"/>
                <a:cs typeface="Times New Roman" panose="02020603050405020304" pitchFamily="18" charset="0"/>
              </a:rPr>
              <a:t>import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javax.crypto.spec.SecretKeySpec</a:t>
            </a:r>
            <a:r>
              <a:rPr lang="pt-BR" dirty="0">
                <a:latin typeface="Times New Roman" panose="02020603050405020304" pitchFamily="18" charset="0"/>
                <a:cs typeface="Times New Roman" panose="02020603050405020304" pitchFamily="18" charset="0"/>
              </a:rPr>
              <a:t>;</a:t>
            </a:r>
          </a:p>
          <a:p>
            <a:r>
              <a:rPr lang="pt-BR" dirty="0" err="1">
                <a:latin typeface="Times New Roman" panose="02020603050405020304" pitchFamily="18" charset="0"/>
                <a:cs typeface="Times New Roman" panose="02020603050405020304" pitchFamily="18" charset="0"/>
              </a:rPr>
              <a:t>import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javax.crypto.spec.IvParameterSpec</a:t>
            </a:r>
            <a:r>
              <a:rPr lang="pt-BR" dirty="0">
                <a:latin typeface="Times New Roman" panose="02020603050405020304" pitchFamily="18" charset="0"/>
                <a:cs typeface="Times New Roman" panose="02020603050405020304" pitchFamily="18" charset="0"/>
              </a:rPr>
              <a:t>;</a:t>
            </a:r>
          </a:p>
          <a:p>
            <a:r>
              <a:rPr lang="pt-BR" dirty="0" err="1">
                <a:latin typeface="Times New Roman" panose="02020603050405020304" pitchFamily="18" charset="0"/>
                <a:cs typeface="Times New Roman" panose="02020603050405020304" pitchFamily="18" charset="0"/>
              </a:rPr>
              <a:t>import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javax.crypto.Cipher</a:t>
            </a:r>
            <a:r>
              <a:rPr lang="pt-B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753169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Times New Roman</vt:lpstr>
      <vt:lpstr>Tema do Office</vt:lpstr>
      <vt:lpstr>Apresentação do PowerPoint</vt:lpstr>
      <vt:lpstr>DES (Data Encryption Standard) </vt:lpstr>
      <vt:lpstr>Apresentação do PowerPoint</vt:lpstr>
      <vt:lpstr>Apresentação do PowerPoint</vt:lpstr>
      <vt:lpstr>IMPLEMENTAÇÃO E EXECUÇÃO</vt:lpstr>
      <vt:lpstr>AES (Advanced Encryption Standard) </vt:lpstr>
      <vt:lpstr>Apresentação do PowerPoint</vt:lpstr>
      <vt:lpstr>Apresentação do PowerPoint</vt:lpstr>
      <vt:lpstr>IMPLEMENTAÇÃO E EXECUÇÃO</vt:lpstr>
      <vt:lpstr>OTP (One-Time-Pad) </vt:lpstr>
      <vt:lpstr>Apresentação do PowerPoint</vt:lpstr>
      <vt:lpstr>IMPLEMENTAÇÃO E EXECUÇÃO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 essa pagina do início</dc:title>
  <dc:creator>Diones Gomes</dc:creator>
  <cp:lastModifiedBy>luan pereira</cp:lastModifiedBy>
  <cp:revision>8</cp:revision>
  <dcterms:created xsi:type="dcterms:W3CDTF">2018-07-12T21:32:24Z</dcterms:created>
  <dcterms:modified xsi:type="dcterms:W3CDTF">2018-07-13T00:10:20Z</dcterms:modified>
</cp:coreProperties>
</file>