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D082A0-EC08-140B-F085-2E005928111E}" name="Diones Gouvea" initials="DG" userId="S::dionesgouvea@50lhj2.onmicrosoft.com::b6567262-1cd2-4a15-bd20-1ef72bc70eb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gouveadiones@gmail.com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linkedin.com/in/dionesgouve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gouveadiones/otimizando-campanhas-de-marketing-selecionando-clientes-com-machine-learning-9f00871a3a2b" TargetMode="External"/><Relationship Id="rId5" Type="http://schemas.openxmlformats.org/officeDocument/2006/relationships/hyperlink" Target="https://github.com/DionesGouvea/propensao_compr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74781-2FA5-447B-BA88-59723CAC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7EA4D72-2A8D-4C73-26F7-391D6413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5538716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Otimização de campanhas de Marketing  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FE6C0BC-E39E-E344-26B5-70D90B0A6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5538716" cy="1655762"/>
          </a:xfrm>
        </p:spPr>
        <p:txBody>
          <a:bodyPr>
            <a:normAutofit/>
          </a:bodyPr>
          <a:lstStyle/>
          <a:p>
            <a:r>
              <a:rPr lang="pt-BR"/>
              <a:t>Diones Gouvea da Silva</a:t>
            </a:r>
          </a:p>
          <a:p>
            <a:endParaRPr lang="pt-BR"/>
          </a:p>
          <a:p>
            <a:r>
              <a:rPr lang="pt-BR"/>
              <a:t>Julho 2023</a:t>
            </a:r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0A1307B-ADF4-0D76-96A3-327B8F12C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372" b="3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344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92503BB2-3E15-9025-2946-8EA8E17C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6" y="1134544"/>
            <a:ext cx="7560296" cy="56316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947097" y="765212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Recency</a:t>
            </a:r>
            <a:r>
              <a:rPr lang="pt-BR" b="1" dirty="0"/>
              <a:t> x Aquisição do produto 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F5418A5-62CA-8734-21BE-122C52299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1A8EB1-EEF3-EDD7-3E19-A7775C83F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339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5920B00C-5AC3-18FA-ED63-8D9EC04AF076}"/>
              </a:ext>
            </a:extLst>
          </p:cNvPr>
          <p:cNvSpPr/>
          <p:nvPr/>
        </p:nvSpPr>
        <p:spPr>
          <a:xfrm>
            <a:off x="7268308" y="1758569"/>
            <a:ext cx="4667018" cy="4525010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Casado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Nível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53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Sem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Renda média 76 mil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Alta Frequência de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Gasta mais por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Não usa muitos cupons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 </a:t>
            </a:r>
          </a:p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E88E5F2-5A75-AA86-3F7B-A421097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019" y="141412"/>
            <a:ext cx="6228907" cy="1042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Perfil</a:t>
            </a:r>
            <a:r>
              <a:rPr lang="en-US" dirty="0"/>
              <a:t> Comprador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6B01602E-79AB-7136-027A-66F7676F3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23" y="2218031"/>
            <a:ext cx="4065548" cy="4065548"/>
          </a:xfrm>
          <a:prstGeom prst="rect">
            <a:avLst/>
          </a:prstGeom>
        </p:spPr>
      </p:pic>
      <p:pic>
        <p:nvPicPr>
          <p:cNvPr id="18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B654998-E8B1-ED42-11D6-540BD59A2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00CFF2-1703-F103-D38B-9124C9E60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920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334328" y="390548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Modelo</a:t>
            </a:r>
          </a:p>
        </p:txBody>
      </p:sp>
      <p:pic>
        <p:nvPicPr>
          <p:cNvPr id="9" name="Imagem 8" descr="Tela preta com letras brancas&#10;&#10;Descrição gerada automaticamente">
            <a:extLst>
              <a:ext uri="{FF2B5EF4-FFF2-40B4-BE49-F238E27FC236}">
                <a16:creationId xmlns:a16="http://schemas.microsoft.com/office/drawing/2014/main" id="{835F87E6-68B4-B505-D7AD-B0F55690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8" y="4266733"/>
            <a:ext cx="8341943" cy="23530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AC9DAC-36BB-1C27-5631-E44760A9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328" y="759880"/>
            <a:ext cx="4553306" cy="3407683"/>
          </a:xfrm>
          <a:prstGeom prst="rect">
            <a:avLst/>
          </a:prstGeom>
        </p:spPr>
      </p:pic>
      <p:pic>
        <p:nvPicPr>
          <p:cNvPr id="1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53214DD-78A3-8B81-8A86-A20363B8C4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799B95-D833-1D89-4A18-7C3AC3668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FA0B22-811D-F55B-A8BF-2AEC0B1DDFB8}"/>
              </a:ext>
            </a:extLst>
          </p:cNvPr>
          <p:cNvSpPr txBox="1"/>
          <p:nvPr/>
        </p:nvSpPr>
        <p:spPr>
          <a:xfrm>
            <a:off x="7887634" y="859050"/>
            <a:ext cx="392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RegressãoLogistica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Balanceado com </a:t>
            </a:r>
            <a:r>
              <a:rPr lang="pt-BR" b="1" dirty="0" err="1"/>
              <a:t>ClassWeigths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Regularização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Threshold</a:t>
            </a:r>
            <a:r>
              <a:rPr lang="pt-BR" b="1" dirty="0"/>
              <a:t> 65%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9635B2-FBAB-2FF4-13E2-4B30ED49533A}"/>
              </a:ext>
            </a:extLst>
          </p:cNvPr>
          <p:cNvSpPr/>
          <p:nvPr/>
        </p:nvSpPr>
        <p:spPr>
          <a:xfrm>
            <a:off x="7975600" y="2336378"/>
            <a:ext cx="3700671" cy="1831185"/>
          </a:xfrm>
          <a:prstGeom prst="rect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pt-BR" dirty="0" err="1"/>
              <a:t>Num_dias</a:t>
            </a:r>
            <a:r>
              <a:rPr lang="pt-BR" dirty="0"/>
              <a:t>, Store %, </a:t>
            </a:r>
            <a:r>
              <a:rPr lang="pt-BR" dirty="0" err="1"/>
              <a:t>TotalComprou</a:t>
            </a:r>
            <a:r>
              <a:rPr lang="pt-BR" dirty="0"/>
              <a:t>, </a:t>
            </a:r>
            <a:r>
              <a:rPr lang="pt-BR" dirty="0" err="1"/>
              <a:t>Recency_compra</a:t>
            </a:r>
            <a:r>
              <a:rPr lang="pt-BR" dirty="0"/>
              <a:t>, Casado, </a:t>
            </a:r>
            <a:r>
              <a:rPr lang="pt-BR" dirty="0" err="1"/>
              <a:t>TeeHome,RFM_Score</a:t>
            </a:r>
            <a:r>
              <a:rPr lang="pt-BR" dirty="0"/>
              <a:t>, </a:t>
            </a:r>
            <a:r>
              <a:rPr lang="pt-BR" dirty="0" err="1"/>
              <a:t>Meat</a:t>
            </a:r>
            <a:r>
              <a:rPr lang="pt-BR" dirty="0"/>
              <a:t>%, </a:t>
            </a:r>
            <a:r>
              <a:rPr lang="pt-BR" dirty="0" err="1"/>
              <a:t>Education</a:t>
            </a:r>
            <a:r>
              <a:rPr lang="pt-BR" dirty="0"/>
              <a:t>, </a:t>
            </a:r>
            <a:r>
              <a:rPr lang="pt-BR" dirty="0" err="1"/>
              <a:t>FrequenciaCompra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335767-4B6C-2ACC-DF65-8AD0675E2286}"/>
              </a:ext>
            </a:extLst>
          </p:cNvPr>
          <p:cNvSpPr txBox="1"/>
          <p:nvPr/>
        </p:nvSpPr>
        <p:spPr>
          <a:xfrm>
            <a:off x="7969961" y="230046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Shap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Values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388598" y="760003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Projeção de lucro </a:t>
            </a:r>
          </a:p>
        </p:txBody>
      </p:sp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6E4FE39-5F9F-3433-ACDD-DBC6EFF01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6" y="4592904"/>
            <a:ext cx="8971721" cy="1431724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30BD85E-0AED-F9AF-D4C0-D1421D921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07" y="1170846"/>
            <a:ext cx="3335460" cy="333546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00705451-E1F9-5858-87E6-0FCB2A545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97" y="1617132"/>
            <a:ext cx="5411755" cy="2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8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EA924-70C7-4EED-898E-862119A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692" y="378288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B3AF76-0555-FC14-AD99-F2073EFCED3B}"/>
              </a:ext>
            </a:extLst>
          </p:cNvPr>
          <p:cNvSpPr txBox="1"/>
          <p:nvPr/>
        </p:nvSpPr>
        <p:spPr>
          <a:xfrm>
            <a:off x="3431557" y="2016666"/>
            <a:ext cx="641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Projeto</a:t>
            </a:r>
            <a:endParaRPr lang="pt-BR" b="1" dirty="0">
              <a:hlinkClick r:id="rId5"/>
            </a:endParaRPr>
          </a:p>
          <a:p>
            <a:r>
              <a:rPr lang="pt-BR" dirty="0">
                <a:hlinkClick r:id="rId5"/>
              </a:rPr>
              <a:t>https://github.com/DionesGouvea/propensao_compra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Artigo</a:t>
            </a:r>
          </a:p>
          <a:p>
            <a:r>
              <a:rPr lang="pt-BR" dirty="0">
                <a:hlinkClick r:id="rId6"/>
              </a:rPr>
              <a:t>Otimizando Campanhas de Marketing: Selecionando Clientes com </a:t>
            </a:r>
            <a:r>
              <a:rPr lang="pt-BR" dirty="0" err="1">
                <a:hlinkClick r:id="rId6"/>
              </a:rPr>
              <a:t>Machine</a:t>
            </a:r>
            <a:r>
              <a:rPr lang="pt-BR" dirty="0">
                <a:hlinkClick r:id="rId6"/>
              </a:rPr>
              <a:t> Learning | </a:t>
            </a:r>
            <a:r>
              <a:rPr lang="pt-BR" dirty="0" err="1">
                <a:hlinkClick r:id="rId6"/>
              </a:rPr>
              <a:t>by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DionesGouvea</a:t>
            </a:r>
            <a:r>
              <a:rPr lang="pt-BR" dirty="0">
                <a:hlinkClick r:id="rId6"/>
              </a:rPr>
              <a:t> | May, 2023 | </a:t>
            </a:r>
            <a:r>
              <a:rPr lang="pt-BR" dirty="0" err="1">
                <a:hlinkClick r:id="rId6"/>
              </a:rPr>
              <a:t>Medium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LinkedIn</a:t>
            </a:r>
          </a:p>
          <a:p>
            <a:r>
              <a:rPr lang="pt-BR" dirty="0">
                <a:hlinkClick r:id="rId7"/>
              </a:rPr>
              <a:t>https://www.linkedin.com/in/dionesgouvea/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Email</a:t>
            </a:r>
            <a:br>
              <a:rPr lang="pt-BR" dirty="0"/>
            </a:br>
            <a:r>
              <a:rPr lang="pt-BR" dirty="0">
                <a:hlinkClick r:id="rId8"/>
              </a:rPr>
              <a:t>mailto:gouveadiones@gmail.com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o Explicativo: Seta para a Direita 13">
            <a:extLst>
              <a:ext uri="{FF2B5EF4-FFF2-40B4-BE49-F238E27FC236}">
                <a16:creationId xmlns:a16="http://schemas.microsoft.com/office/drawing/2014/main" id="{D89110E3-EE87-5C58-91FE-67FCC2FDF311}"/>
              </a:ext>
            </a:extLst>
          </p:cNvPr>
          <p:cNvSpPr/>
          <p:nvPr/>
        </p:nvSpPr>
        <p:spPr>
          <a:xfrm>
            <a:off x="5855368" y="2896855"/>
            <a:ext cx="2724871" cy="1675146"/>
          </a:xfrm>
          <a:prstGeom prst="rightArrowCallout">
            <a:avLst/>
          </a:prstGeom>
          <a:solidFill>
            <a:srgbClr val="FF00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Vinhos</a:t>
            </a:r>
            <a:br>
              <a:rPr lang="pt-BR" b="1"/>
            </a:br>
            <a:r>
              <a:rPr lang="pt-BR" b="1"/>
              <a:t>Carnes </a:t>
            </a:r>
            <a:br>
              <a:rPr lang="pt-BR" b="1"/>
            </a:br>
            <a:r>
              <a:rPr lang="pt-BR" b="1"/>
              <a:t>peixes</a:t>
            </a:r>
            <a:br>
              <a:rPr lang="pt-BR" b="1"/>
            </a:br>
            <a:r>
              <a:rPr lang="pt-BR" b="1"/>
              <a:t>Frutas</a:t>
            </a:r>
            <a:br>
              <a:rPr lang="pt-BR" b="1"/>
            </a:br>
            <a:r>
              <a:rPr lang="pt-BR" b="1"/>
              <a:t>Doces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E812BE2-4851-A9EC-E644-1AFDC9AC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>
            <a:normAutofit/>
          </a:bodyPr>
          <a:lstStyle/>
          <a:p>
            <a:r>
              <a:rPr lang="pt-BR"/>
              <a:t>Empresa</a:t>
            </a:r>
          </a:p>
        </p:txBody>
      </p:sp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2FB3BFC-542B-A101-4136-18F8F60E9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89AC2-E773-6FE2-A129-D43925E9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r="10355"/>
          <a:stretch/>
        </p:blipFill>
        <p:spPr>
          <a:xfrm>
            <a:off x="20" y="10"/>
            <a:ext cx="4863586" cy="3450297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19" name="Espaço Reservado para Conteúdo 6">
            <a:extLst>
              <a:ext uri="{FF2B5EF4-FFF2-40B4-BE49-F238E27FC236}">
                <a16:creationId xmlns:a16="http://schemas.microsoft.com/office/drawing/2014/main" id="{3BB3AE42-9951-CE62-4CB8-7599CD9B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115" y="2067829"/>
            <a:ext cx="6804809" cy="46056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Empresa do setor de alimentos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Categorias </a:t>
            </a:r>
            <a:br>
              <a:rPr lang="pt-BR"/>
            </a:br>
            <a:endParaRPr lang="pt-B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/>
          </a:p>
          <a:p>
            <a:endParaRPr lang="pt-BR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1 Milhão de consumidores por ano</a:t>
            </a:r>
            <a:br>
              <a:rPr lang="pt-BR"/>
            </a:br>
            <a:r>
              <a:rPr lang="pt-BR"/>
              <a:t>Loja física</a:t>
            </a:r>
            <a:br>
              <a:rPr lang="pt-BR"/>
            </a:br>
            <a:r>
              <a:rPr lang="pt-BR"/>
              <a:t>Online</a:t>
            </a:r>
            <a:br>
              <a:rPr lang="pt-BR"/>
            </a:br>
            <a:r>
              <a:rPr lang="pt-BR"/>
              <a:t>Catalogo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Lucro Solido nos últimos 3 anos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/>
          </a:p>
          <a:p>
            <a:pPr marL="342900" indent="-342900">
              <a:buFontTx/>
              <a:buChar char="-"/>
            </a:pPr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C92483-B52F-0708-3237-2394A6D02A43}"/>
              </a:ext>
            </a:extLst>
          </p:cNvPr>
          <p:cNvSpPr/>
          <p:nvPr/>
        </p:nvSpPr>
        <p:spPr>
          <a:xfrm>
            <a:off x="8694820" y="3171526"/>
            <a:ext cx="1892969" cy="1199147"/>
          </a:xfrm>
          <a:prstGeom prst="rect">
            <a:avLst/>
          </a:prstGeom>
          <a:solidFill>
            <a:srgbClr val="FF001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Produtos Gold</a:t>
            </a:r>
          </a:p>
        </p:txBody>
      </p:sp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B7102935-EC6B-9252-0774-21E1BE12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57" y="0"/>
            <a:ext cx="1060695" cy="10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E4644-D124-2F72-D33E-8B713E9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</a:t>
            </a:r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b="20190"/>
          <a:stretch/>
        </p:blipFill>
        <p:spPr>
          <a:xfrm>
            <a:off x="20" y="10"/>
            <a:ext cx="4863586" cy="3450297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8C6277-F632-AD7E-18EE-5B7CE8831879}"/>
              </a:ext>
            </a:extLst>
          </p:cNvPr>
          <p:cNvSpPr txBox="1"/>
          <p:nvPr/>
        </p:nvSpPr>
        <p:spPr>
          <a:xfrm>
            <a:off x="5353492" y="2106204"/>
            <a:ext cx="6228907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/>
              <a:t>Perspectivas de </a:t>
            </a:r>
            <a:r>
              <a:rPr lang="en-US" b="1" dirty="0" err="1"/>
              <a:t>lucro</a:t>
            </a:r>
            <a:r>
              <a:rPr lang="en-US" b="1" dirty="0"/>
              <a:t> </a:t>
            </a:r>
            <a:r>
              <a:rPr lang="en-US" b="1" dirty="0" err="1"/>
              <a:t>negativas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perspectva</a:t>
            </a:r>
            <a:r>
              <a:rPr lang="en-US" dirty="0"/>
              <a:t> de </a:t>
            </a:r>
            <a:r>
              <a:rPr lang="en-US" dirty="0" err="1"/>
              <a:t>lucro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proximos</a:t>
            </a:r>
            <a:r>
              <a:rPr lang="en-US" dirty="0"/>
              <a:t> 3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boas,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iniciativas</a:t>
            </a:r>
            <a:r>
              <a:rPr lang="en-US" dirty="0"/>
              <a:t> para mudar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cenario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b="1" dirty="0"/>
              <a:t> </a:t>
            </a:r>
          </a:p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Melhorar</a:t>
            </a:r>
            <a:r>
              <a:rPr lang="en-US" b="1" dirty="0"/>
              <a:t> o </a:t>
            </a:r>
            <a:r>
              <a:rPr lang="en-US" b="1" dirty="0" err="1"/>
              <a:t>desempenho</a:t>
            </a:r>
            <a:r>
              <a:rPr lang="en-US" b="1" dirty="0"/>
              <a:t> das </a:t>
            </a:r>
            <a:r>
              <a:rPr lang="en-US" b="1" dirty="0" err="1"/>
              <a:t>campanhas</a:t>
            </a:r>
            <a:r>
              <a:rPr lang="en-US" b="1" dirty="0"/>
              <a:t> de marketing </a:t>
            </a:r>
            <a:br>
              <a:rPr lang="en-US" b="1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das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iniciativas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marketing </a:t>
            </a:r>
            <a:r>
              <a:rPr lang="pt-BR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construindo um modelo preditivo que irá apoiar iniciativas de marketing.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E4644-D124-2F72-D33E-8B713E9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Dados</a:t>
            </a:r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0" y="10"/>
            <a:ext cx="4874866" cy="3458299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12" name="Rolagem: Vertical 11">
            <a:extLst>
              <a:ext uri="{FF2B5EF4-FFF2-40B4-BE49-F238E27FC236}">
                <a16:creationId xmlns:a16="http://schemas.microsoft.com/office/drawing/2014/main" id="{7303B9B1-C2BE-06BB-75A9-A34C8F4A3614}"/>
              </a:ext>
            </a:extLst>
          </p:cNvPr>
          <p:cNvSpPr/>
          <p:nvPr/>
        </p:nvSpPr>
        <p:spPr>
          <a:xfrm>
            <a:off x="4860757" y="2210103"/>
            <a:ext cx="4347411" cy="3458299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Campanha para um novo produto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2240 clientes selecionados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Contato por telefone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Custo por contato $3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Retorno por compra $11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Taxa de resposta: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olagem: Vertical 12">
            <a:extLst>
              <a:ext uri="{FF2B5EF4-FFF2-40B4-BE49-F238E27FC236}">
                <a16:creationId xmlns:a16="http://schemas.microsoft.com/office/drawing/2014/main" id="{EA52BB2D-7192-698E-0197-766A0FD1205F}"/>
              </a:ext>
            </a:extLst>
          </p:cNvPr>
          <p:cNvSpPr/>
          <p:nvPr/>
        </p:nvSpPr>
        <p:spPr>
          <a:xfrm>
            <a:off x="8665024" y="3662397"/>
            <a:ext cx="3523928" cy="2637819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Custo: </a:t>
            </a:r>
            <a:r>
              <a:rPr lang="pt-BR" sz="2000" dirty="0"/>
              <a:t>$6720 MU</a:t>
            </a:r>
          </a:p>
          <a:p>
            <a:r>
              <a:rPr lang="pt-BR" sz="2400" b="1" dirty="0"/>
              <a:t>Retorno: </a:t>
            </a:r>
            <a:r>
              <a:rPr lang="pt-BR" sz="2000" dirty="0"/>
              <a:t>$3674MU</a:t>
            </a:r>
            <a:br>
              <a:rPr lang="pt-BR" sz="2400" b="1" dirty="0"/>
            </a:br>
            <a:r>
              <a:rPr lang="pt-BR" sz="2400" b="1" dirty="0"/>
              <a:t>Lucro: - 3046 MU</a:t>
            </a:r>
          </a:p>
        </p:txBody>
      </p:sp>
    </p:spTree>
    <p:extLst>
      <p:ext uri="{BB962C8B-B14F-4D97-AF65-F5344CB8AC3E}">
        <p14:creationId xmlns:p14="http://schemas.microsoft.com/office/powerpoint/2010/main" val="4521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18" name="Imagem 17" descr="Gráfico, Gráfico de barras&#10;&#10;Descrição gerada automaticamente">
            <a:extLst>
              <a:ext uri="{FF2B5EF4-FFF2-40B4-BE49-F238E27FC236}">
                <a16:creationId xmlns:a16="http://schemas.microsoft.com/office/drawing/2014/main" id="{EAF6E737-9B4B-C894-2EA2-7C5B13DCA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1" y="1375380"/>
            <a:ext cx="7863289" cy="514997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F08B0B-5D5C-07F6-09E9-839A22353525}"/>
              </a:ext>
            </a:extLst>
          </p:cNvPr>
          <p:cNvSpPr txBox="1"/>
          <p:nvPr/>
        </p:nvSpPr>
        <p:spPr>
          <a:xfrm>
            <a:off x="4037292" y="923731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Renda x Aquisição do produto</a:t>
            </a:r>
          </a:p>
        </p:txBody>
      </p:sp>
      <p:pic>
        <p:nvPicPr>
          <p:cNvPr id="2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91B6FEA-76C9-E2CF-0181-2E7BCA2D7E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8C942B5-1159-BA6C-B9EC-3618F35BB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448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14" name="Imagem 13" descr="Gráfico, Gráfico de barras&#10;&#10;Descrição gerada automaticamente">
            <a:extLst>
              <a:ext uri="{FF2B5EF4-FFF2-40B4-BE49-F238E27FC236}">
                <a16:creationId xmlns:a16="http://schemas.microsoft.com/office/drawing/2014/main" id="{B740F1D0-B792-BF3B-DD64-9B166B7A4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90" y="1128041"/>
            <a:ext cx="7881249" cy="560331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A1FD4D-48A8-1B9E-0638-D22989A70C8F}"/>
              </a:ext>
            </a:extLst>
          </p:cNvPr>
          <p:cNvSpPr txBox="1"/>
          <p:nvPr/>
        </p:nvSpPr>
        <p:spPr>
          <a:xfrm>
            <a:off x="4015290" y="716057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Nível de escolaridade x Aquisição de produto</a:t>
            </a:r>
          </a:p>
        </p:txBody>
      </p:sp>
      <p:pic>
        <p:nvPicPr>
          <p:cNvPr id="18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D21CD08-3A9B-5A3C-EC44-78F33492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1D90982-74A9-DF04-B775-527F93812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80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57FDDD67-A2DA-DE70-A7C1-333D0EC28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94" y="1276003"/>
            <a:ext cx="8112877" cy="52087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69F125-BD8D-E6B4-AE6E-6DA6148BC37E}"/>
              </a:ext>
            </a:extLst>
          </p:cNvPr>
          <p:cNvSpPr txBox="1"/>
          <p:nvPr/>
        </p:nvSpPr>
        <p:spPr>
          <a:xfrm>
            <a:off x="4037292" y="923731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Número de Filhos x Aquisição do produto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DB1C038-B523-BC2C-9356-858A40A89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261F6C-0F29-EEED-3BCE-CFD7AE6D0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85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8B2CDAD-C7C2-562F-CD07-9B0D92E9C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42" y="1199923"/>
            <a:ext cx="8294920" cy="52848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795E64-9273-74D4-0EB9-13A50A71E4CE}"/>
              </a:ext>
            </a:extLst>
          </p:cNvPr>
          <p:cNvSpPr txBox="1"/>
          <p:nvPr/>
        </p:nvSpPr>
        <p:spPr>
          <a:xfrm>
            <a:off x="3786442" y="503532"/>
            <a:ext cx="541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Quantidade de produtos comprados  x Aquisição do produto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9297C54-49DD-9216-FB0F-622DFE1ADF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CA84E9-A011-B80E-500B-E368E38F1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139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8CE04AB9-7C57-E0B7-3CA9-1A316EAE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56" y="1140642"/>
            <a:ext cx="8016921" cy="54183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ABA6CE-4C35-D2D2-624F-3383D8237312}"/>
              </a:ext>
            </a:extLst>
          </p:cNvPr>
          <p:cNvSpPr txBox="1"/>
          <p:nvPr/>
        </p:nvSpPr>
        <p:spPr>
          <a:xfrm>
            <a:off x="3915994" y="657007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Data de cadastro x Aquisição do produto</a:t>
            </a:r>
          </a:p>
        </p:txBody>
      </p:sp>
      <p:pic>
        <p:nvPicPr>
          <p:cNvPr id="10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7E71799-0602-3B92-011D-2F555FA7F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29C9B-95C4-9DCD-3151-0FD8D0517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508329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322872A73304B9BB5CA3A00AEC221" ma:contentTypeVersion="2" ma:contentTypeDescription="Create a new document." ma:contentTypeScope="" ma:versionID="c7f660c366114b34dac3177c3b5a6799">
  <xsd:schema xmlns:xsd="http://www.w3.org/2001/XMLSchema" xmlns:xs="http://www.w3.org/2001/XMLSchema" xmlns:p="http://schemas.microsoft.com/office/2006/metadata/properties" xmlns:ns3="fd57773c-274c-4313-8f41-30a2811cd40b" targetNamespace="http://schemas.microsoft.com/office/2006/metadata/properties" ma:root="true" ma:fieldsID="035a7fe48c183e01dab9c4059c8b5585" ns3:_="">
    <xsd:import namespace="fd57773c-274c-4313-8f41-30a2811cd4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773c-274c-4313-8f41-30a2811cd4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685B3F-C2F9-48E5-986A-0CE9CB7975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831F32-6358-4236-BEEE-6FFEC3E3F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773c-274c-4313-8f41-30a2811cd4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263BD6-CCE9-44DB-9654-95FC3606351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d57773c-274c-4313-8f41-30a2811cd40b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314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SplashVTI</vt:lpstr>
      <vt:lpstr>Otimização de campanhas de Marketing  </vt:lpstr>
      <vt:lpstr>Empresa</vt:lpstr>
      <vt:lpstr>Case</vt:lpstr>
      <vt:lpstr>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Perfil Comprador 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</dc:title>
  <dc:creator>Diones Gouvea</dc:creator>
  <cp:lastModifiedBy>Diones Gouvea</cp:lastModifiedBy>
  <cp:revision>51</cp:revision>
  <dcterms:created xsi:type="dcterms:W3CDTF">2023-05-31T00:39:04Z</dcterms:created>
  <dcterms:modified xsi:type="dcterms:W3CDTF">2023-06-01T21:19:06Z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0x01010053B322872A73304B9BB5CA3A00AEC221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2023-06-01T21:19:05Z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761b987c-e63e-4e9c-af4e-b25f45b67cf0</vt:lpwstr>
  </property>
  <property fmtid="{D5CDD505-2E9C-101B-9397-08002B2CF9AE}" pid="8" name="MSIP_Label_defa4170-0d19-0005-0004-bc88714345d2_ActionId">
    <vt:lpwstr>c69e823d-3231-4994-abd9-b971e7eac1d7</vt:lpwstr>
  </property>
  <property fmtid="{D5CDD505-2E9C-101B-9397-08002B2CF9AE}" pid="9" name="MSIP_Label_defa4170-0d19-0005-0004-bc88714345d2_ContentBits">
    <vt:lpwstr>0</vt:lpwstr>
  </property>
</Properties>
</file>