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59" r:id="rId8"/>
    <p:sldId id="261" r:id="rId9"/>
    <p:sldId id="271" r:id="rId10"/>
    <p:sldId id="260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D082A0-EC08-140B-F085-2E005928111E}" name="Diones Gouvea" initials="DG" userId="S::dionesgouvea@50lhj2.onmicrosoft.com::b6567262-1cd2-4a15-bd20-1ef72bc70eb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1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gouveadiones@gmail.com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www.linkedin.com/in/dionesgouve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gouveadiones/otimizando-campanhas-de-marketing-selecionando-clientes-com-machine-learning-9f00871a3a2b" TargetMode="External"/><Relationship Id="rId5" Type="http://schemas.openxmlformats.org/officeDocument/2006/relationships/hyperlink" Target="https://github.com/DionesGouvea/propensao_compra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74781-2FA5-447B-BA88-59723CAC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57EA4D72-2A8D-4C73-26F7-391D6413E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5538716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Otimização de campanhas de Marketing  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BFE6C0BC-E39E-E344-26B5-70D90B0A6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5538716" cy="1655762"/>
          </a:xfrm>
        </p:spPr>
        <p:txBody>
          <a:bodyPr>
            <a:normAutofit/>
          </a:bodyPr>
          <a:lstStyle/>
          <a:p>
            <a:r>
              <a:rPr lang="pt-BR" dirty="0" err="1"/>
              <a:t>Diones</a:t>
            </a:r>
            <a:r>
              <a:rPr lang="pt-BR" dirty="0"/>
              <a:t> Gouvea da Silva</a:t>
            </a:r>
          </a:p>
          <a:p>
            <a:endParaRPr lang="pt-BR" dirty="0"/>
          </a:p>
          <a:p>
            <a:r>
              <a:rPr lang="pt-BR" dirty="0"/>
              <a:t>Junho 2023</a:t>
            </a:r>
          </a:p>
        </p:txBody>
      </p:sp>
      <p:pic>
        <p:nvPicPr>
          <p:cNvPr id="7" name="Imagem 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60A1307B-ADF4-0D76-96A3-327B8F12C1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r="372" b="3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344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8CE04AB9-7C57-E0B7-3CA9-1A316EAE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56" y="1140642"/>
            <a:ext cx="8016921" cy="54183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4ABA6CE-4C35-D2D2-624F-3383D8237312}"/>
              </a:ext>
            </a:extLst>
          </p:cNvPr>
          <p:cNvSpPr txBox="1"/>
          <p:nvPr/>
        </p:nvSpPr>
        <p:spPr>
          <a:xfrm>
            <a:off x="3915994" y="657007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Data de cadastro x Aquisição do produto</a:t>
            </a:r>
          </a:p>
        </p:txBody>
      </p:sp>
      <p:pic>
        <p:nvPicPr>
          <p:cNvPr id="10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7E71799-0602-3B92-011D-2F555FA7F6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A29C9B-95C4-9DCD-3151-0FD8D0517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508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92503BB2-3E15-9025-2946-8EA8E17C5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6" y="1134544"/>
            <a:ext cx="7560296" cy="563164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C1041-889F-B04A-680D-A06DA9D997FF}"/>
              </a:ext>
            </a:extLst>
          </p:cNvPr>
          <p:cNvSpPr txBox="1"/>
          <p:nvPr/>
        </p:nvSpPr>
        <p:spPr>
          <a:xfrm>
            <a:off x="3947097" y="765212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Recency</a:t>
            </a:r>
            <a:r>
              <a:rPr lang="pt-BR" b="1" dirty="0"/>
              <a:t> x Aquisição do produto </a:t>
            </a:r>
          </a:p>
        </p:txBody>
      </p:sp>
      <p:pic>
        <p:nvPicPr>
          <p:cNvPr id="9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1F5418A5-62CA-8734-21BE-122C522991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1A8EB1-EEF3-EDD7-3E19-A7775C83F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339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9" name="Rolagem: Vertical 8">
            <a:extLst>
              <a:ext uri="{FF2B5EF4-FFF2-40B4-BE49-F238E27FC236}">
                <a16:creationId xmlns:a16="http://schemas.microsoft.com/office/drawing/2014/main" id="{5920B00C-5AC3-18FA-ED63-8D9EC04AF076}"/>
              </a:ext>
            </a:extLst>
          </p:cNvPr>
          <p:cNvSpPr/>
          <p:nvPr/>
        </p:nvSpPr>
        <p:spPr>
          <a:xfrm>
            <a:off x="7268308" y="1758569"/>
            <a:ext cx="4667018" cy="4525010"/>
          </a:xfrm>
          <a:prstGeom prst="verticalScroll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Casado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Nível Superior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53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Sem Filhos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Renda média 76 mil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Alta Frequência de compra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Gasta mais por compra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Não usa muitos cupons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/>
              <a:t> </a:t>
            </a:r>
          </a:p>
          <a:p>
            <a:pPr algn="ctr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E88E5F2-5A75-AA86-3F7B-A4210975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019" y="141412"/>
            <a:ext cx="6228907" cy="1042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Perfil</a:t>
            </a:r>
            <a:r>
              <a:rPr lang="en-US" dirty="0"/>
              <a:t> Comprador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6B01602E-79AB-7136-027A-66F7676F3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823" y="2218031"/>
            <a:ext cx="4065548" cy="4065548"/>
          </a:xfrm>
          <a:prstGeom prst="rect">
            <a:avLst/>
          </a:prstGeom>
        </p:spPr>
      </p:pic>
      <p:pic>
        <p:nvPicPr>
          <p:cNvPr id="18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B654998-E8B1-ED42-11D6-540BD59A2B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C00CFF2-1703-F103-D38B-9124C9E60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920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C1041-889F-B04A-680D-A06DA9D997FF}"/>
              </a:ext>
            </a:extLst>
          </p:cNvPr>
          <p:cNvSpPr txBox="1"/>
          <p:nvPr/>
        </p:nvSpPr>
        <p:spPr>
          <a:xfrm>
            <a:off x="3334328" y="390548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Modelo</a:t>
            </a:r>
          </a:p>
        </p:txBody>
      </p:sp>
      <p:pic>
        <p:nvPicPr>
          <p:cNvPr id="9" name="Imagem 8" descr="Tela preta com letras brancas&#10;&#10;Descrição gerada automaticamente">
            <a:extLst>
              <a:ext uri="{FF2B5EF4-FFF2-40B4-BE49-F238E27FC236}">
                <a16:creationId xmlns:a16="http://schemas.microsoft.com/office/drawing/2014/main" id="{835F87E6-68B4-B505-D7AD-B0F556902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8" y="4266733"/>
            <a:ext cx="8341943" cy="235300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5AC9DAC-36BB-1C27-5631-E44760A9C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4328" y="759880"/>
            <a:ext cx="4553306" cy="3407683"/>
          </a:xfrm>
          <a:prstGeom prst="rect">
            <a:avLst/>
          </a:prstGeom>
        </p:spPr>
      </p:pic>
      <p:pic>
        <p:nvPicPr>
          <p:cNvPr id="13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53214DD-78A3-8B81-8A86-A20363B8C4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799B95-D833-1D89-4A18-7C3AC3668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FA0B22-811D-F55B-A8BF-2AEC0B1DDFB8}"/>
              </a:ext>
            </a:extLst>
          </p:cNvPr>
          <p:cNvSpPr txBox="1"/>
          <p:nvPr/>
        </p:nvSpPr>
        <p:spPr>
          <a:xfrm>
            <a:off x="7887634" y="859050"/>
            <a:ext cx="3923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RegressãoLogistica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Balanceado com </a:t>
            </a:r>
            <a:r>
              <a:rPr lang="pt-BR" b="1" dirty="0" err="1"/>
              <a:t>ClassWeigths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Regularização 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Threshold</a:t>
            </a:r>
            <a:r>
              <a:rPr lang="pt-BR" b="1" dirty="0"/>
              <a:t> 65%</a:t>
            </a:r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9635B2-FBAB-2FF4-13E2-4B30ED49533A}"/>
              </a:ext>
            </a:extLst>
          </p:cNvPr>
          <p:cNvSpPr/>
          <p:nvPr/>
        </p:nvSpPr>
        <p:spPr>
          <a:xfrm>
            <a:off x="7975600" y="2336378"/>
            <a:ext cx="3700671" cy="1831185"/>
          </a:xfrm>
          <a:prstGeom prst="rect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  <a:p>
            <a:r>
              <a:rPr lang="pt-BR" dirty="0" err="1"/>
              <a:t>Num_dias</a:t>
            </a:r>
            <a:r>
              <a:rPr lang="pt-BR" dirty="0"/>
              <a:t>, Store %, </a:t>
            </a:r>
            <a:r>
              <a:rPr lang="pt-BR" dirty="0" err="1"/>
              <a:t>TotalComprou</a:t>
            </a:r>
            <a:r>
              <a:rPr lang="pt-BR" dirty="0"/>
              <a:t>, </a:t>
            </a:r>
            <a:r>
              <a:rPr lang="pt-BR" dirty="0" err="1"/>
              <a:t>Recency_compra</a:t>
            </a:r>
            <a:r>
              <a:rPr lang="pt-BR" dirty="0"/>
              <a:t>, Casado, </a:t>
            </a:r>
            <a:r>
              <a:rPr lang="pt-BR" dirty="0" err="1"/>
              <a:t>TeeHome,RFM_Score</a:t>
            </a:r>
            <a:r>
              <a:rPr lang="pt-BR" dirty="0"/>
              <a:t>, </a:t>
            </a:r>
            <a:r>
              <a:rPr lang="pt-BR" dirty="0" err="1"/>
              <a:t>Meat</a:t>
            </a:r>
            <a:r>
              <a:rPr lang="pt-BR" dirty="0"/>
              <a:t>%, </a:t>
            </a:r>
            <a:r>
              <a:rPr lang="pt-BR" dirty="0" err="1"/>
              <a:t>Education</a:t>
            </a:r>
            <a:r>
              <a:rPr lang="pt-BR" dirty="0"/>
              <a:t>, </a:t>
            </a:r>
            <a:r>
              <a:rPr lang="pt-BR" dirty="0" err="1"/>
              <a:t>FrequenciaCompra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335767-4B6C-2ACC-DF65-8AD0675E2286}"/>
              </a:ext>
            </a:extLst>
          </p:cNvPr>
          <p:cNvSpPr txBox="1"/>
          <p:nvPr/>
        </p:nvSpPr>
        <p:spPr>
          <a:xfrm>
            <a:off x="7969961" y="230046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Shap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Values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2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DC1041-889F-B04A-680D-A06DA9D997FF}"/>
              </a:ext>
            </a:extLst>
          </p:cNvPr>
          <p:cNvSpPr txBox="1"/>
          <p:nvPr/>
        </p:nvSpPr>
        <p:spPr>
          <a:xfrm>
            <a:off x="3388598" y="760003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Projeção de lucro </a:t>
            </a:r>
          </a:p>
        </p:txBody>
      </p:sp>
      <p:pic>
        <p:nvPicPr>
          <p:cNvPr id="3" name="Imagem 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A6E4FE39-5F9F-3433-ACDD-DBC6EFF01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6" y="4592904"/>
            <a:ext cx="8971721" cy="1431724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30BD85E-0AED-F9AF-D4C0-D1421D9218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807" y="1170846"/>
            <a:ext cx="3335460" cy="333546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00705451-E1F9-5858-87E6-0FCB2A545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597" y="1617132"/>
            <a:ext cx="5411755" cy="28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8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5EA924-70C7-4EED-898E-862119A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692" y="378288"/>
            <a:ext cx="622890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Dúvidas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B3AF76-0555-FC14-AD99-F2073EFCED3B}"/>
              </a:ext>
            </a:extLst>
          </p:cNvPr>
          <p:cNvSpPr txBox="1"/>
          <p:nvPr/>
        </p:nvSpPr>
        <p:spPr>
          <a:xfrm>
            <a:off x="3431557" y="2016666"/>
            <a:ext cx="641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Projeto</a:t>
            </a:r>
            <a:endParaRPr lang="pt-BR" b="1" dirty="0">
              <a:hlinkClick r:id="rId5"/>
            </a:endParaRPr>
          </a:p>
          <a:p>
            <a:r>
              <a:rPr lang="pt-BR" dirty="0">
                <a:hlinkClick r:id="rId5"/>
              </a:rPr>
              <a:t>https://github.com/DionesGouvea/propensao_compra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Artigo</a:t>
            </a:r>
          </a:p>
          <a:p>
            <a:r>
              <a:rPr lang="pt-BR" dirty="0">
                <a:hlinkClick r:id="rId6"/>
              </a:rPr>
              <a:t>Otimizando Campanhas de Marketing: Selecionando Clientes com </a:t>
            </a:r>
            <a:r>
              <a:rPr lang="pt-BR" dirty="0" err="1">
                <a:hlinkClick r:id="rId6"/>
              </a:rPr>
              <a:t>Machine</a:t>
            </a:r>
            <a:r>
              <a:rPr lang="pt-BR" dirty="0">
                <a:hlinkClick r:id="rId6"/>
              </a:rPr>
              <a:t> Learning | </a:t>
            </a:r>
            <a:r>
              <a:rPr lang="pt-BR" dirty="0" err="1">
                <a:hlinkClick r:id="rId6"/>
              </a:rPr>
              <a:t>by</a:t>
            </a:r>
            <a:r>
              <a:rPr lang="pt-BR" dirty="0">
                <a:hlinkClick r:id="rId6"/>
              </a:rPr>
              <a:t> </a:t>
            </a:r>
            <a:r>
              <a:rPr lang="pt-BR" dirty="0" err="1">
                <a:hlinkClick r:id="rId6"/>
              </a:rPr>
              <a:t>DionesGouvea</a:t>
            </a:r>
            <a:r>
              <a:rPr lang="pt-BR" dirty="0">
                <a:hlinkClick r:id="rId6"/>
              </a:rPr>
              <a:t> | May, 2023 | </a:t>
            </a:r>
            <a:r>
              <a:rPr lang="pt-BR" dirty="0" err="1">
                <a:hlinkClick r:id="rId6"/>
              </a:rPr>
              <a:t>Medium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LinkedIn</a:t>
            </a:r>
          </a:p>
          <a:p>
            <a:r>
              <a:rPr lang="pt-BR" dirty="0">
                <a:hlinkClick r:id="rId7"/>
              </a:rPr>
              <a:t>https://www.linkedin.com/in/dionesgouvea/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Email</a:t>
            </a:r>
            <a:br>
              <a:rPr lang="pt-BR" dirty="0"/>
            </a:br>
            <a:r>
              <a:rPr lang="pt-BR" dirty="0">
                <a:hlinkClick r:id="rId8"/>
              </a:rPr>
              <a:t>mailto:gouveadiones@gmail.com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9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o Explicativo: Seta para a Direita 13">
            <a:extLst>
              <a:ext uri="{FF2B5EF4-FFF2-40B4-BE49-F238E27FC236}">
                <a16:creationId xmlns:a16="http://schemas.microsoft.com/office/drawing/2014/main" id="{D89110E3-EE87-5C58-91FE-67FCC2FDF311}"/>
              </a:ext>
            </a:extLst>
          </p:cNvPr>
          <p:cNvSpPr/>
          <p:nvPr/>
        </p:nvSpPr>
        <p:spPr>
          <a:xfrm>
            <a:off x="5855368" y="2896855"/>
            <a:ext cx="2724871" cy="1675146"/>
          </a:xfrm>
          <a:prstGeom prst="rightArrowCallout">
            <a:avLst/>
          </a:prstGeom>
          <a:solidFill>
            <a:srgbClr val="FF00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Vinhos</a:t>
            </a:r>
            <a:br>
              <a:rPr lang="pt-BR" b="1"/>
            </a:br>
            <a:r>
              <a:rPr lang="pt-BR" b="1"/>
              <a:t>Carnes </a:t>
            </a:r>
            <a:br>
              <a:rPr lang="pt-BR" b="1"/>
            </a:br>
            <a:r>
              <a:rPr lang="pt-BR" b="1"/>
              <a:t>peixes</a:t>
            </a:r>
            <a:br>
              <a:rPr lang="pt-BR" b="1"/>
            </a:br>
            <a:r>
              <a:rPr lang="pt-BR" b="1"/>
              <a:t>Frutas</a:t>
            </a:r>
            <a:br>
              <a:rPr lang="pt-BR" b="1"/>
            </a:br>
            <a:r>
              <a:rPr lang="pt-BR" b="1"/>
              <a:t>Doces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E812BE2-4851-A9EC-E644-1AFDC9AC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92" y="557784"/>
            <a:ext cx="6228907" cy="1325563"/>
          </a:xfrm>
        </p:spPr>
        <p:txBody>
          <a:bodyPr>
            <a:normAutofit/>
          </a:bodyPr>
          <a:lstStyle/>
          <a:p>
            <a:r>
              <a:rPr lang="pt-BR"/>
              <a:t>Empresa</a:t>
            </a:r>
          </a:p>
        </p:txBody>
      </p:sp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2FB3BFC-542B-A101-4136-18F8F60E9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1" y="3407693"/>
            <a:ext cx="4874885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89AC2-E773-6FE2-A129-D43925E9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r="10355"/>
          <a:stretch/>
        </p:blipFill>
        <p:spPr>
          <a:xfrm>
            <a:off x="20" y="10"/>
            <a:ext cx="4863586" cy="3450297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19" name="Espaço Reservado para Conteúdo 6">
            <a:extLst>
              <a:ext uri="{FF2B5EF4-FFF2-40B4-BE49-F238E27FC236}">
                <a16:creationId xmlns:a16="http://schemas.microsoft.com/office/drawing/2014/main" id="{3BB3AE42-9951-CE62-4CB8-7599CD9B1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115" y="2067829"/>
            <a:ext cx="6804809" cy="46056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Empresa do setor de alimentos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Categorias </a:t>
            </a:r>
            <a:br>
              <a:rPr lang="pt-BR"/>
            </a:br>
            <a:endParaRPr lang="pt-BR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1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b="1"/>
          </a:p>
          <a:p>
            <a:endParaRPr lang="pt-BR" b="1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1 Milhão de consumidores por ano</a:t>
            </a:r>
            <a:br>
              <a:rPr lang="pt-BR"/>
            </a:br>
            <a:r>
              <a:rPr lang="pt-BR"/>
              <a:t>Loja física</a:t>
            </a:r>
            <a:br>
              <a:rPr lang="pt-BR"/>
            </a:br>
            <a:r>
              <a:rPr lang="pt-BR"/>
              <a:t>Online</a:t>
            </a:r>
            <a:br>
              <a:rPr lang="pt-BR"/>
            </a:br>
            <a:r>
              <a:rPr lang="pt-BR"/>
              <a:t>Catalogo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1">
                <a:solidFill>
                  <a:schemeClr val="tx1">
                    <a:lumMod val="75000"/>
                    <a:lumOff val="25000"/>
                  </a:schemeClr>
                </a:solidFill>
              </a:rPr>
              <a:t>Lucro Solido nos últimos 3 anos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/>
          </a:p>
          <a:p>
            <a:pPr marL="342900" indent="-342900">
              <a:buFontTx/>
              <a:buChar char="-"/>
            </a:pPr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BC92483-B52F-0708-3237-2394A6D02A43}"/>
              </a:ext>
            </a:extLst>
          </p:cNvPr>
          <p:cNvSpPr/>
          <p:nvPr/>
        </p:nvSpPr>
        <p:spPr>
          <a:xfrm>
            <a:off x="8694820" y="3171526"/>
            <a:ext cx="1892969" cy="1199147"/>
          </a:xfrm>
          <a:prstGeom prst="rect">
            <a:avLst/>
          </a:prstGeom>
          <a:solidFill>
            <a:srgbClr val="FF001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/>
              <a:t>Produtos Gold</a:t>
            </a:r>
          </a:p>
        </p:txBody>
      </p:sp>
      <p:pic>
        <p:nvPicPr>
          <p:cNvPr id="23" name="Imagem 22" descr="Logotipo&#10;&#10;Descrição gerada automaticamente">
            <a:extLst>
              <a:ext uri="{FF2B5EF4-FFF2-40B4-BE49-F238E27FC236}">
                <a16:creationId xmlns:a16="http://schemas.microsoft.com/office/drawing/2014/main" id="{B7102935-EC6B-9252-0774-21E1BE12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257" y="0"/>
            <a:ext cx="1060695" cy="10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E4644-D124-2F72-D33E-8B713E9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92" y="557784"/>
            <a:ext cx="622890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</a:t>
            </a:r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1" y="3407693"/>
            <a:ext cx="4874885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9" b="20190"/>
          <a:stretch/>
        </p:blipFill>
        <p:spPr>
          <a:xfrm>
            <a:off x="20" y="10"/>
            <a:ext cx="4863586" cy="3450297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78C6277-F632-AD7E-18EE-5B7CE8831879}"/>
              </a:ext>
            </a:extLst>
          </p:cNvPr>
          <p:cNvSpPr txBox="1"/>
          <p:nvPr/>
        </p:nvSpPr>
        <p:spPr>
          <a:xfrm>
            <a:off x="5353492" y="2106204"/>
            <a:ext cx="6228907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/>
              <a:t>Perspectivas de </a:t>
            </a:r>
            <a:r>
              <a:rPr lang="en-US" b="1" dirty="0" err="1"/>
              <a:t>lucro</a:t>
            </a:r>
            <a:r>
              <a:rPr lang="en-US" b="1" dirty="0"/>
              <a:t> </a:t>
            </a:r>
            <a:r>
              <a:rPr lang="en-US" b="1" dirty="0" err="1"/>
              <a:t>negativas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err="1"/>
              <a:t>perspectva</a:t>
            </a:r>
            <a:r>
              <a:rPr lang="en-US" dirty="0"/>
              <a:t> de </a:t>
            </a:r>
            <a:r>
              <a:rPr lang="en-US" dirty="0" err="1"/>
              <a:t>lucro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proximos</a:t>
            </a:r>
            <a:r>
              <a:rPr lang="en-US" dirty="0"/>
              <a:t> 3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boas,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iniciativas</a:t>
            </a:r>
            <a:r>
              <a:rPr lang="en-US" dirty="0"/>
              <a:t> para mudar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cenario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tomadas</a:t>
            </a:r>
            <a:r>
              <a:rPr lang="en-US" b="1" dirty="0"/>
              <a:t> </a:t>
            </a:r>
          </a:p>
          <a:p>
            <a:pPr marL="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endParaRPr lang="en-US" dirty="0"/>
          </a:p>
          <a:p>
            <a:pPr marL="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b="1" dirty="0" err="1"/>
              <a:t>Melhorar</a:t>
            </a:r>
            <a:r>
              <a:rPr lang="en-US" b="1" dirty="0"/>
              <a:t> o </a:t>
            </a:r>
            <a:r>
              <a:rPr lang="en-US" b="1" dirty="0" err="1"/>
              <a:t>desempenho</a:t>
            </a:r>
            <a:r>
              <a:rPr lang="en-US" b="1" dirty="0"/>
              <a:t> das </a:t>
            </a:r>
            <a:r>
              <a:rPr lang="en-US" b="1" dirty="0" err="1"/>
              <a:t>campanhas</a:t>
            </a:r>
            <a:r>
              <a:rPr lang="en-US" b="1" dirty="0"/>
              <a:t> de marketing </a:t>
            </a:r>
            <a:br>
              <a:rPr lang="en-US" b="1" dirty="0"/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das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iniciativas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investir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elhor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orçamento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campanhas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marketing </a:t>
            </a:r>
            <a:r>
              <a:rPr lang="pt-BR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construindo um modelo preditivo que irá apoiar iniciativas de marketing.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3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E4644-D124-2F72-D33E-8B713E97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92" y="557784"/>
            <a:ext cx="6228907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Dados</a:t>
            </a:r>
          </a:p>
        </p:txBody>
      </p:sp>
      <p:pic>
        <p:nvPicPr>
          <p:cNvPr id="5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8137C244-9E06-00B1-E678-60CD63262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1" y="3407693"/>
            <a:ext cx="4874885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18D8AC-84C3-10CD-0E61-35010C582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0" y="10"/>
            <a:ext cx="4874866" cy="3458299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sp>
        <p:nvSpPr>
          <p:cNvPr id="12" name="Rolagem: Vertical 11">
            <a:extLst>
              <a:ext uri="{FF2B5EF4-FFF2-40B4-BE49-F238E27FC236}">
                <a16:creationId xmlns:a16="http://schemas.microsoft.com/office/drawing/2014/main" id="{7303B9B1-C2BE-06BB-75A9-A34C8F4A3614}"/>
              </a:ext>
            </a:extLst>
          </p:cNvPr>
          <p:cNvSpPr/>
          <p:nvPr/>
        </p:nvSpPr>
        <p:spPr>
          <a:xfrm>
            <a:off x="4860757" y="2210103"/>
            <a:ext cx="4347411" cy="3458299"/>
          </a:xfrm>
          <a:prstGeom prst="verticalScroll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Campanha para um novo produto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2240 clientes selecionados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Contato por telefone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Custo por contato $3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Retorno por compra $11 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</a:rPr>
              <a:t>Taxa de resposta: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olagem: Vertical 12">
            <a:extLst>
              <a:ext uri="{FF2B5EF4-FFF2-40B4-BE49-F238E27FC236}">
                <a16:creationId xmlns:a16="http://schemas.microsoft.com/office/drawing/2014/main" id="{EA52BB2D-7192-698E-0197-766A0FD1205F}"/>
              </a:ext>
            </a:extLst>
          </p:cNvPr>
          <p:cNvSpPr/>
          <p:nvPr/>
        </p:nvSpPr>
        <p:spPr>
          <a:xfrm>
            <a:off x="8665024" y="3662397"/>
            <a:ext cx="3523928" cy="2637819"/>
          </a:xfrm>
          <a:prstGeom prst="verticalScroll">
            <a:avLst/>
          </a:prstGeom>
          <a:solidFill>
            <a:srgbClr val="FF00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/>
              <a:t>Custo: </a:t>
            </a:r>
            <a:r>
              <a:rPr lang="pt-BR" sz="2000" dirty="0"/>
              <a:t>$6720 MU</a:t>
            </a:r>
          </a:p>
          <a:p>
            <a:r>
              <a:rPr lang="pt-BR" sz="2400" b="1" dirty="0"/>
              <a:t>Retorno: </a:t>
            </a:r>
            <a:r>
              <a:rPr lang="pt-BR" sz="2000" dirty="0"/>
              <a:t>$3674MU</a:t>
            </a:r>
            <a:br>
              <a:rPr lang="pt-BR" sz="2400" b="1" dirty="0"/>
            </a:br>
            <a:r>
              <a:rPr lang="pt-BR" sz="2400" b="1" dirty="0"/>
              <a:t>Lucro: - 3046 MU</a:t>
            </a:r>
          </a:p>
        </p:txBody>
      </p:sp>
    </p:spTree>
    <p:extLst>
      <p:ext uri="{BB962C8B-B14F-4D97-AF65-F5344CB8AC3E}">
        <p14:creationId xmlns:p14="http://schemas.microsoft.com/office/powerpoint/2010/main" val="4521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23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91B6FEA-76C9-E2CF-0181-2E7BCA2D7E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8C942B5-1159-BA6C-B9EC-3618F35BB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9DA2AB-969B-6F8E-218B-973894E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759" y="-343"/>
            <a:ext cx="6766621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 que um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retorno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Baixo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2C99959-F8C9-80EC-AAD7-5737FE9B5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20" y="1498734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8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18" name="Imagem 17" descr="Gráfico, Gráfico de barras&#10;&#10;Descrição gerada automaticamente">
            <a:extLst>
              <a:ext uri="{FF2B5EF4-FFF2-40B4-BE49-F238E27FC236}">
                <a16:creationId xmlns:a16="http://schemas.microsoft.com/office/drawing/2014/main" id="{EAF6E737-9B4B-C894-2EA2-7C5B13DCA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31" y="1375380"/>
            <a:ext cx="7863289" cy="514997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F08B0B-5D5C-07F6-09E9-839A22353525}"/>
              </a:ext>
            </a:extLst>
          </p:cNvPr>
          <p:cNvSpPr txBox="1"/>
          <p:nvPr/>
        </p:nvSpPr>
        <p:spPr>
          <a:xfrm>
            <a:off x="4037292" y="923731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Renda x Aquisição do produto</a:t>
            </a:r>
          </a:p>
        </p:txBody>
      </p:sp>
      <p:pic>
        <p:nvPicPr>
          <p:cNvPr id="23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991B6FEA-76C9-E2CF-0181-2E7BCA2D7E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8C942B5-1159-BA6C-B9EC-3618F35BB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541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14" name="Imagem 13" descr="Gráfico, Gráfico de barras&#10;&#10;Descrição gerada automaticamente">
            <a:extLst>
              <a:ext uri="{FF2B5EF4-FFF2-40B4-BE49-F238E27FC236}">
                <a16:creationId xmlns:a16="http://schemas.microsoft.com/office/drawing/2014/main" id="{B740F1D0-B792-BF3B-DD64-9B166B7A4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90" y="1128041"/>
            <a:ext cx="7881249" cy="560331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A1FD4D-48A8-1B9E-0638-D22989A70C8F}"/>
              </a:ext>
            </a:extLst>
          </p:cNvPr>
          <p:cNvSpPr txBox="1"/>
          <p:nvPr/>
        </p:nvSpPr>
        <p:spPr>
          <a:xfrm>
            <a:off x="4015290" y="716057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Nível de escolaridade x Aquisição de produto</a:t>
            </a:r>
          </a:p>
        </p:txBody>
      </p:sp>
      <p:pic>
        <p:nvPicPr>
          <p:cNvPr id="18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5D21CD08-3A9B-5A3C-EC44-78F33492ED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1D90982-74A9-DF04-B775-527F93812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380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3" name="Imagem 2" descr="Gráfico&#10;&#10;Descrição gerada automaticamente">
            <a:extLst>
              <a:ext uri="{FF2B5EF4-FFF2-40B4-BE49-F238E27FC236}">
                <a16:creationId xmlns:a16="http://schemas.microsoft.com/office/drawing/2014/main" id="{57FDDD67-A2DA-DE70-A7C1-333D0EC28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94" y="1276003"/>
            <a:ext cx="8112877" cy="52087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69F125-BD8D-E6B4-AE6E-6DA6148BC37E}"/>
              </a:ext>
            </a:extLst>
          </p:cNvPr>
          <p:cNvSpPr txBox="1"/>
          <p:nvPr/>
        </p:nvSpPr>
        <p:spPr>
          <a:xfrm>
            <a:off x="4037292" y="923731"/>
            <a:ext cx="54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Número de Filhos x Aquisição do produto</a:t>
            </a:r>
          </a:p>
        </p:txBody>
      </p:sp>
      <p:pic>
        <p:nvPicPr>
          <p:cNvPr id="9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2DB1C038-B523-BC2C-9356-858A40A893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E261F6C-0F29-EEED-3BCE-CFD7AE6D0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852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32B2994-4F7B-D09A-0EAF-A53E6125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03" y="0"/>
            <a:ext cx="1042737" cy="1042737"/>
          </a:xfrm>
          <a:prstGeom prst="rect">
            <a:avLst/>
          </a:prstGeom>
        </p:spPr>
      </p:pic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28B2CDAD-C7C2-562F-CD07-9B0D92E9C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42" y="1199923"/>
            <a:ext cx="8294920" cy="528485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B795E64-9273-74D4-0EB9-13A50A71E4CE}"/>
              </a:ext>
            </a:extLst>
          </p:cNvPr>
          <p:cNvSpPr txBox="1"/>
          <p:nvPr/>
        </p:nvSpPr>
        <p:spPr>
          <a:xfrm>
            <a:off x="3786442" y="503532"/>
            <a:ext cx="541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Quantidade de produtos comprados  x Aquisição do produto</a:t>
            </a:r>
          </a:p>
        </p:txBody>
      </p:sp>
      <p:pic>
        <p:nvPicPr>
          <p:cNvPr id="9" name="Espaço Reservado para Conteúdo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79297C54-49DD-9216-FB0F-622DFE1ADF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r="-2" b="16634"/>
          <a:stretch/>
        </p:blipFill>
        <p:spPr>
          <a:xfrm>
            <a:off x="2" y="3407693"/>
            <a:ext cx="3057234" cy="3450307"/>
          </a:xfrm>
          <a:custGeom>
            <a:avLst/>
            <a:gdLst/>
            <a:ahLst/>
            <a:cxnLst/>
            <a:rect l="l" t="t" r="r" b="b"/>
            <a:pathLst>
              <a:path w="4874885" h="3450307">
                <a:moveTo>
                  <a:pt x="4532754" y="1351027"/>
                </a:moveTo>
                <a:cubicBezTo>
                  <a:pt x="4708691" y="1351027"/>
                  <a:pt x="4851318" y="1493653"/>
                  <a:pt x="4851318" y="1669590"/>
                </a:cubicBezTo>
                <a:cubicBezTo>
                  <a:pt x="4851318" y="1845527"/>
                  <a:pt x="4708691" y="1988153"/>
                  <a:pt x="4532754" y="1988153"/>
                </a:cubicBezTo>
                <a:cubicBezTo>
                  <a:pt x="4356817" y="1988153"/>
                  <a:pt x="4214192" y="1845527"/>
                  <a:pt x="4214192" y="1669590"/>
                </a:cubicBezTo>
                <a:cubicBezTo>
                  <a:pt x="4214192" y="1493653"/>
                  <a:pt x="4356817" y="1351027"/>
                  <a:pt x="4532754" y="1351027"/>
                </a:cubicBezTo>
                <a:close/>
                <a:moveTo>
                  <a:pt x="0" y="0"/>
                </a:moveTo>
                <a:lnTo>
                  <a:pt x="4856689" y="0"/>
                </a:lnTo>
                <a:lnTo>
                  <a:pt x="4870434" y="84681"/>
                </a:lnTo>
                <a:cubicBezTo>
                  <a:pt x="4883002" y="213833"/>
                  <a:pt x="4869945" y="349640"/>
                  <a:pt x="4818595" y="498581"/>
                </a:cubicBezTo>
                <a:cubicBezTo>
                  <a:pt x="4635545" y="1029670"/>
                  <a:pt x="4177089" y="1186904"/>
                  <a:pt x="4130801" y="1581479"/>
                </a:cubicBezTo>
                <a:cubicBezTo>
                  <a:pt x="4074635" y="2056713"/>
                  <a:pt x="4591392" y="2220122"/>
                  <a:pt x="4573797" y="2766116"/>
                </a:cubicBezTo>
                <a:cubicBezTo>
                  <a:pt x="4566496" y="2988878"/>
                  <a:pt x="4471921" y="3227871"/>
                  <a:pt x="4326108" y="3414524"/>
                </a:cubicBezTo>
                <a:lnTo>
                  <a:pt x="4294346" y="3450307"/>
                </a:lnTo>
                <a:lnTo>
                  <a:pt x="0" y="3450307"/>
                </a:lnTo>
                <a:close/>
              </a:path>
            </a:pathLst>
          </a:cu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CCA84E9-A011-B80E-500B-E368E38F1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29" b="14529"/>
          <a:stretch/>
        </p:blipFill>
        <p:spPr>
          <a:xfrm>
            <a:off x="21" y="10"/>
            <a:ext cx="3057215" cy="3407683"/>
          </a:xfrm>
          <a:custGeom>
            <a:avLst/>
            <a:gdLst/>
            <a:ahLst/>
            <a:cxnLst/>
            <a:rect l="l" t="t" r="r" b="b"/>
            <a:pathLst>
              <a:path w="4863606" h="3450307">
                <a:moveTo>
                  <a:pt x="4591342" y="1822824"/>
                </a:moveTo>
                <a:cubicBezTo>
                  <a:pt x="4734922" y="1822824"/>
                  <a:pt x="4851318" y="1939219"/>
                  <a:pt x="4851318" y="2082800"/>
                </a:cubicBezTo>
                <a:cubicBezTo>
                  <a:pt x="4851318" y="2226381"/>
                  <a:pt x="4734922" y="2342776"/>
                  <a:pt x="4591342" y="2342776"/>
                </a:cubicBezTo>
                <a:cubicBezTo>
                  <a:pt x="4447760" y="2342776"/>
                  <a:pt x="4331366" y="2226381"/>
                  <a:pt x="4331366" y="2082800"/>
                </a:cubicBezTo>
                <a:cubicBezTo>
                  <a:pt x="4331366" y="1939219"/>
                  <a:pt x="4447760" y="1822824"/>
                  <a:pt x="4591342" y="1822824"/>
                </a:cubicBezTo>
                <a:close/>
                <a:moveTo>
                  <a:pt x="4548524" y="1354515"/>
                </a:moveTo>
                <a:cubicBezTo>
                  <a:pt x="4640145" y="1354515"/>
                  <a:pt x="4714417" y="1428787"/>
                  <a:pt x="4714417" y="1520407"/>
                </a:cubicBezTo>
                <a:cubicBezTo>
                  <a:pt x="4714417" y="1612027"/>
                  <a:pt x="4640145" y="1686299"/>
                  <a:pt x="4548524" y="1686299"/>
                </a:cubicBezTo>
                <a:cubicBezTo>
                  <a:pt x="4456904" y="1686299"/>
                  <a:pt x="4382633" y="1612027"/>
                  <a:pt x="4382633" y="1520407"/>
                </a:cubicBezTo>
                <a:cubicBezTo>
                  <a:pt x="4382633" y="1428787"/>
                  <a:pt x="4456904" y="1354515"/>
                  <a:pt x="4548524" y="1354515"/>
                </a:cubicBezTo>
                <a:close/>
                <a:moveTo>
                  <a:pt x="0" y="0"/>
                </a:moveTo>
                <a:lnTo>
                  <a:pt x="153671" y="0"/>
                </a:lnTo>
                <a:lnTo>
                  <a:pt x="909477" y="0"/>
                </a:lnTo>
                <a:lnTo>
                  <a:pt x="2112567" y="0"/>
                </a:lnTo>
                <a:lnTo>
                  <a:pt x="2477521" y="0"/>
                </a:lnTo>
                <a:lnTo>
                  <a:pt x="4026565" y="0"/>
                </a:lnTo>
                <a:lnTo>
                  <a:pt x="4318929" y="0"/>
                </a:lnTo>
                <a:lnTo>
                  <a:pt x="4347748" y="26006"/>
                </a:lnTo>
                <a:cubicBezTo>
                  <a:pt x="4576020" y="265828"/>
                  <a:pt x="4547105" y="605203"/>
                  <a:pt x="4412376" y="981453"/>
                </a:cubicBezTo>
                <a:cubicBezTo>
                  <a:pt x="4407458" y="994267"/>
                  <a:pt x="4401397" y="1006625"/>
                  <a:pt x="4394268" y="1018429"/>
                </a:cubicBezTo>
                <a:cubicBezTo>
                  <a:pt x="4302616" y="1213511"/>
                  <a:pt x="3914486" y="2128752"/>
                  <a:pt x="4471063" y="2621388"/>
                </a:cubicBezTo>
                <a:cubicBezTo>
                  <a:pt x="4474502" y="2624417"/>
                  <a:pt x="4477530" y="2627394"/>
                  <a:pt x="4480254" y="2630331"/>
                </a:cubicBezTo>
                <a:cubicBezTo>
                  <a:pt x="4539798" y="2687655"/>
                  <a:pt x="4597630" y="2763073"/>
                  <a:pt x="4652690" y="2872062"/>
                </a:cubicBezTo>
                <a:cubicBezTo>
                  <a:pt x="4736423" y="3038692"/>
                  <a:pt x="4812133" y="3197951"/>
                  <a:pt x="4849792" y="3365199"/>
                </a:cubicBezTo>
                <a:lnTo>
                  <a:pt x="4863606" y="3450307"/>
                </a:lnTo>
                <a:lnTo>
                  <a:pt x="0" y="345030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139193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322872A73304B9BB5CA3A00AEC221" ma:contentTypeVersion="2" ma:contentTypeDescription="Create a new document." ma:contentTypeScope="" ma:versionID="c7f660c366114b34dac3177c3b5a6799">
  <xsd:schema xmlns:xsd="http://www.w3.org/2001/XMLSchema" xmlns:xs="http://www.w3.org/2001/XMLSchema" xmlns:p="http://schemas.microsoft.com/office/2006/metadata/properties" xmlns:ns3="fd57773c-274c-4313-8f41-30a2811cd40b" targetNamespace="http://schemas.microsoft.com/office/2006/metadata/properties" ma:root="true" ma:fieldsID="035a7fe48c183e01dab9c4059c8b5585" ns3:_="">
    <xsd:import namespace="fd57773c-274c-4313-8f41-30a2811cd4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57773c-274c-4313-8f41-30a2811cd4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831F32-6358-4236-BEEE-6FFEC3E3F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57773c-274c-4313-8f41-30a2811cd4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685B3F-C2F9-48E5-986A-0CE9CB7975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263BD6-CCE9-44DB-9654-95FC36063514}">
  <ds:schemaRefs>
    <ds:schemaRef ds:uri="http://purl.org/dc/dcmitype/"/>
    <ds:schemaRef ds:uri="http://www.w3.org/XML/1998/namespace"/>
    <ds:schemaRef ds:uri="http://purl.org/dc/elements/1.1/"/>
    <ds:schemaRef ds:uri="fd57773c-274c-4313-8f41-30a2811cd40b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320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Posterama</vt:lpstr>
      <vt:lpstr>SplashVTI</vt:lpstr>
      <vt:lpstr>Otimização de campanhas de Marketing  </vt:lpstr>
      <vt:lpstr>Empresa</vt:lpstr>
      <vt:lpstr>Case</vt:lpstr>
      <vt:lpstr>Dados</vt:lpstr>
      <vt:lpstr>Por que um retorno Baixo?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Perfil Comprador 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</dc:title>
  <dc:creator>Diones Gouvea</dc:creator>
  <cp:lastModifiedBy>Diones Gouvea</cp:lastModifiedBy>
  <cp:revision>53</cp:revision>
  <dcterms:created xsi:type="dcterms:W3CDTF">2023-05-31T00:39:04Z</dcterms:created>
  <dcterms:modified xsi:type="dcterms:W3CDTF">2023-06-06T08:14:17Z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0x01010053B322872A73304B9BB5CA3A00AEC221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2023-06-01T21:19:05Z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761b987c-e63e-4e9c-af4e-b25f45b67cf0</vt:lpwstr>
  </property>
  <property fmtid="{D5CDD505-2E9C-101B-9397-08002B2CF9AE}" pid="8" name="MSIP_Label_defa4170-0d19-0005-0004-bc88714345d2_ActionId">
    <vt:lpwstr>c69e823d-3231-4994-abd9-b971e7eac1d7</vt:lpwstr>
  </property>
  <property fmtid="{D5CDD505-2E9C-101B-9397-08002B2CF9AE}" pid="9" name="MSIP_Label_defa4170-0d19-0005-0004-bc88714345d2_ContentBits">
    <vt:lpwstr>0</vt:lpwstr>
  </property>
</Properties>
</file>