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charts/chart1.xml" ContentType="application/vnd.openxmlformats-officedocument.drawingml.chart+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4"/>
  </p:notesMasterIdLst>
  <p:sldIdLst>
    <p:sldId id="333" r:id="rId2"/>
    <p:sldId id="384" r:id="rId3"/>
    <p:sldId id="379" r:id="rId4"/>
    <p:sldId id="380" r:id="rId5"/>
    <p:sldId id="381" r:id="rId6"/>
    <p:sldId id="382" r:id="rId7"/>
    <p:sldId id="383" r:id="rId8"/>
    <p:sldId id="385" r:id="rId9"/>
    <p:sldId id="386" r:id="rId10"/>
    <p:sldId id="387" r:id="rId11"/>
    <p:sldId id="334" r:id="rId12"/>
    <p:sldId id="336" r:id="rId13"/>
    <p:sldId id="337" r:id="rId14"/>
    <p:sldId id="338" r:id="rId15"/>
    <p:sldId id="363" r:id="rId16"/>
    <p:sldId id="365" r:id="rId17"/>
    <p:sldId id="364" r:id="rId18"/>
    <p:sldId id="340" r:id="rId19"/>
    <p:sldId id="343" r:id="rId20"/>
    <p:sldId id="335" r:id="rId21"/>
    <p:sldId id="344" r:id="rId22"/>
    <p:sldId id="345" r:id="rId23"/>
    <p:sldId id="388" r:id="rId24"/>
    <p:sldId id="347" r:id="rId25"/>
    <p:sldId id="346" r:id="rId26"/>
    <p:sldId id="351" r:id="rId27"/>
    <p:sldId id="376" r:id="rId28"/>
    <p:sldId id="352" r:id="rId29"/>
    <p:sldId id="374" r:id="rId30"/>
    <p:sldId id="358" r:id="rId31"/>
    <p:sldId id="359" r:id="rId32"/>
    <p:sldId id="360" r:id="rId33"/>
  </p:sldIdLst>
  <p:sldSz cx="12192000" cy="6858000"/>
  <p:notesSz cx="7099300" cy="10234613"/>
  <p:defaultTextStyle>
    <a:defPPr>
      <a:defRPr lang="it-IT"/>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01888C"/>
    <a:srgbClr val="015351"/>
    <a:srgbClr val="FF950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09" autoAdjust="0"/>
    <p:restoredTop sz="94636" autoAdjust="0"/>
  </p:normalViewPr>
  <p:slideViewPr>
    <p:cSldViewPr>
      <p:cViewPr varScale="1">
        <p:scale>
          <a:sx n="63" d="100"/>
          <a:sy n="63" d="100"/>
        </p:scale>
        <p:origin x="784" y="52"/>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1" Type="http://schemas.openxmlformats.org/officeDocument/2006/relationships/package" Target="../embeddings/Foglio_di_lavoro_di_Microsoft_Excel1.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it-IT"/>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view3D>
      <c:rotX val="30"/>
      <c:rotY val="0"/>
      <c:rAngAx val="0"/>
    </c:view3D>
    <c:floor>
      <c:thickness val="0"/>
    </c:floor>
    <c:sideWall>
      <c:thickness val="0"/>
    </c:sideWall>
    <c:backWall>
      <c:thickness val="0"/>
    </c:backWall>
    <c:plotArea>
      <c:layout/>
      <c:pie3DChart>
        <c:varyColors val="1"/>
        <c:ser>
          <c:idx val="0"/>
          <c:order val="0"/>
          <c:tx>
            <c:strRef>
              <c:f>Foglio1!$B$1</c:f>
              <c:strCache>
                <c:ptCount val="1"/>
                <c:pt idx="0">
                  <c:v>Vendite</c:v>
                </c:pt>
              </c:strCache>
            </c:strRef>
          </c:tx>
          <c:explosion val="7"/>
          <c:dPt>
            <c:idx val="0"/>
            <c:bubble3D val="0"/>
            <c:explosion val="1"/>
            <c:spPr>
              <a:solidFill>
                <a:srgbClr val="FF0000"/>
              </a:solidFill>
            </c:spPr>
            <c:extLst>
              <c:ext xmlns:c16="http://schemas.microsoft.com/office/drawing/2014/chart" uri="{C3380CC4-5D6E-409C-BE32-E72D297353CC}">
                <c16:uniqueId val="{00000001-91B6-9A44-BCBE-4642D5153B49}"/>
              </c:ext>
            </c:extLst>
          </c:dPt>
          <c:dPt>
            <c:idx val="1"/>
            <c:bubble3D val="0"/>
            <c:spPr>
              <a:solidFill>
                <a:srgbClr val="FFFF00"/>
              </a:solidFill>
            </c:spPr>
            <c:extLst>
              <c:ext xmlns:c16="http://schemas.microsoft.com/office/drawing/2014/chart" uri="{C3380CC4-5D6E-409C-BE32-E72D297353CC}">
                <c16:uniqueId val="{00000003-91B6-9A44-BCBE-4642D5153B49}"/>
              </c:ext>
            </c:extLst>
          </c:dPt>
          <c:dPt>
            <c:idx val="2"/>
            <c:bubble3D val="0"/>
            <c:spPr>
              <a:solidFill>
                <a:schemeClr val="accent5"/>
              </a:solidFill>
            </c:spPr>
            <c:extLst>
              <c:ext xmlns:c16="http://schemas.microsoft.com/office/drawing/2014/chart" uri="{C3380CC4-5D6E-409C-BE32-E72D297353CC}">
                <c16:uniqueId val="{00000005-91B6-9A44-BCBE-4642D5153B49}"/>
              </c:ext>
            </c:extLst>
          </c:dPt>
          <c:dPt>
            <c:idx val="3"/>
            <c:bubble3D val="0"/>
            <c:spPr>
              <a:solidFill>
                <a:schemeClr val="accent3"/>
              </a:solidFill>
            </c:spPr>
            <c:extLst>
              <c:ext xmlns:c16="http://schemas.microsoft.com/office/drawing/2014/chart" uri="{C3380CC4-5D6E-409C-BE32-E72D297353CC}">
                <c16:uniqueId val="{00000007-91B6-9A44-BCBE-4642D5153B49}"/>
              </c:ext>
            </c:extLst>
          </c:dPt>
          <c:dPt>
            <c:idx val="4"/>
            <c:bubble3D val="0"/>
            <c:spPr>
              <a:solidFill>
                <a:schemeClr val="accent6"/>
              </a:solidFill>
            </c:spPr>
            <c:extLst>
              <c:ext xmlns:c16="http://schemas.microsoft.com/office/drawing/2014/chart" uri="{C3380CC4-5D6E-409C-BE32-E72D297353CC}">
                <c16:uniqueId val="{00000009-91B6-9A44-BCBE-4642D5153B49}"/>
              </c:ext>
            </c:extLst>
          </c:dPt>
          <c:dPt>
            <c:idx val="5"/>
            <c:bubble3D val="0"/>
            <c:spPr>
              <a:solidFill>
                <a:schemeClr val="accent4">
                  <a:lumMod val="75000"/>
                </a:schemeClr>
              </a:solidFill>
            </c:spPr>
            <c:extLst>
              <c:ext xmlns:c16="http://schemas.microsoft.com/office/drawing/2014/chart" uri="{C3380CC4-5D6E-409C-BE32-E72D297353CC}">
                <c16:uniqueId val="{0000000B-91B6-9A44-BCBE-4642D5153B49}"/>
              </c:ext>
            </c:extLst>
          </c:dPt>
          <c:dLbls>
            <c:dLbl>
              <c:idx val="0"/>
              <c:layout>
                <c:manualLayout>
                  <c:x val="-2.80796740863106E-2"/>
                  <c:y val="5.1187165408569497E-2"/>
                </c:manualLayout>
              </c:layout>
              <c:spPr>
                <a:noFill/>
                <a:ln>
                  <a:noFill/>
                </a:ln>
                <a:effectLst/>
              </c:spPr>
              <c:txPr>
                <a:bodyPr/>
                <a:lstStyle/>
                <a:p>
                  <a:pPr>
                    <a:defRPr sz="2000" b="1">
                      <a:solidFill>
                        <a:srgbClr val="000000"/>
                      </a:solidFill>
                    </a:defRPr>
                  </a:pPr>
                  <a:endParaRPr lang="it-IT"/>
                </a:p>
              </c:txPr>
              <c:dLblPos val="bestFi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91B6-9A44-BCBE-4642D5153B49}"/>
                </c:ext>
              </c:extLst>
            </c:dLbl>
            <c:dLbl>
              <c:idx val="1"/>
              <c:spPr>
                <a:noFill/>
                <a:ln>
                  <a:noFill/>
                </a:ln>
                <a:effectLst/>
              </c:spPr>
              <c:txPr>
                <a:bodyPr/>
                <a:lstStyle/>
                <a:p>
                  <a:pPr>
                    <a:defRPr sz="2000" b="1">
                      <a:solidFill>
                        <a:srgbClr val="000000"/>
                      </a:solidFill>
                    </a:defRPr>
                  </a:pPr>
                  <a:endParaRPr lang="it-IT"/>
                </a:p>
              </c:txPr>
              <c:dLblPos val="inEnd"/>
              <c:showLegendKey val="0"/>
              <c:showVal val="1"/>
              <c:showCatName val="0"/>
              <c:showSerName val="0"/>
              <c:showPercent val="0"/>
              <c:showBubbleSize val="0"/>
              <c:extLst>
                <c:ext xmlns:c16="http://schemas.microsoft.com/office/drawing/2014/chart" uri="{C3380CC4-5D6E-409C-BE32-E72D297353CC}">
                  <c16:uniqueId val="{00000003-91B6-9A44-BCBE-4642D5153B49}"/>
                </c:ext>
              </c:extLst>
            </c:dLbl>
            <c:dLbl>
              <c:idx val="2"/>
              <c:layout>
                <c:manualLayout>
                  <c:x val="-7.2202747973480003E-2"/>
                  <c:y val="-0.30091034593145399"/>
                </c:manualLayout>
              </c:layout>
              <c:spPr>
                <a:noFill/>
                <a:ln>
                  <a:noFill/>
                </a:ln>
                <a:effectLst/>
              </c:spPr>
              <c:txPr>
                <a:bodyPr/>
                <a:lstStyle/>
                <a:p>
                  <a:pPr>
                    <a:defRPr sz="2000" b="1">
                      <a:solidFill>
                        <a:srgbClr val="000000"/>
                      </a:solidFill>
                    </a:defRPr>
                  </a:pPr>
                  <a:endParaRPr lang="it-IT"/>
                </a:p>
              </c:txPr>
              <c:dLblPos val="bestFi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91B6-9A44-BCBE-4642D5153B49}"/>
                </c:ext>
              </c:extLst>
            </c:dLbl>
            <c:dLbl>
              <c:idx val="3"/>
              <c:layout>
                <c:manualLayout>
                  <c:x val="-1.7217024159492701E-2"/>
                  <c:y val="-0.12978160272332101"/>
                </c:manualLayout>
              </c:layout>
              <c:spPr>
                <a:noFill/>
                <a:ln>
                  <a:noFill/>
                </a:ln>
                <a:effectLst/>
              </c:spPr>
              <c:txPr>
                <a:bodyPr/>
                <a:lstStyle/>
                <a:p>
                  <a:pPr>
                    <a:defRPr sz="2000" b="1">
                      <a:solidFill>
                        <a:srgbClr val="000000"/>
                      </a:solidFill>
                    </a:defRPr>
                  </a:pPr>
                  <a:endParaRPr lang="it-IT"/>
                </a:p>
              </c:txPr>
              <c:dLblPos val="bestFi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91B6-9A44-BCBE-4642D5153B49}"/>
                </c:ext>
              </c:extLst>
            </c:dLbl>
            <c:dLbl>
              <c:idx val="4"/>
              <c:spPr>
                <a:noFill/>
                <a:ln>
                  <a:noFill/>
                </a:ln>
                <a:effectLst/>
              </c:spPr>
              <c:txPr>
                <a:bodyPr/>
                <a:lstStyle/>
                <a:p>
                  <a:pPr>
                    <a:defRPr sz="2000" b="1">
                      <a:solidFill>
                        <a:srgbClr val="000000"/>
                      </a:solidFill>
                    </a:defRPr>
                  </a:pPr>
                  <a:endParaRPr lang="it-IT"/>
                </a:p>
              </c:txPr>
              <c:dLblPos val="inEnd"/>
              <c:showLegendKey val="0"/>
              <c:showVal val="1"/>
              <c:showCatName val="0"/>
              <c:showSerName val="0"/>
              <c:showPercent val="0"/>
              <c:showBubbleSize val="0"/>
              <c:extLst>
                <c:ext xmlns:c16="http://schemas.microsoft.com/office/drawing/2014/chart" uri="{C3380CC4-5D6E-409C-BE32-E72D297353CC}">
                  <c16:uniqueId val="{00000009-91B6-9A44-BCBE-4642D5153B49}"/>
                </c:ext>
              </c:extLst>
            </c:dLbl>
            <c:dLbl>
              <c:idx val="5"/>
              <c:spPr>
                <a:noFill/>
                <a:ln>
                  <a:noFill/>
                </a:ln>
                <a:effectLst/>
              </c:spPr>
              <c:txPr>
                <a:bodyPr/>
                <a:lstStyle/>
                <a:p>
                  <a:pPr>
                    <a:defRPr sz="2000" b="1">
                      <a:solidFill>
                        <a:srgbClr val="000000"/>
                      </a:solidFill>
                    </a:defRPr>
                  </a:pPr>
                  <a:endParaRPr lang="it-IT"/>
                </a:p>
              </c:txPr>
              <c:dLblPos val="inEnd"/>
              <c:showLegendKey val="0"/>
              <c:showVal val="1"/>
              <c:showCatName val="0"/>
              <c:showSerName val="0"/>
              <c:showPercent val="0"/>
              <c:showBubbleSize val="0"/>
              <c:extLst>
                <c:ext xmlns:c16="http://schemas.microsoft.com/office/drawing/2014/chart" uri="{C3380CC4-5D6E-409C-BE32-E72D297353CC}">
                  <c16:uniqueId val="{0000000B-91B6-9A44-BCBE-4642D5153B49}"/>
                </c:ext>
              </c:extLst>
            </c:dLbl>
            <c:dLbl>
              <c:idx val="6"/>
              <c:spPr>
                <a:noFill/>
                <a:ln>
                  <a:noFill/>
                </a:ln>
                <a:effectLst/>
              </c:spPr>
              <c:txPr>
                <a:bodyPr/>
                <a:lstStyle/>
                <a:p>
                  <a:pPr>
                    <a:defRPr sz="2000" b="1">
                      <a:solidFill>
                        <a:srgbClr val="000000"/>
                      </a:solidFill>
                    </a:defRPr>
                  </a:pPr>
                  <a:endParaRPr lang="it-IT"/>
                </a:p>
              </c:txPr>
              <c:dLblPos val="inEnd"/>
              <c:showLegendKey val="0"/>
              <c:showVal val="1"/>
              <c:showCatName val="0"/>
              <c:showSerName val="0"/>
              <c:showPercent val="0"/>
              <c:showBubbleSize val="0"/>
              <c:extLst>
                <c:ext xmlns:c16="http://schemas.microsoft.com/office/drawing/2014/chart" uri="{C3380CC4-5D6E-409C-BE32-E72D297353CC}">
                  <c16:uniqueId val="{0000000C-5589-41B8-9BE3-60F789B0FB34}"/>
                </c:ext>
              </c:extLst>
            </c:dLbl>
            <c:spPr>
              <a:noFill/>
              <a:ln>
                <a:noFill/>
              </a:ln>
              <a:effectLst/>
            </c:spPr>
            <c:txPr>
              <a:bodyPr/>
              <a:lstStyle/>
              <a:p>
                <a:pPr>
                  <a:defRPr sz="2000" b="1">
                    <a:solidFill>
                      <a:schemeClr val="bg1"/>
                    </a:solidFill>
                  </a:defRPr>
                </a:pPr>
                <a:endParaRPr lang="it-IT"/>
              </a:p>
            </c:txPr>
            <c:dLblPos val="inEnd"/>
            <c:showLegendKey val="0"/>
            <c:showVal val="1"/>
            <c:showCatName val="0"/>
            <c:showSerName val="0"/>
            <c:showPercent val="0"/>
            <c:showBubbleSize val="0"/>
            <c:showLeaderLines val="1"/>
            <c:extLst>
              <c:ext xmlns:c15="http://schemas.microsoft.com/office/drawing/2012/chart" uri="{CE6537A1-D6FC-4f65-9D91-7224C49458BB}"/>
            </c:extLst>
          </c:dLbls>
          <c:cat>
            <c:strRef>
              <c:f>Foglio1!$A$2:$A$8</c:f>
              <c:strCache>
                <c:ptCount val="7"/>
                <c:pt idx="0">
                  <c:v>QVD Media</c:v>
                </c:pt>
                <c:pt idx="1">
                  <c:v>CMEM</c:v>
                </c:pt>
                <c:pt idx="2">
                  <c:v>QT Media</c:v>
                </c:pt>
                <c:pt idx="3">
                  <c:v>QS Media</c:v>
                </c:pt>
                <c:pt idx="4">
                  <c:v>TD Media</c:v>
                </c:pt>
                <c:pt idx="5">
                  <c:v>QOA</c:v>
                </c:pt>
                <c:pt idx="6">
                  <c:v>Imposte</c:v>
                </c:pt>
              </c:strCache>
            </c:strRef>
          </c:cat>
          <c:val>
            <c:numRef>
              <c:f>Foglio1!$B$2:$B$8</c:f>
              <c:numCache>
                <c:formatCode>0.00%</c:formatCode>
                <c:ptCount val="7"/>
                <c:pt idx="0">
                  <c:v>4.4026047565118909E-2</c:v>
                </c:pt>
                <c:pt idx="1">
                  <c:v>0.28299999999999997</c:v>
                </c:pt>
                <c:pt idx="2">
                  <c:v>4.5300113250283131E-2</c:v>
                </c:pt>
                <c:pt idx="3">
                  <c:v>1.4864099660249151E-2</c:v>
                </c:pt>
                <c:pt idx="4">
                  <c:v>0.1400056625141563</c:v>
                </c:pt>
                <c:pt idx="5">
                  <c:v>3.114382785956965E-3</c:v>
                </c:pt>
                <c:pt idx="6">
                  <c:v>0.38462627406568517</c:v>
                </c:pt>
              </c:numCache>
            </c:numRef>
          </c:val>
          <c:extLst>
            <c:ext xmlns:c16="http://schemas.microsoft.com/office/drawing/2014/chart" uri="{C3380CC4-5D6E-409C-BE32-E72D297353CC}">
              <c16:uniqueId val="{0000000C-91B6-9A44-BCBE-4642D5153B49}"/>
            </c:ext>
          </c:extLst>
        </c:ser>
        <c:dLbls>
          <c:showLegendKey val="0"/>
          <c:showVal val="0"/>
          <c:showCatName val="0"/>
          <c:showSerName val="0"/>
          <c:showPercent val="0"/>
          <c:showBubbleSize val="0"/>
          <c:showLeaderLines val="1"/>
        </c:dLbls>
      </c:pie3DChart>
    </c:plotArea>
    <c:legend>
      <c:legendPos val="r"/>
      <c:overlay val="0"/>
    </c:legend>
    <c:plotVisOnly val="1"/>
    <c:dispBlanksAs val="gap"/>
    <c:showDLblsOverMax val="0"/>
  </c:chart>
  <c:txPr>
    <a:bodyPr/>
    <a:lstStyle/>
    <a:p>
      <a:pPr>
        <a:defRPr sz="1800"/>
      </a:pPr>
      <a:endParaRPr lang="it-IT"/>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3076575" cy="511175"/>
          </a:xfrm>
          <a:prstGeom prst="rect">
            <a:avLst/>
          </a:prstGeom>
        </p:spPr>
        <p:txBody>
          <a:bodyPr vert="horz" lIns="99048" tIns="49524" rIns="99048" bIns="49524" rtlCol="0"/>
          <a:lstStyle>
            <a:lvl1pPr algn="l" fontAlgn="auto">
              <a:spcBef>
                <a:spcPts val="0"/>
              </a:spcBef>
              <a:spcAft>
                <a:spcPts val="0"/>
              </a:spcAft>
              <a:defRPr sz="1300">
                <a:latin typeface="+mn-lt"/>
                <a:cs typeface="+mn-cs"/>
              </a:defRPr>
            </a:lvl1pPr>
          </a:lstStyle>
          <a:p>
            <a:pPr>
              <a:defRPr/>
            </a:pPr>
            <a:endParaRPr lang="it-IT"/>
          </a:p>
        </p:txBody>
      </p:sp>
      <p:sp>
        <p:nvSpPr>
          <p:cNvPr id="3" name="Segnaposto data 2"/>
          <p:cNvSpPr>
            <a:spLocks noGrp="1"/>
          </p:cNvSpPr>
          <p:nvPr>
            <p:ph type="dt" idx="1"/>
          </p:nvPr>
        </p:nvSpPr>
        <p:spPr>
          <a:xfrm>
            <a:off x="4021138" y="0"/>
            <a:ext cx="3076575" cy="511175"/>
          </a:xfrm>
          <a:prstGeom prst="rect">
            <a:avLst/>
          </a:prstGeom>
        </p:spPr>
        <p:txBody>
          <a:bodyPr vert="horz" lIns="99048" tIns="49524" rIns="99048" bIns="49524" rtlCol="0"/>
          <a:lstStyle>
            <a:lvl1pPr algn="r" fontAlgn="auto">
              <a:spcBef>
                <a:spcPts val="0"/>
              </a:spcBef>
              <a:spcAft>
                <a:spcPts val="0"/>
              </a:spcAft>
              <a:defRPr sz="1300">
                <a:latin typeface="+mn-lt"/>
                <a:cs typeface="+mn-cs"/>
              </a:defRPr>
            </a:lvl1pPr>
          </a:lstStyle>
          <a:p>
            <a:pPr>
              <a:defRPr/>
            </a:pPr>
            <a:fld id="{67ED3AC8-E73A-40FE-B93E-5C5C2A3ED3D0}" type="datetimeFigureOut">
              <a:rPr lang="it-IT"/>
              <a:pPr>
                <a:defRPr/>
              </a:pPr>
              <a:t>09/03/2022</a:t>
            </a:fld>
            <a:endParaRPr lang="it-IT"/>
          </a:p>
        </p:txBody>
      </p:sp>
      <p:sp>
        <p:nvSpPr>
          <p:cNvPr id="4" name="Segnaposto immagine diapositiva 3"/>
          <p:cNvSpPr>
            <a:spLocks noGrp="1" noRot="1" noChangeAspect="1"/>
          </p:cNvSpPr>
          <p:nvPr>
            <p:ph type="sldImg" idx="2"/>
          </p:nvPr>
        </p:nvSpPr>
        <p:spPr>
          <a:xfrm>
            <a:off x="139700" y="768350"/>
            <a:ext cx="6819900" cy="3836988"/>
          </a:xfrm>
          <a:prstGeom prst="rect">
            <a:avLst/>
          </a:prstGeom>
          <a:noFill/>
          <a:ln w="12700">
            <a:solidFill>
              <a:prstClr val="black"/>
            </a:solidFill>
          </a:ln>
        </p:spPr>
        <p:txBody>
          <a:bodyPr vert="horz" lIns="99048" tIns="49524" rIns="99048" bIns="49524" rtlCol="0" anchor="ctr"/>
          <a:lstStyle/>
          <a:p>
            <a:pPr lvl="0"/>
            <a:endParaRPr lang="it-IT" noProof="0"/>
          </a:p>
        </p:txBody>
      </p:sp>
      <p:sp>
        <p:nvSpPr>
          <p:cNvPr id="5" name="Segnaposto note 4"/>
          <p:cNvSpPr>
            <a:spLocks noGrp="1"/>
          </p:cNvSpPr>
          <p:nvPr>
            <p:ph type="body" sz="quarter" idx="3"/>
          </p:nvPr>
        </p:nvSpPr>
        <p:spPr>
          <a:xfrm>
            <a:off x="709613" y="4860925"/>
            <a:ext cx="5680075" cy="4605338"/>
          </a:xfrm>
          <a:prstGeom prst="rect">
            <a:avLst/>
          </a:prstGeom>
        </p:spPr>
        <p:txBody>
          <a:bodyPr vert="horz" lIns="99048" tIns="49524" rIns="99048" bIns="49524" rtlCol="0">
            <a:normAutofit/>
          </a:bodyPr>
          <a:lstStyle/>
          <a:p>
            <a:pPr lvl="0"/>
            <a:r>
              <a:rPr lang="it-IT" noProof="0"/>
              <a:t>Fare clic per modificare stili del testo dello schema</a:t>
            </a:r>
          </a:p>
          <a:p>
            <a:pPr lvl="1"/>
            <a:r>
              <a:rPr lang="it-IT" noProof="0"/>
              <a:t>Secondo livello</a:t>
            </a:r>
          </a:p>
          <a:p>
            <a:pPr lvl="2"/>
            <a:r>
              <a:rPr lang="it-IT" noProof="0"/>
              <a:t>Terzo livello</a:t>
            </a:r>
          </a:p>
          <a:p>
            <a:pPr lvl="3"/>
            <a:r>
              <a:rPr lang="it-IT" noProof="0"/>
              <a:t>Quarto livello</a:t>
            </a:r>
          </a:p>
          <a:p>
            <a:pPr lvl="4"/>
            <a:r>
              <a:rPr lang="it-IT" noProof="0"/>
              <a:t>Quinto livello</a:t>
            </a:r>
          </a:p>
        </p:txBody>
      </p:sp>
      <p:sp>
        <p:nvSpPr>
          <p:cNvPr id="6" name="Segnaposto piè di pagina 5"/>
          <p:cNvSpPr>
            <a:spLocks noGrp="1"/>
          </p:cNvSpPr>
          <p:nvPr>
            <p:ph type="ftr" sz="quarter" idx="4"/>
          </p:nvPr>
        </p:nvSpPr>
        <p:spPr>
          <a:xfrm>
            <a:off x="0" y="9721850"/>
            <a:ext cx="3076575" cy="511175"/>
          </a:xfrm>
          <a:prstGeom prst="rect">
            <a:avLst/>
          </a:prstGeom>
        </p:spPr>
        <p:txBody>
          <a:bodyPr vert="horz" lIns="99048" tIns="49524" rIns="99048" bIns="49524" rtlCol="0" anchor="b"/>
          <a:lstStyle>
            <a:lvl1pPr algn="l" fontAlgn="auto">
              <a:spcBef>
                <a:spcPts val="0"/>
              </a:spcBef>
              <a:spcAft>
                <a:spcPts val="0"/>
              </a:spcAft>
              <a:defRPr sz="1300">
                <a:latin typeface="+mn-lt"/>
                <a:cs typeface="+mn-cs"/>
              </a:defRPr>
            </a:lvl1pPr>
          </a:lstStyle>
          <a:p>
            <a:pPr>
              <a:defRPr/>
            </a:pPr>
            <a:endParaRPr lang="it-IT"/>
          </a:p>
        </p:txBody>
      </p:sp>
      <p:sp>
        <p:nvSpPr>
          <p:cNvPr id="7" name="Segnaposto numero diapositiva 6"/>
          <p:cNvSpPr>
            <a:spLocks noGrp="1"/>
          </p:cNvSpPr>
          <p:nvPr>
            <p:ph type="sldNum" sz="quarter" idx="5"/>
          </p:nvPr>
        </p:nvSpPr>
        <p:spPr>
          <a:xfrm>
            <a:off x="4021138" y="9721850"/>
            <a:ext cx="3076575" cy="511175"/>
          </a:xfrm>
          <a:prstGeom prst="rect">
            <a:avLst/>
          </a:prstGeom>
        </p:spPr>
        <p:txBody>
          <a:bodyPr vert="horz" lIns="99048" tIns="49524" rIns="99048" bIns="49524" rtlCol="0" anchor="b"/>
          <a:lstStyle>
            <a:lvl1pPr algn="r" fontAlgn="auto">
              <a:spcBef>
                <a:spcPts val="0"/>
              </a:spcBef>
              <a:spcAft>
                <a:spcPts val="0"/>
              </a:spcAft>
              <a:defRPr sz="1300">
                <a:latin typeface="+mn-lt"/>
                <a:cs typeface="+mn-cs"/>
              </a:defRPr>
            </a:lvl1pPr>
          </a:lstStyle>
          <a:p>
            <a:pPr>
              <a:defRPr/>
            </a:pPr>
            <a:fld id="{30D27CEC-F90B-4B13-96AF-D33678561195}" type="slidenum">
              <a:rPr lang="it-IT"/>
              <a:pPr>
                <a:defRPr/>
              </a:pPr>
              <a:t>‹N›</a:t>
            </a:fld>
            <a:endParaRPr lang="it-IT"/>
          </a:p>
        </p:txBody>
      </p:sp>
    </p:spTree>
    <p:extLst>
      <p:ext uri="{BB962C8B-B14F-4D97-AF65-F5344CB8AC3E}">
        <p14:creationId xmlns:p14="http://schemas.microsoft.com/office/powerpoint/2010/main" val="179591909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pPr>
              <a:defRPr/>
            </a:pPr>
            <a:fld id="{0EEB9F5E-602A-4C22-87DE-5A60B95400AC}" type="slidenum">
              <a:rPr lang="it-IT" smtClean="0"/>
              <a:pPr>
                <a:defRPr/>
              </a:pPr>
              <a:t>1</a:t>
            </a:fld>
            <a:endParaRPr lang="it-IT" dirty="0"/>
          </a:p>
        </p:txBody>
      </p:sp>
    </p:spTree>
    <p:extLst>
      <p:ext uri="{BB962C8B-B14F-4D97-AF65-F5344CB8AC3E}">
        <p14:creationId xmlns:p14="http://schemas.microsoft.com/office/powerpoint/2010/main" val="10773976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pPr>
              <a:defRPr/>
            </a:pPr>
            <a:fld id="{0EEB9F5E-602A-4C22-87DE-5A60B95400AC}" type="slidenum">
              <a:rPr lang="it-IT" smtClean="0"/>
              <a:pPr>
                <a:defRPr/>
              </a:pPr>
              <a:t>10</a:t>
            </a:fld>
            <a:endParaRPr lang="it-IT" dirty="0"/>
          </a:p>
        </p:txBody>
      </p:sp>
    </p:spTree>
    <p:extLst>
      <p:ext uri="{BB962C8B-B14F-4D97-AF65-F5344CB8AC3E}">
        <p14:creationId xmlns:p14="http://schemas.microsoft.com/office/powerpoint/2010/main" val="11602278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pPr>
              <a:defRPr/>
            </a:pPr>
            <a:fld id="{0EEB9F5E-602A-4C22-87DE-5A60B95400AC}" type="slidenum">
              <a:rPr lang="it-IT" smtClean="0"/>
              <a:pPr>
                <a:defRPr/>
              </a:pPr>
              <a:t>11</a:t>
            </a:fld>
            <a:endParaRPr lang="it-IT" dirty="0"/>
          </a:p>
        </p:txBody>
      </p:sp>
    </p:spTree>
    <p:extLst>
      <p:ext uri="{BB962C8B-B14F-4D97-AF65-F5344CB8AC3E}">
        <p14:creationId xmlns:p14="http://schemas.microsoft.com/office/powerpoint/2010/main" val="12656452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pPr>
              <a:defRPr/>
            </a:pPr>
            <a:fld id="{0EEB9F5E-602A-4C22-87DE-5A60B95400AC}" type="slidenum">
              <a:rPr lang="it-IT" smtClean="0"/>
              <a:pPr>
                <a:defRPr/>
              </a:pPr>
              <a:t>12</a:t>
            </a:fld>
            <a:endParaRPr lang="it-IT" dirty="0"/>
          </a:p>
        </p:txBody>
      </p:sp>
    </p:spTree>
    <p:extLst>
      <p:ext uri="{BB962C8B-B14F-4D97-AF65-F5344CB8AC3E}">
        <p14:creationId xmlns:p14="http://schemas.microsoft.com/office/powerpoint/2010/main" val="18983422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pPr>
              <a:defRPr/>
            </a:pPr>
            <a:fld id="{0EEB9F5E-602A-4C22-87DE-5A60B95400AC}" type="slidenum">
              <a:rPr lang="it-IT" smtClean="0"/>
              <a:pPr>
                <a:defRPr/>
              </a:pPr>
              <a:t>13</a:t>
            </a:fld>
            <a:endParaRPr lang="it-IT" dirty="0"/>
          </a:p>
        </p:txBody>
      </p:sp>
    </p:spTree>
    <p:extLst>
      <p:ext uri="{BB962C8B-B14F-4D97-AF65-F5344CB8AC3E}">
        <p14:creationId xmlns:p14="http://schemas.microsoft.com/office/powerpoint/2010/main" val="1335242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pPr>
              <a:defRPr/>
            </a:pPr>
            <a:fld id="{0EEB9F5E-602A-4C22-87DE-5A60B95400AC}" type="slidenum">
              <a:rPr lang="it-IT" smtClean="0"/>
              <a:pPr>
                <a:defRPr/>
              </a:pPr>
              <a:t>14</a:t>
            </a:fld>
            <a:endParaRPr lang="it-IT" dirty="0"/>
          </a:p>
        </p:txBody>
      </p:sp>
    </p:spTree>
    <p:extLst>
      <p:ext uri="{BB962C8B-B14F-4D97-AF65-F5344CB8AC3E}">
        <p14:creationId xmlns:p14="http://schemas.microsoft.com/office/powerpoint/2010/main" val="18024238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pPr>
              <a:defRPr/>
            </a:pPr>
            <a:fld id="{0EEB9F5E-602A-4C22-87DE-5A60B95400AC}" type="slidenum">
              <a:rPr lang="it-IT" smtClean="0"/>
              <a:pPr>
                <a:defRPr/>
              </a:pPr>
              <a:t>15</a:t>
            </a:fld>
            <a:endParaRPr lang="it-IT" dirty="0"/>
          </a:p>
        </p:txBody>
      </p:sp>
    </p:spTree>
    <p:extLst>
      <p:ext uri="{BB962C8B-B14F-4D97-AF65-F5344CB8AC3E}">
        <p14:creationId xmlns:p14="http://schemas.microsoft.com/office/powerpoint/2010/main" val="1163708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pPr>
              <a:defRPr/>
            </a:pPr>
            <a:fld id="{0EEB9F5E-602A-4C22-87DE-5A60B95400AC}" type="slidenum">
              <a:rPr lang="it-IT" smtClean="0"/>
              <a:pPr>
                <a:defRPr/>
              </a:pPr>
              <a:t>16</a:t>
            </a:fld>
            <a:endParaRPr lang="it-IT" dirty="0"/>
          </a:p>
        </p:txBody>
      </p:sp>
    </p:spTree>
    <p:extLst>
      <p:ext uri="{BB962C8B-B14F-4D97-AF65-F5344CB8AC3E}">
        <p14:creationId xmlns:p14="http://schemas.microsoft.com/office/powerpoint/2010/main" val="6952766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pPr>
              <a:defRPr/>
            </a:pPr>
            <a:fld id="{0EEB9F5E-602A-4C22-87DE-5A60B95400AC}" type="slidenum">
              <a:rPr lang="it-IT" smtClean="0"/>
              <a:pPr>
                <a:defRPr/>
              </a:pPr>
              <a:t>17</a:t>
            </a:fld>
            <a:endParaRPr lang="it-IT" dirty="0"/>
          </a:p>
        </p:txBody>
      </p:sp>
    </p:spTree>
    <p:extLst>
      <p:ext uri="{BB962C8B-B14F-4D97-AF65-F5344CB8AC3E}">
        <p14:creationId xmlns:p14="http://schemas.microsoft.com/office/powerpoint/2010/main" val="8412407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pPr>
              <a:defRPr/>
            </a:pPr>
            <a:fld id="{0EEB9F5E-602A-4C22-87DE-5A60B95400AC}" type="slidenum">
              <a:rPr lang="it-IT" smtClean="0"/>
              <a:pPr>
                <a:defRPr/>
              </a:pPr>
              <a:t>18</a:t>
            </a:fld>
            <a:endParaRPr lang="it-IT" dirty="0"/>
          </a:p>
        </p:txBody>
      </p:sp>
    </p:spTree>
    <p:extLst>
      <p:ext uri="{BB962C8B-B14F-4D97-AF65-F5344CB8AC3E}">
        <p14:creationId xmlns:p14="http://schemas.microsoft.com/office/powerpoint/2010/main" val="123418505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pPr>
              <a:defRPr/>
            </a:pPr>
            <a:fld id="{0EEB9F5E-602A-4C22-87DE-5A60B95400AC}" type="slidenum">
              <a:rPr lang="it-IT" smtClean="0"/>
              <a:pPr>
                <a:defRPr/>
              </a:pPr>
              <a:t>19</a:t>
            </a:fld>
            <a:endParaRPr lang="it-IT" dirty="0"/>
          </a:p>
        </p:txBody>
      </p:sp>
    </p:spTree>
    <p:extLst>
      <p:ext uri="{BB962C8B-B14F-4D97-AF65-F5344CB8AC3E}">
        <p14:creationId xmlns:p14="http://schemas.microsoft.com/office/powerpoint/2010/main" val="10216422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pPr>
              <a:defRPr/>
            </a:pPr>
            <a:fld id="{0EEB9F5E-602A-4C22-87DE-5A60B95400AC}" type="slidenum">
              <a:rPr lang="it-IT" smtClean="0"/>
              <a:pPr>
                <a:defRPr/>
              </a:pPr>
              <a:t>2</a:t>
            </a:fld>
            <a:endParaRPr lang="it-IT" dirty="0"/>
          </a:p>
        </p:txBody>
      </p:sp>
    </p:spTree>
    <p:extLst>
      <p:ext uri="{BB962C8B-B14F-4D97-AF65-F5344CB8AC3E}">
        <p14:creationId xmlns:p14="http://schemas.microsoft.com/office/powerpoint/2010/main" val="63875546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pPr>
              <a:defRPr/>
            </a:pPr>
            <a:fld id="{0EEB9F5E-602A-4C22-87DE-5A60B95400AC}" type="slidenum">
              <a:rPr lang="it-IT" smtClean="0"/>
              <a:pPr>
                <a:defRPr/>
              </a:pPr>
              <a:t>20</a:t>
            </a:fld>
            <a:endParaRPr lang="it-IT" dirty="0"/>
          </a:p>
        </p:txBody>
      </p:sp>
    </p:spTree>
    <p:extLst>
      <p:ext uri="{BB962C8B-B14F-4D97-AF65-F5344CB8AC3E}">
        <p14:creationId xmlns:p14="http://schemas.microsoft.com/office/powerpoint/2010/main" val="173153349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pPr>
              <a:defRPr/>
            </a:pPr>
            <a:fld id="{0EEB9F5E-602A-4C22-87DE-5A60B95400AC}" type="slidenum">
              <a:rPr lang="it-IT" smtClean="0"/>
              <a:pPr>
                <a:defRPr/>
              </a:pPr>
              <a:t>21</a:t>
            </a:fld>
            <a:endParaRPr lang="it-IT" dirty="0"/>
          </a:p>
        </p:txBody>
      </p:sp>
    </p:spTree>
    <p:extLst>
      <p:ext uri="{BB962C8B-B14F-4D97-AF65-F5344CB8AC3E}">
        <p14:creationId xmlns:p14="http://schemas.microsoft.com/office/powerpoint/2010/main" val="21249472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pPr>
              <a:defRPr/>
            </a:pPr>
            <a:fld id="{0EEB9F5E-602A-4C22-87DE-5A60B95400AC}" type="slidenum">
              <a:rPr lang="it-IT" smtClean="0"/>
              <a:pPr>
                <a:defRPr/>
              </a:pPr>
              <a:t>22</a:t>
            </a:fld>
            <a:endParaRPr lang="it-IT" dirty="0"/>
          </a:p>
        </p:txBody>
      </p:sp>
    </p:spTree>
    <p:extLst>
      <p:ext uri="{BB962C8B-B14F-4D97-AF65-F5344CB8AC3E}">
        <p14:creationId xmlns:p14="http://schemas.microsoft.com/office/powerpoint/2010/main" val="49779762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pPr>
              <a:defRPr/>
            </a:pPr>
            <a:fld id="{0EEB9F5E-602A-4C22-87DE-5A60B95400AC}" type="slidenum">
              <a:rPr lang="it-IT" smtClean="0"/>
              <a:pPr>
                <a:defRPr/>
              </a:pPr>
              <a:t>23</a:t>
            </a:fld>
            <a:endParaRPr lang="it-IT" dirty="0"/>
          </a:p>
        </p:txBody>
      </p:sp>
    </p:spTree>
    <p:extLst>
      <p:ext uri="{BB962C8B-B14F-4D97-AF65-F5344CB8AC3E}">
        <p14:creationId xmlns:p14="http://schemas.microsoft.com/office/powerpoint/2010/main" val="94696748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pPr>
              <a:defRPr/>
            </a:pPr>
            <a:fld id="{0EEB9F5E-602A-4C22-87DE-5A60B95400AC}" type="slidenum">
              <a:rPr lang="it-IT" smtClean="0"/>
              <a:pPr>
                <a:defRPr/>
              </a:pPr>
              <a:t>24</a:t>
            </a:fld>
            <a:endParaRPr lang="it-IT" dirty="0"/>
          </a:p>
        </p:txBody>
      </p:sp>
    </p:spTree>
    <p:extLst>
      <p:ext uri="{BB962C8B-B14F-4D97-AF65-F5344CB8AC3E}">
        <p14:creationId xmlns:p14="http://schemas.microsoft.com/office/powerpoint/2010/main" val="119490626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pPr>
              <a:defRPr/>
            </a:pPr>
            <a:fld id="{0EEB9F5E-602A-4C22-87DE-5A60B95400AC}" type="slidenum">
              <a:rPr lang="it-IT" smtClean="0"/>
              <a:pPr>
                <a:defRPr/>
              </a:pPr>
              <a:t>25</a:t>
            </a:fld>
            <a:endParaRPr lang="it-IT" dirty="0"/>
          </a:p>
        </p:txBody>
      </p:sp>
    </p:spTree>
    <p:extLst>
      <p:ext uri="{BB962C8B-B14F-4D97-AF65-F5344CB8AC3E}">
        <p14:creationId xmlns:p14="http://schemas.microsoft.com/office/powerpoint/2010/main" val="51631426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pPr>
              <a:defRPr/>
            </a:pPr>
            <a:fld id="{0EEB9F5E-602A-4C22-87DE-5A60B95400AC}" type="slidenum">
              <a:rPr lang="it-IT" smtClean="0"/>
              <a:pPr>
                <a:defRPr/>
              </a:pPr>
              <a:t>26</a:t>
            </a:fld>
            <a:endParaRPr lang="it-IT" dirty="0"/>
          </a:p>
        </p:txBody>
      </p:sp>
    </p:spTree>
    <p:extLst>
      <p:ext uri="{BB962C8B-B14F-4D97-AF65-F5344CB8AC3E}">
        <p14:creationId xmlns:p14="http://schemas.microsoft.com/office/powerpoint/2010/main" val="199501553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pPr>
              <a:defRPr/>
            </a:pPr>
            <a:fld id="{0EEB9F5E-602A-4C22-87DE-5A60B95400AC}" type="slidenum">
              <a:rPr lang="it-IT" smtClean="0"/>
              <a:pPr>
                <a:defRPr/>
              </a:pPr>
              <a:t>27</a:t>
            </a:fld>
            <a:endParaRPr lang="it-IT" dirty="0"/>
          </a:p>
        </p:txBody>
      </p:sp>
    </p:spTree>
    <p:extLst>
      <p:ext uri="{BB962C8B-B14F-4D97-AF65-F5344CB8AC3E}">
        <p14:creationId xmlns:p14="http://schemas.microsoft.com/office/powerpoint/2010/main" val="37620197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pPr>
              <a:defRPr/>
            </a:pPr>
            <a:fld id="{0EEB9F5E-602A-4C22-87DE-5A60B95400AC}" type="slidenum">
              <a:rPr lang="it-IT" smtClean="0"/>
              <a:pPr>
                <a:defRPr/>
              </a:pPr>
              <a:t>28</a:t>
            </a:fld>
            <a:endParaRPr lang="it-IT" dirty="0"/>
          </a:p>
        </p:txBody>
      </p:sp>
    </p:spTree>
    <p:extLst>
      <p:ext uri="{BB962C8B-B14F-4D97-AF65-F5344CB8AC3E}">
        <p14:creationId xmlns:p14="http://schemas.microsoft.com/office/powerpoint/2010/main" val="85894981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pPr>
              <a:defRPr/>
            </a:pPr>
            <a:fld id="{0EEB9F5E-602A-4C22-87DE-5A60B95400AC}" type="slidenum">
              <a:rPr lang="it-IT" smtClean="0"/>
              <a:pPr>
                <a:defRPr/>
              </a:pPr>
              <a:t>29</a:t>
            </a:fld>
            <a:endParaRPr lang="it-IT" dirty="0"/>
          </a:p>
        </p:txBody>
      </p:sp>
    </p:spTree>
    <p:extLst>
      <p:ext uri="{BB962C8B-B14F-4D97-AF65-F5344CB8AC3E}">
        <p14:creationId xmlns:p14="http://schemas.microsoft.com/office/powerpoint/2010/main" val="13074596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pPr>
              <a:defRPr/>
            </a:pPr>
            <a:fld id="{0EEB9F5E-602A-4C22-87DE-5A60B95400AC}" type="slidenum">
              <a:rPr lang="it-IT" smtClean="0"/>
              <a:pPr>
                <a:defRPr/>
              </a:pPr>
              <a:t>3</a:t>
            </a:fld>
            <a:endParaRPr lang="it-IT" dirty="0"/>
          </a:p>
        </p:txBody>
      </p:sp>
    </p:spTree>
    <p:extLst>
      <p:ext uri="{BB962C8B-B14F-4D97-AF65-F5344CB8AC3E}">
        <p14:creationId xmlns:p14="http://schemas.microsoft.com/office/powerpoint/2010/main" val="396568735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pPr>
              <a:defRPr/>
            </a:pPr>
            <a:fld id="{0EEB9F5E-602A-4C22-87DE-5A60B95400AC}" type="slidenum">
              <a:rPr lang="it-IT" smtClean="0"/>
              <a:pPr>
                <a:defRPr/>
              </a:pPr>
              <a:t>30</a:t>
            </a:fld>
            <a:endParaRPr lang="it-IT" dirty="0"/>
          </a:p>
        </p:txBody>
      </p:sp>
    </p:spTree>
    <p:extLst>
      <p:ext uri="{BB962C8B-B14F-4D97-AF65-F5344CB8AC3E}">
        <p14:creationId xmlns:p14="http://schemas.microsoft.com/office/powerpoint/2010/main" val="82959717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pPr>
              <a:defRPr/>
            </a:pPr>
            <a:fld id="{0EEB9F5E-602A-4C22-87DE-5A60B95400AC}" type="slidenum">
              <a:rPr lang="it-IT" smtClean="0"/>
              <a:pPr>
                <a:defRPr/>
              </a:pPr>
              <a:t>31</a:t>
            </a:fld>
            <a:endParaRPr lang="it-IT" dirty="0"/>
          </a:p>
        </p:txBody>
      </p:sp>
    </p:spTree>
    <p:extLst>
      <p:ext uri="{BB962C8B-B14F-4D97-AF65-F5344CB8AC3E}">
        <p14:creationId xmlns:p14="http://schemas.microsoft.com/office/powerpoint/2010/main" val="68643534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pPr>
              <a:defRPr/>
            </a:pPr>
            <a:fld id="{0EEB9F5E-602A-4C22-87DE-5A60B95400AC}" type="slidenum">
              <a:rPr lang="it-IT" smtClean="0"/>
              <a:pPr>
                <a:defRPr/>
              </a:pPr>
              <a:t>32</a:t>
            </a:fld>
            <a:endParaRPr lang="it-IT" dirty="0"/>
          </a:p>
        </p:txBody>
      </p:sp>
    </p:spTree>
    <p:extLst>
      <p:ext uri="{BB962C8B-B14F-4D97-AF65-F5344CB8AC3E}">
        <p14:creationId xmlns:p14="http://schemas.microsoft.com/office/powerpoint/2010/main" val="18025428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pPr>
              <a:defRPr/>
            </a:pPr>
            <a:fld id="{0EEB9F5E-602A-4C22-87DE-5A60B95400AC}" type="slidenum">
              <a:rPr lang="it-IT" smtClean="0"/>
              <a:pPr>
                <a:defRPr/>
              </a:pPr>
              <a:t>4</a:t>
            </a:fld>
            <a:endParaRPr lang="it-IT" dirty="0"/>
          </a:p>
        </p:txBody>
      </p:sp>
    </p:spTree>
    <p:extLst>
      <p:ext uri="{BB962C8B-B14F-4D97-AF65-F5344CB8AC3E}">
        <p14:creationId xmlns:p14="http://schemas.microsoft.com/office/powerpoint/2010/main" val="30393889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pPr>
              <a:defRPr/>
            </a:pPr>
            <a:fld id="{0EEB9F5E-602A-4C22-87DE-5A60B95400AC}" type="slidenum">
              <a:rPr lang="it-IT" smtClean="0"/>
              <a:pPr>
                <a:defRPr/>
              </a:pPr>
              <a:t>5</a:t>
            </a:fld>
            <a:endParaRPr lang="it-IT" dirty="0"/>
          </a:p>
        </p:txBody>
      </p:sp>
    </p:spTree>
    <p:extLst>
      <p:ext uri="{BB962C8B-B14F-4D97-AF65-F5344CB8AC3E}">
        <p14:creationId xmlns:p14="http://schemas.microsoft.com/office/powerpoint/2010/main" val="41322891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pPr>
              <a:defRPr/>
            </a:pPr>
            <a:fld id="{0EEB9F5E-602A-4C22-87DE-5A60B95400AC}" type="slidenum">
              <a:rPr lang="it-IT" smtClean="0"/>
              <a:pPr>
                <a:defRPr/>
              </a:pPr>
              <a:t>6</a:t>
            </a:fld>
            <a:endParaRPr lang="it-IT" dirty="0"/>
          </a:p>
        </p:txBody>
      </p:sp>
    </p:spTree>
    <p:extLst>
      <p:ext uri="{BB962C8B-B14F-4D97-AF65-F5344CB8AC3E}">
        <p14:creationId xmlns:p14="http://schemas.microsoft.com/office/powerpoint/2010/main" val="31806507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pPr>
              <a:defRPr/>
            </a:pPr>
            <a:fld id="{0EEB9F5E-602A-4C22-87DE-5A60B95400AC}" type="slidenum">
              <a:rPr lang="it-IT" smtClean="0"/>
              <a:pPr>
                <a:defRPr/>
              </a:pPr>
              <a:t>7</a:t>
            </a:fld>
            <a:endParaRPr lang="it-IT" dirty="0"/>
          </a:p>
        </p:txBody>
      </p:sp>
    </p:spTree>
    <p:extLst>
      <p:ext uri="{BB962C8B-B14F-4D97-AF65-F5344CB8AC3E}">
        <p14:creationId xmlns:p14="http://schemas.microsoft.com/office/powerpoint/2010/main" val="39486175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pPr>
              <a:defRPr/>
            </a:pPr>
            <a:fld id="{0EEB9F5E-602A-4C22-87DE-5A60B95400AC}" type="slidenum">
              <a:rPr lang="it-IT" smtClean="0"/>
              <a:pPr>
                <a:defRPr/>
              </a:pPr>
              <a:t>8</a:t>
            </a:fld>
            <a:endParaRPr lang="it-IT" dirty="0"/>
          </a:p>
        </p:txBody>
      </p:sp>
    </p:spTree>
    <p:extLst>
      <p:ext uri="{BB962C8B-B14F-4D97-AF65-F5344CB8AC3E}">
        <p14:creationId xmlns:p14="http://schemas.microsoft.com/office/powerpoint/2010/main" val="40460936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pPr>
              <a:defRPr/>
            </a:pPr>
            <a:fld id="{0EEB9F5E-602A-4C22-87DE-5A60B95400AC}" type="slidenum">
              <a:rPr lang="it-IT" smtClean="0"/>
              <a:pPr>
                <a:defRPr/>
              </a:pPr>
              <a:t>9</a:t>
            </a:fld>
            <a:endParaRPr lang="it-IT" dirty="0"/>
          </a:p>
        </p:txBody>
      </p:sp>
    </p:spTree>
    <p:extLst>
      <p:ext uri="{BB962C8B-B14F-4D97-AF65-F5344CB8AC3E}">
        <p14:creationId xmlns:p14="http://schemas.microsoft.com/office/powerpoint/2010/main" val="49911314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pic>
        <p:nvPicPr>
          <p:cNvPr id="4"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88" y="0"/>
            <a:ext cx="12188825" cy="4799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3"/>
          <p:cNvSpPr/>
          <p:nvPr/>
        </p:nvSpPr>
        <p:spPr bwMode="ltGray">
          <a:xfrm>
            <a:off x="-2" y="4754880"/>
            <a:ext cx="12192002" cy="2103120"/>
          </a:xfrm>
          <a:prstGeom prst="rect">
            <a:avLst/>
          </a:prstGeom>
          <a:gradFill flip="none" rotWithShape="1">
            <a:gsLst>
              <a:gs pos="100000">
                <a:schemeClr val="tx2">
                  <a:lumMod val="75000"/>
                </a:schemeClr>
              </a:gs>
              <a:gs pos="0">
                <a:schemeClr val="tx2"/>
              </a:gs>
            </a:gsLst>
            <a:path path="circle">
              <a:fillToRect l="50000" t="50000" r="50000" b="50000"/>
            </a:path>
            <a:tileRect/>
          </a:gradFill>
          <a:ln w="9525" cap="flat" cmpd="sng" algn="ctr">
            <a:noFill/>
            <a:prstDash val="solid"/>
          </a:ln>
          <a:effectLst/>
        </p:spPr>
        <p:txBody>
          <a:bodyPr anchor="ctr"/>
          <a:lstStyle/>
          <a:p>
            <a:pPr algn="ctr" fontAlgn="auto">
              <a:spcBef>
                <a:spcPts val="0"/>
              </a:spcBef>
              <a:spcAft>
                <a:spcPts val="0"/>
              </a:spcAft>
              <a:defRPr/>
            </a:pPr>
            <a:endParaRPr kern="0" dirty="0">
              <a:solidFill>
                <a:prstClr val="white"/>
              </a:solidFill>
              <a:latin typeface="Euphemia"/>
              <a:cs typeface=""/>
            </a:endParaRPr>
          </a:p>
        </p:txBody>
      </p:sp>
      <p:sp>
        <p:nvSpPr>
          <p:cNvPr id="6" name="Rectangle 5"/>
          <p:cNvSpPr/>
          <p:nvPr/>
        </p:nvSpPr>
        <p:spPr bwMode="white">
          <a:xfrm>
            <a:off x="0" y="4724400"/>
            <a:ext cx="12188825" cy="762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dirty="0">
              <a:solidFill>
                <a:prstClr val="white"/>
              </a:solidFill>
            </a:endParaRPr>
          </a:p>
        </p:txBody>
      </p:sp>
      <p:sp>
        <p:nvSpPr>
          <p:cNvPr id="2" name="Title 1"/>
          <p:cNvSpPr>
            <a:spLocks noGrp="1"/>
          </p:cNvSpPr>
          <p:nvPr>
            <p:ph type="ctrTitle"/>
          </p:nvPr>
        </p:nvSpPr>
        <p:spPr>
          <a:xfrm>
            <a:off x="1523999" y="4800600"/>
            <a:ext cx="9144002" cy="1143000"/>
          </a:xfrm>
        </p:spPr>
        <p:txBody>
          <a:bodyPr>
            <a:normAutofit/>
          </a:bodyPr>
          <a:lstStyle>
            <a:lvl1pPr algn="ctr">
              <a:defRPr sz="4800">
                <a:solidFill>
                  <a:schemeClr val="bg1"/>
                </a:solidFill>
              </a:defRPr>
            </a:lvl1pPr>
          </a:lstStyle>
          <a:p>
            <a:r>
              <a:rPr lang="it-IT"/>
              <a:t>Fare clic per modificare lo stile del titolo</a:t>
            </a:r>
            <a:endParaRPr/>
          </a:p>
        </p:txBody>
      </p:sp>
      <p:sp>
        <p:nvSpPr>
          <p:cNvPr id="3" name="Subtitle 2"/>
          <p:cNvSpPr>
            <a:spLocks noGrp="1"/>
          </p:cNvSpPr>
          <p:nvPr>
            <p:ph type="subTitle" idx="1"/>
          </p:nvPr>
        </p:nvSpPr>
        <p:spPr>
          <a:xfrm>
            <a:off x="1522413" y="5943600"/>
            <a:ext cx="9144002" cy="762000"/>
          </a:xfrm>
        </p:spPr>
        <p:txBody>
          <a:bodyPr>
            <a:normAutofit/>
          </a:bodyPr>
          <a:lstStyle>
            <a:lvl1pPr marL="0" indent="0" algn="ctr">
              <a:spcBef>
                <a:spcPts val="0"/>
              </a:spcBef>
              <a:buNone/>
              <a:defRPr sz="2000" cap="none" baseline="0">
                <a:solidFill>
                  <a:schemeClr val="bg1"/>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it-IT"/>
              <a:t>Fare clic per modificare lo stile del sottotitolo dello schema</a:t>
            </a:r>
            <a:endParaRPr/>
          </a:p>
        </p:txBody>
      </p:sp>
    </p:spTree>
    <p:extLst>
      <p:ext uri="{BB962C8B-B14F-4D97-AF65-F5344CB8AC3E}">
        <p14:creationId xmlns:p14="http://schemas.microsoft.com/office/powerpoint/2010/main" val="1384266447"/>
      </p:ext>
    </p:extLst>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objTx" preserve="1">
  <p:cSld name="Alternate Content with Caption">
    <p:spTree>
      <p:nvGrpSpPr>
        <p:cNvPr id="1" name=""/>
        <p:cNvGrpSpPr/>
        <p:nvPr/>
      </p:nvGrpSpPr>
      <p:grpSpPr>
        <a:xfrm>
          <a:off x="0" y="0"/>
          <a:ext cx="0" cy="0"/>
          <a:chOff x="0" y="0"/>
          <a:chExt cx="0" cy="0"/>
        </a:xfrm>
      </p:grpSpPr>
      <p:sp>
        <p:nvSpPr>
          <p:cNvPr id="5" name="Rectangle 7"/>
          <p:cNvSpPr/>
          <p:nvPr/>
        </p:nvSpPr>
        <p:spPr bwMode="ltGray">
          <a:xfrm>
            <a:off x="0" y="0"/>
            <a:ext cx="4873752" cy="6858000"/>
          </a:xfrm>
          <a:prstGeom prst="rect">
            <a:avLst/>
          </a:prstGeom>
          <a:gradFill flip="none" rotWithShape="1">
            <a:gsLst>
              <a:gs pos="100000">
                <a:schemeClr val="tx2">
                  <a:lumMod val="75000"/>
                </a:schemeClr>
              </a:gs>
              <a:gs pos="0">
                <a:schemeClr val="tx2"/>
              </a:gs>
            </a:gsLst>
            <a:path path="circle">
              <a:fillToRect l="50000" t="50000" r="50000" b="50000"/>
            </a:path>
            <a:tileRect/>
          </a:gradFill>
          <a:ln w="9525" cap="flat" cmpd="sng" algn="ctr">
            <a:noFill/>
            <a:prstDash val="solid"/>
          </a:ln>
          <a:effectLst/>
        </p:spPr>
        <p:txBody>
          <a:bodyPr anchor="ctr"/>
          <a:lstStyle/>
          <a:p>
            <a:pPr algn="ctr" fontAlgn="auto">
              <a:spcBef>
                <a:spcPts val="0"/>
              </a:spcBef>
              <a:spcAft>
                <a:spcPts val="0"/>
              </a:spcAft>
              <a:defRPr/>
            </a:pPr>
            <a:endParaRPr kern="0" dirty="0">
              <a:solidFill>
                <a:prstClr val="white"/>
              </a:solidFill>
              <a:latin typeface="Euphemia"/>
              <a:cs typeface=""/>
            </a:endParaRPr>
          </a:p>
        </p:txBody>
      </p:sp>
      <p:sp>
        <p:nvSpPr>
          <p:cNvPr id="2" name="Title 1"/>
          <p:cNvSpPr>
            <a:spLocks noGrp="1"/>
          </p:cNvSpPr>
          <p:nvPr>
            <p:ph type="title"/>
          </p:nvPr>
        </p:nvSpPr>
        <p:spPr>
          <a:xfrm>
            <a:off x="760412" y="2362200"/>
            <a:ext cx="3200400" cy="1990725"/>
          </a:xfrm>
        </p:spPr>
        <p:txBody>
          <a:bodyPr>
            <a:normAutofit/>
          </a:bodyPr>
          <a:lstStyle>
            <a:lvl1pPr>
              <a:defRPr sz="3400" b="0">
                <a:solidFill>
                  <a:schemeClr val="bg1"/>
                </a:solidFill>
              </a:defRPr>
            </a:lvl1pPr>
          </a:lstStyle>
          <a:p>
            <a:r>
              <a:rPr lang="it-IT"/>
              <a:t>Fare clic per modificare lo stile del titolo</a:t>
            </a:r>
            <a:endParaRPr/>
          </a:p>
        </p:txBody>
      </p:sp>
      <p:sp>
        <p:nvSpPr>
          <p:cNvPr id="3" name="Content Placeholder 2"/>
          <p:cNvSpPr>
            <a:spLocks noGrp="1"/>
          </p:cNvSpPr>
          <p:nvPr>
            <p:ph idx="1"/>
          </p:nvPr>
        </p:nvSpPr>
        <p:spPr>
          <a:xfrm>
            <a:off x="5362892" y="685800"/>
            <a:ext cx="6370320" cy="54864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a:p>
        </p:txBody>
      </p:sp>
      <p:sp>
        <p:nvSpPr>
          <p:cNvPr id="4" name="Text Placeholder 3"/>
          <p:cNvSpPr>
            <a:spLocks noGrp="1"/>
          </p:cNvSpPr>
          <p:nvPr>
            <p:ph type="body" sz="half" idx="2"/>
          </p:nvPr>
        </p:nvSpPr>
        <p:spPr>
          <a:xfrm>
            <a:off x="760412" y="4367308"/>
            <a:ext cx="3200400" cy="1622012"/>
          </a:xfrm>
        </p:spPr>
        <p:txBody>
          <a:bodyPr>
            <a:normAutofit/>
          </a:bodyPr>
          <a:lstStyle>
            <a:lvl1pPr marL="0" indent="0">
              <a:spcBef>
                <a:spcPts val="1200"/>
              </a:spcBef>
              <a:buNone/>
              <a:defRPr sz="16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stili del testo dello schema</a:t>
            </a:r>
          </a:p>
        </p:txBody>
      </p:sp>
      <p:sp>
        <p:nvSpPr>
          <p:cNvPr id="6" name="Date Placeholder 4"/>
          <p:cNvSpPr>
            <a:spLocks noGrp="1"/>
          </p:cNvSpPr>
          <p:nvPr>
            <p:ph type="dt" sz="half" idx="10"/>
          </p:nvPr>
        </p:nvSpPr>
        <p:spPr/>
        <p:txBody>
          <a:bodyPr/>
          <a:lstStyle>
            <a:lvl1pPr>
              <a:defRPr>
                <a:solidFill>
                  <a:schemeClr val="tx2"/>
                </a:solidFill>
              </a:defRPr>
            </a:lvl1pPr>
          </a:lstStyle>
          <a:p>
            <a:pPr>
              <a:defRPr/>
            </a:pPr>
            <a:fld id="{5136BFED-A3E7-435F-8151-1AD0DBFAC366}" type="datetimeFigureOut">
              <a:rPr lang="en-US">
                <a:solidFill>
                  <a:srgbClr val="263050"/>
                </a:solidFill>
              </a:rPr>
              <a:pPr>
                <a:defRPr/>
              </a:pPr>
              <a:t>3/9/2022</a:t>
            </a:fld>
            <a:endParaRPr dirty="0">
              <a:solidFill>
                <a:srgbClr val="263050"/>
              </a:solidFill>
            </a:endParaRPr>
          </a:p>
        </p:txBody>
      </p:sp>
      <p:sp>
        <p:nvSpPr>
          <p:cNvPr id="7" name="Footer Placeholder 5"/>
          <p:cNvSpPr>
            <a:spLocks noGrp="1"/>
          </p:cNvSpPr>
          <p:nvPr>
            <p:ph type="ftr" sz="quarter" idx="11"/>
          </p:nvPr>
        </p:nvSpPr>
        <p:spPr/>
        <p:txBody>
          <a:bodyPr/>
          <a:lstStyle>
            <a:lvl1pPr>
              <a:defRPr/>
            </a:lvl1pPr>
          </a:lstStyle>
          <a:p>
            <a:pPr>
              <a:defRPr/>
            </a:pPr>
            <a:endParaRPr dirty="0">
              <a:solidFill>
                <a:srgbClr val="E5E8E8"/>
              </a:solidFill>
            </a:endParaRPr>
          </a:p>
        </p:txBody>
      </p:sp>
      <p:sp>
        <p:nvSpPr>
          <p:cNvPr id="8" name="Slide Number Placeholder 6"/>
          <p:cNvSpPr>
            <a:spLocks noGrp="1"/>
          </p:cNvSpPr>
          <p:nvPr>
            <p:ph type="sldNum" sz="quarter" idx="12"/>
          </p:nvPr>
        </p:nvSpPr>
        <p:spPr/>
        <p:txBody>
          <a:bodyPr/>
          <a:lstStyle>
            <a:lvl1pPr>
              <a:defRPr>
                <a:solidFill>
                  <a:schemeClr val="tx2"/>
                </a:solidFill>
              </a:defRPr>
            </a:lvl1pPr>
          </a:lstStyle>
          <a:p>
            <a:pPr>
              <a:defRPr/>
            </a:pPr>
            <a:fld id="{D52107E3-95CA-4B1E-B028-C292ED628398}" type="slidenum">
              <a:rPr>
                <a:solidFill>
                  <a:srgbClr val="263050"/>
                </a:solidFill>
              </a:rPr>
              <a:pPr>
                <a:defRPr/>
              </a:pPr>
              <a:t>‹N›</a:t>
            </a:fld>
            <a:endParaRPr dirty="0">
              <a:solidFill>
                <a:srgbClr val="263050"/>
              </a:solidFill>
            </a:endParaRPr>
          </a:p>
        </p:txBody>
      </p:sp>
    </p:spTree>
    <p:extLst>
      <p:ext uri="{BB962C8B-B14F-4D97-AF65-F5344CB8AC3E}">
        <p14:creationId xmlns:p14="http://schemas.microsoft.com/office/powerpoint/2010/main" val="1878724883"/>
      </p:ext>
    </p:extLst>
  </p:cSld>
  <p:clrMapOvr>
    <a:masterClrMapping/>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picTx" preserve="1">
  <p:cSld name="Immagine con didascalia">
    <p:spTree>
      <p:nvGrpSpPr>
        <p:cNvPr id="1" name=""/>
        <p:cNvGrpSpPr/>
        <p:nvPr/>
      </p:nvGrpSpPr>
      <p:grpSpPr>
        <a:xfrm>
          <a:off x="0" y="0"/>
          <a:ext cx="0" cy="0"/>
          <a:chOff x="0" y="0"/>
          <a:chExt cx="0" cy="0"/>
        </a:xfrm>
      </p:grpSpPr>
      <p:sp>
        <p:nvSpPr>
          <p:cNvPr id="5" name="Rectangle 7"/>
          <p:cNvSpPr/>
          <p:nvPr/>
        </p:nvSpPr>
        <p:spPr bwMode="ltGray">
          <a:xfrm>
            <a:off x="7315200" y="0"/>
            <a:ext cx="4873752" cy="6858000"/>
          </a:xfrm>
          <a:prstGeom prst="rect">
            <a:avLst/>
          </a:prstGeom>
          <a:gradFill flip="none" rotWithShape="1">
            <a:gsLst>
              <a:gs pos="100000">
                <a:schemeClr val="tx2">
                  <a:lumMod val="75000"/>
                </a:schemeClr>
              </a:gs>
              <a:gs pos="0">
                <a:schemeClr val="tx2"/>
              </a:gs>
            </a:gsLst>
            <a:path path="circle">
              <a:fillToRect l="50000" t="50000" r="50000" b="50000"/>
            </a:path>
            <a:tileRect/>
          </a:gradFill>
          <a:ln w="9525" cap="flat" cmpd="sng" algn="ctr">
            <a:noFill/>
            <a:prstDash val="solid"/>
          </a:ln>
          <a:effectLst/>
        </p:spPr>
        <p:txBody>
          <a:bodyPr anchor="ctr"/>
          <a:lstStyle/>
          <a:p>
            <a:pPr algn="ctr" fontAlgn="auto">
              <a:spcBef>
                <a:spcPts val="0"/>
              </a:spcBef>
              <a:spcAft>
                <a:spcPts val="0"/>
              </a:spcAft>
              <a:defRPr/>
            </a:pPr>
            <a:endParaRPr kern="0" dirty="0">
              <a:solidFill>
                <a:prstClr val="white"/>
              </a:solidFill>
              <a:latin typeface="Euphemia"/>
              <a:cs typeface=""/>
            </a:endParaRPr>
          </a:p>
        </p:txBody>
      </p:sp>
      <p:sp>
        <p:nvSpPr>
          <p:cNvPr id="2" name="Title 1"/>
          <p:cNvSpPr>
            <a:spLocks noGrp="1"/>
          </p:cNvSpPr>
          <p:nvPr>
            <p:ph type="title"/>
          </p:nvPr>
        </p:nvSpPr>
        <p:spPr>
          <a:xfrm>
            <a:off x="7923214" y="2362200"/>
            <a:ext cx="3200400" cy="1993392"/>
          </a:xfrm>
        </p:spPr>
        <p:txBody>
          <a:bodyPr>
            <a:normAutofit/>
          </a:bodyPr>
          <a:lstStyle>
            <a:lvl1pPr>
              <a:defRPr sz="3400" b="0">
                <a:solidFill>
                  <a:schemeClr val="bg1"/>
                </a:solidFill>
              </a:defRPr>
            </a:lvl1pPr>
          </a:lstStyle>
          <a:p>
            <a:r>
              <a:rPr lang="it-IT"/>
              <a:t>Fare clic per modificare lo stile del titolo</a:t>
            </a:r>
            <a:endParaRPr/>
          </a:p>
        </p:txBody>
      </p:sp>
      <p:sp>
        <p:nvSpPr>
          <p:cNvPr id="3" name="Picture Placeholder 2"/>
          <p:cNvSpPr>
            <a:spLocks noGrp="1"/>
          </p:cNvSpPr>
          <p:nvPr>
            <p:ph type="pic" idx="1"/>
          </p:nvPr>
        </p:nvSpPr>
        <p:spPr>
          <a:xfrm>
            <a:off x="0" y="0"/>
            <a:ext cx="7315200" cy="6858000"/>
          </a:xfrm>
          <a:solidFill>
            <a:schemeClr val="bg2">
              <a:lumMod val="90000"/>
            </a:schemeClr>
          </a:solidFill>
        </p:spPr>
        <p:txBody>
          <a:bodyPr rtlCol="0">
            <a:normAutofit/>
          </a:bodyPr>
          <a:lstStyle>
            <a:lvl1pPr marL="0" indent="0" algn="ctr">
              <a:buNone/>
              <a:defRPr sz="3200">
                <a:solidFill>
                  <a:schemeClr val="tx2"/>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it-IT" noProof="0" dirty="0"/>
              <a:t>Fare clic sull'icona per inserire un'immagine</a:t>
            </a:r>
            <a:endParaRPr noProof="0" dirty="0"/>
          </a:p>
        </p:txBody>
      </p:sp>
      <p:sp>
        <p:nvSpPr>
          <p:cNvPr id="4" name="Text Placeholder 3"/>
          <p:cNvSpPr>
            <a:spLocks noGrp="1"/>
          </p:cNvSpPr>
          <p:nvPr>
            <p:ph type="body" sz="half" idx="2"/>
          </p:nvPr>
        </p:nvSpPr>
        <p:spPr>
          <a:xfrm>
            <a:off x="7923214" y="4355592"/>
            <a:ext cx="3200400" cy="1644614"/>
          </a:xfrm>
        </p:spPr>
        <p:txBody>
          <a:bodyPr>
            <a:normAutofit/>
          </a:bodyPr>
          <a:lstStyle>
            <a:lvl1pPr marL="0" indent="0">
              <a:spcBef>
                <a:spcPts val="1200"/>
              </a:spcBef>
              <a:buNone/>
              <a:defRPr sz="16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stili del testo dello schema</a:t>
            </a:r>
          </a:p>
        </p:txBody>
      </p:sp>
      <p:sp>
        <p:nvSpPr>
          <p:cNvPr id="6" name="Date Placeholder 4"/>
          <p:cNvSpPr>
            <a:spLocks noGrp="1"/>
          </p:cNvSpPr>
          <p:nvPr>
            <p:ph type="dt" sz="half" idx="10"/>
          </p:nvPr>
        </p:nvSpPr>
        <p:spPr/>
        <p:txBody>
          <a:bodyPr/>
          <a:lstStyle>
            <a:lvl1pPr>
              <a:defRPr/>
            </a:lvl1pPr>
          </a:lstStyle>
          <a:p>
            <a:pPr>
              <a:defRPr/>
            </a:pPr>
            <a:fld id="{7E7B9D2C-8821-4532-BC9C-5B19788D7998}" type="datetimeFigureOut">
              <a:rPr lang="en-US">
                <a:solidFill>
                  <a:srgbClr val="E5E8E8"/>
                </a:solidFill>
              </a:rPr>
              <a:pPr>
                <a:defRPr/>
              </a:pPr>
              <a:t>3/9/2022</a:t>
            </a:fld>
            <a:endParaRPr dirty="0">
              <a:solidFill>
                <a:srgbClr val="E5E8E8"/>
              </a:solidFill>
            </a:endParaRPr>
          </a:p>
        </p:txBody>
      </p:sp>
      <p:sp>
        <p:nvSpPr>
          <p:cNvPr id="7" name="Footer Placeholder 5"/>
          <p:cNvSpPr>
            <a:spLocks noGrp="1"/>
          </p:cNvSpPr>
          <p:nvPr>
            <p:ph type="ftr" sz="quarter" idx="11"/>
          </p:nvPr>
        </p:nvSpPr>
        <p:spPr/>
        <p:txBody>
          <a:bodyPr/>
          <a:lstStyle>
            <a:lvl1pPr>
              <a:defRPr/>
            </a:lvl1pPr>
          </a:lstStyle>
          <a:p>
            <a:pPr>
              <a:defRPr/>
            </a:pPr>
            <a:endParaRPr dirty="0">
              <a:solidFill>
                <a:srgbClr val="E5E8E8"/>
              </a:solidFill>
            </a:endParaRPr>
          </a:p>
        </p:txBody>
      </p:sp>
      <p:sp>
        <p:nvSpPr>
          <p:cNvPr id="8" name="Slide Number Placeholder 6"/>
          <p:cNvSpPr>
            <a:spLocks noGrp="1"/>
          </p:cNvSpPr>
          <p:nvPr>
            <p:ph type="sldNum" sz="quarter" idx="12"/>
          </p:nvPr>
        </p:nvSpPr>
        <p:spPr/>
        <p:txBody>
          <a:bodyPr/>
          <a:lstStyle>
            <a:lvl1pPr>
              <a:defRPr/>
            </a:lvl1pPr>
          </a:lstStyle>
          <a:p>
            <a:pPr>
              <a:defRPr/>
            </a:pPr>
            <a:fld id="{56A28C51-9758-4F04-93BB-7A49F0869620}" type="slidenum">
              <a:rPr>
                <a:solidFill>
                  <a:srgbClr val="E5E8E8"/>
                </a:solidFill>
              </a:rPr>
              <a:pPr>
                <a:defRPr/>
              </a:pPr>
              <a:t>‹N›</a:t>
            </a:fld>
            <a:endParaRPr dirty="0">
              <a:solidFill>
                <a:srgbClr val="E5E8E8"/>
              </a:solidFill>
            </a:endParaRPr>
          </a:p>
        </p:txBody>
      </p:sp>
    </p:spTree>
    <p:extLst>
      <p:ext uri="{BB962C8B-B14F-4D97-AF65-F5344CB8AC3E}">
        <p14:creationId xmlns:p14="http://schemas.microsoft.com/office/powerpoint/2010/main" val="1372991062"/>
      </p:ext>
    </p:extLst>
  </p:cSld>
  <p:clrMapOvr>
    <a:masterClrMapping/>
  </p:clrMapOvr>
  <p:transitio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a:t>
            </a:r>
            <a:endParaRPr/>
          </a:p>
        </p:txBody>
      </p:sp>
      <p:sp>
        <p:nvSpPr>
          <p:cNvPr id="3" name="Vertical Text Placeholder 2"/>
          <p:cNvSpPr>
            <a:spLocks noGrp="1"/>
          </p:cNvSpPr>
          <p:nvPr>
            <p:ph type="body" orient="vert" idx="1"/>
          </p:nvPr>
        </p:nvSpPr>
        <p:spPr/>
        <p:txBody>
          <a:bodyPr vert="eaVert"/>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a:p>
        </p:txBody>
      </p:sp>
      <p:sp>
        <p:nvSpPr>
          <p:cNvPr id="4" name="Date Placeholder 3"/>
          <p:cNvSpPr>
            <a:spLocks noGrp="1"/>
          </p:cNvSpPr>
          <p:nvPr>
            <p:ph type="dt" sz="half" idx="10"/>
          </p:nvPr>
        </p:nvSpPr>
        <p:spPr/>
        <p:txBody>
          <a:bodyPr/>
          <a:lstStyle>
            <a:lvl1pPr>
              <a:defRPr/>
            </a:lvl1pPr>
          </a:lstStyle>
          <a:p>
            <a:pPr>
              <a:defRPr/>
            </a:pPr>
            <a:fld id="{5EAB22D5-74F4-4DDA-B0E0-0A7641E64A35}" type="datetimeFigureOut">
              <a:rPr lang="en-US">
                <a:solidFill>
                  <a:srgbClr val="E5E8E8"/>
                </a:solidFill>
              </a:rPr>
              <a:pPr>
                <a:defRPr/>
              </a:pPr>
              <a:t>3/9/2022</a:t>
            </a:fld>
            <a:endParaRPr dirty="0">
              <a:solidFill>
                <a:srgbClr val="E5E8E8"/>
              </a:solidFill>
            </a:endParaRPr>
          </a:p>
        </p:txBody>
      </p:sp>
      <p:sp>
        <p:nvSpPr>
          <p:cNvPr id="5" name="Footer Placeholder 4"/>
          <p:cNvSpPr>
            <a:spLocks noGrp="1"/>
          </p:cNvSpPr>
          <p:nvPr>
            <p:ph type="ftr" sz="quarter" idx="11"/>
          </p:nvPr>
        </p:nvSpPr>
        <p:spPr/>
        <p:txBody>
          <a:bodyPr/>
          <a:lstStyle>
            <a:lvl1pPr>
              <a:defRPr/>
            </a:lvl1pPr>
          </a:lstStyle>
          <a:p>
            <a:pPr>
              <a:defRPr/>
            </a:pPr>
            <a:endParaRPr dirty="0">
              <a:solidFill>
                <a:srgbClr val="E5E8E8"/>
              </a:solidFill>
            </a:endParaRPr>
          </a:p>
        </p:txBody>
      </p:sp>
      <p:sp>
        <p:nvSpPr>
          <p:cNvPr id="6" name="Slide Number Placeholder 5"/>
          <p:cNvSpPr>
            <a:spLocks noGrp="1"/>
          </p:cNvSpPr>
          <p:nvPr>
            <p:ph type="sldNum" sz="quarter" idx="12"/>
          </p:nvPr>
        </p:nvSpPr>
        <p:spPr/>
        <p:txBody>
          <a:bodyPr/>
          <a:lstStyle>
            <a:lvl1pPr>
              <a:defRPr/>
            </a:lvl1pPr>
          </a:lstStyle>
          <a:p>
            <a:pPr>
              <a:defRPr/>
            </a:pPr>
            <a:fld id="{57C218A9-3935-4545-9DD7-984D58AEF72F}" type="slidenum">
              <a:rPr>
                <a:solidFill>
                  <a:srgbClr val="E5E8E8"/>
                </a:solidFill>
              </a:rPr>
              <a:pPr>
                <a:defRPr/>
              </a:pPr>
              <a:t>‹N›</a:t>
            </a:fld>
            <a:endParaRPr dirty="0">
              <a:solidFill>
                <a:srgbClr val="E5E8E8"/>
              </a:solidFill>
            </a:endParaRPr>
          </a:p>
        </p:txBody>
      </p:sp>
    </p:spTree>
    <p:extLst>
      <p:ext uri="{BB962C8B-B14F-4D97-AF65-F5344CB8AC3E}">
        <p14:creationId xmlns:p14="http://schemas.microsoft.com/office/powerpoint/2010/main" val="935909509"/>
      </p:ext>
    </p:extLst>
  </p:cSld>
  <p:clrMapOvr>
    <a:masterClrMapping/>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274638"/>
            <a:ext cx="2628900" cy="5897562"/>
          </a:xfrm>
        </p:spPr>
        <p:txBody>
          <a:bodyPr vert="eaVert"/>
          <a:lstStyle/>
          <a:p>
            <a:r>
              <a:rPr lang="it-IT"/>
              <a:t>Fare clic per modificare lo stile del titolo</a:t>
            </a:r>
            <a:endParaRPr/>
          </a:p>
        </p:txBody>
      </p:sp>
      <p:sp>
        <p:nvSpPr>
          <p:cNvPr id="3" name="Vertical Text Placeholder 2"/>
          <p:cNvSpPr>
            <a:spLocks noGrp="1"/>
          </p:cNvSpPr>
          <p:nvPr>
            <p:ph type="body" orient="vert" idx="1"/>
          </p:nvPr>
        </p:nvSpPr>
        <p:spPr>
          <a:xfrm>
            <a:off x="838200" y="274638"/>
            <a:ext cx="7734300" cy="5897562"/>
          </a:xfrm>
        </p:spPr>
        <p:txBody>
          <a:bodyPr vert="eaVert"/>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a:p>
        </p:txBody>
      </p:sp>
      <p:sp>
        <p:nvSpPr>
          <p:cNvPr id="4" name="Date Placeholder 3"/>
          <p:cNvSpPr>
            <a:spLocks noGrp="1"/>
          </p:cNvSpPr>
          <p:nvPr>
            <p:ph type="dt" sz="half" idx="10"/>
          </p:nvPr>
        </p:nvSpPr>
        <p:spPr/>
        <p:txBody>
          <a:bodyPr/>
          <a:lstStyle>
            <a:lvl1pPr>
              <a:defRPr/>
            </a:lvl1pPr>
          </a:lstStyle>
          <a:p>
            <a:pPr>
              <a:defRPr/>
            </a:pPr>
            <a:fld id="{867E745B-8997-4242-8191-5856C941C7AD}" type="datetimeFigureOut">
              <a:rPr lang="en-US">
                <a:solidFill>
                  <a:srgbClr val="E5E8E8"/>
                </a:solidFill>
              </a:rPr>
              <a:pPr>
                <a:defRPr/>
              </a:pPr>
              <a:t>3/9/2022</a:t>
            </a:fld>
            <a:endParaRPr dirty="0">
              <a:solidFill>
                <a:srgbClr val="E5E8E8"/>
              </a:solidFill>
            </a:endParaRPr>
          </a:p>
        </p:txBody>
      </p:sp>
      <p:sp>
        <p:nvSpPr>
          <p:cNvPr id="5" name="Footer Placeholder 4"/>
          <p:cNvSpPr>
            <a:spLocks noGrp="1"/>
          </p:cNvSpPr>
          <p:nvPr>
            <p:ph type="ftr" sz="quarter" idx="11"/>
          </p:nvPr>
        </p:nvSpPr>
        <p:spPr/>
        <p:txBody>
          <a:bodyPr/>
          <a:lstStyle>
            <a:lvl1pPr>
              <a:defRPr/>
            </a:lvl1pPr>
          </a:lstStyle>
          <a:p>
            <a:pPr>
              <a:defRPr/>
            </a:pPr>
            <a:endParaRPr dirty="0">
              <a:solidFill>
                <a:srgbClr val="E5E8E8"/>
              </a:solidFill>
            </a:endParaRPr>
          </a:p>
        </p:txBody>
      </p:sp>
      <p:sp>
        <p:nvSpPr>
          <p:cNvPr id="6" name="Slide Number Placeholder 5"/>
          <p:cNvSpPr>
            <a:spLocks noGrp="1"/>
          </p:cNvSpPr>
          <p:nvPr>
            <p:ph type="sldNum" sz="quarter" idx="12"/>
          </p:nvPr>
        </p:nvSpPr>
        <p:spPr/>
        <p:txBody>
          <a:bodyPr/>
          <a:lstStyle>
            <a:lvl1pPr>
              <a:defRPr/>
            </a:lvl1pPr>
          </a:lstStyle>
          <a:p>
            <a:pPr>
              <a:defRPr/>
            </a:pPr>
            <a:fld id="{A446B218-F30A-485E-AC55-B8CEAB6F3934}" type="slidenum">
              <a:rPr>
                <a:solidFill>
                  <a:srgbClr val="E5E8E8"/>
                </a:solidFill>
              </a:rPr>
              <a:pPr>
                <a:defRPr/>
              </a:pPr>
              <a:t>‹N›</a:t>
            </a:fld>
            <a:endParaRPr dirty="0">
              <a:solidFill>
                <a:srgbClr val="E5E8E8"/>
              </a:solidFill>
            </a:endParaRPr>
          </a:p>
        </p:txBody>
      </p:sp>
    </p:spTree>
    <p:extLst>
      <p:ext uri="{BB962C8B-B14F-4D97-AF65-F5344CB8AC3E}">
        <p14:creationId xmlns:p14="http://schemas.microsoft.com/office/powerpoint/2010/main" val="1537634239"/>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a:t>
            </a:r>
            <a:endParaRPr/>
          </a:p>
        </p:txBody>
      </p:sp>
      <p:sp>
        <p:nvSpPr>
          <p:cNvPr id="3" name="Content Placeholder 2"/>
          <p:cNvSpPr>
            <a:spLocks noGrp="1"/>
          </p:cNvSpPr>
          <p:nvPr>
            <p:ph idx="1"/>
          </p:nvPr>
        </p:nvSpPr>
        <p:spPr/>
        <p:txBody>
          <a:bodyPr/>
          <a:lstStyle>
            <a:lvl6pPr>
              <a:defRPr/>
            </a:lvl6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a:p>
        </p:txBody>
      </p:sp>
      <p:sp>
        <p:nvSpPr>
          <p:cNvPr id="4" name="Date Placeholder 3"/>
          <p:cNvSpPr>
            <a:spLocks noGrp="1"/>
          </p:cNvSpPr>
          <p:nvPr>
            <p:ph type="dt" sz="half" idx="10"/>
          </p:nvPr>
        </p:nvSpPr>
        <p:spPr/>
        <p:txBody>
          <a:bodyPr/>
          <a:lstStyle>
            <a:lvl1pPr>
              <a:defRPr/>
            </a:lvl1pPr>
          </a:lstStyle>
          <a:p>
            <a:pPr>
              <a:defRPr/>
            </a:pPr>
            <a:fld id="{7E33E537-CA90-4BEC-82B0-1B4FF615FF39}" type="datetimeFigureOut">
              <a:rPr lang="en-US">
                <a:solidFill>
                  <a:srgbClr val="E5E8E8"/>
                </a:solidFill>
              </a:rPr>
              <a:pPr>
                <a:defRPr/>
              </a:pPr>
              <a:t>3/9/2022</a:t>
            </a:fld>
            <a:endParaRPr dirty="0">
              <a:solidFill>
                <a:srgbClr val="E5E8E8"/>
              </a:solidFill>
            </a:endParaRPr>
          </a:p>
        </p:txBody>
      </p:sp>
      <p:sp>
        <p:nvSpPr>
          <p:cNvPr id="5" name="Footer Placeholder 4"/>
          <p:cNvSpPr>
            <a:spLocks noGrp="1"/>
          </p:cNvSpPr>
          <p:nvPr>
            <p:ph type="ftr" sz="quarter" idx="11"/>
          </p:nvPr>
        </p:nvSpPr>
        <p:spPr/>
        <p:txBody>
          <a:bodyPr/>
          <a:lstStyle>
            <a:lvl1pPr>
              <a:defRPr/>
            </a:lvl1pPr>
          </a:lstStyle>
          <a:p>
            <a:pPr>
              <a:defRPr/>
            </a:pPr>
            <a:endParaRPr dirty="0">
              <a:solidFill>
                <a:srgbClr val="E5E8E8"/>
              </a:solidFill>
            </a:endParaRPr>
          </a:p>
        </p:txBody>
      </p:sp>
      <p:sp>
        <p:nvSpPr>
          <p:cNvPr id="6" name="Slide Number Placeholder 5"/>
          <p:cNvSpPr>
            <a:spLocks noGrp="1"/>
          </p:cNvSpPr>
          <p:nvPr>
            <p:ph type="sldNum" sz="quarter" idx="12"/>
          </p:nvPr>
        </p:nvSpPr>
        <p:spPr/>
        <p:txBody>
          <a:bodyPr/>
          <a:lstStyle>
            <a:lvl1pPr>
              <a:defRPr/>
            </a:lvl1pPr>
          </a:lstStyle>
          <a:p>
            <a:pPr>
              <a:defRPr/>
            </a:pPr>
            <a:fld id="{3C2FE502-84BE-476E-A7A0-B478EF5C1745}" type="slidenum">
              <a:rPr>
                <a:solidFill>
                  <a:srgbClr val="E5E8E8"/>
                </a:solidFill>
              </a:rPr>
              <a:pPr>
                <a:defRPr/>
              </a:pPr>
              <a:t>‹N›</a:t>
            </a:fld>
            <a:endParaRPr dirty="0">
              <a:solidFill>
                <a:srgbClr val="E5E8E8"/>
              </a:solidFill>
            </a:endParaRPr>
          </a:p>
        </p:txBody>
      </p:sp>
    </p:spTree>
    <p:extLst>
      <p:ext uri="{BB962C8B-B14F-4D97-AF65-F5344CB8AC3E}">
        <p14:creationId xmlns:p14="http://schemas.microsoft.com/office/powerpoint/2010/main" val="1372627441"/>
      </p:ext>
    </p:extLst>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4" name="Rectangle 6"/>
          <p:cNvSpPr/>
          <p:nvPr/>
        </p:nvSpPr>
        <p:spPr bwMode="ltGray">
          <a:xfrm>
            <a:off x="0" y="0"/>
            <a:ext cx="12188826" cy="457200"/>
          </a:xfrm>
          <a:prstGeom prst="rect">
            <a:avLst/>
          </a:prstGeom>
          <a:gradFill flip="none" rotWithShape="1">
            <a:gsLst>
              <a:gs pos="100000">
                <a:schemeClr val="tx2">
                  <a:lumMod val="75000"/>
                </a:schemeClr>
              </a:gs>
              <a:gs pos="0">
                <a:schemeClr val="tx2"/>
              </a:gs>
            </a:gsLst>
            <a:path path="circle">
              <a:fillToRect l="50000" t="50000" r="50000" b="50000"/>
            </a:path>
            <a:tileRect/>
          </a:gradFill>
          <a:ln w="9525" cap="flat" cmpd="sng" algn="ctr">
            <a:noFill/>
            <a:prstDash val="solid"/>
          </a:ln>
          <a:effectLst/>
        </p:spPr>
        <p:txBody>
          <a:bodyPr anchor="ctr"/>
          <a:lstStyle/>
          <a:p>
            <a:pPr algn="ctr" fontAlgn="auto">
              <a:spcBef>
                <a:spcPts val="0"/>
              </a:spcBef>
              <a:spcAft>
                <a:spcPts val="0"/>
              </a:spcAft>
              <a:defRPr/>
            </a:pPr>
            <a:endParaRPr kern="0" dirty="0">
              <a:solidFill>
                <a:prstClr val="white"/>
              </a:solidFill>
              <a:latin typeface="Euphemia"/>
              <a:cs typeface=""/>
            </a:endParaRPr>
          </a:p>
        </p:txBody>
      </p:sp>
      <p:sp>
        <p:nvSpPr>
          <p:cNvPr id="5" name="Rectangle 7"/>
          <p:cNvSpPr/>
          <p:nvPr/>
        </p:nvSpPr>
        <p:spPr bwMode="white">
          <a:xfrm>
            <a:off x="0" y="411163"/>
            <a:ext cx="12188825" cy="4603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dirty="0">
              <a:solidFill>
                <a:prstClr val="white"/>
              </a:solidFill>
            </a:endParaRPr>
          </a:p>
        </p:txBody>
      </p:sp>
      <p:sp>
        <p:nvSpPr>
          <p:cNvPr id="2" name="Title 1"/>
          <p:cNvSpPr>
            <a:spLocks noGrp="1"/>
          </p:cNvSpPr>
          <p:nvPr>
            <p:ph type="title"/>
          </p:nvPr>
        </p:nvSpPr>
        <p:spPr>
          <a:xfrm>
            <a:off x="1524000" y="1143000"/>
            <a:ext cx="9144000" cy="2667000"/>
          </a:xfrm>
        </p:spPr>
        <p:txBody>
          <a:bodyPr>
            <a:normAutofit/>
          </a:bodyPr>
          <a:lstStyle>
            <a:lvl1pPr algn="ctr">
              <a:defRPr sz="5200" b="0"/>
            </a:lvl1pPr>
          </a:lstStyle>
          <a:p>
            <a:r>
              <a:rPr lang="it-IT"/>
              <a:t>Fare clic per modificare lo stile del titolo</a:t>
            </a:r>
            <a:endParaRPr/>
          </a:p>
        </p:txBody>
      </p:sp>
      <p:sp>
        <p:nvSpPr>
          <p:cNvPr id="3" name="Text Placeholder 2"/>
          <p:cNvSpPr>
            <a:spLocks noGrp="1"/>
          </p:cNvSpPr>
          <p:nvPr>
            <p:ph type="body" idx="1"/>
          </p:nvPr>
        </p:nvSpPr>
        <p:spPr>
          <a:xfrm>
            <a:off x="1524000" y="3810000"/>
            <a:ext cx="9144000" cy="1143000"/>
          </a:xfrm>
        </p:spPr>
        <p:txBody>
          <a:bodyPr>
            <a:normAutofit/>
          </a:bodyPr>
          <a:lstStyle>
            <a:lvl1pPr marL="0" indent="0" algn="ctr">
              <a:spcBef>
                <a:spcPts val="0"/>
              </a:spcBef>
              <a:buNone/>
              <a:defRPr sz="2400" cap="none"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stili del testo dello schema</a:t>
            </a:r>
          </a:p>
        </p:txBody>
      </p:sp>
      <p:sp>
        <p:nvSpPr>
          <p:cNvPr id="6" name="Date Placeholder 3"/>
          <p:cNvSpPr>
            <a:spLocks noGrp="1"/>
          </p:cNvSpPr>
          <p:nvPr>
            <p:ph type="dt" sz="half" idx="10"/>
          </p:nvPr>
        </p:nvSpPr>
        <p:spPr/>
        <p:txBody>
          <a:bodyPr/>
          <a:lstStyle>
            <a:lvl1pPr>
              <a:defRPr/>
            </a:lvl1pPr>
          </a:lstStyle>
          <a:p>
            <a:pPr>
              <a:defRPr/>
            </a:pPr>
            <a:fld id="{F50279F1-76F6-44F3-88A9-2825AD3F90D7}" type="datetimeFigureOut">
              <a:rPr lang="en-US">
                <a:solidFill>
                  <a:srgbClr val="E5E8E8"/>
                </a:solidFill>
              </a:rPr>
              <a:pPr>
                <a:defRPr/>
              </a:pPr>
              <a:t>3/9/2022</a:t>
            </a:fld>
            <a:endParaRPr dirty="0">
              <a:solidFill>
                <a:srgbClr val="E5E8E8"/>
              </a:solidFill>
            </a:endParaRPr>
          </a:p>
        </p:txBody>
      </p:sp>
      <p:sp>
        <p:nvSpPr>
          <p:cNvPr id="7" name="Footer Placeholder 4"/>
          <p:cNvSpPr>
            <a:spLocks noGrp="1"/>
          </p:cNvSpPr>
          <p:nvPr>
            <p:ph type="ftr" sz="quarter" idx="11"/>
          </p:nvPr>
        </p:nvSpPr>
        <p:spPr/>
        <p:txBody>
          <a:bodyPr/>
          <a:lstStyle>
            <a:lvl1pPr>
              <a:defRPr/>
            </a:lvl1pPr>
          </a:lstStyle>
          <a:p>
            <a:pPr>
              <a:defRPr/>
            </a:pPr>
            <a:endParaRPr dirty="0">
              <a:solidFill>
                <a:srgbClr val="E5E8E8"/>
              </a:solidFill>
            </a:endParaRPr>
          </a:p>
        </p:txBody>
      </p:sp>
      <p:sp>
        <p:nvSpPr>
          <p:cNvPr id="8" name="Slide Number Placeholder 5"/>
          <p:cNvSpPr>
            <a:spLocks noGrp="1"/>
          </p:cNvSpPr>
          <p:nvPr>
            <p:ph type="sldNum" sz="quarter" idx="12"/>
          </p:nvPr>
        </p:nvSpPr>
        <p:spPr/>
        <p:txBody>
          <a:bodyPr/>
          <a:lstStyle>
            <a:lvl1pPr>
              <a:defRPr/>
            </a:lvl1pPr>
          </a:lstStyle>
          <a:p>
            <a:pPr>
              <a:defRPr/>
            </a:pPr>
            <a:fld id="{1E8DB9F9-BE56-46AF-B4D2-7BCC2E3FAB71}" type="slidenum">
              <a:rPr>
                <a:solidFill>
                  <a:srgbClr val="E5E8E8"/>
                </a:solidFill>
              </a:rPr>
              <a:pPr>
                <a:defRPr/>
              </a:pPr>
              <a:t>‹N›</a:t>
            </a:fld>
            <a:endParaRPr dirty="0">
              <a:solidFill>
                <a:srgbClr val="E5E8E8"/>
              </a:solidFill>
            </a:endParaRPr>
          </a:p>
        </p:txBody>
      </p:sp>
    </p:spTree>
    <p:extLst>
      <p:ext uri="{BB962C8B-B14F-4D97-AF65-F5344CB8AC3E}">
        <p14:creationId xmlns:p14="http://schemas.microsoft.com/office/powerpoint/2010/main" val="1146228890"/>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zione alternativa con intestazione">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524000" y="1143000"/>
            <a:ext cx="9144000" cy="2667000"/>
          </a:xfrm>
        </p:spPr>
        <p:txBody>
          <a:bodyPr>
            <a:normAutofit/>
          </a:bodyPr>
          <a:lstStyle>
            <a:lvl1pPr algn="ctr">
              <a:defRPr sz="5200" b="0">
                <a:solidFill>
                  <a:schemeClr val="tx1"/>
                </a:solidFill>
              </a:defRPr>
            </a:lvl1pPr>
          </a:lstStyle>
          <a:p>
            <a:r>
              <a:rPr lang="it-IT"/>
              <a:t>Fare clic per modificare lo stile del titolo</a:t>
            </a:r>
            <a:endParaRPr/>
          </a:p>
        </p:txBody>
      </p:sp>
      <p:sp>
        <p:nvSpPr>
          <p:cNvPr id="3" name="Text Placeholder 2"/>
          <p:cNvSpPr>
            <a:spLocks noGrp="1"/>
          </p:cNvSpPr>
          <p:nvPr>
            <p:ph type="body" idx="1"/>
          </p:nvPr>
        </p:nvSpPr>
        <p:spPr>
          <a:xfrm>
            <a:off x="1522413" y="3810000"/>
            <a:ext cx="9144000" cy="1143000"/>
          </a:xfrm>
        </p:spPr>
        <p:txBody>
          <a:bodyPr>
            <a:normAutofit/>
          </a:bodyPr>
          <a:lstStyle>
            <a:lvl1pPr marL="0" indent="0" algn="ctr">
              <a:spcBef>
                <a:spcPts val="0"/>
              </a:spcBef>
              <a:buNone/>
              <a:defRPr sz="2400" cap="none" baseline="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stili del testo dello schema</a:t>
            </a:r>
          </a:p>
        </p:txBody>
      </p:sp>
      <p:sp>
        <p:nvSpPr>
          <p:cNvPr id="4" name="Date Placeholder 3"/>
          <p:cNvSpPr>
            <a:spLocks noGrp="1"/>
          </p:cNvSpPr>
          <p:nvPr>
            <p:ph type="dt" sz="half" idx="10"/>
          </p:nvPr>
        </p:nvSpPr>
        <p:spPr/>
        <p:txBody>
          <a:bodyPr/>
          <a:lstStyle>
            <a:lvl1pPr>
              <a:defRPr>
                <a:solidFill>
                  <a:schemeClr val="tx2"/>
                </a:solidFill>
              </a:defRPr>
            </a:lvl1pPr>
          </a:lstStyle>
          <a:p>
            <a:pPr>
              <a:defRPr/>
            </a:pPr>
            <a:fld id="{72C1C3A7-51C4-4A40-A57F-9B9D07460DD1}" type="datetimeFigureOut">
              <a:rPr lang="en-US">
                <a:solidFill>
                  <a:srgbClr val="E5E8E8"/>
                </a:solidFill>
              </a:rPr>
              <a:pPr>
                <a:defRPr/>
              </a:pPr>
              <a:t>3/9/2022</a:t>
            </a:fld>
            <a:endParaRPr dirty="0">
              <a:solidFill>
                <a:srgbClr val="E5E8E8"/>
              </a:solidFill>
            </a:endParaRPr>
          </a:p>
        </p:txBody>
      </p:sp>
      <p:sp>
        <p:nvSpPr>
          <p:cNvPr id="5" name="Footer Placeholder 4"/>
          <p:cNvSpPr>
            <a:spLocks noGrp="1"/>
          </p:cNvSpPr>
          <p:nvPr>
            <p:ph type="ftr" sz="quarter" idx="11"/>
          </p:nvPr>
        </p:nvSpPr>
        <p:spPr/>
        <p:txBody>
          <a:bodyPr/>
          <a:lstStyle>
            <a:lvl1pPr>
              <a:defRPr>
                <a:solidFill>
                  <a:schemeClr val="tx2"/>
                </a:solidFill>
              </a:defRPr>
            </a:lvl1pPr>
          </a:lstStyle>
          <a:p>
            <a:pPr>
              <a:defRPr/>
            </a:pPr>
            <a:endParaRPr dirty="0">
              <a:solidFill>
                <a:srgbClr val="E5E8E8"/>
              </a:solidFill>
            </a:endParaRPr>
          </a:p>
        </p:txBody>
      </p:sp>
      <p:sp>
        <p:nvSpPr>
          <p:cNvPr id="6" name="Slide Number Placeholder 5"/>
          <p:cNvSpPr>
            <a:spLocks noGrp="1"/>
          </p:cNvSpPr>
          <p:nvPr>
            <p:ph type="sldNum" sz="quarter" idx="12"/>
          </p:nvPr>
        </p:nvSpPr>
        <p:spPr/>
        <p:txBody>
          <a:bodyPr/>
          <a:lstStyle>
            <a:lvl1pPr>
              <a:defRPr>
                <a:solidFill>
                  <a:schemeClr val="tx2"/>
                </a:solidFill>
              </a:defRPr>
            </a:lvl1pPr>
          </a:lstStyle>
          <a:p>
            <a:pPr>
              <a:defRPr/>
            </a:pPr>
            <a:fld id="{D3CCAF12-020F-4767-BA8C-21257137B425}" type="slidenum">
              <a:rPr>
                <a:solidFill>
                  <a:srgbClr val="E5E8E8"/>
                </a:solidFill>
              </a:rPr>
              <a:pPr>
                <a:defRPr/>
              </a:pPr>
              <a:t>‹N›</a:t>
            </a:fld>
            <a:endParaRPr dirty="0">
              <a:solidFill>
                <a:srgbClr val="E5E8E8"/>
              </a:solidFill>
            </a:endParaRPr>
          </a:p>
        </p:txBody>
      </p:sp>
    </p:spTree>
    <p:extLst>
      <p:ext uri="{BB962C8B-B14F-4D97-AF65-F5344CB8AC3E}">
        <p14:creationId xmlns:p14="http://schemas.microsoft.com/office/powerpoint/2010/main" val="1924997046"/>
      </p:ext>
    </p:extLst>
  </p:cSld>
  <p:clrMapOvr>
    <a:overrideClrMapping bg1="dk1" tx1="lt1" bg2="dk2" tx2="lt2" accent1="accent1" accent2="accent2" accent3="accent3" accent4="accent4" accent5="accent5" accent6="accent6" hlink="hlink" folHlink="folHlink"/>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a:t>
            </a:r>
            <a:endParaRPr/>
          </a:p>
        </p:txBody>
      </p:sp>
      <p:sp>
        <p:nvSpPr>
          <p:cNvPr id="3" name="Content Placeholder 2"/>
          <p:cNvSpPr>
            <a:spLocks noGrp="1"/>
          </p:cNvSpPr>
          <p:nvPr>
            <p:ph sz="half" idx="1"/>
          </p:nvPr>
        </p:nvSpPr>
        <p:spPr>
          <a:xfrm>
            <a:off x="1341120" y="1901952"/>
            <a:ext cx="4572000" cy="4123944"/>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a:p>
        </p:txBody>
      </p:sp>
      <p:sp>
        <p:nvSpPr>
          <p:cNvPr id="4" name="Content Placeholder 3"/>
          <p:cNvSpPr>
            <a:spLocks noGrp="1"/>
          </p:cNvSpPr>
          <p:nvPr>
            <p:ph sz="half" idx="2"/>
          </p:nvPr>
        </p:nvSpPr>
        <p:spPr>
          <a:xfrm>
            <a:off x="6278880" y="1901952"/>
            <a:ext cx="4572000" cy="4123944"/>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a:p>
        </p:txBody>
      </p:sp>
      <p:sp>
        <p:nvSpPr>
          <p:cNvPr id="5" name="Date Placeholder 3"/>
          <p:cNvSpPr>
            <a:spLocks noGrp="1"/>
          </p:cNvSpPr>
          <p:nvPr>
            <p:ph type="dt" sz="half" idx="10"/>
          </p:nvPr>
        </p:nvSpPr>
        <p:spPr/>
        <p:txBody>
          <a:bodyPr/>
          <a:lstStyle>
            <a:lvl1pPr>
              <a:defRPr/>
            </a:lvl1pPr>
          </a:lstStyle>
          <a:p>
            <a:pPr>
              <a:defRPr/>
            </a:pPr>
            <a:fld id="{DFA7E619-45CF-44D6-A2B5-BC1312D942E9}" type="datetimeFigureOut">
              <a:rPr lang="en-US">
                <a:solidFill>
                  <a:srgbClr val="E5E8E8"/>
                </a:solidFill>
              </a:rPr>
              <a:pPr>
                <a:defRPr/>
              </a:pPr>
              <a:t>3/9/2022</a:t>
            </a:fld>
            <a:endParaRPr dirty="0">
              <a:solidFill>
                <a:srgbClr val="E5E8E8"/>
              </a:solidFill>
            </a:endParaRPr>
          </a:p>
        </p:txBody>
      </p:sp>
      <p:sp>
        <p:nvSpPr>
          <p:cNvPr id="6" name="Footer Placeholder 4"/>
          <p:cNvSpPr>
            <a:spLocks noGrp="1"/>
          </p:cNvSpPr>
          <p:nvPr>
            <p:ph type="ftr" sz="quarter" idx="11"/>
          </p:nvPr>
        </p:nvSpPr>
        <p:spPr/>
        <p:txBody>
          <a:bodyPr/>
          <a:lstStyle>
            <a:lvl1pPr>
              <a:defRPr/>
            </a:lvl1pPr>
          </a:lstStyle>
          <a:p>
            <a:pPr>
              <a:defRPr/>
            </a:pPr>
            <a:endParaRPr dirty="0">
              <a:solidFill>
                <a:srgbClr val="E5E8E8"/>
              </a:solidFill>
            </a:endParaRPr>
          </a:p>
        </p:txBody>
      </p:sp>
      <p:sp>
        <p:nvSpPr>
          <p:cNvPr id="7" name="Slide Number Placeholder 5"/>
          <p:cNvSpPr>
            <a:spLocks noGrp="1"/>
          </p:cNvSpPr>
          <p:nvPr>
            <p:ph type="sldNum" sz="quarter" idx="12"/>
          </p:nvPr>
        </p:nvSpPr>
        <p:spPr/>
        <p:txBody>
          <a:bodyPr/>
          <a:lstStyle>
            <a:lvl1pPr>
              <a:defRPr/>
            </a:lvl1pPr>
          </a:lstStyle>
          <a:p>
            <a:pPr>
              <a:defRPr/>
            </a:pPr>
            <a:fld id="{AF96DBE8-E82C-451F-823E-7F508C72BCB8}" type="slidenum">
              <a:rPr>
                <a:solidFill>
                  <a:srgbClr val="E5E8E8"/>
                </a:solidFill>
              </a:rPr>
              <a:pPr>
                <a:defRPr/>
              </a:pPr>
              <a:t>‹N›</a:t>
            </a:fld>
            <a:endParaRPr dirty="0">
              <a:solidFill>
                <a:srgbClr val="E5E8E8"/>
              </a:solidFill>
            </a:endParaRPr>
          </a:p>
        </p:txBody>
      </p:sp>
    </p:spTree>
    <p:extLst>
      <p:ext uri="{BB962C8B-B14F-4D97-AF65-F5344CB8AC3E}">
        <p14:creationId xmlns:p14="http://schemas.microsoft.com/office/powerpoint/2010/main" val="1316340563"/>
      </p:ext>
    </p:extLst>
  </p:cSld>
  <p:clrMapOvr>
    <a:masterClrMapping/>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a:xfrm>
            <a:off x="1341120" y="466344"/>
            <a:ext cx="9509760" cy="1234440"/>
          </a:xfrm>
        </p:spPr>
        <p:txBody>
          <a:bodyPr/>
          <a:lstStyle/>
          <a:p>
            <a:r>
              <a:rPr lang="it-IT"/>
              <a:t>Fare clic per modificare lo stile del titolo</a:t>
            </a:r>
            <a:endParaRPr/>
          </a:p>
        </p:txBody>
      </p:sp>
      <p:sp>
        <p:nvSpPr>
          <p:cNvPr id="3" name="Text Placeholder 2"/>
          <p:cNvSpPr>
            <a:spLocks noGrp="1"/>
          </p:cNvSpPr>
          <p:nvPr>
            <p:ph type="body" idx="1"/>
          </p:nvPr>
        </p:nvSpPr>
        <p:spPr>
          <a:xfrm>
            <a:off x="1341120" y="1837464"/>
            <a:ext cx="4572000" cy="766588"/>
          </a:xfrm>
        </p:spPr>
        <p:txBody>
          <a:bodyPr anchor="ctr">
            <a:normAutofit/>
          </a:bodyPr>
          <a:lstStyle>
            <a:lvl1pPr marL="0" indent="0">
              <a:spcBef>
                <a:spcPts val="0"/>
              </a:spcBef>
              <a:buNone/>
              <a:defRPr sz="2200" b="0"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stili del testo dello schema</a:t>
            </a:r>
          </a:p>
        </p:txBody>
      </p:sp>
      <p:sp>
        <p:nvSpPr>
          <p:cNvPr id="4" name="Content Placeholder 3"/>
          <p:cNvSpPr>
            <a:spLocks noGrp="1"/>
          </p:cNvSpPr>
          <p:nvPr>
            <p:ph sz="half" idx="2"/>
          </p:nvPr>
        </p:nvSpPr>
        <p:spPr>
          <a:xfrm>
            <a:off x="1341120" y="2740732"/>
            <a:ext cx="4572000" cy="3288847"/>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a:p>
        </p:txBody>
      </p:sp>
      <p:sp>
        <p:nvSpPr>
          <p:cNvPr id="5" name="Text Placeholder 4"/>
          <p:cNvSpPr>
            <a:spLocks noGrp="1"/>
          </p:cNvSpPr>
          <p:nvPr>
            <p:ph type="body" sz="quarter" idx="3"/>
          </p:nvPr>
        </p:nvSpPr>
        <p:spPr>
          <a:xfrm>
            <a:off x="6278880" y="1837464"/>
            <a:ext cx="4572000" cy="766588"/>
          </a:xfrm>
        </p:spPr>
        <p:txBody>
          <a:bodyPr anchor="ctr">
            <a:normAutofit/>
          </a:bodyPr>
          <a:lstStyle>
            <a:lvl1pPr marL="0" indent="0">
              <a:spcBef>
                <a:spcPts val="0"/>
              </a:spcBef>
              <a:buNone/>
              <a:defRPr sz="2200" b="0"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stili del testo dello schema</a:t>
            </a:r>
          </a:p>
        </p:txBody>
      </p:sp>
      <p:sp>
        <p:nvSpPr>
          <p:cNvPr id="6" name="Content Placeholder 5"/>
          <p:cNvSpPr>
            <a:spLocks noGrp="1"/>
          </p:cNvSpPr>
          <p:nvPr>
            <p:ph sz="quarter" idx="4"/>
          </p:nvPr>
        </p:nvSpPr>
        <p:spPr>
          <a:xfrm>
            <a:off x="6278880" y="2740732"/>
            <a:ext cx="4572000" cy="3288847"/>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a:p>
        </p:txBody>
      </p:sp>
      <p:sp>
        <p:nvSpPr>
          <p:cNvPr id="7" name="Date Placeholder 3"/>
          <p:cNvSpPr>
            <a:spLocks noGrp="1"/>
          </p:cNvSpPr>
          <p:nvPr>
            <p:ph type="dt" sz="half" idx="10"/>
          </p:nvPr>
        </p:nvSpPr>
        <p:spPr/>
        <p:txBody>
          <a:bodyPr/>
          <a:lstStyle>
            <a:lvl1pPr>
              <a:defRPr/>
            </a:lvl1pPr>
          </a:lstStyle>
          <a:p>
            <a:pPr>
              <a:defRPr/>
            </a:pPr>
            <a:fld id="{2220A4D1-C6DD-422F-8C3D-A825265F5EF5}" type="datetimeFigureOut">
              <a:rPr lang="en-US">
                <a:solidFill>
                  <a:srgbClr val="E5E8E8"/>
                </a:solidFill>
              </a:rPr>
              <a:pPr>
                <a:defRPr/>
              </a:pPr>
              <a:t>3/9/2022</a:t>
            </a:fld>
            <a:endParaRPr dirty="0">
              <a:solidFill>
                <a:srgbClr val="E5E8E8"/>
              </a:solidFill>
            </a:endParaRPr>
          </a:p>
        </p:txBody>
      </p:sp>
      <p:sp>
        <p:nvSpPr>
          <p:cNvPr id="8" name="Footer Placeholder 4"/>
          <p:cNvSpPr>
            <a:spLocks noGrp="1"/>
          </p:cNvSpPr>
          <p:nvPr>
            <p:ph type="ftr" sz="quarter" idx="11"/>
          </p:nvPr>
        </p:nvSpPr>
        <p:spPr/>
        <p:txBody>
          <a:bodyPr/>
          <a:lstStyle>
            <a:lvl1pPr>
              <a:defRPr/>
            </a:lvl1pPr>
          </a:lstStyle>
          <a:p>
            <a:pPr>
              <a:defRPr/>
            </a:pPr>
            <a:endParaRPr dirty="0">
              <a:solidFill>
                <a:srgbClr val="E5E8E8"/>
              </a:solidFill>
            </a:endParaRPr>
          </a:p>
        </p:txBody>
      </p:sp>
      <p:sp>
        <p:nvSpPr>
          <p:cNvPr id="9" name="Slide Number Placeholder 5"/>
          <p:cNvSpPr>
            <a:spLocks noGrp="1"/>
          </p:cNvSpPr>
          <p:nvPr>
            <p:ph type="sldNum" sz="quarter" idx="12"/>
          </p:nvPr>
        </p:nvSpPr>
        <p:spPr/>
        <p:txBody>
          <a:bodyPr/>
          <a:lstStyle>
            <a:lvl1pPr>
              <a:defRPr/>
            </a:lvl1pPr>
          </a:lstStyle>
          <a:p>
            <a:pPr>
              <a:defRPr/>
            </a:pPr>
            <a:fld id="{4EB283D8-5036-4068-A381-BD2BDC90C9CB}" type="slidenum">
              <a:rPr>
                <a:solidFill>
                  <a:srgbClr val="E5E8E8"/>
                </a:solidFill>
              </a:rPr>
              <a:pPr>
                <a:defRPr/>
              </a:pPr>
              <a:t>‹N›</a:t>
            </a:fld>
            <a:endParaRPr dirty="0">
              <a:solidFill>
                <a:srgbClr val="E5E8E8"/>
              </a:solidFill>
            </a:endParaRPr>
          </a:p>
        </p:txBody>
      </p:sp>
    </p:spTree>
    <p:extLst>
      <p:ext uri="{BB962C8B-B14F-4D97-AF65-F5344CB8AC3E}">
        <p14:creationId xmlns:p14="http://schemas.microsoft.com/office/powerpoint/2010/main" val="215070865"/>
      </p:ext>
    </p:extLst>
  </p:cSld>
  <p:clrMapOvr>
    <a:masterClrMapping/>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a:t>
            </a:r>
            <a:endParaRPr/>
          </a:p>
        </p:txBody>
      </p:sp>
      <p:sp>
        <p:nvSpPr>
          <p:cNvPr id="3" name="Date Placeholder 3"/>
          <p:cNvSpPr>
            <a:spLocks noGrp="1"/>
          </p:cNvSpPr>
          <p:nvPr>
            <p:ph type="dt" sz="half" idx="10"/>
          </p:nvPr>
        </p:nvSpPr>
        <p:spPr/>
        <p:txBody>
          <a:bodyPr/>
          <a:lstStyle>
            <a:lvl1pPr>
              <a:defRPr/>
            </a:lvl1pPr>
          </a:lstStyle>
          <a:p>
            <a:pPr>
              <a:defRPr/>
            </a:pPr>
            <a:fld id="{D8DF6DD5-1134-4151-ADF5-58498C8FCB3E}" type="datetimeFigureOut">
              <a:rPr lang="en-US">
                <a:solidFill>
                  <a:srgbClr val="E5E8E8"/>
                </a:solidFill>
              </a:rPr>
              <a:pPr>
                <a:defRPr/>
              </a:pPr>
              <a:t>3/9/2022</a:t>
            </a:fld>
            <a:endParaRPr dirty="0">
              <a:solidFill>
                <a:srgbClr val="E5E8E8"/>
              </a:solidFill>
            </a:endParaRPr>
          </a:p>
        </p:txBody>
      </p:sp>
      <p:sp>
        <p:nvSpPr>
          <p:cNvPr id="4" name="Footer Placeholder 4"/>
          <p:cNvSpPr>
            <a:spLocks noGrp="1"/>
          </p:cNvSpPr>
          <p:nvPr>
            <p:ph type="ftr" sz="quarter" idx="11"/>
          </p:nvPr>
        </p:nvSpPr>
        <p:spPr/>
        <p:txBody>
          <a:bodyPr/>
          <a:lstStyle>
            <a:lvl1pPr>
              <a:defRPr/>
            </a:lvl1pPr>
          </a:lstStyle>
          <a:p>
            <a:pPr>
              <a:defRPr/>
            </a:pPr>
            <a:endParaRPr dirty="0">
              <a:solidFill>
                <a:srgbClr val="E5E8E8"/>
              </a:solidFill>
            </a:endParaRPr>
          </a:p>
        </p:txBody>
      </p:sp>
      <p:sp>
        <p:nvSpPr>
          <p:cNvPr id="5" name="Slide Number Placeholder 5"/>
          <p:cNvSpPr>
            <a:spLocks noGrp="1"/>
          </p:cNvSpPr>
          <p:nvPr>
            <p:ph type="sldNum" sz="quarter" idx="12"/>
          </p:nvPr>
        </p:nvSpPr>
        <p:spPr/>
        <p:txBody>
          <a:bodyPr/>
          <a:lstStyle>
            <a:lvl1pPr>
              <a:defRPr/>
            </a:lvl1pPr>
          </a:lstStyle>
          <a:p>
            <a:pPr>
              <a:defRPr/>
            </a:pPr>
            <a:fld id="{E62FF2B8-0650-4542-B8FC-DAF748F7D53D}" type="slidenum">
              <a:rPr>
                <a:solidFill>
                  <a:srgbClr val="E5E8E8"/>
                </a:solidFill>
              </a:rPr>
              <a:pPr>
                <a:defRPr/>
              </a:pPr>
              <a:t>‹N›</a:t>
            </a:fld>
            <a:endParaRPr dirty="0">
              <a:solidFill>
                <a:srgbClr val="E5E8E8"/>
              </a:solidFill>
            </a:endParaRPr>
          </a:p>
        </p:txBody>
      </p:sp>
    </p:spTree>
    <p:extLst>
      <p:ext uri="{BB962C8B-B14F-4D97-AF65-F5344CB8AC3E}">
        <p14:creationId xmlns:p14="http://schemas.microsoft.com/office/powerpoint/2010/main" val="1881490970"/>
      </p:ext>
    </p:extLst>
  </p:cSld>
  <p:clrMapOvr>
    <a:masterClrMapping/>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lstStyle>
          <a:p>
            <a:pPr>
              <a:defRPr/>
            </a:pPr>
            <a:fld id="{42F644DE-3596-4D4B-8ABD-E3BEACEEB2D8}" type="datetimeFigureOut">
              <a:rPr lang="en-US">
                <a:solidFill>
                  <a:srgbClr val="263050"/>
                </a:solidFill>
              </a:rPr>
              <a:pPr>
                <a:defRPr/>
              </a:pPr>
              <a:t>3/9/2022</a:t>
            </a:fld>
            <a:endParaRPr dirty="0">
              <a:solidFill>
                <a:srgbClr val="263050"/>
              </a:solidFill>
            </a:endParaRPr>
          </a:p>
        </p:txBody>
      </p:sp>
      <p:sp>
        <p:nvSpPr>
          <p:cNvPr id="3" name="Footer Placeholder 2"/>
          <p:cNvSpPr>
            <a:spLocks noGrp="1"/>
          </p:cNvSpPr>
          <p:nvPr>
            <p:ph type="ftr" sz="quarter" idx="11"/>
          </p:nvPr>
        </p:nvSpPr>
        <p:spPr/>
        <p:txBody>
          <a:bodyPr/>
          <a:lstStyle>
            <a:lvl1pPr>
              <a:defRPr>
                <a:solidFill>
                  <a:schemeClr val="tx2"/>
                </a:solidFill>
              </a:defRPr>
            </a:lvl1pPr>
          </a:lstStyle>
          <a:p>
            <a:pPr>
              <a:defRPr/>
            </a:pPr>
            <a:endParaRPr dirty="0">
              <a:solidFill>
                <a:srgbClr val="263050"/>
              </a:solidFill>
            </a:endParaRPr>
          </a:p>
        </p:txBody>
      </p:sp>
      <p:sp>
        <p:nvSpPr>
          <p:cNvPr id="4" name="Slide Number Placeholder 3"/>
          <p:cNvSpPr>
            <a:spLocks noGrp="1"/>
          </p:cNvSpPr>
          <p:nvPr>
            <p:ph type="sldNum" sz="quarter" idx="12"/>
          </p:nvPr>
        </p:nvSpPr>
        <p:spPr/>
        <p:txBody>
          <a:bodyPr/>
          <a:lstStyle>
            <a:lvl1pPr>
              <a:defRPr>
                <a:solidFill>
                  <a:schemeClr val="tx2"/>
                </a:solidFill>
              </a:defRPr>
            </a:lvl1pPr>
          </a:lstStyle>
          <a:p>
            <a:pPr>
              <a:defRPr/>
            </a:pPr>
            <a:fld id="{F4AC0035-F81D-4860-BD5F-560358A0B230}" type="slidenum">
              <a:rPr>
                <a:solidFill>
                  <a:srgbClr val="263050"/>
                </a:solidFill>
              </a:rPr>
              <a:pPr>
                <a:defRPr/>
              </a:pPr>
              <a:t>‹N›</a:t>
            </a:fld>
            <a:endParaRPr dirty="0">
              <a:solidFill>
                <a:srgbClr val="263050"/>
              </a:solidFill>
            </a:endParaRPr>
          </a:p>
        </p:txBody>
      </p:sp>
    </p:spTree>
    <p:extLst>
      <p:ext uri="{BB962C8B-B14F-4D97-AF65-F5344CB8AC3E}">
        <p14:creationId xmlns:p14="http://schemas.microsoft.com/office/powerpoint/2010/main" val="1299529010"/>
      </p:ext>
    </p:extLst>
  </p:cSld>
  <p:clrMapOvr>
    <a:masterClrMapping/>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760412" y="2362200"/>
            <a:ext cx="3200400" cy="1990725"/>
          </a:xfrm>
        </p:spPr>
        <p:txBody>
          <a:bodyPr>
            <a:normAutofit/>
          </a:bodyPr>
          <a:lstStyle>
            <a:lvl1pPr>
              <a:defRPr sz="3400" b="0"/>
            </a:lvl1pPr>
          </a:lstStyle>
          <a:p>
            <a:r>
              <a:rPr lang="it-IT"/>
              <a:t>Fare clic per modificare lo stile del titolo</a:t>
            </a:r>
            <a:endParaRPr/>
          </a:p>
        </p:txBody>
      </p:sp>
      <p:sp>
        <p:nvSpPr>
          <p:cNvPr id="3" name="Content Placeholder 2"/>
          <p:cNvSpPr>
            <a:spLocks noGrp="1"/>
          </p:cNvSpPr>
          <p:nvPr>
            <p:ph idx="1"/>
          </p:nvPr>
        </p:nvSpPr>
        <p:spPr>
          <a:xfrm>
            <a:off x="4494212" y="685800"/>
            <a:ext cx="7239001" cy="54864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a:p>
        </p:txBody>
      </p:sp>
      <p:sp>
        <p:nvSpPr>
          <p:cNvPr id="4" name="Text Placeholder 3"/>
          <p:cNvSpPr>
            <a:spLocks noGrp="1"/>
          </p:cNvSpPr>
          <p:nvPr>
            <p:ph type="body" sz="half" idx="2"/>
          </p:nvPr>
        </p:nvSpPr>
        <p:spPr>
          <a:xfrm>
            <a:off x="760412" y="4367308"/>
            <a:ext cx="3200400" cy="1622012"/>
          </a:xfrm>
        </p:spPr>
        <p:txBody>
          <a:bodyPr>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stili del testo dello schema</a:t>
            </a:r>
          </a:p>
        </p:txBody>
      </p:sp>
      <p:sp>
        <p:nvSpPr>
          <p:cNvPr id="5" name="Date Placeholder 3"/>
          <p:cNvSpPr>
            <a:spLocks noGrp="1"/>
          </p:cNvSpPr>
          <p:nvPr>
            <p:ph type="dt" sz="half" idx="10"/>
          </p:nvPr>
        </p:nvSpPr>
        <p:spPr/>
        <p:txBody>
          <a:bodyPr/>
          <a:lstStyle>
            <a:lvl1pPr>
              <a:defRPr/>
            </a:lvl1pPr>
          </a:lstStyle>
          <a:p>
            <a:pPr>
              <a:defRPr/>
            </a:pPr>
            <a:fld id="{5042A326-7717-44E5-BCCA-036B303792C9}" type="datetimeFigureOut">
              <a:rPr lang="en-US">
                <a:solidFill>
                  <a:srgbClr val="E5E8E8"/>
                </a:solidFill>
              </a:rPr>
              <a:pPr>
                <a:defRPr/>
              </a:pPr>
              <a:t>3/9/2022</a:t>
            </a:fld>
            <a:endParaRPr dirty="0">
              <a:solidFill>
                <a:srgbClr val="E5E8E8"/>
              </a:solidFill>
            </a:endParaRPr>
          </a:p>
        </p:txBody>
      </p:sp>
      <p:sp>
        <p:nvSpPr>
          <p:cNvPr id="6" name="Footer Placeholder 4"/>
          <p:cNvSpPr>
            <a:spLocks noGrp="1"/>
          </p:cNvSpPr>
          <p:nvPr>
            <p:ph type="ftr" sz="quarter" idx="11"/>
          </p:nvPr>
        </p:nvSpPr>
        <p:spPr/>
        <p:txBody>
          <a:bodyPr/>
          <a:lstStyle>
            <a:lvl1pPr>
              <a:defRPr/>
            </a:lvl1pPr>
          </a:lstStyle>
          <a:p>
            <a:pPr>
              <a:defRPr/>
            </a:pPr>
            <a:endParaRPr dirty="0">
              <a:solidFill>
                <a:srgbClr val="E5E8E8"/>
              </a:solidFill>
            </a:endParaRPr>
          </a:p>
        </p:txBody>
      </p:sp>
      <p:sp>
        <p:nvSpPr>
          <p:cNvPr id="7" name="Slide Number Placeholder 5"/>
          <p:cNvSpPr>
            <a:spLocks noGrp="1"/>
          </p:cNvSpPr>
          <p:nvPr>
            <p:ph type="sldNum" sz="quarter" idx="12"/>
          </p:nvPr>
        </p:nvSpPr>
        <p:spPr/>
        <p:txBody>
          <a:bodyPr/>
          <a:lstStyle>
            <a:lvl1pPr>
              <a:defRPr/>
            </a:lvl1pPr>
          </a:lstStyle>
          <a:p>
            <a:pPr>
              <a:defRPr/>
            </a:pPr>
            <a:fld id="{AB7E0121-F7B5-4AB9-9745-AE2BA4B75111}" type="slidenum">
              <a:rPr>
                <a:solidFill>
                  <a:srgbClr val="E5E8E8"/>
                </a:solidFill>
              </a:rPr>
              <a:pPr>
                <a:defRPr/>
              </a:pPr>
              <a:t>‹N›</a:t>
            </a:fld>
            <a:endParaRPr dirty="0">
              <a:solidFill>
                <a:srgbClr val="E5E8E8"/>
              </a:solidFill>
            </a:endParaRPr>
          </a:p>
        </p:txBody>
      </p:sp>
    </p:spTree>
    <p:extLst>
      <p:ext uri="{BB962C8B-B14F-4D97-AF65-F5344CB8AC3E}">
        <p14:creationId xmlns:p14="http://schemas.microsoft.com/office/powerpoint/2010/main" val="1295530853"/>
      </p:ext>
    </p:extLst>
  </p:cSld>
  <p:clrMapOvr>
    <a:masterClrMapping/>
  </p:clrMapOvr>
  <p:transition spd="med">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bwMode="ltGray">
          <a:xfrm>
            <a:off x="1587" y="6583680"/>
            <a:ext cx="12188826" cy="274320"/>
          </a:xfrm>
          <a:prstGeom prst="rect">
            <a:avLst/>
          </a:prstGeom>
          <a:gradFill flip="none" rotWithShape="1">
            <a:gsLst>
              <a:gs pos="100000">
                <a:schemeClr val="tx2">
                  <a:lumMod val="75000"/>
                </a:schemeClr>
              </a:gs>
              <a:gs pos="0">
                <a:schemeClr val="tx2"/>
              </a:gs>
            </a:gsLst>
            <a:path path="circle">
              <a:fillToRect l="50000" t="50000" r="50000" b="50000"/>
            </a:path>
            <a:tileRect/>
          </a:gradFill>
          <a:ln w="9525" cap="flat" cmpd="sng" algn="ctr">
            <a:noFill/>
            <a:prstDash val="solid"/>
          </a:ln>
          <a:effectLst/>
        </p:spPr>
        <p:txBody>
          <a:bodyPr anchor="ctr"/>
          <a:lstStyle/>
          <a:p>
            <a:pPr algn="ctr" fontAlgn="auto">
              <a:spcBef>
                <a:spcPts val="0"/>
              </a:spcBef>
              <a:spcAft>
                <a:spcPts val="0"/>
              </a:spcAft>
              <a:defRPr/>
            </a:pPr>
            <a:endParaRPr kern="0" dirty="0">
              <a:solidFill>
                <a:prstClr val="white"/>
              </a:solidFill>
              <a:latin typeface="Euphemia"/>
              <a:cs typeface=""/>
            </a:endParaRPr>
          </a:p>
        </p:txBody>
      </p:sp>
      <p:sp>
        <p:nvSpPr>
          <p:cNvPr id="8" name="Rectangle 7"/>
          <p:cNvSpPr/>
          <p:nvPr/>
        </p:nvSpPr>
        <p:spPr bwMode="white">
          <a:xfrm>
            <a:off x="1588" y="6583363"/>
            <a:ext cx="12188825" cy="4603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dirty="0">
              <a:solidFill>
                <a:prstClr val="white"/>
              </a:solidFill>
            </a:endParaRPr>
          </a:p>
        </p:txBody>
      </p:sp>
      <p:sp>
        <p:nvSpPr>
          <p:cNvPr id="1030" name="Title Placeholder 1"/>
          <p:cNvSpPr>
            <a:spLocks noGrp="1"/>
          </p:cNvSpPr>
          <p:nvPr>
            <p:ph type="title"/>
          </p:nvPr>
        </p:nvSpPr>
        <p:spPr bwMode="auto">
          <a:xfrm>
            <a:off x="1341438" y="466725"/>
            <a:ext cx="9509125" cy="1233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it-IT" altLang="it-IT"/>
              <a:t>Fare clic per modificare lo stile del titolo</a:t>
            </a:r>
          </a:p>
        </p:txBody>
      </p:sp>
      <p:sp>
        <p:nvSpPr>
          <p:cNvPr id="1031" name="Text Placeholder 2"/>
          <p:cNvSpPr>
            <a:spLocks noGrp="1"/>
          </p:cNvSpPr>
          <p:nvPr>
            <p:ph type="body" idx="1"/>
          </p:nvPr>
        </p:nvSpPr>
        <p:spPr bwMode="auto">
          <a:xfrm>
            <a:off x="1341438" y="1901825"/>
            <a:ext cx="9509125" cy="412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it-IT" altLang="it-IT"/>
              <a:t>Fare clic per modificare stili del testo dello schema</a:t>
            </a:r>
          </a:p>
          <a:p>
            <a:pPr lvl="1"/>
            <a:r>
              <a:rPr lang="it-IT" altLang="it-IT"/>
              <a:t>Secondo livello</a:t>
            </a:r>
          </a:p>
          <a:p>
            <a:pPr lvl="2"/>
            <a:r>
              <a:rPr lang="it-IT" altLang="it-IT"/>
              <a:t>Terzo livello</a:t>
            </a:r>
          </a:p>
          <a:p>
            <a:pPr lvl="3"/>
            <a:r>
              <a:rPr lang="it-IT" altLang="it-IT"/>
              <a:t>Quarto livello</a:t>
            </a:r>
          </a:p>
          <a:p>
            <a:pPr lvl="4"/>
            <a:r>
              <a:rPr lang="it-IT" altLang="it-IT"/>
              <a:t>Quinto livello</a:t>
            </a:r>
          </a:p>
        </p:txBody>
      </p:sp>
      <p:sp>
        <p:nvSpPr>
          <p:cNvPr id="4" name="Date Placeholder 3"/>
          <p:cNvSpPr>
            <a:spLocks noGrp="1"/>
          </p:cNvSpPr>
          <p:nvPr>
            <p:ph type="dt" sz="half" idx="2"/>
          </p:nvPr>
        </p:nvSpPr>
        <p:spPr>
          <a:xfrm>
            <a:off x="8875713" y="6602413"/>
            <a:ext cx="960437" cy="236537"/>
          </a:xfrm>
          <a:prstGeom prst="rect">
            <a:avLst/>
          </a:prstGeom>
        </p:spPr>
        <p:txBody>
          <a:bodyPr vert="horz" lIns="91440" tIns="45720" rIns="91440" bIns="45720" rtlCol="0" anchor="ctr"/>
          <a:lstStyle>
            <a:lvl1pPr algn="r" eaLnBrk="1" fontAlgn="auto" hangingPunct="1">
              <a:spcBef>
                <a:spcPts val="0"/>
              </a:spcBef>
              <a:spcAft>
                <a:spcPts val="0"/>
              </a:spcAft>
              <a:defRPr sz="800">
                <a:solidFill>
                  <a:schemeClr val="bg2"/>
                </a:solidFill>
                <a:latin typeface="+mn-lt"/>
              </a:defRPr>
            </a:lvl1pPr>
          </a:lstStyle>
          <a:p>
            <a:pPr>
              <a:defRPr/>
            </a:pPr>
            <a:fld id="{89F41507-3CC5-45EC-A13A-67338D373680}" type="datetimeFigureOut">
              <a:rPr lang="en-US">
                <a:solidFill>
                  <a:srgbClr val="E5E8E8"/>
                </a:solidFill>
                <a:cs typeface=""/>
              </a:rPr>
              <a:pPr>
                <a:defRPr/>
              </a:pPr>
              <a:t>3/9/2022</a:t>
            </a:fld>
            <a:endParaRPr dirty="0">
              <a:solidFill>
                <a:srgbClr val="E5E8E8"/>
              </a:solidFill>
              <a:cs typeface=""/>
            </a:endParaRPr>
          </a:p>
        </p:txBody>
      </p:sp>
      <p:sp>
        <p:nvSpPr>
          <p:cNvPr id="5" name="Footer Placeholder 4"/>
          <p:cNvSpPr>
            <a:spLocks noGrp="1"/>
          </p:cNvSpPr>
          <p:nvPr>
            <p:ph type="ftr" sz="quarter" idx="3"/>
          </p:nvPr>
        </p:nvSpPr>
        <p:spPr>
          <a:xfrm>
            <a:off x="1341438" y="6602413"/>
            <a:ext cx="7159625" cy="236537"/>
          </a:xfrm>
          <a:prstGeom prst="rect">
            <a:avLst/>
          </a:prstGeom>
        </p:spPr>
        <p:txBody>
          <a:bodyPr vert="horz" lIns="91440" tIns="45720" rIns="91440" bIns="45720" rtlCol="0" anchor="ctr"/>
          <a:lstStyle>
            <a:lvl1pPr algn="l" eaLnBrk="1" fontAlgn="auto" hangingPunct="1">
              <a:spcBef>
                <a:spcPts val="0"/>
              </a:spcBef>
              <a:spcAft>
                <a:spcPts val="0"/>
              </a:spcAft>
              <a:defRPr sz="800" cap="all" baseline="0">
                <a:solidFill>
                  <a:schemeClr val="bg2"/>
                </a:solidFill>
                <a:latin typeface="+mn-lt"/>
              </a:defRPr>
            </a:lvl1pPr>
          </a:lstStyle>
          <a:p>
            <a:pPr>
              <a:defRPr/>
            </a:pPr>
            <a:endParaRPr dirty="0">
              <a:solidFill>
                <a:srgbClr val="E5E8E8"/>
              </a:solidFill>
              <a:cs typeface=""/>
            </a:endParaRPr>
          </a:p>
        </p:txBody>
      </p:sp>
      <p:sp>
        <p:nvSpPr>
          <p:cNvPr id="6" name="Slide Number Placeholder 5"/>
          <p:cNvSpPr>
            <a:spLocks noGrp="1"/>
          </p:cNvSpPr>
          <p:nvPr>
            <p:ph type="sldNum" sz="quarter" idx="4"/>
          </p:nvPr>
        </p:nvSpPr>
        <p:spPr>
          <a:xfrm>
            <a:off x="10210800" y="6602413"/>
            <a:ext cx="639763" cy="236537"/>
          </a:xfrm>
          <a:prstGeom prst="rect">
            <a:avLst/>
          </a:prstGeom>
        </p:spPr>
        <p:txBody>
          <a:bodyPr vert="horz" lIns="91440" tIns="45720" rIns="91440" bIns="45720" rtlCol="0" anchor="ctr"/>
          <a:lstStyle>
            <a:lvl1pPr algn="r" eaLnBrk="1" fontAlgn="auto" hangingPunct="1">
              <a:spcBef>
                <a:spcPts val="0"/>
              </a:spcBef>
              <a:spcAft>
                <a:spcPts val="0"/>
              </a:spcAft>
              <a:defRPr sz="800">
                <a:solidFill>
                  <a:schemeClr val="bg2"/>
                </a:solidFill>
                <a:latin typeface="+mn-lt"/>
              </a:defRPr>
            </a:lvl1pPr>
          </a:lstStyle>
          <a:p>
            <a:pPr>
              <a:defRPr/>
            </a:pPr>
            <a:fld id="{3B21C448-8DF9-4023-B56A-F6073C8036F8}" type="slidenum">
              <a:rPr>
                <a:solidFill>
                  <a:srgbClr val="E5E8E8"/>
                </a:solidFill>
                <a:cs typeface=""/>
              </a:rPr>
              <a:pPr>
                <a:defRPr/>
              </a:pPr>
              <a:t>‹N›</a:t>
            </a:fld>
            <a:endParaRPr dirty="0">
              <a:solidFill>
                <a:srgbClr val="E5E8E8"/>
              </a:solidFill>
              <a:cs typeface=""/>
            </a:endParaRPr>
          </a:p>
        </p:txBody>
      </p:sp>
    </p:spTree>
    <p:extLst>
      <p:ext uri="{BB962C8B-B14F-4D97-AF65-F5344CB8AC3E}">
        <p14:creationId xmlns:p14="http://schemas.microsoft.com/office/powerpoint/2010/main" val="105121250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ransition spd="med">
    <p:fade/>
  </p:transition>
  <p:txStyles>
    <p:titleStyle>
      <a:lvl1pPr algn="l" rtl="0" eaLnBrk="1" fontAlgn="base" hangingPunct="1">
        <a:lnSpc>
          <a:spcPct val="90000"/>
        </a:lnSpc>
        <a:spcBef>
          <a:spcPct val="0"/>
        </a:spcBef>
        <a:spcAft>
          <a:spcPct val="0"/>
        </a:spcAft>
        <a:buFont typeface="Arial" panose="020B0604020202020204" pitchFamily="34" charset="0"/>
        <a:defRPr sz="3400" kern="1200">
          <a:solidFill>
            <a:srgbClr val="1D243C"/>
          </a:solidFill>
          <a:latin typeface="+mj-lt"/>
          <a:ea typeface="+mj-ea"/>
          <a:cs typeface="+mj-cs"/>
        </a:defRPr>
      </a:lvl1pPr>
      <a:lvl2pPr algn="l" rtl="0" eaLnBrk="1" fontAlgn="base" hangingPunct="1">
        <a:lnSpc>
          <a:spcPct val="90000"/>
        </a:lnSpc>
        <a:spcBef>
          <a:spcPct val="0"/>
        </a:spcBef>
        <a:spcAft>
          <a:spcPct val="0"/>
        </a:spcAft>
        <a:buFont typeface="Arial" panose="020B0604020202020204" pitchFamily="34" charset="0"/>
        <a:defRPr sz="3400">
          <a:solidFill>
            <a:srgbClr val="1D243C"/>
          </a:solidFill>
          <a:latin typeface="Corbel" panose="020B0503020204020204" pitchFamily="34" charset="0"/>
        </a:defRPr>
      </a:lvl2pPr>
      <a:lvl3pPr algn="l" rtl="0" eaLnBrk="1" fontAlgn="base" hangingPunct="1">
        <a:lnSpc>
          <a:spcPct val="90000"/>
        </a:lnSpc>
        <a:spcBef>
          <a:spcPct val="0"/>
        </a:spcBef>
        <a:spcAft>
          <a:spcPct val="0"/>
        </a:spcAft>
        <a:buFont typeface="Arial" panose="020B0604020202020204" pitchFamily="34" charset="0"/>
        <a:defRPr sz="3400">
          <a:solidFill>
            <a:srgbClr val="1D243C"/>
          </a:solidFill>
          <a:latin typeface="Corbel" panose="020B0503020204020204" pitchFamily="34" charset="0"/>
        </a:defRPr>
      </a:lvl3pPr>
      <a:lvl4pPr algn="l" rtl="0" eaLnBrk="1" fontAlgn="base" hangingPunct="1">
        <a:lnSpc>
          <a:spcPct val="90000"/>
        </a:lnSpc>
        <a:spcBef>
          <a:spcPct val="0"/>
        </a:spcBef>
        <a:spcAft>
          <a:spcPct val="0"/>
        </a:spcAft>
        <a:buFont typeface="Arial" panose="020B0604020202020204" pitchFamily="34" charset="0"/>
        <a:defRPr sz="3400">
          <a:solidFill>
            <a:srgbClr val="1D243C"/>
          </a:solidFill>
          <a:latin typeface="Corbel" panose="020B0503020204020204" pitchFamily="34" charset="0"/>
        </a:defRPr>
      </a:lvl4pPr>
      <a:lvl5pPr algn="l" rtl="0" eaLnBrk="1" fontAlgn="base" hangingPunct="1">
        <a:lnSpc>
          <a:spcPct val="90000"/>
        </a:lnSpc>
        <a:spcBef>
          <a:spcPct val="0"/>
        </a:spcBef>
        <a:spcAft>
          <a:spcPct val="0"/>
        </a:spcAft>
        <a:buFont typeface="Arial" panose="020B0604020202020204" pitchFamily="34" charset="0"/>
        <a:defRPr sz="3400">
          <a:solidFill>
            <a:srgbClr val="1D243C"/>
          </a:solidFill>
          <a:latin typeface="Corbel" panose="020B0503020204020204" pitchFamily="34" charset="0"/>
        </a:defRPr>
      </a:lvl5pPr>
      <a:lvl6pPr marL="457200" algn="l" rtl="0" eaLnBrk="1" fontAlgn="base" hangingPunct="1">
        <a:lnSpc>
          <a:spcPct val="90000"/>
        </a:lnSpc>
        <a:spcBef>
          <a:spcPct val="0"/>
        </a:spcBef>
        <a:spcAft>
          <a:spcPct val="0"/>
        </a:spcAft>
        <a:buFont typeface="Arial" panose="020B0604020202020204" pitchFamily="34" charset="0"/>
        <a:defRPr sz="3400">
          <a:solidFill>
            <a:srgbClr val="1D243C"/>
          </a:solidFill>
          <a:latin typeface="Corbel" panose="020B0503020204020204" pitchFamily="34" charset="0"/>
        </a:defRPr>
      </a:lvl6pPr>
      <a:lvl7pPr marL="914400" algn="l" rtl="0" eaLnBrk="1" fontAlgn="base" hangingPunct="1">
        <a:lnSpc>
          <a:spcPct val="90000"/>
        </a:lnSpc>
        <a:spcBef>
          <a:spcPct val="0"/>
        </a:spcBef>
        <a:spcAft>
          <a:spcPct val="0"/>
        </a:spcAft>
        <a:buFont typeface="Arial" panose="020B0604020202020204" pitchFamily="34" charset="0"/>
        <a:defRPr sz="3400">
          <a:solidFill>
            <a:srgbClr val="1D243C"/>
          </a:solidFill>
          <a:latin typeface="Corbel" panose="020B0503020204020204" pitchFamily="34" charset="0"/>
        </a:defRPr>
      </a:lvl7pPr>
      <a:lvl8pPr marL="1371600" algn="l" rtl="0" eaLnBrk="1" fontAlgn="base" hangingPunct="1">
        <a:lnSpc>
          <a:spcPct val="90000"/>
        </a:lnSpc>
        <a:spcBef>
          <a:spcPct val="0"/>
        </a:spcBef>
        <a:spcAft>
          <a:spcPct val="0"/>
        </a:spcAft>
        <a:buFont typeface="Arial" panose="020B0604020202020204" pitchFamily="34" charset="0"/>
        <a:defRPr sz="3400">
          <a:solidFill>
            <a:srgbClr val="1D243C"/>
          </a:solidFill>
          <a:latin typeface="Corbel" panose="020B0503020204020204" pitchFamily="34" charset="0"/>
        </a:defRPr>
      </a:lvl8pPr>
      <a:lvl9pPr marL="1828800" algn="l" rtl="0" eaLnBrk="1" fontAlgn="base" hangingPunct="1">
        <a:lnSpc>
          <a:spcPct val="90000"/>
        </a:lnSpc>
        <a:spcBef>
          <a:spcPct val="0"/>
        </a:spcBef>
        <a:spcAft>
          <a:spcPct val="0"/>
        </a:spcAft>
        <a:buFont typeface="Arial" panose="020B0604020202020204" pitchFamily="34" charset="0"/>
        <a:defRPr sz="3400">
          <a:solidFill>
            <a:srgbClr val="1D243C"/>
          </a:solidFill>
          <a:latin typeface="Corbel" panose="020B0503020204020204" pitchFamily="34" charset="0"/>
        </a:defRPr>
      </a:lvl9pPr>
    </p:titleStyle>
    <p:bodyStyle>
      <a:lvl1pPr marL="273050" indent="-228600" algn="l" rtl="0" eaLnBrk="1" fontAlgn="base" hangingPunct="1">
        <a:lnSpc>
          <a:spcPct val="90000"/>
        </a:lnSpc>
        <a:spcBef>
          <a:spcPts val="1800"/>
        </a:spcBef>
        <a:spcAft>
          <a:spcPct val="0"/>
        </a:spcAft>
        <a:buClr>
          <a:schemeClr val="tx2"/>
        </a:buClr>
        <a:buSzPct val="80000"/>
        <a:buFont typeface="Wingdings" panose="05000000000000000000" pitchFamily="2" charset="2"/>
        <a:buChar char="§"/>
        <a:defRPr sz="2000" kern="1200">
          <a:solidFill>
            <a:schemeClr val="tx2"/>
          </a:solidFill>
          <a:latin typeface="+mn-lt"/>
          <a:ea typeface="+mn-ea"/>
          <a:cs typeface="+mn-cs"/>
        </a:defRPr>
      </a:lvl1pPr>
      <a:lvl2pPr marL="593725" indent="-228600" algn="l" rtl="0" eaLnBrk="1" fontAlgn="base" hangingPunct="1">
        <a:lnSpc>
          <a:spcPct val="90000"/>
        </a:lnSpc>
        <a:spcBef>
          <a:spcPts val="1000"/>
        </a:spcBef>
        <a:spcAft>
          <a:spcPct val="0"/>
        </a:spcAft>
        <a:buClr>
          <a:schemeClr val="tx2"/>
        </a:buClr>
        <a:buSzPct val="80000"/>
        <a:buFont typeface="Wingdings" panose="05000000000000000000" pitchFamily="2" charset="2"/>
        <a:buChar char="§"/>
        <a:defRPr kern="1200">
          <a:solidFill>
            <a:schemeClr val="tx2"/>
          </a:solidFill>
          <a:latin typeface="+mn-lt"/>
          <a:ea typeface="+mn-ea"/>
          <a:cs typeface="+mn-cs"/>
        </a:defRPr>
      </a:lvl2pPr>
      <a:lvl3pPr marL="914400" indent="-228600" algn="l" rtl="0" eaLnBrk="1" fontAlgn="base" hangingPunct="1">
        <a:lnSpc>
          <a:spcPct val="90000"/>
        </a:lnSpc>
        <a:spcBef>
          <a:spcPts val="800"/>
        </a:spcBef>
        <a:spcAft>
          <a:spcPct val="0"/>
        </a:spcAft>
        <a:buClr>
          <a:schemeClr val="tx2"/>
        </a:buClr>
        <a:buSzPct val="80000"/>
        <a:buFont typeface="Wingdings" panose="05000000000000000000" pitchFamily="2" charset="2"/>
        <a:buChar char="§"/>
        <a:defRPr sz="1600" kern="1200">
          <a:solidFill>
            <a:schemeClr val="tx2"/>
          </a:solidFill>
          <a:latin typeface="+mn-lt"/>
          <a:ea typeface="+mn-ea"/>
          <a:cs typeface="+mn-cs"/>
        </a:defRPr>
      </a:lvl3pPr>
      <a:lvl4pPr marL="1233488" indent="-228600" algn="l" rtl="0" eaLnBrk="1" fontAlgn="base" hangingPunct="1">
        <a:lnSpc>
          <a:spcPct val="90000"/>
        </a:lnSpc>
        <a:spcBef>
          <a:spcPts val="800"/>
        </a:spcBef>
        <a:spcAft>
          <a:spcPct val="0"/>
        </a:spcAft>
        <a:buClr>
          <a:schemeClr val="tx2"/>
        </a:buClr>
        <a:buSzPct val="80000"/>
        <a:buFont typeface="Wingdings" panose="05000000000000000000" pitchFamily="2" charset="2"/>
        <a:buChar char="§"/>
        <a:defRPr sz="1400" kern="1200">
          <a:solidFill>
            <a:schemeClr val="tx2"/>
          </a:solidFill>
          <a:latin typeface="+mn-lt"/>
          <a:ea typeface="+mn-ea"/>
          <a:cs typeface="+mn-cs"/>
        </a:defRPr>
      </a:lvl4pPr>
      <a:lvl5pPr marL="1554163" indent="-228600" algn="l" rtl="0" eaLnBrk="1" fontAlgn="base" hangingPunct="1">
        <a:lnSpc>
          <a:spcPct val="90000"/>
        </a:lnSpc>
        <a:spcBef>
          <a:spcPts val="800"/>
        </a:spcBef>
        <a:spcAft>
          <a:spcPct val="0"/>
        </a:spcAft>
        <a:buClr>
          <a:schemeClr val="tx2"/>
        </a:buClr>
        <a:buSzPct val="80000"/>
        <a:buFont typeface="Wingdings" panose="05000000000000000000" pitchFamily="2" charset="2"/>
        <a:buChar char="§"/>
        <a:defRPr sz="1400" kern="1200">
          <a:solidFill>
            <a:schemeClr val="tx2"/>
          </a:solidFill>
          <a:latin typeface="+mn-lt"/>
          <a:ea typeface="+mn-ea"/>
          <a:cs typeface="+mn-cs"/>
        </a:defRPr>
      </a:lvl5pPr>
      <a:lvl6pPr marL="1874520" indent="-228600" algn="l" defTabSz="914400" rtl="0" eaLnBrk="1" latinLnBrk="0" hangingPunct="1">
        <a:lnSpc>
          <a:spcPct val="90000"/>
        </a:lnSpc>
        <a:spcBef>
          <a:spcPts val="800"/>
        </a:spcBef>
        <a:buSzPct val="80000"/>
        <a:buFont typeface="Wingdings" pitchFamily="2" charset="2"/>
        <a:buChar char="§"/>
        <a:defRPr sz="1400" kern="1200">
          <a:solidFill>
            <a:schemeClr val="tx2"/>
          </a:solidFill>
          <a:latin typeface="+mn-lt"/>
          <a:ea typeface="+mn-ea"/>
          <a:cs typeface="+mn-cs"/>
        </a:defRPr>
      </a:lvl6pPr>
      <a:lvl7pPr marL="219456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7pPr>
      <a:lvl8pPr marL="251460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8pPr>
      <a:lvl9pPr marL="283464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google.it/url?sa=i&amp;rct=j&amp;q=&amp;esrc=s&amp;source=images&amp;cd=&amp;ved=2ahUKEwjGl8S9xpDiAhXEKewKHYGtClwQjRx6BAgBEAU&amp;url=http://educazionetecnica.dantect.it/2016/10/08/io-studio-gas-metano/&amp;psig=AOvVaw1WfnzKjtTO5CAdTQD_ooeD&amp;ust=1557563437926780"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16.jpeg"/><Relationship Id="rId7" Type="http://schemas.openxmlformats.org/officeDocument/2006/relationships/image" Target="../media/image20.jp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9.jpg"/><Relationship Id="rId5" Type="http://schemas.openxmlformats.org/officeDocument/2006/relationships/image" Target="../media/image18.jpeg"/><Relationship Id="rId4" Type="http://schemas.openxmlformats.org/officeDocument/2006/relationships/image" Target="../media/image17.jp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7" Type="http://schemas.openxmlformats.org/officeDocument/2006/relationships/image" Target="../media/image7.jpe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6.jpeg"/><Relationship Id="rId5" Type="http://schemas.openxmlformats.org/officeDocument/2006/relationships/image" Target="../media/image5.PNG"/><Relationship Id="rId4" Type="http://schemas.openxmlformats.org/officeDocument/2006/relationships/image" Target="../media/image4.jpeg"/></Relationships>
</file>

<file path=ppt/slides/_rels/slide8.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8.jpeg"/><Relationship Id="rId7"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1.jpg"/><Relationship Id="rId5" Type="http://schemas.openxmlformats.org/officeDocument/2006/relationships/image" Target="../media/image10.jpeg"/><Relationship Id="rId10" Type="http://schemas.openxmlformats.org/officeDocument/2006/relationships/image" Target="../media/image13.jpeg"/><Relationship Id="rId4" Type="http://schemas.openxmlformats.org/officeDocument/2006/relationships/image" Target="../media/image9.jpeg"/><Relationship Id="rId9" Type="http://schemas.openxmlformats.org/officeDocument/2006/relationships/hyperlink" Target="https://www.google.it/url?sa=i&amp;rct=j&amp;q=&amp;esrc=s&amp;source=images&amp;cd=&amp;ved=2ahUKEwjioLKCx5DiAhUJ6aQKHYskDRQQjRx6BAgBEAU&amp;url=https://www.ildenaro.it/enel-tutte-le-assunzioni-corso/&amp;psig=AOvVaw1810upvJ54rH_TqctQEAW5&amp;ust=1557563676663195"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6.jpeg"/><Relationship Id="rId4" Type="http://schemas.openxmlformats.org/officeDocument/2006/relationships/image" Target="../media/image15.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Titolo 1"/>
          <p:cNvSpPr txBox="1">
            <a:spLocks/>
          </p:cNvSpPr>
          <p:nvPr/>
        </p:nvSpPr>
        <p:spPr bwMode="auto">
          <a:xfrm>
            <a:off x="766763" y="115888"/>
            <a:ext cx="9510712" cy="649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fontAlgn="base">
              <a:spcBef>
                <a:spcPct val="0"/>
              </a:spcBef>
              <a:spcAft>
                <a:spcPct val="0"/>
              </a:spcAft>
              <a:defRPr>
                <a:solidFill>
                  <a:schemeClr val="tx1"/>
                </a:solidFill>
                <a:latin typeface="Corbel" panose="020B0503020204020204" pitchFamily="34" charset="0"/>
              </a:defRPr>
            </a:lvl6pPr>
            <a:lvl7pPr marL="2971800" indent="-228600" fontAlgn="base">
              <a:spcBef>
                <a:spcPct val="0"/>
              </a:spcBef>
              <a:spcAft>
                <a:spcPct val="0"/>
              </a:spcAft>
              <a:defRPr>
                <a:solidFill>
                  <a:schemeClr val="tx1"/>
                </a:solidFill>
                <a:latin typeface="Corbel" panose="020B0503020204020204" pitchFamily="34" charset="0"/>
              </a:defRPr>
            </a:lvl7pPr>
            <a:lvl8pPr marL="3429000" indent="-228600" fontAlgn="base">
              <a:spcBef>
                <a:spcPct val="0"/>
              </a:spcBef>
              <a:spcAft>
                <a:spcPct val="0"/>
              </a:spcAft>
              <a:defRPr>
                <a:solidFill>
                  <a:schemeClr val="tx1"/>
                </a:solidFill>
                <a:latin typeface="Corbel" panose="020B0503020204020204" pitchFamily="34" charset="0"/>
              </a:defRPr>
            </a:lvl8pPr>
            <a:lvl9pPr marL="3886200" indent="-228600" fontAlgn="base">
              <a:spcBef>
                <a:spcPct val="0"/>
              </a:spcBef>
              <a:spcAft>
                <a:spcPct val="0"/>
              </a:spcAft>
              <a:defRPr>
                <a:solidFill>
                  <a:schemeClr val="tx1"/>
                </a:solidFill>
                <a:latin typeface="Corbel" panose="020B0503020204020204" pitchFamily="34" charset="0"/>
              </a:defRPr>
            </a:lvl9pPr>
          </a:lstStyle>
          <a:p>
            <a:pPr eaLnBrk="1" hangingPunct="1">
              <a:lnSpc>
                <a:spcPct val="90000"/>
              </a:lnSpc>
              <a:buFont typeface="Arial" panose="020B0604020202020204" pitchFamily="34" charset="0"/>
              <a:buNone/>
            </a:pPr>
            <a:r>
              <a:rPr lang="it-IT" altLang="it-IT" sz="3400" noProof="1">
                <a:solidFill>
                  <a:srgbClr val="00534C"/>
                </a:solidFill>
              </a:rPr>
              <a:t>Il Mercato Gas</a:t>
            </a:r>
          </a:p>
        </p:txBody>
      </p:sp>
      <p:cxnSp>
        <p:nvCxnSpPr>
          <p:cNvPr id="9" name="Connettore 1 8"/>
          <p:cNvCxnSpPr/>
          <p:nvPr/>
        </p:nvCxnSpPr>
        <p:spPr>
          <a:xfrm>
            <a:off x="766763" y="908050"/>
            <a:ext cx="10153650" cy="0"/>
          </a:xfrm>
          <a:prstGeom prst="line">
            <a:avLst/>
          </a:prstGeom>
          <a:ln>
            <a:solidFill>
              <a:srgbClr val="222B48"/>
            </a:solidFill>
          </a:ln>
        </p:spPr>
        <p:style>
          <a:lnRef idx="1">
            <a:schemeClr val="accent1"/>
          </a:lnRef>
          <a:fillRef idx="0">
            <a:schemeClr val="accent1"/>
          </a:fillRef>
          <a:effectRef idx="0">
            <a:schemeClr val="accent1"/>
          </a:effectRef>
          <a:fontRef idx="minor">
            <a:schemeClr val="tx1"/>
          </a:fontRef>
        </p:style>
      </p:cxnSp>
      <p:sp>
        <p:nvSpPr>
          <p:cNvPr id="2" name="Rettangolo 1"/>
          <p:cNvSpPr/>
          <p:nvPr/>
        </p:nvSpPr>
        <p:spPr>
          <a:xfrm>
            <a:off x="0" y="6597352"/>
            <a:ext cx="12192000" cy="260648"/>
          </a:xfrm>
          <a:prstGeom prst="rect">
            <a:avLst/>
          </a:prstGeom>
          <a:solidFill>
            <a:srgbClr val="00534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1026" name="Picture 2" descr="Immagine correlata">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79776" y="1700808"/>
            <a:ext cx="3744416" cy="37444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8304288"/>
      </p:ext>
    </p:extLst>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Titolo 1"/>
          <p:cNvSpPr txBox="1">
            <a:spLocks/>
          </p:cNvSpPr>
          <p:nvPr/>
        </p:nvSpPr>
        <p:spPr bwMode="auto">
          <a:xfrm>
            <a:off x="766763" y="115888"/>
            <a:ext cx="9510712" cy="649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fontAlgn="base">
              <a:spcBef>
                <a:spcPct val="0"/>
              </a:spcBef>
              <a:spcAft>
                <a:spcPct val="0"/>
              </a:spcAft>
              <a:defRPr>
                <a:solidFill>
                  <a:schemeClr val="tx1"/>
                </a:solidFill>
                <a:latin typeface="Corbel" panose="020B0503020204020204" pitchFamily="34" charset="0"/>
              </a:defRPr>
            </a:lvl6pPr>
            <a:lvl7pPr marL="2971800" indent="-228600" fontAlgn="base">
              <a:spcBef>
                <a:spcPct val="0"/>
              </a:spcBef>
              <a:spcAft>
                <a:spcPct val="0"/>
              </a:spcAft>
              <a:defRPr>
                <a:solidFill>
                  <a:schemeClr val="tx1"/>
                </a:solidFill>
                <a:latin typeface="Corbel" panose="020B0503020204020204" pitchFamily="34" charset="0"/>
              </a:defRPr>
            </a:lvl7pPr>
            <a:lvl8pPr marL="3429000" indent="-228600" fontAlgn="base">
              <a:spcBef>
                <a:spcPct val="0"/>
              </a:spcBef>
              <a:spcAft>
                <a:spcPct val="0"/>
              </a:spcAft>
              <a:defRPr>
                <a:solidFill>
                  <a:schemeClr val="tx1"/>
                </a:solidFill>
                <a:latin typeface="Corbel" panose="020B0503020204020204" pitchFamily="34" charset="0"/>
              </a:defRPr>
            </a:lvl8pPr>
            <a:lvl9pPr marL="3886200" indent="-228600" fontAlgn="base">
              <a:spcBef>
                <a:spcPct val="0"/>
              </a:spcBef>
              <a:spcAft>
                <a:spcPct val="0"/>
              </a:spcAft>
              <a:defRPr>
                <a:solidFill>
                  <a:schemeClr val="tx1"/>
                </a:solidFill>
                <a:latin typeface="Corbel" panose="020B0503020204020204" pitchFamily="34" charset="0"/>
              </a:defRPr>
            </a:lvl9pPr>
          </a:lstStyle>
          <a:p>
            <a:pPr eaLnBrk="1" hangingPunct="1">
              <a:lnSpc>
                <a:spcPct val="90000"/>
              </a:lnSpc>
              <a:buFont typeface="Arial" panose="020B0604020202020204" pitchFamily="34" charset="0"/>
              <a:buNone/>
            </a:pPr>
            <a:r>
              <a:rPr lang="it-IT" altLang="it-IT" sz="3400" noProof="1">
                <a:solidFill>
                  <a:srgbClr val="00534C"/>
                </a:solidFill>
              </a:rPr>
              <a:t>Caratteristiche fisiche del Gas Naturale</a:t>
            </a:r>
          </a:p>
        </p:txBody>
      </p:sp>
      <p:cxnSp>
        <p:nvCxnSpPr>
          <p:cNvPr id="9" name="Connettore 1 8"/>
          <p:cNvCxnSpPr/>
          <p:nvPr/>
        </p:nvCxnSpPr>
        <p:spPr>
          <a:xfrm>
            <a:off x="766763" y="908050"/>
            <a:ext cx="10153650" cy="0"/>
          </a:xfrm>
          <a:prstGeom prst="line">
            <a:avLst/>
          </a:prstGeom>
          <a:ln>
            <a:solidFill>
              <a:srgbClr val="222B48"/>
            </a:solidFill>
          </a:ln>
        </p:spPr>
        <p:style>
          <a:lnRef idx="1">
            <a:schemeClr val="accent1"/>
          </a:lnRef>
          <a:fillRef idx="0">
            <a:schemeClr val="accent1"/>
          </a:fillRef>
          <a:effectRef idx="0">
            <a:schemeClr val="accent1"/>
          </a:effectRef>
          <a:fontRef idx="minor">
            <a:schemeClr val="tx1"/>
          </a:fontRef>
        </p:style>
      </p:cxnSp>
      <p:sp>
        <p:nvSpPr>
          <p:cNvPr id="2" name="Rettangolo 1"/>
          <p:cNvSpPr/>
          <p:nvPr/>
        </p:nvSpPr>
        <p:spPr>
          <a:xfrm>
            <a:off x="0" y="6597352"/>
            <a:ext cx="12192000" cy="260648"/>
          </a:xfrm>
          <a:prstGeom prst="rect">
            <a:avLst/>
          </a:prstGeom>
          <a:solidFill>
            <a:srgbClr val="00534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 name="Sottotitolo 2"/>
          <p:cNvSpPr txBox="1">
            <a:spLocks/>
          </p:cNvSpPr>
          <p:nvPr/>
        </p:nvSpPr>
        <p:spPr bwMode="auto">
          <a:xfrm>
            <a:off x="668118" y="2115591"/>
            <a:ext cx="4748615" cy="3336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lnSpcReduction="10000"/>
          </a:bodyPr>
          <a:lstStyle>
            <a:lvl1pPr marL="273050" indent="-228600" algn="l" rtl="0" eaLnBrk="1" fontAlgn="base" hangingPunct="1">
              <a:lnSpc>
                <a:spcPct val="90000"/>
              </a:lnSpc>
              <a:spcBef>
                <a:spcPts val="1800"/>
              </a:spcBef>
              <a:spcAft>
                <a:spcPct val="0"/>
              </a:spcAft>
              <a:buClr>
                <a:schemeClr val="tx2"/>
              </a:buClr>
              <a:buSzPct val="80000"/>
              <a:buFont typeface="Wingdings" panose="05000000000000000000" pitchFamily="2" charset="2"/>
              <a:buChar char="§"/>
              <a:defRPr sz="2000" kern="1200">
                <a:solidFill>
                  <a:schemeClr val="tx2"/>
                </a:solidFill>
                <a:latin typeface="+mn-lt"/>
                <a:ea typeface="+mn-ea"/>
                <a:cs typeface="+mn-cs"/>
              </a:defRPr>
            </a:lvl1pPr>
            <a:lvl2pPr marL="593725" indent="-228600" algn="l" rtl="0" eaLnBrk="1" fontAlgn="base" hangingPunct="1">
              <a:lnSpc>
                <a:spcPct val="90000"/>
              </a:lnSpc>
              <a:spcBef>
                <a:spcPts val="1000"/>
              </a:spcBef>
              <a:spcAft>
                <a:spcPct val="0"/>
              </a:spcAft>
              <a:buClr>
                <a:schemeClr val="tx2"/>
              </a:buClr>
              <a:buSzPct val="80000"/>
              <a:buFont typeface="Wingdings" panose="05000000000000000000" pitchFamily="2" charset="2"/>
              <a:buChar char="§"/>
              <a:defRPr kern="1200">
                <a:solidFill>
                  <a:schemeClr val="tx2"/>
                </a:solidFill>
                <a:latin typeface="+mn-lt"/>
                <a:ea typeface="+mn-ea"/>
                <a:cs typeface="+mn-cs"/>
              </a:defRPr>
            </a:lvl2pPr>
            <a:lvl3pPr marL="914400" indent="-228600" algn="l" rtl="0" eaLnBrk="1" fontAlgn="base" hangingPunct="1">
              <a:lnSpc>
                <a:spcPct val="90000"/>
              </a:lnSpc>
              <a:spcBef>
                <a:spcPts val="800"/>
              </a:spcBef>
              <a:spcAft>
                <a:spcPct val="0"/>
              </a:spcAft>
              <a:buClr>
                <a:schemeClr val="tx2"/>
              </a:buClr>
              <a:buSzPct val="80000"/>
              <a:buFont typeface="Wingdings" panose="05000000000000000000" pitchFamily="2" charset="2"/>
              <a:buChar char="§"/>
              <a:defRPr sz="1600" kern="1200">
                <a:solidFill>
                  <a:schemeClr val="tx2"/>
                </a:solidFill>
                <a:latin typeface="+mn-lt"/>
                <a:ea typeface="+mn-ea"/>
                <a:cs typeface="+mn-cs"/>
              </a:defRPr>
            </a:lvl3pPr>
            <a:lvl4pPr marL="1233488" indent="-228600" algn="l" rtl="0" eaLnBrk="1" fontAlgn="base" hangingPunct="1">
              <a:lnSpc>
                <a:spcPct val="90000"/>
              </a:lnSpc>
              <a:spcBef>
                <a:spcPts val="800"/>
              </a:spcBef>
              <a:spcAft>
                <a:spcPct val="0"/>
              </a:spcAft>
              <a:buClr>
                <a:schemeClr val="tx2"/>
              </a:buClr>
              <a:buSzPct val="80000"/>
              <a:buFont typeface="Wingdings" panose="05000000000000000000" pitchFamily="2" charset="2"/>
              <a:buChar char="§"/>
              <a:defRPr sz="1400" kern="1200">
                <a:solidFill>
                  <a:schemeClr val="tx2"/>
                </a:solidFill>
                <a:latin typeface="+mn-lt"/>
                <a:ea typeface="+mn-ea"/>
                <a:cs typeface="+mn-cs"/>
              </a:defRPr>
            </a:lvl4pPr>
            <a:lvl5pPr marL="1554163" indent="-228600" algn="l" rtl="0" eaLnBrk="1" fontAlgn="base" hangingPunct="1">
              <a:lnSpc>
                <a:spcPct val="90000"/>
              </a:lnSpc>
              <a:spcBef>
                <a:spcPts val="800"/>
              </a:spcBef>
              <a:spcAft>
                <a:spcPct val="0"/>
              </a:spcAft>
              <a:buClr>
                <a:schemeClr val="tx2"/>
              </a:buClr>
              <a:buSzPct val="80000"/>
              <a:buFont typeface="Wingdings" panose="05000000000000000000" pitchFamily="2" charset="2"/>
              <a:buChar char="§"/>
              <a:defRPr sz="1400" kern="1200">
                <a:solidFill>
                  <a:schemeClr val="tx2"/>
                </a:solidFill>
                <a:latin typeface="+mn-lt"/>
                <a:ea typeface="+mn-ea"/>
                <a:cs typeface="+mn-cs"/>
              </a:defRPr>
            </a:lvl5pPr>
            <a:lvl6pPr marL="1874520" indent="-228600" algn="l" defTabSz="914400" rtl="0" eaLnBrk="1" latinLnBrk="0" hangingPunct="1">
              <a:lnSpc>
                <a:spcPct val="90000"/>
              </a:lnSpc>
              <a:spcBef>
                <a:spcPts val="800"/>
              </a:spcBef>
              <a:buSzPct val="80000"/>
              <a:buFont typeface="Wingdings" pitchFamily="2" charset="2"/>
              <a:buChar char="§"/>
              <a:defRPr sz="1400" kern="1200">
                <a:solidFill>
                  <a:schemeClr val="tx2"/>
                </a:solidFill>
                <a:latin typeface="+mn-lt"/>
                <a:ea typeface="+mn-ea"/>
                <a:cs typeface="+mn-cs"/>
              </a:defRPr>
            </a:lvl6pPr>
            <a:lvl7pPr marL="219456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7pPr>
            <a:lvl8pPr marL="251460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8pPr>
            <a:lvl9pPr marL="283464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9pPr>
          </a:lstStyle>
          <a:p>
            <a:pPr marL="514350" indent="-514350">
              <a:buFont typeface="Arial"/>
              <a:buChar char="•"/>
            </a:pPr>
            <a:r>
              <a:rPr lang="it-IT" sz="2900" dirty="0"/>
              <a:t>Riscaldamento</a:t>
            </a:r>
          </a:p>
          <a:p>
            <a:pPr marL="514350" indent="-514350">
              <a:buFont typeface="Arial"/>
              <a:buChar char="•"/>
            </a:pPr>
            <a:r>
              <a:rPr lang="it-IT" sz="2900" dirty="0"/>
              <a:t>Uso cottura cibi</a:t>
            </a:r>
          </a:p>
          <a:p>
            <a:pPr marL="514350" indent="-514350">
              <a:buFont typeface="Arial"/>
              <a:buChar char="•"/>
            </a:pPr>
            <a:r>
              <a:rPr lang="it-IT" sz="2900" dirty="0"/>
              <a:t>Produzione acqua calda sanitaria</a:t>
            </a:r>
          </a:p>
          <a:p>
            <a:pPr marL="514350" indent="-514350">
              <a:buFont typeface="Arial"/>
              <a:buChar char="•"/>
            </a:pPr>
            <a:r>
              <a:rPr lang="it-IT" sz="2900" dirty="0"/>
              <a:t>Condizionamento</a:t>
            </a:r>
          </a:p>
          <a:p>
            <a:pPr marL="514350" indent="-514350">
              <a:buFont typeface="Arial"/>
              <a:buChar char="•"/>
            </a:pPr>
            <a:r>
              <a:rPr lang="it-IT" sz="2900" dirty="0"/>
              <a:t>Tecnologico</a:t>
            </a:r>
          </a:p>
        </p:txBody>
      </p:sp>
      <p:pic>
        <p:nvPicPr>
          <p:cNvPr id="11" name="Immagine 10" descr="termosifoni-06-OK.jp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96000" y="1871827"/>
            <a:ext cx="1184275" cy="1184275"/>
          </a:xfrm>
          <a:prstGeom prst="rect">
            <a:avLst/>
          </a:prstGeom>
        </p:spPr>
      </p:pic>
      <p:pic>
        <p:nvPicPr>
          <p:cNvPr id="12" name="Immagine 11" descr="44_iStock_000001466700XSmall-dai-fornelli-alla-rete.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98846" y="1976602"/>
            <a:ext cx="1733362" cy="1079500"/>
          </a:xfrm>
          <a:prstGeom prst="rect">
            <a:avLst/>
          </a:prstGeom>
        </p:spPr>
      </p:pic>
      <p:pic>
        <p:nvPicPr>
          <p:cNvPr id="13" name="Immagine 12" descr="acqua-calda-caldaia.jp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709145" y="3490693"/>
            <a:ext cx="1571835" cy="1058369"/>
          </a:xfrm>
          <a:prstGeom prst="rect">
            <a:avLst/>
          </a:prstGeom>
        </p:spPr>
      </p:pic>
      <p:pic>
        <p:nvPicPr>
          <p:cNvPr id="14" name="Immagine 13" descr="scheda_HPAW-S_DB.jpg"/>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113298" y="3486620"/>
            <a:ext cx="1318910" cy="1691973"/>
          </a:xfrm>
          <a:prstGeom prst="rect">
            <a:avLst/>
          </a:prstGeom>
        </p:spPr>
      </p:pic>
      <p:pic>
        <p:nvPicPr>
          <p:cNvPr id="15" name="Immagine 14" descr="forno_artisan_fire_pizza.jpg"/>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911849" y="5110437"/>
            <a:ext cx="1552576" cy="1056614"/>
          </a:xfrm>
          <a:prstGeom prst="rect">
            <a:avLst/>
          </a:prstGeom>
        </p:spPr>
      </p:pic>
      <p:sp>
        <p:nvSpPr>
          <p:cNvPr id="16" name="Sottotitolo 2"/>
          <p:cNvSpPr txBox="1">
            <a:spLocks/>
          </p:cNvSpPr>
          <p:nvPr/>
        </p:nvSpPr>
        <p:spPr>
          <a:xfrm>
            <a:off x="839416" y="1329620"/>
            <a:ext cx="1225489" cy="583671"/>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gn="l"/>
            <a:r>
              <a:rPr lang="it-IT" sz="2600" dirty="0">
                <a:solidFill>
                  <a:srgbClr val="FF0000"/>
                </a:solidFill>
              </a:rPr>
              <a:t>Utilizzo</a:t>
            </a:r>
          </a:p>
        </p:txBody>
      </p:sp>
    </p:spTree>
    <p:extLst>
      <p:ext uri="{BB962C8B-B14F-4D97-AF65-F5344CB8AC3E}">
        <p14:creationId xmlns:p14="http://schemas.microsoft.com/office/powerpoint/2010/main" val="155185601"/>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800" fill="hold"/>
                                        <p:tgtEl>
                                          <p:spTgt spid="16"/>
                                        </p:tgtEl>
                                        <p:attrNameLst>
                                          <p:attrName>ppt_x</p:attrName>
                                        </p:attrNameLst>
                                      </p:cBhvr>
                                      <p:tavLst>
                                        <p:tav tm="0">
                                          <p:val>
                                            <p:strVal val="0-#ppt_w/2"/>
                                          </p:val>
                                        </p:tav>
                                        <p:tav tm="100000">
                                          <p:val>
                                            <p:strVal val="#ppt_x"/>
                                          </p:val>
                                        </p:tav>
                                      </p:tavLst>
                                    </p:anim>
                                    <p:anim calcmode="lin" valueType="num">
                                      <p:cBhvr additive="base">
                                        <p:cTn id="8" dur="800" fill="hold"/>
                                        <p:tgtEl>
                                          <p:spTgt spid="16"/>
                                        </p:tgtEl>
                                        <p:attrNameLst>
                                          <p:attrName>ppt_y</p:attrName>
                                        </p:attrNameLst>
                                      </p:cBhvr>
                                      <p:tavLst>
                                        <p:tav tm="0">
                                          <p:val>
                                            <p:strVal val="#ppt_y"/>
                                          </p:val>
                                        </p:tav>
                                        <p:tav tm="100000">
                                          <p:val>
                                            <p:strVal val="#ppt_y"/>
                                          </p:val>
                                        </p:tav>
                                      </p:tavLst>
                                    </p:anim>
                                  </p:childTnLst>
                                </p:cTn>
                              </p:par>
                            </p:childTnLst>
                          </p:cTn>
                        </p:par>
                        <p:par>
                          <p:cTn id="9" fill="hold">
                            <p:stCondLst>
                              <p:cond delay="800"/>
                            </p:stCondLst>
                            <p:childTnLst>
                              <p:par>
                                <p:cTn id="10" presetID="12" presetClass="entr" presetSubtype="1" fill="hold" nodeType="after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 calcmode="lin" valueType="num">
                                      <p:cBhvr additive="base">
                                        <p:cTn id="12" dur="800"/>
                                        <p:tgtEl>
                                          <p:spTgt spid="7">
                                            <p:txEl>
                                              <p:pRg st="0" end="0"/>
                                            </p:txEl>
                                          </p:spTgt>
                                        </p:tgtEl>
                                        <p:attrNameLst>
                                          <p:attrName>ppt_y</p:attrName>
                                        </p:attrNameLst>
                                      </p:cBhvr>
                                      <p:tavLst>
                                        <p:tav tm="0">
                                          <p:val>
                                            <p:strVal val="#ppt_y-#ppt_h*1.125000"/>
                                          </p:val>
                                        </p:tav>
                                        <p:tav tm="100000">
                                          <p:val>
                                            <p:strVal val="#ppt_y"/>
                                          </p:val>
                                        </p:tav>
                                      </p:tavLst>
                                    </p:anim>
                                    <p:animEffect transition="in" filter="wipe(down)">
                                      <p:cBhvr>
                                        <p:cTn id="13" dur="800"/>
                                        <p:tgtEl>
                                          <p:spTgt spid="7">
                                            <p:txEl>
                                              <p:pRg st="0" end="0"/>
                                            </p:txEl>
                                          </p:spTgt>
                                        </p:tgtEl>
                                      </p:cBhvr>
                                    </p:animEffect>
                                  </p:childTnLst>
                                </p:cTn>
                              </p:par>
                            </p:childTnLst>
                          </p:cTn>
                        </p:par>
                        <p:par>
                          <p:cTn id="14" fill="hold">
                            <p:stCondLst>
                              <p:cond delay="1600"/>
                            </p:stCondLst>
                            <p:childTnLst>
                              <p:par>
                                <p:cTn id="15" presetID="47" presetClass="entr" presetSubtype="0" fill="hold" nodeType="after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1000"/>
                                        <p:tgtEl>
                                          <p:spTgt spid="11"/>
                                        </p:tgtEl>
                                      </p:cBhvr>
                                    </p:animEffect>
                                    <p:anim calcmode="lin" valueType="num">
                                      <p:cBhvr>
                                        <p:cTn id="18" dur="1000" fill="hold"/>
                                        <p:tgtEl>
                                          <p:spTgt spid="11"/>
                                        </p:tgtEl>
                                        <p:attrNameLst>
                                          <p:attrName>ppt_x</p:attrName>
                                        </p:attrNameLst>
                                      </p:cBhvr>
                                      <p:tavLst>
                                        <p:tav tm="0">
                                          <p:val>
                                            <p:strVal val="#ppt_x"/>
                                          </p:val>
                                        </p:tav>
                                        <p:tav tm="100000">
                                          <p:val>
                                            <p:strVal val="#ppt_x"/>
                                          </p:val>
                                        </p:tav>
                                      </p:tavLst>
                                    </p:anim>
                                    <p:anim calcmode="lin" valueType="num">
                                      <p:cBhvr>
                                        <p:cTn id="19" dur="1000" fill="hold"/>
                                        <p:tgtEl>
                                          <p:spTgt spid="11"/>
                                        </p:tgtEl>
                                        <p:attrNameLst>
                                          <p:attrName>ppt_y</p:attrName>
                                        </p:attrNameLst>
                                      </p:cBhvr>
                                      <p:tavLst>
                                        <p:tav tm="0">
                                          <p:val>
                                            <p:strVal val="#ppt_y-.1"/>
                                          </p:val>
                                        </p:tav>
                                        <p:tav tm="100000">
                                          <p:val>
                                            <p:strVal val="#ppt_y"/>
                                          </p:val>
                                        </p:tav>
                                      </p:tavLst>
                                    </p:anim>
                                  </p:childTnLst>
                                </p:cTn>
                              </p:par>
                            </p:childTnLst>
                          </p:cTn>
                        </p:par>
                        <p:par>
                          <p:cTn id="20" fill="hold">
                            <p:stCondLst>
                              <p:cond delay="2600"/>
                            </p:stCondLst>
                            <p:childTnLst>
                              <p:par>
                                <p:cTn id="21" presetID="12" presetClass="entr" presetSubtype="1" fill="hold" nodeType="afterEffect">
                                  <p:stCondLst>
                                    <p:cond delay="0"/>
                                  </p:stCondLst>
                                  <p:childTnLst>
                                    <p:set>
                                      <p:cBhvr>
                                        <p:cTn id="22" dur="1" fill="hold">
                                          <p:stCondLst>
                                            <p:cond delay="0"/>
                                          </p:stCondLst>
                                        </p:cTn>
                                        <p:tgtEl>
                                          <p:spTgt spid="7">
                                            <p:txEl>
                                              <p:pRg st="1" end="1"/>
                                            </p:txEl>
                                          </p:spTgt>
                                        </p:tgtEl>
                                        <p:attrNameLst>
                                          <p:attrName>style.visibility</p:attrName>
                                        </p:attrNameLst>
                                      </p:cBhvr>
                                      <p:to>
                                        <p:strVal val="visible"/>
                                      </p:to>
                                    </p:set>
                                    <p:anim calcmode="lin" valueType="num">
                                      <p:cBhvr additive="base">
                                        <p:cTn id="23" dur="800"/>
                                        <p:tgtEl>
                                          <p:spTgt spid="7">
                                            <p:txEl>
                                              <p:pRg st="1" end="1"/>
                                            </p:txEl>
                                          </p:spTgt>
                                        </p:tgtEl>
                                        <p:attrNameLst>
                                          <p:attrName>ppt_y</p:attrName>
                                        </p:attrNameLst>
                                      </p:cBhvr>
                                      <p:tavLst>
                                        <p:tav tm="0">
                                          <p:val>
                                            <p:strVal val="#ppt_y-#ppt_h*1.125000"/>
                                          </p:val>
                                        </p:tav>
                                        <p:tav tm="100000">
                                          <p:val>
                                            <p:strVal val="#ppt_y"/>
                                          </p:val>
                                        </p:tav>
                                      </p:tavLst>
                                    </p:anim>
                                    <p:animEffect transition="in" filter="wipe(down)">
                                      <p:cBhvr>
                                        <p:cTn id="24" dur="800"/>
                                        <p:tgtEl>
                                          <p:spTgt spid="7">
                                            <p:txEl>
                                              <p:pRg st="1" end="1"/>
                                            </p:txEl>
                                          </p:spTgt>
                                        </p:tgtEl>
                                      </p:cBhvr>
                                    </p:animEffect>
                                  </p:childTnLst>
                                </p:cTn>
                              </p:par>
                            </p:childTnLst>
                          </p:cTn>
                        </p:par>
                        <p:par>
                          <p:cTn id="25" fill="hold">
                            <p:stCondLst>
                              <p:cond delay="3400"/>
                            </p:stCondLst>
                            <p:childTnLst>
                              <p:par>
                                <p:cTn id="26" presetID="47" presetClass="entr" presetSubtype="0" fill="hold" nodeType="after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1000"/>
                                        <p:tgtEl>
                                          <p:spTgt spid="12"/>
                                        </p:tgtEl>
                                      </p:cBhvr>
                                    </p:animEffect>
                                    <p:anim calcmode="lin" valueType="num">
                                      <p:cBhvr>
                                        <p:cTn id="29" dur="1000" fill="hold"/>
                                        <p:tgtEl>
                                          <p:spTgt spid="12"/>
                                        </p:tgtEl>
                                        <p:attrNameLst>
                                          <p:attrName>ppt_x</p:attrName>
                                        </p:attrNameLst>
                                      </p:cBhvr>
                                      <p:tavLst>
                                        <p:tav tm="0">
                                          <p:val>
                                            <p:strVal val="#ppt_x"/>
                                          </p:val>
                                        </p:tav>
                                        <p:tav tm="100000">
                                          <p:val>
                                            <p:strVal val="#ppt_x"/>
                                          </p:val>
                                        </p:tav>
                                      </p:tavLst>
                                    </p:anim>
                                    <p:anim calcmode="lin" valueType="num">
                                      <p:cBhvr>
                                        <p:cTn id="30" dur="1000" fill="hold"/>
                                        <p:tgtEl>
                                          <p:spTgt spid="12"/>
                                        </p:tgtEl>
                                        <p:attrNameLst>
                                          <p:attrName>ppt_y</p:attrName>
                                        </p:attrNameLst>
                                      </p:cBhvr>
                                      <p:tavLst>
                                        <p:tav tm="0">
                                          <p:val>
                                            <p:strVal val="#ppt_y-.1"/>
                                          </p:val>
                                        </p:tav>
                                        <p:tav tm="100000">
                                          <p:val>
                                            <p:strVal val="#ppt_y"/>
                                          </p:val>
                                        </p:tav>
                                      </p:tavLst>
                                    </p:anim>
                                  </p:childTnLst>
                                </p:cTn>
                              </p:par>
                            </p:childTnLst>
                          </p:cTn>
                        </p:par>
                        <p:par>
                          <p:cTn id="31" fill="hold">
                            <p:stCondLst>
                              <p:cond delay="4400"/>
                            </p:stCondLst>
                            <p:childTnLst>
                              <p:par>
                                <p:cTn id="32" presetID="12" presetClass="entr" presetSubtype="1" fill="hold" nodeType="afterEffect">
                                  <p:stCondLst>
                                    <p:cond delay="0"/>
                                  </p:stCondLst>
                                  <p:childTnLst>
                                    <p:set>
                                      <p:cBhvr>
                                        <p:cTn id="33" dur="1" fill="hold">
                                          <p:stCondLst>
                                            <p:cond delay="0"/>
                                          </p:stCondLst>
                                        </p:cTn>
                                        <p:tgtEl>
                                          <p:spTgt spid="7">
                                            <p:txEl>
                                              <p:pRg st="2" end="2"/>
                                            </p:txEl>
                                          </p:spTgt>
                                        </p:tgtEl>
                                        <p:attrNameLst>
                                          <p:attrName>style.visibility</p:attrName>
                                        </p:attrNameLst>
                                      </p:cBhvr>
                                      <p:to>
                                        <p:strVal val="visible"/>
                                      </p:to>
                                    </p:set>
                                    <p:anim calcmode="lin" valueType="num">
                                      <p:cBhvr additive="base">
                                        <p:cTn id="34" dur="800"/>
                                        <p:tgtEl>
                                          <p:spTgt spid="7">
                                            <p:txEl>
                                              <p:pRg st="2" end="2"/>
                                            </p:txEl>
                                          </p:spTgt>
                                        </p:tgtEl>
                                        <p:attrNameLst>
                                          <p:attrName>ppt_y</p:attrName>
                                        </p:attrNameLst>
                                      </p:cBhvr>
                                      <p:tavLst>
                                        <p:tav tm="0">
                                          <p:val>
                                            <p:strVal val="#ppt_y-#ppt_h*1.125000"/>
                                          </p:val>
                                        </p:tav>
                                        <p:tav tm="100000">
                                          <p:val>
                                            <p:strVal val="#ppt_y"/>
                                          </p:val>
                                        </p:tav>
                                      </p:tavLst>
                                    </p:anim>
                                    <p:animEffect transition="in" filter="wipe(down)">
                                      <p:cBhvr>
                                        <p:cTn id="35" dur="800"/>
                                        <p:tgtEl>
                                          <p:spTgt spid="7">
                                            <p:txEl>
                                              <p:pRg st="2" end="2"/>
                                            </p:txEl>
                                          </p:spTgt>
                                        </p:tgtEl>
                                      </p:cBhvr>
                                    </p:animEffect>
                                  </p:childTnLst>
                                </p:cTn>
                              </p:par>
                            </p:childTnLst>
                          </p:cTn>
                        </p:par>
                        <p:par>
                          <p:cTn id="36" fill="hold">
                            <p:stCondLst>
                              <p:cond delay="5200"/>
                            </p:stCondLst>
                            <p:childTnLst>
                              <p:par>
                                <p:cTn id="37" presetID="47" presetClass="entr" presetSubtype="0" fill="hold" nodeType="after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fade">
                                      <p:cBhvr>
                                        <p:cTn id="39" dur="1000"/>
                                        <p:tgtEl>
                                          <p:spTgt spid="13"/>
                                        </p:tgtEl>
                                      </p:cBhvr>
                                    </p:animEffect>
                                    <p:anim calcmode="lin" valueType="num">
                                      <p:cBhvr>
                                        <p:cTn id="40" dur="1000" fill="hold"/>
                                        <p:tgtEl>
                                          <p:spTgt spid="13"/>
                                        </p:tgtEl>
                                        <p:attrNameLst>
                                          <p:attrName>ppt_x</p:attrName>
                                        </p:attrNameLst>
                                      </p:cBhvr>
                                      <p:tavLst>
                                        <p:tav tm="0">
                                          <p:val>
                                            <p:strVal val="#ppt_x"/>
                                          </p:val>
                                        </p:tav>
                                        <p:tav tm="100000">
                                          <p:val>
                                            <p:strVal val="#ppt_x"/>
                                          </p:val>
                                        </p:tav>
                                      </p:tavLst>
                                    </p:anim>
                                    <p:anim calcmode="lin" valueType="num">
                                      <p:cBhvr>
                                        <p:cTn id="41" dur="1000" fill="hold"/>
                                        <p:tgtEl>
                                          <p:spTgt spid="13"/>
                                        </p:tgtEl>
                                        <p:attrNameLst>
                                          <p:attrName>ppt_y</p:attrName>
                                        </p:attrNameLst>
                                      </p:cBhvr>
                                      <p:tavLst>
                                        <p:tav tm="0">
                                          <p:val>
                                            <p:strVal val="#ppt_y-.1"/>
                                          </p:val>
                                        </p:tav>
                                        <p:tav tm="100000">
                                          <p:val>
                                            <p:strVal val="#ppt_y"/>
                                          </p:val>
                                        </p:tav>
                                      </p:tavLst>
                                    </p:anim>
                                  </p:childTnLst>
                                </p:cTn>
                              </p:par>
                            </p:childTnLst>
                          </p:cTn>
                        </p:par>
                        <p:par>
                          <p:cTn id="42" fill="hold">
                            <p:stCondLst>
                              <p:cond delay="6200"/>
                            </p:stCondLst>
                            <p:childTnLst>
                              <p:par>
                                <p:cTn id="43" presetID="12" presetClass="entr" presetSubtype="4" fill="hold" nodeType="afterEffect">
                                  <p:stCondLst>
                                    <p:cond delay="0"/>
                                  </p:stCondLst>
                                  <p:childTnLst>
                                    <p:set>
                                      <p:cBhvr>
                                        <p:cTn id="44" dur="1" fill="hold">
                                          <p:stCondLst>
                                            <p:cond delay="0"/>
                                          </p:stCondLst>
                                        </p:cTn>
                                        <p:tgtEl>
                                          <p:spTgt spid="7">
                                            <p:txEl>
                                              <p:pRg st="3" end="3"/>
                                            </p:txEl>
                                          </p:spTgt>
                                        </p:tgtEl>
                                        <p:attrNameLst>
                                          <p:attrName>style.visibility</p:attrName>
                                        </p:attrNameLst>
                                      </p:cBhvr>
                                      <p:to>
                                        <p:strVal val="visible"/>
                                      </p:to>
                                    </p:set>
                                    <p:anim calcmode="lin" valueType="num">
                                      <p:cBhvr additive="base">
                                        <p:cTn id="45" dur="800"/>
                                        <p:tgtEl>
                                          <p:spTgt spid="7">
                                            <p:txEl>
                                              <p:pRg st="3" end="3"/>
                                            </p:txEl>
                                          </p:spTgt>
                                        </p:tgtEl>
                                        <p:attrNameLst>
                                          <p:attrName>ppt_y</p:attrName>
                                        </p:attrNameLst>
                                      </p:cBhvr>
                                      <p:tavLst>
                                        <p:tav tm="0">
                                          <p:val>
                                            <p:strVal val="#ppt_y+#ppt_h*1.125000"/>
                                          </p:val>
                                        </p:tav>
                                        <p:tav tm="100000">
                                          <p:val>
                                            <p:strVal val="#ppt_y"/>
                                          </p:val>
                                        </p:tav>
                                      </p:tavLst>
                                    </p:anim>
                                    <p:animEffect transition="in" filter="wipe(up)">
                                      <p:cBhvr>
                                        <p:cTn id="46" dur="800"/>
                                        <p:tgtEl>
                                          <p:spTgt spid="7">
                                            <p:txEl>
                                              <p:pRg st="3" end="3"/>
                                            </p:txEl>
                                          </p:spTgt>
                                        </p:tgtEl>
                                      </p:cBhvr>
                                    </p:animEffect>
                                  </p:childTnLst>
                                </p:cTn>
                              </p:par>
                            </p:childTnLst>
                          </p:cTn>
                        </p:par>
                        <p:par>
                          <p:cTn id="47" fill="hold">
                            <p:stCondLst>
                              <p:cond delay="7000"/>
                            </p:stCondLst>
                            <p:childTnLst>
                              <p:par>
                                <p:cTn id="48" presetID="42" presetClass="entr" presetSubtype="0" fill="hold" nodeType="afterEffect">
                                  <p:stCondLst>
                                    <p:cond delay="0"/>
                                  </p:stCondLst>
                                  <p:childTnLst>
                                    <p:set>
                                      <p:cBhvr>
                                        <p:cTn id="49" dur="1" fill="hold">
                                          <p:stCondLst>
                                            <p:cond delay="0"/>
                                          </p:stCondLst>
                                        </p:cTn>
                                        <p:tgtEl>
                                          <p:spTgt spid="14"/>
                                        </p:tgtEl>
                                        <p:attrNameLst>
                                          <p:attrName>style.visibility</p:attrName>
                                        </p:attrNameLst>
                                      </p:cBhvr>
                                      <p:to>
                                        <p:strVal val="visible"/>
                                      </p:to>
                                    </p:set>
                                    <p:animEffect transition="in" filter="fade">
                                      <p:cBhvr>
                                        <p:cTn id="50" dur="1000"/>
                                        <p:tgtEl>
                                          <p:spTgt spid="14"/>
                                        </p:tgtEl>
                                      </p:cBhvr>
                                    </p:animEffect>
                                    <p:anim calcmode="lin" valueType="num">
                                      <p:cBhvr>
                                        <p:cTn id="51" dur="1000" fill="hold"/>
                                        <p:tgtEl>
                                          <p:spTgt spid="14"/>
                                        </p:tgtEl>
                                        <p:attrNameLst>
                                          <p:attrName>ppt_x</p:attrName>
                                        </p:attrNameLst>
                                      </p:cBhvr>
                                      <p:tavLst>
                                        <p:tav tm="0">
                                          <p:val>
                                            <p:strVal val="#ppt_x"/>
                                          </p:val>
                                        </p:tav>
                                        <p:tav tm="100000">
                                          <p:val>
                                            <p:strVal val="#ppt_x"/>
                                          </p:val>
                                        </p:tav>
                                      </p:tavLst>
                                    </p:anim>
                                    <p:anim calcmode="lin" valueType="num">
                                      <p:cBhvr>
                                        <p:cTn id="52" dur="1000" fill="hold"/>
                                        <p:tgtEl>
                                          <p:spTgt spid="14"/>
                                        </p:tgtEl>
                                        <p:attrNameLst>
                                          <p:attrName>ppt_y</p:attrName>
                                        </p:attrNameLst>
                                      </p:cBhvr>
                                      <p:tavLst>
                                        <p:tav tm="0">
                                          <p:val>
                                            <p:strVal val="#ppt_y+.1"/>
                                          </p:val>
                                        </p:tav>
                                        <p:tav tm="100000">
                                          <p:val>
                                            <p:strVal val="#ppt_y"/>
                                          </p:val>
                                        </p:tav>
                                      </p:tavLst>
                                    </p:anim>
                                  </p:childTnLst>
                                </p:cTn>
                              </p:par>
                            </p:childTnLst>
                          </p:cTn>
                        </p:par>
                        <p:par>
                          <p:cTn id="53" fill="hold">
                            <p:stCondLst>
                              <p:cond delay="8000"/>
                            </p:stCondLst>
                            <p:childTnLst>
                              <p:par>
                                <p:cTn id="54" presetID="12" presetClass="entr" presetSubtype="4" fill="hold" nodeType="afterEffect">
                                  <p:stCondLst>
                                    <p:cond delay="0"/>
                                  </p:stCondLst>
                                  <p:childTnLst>
                                    <p:set>
                                      <p:cBhvr>
                                        <p:cTn id="55" dur="1" fill="hold">
                                          <p:stCondLst>
                                            <p:cond delay="0"/>
                                          </p:stCondLst>
                                        </p:cTn>
                                        <p:tgtEl>
                                          <p:spTgt spid="7">
                                            <p:txEl>
                                              <p:pRg st="4" end="4"/>
                                            </p:txEl>
                                          </p:spTgt>
                                        </p:tgtEl>
                                        <p:attrNameLst>
                                          <p:attrName>style.visibility</p:attrName>
                                        </p:attrNameLst>
                                      </p:cBhvr>
                                      <p:to>
                                        <p:strVal val="visible"/>
                                      </p:to>
                                    </p:set>
                                    <p:anim calcmode="lin" valueType="num">
                                      <p:cBhvr additive="base">
                                        <p:cTn id="56" dur="800"/>
                                        <p:tgtEl>
                                          <p:spTgt spid="7">
                                            <p:txEl>
                                              <p:pRg st="4" end="4"/>
                                            </p:txEl>
                                          </p:spTgt>
                                        </p:tgtEl>
                                        <p:attrNameLst>
                                          <p:attrName>ppt_y</p:attrName>
                                        </p:attrNameLst>
                                      </p:cBhvr>
                                      <p:tavLst>
                                        <p:tav tm="0">
                                          <p:val>
                                            <p:strVal val="#ppt_y+#ppt_h*1.125000"/>
                                          </p:val>
                                        </p:tav>
                                        <p:tav tm="100000">
                                          <p:val>
                                            <p:strVal val="#ppt_y"/>
                                          </p:val>
                                        </p:tav>
                                      </p:tavLst>
                                    </p:anim>
                                    <p:animEffect transition="in" filter="wipe(up)">
                                      <p:cBhvr>
                                        <p:cTn id="57" dur="800"/>
                                        <p:tgtEl>
                                          <p:spTgt spid="7">
                                            <p:txEl>
                                              <p:pRg st="4" end="4"/>
                                            </p:txEl>
                                          </p:spTgt>
                                        </p:tgtEl>
                                      </p:cBhvr>
                                    </p:animEffect>
                                  </p:childTnLst>
                                </p:cTn>
                              </p:par>
                            </p:childTnLst>
                          </p:cTn>
                        </p:par>
                        <p:par>
                          <p:cTn id="58" fill="hold">
                            <p:stCondLst>
                              <p:cond delay="8800"/>
                            </p:stCondLst>
                            <p:childTnLst>
                              <p:par>
                                <p:cTn id="59" presetID="42" presetClass="entr" presetSubtype="0" fill="hold" nodeType="afterEffect">
                                  <p:stCondLst>
                                    <p:cond delay="0"/>
                                  </p:stCondLst>
                                  <p:childTnLst>
                                    <p:set>
                                      <p:cBhvr>
                                        <p:cTn id="60" dur="1" fill="hold">
                                          <p:stCondLst>
                                            <p:cond delay="0"/>
                                          </p:stCondLst>
                                        </p:cTn>
                                        <p:tgtEl>
                                          <p:spTgt spid="15"/>
                                        </p:tgtEl>
                                        <p:attrNameLst>
                                          <p:attrName>style.visibility</p:attrName>
                                        </p:attrNameLst>
                                      </p:cBhvr>
                                      <p:to>
                                        <p:strVal val="visible"/>
                                      </p:to>
                                    </p:set>
                                    <p:animEffect transition="in" filter="fade">
                                      <p:cBhvr>
                                        <p:cTn id="61" dur="1000"/>
                                        <p:tgtEl>
                                          <p:spTgt spid="15"/>
                                        </p:tgtEl>
                                      </p:cBhvr>
                                    </p:animEffect>
                                    <p:anim calcmode="lin" valueType="num">
                                      <p:cBhvr>
                                        <p:cTn id="62" dur="1000" fill="hold"/>
                                        <p:tgtEl>
                                          <p:spTgt spid="15"/>
                                        </p:tgtEl>
                                        <p:attrNameLst>
                                          <p:attrName>ppt_x</p:attrName>
                                        </p:attrNameLst>
                                      </p:cBhvr>
                                      <p:tavLst>
                                        <p:tav tm="0">
                                          <p:val>
                                            <p:strVal val="#ppt_x"/>
                                          </p:val>
                                        </p:tav>
                                        <p:tav tm="100000">
                                          <p:val>
                                            <p:strVal val="#ppt_x"/>
                                          </p:val>
                                        </p:tav>
                                      </p:tavLst>
                                    </p:anim>
                                    <p:anim calcmode="lin" valueType="num">
                                      <p:cBhvr>
                                        <p:cTn id="63"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Titolo 1"/>
          <p:cNvSpPr txBox="1">
            <a:spLocks/>
          </p:cNvSpPr>
          <p:nvPr/>
        </p:nvSpPr>
        <p:spPr bwMode="auto">
          <a:xfrm>
            <a:off x="766763" y="115888"/>
            <a:ext cx="9510712" cy="649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fontAlgn="base">
              <a:spcBef>
                <a:spcPct val="0"/>
              </a:spcBef>
              <a:spcAft>
                <a:spcPct val="0"/>
              </a:spcAft>
              <a:defRPr>
                <a:solidFill>
                  <a:schemeClr val="tx1"/>
                </a:solidFill>
                <a:latin typeface="Corbel" panose="020B0503020204020204" pitchFamily="34" charset="0"/>
              </a:defRPr>
            </a:lvl6pPr>
            <a:lvl7pPr marL="2971800" indent="-228600" fontAlgn="base">
              <a:spcBef>
                <a:spcPct val="0"/>
              </a:spcBef>
              <a:spcAft>
                <a:spcPct val="0"/>
              </a:spcAft>
              <a:defRPr>
                <a:solidFill>
                  <a:schemeClr val="tx1"/>
                </a:solidFill>
                <a:latin typeface="Corbel" panose="020B0503020204020204" pitchFamily="34" charset="0"/>
              </a:defRPr>
            </a:lvl7pPr>
            <a:lvl8pPr marL="3429000" indent="-228600" fontAlgn="base">
              <a:spcBef>
                <a:spcPct val="0"/>
              </a:spcBef>
              <a:spcAft>
                <a:spcPct val="0"/>
              </a:spcAft>
              <a:defRPr>
                <a:solidFill>
                  <a:schemeClr val="tx1"/>
                </a:solidFill>
                <a:latin typeface="Corbel" panose="020B0503020204020204" pitchFamily="34" charset="0"/>
              </a:defRPr>
            </a:lvl8pPr>
            <a:lvl9pPr marL="3886200" indent="-228600" fontAlgn="base">
              <a:spcBef>
                <a:spcPct val="0"/>
              </a:spcBef>
              <a:spcAft>
                <a:spcPct val="0"/>
              </a:spcAft>
              <a:defRPr>
                <a:solidFill>
                  <a:schemeClr val="tx1"/>
                </a:solidFill>
                <a:latin typeface="Corbel" panose="020B0503020204020204" pitchFamily="34" charset="0"/>
              </a:defRPr>
            </a:lvl9pPr>
          </a:lstStyle>
          <a:p>
            <a:pPr eaLnBrk="1" hangingPunct="1">
              <a:lnSpc>
                <a:spcPct val="90000"/>
              </a:lnSpc>
              <a:buFont typeface="Arial" panose="020B0604020202020204" pitchFamily="34" charset="0"/>
              <a:buNone/>
            </a:pPr>
            <a:r>
              <a:rPr lang="it-IT" altLang="it-IT" sz="3400" noProof="1">
                <a:solidFill>
                  <a:srgbClr val="00534C"/>
                </a:solidFill>
              </a:rPr>
              <a:t>Caratteristiche fisiche del Gas Naturale</a:t>
            </a:r>
          </a:p>
        </p:txBody>
      </p:sp>
      <p:cxnSp>
        <p:nvCxnSpPr>
          <p:cNvPr id="9" name="Connettore 1 8"/>
          <p:cNvCxnSpPr/>
          <p:nvPr/>
        </p:nvCxnSpPr>
        <p:spPr>
          <a:xfrm>
            <a:off x="766763" y="908050"/>
            <a:ext cx="10153650" cy="0"/>
          </a:xfrm>
          <a:prstGeom prst="line">
            <a:avLst/>
          </a:prstGeom>
          <a:ln>
            <a:solidFill>
              <a:srgbClr val="222B48"/>
            </a:solidFill>
          </a:ln>
        </p:spPr>
        <p:style>
          <a:lnRef idx="1">
            <a:schemeClr val="accent1"/>
          </a:lnRef>
          <a:fillRef idx="0">
            <a:schemeClr val="accent1"/>
          </a:fillRef>
          <a:effectRef idx="0">
            <a:schemeClr val="accent1"/>
          </a:effectRef>
          <a:fontRef idx="minor">
            <a:schemeClr val="tx1"/>
          </a:fontRef>
        </p:style>
      </p:cxnSp>
      <p:sp>
        <p:nvSpPr>
          <p:cNvPr id="2" name="Rettangolo 1"/>
          <p:cNvSpPr/>
          <p:nvPr/>
        </p:nvSpPr>
        <p:spPr>
          <a:xfrm>
            <a:off x="0" y="6597352"/>
            <a:ext cx="12192000" cy="260648"/>
          </a:xfrm>
          <a:prstGeom prst="rect">
            <a:avLst/>
          </a:prstGeom>
          <a:solidFill>
            <a:srgbClr val="00534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 name="Sottotitolo 2"/>
          <p:cNvSpPr txBox="1">
            <a:spLocks/>
          </p:cNvSpPr>
          <p:nvPr/>
        </p:nvSpPr>
        <p:spPr bwMode="auto">
          <a:xfrm>
            <a:off x="911424" y="2033004"/>
            <a:ext cx="8293957" cy="1636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lnSpcReduction="10000"/>
          </a:bodyPr>
          <a:lstStyle>
            <a:lvl1pPr marL="273050" indent="-228600" algn="l" rtl="0" eaLnBrk="1" fontAlgn="base" hangingPunct="1">
              <a:lnSpc>
                <a:spcPct val="90000"/>
              </a:lnSpc>
              <a:spcBef>
                <a:spcPts val="1800"/>
              </a:spcBef>
              <a:spcAft>
                <a:spcPct val="0"/>
              </a:spcAft>
              <a:buClr>
                <a:schemeClr val="tx2"/>
              </a:buClr>
              <a:buSzPct val="80000"/>
              <a:buFont typeface="Wingdings" panose="05000000000000000000" pitchFamily="2" charset="2"/>
              <a:buChar char="§"/>
              <a:defRPr sz="2000" kern="1200">
                <a:solidFill>
                  <a:schemeClr val="tx2"/>
                </a:solidFill>
                <a:latin typeface="+mn-lt"/>
                <a:ea typeface="+mn-ea"/>
                <a:cs typeface="+mn-cs"/>
              </a:defRPr>
            </a:lvl1pPr>
            <a:lvl2pPr marL="593725" indent="-228600" algn="l" rtl="0" eaLnBrk="1" fontAlgn="base" hangingPunct="1">
              <a:lnSpc>
                <a:spcPct val="90000"/>
              </a:lnSpc>
              <a:spcBef>
                <a:spcPts val="1000"/>
              </a:spcBef>
              <a:spcAft>
                <a:spcPct val="0"/>
              </a:spcAft>
              <a:buClr>
                <a:schemeClr val="tx2"/>
              </a:buClr>
              <a:buSzPct val="80000"/>
              <a:buFont typeface="Wingdings" panose="05000000000000000000" pitchFamily="2" charset="2"/>
              <a:buChar char="§"/>
              <a:defRPr kern="1200">
                <a:solidFill>
                  <a:schemeClr val="tx2"/>
                </a:solidFill>
                <a:latin typeface="+mn-lt"/>
                <a:ea typeface="+mn-ea"/>
                <a:cs typeface="+mn-cs"/>
              </a:defRPr>
            </a:lvl2pPr>
            <a:lvl3pPr marL="914400" indent="-228600" algn="l" rtl="0" eaLnBrk="1" fontAlgn="base" hangingPunct="1">
              <a:lnSpc>
                <a:spcPct val="90000"/>
              </a:lnSpc>
              <a:spcBef>
                <a:spcPts val="800"/>
              </a:spcBef>
              <a:spcAft>
                <a:spcPct val="0"/>
              </a:spcAft>
              <a:buClr>
                <a:schemeClr val="tx2"/>
              </a:buClr>
              <a:buSzPct val="80000"/>
              <a:buFont typeface="Wingdings" panose="05000000000000000000" pitchFamily="2" charset="2"/>
              <a:buChar char="§"/>
              <a:defRPr sz="1600" kern="1200">
                <a:solidFill>
                  <a:schemeClr val="tx2"/>
                </a:solidFill>
                <a:latin typeface="+mn-lt"/>
                <a:ea typeface="+mn-ea"/>
                <a:cs typeface="+mn-cs"/>
              </a:defRPr>
            </a:lvl3pPr>
            <a:lvl4pPr marL="1233488" indent="-228600" algn="l" rtl="0" eaLnBrk="1" fontAlgn="base" hangingPunct="1">
              <a:lnSpc>
                <a:spcPct val="90000"/>
              </a:lnSpc>
              <a:spcBef>
                <a:spcPts val="800"/>
              </a:spcBef>
              <a:spcAft>
                <a:spcPct val="0"/>
              </a:spcAft>
              <a:buClr>
                <a:schemeClr val="tx2"/>
              </a:buClr>
              <a:buSzPct val="80000"/>
              <a:buFont typeface="Wingdings" panose="05000000000000000000" pitchFamily="2" charset="2"/>
              <a:buChar char="§"/>
              <a:defRPr sz="1400" kern="1200">
                <a:solidFill>
                  <a:schemeClr val="tx2"/>
                </a:solidFill>
                <a:latin typeface="+mn-lt"/>
                <a:ea typeface="+mn-ea"/>
                <a:cs typeface="+mn-cs"/>
              </a:defRPr>
            </a:lvl4pPr>
            <a:lvl5pPr marL="1554163" indent="-228600" algn="l" rtl="0" eaLnBrk="1" fontAlgn="base" hangingPunct="1">
              <a:lnSpc>
                <a:spcPct val="90000"/>
              </a:lnSpc>
              <a:spcBef>
                <a:spcPts val="800"/>
              </a:spcBef>
              <a:spcAft>
                <a:spcPct val="0"/>
              </a:spcAft>
              <a:buClr>
                <a:schemeClr val="tx2"/>
              </a:buClr>
              <a:buSzPct val="80000"/>
              <a:buFont typeface="Wingdings" panose="05000000000000000000" pitchFamily="2" charset="2"/>
              <a:buChar char="§"/>
              <a:defRPr sz="1400" kern="1200">
                <a:solidFill>
                  <a:schemeClr val="tx2"/>
                </a:solidFill>
                <a:latin typeface="+mn-lt"/>
                <a:ea typeface="+mn-ea"/>
                <a:cs typeface="+mn-cs"/>
              </a:defRPr>
            </a:lvl5pPr>
            <a:lvl6pPr marL="1874520" indent="-228600" algn="l" defTabSz="914400" rtl="0" eaLnBrk="1" latinLnBrk="0" hangingPunct="1">
              <a:lnSpc>
                <a:spcPct val="90000"/>
              </a:lnSpc>
              <a:spcBef>
                <a:spcPts val="800"/>
              </a:spcBef>
              <a:buSzPct val="80000"/>
              <a:buFont typeface="Wingdings" pitchFamily="2" charset="2"/>
              <a:buChar char="§"/>
              <a:defRPr sz="1400" kern="1200">
                <a:solidFill>
                  <a:schemeClr val="tx2"/>
                </a:solidFill>
                <a:latin typeface="+mn-lt"/>
                <a:ea typeface="+mn-ea"/>
                <a:cs typeface="+mn-cs"/>
              </a:defRPr>
            </a:lvl6pPr>
            <a:lvl7pPr marL="219456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7pPr>
            <a:lvl8pPr marL="251460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8pPr>
            <a:lvl9pPr marL="283464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9pPr>
          </a:lstStyle>
          <a:p>
            <a:r>
              <a:rPr lang="it-IT" sz="2400" dirty="0"/>
              <a:t>Il Gas Naturale è una fonte primaria di origine fossile costituita da una miscela di idrocarburi, in prevalenza metano (90–95%).</a:t>
            </a:r>
          </a:p>
          <a:p>
            <a:r>
              <a:rPr lang="it-IT" sz="2400" dirty="0"/>
              <a:t>È una miscela inodore e per ragioni di sicurezza viene iniettata nella corrente di distribuzione una sostanza detta odorizzante.</a:t>
            </a:r>
          </a:p>
          <a:p>
            <a:endParaRPr lang="it-IT" sz="2400" dirty="0"/>
          </a:p>
        </p:txBody>
      </p:sp>
      <p:sp>
        <p:nvSpPr>
          <p:cNvPr id="7" name="Sottotitolo 2"/>
          <p:cNvSpPr txBox="1">
            <a:spLocks/>
          </p:cNvSpPr>
          <p:nvPr/>
        </p:nvSpPr>
        <p:spPr bwMode="auto">
          <a:xfrm>
            <a:off x="929586" y="3669753"/>
            <a:ext cx="8703908" cy="1487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lvl1pPr marL="273050" indent="-228600" algn="l" rtl="0" eaLnBrk="1" fontAlgn="base" hangingPunct="1">
              <a:lnSpc>
                <a:spcPct val="90000"/>
              </a:lnSpc>
              <a:spcBef>
                <a:spcPts val="1800"/>
              </a:spcBef>
              <a:spcAft>
                <a:spcPct val="0"/>
              </a:spcAft>
              <a:buClr>
                <a:schemeClr val="tx2"/>
              </a:buClr>
              <a:buSzPct val="80000"/>
              <a:buFont typeface="Wingdings" panose="05000000000000000000" pitchFamily="2" charset="2"/>
              <a:buChar char="§"/>
              <a:defRPr sz="2000" kern="1200">
                <a:solidFill>
                  <a:schemeClr val="tx2"/>
                </a:solidFill>
                <a:latin typeface="+mn-lt"/>
                <a:ea typeface="+mn-ea"/>
                <a:cs typeface="+mn-cs"/>
              </a:defRPr>
            </a:lvl1pPr>
            <a:lvl2pPr marL="593725" indent="-228600" algn="l" rtl="0" eaLnBrk="1" fontAlgn="base" hangingPunct="1">
              <a:lnSpc>
                <a:spcPct val="90000"/>
              </a:lnSpc>
              <a:spcBef>
                <a:spcPts val="1000"/>
              </a:spcBef>
              <a:spcAft>
                <a:spcPct val="0"/>
              </a:spcAft>
              <a:buClr>
                <a:schemeClr val="tx2"/>
              </a:buClr>
              <a:buSzPct val="80000"/>
              <a:buFont typeface="Wingdings" panose="05000000000000000000" pitchFamily="2" charset="2"/>
              <a:buChar char="§"/>
              <a:defRPr kern="1200">
                <a:solidFill>
                  <a:schemeClr val="tx2"/>
                </a:solidFill>
                <a:latin typeface="+mn-lt"/>
                <a:ea typeface="+mn-ea"/>
                <a:cs typeface="+mn-cs"/>
              </a:defRPr>
            </a:lvl2pPr>
            <a:lvl3pPr marL="914400" indent="-228600" algn="l" rtl="0" eaLnBrk="1" fontAlgn="base" hangingPunct="1">
              <a:lnSpc>
                <a:spcPct val="90000"/>
              </a:lnSpc>
              <a:spcBef>
                <a:spcPts val="800"/>
              </a:spcBef>
              <a:spcAft>
                <a:spcPct val="0"/>
              </a:spcAft>
              <a:buClr>
                <a:schemeClr val="tx2"/>
              </a:buClr>
              <a:buSzPct val="80000"/>
              <a:buFont typeface="Wingdings" panose="05000000000000000000" pitchFamily="2" charset="2"/>
              <a:buChar char="§"/>
              <a:defRPr sz="1600" kern="1200">
                <a:solidFill>
                  <a:schemeClr val="tx2"/>
                </a:solidFill>
                <a:latin typeface="+mn-lt"/>
                <a:ea typeface="+mn-ea"/>
                <a:cs typeface="+mn-cs"/>
              </a:defRPr>
            </a:lvl3pPr>
            <a:lvl4pPr marL="1233488" indent="-228600" algn="l" rtl="0" eaLnBrk="1" fontAlgn="base" hangingPunct="1">
              <a:lnSpc>
                <a:spcPct val="90000"/>
              </a:lnSpc>
              <a:spcBef>
                <a:spcPts val="800"/>
              </a:spcBef>
              <a:spcAft>
                <a:spcPct val="0"/>
              </a:spcAft>
              <a:buClr>
                <a:schemeClr val="tx2"/>
              </a:buClr>
              <a:buSzPct val="80000"/>
              <a:buFont typeface="Wingdings" panose="05000000000000000000" pitchFamily="2" charset="2"/>
              <a:buChar char="§"/>
              <a:defRPr sz="1400" kern="1200">
                <a:solidFill>
                  <a:schemeClr val="tx2"/>
                </a:solidFill>
                <a:latin typeface="+mn-lt"/>
                <a:ea typeface="+mn-ea"/>
                <a:cs typeface="+mn-cs"/>
              </a:defRPr>
            </a:lvl4pPr>
            <a:lvl5pPr marL="1554163" indent="-228600" algn="l" rtl="0" eaLnBrk="1" fontAlgn="base" hangingPunct="1">
              <a:lnSpc>
                <a:spcPct val="90000"/>
              </a:lnSpc>
              <a:spcBef>
                <a:spcPts val="800"/>
              </a:spcBef>
              <a:spcAft>
                <a:spcPct val="0"/>
              </a:spcAft>
              <a:buClr>
                <a:schemeClr val="tx2"/>
              </a:buClr>
              <a:buSzPct val="80000"/>
              <a:buFont typeface="Wingdings" panose="05000000000000000000" pitchFamily="2" charset="2"/>
              <a:buChar char="§"/>
              <a:defRPr sz="1400" kern="1200">
                <a:solidFill>
                  <a:schemeClr val="tx2"/>
                </a:solidFill>
                <a:latin typeface="+mn-lt"/>
                <a:ea typeface="+mn-ea"/>
                <a:cs typeface="+mn-cs"/>
              </a:defRPr>
            </a:lvl5pPr>
            <a:lvl6pPr marL="1874520" indent="-228600" algn="l" defTabSz="914400" rtl="0" eaLnBrk="1" latinLnBrk="0" hangingPunct="1">
              <a:lnSpc>
                <a:spcPct val="90000"/>
              </a:lnSpc>
              <a:spcBef>
                <a:spcPts val="800"/>
              </a:spcBef>
              <a:buSzPct val="80000"/>
              <a:buFont typeface="Wingdings" pitchFamily="2" charset="2"/>
              <a:buChar char="§"/>
              <a:defRPr sz="1400" kern="1200">
                <a:solidFill>
                  <a:schemeClr val="tx2"/>
                </a:solidFill>
                <a:latin typeface="+mn-lt"/>
                <a:ea typeface="+mn-ea"/>
                <a:cs typeface="+mn-cs"/>
              </a:defRPr>
            </a:lvl6pPr>
            <a:lvl7pPr marL="219456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7pPr>
            <a:lvl8pPr marL="251460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8pPr>
            <a:lvl9pPr marL="283464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9pPr>
          </a:lstStyle>
          <a:p>
            <a:r>
              <a:rPr lang="it-IT" sz="2400" dirty="0"/>
              <a:t>Per il gas naturale, trattandosi di una miscela gassosa, a differenza dei solidi e dei liquidi, il volume (V) da esso occupato dipende dalla temperatura (T) e dalla pressione (P) a cui si trova.</a:t>
            </a:r>
          </a:p>
        </p:txBody>
      </p:sp>
      <p:sp>
        <p:nvSpPr>
          <p:cNvPr id="8" name="Sottotitolo 2"/>
          <p:cNvSpPr txBox="1">
            <a:spLocks/>
          </p:cNvSpPr>
          <p:nvPr/>
        </p:nvSpPr>
        <p:spPr>
          <a:xfrm>
            <a:off x="1271464" y="1252130"/>
            <a:ext cx="3600400" cy="583671"/>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gn="l"/>
            <a:r>
              <a:rPr lang="it-IT" sz="2600" dirty="0">
                <a:solidFill>
                  <a:srgbClr val="FF0000"/>
                </a:solidFill>
              </a:rPr>
              <a:t>Caratteristiche principali</a:t>
            </a:r>
          </a:p>
        </p:txBody>
      </p:sp>
    </p:spTree>
    <p:extLst>
      <p:ext uri="{BB962C8B-B14F-4D97-AF65-F5344CB8AC3E}">
        <p14:creationId xmlns:p14="http://schemas.microsoft.com/office/powerpoint/2010/main" val="21541197"/>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par>
                          <p:cTn id="12" fill="hold">
                            <p:stCondLst>
                              <p:cond delay="1000"/>
                            </p:stCondLst>
                            <p:childTnLst>
                              <p:par>
                                <p:cTn id="13" presetID="2" presetClass="entr" presetSubtype="8"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800" fill="hold"/>
                                        <p:tgtEl>
                                          <p:spTgt spid="8"/>
                                        </p:tgtEl>
                                        <p:attrNameLst>
                                          <p:attrName>ppt_x</p:attrName>
                                        </p:attrNameLst>
                                      </p:cBhvr>
                                      <p:tavLst>
                                        <p:tav tm="0">
                                          <p:val>
                                            <p:strVal val="0-#ppt_w/2"/>
                                          </p:val>
                                        </p:tav>
                                        <p:tav tm="100000">
                                          <p:val>
                                            <p:strVal val="#ppt_x"/>
                                          </p:val>
                                        </p:tav>
                                      </p:tavLst>
                                    </p:anim>
                                    <p:anim calcmode="lin" valueType="num">
                                      <p:cBhvr additive="base">
                                        <p:cTn id="16" dur="8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340" name="Titolo 1"/>
          <p:cNvSpPr txBox="1">
            <a:spLocks/>
          </p:cNvSpPr>
          <p:nvPr/>
        </p:nvSpPr>
        <p:spPr bwMode="auto">
          <a:xfrm>
            <a:off x="766763" y="115888"/>
            <a:ext cx="9510712" cy="649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fontAlgn="base">
              <a:spcBef>
                <a:spcPct val="0"/>
              </a:spcBef>
              <a:spcAft>
                <a:spcPct val="0"/>
              </a:spcAft>
              <a:defRPr>
                <a:solidFill>
                  <a:schemeClr val="tx1"/>
                </a:solidFill>
                <a:latin typeface="Corbel" panose="020B0503020204020204" pitchFamily="34" charset="0"/>
              </a:defRPr>
            </a:lvl6pPr>
            <a:lvl7pPr marL="2971800" indent="-228600" fontAlgn="base">
              <a:spcBef>
                <a:spcPct val="0"/>
              </a:spcBef>
              <a:spcAft>
                <a:spcPct val="0"/>
              </a:spcAft>
              <a:defRPr>
                <a:solidFill>
                  <a:schemeClr val="tx1"/>
                </a:solidFill>
                <a:latin typeface="Corbel" panose="020B0503020204020204" pitchFamily="34" charset="0"/>
              </a:defRPr>
            </a:lvl7pPr>
            <a:lvl8pPr marL="3429000" indent="-228600" fontAlgn="base">
              <a:spcBef>
                <a:spcPct val="0"/>
              </a:spcBef>
              <a:spcAft>
                <a:spcPct val="0"/>
              </a:spcAft>
              <a:defRPr>
                <a:solidFill>
                  <a:schemeClr val="tx1"/>
                </a:solidFill>
                <a:latin typeface="Corbel" panose="020B0503020204020204" pitchFamily="34" charset="0"/>
              </a:defRPr>
            </a:lvl8pPr>
            <a:lvl9pPr marL="3886200" indent="-228600" fontAlgn="base">
              <a:spcBef>
                <a:spcPct val="0"/>
              </a:spcBef>
              <a:spcAft>
                <a:spcPct val="0"/>
              </a:spcAft>
              <a:defRPr>
                <a:solidFill>
                  <a:schemeClr val="tx1"/>
                </a:solidFill>
                <a:latin typeface="Corbel" panose="020B0503020204020204" pitchFamily="34" charset="0"/>
              </a:defRPr>
            </a:lvl9pPr>
          </a:lstStyle>
          <a:p>
            <a:pPr eaLnBrk="1" hangingPunct="1">
              <a:lnSpc>
                <a:spcPct val="90000"/>
              </a:lnSpc>
              <a:buFont typeface="Arial" panose="020B0604020202020204" pitchFamily="34" charset="0"/>
              <a:buNone/>
            </a:pPr>
            <a:r>
              <a:rPr lang="it-IT" altLang="it-IT" sz="3400" noProof="1">
                <a:solidFill>
                  <a:srgbClr val="00534C"/>
                </a:solidFill>
              </a:rPr>
              <a:t>Caratteristiche fisiche del Gas Naturale</a:t>
            </a:r>
          </a:p>
        </p:txBody>
      </p:sp>
      <p:cxnSp>
        <p:nvCxnSpPr>
          <p:cNvPr id="9" name="Connettore 1 8"/>
          <p:cNvCxnSpPr/>
          <p:nvPr/>
        </p:nvCxnSpPr>
        <p:spPr>
          <a:xfrm>
            <a:off x="766763" y="908050"/>
            <a:ext cx="10153650" cy="0"/>
          </a:xfrm>
          <a:prstGeom prst="line">
            <a:avLst/>
          </a:prstGeom>
          <a:ln>
            <a:solidFill>
              <a:srgbClr val="222B48"/>
            </a:solidFill>
          </a:ln>
        </p:spPr>
        <p:style>
          <a:lnRef idx="1">
            <a:schemeClr val="accent1"/>
          </a:lnRef>
          <a:fillRef idx="0">
            <a:schemeClr val="accent1"/>
          </a:fillRef>
          <a:effectRef idx="0">
            <a:schemeClr val="accent1"/>
          </a:effectRef>
          <a:fontRef idx="minor">
            <a:schemeClr val="tx1"/>
          </a:fontRef>
        </p:style>
      </p:cxnSp>
      <p:sp>
        <p:nvSpPr>
          <p:cNvPr id="2" name="Rettangolo 1"/>
          <p:cNvSpPr/>
          <p:nvPr/>
        </p:nvSpPr>
        <p:spPr>
          <a:xfrm>
            <a:off x="0" y="6597352"/>
            <a:ext cx="12192000" cy="260648"/>
          </a:xfrm>
          <a:prstGeom prst="rect">
            <a:avLst/>
          </a:prstGeom>
          <a:solidFill>
            <a:srgbClr val="00534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 name="Sottotitolo 2"/>
          <p:cNvSpPr txBox="1">
            <a:spLocks/>
          </p:cNvSpPr>
          <p:nvPr/>
        </p:nvSpPr>
        <p:spPr bwMode="auto">
          <a:xfrm>
            <a:off x="983432" y="1666952"/>
            <a:ext cx="6181904" cy="2986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lnSpcReduction="10000"/>
          </a:bodyPr>
          <a:lstStyle>
            <a:lvl1pPr marL="273050" indent="-228600" algn="l" rtl="0" eaLnBrk="1" fontAlgn="base" hangingPunct="1">
              <a:lnSpc>
                <a:spcPct val="90000"/>
              </a:lnSpc>
              <a:spcBef>
                <a:spcPts val="1800"/>
              </a:spcBef>
              <a:spcAft>
                <a:spcPct val="0"/>
              </a:spcAft>
              <a:buClr>
                <a:schemeClr val="tx2"/>
              </a:buClr>
              <a:buSzPct val="80000"/>
              <a:buFont typeface="Wingdings" panose="05000000000000000000" pitchFamily="2" charset="2"/>
              <a:buChar char="§"/>
              <a:defRPr sz="2000" kern="1200">
                <a:solidFill>
                  <a:schemeClr val="tx2"/>
                </a:solidFill>
                <a:latin typeface="+mn-lt"/>
                <a:ea typeface="+mn-ea"/>
                <a:cs typeface="+mn-cs"/>
              </a:defRPr>
            </a:lvl1pPr>
            <a:lvl2pPr marL="593725" indent="-228600" algn="l" rtl="0" eaLnBrk="1" fontAlgn="base" hangingPunct="1">
              <a:lnSpc>
                <a:spcPct val="90000"/>
              </a:lnSpc>
              <a:spcBef>
                <a:spcPts val="1000"/>
              </a:spcBef>
              <a:spcAft>
                <a:spcPct val="0"/>
              </a:spcAft>
              <a:buClr>
                <a:schemeClr val="tx2"/>
              </a:buClr>
              <a:buSzPct val="80000"/>
              <a:buFont typeface="Wingdings" panose="05000000000000000000" pitchFamily="2" charset="2"/>
              <a:buChar char="§"/>
              <a:defRPr kern="1200">
                <a:solidFill>
                  <a:schemeClr val="tx2"/>
                </a:solidFill>
                <a:latin typeface="+mn-lt"/>
                <a:ea typeface="+mn-ea"/>
                <a:cs typeface="+mn-cs"/>
              </a:defRPr>
            </a:lvl2pPr>
            <a:lvl3pPr marL="914400" indent="-228600" algn="l" rtl="0" eaLnBrk="1" fontAlgn="base" hangingPunct="1">
              <a:lnSpc>
                <a:spcPct val="90000"/>
              </a:lnSpc>
              <a:spcBef>
                <a:spcPts val="800"/>
              </a:spcBef>
              <a:spcAft>
                <a:spcPct val="0"/>
              </a:spcAft>
              <a:buClr>
                <a:schemeClr val="tx2"/>
              </a:buClr>
              <a:buSzPct val="80000"/>
              <a:buFont typeface="Wingdings" panose="05000000000000000000" pitchFamily="2" charset="2"/>
              <a:buChar char="§"/>
              <a:defRPr sz="1600" kern="1200">
                <a:solidFill>
                  <a:schemeClr val="tx2"/>
                </a:solidFill>
                <a:latin typeface="+mn-lt"/>
                <a:ea typeface="+mn-ea"/>
                <a:cs typeface="+mn-cs"/>
              </a:defRPr>
            </a:lvl3pPr>
            <a:lvl4pPr marL="1233488" indent="-228600" algn="l" rtl="0" eaLnBrk="1" fontAlgn="base" hangingPunct="1">
              <a:lnSpc>
                <a:spcPct val="90000"/>
              </a:lnSpc>
              <a:spcBef>
                <a:spcPts val="800"/>
              </a:spcBef>
              <a:spcAft>
                <a:spcPct val="0"/>
              </a:spcAft>
              <a:buClr>
                <a:schemeClr val="tx2"/>
              </a:buClr>
              <a:buSzPct val="80000"/>
              <a:buFont typeface="Wingdings" panose="05000000000000000000" pitchFamily="2" charset="2"/>
              <a:buChar char="§"/>
              <a:defRPr sz="1400" kern="1200">
                <a:solidFill>
                  <a:schemeClr val="tx2"/>
                </a:solidFill>
                <a:latin typeface="+mn-lt"/>
                <a:ea typeface="+mn-ea"/>
                <a:cs typeface="+mn-cs"/>
              </a:defRPr>
            </a:lvl4pPr>
            <a:lvl5pPr marL="1554163" indent="-228600" algn="l" rtl="0" eaLnBrk="1" fontAlgn="base" hangingPunct="1">
              <a:lnSpc>
                <a:spcPct val="90000"/>
              </a:lnSpc>
              <a:spcBef>
                <a:spcPts val="800"/>
              </a:spcBef>
              <a:spcAft>
                <a:spcPct val="0"/>
              </a:spcAft>
              <a:buClr>
                <a:schemeClr val="tx2"/>
              </a:buClr>
              <a:buSzPct val="80000"/>
              <a:buFont typeface="Wingdings" panose="05000000000000000000" pitchFamily="2" charset="2"/>
              <a:buChar char="§"/>
              <a:defRPr sz="1400" kern="1200">
                <a:solidFill>
                  <a:schemeClr val="tx2"/>
                </a:solidFill>
                <a:latin typeface="+mn-lt"/>
                <a:ea typeface="+mn-ea"/>
                <a:cs typeface="+mn-cs"/>
              </a:defRPr>
            </a:lvl5pPr>
            <a:lvl6pPr marL="1874520" indent="-228600" algn="l" defTabSz="914400" rtl="0" eaLnBrk="1" latinLnBrk="0" hangingPunct="1">
              <a:lnSpc>
                <a:spcPct val="90000"/>
              </a:lnSpc>
              <a:spcBef>
                <a:spcPts val="800"/>
              </a:spcBef>
              <a:buSzPct val="80000"/>
              <a:buFont typeface="Wingdings" pitchFamily="2" charset="2"/>
              <a:buChar char="§"/>
              <a:defRPr sz="1400" kern="1200">
                <a:solidFill>
                  <a:schemeClr val="tx2"/>
                </a:solidFill>
                <a:latin typeface="+mn-lt"/>
                <a:ea typeface="+mn-ea"/>
                <a:cs typeface="+mn-cs"/>
              </a:defRPr>
            </a:lvl6pPr>
            <a:lvl7pPr marL="219456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7pPr>
            <a:lvl8pPr marL="251460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8pPr>
            <a:lvl9pPr marL="283464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9pPr>
          </a:lstStyle>
          <a:p>
            <a:pPr marL="0" indent="0">
              <a:buNone/>
            </a:pPr>
            <a:r>
              <a:rPr lang="it-IT" sz="2600" dirty="0">
                <a:solidFill>
                  <a:srgbClr val="FF0000"/>
                </a:solidFill>
              </a:rPr>
              <a:t>Fenomeno di dilatazione</a:t>
            </a:r>
          </a:p>
          <a:p>
            <a:pPr marL="0" indent="0">
              <a:buNone/>
            </a:pPr>
            <a:r>
              <a:rPr lang="it-IT" dirty="0">
                <a:solidFill>
                  <a:srgbClr val="1F497D"/>
                </a:solidFill>
              </a:rPr>
              <a:t>A parità di </a:t>
            </a:r>
            <a:r>
              <a:rPr lang="it-IT" i="1" dirty="0">
                <a:solidFill>
                  <a:srgbClr val="1F497D"/>
                </a:solidFill>
              </a:rPr>
              <a:t>pressione</a:t>
            </a:r>
            <a:r>
              <a:rPr lang="it-IT" dirty="0">
                <a:solidFill>
                  <a:srgbClr val="1F497D"/>
                </a:solidFill>
              </a:rPr>
              <a:t> il gas occupa un </a:t>
            </a:r>
            <a:r>
              <a:rPr lang="it-IT" i="1" dirty="0">
                <a:solidFill>
                  <a:srgbClr val="1F497D"/>
                </a:solidFill>
              </a:rPr>
              <a:t>volume</a:t>
            </a:r>
            <a:r>
              <a:rPr lang="it-IT" dirty="0">
                <a:solidFill>
                  <a:srgbClr val="1F497D"/>
                </a:solidFill>
              </a:rPr>
              <a:t> maggiore ad una </a:t>
            </a:r>
            <a:r>
              <a:rPr lang="it-IT" i="1" dirty="0">
                <a:solidFill>
                  <a:srgbClr val="1F497D"/>
                </a:solidFill>
              </a:rPr>
              <a:t>temperatura</a:t>
            </a:r>
            <a:r>
              <a:rPr lang="it-IT" dirty="0">
                <a:solidFill>
                  <a:srgbClr val="1F497D"/>
                </a:solidFill>
              </a:rPr>
              <a:t> maggiore.</a:t>
            </a:r>
            <a:endParaRPr lang="it-IT" b="1" dirty="0">
              <a:solidFill>
                <a:srgbClr val="1F497D"/>
              </a:solidFill>
            </a:endParaRPr>
          </a:p>
          <a:p>
            <a:pPr marL="0" indent="0">
              <a:buNone/>
            </a:pPr>
            <a:endParaRPr lang="it-IT" dirty="0">
              <a:solidFill>
                <a:srgbClr val="1F497D"/>
              </a:solidFill>
            </a:endParaRPr>
          </a:p>
          <a:p>
            <a:pPr marL="0" indent="0">
              <a:buNone/>
            </a:pPr>
            <a:r>
              <a:rPr lang="it-IT" sz="2600" dirty="0">
                <a:solidFill>
                  <a:srgbClr val="FF0000"/>
                </a:solidFill>
              </a:rPr>
              <a:t>Capacità di Contrazione</a:t>
            </a:r>
          </a:p>
          <a:p>
            <a:pPr marL="0" indent="0">
              <a:buNone/>
            </a:pPr>
            <a:r>
              <a:rPr lang="it-IT" dirty="0">
                <a:solidFill>
                  <a:srgbClr val="1F497D"/>
                </a:solidFill>
              </a:rPr>
              <a:t>A parità di </a:t>
            </a:r>
            <a:r>
              <a:rPr lang="it-IT" i="1" dirty="0">
                <a:solidFill>
                  <a:srgbClr val="1F497D"/>
                </a:solidFill>
              </a:rPr>
              <a:t>temperatura</a:t>
            </a:r>
            <a:r>
              <a:rPr lang="it-IT" dirty="0">
                <a:solidFill>
                  <a:srgbClr val="1F497D"/>
                </a:solidFill>
              </a:rPr>
              <a:t> il gas occupa un </a:t>
            </a:r>
            <a:r>
              <a:rPr lang="it-IT" i="1" dirty="0">
                <a:solidFill>
                  <a:srgbClr val="1F497D"/>
                </a:solidFill>
              </a:rPr>
              <a:t>volume</a:t>
            </a:r>
            <a:r>
              <a:rPr lang="it-IT" dirty="0">
                <a:solidFill>
                  <a:srgbClr val="1F497D"/>
                </a:solidFill>
              </a:rPr>
              <a:t> minore maggiore è la </a:t>
            </a:r>
            <a:r>
              <a:rPr lang="it-IT" i="1" dirty="0">
                <a:solidFill>
                  <a:srgbClr val="1F497D"/>
                </a:solidFill>
              </a:rPr>
              <a:t>pressione</a:t>
            </a:r>
            <a:r>
              <a:rPr lang="it-IT" dirty="0">
                <a:solidFill>
                  <a:srgbClr val="1F497D"/>
                </a:solidFill>
              </a:rPr>
              <a:t> -&gt; </a:t>
            </a:r>
            <a:r>
              <a:rPr lang="it-IT" b="1" dirty="0">
                <a:solidFill>
                  <a:srgbClr val="1F497D"/>
                </a:solidFill>
              </a:rPr>
              <a:t>contrazione</a:t>
            </a:r>
          </a:p>
        </p:txBody>
      </p:sp>
      <p:sp>
        <p:nvSpPr>
          <p:cNvPr id="6" name="CasellaDiTesto 5"/>
          <p:cNvSpPr txBox="1"/>
          <p:nvPr/>
        </p:nvSpPr>
        <p:spPr>
          <a:xfrm>
            <a:off x="7954544" y="1990150"/>
            <a:ext cx="2533944" cy="923330"/>
          </a:xfrm>
          <a:prstGeom prst="rect">
            <a:avLst/>
          </a:prstGeom>
          <a:noFill/>
        </p:spPr>
        <p:txBody>
          <a:bodyPr wrap="square" rtlCol="0">
            <a:spAutoFit/>
          </a:bodyPr>
          <a:lstStyle/>
          <a:p>
            <a:r>
              <a:rPr lang="it-IT" sz="5400" dirty="0">
                <a:sym typeface="Wingdings"/>
              </a:rPr>
              <a:t>T	  V</a:t>
            </a:r>
            <a:r>
              <a:rPr lang="it-IT" sz="5400" dirty="0">
                <a:latin typeface="Wingdings"/>
                <a:ea typeface="Wingdings"/>
                <a:cs typeface="Wingdings"/>
                <a:sym typeface="Wingdings"/>
              </a:rPr>
              <a:t> </a:t>
            </a:r>
          </a:p>
        </p:txBody>
      </p:sp>
      <p:sp>
        <p:nvSpPr>
          <p:cNvPr id="8" name="Freccia su 12"/>
          <p:cNvSpPr/>
          <p:nvPr/>
        </p:nvSpPr>
        <p:spPr>
          <a:xfrm>
            <a:off x="9806454" y="2049384"/>
            <a:ext cx="394002" cy="864096"/>
          </a:xfrm>
          <a:prstGeom prst="up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it-IT"/>
          </a:p>
        </p:txBody>
      </p:sp>
      <p:sp>
        <p:nvSpPr>
          <p:cNvPr id="10" name="CasellaDiTesto 9"/>
          <p:cNvSpPr txBox="1"/>
          <p:nvPr/>
        </p:nvSpPr>
        <p:spPr>
          <a:xfrm>
            <a:off x="7838629" y="3727924"/>
            <a:ext cx="2248150" cy="923330"/>
          </a:xfrm>
          <a:prstGeom prst="rect">
            <a:avLst/>
          </a:prstGeom>
          <a:noFill/>
        </p:spPr>
        <p:txBody>
          <a:bodyPr wrap="square" rtlCol="0">
            <a:spAutoFit/>
          </a:bodyPr>
          <a:lstStyle/>
          <a:p>
            <a:r>
              <a:rPr lang="it-IT" sz="5400" dirty="0">
                <a:sym typeface="Wingdings"/>
              </a:rPr>
              <a:t>P	  V</a:t>
            </a:r>
            <a:r>
              <a:rPr lang="it-IT" sz="5400" dirty="0">
                <a:latin typeface="Wingdings"/>
                <a:ea typeface="Wingdings"/>
                <a:cs typeface="Wingdings"/>
                <a:sym typeface="Wingdings"/>
              </a:rPr>
              <a:t> </a:t>
            </a:r>
          </a:p>
        </p:txBody>
      </p:sp>
      <p:sp>
        <p:nvSpPr>
          <p:cNvPr id="11" name="Freccia su 14"/>
          <p:cNvSpPr/>
          <p:nvPr/>
        </p:nvSpPr>
        <p:spPr>
          <a:xfrm>
            <a:off x="8502494" y="3872139"/>
            <a:ext cx="401817" cy="697525"/>
          </a:xfrm>
          <a:prstGeom prst="up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it-IT"/>
          </a:p>
        </p:txBody>
      </p:sp>
      <p:sp>
        <p:nvSpPr>
          <p:cNvPr id="12" name="Freccia su 15"/>
          <p:cNvSpPr/>
          <p:nvPr/>
        </p:nvSpPr>
        <p:spPr>
          <a:xfrm rot="10800000" flipH="1">
            <a:off x="9768408" y="3849583"/>
            <a:ext cx="360040" cy="801670"/>
          </a:xfrm>
          <a:prstGeom prst="up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it-IT"/>
          </a:p>
        </p:txBody>
      </p:sp>
      <p:sp>
        <p:nvSpPr>
          <p:cNvPr id="13" name="Freccia su 12"/>
          <p:cNvSpPr/>
          <p:nvPr/>
        </p:nvSpPr>
        <p:spPr>
          <a:xfrm>
            <a:off x="8479228" y="2061058"/>
            <a:ext cx="394002" cy="852421"/>
          </a:xfrm>
          <a:prstGeom prst="up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945506625"/>
      </p:ext>
    </p:extLst>
  </p:cSld>
  <p:clrMapOvr>
    <a:masterClrMapping/>
  </p:clrMapOvr>
  <p:transition spd="med">
    <p:fade/>
  </p:transition>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340" name="Titolo 1"/>
          <p:cNvSpPr txBox="1">
            <a:spLocks/>
          </p:cNvSpPr>
          <p:nvPr/>
        </p:nvSpPr>
        <p:spPr bwMode="auto">
          <a:xfrm>
            <a:off x="766763" y="115888"/>
            <a:ext cx="9510712" cy="649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fontAlgn="base">
              <a:spcBef>
                <a:spcPct val="0"/>
              </a:spcBef>
              <a:spcAft>
                <a:spcPct val="0"/>
              </a:spcAft>
              <a:defRPr>
                <a:solidFill>
                  <a:schemeClr val="tx1"/>
                </a:solidFill>
                <a:latin typeface="Corbel" panose="020B0503020204020204" pitchFamily="34" charset="0"/>
              </a:defRPr>
            </a:lvl6pPr>
            <a:lvl7pPr marL="2971800" indent="-228600" fontAlgn="base">
              <a:spcBef>
                <a:spcPct val="0"/>
              </a:spcBef>
              <a:spcAft>
                <a:spcPct val="0"/>
              </a:spcAft>
              <a:defRPr>
                <a:solidFill>
                  <a:schemeClr val="tx1"/>
                </a:solidFill>
                <a:latin typeface="Corbel" panose="020B0503020204020204" pitchFamily="34" charset="0"/>
              </a:defRPr>
            </a:lvl7pPr>
            <a:lvl8pPr marL="3429000" indent="-228600" fontAlgn="base">
              <a:spcBef>
                <a:spcPct val="0"/>
              </a:spcBef>
              <a:spcAft>
                <a:spcPct val="0"/>
              </a:spcAft>
              <a:defRPr>
                <a:solidFill>
                  <a:schemeClr val="tx1"/>
                </a:solidFill>
                <a:latin typeface="Corbel" panose="020B0503020204020204" pitchFamily="34" charset="0"/>
              </a:defRPr>
            </a:lvl8pPr>
            <a:lvl9pPr marL="3886200" indent="-228600" fontAlgn="base">
              <a:spcBef>
                <a:spcPct val="0"/>
              </a:spcBef>
              <a:spcAft>
                <a:spcPct val="0"/>
              </a:spcAft>
              <a:defRPr>
                <a:solidFill>
                  <a:schemeClr val="tx1"/>
                </a:solidFill>
                <a:latin typeface="Corbel" panose="020B0503020204020204" pitchFamily="34" charset="0"/>
              </a:defRPr>
            </a:lvl9pPr>
          </a:lstStyle>
          <a:p>
            <a:pPr eaLnBrk="1" hangingPunct="1">
              <a:lnSpc>
                <a:spcPct val="90000"/>
              </a:lnSpc>
              <a:buFont typeface="Arial" panose="020B0604020202020204" pitchFamily="34" charset="0"/>
              <a:buNone/>
            </a:pPr>
            <a:r>
              <a:rPr lang="it-IT" altLang="it-IT" sz="3400" noProof="1">
                <a:solidFill>
                  <a:srgbClr val="00534C"/>
                </a:solidFill>
              </a:rPr>
              <a:t>Caratteristiche fisiche del Gas Naturale</a:t>
            </a:r>
          </a:p>
        </p:txBody>
      </p:sp>
      <p:cxnSp>
        <p:nvCxnSpPr>
          <p:cNvPr id="9" name="Connettore 1 8"/>
          <p:cNvCxnSpPr/>
          <p:nvPr/>
        </p:nvCxnSpPr>
        <p:spPr>
          <a:xfrm>
            <a:off x="766763" y="908050"/>
            <a:ext cx="10153650" cy="0"/>
          </a:xfrm>
          <a:prstGeom prst="line">
            <a:avLst/>
          </a:prstGeom>
          <a:ln>
            <a:solidFill>
              <a:srgbClr val="222B48"/>
            </a:solidFill>
          </a:ln>
        </p:spPr>
        <p:style>
          <a:lnRef idx="1">
            <a:schemeClr val="accent1"/>
          </a:lnRef>
          <a:fillRef idx="0">
            <a:schemeClr val="accent1"/>
          </a:fillRef>
          <a:effectRef idx="0">
            <a:schemeClr val="accent1"/>
          </a:effectRef>
          <a:fontRef idx="minor">
            <a:schemeClr val="tx1"/>
          </a:fontRef>
        </p:style>
      </p:cxnSp>
      <p:sp>
        <p:nvSpPr>
          <p:cNvPr id="2" name="Rettangolo 1"/>
          <p:cNvSpPr/>
          <p:nvPr/>
        </p:nvSpPr>
        <p:spPr>
          <a:xfrm>
            <a:off x="0" y="6597352"/>
            <a:ext cx="12192000" cy="260648"/>
          </a:xfrm>
          <a:prstGeom prst="rect">
            <a:avLst/>
          </a:prstGeom>
          <a:solidFill>
            <a:srgbClr val="00534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 name="Sottotitolo 2"/>
          <p:cNvSpPr txBox="1">
            <a:spLocks/>
          </p:cNvSpPr>
          <p:nvPr/>
        </p:nvSpPr>
        <p:spPr bwMode="auto">
          <a:xfrm>
            <a:off x="826379" y="2420888"/>
            <a:ext cx="9302069" cy="3312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lnSpcReduction="10000"/>
          </a:bodyPr>
          <a:lstStyle>
            <a:lvl1pPr marL="273050" indent="-228600" algn="l" rtl="0" eaLnBrk="1" fontAlgn="base" hangingPunct="1">
              <a:lnSpc>
                <a:spcPct val="90000"/>
              </a:lnSpc>
              <a:spcBef>
                <a:spcPts val="1800"/>
              </a:spcBef>
              <a:spcAft>
                <a:spcPct val="0"/>
              </a:spcAft>
              <a:buClr>
                <a:schemeClr val="tx2"/>
              </a:buClr>
              <a:buSzPct val="80000"/>
              <a:buFont typeface="Wingdings" panose="05000000000000000000" pitchFamily="2" charset="2"/>
              <a:buChar char="§"/>
              <a:defRPr sz="2000" kern="1200">
                <a:solidFill>
                  <a:schemeClr val="tx2"/>
                </a:solidFill>
                <a:latin typeface="+mn-lt"/>
                <a:ea typeface="+mn-ea"/>
                <a:cs typeface="+mn-cs"/>
              </a:defRPr>
            </a:lvl1pPr>
            <a:lvl2pPr marL="593725" indent="-228600" algn="l" rtl="0" eaLnBrk="1" fontAlgn="base" hangingPunct="1">
              <a:lnSpc>
                <a:spcPct val="90000"/>
              </a:lnSpc>
              <a:spcBef>
                <a:spcPts val="1000"/>
              </a:spcBef>
              <a:spcAft>
                <a:spcPct val="0"/>
              </a:spcAft>
              <a:buClr>
                <a:schemeClr val="tx2"/>
              </a:buClr>
              <a:buSzPct val="80000"/>
              <a:buFont typeface="Wingdings" panose="05000000000000000000" pitchFamily="2" charset="2"/>
              <a:buChar char="§"/>
              <a:defRPr kern="1200">
                <a:solidFill>
                  <a:schemeClr val="tx2"/>
                </a:solidFill>
                <a:latin typeface="+mn-lt"/>
                <a:ea typeface="+mn-ea"/>
                <a:cs typeface="+mn-cs"/>
              </a:defRPr>
            </a:lvl2pPr>
            <a:lvl3pPr marL="914400" indent="-228600" algn="l" rtl="0" eaLnBrk="1" fontAlgn="base" hangingPunct="1">
              <a:lnSpc>
                <a:spcPct val="90000"/>
              </a:lnSpc>
              <a:spcBef>
                <a:spcPts val="800"/>
              </a:spcBef>
              <a:spcAft>
                <a:spcPct val="0"/>
              </a:spcAft>
              <a:buClr>
                <a:schemeClr val="tx2"/>
              </a:buClr>
              <a:buSzPct val="80000"/>
              <a:buFont typeface="Wingdings" panose="05000000000000000000" pitchFamily="2" charset="2"/>
              <a:buChar char="§"/>
              <a:defRPr sz="1600" kern="1200">
                <a:solidFill>
                  <a:schemeClr val="tx2"/>
                </a:solidFill>
                <a:latin typeface="+mn-lt"/>
                <a:ea typeface="+mn-ea"/>
                <a:cs typeface="+mn-cs"/>
              </a:defRPr>
            </a:lvl3pPr>
            <a:lvl4pPr marL="1233488" indent="-228600" algn="l" rtl="0" eaLnBrk="1" fontAlgn="base" hangingPunct="1">
              <a:lnSpc>
                <a:spcPct val="90000"/>
              </a:lnSpc>
              <a:spcBef>
                <a:spcPts val="800"/>
              </a:spcBef>
              <a:spcAft>
                <a:spcPct val="0"/>
              </a:spcAft>
              <a:buClr>
                <a:schemeClr val="tx2"/>
              </a:buClr>
              <a:buSzPct val="80000"/>
              <a:buFont typeface="Wingdings" panose="05000000000000000000" pitchFamily="2" charset="2"/>
              <a:buChar char="§"/>
              <a:defRPr sz="1400" kern="1200">
                <a:solidFill>
                  <a:schemeClr val="tx2"/>
                </a:solidFill>
                <a:latin typeface="+mn-lt"/>
                <a:ea typeface="+mn-ea"/>
                <a:cs typeface="+mn-cs"/>
              </a:defRPr>
            </a:lvl4pPr>
            <a:lvl5pPr marL="1554163" indent="-228600" algn="l" rtl="0" eaLnBrk="1" fontAlgn="base" hangingPunct="1">
              <a:lnSpc>
                <a:spcPct val="90000"/>
              </a:lnSpc>
              <a:spcBef>
                <a:spcPts val="800"/>
              </a:spcBef>
              <a:spcAft>
                <a:spcPct val="0"/>
              </a:spcAft>
              <a:buClr>
                <a:schemeClr val="tx2"/>
              </a:buClr>
              <a:buSzPct val="80000"/>
              <a:buFont typeface="Wingdings" panose="05000000000000000000" pitchFamily="2" charset="2"/>
              <a:buChar char="§"/>
              <a:defRPr sz="1400" kern="1200">
                <a:solidFill>
                  <a:schemeClr val="tx2"/>
                </a:solidFill>
                <a:latin typeface="+mn-lt"/>
                <a:ea typeface="+mn-ea"/>
                <a:cs typeface="+mn-cs"/>
              </a:defRPr>
            </a:lvl5pPr>
            <a:lvl6pPr marL="1874520" indent="-228600" algn="l" defTabSz="914400" rtl="0" eaLnBrk="1" latinLnBrk="0" hangingPunct="1">
              <a:lnSpc>
                <a:spcPct val="90000"/>
              </a:lnSpc>
              <a:spcBef>
                <a:spcPts val="800"/>
              </a:spcBef>
              <a:buSzPct val="80000"/>
              <a:buFont typeface="Wingdings" pitchFamily="2" charset="2"/>
              <a:buChar char="§"/>
              <a:defRPr sz="1400" kern="1200">
                <a:solidFill>
                  <a:schemeClr val="tx2"/>
                </a:solidFill>
                <a:latin typeface="+mn-lt"/>
                <a:ea typeface="+mn-ea"/>
                <a:cs typeface="+mn-cs"/>
              </a:defRPr>
            </a:lvl6pPr>
            <a:lvl7pPr marL="219456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7pPr>
            <a:lvl8pPr marL="251460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8pPr>
            <a:lvl9pPr marL="283464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9pPr>
          </a:lstStyle>
          <a:p>
            <a:r>
              <a:rPr lang="it-IT" sz="2800" dirty="0">
                <a:solidFill>
                  <a:srgbClr val="1F497D"/>
                </a:solidFill>
              </a:rPr>
              <a:t>Per poter essere paragonabili ai fini della misura, i volumi di gas naturale devono essere quindi riportati alle medesime condizioni di temperatura e pressione.</a:t>
            </a:r>
          </a:p>
          <a:p>
            <a:endParaRPr lang="it-IT" sz="2800" dirty="0">
              <a:solidFill>
                <a:srgbClr val="1F497D"/>
              </a:solidFill>
            </a:endParaRPr>
          </a:p>
          <a:p>
            <a:r>
              <a:rPr lang="it-IT" sz="2800" dirty="0">
                <a:solidFill>
                  <a:srgbClr val="1F497D"/>
                </a:solidFill>
              </a:rPr>
              <a:t>A livello internazionale, </a:t>
            </a:r>
            <a:r>
              <a:rPr lang="it-IT" sz="2800" i="1" dirty="0">
                <a:solidFill>
                  <a:srgbClr val="1F497D"/>
                </a:solidFill>
              </a:rPr>
              <a:t>l’International Organization for </a:t>
            </a:r>
            <a:r>
              <a:rPr lang="it-IT" sz="2800" i="1" dirty="0" err="1">
                <a:solidFill>
                  <a:srgbClr val="1F497D"/>
                </a:solidFill>
              </a:rPr>
              <a:t>Standardization</a:t>
            </a:r>
            <a:r>
              <a:rPr lang="it-IT" sz="2800" dirty="0">
                <a:solidFill>
                  <a:srgbClr val="1F497D"/>
                </a:solidFill>
              </a:rPr>
              <a:t> (ISO) ha individuato univocamente nella norma ISO 13443 condizioni standard di temperatura e pressione.</a:t>
            </a:r>
          </a:p>
          <a:p>
            <a:endParaRPr lang="it-IT" dirty="0">
              <a:solidFill>
                <a:srgbClr val="1F497D"/>
              </a:solidFill>
            </a:endParaRPr>
          </a:p>
        </p:txBody>
      </p:sp>
      <p:sp>
        <p:nvSpPr>
          <p:cNvPr id="7" name="Sottotitolo 2"/>
          <p:cNvSpPr txBox="1">
            <a:spLocks/>
          </p:cNvSpPr>
          <p:nvPr/>
        </p:nvSpPr>
        <p:spPr>
          <a:xfrm>
            <a:off x="911424" y="1252130"/>
            <a:ext cx="4176464" cy="808718"/>
          </a:xfrm>
          <a:prstGeom prst="rect">
            <a:avLst/>
          </a:prstGeom>
        </p:spPr>
        <p:txBody>
          <a:bodyPr vert="horz" lIns="91440" tIns="45720" rIns="91440" bIns="45720" rtlCol="0">
            <a:normAutofit lnSpcReduction="10000"/>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gn="l"/>
            <a:r>
              <a:rPr lang="it-IT" sz="2600" dirty="0">
                <a:solidFill>
                  <a:srgbClr val="FF0000"/>
                </a:solidFill>
              </a:rPr>
              <a:t>Principi Fisici legati alla misurazione del Gas Naturale</a:t>
            </a:r>
          </a:p>
        </p:txBody>
      </p:sp>
    </p:spTree>
    <p:extLst>
      <p:ext uri="{BB962C8B-B14F-4D97-AF65-F5344CB8AC3E}">
        <p14:creationId xmlns:p14="http://schemas.microsoft.com/office/powerpoint/2010/main" val="253254365"/>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800" fill="hold"/>
                                        <p:tgtEl>
                                          <p:spTgt spid="7"/>
                                        </p:tgtEl>
                                        <p:attrNameLst>
                                          <p:attrName>ppt_x</p:attrName>
                                        </p:attrNameLst>
                                      </p:cBhvr>
                                      <p:tavLst>
                                        <p:tav tm="0">
                                          <p:val>
                                            <p:strVal val="0-#ppt_w/2"/>
                                          </p:val>
                                        </p:tav>
                                        <p:tav tm="100000">
                                          <p:val>
                                            <p:strVal val="#ppt_x"/>
                                          </p:val>
                                        </p:tav>
                                      </p:tavLst>
                                    </p:anim>
                                    <p:anim calcmode="lin" valueType="num">
                                      <p:cBhvr additive="base">
                                        <p:cTn id="8" dur="8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340" name="Titolo 1"/>
          <p:cNvSpPr txBox="1">
            <a:spLocks/>
          </p:cNvSpPr>
          <p:nvPr/>
        </p:nvSpPr>
        <p:spPr bwMode="auto">
          <a:xfrm>
            <a:off x="766763" y="115888"/>
            <a:ext cx="9510712" cy="649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fontAlgn="base">
              <a:spcBef>
                <a:spcPct val="0"/>
              </a:spcBef>
              <a:spcAft>
                <a:spcPct val="0"/>
              </a:spcAft>
              <a:defRPr>
                <a:solidFill>
                  <a:schemeClr val="tx1"/>
                </a:solidFill>
                <a:latin typeface="Corbel" panose="020B0503020204020204" pitchFamily="34" charset="0"/>
              </a:defRPr>
            </a:lvl6pPr>
            <a:lvl7pPr marL="2971800" indent="-228600" fontAlgn="base">
              <a:spcBef>
                <a:spcPct val="0"/>
              </a:spcBef>
              <a:spcAft>
                <a:spcPct val="0"/>
              </a:spcAft>
              <a:defRPr>
                <a:solidFill>
                  <a:schemeClr val="tx1"/>
                </a:solidFill>
                <a:latin typeface="Corbel" panose="020B0503020204020204" pitchFamily="34" charset="0"/>
              </a:defRPr>
            </a:lvl7pPr>
            <a:lvl8pPr marL="3429000" indent="-228600" fontAlgn="base">
              <a:spcBef>
                <a:spcPct val="0"/>
              </a:spcBef>
              <a:spcAft>
                <a:spcPct val="0"/>
              </a:spcAft>
              <a:defRPr>
                <a:solidFill>
                  <a:schemeClr val="tx1"/>
                </a:solidFill>
                <a:latin typeface="Corbel" panose="020B0503020204020204" pitchFamily="34" charset="0"/>
              </a:defRPr>
            </a:lvl8pPr>
            <a:lvl9pPr marL="3886200" indent="-228600" fontAlgn="base">
              <a:spcBef>
                <a:spcPct val="0"/>
              </a:spcBef>
              <a:spcAft>
                <a:spcPct val="0"/>
              </a:spcAft>
              <a:defRPr>
                <a:solidFill>
                  <a:schemeClr val="tx1"/>
                </a:solidFill>
                <a:latin typeface="Corbel" panose="020B0503020204020204" pitchFamily="34" charset="0"/>
              </a:defRPr>
            </a:lvl9pPr>
          </a:lstStyle>
          <a:p>
            <a:pPr eaLnBrk="1" hangingPunct="1">
              <a:lnSpc>
                <a:spcPct val="90000"/>
              </a:lnSpc>
              <a:buFont typeface="Arial" panose="020B0604020202020204" pitchFamily="34" charset="0"/>
              <a:buNone/>
            </a:pPr>
            <a:r>
              <a:rPr lang="it-IT" altLang="it-IT" sz="3400" noProof="1">
                <a:solidFill>
                  <a:srgbClr val="00534C"/>
                </a:solidFill>
              </a:rPr>
              <a:t>Caratteristiche fisiche del Gas Naturale</a:t>
            </a:r>
          </a:p>
        </p:txBody>
      </p:sp>
      <p:cxnSp>
        <p:nvCxnSpPr>
          <p:cNvPr id="9" name="Connettore 1 8"/>
          <p:cNvCxnSpPr/>
          <p:nvPr/>
        </p:nvCxnSpPr>
        <p:spPr>
          <a:xfrm>
            <a:off x="766763" y="908050"/>
            <a:ext cx="10153650" cy="0"/>
          </a:xfrm>
          <a:prstGeom prst="line">
            <a:avLst/>
          </a:prstGeom>
          <a:ln>
            <a:solidFill>
              <a:srgbClr val="222B48"/>
            </a:solidFill>
          </a:ln>
        </p:spPr>
        <p:style>
          <a:lnRef idx="1">
            <a:schemeClr val="accent1"/>
          </a:lnRef>
          <a:fillRef idx="0">
            <a:schemeClr val="accent1"/>
          </a:fillRef>
          <a:effectRef idx="0">
            <a:schemeClr val="accent1"/>
          </a:effectRef>
          <a:fontRef idx="minor">
            <a:schemeClr val="tx1"/>
          </a:fontRef>
        </p:style>
      </p:cxnSp>
      <p:sp>
        <p:nvSpPr>
          <p:cNvPr id="2" name="Rettangolo 1"/>
          <p:cNvSpPr/>
          <p:nvPr/>
        </p:nvSpPr>
        <p:spPr>
          <a:xfrm>
            <a:off x="0" y="6597352"/>
            <a:ext cx="12192000" cy="260648"/>
          </a:xfrm>
          <a:prstGeom prst="rect">
            <a:avLst/>
          </a:prstGeom>
          <a:solidFill>
            <a:srgbClr val="00534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 name="Sottotitolo 2"/>
          <p:cNvSpPr txBox="1">
            <a:spLocks/>
          </p:cNvSpPr>
          <p:nvPr/>
        </p:nvSpPr>
        <p:spPr bwMode="auto">
          <a:xfrm>
            <a:off x="839416" y="2420888"/>
            <a:ext cx="11233248" cy="2986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lvl1pPr marL="273050" indent="-228600" algn="l" rtl="0" eaLnBrk="1" fontAlgn="base" hangingPunct="1">
              <a:lnSpc>
                <a:spcPct val="90000"/>
              </a:lnSpc>
              <a:spcBef>
                <a:spcPts val="1800"/>
              </a:spcBef>
              <a:spcAft>
                <a:spcPct val="0"/>
              </a:spcAft>
              <a:buClr>
                <a:schemeClr val="tx2"/>
              </a:buClr>
              <a:buSzPct val="80000"/>
              <a:buFont typeface="Wingdings" panose="05000000000000000000" pitchFamily="2" charset="2"/>
              <a:buChar char="§"/>
              <a:defRPr sz="2000" kern="1200">
                <a:solidFill>
                  <a:schemeClr val="tx2"/>
                </a:solidFill>
                <a:latin typeface="+mn-lt"/>
                <a:ea typeface="+mn-ea"/>
                <a:cs typeface="+mn-cs"/>
              </a:defRPr>
            </a:lvl1pPr>
            <a:lvl2pPr marL="593725" indent="-228600" algn="l" rtl="0" eaLnBrk="1" fontAlgn="base" hangingPunct="1">
              <a:lnSpc>
                <a:spcPct val="90000"/>
              </a:lnSpc>
              <a:spcBef>
                <a:spcPts val="1000"/>
              </a:spcBef>
              <a:spcAft>
                <a:spcPct val="0"/>
              </a:spcAft>
              <a:buClr>
                <a:schemeClr val="tx2"/>
              </a:buClr>
              <a:buSzPct val="80000"/>
              <a:buFont typeface="Wingdings" panose="05000000000000000000" pitchFamily="2" charset="2"/>
              <a:buChar char="§"/>
              <a:defRPr kern="1200">
                <a:solidFill>
                  <a:schemeClr val="tx2"/>
                </a:solidFill>
                <a:latin typeface="+mn-lt"/>
                <a:ea typeface="+mn-ea"/>
                <a:cs typeface="+mn-cs"/>
              </a:defRPr>
            </a:lvl2pPr>
            <a:lvl3pPr marL="914400" indent="-228600" algn="l" rtl="0" eaLnBrk="1" fontAlgn="base" hangingPunct="1">
              <a:lnSpc>
                <a:spcPct val="90000"/>
              </a:lnSpc>
              <a:spcBef>
                <a:spcPts val="800"/>
              </a:spcBef>
              <a:spcAft>
                <a:spcPct val="0"/>
              </a:spcAft>
              <a:buClr>
                <a:schemeClr val="tx2"/>
              </a:buClr>
              <a:buSzPct val="80000"/>
              <a:buFont typeface="Wingdings" panose="05000000000000000000" pitchFamily="2" charset="2"/>
              <a:buChar char="§"/>
              <a:defRPr sz="1600" kern="1200">
                <a:solidFill>
                  <a:schemeClr val="tx2"/>
                </a:solidFill>
                <a:latin typeface="+mn-lt"/>
                <a:ea typeface="+mn-ea"/>
                <a:cs typeface="+mn-cs"/>
              </a:defRPr>
            </a:lvl3pPr>
            <a:lvl4pPr marL="1233488" indent="-228600" algn="l" rtl="0" eaLnBrk="1" fontAlgn="base" hangingPunct="1">
              <a:lnSpc>
                <a:spcPct val="90000"/>
              </a:lnSpc>
              <a:spcBef>
                <a:spcPts val="800"/>
              </a:spcBef>
              <a:spcAft>
                <a:spcPct val="0"/>
              </a:spcAft>
              <a:buClr>
                <a:schemeClr val="tx2"/>
              </a:buClr>
              <a:buSzPct val="80000"/>
              <a:buFont typeface="Wingdings" panose="05000000000000000000" pitchFamily="2" charset="2"/>
              <a:buChar char="§"/>
              <a:defRPr sz="1400" kern="1200">
                <a:solidFill>
                  <a:schemeClr val="tx2"/>
                </a:solidFill>
                <a:latin typeface="+mn-lt"/>
                <a:ea typeface="+mn-ea"/>
                <a:cs typeface="+mn-cs"/>
              </a:defRPr>
            </a:lvl4pPr>
            <a:lvl5pPr marL="1554163" indent="-228600" algn="l" rtl="0" eaLnBrk="1" fontAlgn="base" hangingPunct="1">
              <a:lnSpc>
                <a:spcPct val="90000"/>
              </a:lnSpc>
              <a:spcBef>
                <a:spcPts val="800"/>
              </a:spcBef>
              <a:spcAft>
                <a:spcPct val="0"/>
              </a:spcAft>
              <a:buClr>
                <a:schemeClr val="tx2"/>
              </a:buClr>
              <a:buSzPct val="80000"/>
              <a:buFont typeface="Wingdings" panose="05000000000000000000" pitchFamily="2" charset="2"/>
              <a:buChar char="§"/>
              <a:defRPr sz="1400" kern="1200">
                <a:solidFill>
                  <a:schemeClr val="tx2"/>
                </a:solidFill>
                <a:latin typeface="+mn-lt"/>
                <a:ea typeface="+mn-ea"/>
                <a:cs typeface="+mn-cs"/>
              </a:defRPr>
            </a:lvl5pPr>
            <a:lvl6pPr marL="1874520" indent="-228600" algn="l" defTabSz="914400" rtl="0" eaLnBrk="1" latinLnBrk="0" hangingPunct="1">
              <a:lnSpc>
                <a:spcPct val="90000"/>
              </a:lnSpc>
              <a:spcBef>
                <a:spcPts val="800"/>
              </a:spcBef>
              <a:buSzPct val="80000"/>
              <a:buFont typeface="Wingdings" pitchFamily="2" charset="2"/>
              <a:buChar char="§"/>
              <a:defRPr sz="1400" kern="1200">
                <a:solidFill>
                  <a:schemeClr val="tx2"/>
                </a:solidFill>
                <a:latin typeface="+mn-lt"/>
                <a:ea typeface="+mn-ea"/>
                <a:cs typeface="+mn-cs"/>
              </a:defRPr>
            </a:lvl6pPr>
            <a:lvl7pPr marL="219456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7pPr>
            <a:lvl8pPr marL="251460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8pPr>
            <a:lvl9pPr marL="283464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9pPr>
          </a:lstStyle>
          <a:p>
            <a:r>
              <a:rPr lang="it-IT" sz="2400" dirty="0">
                <a:solidFill>
                  <a:srgbClr val="1F497D"/>
                </a:solidFill>
              </a:rPr>
              <a:t>Per convenzione l’unità di misura volumetrica del gas è il </a:t>
            </a:r>
            <a:r>
              <a:rPr lang="it-IT" sz="2400" dirty="0">
                <a:solidFill>
                  <a:srgbClr val="FF0000"/>
                </a:solidFill>
              </a:rPr>
              <a:t>Metro Cubo Standard </a:t>
            </a:r>
            <a:r>
              <a:rPr lang="it-IT" sz="2400" b="1" dirty="0">
                <a:solidFill>
                  <a:srgbClr val="FF0000"/>
                </a:solidFill>
              </a:rPr>
              <a:t>(Smc)</a:t>
            </a:r>
          </a:p>
          <a:p>
            <a:r>
              <a:rPr lang="it-IT" sz="2400" dirty="0">
                <a:solidFill>
                  <a:srgbClr val="1F497D"/>
                </a:solidFill>
              </a:rPr>
              <a:t>Un metro cubo standard corrisponde:</a:t>
            </a:r>
          </a:p>
          <a:p>
            <a:pPr lvl="1"/>
            <a:r>
              <a:rPr lang="it-IT" sz="2400" dirty="0">
                <a:solidFill>
                  <a:srgbClr val="1F497D"/>
                </a:solidFill>
              </a:rPr>
              <a:t>al </a:t>
            </a:r>
            <a:r>
              <a:rPr lang="it-IT" sz="2400" i="1" dirty="0">
                <a:solidFill>
                  <a:srgbClr val="1F497D"/>
                </a:solidFill>
              </a:rPr>
              <a:t>volume</a:t>
            </a:r>
            <a:r>
              <a:rPr lang="it-IT" sz="2400" dirty="0">
                <a:solidFill>
                  <a:srgbClr val="1F497D"/>
                </a:solidFill>
              </a:rPr>
              <a:t> di gas di un metro cubo geometrico (</a:t>
            </a:r>
            <a:r>
              <a:rPr lang="it-IT" sz="2400" b="1" dirty="0">
                <a:solidFill>
                  <a:srgbClr val="1F497D"/>
                </a:solidFill>
              </a:rPr>
              <a:t>m</a:t>
            </a:r>
            <a:r>
              <a:rPr lang="it-IT" sz="2400" b="1" baseline="30000" dirty="0">
                <a:solidFill>
                  <a:srgbClr val="1F497D"/>
                </a:solidFill>
              </a:rPr>
              <a:t>3</a:t>
            </a:r>
            <a:r>
              <a:rPr lang="it-IT" sz="2400" dirty="0">
                <a:solidFill>
                  <a:srgbClr val="1F497D"/>
                </a:solidFill>
              </a:rPr>
              <a:t>);</a:t>
            </a:r>
          </a:p>
          <a:p>
            <a:pPr lvl="1"/>
            <a:r>
              <a:rPr lang="it-IT" sz="2400" dirty="0">
                <a:solidFill>
                  <a:srgbClr val="1F497D"/>
                </a:solidFill>
              </a:rPr>
              <a:t>alla </a:t>
            </a:r>
            <a:r>
              <a:rPr lang="it-IT" sz="2400" i="1" dirty="0">
                <a:solidFill>
                  <a:srgbClr val="1F497D"/>
                </a:solidFill>
              </a:rPr>
              <a:t>temperatura</a:t>
            </a:r>
            <a:r>
              <a:rPr lang="it-IT" sz="2400" dirty="0">
                <a:solidFill>
                  <a:srgbClr val="1F497D"/>
                </a:solidFill>
              </a:rPr>
              <a:t> di </a:t>
            </a:r>
            <a:r>
              <a:rPr lang="it-IT" sz="2400" b="1" dirty="0">
                <a:solidFill>
                  <a:srgbClr val="1F497D"/>
                </a:solidFill>
              </a:rPr>
              <a:t>15°C</a:t>
            </a:r>
            <a:r>
              <a:rPr lang="it-IT" sz="2400" dirty="0">
                <a:solidFill>
                  <a:srgbClr val="1F497D"/>
                </a:solidFill>
              </a:rPr>
              <a:t>;</a:t>
            </a:r>
          </a:p>
          <a:p>
            <a:pPr lvl="1"/>
            <a:r>
              <a:rPr lang="it-IT" sz="2400" dirty="0">
                <a:solidFill>
                  <a:srgbClr val="1F497D"/>
                </a:solidFill>
              </a:rPr>
              <a:t>alla </a:t>
            </a:r>
            <a:r>
              <a:rPr lang="it-IT" sz="2400" i="1" dirty="0">
                <a:solidFill>
                  <a:srgbClr val="1F497D"/>
                </a:solidFill>
              </a:rPr>
              <a:t>pressione</a:t>
            </a:r>
            <a:r>
              <a:rPr lang="it-IT" sz="2400" dirty="0">
                <a:solidFill>
                  <a:srgbClr val="1F497D"/>
                </a:solidFill>
              </a:rPr>
              <a:t> atmosferica al livello del mare (</a:t>
            </a:r>
            <a:r>
              <a:rPr lang="it-IT" sz="2400" b="1" dirty="0">
                <a:solidFill>
                  <a:srgbClr val="1F497D"/>
                </a:solidFill>
              </a:rPr>
              <a:t>1,01325 bar</a:t>
            </a:r>
            <a:r>
              <a:rPr lang="it-IT" sz="2400" dirty="0">
                <a:solidFill>
                  <a:srgbClr val="1F497D"/>
                </a:solidFill>
              </a:rPr>
              <a:t>).</a:t>
            </a:r>
          </a:p>
          <a:p>
            <a:endParaRPr lang="it-IT" dirty="0">
              <a:solidFill>
                <a:srgbClr val="1F497D"/>
              </a:solidFill>
            </a:endParaRPr>
          </a:p>
        </p:txBody>
      </p:sp>
      <p:sp>
        <p:nvSpPr>
          <p:cNvPr id="6" name="Sottotitolo 2"/>
          <p:cNvSpPr txBox="1">
            <a:spLocks/>
          </p:cNvSpPr>
          <p:nvPr/>
        </p:nvSpPr>
        <p:spPr>
          <a:xfrm>
            <a:off x="839416" y="1252130"/>
            <a:ext cx="4176464" cy="808718"/>
          </a:xfrm>
          <a:prstGeom prst="rect">
            <a:avLst/>
          </a:prstGeom>
        </p:spPr>
        <p:txBody>
          <a:bodyPr vert="horz" lIns="91440" tIns="45720" rIns="91440" bIns="45720" rtlCol="0">
            <a:normAutofit lnSpcReduction="10000"/>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gn="l"/>
            <a:r>
              <a:rPr lang="it-IT" sz="2600" dirty="0">
                <a:solidFill>
                  <a:srgbClr val="FF0000"/>
                </a:solidFill>
              </a:rPr>
              <a:t>Principi Fisici legati alla misurazione del Gas Naturale</a:t>
            </a:r>
          </a:p>
        </p:txBody>
      </p:sp>
    </p:spTree>
    <p:extLst>
      <p:ext uri="{BB962C8B-B14F-4D97-AF65-F5344CB8AC3E}">
        <p14:creationId xmlns:p14="http://schemas.microsoft.com/office/powerpoint/2010/main" val="1924626710"/>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800" fill="hold"/>
                                        <p:tgtEl>
                                          <p:spTgt spid="6"/>
                                        </p:tgtEl>
                                        <p:attrNameLst>
                                          <p:attrName>ppt_x</p:attrName>
                                        </p:attrNameLst>
                                      </p:cBhvr>
                                      <p:tavLst>
                                        <p:tav tm="0">
                                          <p:val>
                                            <p:strVal val="0-#ppt_w/2"/>
                                          </p:val>
                                        </p:tav>
                                        <p:tav tm="100000">
                                          <p:val>
                                            <p:strVal val="#ppt_x"/>
                                          </p:val>
                                        </p:tav>
                                      </p:tavLst>
                                    </p:anim>
                                    <p:anim calcmode="lin" valueType="num">
                                      <p:cBhvr additive="base">
                                        <p:cTn id="8" dur="8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340" name="Titolo 1"/>
          <p:cNvSpPr txBox="1">
            <a:spLocks/>
          </p:cNvSpPr>
          <p:nvPr/>
        </p:nvSpPr>
        <p:spPr bwMode="auto">
          <a:xfrm>
            <a:off x="766763" y="115888"/>
            <a:ext cx="9510712" cy="649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fontAlgn="base">
              <a:spcBef>
                <a:spcPct val="0"/>
              </a:spcBef>
              <a:spcAft>
                <a:spcPct val="0"/>
              </a:spcAft>
              <a:defRPr>
                <a:solidFill>
                  <a:schemeClr val="tx1"/>
                </a:solidFill>
                <a:latin typeface="Corbel" panose="020B0503020204020204" pitchFamily="34" charset="0"/>
              </a:defRPr>
            </a:lvl6pPr>
            <a:lvl7pPr marL="2971800" indent="-228600" fontAlgn="base">
              <a:spcBef>
                <a:spcPct val="0"/>
              </a:spcBef>
              <a:spcAft>
                <a:spcPct val="0"/>
              </a:spcAft>
              <a:defRPr>
                <a:solidFill>
                  <a:schemeClr val="tx1"/>
                </a:solidFill>
                <a:latin typeface="Corbel" panose="020B0503020204020204" pitchFamily="34" charset="0"/>
              </a:defRPr>
            </a:lvl7pPr>
            <a:lvl8pPr marL="3429000" indent="-228600" fontAlgn="base">
              <a:spcBef>
                <a:spcPct val="0"/>
              </a:spcBef>
              <a:spcAft>
                <a:spcPct val="0"/>
              </a:spcAft>
              <a:defRPr>
                <a:solidFill>
                  <a:schemeClr val="tx1"/>
                </a:solidFill>
                <a:latin typeface="Corbel" panose="020B0503020204020204" pitchFamily="34" charset="0"/>
              </a:defRPr>
            </a:lvl8pPr>
            <a:lvl9pPr marL="3886200" indent="-228600" fontAlgn="base">
              <a:spcBef>
                <a:spcPct val="0"/>
              </a:spcBef>
              <a:spcAft>
                <a:spcPct val="0"/>
              </a:spcAft>
              <a:defRPr>
                <a:solidFill>
                  <a:schemeClr val="tx1"/>
                </a:solidFill>
                <a:latin typeface="Corbel" panose="020B0503020204020204" pitchFamily="34" charset="0"/>
              </a:defRPr>
            </a:lvl9pPr>
          </a:lstStyle>
          <a:p>
            <a:pPr eaLnBrk="1" hangingPunct="1">
              <a:lnSpc>
                <a:spcPct val="90000"/>
              </a:lnSpc>
              <a:buFont typeface="Arial" panose="020B0604020202020204" pitchFamily="34" charset="0"/>
              <a:buNone/>
            </a:pPr>
            <a:r>
              <a:rPr lang="it-IT" altLang="it-IT" sz="3400" noProof="1">
                <a:solidFill>
                  <a:srgbClr val="00534C"/>
                </a:solidFill>
              </a:rPr>
              <a:t>Caratteristiche fisiche del Gas Naturale</a:t>
            </a:r>
          </a:p>
        </p:txBody>
      </p:sp>
      <p:cxnSp>
        <p:nvCxnSpPr>
          <p:cNvPr id="9" name="Connettore 1 8"/>
          <p:cNvCxnSpPr/>
          <p:nvPr/>
        </p:nvCxnSpPr>
        <p:spPr>
          <a:xfrm>
            <a:off x="766763" y="908050"/>
            <a:ext cx="10153650" cy="0"/>
          </a:xfrm>
          <a:prstGeom prst="line">
            <a:avLst/>
          </a:prstGeom>
          <a:ln>
            <a:solidFill>
              <a:srgbClr val="222B48"/>
            </a:solidFill>
          </a:ln>
        </p:spPr>
        <p:style>
          <a:lnRef idx="1">
            <a:schemeClr val="accent1"/>
          </a:lnRef>
          <a:fillRef idx="0">
            <a:schemeClr val="accent1"/>
          </a:fillRef>
          <a:effectRef idx="0">
            <a:schemeClr val="accent1"/>
          </a:effectRef>
          <a:fontRef idx="minor">
            <a:schemeClr val="tx1"/>
          </a:fontRef>
        </p:style>
      </p:cxnSp>
      <p:sp>
        <p:nvSpPr>
          <p:cNvPr id="2" name="Rettangolo 1"/>
          <p:cNvSpPr/>
          <p:nvPr/>
        </p:nvSpPr>
        <p:spPr>
          <a:xfrm>
            <a:off x="0" y="6597352"/>
            <a:ext cx="12192000" cy="260648"/>
          </a:xfrm>
          <a:prstGeom prst="rect">
            <a:avLst/>
          </a:prstGeom>
          <a:solidFill>
            <a:srgbClr val="00534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 name="Sottotitolo 2"/>
          <p:cNvSpPr txBox="1">
            <a:spLocks/>
          </p:cNvSpPr>
          <p:nvPr/>
        </p:nvSpPr>
        <p:spPr bwMode="auto">
          <a:xfrm>
            <a:off x="911424" y="3035104"/>
            <a:ext cx="9073008" cy="2986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lvl1pPr marL="273050" indent="-228600" algn="l" rtl="0" eaLnBrk="1" fontAlgn="base" hangingPunct="1">
              <a:lnSpc>
                <a:spcPct val="90000"/>
              </a:lnSpc>
              <a:spcBef>
                <a:spcPts val="1800"/>
              </a:spcBef>
              <a:spcAft>
                <a:spcPct val="0"/>
              </a:spcAft>
              <a:buClr>
                <a:schemeClr val="tx2"/>
              </a:buClr>
              <a:buSzPct val="80000"/>
              <a:buFont typeface="Wingdings" panose="05000000000000000000" pitchFamily="2" charset="2"/>
              <a:buChar char="§"/>
              <a:defRPr sz="2000" kern="1200">
                <a:solidFill>
                  <a:schemeClr val="tx2"/>
                </a:solidFill>
                <a:latin typeface="+mn-lt"/>
                <a:ea typeface="+mn-ea"/>
                <a:cs typeface="+mn-cs"/>
              </a:defRPr>
            </a:lvl1pPr>
            <a:lvl2pPr marL="593725" indent="-228600" algn="l" rtl="0" eaLnBrk="1" fontAlgn="base" hangingPunct="1">
              <a:lnSpc>
                <a:spcPct val="90000"/>
              </a:lnSpc>
              <a:spcBef>
                <a:spcPts val="1000"/>
              </a:spcBef>
              <a:spcAft>
                <a:spcPct val="0"/>
              </a:spcAft>
              <a:buClr>
                <a:schemeClr val="tx2"/>
              </a:buClr>
              <a:buSzPct val="80000"/>
              <a:buFont typeface="Wingdings" panose="05000000000000000000" pitchFamily="2" charset="2"/>
              <a:buChar char="§"/>
              <a:defRPr kern="1200">
                <a:solidFill>
                  <a:schemeClr val="tx2"/>
                </a:solidFill>
                <a:latin typeface="+mn-lt"/>
                <a:ea typeface="+mn-ea"/>
                <a:cs typeface="+mn-cs"/>
              </a:defRPr>
            </a:lvl2pPr>
            <a:lvl3pPr marL="914400" indent="-228600" algn="l" rtl="0" eaLnBrk="1" fontAlgn="base" hangingPunct="1">
              <a:lnSpc>
                <a:spcPct val="90000"/>
              </a:lnSpc>
              <a:spcBef>
                <a:spcPts val="800"/>
              </a:spcBef>
              <a:spcAft>
                <a:spcPct val="0"/>
              </a:spcAft>
              <a:buClr>
                <a:schemeClr val="tx2"/>
              </a:buClr>
              <a:buSzPct val="80000"/>
              <a:buFont typeface="Wingdings" panose="05000000000000000000" pitchFamily="2" charset="2"/>
              <a:buChar char="§"/>
              <a:defRPr sz="1600" kern="1200">
                <a:solidFill>
                  <a:schemeClr val="tx2"/>
                </a:solidFill>
                <a:latin typeface="+mn-lt"/>
                <a:ea typeface="+mn-ea"/>
                <a:cs typeface="+mn-cs"/>
              </a:defRPr>
            </a:lvl3pPr>
            <a:lvl4pPr marL="1233488" indent="-228600" algn="l" rtl="0" eaLnBrk="1" fontAlgn="base" hangingPunct="1">
              <a:lnSpc>
                <a:spcPct val="90000"/>
              </a:lnSpc>
              <a:spcBef>
                <a:spcPts val="800"/>
              </a:spcBef>
              <a:spcAft>
                <a:spcPct val="0"/>
              </a:spcAft>
              <a:buClr>
                <a:schemeClr val="tx2"/>
              </a:buClr>
              <a:buSzPct val="80000"/>
              <a:buFont typeface="Wingdings" panose="05000000000000000000" pitchFamily="2" charset="2"/>
              <a:buChar char="§"/>
              <a:defRPr sz="1400" kern="1200">
                <a:solidFill>
                  <a:schemeClr val="tx2"/>
                </a:solidFill>
                <a:latin typeface="+mn-lt"/>
                <a:ea typeface="+mn-ea"/>
                <a:cs typeface="+mn-cs"/>
              </a:defRPr>
            </a:lvl4pPr>
            <a:lvl5pPr marL="1554163" indent="-228600" algn="l" rtl="0" eaLnBrk="1" fontAlgn="base" hangingPunct="1">
              <a:lnSpc>
                <a:spcPct val="90000"/>
              </a:lnSpc>
              <a:spcBef>
                <a:spcPts val="800"/>
              </a:spcBef>
              <a:spcAft>
                <a:spcPct val="0"/>
              </a:spcAft>
              <a:buClr>
                <a:schemeClr val="tx2"/>
              </a:buClr>
              <a:buSzPct val="80000"/>
              <a:buFont typeface="Wingdings" panose="05000000000000000000" pitchFamily="2" charset="2"/>
              <a:buChar char="§"/>
              <a:defRPr sz="1400" kern="1200">
                <a:solidFill>
                  <a:schemeClr val="tx2"/>
                </a:solidFill>
                <a:latin typeface="+mn-lt"/>
                <a:ea typeface="+mn-ea"/>
                <a:cs typeface="+mn-cs"/>
              </a:defRPr>
            </a:lvl5pPr>
            <a:lvl6pPr marL="1874520" indent="-228600" algn="l" defTabSz="914400" rtl="0" eaLnBrk="1" latinLnBrk="0" hangingPunct="1">
              <a:lnSpc>
                <a:spcPct val="90000"/>
              </a:lnSpc>
              <a:spcBef>
                <a:spcPts val="800"/>
              </a:spcBef>
              <a:buSzPct val="80000"/>
              <a:buFont typeface="Wingdings" pitchFamily="2" charset="2"/>
              <a:buChar char="§"/>
              <a:defRPr sz="1400" kern="1200">
                <a:solidFill>
                  <a:schemeClr val="tx2"/>
                </a:solidFill>
                <a:latin typeface="+mn-lt"/>
                <a:ea typeface="+mn-ea"/>
                <a:cs typeface="+mn-cs"/>
              </a:defRPr>
            </a:lvl6pPr>
            <a:lvl7pPr marL="219456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7pPr>
            <a:lvl8pPr marL="251460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8pPr>
            <a:lvl9pPr marL="283464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9pPr>
          </a:lstStyle>
          <a:p>
            <a:r>
              <a:rPr lang="it-IT" sz="2200" dirty="0"/>
              <a:t>I contatori possono essere installati con posizionamenti e modalità assai differenti tra loro, ad altezze diverse dal livello del mare e a temperature variabili nel tempo e diverse da 15°C.</a:t>
            </a:r>
          </a:p>
          <a:p>
            <a:r>
              <a:rPr lang="it-IT" sz="2200" dirty="0"/>
              <a:t>Per questo motivo il Gas misurato dai contatori nelle diverse località viene riportato in condizioni standard mediante l’applicazione di un opportuno coefficiente «</a:t>
            </a:r>
            <a:r>
              <a:rPr lang="it-IT" sz="2200" b="1" dirty="0">
                <a:solidFill>
                  <a:srgbClr val="FF0000"/>
                </a:solidFill>
              </a:rPr>
              <a:t>Coefficiente C</a:t>
            </a:r>
            <a:r>
              <a:rPr lang="it-IT" sz="2200" dirty="0"/>
              <a:t>» che corregge le variazioni medie di temperatura e la quota altimetrica di ogni località rispetto alle condizioni “standard” (15°C e O mt. sopra il livello del mare).</a:t>
            </a:r>
          </a:p>
        </p:txBody>
      </p:sp>
      <p:sp>
        <p:nvSpPr>
          <p:cNvPr id="8" name="Sottotitolo 2"/>
          <p:cNvSpPr txBox="1">
            <a:spLocks/>
          </p:cNvSpPr>
          <p:nvPr/>
        </p:nvSpPr>
        <p:spPr>
          <a:xfrm>
            <a:off x="983432" y="1252130"/>
            <a:ext cx="5472608" cy="1528798"/>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gn="l"/>
            <a:r>
              <a:rPr lang="it-IT" sz="2600" dirty="0">
                <a:solidFill>
                  <a:srgbClr val="FF0000"/>
                </a:solidFill>
              </a:rPr>
              <a:t>Principi Fisici legati alla misurazione del Gas Naturale</a:t>
            </a:r>
          </a:p>
          <a:p>
            <a:pPr algn="l"/>
            <a:r>
              <a:rPr lang="it-IT" sz="2600" b="1" dirty="0">
                <a:solidFill>
                  <a:srgbClr val="FF0000"/>
                </a:solidFill>
              </a:rPr>
              <a:t>L’Adeguamento Quantitativo</a:t>
            </a:r>
          </a:p>
        </p:txBody>
      </p:sp>
    </p:spTree>
    <p:extLst>
      <p:ext uri="{BB962C8B-B14F-4D97-AF65-F5344CB8AC3E}">
        <p14:creationId xmlns:p14="http://schemas.microsoft.com/office/powerpoint/2010/main" val="3449908768"/>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800" fill="hold"/>
                                        <p:tgtEl>
                                          <p:spTgt spid="8"/>
                                        </p:tgtEl>
                                        <p:attrNameLst>
                                          <p:attrName>ppt_x</p:attrName>
                                        </p:attrNameLst>
                                      </p:cBhvr>
                                      <p:tavLst>
                                        <p:tav tm="0">
                                          <p:val>
                                            <p:strVal val="0-#ppt_w/2"/>
                                          </p:val>
                                        </p:tav>
                                        <p:tav tm="100000">
                                          <p:val>
                                            <p:strVal val="#ppt_x"/>
                                          </p:val>
                                        </p:tav>
                                      </p:tavLst>
                                    </p:anim>
                                    <p:anim calcmode="lin" valueType="num">
                                      <p:cBhvr additive="base">
                                        <p:cTn id="12" dur="8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340" name="Titolo 1"/>
          <p:cNvSpPr txBox="1">
            <a:spLocks/>
          </p:cNvSpPr>
          <p:nvPr/>
        </p:nvSpPr>
        <p:spPr bwMode="auto">
          <a:xfrm>
            <a:off x="766763" y="115888"/>
            <a:ext cx="9510712" cy="649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fontAlgn="base">
              <a:spcBef>
                <a:spcPct val="0"/>
              </a:spcBef>
              <a:spcAft>
                <a:spcPct val="0"/>
              </a:spcAft>
              <a:defRPr>
                <a:solidFill>
                  <a:schemeClr val="tx1"/>
                </a:solidFill>
                <a:latin typeface="Corbel" panose="020B0503020204020204" pitchFamily="34" charset="0"/>
              </a:defRPr>
            </a:lvl6pPr>
            <a:lvl7pPr marL="2971800" indent="-228600" fontAlgn="base">
              <a:spcBef>
                <a:spcPct val="0"/>
              </a:spcBef>
              <a:spcAft>
                <a:spcPct val="0"/>
              </a:spcAft>
              <a:defRPr>
                <a:solidFill>
                  <a:schemeClr val="tx1"/>
                </a:solidFill>
                <a:latin typeface="Corbel" panose="020B0503020204020204" pitchFamily="34" charset="0"/>
              </a:defRPr>
            </a:lvl7pPr>
            <a:lvl8pPr marL="3429000" indent="-228600" fontAlgn="base">
              <a:spcBef>
                <a:spcPct val="0"/>
              </a:spcBef>
              <a:spcAft>
                <a:spcPct val="0"/>
              </a:spcAft>
              <a:defRPr>
                <a:solidFill>
                  <a:schemeClr val="tx1"/>
                </a:solidFill>
                <a:latin typeface="Corbel" panose="020B0503020204020204" pitchFamily="34" charset="0"/>
              </a:defRPr>
            </a:lvl8pPr>
            <a:lvl9pPr marL="3886200" indent="-228600" fontAlgn="base">
              <a:spcBef>
                <a:spcPct val="0"/>
              </a:spcBef>
              <a:spcAft>
                <a:spcPct val="0"/>
              </a:spcAft>
              <a:defRPr>
                <a:solidFill>
                  <a:schemeClr val="tx1"/>
                </a:solidFill>
                <a:latin typeface="Corbel" panose="020B0503020204020204" pitchFamily="34" charset="0"/>
              </a:defRPr>
            </a:lvl9pPr>
          </a:lstStyle>
          <a:p>
            <a:pPr eaLnBrk="1" hangingPunct="1">
              <a:lnSpc>
                <a:spcPct val="90000"/>
              </a:lnSpc>
              <a:buFont typeface="Arial" panose="020B0604020202020204" pitchFamily="34" charset="0"/>
              <a:buNone/>
            </a:pPr>
            <a:r>
              <a:rPr lang="it-IT" altLang="it-IT" sz="3400" noProof="1">
                <a:solidFill>
                  <a:srgbClr val="00534C"/>
                </a:solidFill>
              </a:rPr>
              <a:t>Caratteristiche fisiche del Gas Naturale</a:t>
            </a:r>
          </a:p>
        </p:txBody>
      </p:sp>
      <p:cxnSp>
        <p:nvCxnSpPr>
          <p:cNvPr id="9" name="Connettore 1 8"/>
          <p:cNvCxnSpPr/>
          <p:nvPr/>
        </p:nvCxnSpPr>
        <p:spPr>
          <a:xfrm>
            <a:off x="766763" y="908050"/>
            <a:ext cx="10153650" cy="0"/>
          </a:xfrm>
          <a:prstGeom prst="line">
            <a:avLst/>
          </a:prstGeom>
          <a:ln>
            <a:solidFill>
              <a:srgbClr val="222B48"/>
            </a:solidFill>
          </a:ln>
        </p:spPr>
        <p:style>
          <a:lnRef idx="1">
            <a:schemeClr val="accent1"/>
          </a:lnRef>
          <a:fillRef idx="0">
            <a:schemeClr val="accent1"/>
          </a:fillRef>
          <a:effectRef idx="0">
            <a:schemeClr val="accent1"/>
          </a:effectRef>
          <a:fontRef idx="minor">
            <a:schemeClr val="tx1"/>
          </a:fontRef>
        </p:style>
      </p:cxnSp>
      <p:sp>
        <p:nvSpPr>
          <p:cNvPr id="2" name="Rettangolo 1"/>
          <p:cNvSpPr/>
          <p:nvPr/>
        </p:nvSpPr>
        <p:spPr>
          <a:xfrm>
            <a:off x="0" y="6597352"/>
            <a:ext cx="12192000" cy="260648"/>
          </a:xfrm>
          <a:prstGeom prst="rect">
            <a:avLst/>
          </a:prstGeom>
          <a:solidFill>
            <a:srgbClr val="00534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8" name="Sottotitolo 2"/>
          <p:cNvSpPr txBox="1">
            <a:spLocks/>
          </p:cNvSpPr>
          <p:nvPr/>
        </p:nvSpPr>
        <p:spPr bwMode="auto">
          <a:xfrm>
            <a:off x="966129" y="2924944"/>
            <a:ext cx="7434127" cy="2986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lvl1pPr marL="273050" indent="-228600" algn="l" rtl="0" eaLnBrk="1" fontAlgn="base" hangingPunct="1">
              <a:lnSpc>
                <a:spcPct val="90000"/>
              </a:lnSpc>
              <a:spcBef>
                <a:spcPts val="1800"/>
              </a:spcBef>
              <a:spcAft>
                <a:spcPct val="0"/>
              </a:spcAft>
              <a:buClr>
                <a:schemeClr val="tx2"/>
              </a:buClr>
              <a:buSzPct val="80000"/>
              <a:buFont typeface="Wingdings" panose="05000000000000000000" pitchFamily="2" charset="2"/>
              <a:buChar char="§"/>
              <a:defRPr sz="2000" kern="1200">
                <a:solidFill>
                  <a:schemeClr val="tx2"/>
                </a:solidFill>
                <a:latin typeface="+mn-lt"/>
                <a:ea typeface="+mn-ea"/>
                <a:cs typeface="+mn-cs"/>
              </a:defRPr>
            </a:lvl1pPr>
            <a:lvl2pPr marL="593725" indent="-228600" algn="l" rtl="0" eaLnBrk="1" fontAlgn="base" hangingPunct="1">
              <a:lnSpc>
                <a:spcPct val="90000"/>
              </a:lnSpc>
              <a:spcBef>
                <a:spcPts val="1000"/>
              </a:spcBef>
              <a:spcAft>
                <a:spcPct val="0"/>
              </a:spcAft>
              <a:buClr>
                <a:schemeClr val="tx2"/>
              </a:buClr>
              <a:buSzPct val="80000"/>
              <a:buFont typeface="Wingdings" panose="05000000000000000000" pitchFamily="2" charset="2"/>
              <a:buChar char="§"/>
              <a:defRPr kern="1200">
                <a:solidFill>
                  <a:schemeClr val="tx2"/>
                </a:solidFill>
                <a:latin typeface="+mn-lt"/>
                <a:ea typeface="+mn-ea"/>
                <a:cs typeface="+mn-cs"/>
              </a:defRPr>
            </a:lvl2pPr>
            <a:lvl3pPr marL="914400" indent="-228600" algn="l" rtl="0" eaLnBrk="1" fontAlgn="base" hangingPunct="1">
              <a:lnSpc>
                <a:spcPct val="90000"/>
              </a:lnSpc>
              <a:spcBef>
                <a:spcPts val="800"/>
              </a:spcBef>
              <a:spcAft>
                <a:spcPct val="0"/>
              </a:spcAft>
              <a:buClr>
                <a:schemeClr val="tx2"/>
              </a:buClr>
              <a:buSzPct val="80000"/>
              <a:buFont typeface="Wingdings" panose="05000000000000000000" pitchFamily="2" charset="2"/>
              <a:buChar char="§"/>
              <a:defRPr sz="1600" kern="1200">
                <a:solidFill>
                  <a:schemeClr val="tx2"/>
                </a:solidFill>
                <a:latin typeface="+mn-lt"/>
                <a:ea typeface="+mn-ea"/>
                <a:cs typeface="+mn-cs"/>
              </a:defRPr>
            </a:lvl3pPr>
            <a:lvl4pPr marL="1233488" indent="-228600" algn="l" rtl="0" eaLnBrk="1" fontAlgn="base" hangingPunct="1">
              <a:lnSpc>
                <a:spcPct val="90000"/>
              </a:lnSpc>
              <a:spcBef>
                <a:spcPts val="800"/>
              </a:spcBef>
              <a:spcAft>
                <a:spcPct val="0"/>
              </a:spcAft>
              <a:buClr>
                <a:schemeClr val="tx2"/>
              </a:buClr>
              <a:buSzPct val="80000"/>
              <a:buFont typeface="Wingdings" panose="05000000000000000000" pitchFamily="2" charset="2"/>
              <a:buChar char="§"/>
              <a:defRPr sz="1400" kern="1200">
                <a:solidFill>
                  <a:schemeClr val="tx2"/>
                </a:solidFill>
                <a:latin typeface="+mn-lt"/>
                <a:ea typeface="+mn-ea"/>
                <a:cs typeface="+mn-cs"/>
              </a:defRPr>
            </a:lvl4pPr>
            <a:lvl5pPr marL="1554163" indent="-228600" algn="l" rtl="0" eaLnBrk="1" fontAlgn="base" hangingPunct="1">
              <a:lnSpc>
                <a:spcPct val="90000"/>
              </a:lnSpc>
              <a:spcBef>
                <a:spcPts val="800"/>
              </a:spcBef>
              <a:spcAft>
                <a:spcPct val="0"/>
              </a:spcAft>
              <a:buClr>
                <a:schemeClr val="tx2"/>
              </a:buClr>
              <a:buSzPct val="80000"/>
              <a:buFont typeface="Wingdings" panose="05000000000000000000" pitchFamily="2" charset="2"/>
              <a:buChar char="§"/>
              <a:defRPr sz="1400" kern="1200">
                <a:solidFill>
                  <a:schemeClr val="tx2"/>
                </a:solidFill>
                <a:latin typeface="+mn-lt"/>
                <a:ea typeface="+mn-ea"/>
                <a:cs typeface="+mn-cs"/>
              </a:defRPr>
            </a:lvl5pPr>
            <a:lvl6pPr marL="1874520" indent="-228600" algn="l" defTabSz="914400" rtl="0" eaLnBrk="1" latinLnBrk="0" hangingPunct="1">
              <a:lnSpc>
                <a:spcPct val="90000"/>
              </a:lnSpc>
              <a:spcBef>
                <a:spcPts val="800"/>
              </a:spcBef>
              <a:buSzPct val="80000"/>
              <a:buFont typeface="Wingdings" pitchFamily="2" charset="2"/>
              <a:buChar char="§"/>
              <a:defRPr sz="1400" kern="1200">
                <a:solidFill>
                  <a:schemeClr val="tx2"/>
                </a:solidFill>
                <a:latin typeface="+mn-lt"/>
                <a:ea typeface="+mn-ea"/>
                <a:cs typeface="+mn-cs"/>
              </a:defRPr>
            </a:lvl6pPr>
            <a:lvl7pPr marL="219456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7pPr>
            <a:lvl8pPr marL="251460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8pPr>
            <a:lvl9pPr marL="283464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9pPr>
          </a:lstStyle>
          <a:p>
            <a:r>
              <a:rPr lang="it-IT" sz="2200" dirty="0"/>
              <a:t>Il Gas Naturale viene utilizzato per la produzione di Energia Termica (calore) mediante combustione in aria; a tal fine è significativo individuare il suo contenuto energetico equivalente per unità di volume, ossia quanta energia è possibile ottenere dalla combustione di 1 Smc di Gas.</a:t>
            </a:r>
          </a:p>
          <a:p>
            <a:r>
              <a:rPr lang="it-IT" sz="2200" dirty="0"/>
              <a:t>Il parametro utile a definire il contenuto energetico del gas è il </a:t>
            </a:r>
            <a:r>
              <a:rPr lang="it-IT" sz="2200" b="1" dirty="0">
                <a:solidFill>
                  <a:srgbClr val="FF0000"/>
                </a:solidFill>
              </a:rPr>
              <a:t>Potere Calorifico Superiore «PCS»</a:t>
            </a:r>
            <a:endParaRPr lang="it-IT" sz="2200" dirty="0"/>
          </a:p>
          <a:p>
            <a:r>
              <a:rPr lang="it-IT" sz="2200" dirty="0"/>
              <a:t>Il PCS si misura in MJ/Smc.</a:t>
            </a:r>
          </a:p>
        </p:txBody>
      </p:sp>
      <p:sp>
        <p:nvSpPr>
          <p:cNvPr id="7" name="Sottotitolo 2"/>
          <p:cNvSpPr txBox="1">
            <a:spLocks/>
          </p:cNvSpPr>
          <p:nvPr/>
        </p:nvSpPr>
        <p:spPr>
          <a:xfrm>
            <a:off x="983432" y="1124744"/>
            <a:ext cx="5472608" cy="1528798"/>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gn="l"/>
            <a:r>
              <a:rPr lang="it-IT" sz="2600" dirty="0">
                <a:solidFill>
                  <a:srgbClr val="FF0000"/>
                </a:solidFill>
              </a:rPr>
              <a:t>Principi Fisici legati alla misurazione del Gas Naturale</a:t>
            </a:r>
          </a:p>
          <a:p>
            <a:pPr algn="l"/>
            <a:r>
              <a:rPr lang="it-IT" sz="2600" b="1" dirty="0">
                <a:solidFill>
                  <a:srgbClr val="FF0000"/>
                </a:solidFill>
              </a:rPr>
              <a:t>L’Adeguamento Qualitativo</a:t>
            </a:r>
          </a:p>
        </p:txBody>
      </p:sp>
    </p:spTree>
    <p:extLst>
      <p:ext uri="{BB962C8B-B14F-4D97-AF65-F5344CB8AC3E}">
        <p14:creationId xmlns:p14="http://schemas.microsoft.com/office/powerpoint/2010/main" val="2620583373"/>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800" fill="hold"/>
                                        <p:tgtEl>
                                          <p:spTgt spid="7"/>
                                        </p:tgtEl>
                                        <p:attrNameLst>
                                          <p:attrName>ppt_x</p:attrName>
                                        </p:attrNameLst>
                                      </p:cBhvr>
                                      <p:tavLst>
                                        <p:tav tm="0">
                                          <p:val>
                                            <p:strVal val="0-#ppt_w/2"/>
                                          </p:val>
                                        </p:tav>
                                        <p:tav tm="100000">
                                          <p:val>
                                            <p:strVal val="#ppt_x"/>
                                          </p:val>
                                        </p:tav>
                                      </p:tavLst>
                                    </p:anim>
                                    <p:anim calcmode="lin" valueType="num">
                                      <p:cBhvr additive="base">
                                        <p:cTn id="12" dur="8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7" grpId="0"/>
    </p:bld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340" name="Titolo 1"/>
          <p:cNvSpPr txBox="1">
            <a:spLocks/>
          </p:cNvSpPr>
          <p:nvPr/>
        </p:nvSpPr>
        <p:spPr bwMode="auto">
          <a:xfrm>
            <a:off x="766763" y="115888"/>
            <a:ext cx="9510712" cy="649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fontAlgn="base">
              <a:spcBef>
                <a:spcPct val="0"/>
              </a:spcBef>
              <a:spcAft>
                <a:spcPct val="0"/>
              </a:spcAft>
              <a:defRPr>
                <a:solidFill>
                  <a:schemeClr val="tx1"/>
                </a:solidFill>
                <a:latin typeface="Corbel" panose="020B0503020204020204" pitchFamily="34" charset="0"/>
              </a:defRPr>
            </a:lvl6pPr>
            <a:lvl7pPr marL="2971800" indent="-228600" fontAlgn="base">
              <a:spcBef>
                <a:spcPct val="0"/>
              </a:spcBef>
              <a:spcAft>
                <a:spcPct val="0"/>
              </a:spcAft>
              <a:defRPr>
                <a:solidFill>
                  <a:schemeClr val="tx1"/>
                </a:solidFill>
                <a:latin typeface="Corbel" panose="020B0503020204020204" pitchFamily="34" charset="0"/>
              </a:defRPr>
            </a:lvl7pPr>
            <a:lvl8pPr marL="3429000" indent="-228600" fontAlgn="base">
              <a:spcBef>
                <a:spcPct val="0"/>
              </a:spcBef>
              <a:spcAft>
                <a:spcPct val="0"/>
              </a:spcAft>
              <a:defRPr>
                <a:solidFill>
                  <a:schemeClr val="tx1"/>
                </a:solidFill>
                <a:latin typeface="Corbel" panose="020B0503020204020204" pitchFamily="34" charset="0"/>
              </a:defRPr>
            </a:lvl8pPr>
            <a:lvl9pPr marL="3886200" indent="-228600" fontAlgn="base">
              <a:spcBef>
                <a:spcPct val="0"/>
              </a:spcBef>
              <a:spcAft>
                <a:spcPct val="0"/>
              </a:spcAft>
              <a:defRPr>
                <a:solidFill>
                  <a:schemeClr val="tx1"/>
                </a:solidFill>
                <a:latin typeface="Corbel" panose="020B0503020204020204" pitchFamily="34" charset="0"/>
              </a:defRPr>
            </a:lvl9pPr>
          </a:lstStyle>
          <a:p>
            <a:pPr eaLnBrk="1" hangingPunct="1">
              <a:lnSpc>
                <a:spcPct val="90000"/>
              </a:lnSpc>
              <a:buFont typeface="Arial" panose="020B0604020202020204" pitchFamily="34" charset="0"/>
              <a:buNone/>
            </a:pPr>
            <a:r>
              <a:rPr lang="it-IT" altLang="it-IT" sz="3400" noProof="1">
                <a:solidFill>
                  <a:srgbClr val="00534C"/>
                </a:solidFill>
              </a:rPr>
              <a:t>Caratteristiche fisiche del Gas Naturale</a:t>
            </a:r>
          </a:p>
        </p:txBody>
      </p:sp>
      <p:cxnSp>
        <p:nvCxnSpPr>
          <p:cNvPr id="9" name="Connettore 1 8"/>
          <p:cNvCxnSpPr/>
          <p:nvPr/>
        </p:nvCxnSpPr>
        <p:spPr>
          <a:xfrm>
            <a:off x="766763" y="908050"/>
            <a:ext cx="10153650" cy="0"/>
          </a:xfrm>
          <a:prstGeom prst="line">
            <a:avLst/>
          </a:prstGeom>
          <a:ln>
            <a:solidFill>
              <a:srgbClr val="222B48"/>
            </a:solidFill>
          </a:ln>
        </p:spPr>
        <p:style>
          <a:lnRef idx="1">
            <a:schemeClr val="accent1"/>
          </a:lnRef>
          <a:fillRef idx="0">
            <a:schemeClr val="accent1"/>
          </a:fillRef>
          <a:effectRef idx="0">
            <a:schemeClr val="accent1"/>
          </a:effectRef>
          <a:fontRef idx="minor">
            <a:schemeClr val="tx1"/>
          </a:fontRef>
        </p:style>
      </p:cxnSp>
      <p:sp>
        <p:nvSpPr>
          <p:cNvPr id="2" name="Rettangolo 1"/>
          <p:cNvSpPr/>
          <p:nvPr/>
        </p:nvSpPr>
        <p:spPr>
          <a:xfrm>
            <a:off x="0" y="6597352"/>
            <a:ext cx="12192000" cy="260648"/>
          </a:xfrm>
          <a:prstGeom prst="rect">
            <a:avLst/>
          </a:prstGeom>
          <a:solidFill>
            <a:srgbClr val="00534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Sottotitolo 2"/>
          <p:cNvSpPr txBox="1">
            <a:spLocks/>
          </p:cNvSpPr>
          <p:nvPr/>
        </p:nvSpPr>
        <p:spPr bwMode="auto">
          <a:xfrm>
            <a:off x="983432" y="2708920"/>
            <a:ext cx="10873208" cy="3227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lvl1pPr marL="273050" indent="-228600" algn="l" rtl="0" eaLnBrk="1" fontAlgn="base" hangingPunct="1">
              <a:lnSpc>
                <a:spcPct val="90000"/>
              </a:lnSpc>
              <a:spcBef>
                <a:spcPts val="1800"/>
              </a:spcBef>
              <a:spcAft>
                <a:spcPct val="0"/>
              </a:spcAft>
              <a:buClr>
                <a:schemeClr val="tx2"/>
              </a:buClr>
              <a:buSzPct val="80000"/>
              <a:buFont typeface="Wingdings" panose="05000000000000000000" pitchFamily="2" charset="2"/>
              <a:buChar char="§"/>
              <a:defRPr sz="2000" kern="1200">
                <a:solidFill>
                  <a:schemeClr val="tx2"/>
                </a:solidFill>
                <a:latin typeface="+mn-lt"/>
                <a:ea typeface="+mn-ea"/>
                <a:cs typeface="+mn-cs"/>
              </a:defRPr>
            </a:lvl1pPr>
            <a:lvl2pPr marL="593725" indent="-228600" algn="l" rtl="0" eaLnBrk="1" fontAlgn="base" hangingPunct="1">
              <a:lnSpc>
                <a:spcPct val="90000"/>
              </a:lnSpc>
              <a:spcBef>
                <a:spcPts val="1000"/>
              </a:spcBef>
              <a:spcAft>
                <a:spcPct val="0"/>
              </a:spcAft>
              <a:buClr>
                <a:schemeClr val="tx2"/>
              </a:buClr>
              <a:buSzPct val="80000"/>
              <a:buFont typeface="Wingdings" panose="05000000000000000000" pitchFamily="2" charset="2"/>
              <a:buChar char="§"/>
              <a:defRPr kern="1200">
                <a:solidFill>
                  <a:schemeClr val="tx2"/>
                </a:solidFill>
                <a:latin typeface="+mn-lt"/>
                <a:ea typeface="+mn-ea"/>
                <a:cs typeface="+mn-cs"/>
              </a:defRPr>
            </a:lvl2pPr>
            <a:lvl3pPr marL="914400" indent="-228600" algn="l" rtl="0" eaLnBrk="1" fontAlgn="base" hangingPunct="1">
              <a:lnSpc>
                <a:spcPct val="90000"/>
              </a:lnSpc>
              <a:spcBef>
                <a:spcPts val="800"/>
              </a:spcBef>
              <a:spcAft>
                <a:spcPct val="0"/>
              </a:spcAft>
              <a:buClr>
                <a:schemeClr val="tx2"/>
              </a:buClr>
              <a:buSzPct val="80000"/>
              <a:buFont typeface="Wingdings" panose="05000000000000000000" pitchFamily="2" charset="2"/>
              <a:buChar char="§"/>
              <a:defRPr sz="1600" kern="1200">
                <a:solidFill>
                  <a:schemeClr val="tx2"/>
                </a:solidFill>
                <a:latin typeface="+mn-lt"/>
                <a:ea typeface="+mn-ea"/>
                <a:cs typeface="+mn-cs"/>
              </a:defRPr>
            </a:lvl3pPr>
            <a:lvl4pPr marL="1233488" indent="-228600" algn="l" rtl="0" eaLnBrk="1" fontAlgn="base" hangingPunct="1">
              <a:lnSpc>
                <a:spcPct val="90000"/>
              </a:lnSpc>
              <a:spcBef>
                <a:spcPts val="800"/>
              </a:spcBef>
              <a:spcAft>
                <a:spcPct val="0"/>
              </a:spcAft>
              <a:buClr>
                <a:schemeClr val="tx2"/>
              </a:buClr>
              <a:buSzPct val="80000"/>
              <a:buFont typeface="Wingdings" panose="05000000000000000000" pitchFamily="2" charset="2"/>
              <a:buChar char="§"/>
              <a:defRPr sz="1400" kern="1200">
                <a:solidFill>
                  <a:schemeClr val="tx2"/>
                </a:solidFill>
                <a:latin typeface="+mn-lt"/>
                <a:ea typeface="+mn-ea"/>
                <a:cs typeface="+mn-cs"/>
              </a:defRPr>
            </a:lvl4pPr>
            <a:lvl5pPr marL="1554163" indent="-228600" algn="l" rtl="0" eaLnBrk="1" fontAlgn="base" hangingPunct="1">
              <a:lnSpc>
                <a:spcPct val="90000"/>
              </a:lnSpc>
              <a:spcBef>
                <a:spcPts val="800"/>
              </a:spcBef>
              <a:spcAft>
                <a:spcPct val="0"/>
              </a:spcAft>
              <a:buClr>
                <a:schemeClr val="tx2"/>
              </a:buClr>
              <a:buSzPct val="80000"/>
              <a:buFont typeface="Wingdings" panose="05000000000000000000" pitchFamily="2" charset="2"/>
              <a:buChar char="§"/>
              <a:defRPr sz="1400" kern="1200">
                <a:solidFill>
                  <a:schemeClr val="tx2"/>
                </a:solidFill>
                <a:latin typeface="+mn-lt"/>
                <a:ea typeface="+mn-ea"/>
                <a:cs typeface="+mn-cs"/>
              </a:defRPr>
            </a:lvl5pPr>
            <a:lvl6pPr marL="1874520" indent="-228600" algn="l" defTabSz="914400" rtl="0" eaLnBrk="1" latinLnBrk="0" hangingPunct="1">
              <a:lnSpc>
                <a:spcPct val="90000"/>
              </a:lnSpc>
              <a:spcBef>
                <a:spcPts val="800"/>
              </a:spcBef>
              <a:buSzPct val="80000"/>
              <a:buFont typeface="Wingdings" pitchFamily="2" charset="2"/>
              <a:buChar char="§"/>
              <a:defRPr sz="1400" kern="1200">
                <a:solidFill>
                  <a:schemeClr val="tx2"/>
                </a:solidFill>
                <a:latin typeface="+mn-lt"/>
                <a:ea typeface="+mn-ea"/>
                <a:cs typeface="+mn-cs"/>
              </a:defRPr>
            </a:lvl6pPr>
            <a:lvl7pPr marL="219456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7pPr>
            <a:lvl8pPr marL="251460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8pPr>
            <a:lvl9pPr marL="283464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9pPr>
          </a:lstStyle>
          <a:p>
            <a:pPr marL="44450" indent="0">
              <a:buNone/>
            </a:pPr>
            <a:r>
              <a:rPr lang="it-IT" sz="2400" dirty="0"/>
              <a:t>Il PCS rappresenta:</a:t>
            </a:r>
          </a:p>
          <a:p>
            <a:pPr marL="44450" indent="0">
              <a:buNone/>
            </a:pPr>
            <a:r>
              <a:rPr lang="it-IT" sz="2400" i="1" dirty="0"/>
              <a:t>la quantità di calore, espressa in GJ che si libera nella combustione completa di un metro cubo standard di gas secco alla temperatura di 15°C ed alla pressione assoluta di 1,01325 bar, con aria in eccesso alla stessa temperatura e pressione del gas, quando i prodotti della sua combustione vengono riportati alla temperatura iniziale del gas e l’acqua formatasi allo stato di vapore nella combustione viene riportata allo stato liquido alla stessa temperatura iniziale del gas.</a:t>
            </a:r>
          </a:p>
          <a:p>
            <a:pPr marL="44450" indent="0">
              <a:buNone/>
            </a:pPr>
            <a:r>
              <a:rPr lang="it-IT" sz="1600" i="1" dirty="0"/>
              <a:t>(Delibera 43/2002 dell’Autorità per l’energia elettrica e il gas)</a:t>
            </a:r>
          </a:p>
        </p:txBody>
      </p:sp>
      <p:sp>
        <p:nvSpPr>
          <p:cNvPr id="12" name="Sottotitolo 2"/>
          <p:cNvSpPr txBox="1">
            <a:spLocks/>
          </p:cNvSpPr>
          <p:nvPr/>
        </p:nvSpPr>
        <p:spPr>
          <a:xfrm>
            <a:off x="983432" y="1124744"/>
            <a:ext cx="5472608" cy="1528798"/>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gn="l"/>
            <a:r>
              <a:rPr lang="it-IT" sz="2600" dirty="0">
                <a:solidFill>
                  <a:srgbClr val="FF0000"/>
                </a:solidFill>
              </a:rPr>
              <a:t>Principi Fisici legati alla misurazione del Gas Naturale</a:t>
            </a:r>
          </a:p>
          <a:p>
            <a:pPr algn="l"/>
            <a:r>
              <a:rPr lang="it-IT" sz="2600" b="1" dirty="0">
                <a:solidFill>
                  <a:srgbClr val="FF0000"/>
                </a:solidFill>
              </a:rPr>
              <a:t>L’Adeguamento Qualitativo</a:t>
            </a:r>
          </a:p>
        </p:txBody>
      </p:sp>
    </p:spTree>
    <p:extLst>
      <p:ext uri="{BB962C8B-B14F-4D97-AF65-F5344CB8AC3E}">
        <p14:creationId xmlns:p14="http://schemas.microsoft.com/office/powerpoint/2010/main" val="3892519558"/>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800" fill="hold"/>
                                        <p:tgtEl>
                                          <p:spTgt spid="12"/>
                                        </p:tgtEl>
                                        <p:attrNameLst>
                                          <p:attrName>ppt_x</p:attrName>
                                        </p:attrNameLst>
                                      </p:cBhvr>
                                      <p:tavLst>
                                        <p:tav tm="0">
                                          <p:val>
                                            <p:strVal val="0-#ppt_w/2"/>
                                          </p:val>
                                        </p:tav>
                                        <p:tav tm="100000">
                                          <p:val>
                                            <p:strVal val="#ppt_x"/>
                                          </p:val>
                                        </p:tav>
                                      </p:tavLst>
                                    </p:anim>
                                    <p:anim calcmode="lin" valueType="num">
                                      <p:cBhvr additive="base">
                                        <p:cTn id="8" dur="8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340" name="Titolo 1"/>
          <p:cNvSpPr txBox="1">
            <a:spLocks/>
          </p:cNvSpPr>
          <p:nvPr/>
        </p:nvSpPr>
        <p:spPr bwMode="auto">
          <a:xfrm>
            <a:off x="766763" y="115888"/>
            <a:ext cx="9510712" cy="649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fontAlgn="base">
              <a:spcBef>
                <a:spcPct val="0"/>
              </a:spcBef>
              <a:spcAft>
                <a:spcPct val="0"/>
              </a:spcAft>
              <a:defRPr>
                <a:solidFill>
                  <a:schemeClr val="tx1"/>
                </a:solidFill>
                <a:latin typeface="Corbel" panose="020B0503020204020204" pitchFamily="34" charset="0"/>
              </a:defRPr>
            </a:lvl6pPr>
            <a:lvl7pPr marL="2971800" indent="-228600" fontAlgn="base">
              <a:spcBef>
                <a:spcPct val="0"/>
              </a:spcBef>
              <a:spcAft>
                <a:spcPct val="0"/>
              </a:spcAft>
              <a:defRPr>
                <a:solidFill>
                  <a:schemeClr val="tx1"/>
                </a:solidFill>
                <a:latin typeface="Corbel" panose="020B0503020204020204" pitchFamily="34" charset="0"/>
              </a:defRPr>
            </a:lvl7pPr>
            <a:lvl8pPr marL="3429000" indent="-228600" fontAlgn="base">
              <a:spcBef>
                <a:spcPct val="0"/>
              </a:spcBef>
              <a:spcAft>
                <a:spcPct val="0"/>
              </a:spcAft>
              <a:defRPr>
                <a:solidFill>
                  <a:schemeClr val="tx1"/>
                </a:solidFill>
                <a:latin typeface="Corbel" panose="020B0503020204020204" pitchFamily="34" charset="0"/>
              </a:defRPr>
            </a:lvl8pPr>
            <a:lvl9pPr marL="3886200" indent="-228600" fontAlgn="base">
              <a:spcBef>
                <a:spcPct val="0"/>
              </a:spcBef>
              <a:spcAft>
                <a:spcPct val="0"/>
              </a:spcAft>
              <a:defRPr>
                <a:solidFill>
                  <a:schemeClr val="tx1"/>
                </a:solidFill>
                <a:latin typeface="Corbel" panose="020B0503020204020204" pitchFamily="34" charset="0"/>
              </a:defRPr>
            </a:lvl9pPr>
          </a:lstStyle>
          <a:p>
            <a:pPr eaLnBrk="1" hangingPunct="1">
              <a:lnSpc>
                <a:spcPct val="90000"/>
              </a:lnSpc>
              <a:buFont typeface="Arial" panose="020B0604020202020204" pitchFamily="34" charset="0"/>
              <a:buNone/>
            </a:pPr>
            <a:r>
              <a:rPr lang="it-IT" altLang="it-IT" sz="3400" noProof="1">
                <a:solidFill>
                  <a:srgbClr val="00534C"/>
                </a:solidFill>
              </a:rPr>
              <a:t>Caratteristiche fisiche del Gas Naturale</a:t>
            </a:r>
          </a:p>
        </p:txBody>
      </p:sp>
      <p:cxnSp>
        <p:nvCxnSpPr>
          <p:cNvPr id="9" name="Connettore 1 8"/>
          <p:cNvCxnSpPr/>
          <p:nvPr/>
        </p:nvCxnSpPr>
        <p:spPr>
          <a:xfrm>
            <a:off x="766763" y="908050"/>
            <a:ext cx="10153650" cy="0"/>
          </a:xfrm>
          <a:prstGeom prst="line">
            <a:avLst/>
          </a:prstGeom>
          <a:ln>
            <a:solidFill>
              <a:srgbClr val="222B48"/>
            </a:solidFill>
          </a:ln>
        </p:spPr>
        <p:style>
          <a:lnRef idx="1">
            <a:schemeClr val="accent1"/>
          </a:lnRef>
          <a:fillRef idx="0">
            <a:schemeClr val="accent1"/>
          </a:fillRef>
          <a:effectRef idx="0">
            <a:schemeClr val="accent1"/>
          </a:effectRef>
          <a:fontRef idx="minor">
            <a:schemeClr val="tx1"/>
          </a:fontRef>
        </p:style>
      </p:cxnSp>
      <p:sp>
        <p:nvSpPr>
          <p:cNvPr id="2" name="Rettangolo 1"/>
          <p:cNvSpPr/>
          <p:nvPr/>
        </p:nvSpPr>
        <p:spPr>
          <a:xfrm>
            <a:off x="0" y="6597352"/>
            <a:ext cx="12192000" cy="260648"/>
          </a:xfrm>
          <a:prstGeom prst="rect">
            <a:avLst/>
          </a:prstGeom>
          <a:solidFill>
            <a:srgbClr val="00534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 name="Sottotitolo 2"/>
          <p:cNvSpPr txBox="1">
            <a:spLocks/>
          </p:cNvSpPr>
          <p:nvPr/>
        </p:nvSpPr>
        <p:spPr bwMode="auto">
          <a:xfrm>
            <a:off x="766763" y="2132856"/>
            <a:ext cx="8264600" cy="3168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lvl1pPr marL="273050" indent="-228600" algn="l" rtl="0" eaLnBrk="1" fontAlgn="base" hangingPunct="1">
              <a:lnSpc>
                <a:spcPct val="90000"/>
              </a:lnSpc>
              <a:spcBef>
                <a:spcPts val="1800"/>
              </a:spcBef>
              <a:spcAft>
                <a:spcPct val="0"/>
              </a:spcAft>
              <a:buClr>
                <a:schemeClr val="tx2"/>
              </a:buClr>
              <a:buSzPct val="80000"/>
              <a:buFont typeface="Wingdings" panose="05000000000000000000" pitchFamily="2" charset="2"/>
              <a:buChar char="§"/>
              <a:defRPr sz="2000" kern="1200">
                <a:solidFill>
                  <a:schemeClr val="tx2"/>
                </a:solidFill>
                <a:latin typeface="+mn-lt"/>
                <a:ea typeface="+mn-ea"/>
                <a:cs typeface="+mn-cs"/>
              </a:defRPr>
            </a:lvl1pPr>
            <a:lvl2pPr marL="593725" indent="-228600" algn="l" rtl="0" eaLnBrk="1" fontAlgn="base" hangingPunct="1">
              <a:lnSpc>
                <a:spcPct val="90000"/>
              </a:lnSpc>
              <a:spcBef>
                <a:spcPts val="1000"/>
              </a:spcBef>
              <a:spcAft>
                <a:spcPct val="0"/>
              </a:spcAft>
              <a:buClr>
                <a:schemeClr val="tx2"/>
              </a:buClr>
              <a:buSzPct val="80000"/>
              <a:buFont typeface="Wingdings" panose="05000000000000000000" pitchFamily="2" charset="2"/>
              <a:buChar char="§"/>
              <a:defRPr kern="1200">
                <a:solidFill>
                  <a:schemeClr val="tx2"/>
                </a:solidFill>
                <a:latin typeface="+mn-lt"/>
                <a:ea typeface="+mn-ea"/>
                <a:cs typeface="+mn-cs"/>
              </a:defRPr>
            </a:lvl2pPr>
            <a:lvl3pPr marL="914400" indent="-228600" algn="l" rtl="0" eaLnBrk="1" fontAlgn="base" hangingPunct="1">
              <a:lnSpc>
                <a:spcPct val="90000"/>
              </a:lnSpc>
              <a:spcBef>
                <a:spcPts val="800"/>
              </a:spcBef>
              <a:spcAft>
                <a:spcPct val="0"/>
              </a:spcAft>
              <a:buClr>
                <a:schemeClr val="tx2"/>
              </a:buClr>
              <a:buSzPct val="80000"/>
              <a:buFont typeface="Wingdings" panose="05000000000000000000" pitchFamily="2" charset="2"/>
              <a:buChar char="§"/>
              <a:defRPr sz="1600" kern="1200">
                <a:solidFill>
                  <a:schemeClr val="tx2"/>
                </a:solidFill>
                <a:latin typeface="+mn-lt"/>
                <a:ea typeface="+mn-ea"/>
                <a:cs typeface="+mn-cs"/>
              </a:defRPr>
            </a:lvl3pPr>
            <a:lvl4pPr marL="1233488" indent="-228600" algn="l" rtl="0" eaLnBrk="1" fontAlgn="base" hangingPunct="1">
              <a:lnSpc>
                <a:spcPct val="90000"/>
              </a:lnSpc>
              <a:spcBef>
                <a:spcPts val="800"/>
              </a:spcBef>
              <a:spcAft>
                <a:spcPct val="0"/>
              </a:spcAft>
              <a:buClr>
                <a:schemeClr val="tx2"/>
              </a:buClr>
              <a:buSzPct val="80000"/>
              <a:buFont typeface="Wingdings" panose="05000000000000000000" pitchFamily="2" charset="2"/>
              <a:buChar char="§"/>
              <a:defRPr sz="1400" kern="1200">
                <a:solidFill>
                  <a:schemeClr val="tx2"/>
                </a:solidFill>
                <a:latin typeface="+mn-lt"/>
                <a:ea typeface="+mn-ea"/>
                <a:cs typeface="+mn-cs"/>
              </a:defRPr>
            </a:lvl4pPr>
            <a:lvl5pPr marL="1554163" indent="-228600" algn="l" rtl="0" eaLnBrk="1" fontAlgn="base" hangingPunct="1">
              <a:lnSpc>
                <a:spcPct val="90000"/>
              </a:lnSpc>
              <a:spcBef>
                <a:spcPts val="800"/>
              </a:spcBef>
              <a:spcAft>
                <a:spcPct val="0"/>
              </a:spcAft>
              <a:buClr>
                <a:schemeClr val="tx2"/>
              </a:buClr>
              <a:buSzPct val="80000"/>
              <a:buFont typeface="Wingdings" panose="05000000000000000000" pitchFamily="2" charset="2"/>
              <a:buChar char="§"/>
              <a:defRPr sz="1400" kern="1200">
                <a:solidFill>
                  <a:schemeClr val="tx2"/>
                </a:solidFill>
                <a:latin typeface="+mn-lt"/>
                <a:ea typeface="+mn-ea"/>
                <a:cs typeface="+mn-cs"/>
              </a:defRPr>
            </a:lvl5pPr>
            <a:lvl6pPr marL="1874520" indent="-228600" algn="l" defTabSz="914400" rtl="0" eaLnBrk="1" latinLnBrk="0" hangingPunct="1">
              <a:lnSpc>
                <a:spcPct val="90000"/>
              </a:lnSpc>
              <a:spcBef>
                <a:spcPts val="800"/>
              </a:spcBef>
              <a:buSzPct val="80000"/>
              <a:buFont typeface="Wingdings" pitchFamily="2" charset="2"/>
              <a:buChar char="§"/>
              <a:defRPr sz="1400" kern="1200">
                <a:solidFill>
                  <a:schemeClr val="tx2"/>
                </a:solidFill>
                <a:latin typeface="+mn-lt"/>
                <a:ea typeface="+mn-ea"/>
                <a:cs typeface="+mn-cs"/>
              </a:defRPr>
            </a:lvl6pPr>
            <a:lvl7pPr marL="219456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7pPr>
            <a:lvl8pPr marL="251460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8pPr>
            <a:lvl9pPr marL="283464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9pPr>
          </a:lstStyle>
          <a:p>
            <a:pPr marL="44450" indent="0">
              <a:buNone/>
            </a:pPr>
            <a:r>
              <a:rPr lang="it-IT" dirty="0"/>
              <a:t>Il consumo di gas è fortemente influenzato dalle condizioni climatiche, in termini di </a:t>
            </a:r>
            <a:r>
              <a:rPr lang="it-IT" b="1" dirty="0"/>
              <a:t>localizzazione geografica</a:t>
            </a:r>
            <a:r>
              <a:rPr lang="it-IT" dirty="0"/>
              <a:t> e </a:t>
            </a:r>
            <a:r>
              <a:rPr lang="it-IT" b="1" dirty="0"/>
              <a:t>stagionalità</a:t>
            </a:r>
            <a:r>
              <a:rPr lang="it-IT" dirty="0"/>
              <a:t>.</a:t>
            </a:r>
          </a:p>
          <a:p>
            <a:pPr marL="44450" indent="0">
              <a:buNone/>
            </a:pPr>
            <a:r>
              <a:rPr lang="it-IT" dirty="0"/>
              <a:t>Presenta pertanto, delle importanti statistiche di consumo su base:</a:t>
            </a:r>
          </a:p>
          <a:p>
            <a:pPr marL="457200" indent="-457200">
              <a:spcBef>
                <a:spcPts val="0"/>
              </a:spcBef>
              <a:buFont typeface="Wingdings" charset="2"/>
              <a:buChar char="Ø"/>
            </a:pPr>
            <a:r>
              <a:rPr lang="it-IT" dirty="0"/>
              <a:t>Giornaliera</a:t>
            </a:r>
          </a:p>
          <a:p>
            <a:pPr marL="457200" indent="-457200">
              <a:spcBef>
                <a:spcPts val="0"/>
              </a:spcBef>
              <a:buFont typeface="Wingdings" charset="2"/>
              <a:buChar char="Ø"/>
            </a:pPr>
            <a:r>
              <a:rPr lang="it-IT" dirty="0"/>
              <a:t>Settimanale</a:t>
            </a:r>
          </a:p>
          <a:p>
            <a:pPr marL="457200" indent="-457200">
              <a:spcBef>
                <a:spcPts val="0"/>
              </a:spcBef>
              <a:buFont typeface="Wingdings" charset="2"/>
              <a:buChar char="Ø"/>
            </a:pPr>
            <a:r>
              <a:rPr lang="it-IT" dirty="0"/>
              <a:t>Mensile</a:t>
            </a:r>
          </a:p>
          <a:p>
            <a:pPr marL="457200" indent="-457200">
              <a:spcBef>
                <a:spcPts val="0"/>
              </a:spcBef>
              <a:buFont typeface="Wingdings" charset="2"/>
              <a:buChar char="Ø"/>
            </a:pPr>
            <a:r>
              <a:rPr lang="it-IT" dirty="0"/>
              <a:t>Annuale</a:t>
            </a:r>
          </a:p>
          <a:p>
            <a:pPr marL="606425" lvl="1" indent="-285750">
              <a:buFont typeface="Arial" panose="020B0604020202020204" pitchFamily="34" charset="0"/>
              <a:buChar char="•"/>
            </a:pPr>
            <a:r>
              <a:rPr lang="it-IT" sz="2000" b="1" dirty="0">
                <a:solidFill>
                  <a:srgbClr val="FF0000"/>
                </a:solidFill>
              </a:rPr>
              <a:t>Mesi invernali : da Novembre a Marzo</a:t>
            </a:r>
          </a:p>
          <a:p>
            <a:pPr marL="606425" lvl="1" indent="-285750">
              <a:buFont typeface="Arial" panose="020B0604020202020204" pitchFamily="34" charset="0"/>
              <a:buChar char="•"/>
            </a:pPr>
            <a:r>
              <a:rPr lang="it-IT" sz="2000" b="1" dirty="0">
                <a:solidFill>
                  <a:srgbClr val="FF0000"/>
                </a:solidFill>
              </a:rPr>
              <a:t>Mesi non invernali : da Aprile a Ottobre</a:t>
            </a:r>
          </a:p>
          <a:p>
            <a:pPr marL="320675" lvl="1" indent="0">
              <a:buNone/>
            </a:pPr>
            <a:endParaRPr lang="it-IT" dirty="0"/>
          </a:p>
          <a:p>
            <a:pPr marL="0" indent="0">
              <a:buNone/>
            </a:pPr>
            <a:endParaRPr lang="it-IT" sz="2900" dirty="0"/>
          </a:p>
          <a:p>
            <a:pPr marL="0" indent="0">
              <a:buNone/>
            </a:pPr>
            <a:endParaRPr lang="it-IT" sz="2900" dirty="0"/>
          </a:p>
        </p:txBody>
      </p:sp>
      <p:sp>
        <p:nvSpPr>
          <p:cNvPr id="7" name="Sottotitolo 2"/>
          <p:cNvSpPr txBox="1">
            <a:spLocks/>
          </p:cNvSpPr>
          <p:nvPr/>
        </p:nvSpPr>
        <p:spPr>
          <a:xfrm>
            <a:off x="839416" y="1196752"/>
            <a:ext cx="6984776" cy="937244"/>
          </a:xfrm>
          <a:prstGeom prst="rect">
            <a:avLst/>
          </a:prstGeom>
        </p:spPr>
        <p:txBody>
          <a:bodyPr vert="horz" lIns="91440" tIns="45720" rIns="91440" bIns="45720" rtlCol="0">
            <a:normAutofit lnSpcReduction="10000"/>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gn="l"/>
            <a:r>
              <a:rPr lang="it-IT" sz="2600" dirty="0">
                <a:solidFill>
                  <a:srgbClr val="FF0000"/>
                </a:solidFill>
              </a:rPr>
              <a:t>Aspetti Fisici legati alla Commercializzazione</a:t>
            </a:r>
          </a:p>
          <a:p>
            <a:pPr algn="l"/>
            <a:r>
              <a:rPr lang="it-IT" sz="2600" b="1" dirty="0">
                <a:solidFill>
                  <a:srgbClr val="FF0000"/>
                </a:solidFill>
              </a:rPr>
              <a:t>Il Parametro Alpha </a:t>
            </a:r>
          </a:p>
        </p:txBody>
      </p:sp>
      <p:sp>
        <p:nvSpPr>
          <p:cNvPr id="3" name="CasellaDiTesto 2"/>
          <p:cNvSpPr txBox="1"/>
          <p:nvPr/>
        </p:nvSpPr>
        <p:spPr>
          <a:xfrm>
            <a:off x="767408" y="5301208"/>
            <a:ext cx="11453777" cy="707886"/>
          </a:xfrm>
          <a:prstGeom prst="rect">
            <a:avLst/>
          </a:prstGeom>
          <a:noFill/>
        </p:spPr>
        <p:txBody>
          <a:bodyPr wrap="none" rtlCol="0">
            <a:spAutoFit/>
          </a:bodyPr>
          <a:lstStyle/>
          <a:p>
            <a:r>
              <a:rPr lang="it-IT" sz="2000" b="1" dirty="0">
                <a:solidFill>
                  <a:srgbClr val="FF0000"/>
                </a:solidFill>
                <a:latin typeface="+mn-lt"/>
                <a:cs typeface="+mn-cs"/>
              </a:rPr>
              <a:t>Alpha</a:t>
            </a:r>
            <a:r>
              <a:rPr lang="it-IT" sz="2000" b="1" dirty="0">
                <a:solidFill>
                  <a:schemeClr val="tx2"/>
                </a:solidFill>
                <a:latin typeface="+mn-lt"/>
                <a:cs typeface="+mn-cs"/>
              </a:rPr>
              <a:t> = rapporto tra la somma dei consumi mesi invernali e la somma dei consumi totali, espresso in %</a:t>
            </a:r>
          </a:p>
          <a:p>
            <a:r>
              <a:rPr lang="it-IT" sz="2000" b="1" dirty="0">
                <a:solidFill>
                  <a:schemeClr val="tx2"/>
                </a:solidFill>
                <a:latin typeface="+mn-lt"/>
                <a:cs typeface="+mn-cs"/>
              </a:rPr>
              <a:t>[Smc mesi invernali / Smc totali] x 100</a:t>
            </a:r>
          </a:p>
        </p:txBody>
      </p:sp>
    </p:spTree>
    <p:extLst>
      <p:ext uri="{BB962C8B-B14F-4D97-AF65-F5344CB8AC3E}">
        <p14:creationId xmlns:p14="http://schemas.microsoft.com/office/powerpoint/2010/main" val="1471509244"/>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animEffect transition="in" filter="fade">
                                      <p:cBhvr>
                                        <p:cTn id="11" dur="500"/>
                                        <p:tgtEl>
                                          <p:spTgt spid="6">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6">
                                            <p:txEl>
                                              <p:pRg st="2" end="2"/>
                                            </p:txEl>
                                          </p:spTgt>
                                        </p:tgtEl>
                                        <p:attrNameLst>
                                          <p:attrName>style.visibility</p:attrName>
                                        </p:attrNameLst>
                                      </p:cBhvr>
                                      <p:to>
                                        <p:strVal val="visible"/>
                                      </p:to>
                                    </p:set>
                                    <p:animEffect transition="in" filter="fade">
                                      <p:cBhvr>
                                        <p:cTn id="16" dur="500"/>
                                        <p:tgtEl>
                                          <p:spTgt spid="6">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6">
                                            <p:txEl>
                                              <p:pRg st="3" end="3"/>
                                            </p:txEl>
                                          </p:spTgt>
                                        </p:tgtEl>
                                        <p:attrNameLst>
                                          <p:attrName>style.visibility</p:attrName>
                                        </p:attrNameLst>
                                      </p:cBhvr>
                                      <p:to>
                                        <p:strVal val="visible"/>
                                      </p:to>
                                    </p:set>
                                    <p:animEffect transition="in" filter="fade">
                                      <p:cBhvr>
                                        <p:cTn id="21" dur="500"/>
                                        <p:tgtEl>
                                          <p:spTgt spid="6">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6">
                                            <p:txEl>
                                              <p:pRg st="4" end="4"/>
                                            </p:txEl>
                                          </p:spTgt>
                                        </p:tgtEl>
                                        <p:attrNameLst>
                                          <p:attrName>style.visibility</p:attrName>
                                        </p:attrNameLst>
                                      </p:cBhvr>
                                      <p:to>
                                        <p:strVal val="visible"/>
                                      </p:to>
                                    </p:set>
                                    <p:animEffect transition="in" filter="fade">
                                      <p:cBhvr>
                                        <p:cTn id="26" dur="500"/>
                                        <p:tgtEl>
                                          <p:spTgt spid="6">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6">
                                            <p:txEl>
                                              <p:pRg st="5" end="5"/>
                                            </p:txEl>
                                          </p:spTgt>
                                        </p:tgtEl>
                                        <p:attrNameLst>
                                          <p:attrName>style.visibility</p:attrName>
                                        </p:attrNameLst>
                                      </p:cBhvr>
                                      <p:to>
                                        <p:strVal val="visible"/>
                                      </p:to>
                                    </p:set>
                                    <p:animEffect transition="in" filter="fade">
                                      <p:cBhvr>
                                        <p:cTn id="31" dur="500"/>
                                        <p:tgtEl>
                                          <p:spTgt spid="6">
                                            <p:txEl>
                                              <p:pRg st="5" end="5"/>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6">
                                            <p:txEl>
                                              <p:pRg st="6" end="6"/>
                                            </p:txEl>
                                          </p:spTgt>
                                        </p:tgtEl>
                                        <p:attrNameLst>
                                          <p:attrName>style.visibility</p:attrName>
                                        </p:attrNameLst>
                                      </p:cBhvr>
                                      <p:to>
                                        <p:strVal val="visible"/>
                                      </p:to>
                                    </p:set>
                                    <p:animEffect transition="in" filter="fade">
                                      <p:cBhvr>
                                        <p:cTn id="36" dur="500"/>
                                        <p:tgtEl>
                                          <p:spTgt spid="6">
                                            <p:txEl>
                                              <p:pRg st="6" end="6"/>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6">
                                            <p:txEl>
                                              <p:pRg st="7" end="7"/>
                                            </p:txEl>
                                          </p:spTgt>
                                        </p:tgtEl>
                                        <p:attrNameLst>
                                          <p:attrName>style.visibility</p:attrName>
                                        </p:attrNameLst>
                                      </p:cBhvr>
                                      <p:to>
                                        <p:strVal val="visible"/>
                                      </p:to>
                                    </p:set>
                                    <p:animEffect transition="in" filter="fade">
                                      <p:cBhvr>
                                        <p:cTn id="41" dur="500"/>
                                        <p:tgtEl>
                                          <p:spTgt spid="6">
                                            <p:txEl>
                                              <p:pRg st="7" end="7"/>
                                            </p:txEl>
                                          </p:spTgt>
                                        </p:tgtEl>
                                      </p:cBhvr>
                                    </p:animEffect>
                                  </p:childTnLst>
                                </p:cTn>
                              </p:par>
                            </p:childTnLst>
                          </p:cTn>
                        </p:par>
                        <p:par>
                          <p:cTn id="42" fill="hold">
                            <p:stCondLst>
                              <p:cond delay="500"/>
                            </p:stCondLst>
                            <p:childTnLst>
                              <p:par>
                                <p:cTn id="43" presetID="2" presetClass="entr" presetSubtype="8" fill="hold" grpId="0" nodeType="afterEffect">
                                  <p:stCondLst>
                                    <p:cond delay="0"/>
                                  </p:stCondLst>
                                  <p:childTnLst>
                                    <p:set>
                                      <p:cBhvr>
                                        <p:cTn id="44" dur="1" fill="hold">
                                          <p:stCondLst>
                                            <p:cond delay="0"/>
                                          </p:stCondLst>
                                        </p:cTn>
                                        <p:tgtEl>
                                          <p:spTgt spid="7"/>
                                        </p:tgtEl>
                                        <p:attrNameLst>
                                          <p:attrName>style.visibility</p:attrName>
                                        </p:attrNameLst>
                                      </p:cBhvr>
                                      <p:to>
                                        <p:strVal val="visible"/>
                                      </p:to>
                                    </p:set>
                                    <p:anim calcmode="lin" valueType="num">
                                      <p:cBhvr additive="base">
                                        <p:cTn id="45" dur="800" fill="hold"/>
                                        <p:tgtEl>
                                          <p:spTgt spid="7"/>
                                        </p:tgtEl>
                                        <p:attrNameLst>
                                          <p:attrName>ppt_x</p:attrName>
                                        </p:attrNameLst>
                                      </p:cBhvr>
                                      <p:tavLst>
                                        <p:tav tm="0">
                                          <p:val>
                                            <p:strVal val="0-#ppt_w/2"/>
                                          </p:val>
                                        </p:tav>
                                        <p:tav tm="100000">
                                          <p:val>
                                            <p:strVal val="#ppt_x"/>
                                          </p:val>
                                        </p:tav>
                                      </p:tavLst>
                                    </p:anim>
                                    <p:anim calcmode="lin" valueType="num">
                                      <p:cBhvr additive="base">
                                        <p:cTn id="46" dur="8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Titolo 1"/>
          <p:cNvSpPr txBox="1">
            <a:spLocks/>
          </p:cNvSpPr>
          <p:nvPr/>
        </p:nvSpPr>
        <p:spPr bwMode="auto">
          <a:xfrm>
            <a:off x="766763" y="115888"/>
            <a:ext cx="9510712" cy="649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fontAlgn="base">
              <a:spcBef>
                <a:spcPct val="0"/>
              </a:spcBef>
              <a:spcAft>
                <a:spcPct val="0"/>
              </a:spcAft>
              <a:defRPr>
                <a:solidFill>
                  <a:schemeClr val="tx1"/>
                </a:solidFill>
                <a:latin typeface="Corbel" panose="020B0503020204020204" pitchFamily="34" charset="0"/>
              </a:defRPr>
            </a:lvl6pPr>
            <a:lvl7pPr marL="2971800" indent="-228600" fontAlgn="base">
              <a:spcBef>
                <a:spcPct val="0"/>
              </a:spcBef>
              <a:spcAft>
                <a:spcPct val="0"/>
              </a:spcAft>
              <a:defRPr>
                <a:solidFill>
                  <a:schemeClr val="tx1"/>
                </a:solidFill>
                <a:latin typeface="Corbel" panose="020B0503020204020204" pitchFamily="34" charset="0"/>
              </a:defRPr>
            </a:lvl7pPr>
            <a:lvl8pPr marL="3429000" indent="-228600" fontAlgn="base">
              <a:spcBef>
                <a:spcPct val="0"/>
              </a:spcBef>
              <a:spcAft>
                <a:spcPct val="0"/>
              </a:spcAft>
              <a:defRPr>
                <a:solidFill>
                  <a:schemeClr val="tx1"/>
                </a:solidFill>
                <a:latin typeface="Corbel" panose="020B0503020204020204" pitchFamily="34" charset="0"/>
              </a:defRPr>
            </a:lvl8pPr>
            <a:lvl9pPr marL="3886200" indent="-228600" fontAlgn="base">
              <a:spcBef>
                <a:spcPct val="0"/>
              </a:spcBef>
              <a:spcAft>
                <a:spcPct val="0"/>
              </a:spcAft>
              <a:defRPr>
                <a:solidFill>
                  <a:schemeClr val="tx1"/>
                </a:solidFill>
                <a:latin typeface="Corbel" panose="020B0503020204020204" pitchFamily="34" charset="0"/>
              </a:defRPr>
            </a:lvl9pPr>
          </a:lstStyle>
          <a:p>
            <a:pPr eaLnBrk="1" hangingPunct="1">
              <a:lnSpc>
                <a:spcPct val="90000"/>
              </a:lnSpc>
              <a:buFont typeface="Arial" panose="020B0604020202020204" pitchFamily="34" charset="0"/>
              <a:buNone/>
            </a:pPr>
            <a:r>
              <a:rPr lang="it-IT" altLang="it-IT" sz="3400" noProof="1">
                <a:solidFill>
                  <a:srgbClr val="00534C"/>
                </a:solidFill>
              </a:rPr>
              <a:t>Unità di misura dei costi</a:t>
            </a:r>
          </a:p>
        </p:txBody>
      </p:sp>
      <p:cxnSp>
        <p:nvCxnSpPr>
          <p:cNvPr id="9" name="Connettore 1 8"/>
          <p:cNvCxnSpPr/>
          <p:nvPr/>
        </p:nvCxnSpPr>
        <p:spPr>
          <a:xfrm>
            <a:off x="766763" y="908050"/>
            <a:ext cx="10153650" cy="0"/>
          </a:xfrm>
          <a:prstGeom prst="line">
            <a:avLst/>
          </a:prstGeom>
          <a:ln>
            <a:solidFill>
              <a:srgbClr val="222B48"/>
            </a:solidFill>
          </a:ln>
        </p:spPr>
        <p:style>
          <a:lnRef idx="1">
            <a:schemeClr val="accent1"/>
          </a:lnRef>
          <a:fillRef idx="0">
            <a:schemeClr val="accent1"/>
          </a:fillRef>
          <a:effectRef idx="0">
            <a:schemeClr val="accent1"/>
          </a:effectRef>
          <a:fontRef idx="minor">
            <a:schemeClr val="tx1"/>
          </a:fontRef>
        </p:style>
      </p:cxnSp>
      <p:sp>
        <p:nvSpPr>
          <p:cNvPr id="2" name="Rettangolo 1"/>
          <p:cNvSpPr/>
          <p:nvPr/>
        </p:nvSpPr>
        <p:spPr>
          <a:xfrm>
            <a:off x="0" y="6597352"/>
            <a:ext cx="12192000" cy="260648"/>
          </a:xfrm>
          <a:prstGeom prst="rect">
            <a:avLst/>
          </a:prstGeom>
          <a:solidFill>
            <a:srgbClr val="00534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11" name="Picture 15"/>
          <p:cNvPicPr>
            <a:picLocks noChangeAspect="1" noChangeArrowheads="1"/>
          </p:cNvPicPr>
          <p:nvPr/>
        </p:nvPicPr>
        <p:blipFill>
          <a:blip r:embed="rId3" cstate="print"/>
          <a:srcRect/>
          <a:stretch>
            <a:fillRect/>
          </a:stretch>
        </p:blipFill>
        <p:spPr bwMode="auto">
          <a:xfrm>
            <a:off x="911424" y="2507247"/>
            <a:ext cx="2952328" cy="2217897"/>
          </a:xfrm>
          <a:prstGeom prst="rect">
            <a:avLst/>
          </a:prstGeom>
          <a:noFill/>
          <a:ln w="9525">
            <a:noFill/>
            <a:miter lim="800000"/>
            <a:headEnd/>
            <a:tailEnd/>
          </a:ln>
        </p:spPr>
      </p:pic>
      <p:graphicFrame>
        <p:nvGraphicFramePr>
          <p:cNvPr id="12" name="Tabella 11"/>
          <p:cNvGraphicFramePr>
            <a:graphicFrameLocks noGrp="1"/>
          </p:cNvGraphicFramePr>
          <p:nvPr>
            <p:extLst>
              <p:ext uri="{D42A27DB-BD31-4B8C-83A1-F6EECF244321}">
                <p14:modId xmlns:p14="http://schemas.microsoft.com/office/powerpoint/2010/main" val="2808761443"/>
              </p:ext>
            </p:extLst>
          </p:nvPr>
        </p:nvGraphicFramePr>
        <p:xfrm>
          <a:off x="4512370" y="2420888"/>
          <a:ext cx="4895998" cy="2256118"/>
        </p:xfrm>
        <a:graphic>
          <a:graphicData uri="http://schemas.openxmlformats.org/drawingml/2006/table">
            <a:tbl>
              <a:tblPr firstRow="1" bandRow="1">
                <a:tableStyleId>{F5AB1C69-6EDB-4FF4-983F-18BD219EF322}</a:tableStyleId>
              </a:tblPr>
              <a:tblGrid>
                <a:gridCol w="2447999">
                  <a:extLst>
                    <a:ext uri="{9D8B030D-6E8A-4147-A177-3AD203B41FA5}">
                      <a16:colId xmlns:a16="http://schemas.microsoft.com/office/drawing/2014/main" val="20000"/>
                    </a:ext>
                  </a:extLst>
                </a:gridCol>
                <a:gridCol w="2447999">
                  <a:extLst>
                    <a:ext uri="{9D8B030D-6E8A-4147-A177-3AD203B41FA5}">
                      <a16:colId xmlns:a16="http://schemas.microsoft.com/office/drawing/2014/main" val="20001"/>
                    </a:ext>
                  </a:extLst>
                </a:gridCol>
              </a:tblGrid>
              <a:tr h="1128059">
                <a:tc>
                  <a:txBody>
                    <a:bodyPr/>
                    <a:lstStyle/>
                    <a:p>
                      <a:pPr algn="ctr"/>
                      <a:r>
                        <a:rPr lang="it-IT" sz="2800" dirty="0">
                          <a:solidFill>
                            <a:schemeClr val="bg1"/>
                          </a:solidFill>
                        </a:rPr>
                        <a:t>€</a:t>
                      </a:r>
                      <a:r>
                        <a:rPr lang="it-IT" sz="2800" baseline="0" dirty="0">
                          <a:solidFill>
                            <a:schemeClr val="bg1"/>
                          </a:solidFill>
                        </a:rPr>
                        <a:t> / Smc</a:t>
                      </a:r>
                      <a:endParaRPr lang="it-IT" sz="2800"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15351"/>
                    </a:solidFill>
                  </a:tcPr>
                </a:tc>
                <a:tc>
                  <a:txBody>
                    <a:bodyPr/>
                    <a:lstStyle/>
                    <a:p>
                      <a:pPr algn="l"/>
                      <a:r>
                        <a:rPr lang="it-IT" sz="2800" dirty="0">
                          <a:solidFill>
                            <a:schemeClr val="bg1"/>
                          </a:solidFill>
                        </a:rPr>
                        <a:t>0,2580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1888C"/>
                    </a:solidFill>
                  </a:tcPr>
                </a:tc>
                <a:extLst>
                  <a:ext uri="{0D108BD9-81ED-4DB2-BD59-A6C34878D82A}">
                    <a16:rowId xmlns:a16="http://schemas.microsoft.com/office/drawing/2014/main" val="10000"/>
                  </a:ext>
                </a:extLst>
              </a:tr>
              <a:tr h="1128059">
                <a:tc>
                  <a:txBody>
                    <a:bodyPr/>
                    <a:lstStyle/>
                    <a:p>
                      <a:pPr algn="ctr"/>
                      <a:r>
                        <a:rPr lang="it-IT" sz="2800" b="1" dirty="0">
                          <a:solidFill>
                            <a:schemeClr val="bg1"/>
                          </a:solidFill>
                        </a:rPr>
                        <a:t>€ Cent</a:t>
                      </a:r>
                      <a:r>
                        <a:rPr lang="it-IT" sz="2800" b="1" baseline="0" dirty="0">
                          <a:solidFill>
                            <a:schemeClr val="bg1"/>
                          </a:solidFill>
                        </a:rPr>
                        <a:t> / Smc</a:t>
                      </a:r>
                      <a:endParaRPr lang="it-IT" sz="2800" b="1"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15351"/>
                    </a:solidFill>
                  </a:tcPr>
                </a:tc>
                <a:tc>
                  <a:txBody>
                    <a:bodyPr/>
                    <a:lstStyle/>
                    <a:p>
                      <a:pPr algn="l"/>
                      <a:r>
                        <a:rPr lang="it-IT" sz="2800" b="1" dirty="0">
                          <a:solidFill>
                            <a:schemeClr val="bg1"/>
                          </a:solidFill>
                        </a:rPr>
                        <a:t>25,80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1888C"/>
                    </a:solidFill>
                  </a:tcPr>
                </a:tc>
                <a:extLst>
                  <a:ext uri="{0D108BD9-81ED-4DB2-BD59-A6C34878D82A}">
                    <a16:rowId xmlns:a16="http://schemas.microsoft.com/office/drawing/2014/main" val="10001"/>
                  </a:ext>
                </a:extLst>
              </a:tr>
            </a:tbl>
          </a:graphicData>
        </a:graphic>
      </p:graphicFrame>
      <p:sp>
        <p:nvSpPr>
          <p:cNvPr id="3" name="CasellaDiTesto 2"/>
          <p:cNvSpPr txBox="1"/>
          <p:nvPr/>
        </p:nvSpPr>
        <p:spPr>
          <a:xfrm>
            <a:off x="4512370" y="2051556"/>
            <a:ext cx="1813317" cy="369332"/>
          </a:xfrm>
          <a:prstGeom prst="rect">
            <a:avLst/>
          </a:prstGeom>
          <a:noFill/>
        </p:spPr>
        <p:txBody>
          <a:bodyPr wrap="none" rtlCol="0">
            <a:spAutoFit/>
          </a:bodyPr>
          <a:lstStyle/>
          <a:p>
            <a:r>
              <a:rPr lang="it-IT" dirty="0"/>
              <a:t>esempio prezzo</a:t>
            </a:r>
          </a:p>
        </p:txBody>
      </p:sp>
    </p:spTree>
    <p:extLst>
      <p:ext uri="{BB962C8B-B14F-4D97-AF65-F5344CB8AC3E}">
        <p14:creationId xmlns:p14="http://schemas.microsoft.com/office/powerpoint/2010/main" val="1292103069"/>
      </p:ext>
    </p:extLst>
  </p:cSld>
  <p:clrMapOvr>
    <a:masterClrMapping/>
  </p:clrMapOvr>
  <p:transition spd="med">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Titolo 1"/>
          <p:cNvSpPr txBox="1">
            <a:spLocks/>
          </p:cNvSpPr>
          <p:nvPr/>
        </p:nvSpPr>
        <p:spPr bwMode="auto">
          <a:xfrm>
            <a:off x="766763" y="115888"/>
            <a:ext cx="9510712" cy="649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fontAlgn="base">
              <a:spcBef>
                <a:spcPct val="0"/>
              </a:spcBef>
              <a:spcAft>
                <a:spcPct val="0"/>
              </a:spcAft>
              <a:defRPr>
                <a:solidFill>
                  <a:schemeClr val="tx1"/>
                </a:solidFill>
                <a:latin typeface="Corbel" panose="020B0503020204020204" pitchFamily="34" charset="0"/>
              </a:defRPr>
            </a:lvl6pPr>
            <a:lvl7pPr marL="2971800" indent="-228600" fontAlgn="base">
              <a:spcBef>
                <a:spcPct val="0"/>
              </a:spcBef>
              <a:spcAft>
                <a:spcPct val="0"/>
              </a:spcAft>
              <a:defRPr>
                <a:solidFill>
                  <a:schemeClr val="tx1"/>
                </a:solidFill>
                <a:latin typeface="Corbel" panose="020B0503020204020204" pitchFamily="34" charset="0"/>
              </a:defRPr>
            </a:lvl7pPr>
            <a:lvl8pPr marL="3429000" indent="-228600" fontAlgn="base">
              <a:spcBef>
                <a:spcPct val="0"/>
              </a:spcBef>
              <a:spcAft>
                <a:spcPct val="0"/>
              </a:spcAft>
              <a:defRPr>
                <a:solidFill>
                  <a:schemeClr val="tx1"/>
                </a:solidFill>
                <a:latin typeface="Corbel" panose="020B0503020204020204" pitchFamily="34" charset="0"/>
              </a:defRPr>
            </a:lvl8pPr>
            <a:lvl9pPr marL="3886200" indent="-228600" fontAlgn="base">
              <a:spcBef>
                <a:spcPct val="0"/>
              </a:spcBef>
              <a:spcAft>
                <a:spcPct val="0"/>
              </a:spcAft>
              <a:defRPr>
                <a:solidFill>
                  <a:schemeClr val="tx1"/>
                </a:solidFill>
                <a:latin typeface="Corbel" panose="020B0503020204020204" pitchFamily="34" charset="0"/>
              </a:defRPr>
            </a:lvl9pPr>
          </a:lstStyle>
          <a:p>
            <a:pPr eaLnBrk="1" hangingPunct="1">
              <a:lnSpc>
                <a:spcPct val="90000"/>
              </a:lnSpc>
              <a:buFont typeface="Arial" panose="020B0604020202020204" pitchFamily="34" charset="0"/>
              <a:buNone/>
            </a:pPr>
            <a:r>
              <a:rPr lang="it-IT" altLang="it-IT" sz="3400" noProof="1">
                <a:solidFill>
                  <a:srgbClr val="00534C"/>
                </a:solidFill>
              </a:rPr>
              <a:t>Il Mercato Gas</a:t>
            </a:r>
          </a:p>
        </p:txBody>
      </p:sp>
      <p:cxnSp>
        <p:nvCxnSpPr>
          <p:cNvPr id="9" name="Connettore 1 8"/>
          <p:cNvCxnSpPr/>
          <p:nvPr/>
        </p:nvCxnSpPr>
        <p:spPr>
          <a:xfrm>
            <a:off x="766763" y="908050"/>
            <a:ext cx="10153650" cy="0"/>
          </a:xfrm>
          <a:prstGeom prst="line">
            <a:avLst/>
          </a:prstGeom>
          <a:ln>
            <a:solidFill>
              <a:srgbClr val="222B48"/>
            </a:solidFill>
          </a:ln>
        </p:spPr>
        <p:style>
          <a:lnRef idx="1">
            <a:schemeClr val="accent1"/>
          </a:lnRef>
          <a:fillRef idx="0">
            <a:schemeClr val="accent1"/>
          </a:fillRef>
          <a:effectRef idx="0">
            <a:schemeClr val="accent1"/>
          </a:effectRef>
          <a:fontRef idx="minor">
            <a:schemeClr val="tx1"/>
          </a:fontRef>
        </p:style>
      </p:cxnSp>
      <p:sp>
        <p:nvSpPr>
          <p:cNvPr id="2" name="Rettangolo 1"/>
          <p:cNvSpPr/>
          <p:nvPr/>
        </p:nvSpPr>
        <p:spPr>
          <a:xfrm>
            <a:off x="0" y="6597352"/>
            <a:ext cx="12192000" cy="260648"/>
          </a:xfrm>
          <a:prstGeom prst="rect">
            <a:avLst/>
          </a:prstGeom>
          <a:solidFill>
            <a:srgbClr val="00534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8" name="Sottotitolo 2"/>
          <p:cNvSpPr txBox="1">
            <a:spLocks/>
          </p:cNvSpPr>
          <p:nvPr/>
        </p:nvSpPr>
        <p:spPr>
          <a:xfrm>
            <a:off x="911424" y="1352554"/>
            <a:ext cx="2953681" cy="560738"/>
          </a:xfrm>
          <a:prstGeom prst="rect">
            <a:avLst/>
          </a:prstGeom>
        </p:spPr>
        <p:txBody>
          <a:bodyPr vert="horz" lIns="91440" tIns="45720" rIns="91440" bIns="45720" rtlCol="0">
            <a:no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gn="l"/>
            <a:r>
              <a:rPr lang="it-IT" dirty="0">
                <a:solidFill>
                  <a:srgbClr val="FF0000"/>
                </a:solidFill>
              </a:rPr>
              <a:t>Liberalizzazione</a:t>
            </a:r>
          </a:p>
        </p:txBody>
      </p:sp>
      <p:sp>
        <p:nvSpPr>
          <p:cNvPr id="10" name="Sottotitolo 2"/>
          <p:cNvSpPr txBox="1">
            <a:spLocks/>
          </p:cNvSpPr>
          <p:nvPr/>
        </p:nvSpPr>
        <p:spPr bwMode="auto">
          <a:xfrm>
            <a:off x="869051" y="2132856"/>
            <a:ext cx="10081120" cy="2702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lvl1pPr marL="273050" indent="-228600" algn="l" rtl="0" eaLnBrk="1" fontAlgn="base" hangingPunct="1">
              <a:lnSpc>
                <a:spcPct val="90000"/>
              </a:lnSpc>
              <a:spcBef>
                <a:spcPts val="1800"/>
              </a:spcBef>
              <a:spcAft>
                <a:spcPct val="0"/>
              </a:spcAft>
              <a:buClr>
                <a:schemeClr val="tx2"/>
              </a:buClr>
              <a:buSzPct val="80000"/>
              <a:buFont typeface="Wingdings" panose="05000000000000000000" pitchFamily="2" charset="2"/>
              <a:buChar char="§"/>
              <a:defRPr sz="2000" kern="1200">
                <a:solidFill>
                  <a:schemeClr val="tx2"/>
                </a:solidFill>
                <a:latin typeface="+mn-lt"/>
                <a:ea typeface="+mn-ea"/>
                <a:cs typeface="+mn-cs"/>
              </a:defRPr>
            </a:lvl1pPr>
            <a:lvl2pPr marL="593725" indent="-228600" algn="l" rtl="0" eaLnBrk="1" fontAlgn="base" hangingPunct="1">
              <a:lnSpc>
                <a:spcPct val="90000"/>
              </a:lnSpc>
              <a:spcBef>
                <a:spcPts val="1000"/>
              </a:spcBef>
              <a:spcAft>
                <a:spcPct val="0"/>
              </a:spcAft>
              <a:buClr>
                <a:schemeClr val="tx2"/>
              </a:buClr>
              <a:buSzPct val="80000"/>
              <a:buFont typeface="Wingdings" panose="05000000000000000000" pitchFamily="2" charset="2"/>
              <a:buChar char="§"/>
              <a:defRPr kern="1200">
                <a:solidFill>
                  <a:schemeClr val="tx2"/>
                </a:solidFill>
                <a:latin typeface="+mn-lt"/>
                <a:ea typeface="+mn-ea"/>
                <a:cs typeface="+mn-cs"/>
              </a:defRPr>
            </a:lvl2pPr>
            <a:lvl3pPr marL="914400" indent="-228600" algn="l" rtl="0" eaLnBrk="1" fontAlgn="base" hangingPunct="1">
              <a:lnSpc>
                <a:spcPct val="90000"/>
              </a:lnSpc>
              <a:spcBef>
                <a:spcPts val="800"/>
              </a:spcBef>
              <a:spcAft>
                <a:spcPct val="0"/>
              </a:spcAft>
              <a:buClr>
                <a:schemeClr val="tx2"/>
              </a:buClr>
              <a:buSzPct val="80000"/>
              <a:buFont typeface="Wingdings" panose="05000000000000000000" pitchFamily="2" charset="2"/>
              <a:buChar char="§"/>
              <a:defRPr sz="1600" kern="1200">
                <a:solidFill>
                  <a:schemeClr val="tx2"/>
                </a:solidFill>
                <a:latin typeface="+mn-lt"/>
                <a:ea typeface="+mn-ea"/>
                <a:cs typeface="+mn-cs"/>
              </a:defRPr>
            </a:lvl3pPr>
            <a:lvl4pPr marL="1233488" indent="-228600" algn="l" rtl="0" eaLnBrk="1" fontAlgn="base" hangingPunct="1">
              <a:lnSpc>
                <a:spcPct val="90000"/>
              </a:lnSpc>
              <a:spcBef>
                <a:spcPts val="800"/>
              </a:spcBef>
              <a:spcAft>
                <a:spcPct val="0"/>
              </a:spcAft>
              <a:buClr>
                <a:schemeClr val="tx2"/>
              </a:buClr>
              <a:buSzPct val="80000"/>
              <a:buFont typeface="Wingdings" panose="05000000000000000000" pitchFamily="2" charset="2"/>
              <a:buChar char="§"/>
              <a:defRPr sz="1400" kern="1200">
                <a:solidFill>
                  <a:schemeClr val="tx2"/>
                </a:solidFill>
                <a:latin typeface="+mn-lt"/>
                <a:ea typeface="+mn-ea"/>
                <a:cs typeface="+mn-cs"/>
              </a:defRPr>
            </a:lvl4pPr>
            <a:lvl5pPr marL="1554163" indent="-228600" algn="l" rtl="0" eaLnBrk="1" fontAlgn="base" hangingPunct="1">
              <a:lnSpc>
                <a:spcPct val="90000"/>
              </a:lnSpc>
              <a:spcBef>
                <a:spcPts val="800"/>
              </a:spcBef>
              <a:spcAft>
                <a:spcPct val="0"/>
              </a:spcAft>
              <a:buClr>
                <a:schemeClr val="tx2"/>
              </a:buClr>
              <a:buSzPct val="80000"/>
              <a:buFont typeface="Wingdings" panose="05000000000000000000" pitchFamily="2" charset="2"/>
              <a:buChar char="§"/>
              <a:defRPr sz="1400" kern="1200">
                <a:solidFill>
                  <a:schemeClr val="tx2"/>
                </a:solidFill>
                <a:latin typeface="+mn-lt"/>
                <a:ea typeface="+mn-ea"/>
                <a:cs typeface="+mn-cs"/>
              </a:defRPr>
            </a:lvl5pPr>
            <a:lvl6pPr marL="1874520" indent="-228600" algn="l" defTabSz="914400" rtl="0" eaLnBrk="1" latinLnBrk="0" hangingPunct="1">
              <a:lnSpc>
                <a:spcPct val="90000"/>
              </a:lnSpc>
              <a:spcBef>
                <a:spcPts val="800"/>
              </a:spcBef>
              <a:buSzPct val="80000"/>
              <a:buFont typeface="Wingdings" pitchFamily="2" charset="2"/>
              <a:buChar char="§"/>
              <a:defRPr sz="1400" kern="1200">
                <a:solidFill>
                  <a:schemeClr val="tx2"/>
                </a:solidFill>
                <a:latin typeface="+mn-lt"/>
                <a:ea typeface="+mn-ea"/>
                <a:cs typeface="+mn-cs"/>
              </a:defRPr>
            </a:lvl6pPr>
            <a:lvl7pPr marL="219456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7pPr>
            <a:lvl8pPr marL="251460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8pPr>
            <a:lvl9pPr marL="283464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9pPr>
          </a:lstStyle>
          <a:p>
            <a:pPr marL="44450" indent="0">
              <a:buNone/>
            </a:pPr>
            <a:r>
              <a:rPr lang="it-IT" b="1" dirty="0" err="1">
                <a:solidFill>
                  <a:schemeClr val="tx1">
                    <a:lumMod val="50000"/>
                  </a:schemeClr>
                </a:solidFill>
              </a:rPr>
              <a:t>D.Lgs.</a:t>
            </a:r>
            <a:r>
              <a:rPr lang="it-IT" b="1" dirty="0">
                <a:solidFill>
                  <a:schemeClr val="tx1">
                    <a:lumMod val="50000"/>
                  </a:schemeClr>
                </a:solidFill>
              </a:rPr>
              <a:t> 164 del 23 maggio 2000 (Decreto Letta)</a:t>
            </a:r>
          </a:p>
          <a:p>
            <a:r>
              <a:rPr lang="it-IT" b="1" dirty="0">
                <a:solidFill>
                  <a:srgbClr val="1F497D"/>
                </a:solidFill>
              </a:rPr>
              <a:t>Art. 1 - </a:t>
            </a:r>
            <a:r>
              <a:rPr lang="it-IT" b="1" i="1" dirty="0">
                <a:solidFill>
                  <a:srgbClr val="1F497D"/>
                </a:solidFill>
              </a:rPr>
              <a:t>Liberalizzazione del mercato interno del Gas naturale</a:t>
            </a:r>
          </a:p>
          <a:p>
            <a:pPr marL="44450" indent="0">
              <a:buNone/>
            </a:pPr>
            <a:r>
              <a:rPr lang="it-IT" dirty="0">
                <a:solidFill>
                  <a:srgbClr val="1F497D"/>
                </a:solidFill>
              </a:rPr>
              <a:t>Nei limiti delle disposizioni del presente decreto le attività di importazione, esportazione, trasporto e dispacciamento, distribuzione e vendita di gas naturale, in qualunque sua forma e comunque utilizzato, sono libere.</a:t>
            </a:r>
          </a:p>
          <a:p>
            <a:r>
              <a:rPr lang="it-IT" b="1" dirty="0">
                <a:solidFill>
                  <a:srgbClr val="1F497D"/>
                </a:solidFill>
              </a:rPr>
              <a:t>Art. 21 - </a:t>
            </a:r>
            <a:r>
              <a:rPr lang="it-IT" b="1" i="1" dirty="0">
                <a:solidFill>
                  <a:srgbClr val="1F497D"/>
                </a:solidFill>
              </a:rPr>
              <a:t>Separazione contabile e societaria per le imprese del gas naturale</a:t>
            </a:r>
          </a:p>
          <a:p>
            <a:endParaRPr lang="it-IT" dirty="0">
              <a:solidFill>
                <a:srgbClr val="1F497D"/>
              </a:solidFill>
            </a:endParaRPr>
          </a:p>
        </p:txBody>
      </p:sp>
    </p:spTree>
    <p:extLst>
      <p:ext uri="{BB962C8B-B14F-4D97-AF65-F5344CB8AC3E}">
        <p14:creationId xmlns:p14="http://schemas.microsoft.com/office/powerpoint/2010/main" val="3964894932"/>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800" fill="hold"/>
                                        <p:tgtEl>
                                          <p:spTgt spid="8"/>
                                        </p:tgtEl>
                                        <p:attrNameLst>
                                          <p:attrName>ppt_x</p:attrName>
                                        </p:attrNameLst>
                                      </p:cBhvr>
                                      <p:tavLst>
                                        <p:tav tm="0">
                                          <p:val>
                                            <p:strVal val="0-#ppt_w/2"/>
                                          </p:val>
                                        </p:tav>
                                        <p:tav tm="100000">
                                          <p:val>
                                            <p:strVal val="#ppt_x"/>
                                          </p:val>
                                        </p:tav>
                                      </p:tavLst>
                                    </p:anim>
                                    <p:anim calcmode="lin" valueType="num">
                                      <p:cBhvr additive="base">
                                        <p:cTn id="8" dur="800" fill="hold"/>
                                        <p:tgtEl>
                                          <p:spTgt spid="8"/>
                                        </p:tgtEl>
                                        <p:attrNameLst>
                                          <p:attrName>ppt_y</p:attrName>
                                        </p:attrNameLst>
                                      </p:cBhvr>
                                      <p:tavLst>
                                        <p:tav tm="0">
                                          <p:val>
                                            <p:strVal val="#ppt_y"/>
                                          </p:val>
                                        </p:tav>
                                        <p:tav tm="100000">
                                          <p:val>
                                            <p:strVal val="#ppt_y"/>
                                          </p:val>
                                        </p:tav>
                                      </p:tavLst>
                                    </p:anim>
                                  </p:childTnLst>
                                </p:cTn>
                              </p:par>
                            </p:childTnLst>
                          </p:cTn>
                        </p:par>
                        <p:par>
                          <p:cTn id="9" fill="hold">
                            <p:stCondLst>
                              <p:cond delay="800"/>
                            </p:stCondLst>
                            <p:childTnLst>
                              <p:par>
                                <p:cTn id="10" presetID="10" presetClass="entr" presetSubtype="0" fill="hold" grpId="0" nodeType="after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tangolo 1"/>
          <p:cNvSpPr/>
          <p:nvPr/>
        </p:nvSpPr>
        <p:spPr>
          <a:xfrm>
            <a:off x="0" y="6597352"/>
            <a:ext cx="12192000" cy="260648"/>
          </a:xfrm>
          <a:prstGeom prst="rect">
            <a:avLst/>
          </a:prstGeom>
          <a:solidFill>
            <a:srgbClr val="00534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 name="Titolo 1"/>
          <p:cNvSpPr txBox="1">
            <a:spLocks/>
          </p:cNvSpPr>
          <p:nvPr/>
        </p:nvSpPr>
        <p:spPr bwMode="auto">
          <a:xfrm>
            <a:off x="766763" y="188640"/>
            <a:ext cx="9510712" cy="1080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fontAlgn="base">
              <a:spcBef>
                <a:spcPct val="0"/>
              </a:spcBef>
              <a:spcAft>
                <a:spcPct val="0"/>
              </a:spcAft>
              <a:defRPr>
                <a:solidFill>
                  <a:schemeClr val="tx1"/>
                </a:solidFill>
                <a:latin typeface="Corbel" panose="020B0503020204020204" pitchFamily="34" charset="0"/>
              </a:defRPr>
            </a:lvl6pPr>
            <a:lvl7pPr marL="2971800" indent="-228600" fontAlgn="base">
              <a:spcBef>
                <a:spcPct val="0"/>
              </a:spcBef>
              <a:spcAft>
                <a:spcPct val="0"/>
              </a:spcAft>
              <a:defRPr>
                <a:solidFill>
                  <a:schemeClr val="tx1"/>
                </a:solidFill>
                <a:latin typeface="Corbel" panose="020B0503020204020204" pitchFamily="34" charset="0"/>
              </a:defRPr>
            </a:lvl7pPr>
            <a:lvl8pPr marL="3429000" indent="-228600" fontAlgn="base">
              <a:spcBef>
                <a:spcPct val="0"/>
              </a:spcBef>
              <a:spcAft>
                <a:spcPct val="0"/>
              </a:spcAft>
              <a:defRPr>
                <a:solidFill>
                  <a:schemeClr val="tx1"/>
                </a:solidFill>
                <a:latin typeface="Corbel" panose="020B0503020204020204" pitchFamily="34" charset="0"/>
              </a:defRPr>
            </a:lvl8pPr>
            <a:lvl9pPr marL="3886200" indent="-228600" fontAlgn="base">
              <a:spcBef>
                <a:spcPct val="0"/>
              </a:spcBef>
              <a:spcAft>
                <a:spcPct val="0"/>
              </a:spcAft>
              <a:defRPr>
                <a:solidFill>
                  <a:schemeClr val="tx1"/>
                </a:solidFill>
                <a:latin typeface="Corbel" panose="020B0503020204020204" pitchFamily="34" charset="0"/>
              </a:defRPr>
            </a:lvl9pPr>
          </a:lstStyle>
          <a:p>
            <a:pPr hangingPunct="0">
              <a:lnSpc>
                <a:spcPct val="101000"/>
              </a:lnSpc>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it-IT" sz="3400" dirty="0">
                <a:solidFill>
                  <a:srgbClr val="00534C"/>
                </a:solidFill>
              </a:rPr>
              <a:t>Modalità di Acquisto del Gas Naturale e relative Offerte Commerciali</a:t>
            </a:r>
          </a:p>
        </p:txBody>
      </p:sp>
      <p:cxnSp>
        <p:nvCxnSpPr>
          <p:cNvPr id="7" name="Connettore 1 6"/>
          <p:cNvCxnSpPr/>
          <p:nvPr/>
        </p:nvCxnSpPr>
        <p:spPr>
          <a:xfrm>
            <a:off x="695400" y="1268760"/>
            <a:ext cx="10153650" cy="0"/>
          </a:xfrm>
          <a:prstGeom prst="line">
            <a:avLst/>
          </a:prstGeom>
          <a:ln>
            <a:solidFill>
              <a:srgbClr val="222B48"/>
            </a:solidFill>
          </a:ln>
        </p:spPr>
        <p:style>
          <a:lnRef idx="1">
            <a:schemeClr val="accent1"/>
          </a:lnRef>
          <a:fillRef idx="0">
            <a:schemeClr val="accent1"/>
          </a:fillRef>
          <a:effectRef idx="0">
            <a:schemeClr val="accent1"/>
          </a:effectRef>
          <a:fontRef idx="minor">
            <a:schemeClr val="tx1"/>
          </a:fontRef>
        </p:style>
      </p:cxnSp>
      <p:sp>
        <p:nvSpPr>
          <p:cNvPr id="8" name="Sottotitolo 2"/>
          <p:cNvSpPr txBox="1">
            <a:spLocks/>
          </p:cNvSpPr>
          <p:nvPr/>
        </p:nvSpPr>
        <p:spPr>
          <a:xfrm>
            <a:off x="6023992" y="2721399"/>
            <a:ext cx="4752528" cy="3659929"/>
          </a:xfrm>
          <a:prstGeom prst="rect">
            <a:avLst/>
          </a:prstGeom>
        </p:spPr>
        <p:txBody>
          <a:bodyPr vert="horz" lIns="91440" tIns="45720" rIns="91440" bIns="45720" rtlCol="0">
            <a:no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r>
              <a:rPr lang="it-IT" sz="2400" dirty="0">
                <a:solidFill>
                  <a:srgbClr val="1F497D"/>
                </a:solidFill>
              </a:rPr>
              <a:t>il costo della Materia Prima verrà adeguato mensilmente o trimestralmente a seconda dell’Indice di riferimento identificato nell’offerta economica sottoscritta</a:t>
            </a:r>
          </a:p>
          <a:p>
            <a:endParaRPr lang="it-IT" sz="2400" dirty="0">
              <a:solidFill>
                <a:srgbClr val="1F497D"/>
              </a:solidFill>
            </a:endParaRPr>
          </a:p>
          <a:p>
            <a:r>
              <a:rPr lang="it-IT" sz="2400" dirty="0">
                <a:solidFill>
                  <a:srgbClr val="1F497D"/>
                </a:solidFill>
              </a:rPr>
              <a:t>esempi offerte Indicizzate :</a:t>
            </a:r>
          </a:p>
          <a:p>
            <a:r>
              <a:rPr lang="it-IT" sz="2400" b="1" dirty="0" err="1">
                <a:solidFill>
                  <a:srgbClr val="1F497D"/>
                </a:solidFill>
              </a:rPr>
              <a:t>Pfor</a:t>
            </a:r>
            <a:r>
              <a:rPr lang="it-IT" sz="2400" b="1" dirty="0">
                <a:solidFill>
                  <a:srgbClr val="1F497D"/>
                </a:solidFill>
              </a:rPr>
              <a:t> – PSV – TTF </a:t>
            </a:r>
          </a:p>
        </p:txBody>
      </p:sp>
      <p:sp>
        <p:nvSpPr>
          <p:cNvPr id="10" name="Ovale 9"/>
          <p:cNvSpPr/>
          <p:nvPr/>
        </p:nvSpPr>
        <p:spPr>
          <a:xfrm>
            <a:off x="1476539" y="1700808"/>
            <a:ext cx="2745679" cy="827966"/>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it-IT" sz="2400" b="1" dirty="0">
                <a:solidFill>
                  <a:schemeClr val="bg1"/>
                </a:solidFill>
              </a:rPr>
              <a:t>Prezzo Fisso</a:t>
            </a:r>
            <a:endParaRPr lang="it-IT" b="1" dirty="0">
              <a:solidFill>
                <a:schemeClr val="bg1"/>
              </a:solidFill>
            </a:endParaRPr>
          </a:p>
        </p:txBody>
      </p:sp>
      <p:sp>
        <p:nvSpPr>
          <p:cNvPr id="11" name="Ovale 10"/>
          <p:cNvSpPr/>
          <p:nvPr/>
        </p:nvSpPr>
        <p:spPr>
          <a:xfrm>
            <a:off x="7027416" y="1677409"/>
            <a:ext cx="2745679" cy="827966"/>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it-IT" sz="2400" b="1" dirty="0"/>
              <a:t>Indicizzato</a:t>
            </a:r>
            <a:endParaRPr lang="it-IT" b="1" dirty="0"/>
          </a:p>
        </p:txBody>
      </p:sp>
      <p:sp>
        <p:nvSpPr>
          <p:cNvPr id="12" name="Sottotitolo 2"/>
          <p:cNvSpPr txBox="1">
            <a:spLocks/>
          </p:cNvSpPr>
          <p:nvPr/>
        </p:nvSpPr>
        <p:spPr>
          <a:xfrm>
            <a:off x="904553" y="2719274"/>
            <a:ext cx="4255343" cy="3085990"/>
          </a:xfrm>
          <a:prstGeom prst="rect">
            <a:avLst/>
          </a:prstGeom>
        </p:spPr>
        <p:txBody>
          <a:bodyPr vert="horz" lIns="91440" tIns="45720" rIns="91440" bIns="45720" rtlCol="0">
            <a:no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r>
              <a:rPr lang="it-IT" sz="2400" dirty="0">
                <a:solidFill>
                  <a:srgbClr val="1F497D"/>
                </a:solidFill>
              </a:rPr>
              <a:t>il costo della Materia Prima sarà fisso ed invariabile per tutto il periodo indicato nell’offerta economica sottoscritta.</a:t>
            </a:r>
          </a:p>
          <a:p>
            <a:endParaRPr lang="it-IT" sz="2400" dirty="0">
              <a:solidFill>
                <a:srgbClr val="1F497D"/>
              </a:solidFill>
            </a:endParaRPr>
          </a:p>
          <a:p>
            <a:r>
              <a:rPr lang="it-IT" sz="2400" dirty="0">
                <a:solidFill>
                  <a:srgbClr val="1F497D"/>
                </a:solidFill>
              </a:rPr>
              <a:t>esempi offerte Prezzo Fisso :</a:t>
            </a:r>
          </a:p>
          <a:p>
            <a:r>
              <a:rPr lang="it-IT" sz="2400" b="1" dirty="0">
                <a:solidFill>
                  <a:srgbClr val="1F497D"/>
                </a:solidFill>
              </a:rPr>
              <a:t>CMEM – Binomia – Monomia</a:t>
            </a:r>
          </a:p>
        </p:txBody>
      </p:sp>
    </p:spTree>
    <p:extLst>
      <p:ext uri="{BB962C8B-B14F-4D97-AF65-F5344CB8AC3E}">
        <p14:creationId xmlns:p14="http://schemas.microsoft.com/office/powerpoint/2010/main" val="141292376"/>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down)">
                                      <p:cBhvr>
                                        <p:cTn id="8" dur="500"/>
                                        <p:tgtEl>
                                          <p:spTgt spid="8"/>
                                        </p:tgtEl>
                                      </p:cBhvr>
                                    </p:animEffect>
                                  </p:childTnLst>
                                </p:cTn>
                              </p:par>
                            </p:childTnLst>
                          </p:cTn>
                        </p:par>
                        <p:par>
                          <p:cTn id="9" fill="hold">
                            <p:stCondLst>
                              <p:cond delay="500"/>
                            </p:stCondLst>
                            <p:childTnLst>
                              <p:par>
                                <p:cTn id="10" presetID="6" presetClass="entr" presetSubtype="16" fill="hold" grpId="0" nodeType="after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circle(in)">
                                      <p:cBhvr>
                                        <p:cTn id="12" dur="800"/>
                                        <p:tgtEl>
                                          <p:spTgt spid="10"/>
                                        </p:tgtEl>
                                      </p:cBhvr>
                                    </p:animEffect>
                                  </p:childTnLst>
                                </p:cTn>
                              </p:par>
                            </p:childTnLst>
                          </p:cTn>
                        </p:par>
                        <p:par>
                          <p:cTn id="13" fill="hold">
                            <p:stCondLst>
                              <p:cond delay="1300"/>
                            </p:stCondLst>
                            <p:childTnLst>
                              <p:par>
                                <p:cTn id="14" presetID="12" presetClass="entr" presetSubtype="1" fill="hold" grpId="0" nodeType="afterEffect">
                                  <p:stCondLst>
                                    <p:cond delay="0"/>
                                  </p:stCondLst>
                                  <p:childTnLst>
                                    <p:set>
                                      <p:cBhvr>
                                        <p:cTn id="15" dur="1" fill="hold">
                                          <p:stCondLst>
                                            <p:cond delay="0"/>
                                          </p:stCondLst>
                                        </p:cTn>
                                        <p:tgtEl>
                                          <p:spTgt spid="12"/>
                                        </p:tgtEl>
                                        <p:attrNameLst>
                                          <p:attrName>style.visibility</p:attrName>
                                        </p:attrNameLst>
                                      </p:cBhvr>
                                      <p:to>
                                        <p:strVal val="visible"/>
                                      </p:to>
                                    </p:set>
                                    <p:anim calcmode="lin" valueType="num">
                                      <p:cBhvr additive="base">
                                        <p:cTn id="16" dur="800"/>
                                        <p:tgtEl>
                                          <p:spTgt spid="12"/>
                                        </p:tgtEl>
                                        <p:attrNameLst>
                                          <p:attrName>ppt_y</p:attrName>
                                        </p:attrNameLst>
                                      </p:cBhvr>
                                      <p:tavLst>
                                        <p:tav tm="0">
                                          <p:val>
                                            <p:strVal val="#ppt_y-#ppt_h*1.125000"/>
                                          </p:val>
                                        </p:tav>
                                        <p:tav tm="100000">
                                          <p:val>
                                            <p:strVal val="#ppt_y"/>
                                          </p:val>
                                        </p:tav>
                                      </p:tavLst>
                                    </p:anim>
                                    <p:animEffect transition="in" filter="wipe(down)">
                                      <p:cBhvr>
                                        <p:cTn id="17" dur="8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circle(in)">
                                      <p:cBhvr>
                                        <p:cTn id="22" dur="8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animBg="1"/>
      <p:bldP spid="11" grpId="0" animBg="1"/>
      <p:bldP spid="1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Titolo 1"/>
          <p:cNvSpPr txBox="1">
            <a:spLocks/>
          </p:cNvSpPr>
          <p:nvPr/>
        </p:nvSpPr>
        <p:spPr bwMode="auto">
          <a:xfrm>
            <a:off x="766763" y="115888"/>
            <a:ext cx="9510712" cy="649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fontAlgn="base">
              <a:spcBef>
                <a:spcPct val="0"/>
              </a:spcBef>
              <a:spcAft>
                <a:spcPct val="0"/>
              </a:spcAft>
              <a:defRPr>
                <a:solidFill>
                  <a:schemeClr val="tx1"/>
                </a:solidFill>
                <a:latin typeface="Corbel" panose="020B0503020204020204" pitchFamily="34" charset="0"/>
              </a:defRPr>
            </a:lvl6pPr>
            <a:lvl7pPr marL="2971800" indent="-228600" fontAlgn="base">
              <a:spcBef>
                <a:spcPct val="0"/>
              </a:spcBef>
              <a:spcAft>
                <a:spcPct val="0"/>
              </a:spcAft>
              <a:defRPr>
                <a:solidFill>
                  <a:schemeClr val="tx1"/>
                </a:solidFill>
                <a:latin typeface="Corbel" panose="020B0503020204020204" pitchFamily="34" charset="0"/>
              </a:defRPr>
            </a:lvl7pPr>
            <a:lvl8pPr marL="3429000" indent="-228600" fontAlgn="base">
              <a:spcBef>
                <a:spcPct val="0"/>
              </a:spcBef>
              <a:spcAft>
                <a:spcPct val="0"/>
              </a:spcAft>
              <a:defRPr>
                <a:solidFill>
                  <a:schemeClr val="tx1"/>
                </a:solidFill>
                <a:latin typeface="Corbel" panose="020B0503020204020204" pitchFamily="34" charset="0"/>
              </a:defRPr>
            </a:lvl8pPr>
            <a:lvl9pPr marL="3886200" indent="-228600" fontAlgn="base">
              <a:spcBef>
                <a:spcPct val="0"/>
              </a:spcBef>
              <a:spcAft>
                <a:spcPct val="0"/>
              </a:spcAft>
              <a:defRPr>
                <a:solidFill>
                  <a:schemeClr val="tx1"/>
                </a:solidFill>
                <a:latin typeface="Corbel" panose="020B0503020204020204" pitchFamily="34" charset="0"/>
              </a:defRPr>
            </a:lvl9pPr>
          </a:lstStyle>
          <a:p>
            <a:pPr eaLnBrk="1" hangingPunct="1">
              <a:lnSpc>
                <a:spcPct val="90000"/>
              </a:lnSpc>
              <a:buFont typeface="Arial" panose="020B0604020202020204" pitchFamily="34" charset="0"/>
              <a:buNone/>
            </a:pPr>
            <a:r>
              <a:rPr lang="it-IT" altLang="it-IT" sz="3400" noProof="1">
                <a:solidFill>
                  <a:srgbClr val="00534C"/>
                </a:solidFill>
              </a:rPr>
              <a:t>La Fatturazione Gas</a:t>
            </a:r>
          </a:p>
        </p:txBody>
      </p:sp>
      <p:cxnSp>
        <p:nvCxnSpPr>
          <p:cNvPr id="9" name="Connettore 1 8"/>
          <p:cNvCxnSpPr/>
          <p:nvPr/>
        </p:nvCxnSpPr>
        <p:spPr>
          <a:xfrm>
            <a:off x="766763" y="908050"/>
            <a:ext cx="10153650" cy="0"/>
          </a:xfrm>
          <a:prstGeom prst="line">
            <a:avLst/>
          </a:prstGeom>
          <a:ln>
            <a:solidFill>
              <a:srgbClr val="222B48"/>
            </a:solidFill>
          </a:ln>
        </p:spPr>
        <p:style>
          <a:lnRef idx="1">
            <a:schemeClr val="accent1"/>
          </a:lnRef>
          <a:fillRef idx="0">
            <a:schemeClr val="accent1"/>
          </a:fillRef>
          <a:effectRef idx="0">
            <a:schemeClr val="accent1"/>
          </a:effectRef>
          <a:fontRef idx="minor">
            <a:schemeClr val="tx1"/>
          </a:fontRef>
        </p:style>
      </p:cxnSp>
      <p:sp>
        <p:nvSpPr>
          <p:cNvPr id="2" name="Rettangolo 1"/>
          <p:cNvSpPr/>
          <p:nvPr/>
        </p:nvSpPr>
        <p:spPr>
          <a:xfrm>
            <a:off x="0" y="6597352"/>
            <a:ext cx="12192000" cy="260648"/>
          </a:xfrm>
          <a:prstGeom prst="rect">
            <a:avLst/>
          </a:prstGeom>
          <a:solidFill>
            <a:srgbClr val="00534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7" name="Picture 11" descr="http://t3.gstatic.com/images?q=tbn:ANd9GcSo82lCnORanFg4oixkQcncwS5ddILhtMLl9lZahtCXfoBOIc9qyA"/>
          <p:cNvPicPr>
            <a:picLocks noChangeAspect="1" noChangeArrowheads="1"/>
          </p:cNvPicPr>
          <p:nvPr/>
        </p:nvPicPr>
        <p:blipFill>
          <a:blip r:embed="rId3" cstate="print"/>
          <a:srcRect/>
          <a:stretch>
            <a:fillRect/>
          </a:stretch>
        </p:blipFill>
        <p:spPr bwMode="auto">
          <a:xfrm>
            <a:off x="6024564" y="1405836"/>
            <a:ext cx="4607940" cy="433297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623034614"/>
      </p:ext>
    </p:extLst>
  </p:cSld>
  <p:clrMapOvr>
    <a:masterClrMapping/>
  </p:clrMapOvr>
  <p:transition spd="med">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Titolo 1"/>
          <p:cNvSpPr txBox="1">
            <a:spLocks/>
          </p:cNvSpPr>
          <p:nvPr/>
        </p:nvSpPr>
        <p:spPr bwMode="auto">
          <a:xfrm>
            <a:off x="766763" y="115888"/>
            <a:ext cx="9510712" cy="649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fontAlgn="base">
              <a:spcBef>
                <a:spcPct val="0"/>
              </a:spcBef>
              <a:spcAft>
                <a:spcPct val="0"/>
              </a:spcAft>
              <a:defRPr>
                <a:solidFill>
                  <a:schemeClr val="tx1"/>
                </a:solidFill>
                <a:latin typeface="Corbel" panose="020B0503020204020204" pitchFamily="34" charset="0"/>
              </a:defRPr>
            </a:lvl6pPr>
            <a:lvl7pPr marL="2971800" indent="-228600" fontAlgn="base">
              <a:spcBef>
                <a:spcPct val="0"/>
              </a:spcBef>
              <a:spcAft>
                <a:spcPct val="0"/>
              </a:spcAft>
              <a:defRPr>
                <a:solidFill>
                  <a:schemeClr val="tx1"/>
                </a:solidFill>
                <a:latin typeface="Corbel" panose="020B0503020204020204" pitchFamily="34" charset="0"/>
              </a:defRPr>
            </a:lvl7pPr>
            <a:lvl8pPr marL="3429000" indent="-228600" fontAlgn="base">
              <a:spcBef>
                <a:spcPct val="0"/>
              </a:spcBef>
              <a:spcAft>
                <a:spcPct val="0"/>
              </a:spcAft>
              <a:defRPr>
                <a:solidFill>
                  <a:schemeClr val="tx1"/>
                </a:solidFill>
                <a:latin typeface="Corbel" panose="020B0503020204020204" pitchFamily="34" charset="0"/>
              </a:defRPr>
            </a:lvl8pPr>
            <a:lvl9pPr marL="3886200" indent="-228600" fontAlgn="base">
              <a:spcBef>
                <a:spcPct val="0"/>
              </a:spcBef>
              <a:spcAft>
                <a:spcPct val="0"/>
              </a:spcAft>
              <a:defRPr>
                <a:solidFill>
                  <a:schemeClr val="tx1"/>
                </a:solidFill>
                <a:latin typeface="Corbel" panose="020B0503020204020204" pitchFamily="34" charset="0"/>
              </a:defRPr>
            </a:lvl9pPr>
          </a:lstStyle>
          <a:p>
            <a:pPr eaLnBrk="1" hangingPunct="1">
              <a:lnSpc>
                <a:spcPct val="90000"/>
              </a:lnSpc>
              <a:buFont typeface="Arial" panose="020B0604020202020204" pitchFamily="34" charset="0"/>
              <a:buNone/>
            </a:pPr>
            <a:r>
              <a:rPr lang="it-IT" altLang="it-IT" sz="3400" noProof="1">
                <a:solidFill>
                  <a:srgbClr val="00534C"/>
                </a:solidFill>
              </a:rPr>
              <a:t>Dati tecnici del punto di fornitura</a:t>
            </a:r>
          </a:p>
        </p:txBody>
      </p:sp>
      <p:cxnSp>
        <p:nvCxnSpPr>
          <p:cNvPr id="9" name="Connettore 1 8"/>
          <p:cNvCxnSpPr/>
          <p:nvPr/>
        </p:nvCxnSpPr>
        <p:spPr>
          <a:xfrm>
            <a:off x="766763" y="908050"/>
            <a:ext cx="10153650" cy="0"/>
          </a:xfrm>
          <a:prstGeom prst="line">
            <a:avLst/>
          </a:prstGeom>
          <a:ln>
            <a:solidFill>
              <a:srgbClr val="222B48"/>
            </a:solidFill>
          </a:ln>
        </p:spPr>
        <p:style>
          <a:lnRef idx="1">
            <a:schemeClr val="accent1"/>
          </a:lnRef>
          <a:fillRef idx="0">
            <a:schemeClr val="accent1"/>
          </a:fillRef>
          <a:effectRef idx="0">
            <a:schemeClr val="accent1"/>
          </a:effectRef>
          <a:fontRef idx="minor">
            <a:schemeClr val="tx1"/>
          </a:fontRef>
        </p:style>
      </p:cxnSp>
      <p:sp>
        <p:nvSpPr>
          <p:cNvPr id="2" name="Rettangolo 1"/>
          <p:cNvSpPr/>
          <p:nvPr/>
        </p:nvSpPr>
        <p:spPr>
          <a:xfrm>
            <a:off x="0" y="6597352"/>
            <a:ext cx="12192000" cy="260648"/>
          </a:xfrm>
          <a:prstGeom prst="rect">
            <a:avLst/>
          </a:prstGeom>
          <a:solidFill>
            <a:srgbClr val="00534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 name="Rettangolo 8"/>
          <p:cNvSpPr>
            <a:spLocks noChangeArrowheads="1"/>
          </p:cNvSpPr>
          <p:nvPr/>
        </p:nvSpPr>
        <p:spPr bwMode="auto">
          <a:xfrm>
            <a:off x="766763" y="1281153"/>
            <a:ext cx="9649717" cy="4612032"/>
          </a:xfrm>
          <a:prstGeom prst="rect">
            <a:avLst/>
          </a:prstGeom>
          <a:noFill/>
          <a:ln w="9525">
            <a:noFill/>
            <a:miter lim="800000"/>
            <a:headEnd/>
            <a:tailEnd/>
          </a:ln>
        </p:spPr>
        <p:txBody>
          <a:bodyPr wrap="square">
            <a:spAutoFit/>
          </a:bodyPr>
          <a:lstStyle/>
          <a:p>
            <a:pPr hangingPunct="0">
              <a:lnSpc>
                <a:spcPct val="150000"/>
              </a:lnSpc>
              <a:buClr>
                <a:srgbClr val="000000"/>
              </a:buClr>
              <a:buSzPct val="100000"/>
              <a:buFont typeface="Arial" pitchFamily="34" charset="0"/>
              <a:buChar char="•"/>
            </a:pPr>
            <a:r>
              <a:rPr lang="it-IT" sz="2400" b="1" dirty="0">
                <a:solidFill>
                  <a:srgbClr val="015351"/>
                </a:solidFill>
                <a:latin typeface="Myriad Pro"/>
                <a:ea typeface="Arial Unicode MS" pitchFamily="34" charset="-128"/>
                <a:cs typeface="Arial Unicode MS" pitchFamily="34" charset="-128"/>
              </a:rPr>
              <a:t> </a:t>
            </a:r>
            <a:r>
              <a:rPr lang="it-IT" sz="2400" dirty="0">
                <a:solidFill>
                  <a:srgbClr val="015351"/>
                </a:solidFill>
                <a:latin typeface="Myriad Pro"/>
                <a:ea typeface="Arial Unicode MS" pitchFamily="34" charset="-128"/>
                <a:cs typeface="Arial Unicode MS" pitchFamily="34" charset="-128"/>
              </a:rPr>
              <a:t>P.D.R. (Punto di Riconsegna)</a:t>
            </a:r>
          </a:p>
          <a:p>
            <a:pPr hangingPunct="0">
              <a:lnSpc>
                <a:spcPct val="150000"/>
              </a:lnSpc>
              <a:buClr>
                <a:srgbClr val="000000"/>
              </a:buClr>
              <a:buSzPct val="100000"/>
              <a:buFont typeface="Arial" pitchFamily="34" charset="0"/>
              <a:buChar char="•"/>
            </a:pPr>
            <a:r>
              <a:rPr lang="it-IT" sz="2400" dirty="0">
                <a:solidFill>
                  <a:srgbClr val="015351"/>
                </a:solidFill>
                <a:latin typeface="Myriad Pro"/>
                <a:ea typeface="Arial Unicode MS" pitchFamily="34" charset="-128"/>
                <a:cs typeface="Arial Unicode MS" pitchFamily="34" charset="-128"/>
              </a:rPr>
              <a:t> RE.MI. (Stazione di Regolazione e Misura – City Gate) </a:t>
            </a:r>
          </a:p>
          <a:p>
            <a:pPr hangingPunct="0">
              <a:lnSpc>
                <a:spcPct val="150000"/>
              </a:lnSpc>
              <a:buClr>
                <a:srgbClr val="000000"/>
              </a:buClr>
              <a:buSzPct val="100000"/>
              <a:buFont typeface="Arial" pitchFamily="34" charset="0"/>
              <a:buChar char="•"/>
            </a:pPr>
            <a:r>
              <a:rPr lang="it-IT" sz="2400" dirty="0">
                <a:solidFill>
                  <a:srgbClr val="015351"/>
                </a:solidFill>
                <a:latin typeface="Myriad Pro"/>
                <a:ea typeface="Arial Unicode MS" pitchFamily="34" charset="-128"/>
                <a:cs typeface="Arial Unicode MS" pitchFamily="34" charset="-128"/>
              </a:rPr>
              <a:t> Indirizzo di Fornitura</a:t>
            </a:r>
          </a:p>
          <a:p>
            <a:pPr hangingPunct="0">
              <a:lnSpc>
                <a:spcPct val="150000"/>
              </a:lnSpc>
              <a:buClr>
                <a:srgbClr val="000000"/>
              </a:buClr>
              <a:buSzPct val="100000"/>
              <a:buFont typeface="Arial" pitchFamily="34" charset="0"/>
              <a:buChar char="•"/>
            </a:pPr>
            <a:r>
              <a:rPr lang="it-IT" sz="2400" dirty="0">
                <a:solidFill>
                  <a:srgbClr val="015351"/>
                </a:solidFill>
                <a:latin typeface="Myriad Pro"/>
                <a:ea typeface="Arial Unicode MS" pitchFamily="34" charset="-128"/>
                <a:cs typeface="Arial Unicode MS" pitchFamily="34" charset="-128"/>
              </a:rPr>
              <a:t> Indirizzo di Fatturazione e/o Sede Legale</a:t>
            </a:r>
          </a:p>
          <a:p>
            <a:pPr hangingPunct="0">
              <a:lnSpc>
                <a:spcPct val="150000"/>
              </a:lnSpc>
              <a:buClr>
                <a:srgbClr val="000000"/>
              </a:buClr>
              <a:buSzPct val="100000"/>
              <a:buFont typeface="Arial" pitchFamily="34" charset="0"/>
              <a:buChar char="•"/>
            </a:pPr>
            <a:r>
              <a:rPr lang="it-IT" sz="2400" dirty="0">
                <a:solidFill>
                  <a:srgbClr val="015351"/>
                </a:solidFill>
                <a:latin typeface="Myriad Pro"/>
                <a:ea typeface="Arial Unicode MS" pitchFamily="34" charset="-128"/>
                <a:cs typeface="Arial Unicode MS" pitchFamily="34" charset="-128"/>
              </a:rPr>
              <a:t> Tipologia di contatore</a:t>
            </a:r>
          </a:p>
          <a:p>
            <a:pPr hangingPunct="0">
              <a:lnSpc>
                <a:spcPct val="150000"/>
              </a:lnSpc>
              <a:buClr>
                <a:srgbClr val="000000"/>
              </a:buClr>
              <a:buSzPct val="100000"/>
              <a:buFont typeface="Arial" pitchFamily="34" charset="0"/>
              <a:buChar char="•"/>
            </a:pPr>
            <a:r>
              <a:rPr lang="it-IT" sz="2400" dirty="0">
                <a:solidFill>
                  <a:srgbClr val="015351"/>
                </a:solidFill>
                <a:latin typeface="Myriad Pro"/>
                <a:ea typeface="Arial Unicode MS" pitchFamily="34" charset="-128"/>
                <a:cs typeface="Arial Unicode MS" pitchFamily="34" charset="-128"/>
              </a:rPr>
              <a:t> Matricola Contatore</a:t>
            </a:r>
          </a:p>
          <a:p>
            <a:pPr hangingPunct="0">
              <a:lnSpc>
                <a:spcPct val="150000"/>
              </a:lnSpc>
              <a:buClr>
                <a:srgbClr val="000000"/>
              </a:buClr>
              <a:buSzPct val="100000"/>
              <a:buFont typeface="Arial" pitchFamily="34" charset="0"/>
              <a:buChar char="•"/>
            </a:pPr>
            <a:r>
              <a:rPr lang="it-IT" sz="2400" dirty="0">
                <a:solidFill>
                  <a:srgbClr val="015351"/>
                </a:solidFill>
                <a:latin typeface="Myriad Pro"/>
                <a:ea typeface="Arial Unicode MS" pitchFamily="34" charset="-128"/>
                <a:cs typeface="Arial Unicode MS" pitchFamily="34" charset="-128"/>
              </a:rPr>
              <a:t> Consumo Annuo</a:t>
            </a:r>
          </a:p>
          <a:p>
            <a:pPr hangingPunct="0">
              <a:lnSpc>
                <a:spcPct val="104000"/>
              </a:lnSpc>
              <a:buSzPct val="100000"/>
            </a:pPr>
            <a:endParaRPr lang="it-IT" sz="2400" dirty="0">
              <a:solidFill>
                <a:schemeClr val="tx2"/>
              </a:solidFill>
              <a:latin typeface="Myriad Pro"/>
              <a:ea typeface="Arial Unicode MS" pitchFamily="34" charset="-128"/>
              <a:cs typeface="Arial Unicode MS" pitchFamily="34" charset="-128"/>
            </a:endParaRPr>
          </a:p>
          <a:p>
            <a:pPr hangingPunct="0">
              <a:lnSpc>
                <a:spcPct val="93000"/>
              </a:lnSpc>
              <a:buClr>
                <a:srgbClr val="000000"/>
              </a:buClr>
              <a:buSzPct val="100000"/>
            </a:pPr>
            <a:endParaRPr lang="it-IT" dirty="0">
              <a:solidFill>
                <a:srgbClr val="034390"/>
              </a:solidFill>
              <a:latin typeface="Myriad Pro"/>
              <a:ea typeface="Arial Unicode MS" pitchFamily="34" charset="-128"/>
              <a:cs typeface="Arial Unicode MS" pitchFamily="34" charset="-128"/>
            </a:endParaRPr>
          </a:p>
        </p:txBody>
      </p:sp>
    </p:spTree>
    <p:extLst>
      <p:ext uri="{BB962C8B-B14F-4D97-AF65-F5344CB8AC3E}">
        <p14:creationId xmlns:p14="http://schemas.microsoft.com/office/powerpoint/2010/main" val="1049941746"/>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 calcmode="lin" valueType="num">
                                      <p:cBhvr additive="base">
                                        <p:cTn id="13" dur="500" fill="hold"/>
                                        <p:tgtEl>
                                          <p:spTgt spid="6">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6">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anim calcmode="lin" valueType="num">
                                      <p:cBhvr additive="base">
                                        <p:cTn id="19" dur="500" fill="hold"/>
                                        <p:tgtEl>
                                          <p:spTgt spid="6">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6">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6">
                                            <p:txEl>
                                              <p:pRg st="3" end="3"/>
                                            </p:txEl>
                                          </p:spTgt>
                                        </p:tgtEl>
                                        <p:attrNameLst>
                                          <p:attrName>style.visibility</p:attrName>
                                        </p:attrNameLst>
                                      </p:cBhvr>
                                      <p:to>
                                        <p:strVal val="visible"/>
                                      </p:to>
                                    </p:set>
                                    <p:anim calcmode="lin" valueType="num">
                                      <p:cBhvr additive="base">
                                        <p:cTn id="25" dur="500" fill="hold"/>
                                        <p:tgtEl>
                                          <p:spTgt spid="6">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6">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nodeType="clickEffect">
                                  <p:stCondLst>
                                    <p:cond delay="0"/>
                                  </p:stCondLst>
                                  <p:childTnLst>
                                    <p:set>
                                      <p:cBhvr>
                                        <p:cTn id="30" dur="1" fill="hold">
                                          <p:stCondLst>
                                            <p:cond delay="0"/>
                                          </p:stCondLst>
                                        </p:cTn>
                                        <p:tgtEl>
                                          <p:spTgt spid="6">
                                            <p:txEl>
                                              <p:pRg st="4" end="4"/>
                                            </p:txEl>
                                          </p:spTgt>
                                        </p:tgtEl>
                                        <p:attrNameLst>
                                          <p:attrName>style.visibility</p:attrName>
                                        </p:attrNameLst>
                                      </p:cBhvr>
                                      <p:to>
                                        <p:strVal val="visible"/>
                                      </p:to>
                                    </p:set>
                                    <p:anim calcmode="lin" valueType="num">
                                      <p:cBhvr additive="base">
                                        <p:cTn id="31" dur="500" fill="hold"/>
                                        <p:tgtEl>
                                          <p:spTgt spid="6">
                                            <p:txEl>
                                              <p:pRg st="4" end="4"/>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6">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nodeType="clickEffect">
                                  <p:stCondLst>
                                    <p:cond delay="0"/>
                                  </p:stCondLst>
                                  <p:childTnLst>
                                    <p:set>
                                      <p:cBhvr>
                                        <p:cTn id="36" dur="1" fill="hold">
                                          <p:stCondLst>
                                            <p:cond delay="0"/>
                                          </p:stCondLst>
                                        </p:cTn>
                                        <p:tgtEl>
                                          <p:spTgt spid="6">
                                            <p:txEl>
                                              <p:pRg st="5" end="5"/>
                                            </p:txEl>
                                          </p:spTgt>
                                        </p:tgtEl>
                                        <p:attrNameLst>
                                          <p:attrName>style.visibility</p:attrName>
                                        </p:attrNameLst>
                                      </p:cBhvr>
                                      <p:to>
                                        <p:strVal val="visible"/>
                                      </p:to>
                                    </p:set>
                                    <p:anim calcmode="lin" valueType="num">
                                      <p:cBhvr additive="base">
                                        <p:cTn id="37" dur="500" fill="hold"/>
                                        <p:tgtEl>
                                          <p:spTgt spid="6">
                                            <p:txEl>
                                              <p:pRg st="5" end="5"/>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6">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2" fill="hold" nodeType="clickEffect">
                                  <p:stCondLst>
                                    <p:cond delay="0"/>
                                  </p:stCondLst>
                                  <p:childTnLst>
                                    <p:set>
                                      <p:cBhvr>
                                        <p:cTn id="42" dur="1" fill="hold">
                                          <p:stCondLst>
                                            <p:cond delay="0"/>
                                          </p:stCondLst>
                                        </p:cTn>
                                        <p:tgtEl>
                                          <p:spTgt spid="6">
                                            <p:txEl>
                                              <p:pRg st="6" end="6"/>
                                            </p:txEl>
                                          </p:spTgt>
                                        </p:tgtEl>
                                        <p:attrNameLst>
                                          <p:attrName>style.visibility</p:attrName>
                                        </p:attrNameLst>
                                      </p:cBhvr>
                                      <p:to>
                                        <p:strVal val="visible"/>
                                      </p:to>
                                    </p:set>
                                    <p:anim calcmode="lin" valueType="num">
                                      <p:cBhvr additive="base">
                                        <p:cTn id="43" dur="500" fill="hold"/>
                                        <p:tgtEl>
                                          <p:spTgt spid="6">
                                            <p:txEl>
                                              <p:pRg st="6" end="6"/>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6">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Titolo 1"/>
          <p:cNvSpPr txBox="1">
            <a:spLocks/>
          </p:cNvSpPr>
          <p:nvPr/>
        </p:nvSpPr>
        <p:spPr bwMode="auto">
          <a:xfrm>
            <a:off x="766763" y="187425"/>
            <a:ext cx="9510712" cy="649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fontAlgn="base">
              <a:spcBef>
                <a:spcPct val="0"/>
              </a:spcBef>
              <a:spcAft>
                <a:spcPct val="0"/>
              </a:spcAft>
              <a:defRPr>
                <a:solidFill>
                  <a:schemeClr val="tx1"/>
                </a:solidFill>
                <a:latin typeface="Corbel" panose="020B0503020204020204" pitchFamily="34" charset="0"/>
              </a:defRPr>
            </a:lvl6pPr>
            <a:lvl7pPr marL="2971800" indent="-228600" fontAlgn="base">
              <a:spcBef>
                <a:spcPct val="0"/>
              </a:spcBef>
              <a:spcAft>
                <a:spcPct val="0"/>
              </a:spcAft>
              <a:defRPr>
                <a:solidFill>
                  <a:schemeClr val="tx1"/>
                </a:solidFill>
                <a:latin typeface="Corbel" panose="020B0503020204020204" pitchFamily="34" charset="0"/>
              </a:defRPr>
            </a:lvl7pPr>
            <a:lvl8pPr marL="3429000" indent="-228600" fontAlgn="base">
              <a:spcBef>
                <a:spcPct val="0"/>
              </a:spcBef>
              <a:spcAft>
                <a:spcPct val="0"/>
              </a:spcAft>
              <a:defRPr>
                <a:solidFill>
                  <a:schemeClr val="tx1"/>
                </a:solidFill>
                <a:latin typeface="Corbel" panose="020B0503020204020204" pitchFamily="34" charset="0"/>
              </a:defRPr>
            </a:lvl8pPr>
            <a:lvl9pPr marL="3886200" indent="-228600" fontAlgn="base">
              <a:spcBef>
                <a:spcPct val="0"/>
              </a:spcBef>
              <a:spcAft>
                <a:spcPct val="0"/>
              </a:spcAft>
              <a:defRPr>
                <a:solidFill>
                  <a:schemeClr val="tx1"/>
                </a:solidFill>
                <a:latin typeface="Corbel" panose="020B0503020204020204" pitchFamily="34" charset="0"/>
              </a:defRPr>
            </a:lvl9pPr>
          </a:lstStyle>
          <a:p>
            <a:pPr eaLnBrk="1" hangingPunct="1">
              <a:lnSpc>
                <a:spcPct val="90000"/>
              </a:lnSpc>
              <a:buFont typeface="Arial" panose="020B0604020202020204" pitchFamily="34" charset="0"/>
              <a:buNone/>
            </a:pPr>
            <a:r>
              <a:rPr lang="it-IT" altLang="it-IT" sz="3400" noProof="1">
                <a:solidFill>
                  <a:srgbClr val="00534C"/>
                </a:solidFill>
              </a:rPr>
              <a:t>Dati tecnici del punto di fornitura</a:t>
            </a:r>
            <a:endParaRPr lang="it-IT" altLang="it-IT" sz="2400" noProof="1">
              <a:solidFill>
                <a:srgbClr val="00534C"/>
              </a:solidFill>
            </a:endParaRPr>
          </a:p>
        </p:txBody>
      </p:sp>
      <p:cxnSp>
        <p:nvCxnSpPr>
          <p:cNvPr id="9" name="Connettore 1 8"/>
          <p:cNvCxnSpPr/>
          <p:nvPr/>
        </p:nvCxnSpPr>
        <p:spPr>
          <a:xfrm>
            <a:off x="766763" y="908050"/>
            <a:ext cx="10153650" cy="0"/>
          </a:xfrm>
          <a:prstGeom prst="line">
            <a:avLst/>
          </a:prstGeom>
          <a:ln>
            <a:solidFill>
              <a:srgbClr val="222B48"/>
            </a:solidFill>
          </a:ln>
        </p:spPr>
        <p:style>
          <a:lnRef idx="1">
            <a:schemeClr val="accent1"/>
          </a:lnRef>
          <a:fillRef idx="0">
            <a:schemeClr val="accent1"/>
          </a:fillRef>
          <a:effectRef idx="0">
            <a:schemeClr val="accent1"/>
          </a:effectRef>
          <a:fontRef idx="minor">
            <a:schemeClr val="tx1"/>
          </a:fontRef>
        </p:style>
      </p:cxnSp>
      <p:sp>
        <p:nvSpPr>
          <p:cNvPr id="2" name="Rettangolo 1"/>
          <p:cNvSpPr/>
          <p:nvPr/>
        </p:nvSpPr>
        <p:spPr>
          <a:xfrm>
            <a:off x="0" y="6597352"/>
            <a:ext cx="12192000" cy="260648"/>
          </a:xfrm>
          <a:prstGeom prst="rect">
            <a:avLst/>
          </a:prstGeom>
          <a:solidFill>
            <a:srgbClr val="00534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3" name="Immagin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40093" y="4873322"/>
            <a:ext cx="2880320" cy="1724030"/>
          </a:xfrm>
          <a:prstGeom prst="rect">
            <a:avLst/>
          </a:prstGeom>
          <a:ln>
            <a:noFill/>
          </a:ln>
          <a:effectLst>
            <a:softEdge rad="112500"/>
          </a:effectLst>
        </p:spPr>
      </p:pic>
      <p:sp>
        <p:nvSpPr>
          <p:cNvPr id="7" name="Rettangolo 9"/>
          <p:cNvSpPr>
            <a:spLocks noChangeArrowheads="1"/>
          </p:cNvSpPr>
          <p:nvPr/>
        </p:nvSpPr>
        <p:spPr bwMode="auto">
          <a:xfrm>
            <a:off x="407369" y="1268760"/>
            <a:ext cx="10513044" cy="3918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anose="020B0604020202020204" pitchFamily="34" charset="0"/>
                <a:cs typeface="Arial" panose="020B0604020202020204" pitchFamily="34" charset="0"/>
              </a:defRPr>
            </a:lvl1pPr>
            <a:lvl2pPr marL="742950" indent="-28575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anose="020B0604020202020204" pitchFamily="34" charset="0"/>
                <a:cs typeface="Arial" panose="020B0604020202020204" pitchFamily="34" charset="0"/>
              </a:defRPr>
            </a:lvl2pPr>
            <a:lvl3pPr marL="11430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anose="020B0604020202020204" pitchFamily="34" charset="0"/>
                <a:cs typeface="Arial" panose="020B0604020202020204" pitchFamily="34" charset="0"/>
              </a:defRPr>
            </a:lvl3pPr>
            <a:lvl4pPr marL="16002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anose="020B0604020202020204" pitchFamily="34" charset="0"/>
                <a:cs typeface="Arial" panose="020B0604020202020204" pitchFamily="34" charset="0"/>
              </a:defRPr>
            </a:lvl4pPr>
            <a:lvl5pPr marL="20574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anose="020B0604020202020204" pitchFamily="34" charset="0"/>
                <a:cs typeface="Arial" panose="020B0604020202020204" pitchFamily="34" charset="0"/>
              </a:defRPr>
            </a:lvl9pPr>
          </a:lstStyle>
          <a:p>
            <a:pPr algn="just" eaLnBrk="1">
              <a:lnSpc>
                <a:spcPct val="104000"/>
              </a:lnSpc>
              <a:buSzPct val="100000"/>
              <a:buFont typeface="Arial" panose="020B0604020202020204" pitchFamily="34" charset="0"/>
              <a:buChar char="•"/>
            </a:pPr>
            <a:r>
              <a:rPr lang="it-IT" altLang="it-IT" sz="2400" dirty="0">
                <a:solidFill>
                  <a:srgbClr val="034390"/>
                </a:solidFill>
                <a:latin typeface="Myriad Pro" panose="020B0503030403020204" pitchFamily="34" charset="0"/>
                <a:ea typeface="Arial Unicode MS" panose="020B0604020202020204" pitchFamily="34" charset="-128"/>
                <a:cs typeface="Arial Unicode MS" panose="020B0604020202020204" pitchFamily="34" charset="-128"/>
              </a:rPr>
              <a:t> </a:t>
            </a:r>
            <a:r>
              <a:rPr lang="it-IT" altLang="it-IT" sz="2400" b="1" dirty="0">
                <a:solidFill>
                  <a:srgbClr val="01888C"/>
                </a:solidFill>
                <a:latin typeface="Myriad Pro" panose="020B0503030403020204" pitchFamily="34" charset="0"/>
                <a:ea typeface="Arial Unicode MS" panose="020B0604020202020204" pitchFamily="34" charset="-128"/>
                <a:cs typeface="Arial Unicode MS" panose="020B0604020202020204" pitchFamily="34" charset="-128"/>
              </a:rPr>
              <a:t>Consumi reali</a:t>
            </a:r>
            <a:r>
              <a:rPr lang="it-IT" altLang="it-IT" sz="2400" dirty="0">
                <a:solidFill>
                  <a:srgbClr val="034390"/>
                </a:solidFill>
                <a:latin typeface="Myriad Pro" panose="020B0503030403020204" pitchFamily="34" charset="0"/>
                <a:ea typeface="Arial Unicode MS" panose="020B0604020202020204" pitchFamily="34" charset="-128"/>
                <a:cs typeface="Arial Unicode MS" panose="020B0604020202020204" pitchFamily="34" charset="-128"/>
              </a:rPr>
              <a:t>: </a:t>
            </a:r>
            <a:r>
              <a:rPr lang="it-IT" altLang="it-IT" sz="2400" dirty="0">
                <a:solidFill>
                  <a:srgbClr val="000000"/>
                </a:solidFill>
                <a:latin typeface="Myriad Pro" panose="020B0503030403020204" pitchFamily="34" charset="0"/>
                <a:ea typeface="Arial Unicode MS" panose="020B0604020202020204" pitchFamily="34" charset="-128"/>
                <a:cs typeface="Arial Unicode MS" panose="020B0604020202020204" pitchFamily="34" charset="-128"/>
              </a:rPr>
              <a:t>Sono gli Smc consumati fra due letture rilevate</a:t>
            </a:r>
          </a:p>
          <a:p>
            <a:pPr algn="just" eaLnBrk="1">
              <a:lnSpc>
                <a:spcPct val="104000"/>
              </a:lnSpc>
              <a:buSzPct val="100000"/>
            </a:pPr>
            <a:endParaRPr lang="it-IT" altLang="it-IT" sz="2400" dirty="0">
              <a:solidFill>
                <a:srgbClr val="034390"/>
              </a:solidFill>
              <a:latin typeface="Myriad Pro" panose="020B0503030403020204" pitchFamily="34" charset="0"/>
              <a:ea typeface="Arial Unicode MS" panose="020B0604020202020204" pitchFamily="34" charset="-128"/>
              <a:cs typeface="Arial Unicode MS" panose="020B0604020202020204" pitchFamily="34" charset="-128"/>
            </a:endParaRPr>
          </a:p>
          <a:p>
            <a:pPr algn="just" eaLnBrk="1">
              <a:lnSpc>
                <a:spcPct val="104000"/>
              </a:lnSpc>
              <a:buSzPct val="100000"/>
              <a:buFont typeface="Arial" panose="020B0604020202020204" pitchFamily="34" charset="0"/>
              <a:buChar char="•"/>
            </a:pPr>
            <a:r>
              <a:rPr lang="it-IT" altLang="it-IT" sz="2400" b="1" dirty="0">
                <a:solidFill>
                  <a:srgbClr val="034390"/>
                </a:solidFill>
                <a:latin typeface="Myriad Pro" panose="020B0503030403020204" pitchFamily="34" charset="0"/>
                <a:ea typeface="Arial Unicode MS" panose="020B0604020202020204" pitchFamily="34" charset="-128"/>
                <a:cs typeface="Arial Unicode MS" panose="020B0604020202020204" pitchFamily="34" charset="-128"/>
              </a:rPr>
              <a:t> </a:t>
            </a:r>
            <a:r>
              <a:rPr lang="it-IT" altLang="it-IT" sz="2400" b="1" dirty="0">
                <a:solidFill>
                  <a:srgbClr val="01888C"/>
                </a:solidFill>
                <a:latin typeface="Myriad Pro" panose="020B0503030403020204" pitchFamily="34" charset="0"/>
                <a:ea typeface="Arial Unicode MS" panose="020B0604020202020204" pitchFamily="34" charset="-128"/>
                <a:cs typeface="Arial Unicode MS" panose="020B0604020202020204" pitchFamily="34" charset="-128"/>
              </a:rPr>
              <a:t>Consumi stimati</a:t>
            </a:r>
            <a:r>
              <a:rPr lang="it-IT" altLang="it-IT" sz="2400" dirty="0">
                <a:solidFill>
                  <a:srgbClr val="034390"/>
                </a:solidFill>
                <a:latin typeface="Myriad Pro" panose="020B0503030403020204" pitchFamily="34" charset="0"/>
                <a:ea typeface="Arial Unicode MS" panose="020B0604020202020204" pitchFamily="34" charset="-128"/>
                <a:cs typeface="Arial Unicode MS" panose="020B0604020202020204" pitchFamily="34" charset="-128"/>
              </a:rPr>
              <a:t>: </a:t>
            </a:r>
            <a:r>
              <a:rPr lang="it-IT" altLang="it-IT" sz="2400" dirty="0">
                <a:solidFill>
                  <a:srgbClr val="000000"/>
                </a:solidFill>
                <a:latin typeface="Myriad Pro" panose="020B0503030403020204" pitchFamily="34" charset="0"/>
                <a:ea typeface="Arial Unicode MS" panose="020B0604020202020204" pitchFamily="34" charset="-128"/>
                <a:cs typeface="Arial Unicode MS" panose="020B0604020202020204" pitchFamily="34" charset="-128"/>
              </a:rPr>
              <a:t>Sono i consumi che vengono attribuiti in mancanza di letture rilevate, sulla base delle migliori stime dei consumi storici del cliente disponibili al fornitore</a:t>
            </a:r>
          </a:p>
          <a:p>
            <a:pPr algn="just" eaLnBrk="1">
              <a:lnSpc>
                <a:spcPct val="104000"/>
              </a:lnSpc>
              <a:buSzPct val="100000"/>
            </a:pPr>
            <a:endParaRPr lang="it-IT" altLang="it-IT" sz="2400" dirty="0">
              <a:solidFill>
                <a:srgbClr val="034390"/>
              </a:solidFill>
              <a:latin typeface="Myriad Pro" panose="020B0503030403020204" pitchFamily="34" charset="0"/>
              <a:ea typeface="Arial Unicode MS" panose="020B0604020202020204" pitchFamily="34" charset="-128"/>
              <a:cs typeface="Arial Unicode MS" panose="020B0604020202020204" pitchFamily="34" charset="-128"/>
            </a:endParaRPr>
          </a:p>
          <a:p>
            <a:pPr algn="just" eaLnBrk="1">
              <a:lnSpc>
                <a:spcPct val="104000"/>
              </a:lnSpc>
              <a:buSzPct val="100000"/>
              <a:buFont typeface="Arial" panose="020B0604020202020204" pitchFamily="34" charset="0"/>
              <a:buChar char="•"/>
            </a:pPr>
            <a:r>
              <a:rPr lang="it-IT" altLang="it-IT" sz="2400" b="1" dirty="0">
                <a:solidFill>
                  <a:srgbClr val="034390"/>
                </a:solidFill>
                <a:latin typeface="Myriad Pro" panose="020B0503030403020204" pitchFamily="34" charset="0"/>
                <a:ea typeface="Arial Unicode MS" panose="020B0604020202020204" pitchFamily="34" charset="-128"/>
                <a:cs typeface="Arial Unicode MS" panose="020B0604020202020204" pitchFamily="34" charset="-128"/>
              </a:rPr>
              <a:t> </a:t>
            </a:r>
            <a:r>
              <a:rPr lang="it-IT" altLang="it-IT" sz="2400" b="1" dirty="0">
                <a:solidFill>
                  <a:srgbClr val="01888C"/>
                </a:solidFill>
                <a:latin typeface="Myriad Pro" panose="020B0503030403020204" pitchFamily="34" charset="0"/>
                <a:ea typeface="Arial Unicode MS" panose="020B0604020202020204" pitchFamily="34" charset="-128"/>
                <a:cs typeface="Arial Unicode MS" panose="020B0604020202020204" pitchFamily="34" charset="-128"/>
              </a:rPr>
              <a:t>Report Consumi</a:t>
            </a:r>
            <a:r>
              <a:rPr lang="it-IT" altLang="it-IT" sz="2400" dirty="0">
                <a:solidFill>
                  <a:srgbClr val="034390"/>
                </a:solidFill>
                <a:latin typeface="Myriad Pro" panose="020B0503030403020204" pitchFamily="34" charset="0"/>
                <a:ea typeface="Arial Unicode MS" panose="020B0604020202020204" pitchFamily="34" charset="-128"/>
                <a:cs typeface="Arial Unicode MS" panose="020B0604020202020204" pitchFamily="34" charset="-128"/>
              </a:rPr>
              <a:t>: </a:t>
            </a:r>
            <a:r>
              <a:rPr lang="it-IT" altLang="it-IT" sz="2400" dirty="0">
                <a:solidFill>
                  <a:srgbClr val="000000"/>
                </a:solidFill>
                <a:latin typeface="Myriad Pro" panose="020B0503030403020204" pitchFamily="34" charset="0"/>
                <a:ea typeface="Arial Unicode MS" panose="020B0604020202020204" pitchFamily="34" charset="-128"/>
                <a:cs typeface="Arial Unicode MS" panose="020B0604020202020204" pitchFamily="34" charset="-128"/>
              </a:rPr>
              <a:t>Tabella di riepilogo annuale dei consumi reali del cliente finale</a:t>
            </a:r>
          </a:p>
          <a:p>
            <a:pPr algn="just" eaLnBrk="1">
              <a:lnSpc>
                <a:spcPct val="104000"/>
              </a:lnSpc>
              <a:buSzPct val="100000"/>
            </a:pPr>
            <a:endParaRPr lang="it-IT" altLang="it-IT" sz="2400" dirty="0">
              <a:solidFill>
                <a:srgbClr val="034390"/>
              </a:solidFill>
              <a:latin typeface="Myriad Pro" panose="020B0503030403020204" pitchFamily="34" charset="0"/>
              <a:ea typeface="Arial Unicode MS" panose="020B0604020202020204" pitchFamily="34" charset="-128"/>
              <a:cs typeface="Arial Unicode MS" panose="020B0604020202020204" pitchFamily="34" charset="-128"/>
            </a:endParaRPr>
          </a:p>
          <a:p>
            <a:pPr algn="just" eaLnBrk="1">
              <a:lnSpc>
                <a:spcPct val="104000"/>
              </a:lnSpc>
              <a:buSzPct val="100000"/>
              <a:buFont typeface="Arial" panose="020B0604020202020204" pitchFamily="34" charset="0"/>
              <a:buChar char="•"/>
            </a:pPr>
            <a:r>
              <a:rPr lang="it-IT" altLang="it-IT" sz="2400" b="1" dirty="0">
                <a:solidFill>
                  <a:srgbClr val="034390"/>
                </a:solidFill>
                <a:latin typeface="Myriad Pro" panose="020B0503030403020204" pitchFamily="34" charset="0"/>
                <a:ea typeface="Arial Unicode MS" panose="020B0604020202020204" pitchFamily="34" charset="-128"/>
                <a:cs typeface="Arial Unicode MS" panose="020B0604020202020204" pitchFamily="34" charset="-128"/>
              </a:rPr>
              <a:t> </a:t>
            </a:r>
            <a:r>
              <a:rPr lang="it-IT" altLang="it-IT" sz="2400" b="1" dirty="0">
                <a:solidFill>
                  <a:srgbClr val="01888C"/>
                </a:solidFill>
                <a:latin typeface="Myriad Pro" panose="020B0503030403020204" pitchFamily="34" charset="0"/>
                <a:ea typeface="Arial Unicode MS" panose="020B0604020202020204" pitchFamily="34" charset="-128"/>
                <a:cs typeface="Arial Unicode MS" panose="020B0604020202020204" pitchFamily="34" charset="-128"/>
              </a:rPr>
              <a:t>Conguagli</a:t>
            </a:r>
            <a:r>
              <a:rPr lang="it-IT" altLang="it-IT" sz="2400" dirty="0">
                <a:solidFill>
                  <a:srgbClr val="034390"/>
                </a:solidFill>
                <a:latin typeface="Myriad Pro" panose="020B0503030403020204" pitchFamily="34" charset="0"/>
                <a:ea typeface="Arial Unicode MS" panose="020B0604020202020204" pitchFamily="34" charset="-128"/>
                <a:cs typeface="Arial Unicode MS" panose="020B0604020202020204" pitchFamily="34" charset="-128"/>
              </a:rPr>
              <a:t>: </a:t>
            </a:r>
            <a:r>
              <a:rPr lang="it-IT" altLang="it-IT" sz="2400" dirty="0">
                <a:solidFill>
                  <a:srgbClr val="000000"/>
                </a:solidFill>
                <a:latin typeface="Myriad Pro" panose="020B0503030403020204" pitchFamily="34" charset="0"/>
                <a:ea typeface="Arial Unicode MS" panose="020B0604020202020204" pitchFamily="34" charset="-128"/>
                <a:cs typeface="Arial Unicode MS" panose="020B0604020202020204" pitchFamily="34" charset="-128"/>
              </a:rPr>
              <a:t>Differenza tra il pagamento dei consumi stimati (fatturati) e quelli realmente consumati</a:t>
            </a:r>
          </a:p>
        </p:txBody>
      </p:sp>
    </p:spTree>
    <p:extLst>
      <p:ext uri="{BB962C8B-B14F-4D97-AF65-F5344CB8AC3E}">
        <p14:creationId xmlns:p14="http://schemas.microsoft.com/office/powerpoint/2010/main" val="772511836"/>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checkerboard(across)">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7">
                                            <p:txEl>
                                              <p:pRg st="2" end="2"/>
                                            </p:txEl>
                                          </p:spTgt>
                                        </p:tgtEl>
                                        <p:attrNameLst>
                                          <p:attrName>style.visibility</p:attrName>
                                        </p:attrNameLst>
                                      </p:cBhvr>
                                      <p:to>
                                        <p:strVal val="visible"/>
                                      </p:to>
                                    </p:set>
                                    <p:animEffect transition="in" filter="box(in)">
                                      <p:cBhvr>
                                        <p:cTn id="12" dur="500"/>
                                        <p:tgtEl>
                                          <p:spTgt spid="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
                                            <p:txEl>
                                              <p:pRg st="4" end="4"/>
                                            </p:txEl>
                                          </p:spTgt>
                                        </p:tgtEl>
                                        <p:attrNameLst>
                                          <p:attrName>style.visibility</p:attrName>
                                        </p:attrNameLst>
                                      </p:cBhvr>
                                      <p:to>
                                        <p:strVal val="visible"/>
                                      </p:to>
                                    </p:set>
                                    <p:animEffect transition="in" filter="blinds(horizontal)">
                                      <p:cBhvr>
                                        <p:cTn id="17" dur="500"/>
                                        <p:tgtEl>
                                          <p:spTgt spid="7">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xEl>
                                              <p:pRg st="6" end="6"/>
                                            </p:txEl>
                                          </p:spTgt>
                                        </p:tgtEl>
                                        <p:attrNameLst>
                                          <p:attrName>style.visibility</p:attrName>
                                        </p:attrNameLst>
                                      </p:cBhvr>
                                      <p:to>
                                        <p:strVal val="visible"/>
                                      </p:to>
                                    </p:set>
                                    <p:animEffect transition="in" filter="fade">
                                      <p:cBhvr>
                                        <p:cTn id="22" dur="2000"/>
                                        <p:tgtEl>
                                          <p:spTgt spid="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Titolo 1"/>
          <p:cNvSpPr txBox="1">
            <a:spLocks/>
          </p:cNvSpPr>
          <p:nvPr/>
        </p:nvSpPr>
        <p:spPr bwMode="auto">
          <a:xfrm>
            <a:off x="766763" y="115888"/>
            <a:ext cx="9510712" cy="649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fontAlgn="base">
              <a:spcBef>
                <a:spcPct val="0"/>
              </a:spcBef>
              <a:spcAft>
                <a:spcPct val="0"/>
              </a:spcAft>
              <a:defRPr>
                <a:solidFill>
                  <a:schemeClr val="tx1"/>
                </a:solidFill>
                <a:latin typeface="Corbel" panose="020B0503020204020204" pitchFamily="34" charset="0"/>
              </a:defRPr>
            </a:lvl6pPr>
            <a:lvl7pPr marL="2971800" indent="-228600" fontAlgn="base">
              <a:spcBef>
                <a:spcPct val="0"/>
              </a:spcBef>
              <a:spcAft>
                <a:spcPct val="0"/>
              </a:spcAft>
              <a:defRPr>
                <a:solidFill>
                  <a:schemeClr val="tx1"/>
                </a:solidFill>
                <a:latin typeface="Corbel" panose="020B0503020204020204" pitchFamily="34" charset="0"/>
              </a:defRPr>
            </a:lvl7pPr>
            <a:lvl8pPr marL="3429000" indent="-228600" fontAlgn="base">
              <a:spcBef>
                <a:spcPct val="0"/>
              </a:spcBef>
              <a:spcAft>
                <a:spcPct val="0"/>
              </a:spcAft>
              <a:defRPr>
                <a:solidFill>
                  <a:schemeClr val="tx1"/>
                </a:solidFill>
                <a:latin typeface="Corbel" panose="020B0503020204020204" pitchFamily="34" charset="0"/>
              </a:defRPr>
            </a:lvl8pPr>
            <a:lvl9pPr marL="3886200" indent="-228600" fontAlgn="base">
              <a:spcBef>
                <a:spcPct val="0"/>
              </a:spcBef>
              <a:spcAft>
                <a:spcPct val="0"/>
              </a:spcAft>
              <a:defRPr>
                <a:solidFill>
                  <a:schemeClr val="tx1"/>
                </a:solidFill>
                <a:latin typeface="Corbel" panose="020B0503020204020204" pitchFamily="34" charset="0"/>
              </a:defRPr>
            </a:lvl9pPr>
          </a:lstStyle>
          <a:p>
            <a:pPr eaLnBrk="1" hangingPunct="1">
              <a:lnSpc>
                <a:spcPct val="90000"/>
              </a:lnSpc>
              <a:buFont typeface="Arial" panose="020B0604020202020204" pitchFamily="34" charset="0"/>
              <a:buNone/>
            </a:pPr>
            <a:r>
              <a:rPr lang="it-IT" altLang="it-IT" sz="3400" noProof="1">
                <a:solidFill>
                  <a:srgbClr val="00534C"/>
                </a:solidFill>
              </a:rPr>
              <a:t>Le componenti tariffarie</a:t>
            </a:r>
            <a:endParaRPr lang="it-IT" altLang="it-IT" sz="2400" noProof="1">
              <a:solidFill>
                <a:srgbClr val="00534C"/>
              </a:solidFill>
            </a:endParaRPr>
          </a:p>
        </p:txBody>
      </p:sp>
      <p:cxnSp>
        <p:nvCxnSpPr>
          <p:cNvPr id="9" name="Connettore 1 8"/>
          <p:cNvCxnSpPr/>
          <p:nvPr/>
        </p:nvCxnSpPr>
        <p:spPr>
          <a:xfrm>
            <a:off x="766763" y="908050"/>
            <a:ext cx="10153650" cy="0"/>
          </a:xfrm>
          <a:prstGeom prst="line">
            <a:avLst/>
          </a:prstGeom>
          <a:ln>
            <a:solidFill>
              <a:srgbClr val="222B48"/>
            </a:solidFill>
          </a:ln>
        </p:spPr>
        <p:style>
          <a:lnRef idx="1">
            <a:schemeClr val="accent1"/>
          </a:lnRef>
          <a:fillRef idx="0">
            <a:schemeClr val="accent1"/>
          </a:fillRef>
          <a:effectRef idx="0">
            <a:schemeClr val="accent1"/>
          </a:effectRef>
          <a:fontRef idx="minor">
            <a:schemeClr val="tx1"/>
          </a:fontRef>
        </p:style>
      </p:cxnSp>
      <p:sp>
        <p:nvSpPr>
          <p:cNvPr id="2" name="Rettangolo 1"/>
          <p:cNvSpPr/>
          <p:nvPr/>
        </p:nvSpPr>
        <p:spPr>
          <a:xfrm>
            <a:off x="0" y="6597352"/>
            <a:ext cx="12192000" cy="260648"/>
          </a:xfrm>
          <a:prstGeom prst="rect">
            <a:avLst/>
          </a:prstGeom>
          <a:solidFill>
            <a:srgbClr val="00534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aphicFrame>
        <p:nvGraphicFramePr>
          <p:cNvPr id="6" name="Grafico 5"/>
          <p:cNvGraphicFramePr/>
          <p:nvPr>
            <p:extLst>
              <p:ext uri="{D42A27DB-BD31-4B8C-83A1-F6EECF244321}">
                <p14:modId xmlns:p14="http://schemas.microsoft.com/office/powerpoint/2010/main" val="3228198123"/>
              </p:ext>
            </p:extLst>
          </p:nvPr>
        </p:nvGraphicFramePr>
        <p:xfrm>
          <a:off x="1343472" y="2204864"/>
          <a:ext cx="8189162" cy="349867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402637169"/>
      </p:ext>
    </p:extLst>
  </p:cSld>
  <p:clrMapOvr>
    <a:masterClrMapping/>
  </p:clrMapOvr>
  <p:transition spd="med">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Titolo 1"/>
          <p:cNvSpPr txBox="1">
            <a:spLocks/>
          </p:cNvSpPr>
          <p:nvPr/>
        </p:nvSpPr>
        <p:spPr bwMode="auto">
          <a:xfrm>
            <a:off x="766763" y="115888"/>
            <a:ext cx="9510712" cy="649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fontAlgn="base">
              <a:spcBef>
                <a:spcPct val="0"/>
              </a:spcBef>
              <a:spcAft>
                <a:spcPct val="0"/>
              </a:spcAft>
              <a:defRPr>
                <a:solidFill>
                  <a:schemeClr val="tx1"/>
                </a:solidFill>
                <a:latin typeface="Corbel" panose="020B0503020204020204" pitchFamily="34" charset="0"/>
              </a:defRPr>
            </a:lvl6pPr>
            <a:lvl7pPr marL="2971800" indent="-228600" fontAlgn="base">
              <a:spcBef>
                <a:spcPct val="0"/>
              </a:spcBef>
              <a:spcAft>
                <a:spcPct val="0"/>
              </a:spcAft>
              <a:defRPr>
                <a:solidFill>
                  <a:schemeClr val="tx1"/>
                </a:solidFill>
                <a:latin typeface="Corbel" panose="020B0503020204020204" pitchFamily="34" charset="0"/>
              </a:defRPr>
            </a:lvl7pPr>
            <a:lvl8pPr marL="3429000" indent="-228600" fontAlgn="base">
              <a:spcBef>
                <a:spcPct val="0"/>
              </a:spcBef>
              <a:spcAft>
                <a:spcPct val="0"/>
              </a:spcAft>
              <a:defRPr>
                <a:solidFill>
                  <a:schemeClr val="tx1"/>
                </a:solidFill>
                <a:latin typeface="Corbel" panose="020B0503020204020204" pitchFamily="34" charset="0"/>
              </a:defRPr>
            </a:lvl8pPr>
            <a:lvl9pPr marL="3886200" indent="-228600" fontAlgn="base">
              <a:spcBef>
                <a:spcPct val="0"/>
              </a:spcBef>
              <a:spcAft>
                <a:spcPct val="0"/>
              </a:spcAft>
              <a:defRPr>
                <a:solidFill>
                  <a:schemeClr val="tx1"/>
                </a:solidFill>
                <a:latin typeface="Corbel" panose="020B0503020204020204" pitchFamily="34" charset="0"/>
              </a:defRPr>
            </a:lvl9pPr>
          </a:lstStyle>
          <a:p>
            <a:pPr eaLnBrk="1" hangingPunct="1">
              <a:lnSpc>
                <a:spcPct val="90000"/>
              </a:lnSpc>
              <a:buFont typeface="Arial" panose="020B0604020202020204" pitchFamily="34" charset="0"/>
              <a:buNone/>
            </a:pPr>
            <a:r>
              <a:rPr lang="it-IT" altLang="it-IT" sz="3400" noProof="1">
                <a:solidFill>
                  <a:srgbClr val="00534C"/>
                </a:solidFill>
              </a:rPr>
              <a:t>Le componenti tariffarie</a:t>
            </a:r>
            <a:endParaRPr lang="it-IT" altLang="it-IT" sz="2400" noProof="1">
              <a:solidFill>
                <a:srgbClr val="00534C"/>
              </a:solidFill>
            </a:endParaRPr>
          </a:p>
        </p:txBody>
      </p:sp>
      <p:cxnSp>
        <p:nvCxnSpPr>
          <p:cNvPr id="9" name="Connettore 1 8"/>
          <p:cNvCxnSpPr/>
          <p:nvPr/>
        </p:nvCxnSpPr>
        <p:spPr>
          <a:xfrm>
            <a:off x="766763" y="908050"/>
            <a:ext cx="10153650" cy="0"/>
          </a:xfrm>
          <a:prstGeom prst="line">
            <a:avLst/>
          </a:prstGeom>
          <a:ln>
            <a:solidFill>
              <a:srgbClr val="222B48"/>
            </a:solidFill>
          </a:ln>
        </p:spPr>
        <p:style>
          <a:lnRef idx="1">
            <a:schemeClr val="accent1"/>
          </a:lnRef>
          <a:fillRef idx="0">
            <a:schemeClr val="accent1"/>
          </a:fillRef>
          <a:effectRef idx="0">
            <a:schemeClr val="accent1"/>
          </a:effectRef>
          <a:fontRef idx="minor">
            <a:schemeClr val="tx1"/>
          </a:fontRef>
        </p:style>
      </p:cxnSp>
      <p:sp>
        <p:nvSpPr>
          <p:cNvPr id="2" name="Rettangolo 1"/>
          <p:cNvSpPr/>
          <p:nvPr/>
        </p:nvSpPr>
        <p:spPr>
          <a:xfrm>
            <a:off x="0" y="6597352"/>
            <a:ext cx="12192000" cy="260648"/>
          </a:xfrm>
          <a:prstGeom prst="rect">
            <a:avLst/>
          </a:prstGeom>
          <a:solidFill>
            <a:srgbClr val="00534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 name="CasellaDiTesto 5"/>
          <p:cNvSpPr txBox="1"/>
          <p:nvPr/>
        </p:nvSpPr>
        <p:spPr>
          <a:xfrm>
            <a:off x="3186510" y="2770053"/>
            <a:ext cx="184666" cy="369332"/>
          </a:xfrm>
          <a:prstGeom prst="rect">
            <a:avLst/>
          </a:prstGeom>
          <a:noFill/>
        </p:spPr>
        <p:txBody>
          <a:bodyPr wrap="none" rtlCol="0">
            <a:spAutoFit/>
          </a:bodyPr>
          <a:lstStyle/>
          <a:p>
            <a:endParaRPr lang="it-IT" dirty="0"/>
          </a:p>
        </p:txBody>
      </p:sp>
      <p:sp>
        <p:nvSpPr>
          <p:cNvPr id="7" name="Elaborazione predefinita 6"/>
          <p:cNvSpPr/>
          <p:nvPr/>
        </p:nvSpPr>
        <p:spPr>
          <a:xfrm>
            <a:off x="1519634" y="1772817"/>
            <a:ext cx="2492375" cy="473362"/>
          </a:xfrm>
          <a:prstGeom prst="flowChartPredefinedProcess">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it-IT" sz="1600" b="1" dirty="0"/>
              <a:t>Quota </a:t>
            </a:r>
            <a:r>
              <a:rPr lang="it-IT" sz="1600" b="1" dirty="0" err="1"/>
              <a:t>diVendita</a:t>
            </a:r>
            <a:r>
              <a:rPr lang="it-IT" sz="1600" b="1" dirty="0"/>
              <a:t> al dettaglio</a:t>
            </a:r>
          </a:p>
        </p:txBody>
      </p:sp>
      <p:sp>
        <p:nvSpPr>
          <p:cNvPr id="8" name="Elaborazione predefinita 7"/>
          <p:cNvSpPr/>
          <p:nvPr/>
        </p:nvSpPr>
        <p:spPr>
          <a:xfrm>
            <a:off x="1537658" y="2359044"/>
            <a:ext cx="2474351" cy="669216"/>
          </a:xfrm>
          <a:prstGeom prst="flowChartPredefinedProcess">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it-IT" b="1" dirty="0"/>
              <a:t>Materia prima</a:t>
            </a:r>
          </a:p>
        </p:txBody>
      </p:sp>
      <p:sp>
        <p:nvSpPr>
          <p:cNvPr id="10" name="Elaborazione predefinita 9"/>
          <p:cNvSpPr/>
          <p:nvPr/>
        </p:nvSpPr>
        <p:spPr>
          <a:xfrm>
            <a:off x="1537658" y="3125373"/>
            <a:ext cx="2474351" cy="374930"/>
          </a:xfrm>
          <a:prstGeom prst="flowChartPredefinedProcess">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it-IT" b="1" dirty="0"/>
              <a:t>Trasporto</a:t>
            </a:r>
          </a:p>
        </p:txBody>
      </p:sp>
      <p:sp>
        <p:nvSpPr>
          <p:cNvPr id="11" name="Elaborazione predefinita 10"/>
          <p:cNvSpPr/>
          <p:nvPr/>
        </p:nvSpPr>
        <p:spPr>
          <a:xfrm>
            <a:off x="1537658" y="3608962"/>
            <a:ext cx="2474351" cy="399341"/>
          </a:xfrm>
          <a:prstGeom prst="flowChartPredefinedProcess">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it-IT" b="1" dirty="0"/>
              <a:t>Stoccaggio</a:t>
            </a:r>
          </a:p>
        </p:txBody>
      </p:sp>
      <p:sp>
        <p:nvSpPr>
          <p:cNvPr id="12" name="Elaborazione predefinita 11"/>
          <p:cNvSpPr/>
          <p:nvPr/>
        </p:nvSpPr>
        <p:spPr>
          <a:xfrm>
            <a:off x="1537658" y="4098944"/>
            <a:ext cx="2474351" cy="669216"/>
          </a:xfrm>
          <a:prstGeom prst="flowChartPredefinedProcess">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it-IT" b="1" dirty="0"/>
              <a:t>Distribuzione</a:t>
            </a:r>
          </a:p>
        </p:txBody>
      </p:sp>
      <p:sp>
        <p:nvSpPr>
          <p:cNvPr id="13" name="Elaborazione predefinita 12"/>
          <p:cNvSpPr/>
          <p:nvPr/>
        </p:nvSpPr>
        <p:spPr>
          <a:xfrm>
            <a:off x="1537658" y="4876412"/>
            <a:ext cx="2474351" cy="399341"/>
          </a:xfrm>
          <a:prstGeom prst="flowChartPredefinedProcess">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it-IT" b="1" dirty="0"/>
              <a:t>Oneri aggiuntivi</a:t>
            </a:r>
          </a:p>
        </p:txBody>
      </p:sp>
      <p:sp>
        <p:nvSpPr>
          <p:cNvPr id="14" name="Elaborazione predefinita 13"/>
          <p:cNvSpPr/>
          <p:nvPr/>
        </p:nvSpPr>
        <p:spPr>
          <a:xfrm>
            <a:off x="4735909" y="1772817"/>
            <a:ext cx="2492375" cy="473362"/>
          </a:xfrm>
          <a:prstGeom prst="flowChartPredefinedProcess">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it-IT" sz="1600" b="1" dirty="0"/>
              <a:t>QVD</a:t>
            </a:r>
          </a:p>
        </p:txBody>
      </p:sp>
      <p:sp>
        <p:nvSpPr>
          <p:cNvPr id="15" name="Elaborazione predefinita 14"/>
          <p:cNvSpPr/>
          <p:nvPr/>
        </p:nvSpPr>
        <p:spPr>
          <a:xfrm>
            <a:off x="4753933" y="2359044"/>
            <a:ext cx="2474351" cy="669216"/>
          </a:xfrm>
          <a:prstGeom prst="flowChartPredefinedProcess">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it-IT" b="1" dirty="0"/>
              <a:t>CMEM</a:t>
            </a:r>
          </a:p>
        </p:txBody>
      </p:sp>
      <p:sp>
        <p:nvSpPr>
          <p:cNvPr id="16" name="Elaborazione predefinita 15"/>
          <p:cNvSpPr/>
          <p:nvPr/>
        </p:nvSpPr>
        <p:spPr>
          <a:xfrm>
            <a:off x="4753933" y="3125373"/>
            <a:ext cx="2474351" cy="374930"/>
          </a:xfrm>
          <a:prstGeom prst="flowChartPredefinedProcess">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it-IT" b="1" dirty="0"/>
              <a:t>QT</a:t>
            </a:r>
          </a:p>
        </p:txBody>
      </p:sp>
      <p:sp>
        <p:nvSpPr>
          <p:cNvPr id="17" name="Elaborazione predefinita 16"/>
          <p:cNvSpPr/>
          <p:nvPr/>
        </p:nvSpPr>
        <p:spPr>
          <a:xfrm>
            <a:off x="4753933" y="3608962"/>
            <a:ext cx="2474351" cy="399341"/>
          </a:xfrm>
          <a:prstGeom prst="flowChartPredefinedProcess">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it-IT" b="1" dirty="0"/>
              <a:t>QS</a:t>
            </a:r>
          </a:p>
        </p:txBody>
      </p:sp>
      <p:sp>
        <p:nvSpPr>
          <p:cNvPr id="18" name="Elaborazione predefinita 17"/>
          <p:cNvSpPr/>
          <p:nvPr/>
        </p:nvSpPr>
        <p:spPr>
          <a:xfrm>
            <a:off x="4753933" y="4876412"/>
            <a:ext cx="2474351" cy="399341"/>
          </a:xfrm>
          <a:prstGeom prst="flowChartPredefinedProcess">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it-IT" b="1" dirty="0"/>
              <a:t>QOA</a:t>
            </a:r>
          </a:p>
        </p:txBody>
      </p:sp>
      <p:sp>
        <p:nvSpPr>
          <p:cNvPr id="19" name="Freccia destra con strisce 7"/>
          <p:cNvSpPr/>
          <p:nvPr/>
        </p:nvSpPr>
        <p:spPr>
          <a:xfrm>
            <a:off x="4139220" y="1910337"/>
            <a:ext cx="476040" cy="335841"/>
          </a:xfrm>
          <a:prstGeom prst="striped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it-IT"/>
          </a:p>
        </p:txBody>
      </p:sp>
      <p:sp>
        <p:nvSpPr>
          <p:cNvPr id="20" name="Freccia destra con strisce 26"/>
          <p:cNvSpPr/>
          <p:nvPr/>
        </p:nvSpPr>
        <p:spPr>
          <a:xfrm>
            <a:off x="4139220" y="2545337"/>
            <a:ext cx="476040" cy="335841"/>
          </a:xfrm>
          <a:prstGeom prst="striped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it-IT"/>
          </a:p>
        </p:txBody>
      </p:sp>
      <p:sp>
        <p:nvSpPr>
          <p:cNvPr id="21" name="Freccia destra con strisce 27"/>
          <p:cNvSpPr/>
          <p:nvPr/>
        </p:nvSpPr>
        <p:spPr>
          <a:xfrm>
            <a:off x="4139220" y="3139385"/>
            <a:ext cx="476040" cy="335841"/>
          </a:xfrm>
          <a:prstGeom prst="stripedRight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it-IT"/>
          </a:p>
        </p:txBody>
      </p:sp>
      <p:sp>
        <p:nvSpPr>
          <p:cNvPr id="22" name="Freccia destra con strisce 28"/>
          <p:cNvSpPr/>
          <p:nvPr/>
        </p:nvSpPr>
        <p:spPr>
          <a:xfrm>
            <a:off x="4139220" y="3672462"/>
            <a:ext cx="476040" cy="335841"/>
          </a:xfrm>
          <a:prstGeom prst="striped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it-IT"/>
          </a:p>
        </p:txBody>
      </p:sp>
      <p:sp>
        <p:nvSpPr>
          <p:cNvPr id="23" name="Freccia destra con strisce 29"/>
          <p:cNvSpPr/>
          <p:nvPr/>
        </p:nvSpPr>
        <p:spPr>
          <a:xfrm>
            <a:off x="4139220" y="4294052"/>
            <a:ext cx="476040" cy="335841"/>
          </a:xfrm>
          <a:prstGeom prst="striped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it-IT"/>
          </a:p>
        </p:txBody>
      </p:sp>
      <p:sp>
        <p:nvSpPr>
          <p:cNvPr id="24" name="Freccia destra con strisce 30"/>
          <p:cNvSpPr/>
          <p:nvPr/>
        </p:nvSpPr>
        <p:spPr>
          <a:xfrm>
            <a:off x="4139220" y="4939912"/>
            <a:ext cx="476040" cy="335841"/>
          </a:xfrm>
          <a:prstGeom prst="stripedRight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it-IT"/>
          </a:p>
        </p:txBody>
      </p:sp>
      <p:sp>
        <p:nvSpPr>
          <p:cNvPr id="25" name="Elaborazione predefinita 24"/>
          <p:cNvSpPr/>
          <p:nvPr/>
        </p:nvSpPr>
        <p:spPr>
          <a:xfrm>
            <a:off x="4753933" y="4098944"/>
            <a:ext cx="2474351" cy="669216"/>
          </a:xfrm>
          <a:prstGeom prst="flowChartPredefinedProcess">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it-IT" sz="1600" b="1" dirty="0"/>
              <a:t>Quota fissa/Quota variabile/UG1/UG2/RE/RS/GS</a:t>
            </a:r>
          </a:p>
        </p:txBody>
      </p:sp>
      <p:cxnSp>
        <p:nvCxnSpPr>
          <p:cNvPr id="26" name="Connettore 2 25"/>
          <p:cNvCxnSpPr/>
          <p:nvPr/>
        </p:nvCxnSpPr>
        <p:spPr>
          <a:xfrm>
            <a:off x="7244336" y="3249895"/>
            <a:ext cx="651864" cy="372877"/>
          </a:xfrm>
          <a:prstGeom prst="straightConnector1">
            <a:avLst/>
          </a:prstGeom>
          <a:ln>
            <a:tailEnd type="arrow"/>
          </a:ln>
        </p:spPr>
        <p:style>
          <a:lnRef idx="2">
            <a:schemeClr val="accent5"/>
          </a:lnRef>
          <a:fillRef idx="0">
            <a:schemeClr val="accent5"/>
          </a:fillRef>
          <a:effectRef idx="1">
            <a:schemeClr val="accent5"/>
          </a:effectRef>
          <a:fontRef idx="minor">
            <a:schemeClr val="tx1"/>
          </a:fontRef>
        </p:style>
      </p:cxnSp>
      <p:cxnSp>
        <p:nvCxnSpPr>
          <p:cNvPr id="27" name="Connettore 2 26"/>
          <p:cNvCxnSpPr>
            <a:stCxn id="17" idx="3"/>
          </p:cNvCxnSpPr>
          <p:nvPr/>
        </p:nvCxnSpPr>
        <p:spPr>
          <a:xfrm flipV="1">
            <a:off x="7228284" y="3802836"/>
            <a:ext cx="667916" cy="5797"/>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cxnSp>
        <p:nvCxnSpPr>
          <p:cNvPr id="28" name="Connettore 2 27"/>
          <p:cNvCxnSpPr>
            <a:stCxn id="25" idx="3"/>
          </p:cNvCxnSpPr>
          <p:nvPr/>
        </p:nvCxnSpPr>
        <p:spPr>
          <a:xfrm flipV="1">
            <a:off x="7228284" y="3988697"/>
            <a:ext cx="667916" cy="444855"/>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cxnSp>
        <p:nvCxnSpPr>
          <p:cNvPr id="29" name="Connettore 2 28"/>
          <p:cNvCxnSpPr>
            <a:stCxn id="18" idx="3"/>
          </p:cNvCxnSpPr>
          <p:nvPr/>
        </p:nvCxnSpPr>
        <p:spPr>
          <a:xfrm flipV="1">
            <a:off x="7228284" y="5076082"/>
            <a:ext cx="741924" cy="1"/>
          </a:xfrm>
          <a:prstGeom prst="straightConnector1">
            <a:avLst/>
          </a:prstGeom>
          <a:ln>
            <a:tailEnd type="arrow"/>
          </a:ln>
        </p:spPr>
        <p:style>
          <a:lnRef idx="2">
            <a:schemeClr val="accent4"/>
          </a:lnRef>
          <a:fillRef idx="0">
            <a:schemeClr val="accent4"/>
          </a:fillRef>
          <a:effectRef idx="1">
            <a:schemeClr val="accent4"/>
          </a:effectRef>
          <a:fontRef idx="minor">
            <a:schemeClr val="tx1"/>
          </a:fontRef>
        </p:style>
      </p:cxnSp>
      <p:sp>
        <p:nvSpPr>
          <p:cNvPr id="30" name="CasellaDiTesto 29"/>
          <p:cNvSpPr txBox="1"/>
          <p:nvPr/>
        </p:nvSpPr>
        <p:spPr>
          <a:xfrm>
            <a:off x="8040216" y="4909139"/>
            <a:ext cx="3168352" cy="369332"/>
          </a:xfrm>
          <a:prstGeom prst="rect">
            <a:avLst/>
          </a:prstGeom>
          <a:noFill/>
          <a:ln>
            <a:solidFill>
              <a:srgbClr val="01888C"/>
            </a:solidFill>
          </a:ln>
        </p:spPr>
        <p:txBody>
          <a:bodyPr wrap="square" rtlCol="0">
            <a:spAutoFit/>
          </a:bodyPr>
          <a:lstStyle/>
          <a:p>
            <a:r>
              <a:rPr lang="it-IT" b="1" dirty="0">
                <a:solidFill>
                  <a:srgbClr val="1F497D"/>
                </a:solidFill>
              </a:rPr>
              <a:t>Aggiornamento trimestrale</a:t>
            </a:r>
          </a:p>
        </p:txBody>
      </p:sp>
      <p:sp>
        <p:nvSpPr>
          <p:cNvPr id="31" name="CasellaDiTesto 30"/>
          <p:cNvSpPr txBox="1"/>
          <p:nvPr/>
        </p:nvSpPr>
        <p:spPr>
          <a:xfrm>
            <a:off x="8040216" y="3635732"/>
            <a:ext cx="3168352" cy="369332"/>
          </a:xfrm>
          <a:prstGeom prst="rect">
            <a:avLst/>
          </a:prstGeom>
          <a:noFill/>
          <a:ln>
            <a:solidFill>
              <a:srgbClr val="0070C0"/>
            </a:solidFill>
          </a:ln>
        </p:spPr>
        <p:txBody>
          <a:bodyPr wrap="square" rtlCol="0">
            <a:spAutoFit/>
          </a:bodyPr>
          <a:lstStyle/>
          <a:p>
            <a:r>
              <a:rPr lang="it-IT" b="1" dirty="0">
                <a:solidFill>
                  <a:srgbClr val="1F497D"/>
                </a:solidFill>
              </a:rPr>
              <a:t>Aggiornamento annuale</a:t>
            </a:r>
          </a:p>
        </p:txBody>
      </p:sp>
      <p:sp>
        <p:nvSpPr>
          <p:cNvPr id="38" name="CasellaDiTesto 37"/>
          <p:cNvSpPr txBox="1"/>
          <p:nvPr/>
        </p:nvSpPr>
        <p:spPr>
          <a:xfrm>
            <a:off x="8040215" y="2557499"/>
            <a:ext cx="3168353" cy="369332"/>
          </a:xfrm>
          <a:prstGeom prst="rect">
            <a:avLst/>
          </a:prstGeom>
          <a:noFill/>
          <a:ln>
            <a:solidFill>
              <a:srgbClr val="01888C"/>
            </a:solidFill>
          </a:ln>
        </p:spPr>
        <p:txBody>
          <a:bodyPr wrap="square" rtlCol="0">
            <a:spAutoFit/>
          </a:bodyPr>
          <a:lstStyle/>
          <a:p>
            <a:r>
              <a:rPr lang="it-IT" b="1" dirty="0">
                <a:solidFill>
                  <a:srgbClr val="1F497D"/>
                </a:solidFill>
              </a:rPr>
              <a:t>Aggiornamento trimestrale</a:t>
            </a:r>
          </a:p>
        </p:txBody>
      </p:sp>
      <p:sp>
        <p:nvSpPr>
          <p:cNvPr id="39" name="CasellaDiTesto 38"/>
          <p:cNvSpPr txBox="1"/>
          <p:nvPr/>
        </p:nvSpPr>
        <p:spPr>
          <a:xfrm>
            <a:off x="8040215" y="1874472"/>
            <a:ext cx="3168353" cy="369332"/>
          </a:xfrm>
          <a:prstGeom prst="rect">
            <a:avLst/>
          </a:prstGeom>
          <a:noFill/>
          <a:ln>
            <a:solidFill>
              <a:srgbClr val="0070C0"/>
            </a:solidFill>
          </a:ln>
        </p:spPr>
        <p:txBody>
          <a:bodyPr wrap="square" rtlCol="0">
            <a:spAutoFit/>
          </a:bodyPr>
          <a:lstStyle/>
          <a:p>
            <a:r>
              <a:rPr lang="it-IT" b="1" dirty="0">
                <a:solidFill>
                  <a:srgbClr val="1F497D"/>
                </a:solidFill>
              </a:rPr>
              <a:t>Aggiornamento annuale</a:t>
            </a:r>
          </a:p>
        </p:txBody>
      </p:sp>
    </p:spTree>
    <p:extLst>
      <p:ext uri="{BB962C8B-B14F-4D97-AF65-F5344CB8AC3E}">
        <p14:creationId xmlns:p14="http://schemas.microsoft.com/office/powerpoint/2010/main" val="2053473315"/>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19"/>
                                        </p:tgtEl>
                                        <p:attrNameLst>
                                          <p:attrName>style.visibility</p:attrName>
                                        </p:attrNameLst>
                                      </p:cBhvr>
                                      <p:to>
                                        <p:strVal val="visible"/>
                                      </p:to>
                                    </p:set>
                                    <p:anim calcmode="lin" valueType="num">
                                      <p:cBhvr additive="base">
                                        <p:cTn id="12" dur="500" fill="hold"/>
                                        <p:tgtEl>
                                          <p:spTgt spid="19"/>
                                        </p:tgtEl>
                                        <p:attrNameLst>
                                          <p:attrName>ppt_x</p:attrName>
                                        </p:attrNameLst>
                                      </p:cBhvr>
                                      <p:tavLst>
                                        <p:tav tm="0">
                                          <p:val>
                                            <p:strVal val="0-#ppt_w/2"/>
                                          </p:val>
                                        </p:tav>
                                        <p:tav tm="100000">
                                          <p:val>
                                            <p:strVal val="#ppt_x"/>
                                          </p:val>
                                        </p:tav>
                                      </p:tavLst>
                                    </p:anim>
                                    <p:anim calcmode="lin" valueType="num">
                                      <p:cBhvr additive="base">
                                        <p:cTn id="13" dur="500" fill="hold"/>
                                        <p:tgtEl>
                                          <p:spTgt spid="19"/>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14"/>
                                        </p:tgtEl>
                                        <p:attrNameLst>
                                          <p:attrName>style.visibility</p:attrName>
                                        </p:attrNameLst>
                                      </p:cBhvr>
                                      <p:to>
                                        <p:strVal val="visible"/>
                                      </p:to>
                                    </p:set>
                                    <p:anim calcmode="lin" valueType="num">
                                      <p:cBhvr additive="base">
                                        <p:cTn id="17" dur="500" fill="hold"/>
                                        <p:tgtEl>
                                          <p:spTgt spid="14"/>
                                        </p:tgtEl>
                                        <p:attrNameLst>
                                          <p:attrName>ppt_x</p:attrName>
                                        </p:attrNameLst>
                                      </p:cBhvr>
                                      <p:tavLst>
                                        <p:tav tm="0">
                                          <p:val>
                                            <p:strVal val="0-#ppt_w/2"/>
                                          </p:val>
                                        </p:tav>
                                        <p:tav tm="100000">
                                          <p:val>
                                            <p:strVal val="#ppt_x"/>
                                          </p:val>
                                        </p:tav>
                                      </p:tavLst>
                                    </p:anim>
                                    <p:anim calcmode="lin" valueType="num">
                                      <p:cBhvr additive="base">
                                        <p:cTn id="18" dur="500" fill="hold"/>
                                        <p:tgtEl>
                                          <p:spTgt spid="14"/>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500" fill="hold"/>
                                        <p:tgtEl>
                                          <p:spTgt spid="8"/>
                                        </p:tgtEl>
                                        <p:attrNameLst>
                                          <p:attrName>ppt_x</p:attrName>
                                        </p:attrNameLst>
                                      </p:cBhvr>
                                      <p:tavLst>
                                        <p:tav tm="0">
                                          <p:val>
                                            <p:strVal val="0-#ppt_w/2"/>
                                          </p:val>
                                        </p:tav>
                                        <p:tav tm="100000">
                                          <p:val>
                                            <p:strVal val="#ppt_x"/>
                                          </p:val>
                                        </p:tav>
                                      </p:tavLst>
                                    </p:anim>
                                    <p:anim calcmode="lin" valueType="num">
                                      <p:cBhvr additive="base">
                                        <p:cTn id="24" dur="500" fill="hold"/>
                                        <p:tgtEl>
                                          <p:spTgt spid="8"/>
                                        </p:tgtEl>
                                        <p:attrNameLst>
                                          <p:attrName>ppt_y</p:attrName>
                                        </p:attrNameLst>
                                      </p:cBhvr>
                                      <p:tavLst>
                                        <p:tav tm="0">
                                          <p:val>
                                            <p:strVal val="#ppt_y"/>
                                          </p:val>
                                        </p:tav>
                                        <p:tav tm="100000">
                                          <p:val>
                                            <p:strVal val="#ppt_y"/>
                                          </p:val>
                                        </p:tav>
                                      </p:tavLst>
                                    </p:anim>
                                  </p:childTnLst>
                                </p:cTn>
                              </p:par>
                            </p:childTnLst>
                          </p:cTn>
                        </p:par>
                        <p:par>
                          <p:cTn id="25" fill="hold">
                            <p:stCondLst>
                              <p:cond delay="500"/>
                            </p:stCondLst>
                            <p:childTnLst>
                              <p:par>
                                <p:cTn id="26" presetID="2" presetClass="entr" presetSubtype="8" fill="hold" grpId="0" nodeType="afterEffect">
                                  <p:stCondLst>
                                    <p:cond delay="0"/>
                                  </p:stCondLst>
                                  <p:childTnLst>
                                    <p:set>
                                      <p:cBhvr>
                                        <p:cTn id="27" dur="1" fill="hold">
                                          <p:stCondLst>
                                            <p:cond delay="0"/>
                                          </p:stCondLst>
                                        </p:cTn>
                                        <p:tgtEl>
                                          <p:spTgt spid="20"/>
                                        </p:tgtEl>
                                        <p:attrNameLst>
                                          <p:attrName>style.visibility</p:attrName>
                                        </p:attrNameLst>
                                      </p:cBhvr>
                                      <p:to>
                                        <p:strVal val="visible"/>
                                      </p:to>
                                    </p:set>
                                    <p:anim calcmode="lin" valueType="num">
                                      <p:cBhvr additive="base">
                                        <p:cTn id="28" dur="500" fill="hold"/>
                                        <p:tgtEl>
                                          <p:spTgt spid="20"/>
                                        </p:tgtEl>
                                        <p:attrNameLst>
                                          <p:attrName>ppt_x</p:attrName>
                                        </p:attrNameLst>
                                      </p:cBhvr>
                                      <p:tavLst>
                                        <p:tav tm="0">
                                          <p:val>
                                            <p:strVal val="0-#ppt_w/2"/>
                                          </p:val>
                                        </p:tav>
                                        <p:tav tm="100000">
                                          <p:val>
                                            <p:strVal val="#ppt_x"/>
                                          </p:val>
                                        </p:tav>
                                      </p:tavLst>
                                    </p:anim>
                                    <p:anim calcmode="lin" valueType="num">
                                      <p:cBhvr additive="base">
                                        <p:cTn id="29" dur="500" fill="hold"/>
                                        <p:tgtEl>
                                          <p:spTgt spid="20"/>
                                        </p:tgtEl>
                                        <p:attrNameLst>
                                          <p:attrName>ppt_y</p:attrName>
                                        </p:attrNameLst>
                                      </p:cBhvr>
                                      <p:tavLst>
                                        <p:tav tm="0">
                                          <p:val>
                                            <p:strVal val="#ppt_y"/>
                                          </p:val>
                                        </p:tav>
                                        <p:tav tm="100000">
                                          <p:val>
                                            <p:strVal val="#ppt_y"/>
                                          </p:val>
                                        </p:tav>
                                      </p:tavLst>
                                    </p:anim>
                                  </p:childTnLst>
                                </p:cTn>
                              </p:par>
                            </p:childTnLst>
                          </p:cTn>
                        </p:par>
                        <p:par>
                          <p:cTn id="30" fill="hold">
                            <p:stCondLst>
                              <p:cond delay="1000"/>
                            </p:stCondLst>
                            <p:childTnLst>
                              <p:par>
                                <p:cTn id="31" presetID="2" presetClass="entr" presetSubtype="8" fill="hold" grpId="0" nodeType="afterEffect">
                                  <p:stCondLst>
                                    <p:cond delay="0"/>
                                  </p:stCondLst>
                                  <p:childTnLst>
                                    <p:set>
                                      <p:cBhvr>
                                        <p:cTn id="32" dur="1" fill="hold">
                                          <p:stCondLst>
                                            <p:cond delay="0"/>
                                          </p:stCondLst>
                                        </p:cTn>
                                        <p:tgtEl>
                                          <p:spTgt spid="15"/>
                                        </p:tgtEl>
                                        <p:attrNameLst>
                                          <p:attrName>style.visibility</p:attrName>
                                        </p:attrNameLst>
                                      </p:cBhvr>
                                      <p:to>
                                        <p:strVal val="visible"/>
                                      </p:to>
                                    </p:set>
                                    <p:anim calcmode="lin" valueType="num">
                                      <p:cBhvr additive="base">
                                        <p:cTn id="33" dur="500" fill="hold"/>
                                        <p:tgtEl>
                                          <p:spTgt spid="15"/>
                                        </p:tgtEl>
                                        <p:attrNameLst>
                                          <p:attrName>ppt_x</p:attrName>
                                        </p:attrNameLst>
                                      </p:cBhvr>
                                      <p:tavLst>
                                        <p:tav tm="0">
                                          <p:val>
                                            <p:strVal val="0-#ppt_w/2"/>
                                          </p:val>
                                        </p:tav>
                                        <p:tav tm="100000">
                                          <p:val>
                                            <p:strVal val="#ppt_x"/>
                                          </p:val>
                                        </p:tav>
                                      </p:tavLst>
                                    </p:anim>
                                    <p:anim calcmode="lin" valueType="num">
                                      <p:cBhvr additive="base">
                                        <p:cTn id="34" dur="500" fill="hold"/>
                                        <p:tgtEl>
                                          <p:spTgt spid="15"/>
                                        </p:tgtEl>
                                        <p:attrNameLst>
                                          <p:attrName>ppt_y</p:attrName>
                                        </p:attrNameLst>
                                      </p:cBhvr>
                                      <p:tavLst>
                                        <p:tav tm="0">
                                          <p:val>
                                            <p:strVal val="#ppt_y"/>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8" fill="hold" grpId="0" nodeType="clickEffect">
                                  <p:stCondLst>
                                    <p:cond delay="0"/>
                                  </p:stCondLst>
                                  <p:childTnLst>
                                    <p:set>
                                      <p:cBhvr>
                                        <p:cTn id="38" dur="1" fill="hold">
                                          <p:stCondLst>
                                            <p:cond delay="0"/>
                                          </p:stCondLst>
                                        </p:cTn>
                                        <p:tgtEl>
                                          <p:spTgt spid="10"/>
                                        </p:tgtEl>
                                        <p:attrNameLst>
                                          <p:attrName>style.visibility</p:attrName>
                                        </p:attrNameLst>
                                      </p:cBhvr>
                                      <p:to>
                                        <p:strVal val="visible"/>
                                      </p:to>
                                    </p:set>
                                    <p:anim calcmode="lin" valueType="num">
                                      <p:cBhvr additive="base">
                                        <p:cTn id="39" dur="500" fill="hold"/>
                                        <p:tgtEl>
                                          <p:spTgt spid="10"/>
                                        </p:tgtEl>
                                        <p:attrNameLst>
                                          <p:attrName>ppt_x</p:attrName>
                                        </p:attrNameLst>
                                      </p:cBhvr>
                                      <p:tavLst>
                                        <p:tav tm="0">
                                          <p:val>
                                            <p:strVal val="0-#ppt_w/2"/>
                                          </p:val>
                                        </p:tav>
                                        <p:tav tm="100000">
                                          <p:val>
                                            <p:strVal val="#ppt_x"/>
                                          </p:val>
                                        </p:tav>
                                      </p:tavLst>
                                    </p:anim>
                                    <p:anim calcmode="lin" valueType="num">
                                      <p:cBhvr additive="base">
                                        <p:cTn id="40" dur="500" fill="hold"/>
                                        <p:tgtEl>
                                          <p:spTgt spid="10"/>
                                        </p:tgtEl>
                                        <p:attrNameLst>
                                          <p:attrName>ppt_y</p:attrName>
                                        </p:attrNameLst>
                                      </p:cBhvr>
                                      <p:tavLst>
                                        <p:tav tm="0">
                                          <p:val>
                                            <p:strVal val="#ppt_y"/>
                                          </p:val>
                                        </p:tav>
                                        <p:tav tm="100000">
                                          <p:val>
                                            <p:strVal val="#ppt_y"/>
                                          </p:val>
                                        </p:tav>
                                      </p:tavLst>
                                    </p:anim>
                                  </p:childTnLst>
                                </p:cTn>
                              </p:par>
                            </p:childTnLst>
                          </p:cTn>
                        </p:par>
                        <p:par>
                          <p:cTn id="41" fill="hold">
                            <p:stCondLst>
                              <p:cond delay="500"/>
                            </p:stCondLst>
                            <p:childTnLst>
                              <p:par>
                                <p:cTn id="42" presetID="2" presetClass="entr" presetSubtype="8" fill="hold" grpId="0" nodeType="afterEffect">
                                  <p:stCondLst>
                                    <p:cond delay="0"/>
                                  </p:stCondLst>
                                  <p:childTnLst>
                                    <p:set>
                                      <p:cBhvr>
                                        <p:cTn id="43" dur="1" fill="hold">
                                          <p:stCondLst>
                                            <p:cond delay="0"/>
                                          </p:stCondLst>
                                        </p:cTn>
                                        <p:tgtEl>
                                          <p:spTgt spid="21"/>
                                        </p:tgtEl>
                                        <p:attrNameLst>
                                          <p:attrName>style.visibility</p:attrName>
                                        </p:attrNameLst>
                                      </p:cBhvr>
                                      <p:to>
                                        <p:strVal val="visible"/>
                                      </p:to>
                                    </p:set>
                                    <p:anim calcmode="lin" valueType="num">
                                      <p:cBhvr additive="base">
                                        <p:cTn id="44" dur="500" fill="hold"/>
                                        <p:tgtEl>
                                          <p:spTgt spid="21"/>
                                        </p:tgtEl>
                                        <p:attrNameLst>
                                          <p:attrName>ppt_x</p:attrName>
                                        </p:attrNameLst>
                                      </p:cBhvr>
                                      <p:tavLst>
                                        <p:tav tm="0">
                                          <p:val>
                                            <p:strVal val="0-#ppt_w/2"/>
                                          </p:val>
                                        </p:tav>
                                        <p:tav tm="100000">
                                          <p:val>
                                            <p:strVal val="#ppt_x"/>
                                          </p:val>
                                        </p:tav>
                                      </p:tavLst>
                                    </p:anim>
                                    <p:anim calcmode="lin" valueType="num">
                                      <p:cBhvr additive="base">
                                        <p:cTn id="45" dur="500" fill="hold"/>
                                        <p:tgtEl>
                                          <p:spTgt spid="21"/>
                                        </p:tgtEl>
                                        <p:attrNameLst>
                                          <p:attrName>ppt_y</p:attrName>
                                        </p:attrNameLst>
                                      </p:cBhvr>
                                      <p:tavLst>
                                        <p:tav tm="0">
                                          <p:val>
                                            <p:strVal val="#ppt_y"/>
                                          </p:val>
                                        </p:tav>
                                        <p:tav tm="100000">
                                          <p:val>
                                            <p:strVal val="#ppt_y"/>
                                          </p:val>
                                        </p:tav>
                                      </p:tavLst>
                                    </p:anim>
                                  </p:childTnLst>
                                </p:cTn>
                              </p:par>
                            </p:childTnLst>
                          </p:cTn>
                        </p:par>
                        <p:par>
                          <p:cTn id="46" fill="hold">
                            <p:stCondLst>
                              <p:cond delay="1000"/>
                            </p:stCondLst>
                            <p:childTnLst>
                              <p:par>
                                <p:cTn id="47" presetID="2" presetClass="entr" presetSubtype="8" fill="hold" grpId="0" nodeType="afterEffect">
                                  <p:stCondLst>
                                    <p:cond delay="0"/>
                                  </p:stCondLst>
                                  <p:childTnLst>
                                    <p:set>
                                      <p:cBhvr>
                                        <p:cTn id="48" dur="1" fill="hold">
                                          <p:stCondLst>
                                            <p:cond delay="0"/>
                                          </p:stCondLst>
                                        </p:cTn>
                                        <p:tgtEl>
                                          <p:spTgt spid="16"/>
                                        </p:tgtEl>
                                        <p:attrNameLst>
                                          <p:attrName>style.visibility</p:attrName>
                                        </p:attrNameLst>
                                      </p:cBhvr>
                                      <p:to>
                                        <p:strVal val="visible"/>
                                      </p:to>
                                    </p:set>
                                    <p:anim calcmode="lin" valueType="num">
                                      <p:cBhvr additive="base">
                                        <p:cTn id="49" dur="500" fill="hold"/>
                                        <p:tgtEl>
                                          <p:spTgt spid="16"/>
                                        </p:tgtEl>
                                        <p:attrNameLst>
                                          <p:attrName>ppt_x</p:attrName>
                                        </p:attrNameLst>
                                      </p:cBhvr>
                                      <p:tavLst>
                                        <p:tav tm="0">
                                          <p:val>
                                            <p:strVal val="0-#ppt_w/2"/>
                                          </p:val>
                                        </p:tav>
                                        <p:tav tm="100000">
                                          <p:val>
                                            <p:strVal val="#ppt_x"/>
                                          </p:val>
                                        </p:tav>
                                      </p:tavLst>
                                    </p:anim>
                                    <p:anim calcmode="lin" valueType="num">
                                      <p:cBhvr additive="base">
                                        <p:cTn id="50" dur="500" fill="hold"/>
                                        <p:tgtEl>
                                          <p:spTgt spid="16"/>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11"/>
                                        </p:tgtEl>
                                        <p:attrNameLst>
                                          <p:attrName>style.visibility</p:attrName>
                                        </p:attrNameLst>
                                      </p:cBhvr>
                                      <p:to>
                                        <p:strVal val="visible"/>
                                      </p:to>
                                    </p:set>
                                    <p:anim calcmode="lin" valueType="num">
                                      <p:cBhvr additive="base">
                                        <p:cTn id="55" dur="500" fill="hold"/>
                                        <p:tgtEl>
                                          <p:spTgt spid="11"/>
                                        </p:tgtEl>
                                        <p:attrNameLst>
                                          <p:attrName>ppt_x</p:attrName>
                                        </p:attrNameLst>
                                      </p:cBhvr>
                                      <p:tavLst>
                                        <p:tav tm="0">
                                          <p:val>
                                            <p:strVal val="0-#ppt_w/2"/>
                                          </p:val>
                                        </p:tav>
                                        <p:tav tm="100000">
                                          <p:val>
                                            <p:strVal val="#ppt_x"/>
                                          </p:val>
                                        </p:tav>
                                      </p:tavLst>
                                    </p:anim>
                                    <p:anim calcmode="lin" valueType="num">
                                      <p:cBhvr additive="base">
                                        <p:cTn id="56" dur="500" fill="hold"/>
                                        <p:tgtEl>
                                          <p:spTgt spid="11"/>
                                        </p:tgtEl>
                                        <p:attrNameLst>
                                          <p:attrName>ppt_y</p:attrName>
                                        </p:attrNameLst>
                                      </p:cBhvr>
                                      <p:tavLst>
                                        <p:tav tm="0">
                                          <p:val>
                                            <p:strVal val="#ppt_y"/>
                                          </p:val>
                                        </p:tav>
                                        <p:tav tm="100000">
                                          <p:val>
                                            <p:strVal val="#ppt_y"/>
                                          </p:val>
                                        </p:tav>
                                      </p:tavLst>
                                    </p:anim>
                                  </p:childTnLst>
                                </p:cTn>
                              </p:par>
                            </p:childTnLst>
                          </p:cTn>
                        </p:par>
                        <p:par>
                          <p:cTn id="57" fill="hold">
                            <p:stCondLst>
                              <p:cond delay="500"/>
                            </p:stCondLst>
                            <p:childTnLst>
                              <p:par>
                                <p:cTn id="58" presetID="2" presetClass="entr" presetSubtype="8" fill="hold" grpId="0" nodeType="afterEffect">
                                  <p:stCondLst>
                                    <p:cond delay="0"/>
                                  </p:stCondLst>
                                  <p:childTnLst>
                                    <p:set>
                                      <p:cBhvr>
                                        <p:cTn id="59" dur="1" fill="hold">
                                          <p:stCondLst>
                                            <p:cond delay="0"/>
                                          </p:stCondLst>
                                        </p:cTn>
                                        <p:tgtEl>
                                          <p:spTgt spid="22"/>
                                        </p:tgtEl>
                                        <p:attrNameLst>
                                          <p:attrName>style.visibility</p:attrName>
                                        </p:attrNameLst>
                                      </p:cBhvr>
                                      <p:to>
                                        <p:strVal val="visible"/>
                                      </p:to>
                                    </p:set>
                                    <p:anim calcmode="lin" valueType="num">
                                      <p:cBhvr additive="base">
                                        <p:cTn id="60" dur="500" fill="hold"/>
                                        <p:tgtEl>
                                          <p:spTgt spid="22"/>
                                        </p:tgtEl>
                                        <p:attrNameLst>
                                          <p:attrName>ppt_x</p:attrName>
                                        </p:attrNameLst>
                                      </p:cBhvr>
                                      <p:tavLst>
                                        <p:tav tm="0">
                                          <p:val>
                                            <p:strVal val="0-#ppt_w/2"/>
                                          </p:val>
                                        </p:tav>
                                        <p:tav tm="100000">
                                          <p:val>
                                            <p:strVal val="#ppt_x"/>
                                          </p:val>
                                        </p:tav>
                                      </p:tavLst>
                                    </p:anim>
                                    <p:anim calcmode="lin" valueType="num">
                                      <p:cBhvr additive="base">
                                        <p:cTn id="61" dur="500" fill="hold"/>
                                        <p:tgtEl>
                                          <p:spTgt spid="22"/>
                                        </p:tgtEl>
                                        <p:attrNameLst>
                                          <p:attrName>ppt_y</p:attrName>
                                        </p:attrNameLst>
                                      </p:cBhvr>
                                      <p:tavLst>
                                        <p:tav tm="0">
                                          <p:val>
                                            <p:strVal val="#ppt_y"/>
                                          </p:val>
                                        </p:tav>
                                        <p:tav tm="100000">
                                          <p:val>
                                            <p:strVal val="#ppt_y"/>
                                          </p:val>
                                        </p:tav>
                                      </p:tavLst>
                                    </p:anim>
                                  </p:childTnLst>
                                </p:cTn>
                              </p:par>
                            </p:childTnLst>
                          </p:cTn>
                        </p:par>
                        <p:par>
                          <p:cTn id="62" fill="hold">
                            <p:stCondLst>
                              <p:cond delay="1000"/>
                            </p:stCondLst>
                            <p:childTnLst>
                              <p:par>
                                <p:cTn id="63" presetID="2" presetClass="entr" presetSubtype="8" fill="hold" grpId="0" nodeType="afterEffect">
                                  <p:stCondLst>
                                    <p:cond delay="0"/>
                                  </p:stCondLst>
                                  <p:childTnLst>
                                    <p:set>
                                      <p:cBhvr>
                                        <p:cTn id="64" dur="1" fill="hold">
                                          <p:stCondLst>
                                            <p:cond delay="0"/>
                                          </p:stCondLst>
                                        </p:cTn>
                                        <p:tgtEl>
                                          <p:spTgt spid="17"/>
                                        </p:tgtEl>
                                        <p:attrNameLst>
                                          <p:attrName>style.visibility</p:attrName>
                                        </p:attrNameLst>
                                      </p:cBhvr>
                                      <p:to>
                                        <p:strVal val="visible"/>
                                      </p:to>
                                    </p:set>
                                    <p:anim calcmode="lin" valueType="num">
                                      <p:cBhvr additive="base">
                                        <p:cTn id="65" dur="500" fill="hold"/>
                                        <p:tgtEl>
                                          <p:spTgt spid="17"/>
                                        </p:tgtEl>
                                        <p:attrNameLst>
                                          <p:attrName>ppt_x</p:attrName>
                                        </p:attrNameLst>
                                      </p:cBhvr>
                                      <p:tavLst>
                                        <p:tav tm="0">
                                          <p:val>
                                            <p:strVal val="0-#ppt_w/2"/>
                                          </p:val>
                                        </p:tav>
                                        <p:tav tm="100000">
                                          <p:val>
                                            <p:strVal val="#ppt_x"/>
                                          </p:val>
                                        </p:tav>
                                      </p:tavLst>
                                    </p:anim>
                                    <p:anim calcmode="lin" valueType="num">
                                      <p:cBhvr additive="base">
                                        <p:cTn id="66" dur="500" fill="hold"/>
                                        <p:tgtEl>
                                          <p:spTgt spid="17"/>
                                        </p:tgtEl>
                                        <p:attrNameLst>
                                          <p:attrName>ppt_y</p:attrName>
                                        </p:attrNameLst>
                                      </p:cBhvr>
                                      <p:tavLst>
                                        <p:tav tm="0">
                                          <p:val>
                                            <p:strVal val="#ppt_y"/>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 presetClass="entr" presetSubtype="8" fill="hold" grpId="0" nodeType="clickEffect">
                                  <p:stCondLst>
                                    <p:cond delay="0"/>
                                  </p:stCondLst>
                                  <p:childTnLst>
                                    <p:set>
                                      <p:cBhvr>
                                        <p:cTn id="70" dur="1" fill="hold">
                                          <p:stCondLst>
                                            <p:cond delay="0"/>
                                          </p:stCondLst>
                                        </p:cTn>
                                        <p:tgtEl>
                                          <p:spTgt spid="12"/>
                                        </p:tgtEl>
                                        <p:attrNameLst>
                                          <p:attrName>style.visibility</p:attrName>
                                        </p:attrNameLst>
                                      </p:cBhvr>
                                      <p:to>
                                        <p:strVal val="visible"/>
                                      </p:to>
                                    </p:set>
                                    <p:anim calcmode="lin" valueType="num">
                                      <p:cBhvr additive="base">
                                        <p:cTn id="71" dur="500" fill="hold"/>
                                        <p:tgtEl>
                                          <p:spTgt spid="12"/>
                                        </p:tgtEl>
                                        <p:attrNameLst>
                                          <p:attrName>ppt_x</p:attrName>
                                        </p:attrNameLst>
                                      </p:cBhvr>
                                      <p:tavLst>
                                        <p:tav tm="0">
                                          <p:val>
                                            <p:strVal val="0-#ppt_w/2"/>
                                          </p:val>
                                        </p:tav>
                                        <p:tav tm="100000">
                                          <p:val>
                                            <p:strVal val="#ppt_x"/>
                                          </p:val>
                                        </p:tav>
                                      </p:tavLst>
                                    </p:anim>
                                    <p:anim calcmode="lin" valueType="num">
                                      <p:cBhvr additive="base">
                                        <p:cTn id="72" dur="500" fill="hold"/>
                                        <p:tgtEl>
                                          <p:spTgt spid="12"/>
                                        </p:tgtEl>
                                        <p:attrNameLst>
                                          <p:attrName>ppt_y</p:attrName>
                                        </p:attrNameLst>
                                      </p:cBhvr>
                                      <p:tavLst>
                                        <p:tav tm="0">
                                          <p:val>
                                            <p:strVal val="#ppt_y"/>
                                          </p:val>
                                        </p:tav>
                                        <p:tav tm="100000">
                                          <p:val>
                                            <p:strVal val="#ppt_y"/>
                                          </p:val>
                                        </p:tav>
                                      </p:tavLst>
                                    </p:anim>
                                  </p:childTnLst>
                                </p:cTn>
                              </p:par>
                            </p:childTnLst>
                          </p:cTn>
                        </p:par>
                        <p:par>
                          <p:cTn id="73" fill="hold">
                            <p:stCondLst>
                              <p:cond delay="500"/>
                            </p:stCondLst>
                            <p:childTnLst>
                              <p:par>
                                <p:cTn id="74" presetID="2" presetClass="entr" presetSubtype="8" fill="hold" grpId="0" nodeType="afterEffect">
                                  <p:stCondLst>
                                    <p:cond delay="0"/>
                                  </p:stCondLst>
                                  <p:childTnLst>
                                    <p:set>
                                      <p:cBhvr>
                                        <p:cTn id="75" dur="1" fill="hold">
                                          <p:stCondLst>
                                            <p:cond delay="0"/>
                                          </p:stCondLst>
                                        </p:cTn>
                                        <p:tgtEl>
                                          <p:spTgt spid="23"/>
                                        </p:tgtEl>
                                        <p:attrNameLst>
                                          <p:attrName>style.visibility</p:attrName>
                                        </p:attrNameLst>
                                      </p:cBhvr>
                                      <p:to>
                                        <p:strVal val="visible"/>
                                      </p:to>
                                    </p:set>
                                    <p:anim calcmode="lin" valueType="num">
                                      <p:cBhvr additive="base">
                                        <p:cTn id="76" dur="500" fill="hold"/>
                                        <p:tgtEl>
                                          <p:spTgt spid="23"/>
                                        </p:tgtEl>
                                        <p:attrNameLst>
                                          <p:attrName>ppt_x</p:attrName>
                                        </p:attrNameLst>
                                      </p:cBhvr>
                                      <p:tavLst>
                                        <p:tav tm="0">
                                          <p:val>
                                            <p:strVal val="0-#ppt_w/2"/>
                                          </p:val>
                                        </p:tav>
                                        <p:tav tm="100000">
                                          <p:val>
                                            <p:strVal val="#ppt_x"/>
                                          </p:val>
                                        </p:tav>
                                      </p:tavLst>
                                    </p:anim>
                                    <p:anim calcmode="lin" valueType="num">
                                      <p:cBhvr additive="base">
                                        <p:cTn id="77" dur="500" fill="hold"/>
                                        <p:tgtEl>
                                          <p:spTgt spid="23"/>
                                        </p:tgtEl>
                                        <p:attrNameLst>
                                          <p:attrName>ppt_y</p:attrName>
                                        </p:attrNameLst>
                                      </p:cBhvr>
                                      <p:tavLst>
                                        <p:tav tm="0">
                                          <p:val>
                                            <p:strVal val="#ppt_y"/>
                                          </p:val>
                                        </p:tav>
                                        <p:tav tm="100000">
                                          <p:val>
                                            <p:strVal val="#ppt_y"/>
                                          </p:val>
                                        </p:tav>
                                      </p:tavLst>
                                    </p:anim>
                                  </p:childTnLst>
                                </p:cTn>
                              </p:par>
                            </p:childTnLst>
                          </p:cTn>
                        </p:par>
                        <p:par>
                          <p:cTn id="78" fill="hold">
                            <p:stCondLst>
                              <p:cond delay="1000"/>
                            </p:stCondLst>
                            <p:childTnLst>
                              <p:par>
                                <p:cTn id="79" presetID="2" presetClass="entr" presetSubtype="8" fill="hold" grpId="0" nodeType="afterEffect">
                                  <p:stCondLst>
                                    <p:cond delay="0"/>
                                  </p:stCondLst>
                                  <p:childTnLst>
                                    <p:set>
                                      <p:cBhvr>
                                        <p:cTn id="80" dur="1" fill="hold">
                                          <p:stCondLst>
                                            <p:cond delay="0"/>
                                          </p:stCondLst>
                                        </p:cTn>
                                        <p:tgtEl>
                                          <p:spTgt spid="25"/>
                                        </p:tgtEl>
                                        <p:attrNameLst>
                                          <p:attrName>style.visibility</p:attrName>
                                        </p:attrNameLst>
                                      </p:cBhvr>
                                      <p:to>
                                        <p:strVal val="visible"/>
                                      </p:to>
                                    </p:set>
                                    <p:anim calcmode="lin" valueType="num">
                                      <p:cBhvr additive="base">
                                        <p:cTn id="81" dur="500" fill="hold"/>
                                        <p:tgtEl>
                                          <p:spTgt spid="25"/>
                                        </p:tgtEl>
                                        <p:attrNameLst>
                                          <p:attrName>ppt_x</p:attrName>
                                        </p:attrNameLst>
                                      </p:cBhvr>
                                      <p:tavLst>
                                        <p:tav tm="0">
                                          <p:val>
                                            <p:strVal val="0-#ppt_w/2"/>
                                          </p:val>
                                        </p:tav>
                                        <p:tav tm="100000">
                                          <p:val>
                                            <p:strVal val="#ppt_x"/>
                                          </p:val>
                                        </p:tav>
                                      </p:tavLst>
                                    </p:anim>
                                    <p:anim calcmode="lin" valueType="num">
                                      <p:cBhvr additive="base">
                                        <p:cTn id="82" dur="500" fill="hold"/>
                                        <p:tgtEl>
                                          <p:spTgt spid="25"/>
                                        </p:tgtEl>
                                        <p:attrNameLst>
                                          <p:attrName>ppt_y</p:attrName>
                                        </p:attrNameLst>
                                      </p:cBhvr>
                                      <p:tavLst>
                                        <p:tav tm="0">
                                          <p:val>
                                            <p:strVal val="#ppt_y"/>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2" presetClass="entr" presetSubtype="8" fill="hold" grpId="0" nodeType="clickEffect">
                                  <p:stCondLst>
                                    <p:cond delay="0"/>
                                  </p:stCondLst>
                                  <p:childTnLst>
                                    <p:set>
                                      <p:cBhvr>
                                        <p:cTn id="86" dur="1" fill="hold">
                                          <p:stCondLst>
                                            <p:cond delay="0"/>
                                          </p:stCondLst>
                                        </p:cTn>
                                        <p:tgtEl>
                                          <p:spTgt spid="13"/>
                                        </p:tgtEl>
                                        <p:attrNameLst>
                                          <p:attrName>style.visibility</p:attrName>
                                        </p:attrNameLst>
                                      </p:cBhvr>
                                      <p:to>
                                        <p:strVal val="visible"/>
                                      </p:to>
                                    </p:set>
                                    <p:anim calcmode="lin" valueType="num">
                                      <p:cBhvr additive="base">
                                        <p:cTn id="87" dur="500" fill="hold"/>
                                        <p:tgtEl>
                                          <p:spTgt spid="13"/>
                                        </p:tgtEl>
                                        <p:attrNameLst>
                                          <p:attrName>ppt_x</p:attrName>
                                        </p:attrNameLst>
                                      </p:cBhvr>
                                      <p:tavLst>
                                        <p:tav tm="0">
                                          <p:val>
                                            <p:strVal val="0-#ppt_w/2"/>
                                          </p:val>
                                        </p:tav>
                                        <p:tav tm="100000">
                                          <p:val>
                                            <p:strVal val="#ppt_x"/>
                                          </p:val>
                                        </p:tav>
                                      </p:tavLst>
                                    </p:anim>
                                    <p:anim calcmode="lin" valueType="num">
                                      <p:cBhvr additive="base">
                                        <p:cTn id="88" dur="500" fill="hold"/>
                                        <p:tgtEl>
                                          <p:spTgt spid="13"/>
                                        </p:tgtEl>
                                        <p:attrNameLst>
                                          <p:attrName>ppt_y</p:attrName>
                                        </p:attrNameLst>
                                      </p:cBhvr>
                                      <p:tavLst>
                                        <p:tav tm="0">
                                          <p:val>
                                            <p:strVal val="#ppt_y"/>
                                          </p:val>
                                        </p:tav>
                                        <p:tav tm="100000">
                                          <p:val>
                                            <p:strVal val="#ppt_y"/>
                                          </p:val>
                                        </p:tav>
                                      </p:tavLst>
                                    </p:anim>
                                  </p:childTnLst>
                                </p:cTn>
                              </p:par>
                            </p:childTnLst>
                          </p:cTn>
                        </p:par>
                        <p:par>
                          <p:cTn id="89" fill="hold">
                            <p:stCondLst>
                              <p:cond delay="500"/>
                            </p:stCondLst>
                            <p:childTnLst>
                              <p:par>
                                <p:cTn id="90" presetID="2" presetClass="entr" presetSubtype="8" fill="hold" grpId="0" nodeType="afterEffect">
                                  <p:stCondLst>
                                    <p:cond delay="0"/>
                                  </p:stCondLst>
                                  <p:childTnLst>
                                    <p:set>
                                      <p:cBhvr>
                                        <p:cTn id="91" dur="1" fill="hold">
                                          <p:stCondLst>
                                            <p:cond delay="0"/>
                                          </p:stCondLst>
                                        </p:cTn>
                                        <p:tgtEl>
                                          <p:spTgt spid="24"/>
                                        </p:tgtEl>
                                        <p:attrNameLst>
                                          <p:attrName>style.visibility</p:attrName>
                                        </p:attrNameLst>
                                      </p:cBhvr>
                                      <p:to>
                                        <p:strVal val="visible"/>
                                      </p:to>
                                    </p:set>
                                    <p:anim calcmode="lin" valueType="num">
                                      <p:cBhvr additive="base">
                                        <p:cTn id="92" dur="500" fill="hold"/>
                                        <p:tgtEl>
                                          <p:spTgt spid="24"/>
                                        </p:tgtEl>
                                        <p:attrNameLst>
                                          <p:attrName>ppt_x</p:attrName>
                                        </p:attrNameLst>
                                      </p:cBhvr>
                                      <p:tavLst>
                                        <p:tav tm="0">
                                          <p:val>
                                            <p:strVal val="0-#ppt_w/2"/>
                                          </p:val>
                                        </p:tav>
                                        <p:tav tm="100000">
                                          <p:val>
                                            <p:strVal val="#ppt_x"/>
                                          </p:val>
                                        </p:tav>
                                      </p:tavLst>
                                    </p:anim>
                                    <p:anim calcmode="lin" valueType="num">
                                      <p:cBhvr additive="base">
                                        <p:cTn id="93" dur="500" fill="hold"/>
                                        <p:tgtEl>
                                          <p:spTgt spid="24"/>
                                        </p:tgtEl>
                                        <p:attrNameLst>
                                          <p:attrName>ppt_y</p:attrName>
                                        </p:attrNameLst>
                                      </p:cBhvr>
                                      <p:tavLst>
                                        <p:tav tm="0">
                                          <p:val>
                                            <p:strVal val="#ppt_y"/>
                                          </p:val>
                                        </p:tav>
                                        <p:tav tm="100000">
                                          <p:val>
                                            <p:strVal val="#ppt_y"/>
                                          </p:val>
                                        </p:tav>
                                      </p:tavLst>
                                    </p:anim>
                                  </p:childTnLst>
                                </p:cTn>
                              </p:par>
                            </p:childTnLst>
                          </p:cTn>
                        </p:par>
                        <p:par>
                          <p:cTn id="94" fill="hold">
                            <p:stCondLst>
                              <p:cond delay="1000"/>
                            </p:stCondLst>
                            <p:childTnLst>
                              <p:par>
                                <p:cTn id="95" presetID="2" presetClass="entr" presetSubtype="8" fill="hold" grpId="0" nodeType="afterEffect">
                                  <p:stCondLst>
                                    <p:cond delay="0"/>
                                  </p:stCondLst>
                                  <p:childTnLst>
                                    <p:set>
                                      <p:cBhvr>
                                        <p:cTn id="96" dur="1" fill="hold">
                                          <p:stCondLst>
                                            <p:cond delay="0"/>
                                          </p:stCondLst>
                                        </p:cTn>
                                        <p:tgtEl>
                                          <p:spTgt spid="18"/>
                                        </p:tgtEl>
                                        <p:attrNameLst>
                                          <p:attrName>style.visibility</p:attrName>
                                        </p:attrNameLst>
                                      </p:cBhvr>
                                      <p:to>
                                        <p:strVal val="visible"/>
                                      </p:to>
                                    </p:set>
                                    <p:anim calcmode="lin" valueType="num">
                                      <p:cBhvr additive="base">
                                        <p:cTn id="97" dur="500" fill="hold"/>
                                        <p:tgtEl>
                                          <p:spTgt spid="18"/>
                                        </p:tgtEl>
                                        <p:attrNameLst>
                                          <p:attrName>ppt_x</p:attrName>
                                        </p:attrNameLst>
                                      </p:cBhvr>
                                      <p:tavLst>
                                        <p:tav tm="0">
                                          <p:val>
                                            <p:strVal val="0-#ppt_w/2"/>
                                          </p:val>
                                        </p:tav>
                                        <p:tav tm="100000">
                                          <p:val>
                                            <p:strVal val="#ppt_x"/>
                                          </p:val>
                                        </p:tav>
                                      </p:tavLst>
                                    </p:anim>
                                    <p:anim calcmode="lin" valueType="num">
                                      <p:cBhvr additive="base">
                                        <p:cTn id="98" dur="500" fill="hold"/>
                                        <p:tgtEl>
                                          <p:spTgt spid="18"/>
                                        </p:tgtEl>
                                        <p:attrNameLst>
                                          <p:attrName>ppt_y</p:attrName>
                                        </p:attrNameLst>
                                      </p:cBhvr>
                                      <p:tavLst>
                                        <p:tav tm="0">
                                          <p:val>
                                            <p:strVal val="#ppt_y"/>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6" presetClass="entr" presetSubtype="16" fill="hold" nodeType="clickEffect">
                                  <p:stCondLst>
                                    <p:cond delay="0"/>
                                  </p:stCondLst>
                                  <p:childTnLst>
                                    <p:set>
                                      <p:cBhvr>
                                        <p:cTn id="102" dur="1" fill="hold">
                                          <p:stCondLst>
                                            <p:cond delay="0"/>
                                          </p:stCondLst>
                                        </p:cTn>
                                        <p:tgtEl>
                                          <p:spTgt spid="26"/>
                                        </p:tgtEl>
                                        <p:attrNameLst>
                                          <p:attrName>style.visibility</p:attrName>
                                        </p:attrNameLst>
                                      </p:cBhvr>
                                      <p:to>
                                        <p:strVal val="visible"/>
                                      </p:to>
                                    </p:set>
                                    <p:animEffect transition="in" filter="circle(in)">
                                      <p:cBhvr>
                                        <p:cTn id="103" dur="500"/>
                                        <p:tgtEl>
                                          <p:spTgt spid="26"/>
                                        </p:tgtEl>
                                      </p:cBhvr>
                                    </p:animEffect>
                                  </p:childTnLst>
                                </p:cTn>
                              </p:par>
                              <p:par>
                                <p:cTn id="104" presetID="6" presetClass="entr" presetSubtype="16" fill="hold" nodeType="withEffect">
                                  <p:stCondLst>
                                    <p:cond delay="0"/>
                                  </p:stCondLst>
                                  <p:childTnLst>
                                    <p:set>
                                      <p:cBhvr>
                                        <p:cTn id="105" dur="1" fill="hold">
                                          <p:stCondLst>
                                            <p:cond delay="0"/>
                                          </p:stCondLst>
                                        </p:cTn>
                                        <p:tgtEl>
                                          <p:spTgt spid="27"/>
                                        </p:tgtEl>
                                        <p:attrNameLst>
                                          <p:attrName>style.visibility</p:attrName>
                                        </p:attrNameLst>
                                      </p:cBhvr>
                                      <p:to>
                                        <p:strVal val="visible"/>
                                      </p:to>
                                    </p:set>
                                    <p:animEffect transition="in" filter="circle(in)">
                                      <p:cBhvr>
                                        <p:cTn id="106" dur="500"/>
                                        <p:tgtEl>
                                          <p:spTgt spid="27"/>
                                        </p:tgtEl>
                                      </p:cBhvr>
                                    </p:animEffect>
                                  </p:childTnLst>
                                </p:cTn>
                              </p:par>
                              <p:par>
                                <p:cTn id="107" presetID="6" presetClass="entr" presetSubtype="16" fill="hold" nodeType="withEffect">
                                  <p:stCondLst>
                                    <p:cond delay="0"/>
                                  </p:stCondLst>
                                  <p:childTnLst>
                                    <p:set>
                                      <p:cBhvr>
                                        <p:cTn id="108" dur="1" fill="hold">
                                          <p:stCondLst>
                                            <p:cond delay="0"/>
                                          </p:stCondLst>
                                        </p:cTn>
                                        <p:tgtEl>
                                          <p:spTgt spid="28"/>
                                        </p:tgtEl>
                                        <p:attrNameLst>
                                          <p:attrName>style.visibility</p:attrName>
                                        </p:attrNameLst>
                                      </p:cBhvr>
                                      <p:to>
                                        <p:strVal val="visible"/>
                                      </p:to>
                                    </p:set>
                                    <p:animEffect transition="in" filter="circle(in)">
                                      <p:cBhvr>
                                        <p:cTn id="109" dur="500"/>
                                        <p:tgtEl>
                                          <p:spTgt spid="28"/>
                                        </p:tgtEl>
                                      </p:cBhvr>
                                    </p:animEffect>
                                  </p:childTnLst>
                                </p:cTn>
                              </p:par>
                            </p:childTnLst>
                          </p:cTn>
                        </p:par>
                      </p:childTnLst>
                    </p:cTn>
                  </p:par>
                  <p:par>
                    <p:cTn id="110" fill="hold">
                      <p:stCondLst>
                        <p:cond delay="indefinite"/>
                      </p:stCondLst>
                      <p:childTnLst>
                        <p:par>
                          <p:cTn id="111" fill="hold">
                            <p:stCondLst>
                              <p:cond delay="0"/>
                            </p:stCondLst>
                            <p:childTnLst>
                              <p:par>
                                <p:cTn id="112" presetID="6" presetClass="entr" presetSubtype="16" fill="hold" nodeType="clickEffect">
                                  <p:stCondLst>
                                    <p:cond delay="0"/>
                                  </p:stCondLst>
                                  <p:childTnLst>
                                    <p:set>
                                      <p:cBhvr>
                                        <p:cTn id="113" dur="1" fill="hold">
                                          <p:stCondLst>
                                            <p:cond delay="0"/>
                                          </p:stCondLst>
                                        </p:cTn>
                                        <p:tgtEl>
                                          <p:spTgt spid="29"/>
                                        </p:tgtEl>
                                        <p:attrNameLst>
                                          <p:attrName>style.visibility</p:attrName>
                                        </p:attrNameLst>
                                      </p:cBhvr>
                                      <p:to>
                                        <p:strVal val="visible"/>
                                      </p:to>
                                    </p:set>
                                    <p:animEffect transition="in" filter="circle(in)">
                                      <p:cBhvr>
                                        <p:cTn id="114" dur="500"/>
                                        <p:tgtEl>
                                          <p:spTgt spid="29"/>
                                        </p:tgtEl>
                                      </p:cBhvr>
                                    </p:animEffect>
                                  </p:childTnLst>
                                </p:cTn>
                              </p:par>
                            </p:childTnLst>
                          </p:cTn>
                        </p:par>
                        <p:par>
                          <p:cTn id="115" fill="hold">
                            <p:stCondLst>
                              <p:cond delay="500"/>
                            </p:stCondLst>
                            <p:childTnLst>
                              <p:par>
                                <p:cTn id="116" presetID="10" presetClass="entr" presetSubtype="0" fill="hold" grpId="0" nodeType="afterEffect">
                                  <p:stCondLst>
                                    <p:cond delay="0"/>
                                  </p:stCondLst>
                                  <p:childTnLst>
                                    <p:set>
                                      <p:cBhvr>
                                        <p:cTn id="117" dur="1" fill="hold">
                                          <p:stCondLst>
                                            <p:cond delay="0"/>
                                          </p:stCondLst>
                                        </p:cTn>
                                        <p:tgtEl>
                                          <p:spTgt spid="30"/>
                                        </p:tgtEl>
                                        <p:attrNameLst>
                                          <p:attrName>style.visibility</p:attrName>
                                        </p:attrNameLst>
                                      </p:cBhvr>
                                      <p:to>
                                        <p:strVal val="visible"/>
                                      </p:to>
                                    </p:set>
                                    <p:animEffect transition="in" filter="fade">
                                      <p:cBhvr>
                                        <p:cTn id="118" dur="500"/>
                                        <p:tgtEl>
                                          <p:spTgt spid="30"/>
                                        </p:tgtEl>
                                      </p:cBhvr>
                                    </p:animEffect>
                                  </p:childTnLst>
                                </p:cTn>
                              </p:par>
                            </p:childTnLst>
                          </p:cTn>
                        </p:par>
                        <p:par>
                          <p:cTn id="119" fill="hold">
                            <p:stCondLst>
                              <p:cond delay="1000"/>
                            </p:stCondLst>
                            <p:childTnLst>
                              <p:par>
                                <p:cTn id="120" presetID="10" presetClass="entr" presetSubtype="0" fill="hold" grpId="0" nodeType="afterEffect">
                                  <p:stCondLst>
                                    <p:cond delay="0"/>
                                  </p:stCondLst>
                                  <p:childTnLst>
                                    <p:set>
                                      <p:cBhvr>
                                        <p:cTn id="121" dur="1" fill="hold">
                                          <p:stCondLst>
                                            <p:cond delay="0"/>
                                          </p:stCondLst>
                                        </p:cTn>
                                        <p:tgtEl>
                                          <p:spTgt spid="31"/>
                                        </p:tgtEl>
                                        <p:attrNameLst>
                                          <p:attrName>style.visibility</p:attrName>
                                        </p:attrNameLst>
                                      </p:cBhvr>
                                      <p:to>
                                        <p:strVal val="visible"/>
                                      </p:to>
                                    </p:set>
                                    <p:animEffect transition="in" filter="fade">
                                      <p:cBhvr>
                                        <p:cTn id="122" dur="500"/>
                                        <p:tgtEl>
                                          <p:spTgt spid="31"/>
                                        </p:tgtEl>
                                      </p:cBhvr>
                                    </p:animEffect>
                                  </p:childTnLst>
                                </p:cTn>
                              </p:par>
                            </p:childTnLst>
                          </p:cTn>
                        </p:par>
                        <p:par>
                          <p:cTn id="123" fill="hold">
                            <p:stCondLst>
                              <p:cond delay="1500"/>
                            </p:stCondLst>
                            <p:childTnLst>
                              <p:par>
                                <p:cTn id="124" presetID="10" presetClass="entr" presetSubtype="0" fill="hold" grpId="0" nodeType="afterEffect">
                                  <p:stCondLst>
                                    <p:cond delay="0"/>
                                  </p:stCondLst>
                                  <p:childTnLst>
                                    <p:set>
                                      <p:cBhvr>
                                        <p:cTn id="125" dur="1" fill="hold">
                                          <p:stCondLst>
                                            <p:cond delay="0"/>
                                          </p:stCondLst>
                                        </p:cTn>
                                        <p:tgtEl>
                                          <p:spTgt spid="38"/>
                                        </p:tgtEl>
                                        <p:attrNameLst>
                                          <p:attrName>style.visibility</p:attrName>
                                        </p:attrNameLst>
                                      </p:cBhvr>
                                      <p:to>
                                        <p:strVal val="visible"/>
                                      </p:to>
                                    </p:set>
                                    <p:animEffect transition="in" filter="fade">
                                      <p:cBhvr>
                                        <p:cTn id="126" dur="500"/>
                                        <p:tgtEl>
                                          <p:spTgt spid="38"/>
                                        </p:tgtEl>
                                      </p:cBhvr>
                                    </p:animEffect>
                                  </p:childTnLst>
                                </p:cTn>
                              </p:par>
                            </p:childTnLst>
                          </p:cTn>
                        </p:par>
                        <p:par>
                          <p:cTn id="127" fill="hold">
                            <p:stCondLst>
                              <p:cond delay="2000"/>
                            </p:stCondLst>
                            <p:childTnLst>
                              <p:par>
                                <p:cTn id="128" presetID="10" presetClass="entr" presetSubtype="0" fill="hold" grpId="0" nodeType="afterEffect">
                                  <p:stCondLst>
                                    <p:cond delay="0"/>
                                  </p:stCondLst>
                                  <p:childTnLst>
                                    <p:set>
                                      <p:cBhvr>
                                        <p:cTn id="129" dur="1" fill="hold">
                                          <p:stCondLst>
                                            <p:cond delay="0"/>
                                          </p:stCondLst>
                                        </p:cTn>
                                        <p:tgtEl>
                                          <p:spTgt spid="39"/>
                                        </p:tgtEl>
                                        <p:attrNameLst>
                                          <p:attrName>style.visibility</p:attrName>
                                        </p:attrNameLst>
                                      </p:cBhvr>
                                      <p:to>
                                        <p:strVal val="visible"/>
                                      </p:to>
                                    </p:set>
                                    <p:animEffect transition="in" filter="fade">
                                      <p:cBhvr>
                                        <p:cTn id="130"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30" grpId="0" animBg="1"/>
      <p:bldP spid="31" grpId="0" animBg="1"/>
      <p:bldP spid="38" grpId="0" animBg="1"/>
      <p:bldP spid="39"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Titolo 1"/>
          <p:cNvSpPr txBox="1">
            <a:spLocks/>
          </p:cNvSpPr>
          <p:nvPr/>
        </p:nvSpPr>
        <p:spPr bwMode="auto">
          <a:xfrm>
            <a:off x="766763" y="115888"/>
            <a:ext cx="9510712" cy="649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fontAlgn="base">
              <a:spcBef>
                <a:spcPct val="0"/>
              </a:spcBef>
              <a:spcAft>
                <a:spcPct val="0"/>
              </a:spcAft>
              <a:defRPr>
                <a:solidFill>
                  <a:schemeClr val="tx1"/>
                </a:solidFill>
                <a:latin typeface="Corbel" panose="020B0503020204020204" pitchFamily="34" charset="0"/>
              </a:defRPr>
            </a:lvl6pPr>
            <a:lvl7pPr marL="2971800" indent="-228600" fontAlgn="base">
              <a:spcBef>
                <a:spcPct val="0"/>
              </a:spcBef>
              <a:spcAft>
                <a:spcPct val="0"/>
              </a:spcAft>
              <a:defRPr>
                <a:solidFill>
                  <a:schemeClr val="tx1"/>
                </a:solidFill>
                <a:latin typeface="Corbel" panose="020B0503020204020204" pitchFamily="34" charset="0"/>
              </a:defRPr>
            </a:lvl7pPr>
            <a:lvl8pPr marL="3429000" indent="-228600" fontAlgn="base">
              <a:spcBef>
                <a:spcPct val="0"/>
              </a:spcBef>
              <a:spcAft>
                <a:spcPct val="0"/>
              </a:spcAft>
              <a:defRPr>
                <a:solidFill>
                  <a:schemeClr val="tx1"/>
                </a:solidFill>
                <a:latin typeface="Corbel" panose="020B0503020204020204" pitchFamily="34" charset="0"/>
              </a:defRPr>
            </a:lvl8pPr>
            <a:lvl9pPr marL="3886200" indent="-228600" fontAlgn="base">
              <a:spcBef>
                <a:spcPct val="0"/>
              </a:spcBef>
              <a:spcAft>
                <a:spcPct val="0"/>
              </a:spcAft>
              <a:defRPr>
                <a:solidFill>
                  <a:schemeClr val="tx1"/>
                </a:solidFill>
                <a:latin typeface="Corbel" panose="020B0503020204020204" pitchFamily="34" charset="0"/>
              </a:defRPr>
            </a:lvl9pPr>
          </a:lstStyle>
          <a:p>
            <a:pPr eaLnBrk="1" hangingPunct="1">
              <a:lnSpc>
                <a:spcPct val="90000"/>
              </a:lnSpc>
              <a:buFont typeface="Arial" panose="020B0604020202020204" pitchFamily="34" charset="0"/>
              <a:buNone/>
            </a:pPr>
            <a:r>
              <a:rPr lang="it-IT" altLang="it-IT" sz="3400" noProof="1">
                <a:solidFill>
                  <a:srgbClr val="00534C"/>
                </a:solidFill>
              </a:rPr>
              <a:t>Le componenti tariffarie</a:t>
            </a:r>
            <a:endParaRPr lang="it-IT" altLang="it-IT" sz="2400" noProof="1">
              <a:solidFill>
                <a:srgbClr val="00534C"/>
              </a:solidFill>
            </a:endParaRPr>
          </a:p>
        </p:txBody>
      </p:sp>
      <p:cxnSp>
        <p:nvCxnSpPr>
          <p:cNvPr id="9" name="Connettore 1 8"/>
          <p:cNvCxnSpPr/>
          <p:nvPr/>
        </p:nvCxnSpPr>
        <p:spPr>
          <a:xfrm>
            <a:off x="766763" y="908050"/>
            <a:ext cx="10153650" cy="0"/>
          </a:xfrm>
          <a:prstGeom prst="line">
            <a:avLst/>
          </a:prstGeom>
          <a:ln>
            <a:solidFill>
              <a:srgbClr val="222B48"/>
            </a:solidFill>
          </a:ln>
        </p:spPr>
        <p:style>
          <a:lnRef idx="1">
            <a:schemeClr val="accent1"/>
          </a:lnRef>
          <a:fillRef idx="0">
            <a:schemeClr val="accent1"/>
          </a:fillRef>
          <a:effectRef idx="0">
            <a:schemeClr val="accent1"/>
          </a:effectRef>
          <a:fontRef idx="minor">
            <a:schemeClr val="tx1"/>
          </a:fontRef>
        </p:style>
      </p:cxnSp>
      <p:sp>
        <p:nvSpPr>
          <p:cNvPr id="2" name="Rettangolo 1"/>
          <p:cNvSpPr/>
          <p:nvPr/>
        </p:nvSpPr>
        <p:spPr>
          <a:xfrm>
            <a:off x="0" y="6597352"/>
            <a:ext cx="12192000" cy="260648"/>
          </a:xfrm>
          <a:prstGeom prst="rect">
            <a:avLst/>
          </a:prstGeom>
          <a:solidFill>
            <a:srgbClr val="00534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 name="Sottotitolo 2"/>
          <p:cNvSpPr txBox="1">
            <a:spLocks/>
          </p:cNvSpPr>
          <p:nvPr/>
        </p:nvSpPr>
        <p:spPr>
          <a:xfrm>
            <a:off x="911424" y="1306779"/>
            <a:ext cx="4677261" cy="703614"/>
          </a:xfrm>
          <a:prstGeom prst="rect">
            <a:avLst/>
          </a:prstGeom>
        </p:spPr>
        <p:txBody>
          <a:bodyPr vert="horz" lIns="91440" tIns="45720" rIns="91440" bIns="45720" rtlCol="0">
            <a:normAutofit fontScale="92500" lnSpcReduction="20000"/>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gn="l"/>
            <a:r>
              <a:rPr lang="it-IT" sz="2600" dirty="0">
                <a:solidFill>
                  <a:srgbClr val="FF0000"/>
                </a:solidFill>
              </a:rPr>
              <a:t>Tariffa Distribuzione, applicazione a Scaglioni di consumo</a:t>
            </a:r>
          </a:p>
        </p:txBody>
      </p:sp>
      <p:graphicFrame>
        <p:nvGraphicFramePr>
          <p:cNvPr id="6" name="Tabella 5"/>
          <p:cNvGraphicFramePr>
            <a:graphicFrameLocks noGrp="1"/>
          </p:cNvGraphicFramePr>
          <p:nvPr>
            <p:extLst>
              <p:ext uri="{D42A27DB-BD31-4B8C-83A1-F6EECF244321}">
                <p14:modId xmlns:p14="http://schemas.microsoft.com/office/powerpoint/2010/main" val="1001625648"/>
              </p:ext>
            </p:extLst>
          </p:nvPr>
        </p:nvGraphicFramePr>
        <p:xfrm>
          <a:off x="945476" y="2348880"/>
          <a:ext cx="3655202" cy="3322320"/>
        </p:xfrm>
        <a:graphic>
          <a:graphicData uri="http://schemas.openxmlformats.org/drawingml/2006/table">
            <a:tbl>
              <a:tblPr firstRow="1" lastCol="1" bandRow="1">
                <a:tableStyleId>{5C22544A-7EE6-4342-B048-85BDC9FD1C3A}</a:tableStyleId>
              </a:tblPr>
              <a:tblGrid>
                <a:gridCol w="1827601">
                  <a:extLst>
                    <a:ext uri="{9D8B030D-6E8A-4147-A177-3AD203B41FA5}">
                      <a16:colId xmlns:a16="http://schemas.microsoft.com/office/drawing/2014/main" val="20000"/>
                    </a:ext>
                  </a:extLst>
                </a:gridCol>
                <a:gridCol w="1827601">
                  <a:extLst>
                    <a:ext uri="{9D8B030D-6E8A-4147-A177-3AD203B41FA5}">
                      <a16:colId xmlns:a16="http://schemas.microsoft.com/office/drawing/2014/main" val="20001"/>
                    </a:ext>
                  </a:extLst>
                </a:gridCol>
              </a:tblGrid>
              <a:tr h="334301">
                <a:tc>
                  <a:txBody>
                    <a:bodyPr/>
                    <a:lstStyle/>
                    <a:p>
                      <a:pPr algn="ctr"/>
                      <a:r>
                        <a:rPr lang="it-IT" dirty="0" err="1"/>
                        <a:t>dA</a:t>
                      </a:r>
                      <a:r>
                        <a:rPr lang="it-IT" dirty="0"/>
                        <a:t> (Smc)</a:t>
                      </a:r>
                    </a:p>
                  </a:txBody>
                  <a:tcPr/>
                </a:tc>
                <a:tc>
                  <a:txBody>
                    <a:bodyPr/>
                    <a:lstStyle/>
                    <a:p>
                      <a:pPr algn="ctr"/>
                      <a:r>
                        <a:rPr lang="it-IT" dirty="0"/>
                        <a:t>a (Smc)</a:t>
                      </a:r>
                    </a:p>
                  </a:txBody>
                  <a:tcPr/>
                </a:tc>
                <a:extLst>
                  <a:ext uri="{0D108BD9-81ED-4DB2-BD59-A6C34878D82A}">
                    <a16:rowId xmlns:a16="http://schemas.microsoft.com/office/drawing/2014/main" val="10000"/>
                  </a:ext>
                </a:extLst>
              </a:tr>
              <a:tr h="334301">
                <a:tc>
                  <a:txBody>
                    <a:bodyPr/>
                    <a:lstStyle/>
                    <a:p>
                      <a:pPr algn="r"/>
                      <a:r>
                        <a:rPr lang="it-IT" dirty="0"/>
                        <a:t>0</a:t>
                      </a:r>
                    </a:p>
                  </a:txBody>
                  <a:tcPr/>
                </a:tc>
                <a:tc>
                  <a:txBody>
                    <a:bodyPr/>
                    <a:lstStyle/>
                    <a:p>
                      <a:pPr algn="r"/>
                      <a:r>
                        <a:rPr lang="it-IT" dirty="0"/>
                        <a:t>120</a:t>
                      </a:r>
                    </a:p>
                  </a:txBody>
                  <a:tcPr/>
                </a:tc>
                <a:extLst>
                  <a:ext uri="{0D108BD9-81ED-4DB2-BD59-A6C34878D82A}">
                    <a16:rowId xmlns:a16="http://schemas.microsoft.com/office/drawing/2014/main" val="10001"/>
                  </a:ext>
                </a:extLst>
              </a:tr>
              <a:tr h="334301">
                <a:tc>
                  <a:txBody>
                    <a:bodyPr/>
                    <a:lstStyle/>
                    <a:p>
                      <a:pPr algn="r"/>
                      <a:r>
                        <a:rPr lang="it-IT" dirty="0"/>
                        <a:t>121</a:t>
                      </a:r>
                    </a:p>
                  </a:txBody>
                  <a:tcPr/>
                </a:tc>
                <a:tc>
                  <a:txBody>
                    <a:bodyPr/>
                    <a:lstStyle/>
                    <a:p>
                      <a:pPr algn="r"/>
                      <a:r>
                        <a:rPr lang="it-IT" dirty="0"/>
                        <a:t>480</a:t>
                      </a:r>
                    </a:p>
                  </a:txBody>
                  <a:tcPr/>
                </a:tc>
                <a:extLst>
                  <a:ext uri="{0D108BD9-81ED-4DB2-BD59-A6C34878D82A}">
                    <a16:rowId xmlns:a16="http://schemas.microsoft.com/office/drawing/2014/main" val="10002"/>
                  </a:ext>
                </a:extLst>
              </a:tr>
              <a:tr h="334301">
                <a:tc>
                  <a:txBody>
                    <a:bodyPr/>
                    <a:lstStyle/>
                    <a:p>
                      <a:pPr algn="r"/>
                      <a:r>
                        <a:rPr lang="it-IT" dirty="0"/>
                        <a:t>481</a:t>
                      </a:r>
                    </a:p>
                  </a:txBody>
                  <a:tcPr/>
                </a:tc>
                <a:tc>
                  <a:txBody>
                    <a:bodyPr/>
                    <a:lstStyle/>
                    <a:p>
                      <a:pPr algn="r"/>
                      <a:r>
                        <a:rPr lang="it-IT" dirty="0"/>
                        <a:t>1.560</a:t>
                      </a:r>
                    </a:p>
                  </a:txBody>
                  <a:tcPr/>
                </a:tc>
                <a:extLst>
                  <a:ext uri="{0D108BD9-81ED-4DB2-BD59-A6C34878D82A}">
                    <a16:rowId xmlns:a16="http://schemas.microsoft.com/office/drawing/2014/main" val="10003"/>
                  </a:ext>
                </a:extLst>
              </a:tr>
              <a:tr h="334301">
                <a:tc>
                  <a:txBody>
                    <a:bodyPr/>
                    <a:lstStyle/>
                    <a:p>
                      <a:pPr algn="r"/>
                      <a:r>
                        <a:rPr lang="it-IT" dirty="0"/>
                        <a:t>1.561</a:t>
                      </a:r>
                    </a:p>
                  </a:txBody>
                  <a:tcPr/>
                </a:tc>
                <a:tc>
                  <a:txBody>
                    <a:bodyPr/>
                    <a:lstStyle/>
                    <a:p>
                      <a:pPr algn="r"/>
                      <a:r>
                        <a:rPr lang="it-IT" dirty="0"/>
                        <a:t>5.000</a:t>
                      </a:r>
                    </a:p>
                  </a:txBody>
                  <a:tcPr/>
                </a:tc>
                <a:extLst>
                  <a:ext uri="{0D108BD9-81ED-4DB2-BD59-A6C34878D82A}">
                    <a16:rowId xmlns:a16="http://schemas.microsoft.com/office/drawing/2014/main" val="10004"/>
                  </a:ext>
                </a:extLst>
              </a:tr>
              <a:tr h="334301">
                <a:tc>
                  <a:txBody>
                    <a:bodyPr/>
                    <a:lstStyle/>
                    <a:p>
                      <a:pPr algn="r"/>
                      <a:r>
                        <a:rPr lang="it-IT" dirty="0"/>
                        <a:t>5.001</a:t>
                      </a:r>
                    </a:p>
                  </a:txBody>
                  <a:tcPr/>
                </a:tc>
                <a:tc>
                  <a:txBody>
                    <a:bodyPr/>
                    <a:lstStyle/>
                    <a:p>
                      <a:pPr algn="r"/>
                      <a:r>
                        <a:rPr lang="it-IT" dirty="0"/>
                        <a:t>80.000</a:t>
                      </a:r>
                    </a:p>
                  </a:txBody>
                  <a:tcPr/>
                </a:tc>
                <a:extLst>
                  <a:ext uri="{0D108BD9-81ED-4DB2-BD59-A6C34878D82A}">
                    <a16:rowId xmlns:a16="http://schemas.microsoft.com/office/drawing/2014/main" val="10005"/>
                  </a:ext>
                </a:extLst>
              </a:tr>
              <a:tr h="334301">
                <a:tc>
                  <a:txBody>
                    <a:bodyPr/>
                    <a:lstStyle/>
                    <a:p>
                      <a:pPr algn="r"/>
                      <a:r>
                        <a:rPr lang="it-IT" dirty="0"/>
                        <a:t>80.001</a:t>
                      </a:r>
                    </a:p>
                  </a:txBody>
                  <a:tcPr/>
                </a:tc>
                <a:tc>
                  <a:txBody>
                    <a:bodyPr/>
                    <a:lstStyle/>
                    <a:p>
                      <a:pPr algn="r"/>
                      <a:r>
                        <a:rPr lang="it-IT" dirty="0"/>
                        <a:t>200.000</a:t>
                      </a:r>
                    </a:p>
                  </a:txBody>
                  <a:tcPr/>
                </a:tc>
                <a:extLst>
                  <a:ext uri="{0D108BD9-81ED-4DB2-BD59-A6C34878D82A}">
                    <a16:rowId xmlns:a16="http://schemas.microsoft.com/office/drawing/2014/main" val="10006"/>
                  </a:ext>
                </a:extLst>
              </a:tr>
              <a:tr h="334301">
                <a:tc>
                  <a:txBody>
                    <a:bodyPr/>
                    <a:lstStyle/>
                    <a:p>
                      <a:pPr algn="r"/>
                      <a:r>
                        <a:rPr lang="it-IT" dirty="0"/>
                        <a:t>200.001</a:t>
                      </a:r>
                    </a:p>
                  </a:txBody>
                  <a:tcPr/>
                </a:tc>
                <a:tc>
                  <a:txBody>
                    <a:bodyPr/>
                    <a:lstStyle/>
                    <a:p>
                      <a:pPr algn="r"/>
                      <a:r>
                        <a:rPr lang="it-IT" dirty="0"/>
                        <a:t>1.000.000</a:t>
                      </a:r>
                    </a:p>
                  </a:txBody>
                  <a:tcPr/>
                </a:tc>
                <a:extLst>
                  <a:ext uri="{0D108BD9-81ED-4DB2-BD59-A6C34878D82A}">
                    <a16:rowId xmlns:a16="http://schemas.microsoft.com/office/drawing/2014/main" val="10007"/>
                  </a:ext>
                </a:extLst>
              </a:tr>
              <a:tr h="362160">
                <a:tc>
                  <a:txBody>
                    <a:bodyPr/>
                    <a:lstStyle/>
                    <a:p>
                      <a:pPr algn="r"/>
                      <a:r>
                        <a:rPr lang="it-IT" dirty="0"/>
                        <a:t>1.000.001</a:t>
                      </a:r>
                    </a:p>
                  </a:txBody>
                  <a:tcPr/>
                </a:tc>
                <a:tc>
                  <a:txBody>
                    <a:bodyPr/>
                    <a:lstStyle/>
                    <a:p>
                      <a:pPr algn="r"/>
                      <a:r>
                        <a:rPr lang="it-IT" sz="2000" dirty="0"/>
                        <a:t>∞</a:t>
                      </a:r>
                    </a:p>
                  </a:txBody>
                  <a:tcPr/>
                </a:tc>
                <a:extLst>
                  <a:ext uri="{0D108BD9-81ED-4DB2-BD59-A6C34878D82A}">
                    <a16:rowId xmlns:a16="http://schemas.microsoft.com/office/drawing/2014/main" val="10008"/>
                  </a:ext>
                </a:extLst>
              </a:tr>
            </a:tbl>
          </a:graphicData>
        </a:graphic>
      </p:graphicFrame>
      <p:graphicFrame>
        <p:nvGraphicFramePr>
          <p:cNvPr id="7" name="Tabella 6"/>
          <p:cNvGraphicFramePr>
            <a:graphicFrameLocks noGrp="1"/>
          </p:cNvGraphicFramePr>
          <p:nvPr>
            <p:extLst>
              <p:ext uri="{D42A27DB-BD31-4B8C-83A1-F6EECF244321}">
                <p14:modId xmlns:p14="http://schemas.microsoft.com/office/powerpoint/2010/main" val="1564304275"/>
              </p:ext>
            </p:extLst>
          </p:nvPr>
        </p:nvGraphicFramePr>
        <p:xfrm>
          <a:off x="4891728" y="2348880"/>
          <a:ext cx="2138584" cy="1010920"/>
        </p:xfrm>
        <a:graphic>
          <a:graphicData uri="http://schemas.openxmlformats.org/drawingml/2006/table">
            <a:tbl>
              <a:tblPr firstRow="1" bandRow="1">
                <a:tableStyleId>{5C22544A-7EE6-4342-B048-85BDC9FD1C3A}</a:tableStyleId>
              </a:tblPr>
              <a:tblGrid>
                <a:gridCol w="2138584">
                  <a:extLst>
                    <a:ext uri="{9D8B030D-6E8A-4147-A177-3AD203B41FA5}">
                      <a16:colId xmlns:a16="http://schemas.microsoft.com/office/drawing/2014/main" val="20000"/>
                    </a:ext>
                  </a:extLst>
                </a:gridCol>
              </a:tblGrid>
              <a:tr h="370840">
                <a:tc>
                  <a:txBody>
                    <a:bodyPr/>
                    <a:lstStyle/>
                    <a:p>
                      <a:pPr algn="ctr"/>
                      <a:r>
                        <a:rPr lang="it-IT" sz="1800" dirty="0"/>
                        <a:t>Quota Fissa (€/PDR/gg)</a:t>
                      </a:r>
                    </a:p>
                  </a:txBody>
                  <a:tcPr/>
                </a:tc>
                <a:extLst>
                  <a:ext uri="{0D108BD9-81ED-4DB2-BD59-A6C34878D82A}">
                    <a16:rowId xmlns:a16="http://schemas.microsoft.com/office/drawing/2014/main" val="10000"/>
                  </a:ext>
                </a:extLst>
              </a:tr>
              <a:tr h="370840">
                <a:tc>
                  <a:txBody>
                    <a:bodyPr/>
                    <a:lstStyle/>
                    <a:p>
                      <a:pPr algn="ctr"/>
                      <a:r>
                        <a:rPr lang="it-IT" sz="1800" dirty="0"/>
                        <a:t>0,10663014*</a:t>
                      </a:r>
                    </a:p>
                  </a:txBody>
                  <a:tcPr/>
                </a:tc>
                <a:extLst>
                  <a:ext uri="{0D108BD9-81ED-4DB2-BD59-A6C34878D82A}">
                    <a16:rowId xmlns:a16="http://schemas.microsoft.com/office/drawing/2014/main" val="10001"/>
                  </a:ext>
                </a:extLst>
              </a:tr>
            </a:tbl>
          </a:graphicData>
        </a:graphic>
      </p:graphicFrame>
      <p:sp>
        <p:nvSpPr>
          <p:cNvPr id="10" name="Freccia giù 8"/>
          <p:cNvSpPr/>
          <p:nvPr/>
        </p:nvSpPr>
        <p:spPr>
          <a:xfrm>
            <a:off x="5387578" y="3359800"/>
            <a:ext cx="142875" cy="390525"/>
          </a:xfrm>
          <a:prstGeom prst="down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it-IT"/>
          </a:p>
        </p:txBody>
      </p:sp>
      <p:sp>
        <p:nvSpPr>
          <p:cNvPr id="11" name="Freccia giù 21"/>
          <p:cNvSpPr/>
          <p:nvPr/>
        </p:nvSpPr>
        <p:spPr>
          <a:xfrm>
            <a:off x="5146278" y="3359800"/>
            <a:ext cx="142875" cy="752475"/>
          </a:xfrm>
          <a:prstGeom prst="down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it-IT"/>
          </a:p>
        </p:txBody>
      </p:sp>
      <p:sp>
        <p:nvSpPr>
          <p:cNvPr id="12" name="Freccia giù 22"/>
          <p:cNvSpPr/>
          <p:nvPr/>
        </p:nvSpPr>
        <p:spPr>
          <a:xfrm>
            <a:off x="4891728" y="3359800"/>
            <a:ext cx="142875" cy="1123950"/>
          </a:xfrm>
          <a:prstGeom prst="down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it-IT"/>
          </a:p>
        </p:txBody>
      </p:sp>
      <p:sp>
        <p:nvSpPr>
          <p:cNvPr id="13" name="Sottotitolo 2"/>
          <p:cNvSpPr txBox="1">
            <a:spLocks/>
          </p:cNvSpPr>
          <p:nvPr/>
        </p:nvSpPr>
        <p:spPr>
          <a:xfrm>
            <a:off x="5498702" y="3448700"/>
            <a:ext cx="1468109" cy="301625"/>
          </a:xfrm>
          <a:prstGeom prst="rect">
            <a:avLst/>
          </a:prstGeom>
        </p:spPr>
        <p:txBody>
          <a:bodyPr vert="horz" lIns="91440" tIns="45720" rIns="91440" bIns="45720" rtlCol="0">
            <a:no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gn="l"/>
            <a:r>
              <a:rPr lang="it-IT" sz="1800" b="1" i="1" dirty="0">
                <a:solidFill>
                  <a:srgbClr val="1F497D"/>
                </a:solidFill>
              </a:rPr>
              <a:t>Distribuzione</a:t>
            </a:r>
          </a:p>
        </p:txBody>
      </p:sp>
      <p:sp>
        <p:nvSpPr>
          <p:cNvPr id="14" name="Sottotitolo 2"/>
          <p:cNvSpPr txBox="1">
            <a:spLocks/>
          </p:cNvSpPr>
          <p:nvPr/>
        </p:nvSpPr>
        <p:spPr>
          <a:xfrm>
            <a:off x="5260578" y="3810650"/>
            <a:ext cx="1468109" cy="301625"/>
          </a:xfrm>
          <a:prstGeom prst="rect">
            <a:avLst/>
          </a:prstGeom>
        </p:spPr>
        <p:txBody>
          <a:bodyPr vert="horz" lIns="91440" tIns="45720" rIns="91440" bIns="45720" rtlCol="0">
            <a:no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gn="l"/>
            <a:r>
              <a:rPr lang="it-IT" sz="1800" b="1" i="1" dirty="0">
                <a:solidFill>
                  <a:srgbClr val="1F497D"/>
                </a:solidFill>
              </a:rPr>
              <a:t>Misura</a:t>
            </a:r>
          </a:p>
        </p:txBody>
      </p:sp>
      <p:sp>
        <p:nvSpPr>
          <p:cNvPr id="15" name="Sottotitolo 2"/>
          <p:cNvSpPr txBox="1">
            <a:spLocks/>
          </p:cNvSpPr>
          <p:nvPr/>
        </p:nvSpPr>
        <p:spPr>
          <a:xfrm>
            <a:off x="5017141" y="4182125"/>
            <a:ext cx="2230987" cy="301625"/>
          </a:xfrm>
          <a:prstGeom prst="rect">
            <a:avLst/>
          </a:prstGeom>
        </p:spPr>
        <p:txBody>
          <a:bodyPr vert="horz" lIns="91440" tIns="45720" rIns="91440" bIns="45720" rtlCol="0">
            <a:no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gn="l"/>
            <a:r>
              <a:rPr lang="it-IT" sz="1800" b="1" i="1" dirty="0">
                <a:solidFill>
                  <a:srgbClr val="1F497D"/>
                </a:solidFill>
              </a:rPr>
              <a:t>Commercializzazione</a:t>
            </a:r>
          </a:p>
        </p:txBody>
      </p:sp>
    </p:spTree>
    <p:extLst>
      <p:ext uri="{BB962C8B-B14F-4D97-AF65-F5344CB8AC3E}">
        <p14:creationId xmlns:p14="http://schemas.microsoft.com/office/powerpoint/2010/main" val="1368824885"/>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800" fill="hold"/>
                                        <p:tgtEl>
                                          <p:spTgt spid="5"/>
                                        </p:tgtEl>
                                        <p:attrNameLst>
                                          <p:attrName>ppt_x</p:attrName>
                                        </p:attrNameLst>
                                      </p:cBhvr>
                                      <p:tavLst>
                                        <p:tav tm="0">
                                          <p:val>
                                            <p:strVal val="0-#ppt_w/2"/>
                                          </p:val>
                                        </p:tav>
                                        <p:tav tm="100000">
                                          <p:val>
                                            <p:strVal val="#ppt_x"/>
                                          </p:val>
                                        </p:tav>
                                      </p:tavLst>
                                    </p:anim>
                                    <p:anim calcmode="lin" valueType="num">
                                      <p:cBhvr additive="base">
                                        <p:cTn id="8" dur="8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800"/>
                            </p:stCondLst>
                            <p:childTnLst>
                              <p:par>
                                <p:cTn id="10" presetID="20" presetClass="entr" presetSubtype="0" fill="hold" nodeType="after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edge">
                                      <p:cBhvr>
                                        <p:cTn id="12" dur="14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800"/>
                                        <p:tgtEl>
                                          <p:spTgt spid="7"/>
                                        </p:tgtEl>
                                      </p:cBhvr>
                                    </p:animEffect>
                                  </p:childTnLst>
                                </p:cTn>
                              </p:par>
                            </p:childTnLst>
                          </p:cTn>
                        </p:par>
                        <p:par>
                          <p:cTn id="18" fill="hold">
                            <p:stCondLst>
                              <p:cond delay="800"/>
                            </p:stCondLst>
                            <p:childTnLst>
                              <p:par>
                                <p:cTn id="19" presetID="6" presetClass="entr" presetSubtype="16" fill="hold" grpId="0" nodeType="after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circle(in)">
                                      <p:cBhvr>
                                        <p:cTn id="21" dur="800"/>
                                        <p:tgtEl>
                                          <p:spTgt spid="12"/>
                                        </p:tgtEl>
                                      </p:cBhvr>
                                    </p:animEffect>
                                  </p:childTnLst>
                                </p:cTn>
                              </p:par>
                              <p:par>
                                <p:cTn id="22" presetID="2" presetClass="entr" presetSubtype="2" fill="hold" grpId="0" nodeType="withEffect">
                                  <p:stCondLst>
                                    <p:cond delay="0"/>
                                  </p:stCondLst>
                                  <p:childTnLst>
                                    <p:set>
                                      <p:cBhvr>
                                        <p:cTn id="23" dur="1" fill="hold">
                                          <p:stCondLst>
                                            <p:cond delay="0"/>
                                          </p:stCondLst>
                                        </p:cTn>
                                        <p:tgtEl>
                                          <p:spTgt spid="15"/>
                                        </p:tgtEl>
                                        <p:attrNameLst>
                                          <p:attrName>style.visibility</p:attrName>
                                        </p:attrNameLst>
                                      </p:cBhvr>
                                      <p:to>
                                        <p:strVal val="visible"/>
                                      </p:to>
                                    </p:set>
                                    <p:anim calcmode="lin" valueType="num">
                                      <p:cBhvr additive="base">
                                        <p:cTn id="24" dur="700" fill="hold"/>
                                        <p:tgtEl>
                                          <p:spTgt spid="15"/>
                                        </p:tgtEl>
                                        <p:attrNameLst>
                                          <p:attrName>ppt_x</p:attrName>
                                        </p:attrNameLst>
                                      </p:cBhvr>
                                      <p:tavLst>
                                        <p:tav tm="0">
                                          <p:val>
                                            <p:strVal val="1+#ppt_w/2"/>
                                          </p:val>
                                        </p:tav>
                                        <p:tav tm="100000">
                                          <p:val>
                                            <p:strVal val="#ppt_x"/>
                                          </p:val>
                                        </p:tav>
                                      </p:tavLst>
                                    </p:anim>
                                    <p:anim calcmode="lin" valueType="num">
                                      <p:cBhvr additive="base">
                                        <p:cTn id="25" dur="700" fill="hold"/>
                                        <p:tgtEl>
                                          <p:spTgt spid="15"/>
                                        </p:tgtEl>
                                        <p:attrNameLst>
                                          <p:attrName>ppt_y</p:attrName>
                                        </p:attrNameLst>
                                      </p:cBhvr>
                                      <p:tavLst>
                                        <p:tav tm="0">
                                          <p:val>
                                            <p:strVal val="#ppt_y"/>
                                          </p:val>
                                        </p:tav>
                                        <p:tav tm="100000">
                                          <p:val>
                                            <p:strVal val="#ppt_y"/>
                                          </p:val>
                                        </p:tav>
                                      </p:tavLst>
                                    </p:anim>
                                  </p:childTnLst>
                                </p:cTn>
                              </p:par>
                            </p:childTnLst>
                          </p:cTn>
                        </p:par>
                        <p:par>
                          <p:cTn id="26" fill="hold">
                            <p:stCondLst>
                              <p:cond delay="1600"/>
                            </p:stCondLst>
                            <p:childTnLst>
                              <p:par>
                                <p:cTn id="27" presetID="6" presetClass="entr" presetSubtype="16" fill="hold" grpId="0" nodeType="after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circle(in)">
                                      <p:cBhvr>
                                        <p:cTn id="29" dur="800"/>
                                        <p:tgtEl>
                                          <p:spTgt spid="11"/>
                                        </p:tgtEl>
                                      </p:cBhvr>
                                    </p:animEffect>
                                  </p:childTnLst>
                                </p:cTn>
                              </p:par>
                              <p:par>
                                <p:cTn id="30" presetID="2" presetClass="entr" presetSubtype="2" fill="hold" grpId="0" nodeType="withEffect">
                                  <p:stCondLst>
                                    <p:cond delay="0"/>
                                  </p:stCondLst>
                                  <p:childTnLst>
                                    <p:set>
                                      <p:cBhvr>
                                        <p:cTn id="31" dur="1" fill="hold">
                                          <p:stCondLst>
                                            <p:cond delay="0"/>
                                          </p:stCondLst>
                                        </p:cTn>
                                        <p:tgtEl>
                                          <p:spTgt spid="14"/>
                                        </p:tgtEl>
                                        <p:attrNameLst>
                                          <p:attrName>style.visibility</p:attrName>
                                        </p:attrNameLst>
                                      </p:cBhvr>
                                      <p:to>
                                        <p:strVal val="visible"/>
                                      </p:to>
                                    </p:set>
                                    <p:anim calcmode="lin" valueType="num">
                                      <p:cBhvr additive="base">
                                        <p:cTn id="32" dur="700" fill="hold"/>
                                        <p:tgtEl>
                                          <p:spTgt spid="14"/>
                                        </p:tgtEl>
                                        <p:attrNameLst>
                                          <p:attrName>ppt_x</p:attrName>
                                        </p:attrNameLst>
                                      </p:cBhvr>
                                      <p:tavLst>
                                        <p:tav tm="0">
                                          <p:val>
                                            <p:strVal val="1+#ppt_w/2"/>
                                          </p:val>
                                        </p:tav>
                                        <p:tav tm="100000">
                                          <p:val>
                                            <p:strVal val="#ppt_x"/>
                                          </p:val>
                                        </p:tav>
                                      </p:tavLst>
                                    </p:anim>
                                    <p:anim calcmode="lin" valueType="num">
                                      <p:cBhvr additive="base">
                                        <p:cTn id="33" dur="700" fill="hold"/>
                                        <p:tgtEl>
                                          <p:spTgt spid="14"/>
                                        </p:tgtEl>
                                        <p:attrNameLst>
                                          <p:attrName>ppt_y</p:attrName>
                                        </p:attrNameLst>
                                      </p:cBhvr>
                                      <p:tavLst>
                                        <p:tav tm="0">
                                          <p:val>
                                            <p:strVal val="#ppt_y"/>
                                          </p:val>
                                        </p:tav>
                                        <p:tav tm="100000">
                                          <p:val>
                                            <p:strVal val="#ppt_y"/>
                                          </p:val>
                                        </p:tav>
                                      </p:tavLst>
                                    </p:anim>
                                  </p:childTnLst>
                                </p:cTn>
                              </p:par>
                            </p:childTnLst>
                          </p:cTn>
                        </p:par>
                        <p:par>
                          <p:cTn id="34" fill="hold">
                            <p:stCondLst>
                              <p:cond delay="2400"/>
                            </p:stCondLst>
                            <p:childTnLst>
                              <p:par>
                                <p:cTn id="35" presetID="6" presetClass="entr" presetSubtype="16" fill="hold" grpId="0" nodeType="after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circle(in)">
                                      <p:cBhvr>
                                        <p:cTn id="37" dur="800"/>
                                        <p:tgtEl>
                                          <p:spTgt spid="10"/>
                                        </p:tgtEl>
                                      </p:cBhvr>
                                    </p:animEffect>
                                  </p:childTnLst>
                                </p:cTn>
                              </p:par>
                              <p:par>
                                <p:cTn id="38" presetID="2" presetClass="entr" presetSubtype="2" fill="hold" grpId="0" nodeType="withEffect">
                                  <p:stCondLst>
                                    <p:cond delay="0"/>
                                  </p:stCondLst>
                                  <p:childTnLst>
                                    <p:set>
                                      <p:cBhvr>
                                        <p:cTn id="39" dur="1" fill="hold">
                                          <p:stCondLst>
                                            <p:cond delay="0"/>
                                          </p:stCondLst>
                                        </p:cTn>
                                        <p:tgtEl>
                                          <p:spTgt spid="13"/>
                                        </p:tgtEl>
                                        <p:attrNameLst>
                                          <p:attrName>style.visibility</p:attrName>
                                        </p:attrNameLst>
                                      </p:cBhvr>
                                      <p:to>
                                        <p:strVal val="visible"/>
                                      </p:to>
                                    </p:set>
                                    <p:anim calcmode="lin" valueType="num">
                                      <p:cBhvr additive="base">
                                        <p:cTn id="40" dur="700" fill="hold"/>
                                        <p:tgtEl>
                                          <p:spTgt spid="13"/>
                                        </p:tgtEl>
                                        <p:attrNameLst>
                                          <p:attrName>ppt_x</p:attrName>
                                        </p:attrNameLst>
                                      </p:cBhvr>
                                      <p:tavLst>
                                        <p:tav tm="0">
                                          <p:val>
                                            <p:strVal val="1+#ppt_w/2"/>
                                          </p:val>
                                        </p:tav>
                                        <p:tav tm="100000">
                                          <p:val>
                                            <p:strVal val="#ppt_x"/>
                                          </p:val>
                                        </p:tav>
                                      </p:tavLst>
                                    </p:anim>
                                    <p:anim calcmode="lin" valueType="num">
                                      <p:cBhvr additive="base">
                                        <p:cTn id="41" dur="7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0" grpId="0" animBg="1"/>
      <p:bldP spid="11" grpId="0" animBg="1"/>
      <p:bldP spid="12" grpId="0" animBg="1"/>
      <p:bldP spid="13" grpId="0"/>
      <p:bldP spid="14" grpId="0"/>
      <p:bldP spid="1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Titolo 1"/>
          <p:cNvSpPr txBox="1">
            <a:spLocks/>
          </p:cNvSpPr>
          <p:nvPr/>
        </p:nvSpPr>
        <p:spPr bwMode="auto">
          <a:xfrm>
            <a:off x="766763" y="115888"/>
            <a:ext cx="9510712" cy="649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fontAlgn="base">
              <a:spcBef>
                <a:spcPct val="0"/>
              </a:spcBef>
              <a:spcAft>
                <a:spcPct val="0"/>
              </a:spcAft>
              <a:defRPr>
                <a:solidFill>
                  <a:schemeClr val="tx1"/>
                </a:solidFill>
                <a:latin typeface="Corbel" panose="020B0503020204020204" pitchFamily="34" charset="0"/>
              </a:defRPr>
            </a:lvl6pPr>
            <a:lvl7pPr marL="2971800" indent="-228600" fontAlgn="base">
              <a:spcBef>
                <a:spcPct val="0"/>
              </a:spcBef>
              <a:spcAft>
                <a:spcPct val="0"/>
              </a:spcAft>
              <a:defRPr>
                <a:solidFill>
                  <a:schemeClr val="tx1"/>
                </a:solidFill>
                <a:latin typeface="Corbel" panose="020B0503020204020204" pitchFamily="34" charset="0"/>
              </a:defRPr>
            </a:lvl7pPr>
            <a:lvl8pPr marL="3429000" indent="-228600" fontAlgn="base">
              <a:spcBef>
                <a:spcPct val="0"/>
              </a:spcBef>
              <a:spcAft>
                <a:spcPct val="0"/>
              </a:spcAft>
              <a:defRPr>
                <a:solidFill>
                  <a:schemeClr val="tx1"/>
                </a:solidFill>
                <a:latin typeface="Corbel" panose="020B0503020204020204" pitchFamily="34" charset="0"/>
              </a:defRPr>
            </a:lvl8pPr>
            <a:lvl9pPr marL="3886200" indent="-228600" fontAlgn="base">
              <a:spcBef>
                <a:spcPct val="0"/>
              </a:spcBef>
              <a:spcAft>
                <a:spcPct val="0"/>
              </a:spcAft>
              <a:defRPr>
                <a:solidFill>
                  <a:schemeClr val="tx1"/>
                </a:solidFill>
                <a:latin typeface="Corbel" panose="020B0503020204020204" pitchFamily="34" charset="0"/>
              </a:defRPr>
            </a:lvl9pPr>
          </a:lstStyle>
          <a:p>
            <a:pPr eaLnBrk="1" hangingPunct="1">
              <a:lnSpc>
                <a:spcPct val="90000"/>
              </a:lnSpc>
              <a:buFont typeface="Arial" panose="020B0604020202020204" pitchFamily="34" charset="0"/>
              <a:buNone/>
            </a:pPr>
            <a:r>
              <a:rPr lang="it-IT" altLang="it-IT" sz="3400" noProof="1">
                <a:solidFill>
                  <a:srgbClr val="00534C"/>
                </a:solidFill>
              </a:rPr>
              <a:t>Le componenti tariffarie</a:t>
            </a:r>
            <a:endParaRPr lang="it-IT" altLang="it-IT" sz="2400" noProof="1">
              <a:solidFill>
                <a:srgbClr val="00534C"/>
              </a:solidFill>
            </a:endParaRPr>
          </a:p>
        </p:txBody>
      </p:sp>
      <p:cxnSp>
        <p:nvCxnSpPr>
          <p:cNvPr id="9" name="Connettore 1 8"/>
          <p:cNvCxnSpPr/>
          <p:nvPr/>
        </p:nvCxnSpPr>
        <p:spPr>
          <a:xfrm>
            <a:off x="766763" y="908050"/>
            <a:ext cx="10153650" cy="0"/>
          </a:xfrm>
          <a:prstGeom prst="line">
            <a:avLst/>
          </a:prstGeom>
          <a:ln>
            <a:solidFill>
              <a:srgbClr val="222B48"/>
            </a:solidFill>
          </a:ln>
        </p:spPr>
        <p:style>
          <a:lnRef idx="1">
            <a:schemeClr val="accent1"/>
          </a:lnRef>
          <a:fillRef idx="0">
            <a:schemeClr val="accent1"/>
          </a:fillRef>
          <a:effectRef idx="0">
            <a:schemeClr val="accent1"/>
          </a:effectRef>
          <a:fontRef idx="minor">
            <a:schemeClr val="tx1"/>
          </a:fontRef>
        </p:style>
      </p:cxnSp>
      <p:sp>
        <p:nvSpPr>
          <p:cNvPr id="2" name="Rettangolo 1"/>
          <p:cNvSpPr/>
          <p:nvPr/>
        </p:nvSpPr>
        <p:spPr>
          <a:xfrm>
            <a:off x="0" y="6597352"/>
            <a:ext cx="12192000" cy="260648"/>
          </a:xfrm>
          <a:prstGeom prst="rect">
            <a:avLst/>
          </a:prstGeom>
          <a:solidFill>
            <a:srgbClr val="00534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 name="Sottotitolo 2"/>
          <p:cNvSpPr txBox="1">
            <a:spLocks/>
          </p:cNvSpPr>
          <p:nvPr/>
        </p:nvSpPr>
        <p:spPr bwMode="auto">
          <a:xfrm>
            <a:off x="970395" y="2276873"/>
            <a:ext cx="8293957" cy="38164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lvl1pPr marL="273050" indent="-228600" algn="l" rtl="0" eaLnBrk="1" fontAlgn="base" hangingPunct="1">
              <a:lnSpc>
                <a:spcPct val="90000"/>
              </a:lnSpc>
              <a:spcBef>
                <a:spcPts val="1800"/>
              </a:spcBef>
              <a:spcAft>
                <a:spcPct val="0"/>
              </a:spcAft>
              <a:buClr>
                <a:schemeClr val="tx2"/>
              </a:buClr>
              <a:buSzPct val="80000"/>
              <a:buFont typeface="Wingdings" panose="05000000000000000000" pitchFamily="2" charset="2"/>
              <a:buChar char="§"/>
              <a:defRPr sz="2000" kern="1200">
                <a:solidFill>
                  <a:schemeClr val="tx2"/>
                </a:solidFill>
                <a:latin typeface="+mn-lt"/>
                <a:ea typeface="+mn-ea"/>
                <a:cs typeface="+mn-cs"/>
              </a:defRPr>
            </a:lvl1pPr>
            <a:lvl2pPr marL="593725" indent="-228600" algn="l" rtl="0" eaLnBrk="1" fontAlgn="base" hangingPunct="1">
              <a:lnSpc>
                <a:spcPct val="90000"/>
              </a:lnSpc>
              <a:spcBef>
                <a:spcPts val="1000"/>
              </a:spcBef>
              <a:spcAft>
                <a:spcPct val="0"/>
              </a:spcAft>
              <a:buClr>
                <a:schemeClr val="tx2"/>
              </a:buClr>
              <a:buSzPct val="80000"/>
              <a:buFont typeface="Wingdings" panose="05000000000000000000" pitchFamily="2" charset="2"/>
              <a:buChar char="§"/>
              <a:defRPr kern="1200">
                <a:solidFill>
                  <a:schemeClr val="tx2"/>
                </a:solidFill>
                <a:latin typeface="+mn-lt"/>
                <a:ea typeface="+mn-ea"/>
                <a:cs typeface="+mn-cs"/>
              </a:defRPr>
            </a:lvl2pPr>
            <a:lvl3pPr marL="914400" indent="-228600" algn="l" rtl="0" eaLnBrk="1" fontAlgn="base" hangingPunct="1">
              <a:lnSpc>
                <a:spcPct val="90000"/>
              </a:lnSpc>
              <a:spcBef>
                <a:spcPts val="800"/>
              </a:spcBef>
              <a:spcAft>
                <a:spcPct val="0"/>
              </a:spcAft>
              <a:buClr>
                <a:schemeClr val="tx2"/>
              </a:buClr>
              <a:buSzPct val="80000"/>
              <a:buFont typeface="Wingdings" panose="05000000000000000000" pitchFamily="2" charset="2"/>
              <a:buChar char="§"/>
              <a:defRPr sz="1600" kern="1200">
                <a:solidFill>
                  <a:schemeClr val="tx2"/>
                </a:solidFill>
                <a:latin typeface="+mn-lt"/>
                <a:ea typeface="+mn-ea"/>
                <a:cs typeface="+mn-cs"/>
              </a:defRPr>
            </a:lvl3pPr>
            <a:lvl4pPr marL="1233488" indent="-228600" algn="l" rtl="0" eaLnBrk="1" fontAlgn="base" hangingPunct="1">
              <a:lnSpc>
                <a:spcPct val="90000"/>
              </a:lnSpc>
              <a:spcBef>
                <a:spcPts val="800"/>
              </a:spcBef>
              <a:spcAft>
                <a:spcPct val="0"/>
              </a:spcAft>
              <a:buClr>
                <a:schemeClr val="tx2"/>
              </a:buClr>
              <a:buSzPct val="80000"/>
              <a:buFont typeface="Wingdings" panose="05000000000000000000" pitchFamily="2" charset="2"/>
              <a:buChar char="§"/>
              <a:defRPr sz="1400" kern="1200">
                <a:solidFill>
                  <a:schemeClr val="tx2"/>
                </a:solidFill>
                <a:latin typeface="+mn-lt"/>
                <a:ea typeface="+mn-ea"/>
                <a:cs typeface="+mn-cs"/>
              </a:defRPr>
            </a:lvl4pPr>
            <a:lvl5pPr marL="1554163" indent="-228600" algn="l" rtl="0" eaLnBrk="1" fontAlgn="base" hangingPunct="1">
              <a:lnSpc>
                <a:spcPct val="90000"/>
              </a:lnSpc>
              <a:spcBef>
                <a:spcPts val="800"/>
              </a:spcBef>
              <a:spcAft>
                <a:spcPct val="0"/>
              </a:spcAft>
              <a:buClr>
                <a:schemeClr val="tx2"/>
              </a:buClr>
              <a:buSzPct val="80000"/>
              <a:buFont typeface="Wingdings" panose="05000000000000000000" pitchFamily="2" charset="2"/>
              <a:buChar char="§"/>
              <a:defRPr sz="1400" kern="1200">
                <a:solidFill>
                  <a:schemeClr val="tx2"/>
                </a:solidFill>
                <a:latin typeface="+mn-lt"/>
                <a:ea typeface="+mn-ea"/>
                <a:cs typeface="+mn-cs"/>
              </a:defRPr>
            </a:lvl5pPr>
            <a:lvl6pPr marL="1874520" indent="-228600" algn="l" defTabSz="914400" rtl="0" eaLnBrk="1" latinLnBrk="0" hangingPunct="1">
              <a:lnSpc>
                <a:spcPct val="90000"/>
              </a:lnSpc>
              <a:spcBef>
                <a:spcPts val="800"/>
              </a:spcBef>
              <a:buSzPct val="80000"/>
              <a:buFont typeface="Wingdings" pitchFamily="2" charset="2"/>
              <a:buChar char="§"/>
              <a:defRPr sz="1400" kern="1200">
                <a:solidFill>
                  <a:schemeClr val="tx2"/>
                </a:solidFill>
                <a:latin typeface="+mn-lt"/>
                <a:ea typeface="+mn-ea"/>
                <a:cs typeface="+mn-cs"/>
              </a:defRPr>
            </a:lvl6pPr>
            <a:lvl7pPr marL="219456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7pPr>
            <a:lvl8pPr marL="251460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8pPr>
            <a:lvl9pPr marL="283464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9pPr>
          </a:lstStyle>
          <a:p>
            <a:pPr marL="342900" indent="-342900">
              <a:buFont typeface="Arial" panose="020B0604020202020204" pitchFamily="34" charset="0"/>
              <a:buChar char="•"/>
            </a:pPr>
            <a:r>
              <a:rPr lang="it-IT" b="1" dirty="0"/>
              <a:t>UG1</a:t>
            </a:r>
            <a:r>
              <a:rPr lang="it-IT" dirty="0"/>
              <a:t>: copertura di eventuali squilibri dei sistemi di perequazione e a copertura di eventuali conguagli;</a:t>
            </a:r>
          </a:p>
          <a:p>
            <a:pPr marL="457200" indent="-457200">
              <a:buFont typeface="Arial"/>
              <a:buChar char="•"/>
            </a:pPr>
            <a:r>
              <a:rPr lang="it-IT" b="1" dirty="0"/>
              <a:t>UG2</a:t>
            </a:r>
            <a:r>
              <a:rPr lang="it-IT" dirty="0"/>
              <a:t>: compensazione dei costi di commercializzazione della vendita al dettaglio;</a:t>
            </a:r>
          </a:p>
          <a:p>
            <a:pPr marL="457200" indent="-457200">
              <a:buFont typeface="Arial"/>
              <a:buChar char="•"/>
            </a:pPr>
            <a:r>
              <a:rPr lang="it-IT" b="1" dirty="0"/>
              <a:t>GS</a:t>
            </a:r>
            <a:r>
              <a:rPr lang="it-IT" dirty="0"/>
              <a:t>: copertura del “bonus sociale”;</a:t>
            </a:r>
          </a:p>
          <a:p>
            <a:pPr marL="457200" indent="-457200">
              <a:buFont typeface="Arial"/>
              <a:buChar char="•"/>
            </a:pPr>
            <a:r>
              <a:rPr lang="it-IT" b="1" dirty="0"/>
              <a:t>RE</a:t>
            </a:r>
            <a:r>
              <a:rPr lang="it-IT" dirty="0"/>
              <a:t>: incentivi per lo sviluppo da fonti rinnovabili e per il risparmio energetico;</a:t>
            </a:r>
          </a:p>
          <a:p>
            <a:pPr marL="457200" indent="-457200">
              <a:buFont typeface="Arial"/>
              <a:buChar char="•"/>
            </a:pPr>
            <a:r>
              <a:rPr lang="it-IT" b="1" dirty="0"/>
              <a:t>RS</a:t>
            </a:r>
            <a:r>
              <a:rPr lang="it-IT" dirty="0"/>
              <a:t>: copertura degli oneri relativi alla qualità dei servizi gas.</a:t>
            </a:r>
          </a:p>
        </p:txBody>
      </p:sp>
      <p:sp>
        <p:nvSpPr>
          <p:cNvPr id="7" name="Sottotitolo 2"/>
          <p:cNvSpPr txBox="1">
            <a:spLocks/>
          </p:cNvSpPr>
          <p:nvPr/>
        </p:nvSpPr>
        <p:spPr>
          <a:xfrm>
            <a:off x="911424" y="1306779"/>
            <a:ext cx="4677261" cy="703614"/>
          </a:xfrm>
          <a:prstGeom prst="rect">
            <a:avLst/>
          </a:prstGeom>
        </p:spPr>
        <p:txBody>
          <a:bodyPr vert="horz" lIns="91440" tIns="45720" rIns="91440" bIns="45720" rtlCol="0">
            <a:normAutofit fontScale="92500" lnSpcReduction="20000"/>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gn="l"/>
            <a:r>
              <a:rPr lang="it-IT" sz="2600" dirty="0">
                <a:solidFill>
                  <a:srgbClr val="FF0000"/>
                </a:solidFill>
              </a:rPr>
              <a:t>Oneri di Sistema, applicazione a Scaglioni di consumo</a:t>
            </a:r>
          </a:p>
        </p:txBody>
      </p:sp>
    </p:spTree>
    <p:extLst>
      <p:ext uri="{BB962C8B-B14F-4D97-AF65-F5344CB8AC3E}">
        <p14:creationId xmlns:p14="http://schemas.microsoft.com/office/powerpoint/2010/main" val="1889255277"/>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800" fill="hold"/>
                                        <p:tgtEl>
                                          <p:spTgt spid="7"/>
                                        </p:tgtEl>
                                        <p:attrNameLst>
                                          <p:attrName>ppt_x</p:attrName>
                                        </p:attrNameLst>
                                      </p:cBhvr>
                                      <p:tavLst>
                                        <p:tav tm="0">
                                          <p:val>
                                            <p:strVal val="0-#ppt_w/2"/>
                                          </p:val>
                                        </p:tav>
                                        <p:tav tm="100000">
                                          <p:val>
                                            <p:strVal val="#ppt_x"/>
                                          </p:val>
                                        </p:tav>
                                      </p:tavLst>
                                    </p:anim>
                                    <p:anim calcmode="lin" valueType="num">
                                      <p:cBhvr additive="base">
                                        <p:cTn id="8" dur="8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Titolo 1"/>
          <p:cNvSpPr txBox="1">
            <a:spLocks/>
          </p:cNvSpPr>
          <p:nvPr/>
        </p:nvSpPr>
        <p:spPr bwMode="auto">
          <a:xfrm>
            <a:off x="766763" y="115888"/>
            <a:ext cx="9510712" cy="649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fontAlgn="base">
              <a:spcBef>
                <a:spcPct val="0"/>
              </a:spcBef>
              <a:spcAft>
                <a:spcPct val="0"/>
              </a:spcAft>
              <a:defRPr>
                <a:solidFill>
                  <a:schemeClr val="tx1"/>
                </a:solidFill>
                <a:latin typeface="Corbel" panose="020B0503020204020204" pitchFamily="34" charset="0"/>
              </a:defRPr>
            </a:lvl6pPr>
            <a:lvl7pPr marL="2971800" indent="-228600" fontAlgn="base">
              <a:spcBef>
                <a:spcPct val="0"/>
              </a:spcBef>
              <a:spcAft>
                <a:spcPct val="0"/>
              </a:spcAft>
              <a:defRPr>
                <a:solidFill>
                  <a:schemeClr val="tx1"/>
                </a:solidFill>
                <a:latin typeface="Corbel" panose="020B0503020204020204" pitchFamily="34" charset="0"/>
              </a:defRPr>
            </a:lvl7pPr>
            <a:lvl8pPr marL="3429000" indent="-228600" fontAlgn="base">
              <a:spcBef>
                <a:spcPct val="0"/>
              </a:spcBef>
              <a:spcAft>
                <a:spcPct val="0"/>
              </a:spcAft>
              <a:defRPr>
                <a:solidFill>
                  <a:schemeClr val="tx1"/>
                </a:solidFill>
                <a:latin typeface="Corbel" panose="020B0503020204020204" pitchFamily="34" charset="0"/>
              </a:defRPr>
            </a:lvl8pPr>
            <a:lvl9pPr marL="3886200" indent="-228600" fontAlgn="base">
              <a:spcBef>
                <a:spcPct val="0"/>
              </a:spcBef>
              <a:spcAft>
                <a:spcPct val="0"/>
              </a:spcAft>
              <a:defRPr>
                <a:solidFill>
                  <a:schemeClr val="tx1"/>
                </a:solidFill>
                <a:latin typeface="Corbel" panose="020B0503020204020204" pitchFamily="34" charset="0"/>
              </a:defRPr>
            </a:lvl9pPr>
          </a:lstStyle>
          <a:p>
            <a:pPr eaLnBrk="1" hangingPunct="1">
              <a:lnSpc>
                <a:spcPct val="90000"/>
              </a:lnSpc>
              <a:buFont typeface="Arial" panose="020B0604020202020204" pitchFamily="34" charset="0"/>
              <a:buNone/>
            </a:pPr>
            <a:r>
              <a:rPr lang="it-IT" altLang="it-IT" sz="3400" noProof="1">
                <a:solidFill>
                  <a:srgbClr val="00534C"/>
                </a:solidFill>
              </a:rPr>
              <a:t>Le componenti tariffarie</a:t>
            </a:r>
            <a:endParaRPr lang="it-IT" altLang="it-IT" sz="2400" noProof="1">
              <a:solidFill>
                <a:srgbClr val="00534C"/>
              </a:solidFill>
            </a:endParaRPr>
          </a:p>
        </p:txBody>
      </p:sp>
      <p:cxnSp>
        <p:nvCxnSpPr>
          <p:cNvPr id="9" name="Connettore 1 8"/>
          <p:cNvCxnSpPr/>
          <p:nvPr/>
        </p:nvCxnSpPr>
        <p:spPr>
          <a:xfrm>
            <a:off x="766763" y="908050"/>
            <a:ext cx="10153650" cy="0"/>
          </a:xfrm>
          <a:prstGeom prst="line">
            <a:avLst/>
          </a:prstGeom>
          <a:ln>
            <a:solidFill>
              <a:srgbClr val="222B48"/>
            </a:solidFill>
          </a:ln>
        </p:spPr>
        <p:style>
          <a:lnRef idx="1">
            <a:schemeClr val="accent1"/>
          </a:lnRef>
          <a:fillRef idx="0">
            <a:schemeClr val="accent1"/>
          </a:fillRef>
          <a:effectRef idx="0">
            <a:schemeClr val="accent1"/>
          </a:effectRef>
          <a:fontRef idx="minor">
            <a:schemeClr val="tx1"/>
          </a:fontRef>
        </p:style>
      </p:cxnSp>
      <p:sp>
        <p:nvSpPr>
          <p:cNvPr id="2" name="Rettangolo 1"/>
          <p:cNvSpPr/>
          <p:nvPr/>
        </p:nvSpPr>
        <p:spPr>
          <a:xfrm>
            <a:off x="0" y="6597352"/>
            <a:ext cx="12192000" cy="260648"/>
          </a:xfrm>
          <a:prstGeom prst="rect">
            <a:avLst/>
          </a:prstGeom>
          <a:solidFill>
            <a:srgbClr val="00534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 name="Ovale 4"/>
          <p:cNvSpPr/>
          <p:nvPr/>
        </p:nvSpPr>
        <p:spPr>
          <a:xfrm>
            <a:off x="1183500" y="5352598"/>
            <a:ext cx="7563128" cy="472789"/>
          </a:xfrm>
          <a:prstGeom prst="ellipse">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solidFill>
                <a:srgbClr val="FF0000"/>
              </a:solidFill>
            </a:endParaRPr>
          </a:p>
        </p:txBody>
      </p:sp>
      <p:sp>
        <p:nvSpPr>
          <p:cNvPr id="7" name="Sottotitolo 2"/>
          <p:cNvSpPr txBox="1">
            <a:spLocks/>
          </p:cNvSpPr>
          <p:nvPr/>
        </p:nvSpPr>
        <p:spPr>
          <a:xfrm>
            <a:off x="783728" y="2276872"/>
            <a:ext cx="8264600" cy="2076163"/>
          </a:xfrm>
          <a:prstGeom prst="rect">
            <a:avLst/>
          </a:prstGeom>
        </p:spPr>
        <p:txBody>
          <a:bodyPr vert="horz" lIns="91440" tIns="45720" rIns="91440" bIns="45720" rtlCol="0">
            <a:no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342900" indent="-342900" algn="l">
              <a:buFont typeface="Wingdings" charset="2"/>
              <a:buChar char="Ø"/>
            </a:pPr>
            <a:r>
              <a:rPr lang="it-IT" sz="2000" b="1" dirty="0">
                <a:solidFill>
                  <a:srgbClr val="1F497D"/>
                </a:solidFill>
              </a:rPr>
              <a:t>Imposte sul consumo</a:t>
            </a:r>
            <a:r>
              <a:rPr lang="it-IT" sz="2000" dirty="0">
                <a:solidFill>
                  <a:srgbClr val="1F497D"/>
                </a:solidFill>
              </a:rPr>
              <a:t> (Accise): variano a seconda della zona geografica e per scaglioni di consumo (€/Smc);</a:t>
            </a:r>
          </a:p>
          <a:p>
            <a:pPr marL="342900" indent="-342900" algn="l">
              <a:buFont typeface="Wingdings" charset="2"/>
              <a:buChar char="Ø"/>
            </a:pPr>
            <a:r>
              <a:rPr lang="it-IT" sz="2000" b="1" dirty="0">
                <a:solidFill>
                  <a:srgbClr val="1F497D"/>
                </a:solidFill>
              </a:rPr>
              <a:t>Addizionale regionale</a:t>
            </a:r>
            <a:r>
              <a:rPr lang="it-IT" sz="2000" dirty="0">
                <a:solidFill>
                  <a:srgbClr val="1F497D"/>
                </a:solidFill>
              </a:rPr>
              <a:t>: varia da regione a regione e non può mai essere maggiore della metà dell’imposta di consumo (€/</a:t>
            </a:r>
            <a:r>
              <a:rPr lang="it-IT" sz="2000" dirty="0" err="1">
                <a:solidFill>
                  <a:srgbClr val="1F497D"/>
                </a:solidFill>
              </a:rPr>
              <a:t>Smc</a:t>
            </a:r>
            <a:r>
              <a:rPr lang="it-IT" sz="2000" dirty="0">
                <a:solidFill>
                  <a:srgbClr val="1F497D"/>
                </a:solidFill>
              </a:rPr>
              <a:t>);</a:t>
            </a:r>
          </a:p>
          <a:p>
            <a:pPr marL="342900" indent="-342900" algn="l">
              <a:buFont typeface="Wingdings" charset="2"/>
              <a:buChar char="Ø"/>
            </a:pPr>
            <a:r>
              <a:rPr lang="it-IT" sz="2000" b="1" dirty="0">
                <a:solidFill>
                  <a:srgbClr val="1F497D"/>
                </a:solidFill>
              </a:rPr>
              <a:t>I.V.A.</a:t>
            </a:r>
            <a:r>
              <a:rPr lang="it-IT" sz="2000" dirty="0">
                <a:solidFill>
                  <a:srgbClr val="1F497D"/>
                </a:solidFill>
              </a:rPr>
              <a:t>: imposta sul valore aggiunto (% sull’imponibile)</a:t>
            </a:r>
          </a:p>
          <a:p>
            <a:pPr algn="l"/>
            <a:endParaRPr lang="it-IT" sz="2400" dirty="0">
              <a:solidFill>
                <a:srgbClr val="1F497D"/>
              </a:solidFill>
            </a:endParaRPr>
          </a:p>
        </p:txBody>
      </p:sp>
      <p:sp>
        <p:nvSpPr>
          <p:cNvPr id="8" name="Sottotitolo 2"/>
          <p:cNvSpPr txBox="1">
            <a:spLocks/>
          </p:cNvSpPr>
          <p:nvPr/>
        </p:nvSpPr>
        <p:spPr>
          <a:xfrm>
            <a:off x="-1896888" y="4484142"/>
            <a:ext cx="8293957" cy="419673"/>
          </a:xfrm>
          <a:prstGeom prst="rect">
            <a:avLst/>
          </a:prstGeom>
        </p:spPr>
        <p:txBody>
          <a:bodyPr vert="horz" lIns="91440" tIns="45720" rIns="91440" bIns="45720" rtlCol="0">
            <a:no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r>
              <a:rPr lang="it-IT" sz="2000" b="1" dirty="0">
                <a:solidFill>
                  <a:srgbClr val="1F497D"/>
                </a:solidFill>
              </a:rPr>
              <a:t>Scaglioni di consumo</a:t>
            </a:r>
            <a:endParaRPr lang="it-IT" sz="2000" dirty="0">
              <a:solidFill>
                <a:srgbClr val="1F497D"/>
              </a:solidFill>
            </a:endParaRPr>
          </a:p>
          <a:p>
            <a:endParaRPr lang="it-IT" sz="2400" dirty="0">
              <a:solidFill>
                <a:srgbClr val="1F497D"/>
              </a:solidFill>
            </a:endParaRPr>
          </a:p>
        </p:txBody>
      </p:sp>
      <p:sp>
        <p:nvSpPr>
          <p:cNvPr id="10" name="Sottotitolo 2"/>
          <p:cNvSpPr txBox="1">
            <a:spLocks/>
          </p:cNvSpPr>
          <p:nvPr/>
        </p:nvSpPr>
        <p:spPr>
          <a:xfrm>
            <a:off x="1005977" y="4828419"/>
            <a:ext cx="2020265" cy="472789"/>
          </a:xfrm>
          <a:prstGeom prst="rect">
            <a:avLst/>
          </a:prstGeom>
        </p:spPr>
        <p:txBody>
          <a:bodyPr vert="horz" lIns="91440" tIns="45720" rIns="91440" bIns="45720" rtlCol="0">
            <a:no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457200" indent="-457200" algn="l">
              <a:buFont typeface="+mj-ea"/>
              <a:buAutoNum type="circleNumDbPlain"/>
            </a:pPr>
            <a:r>
              <a:rPr lang="it-IT" sz="2000" dirty="0">
                <a:solidFill>
                  <a:schemeClr val="tx2"/>
                </a:solidFill>
              </a:rPr>
              <a:t>&lt; 120 </a:t>
            </a:r>
            <a:r>
              <a:rPr lang="it-IT" sz="2000" dirty="0" err="1">
                <a:solidFill>
                  <a:schemeClr val="tx2"/>
                </a:solidFill>
              </a:rPr>
              <a:t>Smc</a:t>
            </a:r>
            <a:endParaRPr lang="it-IT" sz="2000" dirty="0">
              <a:solidFill>
                <a:schemeClr val="tx2"/>
              </a:solidFill>
            </a:endParaRPr>
          </a:p>
          <a:p>
            <a:endParaRPr lang="it-IT" sz="2400" dirty="0">
              <a:solidFill>
                <a:srgbClr val="1F497D"/>
              </a:solidFill>
            </a:endParaRPr>
          </a:p>
        </p:txBody>
      </p:sp>
      <p:sp>
        <p:nvSpPr>
          <p:cNvPr id="11" name="Sottotitolo 2"/>
          <p:cNvSpPr txBox="1">
            <a:spLocks/>
          </p:cNvSpPr>
          <p:nvPr/>
        </p:nvSpPr>
        <p:spPr>
          <a:xfrm>
            <a:off x="3047502" y="4828419"/>
            <a:ext cx="2020265" cy="472789"/>
          </a:xfrm>
          <a:prstGeom prst="rect">
            <a:avLst/>
          </a:prstGeom>
        </p:spPr>
        <p:txBody>
          <a:bodyPr vert="horz" lIns="91440" tIns="45720" rIns="91440" bIns="45720" rtlCol="0">
            <a:no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457200" indent="-457200" algn="l">
              <a:buFont typeface="+mj-ea"/>
              <a:buAutoNum type="circleNumDbPlain" startAt="2"/>
            </a:pPr>
            <a:r>
              <a:rPr lang="it-IT" sz="2000" dirty="0">
                <a:solidFill>
                  <a:schemeClr val="tx2"/>
                </a:solidFill>
              </a:rPr>
              <a:t>121 - 480</a:t>
            </a:r>
          </a:p>
        </p:txBody>
      </p:sp>
      <p:sp>
        <p:nvSpPr>
          <p:cNvPr id="12" name="Sottotitolo 2"/>
          <p:cNvSpPr txBox="1">
            <a:spLocks/>
          </p:cNvSpPr>
          <p:nvPr/>
        </p:nvSpPr>
        <p:spPr>
          <a:xfrm>
            <a:off x="5067767" y="4826688"/>
            <a:ext cx="2020265" cy="472789"/>
          </a:xfrm>
          <a:prstGeom prst="rect">
            <a:avLst/>
          </a:prstGeom>
        </p:spPr>
        <p:txBody>
          <a:bodyPr vert="horz" lIns="91440" tIns="45720" rIns="91440" bIns="45720" rtlCol="0">
            <a:no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457200" indent="-457200" algn="l">
              <a:buFont typeface="+mj-ea"/>
              <a:buAutoNum type="circleNumDbPlain" startAt="3"/>
            </a:pPr>
            <a:r>
              <a:rPr lang="it-IT" sz="2000" dirty="0">
                <a:solidFill>
                  <a:srgbClr val="1F497D"/>
                </a:solidFill>
              </a:rPr>
              <a:t>481 - 1560</a:t>
            </a:r>
          </a:p>
          <a:p>
            <a:endParaRPr lang="it-IT" sz="2400" dirty="0">
              <a:solidFill>
                <a:srgbClr val="1F497D"/>
              </a:solidFill>
            </a:endParaRPr>
          </a:p>
        </p:txBody>
      </p:sp>
      <p:sp>
        <p:nvSpPr>
          <p:cNvPr id="15" name="Sottotitolo 2"/>
          <p:cNvSpPr txBox="1">
            <a:spLocks/>
          </p:cNvSpPr>
          <p:nvPr/>
        </p:nvSpPr>
        <p:spPr>
          <a:xfrm>
            <a:off x="1747900" y="5409271"/>
            <a:ext cx="6744728" cy="472789"/>
          </a:xfrm>
          <a:prstGeom prst="rect">
            <a:avLst/>
          </a:prstGeom>
        </p:spPr>
        <p:txBody>
          <a:bodyPr vert="horz" lIns="91440" tIns="45720" rIns="91440" bIns="45720" rtlCol="0">
            <a:no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gn="l"/>
            <a:r>
              <a:rPr lang="it-IT" sz="1800" i="1" dirty="0">
                <a:solidFill>
                  <a:srgbClr val="7F7F7F"/>
                </a:solidFill>
              </a:rPr>
              <a:t>Es. 1000 </a:t>
            </a:r>
            <a:r>
              <a:rPr lang="it-IT" sz="1800" i="1" dirty="0" err="1">
                <a:solidFill>
                  <a:srgbClr val="7F7F7F"/>
                </a:solidFill>
              </a:rPr>
              <a:t>Smc</a:t>
            </a:r>
            <a:r>
              <a:rPr lang="it-IT" sz="1800" i="1" dirty="0">
                <a:solidFill>
                  <a:srgbClr val="7F7F7F"/>
                </a:solidFill>
              </a:rPr>
              <a:t> = 120 * (1) + 360 * (2) + 520 * (3) + IVA = </a:t>
            </a:r>
            <a:r>
              <a:rPr lang="it-IT" sz="1800" i="1" dirty="0">
                <a:solidFill>
                  <a:srgbClr val="FF0000"/>
                </a:solidFill>
              </a:rPr>
              <a:t>38% IMPOSTE</a:t>
            </a:r>
          </a:p>
          <a:p>
            <a:endParaRPr lang="it-IT" sz="2400" dirty="0">
              <a:solidFill>
                <a:schemeClr val="tx1"/>
              </a:solidFill>
            </a:endParaRPr>
          </a:p>
        </p:txBody>
      </p:sp>
      <p:sp>
        <p:nvSpPr>
          <p:cNvPr id="16" name="Sottotitolo 2"/>
          <p:cNvSpPr txBox="1">
            <a:spLocks/>
          </p:cNvSpPr>
          <p:nvPr/>
        </p:nvSpPr>
        <p:spPr>
          <a:xfrm>
            <a:off x="911424" y="1306779"/>
            <a:ext cx="4677261" cy="703614"/>
          </a:xfrm>
          <a:prstGeom prst="rect">
            <a:avLst/>
          </a:prstGeom>
        </p:spPr>
        <p:txBody>
          <a:bodyPr vert="horz" lIns="91440" tIns="45720" rIns="91440" bIns="45720" rtlCol="0">
            <a:normAutofit fontScale="92500" lnSpcReduction="20000"/>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gn="l"/>
            <a:r>
              <a:rPr lang="it-IT" sz="2600" dirty="0">
                <a:solidFill>
                  <a:srgbClr val="FF0000"/>
                </a:solidFill>
              </a:rPr>
              <a:t>Imposte e IVA, applicazione a Scaglioni di consumo</a:t>
            </a:r>
          </a:p>
        </p:txBody>
      </p:sp>
    </p:spTree>
    <p:extLst>
      <p:ext uri="{BB962C8B-B14F-4D97-AF65-F5344CB8AC3E}">
        <p14:creationId xmlns:p14="http://schemas.microsoft.com/office/powerpoint/2010/main" val="1058140717"/>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strVal val="#ppt_w*0.70"/>
                                          </p:val>
                                        </p:tav>
                                        <p:tav tm="100000">
                                          <p:val>
                                            <p:strVal val="#ppt_w"/>
                                          </p:val>
                                        </p:tav>
                                      </p:tavLst>
                                    </p:anim>
                                    <p:anim calcmode="lin" valueType="num">
                                      <p:cBhvr>
                                        <p:cTn id="8" dur="1000" fill="hold"/>
                                        <p:tgtEl>
                                          <p:spTgt spid="5"/>
                                        </p:tgtEl>
                                        <p:attrNameLst>
                                          <p:attrName>ppt_h</p:attrName>
                                        </p:attrNameLst>
                                      </p:cBhvr>
                                      <p:tavLst>
                                        <p:tav tm="0">
                                          <p:val>
                                            <p:strVal val="#ppt_h"/>
                                          </p:val>
                                        </p:tav>
                                        <p:tav tm="100000">
                                          <p:val>
                                            <p:strVal val="#ppt_h"/>
                                          </p:val>
                                        </p:tav>
                                      </p:tavLst>
                                    </p:anim>
                                    <p:animEffect transition="in" filter="fade">
                                      <p:cBhvr>
                                        <p:cTn id="9" dur="1000"/>
                                        <p:tgtEl>
                                          <p:spTgt spid="5"/>
                                        </p:tgtEl>
                                      </p:cBhvr>
                                    </p:animEffect>
                                  </p:childTnLst>
                                </p:cTn>
                              </p:par>
                            </p:childTnLst>
                          </p:cTn>
                        </p:par>
                        <p:par>
                          <p:cTn id="10" fill="hold">
                            <p:stCondLst>
                              <p:cond delay="1000"/>
                            </p:stCondLst>
                            <p:childTnLst>
                              <p:par>
                                <p:cTn id="11" presetID="12" presetClass="entr" presetSubtype="8" fill="hold" nodeType="afterEffect">
                                  <p:stCondLst>
                                    <p:cond delay="0"/>
                                  </p:stCondLst>
                                  <p:childTnLst>
                                    <p:set>
                                      <p:cBhvr>
                                        <p:cTn id="12" dur="1" fill="hold">
                                          <p:stCondLst>
                                            <p:cond delay="0"/>
                                          </p:stCondLst>
                                        </p:cTn>
                                        <p:tgtEl>
                                          <p:spTgt spid="7">
                                            <p:txEl>
                                              <p:pRg st="0" end="0"/>
                                            </p:txEl>
                                          </p:spTgt>
                                        </p:tgtEl>
                                        <p:attrNameLst>
                                          <p:attrName>style.visibility</p:attrName>
                                        </p:attrNameLst>
                                      </p:cBhvr>
                                      <p:to>
                                        <p:strVal val="visible"/>
                                      </p:to>
                                    </p:set>
                                    <p:anim calcmode="lin" valueType="num">
                                      <p:cBhvr additive="base">
                                        <p:cTn id="13" dur="1000"/>
                                        <p:tgtEl>
                                          <p:spTgt spid="7">
                                            <p:txEl>
                                              <p:pRg st="0" end="0"/>
                                            </p:txEl>
                                          </p:spTgt>
                                        </p:tgtEl>
                                        <p:attrNameLst>
                                          <p:attrName>ppt_x</p:attrName>
                                        </p:attrNameLst>
                                      </p:cBhvr>
                                      <p:tavLst>
                                        <p:tav tm="0">
                                          <p:val>
                                            <p:strVal val="#ppt_x-#ppt_w*1.125000"/>
                                          </p:val>
                                        </p:tav>
                                        <p:tav tm="100000">
                                          <p:val>
                                            <p:strVal val="#ppt_x"/>
                                          </p:val>
                                        </p:tav>
                                      </p:tavLst>
                                    </p:anim>
                                    <p:animEffect transition="in" filter="wipe(right)">
                                      <p:cBhvr>
                                        <p:cTn id="14" dur="1000"/>
                                        <p:tgtEl>
                                          <p:spTgt spid="7">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8" fill="hold" nodeType="clickEffect">
                                  <p:stCondLst>
                                    <p:cond delay="0"/>
                                  </p:stCondLst>
                                  <p:childTnLst>
                                    <p:set>
                                      <p:cBhvr>
                                        <p:cTn id="18" dur="1" fill="hold">
                                          <p:stCondLst>
                                            <p:cond delay="0"/>
                                          </p:stCondLst>
                                        </p:cTn>
                                        <p:tgtEl>
                                          <p:spTgt spid="7">
                                            <p:txEl>
                                              <p:pRg st="1" end="1"/>
                                            </p:txEl>
                                          </p:spTgt>
                                        </p:tgtEl>
                                        <p:attrNameLst>
                                          <p:attrName>style.visibility</p:attrName>
                                        </p:attrNameLst>
                                      </p:cBhvr>
                                      <p:to>
                                        <p:strVal val="visible"/>
                                      </p:to>
                                    </p:set>
                                    <p:anim calcmode="lin" valueType="num">
                                      <p:cBhvr additive="base">
                                        <p:cTn id="19" dur="1000"/>
                                        <p:tgtEl>
                                          <p:spTgt spid="7">
                                            <p:txEl>
                                              <p:pRg st="1" end="1"/>
                                            </p:txEl>
                                          </p:spTgt>
                                        </p:tgtEl>
                                        <p:attrNameLst>
                                          <p:attrName>ppt_x</p:attrName>
                                        </p:attrNameLst>
                                      </p:cBhvr>
                                      <p:tavLst>
                                        <p:tav tm="0">
                                          <p:val>
                                            <p:strVal val="#ppt_x-#ppt_w*1.125000"/>
                                          </p:val>
                                        </p:tav>
                                        <p:tav tm="100000">
                                          <p:val>
                                            <p:strVal val="#ppt_x"/>
                                          </p:val>
                                        </p:tav>
                                      </p:tavLst>
                                    </p:anim>
                                    <p:animEffect transition="in" filter="wipe(right)">
                                      <p:cBhvr>
                                        <p:cTn id="20" dur="1000"/>
                                        <p:tgtEl>
                                          <p:spTgt spid="7">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8" fill="hold" nodeType="clickEffect">
                                  <p:stCondLst>
                                    <p:cond delay="0"/>
                                  </p:stCondLst>
                                  <p:childTnLst>
                                    <p:set>
                                      <p:cBhvr>
                                        <p:cTn id="24" dur="1" fill="hold">
                                          <p:stCondLst>
                                            <p:cond delay="0"/>
                                          </p:stCondLst>
                                        </p:cTn>
                                        <p:tgtEl>
                                          <p:spTgt spid="7">
                                            <p:txEl>
                                              <p:pRg st="2" end="2"/>
                                            </p:txEl>
                                          </p:spTgt>
                                        </p:tgtEl>
                                        <p:attrNameLst>
                                          <p:attrName>style.visibility</p:attrName>
                                        </p:attrNameLst>
                                      </p:cBhvr>
                                      <p:to>
                                        <p:strVal val="visible"/>
                                      </p:to>
                                    </p:set>
                                    <p:anim calcmode="lin" valueType="num">
                                      <p:cBhvr additive="base">
                                        <p:cTn id="25" dur="1000"/>
                                        <p:tgtEl>
                                          <p:spTgt spid="7">
                                            <p:txEl>
                                              <p:pRg st="2" end="2"/>
                                            </p:txEl>
                                          </p:spTgt>
                                        </p:tgtEl>
                                        <p:attrNameLst>
                                          <p:attrName>ppt_x</p:attrName>
                                        </p:attrNameLst>
                                      </p:cBhvr>
                                      <p:tavLst>
                                        <p:tav tm="0">
                                          <p:val>
                                            <p:strVal val="#ppt_x-#ppt_w*1.125000"/>
                                          </p:val>
                                        </p:tav>
                                        <p:tav tm="100000">
                                          <p:val>
                                            <p:strVal val="#ppt_x"/>
                                          </p:val>
                                        </p:tav>
                                      </p:tavLst>
                                    </p:anim>
                                    <p:animEffect transition="in" filter="wipe(right)">
                                      <p:cBhvr>
                                        <p:cTn id="26" dur="1000"/>
                                        <p:tgtEl>
                                          <p:spTgt spid="7">
                                            <p:txEl>
                                              <p:pRg st="2" end="2"/>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nodeType="clickEffect">
                                  <p:stCondLst>
                                    <p:cond delay="0"/>
                                  </p:stCondLst>
                                  <p:childTnLst>
                                    <p:set>
                                      <p:cBhvr>
                                        <p:cTn id="30" dur="1" fill="hold">
                                          <p:stCondLst>
                                            <p:cond delay="0"/>
                                          </p:stCondLst>
                                        </p:cTn>
                                        <p:tgtEl>
                                          <p:spTgt spid="8">
                                            <p:txEl>
                                              <p:pRg st="0" end="0"/>
                                            </p:txEl>
                                          </p:spTgt>
                                        </p:tgtEl>
                                        <p:attrNameLst>
                                          <p:attrName>style.visibility</p:attrName>
                                        </p:attrNameLst>
                                      </p:cBhvr>
                                      <p:to>
                                        <p:strVal val="visible"/>
                                      </p:to>
                                    </p:set>
                                    <p:animEffect transition="in" filter="dissolve">
                                      <p:cBhvr>
                                        <p:cTn id="31" dur="500"/>
                                        <p:tgtEl>
                                          <p:spTgt spid="8">
                                            <p:txEl>
                                              <p:pRg st="0" end="0"/>
                                            </p:txEl>
                                          </p:spTgt>
                                        </p:tgtEl>
                                      </p:cBhvr>
                                    </p:animEffect>
                                  </p:childTnLst>
                                </p:cTn>
                              </p:par>
                            </p:childTnLst>
                          </p:cTn>
                        </p:par>
                        <p:par>
                          <p:cTn id="32" fill="hold">
                            <p:stCondLst>
                              <p:cond delay="500"/>
                            </p:stCondLst>
                            <p:childTnLst>
                              <p:par>
                                <p:cTn id="33" presetID="12" presetClass="entr" presetSubtype="4" fill="hold" nodeType="afterEffect">
                                  <p:stCondLst>
                                    <p:cond delay="0"/>
                                  </p:stCondLst>
                                  <p:childTnLst>
                                    <p:set>
                                      <p:cBhvr>
                                        <p:cTn id="34" dur="1" fill="hold">
                                          <p:stCondLst>
                                            <p:cond delay="0"/>
                                          </p:stCondLst>
                                        </p:cTn>
                                        <p:tgtEl>
                                          <p:spTgt spid="10">
                                            <p:txEl>
                                              <p:pRg st="0" end="0"/>
                                            </p:txEl>
                                          </p:spTgt>
                                        </p:tgtEl>
                                        <p:attrNameLst>
                                          <p:attrName>style.visibility</p:attrName>
                                        </p:attrNameLst>
                                      </p:cBhvr>
                                      <p:to>
                                        <p:strVal val="visible"/>
                                      </p:to>
                                    </p:set>
                                    <p:anim calcmode="lin" valueType="num">
                                      <p:cBhvr additive="base">
                                        <p:cTn id="35" dur="1000"/>
                                        <p:tgtEl>
                                          <p:spTgt spid="10">
                                            <p:txEl>
                                              <p:pRg st="0" end="0"/>
                                            </p:txEl>
                                          </p:spTgt>
                                        </p:tgtEl>
                                        <p:attrNameLst>
                                          <p:attrName>ppt_y</p:attrName>
                                        </p:attrNameLst>
                                      </p:cBhvr>
                                      <p:tavLst>
                                        <p:tav tm="0">
                                          <p:val>
                                            <p:strVal val="#ppt_y+#ppt_h*1.125000"/>
                                          </p:val>
                                        </p:tav>
                                        <p:tav tm="100000">
                                          <p:val>
                                            <p:strVal val="#ppt_y"/>
                                          </p:val>
                                        </p:tav>
                                      </p:tavLst>
                                    </p:anim>
                                    <p:animEffect transition="in" filter="wipe(up)">
                                      <p:cBhvr>
                                        <p:cTn id="36" dur="1000"/>
                                        <p:tgtEl>
                                          <p:spTgt spid="10">
                                            <p:txEl>
                                              <p:pRg st="0" end="0"/>
                                            </p:txEl>
                                          </p:spTgt>
                                        </p:tgtEl>
                                      </p:cBhvr>
                                    </p:animEffect>
                                  </p:childTnLst>
                                </p:cTn>
                              </p:par>
                            </p:childTnLst>
                          </p:cTn>
                        </p:par>
                        <p:par>
                          <p:cTn id="37" fill="hold">
                            <p:stCondLst>
                              <p:cond delay="1500"/>
                            </p:stCondLst>
                            <p:childTnLst>
                              <p:par>
                                <p:cTn id="38" presetID="12" presetClass="entr" presetSubtype="4" fill="hold" nodeType="afterEffect">
                                  <p:stCondLst>
                                    <p:cond delay="0"/>
                                  </p:stCondLst>
                                  <p:childTnLst>
                                    <p:set>
                                      <p:cBhvr>
                                        <p:cTn id="39" dur="1" fill="hold">
                                          <p:stCondLst>
                                            <p:cond delay="0"/>
                                          </p:stCondLst>
                                        </p:cTn>
                                        <p:tgtEl>
                                          <p:spTgt spid="11">
                                            <p:txEl>
                                              <p:pRg st="0" end="0"/>
                                            </p:txEl>
                                          </p:spTgt>
                                        </p:tgtEl>
                                        <p:attrNameLst>
                                          <p:attrName>style.visibility</p:attrName>
                                        </p:attrNameLst>
                                      </p:cBhvr>
                                      <p:to>
                                        <p:strVal val="visible"/>
                                      </p:to>
                                    </p:set>
                                    <p:anim calcmode="lin" valueType="num">
                                      <p:cBhvr additive="base">
                                        <p:cTn id="40" dur="1000"/>
                                        <p:tgtEl>
                                          <p:spTgt spid="11">
                                            <p:txEl>
                                              <p:pRg st="0" end="0"/>
                                            </p:txEl>
                                          </p:spTgt>
                                        </p:tgtEl>
                                        <p:attrNameLst>
                                          <p:attrName>ppt_y</p:attrName>
                                        </p:attrNameLst>
                                      </p:cBhvr>
                                      <p:tavLst>
                                        <p:tav tm="0">
                                          <p:val>
                                            <p:strVal val="#ppt_y+#ppt_h*1.125000"/>
                                          </p:val>
                                        </p:tav>
                                        <p:tav tm="100000">
                                          <p:val>
                                            <p:strVal val="#ppt_y"/>
                                          </p:val>
                                        </p:tav>
                                      </p:tavLst>
                                    </p:anim>
                                    <p:animEffect transition="in" filter="wipe(up)">
                                      <p:cBhvr>
                                        <p:cTn id="41" dur="1000"/>
                                        <p:tgtEl>
                                          <p:spTgt spid="11">
                                            <p:txEl>
                                              <p:pRg st="0" end="0"/>
                                            </p:txEl>
                                          </p:spTgt>
                                        </p:tgtEl>
                                      </p:cBhvr>
                                    </p:animEffect>
                                  </p:childTnLst>
                                </p:cTn>
                              </p:par>
                            </p:childTnLst>
                          </p:cTn>
                        </p:par>
                        <p:par>
                          <p:cTn id="42" fill="hold">
                            <p:stCondLst>
                              <p:cond delay="2500"/>
                            </p:stCondLst>
                            <p:childTnLst>
                              <p:par>
                                <p:cTn id="43" presetID="12" presetClass="entr" presetSubtype="4" fill="hold" nodeType="afterEffect">
                                  <p:stCondLst>
                                    <p:cond delay="0"/>
                                  </p:stCondLst>
                                  <p:childTnLst>
                                    <p:set>
                                      <p:cBhvr>
                                        <p:cTn id="44" dur="1" fill="hold">
                                          <p:stCondLst>
                                            <p:cond delay="0"/>
                                          </p:stCondLst>
                                        </p:cTn>
                                        <p:tgtEl>
                                          <p:spTgt spid="12">
                                            <p:txEl>
                                              <p:pRg st="0" end="0"/>
                                            </p:txEl>
                                          </p:spTgt>
                                        </p:tgtEl>
                                        <p:attrNameLst>
                                          <p:attrName>style.visibility</p:attrName>
                                        </p:attrNameLst>
                                      </p:cBhvr>
                                      <p:to>
                                        <p:strVal val="visible"/>
                                      </p:to>
                                    </p:set>
                                    <p:anim calcmode="lin" valueType="num">
                                      <p:cBhvr additive="base">
                                        <p:cTn id="45" dur="1000"/>
                                        <p:tgtEl>
                                          <p:spTgt spid="12">
                                            <p:txEl>
                                              <p:pRg st="0" end="0"/>
                                            </p:txEl>
                                          </p:spTgt>
                                        </p:tgtEl>
                                        <p:attrNameLst>
                                          <p:attrName>ppt_y</p:attrName>
                                        </p:attrNameLst>
                                      </p:cBhvr>
                                      <p:tavLst>
                                        <p:tav tm="0">
                                          <p:val>
                                            <p:strVal val="#ppt_y+#ppt_h*1.125000"/>
                                          </p:val>
                                        </p:tav>
                                        <p:tav tm="100000">
                                          <p:val>
                                            <p:strVal val="#ppt_y"/>
                                          </p:val>
                                        </p:tav>
                                      </p:tavLst>
                                    </p:anim>
                                    <p:animEffect transition="in" filter="wipe(up)">
                                      <p:cBhvr>
                                        <p:cTn id="46" dur="1000"/>
                                        <p:tgtEl>
                                          <p:spTgt spid="12">
                                            <p:txEl>
                                              <p:pRg st="0" end="0"/>
                                            </p:txEl>
                                          </p:spTgt>
                                        </p:tgtEl>
                                      </p:cBhvr>
                                    </p:animEffect>
                                  </p:childTnLst>
                                </p:cTn>
                              </p:par>
                            </p:childTnLst>
                          </p:cTn>
                        </p:par>
                        <p:par>
                          <p:cTn id="47" fill="hold">
                            <p:stCondLst>
                              <p:cond delay="3500"/>
                            </p:stCondLst>
                            <p:childTnLst>
                              <p:par>
                                <p:cTn id="48" presetID="55" presetClass="entr" presetSubtype="0" fill="hold" nodeType="afterEffect">
                                  <p:stCondLst>
                                    <p:cond delay="0"/>
                                  </p:stCondLst>
                                  <p:childTnLst>
                                    <p:set>
                                      <p:cBhvr>
                                        <p:cTn id="49" dur="1" fill="hold">
                                          <p:stCondLst>
                                            <p:cond delay="0"/>
                                          </p:stCondLst>
                                        </p:cTn>
                                        <p:tgtEl>
                                          <p:spTgt spid="15">
                                            <p:txEl>
                                              <p:pRg st="0" end="0"/>
                                            </p:txEl>
                                          </p:spTgt>
                                        </p:tgtEl>
                                        <p:attrNameLst>
                                          <p:attrName>style.visibility</p:attrName>
                                        </p:attrNameLst>
                                      </p:cBhvr>
                                      <p:to>
                                        <p:strVal val="visible"/>
                                      </p:to>
                                    </p:set>
                                    <p:anim calcmode="lin" valueType="num">
                                      <p:cBhvr>
                                        <p:cTn id="50" dur="1000" fill="hold"/>
                                        <p:tgtEl>
                                          <p:spTgt spid="15">
                                            <p:txEl>
                                              <p:pRg st="0" end="0"/>
                                            </p:txEl>
                                          </p:spTgt>
                                        </p:tgtEl>
                                        <p:attrNameLst>
                                          <p:attrName>ppt_w</p:attrName>
                                        </p:attrNameLst>
                                      </p:cBhvr>
                                      <p:tavLst>
                                        <p:tav tm="0">
                                          <p:val>
                                            <p:strVal val="#ppt_w*0.70"/>
                                          </p:val>
                                        </p:tav>
                                        <p:tav tm="100000">
                                          <p:val>
                                            <p:strVal val="#ppt_w"/>
                                          </p:val>
                                        </p:tav>
                                      </p:tavLst>
                                    </p:anim>
                                    <p:anim calcmode="lin" valueType="num">
                                      <p:cBhvr>
                                        <p:cTn id="51" dur="1000" fill="hold"/>
                                        <p:tgtEl>
                                          <p:spTgt spid="15">
                                            <p:txEl>
                                              <p:pRg st="0" end="0"/>
                                            </p:txEl>
                                          </p:spTgt>
                                        </p:tgtEl>
                                        <p:attrNameLst>
                                          <p:attrName>ppt_h</p:attrName>
                                        </p:attrNameLst>
                                      </p:cBhvr>
                                      <p:tavLst>
                                        <p:tav tm="0">
                                          <p:val>
                                            <p:strVal val="#ppt_h"/>
                                          </p:val>
                                        </p:tav>
                                        <p:tav tm="100000">
                                          <p:val>
                                            <p:strVal val="#ppt_h"/>
                                          </p:val>
                                        </p:tav>
                                      </p:tavLst>
                                    </p:anim>
                                    <p:animEffect transition="in" filter="fade">
                                      <p:cBhvr>
                                        <p:cTn id="52" dur="1000"/>
                                        <p:tgtEl>
                                          <p:spTgt spid="15">
                                            <p:txEl>
                                              <p:pRg st="0" end="0"/>
                                            </p:txEl>
                                          </p:spTgt>
                                        </p:tgtEl>
                                      </p:cBhvr>
                                    </p:animEffect>
                                  </p:childTnLst>
                                </p:cTn>
                              </p:par>
                            </p:childTnLst>
                          </p:cTn>
                        </p:par>
                        <p:par>
                          <p:cTn id="53" fill="hold">
                            <p:stCondLst>
                              <p:cond delay="4500"/>
                            </p:stCondLst>
                            <p:childTnLst>
                              <p:par>
                                <p:cTn id="54" presetID="2" presetClass="entr" presetSubtype="8" fill="hold" grpId="0" nodeType="afterEffect">
                                  <p:stCondLst>
                                    <p:cond delay="0"/>
                                  </p:stCondLst>
                                  <p:childTnLst>
                                    <p:set>
                                      <p:cBhvr>
                                        <p:cTn id="55" dur="1" fill="hold">
                                          <p:stCondLst>
                                            <p:cond delay="0"/>
                                          </p:stCondLst>
                                        </p:cTn>
                                        <p:tgtEl>
                                          <p:spTgt spid="16"/>
                                        </p:tgtEl>
                                        <p:attrNameLst>
                                          <p:attrName>style.visibility</p:attrName>
                                        </p:attrNameLst>
                                      </p:cBhvr>
                                      <p:to>
                                        <p:strVal val="visible"/>
                                      </p:to>
                                    </p:set>
                                    <p:anim calcmode="lin" valueType="num">
                                      <p:cBhvr additive="base">
                                        <p:cTn id="56" dur="800" fill="hold"/>
                                        <p:tgtEl>
                                          <p:spTgt spid="16"/>
                                        </p:tgtEl>
                                        <p:attrNameLst>
                                          <p:attrName>ppt_x</p:attrName>
                                        </p:attrNameLst>
                                      </p:cBhvr>
                                      <p:tavLst>
                                        <p:tav tm="0">
                                          <p:val>
                                            <p:strVal val="0-#ppt_w/2"/>
                                          </p:val>
                                        </p:tav>
                                        <p:tav tm="100000">
                                          <p:val>
                                            <p:strVal val="#ppt_x"/>
                                          </p:val>
                                        </p:tav>
                                      </p:tavLst>
                                    </p:anim>
                                    <p:anim calcmode="lin" valueType="num">
                                      <p:cBhvr additive="base">
                                        <p:cTn id="57" dur="800" fill="hold"/>
                                        <p:tgtEl>
                                          <p:spTgt spid="1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6"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Titolo 1"/>
          <p:cNvSpPr txBox="1">
            <a:spLocks/>
          </p:cNvSpPr>
          <p:nvPr/>
        </p:nvSpPr>
        <p:spPr bwMode="auto">
          <a:xfrm>
            <a:off x="766763" y="115888"/>
            <a:ext cx="9510712" cy="649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fontAlgn="base">
              <a:spcBef>
                <a:spcPct val="0"/>
              </a:spcBef>
              <a:spcAft>
                <a:spcPct val="0"/>
              </a:spcAft>
              <a:defRPr>
                <a:solidFill>
                  <a:schemeClr val="tx1"/>
                </a:solidFill>
                <a:latin typeface="Corbel" panose="020B0503020204020204" pitchFamily="34" charset="0"/>
              </a:defRPr>
            </a:lvl6pPr>
            <a:lvl7pPr marL="2971800" indent="-228600" fontAlgn="base">
              <a:spcBef>
                <a:spcPct val="0"/>
              </a:spcBef>
              <a:spcAft>
                <a:spcPct val="0"/>
              </a:spcAft>
              <a:defRPr>
                <a:solidFill>
                  <a:schemeClr val="tx1"/>
                </a:solidFill>
                <a:latin typeface="Corbel" panose="020B0503020204020204" pitchFamily="34" charset="0"/>
              </a:defRPr>
            </a:lvl7pPr>
            <a:lvl8pPr marL="3429000" indent="-228600" fontAlgn="base">
              <a:spcBef>
                <a:spcPct val="0"/>
              </a:spcBef>
              <a:spcAft>
                <a:spcPct val="0"/>
              </a:spcAft>
              <a:defRPr>
                <a:solidFill>
                  <a:schemeClr val="tx1"/>
                </a:solidFill>
                <a:latin typeface="Corbel" panose="020B0503020204020204" pitchFamily="34" charset="0"/>
              </a:defRPr>
            </a:lvl8pPr>
            <a:lvl9pPr marL="3886200" indent="-228600" fontAlgn="base">
              <a:spcBef>
                <a:spcPct val="0"/>
              </a:spcBef>
              <a:spcAft>
                <a:spcPct val="0"/>
              </a:spcAft>
              <a:defRPr>
                <a:solidFill>
                  <a:schemeClr val="tx1"/>
                </a:solidFill>
                <a:latin typeface="Corbel" panose="020B0503020204020204" pitchFamily="34" charset="0"/>
              </a:defRPr>
            </a:lvl9pPr>
          </a:lstStyle>
          <a:p>
            <a:pPr eaLnBrk="1" hangingPunct="1">
              <a:lnSpc>
                <a:spcPct val="90000"/>
              </a:lnSpc>
              <a:buFont typeface="Arial" panose="020B0604020202020204" pitchFamily="34" charset="0"/>
              <a:buNone/>
            </a:pPr>
            <a:r>
              <a:rPr lang="it-IT" altLang="it-IT" sz="3400" noProof="1">
                <a:solidFill>
                  <a:srgbClr val="00534C"/>
                </a:solidFill>
              </a:rPr>
              <a:t>Le componenti tariffarie</a:t>
            </a:r>
            <a:endParaRPr lang="it-IT" altLang="it-IT" sz="2400" noProof="1">
              <a:solidFill>
                <a:srgbClr val="00534C"/>
              </a:solidFill>
            </a:endParaRPr>
          </a:p>
        </p:txBody>
      </p:sp>
      <p:cxnSp>
        <p:nvCxnSpPr>
          <p:cNvPr id="9" name="Connettore 1 8"/>
          <p:cNvCxnSpPr/>
          <p:nvPr/>
        </p:nvCxnSpPr>
        <p:spPr>
          <a:xfrm>
            <a:off x="766763" y="908050"/>
            <a:ext cx="10153650" cy="0"/>
          </a:xfrm>
          <a:prstGeom prst="line">
            <a:avLst/>
          </a:prstGeom>
          <a:ln>
            <a:solidFill>
              <a:srgbClr val="222B48"/>
            </a:solidFill>
          </a:ln>
        </p:spPr>
        <p:style>
          <a:lnRef idx="1">
            <a:schemeClr val="accent1"/>
          </a:lnRef>
          <a:fillRef idx="0">
            <a:schemeClr val="accent1"/>
          </a:fillRef>
          <a:effectRef idx="0">
            <a:schemeClr val="accent1"/>
          </a:effectRef>
          <a:fontRef idx="minor">
            <a:schemeClr val="tx1"/>
          </a:fontRef>
        </p:style>
      </p:cxnSp>
      <p:sp>
        <p:nvSpPr>
          <p:cNvPr id="2" name="Rettangolo 1"/>
          <p:cNvSpPr/>
          <p:nvPr/>
        </p:nvSpPr>
        <p:spPr>
          <a:xfrm>
            <a:off x="0" y="6597352"/>
            <a:ext cx="12192000" cy="260648"/>
          </a:xfrm>
          <a:prstGeom prst="rect">
            <a:avLst/>
          </a:prstGeom>
          <a:solidFill>
            <a:srgbClr val="00534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5" name="Immagine 4" descr="mappa_big.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0938" y="2060848"/>
            <a:ext cx="3220477" cy="3757223"/>
          </a:xfrm>
          <a:prstGeom prst="rect">
            <a:avLst/>
          </a:prstGeom>
        </p:spPr>
      </p:pic>
      <p:sp>
        <p:nvSpPr>
          <p:cNvPr id="6" name="Sottotitolo 2"/>
          <p:cNvSpPr txBox="1">
            <a:spLocks/>
          </p:cNvSpPr>
          <p:nvPr/>
        </p:nvSpPr>
        <p:spPr>
          <a:xfrm>
            <a:off x="4304041" y="2410099"/>
            <a:ext cx="4744287" cy="3407972"/>
          </a:xfrm>
          <a:prstGeom prst="rect">
            <a:avLst/>
          </a:prstGeom>
        </p:spPr>
        <p:txBody>
          <a:bodyPr vert="horz" lIns="91440" tIns="45720" rIns="91440" bIns="45720" rtlCol="0">
            <a:no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342900" indent="-342900" algn="l">
              <a:buClr>
                <a:srgbClr val="FF0000"/>
              </a:buClr>
              <a:buFont typeface="Wingdings" charset="2"/>
              <a:buChar char=""/>
            </a:pPr>
            <a:r>
              <a:rPr lang="it-IT" sz="2200" dirty="0">
                <a:solidFill>
                  <a:srgbClr val="1F497D"/>
                </a:solidFill>
              </a:rPr>
              <a:t>Valle d’Aosta, Piemonte e Liguria;</a:t>
            </a:r>
          </a:p>
          <a:p>
            <a:pPr marL="342900" indent="-342900" algn="l">
              <a:buClr>
                <a:srgbClr val="FFCC66"/>
              </a:buClr>
              <a:buFont typeface="Wingdings" charset="2"/>
              <a:buChar char=""/>
            </a:pPr>
            <a:r>
              <a:rPr lang="it-IT" sz="2200" dirty="0">
                <a:solidFill>
                  <a:srgbClr val="1F497D"/>
                </a:solidFill>
              </a:rPr>
              <a:t>Lombardia, Trentino-Alto Adige, Veneto, Friuli-Venezia Giulia, Emilia-Romagna;</a:t>
            </a:r>
          </a:p>
          <a:p>
            <a:pPr marL="342900" indent="-342900" algn="l">
              <a:buClr>
                <a:schemeClr val="accent3"/>
              </a:buClr>
              <a:buFont typeface="Wingdings" charset="2"/>
              <a:buChar char=""/>
            </a:pPr>
            <a:r>
              <a:rPr lang="it-IT" sz="2200" dirty="0">
                <a:solidFill>
                  <a:srgbClr val="1F497D"/>
                </a:solidFill>
              </a:rPr>
              <a:t>Toscana, Umbria e Marche;</a:t>
            </a:r>
          </a:p>
          <a:p>
            <a:pPr marL="342900" indent="-342900" algn="l">
              <a:buClr>
                <a:schemeClr val="accent5"/>
              </a:buClr>
              <a:buFont typeface="Wingdings" charset="2"/>
              <a:buChar char=""/>
            </a:pPr>
            <a:r>
              <a:rPr lang="it-IT" sz="2200" dirty="0">
                <a:solidFill>
                  <a:srgbClr val="1F497D"/>
                </a:solidFill>
              </a:rPr>
              <a:t>Abruzzo, Molise, Puglia, Basilicata;</a:t>
            </a:r>
          </a:p>
          <a:p>
            <a:pPr marL="342900" indent="-342900" algn="l">
              <a:buClr>
                <a:srgbClr val="FF6600"/>
              </a:buClr>
              <a:buFont typeface="Wingdings" charset="2"/>
              <a:buChar char=""/>
            </a:pPr>
            <a:r>
              <a:rPr lang="it-IT" sz="2200" dirty="0">
                <a:solidFill>
                  <a:srgbClr val="1F497D"/>
                </a:solidFill>
              </a:rPr>
              <a:t>Lazio e Campania;</a:t>
            </a:r>
          </a:p>
          <a:p>
            <a:pPr marL="342900" indent="-342900" algn="l">
              <a:buClr>
                <a:srgbClr val="B2EA00"/>
              </a:buClr>
              <a:buFont typeface="Wingdings" charset="2"/>
              <a:buChar char=""/>
            </a:pPr>
            <a:r>
              <a:rPr lang="it-IT" sz="2200" dirty="0">
                <a:solidFill>
                  <a:srgbClr val="1F497D"/>
                </a:solidFill>
              </a:rPr>
              <a:t>Calabria e Sicilia.</a:t>
            </a:r>
          </a:p>
        </p:txBody>
      </p:sp>
      <p:sp>
        <p:nvSpPr>
          <p:cNvPr id="7" name="Sottotitolo 2"/>
          <p:cNvSpPr txBox="1">
            <a:spLocks/>
          </p:cNvSpPr>
          <p:nvPr/>
        </p:nvSpPr>
        <p:spPr>
          <a:xfrm>
            <a:off x="701741" y="1307089"/>
            <a:ext cx="2953681" cy="703614"/>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gn="l"/>
            <a:r>
              <a:rPr lang="it-IT" sz="2400" dirty="0">
                <a:solidFill>
                  <a:srgbClr val="FF0000"/>
                </a:solidFill>
              </a:rPr>
              <a:t>Ambiti tariffari</a:t>
            </a:r>
          </a:p>
        </p:txBody>
      </p:sp>
    </p:spTree>
    <p:extLst>
      <p:ext uri="{BB962C8B-B14F-4D97-AF65-F5344CB8AC3E}">
        <p14:creationId xmlns:p14="http://schemas.microsoft.com/office/powerpoint/2010/main" val="2404531708"/>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800" fill="hold"/>
                                        <p:tgtEl>
                                          <p:spTgt spid="7"/>
                                        </p:tgtEl>
                                        <p:attrNameLst>
                                          <p:attrName>ppt_x</p:attrName>
                                        </p:attrNameLst>
                                      </p:cBhvr>
                                      <p:tavLst>
                                        <p:tav tm="0">
                                          <p:val>
                                            <p:strVal val="0-#ppt_w/2"/>
                                          </p:val>
                                        </p:tav>
                                        <p:tav tm="100000">
                                          <p:val>
                                            <p:strVal val="#ppt_x"/>
                                          </p:val>
                                        </p:tav>
                                      </p:tavLst>
                                    </p:anim>
                                    <p:anim calcmode="lin" valueType="num">
                                      <p:cBhvr additive="base">
                                        <p:cTn id="8" dur="800" fill="hold"/>
                                        <p:tgtEl>
                                          <p:spTgt spid="7"/>
                                        </p:tgtEl>
                                        <p:attrNameLst>
                                          <p:attrName>ppt_y</p:attrName>
                                        </p:attrNameLst>
                                      </p:cBhvr>
                                      <p:tavLst>
                                        <p:tav tm="0">
                                          <p:val>
                                            <p:strVal val="#ppt_y"/>
                                          </p:val>
                                        </p:tav>
                                        <p:tav tm="100000">
                                          <p:val>
                                            <p:strVal val="#ppt_y"/>
                                          </p:val>
                                        </p:tav>
                                      </p:tavLst>
                                    </p:anim>
                                  </p:childTnLst>
                                </p:cTn>
                              </p:par>
                            </p:childTnLst>
                          </p:cTn>
                        </p:par>
                        <p:par>
                          <p:cTn id="9" fill="hold">
                            <p:stCondLst>
                              <p:cond delay="800"/>
                            </p:stCondLst>
                            <p:childTnLst>
                              <p:par>
                                <p:cTn id="10" presetID="6" presetClass="entr" presetSubtype="16" fill="hold"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circle(in)">
                                      <p:cBhvr>
                                        <p:cTn id="12" dur="2000"/>
                                        <p:tgtEl>
                                          <p:spTgt spid="5"/>
                                        </p:tgtEl>
                                      </p:cBhvr>
                                    </p:animEffect>
                                  </p:childTnLst>
                                </p:cTn>
                              </p:par>
                            </p:childTnLst>
                          </p:cTn>
                        </p:par>
                        <p:par>
                          <p:cTn id="13" fill="hold">
                            <p:stCondLst>
                              <p:cond delay="2800"/>
                            </p:stCondLst>
                            <p:childTnLst>
                              <p:par>
                                <p:cTn id="14" presetID="12" presetClass="entr" presetSubtype="8" fill="hold" nodeType="afterEffect">
                                  <p:stCondLst>
                                    <p:cond delay="0"/>
                                  </p:stCondLst>
                                  <p:childTnLst>
                                    <p:set>
                                      <p:cBhvr>
                                        <p:cTn id="15" dur="1" fill="hold">
                                          <p:stCondLst>
                                            <p:cond delay="0"/>
                                          </p:stCondLst>
                                        </p:cTn>
                                        <p:tgtEl>
                                          <p:spTgt spid="6">
                                            <p:txEl>
                                              <p:pRg st="0" end="0"/>
                                            </p:txEl>
                                          </p:spTgt>
                                        </p:tgtEl>
                                        <p:attrNameLst>
                                          <p:attrName>style.visibility</p:attrName>
                                        </p:attrNameLst>
                                      </p:cBhvr>
                                      <p:to>
                                        <p:strVal val="visible"/>
                                      </p:to>
                                    </p:set>
                                    <p:anim calcmode="lin" valueType="num">
                                      <p:cBhvr additive="base">
                                        <p:cTn id="16" dur="1000"/>
                                        <p:tgtEl>
                                          <p:spTgt spid="6">
                                            <p:txEl>
                                              <p:pRg st="0" end="0"/>
                                            </p:txEl>
                                          </p:spTgt>
                                        </p:tgtEl>
                                        <p:attrNameLst>
                                          <p:attrName>ppt_x</p:attrName>
                                        </p:attrNameLst>
                                      </p:cBhvr>
                                      <p:tavLst>
                                        <p:tav tm="0">
                                          <p:val>
                                            <p:strVal val="#ppt_x-#ppt_w*1.125000"/>
                                          </p:val>
                                        </p:tav>
                                        <p:tav tm="100000">
                                          <p:val>
                                            <p:strVal val="#ppt_x"/>
                                          </p:val>
                                        </p:tav>
                                      </p:tavLst>
                                    </p:anim>
                                    <p:animEffect transition="in" filter="wipe(right)">
                                      <p:cBhvr>
                                        <p:cTn id="17" dur="1000"/>
                                        <p:tgtEl>
                                          <p:spTgt spid="6">
                                            <p:txEl>
                                              <p:pRg st="0" end="0"/>
                                            </p:txEl>
                                          </p:spTgt>
                                        </p:tgtEl>
                                      </p:cBhvr>
                                    </p:animEffect>
                                  </p:childTnLst>
                                </p:cTn>
                              </p:par>
                            </p:childTnLst>
                          </p:cTn>
                        </p:par>
                        <p:par>
                          <p:cTn id="18" fill="hold">
                            <p:stCondLst>
                              <p:cond delay="3800"/>
                            </p:stCondLst>
                            <p:childTnLst>
                              <p:par>
                                <p:cTn id="19" presetID="12" presetClass="entr" presetSubtype="8" fill="hold" nodeType="afterEffect">
                                  <p:stCondLst>
                                    <p:cond delay="0"/>
                                  </p:stCondLst>
                                  <p:childTnLst>
                                    <p:set>
                                      <p:cBhvr>
                                        <p:cTn id="20" dur="1" fill="hold">
                                          <p:stCondLst>
                                            <p:cond delay="0"/>
                                          </p:stCondLst>
                                        </p:cTn>
                                        <p:tgtEl>
                                          <p:spTgt spid="6">
                                            <p:txEl>
                                              <p:pRg st="1" end="1"/>
                                            </p:txEl>
                                          </p:spTgt>
                                        </p:tgtEl>
                                        <p:attrNameLst>
                                          <p:attrName>style.visibility</p:attrName>
                                        </p:attrNameLst>
                                      </p:cBhvr>
                                      <p:to>
                                        <p:strVal val="visible"/>
                                      </p:to>
                                    </p:set>
                                    <p:anim calcmode="lin" valueType="num">
                                      <p:cBhvr additive="base">
                                        <p:cTn id="21" dur="1000"/>
                                        <p:tgtEl>
                                          <p:spTgt spid="6">
                                            <p:txEl>
                                              <p:pRg st="1" end="1"/>
                                            </p:txEl>
                                          </p:spTgt>
                                        </p:tgtEl>
                                        <p:attrNameLst>
                                          <p:attrName>ppt_x</p:attrName>
                                        </p:attrNameLst>
                                      </p:cBhvr>
                                      <p:tavLst>
                                        <p:tav tm="0">
                                          <p:val>
                                            <p:strVal val="#ppt_x-#ppt_w*1.125000"/>
                                          </p:val>
                                        </p:tav>
                                        <p:tav tm="100000">
                                          <p:val>
                                            <p:strVal val="#ppt_x"/>
                                          </p:val>
                                        </p:tav>
                                      </p:tavLst>
                                    </p:anim>
                                    <p:animEffect transition="in" filter="wipe(right)">
                                      <p:cBhvr>
                                        <p:cTn id="22" dur="1000"/>
                                        <p:tgtEl>
                                          <p:spTgt spid="6">
                                            <p:txEl>
                                              <p:pRg st="1" end="1"/>
                                            </p:txEl>
                                          </p:spTgt>
                                        </p:tgtEl>
                                      </p:cBhvr>
                                    </p:animEffect>
                                  </p:childTnLst>
                                </p:cTn>
                              </p:par>
                            </p:childTnLst>
                          </p:cTn>
                        </p:par>
                        <p:par>
                          <p:cTn id="23" fill="hold">
                            <p:stCondLst>
                              <p:cond delay="4800"/>
                            </p:stCondLst>
                            <p:childTnLst>
                              <p:par>
                                <p:cTn id="24" presetID="12" presetClass="entr" presetSubtype="8" fill="hold" nodeType="afterEffect">
                                  <p:stCondLst>
                                    <p:cond delay="0"/>
                                  </p:stCondLst>
                                  <p:childTnLst>
                                    <p:set>
                                      <p:cBhvr>
                                        <p:cTn id="25" dur="1" fill="hold">
                                          <p:stCondLst>
                                            <p:cond delay="0"/>
                                          </p:stCondLst>
                                        </p:cTn>
                                        <p:tgtEl>
                                          <p:spTgt spid="6">
                                            <p:txEl>
                                              <p:pRg st="2" end="2"/>
                                            </p:txEl>
                                          </p:spTgt>
                                        </p:tgtEl>
                                        <p:attrNameLst>
                                          <p:attrName>style.visibility</p:attrName>
                                        </p:attrNameLst>
                                      </p:cBhvr>
                                      <p:to>
                                        <p:strVal val="visible"/>
                                      </p:to>
                                    </p:set>
                                    <p:anim calcmode="lin" valueType="num">
                                      <p:cBhvr additive="base">
                                        <p:cTn id="26" dur="1000"/>
                                        <p:tgtEl>
                                          <p:spTgt spid="6">
                                            <p:txEl>
                                              <p:pRg st="2" end="2"/>
                                            </p:txEl>
                                          </p:spTgt>
                                        </p:tgtEl>
                                        <p:attrNameLst>
                                          <p:attrName>ppt_x</p:attrName>
                                        </p:attrNameLst>
                                      </p:cBhvr>
                                      <p:tavLst>
                                        <p:tav tm="0">
                                          <p:val>
                                            <p:strVal val="#ppt_x-#ppt_w*1.125000"/>
                                          </p:val>
                                        </p:tav>
                                        <p:tav tm="100000">
                                          <p:val>
                                            <p:strVal val="#ppt_x"/>
                                          </p:val>
                                        </p:tav>
                                      </p:tavLst>
                                    </p:anim>
                                    <p:animEffect transition="in" filter="wipe(right)">
                                      <p:cBhvr>
                                        <p:cTn id="27" dur="1000"/>
                                        <p:tgtEl>
                                          <p:spTgt spid="6">
                                            <p:txEl>
                                              <p:pRg st="2" end="2"/>
                                            </p:txEl>
                                          </p:spTgt>
                                        </p:tgtEl>
                                      </p:cBhvr>
                                    </p:animEffect>
                                  </p:childTnLst>
                                </p:cTn>
                              </p:par>
                            </p:childTnLst>
                          </p:cTn>
                        </p:par>
                        <p:par>
                          <p:cTn id="28" fill="hold">
                            <p:stCondLst>
                              <p:cond delay="5800"/>
                            </p:stCondLst>
                            <p:childTnLst>
                              <p:par>
                                <p:cTn id="29" presetID="12" presetClass="entr" presetSubtype="8" fill="hold" nodeType="afterEffect">
                                  <p:stCondLst>
                                    <p:cond delay="0"/>
                                  </p:stCondLst>
                                  <p:childTnLst>
                                    <p:set>
                                      <p:cBhvr>
                                        <p:cTn id="30" dur="1" fill="hold">
                                          <p:stCondLst>
                                            <p:cond delay="0"/>
                                          </p:stCondLst>
                                        </p:cTn>
                                        <p:tgtEl>
                                          <p:spTgt spid="6">
                                            <p:txEl>
                                              <p:pRg st="3" end="3"/>
                                            </p:txEl>
                                          </p:spTgt>
                                        </p:tgtEl>
                                        <p:attrNameLst>
                                          <p:attrName>style.visibility</p:attrName>
                                        </p:attrNameLst>
                                      </p:cBhvr>
                                      <p:to>
                                        <p:strVal val="visible"/>
                                      </p:to>
                                    </p:set>
                                    <p:anim calcmode="lin" valueType="num">
                                      <p:cBhvr additive="base">
                                        <p:cTn id="31" dur="1000"/>
                                        <p:tgtEl>
                                          <p:spTgt spid="6">
                                            <p:txEl>
                                              <p:pRg st="3" end="3"/>
                                            </p:txEl>
                                          </p:spTgt>
                                        </p:tgtEl>
                                        <p:attrNameLst>
                                          <p:attrName>ppt_x</p:attrName>
                                        </p:attrNameLst>
                                      </p:cBhvr>
                                      <p:tavLst>
                                        <p:tav tm="0">
                                          <p:val>
                                            <p:strVal val="#ppt_x-#ppt_w*1.125000"/>
                                          </p:val>
                                        </p:tav>
                                        <p:tav tm="100000">
                                          <p:val>
                                            <p:strVal val="#ppt_x"/>
                                          </p:val>
                                        </p:tav>
                                      </p:tavLst>
                                    </p:anim>
                                    <p:animEffect transition="in" filter="wipe(right)">
                                      <p:cBhvr>
                                        <p:cTn id="32" dur="1000"/>
                                        <p:tgtEl>
                                          <p:spTgt spid="6">
                                            <p:txEl>
                                              <p:pRg st="3" end="3"/>
                                            </p:txEl>
                                          </p:spTgt>
                                        </p:tgtEl>
                                      </p:cBhvr>
                                    </p:animEffect>
                                  </p:childTnLst>
                                </p:cTn>
                              </p:par>
                            </p:childTnLst>
                          </p:cTn>
                        </p:par>
                        <p:par>
                          <p:cTn id="33" fill="hold">
                            <p:stCondLst>
                              <p:cond delay="6800"/>
                            </p:stCondLst>
                            <p:childTnLst>
                              <p:par>
                                <p:cTn id="34" presetID="12" presetClass="entr" presetSubtype="8" fill="hold" nodeType="afterEffect">
                                  <p:stCondLst>
                                    <p:cond delay="0"/>
                                  </p:stCondLst>
                                  <p:childTnLst>
                                    <p:set>
                                      <p:cBhvr>
                                        <p:cTn id="35" dur="1" fill="hold">
                                          <p:stCondLst>
                                            <p:cond delay="0"/>
                                          </p:stCondLst>
                                        </p:cTn>
                                        <p:tgtEl>
                                          <p:spTgt spid="6">
                                            <p:txEl>
                                              <p:pRg st="4" end="4"/>
                                            </p:txEl>
                                          </p:spTgt>
                                        </p:tgtEl>
                                        <p:attrNameLst>
                                          <p:attrName>style.visibility</p:attrName>
                                        </p:attrNameLst>
                                      </p:cBhvr>
                                      <p:to>
                                        <p:strVal val="visible"/>
                                      </p:to>
                                    </p:set>
                                    <p:anim calcmode="lin" valueType="num">
                                      <p:cBhvr additive="base">
                                        <p:cTn id="36" dur="1000"/>
                                        <p:tgtEl>
                                          <p:spTgt spid="6">
                                            <p:txEl>
                                              <p:pRg st="4" end="4"/>
                                            </p:txEl>
                                          </p:spTgt>
                                        </p:tgtEl>
                                        <p:attrNameLst>
                                          <p:attrName>ppt_x</p:attrName>
                                        </p:attrNameLst>
                                      </p:cBhvr>
                                      <p:tavLst>
                                        <p:tav tm="0">
                                          <p:val>
                                            <p:strVal val="#ppt_x-#ppt_w*1.125000"/>
                                          </p:val>
                                        </p:tav>
                                        <p:tav tm="100000">
                                          <p:val>
                                            <p:strVal val="#ppt_x"/>
                                          </p:val>
                                        </p:tav>
                                      </p:tavLst>
                                    </p:anim>
                                    <p:animEffect transition="in" filter="wipe(right)">
                                      <p:cBhvr>
                                        <p:cTn id="37" dur="1000"/>
                                        <p:tgtEl>
                                          <p:spTgt spid="6">
                                            <p:txEl>
                                              <p:pRg st="4" end="4"/>
                                            </p:txEl>
                                          </p:spTgt>
                                        </p:tgtEl>
                                      </p:cBhvr>
                                    </p:animEffect>
                                  </p:childTnLst>
                                </p:cTn>
                              </p:par>
                            </p:childTnLst>
                          </p:cTn>
                        </p:par>
                        <p:par>
                          <p:cTn id="38" fill="hold">
                            <p:stCondLst>
                              <p:cond delay="7800"/>
                            </p:stCondLst>
                            <p:childTnLst>
                              <p:par>
                                <p:cTn id="39" presetID="12" presetClass="entr" presetSubtype="8" fill="hold" nodeType="afterEffect">
                                  <p:stCondLst>
                                    <p:cond delay="0"/>
                                  </p:stCondLst>
                                  <p:childTnLst>
                                    <p:set>
                                      <p:cBhvr>
                                        <p:cTn id="40" dur="1" fill="hold">
                                          <p:stCondLst>
                                            <p:cond delay="0"/>
                                          </p:stCondLst>
                                        </p:cTn>
                                        <p:tgtEl>
                                          <p:spTgt spid="6">
                                            <p:txEl>
                                              <p:pRg st="5" end="5"/>
                                            </p:txEl>
                                          </p:spTgt>
                                        </p:tgtEl>
                                        <p:attrNameLst>
                                          <p:attrName>style.visibility</p:attrName>
                                        </p:attrNameLst>
                                      </p:cBhvr>
                                      <p:to>
                                        <p:strVal val="visible"/>
                                      </p:to>
                                    </p:set>
                                    <p:anim calcmode="lin" valueType="num">
                                      <p:cBhvr additive="base">
                                        <p:cTn id="41" dur="1000"/>
                                        <p:tgtEl>
                                          <p:spTgt spid="6">
                                            <p:txEl>
                                              <p:pRg st="5" end="5"/>
                                            </p:txEl>
                                          </p:spTgt>
                                        </p:tgtEl>
                                        <p:attrNameLst>
                                          <p:attrName>ppt_x</p:attrName>
                                        </p:attrNameLst>
                                      </p:cBhvr>
                                      <p:tavLst>
                                        <p:tav tm="0">
                                          <p:val>
                                            <p:strVal val="#ppt_x-#ppt_w*1.125000"/>
                                          </p:val>
                                        </p:tav>
                                        <p:tav tm="100000">
                                          <p:val>
                                            <p:strVal val="#ppt_x"/>
                                          </p:val>
                                        </p:tav>
                                      </p:tavLst>
                                    </p:anim>
                                    <p:animEffect transition="in" filter="wipe(right)">
                                      <p:cBhvr>
                                        <p:cTn id="42" dur="1000"/>
                                        <p:tgtEl>
                                          <p:spTgt spid="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Titolo 1"/>
          <p:cNvSpPr txBox="1">
            <a:spLocks/>
          </p:cNvSpPr>
          <p:nvPr/>
        </p:nvSpPr>
        <p:spPr bwMode="auto">
          <a:xfrm>
            <a:off x="766763" y="115888"/>
            <a:ext cx="9510712" cy="649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fontAlgn="base">
              <a:spcBef>
                <a:spcPct val="0"/>
              </a:spcBef>
              <a:spcAft>
                <a:spcPct val="0"/>
              </a:spcAft>
              <a:defRPr>
                <a:solidFill>
                  <a:schemeClr val="tx1"/>
                </a:solidFill>
                <a:latin typeface="Corbel" panose="020B0503020204020204" pitchFamily="34" charset="0"/>
              </a:defRPr>
            </a:lvl6pPr>
            <a:lvl7pPr marL="2971800" indent="-228600" fontAlgn="base">
              <a:spcBef>
                <a:spcPct val="0"/>
              </a:spcBef>
              <a:spcAft>
                <a:spcPct val="0"/>
              </a:spcAft>
              <a:defRPr>
                <a:solidFill>
                  <a:schemeClr val="tx1"/>
                </a:solidFill>
                <a:latin typeface="Corbel" panose="020B0503020204020204" pitchFamily="34" charset="0"/>
              </a:defRPr>
            </a:lvl7pPr>
            <a:lvl8pPr marL="3429000" indent="-228600" fontAlgn="base">
              <a:spcBef>
                <a:spcPct val="0"/>
              </a:spcBef>
              <a:spcAft>
                <a:spcPct val="0"/>
              </a:spcAft>
              <a:defRPr>
                <a:solidFill>
                  <a:schemeClr val="tx1"/>
                </a:solidFill>
                <a:latin typeface="Corbel" panose="020B0503020204020204" pitchFamily="34" charset="0"/>
              </a:defRPr>
            </a:lvl8pPr>
            <a:lvl9pPr marL="3886200" indent="-228600" fontAlgn="base">
              <a:spcBef>
                <a:spcPct val="0"/>
              </a:spcBef>
              <a:spcAft>
                <a:spcPct val="0"/>
              </a:spcAft>
              <a:defRPr>
                <a:solidFill>
                  <a:schemeClr val="tx1"/>
                </a:solidFill>
                <a:latin typeface="Corbel" panose="020B0503020204020204" pitchFamily="34" charset="0"/>
              </a:defRPr>
            </a:lvl9pPr>
          </a:lstStyle>
          <a:p>
            <a:pPr eaLnBrk="1" hangingPunct="1">
              <a:lnSpc>
                <a:spcPct val="90000"/>
              </a:lnSpc>
              <a:buFont typeface="Arial" panose="020B0604020202020204" pitchFamily="34" charset="0"/>
              <a:buNone/>
            </a:pPr>
            <a:r>
              <a:rPr lang="it-IT" altLang="it-IT" sz="3400" noProof="1">
                <a:solidFill>
                  <a:srgbClr val="00534C"/>
                </a:solidFill>
              </a:rPr>
              <a:t>Il Mercato Gas</a:t>
            </a:r>
          </a:p>
        </p:txBody>
      </p:sp>
      <p:cxnSp>
        <p:nvCxnSpPr>
          <p:cNvPr id="9" name="Connettore 1 8"/>
          <p:cNvCxnSpPr/>
          <p:nvPr/>
        </p:nvCxnSpPr>
        <p:spPr>
          <a:xfrm>
            <a:off x="766763" y="908050"/>
            <a:ext cx="10153650" cy="0"/>
          </a:xfrm>
          <a:prstGeom prst="line">
            <a:avLst/>
          </a:prstGeom>
          <a:ln>
            <a:solidFill>
              <a:srgbClr val="222B48"/>
            </a:solidFill>
          </a:ln>
        </p:spPr>
        <p:style>
          <a:lnRef idx="1">
            <a:schemeClr val="accent1"/>
          </a:lnRef>
          <a:fillRef idx="0">
            <a:schemeClr val="accent1"/>
          </a:fillRef>
          <a:effectRef idx="0">
            <a:schemeClr val="accent1"/>
          </a:effectRef>
          <a:fontRef idx="minor">
            <a:schemeClr val="tx1"/>
          </a:fontRef>
        </p:style>
      </p:cxnSp>
      <p:sp>
        <p:nvSpPr>
          <p:cNvPr id="2" name="Rettangolo 1"/>
          <p:cNvSpPr/>
          <p:nvPr/>
        </p:nvSpPr>
        <p:spPr>
          <a:xfrm>
            <a:off x="0" y="6597352"/>
            <a:ext cx="12192000" cy="260648"/>
          </a:xfrm>
          <a:prstGeom prst="rect">
            <a:avLst/>
          </a:prstGeom>
          <a:solidFill>
            <a:srgbClr val="00534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 name="Sottotitolo 2"/>
          <p:cNvSpPr txBox="1">
            <a:spLocks/>
          </p:cNvSpPr>
          <p:nvPr/>
        </p:nvSpPr>
        <p:spPr>
          <a:xfrm>
            <a:off x="686324" y="2181437"/>
            <a:ext cx="10450235" cy="3240966"/>
          </a:xfrm>
          <a:prstGeom prst="rect">
            <a:avLst/>
          </a:prstGeom>
        </p:spPr>
        <p:txBody>
          <a:bodyPr vert="horz" lIns="91440" tIns="45720" rIns="91440" bIns="45720" rtlCol="0">
            <a:normAutofit fontScale="77500" lnSpcReduction="20000"/>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gn="l"/>
            <a:r>
              <a:rPr lang="it-IT" sz="2800" dirty="0">
                <a:solidFill>
                  <a:srgbClr val="1F497D"/>
                </a:solidFill>
              </a:rPr>
              <a:t>Il concetto di tutela nei mercati liberalizzati viene introdotto dalle direttive europee per i clienti caratterizzati da una limitata esperienza nella negoziazione dei contratti di fornitura.</a:t>
            </a:r>
          </a:p>
          <a:p>
            <a:pPr algn="l"/>
            <a:endParaRPr lang="it-IT" sz="2800" dirty="0">
              <a:solidFill>
                <a:srgbClr val="1F497D"/>
              </a:solidFill>
            </a:endParaRPr>
          </a:p>
          <a:p>
            <a:pPr algn="l"/>
            <a:r>
              <a:rPr lang="it-IT" sz="2800" dirty="0">
                <a:solidFill>
                  <a:srgbClr val="1F497D"/>
                </a:solidFill>
              </a:rPr>
              <a:t>Con la Delibera 64/2009 vengono identificati i clienti idonei all’applicazione delle tariffe tutelate:</a:t>
            </a:r>
          </a:p>
          <a:p>
            <a:pPr algn="l"/>
            <a:endParaRPr lang="it-IT" sz="2800" dirty="0">
              <a:solidFill>
                <a:srgbClr val="1F497D"/>
              </a:solidFill>
            </a:endParaRPr>
          </a:p>
          <a:p>
            <a:pPr marL="457200" indent="-457200" algn="l">
              <a:buFont typeface="Wingdings" charset="2"/>
              <a:buChar char="ü"/>
            </a:pPr>
            <a:r>
              <a:rPr lang="it-IT" sz="2800" dirty="0">
                <a:solidFill>
                  <a:srgbClr val="1F497D"/>
                </a:solidFill>
              </a:rPr>
              <a:t>Domestici</a:t>
            </a:r>
          </a:p>
          <a:p>
            <a:pPr marL="457200" indent="-457200" algn="l">
              <a:buFont typeface="Wingdings" charset="2"/>
              <a:buChar char="ü"/>
            </a:pPr>
            <a:r>
              <a:rPr lang="it-IT" sz="2800" dirty="0">
                <a:solidFill>
                  <a:srgbClr val="1F497D"/>
                </a:solidFill>
              </a:rPr>
              <a:t>Condominio uso domestico</a:t>
            </a:r>
          </a:p>
          <a:p>
            <a:pPr marL="457200" indent="-457200" algn="l">
              <a:buFont typeface="Wingdings" charset="2"/>
              <a:buChar char="ü"/>
            </a:pPr>
            <a:r>
              <a:rPr lang="it-IT" sz="2800" dirty="0">
                <a:solidFill>
                  <a:srgbClr val="1F497D"/>
                </a:solidFill>
              </a:rPr>
              <a:t>Usi diversi se consumo annuo &lt;= 200.000 </a:t>
            </a:r>
            <a:r>
              <a:rPr lang="it-IT" sz="2800" dirty="0" err="1">
                <a:solidFill>
                  <a:srgbClr val="1F497D"/>
                </a:solidFill>
              </a:rPr>
              <a:t>Smc</a:t>
            </a:r>
            <a:endParaRPr lang="it-IT" sz="2900" dirty="0">
              <a:solidFill>
                <a:srgbClr val="1F497D"/>
              </a:solidFill>
            </a:endParaRPr>
          </a:p>
        </p:txBody>
      </p:sp>
      <p:sp>
        <p:nvSpPr>
          <p:cNvPr id="6" name="Sottotitolo 2"/>
          <p:cNvSpPr txBox="1">
            <a:spLocks/>
          </p:cNvSpPr>
          <p:nvPr/>
        </p:nvSpPr>
        <p:spPr>
          <a:xfrm>
            <a:off x="695400" y="1345903"/>
            <a:ext cx="3025689" cy="703614"/>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gn="l"/>
            <a:r>
              <a:rPr lang="it-IT" dirty="0">
                <a:solidFill>
                  <a:srgbClr val="FF0000"/>
                </a:solidFill>
              </a:rPr>
              <a:t>Servizio di tutela</a:t>
            </a:r>
          </a:p>
        </p:txBody>
      </p:sp>
    </p:spTree>
    <p:extLst>
      <p:ext uri="{BB962C8B-B14F-4D97-AF65-F5344CB8AC3E}">
        <p14:creationId xmlns:p14="http://schemas.microsoft.com/office/powerpoint/2010/main" val="694576807"/>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800" fill="hold"/>
                                        <p:tgtEl>
                                          <p:spTgt spid="6"/>
                                        </p:tgtEl>
                                        <p:attrNameLst>
                                          <p:attrName>ppt_x</p:attrName>
                                        </p:attrNameLst>
                                      </p:cBhvr>
                                      <p:tavLst>
                                        <p:tav tm="0">
                                          <p:val>
                                            <p:strVal val="0-#ppt_w/2"/>
                                          </p:val>
                                        </p:tav>
                                        <p:tav tm="100000">
                                          <p:val>
                                            <p:strVal val="#ppt_x"/>
                                          </p:val>
                                        </p:tav>
                                      </p:tavLst>
                                    </p:anim>
                                    <p:anim calcmode="lin" valueType="num">
                                      <p:cBhvr additive="base">
                                        <p:cTn id="12" dur="8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Titolo 1"/>
          <p:cNvSpPr txBox="1">
            <a:spLocks/>
          </p:cNvSpPr>
          <p:nvPr/>
        </p:nvSpPr>
        <p:spPr bwMode="auto">
          <a:xfrm>
            <a:off x="766763" y="115888"/>
            <a:ext cx="9510712" cy="649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fontAlgn="base">
              <a:spcBef>
                <a:spcPct val="0"/>
              </a:spcBef>
              <a:spcAft>
                <a:spcPct val="0"/>
              </a:spcAft>
              <a:defRPr>
                <a:solidFill>
                  <a:schemeClr val="tx1"/>
                </a:solidFill>
                <a:latin typeface="Corbel" panose="020B0503020204020204" pitchFamily="34" charset="0"/>
              </a:defRPr>
            </a:lvl6pPr>
            <a:lvl7pPr marL="2971800" indent="-228600" fontAlgn="base">
              <a:spcBef>
                <a:spcPct val="0"/>
              </a:spcBef>
              <a:spcAft>
                <a:spcPct val="0"/>
              </a:spcAft>
              <a:defRPr>
                <a:solidFill>
                  <a:schemeClr val="tx1"/>
                </a:solidFill>
                <a:latin typeface="Corbel" panose="020B0503020204020204" pitchFamily="34" charset="0"/>
              </a:defRPr>
            </a:lvl7pPr>
            <a:lvl8pPr marL="3429000" indent="-228600" fontAlgn="base">
              <a:spcBef>
                <a:spcPct val="0"/>
              </a:spcBef>
              <a:spcAft>
                <a:spcPct val="0"/>
              </a:spcAft>
              <a:defRPr>
                <a:solidFill>
                  <a:schemeClr val="tx1"/>
                </a:solidFill>
                <a:latin typeface="Corbel" panose="020B0503020204020204" pitchFamily="34" charset="0"/>
              </a:defRPr>
            </a:lvl8pPr>
            <a:lvl9pPr marL="3886200" indent="-228600" fontAlgn="base">
              <a:spcBef>
                <a:spcPct val="0"/>
              </a:spcBef>
              <a:spcAft>
                <a:spcPct val="0"/>
              </a:spcAft>
              <a:defRPr>
                <a:solidFill>
                  <a:schemeClr val="tx1"/>
                </a:solidFill>
                <a:latin typeface="Corbel" panose="020B0503020204020204" pitchFamily="34" charset="0"/>
              </a:defRPr>
            </a:lvl9pPr>
          </a:lstStyle>
          <a:p>
            <a:pPr eaLnBrk="1" hangingPunct="1">
              <a:lnSpc>
                <a:spcPct val="90000"/>
              </a:lnSpc>
              <a:buFont typeface="Arial" panose="020B0604020202020204" pitchFamily="34" charset="0"/>
              <a:buNone/>
            </a:pPr>
            <a:r>
              <a:rPr lang="it-IT" altLang="it-IT" sz="3400" noProof="1">
                <a:solidFill>
                  <a:srgbClr val="00534C"/>
                </a:solidFill>
              </a:rPr>
              <a:t>Le componenti tariffarie</a:t>
            </a:r>
            <a:endParaRPr lang="it-IT" altLang="it-IT" sz="2400" noProof="1">
              <a:solidFill>
                <a:srgbClr val="00534C"/>
              </a:solidFill>
            </a:endParaRPr>
          </a:p>
        </p:txBody>
      </p:sp>
      <p:cxnSp>
        <p:nvCxnSpPr>
          <p:cNvPr id="9" name="Connettore 1 8"/>
          <p:cNvCxnSpPr/>
          <p:nvPr/>
        </p:nvCxnSpPr>
        <p:spPr>
          <a:xfrm>
            <a:off x="766763" y="908050"/>
            <a:ext cx="10153650" cy="0"/>
          </a:xfrm>
          <a:prstGeom prst="line">
            <a:avLst/>
          </a:prstGeom>
          <a:ln>
            <a:solidFill>
              <a:srgbClr val="222B48"/>
            </a:solidFill>
          </a:ln>
        </p:spPr>
        <p:style>
          <a:lnRef idx="1">
            <a:schemeClr val="accent1"/>
          </a:lnRef>
          <a:fillRef idx="0">
            <a:schemeClr val="accent1"/>
          </a:fillRef>
          <a:effectRef idx="0">
            <a:schemeClr val="accent1"/>
          </a:effectRef>
          <a:fontRef idx="minor">
            <a:schemeClr val="tx1"/>
          </a:fontRef>
        </p:style>
      </p:cxnSp>
      <p:sp>
        <p:nvSpPr>
          <p:cNvPr id="2" name="Rettangolo 1"/>
          <p:cNvSpPr/>
          <p:nvPr/>
        </p:nvSpPr>
        <p:spPr>
          <a:xfrm>
            <a:off x="0" y="6597352"/>
            <a:ext cx="12192000" cy="260648"/>
          </a:xfrm>
          <a:prstGeom prst="rect">
            <a:avLst/>
          </a:prstGeom>
          <a:solidFill>
            <a:srgbClr val="00534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 name="Rettangolo 8"/>
          <p:cNvSpPr>
            <a:spLocks noChangeArrowheads="1"/>
          </p:cNvSpPr>
          <p:nvPr/>
        </p:nvSpPr>
        <p:spPr bwMode="auto">
          <a:xfrm>
            <a:off x="1703512" y="1412776"/>
            <a:ext cx="5614988" cy="1244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anose="020B0604020202020204" pitchFamily="34" charset="0"/>
                <a:cs typeface="Arial" panose="020B0604020202020204" pitchFamily="34" charset="0"/>
              </a:defRPr>
            </a:lvl1pPr>
            <a:lvl2pPr marL="742950" indent="-28575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anose="020B0604020202020204" pitchFamily="34" charset="0"/>
                <a:cs typeface="Arial" panose="020B0604020202020204" pitchFamily="34" charset="0"/>
              </a:defRPr>
            </a:lvl2pPr>
            <a:lvl3pPr marL="11430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anose="020B0604020202020204" pitchFamily="34" charset="0"/>
                <a:cs typeface="Arial" panose="020B0604020202020204" pitchFamily="34" charset="0"/>
              </a:defRPr>
            </a:lvl3pPr>
            <a:lvl4pPr marL="16002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anose="020B0604020202020204" pitchFamily="34" charset="0"/>
                <a:cs typeface="Arial" panose="020B0604020202020204" pitchFamily="34" charset="0"/>
              </a:defRPr>
            </a:lvl4pPr>
            <a:lvl5pPr marL="20574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anose="020B0604020202020204" pitchFamily="34" charset="0"/>
                <a:cs typeface="Arial" panose="020B0604020202020204" pitchFamily="34" charset="0"/>
              </a:defRPr>
            </a:lvl9pPr>
          </a:lstStyle>
          <a:p>
            <a:pPr eaLnBrk="1">
              <a:lnSpc>
                <a:spcPct val="104000"/>
              </a:lnSpc>
              <a:buSzPct val="100000"/>
            </a:pPr>
            <a:r>
              <a:rPr lang="it-IT" altLang="it-IT" sz="2400" dirty="0">
                <a:solidFill>
                  <a:schemeClr val="tx1">
                    <a:lumMod val="50000"/>
                  </a:schemeClr>
                </a:solidFill>
                <a:latin typeface="Myriad Pro" panose="020B0503030403020204" pitchFamily="34" charset="0"/>
                <a:ea typeface="Arial Unicode MS" panose="020B0604020202020204" pitchFamily="34" charset="-128"/>
                <a:cs typeface="Arial Unicode MS" panose="020B0604020202020204" pitchFamily="34" charset="-128"/>
              </a:rPr>
              <a:t>E’ fondamentale acquisire la capacità di riconoscere le varie componenti tariffarie anche laddove abbiano diverse modalità di descrizione in bolletta. </a:t>
            </a:r>
          </a:p>
        </p:txBody>
      </p:sp>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90248" y="2325879"/>
            <a:ext cx="2049859" cy="17846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ttangolo 11"/>
          <p:cNvSpPr>
            <a:spLocks noChangeArrowheads="1"/>
          </p:cNvSpPr>
          <p:nvPr/>
        </p:nvSpPr>
        <p:spPr bwMode="auto">
          <a:xfrm>
            <a:off x="2953744" y="4577521"/>
            <a:ext cx="8918575" cy="830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0" tIns="45715" rIns="91430" bIns="45715">
            <a:spAutoFit/>
          </a:bodyPr>
          <a:lstStyle>
            <a:lvl1pPr marL="608013" indent="-608013"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it-IT" altLang="it-IT" sz="2400" b="1" dirty="0">
                <a:solidFill>
                  <a:schemeClr val="tx1">
                    <a:lumMod val="50000"/>
                  </a:schemeClr>
                </a:solidFill>
                <a:latin typeface="Myriad Pro" panose="020B0503030403020204" pitchFamily="34" charset="0"/>
              </a:rPr>
              <a:t>fin quando era possibile farlo…</a:t>
            </a:r>
          </a:p>
          <a:p>
            <a:pPr eaLnBrk="1" hangingPunct="1"/>
            <a:r>
              <a:rPr lang="it-IT" altLang="it-IT" sz="2400" b="1" dirty="0">
                <a:solidFill>
                  <a:schemeClr val="tx1">
                    <a:lumMod val="50000"/>
                  </a:schemeClr>
                </a:solidFill>
                <a:latin typeface="Myriad Pro" panose="020B0503030403020204" pitchFamily="34" charset="0"/>
              </a:rPr>
              <a:t>perché con l’arrivo della….</a:t>
            </a:r>
          </a:p>
        </p:txBody>
      </p:sp>
    </p:spTree>
    <p:extLst>
      <p:ext uri="{BB962C8B-B14F-4D97-AF65-F5344CB8AC3E}">
        <p14:creationId xmlns:p14="http://schemas.microsoft.com/office/powerpoint/2010/main" val="356536501"/>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580">
                                          <p:stCondLst>
                                            <p:cond delay="0"/>
                                          </p:stCondLst>
                                        </p:cTn>
                                        <p:tgtEl>
                                          <p:spTgt spid="10"/>
                                        </p:tgtEl>
                                      </p:cBhvr>
                                    </p:animEffect>
                                    <p:anim calcmode="lin" valueType="num">
                                      <p:cBhvr>
                                        <p:cTn id="8" dur="1822" tmFilter="0,0; 0.14,0.36; 0.43,0.73; 0.71,0.91; 1.0,1.0">
                                          <p:stCondLst>
                                            <p:cond delay="0"/>
                                          </p:stCondLst>
                                        </p:cTn>
                                        <p:tgtEl>
                                          <p:spTgt spid="10"/>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0"/>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0"/>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0"/>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0"/>
                                        </p:tgtEl>
                                        <p:attrNameLst>
                                          <p:attrName>ppt_y</p:attrName>
                                        </p:attrNameLst>
                                      </p:cBhvr>
                                      <p:tavLst>
                                        <p:tav tm="0" fmla="#ppt_y-sin(pi*$)/81">
                                          <p:val>
                                            <p:fltVal val="0"/>
                                          </p:val>
                                        </p:tav>
                                        <p:tav tm="100000">
                                          <p:val>
                                            <p:fltVal val="1"/>
                                          </p:val>
                                        </p:tav>
                                      </p:tavLst>
                                    </p:anim>
                                    <p:animScale>
                                      <p:cBhvr>
                                        <p:cTn id="13" dur="26">
                                          <p:stCondLst>
                                            <p:cond delay="650"/>
                                          </p:stCondLst>
                                        </p:cTn>
                                        <p:tgtEl>
                                          <p:spTgt spid="10"/>
                                        </p:tgtEl>
                                      </p:cBhvr>
                                      <p:to x="100000" y="60000"/>
                                    </p:animScale>
                                    <p:animScale>
                                      <p:cBhvr>
                                        <p:cTn id="14" dur="166" decel="50000">
                                          <p:stCondLst>
                                            <p:cond delay="676"/>
                                          </p:stCondLst>
                                        </p:cTn>
                                        <p:tgtEl>
                                          <p:spTgt spid="10"/>
                                        </p:tgtEl>
                                      </p:cBhvr>
                                      <p:to x="100000" y="100000"/>
                                    </p:animScale>
                                    <p:animScale>
                                      <p:cBhvr>
                                        <p:cTn id="15" dur="26">
                                          <p:stCondLst>
                                            <p:cond delay="1312"/>
                                          </p:stCondLst>
                                        </p:cTn>
                                        <p:tgtEl>
                                          <p:spTgt spid="10"/>
                                        </p:tgtEl>
                                      </p:cBhvr>
                                      <p:to x="100000" y="80000"/>
                                    </p:animScale>
                                    <p:animScale>
                                      <p:cBhvr>
                                        <p:cTn id="16" dur="166" decel="50000">
                                          <p:stCondLst>
                                            <p:cond delay="1338"/>
                                          </p:stCondLst>
                                        </p:cTn>
                                        <p:tgtEl>
                                          <p:spTgt spid="10"/>
                                        </p:tgtEl>
                                      </p:cBhvr>
                                      <p:to x="100000" y="100000"/>
                                    </p:animScale>
                                    <p:animScale>
                                      <p:cBhvr>
                                        <p:cTn id="17" dur="26">
                                          <p:stCondLst>
                                            <p:cond delay="1642"/>
                                          </p:stCondLst>
                                        </p:cTn>
                                        <p:tgtEl>
                                          <p:spTgt spid="10"/>
                                        </p:tgtEl>
                                      </p:cBhvr>
                                      <p:to x="100000" y="90000"/>
                                    </p:animScale>
                                    <p:animScale>
                                      <p:cBhvr>
                                        <p:cTn id="18" dur="166" decel="50000">
                                          <p:stCondLst>
                                            <p:cond delay="1668"/>
                                          </p:stCondLst>
                                        </p:cTn>
                                        <p:tgtEl>
                                          <p:spTgt spid="10"/>
                                        </p:tgtEl>
                                      </p:cBhvr>
                                      <p:to x="100000" y="100000"/>
                                    </p:animScale>
                                    <p:animScale>
                                      <p:cBhvr>
                                        <p:cTn id="19" dur="26">
                                          <p:stCondLst>
                                            <p:cond delay="1808"/>
                                          </p:stCondLst>
                                        </p:cTn>
                                        <p:tgtEl>
                                          <p:spTgt spid="10"/>
                                        </p:tgtEl>
                                      </p:cBhvr>
                                      <p:to x="100000" y="95000"/>
                                    </p:animScale>
                                    <p:animScale>
                                      <p:cBhvr>
                                        <p:cTn id="20" dur="166" decel="50000">
                                          <p:stCondLst>
                                            <p:cond delay="1834"/>
                                          </p:stCondLst>
                                        </p:cTn>
                                        <p:tgtEl>
                                          <p:spTgt spid="10"/>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Titolo 1"/>
          <p:cNvSpPr txBox="1">
            <a:spLocks/>
          </p:cNvSpPr>
          <p:nvPr/>
        </p:nvSpPr>
        <p:spPr bwMode="auto">
          <a:xfrm>
            <a:off x="766763" y="115888"/>
            <a:ext cx="9510712" cy="649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fontAlgn="base">
              <a:spcBef>
                <a:spcPct val="0"/>
              </a:spcBef>
              <a:spcAft>
                <a:spcPct val="0"/>
              </a:spcAft>
              <a:defRPr>
                <a:solidFill>
                  <a:schemeClr val="tx1"/>
                </a:solidFill>
                <a:latin typeface="Corbel" panose="020B0503020204020204" pitchFamily="34" charset="0"/>
              </a:defRPr>
            </a:lvl6pPr>
            <a:lvl7pPr marL="2971800" indent="-228600" fontAlgn="base">
              <a:spcBef>
                <a:spcPct val="0"/>
              </a:spcBef>
              <a:spcAft>
                <a:spcPct val="0"/>
              </a:spcAft>
              <a:defRPr>
                <a:solidFill>
                  <a:schemeClr val="tx1"/>
                </a:solidFill>
                <a:latin typeface="Corbel" panose="020B0503020204020204" pitchFamily="34" charset="0"/>
              </a:defRPr>
            </a:lvl7pPr>
            <a:lvl8pPr marL="3429000" indent="-228600" fontAlgn="base">
              <a:spcBef>
                <a:spcPct val="0"/>
              </a:spcBef>
              <a:spcAft>
                <a:spcPct val="0"/>
              </a:spcAft>
              <a:defRPr>
                <a:solidFill>
                  <a:schemeClr val="tx1"/>
                </a:solidFill>
                <a:latin typeface="Corbel" panose="020B0503020204020204" pitchFamily="34" charset="0"/>
              </a:defRPr>
            </a:lvl8pPr>
            <a:lvl9pPr marL="3886200" indent="-228600" fontAlgn="base">
              <a:spcBef>
                <a:spcPct val="0"/>
              </a:spcBef>
              <a:spcAft>
                <a:spcPct val="0"/>
              </a:spcAft>
              <a:defRPr>
                <a:solidFill>
                  <a:schemeClr val="tx1"/>
                </a:solidFill>
                <a:latin typeface="Corbel" panose="020B0503020204020204" pitchFamily="34" charset="0"/>
              </a:defRPr>
            </a:lvl9pPr>
          </a:lstStyle>
          <a:p>
            <a:pPr eaLnBrk="1" hangingPunct="1">
              <a:lnSpc>
                <a:spcPct val="90000"/>
              </a:lnSpc>
              <a:buFont typeface="Arial" panose="020B0604020202020204" pitchFamily="34" charset="0"/>
              <a:buNone/>
            </a:pPr>
            <a:r>
              <a:rPr lang="it-IT" altLang="it-IT" sz="3400" noProof="1">
                <a:solidFill>
                  <a:srgbClr val="00534C"/>
                </a:solidFill>
              </a:rPr>
              <a:t>Bolletta 2.0</a:t>
            </a:r>
            <a:endParaRPr lang="it-IT" altLang="it-IT" sz="2400" noProof="1">
              <a:solidFill>
                <a:srgbClr val="00534C"/>
              </a:solidFill>
            </a:endParaRPr>
          </a:p>
        </p:txBody>
      </p:sp>
      <p:cxnSp>
        <p:nvCxnSpPr>
          <p:cNvPr id="9" name="Connettore 1 8"/>
          <p:cNvCxnSpPr/>
          <p:nvPr/>
        </p:nvCxnSpPr>
        <p:spPr>
          <a:xfrm>
            <a:off x="766763" y="908050"/>
            <a:ext cx="10153650" cy="0"/>
          </a:xfrm>
          <a:prstGeom prst="line">
            <a:avLst/>
          </a:prstGeom>
          <a:ln>
            <a:solidFill>
              <a:srgbClr val="222B48"/>
            </a:solidFill>
          </a:ln>
        </p:spPr>
        <p:style>
          <a:lnRef idx="1">
            <a:schemeClr val="accent1"/>
          </a:lnRef>
          <a:fillRef idx="0">
            <a:schemeClr val="accent1"/>
          </a:fillRef>
          <a:effectRef idx="0">
            <a:schemeClr val="accent1"/>
          </a:effectRef>
          <a:fontRef idx="minor">
            <a:schemeClr val="tx1"/>
          </a:fontRef>
        </p:style>
      </p:cxnSp>
      <p:sp>
        <p:nvSpPr>
          <p:cNvPr id="2" name="Rettangolo 1"/>
          <p:cNvSpPr/>
          <p:nvPr/>
        </p:nvSpPr>
        <p:spPr>
          <a:xfrm>
            <a:off x="0" y="6597352"/>
            <a:ext cx="12192000" cy="260648"/>
          </a:xfrm>
          <a:prstGeom prst="rect">
            <a:avLst/>
          </a:prstGeom>
          <a:solidFill>
            <a:srgbClr val="00534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Rettangolo 11"/>
          <p:cNvSpPr>
            <a:spLocks noChangeArrowheads="1"/>
          </p:cNvSpPr>
          <p:nvPr/>
        </p:nvSpPr>
        <p:spPr bwMode="auto">
          <a:xfrm>
            <a:off x="2135560" y="1484784"/>
            <a:ext cx="9000999" cy="1569650"/>
          </a:xfrm>
          <a:prstGeom prst="rect">
            <a:avLst/>
          </a:prstGeom>
          <a:noFill/>
          <a:ln w="9525">
            <a:noFill/>
            <a:miter lim="800000"/>
            <a:headEnd/>
            <a:tailEnd/>
          </a:ln>
        </p:spPr>
        <p:txBody>
          <a:bodyPr wrap="square" lIns="91430" tIns="45715" rIns="91430" bIns="45715">
            <a:spAutoFit/>
          </a:bodyPr>
          <a:lstStyle/>
          <a:p>
            <a:pPr marL="608013" indent="-608013"/>
            <a:r>
              <a:rPr lang="it-IT" sz="9600" b="1" dirty="0">
                <a:solidFill>
                  <a:srgbClr val="01888C"/>
                </a:solidFill>
                <a:latin typeface="Myriad Pro"/>
              </a:rPr>
              <a:t>BOLLETTA 2.0</a:t>
            </a:r>
            <a:endParaRPr lang="it-IT" sz="2400" b="1" dirty="0">
              <a:solidFill>
                <a:srgbClr val="01888C"/>
              </a:solidFill>
              <a:latin typeface="Myriad Pro"/>
            </a:endParaRPr>
          </a:p>
        </p:txBody>
      </p:sp>
      <p:sp>
        <p:nvSpPr>
          <p:cNvPr id="12" name="Rettangolo 11"/>
          <p:cNvSpPr>
            <a:spLocks noChangeArrowheads="1"/>
          </p:cNvSpPr>
          <p:nvPr/>
        </p:nvSpPr>
        <p:spPr bwMode="auto">
          <a:xfrm>
            <a:off x="2135560" y="3100472"/>
            <a:ext cx="8568952" cy="1200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0" tIns="45715" rIns="91430" bIns="45715">
            <a:spAutoFit/>
          </a:bodyPr>
          <a:lstStyle>
            <a:lvl1pPr marL="608013" indent="-608013"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it-IT" altLang="it-IT" sz="2400" b="1" dirty="0">
                <a:solidFill>
                  <a:srgbClr val="E46C09"/>
                </a:solidFill>
                <a:latin typeface="Myriad Pro" panose="020B0503030403020204" pitchFamily="34" charset="0"/>
              </a:rPr>
              <a:t>la fattura è diventata sicuramente più semplice da leggere…Più Smart… ma allo stesso modo è diventata MENO TRASPARENTE</a:t>
            </a:r>
          </a:p>
        </p:txBody>
      </p:sp>
      <p:sp>
        <p:nvSpPr>
          <p:cNvPr id="13" name="Rettangolo 11"/>
          <p:cNvSpPr>
            <a:spLocks noChangeArrowheads="1"/>
          </p:cNvSpPr>
          <p:nvPr/>
        </p:nvSpPr>
        <p:spPr bwMode="auto">
          <a:xfrm>
            <a:off x="1739517" y="4965541"/>
            <a:ext cx="8712967" cy="830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0" tIns="45715" rIns="91430" bIns="45715">
            <a:spAutoFit/>
          </a:bodyPr>
          <a:lstStyle>
            <a:lvl1pPr marL="608013" indent="-608013"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it-IT" altLang="it-IT" sz="2400" b="1" dirty="0">
                <a:solidFill>
                  <a:srgbClr val="E46C09"/>
                </a:solidFill>
                <a:latin typeface="Myriad Pro" panose="020B0503030403020204" pitchFamily="34" charset="0"/>
              </a:rPr>
              <a:t>Accorpamento dei dettagli di fatturazione delle </a:t>
            </a:r>
            <a:r>
              <a:rPr lang="it-IT" altLang="it-IT" sz="2400" b="1" dirty="0" err="1">
                <a:solidFill>
                  <a:srgbClr val="E46C09"/>
                </a:solidFill>
                <a:latin typeface="Myriad Pro" panose="020B0503030403020204" pitchFamily="34" charset="0"/>
              </a:rPr>
              <a:t>Macroaree</a:t>
            </a:r>
            <a:r>
              <a:rPr lang="it-IT" altLang="it-IT" sz="2400" b="1" dirty="0">
                <a:solidFill>
                  <a:srgbClr val="E46C09"/>
                </a:solidFill>
                <a:latin typeface="Myriad Pro" panose="020B0503030403020204" pitchFamily="34" charset="0"/>
              </a:rPr>
              <a:t> fino all’oscuramento anche dei Prezzi di Vendita !</a:t>
            </a:r>
          </a:p>
        </p:txBody>
      </p:sp>
    </p:spTree>
    <p:extLst>
      <p:ext uri="{BB962C8B-B14F-4D97-AF65-F5344CB8AC3E}">
        <p14:creationId xmlns:p14="http://schemas.microsoft.com/office/powerpoint/2010/main" val="2051183520"/>
      </p:ext>
    </p:extLst>
  </p:cSld>
  <p:clrMapOvr>
    <a:masterClrMapping/>
  </p:clrMapOvr>
  <p:transition spd="med">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Titolo 1"/>
          <p:cNvSpPr txBox="1">
            <a:spLocks/>
          </p:cNvSpPr>
          <p:nvPr/>
        </p:nvSpPr>
        <p:spPr bwMode="auto">
          <a:xfrm>
            <a:off x="766763" y="115888"/>
            <a:ext cx="9510712" cy="649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fontAlgn="base">
              <a:spcBef>
                <a:spcPct val="0"/>
              </a:spcBef>
              <a:spcAft>
                <a:spcPct val="0"/>
              </a:spcAft>
              <a:defRPr>
                <a:solidFill>
                  <a:schemeClr val="tx1"/>
                </a:solidFill>
                <a:latin typeface="Corbel" panose="020B0503020204020204" pitchFamily="34" charset="0"/>
              </a:defRPr>
            </a:lvl6pPr>
            <a:lvl7pPr marL="2971800" indent="-228600" fontAlgn="base">
              <a:spcBef>
                <a:spcPct val="0"/>
              </a:spcBef>
              <a:spcAft>
                <a:spcPct val="0"/>
              </a:spcAft>
              <a:defRPr>
                <a:solidFill>
                  <a:schemeClr val="tx1"/>
                </a:solidFill>
                <a:latin typeface="Corbel" panose="020B0503020204020204" pitchFamily="34" charset="0"/>
              </a:defRPr>
            </a:lvl7pPr>
            <a:lvl8pPr marL="3429000" indent="-228600" fontAlgn="base">
              <a:spcBef>
                <a:spcPct val="0"/>
              </a:spcBef>
              <a:spcAft>
                <a:spcPct val="0"/>
              </a:spcAft>
              <a:defRPr>
                <a:solidFill>
                  <a:schemeClr val="tx1"/>
                </a:solidFill>
                <a:latin typeface="Corbel" panose="020B0503020204020204" pitchFamily="34" charset="0"/>
              </a:defRPr>
            </a:lvl8pPr>
            <a:lvl9pPr marL="3886200" indent="-228600" fontAlgn="base">
              <a:spcBef>
                <a:spcPct val="0"/>
              </a:spcBef>
              <a:spcAft>
                <a:spcPct val="0"/>
              </a:spcAft>
              <a:defRPr>
                <a:solidFill>
                  <a:schemeClr val="tx1"/>
                </a:solidFill>
                <a:latin typeface="Corbel" panose="020B0503020204020204" pitchFamily="34" charset="0"/>
              </a:defRPr>
            </a:lvl9pPr>
          </a:lstStyle>
          <a:p>
            <a:pPr eaLnBrk="1" hangingPunct="1">
              <a:lnSpc>
                <a:spcPct val="90000"/>
              </a:lnSpc>
              <a:buFont typeface="Arial" panose="020B0604020202020204" pitchFamily="34" charset="0"/>
              <a:buNone/>
            </a:pPr>
            <a:r>
              <a:rPr lang="it-IT" altLang="it-IT" sz="3400" noProof="1">
                <a:solidFill>
                  <a:srgbClr val="00534C"/>
                </a:solidFill>
              </a:rPr>
              <a:t>Decorrenza di fornitura e comunicazione di recesso</a:t>
            </a:r>
            <a:endParaRPr lang="it-IT" altLang="it-IT" sz="2400" noProof="1">
              <a:solidFill>
                <a:srgbClr val="00534C"/>
              </a:solidFill>
            </a:endParaRPr>
          </a:p>
        </p:txBody>
      </p:sp>
      <p:cxnSp>
        <p:nvCxnSpPr>
          <p:cNvPr id="9" name="Connettore 1 8"/>
          <p:cNvCxnSpPr/>
          <p:nvPr/>
        </p:nvCxnSpPr>
        <p:spPr>
          <a:xfrm>
            <a:off x="766763" y="908050"/>
            <a:ext cx="10153650" cy="0"/>
          </a:xfrm>
          <a:prstGeom prst="line">
            <a:avLst/>
          </a:prstGeom>
          <a:ln>
            <a:solidFill>
              <a:srgbClr val="222B48"/>
            </a:solidFill>
          </a:ln>
        </p:spPr>
        <p:style>
          <a:lnRef idx="1">
            <a:schemeClr val="accent1"/>
          </a:lnRef>
          <a:fillRef idx="0">
            <a:schemeClr val="accent1"/>
          </a:fillRef>
          <a:effectRef idx="0">
            <a:schemeClr val="accent1"/>
          </a:effectRef>
          <a:fontRef idx="minor">
            <a:schemeClr val="tx1"/>
          </a:fontRef>
        </p:style>
      </p:cxnSp>
      <p:sp>
        <p:nvSpPr>
          <p:cNvPr id="2" name="Rettangolo 1"/>
          <p:cNvSpPr/>
          <p:nvPr/>
        </p:nvSpPr>
        <p:spPr>
          <a:xfrm>
            <a:off x="0" y="6597352"/>
            <a:ext cx="12192000" cy="260648"/>
          </a:xfrm>
          <a:prstGeom prst="rect">
            <a:avLst/>
          </a:prstGeom>
          <a:solidFill>
            <a:srgbClr val="00534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8" name="CasellaDiTesto 7"/>
          <p:cNvSpPr txBox="1"/>
          <p:nvPr/>
        </p:nvSpPr>
        <p:spPr>
          <a:xfrm>
            <a:off x="1703512" y="2348880"/>
            <a:ext cx="3744912" cy="1384995"/>
          </a:xfrm>
          <a:prstGeom prst="rect">
            <a:avLst/>
          </a:prstGeom>
          <a:solidFill>
            <a:srgbClr val="01888C"/>
          </a:solidFill>
        </p:spPr>
        <p:txBody>
          <a:bodyPr>
            <a:spAutoFit/>
          </a:bodyPr>
          <a:lstStyle/>
          <a:p>
            <a:pPr>
              <a:defRPr/>
            </a:pPr>
            <a:r>
              <a:rPr lang="it-IT" sz="2800" b="1" dirty="0">
                <a:solidFill>
                  <a:schemeClr val="bg1"/>
                </a:solidFill>
                <a:latin typeface="+mj-lt"/>
              </a:rPr>
              <a:t>Diversificazione delle casistiche  in relazione al Consumo Annuo</a:t>
            </a:r>
          </a:p>
        </p:txBody>
      </p:sp>
      <p:sp>
        <p:nvSpPr>
          <p:cNvPr id="10" name="CasellaDiTesto 9"/>
          <p:cNvSpPr txBox="1"/>
          <p:nvPr/>
        </p:nvSpPr>
        <p:spPr>
          <a:xfrm>
            <a:off x="2207692" y="4667615"/>
            <a:ext cx="3600400" cy="830997"/>
          </a:xfrm>
          <a:prstGeom prst="rect">
            <a:avLst/>
          </a:prstGeom>
          <a:noFill/>
        </p:spPr>
        <p:txBody>
          <a:bodyPr>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defRPr/>
            </a:pPr>
            <a:r>
              <a:rPr lang="it-IT" sz="2400" b="1" spc="50" dirty="0">
                <a:ln w="11430"/>
                <a:solidFill>
                  <a:srgbClr val="015351"/>
                </a:solidFill>
                <a:effectLst>
                  <a:outerShdw blurRad="76200" dist="50800" dir="5400000" algn="tl" rotWithShape="0">
                    <a:srgbClr val="000000">
                      <a:alpha val="65000"/>
                    </a:srgbClr>
                  </a:outerShdw>
                </a:effectLst>
                <a:latin typeface="+mj-lt"/>
              </a:rPr>
              <a:t>Riferimento normativo Delibera AEEG 302/2016</a:t>
            </a:r>
          </a:p>
        </p:txBody>
      </p:sp>
      <p:sp>
        <p:nvSpPr>
          <p:cNvPr id="14" name="Freccia a destra con strisce 14"/>
          <p:cNvSpPr/>
          <p:nvPr/>
        </p:nvSpPr>
        <p:spPr>
          <a:xfrm>
            <a:off x="5591300" y="1898212"/>
            <a:ext cx="3097213" cy="1098740"/>
          </a:xfrm>
          <a:prstGeom prst="striped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it-IT" b="1" dirty="0">
                <a:solidFill>
                  <a:schemeClr val="tx2"/>
                </a:solidFill>
              </a:rPr>
              <a:t>Consumo annuo &lt; ai 200.000 Smc</a:t>
            </a:r>
          </a:p>
        </p:txBody>
      </p:sp>
      <p:sp>
        <p:nvSpPr>
          <p:cNvPr id="15" name="CasellaDiTesto 14"/>
          <p:cNvSpPr txBox="1">
            <a:spLocks noChangeArrowheads="1"/>
          </p:cNvSpPr>
          <p:nvPr/>
        </p:nvSpPr>
        <p:spPr bwMode="auto">
          <a:xfrm>
            <a:off x="8832279" y="2132856"/>
            <a:ext cx="1800225" cy="584775"/>
          </a:xfrm>
          <a:prstGeom prst="rect">
            <a:avLst/>
          </a:prstGeom>
          <a:solidFill>
            <a:srgbClr val="01888C"/>
          </a:solidFill>
          <a:ln w="9525">
            <a:noFill/>
            <a:miter lim="800000"/>
            <a:headEnd/>
            <a:tailEnd/>
          </a:ln>
        </p:spPr>
        <p:txBody>
          <a:bodyPr wrap="square">
            <a:spAutoFit/>
          </a:bodyPr>
          <a:lstStyle/>
          <a:p>
            <a:pPr algn="ctr"/>
            <a:r>
              <a:rPr lang="it-IT" sz="3200" b="1" dirty="0">
                <a:solidFill>
                  <a:schemeClr val="bg1"/>
                </a:solidFill>
              </a:rPr>
              <a:t>3 </a:t>
            </a:r>
            <a:r>
              <a:rPr lang="it-IT" sz="1700" b="1" dirty="0">
                <a:solidFill>
                  <a:schemeClr val="bg1"/>
                </a:solidFill>
              </a:rPr>
              <a:t>settimane</a:t>
            </a:r>
            <a:r>
              <a:rPr lang="it-IT" sz="3200" b="1" dirty="0">
                <a:solidFill>
                  <a:schemeClr val="bg1"/>
                </a:solidFill>
              </a:rPr>
              <a:t>    </a:t>
            </a:r>
          </a:p>
        </p:txBody>
      </p:sp>
      <p:sp>
        <p:nvSpPr>
          <p:cNvPr id="16" name="CasellaDiTesto 15"/>
          <p:cNvSpPr txBox="1">
            <a:spLocks noChangeArrowheads="1"/>
          </p:cNvSpPr>
          <p:nvPr/>
        </p:nvSpPr>
        <p:spPr bwMode="auto">
          <a:xfrm>
            <a:off x="8832975" y="3420864"/>
            <a:ext cx="1800225" cy="584200"/>
          </a:xfrm>
          <a:prstGeom prst="rect">
            <a:avLst/>
          </a:prstGeom>
          <a:solidFill>
            <a:srgbClr val="01888C"/>
          </a:solidFill>
          <a:ln w="9525">
            <a:noFill/>
            <a:miter lim="800000"/>
            <a:headEnd/>
            <a:tailEnd/>
          </a:ln>
        </p:spPr>
        <p:txBody>
          <a:bodyPr>
            <a:spAutoFit/>
          </a:bodyPr>
          <a:lstStyle/>
          <a:p>
            <a:pPr algn="ctr"/>
            <a:r>
              <a:rPr lang="it-IT" sz="3200" b="1" dirty="0">
                <a:solidFill>
                  <a:schemeClr val="bg1"/>
                </a:solidFill>
              </a:rPr>
              <a:t>AD HOC</a:t>
            </a:r>
          </a:p>
        </p:txBody>
      </p:sp>
      <p:sp>
        <p:nvSpPr>
          <p:cNvPr id="17" name="CasellaDiTesto 16"/>
          <p:cNvSpPr txBox="1">
            <a:spLocks noChangeArrowheads="1"/>
          </p:cNvSpPr>
          <p:nvPr/>
        </p:nvSpPr>
        <p:spPr bwMode="auto">
          <a:xfrm>
            <a:off x="9841038" y="1322148"/>
            <a:ext cx="663575" cy="1570037"/>
          </a:xfrm>
          <a:prstGeom prst="rect">
            <a:avLst/>
          </a:prstGeom>
          <a:noFill/>
          <a:ln w="9525">
            <a:noFill/>
            <a:miter lim="800000"/>
            <a:headEnd/>
            <a:tailEnd/>
          </a:ln>
        </p:spPr>
        <p:txBody>
          <a:bodyPr>
            <a:spAutoFit/>
          </a:bodyPr>
          <a:lstStyle/>
          <a:p>
            <a:r>
              <a:rPr lang="it-IT" sz="9600" dirty="0">
                <a:solidFill>
                  <a:srgbClr val="FF0000"/>
                </a:solidFill>
              </a:rPr>
              <a:t>*</a:t>
            </a:r>
          </a:p>
        </p:txBody>
      </p:sp>
      <p:sp>
        <p:nvSpPr>
          <p:cNvPr id="18" name="CasellaDiTesto 17"/>
          <p:cNvSpPr txBox="1">
            <a:spLocks noChangeArrowheads="1"/>
          </p:cNvSpPr>
          <p:nvPr/>
        </p:nvSpPr>
        <p:spPr bwMode="auto">
          <a:xfrm>
            <a:off x="1559050" y="4345939"/>
            <a:ext cx="665163" cy="1570037"/>
          </a:xfrm>
          <a:prstGeom prst="rect">
            <a:avLst/>
          </a:prstGeom>
          <a:noFill/>
          <a:ln w="9525">
            <a:noFill/>
            <a:miter lim="800000"/>
            <a:headEnd/>
            <a:tailEnd/>
          </a:ln>
        </p:spPr>
        <p:txBody>
          <a:bodyPr>
            <a:spAutoFit/>
          </a:bodyPr>
          <a:lstStyle/>
          <a:p>
            <a:r>
              <a:rPr lang="it-IT" sz="9600">
                <a:solidFill>
                  <a:srgbClr val="FF0000"/>
                </a:solidFill>
              </a:rPr>
              <a:t>*</a:t>
            </a:r>
          </a:p>
        </p:txBody>
      </p:sp>
      <p:sp>
        <p:nvSpPr>
          <p:cNvPr id="19" name="Freccia a destra con strisce 22"/>
          <p:cNvSpPr/>
          <p:nvPr/>
        </p:nvSpPr>
        <p:spPr>
          <a:xfrm>
            <a:off x="5591300" y="3194356"/>
            <a:ext cx="3097213" cy="1055895"/>
          </a:xfrm>
          <a:prstGeom prst="striped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it-IT" b="1" dirty="0">
                <a:solidFill>
                  <a:schemeClr val="tx2"/>
                </a:solidFill>
              </a:rPr>
              <a:t>Consumo annuo &gt; ai 200.000 Smc</a:t>
            </a:r>
          </a:p>
        </p:txBody>
      </p:sp>
    </p:spTree>
    <p:extLst>
      <p:ext uri="{BB962C8B-B14F-4D97-AF65-F5344CB8AC3E}">
        <p14:creationId xmlns:p14="http://schemas.microsoft.com/office/powerpoint/2010/main" val="769046179"/>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anim calcmode="lin" valueType="num">
                                      <p:cBhvr additive="base">
                                        <p:cTn id="13" dur="500" fill="hold"/>
                                        <p:tgtEl>
                                          <p:spTgt spid="14"/>
                                        </p:tgtEl>
                                        <p:attrNameLst>
                                          <p:attrName>ppt_x</p:attrName>
                                        </p:attrNameLst>
                                      </p:cBhvr>
                                      <p:tavLst>
                                        <p:tav tm="0">
                                          <p:val>
                                            <p:strVal val="0-#ppt_w/2"/>
                                          </p:val>
                                        </p:tav>
                                        <p:tav tm="100000">
                                          <p:val>
                                            <p:strVal val="#ppt_x"/>
                                          </p:val>
                                        </p:tav>
                                      </p:tavLst>
                                    </p:anim>
                                    <p:anim calcmode="lin" valueType="num">
                                      <p:cBhvr additive="base">
                                        <p:cTn id="14" dur="500" fill="hold"/>
                                        <p:tgtEl>
                                          <p:spTgt spid="14"/>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additive="base">
                                        <p:cTn id="19" dur="500" fill="hold"/>
                                        <p:tgtEl>
                                          <p:spTgt spid="15"/>
                                        </p:tgtEl>
                                        <p:attrNameLst>
                                          <p:attrName>ppt_x</p:attrName>
                                        </p:attrNameLst>
                                      </p:cBhvr>
                                      <p:tavLst>
                                        <p:tav tm="0">
                                          <p:val>
                                            <p:strVal val="0-#ppt_w/2"/>
                                          </p:val>
                                        </p:tav>
                                        <p:tav tm="100000">
                                          <p:val>
                                            <p:strVal val="#ppt_x"/>
                                          </p:val>
                                        </p:tav>
                                      </p:tavLst>
                                    </p:anim>
                                    <p:anim calcmode="lin" valueType="num">
                                      <p:cBhvr additive="base">
                                        <p:cTn id="20" dur="500" fill="hold"/>
                                        <p:tgtEl>
                                          <p:spTgt spid="15"/>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fade">
                                      <p:cBhvr>
                                        <p:cTn id="25" dur="2000"/>
                                        <p:tgtEl>
                                          <p:spTgt spid="17"/>
                                        </p:tgtEl>
                                      </p:cBhvr>
                                    </p:animEffect>
                                  </p:childTnLst>
                                </p:cTn>
                              </p:par>
                            </p:childTnLst>
                          </p:cTn>
                        </p:par>
                      </p:childTnLst>
                    </p:cTn>
                  </p:par>
                  <p:par>
                    <p:cTn id="26" fill="hold">
                      <p:stCondLst>
                        <p:cond delay="indefinite"/>
                      </p:stCondLst>
                      <p:childTnLst>
                        <p:par>
                          <p:cTn id="27" fill="hold">
                            <p:stCondLst>
                              <p:cond delay="0"/>
                            </p:stCondLst>
                            <p:childTnLst>
                              <p:par>
                                <p:cTn id="28" presetID="2" presetClass="entr" presetSubtype="8" fill="hold" grpId="0" nodeType="clickEffect">
                                  <p:stCondLst>
                                    <p:cond delay="0"/>
                                  </p:stCondLst>
                                  <p:childTnLst>
                                    <p:set>
                                      <p:cBhvr>
                                        <p:cTn id="29" dur="1" fill="hold">
                                          <p:stCondLst>
                                            <p:cond delay="0"/>
                                          </p:stCondLst>
                                        </p:cTn>
                                        <p:tgtEl>
                                          <p:spTgt spid="19"/>
                                        </p:tgtEl>
                                        <p:attrNameLst>
                                          <p:attrName>style.visibility</p:attrName>
                                        </p:attrNameLst>
                                      </p:cBhvr>
                                      <p:to>
                                        <p:strVal val="visible"/>
                                      </p:to>
                                    </p:set>
                                    <p:anim calcmode="lin" valueType="num">
                                      <p:cBhvr additive="base">
                                        <p:cTn id="30" dur="500" fill="hold"/>
                                        <p:tgtEl>
                                          <p:spTgt spid="19"/>
                                        </p:tgtEl>
                                        <p:attrNameLst>
                                          <p:attrName>ppt_x</p:attrName>
                                        </p:attrNameLst>
                                      </p:cBhvr>
                                      <p:tavLst>
                                        <p:tav tm="0">
                                          <p:val>
                                            <p:strVal val="0-#ppt_w/2"/>
                                          </p:val>
                                        </p:tav>
                                        <p:tav tm="100000">
                                          <p:val>
                                            <p:strVal val="#ppt_x"/>
                                          </p:val>
                                        </p:tav>
                                      </p:tavLst>
                                    </p:anim>
                                    <p:anim calcmode="lin" valueType="num">
                                      <p:cBhvr additive="base">
                                        <p:cTn id="31" dur="500" fill="hold"/>
                                        <p:tgtEl>
                                          <p:spTgt spid="19"/>
                                        </p:tgtEl>
                                        <p:attrNameLst>
                                          <p:attrName>ppt_y</p:attrName>
                                        </p:attrNameLst>
                                      </p:cBhvr>
                                      <p:tavLst>
                                        <p:tav tm="0">
                                          <p:val>
                                            <p:strVal val="#ppt_y"/>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5" presetClass="entr" presetSubtype="10" fill="hold" grpId="0" nodeType="clickEffect">
                                  <p:stCondLst>
                                    <p:cond delay="0"/>
                                  </p:stCondLst>
                                  <p:childTnLst>
                                    <p:set>
                                      <p:cBhvr>
                                        <p:cTn id="35" dur="1" fill="hold">
                                          <p:stCondLst>
                                            <p:cond delay="0"/>
                                          </p:stCondLst>
                                        </p:cTn>
                                        <p:tgtEl>
                                          <p:spTgt spid="18"/>
                                        </p:tgtEl>
                                        <p:attrNameLst>
                                          <p:attrName>style.visibility</p:attrName>
                                        </p:attrNameLst>
                                      </p:cBhvr>
                                      <p:to>
                                        <p:strVal val="visible"/>
                                      </p:to>
                                    </p:set>
                                    <p:animEffect transition="in" filter="checkerboard(across)">
                                      <p:cBhvr>
                                        <p:cTn id="36" dur="500"/>
                                        <p:tgtEl>
                                          <p:spTgt spid="18"/>
                                        </p:tgtEl>
                                      </p:cBhvr>
                                    </p:animEffect>
                                  </p:childTnLst>
                                </p:cTn>
                              </p:par>
                              <p:par>
                                <p:cTn id="37" presetID="5" presetClass="entr" presetSubtype="10" fill="hold" nodeType="withEffect">
                                  <p:stCondLst>
                                    <p:cond delay="0"/>
                                  </p:stCondLst>
                                  <p:childTnLst>
                                    <p:set>
                                      <p:cBhvr>
                                        <p:cTn id="38" dur="1" fill="hold">
                                          <p:stCondLst>
                                            <p:cond delay="0"/>
                                          </p:stCondLst>
                                        </p:cTn>
                                        <p:tgtEl>
                                          <p:spTgt spid="10"/>
                                        </p:tgtEl>
                                        <p:attrNameLst>
                                          <p:attrName>style.visibility</p:attrName>
                                        </p:attrNameLst>
                                      </p:cBhvr>
                                      <p:to>
                                        <p:strVal val="visible"/>
                                      </p:to>
                                    </p:set>
                                    <p:animEffect transition="in" filter="checkerboard(across)">
                                      <p:cBhvr>
                                        <p:cTn id="39" dur="500"/>
                                        <p:tgtEl>
                                          <p:spTgt spid="10"/>
                                        </p:tgtEl>
                                      </p:cBhvr>
                                    </p:animEffect>
                                  </p:childTnLst>
                                </p:cTn>
                              </p:par>
                              <p:par>
                                <p:cTn id="40" presetID="2" presetClass="entr" presetSubtype="8" fill="hold" grpId="0" nodeType="withEffect">
                                  <p:stCondLst>
                                    <p:cond delay="0"/>
                                  </p:stCondLst>
                                  <p:childTnLst>
                                    <p:set>
                                      <p:cBhvr>
                                        <p:cTn id="41" dur="1" fill="hold">
                                          <p:stCondLst>
                                            <p:cond delay="0"/>
                                          </p:stCondLst>
                                        </p:cTn>
                                        <p:tgtEl>
                                          <p:spTgt spid="16"/>
                                        </p:tgtEl>
                                        <p:attrNameLst>
                                          <p:attrName>style.visibility</p:attrName>
                                        </p:attrNameLst>
                                      </p:cBhvr>
                                      <p:to>
                                        <p:strVal val="visible"/>
                                      </p:to>
                                    </p:set>
                                    <p:anim calcmode="lin" valueType="num">
                                      <p:cBhvr additive="base">
                                        <p:cTn id="42" dur="500" fill="hold"/>
                                        <p:tgtEl>
                                          <p:spTgt spid="16"/>
                                        </p:tgtEl>
                                        <p:attrNameLst>
                                          <p:attrName>ppt_x</p:attrName>
                                        </p:attrNameLst>
                                      </p:cBhvr>
                                      <p:tavLst>
                                        <p:tav tm="0">
                                          <p:val>
                                            <p:strVal val="0-#ppt_w/2"/>
                                          </p:val>
                                        </p:tav>
                                        <p:tav tm="100000">
                                          <p:val>
                                            <p:strVal val="#ppt_x"/>
                                          </p:val>
                                        </p:tav>
                                      </p:tavLst>
                                    </p:anim>
                                    <p:anim calcmode="lin" valueType="num">
                                      <p:cBhvr additive="base">
                                        <p:cTn id="43" dur="500" fill="hold"/>
                                        <p:tgtEl>
                                          <p:spTgt spid="1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4" grpId="0" animBg="1"/>
      <p:bldP spid="15" grpId="0" animBg="1"/>
      <p:bldP spid="16" grpId="0" animBg="1"/>
      <p:bldP spid="17" grpId="0"/>
      <p:bldP spid="18" grpId="0"/>
      <p:bldP spid="19"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Titolo 1"/>
          <p:cNvSpPr txBox="1">
            <a:spLocks/>
          </p:cNvSpPr>
          <p:nvPr/>
        </p:nvSpPr>
        <p:spPr bwMode="auto">
          <a:xfrm>
            <a:off x="766763" y="115888"/>
            <a:ext cx="9510712" cy="649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fontAlgn="base">
              <a:spcBef>
                <a:spcPct val="0"/>
              </a:spcBef>
              <a:spcAft>
                <a:spcPct val="0"/>
              </a:spcAft>
              <a:defRPr>
                <a:solidFill>
                  <a:schemeClr val="tx1"/>
                </a:solidFill>
                <a:latin typeface="Corbel" panose="020B0503020204020204" pitchFamily="34" charset="0"/>
              </a:defRPr>
            </a:lvl6pPr>
            <a:lvl7pPr marL="2971800" indent="-228600" fontAlgn="base">
              <a:spcBef>
                <a:spcPct val="0"/>
              </a:spcBef>
              <a:spcAft>
                <a:spcPct val="0"/>
              </a:spcAft>
              <a:defRPr>
                <a:solidFill>
                  <a:schemeClr val="tx1"/>
                </a:solidFill>
                <a:latin typeface="Corbel" panose="020B0503020204020204" pitchFamily="34" charset="0"/>
              </a:defRPr>
            </a:lvl7pPr>
            <a:lvl8pPr marL="3429000" indent="-228600" fontAlgn="base">
              <a:spcBef>
                <a:spcPct val="0"/>
              </a:spcBef>
              <a:spcAft>
                <a:spcPct val="0"/>
              </a:spcAft>
              <a:defRPr>
                <a:solidFill>
                  <a:schemeClr val="tx1"/>
                </a:solidFill>
                <a:latin typeface="Corbel" panose="020B0503020204020204" pitchFamily="34" charset="0"/>
              </a:defRPr>
            </a:lvl8pPr>
            <a:lvl9pPr marL="3886200" indent="-228600" fontAlgn="base">
              <a:spcBef>
                <a:spcPct val="0"/>
              </a:spcBef>
              <a:spcAft>
                <a:spcPct val="0"/>
              </a:spcAft>
              <a:defRPr>
                <a:solidFill>
                  <a:schemeClr val="tx1"/>
                </a:solidFill>
                <a:latin typeface="Corbel" panose="020B0503020204020204" pitchFamily="34" charset="0"/>
              </a:defRPr>
            </a:lvl9pPr>
          </a:lstStyle>
          <a:p>
            <a:pPr eaLnBrk="1" hangingPunct="1">
              <a:lnSpc>
                <a:spcPct val="90000"/>
              </a:lnSpc>
              <a:buFont typeface="Arial" panose="020B0604020202020204" pitchFamily="34" charset="0"/>
              <a:buNone/>
            </a:pPr>
            <a:r>
              <a:rPr lang="it-IT" altLang="it-IT" sz="3400" noProof="1">
                <a:solidFill>
                  <a:srgbClr val="00534C"/>
                </a:solidFill>
              </a:rPr>
              <a:t>Il Mercato Gas</a:t>
            </a:r>
          </a:p>
        </p:txBody>
      </p:sp>
      <p:cxnSp>
        <p:nvCxnSpPr>
          <p:cNvPr id="9" name="Connettore 1 8"/>
          <p:cNvCxnSpPr/>
          <p:nvPr/>
        </p:nvCxnSpPr>
        <p:spPr>
          <a:xfrm>
            <a:off x="766763" y="908050"/>
            <a:ext cx="10153650" cy="0"/>
          </a:xfrm>
          <a:prstGeom prst="line">
            <a:avLst/>
          </a:prstGeom>
          <a:ln>
            <a:solidFill>
              <a:srgbClr val="222B48"/>
            </a:solidFill>
          </a:ln>
        </p:spPr>
        <p:style>
          <a:lnRef idx="1">
            <a:schemeClr val="accent1"/>
          </a:lnRef>
          <a:fillRef idx="0">
            <a:schemeClr val="accent1"/>
          </a:fillRef>
          <a:effectRef idx="0">
            <a:schemeClr val="accent1"/>
          </a:effectRef>
          <a:fontRef idx="minor">
            <a:schemeClr val="tx1"/>
          </a:fontRef>
        </p:style>
      </p:cxnSp>
      <p:sp>
        <p:nvSpPr>
          <p:cNvPr id="2" name="Rettangolo 1"/>
          <p:cNvSpPr/>
          <p:nvPr/>
        </p:nvSpPr>
        <p:spPr>
          <a:xfrm>
            <a:off x="0" y="6597352"/>
            <a:ext cx="12192000" cy="260648"/>
          </a:xfrm>
          <a:prstGeom prst="rect">
            <a:avLst/>
          </a:prstGeom>
          <a:solidFill>
            <a:srgbClr val="00534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 name="Sottotitolo 2"/>
          <p:cNvSpPr txBox="1">
            <a:spLocks/>
          </p:cNvSpPr>
          <p:nvPr/>
        </p:nvSpPr>
        <p:spPr>
          <a:xfrm>
            <a:off x="768884" y="1844824"/>
            <a:ext cx="10153649" cy="3762502"/>
          </a:xfrm>
          <a:prstGeom prst="rect">
            <a:avLst/>
          </a:prstGeom>
        </p:spPr>
        <p:txBody>
          <a:bodyPr vert="horz" lIns="91440" tIns="45720" rIns="91440" bIns="45720" rtlCol="0">
            <a:no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gn="l"/>
            <a:r>
              <a:rPr lang="it-IT" sz="2200" dirty="0">
                <a:solidFill>
                  <a:srgbClr val="1F497D"/>
                </a:solidFill>
              </a:rPr>
              <a:t>Da sempre, al contrario del caso dell</a:t>
            </a:r>
            <a:r>
              <a:rPr lang="it-IT" sz="2200" b="1" dirty="0">
                <a:solidFill>
                  <a:srgbClr val="1F497D"/>
                </a:solidFill>
              </a:rPr>
              <a:t>’</a:t>
            </a:r>
            <a:r>
              <a:rPr lang="it-IT" sz="2200" dirty="0">
                <a:solidFill>
                  <a:srgbClr val="1F497D"/>
                </a:solidFill>
              </a:rPr>
              <a:t>energia elettrica, le condizioni regolate sono state garantite a tutti i clienti finali che non avevano scelto un nuovo fornitore al 31 dicembre 2002, indipendentemente dal livello di consumo.</a:t>
            </a:r>
          </a:p>
          <a:p>
            <a:pPr algn="l"/>
            <a:endParaRPr lang="it-IT" sz="2200" dirty="0">
              <a:solidFill>
                <a:srgbClr val="1F497D"/>
              </a:solidFill>
            </a:endParaRPr>
          </a:p>
          <a:p>
            <a:pPr algn="l"/>
            <a:r>
              <a:rPr lang="it-IT" sz="2200" dirty="0">
                <a:solidFill>
                  <a:srgbClr val="1F497D"/>
                </a:solidFill>
              </a:rPr>
              <a:t>Era prevista, inoltre, una forma di tutela di categoria, per i clienti con consumi annui non superiori ai 200.000 Smc.</a:t>
            </a:r>
          </a:p>
          <a:p>
            <a:pPr algn="l"/>
            <a:endParaRPr lang="it-IT" sz="2200" dirty="0">
              <a:solidFill>
                <a:srgbClr val="1F497D"/>
              </a:solidFill>
            </a:endParaRPr>
          </a:p>
          <a:p>
            <a:pPr algn="l"/>
            <a:r>
              <a:rPr lang="it-IT" sz="2200" dirty="0">
                <a:solidFill>
                  <a:srgbClr val="1F497D"/>
                </a:solidFill>
              </a:rPr>
              <a:t>Questo tipo di struttura non individuava un vero e proprio mercato di tutela; i clienti ne avevano diritto per continuità di fornitura o per categoria, ma non sottoscrivevano un apposito contratto. </a:t>
            </a:r>
          </a:p>
        </p:txBody>
      </p:sp>
    </p:spTree>
    <p:extLst>
      <p:ext uri="{BB962C8B-B14F-4D97-AF65-F5344CB8AC3E}">
        <p14:creationId xmlns:p14="http://schemas.microsoft.com/office/powerpoint/2010/main" val="1185040795"/>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Titolo 1"/>
          <p:cNvSpPr txBox="1">
            <a:spLocks/>
          </p:cNvSpPr>
          <p:nvPr/>
        </p:nvSpPr>
        <p:spPr bwMode="auto">
          <a:xfrm>
            <a:off x="766763" y="115888"/>
            <a:ext cx="9510712" cy="649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fontAlgn="base">
              <a:spcBef>
                <a:spcPct val="0"/>
              </a:spcBef>
              <a:spcAft>
                <a:spcPct val="0"/>
              </a:spcAft>
              <a:defRPr>
                <a:solidFill>
                  <a:schemeClr val="tx1"/>
                </a:solidFill>
                <a:latin typeface="Corbel" panose="020B0503020204020204" pitchFamily="34" charset="0"/>
              </a:defRPr>
            </a:lvl6pPr>
            <a:lvl7pPr marL="2971800" indent="-228600" fontAlgn="base">
              <a:spcBef>
                <a:spcPct val="0"/>
              </a:spcBef>
              <a:spcAft>
                <a:spcPct val="0"/>
              </a:spcAft>
              <a:defRPr>
                <a:solidFill>
                  <a:schemeClr val="tx1"/>
                </a:solidFill>
                <a:latin typeface="Corbel" panose="020B0503020204020204" pitchFamily="34" charset="0"/>
              </a:defRPr>
            </a:lvl7pPr>
            <a:lvl8pPr marL="3429000" indent="-228600" fontAlgn="base">
              <a:spcBef>
                <a:spcPct val="0"/>
              </a:spcBef>
              <a:spcAft>
                <a:spcPct val="0"/>
              </a:spcAft>
              <a:defRPr>
                <a:solidFill>
                  <a:schemeClr val="tx1"/>
                </a:solidFill>
                <a:latin typeface="Corbel" panose="020B0503020204020204" pitchFamily="34" charset="0"/>
              </a:defRPr>
            </a:lvl8pPr>
            <a:lvl9pPr marL="3886200" indent="-228600" fontAlgn="base">
              <a:spcBef>
                <a:spcPct val="0"/>
              </a:spcBef>
              <a:spcAft>
                <a:spcPct val="0"/>
              </a:spcAft>
              <a:defRPr>
                <a:solidFill>
                  <a:schemeClr val="tx1"/>
                </a:solidFill>
                <a:latin typeface="Corbel" panose="020B0503020204020204" pitchFamily="34" charset="0"/>
              </a:defRPr>
            </a:lvl9pPr>
          </a:lstStyle>
          <a:p>
            <a:pPr eaLnBrk="1" hangingPunct="1">
              <a:lnSpc>
                <a:spcPct val="90000"/>
              </a:lnSpc>
              <a:buFont typeface="Arial" panose="020B0604020202020204" pitchFamily="34" charset="0"/>
              <a:buNone/>
            </a:pPr>
            <a:r>
              <a:rPr lang="it-IT" altLang="it-IT" sz="3400" noProof="1">
                <a:solidFill>
                  <a:srgbClr val="00534C"/>
                </a:solidFill>
              </a:rPr>
              <a:t>Il Mercato Gas</a:t>
            </a:r>
          </a:p>
        </p:txBody>
      </p:sp>
      <p:cxnSp>
        <p:nvCxnSpPr>
          <p:cNvPr id="9" name="Connettore 1 8"/>
          <p:cNvCxnSpPr/>
          <p:nvPr/>
        </p:nvCxnSpPr>
        <p:spPr>
          <a:xfrm>
            <a:off x="766763" y="908050"/>
            <a:ext cx="10153650" cy="0"/>
          </a:xfrm>
          <a:prstGeom prst="line">
            <a:avLst/>
          </a:prstGeom>
          <a:ln>
            <a:solidFill>
              <a:srgbClr val="222B48"/>
            </a:solidFill>
          </a:ln>
        </p:spPr>
        <p:style>
          <a:lnRef idx="1">
            <a:schemeClr val="accent1"/>
          </a:lnRef>
          <a:fillRef idx="0">
            <a:schemeClr val="accent1"/>
          </a:fillRef>
          <a:effectRef idx="0">
            <a:schemeClr val="accent1"/>
          </a:effectRef>
          <a:fontRef idx="minor">
            <a:schemeClr val="tx1"/>
          </a:fontRef>
        </p:style>
      </p:cxnSp>
      <p:sp>
        <p:nvSpPr>
          <p:cNvPr id="2" name="Rettangolo 1"/>
          <p:cNvSpPr/>
          <p:nvPr/>
        </p:nvSpPr>
        <p:spPr>
          <a:xfrm>
            <a:off x="0" y="6597352"/>
            <a:ext cx="12192000" cy="260648"/>
          </a:xfrm>
          <a:prstGeom prst="rect">
            <a:avLst/>
          </a:prstGeom>
          <a:solidFill>
            <a:srgbClr val="00534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 name="Sottotitolo 2"/>
          <p:cNvSpPr txBox="1">
            <a:spLocks/>
          </p:cNvSpPr>
          <p:nvPr/>
        </p:nvSpPr>
        <p:spPr>
          <a:xfrm>
            <a:off x="766763" y="2060848"/>
            <a:ext cx="10369029" cy="2808312"/>
          </a:xfrm>
          <a:prstGeom prst="rect">
            <a:avLst/>
          </a:prstGeom>
        </p:spPr>
        <p:txBody>
          <a:bodyPr vert="horz" lIns="91440" tIns="45720" rIns="91440" bIns="45720" rtlCol="0">
            <a:no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gn="l"/>
            <a:r>
              <a:rPr lang="it-IT" sz="2400" dirty="0">
                <a:solidFill>
                  <a:srgbClr val="1F497D"/>
                </a:solidFill>
              </a:rPr>
              <a:t>Per rientrare nel servizio di tutela, un cliente finale avente diritto può rivolgersi a QUALSIASI FORNITORE.</a:t>
            </a:r>
          </a:p>
          <a:p>
            <a:pPr algn="l"/>
            <a:endParaRPr lang="it-IT" sz="2400" dirty="0">
              <a:solidFill>
                <a:srgbClr val="1F497D"/>
              </a:solidFill>
            </a:endParaRPr>
          </a:p>
          <a:p>
            <a:pPr algn="l"/>
            <a:r>
              <a:rPr lang="it-IT" sz="2400" dirty="0">
                <a:solidFill>
                  <a:srgbClr val="1F497D"/>
                </a:solidFill>
              </a:rPr>
              <a:t>Nel settore del gas, infatti, non esiste un fornitore di tutela di default, pertanto la società di vendita, qualora riceva il recesso dal cliente, non ha la possibilità di riportare il cliente sul tutelato, bensì il cliente dovrà provvedere a stipulare un contratto con un nuovo fornitore alle condizioni regolate dall</a:t>
            </a:r>
            <a:r>
              <a:rPr lang="it-IT" sz="2400" b="1" dirty="0">
                <a:solidFill>
                  <a:srgbClr val="1F497D"/>
                </a:solidFill>
              </a:rPr>
              <a:t>’</a:t>
            </a:r>
            <a:r>
              <a:rPr lang="it-IT" sz="2400" dirty="0">
                <a:solidFill>
                  <a:srgbClr val="1F497D"/>
                </a:solidFill>
              </a:rPr>
              <a:t>Autorità.</a:t>
            </a:r>
            <a:endParaRPr lang="it-IT" sz="2200" dirty="0">
              <a:solidFill>
                <a:srgbClr val="1F497D"/>
              </a:solidFill>
            </a:endParaRPr>
          </a:p>
        </p:txBody>
      </p:sp>
    </p:spTree>
    <p:extLst>
      <p:ext uri="{BB962C8B-B14F-4D97-AF65-F5344CB8AC3E}">
        <p14:creationId xmlns:p14="http://schemas.microsoft.com/office/powerpoint/2010/main" val="2392543777"/>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Titolo 1"/>
          <p:cNvSpPr txBox="1">
            <a:spLocks/>
          </p:cNvSpPr>
          <p:nvPr/>
        </p:nvSpPr>
        <p:spPr bwMode="auto">
          <a:xfrm>
            <a:off x="766763" y="115888"/>
            <a:ext cx="9510712" cy="649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fontAlgn="base">
              <a:spcBef>
                <a:spcPct val="0"/>
              </a:spcBef>
              <a:spcAft>
                <a:spcPct val="0"/>
              </a:spcAft>
              <a:defRPr>
                <a:solidFill>
                  <a:schemeClr val="tx1"/>
                </a:solidFill>
                <a:latin typeface="Corbel" panose="020B0503020204020204" pitchFamily="34" charset="0"/>
              </a:defRPr>
            </a:lvl6pPr>
            <a:lvl7pPr marL="2971800" indent="-228600" fontAlgn="base">
              <a:spcBef>
                <a:spcPct val="0"/>
              </a:spcBef>
              <a:spcAft>
                <a:spcPct val="0"/>
              </a:spcAft>
              <a:defRPr>
                <a:solidFill>
                  <a:schemeClr val="tx1"/>
                </a:solidFill>
                <a:latin typeface="Corbel" panose="020B0503020204020204" pitchFamily="34" charset="0"/>
              </a:defRPr>
            </a:lvl7pPr>
            <a:lvl8pPr marL="3429000" indent="-228600" fontAlgn="base">
              <a:spcBef>
                <a:spcPct val="0"/>
              </a:spcBef>
              <a:spcAft>
                <a:spcPct val="0"/>
              </a:spcAft>
              <a:defRPr>
                <a:solidFill>
                  <a:schemeClr val="tx1"/>
                </a:solidFill>
                <a:latin typeface="Corbel" panose="020B0503020204020204" pitchFamily="34" charset="0"/>
              </a:defRPr>
            </a:lvl8pPr>
            <a:lvl9pPr marL="3886200" indent="-228600" fontAlgn="base">
              <a:spcBef>
                <a:spcPct val="0"/>
              </a:spcBef>
              <a:spcAft>
                <a:spcPct val="0"/>
              </a:spcAft>
              <a:defRPr>
                <a:solidFill>
                  <a:schemeClr val="tx1"/>
                </a:solidFill>
                <a:latin typeface="Corbel" panose="020B0503020204020204" pitchFamily="34" charset="0"/>
              </a:defRPr>
            </a:lvl9pPr>
          </a:lstStyle>
          <a:p>
            <a:pPr eaLnBrk="1" hangingPunct="1">
              <a:lnSpc>
                <a:spcPct val="90000"/>
              </a:lnSpc>
              <a:buFont typeface="Arial" panose="020B0604020202020204" pitchFamily="34" charset="0"/>
              <a:buNone/>
            </a:pPr>
            <a:r>
              <a:rPr lang="it-IT" altLang="it-IT" sz="3400" noProof="1">
                <a:solidFill>
                  <a:srgbClr val="00534C"/>
                </a:solidFill>
              </a:rPr>
              <a:t>Il Mercato Gas</a:t>
            </a:r>
          </a:p>
        </p:txBody>
      </p:sp>
      <p:cxnSp>
        <p:nvCxnSpPr>
          <p:cNvPr id="9" name="Connettore 1 8"/>
          <p:cNvCxnSpPr/>
          <p:nvPr/>
        </p:nvCxnSpPr>
        <p:spPr>
          <a:xfrm>
            <a:off x="766763" y="908050"/>
            <a:ext cx="10153650" cy="0"/>
          </a:xfrm>
          <a:prstGeom prst="line">
            <a:avLst/>
          </a:prstGeom>
          <a:ln>
            <a:solidFill>
              <a:srgbClr val="222B48"/>
            </a:solidFill>
          </a:ln>
        </p:spPr>
        <p:style>
          <a:lnRef idx="1">
            <a:schemeClr val="accent1"/>
          </a:lnRef>
          <a:fillRef idx="0">
            <a:schemeClr val="accent1"/>
          </a:fillRef>
          <a:effectRef idx="0">
            <a:schemeClr val="accent1"/>
          </a:effectRef>
          <a:fontRef idx="minor">
            <a:schemeClr val="tx1"/>
          </a:fontRef>
        </p:style>
      </p:cxnSp>
      <p:sp>
        <p:nvSpPr>
          <p:cNvPr id="2" name="Rettangolo 1"/>
          <p:cNvSpPr/>
          <p:nvPr/>
        </p:nvSpPr>
        <p:spPr>
          <a:xfrm>
            <a:off x="0" y="6597352"/>
            <a:ext cx="12192000" cy="260648"/>
          </a:xfrm>
          <a:prstGeom prst="rect">
            <a:avLst/>
          </a:prstGeom>
          <a:solidFill>
            <a:srgbClr val="00534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8" name="Sottotitolo 2"/>
          <p:cNvSpPr txBox="1">
            <a:spLocks/>
          </p:cNvSpPr>
          <p:nvPr/>
        </p:nvSpPr>
        <p:spPr>
          <a:xfrm>
            <a:off x="766763" y="1095773"/>
            <a:ext cx="4393133" cy="441454"/>
          </a:xfrm>
          <a:prstGeom prst="rect">
            <a:avLst/>
          </a:prstGeom>
        </p:spPr>
        <p:txBody>
          <a:bodyPr vert="horz" lIns="91440" tIns="45720" rIns="91440" bIns="45720" rtlCol="0">
            <a:normAutofit fontScale="92500" lnSpcReduction="20000"/>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gn="l"/>
            <a:r>
              <a:rPr lang="it-IT" sz="2800" dirty="0">
                <a:solidFill>
                  <a:srgbClr val="FF0000"/>
                </a:solidFill>
              </a:rPr>
              <a:t>Fornitore di Ultima Istanza</a:t>
            </a:r>
          </a:p>
        </p:txBody>
      </p:sp>
      <p:sp>
        <p:nvSpPr>
          <p:cNvPr id="10" name="Sottotitolo 2"/>
          <p:cNvSpPr txBox="1">
            <a:spLocks/>
          </p:cNvSpPr>
          <p:nvPr/>
        </p:nvSpPr>
        <p:spPr>
          <a:xfrm>
            <a:off x="695400" y="1638704"/>
            <a:ext cx="10009112" cy="1224135"/>
          </a:xfrm>
          <a:prstGeom prst="rect">
            <a:avLst/>
          </a:prstGeom>
        </p:spPr>
        <p:txBody>
          <a:bodyPr vert="horz" lIns="91440" tIns="45720" rIns="91440" bIns="45720" rtlCol="0">
            <a:no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gn="l"/>
            <a:r>
              <a:rPr lang="it-IT" sz="1600" dirty="0">
                <a:solidFill>
                  <a:srgbClr val="1F497D"/>
                </a:solidFill>
              </a:rPr>
              <a:t>La direttiva europea 2003/55/CE (articolo 3, paragrafo 3) stabilisce che gli Stati Membri assicurino ai clienti vulnerabili un</a:t>
            </a:r>
            <a:r>
              <a:rPr lang="it-IT" sz="1600" b="1" dirty="0">
                <a:solidFill>
                  <a:srgbClr val="1F497D"/>
                </a:solidFill>
              </a:rPr>
              <a:t>’</a:t>
            </a:r>
            <a:r>
              <a:rPr lang="it-IT" sz="1600" dirty="0">
                <a:solidFill>
                  <a:srgbClr val="1F497D"/>
                </a:solidFill>
              </a:rPr>
              <a:t>adeguata protezione mediante misure idonee a permettere loro di evitare l'interruzione della fornitura, e in particolare possono designare un fornitore di ultima istanza (FUI) per i clienti allacciati alla rete del gas.</a:t>
            </a:r>
          </a:p>
          <a:p>
            <a:pPr algn="l"/>
            <a:endParaRPr lang="it-IT" sz="1600" dirty="0">
              <a:solidFill>
                <a:srgbClr val="1F497D"/>
              </a:solidFill>
            </a:endParaRPr>
          </a:p>
          <a:p>
            <a:pPr algn="l"/>
            <a:r>
              <a:rPr lang="it-IT" sz="1600" dirty="0">
                <a:solidFill>
                  <a:srgbClr val="1F497D"/>
                </a:solidFill>
              </a:rPr>
              <a:t>Solo i clienti con consumi inferiori ai 200.000 </a:t>
            </a:r>
            <a:r>
              <a:rPr lang="it-IT" sz="1600" dirty="0" err="1">
                <a:solidFill>
                  <a:srgbClr val="1F497D"/>
                </a:solidFill>
              </a:rPr>
              <a:t>Smc</a:t>
            </a:r>
            <a:r>
              <a:rPr lang="it-IT" sz="1600" dirty="0">
                <a:solidFill>
                  <a:srgbClr val="1F497D"/>
                </a:solidFill>
              </a:rPr>
              <a:t> sono idonei ad usufruire della garanzia di fornitura di ultima istanza.</a:t>
            </a:r>
          </a:p>
        </p:txBody>
      </p:sp>
      <p:sp>
        <p:nvSpPr>
          <p:cNvPr id="11" name="Sottotitolo 2"/>
          <p:cNvSpPr txBox="1">
            <a:spLocks/>
          </p:cNvSpPr>
          <p:nvPr/>
        </p:nvSpPr>
        <p:spPr>
          <a:xfrm>
            <a:off x="699210" y="3316952"/>
            <a:ext cx="8341562" cy="2651224"/>
          </a:xfrm>
          <a:prstGeom prst="rect">
            <a:avLst/>
          </a:prstGeom>
        </p:spPr>
        <p:txBody>
          <a:bodyPr vert="horz" lIns="91440" tIns="45720" rIns="91440" bIns="45720" rtlCol="0">
            <a:no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gn="l"/>
            <a:r>
              <a:rPr lang="it-IT" sz="1600" dirty="0">
                <a:solidFill>
                  <a:srgbClr val="1F497D"/>
                </a:solidFill>
              </a:rPr>
              <a:t>Il FUI viene concesso in situazioni di criticità in cui il cliente finale può, suo malgrado, trovarsi senza fornitore; ad esempio:</a:t>
            </a:r>
          </a:p>
          <a:p>
            <a:pPr marL="342900" indent="-342900" algn="l">
              <a:buFont typeface="Arial"/>
              <a:buChar char="•"/>
            </a:pPr>
            <a:r>
              <a:rPr lang="it-IT" sz="1600" dirty="0">
                <a:solidFill>
                  <a:srgbClr val="1F497D"/>
                </a:solidFill>
              </a:rPr>
              <a:t>Il venditore dichiara fallimento;</a:t>
            </a:r>
          </a:p>
          <a:p>
            <a:pPr marL="342900" indent="-342900" algn="l">
              <a:buFont typeface="Arial"/>
              <a:buChar char="•"/>
            </a:pPr>
            <a:r>
              <a:rPr lang="it-IT" sz="1600" dirty="0">
                <a:solidFill>
                  <a:srgbClr val="1F497D"/>
                </a:solidFill>
              </a:rPr>
              <a:t>Il venditore interrompe la propria attività;</a:t>
            </a:r>
          </a:p>
          <a:p>
            <a:pPr marL="342900" indent="-342900" algn="l">
              <a:buFont typeface="Arial"/>
              <a:buChar char="•"/>
            </a:pPr>
            <a:r>
              <a:rPr lang="it-IT" sz="1600" dirty="0">
                <a:solidFill>
                  <a:srgbClr val="1F497D"/>
                </a:solidFill>
              </a:rPr>
              <a:t>Il venditore decide di non rifornire più alcuni specifici clienti finali (es. clienti morosi, domestici);</a:t>
            </a:r>
          </a:p>
          <a:p>
            <a:pPr marL="342900" indent="-342900" algn="l">
              <a:buFont typeface="Arial"/>
              <a:buChar char="•"/>
            </a:pPr>
            <a:r>
              <a:rPr lang="it-IT" sz="1600" dirty="0">
                <a:solidFill>
                  <a:srgbClr val="1F497D"/>
                </a:solidFill>
              </a:rPr>
              <a:t>Il rapporto contrattuale tra impresa di distribuzione ed esercente la vendita si risolve per inadempimento di quest’ultimo;</a:t>
            </a:r>
          </a:p>
          <a:p>
            <a:pPr marL="342900" indent="-342900" algn="l">
              <a:buFont typeface="Arial"/>
              <a:buChar char="•"/>
            </a:pPr>
            <a:r>
              <a:rPr lang="it-IT" sz="1600" dirty="0">
                <a:solidFill>
                  <a:srgbClr val="1F497D"/>
                </a:solidFill>
              </a:rPr>
              <a:t>Al venditore viene revocata l’autorizzazione alla vendita.</a:t>
            </a:r>
          </a:p>
        </p:txBody>
      </p:sp>
    </p:spTree>
    <p:extLst>
      <p:ext uri="{BB962C8B-B14F-4D97-AF65-F5344CB8AC3E}">
        <p14:creationId xmlns:p14="http://schemas.microsoft.com/office/powerpoint/2010/main" val="70036547"/>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800" fill="hold"/>
                                        <p:tgtEl>
                                          <p:spTgt spid="8"/>
                                        </p:tgtEl>
                                        <p:attrNameLst>
                                          <p:attrName>ppt_x</p:attrName>
                                        </p:attrNameLst>
                                      </p:cBhvr>
                                      <p:tavLst>
                                        <p:tav tm="0">
                                          <p:val>
                                            <p:strVal val="0-#ppt_w/2"/>
                                          </p:val>
                                        </p:tav>
                                        <p:tav tm="100000">
                                          <p:val>
                                            <p:strVal val="#ppt_x"/>
                                          </p:val>
                                        </p:tav>
                                      </p:tavLst>
                                    </p:anim>
                                    <p:anim calcmode="lin" valueType="num">
                                      <p:cBhvr additive="base">
                                        <p:cTn id="8" dur="800" fill="hold"/>
                                        <p:tgtEl>
                                          <p:spTgt spid="8"/>
                                        </p:tgtEl>
                                        <p:attrNameLst>
                                          <p:attrName>ppt_y</p:attrName>
                                        </p:attrNameLst>
                                      </p:cBhvr>
                                      <p:tavLst>
                                        <p:tav tm="0">
                                          <p:val>
                                            <p:strVal val="#ppt_y"/>
                                          </p:val>
                                        </p:tav>
                                        <p:tav tm="100000">
                                          <p:val>
                                            <p:strVal val="#ppt_y"/>
                                          </p:val>
                                        </p:tav>
                                      </p:tavLst>
                                    </p:anim>
                                  </p:childTnLst>
                                </p:cTn>
                              </p:par>
                            </p:childTnLst>
                          </p:cTn>
                        </p:par>
                        <p:par>
                          <p:cTn id="9" fill="hold">
                            <p:stCondLst>
                              <p:cond delay="800"/>
                            </p:stCondLst>
                            <p:childTnLst>
                              <p:par>
                                <p:cTn id="10" presetID="10" presetClass="entr" presetSubtype="0" fill="hold" grpId="0" nodeType="after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
                                            <p:txEl>
                                              <p:pRg st="1" end="1"/>
                                            </p:txEl>
                                          </p:spTgt>
                                        </p:tgtEl>
                                        <p:attrNameLst>
                                          <p:attrName>style.visibility</p:attrName>
                                        </p:attrNameLst>
                                      </p:cBhvr>
                                      <p:to>
                                        <p:strVal val="visible"/>
                                      </p:to>
                                    </p:set>
                                    <p:animEffect transition="in" filter="fade">
                                      <p:cBhvr>
                                        <p:cTn id="17" dur="500"/>
                                        <p:tgtEl>
                                          <p:spTgt spid="11">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1">
                                            <p:txEl>
                                              <p:pRg st="2" end="2"/>
                                            </p:txEl>
                                          </p:spTgt>
                                        </p:tgtEl>
                                        <p:attrNameLst>
                                          <p:attrName>style.visibility</p:attrName>
                                        </p:attrNameLst>
                                      </p:cBhvr>
                                      <p:to>
                                        <p:strVal val="visible"/>
                                      </p:to>
                                    </p:set>
                                    <p:animEffect transition="in" filter="fade">
                                      <p:cBhvr>
                                        <p:cTn id="22" dur="500"/>
                                        <p:tgtEl>
                                          <p:spTgt spid="11">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1">
                                            <p:txEl>
                                              <p:pRg st="3" end="3"/>
                                            </p:txEl>
                                          </p:spTgt>
                                        </p:tgtEl>
                                        <p:attrNameLst>
                                          <p:attrName>style.visibility</p:attrName>
                                        </p:attrNameLst>
                                      </p:cBhvr>
                                      <p:to>
                                        <p:strVal val="visible"/>
                                      </p:to>
                                    </p:set>
                                    <p:animEffect transition="in" filter="fade">
                                      <p:cBhvr>
                                        <p:cTn id="27" dur="500"/>
                                        <p:tgtEl>
                                          <p:spTgt spid="11">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1">
                                            <p:txEl>
                                              <p:pRg st="4" end="4"/>
                                            </p:txEl>
                                          </p:spTgt>
                                        </p:tgtEl>
                                        <p:attrNameLst>
                                          <p:attrName>style.visibility</p:attrName>
                                        </p:attrNameLst>
                                      </p:cBhvr>
                                      <p:to>
                                        <p:strVal val="visible"/>
                                      </p:to>
                                    </p:set>
                                    <p:animEffect transition="in" filter="fade">
                                      <p:cBhvr>
                                        <p:cTn id="32" dur="500"/>
                                        <p:tgtEl>
                                          <p:spTgt spid="11">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1">
                                            <p:txEl>
                                              <p:pRg st="5" end="5"/>
                                            </p:txEl>
                                          </p:spTgt>
                                        </p:tgtEl>
                                        <p:attrNameLst>
                                          <p:attrName>style.visibility</p:attrName>
                                        </p:attrNameLst>
                                      </p:cBhvr>
                                      <p:to>
                                        <p:strVal val="visible"/>
                                      </p:to>
                                    </p:set>
                                    <p:animEffect transition="in" filter="fade">
                                      <p:cBhvr>
                                        <p:cTn id="37" dur="500"/>
                                        <p:tgtEl>
                                          <p:spTgt spid="1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Titolo 1"/>
          <p:cNvSpPr txBox="1">
            <a:spLocks/>
          </p:cNvSpPr>
          <p:nvPr/>
        </p:nvSpPr>
        <p:spPr bwMode="auto">
          <a:xfrm>
            <a:off x="766763" y="115888"/>
            <a:ext cx="9510712" cy="649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fontAlgn="base">
              <a:spcBef>
                <a:spcPct val="0"/>
              </a:spcBef>
              <a:spcAft>
                <a:spcPct val="0"/>
              </a:spcAft>
              <a:defRPr>
                <a:solidFill>
                  <a:schemeClr val="tx1"/>
                </a:solidFill>
                <a:latin typeface="Corbel" panose="020B0503020204020204" pitchFamily="34" charset="0"/>
              </a:defRPr>
            </a:lvl6pPr>
            <a:lvl7pPr marL="2971800" indent="-228600" fontAlgn="base">
              <a:spcBef>
                <a:spcPct val="0"/>
              </a:spcBef>
              <a:spcAft>
                <a:spcPct val="0"/>
              </a:spcAft>
              <a:defRPr>
                <a:solidFill>
                  <a:schemeClr val="tx1"/>
                </a:solidFill>
                <a:latin typeface="Corbel" panose="020B0503020204020204" pitchFamily="34" charset="0"/>
              </a:defRPr>
            </a:lvl7pPr>
            <a:lvl8pPr marL="3429000" indent="-228600" fontAlgn="base">
              <a:spcBef>
                <a:spcPct val="0"/>
              </a:spcBef>
              <a:spcAft>
                <a:spcPct val="0"/>
              </a:spcAft>
              <a:defRPr>
                <a:solidFill>
                  <a:schemeClr val="tx1"/>
                </a:solidFill>
                <a:latin typeface="Corbel" panose="020B0503020204020204" pitchFamily="34" charset="0"/>
              </a:defRPr>
            </a:lvl8pPr>
            <a:lvl9pPr marL="3886200" indent="-228600" fontAlgn="base">
              <a:spcBef>
                <a:spcPct val="0"/>
              </a:spcBef>
              <a:spcAft>
                <a:spcPct val="0"/>
              </a:spcAft>
              <a:defRPr>
                <a:solidFill>
                  <a:schemeClr val="tx1"/>
                </a:solidFill>
                <a:latin typeface="Corbel" panose="020B0503020204020204" pitchFamily="34" charset="0"/>
              </a:defRPr>
            </a:lvl9pPr>
          </a:lstStyle>
          <a:p>
            <a:pPr eaLnBrk="1" hangingPunct="1">
              <a:lnSpc>
                <a:spcPct val="90000"/>
              </a:lnSpc>
              <a:buFont typeface="Arial" panose="020B0604020202020204" pitchFamily="34" charset="0"/>
              <a:buNone/>
            </a:pPr>
            <a:r>
              <a:rPr lang="it-IT" altLang="it-IT" sz="3400" noProof="1">
                <a:solidFill>
                  <a:srgbClr val="00534C"/>
                </a:solidFill>
              </a:rPr>
              <a:t>La Filiera Gas</a:t>
            </a:r>
          </a:p>
        </p:txBody>
      </p:sp>
      <p:cxnSp>
        <p:nvCxnSpPr>
          <p:cNvPr id="9" name="Connettore 1 8"/>
          <p:cNvCxnSpPr/>
          <p:nvPr/>
        </p:nvCxnSpPr>
        <p:spPr>
          <a:xfrm>
            <a:off x="766763" y="908050"/>
            <a:ext cx="10153650" cy="0"/>
          </a:xfrm>
          <a:prstGeom prst="line">
            <a:avLst/>
          </a:prstGeom>
          <a:ln>
            <a:solidFill>
              <a:srgbClr val="222B48"/>
            </a:solidFill>
          </a:ln>
        </p:spPr>
        <p:style>
          <a:lnRef idx="1">
            <a:schemeClr val="accent1"/>
          </a:lnRef>
          <a:fillRef idx="0">
            <a:schemeClr val="accent1"/>
          </a:fillRef>
          <a:effectRef idx="0">
            <a:schemeClr val="accent1"/>
          </a:effectRef>
          <a:fontRef idx="minor">
            <a:schemeClr val="tx1"/>
          </a:fontRef>
        </p:style>
      </p:cxnSp>
      <p:sp>
        <p:nvSpPr>
          <p:cNvPr id="2" name="Rettangolo 1"/>
          <p:cNvSpPr/>
          <p:nvPr/>
        </p:nvSpPr>
        <p:spPr>
          <a:xfrm>
            <a:off x="0" y="6597352"/>
            <a:ext cx="12192000" cy="260648"/>
          </a:xfrm>
          <a:prstGeom prst="rect">
            <a:avLst/>
          </a:prstGeom>
          <a:solidFill>
            <a:srgbClr val="00534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nvGrpSpPr>
          <p:cNvPr id="4" name="Gruppo 3"/>
          <p:cNvGrpSpPr/>
          <p:nvPr/>
        </p:nvGrpSpPr>
        <p:grpSpPr>
          <a:xfrm>
            <a:off x="983432" y="3665357"/>
            <a:ext cx="9162772" cy="915772"/>
            <a:chOff x="245595" y="3305317"/>
            <a:chExt cx="9162772" cy="915772"/>
          </a:xfrm>
        </p:grpSpPr>
        <p:sp>
          <p:nvSpPr>
            <p:cNvPr id="5" name="Figura a mano libera 4"/>
            <p:cNvSpPr/>
            <p:nvPr/>
          </p:nvSpPr>
          <p:spPr>
            <a:xfrm>
              <a:off x="245595" y="3324158"/>
              <a:ext cx="2502678" cy="879189"/>
            </a:xfrm>
            <a:custGeom>
              <a:avLst/>
              <a:gdLst>
                <a:gd name="connsiteX0" fmla="*/ 0 w 2502678"/>
                <a:gd name="connsiteY0" fmla="*/ 0 h 879189"/>
                <a:gd name="connsiteX1" fmla="*/ 2063084 w 2502678"/>
                <a:gd name="connsiteY1" fmla="*/ 0 h 879189"/>
                <a:gd name="connsiteX2" fmla="*/ 2502678 w 2502678"/>
                <a:gd name="connsiteY2" fmla="*/ 439595 h 879189"/>
                <a:gd name="connsiteX3" fmla="*/ 2063084 w 2502678"/>
                <a:gd name="connsiteY3" fmla="*/ 879189 h 879189"/>
                <a:gd name="connsiteX4" fmla="*/ 0 w 2502678"/>
                <a:gd name="connsiteY4" fmla="*/ 879189 h 879189"/>
                <a:gd name="connsiteX5" fmla="*/ 439595 w 2502678"/>
                <a:gd name="connsiteY5" fmla="*/ 439595 h 879189"/>
                <a:gd name="connsiteX6" fmla="*/ 0 w 2502678"/>
                <a:gd name="connsiteY6" fmla="*/ 0 h 8791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02678" h="879189">
                  <a:moveTo>
                    <a:pt x="0" y="0"/>
                  </a:moveTo>
                  <a:lnTo>
                    <a:pt x="2063084" y="0"/>
                  </a:lnTo>
                  <a:lnTo>
                    <a:pt x="2502678" y="439595"/>
                  </a:lnTo>
                  <a:lnTo>
                    <a:pt x="2063084" y="879189"/>
                  </a:lnTo>
                  <a:lnTo>
                    <a:pt x="0" y="879189"/>
                  </a:lnTo>
                  <a:lnTo>
                    <a:pt x="439595" y="439595"/>
                  </a:lnTo>
                  <a:lnTo>
                    <a:pt x="0" y="0"/>
                  </a:lnTo>
                  <a:close/>
                </a:path>
              </a:pathLst>
            </a:custGeom>
          </p:spPr>
          <p:style>
            <a:lnRef idx="0">
              <a:schemeClr val="lt1">
                <a:hueOff val="0"/>
                <a:satOff val="0"/>
                <a:lumOff val="0"/>
                <a:alphaOff val="0"/>
              </a:schemeClr>
            </a:lnRef>
            <a:fillRef idx="3">
              <a:schemeClr val="accent2">
                <a:hueOff val="0"/>
                <a:satOff val="0"/>
                <a:lumOff val="0"/>
                <a:alphaOff val="0"/>
              </a:schemeClr>
            </a:fillRef>
            <a:effectRef idx="2">
              <a:schemeClr val="accent2">
                <a:hueOff val="0"/>
                <a:satOff val="0"/>
                <a:lumOff val="0"/>
                <a:alphaOff val="0"/>
              </a:schemeClr>
            </a:effectRef>
            <a:fontRef idx="minor">
              <a:schemeClr val="lt1"/>
            </a:fontRef>
          </p:style>
          <p:txBody>
            <a:bodyPr spcFirstLastPara="0" vert="horz" wrap="square" lIns="511604" tIns="24003" rIns="463597" bIns="24003" numCol="1" spcCol="1270" anchor="ctr" anchorCtr="0">
              <a:noAutofit/>
            </a:bodyPr>
            <a:lstStyle/>
            <a:p>
              <a:pPr lvl="0" algn="ctr" defTabSz="800100">
                <a:lnSpc>
                  <a:spcPct val="90000"/>
                </a:lnSpc>
                <a:spcBef>
                  <a:spcPct val="0"/>
                </a:spcBef>
                <a:spcAft>
                  <a:spcPct val="35000"/>
                </a:spcAft>
              </a:pPr>
              <a:r>
                <a:rPr lang="it-IT" sz="1800" b="1" kern="1200" dirty="0">
                  <a:solidFill>
                    <a:schemeClr val="tx1"/>
                  </a:solidFill>
                </a:rPr>
                <a:t>Produzione Importazione</a:t>
              </a:r>
            </a:p>
          </p:txBody>
        </p:sp>
        <p:sp>
          <p:nvSpPr>
            <p:cNvPr id="6" name="Figura a mano libera 5"/>
            <p:cNvSpPr/>
            <p:nvPr/>
          </p:nvSpPr>
          <p:spPr>
            <a:xfrm>
              <a:off x="2535473" y="3341900"/>
              <a:ext cx="2727508" cy="879189"/>
            </a:xfrm>
            <a:custGeom>
              <a:avLst/>
              <a:gdLst>
                <a:gd name="connsiteX0" fmla="*/ 0 w 2727508"/>
                <a:gd name="connsiteY0" fmla="*/ 0 h 879189"/>
                <a:gd name="connsiteX1" fmla="*/ 2287914 w 2727508"/>
                <a:gd name="connsiteY1" fmla="*/ 0 h 879189"/>
                <a:gd name="connsiteX2" fmla="*/ 2727508 w 2727508"/>
                <a:gd name="connsiteY2" fmla="*/ 439595 h 879189"/>
                <a:gd name="connsiteX3" fmla="*/ 2287914 w 2727508"/>
                <a:gd name="connsiteY3" fmla="*/ 879189 h 879189"/>
                <a:gd name="connsiteX4" fmla="*/ 0 w 2727508"/>
                <a:gd name="connsiteY4" fmla="*/ 879189 h 879189"/>
                <a:gd name="connsiteX5" fmla="*/ 439595 w 2727508"/>
                <a:gd name="connsiteY5" fmla="*/ 439595 h 879189"/>
                <a:gd name="connsiteX6" fmla="*/ 0 w 2727508"/>
                <a:gd name="connsiteY6" fmla="*/ 0 h 8791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27508" h="879189">
                  <a:moveTo>
                    <a:pt x="0" y="0"/>
                  </a:moveTo>
                  <a:lnTo>
                    <a:pt x="2287914" y="0"/>
                  </a:lnTo>
                  <a:lnTo>
                    <a:pt x="2727508" y="439595"/>
                  </a:lnTo>
                  <a:lnTo>
                    <a:pt x="2287914" y="879189"/>
                  </a:lnTo>
                  <a:lnTo>
                    <a:pt x="0" y="879189"/>
                  </a:lnTo>
                  <a:lnTo>
                    <a:pt x="439595" y="439595"/>
                  </a:lnTo>
                  <a:lnTo>
                    <a:pt x="0" y="0"/>
                  </a:lnTo>
                  <a:close/>
                </a:path>
              </a:pathLst>
            </a:custGeom>
          </p:spPr>
          <p:style>
            <a:lnRef idx="0">
              <a:schemeClr val="lt1">
                <a:hueOff val="0"/>
                <a:satOff val="0"/>
                <a:lumOff val="0"/>
                <a:alphaOff val="0"/>
              </a:schemeClr>
            </a:lnRef>
            <a:fillRef idx="3">
              <a:schemeClr val="accent3">
                <a:hueOff val="0"/>
                <a:satOff val="0"/>
                <a:lumOff val="0"/>
                <a:alphaOff val="0"/>
              </a:schemeClr>
            </a:fillRef>
            <a:effectRef idx="2">
              <a:schemeClr val="accent3">
                <a:hueOff val="0"/>
                <a:satOff val="0"/>
                <a:lumOff val="0"/>
                <a:alphaOff val="0"/>
              </a:schemeClr>
            </a:effectRef>
            <a:fontRef idx="minor">
              <a:schemeClr val="lt1"/>
            </a:fontRef>
          </p:style>
          <p:txBody>
            <a:bodyPr spcFirstLastPara="0" vert="horz" wrap="square" lIns="511604" tIns="24003" rIns="463597" bIns="24003" numCol="1" spcCol="1270" anchor="ctr" anchorCtr="0">
              <a:noAutofit/>
            </a:bodyPr>
            <a:lstStyle/>
            <a:p>
              <a:pPr lvl="0" algn="ctr" defTabSz="800100">
                <a:lnSpc>
                  <a:spcPct val="90000"/>
                </a:lnSpc>
                <a:spcBef>
                  <a:spcPct val="0"/>
                </a:spcBef>
                <a:spcAft>
                  <a:spcPct val="35000"/>
                </a:spcAft>
              </a:pPr>
              <a:r>
                <a:rPr lang="it-IT" sz="1800" b="1" kern="1200" dirty="0">
                  <a:solidFill>
                    <a:srgbClr val="000000"/>
                  </a:solidFill>
                </a:rPr>
                <a:t>Trasporto Dispacciamento</a:t>
              </a:r>
            </a:p>
          </p:txBody>
        </p:sp>
        <p:sp>
          <p:nvSpPr>
            <p:cNvPr id="7" name="Figura a mano libera 6"/>
            <p:cNvSpPr/>
            <p:nvPr/>
          </p:nvSpPr>
          <p:spPr>
            <a:xfrm>
              <a:off x="5001082" y="3305476"/>
              <a:ext cx="2463070" cy="879189"/>
            </a:xfrm>
            <a:custGeom>
              <a:avLst/>
              <a:gdLst>
                <a:gd name="connsiteX0" fmla="*/ 0 w 2463070"/>
                <a:gd name="connsiteY0" fmla="*/ 0 h 879189"/>
                <a:gd name="connsiteX1" fmla="*/ 2023476 w 2463070"/>
                <a:gd name="connsiteY1" fmla="*/ 0 h 879189"/>
                <a:gd name="connsiteX2" fmla="*/ 2463070 w 2463070"/>
                <a:gd name="connsiteY2" fmla="*/ 439595 h 879189"/>
                <a:gd name="connsiteX3" fmla="*/ 2023476 w 2463070"/>
                <a:gd name="connsiteY3" fmla="*/ 879189 h 879189"/>
                <a:gd name="connsiteX4" fmla="*/ 0 w 2463070"/>
                <a:gd name="connsiteY4" fmla="*/ 879189 h 879189"/>
                <a:gd name="connsiteX5" fmla="*/ 439595 w 2463070"/>
                <a:gd name="connsiteY5" fmla="*/ 439595 h 879189"/>
                <a:gd name="connsiteX6" fmla="*/ 0 w 2463070"/>
                <a:gd name="connsiteY6" fmla="*/ 0 h 8791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63070" h="879189">
                  <a:moveTo>
                    <a:pt x="0" y="0"/>
                  </a:moveTo>
                  <a:lnTo>
                    <a:pt x="2023476" y="0"/>
                  </a:lnTo>
                  <a:lnTo>
                    <a:pt x="2463070" y="439595"/>
                  </a:lnTo>
                  <a:lnTo>
                    <a:pt x="2023476" y="879189"/>
                  </a:lnTo>
                  <a:lnTo>
                    <a:pt x="0" y="879189"/>
                  </a:lnTo>
                  <a:lnTo>
                    <a:pt x="439595" y="439595"/>
                  </a:lnTo>
                  <a:lnTo>
                    <a:pt x="0" y="0"/>
                  </a:lnTo>
                  <a:close/>
                </a:path>
              </a:pathLst>
            </a:custGeom>
          </p:spPr>
          <p:style>
            <a:lnRef idx="0">
              <a:schemeClr val="lt1">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txBody>
            <a:bodyPr spcFirstLastPara="0" vert="horz" wrap="square" lIns="511604" tIns="24003" rIns="463597" bIns="24003" numCol="1" spcCol="1270" anchor="ctr" anchorCtr="0">
              <a:noAutofit/>
            </a:bodyPr>
            <a:lstStyle/>
            <a:p>
              <a:pPr lvl="0" algn="ctr" defTabSz="800100">
                <a:lnSpc>
                  <a:spcPct val="90000"/>
                </a:lnSpc>
                <a:spcBef>
                  <a:spcPct val="0"/>
                </a:spcBef>
                <a:spcAft>
                  <a:spcPct val="35000"/>
                </a:spcAft>
              </a:pPr>
              <a:r>
                <a:rPr lang="it-IT" sz="1800" b="1" kern="1200" dirty="0">
                  <a:solidFill>
                    <a:srgbClr val="000000"/>
                  </a:solidFill>
                </a:rPr>
                <a:t>Distribuzione Misura</a:t>
              </a:r>
            </a:p>
          </p:txBody>
        </p:sp>
        <p:sp>
          <p:nvSpPr>
            <p:cNvPr id="8" name="Figura a mano libera 7"/>
            <p:cNvSpPr/>
            <p:nvPr/>
          </p:nvSpPr>
          <p:spPr>
            <a:xfrm>
              <a:off x="7210394" y="3305317"/>
              <a:ext cx="2197973" cy="879189"/>
            </a:xfrm>
            <a:custGeom>
              <a:avLst/>
              <a:gdLst>
                <a:gd name="connsiteX0" fmla="*/ 0 w 2197973"/>
                <a:gd name="connsiteY0" fmla="*/ 0 h 879189"/>
                <a:gd name="connsiteX1" fmla="*/ 1758379 w 2197973"/>
                <a:gd name="connsiteY1" fmla="*/ 0 h 879189"/>
                <a:gd name="connsiteX2" fmla="*/ 2197973 w 2197973"/>
                <a:gd name="connsiteY2" fmla="*/ 439595 h 879189"/>
                <a:gd name="connsiteX3" fmla="*/ 1758379 w 2197973"/>
                <a:gd name="connsiteY3" fmla="*/ 879189 h 879189"/>
                <a:gd name="connsiteX4" fmla="*/ 0 w 2197973"/>
                <a:gd name="connsiteY4" fmla="*/ 879189 h 879189"/>
                <a:gd name="connsiteX5" fmla="*/ 439595 w 2197973"/>
                <a:gd name="connsiteY5" fmla="*/ 439595 h 879189"/>
                <a:gd name="connsiteX6" fmla="*/ 0 w 2197973"/>
                <a:gd name="connsiteY6" fmla="*/ 0 h 8791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97973" h="879189">
                  <a:moveTo>
                    <a:pt x="0" y="0"/>
                  </a:moveTo>
                  <a:lnTo>
                    <a:pt x="1758379" y="0"/>
                  </a:lnTo>
                  <a:lnTo>
                    <a:pt x="2197973" y="439595"/>
                  </a:lnTo>
                  <a:lnTo>
                    <a:pt x="1758379" y="879189"/>
                  </a:lnTo>
                  <a:lnTo>
                    <a:pt x="0" y="879189"/>
                  </a:lnTo>
                  <a:lnTo>
                    <a:pt x="439595" y="439595"/>
                  </a:lnTo>
                  <a:lnTo>
                    <a:pt x="0" y="0"/>
                  </a:lnTo>
                  <a:close/>
                </a:path>
              </a:pathLst>
            </a:custGeom>
          </p:spPr>
          <p:style>
            <a:lnRef idx="0">
              <a:schemeClr val="lt1">
                <a:hueOff val="0"/>
                <a:satOff val="0"/>
                <a:lumOff val="0"/>
                <a:alphaOff val="0"/>
              </a:schemeClr>
            </a:lnRef>
            <a:fillRef idx="3">
              <a:schemeClr val="accent5">
                <a:hueOff val="0"/>
                <a:satOff val="0"/>
                <a:lumOff val="0"/>
                <a:alphaOff val="0"/>
              </a:schemeClr>
            </a:fillRef>
            <a:effectRef idx="2">
              <a:schemeClr val="accent5">
                <a:hueOff val="0"/>
                <a:satOff val="0"/>
                <a:lumOff val="0"/>
                <a:alphaOff val="0"/>
              </a:schemeClr>
            </a:effectRef>
            <a:fontRef idx="minor">
              <a:schemeClr val="lt1"/>
            </a:fontRef>
          </p:style>
          <p:txBody>
            <a:bodyPr spcFirstLastPara="0" vert="horz" wrap="square" lIns="511604" tIns="24003" rIns="463597" bIns="24003" numCol="1" spcCol="1270" anchor="ctr" anchorCtr="0">
              <a:noAutofit/>
            </a:bodyPr>
            <a:lstStyle/>
            <a:p>
              <a:pPr lvl="0" algn="ctr" defTabSz="800100">
                <a:lnSpc>
                  <a:spcPct val="90000"/>
                </a:lnSpc>
                <a:spcBef>
                  <a:spcPct val="0"/>
                </a:spcBef>
                <a:spcAft>
                  <a:spcPct val="35000"/>
                </a:spcAft>
              </a:pPr>
              <a:r>
                <a:rPr lang="it-IT" sz="1800" b="1" kern="1200" dirty="0">
                  <a:solidFill>
                    <a:srgbClr val="000000"/>
                  </a:solidFill>
                </a:rPr>
                <a:t>Vendita Cliente Finale</a:t>
              </a:r>
            </a:p>
          </p:txBody>
        </p:sp>
      </p:grpSp>
      <p:sp>
        <p:nvSpPr>
          <p:cNvPr id="24" name="Rettangolo arrotondato 23"/>
          <p:cNvSpPr/>
          <p:nvPr/>
        </p:nvSpPr>
        <p:spPr>
          <a:xfrm>
            <a:off x="1937293" y="4934732"/>
            <a:ext cx="1836000" cy="5080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it-IT" b="1" dirty="0"/>
              <a:t>Stoccaggio</a:t>
            </a:r>
          </a:p>
        </p:txBody>
      </p:sp>
      <p:sp>
        <p:nvSpPr>
          <p:cNvPr id="25" name="Rettangolo arrotondato 24"/>
          <p:cNvSpPr/>
          <p:nvPr/>
        </p:nvSpPr>
        <p:spPr>
          <a:xfrm>
            <a:off x="2441349" y="5513288"/>
            <a:ext cx="1831975" cy="5080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it-IT" b="1" dirty="0"/>
              <a:t>Rigassificazione</a:t>
            </a:r>
          </a:p>
        </p:txBody>
      </p:sp>
      <p:pic>
        <p:nvPicPr>
          <p:cNvPr id="26" name="Immagine 25" descr="centrali-gas-naturale-energia.jp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90778" y="2381423"/>
            <a:ext cx="1837155" cy="1146385"/>
          </a:xfrm>
          <a:prstGeom prst="rect">
            <a:avLst/>
          </a:prstGeom>
        </p:spPr>
      </p:pic>
      <p:pic>
        <p:nvPicPr>
          <p:cNvPr id="27" name="Immagine 26" descr="gas-naturale-produzione-usa-mercato-nimex.jp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449461" y="2379467"/>
            <a:ext cx="1863019" cy="1148341"/>
          </a:xfrm>
          <a:prstGeom prst="rect">
            <a:avLst/>
          </a:prstGeom>
        </p:spPr>
      </p:pic>
      <p:pic>
        <p:nvPicPr>
          <p:cNvPr id="28" name="Immagine 27" descr="contatore_gas.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41749" y="2379467"/>
            <a:ext cx="1291882" cy="1148341"/>
          </a:xfrm>
          <a:prstGeom prst="rect">
            <a:avLst/>
          </a:prstGeom>
        </p:spPr>
      </p:pic>
      <p:pic>
        <p:nvPicPr>
          <p:cNvPr id="29" name="Immagine 28" descr="clientefinale.jpe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010143" y="2487272"/>
            <a:ext cx="1559998" cy="935999"/>
          </a:xfrm>
          <a:prstGeom prst="rect">
            <a:avLst/>
          </a:prstGeom>
        </p:spPr>
      </p:pic>
      <p:sp>
        <p:nvSpPr>
          <p:cNvPr id="3" name="Freccia curva 2"/>
          <p:cNvSpPr/>
          <p:nvPr/>
        </p:nvSpPr>
        <p:spPr>
          <a:xfrm rot="5400000" flipH="1">
            <a:off x="4248550" y="4855683"/>
            <a:ext cx="991892" cy="763253"/>
          </a:xfrm>
          <a:prstGeom prst="bentArrow">
            <a:avLst>
              <a:gd name="adj1" fmla="val 25928"/>
              <a:gd name="adj2" fmla="val 26045"/>
              <a:gd name="adj3" fmla="val 29580"/>
              <a:gd name="adj4" fmla="val 1299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tx1"/>
              </a:solidFill>
            </a:endParaRPr>
          </a:p>
        </p:txBody>
      </p:sp>
      <p:sp>
        <p:nvSpPr>
          <p:cNvPr id="18" name="Freccia curva 17"/>
          <p:cNvSpPr/>
          <p:nvPr/>
        </p:nvSpPr>
        <p:spPr>
          <a:xfrm rot="10800000" flipH="1">
            <a:off x="1172567" y="4703507"/>
            <a:ext cx="908742" cy="1142465"/>
          </a:xfrm>
          <a:prstGeom prst="bentArrow">
            <a:avLst>
              <a:gd name="adj1" fmla="val 20155"/>
              <a:gd name="adj2" fmla="val 23245"/>
              <a:gd name="adj3" fmla="val 34479"/>
              <a:gd name="adj4" fmla="val 1876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tx1"/>
              </a:solidFill>
            </a:endParaRPr>
          </a:p>
        </p:txBody>
      </p:sp>
      <p:pic>
        <p:nvPicPr>
          <p:cNvPr id="10" name="Immagine 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190778" y="1429116"/>
            <a:ext cx="1837155" cy="919764"/>
          </a:xfrm>
          <a:prstGeom prst="rect">
            <a:avLst/>
          </a:prstGeom>
        </p:spPr>
      </p:pic>
    </p:spTree>
    <p:extLst>
      <p:ext uri="{BB962C8B-B14F-4D97-AF65-F5344CB8AC3E}">
        <p14:creationId xmlns:p14="http://schemas.microsoft.com/office/powerpoint/2010/main" val="2045712742"/>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additive="base">
                                        <p:cTn id="7" dur="500"/>
                                        <p:tgtEl>
                                          <p:spTgt spid="26"/>
                                        </p:tgtEl>
                                        <p:attrNameLst>
                                          <p:attrName>ppt_y</p:attrName>
                                        </p:attrNameLst>
                                      </p:cBhvr>
                                      <p:tavLst>
                                        <p:tav tm="0">
                                          <p:val>
                                            <p:strVal val="#ppt_y+#ppt_h*1.125000"/>
                                          </p:val>
                                        </p:tav>
                                        <p:tav tm="100000">
                                          <p:val>
                                            <p:strVal val="#ppt_y"/>
                                          </p:val>
                                        </p:tav>
                                      </p:tavLst>
                                    </p:anim>
                                    <p:animEffect transition="in" filter="wipe(up)">
                                      <p:cBhvr>
                                        <p:cTn id="8" dur="500"/>
                                        <p:tgtEl>
                                          <p:spTgt spid="26"/>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nodeType="clickEffect">
                                  <p:stCondLst>
                                    <p:cond delay="0"/>
                                  </p:stCondLst>
                                  <p:childTnLst>
                                    <p:set>
                                      <p:cBhvr>
                                        <p:cTn id="12" dur="1" fill="hold">
                                          <p:stCondLst>
                                            <p:cond delay="0"/>
                                          </p:stCondLst>
                                        </p:cTn>
                                        <p:tgtEl>
                                          <p:spTgt spid="27"/>
                                        </p:tgtEl>
                                        <p:attrNameLst>
                                          <p:attrName>style.visibility</p:attrName>
                                        </p:attrNameLst>
                                      </p:cBhvr>
                                      <p:to>
                                        <p:strVal val="visible"/>
                                      </p:to>
                                    </p:set>
                                    <p:anim calcmode="lin" valueType="num">
                                      <p:cBhvr additive="base">
                                        <p:cTn id="13" dur="500"/>
                                        <p:tgtEl>
                                          <p:spTgt spid="27"/>
                                        </p:tgtEl>
                                        <p:attrNameLst>
                                          <p:attrName>ppt_y</p:attrName>
                                        </p:attrNameLst>
                                      </p:cBhvr>
                                      <p:tavLst>
                                        <p:tav tm="0">
                                          <p:val>
                                            <p:strVal val="#ppt_y+#ppt_h*1.125000"/>
                                          </p:val>
                                        </p:tav>
                                        <p:tav tm="100000">
                                          <p:val>
                                            <p:strVal val="#ppt_y"/>
                                          </p:val>
                                        </p:tav>
                                      </p:tavLst>
                                    </p:anim>
                                    <p:animEffect transition="in" filter="wipe(up)">
                                      <p:cBhvr>
                                        <p:cTn id="14" dur="500"/>
                                        <p:tgtEl>
                                          <p:spTgt spid="27"/>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nodeType="clickEffect">
                                  <p:stCondLst>
                                    <p:cond delay="0"/>
                                  </p:stCondLst>
                                  <p:childTnLst>
                                    <p:set>
                                      <p:cBhvr>
                                        <p:cTn id="18" dur="1" fill="hold">
                                          <p:stCondLst>
                                            <p:cond delay="0"/>
                                          </p:stCondLst>
                                        </p:cTn>
                                        <p:tgtEl>
                                          <p:spTgt spid="28"/>
                                        </p:tgtEl>
                                        <p:attrNameLst>
                                          <p:attrName>style.visibility</p:attrName>
                                        </p:attrNameLst>
                                      </p:cBhvr>
                                      <p:to>
                                        <p:strVal val="visible"/>
                                      </p:to>
                                    </p:set>
                                    <p:anim calcmode="lin" valueType="num">
                                      <p:cBhvr additive="base">
                                        <p:cTn id="19" dur="500"/>
                                        <p:tgtEl>
                                          <p:spTgt spid="28"/>
                                        </p:tgtEl>
                                        <p:attrNameLst>
                                          <p:attrName>ppt_y</p:attrName>
                                        </p:attrNameLst>
                                      </p:cBhvr>
                                      <p:tavLst>
                                        <p:tav tm="0">
                                          <p:val>
                                            <p:strVal val="#ppt_y+#ppt_h*1.125000"/>
                                          </p:val>
                                        </p:tav>
                                        <p:tav tm="100000">
                                          <p:val>
                                            <p:strVal val="#ppt_y"/>
                                          </p:val>
                                        </p:tav>
                                      </p:tavLst>
                                    </p:anim>
                                    <p:animEffect transition="in" filter="wipe(up)">
                                      <p:cBhvr>
                                        <p:cTn id="20" dur="500"/>
                                        <p:tgtEl>
                                          <p:spTgt spid="28"/>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nodeType="clickEffect">
                                  <p:stCondLst>
                                    <p:cond delay="0"/>
                                  </p:stCondLst>
                                  <p:childTnLst>
                                    <p:set>
                                      <p:cBhvr>
                                        <p:cTn id="24" dur="1" fill="hold">
                                          <p:stCondLst>
                                            <p:cond delay="0"/>
                                          </p:stCondLst>
                                        </p:cTn>
                                        <p:tgtEl>
                                          <p:spTgt spid="29"/>
                                        </p:tgtEl>
                                        <p:attrNameLst>
                                          <p:attrName>style.visibility</p:attrName>
                                        </p:attrNameLst>
                                      </p:cBhvr>
                                      <p:to>
                                        <p:strVal val="visible"/>
                                      </p:to>
                                    </p:set>
                                    <p:anim calcmode="lin" valueType="num">
                                      <p:cBhvr additive="base">
                                        <p:cTn id="25" dur="500"/>
                                        <p:tgtEl>
                                          <p:spTgt spid="29"/>
                                        </p:tgtEl>
                                        <p:attrNameLst>
                                          <p:attrName>ppt_y</p:attrName>
                                        </p:attrNameLst>
                                      </p:cBhvr>
                                      <p:tavLst>
                                        <p:tav tm="0">
                                          <p:val>
                                            <p:strVal val="#ppt_y+#ppt_h*1.125000"/>
                                          </p:val>
                                        </p:tav>
                                        <p:tav tm="100000">
                                          <p:val>
                                            <p:strVal val="#ppt_y"/>
                                          </p:val>
                                        </p:tav>
                                      </p:tavLst>
                                    </p:anim>
                                    <p:animEffect transition="in" filter="wipe(up)">
                                      <p:cBhvr>
                                        <p:cTn id="26" dur="500"/>
                                        <p:tgtEl>
                                          <p:spTgt spid="29"/>
                                        </p:tgtEl>
                                      </p:cBhvr>
                                    </p:animEffect>
                                  </p:childTnLst>
                                </p:cTn>
                              </p:par>
                            </p:childTnLst>
                          </p:cTn>
                        </p:par>
                        <p:par>
                          <p:cTn id="27" fill="hold">
                            <p:stCondLst>
                              <p:cond delay="500"/>
                            </p:stCondLst>
                            <p:childTnLst>
                              <p:par>
                                <p:cTn id="28" presetID="55" presetClass="entr" presetSubtype="0" fill="hold" grpId="0" nodeType="afterEffect">
                                  <p:stCondLst>
                                    <p:cond delay="0"/>
                                  </p:stCondLst>
                                  <p:childTnLst>
                                    <p:set>
                                      <p:cBhvr>
                                        <p:cTn id="29" dur="1" fill="hold">
                                          <p:stCondLst>
                                            <p:cond delay="0"/>
                                          </p:stCondLst>
                                        </p:cTn>
                                        <p:tgtEl>
                                          <p:spTgt spid="24"/>
                                        </p:tgtEl>
                                        <p:attrNameLst>
                                          <p:attrName>style.visibility</p:attrName>
                                        </p:attrNameLst>
                                      </p:cBhvr>
                                      <p:to>
                                        <p:strVal val="visible"/>
                                      </p:to>
                                    </p:set>
                                    <p:anim calcmode="lin" valueType="num">
                                      <p:cBhvr>
                                        <p:cTn id="30" dur="1000" fill="hold"/>
                                        <p:tgtEl>
                                          <p:spTgt spid="24"/>
                                        </p:tgtEl>
                                        <p:attrNameLst>
                                          <p:attrName>ppt_w</p:attrName>
                                        </p:attrNameLst>
                                      </p:cBhvr>
                                      <p:tavLst>
                                        <p:tav tm="0">
                                          <p:val>
                                            <p:strVal val="#ppt_w*0.70"/>
                                          </p:val>
                                        </p:tav>
                                        <p:tav tm="100000">
                                          <p:val>
                                            <p:strVal val="#ppt_w"/>
                                          </p:val>
                                        </p:tav>
                                      </p:tavLst>
                                    </p:anim>
                                    <p:anim calcmode="lin" valueType="num">
                                      <p:cBhvr>
                                        <p:cTn id="31" dur="1000" fill="hold"/>
                                        <p:tgtEl>
                                          <p:spTgt spid="24"/>
                                        </p:tgtEl>
                                        <p:attrNameLst>
                                          <p:attrName>ppt_h</p:attrName>
                                        </p:attrNameLst>
                                      </p:cBhvr>
                                      <p:tavLst>
                                        <p:tav tm="0">
                                          <p:val>
                                            <p:strVal val="#ppt_h"/>
                                          </p:val>
                                        </p:tav>
                                        <p:tav tm="100000">
                                          <p:val>
                                            <p:strVal val="#ppt_h"/>
                                          </p:val>
                                        </p:tav>
                                      </p:tavLst>
                                    </p:anim>
                                    <p:animEffect transition="in" filter="fade">
                                      <p:cBhvr>
                                        <p:cTn id="32" dur="1000"/>
                                        <p:tgtEl>
                                          <p:spTgt spid="24"/>
                                        </p:tgtEl>
                                      </p:cBhvr>
                                    </p:animEffect>
                                  </p:childTnLst>
                                </p:cTn>
                              </p:par>
                            </p:childTnLst>
                          </p:cTn>
                        </p:par>
                        <p:par>
                          <p:cTn id="33" fill="hold">
                            <p:stCondLst>
                              <p:cond delay="1500"/>
                            </p:stCondLst>
                            <p:childTnLst>
                              <p:par>
                                <p:cTn id="34" presetID="55" presetClass="entr" presetSubtype="0" fill="hold" grpId="0" nodeType="afterEffect">
                                  <p:stCondLst>
                                    <p:cond delay="0"/>
                                  </p:stCondLst>
                                  <p:childTnLst>
                                    <p:set>
                                      <p:cBhvr>
                                        <p:cTn id="35" dur="1" fill="hold">
                                          <p:stCondLst>
                                            <p:cond delay="0"/>
                                          </p:stCondLst>
                                        </p:cTn>
                                        <p:tgtEl>
                                          <p:spTgt spid="25"/>
                                        </p:tgtEl>
                                        <p:attrNameLst>
                                          <p:attrName>style.visibility</p:attrName>
                                        </p:attrNameLst>
                                      </p:cBhvr>
                                      <p:to>
                                        <p:strVal val="visible"/>
                                      </p:to>
                                    </p:set>
                                    <p:anim calcmode="lin" valueType="num">
                                      <p:cBhvr>
                                        <p:cTn id="36" dur="1000" fill="hold"/>
                                        <p:tgtEl>
                                          <p:spTgt spid="25"/>
                                        </p:tgtEl>
                                        <p:attrNameLst>
                                          <p:attrName>ppt_w</p:attrName>
                                        </p:attrNameLst>
                                      </p:cBhvr>
                                      <p:tavLst>
                                        <p:tav tm="0">
                                          <p:val>
                                            <p:strVal val="#ppt_w*0.70"/>
                                          </p:val>
                                        </p:tav>
                                        <p:tav tm="100000">
                                          <p:val>
                                            <p:strVal val="#ppt_w"/>
                                          </p:val>
                                        </p:tav>
                                      </p:tavLst>
                                    </p:anim>
                                    <p:anim calcmode="lin" valueType="num">
                                      <p:cBhvr>
                                        <p:cTn id="37" dur="1000" fill="hold"/>
                                        <p:tgtEl>
                                          <p:spTgt spid="25"/>
                                        </p:tgtEl>
                                        <p:attrNameLst>
                                          <p:attrName>ppt_h</p:attrName>
                                        </p:attrNameLst>
                                      </p:cBhvr>
                                      <p:tavLst>
                                        <p:tav tm="0">
                                          <p:val>
                                            <p:strVal val="#ppt_h"/>
                                          </p:val>
                                        </p:tav>
                                        <p:tav tm="100000">
                                          <p:val>
                                            <p:strVal val="#ppt_h"/>
                                          </p:val>
                                        </p:tav>
                                      </p:tavLst>
                                    </p:anim>
                                    <p:animEffect transition="in" filter="fade">
                                      <p:cBhvr>
                                        <p:cTn id="38" dur="10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Titolo 1"/>
          <p:cNvSpPr txBox="1">
            <a:spLocks/>
          </p:cNvSpPr>
          <p:nvPr/>
        </p:nvSpPr>
        <p:spPr bwMode="auto">
          <a:xfrm>
            <a:off x="766763" y="115888"/>
            <a:ext cx="9510712" cy="649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fontAlgn="base">
              <a:spcBef>
                <a:spcPct val="0"/>
              </a:spcBef>
              <a:spcAft>
                <a:spcPct val="0"/>
              </a:spcAft>
              <a:defRPr>
                <a:solidFill>
                  <a:schemeClr val="tx1"/>
                </a:solidFill>
                <a:latin typeface="Corbel" panose="020B0503020204020204" pitchFamily="34" charset="0"/>
              </a:defRPr>
            </a:lvl6pPr>
            <a:lvl7pPr marL="2971800" indent="-228600" fontAlgn="base">
              <a:spcBef>
                <a:spcPct val="0"/>
              </a:spcBef>
              <a:spcAft>
                <a:spcPct val="0"/>
              </a:spcAft>
              <a:defRPr>
                <a:solidFill>
                  <a:schemeClr val="tx1"/>
                </a:solidFill>
                <a:latin typeface="Corbel" panose="020B0503020204020204" pitchFamily="34" charset="0"/>
              </a:defRPr>
            </a:lvl7pPr>
            <a:lvl8pPr marL="3429000" indent="-228600" fontAlgn="base">
              <a:spcBef>
                <a:spcPct val="0"/>
              </a:spcBef>
              <a:spcAft>
                <a:spcPct val="0"/>
              </a:spcAft>
              <a:defRPr>
                <a:solidFill>
                  <a:schemeClr val="tx1"/>
                </a:solidFill>
                <a:latin typeface="Corbel" panose="020B0503020204020204" pitchFamily="34" charset="0"/>
              </a:defRPr>
            </a:lvl8pPr>
            <a:lvl9pPr marL="3886200" indent="-228600" fontAlgn="base">
              <a:spcBef>
                <a:spcPct val="0"/>
              </a:spcBef>
              <a:spcAft>
                <a:spcPct val="0"/>
              </a:spcAft>
              <a:defRPr>
                <a:solidFill>
                  <a:schemeClr val="tx1"/>
                </a:solidFill>
                <a:latin typeface="Corbel" panose="020B0503020204020204" pitchFamily="34" charset="0"/>
              </a:defRPr>
            </a:lvl9pPr>
          </a:lstStyle>
          <a:p>
            <a:pPr eaLnBrk="1" hangingPunct="1">
              <a:lnSpc>
                <a:spcPct val="90000"/>
              </a:lnSpc>
              <a:buFont typeface="Arial" panose="020B0604020202020204" pitchFamily="34" charset="0"/>
              <a:buNone/>
            </a:pPr>
            <a:r>
              <a:rPr lang="it-IT" altLang="it-IT" sz="3400" noProof="1">
                <a:solidFill>
                  <a:srgbClr val="00534C"/>
                </a:solidFill>
              </a:rPr>
              <a:t>La Filiera Gas</a:t>
            </a:r>
          </a:p>
        </p:txBody>
      </p:sp>
      <p:cxnSp>
        <p:nvCxnSpPr>
          <p:cNvPr id="9" name="Connettore 1 8"/>
          <p:cNvCxnSpPr/>
          <p:nvPr/>
        </p:nvCxnSpPr>
        <p:spPr>
          <a:xfrm>
            <a:off x="766763" y="908050"/>
            <a:ext cx="10153650" cy="0"/>
          </a:xfrm>
          <a:prstGeom prst="line">
            <a:avLst/>
          </a:prstGeom>
          <a:ln>
            <a:solidFill>
              <a:srgbClr val="222B48"/>
            </a:solidFill>
          </a:ln>
        </p:spPr>
        <p:style>
          <a:lnRef idx="1">
            <a:schemeClr val="accent1"/>
          </a:lnRef>
          <a:fillRef idx="0">
            <a:schemeClr val="accent1"/>
          </a:fillRef>
          <a:effectRef idx="0">
            <a:schemeClr val="accent1"/>
          </a:effectRef>
          <a:fontRef idx="minor">
            <a:schemeClr val="tx1"/>
          </a:fontRef>
        </p:style>
      </p:cxnSp>
      <p:sp>
        <p:nvSpPr>
          <p:cNvPr id="2" name="Rettangolo 1"/>
          <p:cNvSpPr/>
          <p:nvPr/>
        </p:nvSpPr>
        <p:spPr>
          <a:xfrm>
            <a:off x="0" y="6597352"/>
            <a:ext cx="12192000" cy="260648"/>
          </a:xfrm>
          <a:prstGeom prst="rect">
            <a:avLst/>
          </a:prstGeom>
          <a:solidFill>
            <a:srgbClr val="00534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7" name="Immagine 6" descr="219822_130815.jp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99516" y="1087614"/>
            <a:ext cx="459470" cy="562391"/>
          </a:xfrm>
          <a:prstGeom prst="rect">
            <a:avLst/>
          </a:prstGeom>
        </p:spPr>
      </p:pic>
      <p:sp>
        <p:nvSpPr>
          <p:cNvPr id="11" name="Sottotitolo 2"/>
          <p:cNvSpPr txBox="1">
            <a:spLocks/>
          </p:cNvSpPr>
          <p:nvPr/>
        </p:nvSpPr>
        <p:spPr>
          <a:xfrm>
            <a:off x="2999459" y="1429192"/>
            <a:ext cx="6912965" cy="991696"/>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gn="l"/>
            <a:r>
              <a:rPr lang="it-IT" sz="2200" b="1" dirty="0">
                <a:solidFill>
                  <a:srgbClr val="1F497D"/>
                </a:solidFill>
              </a:rPr>
              <a:t>Provvedono all’importazione, alla produzione, allo stoccaggio del gas.</a:t>
            </a:r>
          </a:p>
        </p:txBody>
      </p:sp>
      <p:pic>
        <p:nvPicPr>
          <p:cNvPr id="12" name="Immagine 11" descr="edison-numero-verde-online.jp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47157" y="1725313"/>
            <a:ext cx="1023658" cy="457656"/>
          </a:xfrm>
          <a:prstGeom prst="rect">
            <a:avLst/>
          </a:prstGeom>
        </p:spPr>
      </p:pic>
      <p:pic>
        <p:nvPicPr>
          <p:cNvPr id="14" name="Immagine 13" descr="images-1.jpe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770874" y="1725313"/>
            <a:ext cx="677611" cy="200652"/>
          </a:xfrm>
          <a:prstGeom prst="rect">
            <a:avLst/>
          </a:prstGeom>
        </p:spPr>
      </p:pic>
      <p:pic>
        <p:nvPicPr>
          <p:cNvPr id="15" name="Immagine 14" descr="logo_snam.jpg"/>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58417" y="3061780"/>
            <a:ext cx="969223" cy="913713"/>
          </a:xfrm>
          <a:prstGeom prst="rect">
            <a:avLst/>
          </a:prstGeom>
        </p:spPr>
      </p:pic>
      <p:sp>
        <p:nvSpPr>
          <p:cNvPr id="16" name="Sottotitolo 2"/>
          <p:cNvSpPr txBox="1">
            <a:spLocks/>
          </p:cNvSpPr>
          <p:nvPr/>
        </p:nvSpPr>
        <p:spPr>
          <a:xfrm>
            <a:off x="2999458" y="3002728"/>
            <a:ext cx="6912965" cy="1260000"/>
          </a:xfrm>
          <a:prstGeom prst="rect">
            <a:avLst/>
          </a:prstGeom>
        </p:spPr>
        <p:txBody>
          <a:bodyPr vert="horz" lIns="91440" tIns="45720" rIns="91440" bIns="45720" rtlCol="0">
            <a:no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gn="l"/>
            <a:r>
              <a:rPr lang="it-IT" sz="2200" b="1" dirty="0">
                <a:solidFill>
                  <a:srgbClr val="1F497D"/>
                </a:solidFill>
              </a:rPr>
              <a:t>Provvede al trasporto del gas sulla rete in alta pressione, di cui è proprietaria. (Società del gruppo Eni)</a:t>
            </a:r>
          </a:p>
        </p:txBody>
      </p:sp>
      <p:sp>
        <p:nvSpPr>
          <p:cNvPr id="17" name="Sottotitolo 2"/>
          <p:cNvSpPr txBox="1">
            <a:spLocks/>
          </p:cNvSpPr>
          <p:nvPr/>
        </p:nvSpPr>
        <p:spPr>
          <a:xfrm>
            <a:off x="2999457" y="4843398"/>
            <a:ext cx="6912965" cy="794525"/>
          </a:xfrm>
          <a:prstGeom prst="rect">
            <a:avLst/>
          </a:prstGeom>
        </p:spPr>
        <p:txBody>
          <a:bodyPr vert="horz" lIns="91440" tIns="45720" rIns="91440" bIns="45720" rtlCol="0">
            <a:no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gn="l"/>
            <a:r>
              <a:rPr lang="it-IT" sz="2200" b="1" dirty="0">
                <a:solidFill>
                  <a:srgbClr val="1F497D"/>
                </a:solidFill>
              </a:rPr>
              <a:t>Provvedono al </a:t>
            </a:r>
            <a:r>
              <a:rPr lang="it-IT" sz="2200" b="1" dirty="0" err="1">
                <a:solidFill>
                  <a:srgbClr val="1F497D"/>
                </a:solidFill>
              </a:rPr>
              <a:t>vettoriamento</a:t>
            </a:r>
            <a:r>
              <a:rPr lang="it-IT" sz="2200" b="1" dirty="0">
                <a:solidFill>
                  <a:srgbClr val="1F497D"/>
                </a:solidFill>
              </a:rPr>
              <a:t> del gas sulle reti locali in media e bassa pressione.</a:t>
            </a:r>
          </a:p>
        </p:txBody>
      </p:sp>
      <p:pic>
        <p:nvPicPr>
          <p:cNvPr id="18" name="Immagine 17" descr="contatore_gas.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97932" y="4745219"/>
            <a:ext cx="929708" cy="892704"/>
          </a:xfrm>
          <a:prstGeom prst="rect">
            <a:avLst/>
          </a:prstGeom>
        </p:spPr>
      </p:pic>
      <p:sp>
        <p:nvSpPr>
          <p:cNvPr id="19" name="CasellaDiTesto 18"/>
          <p:cNvSpPr txBox="1"/>
          <p:nvPr/>
        </p:nvSpPr>
        <p:spPr>
          <a:xfrm>
            <a:off x="880237" y="5637923"/>
            <a:ext cx="1398991" cy="646331"/>
          </a:xfrm>
          <a:prstGeom prst="rect">
            <a:avLst/>
          </a:prstGeom>
          <a:noFill/>
        </p:spPr>
        <p:txBody>
          <a:bodyPr wrap="square" rtlCol="0">
            <a:spAutoFit/>
          </a:bodyPr>
          <a:lstStyle/>
          <a:p>
            <a:pPr algn="ctr"/>
            <a:r>
              <a:rPr lang="it-IT" dirty="0">
                <a:solidFill>
                  <a:srgbClr val="1F497D"/>
                </a:solidFill>
              </a:rPr>
              <a:t>Distributori locali</a:t>
            </a:r>
          </a:p>
        </p:txBody>
      </p:sp>
      <p:pic>
        <p:nvPicPr>
          <p:cNvPr id="3" name="Immagine 2"/>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75723" y="2258682"/>
            <a:ext cx="1505607" cy="358626"/>
          </a:xfrm>
          <a:prstGeom prst="rect">
            <a:avLst/>
          </a:prstGeom>
        </p:spPr>
      </p:pic>
      <p:pic>
        <p:nvPicPr>
          <p:cNvPr id="2050" name="Picture 2" descr="Risultati immagini per enel">
            <a:hlinkClick r:id="rId9"/>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1489861" y="1112530"/>
            <a:ext cx="840197" cy="5601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3122885"/>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p:tgtEl>
                                          <p:spTgt spid="7"/>
                                        </p:tgtEl>
                                        <p:attrNameLst>
                                          <p:attrName>ppt_x</p:attrName>
                                        </p:attrNameLst>
                                      </p:cBhvr>
                                      <p:tavLst>
                                        <p:tav tm="0">
                                          <p:val>
                                            <p:strVal val="#ppt_x-#ppt_w*1.125000"/>
                                          </p:val>
                                        </p:tav>
                                        <p:tav tm="100000">
                                          <p:val>
                                            <p:strVal val="#ppt_x"/>
                                          </p:val>
                                        </p:tav>
                                      </p:tavLst>
                                    </p:anim>
                                    <p:animEffect transition="in" filter="wipe(right)">
                                      <p:cBhvr>
                                        <p:cTn id="8" dur="500"/>
                                        <p:tgtEl>
                                          <p:spTgt spid="7"/>
                                        </p:tgtEl>
                                      </p:cBhvr>
                                    </p:animEffect>
                                  </p:childTnLst>
                                </p:cTn>
                              </p:par>
                            </p:childTnLst>
                          </p:cTn>
                        </p:par>
                        <p:par>
                          <p:cTn id="9" fill="hold">
                            <p:stCondLst>
                              <p:cond delay="500"/>
                            </p:stCondLst>
                            <p:childTnLst>
                              <p:par>
                                <p:cTn id="10" presetID="12" presetClass="entr" presetSubtype="8" fill="hold" nodeType="afterEffect">
                                  <p:stCondLst>
                                    <p:cond delay="0"/>
                                  </p:stCondLst>
                                  <p:childTnLst>
                                    <p:set>
                                      <p:cBhvr>
                                        <p:cTn id="11" dur="1" fill="hold">
                                          <p:stCondLst>
                                            <p:cond delay="0"/>
                                          </p:stCondLst>
                                        </p:cTn>
                                        <p:tgtEl>
                                          <p:spTgt spid="14"/>
                                        </p:tgtEl>
                                        <p:attrNameLst>
                                          <p:attrName>style.visibility</p:attrName>
                                        </p:attrNameLst>
                                      </p:cBhvr>
                                      <p:to>
                                        <p:strVal val="visible"/>
                                      </p:to>
                                    </p:set>
                                    <p:anim calcmode="lin" valueType="num">
                                      <p:cBhvr additive="base">
                                        <p:cTn id="12" dur="500"/>
                                        <p:tgtEl>
                                          <p:spTgt spid="14"/>
                                        </p:tgtEl>
                                        <p:attrNameLst>
                                          <p:attrName>ppt_x</p:attrName>
                                        </p:attrNameLst>
                                      </p:cBhvr>
                                      <p:tavLst>
                                        <p:tav tm="0">
                                          <p:val>
                                            <p:strVal val="#ppt_x-#ppt_w*1.125000"/>
                                          </p:val>
                                        </p:tav>
                                        <p:tav tm="100000">
                                          <p:val>
                                            <p:strVal val="#ppt_x"/>
                                          </p:val>
                                        </p:tav>
                                      </p:tavLst>
                                    </p:anim>
                                    <p:animEffect transition="in" filter="wipe(right)">
                                      <p:cBhvr>
                                        <p:cTn id="13" dur="500"/>
                                        <p:tgtEl>
                                          <p:spTgt spid="14"/>
                                        </p:tgtEl>
                                      </p:cBhvr>
                                    </p:animEffect>
                                  </p:childTnLst>
                                </p:cTn>
                              </p:par>
                            </p:childTnLst>
                          </p:cTn>
                        </p:par>
                        <p:par>
                          <p:cTn id="14" fill="hold">
                            <p:stCondLst>
                              <p:cond delay="1000"/>
                            </p:stCondLst>
                            <p:childTnLst>
                              <p:par>
                                <p:cTn id="15" presetID="12" presetClass="entr" presetSubtype="8" fill="hold" nodeType="after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additive="base">
                                        <p:cTn id="17" dur="500"/>
                                        <p:tgtEl>
                                          <p:spTgt spid="12"/>
                                        </p:tgtEl>
                                        <p:attrNameLst>
                                          <p:attrName>ppt_x</p:attrName>
                                        </p:attrNameLst>
                                      </p:cBhvr>
                                      <p:tavLst>
                                        <p:tav tm="0">
                                          <p:val>
                                            <p:strVal val="#ppt_x-#ppt_w*1.125000"/>
                                          </p:val>
                                        </p:tav>
                                        <p:tav tm="100000">
                                          <p:val>
                                            <p:strVal val="#ppt_x"/>
                                          </p:val>
                                        </p:tav>
                                      </p:tavLst>
                                    </p:anim>
                                    <p:animEffect transition="in" filter="wipe(right)">
                                      <p:cBhvr>
                                        <p:cTn id="18" dur="500"/>
                                        <p:tgtEl>
                                          <p:spTgt spid="12"/>
                                        </p:tgtEl>
                                      </p:cBhvr>
                                    </p:animEffect>
                                  </p:childTnLst>
                                </p:cTn>
                              </p:par>
                            </p:childTnLst>
                          </p:cTn>
                        </p:par>
                        <p:par>
                          <p:cTn id="19" fill="hold">
                            <p:stCondLst>
                              <p:cond delay="1500"/>
                            </p:stCondLst>
                            <p:childTnLst>
                              <p:par>
                                <p:cTn id="20" presetID="12" presetClass="entr" presetSubtype="8" fill="hold" grpId="0" nodeType="afterEffect">
                                  <p:stCondLst>
                                    <p:cond delay="0"/>
                                  </p:stCondLst>
                                  <p:childTnLst>
                                    <p:set>
                                      <p:cBhvr>
                                        <p:cTn id="21" dur="1" fill="hold">
                                          <p:stCondLst>
                                            <p:cond delay="0"/>
                                          </p:stCondLst>
                                        </p:cTn>
                                        <p:tgtEl>
                                          <p:spTgt spid="11"/>
                                        </p:tgtEl>
                                        <p:attrNameLst>
                                          <p:attrName>style.visibility</p:attrName>
                                        </p:attrNameLst>
                                      </p:cBhvr>
                                      <p:to>
                                        <p:strVal val="visible"/>
                                      </p:to>
                                    </p:set>
                                    <p:anim calcmode="lin" valueType="num">
                                      <p:cBhvr additive="base">
                                        <p:cTn id="22" dur="800"/>
                                        <p:tgtEl>
                                          <p:spTgt spid="11"/>
                                        </p:tgtEl>
                                        <p:attrNameLst>
                                          <p:attrName>ppt_x</p:attrName>
                                        </p:attrNameLst>
                                      </p:cBhvr>
                                      <p:tavLst>
                                        <p:tav tm="0">
                                          <p:val>
                                            <p:strVal val="#ppt_x-#ppt_w*1.125000"/>
                                          </p:val>
                                        </p:tav>
                                        <p:tav tm="100000">
                                          <p:val>
                                            <p:strVal val="#ppt_x"/>
                                          </p:val>
                                        </p:tav>
                                      </p:tavLst>
                                    </p:anim>
                                    <p:animEffect transition="in" filter="wipe(right)">
                                      <p:cBhvr>
                                        <p:cTn id="23" dur="800"/>
                                        <p:tgtEl>
                                          <p:spTgt spid="11"/>
                                        </p:tgtEl>
                                      </p:cBhvr>
                                    </p:animEffect>
                                  </p:childTnLst>
                                </p:cTn>
                              </p:par>
                            </p:childTnLst>
                          </p:cTn>
                        </p:par>
                      </p:childTnLst>
                    </p:cTn>
                  </p:par>
                  <p:par>
                    <p:cTn id="24" fill="hold">
                      <p:stCondLst>
                        <p:cond delay="indefinite"/>
                      </p:stCondLst>
                      <p:childTnLst>
                        <p:par>
                          <p:cTn id="25" fill="hold">
                            <p:stCondLst>
                              <p:cond delay="0"/>
                            </p:stCondLst>
                            <p:childTnLst>
                              <p:par>
                                <p:cTn id="26" presetID="12" presetClass="entr" presetSubtype="8" fill="hold" nodeType="clickEffect">
                                  <p:stCondLst>
                                    <p:cond delay="0"/>
                                  </p:stCondLst>
                                  <p:childTnLst>
                                    <p:set>
                                      <p:cBhvr>
                                        <p:cTn id="27" dur="1" fill="hold">
                                          <p:stCondLst>
                                            <p:cond delay="0"/>
                                          </p:stCondLst>
                                        </p:cTn>
                                        <p:tgtEl>
                                          <p:spTgt spid="15"/>
                                        </p:tgtEl>
                                        <p:attrNameLst>
                                          <p:attrName>style.visibility</p:attrName>
                                        </p:attrNameLst>
                                      </p:cBhvr>
                                      <p:to>
                                        <p:strVal val="visible"/>
                                      </p:to>
                                    </p:set>
                                    <p:anim calcmode="lin" valueType="num">
                                      <p:cBhvr additive="base">
                                        <p:cTn id="28" dur="500"/>
                                        <p:tgtEl>
                                          <p:spTgt spid="15"/>
                                        </p:tgtEl>
                                        <p:attrNameLst>
                                          <p:attrName>ppt_x</p:attrName>
                                        </p:attrNameLst>
                                      </p:cBhvr>
                                      <p:tavLst>
                                        <p:tav tm="0">
                                          <p:val>
                                            <p:strVal val="#ppt_x-#ppt_w*1.125000"/>
                                          </p:val>
                                        </p:tav>
                                        <p:tav tm="100000">
                                          <p:val>
                                            <p:strVal val="#ppt_x"/>
                                          </p:val>
                                        </p:tav>
                                      </p:tavLst>
                                    </p:anim>
                                    <p:animEffect transition="in" filter="wipe(right)">
                                      <p:cBhvr>
                                        <p:cTn id="29" dur="500"/>
                                        <p:tgtEl>
                                          <p:spTgt spid="15"/>
                                        </p:tgtEl>
                                      </p:cBhvr>
                                    </p:animEffect>
                                  </p:childTnLst>
                                </p:cTn>
                              </p:par>
                            </p:childTnLst>
                          </p:cTn>
                        </p:par>
                        <p:par>
                          <p:cTn id="30" fill="hold">
                            <p:stCondLst>
                              <p:cond delay="500"/>
                            </p:stCondLst>
                            <p:childTnLst>
                              <p:par>
                                <p:cTn id="31" presetID="12" presetClass="entr" presetSubtype="8" fill="hold" grpId="0" nodeType="afterEffect">
                                  <p:stCondLst>
                                    <p:cond delay="0"/>
                                  </p:stCondLst>
                                  <p:childTnLst>
                                    <p:set>
                                      <p:cBhvr>
                                        <p:cTn id="32" dur="1" fill="hold">
                                          <p:stCondLst>
                                            <p:cond delay="0"/>
                                          </p:stCondLst>
                                        </p:cTn>
                                        <p:tgtEl>
                                          <p:spTgt spid="16"/>
                                        </p:tgtEl>
                                        <p:attrNameLst>
                                          <p:attrName>style.visibility</p:attrName>
                                        </p:attrNameLst>
                                      </p:cBhvr>
                                      <p:to>
                                        <p:strVal val="visible"/>
                                      </p:to>
                                    </p:set>
                                    <p:anim calcmode="lin" valueType="num">
                                      <p:cBhvr additive="base">
                                        <p:cTn id="33" dur="800"/>
                                        <p:tgtEl>
                                          <p:spTgt spid="16"/>
                                        </p:tgtEl>
                                        <p:attrNameLst>
                                          <p:attrName>ppt_x</p:attrName>
                                        </p:attrNameLst>
                                      </p:cBhvr>
                                      <p:tavLst>
                                        <p:tav tm="0">
                                          <p:val>
                                            <p:strVal val="#ppt_x-#ppt_w*1.125000"/>
                                          </p:val>
                                        </p:tav>
                                        <p:tav tm="100000">
                                          <p:val>
                                            <p:strVal val="#ppt_x"/>
                                          </p:val>
                                        </p:tav>
                                      </p:tavLst>
                                    </p:anim>
                                    <p:animEffect transition="in" filter="wipe(right)">
                                      <p:cBhvr>
                                        <p:cTn id="34" dur="800"/>
                                        <p:tgtEl>
                                          <p:spTgt spid="16"/>
                                        </p:tgtEl>
                                      </p:cBhvr>
                                    </p:animEffect>
                                  </p:childTnLst>
                                </p:cTn>
                              </p:par>
                            </p:childTnLst>
                          </p:cTn>
                        </p:par>
                      </p:childTnLst>
                    </p:cTn>
                  </p:par>
                  <p:par>
                    <p:cTn id="35" fill="hold">
                      <p:stCondLst>
                        <p:cond delay="indefinite"/>
                      </p:stCondLst>
                      <p:childTnLst>
                        <p:par>
                          <p:cTn id="36" fill="hold">
                            <p:stCondLst>
                              <p:cond delay="0"/>
                            </p:stCondLst>
                            <p:childTnLst>
                              <p:par>
                                <p:cTn id="37" presetID="12" presetClass="entr" presetSubtype="8" fill="hold" grpId="0" nodeType="clickEffect">
                                  <p:stCondLst>
                                    <p:cond delay="0"/>
                                  </p:stCondLst>
                                  <p:childTnLst>
                                    <p:set>
                                      <p:cBhvr>
                                        <p:cTn id="38" dur="1" fill="hold">
                                          <p:stCondLst>
                                            <p:cond delay="0"/>
                                          </p:stCondLst>
                                        </p:cTn>
                                        <p:tgtEl>
                                          <p:spTgt spid="19"/>
                                        </p:tgtEl>
                                        <p:attrNameLst>
                                          <p:attrName>style.visibility</p:attrName>
                                        </p:attrNameLst>
                                      </p:cBhvr>
                                      <p:to>
                                        <p:strVal val="visible"/>
                                      </p:to>
                                    </p:set>
                                    <p:anim calcmode="lin" valueType="num">
                                      <p:cBhvr additive="base">
                                        <p:cTn id="39" dur="500"/>
                                        <p:tgtEl>
                                          <p:spTgt spid="19"/>
                                        </p:tgtEl>
                                        <p:attrNameLst>
                                          <p:attrName>ppt_x</p:attrName>
                                        </p:attrNameLst>
                                      </p:cBhvr>
                                      <p:tavLst>
                                        <p:tav tm="0">
                                          <p:val>
                                            <p:strVal val="#ppt_x-#ppt_w*1.125000"/>
                                          </p:val>
                                        </p:tav>
                                        <p:tav tm="100000">
                                          <p:val>
                                            <p:strVal val="#ppt_x"/>
                                          </p:val>
                                        </p:tav>
                                      </p:tavLst>
                                    </p:anim>
                                    <p:animEffect transition="in" filter="wipe(right)">
                                      <p:cBhvr>
                                        <p:cTn id="40" dur="500"/>
                                        <p:tgtEl>
                                          <p:spTgt spid="19"/>
                                        </p:tgtEl>
                                      </p:cBhvr>
                                    </p:animEffect>
                                  </p:childTnLst>
                                </p:cTn>
                              </p:par>
                              <p:par>
                                <p:cTn id="41" presetID="12" presetClass="entr" presetSubtype="8" fill="hold" nodeType="withEffect">
                                  <p:stCondLst>
                                    <p:cond delay="0"/>
                                  </p:stCondLst>
                                  <p:childTnLst>
                                    <p:set>
                                      <p:cBhvr>
                                        <p:cTn id="42" dur="1" fill="hold">
                                          <p:stCondLst>
                                            <p:cond delay="0"/>
                                          </p:stCondLst>
                                        </p:cTn>
                                        <p:tgtEl>
                                          <p:spTgt spid="18"/>
                                        </p:tgtEl>
                                        <p:attrNameLst>
                                          <p:attrName>style.visibility</p:attrName>
                                        </p:attrNameLst>
                                      </p:cBhvr>
                                      <p:to>
                                        <p:strVal val="visible"/>
                                      </p:to>
                                    </p:set>
                                    <p:anim calcmode="lin" valueType="num">
                                      <p:cBhvr additive="base">
                                        <p:cTn id="43" dur="500"/>
                                        <p:tgtEl>
                                          <p:spTgt spid="18"/>
                                        </p:tgtEl>
                                        <p:attrNameLst>
                                          <p:attrName>ppt_x</p:attrName>
                                        </p:attrNameLst>
                                      </p:cBhvr>
                                      <p:tavLst>
                                        <p:tav tm="0">
                                          <p:val>
                                            <p:strVal val="#ppt_x-#ppt_w*1.125000"/>
                                          </p:val>
                                        </p:tav>
                                        <p:tav tm="100000">
                                          <p:val>
                                            <p:strVal val="#ppt_x"/>
                                          </p:val>
                                        </p:tav>
                                      </p:tavLst>
                                    </p:anim>
                                    <p:animEffect transition="in" filter="wipe(right)">
                                      <p:cBhvr>
                                        <p:cTn id="44" dur="500"/>
                                        <p:tgtEl>
                                          <p:spTgt spid="18"/>
                                        </p:tgtEl>
                                      </p:cBhvr>
                                    </p:animEffect>
                                  </p:childTnLst>
                                </p:cTn>
                              </p:par>
                            </p:childTnLst>
                          </p:cTn>
                        </p:par>
                        <p:par>
                          <p:cTn id="45" fill="hold">
                            <p:stCondLst>
                              <p:cond delay="500"/>
                            </p:stCondLst>
                            <p:childTnLst>
                              <p:par>
                                <p:cTn id="46" presetID="12" presetClass="entr" presetSubtype="8" fill="hold" grpId="0" nodeType="afterEffect">
                                  <p:stCondLst>
                                    <p:cond delay="0"/>
                                  </p:stCondLst>
                                  <p:childTnLst>
                                    <p:set>
                                      <p:cBhvr>
                                        <p:cTn id="47" dur="1" fill="hold">
                                          <p:stCondLst>
                                            <p:cond delay="0"/>
                                          </p:stCondLst>
                                        </p:cTn>
                                        <p:tgtEl>
                                          <p:spTgt spid="17"/>
                                        </p:tgtEl>
                                        <p:attrNameLst>
                                          <p:attrName>style.visibility</p:attrName>
                                        </p:attrNameLst>
                                      </p:cBhvr>
                                      <p:to>
                                        <p:strVal val="visible"/>
                                      </p:to>
                                    </p:set>
                                    <p:anim calcmode="lin" valueType="num">
                                      <p:cBhvr additive="base">
                                        <p:cTn id="48" dur="800"/>
                                        <p:tgtEl>
                                          <p:spTgt spid="17"/>
                                        </p:tgtEl>
                                        <p:attrNameLst>
                                          <p:attrName>ppt_x</p:attrName>
                                        </p:attrNameLst>
                                      </p:cBhvr>
                                      <p:tavLst>
                                        <p:tav tm="0">
                                          <p:val>
                                            <p:strVal val="#ppt_x-#ppt_w*1.125000"/>
                                          </p:val>
                                        </p:tav>
                                        <p:tav tm="100000">
                                          <p:val>
                                            <p:strVal val="#ppt_x"/>
                                          </p:val>
                                        </p:tav>
                                      </p:tavLst>
                                    </p:anim>
                                    <p:animEffect transition="in" filter="wipe(right)">
                                      <p:cBhvr>
                                        <p:cTn id="49" dur="800"/>
                                        <p:tgtEl>
                                          <p:spTgt spid="17"/>
                                        </p:tgtEl>
                                      </p:cBhvr>
                                    </p:animEffect>
                                  </p:childTnLst>
                                </p:cTn>
                              </p:par>
                              <p:par>
                                <p:cTn id="50" presetID="55" presetClass="exit" presetSubtype="0" fill="hold" nodeType="withEffect">
                                  <p:stCondLst>
                                    <p:cond delay="0"/>
                                  </p:stCondLst>
                                  <p:childTnLst>
                                    <p:anim calcmode="lin" valueType="num">
                                      <p:cBhvr>
                                        <p:cTn id="51" dur="1000"/>
                                        <p:tgtEl>
                                          <p:spTgt spid="18"/>
                                        </p:tgtEl>
                                        <p:attrNameLst>
                                          <p:attrName>ppt_w</p:attrName>
                                        </p:attrNameLst>
                                      </p:cBhvr>
                                      <p:tavLst>
                                        <p:tav tm="0">
                                          <p:val>
                                            <p:strVal val="ppt_w"/>
                                          </p:val>
                                        </p:tav>
                                        <p:tav tm="100000">
                                          <p:val>
                                            <p:strVal val="ppt_w*0.70"/>
                                          </p:val>
                                        </p:tav>
                                      </p:tavLst>
                                    </p:anim>
                                    <p:anim calcmode="lin" valueType="num">
                                      <p:cBhvr>
                                        <p:cTn id="52" dur="1000"/>
                                        <p:tgtEl>
                                          <p:spTgt spid="18"/>
                                        </p:tgtEl>
                                        <p:attrNameLst>
                                          <p:attrName>ppt_h</p:attrName>
                                        </p:attrNameLst>
                                      </p:cBhvr>
                                      <p:tavLst>
                                        <p:tav tm="0">
                                          <p:val>
                                            <p:strVal val="ppt_h"/>
                                          </p:val>
                                        </p:tav>
                                        <p:tav tm="100000">
                                          <p:val>
                                            <p:strVal val="ppt_h"/>
                                          </p:val>
                                        </p:tav>
                                      </p:tavLst>
                                    </p:anim>
                                    <p:animEffect transition="out" filter="fade">
                                      <p:cBhvr>
                                        <p:cTn id="53" dur="1000"/>
                                        <p:tgtEl>
                                          <p:spTgt spid="18"/>
                                        </p:tgtEl>
                                      </p:cBhvr>
                                    </p:animEffect>
                                    <p:set>
                                      <p:cBhvr>
                                        <p:cTn id="54" dur="1" fill="hold">
                                          <p:stCondLst>
                                            <p:cond delay="999"/>
                                          </p:stCondLst>
                                        </p:cTn>
                                        <p:tgtEl>
                                          <p:spTgt spid="18"/>
                                        </p:tgtEl>
                                        <p:attrNameLst>
                                          <p:attrName>style.visibility</p:attrName>
                                        </p:attrNameLst>
                                      </p:cBhvr>
                                      <p:to>
                                        <p:strVal val="hidden"/>
                                      </p:to>
                                    </p:set>
                                  </p:childTnLst>
                                </p:cTn>
                              </p:par>
                              <p:par>
                                <p:cTn id="55" presetID="55" presetClass="exit" presetSubtype="0" fill="hold" grpId="1" nodeType="withEffect">
                                  <p:stCondLst>
                                    <p:cond delay="0"/>
                                  </p:stCondLst>
                                  <p:childTnLst>
                                    <p:anim calcmode="lin" valueType="num">
                                      <p:cBhvr>
                                        <p:cTn id="56" dur="1000"/>
                                        <p:tgtEl>
                                          <p:spTgt spid="19"/>
                                        </p:tgtEl>
                                        <p:attrNameLst>
                                          <p:attrName>ppt_w</p:attrName>
                                        </p:attrNameLst>
                                      </p:cBhvr>
                                      <p:tavLst>
                                        <p:tav tm="0">
                                          <p:val>
                                            <p:strVal val="ppt_w"/>
                                          </p:val>
                                        </p:tav>
                                        <p:tav tm="100000">
                                          <p:val>
                                            <p:strVal val="ppt_w*0.70"/>
                                          </p:val>
                                        </p:tav>
                                      </p:tavLst>
                                    </p:anim>
                                    <p:anim calcmode="lin" valueType="num">
                                      <p:cBhvr>
                                        <p:cTn id="57" dur="1000"/>
                                        <p:tgtEl>
                                          <p:spTgt spid="19"/>
                                        </p:tgtEl>
                                        <p:attrNameLst>
                                          <p:attrName>ppt_h</p:attrName>
                                        </p:attrNameLst>
                                      </p:cBhvr>
                                      <p:tavLst>
                                        <p:tav tm="0">
                                          <p:val>
                                            <p:strVal val="ppt_h"/>
                                          </p:val>
                                        </p:tav>
                                        <p:tav tm="100000">
                                          <p:val>
                                            <p:strVal val="ppt_h"/>
                                          </p:val>
                                        </p:tav>
                                      </p:tavLst>
                                    </p:anim>
                                    <p:animEffect transition="out" filter="fade">
                                      <p:cBhvr>
                                        <p:cTn id="58" dur="1000"/>
                                        <p:tgtEl>
                                          <p:spTgt spid="19"/>
                                        </p:tgtEl>
                                      </p:cBhvr>
                                    </p:animEffect>
                                    <p:set>
                                      <p:cBhvr>
                                        <p:cTn id="59" dur="1" fill="hold">
                                          <p:stCondLst>
                                            <p:cond delay="999"/>
                                          </p:stCondLst>
                                        </p:cTn>
                                        <p:tgtEl>
                                          <p:spTgt spid="19"/>
                                        </p:tgtEl>
                                        <p:attrNameLst>
                                          <p:attrName>style.visibility</p:attrName>
                                        </p:attrNameLst>
                                      </p:cBhvr>
                                      <p:to>
                                        <p:strVal val="hidden"/>
                                      </p:to>
                                    </p:set>
                                  </p:childTnLst>
                                </p:cTn>
                              </p:par>
                              <p:par>
                                <p:cTn id="60" presetID="55" presetClass="exit" presetSubtype="0" fill="hold" grpId="1" nodeType="withEffect">
                                  <p:stCondLst>
                                    <p:cond delay="0"/>
                                  </p:stCondLst>
                                  <p:childTnLst>
                                    <p:anim calcmode="lin" valueType="num">
                                      <p:cBhvr>
                                        <p:cTn id="61" dur="1000"/>
                                        <p:tgtEl>
                                          <p:spTgt spid="17"/>
                                        </p:tgtEl>
                                        <p:attrNameLst>
                                          <p:attrName>ppt_w</p:attrName>
                                        </p:attrNameLst>
                                      </p:cBhvr>
                                      <p:tavLst>
                                        <p:tav tm="0">
                                          <p:val>
                                            <p:strVal val="ppt_w"/>
                                          </p:val>
                                        </p:tav>
                                        <p:tav tm="100000">
                                          <p:val>
                                            <p:strVal val="ppt_w*0.70"/>
                                          </p:val>
                                        </p:tav>
                                      </p:tavLst>
                                    </p:anim>
                                    <p:anim calcmode="lin" valueType="num">
                                      <p:cBhvr>
                                        <p:cTn id="62" dur="1000"/>
                                        <p:tgtEl>
                                          <p:spTgt spid="17"/>
                                        </p:tgtEl>
                                        <p:attrNameLst>
                                          <p:attrName>ppt_h</p:attrName>
                                        </p:attrNameLst>
                                      </p:cBhvr>
                                      <p:tavLst>
                                        <p:tav tm="0">
                                          <p:val>
                                            <p:strVal val="ppt_h"/>
                                          </p:val>
                                        </p:tav>
                                        <p:tav tm="100000">
                                          <p:val>
                                            <p:strVal val="ppt_h"/>
                                          </p:val>
                                        </p:tav>
                                      </p:tavLst>
                                    </p:anim>
                                    <p:animEffect transition="out" filter="fade">
                                      <p:cBhvr>
                                        <p:cTn id="63" dur="1000"/>
                                        <p:tgtEl>
                                          <p:spTgt spid="17"/>
                                        </p:tgtEl>
                                      </p:cBhvr>
                                    </p:animEffect>
                                    <p:set>
                                      <p:cBhvr>
                                        <p:cTn id="64" dur="1" fill="hold">
                                          <p:stCondLst>
                                            <p:cond delay="999"/>
                                          </p:stCondLst>
                                        </p:cTn>
                                        <p:tgtEl>
                                          <p:spTgt spid="1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6" grpId="0"/>
      <p:bldP spid="17" grpId="0"/>
      <p:bldP spid="17" grpId="1"/>
      <p:bldP spid="19" grpId="0"/>
      <p:bldP spid="19" grpId="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Titolo 1"/>
          <p:cNvSpPr txBox="1">
            <a:spLocks/>
          </p:cNvSpPr>
          <p:nvPr/>
        </p:nvSpPr>
        <p:spPr bwMode="auto">
          <a:xfrm>
            <a:off x="766763" y="115888"/>
            <a:ext cx="2716606" cy="649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fontAlgn="base">
              <a:spcBef>
                <a:spcPct val="0"/>
              </a:spcBef>
              <a:spcAft>
                <a:spcPct val="0"/>
              </a:spcAft>
              <a:defRPr>
                <a:solidFill>
                  <a:schemeClr val="tx1"/>
                </a:solidFill>
                <a:latin typeface="Corbel" panose="020B0503020204020204" pitchFamily="34" charset="0"/>
              </a:defRPr>
            </a:lvl6pPr>
            <a:lvl7pPr marL="2971800" indent="-228600" fontAlgn="base">
              <a:spcBef>
                <a:spcPct val="0"/>
              </a:spcBef>
              <a:spcAft>
                <a:spcPct val="0"/>
              </a:spcAft>
              <a:defRPr>
                <a:solidFill>
                  <a:schemeClr val="tx1"/>
                </a:solidFill>
                <a:latin typeface="Corbel" panose="020B0503020204020204" pitchFamily="34" charset="0"/>
              </a:defRPr>
            </a:lvl7pPr>
            <a:lvl8pPr marL="3429000" indent="-228600" fontAlgn="base">
              <a:spcBef>
                <a:spcPct val="0"/>
              </a:spcBef>
              <a:spcAft>
                <a:spcPct val="0"/>
              </a:spcAft>
              <a:defRPr>
                <a:solidFill>
                  <a:schemeClr val="tx1"/>
                </a:solidFill>
                <a:latin typeface="Corbel" panose="020B0503020204020204" pitchFamily="34" charset="0"/>
              </a:defRPr>
            </a:lvl8pPr>
            <a:lvl9pPr marL="3886200" indent="-228600" fontAlgn="base">
              <a:spcBef>
                <a:spcPct val="0"/>
              </a:spcBef>
              <a:spcAft>
                <a:spcPct val="0"/>
              </a:spcAft>
              <a:defRPr>
                <a:solidFill>
                  <a:schemeClr val="tx1"/>
                </a:solidFill>
                <a:latin typeface="Corbel" panose="020B0503020204020204" pitchFamily="34" charset="0"/>
              </a:defRPr>
            </a:lvl9pPr>
          </a:lstStyle>
          <a:p>
            <a:pPr eaLnBrk="1" hangingPunct="1">
              <a:lnSpc>
                <a:spcPct val="90000"/>
              </a:lnSpc>
              <a:buFont typeface="Arial" panose="020B0604020202020204" pitchFamily="34" charset="0"/>
              <a:buNone/>
            </a:pPr>
            <a:r>
              <a:rPr lang="it-IT" altLang="it-IT" sz="3400" noProof="1">
                <a:solidFill>
                  <a:srgbClr val="00534C"/>
                </a:solidFill>
              </a:rPr>
              <a:t>La Filiera Gas</a:t>
            </a:r>
          </a:p>
        </p:txBody>
      </p:sp>
      <p:cxnSp>
        <p:nvCxnSpPr>
          <p:cNvPr id="9" name="Connettore 1 8"/>
          <p:cNvCxnSpPr/>
          <p:nvPr/>
        </p:nvCxnSpPr>
        <p:spPr>
          <a:xfrm>
            <a:off x="766763" y="908050"/>
            <a:ext cx="10153650" cy="0"/>
          </a:xfrm>
          <a:prstGeom prst="line">
            <a:avLst/>
          </a:prstGeom>
          <a:ln>
            <a:solidFill>
              <a:srgbClr val="222B48"/>
            </a:solidFill>
          </a:ln>
        </p:spPr>
        <p:style>
          <a:lnRef idx="1">
            <a:schemeClr val="accent1"/>
          </a:lnRef>
          <a:fillRef idx="0">
            <a:schemeClr val="accent1"/>
          </a:fillRef>
          <a:effectRef idx="0">
            <a:schemeClr val="accent1"/>
          </a:effectRef>
          <a:fontRef idx="minor">
            <a:schemeClr val="tx1"/>
          </a:fontRef>
        </p:style>
      </p:cxnSp>
      <p:sp>
        <p:nvSpPr>
          <p:cNvPr id="2" name="Rettangolo 1"/>
          <p:cNvSpPr/>
          <p:nvPr/>
        </p:nvSpPr>
        <p:spPr>
          <a:xfrm>
            <a:off x="0" y="6597352"/>
            <a:ext cx="12192000" cy="260648"/>
          </a:xfrm>
          <a:prstGeom prst="rect">
            <a:avLst/>
          </a:prstGeom>
          <a:solidFill>
            <a:srgbClr val="00534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0" name="Sottotitolo 2"/>
          <p:cNvSpPr txBox="1">
            <a:spLocks/>
          </p:cNvSpPr>
          <p:nvPr/>
        </p:nvSpPr>
        <p:spPr bwMode="auto">
          <a:xfrm>
            <a:off x="668035" y="2265751"/>
            <a:ext cx="1395518" cy="4431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fontScale="92500" lnSpcReduction="10000"/>
          </a:bodyPr>
          <a:lstStyle>
            <a:lvl1pPr marL="273050" indent="-228600" algn="l" rtl="0" eaLnBrk="1" fontAlgn="base" hangingPunct="1">
              <a:lnSpc>
                <a:spcPct val="90000"/>
              </a:lnSpc>
              <a:spcBef>
                <a:spcPts val="1800"/>
              </a:spcBef>
              <a:spcAft>
                <a:spcPct val="0"/>
              </a:spcAft>
              <a:buClr>
                <a:schemeClr val="tx2"/>
              </a:buClr>
              <a:buSzPct val="80000"/>
              <a:buFont typeface="Wingdings" panose="05000000000000000000" pitchFamily="2" charset="2"/>
              <a:buChar char="§"/>
              <a:defRPr sz="2000" kern="1200">
                <a:solidFill>
                  <a:schemeClr val="tx2"/>
                </a:solidFill>
                <a:latin typeface="+mn-lt"/>
                <a:ea typeface="+mn-ea"/>
                <a:cs typeface="+mn-cs"/>
              </a:defRPr>
            </a:lvl1pPr>
            <a:lvl2pPr marL="593725" indent="-228600" algn="l" rtl="0" eaLnBrk="1" fontAlgn="base" hangingPunct="1">
              <a:lnSpc>
                <a:spcPct val="90000"/>
              </a:lnSpc>
              <a:spcBef>
                <a:spcPts val="1000"/>
              </a:spcBef>
              <a:spcAft>
                <a:spcPct val="0"/>
              </a:spcAft>
              <a:buClr>
                <a:schemeClr val="tx2"/>
              </a:buClr>
              <a:buSzPct val="80000"/>
              <a:buFont typeface="Wingdings" panose="05000000000000000000" pitchFamily="2" charset="2"/>
              <a:buChar char="§"/>
              <a:defRPr kern="1200">
                <a:solidFill>
                  <a:schemeClr val="tx2"/>
                </a:solidFill>
                <a:latin typeface="+mn-lt"/>
                <a:ea typeface="+mn-ea"/>
                <a:cs typeface="+mn-cs"/>
              </a:defRPr>
            </a:lvl2pPr>
            <a:lvl3pPr marL="914400" indent="-228600" algn="l" rtl="0" eaLnBrk="1" fontAlgn="base" hangingPunct="1">
              <a:lnSpc>
                <a:spcPct val="90000"/>
              </a:lnSpc>
              <a:spcBef>
                <a:spcPts val="800"/>
              </a:spcBef>
              <a:spcAft>
                <a:spcPct val="0"/>
              </a:spcAft>
              <a:buClr>
                <a:schemeClr val="tx2"/>
              </a:buClr>
              <a:buSzPct val="80000"/>
              <a:buFont typeface="Wingdings" panose="05000000000000000000" pitchFamily="2" charset="2"/>
              <a:buChar char="§"/>
              <a:defRPr sz="1600" kern="1200">
                <a:solidFill>
                  <a:schemeClr val="tx2"/>
                </a:solidFill>
                <a:latin typeface="+mn-lt"/>
                <a:ea typeface="+mn-ea"/>
                <a:cs typeface="+mn-cs"/>
              </a:defRPr>
            </a:lvl3pPr>
            <a:lvl4pPr marL="1233488" indent="-228600" algn="l" rtl="0" eaLnBrk="1" fontAlgn="base" hangingPunct="1">
              <a:lnSpc>
                <a:spcPct val="90000"/>
              </a:lnSpc>
              <a:spcBef>
                <a:spcPts val="800"/>
              </a:spcBef>
              <a:spcAft>
                <a:spcPct val="0"/>
              </a:spcAft>
              <a:buClr>
                <a:schemeClr val="tx2"/>
              </a:buClr>
              <a:buSzPct val="80000"/>
              <a:buFont typeface="Wingdings" panose="05000000000000000000" pitchFamily="2" charset="2"/>
              <a:buChar char="§"/>
              <a:defRPr sz="1400" kern="1200">
                <a:solidFill>
                  <a:schemeClr val="tx2"/>
                </a:solidFill>
                <a:latin typeface="+mn-lt"/>
                <a:ea typeface="+mn-ea"/>
                <a:cs typeface="+mn-cs"/>
              </a:defRPr>
            </a:lvl4pPr>
            <a:lvl5pPr marL="1554163" indent="-228600" algn="l" rtl="0" eaLnBrk="1" fontAlgn="base" hangingPunct="1">
              <a:lnSpc>
                <a:spcPct val="90000"/>
              </a:lnSpc>
              <a:spcBef>
                <a:spcPts val="800"/>
              </a:spcBef>
              <a:spcAft>
                <a:spcPct val="0"/>
              </a:spcAft>
              <a:buClr>
                <a:schemeClr val="tx2"/>
              </a:buClr>
              <a:buSzPct val="80000"/>
              <a:buFont typeface="Wingdings" panose="05000000000000000000" pitchFamily="2" charset="2"/>
              <a:buChar char="§"/>
              <a:defRPr sz="1400" kern="1200">
                <a:solidFill>
                  <a:schemeClr val="tx2"/>
                </a:solidFill>
                <a:latin typeface="+mn-lt"/>
                <a:ea typeface="+mn-ea"/>
                <a:cs typeface="+mn-cs"/>
              </a:defRPr>
            </a:lvl5pPr>
            <a:lvl6pPr marL="1874520" indent="-228600" algn="l" defTabSz="914400" rtl="0" eaLnBrk="1" latinLnBrk="0" hangingPunct="1">
              <a:lnSpc>
                <a:spcPct val="90000"/>
              </a:lnSpc>
              <a:spcBef>
                <a:spcPts val="800"/>
              </a:spcBef>
              <a:buSzPct val="80000"/>
              <a:buFont typeface="Wingdings" pitchFamily="2" charset="2"/>
              <a:buChar char="§"/>
              <a:defRPr sz="1400" kern="1200">
                <a:solidFill>
                  <a:schemeClr val="tx2"/>
                </a:solidFill>
                <a:latin typeface="+mn-lt"/>
                <a:ea typeface="+mn-ea"/>
                <a:cs typeface="+mn-cs"/>
              </a:defRPr>
            </a:lvl6pPr>
            <a:lvl7pPr marL="219456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7pPr>
            <a:lvl8pPr marL="251460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8pPr>
            <a:lvl9pPr marL="283464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9pPr>
          </a:lstStyle>
          <a:p>
            <a:pPr marL="44450" indent="0">
              <a:buNone/>
            </a:pPr>
            <a:r>
              <a:rPr lang="it-IT" sz="2900" b="1" dirty="0"/>
              <a:t>Diretti</a:t>
            </a:r>
          </a:p>
        </p:txBody>
      </p:sp>
      <p:sp>
        <p:nvSpPr>
          <p:cNvPr id="15" name="Cilindro 14"/>
          <p:cNvSpPr/>
          <p:nvPr/>
        </p:nvSpPr>
        <p:spPr>
          <a:xfrm rot="5400000">
            <a:off x="3345595" y="2384406"/>
            <a:ext cx="275550" cy="1690579"/>
          </a:xfrm>
          <a:prstGeom prst="can">
            <a:avLst/>
          </a:prstGeom>
        </p:spPr>
        <p:style>
          <a:lnRef idx="2">
            <a:schemeClr val="accent2">
              <a:shade val="50000"/>
            </a:schemeClr>
          </a:lnRef>
          <a:fillRef idx="1">
            <a:schemeClr val="accent2"/>
          </a:fillRef>
          <a:effectRef idx="0">
            <a:schemeClr val="accent2"/>
          </a:effectRef>
          <a:fontRef idx="minor">
            <a:schemeClr val="lt1"/>
          </a:fontRef>
        </p:style>
        <p:txBody>
          <a:bodyPr vert="vert270" rtlCol="0" anchor="ctr"/>
          <a:lstStyle/>
          <a:p>
            <a:pPr algn="ctr"/>
            <a:r>
              <a:rPr lang="it-IT" b="1" dirty="0">
                <a:solidFill>
                  <a:srgbClr val="000000"/>
                </a:solidFill>
              </a:rPr>
              <a:t>SNAM</a:t>
            </a:r>
          </a:p>
        </p:txBody>
      </p:sp>
      <p:sp>
        <p:nvSpPr>
          <p:cNvPr id="16" name="Rettangolo arrotondato 15"/>
          <p:cNvSpPr/>
          <p:nvPr/>
        </p:nvSpPr>
        <p:spPr>
          <a:xfrm>
            <a:off x="4367808" y="2780928"/>
            <a:ext cx="1559520" cy="825500"/>
          </a:xfrm>
          <a:prstGeom prst="roundRect">
            <a:avLst/>
          </a:prstGeom>
          <a:solidFill>
            <a:srgbClr val="FF0000"/>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it-IT" sz="2400" b="1" dirty="0">
                <a:solidFill>
                  <a:schemeClr val="bg1"/>
                </a:solidFill>
              </a:rPr>
              <a:t>REMI</a:t>
            </a:r>
            <a:endParaRPr lang="it-IT" b="1" dirty="0">
              <a:solidFill>
                <a:schemeClr val="bg1"/>
              </a:solidFill>
            </a:endParaRPr>
          </a:p>
        </p:txBody>
      </p:sp>
      <p:pic>
        <p:nvPicPr>
          <p:cNvPr id="17" name="Immagine 16" descr="gas-naturale-produzione-usa-mercato-nimex.jp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95400" y="2736743"/>
            <a:ext cx="1831553" cy="961810"/>
          </a:xfrm>
          <a:prstGeom prst="rect">
            <a:avLst/>
          </a:prstGeom>
        </p:spPr>
      </p:pic>
      <p:pic>
        <p:nvPicPr>
          <p:cNvPr id="18" name="Immagine 17" descr="699.jp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608168" y="2738089"/>
            <a:ext cx="1868492" cy="960464"/>
          </a:xfrm>
          <a:prstGeom prst="rect">
            <a:avLst/>
          </a:prstGeom>
        </p:spPr>
      </p:pic>
      <p:sp>
        <p:nvSpPr>
          <p:cNvPr id="19" name="Sottotitolo 2"/>
          <p:cNvSpPr txBox="1">
            <a:spLocks/>
          </p:cNvSpPr>
          <p:nvPr/>
        </p:nvSpPr>
        <p:spPr>
          <a:xfrm>
            <a:off x="674210" y="4369398"/>
            <a:ext cx="1605366" cy="482072"/>
          </a:xfrm>
          <a:prstGeom prst="rect">
            <a:avLst/>
          </a:prstGeom>
        </p:spPr>
        <p:txBody>
          <a:bodyPr vert="horz" lIns="91440" tIns="45720" rIns="91440" bIns="45720" rtlCol="0">
            <a:no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gn="l"/>
            <a:r>
              <a:rPr lang="it-IT" sz="2900" b="1" dirty="0">
                <a:solidFill>
                  <a:schemeClr val="tx2"/>
                </a:solidFill>
              </a:rPr>
              <a:t>Indiretti</a:t>
            </a:r>
          </a:p>
        </p:txBody>
      </p:sp>
      <p:sp>
        <p:nvSpPr>
          <p:cNvPr id="20" name="Cilindro 19"/>
          <p:cNvSpPr/>
          <p:nvPr/>
        </p:nvSpPr>
        <p:spPr>
          <a:xfrm rot="5400000">
            <a:off x="3315109" y="4547124"/>
            <a:ext cx="272928" cy="1688453"/>
          </a:xfrm>
          <a:prstGeom prst="can">
            <a:avLst/>
          </a:prstGeom>
        </p:spPr>
        <p:style>
          <a:lnRef idx="2">
            <a:schemeClr val="accent2">
              <a:shade val="50000"/>
            </a:schemeClr>
          </a:lnRef>
          <a:fillRef idx="1">
            <a:schemeClr val="accent2"/>
          </a:fillRef>
          <a:effectRef idx="0">
            <a:schemeClr val="accent2"/>
          </a:effectRef>
          <a:fontRef idx="minor">
            <a:schemeClr val="lt1"/>
          </a:fontRef>
        </p:style>
        <p:txBody>
          <a:bodyPr vert="vert270" rtlCol="0" anchor="ctr"/>
          <a:lstStyle/>
          <a:p>
            <a:pPr algn="ctr"/>
            <a:r>
              <a:rPr lang="it-IT" b="1" dirty="0">
                <a:solidFill>
                  <a:srgbClr val="000000"/>
                </a:solidFill>
              </a:rPr>
              <a:t>SNAM</a:t>
            </a:r>
          </a:p>
        </p:txBody>
      </p:sp>
      <p:sp>
        <p:nvSpPr>
          <p:cNvPr id="21" name="Rettangolo arrotondato 20"/>
          <p:cNvSpPr/>
          <p:nvPr/>
        </p:nvSpPr>
        <p:spPr>
          <a:xfrm>
            <a:off x="4367808" y="4962320"/>
            <a:ext cx="1631528" cy="825500"/>
          </a:xfrm>
          <a:prstGeom prst="roundRect">
            <a:avLst/>
          </a:prstGeom>
          <a:solidFill>
            <a:srgbClr val="FF0000"/>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it-IT" sz="2400" b="1" dirty="0">
                <a:solidFill>
                  <a:schemeClr val="bg1"/>
                </a:solidFill>
              </a:rPr>
              <a:t>REMI</a:t>
            </a:r>
            <a:endParaRPr lang="it-IT" b="1" dirty="0">
              <a:solidFill>
                <a:schemeClr val="bg1"/>
              </a:solidFill>
            </a:endParaRPr>
          </a:p>
        </p:txBody>
      </p:sp>
      <p:sp>
        <p:nvSpPr>
          <p:cNvPr id="23" name="Cilindro 22"/>
          <p:cNvSpPr/>
          <p:nvPr/>
        </p:nvSpPr>
        <p:spPr>
          <a:xfrm rot="5400000">
            <a:off x="6614295" y="2490759"/>
            <a:ext cx="229780" cy="1474887"/>
          </a:xfrm>
          <a:prstGeom prst="can">
            <a:avLst>
              <a:gd name="adj" fmla="val 41058"/>
            </a:avLst>
          </a:prstGeom>
        </p:spPr>
        <p:style>
          <a:lnRef idx="2">
            <a:schemeClr val="accent2">
              <a:shade val="50000"/>
            </a:schemeClr>
          </a:lnRef>
          <a:fillRef idx="1">
            <a:schemeClr val="accent2"/>
          </a:fillRef>
          <a:effectRef idx="0">
            <a:schemeClr val="accent2"/>
          </a:effectRef>
          <a:fontRef idx="minor">
            <a:schemeClr val="lt1"/>
          </a:fontRef>
        </p:style>
        <p:txBody>
          <a:bodyPr vert="vert270" rtlCol="0" anchor="ctr"/>
          <a:lstStyle/>
          <a:p>
            <a:pPr algn="ctr"/>
            <a:endParaRPr lang="it-IT" dirty="0"/>
          </a:p>
        </p:txBody>
      </p:sp>
      <p:sp>
        <p:nvSpPr>
          <p:cNvPr id="24" name="Cilindro 23"/>
          <p:cNvSpPr/>
          <p:nvPr/>
        </p:nvSpPr>
        <p:spPr>
          <a:xfrm rot="5400000">
            <a:off x="6663722" y="4583605"/>
            <a:ext cx="310793" cy="1590252"/>
          </a:xfrm>
          <a:prstGeom prst="can">
            <a:avLst/>
          </a:prstGeom>
        </p:spPr>
        <p:style>
          <a:lnRef idx="2">
            <a:schemeClr val="accent2">
              <a:shade val="50000"/>
            </a:schemeClr>
          </a:lnRef>
          <a:fillRef idx="1">
            <a:schemeClr val="accent2"/>
          </a:fillRef>
          <a:effectRef idx="0">
            <a:schemeClr val="accent2"/>
          </a:effectRef>
          <a:fontRef idx="minor">
            <a:schemeClr val="lt1"/>
          </a:fontRef>
        </p:style>
        <p:txBody>
          <a:bodyPr vert="vert270" rtlCol="0" anchor="ctr"/>
          <a:lstStyle/>
          <a:p>
            <a:pPr algn="ctr"/>
            <a:r>
              <a:rPr lang="it-IT" sz="1400" b="1" dirty="0">
                <a:solidFill>
                  <a:srgbClr val="000000"/>
                </a:solidFill>
              </a:rPr>
              <a:t>DISTRIBUTORE</a:t>
            </a:r>
            <a:endParaRPr lang="it-IT" sz="1200" b="1" dirty="0">
              <a:solidFill>
                <a:srgbClr val="000000"/>
              </a:solidFill>
            </a:endParaRPr>
          </a:p>
        </p:txBody>
      </p:sp>
      <p:pic>
        <p:nvPicPr>
          <p:cNvPr id="26" name="Immagine 25" descr="clientefinale.jpe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440658" y="4889012"/>
            <a:ext cx="1559998" cy="935999"/>
          </a:xfrm>
          <a:prstGeom prst="rect">
            <a:avLst/>
          </a:prstGeom>
        </p:spPr>
      </p:pic>
      <p:sp>
        <p:nvSpPr>
          <p:cNvPr id="30" name="Cilindro 29"/>
          <p:cNvSpPr/>
          <p:nvPr/>
        </p:nvSpPr>
        <p:spPr>
          <a:xfrm rot="5400000">
            <a:off x="9728655" y="4846299"/>
            <a:ext cx="279236" cy="1096414"/>
          </a:xfrm>
          <a:prstGeom prst="can">
            <a:avLst/>
          </a:prstGeom>
        </p:spPr>
        <p:style>
          <a:lnRef idx="2">
            <a:schemeClr val="accent2">
              <a:shade val="50000"/>
            </a:schemeClr>
          </a:lnRef>
          <a:fillRef idx="1">
            <a:schemeClr val="accent2"/>
          </a:fillRef>
          <a:effectRef idx="0">
            <a:schemeClr val="accent2"/>
          </a:effectRef>
          <a:fontRef idx="minor">
            <a:schemeClr val="lt1"/>
          </a:fontRef>
        </p:style>
        <p:txBody>
          <a:bodyPr vert="vert270" rtlCol="0" anchor="ctr"/>
          <a:lstStyle/>
          <a:p>
            <a:pPr algn="ctr"/>
            <a:endParaRPr lang="it-IT" sz="1200" dirty="0"/>
          </a:p>
        </p:txBody>
      </p:sp>
      <p:sp>
        <p:nvSpPr>
          <p:cNvPr id="31" name="Sottotitolo 2"/>
          <p:cNvSpPr txBox="1">
            <a:spLocks/>
          </p:cNvSpPr>
          <p:nvPr/>
        </p:nvSpPr>
        <p:spPr>
          <a:xfrm>
            <a:off x="551384" y="1294422"/>
            <a:ext cx="8136904" cy="441454"/>
          </a:xfrm>
          <a:prstGeom prst="rect">
            <a:avLst/>
          </a:prstGeom>
        </p:spPr>
        <p:txBody>
          <a:bodyPr vert="horz" lIns="91440" tIns="45720" rIns="91440" bIns="45720" rtlCol="0">
            <a:normAutofit fontScale="92500" lnSpcReduction="20000"/>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gn="l"/>
            <a:r>
              <a:rPr lang="it-IT" sz="2800" dirty="0">
                <a:solidFill>
                  <a:srgbClr val="FF0000"/>
                </a:solidFill>
              </a:rPr>
              <a:t>Tipologie di clienti in relazione alla modalità di fornitura</a:t>
            </a:r>
          </a:p>
        </p:txBody>
      </p:sp>
      <p:pic>
        <p:nvPicPr>
          <p:cNvPr id="32" name="Immagine 31" descr="gas-naturale-produzione-usa-mercato-nimex.jp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95400" y="4933237"/>
            <a:ext cx="1831553" cy="961810"/>
          </a:xfrm>
          <a:prstGeom prst="rect">
            <a:avLst/>
          </a:prstGeom>
        </p:spPr>
      </p:pic>
      <p:sp>
        <p:nvSpPr>
          <p:cNvPr id="33" name="Rettangolo arrotondato 32"/>
          <p:cNvSpPr/>
          <p:nvPr/>
        </p:nvSpPr>
        <p:spPr>
          <a:xfrm>
            <a:off x="7632824" y="4954336"/>
            <a:ext cx="1631528" cy="825500"/>
          </a:xfrm>
          <a:prstGeom prst="roundRect">
            <a:avLst/>
          </a:prstGeom>
          <a:solidFill>
            <a:srgbClr val="0070C0"/>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it-IT" sz="2400" b="1" dirty="0">
                <a:solidFill>
                  <a:schemeClr val="bg1"/>
                </a:solidFill>
              </a:rPr>
              <a:t>PDR</a:t>
            </a:r>
            <a:endParaRPr lang="it-IT" b="1" dirty="0">
              <a:solidFill>
                <a:schemeClr val="bg1"/>
              </a:solidFill>
            </a:endParaRPr>
          </a:p>
        </p:txBody>
      </p:sp>
    </p:spTree>
    <p:extLst>
      <p:ext uri="{BB962C8B-B14F-4D97-AF65-F5344CB8AC3E}">
        <p14:creationId xmlns:p14="http://schemas.microsoft.com/office/powerpoint/2010/main" val="614515417"/>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 calcmode="lin" valueType="num">
                                      <p:cBhvr additive="base">
                                        <p:cTn id="7" dur="500" fill="hold"/>
                                        <p:tgtEl>
                                          <p:spTgt spid="10">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0">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800" fill="hold"/>
                                        <p:tgtEl>
                                          <p:spTgt spid="17"/>
                                        </p:tgtEl>
                                        <p:attrNameLst>
                                          <p:attrName>ppt_x</p:attrName>
                                        </p:attrNameLst>
                                      </p:cBhvr>
                                      <p:tavLst>
                                        <p:tav tm="0">
                                          <p:val>
                                            <p:strVal val="0-#ppt_w/2"/>
                                          </p:val>
                                        </p:tav>
                                        <p:tav tm="100000">
                                          <p:val>
                                            <p:strVal val="#ppt_x"/>
                                          </p:val>
                                        </p:tav>
                                      </p:tavLst>
                                    </p:anim>
                                    <p:anim calcmode="lin" valueType="num">
                                      <p:cBhvr additive="base">
                                        <p:cTn id="12" dur="800" fill="hold"/>
                                        <p:tgtEl>
                                          <p:spTgt spid="17"/>
                                        </p:tgtEl>
                                        <p:attrNameLst>
                                          <p:attrName>ppt_y</p:attrName>
                                        </p:attrNameLst>
                                      </p:cBhvr>
                                      <p:tavLst>
                                        <p:tav tm="0">
                                          <p:val>
                                            <p:strVal val="#ppt_y"/>
                                          </p:val>
                                        </p:tav>
                                        <p:tav tm="100000">
                                          <p:val>
                                            <p:strVal val="#ppt_y"/>
                                          </p:val>
                                        </p:tav>
                                      </p:tavLst>
                                    </p:anim>
                                  </p:childTnLst>
                                </p:cTn>
                              </p:par>
                            </p:childTnLst>
                          </p:cTn>
                        </p:par>
                        <p:par>
                          <p:cTn id="13" fill="hold">
                            <p:stCondLst>
                              <p:cond delay="800"/>
                            </p:stCondLst>
                            <p:childTnLst>
                              <p:par>
                                <p:cTn id="14" presetID="2" presetClass="entr" presetSubtype="8" fill="hold" grpId="0" nodeType="afterEffect">
                                  <p:stCondLst>
                                    <p:cond delay="0"/>
                                  </p:stCondLst>
                                  <p:childTnLst>
                                    <p:set>
                                      <p:cBhvr>
                                        <p:cTn id="15" dur="1" fill="hold">
                                          <p:stCondLst>
                                            <p:cond delay="0"/>
                                          </p:stCondLst>
                                        </p:cTn>
                                        <p:tgtEl>
                                          <p:spTgt spid="15"/>
                                        </p:tgtEl>
                                        <p:attrNameLst>
                                          <p:attrName>style.visibility</p:attrName>
                                        </p:attrNameLst>
                                      </p:cBhvr>
                                      <p:to>
                                        <p:strVal val="visible"/>
                                      </p:to>
                                    </p:set>
                                    <p:anim calcmode="lin" valueType="num">
                                      <p:cBhvr additive="base">
                                        <p:cTn id="16" dur="800" fill="hold"/>
                                        <p:tgtEl>
                                          <p:spTgt spid="15"/>
                                        </p:tgtEl>
                                        <p:attrNameLst>
                                          <p:attrName>ppt_x</p:attrName>
                                        </p:attrNameLst>
                                      </p:cBhvr>
                                      <p:tavLst>
                                        <p:tav tm="0">
                                          <p:val>
                                            <p:strVal val="0-#ppt_w/2"/>
                                          </p:val>
                                        </p:tav>
                                        <p:tav tm="100000">
                                          <p:val>
                                            <p:strVal val="#ppt_x"/>
                                          </p:val>
                                        </p:tav>
                                      </p:tavLst>
                                    </p:anim>
                                    <p:anim calcmode="lin" valueType="num">
                                      <p:cBhvr additive="base">
                                        <p:cTn id="17" dur="800" fill="hold"/>
                                        <p:tgtEl>
                                          <p:spTgt spid="15"/>
                                        </p:tgtEl>
                                        <p:attrNameLst>
                                          <p:attrName>ppt_y</p:attrName>
                                        </p:attrNameLst>
                                      </p:cBhvr>
                                      <p:tavLst>
                                        <p:tav tm="0">
                                          <p:val>
                                            <p:strVal val="#ppt_y"/>
                                          </p:val>
                                        </p:tav>
                                        <p:tav tm="100000">
                                          <p:val>
                                            <p:strVal val="#ppt_y"/>
                                          </p:val>
                                        </p:tav>
                                      </p:tavLst>
                                    </p:anim>
                                  </p:childTnLst>
                                </p:cTn>
                              </p:par>
                            </p:childTnLst>
                          </p:cTn>
                        </p:par>
                        <p:par>
                          <p:cTn id="18" fill="hold">
                            <p:stCondLst>
                              <p:cond delay="1600"/>
                            </p:stCondLst>
                            <p:childTnLst>
                              <p:par>
                                <p:cTn id="19" presetID="2" presetClass="entr" presetSubtype="8" fill="hold" grpId="0" nodeType="afterEffect">
                                  <p:stCondLst>
                                    <p:cond delay="0"/>
                                  </p:stCondLst>
                                  <p:childTnLst>
                                    <p:set>
                                      <p:cBhvr>
                                        <p:cTn id="20" dur="1" fill="hold">
                                          <p:stCondLst>
                                            <p:cond delay="0"/>
                                          </p:stCondLst>
                                        </p:cTn>
                                        <p:tgtEl>
                                          <p:spTgt spid="16"/>
                                        </p:tgtEl>
                                        <p:attrNameLst>
                                          <p:attrName>style.visibility</p:attrName>
                                        </p:attrNameLst>
                                      </p:cBhvr>
                                      <p:to>
                                        <p:strVal val="visible"/>
                                      </p:to>
                                    </p:set>
                                    <p:anim calcmode="lin" valueType="num">
                                      <p:cBhvr additive="base">
                                        <p:cTn id="21" dur="800" fill="hold"/>
                                        <p:tgtEl>
                                          <p:spTgt spid="16"/>
                                        </p:tgtEl>
                                        <p:attrNameLst>
                                          <p:attrName>ppt_x</p:attrName>
                                        </p:attrNameLst>
                                      </p:cBhvr>
                                      <p:tavLst>
                                        <p:tav tm="0">
                                          <p:val>
                                            <p:strVal val="0-#ppt_w/2"/>
                                          </p:val>
                                        </p:tav>
                                        <p:tav tm="100000">
                                          <p:val>
                                            <p:strVal val="#ppt_x"/>
                                          </p:val>
                                        </p:tav>
                                      </p:tavLst>
                                    </p:anim>
                                    <p:anim calcmode="lin" valueType="num">
                                      <p:cBhvr additive="base">
                                        <p:cTn id="22" dur="800" fill="hold"/>
                                        <p:tgtEl>
                                          <p:spTgt spid="16"/>
                                        </p:tgtEl>
                                        <p:attrNameLst>
                                          <p:attrName>ppt_y</p:attrName>
                                        </p:attrNameLst>
                                      </p:cBhvr>
                                      <p:tavLst>
                                        <p:tav tm="0">
                                          <p:val>
                                            <p:strVal val="#ppt_y"/>
                                          </p:val>
                                        </p:tav>
                                        <p:tav tm="100000">
                                          <p:val>
                                            <p:strVal val="#ppt_y"/>
                                          </p:val>
                                        </p:tav>
                                      </p:tavLst>
                                    </p:anim>
                                  </p:childTnLst>
                                </p:cTn>
                              </p:par>
                            </p:childTnLst>
                          </p:cTn>
                        </p:par>
                        <p:par>
                          <p:cTn id="23" fill="hold">
                            <p:stCondLst>
                              <p:cond delay="2400"/>
                            </p:stCondLst>
                            <p:childTnLst>
                              <p:par>
                                <p:cTn id="24" presetID="2" presetClass="entr" presetSubtype="8" fill="hold" grpId="0" nodeType="afterEffect">
                                  <p:stCondLst>
                                    <p:cond delay="0"/>
                                  </p:stCondLst>
                                  <p:childTnLst>
                                    <p:set>
                                      <p:cBhvr>
                                        <p:cTn id="25" dur="1" fill="hold">
                                          <p:stCondLst>
                                            <p:cond delay="0"/>
                                          </p:stCondLst>
                                        </p:cTn>
                                        <p:tgtEl>
                                          <p:spTgt spid="23"/>
                                        </p:tgtEl>
                                        <p:attrNameLst>
                                          <p:attrName>style.visibility</p:attrName>
                                        </p:attrNameLst>
                                      </p:cBhvr>
                                      <p:to>
                                        <p:strVal val="visible"/>
                                      </p:to>
                                    </p:set>
                                    <p:anim calcmode="lin" valueType="num">
                                      <p:cBhvr additive="base">
                                        <p:cTn id="26" dur="800" fill="hold"/>
                                        <p:tgtEl>
                                          <p:spTgt spid="23"/>
                                        </p:tgtEl>
                                        <p:attrNameLst>
                                          <p:attrName>ppt_x</p:attrName>
                                        </p:attrNameLst>
                                      </p:cBhvr>
                                      <p:tavLst>
                                        <p:tav tm="0">
                                          <p:val>
                                            <p:strVal val="0-#ppt_w/2"/>
                                          </p:val>
                                        </p:tav>
                                        <p:tav tm="100000">
                                          <p:val>
                                            <p:strVal val="#ppt_x"/>
                                          </p:val>
                                        </p:tav>
                                      </p:tavLst>
                                    </p:anim>
                                    <p:anim calcmode="lin" valueType="num">
                                      <p:cBhvr additive="base">
                                        <p:cTn id="27" dur="800" fill="hold"/>
                                        <p:tgtEl>
                                          <p:spTgt spid="23"/>
                                        </p:tgtEl>
                                        <p:attrNameLst>
                                          <p:attrName>ppt_y</p:attrName>
                                        </p:attrNameLst>
                                      </p:cBhvr>
                                      <p:tavLst>
                                        <p:tav tm="0">
                                          <p:val>
                                            <p:strVal val="#ppt_y"/>
                                          </p:val>
                                        </p:tav>
                                        <p:tav tm="100000">
                                          <p:val>
                                            <p:strVal val="#ppt_y"/>
                                          </p:val>
                                        </p:tav>
                                      </p:tavLst>
                                    </p:anim>
                                  </p:childTnLst>
                                </p:cTn>
                              </p:par>
                            </p:childTnLst>
                          </p:cTn>
                        </p:par>
                        <p:par>
                          <p:cTn id="28" fill="hold">
                            <p:stCondLst>
                              <p:cond delay="3200"/>
                            </p:stCondLst>
                            <p:childTnLst>
                              <p:par>
                                <p:cTn id="29" presetID="2" presetClass="entr" presetSubtype="8" fill="hold" nodeType="afterEffect">
                                  <p:stCondLst>
                                    <p:cond delay="0"/>
                                  </p:stCondLst>
                                  <p:childTnLst>
                                    <p:set>
                                      <p:cBhvr>
                                        <p:cTn id="30" dur="1" fill="hold">
                                          <p:stCondLst>
                                            <p:cond delay="0"/>
                                          </p:stCondLst>
                                        </p:cTn>
                                        <p:tgtEl>
                                          <p:spTgt spid="18"/>
                                        </p:tgtEl>
                                        <p:attrNameLst>
                                          <p:attrName>style.visibility</p:attrName>
                                        </p:attrNameLst>
                                      </p:cBhvr>
                                      <p:to>
                                        <p:strVal val="visible"/>
                                      </p:to>
                                    </p:set>
                                    <p:anim calcmode="lin" valueType="num">
                                      <p:cBhvr additive="base">
                                        <p:cTn id="31" dur="800" fill="hold"/>
                                        <p:tgtEl>
                                          <p:spTgt spid="18"/>
                                        </p:tgtEl>
                                        <p:attrNameLst>
                                          <p:attrName>ppt_x</p:attrName>
                                        </p:attrNameLst>
                                      </p:cBhvr>
                                      <p:tavLst>
                                        <p:tav tm="0">
                                          <p:val>
                                            <p:strVal val="0-#ppt_w/2"/>
                                          </p:val>
                                        </p:tav>
                                        <p:tav tm="100000">
                                          <p:val>
                                            <p:strVal val="#ppt_x"/>
                                          </p:val>
                                        </p:tav>
                                      </p:tavLst>
                                    </p:anim>
                                    <p:anim calcmode="lin" valueType="num">
                                      <p:cBhvr additive="base">
                                        <p:cTn id="32" dur="800" fill="hold"/>
                                        <p:tgtEl>
                                          <p:spTgt spid="18"/>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9"/>
                                        </p:tgtEl>
                                        <p:attrNameLst>
                                          <p:attrName>style.visibility</p:attrName>
                                        </p:attrNameLst>
                                      </p:cBhvr>
                                      <p:to>
                                        <p:strVal val="visible"/>
                                      </p:to>
                                    </p:set>
                                    <p:anim calcmode="lin" valueType="num">
                                      <p:cBhvr additive="base">
                                        <p:cTn id="37" dur="500" fill="hold"/>
                                        <p:tgtEl>
                                          <p:spTgt spid="19"/>
                                        </p:tgtEl>
                                        <p:attrNameLst>
                                          <p:attrName>ppt_x</p:attrName>
                                        </p:attrNameLst>
                                      </p:cBhvr>
                                      <p:tavLst>
                                        <p:tav tm="0">
                                          <p:val>
                                            <p:strVal val="0-#ppt_w/2"/>
                                          </p:val>
                                        </p:tav>
                                        <p:tav tm="100000">
                                          <p:val>
                                            <p:strVal val="#ppt_x"/>
                                          </p:val>
                                        </p:tav>
                                      </p:tavLst>
                                    </p:anim>
                                    <p:anim calcmode="lin" valueType="num">
                                      <p:cBhvr additive="base">
                                        <p:cTn id="38" dur="500" fill="hold"/>
                                        <p:tgtEl>
                                          <p:spTgt spid="19"/>
                                        </p:tgtEl>
                                        <p:attrNameLst>
                                          <p:attrName>ppt_y</p:attrName>
                                        </p:attrNameLst>
                                      </p:cBhvr>
                                      <p:tavLst>
                                        <p:tav tm="0">
                                          <p:val>
                                            <p:strVal val="#ppt_y"/>
                                          </p:val>
                                        </p:tav>
                                        <p:tav tm="100000">
                                          <p:val>
                                            <p:strVal val="#ppt_y"/>
                                          </p:val>
                                        </p:tav>
                                      </p:tavLst>
                                    </p:anim>
                                  </p:childTnLst>
                                </p:cTn>
                              </p:par>
                            </p:childTnLst>
                          </p:cTn>
                        </p:par>
                        <p:par>
                          <p:cTn id="39" fill="hold">
                            <p:stCondLst>
                              <p:cond delay="500"/>
                            </p:stCondLst>
                            <p:childTnLst>
                              <p:par>
                                <p:cTn id="40" presetID="2" presetClass="entr" presetSubtype="8" fill="hold" grpId="0" nodeType="afterEffect">
                                  <p:stCondLst>
                                    <p:cond delay="0"/>
                                  </p:stCondLst>
                                  <p:childTnLst>
                                    <p:set>
                                      <p:cBhvr>
                                        <p:cTn id="41" dur="1" fill="hold">
                                          <p:stCondLst>
                                            <p:cond delay="0"/>
                                          </p:stCondLst>
                                        </p:cTn>
                                        <p:tgtEl>
                                          <p:spTgt spid="20"/>
                                        </p:tgtEl>
                                        <p:attrNameLst>
                                          <p:attrName>style.visibility</p:attrName>
                                        </p:attrNameLst>
                                      </p:cBhvr>
                                      <p:to>
                                        <p:strVal val="visible"/>
                                      </p:to>
                                    </p:set>
                                    <p:anim calcmode="lin" valueType="num">
                                      <p:cBhvr additive="base">
                                        <p:cTn id="42" dur="800" fill="hold"/>
                                        <p:tgtEl>
                                          <p:spTgt spid="20"/>
                                        </p:tgtEl>
                                        <p:attrNameLst>
                                          <p:attrName>ppt_x</p:attrName>
                                        </p:attrNameLst>
                                      </p:cBhvr>
                                      <p:tavLst>
                                        <p:tav tm="0">
                                          <p:val>
                                            <p:strVal val="0-#ppt_w/2"/>
                                          </p:val>
                                        </p:tav>
                                        <p:tav tm="100000">
                                          <p:val>
                                            <p:strVal val="#ppt_x"/>
                                          </p:val>
                                        </p:tav>
                                      </p:tavLst>
                                    </p:anim>
                                    <p:anim calcmode="lin" valueType="num">
                                      <p:cBhvr additive="base">
                                        <p:cTn id="43" dur="800" fill="hold"/>
                                        <p:tgtEl>
                                          <p:spTgt spid="20"/>
                                        </p:tgtEl>
                                        <p:attrNameLst>
                                          <p:attrName>ppt_y</p:attrName>
                                        </p:attrNameLst>
                                      </p:cBhvr>
                                      <p:tavLst>
                                        <p:tav tm="0">
                                          <p:val>
                                            <p:strVal val="#ppt_y"/>
                                          </p:val>
                                        </p:tav>
                                        <p:tav tm="100000">
                                          <p:val>
                                            <p:strVal val="#ppt_y"/>
                                          </p:val>
                                        </p:tav>
                                      </p:tavLst>
                                    </p:anim>
                                  </p:childTnLst>
                                </p:cTn>
                              </p:par>
                            </p:childTnLst>
                          </p:cTn>
                        </p:par>
                        <p:par>
                          <p:cTn id="44" fill="hold">
                            <p:stCondLst>
                              <p:cond delay="1300"/>
                            </p:stCondLst>
                            <p:childTnLst>
                              <p:par>
                                <p:cTn id="45" presetID="2" presetClass="entr" presetSubtype="8" fill="hold" grpId="0" nodeType="afterEffect">
                                  <p:stCondLst>
                                    <p:cond delay="0"/>
                                  </p:stCondLst>
                                  <p:childTnLst>
                                    <p:set>
                                      <p:cBhvr>
                                        <p:cTn id="46" dur="1" fill="hold">
                                          <p:stCondLst>
                                            <p:cond delay="0"/>
                                          </p:stCondLst>
                                        </p:cTn>
                                        <p:tgtEl>
                                          <p:spTgt spid="21"/>
                                        </p:tgtEl>
                                        <p:attrNameLst>
                                          <p:attrName>style.visibility</p:attrName>
                                        </p:attrNameLst>
                                      </p:cBhvr>
                                      <p:to>
                                        <p:strVal val="visible"/>
                                      </p:to>
                                    </p:set>
                                    <p:anim calcmode="lin" valueType="num">
                                      <p:cBhvr additive="base">
                                        <p:cTn id="47" dur="800" fill="hold"/>
                                        <p:tgtEl>
                                          <p:spTgt spid="21"/>
                                        </p:tgtEl>
                                        <p:attrNameLst>
                                          <p:attrName>ppt_x</p:attrName>
                                        </p:attrNameLst>
                                      </p:cBhvr>
                                      <p:tavLst>
                                        <p:tav tm="0">
                                          <p:val>
                                            <p:strVal val="0-#ppt_w/2"/>
                                          </p:val>
                                        </p:tav>
                                        <p:tav tm="100000">
                                          <p:val>
                                            <p:strVal val="#ppt_x"/>
                                          </p:val>
                                        </p:tav>
                                      </p:tavLst>
                                    </p:anim>
                                    <p:anim calcmode="lin" valueType="num">
                                      <p:cBhvr additive="base">
                                        <p:cTn id="48" dur="800" fill="hold"/>
                                        <p:tgtEl>
                                          <p:spTgt spid="21"/>
                                        </p:tgtEl>
                                        <p:attrNameLst>
                                          <p:attrName>ppt_y</p:attrName>
                                        </p:attrNameLst>
                                      </p:cBhvr>
                                      <p:tavLst>
                                        <p:tav tm="0">
                                          <p:val>
                                            <p:strVal val="#ppt_y"/>
                                          </p:val>
                                        </p:tav>
                                        <p:tav tm="100000">
                                          <p:val>
                                            <p:strVal val="#ppt_y"/>
                                          </p:val>
                                        </p:tav>
                                      </p:tavLst>
                                    </p:anim>
                                  </p:childTnLst>
                                </p:cTn>
                              </p:par>
                            </p:childTnLst>
                          </p:cTn>
                        </p:par>
                        <p:par>
                          <p:cTn id="49" fill="hold">
                            <p:stCondLst>
                              <p:cond delay="2100"/>
                            </p:stCondLst>
                            <p:childTnLst>
                              <p:par>
                                <p:cTn id="50" presetID="2" presetClass="entr" presetSubtype="8" fill="hold" grpId="0" nodeType="afterEffect">
                                  <p:stCondLst>
                                    <p:cond delay="0"/>
                                  </p:stCondLst>
                                  <p:childTnLst>
                                    <p:set>
                                      <p:cBhvr>
                                        <p:cTn id="51" dur="1" fill="hold">
                                          <p:stCondLst>
                                            <p:cond delay="0"/>
                                          </p:stCondLst>
                                        </p:cTn>
                                        <p:tgtEl>
                                          <p:spTgt spid="24"/>
                                        </p:tgtEl>
                                        <p:attrNameLst>
                                          <p:attrName>style.visibility</p:attrName>
                                        </p:attrNameLst>
                                      </p:cBhvr>
                                      <p:to>
                                        <p:strVal val="visible"/>
                                      </p:to>
                                    </p:set>
                                    <p:anim calcmode="lin" valueType="num">
                                      <p:cBhvr additive="base">
                                        <p:cTn id="52" dur="800" fill="hold"/>
                                        <p:tgtEl>
                                          <p:spTgt spid="24"/>
                                        </p:tgtEl>
                                        <p:attrNameLst>
                                          <p:attrName>ppt_x</p:attrName>
                                        </p:attrNameLst>
                                      </p:cBhvr>
                                      <p:tavLst>
                                        <p:tav tm="0">
                                          <p:val>
                                            <p:strVal val="0-#ppt_w/2"/>
                                          </p:val>
                                        </p:tav>
                                        <p:tav tm="100000">
                                          <p:val>
                                            <p:strVal val="#ppt_x"/>
                                          </p:val>
                                        </p:tav>
                                      </p:tavLst>
                                    </p:anim>
                                    <p:anim calcmode="lin" valueType="num">
                                      <p:cBhvr additive="base">
                                        <p:cTn id="53" dur="800" fill="hold"/>
                                        <p:tgtEl>
                                          <p:spTgt spid="24"/>
                                        </p:tgtEl>
                                        <p:attrNameLst>
                                          <p:attrName>ppt_y</p:attrName>
                                        </p:attrNameLst>
                                      </p:cBhvr>
                                      <p:tavLst>
                                        <p:tav tm="0">
                                          <p:val>
                                            <p:strVal val="#ppt_y"/>
                                          </p:val>
                                        </p:tav>
                                        <p:tav tm="100000">
                                          <p:val>
                                            <p:strVal val="#ppt_y"/>
                                          </p:val>
                                        </p:tav>
                                      </p:tavLst>
                                    </p:anim>
                                  </p:childTnLst>
                                </p:cTn>
                              </p:par>
                            </p:childTnLst>
                          </p:cTn>
                        </p:par>
                        <p:par>
                          <p:cTn id="54" fill="hold">
                            <p:stCondLst>
                              <p:cond delay="2900"/>
                            </p:stCondLst>
                            <p:childTnLst>
                              <p:par>
                                <p:cTn id="55" presetID="2" presetClass="entr" presetSubtype="8" fill="hold" grpId="0" nodeType="afterEffect">
                                  <p:stCondLst>
                                    <p:cond delay="0"/>
                                  </p:stCondLst>
                                  <p:childTnLst>
                                    <p:set>
                                      <p:cBhvr>
                                        <p:cTn id="56" dur="1" fill="hold">
                                          <p:stCondLst>
                                            <p:cond delay="0"/>
                                          </p:stCondLst>
                                        </p:cTn>
                                        <p:tgtEl>
                                          <p:spTgt spid="30"/>
                                        </p:tgtEl>
                                        <p:attrNameLst>
                                          <p:attrName>style.visibility</p:attrName>
                                        </p:attrNameLst>
                                      </p:cBhvr>
                                      <p:to>
                                        <p:strVal val="visible"/>
                                      </p:to>
                                    </p:set>
                                    <p:anim calcmode="lin" valueType="num">
                                      <p:cBhvr additive="base">
                                        <p:cTn id="57" dur="800" fill="hold"/>
                                        <p:tgtEl>
                                          <p:spTgt spid="30"/>
                                        </p:tgtEl>
                                        <p:attrNameLst>
                                          <p:attrName>ppt_x</p:attrName>
                                        </p:attrNameLst>
                                      </p:cBhvr>
                                      <p:tavLst>
                                        <p:tav tm="0">
                                          <p:val>
                                            <p:strVal val="0-#ppt_w/2"/>
                                          </p:val>
                                        </p:tav>
                                        <p:tav tm="100000">
                                          <p:val>
                                            <p:strVal val="#ppt_x"/>
                                          </p:val>
                                        </p:tav>
                                      </p:tavLst>
                                    </p:anim>
                                    <p:anim calcmode="lin" valueType="num">
                                      <p:cBhvr additive="base">
                                        <p:cTn id="58" dur="800" fill="hold"/>
                                        <p:tgtEl>
                                          <p:spTgt spid="30"/>
                                        </p:tgtEl>
                                        <p:attrNameLst>
                                          <p:attrName>ppt_y</p:attrName>
                                        </p:attrNameLst>
                                      </p:cBhvr>
                                      <p:tavLst>
                                        <p:tav tm="0">
                                          <p:val>
                                            <p:strVal val="#ppt_y"/>
                                          </p:val>
                                        </p:tav>
                                        <p:tav tm="100000">
                                          <p:val>
                                            <p:strVal val="#ppt_y"/>
                                          </p:val>
                                        </p:tav>
                                      </p:tavLst>
                                    </p:anim>
                                  </p:childTnLst>
                                </p:cTn>
                              </p:par>
                            </p:childTnLst>
                          </p:cTn>
                        </p:par>
                        <p:par>
                          <p:cTn id="59" fill="hold">
                            <p:stCondLst>
                              <p:cond delay="3700"/>
                            </p:stCondLst>
                            <p:childTnLst>
                              <p:par>
                                <p:cTn id="60" presetID="2" presetClass="entr" presetSubtype="8" fill="hold" nodeType="afterEffect">
                                  <p:stCondLst>
                                    <p:cond delay="0"/>
                                  </p:stCondLst>
                                  <p:childTnLst>
                                    <p:set>
                                      <p:cBhvr>
                                        <p:cTn id="61" dur="1" fill="hold">
                                          <p:stCondLst>
                                            <p:cond delay="0"/>
                                          </p:stCondLst>
                                        </p:cTn>
                                        <p:tgtEl>
                                          <p:spTgt spid="26"/>
                                        </p:tgtEl>
                                        <p:attrNameLst>
                                          <p:attrName>style.visibility</p:attrName>
                                        </p:attrNameLst>
                                      </p:cBhvr>
                                      <p:to>
                                        <p:strVal val="visible"/>
                                      </p:to>
                                    </p:set>
                                    <p:anim calcmode="lin" valueType="num">
                                      <p:cBhvr additive="base">
                                        <p:cTn id="62" dur="800" fill="hold"/>
                                        <p:tgtEl>
                                          <p:spTgt spid="26"/>
                                        </p:tgtEl>
                                        <p:attrNameLst>
                                          <p:attrName>ppt_x</p:attrName>
                                        </p:attrNameLst>
                                      </p:cBhvr>
                                      <p:tavLst>
                                        <p:tav tm="0">
                                          <p:val>
                                            <p:strVal val="0-#ppt_w/2"/>
                                          </p:val>
                                        </p:tav>
                                        <p:tav tm="100000">
                                          <p:val>
                                            <p:strVal val="#ppt_x"/>
                                          </p:val>
                                        </p:tav>
                                      </p:tavLst>
                                    </p:anim>
                                    <p:anim calcmode="lin" valueType="num">
                                      <p:cBhvr additive="base">
                                        <p:cTn id="63" dur="800" fill="hold"/>
                                        <p:tgtEl>
                                          <p:spTgt spid="26"/>
                                        </p:tgtEl>
                                        <p:attrNameLst>
                                          <p:attrName>ppt_y</p:attrName>
                                        </p:attrNameLst>
                                      </p:cBhvr>
                                      <p:tavLst>
                                        <p:tav tm="0">
                                          <p:val>
                                            <p:strVal val="#ppt_y"/>
                                          </p:val>
                                        </p:tav>
                                        <p:tav tm="100000">
                                          <p:val>
                                            <p:strVal val="#ppt_y"/>
                                          </p:val>
                                        </p:tav>
                                      </p:tavLst>
                                    </p:anim>
                                  </p:childTnLst>
                                </p:cTn>
                              </p:par>
                            </p:childTnLst>
                          </p:cTn>
                        </p:par>
                        <p:par>
                          <p:cTn id="64" fill="hold">
                            <p:stCondLst>
                              <p:cond delay="4500"/>
                            </p:stCondLst>
                            <p:childTnLst>
                              <p:par>
                                <p:cTn id="65" presetID="2" presetClass="entr" presetSubtype="8" fill="hold" grpId="0" nodeType="afterEffect">
                                  <p:stCondLst>
                                    <p:cond delay="0"/>
                                  </p:stCondLst>
                                  <p:childTnLst>
                                    <p:set>
                                      <p:cBhvr>
                                        <p:cTn id="66" dur="1" fill="hold">
                                          <p:stCondLst>
                                            <p:cond delay="0"/>
                                          </p:stCondLst>
                                        </p:cTn>
                                        <p:tgtEl>
                                          <p:spTgt spid="31"/>
                                        </p:tgtEl>
                                        <p:attrNameLst>
                                          <p:attrName>style.visibility</p:attrName>
                                        </p:attrNameLst>
                                      </p:cBhvr>
                                      <p:to>
                                        <p:strVal val="visible"/>
                                      </p:to>
                                    </p:set>
                                    <p:anim calcmode="lin" valueType="num">
                                      <p:cBhvr additive="base">
                                        <p:cTn id="67" dur="800" fill="hold"/>
                                        <p:tgtEl>
                                          <p:spTgt spid="31"/>
                                        </p:tgtEl>
                                        <p:attrNameLst>
                                          <p:attrName>ppt_x</p:attrName>
                                        </p:attrNameLst>
                                      </p:cBhvr>
                                      <p:tavLst>
                                        <p:tav tm="0">
                                          <p:val>
                                            <p:strVal val="0-#ppt_w/2"/>
                                          </p:val>
                                        </p:tav>
                                        <p:tav tm="100000">
                                          <p:val>
                                            <p:strVal val="#ppt_x"/>
                                          </p:val>
                                        </p:tav>
                                      </p:tavLst>
                                    </p:anim>
                                    <p:anim calcmode="lin" valueType="num">
                                      <p:cBhvr additive="base">
                                        <p:cTn id="68" dur="800" fill="hold"/>
                                        <p:tgtEl>
                                          <p:spTgt spid="31"/>
                                        </p:tgtEl>
                                        <p:attrNameLst>
                                          <p:attrName>ppt_y</p:attrName>
                                        </p:attrNameLst>
                                      </p:cBhvr>
                                      <p:tavLst>
                                        <p:tav tm="0">
                                          <p:val>
                                            <p:strVal val="#ppt_y"/>
                                          </p:val>
                                        </p:tav>
                                        <p:tav tm="100000">
                                          <p:val>
                                            <p:strVal val="#ppt_y"/>
                                          </p:val>
                                        </p:tav>
                                      </p:tavLst>
                                    </p:anim>
                                  </p:childTnLst>
                                </p:cTn>
                              </p:par>
                              <p:par>
                                <p:cTn id="69" presetID="2" presetClass="entr" presetSubtype="8" fill="hold" nodeType="withEffect">
                                  <p:stCondLst>
                                    <p:cond delay="0"/>
                                  </p:stCondLst>
                                  <p:childTnLst>
                                    <p:set>
                                      <p:cBhvr>
                                        <p:cTn id="70" dur="1" fill="hold">
                                          <p:stCondLst>
                                            <p:cond delay="0"/>
                                          </p:stCondLst>
                                        </p:cTn>
                                        <p:tgtEl>
                                          <p:spTgt spid="32"/>
                                        </p:tgtEl>
                                        <p:attrNameLst>
                                          <p:attrName>style.visibility</p:attrName>
                                        </p:attrNameLst>
                                      </p:cBhvr>
                                      <p:to>
                                        <p:strVal val="visible"/>
                                      </p:to>
                                    </p:set>
                                    <p:anim calcmode="lin" valueType="num">
                                      <p:cBhvr additive="base">
                                        <p:cTn id="71" dur="800" fill="hold"/>
                                        <p:tgtEl>
                                          <p:spTgt spid="32"/>
                                        </p:tgtEl>
                                        <p:attrNameLst>
                                          <p:attrName>ppt_x</p:attrName>
                                        </p:attrNameLst>
                                      </p:cBhvr>
                                      <p:tavLst>
                                        <p:tav tm="0">
                                          <p:val>
                                            <p:strVal val="0-#ppt_w/2"/>
                                          </p:val>
                                        </p:tav>
                                        <p:tav tm="100000">
                                          <p:val>
                                            <p:strVal val="#ppt_x"/>
                                          </p:val>
                                        </p:tav>
                                      </p:tavLst>
                                    </p:anim>
                                    <p:anim calcmode="lin" valueType="num">
                                      <p:cBhvr additive="base">
                                        <p:cTn id="72" dur="800" fill="hold"/>
                                        <p:tgtEl>
                                          <p:spTgt spid="32"/>
                                        </p:tgtEl>
                                        <p:attrNameLst>
                                          <p:attrName>ppt_y</p:attrName>
                                        </p:attrNameLst>
                                      </p:cBhvr>
                                      <p:tavLst>
                                        <p:tav tm="0">
                                          <p:val>
                                            <p:strVal val="#ppt_y"/>
                                          </p:val>
                                        </p:tav>
                                        <p:tav tm="100000">
                                          <p:val>
                                            <p:strVal val="#ppt_y"/>
                                          </p:val>
                                        </p:tav>
                                      </p:tavLst>
                                    </p:anim>
                                  </p:childTnLst>
                                </p:cTn>
                              </p:par>
                            </p:childTnLst>
                          </p:cTn>
                        </p:par>
                        <p:par>
                          <p:cTn id="73" fill="hold">
                            <p:stCondLst>
                              <p:cond delay="5300"/>
                            </p:stCondLst>
                            <p:childTnLst>
                              <p:par>
                                <p:cTn id="74" presetID="2" presetClass="entr" presetSubtype="8" fill="hold" grpId="0" nodeType="afterEffect">
                                  <p:stCondLst>
                                    <p:cond delay="0"/>
                                  </p:stCondLst>
                                  <p:childTnLst>
                                    <p:set>
                                      <p:cBhvr>
                                        <p:cTn id="75" dur="1" fill="hold">
                                          <p:stCondLst>
                                            <p:cond delay="0"/>
                                          </p:stCondLst>
                                        </p:cTn>
                                        <p:tgtEl>
                                          <p:spTgt spid="33"/>
                                        </p:tgtEl>
                                        <p:attrNameLst>
                                          <p:attrName>style.visibility</p:attrName>
                                        </p:attrNameLst>
                                      </p:cBhvr>
                                      <p:to>
                                        <p:strVal val="visible"/>
                                      </p:to>
                                    </p:set>
                                    <p:anim calcmode="lin" valueType="num">
                                      <p:cBhvr additive="base">
                                        <p:cTn id="76" dur="800" fill="hold"/>
                                        <p:tgtEl>
                                          <p:spTgt spid="33"/>
                                        </p:tgtEl>
                                        <p:attrNameLst>
                                          <p:attrName>ppt_x</p:attrName>
                                        </p:attrNameLst>
                                      </p:cBhvr>
                                      <p:tavLst>
                                        <p:tav tm="0">
                                          <p:val>
                                            <p:strVal val="0-#ppt_w/2"/>
                                          </p:val>
                                        </p:tav>
                                        <p:tav tm="100000">
                                          <p:val>
                                            <p:strVal val="#ppt_x"/>
                                          </p:val>
                                        </p:tav>
                                      </p:tavLst>
                                    </p:anim>
                                    <p:anim calcmode="lin" valueType="num">
                                      <p:cBhvr additive="base">
                                        <p:cTn id="77" dur="800" fill="hold"/>
                                        <p:tgtEl>
                                          <p:spTgt spid="3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P spid="15" grpId="0" animBg="1"/>
      <p:bldP spid="16" grpId="0" animBg="1"/>
      <p:bldP spid="19" grpId="0"/>
      <p:bldP spid="20" grpId="0" animBg="1"/>
      <p:bldP spid="21" grpId="0" animBg="1"/>
      <p:bldP spid="23" grpId="0" animBg="1"/>
      <p:bldP spid="24" grpId="0" animBg="1"/>
      <p:bldP spid="30" grpId="0" animBg="1"/>
      <p:bldP spid="31" grpId="0"/>
      <p:bldP spid="33" grpId="0" animBg="1"/>
    </p:bldLst>
  </p:timing>
</p:sld>
</file>

<file path=ppt/theme/theme1.xml><?xml version="1.0" encoding="utf-8"?>
<a:theme xmlns:a="http://schemas.openxmlformats.org/drawingml/2006/main" name="Banded Design Blue 16x9">
  <a:themeElements>
    <a:clrScheme name="Banded_Design_Blue">
      <a:dk1>
        <a:srgbClr val="404040"/>
      </a:dk1>
      <a:lt1>
        <a:sysClr val="window" lastClr="FFFFFF"/>
      </a:lt1>
      <a:dk2>
        <a:srgbClr val="263050"/>
      </a:dk2>
      <a:lt2>
        <a:srgbClr val="E5E8E8"/>
      </a:lt2>
      <a:accent1>
        <a:srgbClr val="77B142"/>
      </a:accent1>
      <a:accent2>
        <a:srgbClr val="E3C01E"/>
      </a:accent2>
      <a:accent3>
        <a:srgbClr val="0070C0"/>
      </a:accent3>
      <a:accent4>
        <a:srgbClr val="7556A4"/>
      </a:accent4>
      <a:accent5>
        <a:srgbClr val="F08F1E"/>
      </a:accent5>
      <a:accent6>
        <a:srgbClr val="CB3E3A"/>
      </a:accent6>
      <a:hlink>
        <a:srgbClr val="0070C0"/>
      </a:hlink>
      <a:folHlink>
        <a:srgbClr val="7556A4"/>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a:gsLst>
            <a:gs pos="0">
              <a:schemeClr val="phClr">
                <a:lumMod val="0"/>
                <a:lumOff val="100000"/>
              </a:schemeClr>
            </a:gs>
            <a:gs pos="72000">
              <a:schemeClr val="phClr"/>
            </a:gs>
            <a:gs pos="100000">
              <a:schemeClr val="phClr">
                <a:lumMod val="90000"/>
              </a:schemeClr>
            </a:gs>
          </a:gsLst>
          <a:lin ang="5400000" scaled="1"/>
        </a:gradFill>
        <a:gradFill flip="none" rotWithShape="1">
          <a:gsLst>
            <a:gs pos="32000">
              <a:schemeClr val="phClr"/>
            </a:gs>
            <a:gs pos="100000">
              <a:schemeClr val="phClr">
                <a:lumMod val="75000"/>
              </a:schemeClr>
            </a:gs>
          </a:gsLst>
          <a:path path="circle">
            <a:fillToRect l="50000" t="50000" r="50000" b="50000"/>
          </a:path>
          <a:tileRect/>
        </a:gradFill>
      </a:bgFillStyleLst>
    </a:fmtScheme>
  </a:themeElements>
  <a:objectDefaults/>
  <a:extraClrSchemeLst/>
  <a:extLst>
    <a:ext uri="{05A4C25C-085E-4340-85A3-A5531E510DB2}">
      <thm15:themeFamily xmlns:thm15="http://schemas.microsoft.com/office/thememl/2012/main" name="Piano Progetto commerciale1" id="{1890AB90-CBF1-4A9E-8C62-B07F8A6C4B90}" vid="{7837CBAC-46C6-48E7-8B3D-0453F3E9B5F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Banded_Design_Blue">
    <a:dk1>
      <a:srgbClr val="404040"/>
    </a:dk1>
    <a:lt1>
      <a:sysClr val="window" lastClr="FFFFFF"/>
    </a:lt1>
    <a:dk2>
      <a:srgbClr val="263050"/>
    </a:dk2>
    <a:lt2>
      <a:srgbClr val="E5E8E8"/>
    </a:lt2>
    <a:accent1>
      <a:srgbClr val="77B142"/>
    </a:accent1>
    <a:accent2>
      <a:srgbClr val="E3C01E"/>
    </a:accent2>
    <a:accent3>
      <a:srgbClr val="0070C0"/>
    </a:accent3>
    <a:accent4>
      <a:srgbClr val="7556A4"/>
    </a:accent4>
    <a:accent5>
      <a:srgbClr val="F08F1E"/>
    </a:accent5>
    <a:accent6>
      <a:srgbClr val="CB3E3A"/>
    </a:accent6>
    <a:hlink>
      <a:srgbClr val="0070C0"/>
    </a:hlink>
    <a:folHlink>
      <a:srgbClr val="7556A4"/>
    </a:folHlink>
  </a:clrScheme>
</a:themeOverride>
</file>

<file path=docProps/app.xml><?xml version="1.0" encoding="utf-8"?>
<Properties xmlns="http://schemas.openxmlformats.org/officeDocument/2006/extended-properties" xmlns:vt="http://schemas.openxmlformats.org/officeDocument/2006/docPropsVTypes">
  <Template/>
  <TotalTime>1396</TotalTime>
  <Words>1968</Words>
  <Application>Microsoft Office PowerPoint</Application>
  <PresentationFormat>Widescreen</PresentationFormat>
  <Paragraphs>280</Paragraphs>
  <Slides>32</Slides>
  <Notes>32</Notes>
  <HiddenSlides>7</HiddenSlides>
  <MMClips>0</MMClips>
  <ScaleCrop>false</ScaleCrop>
  <HeadingPairs>
    <vt:vector size="6" baseType="variant">
      <vt:variant>
        <vt:lpstr>Caratteri utilizzati</vt:lpstr>
      </vt:variant>
      <vt:variant>
        <vt:i4>6</vt:i4>
      </vt:variant>
      <vt:variant>
        <vt:lpstr>Tema</vt:lpstr>
      </vt:variant>
      <vt:variant>
        <vt:i4>1</vt:i4>
      </vt:variant>
      <vt:variant>
        <vt:lpstr>Titoli diapositive</vt:lpstr>
      </vt:variant>
      <vt:variant>
        <vt:i4>32</vt:i4>
      </vt:variant>
    </vt:vector>
  </HeadingPairs>
  <TitlesOfParts>
    <vt:vector size="39" baseType="lpstr">
      <vt:lpstr>Arial</vt:lpstr>
      <vt:lpstr>Calibri</vt:lpstr>
      <vt:lpstr>Corbel</vt:lpstr>
      <vt:lpstr>Euphemia</vt:lpstr>
      <vt:lpstr>Myriad Pro</vt:lpstr>
      <vt:lpstr>Wingdings</vt:lpstr>
      <vt:lpstr>Banded Design Blue 16x9</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utente</dc:creator>
  <cp:lastModifiedBy>roberto gianni</cp:lastModifiedBy>
  <cp:revision>166</cp:revision>
  <dcterms:created xsi:type="dcterms:W3CDTF">2012-11-14T09:32:09Z</dcterms:created>
  <dcterms:modified xsi:type="dcterms:W3CDTF">2022-03-09T11:55:07Z</dcterms:modified>
</cp:coreProperties>
</file>