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34" r:id="rId2"/>
    <p:sldId id="335" r:id="rId3"/>
    <p:sldId id="336" r:id="rId4"/>
    <p:sldId id="337" r:id="rId5"/>
    <p:sldId id="338" r:id="rId6"/>
    <p:sldId id="339" r:id="rId7"/>
    <p:sldId id="340" r:id="rId8"/>
    <p:sldId id="341" r:id="rId9"/>
    <p:sldId id="342" r:id="rId10"/>
    <p:sldId id="343" r:id="rId11"/>
    <p:sldId id="367" r:id="rId12"/>
    <p:sldId id="366" r:id="rId13"/>
    <p:sldId id="365" r:id="rId14"/>
    <p:sldId id="364" r:id="rId15"/>
    <p:sldId id="344" r:id="rId16"/>
    <p:sldId id="345" r:id="rId17"/>
    <p:sldId id="346" r:id="rId18"/>
    <p:sldId id="347" r:id="rId19"/>
    <p:sldId id="348" r:id="rId20"/>
    <p:sldId id="349" r:id="rId21"/>
    <p:sldId id="350" r:id="rId22"/>
    <p:sldId id="351" r:id="rId23"/>
    <p:sldId id="352" r:id="rId24"/>
    <p:sldId id="353" r:id="rId25"/>
    <p:sldId id="362" r:id="rId26"/>
    <p:sldId id="354" r:id="rId27"/>
    <p:sldId id="355" r:id="rId28"/>
    <p:sldId id="356" r:id="rId29"/>
    <p:sldId id="357" r:id="rId30"/>
    <p:sldId id="358" r:id="rId31"/>
    <p:sldId id="359" r:id="rId32"/>
    <p:sldId id="360" r:id="rId33"/>
    <p:sldId id="373" r:id="rId34"/>
  </p:sldIdLst>
  <p:sldSz cx="12192000" cy="6858000"/>
  <p:notesSz cx="7099300" cy="10234613"/>
  <p:defaultTextStyle>
    <a:defPPr>
      <a:defRPr lang="it-IT"/>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88C"/>
    <a:srgbClr val="000000"/>
    <a:srgbClr val="015351"/>
    <a:srgbClr val="FF9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9" autoAdjust="0"/>
    <p:restoredTop sz="94636" autoAdjust="0"/>
  </p:normalViewPr>
  <p:slideViewPr>
    <p:cSldViewPr>
      <p:cViewPr varScale="1">
        <p:scale>
          <a:sx n="63" d="100"/>
          <a:sy n="63" d="100"/>
        </p:scale>
        <p:origin x="784" y="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C:\Users\Roberto\Downloads\Tabella-dati%20(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9672131147542157E-2"/>
          <c:y val="0.14516129032258071"/>
          <c:w val="0.93032786885245322"/>
          <c:h val="0.67096774193548392"/>
        </c:manualLayout>
      </c:layout>
      <c:lineChart>
        <c:grouping val="standard"/>
        <c:varyColors val="0"/>
        <c:ser>
          <c:idx val="0"/>
          <c:order val="0"/>
          <c:tx>
            <c:strRef>
              <c:f>dati!$B$3</c:f>
              <c:strCache>
                <c:ptCount val="1"/>
                <c:pt idx="0">
                  <c:v>ITEC*: nov 11 = 79.97</c:v>
                </c:pt>
              </c:strCache>
            </c:strRef>
          </c:tx>
          <c:spPr>
            <a:ln w="38100">
              <a:solidFill>
                <a:srgbClr val="FF0000"/>
              </a:solidFill>
              <a:prstDash val="solid"/>
            </a:ln>
          </c:spPr>
          <c:marker>
            <c:symbol val="none"/>
          </c:marker>
          <c:cat>
            <c:strRef>
              <c:f>dati!$A$41:$A$75</c:f>
              <c:strCache>
                <c:ptCount val="35"/>
                <c:pt idx="0">
                  <c:v>09</c:v>
                </c:pt>
                <c:pt idx="1">
                  <c:v>f</c:v>
                </c:pt>
                <c:pt idx="2">
                  <c:v>m</c:v>
                </c:pt>
                <c:pt idx="3">
                  <c:v>a</c:v>
                </c:pt>
                <c:pt idx="4">
                  <c:v>m</c:v>
                </c:pt>
                <c:pt idx="5">
                  <c:v>g</c:v>
                </c:pt>
                <c:pt idx="6">
                  <c:v>l</c:v>
                </c:pt>
                <c:pt idx="7">
                  <c:v>a</c:v>
                </c:pt>
                <c:pt idx="8">
                  <c:v>s</c:v>
                </c:pt>
                <c:pt idx="9">
                  <c:v>o</c:v>
                </c:pt>
                <c:pt idx="10">
                  <c:v>n</c:v>
                </c:pt>
                <c:pt idx="11">
                  <c:v>d</c:v>
                </c:pt>
                <c:pt idx="12">
                  <c:v>10</c:v>
                </c:pt>
                <c:pt idx="13">
                  <c:v>f</c:v>
                </c:pt>
                <c:pt idx="14">
                  <c:v>m</c:v>
                </c:pt>
                <c:pt idx="15">
                  <c:v>a</c:v>
                </c:pt>
                <c:pt idx="16">
                  <c:v>m</c:v>
                </c:pt>
                <c:pt idx="17">
                  <c:v>g</c:v>
                </c:pt>
                <c:pt idx="18">
                  <c:v>l</c:v>
                </c:pt>
                <c:pt idx="19">
                  <c:v>a</c:v>
                </c:pt>
                <c:pt idx="20">
                  <c:v>s</c:v>
                </c:pt>
                <c:pt idx="21">
                  <c:v>o</c:v>
                </c:pt>
                <c:pt idx="22">
                  <c:v>n</c:v>
                </c:pt>
                <c:pt idx="23">
                  <c:v>d</c:v>
                </c:pt>
                <c:pt idx="24">
                  <c:v>11</c:v>
                </c:pt>
                <c:pt idx="25">
                  <c:v>f</c:v>
                </c:pt>
                <c:pt idx="26">
                  <c:v>m</c:v>
                </c:pt>
                <c:pt idx="27">
                  <c:v>a</c:v>
                </c:pt>
                <c:pt idx="28">
                  <c:v>m</c:v>
                </c:pt>
                <c:pt idx="29">
                  <c:v>g</c:v>
                </c:pt>
                <c:pt idx="30">
                  <c:v>l</c:v>
                </c:pt>
                <c:pt idx="31">
                  <c:v>a</c:v>
                </c:pt>
                <c:pt idx="32">
                  <c:v>s</c:v>
                </c:pt>
                <c:pt idx="33">
                  <c:v>o</c:v>
                </c:pt>
                <c:pt idx="34">
                  <c:v>n</c:v>
                </c:pt>
              </c:strCache>
            </c:strRef>
          </c:cat>
          <c:val>
            <c:numRef>
              <c:f>dati!$B$41:$B$75</c:f>
              <c:numCache>
                <c:formatCode>0.00</c:formatCode>
                <c:ptCount val="35"/>
                <c:pt idx="0" formatCode="General">
                  <c:v>57.86</c:v>
                </c:pt>
                <c:pt idx="1">
                  <c:v>51.7</c:v>
                </c:pt>
                <c:pt idx="2">
                  <c:v>46.09</c:v>
                </c:pt>
                <c:pt idx="3">
                  <c:v>40.75</c:v>
                </c:pt>
                <c:pt idx="4">
                  <c:v>39.28</c:v>
                </c:pt>
                <c:pt idx="5">
                  <c:v>39.03</c:v>
                </c:pt>
                <c:pt idx="6">
                  <c:v>41.78</c:v>
                </c:pt>
                <c:pt idx="7">
                  <c:v>43.260000000000012</c:v>
                </c:pt>
                <c:pt idx="8">
                  <c:v>46.3</c:v>
                </c:pt>
                <c:pt idx="9">
                  <c:v>47.13</c:v>
                </c:pt>
                <c:pt idx="10">
                  <c:v>49.06</c:v>
                </c:pt>
                <c:pt idx="11">
                  <c:v>51.05</c:v>
                </c:pt>
                <c:pt idx="12">
                  <c:v>51.38</c:v>
                </c:pt>
                <c:pt idx="13">
                  <c:v>53.42</c:v>
                </c:pt>
                <c:pt idx="14">
                  <c:v>53.37</c:v>
                </c:pt>
                <c:pt idx="15">
                  <c:v>55.1</c:v>
                </c:pt>
                <c:pt idx="16">
                  <c:v>57.68</c:v>
                </c:pt>
                <c:pt idx="17">
                  <c:v>59.67</c:v>
                </c:pt>
                <c:pt idx="18">
                  <c:v>61.68</c:v>
                </c:pt>
                <c:pt idx="19">
                  <c:v>61.93</c:v>
                </c:pt>
                <c:pt idx="20">
                  <c:v>62.690000000000012</c:v>
                </c:pt>
                <c:pt idx="21">
                  <c:v>62.37</c:v>
                </c:pt>
                <c:pt idx="22">
                  <c:v>61.93</c:v>
                </c:pt>
                <c:pt idx="23">
                  <c:v>62.96</c:v>
                </c:pt>
                <c:pt idx="24">
                  <c:v>65.19</c:v>
                </c:pt>
                <c:pt idx="25">
                  <c:v>66.69</c:v>
                </c:pt>
                <c:pt idx="26">
                  <c:v>68.66</c:v>
                </c:pt>
                <c:pt idx="27">
                  <c:v>72.56</c:v>
                </c:pt>
                <c:pt idx="28">
                  <c:v>75.930000000000007</c:v>
                </c:pt>
                <c:pt idx="29">
                  <c:v>76.75</c:v>
                </c:pt>
                <c:pt idx="30">
                  <c:v>78.56</c:v>
                </c:pt>
                <c:pt idx="31">
                  <c:v>80.61</c:v>
                </c:pt>
                <c:pt idx="32">
                  <c:v>80.260000000000005</c:v>
                </c:pt>
                <c:pt idx="33">
                  <c:v>80.760000000000005</c:v>
                </c:pt>
                <c:pt idx="34">
                  <c:v>79.97</c:v>
                </c:pt>
              </c:numCache>
            </c:numRef>
          </c:val>
          <c:smooth val="0"/>
          <c:extLst>
            <c:ext xmlns:c16="http://schemas.microsoft.com/office/drawing/2014/chart" uri="{C3380CC4-5D6E-409C-BE32-E72D297353CC}">
              <c16:uniqueId val="{00000000-158D-BF4B-BCA8-E6D05A5326D2}"/>
            </c:ext>
          </c:extLst>
        </c:ser>
        <c:ser>
          <c:idx val="1"/>
          <c:order val="1"/>
          <c:tx>
            <c:strRef>
              <c:f>dati!$D$3</c:f>
              <c:strCache>
                <c:ptCount val="1"/>
                <c:pt idx="0">
                  <c:v>ITECccgt*: nov 11 = 88.35</c:v>
                </c:pt>
              </c:strCache>
            </c:strRef>
          </c:tx>
          <c:spPr>
            <a:ln w="38100">
              <a:solidFill>
                <a:srgbClr val="000000"/>
              </a:solidFill>
              <a:prstDash val="solid"/>
            </a:ln>
          </c:spPr>
          <c:marker>
            <c:symbol val="none"/>
          </c:marker>
          <c:cat>
            <c:strRef>
              <c:f>dati!$A$41:$A$75</c:f>
              <c:strCache>
                <c:ptCount val="35"/>
                <c:pt idx="0">
                  <c:v>09</c:v>
                </c:pt>
                <c:pt idx="1">
                  <c:v>f</c:v>
                </c:pt>
                <c:pt idx="2">
                  <c:v>m</c:v>
                </c:pt>
                <c:pt idx="3">
                  <c:v>a</c:v>
                </c:pt>
                <c:pt idx="4">
                  <c:v>m</c:v>
                </c:pt>
                <c:pt idx="5">
                  <c:v>g</c:v>
                </c:pt>
                <c:pt idx="6">
                  <c:v>l</c:v>
                </c:pt>
                <c:pt idx="7">
                  <c:v>a</c:v>
                </c:pt>
                <c:pt idx="8">
                  <c:v>s</c:v>
                </c:pt>
                <c:pt idx="9">
                  <c:v>o</c:v>
                </c:pt>
                <c:pt idx="10">
                  <c:v>n</c:v>
                </c:pt>
                <c:pt idx="11">
                  <c:v>d</c:v>
                </c:pt>
                <c:pt idx="12">
                  <c:v>10</c:v>
                </c:pt>
                <c:pt idx="13">
                  <c:v>f</c:v>
                </c:pt>
                <c:pt idx="14">
                  <c:v>m</c:v>
                </c:pt>
                <c:pt idx="15">
                  <c:v>a</c:v>
                </c:pt>
                <c:pt idx="16">
                  <c:v>m</c:v>
                </c:pt>
                <c:pt idx="17">
                  <c:v>g</c:v>
                </c:pt>
                <c:pt idx="18">
                  <c:v>l</c:v>
                </c:pt>
                <c:pt idx="19">
                  <c:v>a</c:v>
                </c:pt>
                <c:pt idx="20">
                  <c:v>s</c:v>
                </c:pt>
                <c:pt idx="21">
                  <c:v>o</c:v>
                </c:pt>
                <c:pt idx="22">
                  <c:v>n</c:v>
                </c:pt>
                <c:pt idx="23">
                  <c:v>d</c:v>
                </c:pt>
                <c:pt idx="24">
                  <c:v>11</c:v>
                </c:pt>
                <c:pt idx="25">
                  <c:v>f</c:v>
                </c:pt>
                <c:pt idx="26">
                  <c:v>m</c:v>
                </c:pt>
                <c:pt idx="27">
                  <c:v>a</c:v>
                </c:pt>
                <c:pt idx="28">
                  <c:v>m</c:v>
                </c:pt>
                <c:pt idx="29">
                  <c:v>g</c:v>
                </c:pt>
                <c:pt idx="30">
                  <c:v>l</c:v>
                </c:pt>
                <c:pt idx="31">
                  <c:v>a</c:v>
                </c:pt>
                <c:pt idx="32">
                  <c:v>s</c:v>
                </c:pt>
                <c:pt idx="33">
                  <c:v>o</c:v>
                </c:pt>
                <c:pt idx="34">
                  <c:v>n</c:v>
                </c:pt>
              </c:strCache>
            </c:strRef>
          </c:cat>
          <c:val>
            <c:numRef>
              <c:f>dati!$D$41:$D$75</c:f>
              <c:numCache>
                <c:formatCode>General</c:formatCode>
                <c:ptCount val="35"/>
                <c:pt idx="0">
                  <c:v>69.38</c:v>
                </c:pt>
                <c:pt idx="1">
                  <c:v>60.230000000000011</c:v>
                </c:pt>
                <c:pt idx="2">
                  <c:v>52.38</c:v>
                </c:pt>
                <c:pt idx="3">
                  <c:v>45.96</c:v>
                </c:pt>
                <c:pt idx="4" formatCode="0.00">
                  <c:v>42.4</c:v>
                </c:pt>
                <c:pt idx="5" formatCode="0.00">
                  <c:v>41.81</c:v>
                </c:pt>
                <c:pt idx="6" formatCode="0.00">
                  <c:v>44.56</c:v>
                </c:pt>
                <c:pt idx="7" formatCode="0.00">
                  <c:v>46.63</c:v>
                </c:pt>
                <c:pt idx="8" formatCode="0.00">
                  <c:v>49.71</c:v>
                </c:pt>
                <c:pt idx="9" formatCode="0.00">
                  <c:v>51.97</c:v>
                </c:pt>
                <c:pt idx="10" formatCode="0.00">
                  <c:v>54.03</c:v>
                </c:pt>
                <c:pt idx="11" formatCode="0.00">
                  <c:v>55.92</c:v>
                </c:pt>
                <c:pt idx="12" formatCode="0.00">
                  <c:v>56.49</c:v>
                </c:pt>
                <c:pt idx="13" formatCode="0.00">
                  <c:v>57.94</c:v>
                </c:pt>
                <c:pt idx="14" formatCode="0.00">
                  <c:v>58.51</c:v>
                </c:pt>
                <c:pt idx="15" formatCode="0.00">
                  <c:v>60.56</c:v>
                </c:pt>
                <c:pt idx="16" formatCode="0.00">
                  <c:v>62.93</c:v>
                </c:pt>
                <c:pt idx="17" formatCode="0.00">
                  <c:v>64.489999999999995</c:v>
                </c:pt>
                <c:pt idx="18" formatCode="0.00">
                  <c:v>66.52</c:v>
                </c:pt>
                <c:pt idx="19" formatCode="0.00">
                  <c:v>67.58</c:v>
                </c:pt>
                <c:pt idx="20" formatCode="0.00">
                  <c:v>68.69</c:v>
                </c:pt>
                <c:pt idx="21" formatCode="0.00">
                  <c:v>68.89</c:v>
                </c:pt>
                <c:pt idx="22" formatCode="0.00">
                  <c:v>68.27</c:v>
                </c:pt>
                <c:pt idx="23" formatCode="0.00">
                  <c:v>68.440000000000026</c:v>
                </c:pt>
                <c:pt idx="24" formatCode="0.00">
                  <c:v>69.209999999999994</c:v>
                </c:pt>
                <c:pt idx="25" formatCode="0.00">
                  <c:v>70.86999999999999</c:v>
                </c:pt>
                <c:pt idx="26" formatCode="0.00">
                  <c:v>73.31</c:v>
                </c:pt>
                <c:pt idx="27" formatCode="0.00">
                  <c:v>77.13</c:v>
                </c:pt>
                <c:pt idx="28" formatCode="0.00">
                  <c:v>81.510000000000005</c:v>
                </c:pt>
                <c:pt idx="29" formatCode="0.00">
                  <c:v>84.35</c:v>
                </c:pt>
                <c:pt idx="30" formatCode="0.00">
                  <c:v>86.51</c:v>
                </c:pt>
                <c:pt idx="31" formatCode="0.00">
                  <c:v>88.679999999999978</c:v>
                </c:pt>
                <c:pt idx="32" formatCode="0.00">
                  <c:v>89.16</c:v>
                </c:pt>
                <c:pt idx="33" formatCode="0.00">
                  <c:v>89.05</c:v>
                </c:pt>
                <c:pt idx="34" formatCode="0.00">
                  <c:v>88.35</c:v>
                </c:pt>
              </c:numCache>
            </c:numRef>
          </c:val>
          <c:smooth val="0"/>
          <c:extLst>
            <c:ext xmlns:c16="http://schemas.microsoft.com/office/drawing/2014/chart" uri="{C3380CC4-5D6E-409C-BE32-E72D297353CC}">
              <c16:uniqueId val="{00000001-158D-BF4B-BCA8-E6D05A5326D2}"/>
            </c:ext>
          </c:extLst>
        </c:ser>
        <c:dLbls>
          <c:showLegendKey val="0"/>
          <c:showVal val="0"/>
          <c:showCatName val="0"/>
          <c:showSerName val="0"/>
          <c:showPercent val="0"/>
          <c:showBubbleSize val="0"/>
        </c:dLbls>
        <c:smooth val="0"/>
        <c:axId val="529426736"/>
        <c:axId val="529424560"/>
      </c:lineChart>
      <c:catAx>
        <c:axId val="529426736"/>
        <c:scaling>
          <c:orientation val="minMax"/>
        </c:scaling>
        <c:delete val="0"/>
        <c:axPos val="b"/>
        <c:title>
          <c:tx>
            <c:rich>
              <a:bodyPr/>
              <a:lstStyle/>
              <a:p>
                <a:pPr algn="l">
                  <a:defRPr sz="800" b="0" i="0" u="none" strike="noStrike" baseline="0">
                    <a:solidFill>
                      <a:srgbClr val="000000"/>
                    </a:solidFill>
                    <a:latin typeface="Arial"/>
                    <a:ea typeface="Arial"/>
                    <a:cs typeface="Arial"/>
                  </a:defRPr>
                </a:pPr>
                <a:r>
                  <a:rPr lang="it-IT" sz="800" b="0" i="0" u="none" strike="noStrike" baseline="0">
                    <a:solidFill>
                      <a:srgbClr val="000000"/>
                    </a:solidFill>
                    <a:latin typeface="Arial"/>
                    <a:cs typeface="Arial"/>
                  </a:rPr>
                  <a:t>*ITEC</a:t>
                </a:r>
                <a:r>
                  <a:rPr lang="it-IT" sz="800" b="0" i="0" u="none" strike="noStrike" baseline="30000">
                    <a:solidFill>
                      <a:srgbClr val="000000"/>
                    </a:solidFill>
                    <a:latin typeface="Arial"/>
                    <a:cs typeface="Arial"/>
                  </a:rPr>
                  <a:t>TM</a:t>
                </a:r>
                <a:r>
                  <a:rPr lang="it-IT" sz="800" b="0" i="0" u="none" strike="noStrike" baseline="0">
                    <a:solidFill>
                      <a:srgbClr val="000000"/>
                    </a:solidFill>
                    <a:latin typeface="Arial"/>
                    <a:cs typeface="Arial"/>
                  </a:rPr>
                  <a:t> e ITECccgt</a:t>
                </a:r>
                <a:r>
                  <a:rPr lang="it-IT" sz="800" b="0" i="0" u="none" strike="noStrike" baseline="30000">
                    <a:solidFill>
                      <a:srgbClr val="000000"/>
                    </a:solidFill>
                    <a:latin typeface="Arial"/>
                    <a:cs typeface="Arial"/>
                  </a:rPr>
                  <a:t>TM</a:t>
                </a:r>
                <a:r>
                  <a:rPr lang="it-IT" sz="800" b="0" i="0" u="none" strike="noStrike" baseline="0">
                    <a:solidFill>
                      <a:srgbClr val="000000"/>
                    </a:solidFill>
                    <a:latin typeface="Arial"/>
                    <a:cs typeface="Arial"/>
                  </a:rPr>
                  <a:t> indici REF-Morgan Stanley costruiti con dati Platts</a:t>
                </a:r>
              </a:p>
            </c:rich>
          </c:tx>
          <c:layout>
            <c:manualLayout>
              <c:xMode val="edge"/>
              <c:yMode val="edge"/>
              <c:x val="3.6885245901639961E-2"/>
              <c:y val="0.93225806451612903"/>
            </c:manualLayout>
          </c:layout>
          <c:overlay val="0"/>
          <c:spPr>
            <a:noFill/>
            <a:ln w="25400">
              <a:noFill/>
            </a:ln>
          </c:spPr>
        </c:title>
        <c:numFmt formatCode="mmmmm\-yy" sourceLinked="0"/>
        <c:majorTickMark val="out"/>
        <c:minorTickMark val="none"/>
        <c:tickLblPos val="nextTo"/>
        <c:spPr>
          <a:ln w="9525">
            <a:noFill/>
          </a:ln>
        </c:spPr>
        <c:txPr>
          <a:bodyPr rot="0" vert="horz"/>
          <a:lstStyle/>
          <a:p>
            <a:pPr>
              <a:defRPr sz="1100" b="1" i="0" u="none" strike="noStrike" baseline="0">
                <a:solidFill>
                  <a:srgbClr val="000000"/>
                </a:solidFill>
                <a:latin typeface="Arial"/>
                <a:ea typeface="Arial"/>
                <a:cs typeface="Arial"/>
              </a:defRPr>
            </a:pPr>
            <a:endParaRPr lang="it-IT"/>
          </a:p>
        </c:txPr>
        <c:crossAx val="529424560"/>
        <c:crosses val="autoZero"/>
        <c:auto val="1"/>
        <c:lblAlgn val="ctr"/>
        <c:lblOffset val="100"/>
        <c:tickLblSkip val="1"/>
        <c:tickMarkSkip val="1"/>
        <c:noMultiLvlLbl val="0"/>
      </c:catAx>
      <c:valAx>
        <c:axId val="529424560"/>
        <c:scaling>
          <c:orientation val="minMax"/>
          <c:max val="95"/>
          <c:min val="35"/>
        </c:scaling>
        <c:delete val="0"/>
        <c:axPos val="l"/>
        <c:majorGridlines>
          <c:spPr>
            <a:ln w="3175">
              <a:solidFill>
                <a:srgbClr val="C0C0C0"/>
              </a:solidFill>
              <a:prstDash val="solid"/>
            </a:ln>
          </c:spPr>
        </c:majorGridlines>
        <c:title>
          <c:tx>
            <c:rich>
              <a:bodyPr rot="0" vert="horz"/>
              <a:lstStyle/>
              <a:p>
                <a:pPr algn="ctr">
                  <a:defRPr sz="1100" b="1" i="0" u="none" strike="noStrike" baseline="0">
                    <a:solidFill>
                      <a:srgbClr val="000000"/>
                    </a:solidFill>
                    <a:latin typeface="Arial"/>
                    <a:ea typeface="Arial"/>
                    <a:cs typeface="Arial"/>
                  </a:defRPr>
                </a:pPr>
                <a:r>
                  <a:rPr lang="it-IT" b="1"/>
                  <a:t>€/MWh</a:t>
                </a:r>
              </a:p>
            </c:rich>
          </c:tx>
          <c:layout>
            <c:manualLayout>
              <c:xMode val="edge"/>
              <c:yMode val="edge"/>
              <c:x val="0"/>
              <c:y val="4.8387096774193734E-2"/>
            </c:manualLayout>
          </c:layout>
          <c:overlay val="0"/>
          <c:spPr>
            <a:noFill/>
            <a:ln w="25400">
              <a:noFill/>
            </a:ln>
          </c:spPr>
        </c:title>
        <c:numFmt formatCode="#,##0_ ;\-#,##0\ " sourceLinked="0"/>
        <c:majorTickMark val="none"/>
        <c:minorTickMark val="none"/>
        <c:tickLblPos val="nextTo"/>
        <c:spPr>
          <a:ln w="9525">
            <a:noFill/>
          </a:ln>
        </c:spPr>
        <c:txPr>
          <a:bodyPr rot="0" vert="horz"/>
          <a:lstStyle/>
          <a:p>
            <a:pPr>
              <a:defRPr sz="1100" b="1" i="0" u="none" strike="noStrike" baseline="0">
                <a:solidFill>
                  <a:srgbClr val="000000"/>
                </a:solidFill>
                <a:latin typeface="Arial"/>
                <a:ea typeface="Arial"/>
                <a:cs typeface="Arial"/>
              </a:defRPr>
            </a:pPr>
            <a:endParaRPr lang="it-IT"/>
          </a:p>
        </c:txPr>
        <c:crossAx val="529426736"/>
        <c:crosses val="autoZero"/>
        <c:crossBetween val="between"/>
        <c:majorUnit val="5"/>
      </c:valAx>
      <c:spPr>
        <a:gradFill rotWithShape="0">
          <a:gsLst>
            <a:gs pos="0">
              <a:srgbClr val="FFFFFF"/>
            </a:gs>
            <a:gs pos="100000">
              <a:srgbClr val="008000"/>
            </a:gs>
          </a:gsLst>
          <a:lin ang="5400000" scaled="1"/>
        </a:gradFill>
        <a:ln w="25400">
          <a:noFill/>
        </a:ln>
      </c:spPr>
    </c:plotArea>
    <c:legend>
      <c:legendPos val="t"/>
      <c:layout>
        <c:manualLayout>
          <c:xMode val="edge"/>
          <c:yMode val="edge"/>
          <c:x val="0.14019097593144922"/>
          <c:y val="5.0033548903922982E-2"/>
          <c:w val="0.78095133304276732"/>
          <c:h val="6.7741935483870974E-2"/>
        </c:manualLayout>
      </c:layout>
      <c:overlay val="0"/>
      <c:spPr>
        <a:noFill/>
        <a:ln w="25400">
          <a:noFill/>
        </a:ln>
      </c:spPr>
      <c:txPr>
        <a:bodyPr/>
        <a:lstStyle/>
        <a:p>
          <a:pPr>
            <a:defRPr sz="1010" b="0" i="0" u="none" strike="noStrike" baseline="0">
              <a:solidFill>
                <a:srgbClr val="000000"/>
              </a:solidFill>
              <a:latin typeface="Arial"/>
              <a:ea typeface="Arial"/>
              <a:cs typeface="Arial"/>
            </a:defRPr>
          </a:pPr>
          <a:endParaRPr lang="it-IT"/>
        </a:p>
      </c:txPr>
    </c:legend>
    <c:plotVisOnly val="1"/>
    <c:dispBlanksAs val="gap"/>
    <c:showDLblsOverMax val="0"/>
  </c:chart>
  <c:spPr>
    <a:noFill/>
    <a:ln w="9525">
      <a:noFill/>
    </a:ln>
  </c:spPr>
  <c:txPr>
    <a:bodyPr/>
    <a:lstStyle/>
    <a:p>
      <a:pPr>
        <a:defRPr sz="1100" b="0" i="0" u="none" strike="noStrike" baseline="0">
          <a:solidFill>
            <a:srgbClr val="000000"/>
          </a:solidFill>
          <a:latin typeface="Arial"/>
          <a:ea typeface="Arial"/>
          <a:cs typeface="Arial"/>
        </a:defRPr>
      </a:pPr>
      <a:endParaRPr lang="it-IT"/>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it-IT"/>
          </a:p>
        </p:txBody>
      </p:sp>
      <p:sp>
        <p:nvSpPr>
          <p:cNvPr id="3" name="Segnaposto data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fld id="{67ED3AC8-E73A-40FE-B93E-5C5C2A3ED3D0}" type="datetimeFigureOut">
              <a:rPr lang="it-IT"/>
              <a:pPr>
                <a:defRPr/>
              </a:pPr>
              <a:t>09/03/2022</a:t>
            </a:fld>
            <a:endParaRPr lang="it-IT"/>
          </a:p>
        </p:txBody>
      </p:sp>
      <p:sp>
        <p:nvSpPr>
          <p:cNvPr id="4" name="Segnaposto immagine diapositiva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it-IT" noProof="0"/>
          </a:p>
        </p:txBody>
      </p:sp>
      <p:sp>
        <p:nvSpPr>
          <p:cNvPr id="5" name="Segnaposto note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cs typeface="+mn-cs"/>
              </a:defRPr>
            </a:lvl1pPr>
          </a:lstStyle>
          <a:p>
            <a:pPr>
              <a:defRPr/>
            </a:pPr>
            <a:fld id="{30D27CEC-F90B-4B13-96AF-D33678561195}" type="slidenum">
              <a:rPr lang="it-IT"/>
              <a:pPr>
                <a:defRPr/>
              </a:pPr>
              <a:t>‹N›</a:t>
            </a:fld>
            <a:endParaRPr lang="it-IT"/>
          </a:p>
        </p:txBody>
      </p:sp>
    </p:spTree>
    <p:extLst>
      <p:ext uri="{BB962C8B-B14F-4D97-AF65-F5344CB8AC3E}">
        <p14:creationId xmlns:p14="http://schemas.microsoft.com/office/powerpoint/2010/main" val="1795919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a:t>
            </a:fld>
            <a:endParaRPr lang="it-IT" dirty="0"/>
          </a:p>
        </p:txBody>
      </p:sp>
    </p:spTree>
    <p:extLst>
      <p:ext uri="{BB962C8B-B14F-4D97-AF65-F5344CB8AC3E}">
        <p14:creationId xmlns:p14="http://schemas.microsoft.com/office/powerpoint/2010/main" val="1265645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10</a:t>
            </a:fld>
            <a:endParaRPr lang="it-IT" dirty="0"/>
          </a:p>
        </p:txBody>
      </p:sp>
    </p:spTree>
    <p:extLst>
      <p:ext uri="{BB962C8B-B14F-4D97-AF65-F5344CB8AC3E}">
        <p14:creationId xmlns:p14="http://schemas.microsoft.com/office/powerpoint/2010/main" val="102164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11</a:t>
            </a:fld>
            <a:endParaRPr lang="it-IT" dirty="0"/>
          </a:p>
        </p:txBody>
      </p:sp>
    </p:spTree>
    <p:extLst>
      <p:ext uri="{BB962C8B-B14F-4D97-AF65-F5344CB8AC3E}">
        <p14:creationId xmlns:p14="http://schemas.microsoft.com/office/powerpoint/2010/main" val="154817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12</a:t>
            </a:fld>
            <a:endParaRPr lang="it-IT" dirty="0"/>
          </a:p>
        </p:txBody>
      </p:sp>
    </p:spTree>
    <p:extLst>
      <p:ext uri="{BB962C8B-B14F-4D97-AF65-F5344CB8AC3E}">
        <p14:creationId xmlns:p14="http://schemas.microsoft.com/office/powerpoint/2010/main" val="3153663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13</a:t>
            </a:fld>
            <a:endParaRPr lang="it-IT" dirty="0"/>
          </a:p>
        </p:txBody>
      </p:sp>
    </p:spTree>
    <p:extLst>
      <p:ext uri="{BB962C8B-B14F-4D97-AF65-F5344CB8AC3E}">
        <p14:creationId xmlns:p14="http://schemas.microsoft.com/office/powerpoint/2010/main" val="4073901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14</a:t>
            </a:fld>
            <a:endParaRPr lang="it-IT" dirty="0"/>
          </a:p>
        </p:txBody>
      </p:sp>
    </p:spTree>
    <p:extLst>
      <p:ext uri="{BB962C8B-B14F-4D97-AF65-F5344CB8AC3E}">
        <p14:creationId xmlns:p14="http://schemas.microsoft.com/office/powerpoint/2010/main" val="2715312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15</a:t>
            </a:fld>
            <a:endParaRPr lang="it-IT" dirty="0"/>
          </a:p>
        </p:txBody>
      </p:sp>
    </p:spTree>
    <p:extLst>
      <p:ext uri="{BB962C8B-B14F-4D97-AF65-F5344CB8AC3E}">
        <p14:creationId xmlns:p14="http://schemas.microsoft.com/office/powerpoint/2010/main" val="21249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16</a:t>
            </a:fld>
            <a:endParaRPr lang="it-IT" dirty="0"/>
          </a:p>
        </p:txBody>
      </p:sp>
    </p:spTree>
    <p:extLst>
      <p:ext uri="{BB962C8B-B14F-4D97-AF65-F5344CB8AC3E}">
        <p14:creationId xmlns:p14="http://schemas.microsoft.com/office/powerpoint/2010/main" val="49779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17</a:t>
            </a:fld>
            <a:endParaRPr lang="it-IT" dirty="0"/>
          </a:p>
        </p:txBody>
      </p:sp>
    </p:spTree>
    <p:extLst>
      <p:ext uri="{BB962C8B-B14F-4D97-AF65-F5344CB8AC3E}">
        <p14:creationId xmlns:p14="http://schemas.microsoft.com/office/powerpoint/2010/main" val="51631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18</a:t>
            </a:fld>
            <a:endParaRPr lang="it-IT" dirty="0"/>
          </a:p>
        </p:txBody>
      </p:sp>
    </p:spTree>
    <p:extLst>
      <p:ext uri="{BB962C8B-B14F-4D97-AF65-F5344CB8AC3E}">
        <p14:creationId xmlns:p14="http://schemas.microsoft.com/office/powerpoint/2010/main" val="119490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19</a:t>
            </a:fld>
            <a:endParaRPr lang="it-IT" dirty="0"/>
          </a:p>
        </p:txBody>
      </p:sp>
    </p:spTree>
    <p:extLst>
      <p:ext uri="{BB962C8B-B14F-4D97-AF65-F5344CB8AC3E}">
        <p14:creationId xmlns:p14="http://schemas.microsoft.com/office/powerpoint/2010/main" val="93395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a:t>
            </a:fld>
            <a:endParaRPr lang="it-IT" dirty="0"/>
          </a:p>
        </p:txBody>
      </p:sp>
    </p:spTree>
    <p:extLst>
      <p:ext uri="{BB962C8B-B14F-4D97-AF65-F5344CB8AC3E}">
        <p14:creationId xmlns:p14="http://schemas.microsoft.com/office/powerpoint/2010/main" val="1731533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20</a:t>
            </a:fld>
            <a:endParaRPr lang="it-IT" dirty="0"/>
          </a:p>
        </p:txBody>
      </p:sp>
    </p:spTree>
    <p:extLst>
      <p:ext uri="{BB962C8B-B14F-4D97-AF65-F5344CB8AC3E}">
        <p14:creationId xmlns:p14="http://schemas.microsoft.com/office/powerpoint/2010/main" val="140547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21</a:t>
            </a:fld>
            <a:endParaRPr lang="it-IT" dirty="0"/>
          </a:p>
        </p:txBody>
      </p:sp>
    </p:spTree>
    <p:extLst>
      <p:ext uri="{BB962C8B-B14F-4D97-AF65-F5344CB8AC3E}">
        <p14:creationId xmlns:p14="http://schemas.microsoft.com/office/powerpoint/2010/main" val="177285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22</a:t>
            </a:fld>
            <a:endParaRPr lang="it-IT" dirty="0"/>
          </a:p>
        </p:txBody>
      </p:sp>
    </p:spTree>
    <p:extLst>
      <p:ext uri="{BB962C8B-B14F-4D97-AF65-F5344CB8AC3E}">
        <p14:creationId xmlns:p14="http://schemas.microsoft.com/office/powerpoint/2010/main" val="1995015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23</a:t>
            </a:fld>
            <a:endParaRPr lang="it-IT" dirty="0"/>
          </a:p>
        </p:txBody>
      </p:sp>
    </p:spTree>
    <p:extLst>
      <p:ext uri="{BB962C8B-B14F-4D97-AF65-F5344CB8AC3E}">
        <p14:creationId xmlns:p14="http://schemas.microsoft.com/office/powerpoint/2010/main" val="858949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24</a:t>
            </a:fld>
            <a:endParaRPr lang="it-IT" dirty="0"/>
          </a:p>
        </p:txBody>
      </p:sp>
    </p:spTree>
    <p:extLst>
      <p:ext uri="{BB962C8B-B14F-4D97-AF65-F5344CB8AC3E}">
        <p14:creationId xmlns:p14="http://schemas.microsoft.com/office/powerpoint/2010/main" val="295261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26</a:t>
            </a:fld>
            <a:endParaRPr lang="it-IT" dirty="0"/>
          </a:p>
        </p:txBody>
      </p:sp>
    </p:spTree>
    <p:extLst>
      <p:ext uri="{BB962C8B-B14F-4D97-AF65-F5344CB8AC3E}">
        <p14:creationId xmlns:p14="http://schemas.microsoft.com/office/powerpoint/2010/main" val="2019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27</a:t>
            </a:fld>
            <a:endParaRPr lang="it-IT" dirty="0"/>
          </a:p>
        </p:txBody>
      </p:sp>
    </p:spTree>
    <p:extLst>
      <p:ext uri="{BB962C8B-B14F-4D97-AF65-F5344CB8AC3E}">
        <p14:creationId xmlns:p14="http://schemas.microsoft.com/office/powerpoint/2010/main" val="1814856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28</a:t>
            </a:fld>
            <a:endParaRPr lang="it-IT" dirty="0"/>
          </a:p>
        </p:txBody>
      </p:sp>
    </p:spTree>
    <p:extLst>
      <p:ext uri="{BB962C8B-B14F-4D97-AF65-F5344CB8AC3E}">
        <p14:creationId xmlns:p14="http://schemas.microsoft.com/office/powerpoint/2010/main" val="129501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29</a:t>
            </a:fld>
            <a:endParaRPr lang="it-IT" dirty="0"/>
          </a:p>
        </p:txBody>
      </p:sp>
    </p:spTree>
    <p:extLst>
      <p:ext uri="{BB962C8B-B14F-4D97-AF65-F5344CB8AC3E}">
        <p14:creationId xmlns:p14="http://schemas.microsoft.com/office/powerpoint/2010/main" val="1171186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30</a:t>
            </a:fld>
            <a:endParaRPr lang="it-IT" dirty="0"/>
          </a:p>
        </p:txBody>
      </p:sp>
    </p:spTree>
    <p:extLst>
      <p:ext uri="{BB962C8B-B14F-4D97-AF65-F5344CB8AC3E}">
        <p14:creationId xmlns:p14="http://schemas.microsoft.com/office/powerpoint/2010/main" val="82959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a:t>
            </a:fld>
            <a:endParaRPr lang="it-IT" dirty="0"/>
          </a:p>
        </p:txBody>
      </p:sp>
    </p:spTree>
    <p:extLst>
      <p:ext uri="{BB962C8B-B14F-4D97-AF65-F5344CB8AC3E}">
        <p14:creationId xmlns:p14="http://schemas.microsoft.com/office/powerpoint/2010/main" val="1898342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31</a:t>
            </a:fld>
            <a:endParaRPr lang="it-IT" dirty="0"/>
          </a:p>
        </p:txBody>
      </p:sp>
    </p:spTree>
    <p:extLst>
      <p:ext uri="{BB962C8B-B14F-4D97-AF65-F5344CB8AC3E}">
        <p14:creationId xmlns:p14="http://schemas.microsoft.com/office/powerpoint/2010/main" val="686435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32</a:t>
            </a:fld>
            <a:endParaRPr lang="it-IT" dirty="0"/>
          </a:p>
        </p:txBody>
      </p:sp>
    </p:spTree>
    <p:extLst>
      <p:ext uri="{BB962C8B-B14F-4D97-AF65-F5344CB8AC3E}">
        <p14:creationId xmlns:p14="http://schemas.microsoft.com/office/powerpoint/2010/main" val="180254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4</a:t>
            </a:fld>
            <a:endParaRPr lang="it-IT" dirty="0"/>
          </a:p>
        </p:txBody>
      </p:sp>
    </p:spTree>
    <p:extLst>
      <p:ext uri="{BB962C8B-B14F-4D97-AF65-F5344CB8AC3E}">
        <p14:creationId xmlns:p14="http://schemas.microsoft.com/office/powerpoint/2010/main" val="13352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5</a:t>
            </a:fld>
            <a:endParaRPr lang="it-IT" dirty="0"/>
          </a:p>
        </p:txBody>
      </p:sp>
    </p:spTree>
    <p:extLst>
      <p:ext uri="{BB962C8B-B14F-4D97-AF65-F5344CB8AC3E}">
        <p14:creationId xmlns:p14="http://schemas.microsoft.com/office/powerpoint/2010/main" val="1802423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6</a:t>
            </a:fld>
            <a:endParaRPr lang="it-IT" dirty="0"/>
          </a:p>
        </p:txBody>
      </p:sp>
    </p:spTree>
    <p:extLst>
      <p:ext uri="{BB962C8B-B14F-4D97-AF65-F5344CB8AC3E}">
        <p14:creationId xmlns:p14="http://schemas.microsoft.com/office/powerpoint/2010/main" val="12876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7</a:t>
            </a:fld>
            <a:endParaRPr lang="it-IT" dirty="0"/>
          </a:p>
        </p:txBody>
      </p:sp>
    </p:spTree>
    <p:extLst>
      <p:ext uri="{BB962C8B-B14F-4D97-AF65-F5344CB8AC3E}">
        <p14:creationId xmlns:p14="http://schemas.microsoft.com/office/powerpoint/2010/main" val="1234185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8</a:t>
            </a:fld>
            <a:endParaRPr lang="it-IT" dirty="0"/>
          </a:p>
        </p:txBody>
      </p:sp>
    </p:spTree>
    <p:extLst>
      <p:ext uri="{BB962C8B-B14F-4D97-AF65-F5344CB8AC3E}">
        <p14:creationId xmlns:p14="http://schemas.microsoft.com/office/powerpoint/2010/main" val="207606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0EEB9F5E-602A-4C22-87DE-5A60B95400AC}" type="slidenum">
              <a:rPr lang="it-IT" smtClean="0"/>
              <a:pPr>
                <a:defRPr/>
              </a:pPr>
              <a:t>9</a:t>
            </a:fld>
            <a:endParaRPr lang="it-IT" dirty="0"/>
          </a:p>
        </p:txBody>
      </p:sp>
    </p:spTree>
    <p:extLst>
      <p:ext uri="{BB962C8B-B14F-4D97-AF65-F5344CB8AC3E}">
        <p14:creationId xmlns:p14="http://schemas.microsoft.com/office/powerpoint/2010/main" val="68014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6" name="Rectangle 5"/>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it-IT"/>
              <a:t>Fare clic per modificare lo stile del titolo</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a:p>
        </p:txBody>
      </p:sp>
    </p:spTree>
    <p:extLst>
      <p:ext uri="{BB962C8B-B14F-4D97-AF65-F5344CB8AC3E}">
        <p14:creationId xmlns:p14="http://schemas.microsoft.com/office/powerpoint/2010/main" val="138426644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it-IT"/>
              <a:t>Fare clic per modificare lo stile del titolo</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p:cNvSpPr>
            <a:spLocks noGrp="1"/>
          </p:cNvSpPr>
          <p:nvPr>
            <p:ph type="dt" sz="half" idx="10"/>
          </p:nvPr>
        </p:nvSpPr>
        <p:spPr/>
        <p:txBody>
          <a:bodyPr/>
          <a:lstStyle>
            <a:lvl1pPr>
              <a:defRPr>
                <a:solidFill>
                  <a:schemeClr val="tx2"/>
                </a:solidFill>
              </a:defRPr>
            </a:lvl1pPr>
          </a:lstStyle>
          <a:p>
            <a:pPr>
              <a:defRPr/>
            </a:pPr>
            <a:fld id="{5136BFED-A3E7-435F-8151-1AD0DBFAC366}" type="datetimeFigureOut">
              <a:rPr lang="en-US">
                <a:solidFill>
                  <a:srgbClr val="263050"/>
                </a:solidFill>
              </a:rPr>
              <a:pPr>
                <a:defRPr/>
              </a:pPr>
              <a:t>3/9/2022</a:t>
            </a:fld>
            <a:endParaRPr dirty="0">
              <a:solidFill>
                <a:srgbClr val="263050"/>
              </a:solidFill>
            </a:endParaRPr>
          </a:p>
        </p:txBody>
      </p:sp>
      <p:sp>
        <p:nvSpPr>
          <p:cNvPr id="7" name="Footer Placeholder 5"/>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6"/>
          <p:cNvSpPr>
            <a:spLocks noGrp="1"/>
          </p:cNvSpPr>
          <p:nvPr>
            <p:ph type="sldNum" sz="quarter" idx="12"/>
          </p:nvPr>
        </p:nvSpPr>
        <p:spPr/>
        <p:txBody>
          <a:bodyPr/>
          <a:lstStyle>
            <a:lvl1pPr>
              <a:defRPr>
                <a:solidFill>
                  <a:schemeClr val="tx2"/>
                </a:solidFill>
              </a:defRPr>
            </a:lvl1pPr>
          </a:lstStyle>
          <a:p>
            <a:pPr>
              <a:defRPr/>
            </a:pPr>
            <a:fld id="{D52107E3-95CA-4B1E-B028-C292ED628398}" type="slidenum">
              <a:rPr>
                <a:solidFill>
                  <a:srgbClr val="263050"/>
                </a:solidFill>
              </a:rPr>
              <a:pPr>
                <a:defRPr/>
              </a:pPr>
              <a:t>‹N›</a:t>
            </a:fld>
            <a:endParaRPr dirty="0">
              <a:solidFill>
                <a:srgbClr val="263050"/>
              </a:solidFill>
            </a:endParaRPr>
          </a:p>
        </p:txBody>
      </p:sp>
    </p:spTree>
    <p:extLst>
      <p:ext uri="{BB962C8B-B14F-4D97-AF65-F5344CB8AC3E}">
        <p14:creationId xmlns:p14="http://schemas.microsoft.com/office/powerpoint/2010/main" val="187872488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it-IT"/>
              <a:t>Fare clic per modificare lo stile del titolo</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dirty="0"/>
              <a:t>Fare clic sull'icona per inserire un'immagine</a:t>
            </a:r>
            <a:endParaRPr noProof="0" dirty="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p:cNvSpPr>
            <a:spLocks noGrp="1"/>
          </p:cNvSpPr>
          <p:nvPr>
            <p:ph type="dt" sz="half" idx="10"/>
          </p:nvPr>
        </p:nvSpPr>
        <p:spPr/>
        <p:txBody>
          <a:bodyPr/>
          <a:lstStyle>
            <a:lvl1pPr>
              <a:defRPr/>
            </a:lvl1pPr>
          </a:lstStyle>
          <a:p>
            <a:pPr>
              <a:defRPr/>
            </a:pPr>
            <a:fld id="{7E7B9D2C-8821-4532-BC9C-5B19788D7998}" type="datetimeFigureOut">
              <a:rPr lang="en-US">
                <a:solidFill>
                  <a:srgbClr val="E5E8E8"/>
                </a:solidFill>
              </a:rPr>
              <a:pPr>
                <a:defRPr/>
              </a:pPr>
              <a:t>3/9/2022</a:t>
            </a:fld>
            <a:endParaRPr dirty="0">
              <a:solidFill>
                <a:srgbClr val="E5E8E8"/>
              </a:solidFill>
            </a:endParaRPr>
          </a:p>
        </p:txBody>
      </p:sp>
      <p:sp>
        <p:nvSpPr>
          <p:cNvPr id="7" name="Footer Placeholder 5"/>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6"/>
          <p:cNvSpPr>
            <a:spLocks noGrp="1"/>
          </p:cNvSpPr>
          <p:nvPr>
            <p:ph type="sldNum" sz="quarter" idx="12"/>
          </p:nvPr>
        </p:nvSpPr>
        <p:spPr/>
        <p:txBody>
          <a:bodyPr/>
          <a:lstStyle>
            <a:lvl1pPr>
              <a:defRPr/>
            </a:lvl1pPr>
          </a:lstStyle>
          <a:p>
            <a:pPr>
              <a:defRPr/>
            </a:pPr>
            <a:fld id="{56A28C51-9758-4F04-93BB-7A49F0869620}"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72991062"/>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5EAB22D5-74F4-4DDA-B0E0-0A7641E64A35}"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57C218A9-3935-4545-9DD7-984D58AEF72F}"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935909509"/>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it-IT"/>
              <a:t>Fare clic per modificare lo stile del titolo</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867E745B-8997-4242-8191-5856C941C7AD}"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A446B218-F30A-485E-AC55-B8CEAB6F3934}"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537634239"/>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sto Immagine">
    <p:spTree>
      <p:nvGrpSpPr>
        <p:cNvPr id="1" name=""/>
        <p:cNvGrpSpPr/>
        <p:nvPr/>
      </p:nvGrpSpPr>
      <p:grpSpPr>
        <a:xfrm>
          <a:off x="0" y="0"/>
          <a:ext cx="0" cy="0"/>
          <a:chOff x="0" y="0"/>
          <a:chExt cx="0" cy="0"/>
        </a:xfrm>
      </p:grpSpPr>
      <p:sp>
        <p:nvSpPr>
          <p:cNvPr id="5" name="Segnaposto immagine 4"/>
          <p:cNvSpPr>
            <a:spLocks noGrp="1"/>
          </p:cNvSpPr>
          <p:nvPr>
            <p:ph type="pic" sz="quarter" idx="11"/>
          </p:nvPr>
        </p:nvSpPr>
        <p:spPr>
          <a:xfrm>
            <a:off x="6222501" y="24"/>
            <a:ext cx="5969499" cy="6858000"/>
          </a:xfrm>
          <a:prstGeom prst="rect">
            <a:avLst/>
          </a:prstGeom>
        </p:spPr>
        <p:txBody>
          <a:bodyPr lIns="71381" tIns="35690" rIns="71381" bIns="35690" anchor="ctr"/>
          <a:lstStyle>
            <a:lvl1pPr marL="0" indent="0" algn="ctr">
              <a:buNone/>
              <a:defRPr baseline="0"/>
            </a:lvl1pPr>
          </a:lstStyle>
          <a:p>
            <a:endParaRPr lang="it-IT" dirty="0"/>
          </a:p>
          <a:p>
            <a:endParaRPr lang="it-IT" dirty="0"/>
          </a:p>
          <a:p>
            <a:endParaRPr lang="it-IT" dirty="0"/>
          </a:p>
          <a:p>
            <a:r>
              <a:rPr lang="it-IT" dirty="0"/>
              <a:t>IMMAGINE HD</a:t>
            </a:r>
          </a:p>
        </p:txBody>
      </p:sp>
      <p:sp>
        <p:nvSpPr>
          <p:cNvPr id="21" name="Segnaposto immagine 20"/>
          <p:cNvSpPr>
            <a:spLocks noGrp="1"/>
          </p:cNvSpPr>
          <p:nvPr>
            <p:ph type="pic" sz="quarter" idx="14" hasCustomPrompt="1"/>
          </p:nvPr>
        </p:nvSpPr>
        <p:spPr>
          <a:xfrm>
            <a:off x="9966316" y="5989795"/>
            <a:ext cx="1603993" cy="256328"/>
          </a:xfrm>
          <a:prstGeom prst="rect">
            <a:avLst/>
          </a:prstGeom>
        </p:spPr>
        <p:txBody>
          <a:bodyPr lIns="71381" tIns="35690" rIns="71381" bIns="35690" anchor="ctr"/>
          <a:lstStyle>
            <a:lvl1pPr marL="0" indent="0" algn="ctr">
              <a:buNone/>
              <a:defRPr sz="1200" baseline="0">
                <a:solidFill>
                  <a:schemeClr val="bg1"/>
                </a:solidFill>
              </a:defRPr>
            </a:lvl1pPr>
          </a:lstStyle>
          <a:p>
            <a:r>
              <a:rPr lang="it-IT" dirty="0"/>
              <a:t>Logo canale o                       Sky MEDIA</a:t>
            </a:r>
          </a:p>
        </p:txBody>
      </p:sp>
      <p:sp>
        <p:nvSpPr>
          <p:cNvPr id="8" name="Text Placeholder 4"/>
          <p:cNvSpPr>
            <a:spLocks noGrp="1"/>
          </p:cNvSpPr>
          <p:nvPr>
            <p:ph type="body" sz="quarter" idx="10"/>
          </p:nvPr>
        </p:nvSpPr>
        <p:spPr>
          <a:xfrm>
            <a:off x="610208" y="5892248"/>
            <a:ext cx="4872592" cy="347283"/>
          </a:xfrm>
          <a:prstGeom prst="rect">
            <a:avLst/>
          </a:prstGeom>
        </p:spPr>
        <p:txBody>
          <a:bodyPr lIns="71381" tIns="35690" rIns="71381" bIns="35690" anchor="b"/>
          <a:lstStyle>
            <a:lvl1pPr marL="0" indent="0">
              <a:buNone/>
              <a:defRPr sz="1067">
                <a:solidFill>
                  <a:srgbClr val="000000"/>
                </a:solidFill>
              </a:defRPr>
            </a:lvl1pPr>
          </a:lstStyle>
          <a:p>
            <a:pPr lvl="0"/>
            <a:r>
              <a:rPr lang="en-GB"/>
              <a:t>Click to edit Master text styles</a:t>
            </a:r>
          </a:p>
        </p:txBody>
      </p:sp>
      <p:sp>
        <p:nvSpPr>
          <p:cNvPr id="16" name="Titolo 11"/>
          <p:cNvSpPr>
            <a:spLocks noGrp="1"/>
          </p:cNvSpPr>
          <p:nvPr>
            <p:ph type="title"/>
          </p:nvPr>
        </p:nvSpPr>
        <p:spPr>
          <a:xfrm>
            <a:off x="610181" y="617451"/>
            <a:ext cx="10971641" cy="1142725"/>
          </a:xfrm>
          <a:prstGeom prst="rect">
            <a:avLst/>
          </a:prstGeom>
        </p:spPr>
        <p:txBody>
          <a:bodyPr lIns="71381" tIns="35690" rIns="71381" bIns="35690"/>
          <a:lstStyle>
            <a:lvl1pPr algn="l" defTabSz="1218200" rtl="0" eaLnBrk="1" latinLnBrk="0" hangingPunct="1">
              <a:spcBef>
                <a:spcPts val="800"/>
              </a:spcBef>
              <a:spcAft>
                <a:spcPts val="0"/>
              </a:spcAft>
              <a:buNone/>
              <a:defRPr lang="it-IT" sz="2933" kern="1200" dirty="0">
                <a:solidFill>
                  <a:srgbClr val="612573"/>
                </a:solidFill>
                <a:latin typeface="+mj-lt"/>
                <a:ea typeface="+mj-ea"/>
                <a:cs typeface="+mj-cs"/>
              </a:defRPr>
            </a:lvl1pPr>
          </a:lstStyle>
          <a:p>
            <a:r>
              <a:rPr lang="it-IT" dirty="0"/>
              <a:t>Fare clic per modificare lo stile del titolo</a:t>
            </a:r>
          </a:p>
        </p:txBody>
      </p:sp>
      <p:sp>
        <p:nvSpPr>
          <p:cNvPr id="17" name="Segnaposto testo 13"/>
          <p:cNvSpPr>
            <a:spLocks noGrp="1"/>
          </p:cNvSpPr>
          <p:nvPr>
            <p:ph type="body" sz="quarter" idx="12" hasCustomPrompt="1"/>
          </p:nvPr>
        </p:nvSpPr>
        <p:spPr>
          <a:xfrm>
            <a:off x="610221" y="1057769"/>
            <a:ext cx="10967951" cy="557305"/>
          </a:xfrm>
          <a:prstGeom prst="rect">
            <a:avLst/>
          </a:prstGeom>
        </p:spPr>
        <p:txBody>
          <a:bodyPr lIns="71381" tIns="35690" rIns="71381" bIns="35690"/>
          <a:lstStyle>
            <a:lvl1pPr marL="0" indent="0">
              <a:buNone/>
              <a:defRPr lang="it-IT" sz="2133" kern="1200" dirty="0">
                <a:solidFill>
                  <a:srgbClr val="000000"/>
                </a:solidFill>
                <a:latin typeface="+mj-lt"/>
                <a:ea typeface="+mj-ea"/>
                <a:cs typeface="+mj-cs"/>
              </a:defRPr>
            </a:lvl1pPr>
          </a:lstStyle>
          <a:p>
            <a:pPr marL="0" lvl="0" indent="0" algn="l" defTabSz="1218200" rtl="0" eaLnBrk="1" latinLnBrk="0" hangingPunct="1">
              <a:spcBef>
                <a:spcPts val="800"/>
              </a:spcBef>
              <a:buClr>
                <a:srgbClr val="660066"/>
              </a:buClr>
              <a:buFont typeface="Arial" pitchFamily="34" charset="0"/>
              <a:buNone/>
            </a:pPr>
            <a:r>
              <a:rPr lang="it-IT" sz="2133" kern="1200" dirty="0">
                <a:solidFill>
                  <a:srgbClr val="000000"/>
                </a:solidFill>
                <a:latin typeface="+mj-lt"/>
                <a:ea typeface="+mj-ea"/>
                <a:cs typeface="+mj-cs"/>
              </a:rPr>
              <a:t>Sottotitolo</a:t>
            </a:r>
            <a:endParaRPr lang="it-IT" dirty="0"/>
          </a:p>
        </p:txBody>
      </p:sp>
      <p:sp>
        <p:nvSpPr>
          <p:cNvPr id="18" name="Segnaposto testo 16"/>
          <p:cNvSpPr>
            <a:spLocks noGrp="1"/>
          </p:cNvSpPr>
          <p:nvPr>
            <p:ph type="body" sz="quarter" idx="13"/>
          </p:nvPr>
        </p:nvSpPr>
        <p:spPr>
          <a:xfrm>
            <a:off x="610195" y="1966079"/>
            <a:ext cx="5356716" cy="3901363"/>
          </a:xfrm>
          <a:prstGeom prst="rect">
            <a:avLst/>
          </a:prstGeom>
        </p:spPr>
        <p:txBody>
          <a:bodyPr lIns="71381" tIns="35690" rIns="71381" bIns="35690"/>
          <a:lstStyle>
            <a:lvl1pPr marL="0" indent="0">
              <a:buNone/>
              <a:defRPr/>
            </a:lvl1pPr>
          </a:lstStyle>
          <a:p>
            <a:pPr lvl="0"/>
            <a:r>
              <a:rPr lang="it-IT" dirty="0"/>
              <a:t>Fare clic per modificare stili del testo</a:t>
            </a:r>
          </a:p>
        </p:txBody>
      </p:sp>
    </p:spTree>
    <p:extLst>
      <p:ext uri="{BB962C8B-B14F-4D97-AF65-F5344CB8AC3E}">
        <p14:creationId xmlns:p14="http://schemas.microsoft.com/office/powerpoint/2010/main" val="358136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Content Placeholder 2"/>
          <p:cNvSpPr>
            <a:spLocks noGrp="1"/>
          </p:cNvSpPr>
          <p:nvPr>
            <p:ph idx="1"/>
          </p:nvPr>
        </p:nvSpPr>
        <p:spPr/>
        <p:txBody>
          <a:bodyPr/>
          <a:lstStyle>
            <a:lvl6pPr>
              <a:defRPr/>
            </a:lvl6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Date Placeholder 3"/>
          <p:cNvSpPr>
            <a:spLocks noGrp="1"/>
          </p:cNvSpPr>
          <p:nvPr>
            <p:ph type="dt" sz="half" idx="10"/>
          </p:nvPr>
        </p:nvSpPr>
        <p:spPr/>
        <p:txBody>
          <a:bodyPr/>
          <a:lstStyle>
            <a:lvl1pPr>
              <a:defRPr/>
            </a:lvl1pPr>
          </a:lstStyle>
          <a:p>
            <a:pPr>
              <a:defRPr/>
            </a:pPr>
            <a:fld id="{7E33E537-CA90-4BEC-82B0-1B4FF615FF39}"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lvl1pPr>
          </a:lstStyle>
          <a:p>
            <a:pPr>
              <a:defRPr/>
            </a:pPr>
            <a:fld id="{3C2FE502-84BE-476E-A7A0-B478EF5C1745}"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72627441"/>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4"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5" name="Rectangle 7"/>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it-IT"/>
              <a:t>Fare clic per modificare lo stile del titolo</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6" name="Date Placeholder 3"/>
          <p:cNvSpPr>
            <a:spLocks noGrp="1"/>
          </p:cNvSpPr>
          <p:nvPr>
            <p:ph type="dt" sz="half" idx="10"/>
          </p:nvPr>
        </p:nvSpPr>
        <p:spPr/>
        <p:txBody>
          <a:bodyPr/>
          <a:lstStyle>
            <a:lvl1pPr>
              <a:defRPr/>
            </a:lvl1pPr>
          </a:lstStyle>
          <a:p>
            <a:pPr>
              <a:defRPr/>
            </a:pPr>
            <a:fld id="{F50279F1-76F6-44F3-88A9-2825AD3F90D7}" type="datetimeFigureOut">
              <a:rPr lang="en-US">
                <a:solidFill>
                  <a:srgbClr val="E5E8E8"/>
                </a:solidFill>
              </a:rPr>
              <a:pPr>
                <a:defRPr/>
              </a:pPr>
              <a:t>3/9/2022</a:t>
            </a:fld>
            <a:endParaRPr dirty="0">
              <a:solidFill>
                <a:srgbClr val="E5E8E8"/>
              </a:solidFill>
            </a:endParaRPr>
          </a:p>
        </p:txBody>
      </p:sp>
      <p:sp>
        <p:nvSpPr>
          <p:cNvPr id="7"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8" name="Slide Number Placeholder 5"/>
          <p:cNvSpPr>
            <a:spLocks noGrp="1"/>
          </p:cNvSpPr>
          <p:nvPr>
            <p:ph type="sldNum" sz="quarter" idx="12"/>
          </p:nvPr>
        </p:nvSpPr>
        <p:spPr/>
        <p:txBody>
          <a:bodyPr/>
          <a:lstStyle>
            <a:lvl1pPr>
              <a:defRPr/>
            </a:lvl1pPr>
          </a:lstStyle>
          <a:p>
            <a:pPr>
              <a:defRPr/>
            </a:pPr>
            <a:fld id="{1E8DB9F9-BE56-46AF-B4D2-7BCC2E3FAB71}"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14622889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zione alternativa con intestazion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it-IT"/>
              <a:t>Fare clic per modificare lo stile del titolo</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72C1C3A7-51C4-4A40-A57F-9B9D07460DD1}" type="datetimeFigureOut">
              <a:rPr lang="en-US">
                <a:solidFill>
                  <a:srgbClr val="E5E8E8"/>
                </a:solidFill>
              </a:rPr>
              <a:pPr>
                <a:defRPr/>
              </a:pPr>
              <a:t>3/9/2022</a:t>
            </a:fld>
            <a:endParaRPr dirty="0">
              <a:solidFill>
                <a:srgbClr val="E5E8E8"/>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dirty="0">
              <a:solidFill>
                <a:srgbClr val="E5E8E8"/>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D3CCAF12-020F-4767-BA8C-21257137B425}"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92499704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Date Placeholder 3"/>
          <p:cNvSpPr>
            <a:spLocks noGrp="1"/>
          </p:cNvSpPr>
          <p:nvPr>
            <p:ph type="dt" sz="half" idx="10"/>
          </p:nvPr>
        </p:nvSpPr>
        <p:spPr/>
        <p:txBody>
          <a:bodyPr/>
          <a:lstStyle>
            <a:lvl1pPr>
              <a:defRPr/>
            </a:lvl1pPr>
          </a:lstStyle>
          <a:p>
            <a:pPr>
              <a:defRPr/>
            </a:pPr>
            <a:fld id="{DFA7E619-45CF-44D6-A2B5-BC1312D942E9}" type="datetimeFigureOut">
              <a:rPr lang="en-US">
                <a:solidFill>
                  <a:srgbClr val="E5E8E8"/>
                </a:solidFill>
              </a:rPr>
              <a:pPr>
                <a:defRPr/>
              </a:pPr>
              <a:t>3/9/2022</a:t>
            </a:fld>
            <a:endParaRPr dirty="0">
              <a:solidFill>
                <a:srgbClr val="E5E8E8"/>
              </a:solidFill>
            </a:endParaRPr>
          </a:p>
        </p:txBody>
      </p:sp>
      <p:sp>
        <p:nvSpPr>
          <p:cNvPr id="6"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7" name="Slide Number Placeholder 5"/>
          <p:cNvSpPr>
            <a:spLocks noGrp="1"/>
          </p:cNvSpPr>
          <p:nvPr>
            <p:ph type="sldNum" sz="quarter" idx="12"/>
          </p:nvPr>
        </p:nvSpPr>
        <p:spPr/>
        <p:txBody>
          <a:bodyPr/>
          <a:lstStyle>
            <a:lvl1pPr>
              <a:defRPr/>
            </a:lvl1pPr>
          </a:lstStyle>
          <a:p>
            <a:pPr>
              <a:defRPr/>
            </a:pPr>
            <a:fld id="{AF96DBE8-E82C-451F-823E-7F508C72BCB8}"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31634056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it-IT"/>
              <a:t>Fare clic per modificare lo stile del titolo</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7" name="Date Placeholder 3"/>
          <p:cNvSpPr>
            <a:spLocks noGrp="1"/>
          </p:cNvSpPr>
          <p:nvPr>
            <p:ph type="dt" sz="half" idx="10"/>
          </p:nvPr>
        </p:nvSpPr>
        <p:spPr/>
        <p:txBody>
          <a:bodyPr/>
          <a:lstStyle>
            <a:lvl1pPr>
              <a:defRPr/>
            </a:lvl1pPr>
          </a:lstStyle>
          <a:p>
            <a:pPr>
              <a:defRPr/>
            </a:pPr>
            <a:fld id="{2220A4D1-C6DD-422F-8C3D-A825265F5EF5}" type="datetimeFigureOut">
              <a:rPr lang="en-US">
                <a:solidFill>
                  <a:srgbClr val="E5E8E8"/>
                </a:solidFill>
              </a:rPr>
              <a:pPr>
                <a:defRPr/>
              </a:pPr>
              <a:t>3/9/2022</a:t>
            </a:fld>
            <a:endParaRPr dirty="0">
              <a:solidFill>
                <a:srgbClr val="E5E8E8"/>
              </a:solidFill>
            </a:endParaRPr>
          </a:p>
        </p:txBody>
      </p:sp>
      <p:sp>
        <p:nvSpPr>
          <p:cNvPr id="8"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9" name="Slide Number Placeholder 5"/>
          <p:cNvSpPr>
            <a:spLocks noGrp="1"/>
          </p:cNvSpPr>
          <p:nvPr>
            <p:ph type="sldNum" sz="quarter" idx="12"/>
          </p:nvPr>
        </p:nvSpPr>
        <p:spPr/>
        <p:txBody>
          <a:bodyPr/>
          <a:lstStyle>
            <a:lvl1pPr>
              <a:defRPr/>
            </a:lvl1pPr>
          </a:lstStyle>
          <a:p>
            <a:pPr>
              <a:defRPr/>
            </a:pPr>
            <a:fld id="{4EB283D8-5036-4068-A381-BD2BDC90C9CB}"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2150708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a:p>
        </p:txBody>
      </p:sp>
      <p:sp>
        <p:nvSpPr>
          <p:cNvPr id="3" name="Date Placeholder 3"/>
          <p:cNvSpPr>
            <a:spLocks noGrp="1"/>
          </p:cNvSpPr>
          <p:nvPr>
            <p:ph type="dt" sz="half" idx="10"/>
          </p:nvPr>
        </p:nvSpPr>
        <p:spPr/>
        <p:txBody>
          <a:bodyPr/>
          <a:lstStyle>
            <a:lvl1pPr>
              <a:defRPr/>
            </a:lvl1pPr>
          </a:lstStyle>
          <a:p>
            <a:pPr>
              <a:defRPr/>
            </a:pPr>
            <a:fld id="{D8DF6DD5-1134-4151-ADF5-58498C8FCB3E}" type="datetimeFigureOut">
              <a:rPr lang="en-US">
                <a:solidFill>
                  <a:srgbClr val="E5E8E8"/>
                </a:solidFill>
              </a:rPr>
              <a:pPr>
                <a:defRPr/>
              </a:pPr>
              <a:t>3/9/2022</a:t>
            </a:fld>
            <a:endParaRPr dirty="0">
              <a:solidFill>
                <a:srgbClr val="E5E8E8"/>
              </a:solidFill>
            </a:endParaRPr>
          </a:p>
        </p:txBody>
      </p:sp>
      <p:sp>
        <p:nvSpPr>
          <p:cNvPr id="4"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5" name="Slide Number Placeholder 5"/>
          <p:cNvSpPr>
            <a:spLocks noGrp="1"/>
          </p:cNvSpPr>
          <p:nvPr>
            <p:ph type="sldNum" sz="quarter" idx="12"/>
          </p:nvPr>
        </p:nvSpPr>
        <p:spPr/>
        <p:txBody>
          <a:bodyPr/>
          <a:lstStyle>
            <a:lvl1pPr>
              <a:defRPr/>
            </a:lvl1pPr>
          </a:lstStyle>
          <a:p>
            <a:pPr>
              <a:defRPr/>
            </a:pPr>
            <a:fld id="{E62FF2B8-0650-4542-B8FC-DAF748F7D53D}"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88149097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pPr>
              <a:defRPr/>
            </a:pPr>
            <a:fld id="{42F644DE-3596-4D4B-8ABD-E3BEACEEB2D8}" type="datetimeFigureOut">
              <a:rPr lang="en-US">
                <a:solidFill>
                  <a:srgbClr val="263050"/>
                </a:solidFill>
              </a:rPr>
              <a:pPr>
                <a:defRPr/>
              </a:pPr>
              <a:t>3/9/2022</a:t>
            </a:fld>
            <a:endParaRPr dirty="0">
              <a:solidFill>
                <a:srgbClr val="263050"/>
              </a:solidFill>
            </a:endParaRPr>
          </a:p>
        </p:txBody>
      </p:sp>
      <p:sp>
        <p:nvSpPr>
          <p:cNvPr id="3" name="Footer Placeholder 2"/>
          <p:cNvSpPr>
            <a:spLocks noGrp="1"/>
          </p:cNvSpPr>
          <p:nvPr>
            <p:ph type="ftr" sz="quarter" idx="11"/>
          </p:nvPr>
        </p:nvSpPr>
        <p:spPr/>
        <p:txBody>
          <a:bodyPr/>
          <a:lstStyle>
            <a:lvl1pPr>
              <a:defRPr>
                <a:solidFill>
                  <a:schemeClr val="tx2"/>
                </a:solidFill>
              </a:defRPr>
            </a:lvl1pPr>
          </a:lstStyle>
          <a:p>
            <a:pPr>
              <a:defRPr/>
            </a:pPr>
            <a:endParaRPr dirty="0">
              <a:solidFill>
                <a:srgbClr val="263050"/>
              </a:solidFill>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pPr>
              <a:defRPr/>
            </a:pPr>
            <a:fld id="{F4AC0035-F81D-4860-BD5F-560358A0B230}" type="slidenum">
              <a:rPr>
                <a:solidFill>
                  <a:srgbClr val="263050"/>
                </a:solidFill>
              </a:rPr>
              <a:pPr>
                <a:defRPr/>
              </a:pPr>
              <a:t>‹N›</a:t>
            </a:fld>
            <a:endParaRPr dirty="0">
              <a:solidFill>
                <a:srgbClr val="263050"/>
              </a:solidFill>
            </a:endParaRPr>
          </a:p>
        </p:txBody>
      </p:sp>
    </p:spTree>
    <p:extLst>
      <p:ext uri="{BB962C8B-B14F-4D97-AF65-F5344CB8AC3E}">
        <p14:creationId xmlns:p14="http://schemas.microsoft.com/office/powerpoint/2010/main" val="129952901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it-IT"/>
              <a:t>Fare clic per modificare lo stile del titolo</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3"/>
          <p:cNvSpPr>
            <a:spLocks noGrp="1"/>
          </p:cNvSpPr>
          <p:nvPr>
            <p:ph type="dt" sz="half" idx="10"/>
          </p:nvPr>
        </p:nvSpPr>
        <p:spPr/>
        <p:txBody>
          <a:bodyPr/>
          <a:lstStyle>
            <a:lvl1pPr>
              <a:defRPr/>
            </a:lvl1pPr>
          </a:lstStyle>
          <a:p>
            <a:pPr>
              <a:defRPr/>
            </a:pPr>
            <a:fld id="{5042A326-7717-44E5-BCCA-036B303792C9}" type="datetimeFigureOut">
              <a:rPr lang="en-US">
                <a:solidFill>
                  <a:srgbClr val="E5E8E8"/>
                </a:solidFill>
              </a:rPr>
              <a:pPr>
                <a:defRPr/>
              </a:pPr>
              <a:t>3/9/2022</a:t>
            </a:fld>
            <a:endParaRPr dirty="0">
              <a:solidFill>
                <a:srgbClr val="E5E8E8"/>
              </a:solidFill>
            </a:endParaRPr>
          </a:p>
        </p:txBody>
      </p:sp>
      <p:sp>
        <p:nvSpPr>
          <p:cNvPr id="6" name="Footer Placeholder 4"/>
          <p:cNvSpPr>
            <a:spLocks noGrp="1"/>
          </p:cNvSpPr>
          <p:nvPr>
            <p:ph type="ftr" sz="quarter" idx="11"/>
          </p:nvPr>
        </p:nvSpPr>
        <p:spPr/>
        <p:txBody>
          <a:bodyPr/>
          <a:lstStyle>
            <a:lvl1pPr>
              <a:defRPr/>
            </a:lvl1pPr>
          </a:lstStyle>
          <a:p>
            <a:pPr>
              <a:defRPr/>
            </a:pPr>
            <a:endParaRPr dirty="0">
              <a:solidFill>
                <a:srgbClr val="E5E8E8"/>
              </a:solidFill>
            </a:endParaRPr>
          </a:p>
        </p:txBody>
      </p:sp>
      <p:sp>
        <p:nvSpPr>
          <p:cNvPr id="7" name="Slide Number Placeholder 5"/>
          <p:cNvSpPr>
            <a:spLocks noGrp="1"/>
          </p:cNvSpPr>
          <p:nvPr>
            <p:ph type="sldNum" sz="quarter" idx="12"/>
          </p:nvPr>
        </p:nvSpPr>
        <p:spPr/>
        <p:txBody>
          <a:bodyPr/>
          <a:lstStyle>
            <a:lvl1pPr>
              <a:defRPr/>
            </a:lvl1pPr>
          </a:lstStyle>
          <a:p>
            <a:pPr>
              <a:defRPr/>
            </a:pPr>
            <a:fld id="{AB7E0121-F7B5-4AB9-9745-AE2BA4B75111}" type="slidenum">
              <a:rPr>
                <a:solidFill>
                  <a:srgbClr val="E5E8E8"/>
                </a:solidFill>
              </a:rPr>
              <a:pPr>
                <a:defRPr/>
              </a:pPr>
              <a:t>‹N›</a:t>
            </a:fld>
            <a:endParaRPr dirty="0">
              <a:solidFill>
                <a:srgbClr val="E5E8E8"/>
              </a:solidFill>
            </a:endParaRPr>
          </a:p>
        </p:txBody>
      </p:sp>
    </p:spTree>
    <p:extLst>
      <p:ext uri="{BB962C8B-B14F-4D97-AF65-F5344CB8AC3E}">
        <p14:creationId xmlns:p14="http://schemas.microsoft.com/office/powerpoint/2010/main" val="129553085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fontAlgn="auto">
              <a:spcBef>
                <a:spcPts val="0"/>
              </a:spcBef>
              <a:spcAft>
                <a:spcPts val="0"/>
              </a:spcAft>
              <a:defRPr/>
            </a:pPr>
            <a:endParaRPr kern="0" dirty="0">
              <a:solidFill>
                <a:prstClr val="white"/>
              </a:solidFill>
              <a:latin typeface="Euphemia"/>
              <a:cs typeface=""/>
            </a:endParaRPr>
          </a:p>
        </p:txBody>
      </p:sp>
      <p:sp>
        <p:nvSpPr>
          <p:cNvPr id="8" name="Rectangle 7"/>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solidFill>
                <a:prstClr val="white"/>
              </a:solidFill>
            </a:endParaRPr>
          </a:p>
        </p:txBody>
      </p:sp>
      <p:sp>
        <p:nvSpPr>
          <p:cNvPr id="1030" name="Title Placeholder 1"/>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a:t>
            </a:r>
          </a:p>
        </p:txBody>
      </p:sp>
      <p:sp>
        <p:nvSpPr>
          <p:cNvPr id="1031" name="Text Placeholder 2"/>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Date Placeholder 3"/>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800">
                <a:solidFill>
                  <a:schemeClr val="bg2"/>
                </a:solidFill>
                <a:latin typeface="+mn-lt"/>
              </a:defRPr>
            </a:lvl1pPr>
          </a:lstStyle>
          <a:p>
            <a:pPr>
              <a:defRPr/>
            </a:pPr>
            <a:fld id="{89F41507-3CC5-45EC-A13A-67338D373680}" type="datetimeFigureOut">
              <a:rPr lang="en-US">
                <a:solidFill>
                  <a:srgbClr val="E5E8E8"/>
                </a:solidFill>
                <a:cs typeface=""/>
              </a:rPr>
              <a:pPr>
                <a:defRPr/>
              </a:pPr>
              <a:t>3/9/2022</a:t>
            </a:fld>
            <a:endParaRPr dirty="0">
              <a:solidFill>
                <a:srgbClr val="E5E8E8"/>
              </a:solidFill>
              <a:cs typeface=""/>
            </a:endParaRPr>
          </a:p>
        </p:txBody>
      </p:sp>
      <p:sp>
        <p:nvSpPr>
          <p:cNvPr id="5" name="Footer Placeholder 4"/>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800" cap="all" baseline="0">
                <a:solidFill>
                  <a:schemeClr val="bg2"/>
                </a:solidFill>
                <a:latin typeface="+mn-lt"/>
              </a:defRPr>
            </a:lvl1pPr>
          </a:lstStyle>
          <a:p>
            <a:pPr>
              <a:defRPr/>
            </a:pPr>
            <a:endParaRPr dirty="0">
              <a:solidFill>
                <a:srgbClr val="E5E8E8"/>
              </a:solidFill>
              <a:cs typeface=""/>
            </a:endParaRPr>
          </a:p>
        </p:txBody>
      </p:sp>
      <p:sp>
        <p:nvSpPr>
          <p:cNvPr id="6" name="Slide Number Placeholder 5"/>
          <p:cNvSpPr>
            <a:spLocks noGrp="1"/>
          </p:cNvSpPr>
          <p:nvPr>
            <p:ph type="sldNum" sz="quarter" idx="4"/>
          </p:nvPr>
        </p:nvSpPr>
        <p:spPr>
          <a:xfrm>
            <a:off x="10210800" y="6602413"/>
            <a:ext cx="639763" cy="236537"/>
          </a:xfrm>
          <a:prstGeom prst="rect">
            <a:avLst/>
          </a:prstGeom>
        </p:spPr>
        <p:txBody>
          <a:bodyPr vert="horz" lIns="91440" tIns="45720" rIns="91440" bIns="45720" rtlCol="0" anchor="ctr"/>
          <a:lstStyle>
            <a:lvl1pPr algn="r" eaLnBrk="1" fontAlgn="auto" hangingPunct="1">
              <a:spcBef>
                <a:spcPts val="0"/>
              </a:spcBef>
              <a:spcAft>
                <a:spcPts val="0"/>
              </a:spcAft>
              <a:defRPr sz="800">
                <a:solidFill>
                  <a:schemeClr val="bg2"/>
                </a:solidFill>
                <a:latin typeface="+mn-lt"/>
              </a:defRPr>
            </a:lvl1pPr>
          </a:lstStyle>
          <a:p>
            <a:pPr>
              <a:defRPr/>
            </a:pPr>
            <a:fld id="{3B21C448-8DF9-4023-B56A-F6073C8036F8}" type="slidenum">
              <a:rPr>
                <a:solidFill>
                  <a:srgbClr val="E5E8E8"/>
                </a:solidFill>
                <a:cs typeface=""/>
              </a:rPr>
              <a:pPr>
                <a:defRPr/>
              </a:pPr>
              <a:t>‹N›</a:t>
            </a:fld>
            <a:endParaRPr dirty="0">
              <a:solidFill>
                <a:srgbClr val="E5E8E8"/>
              </a:solidFill>
              <a:cs typeface=""/>
            </a:endParaRPr>
          </a:p>
        </p:txBody>
      </p:sp>
    </p:spTree>
    <p:extLst>
      <p:ext uri="{BB962C8B-B14F-4D97-AF65-F5344CB8AC3E}">
        <p14:creationId xmlns:p14="http://schemas.microsoft.com/office/powerpoint/2010/main" val="1051212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med">
    <p:fade/>
  </p:transition>
  <p:txStyles>
    <p:titleStyle>
      <a:lvl1pPr algn="l" rtl="0" eaLnBrk="1" fontAlgn="base" hangingPunct="1">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2pPr>
      <a:lvl3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3pPr>
      <a:lvl4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4pPr>
      <a:lvl5pPr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5pPr>
      <a:lvl6pPr marL="4572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6pPr>
      <a:lvl7pPr marL="9144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7pPr>
      <a:lvl8pPr marL="13716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8pPr>
      <a:lvl9pPr marL="1828800" algn="l" rtl="0" eaLnBrk="1" fontAlgn="base" hangingPunct="1">
        <a:lnSpc>
          <a:spcPct val="90000"/>
        </a:lnSpc>
        <a:spcBef>
          <a:spcPct val="0"/>
        </a:spcBef>
        <a:spcAft>
          <a:spcPct val="0"/>
        </a:spcAft>
        <a:buFont typeface="Arial" panose="020B0604020202020204" pitchFamily="34" charset="0"/>
        <a:defRPr sz="3400">
          <a:solidFill>
            <a:srgbClr val="1D243C"/>
          </a:solidFill>
          <a:latin typeface="Corbel" panose="020B0503020204020204" pitchFamily="34" charset="0"/>
        </a:defRPr>
      </a:lvl9pPr>
    </p:titleStyle>
    <p:bodyStyle>
      <a:lvl1pPr marL="273050" indent="-228600" algn="l" rtl="0" eaLnBrk="1" fontAlgn="base" hangingPunct="1">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1" fontAlgn="base" hangingPunct="1">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1" fontAlgn="base" hangingPunct="1">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it/url?sa=i&amp;rct=j&amp;q=&amp;esrc=s&amp;source=images&amp;cd=&amp;ved=2ahUKEwjOndm7xJDiAhUCsaQKHWV-De8QjRx6BAgBEAU&amp;url=https://bolletta.arera.it/&amp;psig=AOvVaw1Wmlzp0sSqQwyWLGpbwe89&amp;ust=155756296665064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 Mercati dell’Energia Elettrica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7" name="Group 7"/>
          <p:cNvGraphicFramePr>
            <a:graphicFrameLocks noGrp="1"/>
          </p:cNvGraphicFramePr>
          <p:nvPr>
            <p:extLst>
              <p:ext uri="{D42A27DB-BD31-4B8C-83A1-F6EECF244321}">
                <p14:modId xmlns:p14="http://schemas.microsoft.com/office/powerpoint/2010/main" val="83729890"/>
              </p:ext>
            </p:extLst>
          </p:nvPr>
        </p:nvGraphicFramePr>
        <p:xfrm>
          <a:off x="1433352" y="1844824"/>
          <a:ext cx="8820472" cy="3208902"/>
        </p:xfrm>
        <a:graphic>
          <a:graphicData uri="http://schemas.openxmlformats.org/drawingml/2006/table">
            <a:tbl>
              <a:tblPr/>
              <a:tblGrid>
                <a:gridCol w="8820472">
                  <a:extLst>
                    <a:ext uri="{9D8B030D-6E8A-4147-A177-3AD203B41FA5}">
                      <a16:colId xmlns:a16="http://schemas.microsoft.com/office/drawing/2014/main" val="20000"/>
                    </a:ext>
                  </a:extLst>
                </a:gridCol>
              </a:tblGrid>
              <a:tr h="933450">
                <a:tc>
                  <a:txBody>
                    <a:bodyPr/>
                    <a:lstStyle/>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it-IT" sz="3200" b="1" kern="1200" dirty="0">
                          <a:solidFill>
                            <a:srgbClr val="015351"/>
                          </a:solidFill>
                          <a:effectLst>
                            <a:outerShdw blurRad="38100" dist="38100" dir="2700000" algn="tl">
                              <a:srgbClr val="DDDDDD"/>
                            </a:outerShdw>
                          </a:effectLst>
                          <a:latin typeface="Myriad Pro"/>
                          <a:ea typeface="+mn-ea"/>
                          <a:cs typeface="Myriad Pro"/>
                        </a:rPr>
                        <a:t>Maggior Tutela</a:t>
                      </a:r>
                    </a:p>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kumimoji="0" lang="it-IT" sz="2400" b="0" i="0" u="none" strike="noStrike" cap="none" normalizeH="0" baseline="0" dirty="0">
                          <a:ln>
                            <a:noFill/>
                          </a:ln>
                          <a:solidFill>
                            <a:schemeClr val="bg1">
                              <a:lumMod val="50000"/>
                            </a:schemeClr>
                          </a:solidFill>
                          <a:effectLst/>
                          <a:latin typeface="Tahoma" pitchFamily="32" charset="0"/>
                          <a:ea typeface="SimSun" charset="-122"/>
                          <a:cs typeface="Arial Unicode MS" charset="0"/>
                        </a:rPr>
                        <a:t>Il Servizio di Maggior Tutela si applica di default alle utenze domestiche, alle utenze per l’Illuminazione Pubblica, a quelle per usi diversi dall’abitazione (BT-AU), purché siano aziende connesse in Bassa Tensione, aventi meno di 50 dipendenti ed un fatturato annuo non superiore a 10 milioni di euro; per queste categorie è garantita la fornitura di energia a prezzi stabiliti dall’ARERA.</a:t>
                      </a:r>
                    </a:p>
                  </a:txBody>
                  <a:tcPr marL="90000" marR="90000" marT="58031" marB="4680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4119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Unità di misura dei costi</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Picture 15"/>
          <p:cNvPicPr>
            <a:picLocks noChangeAspect="1" noChangeArrowheads="1"/>
          </p:cNvPicPr>
          <p:nvPr/>
        </p:nvPicPr>
        <p:blipFill>
          <a:blip r:embed="rId3" cstate="print"/>
          <a:srcRect/>
          <a:stretch>
            <a:fillRect/>
          </a:stretch>
        </p:blipFill>
        <p:spPr bwMode="auto">
          <a:xfrm>
            <a:off x="766763" y="2427965"/>
            <a:ext cx="2520925" cy="1967785"/>
          </a:xfrm>
          <a:prstGeom prst="rect">
            <a:avLst/>
          </a:prstGeom>
          <a:noFill/>
          <a:ln w="9525">
            <a:noFill/>
            <a:miter lim="800000"/>
            <a:headEnd/>
            <a:tailEnd/>
          </a:ln>
        </p:spPr>
      </p:pic>
      <p:graphicFrame>
        <p:nvGraphicFramePr>
          <p:cNvPr id="12" name="Tabella 11"/>
          <p:cNvGraphicFramePr>
            <a:graphicFrameLocks noGrp="1"/>
          </p:cNvGraphicFramePr>
          <p:nvPr>
            <p:extLst>
              <p:ext uri="{D42A27DB-BD31-4B8C-83A1-F6EECF244321}">
                <p14:modId xmlns:p14="http://schemas.microsoft.com/office/powerpoint/2010/main" val="486078726"/>
              </p:ext>
            </p:extLst>
          </p:nvPr>
        </p:nvGraphicFramePr>
        <p:xfrm>
          <a:off x="4224338" y="1844826"/>
          <a:ext cx="4895998" cy="3384177"/>
        </p:xfrm>
        <a:graphic>
          <a:graphicData uri="http://schemas.openxmlformats.org/drawingml/2006/table">
            <a:tbl>
              <a:tblPr firstRow="1" bandRow="1">
                <a:tableStyleId>{F5AB1C69-6EDB-4FF4-983F-18BD219EF322}</a:tableStyleId>
              </a:tblPr>
              <a:tblGrid>
                <a:gridCol w="2447999">
                  <a:extLst>
                    <a:ext uri="{9D8B030D-6E8A-4147-A177-3AD203B41FA5}">
                      <a16:colId xmlns:a16="http://schemas.microsoft.com/office/drawing/2014/main" val="20000"/>
                    </a:ext>
                  </a:extLst>
                </a:gridCol>
                <a:gridCol w="2447999">
                  <a:extLst>
                    <a:ext uri="{9D8B030D-6E8A-4147-A177-3AD203B41FA5}">
                      <a16:colId xmlns:a16="http://schemas.microsoft.com/office/drawing/2014/main" val="20001"/>
                    </a:ext>
                  </a:extLst>
                </a:gridCol>
              </a:tblGrid>
              <a:tr h="1128059">
                <a:tc>
                  <a:txBody>
                    <a:bodyPr/>
                    <a:lstStyle/>
                    <a:p>
                      <a:pPr algn="ctr"/>
                      <a:r>
                        <a:rPr lang="it-IT" sz="2800" dirty="0">
                          <a:solidFill>
                            <a:schemeClr val="bg1"/>
                          </a:solidFill>
                        </a:rPr>
                        <a:t>€</a:t>
                      </a:r>
                      <a:r>
                        <a:rPr lang="it-IT" sz="2800" baseline="0" dirty="0">
                          <a:solidFill>
                            <a:schemeClr val="bg1"/>
                          </a:solidFill>
                        </a:rPr>
                        <a:t> / kWh</a:t>
                      </a:r>
                      <a:endParaRPr lang="it-IT"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5351"/>
                    </a:solidFill>
                  </a:tcPr>
                </a:tc>
                <a:tc>
                  <a:txBody>
                    <a:bodyPr/>
                    <a:lstStyle/>
                    <a:p>
                      <a:pPr algn="l"/>
                      <a:r>
                        <a:rPr lang="it-IT" sz="2800" dirty="0">
                          <a:solidFill>
                            <a:schemeClr val="bg1"/>
                          </a:solidFill>
                        </a:rPr>
                        <a:t>0,07860</a:t>
                      </a:r>
                      <a:r>
                        <a:rPr lang="it-IT" sz="2800" baseline="0" dirty="0">
                          <a:solidFill>
                            <a:schemeClr val="bg1"/>
                          </a:solidFill>
                        </a:rPr>
                        <a:t> </a:t>
                      </a:r>
                      <a:endParaRPr lang="it-IT" sz="2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0"/>
                  </a:ext>
                </a:extLst>
              </a:tr>
              <a:tr h="1128059">
                <a:tc>
                  <a:txBody>
                    <a:bodyPr/>
                    <a:lstStyle/>
                    <a:p>
                      <a:pPr algn="ctr"/>
                      <a:r>
                        <a:rPr lang="it-IT" sz="2800" b="1" dirty="0">
                          <a:solidFill>
                            <a:schemeClr val="bg1"/>
                          </a:solidFill>
                        </a:rPr>
                        <a:t>€ / </a:t>
                      </a:r>
                      <a:r>
                        <a:rPr lang="it-IT" sz="2800" b="1" dirty="0" err="1">
                          <a:solidFill>
                            <a:schemeClr val="bg1"/>
                          </a:solidFill>
                        </a:rPr>
                        <a:t>MWh</a:t>
                      </a:r>
                      <a:endParaRPr lang="it-IT"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5351"/>
                    </a:solidFill>
                  </a:tcPr>
                </a:tc>
                <a:tc>
                  <a:txBody>
                    <a:bodyPr/>
                    <a:lstStyle/>
                    <a:p>
                      <a:pPr algn="l"/>
                      <a:r>
                        <a:rPr lang="it-IT" sz="2800" b="1" dirty="0">
                          <a:solidFill>
                            <a:schemeClr val="bg1"/>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1"/>
                  </a:ext>
                </a:extLst>
              </a:tr>
              <a:tr h="1128059">
                <a:tc>
                  <a:txBody>
                    <a:bodyPr/>
                    <a:lstStyle/>
                    <a:p>
                      <a:pPr algn="ctr"/>
                      <a:r>
                        <a:rPr lang="it-IT" sz="2800" b="1" dirty="0">
                          <a:solidFill>
                            <a:schemeClr val="bg1"/>
                          </a:solidFill>
                        </a:rPr>
                        <a:t>€ Cent</a:t>
                      </a:r>
                      <a:r>
                        <a:rPr lang="it-IT" sz="2800" b="1" baseline="0" dirty="0">
                          <a:solidFill>
                            <a:schemeClr val="bg1"/>
                          </a:solidFill>
                        </a:rPr>
                        <a:t> / kWh</a:t>
                      </a:r>
                      <a:endParaRPr lang="it-IT" sz="28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15351"/>
                    </a:solidFill>
                  </a:tcPr>
                </a:tc>
                <a:tc>
                  <a:txBody>
                    <a:bodyPr/>
                    <a:lstStyle/>
                    <a:p>
                      <a:pPr algn="l"/>
                      <a:r>
                        <a:rPr lang="it-IT" sz="2800" b="1" dirty="0">
                          <a:solidFill>
                            <a:schemeClr val="bg1"/>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2"/>
                  </a:ext>
                </a:extLst>
              </a:tr>
            </a:tbl>
          </a:graphicData>
        </a:graphic>
      </p:graphicFrame>
      <p:sp>
        <p:nvSpPr>
          <p:cNvPr id="7" name="CasellaDiTesto 6"/>
          <p:cNvSpPr txBox="1"/>
          <p:nvPr/>
        </p:nvSpPr>
        <p:spPr>
          <a:xfrm>
            <a:off x="4224338" y="1407559"/>
            <a:ext cx="1813317" cy="369332"/>
          </a:xfrm>
          <a:prstGeom prst="rect">
            <a:avLst/>
          </a:prstGeom>
          <a:noFill/>
        </p:spPr>
        <p:txBody>
          <a:bodyPr wrap="none" rtlCol="0">
            <a:spAutoFit/>
          </a:bodyPr>
          <a:lstStyle/>
          <a:p>
            <a:r>
              <a:rPr lang="it-IT" dirty="0"/>
              <a:t>esempio prezzo</a:t>
            </a:r>
          </a:p>
        </p:txBody>
      </p:sp>
    </p:spTree>
    <p:extLst>
      <p:ext uri="{BB962C8B-B14F-4D97-AF65-F5344CB8AC3E}">
        <p14:creationId xmlns:p14="http://schemas.microsoft.com/office/powerpoint/2010/main" val="129210306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88640"/>
            <a:ext cx="95107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hangingPunct="0">
              <a:lnSpc>
                <a:spcPct val="101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400" dirty="0">
                <a:solidFill>
                  <a:srgbClr val="00534C"/>
                </a:solidFill>
              </a:rPr>
              <a:t>Modalità di Acquisto dell’Energia Elettrica e relative Offerte Commerciali</a:t>
            </a:r>
          </a:p>
        </p:txBody>
      </p:sp>
      <p:cxnSp>
        <p:nvCxnSpPr>
          <p:cNvPr id="9" name="Connettore 1 8"/>
          <p:cNvCxnSpPr/>
          <p:nvPr/>
        </p:nvCxnSpPr>
        <p:spPr>
          <a:xfrm>
            <a:off x="695400" y="126876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Picture 19" descr="http://www.acosenergia.it/images/header_energia_elettric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40" y="2492896"/>
            <a:ext cx="86296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descr="http://www.campaniashop.com/public/36-acquis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4432" y="4581128"/>
            <a:ext cx="13557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79193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260649"/>
            <a:ext cx="9510712" cy="100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hangingPunct="0">
              <a:lnSpc>
                <a:spcPct val="101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400" dirty="0">
                <a:solidFill>
                  <a:srgbClr val="00534C"/>
                </a:solidFill>
              </a:rPr>
              <a:t>Modalità di Acquisto dell’Energia Elettrica e relative Offerte Commerciali</a:t>
            </a:r>
          </a:p>
        </p:txBody>
      </p:sp>
      <p:cxnSp>
        <p:nvCxnSpPr>
          <p:cNvPr id="9" name="Connettore 1 8"/>
          <p:cNvCxnSpPr/>
          <p:nvPr/>
        </p:nvCxnSpPr>
        <p:spPr>
          <a:xfrm>
            <a:off x="766763" y="126876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8"/>
          <p:cNvSpPr>
            <a:spLocks noChangeArrowheads="1"/>
          </p:cNvSpPr>
          <p:nvPr/>
        </p:nvSpPr>
        <p:spPr bwMode="auto">
          <a:xfrm>
            <a:off x="695400" y="1772816"/>
            <a:ext cx="7416824" cy="3581301"/>
          </a:xfrm>
          <a:prstGeom prst="rect">
            <a:avLst/>
          </a:prstGeom>
          <a:noFill/>
          <a:ln w="9525">
            <a:noFill/>
            <a:miter lim="800000"/>
            <a:headEnd/>
            <a:tailEnd/>
          </a:ln>
        </p:spPr>
        <p:txBody>
          <a:bodyPr wrap="square">
            <a:spAutoFit/>
          </a:bodyPr>
          <a:lstStyle/>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Arial Unicode MS" pitchFamily="34" charset="-128"/>
                <a:cs typeface="Arial Unicode MS" pitchFamily="34" charset="-128"/>
              </a:rPr>
              <a:t>Prezzo Fisso</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b="1" dirty="0">
              <a:solidFill>
                <a:srgbClr val="666666"/>
              </a:solidFill>
              <a:latin typeface="Trebuchet MS" pitchFamily="34" charset="0"/>
              <a:ea typeface="Arial Unicode MS" pitchFamily="34" charset="-128"/>
              <a:cs typeface="Arial Unicode MS" pitchFamily="34" charset="-128"/>
            </a:endParaRP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rgbClr val="034390"/>
                </a:solidFill>
                <a:latin typeface="Trebuchet MS" pitchFamily="34" charset="0"/>
                <a:ea typeface="Arial Unicode MS" pitchFamily="34" charset="-128"/>
                <a:cs typeface="Arial Unicode MS" pitchFamily="34" charset="-128"/>
              </a:rPr>
              <a:t>Questo tipo di contratto prevede un costo della componente </a:t>
            </a:r>
            <a:r>
              <a:rPr lang="it-IT" sz="2000" dirty="0" err="1">
                <a:solidFill>
                  <a:srgbClr val="034390"/>
                </a:solidFill>
                <a:latin typeface="Trebuchet MS" pitchFamily="34" charset="0"/>
                <a:ea typeface="Arial Unicode MS" pitchFamily="34" charset="-128"/>
                <a:cs typeface="Arial Unicode MS" pitchFamily="34" charset="-128"/>
              </a:rPr>
              <a:t>P.E.</a:t>
            </a:r>
            <a:r>
              <a:rPr lang="it-IT" sz="2000" dirty="0">
                <a:solidFill>
                  <a:srgbClr val="034390"/>
                </a:solidFill>
                <a:latin typeface="Trebuchet MS" pitchFamily="34" charset="0"/>
                <a:ea typeface="Arial Unicode MS" pitchFamily="34" charset="-128"/>
                <a:cs typeface="Arial Unicode MS" pitchFamily="34" charset="-128"/>
              </a:rPr>
              <a:t> fissa ed  invariabile per tutta la durata del contratto stesso, tipicamente annuale.</a:t>
            </a: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000" dirty="0">
              <a:solidFill>
                <a:srgbClr val="034390"/>
              </a:solidFill>
              <a:latin typeface="Trebuchet MS" pitchFamily="34" charset="0"/>
              <a:ea typeface="Arial Unicode MS" pitchFamily="34" charset="-128"/>
              <a:cs typeface="Arial Unicode MS" pitchFamily="34" charset="-128"/>
            </a:endParaRP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rgbClr val="034390"/>
                </a:solidFill>
                <a:latin typeface="Trebuchet MS" pitchFamily="34" charset="0"/>
                <a:ea typeface="Arial Unicode MS" pitchFamily="34" charset="-128"/>
                <a:cs typeface="Arial Unicode MS" pitchFamily="34" charset="-128"/>
              </a:rPr>
              <a:t>La scelta di questo tipo di fornitura dipende dalla politica di ciascuna azienda e possiamo identificarla come “ rifugio” in un mercato caratterizzato dall’instabilità dei prezzi dei prodotti combustibili.</a:t>
            </a:r>
          </a:p>
        </p:txBody>
      </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52" y="2996952"/>
            <a:ext cx="2619375"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090049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Titolo 1"/>
          <p:cNvSpPr txBox="1">
            <a:spLocks/>
          </p:cNvSpPr>
          <p:nvPr/>
        </p:nvSpPr>
        <p:spPr bwMode="auto">
          <a:xfrm>
            <a:off x="766763" y="260649"/>
            <a:ext cx="9510712" cy="100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hangingPunct="0">
              <a:lnSpc>
                <a:spcPct val="101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400" dirty="0">
                <a:solidFill>
                  <a:srgbClr val="00534C"/>
                </a:solidFill>
              </a:rPr>
              <a:t>Modalità di Acquisto dell’Energia Elettrica e relative Offerte Commerciali</a:t>
            </a:r>
          </a:p>
        </p:txBody>
      </p:sp>
      <p:cxnSp>
        <p:nvCxnSpPr>
          <p:cNvPr id="6" name="Connettore 1 5"/>
          <p:cNvCxnSpPr/>
          <p:nvPr/>
        </p:nvCxnSpPr>
        <p:spPr>
          <a:xfrm>
            <a:off x="766763" y="126876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7" name="Rettangolo 9"/>
          <p:cNvSpPr>
            <a:spLocks noChangeArrowheads="1"/>
          </p:cNvSpPr>
          <p:nvPr/>
        </p:nvSpPr>
        <p:spPr bwMode="auto">
          <a:xfrm>
            <a:off x="767408" y="1726059"/>
            <a:ext cx="4814888" cy="4032250"/>
          </a:xfrm>
          <a:prstGeom prst="rect">
            <a:avLst/>
          </a:prstGeom>
          <a:noFill/>
          <a:ln w="9525">
            <a:noFill/>
            <a:miter lim="800000"/>
            <a:headEnd/>
            <a:tailEnd/>
          </a:ln>
        </p:spPr>
        <p:txBody>
          <a:bodyPr>
            <a:spAutoFit/>
          </a:bodyPr>
          <a:lstStyle/>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a typeface="Arial Unicode MS" pitchFamily="34" charset="-128"/>
                <a:cs typeface="Arial Unicode MS" pitchFamily="34" charset="-128"/>
              </a:rPr>
              <a:t>Prezzo indicizzato</a:t>
            </a:r>
          </a:p>
          <a:p>
            <a:pPr algn="just">
              <a:defRPr/>
            </a:pPr>
            <a:endParaRPr lang="it-IT" dirty="0">
              <a:latin typeface="Calibri" pitchFamily="34" charset="0"/>
              <a:cs typeface="Arial" charset="0"/>
            </a:endParaRPr>
          </a:p>
          <a:p>
            <a:pPr algn="just">
              <a:defRPr/>
            </a:pPr>
            <a:r>
              <a:rPr lang="it-IT" dirty="0">
                <a:solidFill>
                  <a:srgbClr val="034390"/>
                </a:solidFill>
                <a:latin typeface="Trebuchet MS" pitchFamily="34" charset="0"/>
                <a:ea typeface="Arial Unicode MS" pitchFamily="34" charset="-128"/>
                <a:cs typeface="Arial Unicode MS" pitchFamily="34" charset="-128"/>
              </a:rPr>
              <a:t>Questo tipo di offerta economica prevede un costo della componente </a:t>
            </a:r>
            <a:r>
              <a:rPr lang="it-IT" dirty="0" err="1">
                <a:solidFill>
                  <a:srgbClr val="034390"/>
                </a:solidFill>
                <a:latin typeface="Trebuchet MS" pitchFamily="34" charset="0"/>
                <a:ea typeface="Arial Unicode MS" pitchFamily="34" charset="-128"/>
                <a:cs typeface="Arial Unicode MS" pitchFamily="34" charset="-128"/>
              </a:rPr>
              <a:t>P.E.</a:t>
            </a:r>
            <a:r>
              <a:rPr lang="it-IT" dirty="0">
                <a:solidFill>
                  <a:srgbClr val="034390"/>
                </a:solidFill>
                <a:latin typeface="Trebuchet MS" pitchFamily="34" charset="0"/>
                <a:ea typeface="Arial Unicode MS" pitchFamily="34" charset="-128"/>
                <a:cs typeface="Arial Unicode MS" pitchFamily="34" charset="-128"/>
              </a:rPr>
              <a:t> variabile per tutta la durata del contratto. </a:t>
            </a:r>
          </a:p>
          <a:p>
            <a:pPr algn="just">
              <a:defRPr/>
            </a:pPr>
            <a:r>
              <a:rPr lang="it-IT" dirty="0">
                <a:solidFill>
                  <a:srgbClr val="034390"/>
                </a:solidFill>
                <a:latin typeface="Trebuchet MS" pitchFamily="34" charset="0"/>
                <a:ea typeface="Arial Unicode MS" pitchFamily="34" charset="-128"/>
                <a:cs typeface="Arial Unicode MS" pitchFamily="34" charset="-128"/>
              </a:rPr>
              <a:t>La variabilità dipende dal tipo e dall’andamento dell’indice energetico che è previsto nella condizione economica sottoscritta.</a:t>
            </a:r>
          </a:p>
          <a:p>
            <a:pPr algn="just">
              <a:defRPr/>
            </a:pPr>
            <a:r>
              <a:rPr lang="it-IT" dirty="0">
                <a:solidFill>
                  <a:srgbClr val="034390"/>
                </a:solidFill>
                <a:latin typeface="Trebuchet MS" pitchFamily="34" charset="0"/>
                <a:ea typeface="Arial Unicode MS" pitchFamily="34" charset="-128"/>
                <a:cs typeface="Arial Unicode MS" pitchFamily="34" charset="-128"/>
              </a:rPr>
              <a:t>La scelta di una simile offerta è per cercare di essere quanto più possibile in linea con l’andamento dei mercati, cercando così di ottenere un risparmio. </a:t>
            </a:r>
          </a:p>
        </p:txBody>
      </p:sp>
      <p:graphicFrame>
        <p:nvGraphicFramePr>
          <p:cNvPr id="8" name="Grafico 7"/>
          <p:cNvGraphicFramePr>
            <a:graphicFrameLocks noGrp="1"/>
          </p:cNvGraphicFramePr>
          <p:nvPr>
            <p:extLst>
              <p:ext uri="{D42A27DB-BD31-4B8C-83A1-F6EECF244321}">
                <p14:modId xmlns:p14="http://schemas.microsoft.com/office/powerpoint/2010/main" val="2624698282"/>
              </p:ext>
            </p:extLst>
          </p:nvPr>
        </p:nvGraphicFramePr>
        <p:xfrm>
          <a:off x="6384032" y="1844823"/>
          <a:ext cx="4968552" cy="3390227"/>
        </p:xfrm>
        <a:graphic>
          <a:graphicData uri="http://schemas.openxmlformats.org/drawingml/2006/chart">
            <c:chart xmlns:c="http://schemas.openxmlformats.org/drawingml/2006/chart" xmlns:r="http://schemas.openxmlformats.org/officeDocument/2006/relationships" r:id="rId3"/>
          </a:graphicData>
        </a:graphic>
      </p:graphicFrame>
      <p:sp>
        <p:nvSpPr>
          <p:cNvPr id="10" name="Rettangolo 10"/>
          <p:cNvSpPr>
            <a:spLocks noChangeArrowheads="1"/>
          </p:cNvSpPr>
          <p:nvPr/>
        </p:nvSpPr>
        <p:spPr bwMode="auto">
          <a:xfrm>
            <a:off x="6744333" y="5540846"/>
            <a:ext cx="4464235" cy="607539"/>
          </a:xfrm>
          <a:prstGeom prst="rect">
            <a:avLst/>
          </a:prstGeom>
          <a:noFill/>
          <a:ln w="9525">
            <a:noFill/>
            <a:miter lim="800000"/>
            <a:headEnd/>
            <a:tailEnd/>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hangingPunct="0">
              <a:lnSpc>
                <a:spcPct val="93000"/>
              </a:lnSpc>
              <a:buClr>
                <a:srgbClr val="000000"/>
              </a:buClr>
              <a:buSzPct val="100000"/>
              <a:buFont typeface="Times New Roman" pitchFamily="18" charset="0"/>
              <a:buNone/>
              <a:defRPr/>
            </a:pPr>
            <a:r>
              <a:rPr lang="it-IT"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P</a:t>
            </a:r>
            <a:r>
              <a:rPr lang="it-IT" sz="36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m</a:t>
            </a:r>
            <a:r>
              <a:rPr lang="it-IT"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 = P</a:t>
            </a:r>
            <a:r>
              <a:rPr lang="it-IT" sz="36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0</a:t>
            </a:r>
            <a:r>
              <a:rPr lang="it-IT"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 (</a:t>
            </a:r>
            <a:r>
              <a:rPr lang="it-IT" sz="36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I</a:t>
            </a:r>
            <a:r>
              <a:rPr lang="it-IT" sz="3600" b="1" spc="50" baseline="-2500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m</a:t>
            </a:r>
            <a:r>
              <a:rPr lang="it-IT"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 – I</a:t>
            </a:r>
            <a:r>
              <a:rPr lang="it-IT" sz="36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0</a:t>
            </a:r>
            <a:r>
              <a:rPr lang="it-IT"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rPr>
              <a:t>)</a:t>
            </a:r>
            <a:endParaRPr lang="it-IT" sz="36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ahoma" pitchFamily="34" charset="0"/>
              <a:cs typeface="Tahoma" pitchFamily="34" charset="0"/>
            </a:endParaRPr>
          </a:p>
        </p:txBody>
      </p:sp>
      <p:sp>
        <p:nvSpPr>
          <p:cNvPr id="11" name="Rettangolo 11"/>
          <p:cNvSpPr>
            <a:spLocks noChangeArrowheads="1"/>
          </p:cNvSpPr>
          <p:nvPr/>
        </p:nvSpPr>
        <p:spPr bwMode="auto">
          <a:xfrm>
            <a:off x="6745588" y="5445720"/>
            <a:ext cx="4356100" cy="863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a:lnSpc>
                <a:spcPct val="93000"/>
              </a:lnSpc>
              <a:buClr>
                <a:srgbClr val="000000"/>
              </a:buClr>
              <a:buSzPct val="100000"/>
              <a:buFont typeface="Times New Roman" panose="02020603050405020304" pitchFamily="18" charset="0"/>
              <a:buNone/>
            </a:pPr>
            <a:endParaRPr lang="it-IT" altLang="it-IT" sz="2400" b="1">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512731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Titolo 1"/>
          <p:cNvSpPr txBox="1">
            <a:spLocks/>
          </p:cNvSpPr>
          <p:nvPr/>
        </p:nvSpPr>
        <p:spPr bwMode="auto">
          <a:xfrm>
            <a:off x="766763" y="260649"/>
            <a:ext cx="9510712" cy="100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hangingPunct="0">
              <a:lnSpc>
                <a:spcPct val="101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400" dirty="0">
                <a:solidFill>
                  <a:srgbClr val="00534C"/>
                </a:solidFill>
              </a:rPr>
              <a:t>Modalità di Acquisto dell’Energia Elettrica e relative Offerte Commerciali</a:t>
            </a:r>
          </a:p>
        </p:txBody>
      </p:sp>
      <p:cxnSp>
        <p:nvCxnSpPr>
          <p:cNvPr id="8" name="Connettore 1 7"/>
          <p:cNvCxnSpPr/>
          <p:nvPr/>
        </p:nvCxnSpPr>
        <p:spPr>
          <a:xfrm>
            <a:off x="766763" y="126876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10" name="Rettangolo 9"/>
          <p:cNvSpPr>
            <a:spLocks noChangeArrowheads="1"/>
          </p:cNvSpPr>
          <p:nvPr/>
        </p:nvSpPr>
        <p:spPr bwMode="auto">
          <a:xfrm>
            <a:off x="695400" y="1700808"/>
            <a:ext cx="8424936" cy="2908938"/>
          </a:xfrm>
          <a:prstGeom prst="rect">
            <a:avLst/>
          </a:prstGeom>
          <a:noFill/>
          <a:ln w="9525">
            <a:noFill/>
            <a:miter lim="800000"/>
            <a:headEnd/>
            <a:tailEnd/>
          </a:ln>
        </p:spPr>
        <p:txBody>
          <a:bodyPr>
            <a:spAutoFit/>
          </a:bodyPr>
          <a:lstStyle/>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rebuchet MS" pitchFamily="34" charset="0"/>
                <a:ea typeface="Arial Unicode MS" pitchFamily="34" charset="-128"/>
              </a:rPr>
              <a:t>P.U.N. – Prezzo Unico Nazionale + Spread</a:t>
            </a: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400" dirty="0">
              <a:solidFill>
                <a:srgbClr val="666666"/>
              </a:solidFill>
              <a:latin typeface="Trebuchet MS" pitchFamily="34" charset="0"/>
              <a:ea typeface="Arial Unicode MS" pitchFamily="34" charset="-128"/>
            </a:endParaRP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rgbClr val="666666"/>
                </a:solidFill>
                <a:latin typeface="Trebuchet MS" pitchFamily="34" charset="0"/>
                <a:ea typeface="Arial Unicode MS" pitchFamily="34" charset="-128"/>
              </a:rPr>
              <a:t>Il P.U.N. è il prezzo d’acquisto dell’Energia Elettrica nelle fasi di contrattazione per gli approvvigionamenti dei volumi sulla piattaforma virtuale della Borsa Elettrica IPEX.</a:t>
            </a:r>
          </a:p>
          <a:p>
            <a:pPr algn="just"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rgbClr val="666666"/>
                </a:solidFill>
                <a:latin typeface="Trebuchet MS" pitchFamily="34" charset="0"/>
                <a:ea typeface="Arial Unicode MS" pitchFamily="34" charset="-128"/>
              </a:rPr>
              <a:t>Tale prezzo è monitorato dal Gestore dei Mercati Energetici (GME).</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2184" y="4365104"/>
            <a:ext cx="389413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725562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Fatturazione Elettrica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Risultati immagini per bolletta elettric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844824"/>
            <a:ext cx="7797595"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3461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8"/>
          <p:cNvSpPr>
            <a:spLocks noChangeArrowheads="1"/>
          </p:cNvSpPr>
          <p:nvPr/>
        </p:nvSpPr>
        <p:spPr bwMode="auto">
          <a:xfrm>
            <a:off x="766763" y="1281153"/>
            <a:ext cx="9649717" cy="5199437"/>
          </a:xfrm>
          <a:prstGeom prst="rect">
            <a:avLst/>
          </a:prstGeom>
          <a:noFill/>
          <a:ln w="9525">
            <a:noFill/>
            <a:miter lim="800000"/>
            <a:headEnd/>
            <a:tailEnd/>
          </a:ln>
        </p:spPr>
        <p:txBody>
          <a:bodyPr wrap="square">
            <a:spAutoFit/>
          </a:bodyPr>
          <a:lstStyle/>
          <a:p>
            <a:pPr hangingPunct="0">
              <a:lnSpc>
                <a:spcPct val="93000"/>
              </a:lnSpc>
              <a:buClr>
                <a:srgbClr val="000000"/>
              </a:buClr>
              <a:buSzPct val="100000"/>
              <a:buFont typeface="Arial" pitchFamily="34" charset="0"/>
              <a:buChar char="•"/>
            </a:pPr>
            <a:r>
              <a:rPr lang="it-IT" b="1" dirty="0">
                <a:solidFill>
                  <a:srgbClr val="015351"/>
                </a:solidFill>
                <a:latin typeface="Myriad Pro"/>
                <a:ea typeface="Arial Unicode MS" pitchFamily="34" charset="-128"/>
                <a:cs typeface="Arial Unicode MS" pitchFamily="34" charset="-128"/>
              </a:rPr>
              <a:t> </a:t>
            </a:r>
            <a:r>
              <a:rPr lang="it-IT" sz="2400" dirty="0" err="1">
                <a:solidFill>
                  <a:srgbClr val="015351"/>
                </a:solidFill>
                <a:latin typeface="Myriad Pro"/>
                <a:ea typeface="Arial Unicode MS" pitchFamily="34" charset="-128"/>
                <a:cs typeface="Arial Unicode MS" pitchFamily="34" charset="-128"/>
              </a:rPr>
              <a:t>P.O.D.</a:t>
            </a:r>
            <a:r>
              <a:rPr lang="it-IT" sz="2400" dirty="0">
                <a:solidFill>
                  <a:srgbClr val="015351"/>
                </a:solidFill>
                <a:latin typeface="Myriad Pro"/>
                <a:ea typeface="Arial Unicode MS" pitchFamily="34" charset="-128"/>
                <a:cs typeface="Arial Unicode MS" pitchFamily="34" charset="-128"/>
              </a:rPr>
              <a:t> (Point </a:t>
            </a:r>
            <a:r>
              <a:rPr lang="it-IT" sz="2400" dirty="0" err="1">
                <a:solidFill>
                  <a:srgbClr val="015351"/>
                </a:solidFill>
                <a:latin typeface="Myriad Pro"/>
                <a:ea typeface="Arial Unicode MS" pitchFamily="34" charset="-128"/>
                <a:cs typeface="Arial Unicode MS" pitchFamily="34" charset="-128"/>
              </a:rPr>
              <a:t>of</a:t>
            </a:r>
            <a:r>
              <a:rPr lang="it-IT" sz="2400" dirty="0">
                <a:solidFill>
                  <a:srgbClr val="015351"/>
                </a:solidFill>
                <a:latin typeface="Myriad Pro"/>
                <a:ea typeface="Arial Unicode MS" pitchFamily="34" charset="-128"/>
                <a:cs typeface="Arial Unicode MS" pitchFamily="34" charset="-128"/>
              </a:rPr>
              <a:t> Delivery – IT001E….)</a:t>
            </a:r>
          </a:p>
          <a:p>
            <a:pPr hangingPunct="0">
              <a:lnSpc>
                <a:spcPct val="93000"/>
              </a:lnSpc>
              <a:buClr>
                <a:srgbClr val="000000"/>
              </a:buClr>
              <a:buSzPct val="100000"/>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Indirizzo di Fornitura</a:t>
            </a:r>
          </a:p>
          <a:p>
            <a:pPr hangingPunct="0">
              <a:lnSpc>
                <a:spcPct val="93000"/>
              </a:lnSpc>
              <a:buClr>
                <a:srgbClr val="000000"/>
              </a:buClr>
              <a:buSzPct val="100000"/>
              <a:buFont typeface="Arial" pitchFamily="34" charset="0"/>
              <a:buChar char="•"/>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Indirizzo di Fatturazione e/o Sede Legale</a:t>
            </a:r>
          </a:p>
          <a:p>
            <a:pPr hangingPunct="0">
              <a:lnSpc>
                <a:spcPct val="93000"/>
              </a:lnSpc>
              <a:buClr>
                <a:srgbClr val="000000"/>
              </a:buClr>
              <a:buSzPct val="100000"/>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Potenza Impegnata</a:t>
            </a:r>
          </a:p>
          <a:p>
            <a:pPr hangingPunct="0">
              <a:lnSpc>
                <a:spcPct val="93000"/>
              </a:lnSpc>
              <a:buClr>
                <a:srgbClr val="000000"/>
              </a:buClr>
              <a:buSzPct val="100000"/>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Potenza Disponibile</a:t>
            </a:r>
          </a:p>
          <a:p>
            <a:pPr hangingPunct="0">
              <a:lnSpc>
                <a:spcPct val="93000"/>
              </a:lnSpc>
              <a:buClr>
                <a:srgbClr val="000000"/>
              </a:buClr>
              <a:buSzPct val="100000"/>
              <a:buFont typeface="Arial" pitchFamily="34" charset="0"/>
              <a:buChar char="•"/>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Tensione</a:t>
            </a:r>
          </a:p>
          <a:p>
            <a:pPr hangingPunct="0">
              <a:lnSpc>
                <a:spcPct val="93000"/>
              </a:lnSpc>
              <a:buClr>
                <a:srgbClr val="000000"/>
              </a:buClr>
              <a:buSzPct val="100000"/>
              <a:buFont typeface="Arial" pitchFamily="34" charset="0"/>
              <a:buChar char="•"/>
            </a:pPr>
            <a:endParaRPr lang="it-IT" sz="2400" dirty="0">
              <a:solidFill>
                <a:srgbClr val="015351"/>
              </a:solidFill>
              <a:latin typeface="Myriad Pro"/>
              <a:ea typeface="Arial Unicode MS" pitchFamily="34" charset="-128"/>
              <a:cs typeface="Arial Unicode MS" pitchFamily="34" charset="-128"/>
            </a:endParaRPr>
          </a:p>
          <a:p>
            <a:pPr hangingPunct="0">
              <a:lnSpc>
                <a:spcPct val="93000"/>
              </a:lnSpc>
              <a:buClr>
                <a:srgbClr val="000000"/>
              </a:buClr>
              <a:buSzPct val="100000"/>
              <a:buFont typeface="Arial" pitchFamily="34" charset="0"/>
              <a:buChar char="•"/>
            </a:pPr>
            <a:r>
              <a:rPr lang="it-IT" sz="2400" dirty="0">
                <a:solidFill>
                  <a:srgbClr val="015351"/>
                </a:solidFill>
                <a:latin typeface="Myriad Pro"/>
                <a:ea typeface="Arial Unicode MS" pitchFamily="34" charset="-128"/>
                <a:cs typeface="Arial Unicode MS" pitchFamily="34" charset="-128"/>
              </a:rPr>
              <a:t> Opzione Tariffaria – Tipologia Contrattuale – Tariffa di Trasporto</a:t>
            </a:r>
          </a:p>
          <a:p>
            <a:pPr hangingPunct="0">
              <a:lnSpc>
                <a:spcPct val="104000"/>
              </a:lnSpc>
              <a:buSzPct val="100000"/>
            </a:pPr>
            <a:endParaRPr lang="it-IT" sz="2400" b="1" dirty="0">
              <a:solidFill>
                <a:schemeClr val="tx2"/>
              </a:solidFill>
              <a:latin typeface="Myriad Pro"/>
              <a:ea typeface="Arial Unicode MS" pitchFamily="34" charset="-128"/>
              <a:cs typeface="Arial Unicode MS" pitchFamily="34" charset="-128"/>
            </a:endParaRPr>
          </a:p>
          <a:p>
            <a:pPr hangingPunct="0">
              <a:lnSpc>
                <a:spcPct val="93000"/>
              </a:lnSpc>
              <a:buClr>
                <a:srgbClr val="000000"/>
              </a:buClr>
              <a:buSzPct val="100000"/>
            </a:pPr>
            <a:endParaRPr lang="it-IT" dirty="0">
              <a:solidFill>
                <a:srgbClr val="034390"/>
              </a:solidFill>
              <a:latin typeface="Myriad Pro"/>
              <a:ea typeface="Arial Unicode MS" pitchFamily="34" charset="-128"/>
              <a:cs typeface="Arial Unicode MS" pitchFamily="34" charset="-128"/>
            </a:endParaRPr>
          </a:p>
        </p:txBody>
      </p:sp>
    </p:spTree>
    <p:extLst>
      <p:ext uri="{BB962C8B-B14F-4D97-AF65-F5344CB8AC3E}">
        <p14:creationId xmlns:p14="http://schemas.microsoft.com/office/powerpoint/2010/main" val="10499417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Opzione tariffaria </a:t>
            </a:r>
            <a:r>
              <a:rPr lang="it-IT" altLang="it-IT" sz="2400" noProof="1">
                <a:solidFill>
                  <a:srgbClr val="00534C"/>
                </a:solidFill>
              </a:rPr>
              <a:t>(tipologia contrattuale o opzione di trasporto)</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7" name="Tabella 6"/>
          <p:cNvGraphicFramePr>
            <a:graphicFrameLocks noGrp="1"/>
          </p:cNvGraphicFramePr>
          <p:nvPr>
            <p:extLst>
              <p:ext uri="{D42A27DB-BD31-4B8C-83A1-F6EECF244321}">
                <p14:modId xmlns:p14="http://schemas.microsoft.com/office/powerpoint/2010/main" val="79605041"/>
              </p:ext>
            </p:extLst>
          </p:nvPr>
        </p:nvGraphicFramePr>
        <p:xfrm>
          <a:off x="2135560" y="1844824"/>
          <a:ext cx="7119607" cy="1535655"/>
        </p:xfrm>
        <a:graphic>
          <a:graphicData uri="http://schemas.openxmlformats.org/drawingml/2006/table">
            <a:tbl>
              <a:tblPr firstRow="1" bandRow="1">
                <a:tableStyleId>{5C22544A-7EE6-4342-B048-85BDC9FD1C3A}</a:tableStyleId>
              </a:tblPr>
              <a:tblGrid>
                <a:gridCol w="1187020">
                  <a:extLst>
                    <a:ext uri="{9D8B030D-6E8A-4147-A177-3AD203B41FA5}">
                      <a16:colId xmlns:a16="http://schemas.microsoft.com/office/drawing/2014/main" val="20000"/>
                    </a:ext>
                  </a:extLst>
                </a:gridCol>
                <a:gridCol w="1187020">
                  <a:extLst>
                    <a:ext uri="{9D8B030D-6E8A-4147-A177-3AD203B41FA5}">
                      <a16:colId xmlns:a16="http://schemas.microsoft.com/office/drawing/2014/main" val="20001"/>
                    </a:ext>
                  </a:extLst>
                </a:gridCol>
                <a:gridCol w="1153105">
                  <a:extLst>
                    <a:ext uri="{9D8B030D-6E8A-4147-A177-3AD203B41FA5}">
                      <a16:colId xmlns:a16="http://schemas.microsoft.com/office/drawing/2014/main" val="20002"/>
                    </a:ext>
                  </a:extLst>
                </a:gridCol>
                <a:gridCol w="1175715">
                  <a:extLst>
                    <a:ext uri="{9D8B030D-6E8A-4147-A177-3AD203B41FA5}">
                      <a16:colId xmlns:a16="http://schemas.microsoft.com/office/drawing/2014/main" val="20003"/>
                    </a:ext>
                  </a:extLst>
                </a:gridCol>
                <a:gridCol w="1175715">
                  <a:extLst>
                    <a:ext uri="{9D8B030D-6E8A-4147-A177-3AD203B41FA5}">
                      <a16:colId xmlns:a16="http://schemas.microsoft.com/office/drawing/2014/main" val="20004"/>
                    </a:ext>
                  </a:extLst>
                </a:gridCol>
                <a:gridCol w="1241032">
                  <a:extLst>
                    <a:ext uri="{9D8B030D-6E8A-4147-A177-3AD203B41FA5}">
                      <a16:colId xmlns:a16="http://schemas.microsoft.com/office/drawing/2014/main" val="20005"/>
                    </a:ext>
                  </a:extLst>
                </a:gridCol>
              </a:tblGrid>
              <a:tr h="457270">
                <a:tc>
                  <a:txBody>
                    <a:bodyPr/>
                    <a:lstStyle/>
                    <a:p>
                      <a:pPr algn="ctr"/>
                      <a:r>
                        <a:rPr lang="it-IT" sz="1800" dirty="0">
                          <a:solidFill>
                            <a:schemeClr val="tx1"/>
                          </a:solidFill>
                        </a:rPr>
                        <a:t>BT A1</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BT A2</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BT A3</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BT A4</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BT A5</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BT A6</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78385">
                <a:tc>
                  <a:txBody>
                    <a:bodyPr/>
                    <a:lstStyle/>
                    <a:p>
                      <a:pPr algn="ctr"/>
                      <a:r>
                        <a:rPr lang="it-IT" sz="1600" dirty="0"/>
                        <a:t>kW Potenza Impegnata &lt;= 1,5</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Potenza Impegnata</a:t>
                      </a:r>
                    </a:p>
                    <a:p>
                      <a:pPr algn="ctr"/>
                      <a:r>
                        <a:rPr lang="it-IT" sz="1600" dirty="0"/>
                        <a:t>1,5 – 3</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Potenza Impegnata</a:t>
                      </a:r>
                    </a:p>
                    <a:p>
                      <a:pPr algn="ctr"/>
                      <a:r>
                        <a:rPr lang="it-IT" sz="1600" dirty="0"/>
                        <a:t>3 – 6</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Potenza Impegnata</a:t>
                      </a:r>
                    </a:p>
                    <a:p>
                      <a:pPr algn="ctr"/>
                      <a:r>
                        <a:rPr lang="it-IT" sz="1600" dirty="0"/>
                        <a:t>6 – 10</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Potenza Impegnata</a:t>
                      </a:r>
                    </a:p>
                    <a:p>
                      <a:pPr algn="ctr"/>
                      <a:r>
                        <a:rPr lang="it-IT" sz="1600" dirty="0"/>
                        <a:t>10 – 15</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 kW </a:t>
                      </a:r>
                      <a:r>
                        <a:rPr lang="it-IT" sz="1600" dirty="0">
                          <a:solidFill>
                            <a:srgbClr val="FF0000"/>
                          </a:solidFill>
                        </a:rPr>
                        <a:t>Potenza</a:t>
                      </a:r>
                      <a:r>
                        <a:rPr lang="it-IT" sz="1600" dirty="0"/>
                        <a:t> </a:t>
                      </a:r>
                      <a:r>
                        <a:rPr lang="it-IT" sz="1600" dirty="0">
                          <a:solidFill>
                            <a:srgbClr val="FF0000"/>
                          </a:solidFill>
                        </a:rPr>
                        <a:t>Disponibile </a:t>
                      </a:r>
                      <a:r>
                        <a:rPr lang="it-IT" sz="1600" dirty="0"/>
                        <a:t>&gt; 16,5</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8" name="Tabella 7"/>
          <p:cNvGraphicFramePr>
            <a:graphicFrameLocks noGrp="1"/>
          </p:cNvGraphicFramePr>
          <p:nvPr>
            <p:extLst>
              <p:ext uri="{D42A27DB-BD31-4B8C-83A1-F6EECF244321}">
                <p14:modId xmlns:p14="http://schemas.microsoft.com/office/powerpoint/2010/main" val="39612006"/>
              </p:ext>
            </p:extLst>
          </p:nvPr>
        </p:nvGraphicFramePr>
        <p:xfrm>
          <a:off x="2135559" y="3508524"/>
          <a:ext cx="3631018" cy="1286797"/>
        </p:xfrm>
        <a:graphic>
          <a:graphicData uri="http://schemas.openxmlformats.org/drawingml/2006/table">
            <a:tbl>
              <a:tblPr firstRow="1" bandRow="1">
                <a:tableStyleId>{5C22544A-7EE6-4342-B048-85BDC9FD1C3A}</a:tableStyleId>
              </a:tblPr>
              <a:tblGrid>
                <a:gridCol w="1211532">
                  <a:extLst>
                    <a:ext uri="{9D8B030D-6E8A-4147-A177-3AD203B41FA5}">
                      <a16:colId xmlns:a16="http://schemas.microsoft.com/office/drawing/2014/main" val="20000"/>
                    </a:ext>
                  </a:extLst>
                </a:gridCol>
                <a:gridCol w="1211532">
                  <a:extLst>
                    <a:ext uri="{9D8B030D-6E8A-4147-A177-3AD203B41FA5}">
                      <a16:colId xmlns:a16="http://schemas.microsoft.com/office/drawing/2014/main" val="20001"/>
                    </a:ext>
                  </a:extLst>
                </a:gridCol>
                <a:gridCol w="1207954">
                  <a:extLst>
                    <a:ext uri="{9D8B030D-6E8A-4147-A177-3AD203B41FA5}">
                      <a16:colId xmlns:a16="http://schemas.microsoft.com/office/drawing/2014/main" val="20002"/>
                    </a:ext>
                  </a:extLst>
                </a:gridCol>
              </a:tblGrid>
              <a:tr h="457270">
                <a:tc>
                  <a:txBody>
                    <a:bodyPr/>
                    <a:lstStyle/>
                    <a:p>
                      <a:pPr algn="ctr"/>
                      <a:r>
                        <a:rPr lang="it-IT" sz="1800" dirty="0">
                          <a:solidFill>
                            <a:schemeClr val="tx1"/>
                          </a:solidFill>
                        </a:rPr>
                        <a:t>MT A1</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MT A2</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800" dirty="0">
                          <a:solidFill>
                            <a:schemeClr val="tx1"/>
                          </a:solidFill>
                        </a:rPr>
                        <a:t>MT A3</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29527">
                <a:tc>
                  <a:txBody>
                    <a:bodyPr/>
                    <a:lstStyle/>
                    <a:p>
                      <a:pPr algn="ctr"/>
                      <a:r>
                        <a:rPr lang="it-IT" sz="1600" dirty="0"/>
                        <a:t>kW </a:t>
                      </a:r>
                      <a:r>
                        <a:rPr lang="it-IT" sz="1600" dirty="0">
                          <a:solidFill>
                            <a:srgbClr val="FF0000"/>
                          </a:solidFill>
                        </a:rPr>
                        <a:t>Potenza</a:t>
                      </a:r>
                      <a:r>
                        <a:rPr lang="it-IT" sz="1600" dirty="0"/>
                        <a:t> </a:t>
                      </a:r>
                      <a:r>
                        <a:rPr lang="it-IT" sz="1600" dirty="0">
                          <a:solidFill>
                            <a:srgbClr val="FF0000"/>
                          </a:solidFill>
                        </a:rPr>
                        <a:t>Disponibile </a:t>
                      </a:r>
                      <a:r>
                        <a:rPr lang="it-IT" sz="1600" dirty="0"/>
                        <a:t>&lt;= 100</a:t>
                      </a:r>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a:t>
                      </a:r>
                      <a:r>
                        <a:rPr lang="it-IT" sz="1600" dirty="0">
                          <a:solidFill>
                            <a:srgbClr val="FF0000"/>
                          </a:solidFill>
                        </a:rPr>
                        <a:t>Potenza</a:t>
                      </a:r>
                      <a:r>
                        <a:rPr lang="it-IT" sz="1600" dirty="0"/>
                        <a:t> </a:t>
                      </a:r>
                      <a:r>
                        <a:rPr lang="it-IT" sz="1600" dirty="0">
                          <a:solidFill>
                            <a:srgbClr val="FF0000"/>
                          </a:solidFill>
                        </a:rPr>
                        <a:t>Disponibile </a:t>
                      </a:r>
                      <a:endParaRPr lang="it-IT" sz="1600" dirty="0"/>
                    </a:p>
                    <a:p>
                      <a:pPr algn="ctr"/>
                      <a:r>
                        <a:rPr lang="it-IT" sz="1600" dirty="0"/>
                        <a:t>100</a:t>
                      </a:r>
                      <a:r>
                        <a:rPr lang="it-IT" sz="1600" baseline="0" dirty="0"/>
                        <a:t> – 500</a:t>
                      </a:r>
                      <a:endParaRPr lang="it-IT" sz="1600" dirty="0"/>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it-IT" sz="1600" dirty="0"/>
                        <a:t>kW </a:t>
                      </a:r>
                      <a:r>
                        <a:rPr lang="it-IT" sz="1600" dirty="0">
                          <a:solidFill>
                            <a:srgbClr val="FF0000"/>
                          </a:solidFill>
                        </a:rPr>
                        <a:t>Potenza</a:t>
                      </a:r>
                      <a:r>
                        <a:rPr lang="it-IT" sz="1600" dirty="0"/>
                        <a:t> </a:t>
                      </a:r>
                      <a:r>
                        <a:rPr lang="it-IT" sz="1600" dirty="0">
                          <a:solidFill>
                            <a:srgbClr val="FF0000"/>
                          </a:solidFill>
                        </a:rPr>
                        <a:t>Disponibile</a:t>
                      </a:r>
                      <a:endParaRPr lang="it-IT" sz="1600" dirty="0"/>
                    </a:p>
                    <a:p>
                      <a:pPr algn="ctr"/>
                      <a:r>
                        <a:rPr lang="it-IT" sz="1600" dirty="0"/>
                        <a:t>&gt;</a:t>
                      </a:r>
                      <a:r>
                        <a:rPr lang="it-IT" sz="1600" baseline="0" dirty="0"/>
                        <a:t> 500</a:t>
                      </a:r>
                      <a:endParaRPr lang="it-IT" sz="1600" dirty="0"/>
                    </a:p>
                  </a:txBody>
                  <a:tcPr marL="82944" marR="82944" marT="41476" marB="414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534733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12"/>
          <p:cNvSpPr>
            <a:spLocks noChangeArrowheads="1"/>
          </p:cNvSpPr>
          <p:nvPr/>
        </p:nvSpPr>
        <p:spPr bwMode="auto">
          <a:xfrm>
            <a:off x="5554579" y="1196752"/>
            <a:ext cx="6086037" cy="4413324"/>
          </a:xfrm>
          <a:prstGeom prst="rect">
            <a:avLst/>
          </a:prstGeom>
          <a:noFill/>
          <a:ln w="9525">
            <a:noFill/>
            <a:miter lim="800000"/>
            <a:headEnd/>
            <a:tailEnd/>
          </a:ln>
        </p:spPr>
        <p:txBody>
          <a:bodyPr wrap="square">
            <a:spAutoFit/>
          </a:bodyPr>
          <a:lstStyle/>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b="1" dirty="0">
              <a:solidFill>
                <a:srgbClr val="034390"/>
              </a:solidFill>
              <a:latin typeface="Myriad Pro"/>
              <a:ea typeface="Arial Unicode MS" pitchFamily="34" charset="-128"/>
              <a:cs typeface="Arial Unicode MS" pitchFamily="34" charset="-128"/>
            </a:endParaRPr>
          </a:p>
          <a:p>
            <a:pPr hangingPunct="0">
              <a:lnSpc>
                <a:spcPct val="104000"/>
              </a:lnSpc>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b="1" dirty="0">
                <a:solidFill>
                  <a:srgbClr val="034390"/>
                </a:solidFill>
                <a:latin typeface="Myriad Pro"/>
                <a:ea typeface="Arial Unicode MS" pitchFamily="34" charset="-128"/>
                <a:cs typeface="Arial Unicode MS" pitchFamily="34" charset="-128"/>
              </a:rPr>
              <a:t> Energia attiva</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chemeClr val="tx1">
                    <a:lumMod val="65000"/>
                    <a:lumOff val="35000"/>
                  </a:schemeClr>
                </a:solidFill>
                <a:latin typeface="Myriad Pro"/>
                <a:ea typeface="Arial Unicode MS" pitchFamily="34" charset="-128"/>
                <a:cs typeface="Arial Unicode MS" pitchFamily="34" charset="-128"/>
              </a:rPr>
              <a:t>L’assorbimento di energia attiva da parte</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chemeClr val="tx1">
                    <a:lumMod val="65000"/>
                    <a:lumOff val="35000"/>
                  </a:schemeClr>
                </a:solidFill>
                <a:latin typeface="Myriad Pro"/>
                <a:ea typeface="Arial Unicode MS" pitchFamily="34" charset="-128"/>
                <a:cs typeface="Arial Unicode MS" pitchFamily="34" charset="-128"/>
              </a:rPr>
              <a:t>di apparecchiature elettriche produce lavoro.</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chemeClr val="tx1">
                    <a:lumMod val="65000"/>
                    <a:lumOff val="35000"/>
                  </a:schemeClr>
                </a:solidFill>
                <a:latin typeface="Myriad Pro"/>
                <a:ea typeface="Arial Unicode MS" pitchFamily="34" charset="-128"/>
                <a:cs typeface="Arial Unicode MS" pitchFamily="34" charset="-128"/>
              </a:rPr>
              <a:t>Tale energia è quella comunemente assorbita</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chemeClr val="tx1">
                    <a:lumMod val="65000"/>
                    <a:lumOff val="35000"/>
                  </a:schemeClr>
                </a:solidFill>
                <a:latin typeface="Myriad Pro"/>
                <a:ea typeface="Arial Unicode MS" pitchFamily="34" charset="-128"/>
                <a:cs typeface="Arial Unicode MS" pitchFamily="34" charset="-128"/>
              </a:rPr>
              <a:t>dalle apparecchiature nelle nostre abitazioni.</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400" dirty="0">
                <a:solidFill>
                  <a:schemeClr val="tx1">
                    <a:lumMod val="65000"/>
                    <a:lumOff val="35000"/>
                  </a:schemeClr>
                </a:solidFill>
                <a:latin typeface="Myriad Pro"/>
                <a:ea typeface="Arial Unicode MS" pitchFamily="34" charset="-128"/>
                <a:cs typeface="Arial Unicode MS" pitchFamily="34" charset="-128"/>
              </a:rPr>
              <a:t>L’unità di misura è il </a:t>
            </a:r>
            <a:r>
              <a:rPr lang="it-IT" sz="2400" b="1" dirty="0">
                <a:solidFill>
                  <a:schemeClr val="tx1">
                    <a:lumMod val="65000"/>
                    <a:lumOff val="35000"/>
                  </a:schemeClr>
                </a:solidFill>
                <a:latin typeface="Myriad Pro"/>
                <a:ea typeface="Arial Unicode MS" pitchFamily="34" charset="-128"/>
                <a:cs typeface="Arial Unicode MS" pitchFamily="34" charset="-128"/>
              </a:rPr>
              <a:t>kilowattora [kWh]</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b="1" dirty="0">
              <a:solidFill>
                <a:srgbClr val="034390"/>
              </a:solidFill>
              <a:latin typeface="Myriad Pro"/>
              <a:ea typeface="Arial Unicode MS" pitchFamily="34" charset="-128"/>
              <a:cs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dirty="0">
              <a:solidFill>
                <a:srgbClr val="666666"/>
              </a:solidFill>
              <a:latin typeface="Trebuchet MS" pitchFamily="34" charset="0"/>
              <a:ea typeface="Arial Unicode MS" pitchFamily="34" charset="-128"/>
            </a:endParaRPr>
          </a:p>
        </p:txBody>
      </p:sp>
      <p:pic>
        <p:nvPicPr>
          <p:cNvPr id="11" name="Picture 2"/>
          <p:cNvPicPr>
            <a:picLocks noChangeAspect="1" noChangeArrowheads="1"/>
          </p:cNvPicPr>
          <p:nvPr/>
        </p:nvPicPr>
        <p:blipFill>
          <a:blip r:embed="rId3" cstate="print"/>
          <a:stretch>
            <a:fillRect/>
          </a:stretch>
        </p:blipFill>
        <p:spPr bwMode="auto">
          <a:xfrm>
            <a:off x="1559496" y="1628477"/>
            <a:ext cx="3743958" cy="2428875"/>
          </a:xfrm>
          <a:prstGeom prst="rect">
            <a:avLst/>
          </a:prstGeom>
          <a:ln>
            <a:noFill/>
          </a:ln>
          <a:effectLst>
            <a:softEdge rad="112500"/>
          </a:effectLst>
        </p:spPr>
      </p:pic>
    </p:spTree>
    <p:extLst>
      <p:ext uri="{BB962C8B-B14F-4D97-AF65-F5344CB8AC3E}">
        <p14:creationId xmlns:p14="http://schemas.microsoft.com/office/powerpoint/2010/main" val="140263716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11"/>
          <p:cNvSpPr>
            <a:spLocks noChangeArrowheads="1"/>
          </p:cNvSpPr>
          <p:nvPr/>
        </p:nvSpPr>
        <p:spPr bwMode="auto">
          <a:xfrm>
            <a:off x="755040" y="1477020"/>
            <a:ext cx="608330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just" eaLnBrk="1">
              <a:lnSpc>
                <a:spcPct val="104000"/>
              </a:lnSpc>
              <a:buSzPct val="100000"/>
            </a:pP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L’Energia Reattiva è quella quota di energia </a:t>
            </a:r>
          </a:p>
          <a:p>
            <a:pPr algn="just" eaLnBrk="1">
              <a:lnSpc>
                <a:spcPct val="104000"/>
              </a:lnSpc>
              <a:buSzPct val="100000"/>
            </a:pP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che invece di essere consumata immediatamente dall’utilizzatore viene immagazzinata per poche frazioni di secondo e rilasciata nella rete elettrica. </a:t>
            </a:r>
          </a:p>
          <a:p>
            <a:pPr algn="just" eaLnBrk="1">
              <a:lnSpc>
                <a:spcPct val="104000"/>
              </a:lnSpc>
              <a:buSzPct val="100000"/>
            </a:pPr>
            <a:endPar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pP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Questa energia non viene commercializzata, determina un disequilibrio di sistema della rete elettrica e ne viene tollerata una quantità massima di prelievo, oltre la quale scatta una sanzione.</a:t>
            </a:r>
          </a:p>
          <a:p>
            <a:pPr algn="just" eaLnBrk="1">
              <a:lnSpc>
                <a:spcPct val="104000"/>
              </a:lnSpc>
              <a:buSzPct val="100000"/>
            </a:pPr>
            <a:endPar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pP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La penale per basso </a:t>
            </a:r>
            <a:r>
              <a:rPr lang="it-IT" altLang="it-IT" b="1" dirty="0">
                <a:solidFill>
                  <a:srgbClr val="FF0000"/>
                </a:solidFill>
                <a:latin typeface="Trebuchet MS" panose="020B0603020202020204" pitchFamily="34" charset="0"/>
                <a:ea typeface="Arial Unicode MS" panose="020B0604020202020204" pitchFamily="34" charset="-128"/>
                <a:cs typeface="Arial Unicode MS" panose="020B0604020202020204" pitchFamily="34" charset="-128"/>
              </a:rPr>
              <a:t>fattore di potenza </a:t>
            </a:r>
            <a:r>
              <a:rPr lang="it-IT" altLang="it-IT" b="1" dirty="0" err="1">
                <a:solidFill>
                  <a:srgbClr val="FF0000"/>
                </a:solidFill>
                <a:latin typeface="Trebuchet MS" panose="020B0603020202020204" pitchFamily="34" charset="0"/>
                <a:ea typeface="Arial Unicode MS" panose="020B0604020202020204" pitchFamily="34" charset="-128"/>
                <a:cs typeface="Arial Unicode MS" panose="020B0604020202020204" pitchFamily="34" charset="-128"/>
              </a:rPr>
              <a:t>cos</a:t>
            </a:r>
            <a:r>
              <a:rPr lang="it-IT" altLang="it-IT" b="1" dirty="0" err="1">
                <a:solidFill>
                  <a:srgbClr val="FF0000"/>
                </a:solidFill>
                <a:latin typeface="Symbol" panose="05050102010706020507" pitchFamily="18" charset="2"/>
                <a:ea typeface="Arial Unicode MS" panose="020B0604020202020204" pitchFamily="34" charset="-128"/>
                <a:cs typeface="Arial Unicode MS" panose="020B0604020202020204" pitchFamily="34" charset="-128"/>
              </a:rPr>
              <a:t>j</a:t>
            </a:r>
            <a:r>
              <a:rPr lang="it-IT" altLang="it-IT" b="1" dirty="0">
                <a:solidFill>
                  <a:srgbClr val="FF0000"/>
                </a:solidFill>
                <a:latin typeface="Symbol" panose="05050102010706020507" pitchFamily="18" charset="2"/>
                <a:ea typeface="Arial Unicode MS" panose="020B0604020202020204" pitchFamily="34" charset="-128"/>
                <a:cs typeface="Arial Unicode MS" panose="020B0604020202020204" pitchFamily="34" charset="-128"/>
              </a:rPr>
              <a:t> </a:t>
            </a: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è un onere che viene addebitato al cliente finale per sanzionare un eccessivo prelievo di energia reattiva.</a:t>
            </a:r>
          </a:p>
          <a:p>
            <a:pPr algn="just" eaLnBrk="1">
              <a:lnSpc>
                <a:spcPct val="104000"/>
              </a:lnSpc>
              <a:buSzPct val="100000"/>
            </a:pPr>
            <a:endPar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pPr>
            <a:r>
              <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L’unità di misura è il </a:t>
            </a:r>
            <a:r>
              <a:rPr lang="it-IT" altLang="it-IT" b="1" dirty="0" err="1">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rPr>
              <a:t>kiloVolt</a:t>
            </a:r>
            <a:endPar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pPr>
            <a:r>
              <a:rPr lang="it-IT" altLang="it-IT" b="1" dirty="0" err="1">
                <a:solidFill>
                  <a:srgbClr val="FF0000"/>
                </a:solidFill>
                <a:latin typeface="Trebuchet MS" panose="020B0603020202020204" pitchFamily="34" charset="0"/>
                <a:ea typeface="Arial Unicode MS" panose="020B0604020202020204" pitchFamily="34" charset="-128"/>
                <a:cs typeface="Arial Unicode MS" panose="020B0604020202020204" pitchFamily="34" charset="-128"/>
              </a:rPr>
              <a:t>kVArh</a:t>
            </a:r>
            <a:r>
              <a:rPr lang="it-IT" altLang="it-IT" b="1" dirty="0">
                <a:solidFill>
                  <a:srgbClr val="FF0000"/>
                </a:solidFill>
                <a:latin typeface="Trebuchet MS" panose="020B0603020202020204" pitchFamily="34" charset="0"/>
                <a:ea typeface="Arial Unicode MS" panose="020B0604020202020204" pitchFamily="34" charset="-128"/>
                <a:cs typeface="Arial Unicode MS" panose="020B0604020202020204" pitchFamily="34" charset="-128"/>
              </a:rPr>
              <a:t> : </a:t>
            </a:r>
            <a:r>
              <a:rPr lang="it-IT" altLang="it-IT" b="1" dirty="0">
                <a:latin typeface="Trebuchet MS" panose="020B0603020202020204" pitchFamily="34" charset="0"/>
                <a:ea typeface="Arial Unicode MS" panose="020B0604020202020204" pitchFamily="34" charset="-128"/>
                <a:cs typeface="Arial Unicode MS" panose="020B0604020202020204" pitchFamily="34" charset="-128"/>
              </a:rPr>
              <a:t>kilo-volt-</a:t>
            </a:r>
            <a:r>
              <a:rPr lang="it-IT" altLang="it-IT" b="1" dirty="0" err="1">
                <a:latin typeface="Trebuchet MS" panose="020B0603020202020204" pitchFamily="34" charset="0"/>
                <a:ea typeface="Arial Unicode MS" panose="020B0604020202020204" pitchFamily="34" charset="-128"/>
                <a:cs typeface="Arial Unicode MS" panose="020B0604020202020204" pitchFamily="34" charset="-128"/>
              </a:rPr>
              <a:t>amper</a:t>
            </a:r>
            <a:r>
              <a:rPr lang="it-IT" altLang="it-IT" b="1" dirty="0">
                <a:latin typeface="Trebuchet MS" panose="020B0603020202020204" pitchFamily="34" charset="0"/>
                <a:ea typeface="Arial Unicode MS" panose="020B0604020202020204" pitchFamily="34" charset="-128"/>
                <a:cs typeface="Arial Unicode MS" panose="020B0604020202020204" pitchFamily="34" charset="-128"/>
              </a:rPr>
              <a:t>-</a:t>
            </a:r>
            <a:r>
              <a:rPr lang="it-IT" altLang="it-IT" b="1" dirty="0" err="1">
                <a:latin typeface="Trebuchet MS" panose="020B0603020202020204" pitchFamily="34" charset="0"/>
                <a:ea typeface="Arial Unicode MS" panose="020B0604020202020204" pitchFamily="34" charset="-128"/>
                <a:cs typeface="Arial Unicode MS" panose="020B0604020202020204" pitchFamily="34" charset="-128"/>
              </a:rPr>
              <a:t>reactive</a:t>
            </a:r>
            <a:r>
              <a:rPr lang="it-IT" altLang="it-IT" b="1" dirty="0">
                <a:latin typeface="Trebuchet MS" panose="020B0603020202020204" pitchFamily="34" charset="0"/>
                <a:ea typeface="Arial Unicode MS" panose="020B0604020202020204" pitchFamily="34" charset="-128"/>
                <a:cs typeface="Arial Unicode MS" panose="020B0604020202020204" pitchFamily="34" charset="-128"/>
              </a:rPr>
              <a:t>-hours</a:t>
            </a:r>
          </a:p>
          <a:p>
            <a:pPr eaLnBrk="1">
              <a:lnSpc>
                <a:spcPct val="104000"/>
              </a:lnSpc>
              <a:buSzPct val="100000"/>
            </a:pPr>
            <a:endParaRPr lang="it-IT" altLang="it-IT" b="1" dirty="0">
              <a:solidFill>
                <a:srgbClr val="666666"/>
              </a:solidFill>
              <a:latin typeface="Trebuchet MS" panose="020B0603020202020204" pitchFamily="34" charset="0"/>
              <a:ea typeface="Arial Unicode MS" panose="020B0604020202020204" pitchFamily="34" charset="-128"/>
              <a:cs typeface="Arial Unicode MS" panose="020B0604020202020204" pitchFamily="34" charset="-128"/>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92" y="3501008"/>
            <a:ext cx="28067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sellaDiTesto 16"/>
          <p:cNvSpPr txBox="1">
            <a:spLocks noChangeArrowheads="1"/>
          </p:cNvSpPr>
          <p:nvPr/>
        </p:nvSpPr>
        <p:spPr bwMode="auto">
          <a:xfrm>
            <a:off x="789965" y="1038870"/>
            <a:ext cx="7345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01888C"/>
                </a:solidFill>
                <a:latin typeface="Trebuchet MS" panose="020B0603020202020204" pitchFamily="34" charset="0"/>
                <a:ea typeface="Arial Unicode MS" panose="020B0604020202020204" pitchFamily="34" charset="-128"/>
                <a:cs typeface="Arial Unicode MS" panose="020B0604020202020204" pitchFamily="34" charset="-128"/>
              </a:rPr>
              <a:t>L’Energia Reattiva e il Fattore di Potenza </a:t>
            </a:r>
            <a:r>
              <a:rPr lang="it-IT" altLang="it-IT" sz="2400" b="1" dirty="0" err="1">
                <a:solidFill>
                  <a:srgbClr val="01888C"/>
                </a:solidFill>
                <a:latin typeface="Trebuchet MS" panose="020B0603020202020204" pitchFamily="34" charset="0"/>
                <a:ea typeface="Arial Unicode MS" panose="020B0604020202020204" pitchFamily="34" charset="-128"/>
                <a:cs typeface="Arial Unicode MS" panose="020B0604020202020204" pitchFamily="34" charset="-128"/>
              </a:rPr>
              <a:t>cos</a:t>
            </a:r>
            <a:r>
              <a:rPr lang="it-IT" altLang="it-IT" sz="2400" b="1" dirty="0" err="1">
                <a:solidFill>
                  <a:srgbClr val="01888C"/>
                </a:solidFill>
                <a:latin typeface="Symbol" panose="05050102010706020507" pitchFamily="18" charset="2"/>
                <a:ea typeface="Arial Unicode MS" panose="020B0604020202020204" pitchFamily="34" charset="-128"/>
                <a:cs typeface="Arial Unicode MS" panose="020B0604020202020204" pitchFamily="34" charset="-128"/>
              </a:rPr>
              <a:t>j</a:t>
            </a:r>
            <a:endParaRPr lang="it-IT" altLang="it-IT" sz="2400" b="1" dirty="0">
              <a:solidFill>
                <a:srgbClr val="01888C"/>
              </a:solidFill>
              <a:latin typeface="Trebuchet MS" panose="020B060302020202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8585976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 Mercati dell’Energia Elettrica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6" name="Group 7"/>
          <p:cNvGraphicFramePr>
            <a:graphicFrameLocks noGrp="1"/>
          </p:cNvGraphicFramePr>
          <p:nvPr>
            <p:extLst>
              <p:ext uri="{D42A27DB-BD31-4B8C-83A1-F6EECF244321}">
                <p14:modId xmlns:p14="http://schemas.microsoft.com/office/powerpoint/2010/main" val="1981480654"/>
              </p:ext>
            </p:extLst>
          </p:nvPr>
        </p:nvGraphicFramePr>
        <p:xfrm>
          <a:off x="1739516" y="2564904"/>
          <a:ext cx="8712968" cy="1804282"/>
        </p:xfrm>
        <a:graphic>
          <a:graphicData uri="http://schemas.openxmlformats.org/drawingml/2006/table">
            <a:tbl>
              <a:tblPr/>
              <a:tblGrid>
                <a:gridCol w="8712968">
                  <a:extLst>
                    <a:ext uri="{9D8B030D-6E8A-4147-A177-3AD203B41FA5}">
                      <a16:colId xmlns:a16="http://schemas.microsoft.com/office/drawing/2014/main" val="20000"/>
                    </a:ext>
                  </a:extLst>
                </a:gridCol>
              </a:tblGrid>
              <a:tr h="1368152">
                <a:tc>
                  <a:txBody>
                    <a:bodyPr/>
                    <a:lstStyle/>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it-IT" sz="3200" b="1" kern="1200" dirty="0">
                          <a:solidFill>
                            <a:srgbClr val="015351"/>
                          </a:solidFill>
                          <a:effectLst>
                            <a:outerShdw blurRad="38100" dist="38100" dir="2700000" algn="tl">
                              <a:srgbClr val="DDDDDD"/>
                            </a:outerShdw>
                          </a:effectLst>
                          <a:latin typeface="Myriad Pro"/>
                          <a:ea typeface="+mn-ea"/>
                          <a:cs typeface="Myriad Pro"/>
                        </a:rPr>
                        <a:t>Mercato Libero</a:t>
                      </a:r>
                    </a:p>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kumimoji="0" lang="it-IT" sz="2400" b="0" i="0" u="none" strike="noStrike" kern="1200" cap="none" normalizeH="0" baseline="0" dirty="0">
                          <a:ln>
                            <a:noFill/>
                          </a:ln>
                          <a:solidFill>
                            <a:schemeClr val="bg1">
                              <a:lumMod val="50000"/>
                            </a:schemeClr>
                          </a:solidFill>
                          <a:effectLst/>
                          <a:latin typeface="Tahoma" pitchFamily="32" charset="0"/>
                          <a:ea typeface="SimSun" charset="-122"/>
                          <a:cs typeface="Arial Unicode MS" charset="0"/>
                        </a:rPr>
                        <a:t>E’ il mercato in cui le condizioni economiche e contrattuali di fornitura di energia sono concordate tra le parti e non fissate dalla ARERA ( 1°Luglio 2007).</a:t>
                      </a:r>
                    </a:p>
                  </a:txBody>
                  <a:tcPr marL="90000" marR="90000" marT="58031" marB="4680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129237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12"/>
          <p:cNvSpPr>
            <a:spLocks noChangeArrowheads="1"/>
          </p:cNvSpPr>
          <p:nvPr/>
        </p:nvSpPr>
        <p:spPr bwMode="auto">
          <a:xfrm>
            <a:off x="766763" y="1223817"/>
            <a:ext cx="7273925" cy="4541564"/>
          </a:xfrm>
          <a:prstGeom prst="rect">
            <a:avLst/>
          </a:prstGeom>
          <a:noFill/>
          <a:ln w="9525">
            <a:noFill/>
            <a:miter lim="800000"/>
            <a:headEnd/>
            <a:tailEnd/>
          </a:ln>
        </p:spPr>
        <p:txBody>
          <a:bodyPr>
            <a:spAutoFit/>
          </a:bodyPr>
          <a:lstStyle/>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000" b="1" dirty="0">
              <a:solidFill>
                <a:srgbClr val="034390"/>
              </a:solidFill>
              <a:latin typeface="Myriad Pro"/>
              <a:ea typeface="Arial Unicode MS" pitchFamily="34" charset="-128"/>
              <a:cs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b="1" dirty="0">
                <a:solidFill>
                  <a:srgbClr val="01888C"/>
                </a:solidFill>
                <a:latin typeface="Myriad Pro"/>
                <a:ea typeface="Arial Unicode MS" pitchFamily="34" charset="-128"/>
                <a:cs typeface="Arial Unicode MS" pitchFamily="34" charset="-128"/>
              </a:rPr>
              <a:t>Perdite di Rete</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chemeClr val="tx1">
                    <a:lumMod val="65000"/>
                    <a:lumOff val="35000"/>
                  </a:schemeClr>
                </a:solidFill>
                <a:latin typeface="Trebuchet MS" pitchFamily="34" charset="0"/>
                <a:ea typeface="Arial Unicode MS" pitchFamily="34" charset="-128"/>
              </a:rPr>
              <a:t>Sono le dispersioni naturali di energia generate</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chemeClr val="tx1">
                    <a:lumMod val="65000"/>
                    <a:lumOff val="35000"/>
                  </a:schemeClr>
                </a:solidFill>
                <a:latin typeface="Trebuchet MS" pitchFamily="34" charset="0"/>
                <a:ea typeface="Arial Unicode MS" pitchFamily="34" charset="-128"/>
              </a:rPr>
              <a:t>durante il trasporto dell’elettricità dalla centrale</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chemeClr val="tx1">
                    <a:lumMod val="65000"/>
                    <a:lumOff val="35000"/>
                  </a:schemeClr>
                </a:solidFill>
                <a:latin typeface="Trebuchet MS" pitchFamily="34" charset="0"/>
                <a:ea typeface="Arial Unicode MS" pitchFamily="34" charset="-128"/>
              </a:rPr>
              <a:t>elettrica al luogo di fornitura.</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chemeClr val="tx1">
                    <a:lumMod val="65000"/>
                    <a:lumOff val="35000"/>
                  </a:schemeClr>
                </a:solidFill>
                <a:latin typeface="Trebuchet MS" pitchFamily="34" charset="0"/>
                <a:ea typeface="Arial Unicode MS" pitchFamily="34" charset="-128"/>
              </a:rPr>
              <a:t>Esse vengono calcolate nel corrispettivo del:</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000" dirty="0">
              <a:solidFill>
                <a:srgbClr val="666666"/>
              </a:solidFill>
              <a:latin typeface="Trebuchet MS" pitchFamily="34" charset="0"/>
              <a:ea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b="1" dirty="0">
                <a:solidFill>
                  <a:srgbClr val="FF0000"/>
                </a:solidFill>
                <a:latin typeface="Trebuchet MS" pitchFamily="34" charset="0"/>
                <a:ea typeface="Arial Unicode MS" pitchFamily="34" charset="-128"/>
              </a:rPr>
              <a:t>BT = 10,1% </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b="1" dirty="0">
                <a:solidFill>
                  <a:srgbClr val="FF0000"/>
                </a:solidFill>
                <a:latin typeface="Trebuchet MS" pitchFamily="34" charset="0"/>
                <a:ea typeface="Arial Unicode MS" pitchFamily="34" charset="-128"/>
              </a:rPr>
              <a:t>MT = 4,0%</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dirty="0">
                <a:solidFill>
                  <a:srgbClr val="666666"/>
                </a:solidFill>
                <a:latin typeface="Trebuchet MS" pitchFamily="34" charset="0"/>
                <a:ea typeface="Arial Unicode MS" pitchFamily="34" charset="-128"/>
              </a:rPr>
              <a:t>dell’Energia Attiva prelevata</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000" b="1" dirty="0">
              <a:solidFill>
                <a:srgbClr val="FF0000"/>
              </a:solidFill>
              <a:latin typeface="Trebuchet MS" pitchFamily="34" charset="0"/>
              <a:ea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sz="2000" b="1" dirty="0">
              <a:solidFill>
                <a:srgbClr val="FF0000"/>
              </a:solidFill>
              <a:latin typeface="Trebuchet MS" pitchFamily="34" charset="0"/>
              <a:ea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it-IT" sz="2000" b="1" dirty="0">
                <a:solidFill>
                  <a:srgbClr val="FF0000"/>
                </a:solidFill>
                <a:latin typeface="Trebuchet MS" pitchFamily="34" charset="0"/>
                <a:ea typeface="Arial Unicode MS" pitchFamily="34" charset="-128"/>
              </a:rPr>
              <a:t>ed in bolletta le pagano TUTTI !!!</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it-IT" dirty="0">
              <a:solidFill>
                <a:srgbClr val="666666"/>
              </a:solidFill>
              <a:latin typeface="Trebuchet MS" pitchFamily="34" charset="0"/>
              <a:ea typeface="Arial Unicode MS" pitchFamily="34" charset="-128"/>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3212976"/>
            <a:ext cx="4800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220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9" end="9"/>
                                            </p:txEl>
                                          </p:spTgt>
                                        </p:tgtEl>
                                        <p:attrNameLst>
                                          <p:attrName>style.visibility</p:attrName>
                                        </p:attrNameLst>
                                      </p:cBhvr>
                                      <p:to>
                                        <p:strVal val="visible"/>
                                      </p:to>
                                    </p:set>
                                    <p:animEffect transition="in" filter="checkerboard(across)">
                                      <p:cBhvr>
                                        <p:cTn id="7" dur="500"/>
                                        <p:tgtEl>
                                          <p:spTgt spid="10">
                                            <p:txEl>
                                              <p:pRg st="9" end="9"/>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
                                            <p:txEl>
                                              <p:pRg st="12" end="12"/>
                                            </p:txEl>
                                          </p:spTgt>
                                        </p:tgtEl>
                                        <p:attrNameLst>
                                          <p:attrName>style.visibility</p:attrName>
                                        </p:attrNameLst>
                                      </p:cBhvr>
                                      <p:to>
                                        <p:strVal val="visible"/>
                                      </p:to>
                                    </p:set>
                                    <p:animEffect transition="in" filter="checkerboard(across)">
                                      <p:cBhvr>
                                        <p:cTn id="10"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87425"/>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Dati tecnici del punto di fornitura</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9"/>
          <p:cNvSpPr>
            <a:spLocks noChangeArrowheads="1"/>
          </p:cNvSpPr>
          <p:nvPr/>
        </p:nvSpPr>
        <p:spPr bwMode="auto">
          <a:xfrm>
            <a:off x="407369" y="836712"/>
            <a:ext cx="7619198" cy="582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just" eaLnBrk="1">
              <a:lnSpc>
                <a:spcPct val="104000"/>
              </a:lnSpc>
              <a:buSzPct val="100000"/>
              <a:buFont typeface="Arial" panose="020B0604020202020204" pitchFamily="34" charset="0"/>
              <a:buChar char="•"/>
            </a:pP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Consumi reali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Sono i kWh consumati fra due letture rilevate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Consumi stimati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Sono i consumi che vengono attribuiti in mancanza di letture rilevate, sulla base delle migliori stime dei consumi storici del cliente disponibili al fornitore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Report Consumi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Tabella di riepilogo annuale dei consumi reali del cliente finale</a:t>
            </a:r>
          </a:p>
          <a:p>
            <a:pPr algn="just" eaLnBrk="1">
              <a:lnSpc>
                <a:spcPct val="104000"/>
              </a:lnSpc>
              <a:buSzPct val="100000"/>
            </a:pPr>
            <a:endPar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b="1"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Conguagli</a:t>
            </a:r>
            <a:r>
              <a:rPr lang="it-IT" altLang="it-IT" sz="2400" dirty="0">
                <a:solidFill>
                  <a:srgbClr val="03439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Differenza tra il pagamento dei consumi stimati (fatturati) e quelli realmente consumati</a:t>
            </a:r>
          </a:p>
          <a:p>
            <a:pPr algn="just" eaLnBrk="1">
              <a:lnSpc>
                <a:spcPct val="104000"/>
              </a:lnSpc>
              <a:buSzPct val="100000"/>
            </a:pPr>
            <a:endPar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endParaRPr>
          </a:p>
          <a:p>
            <a:pPr algn="just" eaLnBrk="1">
              <a:lnSpc>
                <a:spcPct val="104000"/>
              </a:lnSpc>
              <a:buSzPct val="100000"/>
              <a:buFont typeface="Arial" panose="020B0604020202020204" pitchFamily="34" charset="0"/>
              <a:buChar char="•"/>
            </a:pP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 </a:t>
            </a:r>
            <a:r>
              <a:rPr lang="it-IT" altLang="it-IT" sz="2400" b="1" dirty="0">
                <a:solidFill>
                  <a:srgbClr val="01888C"/>
                </a:solidFill>
                <a:latin typeface="Myriad Pro" panose="020B0503030403020204" pitchFamily="34" charset="0"/>
                <a:ea typeface="Arial Unicode MS" panose="020B0604020202020204" pitchFamily="34" charset="-128"/>
                <a:cs typeface="Arial Unicode MS" panose="020B0604020202020204" pitchFamily="34" charset="-128"/>
              </a:rPr>
              <a:t>Misuratori:</a:t>
            </a:r>
            <a:r>
              <a:rPr lang="it-IT" altLang="it-IT" sz="2400" dirty="0">
                <a:solidFill>
                  <a:srgbClr val="000000"/>
                </a:solidFill>
                <a:latin typeface="Myriad Pro" panose="020B0503030403020204" pitchFamily="34" charset="0"/>
                <a:ea typeface="Arial Unicode MS" panose="020B0604020202020204" pitchFamily="34" charset="-128"/>
                <a:cs typeface="Arial Unicode MS" panose="020B0604020202020204" pitchFamily="34" charset="-128"/>
              </a:rPr>
              <a:t> PLC</a:t>
            </a:r>
          </a:p>
        </p:txBody>
      </p:sp>
      <p:pic>
        <p:nvPicPr>
          <p:cNvPr id="8" name="Picture 2"/>
          <p:cNvPicPr>
            <a:picLocks noChangeAspect="1" noChangeArrowheads="1"/>
          </p:cNvPicPr>
          <p:nvPr/>
        </p:nvPicPr>
        <p:blipFill>
          <a:blip r:embed="rId3" cstate="print"/>
          <a:srcRect/>
          <a:stretch>
            <a:fillRect/>
          </a:stretch>
        </p:blipFill>
        <p:spPr bwMode="auto">
          <a:xfrm>
            <a:off x="8472264" y="1535356"/>
            <a:ext cx="2651546" cy="40552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118370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ox(i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20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Fasce di Consumo</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Picture 2"/>
          <p:cNvPicPr>
            <a:picLocks noChangeAspect="1" noChangeArrowheads="1"/>
          </p:cNvPicPr>
          <p:nvPr/>
        </p:nvPicPr>
        <p:blipFill>
          <a:blip r:embed="rId3" cstate="print"/>
          <a:srcRect/>
          <a:stretch>
            <a:fillRect/>
          </a:stretch>
        </p:blipFill>
        <p:spPr bwMode="auto">
          <a:xfrm>
            <a:off x="1621978" y="1448445"/>
            <a:ext cx="8782050" cy="4465637"/>
          </a:xfrm>
          <a:prstGeom prst="rect">
            <a:avLst/>
          </a:prstGeom>
          <a:ln>
            <a:noFill/>
          </a:ln>
          <a:effectLst>
            <a:outerShdw blurRad="190500" algn="tl" rotWithShape="0">
              <a:srgbClr val="000000">
                <a:alpha val="70000"/>
              </a:srgbClr>
            </a:outerShdw>
          </a:effectLst>
        </p:spPr>
      </p:pic>
      <p:sp>
        <p:nvSpPr>
          <p:cNvPr id="13" name="Rettangolo 12"/>
          <p:cNvSpPr/>
          <p:nvPr/>
        </p:nvSpPr>
        <p:spPr>
          <a:xfrm>
            <a:off x="1631504" y="1448445"/>
            <a:ext cx="8785225" cy="936625"/>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2800" b="1" i="0" u="none" strike="noStrike" kern="0" cap="none" spc="0" normalizeH="0" baseline="0" noProof="0" dirty="0">
                <a:ln>
                  <a:noFill/>
                </a:ln>
                <a:solidFill>
                  <a:prstClr val="white"/>
                </a:solidFill>
                <a:effectLst/>
                <a:uLnTx/>
                <a:uFillTx/>
                <a:latin typeface="Calibri"/>
                <a:ea typeface=""/>
                <a:cs typeface=""/>
              </a:rPr>
              <a:t>Fasce Orarie  - Delibera  ARERA n°181 / 2006</a:t>
            </a:r>
          </a:p>
        </p:txBody>
      </p:sp>
    </p:spTree>
    <p:extLst>
      <p:ext uri="{BB962C8B-B14F-4D97-AF65-F5344CB8AC3E}">
        <p14:creationId xmlns:p14="http://schemas.microsoft.com/office/powerpoint/2010/main" val="136882488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Fasce di Consumo</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10"/>
          <p:cNvSpPr>
            <a:spLocks noChangeArrowheads="1"/>
          </p:cNvSpPr>
          <p:nvPr/>
        </p:nvSpPr>
        <p:spPr bwMode="auto">
          <a:xfrm>
            <a:off x="1598613" y="1844824"/>
            <a:ext cx="8489950" cy="3164969"/>
          </a:xfrm>
          <a:prstGeom prst="rect">
            <a:avLst/>
          </a:prstGeom>
          <a:noFill/>
          <a:ln w="9525">
            <a:noFill/>
            <a:miter lim="800000"/>
            <a:headEnd/>
            <a:tailEnd/>
          </a:ln>
        </p:spPr>
        <p:txBody>
          <a:bodyPr>
            <a:spAutoFit/>
          </a:bodyPr>
          <a:lstStyle/>
          <a:p>
            <a:pPr hangingPunct="0">
              <a:lnSpc>
                <a:spcPct val="104000"/>
              </a:lnSpc>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b="1" dirty="0">
                <a:solidFill>
                  <a:srgbClr val="015351"/>
                </a:solidFill>
                <a:latin typeface="Myriad Pro"/>
                <a:ea typeface="Arial Unicode MS" pitchFamily="34" charset="-128"/>
                <a:cs typeface="Arial Unicode MS" pitchFamily="34" charset="-128"/>
              </a:rPr>
              <a:t> Conversione dei consumi da F1 – F2 – F3 a P – OP</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i="1" dirty="0">
                <a:solidFill>
                  <a:srgbClr val="015351"/>
                </a:solidFill>
                <a:latin typeface="Myriad Pro"/>
                <a:ea typeface="Arial Unicode MS" pitchFamily="34" charset="-128"/>
                <a:cs typeface="Arial Unicode MS" pitchFamily="34" charset="-128"/>
              </a:rPr>
              <a:t>Generalmente la trasformazione del rilevamento delle fasce orarie in BT è così  ottenuto:</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400" i="1" dirty="0">
              <a:solidFill>
                <a:srgbClr val="015351"/>
              </a:solidFill>
              <a:latin typeface="Myriad Pro"/>
              <a:ea typeface="Arial Unicode MS" pitchFamily="34" charset="-128"/>
              <a:cs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dirty="0" err="1">
                <a:solidFill>
                  <a:srgbClr val="015351"/>
                </a:solidFill>
                <a:latin typeface="Myriad Pro"/>
                <a:ea typeface="Arial Unicode MS" pitchFamily="34" charset="-128"/>
                <a:cs typeface="Arial Unicode MS" pitchFamily="34" charset="-128"/>
              </a:rPr>
              <a:t>Peak</a:t>
            </a:r>
            <a:r>
              <a:rPr lang="it-IT" sz="2400" dirty="0">
                <a:solidFill>
                  <a:srgbClr val="015351"/>
                </a:solidFill>
                <a:latin typeface="Myriad Pro"/>
                <a:ea typeface="Arial Unicode MS" pitchFamily="34" charset="-128"/>
                <a:cs typeface="Arial Unicode MS" pitchFamily="34" charset="-128"/>
              </a:rPr>
              <a:t> = F1 + 15% F2</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dirty="0">
                <a:solidFill>
                  <a:srgbClr val="015351"/>
                </a:solidFill>
                <a:latin typeface="Myriad Pro"/>
                <a:ea typeface="Arial Unicode MS" pitchFamily="34" charset="-128"/>
                <a:cs typeface="Arial Unicode MS" pitchFamily="34" charset="-128"/>
              </a:rPr>
              <a:t>Off </a:t>
            </a:r>
            <a:r>
              <a:rPr lang="it-IT" sz="2400" dirty="0" err="1">
                <a:solidFill>
                  <a:srgbClr val="015351"/>
                </a:solidFill>
                <a:latin typeface="Myriad Pro"/>
                <a:ea typeface="Arial Unicode MS" pitchFamily="34" charset="-128"/>
                <a:cs typeface="Arial Unicode MS" pitchFamily="34" charset="-128"/>
              </a:rPr>
              <a:t>Peak</a:t>
            </a:r>
            <a:r>
              <a:rPr lang="it-IT" sz="2400" dirty="0">
                <a:solidFill>
                  <a:srgbClr val="015351"/>
                </a:solidFill>
                <a:latin typeface="Myriad Pro"/>
                <a:ea typeface="Arial Unicode MS" pitchFamily="34" charset="-128"/>
                <a:cs typeface="Arial Unicode MS" pitchFamily="34" charset="-128"/>
              </a:rPr>
              <a:t> = F3 + 85% F2 ( ma non </a:t>
            </a:r>
            <a:r>
              <a:rPr lang="it-IT" sz="2400" dirty="0" err="1">
                <a:solidFill>
                  <a:srgbClr val="015351"/>
                </a:solidFill>
                <a:latin typeface="Myriad Pro"/>
                <a:ea typeface="Arial Unicode MS" pitchFamily="34" charset="-128"/>
                <a:cs typeface="Arial Unicode MS" pitchFamily="34" charset="-128"/>
              </a:rPr>
              <a:t>solo…</a:t>
            </a:r>
            <a:r>
              <a:rPr lang="it-IT" sz="2400" dirty="0">
                <a:solidFill>
                  <a:srgbClr val="015351"/>
                </a:solidFill>
                <a:latin typeface="Myriad Pro"/>
                <a:ea typeface="Arial Unicode MS" pitchFamily="34" charset="-128"/>
                <a:cs typeface="Arial Unicode MS" pitchFamily="34" charset="-128"/>
              </a:rPr>
              <a:t>)</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it-IT" sz="2400" dirty="0">
              <a:solidFill>
                <a:srgbClr val="015351"/>
              </a:solidFill>
              <a:latin typeface="Myriad Pro"/>
              <a:ea typeface="Arial Unicode MS" pitchFamily="34" charset="-128"/>
              <a:cs typeface="Arial Unicode MS" pitchFamily="34" charset="-128"/>
            </a:endParaRP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b="1" dirty="0">
                <a:solidFill>
                  <a:srgbClr val="015351"/>
                </a:solidFill>
                <a:latin typeface="Myriad Pro"/>
                <a:ea typeface="Arial Unicode MS" pitchFamily="34" charset="-128"/>
                <a:cs typeface="Arial Unicode MS" pitchFamily="34" charset="-128"/>
              </a:rPr>
              <a:t>N.B.</a:t>
            </a:r>
          </a:p>
          <a:p>
            <a:pPr hangingPunct="0">
              <a:lnSpc>
                <a:spcPct val="104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2400" dirty="0">
                <a:solidFill>
                  <a:srgbClr val="FF0000"/>
                </a:solidFill>
                <a:latin typeface="Myriad Pro"/>
                <a:ea typeface="Arial Unicode MS" pitchFamily="34" charset="-128"/>
                <a:cs typeface="Arial Unicode MS" pitchFamily="34" charset="-128"/>
              </a:rPr>
              <a:t>Differenza tra rilevamento dei Consumi e Offerta Commerciale</a:t>
            </a:r>
          </a:p>
        </p:txBody>
      </p:sp>
    </p:spTree>
    <p:extLst>
      <p:ext uri="{BB962C8B-B14F-4D97-AF65-F5344CB8AC3E}">
        <p14:creationId xmlns:p14="http://schemas.microsoft.com/office/powerpoint/2010/main" val="10581407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Picture 15" descr="Composizione del prezzo di riferimento"/>
          <p:cNvPicPr>
            <a:picLocks noChangeAspect="1" noChangeArrowheads="1"/>
          </p:cNvPicPr>
          <p:nvPr/>
        </p:nvPicPr>
        <p:blipFill>
          <a:blip r:embed="rId3" cstate="print"/>
          <a:srcRect/>
          <a:stretch>
            <a:fillRect/>
          </a:stretch>
        </p:blipFill>
        <p:spPr bwMode="auto">
          <a:xfrm>
            <a:off x="1127448" y="1485223"/>
            <a:ext cx="4769346" cy="3491705"/>
          </a:xfrm>
          <a:prstGeom prst="rect">
            <a:avLst/>
          </a:prstGeom>
          <a:noFill/>
          <a:ln w="9525">
            <a:noFill/>
            <a:miter lim="800000"/>
            <a:headEnd/>
            <a:tailEnd/>
          </a:ln>
        </p:spPr>
      </p:pic>
      <p:graphicFrame>
        <p:nvGraphicFramePr>
          <p:cNvPr id="8" name="Tabella 7"/>
          <p:cNvGraphicFramePr>
            <a:graphicFrameLocks noGrp="1"/>
          </p:cNvGraphicFramePr>
          <p:nvPr>
            <p:extLst>
              <p:ext uri="{D42A27DB-BD31-4B8C-83A1-F6EECF244321}">
                <p14:modId xmlns:p14="http://schemas.microsoft.com/office/powerpoint/2010/main" val="3111503971"/>
              </p:ext>
            </p:extLst>
          </p:nvPr>
        </p:nvGraphicFramePr>
        <p:xfrm>
          <a:off x="6531794" y="2143846"/>
          <a:ext cx="4127500" cy="2304253"/>
        </p:xfrm>
        <a:graphic>
          <a:graphicData uri="http://schemas.openxmlformats.org/drawingml/2006/table">
            <a:tbl>
              <a:tblPr/>
              <a:tblGrid>
                <a:gridCol w="87750">
                  <a:extLst>
                    <a:ext uri="{9D8B030D-6E8A-4147-A177-3AD203B41FA5}">
                      <a16:colId xmlns:a16="http://schemas.microsoft.com/office/drawing/2014/main" val="20000"/>
                    </a:ext>
                  </a:extLst>
                </a:gridCol>
                <a:gridCol w="4039750">
                  <a:extLst>
                    <a:ext uri="{9D8B030D-6E8A-4147-A177-3AD203B41FA5}">
                      <a16:colId xmlns:a16="http://schemas.microsoft.com/office/drawing/2014/main" val="20001"/>
                    </a:ext>
                  </a:extLst>
                </a:gridCol>
              </a:tblGrid>
              <a:tr h="329179">
                <a:tc>
                  <a:txBody>
                    <a:bodyPr/>
                    <a:lstStyle/>
                    <a:p>
                      <a:pPr algn="l"/>
                      <a:endParaRPr lang="it-IT" dirty="0">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Prezzo Energia e Dispacciamento</a:t>
                      </a:r>
                      <a:r>
                        <a:rPr lang="it-IT" sz="1600" b="1" baseline="0" dirty="0">
                          <a:solidFill>
                            <a:srgbClr val="015351"/>
                          </a:solidFill>
                          <a:latin typeface="Myriad Pro" pitchFamily="34" charset="0"/>
                        </a:rPr>
                        <a:t> </a:t>
                      </a:r>
                      <a:r>
                        <a:rPr lang="it-IT" sz="1600" b="1" dirty="0">
                          <a:solidFill>
                            <a:srgbClr val="015351"/>
                          </a:solidFill>
                          <a:latin typeface="Myriad Pro" pitchFamily="34" charset="0"/>
                        </a:rPr>
                        <a:t>(PED)</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0"/>
                  </a:ext>
                </a:extLst>
              </a:tr>
              <a:tr h="329179">
                <a:tc>
                  <a:txBody>
                    <a:bodyPr/>
                    <a:lstStyle/>
                    <a:p>
                      <a:pPr algn="l"/>
                      <a:endParaRPr lang="it-IT">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Prezzo Perequazione Energia (PPE)</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1"/>
                  </a:ext>
                </a:extLst>
              </a:tr>
              <a:tr h="329179">
                <a:tc>
                  <a:txBody>
                    <a:bodyPr/>
                    <a:lstStyle/>
                    <a:p>
                      <a:pPr algn="l"/>
                      <a:endParaRPr lang="it-IT">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Trasmissione Distribuzione e Misura</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2"/>
                  </a:ext>
                </a:extLst>
              </a:tr>
              <a:tr h="329179">
                <a:tc>
                  <a:txBody>
                    <a:bodyPr/>
                    <a:lstStyle/>
                    <a:p>
                      <a:pPr algn="l"/>
                      <a:endParaRPr lang="it-IT" dirty="0">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Costi di Commercializzazione</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3"/>
                  </a:ext>
                </a:extLst>
              </a:tr>
              <a:tr h="329179">
                <a:tc>
                  <a:txBody>
                    <a:bodyPr/>
                    <a:lstStyle/>
                    <a:p>
                      <a:pPr algn="l"/>
                      <a:endParaRPr lang="it-IT">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Oneri Generali di Sistema</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4"/>
                  </a:ext>
                </a:extLst>
              </a:tr>
              <a:tr h="329179">
                <a:tc>
                  <a:txBody>
                    <a:bodyPr/>
                    <a:lstStyle/>
                    <a:p>
                      <a:pPr algn="l"/>
                      <a:endParaRPr lang="it-IT">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Accise</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5"/>
                  </a:ext>
                </a:extLst>
              </a:tr>
              <a:tr h="329179">
                <a:tc>
                  <a:txBody>
                    <a:bodyPr/>
                    <a:lstStyle/>
                    <a:p>
                      <a:pPr algn="l"/>
                      <a:endParaRPr lang="it-IT">
                        <a:solidFill>
                          <a:srgbClr val="015351"/>
                        </a:solidFill>
                        <a:latin typeface="Verdana"/>
                      </a:endParaRPr>
                    </a:p>
                  </a:txBody>
                  <a:tcPr marL="19050" marR="19050" marT="19050" marB="19050" anchor="ctr">
                    <a:lnL>
                      <a:noFill/>
                    </a:lnL>
                    <a:lnR>
                      <a:noFill/>
                    </a:lnR>
                    <a:lnT>
                      <a:noFill/>
                    </a:lnT>
                    <a:lnB>
                      <a:noFill/>
                    </a:lnB>
                  </a:tcPr>
                </a:tc>
                <a:tc>
                  <a:txBody>
                    <a:bodyPr/>
                    <a:lstStyle/>
                    <a:p>
                      <a:pPr algn="l"/>
                      <a:r>
                        <a:rPr lang="it-IT" sz="1600" b="1" dirty="0">
                          <a:solidFill>
                            <a:srgbClr val="015351"/>
                          </a:solidFill>
                          <a:latin typeface="Myriad Pro" pitchFamily="34" charset="0"/>
                        </a:rPr>
                        <a:t>IVA</a:t>
                      </a:r>
                      <a:endParaRPr lang="it-IT" sz="1600" dirty="0">
                        <a:solidFill>
                          <a:srgbClr val="015351"/>
                        </a:solidFill>
                        <a:latin typeface="Myriad Pro" pitchFamily="34" charset="0"/>
                      </a:endParaRPr>
                    </a:p>
                  </a:txBody>
                  <a:tcPr marL="19050" marR="19050" marT="19050" marB="19050"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10" name="Rettangolo 20"/>
          <p:cNvSpPr>
            <a:spLocks noChangeArrowheads="1"/>
          </p:cNvSpPr>
          <p:nvPr/>
        </p:nvSpPr>
        <p:spPr bwMode="auto">
          <a:xfrm>
            <a:off x="6193657" y="2185120"/>
            <a:ext cx="214312" cy="214312"/>
          </a:xfrm>
          <a:prstGeom prst="rect">
            <a:avLst/>
          </a:prstGeom>
          <a:solidFill>
            <a:srgbClr val="FFFF00"/>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1" name="Rettangolo 21"/>
          <p:cNvSpPr>
            <a:spLocks noChangeArrowheads="1"/>
          </p:cNvSpPr>
          <p:nvPr/>
        </p:nvSpPr>
        <p:spPr bwMode="auto">
          <a:xfrm>
            <a:off x="6195245" y="2558183"/>
            <a:ext cx="214313" cy="214313"/>
          </a:xfrm>
          <a:prstGeom prst="rect">
            <a:avLst/>
          </a:prstGeom>
          <a:solidFill>
            <a:srgbClr val="FB05DE"/>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2" name="Rettangolo 22"/>
          <p:cNvSpPr>
            <a:spLocks noChangeArrowheads="1"/>
          </p:cNvSpPr>
          <p:nvPr/>
        </p:nvSpPr>
        <p:spPr bwMode="auto">
          <a:xfrm>
            <a:off x="6193657" y="2845520"/>
            <a:ext cx="214312" cy="214312"/>
          </a:xfrm>
          <a:prstGeom prst="rect">
            <a:avLst/>
          </a:prstGeom>
          <a:solidFill>
            <a:srgbClr val="7030A0"/>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3" name="Rettangolo 23"/>
          <p:cNvSpPr>
            <a:spLocks noChangeArrowheads="1"/>
          </p:cNvSpPr>
          <p:nvPr/>
        </p:nvSpPr>
        <p:spPr bwMode="auto">
          <a:xfrm>
            <a:off x="6193657" y="3204295"/>
            <a:ext cx="214312" cy="214312"/>
          </a:xfrm>
          <a:prstGeom prst="rect">
            <a:avLst/>
          </a:prstGeom>
          <a:solidFill>
            <a:srgbClr val="F78303"/>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4" name="Rettangolo 24"/>
          <p:cNvSpPr>
            <a:spLocks noChangeArrowheads="1"/>
          </p:cNvSpPr>
          <p:nvPr/>
        </p:nvSpPr>
        <p:spPr bwMode="auto">
          <a:xfrm>
            <a:off x="6193657" y="3566245"/>
            <a:ext cx="214312" cy="214312"/>
          </a:xfrm>
          <a:prstGeom prst="rect">
            <a:avLst/>
          </a:prstGeom>
          <a:solidFill>
            <a:srgbClr val="92D050"/>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5" name="Rettangolo 25"/>
          <p:cNvSpPr>
            <a:spLocks noChangeArrowheads="1"/>
          </p:cNvSpPr>
          <p:nvPr/>
        </p:nvSpPr>
        <p:spPr bwMode="auto">
          <a:xfrm>
            <a:off x="6193657" y="3853583"/>
            <a:ext cx="214312" cy="214313"/>
          </a:xfrm>
          <a:prstGeom prst="rect">
            <a:avLst/>
          </a:prstGeom>
          <a:solidFill>
            <a:srgbClr val="00B8FF"/>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6" name="Rettangolo 26"/>
          <p:cNvSpPr>
            <a:spLocks noChangeArrowheads="1"/>
          </p:cNvSpPr>
          <p:nvPr/>
        </p:nvSpPr>
        <p:spPr bwMode="auto">
          <a:xfrm>
            <a:off x="6193657" y="4140920"/>
            <a:ext cx="214312" cy="214312"/>
          </a:xfrm>
          <a:prstGeom prst="rect">
            <a:avLst/>
          </a:prstGeom>
          <a:solidFill>
            <a:schemeClr val="accent2"/>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it-IT">
              <a:latin typeface="Calibri" pitchFamily="34" charset="0"/>
              <a:ea typeface="Arial Unicode MS" pitchFamily="34" charset="-128"/>
              <a:cs typeface="Arial Unicode MS" pitchFamily="34" charset="-128"/>
            </a:endParaRPr>
          </a:p>
        </p:txBody>
      </p:sp>
      <p:sp>
        <p:nvSpPr>
          <p:cNvPr id="17" name="Titolo 1"/>
          <p:cNvSpPr txBox="1">
            <a:spLocks/>
          </p:cNvSpPr>
          <p:nvPr/>
        </p:nvSpPr>
        <p:spPr bwMode="auto">
          <a:xfrm>
            <a:off x="983432" y="5209085"/>
            <a:ext cx="8784976"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b="1" noProof="1">
                <a:solidFill>
                  <a:srgbClr val="FF0000"/>
                </a:solidFill>
                <a:latin typeface="Calibri" panose="020F0502020204030204" pitchFamily="34" charset="0"/>
                <a:cs typeface="Calibri" panose="020F0502020204030204" pitchFamily="34" charset="0"/>
              </a:rPr>
              <a:t>IL CONCETTO DELLA TORTA ELETTRICA</a:t>
            </a:r>
            <a:endParaRPr lang="it-IT" altLang="it-IT" sz="2400" b="1" noProof="1">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6367341"/>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ttangolo 1"/>
          <p:cNvSpPr>
            <a:spLocks noChangeArrowheads="1"/>
          </p:cNvSpPr>
          <p:nvPr/>
        </p:nvSpPr>
        <p:spPr bwMode="auto">
          <a:xfrm>
            <a:off x="7824192" y="1218224"/>
            <a:ext cx="4367808" cy="3816429"/>
          </a:xfrm>
          <a:prstGeom prst="rect">
            <a:avLst/>
          </a:prstGeom>
          <a:noFill/>
          <a:ln w="9525">
            <a:noFill/>
            <a:miter lim="800000"/>
            <a:headEnd/>
            <a:tailEnd/>
          </a:ln>
        </p:spPr>
        <p:txBody>
          <a:bodyPr wrap="square">
            <a:spAutoFit/>
          </a:bodyPr>
          <a:lstStyle/>
          <a:p>
            <a:pPr algn="just"/>
            <a:r>
              <a:rPr lang="it-IT" altLang="it-IT" sz="2200" dirty="0">
                <a:solidFill>
                  <a:srgbClr val="015351"/>
                </a:solidFill>
                <a:latin typeface="Calibri" panose="020F0502020204030204" pitchFamily="34" charset="0"/>
                <a:cs typeface="Calibri" panose="020F0502020204030204" pitchFamily="34" charset="0"/>
              </a:rPr>
              <a:t>Negli ultimi anni il costo dell’energia elettrica è aumentato soprattutto per effetto dell’aumento di elementi di costo non direttamente riconducibili all’energia elettrica, in particolare per effetto dell’aumento degli oneri connessi all’incentivazione delle fonti rinnovabili (componente A3), che ritroviamo in bolletta tra i servizi di rete.</a:t>
            </a:r>
          </a:p>
        </p:txBody>
      </p:sp>
      <p:sp>
        <p:nvSpPr>
          <p:cNvPr id="7" name="Rettangolo 6"/>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p:cNvPicPr>
            <a:picLocks noChangeAspect="1"/>
          </p:cNvPicPr>
          <p:nvPr/>
        </p:nvPicPr>
        <p:blipFill>
          <a:blip r:embed="rId2"/>
          <a:stretch>
            <a:fillRect/>
          </a:stretch>
        </p:blipFill>
        <p:spPr>
          <a:xfrm>
            <a:off x="551384" y="836712"/>
            <a:ext cx="7082891" cy="4579455"/>
          </a:xfrm>
          <a:prstGeom prst="rect">
            <a:avLst/>
          </a:prstGeom>
        </p:spPr>
      </p:pic>
    </p:spTree>
    <p:extLst>
      <p:ext uri="{BB962C8B-B14F-4D97-AF65-F5344CB8AC3E}">
        <p14:creationId xmlns:p14="http://schemas.microsoft.com/office/powerpoint/2010/main" val="1584450076"/>
      </p:ext>
    </p:extLst>
  </p:cSld>
  <p:clrMapOvr>
    <a:masterClrMapping/>
  </p:clrMapOvr>
  <p:transition spd="slow">
    <p:plu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p:cNvSpPr txBox="1"/>
          <p:nvPr/>
        </p:nvSpPr>
        <p:spPr>
          <a:xfrm>
            <a:off x="1811337" y="1263550"/>
            <a:ext cx="8569325" cy="4894262"/>
          </a:xfrm>
          <a:prstGeom prst="rect">
            <a:avLst/>
          </a:prstGeom>
          <a:noFill/>
        </p:spPr>
        <p:txBody>
          <a:bodyPr>
            <a:spAutoFit/>
          </a:bodyPr>
          <a:lstStyle/>
          <a:p>
            <a:pPr marL="457200" indent="-457200">
              <a:defRPr/>
            </a:pPr>
            <a:r>
              <a:rPr lang="it-IT" sz="2400" b="1" dirty="0">
                <a:solidFill>
                  <a:srgbClr val="01888C"/>
                </a:solidFill>
                <a:latin typeface="Myriad Pro"/>
              </a:rPr>
              <a:t>1^ MACRO AREA : Servizi di Vendita :</a:t>
            </a:r>
          </a:p>
          <a:p>
            <a:pPr>
              <a:defRPr/>
            </a:pPr>
            <a:r>
              <a:rPr lang="it-IT" sz="2400" dirty="0"/>
              <a:t>	</a:t>
            </a:r>
          </a:p>
          <a:p>
            <a:pPr>
              <a:defRPr/>
            </a:pPr>
            <a:r>
              <a:rPr lang="it-IT" sz="2400" dirty="0"/>
              <a:t>	</a:t>
            </a:r>
            <a:r>
              <a:rPr lang="it-IT" dirty="0"/>
              <a:t>- </a:t>
            </a:r>
            <a:r>
              <a:rPr lang="it-IT" sz="2400" b="1" dirty="0">
                <a:solidFill>
                  <a:srgbClr val="FF0000"/>
                </a:solidFill>
                <a:latin typeface="+mj-lt"/>
              </a:rPr>
              <a:t>PREZZO ENERGIA – </a:t>
            </a:r>
            <a:r>
              <a:rPr lang="it-IT" sz="2400" b="1" dirty="0" err="1">
                <a:solidFill>
                  <a:srgbClr val="FF0000"/>
                </a:solidFill>
                <a:latin typeface="+mj-lt"/>
              </a:rPr>
              <a:t>P.E.</a:t>
            </a:r>
            <a:endParaRPr lang="it-IT" sz="2400" b="1" dirty="0">
              <a:solidFill>
                <a:srgbClr val="FF0000"/>
              </a:solidFill>
              <a:latin typeface="+mj-lt"/>
            </a:endParaRPr>
          </a:p>
          <a:p>
            <a:pPr>
              <a:defRPr/>
            </a:pPr>
            <a:r>
              <a:rPr lang="it-IT" sz="2400" b="1" dirty="0">
                <a:latin typeface="+mj-lt"/>
              </a:rPr>
              <a:t>	</a:t>
            </a:r>
          </a:p>
          <a:p>
            <a:pPr>
              <a:defRPr/>
            </a:pPr>
            <a:r>
              <a:rPr lang="it-IT" sz="2400" b="1" dirty="0">
                <a:latin typeface="+mj-lt"/>
              </a:rPr>
              <a:t>	</a:t>
            </a:r>
            <a:r>
              <a:rPr lang="it-IT" sz="2400" b="1" dirty="0">
                <a:solidFill>
                  <a:schemeClr val="tx1">
                    <a:lumMod val="50000"/>
                  </a:schemeClr>
                </a:solidFill>
                <a:latin typeface="+mj-lt"/>
              </a:rPr>
              <a:t>- Dispacciamento – </a:t>
            </a:r>
            <a:r>
              <a:rPr lang="it-IT" sz="2400" b="1" dirty="0" err="1">
                <a:solidFill>
                  <a:schemeClr val="tx1">
                    <a:lumMod val="50000"/>
                  </a:schemeClr>
                </a:solidFill>
                <a:latin typeface="+mj-lt"/>
              </a:rPr>
              <a:t>P.D.</a:t>
            </a:r>
            <a:endParaRPr lang="it-IT" sz="2400" b="1" dirty="0">
              <a:solidFill>
                <a:schemeClr val="tx1">
                  <a:lumMod val="50000"/>
                </a:schemeClr>
              </a:solidFill>
              <a:latin typeface="+mj-lt"/>
            </a:endParaRPr>
          </a:p>
          <a:p>
            <a:pPr>
              <a:defRPr/>
            </a:pPr>
            <a:r>
              <a:rPr lang="it-IT" sz="2400" b="1" dirty="0">
                <a:solidFill>
                  <a:schemeClr val="tx1">
                    <a:lumMod val="50000"/>
                  </a:schemeClr>
                </a:solidFill>
                <a:latin typeface="+mj-lt"/>
              </a:rPr>
              <a:t>	</a:t>
            </a:r>
          </a:p>
          <a:p>
            <a:pPr>
              <a:defRPr/>
            </a:pPr>
            <a:r>
              <a:rPr lang="it-IT" sz="2400" b="1" dirty="0">
                <a:solidFill>
                  <a:schemeClr val="tx1">
                    <a:lumMod val="50000"/>
                  </a:schemeClr>
                </a:solidFill>
                <a:latin typeface="+mj-lt"/>
              </a:rPr>
              <a:t>	- Perdite di Rete</a:t>
            </a:r>
          </a:p>
          <a:p>
            <a:pPr>
              <a:defRPr/>
            </a:pPr>
            <a:r>
              <a:rPr lang="it-IT" sz="2400" b="1" dirty="0">
                <a:solidFill>
                  <a:schemeClr val="tx1">
                    <a:lumMod val="50000"/>
                  </a:schemeClr>
                </a:solidFill>
                <a:latin typeface="+mj-lt"/>
              </a:rPr>
              <a:t>	</a:t>
            </a:r>
          </a:p>
          <a:p>
            <a:pPr>
              <a:defRPr/>
            </a:pPr>
            <a:r>
              <a:rPr lang="it-IT" sz="2400" b="1" dirty="0">
                <a:solidFill>
                  <a:schemeClr val="tx1">
                    <a:lumMod val="50000"/>
                  </a:schemeClr>
                </a:solidFill>
                <a:latin typeface="+mj-lt"/>
              </a:rPr>
              <a:t>	- Comp. </a:t>
            </a:r>
            <a:r>
              <a:rPr lang="it-IT" sz="2400" b="1" dirty="0" err="1">
                <a:solidFill>
                  <a:schemeClr val="tx1">
                    <a:lumMod val="50000"/>
                  </a:schemeClr>
                </a:solidFill>
                <a:latin typeface="+mj-lt"/>
              </a:rPr>
              <a:t>Disp</a:t>
            </a:r>
            <a:r>
              <a:rPr lang="it-IT" sz="2400" b="1" dirty="0">
                <a:solidFill>
                  <a:schemeClr val="tx1">
                    <a:lumMod val="50000"/>
                  </a:schemeClr>
                </a:solidFill>
                <a:latin typeface="+mj-lt"/>
              </a:rPr>
              <a:t>. BT (+)</a:t>
            </a:r>
          </a:p>
          <a:p>
            <a:pPr>
              <a:defRPr/>
            </a:pPr>
            <a:r>
              <a:rPr lang="it-IT" sz="2400" b="1" dirty="0">
                <a:solidFill>
                  <a:schemeClr val="tx1">
                    <a:lumMod val="50000"/>
                  </a:schemeClr>
                </a:solidFill>
                <a:latin typeface="+mj-lt"/>
              </a:rPr>
              <a:t>	</a:t>
            </a:r>
          </a:p>
          <a:p>
            <a:pPr>
              <a:defRPr/>
            </a:pPr>
            <a:r>
              <a:rPr lang="it-IT" sz="2400" b="1" dirty="0">
                <a:solidFill>
                  <a:schemeClr val="tx1">
                    <a:lumMod val="50000"/>
                  </a:schemeClr>
                </a:solidFill>
                <a:latin typeface="+mj-lt"/>
              </a:rPr>
              <a:t>	- </a:t>
            </a:r>
            <a:r>
              <a:rPr lang="it-IT" sz="2400" b="1" dirty="0" err="1">
                <a:solidFill>
                  <a:schemeClr val="tx1">
                    <a:lumMod val="50000"/>
                  </a:schemeClr>
                </a:solidFill>
                <a:latin typeface="+mj-lt"/>
              </a:rPr>
              <a:t>P.C.V.</a:t>
            </a:r>
            <a:r>
              <a:rPr lang="it-IT" sz="2400" b="1" dirty="0">
                <a:solidFill>
                  <a:schemeClr val="tx1">
                    <a:lumMod val="50000"/>
                  </a:schemeClr>
                </a:solidFill>
                <a:latin typeface="+mj-lt"/>
              </a:rPr>
              <a:t> (Prezzo Commercializzazione e Vendita)</a:t>
            </a:r>
          </a:p>
          <a:p>
            <a:pPr>
              <a:defRPr/>
            </a:pPr>
            <a:r>
              <a:rPr lang="it-IT" sz="2400" b="1" dirty="0">
                <a:solidFill>
                  <a:schemeClr val="tx1">
                    <a:lumMod val="50000"/>
                  </a:schemeClr>
                </a:solidFill>
                <a:latin typeface="+mj-lt"/>
              </a:rPr>
              <a:t>	 </a:t>
            </a:r>
            <a:r>
              <a:rPr lang="it-IT" sz="1600" dirty="0">
                <a:solidFill>
                  <a:schemeClr val="tx1">
                    <a:lumMod val="50000"/>
                  </a:schemeClr>
                </a:solidFill>
                <a:latin typeface="Trebuchet MS" pitchFamily="34" charset="0"/>
                <a:ea typeface="Arial Unicode MS" pitchFamily="34" charset="-128"/>
              </a:rPr>
              <a:t> [Copre i costi fissi di gestione commerciale dei clienti]</a:t>
            </a:r>
            <a:endParaRPr lang="it-IT" sz="2400" dirty="0">
              <a:solidFill>
                <a:schemeClr val="tx1">
                  <a:lumMod val="50000"/>
                </a:schemeClr>
              </a:solidFill>
              <a:latin typeface="Trebuchet MS" pitchFamily="34" charset="0"/>
              <a:ea typeface="Arial Unicode MS" pitchFamily="34" charset="-128"/>
            </a:endParaRPr>
          </a:p>
          <a:p>
            <a:pPr>
              <a:defRPr/>
            </a:pPr>
            <a:r>
              <a:rPr lang="it-IT" sz="2400" b="1" dirty="0">
                <a:latin typeface="+mj-lt"/>
              </a:rPr>
              <a:t>	</a:t>
            </a:r>
          </a:p>
        </p:txBody>
      </p:sp>
    </p:spTree>
    <p:extLst>
      <p:ext uri="{BB962C8B-B14F-4D97-AF65-F5344CB8AC3E}">
        <p14:creationId xmlns:p14="http://schemas.microsoft.com/office/powerpoint/2010/main" val="1509121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8">
                                            <p:txEl>
                                              <p:pRg st="4" end="4"/>
                                            </p:txEl>
                                          </p:spTgt>
                                        </p:tgtEl>
                                        <p:attrNameLst>
                                          <p:attrName>style.visibility</p:attrName>
                                        </p:attrNameLst>
                                      </p:cBhvr>
                                      <p:to>
                                        <p:strVal val="visible"/>
                                      </p:to>
                                    </p:set>
                                    <p:anim calcmode="lin" valueType="num">
                                      <p:cBhvr additive="base">
                                        <p:cTn id="18" dur="500" fill="hold"/>
                                        <p:tgtEl>
                                          <p:spTgt spid="18">
                                            <p:txEl>
                                              <p:pRg st="4" end="4"/>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8">
                                            <p:txEl>
                                              <p:pRg st="6" end="6"/>
                                            </p:txEl>
                                          </p:spTgt>
                                        </p:tgtEl>
                                        <p:attrNameLst>
                                          <p:attrName>style.visibility</p:attrName>
                                        </p:attrNameLst>
                                      </p:cBhvr>
                                      <p:to>
                                        <p:strVal val="visible"/>
                                      </p:to>
                                    </p:set>
                                    <p:animEffect transition="in" filter="blinds(horizontal)">
                                      <p:cBhvr>
                                        <p:cTn id="24" dur="500"/>
                                        <p:tgtEl>
                                          <p:spTgt spid="1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8">
                                            <p:txEl>
                                              <p:pRg st="8" end="8"/>
                                            </p:txEl>
                                          </p:spTgt>
                                        </p:tgtEl>
                                        <p:attrNameLst>
                                          <p:attrName>style.visibility</p:attrName>
                                        </p:attrNameLst>
                                      </p:cBhvr>
                                      <p:to>
                                        <p:strVal val="visible"/>
                                      </p:to>
                                    </p:set>
                                    <p:animEffect transition="in" filter="checkerboard(across)">
                                      <p:cBhvr>
                                        <p:cTn id="29" dur="500"/>
                                        <p:tgtEl>
                                          <p:spTgt spid="18">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8">
                                            <p:txEl>
                                              <p:pRg st="10" end="10"/>
                                            </p:txEl>
                                          </p:spTgt>
                                        </p:tgtEl>
                                        <p:attrNameLst>
                                          <p:attrName>style.visibility</p:attrName>
                                        </p:attrNameLst>
                                      </p:cBhvr>
                                      <p:to>
                                        <p:strVal val="visible"/>
                                      </p:to>
                                    </p:set>
                                    <p:animEffect transition="in" filter="blinds(horizontal)">
                                      <p:cBhvr>
                                        <p:cTn id="34" dur="500"/>
                                        <p:tgtEl>
                                          <p:spTgt spid="18">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8">
                                            <p:txEl>
                                              <p:pRg st="11" end="11"/>
                                            </p:txEl>
                                          </p:spTgt>
                                        </p:tgtEl>
                                        <p:attrNameLst>
                                          <p:attrName>style.visibility</p:attrName>
                                        </p:attrNameLst>
                                      </p:cBhvr>
                                      <p:to>
                                        <p:strVal val="visible"/>
                                      </p:to>
                                    </p:set>
                                    <p:animEffect transition="in" filter="blinds(horizontal)">
                                      <p:cBhvr>
                                        <p:cTn id="39" dur="500"/>
                                        <p:tgtEl>
                                          <p:spTgt spid="18">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8">
                                            <p:txEl>
                                              <p:pRg st="12" end="12"/>
                                            </p:txEl>
                                          </p:spTgt>
                                        </p:tgtEl>
                                        <p:attrNameLst>
                                          <p:attrName>style.visibility</p:attrName>
                                        </p:attrNameLst>
                                      </p:cBhvr>
                                      <p:to>
                                        <p:strVal val="visible"/>
                                      </p:to>
                                    </p:set>
                                    <p:animEffect transition="in" filter="blinds(horizontal)">
                                      <p:cBhvr>
                                        <p:cTn id="44"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623392" y="1171778"/>
            <a:ext cx="8892480" cy="2554545"/>
          </a:xfrm>
          <a:prstGeom prst="rect">
            <a:avLst/>
          </a:prstGeom>
          <a:noFill/>
        </p:spPr>
        <p:txBody>
          <a:bodyPr>
            <a:spAutoFit/>
          </a:bodyPr>
          <a:lstStyle/>
          <a:p>
            <a:pPr marL="457200" indent="-457200">
              <a:defRPr/>
            </a:pPr>
            <a:r>
              <a:rPr lang="it-IT" sz="2400" b="1" dirty="0">
                <a:solidFill>
                  <a:srgbClr val="01888C"/>
                </a:solidFill>
                <a:latin typeface="Myriad Pro"/>
              </a:rPr>
              <a:t>2^ MACRO AREA : Servizi di Rete (Trasporto) :</a:t>
            </a:r>
          </a:p>
          <a:p>
            <a:pPr>
              <a:defRPr/>
            </a:pPr>
            <a:endParaRPr lang="it-IT" sz="2400" dirty="0"/>
          </a:p>
          <a:p>
            <a:pPr>
              <a:buFontTx/>
              <a:buChar char="-"/>
              <a:defRPr/>
            </a:pPr>
            <a:r>
              <a:rPr lang="it-IT"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 </a:t>
            </a:r>
            <a:r>
              <a:rPr lang="it-IT" sz="2800" b="1" dirty="0">
                <a:ln w="1905"/>
                <a:solidFill>
                  <a:srgbClr val="FF0000"/>
                </a:solidFill>
                <a:effectLst>
                  <a:innerShdw blurRad="69850" dist="43180" dir="5400000">
                    <a:srgbClr val="000000">
                      <a:alpha val="65000"/>
                    </a:srgbClr>
                  </a:innerShdw>
                </a:effectLst>
                <a:latin typeface="+mj-lt"/>
              </a:rPr>
              <a:t>Trasmissione</a:t>
            </a:r>
            <a:r>
              <a:rPr lang="it-IT" sz="2800" b="1" dirty="0">
                <a:ln w="1905"/>
                <a:solidFill>
                  <a:srgbClr val="01888C"/>
                </a:solidFill>
                <a:effectLst>
                  <a:innerShdw blurRad="69850" dist="43180" dir="5400000">
                    <a:srgbClr val="000000">
                      <a:alpha val="65000"/>
                    </a:srgbClr>
                  </a:innerShdw>
                </a:effectLst>
                <a:latin typeface="+mj-lt"/>
              </a:rPr>
              <a:t> (TRAS) </a:t>
            </a:r>
            <a:r>
              <a:rPr lang="it-IT" sz="1600" dirty="0">
                <a:solidFill>
                  <a:srgbClr val="01888C"/>
                </a:solidFill>
                <a:latin typeface="Trebuchet MS" pitchFamily="34" charset="0"/>
                <a:ea typeface="Arial Unicode MS" pitchFamily="34" charset="-128"/>
              </a:rPr>
              <a:t>Trasporto dell’energia elettrica prodotto dalle centrali in Alta e Altissima tensione fino alla rete di distribuzione.</a:t>
            </a:r>
          </a:p>
          <a:p>
            <a:pPr>
              <a:defRPr/>
            </a:pPr>
            <a:endParaRPr lang="it-IT" sz="2400" b="1" dirty="0">
              <a:solidFill>
                <a:srgbClr val="01888C"/>
              </a:solidFill>
              <a:latin typeface="+mj-lt"/>
            </a:endParaRPr>
          </a:p>
          <a:p>
            <a:pPr>
              <a:defRPr/>
            </a:pPr>
            <a:r>
              <a:rPr lang="it-IT" sz="2400" b="1" dirty="0">
                <a:solidFill>
                  <a:srgbClr val="01888C"/>
                </a:solidFill>
                <a:latin typeface="+mj-lt"/>
              </a:rPr>
              <a:t>- </a:t>
            </a:r>
            <a:r>
              <a:rPr lang="it-IT" sz="2800" b="1" dirty="0">
                <a:ln w="1905"/>
                <a:solidFill>
                  <a:srgbClr val="FF0000"/>
                </a:solidFill>
                <a:effectLst>
                  <a:innerShdw blurRad="69850" dist="43180" dir="5400000">
                    <a:srgbClr val="000000">
                      <a:alpha val="65000"/>
                    </a:srgbClr>
                  </a:innerShdw>
                </a:effectLst>
                <a:latin typeface="+mj-lt"/>
              </a:rPr>
              <a:t>Misura</a:t>
            </a:r>
            <a:r>
              <a:rPr lang="it-IT" sz="2800" b="1" dirty="0">
                <a:ln w="1905"/>
                <a:solidFill>
                  <a:srgbClr val="01888C"/>
                </a:solidFill>
                <a:effectLst>
                  <a:innerShdw blurRad="69850" dist="43180" dir="5400000">
                    <a:srgbClr val="000000">
                      <a:alpha val="65000"/>
                    </a:srgbClr>
                  </a:innerShdw>
                </a:effectLst>
                <a:latin typeface="+mj-lt"/>
              </a:rPr>
              <a:t> (MIS)</a:t>
            </a:r>
            <a:r>
              <a:rPr lang="it-IT" b="1" dirty="0">
                <a:ln w="1905"/>
                <a:solidFill>
                  <a:srgbClr val="01888C"/>
                </a:solidFill>
                <a:effectLst>
                  <a:innerShdw blurRad="69850" dist="43180" dir="5400000">
                    <a:srgbClr val="000000">
                      <a:alpha val="65000"/>
                    </a:srgbClr>
                  </a:innerShdw>
                </a:effectLst>
                <a:latin typeface="Trebuchet MS" pitchFamily="34" charset="0"/>
                <a:ea typeface="Arial Unicode MS" pitchFamily="34" charset="-128"/>
              </a:rPr>
              <a:t> </a:t>
            </a:r>
            <a:r>
              <a:rPr lang="it-IT" sz="1600" dirty="0">
                <a:solidFill>
                  <a:srgbClr val="01888C"/>
                </a:solidFill>
                <a:latin typeface="Trebuchet MS" pitchFamily="34" charset="0"/>
                <a:ea typeface="Arial Unicode MS" pitchFamily="34" charset="-128"/>
              </a:rPr>
              <a:t>rappresenta la valorizzazione numerica del passaggio di energia elettrica nel contatore dell’utente finale.</a:t>
            </a:r>
          </a:p>
        </p:txBody>
      </p:sp>
      <p:sp>
        <p:nvSpPr>
          <p:cNvPr id="7" name="CasellaDiTesto 6"/>
          <p:cNvSpPr txBox="1">
            <a:spLocks noChangeArrowheads="1"/>
          </p:cNvSpPr>
          <p:nvPr/>
        </p:nvSpPr>
        <p:spPr bwMode="auto">
          <a:xfrm>
            <a:off x="7465153" y="3759423"/>
            <a:ext cx="2015295" cy="461665"/>
          </a:xfrm>
          <a:prstGeom prst="rect">
            <a:avLst/>
          </a:prstGeom>
          <a:noFill/>
          <a:ln w="9525">
            <a:noFill/>
            <a:miter lim="800000"/>
            <a:headEnd/>
            <a:tailEnd/>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it-IT" sz="2400" b="1" spc="50" dirty="0">
                <a:ln w="11430"/>
                <a:solidFill>
                  <a:srgbClr val="015351"/>
                </a:solidFill>
                <a:effectLst>
                  <a:outerShdw blurRad="76200" dist="50800" dir="5400000" algn="tl" rotWithShape="0">
                    <a:srgbClr val="000000">
                      <a:alpha val="65000"/>
                    </a:srgbClr>
                  </a:outerShdw>
                </a:effectLst>
              </a:rPr>
              <a:t>Quota Fissa</a:t>
            </a:r>
          </a:p>
        </p:txBody>
      </p:sp>
      <p:sp>
        <p:nvSpPr>
          <p:cNvPr id="8" name="CasellaDiTesto 7"/>
          <p:cNvSpPr txBox="1">
            <a:spLocks noChangeArrowheads="1"/>
          </p:cNvSpPr>
          <p:nvPr/>
        </p:nvSpPr>
        <p:spPr bwMode="auto">
          <a:xfrm>
            <a:off x="7465152" y="4695527"/>
            <a:ext cx="2420856" cy="461665"/>
          </a:xfrm>
          <a:prstGeom prst="rect">
            <a:avLst/>
          </a:prstGeom>
          <a:noFill/>
          <a:ln w="9525">
            <a:noFill/>
            <a:miter lim="800000"/>
            <a:headEnd/>
            <a:tailEnd/>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it-IT" sz="2400" b="1" spc="50" dirty="0">
                <a:ln w="11430"/>
                <a:solidFill>
                  <a:srgbClr val="015351"/>
                </a:solidFill>
                <a:effectLst>
                  <a:outerShdw blurRad="76200" dist="50800" dir="5400000" algn="tl" rotWithShape="0">
                    <a:srgbClr val="000000">
                      <a:alpha val="65000"/>
                    </a:srgbClr>
                  </a:outerShdw>
                </a:effectLst>
              </a:rPr>
              <a:t>Quota Potenza</a:t>
            </a:r>
          </a:p>
        </p:txBody>
      </p:sp>
      <p:sp>
        <p:nvSpPr>
          <p:cNvPr id="10" name="CasellaDiTesto 9"/>
          <p:cNvSpPr txBox="1">
            <a:spLocks noChangeArrowheads="1"/>
          </p:cNvSpPr>
          <p:nvPr/>
        </p:nvSpPr>
        <p:spPr bwMode="auto">
          <a:xfrm>
            <a:off x="7464152" y="5703639"/>
            <a:ext cx="2519279" cy="461665"/>
          </a:xfrm>
          <a:prstGeom prst="rect">
            <a:avLst/>
          </a:prstGeom>
          <a:noFill/>
          <a:ln w="9525">
            <a:noFill/>
            <a:miter lim="800000"/>
            <a:headEnd/>
            <a:tailEnd/>
          </a:ln>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it-IT" sz="2400" b="1" spc="50" dirty="0">
                <a:ln w="11430"/>
                <a:solidFill>
                  <a:srgbClr val="015351"/>
                </a:solidFill>
                <a:effectLst>
                  <a:outerShdw blurRad="76200" dist="50800" dir="5400000" algn="tl" rotWithShape="0">
                    <a:srgbClr val="000000">
                      <a:alpha val="65000"/>
                    </a:srgbClr>
                  </a:outerShdw>
                </a:effectLst>
              </a:rPr>
              <a:t>Quota Variabile</a:t>
            </a:r>
          </a:p>
        </p:txBody>
      </p:sp>
      <p:sp>
        <p:nvSpPr>
          <p:cNvPr id="11" name="Freccia a destra 15"/>
          <p:cNvSpPr/>
          <p:nvPr/>
        </p:nvSpPr>
        <p:spPr>
          <a:xfrm rot="20640398">
            <a:off x="5216583" y="4215234"/>
            <a:ext cx="2297112" cy="32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2" name="Freccia a destra 17"/>
          <p:cNvSpPr/>
          <p:nvPr/>
        </p:nvSpPr>
        <p:spPr>
          <a:xfrm>
            <a:off x="5305483" y="4839122"/>
            <a:ext cx="2159000"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3" name="Freccia a destra 18"/>
          <p:cNvSpPr/>
          <p:nvPr/>
        </p:nvSpPr>
        <p:spPr>
          <a:xfrm rot="982348">
            <a:off x="5230871" y="5428084"/>
            <a:ext cx="2284413" cy="315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4" name="Rettangolo 13"/>
          <p:cNvSpPr/>
          <p:nvPr/>
        </p:nvSpPr>
        <p:spPr>
          <a:xfrm>
            <a:off x="623392" y="4509120"/>
            <a:ext cx="2411760" cy="523220"/>
          </a:xfrm>
          <a:prstGeom prst="rect">
            <a:avLst/>
          </a:prstGeom>
        </p:spPr>
        <p:txBody>
          <a:bodyPr>
            <a:spAutoFit/>
          </a:bodyPr>
          <a:lstStyle/>
          <a:p>
            <a:pPr>
              <a:defRPr/>
            </a:pPr>
            <a:r>
              <a:rPr lang="it-IT" sz="2400" b="1" dirty="0">
                <a:latin typeface="+mj-lt"/>
              </a:rPr>
              <a:t>- </a:t>
            </a:r>
            <a:r>
              <a:rPr lang="it-IT" sz="2800" b="1" dirty="0">
                <a:ln w="1905"/>
                <a:solidFill>
                  <a:srgbClr val="FF0000"/>
                </a:solidFill>
                <a:effectLst>
                  <a:innerShdw blurRad="69850" dist="43180" dir="5400000">
                    <a:srgbClr val="000000">
                      <a:alpha val="65000"/>
                    </a:srgbClr>
                  </a:innerShdw>
                </a:effectLst>
                <a:latin typeface="+mj-lt"/>
              </a:rPr>
              <a:t>Distribuzione</a:t>
            </a:r>
            <a:r>
              <a:rPr lang="it-IT" sz="24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mj-lt"/>
              </a:rPr>
              <a:t> </a:t>
            </a:r>
          </a:p>
        </p:txBody>
      </p:sp>
      <p:sp>
        <p:nvSpPr>
          <p:cNvPr id="15" name="Rettangolo 14"/>
          <p:cNvSpPr>
            <a:spLocks noChangeArrowheads="1"/>
          </p:cNvSpPr>
          <p:nvPr/>
        </p:nvSpPr>
        <p:spPr bwMode="auto">
          <a:xfrm>
            <a:off x="2999656" y="3899048"/>
            <a:ext cx="223202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1600" dirty="0">
                <a:solidFill>
                  <a:schemeClr val="tx1">
                    <a:lumMod val="50000"/>
                  </a:schemeClr>
                </a:solidFill>
                <a:latin typeface="Trebuchet MS" panose="020B0603020202020204" pitchFamily="34" charset="0"/>
                <a:ea typeface="Arial Unicode MS" panose="020B0604020202020204" pitchFamily="34" charset="-128"/>
                <a:cs typeface="Arial Unicode MS" panose="020B0604020202020204" pitchFamily="34" charset="-128"/>
              </a:rPr>
              <a:t>La Distribuzione rappresenta l’estensione capillare sul territorio delle linee di trasmissione dell’Energia Elettrica, garantendo la fornitura dell’energia elettrica a tutti i clienti finali.</a:t>
            </a:r>
          </a:p>
        </p:txBody>
      </p:sp>
    </p:spTree>
    <p:extLst>
      <p:ext uri="{BB962C8B-B14F-4D97-AF65-F5344CB8AC3E}">
        <p14:creationId xmlns:p14="http://schemas.microsoft.com/office/powerpoint/2010/main" val="108962979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0"/>
          <p:cNvSpPr>
            <a:spLocks noChangeArrowheads="1"/>
          </p:cNvSpPr>
          <p:nvPr/>
        </p:nvSpPr>
        <p:spPr bwMode="auto">
          <a:xfrm>
            <a:off x="1271464" y="1772816"/>
            <a:ext cx="10153128"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01888C"/>
                </a:solidFill>
                <a:latin typeface="Myriad Pro"/>
              </a:rPr>
              <a:t>3^ MACRO AREA : Oneri di Sistema (o Maggiorazioni di Sistema)</a:t>
            </a:r>
          </a:p>
          <a:p>
            <a:pPr eaLnBrk="1" hangingPunct="1"/>
            <a:endParaRPr lang="it-IT" altLang="it-IT" sz="2800" b="1" dirty="0">
              <a:solidFill>
                <a:schemeClr val="tx1">
                  <a:lumMod val="50000"/>
                </a:schemeClr>
              </a:solidFill>
              <a:latin typeface="Calibri" panose="020F0502020204030204" pitchFamily="34" charset="0"/>
              <a:cs typeface="Calibri" panose="020F0502020204030204" pitchFamily="34" charset="0"/>
            </a:endParaRPr>
          </a:p>
          <a:p>
            <a:pPr eaLnBrk="1" hangingPunct="1"/>
            <a:r>
              <a:rPr lang="it-IT" altLang="it-IT" sz="2400" b="1" dirty="0">
                <a:solidFill>
                  <a:schemeClr val="tx1">
                    <a:lumMod val="50000"/>
                  </a:schemeClr>
                </a:solidFill>
                <a:latin typeface="Calibri" panose="020F0502020204030204" pitchFamily="34" charset="0"/>
                <a:cs typeface="Calibri" panose="020F0502020204030204" pitchFamily="34" charset="0"/>
              </a:rPr>
              <a:t>Componenti delle categorie A, UC, MCT</a:t>
            </a:r>
          </a:p>
          <a:p>
            <a:pPr eaLnBrk="1" hangingPunct="1"/>
            <a:r>
              <a:rPr lang="it-IT" altLang="it-IT" sz="2400" b="1" dirty="0">
                <a:solidFill>
                  <a:schemeClr val="tx1">
                    <a:lumMod val="50000"/>
                  </a:schemeClr>
                </a:solidFill>
                <a:latin typeface="Calibri" panose="020F0502020204030204" pitchFamily="34" charset="0"/>
                <a:cs typeface="Calibri" panose="020F0502020204030204" pitchFamily="34" charset="0"/>
              </a:rPr>
              <a:t>Oneri afferenti al sistema elettrico….</a:t>
            </a:r>
          </a:p>
          <a:p>
            <a:pPr eaLnBrk="1" hangingPunct="1"/>
            <a:endParaRPr lang="it-IT" altLang="it-IT" sz="2400" b="1" dirty="0">
              <a:solidFill>
                <a:schemeClr val="tx1">
                  <a:lumMod val="50000"/>
                </a:schemeClr>
              </a:solidFill>
              <a:latin typeface="Calibri" panose="020F0502020204030204" pitchFamily="34" charset="0"/>
              <a:cs typeface="Calibri" panose="020F0502020204030204" pitchFamily="34" charset="0"/>
            </a:endParaRPr>
          </a:p>
          <a:p>
            <a:pPr eaLnBrk="1" hangingPunct="1"/>
            <a:r>
              <a:rPr lang="it-IT" altLang="it-IT" sz="2400" b="1" dirty="0">
                <a:solidFill>
                  <a:schemeClr val="tx1">
                    <a:lumMod val="50000"/>
                  </a:schemeClr>
                </a:solidFill>
                <a:latin typeface="Calibri" panose="020F0502020204030204" pitchFamily="34" charset="0"/>
                <a:cs typeface="Calibri" panose="020F0502020204030204" pitchFamily="34" charset="0"/>
              </a:rPr>
              <a:t>Esempi….</a:t>
            </a:r>
          </a:p>
        </p:txBody>
      </p:sp>
    </p:spTree>
    <p:extLst>
      <p:ext uri="{BB962C8B-B14F-4D97-AF65-F5344CB8AC3E}">
        <p14:creationId xmlns:p14="http://schemas.microsoft.com/office/powerpoint/2010/main" val="52318040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a:spLocks noChangeArrowheads="1"/>
          </p:cNvSpPr>
          <p:nvPr/>
        </p:nvSpPr>
        <p:spPr bwMode="auto">
          <a:xfrm>
            <a:off x="1626667" y="1624666"/>
            <a:ext cx="793999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01888C"/>
                </a:solidFill>
                <a:latin typeface="Myriad Pro"/>
              </a:rPr>
              <a:t>4^ MACRO AREA : Accise Fiscali</a:t>
            </a:r>
          </a:p>
          <a:p>
            <a:pPr eaLnBrk="1" hangingPunct="1"/>
            <a:r>
              <a:rPr lang="it-IT" altLang="it-IT" sz="2400" b="1" dirty="0">
                <a:solidFill>
                  <a:schemeClr val="tx1">
                    <a:lumMod val="50000"/>
                  </a:schemeClr>
                </a:solidFill>
                <a:latin typeface="Myriad Pro" panose="020B0503030403020204" pitchFamily="34" charset="0"/>
              </a:rPr>
              <a:t>	Imposta Erariale</a:t>
            </a:r>
          </a:p>
          <a:p>
            <a:pPr eaLnBrk="1" hangingPunct="1"/>
            <a:endParaRPr lang="it-IT" altLang="it-IT" sz="2800" b="1" dirty="0">
              <a:solidFill>
                <a:schemeClr val="tx1">
                  <a:lumMod val="50000"/>
                </a:schemeClr>
              </a:solidFill>
              <a:latin typeface="Myriad Pro" panose="020B0503030403020204" pitchFamily="34" charset="0"/>
            </a:endParaRPr>
          </a:p>
          <a:p>
            <a:pPr eaLnBrk="1" hangingPunct="1"/>
            <a:r>
              <a:rPr lang="it-IT" altLang="it-IT" sz="2400" b="1" dirty="0">
                <a:solidFill>
                  <a:srgbClr val="01888C"/>
                </a:solidFill>
                <a:latin typeface="Myriad Pro"/>
              </a:rPr>
              <a:t>5^ MACRO AREA : Imposta sul Valore Aggiunto</a:t>
            </a:r>
          </a:p>
          <a:p>
            <a:pPr eaLnBrk="1" hangingPunct="1"/>
            <a:r>
              <a:rPr lang="it-IT" altLang="it-IT" sz="2800" b="1" dirty="0">
                <a:solidFill>
                  <a:schemeClr val="tx1">
                    <a:lumMod val="50000"/>
                  </a:schemeClr>
                </a:solidFill>
                <a:latin typeface="Myriad Pro" panose="020B0503030403020204" pitchFamily="34" charset="0"/>
              </a:rPr>
              <a:t>	</a:t>
            </a:r>
            <a:r>
              <a:rPr lang="it-IT" altLang="it-IT" sz="2400" b="1" dirty="0">
                <a:solidFill>
                  <a:schemeClr val="tx1">
                    <a:lumMod val="50000"/>
                  </a:schemeClr>
                </a:solidFill>
                <a:latin typeface="Myriad Pro" panose="020B0503030403020204" pitchFamily="34" charset="0"/>
              </a:rPr>
              <a:t>IVA ……………………… 20% - 21% - 22%....... ????</a:t>
            </a:r>
          </a:p>
          <a:p>
            <a:pPr eaLnBrk="1" hangingPunct="1"/>
            <a:r>
              <a:rPr lang="it-IT" altLang="it-IT" sz="2400" b="1" dirty="0">
                <a:solidFill>
                  <a:schemeClr val="tx1">
                    <a:lumMod val="50000"/>
                  </a:schemeClr>
                </a:solidFill>
                <a:latin typeface="Myriad Pro" panose="020B0503030403020204" pitchFamily="34" charset="0"/>
              </a:rPr>
              <a:t>	</a:t>
            </a:r>
          </a:p>
          <a:p>
            <a:pPr eaLnBrk="1" hangingPunct="1"/>
            <a:r>
              <a:rPr lang="it-IT" altLang="it-IT" sz="2400" b="1" dirty="0">
                <a:solidFill>
                  <a:schemeClr val="tx1">
                    <a:lumMod val="50000"/>
                  </a:schemeClr>
                </a:solidFill>
                <a:latin typeface="Myriad Pro" panose="020B0503030403020204" pitchFamily="34" charset="0"/>
              </a:rPr>
              <a:t>	regime IVA agevolato 10% - 4% =&gt; Autocertificazione</a:t>
            </a:r>
          </a:p>
          <a:p>
            <a:pPr eaLnBrk="1" hangingPunct="1"/>
            <a:r>
              <a:rPr lang="it-IT" altLang="it-IT" sz="2400" b="1" dirty="0">
                <a:solidFill>
                  <a:schemeClr val="tx1">
                    <a:lumMod val="50000"/>
                  </a:schemeClr>
                </a:solidFill>
                <a:latin typeface="Myriad Pro" panose="020B0503030403020204" pitchFamily="34" charset="0"/>
              </a:rPr>
              <a:t>	</a:t>
            </a:r>
          </a:p>
          <a:p>
            <a:pPr eaLnBrk="1" hangingPunct="1"/>
            <a:r>
              <a:rPr lang="it-IT" altLang="it-IT" sz="2400" b="1" dirty="0">
                <a:solidFill>
                  <a:schemeClr val="tx1">
                    <a:lumMod val="50000"/>
                  </a:schemeClr>
                </a:solidFill>
                <a:latin typeface="Myriad Pro" panose="020B0503030403020204" pitchFamily="34" charset="0"/>
              </a:rPr>
              <a:t>	esenzione IVA =&gt; Dichiarazione d’Intento</a:t>
            </a:r>
          </a:p>
        </p:txBody>
      </p:sp>
    </p:spTree>
    <p:extLst>
      <p:ext uri="{BB962C8B-B14F-4D97-AF65-F5344CB8AC3E}">
        <p14:creationId xmlns:p14="http://schemas.microsoft.com/office/powerpoint/2010/main" val="17087802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ppt_y"/>
                                          </p:val>
                                        </p:tav>
                                        <p:tav tm="100000">
                                          <p:val>
                                            <p:strVal val="#ppt_y"/>
                                          </p:val>
                                        </p:tav>
                                      </p:tavLst>
                                    </p:anim>
                                  </p:childTnLst>
                                </p:cTn>
                              </p:par>
                              <p:par>
                                <p:cTn id="45" presetID="3" presetClass="entr" presetSubtype="1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I Mercati dell’Energia Elettrica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7" name="Group 7"/>
          <p:cNvGraphicFramePr>
            <a:graphicFrameLocks noGrp="1"/>
          </p:cNvGraphicFramePr>
          <p:nvPr>
            <p:extLst>
              <p:ext uri="{D42A27DB-BD31-4B8C-83A1-F6EECF244321}">
                <p14:modId xmlns:p14="http://schemas.microsoft.com/office/powerpoint/2010/main" val="2078604162"/>
              </p:ext>
            </p:extLst>
          </p:nvPr>
        </p:nvGraphicFramePr>
        <p:xfrm>
          <a:off x="1698750" y="2059350"/>
          <a:ext cx="8578725" cy="3386702"/>
        </p:xfrm>
        <a:graphic>
          <a:graphicData uri="http://schemas.openxmlformats.org/drawingml/2006/table">
            <a:tbl>
              <a:tblPr/>
              <a:tblGrid>
                <a:gridCol w="8578725">
                  <a:extLst>
                    <a:ext uri="{9D8B030D-6E8A-4147-A177-3AD203B41FA5}">
                      <a16:colId xmlns:a16="http://schemas.microsoft.com/office/drawing/2014/main" val="20000"/>
                    </a:ext>
                  </a:extLst>
                </a:gridCol>
              </a:tblGrid>
              <a:tr h="933450">
                <a:tc>
                  <a:txBody>
                    <a:bodyPr/>
                    <a:lstStyle/>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it-IT" sz="3200" b="1" kern="1200" dirty="0">
                          <a:solidFill>
                            <a:srgbClr val="015351"/>
                          </a:solidFill>
                          <a:effectLst>
                            <a:outerShdw blurRad="38100" dist="38100" dir="2700000" algn="tl">
                              <a:srgbClr val="DDDDDD"/>
                            </a:outerShdw>
                          </a:effectLst>
                          <a:latin typeface="Myriad Pro"/>
                          <a:ea typeface="+mn-ea"/>
                          <a:cs typeface="Myriad Pro"/>
                        </a:rPr>
                        <a:t>Salvaguardia</a:t>
                      </a:r>
                    </a:p>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kumimoji="0" lang="it-IT" sz="2400" b="0" i="0" u="none" strike="noStrike" kern="1200" cap="none" normalizeH="0" baseline="0" dirty="0">
                          <a:ln>
                            <a:noFill/>
                          </a:ln>
                          <a:solidFill>
                            <a:schemeClr val="bg1">
                              <a:lumMod val="50000"/>
                            </a:schemeClr>
                          </a:solidFill>
                          <a:effectLst/>
                          <a:latin typeface="Tahoma" pitchFamily="32" charset="0"/>
                          <a:ea typeface="SimSun" charset="-122"/>
                          <a:cs typeface="Arial Unicode MS" charset="0"/>
                        </a:rPr>
                        <a:t>Vi appartengono le imprese che, aventi più di 50 dipendenti o un fatturato annuo superiore ai 10 milioni € o dotate di almeno un punto di fornitura in Media Tensione non abbiano scelto il proprio fornitore in Mercato Libero.</a:t>
                      </a:r>
                    </a:p>
                    <a:p>
                      <a:pPr marL="0" marR="0" lvl="0" indent="0" algn="just" defTabSz="449263" rtl="0" eaLnBrk="1" fontAlgn="base" latinLnBrk="0" hangingPunct="0">
                        <a:lnSpc>
                          <a:spcPct val="96000"/>
                        </a:lnSpc>
                        <a:spcBef>
                          <a:spcPct val="0"/>
                        </a:spcBef>
                        <a:spcAft>
                          <a:spcPts val="1425"/>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kumimoji="0" lang="it-IT" sz="2400" b="0" i="0" u="none" strike="noStrike" kern="1200" cap="none" normalizeH="0" baseline="0" dirty="0">
                          <a:ln>
                            <a:noFill/>
                          </a:ln>
                          <a:solidFill>
                            <a:schemeClr val="bg1">
                              <a:lumMod val="50000"/>
                            </a:schemeClr>
                          </a:solidFill>
                          <a:effectLst/>
                          <a:latin typeface="Tahoma" pitchFamily="32" charset="0"/>
                          <a:ea typeface="SimSun" charset="-122"/>
                          <a:cs typeface="Arial Unicode MS" charset="0"/>
                        </a:rPr>
                        <a:t>Tutte queste aziende acquisiscono condizioni e prezzi liberamente determinati dall'esercente del servizio medesimo, “previamente resi pubblici e non discriminatori”.</a:t>
                      </a:r>
                    </a:p>
                  </a:txBody>
                  <a:tcPr marL="90000" marR="90000" marT="58031" marB="4680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55066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componenti tariffarie</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8"/>
          <p:cNvSpPr>
            <a:spLocks noChangeArrowheads="1"/>
          </p:cNvSpPr>
          <p:nvPr/>
        </p:nvSpPr>
        <p:spPr bwMode="auto">
          <a:xfrm>
            <a:off x="1703512" y="1412776"/>
            <a:ext cx="5614988" cy="124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a:lnSpc>
                <a:spcPct val="104000"/>
              </a:lnSpc>
              <a:buSzPct val="100000"/>
            </a:pPr>
            <a:r>
              <a:rPr lang="it-IT" altLang="it-IT" sz="2400" dirty="0">
                <a:solidFill>
                  <a:schemeClr val="tx1">
                    <a:lumMod val="50000"/>
                  </a:schemeClr>
                </a:solidFill>
                <a:latin typeface="Myriad Pro" panose="020B0503030403020204" pitchFamily="34" charset="0"/>
                <a:ea typeface="Arial Unicode MS" panose="020B0604020202020204" pitchFamily="34" charset="-128"/>
                <a:cs typeface="Arial Unicode MS" panose="020B0604020202020204" pitchFamily="34" charset="-128"/>
              </a:rPr>
              <a:t>E’ fondamentale acquisire la capacità di riconoscere le varie componenti tariffarie anche laddove abbiano diverse modalità di descrizione in bolletta.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892" y="1406954"/>
            <a:ext cx="3698984" cy="322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tangolo 11"/>
          <p:cNvSpPr>
            <a:spLocks noChangeArrowheads="1"/>
          </p:cNvSpPr>
          <p:nvPr/>
        </p:nvSpPr>
        <p:spPr bwMode="auto">
          <a:xfrm>
            <a:off x="1487489" y="5152850"/>
            <a:ext cx="4824536" cy="8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FF0000"/>
                </a:solidFill>
                <a:latin typeface="Myriad Pro" panose="020B0503030403020204" pitchFamily="34" charset="0"/>
              </a:rPr>
              <a:t>fin quando era possibile farlo…</a:t>
            </a:r>
          </a:p>
          <a:p>
            <a:pPr eaLnBrk="1" hangingPunct="1"/>
            <a:r>
              <a:rPr lang="it-IT" altLang="it-IT" sz="2400" b="1" dirty="0">
                <a:solidFill>
                  <a:srgbClr val="FF0000"/>
                </a:solidFill>
                <a:latin typeface="Myriad Pro" panose="020B0503030403020204" pitchFamily="34" charset="0"/>
              </a:rPr>
              <a:t>… perché con l’arrivo della….</a:t>
            </a:r>
          </a:p>
        </p:txBody>
      </p:sp>
    </p:spTree>
    <p:extLst>
      <p:ext uri="{BB962C8B-B14F-4D97-AF65-F5344CB8AC3E}">
        <p14:creationId xmlns:p14="http://schemas.microsoft.com/office/powerpoint/2010/main" val="356536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Bolletta 2.0</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1"/>
          <p:cNvSpPr>
            <a:spLocks noChangeArrowheads="1"/>
          </p:cNvSpPr>
          <p:nvPr/>
        </p:nvSpPr>
        <p:spPr bwMode="auto">
          <a:xfrm>
            <a:off x="2135560" y="1484784"/>
            <a:ext cx="8712967" cy="1569650"/>
          </a:xfrm>
          <a:prstGeom prst="rect">
            <a:avLst/>
          </a:prstGeom>
          <a:noFill/>
          <a:ln w="9525">
            <a:noFill/>
            <a:miter lim="800000"/>
            <a:headEnd/>
            <a:tailEnd/>
          </a:ln>
        </p:spPr>
        <p:txBody>
          <a:bodyPr wrap="square" lIns="91430" tIns="45715" rIns="91430" bIns="45715">
            <a:spAutoFit/>
          </a:bodyPr>
          <a:lstStyle/>
          <a:p>
            <a:pPr marL="608013" indent="-608013"/>
            <a:r>
              <a:rPr lang="it-IT" sz="9600" b="1" dirty="0">
                <a:solidFill>
                  <a:srgbClr val="01888C"/>
                </a:solidFill>
                <a:latin typeface="Myriad Pro"/>
              </a:rPr>
              <a:t>BOLLETTA 2.0</a:t>
            </a:r>
            <a:endParaRPr lang="it-IT" sz="2400" b="1" dirty="0">
              <a:solidFill>
                <a:srgbClr val="01888C"/>
              </a:solidFill>
              <a:latin typeface="Myriad Pro"/>
            </a:endParaRPr>
          </a:p>
        </p:txBody>
      </p:sp>
      <p:sp>
        <p:nvSpPr>
          <p:cNvPr id="12" name="Rettangolo 11"/>
          <p:cNvSpPr>
            <a:spLocks noChangeArrowheads="1"/>
          </p:cNvSpPr>
          <p:nvPr/>
        </p:nvSpPr>
        <p:spPr bwMode="auto">
          <a:xfrm>
            <a:off x="2207568" y="3100472"/>
            <a:ext cx="6455498" cy="156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E46C09"/>
                </a:solidFill>
                <a:latin typeface="Myriad Pro" panose="020B0503030403020204" pitchFamily="34" charset="0"/>
              </a:rPr>
              <a:t>la fattura è diventata sicuramente</a:t>
            </a:r>
          </a:p>
          <a:p>
            <a:pPr eaLnBrk="1" hangingPunct="1"/>
            <a:r>
              <a:rPr lang="it-IT" altLang="it-IT" sz="2400" b="1" dirty="0">
                <a:solidFill>
                  <a:srgbClr val="E46C09"/>
                </a:solidFill>
                <a:latin typeface="Myriad Pro" panose="020B0503030403020204" pitchFamily="34" charset="0"/>
              </a:rPr>
              <a:t>più semplice da leggere…Più Smart…</a:t>
            </a:r>
          </a:p>
          <a:p>
            <a:pPr eaLnBrk="1" hangingPunct="1"/>
            <a:r>
              <a:rPr lang="it-IT" altLang="it-IT" sz="2400" b="1" dirty="0">
                <a:solidFill>
                  <a:srgbClr val="E46C09"/>
                </a:solidFill>
                <a:latin typeface="Myriad Pro" panose="020B0503030403020204" pitchFamily="34" charset="0"/>
              </a:rPr>
              <a:t>ma altrettanto sicuramente è diventata</a:t>
            </a:r>
          </a:p>
          <a:p>
            <a:pPr eaLnBrk="1" hangingPunct="1"/>
            <a:r>
              <a:rPr lang="it-IT" altLang="it-IT" sz="2400" b="1" dirty="0">
                <a:solidFill>
                  <a:srgbClr val="E46C09"/>
                </a:solidFill>
                <a:latin typeface="Myriad Pro" panose="020B0503030403020204" pitchFamily="34" charset="0"/>
              </a:rPr>
              <a:t>MENO TRASPARENTE</a:t>
            </a:r>
          </a:p>
        </p:txBody>
      </p:sp>
      <p:sp>
        <p:nvSpPr>
          <p:cNvPr id="13" name="Rettangolo 11"/>
          <p:cNvSpPr>
            <a:spLocks noChangeArrowheads="1"/>
          </p:cNvSpPr>
          <p:nvPr/>
        </p:nvSpPr>
        <p:spPr bwMode="auto">
          <a:xfrm>
            <a:off x="1721513" y="4981664"/>
            <a:ext cx="9541060" cy="8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marL="608013" indent="-608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t-IT" altLang="it-IT" sz="2400" b="1" dirty="0">
                <a:solidFill>
                  <a:srgbClr val="E46C09"/>
                </a:solidFill>
                <a:latin typeface="Myriad Pro" panose="020B0503030403020204" pitchFamily="34" charset="0"/>
              </a:rPr>
              <a:t>Accorpamento dei dettagli di fatturazione delle Macro aree fino</a:t>
            </a:r>
          </a:p>
          <a:p>
            <a:pPr eaLnBrk="1" hangingPunct="1"/>
            <a:r>
              <a:rPr lang="it-IT" altLang="it-IT" sz="2400" b="1" dirty="0">
                <a:solidFill>
                  <a:srgbClr val="E46C09"/>
                </a:solidFill>
                <a:latin typeface="Myriad Pro" panose="020B0503030403020204" pitchFamily="34" charset="0"/>
              </a:rPr>
              <a:t>all’oscuramento anche dei Prezzi di Vendita !</a:t>
            </a:r>
          </a:p>
        </p:txBody>
      </p:sp>
    </p:spTree>
    <p:extLst>
      <p:ext uri="{BB962C8B-B14F-4D97-AF65-F5344CB8AC3E}">
        <p14:creationId xmlns:p14="http://schemas.microsoft.com/office/powerpoint/2010/main" val="205118352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Decorrenza di fornitura e comunicazione di recesso</a:t>
            </a:r>
            <a:endParaRPr lang="it-IT" altLang="it-IT" sz="2400" noProof="1">
              <a:solidFill>
                <a:srgbClr val="00534C"/>
              </a:solidFill>
            </a:endParaRP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1703512" y="2099625"/>
            <a:ext cx="3744912" cy="1815882"/>
          </a:xfrm>
          <a:prstGeom prst="rect">
            <a:avLst/>
          </a:prstGeom>
          <a:solidFill>
            <a:srgbClr val="01888C"/>
          </a:solidFill>
        </p:spPr>
        <p:txBody>
          <a:bodyPr>
            <a:spAutoFit/>
          </a:bodyPr>
          <a:lstStyle/>
          <a:p>
            <a:pPr>
              <a:defRPr/>
            </a:pPr>
            <a:r>
              <a:rPr lang="it-IT" sz="2800" b="1" dirty="0">
                <a:solidFill>
                  <a:schemeClr val="bg1"/>
                </a:solidFill>
                <a:latin typeface="+mj-lt"/>
              </a:rPr>
              <a:t>Diversificazione delle casistiche  in relazione alla Tensione di fornitura</a:t>
            </a:r>
          </a:p>
        </p:txBody>
      </p:sp>
      <p:sp>
        <p:nvSpPr>
          <p:cNvPr id="10" name="CasellaDiTesto 9"/>
          <p:cNvSpPr txBox="1"/>
          <p:nvPr/>
        </p:nvSpPr>
        <p:spPr>
          <a:xfrm>
            <a:off x="2207692" y="4667615"/>
            <a:ext cx="4608388" cy="954107"/>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it-IT" sz="2800" b="1" spc="50" dirty="0">
                <a:ln w="11430"/>
                <a:solidFill>
                  <a:srgbClr val="015351"/>
                </a:solidFill>
                <a:effectLst>
                  <a:outerShdw blurRad="76200" dist="50800" dir="5400000" algn="tl" rotWithShape="0">
                    <a:srgbClr val="000000">
                      <a:alpha val="65000"/>
                    </a:srgbClr>
                  </a:outerShdw>
                </a:effectLst>
                <a:latin typeface="+mj-lt"/>
              </a:rPr>
              <a:t>Riferimento normativo Delibera ARERA 302/2016</a:t>
            </a:r>
          </a:p>
        </p:txBody>
      </p:sp>
      <p:sp>
        <p:nvSpPr>
          <p:cNvPr id="14" name="Freccia a destra con strisce 14"/>
          <p:cNvSpPr/>
          <p:nvPr/>
        </p:nvSpPr>
        <p:spPr>
          <a:xfrm>
            <a:off x="5591300" y="1898212"/>
            <a:ext cx="3097213" cy="936625"/>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2"/>
                </a:solidFill>
              </a:rPr>
              <a:t>BASSE TENSIONI</a:t>
            </a:r>
          </a:p>
        </p:txBody>
      </p:sp>
      <p:sp>
        <p:nvSpPr>
          <p:cNvPr id="15" name="CasellaDiTesto 14"/>
          <p:cNvSpPr txBox="1">
            <a:spLocks noChangeArrowheads="1"/>
          </p:cNvSpPr>
          <p:nvPr/>
        </p:nvSpPr>
        <p:spPr bwMode="auto">
          <a:xfrm>
            <a:off x="8832975" y="2106100"/>
            <a:ext cx="1584325" cy="584775"/>
          </a:xfrm>
          <a:prstGeom prst="rect">
            <a:avLst/>
          </a:prstGeom>
          <a:solidFill>
            <a:srgbClr val="01888C"/>
          </a:solidFill>
          <a:ln w="9525">
            <a:noFill/>
            <a:miter lim="800000"/>
            <a:headEnd/>
            <a:tailEnd/>
          </a:ln>
        </p:spPr>
        <p:txBody>
          <a:bodyPr>
            <a:spAutoFit/>
          </a:bodyPr>
          <a:lstStyle/>
          <a:p>
            <a:r>
              <a:rPr lang="it-IT" sz="3200" b="1" dirty="0">
                <a:solidFill>
                  <a:schemeClr val="bg1"/>
                </a:solidFill>
              </a:rPr>
              <a:t>3 </a:t>
            </a:r>
            <a:r>
              <a:rPr lang="it-IT" sz="1700" b="1" dirty="0">
                <a:solidFill>
                  <a:schemeClr val="bg1"/>
                </a:solidFill>
              </a:rPr>
              <a:t>settimane</a:t>
            </a:r>
            <a:r>
              <a:rPr lang="it-IT" sz="3200" b="1" dirty="0">
                <a:solidFill>
                  <a:schemeClr val="bg1"/>
                </a:solidFill>
              </a:rPr>
              <a:t>    </a:t>
            </a:r>
          </a:p>
        </p:txBody>
      </p:sp>
      <p:sp>
        <p:nvSpPr>
          <p:cNvPr id="16" name="CasellaDiTesto 15"/>
          <p:cNvSpPr txBox="1">
            <a:spLocks noChangeArrowheads="1"/>
          </p:cNvSpPr>
          <p:nvPr/>
        </p:nvSpPr>
        <p:spPr bwMode="auto">
          <a:xfrm>
            <a:off x="8832975" y="3338371"/>
            <a:ext cx="1800225" cy="584200"/>
          </a:xfrm>
          <a:prstGeom prst="rect">
            <a:avLst/>
          </a:prstGeom>
          <a:solidFill>
            <a:srgbClr val="01888C"/>
          </a:solidFill>
          <a:ln w="9525">
            <a:noFill/>
            <a:miter lim="800000"/>
            <a:headEnd/>
            <a:tailEnd/>
          </a:ln>
        </p:spPr>
        <p:txBody>
          <a:bodyPr>
            <a:spAutoFit/>
          </a:bodyPr>
          <a:lstStyle/>
          <a:p>
            <a:r>
              <a:rPr lang="it-IT" sz="3200" b="1" dirty="0">
                <a:solidFill>
                  <a:schemeClr val="bg1"/>
                </a:solidFill>
              </a:rPr>
              <a:t>AD HOC</a:t>
            </a:r>
          </a:p>
        </p:txBody>
      </p:sp>
      <p:sp>
        <p:nvSpPr>
          <p:cNvPr id="17" name="CasellaDiTesto 16"/>
          <p:cNvSpPr txBox="1">
            <a:spLocks noChangeArrowheads="1"/>
          </p:cNvSpPr>
          <p:nvPr/>
        </p:nvSpPr>
        <p:spPr bwMode="auto">
          <a:xfrm>
            <a:off x="9841038" y="1322148"/>
            <a:ext cx="663575" cy="1570037"/>
          </a:xfrm>
          <a:prstGeom prst="rect">
            <a:avLst/>
          </a:prstGeom>
          <a:noFill/>
          <a:ln w="9525">
            <a:noFill/>
            <a:miter lim="800000"/>
            <a:headEnd/>
            <a:tailEnd/>
          </a:ln>
        </p:spPr>
        <p:txBody>
          <a:bodyPr>
            <a:spAutoFit/>
          </a:bodyPr>
          <a:lstStyle/>
          <a:p>
            <a:r>
              <a:rPr lang="it-IT" sz="9600" dirty="0">
                <a:solidFill>
                  <a:srgbClr val="FF0000"/>
                </a:solidFill>
              </a:rPr>
              <a:t>*</a:t>
            </a:r>
          </a:p>
        </p:txBody>
      </p:sp>
      <p:sp>
        <p:nvSpPr>
          <p:cNvPr id="18" name="CasellaDiTesto 17"/>
          <p:cNvSpPr txBox="1">
            <a:spLocks noChangeArrowheads="1"/>
          </p:cNvSpPr>
          <p:nvPr/>
        </p:nvSpPr>
        <p:spPr bwMode="auto">
          <a:xfrm>
            <a:off x="1559050" y="4345939"/>
            <a:ext cx="665163" cy="1570037"/>
          </a:xfrm>
          <a:prstGeom prst="rect">
            <a:avLst/>
          </a:prstGeom>
          <a:noFill/>
          <a:ln w="9525">
            <a:noFill/>
            <a:miter lim="800000"/>
            <a:headEnd/>
            <a:tailEnd/>
          </a:ln>
        </p:spPr>
        <p:txBody>
          <a:bodyPr>
            <a:spAutoFit/>
          </a:bodyPr>
          <a:lstStyle/>
          <a:p>
            <a:r>
              <a:rPr lang="it-IT" sz="9600">
                <a:solidFill>
                  <a:srgbClr val="FF0000"/>
                </a:solidFill>
              </a:rPr>
              <a:t>*</a:t>
            </a:r>
          </a:p>
        </p:txBody>
      </p:sp>
      <p:sp>
        <p:nvSpPr>
          <p:cNvPr id="19" name="Freccia a destra con strisce 22"/>
          <p:cNvSpPr/>
          <p:nvPr/>
        </p:nvSpPr>
        <p:spPr>
          <a:xfrm>
            <a:off x="5591300" y="3194356"/>
            <a:ext cx="3097213" cy="936625"/>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solidFill>
                  <a:schemeClr val="tx2"/>
                </a:solidFill>
              </a:rPr>
              <a:t>MEDIE TENSIONI</a:t>
            </a:r>
          </a:p>
        </p:txBody>
      </p:sp>
    </p:spTree>
    <p:extLst>
      <p:ext uri="{BB962C8B-B14F-4D97-AF65-F5344CB8AC3E}">
        <p14:creationId xmlns:p14="http://schemas.microsoft.com/office/powerpoint/2010/main" val="7690461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heckerboard(across)">
                                      <p:cBhvr>
                                        <p:cTn id="39" dur="500"/>
                                        <p:tgtEl>
                                          <p:spTgt spid="10"/>
                                        </p:tgtEl>
                                      </p:cBhvr>
                                    </p:animEffect>
                                  </p:childTnLst>
                                </p:cTn>
                              </p:par>
                              <p:par>
                                <p:cTn id="40" presetID="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17" grpId="0"/>
      <p:bldP spid="18"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FB7368A1-6CA6-4D48-8C12-514B4A358E9A}"/>
              </a:ext>
            </a:extLst>
          </p:cNvPr>
          <p:cNvPicPr>
            <a:picLocks noChangeAspect="1"/>
          </p:cNvPicPr>
          <p:nvPr/>
        </p:nvPicPr>
        <p:blipFill>
          <a:blip r:embed="rId2"/>
          <a:stretch>
            <a:fillRect/>
          </a:stretch>
        </p:blipFill>
        <p:spPr>
          <a:xfrm flipH="1">
            <a:off x="-1" y="-279072"/>
            <a:ext cx="13258797" cy="7137072"/>
          </a:xfrm>
          <a:prstGeom prst="rect">
            <a:avLst/>
          </a:prstGeom>
        </p:spPr>
      </p:pic>
      <p:sp>
        <p:nvSpPr>
          <p:cNvPr id="5" name="Rettangolo 4">
            <a:extLst>
              <a:ext uri="{FF2B5EF4-FFF2-40B4-BE49-F238E27FC236}">
                <a16:creationId xmlns:a16="http://schemas.microsoft.com/office/drawing/2014/main" id="{5697845B-3F46-B640-939B-57ACC4DCD505}"/>
              </a:ext>
            </a:extLst>
          </p:cNvPr>
          <p:cNvSpPr/>
          <p:nvPr/>
        </p:nvSpPr>
        <p:spPr>
          <a:xfrm>
            <a:off x="2872145" y="2868478"/>
            <a:ext cx="5354854" cy="523220"/>
          </a:xfrm>
          <a:prstGeom prst="rect">
            <a:avLst/>
          </a:prstGeom>
        </p:spPr>
        <p:txBody>
          <a:bodyPr wrap="square">
            <a:spAutoFit/>
          </a:bodyPr>
          <a:lstStyle/>
          <a:p>
            <a:pPr lvl="0" eaLnBrk="0" fontAlgn="base" hangingPunct="0">
              <a:spcBef>
                <a:spcPct val="0"/>
              </a:spcBef>
              <a:spcAft>
                <a:spcPct val="0"/>
              </a:spcAft>
              <a:defRPr/>
            </a:pPr>
            <a:r>
              <a:rPr lang="it-IT" sz="2800" b="1" dirty="0">
                <a:solidFill>
                  <a:schemeClr val="bg1"/>
                </a:solidFill>
                <a:effectLst>
                  <a:outerShdw blurRad="50800" dist="76200" dir="3540000" algn="ctr" rotWithShape="0">
                    <a:srgbClr val="000000"/>
                  </a:outerShdw>
                </a:effectLst>
                <a:latin typeface="Roboto Light" pitchFamily="2" charset="0"/>
                <a:ea typeface="Roboto Light" pitchFamily="2" charset="0"/>
                <a:cs typeface="Roboto Light" pitchFamily="2" charset="0"/>
              </a:rPr>
              <a:t>Grazie per l’attenzione</a:t>
            </a:r>
          </a:p>
        </p:txBody>
      </p:sp>
      <p:sp>
        <p:nvSpPr>
          <p:cNvPr id="6" name="CasellaDiTesto 5">
            <a:extLst>
              <a:ext uri="{FF2B5EF4-FFF2-40B4-BE49-F238E27FC236}">
                <a16:creationId xmlns:a16="http://schemas.microsoft.com/office/drawing/2014/main" id="{768179E2-B7C6-8347-AE6C-B40258773A4F}"/>
              </a:ext>
            </a:extLst>
          </p:cNvPr>
          <p:cNvSpPr txBox="1"/>
          <p:nvPr/>
        </p:nvSpPr>
        <p:spPr>
          <a:xfrm>
            <a:off x="7382577" y="5765533"/>
            <a:ext cx="184731" cy="369332"/>
          </a:xfrm>
          <a:prstGeom prst="rect">
            <a:avLst/>
          </a:prstGeom>
          <a:noFill/>
        </p:spPr>
        <p:txBody>
          <a:bodyPr wrap="none" rtlCol="0">
            <a:spAutoFit/>
          </a:bodyPr>
          <a:lstStyle/>
          <a:p>
            <a:endParaRPr lang="it-IT" dirty="0"/>
          </a:p>
        </p:txBody>
      </p:sp>
      <p:cxnSp>
        <p:nvCxnSpPr>
          <p:cNvPr id="23" name="Connettore 1 22">
            <a:extLst>
              <a:ext uri="{FF2B5EF4-FFF2-40B4-BE49-F238E27FC236}">
                <a16:creationId xmlns:a16="http://schemas.microsoft.com/office/drawing/2014/main" id="{6F115083-0466-C04D-A6E5-1B6CDCC67BBA}"/>
              </a:ext>
            </a:extLst>
          </p:cNvPr>
          <p:cNvCxnSpPr>
            <a:cxnSpLocks/>
          </p:cNvCxnSpPr>
          <p:nvPr/>
        </p:nvCxnSpPr>
        <p:spPr>
          <a:xfrm>
            <a:off x="2983832" y="3518886"/>
            <a:ext cx="3828029" cy="0"/>
          </a:xfrm>
          <a:prstGeom prst="line">
            <a:avLst/>
          </a:prstGeom>
          <a:ln w="50800">
            <a:solidFill>
              <a:srgbClr val="00534E"/>
            </a:solidFill>
          </a:ln>
        </p:spPr>
        <p:style>
          <a:lnRef idx="1">
            <a:schemeClr val="accent1"/>
          </a:lnRef>
          <a:fillRef idx="0">
            <a:schemeClr val="accent1"/>
          </a:fillRef>
          <a:effectRef idx="0">
            <a:schemeClr val="accent1"/>
          </a:effectRef>
          <a:fontRef idx="minor">
            <a:schemeClr val="tx1"/>
          </a:fontRef>
        </p:style>
      </p:cxnSp>
      <p:pic>
        <p:nvPicPr>
          <p:cNvPr id="9" name="Immagine 8">
            <a:extLst>
              <a:ext uri="{FF2B5EF4-FFF2-40B4-BE49-F238E27FC236}">
                <a16:creationId xmlns:a16="http://schemas.microsoft.com/office/drawing/2014/main" id="{E1F8581C-3019-844A-B92F-5AC39EC002A5}"/>
              </a:ext>
            </a:extLst>
          </p:cNvPr>
          <p:cNvPicPr>
            <a:picLocks noChangeAspect="1"/>
          </p:cNvPicPr>
          <p:nvPr/>
        </p:nvPicPr>
        <p:blipFill>
          <a:blip r:embed="rId3"/>
          <a:stretch>
            <a:fillRect/>
          </a:stretch>
        </p:blipFill>
        <p:spPr>
          <a:xfrm>
            <a:off x="261257" y="580297"/>
            <a:ext cx="2166750" cy="950717"/>
          </a:xfrm>
          <a:prstGeom prst="rect">
            <a:avLst/>
          </a:prstGeom>
        </p:spPr>
      </p:pic>
    </p:spTree>
    <p:extLst>
      <p:ext uri="{BB962C8B-B14F-4D97-AF65-F5344CB8AC3E}">
        <p14:creationId xmlns:p14="http://schemas.microsoft.com/office/powerpoint/2010/main" val="15001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La Filiera Energetica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6" name="Gruppo 37"/>
          <p:cNvGrpSpPr>
            <a:grpSpLocks/>
          </p:cNvGrpSpPr>
          <p:nvPr/>
        </p:nvGrpSpPr>
        <p:grpSpPr bwMode="auto">
          <a:xfrm>
            <a:off x="1618258" y="1556792"/>
            <a:ext cx="2706687" cy="3959771"/>
            <a:chOff x="487680" y="1572768"/>
            <a:chExt cx="2706624" cy="3011424"/>
          </a:xfrm>
        </p:grpSpPr>
        <p:sp>
          <p:nvSpPr>
            <p:cNvPr id="8" name="Rettangolo 7"/>
            <p:cNvSpPr/>
            <p:nvPr/>
          </p:nvSpPr>
          <p:spPr>
            <a:xfrm>
              <a:off x="487680" y="1572768"/>
              <a:ext cx="2706624" cy="301142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0" name="Rettangolo 9"/>
            <p:cNvSpPr/>
            <p:nvPr/>
          </p:nvSpPr>
          <p:spPr>
            <a:xfrm>
              <a:off x="779773" y="2155369"/>
              <a:ext cx="2076402" cy="1060427"/>
            </a:xfrm>
            <a:prstGeom prst="rect">
              <a:avLst/>
            </a:prstGeom>
            <a:solidFill>
              <a:srgbClr val="FF99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1" name="Rettangolo 10"/>
            <p:cNvSpPr/>
            <p:nvPr/>
          </p:nvSpPr>
          <p:spPr>
            <a:xfrm>
              <a:off x="786123" y="3395179"/>
              <a:ext cx="2076402" cy="1060427"/>
            </a:xfrm>
            <a:prstGeom prst="rect">
              <a:avLst/>
            </a:prstGeom>
            <a:solidFill>
              <a:srgbClr val="FF990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2" name="CasellaDiTesto 11"/>
            <p:cNvSpPr txBox="1"/>
            <p:nvPr/>
          </p:nvSpPr>
          <p:spPr>
            <a:xfrm>
              <a:off x="779773" y="2487149"/>
              <a:ext cx="2082752" cy="369880"/>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Generazione</a:t>
              </a:r>
            </a:p>
          </p:txBody>
        </p:sp>
        <p:sp>
          <p:nvSpPr>
            <p:cNvPr id="13" name="CasellaDiTesto 12"/>
            <p:cNvSpPr txBox="1"/>
            <p:nvPr/>
          </p:nvSpPr>
          <p:spPr>
            <a:xfrm>
              <a:off x="786123" y="3725372"/>
              <a:ext cx="2076402" cy="368292"/>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Importazione</a:t>
              </a:r>
            </a:p>
          </p:txBody>
        </p:sp>
        <p:sp>
          <p:nvSpPr>
            <p:cNvPr id="14" name="CasellaDiTesto 13"/>
            <p:cNvSpPr txBox="1"/>
            <p:nvPr/>
          </p:nvSpPr>
          <p:spPr>
            <a:xfrm>
              <a:off x="487680" y="1691828"/>
              <a:ext cx="2706624" cy="368292"/>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Approvvigionamento</a:t>
              </a:r>
            </a:p>
          </p:txBody>
        </p:sp>
      </p:grpSp>
      <p:grpSp>
        <p:nvGrpSpPr>
          <p:cNvPr id="15" name="Gruppo 36"/>
          <p:cNvGrpSpPr>
            <a:grpSpLocks/>
          </p:cNvGrpSpPr>
          <p:nvPr/>
        </p:nvGrpSpPr>
        <p:grpSpPr bwMode="auto">
          <a:xfrm>
            <a:off x="4367808" y="1556792"/>
            <a:ext cx="2706687" cy="3959771"/>
            <a:chOff x="3236976" y="1566672"/>
            <a:chExt cx="2706624" cy="3011424"/>
          </a:xfrm>
        </p:grpSpPr>
        <p:sp>
          <p:nvSpPr>
            <p:cNvPr id="16" name="Rettangolo 15"/>
            <p:cNvSpPr/>
            <p:nvPr/>
          </p:nvSpPr>
          <p:spPr>
            <a:xfrm>
              <a:off x="3236976" y="1566672"/>
              <a:ext cx="2706624" cy="301142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7" name="Rettangolo 16"/>
            <p:cNvSpPr/>
            <p:nvPr/>
          </p:nvSpPr>
          <p:spPr>
            <a:xfrm>
              <a:off x="3508432" y="2142923"/>
              <a:ext cx="981052" cy="2312938"/>
            </a:xfrm>
            <a:prstGeom prst="rect">
              <a:avLst/>
            </a:prstGeom>
            <a:solidFill>
              <a:srgbClr val="92D050"/>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8" name="Rettangolo 17"/>
            <p:cNvSpPr/>
            <p:nvPr/>
          </p:nvSpPr>
          <p:spPr>
            <a:xfrm>
              <a:off x="4630769" y="2133398"/>
              <a:ext cx="981052" cy="2316113"/>
            </a:xfrm>
            <a:prstGeom prst="rect">
              <a:avLst/>
            </a:prstGeom>
            <a:solidFill>
              <a:srgbClr val="EE9CE4"/>
            </a:solidFill>
            <a:ln w="9525" cap="flat" cmpd="sng" algn="ctr">
              <a:solidFill>
                <a:srgbClr val="FFC000"/>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19" name="CasellaDiTesto 18"/>
            <p:cNvSpPr txBox="1"/>
            <p:nvPr/>
          </p:nvSpPr>
          <p:spPr>
            <a:xfrm rot="16200000">
              <a:off x="2880588" y="2962850"/>
              <a:ext cx="2285951" cy="646097"/>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Trasmissione e</a:t>
              </a:r>
            </a:p>
            <a:p>
              <a:pPr algn="ctr" fontAlgn="auto">
                <a:spcBef>
                  <a:spcPts val="0"/>
                </a:spcBef>
                <a:spcAft>
                  <a:spcPts val="0"/>
                </a:spcAft>
                <a:defRPr/>
              </a:pPr>
              <a:r>
                <a:rPr lang="it-IT" b="1" kern="0" dirty="0" err="1">
                  <a:solidFill>
                    <a:sysClr val="windowText" lastClr="000000"/>
                  </a:solidFill>
                  <a:effectLst>
                    <a:outerShdw blurRad="38100" dist="38100" dir="2700000" algn="tl">
                      <a:srgbClr val="000000">
                        <a:alpha val="43137"/>
                      </a:srgbClr>
                    </a:outerShdw>
                  </a:effectLst>
                  <a:latin typeface="Calibri"/>
                  <a:cs typeface="+mn-cs"/>
                </a:rPr>
                <a:t>Dispacciamento</a:t>
              </a:r>
              <a:endParaRPr lang="it-IT" b="1" kern="0" dirty="0">
                <a:solidFill>
                  <a:sysClr val="windowText" lastClr="000000"/>
                </a:solidFill>
                <a:effectLst>
                  <a:outerShdw blurRad="38100" dist="38100" dir="2700000" algn="tl">
                    <a:srgbClr val="000000">
                      <a:alpha val="43137"/>
                    </a:srgbClr>
                  </a:outerShdw>
                </a:effectLst>
                <a:latin typeface="Calibri"/>
                <a:cs typeface="+mn-cs"/>
              </a:endParaRPr>
            </a:p>
          </p:txBody>
        </p:sp>
        <p:sp>
          <p:nvSpPr>
            <p:cNvPr id="20" name="CasellaDiTesto 19"/>
            <p:cNvSpPr txBox="1"/>
            <p:nvPr/>
          </p:nvSpPr>
          <p:spPr>
            <a:xfrm rot="16200000">
              <a:off x="3975143" y="3114452"/>
              <a:ext cx="2312938" cy="369879"/>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Distribuzione</a:t>
              </a:r>
            </a:p>
          </p:txBody>
        </p:sp>
        <p:sp>
          <p:nvSpPr>
            <p:cNvPr id="21" name="CasellaDiTesto 20"/>
            <p:cNvSpPr txBox="1"/>
            <p:nvPr/>
          </p:nvSpPr>
          <p:spPr>
            <a:xfrm>
              <a:off x="3236976" y="1685732"/>
              <a:ext cx="2706624" cy="368292"/>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Infrastrutture</a:t>
              </a:r>
            </a:p>
          </p:txBody>
        </p:sp>
      </p:grpSp>
      <p:grpSp>
        <p:nvGrpSpPr>
          <p:cNvPr id="22" name="Gruppo 35"/>
          <p:cNvGrpSpPr>
            <a:grpSpLocks/>
          </p:cNvGrpSpPr>
          <p:nvPr/>
        </p:nvGrpSpPr>
        <p:grpSpPr bwMode="auto">
          <a:xfrm>
            <a:off x="7142758" y="1556792"/>
            <a:ext cx="2706687" cy="3959771"/>
            <a:chOff x="5998464" y="1572768"/>
            <a:chExt cx="2706624" cy="3011424"/>
          </a:xfrm>
        </p:grpSpPr>
        <p:sp>
          <p:nvSpPr>
            <p:cNvPr id="23" name="Rettangolo 22"/>
            <p:cNvSpPr/>
            <p:nvPr/>
          </p:nvSpPr>
          <p:spPr>
            <a:xfrm>
              <a:off x="5998464" y="1572768"/>
              <a:ext cx="2706624" cy="301142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24" name="CasellaDiTesto 23"/>
            <p:cNvSpPr txBox="1"/>
            <p:nvPr/>
          </p:nvSpPr>
          <p:spPr>
            <a:xfrm>
              <a:off x="5998464" y="1691828"/>
              <a:ext cx="2706624" cy="368292"/>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Commercializzazione</a:t>
              </a:r>
            </a:p>
          </p:txBody>
        </p:sp>
        <p:sp>
          <p:nvSpPr>
            <p:cNvPr id="25" name="Figura a mano libera 24"/>
            <p:cNvSpPr/>
            <p:nvPr/>
          </p:nvSpPr>
          <p:spPr>
            <a:xfrm>
              <a:off x="6504864" y="2142669"/>
              <a:ext cx="1822408" cy="2330400"/>
            </a:xfrm>
            <a:custGeom>
              <a:avLst/>
              <a:gdLst>
                <a:gd name="connsiteX0" fmla="*/ 0 w 1822450"/>
                <a:gd name="connsiteY0" fmla="*/ 0 h 2330450"/>
                <a:gd name="connsiteX1" fmla="*/ 0 w 1822450"/>
                <a:gd name="connsiteY1" fmla="*/ 2330450 h 2330450"/>
                <a:gd name="connsiteX2" fmla="*/ 1003300 w 1822450"/>
                <a:gd name="connsiteY2" fmla="*/ 2330450 h 2330450"/>
                <a:gd name="connsiteX3" fmla="*/ 1822450 w 1822450"/>
                <a:gd name="connsiteY3" fmla="*/ 1136650 h 2330450"/>
                <a:gd name="connsiteX4" fmla="*/ 996950 w 1822450"/>
                <a:gd name="connsiteY4" fmla="*/ 0 h 2330450"/>
                <a:gd name="connsiteX5" fmla="*/ 0 w 1822450"/>
                <a:gd name="connsiteY5" fmla="*/ 0 h 233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2450" h="2330450">
                  <a:moveTo>
                    <a:pt x="0" y="0"/>
                  </a:moveTo>
                  <a:lnTo>
                    <a:pt x="0" y="2330450"/>
                  </a:lnTo>
                  <a:lnTo>
                    <a:pt x="1003300" y="2330450"/>
                  </a:lnTo>
                  <a:lnTo>
                    <a:pt x="1822450" y="1136650"/>
                  </a:lnTo>
                  <a:lnTo>
                    <a:pt x="996950" y="0"/>
                  </a:lnTo>
                  <a:lnTo>
                    <a:pt x="0" y="0"/>
                  </a:lnTo>
                  <a:close/>
                </a:path>
              </a:pathLst>
            </a:custGeom>
            <a:solidFill>
              <a:srgbClr val="FFFF0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it-IT" kern="0">
                <a:solidFill>
                  <a:sysClr val="window" lastClr="FFFFFF"/>
                </a:solidFill>
                <a:latin typeface="Calibri"/>
                <a:cs typeface="+mn-cs"/>
              </a:endParaRPr>
            </a:p>
          </p:txBody>
        </p:sp>
        <p:sp>
          <p:nvSpPr>
            <p:cNvPr id="26" name="CasellaDiTesto 25"/>
            <p:cNvSpPr txBox="1"/>
            <p:nvPr/>
          </p:nvSpPr>
          <p:spPr>
            <a:xfrm>
              <a:off x="6339768" y="2976088"/>
              <a:ext cx="1901781" cy="646099"/>
            </a:xfrm>
            <a:prstGeom prst="rect">
              <a:avLst/>
            </a:prstGeom>
            <a:noFill/>
          </p:spPr>
          <p:txBody>
            <a:bodyPr>
              <a:spAutoFit/>
            </a:bodyPr>
            <a:lstStyle/>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Vendita ai </a:t>
              </a:r>
            </a:p>
            <a:p>
              <a:pPr algn="ctr" fontAlgn="auto">
                <a:spcBef>
                  <a:spcPts val="0"/>
                </a:spcBef>
                <a:spcAft>
                  <a:spcPts val="0"/>
                </a:spcAft>
                <a:defRPr/>
              </a:pPr>
              <a:r>
                <a:rPr lang="it-IT" b="1" kern="0" dirty="0">
                  <a:solidFill>
                    <a:sysClr val="windowText" lastClr="000000"/>
                  </a:solidFill>
                  <a:effectLst>
                    <a:outerShdw blurRad="38100" dist="38100" dir="2700000" algn="tl">
                      <a:srgbClr val="000000">
                        <a:alpha val="43137"/>
                      </a:srgbClr>
                    </a:outerShdw>
                  </a:effectLst>
                  <a:latin typeface="Calibri"/>
                  <a:cs typeface="+mn-cs"/>
                </a:rPr>
                <a:t>Clienti Finali</a:t>
              </a:r>
            </a:p>
          </p:txBody>
        </p:sp>
      </p:grpSp>
    </p:spTree>
    <p:extLst>
      <p:ext uri="{BB962C8B-B14F-4D97-AF65-F5344CB8AC3E}">
        <p14:creationId xmlns:p14="http://schemas.microsoft.com/office/powerpoint/2010/main" val="2532543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L’Energia Elettrica (caratteristiche fisiche)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7" name="Picture 2"/>
          <p:cNvPicPr>
            <a:picLocks noChangeAspect="1" noChangeArrowheads="1"/>
          </p:cNvPicPr>
          <p:nvPr/>
        </p:nvPicPr>
        <p:blipFill>
          <a:blip r:embed="rId3" cstate="print"/>
          <a:srcRect/>
          <a:stretch>
            <a:fillRect/>
          </a:stretch>
        </p:blipFill>
        <p:spPr bwMode="auto">
          <a:xfrm>
            <a:off x="7814361" y="4077403"/>
            <a:ext cx="3106052" cy="2329539"/>
          </a:xfrm>
          <a:prstGeom prst="rect">
            <a:avLst/>
          </a:prstGeom>
          <a:ln>
            <a:noFill/>
          </a:ln>
          <a:effectLst>
            <a:softEdge rad="112500"/>
          </a:effectLst>
        </p:spPr>
      </p:pic>
      <p:sp>
        <p:nvSpPr>
          <p:cNvPr id="28" name="Rettangolo 27"/>
          <p:cNvSpPr>
            <a:spLocks noChangeArrowheads="1"/>
          </p:cNvSpPr>
          <p:nvPr/>
        </p:nvSpPr>
        <p:spPr bwMode="auto">
          <a:xfrm>
            <a:off x="1559496" y="1599407"/>
            <a:ext cx="8929688" cy="2287587"/>
          </a:xfrm>
          <a:prstGeom prst="rect">
            <a:avLst/>
          </a:prstGeom>
          <a:noFill/>
          <a:ln w="9525">
            <a:noFill/>
            <a:miter lim="800000"/>
            <a:headEnd/>
            <a:tailEnd/>
          </a:ln>
        </p:spPr>
        <p:txBody>
          <a:bodyPr>
            <a:spAutoFit/>
          </a:bodyPr>
          <a:lstStyle/>
          <a:p>
            <a:pPr defTabSz="449263" hangingPunct="0">
              <a:lnSpc>
                <a:spcPct val="96000"/>
              </a:lnSpc>
              <a:spcAft>
                <a:spcPts val="1425"/>
              </a:spcAft>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pPr>
            <a:r>
              <a:rPr lang="it-IT" dirty="0">
                <a:solidFill>
                  <a:srgbClr val="015351"/>
                </a:solidFill>
                <a:latin typeface="Myriad Pro"/>
                <a:ea typeface="SimSun" pitchFamily="2" charset="-122"/>
                <a:cs typeface="Arial Unicode MS" pitchFamily="34" charset="-128"/>
              </a:rPr>
              <a:t> </a:t>
            </a:r>
            <a:r>
              <a:rPr lang="it-IT" sz="2000" b="1" dirty="0">
                <a:solidFill>
                  <a:srgbClr val="015351"/>
                </a:solidFill>
                <a:latin typeface="+mj-lt"/>
                <a:ea typeface="SimSun" pitchFamily="2" charset="-122"/>
                <a:cs typeface="Miriam" pitchFamily="34" charset="-79"/>
              </a:rPr>
              <a:t>È UNA FONTE ENERGETICA SECONDARIA</a:t>
            </a:r>
          </a:p>
          <a:p>
            <a:pPr defTabSz="449263" hangingPunct="0">
              <a:lnSpc>
                <a:spcPct val="96000"/>
              </a:lnSpc>
              <a:spcAft>
                <a:spcPts val="1425"/>
              </a:spcAft>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pPr>
            <a:r>
              <a:rPr lang="it-IT" sz="2000" b="1" dirty="0">
                <a:solidFill>
                  <a:srgbClr val="015351"/>
                </a:solidFill>
                <a:latin typeface="+mj-lt"/>
                <a:ea typeface="SimSun" pitchFamily="2" charset="-122"/>
                <a:cs typeface="Miriam" pitchFamily="34" charset="-79"/>
              </a:rPr>
              <a:t> NON È IMMAGAZZINABILE</a:t>
            </a:r>
          </a:p>
          <a:p>
            <a:pPr defTabSz="449263" hangingPunct="0">
              <a:lnSpc>
                <a:spcPct val="96000"/>
              </a:lnSpc>
              <a:spcAft>
                <a:spcPts val="1425"/>
              </a:spcAft>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pPr>
            <a:r>
              <a:rPr lang="it-IT" sz="2000" b="1" dirty="0">
                <a:solidFill>
                  <a:srgbClr val="015351"/>
                </a:solidFill>
                <a:latin typeface="+mj-lt"/>
                <a:ea typeface="SimSun" pitchFamily="2" charset="-122"/>
                <a:cs typeface="Miriam" pitchFamily="34" charset="-79"/>
              </a:rPr>
              <a:t> DEVE ESSERE SEMPRE DISPONIBILE </a:t>
            </a:r>
          </a:p>
          <a:p>
            <a:pPr defTabSz="449263" hangingPunct="0">
              <a:lnSpc>
                <a:spcPct val="96000"/>
              </a:lnSpc>
              <a:spcAft>
                <a:spcPts val="1425"/>
              </a:spcAft>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pPr>
            <a:r>
              <a:rPr lang="it-IT" sz="2000" b="1" dirty="0">
                <a:solidFill>
                  <a:srgbClr val="015351"/>
                </a:solidFill>
                <a:latin typeface="+mj-lt"/>
                <a:ea typeface="SimSun" pitchFamily="2" charset="-122"/>
                <a:cs typeface="Miriam" pitchFamily="34" charset="-79"/>
              </a:rPr>
              <a:t> PRODUZIONE E CONSUMO DEVONO COINCIDERE</a:t>
            </a:r>
          </a:p>
          <a:p>
            <a:pPr defTabSz="449263" hangingPunct="0">
              <a:lnSpc>
                <a:spcPct val="96000"/>
              </a:lnSpc>
              <a:spcAft>
                <a:spcPts val="1425"/>
              </a:spcAft>
              <a:buSzPct val="100000"/>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pPr>
            <a:r>
              <a:rPr lang="it-IT" sz="2000" b="1" dirty="0">
                <a:solidFill>
                  <a:srgbClr val="015351"/>
                </a:solidFill>
                <a:latin typeface="+mj-lt"/>
                <a:ea typeface="SimSun" pitchFamily="2" charset="-122"/>
                <a:cs typeface="Miriam" pitchFamily="34" charset="-79"/>
              </a:rPr>
              <a:t> DURANTE LA TRASFORMAZIONE E IL TRASPORTO SUBISCE DELLE PERDITE</a:t>
            </a:r>
          </a:p>
        </p:txBody>
      </p:sp>
    </p:spTree>
    <p:extLst>
      <p:ext uri="{BB962C8B-B14F-4D97-AF65-F5344CB8AC3E}">
        <p14:creationId xmlns:p14="http://schemas.microsoft.com/office/powerpoint/2010/main" val="19246267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box(in)">
                                      <p:cBhvr>
                                        <p:cTn id="13" dur="500"/>
                                        <p:tgtEl>
                                          <p:spTgt spid="2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8">
                                            <p:txEl>
                                              <p:pRg st="2" end="2"/>
                                            </p:txEl>
                                          </p:spTgt>
                                        </p:tgtEl>
                                        <p:attrNameLst>
                                          <p:attrName>style.visibility</p:attrName>
                                        </p:attrNameLst>
                                      </p:cBhvr>
                                      <p:to>
                                        <p:strVal val="visible"/>
                                      </p:to>
                                    </p:set>
                                    <p:animEffect transition="in" filter="checkerboard(across)">
                                      <p:cBhvr>
                                        <p:cTn id="18" dur="500"/>
                                        <p:tgtEl>
                                          <p:spTgt spid="2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animEffect transition="in" filter="checkerboard(across)">
                                      <p:cBhvr>
                                        <p:cTn id="23" dur="500"/>
                                        <p:tgtEl>
                                          <p:spTgt spid="2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8">
                                            <p:txEl>
                                              <p:pRg st="4" end="4"/>
                                            </p:txEl>
                                          </p:spTgt>
                                        </p:tgtEl>
                                        <p:attrNameLst>
                                          <p:attrName>style.visibility</p:attrName>
                                        </p:attrNameLst>
                                      </p:cBhvr>
                                      <p:to>
                                        <p:strVal val="visible"/>
                                      </p:to>
                                    </p:set>
                                    <p:animEffect transition="in" filter="blinds(horizontal)">
                                      <p:cBhvr>
                                        <p:cTn id="28"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bg2">
                <a:lumMod val="0"/>
                <a:lumOff val="100000"/>
              </a:schemeClr>
            </a:gs>
            <a:gs pos="100000">
              <a:schemeClr val="bg2">
                <a:lumMod val="90000"/>
              </a:schemeClr>
            </a:gs>
          </a:gsLst>
          <a:lin ang="5400000" scaled="1"/>
        </a:gradFill>
        <a:effectLst/>
      </p:bgPr>
    </p:bg>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Le Unità di Misura</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Picture 34" descr="http://t3.gstatic.com/images?q=tbn:ANd9GcS_5fWbeuXbQMcy0LfxohAYhTbTvLZc7-t0F6hwF9TYsFPDlQBl"/>
          <p:cNvPicPr>
            <a:picLocks noChangeAspect="1" noChangeArrowheads="1"/>
          </p:cNvPicPr>
          <p:nvPr/>
        </p:nvPicPr>
        <p:blipFill>
          <a:blip r:embed="rId3" cstate="print"/>
          <a:srcRect/>
          <a:stretch>
            <a:fillRect/>
          </a:stretch>
        </p:blipFill>
        <p:spPr bwMode="auto">
          <a:xfrm>
            <a:off x="2657624" y="2117626"/>
            <a:ext cx="2309813" cy="2311400"/>
          </a:xfrm>
          <a:prstGeom prst="rect">
            <a:avLst/>
          </a:prstGeom>
          <a:noFill/>
          <a:ln w="9525">
            <a:noFill/>
            <a:miter lim="800000"/>
            <a:headEnd/>
            <a:tailEnd/>
          </a:ln>
        </p:spPr>
      </p:pic>
      <p:pic>
        <p:nvPicPr>
          <p:cNvPr id="8" name="Picture 26" descr="http://t1.gstatic.com/images?q=tbn:ANd9GcRoqjbDIbqbPh87-K99FdlBfacix6Avv3SddDQtIqDs6Ftx075k1g"/>
          <p:cNvPicPr>
            <a:picLocks noChangeAspect="1" noChangeArrowheads="1"/>
          </p:cNvPicPr>
          <p:nvPr/>
        </p:nvPicPr>
        <p:blipFill>
          <a:blip r:embed="rId4" cstate="print"/>
          <a:srcRect/>
          <a:stretch>
            <a:fillRect/>
          </a:stretch>
        </p:blipFill>
        <p:spPr bwMode="auto">
          <a:xfrm>
            <a:off x="4511824" y="1412776"/>
            <a:ext cx="4329113" cy="3873500"/>
          </a:xfrm>
          <a:prstGeom prst="rect">
            <a:avLst/>
          </a:prstGeom>
          <a:noFill/>
          <a:ln w="9525">
            <a:noFill/>
            <a:miter lim="800000"/>
            <a:headEnd/>
            <a:tailEnd/>
          </a:ln>
        </p:spPr>
      </p:pic>
    </p:spTree>
    <p:extLst>
      <p:ext uri="{BB962C8B-B14F-4D97-AF65-F5344CB8AC3E}">
        <p14:creationId xmlns:p14="http://schemas.microsoft.com/office/powerpoint/2010/main" val="62750169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Unità di misura delle grandezze elettriche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Picture 12"/>
          <p:cNvPicPr>
            <a:picLocks noChangeAspect="1" noChangeArrowheads="1"/>
          </p:cNvPicPr>
          <p:nvPr/>
        </p:nvPicPr>
        <p:blipFill>
          <a:blip r:embed="rId3" cstate="print"/>
          <a:srcRect/>
          <a:stretch>
            <a:fillRect/>
          </a:stretch>
        </p:blipFill>
        <p:spPr bwMode="auto">
          <a:xfrm>
            <a:off x="2203450" y="3370263"/>
            <a:ext cx="1143000" cy="1344612"/>
          </a:xfrm>
          <a:prstGeom prst="rect">
            <a:avLst/>
          </a:prstGeom>
          <a:noFill/>
          <a:ln w="9525">
            <a:noFill/>
            <a:miter lim="800000"/>
            <a:headEnd/>
            <a:tailEnd/>
          </a:ln>
        </p:spPr>
      </p:pic>
      <p:graphicFrame>
        <p:nvGraphicFramePr>
          <p:cNvPr id="8" name="Tabella 7"/>
          <p:cNvGraphicFramePr>
            <a:graphicFrameLocks noGrp="1"/>
          </p:cNvGraphicFramePr>
          <p:nvPr/>
        </p:nvGraphicFramePr>
        <p:xfrm>
          <a:off x="3757614" y="3370263"/>
          <a:ext cx="5732901" cy="1036320"/>
        </p:xfrm>
        <a:graphic>
          <a:graphicData uri="http://schemas.openxmlformats.org/drawingml/2006/table">
            <a:tbl>
              <a:tblPr firstRow="1" bandRow="1">
                <a:tableStyleId>{F5AB1C69-6EDB-4FF4-983F-18BD219EF322}</a:tableStyleId>
              </a:tblPr>
              <a:tblGrid>
                <a:gridCol w="2375315">
                  <a:extLst>
                    <a:ext uri="{9D8B030D-6E8A-4147-A177-3AD203B41FA5}">
                      <a16:colId xmlns:a16="http://schemas.microsoft.com/office/drawing/2014/main" val="20000"/>
                    </a:ext>
                  </a:extLst>
                </a:gridCol>
                <a:gridCol w="1122925">
                  <a:extLst>
                    <a:ext uri="{9D8B030D-6E8A-4147-A177-3AD203B41FA5}">
                      <a16:colId xmlns:a16="http://schemas.microsoft.com/office/drawing/2014/main" val="20001"/>
                    </a:ext>
                  </a:extLst>
                </a:gridCol>
                <a:gridCol w="2234661">
                  <a:extLst>
                    <a:ext uri="{9D8B030D-6E8A-4147-A177-3AD203B41FA5}">
                      <a16:colId xmlns:a16="http://schemas.microsoft.com/office/drawing/2014/main" val="20002"/>
                    </a:ext>
                  </a:extLst>
                </a:gridCol>
              </a:tblGrid>
              <a:tr h="370840">
                <a:tc>
                  <a:txBody>
                    <a:bodyPr/>
                    <a:lstStyle/>
                    <a:p>
                      <a:r>
                        <a:rPr lang="it-IT" sz="2800" dirty="0">
                          <a:solidFill>
                            <a:schemeClr val="bg1"/>
                          </a:solidFill>
                        </a:rPr>
                        <a:t>Watt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dirty="0">
                          <a:solidFill>
                            <a:schemeClr val="bg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0"/>
                  </a:ext>
                </a:extLst>
              </a:tr>
              <a:tr h="370840">
                <a:tc>
                  <a:txBody>
                    <a:bodyPr/>
                    <a:lstStyle/>
                    <a:p>
                      <a:r>
                        <a:rPr lang="it-IT" sz="2800" b="1" dirty="0">
                          <a:solidFill>
                            <a:schemeClr val="bg1"/>
                          </a:solidFill>
                        </a:rPr>
                        <a:t>Kilowatt</a:t>
                      </a:r>
                      <a:r>
                        <a:rPr lang="it-IT" sz="2800" b="1" baseline="0" dirty="0">
                          <a:solidFill>
                            <a:schemeClr val="bg1"/>
                          </a:solidFill>
                        </a:rPr>
                        <a:t>   </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a:solidFill>
                            <a:schemeClr val="bg1"/>
                          </a:solidFill>
                        </a:rPr>
                        <a:t>kW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1.000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1"/>
                  </a:ext>
                </a:extLst>
              </a:tr>
            </a:tbl>
          </a:graphicData>
        </a:graphic>
      </p:graphicFrame>
      <p:sp>
        <p:nvSpPr>
          <p:cNvPr id="10" name="Rettangolo 21"/>
          <p:cNvSpPr>
            <a:spLocks noChangeArrowheads="1"/>
          </p:cNvSpPr>
          <p:nvPr/>
        </p:nvSpPr>
        <p:spPr bwMode="auto">
          <a:xfrm>
            <a:off x="2166938" y="1846264"/>
            <a:ext cx="7639050" cy="1122808"/>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it-IT" sz="2400" b="1" dirty="0">
                <a:solidFill>
                  <a:srgbClr val="01888C"/>
                </a:solidFill>
                <a:latin typeface="Myriad Pro"/>
                <a:ea typeface="SimSun" pitchFamily="2" charset="-122"/>
              </a:rPr>
              <a:t>Potenza:</a:t>
            </a:r>
            <a:r>
              <a:rPr lang="it-IT" sz="2400" dirty="0">
                <a:solidFill>
                  <a:srgbClr val="E46C09"/>
                </a:solidFill>
                <a:latin typeface="Myriad Pro"/>
                <a:ea typeface="SimSun" pitchFamily="2" charset="-122"/>
              </a:rPr>
              <a:t> </a:t>
            </a:r>
            <a:r>
              <a:rPr lang="it-IT" sz="2400" dirty="0">
                <a:solidFill>
                  <a:srgbClr val="015351"/>
                </a:solidFill>
                <a:latin typeface="Myriad Pro"/>
                <a:ea typeface="SimSun" pitchFamily="2" charset="-122"/>
              </a:rPr>
              <a:t>Disporre di energia elettrica significa poterla trasformare e quindi disporre di lavoro. Il lavoro che può essere svolto nell’unità di tempo è definito POTENZA.</a:t>
            </a:r>
          </a:p>
        </p:txBody>
      </p:sp>
    </p:spTree>
    <p:extLst>
      <p:ext uri="{BB962C8B-B14F-4D97-AF65-F5344CB8AC3E}">
        <p14:creationId xmlns:p14="http://schemas.microsoft.com/office/powerpoint/2010/main" val="147150924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Unità di misura delle grandezze elettriche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11" name="Tabella 10"/>
          <p:cNvGraphicFramePr>
            <a:graphicFrameLocks noGrp="1"/>
          </p:cNvGraphicFramePr>
          <p:nvPr/>
        </p:nvGraphicFramePr>
        <p:xfrm>
          <a:off x="3457576" y="3303588"/>
          <a:ext cx="6286545" cy="1554480"/>
        </p:xfrm>
        <a:graphic>
          <a:graphicData uri="http://schemas.openxmlformats.org/drawingml/2006/table">
            <a:tbl>
              <a:tblPr firstRow="1" bandRow="1">
                <a:tableStyleId>{F5AB1C69-6EDB-4FF4-983F-18BD219EF322}</a:tableStyleId>
              </a:tblPr>
              <a:tblGrid>
                <a:gridCol w="2485378">
                  <a:extLst>
                    <a:ext uri="{9D8B030D-6E8A-4147-A177-3AD203B41FA5}">
                      <a16:colId xmlns:a16="http://schemas.microsoft.com/office/drawing/2014/main" val="20000"/>
                    </a:ext>
                  </a:extLst>
                </a:gridCol>
                <a:gridCol w="1169590">
                  <a:extLst>
                    <a:ext uri="{9D8B030D-6E8A-4147-A177-3AD203B41FA5}">
                      <a16:colId xmlns:a16="http://schemas.microsoft.com/office/drawing/2014/main" val="20001"/>
                    </a:ext>
                  </a:extLst>
                </a:gridCol>
                <a:gridCol w="2631577">
                  <a:extLst>
                    <a:ext uri="{9D8B030D-6E8A-4147-A177-3AD203B41FA5}">
                      <a16:colId xmlns:a16="http://schemas.microsoft.com/office/drawing/2014/main" val="20002"/>
                    </a:ext>
                  </a:extLst>
                </a:gridCol>
              </a:tblGrid>
              <a:tr h="370840">
                <a:tc>
                  <a:txBody>
                    <a:bodyPr/>
                    <a:lstStyle/>
                    <a:p>
                      <a:r>
                        <a:rPr lang="it-IT" sz="2800" b="1" dirty="0">
                          <a:solidFill>
                            <a:schemeClr val="bg1"/>
                          </a:solidFill>
                        </a:rPr>
                        <a:t>Kilowat</a:t>
                      </a:r>
                      <a:r>
                        <a:rPr lang="it-IT" sz="2800" b="1" baseline="0" dirty="0">
                          <a:solidFill>
                            <a:schemeClr val="bg1"/>
                          </a:solidFill>
                        </a:rPr>
                        <a:t>tora</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a:solidFill>
                            <a:schemeClr val="bg1"/>
                          </a:solidFill>
                        </a:rPr>
                        <a:t>kWh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0"/>
                  </a:ext>
                </a:extLst>
              </a:tr>
              <a:tr h="370840">
                <a:tc>
                  <a:txBody>
                    <a:bodyPr/>
                    <a:lstStyle/>
                    <a:p>
                      <a:r>
                        <a:rPr lang="it-IT" sz="2800" b="1" dirty="0">
                          <a:solidFill>
                            <a:schemeClr val="bg1"/>
                          </a:solidFill>
                        </a:rPr>
                        <a:t>Megawattora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err="1">
                          <a:solidFill>
                            <a:schemeClr val="bg1"/>
                          </a:solidFill>
                        </a:rPr>
                        <a:t>MWh</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1.000 kWh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1"/>
                  </a:ext>
                </a:extLst>
              </a:tr>
              <a:tr h="370840">
                <a:tc>
                  <a:txBody>
                    <a:bodyPr/>
                    <a:lstStyle/>
                    <a:p>
                      <a:r>
                        <a:rPr lang="it-IT" sz="2800" b="1" dirty="0" err="1">
                          <a:solidFill>
                            <a:schemeClr val="bg1"/>
                          </a:solidFill>
                        </a:rPr>
                        <a:t>Gigawattora</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err="1">
                          <a:solidFill>
                            <a:schemeClr val="bg1"/>
                          </a:solidFill>
                        </a:rPr>
                        <a:t>GWh</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1.000.000 kWh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2"/>
                  </a:ext>
                </a:extLst>
              </a:tr>
            </a:tbl>
          </a:graphicData>
        </a:graphic>
      </p:graphicFrame>
      <p:sp>
        <p:nvSpPr>
          <p:cNvPr id="12" name="Rettangolo 13"/>
          <p:cNvSpPr>
            <a:spLocks noChangeArrowheads="1"/>
          </p:cNvSpPr>
          <p:nvPr/>
        </p:nvSpPr>
        <p:spPr bwMode="auto">
          <a:xfrm>
            <a:off x="1895475" y="1733550"/>
            <a:ext cx="7848601" cy="1122808"/>
          </a:xfrm>
          <a:prstGeom prst="rect">
            <a:avLst/>
          </a:prstGeom>
          <a:noFill/>
          <a:ln w="9525">
            <a:noFill/>
            <a:miter lim="800000"/>
            <a:headEnd/>
            <a:tailEnd/>
          </a:ln>
        </p:spPr>
        <p:txBody>
          <a:bodyPr wrap="square">
            <a:spAutoFit/>
          </a:bodyPr>
          <a:lstStyle/>
          <a:p>
            <a:pPr algn="just" hangingPunct="0">
              <a:lnSpc>
                <a:spcPct val="93000"/>
              </a:lnSpc>
              <a:buClr>
                <a:srgbClr val="000000"/>
              </a:buClr>
              <a:buSzPct val="100000"/>
              <a:buFont typeface="Times New Roman" pitchFamily="18" charset="0"/>
              <a:buNone/>
            </a:pPr>
            <a:r>
              <a:rPr lang="it-IT" sz="2400" b="1" dirty="0">
                <a:solidFill>
                  <a:srgbClr val="01888C"/>
                </a:solidFill>
                <a:latin typeface="Myriad Pro"/>
                <a:ea typeface="SimSun" pitchFamily="2" charset="-122"/>
              </a:rPr>
              <a:t>Consumo:</a:t>
            </a:r>
            <a:r>
              <a:rPr lang="it-IT" sz="2400" b="1" dirty="0">
                <a:solidFill>
                  <a:srgbClr val="E46C09"/>
                </a:solidFill>
                <a:latin typeface="Myriad Pro"/>
                <a:ea typeface="SimSun" pitchFamily="2" charset="-122"/>
              </a:rPr>
              <a:t> </a:t>
            </a:r>
            <a:r>
              <a:rPr lang="it-IT" sz="2400" dirty="0">
                <a:solidFill>
                  <a:srgbClr val="015351"/>
                </a:solidFill>
                <a:latin typeface="Myriad Pro"/>
                <a:ea typeface="SimSun" pitchFamily="2" charset="-122"/>
              </a:rPr>
              <a:t>Come misura dell’energia elettrica viene utilizzato il wattora (</a:t>
            </a:r>
            <a:r>
              <a:rPr lang="it-IT" sz="2400" dirty="0" err="1">
                <a:solidFill>
                  <a:srgbClr val="015351"/>
                </a:solidFill>
                <a:latin typeface="Myriad Pro"/>
                <a:ea typeface="SimSun" pitchFamily="2" charset="-122"/>
              </a:rPr>
              <a:t>Wh</a:t>
            </a:r>
            <a:r>
              <a:rPr lang="it-IT" sz="2400" dirty="0">
                <a:solidFill>
                  <a:srgbClr val="015351"/>
                </a:solidFill>
                <a:latin typeface="Myriad Pro"/>
                <a:ea typeface="SimSun" pitchFamily="2" charset="-122"/>
              </a:rPr>
              <a:t>) che corrisponde al consumo di energia data dall’utilizzo di una Potenza di un Watt per un intervallo di tempo di un’ora.</a:t>
            </a:r>
          </a:p>
        </p:txBody>
      </p:sp>
      <p:pic>
        <p:nvPicPr>
          <p:cNvPr id="13" name="Picture 12"/>
          <p:cNvPicPr>
            <a:picLocks noChangeAspect="1" noChangeArrowheads="1"/>
          </p:cNvPicPr>
          <p:nvPr/>
        </p:nvPicPr>
        <p:blipFill>
          <a:blip r:embed="rId3" cstate="print"/>
          <a:srcRect/>
          <a:stretch>
            <a:fillRect/>
          </a:stretch>
        </p:blipFill>
        <p:spPr bwMode="auto">
          <a:xfrm>
            <a:off x="1895475" y="3429001"/>
            <a:ext cx="1143000" cy="1344613"/>
          </a:xfrm>
          <a:prstGeom prst="rect">
            <a:avLst/>
          </a:prstGeom>
          <a:noFill/>
          <a:ln w="9525">
            <a:noFill/>
            <a:miter lim="800000"/>
            <a:headEnd/>
            <a:tailEnd/>
          </a:ln>
        </p:spPr>
      </p:pic>
    </p:spTree>
    <p:extLst>
      <p:ext uri="{BB962C8B-B14F-4D97-AF65-F5344CB8AC3E}">
        <p14:creationId xmlns:p14="http://schemas.microsoft.com/office/powerpoint/2010/main" val="208576495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2"/>
          <p:cNvPicPr>
            <a:picLocks noChangeAspect="1" noChangeArrowheads="1"/>
          </p:cNvPicPr>
          <p:nvPr/>
        </p:nvPicPr>
        <p:blipFill>
          <a:blip r:embed="rId3" cstate="print"/>
          <a:srcRect/>
          <a:stretch>
            <a:fillRect/>
          </a:stretch>
        </p:blipFill>
        <p:spPr bwMode="auto">
          <a:xfrm>
            <a:off x="1991544" y="3740572"/>
            <a:ext cx="1143000" cy="1344612"/>
          </a:xfrm>
          <a:prstGeom prst="rect">
            <a:avLst/>
          </a:prstGeom>
          <a:noFill/>
          <a:ln w="9525">
            <a:noFill/>
            <a:miter lim="800000"/>
            <a:headEnd/>
            <a:tailEnd/>
          </a:ln>
        </p:spPr>
      </p:pic>
      <p:sp>
        <p:nvSpPr>
          <p:cNvPr id="14340" name="Titolo 1"/>
          <p:cNvSpPr txBox="1">
            <a:spLocks/>
          </p:cNvSpPr>
          <p:nvPr/>
        </p:nvSpPr>
        <p:spPr bwMode="auto">
          <a:xfrm>
            <a:off x="766763" y="115888"/>
            <a:ext cx="95107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fontAlgn="base">
              <a:spcBef>
                <a:spcPct val="0"/>
              </a:spcBef>
              <a:spcAft>
                <a:spcPct val="0"/>
              </a:spcAft>
              <a:defRPr>
                <a:solidFill>
                  <a:schemeClr val="tx1"/>
                </a:solidFill>
                <a:latin typeface="Corbel" panose="020B0503020204020204" pitchFamily="34" charset="0"/>
              </a:defRPr>
            </a:lvl6pPr>
            <a:lvl7pPr marL="2971800" indent="-228600" fontAlgn="base">
              <a:spcBef>
                <a:spcPct val="0"/>
              </a:spcBef>
              <a:spcAft>
                <a:spcPct val="0"/>
              </a:spcAft>
              <a:defRPr>
                <a:solidFill>
                  <a:schemeClr val="tx1"/>
                </a:solidFill>
                <a:latin typeface="Corbel" panose="020B0503020204020204" pitchFamily="34" charset="0"/>
              </a:defRPr>
            </a:lvl7pPr>
            <a:lvl8pPr marL="3429000" indent="-228600" fontAlgn="base">
              <a:spcBef>
                <a:spcPct val="0"/>
              </a:spcBef>
              <a:spcAft>
                <a:spcPct val="0"/>
              </a:spcAft>
              <a:defRPr>
                <a:solidFill>
                  <a:schemeClr val="tx1"/>
                </a:solidFill>
                <a:latin typeface="Corbel" panose="020B0503020204020204" pitchFamily="34" charset="0"/>
              </a:defRPr>
            </a:lvl8pPr>
            <a:lvl9pPr marL="3886200" indent="-228600" fontAlgn="base">
              <a:spcBef>
                <a:spcPct val="0"/>
              </a:spcBef>
              <a:spcAft>
                <a:spcPct val="0"/>
              </a:spcAft>
              <a:defRPr>
                <a:solidFill>
                  <a:schemeClr val="tx1"/>
                </a:solidFill>
                <a:latin typeface="Corbel" panose="020B0503020204020204" pitchFamily="34" charset="0"/>
              </a:defRPr>
            </a:lvl9pPr>
          </a:lstStyle>
          <a:p>
            <a:pPr eaLnBrk="1" hangingPunct="1">
              <a:lnSpc>
                <a:spcPct val="90000"/>
              </a:lnSpc>
              <a:buFont typeface="Arial" panose="020B0604020202020204" pitchFamily="34" charset="0"/>
              <a:buNone/>
            </a:pPr>
            <a:r>
              <a:rPr lang="it-IT" altLang="it-IT" sz="3400" noProof="1">
                <a:solidFill>
                  <a:srgbClr val="00534C"/>
                </a:solidFill>
              </a:rPr>
              <a:t>Unità di misura delle grandezze elettriche</a:t>
            </a:r>
          </a:p>
        </p:txBody>
      </p:sp>
      <p:cxnSp>
        <p:nvCxnSpPr>
          <p:cNvPr id="9" name="Connettore 1 8"/>
          <p:cNvCxnSpPr/>
          <p:nvPr/>
        </p:nvCxnSpPr>
        <p:spPr>
          <a:xfrm>
            <a:off x="766763" y="908050"/>
            <a:ext cx="10153650" cy="0"/>
          </a:xfrm>
          <a:prstGeom prst="line">
            <a:avLst/>
          </a:prstGeom>
          <a:ln>
            <a:solidFill>
              <a:srgbClr val="222B48"/>
            </a:solidFill>
          </a:ln>
        </p:spPr>
        <p:style>
          <a:lnRef idx="1">
            <a:schemeClr val="accent1"/>
          </a:lnRef>
          <a:fillRef idx="0">
            <a:schemeClr val="accent1"/>
          </a:fillRef>
          <a:effectRef idx="0">
            <a:schemeClr val="accent1"/>
          </a:effectRef>
          <a:fontRef idx="minor">
            <a:schemeClr val="tx1"/>
          </a:fontRef>
        </p:style>
      </p:cxnSp>
      <p:sp>
        <p:nvSpPr>
          <p:cNvPr id="2" name="Rettangolo 1"/>
          <p:cNvSpPr/>
          <p:nvPr/>
        </p:nvSpPr>
        <p:spPr>
          <a:xfrm>
            <a:off x="0" y="6597352"/>
            <a:ext cx="12192000" cy="260648"/>
          </a:xfrm>
          <a:prstGeom prst="rect">
            <a:avLst/>
          </a:prstGeom>
          <a:solidFill>
            <a:srgbClr val="0053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13"/>
          <p:cNvSpPr>
            <a:spLocks noChangeArrowheads="1"/>
          </p:cNvSpPr>
          <p:nvPr/>
        </p:nvSpPr>
        <p:spPr bwMode="auto">
          <a:xfrm>
            <a:off x="1895475" y="1973244"/>
            <a:ext cx="7383902" cy="1122808"/>
          </a:xfrm>
          <a:prstGeom prst="rect">
            <a:avLst/>
          </a:prstGeom>
          <a:noFill/>
          <a:ln w="9525">
            <a:noFill/>
            <a:miter lim="800000"/>
            <a:headEnd/>
            <a:tailEnd/>
          </a:ln>
        </p:spPr>
        <p:txBody>
          <a:bodyPr wrap="square">
            <a:spAutoFit/>
          </a:bodyPr>
          <a:lstStyle/>
          <a:p>
            <a:pPr algn="just" hangingPunct="0">
              <a:lnSpc>
                <a:spcPct val="93000"/>
              </a:lnSpc>
              <a:buClr>
                <a:srgbClr val="000000"/>
              </a:buClr>
              <a:buSzPct val="100000"/>
              <a:buFont typeface="Times New Roman" pitchFamily="18" charset="0"/>
              <a:buNone/>
            </a:pPr>
            <a:r>
              <a:rPr lang="it-IT" sz="2400" b="1" dirty="0">
                <a:solidFill>
                  <a:srgbClr val="01888C"/>
                </a:solidFill>
                <a:latin typeface="Myriad Pro"/>
                <a:ea typeface="SimSun" pitchFamily="2" charset="-122"/>
              </a:rPr>
              <a:t>Tensione Elettrica</a:t>
            </a:r>
            <a:r>
              <a:rPr lang="it-IT" sz="2400" dirty="0">
                <a:solidFill>
                  <a:srgbClr val="01888C"/>
                </a:solidFill>
                <a:latin typeface="Myriad Pro"/>
                <a:ea typeface="SimSun" pitchFamily="2" charset="-122"/>
              </a:rPr>
              <a:t>: </a:t>
            </a:r>
            <a:r>
              <a:rPr lang="it-IT" sz="2400" dirty="0">
                <a:solidFill>
                  <a:srgbClr val="015351"/>
                </a:solidFill>
                <a:latin typeface="Myriad Pro"/>
                <a:ea typeface="SimSun" pitchFamily="2" charset="-122"/>
              </a:rPr>
              <a:t>E’ la causa fisica che spinge le cariche elettriche a passare da un punto a più alta energia potenza verso un punto ad Energia Potenziale più bassa generando una corrente elettrica.</a:t>
            </a:r>
          </a:p>
        </p:txBody>
      </p:sp>
      <p:graphicFrame>
        <p:nvGraphicFramePr>
          <p:cNvPr id="14" name="Tabella 13"/>
          <p:cNvGraphicFramePr>
            <a:graphicFrameLocks noGrp="1"/>
          </p:cNvGraphicFramePr>
          <p:nvPr/>
        </p:nvGraphicFramePr>
        <p:xfrm>
          <a:off x="3546476" y="3767138"/>
          <a:ext cx="5732901" cy="1036320"/>
        </p:xfrm>
        <a:graphic>
          <a:graphicData uri="http://schemas.openxmlformats.org/drawingml/2006/table">
            <a:tbl>
              <a:tblPr firstRow="1" bandRow="1">
                <a:tableStyleId>{F5AB1C69-6EDB-4FF4-983F-18BD219EF322}</a:tableStyleId>
              </a:tblPr>
              <a:tblGrid>
                <a:gridCol w="2375315">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2286016">
                  <a:extLst>
                    <a:ext uri="{9D8B030D-6E8A-4147-A177-3AD203B41FA5}">
                      <a16:colId xmlns:a16="http://schemas.microsoft.com/office/drawing/2014/main" val="20002"/>
                    </a:ext>
                  </a:extLst>
                </a:gridCol>
              </a:tblGrid>
              <a:tr h="370840">
                <a:tc>
                  <a:txBody>
                    <a:bodyPr/>
                    <a:lstStyle/>
                    <a:p>
                      <a:r>
                        <a:rPr lang="it-IT" sz="2800" b="1" dirty="0">
                          <a:solidFill>
                            <a:schemeClr val="bg1"/>
                          </a:solidFill>
                        </a:rPr>
                        <a:t>Volt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a:solidFill>
                            <a:schemeClr val="bg1"/>
                          </a:solidFill>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0"/>
                  </a:ext>
                </a:extLst>
              </a:tr>
              <a:tr h="370840">
                <a:tc>
                  <a:txBody>
                    <a:bodyPr/>
                    <a:lstStyle/>
                    <a:p>
                      <a:r>
                        <a:rPr lang="it-IT" sz="2800" b="1" dirty="0">
                          <a:solidFill>
                            <a:schemeClr val="bg1"/>
                          </a:solidFill>
                        </a:rPr>
                        <a:t>Kilovolt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351"/>
                    </a:solidFill>
                  </a:tcPr>
                </a:tc>
                <a:tc>
                  <a:txBody>
                    <a:bodyPr/>
                    <a:lstStyle/>
                    <a:p>
                      <a:r>
                        <a:rPr lang="it-IT" sz="2800" b="1" dirty="0" err="1">
                          <a:solidFill>
                            <a:schemeClr val="bg1"/>
                          </a:solidFill>
                        </a:rPr>
                        <a:t>kV</a:t>
                      </a:r>
                      <a:endParaRPr lang="it-IT" sz="28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tc>
                  <a:txBody>
                    <a:bodyPr/>
                    <a:lstStyle/>
                    <a:p>
                      <a:r>
                        <a:rPr lang="it-IT" sz="2800" b="1" dirty="0">
                          <a:solidFill>
                            <a:schemeClr val="bg1"/>
                          </a:solidFill>
                        </a:rPr>
                        <a:t>1.000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888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3403637"/>
      </p:ext>
    </p:extLst>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Piano Progetto commerciale1" id="{1890AB90-CBF1-4A9E-8C62-B07F8A6C4B90}" vid="{7837CBAC-46C6-48E7-8B3D-0453F3E9B5F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1181</TotalTime>
  <Words>1609</Words>
  <Application>Microsoft Office PowerPoint</Application>
  <PresentationFormat>Widescreen</PresentationFormat>
  <Paragraphs>283</Paragraphs>
  <Slides>33</Slides>
  <Notes>31</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33</vt:i4>
      </vt:variant>
    </vt:vector>
  </HeadingPairs>
  <TitlesOfParts>
    <vt:vector size="46" baseType="lpstr">
      <vt:lpstr>Arial</vt:lpstr>
      <vt:lpstr>Calibri</vt:lpstr>
      <vt:lpstr>Corbel</vt:lpstr>
      <vt:lpstr>Euphemia</vt:lpstr>
      <vt:lpstr>Myriad Pro</vt:lpstr>
      <vt:lpstr>Roboto Light</vt:lpstr>
      <vt:lpstr>Symbol</vt:lpstr>
      <vt:lpstr>Tahoma</vt:lpstr>
      <vt:lpstr>Times New Roman</vt:lpstr>
      <vt:lpstr>Trebuchet MS</vt:lpstr>
      <vt:lpstr>Verdana</vt:lpstr>
      <vt:lpstr>Wingdings</vt:lpstr>
      <vt:lpstr>Banded Design Blue 16x9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utente</dc:creator>
  <cp:lastModifiedBy>roberto gianni</cp:lastModifiedBy>
  <cp:revision>141</cp:revision>
  <dcterms:created xsi:type="dcterms:W3CDTF">2012-11-14T09:32:09Z</dcterms:created>
  <dcterms:modified xsi:type="dcterms:W3CDTF">2022-03-09T11:38:09Z</dcterms:modified>
</cp:coreProperties>
</file>