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8" d="100"/>
          <a:sy n="78" d="100"/>
        </p:scale>
        <p:origin x="608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357DDF-88DB-420C-A04D-DE56E15927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7F4406-191E-42D5-ABC2-365F9E5EFD5E}">
      <dgm:prSet/>
      <dgm:spPr/>
      <dgm:t>
        <a:bodyPr/>
        <a:lstStyle/>
        <a:p>
          <a:r>
            <a:rPr lang="en-US"/>
            <a:t>Objective: To uncover pricing patterns and property value trends across U.S. real estate listings using Power BI.</a:t>
          </a:r>
        </a:p>
      </dgm:t>
    </dgm:pt>
    <dgm:pt modelId="{5A85005C-0699-4EC7-BF1B-14C87BDA4120}" type="parTrans" cxnId="{2743E093-259E-49C3-B1EC-C1A8FC2854C0}">
      <dgm:prSet/>
      <dgm:spPr/>
      <dgm:t>
        <a:bodyPr/>
        <a:lstStyle/>
        <a:p>
          <a:endParaRPr lang="en-US"/>
        </a:p>
      </dgm:t>
    </dgm:pt>
    <dgm:pt modelId="{F2D27031-9DF1-49F2-B054-C37EDBF2B4A9}" type="sibTrans" cxnId="{2743E093-259E-49C3-B1EC-C1A8FC2854C0}">
      <dgm:prSet/>
      <dgm:spPr/>
      <dgm:t>
        <a:bodyPr/>
        <a:lstStyle/>
        <a:p>
          <a:endParaRPr lang="en-US"/>
        </a:p>
      </dgm:t>
    </dgm:pt>
    <dgm:pt modelId="{3CFA3755-5DE2-4338-B8AF-E710C960FC56}">
      <dgm:prSet/>
      <dgm:spPr/>
      <dgm:t>
        <a:bodyPr/>
        <a:lstStyle/>
        <a:p>
          <a:r>
            <a:rPr lang="en-US"/>
            <a:t>Data Source: Cleaned dataset of 10,000+ real estate listings across multiple states.</a:t>
          </a:r>
        </a:p>
      </dgm:t>
    </dgm:pt>
    <dgm:pt modelId="{99F43341-492C-442F-B107-2A8F4052BC68}" type="parTrans" cxnId="{448E9638-03B5-4499-B0FB-52DB3A8E9335}">
      <dgm:prSet/>
      <dgm:spPr/>
      <dgm:t>
        <a:bodyPr/>
        <a:lstStyle/>
        <a:p>
          <a:endParaRPr lang="en-US"/>
        </a:p>
      </dgm:t>
    </dgm:pt>
    <dgm:pt modelId="{7D63263A-7E26-4F36-BB6F-D8D435F755CB}" type="sibTrans" cxnId="{448E9638-03B5-4499-B0FB-52DB3A8E9335}">
      <dgm:prSet/>
      <dgm:spPr/>
      <dgm:t>
        <a:bodyPr/>
        <a:lstStyle/>
        <a:p>
          <a:endParaRPr lang="en-US"/>
        </a:p>
      </dgm:t>
    </dgm:pt>
    <dgm:pt modelId="{AC562EEF-19EF-44C5-8FC7-90EE805D7F4A}">
      <dgm:prSet/>
      <dgm:spPr/>
      <dgm:t>
        <a:bodyPr/>
        <a:lstStyle/>
        <a:p>
          <a:r>
            <a:rPr lang="en-US"/>
            <a:t>Business Question:</a:t>
          </a:r>
        </a:p>
      </dgm:t>
    </dgm:pt>
    <dgm:pt modelId="{7EEC26D5-9B44-4CE7-A607-8DA0355443A3}" type="parTrans" cxnId="{B163AADE-9390-4C15-B34E-82221A74C857}">
      <dgm:prSet/>
      <dgm:spPr/>
      <dgm:t>
        <a:bodyPr/>
        <a:lstStyle/>
        <a:p>
          <a:endParaRPr lang="en-US"/>
        </a:p>
      </dgm:t>
    </dgm:pt>
    <dgm:pt modelId="{9AB0E18B-221C-4E85-98FF-C6A8CC58B462}" type="sibTrans" cxnId="{B163AADE-9390-4C15-B34E-82221A74C857}">
      <dgm:prSet/>
      <dgm:spPr/>
      <dgm:t>
        <a:bodyPr/>
        <a:lstStyle/>
        <a:p>
          <a:endParaRPr lang="en-US"/>
        </a:p>
      </dgm:t>
    </dgm:pt>
    <dgm:pt modelId="{0F8890E1-C8CB-484C-95FB-64D6AA6AA05C}">
      <dgm:prSet/>
      <dgm:spPr/>
      <dgm:t>
        <a:bodyPr/>
        <a:lstStyle/>
        <a:p>
          <a:r>
            <a:rPr lang="en-US"/>
            <a:t>What are the key trends in listing price, price per square foot, and value concentration across different locations and home layouts?</a:t>
          </a:r>
        </a:p>
      </dgm:t>
    </dgm:pt>
    <dgm:pt modelId="{2D228944-5457-4D8F-BD2A-7CD2F57CE776}" type="parTrans" cxnId="{72F06D92-7A00-4753-9D10-2A373AB68CBC}">
      <dgm:prSet/>
      <dgm:spPr/>
      <dgm:t>
        <a:bodyPr/>
        <a:lstStyle/>
        <a:p>
          <a:endParaRPr lang="en-US"/>
        </a:p>
      </dgm:t>
    </dgm:pt>
    <dgm:pt modelId="{85AF5465-6A08-4692-873F-209CE1301D78}" type="sibTrans" cxnId="{72F06D92-7A00-4753-9D10-2A373AB68CBC}">
      <dgm:prSet/>
      <dgm:spPr/>
      <dgm:t>
        <a:bodyPr/>
        <a:lstStyle/>
        <a:p>
          <a:endParaRPr lang="en-US"/>
        </a:p>
      </dgm:t>
    </dgm:pt>
    <dgm:pt modelId="{42A2FA7F-AF1D-493D-9A86-6259DE96FF13}" type="pres">
      <dgm:prSet presAssocID="{5B357DDF-88DB-420C-A04D-DE56E159271A}" presName="root" presStyleCnt="0">
        <dgm:presLayoutVars>
          <dgm:dir/>
          <dgm:resizeHandles val="exact"/>
        </dgm:presLayoutVars>
      </dgm:prSet>
      <dgm:spPr/>
    </dgm:pt>
    <dgm:pt modelId="{C81C36D0-8B5B-4488-8033-4E305CDACA38}" type="pres">
      <dgm:prSet presAssocID="{4F7F4406-191E-42D5-ABC2-365F9E5EFD5E}" presName="compNode" presStyleCnt="0"/>
      <dgm:spPr/>
    </dgm:pt>
    <dgm:pt modelId="{31558A60-4940-426E-8BC5-214A551CE4EF}" type="pres">
      <dgm:prSet presAssocID="{4F7F4406-191E-42D5-ABC2-365F9E5EFD5E}" presName="bgRect" presStyleLbl="bgShp" presStyleIdx="0" presStyleCnt="4"/>
      <dgm:spPr/>
    </dgm:pt>
    <dgm:pt modelId="{19E832E3-8039-4DDB-8E95-11220988642D}" type="pres">
      <dgm:prSet presAssocID="{4F7F4406-191E-42D5-ABC2-365F9E5EFD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C97B3848-258C-437A-B4BC-CCB5D6D85D45}" type="pres">
      <dgm:prSet presAssocID="{4F7F4406-191E-42D5-ABC2-365F9E5EFD5E}" presName="spaceRect" presStyleCnt="0"/>
      <dgm:spPr/>
    </dgm:pt>
    <dgm:pt modelId="{1D46A412-0A7A-4B07-9BF0-E9DC7A27024A}" type="pres">
      <dgm:prSet presAssocID="{4F7F4406-191E-42D5-ABC2-365F9E5EFD5E}" presName="parTx" presStyleLbl="revTx" presStyleIdx="0" presStyleCnt="4">
        <dgm:presLayoutVars>
          <dgm:chMax val="0"/>
          <dgm:chPref val="0"/>
        </dgm:presLayoutVars>
      </dgm:prSet>
      <dgm:spPr/>
    </dgm:pt>
    <dgm:pt modelId="{DF4E974C-B4A8-4EFF-BA05-D5FC657408D5}" type="pres">
      <dgm:prSet presAssocID="{F2D27031-9DF1-49F2-B054-C37EDBF2B4A9}" presName="sibTrans" presStyleCnt="0"/>
      <dgm:spPr/>
    </dgm:pt>
    <dgm:pt modelId="{C2AAC893-4A38-4869-BA29-1CA8CEB4DABE}" type="pres">
      <dgm:prSet presAssocID="{3CFA3755-5DE2-4338-B8AF-E710C960FC56}" presName="compNode" presStyleCnt="0"/>
      <dgm:spPr/>
    </dgm:pt>
    <dgm:pt modelId="{23A8FC97-0AF9-43A3-A01E-3B7E85B5B6DB}" type="pres">
      <dgm:prSet presAssocID="{3CFA3755-5DE2-4338-B8AF-E710C960FC56}" presName="bgRect" presStyleLbl="bgShp" presStyleIdx="1" presStyleCnt="4"/>
      <dgm:spPr/>
    </dgm:pt>
    <dgm:pt modelId="{3994F0F9-A060-4FF9-9F05-A8097387AA51}" type="pres">
      <dgm:prSet presAssocID="{3CFA3755-5DE2-4338-B8AF-E710C960FC5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1F35882-B63E-46F6-9E1D-FF25F58E71B5}" type="pres">
      <dgm:prSet presAssocID="{3CFA3755-5DE2-4338-B8AF-E710C960FC56}" presName="spaceRect" presStyleCnt="0"/>
      <dgm:spPr/>
    </dgm:pt>
    <dgm:pt modelId="{A22AE8D6-6DAD-425A-89A1-188E659900BA}" type="pres">
      <dgm:prSet presAssocID="{3CFA3755-5DE2-4338-B8AF-E710C960FC56}" presName="parTx" presStyleLbl="revTx" presStyleIdx="1" presStyleCnt="4">
        <dgm:presLayoutVars>
          <dgm:chMax val="0"/>
          <dgm:chPref val="0"/>
        </dgm:presLayoutVars>
      </dgm:prSet>
      <dgm:spPr/>
    </dgm:pt>
    <dgm:pt modelId="{BEC9D3B9-D1F0-4B8B-9F9A-78924039118A}" type="pres">
      <dgm:prSet presAssocID="{7D63263A-7E26-4F36-BB6F-D8D435F755CB}" presName="sibTrans" presStyleCnt="0"/>
      <dgm:spPr/>
    </dgm:pt>
    <dgm:pt modelId="{6E47762B-3F7D-4DDA-ABBE-EE4ED44DD60D}" type="pres">
      <dgm:prSet presAssocID="{AC562EEF-19EF-44C5-8FC7-90EE805D7F4A}" presName="compNode" presStyleCnt="0"/>
      <dgm:spPr/>
    </dgm:pt>
    <dgm:pt modelId="{70264BF9-7E83-4265-99D6-263B419789CC}" type="pres">
      <dgm:prSet presAssocID="{AC562EEF-19EF-44C5-8FC7-90EE805D7F4A}" presName="bgRect" presStyleLbl="bgShp" presStyleIdx="2" presStyleCnt="4"/>
      <dgm:spPr/>
    </dgm:pt>
    <dgm:pt modelId="{65C19F55-1624-4433-90EE-23D4BF303D6F}" type="pres">
      <dgm:prSet presAssocID="{AC562EEF-19EF-44C5-8FC7-90EE805D7F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8AC783C-194F-4E04-9A60-99AA3BD5453E}" type="pres">
      <dgm:prSet presAssocID="{AC562EEF-19EF-44C5-8FC7-90EE805D7F4A}" presName="spaceRect" presStyleCnt="0"/>
      <dgm:spPr/>
    </dgm:pt>
    <dgm:pt modelId="{FC60BEEC-7EFC-4B51-B3F1-DFAB759A6158}" type="pres">
      <dgm:prSet presAssocID="{AC562EEF-19EF-44C5-8FC7-90EE805D7F4A}" presName="parTx" presStyleLbl="revTx" presStyleIdx="2" presStyleCnt="4">
        <dgm:presLayoutVars>
          <dgm:chMax val="0"/>
          <dgm:chPref val="0"/>
        </dgm:presLayoutVars>
      </dgm:prSet>
      <dgm:spPr/>
    </dgm:pt>
    <dgm:pt modelId="{82DA6F0D-5C08-444C-9790-46E7BB68F0BA}" type="pres">
      <dgm:prSet presAssocID="{9AB0E18B-221C-4E85-98FF-C6A8CC58B462}" presName="sibTrans" presStyleCnt="0"/>
      <dgm:spPr/>
    </dgm:pt>
    <dgm:pt modelId="{9B4A239B-19CE-48C9-B94F-1FE58591B15D}" type="pres">
      <dgm:prSet presAssocID="{0F8890E1-C8CB-484C-95FB-64D6AA6AA05C}" presName="compNode" presStyleCnt="0"/>
      <dgm:spPr/>
    </dgm:pt>
    <dgm:pt modelId="{030BBC0A-4F24-45E4-A42D-E869D8B1A310}" type="pres">
      <dgm:prSet presAssocID="{0F8890E1-C8CB-484C-95FB-64D6AA6AA05C}" presName="bgRect" presStyleLbl="bgShp" presStyleIdx="3" presStyleCnt="4"/>
      <dgm:spPr/>
    </dgm:pt>
    <dgm:pt modelId="{5499DBE5-F63C-4A89-BDCF-A1A04850A804}" type="pres">
      <dgm:prSet presAssocID="{0F8890E1-C8CB-484C-95FB-64D6AA6AA0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98E5190A-2821-4BE6-9025-298DDDA0D268}" type="pres">
      <dgm:prSet presAssocID="{0F8890E1-C8CB-484C-95FB-64D6AA6AA05C}" presName="spaceRect" presStyleCnt="0"/>
      <dgm:spPr/>
    </dgm:pt>
    <dgm:pt modelId="{7B405BA4-1C45-410D-8847-EFA1F25579E1}" type="pres">
      <dgm:prSet presAssocID="{0F8890E1-C8CB-484C-95FB-64D6AA6AA05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88C4803-8760-4596-8D37-7489B4B0C6A9}" type="presOf" srcId="{AC562EEF-19EF-44C5-8FC7-90EE805D7F4A}" destId="{FC60BEEC-7EFC-4B51-B3F1-DFAB759A6158}" srcOrd="0" destOrd="0" presId="urn:microsoft.com/office/officeart/2018/2/layout/IconVerticalSolidList"/>
    <dgm:cxn modelId="{448E9638-03B5-4499-B0FB-52DB3A8E9335}" srcId="{5B357DDF-88DB-420C-A04D-DE56E159271A}" destId="{3CFA3755-5DE2-4338-B8AF-E710C960FC56}" srcOrd="1" destOrd="0" parTransId="{99F43341-492C-442F-B107-2A8F4052BC68}" sibTransId="{7D63263A-7E26-4F36-BB6F-D8D435F755CB}"/>
    <dgm:cxn modelId="{69D3878F-2333-4FF6-85EB-1CD34A2A0D85}" type="presOf" srcId="{0F8890E1-C8CB-484C-95FB-64D6AA6AA05C}" destId="{7B405BA4-1C45-410D-8847-EFA1F25579E1}" srcOrd="0" destOrd="0" presId="urn:microsoft.com/office/officeart/2018/2/layout/IconVerticalSolidList"/>
    <dgm:cxn modelId="{72F06D92-7A00-4753-9D10-2A373AB68CBC}" srcId="{5B357DDF-88DB-420C-A04D-DE56E159271A}" destId="{0F8890E1-C8CB-484C-95FB-64D6AA6AA05C}" srcOrd="3" destOrd="0" parTransId="{2D228944-5457-4D8F-BD2A-7CD2F57CE776}" sibTransId="{85AF5465-6A08-4692-873F-209CE1301D78}"/>
    <dgm:cxn modelId="{2743E093-259E-49C3-B1EC-C1A8FC2854C0}" srcId="{5B357DDF-88DB-420C-A04D-DE56E159271A}" destId="{4F7F4406-191E-42D5-ABC2-365F9E5EFD5E}" srcOrd="0" destOrd="0" parTransId="{5A85005C-0699-4EC7-BF1B-14C87BDA4120}" sibTransId="{F2D27031-9DF1-49F2-B054-C37EDBF2B4A9}"/>
    <dgm:cxn modelId="{6BCC28AC-CB7F-4C3E-9593-94E261DAF794}" type="presOf" srcId="{4F7F4406-191E-42D5-ABC2-365F9E5EFD5E}" destId="{1D46A412-0A7A-4B07-9BF0-E9DC7A27024A}" srcOrd="0" destOrd="0" presId="urn:microsoft.com/office/officeart/2018/2/layout/IconVerticalSolidList"/>
    <dgm:cxn modelId="{6BDD77C7-BC72-4A40-A06D-0E892F2A0556}" type="presOf" srcId="{5B357DDF-88DB-420C-A04D-DE56E159271A}" destId="{42A2FA7F-AF1D-493D-9A86-6259DE96FF13}" srcOrd="0" destOrd="0" presId="urn:microsoft.com/office/officeart/2018/2/layout/IconVerticalSolidList"/>
    <dgm:cxn modelId="{CFBAD7C7-B7A8-411A-903A-7D0931ECA6D2}" type="presOf" srcId="{3CFA3755-5DE2-4338-B8AF-E710C960FC56}" destId="{A22AE8D6-6DAD-425A-89A1-188E659900BA}" srcOrd="0" destOrd="0" presId="urn:microsoft.com/office/officeart/2018/2/layout/IconVerticalSolidList"/>
    <dgm:cxn modelId="{B163AADE-9390-4C15-B34E-82221A74C857}" srcId="{5B357DDF-88DB-420C-A04D-DE56E159271A}" destId="{AC562EEF-19EF-44C5-8FC7-90EE805D7F4A}" srcOrd="2" destOrd="0" parTransId="{7EEC26D5-9B44-4CE7-A607-8DA0355443A3}" sibTransId="{9AB0E18B-221C-4E85-98FF-C6A8CC58B462}"/>
    <dgm:cxn modelId="{7A1F78D2-37AD-48C7-A136-73C7C91332CC}" type="presParOf" srcId="{42A2FA7F-AF1D-493D-9A86-6259DE96FF13}" destId="{C81C36D0-8B5B-4488-8033-4E305CDACA38}" srcOrd="0" destOrd="0" presId="urn:microsoft.com/office/officeart/2018/2/layout/IconVerticalSolidList"/>
    <dgm:cxn modelId="{9368DA5F-CBE2-4531-B016-562B61FFE078}" type="presParOf" srcId="{C81C36D0-8B5B-4488-8033-4E305CDACA38}" destId="{31558A60-4940-426E-8BC5-214A551CE4EF}" srcOrd="0" destOrd="0" presId="urn:microsoft.com/office/officeart/2018/2/layout/IconVerticalSolidList"/>
    <dgm:cxn modelId="{5599F100-06CF-4001-8D28-767C8AE640ED}" type="presParOf" srcId="{C81C36D0-8B5B-4488-8033-4E305CDACA38}" destId="{19E832E3-8039-4DDB-8E95-11220988642D}" srcOrd="1" destOrd="0" presId="urn:microsoft.com/office/officeart/2018/2/layout/IconVerticalSolidList"/>
    <dgm:cxn modelId="{F9C008A7-AF00-44F5-902D-0835234B0EDC}" type="presParOf" srcId="{C81C36D0-8B5B-4488-8033-4E305CDACA38}" destId="{C97B3848-258C-437A-B4BC-CCB5D6D85D45}" srcOrd="2" destOrd="0" presId="urn:microsoft.com/office/officeart/2018/2/layout/IconVerticalSolidList"/>
    <dgm:cxn modelId="{DECDBDAC-C80C-4F7E-A333-5095DC0A233F}" type="presParOf" srcId="{C81C36D0-8B5B-4488-8033-4E305CDACA38}" destId="{1D46A412-0A7A-4B07-9BF0-E9DC7A27024A}" srcOrd="3" destOrd="0" presId="urn:microsoft.com/office/officeart/2018/2/layout/IconVerticalSolidList"/>
    <dgm:cxn modelId="{5F8CCE01-3DC8-466B-93F5-26FED9AFADE4}" type="presParOf" srcId="{42A2FA7F-AF1D-493D-9A86-6259DE96FF13}" destId="{DF4E974C-B4A8-4EFF-BA05-D5FC657408D5}" srcOrd="1" destOrd="0" presId="urn:microsoft.com/office/officeart/2018/2/layout/IconVerticalSolidList"/>
    <dgm:cxn modelId="{F68146C7-B6C0-41B1-A14E-EF6C1284A1B3}" type="presParOf" srcId="{42A2FA7F-AF1D-493D-9A86-6259DE96FF13}" destId="{C2AAC893-4A38-4869-BA29-1CA8CEB4DABE}" srcOrd="2" destOrd="0" presId="urn:microsoft.com/office/officeart/2018/2/layout/IconVerticalSolidList"/>
    <dgm:cxn modelId="{B392F4E0-40E5-40E5-A230-B09BDF9EFCDF}" type="presParOf" srcId="{C2AAC893-4A38-4869-BA29-1CA8CEB4DABE}" destId="{23A8FC97-0AF9-43A3-A01E-3B7E85B5B6DB}" srcOrd="0" destOrd="0" presId="urn:microsoft.com/office/officeart/2018/2/layout/IconVerticalSolidList"/>
    <dgm:cxn modelId="{EC0CBE7D-16DE-4713-8610-A3E038464A10}" type="presParOf" srcId="{C2AAC893-4A38-4869-BA29-1CA8CEB4DABE}" destId="{3994F0F9-A060-4FF9-9F05-A8097387AA51}" srcOrd="1" destOrd="0" presId="urn:microsoft.com/office/officeart/2018/2/layout/IconVerticalSolidList"/>
    <dgm:cxn modelId="{CC1ABAFC-3CB0-4667-AF36-9DB5B4308D61}" type="presParOf" srcId="{C2AAC893-4A38-4869-BA29-1CA8CEB4DABE}" destId="{71F35882-B63E-46F6-9E1D-FF25F58E71B5}" srcOrd="2" destOrd="0" presId="urn:microsoft.com/office/officeart/2018/2/layout/IconVerticalSolidList"/>
    <dgm:cxn modelId="{0DCCACFA-6050-4FD6-B89C-8C3BE799671C}" type="presParOf" srcId="{C2AAC893-4A38-4869-BA29-1CA8CEB4DABE}" destId="{A22AE8D6-6DAD-425A-89A1-188E659900BA}" srcOrd="3" destOrd="0" presId="urn:microsoft.com/office/officeart/2018/2/layout/IconVerticalSolidList"/>
    <dgm:cxn modelId="{35E78C5C-2464-4DD7-9C84-262686CA1DCC}" type="presParOf" srcId="{42A2FA7F-AF1D-493D-9A86-6259DE96FF13}" destId="{BEC9D3B9-D1F0-4B8B-9F9A-78924039118A}" srcOrd="3" destOrd="0" presId="urn:microsoft.com/office/officeart/2018/2/layout/IconVerticalSolidList"/>
    <dgm:cxn modelId="{24129F9B-E8C0-42E8-89C9-4DB697731734}" type="presParOf" srcId="{42A2FA7F-AF1D-493D-9A86-6259DE96FF13}" destId="{6E47762B-3F7D-4DDA-ABBE-EE4ED44DD60D}" srcOrd="4" destOrd="0" presId="urn:microsoft.com/office/officeart/2018/2/layout/IconVerticalSolidList"/>
    <dgm:cxn modelId="{56AF6041-2EC8-460F-9711-530BCF00AEB6}" type="presParOf" srcId="{6E47762B-3F7D-4DDA-ABBE-EE4ED44DD60D}" destId="{70264BF9-7E83-4265-99D6-263B419789CC}" srcOrd="0" destOrd="0" presId="urn:microsoft.com/office/officeart/2018/2/layout/IconVerticalSolidList"/>
    <dgm:cxn modelId="{F395B917-0A70-440E-8FC9-C4C58A7B5B43}" type="presParOf" srcId="{6E47762B-3F7D-4DDA-ABBE-EE4ED44DD60D}" destId="{65C19F55-1624-4433-90EE-23D4BF303D6F}" srcOrd="1" destOrd="0" presId="urn:microsoft.com/office/officeart/2018/2/layout/IconVerticalSolidList"/>
    <dgm:cxn modelId="{DABF93AA-D62F-4132-97E7-4373879A648F}" type="presParOf" srcId="{6E47762B-3F7D-4DDA-ABBE-EE4ED44DD60D}" destId="{38AC783C-194F-4E04-9A60-99AA3BD5453E}" srcOrd="2" destOrd="0" presId="urn:microsoft.com/office/officeart/2018/2/layout/IconVerticalSolidList"/>
    <dgm:cxn modelId="{3038039D-A25C-4D74-88B8-2C1F91D754AF}" type="presParOf" srcId="{6E47762B-3F7D-4DDA-ABBE-EE4ED44DD60D}" destId="{FC60BEEC-7EFC-4B51-B3F1-DFAB759A6158}" srcOrd="3" destOrd="0" presId="urn:microsoft.com/office/officeart/2018/2/layout/IconVerticalSolidList"/>
    <dgm:cxn modelId="{7B3750BC-051C-446C-A996-27EBE77D7934}" type="presParOf" srcId="{42A2FA7F-AF1D-493D-9A86-6259DE96FF13}" destId="{82DA6F0D-5C08-444C-9790-46E7BB68F0BA}" srcOrd="5" destOrd="0" presId="urn:microsoft.com/office/officeart/2018/2/layout/IconVerticalSolidList"/>
    <dgm:cxn modelId="{EC5400B8-F65A-46F9-BBA5-067C218E7B42}" type="presParOf" srcId="{42A2FA7F-AF1D-493D-9A86-6259DE96FF13}" destId="{9B4A239B-19CE-48C9-B94F-1FE58591B15D}" srcOrd="6" destOrd="0" presId="urn:microsoft.com/office/officeart/2018/2/layout/IconVerticalSolidList"/>
    <dgm:cxn modelId="{EE4F2DDB-0420-456E-B4EF-7BB784456A00}" type="presParOf" srcId="{9B4A239B-19CE-48C9-B94F-1FE58591B15D}" destId="{030BBC0A-4F24-45E4-A42D-E869D8B1A310}" srcOrd="0" destOrd="0" presId="urn:microsoft.com/office/officeart/2018/2/layout/IconVerticalSolidList"/>
    <dgm:cxn modelId="{BACF697A-F786-490D-916A-5392A10B6AAD}" type="presParOf" srcId="{9B4A239B-19CE-48C9-B94F-1FE58591B15D}" destId="{5499DBE5-F63C-4A89-BDCF-A1A04850A804}" srcOrd="1" destOrd="0" presId="urn:microsoft.com/office/officeart/2018/2/layout/IconVerticalSolidList"/>
    <dgm:cxn modelId="{A401EA0B-96C2-40A4-AA3E-F67A6437681A}" type="presParOf" srcId="{9B4A239B-19CE-48C9-B94F-1FE58591B15D}" destId="{98E5190A-2821-4BE6-9025-298DDDA0D268}" srcOrd="2" destOrd="0" presId="urn:microsoft.com/office/officeart/2018/2/layout/IconVerticalSolidList"/>
    <dgm:cxn modelId="{B6078C79-4DC2-48EE-8B1E-5D9BDCCDE5F0}" type="presParOf" srcId="{9B4A239B-19CE-48C9-B94F-1FE58591B15D}" destId="{7B405BA4-1C45-410D-8847-EFA1F25579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3DD21C-A804-45F6-A6D5-E610C531B1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0B0D79-6368-435A-BA94-26D3E485F36F}">
      <dgm:prSet/>
      <dgm:spPr/>
      <dgm:t>
        <a:bodyPr/>
        <a:lstStyle/>
        <a:p>
          <a:r>
            <a:rPr lang="en-US" dirty="0"/>
            <a:t>The company can enhance its premium analytics offerings by highlighting micro-market insights that reveal luxury layout demand and hyperlocal pricing trends.</a:t>
          </a:r>
        </a:p>
      </dgm:t>
    </dgm:pt>
    <dgm:pt modelId="{90B432CF-7C81-4B3E-BCC9-AC0F9E8499E1}" type="parTrans" cxnId="{090F6AC0-4557-4F48-85FA-3BBA9AA07B16}">
      <dgm:prSet/>
      <dgm:spPr/>
      <dgm:t>
        <a:bodyPr/>
        <a:lstStyle/>
        <a:p>
          <a:endParaRPr lang="en-US"/>
        </a:p>
      </dgm:t>
    </dgm:pt>
    <dgm:pt modelId="{605375D6-38A4-4B7B-8164-467C7AC8AF4F}" type="sibTrans" cxnId="{090F6AC0-4557-4F48-85FA-3BBA9AA07B16}">
      <dgm:prSet/>
      <dgm:spPr/>
      <dgm:t>
        <a:bodyPr/>
        <a:lstStyle/>
        <a:p>
          <a:endParaRPr lang="en-US"/>
        </a:p>
      </dgm:t>
    </dgm:pt>
    <dgm:pt modelId="{81AC9BA0-6104-4257-893B-FFD421362980}">
      <dgm:prSet/>
      <dgm:spPr/>
      <dgm:t>
        <a:bodyPr/>
        <a:lstStyle/>
        <a:p>
          <a:r>
            <a:rPr lang="en-US"/>
            <a:t>For example, layouts like 10 bed / 11 bath have the highest price per Sq Ft ($4,216), while regions like Hewlett Bay Park and Palm Beach significantly outpace state averages.</a:t>
          </a:r>
        </a:p>
      </dgm:t>
    </dgm:pt>
    <dgm:pt modelId="{11E1EA39-8315-486D-BA67-433F93913CB5}" type="parTrans" cxnId="{CFA187BE-CEAA-495D-AE8A-10A47015D9B3}">
      <dgm:prSet/>
      <dgm:spPr/>
      <dgm:t>
        <a:bodyPr/>
        <a:lstStyle/>
        <a:p>
          <a:endParaRPr lang="en-US"/>
        </a:p>
      </dgm:t>
    </dgm:pt>
    <dgm:pt modelId="{39726CFD-4C90-4B5D-A0E5-C0C73FB1734F}" type="sibTrans" cxnId="{CFA187BE-CEAA-495D-AE8A-10A47015D9B3}">
      <dgm:prSet/>
      <dgm:spPr/>
      <dgm:t>
        <a:bodyPr/>
        <a:lstStyle/>
        <a:p>
          <a:endParaRPr lang="en-US"/>
        </a:p>
      </dgm:t>
    </dgm:pt>
    <dgm:pt modelId="{86E593AA-8259-46C6-9C84-867BBEA53C97}">
      <dgm:prSet/>
      <dgm:spPr/>
      <dgm:t>
        <a:bodyPr/>
        <a:lstStyle/>
        <a:p>
          <a:r>
            <a:rPr lang="en-US" dirty="0"/>
            <a:t>I recommend the company incorporate bed/bath-level segmentation dashboards across its platform to help clients:</a:t>
          </a:r>
        </a:p>
      </dgm:t>
    </dgm:pt>
    <dgm:pt modelId="{937DF0C5-BC9C-4C36-A877-3FD3931F86E3}" type="parTrans" cxnId="{0E1DD4D2-BF67-442C-A988-E101F9CAF317}">
      <dgm:prSet/>
      <dgm:spPr/>
      <dgm:t>
        <a:bodyPr/>
        <a:lstStyle/>
        <a:p>
          <a:endParaRPr lang="en-US"/>
        </a:p>
      </dgm:t>
    </dgm:pt>
    <dgm:pt modelId="{A8E6AF52-422B-4442-8B9E-087013D0D4B1}" type="sibTrans" cxnId="{0E1DD4D2-BF67-442C-A988-E101F9CAF317}">
      <dgm:prSet/>
      <dgm:spPr/>
      <dgm:t>
        <a:bodyPr/>
        <a:lstStyle/>
        <a:p>
          <a:endParaRPr lang="en-US"/>
        </a:p>
      </dgm:t>
    </dgm:pt>
    <dgm:pt modelId="{F3510663-C413-44B1-87B7-BA222B7ADC6D}">
      <dgm:prSet/>
      <dgm:spPr/>
      <dgm:t>
        <a:bodyPr/>
        <a:lstStyle/>
        <a:p>
          <a:r>
            <a:rPr lang="en-US"/>
            <a:t>Identify underpriced high-value markets</a:t>
          </a:r>
        </a:p>
      </dgm:t>
    </dgm:pt>
    <dgm:pt modelId="{E50219EF-A37B-4F47-821F-8723F6D23E12}" type="parTrans" cxnId="{B29FFC28-4A8E-4C3B-A02D-090D1194A5C3}">
      <dgm:prSet/>
      <dgm:spPr/>
      <dgm:t>
        <a:bodyPr/>
        <a:lstStyle/>
        <a:p>
          <a:endParaRPr lang="en-US"/>
        </a:p>
      </dgm:t>
    </dgm:pt>
    <dgm:pt modelId="{2B974973-0F8A-4C2A-8DFF-A609BE333D43}" type="sibTrans" cxnId="{B29FFC28-4A8E-4C3B-A02D-090D1194A5C3}">
      <dgm:prSet/>
      <dgm:spPr/>
      <dgm:t>
        <a:bodyPr/>
        <a:lstStyle/>
        <a:p>
          <a:endParaRPr lang="en-US"/>
        </a:p>
      </dgm:t>
    </dgm:pt>
    <dgm:pt modelId="{0481F760-8577-4048-80E2-2CE141348DC3}">
      <dgm:prSet/>
      <dgm:spPr/>
      <dgm:t>
        <a:bodyPr/>
        <a:lstStyle/>
        <a:p>
          <a:r>
            <a:rPr lang="en-US"/>
            <a:t>Forecast luxury inventory trends</a:t>
          </a:r>
        </a:p>
      </dgm:t>
    </dgm:pt>
    <dgm:pt modelId="{FA393BCF-AE7A-4DF6-99EC-59525904CF06}" type="parTrans" cxnId="{DAA1BB93-A7BB-4346-AB0B-D6DE266DEAC2}">
      <dgm:prSet/>
      <dgm:spPr/>
      <dgm:t>
        <a:bodyPr/>
        <a:lstStyle/>
        <a:p>
          <a:endParaRPr lang="en-US"/>
        </a:p>
      </dgm:t>
    </dgm:pt>
    <dgm:pt modelId="{982AAC9C-F89D-4D28-A37F-6898E5D74492}" type="sibTrans" cxnId="{DAA1BB93-A7BB-4346-AB0B-D6DE266DEAC2}">
      <dgm:prSet/>
      <dgm:spPr/>
      <dgm:t>
        <a:bodyPr/>
        <a:lstStyle/>
        <a:p>
          <a:endParaRPr lang="en-US"/>
        </a:p>
      </dgm:t>
    </dgm:pt>
    <dgm:pt modelId="{5F70A7A7-1797-4C62-AF87-234402BB8D07}">
      <dgm:prSet/>
      <dgm:spPr/>
      <dgm:t>
        <a:bodyPr/>
        <a:lstStyle/>
        <a:p>
          <a:r>
            <a:rPr lang="en-US"/>
            <a:t>Advise brokers and investors with layout-specific ROI predictions</a:t>
          </a:r>
        </a:p>
      </dgm:t>
    </dgm:pt>
    <dgm:pt modelId="{B73F469B-D5B0-4113-A861-3018E9E4C47F}" type="parTrans" cxnId="{782F70A2-FE20-487F-9995-6F3F5B28E6A9}">
      <dgm:prSet/>
      <dgm:spPr/>
      <dgm:t>
        <a:bodyPr/>
        <a:lstStyle/>
        <a:p>
          <a:endParaRPr lang="en-US"/>
        </a:p>
      </dgm:t>
    </dgm:pt>
    <dgm:pt modelId="{E3AD140F-D36F-4EEF-B8D0-D606789C6BCE}" type="sibTrans" cxnId="{782F70A2-FE20-487F-9995-6F3F5B28E6A9}">
      <dgm:prSet/>
      <dgm:spPr/>
      <dgm:t>
        <a:bodyPr/>
        <a:lstStyle/>
        <a:p>
          <a:endParaRPr lang="en-US"/>
        </a:p>
      </dgm:t>
    </dgm:pt>
    <dgm:pt modelId="{9B61A2C9-3521-44AB-BB47-1B2ED99934C2}">
      <dgm:prSet/>
      <dgm:spPr/>
      <dgm:t>
        <a:bodyPr/>
        <a:lstStyle/>
        <a:p>
          <a:r>
            <a:rPr lang="en-US" dirty="0"/>
            <a:t>This analysis strengthens the company’s value proposition as the go-to platform for targeted investment insights and real estate intelligence.</a:t>
          </a:r>
        </a:p>
      </dgm:t>
    </dgm:pt>
    <dgm:pt modelId="{5711BB19-4864-42C6-B70D-2C520AA9B870}" type="parTrans" cxnId="{D0FF758E-A725-41E0-B498-2D8565208673}">
      <dgm:prSet/>
      <dgm:spPr/>
      <dgm:t>
        <a:bodyPr/>
        <a:lstStyle/>
        <a:p>
          <a:endParaRPr lang="en-US"/>
        </a:p>
      </dgm:t>
    </dgm:pt>
    <dgm:pt modelId="{2978CF7B-42E8-4303-A5F5-FE65B9117ED6}" type="sibTrans" cxnId="{D0FF758E-A725-41E0-B498-2D8565208673}">
      <dgm:prSet/>
      <dgm:spPr/>
      <dgm:t>
        <a:bodyPr/>
        <a:lstStyle/>
        <a:p>
          <a:endParaRPr lang="en-US"/>
        </a:p>
      </dgm:t>
    </dgm:pt>
    <dgm:pt modelId="{2D08D0AB-3EFB-44C8-B63F-F89D224DE35E}" type="pres">
      <dgm:prSet presAssocID="{CC3DD21C-A804-45F6-A6D5-E610C531B11A}" presName="root" presStyleCnt="0">
        <dgm:presLayoutVars>
          <dgm:dir/>
          <dgm:resizeHandles val="exact"/>
        </dgm:presLayoutVars>
      </dgm:prSet>
      <dgm:spPr/>
    </dgm:pt>
    <dgm:pt modelId="{1E9AC2DB-F7AE-4E92-BDE3-107064B05D06}" type="pres">
      <dgm:prSet presAssocID="{4E0B0D79-6368-435A-BA94-26D3E485F36F}" presName="compNode" presStyleCnt="0"/>
      <dgm:spPr/>
    </dgm:pt>
    <dgm:pt modelId="{C833097B-0E50-4BAD-B6D7-F6BF020EBD9C}" type="pres">
      <dgm:prSet presAssocID="{4E0B0D79-6368-435A-BA94-26D3E485F36F}" presName="bgRect" presStyleLbl="bgShp" presStyleIdx="0" presStyleCnt="7"/>
      <dgm:spPr/>
    </dgm:pt>
    <dgm:pt modelId="{A4A6EE52-7416-4027-A4B5-2A326A36AF9D}" type="pres">
      <dgm:prSet presAssocID="{4E0B0D79-6368-435A-BA94-26D3E485F36F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673EDDDD-D8DD-4DB7-AB6B-D9DBA9C12C1C}" type="pres">
      <dgm:prSet presAssocID="{4E0B0D79-6368-435A-BA94-26D3E485F36F}" presName="spaceRect" presStyleCnt="0"/>
      <dgm:spPr/>
    </dgm:pt>
    <dgm:pt modelId="{167B2AF9-37CE-4E1E-9C83-E16BAB2F1102}" type="pres">
      <dgm:prSet presAssocID="{4E0B0D79-6368-435A-BA94-26D3E485F36F}" presName="parTx" presStyleLbl="revTx" presStyleIdx="0" presStyleCnt="7">
        <dgm:presLayoutVars>
          <dgm:chMax val="0"/>
          <dgm:chPref val="0"/>
        </dgm:presLayoutVars>
      </dgm:prSet>
      <dgm:spPr/>
    </dgm:pt>
    <dgm:pt modelId="{C83C22AD-C618-4BE6-913D-E9AAE5275327}" type="pres">
      <dgm:prSet presAssocID="{605375D6-38A4-4B7B-8164-467C7AC8AF4F}" presName="sibTrans" presStyleCnt="0"/>
      <dgm:spPr/>
    </dgm:pt>
    <dgm:pt modelId="{0BB4432B-95EB-46EA-B2BF-D701ED15EFE6}" type="pres">
      <dgm:prSet presAssocID="{81AC9BA0-6104-4257-893B-FFD421362980}" presName="compNode" presStyleCnt="0"/>
      <dgm:spPr/>
    </dgm:pt>
    <dgm:pt modelId="{73BE4BE1-C631-4CA6-9BBC-697A4C7FC1F7}" type="pres">
      <dgm:prSet presAssocID="{81AC9BA0-6104-4257-893B-FFD421362980}" presName="bgRect" presStyleLbl="bgShp" presStyleIdx="1" presStyleCnt="7"/>
      <dgm:spPr/>
    </dgm:pt>
    <dgm:pt modelId="{72D392E7-E8A1-4BF2-84CC-9A44C7482A8A}" type="pres">
      <dgm:prSet presAssocID="{81AC9BA0-6104-4257-893B-FFD421362980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htub"/>
        </a:ext>
      </dgm:extLst>
    </dgm:pt>
    <dgm:pt modelId="{3D094DE0-17CA-41D6-BD95-91288525D7E9}" type="pres">
      <dgm:prSet presAssocID="{81AC9BA0-6104-4257-893B-FFD421362980}" presName="spaceRect" presStyleCnt="0"/>
      <dgm:spPr/>
    </dgm:pt>
    <dgm:pt modelId="{6829FB12-F58E-4569-B3AA-12BF42C2AE45}" type="pres">
      <dgm:prSet presAssocID="{81AC9BA0-6104-4257-893B-FFD421362980}" presName="parTx" presStyleLbl="revTx" presStyleIdx="1" presStyleCnt="7">
        <dgm:presLayoutVars>
          <dgm:chMax val="0"/>
          <dgm:chPref val="0"/>
        </dgm:presLayoutVars>
      </dgm:prSet>
      <dgm:spPr/>
    </dgm:pt>
    <dgm:pt modelId="{9D781857-749B-4CA3-8D79-852EF19C8B33}" type="pres">
      <dgm:prSet presAssocID="{39726CFD-4C90-4B5D-A0E5-C0C73FB1734F}" presName="sibTrans" presStyleCnt="0"/>
      <dgm:spPr/>
    </dgm:pt>
    <dgm:pt modelId="{20E24405-A4E1-4BD6-97C6-241382D474F2}" type="pres">
      <dgm:prSet presAssocID="{86E593AA-8259-46C6-9C84-867BBEA53C97}" presName="compNode" presStyleCnt="0"/>
      <dgm:spPr/>
    </dgm:pt>
    <dgm:pt modelId="{15F6B130-928A-4135-809E-C2F17C71B16A}" type="pres">
      <dgm:prSet presAssocID="{86E593AA-8259-46C6-9C84-867BBEA53C97}" presName="bgRect" presStyleLbl="bgShp" presStyleIdx="2" presStyleCnt="7"/>
      <dgm:spPr/>
    </dgm:pt>
    <dgm:pt modelId="{76C8CBE6-6ECF-4C0B-86E4-11C6F0BCF188}" type="pres">
      <dgm:prSet presAssocID="{86E593AA-8259-46C6-9C84-867BBEA53C9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7BC79FE8-3D2A-402F-A8AE-69C9F270F27E}" type="pres">
      <dgm:prSet presAssocID="{86E593AA-8259-46C6-9C84-867BBEA53C97}" presName="spaceRect" presStyleCnt="0"/>
      <dgm:spPr/>
    </dgm:pt>
    <dgm:pt modelId="{4527EBE3-21B8-4665-B7FA-8E43871D67AA}" type="pres">
      <dgm:prSet presAssocID="{86E593AA-8259-46C6-9C84-867BBEA53C97}" presName="parTx" presStyleLbl="revTx" presStyleIdx="2" presStyleCnt="7">
        <dgm:presLayoutVars>
          <dgm:chMax val="0"/>
          <dgm:chPref val="0"/>
        </dgm:presLayoutVars>
      </dgm:prSet>
      <dgm:spPr/>
    </dgm:pt>
    <dgm:pt modelId="{5CA75011-C892-46E8-9AFF-209E532BB01D}" type="pres">
      <dgm:prSet presAssocID="{A8E6AF52-422B-4442-8B9E-087013D0D4B1}" presName="sibTrans" presStyleCnt="0"/>
      <dgm:spPr/>
    </dgm:pt>
    <dgm:pt modelId="{F5CDF626-32D7-4295-9EB2-B27624870FF6}" type="pres">
      <dgm:prSet presAssocID="{F3510663-C413-44B1-87B7-BA222B7ADC6D}" presName="compNode" presStyleCnt="0"/>
      <dgm:spPr/>
    </dgm:pt>
    <dgm:pt modelId="{8349D67E-729E-4662-A756-B32FC864319E}" type="pres">
      <dgm:prSet presAssocID="{F3510663-C413-44B1-87B7-BA222B7ADC6D}" presName="bgRect" presStyleLbl="bgShp" presStyleIdx="3" presStyleCnt="7"/>
      <dgm:spPr/>
    </dgm:pt>
    <dgm:pt modelId="{E4026B51-8290-4CA1-9003-64EBE77DAA24}" type="pres">
      <dgm:prSet presAssocID="{F3510663-C413-44B1-87B7-BA222B7ADC6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D793A8A3-1694-42C0-B1E0-E675454387CC}" type="pres">
      <dgm:prSet presAssocID="{F3510663-C413-44B1-87B7-BA222B7ADC6D}" presName="spaceRect" presStyleCnt="0"/>
      <dgm:spPr/>
    </dgm:pt>
    <dgm:pt modelId="{3DE43AE3-49C1-41BD-AB8D-CDA8BE2F6949}" type="pres">
      <dgm:prSet presAssocID="{F3510663-C413-44B1-87B7-BA222B7ADC6D}" presName="parTx" presStyleLbl="revTx" presStyleIdx="3" presStyleCnt="7">
        <dgm:presLayoutVars>
          <dgm:chMax val="0"/>
          <dgm:chPref val="0"/>
        </dgm:presLayoutVars>
      </dgm:prSet>
      <dgm:spPr/>
    </dgm:pt>
    <dgm:pt modelId="{AB36EF1F-E819-4188-A106-0358955AE863}" type="pres">
      <dgm:prSet presAssocID="{2B974973-0F8A-4C2A-8DFF-A609BE333D43}" presName="sibTrans" presStyleCnt="0"/>
      <dgm:spPr/>
    </dgm:pt>
    <dgm:pt modelId="{1C9A0C3A-3E8D-4F5E-9323-6F560FDE18F0}" type="pres">
      <dgm:prSet presAssocID="{0481F760-8577-4048-80E2-2CE141348DC3}" presName="compNode" presStyleCnt="0"/>
      <dgm:spPr/>
    </dgm:pt>
    <dgm:pt modelId="{3FB24215-AA43-4AA6-85D5-EE8FFF9E1452}" type="pres">
      <dgm:prSet presAssocID="{0481F760-8577-4048-80E2-2CE141348DC3}" presName="bgRect" presStyleLbl="bgShp" presStyleIdx="4" presStyleCnt="7"/>
      <dgm:spPr/>
    </dgm:pt>
    <dgm:pt modelId="{CB1A7464-5E4D-46CD-8B3A-A8798A85402F}" type="pres">
      <dgm:prSet presAssocID="{0481F760-8577-4048-80E2-2CE141348DC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D353C7D-BE4C-4B7C-B5F2-C7D5E249F56C}" type="pres">
      <dgm:prSet presAssocID="{0481F760-8577-4048-80E2-2CE141348DC3}" presName="spaceRect" presStyleCnt="0"/>
      <dgm:spPr/>
    </dgm:pt>
    <dgm:pt modelId="{8CF875DF-0C85-4C28-8709-790E703733F0}" type="pres">
      <dgm:prSet presAssocID="{0481F760-8577-4048-80E2-2CE141348DC3}" presName="parTx" presStyleLbl="revTx" presStyleIdx="4" presStyleCnt="7">
        <dgm:presLayoutVars>
          <dgm:chMax val="0"/>
          <dgm:chPref val="0"/>
        </dgm:presLayoutVars>
      </dgm:prSet>
      <dgm:spPr/>
    </dgm:pt>
    <dgm:pt modelId="{75E6BC58-32A8-45B8-A52C-DF5DCB6497BF}" type="pres">
      <dgm:prSet presAssocID="{982AAC9C-F89D-4D28-A37F-6898E5D74492}" presName="sibTrans" presStyleCnt="0"/>
      <dgm:spPr/>
    </dgm:pt>
    <dgm:pt modelId="{E89B94ED-0C13-4FD7-84B3-23C93BF9DACB}" type="pres">
      <dgm:prSet presAssocID="{5F70A7A7-1797-4C62-AF87-234402BB8D07}" presName="compNode" presStyleCnt="0"/>
      <dgm:spPr/>
    </dgm:pt>
    <dgm:pt modelId="{6CD101D5-BC3D-4CAF-AE35-D03D7645D634}" type="pres">
      <dgm:prSet presAssocID="{5F70A7A7-1797-4C62-AF87-234402BB8D07}" presName="bgRect" presStyleLbl="bgShp" presStyleIdx="5" presStyleCnt="7"/>
      <dgm:spPr/>
    </dgm:pt>
    <dgm:pt modelId="{1510A4C2-99C4-42A6-B1FD-491B83B29E79}" type="pres">
      <dgm:prSet presAssocID="{5F70A7A7-1797-4C62-AF87-234402BB8D0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51BCB595-35B6-49FE-AE23-B4985EFDD9EE}" type="pres">
      <dgm:prSet presAssocID="{5F70A7A7-1797-4C62-AF87-234402BB8D07}" presName="spaceRect" presStyleCnt="0"/>
      <dgm:spPr/>
    </dgm:pt>
    <dgm:pt modelId="{DEFF9677-2F29-4CF0-B91F-8272078FEDA4}" type="pres">
      <dgm:prSet presAssocID="{5F70A7A7-1797-4C62-AF87-234402BB8D07}" presName="parTx" presStyleLbl="revTx" presStyleIdx="5" presStyleCnt="7">
        <dgm:presLayoutVars>
          <dgm:chMax val="0"/>
          <dgm:chPref val="0"/>
        </dgm:presLayoutVars>
      </dgm:prSet>
      <dgm:spPr/>
    </dgm:pt>
    <dgm:pt modelId="{D3793FD7-5056-4CA4-AFA6-104D9CD7A49A}" type="pres">
      <dgm:prSet presAssocID="{E3AD140F-D36F-4EEF-B8D0-D606789C6BCE}" presName="sibTrans" presStyleCnt="0"/>
      <dgm:spPr/>
    </dgm:pt>
    <dgm:pt modelId="{D3D09F1A-A23A-421C-BD13-1F83D190DE03}" type="pres">
      <dgm:prSet presAssocID="{9B61A2C9-3521-44AB-BB47-1B2ED99934C2}" presName="compNode" presStyleCnt="0"/>
      <dgm:spPr/>
    </dgm:pt>
    <dgm:pt modelId="{9EA889B8-35A0-4A97-B611-B7644404C698}" type="pres">
      <dgm:prSet presAssocID="{9B61A2C9-3521-44AB-BB47-1B2ED99934C2}" presName="bgRect" presStyleLbl="bgShp" presStyleIdx="6" presStyleCnt="7"/>
      <dgm:spPr/>
    </dgm:pt>
    <dgm:pt modelId="{9F80E1FE-A8A0-4E5E-8756-084F434E19C5}" type="pres">
      <dgm:prSet presAssocID="{9B61A2C9-3521-44AB-BB47-1B2ED99934C2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C4AF7A7D-225A-4337-AD55-05E144FC3FBD}" type="pres">
      <dgm:prSet presAssocID="{9B61A2C9-3521-44AB-BB47-1B2ED99934C2}" presName="spaceRect" presStyleCnt="0"/>
      <dgm:spPr/>
    </dgm:pt>
    <dgm:pt modelId="{DE9CF90D-39C1-4CB7-B7EE-81E72237D195}" type="pres">
      <dgm:prSet presAssocID="{9B61A2C9-3521-44AB-BB47-1B2ED99934C2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80A1F216-10FC-4C90-B187-B8A8AB939C72}" type="presOf" srcId="{5F70A7A7-1797-4C62-AF87-234402BB8D07}" destId="{DEFF9677-2F29-4CF0-B91F-8272078FEDA4}" srcOrd="0" destOrd="0" presId="urn:microsoft.com/office/officeart/2018/2/layout/IconVerticalSolidList"/>
    <dgm:cxn modelId="{B29FFC28-4A8E-4C3B-A02D-090D1194A5C3}" srcId="{CC3DD21C-A804-45F6-A6D5-E610C531B11A}" destId="{F3510663-C413-44B1-87B7-BA222B7ADC6D}" srcOrd="3" destOrd="0" parTransId="{E50219EF-A37B-4F47-821F-8723F6D23E12}" sibTransId="{2B974973-0F8A-4C2A-8DFF-A609BE333D43}"/>
    <dgm:cxn modelId="{4134B33A-04E6-4B6B-97D0-6D9FDA4871B6}" type="presOf" srcId="{CC3DD21C-A804-45F6-A6D5-E610C531B11A}" destId="{2D08D0AB-3EFB-44C8-B63F-F89D224DE35E}" srcOrd="0" destOrd="0" presId="urn:microsoft.com/office/officeart/2018/2/layout/IconVerticalSolidList"/>
    <dgm:cxn modelId="{76268A4D-CE06-4C00-9F66-53311B343D05}" type="presOf" srcId="{4E0B0D79-6368-435A-BA94-26D3E485F36F}" destId="{167B2AF9-37CE-4E1E-9C83-E16BAB2F1102}" srcOrd="0" destOrd="0" presId="urn:microsoft.com/office/officeart/2018/2/layout/IconVerticalSolidList"/>
    <dgm:cxn modelId="{179C0D87-A722-4404-BFD6-92E20BEEF04E}" type="presOf" srcId="{9B61A2C9-3521-44AB-BB47-1B2ED99934C2}" destId="{DE9CF90D-39C1-4CB7-B7EE-81E72237D195}" srcOrd="0" destOrd="0" presId="urn:microsoft.com/office/officeart/2018/2/layout/IconVerticalSolidList"/>
    <dgm:cxn modelId="{D0FF758E-A725-41E0-B498-2D8565208673}" srcId="{CC3DD21C-A804-45F6-A6D5-E610C531B11A}" destId="{9B61A2C9-3521-44AB-BB47-1B2ED99934C2}" srcOrd="6" destOrd="0" parTransId="{5711BB19-4864-42C6-B70D-2C520AA9B870}" sibTransId="{2978CF7B-42E8-4303-A5F5-FE65B9117ED6}"/>
    <dgm:cxn modelId="{DAA1BB93-A7BB-4346-AB0B-D6DE266DEAC2}" srcId="{CC3DD21C-A804-45F6-A6D5-E610C531B11A}" destId="{0481F760-8577-4048-80E2-2CE141348DC3}" srcOrd="4" destOrd="0" parTransId="{FA393BCF-AE7A-4DF6-99EC-59525904CF06}" sibTransId="{982AAC9C-F89D-4D28-A37F-6898E5D74492}"/>
    <dgm:cxn modelId="{782F70A2-FE20-487F-9995-6F3F5B28E6A9}" srcId="{CC3DD21C-A804-45F6-A6D5-E610C531B11A}" destId="{5F70A7A7-1797-4C62-AF87-234402BB8D07}" srcOrd="5" destOrd="0" parTransId="{B73F469B-D5B0-4113-A861-3018E9E4C47F}" sibTransId="{E3AD140F-D36F-4EEF-B8D0-D606789C6BCE}"/>
    <dgm:cxn modelId="{847998AC-8F94-49E8-AF91-61E99F02CA50}" type="presOf" srcId="{0481F760-8577-4048-80E2-2CE141348DC3}" destId="{8CF875DF-0C85-4C28-8709-790E703733F0}" srcOrd="0" destOrd="0" presId="urn:microsoft.com/office/officeart/2018/2/layout/IconVerticalSolidList"/>
    <dgm:cxn modelId="{33D952B7-EA4F-4A6A-8C90-526E4DBD8D62}" type="presOf" srcId="{86E593AA-8259-46C6-9C84-867BBEA53C97}" destId="{4527EBE3-21B8-4665-B7FA-8E43871D67AA}" srcOrd="0" destOrd="0" presId="urn:microsoft.com/office/officeart/2018/2/layout/IconVerticalSolidList"/>
    <dgm:cxn modelId="{CFA187BE-CEAA-495D-AE8A-10A47015D9B3}" srcId="{CC3DD21C-A804-45F6-A6D5-E610C531B11A}" destId="{81AC9BA0-6104-4257-893B-FFD421362980}" srcOrd="1" destOrd="0" parTransId="{11E1EA39-8315-486D-BA67-433F93913CB5}" sibTransId="{39726CFD-4C90-4B5D-A0E5-C0C73FB1734F}"/>
    <dgm:cxn modelId="{090F6AC0-4557-4F48-85FA-3BBA9AA07B16}" srcId="{CC3DD21C-A804-45F6-A6D5-E610C531B11A}" destId="{4E0B0D79-6368-435A-BA94-26D3E485F36F}" srcOrd="0" destOrd="0" parTransId="{90B432CF-7C81-4B3E-BCC9-AC0F9E8499E1}" sibTransId="{605375D6-38A4-4B7B-8164-467C7AC8AF4F}"/>
    <dgm:cxn modelId="{0E1DD4D2-BF67-442C-A988-E101F9CAF317}" srcId="{CC3DD21C-A804-45F6-A6D5-E610C531B11A}" destId="{86E593AA-8259-46C6-9C84-867BBEA53C97}" srcOrd="2" destOrd="0" parTransId="{937DF0C5-BC9C-4C36-A877-3FD3931F86E3}" sibTransId="{A8E6AF52-422B-4442-8B9E-087013D0D4B1}"/>
    <dgm:cxn modelId="{A45AE2E9-0D80-4C68-9F5C-71B29D2F8EBA}" type="presOf" srcId="{F3510663-C413-44B1-87B7-BA222B7ADC6D}" destId="{3DE43AE3-49C1-41BD-AB8D-CDA8BE2F6949}" srcOrd="0" destOrd="0" presId="urn:microsoft.com/office/officeart/2018/2/layout/IconVerticalSolidList"/>
    <dgm:cxn modelId="{0AF63DF3-A3F7-4ADC-AE1F-90D8D59B253A}" type="presOf" srcId="{81AC9BA0-6104-4257-893B-FFD421362980}" destId="{6829FB12-F58E-4569-B3AA-12BF42C2AE45}" srcOrd="0" destOrd="0" presId="urn:microsoft.com/office/officeart/2018/2/layout/IconVerticalSolidList"/>
    <dgm:cxn modelId="{805C7E32-8B80-4E6A-ABB4-EF7815E1095E}" type="presParOf" srcId="{2D08D0AB-3EFB-44C8-B63F-F89D224DE35E}" destId="{1E9AC2DB-F7AE-4E92-BDE3-107064B05D06}" srcOrd="0" destOrd="0" presId="urn:microsoft.com/office/officeart/2018/2/layout/IconVerticalSolidList"/>
    <dgm:cxn modelId="{9D69C01D-8271-4B43-AFD8-19B35BAC522F}" type="presParOf" srcId="{1E9AC2DB-F7AE-4E92-BDE3-107064B05D06}" destId="{C833097B-0E50-4BAD-B6D7-F6BF020EBD9C}" srcOrd="0" destOrd="0" presId="urn:microsoft.com/office/officeart/2018/2/layout/IconVerticalSolidList"/>
    <dgm:cxn modelId="{2DDBEEB6-C1D2-4293-90BE-6D29BEBFA2A4}" type="presParOf" srcId="{1E9AC2DB-F7AE-4E92-BDE3-107064B05D06}" destId="{A4A6EE52-7416-4027-A4B5-2A326A36AF9D}" srcOrd="1" destOrd="0" presId="urn:microsoft.com/office/officeart/2018/2/layout/IconVerticalSolidList"/>
    <dgm:cxn modelId="{CCD712BC-9CE4-4234-B6F0-5FFDBFEC1853}" type="presParOf" srcId="{1E9AC2DB-F7AE-4E92-BDE3-107064B05D06}" destId="{673EDDDD-D8DD-4DB7-AB6B-D9DBA9C12C1C}" srcOrd="2" destOrd="0" presId="urn:microsoft.com/office/officeart/2018/2/layout/IconVerticalSolidList"/>
    <dgm:cxn modelId="{54D73F70-D88E-407E-8906-113C80AA2E9E}" type="presParOf" srcId="{1E9AC2DB-F7AE-4E92-BDE3-107064B05D06}" destId="{167B2AF9-37CE-4E1E-9C83-E16BAB2F1102}" srcOrd="3" destOrd="0" presId="urn:microsoft.com/office/officeart/2018/2/layout/IconVerticalSolidList"/>
    <dgm:cxn modelId="{7BA9B7C8-453A-40A5-851B-7A955B6E5D26}" type="presParOf" srcId="{2D08D0AB-3EFB-44C8-B63F-F89D224DE35E}" destId="{C83C22AD-C618-4BE6-913D-E9AAE5275327}" srcOrd="1" destOrd="0" presId="urn:microsoft.com/office/officeart/2018/2/layout/IconVerticalSolidList"/>
    <dgm:cxn modelId="{8DDCE6C1-921C-4459-A297-B794DD3313F3}" type="presParOf" srcId="{2D08D0AB-3EFB-44C8-B63F-F89D224DE35E}" destId="{0BB4432B-95EB-46EA-B2BF-D701ED15EFE6}" srcOrd="2" destOrd="0" presId="urn:microsoft.com/office/officeart/2018/2/layout/IconVerticalSolidList"/>
    <dgm:cxn modelId="{8E91A528-589A-47FE-981C-4688C6CD75AC}" type="presParOf" srcId="{0BB4432B-95EB-46EA-B2BF-D701ED15EFE6}" destId="{73BE4BE1-C631-4CA6-9BBC-697A4C7FC1F7}" srcOrd="0" destOrd="0" presId="urn:microsoft.com/office/officeart/2018/2/layout/IconVerticalSolidList"/>
    <dgm:cxn modelId="{DF768765-F6A8-489D-B635-5A3483285D38}" type="presParOf" srcId="{0BB4432B-95EB-46EA-B2BF-D701ED15EFE6}" destId="{72D392E7-E8A1-4BF2-84CC-9A44C7482A8A}" srcOrd="1" destOrd="0" presId="urn:microsoft.com/office/officeart/2018/2/layout/IconVerticalSolidList"/>
    <dgm:cxn modelId="{94D2C012-4DA9-4CC4-9DC7-7F4E298C2CC8}" type="presParOf" srcId="{0BB4432B-95EB-46EA-B2BF-D701ED15EFE6}" destId="{3D094DE0-17CA-41D6-BD95-91288525D7E9}" srcOrd="2" destOrd="0" presId="urn:microsoft.com/office/officeart/2018/2/layout/IconVerticalSolidList"/>
    <dgm:cxn modelId="{B5093E81-9CB2-4E84-8B73-4D00C65116AA}" type="presParOf" srcId="{0BB4432B-95EB-46EA-B2BF-D701ED15EFE6}" destId="{6829FB12-F58E-4569-B3AA-12BF42C2AE45}" srcOrd="3" destOrd="0" presId="urn:microsoft.com/office/officeart/2018/2/layout/IconVerticalSolidList"/>
    <dgm:cxn modelId="{C2BED302-9450-4CEC-9A59-8FE94E47DD6C}" type="presParOf" srcId="{2D08D0AB-3EFB-44C8-B63F-F89D224DE35E}" destId="{9D781857-749B-4CA3-8D79-852EF19C8B33}" srcOrd="3" destOrd="0" presId="urn:microsoft.com/office/officeart/2018/2/layout/IconVerticalSolidList"/>
    <dgm:cxn modelId="{B6A732E7-DAE4-473C-9B77-D15EEBCA79DB}" type="presParOf" srcId="{2D08D0AB-3EFB-44C8-B63F-F89D224DE35E}" destId="{20E24405-A4E1-4BD6-97C6-241382D474F2}" srcOrd="4" destOrd="0" presId="urn:microsoft.com/office/officeart/2018/2/layout/IconVerticalSolidList"/>
    <dgm:cxn modelId="{596F3137-94E5-4905-8AFF-314C07B8C058}" type="presParOf" srcId="{20E24405-A4E1-4BD6-97C6-241382D474F2}" destId="{15F6B130-928A-4135-809E-C2F17C71B16A}" srcOrd="0" destOrd="0" presId="urn:microsoft.com/office/officeart/2018/2/layout/IconVerticalSolidList"/>
    <dgm:cxn modelId="{8E489498-75BD-4E82-924F-64E300ACD384}" type="presParOf" srcId="{20E24405-A4E1-4BD6-97C6-241382D474F2}" destId="{76C8CBE6-6ECF-4C0B-86E4-11C6F0BCF188}" srcOrd="1" destOrd="0" presId="urn:microsoft.com/office/officeart/2018/2/layout/IconVerticalSolidList"/>
    <dgm:cxn modelId="{70D47046-44C3-46FB-AD2F-61E026F5221E}" type="presParOf" srcId="{20E24405-A4E1-4BD6-97C6-241382D474F2}" destId="{7BC79FE8-3D2A-402F-A8AE-69C9F270F27E}" srcOrd="2" destOrd="0" presId="urn:microsoft.com/office/officeart/2018/2/layout/IconVerticalSolidList"/>
    <dgm:cxn modelId="{07D708EB-DE02-4E3A-BF2A-960A233A0B00}" type="presParOf" srcId="{20E24405-A4E1-4BD6-97C6-241382D474F2}" destId="{4527EBE3-21B8-4665-B7FA-8E43871D67AA}" srcOrd="3" destOrd="0" presId="urn:microsoft.com/office/officeart/2018/2/layout/IconVerticalSolidList"/>
    <dgm:cxn modelId="{57DACDB6-674D-42B6-B25A-69BC835043D5}" type="presParOf" srcId="{2D08D0AB-3EFB-44C8-B63F-F89D224DE35E}" destId="{5CA75011-C892-46E8-9AFF-209E532BB01D}" srcOrd="5" destOrd="0" presId="urn:microsoft.com/office/officeart/2018/2/layout/IconVerticalSolidList"/>
    <dgm:cxn modelId="{794B61F2-2347-470B-A858-26415812E0A6}" type="presParOf" srcId="{2D08D0AB-3EFB-44C8-B63F-F89D224DE35E}" destId="{F5CDF626-32D7-4295-9EB2-B27624870FF6}" srcOrd="6" destOrd="0" presId="urn:microsoft.com/office/officeart/2018/2/layout/IconVerticalSolidList"/>
    <dgm:cxn modelId="{7D928B58-B495-4E46-AFD3-09CE12E5988F}" type="presParOf" srcId="{F5CDF626-32D7-4295-9EB2-B27624870FF6}" destId="{8349D67E-729E-4662-A756-B32FC864319E}" srcOrd="0" destOrd="0" presId="urn:microsoft.com/office/officeart/2018/2/layout/IconVerticalSolidList"/>
    <dgm:cxn modelId="{FD412537-3F48-4DF6-B12A-62C68BF4C4AF}" type="presParOf" srcId="{F5CDF626-32D7-4295-9EB2-B27624870FF6}" destId="{E4026B51-8290-4CA1-9003-64EBE77DAA24}" srcOrd="1" destOrd="0" presId="urn:microsoft.com/office/officeart/2018/2/layout/IconVerticalSolidList"/>
    <dgm:cxn modelId="{17FCFC22-47E0-450D-A1F8-BE70F6EE178D}" type="presParOf" srcId="{F5CDF626-32D7-4295-9EB2-B27624870FF6}" destId="{D793A8A3-1694-42C0-B1E0-E675454387CC}" srcOrd="2" destOrd="0" presId="urn:microsoft.com/office/officeart/2018/2/layout/IconVerticalSolidList"/>
    <dgm:cxn modelId="{20D40FDA-93B8-47F7-9937-F6E162EC546B}" type="presParOf" srcId="{F5CDF626-32D7-4295-9EB2-B27624870FF6}" destId="{3DE43AE3-49C1-41BD-AB8D-CDA8BE2F6949}" srcOrd="3" destOrd="0" presId="urn:microsoft.com/office/officeart/2018/2/layout/IconVerticalSolidList"/>
    <dgm:cxn modelId="{1F3FC895-3D64-4D88-AFC2-C78BD2A2898B}" type="presParOf" srcId="{2D08D0AB-3EFB-44C8-B63F-F89D224DE35E}" destId="{AB36EF1F-E819-4188-A106-0358955AE863}" srcOrd="7" destOrd="0" presId="urn:microsoft.com/office/officeart/2018/2/layout/IconVerticalSolidList"/>
    <dgm:cxn modelId="{C818C78F-C7DC-4745-994F-6F0CC1D94551}" type="presParOf" srcId="{2D08D0AB-3EFB-44C8-B63F-F89D224DE35E}" destId="{1C9A0C3A-3E8D-4F5E-9323-6F560FDE18F0}" srcOrd="8" destOrd="0" presId="urn:microsoft.com/office/officeart/2018/2/layout/IconVerticalSolidList"/>
    <dgm:cxn modelId="{670C1C85-4A88-4D9A-848F-60B881D53C85}" type="presParOf" srcId="{1C9A0C3A-3E8D-4F5E-9323-6F560FDE18F0}" destId="{3FB24215-AA43-4AA6-85D5-EE8FFF9E1452}" srcOrd="0" destOrd="0" presId="urn:microsoft.com/office/officeart/2018/2/layout/IconVerticalSolidList"/>
    <dgm:cxn modelId="{473CC551-D524-4F57-BEE0-4E83C0A66A69}" type="presParOf" srcId="{1C9A0C3A-3E8D-4F5E-9323-6F560FDE18F0}" destId="{CB1A7464-5E4D-46CD-8B3A-A8798A85402F}" srcOrd="1" destOrd="0" presId="urn:microsoft.com/office/officeart/2018/2/layout/IconVerticalSolidList"/>
    <dgm:cxn modelId="{6E5EC5AC-D446-42F1-834A-D342ADA9244E}" type="presParOf" srcId="{1C9A0C3A-3E8D-4F5E-9323-6F560FDE18F0}" destId="{5D353C7D-BE4C-4B7C-B5F2-C7D5E249F56C}" srcOrd="2" destOrd="0" presId="urn:microsoft.com/office/officeart/2018/2/layout/IconVerticalSolidList"/>
    <dgm:cxn modelId="{66FAF7D5-C959-47B4-9E91-8D82B1667FC8}" type="presParOf" srcId="{1C9A0C3A-3E8D-4F5E-9323-6F560FDE18F0}" destId="{8CF875DF-0C85-4C28-8709-790E703733F0}" srcOrd="3" destOrd="0" presId="urn:microsoft.com/office/officeart/2018/2/layout/IconVerticalSolidList"/>
    <dgm:cxn modelId="{9AADDB4C-EA18-4CC2-ABAB-B33D46F42B81}" type="presParOf" srcId="{2D08D0AB-3EFB-44C8-B63F-F89D224DE35E}" destId="{75E6BC58-32A8-45B8-A52C-DF5DCB6497BF}" srcOrd="9" destOrd="0" presId="urn:microsoft.com/office/officeart/2018/2/layout/IconVerticalSolidList"/>
    <dgm:cxn modelId="{279CDC5C-75B7-4682-BA28-834E717D7BCB}" type="presParOf" srcId="{2D08D0AB-3EFB-44C8-B63F-F89D224DE35E}" destId="{E89B94ED-0C13-4FD7-84B3-23C93BF9DACB}" srcOrd="10" destOrd="0" presId="urn:microsoft.com/office/officeart/2018/2/layout/IconVerticalSolidList"/>
    <dgm:cxn modelId="{AC09F4DF-9EA2-4C08-B509-603558AE1516}" type="presParOf" srcId="{E89B94ED-0C13-4FD7-84B3-23C93BF9DACB}" destId="{6CD101D5-BC3D-4CAF-AE35-D03D7645D634}" srcOrd="0" destOrd="0" presId="urn:microsoft.com/office/officeart/2018/2/layout/IconVerticalSolidList"/>
    <dgm:cxn modelId="{C2A090B4-287E-42D0-AD5A-466CCFFC8C05}" type="presParOf" srcId="{E89B94ED-0C13-4FD7-84B3-23C93BF9DACB}" destId="{1510A4C2-99C4-42A6-B1FD-491B83B29E79}" srcOrd="1" destOrd="0" presId="urn:microsoft.com/office/officeart/2018/2/layout/IconVerticalSolidList"/>
    <dgm:cxn modelId="{FA1036AF-BCCF-4E01-972D-855E934F82FA}" type="presParOf" srcId="{E89B94ED-0C13-4FD7-84B3-23C93BF9DACB}" destId="{51BCB595-35B6-49FE-AE23-B4985EFDD9EE}" srcOrd="2" destOrd="0" presId="urn:microsoft.com/office/officeart/2018/2/layout/IconVerticalSolidList"/>
    <dgm:cxn modelId="{5B09D834-8272-482E-8F8E-F99DAF329D63}" type="presParOf" srcId="{E89B94ED-0C13-4FD7-84B3-23C93BF9DACB}" destId="{DEFF9677-2F29-4CF0-B91F-8272078FEDA4}" srcOrd="3" destOrd="0" presId="urn:microsoft.com/office/officeart/2018/2/layout/IconVerticalSolidList"/>
    <dgm:cxn modelId="{40F37863-F8E5-430A-81FE-0E51FDE47704}" type="presParOf" srcId="{2D08D0AB-3EFB-44C8-B63F-F89D224DE35E}" destId="{D3793FD7-5056-4CA4-AFA6-104D9CD7A49A}" srcOrd="11" destOrd="0" presId="urn:microsoft.com/office/officeart/2018/2/layout/IconVerticalSolidList"/>
    <dgm:cxn modelId="{33D45B2E-5A39-4AF0-B69B-81EC47769679}" type="presParOf" srcId="{2D08D0AB-3EFB-44C8-B63F-F89D224DE35E}" destId="{D3D09F1A-A23A-421C-BD13-1F83D190DE03}" srcOrd="12" destOrd="0" presId="urn:microsoft.com/office/officeart/2018/2/layout/IconVerticalSolidList"/>
    <dgm:cxn modelId="{89ED7619-A6B0-42C2-9B07-DBB536145B6A}" type="presParOf" srcId="{D3D09F1A-A23A-421C-BD13-1F83D190DE03}" destId="{9EA889B8-35A0-4A97-B611-B7644404C698}" srcOrd="0" destOrd="0" presId="urn:microsoft.com/office/officeart/2018/2/layout/IconVerticalSolidList"/>
    <dgm:cxn modelId="{952C0B5C-BB6B-427F-B6C1-EFFD451DDD21}" type="presParOf" srcId="{D3D09F1A-A23A-421C-BD13-1F83D190DE03}" destId="{9F80E1FE-A8A0-4E5E-8756-084F434E19C5}" srcOrd="1" destOrd="0" presId="urn:microsoft.com/office/officeart/2018/2/layout/IconVerticalSolidList"/>
    <dgm:cxn modelId="{07524B6D-84E3-4C41-BB65-006938FBFE61}" type="presParOf" srcId="{D3D09F1A-A23A-421C-BD13-1F83D190DE03}" destId="{C4AF7A7D-225A-4337-AD55-05E144FC3FBD}" srcOrd="2" destOrd="0" presId="urn:microsoft.com/office/officeart/2018/2/layout/IconVerticalSolidList"/>
    <dgm:cxn modelId="{6ED71766-685C-4CA0-AD9A-ADA09DC0AFF0}" type="presParOf" srcId="{D3D09F1A-A23A-421C-BD13-1F83D190DE03}" destId="{DE9CF90D-39C1-4CB7-B7EE-81E72237D1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58A60-4940-426E-8BC5-214A551CE4EF}">
      <dsp:nvSpPr>
        <dsp:cNvPr id="0" name=""/>
        <dsp:cNvSpPr/>
      </dsp:nvSpPr>
      <dsp:spPr>
        <a:xfrm>
          <a:off x="0" y="1805"/>
          <a:ext cx="7674768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32E3-8039-4DDB-8E95-11220988642D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6A412-0A7A-4B07-9BF0-E9DC7A27024A}">
      <dsp:nvSpPr>
        <dsp:cNvPr id="0" name=""/>
        <dsp:cNvSpPr/>
      </dsp:nvSpPr>
      <dsp:spPr>
        <a:xfrm>
          <a:off x="1057183" y="1805"/>
          <a:ext cx="6617584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Objective: To uncover pricing patterns and property value trends across U.S. real estate listings using Power BI.</a:t>
          </a:r>
        </a:p>
      </dsp:txBody>
      <dsp:txXfrm>
        <a:off x="1057183" y="1805"/>
        <a:ext cx="6617584" cy="915310"/>
      </dsp:txXfrm>
    </dsp:sp>
    <dsp:sp modelId="{23A8FC97-0AF9-43A3-A01E-3B7E85B5B6DB}">
      <dsp:nvSpPr>
        <dsp:cNvPr id="0" name=""/>
        <dsp:cNvSpPr/>
      </dsp:nvSpPr>
      <dsp:spPr>
        <a:xfrm>
          <a:off x="0" y="1145944"/>
          <a:ext cx="7674768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4F0F9-A060-4FF9-9F05-A8097387AA5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AE8D6-6DAD-425A-89A1-188E659900BA}">
      <dsp:nvSpPr>
        <dsp:cNvPr id="0" name=""/>
        <dsp:cNvSpPr/>
      </dsp:nvSpPr>
      <dsp:spPr>
        <a:xfrm>
          <a:off x="1057183" y="1145944"/>
          <a:ext cx="6617584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Source: Cleaned dataset of 10,000+ real estate listings across multiple states.</a:t>
          </a:r>
        </a:p>
      </dsp:txBody>
      <dsp:txXfrm>
        <a:off x="1057183" y="1145944"/>
        <a:ext cx="6617584" cy="915310"/>
      </dsp:txXfrm>
    </dsp:sp>
    <dsp:sp modelId="{70264BF9-7E83-4265-99D6-263B419789CC}">
      <dsp:nvSpPr>
        <dsp:cNvPr id="0" name=""/>
        <dsp:cNvSpPr/>
      </dsp:nvSpPr>
      <dsp:spPr>
        <a:xfrm>
          <a:off x="0" y="2290082"/>
          <a:ext cx="7674768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19F55-1624-4433-90EE-23D4BF303D6F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0BEEC-7EFC-4B51-B3F1-DFAB759A6158}">
      <dsp:nvSpPr>
        <dsp:cNvPr id="0" name=""/>
        <dsp:cNvSpPr/>
      </dsp:nvSpPr>
      <dsp:spPr>
        <a:xfrm>
          <a:off x="1057183" y="2290082"/>
          <a:ext cx="6617584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Business Question:</a:t>
          </a:r>
        </a:p>
      </dsp:txBody>
      <dsp:txXfrm>
        <a:off x="1057183" y="2290082"/>
        <a:ext cx="6617584" cy="915310"/>
      </dsp:txXfrm>
    </dsp:sp>
    <dsp:sp modelId="{030BBC0A-4F24-45E4-A42D-E869D8B1A310}">
      <dsp:nvSpPr>
        <dsp:cNvPr id="0" name=""/>
        <dsp:cNvSpPr/>
      </dsp:nvSpPr>
      <dsp:spPr>
        <a:xfrm>
          <a:off x="0" y="3434221"/>
          <a:ext cx="7674768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9DBE5-F63C-4A89-BDCF-A1A04850A804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05BA4-1C45-410D-8847-EFA1F25579E1}">
      <dsp:nvSpPr>
        <dsp:cNvPr id="0" name=""/>
        <dsp:cNvSpPr/>
      </dsp:nvSpPr>
      <dsp:spPr>
        <a:xfrm>
          <a:off x="1057183" y="3434221"/>
          <a:ext cx="6617584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are the key trends in listing price, price per square foot, and value concentration across different locations and home layouts?</a:t>
          </a:r>
        </a:p>
      </dsp:txBody>
      <dsp:txXfrm>
        <a:off x="1057183" y="3434221"/>
        <a:ext cx="6617584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3097B-0E50-4BAD-B6D7-F6BF020EBD9C}">
      <dsp:nvSpPr>
        <dsp:cNvPr id="0" name=""/>
        <dsp:cNvSpPr/>
      </dsp:nvSpPr>
      <dsp:spPr>
        <a:xfrm>
          <a:off x="0" y="371"/>
          <a:ext cx="7674768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A6EE52-7416-4027-A4B5-2A326A36AF9D}">
      <dsp:nvSpPr>
        <dsp:cNvPr id="0" name=""/>
        <dsp:cNvSpPr/>
      </dsp:nvSpPr>
      <dsp:spPr>
        <a:xfrm>
          <a:off x="154829" y="115534"/>
          <a:ext cx="281509" cy="281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B2AF9-37CE-4E1E-9C83-E16BAB2F1102}">
      <dsp:nvSpPr>
        <dsp:cNvPr id="0" name=""/>
        <dsp:cNvSpPr/>
      </dsp:nvSpPr>
      <dsp:spPr>
        <a:xfrm>
          <a:off x="591168" y="371"/>
          <a:ext cx="7083599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company can enhance its premium analytics offerings by highlighting micro-market insights that reveal luxury layout demand and hyperlocal pricing trends.</a:t>
          </a:r>
        </a:p>
      </dsp:txBody>
      <dsp:txXfrm>
        <a:off x="591168" y="371"/>
        <a:ext cx="7083599" cy="511834"/>
      </dsp:txXfrm>
    </dsp:sp>
    <dsp:sp modelId="{73BE4BE1-C631-4CA6-9BBC-697A4C7FC1F7}">
      <dsp:nvSpPr>
        <dsp:cNvPr id="0" name=""/>
        <dsp:cNvSpPr/>
      </dsp:nvSpPr>
      <dsp:spPr>
        <a:xfrm>
          <a:off x="0" y="640165"/>
          <a:ext cx="7674768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392E7-E8A1-4BF2-84CC-9A44C7482A8A}">
      <dsp:nvSpPr>
        <dsp:cNvPr id="0" name=""/>
        <dsp:cNvSpPr/>
      </dsp:nvSpPr>
      <dsp:spPr>
        <a:xfrm>
          <a:off x="154829" y="755327"/>
          <a:ext cx="281509" cy="281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9FB12-F58E-4569-B3AA-12BF42C2AE45}">
      <dsp:nvSpPr>
        <dsp:cNvPr id="0" name=""/>
        <dsp:cNvSpPr/>
      </dsp:nvSpPr>
      <dsp:spPr>
        <a:xfrm>
          <a:off x="591168" y="640165"/>
          <a:ext cx="7083599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 example, layouts like 10 bed / 11 bath have the highest price per Sq Ft ($4,216), while regions like Hewlett Bay Park and Palm Beach significantly outpace state averages.</a:t>
          </a:r>
        </a:p>
      </dsp:txBody>
      <dsp:txXfrm>
        <a:off x="591168" y="640165"/>
        <a:ext cx="7083599" cy="511834"/>
      </dsp:txXfrm>
    </dsp:sp>
    <dsp:sp modelId="{15F6B130-928A-4135-809E-C2F17C71B16A}">
      <dsp:nvSpPr>
        <dsp:cNvPr id="0" name=""/>
        <dsp:cNvSpPr/>
      </dsp:nvSpPr>
      <dsp:spPr>
        <a:xfrm>
          <a:off x="0" y="1279958"/>
          <a:ext cx="7674768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C8CBE6-6ECF-4C0B-86E4-11C6F0BCF188}">
      <dsp:nvSpPr>
        <dsp:cNvPr id="0" name=""/>
        <dsp:cNvSpPr/>
      </dsp:nvSpPr>
      <dsp:spPr>
        <a:xfrm>
          <a:off x="154829" y="1395121"/>
          <a:ext cx="281509" cy="281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7EBE3-21B8-4665-B7FA-8E43871D67AA}">
      <dsp:nvSpPr>
        <dsp:cNvPr id="0" name=""/>
        <dsp:cNvSpPr/>
      </dsp:nvSpPr>
      <dsp:spPr>
        <a:xfrm>
          <a:off x="591168" y="1279958"/>
          <a:ext cx="7083599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 recommend the company incorporate bed/bath-level segmentation dashboards across its platform to help clients:</a:t>
          </a:r>
        </a:p>
      </dsp:txBody>
      <dsp:txXfrm>
        <a:off x="591168" y="1279958"/>
        <a:ext cx="7083599" cy="511834"/>
      </dsp:txXfrm>
    </dsp:sp>
    <dsp:sp modelId="{8349D67E-729E-4662-A756-B32FC864319E}">
      <dsp:nvSpPr>
        <dsp:cNvPr id="0" name=""/>
        <dsp:cNvSpPr/>
      </dsp:nvSpPr>
      <dsp:spPr>
        <a:xfrm>
          <a:off x="0" y="1919751"/>
          <a:ext cx="7674768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26B51-8290-4CA1-9003-64EBE77DAA24}">
      <dsp:nvSpPr>
        <dsp:cNvPr id="0" name=""/>
        <dsp:cNvSpPr/>
      </dsp:nvSpPr>
      <dsp:spPr>
        <a:xfrm>
          <a:off x="154829" y="2034914"/>
          <a:ext cx="281509" cy="2815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43AE3-49C1-41BD-AB8D-CDA8BE2F6949}">
      <dsp:nvSpPr>
        <dsp:cNvPr id="0" name=""/>
        <dsp:cNvSpPr/>
      </dsp:nvSpPr>
      <dsp:spPr>
        <a:xfrm>
          <a:off x="591168" y="1919751"/>
          <a:ext cx="7083599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underpriced high-value markets</a:t>
          </a:r>
        </a:p>
      </dsp:txBody>
      <dsp:txXfrm>
        <a:off x="591168" y="1919751"/>
        <a:ext cx="7083599" cy="511834"/>
      </dsp:txXfrm>
    </dsp:sp>
    <dsp:sp modelId="{3FB24215-AA43-4AA6-85D5-EE8FFF9E1452}">
      <dsp:nvSpPr>
        <dsp:cNvPr id="0" name=""/>
        <dsp:cNvSpPr/>
      </dsp:nvSpPr>
      <dsp:spPr>
        <a:xfrm>
          <a:off x="0" y="2559544"/>
          <a:ext cx="7674768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A7464-5E4D-46CD-8B3A-A8798A85402F}">
      <dsp:nvSpPr>
        <dsp:cNvPr id="0" name=""/>
        <dsp:cNvSpPr/>
      </dsp:nvSpPr>
      <dsp:spPr>
        <a:xfrm>
          <a:off x="154829" y="2674707"/>
          <a:ext cx="281509" cy="2815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875DF-0C85-4C28-8709-790E703733F0}">
      <dsp:nvSpPr>
        <dsp:cNvPr id="0" name=""/>
        <dsp:cNvSpPr/>
      </dsp:nvSpPr>
      <dsp:spPr>
        <a:xfrm>
          <a:off x="591168" y="2559544"/>
          <a:ext cx="7083599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Forecast luxury inventory trends</a:t>
          </a:r>
        </a:p>
      </dsp:txBody>
      <dsp:txXfrm>
        <a:off x="591168" y="2559544"/>
        <a:ext cx="7083599" cy="511834"/>
      </dsp:txXfrm>
    </dsp:sp>
    <dsp:sp modelId="{6CD101D5-BC3D-4CAF-AE35-D03D7645D634}">
      <dsp:nvSpPr>
        <dsp:cNvPr id="0" name=""/>
        <dsp:cNvSpPr/>
      </dsp:nvSpPr>
      <dsp:spPr>
        <a:xfrm>
          <a:off x="0" y="3199338"/>
          <a:ext cx="7674768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0A4C2-99C4-42A6-B1FD-491B83B29E79}">
      <dsp:nvSpPr>
        <dsp:cNvPr id="0" name=""/>
        <dsp:cNvSpPr/>
      </dsp:nvSpPr>
      <dsp:spPr>
        <a:xfrm>
          <a:off x="154829" y="3314501"/>
          <a:ext cx="281509" cy="2815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F9677-2F29-4CF0-B91F-8272078FEDA4}">
      <dsp:nvSpPr>
        <dsp:cNvPr id="0" name=""/>
        <dsp:cNvSpPr/>
      </dsp:nvSpPr>
      <dsp:spPr>
        <a:xfrm>
          <a:off x="591168" y="3199338"/>
          <a:ext cx="7083599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Advise brokers and investors with layout-specific ROI predictions</a:t>
          </a:r>
        </a:p>
      </dsp:txBody>
      <dsp:txXfrm>
        <a:off x="591168" y="3199338"/>
        <a:ext cx="7083599" cy="511834"/>
      </dsp:txXfrm>
    </dsp:sp>
    <dsp:sp modelId="{9EA889B8-35A0-4A97-B611-B7644404C698}">
      <dsp:nvSpPr>
        <dsp:cNvPr id="0" name=""/>
        <dsp:cNvSpPr/>
      </dsp:nvSpPr>
      <dsp:spPr>
        <a:xfrm>
          <a:off x="0" y="3839131"/>
          <a:ext cx="7674768" cy="5118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80E1FE-A8A0-4E5E-8756-084F434E19C5}">
      <dsp:nvSpPr>
        <dsp:cNvPr id="0" name=""/>
        <dsp:cNvSpPr/>
      </dsp:nvSpPr>
      <dsp:spPr>
        <a:xfrm>
          <a:off x="154829" y="3954294"/>
          <a:ext cx="281509" cy="28150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CF90D-39C1-4CB7-B7EE-81E72237D195}">
      <dsp:nvSpPr>
        <dsp:cNvPr id="0" name=""/>
        <dsp:cNvSpPr/>
      </dsp:nvSpPr>
      <dsp:spPr>
        <a:xfrm>
          <a:off x="591168" y="3839131"/>
          <a:ext cx="7083599" cy="511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169" tIns="54169" rIns="54169" bIns="5416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This analysis strengthens the company’s value proposition as the go-to platform for targeted investment insights and real estate intelligence.</a:t>
          </a:r>
        </a:p>
      </dsp:txBody>
      <dsp:txXfrm>
        <a:off x="591168" y="3839131"/>
        <a:ext cx="7083599" cy="511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54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0154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5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9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81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88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77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3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82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2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0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087356"/>
            <a:ext cx="6858000" cy="2486130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ctr" defTabSz="914400"/>
            <a:r>
              <a:rPr lang="en-US" sz="47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Real Estate Market Insights Dashboard</a:t>
            </a:r>
            <a:br>
              <a:rPr lang="en-US" sz="4700" spc="-300" dirty="0">
                <a:solidFill>
                  <a:schemeClr val="tx1">
                    <a:lumMod val="95000"/>
                  </a:schemeClr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</a:br>
            <a:endParaRPr lang="en-US" sz="4700" spc="-300" dirty="0">
              <a:solidFill>
                <a:schemeClr val="tx1">
                  <a:lumMod val="95000"/>
                </a:schemeClr>
              </a:solidFill>
              <a:effectLst>
                <a:outerShdw blurRad="469900" dist="342900" dir="5400000" sy="-20000" rotWithShape="0">
                  <a:prstClr val="black">
                    <a:alpha val="66000"/>
                  </a:prst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28057"/>
            <a:ext cx="6858000" cy="15674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dirty="0">
                <a:solidFill>
                  <a:schemeClr val="tx2"/>
                </a:solidFill>
                <a:latin typeface="+mj-lt"/>
              </a:rPr>
              <a:t>Trends in Price, Size &amp; Value from 10,000+ Property Listings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376B2-934F-B36D-A581-EE35A92F822F}"/>
              </a:ext>
            </a:extLst>
          </p:cNvPr>
          <p:cNvSpPr txBox="1"/>
          <p:nvPr/>
        </p:nvSpPr>
        <p:spPr>
          <a:xfrm>
            <a:off x="3363686" y="5894614"/>
            <a:ext cx="310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DIONTE CAPLETON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347F67-6A8F-6DF9-5227-DD6BC3AE7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099274"/>
              </p:ext>
            </p:extLst>
          </p:nvPr>
        </p:nvGraphicFramePr>
        <p:xfrm>
          <a:off x="734616" y="1825625"/>
          <a:ext cx="767476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164E5A-ABC0-4A97-86CA-5F7C2661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38" y="0"/>
            <a:ext cx="608736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93E8D-D10F-4FE1-AC21-8B44BEB50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1"/>
            <a:ext cx="3046595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0" y="643468"/>
            <a:ext cx="2208114" cy="1622744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1"/>
                </a:solidFill>
              </a:rPr>
              <a:t>Nationwide Market Snapshot</a:t>
            </a:r>
          </a:p>
        </p:txBody>
      </p:sp>
      <p:pic>
        <p:nvPicPr>
          <p:cNvPr id="5" name="Picture 4" descr="A map of the united states&#10;&#10;AI-generated content may be incorrect.">
            <a:extLst>
              <a:ext uri="{FF2B5EF4-FFF2-40B4-BE49-F238E27FC236}">
                <a16:creationId xmlns:a16="http://schemas.microsoft.com/office/drawing/2014/main" id="{32F87510-64FB-CF0E-239F-4B00B33A2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1" y="1286634"/>
            <a:ext cx="5125059" cy="46529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49" y="2402733"/>
            <a:ext cx="2208113" cy="3774230"/>
          </a:xfrm>
        </p:spPr>
        <p:txBody>
          <a:bodyPr>
            <a:normAutofit/>
          </a:bodyPr>
          <a:lstStyle/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Avg Price: $672K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Avg Price per Sq Ft: $320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Top City by Price: Hewlett Bay Park</a:t>
            </a:r>
          </a:p>
          <a:p>
            <a:endParaRPr lang="en-US" sz="130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Insights: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High-value clusters exist in specific cities, often coastal or luxury zones.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Visuals include: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• Map showing price distribution across states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• Avg Listing Price by State bar chart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• State filter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F164E5A-ABC0-4A97-86CA-5F7C26615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38" y="0"/>
            <a:ext cx="608736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ffectLst>
            <a:innerShdw blurRad="139700" dist="50800" dir="54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393E8D-D10F-4FE1-AC21-8B44BEB50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404" y="1"/>
            <a:ext cx="3046595" cy="6857996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950" y="643468"/>
            <a:ext cx="2208114" cy="1622744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1"/>
                </a:solidFill>
              </a:rPr>
              <a:t>Home Layout Insights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DB0C886F-9497-5156-5834-9A43D2C4A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1" y="946769"/>
            <a:ext cx="5125059" cy="472574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7949" y="2402733"/>
            <a:ext cx="2208113" cy="3774230"/>
          </a:xfrm>
        </p:spPr>
        <p:txBody>
          <a:bodyPr>
            <a:normAutofit/>
          </a:bodyPr>
          <a:lstStyle/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Top Layout (by $/Sq Ft): 10 bed / 11 bath – $4216 per Sq Ft</a:t>
            </a:r>
          </a:p>
          <a:p>
            <a:endParaRPr lang="en-US" sz="1300">
              <a:gradFill>
                <a:gsLst>
                  <a:gs pos="34000">
                    <a:schemeClr val="tx1">
                      <a:lumMod val="93000"/>
                    </a:schemeClr>
                  </a:gs>
                  <a:gs pos="0">
                    <a:schemeClr val="bg1">
                      <a:lumMod val="25000"/>
                      <a:lumOff val="75000"/>
                    </a:schemeClr>
                  </a:gs>
                  <a:gs pos="100000">
                    <a:schemeClr val="tx1"/>
                  </a:gs>
                </a:gsLst>
                <a:lin ang="4800000" scaled="0"/>
              </a:gradFill>
            </a:endParaRP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Insights: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Luxury layouts have exponential pricing, skewing market averages.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Visuals include: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• Top 10 most expensive bed/bath layouts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• Price distribution scatter plot by bed &amp; bath</a:t>
            </a:r>
          </a:p>
          <a:p>
            <a:r>
              <a:rPr lang="en-US" sz="13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1"/>
                    </a:gs>
                  </a:gsLst>
                  <a:lin ang="4800000" scaled="0"/>
                </a:gradFill>
              </a:rPr>
              <a:t>• Filters: State and Bedroom Count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4E11C7-7BD5-4045-AC27-3F529BEC7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15786"/>
            <a:ext cx="2605388" cy="4626428"/>
          </a:xfrm>
          <a:effectLst/>
        </p:spPr>
        <p:txBody>
          <a:bodyPr anchor="ctr">
            <a:normAutofit/>
          </a:bodyPr>
          <a:lstStyle/>
          <a:p>
            <a:pPr algn="r"/>
            <a:r>
              <a:rPr lang="en-US" sz="3500">
                <a:solidFill>
                  <a:schemeClr val="tx1">
                    <a:lumMod val="95000"/>
                  </a:schemeClr>
                </a:solidFill>
              </a:rPr>
              <a:t>Key Findings &amp; Applications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32907"/>
            <a:ext cx="0" cy="27921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407" y="1115786"/>
            <a:ext cx="4285342" cy="4626428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lumMod val="95000"/>
                  </a:schemeClr>
                </a:solidFill>
              </a:rPr>
              <a:t>• Coastal cities and luxury layouts dominate price per square foot.</a:t>
            </a:r>
          </a:p>
          <a:p>
            <a:r>
              <a:rPr lang="en-US" sz="1700">
                <a:solidFill>
                  <a:schemeClr val="tx1">
                    <a:lumMod val="95000"/>
                  </a:schemeClr>
                </a:solidFill>
              </a:rPr>
              <a:t>• Price premiums are driven by both layout complexity and geography.</a:t>
            </a:r>
          </a:p>
          <a:p>
            <a:endParaRPr lang="en-US" sz="170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lumMod val="95000"/>
                  </a:schemeClr>
                </a:solidFill>
              </a:rPr>
              <a:t>These insights support:</a:t>
            </a:r>
          </a:p>
          <a:p>
            <a:r>
              <a:rPr lang="en-US" sz="1700">
                <a:solidFill>
                  <a:schemeClr val="tx1">
                    <a:lumMod val="95000"/>
                  </a:schemeClr>
                </a:solidFill>
              </a:rPr>
              <a:t>• Broker targeting of high-value regions</a:t>
            </a:r>
          </a:p>
          <a:p>
            <a:r>
              <a:rPr lang="en-US" sz="1700">
                <a:solidFill>
                  <a:schemeClr val="tx1">
                    <a:lumMod val="95000"/>
                  </a:schemeClr>
                </a:solidFill>
              </a:rPr>
              <a:t>• Investor decisions on property type and location</a:t>
            </a:r>
          </a:p>
          <a:p>
            <a:r>
              <a:rPr lang="en-US" sz="1700">
                <a:solidFill>
                  <a:schemeClr val="tx1">
                    <a:lumMod val="95000"/>
                  </a:schemeClr>
                </a:solidFill>
              </a:rPr>
              <a:t>• Builders optimizing popular layout combinations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05DE-DD59-007F-A551-E01F88C0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Recommendation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30FBA0-F9D9-7494-29E6-5B81C5EC2A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075615"/>
              </p:ext>
            </p:extLst>
          </p:nvPr>
        </p:nvGraphicFramePr>
        <p:xfrm>
          <a:off x="734616" y="1825625"/>
          <a:ext cx="767476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489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gold shield with letters&#10;&#10;AI-generated content may be incorrect.">
            <a:extLst>
              <a:ext uri="{FF2B5EF4-FFF2-40B4-BE49-F238E27FC236}">
                <a16:creationId xmlns:a16="http://schemas.microsoft.com/office/drawing/2014/main" id="{5A310809-1AC5-FA9E-A08F-A0C3F326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84" r="7876"/>
          <a:stretch>
            <a:fillRect/>
          </a:stretch>
        </p:blipFill>
        <p:spPr>
          <a:xfrm>
            <a:off x="3477006" y="10"/>
            <a:ext cx="5666994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D77D416-66F5-413A-9B46-6289471B3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608620" cy="1325563"/>
          </a:xfrm>
        </p:spPr>
        <p:txBody>
          <a:bodyPr>
            <a:normAutofit/>
          </a:bodyPr>
          <a:lstStyle/>
          <a:p>
            <a:r>
              <a:rPr lang="en-US" sz="3200"/>
              <a:t>Thank You / Let’s 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2608620" cy="4351338"/>
          </a:xfrm>
        </p:spPr>
        <p:txBody>
          <a:bodyPr>
            <a:normAutofit/>
          </a:bodyPr>
          <a:lstStyle/>
          <a:p>
            <a:r>
              <a:rPr lang="en-US" sz="2000"/>
              <a:t>Questions or Feedback?</a:t>
            </a:r>
          </a:p>
          <a:p>
            <a:endParaRPr lang="en-US" sz="2000"/>
          </a:p>
          <a:p>
            <a:r>
              <a:rPr lang="en-US" sz="2000"/>
              <a:t>LinkedIn: https://www.linkedin.com/in/dionte-capleton-54074524a/</a:t>
            </a:r>
          </a:p>
          <a:p>
            <a:r>
              <a:rPr lang="en-US" sz="2000"/>
              <a:t>GitHub: https://github.com/Dionte18Cape</a:t>
            </a:r>
          </a:p>
          <a:p>
            <a:endParaRPr lang="en-US" sz="2000"/>
          </a:p>
          <a:p>
            <a:r>
              <a:rPr lang="en-US" sz="2000"/>
              <a:t>Let’s connect and talk data!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60</TotalTime>
  <Words>410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Real Estate Market Insights Dashboard </vt:lpstr>
      <vt:lpstr>Project Overview</vt:lpstr>
      <vt:lpstr>Nationwide Market Snapshot</vt:lpstr>
      <vt:lpstr>Home Layout Insights</vt:lpstr>
      <vt:lpstr>Key Findings &amp; Applications</vt:lpstr>
      <vt:lpstr>Recommendation</vt:lpstr>
      <vt:lpstr>Thank You / Let’s Connect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Dionte Capleton</dc:creator>
  <cp:keywords/>
  <dc:description>generated using python-pptx</dc:description>
  <cp:lastModifiedBy>Dionte Capleton</cp:lastModifiedBy>
  <cp:revision>3</cp:revision>
  <dcterms:created xsi:type="dcterms:W3CDTF">2013-01-27T09:14:16Z</dcterms:created>
  <dcterms:modified xsi:type="dcterms:W3CDTF">2025-06-08T22:52:22Z</dcterms:modified>
  <cp:category/>
</cp:coreProperties>
</file>