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58" r:id="rId6"/>
    <p:sldId id="259" r:id="rId7"/>
    <p:sldId id="260" r:id="rId8"/>
    <p:sldId id="263"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CrisscrossEtching/>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a:effectLst>
            <a:outerShdw blurRad="50800" dist="38100" dir="5400000" algn="t" rotWithShape="0">
              <a:prstClr val="black">
                <a:alpha val="40000"/>
              </a:prstClr>
            </a:outerShdw>
          </a:effectLst>
        </p:spPr>
        <p:txBody>
          <a:bodyPr>
            <a:normAutofit/>
          </a:bodyPr>
          <a:lstStyle/>
          <a:p>
            <a:r>
              <a:rPr lang="en-US" sz="5400" dirty="0" smtClean="0"/>
              <a:t>Analyzing coffee store data</a:t>
            </a:r>
            <a:endParaRPr lang="en-US" sz="5400" dirty="0"/>
          </a:p>
        </p:txBody>
      </p:sp>
      <p:sp>
        <p:nvSpPr>
          <p:cNvPr id="4" name="Subtitle 2"/>
          <p:cNvSpPr>
            <a:spLocks noGrp="1"/>
          </p:cNvSpPr>
          <p:nvPr>
            <p:ph type="subTitle" idx="1"/>
          </p:nvPr>
        </p:nvSpPr>
        <p:spPr>
          <a:xfrm>
            <a:off x="2417780" y="3531204"/>
            <a:ext cx="8637072" cy="977621"/>
          </a:xfrm>
        </p:spPr>
        <p:txBody>
          <a:bodyPr/>
          <a:lstStyle/>
          <a:p>
            <a:pPr algn="r"/>
            <a:r>
              <a:rPr lang="en-US" dirty="0" smtClean="0"/>
              <a:t>By </a:t>
            </a:r>
            <a:r>
              <a:rPr lang="en-US" dirty="0" err="1" smtClean="0"/>
              <a:t>chukwumobi</a:t>
            </a:r>
            <a:r>
              <a:rPr lang="en-US" dirty="0" smtClean="0"/>
              <a:t> chizaram divine</a:t>
            </a:r>
            <a:endParaRPr lang="en-US" dirty="0"/>
          </a:p>
        </p:txBody>
      </p:sp>
    </p:spTree>
    <p:extLst>
      <p:ext uri="{BB962C8B-B14F-4D97-AF65-F5344CB8AC3E}">
        <p14:creationId xmlns:p14="http://schemas.microsoft.com/office/powerpoint/2010/main" val="4096047709"/>
      </p:ext>
    </p:extLst>
  </p:cSld>
  <p:clrMapOvr>
    <a:masterClrMapping/>
  </p:clrMapOvr>
  <mc:AlternateContent xmlns:mc="http://schemas.openxmlformats.org/markup-compatibility/2006">
    <mc:Choice xmlns:p14="http://schemas.microsoft.com/office/powerpoint/2010/main" Requires="p14">
      <p:transition spd="slow" p14:dur="2000" advClick="0" advTm="100">
        <p:randomBar dir="vert"/>
      </p:transition>
    </mc:Choice>
    <mc:Fallback>
      <p:transition spd="slow" advClick="0" advTm="10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350498" y="1233474"/>
            <a:ext cx="3108960" cy="58477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dirty="0" smtClean="0">
                <a:latin typeface="Constantia" panose="02030602050306030303" pitchFamily="18" charset="0"/>
              </a:rPr>
              <a:t>PROJECT PLAN</a:t>
            </a:r>
            <a:endParaRPr lang="en-US" sz="3200" dirty="0">
              <a:latin typeface="Constantia" panose="02030602050306030303" pitchFamily="18" charset="0"/>
            </a:endParaRPr>
          </a:p>
        </p:txBody>
      </p:sp>
      <p:sp>
        <p:nvSpPr>
          <p:cNvPr id="14" name="TextBox 13"/>
          <p:cNvSpPr txBox="1"/>
          <p:nvPr/>
        </p:nvSpPr>
        <p:spPr>
          <a:xfrm>
            <a:off x="1350498" y="2786546"/>
            <a:ext cx="2405576" cy="369332"/>
          </a:xfrm>
          <a:prstGeom prst="rect">
            <a:avLst/>
          </a:prstGeom>
          <a:noFill/>
        </p:spPr>
        <p:txBody>
          <a:bodyPr wrap="square" rtlCol="0">
            <a:spAutoFit/>
          </a:bodyPr>
          <a:lstStyle/>
          <a:p>
            <a:r>
              <a:rPr lang="en-US" dirty="0" smtClean="0">
                <a:latin typeface="Constantia" panose="02030602050306030303" pitchFamily="18" charset="0"/>
              </a:rPr>
              <a:t>INTRODUCTION</a:t>
            </a:r>
            <a:endParaRPr lang="en-US" dirty="0">
              <a:latin typeface="Constantia" panose="02030602050306030303" pitchFamily="18" charset="0"/>
            </a:endParaRPr>
          </a:p>
        </p:txBody>
      </p:sp>
      <p:sp>
        <p:nvSpPr>
          <p:cNvPr id="16" name="TextBox 15"/>
          <p:cNvSpPr txBox="1"/>
          <p:nvPr/>
        </p:nvSpPr>
        <p:spPr>
          <a:xfrm>
            <a:off x="4121835" y="2804718"/>
            <a:ext cx="2630659" cy="369332"/>
          </a:xfrm>
          <a:prstGeom prst="rect">
            <a:avLst/>
          </a:prstGeom>
          <a:noFill/>
        </p:spPr>
        <p:txBody>
          <a:bodyPr wrap="square" rtlCol="0">
            <a:spAutoFit/>
          </a:bodyPr>
          <a:lstStyle/>
          <a:p>
            <a:r>
              <a:rPr lang="en-US" dirty="0" smtClean="0">
                <a:latin typeface="Constantia" panose="02030602050306030303" pitchFamily="18" charset="0"/>
              </a:rPr>
              <a:t>METHODOLOGY</a:t>
            </a:r>
            <a:endParaRPr lang="en-US" dirty="0">
              <a:latin typeface="Constantia" panose="02030602050306030303" pitchFamily="18" charset="0"/>
            </a:endParaRPr>
          </a:p>
        </p:txBody>
      </p:sp>
      <p:sp>
        <p:nvSpPr>
          <p:cNvPr id="25" name="TextBox 24"/>
          <p:cNvSpPr txBox="1"/>
          <p:nvPr/>
        </p:nvSpPr>
        <p:spPr>
          <a:xfrm>
            <a:off x="9397220" y="2847393"/>
            <a:ext cx="2405576" cy="369332"/>
          </a:xfrm>
          <a:prstGeom prst="rect">
            <a:avLst/>
          </a:prstGeom>
          <a:noFill/>
        </p:spPr>
        <p:txBody>
          <a:bodyPr wrap="square" rtlCol="0">
            <a:spAutoFit/>
          </a:bodyPr>
          <a:lstStyle/>
          <a:p>
            <a:r>
              <a:rPr lang="en-US" dirty="0" smtClean="0"/>
              <a:t>DATA PREPERATION</a:t>
            </a:r>
            <a:endParaRPr lang="en-US" dirty="0"/>
          </a:p>
        </p:txBody>
      </p:sp>
      <p:sp>
        <p:nvSpPr>
          <p:cNvPr id="28" name="TextBox 27"/>
          <p:cNvSpPr txBox="1"/>
          <p:nvPr/>
        </p:nvSpPr>
        <p:spPr>
          <a:xfrm>
            <a:off x="7132322" y="2708894"/>
            <a:ext cx="1969477" cy="646331"/>
          </a:xfrm>
          <a:prstGeom prst="rect">
            <a:avLst/>
          </a:prstGeom>
          <a:noFill/>
        </p:spPr>
        <p:txBody>
          <a:bodyPr wrap="square" rtlCol="0">
            <a:spAutoFit/>
          </a:bodyPr>
          <a:lstStyle/>
          <a:p>
            <a:r>
              <a:rPr lang="en-US" dirty="0" smtClean="0"/>
              <a:t>STATEMENT OF PROBLEMS</a:t>
            </a:r>
            <a:endParaRPr lang="en-US" dirty="0"/>
          </a:p>
        </p:txBody>
      </p:sp>
      <p:sp>
        <p:nvSpPr>
          <p:cNvPr id="29" name="TextBox 28"/>
          <p:cNvSpPr txBox="1"/>
          <p:nvPr/>
        </p:nvSpPr>
        <p:spPr>
          <a:xfrm>
            <a:off x="1223888" y="4496857"/>
            <a:ext cx="1983545" cy="369332"/>
          </a:xfrm>
          <a:prstGeom prst="rect">
            <a:avLst/>
          </a:prstGeom>
          <a:noFill/>
        </p:spPr>
        <p:txBody>
          <a:bodyPr wrap="square" rtlCol="0">
            <a:spAutoFit/>
          </a:bodyPr>
          <a:lstStyle/>
          <a:p>
            <a:r>
              <a:rPr lang="en-US" dirty="0" smtClean="0"/>
              <a:t>VISUALIZATION</a:t>
            </a:r>
            <a:endParaRPr lang="en-US" dirty="0"/>
          </a:p>
        </p:txBody>
      </p:sp>
      <p:sp>
        <p:nvSpPr>
          <p:cNvPr id="31" name="TextBox 30"/>
          <p:cNvSpPr txBox="1"/>
          <p:nvPr/>
        </p:nvSpPr>
        <p:spPr>
          <a:xfrm>
            <a:off x="4072597" y="4358357"/>
            <a:ext cx="1969477" cy="646331"/>
          </a:xfrm>
          <a:prstGeom prst="rect">
            <a:avLst/>
          </a:prstGeom>
          <a:noFill/>
        </p:spPr>
        <p:txBody>
          <a:bodyPr wrap="square" rtlCol="0">
            <a:spAutoFit/>
          </a:bodyPr>
          <a:lstStyle/>
          <a:p>
            <a:r>
              <a:rPr lang="en-US" dirty="0" smtClean="0"/>
              <a:t>OBSERVATION &amp; CONCLUSION </a:t>
            </a:r>
            <a:endParaRPr lang="en-US" dirty="0"/>
          </a:p>
        </p:txBody>
      </p:sp>
      <p:sp>
        <p:nvSpPr>
          <p:cNvPr id="32" name="Horizontal Scroll 31"/>
          <p:cNvSpPr/>
          <p:nvPr/>
        </p:nvSpPr>
        <p:spPr>
          <a:xfrm>
            <a:off x="1069145" y="2405575"/>
            <a:ext cx="2293033" cy="1167619"/>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orizontal Scroll 32"/>
          <p:cNvSpPr/>
          <p:nvPr/>
        </p:nvSpPr>
        <p:spPr>
          <a:xfrm>
            <a:off x="3910819" y="2410816"/>
            <a:ext cx="2293034" cy="1167619"/>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orizontal Scroll 33"/>
          <p:cNvSpPr/>
          <p:nvPr/>
        </p:nvSpPr>
        <p:spPr>
          <a:xfrm>
            <a:off x="6738426" y="2405575"/>
            <a:ext cx="2264899" cy="1167619"/>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orizontal Scroll 34"/>
          <p:cNvSpPr/>
          <p:nvPr/>
        </p:nvSpPr>
        <p:spPr>
          <a:xfrm>
            <a:off x="9298746" y="2405575"/>
            <a:ext cx="2391506" cy="1167620"/>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orizontal Scroll 35"/>
          <p:cNvSpPr/>
          <p:nvPr/>
        </p:nvSpPr>
        <p:spPr>
          <a:xfrm>
            <a:off x="1069145" y="4035468"/>
            <a:ext cx="2293033" cy="1268052"/>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orizontal Scroll 36"/>
          <p:cNvSpPr/>
          <p:nvPr/>
        </p:nvSpPr>
        <p:spPr>
          <a:xfrm>
            <a:off x="3910819" y="4035468"/>
            <a:ext cx="2293034" cy="1268052"/>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orizontal Scroll 37"/>
          <p:cNvSpPr/>
          <p:nvPr/>
        </p:nvSpPr>
        <p:spPr>
          <a:xfrm>
            <a:off x="6752493" y="4035469"/>
            <a:ext cx="2250831" cy="1268052"/>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132322" y="4484828"/>
            <a:ext cx="1871002" cy="369332"/>
          </a:xfrm>
          <a:prstGeom prst="rect">
            <a:avLst/>
          </a:prstGeom>
          <a:noFill/>
        </p:spPr>
        <p:txBody>
          <a:bodyPr wrap="square" rtlCol="0">
            <a:spAutoFit/>
          </a:bodyPr>
          <a:lstStyle/>
          <a:p>
            <a:r>
              <a:rPr lang="en-US" dirty="0" smtClean="0"/>
              <a:t>REFERENCE </a:t>
            </a:r>
            <a:endParaRPr lang="en-US" dirty="0"/>
          </a:p>
        </p:txBody>
      </p:sp>
    </p:spTree>
    <p:extLst>
      <p:ext uri="{BB962C8B-B14F-4D97-AF65-F5344CB8AC3E}">
        <p14:creationId xmlns:p14="http://schemas.microsoft.com/office/powerpoint/2010/main" val="2501021947"/>
      </p:ext>
    </p:extLst>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2000" fill="hold"/>
                                        <p:tgtEl>
                                          <p:spTgt spid="14"/>
                                        </p:tgtEl>
                                        <p:attrNameLst>
                                          <p:attrName>ppt_x</p:attrName>
                                        </p:attrNameLst>
                                      </p:cBhvr>
                                      <p:tavLst>
                                        <p:tav tm="0">
                                          <p:val>
                                            <p:strVal val="#ppt_x"/>
                                          </p:val>
                                        </p:tav>
                                        <p:tav tm="100000">
                                          <p:val>
                                            <p:strVal val="#ppt_x"/>
                                          </p:val>
                                        </p:tav>
                                      </p:tavLst>
                                    </p:anim>
                                    <p:anim calcmode="lin" valueType="num">
                                      <p:cBhvr additive="base">
                                        <p:cTn id="13" dur="20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2000" fill="hold"/>
                                        <p:tgtEl>
                                          <p:spTgt spid="32"/>
                                        </p:tgtEl>
                                        <p:attrNameLst>
                                          <p:attrName>ppt_x</p:attrName>
                                        </p:attrNameLst>
                                      </p:cBhvr>
                                      <p:tavLst>
                                        <p:tav tm="0">
                                          <p:val>
                                            <p:strVal val="#ppt_x"/>
                                          </p:val>
                                        </p:tav>
                                        <p:tav tm="100000">
                                          <p:val>
                                            <p:strVal val="#ppt_x"/>
                                          </p:val>
                                        </p:tav>
                                      </p:tavLst>
                                    </p:anim>
                                    <p:anim calcmode="lin" valueType="num">
                                      <p:cBhvr additive="base">
                                        <p:cTn id="17" dur="20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2000" fill="hold"/>
                                        <p:tgtEl>
                                          <p:spTgt spid="33"/>
                                        </p:tgtEl>
                                        <p:attrNameLst>
                                          <p:attrName>ppt_x</p:attrName>
                                        </p:attrNameLst>
                                      </p:cBhvr>
                                      <p:tavLst>
                                        <p:tav tm="0">
                                          <p:val>
                                            <p:strVal val="#ppt_x"/>
                                          </p:val>
                                        </p:tav>
                                        <p:tav tm="100000">
                                          <p:val>
                                            <p:strVal val="#ppt_x"/>
                                          </p:val>
                                        </p:tav>
                                      </p:tavLst>
                                    </p:anim>
                                    <p:anim calcmode="lin" valueType="num">
                                      <p:cBhvr additive="base">
                                        <p:cTn id="21" dur="2000" fill="hold"/>
                                        <p:tgtEl>
                                          <p:spTgt spid="3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2000" fill="hold"/>
                                        <p:tgtEl>
                                          <p:spTgt spid="16"/>
                                        </p:tgtEl>
                                        <p:attrNameLst>
                                          <p:attrName>ppt_x</p:attrName>
                                        </p:attrNameLst>
                                      </p:cBhvr>
                                      <p:tavLst>
                                        <p:tav tm="0">
                                          <p:val>
                                            <p:strVal val="#ppt_x"/>
                                          </p:val>
                                        </p:tav>
                                        <p:tav tm="100000">
                                          <p:val>
                                            <p:strVal val="#ppt_x"/>
                                          </p:val>
                                        </p:tav>
                                      </p:tavLst>
                                    </p:anim>
                                    <p:anim calcmode="lin" valueType="num">
                                      <p:cBhvr additive="base">
                                        <p:cTn id="25" dur="20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2000" fill="hold"/>
                                        <p:tgtEl>
                                          <p:spTgt spid="34"/>
                                        </p:tgtEl>
                                        <p:attrNameLst>
                                          <p:attrName>ppt_x</p:attrName>
                                        </p:attrNameLst>
                                      </p:cBhvr>
                                      <p:tavLst>
                                        <p:tav tm="0">
                                          <p:val>
                                            <p:strVal val="#ppt_x"/>
                                          </p:val>
                                        </p:tav>
                                        <p:tav tm="100000">
                                          <p:val>
                                            <p:strVal val="#ppt_x"/>
                                          </p:val>
                                        </p:tav>
                                      </p:tavLst>
                                    </p:anim>
                                    <p:anim calcmode="lin" valueType="num">
                                      <p:cBhvr additive="base">
                                        <p:cTn id="29" dur="2000" fill="hold"/>
                                        <p:tgtEl>
                                          <p:spTgt spid="3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2000" fill="hold"/>
                                        <p:tgtEl>
                                          <p:spTgt spid="28"/>
                                        </p:tgtEl>
                                        <p:attrNameLst>
                                          <p:attrName>ppt_x</p:attrName>
                                        </p:attrNameLst>
                                      </p:cBhvr>
                                      <p:tavLst>
                                        <p:tav tm="0">
                                          <p:val>
                                            <p:strVal val="#ppt_x"/>
                                          </p:val>
                                        </p:tav>
                                        <p:tav tm="100000">
                                          <p:val>
                                            <p:strVal val="#ppt_x"/>
                                          </p:val>
                                        </p:tav>
                                      </p:tavLst>
                                    </p:anim>
                                    <p:anim calcmode="lin" valueType="num">
                                      <p:cBhvr additive="base">
                                        <p:cTn id="33" dur="2000" fill="hold"/>
                                        <p:tgtEl>
                                          <p:spTgt spid="2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2000" fill="hold"/>
                                        <p:tgtEl>
                                          <p:spTgt spid="35"/>
                                        </p:tgtEl>
                                        <p:attrNameLst>
                                          <p:attrName>ppt_x</p:attrName>
                                        </p:attrNameLst>
                                      </p:cBhvr>
                                      <p:tavLst>
                                        <p:tav tm="0">
                                          <p:val>
                                            <p:strVal val="#ppt_x"/>
                                          </p:val>
                                        </p:tav>
                                        <p:tav tm="100000">
                                          <p:val>
                                            <p:strVal val="#ppt_x"/>
                                          </p:val>
                                        </p:tav>
                                      </p:tavLst>
                                    </p:anim>
                                    <p:anim calcmode="lin" valueType="num">
                                      <p:cBhvr additive="base">
                                        <p:cTn id="37" dur="2000" fill="hold"/>
                                        <p:tgtEl>
                                          <p:spTgt spid="3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2000" fill="hold"/>
                                        <p:tgtEl>
                                          <p:spTgt spid="25"/>
                                        </p:tgtEl>
                                        <p:attrNameLst>
                                          <p:attrName>ppt_x</p:attrName>
                                        </p:attrNameLst>
                                      </p:cBhvr>
                                      <p:tavLst>
                                        <p:tav tm="0">
                                          <p:val>
                                            <p:strVal val="#ppt_x"/>
                                          </p:val>
                                        </p:tav>
                                        <p:tav tm="100000">
                                          <p:val>
                                            <p:strVal val="#ppt_x"/>
                                          </p:val>
                                        </p:tav>
                                      </p:tavLst>
                                    </p:anim>
                                    <p:anim calcmode="lin" valueType="num">
                                      <p:cBhvr additive="base">
                                        <p:cTn id="41" dur="2000" fill="hold"/>
                                        <p:tgtEl>
                                          <p:spTgt spid="2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2000" fill="hold"/>
                                        <p:tgtEl>
                                          <p:spTgt spid="36"/>
                                        </p:tgtEl>
                                        <p:attrNameLst>
                                          <p:attrName>ppt_x</p:attrName>
                                        </p:attrNameLst>
                                      </p:cBhvr>
                                      <p:tavLst>
                                        <p:tav tm="0">
                                          <p:val>
                                            <p:strVal val="#ppt_x"/>
                                          </p:val>
                                        </p:tav>
                                        <p:tav tm="100000">
                                          <p:val>
                                            <p:strVal val="#ppt_x"/>
                                          </p:val>
                                        </p:tav>
                                      </p:tavLst>
                                    </p:anim>
                                    <p:anim calcmode="lin" valueType="num">
                                      <p:cBhvr additive="base">
                                        <p:cTn id="45" dur="2000" fill="hold"/>
                                        <p:tgtEl>
                                          <p:spTgt spid="3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2000" fill="hold"/>
                                        <p:tgtEl>
                                          <p:spTgt spid="29"/>
                                        </p:tgtEl>
                                        <p:attrNameLst>
                                          <p:attrName>ppt_x</p:attrName>
                                        </p:attrNameLst>
                                      </p:cBhvr>
                                      <p:tavLst>
                                        <p:tav tm="0">
                                          <p:val>
                                            <p:strVal val="#ppt_x"/>
                                          </p:val>
                                        </p:tav>
                                        <p:tav tm="100000">
                                          <p:val>
                                            <p:strVal val="#ppt_x"/>
                                          </p:val>
                                        </p:tav>
                                      </p:tavLst>
                                    </p:anim>
                                    <p:anim calcmode="lin" valueType="num">
                                      <p:cBhvr additive="base">
                                        <p:cTn id="49" dur="2000" fill="hold"/>
                                        <p:tgtEl>
                                          <p:spTgt spid="29"/>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additive="base">
                                        <p:cTn id="52" dur="2000" fill="hold"/>
                                        <p:tgtEl>
                                          <p:spTgt spid="37"/>
                                        </p:tgtEl>
                                        <p:attrNameLst>
                                          <p:attrName>ppt_x</p:attrName>
                                        </p:attrNameLst>
                                      </p:cBhvr>
                                      <p:tavLst>
                                        <p:tav tm="0">
                                          <p:val>
                                            <p:strVal val="#ppt_x"/>
                                          </p:val>
                                        </p:tav>
                                        <p:tav tm="100000">
                                          <p:val>
                                            <p:strVal val="#ppt_x"/>
                                          </p:val>
                                        </p:tav>
                                      </p:tavLst>
                                    </p:anim>
                                    <p:anim calcmode="lin" valueType="num">
                                      <p:cBhvr additive="base">
                                        <p:cTn id="53" dur="2000" fill="hold"/>
                                        <p:tgtEl>
                                          <p:spTgt spid="3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2000" fill="hold"/>
                                        <p:tgtEl>
                                          <p:spTgt spid="31"/>
                                        </p:tgtEl>
                                        <p:attrNameLst>
                                          <p:attrName>ppt_x</p:attrName>
                                        </p:attrNameLst>
                                      </p:cBhvr>
                                      <p:tavLst>
                                        <p:tav tm="0">
                                          <p:val>
                                            <p:strVal val="#ppt_x"/>
                                          </p:val>
                                        </p:tav>
                                        <p:tav tm="100000">
                                          <p:val>
                                            <p:strVal val="#ppt_x"/>
                                          </p:val>
                                        </p:tav>
                                      </p:tavLst>
                                    </p:anim>
                                    <p:anim calcmode="lin" valueType="num">
                                      <p:cBhvr additive="base">
                                        <p:cTn id="57" dur="2000" fill="hold"/>
                                        <p:tgtEl>
                                          <p:spTgt spid="3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2000" fill="hold"/>
                                        <p:tgtEl>
                                          <p:spTgt spid="38"/>
                                        </p:tgtEl>
                                        <p:attrNameLst>
                                          <p:attrName>ppt_x</p:attrName>
                                        </p:attrNameLst>
                                      </p:cBhvr>
                                      <p:tavLst>
                                        <p:tav tm="0">
                                          <p:val>
                                            <p:strVal val="#ppt_x"/>
                                          </p:val>
                                        </p:tav>
                                        <p:tav tm="100000">
                                          <p:val>
                                            <p:strVal val="#ppt_x"/>
                                          </p:val>
                                        </p:tav>
                                      </p:tavLst>
                                    </p:anim>
                                    <p:anim calcmode="lin" valueType="num">
                                      <p:cBhvr additive="base">
                                        <p:cTn id="61" dur="2000" fill="hold"/>
                                        <p:tgtEl>
                                          <p:spTgt spid="3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2000" fill="hold"/>
                                        <p:tgtEl>
                                          <p:spTgt spid="39"/>
                                        </p:tgtEl>
                                        <p:attrNameLst>
                                          <p:attrName>ppt_x</p:attrName>
                                        </p:attrNameLst>
                                      </p:cBhvr>
                                      <p:tavLst>
                                        <p:tav tm="0">
                                          <p:val>
                                            <p:strVal val="#ppt_x"/>
                                          </p:val>
                                        </p:tav>
                                        <p:tav tm="100000">
                                          <p:val>
                                            <p:strVal val="#ppt_x"/>
                                          </p:val>
                                        </p:tav>
                                      </p:tavLst>
                                    </p:anim>
                                    <p:anim calcmode="lin" valueType="num">
                                      <p:cBhvr additive="base">
                                        <p:cTn id="65" dur="2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5" grpId="0"/>
      <p:bldP spid="28" grpId="0"/>
      <p:bldP spid="29" grpId="0"/>
      <p:bldP spid="31" grpId="0"/>
      <p:bldP spid="32" grpId="0" animBg="1"/>
      <p:bldP spid="33" grpId="0" animBg="1"/>
      <p:bldP spid="34" grpId="0" animBg="1"/>
      <p:bldP spid="35" grpId="0" animBg="1"/>
      <p:bldP spid="36" grpId="0" animBg="1"/>
      <p:bldP spid="37" grpId="0" animBg="1"/>
      <p:bldP spid="38" grpId="0" animBg="1"/>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6" y="337625"/>
            <a:ext cx="534572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dirty="0" smtClean="0">
                <a:latin typeface="Constantia" panose="02030602050306030303" pitchFamily="18" charset="0"/>
              </a:rPr>
              <a:t>INTRODUCTION</a:t>
            </a:r>
            <a:endParaRPr lang="en-US" sz="3600" dirty="0">
              <a:latin typeface="Constantia" panose="02030602050306030303" pitchFamily="18" charset="0"/>
            </a:endParaRPr>
          </a:p>
        </p:txBody>
      </p:sp>
      <p:sp>
        <p:nvSpPr>
          <p:cNvPr id="3" name="Horizontal Scroll 2"/>
          <p:cNvSpPr/>
          <p:nvPr/>
        </p:nvSpPr>
        <p:spPr>
          <a:xfrm>
            <a:off x="2700997" y="1252025"/>
            <a:ext cx="7666892" cy="2504049"/>
          </a:xfrm>
          <a:prstGeom prst="horizont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08960" y="1871003"/>
            <a:ext cx="6991643" cy="1200329"/>
          </a:xfrm>
          <a:prstGeom prst="rect">
            <a:avLst/>
          </a:prstGeom>
          <a:noFill/>
          <a:ln>
            <a:noFill/>
          </a:ln>
        </p:spPr>
        <p:txBody>
          <a:bodyPr wrap="square" rtlCol="0">
            <a:spAutoFit/>
          </a:bodyPr>
          <a:lstStyle/>
          <a:p>
            <a:r>
              <a:rPr lang="en-US" dirty="0">
                <a:latin typeface="Constantia" panose="02030602050306030303" pitchFamily="18" charset="0"/>
              </a:rPr>
              <a:t>Coffee: A flavorful beverage brewed from roasted coffee beans, enjoyed for its distinct taste and energizing qualities. It encompasses various types of drinks, including espresso-based creations, and holds a significant place in culinary culture and social rituals.</a:t>
            </a:r>
            <a:endParaRPr lang="en-US" sz="2000" dirty="0">
              <a:latin typeface="Constantia" panose="02030602050306030303" pitchFamily="18" charset="0"/>
            </a:endParaRPr>
          </a:p>
        </p:txBody>
      </p:sp>
    </p:spTree>
    <p:extLst>
      <p:ext uri="{BB962C8B-B14F-4D97-AF65-F5344CB8AC3E}">
        <p14:creationId xmlns:p14="http://schemas.microsoft.com/office/powerpoint/2010/main" val="1406157267"/>
      </p:ext>
    </p:extLst>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2000" tmFilter="0, 0; .2, .5; .8, .5; 1, 0"/>
                                        <p:tgtEl>
                                          <p:spTgt spid="2"/>
                                        </p:tgtEl>
                                      </p:cBhvr>
                                    </p:animEffect>
                                    <p:animScale>
                                      <p:cBhvr>
                                        <p:cTn id="7" dur="100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542"/>
            <a:ext cx="6850966"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dirty="0" smtClean="0">
                <a:latin typeface="Constantia" panose="02030602050306030303" pitchFamily="18" charset="0"/>
              </a:rPr>
              <a:t>METHODOLOGY</a:t>
            </a:r>
            <a:endParaRPr lang="en-US" sz="3600" dirty="0">
              <a:latin typeface="Constantia" panose="02030602050306030303" pitchFamily="18" charset="0"/>
            </a:endParaRPr>
          </a:p>
        </p:txBody>
      </p:sp>
      <p:grpSp>
        <p:nvGrpSpPr>
          <p:cNvPr id="25" name="Group 24"/>
          <p:cNvGrpSpPr/>
          <p:nvPr/>
        </p:nvGrpSpPr>
        <p:grpSpPr>
          <a:xfrm>
            <a:off x="478299" y="1123630"/>
            <a:ext cx="3052691" cy="2527824"/>
            <a:chOff x="478299" y="1123630"/>
            <a:chExt cx="3052691" cy="2527824"/>
          </a:xfrm>
        </p:grpSpPr>
        <p:sp>
          <p:nvSpPr>
            <p:cNvPr id="5" name="TextBox 4"/>
            <p:cNvSpPr txBox="1"/>
            <p:nvPr/>
          </p:nvSpPr>
          <p:spPr>
            <a:xfrm>
              <a:off x="478301" y="1664341"/>
              <a:ext cx="3052689" cy="369332"/>
            </a:xfrm>
            <a:prstGeom prst="rect">
              <a:avLst/>
            </a:prstGeom>
            <a:noFill/>
          </p:spPr>
          <p:txBody>
            <a:bodyPr wrap="square" rtlCol="0">
              <a:spAutoFit/>
            </a:bodyPr>
            <a:lstStyle/>
            <a:p>
              <a:r>
                <a:rPr lang="en-US" dirty="0" smtClean="0"/>
                <a:t>POSTGRESQL</a:t>
              </a:r>
              <a:endParaRPr lang="en-US" dirty="0"/>
            </a:p>
          </p:txBody>
        </p:sp>
        <p:sp>
          <p:nvSpPr>
            <p:cNvPr id="6" name="TextBox 5"/>
            <p:cNvSpPr txBox="1"/>
            <p:nvPr/>
          </p:nvSpPr>
          <p:spPr>
            <a:xfrm>
              <a:off x="478301" y="2205052"/>
              <a:ext cx="3052689" cy="369332"/>
            </a:xfrm>
            <a:prstGeom prst="rect">
              <a:avLst/>
            </a:prstGeom>
            <a:noFill/>
          </p:spPr>
          <p:txBody>
            <a:bodyPr wrap="square" rtlCol="0">
              <a:spAutoFit/>
            </a:bodyPr>
            <a:lstStyle/>
            <a:p>
              <a:r>
                <a:rPr lang="en-US" dirty="0" smtClean="0"/>
                <a:t>PYTHON</a:t>
              </a:r>
              <a:endParaRPr lang="en-US" dirty="0"/>
            </a:p>
          </p:txBody>
        </p:sp>
        <p:sp>
          <p:nvSpPr>
            <p:cNvPr id="7" name="TextBox 6"/>
            <p:cNvSpPr txBox="1"/>
            <p:nvPr/>
          </p:nvSpPr>
          <p:spPr>
            <a:xfrm>
              <a:off x="478301" y="1123630"/>
              <a:ext cx="3052689" cy="369332"/>
            </a:xfrm>
            <a:prstGeom prst="rect">
              <a:avLst/>
            </a:prstGeom>
            <a:noFill/>
          </p:spPr>
          <p:txBody>
            <a:bodyPr wrap="square" rtlCol="0">
              <a:spAutoFit/>
            </a:bodyPr>
            <a:lstStyle/>
            <a:p>
              <a:r>
                <a:rPr lang="en-US" dirty="0" smtClean="0"/>
                <a:t>MICROSOFT EXCEL</a:t>
              </a:r>
              <a:endParaRPr lang="en-US" dirty="0"/>
            </a:p>
          </p:txBody>
        </p:sp>
        <p:sp>
          <p:nvSpPr>
            <p:cNvPr id="8" name="TextBox 7"/>
            <p:cNvSpPr txBox="1"/>
            <p:nvPr/>
          </p:nvSpPr>
          <p:spPr>
            <a:xfrm>
              <a:off x="478300" y="2745763"/>
              <a:ext cx="3052689" cy="369332"/>
            </a:xfrm>
            <a:prstGeom prst="rect">
              <a:avLst/>
            </a:prstGeom>
            <a:noFill/>
          </p:spPr>
          <p:txBody>
            <a:bodyPr wrap="square" rtlCol="0">
              <a:spAutoFit/>
            </a:bodyPr>
            <a:lstStyle/>
            <a:p>
              <a:r>
                <a:rPr lang="en-US" dirty="0" smtClean="0"/>
                <a:t>POWER BI</a:t>
              </a:r>
              <a:endParaRPr lang="en-US" dirty="0"/>
            </a:p>
          </p:txBody>
        </p:sp>
        <p:sp>
          <p:nvSpPr>
            <p:cNvPr id="9" name="TextBox 8"/>
            <p:cNvSpPr txBox="1"/>
            <p:nvPr/>
          </p:nvSpPr>
          <p:spPr>
            <a:xfrm>
              <a:off x="478299" y="3282122"/>
              <a:ext cx="3052689" cy="369332"/>
            </a:xfrm>
            <a:prstGeom prst="rect">
              <a:avLst/>
            </a:prstGeom>
            <a:noFill/>
          </p:spPr>
          <p:txBody>
            <a:bodyPr wrap="square" rtlCol="0">
              <a:spAutoFit/>
            </a:bodyPr>
            <a:lstStyle/>
            <a:p>
              <a:r>
                <a:rPr lang="en-US" dirty="0" smtClean="0"/>
                <a:t>POWERPOINT</a:t>
              </a:r>
              <a:endParaRPr lang="en-US" dirty="0"/>
            </a:p>
          </p:txBody>
        </p:sp>
      </p:grpSp>
      <p:sp>
        <p:nvSpPr>
          <p:cNvPr id="18" name="TextBox 17"/>
          <p:cNvSpPr txBox="1"/>
          <p:nvPr/>
        </p:nvSpPr>
        <p:spPr>
          <a:xfrm>
            <a:off x="6850966" y="2672217"/>
            <a:ext cx="2883877" cy="442878"/>
          </a:xfrm>
          <a:prstGeom prst="rect">
            <a:avLst/>
          </a:prstGeom>
          <a:noFill/>
        </p:spPr>
        <p:txBody>
          <a:bodyPr wrap="square" rtlCol="0">
            <a:spAutoFit/>
          </a:bodyPr>
          <a:lstStyle/>
          <a:p>
            <a:endParaRPr lang="en-US" dirty="0"/>
          </a:p>
        </p:txBody>
      </p:sp>
      <p:grpSp>
        <p:nvGrpSpPr>
          <p:cNvPr id="26" name="Group 25"/>
          <p:cNvGrpSpPr/>
          <p:nvPr/>
        </p:nvGrpSpPr>
        <p:grpSpPr>
          <a:xfrm>
            <a:off x="3530988" y="1123630"/>
            <a:ext cx="6203855" cy="2696025"/>
            <a:chOff x="3530988" y="1123630"/>
            <a:chExt cx="6203855" cy="2696025"/>
          </a:xfrm>
        </p:grpSpPr>
        <p:sp>
          <p:nvSpPr>
            <p:cNvPr id="10" name="Left-Right Arrow 9"/>
            <p:cNvSpPr/>
            <p:nvPr/>
          </p:nvSpPr>
          <p:spPr>
            <a:xfrm>
              <a:off x="3530988" y="1619523"/>
              <a:ext cx="2391508" cy="4464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3530988" y="2118956"/>
              <a:ext cx="2391508" cy="4428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3530988" y="2753961"/>
              <a:ext cx="2391508" cy="4428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3530988" y="3271812"/>
              <a:ext cx="2391508" cy="4428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3530988" y="1123630"/>
              <a:ext cx="2391508" cy="4428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850963" y="2947258"/>
              <a:ext cx="2883877" cy="369332"/>
            </a:xfrm>
            <a:prstGeom prst="rect">
              <a:avLst/>
            </a:prstGeom>
            <a:noFill/>
          </p:spPr>
          <p:txBody>
            <a:bodyPr wrap="square" rtlCol="0">
              <a:spAutoFit/>
            </a:bodyPr>
            <a:lstStyle/>
            <a:p>
              <a:r>
                <a:rPr lang="en-US" dirty="0" smtClean="0"/>
                <a:t>FOR VISUALIZATION.</a:t>
              </a:r>
              <a:endParaRPr lang="en-US" dirty="0"/>
            </a:p>
          </p:txBody>
        </p:sp>
        <p:sp>
          <p:nvSpPr>
            <p:cNvPr id="20" name="TextBox 19"/>
            <p:cNvSpPr txBox="1"/>
            <p:nvPr/>
          </p:nvSpPr>
          <p:spPr>
            <a:xfrm>
              <a:off x="6850963" y="3450323"/>
              <a:ext cx="2883877" cy="369332"/>
            </a:xfrm>
            <a:prstGeom prst="rect">
              <a:avLst/>
            </a:prstGeom>
            <a:noFill/>
          </p:spPr>
          <p:txBody>
            <a:bodyPr wrap="square" rtlCol="0">
              <a:spAutoFit/>
            </a:bodyPr>
            <a:lstStyle/>
            <a:p>
              <a:r>
                <a:rPr lang="en-US" dirty="0" smtClean="0"/>
                <a:t>FOR PRESENTATION.</a:t>
              </a:r>
              <a:endParaRPr lang="en-US" dirty="0"/>
            </a:p>
          </p:txBody>
        </p:sp>
        <p:sp>
          <p:nvSpPr>
            <p:cNvPr id="21" name="TextBox 20"/>
            <p:cNvSpPr txBox="1"/>
            <p:nvPr/>
          </p:nvSpPr>
          <p:spPr>
            <a:xfrm>
              <a:off x="6850966" y="1123630"/>
              <a:ext cx="2883877" cy="369332"/>
            </a:xfrm>
            <a:prstGeom prst="rect">
              <a:avLst/>
            </a:prstGeom>
            <a:noFill/>
          </p:spPr>
          <p:txBody>
            <a:bodyPr wrap="square" rtlCol="0">
              <a:spAutoFit/>
            </a:bodyPr>
            <a:lstStyle/>
            <a:p>
              <a:r>
                <a:rPr lang="en-US" dirty="0" smtClean="0"/>
                <a:t>FOR DATA CLEANING. </a:t>
              </a:r>
              <a:endParaRPr lang="en-US" dirty="0"/>
            </a:p>
          </p:txBody>
        </p:sp>
        <p:sp>
          <p:nvSpPr>
            <p:cNvPr id="22" name="TextBox 21"/>
            <p:cNvSpPr txBox="1"/>
            <p:nvPr/>
          </p:nvSpPr>
          <p:spPr>
            <a:xfrm>
              <a:off x="6850965" y="1696608"/>
              <a:ext cx="2883877" cy="369332"/>
            </a:xfrm>
            <a:prstGeom prst="rect">
              <a:avLst/>
            </a:prstGeom>
            <a:noFill/>
          </p:spPr>
          <p:txBody>
            <a:bodyPr wrap="square" rtlCol="0">
              <a:spAutoFit/>
            </a:bodyPr>
            <a:lstStyle/>
            <a:p>
              <a:r>
                <a:rPr lang="en-US" dirty="0" smtClean="0"/>
                <a:t>TO EXTRACT THE DATA.</a:t>
              </a:r>
              <a:endParaRPr lang="en-US" dirty="0"/>
            </a:p>
          </p:txBody>
        </p:sp>
        <p:sp>
          <p:nvSpPr>
            <p:cNvPr id="23" name="TextBox 22"/>
            <p:cNvSpPr txBox="1"/>
            <p:nvPr/>
          </p:nvSpPr>
          <p:spPr>
            <a:xfrm>
              <a:off x="6850963" y="2078026"/>
              <a:ext cx="2883877" cy="923330"/>
            </a:xfrm>
            <a:prstGeom prst="rect">
              <a:avLst/>
            </a:prstGeom>
            <a:noFill/>
          </p:spPr>
          <p:txBody>
            <a:bodyPr wrap="square" rtlCol="0">
              <a:spAutoFit/>
            </a:bodyPr>
            <a:lstStyle/>
            <a:p>
              <a:r>
                <a:rPr lang="en-US" dirty="0" smtClean="0"/>
                <a:t>PANDAS, NUMPY AND MATPLOTLIB FOR ANALYSIS.</a:t>
              </a:r>
              <a:endParaRPr lang="en-US" dirty="0"/>
            </a:p>
          </p:txBody>
        </p:sp>
      </p:grpSp>
    </p:spTree>
    <p:extLst>
      <p:ext uri="{BB962C8B-B14F-4D97-AF65-F5344CB8AC3E}">
        <p14:creationId xmlns:p14="http://schemas.microsoft.com/office/powerpoint/2010/main" val="3334867708"/>
      </p:ext>
    </p:extLst>
  </p:cSld>
  <p:clrMapOvr>
    <a:masterClrMapping/>
  </p:clrMapOvr>
  <mc:AlternateContent xmlns:mc="http://schemas.openxmlformats.org/markup-compatibility/2006">
    <mc:Choice xmlns:p14="http://schemas.microsoft.com/office/powerpoint/2010/main" Requires="p14">
      <p:transition spd="slow" p14:dur="2000" advClick="0" advTm="50">
        <p:randomBar dir="vert"/>
      </p:transition>
    </mc:Choice>
    <mc:Fallback>
      <p:transition spd="slow" advClick="0" advTm="5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2000" fill="hold"/>
                                        <p:tgtEl>
                                          <p:spTgt spid="2"/>
                                        </p:tgtEl>
                                        <p:attrNameLst>
                                          <p:attrName>ppt_w</p:attrName>
                                        </p:attrNameLst>
                                      </p:cBhvr>
                                      <p:tavLst>
                                        <p:tav tm="0">
                                          <p:val>
                                            <p:fltVal val="0"/>
                                          </p:val>
                                        </p:tav>
                                        <p:tav tm="100000">
                                          <p:val>
                                            <p:strVal val="#ppt_w"/>
                                          </p:val>
                                        </p:tav>
                                      </p:tavLst>
                                    </p:anim>
                                    <p:anim calcmode="lin" valueType="num">
                                      <p:cBhvr>
                                        <p:cTn id="18" dur="2000" fill="hold"/>
                                        <p:tgtEl>
                                          <p:spTgt spid="2"/>
                                        </p:tgtEl>
                                        <p:attrNameLst>
                                          <p:attrName>ppt_h</p:attrName>
                                        </p:attrNameLst>
                                      </p:cBhvr>
                                      <p:tavLst>
                                        <p:tav tm="0">
                                          <p:val>
                                            <p:fltVal val="0"/>
                                          </p:val>
                                        </p:tav>
                                        <p:tav tm="100000">
                                          <p:val>
                                            <p:strVal val="#ppt_h"/>
                                          </p:val>
                                        </p:tav>
                                      </p:tavLst>
                                    </p:anim>
                                    <p:animEffect transition="in" filter="fade">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1458" cy="1322363"/>
          </a:xfrm>
          <a:effectLst>
            <a:outerShdw blurRad="50800" dist="38100" dir="5400000" algn="t" rotWithShape="0">
              <a:prstClr val="black">
                <a:alpha val="40000"/>
              </a:prstClr>
            </a:outerShdw>
          </a:effectLst>
        </p:spPr>
        <p:txBody>
          <a:bodyPr>
            <a:normAutofit/>
          </a:bodyPr>
          <a:lstStyle/>
          <a:p>
            <a:r>
              <a:rPr lang="en-US" sz="4000" dirty="0" smtClean="0">
                <a:latin typeface="Constantia" panose="02030602050306030303" pitchFamily="18" charset="0"/>
              </a:rPr>
              <a:t>Statement of problem</a:t>
            </a:r>
            <a:endParaRPr lang="en-US" sz="4000" dirty="0">
              <a:latin typeface="Constantia" panose="02030602050306030303" pitchFamily="18" charset="0"/>
            </a:endParaRPr>
          </a:p>
        </p:txBody>
      </p:sp>
      <p:sp>
        <p:nvSpPr>
          <p:cNvPr id="3" name="Text Placeholder 2"/>
          <p:cNvSpPr>
            <a:spLocks noGrp="1"/>
          </p:cNvSpPr>
          <p:nvPr>
            <p:ph type="body" idx="1"/>
          </p:nvPr>
        </p:nvSpPr>
        <p:spPr>
          <a:xfrm>
            <a:off x="0" y="1322363"/>
            <a:ext cx="12192000" cy="4656406"/>
          </a:xfrm>
        </p:spPr>
        <p:txBody>
          <a:bodyPr>
            <a:normAutofit/>
          </a:bodyPr>
          <a:lstStyle/>
          <a:p>
            <a:pPr>
              <a:lnSpc>
                <a:spcPct val="150000"/>
              </a:lnSpc>
            </a:pPr>
            <a:r>
              <a:rPr lang="en-US" dirty="0" smtClean="0">
                <a:latin typeface="Constantia" panose="02030602050306030303" pitchFamily="18" charset="0"/>
              </a:rPr>
              <a:t>In </a:t>
            </a:r>
            <a:r>
              <a:rPr lang="en-US" dirty="0">
                <a:latin typeface="Constantia" panose="02030602050306030303" pitchFamily="18" charset="0"/>
              </a:rPr>
              <a:t>the dynamic realm of coffee stores, the focus of this analysis is to extract valuable insights from </a:t>
            </a:r>
            <a:r>
              <a:rPr lang="en-US" dirty="0" smtClean="0">
                <a:latin typeface="Constantia" panose="02030602050306030303" pitchFamily="18" charset="0"/>
              </a:rPr>
              <a:t>coffee_csv dataset</a:t>
            </a:r>
            <a:r>
              <a:rPr lang="en-US" dirty="0">
                <a:latin typeface="Constantia" panose="02030602050306030303" pitchFamily="18" charset="0"/>
              </a:rPr>
              <a:t>. Our </a:t>
            </a:r>
            <a:r>
              <a:rPr lang="en-US" dirty="0" smtClean="0">
                <a:latin typeface="Constantia" panose="02030602050306030303" pitchFamily="18" charset="0"/>
              </a:rPr>
              <a:t>Objectives include:</a:t>
            </a:r>
            <a:endParaRPr lang="en-US" dirty="0">
              <a:latin typeface="Constantia" panose="02030602050306030303" pitchFamily="18" charset="0"/>
            </a:endParaRPr>
          </a:p>
          <a:p>
            <a:pPr>
              <a:lnSpc>
                <a:spcPct val="150000"/>
              </a:lnSpc>
            </a:pPr>
            <a:r>
              <a:rPr lang="en-US" b="1" dirty="0">
                <a:latin typeface="Constantia" panose="02030602050306030303" pitchFamily="18" charset="0"/>
              </a:rPr>
              <a:t>Most Rated and Reviewed Place Types:</a:t>
            </a:r>
            <a:r>
              <a:rPr lang="en-US" dirty="0">
                <a:latin typeface="Constantia" panose="02030602050306030303" pitchFamily="18" charset="0"/>
              </a:rPr>
              <a:t> By scrutinizing the ratings and reviews attributed to different place types, </a:t>
            </a:r>
            <a:r>
              <a:rPr lang="en-US" dirty="0" smtClean="0">
                <a:latin typeface="Constantia" panose="02030602050306030303" pitchFamily="18" charset="0"/>
              </a:rPr>
              <a:t>I aim </a:t>
            </a:r>
            <a:r>
              <a:rPr lang="en-US" dirty="0">
                <a:latin typeface="Constantia" panose="02030602050306030303" pitchFamily="18" charset="0"/>
              </a:rPr>
              <a:t>to uncover the most highly regarded and reviewed coffee store categories. This information can provide a deeper understanding of customer preferences.</a:t>
            </a:r>
          </a:p>
          <a:p>
            <a:pPr>
              <a:lnSpc>
                <a:spcPct val="150000"/>
              </a:lnSpc>
            </a:pPr>
            <a:r>
              <a:rPr lang="en-US" b="1" dirty="0">
                <a:latin typeface="Constantia" panose="02030602050306030303" pitchFamily="18" charset="0"/>
              </a:rPr>
              <a:t>Top Five Place Names:</a:t>
            </a:r>
            <a:r>
              <a:rPr lang="en-US" dirty="0">
                <a:latin typeface="Constantia" panose="02030602050306030303" pitchFamily="18" charset="0"/>
              </a:rPr>
              <a:t> </a:t>
            </a:r>
            <a:r>
              <a:rPr lang="en-US" dirty="0">
                <a:latin typeface="Constantia" panose="02030602050306030303" pitchFamily="18" charset="0"/>
              </a:rPr>
              <a:t>I</a:t>
            </a:r>
            <a:r>
              <a:rPr lang="en-US" dirty="0" smtClean="0">
                <a:latin typeface="Constantia" panose="02030602050306030303" pitchFamily="18" charset="0"/>
              </a:rPr>
              <a:t> </a:t>
            </a:r>
            <a:r>
              <a:rPr lang="en-US" dirty="0">
                <a:latin typeface="Constantia" panose="02030602050306030303" pitchFamily="18" charset="0"/>
              </a:rPr>
              <a:t>will identify the top five coffee store names that have </a:t>
            </a:r>
            <a:r>
              <a:rPr lang="en-US" dirty="0" smtClean="0">
                <a:latin typeface="Constantia" panose="02030602050306030303" pitchFamily="18" charset="0"/>
              </a:rPr>
              <a:t>generated </a:t>
            </a:r>
            <a:r>
              <a:rPr lang="en-US" dirty="0">
                <a:latin typeface="Constantia" panose="02030602050306030303" pitchFamily="18" charset="0"/>
              </a:rPr>
              <a:t>the highest number of reviews. This exploration will extend to evaluating the total ratings and reviews received by these establishments.</a:t>
            </a:r>
          </a:p>
          <a:p>
            <a:pPr>
              <a:lnSpc>
                <a:spcPct val="150000"/>
              </a:lnSpc>
            </a:pPr>
            <a:r>
              <a:rPr lang="en-US" b="1" dirty="0">
                <a:latin typeface="Constantia" panose="02030602050306030303" pitchFamily="18" charset="0"/>
              </a:rPr>
              <a:t>Dine-In, Delivery, and Takeout Options:</a:t>
            </a:r>
            <a:r>
              <a:rPr lang="en-US" dirty="0">
                <a:latin typeface="Constantia" panose="02030602050306030303" pitchFamily="18" charset="0"/>
              </a:rPr>
              <a:t> Delving into the dining experience, </a:t>
            </a:r>
            <a:r>
              <a:rPr lang="en-US" dirty="0">
                <a:latin typeface="Constantia" panose="02030602050306030303" pitchFamily="18" charset="0"/>
              </a:rPr>
              <a:t>I</a:t>
            </a:r>
            <a:r>
              <a:rPr lang="en-US" dirty="0" smtClean="0">
                <a:latin typeface="Constantia" panose="02030602050306030303" pitchFamily="18" charset="0"/>
              </a:rPr>
              <a:t> </a:t>
            </a:r>
            <a:r>
              <a:rPr lang="en-US" dirty="0">
                <a:latin typeface="Constantia" panose="02030602050306030303" pitchFamily="18" charset="0"/>
              </a:rPr>
              <a:t>will quantify the number of coffee stores that offer </a:t>
            </a:r>
            <a:r>
              <a:rPr lang="en-US" dirty="0" smtClean="0">
                <a:latin typeface="Constantia" panose="02030602050306030303" pitchFamily="18" charset="0"/>
              </a:rPr>
              <a:t>dine-in, delivery and takeout facilities </a:t>
            </a:r>
            <a:r>
              <a:rPr lang="en-US" dirty="0">
                <a:latin typeface="Constantia" panose="02030602050306030303" pitchFamily="18" charset="0"/>
              </a:rPr>
              <a:t>and differentiate them from those that do </a:t>
            </a:r>
            <a:r>
              <a:rPr lang="en-US" dirty="0" smtClean="0">
                <a:latin typeface="Constantia" panose="02030602050306030303" pitchFamily="18" charset="0"/>
              </a:rPr>
              <a:t>not.</a:t>
            </a:r>
            <a:endParaRPr lang="en-US" dirty="0">
              <a:latin typeface="Constantia" panose="02030602050306030303" pitchFamily="18" charset="0"/>
            </a:endParaRPr>
          </a:p>
          <a:p>
            <a:pPr>
              <a:lnSpc>
                <a:spcPct val="150000"/>
              </a:lnSpc>
            </a:pPr>
            <a:endParaRPr lang="en-US" dirty="0">
              <a:latin typeface="Constantia" panose="02030602050306030303" pitchFamily="18" charset="0"/>
            </a:endParaRPr>
          </a:p>
        </p:txBody>
      </p:sp>
    </p:spTree>
    <p:extLst>
      <p:ext uri="{BB962C8B-B14F-4D97-AF65-F5344CB8AC3E}">
        <p14:creationId xmlns:p14="http://schemas.microsoft.com/office/powerpoint/2010/main" val="2062420108"/>
      </p:ext>
    </p:extLst>
  </p:cSld>
  <p:clrMapOvr>
    <a:masterClrMapping/>
  </p:clrMapOvr>
  <mc:AlternateContent xmlns:mc="http://schemas.openxmlformats.org/markup-compatibility/2006">
    <mc:Choice xmlns:p14="http://schemas.microsoft.com/office/powerpoint/2010/main" Requires="p14">
      <p:transition spd="slow" p14:dur="2000" advClick="0" advTm="100">
        <p14:reveal/>
      </p:transition>
    </mc:Choice>
    <mc:Fallback>
      <p:transition spd="slow" advClick="0" advTm="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7151"/>
          </a:xfrm>
          <a:effectLst>
            <a:outerShdw blurRad="50800" dist="38100" dir="5400000" algn="t" rotWithShape="0">
              <a:prstClr val="black">
                <a:alpha val="40000"/>
              </a:prstClr>
            </a:outerShdw>
          </a:effectLst>
        </p:spPr>
        <p:txBody>
          <a:bodyPr/>
          <a:lstStyle/>
          <a:p>
            <a:r>
              <a:rPr lang="en-US" dirty="0" smtClean="0"/>
              <a:t>Data preparation and cleaning </a:t>
            </a:r>
            <a:r>
              <a:rPr lang="en-US" dirty="0" err="1" smtClean="0"/>
              <a:t>i</a:t>
            </a:r>
            <a:endParaRPr lang="en-US" dirty="0"/>
          </a:p>
        </p:txBody>
      </p:sp>
      <p:sp>
        <p:nvSpPr>
          <p:cNvPr id="3" name="Text Placeholder 2"/>
          <p:cNvSpPr>
            <a:spLocks noGrp="1"/>
          </p:cNvSpPr>
          <p:nvPr>
            <p:ph type="body" idx="1"/>
          </p:nvPr>
        </p:nvSpPr>
        <p:spPr>
          <a:xfrm>
            <a:off x="0" y="957151"/>
            <a:ext cx="12192000" cy="5148227"/>
          </a:xfrm>
        </p:spPr>
        <p:txBody>
          <a:bodyPr>
            <a:normAutofit/>
          </a:bodyPr>
          <a:lstStyle/>
          <a:p>
            <a:pPr>
              <a:lnSpc>
                <a:spcPct val="150000"/>
              </a:lnSpc>
            </a:pPr>
            <a:r>
              <a:rPr lang="en-US" dirty="0" smtClean="0">
                <a:latin typeface="Constantia" panose="02030602050306030303" pitchFamily="18" charset="0"/>
              </a:rPr>
              <a:t>During </a:t>
            </a:r>
            <a:r>
              <a:rPr lang="en-US" dirty="0">
                <a:latin typeface="Constantia" panose="02030602050306030303" pitchFamily="18" charset="0"/>
              </a:rPr>
              <a:t>the initial phases of my analysis, I meticulously reviewed the dataset for potential inconsistencies and discrepancies. This involved thorough checks to ensure data integrity. For instance, I took steps to address discrepancies such as varying </a:t>
            </a:r>
            <a:r>
              <a:rPr lang="en-US" dirty="0" smtClean="0">
                <a:latin typeface="Constantia" panose="02030602050306030303" pitchFamily="18" charset="0"/>
              </a:rPr>
              <a:t>Boolean </a:t>
            </a:r>
            <a:r>
              <a:rPr lang="en-US" dirty="0">
                <a:latin typeface="Constantia" panose="02030602050306030303" pitchFamily="18" charset="0"/>
              </a:rPr>
              <a:t>values. This proved beneficial during my Power BI visualization stage, enhancing the utility of functions like CALCULATE and FILTER.</a:t>
            </a:r>
          </a:p>
          <a:p>
            <a:pPr>
              <a:lnSpc>
                <a:spcPct val="150000"/>
              </a:lnSpc>
            </a:pPr>
            <a:r>
              <a:rPr lang="en-US" dirty="0">
                <a:latin typeface="Constantia" panose="02030602050306030303" pitchFamily="18" charset="0"/>
              </a:rPr>
              <a:t>To ensure data accuracy, I meticulously aligned all data types across the board. This process was crucial to guarantee seamless interactions between different data components. Furthermore, I conducted a comprehensive assessment to identify and rectify any missing values that could potentially impact the accuracy of my analysis</a:t>
            </a:r>
            <a:r>
              <a:rPr lang="en-US" dirty="0" smtClean="0">
                <a:latin typeface="Constantia" panose="02030602050306030303" pitchFamily="18" charset="0"/>
              </a:rPr>
              <a:t>.</a:t>
            </a:r>
          </a:p>
          <a:p>
            <a:pPr>
              <a:lnSpc>
                <a:spcPct val="150000"/>
              </a:lnSpc>
            </a:pPr>
            <a:r>
              <a:rPr lang="en-US" dirty="0">
                <a:latin typeface="Constantia" panose="02030602050306030303" pitchFamily="18" charset="0"/>
              </a:rPr>
              <a:t>Among the key actions I undertook was addressing missing values in the 'Rating' column. These instances were skillfully replaced with the value '0'. This strategic decision enables me to incorporate these observations into calculations without undue influence on metrics like averages and totals.</a:t>
            </a:r>
          </a:p>
          <a:p>
            <a:pPr>
              <a:lnSpc>
                <a:spcPct val="150000"/>
              </a:lnSpc>
            </a:pPr>
            <a:endParaRPr lang="en-US" dirty="0">
              <a:latin typeface="Constantia" panose="02030602050306030303" pitchFamily="18" charset="0"/>
            </a:endParaRPr>
          </a:p>
        </p:txBody>
      </p:sp>
    </p:spTree>
    <p:extLst>
      <p:ext uri="{BB962C8B-B14F-4D97-AF65-F5344CB8AC3E}">
        <p14:creationId xmlns:p14="http://schemas.microsoft.com/office/powerpoint/2010/main" val="1869130344"/>
      </p:ext>
    </p:extLst>
  </p:cSld>
  <p:clrMapOvr>
    <a:masterClrMapping/>
  </p:clrMapOvr>
  <mc:AlternateContent xmlns:mc="http://schemas.openxmlformats.org/markup-compatibility/2006">
    <mc:Choice xmlns:p14="http://schemas.microsoft.com/office/powerpoint/2010/main" Requires="p14">
      <p:transition spd="slow" p14:dur="2000" advClick="0" advTm="100">
        <p:push dir="u"/>
      </p:transition>
    </mc:Choice>
    <mc:Fallback>
      <p:transition spd="slow" advClick="0" advTm="1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94228"/>
          </a:xfrm>
        </p:spPr>
        <p:txBody>
          <a:bodyPr/>
          <a:lstStyle/>
          <a:p>
            <a:r>
              <a:rPr lang="en-US" dirty="0"/>
              <a:t>Data preparation and cleaning </a:t>
            </a:r>
            <a:r>
              <a:rPr lang="en-US" dirty="0" smtClean="0"/>
              <a:t>ii</a:t>
            </a:r>
            <a:endParaRPr lang="en-US" dirty="0"/>
          </a:p>
        </p:txBody>
      </p:sp>
      <p:sp>
        <p:nvSpPr>
          <p:cNvPr id="3" name="Text Placeholder 2"/>
          <p:cNvSpPr>
            <a:spLocks noGrp="1"/>
          </p:cNvSpPr>
          <p:nvPr>
            <p:ph type="body" idx="1"/>
          </p:nvPr>
        </p:nvSpPr>
        <p:spPr>
          <a:xfrm>
            <a:off x="0" y="1294228"/>
            <a:ext cx="12192000" cy="4839286"/>
          </a:xfrm>
        </p:spPr>
        <p:txBody>
          <a:bodyPr/>
          <a:lstStyle/>
          <a:p>
            <a:pPr>
              <a:lnSpc>
                <a:spcPct val="150000"/>
              </a:lnSpc>
            </a:pPr>
            <a:r>
              <a:rPr lang="en-US" dirty="0" smtClean="0">
                <a:latin typeface="Constantia" panose="02030602050306030303" pitchFamily="18" charset="0"/>
              </a:rPr>
              <a:t>For </a:t>
            </a:r>
            <a:r>
              <a:rPr lang="en-US" dirty="0">
                <a:latin typeface="Constantia" panose="02030602050306030303" pitchFamily="18" charset="0"/>
              </a:rPr>
              <a:t>the 'Reviews' column, I applied a nuanced approach. I replaced missing values with the median value of 271.5. This choice serves to prevent any undue skewing of calculations, ensuring a balanced and accurate representation of insights.</a:t>
            </a:r>
          </a:p>
          <a:p>
            <a:pPr>
              <a:lnSpc>
                <a:spcPct val="150000"/>
              </a:lnSpc>
            </a:pPr>
            <a:r>
              <a:rPr lang="en-US" dirty="0">
                <a:latin typeface="Constantia" panose="02030602050306030303" pitchFamily="18" charset="0"/>
              </a:rPr>
              <a:t>Regarding the 'Dine-In,' 'Delivery,' and 'Takeout' options, I opted to replace any null values with 'False.' This strategic choice stems from the assumption that if an option is not explicitly indicated as 'True,' it is more fitting for it to be considered 'False.'</a:t>
            </a:r>
          </a:p>
          <a:p>
            <a:pPr>
              <a:lnSpc>
                <a:spcPct val="150000"/>
              </a:lnSpc>
            </a:pPr>
            <a:r>
              <a:rPr lang="en-US" dirty="0">
                <a:latin typeface="Constantia" panose="02030602050306030303" pitchFamily="18" charset="0"/>
              </a:rPr>
              <a:t>Through these meticulous data preprocessing steps, I've laid a solid foundation for a robust and insightful analysis. The decisions made ensure that my subsequent visualizations and interpretations are built upon reliable and meaningful data."</a:t>
            </a:r>
          </a:p>
          <a:p>
            <a:pPr>
              <a:lnSpc>
                <a:spcPct val="150000"/>
              </a:lnSpc>
            </a:pPr>
            <a:endParaRPr lang="en-US" dirty="0">
              <a:latin typeface="Constantia" panose="02030602050306030303" pitchFamily="18" charset="0"/>
            </a:endParaRPr>
          </a:p>
        </p:txBody>
      </p:sp>
    </p:spTree>
    <p:extLst>
      <p:ext uri="{BB962C8B-B14F-4D97-AF65-F5344CB8AC3E}">
        <p14:creationId xmlns:p14="http://schemas.microsoft.com/office/powerpoint/2010/main" val="1317250715"/>
      </p:ext>
    </p:extLst>
  </p:cSld>
  <p:clrMapOvr>
    <a:masterClrMapping/>
  </p:clrMapOvr>
  <mc:AlternateContent xmlns:mc="http://schemas.openxmlformats.org/markup-compatibility/2006">
    <mc:Choice xmlns:p14="http://schemas.microsoft.com/office/powerpoint/2010/main" Requires="p14">
      <p:transition spd="slow" p14:dur="2000" advClick="0" advTm="100">
        <p:dissolve/>
      </p:transition>
    </mc:Choice>
    <mc:Fallback>
      <p:transition spd="slow" advClick="0" advTm="1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2000" tmFilter="0, 0; .2, .5; .8, .5; 1, 0"/>
                                        <p:tgtEl>
                                          <p:spTgt spid="2"/>
                                        </p:tgtEl>
                                      </p:cBhvr>
                                    </p:animEffect>
                                    <p:animScale>
                                      <p:cBhvr>
                                        <p:cTn id="7" dur="1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3445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822210450"/>
      </p:ext>
    </p:extLst>
  </p:cSld>
  <p:clrMapOvr>
    <a:masterClrMapping/>
  </p:clrMapOvr>
  <mc:AlternateContent xmlns:mc="http://schemas.openxmlformats.org/markup-compatibility/2006">
    <mc:Choice xmlns:p14="http://schemas.microsoft.com/office/powerpoint/2010/main" Requires="p14">
      <p:transition spd="slow" p14:dur="1600" advClick="0" advTm="100">
        <p:blinds dir="vert"/>
      </p:transition>
    </mc:Choice>
    <mc:Fallback>
      <p:transition spd="slow" advClick="0" advTm="1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3"/>
                                        </p:tgtEl>
                                        <p:attrNameLst>
                                          <p:attrName>stroke.color</p:attrName>
                                        </p:attrNameLst>
                                      </p:cBhvr>
                                      <p:to>
                                        <a:schemeClr val="accent2"/>
                                      </p:to>
                                    </p:animClr>
                                    <p:set>
                                      <p:cBhvr>
                                        <p:cTn id="7" dur="2000" fill="hold"/>
                                        <p:tgtEl>
                                          <p:spTgt spid="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dataset From data camp</a:t>
            </a:r>
            <a:endParaRPr lang="en-US" dirty="0"/>
          </a:p>
        </p:txBody>
      </p:sp>
    </p:spTree>
    <p:extLst>
      <p:ext uri="{BB962C8B-B14F-4D97-AF65-F5344CB8AC3E}">
        <p14:creationId xmlns:p14="http://schemas.microsoft.com/office/powerpoint/2010/main" val="119516128"/>
      </p:ext>
    </p:extLst>
  </p:cSld>
  <p:clrMapOvr>
    <a:masterClrMapping/>
  </p:clrMapOvr>
  <mc:AlternateContent xmlns:mc="http://schemas.openxmlformats.org/markup-compatibility/2006">
    <mc:Choice xmlns:p14="http://schemas.microsoft.com/office/powerpoint/2010/main" Requires="p14">
      <p:transition spd="slow" p14:dur="1600" advClick="0" advTm="50">
        <p14:conveyor dir="l"/>
      </p:transition>
    </mc:Choice>
    <mc:Fallback>
      <p:transition spd="slow" advClick="0"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8" fill="hold" grpId="0" nodeType="clickEffect">
                                  <p:stCondLst>
                                    <p:cond delay="0"/>
                                  </p:stCondLst>
                                  <p:childTnLst>
                                    <p:animEffect transition="out" filter="wheel(8)">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341</TotalTime>
  <Words>556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Constantia</vt:lpstr>
      <vt:lpstr>Gill Sans MT</vt:lpstr>
      <vt:lpstr>Gallery</vt:lpstr>
      <vt:lpstr>Analyzing coffee store data</vt:lpstr>
      <vt:lpstr>PowerPoint Presentation</vt:lpstr>
      <vt:lpstr>PowerPoint Presentation</vt:lpstr>
      <vt:lpstr>PowerPoint Presentation</vt:lpstr>
      <vt:lpstr>Statement of problem</vt:lpstr>
      <vt:lpstr>Data preparation and cleaning i</vt:lpstr>
      <vt:lpstr>Data preparation and cleaning ii</vt:lpstr>
      <vt:lpstr>PowerPoint Presentation</vt:lpstr>
      <vt:lpstr>REFERENCE: dataset From data camp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coffee store data</dc:title>
  <dc:creator>hp</dc:creator>
  <cp:lastModifiedBy>hp</cp:lastModifiedBy>
  <cp:revision>19</cp:revision>
  <dcterms:created xsi:type="dcterms:W3CDTF">2023-08-07T15:28:52Z</dcterms:created>
  <dcterms:modified xsi:type="dcterms:W3CDTF">2023-08-07T21:10:28Z</dcterms:modified>
</cp:coreProperties>
</file>