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7" r:id="rId2"/>
    <p:sldId id="258" r:id="rId3"/>
    <p:sldId id="259"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6970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874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509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0578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7312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688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947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933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5950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267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071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681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1577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638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44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281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9322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64DE79-268F-4C1A-8933-263129D2AF90}" type="datetimeFigureOut">
              <a:rPr lang="en-US" smtClean="0"/>
              <a:t>8/29/2023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0810648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2.ohchr.org/english/bodies/hrc/docs/ngos/Yemen's%20darkside-discrimination_Yemen_HRC101.pdf"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6.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5.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p:cNvSpPr txBox="1"/>
          <p:nvPr/>
        </p:nvSpPr>
        <p:spPr>
          <a:xfrm>
            <a:off x="112542" y="1322362"/>
            <a:ext cx="11563643" cy="1200329"/>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sz="3600" b="1" dirty="0" smtClean="0">
                <a:ln>
                  <a:solidFill>
                    <a:schemeClr val="bg2">
                      <a:lumMod val="40000"/>
                      <a:lumOff val="60000"/>
                    </a:schemeClr>
                  </a:solidFill>
                </a:ln>
                <a:effectLst>
                  <a:outerShdw blurRad="50800" dist="38100" dir="10800000" algn="r" rotWithShape="0">
                    <a:prstClr val="black">
                      <a:alpha val="40000"/>
                    </a:prstClr>
                  </a:outerShdw>
                </a:effectLst>
                <a:latin typeface="Constantia" panose="02030602050306030303" pitchFamily="18" charset="0"/>
              </a:rPr>
              <a:t>PARLIAMENTARY POSITION HELD BY WOMEN IN MIDDLE EASTERN COUNTRIES.</a:t>
            </a:r>
            <a:endParaRPr lang="en-US" sz="3600" b="1" dirty="0">
              <a:ln>
                <a:solidFill>
                  <a:schemeClr val="bg2">
                    <a:lumMod val="40000"/>
                    <a:lumOff val="60000"/>
                  </a:schemeClr>
                </a:solidFill>
              </a:ln>
              <a:effectLst>
                <a:outerShdw blurRad="50800" dist="38100" dir="10800000" algn="r" rotWithShape="0">
                  <a:prstClr val="black">
                    <a:alpha val="40000"/>
                  </a:prstClr>
                </a:outerShdw>
              </a:effectLst>
              <a:latin typeface="Constantia" panose="02030602050306030303" pitchFamily="18" charset="0"/>
            </a:endParaRPr>
          </a:p>
        </p:txBody>
      </p:sp>
    </p:spTree>
    <p:extLst>
      <p:ext uri="{BB962C8B-B14F-4D97-AF65-F5344CB8AC3E}">
        <p14:creationId xmlns:p14="http://schemas.microsoft.com/office/powerpoint/2010/main" val="5556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Rectangle 3"/>
          <p:cNvSpPr/>
          <p:nvPr/>
        </p:nvSpPr>
        <p:spPr>
          <a:xfrm>
            <a:off x="3896333" y="143119"/>
            <a:ext cx="3517758" cy="707886"/>
          </a:xfrm>
          <a:prstGeom prst="rect">
            <a:avLst/>
          </a:prstGeom>
        </p:spPr>
        <p:txBody>
          <a:bodyPr wrap="none">
            <a:spAutoFit/>
          </a:bodyPr>
          <a:lstStyle/>
          <a:p>
            <a:r>
              <a:rPr lang="en-US" sz="4000" dirty="0">
                <a:ln>
                  <a:solidFill>
                    <a:schemeClr val="tx1">
                      <a:lumMod val="85000"/>
                    </a:schemeClr>
                  </a:solidFill>
                </a:ln>
                <a:latin typeface="Constantia" panose="02030602050306030303" pitchFamily="18" charset="0"/>
              </a:rPr>
              <a:t>CONCLUSION</a:t>
            </a:r>
            <a:endParaRPr lang="en-US" sz="4000" dirty="0">
              <a:ln>
                <a:solidFill>
                  <a:schemeClr val="tx1">
                    <a:lumMod val="85000"/>
                  </a:schemeClr>
                </a:solidFill>
              </a:ln>
              <a:latin typeface="Constantia" panose="02030602050306030303" pitchFamily="18" charset="0"/>
            </a:endParaRPr>
          </a:p>
        </p:txBody>
      </p:sp>
      <p:sp>
        <p:nvSpPr>
          <p:cNvPr id="5" name="TextBox 4"/>
          <p:cNvSpPr txBox="1"/>
          <p:nvPr/>
        </p:nvSpPr>
        <p:spPr>
          <a:xfrm>
            <a:off x="506437" y="4811151"/>
            <a:ext cx="7160455" cy="646331"/>
          </a:xfrm>
          <a:prstGeom prst="rect">
            <a:avLst/>
          </a:prstGeom>
          <a:noFill/>
        </p:spPr>
        <p:txBody>
          <a:bodyPr wrap="square" rtlCol="0">
            <a:spAutoFit/>
          </a:bodyPr>
          <a:lstStyle/>
          <a:p>
            <a:r>
              <a:rPr lang="en-US" dirty="0">
                <a:latin typeface="Constantia" panose="02030602050306030303" pitchFamily="18" charset="0"/>
              </a:rPr>
              <a:t>Women are the largest untapped reservoir of talent in the world</a:t>
            </a:r>
            <a:r>
              <a:rPr lang="en-US" dirty="0" smtClean="0">
                <a:latin typeface="Constantia" panose="02030602050306030303" pitchFamily="18" charset="0"/>
              </a:rPr>
              <a:t>.</a:t>
            </a:r>
          </a:p>
          <a:p>
            <a:pPr algn="r"/>
            <a:r>
              <a:rPr lang="en-US" dirty="0" smtClean="0">
                <a:ln>
                  <a:solidFill>
                    <a:schemeClr val="bg2">
                      <a:lumMod val="20000"/>
                      <a:lumOff val="80000"/>
                    </a:schemeClr>
                  </a:solidFill>
                </a:ln>
                <a:latin typeface="Constantia" panose="02030602050306030303" pitchFamily="18" charset="0"/>
              </a:rPr>
              <a:t>Hillary Clinton</a:t>
            </a:r>
            <a:endParaRPr lang="en-US" dirty="0">
              <a:ln>
                <a:solidFill>
                  <a:schemeClr val="bg2">
                    <a:lumMod val="20000"/>
                    <a:lumOff val="80000"/>
                  </a:schemeClr>
                </a:solidFill>
              </a:ln>
              <a:latin typeface="Constantia" panose="02030602050306030303" pitchFamily="18" charset="0"/>
            </a:endParaRPr>
          </a:p>
        </p:txBody>
      </p:sp>
      <p:sp>
        <p:nvSpPr>
          <p:cNvPr id="6" name="TextBox 5"/>
          <p:cNvSpPr txBox="1"/>
          <p:nvPr/>
        </p:nvSpPr>
        <p:spPr>
          <a:xfrm>
            <a:off x="98474" y="1124613"/>
            <a:ext cx="11479237"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Constantia" panose="02030602050306030303" pitchFamily="18" charset="0"/>
              </a:rPr>
              <a:t>In </a:t>
            </a:r>
            <a:r>
              <a:rPr lang="en-US" dirty="0">
                <a:latin typeface="Constantia" panose="02030602050306030303" pitchFamily="18" charset="0"/>
              </a:rPr>
              <a:t>conclusion, the analysis of women's parliamentary positions in Middle Eastern countries from 2015 to 2022 underscores both progress and challenges. </a:t>
            </a:r>
            <a:endParaRPr lang="en-US" dirty="0" smtClean="0">
              <a:latin typeface="Constantia" panose="02030602050306030303" pitchFamily="18" charset="0"/>
            </a:endParaRPr>
          </a:p>
          <a:p>
            <a:pPr marL="285750" indent="-285750">
              <a:buFont typeface="Wingdings" panose="05000000000000000000" pitchFamily="2" charset="2"/>
              <a:buChar char="Ø"/>
            </a:pPr>
            <a:endParaRPr lang="en-US" dirty="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While </a:t>
            </a:r>
            <a:r>
              <a:rPr lang="en-US" dirty="0">
                <a:latin typeface="Constantia" panose="02030602050306030303" pitchFamily="18" charset="0"/>
              </a:rPr>
              <a:t>countries like the UAE, Israel, and Iraq have shown notable increases in women's representation, disparities remain stark. </a:t>
            </a:r>
            <a:endParaRPr lang="en-US" dirty="0" smtClean="0">
              <a:latin typeface="Constantia" panose="02030602050306030303" pitchFamily="18" charset="0"/>
            </a:endParaRPr>
          </a:p>
          <a:p>
            <a:pPr marL="285750" indent="-285750">
              <a:buFont typeface="Wingdings" panose="05000000000000000000" pitchFamily="2" charset="2"/>
              <a:buChar char="Ø"/>
            </a:pPr>
            <a:endParaRPr lang="en-US" dirty="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The </a:t>
            </a:r>
            <a:r>
              <a:rPr lang="en-US" dirty="0">
                <a:latin typeface="Constantia" panose="02030602050306030303" pitchFamily="18" charset="0"/>
              </a:rPr>
              <a:t>dataset highlights the complex interplay of cultural, legal, and societal factors impacting women's involvement in politics. </a:t>
            </a:r>
            <a:endParaRPr lang="en-US" dirty="0" smtClean="0">
              <a:latin typeface="Constantia" panose="02030602050306030303" pitchFamily="18" charset="0"/>
            </a:endParaRPr>
          </a:p>
          <a:p>
            <a:pPr marL="285750" indent="-285750">
              <a:buFont typeface="Wingdings" panose="05000000000000000000" pitchFamily="2" charset="2"/>
              <a:buChar char="Ø"/>
            </a:pPr>
            <a:endParaRPr lang="en-US" dirty="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As </a:t>
            </a:r>
            <a:r>
              <a:rPr lang="en-US" dirty="0">
                <a:latin typeface="Constantia" panose="02030602050306030303" pitchFamily="18" charset="0"/>
              </a:rPr>
              <a:t>the world continues to evolve, the dataset serves as a reminder of the ongoing importance of promoting and safeguarding women's rights and representation in political decision-making processes.</a:t>
            </a:r>
            <a:endParaRPr lang="en-US" dirty="0">
              <a:latin typeface="Constantia" panose="02030602050306030303" pitchFamily="18" charset="0"/>
            </a:endParaRPr>
          </a:p>
        </p:txBody>
      </p:sp>
    </p:spTree>
    <p:extLst>
      <p:ext uri="{BB962C8B-B14F-4D97-AF65-F5344CB8AC3E}">
        <p14:creationId xmlns:p14="http://schemas.microsoft.com/office/powerpoint/2010/main" val="203729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3789973" y="219779"/>
            <a:ext cx="3281668" cy="707886"/>
          </a:xfrm>
          <a:prstGeom prst="rect">
            <a:avLst/>
          </a:prstGeom>
        </p:spPr>
        <p:txBody>
          <a:bodyPr wrap="none">
            <a:spAutoFit/>
          </a:bodyPr>
          <a:lstStyle/>
          <a:p>
            <a:r>
              <a:rPr lang="en-US" sz="4000" dirty="0" smtClean="0">
                <a:ln>
                  <a:solidFill>
                    <a:schemeClr val="tx1">
                      <a:lumMod val="85000"/>
                    </a:schemeClr>
                  </a:solidFill>
                </a:ln>
                <a:latin typeface="Constantia" panose="02030602050306030303" pitchFamily="18" charset="0"/>
              </a:rPr>
              <a:t>REFERENCES</a:t>
            </a:r>
            <a:endParaRPr lang="en-US" sz="4000" dirty="0">
              <a:ln>
                <a:solidFill>
                  <a:schemeClr val="tx1">
                    <a:lumMod val="85000"/>
                  </a:schemeClr>
                </a:solidFill>
              </a:ln>
              <a:latin typeface="Constantia" panose="02030602050306030303" pitchFamily="18" charset="0"/>
            </a:endParaRPr>
          </a:p>
        </p:txBody>
      </p:sp>
      <p:sp>
        <p:nvSpPr>
          <p:cNvPr id="4" name="TextBox 3"/>
          <p:cNvSpPr txBox="1"/>
          <p:nvPr/>
        </p:nvSpPr>
        <p:spPr>
          <a:xfrm>
            <a:off x="1069145" y="1167618"/>
            <a:ext cx="8285870" cy="1477328"/>
          </a:xfrm>
          <a:prstGeom prst="rect">
            <a:avLst/>
          </a:prstGeom>
          <a:noFill/>
        </p:spPr>
        <p:txBody>
          <a:bodyPr wrap="square" rtlCol="0">
            <a:spAutoFit/>
          </a:bodyPr>
          <a:lstStyle/>
          <a:p>
            <a:r>
              <a:rPr lang="en-US" dirty="0">
                <a:hlinkClick r:id="rId4"/>
              </a:rPr>
              <a:t>https://www2.ohchr.org/english/bodies/hrc/docs/ngos/Yemen's%20darkside-discrimination_Yemen_HRC101.pdf</a:t>
            </a:r>
            <a:r>
              <a:rPr lang="en-US" dirty="0" smtClean="0"/>
              <a:t>.</a:t>
            </a:r>
          </a:p>
          <a:p>
            <a:endParaRPr lang="en-US" dirty="0"/>
          </a:p>
          <a:p>
            <a:r>
              <a:rPr lang="en-US" dirty="0" smtClean="0"/>
              <a:t>Kaggle.com/dataset</a:t>
            </a:r>
          </a:p>
          <a:p>
            <a:endParaRPr lang="en-US" dirty="0"/>
          </a:p>
        </p:txBody>
      </p:sp>
    </p:spTree>
    <p:extLst>
      <p:ext uri="{BB962C8B-B14F-4D97-AF65-F5344CB8AC3E}">
        <p14:creationId xmlns:p14="http://schemas.microsoft.com/office/powerpoint/2010/main" val="192320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p:cNvSpPr txBox="1"/>
          <p:nvPr/>
        </p:nvSpPr>
        <p:spPr>
          <a:xfrm>
            <a:off x="407963" y="913448"/>
            <a:ext cx="7047914" cy="769441"/>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sz="4400" dirty="0" smtClean="0">
                <a:ln>
                  <a:solidFill>
                    <a:schemeClr val="bg2">
                      <a:lumMod val="60000"/>
                      <a:lumOff val="40000"/>
                    </a:schemeClr>
                  </a:solidFill>
                </a:ln>
                <a:effectLst>
                  <a:outerShdw blurRad="50800" dist="38100" dir="10800000" algn="r" rotWithShape="0">
                    <a:prstClr val="black">
                      <a:alpha val="40000"/>
                    </a:prstClr>
                  </a:outerShdw>
                </a:effectLst>
                <a:latin typeface="Constantia" panose="02030602050306030303" pitchFamily="18" charset="0"/>
              </a:rPr>
              <a:t>TABLE OF CONTENT</a:t>
            </a:r>
            <a:endParaRPr lang="en-US" sz="4400" dirty="0">
              <a:ln>
                <a:solidFill>
                  <a:schemeClr val="bg2">
                    <a:lumMod val="60000"/>
                    <a:lumOff val="40000"/>
                  </a:schemeClr>
                </a:solidFill>
              </a:ln>
              <a:effectLst>
                <a:outerShdw blurRad="50800" dist="38100" dir="10800000" algn="r" rotWithShape="0">
                  <a:prstClr val="black">
                    <a:alpha val="40000"/>
                  </a:prstClr>
                </a:outerShdw>
              </a:effectLst>
              <a:latin typeface="Constantia" panose="02030602050306030303" pitchFamily="18" charset="0"/>
            </a:endParaRPr>
          </a:p>
        </p:txBody>
      </p:sp>
      <p:sp>
        <p:nvSpPr>
          <p:cNvPr id="5" name="Heart 4"/>
          <p:cNvSpPr/>
          <p:nvPr/>
        </p:nvSpPr>
        <p:spPr>
          <a:xfrm rot="167561">
            <a:off x="740275" y="2349029"/>
            <a:ext cx="337625" cy="257501"/>
          </a:xfrm>
          <a:prstGeom prst="heart">
            <a:avLst/>
          </a:prstGeom>
          <a:solidFill>
            <a:schemeClr val="bg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rot="16798407">
            <a:off x="672192" y="2507221"/>
            <a:ext cx="464015" cy="91524"/>
          </a:xfrm>
          <a:custGeom>
            <a:avLst/>
            <a:gdLst>
              <a:gd name="connsiteX0" fmla="*/ 0 w 98514"/>
              <a:gd name="connsiteY0" fmla="*/ 14296 h 14296"/>
              <a:gd name="connsiteX1" fmla="*/ 98474 w 98514"/>
              <a:gd name="connsiteY1" fmla="*/ 229 h 14296"/>
              <a:gd name="connsiteX2" fmla="*/ 0 w 98514"/>
              <a:gd name="connsiteY2" fmla="*/ 14296 h 14296"/>
            </a:gdLst>
            <a:ahLst/>
            <a:cxnLst>
              <a:cxn ang="0">
                <a:pos x="connsiteX0" y="connsiteY0"/>
              </a:cxn>
              <a:cxn ang="0">
                <a:pos x="connsiteX1" y="connsiteY1"/>
              </a:cxn>
              <a:cxn ang="0">
                <a:pos x="connsiteX2" y="connsiteY2"/>
              </a:cxn>
            </a:cxnLst>
            <a:rect l="l" t="t" r="r" b="b"/>
            <a:pathLst>
              <a:path w="98514" h="14296">
                <a:moveTo>
                  <a:pt x="0" y="14296"/>
                </a:moveTo>
                <a:cubicBezTo>
                  <a:pt x="0" y="14296"/>
                  <a:pt x="96129" y="2573"/>
                  <a:pt x="98474" y="229"/>
                </a:cubicBezTo>
                <a:cubicBezTo>
                  <a:pt x="100819" y="-2115"/>
                  <a:pt x="0" y="14296"/>
                  <a:pt x="0" y="14296"/>
                </a:cubicBezTo>
                <a:close/>
              </a:path>
            </a:pathLst>
          </a:custGeom>
          <a:solidFill>
            <a:srgbClr val="C00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7" name="TextBox 6"/>
          <p:cNvSpPr txBox="1"/>
          <p:nvPr/>
        </p:nvSpPr>
        <p:spPr>
          <a:xfrm>
            <a:off x="1786485" y="2348547"/>
            <a:ext cx="4501661" cy="461665"/>
          </a:xfrm>
          <a:prstGeom prst="rect">
            <a:avLst/>
          </a:prstGeom>
          <a:noFill/>
        </p:spPr>
        <p:txBody>
          <a:bodyPr wrap="square" rtlCol="0">
            <a:spAutoFit/>
          </a:bodyPr>
          <a:lstStyle/>
          <a:p>
            <a:r>
              <a:rPr lang="en-US" sz="2400" dirty="0" smtClean="0">
                <a:ln>
                  <a:solidFill>
                    <a:schemeClr val="tx1">
                      <a:lumMod val="85000"/>
                    </a:schemeClr>
                  </a:solidFill>
                </a:ln>
                <a:latin typeface="Constantia" panose="02030602050306030303" pitchFamily="18" charset="0"/>
              </a:rPr>
              <a:t>INTRODUCTION</a:t>
            </a:r>
            <a:endParaRPr lang="en-US" sz="2400" dirty="0">
              <a:ln>
                <a:solidFill>
                  <a:schemeClr val="tx1">
                    <a:lumMod val="85000"/>
                  </a:schemeClr>
                </a:solidFill>
              </a:ln>
              <a:latin typeface="Constantia" panose="02030602050306030303" pitchFamily="18" charset="0"/>
            </a:endParaRPr>
          </a:p>
        </p:txBody>
      </p:sp>
      <p:sp>
        <p:nvSpPr>
          <p:cNvPr id="11" name="Heart 10"/>
          <p:cNvSpPr/>
          <p:nvPr/>
        </p:nvSpPr>
        <p:spPr>
          <a:xfrm rot="167561">
            <a:off x="712127" y="3094624"/>
            <a:ext cx="337625" cy="257501"/>
          </a:xfrm>
          <a:prstGeom prst="heart">
            <a:avLst/>
          </a:prstGeom>
          <a:solidFill>
            <a:schemeClr val="bg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16798407">
            <a:off x="644044" y="3252816"/>
            <a:ext cx="464015" cy="91524"/>
          </a:xfrm>
          <a:custGeom>
            <a:avLst/>
            <a:gdLst>
              <a:gd name="connsiteX0" fmla="*/ 0 w 98514"/>
              <a:gd name="connsiteY0" fmla="*/ 14296 h 14296"/>
              <a:gd name="connsiteX1" fmla="*/ 98474 w 98514"/>
              <a:gd name="connsiteY1" fmla="*/ 229 h 14296"/>
              <a:gd name="connsiteX2" fmla="*/ 0 w 98514"/>
              <a:gd name="connsiteY2" fmla="*/ 14296 h 14296"/>
            </a:gdLst>
            <a:ahLst/>
            <a:cxnLst>
              <a:cxn ang="0">
                <a:pos x="connsiteX0" y="connsiteY0"/>
              </a:cxn>
              <a:cxn ang="0">
                <a:pos x="connsiteX1" y="connsiteY1"/>
              </a:cxn>
              <a:cxn ang="0">
                <a:pos x="connsiteX2" y="connsiteY2"/>
              </a:cxn>
            </a:cxnLst>
            <a:rect l="l" t="t" r="r" b="b"/>
            <a:pathLst>
              <a:path w="98514" h="14296">
                <a:moveTo>
                  <a:pt x="0" y="14296"/>
                </a:moveTo>
                <a:cubicBezTo>
                  <a:pt x="0" y="14296"/>
                  <a:pt x="96129" y="2573"/>
                  <a:pt x="98474" y="229"/>
                </a:cubicBezTo>
                <a:cubicBezTo>
                  <a:pt x="100819" y="-2115"/>
                  <a:pt x="0" y="14296"/>
                  <a:pt x="0" y="14296"/>
                </a:cubicBezTo>
                <a:close/>
              </a:path>
            </a:pathLst>
          </a:custGeom>
          <a:solidFill>
            <a:srgbClr val="C00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3" name="TextBox 12"/>
          <p:cNvSpPr txBox="1"/>
          <p:nvPr/>
        </p:nvSpPr>
        <p:spPr>
          <a:xfrm>
            <a:off x="1763151" y="3790412"/>
            <a:ext cx="4501661" cy="461665"/>
          </a:xfrm>
          <a:prstGeom prst="rect">
            <a:avLst/>
          </a:prstGeom>
          <a:noFill/>
        </p:spPr>
        <p:txBody>
          <a:bodyPr wrap="square" rtlCol="0">
            <a:spAutoFit/>
          </a:bodyPr>
          <a:lstStyle/>
          <a:p>
            <a:r>
              <a:rPr lang="en-US" sz="2400" dirty="0" smtClean="0">
                <a:ln>
                  <a:solidFill>
                    <a:schemeClr val="tx1">
                      <a:lumMod val="85000"/>
                    </a:schemeClr>
                  </a:solidFill>
                </a:ln>
                <a:latin typeface="Constantia" panose="02030602050306030303" pitchFamily="18" charset="0"/>
              </a:rPr>
              <a:t>DATA CLEANING</a:t>
            </a:r>
            <a:endParaRPr lang="en-US" sz="2400" dirty="0">
              <a:ln>
                <a:solidFill>
                  <a:schemeClr val="tx1">
                    <a:lumMod val="85000"/>
                  </a:schemeClr>
                </a:solidFill>
              </a:ln>
              <a:latin typeface="Constantia" panose="02030602050306030303" pitchFamily="18" charset="0"/>
            </a:endParaRPr>
          </a:p>
        </p:txBody>
      </p:sp>
      <p:sp>
        <p:nvSpPr>
          <p:cNvPr id="14" name="Heart 13"/>
          <p:cNvSpPr/>
          <p:nvPr/>
        </p:nvSpPr>
        <p:spPr>
          <a:xfrm rot="167561">
            <a:off x="717325" y="3876532"/>
            <a:ext cx="337625" cy="257501"/>
          </a:xfrm>
          <a:prstGeom prst="heart">
            <a:avLst/>
          </a:prstGeom>
          <a:solidFill>
            <a:schemeClr val="bg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16798407">
            <a:off x="649242" y="4034724"/>
            <a:ext cx="464015" cy="91524"/>
          </a:xfrm>
          <a:custGeom>
            <a:avLst/>
            <a:gdLst>
              <a:gd name="connsiteX0" fmla="*/ 0 w 98514"/>
              <a:gd name="connsiteY0" fmla="*/ 14296 h 14296"/>
              <a:gd name="connsiteX1" fmla="*/ 98474 w 98514"/>
              <a:gd name="connsiteY1" fmla="*/ 229 h 14296"/>
              <a:gd name="connsiteX2" fmla="*/ 0 w 98514"/>
              <a:gd name="connsiteY2" fmla="*/ 14296 h 14296"/>
            </a:gdLst>
            <a:ahLst/>
            <a:cxnLst>
              <a:cxn ang="0">
                <a:pos x="connsiteX0" y="connsiteY0"/>
              </a:cxn>
              <a:cxn ang="0">
                <a:pos x="connsiteX1" y="connsiteY1"/>
              </a:cxn>
              <a:cxn ang="0">
                <a:pos x="connsiteX2" y="connsiteY2"/>
              </a:cxn>
            </a:cxnLst>
            <a:rect l="l" t="t" r="r" b="b"/>
            <a:pathLst>
              <a:path w="98514" h="14296">
                <a:moveTo>
                  <a:pt x="0" y="14296"/>
                </a:moveTo>
                <a:cubicBezTo>
                  <a:pt x="0" y="14296"/>
                  <a:pt x="96129" y="2573"/>
                  <a:pt x="98474" y="229"/>
                </a:cubicBezTo>
                <a:cubicBezTo>
                  <a:pt x="100819" y="-2115"/>
                  <a:pt x="0" y="14296"/>
                  <a:pt x="0" y="14296"/>
                </a:cubicBezTo>
                <a:close/>
              </a:path>
            </a:pathLst>
          </a:custGeom>
          <a:solidFill>
            <a:srgbClr val="C00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6" name="TextBox 15"/>
          <p:cNvSpPr txBox="1"/>
          <p:nvPr/>
        </p:nvSpPr>
        <p:spPr>
          <a:xfrm>
            <a:off x="1763150" y="3061259"/>
            <a:ext cx="4501661" cy="461665"/>
          </a:xfrm>
          <a:prstGeom prst="rect">
            <a:avLst/>
          </a:prstGeom>
          <a:noFill/>
        </p:spPr>
        <p:txBody>
          <a:bodyPr wrap="square" rtlCol="0">
            <a:spAutoFit/>
          </a:bodyPr>
          <a:lstStyle/>
          <a:p>
            <a:r>
              <a:rPr lang="en-US" sz="2400" dirty="0" smtClean="0">
                <a:ln>
                  <a:solidFill>
                    <a:schemeClr val="tx1">
                      <a:lumMod val="85000"/>
                    </a:schemeClr>
                  </a:solidFill>
                </a:ln>
                <a:latin typeface="Constantia" panose="02030602050306030303" pitchFamily="18" charset="0"/>
              </a:rPr>
              <a:t>RESEARCH QUESTION</a:t>
            </a:r>
            <a:endParaRPr lang="en-US" sz="2400" dirty="0">
              <a:ln>
                <a:solidFill>
                  <a:schemeClr val="tx1">
                    <a:lumMod val="85000"/>
                  </a:schemeClr>
                </a:solidFill>
              </a:ln>
              <a:latin typeface="Constantia" panose="02030602050306030303" pitchFamily="18" charset="0"/>
            </a:endParaRPr>
          </a:p>
        </p:txBody>
      </p:sp>
      <p:sp>
        <p:nvSpPr>
          <p:cNvPr id="17" name="Heart 16"/>
          <p:cNvSpPr/>
          <p:nvPr/>
        </p:nvSpPr>
        <p:spPr>
          <a:xfrm rot="167561">
            <a:off x="656883" y="4741750"/>
            <a:ext cx="337625" cy="257501"/>
          </a:xfrm>
          <a:prstGeom prst="heart">
            <a:avLst/>
          </a:prstGeom>
          <a:solidFill>
            <a:schemeClr val="bg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16798407">
            <a:off x="588800" y="4899942"/>
            <a:ext cx="464015" cy="91524"/>
          </a:xfrm>
          <a:custGeom>
            <a:avLst/>
            <a:gdLst>
              <a:gd name="connsiteX0" fmla="*/ 0 w 98514"/>
              <a:gd name="connsiteY0" fmla="*/ 14296 h 14296"/>
              <a:gd name="connsiteX1" fmla="*/ 98474 w 98514"/>
              <a:gd name="connsiteY1" fmla="*/ 229 h 14296"/>
              <a:gd name="connsiteX2" fmla="*/ 0 w 98514"/>
              <a:gd name="connsiteY2" fmla="*/ 14296 h 14296"/>
            </a:gdLst>
            <a:ahLst/>
            <a:cxnLst>
              <a:cxn ang="0">
                <a:pos x="connsiteX0" y="connsiteY0"/>
              </a:cxn>
              <a:cxn ang="0">
                <a:pos x="connsiteX1" y="connsiteY1"/>
              </a:cxn>
              <a:cxn ang="0">
                <a:pos x="connsiteX2" y="connsiteY2"/>
              </a:cxn>
            </a:cxnLst>
            <a:rect l="l" t="t" r="r" b="b"/>
            <a:pathLst>
              <a:path w="98514" h="14296">
                <a:moveTo>
                  <a:pt x="0" y="14296"/>
                </a:moveTo>
                <a:cubicBezTo>
                  <a:pt x="0" y="14296"/>
                  <a:pt x="96129" y="2573"/>
                  <a:pt x="98474" y="229"/>
                </a:cubicBezTo>
                <a:cubicBezTo>
                  <a:pt x="100819" y="-2115"/>
                  <a:pt x="0" y="14296"/>
                  <a:pt x="0" y="14296"/>
                </a:cubicBezTo>
                <a:close/>
              </a:path>
            </a:pathLst>
          </a:custGeom>
          <a:solidFill>
            <a:srgbClr val="C00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19" name="TextBox 18"/>
          <p:cNvSpPr txBox="1"/>
          <p:nvPr/>
        </p:nvSpPr>
        <p:spPr>
          <a:xfrm>
            <a:off x="1763151" y="5552806"/>
            <a:ext cx="4501661" cy="461665"/>
          </a:xfrm>
          <a:prstGeom prst="rect">
            <a:avLst/>
          </a:prstGeom>
          <a:noFill/>
        </p:spPr>
        <p:txBody>
          <a:bodyPr wrap="square" rtlCol="0">
            <a:spAutoFit/>
          </a:bodyPr>
          <a:lstStyle/>
          <a:p>
            <a:r>
              <a:rPr lang="en-US" sz="2400" dirty="0" smtClean="0">
                <a:ln>
                  <a:solidFill>
                    <a:schemeClr val="tx1">
                      <a:lumMod val="85000"/>
                    </a:schemeClr>
                  </a:solidFill>
                </a:ln>
                <a:latin typeface="Constantia" panose="02030602050306030303" pitchFamily="18" charset="0"/>
              </a:rPr>
              <a:t>CONCLUSION</a:t>
            </a:r>
            <a:endParaRPr lang="en-US" sz="2400" dirty="0">
              <a:ln>
                <a:solidFill>
                  <a:schemeClr val="tx1">
                    <a:lumMod val="85000"/>
                  </a:schemeClr>
                </a:solidFill>
              </a:ln>
              <a:latin typeface="Constantia" panose="02030602050306030303" pitchFamily="18" charset="0"/>
            </a:endParaRPr>
          </a:p>
        </p:txBody>
      </p:sp>
      <p:sp>
        <p:nvSpPr>
          <p:cNvPr id="20" name="Heart 19"/>
          <p:cNvSpPr/>
          <p:nvPr/>
        </p:nvSpPr>
        <p:spPr>
          <a:xfrm rot="167561">
            <a:off x="668087" y="5585278"/>
            <a:ext cx="337625" cy="257501"/>
          </a:xfrm>
          <a:prstGeom prst="heart">
            <a:avLst/>
          </a:prstGeom>
          <a:solidFill>
            <a:schemeClr val="bg2">
              <a:lumMod val="60000"/>
              <a:lumOff val="40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798407">
            <a:off x="600004" y="5743470"/>
            <a:ext cx="464015" cy="91524"/>
          </a:xfrm>
          <a:custGeom>
            <a:avLst/>
            <a:gdLst>
              <a:gd name="connsiteX0" fmla="*/ 0 w 98514"/>
              <a:gd name="connsiteY0" fmla="*/ 14296 h 14296"/>
              <a:gd name="connsiteX1" fmla="*/ 98474 w 98514"/>
              <a:gd name="connsiteY1" fmla="*/ 229 h 14296"/>
              <a:gd name="connsiteX2" fmla="*/ 0 w 98514"/>
              <a:gd name="connsiteY2" fmla="*/ 14296 h 14296"/>
            </a:gdLst>
            <a:ahLst/>
            <a:cxnLst>
              <a:cxn ang="0">
                <a:pos x="connsiteX0" y="connsiteY0"/>
              </a:cxn>
              <a:cxn ang="0">
                <a:pos x="connsiteX1" y="connsiteY1"/>
              </a:cxn>
              <a:cxn ang="0">
                <a:pos x="connsiteX2" y="connsiteY2"/>
              </a:cxn>
            </a:cxnLst>
            <a:rect l="l" t="t" r="r" b="b"/>
            <a:pathLst>
              <a:path w="98514" h="14296">
                <a:moveTo>
                  <a:pt x="0" y="14296"/>
                </a:moveTo>
                <a:cubicBezTo>
                  <a:pt x="0" y="14296"/>
                  <a:pt x="96129" y="2573"/>
                  <a:pt x="98474" y="229"/>
                </a:cubicBezTo>
                <a:cubicBezTo>
                  <a:pt x="100819" y="-2115"/>
                  <a:pt x="0" y="14296"/>
                  <a:pt x="0" y="14296"/>
                </a:cubicBezTo>
                <a:close/>
              </a:path>
            </a:pathLst>
          </a:custGeom>
          <a:solidFill>
            <a:srgbClr val="C0000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sp>
        <p:nvSpPr>
          <p:cNvPr id="22" name="TextBox 21"/>
          <p:cNvSpPr txBox="1"/>
          <p:nvPr/>
        </p:nvSpPr>
        <p:spPr>
          <a:xfrm>
            <a:off x="1786485" y="4709277"/>
            <a:ext cx="4501661" cy="461665"/>
          </a:xfrm>
          <a:prstGeom prst="rect">
            <a:avLst/>
          </a:prstGeom>
          <a:noFill/>
        </p:spPr>
        <p:txBody>
          <a:bodyPr wrap="square" rtlCol="0">
            <a:spAutoFit/>
          </a:bodyPr>
          <a:lstStyle/>
          <a:p>
            <a:r>
              <a:rPr lang="en-US" sz="2400" dirty="0" smtClean="0">
                <a:ln>
                  <a:solidFill>
                    <a:schemeClr val="tx1">
                      <a:lumMod val="85000"/>
                    </a:schemeClr>
                  </a:solidFill>
                </a:ln>
                <a:latin typeface="Constantia" panose="02030602050306030303" pitchFamily="18" charset="0"/>
              </a:rPr>
              <a:t>VISUALIZATION</a:t>
            </a:r>
            <a:endParaRPr lang="en-US" sz="2400" dirty="0">
              <a:ln>
                <a:solidFill>
                  <a:schemeClr val="tx1">
                    <a:lumMod val="85000"/>
                  </a:schemeClr>
                </a:solidFill>
              </a:ln>
              <a:latin typeface="Constantia" panose="02030602050306030303" pitchFamily="18" charset="0"/>
            </a:endParaRPr>
          </a:p>
        </p:txBody>
      </p:sp>
    </p:spTree>
    <p:extLst>
      <p:ext uri="{BB962C8B-B14F-4D97-AF65-F5344CB8AC3E}">
        <p14:creationId xmlns:p14="http://schemas.microsoft.com/office/powerpoint/2010/main" val="372541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p:cNvSpPr txBox="1"/>
          <p:nvPr/>
        </p:nvSpPr>
        <p:spPr>
          <a:xfrm>
            <a:off x="1139483" y="787791"/>
            <a:ext cx="8947052" cy="707886"/>
          </a:xfrm>
          <a:prstGeom prst="rect">
            <a:avLst/>
          </a:prstGeom>
          <a:noFill/>
        </p:spPr>
        <p:txBody>
          <a:bodyPr wrap="square" rtlCol="0">
            <a:spAutoFit/>
          </a:bodyPr>
          <a:lstStyle/>
          <a:p>
            <a:pPr algn="ctr"/>
            <a:r>
              <a:rPr lang="en-US" sz="4000" dirty="0" smtClean="0">
                <a:ln>
                  <a:solidFill>
                    <a:schemeClr val="tx1">
                      <a:lumMod val="85000"/>
                    </a:schemeClr>
                  </a:solidFill>
                </a:ln>
                <a:latin typeface="Constantia" panose="02030602050306030303" pitchFamily="18" charset="0"/>
              </a:rPr>
              <a:t>INTRODUCTION</a:t>
            </a:r>
            <a:endParaRPr lang="en-US" sz="4000" dirty="0"/>
          </a:p>
        </p:txBody>
      </p:sp>
      <p:sp>
        <p:nvSpPr>
          <p:cNvPr id="5" name="TextBox 4"/>
          <p:cNvSpPr txBox="1"/>
          <p:nvPr/>
        </p:nvSpPr>
        <p:spPr>
          <a:xfrm>
            <a:off x="872197" y="1913206"/>
            <a:ext cx="10339754" cy="3257174"/>
          </a:xfrm>
          <a:prstGeom prst="rect">
            <a:avLst/>
          </a:prstGeom>
          <a:noFill/>
        </p:spPr>
        <p:txBody>
          <a:bodyPr wrap="square" rtlCol="0">
            <a:spAutoFit/>
          </a:bodyPr>
          <a:lstStyle/>
          <a:p>
            <a:pPr>
              <a:lnSpc>
                <a:spcPct val="150000"/>
              </a:lnSpc>
            </a:pPr>
            <a:r>
              <a:rPr lang="en-US" sz="2800" dirty="0">
                <a:latin typeface="Constantia" panose="02030602050306030303" pitchFamily="18" charset="0"/>
              </a:rPr>
              <a:t>From 2015 to 2022, despite a diverse population, women's representation in Middle Eastern parliamentary roles has remained stagnant or decreased. This period highlights the struggle to bridge the gap between population demographics and political representation.</a:t>
            </a:r>
            <a:endParaRPr lang="en-US" sz="2800" dirty="0">
              <a:latin typeface="Constantia" panose="02030602050306030303" pitchFamily="18" charset="0"/>
            </a:endParaRPr>
          </a:p>
        </p:txBody>
      </p:sp>
    </p:spTree>
    <p:extLst>
      <p:ext uri="{BB962C8B-B14F-4D97-AF65-F5344CB8AC3E}">
        <p14:creationId xmlns:p14="http://schemas.microsoft.com/office/powerpoint/2010/main" val="364348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2171236" y="323961"/>
            <a:ext cx="4991688" cy="646331"/>
          </a:xfrm>
          <a:prstGeom prst="rect">
            <a:avLst/>
          </a:prstGeom>
        </p:spPr>
        <p:txBody>
          <a:bodyPr wrap="none">
            <a:spAutoFit/>
          </a:bodyPr>
          <a:lstStyle/>
          <a:p>
            <a:r>
              <a:rPr lang="en-US" sz="3600" dirty="0">
                <a:ln>
                  <a:solidFill>
                    <a:schemeClr val="tx1">
                      <a:lumMod val="85000"/>
                    </a:schemeClr>
                  </a:solidFill>
                </a:ln>
                <a:latin typeface="Constantia" panose="02030602050306030303" pitchFamily="18" charset="0"/>
              </a:rPr>
              <a:t>RESEARCH QUESTION</a:t>
            </a:r>
            <a:endParaRPr lang="en-US" sz="3600" dirty="0">
              <a:ln>
                <a:solidFill>
                  <a:schemeClr val="tx1">
                    <a:lumMod val="85000"/>
                  </a:schemeClr>
                </a:solidFill>
              </a:ln>
              <a:latin typeface="Constantia" panose="02030602050306030303" pitchFamily="18" charset="0"/>
            </a:endParaRPr>
          </a:p>
        </p:txBody>
      </p:sp>
      <p:sp>
        <p:nvSpPr>
          <p:cNvPr id="4" name="TextBox 3"/>
          <p:cNvSpPr txBox="1"/>
          <p:nvPr/>
        </p:nvSpPr>
        <p:spPr>
          <a:xfrm>
            <a:off x="844062" y="1491175"/>
            <a:ext cx="9073661" cy="41996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Constantia" panose="02030602050306030303" pitchFamily="18" charset="0"/>
              </a:rPr>
              <a:t>Investigate the extent of the gap between the </a:t>
            </a:r>
            <a:r>
              <a:rPr lang="en-US" sz="2000" dirty="0" smtClean="0">
                <a:latin typeface="Constantia" panose="02030602050306030303" pitchFamily="18" charset="0"/>
              </a:rPr>
              <a:t>population </a:t>
            </a:r>
            <a:r>
              <a:rPr lang="en-US" sz="2000" dirty="0">
                <a:latin typeface="Constantia" panose="02030602050306030303" pitchFamily="18" charset="0"/>
              </a:rPr>
              <a:t>and women's representation in parliamentary positions across various Middle Eastern countries </a:t>
            </a:r>
            <a:r>
              <a:rPr lang="en-US" sz="2000" dirty="0" smtClean="0">
                <a:latin typeface="Constantia" panose="02030602050306030303" pitchFamily="18" charset="0"/>
              </a:rPr>
              <a:t>from 2015 – 2022.</a:t>
            </a:r>
          </a:p>
          <a:p>
            <a:pPr marL="285750" indent="-285750">
              <a:lnSpc>
                <a:spcPct val="150000"/>
              </a:lnSpc>
              <a:buFont typeface="Wingdings" panose="05000000000000000000" pitchFamily="2" charset="2"/>
              <a:buChar char="Ø"/>
            </a:pPr>
            <a:endParaRPr lang="en-US" sz="2000" dirty="0">
              <a:latin typeface="Constantia" panose="02030602050306030303" pitchFamily="18" charset="0"/>
            </a:endParaRPr>
          </a:p>
          <a:p>
            <a:pPr marL="285750" indent="-285750">
              <a:lnSpc>
                <a:spcPct val="150000"/>
              </a:lnSpc>
              <a:buFont typeface="Wingdings" panose="05000000000000000000" pitchFamily="2" charset="2"/>
              <a:buChar char="Ø"/>
            </a:pPr>
            <a:r>
              <a:rPr lang="en-US" sz="2000" dirty="0">
                <a:latin typeface="Constantia" panose="02030602050306030303" pitchFamily="18" charset="0"/>
              </a:rPr>
              <a:t>Analyze the specific countries </a:t>
            </a:r>
            <a:r>
              <a:rPr lang="en-US" sz="2000" dirty="0" smtClean="0">
                <a:latin typeface="Constantia" panose="02030602050306030303" pitchFamily="18" charset="0"/>
              </a:rPr>
              <a:t>within </a:t>
            </a:r>
            <a:r>
              <a:rPr lang="en-US" sz="2000" dirty="0">
                <a:latin typeface="Constantia" panose="02030602050306030303" pitchFamily="18" charset="0"/>
              </a:rPr>
              <a:t>the Middle East where the decrease or stagnation in women's parliamentary representation is most pronounced</a:t>
            </a:r>
            <a:r>
              <a:rPr lang="en-US" sz="2000" dirty="0" smtClean="0">
                <a:latin typeface="Constantia" panose="02030602050306030303" pitchFamily="18" charset="0"/>
              </a:rPr>
              <a:t>.</a:t>
            </a:r>
          </a:p>
          <a:p>
            <a:pPr marL="285750" indent="-285750">
              <a:lnSpc>
                <a:spcPct val="150000"/>
              </a:lnSpc>
              <a:buFont typeface="Wingdings" panose="05000000000000000000" pitchFamily="2" charset="2"/>
              <a:buChar char="Ø"/>
            </a:pPr>
            <a:endParaRPr lang="en-US" sz="2000" dirty="0">
              <a:latin typeface="Constantia" panose="02030602050306030303" pitchFamily="18" charset="0"/>
            </a:endParaRPr>
          </a:p>
          <a:p>
            <a:pPr marL="285750" indent="-285750">
              <a:lnSpc>
                <a:spcPct val="150000"/>
              </a:lnSpc>
              <a:buFont typeface="Wingdings" panose="05000000000000000000" pitchFamily="2" charset="2"/>
              <a:buChar char="Ø"/>
            </a:pPr>
            <a:r>
              <a:rPr lang="en-US" sz="2000" dirty="0" smtClean="0">
                <a:latin typeface="Constantia" panose="02030602050306030303" pitchFamily="18" charset="0"/>
              </a:rPr>
              <a:t>The quick diminish of growth in these Middle Eastern countries from 2015 - 2022</a:t>
            </a:r>
            <a:endParaRPr lang="en-US" sz="2000" dirty="0">
              <a:latin typeface="Constantia" panose="02030602050306030303" pitchFamily="18" charset="0"/>
            </a:endParaRPr>
          </a:p>
        </p:txBody>
      </p:sp>
    </p:spTree>
    <p:extLst>
      <p:ext uri="{BB962C8B-B14F-4D97-AF65-F5344CB8AC3E}">
        <p14:creationId xmlns:p14="http://schemas.microsoft.com/office/powerpoint/2010/main" val="163126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35684"/>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3512168" y="0"/>
            <a:ext cx="4193071" cy="707886"/>
          </a:xfrm>
          <a:prstGeom prst="rect">
            <a:avLst/>
          </a:prstGeom>
        </p:spPr>
        <p:txBody>
          <a:bodyPr wrap="none">
            <a:spAutoFit/>
          </a:bodyPr>
          <a:lstStyle/>
          <a:p>
            <a:r>
              <a:rPr lang="en-US" sz="4000" dirty="0">
                <a:ln>
                  <a:solidFill>
                    <a:schemeClr val="tx1">
                      <a:lumMod val="85000"/>
                    </a:schemeClr>
                  </a:solidFill>
                </a:ln>
                <a:latin typeface="Constantia" panose="02030602050306030303" pitchFamily="18" charset="0"/>
              </a:rPr>
              <a:t>DATA CLEANING</a:t>
            </a:r>
            <a:endParaRPr lang="en-US" dirty="0">
              <a:ln>
                <a:solidFill>
                  <a:schemeClr val="tx1">
                    <a:lumMod val="85000"/>
                  </a:schemeClr>
                </a:solidFill>
              </a:ln>
              <a:latin typeface="Constantia" panose="02030602050306030303" pitchFamily="18" charset="0"/>
            </a:endParaRPr>
          </a:p>
        </p:txBody>
      </p:sp>
      <p:sp>
        <p:nvSpPr>
          <p:cNvPr id="4" name="TextBox 3"/>
          <p:cNvSpPr txBox="1"/>
          <p:nvPr/>
        </p:nvSpPr>
        <p:spPr>
          <a:xfrm>
            <a:off x="787791" y="1064361"/>
            <a:ext cx="9045526"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onstantia" panose="02030602050306030303" pitchFamily="18" charset="0"/>
              </a:rPr>
              <a:t>The data comprises two datasets: "Parliament Positions Held by Women" and Population data.</a:t>
            </a:r>
          </a:p>
          <a:p>
            <a:endParaRPr lang="en-US" dirty="0" smtClean="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To </a:t>
            </a:r>
            <a:r>
              <a:rPr lang="en-US" dirty="0">
                <a:latin typeface="Constantia" panose="02030602050306030303" pitchFamily="18" charset="0"/>
              </a:rPr>
              <a:t>enhance my skills, I employed Python, Excel, and SQL for data wrangling and cleaning.</a:t>
            </a:r>
          </a:p>
          <a:p>
            <a:pPr marL="285750" indent="-285750">
              <a:buFont typeface="Wingdings" panose="05000000000000000000" pitchFamily="2" charset="2"/>
              <a:buChar char="Ø"/>
            </a:pPr>
            <a:endParaRPr lang="en-US" dirty="0" smtClean="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Firstly</a:t>
            </a:r>
            <a:r>
              <a:rPr lang="en-US" dirty="0">
                <a:latin typeface="Constantia" panose="02030602050306030303" pitchFamily="18" charset="0"/>
              </a:rPr>
              <a:t>, I tailored the data to match the question's criteria, focusing solely on Middle Eastern countries spanning 2015 to 2022.</a:t>
            </a:r>
          </a:p>
          <a:p>
            <a:pPr marL="285750" indent="-285750">
              <a:buFont typeface="Wingdings" panose="05000000000000000000" pitchFamily="2" charset="2"/>
              <a:buChar char="Ø"/>
            </a:pPr>
            <a:endParaRPr lang="en-US" dirty="0" smtClean="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Subsequently</a:t>
            </a:r>
            <a:r>
              <a:rPr lang="en-US" dirty="0">
                <a:latin typeface="Constantia" panose="02030602050306030303" pitchFamily="18" charset="0"/>
              </a:rPr>
              <a:t>, I standardized entries in the country column to ensure consistency for later data merging and to mitigate issues like duplications and null values.</a:t>
            </a:r>
          </a:p>
          <a:p>
            <a:pPr marL="285750" indent="-285750">
              <a:buFont typeface="Wingdings" panose="05000000000000000000" pitchFamily="2" charset="2"/>
              <a:buChar char="Ø"/>
            </a:pPr>
            <a:endParaRPr lang="en-US" dirty="0" smtClean="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Additionally</a:t>
            </a:r>
            <a:r>
              <a:rPr lang="en-US" dirty="0">
                <a:latin typeface="Constantia" panose="02030602050306030303" pitchFamily="18" charset="0"/>
              </a:rPr>
              <a:t>, I validated and corrected data types to ensure accuracy.</a:t>
            </a:r>
          </a:p>
          <a:p>
            <a:endParaRPr lang="en-US" dirty="0" smtClean="0">
              <a:latin typeface="Constantia" panose="02030602050306030303" pitchFamily="18" charset="0"/>
            </a:endParaRPr>
          </a:p>
          <a:p>
            <a:pPr marL="285750" indent="-285750">
              <a:buFont typeface="Wingdings" panose="05000000000000000000" pitchFamily="2" charset="2"/>
              <a:buChar char="Ø"/>
            </a:pPr>
            <a:r>
              <a:rPr lang="en-US" dirty="0" smtClean="0">
                <a:latin typeface="Constantia" panose="02030602050306030303" pitchFamily="18" charset="0"/>
              </a:rPr>
              <a:t>Duplicates </a:t>
            </a:r>
            <a:r>
              <a:rPr lang="en-US" dirty="0">
                <a:latin typeface="Constantia" panose="02030602050306030303" pitchFamily="18" charset="0"/>
              </a:rPr>
              <a:t>were meticulously reviewed and removed, while certain columns were excluded from analysis due to their limited relevance.</a:t>
            </a:r>
          </a:p>
        </p:txBody>
      </p:sp>
    </p:spTree>
    <p:extLst>
      <p:ext uri="{BB962C8B-B14F-4D97-AF65-F5344CB8AC3E}">
        <p14:creationId xmlns:p14="http://schemas.microsoft.com/office/powerpoint/2010/main" val="317390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7734104" y="98474"/>
            <a:ext cx="4038991" cy="707886"/>
          </a:xfrm>
          <a:prstGeom prst="rect">
            <a:avLst/>
          </a:prstGeom>
        </p:spPr>
        <p:txBody>
          <a:bodyPr wrap="none">
            <a:spAutoFit/>
          </a:bodyPr>
          <a:lstStyle/>
          <a:p>
            <a:r>
              <a:rPr lang="en-US" sz="4000" dirty="0">
                <a:ln>
                  <a:solidFill>
                    <a:schemeClr val="tx1">
                      <a:lumMod val="85000"/>
                    </a:schemeClr>
                  </a:solidFill>
                </a:ln>
                <a:latin typeface="Constantia" panose="02030602050306030303" pitchFamily="18" charset="0"/>
              </a:rPr>
              <a:t>VISUALIZATION</a:t>
            </a:r>
            <a:endParaRPr lang="en-US" sz="4000" dirty="0">
              <a:ln>
                <a:solidFill>
                  <a:schemeClr val="tx1">
                    <a:lumMod val="85000"/>
                  </a:schemeClr>
                </a:solidFill>
              </a:ln>
              <a:latin typeface="Constantia" panose="02030602050306030303" pitchFamily="18" charset="0"/>
            </a:endParaRP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60648" y="3506336"/>
            <a:ext cx="7254552" cy="3351663"/>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1563" y="98474"/>
            <a:ext cx="7293637" cy="3309389"/>
          </a:xfrm>
          <a:prstGeom prst="rect">
            <a:avLst/>
          </a:prstGeom>
        </p:spPr>
      </p:pic>
      <p:sp>
        <p:nvSpPr>
          <p:cNvPr id="8" name="TextBox 7"/>
          <p:cNvSpPr txBox="1"/>
          <p:nvPr/>
        </p:nvSpPr>
        <p:spPr>
          <a:xfrm>
            <a:off x="7554352" y="904834"/>
            <a:ext cx="4218744" cy="5493812"/>
          </a:xfrm>
          <a:prstGeom prst="rect">
            <a:avLst/>
          </a:prstGeom>
          <a:noFill/>
        </p:spPr>
        <p:txBody>
          <a:bodyPr wrap="square" rtlCol="0">
            <a:spAutoFit/>
          </a:bodyPr>
          <a:lstStyle/>
          <a:p>
            <a:pPr>
              <a:lnSpc>
                <a:spcPct val="150000"/>
              </a:lnSpc>
            </a:pPr>
            <a:r>
              <a:rPr lang="en-US" dirty="0">
                <a:latin typeface="Constantia" panose="02030602050306030303" pitchFamily="18" charset="0"/>
              </a:rPr>
              <a:t>In the UAE, the growth of women in parliamentary positions is impressive, increasing from 18 in 2015 to 50 in 2022, showcasing progress despite cultural factors. Similar trends are seen in Israel, Iraq, Cyprus, Bahrain, and Saudi Arabia, but Qatar's drop to 4 and Kuwait's decline to 2 by 2022 are concerning. Surprisingly, Yemen has </a:t>
            </a:r>
            <a:r>
              <a:rPr lang="en-US" dirty="0" smtClean="0">
                <a:latin typeface="Constantia" panose="02030602050306030303" pitchFamily="18" charset="0"/>
              </a:rPr>
              <a:t>very little percentage of  </a:t>
            </a:r>
            <a:r>
              <a:rPr lang="en-US" dirty="0">
                <a:latin typeface="Constantia" panose="02030602050306030303" pitchFamily="18" charset="0"/>
              </a:rPr>
              <a:t>women in parliament from 2015 to 2022, potentially due to legal and cultural barriers despite international commitments</a:t>
            </a:r>
            <a:endParaRPr lang="en-US" dirty="0">
              <a:latin typeface="Constantia" panose="02030602050306030303" pitchFamily="18" charset="0"/>
            </a:endParaRPr>
          </a:p>
        </p:txBody>
      </p:sp>
    </p:spTree>
    <p:extLst>
      <p:ext uri="{BB962C8B-B14F-4D97-AF65-F5344CB8AC3E}">
        <p14:creationId xmlns:p14="http://schemas.microsoft.com/office/powerpoint/2010/main" val="260123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1071649" y="722236"/>
            <a:ext cx="4038991" cy="707886"/>
          </a:xfrm>
          <a:prstGeom prst="rect">
            <a:avLst/>
          </a:prstGeom>
        </p:spPr>
        <p:txBody>
          <a:bodyPr wrap="none">
            <a:spAutoFit/>
          </a:bodyPr>
          <a:lstStyle/>
          <a:p>
            <a:r>
              <a:rPr lang="en-US" sz="4000" dirty="0">
                <a:ln>
                  <a:solidFill>
                    <a:schemeClr val="tx1">
                      <a:lumMod val="85000"/>
                    </a:schemeClr>
                  </a:solidFill>
                </a:ln>
                <a:latin typeface="Constantia" panose="02030602050306030303" pitchFamily="18" charset="0"/>
              </a:rPr>
              <a:t>VISUALIZATION</a:t>
            </a:r>
            <a:endParaRPr lang="en-US" sz="4000" dirty="0">
              <a:ln>
                <a:solidFill>
                  <a:schemeClr val="tx1">
                    <a:lumMod val="85000"/>
                  </a:schemeClr>
                </a:solidFill>
              </a:ln>
              <a:latin typeface="Constantia" panose="02030602050306030303" pitchFamily="18" charset="0"/>
            </a:endParaRP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8473" y="2152357"/>
            <a:ext cx="8201465" cy="4572000"/>
          </a:xfrm>
          <a:prstGeom prst="rect">
            <a:avLst/>
          </a:prstGeom>
        </p:spPr>
      </p:pic>
      <p:sp>
        <p:nvSpPr>
          <p:cNvPr id="5" name="TextBox 4"/>
          <p:cNvSpPr txBox="1"/>
          <p:nvPr/>
        </p:nvSpPr>
        <p:spPr>
          <a:xfrm>
            <a:off x="8480474" y="58846"/>
            <a:ext cx="3530990" cy="6740307"/>
          </a:xfrm>
          <a:prstGeom prst="rect">
            <a:avLst/>
          </a:prstGeom>
          <a:noFill/>
        </p:spPr>
        <p:txBody>
          <a:bodyPr wrap="square" rtlCol="0">
            <a:spAutoFit/>
          </a:bodyPr>
          <a:lstStyle/>
          <a:p>
            <a:pPr>
              <a:lnSpc>
                <a:spcPct val="150000"/>
              </a:lnSpc>
            </a:pPr>
            <a:r>
              <a:rPr lang="en-US" dirty="0">
                <a:latin typeface="Constantia" panose="02030602050306030303" pitchFamily="18" charset="0"/>
              </a:rPr>
              <a:t>The Middle East analysis reveals that from 2015 to 2022, UAE, despite its diverse beliefs, saw 213 women hold parliamentary positions among its total population of 55,362,288. In contrast, Israel and Iraq, with populations of 54,447,300 and 250,498,731 respectively, had 159 women each in such positions. Oman, with a population of 27,035,869, had 11 women representatives, while Yemen had only 1, emphasizing significant population disparities in parliamentary representation.</a:t>
            </a:r>
            <a:endParaRPr lang="en-US" dirty="0">
              <a:latin typeface="Constantia" panose="02030602050306030303" pitchFamily="18" charset="0"/>
            </a:endParaRPr>
          </a:p>
        </p:txBody>
      </p:sp>
    </p:spTree>
    <p:extLst>
      <p:ext uri="{BB962C8B-B14F-4D97-AF65-F5344CB8AC3E}">
        <p14:creationId xmlns:p14="http://schemas.microsoft.com/office/powerpoint/2010/main" val="143556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93171"/>
            <a:ext cx="12192000" cy="69511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Rectangle 2"/>
          <p:cNvSpPr/>
          <p:nvPr/>
        </p:nvSpPr>
        <p:spPr>
          <a:xfrm>
            <a:off x="7725668" y="0"/>
            <a:ext cx="4038991" cy="707886"/>
          </a:xfrm>
          <a:prstGeom prst="rect">
            <a:avLst/>
          </a:prstGeom>
        </p:spPr>
        <p:txBody>
          <a:bodyPr wrap="none">
            <a:spAutoFit/>
          </a:bodyPr>
          <a:lstStyle/>
          <a:p>
            <a:r>
              <a:rPr lang="en-US" sz="4000" dirty="0">
                <a:ln>
                  <a:solidFill>
                    <a:schemeClr val="tx1">
                      <a:lumMod val="85000"/>
                    </a:schemeClr>
                  </a:solidFill>
                </a:ln>
                <a:latin typeface="Constantia" panose="02030602050306030303" pitchFamily="18" charset="0"/>
              </a:rPr>
              <a:t>VISUALIZATION</a:t>
            </a:r>
            <a:endParaRPr lang="en-US" sz="4000" dirty="0">
              <a:ln>
                <a:solidFill>
                  <a:schemeClr val="tx1">
                    <a:lumMod val="85000"/>
                  </a:schemeClr>
                </a:solidFill>
              </a:ln>
              <a:latin typeface="Constantia" panose="02030602050306030303" pitchFamily="18" charset="0"/>
            </a:endParaRP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49341"/>
            <a:ext cx="7582486" cy="2946316"/>
          </a:xfrm>
          <a:prstGeom prst="rect">
            <a:avLst/>
          </a:prstGeom>
        </p:spPr>
      </p:pic>
      <p:pic>
        <p:nvPicPr>
          <p:cNvPr id="5" name="Picture 4"/>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3138168"/>
            <a:ext cx="7582486" cy="3719832"/>
          </a:xfrm>
          <a:prstGeom prst="rect">
            <a:avLst/>
          </a:prstGeom>
        </p:spPr>
      </p:pic>
      <p:sp>
        <p:nvSpPr>
          <p:cNvPr id="6" name="TextBox 5"/>
          <p:cNvSpPr txBox="1"/>
          <p:nvPr/>
        </p:nvSpPr>
        <p:spPr>
          <a:xfrm>
            <a:off x="7725668" y="707886"/>
            <a:ext cx="4316277" cy="4661276"/>
          </a:xfrm>
          <a:prstGeom prst="rect">
            <a:avLst/>
          </a:prstGeom>
          <a:noFill/>
        </p:spPr>
        <p:txBody>
          <a:bodyPr wrap="square" rtlCol="0">
            <a:spAutoFit/>
          </a:bodyPr>
          <a:lstStyle/>
          <a:p>
            <a:pPr>
              <a:lnSpc>
                <a:spcPct val="150000"/>
              </a:lnSpc>
            </a:pPr>
            <a:r>
              <a:rPr lang="en-US" sz="2000" dirty="0">
                <a:latin typeface="Constantia" panose="02030602050306030303" pitchFamily="18" charset="0"/>
              </a:rPr>
              <a:t>The information shows that UAE has the most women in parliamentary positions on average and in the middle (35 and 36), then Israel and Iraq (27 and 26). Yemen has none on average. In 2020, there was improvement, but by 2022, the numbers dropped by 10. This data highlights how women's voting rights matter as the world modernizes.</a:t>
            </a:r>
            <a:endParaRPr lang="en-US" sz="2000" dirty="0">
              <a:latin typeface="Constantia" panose="02030602050306030303" pitchFamily="18" charset="0"/>
            </a:endParaRPr>
          </a:p>
        </p:txBody>
      </p:sp>
    </p:spTree>
    <p:extLst>
      <p:ext uri="{BB962C8B-B14F-4D97-AF65-F5344CB8AC3E}">
        <p14:creationId xmlns:p14="http://schemas.microsoft.com/office/powerpoint/2010/main" val="22549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WatercolorSponge/>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Rectangle 3"/>
          <p:cNvSpPr/>
          <p:nvPr/>
        </p:nvSpPr>
        <p:spPr>
          <a:xfrm>
            <a:off x="3252142" y="539355"/>
            <a:ext cx="4038991" cy="707886"/>
          </a:xfrm>
          <a:prstGeom prst="rect">
            <a:avLst/>
          </a:prstGeom>
        </p:spPr>
        <p:txBody>
          <a:bodyPr wrap="none">
            <a:spAutoFit/>
          </a:bodyPr>
          <a:lstStyle/>
          <a:p>
            <a:r>
              <a:rPr lang="en-US" sz="4000" dirty="0">
                <a:ln>
                  <a:solidFill>
                    <a:schemeClr val="tx1">
                      <a:lumMod val="85000"/>
                    </a:schemeClr>
                  </a:solidFill>
                </a:ln>
                <a:latin typeface="Constantia" panose="02030602050306030303" pitchFamily="18" charset="0"/>
              </a:rPr>
              <a:t>VISUALIZATION</a:t>
            </a:r>
            <a:endParaRPr lang="en-US" sz="4000" dirty="0">
              <a:ln>
                <a:solidFill>
                  <a:schemeClr val="tx1">
                    <a:lumMod val="85000"/>
                  </a:schemeClr>
                </a:solidFill>
              </a:ln>
              <a:latin typeface="Constantia" panose="02030602050306030303" pitchFamily="18" charset="0"/>
            </a:endParaRPr>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1786596"/>
            <a:ext cx="8159262" cy="4966629"/>
          </a:xfrm>
          <a:prstGeom prst="rect">
            <a:avLst/>
          </a:prstGeom>
        </p:spPr>
      </p:pic>
      <p:sp>
        <p:nvSpPr>
          <p:cNvPr id="6" name="TextBox 5"/>
          <p:cNvSpPr txBox="1"/>
          <p:nvPr/>
        </p:nvSpPr>
        <p:spPr>
          <a:xfrm>
            <a:off x="8360898" y="1786596"/>
            <a:ext cx="3629465" cy="4401205"/>
          </a:xfrm>
          <a:prstGeom prst="rect">
            <a:avLst/>
          </a:prstGeom>
          <a:noFill/>
        </p:spPr>
        <p:txBody>
          <a:bodyPr wrap="square" rtlCol="0">
            <a:spAutoFit/>
          </a:bodyPr>
          <a:lstStyle/>
          <a:p>
            <a:pPr>
              <a:lnSpc>
                <a:spcPct val="200000"/>
              </a:lnSpc>
            </a:pPr>
            <a:r>
              <a:rPr lang="en-US" sz="2000" dirty="0">
                <a:latin typeface="Constantia" panose="02030602050306030303" pitchFamily="18" charset="0"/>
              </a:rPr>
              <a:t>The most recent election in the UAE with the highest total of 213 women was in October 2019, whereas in Yemen, the last election was held in April 2003, resulting in a total of 1 woman elected.</a:t>
            </a:r>
            <a:endParaRPr lang="en-US" sz="2000" dirty="0">
              <a:latin typeface="Constantia" panose="02030602050306030303" pitchFamily="18" charset="0"/>
            </a:endParaRPr>
          </a:p>
        </p:txBody>
      </p:sp>
    </p:spTree>
    <p:extLst>
      <p:ext uri="{BB962C8B-B14F-4D97-AF65-F5344CB8AC3E}">
        <p14:creationId xmlns:p14="http://schemas.microsoft.com/office/powerpoint/2010/main" val="3071702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181</TotalTime>
  <Words>639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Constantia</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15</cp:revision>
  <dcterms:created xsi:type="dcterms:W3CDTF">2023-08-29T13:25:34Z</dcterms:created>
  <dcterms:modified xsi:type="dcterms:W3CDTF">2023-08-29T16:26:59Z</dcterms:modified>
</cp:coreProperties>
</file>