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Montserrat"/>
      <p:regular r:id="rId22"/>
      <p:bold r:id="rId23"/>
      <p:italic r:id="rId24"/>
      <p:boldItalic r:id="rId25"/>
    </p:embeddedFont>
    <p:embeddedFont>
      <p:font typeface="Lato"/>
      <p:regular r:id="rId26"/>
      <p:bold r:id="rId27"/>
      <p:italic r:id="rId28"/>
      <p:boldItalic r:id="rId29"/>
    </p:embeddedFont>
    <p:embeddedFont>
      <p:font typeface="Comfortaa"/>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AA766B9-B5F3-4454-8C01-3B0010118B9C}">
  <a:tblStyle styleId="{8AA766B9-B5F3-4454-8C01-3B0010118B9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Montserrat-regular.fntdata"/><Relationship Id="rId21" Type="http://schemas.openxmlformats.org/officeDocument/2006/relationships/slide" Target="slides/slide15.xml"/><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regular.fntdata"/><Relationship Id="rId25" Type="http://schemas.openxmlformats.org/officeDocument/2006/relationships/font" Target="fonts/Montserrat-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Comfortaa-bold.fntdata"/><Relationship Id="rId30" Type="http://schemas.openxmlformats.org/officeDocument/2006/relationships/font" Target="fonts/Comfortaa-regular.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903960bce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903960bce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90714dd569_0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90714dd569_0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903960bce0_4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903960bce0_4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903960bce0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903960bce0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903960bce0_3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903960bce0_3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903960bce0_4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903960bce0_4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90714dd569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90714dd569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90714dd569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90714dd569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903960bce0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903960bce0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903960bce0_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903960bce0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903960bce0_3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903960bce0_3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903960bce0_3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903960bce0_3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903960bce0_3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903960bce0_3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903960bce0_3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903960bce0_3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18.png"/><Relationship Id="rId11" Type="http://schemas.openxmlformats.org/officeDocument/2006/relationships/image" Target="../media/image20.png"/><Relationship Id="rId10" Type="http://schemas.openxmlformats.org/officeDocument/2006/relationships/image" Target="../media/image16.png"/><Relationship Id="rId12" Type="http://schemas.openxmlformats.org/officeDocument/2006/relationships/image" Target="../media/image10.png"/><Relationship Id="rId9" Type="http://schemas.openxmlformats.org/officeDocument/2006/relationships/image" Target="../media/image14.png"/><Relationship Id="rId5" Type="http://schemas.openxmlformats.org/officeDocument/2006/relationships/image" Target="../media/image11.png"/><Relationship Id="rId6" Type="http://schemas.openxmlformats.org/officeDocument/2006/relationships/image" Target="../media/image9.png"/><Relationship Id="rId7" Type="http://schemas.openxmlformats.org/officeDocument/2006/relationships/image" Target="../media/image13.png"/><Relationship Id="rId8"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2729225" y="698850"/>
            <a:ext cx="5937000" cy="187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3000">
                <a:latin typeface="Comfortaa"/>
                <a:ea typeface="Comfortaa"/>
                <a:cs typeface="Comfortaa"/>
                <a:sym typeface="Comfortaa"/>
              </a:rPr>
              <a:t>INTERACTIVE VIRTUAL AGENT FOR QUESTIONS RELATED TO COVID-19</a:t>
            </a:r>
            <a:endParaRPr sz="3000">
              <a:latin typeface="Comfortaa"/>
              <a:ea typeface="Comfortaa"/>
              <a:cs typeface="Comfortaa"/>
              <a:sym typeface="Comfortaa"/>
            </a:endParaRPr>
          </a:p>
        </p:txBody>
      </p:sp>
      <p:sp>
        <p:nvSpPr>
          <p:cNvPr id="135" name="Google Shape;135;p13"/>
          <p:cNvSpPr txBox="1"/>
          <p:nvPr>
            <p:ph idx="1" type="subTitle"/>
          </p:nvPr>
        </p:nvSpPr>
        <p:spPr>
          <a:xfrm>
            <a:off x="301600" y="4045250"/>
            <a:ext cx="4255500" cy="102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GB" sz="1000" u="sng">
                <a:latin typeface="Comfortaa"/>
                <a:ea typeface="Comfortaa"/>
                <a:cs typeface="Comfortaa"/>
                <a:sym typeface="Comfortaa"/>
              </a:rPr>
              <a:t>Team 11</a:t>
            </a:r>
            <a:endParaRPr b="1" i="1" sz="1000" u="sng">
              <a:latin typeface="Comfortaa"/>
              <a:ea typeface="Comfortaa"/>
              <a:cs typeface="Comfortaa"/>
              <a:sym typeface="Comfortaa"/>
            </a:endParaRPr>
          </a:p>
          <a:p>
            <a:pPr indent="0" lvl="0" marL="0" rtl="0" algn="l">
              <a:spcBef>
                <a:spcPts val="0"/>
              </a:spcBef>
              <a:spcAft>
                <a:spcPts val="0"/>
              </a:spcAft>
              <a:buNone/>
            </a:pPr>
            <a:r>
              <a:rPr i="1" lang="en-GB" sz="1000">
                <a:latin typeface="Comfortaa"/>
                <a:ea typeface="Comfortaa"/>
                <a:cs typeface="Comfortaa"/>
                <a:sym typeface="Comfortaa"/>
              </a:rPr>
              <a:t>Charita</a:t>
            </a:r>
            <a:endParaRPr i="1" sz="1000">
              <a:latin typeface="Comfortaa"/>
              <a:ea typeface="Comfortaa"/>
              <a:cs typeface="Comfortaa"/>
              <a:sym typeface="Comfortaa"/>
            </a:endParaRPr>
          </a:p>
          <a:p>
            <a:pPr indent="0" lvl="0" marL="0" rtl="0" algn="l">
              <a:spcBef>
                <a:spcPts val="0"/>
              </a:spcBef>
              <a:spcAft>
                <a:spcPts val="0"/>
              </a:spcAft>
              <a:buNone/>
            </a:pPr>
            <a:r>
              <a:rPr i="1" lang="en-GB" sz="1000">
                <a:latin typeface="Comfortaa"/>
                <a:ea typeface="Comfortaa"/>
                <a:cs typeface="Comfortaa"/>
                <a:sym typeface="Comfortaa"/>
              </a:rPr>
              <a:t>Krishna Prakash</a:t>
            </a:r>
            <a:endParaRPr i="1" sz="1000">
              <a:latin typeface="Comfortaa"/>
              <a:ea typeface="Comfortaa"/>
              <a:cs typeface="Comfortaa"/>
              <a:sym typeface="Comfortaa"/>
            </a:endParaRPr>
          </a:p>
          <a:p>
            <a:pPr indent="0" lvl="0" marL="0" rtl="0" algn="l">
              <a:spcBef>
                <a:spcPts val="0"/>
              </a:spcBef>
              <a:spcAft>
                <a:spcPts val="0"/>
              </a:spcAft>
              <a:buNone/>
            </a:pPr>
            <a:r>
              <a:rPr i="1" lang="en-GB" sz="1000">
                <a:latin typeface="Comfortaa"/>
                <a:ea typeface="Comfortaa"/>
                <a:cs typeface="Comfortaa"/>
                <a:sym typeface="Comfortaa"/>
              </a:rPr>
              <a:t>Sree Lakshmi Sneha</a:t>
            </a:r>
            <a:endParaRPr i="1" sz="1000">
              <a:latin typeface="Comfortaa"/>
              <a:ea typeface="Comfortaa"/>
              <a:cs typeface="Comfortaa"/>
              <a:sym typeface="Comfortaa"/>
            </a:endParaRPr>
          </a:p>
          <a:p>
            <a:pPr indent="0" lvl="0" marL="0" rtl="0" algn="l">
              <a:spcBef>
                <a:spcPts val="0"/>
              </a:spcBef>
              <a:spcAft>
                <a:spcPts val="0"/>
              </a:spcAft>
              <a:buNone/>
            </a:pPr>
            <a:r>
              <a:rPr i="1" lang="en-GB" sz="1000">
                <a:latin typeface="Comfortaa"/>
                <a:ea typeface="Comfortaa"/>
                <a:cs typeface="Comfortaa"/>
                <a:sym typeface="Comfortaa"/>
              </a:rPr>
              <a:t>Quoc Tuong Lukas Dong</a:t>
            </a:r>
            <a:endParaRPr i="1" sz="1000">
              <a:latin typeface="Comfortaa"/>
              <a:ea typeface="Comfortaa"/>
              <a:cs typeface="Comfortaa"/>
              <a:sym typeface="Comforta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Comic Sans MS"/>
                <a:ea typeface="Comic Sans MS"/>
                <a:cs typeface="Comic Sans MS"/>
                <a:sym typeface="Comic Sans MS"/>
              </a:rPr>
              <a:t>What are the Functionalities of chatbot?</a:t>
            </a:r>
            <a:endParaRPr b="1">
              <a:latin typeface="Comic Sans MS"/>
              <a:ea typeface="Comic Sans MS"/>
              <a:cs typeface="Comic Sans MS"/>
              <a:sym typeface="Comic Sans MS"/>
            </a:endParaRPr>
          </a:p>
        </p:txBody>
      </p:sp>
      <p:sp>
        <p:nvSpPr>
          <p:cNvPr id="196" name="Google Shape;196;p22"/>
          <p:cNvSpPr txBox="1"/>
          <p:nvPr>
            <p:ph idx="1" type="body"/>
          </p:nvPr>
        </p:nvSpPr>
        <p:spPr>
          <a:xfrm>
            <a:off x="1297500" y="1401275"/>
            <a:ext cx="7038900" cy="29112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Font typeface="Comic Sans MS"/>
              <a:buChar char="➢"/>
            </a:pPr>
            <a:r>
              <a:rPr lang="en-GB">
                <a:latin typeface="Comic Sans MS"/>
                <a:ea typeface="Comic Sans MS"/>
                <a:cs typeface="Comic Sans MS"/>
                <a:sym typeface="Comic Sans MS"/>
              </a:rPr>
              <a:t>The General information about Covid-19 is available such as</a:t>
            </a:r>
            <a:endParaRPr>
              <a:latin typeface="Comic Sans MS"/>
              <a:ea typeface="Comic Sans MS"/>
              <a:cs typeface="Comic Sans MS"/>
              <a:sym typeface="Comic Sans MS"/>
            </a:endParaRPr>
          </a:p>
          <a:p>
            <a:pPr indent="-311150" lvl="0" marL="914400" rtl="0" algn="l">
              <a:lnSpc>
                <a:spcPct val="150000"/>
              </a:lnSpc>
              <a:spcBef>
                <a:spcPts val="0"/>
              </a:spcBef>
              <a:spcAft>
                <a:spcPts val="0"/>
              </a:spcAft>
              <a:buSzPts val="1300"/>
              <a:buFont typeface="Comic Sans MS"/>
              <a:buChar char="●"/>
            </a:pPr>
            <a:r>
              <a:rPr lang="en-GB">
                <a:latin typeface="Comic Sans MS"/>
                <a:ea typeface="Comic Sans MS"/>
                <a:cs typeface="Comic Sans MS"/>
                <a:sym typeface="Comic Sans MS"/>
              </a:rPr>
              <a:t>Screening the </a:t>
            </a:r>
            <a:r>
              <a:rPr lang="en-GB">
                <a:latin typeface="Comic Sans MS"/>
                <a:ea typeface="Comic Sans MS"/>
                <a:cs typeface="Comic Sans MS"/>
                <a:sym typeface="Comic Sans MS"/>
              </a:rPr>
              <a:t>symptoms</a:t>
            </a:r>
            <a:r>
              <a:rPr lang="en-GB">
                <a:latin typeface="Comic Sans MS"/>
                <a:ea typeface="Comic Sans MS"/>
                <a:cs typeface="Comic Sans MS"/>
                <a:sym typeface="Comic Sans MS"/>
              </a:rPr>
              <a:t> of covid 19 for </a:t>
            </a:r>
            <a:r>
              <a:rPr lang="en-GB">
                <a:latin typeface="Comic Sans MS"/>
                <a:ea typeface="Comic Sans MS"/>
                <a:cs typeface="Comic Sans MS"/>
                <a:sym typeface="Comic Sans MS"/>
              </a:rPr>
              <a:t>ourselves</a:t>
            </a:r>
            <a:r>
              <a:rPr lang="en-GB">
                <a:latin typeface="Comic Sans MS"/>
                <a:ea typeface="Comic Sans MS"/>
                <a:cs typeface="Comic Sans MS"/>
                <a:sym typeface="Comic Sans MS"/>
              </a:rPr>
              <a:t> or others</a:t>
            </a:r>
            <a:endParaRPr>
              <a:latin typeface="Comic Sans MS"/>
              <a:ea typeface="Comic Sans MS"/>
              <a:cs typeface="Comic Sans MS"/>
              <a:sym typeface="Comic Sans MS"/>
            </a:endParaRPr>
          </a:p>
          <a:p>
            <a:pPr indent="-311150" lvl="0" marL="914400" rtl="0" algn="l">
              <a:lnSpc>
                <a:spcPct val="150000"/>
              </a:lnSpc>
              <a:spcBef>
                <a:spcPts val="0"/>
              </a:spcBef>
              <a:spcAft>
                <a:spcPts val="0"/>
              </a:spcAft>
              <a:buSzPts val="1300"/>
              <a:buFont typeface="Comic Sans MS"/>
              <a:buChar char="●"/>
            </a:pPr>
            <a:r>
              <a:rPr lang="en-GB">
                <a:latin typeface="Comic Sans MS"/>
                <a:ea typeface="Comic Sans MS"/>
                <a:cs typeface="Comic Sans MS"/>
                <a:sym typeface="Comic Sans MS"/>
              </a:rPr>
              <a:t>What is Covid 19?</a:t>
            </a:r>
            <a:endParaRPr>
              <a:latin typeface="Comic Sans MS"/>
              <a:ea typeface="Comic Sans MS"/>
              <a:cs typeface="Comic Sans MS"/>
              <a:sym typeface="Comic Sans MS"/>
            </a:endParaRPr>
          </a:p>
          <a:p>
            <a:pPr indent="-311150" lvl="0" marL="914400" rtl="0" algn="l">
              <a:lnSpc>
                <a:spcPct val="150000"/>
              </a:lnSpc>
              <a:spcBef>
                <a:spcPts val="0"/>
              </a:spcBef>
              <a:spcAft>
                <a:spcPts val="0"/>
              </a:spcAft>
              <a:buSzPts val="1300"/>
              <a:buFont typeface="Comic Sans MS"/>
              <a:buChar char="●"/>
            </a:pPr>
            <a:r>
              <a:rPr lang="en-GB">
                <a:latin typeface="Comic Sans MS"/>
                <a:ea typeface="Comic Sans MS"/>
                <a:cs typeface="Comic Sans MS"/>
                <a:sym typeface="Comic Sans MS"/>
              </a:rPr>
              <a:t>What are the Symptoms of covid-19?</a:t>
            </a:r>
            <a:endParaRPr>
              <a:latin typeface="Comic Sans MS"/>
              <a:ea typeface="Comic Sans MS"/>
              <a:cs typeface="Comic Sans MS"/>
              <a:sym typeface="Comic Sans MS"/>
            </a:endParaRPr>
          </a:p>
          <a:p>
            <a:pPr indent="-311150" lvl="0" marL="914400" rtl="0" algn="l">
              <a:lnSpc>
                <a:spcPct val="150000"/>
              </a:lnSpc>
              <a:spcBef>
                <a:spcPts val="0"/>
              </a:spcBef>
              <a:spcAft>
                <a:spcPts val="0"/>
              </a:spcAft>
              <a:buSzPts val="1300"/>
              <a:buFont typeface="Comic Sans MS"/>
              <a:buChar char="●"/>
            </a:pPr>
            <a:r>
              <a:rPr lang="en-GB">
                <a:latin typeface="Comic Sans MS"/>
                <a:ea typeface="Comic Sans MS"/>
                <a:cs typeface="Comic Sans MS"/>
                <a:sym typeface="Comic Sans MS"/>
              </a:rPr>
              <a:t>How many confirmed cases are there in United States?</a:t>
            </a:r>
            <a:endParaRPr>
              <a:latin typeface="Comic Sans MS"/>
              <a:ea typeface="Comic Sans MS"/>
              <a:cs typeface="Comic Sans MS"/>
              <a:sym typeface="Comic Sans MS"/>
            </a:endParaRPr>
          </a:p>
          <a:p>
            <a:pPr indent="-311150" lvl="0" marL="457200" rtl="0" algn="l">
              <a:lnSpc>
                <a:spcPct val="150000"/>
              </a:lnSpc>
              <a:spcBef>
                <a:spcPts val="0"/>
              </a:spcBef>
              <a:spcAft>
                <a:spcPts val="0"/>
              </a:spcAft>
              <a:buSzPts val="1300"/>
              <a:buFont typeface="Comic Sans MS"/>
              <a:buChar char="➢"/>
            </a:pPr>
            <a:r>
              <a:rPr lang="en-GB">
                <a:latin typeface="Comic Sans MS"/>
                <a:ea typeface="Comic Sans MS"/>
                <a:cs typeface="Comic Sans MS"/>
                <a:sym typeface="Comic Sans MS"/>
              </a:rPr>
              <a:t>Chatbot is also build to respond to the users in 23 different languages</a:t>
            </a:r>
            <a:endParaRPr>
              <a:latin typeface="Comic Sans MS"/>
              <a:ea typeface="Comic Sans MS"/>
              <a:cs typeface="Comic Sans MS"/>
              <a:sym typeface="Comic Sans MS"/>
            </a:endParaRPr>
          </a:p>
          <a:p>
            <a:pPr indent="-311150" lvl="0" marL="457200" rtl="0" algn="l">
              <a:lnSpc>
                <a:spcPct val="150000"/>
              </a:lnSpc>
              <a:spcBef>
                <a:spcPts val="0"/>
              </a:spcBef>
              <a:spcAft>
                <a:spcPts val="0"/>
              </a:spcAft>
              <a:buSzPts val="1300"/>
              <a:buFont typeface="Comic Sans MS"/>
              <a:buChar char="➢"/>
            </a:pPr>
            <a:r>
              <a:rPr lang="en-GB">
                <a:latin typeface="Comic Sans MS"/>
                <a:ea typeface="Comic Sans MS"/>
                <a:cs typeface="Comic Sans MS"/>
                <a:sym typeface="Comic Sans MS"/>
              </a:rPr>
              <a:t>Also gives information about the worldwide confirmed, Death and Recovered patients count as it is going to be auto updated in real time </a:t>
            </a:r>
            <a:endParaRPr>
              <a:latin typeface="Comic Sans MS"/>
              <a:ea typeface="Comic Sans MS"/>
              <a:cs typeface="Comic Sans MS"/>
              <a:sym typeface="Comic Sans MS"/>
            </a:endParaRPr>
          </a:p>
          <a:p>
            <a:pPr indent="-311150" lvl="0" marL="457200" rtl="0" algn="l">
              <a:lnSpc>
                <a:spcPct val="150000"/>
              </a:lnSpc>
              <a:spcBef>
                <a:spcPts val="0"/>
              </a:spcBef>
              <a:spcAft>
                <a:spcPts val="0"/>
              </a:spcAft>
              <a:buSzPts val="1300"/>
              <a:buFont typeface="Comic Sans MS"/>
              <a:buChar char="➢"/>
            </a:pPr>
            <a:r>
              <a:rPr lang="en-GB">
                <a:latin typeface="Comic Sans MS"/>
                <a:ea typeface="Comic Sans MS"/>
                <a:cs typeface="Comic Sans MS"/>
                <a:sym typeface="Comic Sans MS"/>
              </a:rPr>
              <a:t>This chat bot can be integrated into different platform with respect to the requirement.</a:t>
            </a:r>
            <a:endParaRPr>
              <a:latin typeface="Comic Sans MS"/>
              <a:ea typeface="Comic Sans MS"/>
              <a:cs typeface="Comic Sans MS"/>
              <a:sym typeface="Comic Sans MS"/>
            </a:endParaRPr>
          </a:p>
          <a:p>
            <a:pPr indent="0" lvl="0" marL="0" rtl="0" algn="l">
              <a:lnSpc>
                <a:spcPct val="150000"/>
              </a:lnSpc>
              <a:spcBef>
                <a:spcPts val="1600"/>
              </a:spcBef>
              <a:spcAft>
                <a:spcPts val="0"/>
              </a:spcAft>
              <a:buNone/>
            </a:pPr>
            <a:r>
              <a:t/>
            </a:r>
            <a:endParaRPr>
              <a:latin typeface="Comic Sans MS"/>
              <a:ea typeface="Comic Sans MS"/>
              <a:cs typeface="Comic Sans MS"/>
              <a:sym typeface="Comic Sans MS"/>
            </a:endParaRPr>
          </a:p>
          <a:p>
            <a:pPr indent="0" lvl="0" marL="0" rtl="0" algn="l">
              <a:spcBef>
                <a:spcPts val="1600"/>
              </a:spcBef>
              <a:spcAft>
                <a:spcPts val="1600"/>
              </a:spcAft>
              <a:buNone/>
            </a:pPr>
            <a:r>
              <a:t/>
            </a:r>
            <a:endParaRPr/>
          </a:p>
        </p:txBody>
      </p:sp>
      <p:pic>
        <p:nvPicPr>
          <p:cNvPr id="197" name="Google Shape;197;p22"/>
          <p:cNvPicPr preferRelativeResize="0"/>
          <p:nvPr/>
        </p:nvPicPr>
        <p:blipFill>
          <a:blip r:embed="rId3">
            <a:alphaModFix/>
          </a:blip>
          <a:stretch>
            <a:fillRect/>
          </a:stretch>
        </p:blipFill>
        <p:spPr>
          <a:xfrm>
            <a:off x="7468925" y="393750"/>
            <a:ext cx="867475" cy="867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3"/>
          <p:cNvSpPr txBox="1"/>
          <p:nvPr>
            <p:ph type="title"/>
          </p:nvPr>
        </p:nvSpPr>
        <p:spPr>
          <a:xfrm>
            <a:off x="1297500" y="393750"/>
            <a:ext cx="7038900" cy="55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omic Sans MS"/>
                <a:ea typeface="Comic Sans MS"/>
                <a:cs typeface="Comic Sans MS"/>
                <a:sym typeface="Comic Sans MS"/>
              </a:rPr>
              <a:t>Chatbot Data Retrieval and Analysis</a:t>
            </a:r>
            <a:endParaRPr>
              <a:latin typeface="Comic Sans MS"/>
              <a:ea typeface="Comic Sans MS"/>
              <a:cs typeface="Comic Sans MS"/>
              <a:sym typeface="Comic Sans MS"/>
            </a:endParaRPr>
          </a:p>
        </p:txBody>
      </p:sp>
      <p:sp>
        <p:nvSpPr>
          <p:cNvPr id="203" name="Google Shape;203;p23"/>
          <p:cNvSpPr txBox="1"/>
          <p:nvPr/>
        </p:nvSpPr>
        <p:spPr>
          <a:xfrm>
            <a:off x="1311300" y="1288700"/>
            <a:ext cx="7038900" cy="65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FFFF"/>
                </a:solidFill>
                <a:latin typeface="Lato"/>
                <a:ea typeface="Lato"/>
                <a:cs typeface="Lato"/>
                <a:sym typeface="Lato"/>
              </a:rPr>
              <a:t>John </a:t>
            </a:r>
            <a:r>
              <a:rPr lang="en-GB">
                <a:solidFill>
                  <a:srgbClr val="FFFFFF"/>
                </a:solidFill>
                <a:latin typeface="Lato"/>
                <a:ea typeface="Lato"/>
                <a:cs typeface="Lato"/>
                <a:sym typeface="Lato"/>
              </a:rPr>
              <a:t>Hopkins</a:t>
            </a:r>
            <a:r>
              <a:rPr lang="en-GB">
                <a:solidFill>
                  <a:srgbClr val="FFFFFF"/>
                </a:solidFill>
                <a:latin typeface="Lato"/>
                <a:ea typeface="Lato"/>
                <a:cs typeface="Lato"/>
                <a:sym typeface="Lato"/>
              </a:rPr>
              <a:t> University, </a:t>
            </a:r>
            <a:r>
              <a:rPr lang="en-GB">
                <a:solidFill>
                  <a:srgbClr val="FF00FF"/>
                </a:solidFill>
                <a:latin typeface="Lato"/>
                <a:ea typeface="Lato"/>
                <a:cs typeface="Lato"/>
                <a:sym typeface="Lato"/>
              </a:rPr>
              <a:t>.gov Websites, </a:t>
            </a:r>
            <a:r>
              <a:rPr lang="en-GB">
                <a:solidFill>
                  <a:srgbClr val="00FF00"/>
                </a:solidFill>
                <a:latin typeface="Lato"/>
                <a:ea typeface="Lato"/>
                <a:cs typeface="Lato"/>
                <a:sym typeface="Lato"/>
              </a:rPr>
              <a:t>WHO, </a:t>
            </a:r>
            <a:r>
              <a:rPr lang="en-GB">
                <a:solidFill>
                  <a:srgbClr val="9900FF"/>
                </a:solidFill>
                <a:latin typeface="Lato"/>
                <a:ea typeface="Lato"/>
                <a:cs typeface="Lato"/>
                <a:sym typeface="Lato"/>
              </a:rPr>
              <a:t>CDC, </a:t>
            </a:r>
            <a:r>
              <a:rPr lang="en-GB">
                <a:solidFill>
                  <a:srgbClr val="D5A6BD"/>
                </a:solidFill>
                <a:latin typeface="Lato"/>
                <a:ea typeface="Lato"/>
                <a:cs typeface="Lato"/>
                <a:sym typeface="Lato"/>
              </a:rPr>
              <a:t>Google Maps</a:t>
            </a:r>
            <a:endParaRPr>
              <a:solidFill>
                <a:srgbClr val="D5A6BD"/>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p:txBody>
      </p:sp>
      <p:pic>
        <p:nvPicPr>
          <p:cNvPr id="204" name="Google Shape;204;p23"/>
          <p:cNvPicPr preferRelativeResize="0"/>
          <p:nvPr/>
        </p:nvPicPr>
        <p:blipFill>
          <a:blip r:embed="rId3">
            <a:alphaModFix/>
          </a:blip>
          <a:stretch>
            <a:fillRect/>
          </a:stretch>
        </p:blipFill>
        <p:spPr>
          <a:xfrm>
            <a:off x="1352425" y="2167750"/>
            <a:ext cx="5784631" cy="2232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4"/>
          <p:cNvSpPr txBox="1"/>
          <p:nvPr>
            <p:ph type="title"/>
          </p:nvPr>
        </p:nvSpPr>
        <p:spPr>
          <a:xfrm>
            <a:off x="344175" y="2114700"/>
            <a:ext cx="3746400" cy="114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Comic Sans MS"/>
                <a:ea typeface="Comic Sans MS"/>
                <a:cs typeface="Comic Sans MS"/>
                <a:sym typeface="Comic Sans MS"/>
              </a:rPr>
              <a:t>Covid-19 Virtual Agent Demo </a:t>
            </a:r>
            <a:endParaRPr b="1">
              <a:latin typeface="Comic Sans MS"/>
              <a:ea typeface="Comic Sans MS"/>
              <a:cs typeface="Comic Sans MS"/>
              <a:sym typeface="Comic Sans MS"/>
            </a:endParaRPr>
          </a:p>
        </p:txBody>
      </p:sp>
      <p:pic>
        <p:nvPicPr>
          <p:cNvPr id="210" name="Google Shape;210;p24"/>
          <p:cNvPicPr preferRelativeResize="0"/>
          <p:nvPr/>
        </p:nvPicPr>
        <p:blipFill>
          <a:blip r:embed="rId3">
            <a:alphaModFix/>
          </a:blip>
          <a:stretch>
            <a:fillRect/>
          </a:stretch>
        </p:blipFill>
        <p:spPr>
          <a:xfrm>
            <a:off x="4833100" y="1307850"/>
            <a:ext cx="2593925" cy="3239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Comic Sans MS"/>
                <a:ea typeface="Comic Sans MS"/>
                <a:cs typeface="Comic Sans MS"/>
                <a:sym typeface="Comic Sans MS"/>
              </a:rPr>
              <a:t>Quick Overview of some features  </a:t>
            </a:r>
            <a:endParaRPr b="1">
              <a:latin typeface="Comic Sans MS"/>
              <a:ea typeface="Comic Sans MS"/>
              <a:cs typeface="Comic Sans MS"/>
              <a:sym typeface="Comic Sans MS"/>
            </a:endParaRPr>
          </a:p>
        </p:txBody>
      </p:sp>
      <p:graphicFrame>
        <p:nvGraphicFramePr>
          <p:cNvPr id="216" name="Google Shape;216;p25"/>
          <p:cNvGraphicFramePr/>
          <p:nvPr/>
        </p:nvGraphicFramePr>
        <p:xfrm>
          <a:off x="874900" y="1423700"/>
          <a:ext cx="3000000" cy="3000000"/>
        </p:xfrm>
        <a:graphic>
          <a:graphicData uri="http://schemas.openxmlformats.org/drawingml/2006/table">
            <a:tbl>
              <a:tblPr>
                <a:noFill/>
                <a:tableStyleId>{8AA766B9-B5F3-4454-8C01-3B0010118B9C}</a:tableStyleId>
              </a:tblPr>
              <a:tblGrid>
                <a:gridCol w="3825800"/>
              </a:tblGrid>
              <a:tr h="560575">
                <a:tc>
                  <a:txBody>
                    <a:bodyPr/>
                    <a:lstStyle/>
                    <a:p>
                      <a:pPr indent="0" lvl="0" marL="0" rtl="0" algn="l">
                        <a:lnSpc>
                          <a:spcPct val="150000"/>
                        </a:lnSpc>
                        <a:spcBef>
                          <a:spcPts val="0"/>
                        </a:spcBef>
                        <a:spcAft>
                          <a:spcPts val="0"/>
                        </a:spcAft>
                        <a:buNone/>
                      </a:pPr>
                      <a:r>
                        <a:rPr lang="en-GB" sz="1300">
                          <a:solidFill>
                            <a:schemeClr val="lt1"/>
                          </a:solidFill>
                          <a:latin typeface="Comic Sans MS"/>
                          <a:ea typeface="Comic Sans MS"/>
                          <a:cs typeface="Comic Sans MS"/>
                          <a:sym typeface="Comic Sans MS"/>
                        </a:rPr>
                        <a:t>What is Covid 19?</a:t>
                      </a:r>
                      <a:endParaRPr sz="1300">
                        <a:solidFill>
                          <a:schemeClr val="lt1"/>
                        </a:solidFill>
                        <a:latin typeface="Comic Sans MS"/>
                        <a:ea typeface="Comic Sans MS"/>
                        <a:cs typeface="Comic Sans MS"/>
                        <a:sym typeface="Comic Sans M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60575">
                <a:tc>
                  <a:txBody>
                    <a:bodyPr/>
                    <a:lstStyle/>
                    <a:p>
                      <a:pPr indent="0" lvl="0" marL="0" rtl="0" algn="l">
                        <a:lnSpc>
                          <a:spcPct val="150000"/>
                        </a:lnSpc>
                        <a:spcBef>
                          <a:spcPts val="0"/>
                        </a:spcBef>
                        <a:spcAft>
                          <a:spcPts val="0"/>
                        </a:spcAft>
                        <a:buNone/>
                      </a:pPr>
                      <a:r>
                        <a:rPr lang="en-GB" sz="1300">
                          <a:solidFill>
                            <a:schemeClr val="lt1"/>
                          </a:solidFill>
                          <a:latin typeface="Comic Sans MS"/>
                          <a:ea typeface="Comic Sans MS"/>
                          <a:cs typeface="Comic Sans MS"/>
                          <a:sym typeface="Comic Sans MS"/>
                        </a:rPr>
                        <a:t>Confirmed, Recovered, Deaths </a:t>
                      </a:r>
                      <a:endParaRPr sz="1300">
                        <a:solidFill>
                          <a:schemeClr val="lt1"/>
                        </a:solidFill>
                        <a:latin typeface="Comic Sans MS"/>
                        <a:ea typeface="Comic Sans MS"/>
                        <a:cs typeface="Comic Sans MS"/>
                        <a:sym typeface="Comic Sans M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60575">
                <a:tc>
                  <a:txBody>
                    <a:bodyPr/>
                    <a:lstStyle/>
                    <a:p>
                      <a:pPr indent="0" lvl="0" marL="0" rtl="0" algn="l">
                        <a:lnSpc>
                          <a:spcPct val="150000"/>
                        </a:lnSpc>
                        <a:spcBef>
                          <a:spcPts val="0"/>
                        </a:spcBef>
                        <a:spcAft>
                          <a:spcPts val="0"/>
                        </a:spcAft>
                        <a:buNone/>
                      </a:pPr>
                      <a:r>
                        <a:rPr lang="en-GB" sz="1300">
                          <a:solidFill>
                            <a:schemeClr val="lt1"/>
                          </a:solidFill>
                          <a:latin typeface="Comic Sans MS"/>
                          <a:ea typeface="Comic Sans MS"/>
                          <a:cs typeface="Comic Sans MS"/>
                          <a:sym typeface="Comic Sans MS"/>
                        </a:rPr>
                        <a:t>Testing Locations</a:t>
                      </a:r>
                      <a:endParaRPr sz="1300">
                        <a:solidFill>
                          <a:schemeClr val="lt1"/>
                        </a:solidFill>
                        <a:latin typeface="Comic Sans MS"/>
                        <a:ea typeface="Comic Sans MS"/>
                        <a:cs typeface="Comic Sans MS"/>
                        <a:sym typeface="Comic Sans M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60575">
                <a:tc>
                  <a:txBody>
                    <a:bodyPr/>
                    <a:lstStyle/>
                    <a:p>
                      <a:pPr indent="0" lvl="0" marL="0" rtl="0" algn="l">
                        <a:lnSpc>
                          <a:spcPct val="150000"/>
                        </a:lnSpc>
                        <a:spcBef>
                          <a:spcPts val="0"/>
                        </a:spcBef>
                        <a:spcAft>
                          <a:spcPts val="0"/>
                        </a:spcAft>
                        <a:buNone/>
                      </a:pPr>
                      <a:r>
                        <a:rPr lang="en-GB" sz="1300">
                          <a:solidFill>
                            <a:schemeClr val="lt1"/>
                          </a:solidFill>
                          <a:latin typeface="Comic Sans MS"/>
                          <a:ea typeface="Comic Sans MS"/>
                          <a:cs typeface="Comic Sans MS"/>
                          <a:sym typeface="Comic Sans MS"/>
                        </a:rPr>
                        <a:t>Cleaning &amp; Sanitization</a:t>
                      </a:r>
                      <a:endParaRPr sz="1300">
                        <a:solidFill>
                          <a:schemeClr val="lt1"/>
                        </a:solidFill>
                        <a:latin typeface="Comic Sans MS"/>
                        <a:ea typeface="Comic Sans MS"/>
                        <a:cs typeface="Comic Sans MS"/>
                        <a:sym typeface="Comic Sans MS"/>
                      </a:endParaRPr>
                    </a:p>
                    <a:p>
                      <a:pPr indent="0" lvl="0" marL="0" rtl="0" algn="l">
                        <a:lnSpc>
                          <a:spcPct val="150000"/>
                        </a:lnSpc>
                        <a:spcBef>
                          <a:spcPts val="0"/>
                        </a:spcBef>
                        <a:spcAft>
                          <a:spcPts val="0"/>
                        </a:spcAft>
                        <a:buNone/>
                      </a:pPr>
                      <a:r>
                        <a:t/>
                      </a:r>
                      <a:endParaRPr sz="1300">
                        <a:solidFill>
                          <a:schemeClr val="lt1"/>
                        </a:solidFill>
                        <a:latin typeface="Comic Sans MS"/>
                        <a:ea typeface="Comic Sans MS"/>
                        <a:cs typeface="Comic Sans MS"/>
                        <a:sym typeface="Comic Sans M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60575">
                <a:tc>
                  <a:txBody>
                    <a:bodyPr/>
                    <a:lstStyle/>
                    <a:p>
                      <a:pPr indent="0" lvl="0" marL="0" rtl="0" algn="l">
                        <a:lnSpc>
                          <a:spcPct val="150000"/>
                        </a:lnSpc>
                        <a:spcBef>
                          <a:spcPts val="0"/>
                        </a:spcBef>
                        <a:spcAft>
                          <a:spcPts val="0"/>
                        </a:spcAft>
                        <a:buNone/>
                      </a:pPr>
                      <a:r>
                        <a:rPr lang="en-GB" sz="1300">
                          <a:solidFill>
                            <a:schemeClr val="lt1"/>
                          </a:solidFill>
                          <a:latin typeface="Comic Sans MS"/>
                          <a:ea typeface="Comic Sans MS"/>
                          <a:cs typeface="Comic Sans MS"/>
                          <a:sym typeface="Comic Sans MS"/>
                        </a:rPr>
                        <a:t>Do animals attract Covid</a:t>
                      </a:r>
                      <a:endParaRPr sz="1300">
                        <a:solidFill>
                          <a:schemeClr val="lt1"/>
                        </a:solidFill>
                        <a:latin typeface="Comic Sans MS"/>
                        <a:ea typeface="Comic Sans MS"/>
                        <a:cs typeface="Comic Sans MS"/>
                        <a:sym typeface="Comic Sans M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graphicFrame>
        <p:nvGraphicFramePr>
          <p:cNvPr id="217" name="Google Shape;217;p25"/>
          <p:cNvGraphicFramePr/>
          <p:nvPr/>
        </p:nvGraphicFramePr>
        <p:xfrm>
          <a:off x="5081700" y="1502950"/>
          <a:ext cx="3000000" cy="3000000"/>
        </p:xfrm>
        <a:graphic>
          <a:graphicData uri="http://schemas.openxmlformats.org/drawingml/2006/table">
            <a:tbl>
              <a:tblPr>
                <a:noFill/>
                <a:tableStyleId>{8AA766B9-B5F3-4454-8C01-3B0010118B9C}</a:tableStyleId>
              </a:tblPr>
              <a:tblGrid>
                <a:gridCol w="3742675"/>
              </a:tblGrid>
              <a:tr h="551100">
                <a:tc>
                  <a:txBody>
                    <a:bodyPr/>
                    <a:lstStyle/>
                    <a:p>
                      <a:pPr indent="0" lvl="0" marL="0" rtl="0" algn="l">
                        <a:spcBef>
                          <a:spcPts val="0"/>
                        </a:spcBef>
                        <a:spcAft>
                          <a:spcPts val="0"/>
                        </a:spcAft>
                        <a:buNone/>
                      </a:pPr>
                      <a:r>
                        <a:rPr lang="en-GB">
                          <a:solidFill>
                            <a:schemeClr val="lt1"/>
                          </a:solidFill>
                          <a:latin typeface="Comic Sans MS"/>
                          <a:ea typeface="Comic Sans MS"/>
                          <a:cs typeface="Comic Sans MS"/>
                          <a:sym typeface="Comic Sans MS"/>
                        </a:rPr>
                        <a:t>Mask for Children and Adults</a:t>
                      </a:r>
                      <a:endParaRPr>
                        <a:solidFill>
                          <a:schemeClr val="lt1"/>
                        </a:solidFill>
                        <a:latin typeface="Comic Sans MS"/>
                        <a:ea typeface="Comic Sans MS"/>
                        <a:cs typeface="Comic Sans MS"/>
                        <a:sym typeface="Comic Sans MS"/>
                      </a:endParaRPr>
                    </a:p>
                    <a:p>
                      <a:pPr indent="0" lvl="0" marL="0" rtl="0" algn="l">
                        <a:spcBef>
                          <a:spcPts val="0"/>
                        </a:spcBef>
                        <a:spcAft>
                          <a:spcPts val="0"/>
                        </a:spcAft>
                        <a:buNone/>
                      </a:pPr>
                      <a:r>
                        <a:t/>
                      </a:r>
                      <a:endParaRPr>
                        <a:solidFill>
                          <a:schemeClr val="lt1"/>
                        </a:solidFill>
                        <a:latin typeface="Comic Sans MS"/>
                        <a:ea typeface="Comic Sans MS"/>
                        <a:cs typeface="Comic Sans MS"/>
                        <a:sym typeface="Comic Sans M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51100">
                <a:tc>
                  <a:txBody>
                    <a:bodyPr/>
                    <a:lstStyle/>
                    <a:p>
                      <a:pPr indent="0" lvl="0" marL="0" rtl="0" algn="l">
                        <a:spcBef>
                          <a:spcPts val="0"/>
                        </a:spcBef>
                        <a:spcAft>
                          <a:spcPts val="0"/>
                        </a:spcAft>
                        <a:buNone/>
                      </a:pPr>
                      <a:r>
                        <a:rPr lang="en-GB">
                          <a:solidFill>
                            <a:schemeClr val="lt1"/>
                          </a:solidFill>
                          <a:latin typeface="Comic Sans MS"/>
                          <a:ea typeface="Comic Sans MS"/>
                          <a:cs typeface="Comic Sans MS"/>
                          <a:sym typeface="Comic Sans MS"/>
                        </a:rPr>
                        <a:t>Symptoms of Covid-19</a:t>
                      </a:r>
                      <a:endParaRPr>
                        <a:solidFill>
                          <a:schemeClr val="lt1"/>
                        </a:solidFill>
                        <a:latin typeface="Comic Sans MS"/>
                        <a:ea typeface="Comic Sans MS"/>
                        <a:cs typeface="Comic Sans MS"/>
                        <a:sym typeface="Comic Sans M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51100">
                <a:tc>
                  <a:txBody>
                    <a:bodyPr/>
                    <a:lstStyle/>
                    <a:p>
                      <a:pPr indent="0" lvl="0" marL="0" rtl="0" algn="l">
                        <a:spcBef>
                          <a:spcPts val="0"/>
                        </a:spcBef>
                        <a:spcAft>
                          <a:spcPts val="0"/>
                        </a:spcAft>
                        <a:buNone/>
                      </a:pPr>
                      <a:r>
                        <a:rPr lang="en-GB">
                          <a:solidFill>
                            <a:schemeClr val="lt1"/>
                          </a:solidFill>
                          <a:latin typeface="Comic Sans MS"/>
                          <a:ea typeface="Comic Sans MS"/>
                          <a:cs typeface="Comic Sans MS"/>
                          <a:sym typeface="Comic Sans MS"/>
                        </a:rPr>
                        <a:t>Symptoms in Children</a:t>
                      </a:r>
                      <a:endParaRPr>
                        <a:solidFill>
                          <a:schemeClr val="lt1"/>
                        </a:solidFill>
                        <a:latin typeface="Comic Sans MS"/>
                        <a:ea typeface="Comic Sans MS"/>
                        <a:cs typeface="Comic Sans MS"/>
                        <a:sym typeface="Comic Sans M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51100">
                <a:tc>
                  <a:txBody>
                    <a:bodyPr/>
                    <a:lstStyle/>
                    <a:p>
                      <a:pPr indent="0" lvl="0" marL="0" rtl="0" algn="l">
                        <a:spcBef>
                          <a:spcPts val="0"/>
                        </a:spcBef>
                        <a:spcAft>
                          <a:spcPts val="0"/>
                        </a:spcAft>
                        <a:buNone/>
                      </a:pPr>
                      <a:r>
                        <a:rPr lang="en-GB">
                          <a:solidFill>
                            <a:schemeClr val="lt1"/>
                          </a:solidFill>
                          <a:latin typeface="Comic Sans MS"/>
                          <a:ea typeface="Comic Sans MS"/>
                          <a:cs typeface="Comic Sans MS"/>
                          <a:sym typeface="Comic Sans MS"/>
                        </a:rPr>
                        <a:t>Indoor </a:t>
                      </a:r>
                      <a:r>
                        <a:rPr lang="en-GB">
                          <a:solidFill>
                            <a:schemeClr val="lt1"/>
                          </a:solidFill>
                          <a:latin typeface="Comic Sans MS"/>
                          <a:ea typeface="Comic Sans MS"/>
                          <a:cs typeface="Comic Sans MS"/>
                          <a:sym typeface="Comic Sans MS"/>
                        </a:rPr>
                        <a:t>Quarantine</a:t>
                      </a:r>
                      <a:r>
                        <a:rPr lang="en-GB">
                          <a:solidFill>
                            <a:schemeClr val="lt1"/>
                          </a:solidFill>
                          <a:latin typeface="Comic Sans MS"/>
                          <a:ea typeface="Comic Sans MS"/>
                          <a:cs typeface="Comic Sans MS"/>
                          <a:sym typeface="Comic Sans MS"/>
                        </a:rPr>
                        <a:t> </a:t>
                      </a:r>
                      <a:endParaRPr>
                        <a:solidFill>
                          <a:schemeClr val="lt1"/>
                        </a:solidFill>
                        <a:latin typeface="Comic Sans MS"/>
                        <a:ea typeface="Comic Sans MS"/>
                        <a:cs typeface="Comic Sans MS"/>
                        <a:sym typeface="Comic Sans MS"/>
                      </a:endParaRPr>
                    </a:p>
                    <a:p>
                      <a:pPr indent="0" lvl="0" marL="0" rtl="0" algn="l">
                        <a:spcBef>
                          <a:spcPts val="0"/>
                        </a:spcBef>
                        <a:spcAft>
                          <a:spcPts val="0"/>
                        </a:spcAft>
                        <a:buNone/>
                      </a:pPr>
                      <a:r>
                        <a:t/>
                      </a:r>
                      <a:endParaRPr>
                        <a:solidFill>
                          <a:schemeClr val="lt1"/>
                        </a:solidFill>
                        <a:latin typeface="Comic Sans MS"/>
                        <a:ea typeface="Comic Sans MS"/>
                        <a:cs typeface="Comic Sans MS"/>
                        <a:sym typeface="Comic Sans M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51100">
                <a:tc>
                  <a:txBody>
                    <a:bodyPr/>
                    <a:lstStyle/>
                    <a:p>
                      <a:pPr indent="0" lvl="0" marL="0" rtl="0" algn="l">
                        <a:spcBef>
                          <a:spcPts val="0"/>
                        </a:spcBef>
                        <a:spcAft>
                          <a:spcPts val="0"/>
                        </a:spcAft>
                        <a:buNone/>
                      </a:pPr>
                      <a:r>
                        <a:rPr lang="en-GB">
                          <a:solidFill>
                            <a:schemeClr val="lt1"/>
                          </a:solidFill>
                          <a:latin typeface="Comic Sans MS"/>
                          <a:ea typeface="Comic Sans MS"/>
                          <a:cs typeface="Comic Sans MS"/>
                          <a:sym typeface="Comic Sans MS"/>
                        </a:rPr>
                        <a:t>Medical Care</a:t>
                      </a:r>
                      <a:endParaRPr>
                        <a:solidFill>
                          <a:schemeClr val="lt1"/>
                        </a:solidFill>
                        <a:latin typeface="Comic Sans MS"/>
                        <a:ea typeface="Comic Sans MS"/>
                        <a:cs typeface="Comic Sans MS"/>
                        <a:sym typeface="Comic Sans M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pic>
        <p:nvPicPr>
          <p:cNvPr id="218" name="Google Shape;218;p25"/>
          <p:cNvPicPr preferRelativeResize="0"/>
          <p:nvPr/>
        </p:nvPicPr>
        <p:blipFill>
          <a:blip r:embed="rId3">
            <a:alphaModFix/>
          </a:blip>
          <a:stretch>
            <a:fillRect/>
          </a:stretch>
        </p:blipFill>
        <p:spPr>
          <a:xfrm>
            <a:off x="2785813" y="1307849"/>
            <a:ext cx="643076" cy="657550"/>
          </a:xfrm>
          <a:prstGeom prst="rect">
            <a:avLst/>
          </a:prstGeom>
          <a:noFill/>
          <a:ln>
            <a:noFill/>
          </a:ln>
        </p:spPr>
      </p:pic>
      <p:pic>
        <p:nvPicPr>
          <p:cNvPr id="219" name="Google Shape;219;p25"/>
          <p:cNvPicPr preferRelativeResize="0"/>
          <p:nvPr/>
        </p:nvPicPr>
        <p:blipFill>
          <a:blip r:embed="rId4">
            <a:alphaModFix/>
          </a:blip>
          <a:stretch>
            <a:fillRect/>
          </a:stretch>
        </p:blipFill>
        <p:spPr>
          <a:xfrm>
            <a:off x="7137150" y="2137550"/>
            <a:ext cx="469875" cy="469875"/>
          </a:xfrm>
          <a:prstGeom prst="rect">
            <a:avLst/>
          </a:prstGeom>
          <a:noFill/>
          <a:ln>
            <a:noFill/>
          </a:ln>
        </p:spPr>
      </p:pic>
      <p:pic>
        <p:nvPicPr>
          <p:cNvPr id="220" name="Google Shape;220;p25"/>
          <p:cNvPicPr preferRelativeResize="0"/>
          <p:nvPr/>
        </p:nvPicPr>
        <p:blipFill>
          <a:blip r:embed="rId5">
            <a:alphaModFix/>
          </a:blip>
          <a:stretch>
            <a:fillRect/>
          </a:stretch>
        </p:blipFill>
        <p:spPr>
          <a:xfrm>
            <a:off x="7607023" y="1486275"/>
            <a:ext cx="1128675" cy="518304"/>
          </a:xfrm>
          <a:prstGeom prst="rect">
            <a:avLst/>
          </a:prstGeom>
          <a:noFill/>
          <a:ln>
            <a:noFill/>
          </a:ln>
        </p:spPr>
      </p:pic>
      <p:pic>
        <p:nvPicPr>
          <p:cNvPr id="221" name="Google Shape;221;p25"/>
          <p:cNvPicPr preferRelativeResize="0"/>
          <p:nvPr/>
        </p:nvPicPr>
        <p:blipFill>
          <a:blip r:embed="rId6">
            <a:alphaModFix/>
          </a:blip>
          <a:stretch>
            <a:fillRect/>
          </a:stretch>
        </p:blipFill>
        <p:spPr>
          <a:xfrm>
            <a:off x="2848200" y="3105413"/>
            <a:ext cx="518300" cy="471984"/>
          </a:xfrm>
          <a:prstGeom prst="rect">
            <a:avLst/>
          </a:prstGeom>
          <a:noFill/>
          <a:ln>
            <a:noFill/>
          </a:ln>
        </p:spPr>
      </p:pic>
      <p:pic>
        <p:nvPicPr>
          <p:cNvPr id="222" name="Google Shape;222;p25"/>
          <p:cNvPicPr preferRelativeResize="0"/>
          <p:nvPr/>
        </p:nvPicPr>
        <p:blipFill>
          <a:blip r:embed="rId7">
            <a:alphaModFix/>
          </a:blip>
          <a:stretch>
            <a:fillRect/>
          </a:stretch>
        </p:blipFill>
        <p:spPr>
          <a:xfrm>
            <a:off x="3488472" y="1984272"/>
            <a:ext cx="518300" cy="518300"/>
          </a:xfrm>
          <a:prstGeom prst="rect">
            <a:avLst/>
          </a:prstGeom>
          <a:noFill/>
          <a:ln>
            <a:noFill/>
          </a:ln>
        </p:spPr>
      </p:pic>
      <p:pic>
        <p:nvPicPr>
          <p:cNvPr id="223" name="Google Shape;223;p25"/>
          <p:cNvPicPr preferRelativeResize="0"/>
          <p:nvPr/>
        </p:nvPicPr>
        <p:blipFill>
          <a:blip r:embed="rId8">
            <a:alphaModFix/>
          </a:blip>
          <a:stretch>
            <a:fillRect/>
          </a:stretch>
        </p:blipFill>
        <p:spPr>
          <a:xfrm>
            <a:off x="7137150" y="2740397"/>
            <a:ext cx="469874" cy="471975"/>
          </a:xfrm>
          <a:prstGeom prst="rect">
            <a:avLst/>
          </a:prstGeom>
          <a:noFill/>
          <a:ln>
            <a:noFill/>
          </a:ln>
        </p:spPr>
      </p:pic>
      <p:pic>
        <p:nvPicPr>
          <p:cNvPr id="224" name="Google Shape;224;p25"/>
          <p:cNvPicPr preferRelativeResize="0"/>
          <p:nvPr/>
        </p:nvPicPr>
        <p:blipFill>
          <a:blip r:embed="rId9">
            <a:alphaModFix/>
          </a:blip>
          <a:stretch>
            <a:fillRect/>
          </a:stretch>
        </p:blipFill>
        <p:spPr>
          <a:xfrm>
            <a:off x="6956275" y="3345350"/>
            <a:ext cx="757295" cy="471975"/>
          </a:xfrm>
          <a:prstGeom prst="rect">
            <a:avLst/>
          </a:prstGeom>
          <a:noFill/>
          <a:ln>
            <a:noFill/>
          </a:ln>
        </p:spPr>
      </p:pic>
      <p:pic>
        <p:nvPicPr>
          <p:cNvPr id="225" name="Google Shape;225;p25"/>
          <p:cNvPicPr preferRelativeResize="0"/>
          <p:nvPr/>
        </p:nvPicPr>
        <p:blipFill>
          <a:blip r:embed="rId10">
            <a:alphaModFix/>
          </a:blip>
          <a:stretch>
            <a:fillRect/>
          </a:stretch>
        </p:blipFill>
        <p:spPr>
          <a:xfrm>
            <a:off x="2828025" y="2496300"/>
            <a:ext cx="558650" cy="546336"/>
          </a:xfrm>
          <a:prstGeom prst="rect">
            <a:avLst/>
          </a:prstGeom>
          <a:noFill/>
          <a:ln>
            <a:noFill/>
          </a:ln>
        </p:spPr>
      </p:pic>
      <p:pic>
        <p:nvPicPr>
          <p:cNvPr id="226" name="Google Shape;226;p25"/>
          <p:cNvPicPr preferRelativeResize="0"/>
          <p:nvPr/>
        </p:nvPicPr>
        <p:blipFill>
          <a:blip r:embed="rId11">
            <a:alphaModFix/>
          </a:blip>
          <a:stretch>
            <a:fillRect/>
          </a:stretch>
        </p:blipFill>
        <p:spPr>
          <a:xfrm>
            <a:off x="7050550" y="3815225"/>
            <a:ext cx="643075" cy="643075"/>
          </a:xfrm>
          <a:prstGeom prst="rect">
            <a:avLst/>
          </a:prstGeom>
          <a:noFill/>
          <a:ln>
            <a:noFill/>
          </a:ln>
        </p:spPr>
      </p:pic>
      <p:pic>
        <p:nvPicPr>
          <p:cNvPr id="227" name="Google Shape;227;p25"/>
          <p:cNvPicPr preferRelativeResize="0"/>
          <p:nvPr/>
        </p:nvPicPr>
        <p:blipFill>
          <a:blip r:embed="rId12">
            <a:alphaModFix/>
          </a:blip>
          <a:stretch>
            <a:fillRect/>
          </a:stretch>
        </p:blipFill>
        <p:spPr>
          <a:xfrm>
            <a:off x="2907140" y="3817328"/>
            <a:ext cx="400412" cy="518300"/>
          </a:xfrm>
          <a:prstGeom prst="rect">
            <a:avLst/>
          </a:prstGeom>
          <a:noFill/>
          <a:ln>
            <a:noFill/>
          </a:ln>
        </p:spPr>
      </p:pic>
      <p:sp>
        <p:nvSpPr>
          <p:cNvPr id="228" name="Google Shape;228;p25"/>
          <p:cNvSpPr txBox="1"/>
          <p:nvPr/>
        </p:nvSpPr>
        <p:spPr>
          <a:xfrm>
            <a:off x="874900" y="4439400"/>
            <a:ext cx="7038900" cy="31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lt1"/>
                </a:solidFill>
                <a:latin typeface="Comic Sans MS"/>
                <a:ea typeface="Comic Sans MS"/>
                <a:cs typeface="Comic Sans MS"/>
                <a:sym typeface="Comic Sans MS"/>
              </a:rPr>
              <a:t>And many more features...</a:t>
            </a:r>
            <a:endParaRPr>
              <a:solidFill>
                <a:schemeClr val="lt1"/>
              </a:solidFill>
              <a:latin typeface="Comic Sans MS"/>
              <a:ea typeface="Comic Sans MS"/>
              <a:cs typeface="Comic Sans MS"/>
              <a:sym typeface="Comic Sans M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6"/>
          <p:cNvSpPr txBox="1"/>
          <p:nvPr>
            <p:ph type="title"/>
          </p:nvPr>
        </p:nvSpPr>
        <p:spPr>
          <a:xfrm>
            <a:off x="1243925" y="663100"/>
            <a:ext cx="7038900" cy="73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Comic Sans MS"/>
                <a:ea typeface="Comic Sans MS"/>
                <a:cs typeface="Comic Sans MS"/>
                <a:sym typeface="Comic Sans MS"/>
              </a:rPr>
              <a:t>Future Recommendations for Project:</a:t>
            </a:r>
            <a:endParaRPr b="1">
              <a:latin typeface="Comic Sans MS"/>
              <a:ea typeface="Comic Sans MS"/>
              <a:cs typeface="Comic Sans MS"/>
              <a:sym typeface="Comic Sans MS"/>
            </a:endParaRPr>
          </a:p>
        </p:txBody>
      </p:sp>
      <p:sp>
        <p:nvSpPr>
          <p:cNvPr id="234" name="Google Shape;234;p26"/>
          <p:cNvSpPr txBox="1"/>
          <p:nvPr>
            <p:ph idx="1" type="body"/>
          </p:nvPr>
        </p:nvSpPr>
        <p:spPr>
          <a:xfrm>
            <a:off x="1243925" y="1677600"/>
            <a:ext cx="7285200" cy="17883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Char char="➔"/>
            </a:pPr>
            <a:r>
              <a:rPr lang="en-GB">
                <a:latin typeface="Comic Sans MS"/>
                <a:ea typeface="Comic Sans MS"/>
                <a:cs typeface="Comic Sans MS"/>
                <a:sym typeface="Comic Sans MS"/>
              </a:rPr>
              <a:t>Academic papers search engine: implement effective NLP deep learning models using 4 different approaches for Text similarities (Text Pre-Processing, Feature Extraction, Vector Similarity, Decision Function)</a:t>
            </a:r>
            <a:endParaRPr>
              <a:latin typeface="Comic Sans MS"/>
              <a:ea typeface="Comic Sans MS"/>
              <a:cs typeface="Comic Sans MS"/>
              <a:sym typeface="Comic Sans MS"/>
            </a:endParaRPr>
          </a:p>
          <a:p>
            <a:pPr indent="-311150" lvl="0" marL="457200" rtl="0" algn="l">
              <a:lnSpc>
                <a:spcPct val="150000"/>
              </a:lnSpc>
              <a:spcBef>
                <a:spcPts val="0"/>
              </a:spcBef>
              <a:spcAft>
                <a:spcPts val="0"/>
              </a:spcAft>
              <a:buSzPts val="1300"/>
              <a:buFont typeface="Comic Sans MS"/>
              <a:buChar char="➔"/>
            </a:pPr>
            <a:r>
              <a:rPr lang="en-GB">
                <a:latin typeface="Comic Sans MS"/>
                <a:ea typeface="Comic Sans MS"/>
                <a:cs typeface="Comic Sans MS"/>
                <a:sym typeface="Comic Sans MS"/>
              </a:rPr>
              <a:t>Integrate academic papers search engine work to the chatbot</a:t>
            </a:r>
            <a:endParaRPr>
              <a:latin typeface="Comic Sans MS"/>
              <a:ea typeface="Comic Sans MS"/>
              <a:cs typeface="Comic Sans MS"/>
              <a:sym typeface="Comic Sans MS"/>
            </a:endParaRPr>
          </a:p>
          <a:p>
            <a:pPr indent="-311150" lvl="0" marL="457200" rtl="0" algn="l">
              <a:lnSpc>
                <a:spcPct val="150000"/>
              </a:lnSpc>
              <a:spcBef>
                <a:spcPts val="0"/>
              </a:spcBef>
              <a:spcAft>
                <a:spcPts val="0"/>
              </a:spcAft>
              <a:buSzPts val="1300"/>
              <a:buFont typeface="Comic Sans MS"/>
              <a:buChar char="➔"/>
            </a:pPr>
            <a:r>
              <a:rPr lang="en-GB">
                <a:latin typeface="Comic Sans MS"/>
                <a:ea typeface="Comic Sans MS"/>
                <a:cs typeface="Comic Sans MS"/>
                <a:sym typeface="Comic Sans MS"/>
              </a:rPr>
              <a:t>Build UI for messaging channels like Slack, Facebook, Telegram</a:t>
            </a:r>
            <a:endParaRPr>
              <a:latin typeface="Comic Sans MS"/>
              <a:ea typeface="Comic Sans MS"/>
              <a:cs typeface="Comic Sans MS"/>
              <a:sym typeface="Comic Sans MS"/>
            </a:endParaRPr>
          </a:p>
          <a:p>
            <a:pPr indent="-311150" lvl="0" marL="457200" rtl="0" algn="l">
              <a:lnSpc>
                <a:spcPct val="150000"/>
              </a:lnSpc>
              <a:spcBef>
                <a:spcPts val="0"/>
              </a:spcBef>
              <a:spcAft>
                <a:spcPts val="0"/>
              </a:spcAft>
              <a:buSzPts val="1300"/>
              <a:buFont typeface="Comic Sans MS"/>
              <a:buChar char="➔"/>
            </a:pPr>
            <a:r>
              <a:rPr lang="en-GB">
                <a:latin typeface="Comic Sans MS"/>
                <a:ea typeface="Comic Sans MS"/>
                <a:cs typeface="Comic Sans MS"/>
                <a:sym typeface="Comic Sans MS"/>
              </a:rPr>
              <a:t>Integrate an SQL or NoSQL database so the training data gets available for future training purposes</a:t>
            </a:r>
            <a:endParaRPr>
              <a:latin typeface="Comic Sans MS"/>
              <a:ea typeface="Comic Sans MS"/>
              <a:cs typeface="Comic Sans MS"/>
              <a:sym typeface="Comic Sans M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1000"/>
                                        <p:tgtEl>
                                          <p:spTgt spid="2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7"/>
          <p:cNvSpPr txBox="1"/>
          <p:nvPr>
            <p:ph type="title"/>
          </p:nvPr>
        </p:nvSpPr>
        <p:spPr>
          <a:xfrm>
            <a:off x="3443100" y="1997400"/>
            <a:ext cx="22578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GB">
                <a:latin typeface="Comic Sans MS"/>
                <a:ea typeface="Comic Sans MS"/>
                <a:cs typeface="Comic Sans MS"/>
                <a:sym typeface="Comic Sans MS"/>
              </a:rPr>
              <a:t>Thank you </a:t>
            </a:r>
            <a:endParaRPr b="1">
              <a:latin typeface="Comic Sans MS"/>
              <a:ea typeface="Comic Sans MS"/>
              <a:cs typeface="Comic Sans MS"/>
              <a:sym typeface="Comic Sans MS"/>
            </a:endParaRPr>
          </a:p>
        </p:txBody>
      </p:sp>
      <p:pic>
        <p:nvPicPr>
          <p:cNvPr id="240" name="Google Shape;240;p27"/>
          <p:cNvPicPr preferRelativeResize="0"/>
          <p:nvPr/>
        </p:nvPicPr>
        <p:blipFill>
          <a:blip r:embed="rId3">
            <a:alphaModFix/>
          </a:blip>
          <a:stretch>
            <a:fillRect/>
          </a:stretch>
        </p:blipFill>
        <p:spPr>
          <a:xfrm>
            <a:off x="684500" y="1005738"/>
            <a:ext cx="3138300" cy="313202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698375"/>
            <a:ext cx="7038900" cy="80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Comic Sans MS"/>
                <a:ea typeface="Comic Sans MS"/>
                <a:cs typeface="Comic Sans MS"/>
                <a:sym typeface="Comic Sans MS"/>
              </a:rPr>
              <a:t>Table of </a:t>
            </a:r>
            <a:r>
              <a:rPr b="1" lang="en-GB">
                <a:latin typeface="Comic Sans MS"/>
                <a:ea typeface="Comic Sans MS"/>
                <a:cs typeface="Comic Sans MS"/>
                <a:sym typeface="Comic Sans MS"/>
              </a:rPr>
              <a:t>Contents</a:t>
            </a:r>
            <a:endParaRPr b="1">
              <a:latin typeface="Comic Sans MS"/>
              <a:ea typeface="Comic Sans MS"/>
              <a:cs typeface="Comic Sans MS"/>
              <a:sym typeface="Comic Sans MS"/>
            </a:endParaRPr>
          </a:p>
        </p:txBody>
      </p:sp>
      <p:sp>
        <p:nvSpPr>
          <p:cNvPr id="141" name="Google Shape;141;p14"/>
          <p:cNvSpPr txBox="1"/>
          <p:nvPr>
            <p:ph idx="1" type="body"/>
          </p:nvPr>
        </p:nvSpPr>
        <p:spPr>
          <a:xfrm>
            <a:off x="1297500" y="1412350"/>
            <a:ext cx="7038900" cy="29112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Font typeface="Comic Sans MS"/>
              <a:buChar char="★"/>
            </a:pPr>
            <a:r>
              <a:rPr lang="en-GB" sz="1700">
                <a:latin typeface="Comic Sans MS"/>
                <a:ea typeface="Comic Sans MS"/>
                <a:cs typeface="Comic Sans MS"/>
                <a:sym typeface="Comic Sans MS"/>
              </a:rPr>
              <a:t>Objectives and Goals </a:t>
            </a:r>
            <a:endParaRPr sz="1700">
              <a:latin typeface="Comic Sans MS"/>
              <a:ea typeface="Comic Sans MS"/>
              <a:cs typeface="Comic Sans MS"/>
              <a:sym typeface="Comic Sans MS"/>
            </a:endParaRPr>
          </a:p>
          <a:p>
            <a:pPr indent="-336550" lvl="0" marL="457200" rtl="0" algn="l">
              <a:lnSpc>
                <a:spcPct val="150000"/>
              </a:lnSpc>
              <a:spcBef>
                <a:spcPts val="0"/>
              </a:spcBef>
              <a:spcAft>
                <a:spcPts val="0"/>
              </a:spcAft>
              <a:buSzPts val="1700"/>
              <a:buFont typeface="Comic Sans MS"/>
              <a:buChar char="★"/>
            </a:pPr>
            <a:r>
              <a:rPr lang="en-GB" sz="1700">
                <a:latin typeface="Comic Sans MS"/>
                <a:ea typeface="Comic Sans MS"/>
                <a:cs typeface="Comic Sans MS"/>
                <a:sym typeface="Comic Sans MS"/>
              </a:rPr>
              <a:t>Academic paper search engine</a:t>
            </a:r>
            <a:r>
              <a:rPr lang="en-GB" sz="1700">
                <a:latin typeface="Comic Sans MS"/>
                <a:ea typeface="Comic Sans MS"/>
                <a:cs typeface="Comic Sans MS"/>
                <a:sym typeface="Comic Sans MS"/>
              </a:rPr>
              <a:t> </a:t>
            </a:r>
            <a:r>
              <a:rPr lang="en-GB" sz="1700">
                <a:latin typeface="Comic Sans MS"/>
                <a:ea typeface="Comic Sans MS"/>
                <a:cs typeface="Comic Sans MS"/>
                <a:sym typeface="Comic Sans MS"/>
              </a:rPr>
              <a:t>for </a:t>
            </a:r>
            <a:r>
              <a:rPr lang="en-GB" sz="1700">
                <a:latin typeface="Comic Sans MS"/>
                <a:ea typeface="Comic Sans MS"/>
                <a:cs typeface="Comic Sans MS"/>
                <a:sym typeface="Comic Sans MS"/>
              </a:rPr>
              <a:t>biostatisticians</a:t>
            </a:r>
            <a:endParaRPr sz="1700">
              <a:latin typeface="Comic Sans MS"/>
              <a:ea typeface="Comic Sans MS"/>
              <a:cs typeface="Comic Sans MS"/>
              <a:sym typeface="Comic Sans MS"/>
            </a:endParaRPr>
          </a:p>
          <a:p>
            <a:pPr indent="-336550" lvl="0" marL="457200" rtl="0" algn="l">
              <a:lnSpc>
                <a:spcPct val="150000"/>
              </a:lnSpc>
              <a:spcBef>
                <a:spcPts val="0"/>
              </a:spcBef>
              <a:spcAft>
                <a:spcPts val="0"/>
              </a:spcAft>
              <a:buSzPts val="1700"/>
              <a:buFont typeface="Comic Sans MS"/>
              <a:buChar char="★"/>
            </a:pPr>
            <a:r>
              <a:rPr lang="en-GB" sz="1700">
                <a:latin typeface="Comic Sans MS"/>
                <a:ea typeface="Comic Sans MS"/>
                <a:cs typeface="Comic Sans MS"/>
                <a:sym typeface="Comic Sans MS"/>
              </a:rPr>
              <a:t>Virtual Chatbot and its functionalities</a:t>
            </a:r>
            <a:endParaRPr sz="1700">
              <a:latin typeface="Comic Sans MS"/>
              <a:ea typeface="Comic Sans MS"/>
              <a:cs typeface="Comic Sans MS"/>
              <a:sym typeface="Comic Sans MS"/>
            </a:endParaRPr>
          </a:p>
          <a:p>
            <a:pPr indent="-336550" lvl="0" marL="457200" rtl="0" algn="l">
              <a:lnSpc>
                <a:spcPct val="150000"/>
              </a:lnSpc>
              <a:spcBef>
                <a:spcPts val="0"/>
              </a:spcBef>
              <a:spcAft>
                <a:spcPts val="0"/>
              </a:spcAft>
              <a:buSzPts val="1700"/>
              <a:buFont typeface="Comic Sans MS"/>
              <a:buChar char="★"/>
            </a:pPr>
            <a:r>
              <a:rPr lang="en-GB" sz="1700">
                <a:latin typeface="Comic Sans MS"/>
                <a:ea typeface="Comic Sans MS"/>
                <a:cs typeface="Comic Sans MS"/>
                <a:sym typeface="Comic Sans MS"/>
              </a:rPr>
              <a:t>Quick Overview of available features</a:t>
            </a:r>
            <a:endParaRPr sz="1700">
              <a:latin typeface="Comic Sans MS"/>
              <a:ea typeface="Comic Sans MS"/>
              <a:cs typeface="Comic Sans MS"/>
              <a:sym typeface="Comic Sans MS"/>
            </a:endParaRPr>
          </a:p>
          <a:p>
            <a:pPr indent="-336550" lvl="0" marL="457200" rtl="0" algn="l">
              <a:lnSpc>
                <a:spcPct val="150000"/>
              </a:lnSpc>
              <a:spcBef>
                <a:spcPts val="0"/>
              </a:spcBef>
              <a:spcAft>
                <a:spcPts val="0"/>
              </a:spcAft>
              <a:buSzPts val="1700"/>
              <a:buFont typeface="Comic Sans MS"/>
              <a:buChar char="★"/>
            </a:pPr>
            <a:r>
              <a:rPr lang="en-GB" sz="1700">
                <a:latin typeface="Comic Sans MS"/>
                <a:ea typeface="Comic Sans MS"/>
                <a:cs typeface="Comic Sans MS"/>
                <a:sym typeface="Comic Sans MS"/>
              </a:rPr>
              <a:t>Demo of chatbot</a:t>
            </a:r>
            <a:endParaRPr sz="1700">
              <a:latin typeface="Comic Sans MS"/>
              <a:ea typeface="Comic Sans MS"/>
              <a:cs typeface="Comic Sans MS"/>
              <a:sym typeface="Comic Sans MS"/>
            </a:endParaRPr>
          </a:p>
          <a:p>
            <a:pPr indent="-336550" lvl="0" marL="457200" rtl="0" algn="l">
              <a:lnSpc>
                <a:spcPct val="150000"/>
              </a:lnSpc>
              <a:spcBef>
                <a:spcPts val="0"/>
              </a:spcBef>
              <a:spcAft>
                <a:spcPts val="0"/>
              </a:spcAft>
              <a:buSzPts val="1700"/>
              <a:buFont typeface="Comic Sans MS"/>
              <a:buChar char="★"/>
            </a:pPr>
            <a:r>
              <a:rPr lang="en-GB" sz="1700">
                <a:latin typeface="Comic Sans MS"/>
                <a:ea typeface="Comic Sans MS"/>
                <a:cs typeface="Comic Sans MS"/>
                <a:sym typeface="Comic Sans MS"/>
              </a:rPr>
              <a:t>Drawbacks </a:t>
            </a:r>
            <a:endParaRPr sz="1700">
              <a:latin typeface="Comic Sans MS"/>
              <a:ea typeface="Comic Sans MS"/>
              <a:cs typeface="Comic Sans MS"/>
              <a:sym typeface="Comic Sans MS"/>
            </a:endParaRPr>
          </a:p>
          <a:p>
            <a:pPr indent="-336550" lvl="0" marL="457200" rtl="0" algn="l">
              <a:lnSpc>
                <a:spcPct val="150000"/>
              </a:lnSpc>
              <a:spcBef>
                <a:spcPts val="0"/>
              </a:spcBef>
              <a:spcAft>
                <a:spcPts val="0"/>
              </a:spcAft>
              <a:buSzPts val="1700"/>
              <a:buFont typeface="Comic Sans MS"/>
              <a:buChar char="★"/>
            </a:pPr>
            <a:r>
              <a:rPr lang="en-GB" sz="1700">
                <a:latin typeface="Comic Sans MS"/>
                <a:ea typeface="Comic Sans MS"/>
                <a:cs typeface="Comic Sans MS"/>
                <a:sym typeface="Comic Sans MS"/>
              </a:rPr>
              <a:t>Future work</a:t>
            </a:r>
            <a:endParaRPr sz="1700">
              <a:latin typeface="Comic Sans MS"/>
              <a:ea typeface="Comic Sans MS"/>
              <a:cs typeface="Comic Sans MS"/>
              <a:sym typeface="Comic Sans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Comic Sans MS"/>
                <a:ea typeface="Comic Sans MS"/>
                <a:cs typeface="Comic Sans MS"/>
                <a:sym typeface="Comic Sans MS"/>
              </a:rPr>
              <a:t>Goals and </a:t>
            </a:r>
            <a:r>
              <a:rPr b="1" lang="en-GB">
                <a:latin typeface="Comic Sans MS"/>
                <a:ea typeface="Comic Sans MS"/>
                <a:cs typeface="Comic Sans MS"/>
                <a:sym typeface="Comic Sans MS"/>
              </a:rPr>
              <a:t>Objective of our Project</a:t>
            </a:r>
            <a:endParaRPr b="1">
              <a:latin typeface="Comic Sans MS"/>
              <a:ea typeface="Comic Sans MS"/>
              <a:cs typeface="Comic Sans MS"/>
              <a:sym typeface="Comic Sans MS"/>
            </a:endParaRPr>
          </a:p>
        </p:txBody>
      </p:sp>
      <p:sp>
        <p:nvSpPr>
          <p:cNvPr id="147" name="Google Shape;147;p15"/>
          <p:cNvSpPr txBox="1"/>
          <p:nvPr>
            <p:ph idx="1" type="body"/>
          </p:nvPr>
        </p:nvSpPr>
        <p:spPr>
          <a:xfrm>
            <a:off x="1297500" y="1197000"/>
            <a:ext cx="7038900" cy="3514200"/>
          </a:xfrm>
          <a:prstGeom prst="rect">
            <a:avLst/>
          </a:prstGeom>
        </p:spPr>
        <p:txBody>
          <a:bodyPr anchorCtr="0" anchor="t" bIns="91425" lIns="91425" spcFirstLastPara="1" rIns="91425" wrap="square" tIns="91425">
            <a:noAutofit/>
          </a:bodyPr>
          <a:lstStyle/>
          <a:p>
            <a:pPr indent="-317500" lvl="0" marL="457200" rtl="0" algn="just">
              <a:lnSpc>
                <a:spcPct val="150000"/>
              </a:lnSpc>
              <a:spcBef>
                <a:spcPts val="0"/>
              </a:spcBef>
              <a:spcAft>
                <a:spcPts val="0"/>
              </a:spcAft>
              <a:buSzPts val="1400"/>
              <a:buFont typeface="Comic Sans MS"/>
              <a:buChar char="★"/>
            </a:pPr>
            <a:r>
              <a:rPr lang="en-GB" sz="1400">
                <a:latin typeface="Comic Sans MS"/>
                <a:ea typeface="Comic Sans MS"/>
                <a:cs typeface="Comic Sans MS"/>
                <a:sym typeface="Comic Sans MS"/>
              </a:rPr>
              <a:t>The main Goal of this project is to bring the scattered information into a single source</a:t>
            </a:r>
            <a:endParaRPr sz="1400">
              <a:latin typeface="Comic Sans MS"/>
              <a:ea typeface="Comic Sans MS"/>
              <a:cs typeface="Comic Sans MS"/>
              <a:sym typeface="Comic Sans MS"/>
            </a:endParaRPr>
          </a:p>
          <a:p>
            <a:pPr indent="0" lvl="0" marL="457200" rtl="0" algn="just">
              <a:lnSpc>
                <a:spcPct val="150000"/>
              </a:lnSpc>
              <a:spcBef>
                <a:spcPts val="1600"/>
              </a:spcBef>
              <a:spcAft>
                <a:spcPts val="0"/>
              </a:spcAft>
              <a:buNone/>
            </a:pPr>
            <a:r>
              <a:rPr lang="en-GB" sz="1400">
                <a:latin typeface="Comic Sans MS"/>
                <a:ea typeface="Comic Sans MS"/>
                <a:cs typeface="Comic Sans MS"/>
                <a:sym typeface="Comic Sans MS"/>
              </a:rPr>
              <a:t> </a:t>
            </a:r>
            <a:endParaRPr sz="1400">
              <a:latin typeface="Comic Sans MS"/>
              <a:ea typeface="Comic Sans MS"/>
              <a:cs typeface="Comic Sans MS"/>
              <a:sym typeface="Comic Sans MS"/>
            </a:endParaRPr>
          </a:p>
          <a:p>
            <a:pPr indent="-317500" lvl="0" marL="457200" rtl="0" algn="just">
              <a:lnSpc>
                <a:spcPct val="150000"/>
              </a:lnSpc>
              <a:spcBef>
                <a:spcPts val="1600"/>
              </a:spcBef>
              <a:spcAft>
                <a:spcPts val="0"/>
              </a:spcAft>
              <a:buSzPts val="1400"/>
              <a:buFont typeface="Comic Sans MS"/>
              <a:buChar char="★"/>
            </a:pPr>
            <a:r>
              <a:rPr lang="en-GB" sz="1400">
                <a:latin typeface="Comic Sans MS"/>
                <a:ea typeface="Comic Sans MS"/>
                <a:cs typeface="Comic Sans MS"/>
                <a:sym typeface="Comic Sans MS"/>
              </a:rPr>
              <a:t>Where the employees of organization or students of an institution can access it with one click And have a real time </a:t>
            </a:r>
            <a:r>
              <a:rPr lang="en-GB" sz="1400">
                <a:latin typeface="Comic Sans MS"/>
                <a:ea typeface="Comic Sans MS"/>
                <a:cs typeface="Comic Sans MS"/>
                <a:sym typeface="Comic Sans MS"/>
              </a:rPr>
              <a:t>conversation</a:t>
            </a:r>
            <a:r>
              <a:rPr lang="en-GB" sz="1400">
                <a:latin typeface="Comic Sans MS"/>
                <a:ea typeface="Comic Sans MS"/>
                <a:cs typeface="Comic Sans MS"/>
                <a:sym typeface="Comic Sans MS"/>
              </a:rPr>
              <a:t> with the agent which provides an </a:t>
            </a:r>
            <a:r>
              <a:rPr lang="en-GB" sz="1400">
                <a:latin typeface="Comic Sans MS"/>
                <a:ea typeface="Comic Sans MS"/>
                <a:cs typeface="Comic Sans MS"/>
                <a:sym typeface="Comic Sans MS"/>
              </a:rPr>
              <a:t>accurate</a:t>
            </a:r>
            <a:r>
              <a:rPr lang="en-GB" sz="1400">
                <a:latin typeface="Comic Sans MS"/>
                <a:ea typeface="Comic Sans MS"/>
                <a:cs typeface="Comic Sans MS"/>
                <a:sym typeface="Comic Sans MS"/>
              </a:rPr>
              <a:t> information </a:t>
            </a:r>
            <a:r>
              <a:rPr lang="en-GB" sz="1400">
                <a:latin typeface="Comic Sans MS"/>
                <a:ea typeface="Comic Sans MS"/>
                <a:cs typeface="Comic Sans MS"/>
                <a:sym typeface="Comic Sans MS"/>
              </a:rPr>
              <a:t>available</a:t>
            </a:r>
            <a:r>
              <a:rPr lang="en-GB" sz="1400">
                <a:latin typeface="Comic Sans MS"/>
                <a:ea typeface="Comic Sans MS"/>
                <a:cs typeface="Comic Sans MS"/>
                <a:sym typeface="Comic Sans MS"/>
              </a:rPr>
              <a:t> around the web within seconds </a:t>
            </a:r>
            <a:endParaRPr sz="1400">
              <a:latin typeface="Comic Sans MS"/>
              <a:ea typeface="Comic Sans MS"/>
              <a:cs typeface="Comic Sans MS"/>
              <a:sym typeface="Comic Sans MS"/>
            </a:endParaRPr>
          </a:p>
          <a:p>
            <a:pPr indent="-317500" lvl="0" marL="457200" rtl="0" algn="just">
              <a:lnSpc>
                <a:spcPct val="150000"/>
              </a:lnSpc>
              <a:spcBef>
                <a:spcPts val="0"/>
              </a:spcBef>
              <a:spcAft>
                <a:spcPts val="0"/>
              </a:spcAft>
              <a:buSzPts val="1400"/>
              <a:buFont typeface="Comic Sans MS"/>
              <a:buChar char="★"/>
            </a:pPr>
            <a:r>
              <a:rPr lang="en-GB" sz="1400">
                <a:latin typeface="Comic Sans MS"/>
                <a:ea typeface="Comic Sans MS"/>
                <a:cs typeface="Comic Sans MS"/>
                <a:sym typeface="Comic Sans MS"/>
              </a:rPr>
              <a:t>Most of the Datasets are manually entered and it is hard to update the information which is changing on daily bases, so our objective is to connect the API directly to the Chatbot and the Search Engine </a:t>
            </a:r>
            <a:endParaRPr sz="1400">
              <a:latin typeface="Comic Sans MS"/>
              <a:ea typeface="Comic Sans MS"/>
              <a:cs typeface="Comic Sans MS"/>
              <a:sym typeface="Comic Sans MS"/>
            </a:endParaRPr>
          </a:p>
        </p:txBody>
      </p:sp>
      <p:pic>
        <p:nvPicPr>
          <p:cNvPr id="148" name="Google Shape;148;p15"/>
          <p:cNvPicPr preferRelativeResize="0"/>
          <p:nvPr/>
        </p:nvPicPr>
        <p:blipFill>
          <a:blip r:embed="rId3">
            <a:alphaModFix/>
          </a:blip>
          <a:stretch>
            <a:fillRect/>
          </a:stretch>
        </p:blipFill>
        <p:spPr>
          <a:xfrm>
            <a:off x="7227500" y="203875"/>
            <a:ext cx="1108900" cy="1103975"/>
          </a:xfrm>
          <a:prstGeom prst="rect">
            <a:avLst/>
          </a:prstGeom>
          <a:noFill/>
          <a:ln>
            <a:noFill/>
          </a:ln>
        </p:spPr>
      </p:pic>
      <p:pic>
        <p:nvPicPr>
          <p:cNvPr id="149" name="Google Shape;149;p15"/>
          <p:cNvPicPr preferRelativeResize="0"/>
          <p:nvPr/>
        </p:nvPicPr>
        <p:blipFill>
          <a:blip r:embed="rId4">
            <a:alphaModFix/>
          </a:blip>
          <a:stretch>
            <a:fillRect/>
          </a:stretch>
        </p:blipFill>
        <p:spPr>
          <a:xfrm>
            <a:off x="3879144" y="1722325"/>
            <a:ext cx="1385725" cy="993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2249400" cy="154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Comic Sans MS"/>
                <a:ea typeface="Comic Sans MS"/>
                <a:cs typeface="Comic Sans MS"/>
                <a:sym typeface="Comic Sans MS"/>
              </a:rPr>
              <a:t>Academic paper search engine for </a:t>
            </a:r>
            <a:r>
              <a:rPr b="1" lang="en-GB">
                <a:latin typeface="Comic Sans MS"/>
                <a:ea typeface="Comic Sans MS"/>
                <a:cs typeface="Comic Sans MS"/>
                <a:sym typeface="Comic Sans MS"/>
              </a:rPr>
              <a:t>Biostaticians</a:t>
            </a:r>
            <a:r>
              <a:rPr b="1" lang="en-GB">
                <a:latin typeface="Comic Sans MS"/>
                <a:ea typeface="Comic Sans MS"/>
                <a:cs typeface="Comic Sans MS"/>
                <a:sym typeface="Comic Sans MS"/>
              </a:rPr>
              <a:t> </a:t>
            </a:r>
            <a:endParaRPr b="1">
              <a:latin typeface="Comic Sans MS"/>
              <a:ea typeface="Comic Sans MS"/>
              <a:cs typeface="Comic Sans MS"/>
              <a:sym typeface="Comic Sans MS"/>
            </a:endParaRPr>
          </a:p>
        </p:txBody>
      </p:sp>
      <p:pic>
        <p:nvPicPr>
          <p:cNvPr id="155" name="Google Shape;155;p16"/>
          <p:cNvPicPr preferRelativeResize="0"/>
          <p:nvPr/>
        </p:nvPicPr>
        <p:blipFill>
          <a:blip r:embed="rId3">
            <a:alphaModFix/>
          </a:blip>
          <a:stretch>
            <a:fillRect/>
          </a:stretch>
        </p:blipFill>
        <p:spPr>
          <a:xfrm>
            <a:off x="3615950" y="517725"/>
            <a:ext cx="4960125" cy="4108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idx="1" type="body"/>
          </p:nvPr>
        </p:nvSpPr>
        <p:spPr>
          <a:xfrm>
            <a:off x="4514875" y="1063900"/>
            <a:ext cx="45507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Comic Sans MS"/>
              <a:buAutoNum type="arabicPeriod"/>
            </a:pPr>
            <a:r>
              <a:rPr b="1" lang="en-GB" sz="1800" u="sng">
                <a:solidFill>
                  <a:srgbClr val="FFFFFF"/>
                </a:solidFill>
                <a:latin typeface="Comic Sans MS"/>
                <a:ea typeface="Comic Sans MS"/>
                <a:cs typeface="Comic Sans MS"/>
                <a:sym typeface="Comic Sans MS"/>
              </a:rPr>
              <a:t>Population</a:t>
            </a:r>
            <a:r>
              <a:rPr b="1" lang="en-GB" sz="1800" u="sng">
                <a:solidFill>
                  <a:srgbClr val="FFFFFF"/>
                </a:solidFill>
                <a:latin typeface="Comic Sans MS"/>
                <a:ea typeface="Comic Sans MS"/>
                <a:cs typeface="Comic Sans MS"/>
                <a:sym typeface="Comic Sans MS"/>
              </a:rPr>
              <a:t> studies</a:t>
            </a:r>
            <a:endParaRPr b="1" sz="1800" u="sng">
              <a:solidFill>
                <a:srgbClr val="FFFFFF"/>
              </a:solidFill>
              <a:latin typeface="Comic Sans MS"/>
              <a:ea typeface="Comic Sans MS"/>
              <a:cs typeface="Comic Sans MS"/>
              <a:sym typeface="Comic Sans MS"/>
            </a:endParaRPr>
          </a:p>
          <a:p>
            <a:pPr indent="-342900" lvl="0" marL="457200" rtl="0" algn="l">
              <a:spcBef>
                <a:spcPts val="0"/>
              </a:spcBef>
              <a:spcAft>
                <a:spcPts val="0"/>
              </a:spcAft>
              <a:buClr>
                <a:srgbClr val="FFFFFF"/>
              </a:buClr>
              <a:buSzPts val="1800"/>
              <a:buFont typeface="Comic Sans MS"/>
              <a:buAutoNum type="arabicPeriod"/>
            </a:pPr>
            <a:r>
              <a:rPr b="1" lang="en-GB" sz="1800" u="sng">
                <a:solidFill>
                  <a:srgbClr val="FFFFFF"/>
                </a:solidFill>
                <a:latin typeface="Comic Sans MS"/>
                <a:ea typeface="Comic Sans MS"/>
                <a:cs typeface="Comic Sans MS"/>
                <a:sym typeface="Comic Sans MS"/>
              </a:rPr>
              <a:t> Medical and Descriptions </a:t>
            </a:r>
            <a:endParaRPr b="1" sz="1800" u="sng">
              <a:solidFill>
                <a:srgbClr val="FFFFFF"/>
              </a:solidFill>
              <a:latin typeface="Comic Sans MS"/>
              <a:ea typeface="Comic Sans MS"/>
              <a:cs typeface="Comic Sans MS"/>
              <a:sym typeface="Comic Sans MS"/>
            </a:endParaRPr>
          </a:p>
          <a:p>
            <a:pPr indent="-342900" lvl="0" marL="457200" rtl="0" algn="l">
              <a:spcBef>
                <a:spcPts val="0"/>
              </a:spcBef>
              <a:spcAft>
                <a:spcPts val="0"/>
              </a:spcAft>
              <a:buClr>
                <a:srgbClr val="FFFFFF"/>
              </a:buClr>
              <a:buSzPts val="1800"/>
              <a:buFont typeface="Comic Sans MS"/>
              <a:buAutoNum type="arabicPeriod"/>
            </a:pPr>
            <a:r>
              <a:rPr b="1" lang="en-GB" sz="1800" u="sng">
                <a:solidFill>
                  <a:srgbClr val="FFFFFF"/>
                </a:solidFill>
                <a:latin typeface="Comic Sans MS"/>
                <a:ea typeface="Comic Sans MS"/>
                <a:cs typeface="Comic Sans MS"/>
                <a:sym typeface="Comic Sans MS"/>
              </a:rPr>
              <a:t>  Information about the virus (genetics, origin, evolution, etc.)</a:t>
            </a:r>
            <a:endParaRPr b="1" sz="1800" u="sng">
              <a:solidFill>
                <a:srgbClr val="FFFFFF"/>
              </a:solidFill>
              <a:latin typeface="Comic Sans MS"/>
              <a:ea typeface="Comic Sans MS"/>
              <a:cs typeface="Comic Sans MS"/>
              <a:sym typeface="Comic Sans MS"/>
            </a:endParaRPr>
          </a:p>
          <a:p>
            <a:pPr indent="-342900" lvl="0" marL="457200" rtl="0" algn="l">
              <a:spcBef>
                <a:spcPts val="0"/>
              </a:spcBef>
              <a:spcAft>
                <a:spcPts val="0"/>
              </a:spcAft>
              <a:buClr>
                <a:srgbClr val="FFFFFF"/>
              </a:buClr>
              <a:buSzPts val="1800"/>
              <a:buFont typeface="Comic Sans MS"/>
              <a:buAutoNum type="arabicPeriod"/>
            </a:pPr>
            <a:r>
              <a:rPr b="1" lang="en-GB" sz="1800" u="sng">
                <a:solidFill>
                  <a:srgbClr val="FFFFFF"/>
                </a:solidFill>
                <a:latin typeface="Comic Sans MS"/>
                <a:ea typeface="Comic Sans MS"/>
                <a:cs typeface="Comic Sans MS"/>
                <a:sym typeface="Comic Sans MS"/>
              </a:rPr>
              <a:t>COVID Diagnostics</a:t>
            </a:r>
            <a:endParaRPr b="1" sz="1800" u="sng">
              <a:solidFill>
                <a:srgbClr val="FFFFFF"/>
              </a:solidFill>
              <a:latin typeface="Comic Sans MS"/>
              <a:ea typeface="Comic Sans MS"/>
              <a:cs typeface="Comic Sans MS"/>
              <a:sym typeface="Comic Sans MS"/>
            </a:endParaRPr>
          </a:p>
          <a:p>
            <a:pPr indent="-342900" lvl="0" marL="457200" rtl="0" algn="l">
              <a:spcBef>
                <a:spcPts val="0"/>
              </a:spcBef>
              <a:spcAft>
                <a:spcPts val="0"/>
              </a:spcAft>
              <a:buClr>
                <a:srgbClr val="FFFFFF"/>
              </a:buClr>
              <a:buSzPts val="1800"/>
              <a:buFont typeface="Comic Sans MS"/>
              <a:buAutoNum type="arabicPeriod"/>
            </a:pPr>
            <a:r>
              <a:rPr b="1" lang="en-GB" sz="1800" u="sng">
                <a:solidFill>
                  <a:srgbClr val="FFFFFF"/>
                </a:solidFill>
                <a:latin typeface="Comic Sans MS"/>
                <a:ea typeface="Comic Sans MS"/>
                <a:cs typeface="Comic Sans MS"/>
                <a:sym typeface="Comic Sans MS"/>
              </a:rPr>
              <a:t>COVID Risks factors</a:t>
            </a:r>
            <a:endParaRPr b="1" sz="1800" u="sng">
              <a:solidFill>
                <a:srgbClr val="FFFFFF"/>
              </a:solidFill>
              <a:latin typeface="Comic Sans MS"/>
              <a:ea typeface="Comic Sans MS"/>
              <a:cs typeface="Comic Sans MS"/>
              <a:sym typeface="Comic Sans MS"/>
            </a:endParaRPr>
          </a:p>
          <a:p>
            <a:pPr indent="-342900" lvl="0" marL="457200" rtl="0" algn="l">
              <a:spcBef>
                <a:spcPts val="0"/>
              </a:spcBef>
              <a:spcAft>
                <a:spcPts val="0"/>
              </a:spcAft>
              <a:buClr>
                <a:srgbClr val="FFFFFF"/>
              </a:buClr>
              <a:buSzPts val="1800"/>
              <a:buFont typeface="Comic Sans MS"/>
              <a:buAutoNum type="arabicPeriod"/>
            </a:pPr>
            <a:r>
              <a:rPr b="1" lang="en-GB" sz="1800" u="sng">
                <a:solidFill>
                  <a:srgbClr val="FFFFFF"/>
                </a:solidFill>
                <a:latin typeface="Comic Sans MS"/>
                <a:ea typeface="Comic Sans MS"/>
                <a:cs typeface="Comic Sans MS"/>
                <a:sym typeface="Comic Sans MS"/>
              </a:rPr>
              <a:t>COVID Vaccines and therapeutics</a:t>
            </a:r>
            <a:endParaRPr b="1" sz="1800" u="sng">
              <a:solidFill>
                <a:srgbClr val="FFFFFF"/>
              </a:solidFill>
              <a:latin typeface="Comic Sans MS"/>
              <a:ea typeface="Comic Sans MS"/>
              <a:cs typeface="Comic Sans MS"/>
              <a:sym typeface="Comic Sans MS"/>
            </a:endParaRPr>
          </a:p>
          <a:p>
            <a:pPr indent="0" lvl="0" marL="0" rtl="0" algn="l">
              <a:spcBef>
                <a:spcPts val="0"/>
              </a:spcBef>
              <a:spcAft>
                <a:spcPts val="1600"/>
              </a:spcAft>
              <a:buNone/>
            </a:pPr>
            <a:r>
              <a:t/>
            </a:r>
            <a:endParaRPr/>
          </a:p>
        </p:txBody>
      </p:sp>
      <p:pic>
        <p:nvPicPr>
          <p:cNvPr id="161" name="Google Shape;161;p17"/>
          <p:cNvPicPr preferRelativeResize="0"/>
          <p:nvPr/>
        </p:nvPicPr>
        <p:blipFill>
          <a:blip r:embed="rId3">
            <a:alphaModFix/>
          </a:blip>
          <a:stretch>
            <a:fillRect/>
          </a:stretch>
        </p:blipFill>
        <p:spPr>
          <a:xfrm>
            <a:off x="461149" y="214288"/>
            <a:ext cx="3264325" cy="4873226"/>
          </a:xfrm>
          <a:prstGeom prst="rect">
            <a:avLst/>
          </a:prstGeom>
          <a:noFill/>
          <a:ln>
            <a:noFill/>
          </a:ln>
        </p:spPr>
      </p:pic>
      <p:sp>
        <p:nvSpPr>
          <p:cNvPr id="162" name="Google Shape;162;p17"/>
          <p:cNvSpPr/>
          <p:nvPr/>
        </p:nvSpPr>
        <p:spPr>
          <a:xfrm>
            <a:off x="3868325" y="2068050"/>
            <a:ext cx="503700" cy="503700"/>
          </a:xfrm>
          <a:prstGeom prst="right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9" name="Google Shape;169;p18"/>
          <p:cNvPicPr preferRelativeResize="0"/>
          <p:nvPr/>
        </p:nvPicPr>
        <p:blipFill>
          <a:blip r:embed="rId3">
            <a:alphaModFix/>
          </a:blip>
          <a:stretch>
            <a:fillRect/>
          </a:stretch>
        </p:blipFill>
        <p:spPr>
          <a:xfrm>
            <a:off x="1297500" y="129625"/>
            <a:ext cx="7253149" cy="48842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6" name="Google Shape;176;p19"/>
          <p:cNvPicPr preferRelativeResize="0"/>
          <p:nvPr/>
        </p:nvPicPr>
        <p:blipFill>
          <a:blip r:embed="rId3">
            <a:alphaModFix/>
          </a:blip>
          <a:stretch>
            <a:fillRect/>
          </a:stretch>
        </p:blipFill>
        <p:spPr>
          <a:xfrm>
            <a:off x="1167400" y="340350"/>
            <a:ext cx="7544400" cy="44627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3" name="Google Shape;183;p20"/>
          <p:cNvPicPr preferRelativeResize="0"/>
          <p:nvPr/>
        </p:nvPicPr>
        <p:blipFill>
          <a:blip r:embed="rId3">
            <a:alphaModFix/>
          </a:blip>
          <a:stretch>
            <a:fillRect/>
          </a:stretch>
        </p:blipFill>
        <p:spPr>
          <a:xfrm>
            <a:off x="687225" y="300025"/>
            <a:ext cx="8167451" cy="4430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1"/>
          <p:cNvSpPr txBox="1"/>
          <p:nvPr/>
        </p:nvSpPr>
        <p:spPr>
          <a:xfrm>
            <a:off x="1382325" y="1277550"/>
            <a:ext cx="3032400" cy="275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2100">
                <a:solidFill>
                  <a:schemeClr val="lt1"/>
                </a:solidFill>
                <a:latin typeface="Lato"/>
                <a:ea typeface="Lato"/>
                <a:cs typeface="Lato"/>
                <a:sym typeface="Lato"/>
              </a:rPr>
              <a:t>Quarantine</a:t>
            </a:r>
            <a:r>
              <a:rPr b="1" lang="en-GB" sz="2100">
                <a:solidFill>
                  <a:schemeClr val="lt1"/>
                </a:solidFill>
                <a:latin typeface="Lato"/>
                <a:ea typeface="Lato"/>
                <a:cs typeface="Lato"/>
                <a:sym typeface="Lato"/>
              </a:rPr>
              <a:t> effectiveness on exposed individuals?</a:t>
            </a:r>
            <a:endParaRPr b="1" sz="2100">
              <a:solidFill>
                <a:schemeClr val="lt1"/>
              </a:solidFill>
              <a:latin typeface="Lato"/>
              <a:ea typeface="Lato"/>
              <a:cs typeface="Lato"/>
              <a:sym typeface="Lato"/>
            </a:endParaRPr>
          </a:p>
          <a:p>
            <a:pPr indent="0" lvl="0" marL="0" rtl="0" algn="ctr">
              <a:spcBef>
                <a:spcPts val="0"/>
              </a:spcBef>
              <a:spcAft>
                <a:spcPts val="0"/>
              </a:spcAft>
              <a:buNone/>
            </a:pPr>
            <a:r>
              <a:rPr b="1" lang="en-GB" sz="4400">
                <a:solidFill>
                  <a:schemeClr val="lt1"/>
                </a:solidFill>
                <a:latin typeface="Lato"/>
                <a:ea typeface="Lato"/>
                <a:cs typeface="Lato"/>
                <a:sym typeface="Lato"/>
              </a:rPr>
              <a:t>153 </a:t>
            </a:r>
            <a:endParaRPr b="1" sz="4400">
              <a:solidFill>
                <a:schemeClr val="lt1"/>
              </a:solidFill>
              <a:latin typeface="Lato"/>
              <a:ea typeface="Lato"/>
              <a:cs typeface="Lato"/>
              <a:sym typeface="Lato"/>
            </a:endParaRPr>
          </a:p>
        </p:txBody>
      </p:sp>
      <p:sp>
        <p:nvSpPr>
          <p:cNvPr id="189" name="Google Shape;189;p21"/>
          <p:cNvSpPr txBox="1"/>
          <p:nvPr/>
        </p:nvSpPr>
        <p:spPr>
          <a:xfrm>
            <a:off x="5550700" y="1277550"/>
            <a:ext cx="3032400" cy="299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2200">
                <a:solidFill>
                  <a:schemeClr val="lt1"/>
                </a:solidFill>
                <a:latin typeface="Lato"/>
                <a:ea typeface="Lato"/>
                <a:cs typeface="Lato"/>
                <a:sym typeface="Lato"/>
              </a:rPr>
              <a:t>The efficacy of novel therapeutics being tested currently?</a:t>
            </a:r>
            <a:endParaRPr b="1" sz="2200">
              <a:solidFill>
                <a:schemeClr val="lt1"/>
              </a:solidFill>
              <a:latin typeface="Lato"/>
              <a:ea typeface="Lato"/>
              <a:cs typeface="Lato"/>
              <a:sym typeface="Lato"/>
            </a:endParaRPr>
          </a:p>
          <a:p>
            <a:pPr indent="0" lvl="0" marL="0" rtl="0" algn="ctr">
              <a:spcBef>
                <a:spcPts val="0"/>
              </a:spcBef>
              <a:spcAft>
                <a:spcPts val="0"/>
              </a:spcAft>
              <a:buNone/>
            </a:pPr>
            <a:r>
              <a:rPr b="1" lang="en-GB" sz="4500">
                <a:solidFill>
                  <a:schemeClr val="lt1"/>
                </a:solidFill>
                <a:latin typeface="Lato"/>
                <a:ea typeface="Lato"/>
                <a:cs typeface="Lato"/>
                <a:sym typeface="Lato"/>
              </a:rPr>
              <a:t>9</a:t>
            </a:r>
            <a:endParaRPr b="1" sz="4500">
              <a:solidFill>
                <a:schemeClr val="lt1"/>
              </a:solidFill>
              <a:latin typeface="Lato"/>
              <a:ea typeface="Lato"/>
              <a:cs typeface="Lato"/>
              <a:sym typeface="Lato"/>
            </a:endParaRPr>
          </a:p>
        </p:txBody>
      </p:sp>
      <p:sp>
        <p:nvSpPr>
          <p:cNvPr id="190" name="Google Shape;190;p21"/>
          <p:cNvSpPr/>
          <p:nvPr/>
        </p:nvSpPr>
        <p:spPr>
          <a:xfrm>
            <a:off x="4811325" y="1725225"/>
            <a:ext cx="610800" cy="15216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3F3F3"/>
              </a:solidFill>
              <a:highlight>
                <a:schemeClr val="lt1"/>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