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5" r:id="rId4"/>
    <p:sldId id="256" r:id="rId5"/>
    <p:sldId id="258" r:id="rId6"/>
    <p:sldId id="266" r:id="rId7"/>
    <p:sldId id="267" r:id="rId8"/>
    <p:sldId id="262" r:id="rId9"/>
    <p:sldId id="268" r:id="rId10"/>
    <p:sldId id="269" r:id="rId11"/>
    <p:sldId id="275" r:id="rId12"/>
    <p:sldId id="270" r:id="rId13"/>
    <p:sldId id="277" r:id="rId14"/>
    <p:sldId id="278" r:id="rId15"/>
    <p:sldId id="263" r:id="rId16"/>
    <p:sldId id="273" r:id="rId17"/>
    <p:sldId id="271" r:id="rId18"/>
    <p:sldId id="272" r:id="rId19"/>
    <p:sldId id="274" r:id="rId20"/>
    <p:sldId id="276" r:id="rId2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Rodrigues Vergari" initials="GRV" lastIdx="1" clrIdx="0">
    <p:extLst>
      <p:ext uri="{19B8F6BF-5375-455C-9EA6-DF929625EA0E}">
        <p15:presenceInfo xmlns:p15="http://schemas.microsoft.com/office/powerpoint/2012/main" userId="Gabriel Rodrigues Verga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9T15:50:39.711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9T15:50:39.711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E5AF3-1DE1-4EA7-9E51-70BE69DDE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7C4037-C62A-4D96-9A58-1470011A6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FE1213C-86BF-4EEF-A729-D7A59BC6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6D4-27D7-4BCA-93DB-D6B6ED93E323}" type="datetimeFigureOut">
              <a:rPr lang="pt-PT" smtClean="0"/>
              <a:t>16/11/2020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81FE7FB-14FD-4B01-A4D2-431E7D1D7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61A4A41-2BC3-4C0D-9A2F-D8CE5BD5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77C4-2860-4501-A654-47A438991B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084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CC8E2-1B06-4639-B2AD-336482EC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99B04FE-9AA9-47DE-BE5F-8AB36EC53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ECBA02D-AF9B-41DA-A72E-BAE3A308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6D4-27D7-4BCA-93DB-D6B6ED93E323}" type="datetimeFigureOut">
              <a:rPr lang="pt-PT" smtClean="0"/>
              <a:t>16/11/2020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7240DBE-D78D-48F4-8CFF-B294458FA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76A9C6-D125-4B4E-8755-F3486530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77C4-2860-4501-A654-47A438991B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290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DB6853-10D6-46AA-9778-78F2A3D22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9ABB771-5C90-494E-8A86-A997D1A6D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87B06FA-E45F-4F0F-A2E2-6CC0DB609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6D4-27D7-4BCA-93DB-D6B6ED93E323}" type="datetimeFigureOut">
              <a:rPr lang="pt-PT" smtClean="0"/>
              <a:t>16/11/2020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62298E1-5496-4706-8051-1FBD7A28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DBA0D43-15F9-4ECF-9332-5D649291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77C4-2860-4501-A654-47A438991B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837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81701-2275-46B6-90F8-70563654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00EB167-301B-45E1-A233-B8CE4342A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B968ED2-E150-44BD-AA1B-D25E6791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6D4-27D7-4BCA-93DB-D6B6ED93E323}" type="datetimeFigureOut">
              <a:rPr lang="pt-PT" smtClean="0"/>
              <a:t>16/11/2020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D43655F-2A3C-4BE9-828C-9E1AFDB9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C9B61C6-F1E1-494E-8432-9471EA96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77C4-2860-4501-A654-47A438991B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60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D08E7-B849-4510-901A-DF5E9E1D0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7D61F5C-73D3-454F-A1F1-FA3E9B796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D80B9A1-C1F0-4189-82B5-3C0681202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6D4-27D7-4BCA-93DB-D6B6ED93E323}" type="datetimeFigureOut">
              <a:rPr lang="pt-PT" smtClean="0"/>
              <a:t>16/11/2020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BA87804-EEE3-4C74-B98B-4C6EE4E1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B2FE99A-AB59-4773-A863-FC44FCB8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77C4-2860-4501-A654-47A438991B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359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6B2C2-16AE-40CA-8EDE-2930EAD9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8E57B7-A36F-41C3-8018-9516322BB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25EECFA-80CD-4FAF-B29F-837DC6A0D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2FAB58E-FD26-48D0-A38F-B8481649D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6D4-27D7-4BCA-93DB-D6B6ED93E323}" type="datetimeFigureOut">
              <a:rPr lang="pt-PT" smtClean="0"/>
              <a:t>16/11/2020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5103F13-1564-46F8-BCB6-26D5AA90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447E99C-6A46-4F62-B014-F33A235A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77C4-2860-4501-A654-47A438991B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645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83E23-598C-445A-8F7C-C80E84E5E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F8D7513-E943-4328-9BF1-AD89B59FD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212FE62-12CB-4DBC-A365-7B9814848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C130226-F7A7-459F-9197-DA2CB3FCE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E462848-B7CE-4E07-8A74-1B27E3940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400CB0C-3BBE-448E-99A9-128F7CCB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6D4-27D7-4BCA-93DB-D6B6ED93E323}" type="datetimeFigureOut">
              <a:rPr lang="pt-PT" smtClean="0"/>
              <a:t>16/11/2020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0AE52C7-9829-4FA9-9D10-3321B588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308D323-9E42-4B29-8394-8B25D2AB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77C4-2860-4501-A654-47A438991B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428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9EE55-D831-403F-9F7D-B612BD77F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E1B2959-19A7-48D0-9C59-F959E4C9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6D4-27D7-4BCA-93DB-D6B6ED93E323}" type="datetimeFigureOut">
              <a:rPr lang="pt-PT" smtClean="0"/>
              <a:t>16/11/2020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0D204AA-B643-430A-87A7-C93031A0D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686033B-9BDF-4B55-84A6-D976B9BB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77C4-2860-4501-A654-47A438991B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861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02A002E-910E-4343-8C28-4CD8C094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6D4-27D7-4BCA-93DB-D6B6ED93E323}" type="datetimeFigureOut">
              <a:rPr lang="pt-PT" smtClean="0"/>
              <a:t>16/11/2020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04ECAF5-8E75-49FB-92F9-14CC892A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AEFEAC5-9BD9-4518-9F73-57C4BFBC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77C4-2860-4501-A654-47A438991B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929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EE2A0-645F-4A6C-8AC0-D7CF866A4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3C366E-A5C7-4001-A6B5-8AFD7D3EA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C147814-0483-4F40-B9CE-5F7575604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B7FC167-9E2E-4425-B9A4-2302C2B3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6D4-27D7-4BCA-93DB-D6B6ED93E323}" type="datetimeFigureOut">
              <a:rPr lang="pt-PT" smtClean="0"/>
              <a:t>16/11/2020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E55D4B5-E867-4D54-BD45-E99607F3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9311C57-D2DC-4232-89C8-4D7B2D25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77C4-2860-4501-A654-47A438991B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518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F4087-8183-45B8-B21F-7DDE903D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371B408-C42C-4A3C-AF12-058553F4D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4715F08-FCC7-4BDE-BF22-DB6AED611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3144131-21E4-46EC-B779-2F12D93C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6D4-27D7-4BCA-93DB-D6B6ED93E323}" type="datetimeFigureOut">
              <a:rPr lang="pt-PT" smtClean="0"/>
              <a:t>16/11/2020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793F201-4F89-4689-8B05-9F1744C5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DAFE636-C3ED-4EB2-AAF3-32AE4F01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77C4-2860-4501-A654-47A438991B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470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1FA2586-26F2-4A34-8BF9-F9DE637DF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ABD8300-9228-4688-A2C4-4FEE27E94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E292A6C-516B-4420-AAF4-C1E2CB79A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C16D4-27D7-4BCA-93DB-D6B6ED93E323}" type="datetimeFigureOut">
              <a:rPr lang="pt-PT" smtClean="0"/>
              <a:t>16/11/2020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86FA5ED-9F75-4D90-9658-5653610F8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B2EF99B-3870-43C9-BE14-926BD34A7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277C4-2860-4501-A654-47A438991B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614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5ED3257-BAD3-4A7A-8B12-50E8FEE46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275"/>
          </a:xfrm>
          <a:prstGeom prst="rect">
            <a:avLst/>
          </a:prstGeom>
        </p:spPr>
      </p:pic>
      <p:pic>
        <p:nvPicPr>
          <p:cNvPr id="2050" name="Picture 2" descr="Mestrado Design de Interação | IADE">
            <a:extLst>
              <a:ext uri="{FF2B5EF4-FFF2-40B4-BE49-F238E27FC236}">
                <a16:creationId xmlns:a16="http://schemas.microsoft.com/office/drawing/2014/main" id="{17196D09-A4D5-4235-936F-652A87C2E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462406"/>
            <a:ext cx="3810000" cy="55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Marcador de Posição de Conteúdo 22">
            <a:extLst>
              <a:ext uri="{FF2B5EF4-FFF2-40B4-BE49-F238E27FC236}">
                <a16:creationId xmlns:a16="http://schemas.microsoft.com/office/drawing/2014/main" id="{0D637ECE-2B74-48C0-907D-97716A3FA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443" y="6666882"/>
            <a:ext cx="703812" cy="647508"/>
          </a:xfrm>
          <a:prstGeom prst="rect">
            <a:avLst/>
          </a:prstGeom>
        </p:spPr>
      </p:pic>
      <p:pic>
        <p:nvPicPr>
          <p:cNvPr id="4" name="Imagem 3" descr="Uma imagem com objeto, luz, aceso, escuro&#10;&#10;Descrição gerada automaticamente">
            <a:extLst>
              <a:ext uri="{FF2B5EF4-FFF2-40B4-BE49-F238E27FC236}">
                <a16:creationId xmlns:a16="http://schemas.microsoft.com/office/drawing/2014/main" id="{640DC1EF-68DE-4AB1-A843-848A8FA7B5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99" y="1975997"/>
            <a:ext cx="9005402" cy="19584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9A2B8A2-F62A-4CA0-BA8A-CE51CC053FC3}"/>
              </a:ext>
            </a:extLst>
          </p:cNvPr>
          <p:cNvSpPr txBox="1"/>
          <p:nvPr/>
        </p:nvSpPr>
        <p:spPr>
          <a:xfrm>
            <a:off x="2248250" y="3304884"/>
            <a:ext cx="7197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Roman SD" panose="02000400000000000000" pitchFamily="2" charset="0"/>
              </a:rPr>
              <a:t>THE VIRTUE OF A SOLDIER</a:t>
            </a:r>
          </a:p>
          <a:p>
            <a:pPr algn="ctr"/>
            <a:r>
              <a:rPr lang="pt-PT" dirty="0">
                <a:latin typeface="Roman SD" panose="02000400000000000000" pitchFamily="2" charset="0"/>
              </a:rPr>
              <a:t>IS IN THE SHINE OF ITS HEARTH</a:t>
            </a:r>
          </a:p>
        </p:txBody>
      </p:sp>
    </p:spTree>
    <p:extLst>
      <p:ext uri="{BB962C8B-B14F-4D97-AF65-F5344CB8AC3E}">
        <p14:creationId xmlns:p14="http://schemas.microsoft.com/office/powerpoint/2010/main" val="105418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ADDF8-6BBD-4F66-840F-532CCD84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5A0117-A0A9-45A7-8F8D-A12958FA6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F9B35A-6AE3-4632-A7B7-23A72332E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8641080"/>
          </a:xfrm>
          <a:prstGeom prst="rect">
            <a:avLst/>
          </a:prstGeom>
        </p:spPr>
      </p:pic>
      <p:pic>
        <p:nvPicPr>
          <p:cNvPr id="11" name="Imagem 10" descr="Uma imagem com edifício, sentado, em pé, grande&#10;&#10;Descrição gerada automaticamente">
            <a:extLst>
              <a:ext uri="{FF2B5EF4-FFF2-40B4-BE49-F238E27FC236}">
                <a16:creationId xmlns:a16="http://schemas.microsoft.com/office/drawing/2014/main" id="{6B32E9A9-6569-4193-8624-EB2513144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367" y="378360"/>
            <a:ext cx="2840347" cy="75466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190912D-33CE-4833-89A1-EA10C0A66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016" y="1587355"/>
            <a:ext cx="3267136" cy="18416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Marcador de Posição de Conteúdo 22">
            <a:extLst>
              <a:ext uri="{FF2B5EF4-FFF2-40B4-BE49-F238E27FC236}">
                <a16:creationId xmlns:a16="http://schemas.microsoft.com/office/drawing/2014/main" id="{6B3ACB60-B5E0-42CE-8A95-DD7F47CE40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01" y="4450590"/>
            <a:ext cx="476190" cy="438095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4A76466D-75D7-4B24-AB00-7866D2EE9972}"/>
              </a:ext>
            </a:extLst>
          </p:cNvPr>
          <p:cNvSpPr txBox="1"/>
          <p:nvPr/>
        </p:nvSpPr>
        <p:spPr>
          <a:xfrm>
            <a:off x="2109279" y="466982"/>
            <a:ext cx="2520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>
                <a:latin typeface="Roman SD" panose="02000400000000000000" pitchFamily="2" charset="0"/>
              </a:rPr>
              <a:t>REward</a:t>
            </a:r>
            <a:endParaRPr lang="pt-PT" sz="2400" dirty="0">
              <a:latin typeface="Roman SD" panose="02000400000000000000" pitchFamily="2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E54A4A9-901D-4C20-8993-C37C724A90A1}"/>
              </a:ext>
            </a:extLst>
          </p:cNvPr>
          <p:cNvSpPr txBox="1"/>
          <p:nvPr/>
        </p:nvSpPr>
        <p:spPr>
          <a:xfrm>
            <a:off x="2058022" y="1587355"/>
            <a:ext cx="43407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PT" dirty="0" err="1">
                <a:latin typeface="Roman SD" panose="02000400000000000000" pitchFamily="2" charset="0"/>
              </a:rPr>
              <a:t>Killing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enemies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give</a:t>
            </a:r>
            <a:r>
              <a:rPr lang="pt-PT" dirty="0">
                <a:latin typeface="Roman SD" panose="02000400000000000000" pitchFamily="2" charset="0"/>
              </a:rPr>
              <a:t> you </a:t>
            </a:r>
            <a:r>
              <a:rPr lang="pt-PT" dirty="0" err="1">
                <a:latin typeface="Roman SD" panose="02000400000000000000" pitchFamily="2" charset="0"/>
              </a:rPr>
              <a:t>gold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and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Experience</a:t>
            </a:r>
            <a:r>
              <a:rPr lang="pt-PT" dirty="0">
                <a:latin typeface="Roman SD" panose="02000400000000000000" pitchFamily="2" charset="0"/>
              </a:rPr>
              <a:t>.</a:t>
            </a:r>
          </a:p>
          <a:p>
            <a:pPr marL="342900" indent="-342900">
              <a:buFontTx/>
              <a:buChar char="-"/>
            </a:pPr>
            <a:endParaRPr lang="pt-PT" dirty="0">
              <a:latin typeface="Roman SD" panose="02000400000000000000" pitchFamily="2" charset="0"/>
            </a:endParaRPr>
          </a:p>
          <a:p>
            <a:pPr marL="342900" indent="-342900">
              <a:buFontTx/>
              <a:buChar char="-"/>
            </a:pPr>
            <a:endParaRPr lang="pt-PT" dirty="0">
              <a:latin typeface="Roman SD" panose="02000400000000000000" pitchFamily="2" charset="0"/>
            </a:endParaRPr>
          </a:p>
          <a:p>
            <a:pPr marL="342900" indent="-342900">
              <a:buFontTx/>
              <a:buChar char="-"/>
            </a:pPr>
            <a:r>
              <a:rPr lang="pt-PT" dirty="0" err="1">
                <a:latin typeface="Roman SD" panose="02000400000000000000" pitchFamily="2" charset="0"/>
              </a:rPr>
              <a:t>Chests</a:t>
            </a:r>
            <a:r>
              <a:rPr lang="pt-PT" dirty="0">
                <a:latin typeface="Roman SD" panose="02000400000000000000" pitchFamily="2" charset="0"/>
              </a:rPr>
              <a:t> in </a:t>
            </a:r>
            <a:r>
              <a:rPr lang="pt-PT" dirty="0" err="1">
                <a:latin typeface="Roman SD" panose="02000400000000000000" pitchFamily="2" charset="0"/>
              </a:rPr>
              <a:t>the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dungeons</a:t>
            </a:r>
            <a:r>
              <a:rPr lang="pt-PT" dirty="0">
                <a:latin typeface="Roman SD" panose="02000400000000000000" pitchFamily="2" charset="0"/>
              </a:rPr>
              <a:t>.</a:t>
            </a:r>
          </a:p>
          <a:p>
            <a:pPr marL="342900" indent="-342900">
              <a:buFontTx/>
              <a:buChar char="-"/>
            </a:pPr>
            <a:endParaRPr lang="pt-PT" dirty="0">
              <a:latin typeface="Roman SD" panose="02000400000000000000" pitchFamily="2" charset="0"/>
            </a:endParaRPr>
          </a:p>
          <a:p>
            <a:pPr marL="342900" indent="-342900">
              <a:buFontTx/>
              <a:buChar char="-"/>
            </a:pPr>
            <a:endParaRPr lang="pt-PT" dirty="0">
              <a:latin typeface="Roman SD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620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4BD93-9972-49E0-B56F-04A0E460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A38BBFA-6E7D-4445-B809-15E33B2A6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4DA3AD-FDF4-41AB-B0F8-4FDC3287F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8641080"/>
          </a:xfrm>
          <a:prstGeom prst="rect">
            <a:avLst/>
          </a:prstGeom>
        </p:spPr>
      </p:pic>
      <p:pic>
        <p:nvPicPr>
          <p:cNvPr id="7" name="Imagem 6" descr="Uma imagem com edifício, sentado, em pé, grande&#10;&#10;Descrição gerada automaticamente">
            <a:extLst>
              <a:ext uri="{FF2B5EF4-FFF2-40B4-BE49-F238E27FC236}">
                <a16:creationId xmlns:a16="http://schemas.microsoft.com/office/drawing/2014/main" id="{6027E7C9-02F7-4389-95C4-39B8369A0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367" y="378360"/>
            <a:ext cx="2840347" cy="75466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C9408ED-7887-4AAD-8699-80C1F64D4205}"/>
              </a:ext>
            </a:extLst>
          </p:cNvPr>
          <p:cNvSpPr txBox="1"/>
          <p:nvPr/>
        </p:nvSpPr>
        <p:spPr>
          <a:xfrm>
            <a:off x="2109279" y="507999"/>
            <a:ext cx="2520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>
                <a:latin typeface="Roman SD" panose="02000400000000000000" pitchFamily="2" charset="0"/>
              </a:rPr>
              <a:t>Stores</a:t>
            </a:r>
            <a:endParaRPr lang="pt-PT" sz="2400" dirty="0">
              <a:latin typeface="Roman SD" panose="02000400000000000000" pitchFamily="2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3D817BC4-35A4-4A0D-BEDB-313821AF3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45055"/>
            <a:ext cx="3659308" cy="20369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C511A3F1-18A3-4F7D-B5CB-8CBD15DE8571}"/>
              </a:ext>
            </a:extLst>
          </p:cNvPr>
          <p:cNvSpPr txBox="1"/>
          <p:nvPr/>
        </p:nvSpPr>
        <p:spPr>
          <a:xfrm>
            <a:off x="2234242" y="1262667"/>
            <a:ext cx="38617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 err="1">
                <a:latin typeface="Roman SD" panose="02000400000000000000" pitchFamily="2" charset="0"/>
              </a:rPr>
              <a:t>The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player</a:t>
            </a:r>
            <a:r>
              <a:rPr lang="pt-PT" dirty="0">
                <a:latin typeface="Roman SD" panose="02000400000000000000" pitchFamily="2" charset="0"/>
              </a:rPr>
              <a:t> can </a:t>
            </a:r>
            <a:r>
              <a:rPr lang="pt-PT" dirty="0" err="1">
                <a:latin typeface="Roman SD" panose="02000400000000000000" pitchFamily="2" charset="0"/>
              </a:rPr>
              <a:t>spend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his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gold</a:t>
            </a:r>
            <a:r>
              <a:rPr lang="pt-PT" dirty="0">
                <a:latin typeface="Roman SD" panose="02000400000000000000" pitchFamily="2" charset="0"/>
              </a:rPr>
              <a:t> with </a:t>
            </a:r>
            <a:r>
              <a:rPr lang="pt-PT" dirty="0" err="1">
                <a:latin typeface="Roman SD" panose="02000400000000000000" pitchFamily="2" charset="0"/>
              </a:rPr>
              <a:t>new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items</a:t>
            </a:r>
            <a:endParaRPr lang="pt-PT" dirty="0">
              <a:latin typeface="Roman SD" panose="02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PT" dirty="0">
              <a:latin typeface="Roman SD" panose="02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PT" dirty="0" err="1">
                <a:latin typeface="Roman SD" panose="02000400000000000000" pitchFamily="2" charset="0"/>
              </a:rPr>
              <a:t>Swords</a:t>
            </a:r>
            <a:endParaRPr lang="pt-PT" dirty="0">
              <a:latin typeface="Roman SD" panose="02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PT" dirty="0">
              <a:latin typeface="Roman SD" panose="02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PT" dirty="0" err="1">
                <a:latin typeface="Roman SD" panose="02000400000000000000" pitchFamily="2" charset="0"/>
              </a:rPr>
              <a:t>Shields</a:t>
            </a:r>
            <a:endParaRPr lang="pt-PT" dirty="0">
              <a:latin typeface="Roman SD" panose="02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PT" dirty="0">
              <a:latin typeface="Roman SD" panose="02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PT" dirty="0" err="1">
                <a:latin typeface="Roman SD" panose="02000400000000000000" pitchFamily="2" charset="0"/>
              </a:rPr>
              <a:t>potions</a:t>
            </a:r>
            <a:endParaRPr lang="pt-PT" dirty="0">
              <a:latin typeface="Roman SD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390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01E7D-9431-4790-9E03-AF0EC307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79BCB26-2CB9-4B89-90DC-8153DAE2B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CABCD0-F87C-4DDC-B3A8-CD6A7B57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8641080"/>
          </a:xfrm>
          <a:prstGeom prst="rect">
            <a:avLst/>
          </a:prstGeom>
        </p:spPr>
      </p:pic>
      <p:pic>
        <p:nvPicPr>
          <p:cNvPr id="7" name="Imagem 6" descr="Uma imagem com edifício, sentado, em pé, grande&#10;&#10;Descrição gerada automaticamente">
            <a:extLst>
              <a:ext uri="{FF2B5EF4-FFF2-40B4-BE49-F238E27FC236}">
                <a16:creationId xmlns:a16="http://schemas.microsoft.com/office/drawing/2014/main" id="{EE8ED968-9AF7-495C-8E2D-9ED7A562C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060" y="1244780"/>
            <a:ext cx="7653880" cy="203360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DC7E1C6-B563-4959-94FA-8252BB2C29D8}"/>
              </a:ext>
            </a:extLst>
          </p:cNvPr>
          <p:cNvSpPr txBox="1"/>
          <p:nvPr/>
        </p:nvSpPr>
        <p:spPr>
          <a:xfrm>
            <a:off x="2969503" y="1746236"/>
            <a:ext cx="6252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err="1">
                <a:latin typeface="Roman SD" panose="02000400000000000000" pitchFamily="2" charset="0"/>
              </a:rPr>
              <a:t>Companion</a:t>
            </a:r>
            <a:r>
              <a:rPr lang="pt-PT" sz="4800" dirty="0">
                <a:latin typeface="Roman SD" panose="02000400000000000000" pitchFamily="2" charset="0"/>
              </a:rPr>
              <a:t> app</a:t>
            </a:r>
            <a:endParaRPr lang="pt-PT" sz="4000" dirty="0">
              <a:latin typeface="Roman SD" panose="02000400000000000000" pitchFamily="2" charset="0"/>
            </a:endParaRPr>
          </a:p>
        </p:txBody>
      </p:sp>
      <p:pic>
        <p:nvPicPr>
          <p:cNvPr id="11" name="Marcador de Posição de Conteúdo 22">
            <a:extLst>
              <a:ext uri="{FF2B5EF4-FFF2-40B4-BE49-F238E27FC236}">
                <a16:creationId xmlns:a16="http://schemas.microsoft.com/office/drawing/2014/main" id="{D5871339-1A8D-46F6-8903-5FDBBCC66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497" y="1667028"/>
            <a:ext cx="344775" cy="31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75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F814-74BE-439A-A5D2-F5015953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66B4D67-2FC6-461E-BC99-501531A62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62CDF9F-72B1-404D-AFF8-9F955CDD1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8641080"/>
          </a:xfrm>
          <a:prstGeom prst="rect">
            <a:avLst/>
          </a:prstGeom>
        </p:spPr>
      </p:pic>
      <p:pic>
        <p:nvPicPr>
          <p:cNvPr id="7" name="Imagem 6" descr="Uma imagem com edifício, sentado, em pé, grande&#10;&#10;Descrição gerada automaticamente">
            <a:extLst>
              <a:ext uri="{FF2B5EF4-FFF2-40B4-BE49-F238E27FC236}">
                <a16:creationId xmlns:a16="http://schemas.microsoft.com/office/drawing/2014/main" id="{623E073A-3A1D-4F32-AD44-6F86DE97C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367" y="378360"/>
            <a:ext cx="3623297" cy="75466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A44F94B-416A-4249-8C5B-13DA06D57DF7}"/>
              </a:ext>
            </a:extLst>
          </p:cNvPr>
          <p:cNvSpPr txBox="1"/>
          <p:nvPr/>
        </p:nvSpPr>
        <p:spPr>
          <a:xfrm>
            <a:off x="2189528" y="491305"/>
            <a:ext cx="3150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man SD" panose="02000400000000000000" pitchFamily="2" charset="0"/>
              </a:rPr>
              <a:t>Elevator</a:t>
            </a:r>
            <a:r>
              <a:rPr lang="pt-PT" sz="2400" dirty="0">
                <a:latin typeface="Roman SD" panose="02000400000000000000" pitchFamily="2" charset="0"/>
              </a:rPr>
              <a:t> </a:t>
            </a:r>
            <a:r>
              <a:rPr lang="pt-PT" sz="2400" dirty="0" err="1">
                <a:latin typeface="Roman SD" panose="02000400000000000000" pitchFamily="2" charset="0"/>
              </a:rPr>
              <a:t>pitch</a:t>
            </a:r>
            <a:endParaRPr lang="pt-PT" sz="2400" dirty="0">
              <a:latin typeface="Roman SD" panose="02000400000000000000" pitchFamily="2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568933-862B-44A6-83BB-8A0873FCF650}"/>
              </a:ext>
            </a:extLst>
          </p:cNvPr>
          <p:cNvSpPr txBox="1"/>
          <p:nvPr/>
        </p:nvSpPr>
        <p:spPr>
          <a:xfrm>
            <a:off x="2105637" y="1245973"/>
            <a:ext cx="76843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Roman SD" panose="02000400000000000000" pitchFamily="2" charset="0"/>
              </a:rPr>
              <a:t>For </a:t>
            </a:r>
            <a:r>
              <a:rPr lang="pt-PT" b="0" i="0" dirty="0" err="1">
                <a:solidFill>
                  <a:srgbClr val="202124"/>
                </a:solidFill>
                <a:effectLst/>
                <a:latin typeface="Roman SD" panose="02000400000000000000" pitchFamily="2" charset="0"/>
              </a:rPr>
              <a:t>adventurers</a:t>
            </a:r>
            <a:r>
              <a:rPr lang="en-US" dirty="0">
                <a:effectLst/>
                <a:latin typeface="Roman SD" panose="02000400000000000000" pitchFamily="2" charset="0"/>
              </a:rPr>
              <a:t> that need simple Lore and mechanics, our companion app offers challenges that fit into anyone's time, guaranteeing the feeling of challenge and fun.</a:t>
            </a:r>
          </a:p>
          <a:p>
            <a:endParaRPr lang="en-US" dirty="0">
              <a:latin typeface="Roman SD" panose="02000400000000000000" pitchFamily="2" charset="0"/>
            </a:endParaRPr>
          </a:p>
          <a:p>
            <a:r>
              <a:rPr lang="en-US" dirty="0">
                <a:effectLst/>
                <a:latin typeface="Roman SD" panose="02000400000000000000" pitchFamily="2" charset="0"/>
              </a:rPr>
              <a:t>Our Companion app is more relevant than others because you can set the challenge time to kill enemies and complete as you will.</a:t>
            </a:r>
            <a:endParaRPr lang="en-US" dirty="0">
              <a:latin typeface="Roman SD" panose="02000400000000000000" pitchFamily="2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77812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A9CE1-DB88-4477-AD93-AAEED005B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5DCC05-377C-4355-9D6A-65C988C54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7BCF1A-17E3-4DDE-A58C-51B76ED47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8641080"/>
          </a:xfrm>
          <a:prstGeom prst="rect">
            <a:avLst/>
          </a:prstGeom>
        </p:spPr>
      </p:pic>
      <p:pic>
        <p:nvPicPr>
          <p:cNvPr id="7" name="Imagem 6" descr="Uma imagem com edifício, sentado, em pé, grande&#10;&#10;Descrição gerada automaticamente">
            <a:extLst>
              <a:ext uri="{FF2B5EF4-FFF2-40B4-BE49-F238E27FC236}">
                <a16:creationId xmlns:a16="http://schemas.microsoft.com/office/drawing/2014/main" id="{E19D0EA7-C183-478E-8CF4-2189EB2FC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367" y="378360"/>
            <a:ext cx="3623297" cy="75466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FA04212-2B8C-4D3F-BFF6-736DDAD0F2B7}"/>
              </a:ext>
            </a:extLst>
          </p:cNvPr>
          <p:cNvSpPr txBox="1"/>
          <p:nvPr/>
        </p:nvSpPr>
        <p:spPr>
          <a:xfrm>
            <a:off x="2189528" y="491305"/>
            <a:ext cx="3150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>
                <a:latin typeface="Roman SD" panose="02000400000000000000" pitchFamily="2" charset="0"/>
              </a:rPr>
              <a:t>Integration</a:t>
            </a:r>
            <a:endParaRPr lang="pt-PT" sz="2400" dirty="0">
              <a:latin typeface="Roman SD" panose="02000400000000000000" pitchFamily="2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A819DD2-D6F4-4DD2-9411-689A7843B646}"/>
              </a:ext>
            </a:extLst>
          </p:cNvPr>
          <p:cNvSpPr txBox="1"/>
          <p:nvPr/>
        </p:nvSpPr>
        <p:spPr>
          <a:xfrm>
            <a:off x="2330042" y="2461081"/>
            <a:ext cx="7684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Roman SD" panose="02000400000000000000" pitchFamily="2" charset="0"/>
              </a:rPr>
              <a:t>- </a:t>
            </a:r>
            <a:r>
              <a:rPr lang="pt-PT" dirty="0" err="1">
                <a:latin typeface="Roman SD" panose="02000400000000000000" pitchFamily="2" charset="0"/>
              </a:rPr>
              <a:t>The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player</a:t>
            </a:r>
            <a:r>
              <a:rPr lang="pt-PT" dirty="0">
                <a:latin typeface="Roman SD" panose="02000400000000000000" pitchFamily="2" charset="0"/>
              </a:rPr>
              <a:t> can </a:t>
            </a:r>
            <a:r>
              <a:rPr lang="pt-PT" dirty="0" err="1">
                <a:latin typeface="Roman SD" panose="02000400000000000000" pitchFamily="2" charset="0"/>
              </a:rPr>
              <a:t>imput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an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amount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of</a:t>
            </a:r>
            <a:r>
              <a:rPr lang="pt-PT" dirty="0">
                <a:latin typeface="Roman SD" panose="02000400000000000000" pitchFamily="2" charset="0"/>
              </a:rPr>
              <a:t> time to set a </a:t>
            </a:r>
            <a:r>
              <a:rPr lang="pt-PT" dirty="0" err="1">
                <a:latin typeface="Roman SD" panose="02000400000000000000" pitchFamily="2" charset="0"/>
              </a:rPr>
              <a:t>challenge</a:t>
            </a:r>
            <a:r>
              <a:rPr lang="pt-PT" dirty="0">
                <a:latin typeface="Roman SD" panose="02000400000000000000" pitchFamily="2" charset="0"/>
              </a:rPr>
              <a:t>, this </a:t>
            </a:r>
            <a:r>
              <a:rPr lang="pt-PT" dirty="0" err="1">
                <a:latin typeface="Roman SD" panose="02000400000000000000" pitchFamily="2" charset="0"/>
              </a:rPr>
              <a:t>challenge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if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completed</a:t>
            </a:r>
            <a:r>
              <a:rPr lang="pt-PT" dirty="0">
                <a:latin typeface="Roman SD" panose="02000400000000000000" pitchFamily="2" charset="0"/>
              </a:rPr>
              <a:t> output </a:t>
            </a:r>
            <a:r>
              <a:rPr lang="pt-PT" dirty="0" err="1">
                <a:latin typeface="Roman SD" panose="02000400000000000000" pitchFamily="2" charset="0"/>
              </a:rPr>
              <a:t>an</a:t>
            </a:r>
            <a:r>
              <a:rPr lang="pt-PT" dirty="0">
                <a:latin typeface="Roman SD" panose="02000400000000000000" pitchFamily="2" charset="0"/>
              </a:rPr>
              <a:t> extra </a:t>
            </a:r>
            <a:r>
              <a:rPr lang="pt-PT" dirty="0" err="1">
                <a:latin typeface="Roman SD" panose="02000400000000000000" pitchFamily="2" charset="0"/>
              </a:rPr>
              <a:t>amount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of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experience</a:t>
            </a:r>
            <a:r>
              <a:rPr lang="pt-PT" dirty="0">
                <a:latin typeface="Roman SD" panose="02000400000000000000" pitchFamily="2" charset="0"/>
              </a:rPr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3F69E6A-DA5F-4F10-8C5F-F3D8210834E5}"/>
              </a:ext>
            </a:extLst>
          </p:cNvPr>
          <p:cNvSpPr txBox="1"/>
          <p:nvPr/>
        </p:nvSpPr>
        <p:spPr>
          <a:xfrm>
            <a:off x="2253842" y="1416574"/>
            <a:ext cx="7684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Roman SD" panose="02000400000000000000" pitchFamily="2" charset="0"/>
              </a:rPr>
              <a:t>- Output </a:t>
            </a:r>
            <a:r>
              <a:rPr lang="pt-PT" dirty="0" err="1">
                <a:latin typeface="Roman SD" panose="02000400000000000000" pitchFamily="2" charset="0"/>
              </a:rPr>
              <a:t>of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the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stats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of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the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player</a:t>
            </a:r>
            <a:r>
              <a:rPr lang="pt-PT" dirty="0">
                <a:latin typeface="Roman SD" panose="02000400000000000000" pitchFamily="2" charset="0"/>
              </a:rPr>
              <a:t> in </a:t>
            </a:r>
            <a:r>
              <a:rPr lang="pt-PT" dirty="0" err="1">
                <a:latin typeface="Roman SD" panose="02000400000000000000" pitchFamily="2" charset="0"/>
              </a:rPr>
              <a:t>the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companion</a:t>
            </a:r>
            <a:r>
              <a:rPr lang="pt-PT">
                <a:latin typeface="Roman SD" panose="02000400000000000000" pitchFamily="2" charset="0"/>
              </a:rPr>
              <a:t> app.</a:t>
            </a:r>
            <a:endParaRPr lang="pt-PT" dirty="0">
              <a:latin typeface="Roman SD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36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2AF0991-3010-4AF6-8696-9C6A5BD4E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8641080"/>
          </a:xfrm>
          <a:prstGeom prst="rect">
            <a:avLst/>
          </a:prstGeom>
        </p:spPr>
      </p:pic>
      <p:pic>
        <p:nvPicPr>
          <p:cNvPr id="4" name="Marcador de Posição de Conteúdo 22">
            <a:extLst>
              <a:ext uri="{FF2B5EF4-FFF2-40B4-BE49-F238E27FC236}">
                <a16:creationId xmlns:a16="http://schemas.microsoft.com/office/drawing/2014/main" id="{CF8A4791-D01B-4D35-B433-EDBAD7840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353" y="2509762"/>
            <a:ext cx="476190" cy="438095"/>
          </a:xfrm>
          <a:prstGeom prst="rect">
            <a:avLst/>
          </a:prstGeom>
        </p:spPr>
      </p:pic>
      <p:pic>
        <p:nvPicPr>
          <p:cNvPr id="11" name="Imagem 10" descr="Uma imagem com edifício, sentado, em pé, grande&#10;&#10;Descrição gerada automaticamente">
            <a:extLst>
              <a:ext uri="{FF2B5EF4-FFF2-40B4-BE49-F238E27FC236}">
                <a16:creationId xmlns:a16="http://schemas.microsoft.com/office/drawing/2014/main" id="{88785A3B-4B72-4525-93F2-885ED9D95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367" y="378360"/>
            <a:ext cx="2840347" cy="75466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B9E8B841-9FC6-4E7A-817E-1865D51948CE}"/>
              </a:ext>
            </a:extLst>
          </p:cNvPr>
          <p:cNvSpPr txBox="1"/>
          <p:nvPr/>
        </p:nvSpPr>
        <p:spPr>
          <a:xfrm>
            <a:off x="2189529" y="491305"/>
            <a:ext cx="236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latin typeface="Roman SD" panose="02000400000000000000" pitchFamily="2" charset="0"/>
              </a:rPr>
              <a:t>menus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790E8FC-FEE6-479D-B08D-A7F12E6AC7D8}"/>
              </a:ext>
            </a:extLst>
          </p:cNvPr>
          <p:cNvSpPr txBox="1"/>
          <p:nvPr/>
        </p:nvSpPr>
        <p:spPr>
          <a:xfrm>
            <a:off x="2572067" y="1494099"/>
            <a:ext cx="31995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 err="1">
                <a:latin typeface="Roman SD" panose="02000400000000000000" pitchFamily="2" charset="0"/>
              </a:rPr>
              <a:t>Map</a:t>
            </a:r>
            <a:endParaRPr lang="pt-PT" dirty="0">
              <a:latin typeface="Roman SD" panose="02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PT" dirty="0">
              <a:latin typeface="Roman SD" panose="02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PT" dirty="0" err="1">
                <a:latin typeface="Roman SD" panose="02000400000000000000" pitchFamily="2" charset="0"/>
              </a:rPr>
              <a:t>Wiki</a:t>
            </a:r>
            <a:endParaRPr lang="pt-PT" dirty="0">
              <a:latin typeface="Roman SD" panose="02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PT" dirty="0">
              <a:latin typeface="Roman SD" panose="02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PT" dirty="0" err="1">
                <a:latin typeface="Roman SD" panose="02000400000000000000" pitchFamily="2" charset="0"/>
              </a:rPr>
              <a:t>Stats</a:t>
            </a:r>
            <a:endParaRPr lang="pt-PT" dirty="0">
              <a:latin typeface="Roman SD" panose="02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PT" dirty="0">
              <a:latin typeface="Roman SD" panose="02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PT" dirty="0" err="1">
                <a:latin typeface="Roman SD" panose="02000400000000000000" pitchFamily="2" charset="0"/>
              </a:rPr>
              <a:t>challenges</a:t>
            </a:r>
            <a:endParaRPr lang="pt-PT" dirty="0">
              <a:latin typeface="Roman SD" panose="02000400000000000000" pitchFamily="2" charset="0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5045DE57-BA24-4C0B-9F42-5651AD91D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8441" y="952970"/>
            <a:ext cx="1805738" cy="324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5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2AF0991-3010-4AF6-8696-9C6A5BD4E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8641080"/>
          </a:xfrm>
          <a:prstGeom prst="rect">
            <a:avLst/>
          </a:prstGeom>
        </p:spPr>
      </p:pic>
      <p:pic>
        <p:nvPicPr>
          <p:cNvPr id="4" name="Marcador de Posição de Conteúdo 22">
            <a:extLst>
              <a:ext uri="{FF2B5EF4-FFF2-40B4-BE49-F238E27FC236}">
                <a16:creationId xmlns:a16="http://schemas.microsoft.com/office/drawing/2014/main" id="{CF8A4791-D01B-4D35-B433-EDBAD7840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353" y="2509762"/>
            <a:ext cx="476190" cy="438095"/>
          </a:xfrm>
          <a:prstGeom prst="rect">
            <a:avLst/>
          </a:prstGeom>
        </p:spPr>
      </p:pic>
      <p:pic>
        <p:nvPicPr>
          <p:cNvPr id="11" name="Imagem 10" descr="Uma imagem com edifício, sentado, em pé, grande&#10;&#10;Descrição gerada automaticamente">
            <a:extLst>
              <a:ext uri="{FF2B5EF4-FFF2-40B4-BE49-F238E27FC236}">
                <a16:creationId xmlns:a16="http://schemas.microsoft.com/office/drawing/2014/main" id="{88785A3B-4B72-4525-93F2-885ED9D95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367" y="378360"/>
            <a:ext cx="2840347" cy="75466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B9E8B841-9FC6-4E7A-817E-1865D51948CE}"/>
              </a:ext>
            </a:extLst>
          </p:cNvPr>
          <p:cNvSpPr txBox="1"/>
          <p:nvPr/>
        </p:nvSpPr>
        <p:spPr>
          <a:xfrm>
            <a:off x="2189529" y="491305"/>
            <a:ext cx="236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latin typeface="Roman SD" panose="02000400000000000000" pitchFamily="2" charset="0"/>
              </a:rPr>
              <a:t>MAP</a:t>
            </a:r>
          </a:p>
        </p:txBody>
      </p:sp>
      <p:pic>
        <p:nvPicPr>
          <p:cNvPr id="6" name="Imagem 5" descr="Uma imagem com brinquedo, mesa, grande, grupo&#10;&#10;Descrição gerada automaticamente">
            <a:extLst>
              <a:ext uri="{FF2B5EF4-FFF2-40B4-BE49-F238E27FC236}">
                <a16:creationId xmlns:a16="http://schemas.microsoft.com/office/drawing/2014/main" id="{70292613-E355-4A5C-A98B-54417645D5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646" y="1212758"/>
            <a:ext cx="4189852" cy="235679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C381904-D337-4FA4-8583-AC1938A07261}"/>
              </a:ext>
            </a:extLst>
          </p:cNvPr>
          <p:cNvSpPr txBox="1"/>
          <p:nvPr/>
        </p:nvSpPr>
        <p:spPr>
          <a:xfrm>
            <a:off x="2575419" y="3649280"/>
            <a:ext cx="677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Roman SD" panose="02000400000000000000" pitchFamily="2" charset="0"/>
              </a:rPr>
              <a:t>- </a:t>
            </a:r>
            <a:r>
              <a:rPr lang="pt-PT" dirty="0" err="1">
                <a:latin typeface="Roman SD" panose="02000400000000000000" pitchFamily="2" charset="0"/>
              </a:rPr>
              <a:t>Secrets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of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the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map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and</a:t>
            </a:r>
            <a:r>
              <a:rPr lang="pt-PT" dirty="0">
                <a:latin typeface="Roman SD" panose="02000400000000000000" pitchFamily="2" charset="0"/>
              </a:rPr>
              <a:t> a </a:t>
            </a:r>
            <a:r>
              <a:rPr lang="pt-PT" dirty="0" err="1">
                <a:latin typeface="Roman SD" panose="02000400000000000000" pitchFamily="2" charset="0"/>
              </a:rPr>
              <a:t>guide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through</a:t>
            </a:r>
            <a:r>
              <a:rPr lang="pt-PT" dirty="0">
                <a:latin typeface="Roman SD" panose="02000400000000000000" pitchFamily="2" charset="0"/>
              </a:rPr>
              <a:t>.</a:t>
            </a:r>
            <a:r>
              <a:rPr lang="pt-PT" dirty="0"/>
              <a:t> </a:t>
            </a:r>
          </a:p>
        </p:txBody>
      </p:sp>
      <p:pic>
        <p:nvPicPr>
          <p:cNvPr id="8" name="Marcador de Posição de Conteúdo 22">
            <a:extLst>
              <a:ext uri="{FF2B5EF4-FFF2-40B4-BE49-F238E27FC236}">
                <a16:creationId xmlns:a16="http://schemas.microsoft.com/office/drawing/2014/main" id="{ABF3FB8F-B06E-4ACD-97D2-48D60ED31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361" y="2728809"/>
            <a:ext cx="476190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5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3D17B-DDB5-44D9-97C0-2DF173EA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C2F7DC-34AD-440D-B0F2-B6FFDE443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8641080"/>
          </a:xfrm>
          <a:prstGeom prst="rect">
            <a:avLst/>
          </a:prstGeom>
        </p:spPr>
      </p:pic>
      <p:pic>
        <p:nvPicPr>
          <p:cNvPr id="7" name="Imagem 6" descr="Uma imagem com edifício, sentado, em pé, grande&#10;&#10;Descrição gerada automaticamente">
            <a:extLst>
              <a:ext uri="{FF2B5EF4-FFF2-40B4-BE49-F238E27FC236}">
                <a16:creationId xmlns:a16="http://schemas.microsoft.com/office/drawing/2014/main" id="{0FB643FE-378C-4AC6-9C09-CD4F30547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367" y="378360"/>
            <a:ext cx="2840347" cy="75466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0E9CB6C-71FF-4F0B-8CB2-80378CCF95D3}"/>
              </a:ext>
            </a:extLst>
          </p:cNvPr>
          <p:cNvSpPr txBox="1"/>
          <p:nvPr/>
        </p:nvSpPr>
        <p:spPr>
          <a:xfrm>
            <a:off x="2189529" y="491305"/>
            <a:ext cx="236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>
                <a:latin typeface="Roman SD" panose="02000400000000000000" pitchFamily="2" charset="0"/>
              </a:rPr>
              <a:t>Wiki</a:t>
            </a:r>
            <a:endParaRPr lang="pt-PT" sz="2400" dirty="0">
              <a:latin typeface="Roman SD" panose="02000400000000000000" pitchFamily="2" charset="0"/>
            </a:endParaRPr>
          </a:p>
        </p:txBody>
      </p:sp>
      <p:pic>
        <p:nvPicPr>
          <p:cNvPr id="13" name="Marcador de Posição de Conteúdo 12" descr="Uma imagem com mesa&#10;&#10;Descrição gerada automaticamente">
            <a:extLst>
              <a:ext uri="{FF2B5EF4-FFF2-40B4-BE49-F238E27FC236}">
                <a16:creationId xmlns:a16="http://schemas.microsoft.com/office/drawing/2014/main" id="{7581E6D3-B8A8-43EE-837D-8780F1C7A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40" y="1066181"/>
            <a:ext cx="1638554" cy="29129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Imagem 14" descr="Uma imagem com texto&#10;&#10;Descrição gerada automaticamente">
            <a:extLst>
              <a:ext uri="{FF2B5EF4-FFF2-40B4-BE49-F238E27FC236}">
                <a16:creationId xmlns:a16="http://schemas.microsoft.com/office/drawing/2014/main" id="{4EEB3416-0F6A-48BA-B2D9-CCB6B6FA1C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417" y="1066182"/>
            <a:ext cx="1638555" cy="29129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6196A2B-5CC4-40A8-84BA-10B79CD9DEED}"/>
              </a:ext>
            </a:extLst>
          </p:cNvPr>
          <p:cNvSpPr txBox="1"/>
          <p:nvPr/>
        </p:nvSpPr>
        <p:spPr>
          <a:xfrm>
            <a:off x="2189528" y="1730049"/>
            <a:ext cx="35407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 err="1">
                <a:latin typeface="Roman SD" panose="02000400000000000000" pitchFamily="2" charset="0"/>
              </a:rPr>
              <a:t>Exhibition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of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items</a:t>
            </a:r>
            <a:r>
              <a:rPr lang="pt-PT" dirty="0">
                <a:latin typeface="Roman SD" panose="02000400000000000000" pitchFamily="2" charset="0"/>
              </a:rPr>
              <a:t>.</a:t>
            </a:r>
          </a:p>
          <a:p>
            <a:endParaRPr lang="pt-PT" dirty="0">
              <a:latin typeface="Roman SD" panose="02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PT" dirty="0" err="1">
                <a:latin typeface="Roman SD" panose="02000400000000000000" pitchFamily="2" charset="0"/>
              </a:rPr>
              <a:t>The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current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information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of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the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items</a:t>
            </a:r>
            <a:endParaRPr lang="pt-PT" dirty="0">
              <a:latin typeface="Roman SD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36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3D17B-DDB5-44D9-97C0-2DF173EA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C2F7DC-34AD-440D-B0F2-B6FFDE443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8641080"/>
          </a:xfrm>
          <a:prstGeom prst="rect">
            <a:avLst/>
          </a:prstGeom>
        </p:spPr>
      </p:pic>
      <p:pic>
        <p:nvPicPr>
          <p:cNvPr id="7" name="Imagem 6" descr="Uma imagem com edifício, sentado, em pé, grande&#10;&#10;Descrição gerada automaticamente">
            <a:extLst>
              <a:ext uri="{FF2B5EF4-FFF2-40B4-BE49-F238E27FC236}">
                <a16:creationId xmlns:a16="http://schemas.microsoft.com/office/drawing/2014/main" id="{0FB643FE-378C-4AC6-9C09-CD4F30547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367" y="378360"/>
            <a:ext cx="2840347" cy="75466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0E9CB6C-71FF-4F0B-8CB2-80378CCF95D3}"/>
              </a:ext>
            </a:extLst>
          </p:cNvPr>
          <p:cNvSpPr txBox="1"/>
          <p:nvPr/>
        </p:nvSpPr>
        <p:spPr>
          <a:xfrm>
            <a:off x="2189529" y="491305"/>
            <a:ext cx="236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>
                <a:latin typeface="Roman SD" panose="02000400000000000000" pitchFamily="2" charset="0"/>
              </a:rPr>
              <a:t>Stats</a:t>
            </a:r>
            <a:endParaRPr lang="pt-PT" sz="2400" dirty="0">
              <a:latin typeface="Roman SD" panose="02000400000000000000" pitchFamily="2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6196A2B-5CC4-40A8-84BA-10B79CD9DEED}"/>
              </a:ext>
            </a:extLst>
          </p:cNvPr>
          <p:cNvSpPr txBox="1"/>
          <p:nvPr/>
        </p:nvSpPr>
        <p:spPr>
          <a:xfrm>
            <a:off x="2189529" y="1572388"/>
            <a:ext cx="4722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 err="1">
                <a:latin typeface="Roman SD" panose="02000400000000000000" pitchFamily="2" charset="0"/>
              </a:rPr>
              <a:t>Exhibition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of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the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player</a:t>
            </a:r>
            <a:r>
              <a:rPr lang="pt-PT" dirty="0">
                <a:latin typeface="Roman SD" panose="02000400000000000000" pitchFamily="2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pt-PT" dirty="0">
              <a:latin typeface="Roman SD" panose="02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PT" dirty="0">
              <a:latin typeface="Roman SD" panose="02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Roman SD" panose="02000400000000000000" pitchFamily="2" charset="0"/>
              </a:rPr>
              <a:t>The current information is added to the previously mentioned items.</a:t>
            </a:r>
            <a:endParaRPr lang="pt-PT" dirty="0">
              <a:latin typeface="Roman SD" panose="02000400000000000000" pitchFamily="2" charset="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FEE99985-BFDD-4770-A117-C170A117B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242" y="1027906"/>
            <a:ext cx="1599351" cy="28432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Marcador de Posição de Conteúdo 22">
            <a:extLst>
              <a:ext uri="{FF2B5EF4-FFF2-40B4-BE49-F238E27FC236}">
                <a16:creationId xmlns:a16="http://schemas.microsoft.com/office/drawing/2014/main" id="{4AE2DAA8-F95E-4EC2-9592-F41615CA65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98331" y="709825"/>
            <a:ext cx="446976" cy="35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30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60F5E-4505-4127-A36F-0AD1E415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7D0294-C06C-41F8-9751-060578E1A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8641080"/>
          </a:xfrm>
          <a:prstGeom prst="rect">
            <a:avLst/>
          </a:prstGeom>
        </p:spPr>
      </p:pic>
      <p:pic>
        <p:nvPicPr>
          <p:cNvPr id="7" name="Imagem 6" descr="Uma imagem com edifício, sentado, em pé, grande&#10;&#10;Descrição gerada automaticamente">
            <a:extLst>
              <a:ext uri="{FF2B5EF4-FFF2-40B4-BE49-F238E27FC236}">
                <a16:creationId xmlns:a16="http://schemas.microsoft.com/office/drawing/2014/main" id="{13DF96EA-3297-4C48-986A-41C9E4444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367" y="378360"/>
            <a:ext cx="2840347" cy="75466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31C2260-241E-4B80-B3C7-DE6AAFB7FE4D}"/>
              </a:ext>
            </a:extLst>
          </p:cNvPr>
          <p:cNvSpPr txBox="1"/>
          <p:nvPr/>
        </p:nvSpPr>
        <p:spPr>
          <a:xfrm>
            <a:off x="2189529" y="491305"/>
            <a:ext cx="236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>
                <a:latin typeface="Roman SD" panose="02000400000000000000" pitchFamily="2" charset="0"/>
              </a:rPr>
              <a:t>Challenges</a:t>
            </a:r>
            <a:endParaRPr lang="pt-PT" sz="2400" dirty="0">
              <a:latin typeface="Roman SD" panose="02000400000000000000" pitchFamily="2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CB7566B-FED4-44E3-9A93-9B6B2687CC5E}"/>
              </a:ext>
            </a:extLst>
          </p:cNvPr>
          <p:cNvSpPr txBox="1"/>
          <p:nvPr/>
        </p:nvSpPr>
        <p:spPr>
          <a:xfrm>
            <a:off x="2189529" y="1557521"/>
            <a:ext cx="35407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 err="1">
                <a:latin typeface="Roman SD" panose="02000400000000000000" pitchFamily="2" charset="0"/>
              </a:rPr>
              <a:t>The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player</a:t>
            </a:r>
            <a:r>
              <a:rPr lang="pt-PT" dirty="0">
                <a:latin typeface="Roman SD" panose="02000400000000000000" pitchFamily="2" charset="0"/>
              </a:rPr>
              <a:t> set </a:t>
            </a:r>
            <a:r>
              <a:rPr lang="pt-PT" dirty="0" err="1">
                <a:latin typeface="Roman SD" panose="02000400000000000000" pitchFamily="2" charset="0"/>
              </a:rPr>
              <a:t>an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amount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of</a:t>
            </a:r>
            <a:r>
              <a:rPr lang="pt-PT" dirty="0">
                <a:latin typeface="Roman SD" panose="02000400000000000000" pitchFamily="2" charset="0"/>
              </a:rPr>
              <a:t> time.</a:t>
            </a:r>
          </a:p>
          <a:p>
            <a:pPr marL="285750" indent="-285750">
              <a:buFontTx/>
              <a:buChar char="-"/>
            </a:pPr>
            <a:endParaRPr lang="pt-PT" dirty="0">
              <a:latin typeface="Roman SD" panose="02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PT" dirty="0" err="1">
                <a:latin typeface="Roman SD" panose="02000400000000000000" pitchFamily="2" charset="0"/>
              </a:rPr>
              <a:t>He</a:t>
            </a:r>
            <a:r>
              <a:rPr lang="pt-PT" dirty="0">
                <a:latin typeface="Roman SD" panose="02000400000000000000" pitchFamily="2" charset="0"/>
              </a:rPr>
              <a:t> must complete </a:t>
            </a:r>
            <a:r>
              <a:rPr lang="pt-PT" dirty="0" err="1">
                <a:latin typeface="Roman SD" panose="02000400000000000000" pitchFamily="2" charset="0"/>
              </a:rPr>
              <a:t>the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challenge</a:t>
            </a:r>
            <a:r>
              <a:rPr lang="pt-PT" dirty="0">
                <a:latin typeface="Roman SD" panose="02000400000000000000" pitchFamily="2" charset="0"/>
              </a:rPr>
              <a:t> to </a:t>
            </a:r>
            <a:r>
              <a:rPr lang="pt-PT" dirty="0" err="1">
                <a:latin typeface="Roman SD" panose="02000400000000000000" pitchFamily="2" charset="0"/>
              </a:rPr>
              <a:t>gain</a:t>
            </a:r>
            <a:r>
              <a:rPr lang="pt-PT" dirty="0">
                <a:latin typeface="Roman SD" panose="02000400000000000000" pitchFamily="2" charset="0"/>
              </a:rPr>
              <a:t> extra </a:t>
            </a:r>
            <a:r>
              <a:rPr lang="pt-PT" dirty="0" err="1">
                <a:latin typeface="Roman SD" panose="02000400000000000000" pitchFamily="2" charset="0"/>
              </a:rPr>
              <a:t>exp</a:t>
            </a:r>
            <a:r>
              <a:rPr lang="pt-PT" dirty="0">
                <a:latin typeface="Roman SD" panose="02000400000000000000" pitchFamily="2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pt-PT" dirty="0">
              <a:latin typeface="Roman SD" panose="02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PT" dirty="0">
              <a:latin typeface="Roman SD" panose="02000400000000000000" pitchFamily="2" charset="0"/>
            </a:endParaRPr>
          </a:p>
        </p:txBody>
      </p:sp>
      <p:pic>
        <p:nvPicPr>
          <p:cNvPr id="13" name="Marcador de Posição de Conteúdo 12">
            <a:extLst>
              <a:ext uri="{FF2B5EF4-FFF2-40B4-BE49-F238E27FC236}">
                <a16:creationId xmlns:a16="http://schemas.microsoft.com/office/drawing/2014/main" id="{96FEB34A-DFA9-4E6F-9BD1-19EFDD1EC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985" y="1133028"/>
            <a:ext cx="1590711" cy="2827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69D3163-0AA7-4B30-B38C-525E6D153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0992" y="1133028"/>
            <a:ext cx="1589756" cy="2827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470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5ED3257-BAD3-4A7A-8B12-50E8FEE46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2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2D637FD-A947-43FB-8A9E-A71BC0122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042" y="1185183"/>
            <a:ext cx="3071582" cy="469864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2114B2F-C669-4D0E-A9C9-F5A83339B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78" y="1185182"/>
            <a:ext cx="3071582" cy="4698647"/>
          </a:xfrm>
          <a:prstGeom prst="rect">
            <a:avLst/>
          </a:prstGeom>
        </p:spPr>
      </p:pic>
      <p:pic>
        <p:nvPicPr>
          <p:cNvPr id="10" name="Imagem 9" descr="Uma imagem com pessoa, homem, propriedade, pose&#10;&#10;Descrição gerada automaticamente">
            <a:extLst>
              <a:ext uri="{FF2B5EF4-FFF2-40B4-BE49-F238E27FC236}">
                <a16:creationId xmlns:a16="http://schemas.microsoft.com/office/drawing/2014/main" id="{60E2B400-BC8A-4A47-A8B5-235A8840E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588" y="1539888"/>
            <a:ext cx="1957387" cy="2876852"/>
          </a:xfrm>
          <a:prstGeom prst="rect">
            <a:avLst/>
          </a:prstGeom>
        </p:spPr>
      </p:pic>
      <p:pic>
        <p:nvPicPr>
          <p:cNvPr id="12" name="Imagem 11" descr="Uma imagem com pessoa, homem, exterior, propriedade&#10;&#10;Descrição gerada automaticamente">
            <a:extLst>
              <a:ext uri="{FF2B5EF4-FFF2-40B4-BE49-F238E27FC236}">
                <a16:creationId xmlns:a16="http://schemas.microsoft.com/office/drawing/2014/main" id="{DC84971A-7399-4FCC-BBB0-893C7515AD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132" y="1809266"/>
            <a:ext cx="2473822" cy="2473822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83843AD-C92A-425F-8C13-CDCC78DFB7F1}"/>
              </a:ext>
            </a:extLst>
          </p:cNvPr>
          <p:cNvSpPr txBox="1"/>
          <p:nvPr/>
        </p:nvSpPr>
        <p:spPr>
          <a:xfrm>
            <a:off x="7077807" y="5283097"/>
            <a:ext cx="253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Roman SD" panose="02000400000000000000" pitchFamily="2" charset="0"/>
              </a:rPr>
              <a:t>Nuno Teixeira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062DA8-1419-431F-891C-CFD148A264A1}"/>
              </a:ext>
            </a:extLst>
          </p:cNvPr>
          <p:cNvSpPr txBox="1"/>
          <p:nvPr/>
        </p:nvSpPr>
        <p:spPr>
          <a:xfrm>
            <a:off x="2582008" y="5283605"/>
            <a:ext cx="249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Roman SD" panose="02000400000000000000" pitchFamily="2" charset="0"/>
              </a:rPr>
              <a:t>Gabriel Vergari</a:t>
            </a:r>
          </a:p>
        </p:txBody>
      </p:sp>
      <p:pic>
        <p:nvPicPr>
          <p:cNvPr id="2" name="Marcador de Posição de Conteúdo 22">
            <a:extLst>
              <a:ext uri="{FF2B5EF4-FFF2-40B4-BE49-F238E27FC236}">
                <a16:creationId xmlns:a16="http://schemas.microsoft.com/office/drawing/2014/main" id="{CEF6CEB4-3E19-4877-B842-51283D2019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008" y="4759705"/>
            <a:ext cx="703812" cy="647508"/>
          </a:xfrm>
          <a:prstGeom prst="rect">
            <a:avLst/>
          </a:prstGeom>
        </p:spPr>
      </p:pic>
      <p:pic>
        <p:nvPicPr>
          <p:cNvPr id="6" name="Marcador de Posição de Conteúdo 22">
            <a:extLst>
              <a:ext uri="{FF2B5EF4-FFF2-40B4-BE49-F238E27FC236}">
                <a16:creationId xmlns:a16="http://schemas.microsoft.com/office/drawing/2014/main" id="{7E3D83DE-55F1-4AEC-890E-9F4BFEB6AB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21163" y="4759705"/>
            <a:ext cx="703812" cy="6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89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A7A77-20CA-4AD2-9893-B171A50E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B9BB8B-8F43-4911-88CB-08ABE708D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97F14A-76D9-458A-92BE-1E9E2203E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8641080"/>
          </a:xfrm>
          <a:prstGeom prst="rect">
            <a:avLst/>
          </a:prstGeom>
        </p:spPr>
      </p:pic>
      <p:pic>
        <p:nvPicPr>
          <p:cNvPr id="7" name="Imagem 6" descr="Uma imagem com edifício, sentado, em pé, grande&#10;&#10;Descrição gerada automaticamente">
            <a:extLst>
              <a:ext uri="{FF2B5EF4-FFF2-40B4-BE49-F238E27FC236}">
                <a16:creationId xmlns:a16="http://schemas.microsoft.com/office/drawing/2014/main" id="{1F04BBFB-2DFA-42F7-8CA6-674654615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453" y="537413"/>
            <a:ext cx="8756468" cy="387931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91A6108-A016-4545-89DD-809F6D05CAAE}"/>
              </a:ext>
            </a:extLst>
          </p:cNvPr>
          <p:cNvSpPr txBox="1"/>
          <p:nvPr/>
        </p:nvSpPr>
        <p:spPr>
          <a:xfrm>
            <a:off x="2711809" y="1322906"/>
            <a:ext cx="67683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>
                <a:latin typeface="Roman SD" panose="02000400000000000000" pitchFamily="2" charset="0"/>
              </a:rPr>
              <a:t>If</a:t>
            </a:r>
            <a:r>
              <a:rPr lang="pt-PT" sz="2400" dirty="0">
                <a:latin typeface="Roman SD" panose="02000400000000000000" pitchFamily="2" charset="0"/>
              </a:rPr>
              <a:t>(QUESTIONS == TRUE){</a:t>
            </a:r>
          </a:p>
          <a:p>
            <a:r>
              <a:rPr lang="pt-PT" sz="2400" dirty="0">
                <a:latin typeface="Roman SD" panose="02000400000000000000" pitchFamily="2" charset="0"/>
              </a:rPr>
              <a:t>	Answer();</a:t>
            </a:r>
          </a:p>
          <a:p>
            <a:r>
              <a:rPr lang="pt-PT" sz="2400" dirty="0">
                <a:latin typeface="Roman SD" panose="02000400000000000000" pitchFamily="2" charset="0"/>
              </a:rPr>
              <a:t>} </a:t>
            </a:r>
            <a:r>
              <a:rPr lang="pt-PT" sz="2400" dirty="0" err="1">
                <a:latin typeface="Roman SD" panose="02000400000000000000" pitchFamily="2" charset="0"/>
              </a:rPr>
              <a:t>Else</a:t>
            </a:r>
            <a:r>
              <a:rPr lang="pt-PT" sz="2400" dirty="0">
                <a:latin typeface="Roman SD" panose="02000400000000000000" pitchFamily="2" charset="0"/>
              </a:rPr>
              <a:t> {</a:t>
            </a:r>
          </a:p>
          <a:p>
            <a:r>
              <a:rPr lang="pt-PT" sz="2400" dirty="0">
                <a:latin typeface="Roman SD" panose="02000400000000000000" pitchFamily="2" charset="0"/>
              </a:rPr>
              <a:t>	Debug.log(“</a:t>
            </a:r>
            <a:r>
              <a:rPr lang="pt-PT" sz="2400" dirty="0" err="1">
                <a:latin typeface="Roman SD" panose="02000400000000000000" pitchFamily="2" charset="0"/>
              </a:rPr>
              <a:t>Thank</a:t>
            </a:r>
            <a:r>
              <a:rPr lang="pt-PT" sz="2400" dirty="0">
                <a:latin typeface="Roman SD" panose="02000400000000000000" pitchFamily="2" charset="0"/>
              </a:rPr>
              <a:t> you”);</a:t>
            </a:r>
          </a:p>
          <a:p>
            <a:r>
              <a:rPr lang="pt-PT" sz="2400" dirty="0">
                <a:latin typeface="Roman SD" panose="02000400000000000000" pitchFamily="2" charset="0"/>
              </a:rPr>
              <a:t>}</a:t>
            </a:r>
          </a:p>
          <a:p>
            <a:endParaRPr lang="pt-PT" sz="2400" dirty="0">
              <a:latin typeface="Roman SD" panose="02000400000000000000" pitchFamily="2" charset="0"/>
            </a:endParaRPr>
          </a:p>
        </p:txBody>
      </p:sp>
      <p:pic>
        <p:nvPicPr>
          <p:cNvPr id="10" name="Marcador de Posição de Conteúdo 22">
            <a:extLst>
              <a:ext uri="{FF2B5EF4-FFF2-40B4-BE49-F238E27FC236}">
                <a16:creationId xmlns:a16="http://schemas.microsoft.com/office/drawing/2014/main" id="{97C4136D-9794-4DAB-B98B-7BC65F259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809" y="3429000"/>
            <a:ext cx="476190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3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5C4AF-C4D5-4691-AA13-196F9CC9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4CE52B8-6BAB-4DD1-A5F6-57A3C502D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6C312B2-CACA-4892-8546-401FFD686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8641080"/>
          </a:xfrm>
          <a:prstGeom prst="rect">
            <a:avLst/>
          </a:prstGeom>
        </p:spPr>
      </p:pic>
      <p:pic>
        <p:nvPicPr>
          <p:cNvPr id="7" name="Imagem 6" descr="Uma imagem com edifício, sentado, em pé, grande&#10;&#10;Descrição gerada automaticamente">
            <a:extLst>
              <a:ext uri="{FF2B5EF4-FFF2-40B4-BE49-F238E27FC236}">
                <a16:creationId xmlns:a16="http://schemas.microsoft.com/office/drawing/2014/main" id="{40C0CC61-79CB-46CA-8B21-E3DC993D5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367" y="378360"/>
            <a:ext cx="2840347" cy="75466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B306CAA-705F-4EA6-BA63-C247DC1E0326}"/>
              </a:ext>
            </a:extLst>
          </p:cNvPr>
          <p:cNvSpPr txBox="1"/>
          <p:nvPr/>
        </p:nvSpPr>
        <p:spPr>
          <a:xfrm>
            <a:off x="2109279" y="450204"/>
            <a:ext cx="2520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man SD" panose="02000400000000000000" pitchFamily="2" charset="0"/>
              </a:rPr>
              <a:t>Overview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626A763-8C61-4F2F-B5CC-EEB83DE06D02}"/>
              </a:ext>
            </a:extLst>
          </p:cNvPr>
          <p:cNvSpPr txBox="1"/>
          <p:nvPr/>
        </p:nvSpPr>
        <p:spPr>
          <a:xfrm>
            <a:off x="2109279" y="2153305"/>
            <a:ext cx="7862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PT" dirty="0">
                <a:latin typeface="Roman SD" panose="02000400000000000000" pitchFamily="2" charset="0"/>
              </a:rPr>
              <a:t>Normanda </a:t>
            </a:r>
            <a:r>
              <a:rPr lang="pt-PT" dirty="0" err="1">
                <a:latin typeface="Roman SD" panose="02000400000000000000" pitchFamily="2" charset="0"/>
              </a:rPr>
              <a:t>is</a:t>
            </a:r>
            <a:r>
              <a:rPr lang="pt-PT" dirty="0">
                <a:latin typeface="Roman SD" panose="02000400000000000000" pitchFamily="2" charset="0"/>
              </a:rPr>
              <a:t> a 2d single-</a:t>
            </a:r>
            <a:r>
              <a:rPr lang="pt-PT" dirty="0" err="1">
                <a:latin typeface="Roman SD" panose="02000400000000000000" pitchFamily="2" charset="0"/>
              </a:rPr>
              <a:t>player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dangeon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crawler</a:t>
            </a:r>
            <a:r>
              <a:rPr lang="pt-PT" dirty="0">
                <a:latin typeface="Roman SD" panose="02000400000000000000" pitchFamily="2" charset="0"/>
              </a:rPr>
              <a:t> game for Windows.</a:t>
            </a:r>
          </a:p>
          <a:p>
            <a:endParaRPr lang="pt-PT" sz="2400" dirty="0">
              <a:latin typeface="Roman SD" panose="02000400000000000000" pitchFamily="2" charset="0"/>
            </a:endParaRPr>
          </a:p>
        </p:txBody>
      </p:sp>
      <p:pic>
        <p:nvPicPr>
          <p:cNvPr id="18" name="Marcador de Posição de Conteúdo 22">
            <a:extLst>
              <a:ext uri="{FF2B5EF4-FFF2-40B4-BE49-F238E27FC236}">
                <a16:creationId xmlns:a16="http://schemas.microsoft.com/office/drawing/2014/main" id="{5A66DCB8-22C8-4E4B-81DB-E6E10B63B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9" y="12109"/>
            <a:ext cx="476190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9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2AF0991-3010-4AF6-8696-9C6A5BD4E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8641080"/>
          </a:xfrm>
          <a:prstGeom prst="rect">
            <a:avLst/>
          </a:prstGeom>
        </p:spPr>
      </p:pic>
      <p:pic>
        <p:nvPicPr>
          <p:cNvPr id="3" name="Imagem 2" descr="Uma imagem com edifício, sentado, em pé, grande&#10;&#10;Descrição gerada automaticamente">
            <a:extLst>
              <a:ext uri="{FF2B5EF4-FFF2-40B4-BE49-F238E27FC236}">
                <a16:creationId xmlns:a16="http://schemas.microsoft.com/office/drawing/2014/main" id="{15BF4597-C233-48EB-A40D-01A68FA17A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367" y="378360"/>
            <a:ext cx="2840347" cy="75466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292F9E0-FD1C-49EB-BC14-F8A0171FAB5F}"/>
              </a:ext>
            </a:extLst>
          </p:cNvPr>
          <p:cNvSpPr txBox="1"/>
          <p:nvPr/>
        </p:nvSpPr>
        <p:spPr>
          <a:xfrm>
            <a:off x="2109279" y="474013"/>
            <a:ext cx="2520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>
                <a:latin typeface="Roman SD" panose="02000400000000000000" pitchFamily="2" charset="0"/>
              </a:rPr>
              <a:t>Inspiration</a:t>
            </a:r>
            <a:endParaRPr lang="pt-PT" sz="2400" dirty="0">
              <a:latin typeface="Roman SD" panose="02000400000000000000" pitchFamily="2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69CF826-B0C9-4910-A14D-918D95990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397" y="1267105"/>
            <a:ext cx="2016043" cy="301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B87CC91F-05A2-4837-BE8D-E8AD09BCD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04912"/>
            <a:ext cx="29622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FB6042-2551-4BD6-AFB6-C0780E21F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267105"/>
            <a:ext cx="29622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Marcador de Posição de Conteúdo 22">
            <a:extLst>
              <a:ext uri="{FF2B5EF4-FFF2-40B4-BE49-F238E27FC236}">
                <a16:creationId xmlns:a16="http://schemas.microsoft.com/office/drawing/2014/main" id="{02A4165D-027B-4323-9E9B-8ECBDE1EED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77094" y="4827261"/>
            <a:ext cx="567306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9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2AF0991-3010-4AF6-8696-9C6A5BD4E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864108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37BCEEF-37A1-4265-9176-427A1B3E5D90}"/>
              </a:ext>
            </a:extLst>
          </p:cNvPr>
          <p:cNvSpPr txBox="1"/>
          <p:nvPr/>
        </p:nvSpPr>
        <p:spPr>
          <a:xfrm>
            <a:off x="2059222" y="1335107"/>
            <a:ext cx="78621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PT" dirty="0">
                <a:latin typeface="Roman SD" panose="02000400000000000000" pitchFamily="2" charset="0"/>
              </a:rPr>
              <a:t>Normanda take </a:t>
            </a:r>
            <a:r>
              <a:rPr lang="pt-PT" dirty="0" err="1">
                <a:latin typeface="Roman SD" panose="02000400000000000000" pitchFamily="2" charset="0"/>
              </a:rPr>
              <a:t>place</a:t>
            </a:r>
            <a:r>
              <a:rPr lang="pt-PT" dirty="0">
                <a:latin typeface="Roman SD" panose="02000400000000000000" pitchFamily="2" charset="0"/>
              </a:rPr>
              <a:t> in a medieval </a:t>
            </a:r>
            <a:r>
              <a:rPr lang="pt-PT" dirty="0" err="1">
                <a:latin typeface="Roman SD" panose="02000400000000000000" pitchFamily="2" charset="0"/>
              </a:rPr>
              <a:t>city</a:t>
            </a:r>
            <a:r>
              <a:rPr lang="pt-PT" dirty="0">
                <a:latin typeface="Roman SD" panose="02000400000000000000" pitchFamily="2" charset="0"/>
              </a:rPr>
              <a:t> that </a:t>
            </a:r>
            <a:r>
              <a:rPr lang="pt-PT" dirty="0" err="1">
                <a:latin typeface="Roman SD" panose="02000400000000000000" pitchFamily="2" charset="0"/>
              </a:rPr>
              <a:t>is</a:t>
            </a:r>
            <a:r>
              <a:rPr lang="pt-PT" dirty="0">
                <a:latin typeface="Roman SD" panose="02000400000000000000" pitchFamily="2" charset="0"/>
              </a:rPr>
              <a:t> in iminente </a:t>
            </a:r>
            <a:r>
              <a:rPr lang="pt-PT" dirty="0" err="1">
                <a:latin typeface="Roman SD" panose="02000400000000000000" pitchFamily="2" charset="0"/>
              </a:rPr>
              <a:t>danger</a:t>
            </a:r>
            <a:r>
              <a:rPr lang="pt-PT" dirty="0">
                <a:latin typeface="Roman SD" panose="02000400000000000000" pitchFamily="2" charset="0"/>
              </a:rPr>
              <a:t>.</a:t>
            </a:r>
          </a:p>
          <a:p>
            <a:pPr marL="342900" indent="-342900">
              <a:buFontTx/>
              <a:buChar char="-"/>
            </a:pPr>
            <a:endParaRPr lang="pt-PT" dirty="0">
              <a:latin typeface="Roman SD" panose="02000400000000000000" pitchFamily="2" charset="0"/>
            </a:endParaRPr>
          </a:p>
          <a:p>
            <a:pPr marL="342900" indent="-342900">
              <a:buFontTx/>
              <a:buChar char="-"/>
            </a:pPr>
            <a:r>
              <a:rPr lang="pt-PT" dirty="0" err="1">
                <a:latin typeface="Roman SD" panose="02000400000000000000" pitchFamily="2" charset="0"/>
              </a:rPr>
              <a:t>Monster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appear</a:t>
            </a:r>
            <a:r>
              <a:rPr lang="pt-PT" dirty="0">
                <a:latin typeface="Roman SD" panose="02000400000000000000" pitchFamily="2" charset="0"/>
              </a:rPr>
              <a:t> in </a:t>
            </a:r>
            <a:r>
              <a:rPr lang="pt-PT" dirty="0" err="1">
                <a:latin typeface="Roman SD" panose="02000400000000000000" pitchFamily="2" charset="0"/>
              </a:rPr>
              <a:t>the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other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side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of</a:t>
            </a:r>
            <a:r>
              <a:rPr lang="pt-PT" dirty="0">
                <a:latin typeface="Roman SD" panose="02000400000000000000" pitchFamily="2" charset="0"/>
              </a:rPr>
              <a:t> a portal </a:t>
            </a:r>
            <a:r>
              <a:rPr lang="pt-PT" dirty="0" err="1">
                <a:latin typeface="Roman SD" panose="02000400000000000000" pitchFamily="2" charset="0"/>
              </a:rPr>
              <a:t>and</a:t>
            </a:r>
            <a:r>
              <a:rPr lang="pt-PT" dirty="0">
                <a:latin typeface="Roman SD" panose="02000400000000000000" pitchFamily="2" charset="0"/>
              </a:rPr>
              <a:t> you must stop </a:t>
            </a:r>
            <a:r>
              <a:rPr lang="pt-PT" dirty="0" err="1">
                <a:latin typeface="Roman SD" panose="02000400000000000000" pitchFamily="2" charset="0"/>
              </a:rPr>
              <a:t>them</a:t>
            </a:r>
            <a:r>
              <a:rPr lang="pt-PT" dirty="0">
                <a:latin typeface="Roman SD" panose="02000400000000000000" pitchFamily="2" charset="0"/>
              </a:rPr>
              <a:t>.</a:t>
            </a:r>
          </a:p>
          <a:p>
            <a:pPr marL="342900" indent="-342900">
              <a:buFontTx/>
              <a:buChar char="-"/>
            </a:pPr>
            <a:endParaRPr lang="pt-PT" dirty="0">
              <a:latin typeface="Roman SD" panose="02000400000000000000" pitchFamily="2" charset="0"/>
            </a:endParaRPr>
          </a:p>
          <a:p>
            <a:pPr marL="342900" indent="-342900">
              <a:buFontTx/>
              <a:buChar char="-"/>
            </a:pPr>
            <a:r>
              <a:rPr lang="pt-PT" dirty="0" err="1">
                <a:latin typeface="Roman SD" panose="02000400000000000000" pitchFamily="2" charset="0"/>
              </a:rPr>
              <a:t>The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player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is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known</a:t>
            </a:r>
            <a:r>
              <a:rPr lang="pt-PT" dirty="0">
                <a:latin typeface="Roman SD" panose="02000400000000000000" pitchFamily="2" charset="0"/>
              </a:rPr>
              <a:t> as “</a:t>
            </a:r>
            <a:r>
              <a:rPr lang="pt-PT" dirty="0" err="1">
                <a:latin typeface="Roman SD" panose="02000400000000000000" pitchFamily="2" charset="0"/>
              </a:rPr>
              <a:t>Adventuror</a:t>
            </a:r>
            <a:r>
              <a:rPr lang="pt-PT" dirty="0">
                <a:latin typeface="Roman SD" panose="02000400000000000000" pitchFamily="2" charset="0"/>
              </a:rPr>
              <a:t>”.</a:t>
            </a:r>
          </a:p>
          <a:p>
            <a:pPr marL="342900" indent="-342900">
              <a:buFontTx/>
              <a:buChar char="-"/>
            </a:pPr>
            <a:endParaRPr lang="pt-PT" dirty="0">
              <a:latin typeface="Roman SD" panose="02000400000000000000" pitchFamily="2" charset="0"/>
            </a:endParaRPr>
          </a:p>
          <a:p>
            <a:endParaRPr lang="pt-PT" sz="2400" dirty="0">
              <a:latin typeface="Roman SD" panose="02000400000000000000" pitchFamily="2" charset="0"/>
            </a:endParaRPr>
          </a:p>
        </p:txBody>
      </p:sp>
      <p:pic>
        <p:nvPicPr>
          <p:cNvPr id="3" name="Imagem 2" descr="Uma imagem com edifício, sentado, em pé, grande&#10;&#10;Descrição gerada automaticamente">
            <a:extLst>
              <a:ext uri="{FF2B5EF4-FFF2-40B4-BE49-F238E27FC236}">
                <a16:creationId xmlns:a16="http://schemas.microsoft.com/office/drawing/2014/main" id="{6EFA8C0E-612E-452D-9346-60FE3CD41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367" y="378360"/>
            <a:ext cx="2840347" cy="75466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8DAF3F2-13F5-4A93-B82A-66463D96F071}"/>
              </a:ext>
            </a:extLst>
          </p:cNvPr>
          <p:cNvSpPr txBox="1"/>
          <p:nvPr/>
        </p:nvSpPr>
        <p:spPr>
          <a:xfrm>
            <a:off x="2189529" y="491305"/>
            <a:ext cx="236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>
                <a:latin typeface="Roman SD" panose="02000400000000000000" pitchFamily="2" charset="0"/>
              </a:rPr>
              <a:t>Setting</a:t>
            </a:r>
            <a:endParaRPr lang="pt-PT" sz="2400" dirty="0">
              <a:latin typeface="Roman SD" panose="02000400000000000000" pitchFamily="2" charset="0"/>
            </a:endParaRPr>
          </a:p>
        </p:txBody>
      </p:sp>
      <p:pic>
        <p:nvPicPr>
          <p:cNvPr id="15" name="Marcador de Posição de Conteúdo 22">
            <a:extLst>
              <a:ext uri="{FF2B5EF4-FFF2-40B4-BE49-F238E27FC236}">
                <a16:creationId xmlns:a16="http://schemas.microsoft.com/office/drawing/2014/main" id="{44B933BD-5742-42ED-9EB3-3AD55A62B1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908347" y="1335107"/>
            <a:ext cx="567306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F09A4-D669-464D-9D19-E2E7ADD7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6BDA13-3759-4893-88BF-9CCA6C8B2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9EF043-849A-4CCE-B220-F3671D67A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8641080"/>
          </a:xfrm>
          <a:prstGeom prst="rect">
            <a:avLst/>
          </a:prstGeom>
        </p:spPr>
      </p:pic>
      <p:pic>
        <p:nvPicPr>
          <p:cNvPr id="7" name="Imagem 6" descr="Uma imagem com edifício, sentado, em pé, grande&#10;&#10;Descrição gerada automaticamente">
            <a:extLst>
              <a:ext uri="{FF2B5EF4-FFF2-40B4-BE49-F238E27FC236}">
                <a16:creationId xmlns:a16="http://schemas.microsoft.com/office/drawing/2014/main" id="{95D282C7-CC8D-4CD0-BDAD-168D6F36F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060" y="1244780"/>
            <a:ext cx="7653880" cy="203360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4F2C487-F29E-4C0E-9609-7C7814A398FD}"/>
              </a:ext>
            </a:extLst>
          </p:cNvPr>
          <p:cNvSpPr txBox="1"/>
          <p:nvPr/>
        </p:nvSpPr>
        <p:spPr>
          <a:xfrm>
            <a:off x="4194357" y="1756774"/>
            <a:ext cx="38032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>
                <a:latin typeface="Roman SD" panose="02000400000000000000" pitchFamily="2" charset="0"/>
              </a:rPr>
              <a:t>GAMEPLAY</a:t>
            </a:r>
            <a:endParaRPr lang="pt-PT" sz="4000" dirty="0">
              <a:latin typeface="Roman SD" panose="02000400000000000000" pitchFamily="2" charset="0"/>
            </a:endParaRPr>
          </a:p>
        </p:txBody>
      </p:sp>
      <p:pic>
        <p:nvPicPr>
          <p:cNvPr id="12" name="Marcador de Posição de Conteúdo 22">
            <a:extLst>
              <a:ext uri="{FF2B5EF4-FFF2-40B4-BE49-F238E27FC236}">
                <a16:creationId xmlns:a16="http://schemas.microsoft.com/office/drawing/2014/main" id="{1889B89D-6A20-455E-9575-85C9453FF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030" y="4775698"/>
            <a:ext cx="476190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25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DD650-61FE-442B-88C1-51A0C2B9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AA0E040-F0F1-4094-86C3-6F69CD60D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864108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FA0A27E-7834-4E6D-91C2-C0483B62D410}"/>
              </a:ext>
            </a:extLst>
          </p:cNvPr>
          <p:cNvSpPr txBox="1"/>
          <p:nvPr/>
        </p:nvSpPr>
        <p:spPr>
          <a:xfrm>
            <a:off x="2279037" y="1522462"/>
            <a:ext cx="73431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PT" dirty="0" err="1">
                <a:latin typeface="Roman SD" panose="02000400000000000000" pitchFamily="2" charset="0"/>
              </a:rPr>
              <a:t>Adventuror</a:t>
            </a:r>
            <a:r>
              <a:rPr lang="pt-PT" dirty="0">
                <a:latin typeface="Roman SD" panose="02000400000000000000" pitchFamily="2" charset="0"/>
              </a:rPr>
              <a:t> can move in </a:t>
            </a:r>
            <a:r>
              <a:rPr lang="pt-PT" dirty="0" err="1">
                <a:latin typeface="Roman SD" panose="02000400000000000000" pitchFamily="2" charset="0"/>
              </a:rPr>
              <a:t>the</a:t>
            </a:r>
            <a:r>
              <a:rPr lang="pt-PT" dirty="0">
                <a:latin typeface="Roman SD" panose="02000400000000000000" pitchFamily="2" charset="0"/>
              </a:rPr>
              <a:t> X </a:t>
            </a:r>
            <a:r>
              <a:rPr lang="pt-PT" dirty="0" err="1">
                <a:latin typeface="Roman SD" panose="02000400000000000000" pitchFamily="2" charset="0"/>
              </a:rPr>
              <a:t>and</a:t>
            </a:r>
            <a:r>
              <a:rPr lang="pt-PT" dirty="0">
                <a:latin typeface="Roman SD" panose="02000400000000000000" pitchFamily="2" charset="0"/>
              </a:rPr>
              <a:t> Y </a:t>
            </a:r>
            <a:r>
              <a:rPr lang="pt-PT" dirty="0" err="1">
                <a:latin typeface="Roman SD" panose="02000400000000000000" pitchFamily="2" charset="0"/>
              </a:rPr>
              <a:t>axis</a:t>
            </a:r>
            <a:endParaRPr lang="pt-PT" dirty="0">
              <a:latin typeface="Roman SD" panose="02000400000000000000" pitchFamily="2" charset="0"/>
            </a:endParaRPr>
          </a:p>
          <a:p>
            <a:pPr marL="342900" indent="-342900">
              <a:buFontTx/>
              <a:buChar char="-"/>
            </a:pPr>
            <a:endParaRPr lang="pt-PT" sz="2000" dirty="0">
              <a:latin typeface="Roman SD" panose="02000400000000000000" pitchFamily="2" charset="0"/>
            </a:endParaRPr>
          </a:p>
        </p:txBody>
      </p:sp>
      <p:pic>
        <p:nvPicPr>
          <p:cNvPr id="9" name="Imagem 8" descr="Uma imagem com edifício, sentado, em pé, grande&#10;&#10;Descrição gerada automaticamente">
            <a:extLst>
              <a:ext uri="{FF2B5EF4-FFF2-40B4-BE49-F238E27FC236}">
                <a16:creationId xmlns:a16="http://schemas.microsoft.com/office/drawing/2014/main" id="{25B34DCA-94E9-4298-A156-EA45977B3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689" y="378360"/>
            <a:ext cx="5268286" cy="75466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54805DA-F8E0-498A-93AA-45D46FE8A29C}"/>
              </a:ext>
            </a:extLst>
          </p:cNvPr>
          <p:cNvSpPr txBox="1"/>
          <p:nvPr/>
        </p:nvSpPr>
        <p:spPr>
          <a:xfrm>
            <a:off x="2159890" y="476591"/>
            <a:ext cx="4470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err="1">
                <a:latin typeface="Roman SD" panose="02000400000000000000" pitchFamily="2" charset="0"/>
              </a:rPr>
              <a:t>Movement</a:t>
            </a:r>
            <a:r>
              <a:rPr lang="pt-PT" sz="2400" dirty="0">
                <a:latin typeface="Roman SD" panose="02000400000000000000" pitchFamily="2" charset="0"/>
              </a:rPr>
              <a:t> &amp; </a:t>
            </a:r>
            <a:r>
              <a:rPr lang="pt-PT" sz="2400" dirty="0" err="1">
                <a:latin typeface="Roman SD" panose="02000400000000000000" pitchFamily="2" charset="0"/>
              </a:rPr>
              <a:t>Combat</a:t>
            </a:r>
            <a:endParaRPr lang="pt-PT" sz="2400" dirty="0">
              <a:latin typeface="Roman SD" panose="02000400000000000000" pitchFamily="2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32D3DBE-AEE2-421A-9BBF-CF48FDCBBCE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975" y="1994234"/>
            <a:ext cx="2239035" cy="186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4CEF7A25-D624-419C-9002-35049FED645C}"/>
              </a:ext>
            </a:extLst>
          </p:cNvPr>
          <p:cNvSpPr txBox="1"/>
          <p:nvPr/>
        </p:nvSpPr>
        <p:spPr>
          <a:xfrm>
            <a:off x="2279036" y="1861016"/>
            <a:ext cx="34367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 err="1">
                <a:latin typeface="Roman SD" panose="02000400000000000000" pitchFamily="2" charset="0"/>
              </a:rPr>
              <a:t>Combat</a:t>
            </a:r>
            <a:r>
              <a:rPr lang="pt-PT" dirty="0">
                <a:latin typeface="Roman SD" panose="02000400000000000000" pitchFamily="2" charset="0"/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pt-PT" dirty="0">
                <a:latin typeface="Roman SD" panose="02000400000000000000" pitchFamily="2" charset="0"/>
              </a:rPr>
              <a:t>Basic </a:t>
            </a:r>
            <a:r>
              <a:rPr lang="pt-PT" dirty="0" err="1">
                <a:latin typeface="Roman SD" panose="02000400000000000000" pitchFamily="2" charset="0"/>
              </a:rPr>
              <a:t>Attack</a:t>
            </a:r>
            <a:endParaRPr lang="pt-PT" dirty="0">
              <a:latin typeface="Roman SD" panose="02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PT" dirty="0">
              <a:latin typeface="Roman SD" panose="02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PT" dirty="0" err="1">
                <a:latin typeface="Roman SD" panose="02000400000000000000" pitchFamily="2" charset="0"/>
              </a:rPr>
              <a:t>Strong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attacK</a:t>
            </a:r>
            <a:endParaRPr lang="pt-PT" dirty="0">
              <a:latin typeface="Roman SD" panose="02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PT" dirty="0">
              <a:latin typeface="Roman SD" panose="02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PT" dirty="0" err="1">
                <a:latin typeface="Roman SD" panose="02000400000000000000" pitchFamily="2" charset="0"/>
              </a:rPr>
              <a:t>Block</a:t>
            </a:r>
            <a:endParaRPr lang="pt-PT" dirty="0">
              <a:latin typeface="Roman SD" panose="02000400000000000000" pitchFamily="2" charset="0"/>
            </a:endParaRPr>
          </a:p>
          <a:p>
            <a:pPr lvl="2"/>
            <a:endParaRPr lang="pt-PT" dirty="0">
              <a:latin typeface="Roman SD" panose="02000400000000000000" pitchFamily="2" charset="0"/>
            </a:endParaRPr>
          </a:p>
        </p:txBody>
      </p:sp>
      <p:pic>
        <p:nvPicPr>
          <p:cNvPr id="23" name="Marcador de Posição de Conteúdo 22">
            <a:extLst>
              <a:ext uri="{FF2B5EF4-FFF2-40B4-BE49-F238E27FC236}">
                <a16:creationId xmlns:a16="http://schemas.microsoft.com/office/drawing/2014/main" id="{182F71F9-A077-44B1-B7C3-405086778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3" y="4437415"/>
            <a:ext cx="476190" cy="438095"/>
          </a:xfrm>
        </p:spPr>
      </p:pic>
    </p:spTree>
    <p:extLst>
      <p:ext uri="{BB962C8B-B14F-4D97-AF65-F5344CB8AC3E}">
        <p14:creationId xmlns:p14="http://schemas.microsoft.com/office/powerpoint/2010/main" val="3528357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2AF0991-3010-4AF6-8696-9C6A5BD4E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8641080"/>
          </a:xfrm>
          <a:prstGeom prst="rect">
            <a:avLst/>
          </a:prstGeom>
        </p:spPr>
      </p:pic>
      <p:pic>
        <p:nvPicPr>
          <p:cNvPr id="7" name="Marcador de Posição de Conteúdo 22">
            <a:extLst>
              <a:ext uri="{FF2B5EF4-FFF2-40B4-BE49-F238E27FC236}">
                <a16:creationId xmlns:a16="http://schemas.microsoft.com/office/drawing/2014/main" id="{C2EBABFD-183F-4BDE-9BFE-CCAEE713C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53" y="1813343"/>
            <a:ext cx="476190" cy="438095"/>
          </a:xfrm>
          <a:prstGeom prst="rect">
            <a:avLst/>
          </a:prstGeom>
        </p:spPr>
      </p:pic>
      <p:pic>
        <p:nvPicPr>
          <p:cNvPr id="9" name="Imagem 8" descr="Uma imagem com edifício, sentado, em pé, grande&#10;&#10;Descrição gerada automaticamente">
            <a:extLst>
              <a:ext uri="{FF2B5EF4-FFF2-40B4-BE49-F238E27FC236}">
                <a16:creationId xmlns:a16="http://schemas.microsoft.com/office/drawing/2014/main" id="{3044719D-088D-405B-9601-AE1FB064C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367" y="378360"/>
            <a:ext cx="2840347" cy="75466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C9DEFAB-66BB-4AEB-9298-9EB214270B47}"/>
              </a:ext>
            </a:extLst>
          </p:cNvPr>
          <p:cNvSpPr txBox="1"/>
          <p:nvPr/>
        </p:nvSpPr>
        <p:spPr>
          <a:xfrm>
            <a:off x="2147584" y="369971"/>
            <a:ext cx="2360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>
                <a:latin typeface="Roman SD" panose="02000400000000000000" pitchFamily="2" charset="0"/>
              </a:rPr>
              <a:t>Enemies</a:t>
            </a:r>
            <a:r>
              <a:rPr lang="pt-PT" sz="2000" dirty="0">
                <a:latin typeface="Roman SD" panose="02000400000000000000" pitchFamily="2" charset="0"/>
              </a:rPr>
              <a:t> &amp; </a:t>
            </a:r>
            <a:r>
              <a:rPr lang="pt-PT" sz="2000" dirty="0" err="1">
                <a:latin typeface="Roman SD" panose="02000400000000000000" pitchFamily="2" charset="0"/>
              </a:rPr>
              <a:t>behavior</a:t>
            </a:r>
            <a:endParaRPr lang="pt-PT" sz="2000" dirty="0">
              <a:latin typeface="Roman SD" panose="02000400000000000000" pitchFamily="2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775CBFC-40F4-4AFD-BB4B-6B2C4F011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04905" y="2678729"/>
            <a:ext cx="467299" cy="43809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F24CB2D-6DFF-4CA1-836A-810C73F89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6399" y="1242610"/>
            <a:ext cx="1189271" cy="12611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5451E4C3-C431-4EC4-866D-4817011C34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6399" y="2798405"/>
            <a:ext cx="1189271" cy="12611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B2A7C1-640C-44C4-90E4-786918E90401}"/>
              </a:ext>
            </a:extLst>
          </p:cNvPr>
          <p:cNvSpPr txBox="1"/>
          <p:nvPr/>
        </p:nvSpPr>
        <p:spPr>
          <a:xfrm>
            <a:off x="2147584" y="1765137"/>
            <a:ext cx="5991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pt-PT" dirty="0">
                <a:latin typeface="Roman SD" panose="02000400000000000000" pitchFamily="2" charset="0"/>
              </a:rPr>
              <a:t>2 </a:t>
            </a:r>
            <a:r>
              <a:rPr lang="pt-PT" dirty="0" err="1">
                <a:latin typeface="Roman SD" panose="02000400000000000000" pitchFamily="2" charset="0"/>
              </a:rPr>
              <a:t>types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of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enemies</a:t>
            </a:r>
            <a:r>
              <a:rPr lang="pt-PT" dirty="0">
                <a:latin typeface="Roman SD" panose="02000400000000000000" pitchFamily="2" charset="0"/>
              </a:rPr>
              <a:t> that </a:t>
            </a:r>
            <a:r>
              <a:rPr lang="pt-PT" dirty="0" err="1">
                <a:latin typeface="Roman SD" panose="02000400000000000000" pitchFamily="2" charset="0"/>
              </a:rPr>
              <a:t>protect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the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dungeon</a:t>
            </a:r>
            <a:r>
              <a:rPr lang="pt-PT" dirty="0">
                <a:latin typeface="Roman SD" panose="02000400000000000000" pitchFamily="2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endParaRPr lang="pt-PT" dirty="0">
              <a:latin typeface="Roman SD" panose="02000400000000000000" pitchFamily="2" charset="0"/>
            </a:endParaRPr>
          </a:p>
          <a:p>
            <a:pPr marL="285750" indent="-285750" algn="just">
              <a:buFontTx/>
              <a:buChar char="-"/>
            </a:pPr>
            <a:endParaRPr lang="pt-PT" dirty="0">
              <a:latin typeface="Roman SD" panose="02000400000000000000" pitchFamily="2" charset="0"/>
            </a:endParaRPr>
          </a:p>
          <a:p>
            <a:pPr marL="285750" indent="-285750" algn="just">
              <a:buFontTx/>
              <a:buChar char="-"/>
            </a:pPr>
            <a:r>
              <a:rPr lang="pt-PT" dirty="0" err="1">
                <a:latin typeface="Roman SD" panose="02000400000000000000" pitchFamily="2" charset="0"/>
              </a:rPr>
              <a:t>Different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behavior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and</a:t>
            </a:r>
            <a:r>
              <a:rPr lang="pt-PT" dirty="0">
                <a:latin typeface="Roman SD" panose="02000400000000000000" pitchFamily="2" charset="0"/>
              </a:rPr>
              <a:t> formulas.</a:t>
            </a:r>
          </a:p>
        </p:txBody>
      </p:sp>
    </p:spTree>
    <p:extLst>
      <p:ext uri="{BB962C8B-B14F-4D97-AF65-F5344CB8AC3E}">
        <p14:creationId xmlns:p14="http://schemas.microsoft.com/office/powerpoint/2010/main" val="4218363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15A85-02B3-4968-A73E-D9A1A3C14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EE91992-90DD-411C-93FB-C1FA4C8FA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3394A46-7E60-4F50-BF2E-03F7509EC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864108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58B59EB-6795-44DA-B33D-A415A922B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511" y="1380573"/>
            <a:ext cx="2271033" cy="24940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FB0292F-B7E3-4AFE-9340-95A4FE6CA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05" y="1740489"/>
            <a:ext cx="292915" cy="247721"/>
          </a:xfrm>
          <a:prstGeom prst="rect">
            <a:avLst/>
          </a:prstGeom>
        </p:spPr>
      </p:pic>
      <p:pic>
        <p:nvPicPr>
          <p:cNvPr id="13" name="Imagem 12" descr="Uma imagem com edifício, sentado, em pé, grande&#10;&#10;Descrição gerada automaticamente">
            <a:extLst>
              <a:ext uri="{FF2B5EF4-FFF2-40B4-BE49-F238E27FC236}">
                <a16:creationId xmlns:a16="http://schemas.microsoft.com/office/drawing/2014/main" id="{91E0C1D0-53EE-426D-8A3E-49A7B330AC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367" y="378360"/>
            <a:ext cx="2840347" cy="754668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48D54985-CA41-40FA-A388-FBF70B97A08C}"/>
              </a:ext>
            </a:extLst>
          </p:cNvPr>
          <p:cNvSpPr txBox="1"/>
          <p:nvPr/>
        </p:nvSpPr>
        <p:spPr>
          <a:xfrm>
            <a:off x="2189529" y="491305"/>
            <a:ext cx="236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latin typeface="Roman SD" panose="02000400000000000000" pitchFamily="2" charset="0"/>
              </a:rPr>
              <a:t>Final boss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7ED933A-D0DC-4BC5-B906-6A75FC5E7D46}"/>
              </a:ext>
            </a:extLst>
          </p:cNvPr>
          <p:cNvSpPr txBox="1"/>
          <p:nvPr/>
        </p:nvSpPr>
        <p:spPr>
          <a:xfrm>
            <a:off x="2147584" y="1611913"/>
            <a:ext cx="53279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pt-PT" dirty="0" err="1">
                <a:latin typeface="Roman SD" panose="02000400000000000000" pitchFamily="2" charset="0"/>
              </a:rPr>
              <a:t>The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relation</a:t>
            </a:r>
            <a:r>
              <a:rPr lang="pt-PT" dirty="0">
                <a:latin typeface="Roman SD" panose="02000400000000000000" pitchFamily="2" charset="0"/>
              </a:rPr>
              <a:t> with </a:t>
            </a:r>
            <a:r>
              <a:rPr lang="pt-PT" dirty="0" err="1">
                <a:latin typeface="Roman SD" panose="02000400000000000000" pitchFamily="2" charset="0"/>
              </a:rPr>
              <a:t>both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worlds</a:t>
            </a:r>
            <a:endParaRPr lang="pt-PT" dirty="0">
              <a:latin typeface="Roman SD" panose="02000400000000000000" pitchFamily="2" charset="0"/>
            </a:endParaRPr>
          </a:p>
          <a:p>
            <a:pPr marL="742950" lvl="1" indent="-285750" algn="just">
              <a:buFontTx/>
              <a:buChar char="-"/>
            </a:pPr>
            <a:r>
              <a:rPr lang="pt-PT" dirty="0" err="1">
                <a:latin typeface="Roman SD" panose="02000400000000000000" pitchFamily="2" charset="0"/>
              </a:rPr>
              <a:t>Mutan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of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Human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and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monster</a:t>
            </a:r>
            <a:endParaRPr lang="pt-PT" dirty="0">
              <a:latin typeface="Roman SD" panose="02000400000000000000" pitchFamily="2" charset="0"/>
            </a:endParaRPr>
          </a:p>
          <a:p>
            <a:pPr marL="285750" indent="-285750" algn="just">
              <a:buFontTx/>
              <a:buChar char="-"/>
            </a:pPr>
            <a:endParaRPr lang="pt-PT" dirty="0">
              <a:latin typeface="Roman SD" panose="02000400000000000000" pitchFamily="2" charset="0"/>
            </a:endParaRPr>
          </a:p>
          <a:p>
            <a:pPr marL="285750" indent="-285750" algn="just">
              <a:buFontTx/>
              <a:buChar char="-"/>
            </a:pPr>
            <a:r>
              <a:rPr lang="pt-PT" dirty="0" err="1">
                <a:latin typeface="Roman SD" panose="02000400000000000000" pitchFamily="2" charset="0"/>
              </a:rPr>
              <a:t>The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god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of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the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other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world</a:t>
            </a:r>
            <a:endParaRPr lang="pt-PT" dirty="0">
              <a:latin typeface="Roman SD" panose="02000400000000000000" pitchFamily="2" charset="0"/>
            </a:endParaRPr>
          </a:p>
          <a:p>
            <a:pPr marL="285750" indent="-285750" algn="just">
              <a:buFontTx/>
              <a:buChar char="-"/>
            </a:pPr>
            <a:endParaRPr lang="pt-PT" dirty="0">
              <a:latin typeface="Roman SD" panose="02000400000000000000" pitchFamily="2" charset="0"/>
            </a:endParaRPr>
          </a:p>
          <a:p>
            <a:pPr marL="285750" indent="-285750" algn="just">
              <a:buFontTx/>
              <a:buChar char="-"/>
            </a:pPr>
            <a:r>
              <a:rPr lang="pt-PT" dirty="0" err="1">
                <a:latin typeface="Roman SD" panose="02000400000000000000" pitchFamily="2" charset="0"/>
              </a:rPr>
              <a:t>Own</a:t>
            </a:r>
            <a:r>
              <a:rPr lang="pt-PT" dirty="0">
                <a:latin typeface="Roman SD" panose="02000400000000000000" pitchFamily="2" charset="0"/>
              </a:rPr>
              <a:t> </a:t>
            </a:r>
            <a:r>
              <a:rPr lang="pt-PT" dirty="0" err="1">
                <a:latin typeface="Roman SD" panose="02000400000000000000" pitchFamily="2" charset="0"/>
              </a:rPr>
              <a:t>Behavior</a:t>
            </a:r>
            <a:endParaRPr lang="pt-PT" dirty="0">
              <a:latin typeface="Roman SD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7190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329</Words>
  <Application>Microsoft Office PowerPoint</Application>
  <PresentationFormat>Ecrã Panorâmico</PresentationFormat>
  <Paragraphs>83</Paragraphs>
  <Slides>20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Roman SD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Rodrigues Vergari</dc:creator>
  <cp:lastModifiedBy>Gabriel Rodrigues Vergari</cp:lastModifiedBy>
  <cp:revision>14</cp:revision>
  <dcterms:created xsi:type="dcterms:W3CDTF">2020-10-29T15:45:39Z</dcterms:created>
  <dcterms:modified xsi:type="dcterms:W3CDTF">2020-11-16T14:33:58Z</dcterms:modified>
</cp:coreProperties>
</file>