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874" r:id="rId2"/>
    <p:sldId id="862" r:id="rId3"/>
    <p:sldId id="863" r:id="rId4"/>
    <p:sldId id="810" r:id="rId5"/>
    <p:sldId id="811" r:id="rId6"/>
    <p:sldId id="812" r:id="rId7"/>
    <p:sldId id="816" r:id="rId8"/>
    <p:sldId id="817" r:id="rId9"/>
    <p:sldId id="819" r:id="rId10"/>
    <p:sldId id="820" r:id="rId11"/>
    <p:sldId id="837" r:id="rId12"/>
    <p:sldId id="838" r:id="rId13"/>
    <p:sldId id="839" r:id="rId14"/>
    <p:sldId id="840" r:id="rId15"/>
    <p:sldId id="841" r:id="rId16"/>
    <p:sldId id="842" r:id="rId17"/>
    <p:sldId id="843" r:id="rId18"/>
    <p:sldId id="844" r:id="rId19"/>
    <p:sldId id="845" r:id="rId20"/>
    <p:sldId id="846" r:id="rId21"/>
    <p:sldId id="847" r:id="rId22"/>
    <p:sldId id="848" r:id="rId23"/>
    <p:sldId id="849" r:id="rId24"/>
    <p:sldId id="859" r:id="rId25"/>
    <p:sldId id="860" r:id="rId26"/>
    <p:sldId id="861" r:id="rId27"/>
    <p:sldId id="853" r:id="rId28"/>
    <p:sldId id="637" r:id="rId29"/>
    <p:sldId id="638" r:id="rId30"/>
    <p:sldId id="864" r:id="rId31"/>
    <p:sldId id="865" r:id="rId32"/>
    <p:sldId id="866" r:id="rId33"/>
    <p:sldId id="867" r:id="rId34"/>
    <p:sldId id="868" r:id="rId35"/>
    <p:sldId id="871" r:id="rId36"/>
    <p:sldId id="872" r:id="rId37"/>
    <p:sldId id="873" r:id="rId38"/>
    <p:sldId id="869" r:id="rId39"/>
    <p:sldId id="870" r:id="rId40"/>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73711" autoAdjust="0"/>
  </p:normalViewPr>
  <p:slideViewPr>
    <p:cSldViewPr snapToGrid="0" snapToObjects="1" showGuides="1">
      <p:cViewPr varScale="1">
        <p:scale>
          <a:sx n="97" d="100"/>
          <a:sy n="97" d="100"/>
        </p:scale>
        <p:origin x="1194" y="96"/>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F2518-6158-4EF9-95A6-58A505D20F23}" type="doc">
      <dgm:prSet loTypeId="urn:microsoft.com/office/officeart/2005/8/layout/hChevron3" loCatId="process" qsTypeId="urn:microsoft.com/office/officeart/2005/8/quickstyle/simple1" qsCatId="simple" csTypeId="urn:microsoft.com/office/officeart/2005/8/colors/accent0_3" csCatId="mainScheme" phldr="1"/>
      <dgm:spPr/>
    </dgm:pt>
    <dgm:pt modelId="{B93167D4-AF1A-4A8E-B5B1-4ED70FB7D2C0}">
      <dgm:prSet phldrT="[Text]" custT="1"/>
      <dgm:spPr/>
      <dgm:t>
        <a:bodyPr/>
        <a:lstStyle/>
        <a:p>
          <a:r>
            <a:rPr lang="en-US" sz="2000" dirty="0" smtClean="0"/>
            <a:t>plan</a:t>
          </a:r>
          <a:endParaRPr lang="en-US" sz="2000" dirty="0"/>
        </a:p>
      </dgm:t>
    </dgm:pt>
    <dgm:pt modelId="{9B76750F-CFEC-43FA-9CB6-67E9185D204A}" type="parTrans" cxnId="{2F054323-BC0C-47FF-80F6-363D3EDF110F}">
      <dgm:prSet/>
      <dgm:spPr/>
      <dgm:t>
        <a:bodyPr/>
        <a:lstStyle/>
        <a:p>
          <a:endParaRPr lang="en-US" sz="1400"/>
        </a:p>
      </dgm:t>
    </dgm:pt>
    <dgm:pt modelId="{2700A6EE-8779-4818-82F4-66124CFBF772}" type="sibTrans" cxnId="{2F054323-BC0C-47FF-80F6-363D3EDF110F}">
      <dgm:prSet/>
      <dgm:spPr/>
      <dgm:t>
        <a:bodyPr/>
        <a:lstStyle/>
        <a:p>
          <a:endParaRPr lang="en-US" sz="1400"/>
        </a:p>
      </dgm:t>
    </dgm:pt>
    <dgm:pt modelId="{43DD6500-E848-4F7A-BD53-072BBAA79F4C}">
      <dgm:prSet phldrT="[Text]" custT="1"/>
      <dgm:spPr>
        <a:solidFill>
          <a:schemeClr val="bg1">
            <a:lumMod val="50000"/>
          </a:schemeClr>
        </a:solidFill>
      </dgm:spPr>
      <dgm:t>
        <a:bodyPr/>
        <a:lstStyle/>
        <a:p>
          <a:r>
            <a:rPr lang="en-US" sz="2000" dirty="0" smtClean="0"/>
            <a:t>design</a:t>
          </a:r>
          <a:endParaRPr lang="en-US" sz="2000" dirty="0"/>
        </a:p>
      </dgm:t>
    </dgm:pt>
    <dgm:pt modelId="{699D4952-AF89-4820-BE2E-110D8BED07CB}" type="parTrans" cxnId="{3EF9BE66-F25E-4D7B-94FF-FADAAA74DA84}">
      <dgm:prSet/>
      <dgm:spPr/>
      <dgm:t>
        <a:bodyPr/>
        <a:lstStyle/>
        <a:p>
          <a:endParaRPr lang="en-US" sz="1400"/>
        </a:p>
      </dgm:t>
    </dgm:pt>
    <dgm:pt modelId="{651B7E1E-876F-45A9-A8AB-28CE1E868138}" type="sibTrans" cxnId="{3EF9BE66-F25E-4D7B-94FF-FADAAA74DA84}">
      <dgm:prSet/>
      <dgm:spPr/>
      <dgm:t>
        <a:bodyPr/>
        <a:lstStyle/>
        <a:p>
          <a:endParaRPr lang="en-US" sz="1400"/>
        </a:p>
      </dgm:t>
    </dgm:pt>
    <dgm:pt modelId="{F3209314-208C-42C0-9B40-70080963C1E7}">
      <dgm:prSet phldrT="[Text]" custT="1"/>
      <dgm:spPr>
        <a:solidFill>
          <a:schemeClr val="bg1">
            <a:lumMod val="50000"/>
          </a:schemeClr>
        </a:solidFill>
      </dgm:spPr>
      <dgm:t>
        <a:bodyPr/>
        <a:lstStyle/>
        <a:p>
          <a:r>
            <a:rPr lang="en-US" sz="2000" dirty="0" smtClean="0"/>
            <a:t>code</a:t>
          </a:r>
        </a:p>
      </dgm:t>
    </dgm:pt>
    <dgm:pt modelId="{5FF5F3DE-D84A-4685-9775-5460091CF1B6}" type="parTrans" cxnId="{3B209ECD-60A3-4215-8738-AB4D5AC84975}">
      <dgm:prSet/>
      <dgm:spPr/>
      <dgm:t>
        <a:bodyPr/>
        <a:lstStyle/>
        <a:p>
          <a:endParaRPr lang="en-US" sz="1400"/>
        </a:p>
      </dgm:t>
    </dgm:pt>
    <dgm:pt modelId="{7D2043A4-34D1-4DF7-BAA9-660EB6E6EB61}" type="sibTrans" cxnId="{3B209ECD-60A3-4215-8738-AB4D5AC84975}">
      <dgm:prSet/>
      <dgm:spPr/>
      <dgm:t>
        <a:bodyPr/>
        <a:lstStyle/>
        <a:p>
          <a:endParaRPr lang="en-US" sz="1400"/>
        </a:p>
      </dgm:t>
    </dgm:pt>
    <dgm:pt modelId="{BB5B9459-1A1D-4788-B820-83ECD83B8991}">
      <dgm:prSet phldrT="[Text]" custT="1"/>
      <dgm:spPr>
        <a:solidFill>
          <a:schemeClr val="bg1">
            <a:lumMod val="50000"/>
          </a:schemeClr>
        </a:solidFill>
      </dgm:spPr>
      <dgm:t>
        <a:bodyPr/>
        <a:lstStyle/>
        <a:p>
          <a:r>
            <a:rPr lang="en-US" sz="2000" dirty="0" smtClean="0"/>
            <a:t>deliver</a:t>
          </a:r>
        </a:p>
      </dgm:t>
    </dgm:pt>
    <dgm:pt modelId="{F8B813E6-60BB-48AD-BFF2-FAFD87C9D550}" type="parTrans" cxnId="{05CCDE36-2C55-4E7E-AD1F-65A30B1A800E}">
      <dgm:prSet/>
      <dgm:spPr/>
      <dgm:t>
        <a:bodyPr/>
        <a:lstStyle/>
        <a:p>
          <a:endParaRPr lang="en-US" sz="1400"/>
        </a:p>
      </dgm:t>
    </dgm:pt>
    <dgm:pt modelId="{95238BF1-DC8C-4C42-B515-66357219F672}" type="sibTrans" cxnId="{05CCDE36-2C55-4E7E-AD1F-65A30B1A800E}">
      <dgm:prSet/>
      <dgm:spPr/>
      <dgm:t>
        <a:bodyPr/>
        <a:lstStyle/>
        <a:p>
          <a:endParaRPr lang="en-US" sz="1400"/>
        </a:p>
      </dgm:t>
    </dgm:pt>
    <dgm:pt modelId="{7F807BA4-F76B-4760-9FCC-FAFA616904A6}">
      <dgm:prSet phldrT="[Text]" custT="1"/>
      <dgm:spPr/>
      <dgm:t>
        <a:bodyPr/>
        <a:lstStyle/>
        <a:p>
          <a:r>
            <a:rPr lang="en-US" sz="2000" dirty="0" smtClean="0"/>
            <a:t>operate</a:t>
          </a:r>
        </a:p>
      </dgm:t>
    </dgm:pt>
    <dgm:pt modelId="{C8F882CC-9768-4C6D-8F1B-A5624D5F0987}" type="parTrans" cxnId="{2CB2DA17-E95A-4C6E-949B-BD7D2AC3BD93}">
      <dgm:prSet/>
      <dgm:spPr/>
      <dgm:t>
        <a:bodyPr/>
        <a:lstStyle/>
        <a:p>
          <a:endParaRPr lang="en-US" sz="1400"/>
        </a:p>
      </dgm:t>
    </dgm:pt>
    <dgm:pt modelId="{465A2741-FCFD-4468-BDA2-B9C9CBE7A502}" type="sibTrans" cxnId="{2CB2DA17-E95A-4C6E-949B-BD7D2AC3BD93}">
      <dgm:prSet/>
      <dgm:spPr/>
      <dgm:t>
        <a:bodyPr/>
        <a:lstStyle/>
        <a:p>
          <a:endParaRPr lang="en-US" sz="1400"/>
        </a:p>
      </dgm:t>
    </dgm:pt>
    <dgm:pt modelId="{81CED29B-118A-4EA0-AEBC-AC279B31B7ED}" type="pres">
      <dgm:prSet presAssocID="{FD7F2518-6158-4EF9-95A6-58A505D20F23}" presName="Name0" presStyleCnt="0">
        <dgm:presLayoutVars>
          <dgm:dir/>
          <dgm:resizeHandles val="exact"/>
        </dgm:presLayoutVars>
      </dgm:prSet>
      <dgm:spPr/>
    </dgm:pt>
    <dgm:pt modelId="{9DE3A290-AF44-4AAA-81CC-57D282DC3817}" type="pres">
      <dgm:prSet presAssocID="{B93167D4-AF1A-4A8E-B5B1-4ED70FB7D2C0}" presName="parTxOnly" presStyleLbl="node1" presStyleIdx="0" presStyleCnt="5">
        <dgm:presLayoutVars>
          <dgm:bulletEnabled val="1"/>
        </dgm:presLayoutVars>
      </dgm:prSet>
      <dgm:spPr/>
      <dgm:t>
        <a:bodyPr/>
        <a:lstStyle/>
        <a:p>
          <a:endParaRPr lang="en-US"/>
        </a:p>
      </dgm:t>
    </dgm:pt>
    <dgm:pt modelId="{A13A620C-34F0-457D-BB71-B6E58E80F8D5}" type="pres">
      <dgm:prSet presAssocID="{2700A6EE-8779-4818-82F4-66124CFBF772}" presName="parSpace" presStyleCnt="0"/>
      <dgm:spPr/>
    </dgm:pt>
    <dgm:pt modelId="{9FB537A6-9E28-419F-A03C-52536A682DC7}" type="pres">
      <dgm:prSet presAssocID="{43DD6500-E848-4F7A-BD53-072BBAA79F4C}" presName="parTxOnly" presStyleLbl="node1" presStyleIdx="1" presStyleCnt="5">
        <dgm:presLayoutVars>
          <dgm:bulletEnabled val="1"/>
        </dgm:presLayoutVars>
      </dgm:prSet>
      <dgm:spPr/>
      <dgm:t>
        <a:bodyPr/>
        <a:lstStyle/>
        <a:p>
          <a:endParaRPr lang="en-US"/>
        </a:p>
      </dgm:t>
    </dgm:pt>
    <dgm:pt modelId="{54EDE16E-D591-41C9-9468-57457CD5F897}" type="pres">
      <dgm:prSet presAssocID="{651B7E1E-876F-45A9-A8AB-28CE1E868138}" presName="parSpace" presStyleCnt="0"/>
      <dgm:spPr/>
    </dgm:pt>
    <dgm:pt modelId="{F5249899-BB33-4FE4-A091-EC8FAADD82F6}" type="pres">
      <dgm:prSet presAssocID="{F3209314-208C-42C0-9B40-70080963C1E7}" presName="parTxOnly" presStyleLbl="node1" presStyleIdx="2" presStyleCnt="5">
        <dgm:presLayoutVars>
          <dgm:bulletEnabled val="1"/>
        </dgm:presLayoutVars>
      </dgm:prSet>
      <dgm:spPr/>
      <dgm:t>
        <a:bodyPr/>
        <a:lstStyle/>
        <a:p>
          <a:endParaRPr lang="en-US"/>
        </a:p>
      </dgm:t>
    </dgm:pt>
    <dgm:pt modelId="{CD3FBE9E-579D-4125-BA02-D35D883BACE8}" type="pres">
      <dgm:prSet presAssocID="{7D2043A4-34D1-4DF7-BAA9-660EB6E6EB61}" presName="parSpace" presStyleCnt="0"/>
      <dgm:spPr/>
    </dgm:pt>
    <dgm:pt modelId="{12BD90B1-AAD2-4873-A735-774C10FBB005}" type="pres">
      <dgm:prSet presAssocID="{BB5B9459-1A1D-4788-B820-83ECD83B8991}" presName="parTxOnly" presStyleLbl="node1" presStyleIdx="3" presStyleCnt="5">
        <dgm:presLayoutVars>
          <dgm:bulletEnabled val="1"/>
        </dgm:presLayoutVars>
      </dgm:prSet>
      <dgm:spPr/>
      <dgm:t>
        <a:bodyPr/>
        <a:lstStyle/>
        <a:p>
          <a:endParaRPr lang="en-US"/>
        </a:p>
      </dgm:t>
    </dgm:pt>
    <dgm:pt modelId="{57CF6D53-955F-4402-8D97-FD4812AF561D}" type="pres">
      <dgm:prSet presAssocID="{95238BF1-DC8C-4C42-B515-66357219F672}" presName="parSpace" presStyleCnt="0"/>
      <dgm:spPr/>
    </dgm:pt>
    <dgm:pt modelId="{E2B188A3-E84B-4385-A315-B4D6C7C0721E}" type="pres">
      <dgm:prSet presAssocID="{7F807BA4-F76B-4760-9FCC-FAFA616904A6}" presName="parTxOnly" presStyleLbl="node1" presStyleIdx="4" presStyleCnt="5">
        <dgm:presLayoutVars>
          <dgm:bulletEnabled val="1"/>
        </dgm:presLayoutVars>
      </dgm:prSet>
      <dgm:spPr/>
      <dgm:t>
        <a:bodyPr/>
        <a:lstStyle/>
        <a:p>
          <a:endParaRPr lang="en-US"/>
        </a:p>
      </dgm:t>
    </dgm:pt>
  </dgm:ptLst>
  <dgm:cxnLst>
    <dgm:cxn modelId="{C128D741-7EF8-4307-8BB7-D8F6B76D3E60}" type="presOf" srcId="{FD7F2518-6158-4EF9-95A6-58A505D20F23}" destId="{81CED29B-118A-4EA0-AEBC-AC279B31B7ED}" srcOrd="0" destOrd="0" presId="urn:microsoft.com/office/officeart/2005/8/layout/hChevron3"/>
    <dgm:cxn modelId="{2CB2DA17-E95A-4C6E-949B-BD7D2AC3BD93}" srcId="{FD7F2518-6158-4EF9-95A6-58A505D20F23}" destId="{7F807BA4-F76B-4760-9FCC-FAFA616904A6}" srcOrd="4" destOrd="0" parTransId="{C8F882CC-9768-4C6D-8F1B-A5624D5F0987}" sibTransId="{465A2741-FCFD-4468-BDA2-B9C9CBE7A502}"/>
    <dgm:cxn modelId="{E3B892E0-AE4D-4EB9-85CB-6D461F72110B}" type="presOf" srcId="{7F807BA4-F76B-4760-9FCC-FAFA616904A6}" destId="{E2B188A3-E84B-4385-A315-B4D6C7C0721E}" srcOrd="0" destOrd="0" presId="urn:microsoft.com/office/officeart/2005/8/layout/hChevron3"/>
    <dgm:cxn modelId="{05CCDE36-2C55-4E7E-AD1F-65A30B1A800E}" srcId="{FD7F2518-6158-4EF9-95A6-58A505D20F23}" destId="{BB5B9459-1A1D-4788-B820-83ECD83B8991}" srcOrd="3" destOrd="0" parTransId="{F8B813E6-60BB-48AD-BFF2-FAFD87C9D550}" sibTransId="{95238BF1-DC8C-4C42-B515-66357219F672}"/>
    <dgm:cxn modelId="{3B209ECD-60A3-4215-8738-AB4D5AC84975}" srcId="{FD7F2518-6158-4EF9-95A6-58A505D20F23}" destId="{F3209314-208C-42C0-9B40-70080963C1E7}" srcOrd="2" destOrd="0" parTransId="{5FF5F3DE-D84A-4685-9775-5460091CF1B6}" sibTransId="{7D2043A4-34D1-4DF7-BAA9-660EB6E6EB61}"/>
    <dgm:cxn modelId="{3EF9BE66-F25E-4D7B-94FF-FADAAA74DA84}" srcId="{FD7F2518-6158-4EF9-95A6-58A505D20F23}" destId="{43DD6500-E848-4F7A-BD53-072BBAA79F4C}" srcOrd="1" destOrd="0" parTransId="{699D4952-AF89-4820-BE2E-110D8BED07CB}" sibTransId="{651B7E1E-876F-45A9-A8AB-28CE1E868138}"/>
    <dgm:cxn modelId="{2F054323-BC0C-47FF-80F6-363D3EDF110F}" srcId="{FD7F2518-6158-4EF9-95A6-58A505D20F23}" destId="{B93167D4-AF1A-4A8E-B5B1-4ED70FB7D2C0}" srcOrd="0" destOrd="0" parTransId="{9B76750F-CFEC-43FA-9CB6-67E9185D204A}" sibTransId="{2700A6EE-8779-4818-82F4-66124CFBF772}"/>
    <dgm:cxn modelId="{95948511-F84C-438C-9620-57309539748C}" type="presOf" srcId="{43DD6500-E848-4F7A-BD53-072BBAA79F4C}" destId="{9FB537A6-9E28-419F-A03C-52536A682DC7}" srcOrd="0" destOrd="0" presId="urn:microsoft.com/office/officeart/2005/8/layout/hChevron3"/>
    <dgm:cxn modelId="{5DF7A64A-E0E6-4C01-A84C-B8CBA6831049}" type="presOf" srcId="{BB5B9459-1A1D-4788-B820-83ECD83B8991}" destId="{12BD90B1-AAD2-4873-A735-774C10FBB005}" srcOrd="0" destOrd="0" presId="urn:microsoft.com/office/officeart/2005/8/layout/hChevron3"/>
    <dgm:cxn modelId="{84D9F1F5-D7B1-4F44-8074-A69ECB6E8C33}" type="presOf" srcId="{F3209314-208C-42C0-9B40-70080963C1E7}" destId="{F5249899-BB33-4FE4-A091-EC8FAADD82F6}" srcOrd="0" destOrd="0" presId="urn:microsoft.com/office/officeart/2005/8/layout/hChevron3"/>
    <dgm:cxn modelId="{24F83CA8-0BCB-4E96-84E9-23BBC76CAF47}" type="presOf" srcId="{B93167D4-AF1A-4A8E-B5B1-4ED70FB7D2C0}" destId="{9DE3A290-AF44-4AAA-81CC-57D282DC3817}" srcOrd="0" destOrd="0" presId="urn:microsoft.com/office/officeart/2005/8/layout/hChevron3"/>
    <dgm:cxn modelId="{54EE5ACE-B702-42E4-A881-0CC344F4D510}" type="presParOf" srcId="{81CED29B-118A-4EA0-AEBC-AC279B31B7ED}" destId="{9DE3A290-AF44-4AAA-81CC-57D282DC3817}" srcOrd="0" destOrd="0" presId="urn:microsoft.com/office/officeart/2005/8/layout/hChevron3"/>
    <dgm:cxn modelId="{F52D1201-808A-4A2A-84FD-CA65B470E32B}" type="presParOf" srcId="{81CED29B-118A-4EA0-AEBC-AC279B31B7ED}" destId="{A13A620C-34F0-457D-BB71-B6E58E80F8D5}" srcOrd="1" destOrd="0" presId="urn:microsoft.com/office/officeart/2005/8/layout/hChevron3"/>
    <dgm:cxn modelId="{7FCE9BD3-6165-42AE-9EF6-065DAC23BA5B}" type="presParOf" srcId="{81CED29B-118A-4EA0-AEBC-AC279B31B7ED}" destId="{9FB537A6-9E28-419F-A03C-52536A682DC7}" srcOrd="2" destOrd="0" presId="urn:microsoft.com/office/officeart/2005/8/layout/hChevron3"/>
    <dgm:cxn modelId="{F91CC233-EEB4-4C40-9058-531F64203E20}" type="presParOf" srcId="{81CED29B-118A-4EA0-AEBC-AC279B31B7ED}" destId="{54EDE16E-D591-41C9-9468-57457CD5F897}" srcOrd="3" destOrd="0" presId="urn:microsoft.com/office/officeart/2005/8/layout/hChevron3"/>
    <dgm:cxn modelId="{4A59FCBF-8892-49BB-AA42-5CB282B42E9C}" type="presParOf" srcId="{81CED29B-118A-4EA0-AEBC-AC279B31B7ED}" destId="{F5249899-BB33-4FE4-A091-EC8FAADD82F6}" srcOrd="4" destOrd="0" presId="urn:microsoft.com/office/officeart/2005/8/layout/hChevron3"/>
    <dgm:cxn modelId="{98E5377D-886B-4E6C-BEAC-99A92E5BD774}" type="presParOf" srcId="{81CED29B-118A-4EA0-AEBC-AC279B31B7ED}" destId="{CD3FBE9E-579D-4125-BA02-D35D883BACE8}" srcOrd="5" destOrd="0" presId="urn:microsoft.com/office/officeart/2005/8/layout/hChevron3"/>
    <dgm:cxn modelId="{7F2E9974-E33E-4D53-859C-1FFE62E7C8A3}" type="presParOf" srcId="{81CED29B-118A-4EA0-AEBC-AC279B31B7ED}" destId="{12BD90B1-AAD2-4873-A735-774C10FBB005}" srcOrd="6" destOrd="0" presId="urn:microsoft.com/office/officeart/2005/8/layout/hChevron3"/>
    <dgm:cxn modelId="{A67B0C3F-E780-4740-B65C-6F9C5659B619}" type="presParOf" srcId="{81CED29B-118A-4EA0-AEBC-AC279B31B7ED}" destId="{57CF6D53-955F-4402-8D97-FD4812AF561D}" srcOrd="7" destOrd="0" presId="urn:microsoft.com/office/officeart/2005/8/layout/hChevron3"/>
    <dgm:cxn modelId="{7520EFD9-7CF0-4599-9EA3-5D60561617FF}" type="presParOf" srcId="{81CED29B-118A-4EA0-AEBC-AC279B31B7ED}" destId="{E2B188A3-E84B-4385-A315-B4D6C7C0721E}"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8405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F4928-05CD-4982-BE83-9A0EBA83AD2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805000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15</a:t>
            </a:fld>
            <a:endParaRPr dirty="0">
              <a:solidFill>
                <a:prstClr val="black"/>
              </a:solidFill>
            </a:endParaRPr>
          </a:p>
        </p:txBody>
      </p:sp>
    </p:spTree>
    <p:extLst>
      <p:ext uri="{BB962C8B-B14F-4D97-AF65-F5344CB8AC3E}">
        <p14:creationId xmlns:p14="http://schemas.microsoft.com/office/powerpoint/2010/main" val="166894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16</a:t>
            </a:fld>
            <a:endParaRPr dirty="0">
              <a:solidFill>
                <a:prstClr val="black"/>
              </a:solidFill>
            </a:endParaRPr>
          </a:p>
        </p:txBody>
      </p:sp>
    </p:spTree>
    <p:extLst>
      <p:ext uri="{BB962C8B-B14F-4D97-AF65-F5344CB8AC3E}">
        <p14:creationId xmlns:p14="http://schemas.microsoft.com/office/powerpoint/2010/main" val="286409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17</a:t>
            </a:fld>
            <a:endParaRPr dirty="0">
              <a:solidFill>
                <a:prstClr val="black"/>
              </a:solidFill>
            </a:endParaRPr>
          </a:p>
        </p:txBody>
      </p:sp>
    </p:spTree>
    <p:extLst>
      <p:ext uri="{BB962C8B-B14F-4D97-AF65-F5344CB8AC3E}">
        <p14:creationId xmlns:p14="http://schemas.microsoft.com/office/powerpoint/2010/main" val="131677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dirty="0" smtClean="0"/>
              <a:t>The Deployment Pipeline</a:t>
            </a:r>
            <a:r>
              <a:rPr lang="de-DE" dirty="0" smtClean="0"/>
              <a:t> </a:t>
            </a:r>
          </a:p>
          <a:p>
            <a:pPr lvl="1"/>
            <a:r>
              <a:rPr lang="de-DE" dirty="0" smtClean="0"/>
              <a:t>Visualizes the status of product development</a:t>
            </a:r>
          </a:p>
          <a:p>
            <a:pPr lvl="1"/>
            <a:r>
              <a:rPr lang="de-DE" dirty="0" smtClean="0"/>
              <a:t>Provides feedback on each (!) change</a:t>
            </a:r>
          </a:p>
          <a:p>
            <a:pPr lvl="1"/>
            <a:r>
              <a:rPr lang="de-DE" dirty="0" smtClean="0"/>
              <a:t>Technical/ concentual basis for release process </a:t>
            </a:r>
          </a:p>
          <a:p>
            <a:pPr lvl="1"/>
            <a:endParaRPr lang="de-DE" dirty="0" smtClean="0"/>
          </a:p>
          <a:p>
            <a:r>
              <a:rPr lang="de-DE" b="1" dirty="0" smtClean="0"/>
              <a:t>The Deployment Pipeline contains a set of Stages </a:t>
            </a:r>
          </a:p>
          <a:p>
            <a:pPr lvl="1"/>
            <a:r>
              <a:rPr lang="de-DE" dirty="0" smtClean="0"/>
              <a:t>Commit Stage as central entry stage</a:t>
            </a:r>
          </a:p>
          <a:p>
            <a:pPr lvl="1"/>
            <a:r>
              <a:rPr lang="de-DE" dirty="0" smtClean="0"/>
              <a:t>Other typical stages: Integration, Acceptance, Performance, Production Deployment </a:t>
            </a:r>
          </a:p>
          <a:p>
            <a:pPr lvl="1"/>
            <a:r>
              <a:rPr lang="de-DE" dirty="0" smtClean="0"/>
              <a:t>Stages are connected via trigger (automatic or manual) </a:t>
            </a:r>
          </a:p>
          <a:p>
            <a:pPr lvl="1"/>
            <a:endParaRPr lang="de-DE" dirty="0" smtClean="0"/>
          </a:p>
          <a:p>
            <a:r>
              <a:rPr lang="de-DE" b="1" dirty="0" smtClean="0"/>
              <a:t>Stages contain a set of Jobs</a:t>
            </a:r>
          </a:p>
          <a:p>
            <a:pPr lvl="1"/>
            <a:r>
              <a:rPr lang="de-DE" dirty="0" smtClean="0"/>
              <a:t>„Unit of Work“ </a:t>
            </a:r>
          </a:p>
          <a:p>
            <a:pPr lvl="1"/>
            <a:r>
              <a:rPr lang="en-US" dirty="0" smtClean="0"/>
              <a:t>Contain of a set of tasks like Build, Deploy, Copy, Test, …</a:t>
            </a:r>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08103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de-DE" sz="1200" b="1" dirty="0" smtClean="0"/>
              <a:t>Each resource change starts a new pipeline instance</a:t>
            </a:r>
          </a:p>
          <a:p>
            <a:pPr lvl="1"/>
            <a:r>
              <a:rPr lang="de-DE" sz="1200" b="1" dirty="0" smtClean="0"/>
              <a:t>First stage produces all the artifacts</a:t>
            </a:r>
          </a:p>
          <a:p>
            <a:pPr lvl="1"/>
            <a:r>
              <a:rPr lang="de-DE" sz="1200" b="1" dirty="0" smtClean="0"/>
              <a:t>Run through all stages until failure („Stop the line“) or</a:t>
            </a:r>
          </a:p>
          <a:p>
            <a:pPr lvl="1"/>
            <a:r>
              <a:rPr lang="de-DE" sz="1200" b="1" dirty="0" smtClean="0"/>
              <a:t>until final pipeline end is reached. Last stage does deployment to production.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20</a:t>
            </a:fld>
            <a:endParaRPr dirty="0">
              <a:solidFill>
                <a:prstClr val="black"/>
              </a:solidFill>
            </a:endParaRPr>
          </a:p>
        </p:txBody>
      </p:sp>
    </p:spTree>
    <p:extLst>
      <p:ext uri="{BB962C8B-B14F-4D97-AF65-F5344CB8AC3E}">
        <p14:creationId xmlns:p14="http://schemas.microsoft.com/office/powerpoint/2010/main" val="389533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23</a:t>
            </a:fld>
            <a:endParaRPr dirty="0">
              <a:solidFill>
                <a:prstClr val="black"/>
              </a:solidFill>
            </a:endParaRPr>
          </a:p>
        </p:txBody>
      </p:sp>
    </p:spTree>
    <p:extLst>
      <p:ext uri="{BB962C8B-B14F-4D97-AF65-F5344CB8AC3E}">
        <p14:creationId xmlns:p14="http://schemas.microsoft.com/office/powerpoint/2010/main" val="3390851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24</a:t>
            </a:fld>
            <a:endParaRPr dirty="0">
              <a:solidFill>
                <a:prstClr val="black"/>
              </a:solidFill>
            </a:endParaRPr>
          </a:p>
        </p:txBody>
      </p:sp>
    </p:spTree>
    <p:extLst>
      <p:ext uri="{BB962C8B-B14F-4D97-AF65-F5344CB8AC3E}">
        <p14:creationId xmlns:p14="http://schemas.microsoft.com/office/powerpoint/2010/main" val="3140272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25</a:t>
            </a:fld>
            <a:endParaRPr dirty="0">
              <a:solidFill>
                <a:prstClr val="black"/>
              </a:solidFill>
            </a:endParaRPr>
          </a:p>
        </p:txBody>
      </p:sp>
    </p:spTree>
    <p:extLst>
      <p:ext uri="{BB962C8B-B14F-4D97-AF65-F5344CB8AC3E}">
        <p14:creationId xmlns:p14="http://schemas.microsoft.com/office/powerpoint/2010/main" val="2748660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26</a:t>
            </a:fld>
            <a:endParaRPr dirty="0">
              <a:solidFill>
                <a:prstClr val="black"/>
              </a:solidFill>
            </a:endParaRPr>
          </a:p>
        </p:txBody>
      </p:sp>
    </p:spTree>
    <p:extLst>
      <p:ext uri="{BB962C8B-B14F-4D97-AF65-F5344CB8AC3E}">
        <p14:creationId xmlns:p14="http://schemas.microsoft.com/office/powerpoint/2010/main" val="210862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52767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32</a:t>
            </a:fld>
            <a:endParaRPr dirty="0">
              <a:solidFill>
                <a:prstClr val="black"/>
              </a:solidFill>
            </a:endParaRPr>
          </a:p>
        </p:txBody>
      </p:sp>
    </p:spTree>
    <p:extLst>
      <p:ext uri="{BB962C8B-B14F-4D97-AF65-F5344CB8AC3E}">
        <p14:creationId xmlns:p14="http://schemas.microsoft.com/office/powerpoint/2010/main" val="732887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34</a:t>
            </a:fld>
            <a:endParaRPr dirty="0">
              <a:solidFill>
                <a:prstClr val="black"/>
              </a:solidFill>
            </a:endParaRPr>
          </a:p>
        </p:txBody>
      </p:sp>
    </p:spTree>
    <p:extLst>
      <p:ext uri="{BB962C8B-B14F-4D97-AF65-F5344CB8AC3E}">
        <p14:creationId xmlns:p14="http://schemas.microsoft.com/office/powerpoint/2010/main" val="2449103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639351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1729620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895311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411442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31427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084E25-2700-4EAE-B1F0-B27DB295FBE1}" type="slidenum">
              <a:rPr lang="de-DE" smtClean="0">
                <a:latin typeface="Arial" charset="0"/>
              </a:rPr>
              <a:pPr fontAlgn="base">
                <a:spcBef>
                  <a:spcPct val="0"/>
                </a:spcBef>
                <a:spcAft>
                  <a:spcPct val="0"/>
                </a:spcAft>
              </a:pPr>
              <a:t>5</a:t>
            </a:fld>
            <a:endParaRPr lang="de-DE" smtClean="0">
              <a:latin typeface="Arial" charset="0"/>
            </a:endParaRPr>
          </a:p>
        </p:txBody>
      </p:sp>
      <p:sp>
        <p:nvSpPr>
          <p:cNvPr id="26627" name="Slide Image Placeholder 8"/>
          <p:cNvSpPr>
            <a:spLocks noGrp="1" noRot="1" noChangeAspect="1" noTextEdit="1"/>
          </p:cNvSpPr>
          <p:nvPr>
            <p:ph type="sldImg"/>
          </p:nvPr>
        </p:nvSpPr>
        <p:spPr bwMode="auto">
          <a:xfrm>
            <a:off x="287338" y="661988"/>
            <a:ext cx="6223000" cy="3500437"/>
          </a:xfrm>
          <a:noFill/>
          <a:ln>
            <a:solidFill>
              <a:srgbClr val="000000"/>
            </a:solidFill>
            <a:miter lim="800000"/>
            <a:headEnd/>
            <a:tailEnd/>
          </a:ln>
        </p:spPr>
      </p:sp>
      <p:sp>
        <p:nvSpPr>
          <p:cNvPr id="26628" name="Notes Placeholder 9"/>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endParaRPr lang="de-DE" dirty="0"/>
          </a:p>
        </p:txBody>
      </p:sp>
    </p:spTree>
    <p:extLst>
      <p:ext uri="{BB962C8B-B14F-4D97-AF65-F5344CB8AC3E}">
        <p14:creationId xmlns:p14="http://schemas.microsoft.com/office/powerpoint/2010/main" val="373716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Resilience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00247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27643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059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31052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7338" y="661988"/>
            <a:ext cx="6223000" cy="3500437"/>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12</a:t>
            </a:fld>
            <a:endParaRPr dirty="0">
              <a:solidFill>
                <a:prstClr val="black"/>
              </a:solidFill>
            </a:endParaRPr>
          </a:p>
        </p:txBody>
      </p:sp>
    </p:spTree>
    <p:extLst>
      <p:ext uri="{BB962C8B-B14F-4D97-AF65-F5344CB8AC3E}">
        <p14:creationId xmlns:p14="http://schemas.microsoft.com/office/powerpoint/2010/main" val="964483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1579358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9891960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 id="2147483713" r:id="rId23"/>
    <p:sldLayoutId id="2147483714" r:id="rId24"/>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19.png"/><Relationship Id="rId5" Type="http://schemas.openxmlformats.org/officeDocument/2006/relationships/hyperlink" Target="http://www.thoughtworks.com/continuous-delivery" TargetMode="External"/><Relationship Id="rId4" Type="http://schemas.openxmlformats.org/officeDocument/2006/relationships/hyperlink" Target="http://agilemanifesto.org/principles.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continuousdelivery.com/2010/08/continuous-delivery-vs-continuous-deployment/" TargetMode="External"/><Relationship Id="rId2" Type="http://schemas.openxmlformats.org/officeDocument/2006/relationships/image" Target="../media/image22.jpeg"/><Relationship Id="rId1" Type="http://schemas.openxmlformats.org/officeDocument/2006/relationships/slideLayout" Target="../slideLayouts/slideLayout10.xml"/><Relationship Id="rId4" Type="http://schemas.openxmlformats.org/officeDocument/2006/relationships/hyperlink" Target="http://blog.crisp.se/2013/02/05/yassalsundman/continuous-delivery-vs-continuous-deploymen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informit.com/articles/article.aspx?p=1621865" TargetMode="External"/><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www.infoq.com/articles/Continuous-Delivery-Maturity-Model" TargetMode="External"/><Relationship Id="rId2" Type="http://schemas.openxmlformats.org/officeDocument/2006/relationships/image" Target="../media/image34.png"/><Relationship Id="rId1" Type="http://schemas.openxmlformats.org/officeDocument/2006/relationships/slideLayout" Target="../slideLayouts/slideLayout22.xml"/><Relationship Id="rId4" Type="http://schemas.openxmlformats.org/officeDocument/2006/relationships/hyperlink" Target="https://developer.ibm.com/urbancode/docs/continuous-delivery-maturity-mode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vOp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hyperlink" Target="https://cc-bulletinboard-ads-prod.cfapps.sap.hana.ondemand.com/static/index.html" TargetMode="External"/><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hyperlink" Target="http://mo-f8268fdb9.mo.sap.corp:8080/jenkins/view/CD%20Pipeline_DeliveryPlugin/" TargetMode="External"/><Relationship Id="rId5" Type="http://schemas.openxmlformats.org/officeDocument/2006/relationships/hyperlink" Target="http://mo-f8268fdb9.mo.sap.corp:8080/jenkins/view/CD%20Pipeline/" TargetMode="Externa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hyperlink" Target="http://mo-f8268fdb9.mo.sap.corp:8080/jenkins/view/CD%20Pipeline_DeliveryPlugin/" TargetMode="External"/><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mo-f8268fdb9.mo.sap.corp:8080/jenkins/view/CD%20Pipeline/"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hyperlink" Target="http://mo-f8268fdb9.mo.sap.corp:8080/jenkins/view/CD%20Pipeline_DeliveryPlugi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Cloud Curriculum</a:t>
            </a:r>
            <a:br>
              <a:rPr lang="en-US" dirty="0" smtClean="0"/>
            </a:br>
            <a:r>
              <a:rPr lang="en-US" sz="3600" dirty="0" smtClean="0"/>
              <a:t>Continuous Delivery &amp; DevOps</a:t>
            </a:r>
            <a:endParaRPr lang="en-US" sz="3600"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469767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50060" y="1427291"/>
            <a:ext cx="3019140" cy="1990930"/>
          </a:xfrm>
          <a:prstGeom prst="rect">
            <a:avLst/>
          </a:prstGeom>
        </p:spPr>
        <p:txBody>
          <a:bodyPr wrap="square">
            <a:spAutoFit/>
          </a:bodyPr>
          <a:lstStyle/>
          <a:p>
            <a:pPr>
              <a:spcBef>
                <a:spcPts val="800"/>
              </a:spcBef>
              <a:buClr>
                <a:srgbClr val="F0AB00"/>
              </a:buClr>
              <a:buSzPct val="80000"/>
            </a:pPr>
            <a:r>
              <a:rPr lang="en-US" sz="1600" b="1" kern="0" dirty="0" smtClean="0">
                <a:solidFill>
                  <a:srgbClr val="000000"/>
                </a:solidFill>
                <a:latin typeface="Avenir Light"/>
                <a:cs typeface="Avenir Light"/>
              </a:rPr>
              <a:t>Keep </a:t>
            </a:r>
            <a:r>
              <a:rPr lang="en-US" sz="1600" b="1" kern="0" dirty="0">
                <a:solidFill>
                  <a:srgbClr val="000000"/>
                </a:solidFill>
                <a:latin typeface="Avenir Light"/>
                <a:cs typeface="Avenir Light"/>
              </a:rPr>
              <a:t>the site </a:t>
            </a:r>
            <a:r>
              <a:rPr lang="en-US" sz="1600" b="1" kern="0" dirty="0">
                <a:solidFill>
                  <a:srgbClr val="000000"/>
                </a:solidFill>
                <a:latin typeface="Avenir Medium"/>
                <a:cs typeface="Avenir Medium"/>
              </a:rPr>
              <a:t>live</a:t>
            </a:r>
          </a:p>
          <a:p>
            <a:pPr marL="228646" indent="-228646">
              <a:spcBef>
                <a:spcPts val="800"/>
              </a:spcBef>
              <a:buClr>
                <a:srgbClr val="000000">
                  <a:lumMod val="75000"/>
                  <a:lumOff val="25000"/>
                </a:srgbClr>
              </a:buClr>
              <a:buSzPct val="80000"/>
              <a:buFont typeface="Wingdings" charset="2"/>
              <a:buChar char="§"/>
            </a:pPr>
            <a:r>
              <a:rPr lang="en-US" sz="1400" kern="0" dirty="0" smtClean="0">
                <a:solidFill>
                  <a:srgbClr val="000000"/>
                </a:solidFill>
                <a:latin typeface="Avenir Medium"/>
                <a:cs typeface="Avenir Medium"/>
              </a:rPr>
              <a:t>Incident </a:t>
            </a:r>
            <a:r>
              <a:rPr lang="en-US" sz="1400" kern="0" dirty="0">
                <a:solidFill>
                  <a:srgbClr val="000000"/>
                </a:solidFill>
                <a:latin typeface="Avenir Medium"/>
                <a:cs typeface="Avenir Medium"/>
              </a:rPr>
              <a:t>Management </a:t>
            </a:r>
            <a:endParaRPr lang="en-US" sz="1400" kern="0" dirty="0" smtClean="0">
              <a:solidFill>
                <a:srgbClr val="000000"/>
              </a:solidFill>
              <a:latin typeface="Avenir Medium"/>
              <a:cs typeface="Avenir Medium"/>
            </a:endParaRPr>
          </a:p>
          <a:p>
            <a:pPr marL="228646" indent="-228646">
              <a:spcBef>
                <a:spcPts val="800"/>
              </a:spcBef>
              <a:buClr>
                <a:srgbClr val="000000">
                  <a:lumMod val="75000"/>
                  <a:lumOff val="25000"/>
                </a:srgbClr>
              </a:buClr>
              <a:buSzPct val="80000"/>
              <a:buFont typeface="Wingdings" charset="2"/>
              <a:buChar char="§"/>
            </a:pPr>
            <a:r>
              <a:rPr lang="en-US" sz="1334" kern="0" dirty="0" smtClean="0">
                <a:solidFill>
                  <a:srgbClr val="000000"/>
                </a:solidFill>
                <a:latin typeface="Avenir Light"/>
                <a:cs typeface="Avenir Light"/>
              </a:rPr>
              <a:t>24x7 </a:t>
            </a:r>
            <a:r>
              <a:rPr lang="en-US" sz="1334" kern="0" dirty="0">
                <a:solidFill>
                  <a:srgbClr val="000000"/>
                </a:solidFill>
                <a:latin typeface="Avenir Light"/>
                <a:cs typeface="Avenir Light"/>
              </a:rPr>
              <a:t>monitoring &amp; alerting</a:t>
            </a:r>
          </a:p>
          <a:p>
            <a:pPr marL="228646" indent="-228646">
              <a:spcBef>
                <a:spcPts val="800"/>
              </a:spcBef>
              <a:buClr>
                <a:srgbClr val="000000">
                  <a:lumMod val="75000"/>
                  <a:lumOff val="25000"/>
                </a:srgbClr>
              </a:buClr>
              <a:buSzPct val="80000"/>
              <a:buFont typeface="Wingdings" charset="2"/>
              <a:buChar char="§"/>
            </a:pPr>
            <a:r>
              <a:rPr lang="en-US" sz="1334" kern="0" dirty="0" smtClean="0">
                <a:solidFill>
                  <a:srgbClr val="000000"/>
                </a:solidFill>
                <a:latin typeface="Avenir Light"/>
                <a:cs typeface="Avenir Light"/>
              </a:rPr>
              <a:t>Immediate </a:t>
            </a:r>
            <a:r>
              <a:rPr lang="en-US" sz="1334" kern="0" dirty="0">
                <a:solidFill>
                  <a:srgbClr val="000000"/>
                </a:solidFill>
                <a:latin typeface="Avenir Light"/>
                <a:cs typeface="Avenir Light"/>
              </a:rPr>
              <a:t>reaction</a:t>
            </a:r>
          </a:p>
          <a:p>
            <a:pPr marL="228646" indent="-228646">
              <a:spcBef>
                <a:spcPts val="800"/>
              </a:spcBef>
              <a:buClr>
                <a:srgbClr val="000000">
                  <a:lumMod val="75000"/>
                  <a:lumOff val="25000"/>
                </a:srgbClr>
              </a:buClr>
              <a:buSzPct val="80000"/>
              <a:buFont typeface="Wingdings" charset="2"/>
              <a:buChar char="§"/>
            </a:pPr>
            <a:r>
              <a:rPr lang="en-US" sz="1334" kern="0" dirty="0">
                <a:solidFill>
                  <a:srgbClr val="000000"/>
                </a:solidFill>
                <a:latin typeface="Avenir Light"/>
                <a:cs typeface="Avenir Light"/>
              </a:rPr>
              <a:t>plus </a:t>
            </a:r>
            <a:r>
              <a:rPr lang="en-US" sz="1334" b="1" kern="0" dirty="0">
                <a:solidFill>
                  <a:srgbClr val="000000"/>
                </a:solidFill>
                <a:latin typeface="Avenir Light"/>
                <a:cs typeface="Avenir Light"/>
              </a:rPr>
              <a:t>continuous improvement</a:t>
            </a:r>
            <a:r>
              <a:rPr lang="en-US" sz="1334" kern="0" dirty="0">
                <a:solidFill>
                  <a:srgbClr val="000000"/>
                </a:solidFill>
                <a:latin typeface="Avenir Light"/>
                <a:cs typeface="Avenir Light"/>
              </a:rPr>
              <a:t> of </a:t>
            </a:r>
            <a:r>
              <a:rPr lang="en-US" sz="1334" kern="0" dirty="0">
                <a:solidFill>
                  <a:srgbClr val="000000"/>
                </a:solidFill>
                <a:latin typeface="Avenir Light"/>
                <a:cs typeface="Avenir Light"/>
                <a:sym typeface="Wingdings" panose="05000000000000000000" pitchFamily="2" charset="2"/>
              </a:rPr>
              <a:t>infrastructure, software, automation &amp; tools</a:t>
            </a:r>
            <a:endParaRPr lang="en-US" sz="1334" kern="0" dirty="0">
              <a:solidFill>
                <a:srgbClr val="000000"/>
              </a:solidFill>
              <a:latin typeface="Avenir Light"/>
              <a:cs typeface="Avenir Light"/>
            </a:endParaRPr>
          </a:p>
        </p:txBody>
      </p:sp>
      <p:sp>
        <p:nvSpPr>
          <p:cNvPr id="81" name="Rectangle 80"/>
          <p:cNvSpPr/>
          <p:nvPr/>
        </p:nvSpPr>
        <p:spPr>
          <a:xfrm>
            <a:off x="8850060" y="3839849"/>
            <a:ext cx="2750815" cy="1580433"/>
          </a:xfrm>
          <a:prstGeom prst="rect">
            <a:avLst/>
          </a:prstGeom>
        </p:spPr>
        <p:txBody>
          <a:bodyPr wrap="square">
            <a:spAutoFit/>
          </a:bodyPr>
          <a:lstStyle/>
          <a:p>
            <a:pPr>
              <a:spcBef>
                <a:spcPts val="800"/>
              </a:spcBef>
              <a:buClr>
                <a:srgbClr val="F0AB00"/>
              </a:buClr>
              <a:buSzPct val="80000"/>
            </a:pPr>
            <a:r>
              <a:rPr lang="en-US" sz="1600" b="1" kern="0" dirty="0" smtClean="0">
                <a:solidFill>
                  <a:srgbClr val="000000"/>
                </a:solidFill>
                <a:latin typeface="Avenir Light"/>
                <a:cs typeface="Avenir Light"/>
              </a:rPr>
              <a:t>Keep </a:t>
            </a:r>
            <a:r>
              <a:rPr lang="en-US" sz="1600" b="1" kern="0" dirty="0">
                <a:solidFill>
                  <a:srgbClr val="000000"/>
                </a:solidFill>
                <a:latin typeface="Avenir Light"/>
                <a:cs typeface="Avenir Light"/>
              </a:rPr>
              <a:t>the site </a:t>
            </a:r>
            <a:r>
              <a:rPr lang="en-US" sz="1600" b="1" kern="0" dirty="0">
                <a:solidFill>
                  <a:srgbClr val="000000"/>
                </a:solidFill>
                <a:latin typeface="Avenir Medium"/>
                <a:cs typeface="Avenir Medium"/>
              </a:rPr>
              <a:t>healthy</a:t>
            </a:r>
          </a:p>
          <a:p>
            <a:pPr marL="228646" indent="-228646">
              <a:spcBef>
                <a:spcPts val="800"/>
              </a:spcBef>
              <a:buClr>
                <a:srgbClr val="000000">
                  <a:lumMod val="75000"/>
                  <a:lumOff val="25000"/>
                </a:srgbClr>
              </a:buClr>
              <a:buSzPct val="80000"/>
              <a:buFont typeface="Wingdings" charset="2"/>
              <a:buChar char="§"/>
            </a:pPr>
            <a:r>
              <a:rPr lang="en-US" sz="1400" kern="0" dirty="0" smtClean="0">
                <a:solidFill>
                  <a:srgbClr val="000000"/>
                </a:solidFill>
                <a:latin typeface="Avenir Medium"/>
                <a:cs typeface="Avenir Medium"/>
              </a:rPr>
              <a:t>Incident </a:t>
            </a:r>
            <a:r>
              <a:rPr lang="en-US" sz="1400" kern="0" dirty="0">
                <a:solidFill>
                  <a:srgbClr val="000000"/>
                </a:solidFill>
                <a:latin typeface="Avenir Medium"/>
                <a:cs typeface="Avenir Medium"/>
              </a:rPr>
              <a:t>Solution</a:t>
            </a:r>
            <a:endParaRPr lang="en-US" sz="1334" kern="0" dirty="0" smtClean="0">
              <a:solidFill>
                <a:srgbClr val="000000"/>
              </a:solidFill>
              <a:latin typeface="Avenir Light"/>
              <a:cs typeface="Avenir Light"/>
            </a:endParaRPr>
          </a:p>
          <a:p>
            <a:pPr marL="228646" indent="-228646">
              <a:spcBef>
                <a:spcPts val="800"/>
              </a:spcBef>
              <a:buClr>
                <a:srgbClr val="000000">
                  <a:lumMod val="75000"/>
                  <a:lumOff val="25000"/>
                </a:srgbClr>
              </a:buClr>
              <a:buSzPct val="80000"/>
              <a:buFont typeface="Wingdings" charset="2"/>
              <a:buChar char="§"/>
            </a:pPr>
            <a:r>
              <a:rPr lang="en-US" sz="1334" kern="0" dirty="0" smtClean="0">
                <a:solidFill>
                  <a:srgbClr val="000000"/>
                </a:solidFill>
                <a:latin typeface="Avenir Light"/>
                <a:cs typeface="Avenir Light"/>
              </a:rPr>
              <a:t>plus </a:t>
            </a:r>
            <a:r>
              <a:rPr lang="en-US" sz="1334" kern="0" dirty="0">
                <a:solidFill>
                  <a:srgbClr val="000000"/>
                </a:solidFill>
                <a:latin typeface="Avenir Light"/>
                <a:cs typeface="Avenir Light"/>
              </a:rPr>
              <a:t>software lifecycle management, </a:t>
            </a:r>
            <a:r>
              <a:rPr lang="en-US" sz="1334" kern="0" dirty="0" err="1">
                <a:solidFill>
                  <a:srgbClr val="000000"/>
                </a:solidFill>
                <a:latin typeface="Avenir Light"/>
                <a:cs typeface="Avenir Light"/>
              </a:rPr>
              <a:t>logfile</a:t>
            </a:r>
            <a:r>
              <a:rPr lang="en-US" sz="1334" kern="0" dirty="0">
                <a:solidFill>
                  <a:srgbClr val="000000"/>
                </a:solidFill>
                <a:latin typeface="Avenir Light"/>
                <a:cs typeface="Avenir Light"/>
              </a:rPr>
              <a:t> and usage analysis, product and service improvement, etc.</a:t>
            </a:r>
          </a:p>
        </p:txBody>
      </p:sp>
      <p:sp>
        <p:nvSpPr>
          <p:cNvPr id="5" name="Title 4"/>
          <p:cNvSpPr>
            <a:spLocks noGrp="1"/>
          </p:cNvSpPr>
          <p:nvPr>
            <p:ph type="title"/>
          </p:nvPr>
        </p:nvSpPr>
        <p:spPr/>
        <p:txBody>
          <a:bodyPr/>
          <a:lstStyle/>
          <a:p>
            <a:r>
              <a:rPr lang="de-DE" dirty="0" smtClean="0"/>
              <a:t>Cloud Engineering – DevOps Working Model at HCP </a:t>
            </a:r>
            <a:endParaRPr lang="en-US" dirty="0"/>
          </a:p>
        </p:txBody>
      </p:sp>
      <p:sp>
        <p:nvSpPr>
          <p:cNvPr id="90" name="TextBox 89"/>
          <p:cNvSpPr txBox="1"/>
          <p:nvPr/>
        </p:nvSpPr>
        <p:spPr>
          <a:xfrm>
            <a:off x="1021607" y="1559638"/>
            <a:ext cx="2457437" cy="923330"/>
          </a:xfrm>
          <a:prstGeom prst="rect">
            <a:avLst/>
          </a:prstGeom>
          <a:noFill/>
        </p:spPr>
        <p:txBody>
          <a:bodyPr wrap="square" lIns="0" tIns="0" rIns="0" bIns="0">
            <a:spAutoFit/>
          </a:bodyPr>
          <a:lstStyle/>
          <a:p>
            <a:pPr>
              <a:spcBef>
                <a:spcPts val="600"/>
              </a:spcBef>
              <a:buClr>
                <a:srgbClr val="F0AB00"/>
              </a:buClr>
              <a:buSzPct val="80000"/>
              <a:defRPr/>
            </a:pPr>
            <a:r>
              <a:rPr sz="2000" kern="0" dirty="0">
                <a:solidFill>
                  <a:srgbClr val="000000"/>
                </a:solidFill>
                <a:latin typeface="Arial" panose="020B0604020202020204" pitchFamily="34" charset="0"/>
                <a:ea typeface="Arial Unicode MS" pitchFamily="34" charset="-128"/>
                <a:cs typeface="Arial Unicode MS" pitchFamily="34" charset="-128"/>
              </a:rPr>
              <a:t>P&amp;I Technology Cloud </a:t>
            </a:r>
            <a:r>
              <a:rPr sz="2000" kern="0" dirty="0" smtClean="0">
                <a:solidFill>
                  <a:srgbClr val="000000"/>
                </a:solidFill>
                <a:latin typeface="Arial" panose="020B0604020202020204" pitchFamily="34" charset="0"/>
                <a:ea typeface="Arial Unicode MS" pitchFamily="34" charset="-128"/>
                <a:cs typeface="Arial Unicode MS" pitchFamily="34" charset="-128"/>
              </a:rPr>
              <a:t>Engineering </a:t>
            </a:r>
            <a:r>
              <a:rPr sz="2000" kern="0" dirty="0">
                <a:solidFill>
                  <a:srgbClr val="000000"/>
                </a:solidFill>
                <a:latin typeface="Arial" panose="020B0604020202020204" pitchFamily="34" charset="0"/>
                <a:ea typeface="Arial Unicode MS" pitchFamily="34" charset="-128"/>
                <a:cs typeface="Arial Unicode MS" pitchFamily="34" charset="-128"/>
              </a:rPr>
              <a:t>Team</a:t>
            </a:r>
            <a:endParaRPr lang="en-US" sz="2000" kern="0" dirty="0" err="1">
              <a:solidFill>
                <a:srgbClr val="000000"/>
              </a:solidFill>
              <a:latin typeface="Arial" panose="020B0604020202020204" pitchFamily="34" charset="0"/>
              <a:ea typeface="Arial Unicode MS" pitchFamily="34" charset="-128"/>
              <a:cs typeface="Arial Unicode MS" pitchFamily="34" charset="-128"/>
            </a:endParaRPr>
          </a:p>
        </p:txBody>
      </p:sp>
      <p:sp>
        <p:nvSpPr>
          <p:cNvPr id="91" name="TextBox 90"/>
          <p:cNvSpPr txBox="1"/>
          <p:nvPr/>
        </p:nvSpPr>
        <p:spPr>
          <a:xfrm>
            <a:off x="1105856" y="4046420"/>
            <a:ext cx="2055249" cy="923330"/>
          </a:xfrm>
          <a:prstGeom prst="rect">
            <a:avLst/>
          </a:prstGeom>
          <a:noFill/>
        </p:spPr>
        <p:txBody>
          <a:bodyPr wrap="square" lIns="0" tIns="0" rIns="0" bIns="0">
            <a:spAutoFit/>
          </a:bodyPr>
          <a:lstStyle/>
          <a:p>
            <a:pPr>
              <a:spcBef>
                <a:spcPts val="600"/>
              </a:spcBef>
              <a:buClr>
                <a:srgbClr val="F0AB00"/>
              </a:buClr>
              <a:buSzPct val="80000"/>
              <a:defRPr/>
            </a:pPr>
            <a:r>
              <a:rPr sz="2000" kern="0" dirty="0">
                <a:solidFill>
                  <a:srgbClr val="000000"/>
                </a:solidFill>
                <a:latin typeface="Arial" panose="020B0604020202020204" pitchFamily="34" charset="0"/>
                <a:ea typeface="Arial Unicode MS" pitchFamily="34" charset="-128"/>
                <a:cs typeface="Arial Unicode MS" pitchFamily="34" charset="-128"/>
              </a:rPr>
              <a:t>P&amp;I Technology </a:t>
            </a:r>
            <a:r>
              <a:rPr sz="2000" kern="0" dirty="0" smtClean="0">
                <a:solidFill>
                  <a:srgbClr val="000000"/>
                </a:solidFill>
                <a:latin typeface="Arial" panose="020B0604020202020204" pitchFamily="34" charset="0"/>
                <a:ea typeface="Arial Unicode MS" pitchFamily="34" charset="-128"/>
                <a:cs typeface="Arial Unicode MS" pitchFamily="34" charset="-128"/>
              </a:rPr>
              <a:t>Development Teams</a:t>
            </a:r>
            <a:endParaRPr lang="en-US" sz="2000" kern="0" dirty="0" err="1">
              <a:solidFill>
                <a:srgbClr val="000000"/>
              </a:solidFill>
              <a:latin typeface="Arial" panose="020B0604020202020204" pitchFamily="34" charset="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3886443" y="1427291"/>
            <a:ext cx="4238279" cy="4519097"/>
          </a:xfrm>
          <a:prstGeom prst="rect">
            <a:avLst/>
          </a:prstGeom>
        </p:spPr>
      </p:pic>
    </p:spTree>
    <p:extLst>
      <p:ext uri="{BB962C8B-B14F-4D97-AF65-F5344CB8AC3E}">
        <p14:creationId xmlns:p14="http://schemas.microsoft.com/office/powerpoint/2010/main" val="286150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2764938"/>
              <a:ext cx="6118250" cy="1323133"/>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Continuous Delivery/ Deployment</a:t>
              </a:r>
              <a:endParaRPr lang="en-US" sz="4300" dirty="0">
                <a:solidFill>
                  <a:srgbClr val="000000"/>
                </a:solidFill>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20613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Classic Delivery Model – …</a:t>
            </a:r>
            <a:r>
              <a:rPr lang="de-DE" i="1" dirty="0" err="1" smtClean="0"/>
              <a:t>where</a:t>
            </a:r>
            <a:r>
              <a:rPr lang="de-DE" i="1" dirty="0" smtClean="0"/>
              <a:t> </a:t>
            </a:r>
            <a:r>
              <a:rPr lang="de-DE" i="1" dirty="0" err="1" smtClean="0"/>
              <a:t>we</a:t>
            </a:r>
            <a:r>
              <a:rPr lang="de-DE" i="1" dirty="0" smtClean="0"/>
              <a:t> </a:t>
            </a:r>
            <a:r>
              <a:rPr lang="de-DE" i="1" dirty="0" err="1" smtClean="0"/>
              <a:t>come</a:t>
            </a:r>
            <a:r>
              <a:rPr lang="de-DE" i="1" dirty="0" smtClean="0"/>
              <a:t> </a:t>
            </a:r>
            <a:r>
              <a:rPr lang="de-DE" i="1" dirty="0" err="1" smtClean="0"/>
              <a:t>from</a:t>
            </a:r>
            <a:endParaRPr lang="de-DE" i="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3014663"/>
            <a:ext cx="10647362" cy="3343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Rectangle 4"/>
          <p:cNvSpPr/>
          <p:nvPr/>
        </p:nvSpPr>
        <p:spPr bwMode="gray">
          <a:xfrm>
            <a:off x="6553200" y="2933700"/>
            <a:ext cx="4752975" cy="3424238"/>
          </a:xfrm>
          <a:prstGeom prst="rect">
            <a:avLst/>
          </a:prstGeom>
          <a:noFill/>
          <a:ln w="22225" algn="ctr">
            <a:solidFill>
              <a:srgbClr val="0000FF"/>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 name="TextBox 5"/>
          <p:cNvSpPr txBox="1"/>
          <p:nvPr/>
        </p:nvSpPr>
        <p:spPr>
          <a:xfrm>
            <a:off x="6553200" y="2938463"/>
            <a:ext cx="4752975" cy="276999"/>
          </a:xfrm>
          <a:prstGeom prst="rect">
            <a:avLst/>
          </a:prstGeom>
          <a:solidFill>
            <a:srgbClr val="0000FF"/>
          </a:solidFill>
        </p:spPr>
        <p:txBody>
          <a:bodyPr wrap="square" lIns="0" tIns="0" rIns="0" bIns="0" rtlCol="0">
            <a:spAutoFit/>
          </a:bodyPr>
          <a:lstStyle/>
          <a:p>
            <a:pPr fontAlgn="base">
              <a:spcBef>
                <a:spcPct val="50000"/>
              </a:spcBef>
              <a:spcAft>
                <a:spcPct val="0"/>
              </a:spcAft>
              <a:buClr>
                <a:srgbClr val="F0AB00"/>
              </a:buClr>
              <a:buSzPct val="80000"/>
            </a:pPr>
            <a:r>
              <a:rPr sz="1800" kern="0" dirty="0" smtClean="0">
                <a:solidFill>
                  <a:srgbClr val="FFFFFF"/>
                </a:solidFill>
                <a:ea typeface="Arial Unicode MS" pitchFamily="34" charset="-128"/>
                <a:cs typeface="Arial Unicode MS" pitchFamily="34" charset="-128"/>
              </a:rPr>
              <a:t>Development/Test &amp; Release/</a:t>
            </a:r>
            <a:r>
              <a:rPr sz="1800" kern="0" dirty="0" err="1" smtClean="0">
                <a:solidFill>
                  <a:srgbClr val="FFFFFF"/>
                </a:solidFill>
                <a:ea typeface="Arial Unicode MS" pitchFamily="34" charset="-128"/>
                <a:cs typeface="Arial Unicode MS" pitchFamily="34" charset="-128"/>
              </a:rPr>
              <a:t>Provisioning</a:t>
            </a:r>
            <a:endParaRPr sz="1800" kern="0" dirty="0" smtClean="0">
              <a:solidFill>
                <a:srgbClr val="FFFFFF"/>
              </a:solidFill>
              <a:ea typeface="Arial Unicode MS" pitchFamily="34" charset="-128"/>
              <a:cs typeface="Arial Unicode MS" pitchFamily="34" charset="-128"/>
            </a:endParaRPr>
          </a:p>
        </p:txBody>
      </p:sp>
      <p:sp>
        <p:nvSpPr>
          <p:cNvPr id="8" name="Text Placeholder 2"/>
          <p:cNvSpPr>
            <a:spLocks noGrp="1"/>
          </p:cNvSpPr>
          <p:nvPr>
            <p:ph type="body" sz="quarter" idx="10"/>
          </p:nvPr>
        </p:nvSpPr>
        <p:spPr>
          <a:xfrm>
            <a:off x="324000" y="1485900"/>
            <a:ext cx="11545200" cy="4819650"/>
          </a:xfrm>
        </p:spPr>
        <p:txBody>
          <a:bodyPr/>
          <a:lstStyle/>
          <a:p>
            <a:pPr marL="342900" indent="-342900">
              <a:buFont typeface="Arial" panose="020B0604020202020204" pitchFamily="34" charset="0"/>
              <a:buChar char="•"/>
            </a:pPr>
            <a:r>
              <a:rPr lang="en-US" b="1" dirty="0" smtClean="0"/>
              <a:t>Long product definition and development phases</a:t>
            </a:r>
          </a:p>
          <a:p>
            <a:pPr marL="342900" indent="-342900">
              <a:buFont typeface="Arial" panose="020B0604020202020204" pitchFamily="34" charset="0"/>
              <a:buChar char="•"/>
            </a:pPr>
            <a:r>
              <a:rPr lang="en-US" b="1" dirty="0" smtClean="0"/>
              <a:t>Release as “Big-Bang”</a:t>
            </a:r>
          </a:p>
          <a:p>
            <a:pPr marL="522900" lvl="1" indent="-342900">
              <a:buFont typeface="Arial" panose="020B0604020202020204" pitchFamily="34" charset="0"/>
              <a:buChar char="•"/>
            </a:pPr>
            <a:r>
              <a:rPr lang="en-US" dirty="0" smtClean="0"/>
              <a:t>Manual, time consuming, complex, </a:t>
            </a:r>
            <a:br>
              <a:rPr lang="en-US" dirty="0" smtClean="0"/>
            </a:br>
            <a:r>
              <a:rPr lang="en-US" dirty="0" smtClean="0"/>
              <a:t>many involved parties, </a:t>
            </a:r>
            <a:r>
              <a:rPr lang="en-US" dirty="0" err="1" smtClean="0"/>
              <a:t>errorprone</a:t>
            </a:r>
            <a:endParaRPr lang="en-US" dirty="0" smtClean="0"/>
          </a:p>
        </p:txBody>
      </p:sp>
    </p:spTree>
    <p:extLst>
      <p:ext uri="{BB962C8B-B14F-4D97-AF65-F5344CB8AC3E}">
        <p14:creationId xmlns:p14="http://schemas.microsoft.com/office/powerpoint/2010/main" val="421329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Trend to short Shipment Cycles and Continuous Delivery </a:t>
            </a:r>
            <a:endParaRPr lang="en-US" dirty="0"/>
          </a:p>
        </p:txBody>
      </p:sp>
      <p:sp>
        <p:nvSpPr>
          <p:cNvPr id="37" name="TextBox 36"/>
          <p:cNvSpPr txBox="1"/>
          <p:nvPr/>
        </p:nvSpPr>
        <p:spPr>
          <a:xfrm rot="16200000">
            <a:off x="189653" y="2788429"/>
            <a:ext cx="1386701" cy="6463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b="1" kern="0" dirty="0">
                <a:solidFill>
                  <a:srgbClr val="000000">
                    <a:lumMod val="50000"/>
                    <a:lumOff val="50000"/>
                  </a:srgbClr>
                </a:solidFill>
                <a:ea typeface="Arial Unicode MS" pitchFamily="34" charset="-128"/>
                <a:cs typeface="Arial Unicode MS" pitchFamily="34" charset="-128"/>
              </a:rPr>
              <a:t>Functional Increase</a:t>
            </a:r>
          </a:p>
        </p:txBody>
      </p:sp>
      <p:sp>
        <p:nvSpPr>
          <p:cNvPr id="223" name="TextBox 222"/>
          <p:cNvSpPr txBox="1"/>
          <p:nvPr/>
        </p:nvSpPr>
        <p:spPr>
          <a:xfrm>
            <a:off x="1396575" y="4298966"/>
            <a:ext cx="2698393"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700" b="1" kern="0" dirty="0">
                <a:solidFill>
                  <a:srgbClr val="000000">
                    <a:lumMod val="50000"/>
                    <a:lumOff val="50000"/>
                  </a:srgbClr>
                </a:solidFill>
                <a:ea typeface="Arial Unicode MS" pitchFamily="34" charset="-128"/>
                <a:cs typeface="Arial Unicode MS" pitchFamily="34" charset="-128"/>
              </a:rPr>
              <a:t>Major (yearly) Releases</a:t>
            </a:r>
          </a:p>
        </p:txBody>
      </p:sp>
      <p:sp>
        <p:nvSpPr>
          <p:cNvPr id="224" name="TextBox 223"/>
          <p:cNvSpPr txBox="1"/>
          <p:nvPr/>
        </p:nvSpPr>
        <p:spPr>
          <a:xfrm>
            <a:off x="4686462" y="4302769"/>
            <a:ext cx="2727097"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algn="ctr" fontAlgn="base">
              <a:spcBef>
                <a:spcPct val="50000"/>
              </a:spcBef>
              <a:spcAft>
                <a:spcPct val="0"/>
              </a:spcAft>
              <a:buClr>
                <a:srgbClr val="F0AB00"/>
              </a:buClr>
              <a:buSzPct val="80000"/>
            </a:pPr>
            <a:r>
              <a:rPr lang="en-US" sz="1700" b="1" kern="0" dirty="0">
                <a:solidFill>
                  <a:srgbClr val="000000">
                    <a:lumMod val="50000"/>
                    <a:lumOff val="50000"/>
                  </a:srgbClr>
                </a:solidFill>
                <a:ea typeface="Arial Unicode MS" pitchFamily="34" charset="-128"/>
                <a:cs typeface="Arial Unicode MS" pitchFamily="34" charset="-128"/>
              </a:rPr>
              <a:t>Quarterly </a:t>
            </a:r>
            <a:r>
              <a:rPr lang="en-US" sz="1700" b="1" kern="0" dirty="0" smtClean="0">
                <a:solidFill>
                  <a:srgbClr val="000000">
                    <a:lumMod val="50000"/>
                    <a:lumOff val="50000"/>
                  </a:srgbClr>
                </a:solidFill>
                <a:ea typeface="Arial Unicode MS" pitchFamily="34" charset="-128"/>
                <a:cs typeface="Arial Unicode MS" pitchFamily="34" charset="-128"/>
              </a:rPr>
              <a:t>Shipments</a:t>
            </a:r>
            <a:endParaRPr lang="en-US" sz="1700" b="1" kern="0" dirty="0">
              <a:solidFill>
                <a:srgbClr val="000000">
                  <a:lumMod val="50000"/>
                  <a:lumOff val="50000"/>
                </a:srgbClr>
              </a:solidFill>
              <a:ea typeface="Arial Unicode MS" pitchFamily="34" charset="-128"/>
              <a:cs typeface="Arial Unicode MS" pitchFamily="34" charset="-128"/>
            </a:endParaRPr>
          </a:p>
        </p:txBody>
      </p:sp>
      <p:sp>
        <p:nvSpPr>
          <p:cNvPr id="225" name="TextBox 224"/>
          <p:cNvSpPr txBox="1"/>
          <p:nvPr/>
        </p:nvSpPr>
        <p:spPr>
          <a:xfrm>
            <a:off x="8047710" y="4305589"/>
            <a:ext cx="2730453" cy="526040"/>
          </a:xfrm>
          <a:prstGeom prst="rect">
            <a:avLst/>
          </a:prstGeom>
          <a:solidFill>
            <a:schemeClr val="bg1"/>
          </a:solidFill>
          <a:effectLst>
            <a:outerShdw blurRad="50800" dist="38100" dir="2700000" algn="tl" rotWithShape="0">
              <a:prstClr val="black">
                <a:alpha val="40000"/>
              </a:prstClr>
            </a:outerShdw>
          </a:effectLst>
        </p:spPr>
        <p:txBody>
          <a:bodyPr wrap="square" lIns="0" tIns="0" rIns="0" bIns="0" rtlCol="0" anchor="ctr" anchorCtr="0">
            <a:noAutofit/>
          </a:bodyPr>
          <a:lstStyle/>
          <a:p>
            <a:pPr fontAlgn="base">
              <a:spcBef>
                <a:spcPct val="50000"/>
              </a:spcBef>
              <a:spcAft>
                <a:spcPct val="0"/>
              </a:spcAft>
              <a:buClr>
                <a:srgbClr val="F0AB00"/>
              </a:buClr>
              <a:buSzPct val="80000"/>
            </a:pPr>
            <a:r>
              <a:rPr lang="en-US" sz="1700" b="1" kern="0" dirty="0" smtClean="0">
                <a:solidFill>
                  <a:srgbClr val="000000">
                    <a:lumMod val="50000"/>
                    <a:lumOff val="50000"/>
                  </a:srgbClr>
                </a:solidFill>
                <a:ea typeface="Arial Unicode MS" pitchFamily="34" charset="-128"/>
                <a:cs typeface="Arial Unicode MS" pitchFamily="34" charset="-128"/>
              </a:rPr>
              <a:t>Quasi continuous delivery  </a:t>
            </a:r>
            <a:endParaRPr lang="en-US" sz="1700" b="1" kern="0" dirty="0">
              <a:solidFill>
                <a:srgbClr val="000000">
                  <a:lumMod val="50000"/>
                  <a:lumOff val="50000"/>
                </a:srgbClr>
              </a:solidFill>
              <a:ea typeface="Arial Unicode MS" pitchFamily="34" charset="-128"/>
              <a:cs typeface="Arial Unicode MS" pitchFamily="34" charset="-128"/>
            </a:endParaRPr>
          </a:p>
        </p:txBody>
      </p:sp>
      <p:sp>
        <p:nvSpPr>
          <p:cNvPr id="226" name="Right Arrow 225"/>
          <p:cNvSpPr/>
          <p:nvPr/>
        </p:nvSpPr>
        <p:spPr bwMode="gray">
          <a:xfrm>
            <a:off x="1469946" y="5160785"/>
            <a:ext cx="9308218" cy="1152395"/>
          </a:xfrm>
          <a:prstGeom prst="rightArrow">
            <a:avLst>
              <a:gd name="adj1" fmla="val 50000"/>
              <a:gd name="adj2" fmla="val 47088"/>
            </a:avLst>
          </a:prstGeom>
          <a:solidFill>
            <a:schemeClr val="bg1">
              <a:lumMod val="50000"/>
            </a:schemeClr>
          </a:solidFill>
          <a:ln w="6350" algn="ctr">
            <a:noFill/>
            <a:miter lim="800000"/>
            <a:headEnd/>
            <a:tailEnd/>
          </a:ln>
          <a:effectLst>
            <a:outerShdw blurRad="50800" dist="38100" dir="2700000" algn="tl" rotWithShape="0">
              <a:prstClr val="black">
                <a:alpha val="40000"/>
              </a:prstClr>
            </a:outerShdw>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FFFFFF"/>
                </a:solidFill>
                <a:ea typeface="Arial Unicode MS" pitchFamily="34" charset="-128"/>
                <a:cs typeface="Arial Unicode MS" pitchFamily="34" charset="-128"/>
              </a:rPr>
              <a:t>TREND TOWARDS SHORTER SHIPMENT CYCLES </a:t>
            </a:r>
            <a:r>
              <a:rPr lang="en-US" sz="1800" kern="0" dirty="0" smtClean="0">
                <a:solidFill>
                  <a:srgbClr val="FFFFFF"/>
                </a:solidFill>
                <a:ea typeface="Arial Unicode MS" pitchFamily="34" charset="-128"/>
                <a:cs typeface="Arial Unicode MS" pitchFamily="34" charset="-128"/>
              </a:rPr>
              <a:t/>
            </a:r>
            <a:br>
              <a:rPr lang="en-US" sz="1800" kern="0" dirty="0" smtClean="0">
                <a:solidFill>
                  <a:srgbClr val="FFFFFF"/>
                </a:solidFill>
                <a:ea typeface="Arial Unicode MS" pitchFamily="34" charset="-128"/>
                <a:cs typeface="Arial Unicode MS" pitchFamily="34" charset="-128"/>
              </a:rPr>
            </a:br>
            <a:r>
              <a:rPr lang="en-US" sz="1800" kern="0" dirty="0" smtClean="0">
                <a:solidFill>
                  <a:srgbClr val="FFFFFF"/>
                </a:solidFill>
                <a:ea typeface="Arial Unicode MS" pitchFamily="34" charset="-128"/>
                <a:cs typeface="Arial Unicode MS" pitchFamily="34" charset="-128"/>
              </a:rPr>
              <a:t>WITH </a:t>
            </a:r>
            <a:r>
              <a:rPr lang="en-US" sz="1800" kern="0" dirty="0">
                <a:solidFill>
                  <a:srgbClr val="FFFFFF"/>
                </a:solidFill>
                <a:ea typeface="Arial Unicode MS" pitchFamily="34" charset="-128"/>
                <a:cs typeface="Arial Unicode MS" pitchFamily="34" charset="-128"/>
              </a:rPr>
              <a:t>INCREMENTAL FUNCTIONAL INCREASE</a:t>
            </a:r>
          </a:p>
        </p:txBody>
      </p:sp>
      <p:sp>
        <p:nvSpPr>
          <p:cNvPr id="227" name="TextBox 226"/>
          <p:cNvSpPr txBox="1"/>
          <p:nvPr/>
        </p:nvSpPr>
        <p:spPr>
          <a:xfrm>
            <a:off x="1469945" y="1565477"/>
            <a:ext cx="2995037"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smtClean="0">
                <a:solidFill>
                  <a:srgbClr val="CCCCCC">
                    <a:lumMod val="50000"/>
                  </a:srgbClr>
                </a:solidFill>
                <a:latin typeface="Arial Black" panose="020B0A04020102020204" pitchFamily="34" charset="0"/>
                <a:ea typeface="Arial Unicode MS" pitchFamily="34" charset="-128"/>
                <a:cs typeface="Arial Unicode MS" pitchFamily="34" charset="-128"/>
              </a:rPr>
              <a:t>On Premise Applications </a:t>
            </a:r>
            <a:endParaRPr lang="en-US" sz="1900" kern="0" dirty="0">
              <a:solidFill>
                <a:srgbClr val="CCCCCC">
                  <a:lumMod val="50000"/>
                </a:srgbClr>
              </a:solidFill>
              <a:latin typeface="Arial Black" panose="020B0A04020102020204" pitchFamily="34" charset="0"/>
              <a:ea typeface="Arial Unicode MS" pitchFamily="34" charset="-128"/>
              <a:cs typeface="Arial Unicode MS" pitchFamily="34" charset="-128"/>
            </a:endParaRPr>
          </a:p>
        </p:txBody>
      </p:sp>
      <p:sp>
        <p:nvSpPr>
          <p:cNvPr id="228" name="TextBox 227"/>
          <p:cNvSpPr txBox="1"/>
          <p:nvPr/>
        </p:nvSpPr>
        <p:spPr>
          <a:xfrm>
            <a:off x="4759831" y="1565476"/>
            <a:ext cx="3066398"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CCCCCC">
                    <a:lumMod val="50000"/>
                  </a:srgbClr>
                </a:solidFill>
                <a:latin typeface="Arial Black" panose="020B0A04020102020204" pitchFamily="34" charset="0"/>
                <a:ea typeface="Arial Unicode MS" pitchFamily="34" charset="-128"/>
                <a:cs typeface="Arial Unicode MS" pitchFamily="34" charset="-128"/>
              </a:rPr>
              <a:t>On Premise </a:t>
            </a:r>
            <a:r>
              <a:rPr lang="en-US" sz="1900" kern="0" dirty="0" smtClean="0">
                <a:solidFill>
                  <a:srgbClr val="CCCCCC">
                    <a:lumMod val="50000"/>
                  </a:srgbClr>
                </a:solidFill>
                <a:latin typeface="Arial Black" panose="020B0A04020102020204" pitchFamily="34" charset="0"/>
                <a:ea typeface="Arial Unicode MS" pitchFamily="34" charset="-128"/>
                <a:cs typeface="Arial Unicode MS" pitchFamily="34" charset="-128"/>
              </a:rPr>
              <a:t>/ </a:t>
            </a:r>
            <a:r>
              <a:rPr lang="en-US" sz="1900" kern="0" dirty="0">
                <a:solidFill>
                  <a:srgbClr val="CCCCCC">
                    <a:lumMod val="50000"/>
                  </a:srgbClr>
                </a:solidFill>
                <a:latin typeface="Arial Black" panose="020B0A04020102020204" pitchFamily="34" charset="0"/>
                <a:ea typeface="Arial Unicode MS" pitchFamily="34" charset="-128"/>
                <a:cs typeface="Arial Unicode MS" pitchFamily="34" charset="-128"/>
              </a:rPr>
              <a:t>Cloud Applications today</a:t>
            </a:r>
          </a:p>
        </p:txBody>
      </p:sp>
      <p:sp>
        <p:nvSpPr>
          <p:cNvPr id="229" name="TextBox 228"/>
          <p:cNvSpPr txBox="1"/>
          <p:nvPr/>
        </p:nvSpPr>
        <p:spPr>
          <a:xfrm>
            <a:off x="8112921" y="1565477"/>
            <a:ext cx="2665244" cy="58477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CCCCCC">
                    <a:lumMod val="50000"/>
                  </a:srgbClr>
                </a:solidFill>
                <a:latin typeface="Arial Black" panose="020B0A04020102020204" pitchFamily="34" charset="0"/>
                <a:ea typeface="Arial Unicode MS" pitchFamily="34" charset="-128"/>
                <a:cs typeface="Arial Unicode MS" pitchFamily="34" charset="-128"/>
              </a:rPr>
              <a:t>Cloud Applications </a:t>
            </a:r>
            <a:r>
              <a:rPr lang="en-US" sz="1900" kern="0" dirty="0" smtClean="0">
                <a:solidFill>
                  <a:srgbClr val="CCCCCC">
                    <a:lumMod val="50000"/>
                  </a:srgbClr>
                </a:solidFill>
                <a:latin typeface="Arial Black" panose="020B0A04020102020204" pitchFamily="34" charset="0"/>
                <a:ea typeface="Arial Unicode MS" pitchFamily="34" charset="-128"/>
                <a:cs typeface="Arial Unicode MS" pitchFamily="34" charset="-128"/>
              </a:rPr>
              <a:t>in </a:t>
            </a:r>
            <a:r>
              <a:rPr lang="en-US" sz="1900" kern="0" dirty="0">
                <a:solidFill>
                  <a:srgbClr val="CCCCCC">
                    <a:lumMod val="50000"/>
                  </a:srgbClr>
                </a:solidFill>
                <a:latin typeface="Arial Black" panose="020B0A04020102020204" pitchFamily="34" charset="0"/>
                <a:ea typeface="Arial Unicode MS" pitchFamily="34" charset="-128"/>
                <a:cs typeface="Arial Unicode MS" pitchFamily="34" charset="-128"/>
              </a:rPr>
              <a:t>the future</a:t>
            </a:r>
          </a:p>
        </p:txBody>
      </p:sp>
      <p:grpSp>
        <p:nvGrpSpPr>
          <p:cNvPr id="8" name="Group 7"/>
          <p:cNvGrpSpPr/>
          <p:nvPr/>
        </p:nvGrpSpPr>
        <p:grpSpPr>
          <a:xfrm>
            <a:off x="1469945" y="2334913"/>
            <a:ext cx="2625023" cy="1813905"/>
            <a:chOff x="1469945" y="2334913"/>
            <a:chExt cx="2625023" cy="1813905"/>
          </a:xfrm>
        </p:grpSpPr>
        <p:cxnSp>
          <p:nvCxnSpPr>
            <p:cNvPr id="5" name="Straight Arrow Connector 4"/>
            <p:cNvCxnSpPr/>
            <p:nvPr/>
          </p:nvCxnSpPr>
          <p:spPr>
            <a:xfrm flipV="1">
              <a:off x="1469945" y="2334913"/>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469945" y="3784405"/>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38230"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06516"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74801" y="3712380"/>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71905"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1</a:t>
              </a:r>
            </a:p>
          </p:txBody>
        </p:sp>
        <p:sp>
          <p:nvSpPr>
            <p:cNvPr id="17" name="TextBox 16"/>
            <p:cNvSpPr txBox="1"/>
            <p:nvPr/>
          </p:nvSpPr>
          <p:spPr>
            <a:xfrm>
              <a:off x="2552480"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2</a:t>
              </a:r>
            </a:p>
          </p:txBody>
        </p:sp>
        <p:sp>
          <p:nvSpPr>
            <p:cNvPr id="18" name="TextBox 17"/>
            <p:cNvSpPr txBox="1"/>
            <p:nvPr/>
          </p:nvSpPr>
          <p:spPr>
            <a:xfrm>
              <a:off x="3325008" y="3856430"/>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3</a:t>
              </a:r>
            </a:p>
          </p:txBody>
        </p:sp>
        <p:cxnSp>
          <p:nvCxnSpPr>
            <p:cNvPr id="28" name="Straight Connector 27"/>
            <p:cNvCxnSpPr/>
            <p:nvPr/>
          </p:nvCxnSpPr>
          <p:spPr>
            <a:xfrm>
              <a:off x="1469945" y="3199209"/>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38316" y="2839086"/>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06601" y="2478962"/>
              <a:ext cx="7682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38316" y="2839086"/>
              <a:ext cx="0" cy="36012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06601" y="2478962"/>
              <a:ext cx="0" cy="360123"/>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030848" y="3863560"/>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FFFF">
                      <a:lumMod val="50000"/>
                    </a:srgbClr>
                  </a:solidFill>
                  <a:ea typeface="Arial Unicode MS" pitchFamily="34" charset="-128"/>
                  <a:cs typeface="Arial Unicode MS" pitchFamily="34" charset="-128"/>
                </a:rPr>
                <a:t>t</a:t>
              </a:r>
            </a:p>
          </p:txBody>
        </p:sp>
      </p:grpSp>
      <p:grpSp>
        <p:nvGrpSpPr>
          <p:cNvPr id="7" name="Group 6"/>
          <p:cNvGrpSpPr/>
          <p:nvPr/>
        </p:nvGrpSpPr>
        <p:grpSpPr>
          <a:xfrm>
            <a:off x="4759831" y="2345190"/>
            <a:ext cx="2653728" cy="1810759"/>
            <a:chOff x="4759831" y="2345190"/>
            <a:chExt cx="2653728" cy="1810759"/>
          </a:xfrm>
        </p:grpSpPr>
        <p:cxnSp>
          <p:nvCxnSpPr>
            <p:cNvPr id="64" name="Straight Arrow Connector 63"/>
            <p:cNvCxnSpPr/>
            <p:nvPr/>
          </p:nvCxnSpPr>
          <p:spPr>
            <a:xfrm flipV="1">
              <a:off x="4759832" y="2345190"/>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759832" y="3784406"/>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528117" y="3712381"/>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739027" y="3712381"/>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901538" y="3692259"/>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087919"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1</a:t>
              </a:r>
            </a:p>
          </p:txBody>
        </p:sp>
        <p:sp>
          <p:nvSpPr>
            <p:cNvPr id="70" name="TextBox 69"/>
            <p:cNvSpPr txBox="1"/>
            <p:nvPr/>
          </p:nvSpPr>
          <p:spPr>
            <a:xfrm>
              <a:off x="5564416"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2</a:t>
              </a:r>
            </a:p>
          </p:txBody>
        </p:sp>
        <p:sp>
          <p:nvSpPr>
            <p:cNvPr id="71" name="TextBox 70"/>
            <p:cNvSpPr txBox="1"/>
            <p:nvPr/>
          </p:nvSpPr>
          <p:spPr>
            <a:xfrm>
              <a:off x="5756326" y="3863561"/>
              <a:ext cx="1384703"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smtClean="0">
                  <a:solidFill>
                    <a:srgbClr val="000000">
                      <a:lumMod val="50000"/>
                      <a:lumOff val="50000"/>
                    </a:srgbClr>
                  </a:solidFill>
                  <a:ea typeface="Arial Unicode MS" pitchFamily="34" charset="-128"/>
                  <a:cs typeface="Arial Unicode MS" pitchFamily="34" charset="-128"/>
                </a:rPr>
                <a:t>3   ….</a:t>
              </a:r>
              <a:endParaRPr lang="en-US" sz="1900" kern="0" dirty="0">
                <a:solidFill>
                  <a:srgbClr val="000000">
                    <a:lumMod val="50000"/>
                    <a:lumOff val="50000"/>
                  </a:srgbClr>
                </a:solidFill>
                <a:ea typeface="Arial Unicode MS" pitchFamily="34" charset="-128"/>
                <a:cs typeface="Arial Unicode MS" pitchFamily="34" charset="-128"/>
              </a:endParaRPr>
            </a:p>
          </p:txBody>
        </p:sp>
        <p:cxnSp>
          <p:nvCxnSpPr>
            <p:cNvPr id="82" name="Straight Connector 81"/>
            <p:cNvCxnSpPr/>
            <p:nvPr/>
          </p:nvCxnSpPr>
          <p:spPr>
            <a:xfrm flipV="1">
              <a:off x="4759831" y="3179018"/>
              <a:ext cx="755570" cy="684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515401" y="308899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15401" y="308419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07451" y="2994179"/>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707451" y="299417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899501" y="290415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5899501" y="2900375"/>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91551" y="2810354"/>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087103" y="2809640"/>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279153" y="2719619"/>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279153" y="271961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471203" y="2629598"/>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471203" y="2629598"/>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663253" y="2539577"/>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663253" y="2535794"/>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855303" y="2445773"/>
              <a:ext cx="0" cy="9002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50855" y="2445059"/>
              <a:ext cx="19205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3" name="TextBox 212"/>
            <p:cNvSpPr txBox="1"/>
            <p:nvPr/>
          </p:nvSpPr>
          <p:spPr>
            <a:xfrm>
              <a:off x="7349439" y="3878950"/>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FFFF">
                      <a:lumMod val="50000"/>
                    </a:srgbClr>
                  </a:solidFill>
                  <a:ea typeface="Arial Unicode MS" pitchFamily="34" charset="-128"/>
                  <a:cs typeface="Arial Unicode MS" pitchFamily="34" charset="-128"/>
                </a:rPr>
                <a:t>t</a:t>
              </a:r>
            </a:p>
          </p:txBody>
        </p:sp>
      </p:grpSp>
      <p:grpSp>
        <p:nvGrpSpPr>
          <p:cNvPr id="4" name="Group 3"/>
          <p:cNvGrpSpPr/>
          <p:nvPr/>
        </p:nvGrpSpPr>
        <p:grpSpPr>
          <a:xfrm>
            <a:off x="8121080" y="2345190"/>
            <a:ext cx="2657083" cy="1818453"/>
            <a:chOff x="8121080" y="2345190"/>
            <a:chExt cx="2657083" cy="1818453"/>
          </a:xfrm>
        </p:grpSpPr>
        <p:cxnSp>
          <p:nvCxnSpPr>
            <p:cNvPr id="106" name="Straight Arrow Connector 105"/>
            <p:cNvCxnSpPr/>
            <p:nvPr/>
          </p:nvCxnSpPr>
          <p:spPr>
            <a:xfrm flipV="1">
              <a:off x="8121080" y="2345190"/>
              <a:ext cx="0" cy="144033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8121080" y="3784406"/>
              <a:ext cx="2592963"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889365"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8978998"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9058623" y="3703222"/>
              <a:ext cx="0" cy="14404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501421"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1</a:t>
              </a:r>
            </a:p>
          </p:txBody>
        </p:sp>
        <p:sp>
          <p:nvSpPr>
            <p:cNvPr id="112" name="TextBox 111"/>
            <p:cNvSpPr txBox="1"/>
            <p:nvPr/>
          </p:nvSpPr>
          <p:spPr>
            <a:xfrm>
              <a:off x="8844785" y="3863561"/>
              <a:ext cx="174611" cy="2923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a:solidFill>
                    <a:srgbClr val="000000">
                      <a:lumMod val="50000"/>
                      <a:lumOff val="50000"/>
                    </a:srgbClr>
                  </a:solidFill>
                  <a:ea typeface="Arial Unicode MS" pitchFamily="34" charset="-128"/>
                  <a:cs typeface="Arial Unicode MS" pitchFamily="34" charset="-128"/>
                </a:rPr>
                <a:t>2</a:t>
              </a:r>
            </a:p>
          </p:txBody>
        </p:sp>
        <p:sp>
          <p:nvSpPr>
            <p:cNvPr id="113" name="TextBox 112"/>
            <p:cNvSpPr txBox="1"/>
            <p:nvPr/>
          </p:nvSpPr>
          <p:spPr>
            <a:xfrm>
              <a:off x="8982189" y="3863561"/>
              <a:ext cx="1106195" cy="30008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900" kern="0" dirty="0" smtClean="0">
                  <a:solidFill>
                    <a:srgbClr val="000000">
                      <a:lumMod val="50000"/>
                      <a:lumOff val="50000"/>
                    </a:srgbClr>
                  </a:solidFill>
                  <a:ea typeface="Arial Unicode MS" pitchFamily="34" charset="-128"/>
                  <a:cs typeface="Arial Unicode MS" pitchFamily="34" charset="-128"/>
                </a:rPr>
                <a:t>3 ….</a:t>
              </a:r>
              <a:endParaRPr lang="en-US" sz="1900" kern="0" dirty="0">
                <a:solidFill>
                  <a:srgbClr val="000000">
                    <a:lumMod val="50000"/>
                    <a:lumOff val="50000"/>
                  </a:srgbClr>
                </a:solidFill>
                <a:ea typeface="Arial Unicode MS" pitchFamily="34" charset="-128"/>
                <a:cs typeface="Arial Unicode MS" pitchFamily="34" charset="-128"/>
              </a:endParaRPr>
            </a:p>
          </p:txBody>
        </p:sp>
        <p:cxnSp>
          <p:nvCxnSpPr>
            <p:cNvPr id="161" name="Straight Connector 160"/>
            <p:cNvCxnSpPr/>
            <p:nvPr/>
          </p:nvCxnSpPr>
          <p:spPr>
            <a:xfrm>
              <a:off x="8863157" y="317100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926534" y="314130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8926534" y="314130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989910" y="311159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989910" y="311034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9053287" y="308064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9051818" y="308040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9115195" y="305069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9113558" y="304686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9176935" y="3017159"/>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9176935" y="301715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9240311" y="298745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9240311" y="298620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9303688" y="295649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9302219" y="2956261"/>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9365596" y="2926554"/>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9365596" y="292655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9428972" y="289684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9428972" y="289684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9492349" y="286714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9492349" y="286589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9555725" y="283618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9554257" y="283594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9617633" y="280624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9617633" y="280624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9681010" y="277653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9681010" y="2776535"/>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9744386" y="2746828"/>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9744386" y="2745580"/>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807763" y="2715873"/>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9806295" y="271563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9869671" y="268593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9868035" y="2682099"/>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9931411" y="2652392"/>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9931411" y="2652392"/>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9994788" y="2622685"/>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9994788" y="2621437"/>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0058164" y="2591730"/>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10056696" y="2591494"/>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10120072" y="2561787"/>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120072" y="2561788"/>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10183449" y="2532081"/>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0183449" y="2532081"/>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10246825" y="2502374"/>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10246825" y="2501126"/>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0310202" y="2471419"/>
              <a:ext cx="0" cy="29707"/>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10308733" y="2471183"/>
              <a:ext cx="63377"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4" name="TextBox 213"/>
            <p:cNvSpPr txBox="1"/>
            <p:nvPr/>
          </p:nvSpPr>
          <p:spPr>
            <a:xfrm>
              <a:off x="10714043" y="3856429"/>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solidFill>
                    <a:srgbClr val="FFFFFF">
                      <a:lumMod val="50000"/>
                    </a:srgbClr>
                  </a:solidFill>
                  <a:ea typeface="Arial Unicode MS" pitchFamily="34" charset="-128"/>
                  <a:cs typeface="Arial Unicode MS" pitchFamily="34" charset="-128"/>
                </a:rPr>
                <a:t>t</a:t>
              </a:r>
            </a:p>
          </p:txBody>
        </p:sp>
        <p:cxnSp>
          <p:nvCxnSpPr>
            <p:cNvPr id="137" name="Straight Connector 136"/>
            <p:cNvCxnSpPr/>
            <p:nvPr/>
          </p:nvCxnSpPr>
          <p:spPr>
            <a:xfrm flipV="1">
              <a:off x="8133795" y="3175596"/>
              <a:ext cx="755570" cy="6844"/>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5476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towards Continuous Delivery</a:t>
            </a:r>
            <a:endParaRPr lang="en-US" dirty="0"/>
          </a:p>
        </p:txBody>
      </p:sp>
      <p:sp>
        <p:nvSpPr>
          <p:cNvPr id="3" name="Text Placeholder 2"/>
          <p:cNvSpPr>
            <a:spLocks noGrp="1"/>
          </p:cNvSpPr>
          <p:nvPr>
            <p:ph type="body" sz="quarter" idx="10"/>
          </p:nvPr>
        </p:nvSpPr>
        <p:spPr/>
        <p:txBody>
          <a:bodyPr/>
          <a:lstStyle/>
          <a:p>
            <a:r>
              <a:rPr lang="en-US" sz="2400" dirty="0" smtClean="0"/>
              <a:t>Why would companies deploy to Production multiple times a week / a day?</a:t>
            </a:r>
          </a:p>
          <a:p>
            <a:pPr marL="342900" indent="-365760">
              <a:spcBef>
                <a:spcPts val="1200"/>
              </a:spcBef>
              <a:buFont typeface="Arial" pitchFamily="34" charset="0"/>
              <a:buChar char="•"/>
            </a:pPr>
            <a:r>
              <a:rPr lang="en-US" sz="2400" b="0" dirty="0" smtClean="0"/>
              <a:t>Smaller changes means less risk</a:t>
            </a:r>
          </a:p>
          <a:p>
            <a:pPr marL="342900" indent="-365760">
              <a:spcBef>
                <a:spcPts val="1200"/>
              </a:spcBef>
              <a:buFont typeface="Arial" pitchFamily="34" charset="0"/>
              <a:buChar char="•"/>
            </a:pPr>
            <a:r>
              <a:rPr lang="en-US" sz="2400" b="0" dirty="0" smtClean="0"/>
              <a:t>More frequent changes means closer feedback loop to knowing when you’ve introduced a bug</a:t>
            </a:r>
          </a:p>
          <a:p>
            <a:pPr marL="342900" indent="-365760">
              <a:spcBef>
                <a:spcPts val="1200"/>
              </a:spcBef>
              <a:buFont typeface="Arial" pitchFamily="34" charset="0"/>
              <a:buChar char="•"/>
            </a:pPr>
            <a:r>
              <a:rPr lang="en-US" sz="2400" b="0" dirty="0" smtClean="0"/>
              <a:t>Closer feedback from customers</a:t>
            </a:r>
          </a:p>
          <a:p>
            <a:pPr marL="342900" indent="-365760">
              <a:spcBef>
                <a:spcPts val="1200"/>
              </a:spcBef>
              <a:buFont typeface="Arial" pitchFamily="34" charset="0"/>
              <a:buChar char="•"/>
            </a:pPr>
            <a:r>
              <a:rPr lang="en-US" sz="2400" b="0" dirty="0" smtClean="0"/>
              <a:t>Competitive advantage</a:t>
            </a:r>
          </a:p>
          <a:p>
            <a:pPr marL="342900" indent="-365760">
              <a:spcBef>
                <a:spcPts val="1200"/>
              </a:spcBef>
              <a:buFont typeface="Arial" pitchFamily="34" charset="0"/>
              <a:buChar char="•"/>
            </a:pPr>
            <a:r>
              <a:rPr lang="en-US" sz="2400" b="0" dirty="0" smtClean="0"/>
              <a:t>Maximizing cloud capabilities and offering</a:t>
            </a:r>
          </a:p>
        </p:txBody>
      </p:sp>
    </p:spTree>
    <p:extLst>
      <p:ext uri="{BB962C8B-B14F-4D97-AF65-F5344CB8AC3E}">
        <p14:creationId xmlns:p14="http://schemas.microsoft.com/office/powerpoint/2010/main" val="1871894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From</a:t>
            </a:r>
            <a:r>
              <a:rPr lang="de-DE" dirty="0" smtClean="0"/>
              <a:t> </a:t>
            </a:r>
            <a:r>
              <a:rPr lang="de-DE" dirty="0" err="1" smtClean="0"/>
              <a:t>Continuous</a:t>
            </a:r>
            <a:r>
              <a:rPr lang="de-DE" dirty="0" smtClean="0"/>
              <a:t> Integration </a:t>
            </a:r>
            <a:r>
              <a:rPr lang="de-DE" dirty="0" err="1" smtClean="0"/>
              <a:t>to</a:t>
            </a:r>
            <a:r>
              <a:rPr lang="de-DE" dirty="0" smtClean="0"/>
              <a:t> </a:t>
            </a:r>
            <a:r>
              <a:rPr lang="de-DE" dirty="0" err="1" smtClean="0"/>
              <a:t>Continuous</a:t>
            </a:r>
            <a:r>
              <a:rPr lang="de-DE" dirty="0" smtClean="0"/>
              <a:t> Delivery</a:t>
            </a:r>
            <a:endParaRPr lang="de-DE" dirty="0"/>
          </a:p>
        </p:txBody>
      </p:sp>
      <p:sp>
        <p:nvSpPr>
          <p:cNvPr id="3" name="Text Placeholder 2"/>
          <p:cNvSpPr>
            <a:spLocks noGrp="1"/>
          </p:cNvSpPr>
          <p:nvPr>
            <p:ph type="body" sz="quarter" idx="10"/>
          </p:nvPr>
        </p:nvSpPr>
        <p:spPr>
          <a:xfrm>
            <a:off x="372162" y="1352550"/>
            <a:ext cx="11545200" cy="3981450"/>
          </a:xfrm>
        </p:spPr>
        <p:txBody>
          <a:bodyPr/>
          <a:lstStyle/>
          <a:p>
            <a:pPr marL="342900" indent="-342900">
              <a:buFont typeface="Arial" panose="020B0604020202020204" pitchFamily="34" charset="0"/>
              <a:buChar char="•"/>
            </a:pPr>
            <a:r>
              <a:rPr lang="de-DE" b="1" dirty="0" smtClean="0"/>
              <a:t>Continuous </a:t>
            </a:r>
            <a:r>
              <a:rPr lang="de-DE" b="1" dirty="0"/>
              <a:t>Integration </a:t>
            </a:r>
            <a:r>
              <a:rPr lang="de-DE" b="1" dirty="0" smtClean="0"/>
              <a:t>(CI) has focus on the Developer (incl. QE):</a:t>
            </a:r>
            <a:br>
              <a:rPr lang="de-DE" b="1" dirty="0" smtClean="0"/>
            </a:br>
            <a:r>
              <a:rPr lang="de-DE" b="1" dirty="0" smtClean="0">
                <a:sym typeface="Wingdings" panose="05000000000000000000" pitchFamily="2" charset="2"/>
              </a:rPr>
              <a:t> </a:t>
            </a:r>
            <a:r>
              <a:rPr lang="de-DE" b="1" dirty="0" smtClean="0"/>
              <a:t>CI </a:t>
            </a:r>
            <a:r>
              <a:rPr lang="de-DE" b="1" dirty="0"/>
              <a:t>Server </a:t>
            </a:r>
            <a:r>
              <a:rPr lang="de-DE" b="1" dirty="0" smtClean="0"/>
              <a:t>shows green, </a:t>
            </a:r>
            <a:r>
              <a:rPr lang="de-DE" b="1" dirty="0"/>
              <a:t>Commit </a:t>
            </a:r>
            <a:r>
              <a:rPr lang="de-DE" b="1" dirty="0" smtClean="0"/>
              <a:t>successfull, Developer/QE are happy</a:t>
            </a:r>
          </a:p>
          <a:p>
            <a:pPr marL="342900" indent="-342900">
              <a:buFont typeface="Arial" panose="020B0604020202020204" pitchFamily="34" charset="0"/>
              <a:buChar char="•"/>
            </a:pPr>
            <a:endParaRPr lang="de-DE" b="1" dirty="0" smtClean="0"/>
          </a:p>
          <a:p>
            <a:pPr marL="342900" indent="-342900">
              <a:buFont typeface="Arial" panose="020B0604020202020204" pitchFamily="34" charset="0"/>
              <a:buChar char="•"/>
            </a:pPr>
            <a:r>
              <a:rPr lang="de-DE" b="1" dirty="0" smtClean="0"/>
              <a:t>But how/ when does the feature come to the customer,</a:t>
            </a:r>
            <a:br>
              <a:rPr lang="de-DE" b="1" dirty="0" smtClean="0"/>
            </a:br>
            <a:r>
              <a:rPr lang="de-DE" b="1" dirty="0" smtClean="0"/>
              <a:t>gets used and makes money (= valuable) ?</a:t>
            </a:r>
            <a:br>
              <a:rPr lang="de-DE" b="1" dirty="0" smtClean="0"/>
            </a:br>
            <a:endParaRPr lang="de-DE" b="1"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3476625"/>
            <a:ext cx="9637712" cy="300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bwMode="gray">
          <a:xfrm>
            <a:off x="5610223" y="5153025"/>
            <a:ext cx="2314575" cy="1228725"/>
          </a:xfrm>
          <a:prstGeom prst="rect">
            <a:avLst/>
          </a:prstGeom>
          <a:solidFill>
            <a:schemeClr val="bg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kern="0" dirty="0" smtClean="0">
              <a:solidFill>
                <a:srgbClr val="000000"/>
              </a:solidFill>
              <a:ea typeface="Arial Unicode MS" pitchFamily="34" charset="-128"/>
              <a:cs typeface="Arial Unicode MS" pitchFamily="34" charset="-128"/>
            </a:endParaRPr>
          </a:p>
        </p:txBody>
      </p:sp>
      <p:sp>
        <p:nvSpPr>
          <p:cNvPr id="8" name="TextBox 7"/>
          <p:cNvSpPr txBox="1"/>
          <p:nvPr/>
        </p:nvSpPr>
        <p:spPr>
          <a:xfrm>
            <a:off x="6095996" y="3985805"/>
            <a:ext cx="1343028" cy="1384995"/>
          </a:xfrm>
          <a:prstGeom prst="rect">
            <a:avLst/>
          </a:prstGeom>
          <a:solidFill>
            <a:srgbClr val="990033"/>
          </a:solidFill>
          <a:ln>
            <a:noFill/>
          </a:ln>
        </p:spPr>
        <p:txBody>
          <a:bodyPr wrap="square" lIns="0" tIns="0" rIns="0" bIns="0" rtlCol="0">
            <a:spAutoFit/>
          </a:bodyPr>
          <a:lstStyle/>
          <a:p>
            <a:pPr algn="ctr" fontAlgn="base">
              <a:spcBef>
                <a:spcPct val="50000"/>
              </a:spcBef>
              <a:spcAft>
                <a:spcPct val="0"/>
              </a:spcAft>
              <a:buClr>
                <a:srgbClr val="F0AB00"/>
              </a:buClr>
              <a:buSzPct val="80000"/>
            </a:pPr>
            <a:endParaRPr sz="1800" b="1" kern="0" dirty="0" smtClean="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r>
              <a:rPr sz="1800" b="1" kern="0" dirty="0" err="1" smtClean="0">
                <a:solidFill>
                  <a:srgbClr val="FFFFFF"/>
                </a:solidFill>
                <a:ea typeface="Arial Unicode MS" pitchFamily="34" charset="-128"/>
                <a:cs typeface="Arial Unicode MS" pitchFamily="34" charset="-128"/>
              </a:rPr>
              <a:t>Continuous</a:t>
            </a:r>
            <a:r>
              <a:rPr sz="1800" b="1" kern="0" dirty="0" smtClean="0">
                <a:solidFill>
                  <a:srgbClr val="FFFFFF"/>
                </a:solidFill>
                <a:ea typeface="Arial Unicode MS" pitchFamily="34" charset="-128"/>
                <a:cs typeface="Arial Unicode MS" pitchFamily="34" charset="-128"/>
              </a:rPr>
              <a:t> Delivery</a:t>
            </a:r>
          </a:p>
          <a:p>
            <a:pPr algn="ctr" fontAlgn="base">
              <a:spcBef>
                <a:spcPct val="50000"/>
              </a:spcBef>
              <a:spcAft>
                <a:spcPct val="0"/>
              </a:spcAft>
              <a:buClr>
                <a:srgbClr val="F0AB00"/>
              </a:buClr>
              <a:buSzPct val="80000"/>
            </a:pPr>
            <a:endParaRPr sz="1800" b="1" kern="0" dirty="0" smtClean="0">
              <a:solidFill>
                <a:srgbClr val="FFFFFF"/>
              </a:solidFill>
              <a:ea typeface="Arial Unicode MS" pitchFamily="34" charset="-128"/>
              <a:cs typeface="Arial Unicode MS" pitchFamily="34" charset="-128"/>
            </a:endParaRPr>
          </a:p>
        </p:txBody>
      </p:sp>
      <p:sp>
        <p:nvSpPr>
          <p:cNvPr id="9" name="Rectangle 8"/>
          <p:cNvSpPr/>
          <p:nvPr/>
        </p:nvSpPr>
        <p:spPr>
          <a:xfrm rot="20116910">
            <a:off x="8162292" y="1923664"/>
            <a:ext cx="3303588" cy="1169551"/>
          </a:xfrm>
          <a:prstGeom prst="rect">
            <a:avLst/>
          </a:prstGeom>
          <a:solidFill>
            <a:srgbClr val="FFFFCC"/>
          </a:solidFill>
        </p:spPr>
        <p:txBody>
          <a:bodyPr wrap="square">
            <a:spAutoFit/>
          </a:bodyPr>
          <a:lstStyle/>
          <a:p>
            <a:r>
              <a:rPr lang="en-US" sz="1400" i="1" dirty="0" smtClean="0">
                <a:solidFill>
                  <a:srgbClr val="000000"/>
                </a:solidFill>
              </a:rPr>
              <a:t>“Our </a:t>
            </a:r>
            <a:r>
              <a:rPr lang="en-US" sz="1400" i="1" dirty="0">
                <a:solidFill>
                  <a:srgbClr val="000000"/>
                </a:solidFill>
              </a:rPr>
              <a:t>highest priority is </a:t>
            </a:r>
            <a:r>
              <a:rPr lang="en-US" sz="1400" i="1" dirty="0" smtClean="0">
                <a:solidFill>
                  <a:srgbClr val="000000"/>
                </a:solidFill>
              </a:rPr>
              <a:t/>
            </a:r>
            <a:br>
              <a:rPr lang="en-US" sz="1400" i="1" dirty="0" smtClean="0">
                <a:solidFill>
                  <a:srgbClr val="000000"/>
                </a:solidFill>
              </a:rPr>
            </a:br>
            <a:r>
              <a:rPr lang="en-US" sz="1400" i="1" dirty="0" smtClean="0">
                <a:solidFill>
                  <a:srgbClr val="000000"/>
                </a:solidFill>
              </a:rPr>
              <a:t>to satisfy </a:t>
            </a:r>
            <a:r>
              <a:rPr lang="en-US" sz="1400" i="1" dirty="0">
                <a:solidFill>
                  <a:srgbClr val="000000"/>
                </a:solidFill>
              </a:rPr>
              <a:t>the customer </a:t>
            </a:r>
            <a:r>
              <a:rPr lang="en-US" sz="1400" i="1" dirty="0" smtClean="0">
                <a:solidFill>
                  <a:srgbClr val="000000"/>
                </a:solidFill>
              </a:rPr>
              <a:t/>
            </a:r>
            <a:br>
              <a:rPr lang="en-US" sz="1400" i="1" dirty="0" smtClean="0">
                <a:solidFill>
                  <a:srgbClr val="000000"/>
                </a:solidFill>
              </a:rPr>
            </a:br>
            <a:r>
              <a:rPr lang="en-US" sz="1400" i="1" dirty="0" smtClean="0">
                <a:solidFill>
                  <a:srgbClr val="000000"/>
                </a:solidFill>
              </a:rPr>
              <a:t>through early </a:t>
            </a:r>
            <a:r>
              <a:rPr lang="en-US" sz="1400" i="1" dirty="0">
                <a:solidFill>
                  <a:srgbClr val="000000"/>
                </a:solidFill>
              </a:rPr>
              <a:t>and </a:t>
            </a:r>
            <a:r>
              <a:rPr lang="en-US" sz="1400" i="1" dirty="0" smtClean="0">
                <a:solidFill>
                  <a:srgbClr val="000000"/>
                </a:solidFill>
              </a:rPr>
              <a:t> continuous </a:t>
            </a:r>
            <a:r>
              <a:rPr lang="en-US" sz="1400" i="1" dirty="0">
                <a:solidFill>
                  <a:srgbClr val="000000"/>
                </a:solidFill>
              </a:rPr>
              <a:t>delivery </a:t>
            </a:r>
            <a:r>
              <a:rPr lang="en-US" sz="1400" i="1" dirty="0" smtClean="0">
                <a:solidFill>
                  <a:srgbClr val="000000"/>
                </a:solidFill>
              </a:rPr>
              <a:t/>
            </a:r>
            <a:br>
              <a:rPr lang="en-US" sz="1400" i="1" dirty="0" smtClean="0">
                <a:solidFill>
                  <a:srgbClr val="000000"/>
                </a:solidFill>
              </a:rPr>
            </a:br>
            <a:r>
              <a:rPr lang="en-US" sz="1400" i="1" dirty="0" smtClean="0">
                <a:solidFill>
                  <a:srgbClr val="000000"/>
                </a:solidFill>
              </a:rPr>
              <a:t>of </a:t>
            </a:r>
            <a:r>
              <a:rPr lang="en-US" sz="1400" i="1" dirty="0">
                <a:solidFill>
                  <a:srgbClr val="000000"/>
                </a:solidFill>
              </a:rPr>
              <a:t>valuable </a:t>
            </a:r>
            <a:r>
              <a:rPr lang="en-US" sz="1400" i="1" dirty="0" smtClean="0">
                <a:solidFill>
                  <a:srgbClr val="000000"/>
                </a:solidFill>
              </a:rPr>
              <a:t>software“</a:t>
            </a:r>
          </a:p>
          <a:p>
            <a:r>
              <a:rPr lang="en-US" sz="1400" i="1" dirty="0" smtClean="0">
                <a:solidFill>
                  <a:srgbClr val="000000"/>
                </a:solidFill>
                <a:hlinkClick r:id="rId4"/>
              </a:rPr>
              <a:t>(Agile Manifest)</a:t>
            </a:r>
            <a:endParaRPr sz="1400" i="1" dirty="0">
              <a:solidFill>
                <a:srgbClr val="000000"/>
              </a:solidFill>
            </a:endParaRPr>
          </a:p>
        </p:txBody>
      </p:sp>
      <p:grpSp>
        <p:nvGrpSpPr>
          <p:cNvPr id="12" name="Group 11"/>
          <p:cNvGrpSpPr/>
          <p:nvPr/>
        </p:nvGrpSpPr>
        <p:grpSpPr>
          <a:xfrm>
            <a:off x="5663333" y="4952306"/>
            <a:ext cx="1711084" cy="1030225"/>
            <a:chOff x="8447033" y="4445733"/>
            <a:chExt cx="3422167" cy="2060449"/>
          </a:xfrm>
        </p:grpSpPr>
        <p:pic>
          <p:nvPicPr>
            <p:cNvPr id="13" name="Picture 2">
              <a:hlinkClick r:id="rId5"/>
            </p:cNvPr>
            <p:cNvPicPr>
              <a:picLocks noChangeAspect="1" noChangeArrowheads="1"/>
            </p:cNvPicPr>
            <p:nvPr/>
          </p:nvPicPr>
          <p:blipFill>
            <a:blip r:embed="rId6" cstate="print"/>
            <a:srcRect/>
            <a:stretch>
              <a:fillRect/>
            </a:stretch>
          </p:blipFill>
          <p:spPr bwMode="auto">
            <a:xfrm>
              <a:off x="8447033" y="4802318"/>
              <a:ext cx="3422167" cy="1703864"/>
            </a:xfrm>
            <a:prstGeom prst="rect">
              <a:avLst/>
            </a:prstGeom>
            <a:noFill/>
            <a:ln w="9525">
              <a:noFill/>
              <a:miter lim="800000"/>
              <a:headEnd/>
              <a:tailEnd/>
            </a:ln>
          </p:spPr>
        </p:pic>
        <p:grpSp>
          <p:nvGrpSpPr>
            <p:cNvPr id="14" name="Group 13"/>
            <p:cNvGrpSpPr/>
            <p:nvPr/>
          </p:nvGrpSpPr>
          <p:grpSpPr>
            <a:xfrm>
              <a:off x="8725673" y="4445733"/>
              <a:ext cx="1046367" cy="598870"/>
              <a:chOff x="4442603" y="3306793"/>
              <a:chExt cx="1549882" cy="730369"/>
            </a:xfrm>
          </p:grpSpPr>
          <p:sp>
            <p:nvSpPr>
              <p:cNvPr id="15" name="Oval 14"/>
              <p:cNvSpPr/>
              <p:nvPr/>
            </p:nvSpPr>
            <p:spPr bwMode="gray">
              <a:xfrm>
                <a:off x="4994695" y="3674853"/>
                <a:ext cx="560717" cy="362309"/>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6" name="TextBox 15"/>
              <p:cNvSpPr txBox="1"/>
              <p:nvPr/>
            </p:nvSpPr>
            <p:spPr>
              <a:xfrm>
                <a:off x="5037827" y="3735237"/>
                <a:ext cx="491706" cy="21544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BLI</a:t>
                </a:r>
              </a:p>
            </p:txBody>
          </p:sp>
          <p:sp>
            <p:nvSpPr>
              <p:cNvPr id="17" name="Oval 16"/>
              <p:cNvSpPr/>
              <p:nvPr/>
            </p:nvSpPr>
            <p:spPr bwMode="gray">
              <a:xfrm>
                <a:off x="5405887" y="3413185"/>
                <a:ext cx="560717" cy="362309"/>
              </a:xfrm>
              <a:prstGeom prst="ellipse">
                <a:avLst/>
              </a:prstGeom>
              <a:solidFill>
                <a:srgbClr val="4FB13F"/>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18" name="TextBox 17"/>
              <p:cNvSpPr txBox="1"/>
              <p:nvPr/>
            </p:nvSpPr>
            <p:spPr>
              <a:xfrm>
                <a:off x="5500779" y="3490822"/>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BLI</a:t>
                </a:r>
              </a:p>
            </p:txBody>
          </p:sp>
          <p:sp>
            <p:nvSpPr>
              <p:cNvPr id="19" name="Oval 18"/>
              <p:cNvSpPr/>
              <p:nvPr/>
            </p:nvSpPr>
            <p:spPr bwMode="gray">
              <a:xfrm>
                <a:off x="4876801" y="3306793"/>
                <a:ext cx="560717" cy="362309"/>
              </a:xfrm>
              <a:prstGeom prst="ellipse">
                <a:avLst/>
              </a:prstGeom>
              <a:solidFill>
                <a:schemeClr val="accent4">
                  <a:lumMod val="75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0" name="TextBox 19"/>
              <p:cNvSpPr txBox="1"/>
              <p:nvPr/>
            </p:nvSpPr>
            <p:spPr>
              <a:xfrm>
                <a:off x="4971691" y="3375803"/>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BLI</a:t>
                </a:r>
              </a:p>
            </p:txBody>
          </p:sp>
          <p:sp>
            <p:nvSpPr>
              <p:cNvPr id="21" name="Oval 20"/>
              <p:cNvSpPr/>
              <p:nvPr/>
            </p:nvSpPr>
            <p:spPr bwMode="gray">
              <a:xfrm>
                <a:off x="4442603" y="3588590"/>
                <a:ext cx="560717" cy="362309"/>
              </a:xfrm>
              <a:prstGeom prst="ellipse">
                <a:avLst/>
              </a:prstGeom>
              <a:solidFill>
                <a:srgbClr val="92D050"/>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2" name="TextBox 21"/>
              <p:cNvSpPr txBox="1"/>
              <p:nvPr/>
            </p:nvSpPr>
            <p:spPr>
              <a:xfrm>
                <a:off x="4537494" y="3666226"/>
                <a:ext cx="4917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smtClean="0">
                    <a:solidFill>
                      <a:srgbClr val="000000"/>
                    </a:solidFill>
                    <a:ea typeface="Arial Unicode MS" pitchFamily="34" charset="-128"/>
                    <a:cs typeface="Arial Unicode MS" pitchFamily="34" charset="-128"/>
                  </a:rPr>
                  <a:t>BLI</a:t>
                </a:r>
              </a:p>
            </p:txBody>
          </p:sp>
        </p:grpSp>
      </p:grpSp>
      <p:sp>
        <p:nvSpPr>
          <p:cNvPr id="5" name="Rectangle 4"/>
          <p:cNvSpPr/>
          <p:nvPr/>
        </p:nvSpPr>
        <p:spPr bwMode="gray">
          <a:xfrm>
            <a:off x="2533650" y="3632490"/>
            <a:ext cx="2438400" cy="1996785"/>
          </a:xfrm>
          <a:prstGeom prst="rect">
            <a:avLst/>
          </a:prstGeom>
          <a:noFill/>
          <a:ln w="19050" algn="ctr">
            <a:solidFill>
              <a:srgbClr val="FF9933"/>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TextBox 6"/>
          <p:cNvSpPr txBox="1"/>
          <p:nvPr/>
        </p:nvSpPr>
        <p:spPr>
          <a:xfrm>
            <a:off x="2533650" y="3637529"/>
            <a:ext cx="2438400" cy="215444"/>
          </a:xfrm>
          <a:prstGeom prst="rect">
            <a:avLst/>
          </a:prstGeom>
          <a:solidFill>
            <a:srgbClr val="FF9933"/>
          </a:solidFill>
        </p:spPr>
        <p:txBody>
          <a:bodyPr wrap="square" lIns="0" tIns="0" rIns="0" bIns="0" rtlCol="0">
            <a:spAutoFit/>
          </a:bodyPr>
          <a:lstStyle/>
          <a:p>
            <a:pPr algn="ctr" fontAlgn="base">
              <a:spcBef>
                <a:spcPct val="50000"/>
              </a:spcBef>
              <a:spcAft>
                <a:spcPct val="0"/>
              </a:spcAft>
              <a:buClr>
                <a:srgbClr val="F0AB00"/>
              </a:buClr>
              <a:buSzPct val="80000"/>
            </a:pPr>
            <a:r>
              <a:rPr sz="1400" b="1" kern="0" dirty="0" err="1" smtClean="0">
                <a:solidFill>
                  <a:srgbClr val="FFFFFF"/>
                </a:solidFill>
                <a:ea typeface="Arial Unicode MS" pitchFamily="34" charset="-128"/>
                <a:cs typeface="Arial Unicode MS" pitchFamily="34" charset="-128"/>
              </a:rPr>
              <a:t>Continuous</a:t>
            </a:r>
            <a:r>
              <a:rPr sz="1400" b="1" kern="0" dirty="0" smtClean="0">
                <a:solidFill>
                  <a:srgbClr val="FFFFFF"/>
                </a:solidFill>
                <a:ea typeface="Arial Unicode MS" pitchFamily="34" charset="-128"/>
                <a:cs typeface="Arial Unicode MS" pitchFamily="34" charset="-128"/>
              </a:rPr>
              <a:t> Integration</a:t>
            </a:r>
          </a:p>
        </p:txBody>
      </p:sp>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1425" y="3852973"/>
            <a:ext cx="336682" cy="463873"/>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70683" y="3851657"/>
            <a:ext cx="336682" cy="463873"/>
          </a:xfrm>
          <a:prstGeom prst="rect">
            <a:avLst/>
          </a:prstGeom>
        </p:spPr>
      </p:pic>
      <p:sp>
        <p:nvSpPr>
          <p:cNvPr id="10" name="Action Button: Forward or Next 9">
            <a:hlinkClick r:id="" action="ppaction://noaction" highlightClick="1"/>
          </p:cNvPr>
          <p:cNvSpPr/>
          <p:nvPr/>
        </p:nvSpPr>
        <p:spPr bwMode="gray">
          <a:xfrm>
            <a:off x="10880521" y="494950"/>
            <a:ext cx="503340" cy="327171"/>
          </a:xfrm>
          <a:prstGeom prst="actionButtonForwardNex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 name="TextBox 3"/>
          <p:cNvSpPr txBox="1"/>
          <p:nvPr/>
        </p:nvSpPr>
        <p:spPr>
          <a:xfrm>
            <a:off x="8191893" y="5750351"/>
            <a:ext cx="3367170" cy="646331"/>
          </a:xfrm>
          <a:prstGeom prst="rect">
            <a:avLst/>
          </a:prstGeom>
          <a:solidFill>
            <a:srgbClr val="FFC000"/>
          </a:solidFill>
        </p:spPr>
        <p:txBody>
          <a:bodyPr wrap="square" lIns="0" tIns="0" rIns="0" bIns="0" rtlCol="0">
            <a:spAutoFit/>
          </a:bodyPr>
          <a:lstStyle/>
          <a:p>
            <a:pPr fontAlgn="base">
              <a:spcBef>
                <a:spcPct val="50000"/>
              </a:spcBef>
              <a:spcAft>
                <a:spcPct val="0"/>
              </a:spcAft>
              <a:buClr>
                <a:srgbClr val="F0AB00"/>
              </a:buClr>
              <a:buSzPct val="80000"/>
            </a:pPr>
            <a:r>
              <a:rPr lang="de-DE" sz="2400" b="1" kern="0" dirty="0" smtClean="0">
                <a:ea typeface="Arial Unicode MS" pitchFamily="34" charset="-128"/>
                <a:cs typeface="Arial Unicode MS" pitchFamily="34" charset="-128"/>
              </a:rPr>
              <a:t>Done means released</a:t>
            </a:r>
            <a:br>
              <a:rPr lang="de-DE" sz="2400" b="1" kern="0" dirty="0" smtClean="0">
                <a:ea typeface="Arial Unicode MS" pitchFamily="34" charset="-128"/>
                <a:cs typeface="Arial Unicode MS" pitchFamily="34" charset="-128"/>
              </a:rPr>
            </a:br>
            <a:r>
              <a:rPr lang="de-DE" sz="1800" kern="0" dirty="0" smtClean="0">
                <a:ea typeface="Arial Unicode MS" pitchFamily="34" charset="-128"/>
                <a:cs typeface="Arial Unicode MS" pitchFamily="34" charset="-128"/>
              </a:rPr>
              <a:t>(to production)</a:t>
            </a:r>
          </a:p>
        </p:txBody>
      </p:sp>
    </p:spTree>
    <p:extLst>
      <p:ext uri="{BB962C8B-B14F-4D97-AF65-F5344CB8AC3E}">
        <p14:creationId xmlns:p14="http://schemas.microsoft.com/office/powerpoint/2010/main" val="24955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Continuous</a:t>
            </a:r>
            <a:r>
              <a:rPr lang="de-DE" dirty="0" smtClean="0"/>
              <a:t> Delivery – </a:t>
            </a:r>
            <a:r>
              <a:rPr lang="de-DE" dirty="0" err="1" smtClean="0"/>
              <a:t>Principles</a:t>
            </a:r>
            <a:r>
              <a:rPr lang="de-DE" dirty="0" smtClean="0"/>
              <a:t> &amp; </a:t>
            </a:r>
            <a:r>
              <a:rPr lang="de-DE" dirty="0" err="1" smtClean="0"/>
              <a:t>Methods</a:t>
            </a:r>
            <a:endParaRPr lang="de-DE" dirty="0"/>
          </a:p>
        </p:txBody>
      </p:sp>
      <p:sp>
        <p:nvSpPr>
          <p:cNvPr id="3" name="Text Placeholder 2"/>
          <p:cNvSpPr>
            <a:spLocks noGrp="1"/>
          </p:cNvSpPr>
          <p:nvPr>
            <p:ph type="body" sz="quarter" idx="10"/>
          </p:nvPr>
        </p:nvSpPr>
        <p:spPr>
          <a:xfrm>
            <a:off x="324000" y="1692392"/>
            <a:ext cx="11545200" cy="4613158"/>
          </a:xfrm>
        </p:spPr>
        <p:txBody>
          <a:bodyPr/>
          <a:lstStyle/>
          <a:p>
            <a:pPr marL="342900" indent="-342900">
              <a:buFont typeface="Arial" panose="020B0604020202020204" pitchFamily="34" charset="0"/>
              <a:buChar char="•"/>
            </a:pPr>
            <a:r>
              <a:rPr lang="en-US" b="1" dirty="0" smtClean="0"/>
              <a:t>Create </a:t>
            </a:r>
            <a:r>
              <a:rPr lang="en-US" b="1" dirty="0"/>
              <a:t>a Repeatable, Reliable Process for Releasing </a:t>
            </a:r>
            <a:r>
              <a:rPr lang="en-US" b="1" dirty="0" smtClean="0"/>
              <a:t>Software (to production)</a:t>
            </a:r>
          </a:p>
          <a:p>
            <a:pPr marL="522900" lvl="1" indent="-342900">
              <a:buFont typeface="Arial" panose="020B0604020202020204" pitchFamily="34" charset="0"/>
              <a:buChar char="•"/>
            </a:pPr>
            <a:r>
              <a:rPr lang="en-US" dirty="0" smtClean="0"/>
              <a:t>“If it hurts</a:t>
            </a:r>
            <a:r>
              <a:rPr lang="en-US" dirty="0"/>
              <a:t>, </a:t>
            </a:r>
            <a:r>
              <a:rPr lang="en-US" dirty="0" smtClean="0"/>
              <a:t>do it more frequently</a:t>
            </a:r>
            <a:r>
              <a:rPr lang="en-US" dirty="0"/>
              <a:t>, and </a:t>
            </a:r>
            <a:r>
              <a:rPr lang="en-US" dirty="0" smtClean="0"/>
              <a:t>bring </a:t>
            </a:r>
            <a:r>
              <a:rPr lang="en-US" dirty="0"/>
              <a:t>the </a:t>
            </a:r>
            <a:r>
              <a:rPr lang="en-US" dirty="0" smtClean="0"/>
              <a:t>pain forward”</a:t>
            </a:r>
          </a:p>
          <a:p>
            <a:pPr marL="522900" lvl="1" indent="-342900">
              <a:buFont typeface="Arial" panose="020B0604020202020204" pitchFamily="34" charset="0"/>
              <a:buChar char="•"/>
            </a:pPr>
            <a:r>
              <a:rPr lang="en-US" dirty="0" smtClean="0"/>
              <a:t>“A</a:t>
            </a:r>
            <a:r>
              <a:rPr lang="de-DE" dirty="0" err="1" smtClean="0"/>
              <a:t>utomate</a:t>
            </a:r>
            <a:r>
              <a:rPr lang="de-DE" dirty="0" smtClean="0"/>
              <a:t> (</a:t>
            </a:r>
            <a:r>
              <a:rPr lang="de-DE" dirty="0" err="1" smtClean="0"/>
              <a:t>almost</a:t>
            </a:r>
            <a:r>
              <a:rPr lang="de-DE" dirty="0" smtClean="0"/>
              <a:t>) </a:t>
            </a:r>
            <a:r>
              <a:rPr lang="de-DE" dirty="0" err="1" smtClean="0"/>
              <a:t>everything</a:t>
            </a:r>
            <a:r>
              <a:rPr lang="de-DE" dirty="0" smtClean="0"/>
              <a:t>“</a:t>
            </a:r>
          </a:p>
          <a:p>
            <a:pPr marL="522900" lvl="1" indent="-342900">
              <a:buFont typeface="Arial" panose="020B0604020202020204" pitchFamily="34" charset="0"/>
              <a:buChar char="•"/>
            </a:pPr>
            <a:r>
              <a:rPr lang="en-US" dirty="0" smtClean="0"/>
              <a:t>“Keep everything </a:t>
            </a:r>
            <a:r>
              <a:rPr lang="en-US" dirty="0"/>
              <a:t>in </a:t>
            </a:r>
            <a:r>
              <a:rPr lang="en-US" dirty="0" smtClean="0"/>
              <a:t>version control”</a:t>
            </a:r>
          </a:p>
          <a:p>
            <a:pPr marL="522900" lvl="1" indent="-342900">
              <a:buFont typeface="Arial" panose="020B0604020202020204" pitchFamily="34" charset="0"/>
              <a:buChar char="•"/>
            </a:pPr>
            <a:r>
              <a:rPr lang="en-US" dirty="0" smtClean="0"/>
              <a:t>“Build only once”</a:t>
            </a:r>
            <a:endParaRPr lang="en-US" dirty="0"/>
          </a:p>
          <a:p>
            <a:pPr marL="522900" lvl="1" indent="-342900">
              <a:buFont typeface="Arial" panose="020B0604020202020204" pitchFamily="34" charset="0"/>
              <a:buChar char="•"/>
            </a:pPr>
            <a:endParaRPr lang="en-US" b="1" dirty="0" smtClean="0"/>
          </a:p>
          <a:p>
            <a:pPr marL="342900" indent="-342900">
              <a:buFont typeface="Arial" panose="020B0604020202020204" pitchFamily="34" charset="0"/>
              <a:buChar char="•"/>
            </a:pPr>
            <a:r>
              <a:rPr lang="en-US" b="1" dirty="0" smtClean="0"/>
              <a:t>Everybody </a:t>
            </a:r>
            <a:r>
              <a:rPr lang="en-US" b="1" dirty="0"/>
              <a:t>Is Responsible for the Delivery </a:t>
            </a:r>
            <a:r>
              <a:rPr lang="en-US" b="1" dirty="0" smtClean="0"/>
              <a:t>Process </a:t>
            </a:r>
            <a:endParaRPr lang="en-US" b="1" dirty="0"/>
          </a:p>
          <a:p>
            <a:pPr marL="342900" indent="-342900">
              <a:buFont typeface="Arial" panose="020B0604020202020204" pitchFamily="34" charset="0"/>
              <a:buChar char="•"/>
            </a:pPr>
            <a:endParaRPr lang="de-DE" b="1" dirty="0" smtClean="0"/>
          </a:p>
          <a:p>
            <a:pPr marL="342900" indent="-342900">
              <a:buFont typeface="Arial" panose="020B0604020202020204" pitchFamily="34" charset="0"/>
              <a:buChar char="•"/>
            </a:pPr>
            <a:r>
              <a:rPr lang="de-DE" b="1" dirty="0" smtClean="0"/>
              <a:t>Done </a:t>
            </a:r>
            <a:r>
              <a:rPr lang="de-DE" b="1" dirty="0"/>
              <a:t>Means </a:t>
            </a:r>
            <a:r>
              <a:rPr lang="de-DE" b="1" dirty="0" smtClean="0"/>
              <a:t>Released</a:t>
            </a:r>
            <a:r>
              <a:rPr lang="de-DE" dirty="0" smtClean="0"/>
              <a:t> (to production)</a:t>
            </a:r>
            <a:endParaRPr lang="de-DE" dirty="0"/>
          </a:p>
          <a:p>
            <a:endParaRPr lang="en-US" dirty="0"/>
          </a:p>
        </p:txBody>
      </p:sp>
    </p:spTree>
    <p:extLst>
      <p:ext uri="{BB962C8B-B14F-4D97-AF65-F5344CB8AC3E}">
        <p14:creationId xmlns:p14="http://schemas.microsoft.com/office/powerpoint/2010/main" val="130822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Continuous</a:t>
            </a:r>
            <a:r>
              <a:rPr lang="de-DE" dirty="0" smtClean="0"/>
              <a:t> Delivery – </a:t>
            </a:r>
            <a:r>
              <a:rPr lang="de-DE" dirty="0" err="1" smtClean="0"/>
              <a:t>Principles</a:t>
            </a:r>
            <a:r>
              <a:rPr lang="de-DE" dirty="0" smtClean="0"/>
              <a:t> &amp; </a:t>
            </a:r>
            <a:r>
              <a:rPr lang="de-DE" dirty="0" err="1" smtClean="0"/>
              <a:t>Methods</a:t>
            </a:r>
            <a:r>
              <a:rPr lang="de-DE" dirty="0" smtClean="0"/>
              <a:t> 2</a:t>
            </a:r>
            <a:endParaRPr lang="de-DE" dirty="0"/>
          </a:p>
        </p:txBody>
      </p:sp>
      <p:sp>
        <p:nvSpPr>
          <p:cNvPr id="3" name="Text Placeholder 2"/>
          <p:cNvSpPr>
            <a:spLocks noGrp="1"/>
          </p:cNvSpPr>
          <p:nvPr>
            <p:ph type="body" sz="quarter" idx="10"/>
          </p:nvPr>
        </p:nvSpPr>
        <p:spPr>
          <a:xfrm>
            <a:off x="324000" y="1692392"/>
            <a:ext cx="11545200" cy="4613158"/>
          </a:xfrm>
        </p:spPr>
        <p:txBody>
          <a:bodyPr/>
          <a:lstStyle/>
          <a:p>
            <a:r>
              <a:rPr lang="de-DE" b="1" dirty="0" smtClean="0"/>
              <a:t>Automation</a:t>
            </a:r>
          </a:p>
          <a:p>
            <a:pPr lvl="1"/>
            <a:r>
              <a:rPr lang="de-DE" dirty="0" smtClean="0"/>
              <a:t>As </a:t>
            </a:r>
            <a:r>
              <a:rPr lang="de-DE" dirty="0" err="1" smtClean="0"/>
              <a:t>much</a:t>
            </a:r>
            <a:r>
              <a:rPr lang="de-DE" dirty="0" smtClean="0"/>
              <a:t> </a:t>
            </a:r>
            <a:r>
              <a:rPr lang="de-DE" dirty="0" err="1" smtClean="0"/>
              <a:t>as</a:t>
            </a:r>
            <a:r>
              <a:rPr lang="de-DE" dirty="0" smtClean="0"/>
              <a:t> </a:t>
            </a:r>
            <a:r>
              <a:rPr lang="de-DE" dirty="0" err="1" smtClean="0"/>
              <a:t>possible</a:t>
            </a:r>
            <a:endParaRPr lang="de-DE" dirty="0"/>
          </a:p>
          <a:p>
            <a:pPr lvl="1"/>
            <a:r>
              <a:rPr lang="de-DE" dirty="0" err="1" smtClean="0"/>
              <a:t>Includes</a:t>
            </a:r>
            <a:r>
              <a:rPr lang="de-DE" dirty="0" smtClean="0"/>
              <a:t> all </a:t>
            </a:r>
            <a:r>
              <a:rPr lang="de-DE" dirty="0" err="1" smtClean="0"/>
              <a:t>aspects</a:t>
            </a:r>
            <a:r>
              <a:rPr lang="de-DE" dirty="0" smtClean="0"/>
              <a:t> </a:t>
            </a:r>
            <a:r>
              <a:rPr lang="de-DE" dirty="0" err="1" smtClean="0"/>
              <a:t>of</a:t>
            </a:r>
            <a:r>
              <a:rPr lang="de-DE" dirty="0" smtClean="0"/>
              <a:t> </a:t>
            </a:r>
            <a:r>
              <a:rPr lang="de-DE" dirty="0" err="1" smtClean="0"/>
              <a:t>infrastructure</a:t>
            </a:r>
            <a:r>
              <a:rPr lang="de-DE" dirty="0" smtClean="0"/>
              <a:t> </a:t>
            </a:r>
            <a:r>
              <a:rPr lang="de-DE" dirty="0" err="1" smtClean="0"/>
              <a:t>as</a:t>
            </a:r>
            <a:r>
              <a:rPr lang="de-DE" dirty="0" smtClean="0"/>
              <a:t> </a:t>
            </a:r>
            <a:r>
              <a:rPr lang="de-DE" dirty="0" err="1" smtClean="0"/>
              <a:t>well</a:t>
            </a:r>
            <a:r>
              <a:rPr lang="de-DE" dirty="0" smtClean="0"/>
              <a:t> (incl. OS </a:t>
            </a:r>
            <a:r>
              <a:rPr lang="de-DE" dirty="0" err="1" smtClean="0"/>
              <a:t>level</a:t>
            </a:r>
            <a:r>
              <a:rPr lang="de-DE" dirty="0" smtClean="0"/>
              <a:t>) </a:t>
            </a:r>
            <a:endParaRPr lang="de-DE" dirty="0"/>
          </a:p>
          <a:p>
            <a:pPr lvl="1"/>
            <a:r>
              <a:rPr lang="de-DE" dirty="0" err="1" smtClean="0"/>
              <a:t>Defined</a:t>
            </a:r>
            <a:r>
              <a:rPr lang="de-DE" dirty="0" smtClean="0"/>
              <a:t> </a:t>
            </a:r>
            <a:r>
              <a:rPr lang="de-DE" dirty="0" err="1" smtClean="0"/>
              <a:t>by</a:t>
            </a:r>
            <a:r>
              <a:rPr lang="de-DE" dirty="0" smtClean="0"/>
              <a:t> Development </a:t>
            </a:r>
            <a:r>
              <a:rPr lang="de-DE" dirty="0" err="1" smtClean="0"/>
              <a:t>and</a:t>
            </a:r>
            <a:r>
              <a:rPr lang="de-DE" dirty="0" smtClean="0"/>
              <a:t> (!) </a:t>
            </a:r>
            <a:r>
              <a:rPr lang="de-DE" dirty="0" err="1" smtClean="0"/>
              <a:t>Operations</a:t>
            </a:r>
            <a:r>
              <a:rPr lang="de-DE" dirty="0" smtClean="0"/>
              <a:t> </a:t>
            </a:r>
            <a:endParaRPr lang="de-DE" dirty="0"/>
          </a:p>
          <a:p>
            <a:r>
              <a:rPr lang="de-DE" b="1" dirty="0" smtClean="0"/>
              <a:t>Tests</a:t>
            </a:r>
            <a:r>
              <a:rPr lang="de-DE" dirty="0" smtClean="0"/>
              <a:t> </a:t>
            </a:r>
          </a:p>
          <a:p>
            <a:pPr lvl="1"/>
            <a:r>
              <a:rPr lang="de-DE" dirty="0"/>
              <a:t>B</a:t>
            </a:r>
            <a:r>
              <a:rPr lang="de-DE" dirty="0" smtClean="0"/>
              <a:t>asis </a:t>
            </a:r>
            <a:r>
              <a:rPr lang="de-DE" dirty="0" err="1" smtClean="0"/>
              <a:t>for</a:t>
            </a:r>
            <a:r>
              <a:rPr lang="de-DE" dirty="0" smtClean="0"/>
              <a:t> Automation </a:t>
            </a:r>
            <a:r>
              <a:rPr lang="de-DE" dirty="0" err="1" smtClean="0"/>
              <a:t>and</a:t>
            </a:r>
            <a:r>
              <a:rPr lang="de-DE" dirty="0" smtClean="0"/>
              <a:t> Pipeline </a:t>
            </a:r>
            <a:r>
              <a:rPr lang="de-DE" dirty="0"/>
              <a:t>Processing </a:t>
            </a:r>
          </a:p>
          <a:p>
            <a:pPr lvl="1"/>
            <a:r>
              <a:rPr lang="de-DE" dirty="0" err="1" smtClean="0"/>
              <a:t>Give</a:t>
            </a:r>
            <a:r>
              <a:rPr lang="de-DE" dirty="0" smtClean="0"/>
              <a:t> </a:t>
            </a:r>
            <a:r>
              <a:rPr lang="de-DE" dirty="0" err="1" smtClean="0"/>
              <a:t>Confidence</a:t>
            </a:r>
            <a:r>
              <a:rPr lang="de-DE" dirty="0" smtClean="0"/>
              <a:t> </a:t>
            </a:r>
            <a:r>
              <a:rPr lang="de-DE" dirty="0" err="1" smtClean="0"/>
              <a:t>for</a:t>
            </a:r>
            <a:r>
              <a:rPr lang="de-DE" dirty="0" smtClean="0"/>
              <a:t> </a:t>
            </a:r>
            <a:r>
              <a:rPr lang="de-DE" dirty="0" err="1" smtClean="0"/>
              <a:t>successful</a:t>
            </a:r>
            <a:r>
              <a:rPr lang="de-DE" dirty="0" smtClean="0"/>
              <a:t> </a:t>
            </a:r>
            <a:r>
              <a:rPr lang="de-DE" dirty="0" err="1" smtClean="0"/>
              <a:t>changes</a:t>
            </a:r>
            <a:endParaRPr lang="de-DE" dirty="0"/>
          </a:p>
          <a:p>
            <a:pPr lvl="1"/>
            <a:r>
              <a:rPr lang="de-DE" dirty="0" smtClean="0"/>
              <a:t>Smoke </a:t>
            </a:r>
            <a:r>
              <a:rPr lang="de-DE" dirty="0"/>
              <a:t>Tests </a:t>
            </a:r>
            <a:r>
              <a:rPr lang="de-DE" dirty="0" err="1" smtClean="0"/>
              <a:t>especially</a:t>
            </a:r>
            <a:r>
              <a:rPr lang="de-DE" dirty="0" smtClean="0"/>
              <a:t> </a:t>
            </a:r>
            <a:r>
              <a:rPr lang="de-DE" dirty="0" err="1" smtClean="0"/>
              <a:t>for</a:t>
            </a:r>
            <a:r>
              <a:rPr lang="de-DE" dirty="0" smtClean="0"/>
              <a:t> </a:t>
            </a:r>
            <a:r>
              <a:rPr lang="de-DE" dirty="0" err="1" smtClean="0"/>
              <a:t>Deployment</a:t>
            </a:r>
            <a:r>
              <a:rPr lang="de-DE" dirty="0" smtClean="0"/>
              <a:t> </a:t>
            </a:r>
            <a:endParaRPr lang="de-DE" dirty="0"/>
          </a:p>
          <a:p>
            <a:r>
              <a:rPr lang="de-DE" b="1" dirty="0" smtClean="0"/>
              <a:t>Monitoring</a:t>
            </a:r>
            <a:r>
              <a:rPr lang="de-DE" dirty="0" smtClean="0"/>
              <a:t> </a:t>
            </a:r>
            <a:endParaRPr lang="de-DE" dirty="0"/>
          </a:p>
          <a:p>
            <a:pPr lvl="1"/>
            <a:r>
              <a:rPr lang="de-DE" dirty="0" err="1" smtClean="0"/>
              <a:t>Give</a:t>
            </a:r>
            <a:r>
              <a:rPr lang="de-DE" dirty="0" smtClean="0"/>
              <a:t> </a:t>
            </a:r>
            <a:r>
              <a:rPr lang="de-DE" dirty="0" err="1" smtClean="0"/>
              <a:t>feedback</a:t>
            </a:r>
            <a:r>
              <a:rPr lang="de-DE" dirty="0" smtClean="0"/>
              <a:t> </a:t>
            </a:r>
            <a:r>
              <a:rPr lang="de-DE" dirty="0" err="1" smtClean="0"/>
              <a:t>for</a:t>
            </a:r>
            <a:r>
              <a:rPr lang="de-DE" dirty="0" smtClean="0"/>
              <a:t> Operating</a:t>
            </a:r>
          </a:p>
          <a:p>
            <a:pPr lvl="1"/>
            <a:r>
              <a:rPr lang="de-DE" dirty="0" smtClean="0"/>
              <a:t>Basis </a:t>
            </a:r>
            <a:r>
              <a:rPr lang="de-DE" dirty="0" err="1" smtClean="0"/>
              <a:t>for</a:t>
            </a:r>
            <a:r>
              <a:rPr lang="de-DE" dirty="0" smtClean="0"/>
              <a:t> </a:t>
            </a:r>
            <a:r>
              <a:rPr lang="de-DE" dirty="0" err="1" smtClean="0"/>
              <a:t>continuous</a:t>
            </a:r>
            <a:r>
              <a:rPr lang="de-DE" dirty="0" smtClean="0"/>
              <a:t> </a:t>
            </a:r>
            <a:r>
              <a:rPr lang="de-DE" dirty="0" err="1" smtClean="0"/>
              <a:t>optimization</a:t>
            </a:r>
            <a:endParaRPr lang="de-DE" dirty="0"/>
          </a:p>
          <a:p>
            <a:endParaRPr lang="de-DE" dirty="0"/>
          </a:p>
          <a:p>
            <a:pPr marL="342900" indent="-342900">
              <a:buFont typeface="Arial" panose="020B0604020202020204" pitchFamily="34" charset="0"/>
              <a:buChar char="•"/>
            </a:pPr>
            <a:endParaRPr lang="de-DE" dirty="0"/>
          </a:p>
          <a:p>
            <a:endParaRPr lang="en-US" dirty="0"/>
          </a:p>
        </p:txBody>
      </p:sp>
    </p:spTree>
    <p:extLst>
      <p:ext uri="{BB962C8B-B14F-4D97-AF65-F5344CB8AC3E}">
        <p14:creationId xmlns:p14="http://schemas.microsoft.com/office/powerpoint/2010/main" val="2206497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Deployment</a:t>
            </a:r>
            <a:r>
              <a:rPr lang="de-DE" dirty="0" smtClean="0"/>
              <a:t> Pipeline - Components</a:t>
            </a:r>
            <a:endParaRPr lang="de-DE" dirty="0"/>
          </a:p>
        </p:txBody>
      </p:sp>
      <p:sp>
        <p:nvSpPr>
          <p:cNvPr id="3" name="Text Placeholder 2"/>
          <p:cNvSpPr>
            <a:spLocks noGrp="1"/>
          </p:cNvSpPr>
          <p:nvPr>
            <p:ph type="body" sz="quarter" idx="10"/>
          </p:nvPr>
        </p:nvSpPr>
        <p:spPr>
          <a:xfrm>
            <a:off x="324000" y="1381126"/>
            <a:ext cx="11545200" cy="4143972"/>
          </a:xfrm>
        </p:spPr>
        <p:txBody>
          <a:bodyPr/>
          <a:lstStyle/>
          <a:p>
            <a:r>
              <a:rPr lang="de-DE" b="1" dirty="0" smtClean="0"/>
              <a:t>The </a:t>
            </a:r>
            <a:r>
              <a:rPr lang="de-DE" b="1" dirty="0" err="1"/>
              <a:t>Deployment</a:t>
            </a:r>
            <a:r>
              <a:rPr lang="de-DE" b="1" dirty="0"/>
              <a:t> Pipeline</a:t>
            </a:r>
            <a:r>
              <a:rPr lang="de-DE" dirty="0"/>
              <a:t> </a:t>
            </a:r>
          </a:p>
          <a:p>
            <a:pPr lvl="1"/>
            <a:r>
              <a:rPr lang="de-DE" dirty="0" err="1" smtClean="0"/>
              <a:t>Visualizes</a:t>
            </a:r>
            <a:r>
              <a:rPr lang="de-DE" dirty="0" smtClean="0"/>
              <a:t> </a:t>
            </a:r>
            <a:r>
              <a:rPr lang="de-DE" dirty="0" err="1" smtClean="0"/>
              <a:t>the</a:t>
            </a:r>
            <a:r>
              <a:rPr lang="de-DE" dirty="0" smtClean="0"/>
              <a:t> </a:t>
            </a:r>
            <a:r>
              <a:rPr lang="de-DE" dirty="0" err="1" smtClean="0"/>
              <a:t>status</a:t>
            </a:r>
            <a:r>
              <a:rPr lang="de-DE" dirty="0" smtClean="0"/>
              <a:t> </a:t>
            </a:r>
            <a:r>
              <a:rPr lang="de-DE" dirty="0" err="1" smtClean="0"/>
              <a:t>of</a:t>
            </a:r>
            <a:r>
              <a:rPr lang="de-DE" dirty="0" smtClean="0"/>
              <a:t> </a:t>
            </a:r>
            <a:r>
              <a:rPr lang="de-DE" dirty="0" err="1" smtClean="0"/>
              <a:t>product</a:t>
            </a:r>
            <a:r>
              <a:rPr lang="de-DE" dirty="0" smtClean="0"/>
              <a:t> </a:t>
            </a:r>
            <a:r>
              <a:rPr lang="de-DE" dirty="0" err="1" smtClean="0"/>
              <a:t>development</a:t>
            </a:r>
            <a:endParaRPr lang="de-DE" dirty="0"/>
          </a:p>
          <a:p>
            <a:pPr lvl="1"/>
            <a:r>
              <a:rPr lang="de-DE" dirty="0" err="1" smtClean="0"/>
              <a:t>Provides</a:t>
            </a:r>
            <a:r>
              <a:rPr lang="de-DE" dirty="0" smtClean="0"/>
              <a:t> </a:t>
            </a:r>
            <a:r>
              <a:rPr lang="de-DE" dirty="0" err="1" smtClean="0"/>
              <a:t>feedback</a:t>
            </a:r>
            <a:r>
              <a:rPr lang="de-DE" dirty="0" smtClean="0"/>
              <a:t> on </a:t>
            </a:r>
            <a:r>
              <a:rPr lang="de-DE" dirty="0" err="1" smtClean="0"/>
              <a:t>each</a:t>
            </a:r>
            <a:r>
              <a:rPr lang="de-DE" dirty="0" smtClean="0"/>
              <a:t> (!) </a:t>
            </a:r>
            <a:r>
              <a:rPr lang="de-DE" dirty="0" err="1" smtClean="0"/>
              <a:t>change</a:t>
            </a:r>
            <a:endParaRPr lang="de-DE" dirty="0"/>
          </a:p>
          <a:p>
            <a:pPr lvl="1"/>
            <a:r>
              <a:rPr lang="de-DE" dirty="0" smtClean="0"/>
              <a:t>Technical/ </a:t>
            </a:r>
            <a:r>
              <a:rPr lang="de-DE" dirty="0" err="1" smtClean="0"/>
              <a:t>concentual</a:t>
            </a:r>
            <a:r>
              <a:rPr lang="de-DE" dirty="0" smtClean="0"/>
              <a:t> </a:t>
            </a:r>
            <a:r>
              <a:rPr lang="de-DE" dirty="0" err="1" smtClean="0"/>
              <a:t>basis</a:t>
            </a:r>
            <a:r>
              <a:rPr lang="de-DE" dirty="0" smtClean="0"/>
              <a:t> </a:t>
            </a:r>
            <a:r>
              <a:rPr lang="de-DE" dirty="0" err="1" smtClean="0"/>
              <a:t>for</a:t>
            </a:r>
            <a:r>
              <a:rPr lang="de-DE" dirty="0" smtClean="0"/>
              <a:t> </a:t>
            </a:r>
            <a:r>
              <a:rPr lang="de-DE" dirty="0" err="1" smtClean="0"/>
              <a:t>release</a:t>
            </a:r>
            <a:r>
              <a:rPr lang="de-DE" dirty="0" smtClean="0"/>
              <a:t> </a:t>
            </a:r>
            <a:r>
              <a:rPr lang="de-DE" dirty="0" err="1" smtClean="0"/>
              <a:t>process</a:t>
            </a:r>
            <a:r>
              <a:rPr lang="de-DE" dirty="0" smtClean="0"/>
              <a:t> </a:t>
            </a:r>
          </a:p>
          <a:p>
            <a:pPr lvl="1"/>
            <a:endParaRPr lang="de-DE" dirty="0"/>
          </a:p>
          <a:p>
            <a:r>
              <a:rPr lang="de-DE" b="1" dirty="0" smtClean="0"/>
              <a:t>The Deployment </a:t>
            </a:r>
            <a:r>
              <a:rPr lang="de-DE" b="1" dirty="0"/>
              <a:t>Pipeline </a:t>
            </a:r>
            <a:r>
              <a:rPr lang="de-DE" b="1" dirty="0" smtClean="0"/>
              <a:t>contains a set of </a:t>
            </a:r>
            <a:r>
              <a:rPr lang="de-DE" b="1" dirty="0"/>
              <a:t>Stages </a:t>
            </a:r>
          </a:p>
          <a:p>
            <a:pPr lvl="1"/>
            <a:r>
              <a:rPr lang="de-DE" dirty="0" smtClean="0"/>
              <a:t>Commit </a:t>
            </a:r>
            <a:r>
              <a:rPr lang="de-DE" dirty="0"/>
              <a:t>Stage </a:t>
            </a:r>
            <a:r>
              <a:rPr lang="de-DE" dirty="0" err="1" smtClean="0"/>
              <a:t>as</a:t>
            </a:r>
            <a:r>
              <a:rPr lang="de-DE" dirty="0" smtClean="0"/>
              <a:t> </a:t>
            </a:r>
            <a:r>
              <a:rPr lang="de-DE" dirty="0" err="1" smtClean="0"/>
              <a:t>central</a:t>
            </a:r>
            <a:r>
              <a:rPr lang="de-DE" dirty="0" smtClean="0"/>
              <a:t> </a:t>
            </a:r>
            <a:r>
              <a:rPr lang="de-DE" dirty="0" err="1" smtClean="0"/>
              <a:t>entry</a:t>
            </a:r>
            <a:r>
              <a:rPr lang="de-DE" dirty="0" smtClean="0"/>
              <a:t> </a:t>
            </a:r>
            <a:r>
              <a:rPr lang="de-DE" dirty="0" err="1" smtClean="0"/>
              <a:t>stage</a:t>
            </a:r>
            <a:endParaRPr lang="de-DE" dirty="0"/>
          </a:p>
          <a:p>
            <a:pPr lvl="1"/>
            <a:r>
              <a:rPr lang="de-DE" dirty="0" smtClean="0"/>
              <a:t>Other typical stages</a:t>
            </a:r>
            <a:r>
              <a:rPr lang="de-DE" dirty="0"/>
              <a:t>: </a:t>
            </a:r>
            <a:r>
              <a:rPr lang="de-DE" dirty="0" smtClean="0"/>
              <a:t>Integration, Acceptance, Performance, </a:t>
            </a:r>
            <a:r>
              <a:rPr lang="de-DE" dirty="0"/>
              <a:t>Production Deployment </a:t>
            </a:r>
          </a:p>
          <a:p>
            <a:pPr lvl="1"/>
            <a:r>
              <a:rPr lang="de-DE" dirty="0" smtClean="0"/>
              <a:t>Stages </a:t>
            </a:r>
            <a:r>
              <a:rPr lang="de-DE" dirty="0" err="1" smtClean="0"/>
              <a:t>are</a:t>
            </a:r>
            <a:r>
              <a:rPr lang="de-DE" dirty="0" smtClean="0"/>
              <a:t> </a:t>
            </a:r>
            <a:r>
              <a:rPr lang="de-DE" dirty="0" err="1" smtClean="0"/>
              <a:t>connected</a:t>
            </a:r>
            <a:r>
              <a:rPr lang="de-DE" dirty="0" smtClean="0"/>
              <a:t> via </a:t>
            </a:r>
            <a:r>
              <a:rPr lang="de-DE" dirty="0" err="1" smtClean="0"/>
              <a:t>trigger</a:t>
            </a:r>
            <a:r>
              <a:rPr lang="de-DE" dirty="0" smtClean="0"/>
              <a:t> </a:t>
            </a:r>
            <a:r>
              <a:rPr lang="de-DE" dirty="0"/>
              <a:t>(</a:t>
            </a:r>
            <a:r>
              <a:rPr lang="de-DE" dirty="0" err="1" smtClean="0"/>
              <a:t>automatic</a:t>
            </a:r>
            <a:r>
              <a:rPr lang="de-DE" dirty="0" smtClean="0"/>
              <a:t> </a:t>
            </a:r>
            <a:r>
              <a:rPr lang="de-DE" dirty="0" err="1" smtClean="0"/>
              <a:t>or</a:t>
            </a:r>
            <a:r>
              <a:rPr lang="de-DE" dirty="0" smtClean="0"/>
              <a:t> </a:t>
            </a:r>
            <a:r>
              <a:rPr lang="de-DE" dirty="0" err="1" smtClean="0"/>
              <a:t>manual</a:t>
            </a:r>
            <a:r>
              <a:rPr lang="de-DE" dirty="0"/>
              <a:t>) </a:t>
            </a:r>
            <a:endParaRPr lang="de-DE" dirty="0" smtClean="0"/>
          </a:p>
          <a:p>
            <a:pPr lvl="1"/>
            <a:endParaRPr lang="de-DE" dirty="0"/>
          </a:p>
          <a:p>
            <a:r>
              <a:rPr lang="de-DE" b="1" dirty="0" smtClean="0"/>
              <a:t>Stages </a:t>
            </a:r>
            <a:r>
              <a:rPr lang="de-DE" b="1" dirty="0" err="1" smtClean="0"/>
              <a:t>contain</a:t>
            </a:r>
            <a:r>
              <a:rPr lang="de-DE" b="1" dirty="0" smtClean="0"/>
              <a:t> a </a:t>
            </a:r>
            <a:r>
              <a:rPr lang="de-DE" b="1" dirty="0" err="1" smtClean="0"/>
              <a:t>set</a:t>
            </a:r>
            <a:r>
              <a:rPr lang="de-DE" b="1" dirty="0" smtClean="0"/>
              <a:t> </a:t>
            </a:r>
            <a:r>
              <a:rPr lang="de-DE" b="1" dirty="0" err="1" smtClean="0"/>
              <a:t>of</a:t>
            </a:r>
            <a:r>
              <a:rPr lang="de-DE" b="1" dirty="0" smtClean="0"/>
              <a:t> Jobs</a:t>
            </a:r>
            <a:endParaRPr lang="de-DE" b="1" dirty="0"/>
          </a:p>
          <a:p>
            <a:pPr lvl="1"/>
            <a:r>
              <a:rPr lang="de-DE" dirty="0" smtClean="0"/>
              <a:t>„</a:t>
            </a:r>
            <a:r>
              <a:rPr lang="de-DE" dirty="0"/>
              <a:t>Unit </a:t>
            </a:r>
            <a:r>
              <a:rPr lang="de-DE" dirty="0" err="1"/>
              <a:t>of</a:t>
            </a:r>
            <a:r>
              <a:rPr lang="de-DE" dirty="0"/>
              <a:t> Work“ </a:t>
            </a:r>
          </a:p>
          <a:p>
            <a:pPr lvl="1"/>
            <a:r>
              <a:rPr lang="en-US" dirty="0" smtClean="0"/>
              <a:t>Contain of a set of tasks like </a:t>
            </a:r>
            <a:r>
              <a:rPr lang="en-US" dirty="0"/>
              <a:t>Build, Deploy, Copy, Test, … </a:t>
            </a:r>
          </a:p>
          <a:p>
            <a:endParaRPr lang="de-DE" dirty="0"/>
          </a:p>
        </p:txBody>
      </p:sp>
    </p:spTree>
    <p:extLst>
      <p:ext uri="{BB962C8B-B14F-4D97-AF65-F5344CB8AC3E}">
        <p14:creationId xmlns:p14="http://schemas.microsoft.com/office/powerpoint/2010/main" val="164903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Deployment</a:t>
            </a:r>
            <a:r>
              <a:rPr lang="de-DE" dirty="0" smtClean="0"/>
              <a:t> Pipeline</a:t>
            </a:r>
            <a:endParaRPr lang="de-DE" dirty="0"/>
          </a:p>
        </p:txBody>
      </p:sp>
      <p:sp>
        <p:nvSpPr>
          <p:cNvPr id="3" name="Text Placeholder 2"/>
          <p:cNvSpPr>
            <a:spLocks noGrp="1"/>
          </p:cNvSpPr>
          <p:nvPr>
            <p:ph type="body" sz="quarter" idx="10"/>
          </p:nvPr>
        </p:nvSpPr>
        <p:spPr/>
        <p:txBody>
          <a:bodyPr/>
          <a:lstStyle/>
          <a:p>
            <a:endParaRPr lang="de-DE"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1252538"/>
            <a:ext cx="9399588" cy="5248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2295524" y="1663817"/>
            <a:ext cx="619125" cy="32316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Source Code</a:t>
            </a:r>
          </a:p>
        </p:txBody>
      </p:sp>
      <p:sp>
        <p:nvSpPr>
          <p:cNvPr id="8" name="TextBox 7"/>
          <p:cNvSpPr txBox="1"/>
          <p:nvPr/>
        </p:nvSpPr>
        <p:spPr>
          <a:xfrm>
            <a:off x="6705600" y="1628775"/>
            <a:ext cx="790575"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err="1" smtClean="0">
                <a:solidFill>
                  <a:srgbClr val="000000"/>
                </a:solidFill>
                <a:ea typeface="Arial Unicode MS" pitchFamily="34" charset="-128"/>
                <a:cs typeface="Arial Unicode MS" pitchFamily="34" charset="-128"/>
              </a:rPr>
              <a:t>Infrastr</a:t>
            </a:r>
            <a:r>
              <a:rPr sz="1000" b="1" kern="0" dirty="0" smtClean="0">
                <a:solidFill>
                  <a:srgbClr val="000000"/>
                </a:solidFill>
                <a:ea typeface="Arial Unicode MS" pitchFamily="34" charset="-128"/>
                <a:cs typeface="Arial Unicode MS" pitchFamily="34" charset="-128"/>
              </a:rPr>
              <a:t>./ </a:t>
            </a:r>
            <a:r>
              <a:rPr sz="1000" b="1" kern="0" dirty="0" err="1" smtClean="0">
                <a:solidFill>
                  <a:srgbClr val="000000"/>
                </a:solidFill>
                <a:ea typeface="Arial Unicode MS" pitchFamily="34" charset="-128"/>
                <a:cs typeface="Arial Unicode MS" pitchFamily="34" charset="-128"/>
              </a:rPr>
              <a:t>Appl</a:t>
            </a:r>
            <a:r>
              <a:rPr sz="1000" b="1" kern="0" dirty="0" smtClean="0">
                <a:solidFill>
                  <a:srgbClr val="000000"/>
                </a:solidFill>
                <a:ea typeface="Arial Unicode MS" pitchFamily="34" charset="-128"/>
                <a:cs typeface="Arial Unicode MS" pitchFamily="34" charset="-128"/>
              </a:rPr>
              <a:t>. </a:t>
            </a:r>
            <a:r>
              <a:rPr sz="1000" b="1" kern="0" dirty="0" err="1" smtClean="0">
                <a:solidFill>
                  <a:srgbClr val="000000"/>
                </a:solidFill>
                <a:ea typeface="Arial Unicode MS" pitchFamily="34" charset="-128"/>
                <a:cs typeface="Arial Unicode MS" pitchFamily="34" charset="-128"/>
              </a:rPr>
              <a:t>Config</a:t>
            </a:r>
            <a:endParaRPr sz="1000" b="1" kern="0" dirty="0" smtClean="0">
              <a:solidFill>
                <a:srgbClr val="000000"/>
              </a:solidFill>
              <a:ea typeface="Arial Unicode MS" pitchFamily="34" charset="-128"/>
              <a:cs typeface="Arial Unicode MS" pitchFamily="34" charset="-128"/>
            </a:endParaRPr>
          </a:p>
        </p:txBody>
      </p:sp>
      <p:sp>
        <p:nvSpPr>
          <p:cNvPr id="9" name="TextBox 8"/>
          <p:cNvSpPr txBox="1"/>
          <p:nvPr/>
        </p:nvSpPr>
        <p:spPr>
          <a:xfrm>
            <a:off x="2066925" y="3661231"/>
            <a:ext cx="94297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600" b="1" kern="0" dirty="0" smtClean="0">
                <a:solidFill>
                  <a:srgbClr val="000000"/>
                </a:solidFill>
                <a:ea typeface="Arial Unicode MS" pitchFamily="34" charset="-128"/>
                <a:cs typeface="Arial Unicode MS" pitchFamily="34" charset="-128"/>
              </a:rPr>
              <a:t>Commit Stage</a:t>
            </a:r>
          </a:p>
        </p:txBody>
      </p:sp>
      <p:sp>
        <p:nvSpPr>
          <p:cNvPr id="10" name="TextBox 9"/>
          <p:cNvSpPr txBox="1"/>
          <p:nvPr/>
        </p:nvSpPr>
        <p:spPr>
          <a:xfrm>
            <a:off x="3905250" y="3554253"/>
            <a:ext cx="1362075"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600" b="1" kern="0" dirty="0" smtClean="0">
                <a:solidFill>
                  <a:srgbClr val="000000"/>
                </a:solidFill>
                <a:ea typeface="Arial Unicode MS" pitchFamily="34" charset="-128"/>
                <a:cs typeface="Arial Unicode MS" pitchFamily="34" charset="-128"/>
              </a:rPr>
              <a:t>Integration/</a:t>
            </a:r>
            <a:br>
              <a:rPr sz="1600" b="1" kern="0" dirty="0" smtClean="0">
                <a:solidFill>
                  <a:srgbClr val="000000"/>
                </a:solidFill>
                <a:ea typeface="Arial Unicode MS" pitchFamily="34" charset="-128"/>
                <a:cs typeface="Arial Unicode MS" pitchFamily="34" charset="-128"/>
              </a:rPr>
            </a:br>
            <a:r>
              <a:rPr sz="1600" b="1" kern="0" dirty="0" err="1" smtClean="0">
                <a:solidFill>
                  <a:srgbClr val="000000"/>
                </a:solidFill>
                <a:ea typeface="Arial Unicode MS" pitchFamily="34" charset="-128"/>
                <a:cs typeface="Arial Unicode MS" pitchFamily="34" charset="-128"/>
              </a:rPr>
              <a:t>Acceptance</a:t>
            </a:r>
            <a:r>
              <a:rPr sz="1600" b="1" kern="0" dirty="0" smtClean="0">
                <a:solidFill>
                  <a:srgbClr val="000000"/>
                </a:solidFill>
                <a:ea typeface="Arial Unicode MS" pitchFamily="34" charset="-128"/>
                <a:cs typeface="Arial Unicode MS" pitchFamily="34" charset="-128"/>
              </a:rPr>
              <a:t> Stage</a:t>
            </a:r>
          </a:p>
        </p:txBody>
      </p:sp>
      <p:sp>
        <p:nvSpPr>
          <p:cNvPr id="11" name="TextBox 10"/>
          <p:cNvSpPr txBox="1"/>
          <p:nvPr/>
        </p:nvSpPr>
        <p:spPr>
          <a:xfrm>
            <a:off x="6334125" y="2782728"/>
            <a:ext cx="136207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600" b="1" kern="0" dirty="0" smtClean="0">
                <a:solidFill>
                  <a:srgbClr val="000000"/>
                </a:solidFill>
                <a:ea typeface="Arial Unicode MS" pitchFamily="34" charset="-128"/>
                <a:cs typeface="Arial Unicode MS" pitchFamily="34" charset="-128"/>
              </a:rPr>
              <a:t>User </a:t>
            </a:r>
            <a:r>
              <a:rPr sz="1600" b="1" kern="0" dirty="0" err="1" smtClean="0">
                <a:solidFill>
                  <a:srgbClr val="000000"/>
                </a:solidFill>
                <a:ea typeface="Arial Unicode MS" pitchFamily="34" charset="-128"/>
                <a:cs typeface="Arial Unicode MS" pitchFamily="34" charset="-128"/>
              </a:rPr>
              <a:t>Accept</a:t>
            </a:r>
            <a:r>
              <a:rPr sz="1600" b="1" kern="0" dirty="0" smtClean="0">
                <a:solidFill>
                  <a:srgbClr val="000000"/>
                </a:solidFill>
                <a:ea typeface="Arial Unicode MS" pitchFamily="34" charset="-128"/>
                <a:cs typeface="Arial Unicode MS" pitchFamily="34" charset="-128"/>
              </a:rPr>
              <a:t>. Stage</a:t>
            </a:r>
          </a:p>
        </p:txBody>
      </p:sp>
      <p:sp>
        <p:nvSpPr>
          <p:cNvPr id="12" name="TextBox 11"/>
          <p:cNvSpPr txBox="1"/>
          <p:nvPr/>
        </p:nvSpPr>
        <p:spPr>
          <a:xfrm>
            <a:off x="6334125" y="4392453"/>
            <a:ext cx="136207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600" b="1" kern="0" dirty="0" smtClean="0">
                <a:solidFill>
                  <a:srgbClr val="000000"/>
                </a:solidFill>
                <a:ea typeface="Arial Unicode MS" pitchFamily="34" charset="-128"/>
                <a:cs typeface="Arial Unicode MS" pitchFamily="34" charset="-128"/>
              </a:rPr>
              <a:t>Performance Stage</a:t>
            </a:r>
          </a:p>
        </p:txBody>
      </p:sp>
      <p:sp>
        <p:nvSpPr>
          <p:cNvPr id="13" name="TextBox 12"/>
          <p:cNvSpPr txBox="1"/>
          <p:nvPr/>
        </p:nvSpPr>
        <p:spPr>
          <a:xfrm>
            <a:off x="8953500" y="3630452"/>
            <a:ext cx="1362075"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600" b="1" kern="0" dirty="0" err="1" smtClean="0">
                <a:solidFill>
                  <a:srgbClr val="000000"/>
                </a:solidFill>
                <a:ea typeface="Arial Unicode MS" pitchFamily="34" charset="-128"/>
                <a:cs typeface="Arial Unicode MS" pitchFamily="34" charset="-128"/>
              </a:rPr>
              <a:t>Productive</a:t>
            </a:r>
            <a:r>
              <a:rPr sz="1600" b="1" kern="0" dirty="0" smtClean="0">
                <a:solidFill>
                  <a:srgbClr val="000000"/>
                </a:solidFill>
                <a:ea typeface="Arial Unicode MS" pitchFamily="34" charset="-128"/>
                <a:cs typeface="Arial Unicode MS" pitchFamily="34" charset="-128"/>
              </a:rPr>
              <a:t> Stage</a:t>
            </a:r>
          </a:p>
        </p:txBody>
      </p:sp>
      <p:sp>
        <p:nvSpPr>
          <p:cNvPr id="5" name="Rectangle 4"/>
          <p:cNvSpPr/>
          <p:nvPr/>
        </p:nvSpPr>
        <p:spPr bwMode="gray">
          <a:xfrm>
            <a:off x="1076325" y="4392453"/>
            <a:ext cx="1219199" cy="922497"/>
          </a:xfrm>
          <a:prstGeom prst="rect">
            <a:avLst/>
          </a:prstGeom>
          <a:solidFill>
            <a:srgbClr val="FFFFCC"/>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Compile</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Unit Tests</a:t>
            </a: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Packaging</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Code Checks</a:t>
            </a:r>
          </a:p>
        </p:txBody>
      </p:sp>
      <p:sp>
        <p:nvSpPr>
          <p:cNvPr id="15" name="Rectangle 14"/>
          <p:cNvSpPr/>
          <p:nvPr/>
        </p:nvSpPr>
        <p:spPr bwMode="gray">
          <a:xfrm>
            <a:off x="4152899" y="4423647"/>
            <a:ext cx="1590675" cy="1026081"/>
          </a:xfrm>
          <a:prstGeom prst="rect">
            <a:avLst/>
          </a:prstGeom>
          <a:solidFill>
            <a:srgbClr val="FFFFCC"/>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Config</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environment</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Deploy</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binaries</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Smoke Tests</a:t>
            </a: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Integr</a:t>
            </a:r>
            <a:r>
              <a:rPr sz="1050" i="1" kern="0" dirty="0" smtClean="0">
                <a:solidFill>
                  <a:srgbClr val="000000"/>
                </a:solidFill>
                <a:ea typeface="Arial Unicode MS" pitchFamily="34" charset="-128"/>
                <a:cs typeface="Arial Unicode MS" pitchFamily="34" charset="-128"/>
              </a:rPr>
              <a:t>. / </a:t>
            </a:r>
            <a:r>
              <a:rPr sz="1050" i="1" kern="0" dirty="0" err="1" smtClean="0">
                <a:solidFill>
                  <a:srgbClr val="000000"/>
                </a:solidFill>
                <a:ea typeface="Arial Unicode MS" pitchFamily="34" charset="-128"/>
                <a:cs typeface="Arial Unicode MS" pitchFamily="34" charset="-128"/>
              </a:rPr>
              <a:t>Accept</a:t>
            </a:r>
            <a:r>
              <a:rPr sz="1050" i="1" kern="0" dirty="0" smtClean="0">
                <a:solidFill>
                  <a:srgbClr val="000000"/>
                </a:solidFill>
                <a:ea typeface="Arial Unicode MS" pitchFamily="34" charset="-128"/>
                <a:cs typeface="Arial Unicode MS" pitchFamily="34" charset="-128"/>
              </a:rPr>
              <a:t>.</a:t>
            </a:r>
            <a:br>
              <a:rPr sz="1050" i="1" kern="0" dirty="0" smtClean="0">
                <a:solidFill>
                  <a:srgbClr val="000000"/>
                </a:solidFill>
                <a:ea typeface="Arial Unicode MS" pitchFamily="34" charset="-128"/>
                <a:cs typeface="Arial Unicode MS" pitchFamily="34" charset="-128"/>
              </a:rPr>
            </a:br>
            <a:r>
              <a:rPr sz="1050" i="1" kern="0" dirty="0" smtClean="0">
                <a:solidFill>
                  <a:srgbClr val="000000"/>
                </a:solidFill>
                <a:ea typeface="Arial Unicode MS" pitchFamily="34" charset="-128"/>
                <a:cs typeface="Arial Unicode MS" pitchFamily="34" charset="-128"/>
              </a:rPr>
              <a:t>  Tests</a:t>
            </a:r>
          </a:p>
        </p:txBody>
      </p:sp>
      <p:sp>
        <p:nvSpPr>
          <p:cNvPr id="16" name="Rectangle 15"/>
          <p:cNvSpPr/>
          <p:nvPr/>
        </p:nvSpPr>
        <p:spPr bwMode="gray">
          <a:xfrm>
            <a:off x="7896225" y="4527231"/>
            <a:ext cx="1638300" cy="922497"/>
          </a:xfrm>
          <a:prstGeom prst="rect">
            <a:avLst/>
          </a:prstGeom>
          <a:solidFill>
            <a:srgbClr val="FFFFCC"/>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Config</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environment</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Deploy</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Binaries</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Smoke Tests</a:t>
            </a: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Performance Tests</a:t>
            </a:r>
          </a:p>
        </p:txBody>
      </p:sp>
      <p:sp>
        <p:nvSpPr>
          <p:cNvPr id="17" name="Rectangle 16"/>
          <p:cNvSpPr/>
          <p:nvPr/>
        </p:nvSpPr>
        <p:spPr bwMode="gray">
          <a:xfrm>
            <a:off x="7924799" y="2249328"/>
            <a:ext cx="1609726" cy="922497"/>
          </a:xfrm>
          <a:prstGeom prst="rect">
            <a:avLst/>
          </a:prstGeom>
          <a:solidFill>
            <a:srgbClr val="FFFFCC"/>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Config</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environment</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Deploy</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binaries</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Smoke Tests</a:t>
            </a:r>
          </a:p>
        </p:txBody>
      </p:sp>
      <p:sp>
        <p:nvSpPr>
          <p:cNvPr id="19" name="Rectangle 18"/>
          <p:cNvSpPr/>
          <p:nvPr/>
        </p:nvSpPr>
        <p:spPr bwMode="gray">
          <a:xfrm>
            <a:off x="10315575" y="4183677"/>
            <a:ext cx="1609726" cy="922497"/>
          </a:xfrm>
          <a:prstGeom prst="rect">
            <a:avLst/>
          </a:prstGeom>
          <a:solidFill>
            <a:srgbClr val="FFFFCC"/>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Config</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environment</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Deploy</a:t>
            </a:r>
            <a:r>
              <a:rPr sz="1050" i="1" kern="0" dirty="0" smtClean="0">
                <a:solidFill>
                  <a:srgbClr val="000000"/>
                </a:solidFill>
                <a:ea typeface="Arial Unicode MS" pitchFamily="34" charset="-128"/>
                <a:cs typeface="Arial Unicode MS" pitchFamily="34" charset="-128"/>
              </a:rPr>
              <a:t> </a:t>
            </a:r>
            <a:r>
              <a:rPr sz="1050" i="1" kern="0" dirty="0" err="1" smtClean="0">
                <a:solidFill>
                  <a:srgbClr val="000000"/>
                </a:solidFill>
                <a:ea typeface="Arial Unicode MS" pitchFamily="34" charset="-128"/>
                <a:cs typeface="Arial Unicode MS" pitchFamily="34" charset="-128"/>
              </a:rPr>
              <a:t>binaries</a:t>
            </a:r>
            <a:endParaRPr sz="1050" i="1" kern="0" dirty="0" smtClean="0">
              <a:solidFill>
                <a:srgbClr val="000000"/>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sz="1050" i="1" kern="0" dirty="0" smtClean="0">
                <a:solidFill>
                  <a:srgbClr val="000000"/>
                </a:solidFill>
                <a:ea typeface="Arial Unicode MS" pitchFamily="34" charset="-128"/>
                <a:cs typeface="Arial Unicode MS" pitchFamily="34" charset="-128"/>
              </a:rPr>
              <a:t>- Smoke Tests</a:t>
            </a:r>
          </a:p>
        </p:txBody>
      </p:sp>
      <p:sp>
        <p:nvSpPr>
          <p:cNvPr id="20" name="TextBox 19"/>
          <p:cNvSpPr txBox="1"/>
          <p:nvPr/>
        </p:nvSpPr>
        <p:spPr>
          <a:xfrm>
            <a:off x="9081420" y="1489390"/>
            <a:ext cx="1367362" cy="246221"/>
          </a:xfrm>
          <a:prstGeom prst="rect">
            <a:avLst/>
          </a:prstGeom>
          <a:noFill/>
        </p:spPr>
        <p:txBody>
          <a:bodyPr wrap="none" lIns="0" tIns="0" rIns="0" bIns="0" rtlCol="0">
            <a:spAutoFit/>
          </a:bodyPr>
          <a:lstStyle/>
          <a:p>
            <a:pPr algn="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Version </a:t>
            </a:r>
            <a:r>
              <a:rPr sz="1600" kern="0" dirty="0" err="1">
                <a:solidFill>
                  <a:srgbClr val="000000"/>
                </a:solidFill>
                <a:ea typeface="Arial Unicode MS" pitchFamily="34" charset="-128"/>
                <a:cs typeface="Arial Unicode MS" pitchFamily="34" charset="-128"/>
              </a:rPr>
              <a:t>control</a:t>
            </a:r>
            <a:endParaRPr lang="en-US" sz="1600" kern="0" dirty="0" err="1">
              <a:solidFill>
                <a:srgbClr val="000000"/>
              </a:solidFill>
              <a:ea typeface="Arial Unicode MS" pitchFamily="34" charset="-128"/>
              <a:cs typeface="Arial Unicode MS" pitchFamily="34" charset="-128"/>
            </a:endParaRPr>
          </a:p>
        </p:txBody>
      </p:sp>
      <p:sp>
        <p:nvSpPr>
          <p:cNvPr id="21" name="TextBox 20"/>
          <p:cNvSpPr txBox="1"/>
          <p:nvPr/>
        </p:nvSpPr>
        <p:spPr>
          <a:xfrm>
            <a:off x="7829550" y="5716393"/>
            <a:ext cx="2625090" cy="246221"/>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Artifacts</a:t>
            </a:r>
            <a:r>
              <a:rPr sz="1600" kern="0" dirty="0">
                <a:solidFill>
                  <a:srgbClr val="000000"/>
                </a:solidFill>
                <a:ea typeface="Arial Unicode MS" pitchFamily="34" charset="-128"/>
                <a:cs typeface="Arial Unicode MS" pitchFamily="34" charset="-128"/>
              </a:rPr>
              <a:t> </a:t>
            </a:r>
            <a:r>
              <a:rPr sz="1600" kern="0" dirty="0" err="1">
                <a:solidFill>
                  <a:srgbClr val="000000"/>
                </a:solidFill>
                <a:ea typeface="Arial Unicode MS" pitchFamily="34" charset="-128"/>
                <a:cs typeface="Arial Unicode MS" pitchFamily="34" charset="-128"/>
              </a:rPr>
              <a:t>repositories</a:t>
            </a:r>
            <a:endParaRPr lang="en-US" sz="1600" kern="0" dirty="0" err="1">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09983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DevOps</a:t>
              </a:r>
              <a:endParaRPr lang="en-US" sz="4300" dirty="0">
                <a:solidFill>
                  <a:srgbClr val="000000"/>
                </a:solidFill>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12303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Deployment Pipeline </a:t>
            </a:r>
            <a:r>
              <a:rPr lang="de-DE" sz="1800" dirty="0" smtClean="0"/>
              <a:t>(Example TwoGo)</a:t>
            </a:r>
            <a:r>
              <a:rPr lang="de-DE" dirty="0" smtClean="0"/>
              <a:t/>
            </a:r>
            <a:br>
              <a:rPr lang="de-DE" dirty="0" smtClean="0"/>
            </a:br>
            <a:r>
              <a:rPr lang="de-DE" sz="1900" i="1" dirty="0"/>
              <a:t>„…get feedback as quickly as possible…“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2893421"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smtClean="0">
                <a:solidFill>
                  <a:srgbClr val="0076CB">
                    <a:lumMod val="50000"/>
                  </a:srgbClr>
                </a:solidFill>
                <a:ea typeface="Arial Unicode MS" pitchFamily="34" charset="-128"/>
                <a:cs typeface="Arial Unicode MS" pitchFamily="34" charset="-128"/>
              </a:rPr>
              <a:t>control</a:t>
            </a:r>
            <a:r>
              <a:rPr sz="1600" kern="0" dirty="0" smtClean="0">
                <a:solidFill>
                  <a:srgbClr val="0076CB">
                    <a:lumMod val="50000"/>
                  </a:srgbClr>
                </a:solidFill>
                <a:ea typeface="Arial Unicode MS" pitchFamily="34" charset="-128"/>
                <a:cs typeface="Arial Unicode MS" pitchFamily="34" charset="-128"/>
              </a:rPr>
              <a:t> (e.g. Git)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1010754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r>
              <a:rPr sz="1000" b="1" kern="0" dirty="0" err="1">
                <a:solidFill>
                  <a:srgbClr val="FFFFFF"/>
                </a:solidFill>
                <a:ea typeface="Arial Unicode MS" pitchFamily="34" charset="-128"/>
                <a:cs typeface="Arial Unicode MS" pitchFamily="34" charset="-128"/>
              </a:rPr>
              <a:t>Compile</a:t>
            </a: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Unit Tests</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Regression Tests</a:t>
            </a: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Functional Tests</a:t>
            </a: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err="1">
                <a:solidFill>
                  <a:srgbClr val="FFFFFF"/>
                </a:solidFill>
                <a:ea typeface="Arial Unicode MS" pitchFamily="34" charset="-128"/>
                <a:cs typeface="Arial Unicode MS" pitchFamily="34" charset="-128"/>
              </a:rPr>
              <a:t>Acceptance</a:t>
            </a:r>
            <a:r>
              <a:rPr sz="1000" b="1" kern="0" dirty="0">
                <a:solidFill>
                  <a:srgbClr val="FFFFFF"/>
                </a:solidFill>
                <a:ea typeface="Arial Unicode MS" pitchFamily="34" charset="-128"/>
                <a:cs typeface="Arial Unicode MS" pitchFamily="34" charset="-128"/>
              </a:rPr>
              <a:t> Tests</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Code </a:t>
            </a:r>
            <a:r>
              <a:rPr sz="1000" b="1" kern="0" dirty="0" err="1">
                <a:solidFill>
                  <a:srgbClr val="FFFFFF"/>
                </a:solidFill>
                <a:ea typeface="Arial Unicode MS" pitchFamily="34" charset="-128"/>
                <a:cs typeface="Arial Unicode MS" pitchFamily="34" charset="-128"/>
              </a:rPr>
              <a:t>checks</a:t>
            </a: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err="1">
                <a:solidFill>
                  <a:srgbClr val="FFFFFF"/>
                </a:solidFill>
                <a:ea typeface="Arial Unicode MS" pitchFamily="34" charset="-128"/>
                <a:cs typeface="Arial Unicode MS" pitchFamily="34" charset="-128"/>
              </a:rPr>
              <a:t>Capacity</a:t>
            </a:r>
            <a:r>
              <a:rPr sz="1000" b="1" kern="0" dirty="0">
                <a:solidFill>
                  <a:srgbClr val="FFFFFF"/>
                </a:solidFill>
                <a:ea typeface="Arial Unicode MS" pitchFamily="34" charset="-128"/>
                <a:cs typeface="Arial Unicode MS" pitchFamily="34" charset="-128"/>
              </a:rPr>
              <a:t> Tests</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Security Scans</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Manual Tests</a:t>
            </a:r>
          </a:p>
          <a:p>
            <a:pPr fontAlgn="base">
              <a:spcBef>
                <a:spcPct val="50000"/>
              </a:spcBef>
              <a:spcAft>
                <a:spcPct val="0"/>
              </a:spcAft>
              <a:buClr>
                <a:srgbClr val="F0AB00"/>
              </a:buClr>
              <a:buSzPct val="80000"/>
            </a:pPr>
            <a:r>
              <a:rPr sz="1000" b="1" kern="0" dirty="0" err="1">
                <a:solidFill>
                  <a:srgbClr val="FFFFFF"/>
                </a:solidFill>
                <a:ea typeface="Arial Unicode MS" pitchFamily="34" charset="-128"/>
                <a:cs typeface="Arial Unicode MS" pitchFamily="34" charset="-128"/>
              </a:rPr>
              <a:t>Anonymized</a:t>
            </a:r>
            <a:r>
              <a:rPr sz="1000" b="1" kern="0" dirty="0">
                <a:solidFill>
                  <a:srgbClr val="FFFFFF"/>
                </a:solidFill>
                <a:ea typeface="Arial Unicode MS" pitchFamily="34" charset="-128"/>
                <a:cs typeface="Arial Unicode MS" pitchFamily="34" charset="-128"/>
              </a:rPr>
              <a:t> </a:t>
            </a:r>
            <a:r>
              <a:rPr sz="1000" b="1" kern="0" dirty="0" err="1">
                <a:solidFill>
                  <a:srgbClr val="FFFFFF"/>
                </a:solidFill>
                <a:ea typeface="Arial Unicode MS" pitchFamily="34" charset="-128"/>
                <a:cs typeface="Arial Unicode MS" pitchFamily="34" charset="-128"/>
              </a:rPr>
              <a:t>prod</a:t>
            </a:r>
            <a:r>
              <a:rPr sz="1000" b="1" kern="0" dirty="0">
                <a:solidFill>
                  <a:srgbClr val="FFFFFF"/>
                </a:solidFill>
                <a:ea typeface="Arial Unicode MS" pitchFamily="34" charset="-128"/>
                <a:cs typeface="Arial Unicode MS" pitchFamily="34" charset="-128"/>
              </a:rPr>
              <a:t>. Data</a:t>
            </a: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Monitor</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Analytics</a:t>
            </a: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Smoke Tests</a:t>
            </a:r>
          </a:p>
          <a:p>
            <a:pPr fontAlgn="base">
              <a:spcBef>
                <a:spcPct val="50000"/>
              </a:spcBef>
              <a:spcAft>
                <a:spcPct val="0"/>
              </a:spcAft>
              <a:buClr>
                <a:srgbClr val="F0AB00"/>
              </a:buClr>
              <a:buSzPct val="80000"/>
            </a:pPr>
            <a:r>
              <a:rPr sz="1000" b="1" kern="0" dirty="0" err="1">
                <a:solidFill>
                  <a:srgbClr val="FFFFFF"/>
                </a:solidFill>
                <a:ea typeface="Arial Unicode MS" pitchFamily="34" charset="-128"/>
                <a:cs typeface="Arial Unicode MS" pitchFamily="34" charset="-128"/>
              </a:rPr>
              <a:t>Alerts</a:t>
            </a: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a:solidFill>
                  <a:srgbClr val="FFFFFF"/>
                </a:solidFill>
                <a:ea typeface="Arial Unicode MS" pitchFamily="34" charset="-128"/>
                <a:cs typeface="Arial Unicode MS" pitchFamily="34" charset="-128"/>
              </a:rPr>
              <a:t>Users (Hotline, Ticket)</a:t>
            </a: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300843"/>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335258"/>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3335258"/>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7695" y="3300843"/>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3553858"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Artifact </a:t>
            </a:r>
            <a:r>
              <a:rPr kern="0" dirty="0" smtClean="0">
                <a:solidFill>
                  <a:srgbClr val="0076CB">
                    <a:lumMod val="50000"/>
                  </a:srgbClr>
                </a:solidFill>
                <a:ea typeface="Arial Unicode MS" pitchFamily="34" charset="-128"/>
                <a:cs typeface="Arial Unicode MS" pitchFamily="34" charset="-128"/>
              </a:rPr>
              <a:t>repositories</a:t>
            </a:r>
            <a:r>
              <a:rPr sz="1600" kern="0" dirty="0" smtClean="0">
                <a:solidFill>
                  <a:srgbClr val="0076CB">
                    <a:lumMod val="50000"/>
                  </a:srgbClr>
                </a:solidFill>
                <a:ea typeface="Arial Unicode MS" pitchFamily="34" charset="-128"/>
                <a:cs typeface="Arial Unicode MS" pitchFamily="34" charset="-128"/>
              </a:rPr>
              <a:t> (e.g Nexus) </a:t>
            </a:r>
            <a:endParaRPr lang="en-US" kern="0" dirty="0" err="1">
              <a:solidFill>
                <a:srgbClr val="0076CB">
                  <a:lumMod val="50000"/>
                </a:srgbClr>
              </a:solidFill>
              <a:ea typeface="Arial Unicode MS" pitchFamily="34" charset="-128"/>
              <a:cs typeface="Arial Unicode MS" pitchFamily="34" charset="-128"/>
            </a:endParaRPr>
          </a:p>
        </p:txBody>
      </p:sp>
      <p:cxnSp>
        <p:nvCxnSpPr>
          <p:cNvPr id="35" name="Straight Arrow Connector 34"/>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600837" y="465228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611376"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064575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667100" y="2685325"/>
            <a:ext cx="951913"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400" b="1" kern="0" dirty="0" smtClean="0">
                <a:solidFill>
                  <a:srgbClr val="000000"/>
                </a:solidFill>
                <a:ea typeface="Arial Unicode MS" pitchFamily="34" charset="-128"/>
                <a:cs typeface="Arial Unicode MS" pitchFamily="34" charset="-128"/>
              </a:rPr>
              <a:t>Automated or manual</a:t>
            </a:r>
          </a:p>
        </p:txBody>
      </p:sp>
    </p:spTree>
    <p:extLst>
      <p:ext uri="{BB962C8B-B14F-4D97-AF65-F5344CB8AC3E}">
        <p14:creationId xmlns:p14="http://schemas.microsoft.com/office/powerpoint/2010/main" val="2050218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Continuous</a:t>
            </a:r>
            <a:r>
              <a:rPr lang="de-DE" dirty="0" smtClean="0"/>
              <a:t> Delivery vs. </a:t>
            </a:r>
            <a:r>
              <a:rPr lang="de-DE" dirty="0" err="1" smtClean="0"/>
              <a:t>Continuous</a:t>
            </a:r>
            <a:r>
              <a:rPr lang="de-DE" dirty="0" smtClean="0"/>
              <a:t> </a:t>
            </a:r>
            <a:r>
              <a:rPr lang="de-DE" dirty="0" err="1" smtClean="0"/>
              <a:t>Deployment</a:t>
            </a:r>
            <a:endParaRPr lang="de-DE" dirty="0"/>
          </a:p>
        </p:txBody>
      </p:sp>
      <p:sp>
        <p:nvSpPr>
          <p:cNvPr id="5" name="Text Placeholder 4"/>
          <p:cNvSpPr>
            <a:spLocks noGrp="1"/>
          </p:cNvSpPr>
          <p:nvPr>
            <p:ph type="body" sz="quarter" idx="10"/>
          </p:nvPr>
        </p:nvSpPr>
        <p:spPr/>
        <p:txBody>
          <a:bodyPr/>
          <a:lstStyle/>
          <a:p>
            <a:endParaRPr lang="de-DE" dirty="0"/>
          </a:p>
        </p:txBody>
      </p:sp>
      <p:pic>
        <p:nvPicPr>
          <p:cNvPr id="1026" name="Picture 2" descr="http://blog.crisp.se/wp-content/uploads/2013/02/continuous-delivery-deployment-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397464"/>
            <a:ext cx="7620000"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324000" y="5859604"/>
            <a:ext cx="6730392" cy="600164"/>
          </a:xfrm>
          <a:prstGeom prst="rect">
            <a:avLst/>
          </a:prstGeom>
        </p:spPr>
        <p:txBody>
          <a:bodyPr wrap="square">
            <a:spAutoFit/>
          </a:bodyPr>
          <a:lstStyle/>
          <a:p>
            <a:pPr lvl="1">
              <a:buFont typeface="wingdings"/>
              <a:buNone/>
            </a:pPr>
            <a:r>
              <a:rPr sz="1100" dirty="0" smtClean="0">
                <a:solidFill>
                  <a:srgbClr val="000000"/>
                </a:solidFill>
                <a:hlinkClick r:id="rId3"/>
              </a:rPr>
              <a:t>Blog</a:t>
            </a:r>
            <a:r>
              <a:rPr sz="1100" dirty="0">
                <a:solidFill>
                  <a:srgbClr val="000000"/>
                </a:solidFill>
                <a:hlinkClick r:id="rId3"/>
              </a:rPr>
              <a:t>: </a:t>
            </a:r>
            <a:r>
              <a:rPr sz="1100" dirty="0" err="1">
                <a:solidFill>
                  <a:srgbClr val="000000"/>
                </a:solidFill>
                <a:hlinkClick r:id="rId3"/>
              </a:rPr>
              <a:t>continuous</a:t>
            </a:r>
            <a:r>
              <a:rPr sz="1100" dirty="0">
                <a:solidFill>
                  <a:srgbClr val="000000"/>
                </a:solidFill>
                <a:hlinkClick r:id="rId3"/>
              </a:rPr>
              <a:t> </a:t>
            </a:r>
            <a:r>
              <a:rPr sz="1100" dirty="0" err="1">
                <a:solidFill>
                  <a:srgbClr val="000000"/>
                </a:solidFill>
                <a:hlinkClick r:id="rId3"/>
              </a:rPr>
              <a:t>delivery</a:t>
            </a:r>
            <a:r>
              <a:rPr sz="1100" dirty="0">
                <a:solidFill>
                  <a:srgbClr val="000000"/>
                </a:solidFill>
                <a:hlinkClick r:id="rId3"/>
              </a:rPr>
              <a:t> </a:t>
            </a:r>
            <a:r>
              <a:rPr sz="1100" dirty="0" err="1">
                <a:solidFill>
                  <a:srgbClr val="000000"/>
                </a:solidFill>
                <a:hlinkClick r:id="rId3"/>
              </a:rPr>
              <a:t>vs</a:t>
            </a:r>
            <a:r>
              <a:rPr sz="1100" dirty="0">
                <a:solidFill>
                  <a:srgbClr val="000000"/>
                </a:solidFill>
                <a:hlinkClick r:id="rId3"/>
              </a:rPr>
              <a:t> </a:t>
            </a:r>
            <a:r>
              <a:rPr sz="1100" dirty="0" err="1">
                <a:solidFill>
                  <a:srgbClr val="000000"/>
                </a:solidFill>
                <a:hlinkClick r:id="rId3"/>
              </a:rPr>
              <a:t>continuous</a:t>
            </a:r>
            <a:r>
              <a:rPr sz="1100" dirty="0">
                <a:solidFill>
                  <a:srgbClr val="000000"/>
                </a:solidFill>
                <a:hlinkClick r:id="rId3"/>
              </a:rPr>
              <a:t> </a:t>
            </a:r>
            <a:r>
              <a:rPr sz="1100" dirty="0" err="1">
                <a:solidFill>
                  <a:srgbClr val="000000"/>
                </a:solidFill>
                <a:hlinkClick r:id="rId3"/>
              </a:rPr>
              <a:t>deployment</a:t>
            </a:r>
            <a:r>
              <a:rPr sz="1100" dirty="0">
                <a:solidFill>
                  <a:srgbClr val="000000"/>
                </a:solidFill>
                <a:hlinkClick r:id="rId3"/>
              </a:rPr>
              <a:t> (</a:t>
            </a:r>
            <a:r>
              <a:rPr sz="1100" dirty="0" err="1">
                <a:solidFill>
                  <a:srgbClr val="000000"/>
                </a:solidFill>
                <a:hlinkClick r:id="rId3"/>
              </a:rPr>
              <a:t>Humble</a:t>
            </a:r>
            <a:r>
              <a:rPr sz="1100" dirty="0">
                <a:solidFill>
                  <a:srgbClr val="000000"/>
                </a:solidFill>
                <a:hlinkClick r:id="rId3"/>
              </a:rPr>
              <a:t>)</a:t>
            </a:r>
            <a:endParaRPr sz="1100" dirty="0">
              <a:solidFill>
                <a:srgbClr val="000000"/>
              </a:solidFill>
            </a:endParaRPr>
          </a:p>
          <a:p>
            <a:pPr lvl="1">
              <a:buFont typeface="wingdings"/>
              <a:buNone/>
            </a:pPr>
            <a:r>
              <a:rPr sz="1100" dirty="0">
                <a:solidFill>
                  <a:srgbClr val="000000"/>
                </a:solidFill>
                <a:hlinkClick r:id="rId4"/>
              </a:rPr>
              <a:t>Blog: </a:t>
            </a:r>
            <a:r>
              <a:rPr sz="1100" dirty="0" err="1">
                <a:solidFill>
                  <a:srgbClr val="000000"/>
                </a:solidFill>
                <a:hlinkClick r:id="rId4"/>
              </a:rPr>
              <a:t>continuous</a:t>
            </a:r>
            <a:r>
              <a:rPr sz="1100" dirty="0">
                <a:solidFill>
                  <a:srgbClr val="000000"/>
                </a:solidFill>
                <a:hlinkClick r:id="rId4"/>
              </a:rPr>
              <a:t> </a:t>
            </a:r>
            <a:r>
              <a:rPr sz="1100" dirty="0" err="1">
                <a:solidFill>
                  <a:srgbClr val="000000"/>
                </a:solidFill>
                <a:hlinkClick r:id="rId4"/>
              </a:rPr>
              <a:t>delivery</a:t>
            </a:r>
            <a:r>
              <a:rPr sz="1100" dirty="0">
                <a:solidFill>
                  <a:srgbClr val="000000"/>
                </a:solidFill>
                <a:hlinkClick r:id="rId4"/>
              </a:rPr>
              <a:t> </a:t>
            </a:r>
            <a:r>
              <a:rPr sz="1100" dirty="0" err="1">
                <a:solidFill>
                  <a:srgbClr val="000000"/>
                </a:solidFill>
                <a:hlinkClick r:id="rId4"/>
              </a:rPr>
              <a:t>vs</a:t>
            </a:r>
            <a:r>
              <a:rPr sz="1100" dirty="0">
                <a:solidFill>
                  <a:srgbClr val="000000"/>
                </a:solidFill>
                <a:hlinkClick r:id="rId4"/>
              </a:rPr>
              <a:t> </a:t>
            </a:r>
            <a:r>
              <a:rPr sz="1100" dirty="0" err="1">
                <a:solidFill>
                  <a:srgbClr val="000000"/>
                </a:solidFill>
                <a:hlinkClick r:id="rId4"/>
              </a:rPr>
              <a:t>continuous-deployment</a:t>
            </a:r>
            <a:r>
              <a:rPr sz="1100" dirty="0">
                <a:solidFill>
                  <a:srgbClr val="000000"/>
                </a:solidFill>
                <a:hlinkClick r:id="rId4"/>
              </a:rPr>
              <a:t> (</a:t>
            </a:r>
            <a:r>
              <a:rPr sz="1100" dirty="0" err="1">
                <a:solidFill>
                  <a:srgbClr val="000000"/>
                </a:solidFill>
                <a:hlinkClick r:id="rId4"/>
              </a:rPr>
              <a:t>Sundman</a:t>
            </a:r>
            <a:r>
              <a:rPr sz="1100" dirty="0">
                <a:solidFill>
                  <a:srgbClr val="000000"/>
                </a:solidFill>
                <a:hlinkClick r:id="rId4"/>
              </a:rPr>
              <a:t>)</a:t>
            </a:r>
            <a:endParaRPr sz="1100" dirty="0">
              <a:solidFill>
                <a:srgbClr val="000000"/>
              </a:solidFill>
            </a:endParaRPr>
          </a:p>
          <a:p>
            <a:pPr lvl="1">
              <a:buFont typeface="wingdings"/>
              <a:buNone/>
            </a:pPr>
            <a:r>
              <a:rPr sz="1100" dirty="0">
                <a:solidFill>
                  <a:srgbClr val="000000"/>
                </a:solidFill>
                <a:hlinkClick r:id="rId3"/>
              </a:rPr>
              <a:t>Blog: </a:t>
            </a:r>
            <a:r>
              <a:rPr sz="1100" dirty="0" err="1">
                <a:solidFill>
                  <a:srgbClr val="000000"/>
                </a:solidFill>
                <a:hlinkClick r:id="rId3"/>
              </a:rPr>
              <a:t>continuous</a:t>
            </a:r>
            <a:r>
              <a:rPr sz="1100" dirty="0">
                <a:solidFill>
                  <a:srgbClr val="000000"/>
                </a:solidFill>
                <a:hlinkClick r:id="rId3"/>
              </a:rPr>
              <a:t> </a:t>
            </a:r>
            <a:r>
              <a:rPr sz="1100" dirty="0" err="1">
                <a:solidFill>
                  <a:srgbClr val="000000"/>
                </a:solidFill>
                <a:hlinkClick r:id="rId3"/>
              </a:rPr>
              <a:t>delivery</a:t>
            </a:r>
            <a:r>
              <a:rPr sz="1100" dirty="0">
                <a:solidFill>
                  <a:srgbClr val="000000"/>
                </a:solidFill>
                <a:hlinkClick r:id="rId3"/>
              </a:rPr>
              <a:t> </a:t>
            </a:r>
            <a:r>
              <a:rPr sz="1100" dirty="0" err="1">
                <a:solidFill>
                  <a:srgbClr val="000000"/>
                </a:solidFill>
                <a:hlinkClick r:id="rId3"/>
              </a:rPr>
              <a:t>vs</a:t>
            </a:r>
            <a:r>
              <a:rPr sz="1100" dirty="0">
                <a:solidFill>
                  <a:srgbClr val="000000"/>
                </a:solidFill>
                <a:hlinkClick r:id="rId3"/>
              </a:rPr>
              <a:t> </a:t>
            </a:r>
            <a:r>
              <a:rPr sz="1100" dirty="0" err="1">
                <a:solidFill>
                  <a:srgbClr val="000000"/>
                </a:solidFill>
                <a:hlinkClick r:id="rId3"/>
              </a:rPr>
              <a:t>continuous</a:t>
            </a:r>
            <a:r>
              <a:rPr sz="1100" dirty="0">
                <a:solidFill>
                  <a:srgbClr val="000000"/>
                </a:solidFill>
                <a:hlinkClick r:id="rId3"/>
              </a:rPr>
              <a:t> </a:t>
            </a:r>
            <a:r>
              <a:rPr sz="1100" dirty="0" err="1">
                <a:solidFill>
                  <a:srgbClr val="000000"/>
                </a:solidFill>
                <a:hlinkClick r:id="rId3"/>
              </a:rPr>
              <a:t>deployment</a:t>
            </a:r>
            <a:r>
              <a:rPr sz="1100" dirty="0">
                <a:solidFill>
                  <a:srgbClr val="000000"/>
                </a:solidFill>
                <a:hlinkClick r:id="rId3"/>
              </a:rPr>
              <a:t>, </a:t>
            </a:r>
            <a:r>
              <a:rPr sz="1100" dirty="0" err="1">
                <a:solidFill>
                  <a:srgbClr val="000000"/>
                </a:solidFill>
                <a:hlinkClick r:id="rId3"/>
              </a:rPr>
              <a:t>What</a:t>
            </a:r>
            <a:r>
              <a:rPr sz="1100" dirty="0">
                <a:solidFill>
                  <a:srgbClr val="000000"/>
                </a:solidFill>
                <a:hlinkClick r:id="rId3"/>
              </a:rPr>
              <a:t> </a:t>
            </a:r>
            <a:r>
              <a:rPr sz="1100" dirty="0" err="1">
                <a:solidFill>
                  <a:srgbClr val="000000"/>
                </a:solidFill>
                <a:hlinkClick r:id="rId3"/>
              </a:rPr>
              <a:t>is</a:t>
            </a:r>
            <a:r>
              <a:rPr sz="1100" dirty="0">
                <a:solidFill>
                  <a:srgbClr val="000000"/>
                </a:solidFill>
                <a:hlinkClick r:id="rId3"/>
              </a:rPr>
              <a:t> </a:t>
            </a:r>
            <a:r>
              <a:rPr sz="1100" dirty="0" err="1">
                <a:solidFill>
                  <a:srgbClr val="000000"/>
                </a:solidFill>
                <a:hlinkClick r:id="rId3"/>
              </a:rPr>
              <a:t>the</a:t>
            </a:r>
            <a:r>
              <a:rPr sz="1100" dirty="0">
                <a:solidFill>
                  <a:srgbClr val="000000"/>
                </a:solidFill>
                <a:hlinkClick r:id="rId3"/>
              </a:rPr>
              <a:t> </a:t>
            </a:r>
            <a:r>
              <a:rPr sz="1100" dirty="0" err="1">
                <a:solidFill>
                  <a:srgbClr val="000000"/>
                </a:solidFill>
                <a:hlinkClick r:id="rId3"/>
              </a:rPr>
              <a:t>diff</a:t>
            </a:r>
            <a:r>
              <a:rPr sz="1100" dirty="0">
                <a:solidFill>
                  <a:srgbClr val="000000"/>
                </a:solidFill>
                <a:hlinkClick r:id="rId3"/>
              </a:rPr>
              <a:t> ? (Puppet Labs)</a:t>
            </a:r>
            <a:endParaRPr sz="1100" dirty="0">
              <a:solidFill>
                <a:srgbClr val="000000"/>
              </a:solidFill>
            </a:endParaRPr>
          </a:p>
        </p:txBody>
      </p:sp>
      <p:sp>
        <p:nvSpPr>
          <p:cNvPr id="7" name="Rectangle 6"/>
          <p:cNvSpPr/>
          <p:nvPr/>
        </p:nvSpPr>
        <p:spPr>
          <a:xfrm>
            <a:off x="8021842" y="2008853"/>
            <a:ext cx="4173333" cy="1077218"/>
          </a:xfrm>
          <a:prstGeom prst="rect">
            <a:avLst/>
          </a:prstGeom>
          <a:solidFill>
            <a:srgbClr val="FFFFCC"/>
          </a:solidFill>
        </p:spPr>
        <p:txBody>
          <a:bodyPr wrap="square">
            <a:spAutoFit/>
          </a:bodyPr>
          <a:lstStyle/>
          <a:p>
            <a:r>
              <a:rPr lang="en-US" sz="1600" i="1" dirty="0" smtClean="0">
                <a:solidFill>
                  <a:srgbClr val="000000"/>
                </a:solidFill>
              </a:rPr>
              <a:t>“Continuous </a:t>
            </a:r>
            <a:r>
              <a:rPr lang="en-US" sz="1600" i="1" dirty="0">
                <a:solidFill>
                  <a:srgbClr val="000000"/>
                </a:solidFill>
              </a:rPr>
              <a:t>Delivery doesn't mean every change is deployed to production ASAP. It means every change is proven to be deployable </a:t>
            </a:r>
            <a:r>
              <a:rPr lang="en-US" sz="1600" i="1" dirty="0" smtClean="0">
                <a:solidFill>
                  <a:srgbClr val="000000"/>
                </a:solidFill>
              </a:rPr>
              <a:t>to production at </a:t>
            </a:r>
            <a:r>
              <a:rPr lang="en-US" sz="1600" i="1" dirty="0">
                <a:solidFill>
                  <a:srgbClr val="000000"/>
                </a:solidFill>
              </a:rPr>
              <a:t>any </a:t>
            </a:r>
            <a:r>
              <a:rPr lang="en-US" sz="1600" i="1" dirty="0" smtClean="0">
                <a:solidFill>
                  <a:srgbClr val="000000"/>
                </a:solidFill>
              </a:rPr>
              <a:t>time”</a:t>
            </a:r>
            <a:endParaRPr sz="1600" i="1" dirty="0">
              <a:solidFill>
                <a:srgbClr val="000000"/>
              </a:solidFill>
            </a:endParaRPr>
          </a:p>
        </p:txBody>
      </p:sp>
    </p:spTree>
    <p:extLst>
      <p:ext uri="{BB962C8B-B14F-4D97-AF65-F5344CB8AC3E}">
        <p14:creationId xmlns:p14="http://schemas.microsoft.com/office/powerpoint/2010/main" val="2451397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Deployment</a:t>
            </a:r>
            <a:r>
              <a:rPr lang="de-DE" dirty="0" smtClean="0"/>
              <a:t> Pipeline – </a:t>
            </a:r>
            <a:r>
              <a:rPr lang="de-DE" dirty="0" err="1" smtClean="0"/>
              <a:t>Sequence</a:t>
            </a:r>
            <a:r>
              <a:rPr lang="de-DE" dirty="0" smtClean="0"/>
              <a:t> </a:t>
            </a:r>
            <a:r>
              <a:rPr lang="de-DE" dirty="0" err="1" smtClean="0"/>
              <a:t>Diagram</a:t>
            </a:r>
            <a:endParaRPr lang="de-DE" dirty="0"/>
          </a:p>
        </p:txBody>
      </p:sp>
      <p:pic>
        <p:nvPicPr>
          <p:cNvPr id="1027" name="Picture 3" descr="C:\Users\d035958\Desktop\___work\CDWIKI\Continuous_Delivery_process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14" y="1367669"/>
            <a:ext cx="6685715" cy="478857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Placeholder 2"/>
          <p:cNvSpPr>
            <a:spLocks noGrp="1"/>
          </p:cNvSpPr>
          <p:nvPr>
            <p:ph type="body" sz="quarter" idx="10"/>
          </p:nvPr>
        </p:nvSpPr>
        <p:spPr>
          <a:xfrm>
            <a:off x="6777942" y="2907063"/>
            <a:ext cx="5244846" cy="1709783"/>
          </a:xfrm>
        </p:spPr>
        <p:txBody>
          <a:bodyPr/>
          <a:lstStyle/>
          <a:p>
            <a:pPr lvl="1"/>
            <a:r>
              <a:rPr lang="de-DE" sz="1600" b="1" dirty="0" err="1" smtClean="0"/>
              <a:t>Each</a:t>
            </a:r>
            <a:r>
              <a:rPr lang="de-DE" sz="1600" b="1" dirty="0" smtClean="0"/>
              <a:t> </a:t>
            </a:r>
            <a:r>
              <a:rPr lang="de-DE" sz="1600" b="1" dirty="0" err="1" smtClean="0"/>
              <a:t>resource</a:t>
            </a:r>
            <a:r>
              <a:rPr lang="de-DE" sz="1600" b="1" dirty="0" smtClean="0"/>
              <a:t> </a:t>
            </a:r>
            <a:r>
              <a:rPr lang="de-DE" sz="1600" b="1" dirty="0" err="1" smtClean="0"/>
              <a:t>change</a:t>
            </a:r>
            <a:r>
              <a:rPr lang="de-DE" sz="1600" b="1" dirty="0" smtClean="0"/>
              <a:t> </a:t>
            </a:r>
            <a:r>
              <a:rPr lang="de-DE" sz="1600" b="1" dirty="0" err="1" smtClean="0"/>
              <a:t>starts</a:t>
            </a:r>
            <a:r>
              <a:rPr lang="de-DE" sz="1600" b="1" dirty="0" smtClean="0"/>
              <a:t> a </a:t>
            </a:r>
            <a:r>
              <a:rPr lang="de-DE" sz="1600" b="1" dirty="0" err="1" smtClean="0"/>
              <a:t>new</a:t>
            </a:r>
            <a:r>
              <a:rPr lang="de-DE" sz="1600" b="1" dirty="0" smtClean="0"/>
              <a:t> </a:t>
            </a:r>
            <a:r>
              <a:rPr lang="de-DE" sz="1600" b="1" dirty="0" err="1" smtClean="0"/>
              <a:t>pipeline</a:t>
            </a:r>
            <a:r>
              <a:rPr lang="de-DE" sz="1600" b="1" dirty="0" smtClean="0"/>
              <a:t> </a:t>
            </a:r>
            <a:r>
              <a:rPr lang="de-DE" sz="1600" b="1" dirty="0" err="1" smtClean="0"/>
              <a:t>instance</a:t>
            </a:r>
            <a:endParaRPr lang="de-DE" sz="1600" b="1" dirty="0" smtClean="0"/>
          </a:p>
          <a:p>
            <a:pPr lvl="1"/>
            <a:r>
              <a:rPr lang="de-DE" sz="1600" b="1" dirty="0" smtClean="0"/>
              <a:t>First </a:t>
            </a:r>
            <a:r>
              <a:rPr lang="de-DE" sz="1600" b="1" dirty="0" err="1" smtClean="0"/>
              <a:t>stage</a:t>
            </a:r>
            <a:r>
              <a:rPr lang="de-DE" sz="1600" b="1" dirty="0" smtClean="0"/>
              <a:t> </a:t>
            </a:r>
            <a:r>
              <a:rPr lang="de-DE" sz="1600" b="1" dirty="0" err="1" smtClean="0"/>
              <a:t>produces</a:t>
            </a:r>
            <a:r>
              <a:rPr lang="de-DE" sz="1600" b="1" dirty="0" smtClean="0"/>
              <a:t> all </a:t>
            </a:r>
            <a:r>
              <a:rPr lang="de-DE" sz="1600" b="1" dirty="0" err="1" smtClean="0"/>
              <a:t>the</a:t>
            </a:r>
            <a:r>
              <a:rPr lang="de-DE" sz="1600" b="1" dirty="0" smtClean="0"/>
              <a:t> </a:t>
            </a:r>
            <a:r>
              <a:rPr lang="de-DE" sz="1600" b="1" dirty="0" err="1" smtClean="0"/>
              <a:t>artifacts</a:t>
            </a:r>
            <a:endParaRPr lang="de-DE" sz="1600" b="1" dirty="0" smtClean="0"/>
          </a:p>
          <a:p>
            <a:pPr lvl="1"/>
            <a:r>
              <a:rPr lang="de-DE" sz="1600" b="1" dirty="0" smtClean="0"/>
              <a:t>Run </a:t>
            </a:r>
            <a:r>
              <a:rPr lang="de-DE" sz="1600" b="1" dirty="0" err="1" smtClean="0"/>
              <a:t>through</a:t>
            </a:r>
            <a:r>
              <a:rPr lang="de-DE" sz="1600" b="1" dirty="0" smtClean="0"/>
              <a:t> all </a:t>
            </a:r>
            <a:r>
              <a:rPr lang="de-DE" sz="1600" b="1" dirty="0" err="1" smtClean="0"/>
              <a:t>stages</a:t>
            </a:r>
            <a:r>
              <a:rPr lang="de-DE" sz="1600" b="1" dirty="0" smtClean="0"/>
              <a:t> </a:t>
            </a:r>
            <a:r>
              <a:rPr lang="de-DE" sz="1600" b="1" dirty="0" err="1" smtClean="0"/>
              <a:t>until</a:t>
            </a:r>
            <a:r>
              <a:rPr lang="de-DE" sz="1600" b="1" dirty="0" smtClean="0"/>
              <a:t> </a:t>
            </a:r>
            <a:r>
              <a:rPr lang="de-DE" sz="1600" b="1" dirty="0" err="1" smtClean="0"/>
              <a:t>failure</a:t>
            </a:r>
            <a:r>
              <a:rPr lang="de-DE" sz="1600" b="1" dirty="0" smtClean="0"/>
              <a:t> („</a:t>
            </a:r>
            <a:r>
              <a:rPr lang="de-DE" sz="1600" b="1" dirty="0" err="1" smtClean="0"/>
              <a:t>Stop</a:t>
            </a:r>
            <a:r>
              <a:rPr lang="de-DE" sz="1600" b="1" dirty="0" smtClean="0"/>
              <a:t> </a:t>
            </a:r>
            <a:r>
              <a:rPr lang="de-DE" sz="1600" b="1" dirty="0" err="1" smtClean="0"/>
              <a:t>the</a:t>
            </a:r>
            <a:r>
              <a:rPr lang="de-DE" sz="1600" b="1" dirty="0" smtClean="0"/>
              <a:t> </a:t>
            </a:r>
            <a:r>
              <a:rPr lang="de-DE" sz="1600" b="1" dirty="0" err="1" smtClean="0"/>
              <a:t>line</a:t>
            </a:r>
            <a:r>
              <a:rPr lang="de-DE" sz="1600" b="1" dirty="0" smtClean="0"/>
              <a:t>“) </a:t>
            </a:r>
            <a:r>
              <a:rPr lang="de-DE" sz="1600" b="1" dirty="0" err="1" smtClean="0"/>
              <a:t>or</a:t>
            </a:r>
            <a:endParaRPr lang="de-DE" sz="1600" b="1" dirty="0" smtClean="0"/>
          </a:p>
          <a:p>
            <a:pPr lvl="1"/>
            <a:r>
              <a:rPr lang="de-DE" sz="1600" b="1" dirty="0" err="1" smtClean="0"/>
              <a:t>until</a:t>
            </a:r>
            <a:r>
              <a:rPr lang="de-DE" sz="1600" b="1" dirty="0" smtClean="0"/>
              <a:t> final </a:t>
            </a:r>
            <a:r>
              <a:rPr lang="de-DE" sz="1600" b="1" dirty="0" err="1" smtClean="0"/>
              <a:t>pipeline</a:t>
            </a:r>
            <a:r>
              <a:rPr lang="de-DE" sz="1600" b="1" dirty="0" smtClean="0"/>
              <a:t> end </a:t>
            </a:r>
            <a:r>
              <a:rPr lang="de-DE" sz="1600" b="1" dirty="0" err="1" smtClean="0"/>
              <a:t>is</a:t>
            </a:r>
            <a:r>
              <a:rPr lang="de-DE" sz="1600" b="1" dirty="0" smtClean="0"/>
              <a:t> </a:t>
            </a:r>
            <a:r>
              <a:rPr lang="de-DE" sz="1600" b="1" dirty="0" err="1" smtClean="0"/>
              <a:t>reached</a:t>
            </a:r>
            <a:r>
              <a:rPr lang="de-DE" sz="1600" b="1" dirty="0" smtClean="0"/>
              <a:t>. Last </a:t>
            </a:r>
            <a:r>
              <a:rPr lang="de-DE" sz="1600" b="1" dirty="0" err="1" smtClean="0"/>
              <a:t>stage</a:t>
            </a:r>
            <a:r>
              <a:rPr lang="de-DE" sz="1600" b="1" dirty="0" smtClean="0"/>
              <a:t> </a:t>
            </a:r>
            <a:r>
              <a:rPr lang="de-DE" sz="1600" b="1" dirty="0" err="1" smtClean="0"/>
              <a:t>does</a:t>
            </a:r>
            <a:r>
              <a:rPr lang="de-DE" sz="1600" b="1" dirty="0" smtClean="0"/>
              <a:t> </a:t>
            </a:r>
            <a:r>
              <a:rPr lang="de-DE" sz="1600" b="1" dirty="0" err="1" smtClean="0"/>
              <a:t>deployment</a:t>
            </a:r>
            <a:r>
              <a:rPr lang="de-DE" sz="1600" b="1" dirty="0" smtClean="0"/>
              <a:t> </a:t>
            </a:r>
            <a:r>
              <a:rPr lang="de-DE" sz="1600" b="1" dirty="0" err="1" smtClean="0"/>
              <a:t>to</a:t>
            </a:r>
            <a:r>
              <a:rPr lang="de-DE" sz="1600" b="1" dirty="0" smtClean="0"/>
              <a:t> </a:t>
            </a:r>
            <a:r>
              <a:rPr lang="de-DE" sz="1600" b="1" dirty="0" err="1" smtClean="0"/>
              <a:t>production</a:t>
            </a:r>
            <a:r>
              <a:rPr lang="de-DE" sz="1600" b="1" dirty="0" smtClean="0"/>
              <a:t>.</a:t>
            </a:r>
          </a:p>
          <a:p>
            <a:pPr lvl="1"/>
            <a:endParaRPr lang="de-DE" sz="1600" dirty="0" smtClean="0"/>
          </a:p>
          <a:p>
            <a:pPr lvl="1"/>
            <a:endParaRPr lang="de-DE" sz="1600" dirty="0" smtClean="0"/>
          </a:p>
          <a:p>
            <a:endParaRPr lang="de-DE" sz="1800" dirty="0"/>
          </a:p>
          <a:p>
            <a:pPr marL="342900" indent="-342900">
              <a:buFont typeface="Arial" panose="020B0604020202020204" pitchFamily="34" charset="0"/>
              <a:buChar char="•"/>
            </a:pPr>
            <a:endParaRPr lang="de-DE" sz="1800" dirty="0"/>
          </a:p>
          <a:p>
            <a:endParaRPr lang="en-US" sz="1800" dirty="0"/>
          </a:p>
        </p:txBody>
      </p:sp>
      <p:sp>
        <p:nvSpPr>
          <p:cNvPr id="8" name="TextBox 7"/>
          <p:cNvSpPr txBox="1"/>
          <p:nvPr/>
        </p:nvSpPr>
        <p:spPr>
          <a:xfrm>
            <a:off x="6950329" y="5994060"/>
            <a:ext cx="411479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solidFill>
                  <a:srgbClr val="000000"/>
                </a:solidFill>
                <a:ea typeface="Arial Unicode MS" pitchFamily="34" charset="-128"/>
                <a:cs typeface="Arial Unicode MS" pitchFamily="34" charset="-128"/>
                <a:hlinkClick r:id="rId3"/>
              </a:rPr>
              <a:t>Anatomy of a Deployment Pipeline (Humble, Farley)</a:t>
            </a:r>
            <a:endParaRPr sz="1200" kern="0" dirty="0"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39971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ounded Rectangle 129"/>
          <p:cNvSpPr/>
          <p:nvPr/>
        </p:nvSpPr>
        <p:spPr bwMode="gray">
          <a:xfrm>
            <a:off x="3351479" y="2541864"/>
            <a:ext cx="8411583"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139" name="Picture 2" descr="Cloud Found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63" y="2640447"/>
            <a:ext cx="864163" cy="453333"/>
          </a:xfrm>
          <a:prstGeom prst="rect">
            <a:avLst/>
          </a:prstGeom>
          <a:noFill/>
          <a:extLst>
            <a:ext uri="{909E8E84-426E-40dd-AFC4-6F175D3DCCD1}">
              <a14:hiddenFill xmlns="" xmlns:a14="http://schemas.microsoft.com/office/drawing/2010/main">
                <a:solidFill>
                  <a:srgbClr val="FFFFFF"/>
                </a:solidFill>
              </a14:hiddenFill>
            </a:ext>
          </a:extLst>
        </p:spPr>
      </p:pic>
      <p:sp>
        <p:nvSpPr>
          <p:cNvPr id="141" name="TextBox 140"/>
          <p:cNvSpPr txBox="1"/>
          <p:nvPr/>
        </p:nvSpPr>
        <p:spPr>
          <a:xfrm>
            <a:off x="4721184" y="2779889"/>
            <a:ext cx="1108153"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Cloud </a:t>
            </a:r>
            <a:r>
              <a:rPr sz="1050" b="1" kern="0" dirty="0" err="1" smtClean="0">
                <a:solidFill>
                  <a:srgbClr val="000000"/>
                </a:solidFill>
                <a:ea typeface="Arial Unicode MS" pitchFamily="34" charset="-128"/>
                <a:cs typeface="Arial Unicode MS" pitchFamily="34" charset="-128"/>
              </a:rPr>
              <a:t>Foundry</a:t>
            </a:r>
            <a:endParaRPr sz="1050" b="1" kern="0" dirty="0" smtClean="0">
              <a:solidFill>
                <a:srgbClr val="000000"/>
              </a:solidFill>
              <a:ea typeface="Arial Unicode MS" pitchFamily="34" charset="-128"/>
              <a:cs typeface="Arial Unicode MS" pitchFamily="34" charset="-128"/>
            </a:endParaRPr>
          </a:p>
        </p:txBody>
      </p:sp>
      <p:sp>
        <p:nvSpPr>
          <p:cNvPr id="124" name="Rounded Rectangle 123"/>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128" name="Picture 4" descr="Jenkins C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8398" y="2622266"/>
            <a:ext cx="1389159" cy="3350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t>
            </a:r>
            <a:br>
              <a:rPr lang="de-DE" dirty="0" smtClean="0"/>
            </a:br>
            <a:r>
              <a:rPr lang="de-DE" sz="1900" i="1" dirty="0" smtClean="0"/>
              <a:t>A </a:t>
            </a:r>
            <a:r>
              <a:rPr lang="de-DE" sz="1900" i="1" dirty="0" err="1" smtClean="0"/>
              <a:t>software</a:t>
            </a:r>
            <a:r>
              <a:rPr lang="de-DE" sz="1900" i="1" dirty="0" smtClean="0"/>
              <a:t> </a:t>
            </a:r>
            <a:r>
              <a:rPr lang="de-DE" sz="1900" i="1" dirty="0" err="1" smtClean="0"/>
              <a:t>version</a:t>
            </a:r>
            <a:r>
              <a:rPr lang="de-DE" sz="1900" i="1" dirty="0" smtClean="0"/>
              <a:t>/ </a:t>
            </a:r>
            <a:r>
              <a:rPr lang="de-DE" sz="1900" i="1" dirty="0" err="1" smtClean="0"/>
              <a:t>artifact</a:t>
            </a:r>
            <a:r>
              <a:rPr lang="de-DE" sz="1900" i="1" dirty="0" smtClean="0"/>
              <a:t> will </a:t>
            </a:r>
            <a:r>
              <a:rPr lang="de-DE" sz="1900" i="1" dirty="0" err="1" smtClean="0"/>
              <a:t>be</a:t>
            </a:r>
            <a:r>
              <a:rPr lang="de-DE" sz="1900" i="1" dirty="0" smtClean="0"/>
              <a:t> </a:t>
            </a:r>
            <a:r>
              <a:rPr lang="de-DE" sz="1900" i="1" dirty="0" err="1" smtClean="0"/>
              <a:t>qualified</a:t>
            </a:r>
            <a:r>
              <a:rPr lang="de-DE" sz="1900" i="1" dirty="0" smtClean="0"/>
              <a:t> </a:t>
            </a:r>
            <a:r>
              <a:rPr lang="de-DE" sz="1900" i="1" dirty="0" err="1" smtClean="0"/>
              <a:t>through</a:t>
            </a:r>
            <a:r>
              <a:rPr lang="de-DE" sz="1900" i="1" dirty="0" smtClean="0"/>
              <a:t> </a:t>
            </a:r>
            <a:r>
              <a:rPr lang="de-DE" sz="1900" i="1" dirty="0" err="1" smtClean="0"/>
              <a:t>the</a:t>
            </a:r>
            <a:r>
              <a:rPr lang="de-DE" sz="1900" i="1" dirty="0" smtClean="0"/>
              <a:t> CD </a:t>
            </a:r>
            <a:r>
              <a:rPr lang="de-DE" sz="1900" i="1" dirty="0" err="1" smtClean="0"/>
              <a:t>pipeline</a:t>
            </a:r>
            <a:r>
              <a:rPr lang="de-DE" sz="1900" i="1" dirty="0" smtClean="0"/>
              <a:t> </a:t>
            </a:r>
            <a:r>
              <a:rPr lang="de-DE" sz="1900" i="1" dirty="0" err="1" smtClean="0"/>
              <a:t>from</a:t>
            </a:r>
            <a:r>
              <a:rPr lang="de-DE" sz="1900" i="1" dirty="0" smtClean="0"/>
              <a:t> </a:t>
            </a:r>
            <a:r>
              <a:rPr lang="de-DE" sz="1900" i="1" dirty="0" err="1" smtClean="0"/>
              <a:t>stage</a:t>
            </a:r>
            <a:r>
              <a:rPr lang="de-DE" sz="1900" i="1" dirty="0" smtClean="0"/>
              <a:t> </a:t>
            </a:r>
            <a:r>
              <a:rPr lang="de-DE" sz="1900" i="1" dirty="0" err="1" smtClean="0"/>
              <a:t>to</a:t>
            </a:r>
            <a:r>
              <a:rPr lang="de-DE" sz="1900" i="1" dirty="0" smtClean="0"/>
              <a:t> </a:t>
            </a:r>
            <a:r>
              <a:rPr lang="de-DE" sz="1900" i="1" dirty="0" err="1" smtClean="0"/>
              <a:t>stage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008890" y="1565580"/>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11" name="Rounded Rectangle 10"/>
          <p:cNvSpPr/>
          <p:nvPr/>
        </p:nvSpPr>
        <p:spPr bwMode="gray">
          <a:xfrm>
            <a:off x="691340" y="3198002"/>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3198001"/>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cxnSp>
        <p:nvCxnSpPr>
          <p:cNvPr id="13" name="Straight Arrow Connector 12"/>
          <p:cNvCxnSpPr>
            <a:endCxn id="11" idx="0"/>
          </p:cNvCxnSpPr>
          <p:nvPr/>
        </p:nvCxnSpPr>
        <p:spPr>
          <a:xfrm flipH="1">
            <a:off x="1759314" y="2082893"/>
            <a:ext cx="6687" cy="1115109"/>
          </a:xfrm>
          <a:prstGeom prst="straightConnector1">
            <a:avLst/>
          </a:prstGeom>
          <a:ln w="63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ight Arrow 13"/>
          <p:cNvSpPr/>
          <p:nvPr/>
        </p:nvSpPr>
        <p:spPr bwMode="gray">
          <a:xfrm>
            <a:off x="2827289"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cxnSp>
        <p:nvCxnSpPr>
          <p:cNvPr id="17" name="Straight Arrow Connector 16"/>
          <p:cNvCxnSpPr/>
          <p:nvPr/>
        </p:nvCxnSpPr>
        <p:spPr>
          <a:xfrm flipV="1">
            <a:off x="1759314" y="4642084"/>
            <a:ext cx="1" cy="1067048"/>
          </a:xfrm>
          <a:prstGeom prst="straightConnector1">
            <a:avLst/>
          </a:prstGeom>
          <a:ln w="63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gray">
          <a:xfrm>
            <a:off x="6543403"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3208200"/>
            <a:ext cx="213594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376198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376198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20250" y="3812294"/>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58953" y="3812294"/>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4" y="3812294"/>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891007" y="3822494"/>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cxnSp>
        <p:nvCxnSpPr>
          <p:cNvPr id="65" name="Straight Arrow Connector 64"/>
          <p:cNvCxnSpPr/>
          <p:nvPr/>
        </p:nvCxnSpPr>
        <p:spPr>
          <a:xfrm flipH="1">
            <a:off x="4600838" y="2093091"/>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7611376" y="2073572"/>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10507789" y="2082893"/>
            <a:ext cx="6687" cy="111510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4600837" y="4652284"/>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611376" y="4652283"/>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645750" y="4663741"/>
            <a:ext cx="1" cy="106704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grpSp>
        <p:nvGrpSpPr>
          <p:cNvPr id="44" name="Group 43"/>
          <p:cNvGrpSpPr/>
          <p:nvPr/>
        </p:nvGrpSpPr>
        <p:grpSpPr>
          <a:xfrm>
            <a:off x="5116733" y="4188956"/>
            <a:ext cx="587221" cy="474785"/>
            <a:chOff x="5956181" y="589084"/>
            <a:chExt cx="587221" cy="474785"/>
          </a:xfrm>
          <a:solidFill>
            <a:schemeClr val="bg2"/>
          </a:solidFill>
        </p:grpSpPr>
        <p:sp>
          <p:nvSpPr>
            <p:cNvPr id="45" name="Hexagon 4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6" name="TextBox 4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47" name="Group 46"/>
          <p:cNvGrpSpPr/>
          <p:nvPr/>
        </p:nvGrpSpPr>
        <p:grpSpPr>
          <a:xfrm>
            <a:off x="8029222" y="4192774"/>
            <a:ext cx="587221" cy="474785"/>
            <a:chOff x="5956181" y="589084"/>
            <a:chExt cx="587221" cy="474785"/>
          </a:xfrm>
          <a:solidFill>
            <a:schemeClr val="bg2"/>
          </a:solidFill>
        </p:grpSpPr>
        <p:sp>
          <p:nvSpPr>
            <p:cNvPr id="48" name="Hexagon 4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49" name="TextBox 4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50" name="Group 49"/>
          <p:cNvGrpSpPr/>
          <p:nvPr/>
        </p:nvGrpSpPr>
        <p:grpSpPr>
          <a:xfrm>
            <a:off x="1730623" y="4193926"/>
            <a:ext cx="587221" cy="474785"/>
            <a:chOff x="5956181" y="589084"/>
            <a:chExt cx="587221" cy="474785"/>
          </a:xfrm>
          <a:solidFill>
            <a:schemeClr val="bg2"/>
          </a:solidFill>
        </p:grpSpPr>
        <p:sp>
          <p:nvSpPr>
            <p:cNvPr id="55" name="Hexagon 5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57" name="TextBox 5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59" name="Group 58"/>
          <p:cNvGrpSpPr/>
          <p:nvPr/>
        </p:nvGrpSpPr>
        <p:grpSpPr>
          <a:xfrm>
            <a:off x="1128133" y="4193926"/>
            <a:ext cx="587221" cy="474785"/>
            <a:chOff x="5956181" y="589084"/>
            <a:chExt cx="587221" cy="474785"/>
          </a:xfrm>
          <a:solidFill>
            <a:schemeClr val="bg2"/>
          </a:solidFill>
        </p:grpSpPr>
        <p:sp>
          <p:nvSpPr>
            <p:cNvPr id="61" name="Hexagon 6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2" name="TextBox 6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3" name="Group 62"/>
          <p:cNvGrpSpPr/>
          <p:nvPr/>
        </p:nvGrpSpPr>
        <p:grpSpPr>
          <a:xfrm>
            <a:off x="4511047" y="4192773"/>
            <a:ext cx="587221" cy="474785"/>
            <a:chOff x="5956181" y="589084"/>
            <a:chExt cx="587221" cy="474785"/>
          </a:xfrm>
          <a:solidFill>
            <a:schemeClr val="bg2"/>
          </a:solidFill>
        </p:grpSpPr>
        <p:sp>
          <p:nvSpPr>
            <p:cNvPr id="64" name="Hexagon 6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66" name="TextBox 6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68" name="Group 67"/>
          <p:cNvGrpSpPr/>
          <p:nvPr/>
        </p:nvGrpSpPr>
        <p:grpSpPr>
          <a:xfrm>
            <a:off x="7442001" y="4201408"/>
            <a:ext cx="587221" cy="474785"/>
            <a:chOff x="5956181" y="589084"/>
            <a:chExt cx="587221" cy="474785"/>
          </a:xfrm>
          <a:solidFill>
            <a:schemeClr val="bg2"/>
          </a:solidFill>
        </p:grpSpPr>
        <p:sp>
          <p:nvSpPr>
            <p:cNvPr id="69" name="Hexagon 6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0" name="TextBox 6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73" name="Group 72"/>
          <p:cNvGrpSpPr/>
          <p:nvPr/>
        </p:nvGrpSpPr>
        <p:grpSpPr>
          <a:xfrm>
            <a:off x="540912" y="4188955"/>
            <a:ext cx="587221" cy="474785"/>
            <a:chOff x="5956181" y="589084"/>
            <a:chExt cx="587221" cy="474785"/>
          </a:xfrm>
          <a:solidFill>
            <a:schemeClr val="bg2"/>
          </a:solidFill>
        </p:grpSpPr>
        <p:sp>
          <p:nvSpPr>
            <p:cNvPr id="75" name="Hexagon 7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76" name="TextBox 7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79" name="Group 78"/>
          <p:cNvGrpSpPr/>
          <p:nvPr/>
        </p:nvGrpSpPr>
        <p:grpSpPr>
          <a:xfrm>
            <a:off x="10352139" y="4167299"/>
            <a:ext cx="587221" cy="474785"/>
            <a:chOff x="5956181" y="589084"/>
            <a:chExt cx="587221" cy="474785"/>
          </a:xfrm>
          <a:solidFill>
            <a:srgbClr val="92D050"/>
          </a:solidFill>
        </p:grpSpPr>
        <p:sp>
          <p:nvSpPr>
            <p:cNvPr id="80" name="Hexagon 7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1" name="TextBox 8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82" name="Group 81"/>
          <p:cNvGrpSpPr/>
          <p:nvPr/>
        </p:nvGrpSpPr>
        <p:grpSpPr>
          <a:xfrm>
            <a:off x="2323255" y="4203142"/>
            <a:ext cx="587221" cy="474785"/>
            <a:chOff x="5956181" y="589084"/>
            <a:chExt cx="587221" cy="474785"/>
          </a:xfrm>
          <a:solidFill>
            <a:schemeClr val="bg2"/>
          </a:solidFill>
        </p:grpSpPr>
        <p:sp>
          <p:nvSpPr>
            <p:cNvPr id="83" name="Hexagon 82"/>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4" name="TextBox 83"/>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33" name="Group 32"/>
          <p:cNvGrpSpPr/>
          <p:nvPr/>
        </p:nvGrpSpPr>
        <p:grpSpPr>
          <a:xfrm>
            <a:off x="2319874" y="4202908"/>
            <a:ext cx="587221" cy="474785"/>
            <a:chOff x="5956181" y="589084"/>
            <a:chExt cx="587221" cy="474785"/>
          </a:xfrm>
          <a:solidFill>
            <a:schemeClr val="accent5"/>
          </a:solidFill>
        </p:grpSpPr>
        <p:sp>
          <p:nvSpPr>
            <p:cNvPr id="34" name="Hexagon 3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35" name="TextBox 3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1.0</a:t>
              </a:r>
            </a:p>
          </p:txBody>
        </p:sp>
      </p:grpSp>
      <p:grpSp>
        <p:nvGrpSpPr>
          <p:cNvPr id="85" name="Group 84"/>
          <p:cNvGrpSpPr/>
          <p:nvPr/>
        </p:nvGrpSpPr>
        <p:grpSpPr>
          <a:xfrm>
            <a:off x="5120145" y="4183110"/>
            <a:ext cx="587221" cy="474785"/>
            <a:chOff x="5947389" y="589084"/>
            <a:chExt cx="587221" cy="474785"/>
          </a:xfrm>
          <a:solidFill>
            <a:schemeClr val="accent5"/>
          </a:solidFill>
        </p:grpSpPr>
        <p:sp>
          <p:nvSpPr>
            <p:cNvPr id="86" name="Hexagon 85"/>
            <p:cNvSpPr/>
            <p:nvPr/>
          </p:nvSpPr>
          <p:spPr bwMode="gray">
            <a:xfrm>
              <a:off x="5947389"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87" name="TextBox 86"/>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88" name="Group 87"/>
          <p:cNvGrpSpPr/>
          <p:nvPr/>
        </p:nvGrpSpPr>
        <p:grpSpPr>
          <a:xfrm>
            <a:off x="8028183" y="4194358"/>
            <a:ext cx="587221" cy="474785"/>
            <a:chOff x="5956181" y="589084"/>
            <a:chExt cx="587221" cy="474785"/>
          </a:xfrm>
          <a:solidFill>
            <a:schemeClr val="accent5"/>
          </a:solidFill>
        </p:grpSpPr>
        <p:sp>
          <p:nvSpPr>
            <p:cNvPr id="89" name="Hexagon 88"/>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0" name="TextBox 89"/>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91" name="Group 90"/>
          <p:cNvGrpSpPr/>
          <p:nvPr/>
        </p:nvGrpSpPr>
        <p:grpSpPr>
          <a:xfrm>
            <a:off x="3920733" y="4192616"/>
            <a:ext cx="587221" cy="474785"/>
            <a:chOff x="5956181" y="589084"/>
            <a:chExt cx="587221" cy="474785"/>
          </a:xfrm>
          <a:solidFill>
            <a:schemeClr val="bg2"/>
          </a:solidFill>
        </p:grpSpPr>
        <p:sp>
          <p:nvSpPr>
            <p:cNvPr id="92" name="Hexagon 91"/>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3" name="TextBox 92"/>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94" name="Group 93"/>
          <p:cNvGrpSpPr/>
          <p:nvPr/>
        </p:nvGrpSpPr>
        <p:grpSpPr>
          <a:xfrm>
            <a:off x="1733787" y="4194116"/>
            <a:ext cx="587221" cy="474785"/>
            <a:chOff x="5956181" y="589084"/>
            <a:chExt cx="587221" cy="474785"/>
          </a:xfrm>
          <a:solidFill>
            <a:srgbClr val="92D050"/>
          </a:solidFill>
        </p:grpSpPr>
        <p:sp>
          <p:nvSpPr>
            <p:cNvPr id="95" name="Hexagon 94"/>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6" name="TextBox 95"/>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1.1</a:t>
              </a:r>
            </a:p>
          </p:txBody>
        </p:sp>
      </p:grpSp>
      <p:grpSp>
        <p:nvGrpSpPr>
          <p:cNvPr id="97" name="Group 96"/>
          <p:cNvGrpSpPr/>
          <p:nvPr/>
        </p:nvGrpSpPr>
        <p:grpSpPr>
          <a:xfrm>
            <a:off x="1128988" y="4191907"/>
            <a:ext cx="587221" cy="474785"/>
            <a:chOff x="5956181" y="589084"/>
            <a:chExt cx="587221" cy="474785"/>
          </a:xfrm>
          <a:solidFill>
            <a:srgbClr val="92D050"/>
          </a:solidFill>
        </p:grpSpPr>
        <p:sp>
          <p:nvSpPr>
            <p:cNvPr id="98" name="Hexagon 97"/>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99" name="TextBox 98"/>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0" name="Group 99"/>
          <p:cNvGrpSpPr/>
          <p:nvPr/>
        </p:nvGrpSpPr>
        <p:grpSpPr>
          <a:xfrm>
            <a:off x="541767" y="4184900"/>
            <a:ext cx="587221" cy="474785"/>
            <a:chOff x="5956181" y="589084"/>
            <a:chExt cx="587221" cy="474785"/>
          </a:xfrm>
          <a:solidFill>
            <a:srgbClr val="92D050"/>
          </a:solidFill>
        </p:grpSpPr>
        <p:sp>
          <p:nvSpPr>
            <p:cNvPr id="101" name="Hexagon 100"/>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3" name="Group 102"/>
          <p:cNvGrpSpPr/>
          <p:nvPr/>
        </p:nvGrpSpPr>
        <p:grpSpPr>
          <a:xfrm>
            <a:off x="4513983" y="4195709"/>
            <a:ext cx="587221" cy="474785"/>
            <a:chOff x="5956181" y="589084"/>
            <a:chExt cx="587221" cy="474785"/>
          </a:xfrm>
          <a:solidFill>
            <a:srgbClr val="92D050"/>
          </a:solidFill>
        </p:grpSpPr>
        <p:sp>
          <p:nvSpPr>
            <p:cNvPr id="104" name="Hexagon 103"/>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5" name="TextBox 104"/>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1.2</a:t>
              </a:r>
            </a:p>
          </p:txBody>
        </p:sp>
      </p:grpSp>
      <p:grpSp>
        <p:nvGrpSpPr>
          <p:cNvPr id="106" name="Group 105"/>
          <p:cNvGrpSpPr/>
          <p:nvPr/>
        </p:nvGrpSpPr>
        <p:grpSpPr>
          <a:xfrm>
            <a:off x="3914877" y="4195552"/>
            <a:ext cx="587221" cy="474785"/>
            <a:chOff x="5956181" y="589084"/>
            <a:chExt cx="587221" cy="474785"/>
          </a:xfrm>
          <a:solidFill>
            <a:srgbClr val="92D050"/>
          </a:solidFill>
        </p:grpSpPr>
        <p:sp>
          <p:nvSpPr>
            <p:cNvPr id="107" name="Hexagon 106"/>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08" name="TextBox 107"/>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109" name="Group 108"/>
          <p:cNvGrpSpPr/>
          <p:nvPr/>
        </p:nvGrpSpPr>
        <p:grpSpPr>
          <a:xfrm>
            <a:off x="7436145" y="4204344"/>
            <a:ext cx="587221" cy="474785"/>
            <a:chOff x="5956181" y="589084"/>
            <a:chExt cx="587221" cy="474785"/>
          </a:xfrm>
          <a:solidFill>
            <a:srgbClr val="92D050"/>
          </a:solidFill>
        </p:grpSpPr>
        <p:sp>
          <p:nvSpPr>
            <p:cNvPr id="110" name="Hexagon 109"/>
            <p:cNvSpPr/>
            <p:nvPr/>
          </p:nvSpPr>
          <p:spPr bwMode="gray">
            <a:xfrm>
              <a:off x="5956181" y="589084"/>
              <a:ext cx="587221" cy="474785"/>
            </a:xfrm>
            <a:prstGeom prst="hexagon">
              <a:avLst/>
            </a:prstGeom>
            <a:grp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900" b="1" kern="0" dirty="0" smtClean="0">
                <a:solidFill>
                  <a:srgbClr val="000000"/>
                </a:solidFill>
                <a:ea typeface="Arial Unicode MS" pitchFamily="34" charset="-128"/>
                <a:cs typeface="Arial Unicode MS" pitchFamily="34" charset="-128"/>
              </a:endParaRPr>
            </a:p>
          </p:txBody>
        </p:sp>
        <p:sp>
          <p:nvSpPr>
            <p:cNvPr id="111" name="TextBox 110"/>
            <p:cNvSpPr txBox="1"/>
            <p:nvPr/>
          </p:nvSpPr>
          <p:spPr>
            <a:xfrm>
              <a:off x="6041854" y="709963"/>
              <a:ext cx="426699" cy="169277"/>
            </a:xfrm>
            <a:prstGeom prst="rect">
              <a:avLst/>
            </a:prstGeom>
            <a:grpFill/>
          </p:spPr>
          <p:txBody>
            <a:bodyPr wrap="square" lIns="0" tIns="0" rIns="0" bIns="0" rtlCol="0">
              <a:spAutoFit/>
            </a:bodyPr>
            <a:lstStyle/>
            <a:p>
              <a:pPr fontAlgn="base">
                <a:spcBef>
                  <a:spcPct val="50000"/>
                </a:spcBef>
                <a:spcAft>
                  <a:spcPct val="0"/>
                </a:spcAft>
                <a:buClr>
                  <a:srgbClr val="F0AB00"/>
                </a:buClr>
                <a:buSzPct val="80000"/>
              </a:pPr>
              <a:r>
                <a:rPr sz="1100" b="1" kern="0" dirty="0" smtClean="0">
                  <a:solidFill>
                    <a:srgbClr val="000000"/>
                  </a:solidFill>
                  <a:ea typeface="Arial Unicode MS" pitchFamily="34" charset="-128"/>
                  <a:cs typeface="Arial Unicode MS" pitchFamily="34" charset="-128"/>
                </a:rPr>
                <a:t>V 1.3</a:t>
              </a:r>
            </a:p>
          </p:txBody>
        </p:sp>
      </p:grpSp>
      <p:grpSp>
        <p:nvGrpSpPr>
          <p:cNvPr id="22" name="Group 21"/>
          <p:cNvGrpSpPr/>
          <p:nvPr/>
        </p:nvGrpSpPr>
        <p:grpSpPr>
          <a:xfrm>
            <a:off x="-1113425" y="5065079"/>
            <a:ext cx="903932" cy="683720"/>
            <a:chOff x="7698422" y="901334"/>
            <a:chExt cx="903932" cy="683720"/>
          </a:xfrm>
        </p:grpSpPr>
        <p:grpSp>
          <p:nvGrpSpPr>
            <p:cNvPr id="21" name="Group 20"/>
            <p:cNvGrpSpPr/>
            <p:nvPr/>
          </p:nvGrpSpPr>
          <p:grpSpPr>
            <a:xfrm>
              <a:off x="7698422" y="1089754"/>
              <a:ext cx="903932" cy="495300"/>
              <a:chOff x="7637397" y="327882"/>
              <a:chExt cx="903932" cy="495300"/>
            </a:xfrm>
          </p:grpSpPr>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7397" y="327882"/>
                <a:ext cx="342900" cy="342900"/>
              </a:xfrm>
              <a:prstGeom prst="rect">
                <a:avLst/>
              </a:prstGeom>
            </p:spPr>
          </p:pic>
          <p:pic>
            <p:nvPicPr>
              <p:cNvPr id="113" name="Picture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3297" y="480282"/>
                <a:ext cx="342900" cy="342900"/>
              </a:xfrm>
              <a:prstGeom prst="rect">
                <a:avLst/>
              </a:prstGeom>
            </p:spPr>
          </p:pic>
          <p:pic>
            <p:nvPicPr>
              <p:cNvPr id="114" name="Picture 1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98429" y="405321"/>
                <a:ext cx="342900" cy="342900"/>
              </a:xfrm>
              <a:prstGeom prst="rect">
                <a:avLst/>
              </a:prstGeom>
            </p:spPr>
          </p:pic>
        </p:grpSp>
        <p:sp>
          <p:nvSpPr>
            <p:cNvPr id="115" name="TextBox 114"/>
            <p:cNvSpPr txBox="1"/>
            <p:nvPr/>
          </p:nvSpPr>
          <p:spPr>
            <a:xfrm>
              <a:off x="7859969" y="901334"/>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sp>
        <p:nvSpPr>
          <p:cNvPr id="116" name="TextBox 115"/>
          <p:cNvSpPr txBox="1"/>
          <p:nvPr/>
        </p:nvSpPr>
        <p:spPr>
          <a:xfrm>
            <a:off x="947978" y="3326379"/>
            <a:ext cx="696217"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Build</a:t>
            </a:r>
            <a:r>
              <a:rPr sz="1200" b="1" kern="0" dirty="0" smtClean="0">
                <a:solidFill>
                  <a:srgbClr val="000000"/>
                </a:solidFill>
                <a:ea typeface="Arial Unicode MS" pitchFamily="34" charset="-128"/>
                <a:cs typeface="Arial Unicode MS" pitchFamily="34" charset="-128"/>
              </a:rPr>
              <a:t/>
            </a:r>
            <a:br>
              <a:rPr sz="1200" b="1" kern="0" dirty="0" smtClean="0">
                <a:solidFill>
                  <a:srgbClr val="000000"/>
                </a:solidFill>
                <a:ea typeface="Arial Unicode MS" pitchFamily="34" charset="-128"/>
                <a:cs typeface="Arial Unicode MS" pitchFamily="34" charset="-128"/>
              </a:rPr>
            </a:br>
            <a:r>
              <a:rPr sz="1200" b="1" kern="0" dirty="0" smtClean="0">
                <a:solidFill>
                  <a:srgbClr val="000000"/>
                </a:solidFill>
                <a:ea typeface="Arial Unicode MS" pitchFamily="34" charset="-128"/>
                <a:cs typeface="Arial Unicode MS" pitchFamily="34" charset="-128"/>
              </a:rPr>
              <a:t>Unit Test</a:t>
            </a:r>
          </a:p>
        </p:txBody>
      </p:sp>
      <p:sp>
        <p:nvSpPr>
          <p:cNvPr id="125" name="TextBox 124"/>
          <p:cNvSpPr txBox="1"/>
          <p:nvPr/>
        </p:nvSpPr>
        <p:spPr>
          <a:xfrm>
            <a:off x="3866234" y="3346341"/>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sp>
        <p:nvSpPr>
          <p:cNvPr id="136" name="TextBox 135"/>
          <p:cNvSpPr txBox="1"/>
          <p:nvPr/>
        </p:nvSpPr>
        <p:spPr>
          <a:xfrm>
            <a:off x="6762553" y="3326379"/>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Qualify</a:t>
            </a:r>
            <a:endParaRPr sz="1200" b="1" kern="0" dirty="0" smtClean="0">
              <a:solidFill>
                <a:srgbClr val="000000"/>
              </a:solidFill>
              <a:ea typeface="Arial Unicode MS" pitchFamily="34" charset="-128"/>
              <a:cs typeface="Arial Unicode MS" pitchFamily="34" charset="-128"/>
            </a:endParaRPr>
          </a:p>
        </p:txBody>
      </p:sp>
      <p:grpSp>
        <p:nvGrpSpPr>
          <p:cNvPr id="30" name="Group 29"/>
          <p:cNvGrpSpPr/>
          <p:nvPr/>
        </p:nvGrpSpPr>
        <p:grpSpPr>
          <a:xfrm>
            <a:off x="2835627" y="4679129"/>
            <a:ext cx="1238350" cy="494799"/>
            <a:chOff x="2835627" y="4679129"/>
            <a:chExt cx="1238350" cy="494799"/>
          </a:xfrm>
        </p:grpSpPr>
        <p:sp>
          <p:nvSpPr>
            <p:cNvPr id="117" name="TextBox 116"/>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29" name="Straight Arrow Connector 28"/>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5524203" y="4758700"/>
            <a:ext cx="1238350" cy="494799"/>
            <a:chOff x="2835627" y="4679129"/>
            <a:chExt cx="1238350" cy="494799"/>
          </a:xfrm>
        </p:grpSpPr>
        <p:sp>
          <p:nvSpPr>
            <p:cNvPr id="132" name="TextBox 131"/>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33" name="Straight Arrow Connector 132"/>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352840" y="4758700"/>
            <a:ext cx="1238350" cy="494799"/>
            <a:chOff x="2835627" y="4679129"/>
            <a:chExt cx="1238350" cy="494799"/>
          </a:xfrm>
        </p:grpSpPr>
        <p:sp>
          <p:nvSpPr>
            <p:cNvPr id="135" name="TextBox 134"/>
            <p:cNvSpPr txBox="1"/>
            <p:nvPr/>
          </p:nvSpPr>
          <p:spPr>
            <a:xfrm>
              <a:off x="3154954" y="4989262"/>
              <a:ext cx="919023"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err="1" smtClean="0">
                  <a:solidFill>
                    <a:srgbClr val="000000"/>
                  </a:solidFill>
                  <a:ea typeface="Arial Unicode MS" pitchFamily="34" charset="-128"/>
                  <a:cs typeface="Arial Unicode MS" pitchFamily="34" charset="-128"/>
                </a:rPr>
                <a:t>Stop</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the</a:t>
              </a:r>
              <a:r>
                <a:rPr sz="1200" b="1" kern="0" dirty="0" smtClean="0">
                  <a:solidFill>
                    <a:srgbClr val="000000"/>
                  </a:solidFill>
                  <a:ea typeface="Arial Unicode MS" pitchFamily="34" charset="-128"/>
                  <a:cs typeface="Arial Unicode MS" pitchFamily="34" charset="-128"/>
                </a:rPr>
                <a:t> </a:t>
              </a:r>
              <a:r>
                <a:rPr sz="1200" b="1" kern="0" dirty="0" err="1" smtClean="0">
                  <a:solidFill>
                    <a:srgbClr val="000000"/>
                  </a:solidFill>
                  <a:ea typeface="Arial Unicode MS" pitchFamily="34" charset="-128"/>
                  <a:cs typeface="Arial Unicode MS" pitchFamily="34" charset="-128"/>
                </a:rPr>
                <a:t>line</a:t>
              </a:r>
              <a:endParaRPr sz="1200" b="1" kern="0" dirty="0" smtClean="0">
                <a:solidFill>
                  <a:srgbClr val="000000"/>
                </a:solidFill>
                <a:ea typeface="Arial Unicode MS" pitchFamily="34" charset="-128"/>
                <a:cs typeface="Arial Unicode MS" pitchFamily="34" charset="-128"/>
              </a:endParaRPr>
            </a:p>
          </p:txBody>
        </p:sp>
        <p:cxnSp>
          <p:nvCxnSpPr>
            <p:cNvPr id="142" name="Straight Arrow Connector 141"/>
            <p:cNvCxnSpPr/>
            <p:nvPr/>
          </p:nvCxnSpPr>
          <p:spPr>
            <a:xfrm flipH="1" flipV="1">
              <a:off x="2835627" y="4679129"/>
              <a:ext cx="319327" cy="3859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78032" y="4847806"/>
            <a:ext cx="517143" cy="5771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119" y="4853054"/>
            <a:ext cx="717143" cy="5352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7" name="Curved Right Arrow 36"/>
          <p:cNvSpPr/>
          <p:nvPr/>
        </p:nvSpPr>
        <p:spPr bwMode="gray">
          <a:xfrm>
            <a:off x="90119" y="1762433"/>
            <a:ext cx="564929" cy="2167808"/>
          </a:xfrm>
          <a:prstGeom prst="curvedRightArrow">
            <a:avLst/>
          </a:prstGeom>
          <a:solidFill>
            <a:srgbClr val="0000FF"/>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grpSp>
        <p:nvGrpSpPr>
          <p:cNvPr id="5" name="Group 4"/>
          <p:cNvGrpSpPr/>
          <p:nvPr/>
        </p:nvGrpSpPr>
        <p:grpSpPr>
          <a:xfrm>
            <a:off x="655048" y="1343156"/>
            <a:ext cx="811444" cy="654206"/>
            <a:chOff x="655048" y="1343156"/>
            <a:chExt cx="811444" cy="654206"/>
          </a:xfrm>
        </p:grpSpPr>
        <p:sp>
          <p:nvSpPr>
            <p:cNvPr id="23" name="Rectangle 22"/>
            <p:cNvSpPr/>
            <p:nvPr/>
          </p:nvSpPr>
          <p:spPr bwMode="gray">
            <a:xfrm>
              <a:off x="655048" y="1343156"/>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9" name="TextBox 18"/>
            <p:cNvSpPr txBox="1"/>
            <p:nvPr/>
          </p:nvSpPr>
          <p:spPr>
            <a:xfrm>
              <a:off x="728680" y="1390864"/>
              <a:ext cx="696217" cy="16487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1</a:t>
              </a:r>
            </a:p>
          </p:txBody>
        </p:sp>
        <p:sp>
          <p:nvSpPr>
            <p:cNvPr id="143" name="Oval 142"/>
            <p:cNvSpPr/>
            <p:nvPr/>
          </p:nvSpPr>
          <p:spPr bwMode="gray">
            <a:xfrm>
              <a:off x="928398" y="1629776"/>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7" name="Group 6"/>
          <p:cNvGrpSpPr/>
          <p:nvPr/>
        </p:nvGrpSpPr>
        <p:grpSpPr>
          <a:xfrm>
            <a:off x="647562" y="1344330"/>
            <a:ext cx="811444" cy="654206"/>
            <a:chOff x="890364" y="2096414"/>
            <a:chExt cx="811444" cy="654206"/>
          </a:xfrm>
        </p:grpSpPr>
        <p:grpSp>
          <p:nvGrpSpPr>
            <p:cNvPr id="120" name="Group 119"/>
            <p:cNvGrpSpPr/>
            <p:nvPr/>
          </p:nvGrpSpPr>
          <p:grpSpPr>
            <a:xfrm>
              <a:off x="890364" y="2096414"/>
              <a:ext cx="811444" cy="654206"/>
              <a:chOff x="2405548" y="2271874"/>
              <a:chExt cx="811444" cy="654206"/>
            </a:xfrm>
          </p:grpSpPr>
          <p:sp>
            <p:nvSpPr>
              <p:cNvPr id="121" name="Rectangle 120"/>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3" name="TextBox 122"/>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2</a:t>
                </a:r>
              </a:p>
            </p:txBody>
          </p:sp>
        </p:grpSp>
        <p:sp>
          <p:nvSpPr>
            <p:cNvPr id="146" name="Oval 145"/>
            <p:cNvSpPr/>
            <p:nvPr/>
          </p:nvSpPr>
          <p:spPr bwMode="gray">
            <a:xfrm>
              <a:off x="1163714" y="2368812"/>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9" name="Group 8"/>
          <p:cNvGrpSpPr/>
          <p:nvPr/>
        </p:nvGrpSpPr>
        <p:grpSpPr>
          <a:xfrm>
            <a:off x="663579" y="1337404"/>
            <a:ext cx="811444" cy="654206"/>
            <a:chOff x="2511163" y="1057139"/>
            <a:chExt cx="811444" cy="654206"/>
          </a:xfrm>
        </p:grpSpPr>
        <p:grpSp>
          <p:nvGrpSpPr>
            <p:cNvPr id="126" name="Group 125"/>
            <p:cNvGrpSpPr/>
            <p:nvPr/>
          </p:nvGrpSpPr>
          <p:grpSpPr>
            <a:xfrm>
              <a:off x="2511163" y="1057139"/>
              <a:ext cx="811444" cy="654206"/>
              <a:chOff x="2405548" y="2271874"/>
              <a:chExt cx="811444" cy="654206"/>
            </a:xfrm>
          </p:grpSpPr>
          <p:sp>
            <p:nvSpPr>
              <p:cNvPr id="127" name="Rectangle 126"/>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29" name="TextBox 128"/>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3</a:t>
                </a:r>
              </a:p>
            </p:txBody>
          </p:sp>
        </p:grpSp>
        <p:sp>
          <p:nvSpPr>
            <p:cNvPr id="144" name="Oval 143"/>
            <p:cNvSpPr/>
            <p:nvPr/>
          </p:nvSpPr>
          <p:spPr bwMode="gray">
            <a:xfrm>
              <a:off x="2758705" y="1344330"/>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grpSp>
        <p:nvGrpSpPr>
          <p:cNvPr id="8" name="Group 7"/>
          <p:cNvGrpSpPr/>
          <p:nvPr/>
        </p:nvGrpSpPr>
        <p:grpSpPr>
          <a:xfrm>
            <a:off x="655048" y="1351333"/>
            <a:ext cx="811444" cy="654206"/>
            <a:chOff x="2122537" y="1686161"/>
            <a:chExt cx="811444" cy="654206"/>
          </a:xfrm>
        </p:grpSpPr>
        <p:grpSp>
          <p:nvGrpSpPr>
            <p:cNvPr id="137" name="Group 136"/>
            <p:cNvGrpSpPr/>
            <p:nvPr/>
          </p:nvGrpSpPr>
          <p:grpSpPr>
            <a:xfrm>
              <a:off x="2122537" y="1686161"/>
              <a:ext cx="811444" cy="654206"/>
              <a:chOff x="2405548" y="2271874"/>
              <a:chExt cx="811444" cy="654206"/>
            </a:xfrm>
          </p:grpSpPr>
          <p:sp>
            <p:nvSpPr>
              <p:cNvPr id="138" name="Rectangle 137"/>
              <p:cNvSpPr/>
              <p:nvPr/>
            </p:nvSpPr>
            <p:spPr bwMode="gray">
              <a:xfrm>
                <a:off x="2405548" y="2271874"/>
                <a:ext cx="811444" cy="654206"/>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40" name="TextBox 139"/>
              <p:cNvSpPr txBox="1"/>
              <p:nvPr/>
            </p:nvSpPr>
            <p:spPr>
              <a:xfrm>
                <a:off x="2479180" y="2319580"/>
                <a:ext cx="69621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200" b="1" kern="0" dirty="0" smtClean="0">
                    <a:solidFill>
                      <a:srgbClr val="000000"/>
                    </a:solidFill>
                    <a:ea typeface="Arial Unicode MS" pitchFamily="34" charset="-128"/>
                    <a:cs typeface="Arial Unicode MS" pitchFamily="34" charset="-128"/>
                  </a:rPr>
                  <a:t>Commit 4</a:t>
                </a:r>
              </a:p>
            </p:txBody>
          </p:sp>
        </p:grpSp>
        <p:sp>
          <p:nvSpPr>
            <p:cNvPr id="145" name="Oval 144"/>
            <p:cNvSpPr/>
            <p:nvPr/>
          </p:nvSpPr>
          <p:spPr bwMode="gray">
            <a:xfrm>
              <a:off x="2379869" y="1952035"/>
              <a:ext cx="296779" cy="288758"/>
            </a:xfrm>
            <a:prstGeom prst="ellipse">
              <a:avLst/>
            </a:prstGeom>
            <a:solidFill>
              <a:schemeClr val="bg1">
                <a:lumMod val="6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sp>
        <p:nvSpPr>
          <p:cNvPr id="16" name="TextBox 15"/>
          <p:cNvSpPr txBox="1"/>
          <p:nvPr/>
        </p:nvSpPr>
        <p:spPr>
          <a:xfrm>
            <a:off x="10835080" y="2513364"/>
            <a:ext cx="904227" cy="176971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500" kern="0" dirty="0">
                <a:solidFill>
                  <a:srgbClr val="00B050"/>
                </a:solidFill>
                <a:latin typeface="Wingdings" panose="05000000000000000000" pitchFamily="2" charset="2"/>
                <a:ea typeface="Arial Unicode MS" pitchFamily="34" charset="-128"/>
                <a:cs typeface="Arial Unicode MS" pitchFamily="34" charset="-128"/>
              </a:rPr>
              <a:t>ü</a:t>
            </a:r>
            <a:endParaRPr lang="de-DE" sz="11500" kern="0" dirty="0" smtClean="0">
              <a:solidFill>
                <a:srgbClr val="00B050"/>
              </a:solidFill>
              <a:latin typeface="Wingdings" panose="05000000000000000000" pitchFamily="2" charset="2"/>
              <a:ea typeface="Arial Unicode MS" pitchFamily="34" charset="-128"/>
              <a:cs typeface="Arial Unicode MS" pitchFamily="34" charset="-128"/>
            </a:endParaRPr>
          </a:p>
        </p:txBody>
      </p:sp>
    </p:spTree>
    <p:extLst>
      <p:ext uri="{BB962C8B-B14F-4D97-AF65-F5344CB8AC3E}">
        <p14:creationId xmlns:p14="http://schemas.microsoft.com/office/powerpoint/2010/main" val="13184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fill="hold"/>
                                        <p:tgtEl>
                                          <p:spTgt spid="116"/>
                                        </p:tgtEl>
                                        <p:attrNameLst>
                                          <p:attrName>ppt_x</p:attrName>
                                        </p:attrNameLst>
                                      </p:cBhvr>
                                      <p:tavLst>
                                        <p:tav tm="0">
                                          <p:val>
                                            <p:strVal val="#ppt_x"/>
                                          </p:val>
                                        </p:tav>
                                        <p:tav tm="100000">
                                          <p:val>
                                            <p:strVal val="#ppt_x"/>
                                          </p:val>
                                        </p:tav>
                                      </p:tavLst>
                                    </p:anim>
                                    <p:anim calcmode="lin" valueType="num">
                                      <p:cBhvr additive="base">
                                        <p:cTn id="3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500" fill="hold"/>
                                        <p:tgtEl>
                                          <p:spTgt spid="82"/>
                                        </p:tgtEl>
                                        <p:attrNameLst>
                                          <p:attrName>ppt_x</p:attrName>
                                        </p:attrNameLst>
                                      </p:cBhvr>
                                      <p:tavLst>
                                        <p:tav tm="0">
                                          <p:val>
                                            <p:strVal val="#ppt_x"/>
                                          </p:val>
                                        </p:tav>
                                        <p:tav tm="100000">
                                          <p:val>
                                            <p:strVal val="#ppt_x"/>
                                          </p:val>
                                        </p:tav>
                                      </p:tavLst>
                                    </p:anim>
                                    <p:anim calcmode="lin" valueType="num">
                                      <p:cBhvr additive="base">
                                        <p:cTn id="3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fill="hold"/>
                                        <p:tgtEl>
                                          <p:spTgt spid="94"/>
                                        </p:tgtEl>
                                        <p:attrNameLst>
                                          <p:attrName>ppt_x</p:attrName>
                                        </p:attrNameLst>
                                      </p:cBhvr>
                                      <p:tavLst>
                                        <p:tav tm="0">
                                          <p:val>
                                            <p:strVal val="#ppt_x"/>
                                          </p:val>
                                        </p:tav>
                                        <p:tav tm="100000">
                                          <p:val>
                                            <p:strVal val="#ppt_x"/>
                                          </p:val>
                                        </p:tav>
                                      </p:tavLst>
                                    </p:anim>
                                    <p:anim calcmode="lin" valueType="num">
                                      <p:cBhvr additive="base">
                                        <p:cTn id="6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5"/>
                                        </p:tgtEl>
                                        <p:attrNameLst>
                                          <p:attrName>style.visibility</p:attrName>
                                        </p:attrNameLst>
                                      </p:cBhvr>
                                      <p:to>
                                        <p:strVal val="visible"/>
                                      </p:to>
                                    </p:set>
                                    <p:anim calcmode="lin" valueType="num">
                                      <p:cBhvr additive="base">
                                        <p:cTn id="79" dur="500" fill="hold"/>
                                        <p:tgtEl>
                                          <p:spTgt spid="125"/>
                                        </p:tgtEl>
                                        <p:attrNameLst>
                                          <p:attrName>ppt_x</p:attrName>
                                        </p:attrNameLst>
                                      </p:cBhvr>
                                      <p:tavLst>
                                        <p:tav tm="0">
                                          <p:val>
                                            <p:strVal val="#ppt_x"/>
                                          </p:val>
                                        </p:tav>
                                        <p:tav tm="100000">
                                          <p:val>
                                            <p:strVal val="#ppt_x"/>
                                          </p:val>
                                        </p:tav>
                                      </p:tavLst>
                                    </p:anim>
                                    <p:anim calcmode="lin" valueType="num">
                                      <p:cBhvr additive="base">
                                        <p:cTn id="8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additive="base">
                                        <p:cTn id="85" dur="500" fill="hold"/>
                                        <p:tgtEl>
                                          <p:spTgt spid="85"/>
                                        </p:tgtEl>
                                        <p:attrNameLst>
                                          <p:attrName>ppt_x</p:attrName>
                                        </p:attrNameLst>
                                      </p:cBhvr>
                                      <p:tavLst>
                                        <p:tav tm="0">
                                          <p:val>
                                            <p:strVal val="#ppt_x"/>
                                          </p:val>
                                        </p:tav>
                                        <p:tav tm="100000">
                                          <p:val>
                                            <p:strVal val="#ppt_x"/>
                                          </p:val>
                                        </p:tav>
                                      </p:tavLst>
                                    </p:anim>
                                    <p:anim calcmode="lin" valueType="num">
                                      <p:cBhvr additive="base">
                                        <p:cTn id="86"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1"/>
                                        </p:tgtEl>
                                        <p:attrNameLst>
                                          <p:attrName>style.visibility</p:attrName>
                                        </p:attrNameLst>
                                      </p:cBhvr>
                                      <p:to>
                                        <p:strVal val="visible"/>
                                      </p:to>
                                    </p:set>
                                    <p:anim calcmode="lin" valueType="num">
                                      <p:cBhvr additive="base">
                                        <p:cTn id="91" dur="500" fill="hold"/>
                                        <p:tgtEl>
                                          <p:spTgt spid="131"/>
                                        </p:tgtEl>
                                        <p:attrNameLst>
                                          <p:attrName>ppt_x</p:attrName>
                                        </p:attrNameLst>
                                      </p:cBhvr>
                                      <p:tavLst>
                                        <p:tav tm="0">
                                          <p:val>
                                            <p:strVal val="#ppt_x"/>
                                          </p:val>
                                        </p:tav>
                                        <p:tav tm="100000">
                                          <p:val>
                                            <p:strVal val="#ppt_x"/>
                                          </p:val>
                                        </p:tav>
                                      </p:tavLst>
                                    </p:anim>
                                    <p:anim calcmode="lin" valueType="num">
                                      <p:cBhvr additive="base">
                                        <p:cTn id="92"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anim calcmode="lin" valueType="num">
                                      <p:cBhvr additive="base">
                                        <p:cTn id="103" dur="500" fill="hold"/>
                                        <p:tgtEl>
                                          <p:spTgt spid="59"/>
                                        </p:tgtEl>
                                        <p:attrNameLst>
                                          <p:attrName>ppt_x</p:attrName>
                                        </p:attrNameLst>
                                      </p:cBhvr>
                                      <p:tavLst>
                                        <p:tav tm="0">
                                          <p:val>
                                            <p:strVal val="#ppt_x"/>
                                          </p:val>
                                        </p:tav>
                                        <p:tav tm="100000">
                                          <p:val>
                                            <p:strVal val="#ppt_x"/>
                                          </p:val>
                                        </p:tav>
                                      </p:tavLst>
                                    </p:anim>
                                    <p:anim calcmode="lin" valueType="num">
                                      <p:cBhvr additive="base">
                                        <p:cTn id="10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97"/>
                                        </p:tgtEl>
                                        <p:attrNameLst>
                                          <p:attrName>style.visibility</p:attrName>
                                        </p:attrNameLst>
                                      </p:cBhvr>
                                      <p:to>
                                        <p:strVal val="visible"/>
                                      </p:to>
                                    </p:set>
                                    <p:anim calcmode="lin" valueType="num">
                                      <p:cBhvr additive="base">
                                        <p:cTn id="109" dur="500" fill="hold"/>
                                        <p:tgtEl>
                                          <p:spTgt spid="97"/>
                                        </p:tgtEl>
                                        <p:attrNameLst>
                                          <p:attrName>ppt_x</p:attrName>
                                        </p:attrNameLst>
                                      </p:cBhvr>
                                      <p:tavLst>
                                        <p:tav tm="0">
                                          <p:val>
                                            <p:strVal val="#ppt_x"/>
                                          </p:val>
                                        </p:tav>
                                        <p:tav tm="100000">
                                          <p:val>
                                            <p:strVal val="#ppt_x"/>
                                          </p:val>
                                        </p:tav>
                                      </p:tavLst>
                                    </p:anim>
                                    <p:anim calcmode="lin" valueType="num">
                                      <p:cBhvr additive="base">
                                        <p:cTn id="110"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3"/>
                                        </p:tgtEl>
                                        <p:attrNameLst>
                                          <p:attrName>style.visibility</p:attrName>
                                        </p:attrNameLst>
                                      </p:cBhvr>
                                      <p:to>
                                        <p:strVal val="visible"/>
                                      </p:to>
                                    </p:set>
                                    <p:anim calcmode="lin" valueType="num">
                                      <p:cBhvr additive="base">
                                        <p:cTn id="115" dur="500" fill="hold"/>
                                        <p:tgtEl>
                                          <p:spTgt spid="63"/>
                                        </p:tgtEl>
                                        <p:attrNameLst>
                                          <p:attrName>ppt_x</p:attrName>
                                        </p:attrNameLst>
                                      </p:cBhvr>
                                      <p:tavLst>
                                        <p:tav tm="0">
                                          <p:val>
                                            <p:strVal val="#ppt_x"/>
                                          </p:val>
                                        </p:tav>
                                        <p:tav tm="100000">
                                          <p:val>
                                            <p:strVal val="#ppt_x"/>
                                          </p:val>
                                        </p:tav>
                                      </p:tavLst>
                                    </p:anim>
                                    <p:anim calcmode="lin" valueType="num">
                                      <p:cBhvr additive="base">
                                        <p:cTn id="11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03"/>
                                        </p:tgtEl>
                                        <p:attrNameLst>
                                          <p:attrName>style.visibility</p:attrName>
                                        </p:attrNameLst>
                                      </p:cBhvr>
                                      <p:to>
                                        <p:strVal val="visible"/>
                                      </p:to>
                                    </p:set>
                                    <p:anim calcmode="lin" valueType="num">
                                      <p:cBhvr additive="base">
                                        <p:cTn id="121" dur="500" fill="hold"/>
                                        <p:tgtEl>
                                          <p:spTgt spid="103"/>
                                        </p:tgtEl>
                                        <p:attrNameLst>
                                          <p:attrName>ppt_x</p:attrName>
                                        </p:attrNameLst>
                                      </p:cBhvr>
                                      <p:tavLst>
                                        <p:tav tm="0">
                                          <p:val>
                                            <p:strVal val="#ppt_x"/>
                                          </p:val>
                                        </p:tav>
                                        <p:tav tm="100000">
                                          <p:val>
                                            <p:strVal val="#ppt_x"/>
                                          </p:val>
                                        </p:tav>
                                      </p:tavLst>
                                    </p:anim>
                                    <p:anim calcmode="lin" valueType="num">
                                      <p:cBhvr additive="base">
                                        <p:cTn id="122"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 calcmode="lin" valueType="num">
                                      <p:cBhvr additive="base">
                                        <p:cTn id="133" dur="500" fill="hold"/>
                                        <p:tgtEl>
                                          <p:spTgt spid="136"/>
                                        </p:tgtEl>
                                        <p:attrNameLst>
                                          <p:attrName>ppt_x</p:attrName>
                                        </p:attrNameLst>
                                      </p:cBhvr>
                                      <p:tavLst>
                                        <p:tav tm="0">
                                          <p:val>
                                            <p:strVal val="#ppt_x"/>
                                          </p:val>
                                        </p:tav>
                                        <p:tav tm="100000">
                                          <p:val>
                                            <p:strVal val="#ppt_x"/>
                                          </p:val>
                                        </p:tav>
                                      </p:tavLst>
                                    </p:anim>
                                    <p:anim calcmode="lin" valueType="num">
                                      <p:cBhvr additive="base">
                                        <p:cTn id="13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 calcmode="lin" valueType="num">
                                      <p:cBhvr additive="base">
                                        <p:cTn id="139" dur="500" fill="hold"/>
                                        <p:tgtEl>
                                          <p:spTgt spid="88"/>
                                        </p:tgtEl>
                                        <p:attrNameLst>
                                          <p:attrName>ppt_x</p:attrName>
                                        </p:attrNameLst>
                                      </p:cBhvr>
                                      <p:tavLst>
                                        <p:tav tm="0">
                                          <p:val>
                                            <p:strVal val="#ppt_x"/>
                                          </p:val>
                                        </p:tav>
                                        <p:tav tm="100000">
                                          <p:val>
                                            <p:strVal val="#ppt_x"/>
                                          </p:val>
                                        </p:tav>
                                      </p:tavLst>
                                    </p:anim>
                                    <p:anim calcmode="lin" valueType="num">
                                      <p:cBhvr additive="base">
                                        <p:cTn id="14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8"/>
                                        </p:tgtEl>
                                        <p:attrNameLst>
                                          <p:attrName>style.visibility</p:attrName>
                                        </p:attrNameLst>
                                      </p:cBhvr>
                                      <p:to>
                                        <p:strVal val="visible"/>
                                      </p:to>
                                    </p:set>
                                    <p:anim calcmode="lin" valueType="num">
                                      <p:cBhvr additive="base">
                                        <p:cTn id="151" dur="500" fill="hold"/>
                                        <p:tgtEl>
                                          <p:spTgt spid="8"/>
                                        </p:tgtEl>
                                        <p:attrNameLst>
                                          <p:attrName>ppt_x</p:attrName>
                                        </p:attrNameLst>
                                      </p:cBhvr>
                                      <p:tavLst>
                                        <p:tav tm="0">
                                          <p:val>
                                            <p:strVal val="#ppt_x"/>
                                          </p:val>
                                        </p:tav>
                                        <p:tav tm="100000">
                                          <p:val>
                                            <p:strVal val="#ppt_x"/>
                                          </p:val>
                                        </p:tav>
                                      </p:tavLst>
                                    </p:anim>
                                    <p:anim calcmode="lin" valueType="num">
                                      <p:cBhvr additive="base">
                                        <p:cTn id="1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73"/>
                                        </p:tgtEl>
                                        <p:attrNameLst>
                                          <p:attrName>style.visibility</p:attrName>
                                        </p:attrNameLst>
                                      </p:cBhvr>
                                      <p:to>
                                        <p:strVal val="visible"/>
                                      </p:to>
                                    </p:set>
                                    <p:anim calcmode="lin" valueType="num">
                                      <p:cBhvr additive="base">
                                        <p:cTn id="157" dur="500" fill="hold"/>
                                        <p:tgtEl>
                                          <p:spTgt spid="73"/>
                                        </p:tgtEl>
                                        <p:attrNameLst>
                                          <p:attrName>ppt_x</p:attrName>
                                        </p:attrNameLst>
                                      </p:cBhvr>
                                      <p:tavLst>
                                        <p:tav tm="0">
                                          <p:val>
                                            <p:strVal val="#ppt_x"/>
                                          </p:val>
                                        </p:tav>
                                        <p:tav tm="100000">
                                          <p:val>
                                            <p:strVal val="#ppt_x"/>
                                          </p:val>
                                        </p:tav>
                                      </p:tavLst>
                                    </p:anim>
                                    <p:anim calcmode="lin" valueType="num">
                                      <p:cBhvr additive="base">
                                        <p:cTn id="15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100"/>
                                        </p:tgtEl>
                                        <p:attrNameLst>
                                          <p:attrName>style.visibility</p:attrName>
                                        </p:attrNameLst>
                                      </p:cBhvr>
                                      <p:to>
                                        <p:strVal val="visible"/>
                                      </p:to>
                                    </p:set>
                                    <p:anim calcmode="lin" valueType="num">
                                      <p:cBhvr additive="base">
                                        <p:cTn id="163" dur="500" fill="hold"/>
                                        <p:tgtEl>
                                          <p:spTgt spid="100"/>
                                        </p:tgtEl>
                                        <p:attrNameLst>
                                          <p:attrName>ppt_x</p:attrName>
                                        </p:attrNameLst>
                                      </p:cBhvr>
                                      <p:tavLst>
                                        <p:tav tm="0">
                                          <p:val>
                                            <p:strVal val="#ppt_x"/>
                                          </p:val>
                                        </p:tav>
                                        <p:tav tm="100000">
                                          <p:val>
                                            <p:strVal val="#ppt_x"/>
                                          </p:val>
                                        </p:tav>
                                      </p:tavLst>
                                    </p:anim>
                                    <p:anim calcmode="lin" valueType="num">
                                      <p:cBhvr additive="base">
                                        <p:cTn id="16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91"/>
                                        </p:tgtEl>
                                        <p:attrNameLst>
                                          <p:attrName>style.visibility</p:attrName>
                                        </p:attrNameLst>
                                      </p:cBhvr>
                                      <p:to>
                                        <p:strVal val="visible"/>
                                      </p:to>
                                    </p:set>
                                    <p:anim calcmode="lin" valueType="num">
                                      <p:cBhvr additive="base">
                                        <p:cTn id="169" dur="500" fill="hold"/>
                                        <p:tgtEl>
                                          <p:spTgt spid="91"/>
                                        </p:tgtEl>
                                        <p:attrNameLst>
                                          <p:attrName>ppt_x</p:attrName>
                                        </p:attrNameLst>
                                      </p:cBhvr>
                                      <p:tavLst>
                                        <p:tav tm="0">
                                          <p:val>
                                            <p:strVal val="#ppt_x"/>
                                          </p:val>
                                        </p:tav>
                                        <p:tav tm="100000">
                                          <p:val>
                                            <p:strVal val="#ppt_x"/>
                                          </p:val>
                                        </p:tav>
                                      </p:tavLst>
                                    </p:anim>
                                    <p:anim calcmode="lin" valueType="num">
                                      <p:cBhvr additive="base">
                                        <p:cTn id="17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106"/>
                                        </p:tgtEl>
                                        <p:attrNameLst>
                                          <p:attrName>style.visibility</p:attrName>
                                        </p:attrNameLst>
                                      </p:cBhvr>
                                      <p:to>
                                        <p:strVal val="visible"/>
                                      </p:to>
                                    </p:set>
                                    <p:anim calcmode="lin" valueType="num">
                                      <p:cBhvr additive="base">
                                        <p:cTn id="175" dur="500" fill="hold"/>
                                        <p:tgtEl>
                                          <p:spTgt spid="106"/>
                                        </p:tgtEl>
                                        <p:attrNameLst>
                                          <p:attrName>ppt_x</p:attrName>
                                        </p:attrNameLst>
                                      </p:cBhvr>
                                      <p:tavLst>
                                        <p:tav tm="0">
                                          <p:val>
                                            <p:strVal val="#ppt_x"/>
                                          </p:val>
                                        </p:tav>
                                        <p:tav tm="100000">
                                          <p:val>
                                            <p:strVal val="#ppt_x"/>
                                          </p:val>
                                        </p:tav>
                                      </p:tavLst>
                                    </p:anim>
                                    <p:anim calcmode="lin" valueType="num">
                                      <p:cBhvr additive="base">
                                        <p:cTn id="17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68"/>
                                        </p:tgtEl>
                                        <p:attrNameLst>
                                          <p:attrName>style.visibility</p:attrName>
                                        </p:attrNameLst>
                                      </p:cBhvr>
                                      <p:to>
                                        <p:strVal val="visible"/>
                                      </p:to>
                                    </p:set>
                                    <p:anim calcmode="lin" valueType="num">
                                      <p:cBhvr additive="base">
                                        <p:cTn id="181" dur="500" fill="hold"/>
                                        <p:tgtEl>
                                          <p:spTgt spid="68"/>
                                        </p:tgtEl>
                                        <p:attrNameLst>
                                          <p:attrName>ppt_x</p:attrName>
                                        </p:attrNameLst>
                                      </p:cBhvr>
                                      <p:tavLst>
                                        <p:tav tm="0">
                                          <p:val>
                                            <p:strVal val="#ppt_x"/>
                                          </p:val>
                                        </p:tav>
                                        <p:tav tm="100000">
                                          <p:val>
                                            <p:strVal val="#ppt_x"/>
                                          </p:val>
                                        </p:tav>
                                      </p:tavLst>
                                    </p:anim>
                                    <p:anim calcmode="lin" valueType="num">
                                      <p:cBhvr additive="base">
                                        <p:cTn id="182"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109"/>
                                        </p:tgtEl>
                                        <p:attrNameLst>
                                          <p:attrName>style.visibility</p:attrName>
                                        </p:attrNameLst>
                                      </p:cBhvr>
                                      <p:to>
                                        <p:strVal val="visible"/>
                                      </p:to>
                                    </p:set>
                                    <p:anim calcmode="lin" valueType="num">
                                      <p:cBhvr additive="base">
                                        <p:cTn id="187" dur="500" fill="hold"/>
                                        <p:tgtEl>
                                          <p:spTgt spid="109"/>
                                        </p:tgtEl>
                                        <p:attrNameLst>
                                          <p:attrName>ppt_x</p:attrName>
                                        </p:attrNameLst>
                                      </p:cBhvr>
                                      <p:tavLst>
                                        <p:tav tm="0">
                                          <p:val>
                                            <p:strVal val="#ppt_x"/>
                                          </p:val>
                                        </p:tav>
                                        <p:tav tm="100000">
                                          <p:val>
                                            <p:strVal val="#ppt_x"/>
                                          </p:val>
                                        </p:tav>
                                      </p:tavLst>
                                    </p:anim>
                                    <p:anim calcmode="lin" valueType="num">
                                      <p:cBhvr additive="base">
                                        <p:cTn id="18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79"/>
                                        </p:tgtEl>
                                        <p:attrNameLst>
                                          <p:attrName>style.visibility</p:attrName>
                                        </p:attrNameLst>
                                      </p:cBhvr>
                                      <p:to>
                                        <p:strVal val="visible"/>
                                      </p:to>
                                    </p:set>
                                    <p:anim calcmode="lin" valueType="num">
                                      <p:cBhvr additive="base">
                                        <p:cTn id="193" dur="500" fill="hold"/>
                                        <p:tgtEl>
                                          <p:spTgt spid="79"/>
                                        </p:tgtEl>
                                        <p:attrNameLst>
                                          <p:attrName>ppt_x</p:attrName>
                                        </p:attrNameLst>
                                      </p:cBhvr>
                                      <p:tavLst>
                                        <p:tav tm="0">
                                          <p:val>
                                            <p:strVal val="#ppt_x"/>
                                          </p:val>
                                        </p:tav>
                                        <p:tav tm="100000">
                                          <p:val>
                                            <p:strVal val="#ppt_x"/>
                                          </p:val>
                                        </p:tav>
                                      </p:tavLst>
                                    </p:anim>
                                    <p:anim calcmode="lin" valueType="num">
                                      <p:cBhvr additive="base">
                                        <p:cTn id="19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6"/>
                                        </p:tgtEl>
                                        <p:attrNameLst>
                                          <p:attrName>style.visibility</p:attrName>
                                        </p:attrNameLst>
                                      </p:cBhvr>
                                      <p:to>
                                        <p:strVal val="visible"/>
                                      </p:to>
                                    </p:set>
                                    <p:anim calcmode="lin" valueType="num">
                                      <p:cBhvr additive="base">
                                        <p:cTn id="199" dur="500" fill="hold"/>
                                        <p:tgtEl>
                                          <p:spTgt spid="16"/>
                                        </p:tgtEl>
                                        <p:attrNameLst>
                                          <p:attrName>ppt_x</p:attrName>
                                        </p:attrNameLst>
                                      </p:cBhvr>
                                      <p:tavLst>
                                        <p:tav tm="0">
                                          <p:val>
                                            <p:strVal val="#ppt_x"/>
                                          </p:val>
                                        </p:tav>
                                        <p:tav tm="100000">
                                          <p:val>
                                            <p:strVal val="#ppt_x"/>
                                          </p:val>
                                        </p:tav>
                                      </p:tavLst>
                                    </p:anim>
                                    <p:anim calcmode="lin" valueType="num">
                                      <p:cBhvr additive="base">
                                        <p:cTn id="20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25" grpId="0"/>
      <p:bldP spid="136" grpId="0"/>
      <p:bldP spid="37"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80"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8" name="Rounded Rectangle 47"/>
          <p:cNvSpPr/>
          <p:nvPr/>
        </p:nvSpPr>
        <p:spPr bwMode="gray">
          <a:xfrm>
            <a:off x="6385130" y="2541863"/>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9" name="Rounded Rectangle 48"/>
          <p:cNvSpPr/>
          <p:nvPr/>
        </p:nvSpPr>
        <p:spPr bwMode="gray">
          <a:xfrm>
            <a:off x="9212127" y="2541862"/>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&amp; Infrastructure </a:t>
            </a:r>
            <a:r>
              <a:rPr lang="de-DE" dirty="0" err="1" smtClean="0"/>
              <a:t>as</a:t>
            </a:r>
            <a:r>
              <a:rPr lang="de-DE" dirty="0" smtClean="0"/>
              <a:t> Code</a:t>
            </a:r>
            <a:br>
              <a:rPr lang="de-DE" dirty="0" smtClean="0"/>
            </a:br>
            <a:r>
              <a:rPr lang="de-DE" sz="2000" dirty="0" smtClean="0"/>
              <a:t>Environments </a:t>
            </a:r>
            <a:r>
              <a:rPr lang="de-DE" sz="2000" dirty="0" err="1" smtClean="0"/>
              <a:t>from</a:t>
            </a:r>
            <a:r>
              <a:rPr lang="de-DE" sz="2000" dirty="0" smtClean="0"/>
              <a:t> </a:t>
            </a:r>
            <a:r>
              <a:rPr lang="de-DE" sz="2000" dirty="0" err="1" smtClean="0"/>
              <a:t>code</a:t>
            </a:r>
            <a:r>
              <a:rPr lang="de-DE" sz="2000" dirty="0" smtClean="0"/>
              <a:t> </a:t>
            </a:r>
            <a:r>
              <a:rPr lang="de-DE" sz="2000" dirty="0" err="1" smtClean="0"/>
              <a:t>within</a:t>
            </a:r>
            <a:r>
              <a:rPr lang="de-DE" sz="2000" dirty="0" smtClean="0"/>
              <a:t> </a:t>
            </a:r>
            <a:r>
              <a:rPr lang="de-DE" sz="2000" dirty="0" err="1" smtClean="0"/>
              <a:t>minutes</a:t>
            </a:r>
            <a:r>
              <a:rPr lang="de-DE" sz="2000" dirty="0" smtClean="0"/>
              <a:t> – </a:t>
            </a:r>
            <a:r>
              <a:rPr lang="de-DE" sz="2000" dirty="0" err="1" smtClean="0"/>
              <a:t>Example</a:t>
            </a:r>
            <a:r>
              <a:rPr lang="de-DE" sz="2000" dirty="0" smtClean="0"/>
              <a:t> VMs in </a:t>
            </a:r>
            <a:r>
              <a:rPr lang="de-DE" sz="2000" dirty="0" err="1" smtClean="0"/>
              <a:t>Monsoon</a:t>
            </a:r>
            <a:r>
              <a:rPr lang="de-DE" sz="2000" dirty="0" smtClean="0"/>
              <a:t> </a:t>
            </a:r>
            <a:r>
              <a:rPr lang="de-DE" sz="2000" dirty="0" err="1" smtClean="0"/>
              <a:t>with</a:t>
            </a:r>
            <a:r>
              <a:rPr lang="de-DE" sz="2000" dirty="0" smtClean="0"/>
              <a:t> Chef</a:t>
            </a:r>
            <a:endParaRPr lang="en-US" sz="20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64224" y="1969437"/>
            <a:ext cx="3702271" cy="67101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611912" cy="806256"/>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9" name="Group 58"/>
          <p:cNvGrpSpPr/>
          <p:nvPr/>
        </p:nvGrpSpPr>
        <p:grpSpPr>
          <a:xfrm>
            <a:off x="9253092" y="3091055"/>
            <a:ext cx="1105597" cy="1105597"/>
            <a:chOff x="5286453" y="5054767"/>
            <a:chExt cx="1105597" cy="1105597"/>
          </a:xfrm>
        </p:grpSpPr>
        <p:pic>
          <p:nvPicPr>
            <p:cNvPr id="61"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TextBox 61"/>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3" name="Group 62"/>
          <p:cNvGrpSpPr/>
          <p:nvPr/>
        </p:nvGrpSpPr>
        <p:grpSpPr>
          <a:xfrm>
            <a:off x="9814400" y="3091055"/>
            <a:ext cx="1105597" cy="1105597"/>
            <a:chOff x="5286453" y="5054767"/>
            <a:chExt cx="1105597" cy="1105597"/>
          </a:xfrm>
        </p:grpSpPr>
        <p:pic>
          <p:nvPicPr>
            <p:cNvPr id="64"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TextBox 64"/>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16" name="Group 15"/>
          <p:cNvGrpSpPr/>
          <p:nvPr/>
        </p:nvGrpSpPr>
        <p:grpSpPr>
          <a:xfrm>
            <a:off x="10374832" y="3114785"/>
            <a:ext cx="1105597" cy="1105597"/>
            <a:chOff x="5286453" y="5054767"/>
            <a:chExt cx="1105597" cy="1105597"/>
          </a:xfrm>
        </p:grpSpPr>
        <p:pic>
          <p:nvPicPr>
            <p:cNvPr id="4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TextBox 56"/>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69" name="Group 68"/>
          <p:cNvGrpSpPr/>
          <p:nvPr/>
        </p:nvGrpSpPr>
        <p:grpSpPr>
          <a:xfrm>
            <a:off x="6930683" y="3257330"/>
            <a:ext cx="871893" cy="773046"/>
            <a:chOff x="5286453" y="5054767"/>
            <a:chExt cx="1105597" cy="1105597"/>
          </a:xfrm>
        </p:grpSpPr>
        <p:pic>
          <p:nvPicPr>
            <p:cNvPr id="70"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1" name="TextBox 70"/>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6" name="Group 65"/>
          <p:cNvGrpSpPr/>
          <p:nvPr/>
        </p:nvGrpSpPr>
        <p:grpSpPr>
          <a:xfrm>
            <a:off x="7310617" y="3298310"/>
            <a:ext cx="871893" cy="773046"/>
            <a:chOff x="5286453" y="5054767"/>
            <a:chExt cx="1105597" cy="1105597"/>
          </a:xfrm>
        </p:grpSpPr>
        <p:pic>
          <p:nvPicPr>
            <p:cNvPr id="67"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TextBox 67"/>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72" name="Group 71"/>
          <p:cNvGrpSpPr/>
          <p:nvPr/>
        </p:nvGrpSpPr>
        <p:grpSpPr>
          <a:xfrm>
            <a:off x="7776667" y="3358897"/>
            <a:ext cx="871893" cy="773046"/>
            <a:chOff x="5286453" y="5054767"/>
            <a:chExt cx="1105597" cy="1105597"/>
          </a:xfrm>
        </p:grpSpPr>
        <p:pic>
          <p:nvPicPr>
            <p:cNvPr id="7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4" name="TextBox 73"/>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75" name="Group 74"/>
          <p:cNvGrpSpPr/>
          <p:nvPr/>
        </p:nvGrpSpPr>
        <p:grpSpPr>
          <a:xfrm>
            <a:off x="3812397" y="3283538"/>
            <a:ext cx="871893" cy="773046"/>
            <a:chOff x="5286453" y="5054767"/>
            <a:chExt cx="1105597" cy="1105597"/>
          </a:xfrm>
        </p:grpSpPr>
        <p:pic>
          <p:nvPicPr>
            <p:cNvPr id="76"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7" name="TextBox 76"/>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78" name="Group 77"/>
          <p:cNvGrpSpPr/>
          <p:nvPr/>
        </p:nvGrpSpPr>
        <p:grpSpPr>
          <a:xfrm>
            <a:off x="4192331" y="3324518"/>
            <a:ext cx="871893" cy="773046"/>
            <a:chOff x="5286453" y="5054767"/>
            <a:chExt cx="1105597" cy="1105597"/>
          </a:xfrm>
        </p:grpSpPr>
        <p:pic>
          <p:nvPicPr>
            <p:cNvPr id="79"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TextBox 79"/>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81" name="Group 80"/>
          <p:cNvGrpSpPr/>
          <p:nvPr/>
        </p:nvGrpSpPr>
        <p:grpSpPr>
          <a:xfrm>
            <a:off x="4658381" y="3385105"/>
            <a:ext cx="871893" cy="773046"/>
            <a:chOff x="5286453" y="5054767"/>
            <a:chExt cx="1105597" cy="1105597"/>
          </a:xfrm>
        </p:grpSpPr>
        <p:pic>
          <p:nvPicPr>
            <p:cNvPr id="82"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83" name="TextBox 82"/>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cxnSp>
        <p:nvCxnSpPr>
          <p:cNvPr id="84" name="Straight Arrow Connector 83"/>
          <p:cNvCxnSpPr>
            <a:stCxn id="10" idx="3"/>
          </p:cNvCxnSpPr>
          <p:nvPr/>
        </p:nvCxnSpPr>
        <p:spPr>
          <a:xfrm flipH="1">
            <a:off x="7954735" y="1968718"/>
            <a:ext cx="991750" cy="67172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758625" y="2570389"/>
            <a:ext cx="1451007" cy="419100"/>
            <a:chOff x="9881423" y="547282"/>
            <a:chExt cx="1451007" cy="419100"/>
          </a:xfrm>
        </p:grpSpPr>
        <p:sp>
          <p:nvSpPr>
            <p:cNvPr id="27" name="TextBox 26"/>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96" name="Group 95"/>
          <p:cNvGrpSpPr/>
          <p:nvPr/>
        </p:nvGrpSpPr>
        <p:grpSpPr>
          <a:xfrm>
            <a:off x="6903343" y="2659485"/>
            <a:ext cx="1451007" cy="419100"/>
            <a:chOff x="9881423" y="547282"/>
            <a:chExt cx="1451007" cy="419100"/>
          </a:xfrm>
        </p:grpSpPr>
        <p:sp>
          <p:nvSpPr>
            <p:cNvPr id="98" name="TextBox 97"/>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9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grpSp>
        <p:nvGrpSpPr>
          <p:cNvPr id="100" name="Group 99"/>
          <p:cNvGrpSpPr/>
          <p:nvPr/>
        </p:nvGrpSpPr>
        <p:grpSpPr>
          <a:xfrm>
            <a:off x="3902773" y="2687606"/>
            <a:ext cx="1451007" cy="419100"/>
            <a:chOff x="9881423" y="547282"/>
            <a:chExt cx="1451007" cy="419100"/>
          </a:xfrm>
        </p:grpSpPr>
        <p:sp>
          <p:nvSpPr>
            <p:cNvPr id="101" name="TextBox 100"/>
            <p:cNvSpPr txBox="1"/>
            <p:nvPr/>
          </p:nvSpPr>
          <p:spPr>
            <a:xfrm>
              <a:off x="10400440" y="664499"/>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err="1" smtClean="0">
                  <a:solidFill>
                    <a:srgbClr val="000000"/>
                  </a:solidFill>
                  <a:ea typeface="Arial Unicode MS" pitchFamily="34" charset="-128"/>
                  <a:cs typeface="Arial Unicode MS" pitchFamily="34" charset="-128"/>
                </a:rPr>
                <a:t>Monsoon</a:t>
              </a:r>
              <a:endParaRPr sz="1050" b="1" kern="0" dirty="0" smtClean="0">
                <a:solidFill>
                  <a:srgbClr val="000000"/>
                </a:solidFill>
                <a:ea typeface="Arial Unicode MS" pitchFamily="34" charset="-128"/>
                <a:cs typeface="Arial Unicode MS" pitchFamily="34" charset="-128"/>
              </a:endParaRPr>
            </a:p>
          </p:txBody>
        </p:sp>
        <p:pic>
          <p:nvPicPr>
            <p:cNvPr id="1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1423" y="547282"/>
              <a:ext cx="485775" cy="419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grpSp>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32269" y="2110374"/>
            <a:ext cx="388572" cy="3733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6182" y="2203055"/>
            <a:ext cx="388572" cy="3733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68472" y="2110373"/>
            <a:ext cx="388572" cy="3733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9833" y="2118275"/>
            <a:ext cx="388572" cy="3733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38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79" y="2541864"/>
            <a:ext cx="8411583"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err="1" smtClean="0"/>
              <a:t>Deployment</a:t>
            </a:r>
            <a:r>
              <a:rPr lang="de-DE" dirty="0" smtClean="0"/>
              <a:t> Pipeline &amp; Infrastructure </a:t>
            </a:r>
            <a:r>
              <a:rPr lang="de-DE" dirty="0" err="1" smtClean="0"/>
              <a:t>as</a:t>
            </a:r>
            <a:r>
              <a:rPr lang="de-DE" dirty="0"/>
              <a:t> Code</a:t>
            </a:r>
            <a:br>
              <a:rPr lang="de-DE" dirty="0"/>
            </a:br>
            <a:r>
              <a:rPr lang="de-DE" sz="1800" dirty="0"/>
              <a:t>Environments </a:t>
            </a:r>
            <a:r>
              <a:rPr lang="de-DE" sz="1800" dirty="0" err="1"/>
              <a:t>from</a:t>
            </a:r>
            <a:r>
              <a:rPr lang="de-DE" sz="1800" dirty="0"/>
              <a:t> </a:t>
            </a:r>
            <a:r>
              <a:rPr lang="de-DE" sz="1800" dirty="0" err="1"/>
              <a:t>code</a:t>
            </a:r>
            <a:r>
              <a:rPr lang="de-DE" sz="1800" dirty="0"/>
              <a:t> </a:t>
            </a:r>
            <a:r>
              <a:rPr lang="de-DE" sz="1800" dirty="0" err="1"/>
              <a:t>within</a:t>
            </a:r>
            <a:r>
              <a:rPr lang="de-DE" sz="1800" dirty="0"/>
              <a:t> </a:t>
            </a:r>
            <a:r>
              <a:rPr lang="de-DE" sz="1800" dirty="0" err="1"/>
              <a:t>minutes</a:t>
            </a:r>
            <a:r>
              <a:rPr lang="de-DE" sz="1800" dirty="0"/>
              <a:t> – </a:t>
            </a:r>
            <a:r>
              <a:rPr lang="de-DE" sz="1800" dirty="0" err="1" smtClean="0"/>
              <a:t>Example</a:t>
            </a:r>
            <a:r>
              <a:rPr lang="de-DE" sz="1800" dirty="0" smtClean="0"/>
              <a:t>: Spaces </a:t>
            </a:r>
            <a:r>
              <a:rPr lang="de-DE" sz="1800" dirty="0" err="1" smtClean="0"/>
              <a:t>with</a:t>
            </a:r>
            <a:r>
              <a:rPr lang="de-DE" sz="1800" dirty="0" smtClean="0"/>
              <a:t> </a:t>
            </a:r>
            <a:r>
              <a:rPr lang="de-DE" sz="1800" dirty="0" err="1" smtClean="0"/>
              <a:t>Backing</a:t>
            </a:r>
            <a:r>
              <a:rPr lang="de-DE" sz="1800" dirty="0" smtClean="0"/>
              <a:t> Services in </a:t>
            </a:r>
            <a:r>
              <a:rPr lang="de-DE" sz="1800" dirty="0" err="1" smtClean="0"/>
              <a:t>Monsoon</a:t>
            </a:r>
            <a:endParaRPr lang="en-US" sz="18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25006" y="1969437"/>
            <a:ext cx="3741492" cy="130226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1194545" cy="122676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84" name="Straight Arrow Connector 83"/>
          <p:cNvCxnSpPr>
            <a:stCxn id="10" idx="3"/>
          </p:cNvCxnSpPr>
          <p:nvPr/>
        </p:nvCxnSpPr>
        <p:spPr>
          <a:xfrm flipH="1">
            <a:off x="7885651" y="1968718"/>
            <a:ext cx="1060834" cy="122748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3074" name="Picture 2" descr="Cloud Found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63" y="2640447"/>
            <a:ext cx="864163" cy="453333"/>
          </a:xfrm>
          <a:prstGeom prst="rect">
            <a:avLst/>
          </a:prstGeom>
          <a:noFill/>
          <a:extLst>
            <a:ext uri="{909E8E84-426E-40dd-AFC4-6F175D3DCCD1}">
              <a14:hiddenFill xmlns="" xmlns:a14="http://schemas.microsoft.com/office/drawing/2010/main">
                <a:solidFill>
                  <a:srgbClr val="FFFFFF"/>
                </a:solidFill>
              </a14:hiddenFill>
            </a:ext>
          </a:extLst>
        </p:spPr>
      </p:pic>
      <p:sp>
        <p:nvSpPr>
          <p:cNvPr id="85" name="TextBox 84"/>
          <p:cNvSpPr txBox="1"/>
          <p:nvPr/>
        </p:nvSpPr>
        <p:spPr>
          <a:xfrm>
            <a:off x="4721184" y="2779889"/>
            <a:ext cx="1108153"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Cloud </a:t>
            </a:r>
            <a:r>
              <a:rPr sz="1050" b="1" kern="0" dirty="0" err="1" smtClean="0">
                <a:solidFill>
                  <a:srgbClr val="000000"/>
                </a:solidFill>
                <a:ea typeface="Arial Unicode MS" pitchFamily="34" charset="-128"/>
                <a:cs typeface="Arial Unicode MS" pitchFamily="34" charset="-128"/>
              </a:rPr>
              <a:t>Foundry</a:t>
            </a:r>
            <a:endParaRPr sz="1050" b="1" kern="0" dirty="0" smtClean="0">
              <a:solidFill>
                <a:srgbClr val="000000"/>
              </a:solidFill>
              <a:ea typeface="Arial Unicode MS" pitchFamily="34" charset="-128"/>
              <a:cs typeface="Arial Unicode MS" pitchFamily="34" charset="-128"/>
            </a:endParaRPr>
          </a:p>
        </p:txBody>
      </p:sp>
      <p:grpSp>
        <p:nvGrpSpPr>
          <p:cNvPr id="18" name="Group 17"/>
          <p:cNvGrpSpPr/>
          <p:nvPr/>
        </p:nvGrpSpPr>
        <p:grpSpPr>
          <a:xfrm>
            <a:off x="3469833" y="3372375"/>
            <a:ext cx="2419239" cy="918594"/>
            <a:chOff x="3469833" y="3372375"/>
            <a:chExt cx="2419239" cy="918594"/>
          </a:xfrm>
        </p:grpSpPr>
        <p:sp>
          <p:nvSpPr>
            <p:cNvPr id="5" name="Rounded Rectangle 4"/>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6" name="TextBox 85"/>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Integration</a:t>
              </a:r>
            </a:p>
          </p:txBody>
        </p:sp>
        <p:sp>
          <p:nvSpPr>
            <p:cNvPr id="87" name="Round Same Side Corner Rectangle 86"/>
            <p:cNvSpPr/>
            <p:nvPr/>
          </p:nvSpPr>
          <p:spPr bwMode="gray">
            <a:xfrm>
              <a:off x="3606693" y="372896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88" name="Round Same Side Corner Rectangle 87"/>
            <p:cNvSpPr/>
            <p:nvPr/>
          </p:nvSpPr>
          <p:spPr bwMode="gray">
            <a:xfrm>
              <a:off x="4382194" y="373461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89" name="Group 88"/>
          <p:cNvGrpSpPr/>
          <p:nvPr/>
        </p:nvGrpSpPr>
        <p:grpSpPr>
          <a:xfrm>
            <a:off x="6432856" y="3362756"/>
            <a:ext cx="2419239" cy="918594"/>
            <a:chOff x="3469833" y="3372375"/>
            <a:chExt cx="2419239" cy="918594"/>
          </a:xfrm>
        </p:grpSpPr>
        <p:sp>
          <p:nvSpPr>
            <p:cNvPr id="90" name="Rounded Rectangle 89"/>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91" name="TextBox 90"/>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a:t>
              </a:r>
              <a:r>
                <a:rPr sz="1050" b="1" kern="0" dirty="0" err="1" smtClean="0">
                  <a:solidFill>
                    <a:srgbClr val="000000"/>
                  </a:solidFill>
                  <a:ea typeface="Arial Unicode MS" pitchFamily="34" charset="-128"/>
                  <a:cs typeface="Arial Unicode MS" pitchFamily="34" charset="-128"/>
                </a:rPr>
                <a:t>Acceptance</a:t>
              </a:r>
              <a:endParaRPr sz="1050" b="1" kern="0" dirty="0" smtClean="0">
                <a:solidFill>
                  <a:srgbClr val="000000"/>
                </a:solidFill>
                <a:ea typeface="Arial Unicode MS" pitchFamily="34" charset="-128"/>
                <a:cs typeface="Arial Unicode MS" pitchFamily="34" charset="-128"/>
              </a:endParaRPr>
            </a:p>
          </p:txBody>
        </p:sp>
        <p:sp>
          <p:nvSpPr>
            <p:cNvPr id="92" name="Round Same Side Corner Rectangle 91"/>
            <p:cNvSpPr/>
            <p:nvPr/>
          </p:nvSpPr>
          <p:spPr bwMode="gray">
            <a:xfrm>
              <a:off x="3606693" y="372896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93" name="Round Same Side Corner Rectangle 92"/>
            <p:cNvSpPr/>
            <p:nvPr/>
          </p:nvSpPr>
          <p:spPr bwMode="gray">
            <a:xfrm>
              <a:off x="4382194" y="3734614"/>
              <a:ext cx="733425"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94" name="Group 93"/>
          <p:cNvGrpSpPr/>
          <p:nvPr/>
        </p:nvGrpSpPr>
        <p:grpSpPr>
          <a:xfrm>
            <a:off x="9201792" y="3362756"/>
            <a:ext cx="2419239" cy="918594"/>
            <a:chOff x="3469833" y="3372375"/>
            <a:chExt cx="2419239" cy="918594"/>
          </a:xfrm>
        </p:grpSpPr>
        <p:sp>
          <p:nvSpPr>
            <p:cNvPr id="95" name="Rounded Rectangle 94"/>
            <p:cNvSpPr/>
            <p:nvPr/>
          </p:nvSpPr>
          <p:spPr bwMode="gray">
            <a:xfrm>
              <a:off x="3469833" y="3372375"/>
              <a:ext cx="2419239" cy="918594"/>
            </a:xfrm>
            <a:prstGeom prst="roundRect">
              <a:avLst/>
            </a:prstGeom>
            <a:noFill/>
            <a:ln w="1587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05" name="TextBox 104"/>
            <p:cNvSpPr txBox="1"/>
            <p:nvPr/>
          </p:nvSpPr>
          <p:spPr>
            <a:xfrm>
              <a:off x="3956071" y="3455034"/>
              <a:ext cx="1261216"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Space: </a:t>
              </a:r>
              <a:r>
                <a:rPr sz="1050" b="1" kern="0" dirty="0" err="1" smtClean="0">
                  <a:solidFill>
                    <a:srgbClr val="000000"/>
                  </a:solidFill>
                  <a:ea typeface="Arial Unicode MS" pitchFamily="34" charset="-128"/>
                  <a:cs typeface="Arial Unicode MS" pitchFamily="34" charset="-128"/>
                </a:rPr>
                <a:t>Production</a:t>
              </a:r>
              <a:endParaRPr sz="1050" b="1" kern="0" dirty="0" smtClean="0">
                <a:solidFill>
                  <a:srgbClr val="000000"/>
                </a:solidFill>
                <a:ea typeface="Arial Unicode MS" pitchFamily="34" charset="-128"/>
                <a:cs typeface="Arial Unicode MS" pitchFamily="34" charset="-128"/>
              </a:endParaRPr>
            </a:p>
          </p:txBody>
        </p:sp>
        <p:sp>
          <p:nvSpPr>
            <p:cNvPr id="106" name="Round Same Side Corner Rectangle 105"/>
            <p:cNvSpPr/>
            <p:nvPr/>
          </p:nvSpPr>
          <p:spPr bwMode="gray">
            <a:xfrm>
              <a:off x="3606693" y="3728964"/>
              <a:ext cx="1072759"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DB</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sp>
          <p:nvSpPr>
            <p:cNvPr id="107" name="Round Same Side Corner Rectangle 106"/>
            <p:cNvSpPr/>
            <p:nvPr/>
          </p:nvSpPr>
          <p:spPr bwMode="gray">
            <a:xfrm>
              <a:off x="4839615" y="3744233"/>
              <a:ext cx="969113" cy="444500"/>
            </a:xfrm>
            <a:prstGeom prst="round2SameRect">
              <a:avLst/>
            </a:prstGeom>
            <a:solidFill>
              <a:schemeClr val="bg2">
                <a:lumMod val="5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800" kern="0" dirty="0" smtClean="0">
                  <a:solidFill>
                    <a:srgbClr val="FFFFFF"/>
                  </a:solidFill>
                  <a:ea typeface="Arial Unicode MS" pitchFamily="34" charset="-128"/>
                  <a:cs typeface="Arial Unicode MS" pitchFamily="34" charset="-128"/>
                </a:rPr>
                <a:t>MSG</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Service</a:t>
              </a:r>
              <a:br>
                <a:rPr lang="en-US" sz="800" kern="0" dirty="0" smtClean="0">
                  <a:solidFill>
                    <a:srgbClr val="FFFFFF"/>
                  </a:solidFill>
                  <a:ea typeface="Arial Unicode MS" pitchFamily="34" charset="-128"/>
                  <a:cs typeface="Arial Unicode MS" pitchFamily="34" charset="-128"/>
                </a:rPr>
              </a:br>
              <a:r>
                <a:rPr lang="en-US" sz="800" kern="0" dirty="0" smtClean="0">
                  <a:solidFill>
                    <a:srgbClr val="FFFFFF"/>
                  </a:solidFill>
                  <a:ea typeface="Arial Unicode MS" pitchFamily="34" charset="-128"/>
                  <a:cs typeface="Arial Unicode MS" pitchFamily="34" charset="-128"/>
                </a:rPr>
                <a:t>Instance</a:t>
              </a:r>
            </a:p>
          </p:txBody>
        </p:sp>
      </p:grpSp>
      <p:grpSp>
        <p:nvGrpSpPr>
          <p:cNvPr id="108" name="Group 107"/>
          <p:cNvGrpSpPr/>
          <p:nvPr/>
        </p:nvGrpSpPr>
        <p:grpSpPr>
          <a:xfrm>
            <a:off x="8259902" y="2152378"/>
            <a:ext cx="838899" cy="363440"/>
            <a:chOff x="-1389159" y="1788203"/>
            <a:chExt cx="1389159" cy="571956"/>
          </a:xfrm>
        </p:grpSpPr>
        <p:pic>
          <p:nvPicPr>
            <p:cNvPr id="109"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 xmlns:a14="http://schemas.microsoft.com/office/drawing/2010/main">
                  <a:solidFill>
                    <a:srgbClr val="FFFFFF"/>
                  </a:solidFill>
                </a14:hiddenFill>
              </a:ext>
            </a:extLst>
          </p:spPr>
        </p:pic>
        <p:sp>
          <p:nvSpPr>
            <p:cNvPr id="110" name="TextBox 109"/>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grpSp>
        <p:nvGrpSpPr>
          <p:cNvPr id="111" name="Group 110"/>
          <p:cNvGrpSpPr/>
          <p:nvPr/>
        </p:nvGrpSpPr>
        <p:grpSpPr>
          <a:xfrm>
            <a:off x="7046751" y="2113572"/>
            <a:ext cx="838899" cy="363440"/>
            <a:chOff x="-1389159" y="1788203"/>
            <a:chExt cx="1389159" cy="571956"/>
          </a:xfrm>
        </p:grpSpPr>
        <p:pic>
          <p:nvPicPr>
            <p:cNvPr id="112"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 xmlns:a14="http://schemas.microsoft.com/office/drawing/2010/main">
                  <a:solidFill>
                    <a:srgbClr val="FFFFFF"/>
                  </a:solidFill>
                </a14:hiddenFill>
              </a:ext>
            </a:extLst>
          </p:spPr>
        </p:pic>
        <p:sp>
          <p:nvSpPr>
            <p:cNvPr id="113" name="TextBox 112"/>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grpSp>
        <p:nvGrpSpPr>
          <p:cNvPr id="114" name="Group 113"/>
          <p:cNvGrpSpPr/>
          <p:nvPr/>
        </p:nvGrpSpPr>
        <p:grpSpPr>
          <a:xfrm>
            <a:off x="9338652" y="2141404"/>
            <a:ext cx="838899" cy="363440"/>
            <a:chOff x="-1389159" y="1788203"/>
            <a:chExt cx="1389159" cy="571956"/>
          </a:xfrm>
        </p:grpSpPr>
        <p:pic>
          <p:nvPicPr>
            <p:cNvPr id="115" name="Picture 4" descr="Jenkins C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9159" y="1788203"/>
              <a:ext cx="1389159" cy="335064"/>
            </a:xfrm>
            <a:prstGeom prst="rect">
              <a:avLst/>
            </a:prstGeom>
            <a:noFill/>
            <a:extLst>
              <a:ext uri="{909E8E84-426E-40dd-AFC4-6F175D3DCCD1}">
                <a14:hiddenFill xmlns="" xmlns:a14="http://schemas.microsoft.com/office/drawing/2010/main">
                  <a:solidFill>
                    <a:srgbClr val="FFFFFF"/>
                  </a:solidFill>
                </a14:hiddenFill>
              </a:ext>
            </a:extLst>
          </p:spPr>
        </p:pic>
        <p:sp>
          <p:nvSpPr>
            <p:cNvPr id="116" name="TextBox 115"/>
            <p:cNvSpPr txBox="1"/>
            <p:nvPr/>
          </p:nvSpPr>
          <p:spPr>
            <a:xfrm>
              <a:off x="-1099393" y="2117981"/>
              <a:ext cx="809624" cy="24217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00" b="1" kern="0" dirty="0" smtClean="0">
                  <a:solidFill>
                    <a:srgbClr val="000000"/>
                  </a:solidFill>
                  <a:ea typeface="Arial Unicode MS" pitchFamily="34" charset="-128"/>
                  <a:cs typeface="Arial Unicode MS" pitchFamily="34" charset="-128"/>
                </a:rPr>
                <a:t>+ Ruby</a:t>
              </a:r>
            </a:p>
          </p:txBody>
        </p:sp>
      </p:grpSp>
    </p:spTree>
    <p:extLst>
      <p:ext uri="{BB962C8B-B14F-4D97-AF65-F5344CB8AC3E}">
        <p14:creationId xmlns:p14="http://schemas.microsoft.com/office/powerpoint/2010/main" val="2217600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ed Rectangle 46"/>
          <p:cNvSpPr/>
          <p:nvPr/>
        </p:nvSpPr>
        <p:spPr bwMode="gray">
          <a:xfrm>
            <a:off x="3351480"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8" name="Rounded Rectangle 47"/>
          <p:cNvSpPr/>
          <p:nvPr/>
        </p:nvSpPr>
        <p:spPr bwMode="gray">
          <a:xfrm>
            <a:off x="6385130" y="2541863"/>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9" name="Rounded Rectangle 48"/>
          <p:cNvSpPr/>
          <p:nvPr/>
        </p:nvSpPr>
        <p:spPr bwMode="gray">
          <a:xfrm>
            <a:off x="9212127" y="2541862"/>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 name="Rounded Rectangle 6"/>
          <p:cNvSpPr/>
          <p:nvPr/>
        </p:nvSpPr>
        <p:spPr bwMode="gray">
          <a:xfrm>
            <a:off x="432113" y="2541864"/>
            <a:ext cx="2604702"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a:xfrm>
            <a:off x="432113" y="324075"/>
            <a:ext cx="11330950" cy="642307"/>
          </a:xfrm>
        </p:spPr>
        <p:txBody>
          <a:bodyPr/>
          <a:lstStyle/>
          <a:p>
            <a:r>
              <a:rPr lang="de-DE" dirty="0" smtClean="0"/>
              <a:t>Deployment Pipeline &amp; Infrastructure as Code</a:t>
            </a:r>
            <a:br>
              <a:rPr lang="de-DE" dirty="0" smtClean="0"/>
            </a:br>
            <a:r>
              <a:rPr lang="de-DE" sz="2000" dirty="0" smtClean="0"/>
              <a:t>Environments from code within minutes – Example instance, based on Docker</a:t>
            </a:r>
            <a:endParaRPr lang="en-US" sz="2000"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8526555"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91340" y="4358081"/>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606693" y="4358080"/>
            <a:ext cx="2135949" cy="71184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827289"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6543403" y="4358081"/>
            <a:ext cx="2135949" cy="7220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446504" y="4347881"/>
            <a:ext cx="2135949" cy="732241"/>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3" name="Right Arrow 52"/>
          <p:cNvSpPr/>
          <p:nvPr/>
        </p:nvSpPr>
        <p:spPr bwMode="gray">
          <a:xfrm>
            <a:off x="5742643" y="4578778"/>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4" name="Right Arrow 53"/>
          <p:cNvSpPr/>
          <p:nvPr/>
        </p:nvSpPr>
        <p:spPr bwMode="gray">
          <a:xfrm>
            <a:off x="8667100" y="4578777"/>
            <a:ext cx="779404"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12" name="TextBox 11"/>
          <p:cNvSpPr txBox="1"/>
          <p:nvPr/>
        </p:nvSpPr>
        <p:spPr>
          <a:xfrm>
            <a:off x="1346071" y="444797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4090375" y="4457491"/>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6942215" y="4457491"/>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9932310" y="444797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cxnSp>
        <p:nvCxnSpPr>
          <p:cNvPr id="37" name="Straight Arrow Connector 36"/>
          <p:cNvCxnSpPr/>
          <p:nvPr/>
        </p:nvCxnSpPr>
        <p:spPr>
          <a:xfrm flipH="1">
            <a:off x="2332140" y="1969437"/>
            <a:ext cx="2275386" cy="899598"/>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064224" y="1969437"/>
            <a:ext cx="3702271" cy="671010"/>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056802" y="1969437"/>
            <a:ext cx="611912" cy="806256"/>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46"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 xmlns:a14="http://schemas.microsoft.com/office/drawing/2010/main">
                <a:solidFill>
                  <a:srgbClr val="FFFFFF"/>
                </a:solidFill>
              </a14:hiddenFill>
            </a:ext>
          </a:extLst>
        </p:spPr>
      </p:pic>
      <p:grpSp>
        <p:nvGrpSpPr>
          <p:cNvPr id="59" name="Group 58"/>
          <p:cNvGrpSpPr/>
          <p:nvPr/>
        </p:nvGrpSpPr>
        <p:grpSpPr>
          <a:xfrm>
            <a:off x="9253092" y="3091055"/>
            <a:ext cx="1105597" cy="1105597"/>
            <a:chOff x="5286453" y="5054767"/>
            <a:chExt cx="1105597" cy="1105597"/>
          </a:xfrm>
        </p:grpSpPr>
        <p:pic>
          <p:nvPicPr>
            <p:cNvPr id="61"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TextBox 61"/>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3" name="Group 62"/>
          <p:cNvGrpSpPr/>
          <p:nvPr/>
        </p:nvGrpSpPr>
        <p:grpSpPr>
          <a:xfrm>
            <a:off x="9814400" y="3091055"/>
            <a:ext cx="1105597" cy="1105597"/>
            <a:chOff x="5286453" y="5054767"/>
            <a:chExt cx="1105597" cy="1105597"/>
          </a:xfrm>
        </p:grpSpPr>
        <p:pic>
          <p:nvPicPr>
            <p:cNvPr id="64"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5" name="TextBox 64"/>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16" name="Group 15"/>
          <p:cNvGrpSpPr/>
          <p:nvPr/>
        </p:nvGrpSpPr>
        <p:grpSpPr>
          <a:xfrm>
            <a:off x="10374832" y="3114785"/>
            <a:ext cx="1105597" cy="1105597"/>
            <a:chOff x="5286453" y="5054767"/>
            <a:chExt cx="1105597" cy="1105597"/>
          </a:xfrm>
        </p:grpSpPr>
        <p:pic>
          <p:nvPicPr>
            <p:cNvPr id="4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57" name="TextBox 56"/>
            <p:cNvSpPr txBox="1"/>
            <p:nvPr/>
          </p:nvSpPr>
          <p:spPr>
            <a:xfrm>
              <a:off x="5599930" y="5628341"/>
              <a:ext cx="356252"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69" name="Group 68"/>
          <p:cNvGrpSpPr/>
          <p:nvPr/>
        </p:nvGrpSpPr>
        <p:grpSpPr>
          <a:xfrm>
            <a:off x="6930683" y="3257330"/>
            <a:ext cx="871893" cy="773046"/>
            <a:chOff x="5286453" y="5054767"/>
            <a:chExt cx="1105597" cy="1105597"/>
          </a:xfrm>
        </p:grpSpPr>
        <p:pic>
          <p:nvPicPr>
            <p:cNvPr id="70"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1" name="TextBox 70"/>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66" name="Group 65"/>
          <p:cNvGrpSpPr/>
          <p:nvPr/>
        </p:nvGrpSpPr>
        <p:grpSpPr>
          <a:xfrm>
            <a:off x="7310617" y="3298310"/>
            <a:ext cx="871893" cy="773046"/>
            <a:chOff x="5286453" y="5054767"/>
            <a:chExt cx="1105597" cy="1105597"/>
          </a:xfrm>
        </p:grpSpPr>
        <p:pic>
          <p:nvPicPr>
            <p:cNvPr id="67"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68" name="TextBox 67"/>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72" name="Group 71"/>
          <p:cNvGrpSpPr/>
          <p:nvPr/>
        </p:nvGrpSpPr>
        <p:grpSpPr>
          <a:xfrm>
            <a:off x="7776667" y="3358897"/>
            <a:ext cx="871893" cy="773046"/>
            <a:chOff x="5286453" y="5054767"/>
            <a:chExt cx="1105597" cy="1105597"/>
          </a:xfrm>
        </p:grpSpPr>
        <p:pic>
          <p:nvPicPr>
            <p:cNvPr id="73"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4" name="TextBox 73"/>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grpSp>
        <p:nvGrpSpPr>
          <p:cNvPr id="75" name="Group 74"/>
          <p:cNvGrpSpPr/>
          <p:nvPr/>
        </p:nvGrpSpPr>
        <p:grpSpPr>
          <a:xfrm>
            <a:off x="3812397" y="3283538"/>
            <a:ext cx="871893" cy="773046"/>
            <a:chOff x="5286453" y="5054767"/>
            <a:chExt cx="1105597" cy="1105597"/>
          </a:xfrm>
        </p:grpSpPr>
        <p:pic>
          <p:nvPicPr>
            <p:cNvPr id="76"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77" name="TextBox 76"/>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DB</a:t>
              </a:r>
            </a:p>
          </p:txBody>
        </p:sp>
      </p:grpSp>
      <p:grpSp>
        <p:nvGrpSpPr>
          <p:cNvPr id="78" name="Group 77"/>
          <p:cNvGrpSpPr/>
          <p:nvPr/>
        </p:nvGrpSpPr>
        <p:grpSpPr>
          <a:xfrm>
            <a:off x="4192331" y="3324518"/>
            <a:ext cx="871893" cy="773046"/>
            <a:chOff x="5286453" y="5054767"/>
            <a:chExt cx="1105597" cy="1105597"/>
          </a:xfrm>
        </p:grpSpPr>
        <p:pic>
          <p:nvPicPr>
            <p:cNvPr id="79"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TextBox 79"/>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APPL</a:t>
              </a:r>
            </a:p>
          </p:txBody>
        </p:sp>
      </p:grpSp>
      <p:grpSp>
        <p:nvGrpSpPr>
          <p:cNvPr id="81" name="Group 80"/>
          <p:cNvGrpSpPr/>
          <p:nvPr/>
        </p:nvGrpSpPr>
        <p:grpSpPr>
          <a:xfrm>
            <a:off x="4658381" y="3385105"/>
            <a:ext cx="871893" cy="773046"/>
            <a:chOff x="5286453" y="5054767"/>
            <a:chExt cx="1105597" cy="1105597"/>
          </a:xfrm>
        </p:grpSpPr>
        <p:pic>
          <p:nvPicPr>
            <p:cNvPr id="82" name="Picture 5" descr="C:\Users\d036774\AppData\Local\Microsoft\Windows\Temporary Internet Files\Content.IE5\J52LIIA9\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453" y="5054767"/>
              <a:ext cx="1105597" cy="1105597"/>
            </a:xfrm>
            <a:prstGeom prst="rect">
              <a:avLst/>
            </a:prstGeom>
            <a:noFill/>
            <a:extLst>
              <a:ext uri="{909E8E84-426E-40dd-AFC4-6F175D3DCCD1}">
                <a14:hiddenFill xmlns="" xmlns:a14="http://schemas.microsoft.com/office/drawing/2010/main">
                  <a:solidFill>
                    <a:srgbClr val="FFFFFF"/>
                  </a:solidFill>
                </a14:hiddenFill>
              </a:ext>
            </a:extLst>
          </p:spPr>
        </p:pic>
        <p:sp>
          <p:nvSpPr>
            <p:cNvPr id="83" name="TextBox 82"/>
            <p:cNvSpPr txBox="1"/>
            <p:nvPr/>
          </p:nvSpPr>
          <p:spPr>
            <a:xfrm>
              <a:off x="5599929" y="5628340"/>
              <a:ext cx="503292" cy="2310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MSG</a:t>
              </a:r>
            </a:p>
          </p:txBody>
        </p:sp>
      </p:grpSp>
      <p:cxnSp>
        <p:nvCxnSpPr>
          <p:cNvPr id="84" name="Straight Arrow Connector 83"/>
          <p:cNvCxnSpPr>
            <a:stCxn id="10" idx="3"/>
          </p:cNvCxnSpPr>
          <p:nvPr/>
        </p:nvCxnSpPr>
        <p:spPr>
          <a:xfrm flipH="1">
            <a:off x="7954735" y="1968718"/>
            <a:ext cx="991750" cy="671729"/>
          </a:xfrm>
          <a:prstGeom prst="straightConnector1">
            <a:avLst/>
          </a:prstGeom>
          <a:ln w="63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421790" y="2804823"/>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1028"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4625" y="2608413"/>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7254797" y="2854353"/>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86"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7632" y="2657943"/>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p:cNvSpPr txBox="1"/>
          <p:nvPr/>
        </p:nvSpPr>
        <p:spPr>
          <a:xfrm>
            <a:off x="10105312" y="2768028"/>
            <a:ext cx="931990"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Docker</a:t>
            </a:r>
          </a:p>
        </p:txBody>
      </p:sp>
      <p:pic>
        <p:nvPicPr>
          <p:cNvPr id="88" name="Picture 4" descr="https://wiki.wdf.sap.corp/wiki/download/thumbnails/1605542042/docker.png?version=1&amp;modificationDate=1427388219000&amp;api=v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88147" y="2571618"/>
            <a:ext cx="571500" cy="57150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p:cNvSpPr txBox="1"/>
          <p:nvPr/>
        </p:nvSpPr>
        <p:spPr>
          <a:xfrm>
            <a:off x="3301178" y="2158112"/>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0" name="TextBox 89"/>
          <p:cNvSpPr txBox="1"/>
          <p:nvPr/>
        </p:nvSpPr>
        <p:spPr>
          <a:xfrm>
            <a:off x="6171637" y="2140318"/>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1" name="TextBox 90"/>
          <p:cNvSpPr txBox="1"/>
          <p:nvPr/>
        </p:nvSpPr>
        <p:spPr>
          <a:xfrm>
            <a:off x="8060560" y="2158111"/>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92" name="TextBox 91"/>
          <p:cNvSpPr txBox="1"/>
          <p:nvPr/>
        </p:nvSpPr>
        <p:spPr>
          <a:xfrm>
            <a:off x="9266971" y="2158111"/>
            <a:ext cx="931990" cy="323165"/>
          </a:xfrm>
          <a:prstGeom prst="rect">
            <a:avLst/>
          </a:prstGeom>
          <a:solidFill>
            <a:schemeClr val="bg1"/>
          </a:solidFill>
        </p:spPr>
        <p:txBody>
          <a:bodyPr wrap="square" lIns="0" tIns="0" rIns="0" bIns="0" rtlCol="0">
            <a:spAutoFit/>
          </a:bodyPr>
          <a:lstStyle/>
          <a:p>
            <a:pPr fontAlgn="base">
              <a:spcBef>
                <a:spcPct val="50000"/>
              </a:spcBef>
              <a:spcAft>
                <a:spcPct val="0"/>
              </a:spcAft>
              <a:buClr>
                <a:srgbClr val="F0AB00"/>
              </a:buClr>
              <a:buSzPct val="80000"/>
            </a:pPr>
            <a:r>
              <a:rPr lang="de-DE" sz="1050" b="1" kern="0" dirty="0" smtClean="0">
                <a:solidFill>
                  <a:srgbClr val="000000"/>
                </a:solidFill>
                <a:ea typeface="Arial Unicode MS" pitchFamily="34" charset="-128"/>
                <a:cs typeface="Arial Unicode MS" pitchFamily="34" charset="-128"/>
              </a:rPr>
              <a:t>X</a:t>
            </a:r>
            <a:r>
              <a:rPr sz="1050" b="1" kern="0" dirty="0" smtClean="0">
                <a:solidFill>
                  <a:srgbClr val="000000"/>
                </a:solidFill>
                <a:ea typeface="Arial Unicode MS" pitchFamily="34" charset="-128"/>
                <a:cs typeface="Arial Unicode MS" pitchFamily="34" charset="-128"/>
              </a:rPr>
              <a:t>make Docker build</a:t>
            </a:r>
          </a:p>
        </p:txBody>
      </p:sp>
      <p:sp>
        <p:nvSpPr>
          <p:cNvPr id="5" name="TextBox 4"/>
          <p:cNvSpPr txBox="1"/>
          <p:nvPr/>
        </p:nvSpPr>
        <p:spPr>
          <a:xfrm>
            <a:off x="10306003" y="324075"/>
            <a:ext cx="1346528" cy="430887"/>
          </a:xfrm>
          <a:prstGeom prst="rect">
            <a:avLst/>
          </a:prstGeom>
          <a:solidFill>
            <a:srgbClr val="FFFFCC"/>
          </a:solidFill>
        </p:spPr>
        <p:txBody>
          <a:bodyPr wrap="square" lIns="0" tIns="0" rIns="0" bIns="0" rtlCol="0">
            <a:spAutoFit/>
          </a:bodyPr>
          <a:lstStyle/>
          <a:p>
            <a:pPr fontAlgn="base">
              <a:spcBef>
                <a:spcPct val="50000"/>
              </a:spcBef>
              <a:spcAft>
                <a:spcPct val="0"/>
              </a:spcAft>
              <a:buClr>
                <a:srgbClr val="F0AB00"/>
              </a:buClr>
              <a:buSzPct val="80000"/>
            </a:pPr>
            <a:r>
              <a:rPr lang="de-DE" sz="2800" kern="0" dirty="0" smtClean="0">
                <a:ea typeface="Arial Unicode MS" pitchFamily="34" charset="-128"/>
                <a:cs typeface="Arial Unicode MS" pitchFamily="34" charset="-128"/>
              </a:rPr>
              <a:t>Draft !</a:t>
            </a:r>
          </a:p>
        </p:txBody>
      </p:sp>
    </p:spTree>
    <p:extLst>
      <p:ext uri="{BB962C8B-B14F-4D97-AF65-F5344CB8AC3E}">
        <p14:creationId xmlns:p14="http://schemas.microsoft.com/office/powerpoint/2010/main" val="3263721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CC Continuous </a:t>
            </a:r>
            <a:r>
              <a:rPr lang="de-DE" dirty="0"/>
              <a:t>Delivery/ Deployment </a:t>
            </a:r>
            <a:r>
              <a:rPr lang="de-DE" dirty="0" smtClean="0"/>
              <a:t>Pipeline</a:t>
            </a:r>
            <a:br>
              <a:rPr lang="de-DE" dirty="0" smtClean="0"/>
            </a:br>
            <a:r>
              <a:rPr lang="de-DE" sz="2000" dirty="0" smtClean="0"/>
              <a:t>Main Principles to be applied</a:t>
            </a:r>
            <a:endParaRPr lang="de-DE" sz="2000" dirty="0"/>
          </a:p>
        </p:txBody>
      </p:sp>
      <p:sp>
        <p:nvSpPr>
          <p:cNvPr id="3" name="Text Placeholder 2"/>
          <p:cNvSpPr>
            <a:spLocks noGrp="1"/>
          </p:cNvSpPr>
          <p:nvPr>
            <p:ph type="body" sz="quarter" idx="10"/>
          </p:nvPr>
        </p:nvSpPr>
        <p:spPr>
          <a:xfrm>
            <a:off x="324000" y="1426030"/>
            <a:ext cx="11545200" cy="4822370"/>
          </a:xfrm>
        </p:spPr>
        <p:txBody>
          <a:bodyPr/>
          <a:lstStyle/>
          <a:p>
            <a:r>
              <a:rPr lang="en-US" b="1" dirty="0" smtClean="0">
                <a:solidFill>
                  <a:srgbClr val="0000FF"/>
                </a:solidFill>
              </a:rPr>
              <a:t>All under version control</a:t>
            </a:r>
          </a:p>
          <a:p>
            <a:r>
              <a:rPr lang="en-US" b="1" dirty="0" smtClean="0">
                <a:solidFill>
                  <a:srgbClr val="0000FF"/>
                </a:solidFill>
              </a:rPr>
              <a:t>Build software version/ artifact only once</a:t>
            </a:r>
          </a:p>
          <a:p>
            <a:r>
              <a:rPr lang="en-US" b="1" dirty="0" smtClean="0">
                <a:solidFill>
                  <a:srgbClr val="0000FF"/>
                </a:solidFill>
              </a:rPr>
              <a:t>Each (</a:t>
            </a:r>
            <a:r>
              <a:rPr lang="en-US" b="1" dirty="0" err="1" smtClean="0">
                <a:solidFill>
                  <a:srgbClr val="0000FF"/>
                </a:solidFill>
              </a:rPr>
              <a:t>succesful</a:t>
            </a:r>
            <a:r>
              <a:rPr lang="en-US" b="1" dirty="0" smtClean="0">
                <a:solidFill>
                  <a:srgbClr val="0000FF"/>
                </a:solidFill>
              </a:rPr>
              <a:t>) build of a software version/ artifact is a release candidate</a:t>
            </a:r>
          </a:p>
          <a:p>
            <a:r>
              <a:rPr lang="en-US" b="1" dirty="0" smtClean="0">
                <a:solidFill>
                  <a:srgbClr val="0000FF"/>
                </a:solidFill>
              </a:rPr>
              <a:t>Qualify this software version/ artifact through the CD pipeline until production</a:t>
            </a:r>
          </a:p>
          <a:p>
            <a:r>
              <a:rPr lang="en-US" b="1" dirty="0"/>
              <a:t>Each Commit starts the CD Pipeline immediately</a:t>
            </a:r>
          </a:p>
          <a:p>
            <a:r>
              <a:rPr lang="en-US" b="1" dirty="0" smtClean="0"/>
              <a:t>Automated versioning</a:t>
            </a:r>
          </a:p>
          <a:p>
            <a:r>
              <a:rPr lang="en-US" b="1" dirty="0" smtClean="0"/>
              <a:t>Automated (Manual) release to production</a:t>
            </a:r>
          </a:p>
          <a:p>
            <a:r>
              <a:rPr lang="en-US" b="1" dirty="0" smtClean="0">
                <a:solidFill>
                  <a:srgbClr val="0000FF"/>
                </a:solidFill>
              </a:rPr>
              <a:t>Apply Infrastructure as Code principles</a:t>
            </a:r>
          </a:p>
          <a:p>
            <a:pPr lvl="1"/>
            <a:r>
              <a:rPr lang="en-US" b="1" dirty="0" smtClean="0"/>
              <a:t>Automated setup/ configuration of environments in very short time (Scheduled, On Demand)</a:t>
            </a:r>
          </a:p>
          <a:p>
            <a:pPr lvl="1"/>
            <a:r>
              <a:rPr lang="en-US" b="1" dirty="0" smtClean="0"/>
              <a:t>Automation scripts and meta data/ configuration under version control</a:t>
            </a:r>
          </a:p>
          <a:p>
            <a:pPr lvl="1"/>
            <a:r>
              <a:rPr lang="en-US" b="1" dirty="0"/>
              <a:t>D</a:t>
            </a:r>
            <a:r>
              <a:rPr lang="en-US" b="1" dirty="0" smtClean="0"/>
              <a:t>eploy in the same way with the same tools to any environment</a:t>
            </a:r>
          </a:p>
          <a:p>
            <a:r>
              <a:rPr lang="en-US" b="1" dirty="0" smtClean="0">
                <a:solidFill>
                  <a:srgbClr val="0000FF"/>
                </a:solidFill>
              </a:rPr>
              <a:t>Test- </a:t>
            </a:r>
            <a:r>
              <a:rPr lang="en-US" b="1" dirty="0">
                <a:solidFill>
                  <a:srgbClr val="0000FF"/>
                </a:solidFill>
              </a:rPr>
              <a:t>and Production environment as close as possible</a:t>
            </a:r>
          </a:p>
          <a:p>
            <a:pPr lvl="1"/>
            <a:endParaRPr lang="en-US" b="1" dirty="0" smtClean="0"/>
          </a:p>
        </p:txBody>
      </p:sp>
    </p:spTree>
    <p:extLst>
      <p:ext uri="{BB962C8B-B14F-4D97-AF65-F5344CB8AC3E}">
        <p14:creationId xmlns:p14="http://schemas.microsoft.com/office/powerpoint/2010/main" val="3267720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Continuous</a:t>
            </a:r>
            <a:r>
              <a:rPr lang="de-DE" dirty="0" smtClean="0"/>
              <a:t> Delivery </a:t>
            </a:r>
            <a:r>
              <a:rPr lang="de-DE" dirty="0" err="1" smtClean="0"/>
              <a:t>Maturity</a:t>
            </a:r>
            <a:r>
              <a:rPr lang="de-DE" dirty="0" smtClean="0"/>
              <a:t> Model</a:t>
            </a:r>
            <a:endParaRPr lang="de-DE" dirty="0"/>
          </a:p>
        </p:txBody>
      </p:sp>
      <p:sp>
        <p:nvSpPr>
          <p:cNvPr id="3" name="Text Placeholder 2"/>
          <p:cNvSpPr>
            <a:spLocks noGrp="1"/>
          </p:cNvSpPr>
          <p:nvPr>
            <p:ph type="body" sz="quarter" idx="10"/>
          </p:nvPr>
        </p:nvSpPr>
        <p:spPr/>
        <p:txBody>
          <a:bodyPr/>
          <a:lstStyle/>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00" y="1295626"/>
            <a:ext cx="7293334" cy="5080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Rectangle 3"/>
          <p:cNvSpPr/>
          <p:nvPr/>
        </p:nvSpPr>
        <p:spPr>
          <a:xfrm>
            <a:off x="8320088" y="1973818"/>
            <a:ext cx="3738562" cy="523220"/>
          </a:xfrm>
          <a:prstGeom prst="rect">
            <a:avLst/>
          </a:prstGeom>
        </p:spPr>
        <p:txBody>
          <a:bodyPr wrap="square">
            <a:spAutoFit/>
          </a:bodyPr>
          <a:lstStyle/>
          <a:p>
            <a:r>
              <a:rPr sz="1400" u="sng" dirty="0">
                <a:solidFill>
                  <a:srgbClr val="000000"/>
                </a:solidFill>
                <a:hlinkClick r:id="rId3"/>
              </a:rPr>
              <a:t>http://</a:t>
            </a:r>
            <a:r>
              <a:rPr sz="1400" u="sng" dirty="0" smtClean="0">
                <a:solidFill>
                  <a:srgbClr val="000000"/>
                </a:solidFill>
                <a:hlinkClick r:id="rId3"/>
              </a:rPr>
              <a:t>www.infoq.com/articles/Continuous-Delivery-Maturity-Model</a:t>
            </a:r>
            <a:endParaRPr sz="1400" dirty="0">
              <a:solidFill>
                <a:srgbClr val="000000"/>
              </a:solidFill>
            </a:endParaRPr>
          </a:p>
        </p:txBody>
      </p:sp>
      <p:sp>
        <p:nvSpPr>
          <p:cNvPr id="5" name="Rectangle 4"/>
          <p:cNvSpPr/>
          <p:nvPr/>
        </p:nvSpPr>
        <p:spPr>
          <a:xfrm>
            <a:off x="8335963" y="2527756"/>
            <a:ext cx="2493962" cy="738664"/>
          </a:xfrm>
          <a:prstGeom prst="rect">
            <a:avLst/>
          </a:prstGeom>
        </p:spPr>
        <p:txBody>
          <a:bodyPr wrap="square">
            <a:spAutoFit/>
          </a:bodyPr>
          <a:lstStyle/>
          <a:p>
            <a:r>
              <a:rPr sz="1400" u="sng" dirty="0">
                <a:solidFill>
                  <a:srgbClr val="000000"/>
                </a:solidFill>
                <a:hlinkClick r:id="rId4"/>
              </a:rPr>
              <a:t>https://developer.ibm.com/urbancode/docs/continuous-delivery-maturity-model</a:t>
            </a:r>
            <a:r>
              <a:rPr sz="1400" u="sng" dirty="0" smtClean="0">
                <a:solidFill>
                  <a:srgbClr val="000000"/>
                </a:solidFill>
                <a:hlinkClick r:id="rId4"/>
              </a:rPr>
              <a:t>/</a:t>
            </a:r>
            <a:endParaRPr sz="1400" dirty="0">
              <a:solidFill>
                <a:srgbClr val="000000"/>
              </a:solidFill>
            </a:endParaRPr>
          </a:p>
        </p:txBody>
      </p:sp>
    </p:spTree>
    <p:extLst>
      <p:ext uri="{BB962C8B-B14F-4D97-AF65-F5344CB8AC3E}">
        <p14:creationId xmlns:p14="http://schemas.microsoft.com/office/powerpoint/2010/main" val="190568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Further </a:t>
            </a:r>
            <a:r>
              <a:rPr lang="de-DE" dirty="0" err="1" smtClean="0"/>
              <a:t>readings</a:t>
            </a:r>
            <a:endParaRPr lang="de-DE" dirty="0"/>
          </a:p>
        </p:txBody>
      </p:sp>
      <p:sp>
        <p:nvSpPr>
          <p:cNvPr id="3" name="Text Placeholder 2"/>
          <p:cNvSpPr>
            <a:spLocks noGrp="1"/>
          </p:cNvSpPr>
          <p:nvPr>
            <p:ph type="body" sz="quarter" idx="10"/>
          </p:nvPr>
        </p:nvSpPr>
        <p:spPr>
          <a:xfrm>
            <a:off x="324000" y="1692392"/>
            <a:ext cx="8450884" cy="4658074"/>
          </a:xfrm>
        </p:spPr>
        <p:txBody>
          <a:bodyPr/>
          <a:lstStyle/>
          <a:p>
            <a:r>
              <a:rPr lang="en-US" b="1" dirty="0" smtClean="0"/>
              <a:t>Continuous Delivery</a:t>
            </a:r>
          </a:p>
          <a:p>
            <a:pPr lvl="1"/>
            <a:r>
              <a:rPr lang="en-US" dirty="0" smtClean="0"/>
              <a:t>Reliable </a:t>
            </a:r>
            <a:r>
              <a:rPr lang="en-US" dirty="0"/>
              <a:t>Software Releases through Build, Test, and Deployment </a:t>
            </a:r>
            <a:r>
              <a:rPr lang="en-US" dirty="0" smtClean="0"/>
              <a:t>Automation</a:t>
            </a:r>
          </a:p>
          <a:p>
            <a:pPr lvl="1"/>
            <a:r>
              <a:rPr lang="en-US" dirty="0" err="1" smtClean="0"/>
              <a:t>Jez</a:t>
            </a:r>
            <a:r>
              <a:rPr lang="en-US" dirty="0" smtClean="0"/>
              <a:t> </a:t>
            </a:r>
            <a:r>
              <a:rPr lang="en-US" dirty="0"/>
              <a:t>Humble, David </a:t>
            </a:r>
            <a:r>
              <a:rPr lang="en-US" dirty="0" smtClean="0"/>
              <a:t>Farley</a:t>
            </a:r>
            <a:br>
              <a:rPr lang="en-US" dirty="0" smtClean="0"/>
            </a:br>
            <a:r>
              <a:rPr lang="en-US" dirty="0" smtClean="0"/>
              <a:t>ISBN </a:t>
            </a:r>
            <a:r>
              <a:rPr lang="en-US" dirty="0"/>
              <a:t>0321601912 </a:t>
            </a:r>
            <a:endParaRPr lang="en-US" dirty="0" smtClean="0"/>
          </a:p>
          <a:p>
            <a:pPr lvl="1"/>
            <a:endParaRPr lang="en-US" dirty="0" smtClean="0"/>
          </a:p>
          <a:p>
            <a:pPr lvl="1"/>
            <a:endParaRPr lang="en-US" dirty="0"/>
          </a:p>
          <a:p>
            <a:pPr lvl="1"/>
            <a:endParaRPr lang="en-US" dirty="0" smtClean="0"/>
          </a:p>
          <a:p>
            <a:r>
              <a:rPr lang="en-US" b="1" dirty="0"/>
              <a:t>The Phoenix </a:t>
            </a:r>
            <a:r>
              <a:rPr lang="en-US" b="1" dirty="0" smtClean="0"/>
              <a:t>Project</a:t>
            </a:r>
          </a:p>
          <a:p>
            <a:pPr lvl="1"/>
            <a:r>
              <a:rPr lang="en-US" dirty="0" smtClean="0"/>
              <a:t>A </a:t>
            </a:r>
            <a:r>
              <a:rPr lang="en-US" dirty="0"/>
              <a:t>Novel About IT, </a:t>
            </a:r>
            <a:r>
              <a:rPr lang="en-US" dirty="0" err="1"/>
              <a:t>DevOps</a:t>
            </a:r>
            <a:r>
              <a:rPr lang="en-US" dirty="0"/>
              <a:t>, and Helping Your </a:t>
            </a:r>
            <a:r>
              <a:rPr lang="en-US" dirty="0" smtClean="0"/>
              <a:t>Business</a:t>
            </a:r>
          </a:p>
          <a:p>
            <a:pPr lvl="1"/>
            <a:r>
              <a:rPr lang="en-US" dirty="0" smtClean="0"/>
              <a:t>Win </a:t>
            </a:r>
            <a:r>
              <a:rPr lang="en-US" dirty="0"/>
              <a:t>Gene Kim, Kevin Behr, George </a:t>
            </a:r>
            <a:r>
              <a:rPr lang="en-US" dirty="0" err="1" smtClean="0"/>
              <a:t>Spafford</a:t>
            </a:r>
            <a:r>
              <a:rPr lang="en-US" dirty="0" smtClean="0"/>
              <a:t/>
            </a:r>
            <a:br>
              <a:rPr lang="en-US" dirty="0" smtClean="0"/>
            </a:br>
            <a:r>
              <a:rPr lang="en-US" dirty="0" smtClean="0"/>
              <a:t>ISBN </a:t>
            </a:r>
            <a:r>
              <a:rPr lang="en-US" dirty="0"/>
              <a:t>0988262592 </a:t>
            </a:r>
          </a:p>
          <a:p>
            <a:endParaRPr lang="en-US" dirty="0"/>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038" y="3768842"/>
            <a:ext cx="1419225" cy="20859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4038" y="1692392"/>
            <a:ext cx="1419225" cy="190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76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 – Definition in Wikipedia</a:t>
            </a:r>
            <a:endParaRPr lang="en-US" dirty="0"/>
          </a:p>
        </p:txBody>
      </p:sp>
      <p:sp>
        <p:nvSpPr>
          <p:cNvPr id="4" name="Text Placeholder 3"/>
          <p:cNvSpPr>
            <a:spLocks noGrp="1"/>
          </p:cNvSpPr>
          <p:nvPr>
            <p:ph type="body" sz="quarter" idx="10"/>
          </p:nvPr>
        </p:nvSpPr>
        <p:spPr/>
        <p:txBody>
          <a:bodyPr/>
          <a:lstStyle/>
          <a:p>
            <a:r>
              <a:rPr lang="en-US" dirty="0"/>
              <a:t>DevOps (a clipped compound of "development" and "operations") is </a:t>
            </a:r>
            <a:endParaRPr lang="en-US" dirty="0" smtClean="0"/>
          </a:p>
          <a:p>
            <a:r>
              <a:rPr lang="en-US" dirty="0" smtClean="0"/>
              <a:t>a </a:t>
            </a:r>
            <a:r>
              <a:rPr lang="en-US" dirty="0"/>
              <a:t>culture, movement or practice </a:t>
            </a:r>
            <a:endParaRPr lang="en-US" dirty="0" smtClean="0"/>
          </a:p>
          <a:p>
            <a:r>
              <a:rPr lang="en-US" dirty="0" smtClean="0"/>
              <a:t>that </a:t>
            </a:r>
            <a:r>
              <a:rPr lang="en-US" dirty="0"/>
              <a:t>emphasizes the collaboration and communication of both software developers and other information-technology (IT) professionals </a:t>
            </a:r>
            <a:endParaRPr lang="en-US" dirty="0" smtClean="0"/>
          </a:p>
          <a:p>
            <a:r>
              <a:rPr lang="en-US" dirty="0" smtClean="0"/>
              <a:t>while </a:t>
            </a:r>
            <a:r>
              <a:rPr lang="en-US" dirty="0"/>
              <a:t>automating the process of software delivery and infrastructure changes.</a:t>
            </a:r>
            <a:endParaRPr lang="de-DE" dirty="0"/>
          </a:p>
        </p:txBody>
      </p:sp>
      <p:sp>
        <p:nvSpPr>
          <p:cNvPr id="17" name="Freeform 16"/>
          <p:cNvSpPr/>
          <p:nvPr/>
        </p:nvSpPr>
        <p:spPr bwMode="gray">
          <a:xfrm>
            <a:off x="1348740" y="2491740"/>
            <a:ext cx="10709910" cy="2011680"/>
          </a:xfrm>
          <a:custGeom>
            <a:avLst/>
            <a:gdLst>
              <a:gd name="connsiteX0" fmla="*/ 0 w 10709910"/>
              <a:gd name="connsiteY0" fmla="*/ 2011680 h 2011680"/>
              <a:gd name="connsiteX1" fmla="*/ 0 w 10709910"/>
              <a:gd name="connsiteY1" fmla="*/ 2011680 h 2011680"/>
              <a:gd name="connsiteX2" fmla="*/ 3051810 w 10709910"/>
              <a:gd name="connsiteY2" fmla="*/ 2000250 h 2011680"/>
              <a:gd name="connsiteX3" fmla="*/ 3211830 w 10709910"/>
              <a:gd name="connsiteY3" fmla="*/ 1988820 h 2011680"/>
              <a:gd name="connsiteX4" fmla="*/ 3669030 w 10709910"/>
              <a:gd name="connsiteY4" fmla="*/ 1965960 h 2011680"/>
              <a:gd name="connsiteX5" fmla="*/ 3726180 w 10709910"/>
              <a:gd name="connsiteY5" fmla="*/ 1954530 h 2011680"/>
              <a:gd name="connsiteX6" fmla="*/ 3920490 w 10709910"/>
              <a:gd name="connsiteY6" fmla="*/ 1931670 h 2011680"/>
              <a:gd name="connsiteX7" fmla="*/ 4034790 w 10709910"/>
              <a:gd name="connsiteY7" fmla="*/ 1897380 h 2011680"/>
              <a:gd name="connsiteX8" fmla="*/ 4080510 w 10709910"/>
              <a:gd name="connsiteY8" fmla="*/ 1885950 h 2011680"/>
              <a:gd name="connsiteX9" fmla="*/ 4149090 w 10709910"/>
              <a:gd name="connsiteY9" fmla="*/ 1863090 h 2011680"/>
              <a:gd name="connsiteX10" fmla="*/ 4194810 w 10709910"/>
              <a:gd name="connsiteY10" fmla="*/ 1851660 h 2011680"/>
              <a:gd name="connsiteX11" fmla="*/ 4229100 w 10709910"/>
              <a:gd name="connsiteY11" fmla="*/ 1840230 h 2011680"/>
              <a:gd name="connsiteX12" fmla="*/ 4297680 w 10709910"/>
              <a:gd name="connsiteY12" fmla="*/ 1828800 h 2011680"/>
              <a:gd name="connsiteX13" fmla="*/ 4331970 w 10709910"/>
              <a:gd name="connsiteY13" fmla="*/ 1817370 h 2011680"/>
              <a:gd name="connsiteX14" fmla="*/ 4411980 w 10709910"/>
              <a:gd name="connsiteY14" fmla="*/ 1805940 h 2011680"/>
              <a:gd name="connsiteX15" fmla="*/ 4457700 w 10709910"/>
              <a:gd name="connsiteY15" fmla="*/ 1794510 h 2011680"/>
              <a:gd name="connsiteX16" fmla="*/ 4526280 w 10709910"/>
              <a:gd name="connsiteY16" fmla="*/ 1783080 h 2011680"/>
              <a:gd name="connsiteX17" fmla="*/ 4606290 w 10709910"/>
              <a:gd name="connsiteY17" fmla="*/ 1760220 h 2011680"/>
              <a:gd name="connsiteX18" fmla="*/ 4697730 w 10709910"/>
              <a:gd name="connsiteY18" fmla="*/ 1748790 h 2011680"/>
              <a:gd name="connsiteX19" fmla="*/ 4823460 w 10709910"/>
              <a:gd name="connsiteY19" fmla="*/ 1714500 h 2011680"/>
              <a:gd name="connsiteX20" fmla="*/ 4857750 w 10709910"/>
              <a:gd name="connsiteY20" fmla="*/ 1703070 h 2011680"/>
              <a:gd name="connsiteX21" fmla="*/ 4892040 w 10709910"/>
              <a:gd name="connsiteY21" fmla="*/ 1691640 h 2011680"/>
              <a:gd name="connsiteX22" fmla="*/ 4972050 w 10709910"/>
              <a:gd name="connsiteY22" fmla="*/ 1680210 h 2011680"/>
              <a:gd name="connsiteX23" fmla="*/ 5040630 w 10709910"/>
              <a:gd name="connsiteY23" fmla="*/ 1657350 h 2011680"/>
              <a:gd name="connsiteX24" fmla="*/ 5074920 w 10709910"/>
              <a:gd name="connsiteY24" fmla="*/ 1645920 h 2011680"/>
              <a:gd name="connsiteX25" fmla="*/ 5143500 w 10709910"/>
              <a:gd name="connsiteY25" fmla="*/ 1634490 h 2011680"/>
              <a:gd name="connsiteX26" fmla="*/ 5177790 w 10709910"/>
              <a:gd name="connsiteY26" fmla="*/ 1611630 h 2011680"/>
              <a:gd name="connsiteX27" fmla="*/ 5223510 w 10709910"/>
              <a:gd name="connsiteY27" fmla="*/ 1600200 h 2011680"/>
              <a:gd name="connsiteX28" fmla="*/ 5326380 w 10709910"/>
              <a:gd name="connsiteY28" fmla="*/ 1554480 h 2011680"/>
              <a:gd name="connsiteX29" fmla="*/ 5349240 w 10709910"/>
              <a:gd name="connsiteY29" fmla="*/ 1520190 h 2011680"/>
              <a:gd name="connsiteX30" fmla="*/ 5383530 w 10709910"/>
              <a:gd name="connsiteY30" fmla="*/ 1508760 h 2011680"/>
              <a:gd name="connsiteX31" fmla="*/ 5429250 w 10709910"/>
              <a:gd name="connsiteY31" fmla="*/ 1440180 h 2011680"/>
              <a:gd name="connsiteX32" fmla="*/ 5977890 w 10709910"/>
              <a:gd name="connsiteY32" fmla="*/ 1417320 h 2011680"/>
              <a:gd name="connsiteX33" fmla="*/ 6035040 w 10709910"/>
              <a:gd name="connsiteY33" fmla="*/ 1405890 h 2011680"/>
              <a:gd name="connsiteX34" fmla="*/ 6137910 w 10709910"/>
              <a:gd name="connsiteY34" fmla="*/ 1394460 h 2011680"/>
              <a:gd name="connsiteX35" fmla="*/ 6263640 w 10709910"/>
              <a:gd name="connsiteY35" fmla="*/ 1371600 h 2011680"/>
              <a:gd name="connsiteX36" fmla="*/ 6389370 w 10709910"/>
              <a:gd name="connsiteY36" fmla="*/ 1337310 h 2011680"/>
              <a:gd name="connsiteX37" fmla="*/ 6492240 w 10709910"/>
              <a:gd name="connsiteY37" fmla="*/ 1280160 h 2011680"/>
              <a:gd name="connsiteX38" fmla="*/ 6583680 w 10709910"/>
              <a:gd name="connsiteY38" fmla="*/ 1234440 h 2011680"/>
              <a:gd name="connsiteX39" fmla="*/ 6732270 w 10709910"/>
              <a:gd name="connsiteY39" fmla="*/ 1200150 h 2011680"/>
              <a:gd name="connsiteX40" fmla="*/ 6766560 w 10709910"/>
              <a:gd name="connsiteY40" fmla="*/ 1188720 h 2011680"/>
              <a:gd name="connsiteX41" fmla="*/ 6800850 w 10709910"/>
              <a:gd name="connsiteY41" fmla="*/ 1165860 h 2011680"/>
              <a:gd name="connsiteX42" fmla="*/ 6846570 w 10709910"/>
              <a:gd name="connsiteY42" fmla="*/ 1143000 h 2011680"/>
              <a:gd name="connsiteX43" fmla="*/ 6835140 w 10709910"/>
              <a:gd name="connsiteY43" fmla="*/ 1108710 h 2011680"/>
              <a:gd name="connsiteX44" fmla="*/ 6800850 w 10709910"/>
              <a:gd name="connsiteY44" fmla="*/ 1097280 h 2011680"/>
              <a:gd name="connsiteX45" fmla="*/ 6983730 w 10709910"/>
              <a:gd name="connsiteY45" fmla="*/ 1017270 h 2011680"/>
              <a:gd name="connsiteX46" fmla="*/ 7040880 w 10709910"/>
              <a:gd name="connsiteY46" fmla="*/ 971550 h 2011680"/>
              <a:gd name="connsiteX47" fmla="*/ 7189470 w 10709910"/>
              <a:gd name="connsiteY47" fmla="*/ 868680 h 2011680"/>
              <a:gd name="connsiteX48" fmla="*/ 7223760 w 10709910"/>
              <a:gd name="connsiteY48" fmla="*/ 834390 h 2011680"/>
              <a:gd name="connsiteX49" fmla="*/ 7315200 w 10709910"/>
              <a:gd name="connsiteY49" fmla="*/ 765810 h 2011680"/>
              <a:gd name="connsiteX50" fmla="*/ 7349490 w 10709910"/>
              <a:gd name="connsiteY50" fmla="*/ 731520 h 2011680"/>
              <a:gd name="connsiteX51" fmla="*/ 7418070 w 10709910"/>
              <a:gd name="connsiteY51" fmla="*/ 662940 h 2011680"/>
              <a:gd name="connsiteX52" fmla="*/ 7520940 w 10709910"/>
              <a:gd name="connsiteY52" fmla="*/ 628650 h 2011680"/>
              <a:gd name="connsiteX53" fmla="*/ 7566660 w 10709910"/>
              <a:gd name="connsiteY53" fmla="*/ 594360 h 2011680"/>
              <a:gd name="connsiteX54" fmla="*/ 7646670 w 10709910"/>
              <a:gd name="connsiteY54" fmla="*/ 571500 h 2011680"/>
              <a:gd name="connsiteX55" fmla="*/ 7783830 w 10709910"/>
              <a:gd name="connsiteY55" fmla="*/ 548640 h 2011680"/>
              <a:gd name="connsiteX56" fmla="*/ 7818120 w 10709910"/>
              <a:gd name="connsiteY56" fmla="*/ 537210 h 2011680"/>
              <a:gd name="connsiteX57" fmla="*/ 7875270 w 10709910"/>
              <a:gd name="connsiteY57" fmla="*/ 525780 h 2011680"/>
              <a:gd name="connsiteX58" fmla="*/ 7909560 w 10709910"/>
              <a:gd name="connsiteY58" fmla="*/ 502920 h 2011680"/>
              <a:gd name="connsiteX59" fmla="*/ 7978140 w 10709910"/>
              <a:gd name="connsiteY59" fmla="*/ 480060 h 2011680"/>
              <a:gd name="connsiteX60" fmla="*/ 8001000 w 10709910"/>
              <a:gd name="connsiteY60" fmla="*/ 445770 h 2011680"/>
              <a:gd name="connsiteX61" fmla="*/ 8023860 w 10709910"/>
              <a:gd name="connsiteY61" fmla="*/ 365760 h 2011680"/>
              <a:gd name="connsiteX62" fmla="*/ 7989570 w 10709910"/>
              <a:gd name="connsiteY62" fmla="*/ 354330 h 2011680"/>
              <a:gd name="connsiteX63" fmla="*/ 8046720 w 10709910"/>
              <a:gd name="connsiteY63" fmla="*/ 320040 h 2011680"/>
              <a:gd name="connsiteX64" fmla="*/ 8092440 w 10709910"/>
              <a:gd name="connsiteY64" fmla="*/ 285750 h 2011680"/>
              <a:gd name="connsiteX65" fmla="*/ 8241030 w 10709910"/>
              <a:gd name="connsiteY65" fmla="*/ 194310 h 2011680"/>
              <a:gd name="connsiteX66" fmla="*/ 8298180 w 10709910"/>
              <a:gd name="connsiteY66" fmla="*/ 160020 h 2011680"/>
              <a:gd name="connsiteX67" fmla="*/ 8332470 w 10709910"/>
              <a:gd name="connsiteY67" fmla="*/ 125730 h 2011680"/>
              <a:gd name="connsiteX68" fmla="*/ 8378190 w 10709910"/>
              <a:gd name="connsiteY68" fmla="*/ 114300 h 2011680"/>
              <a:gd name="connsiteX69" fmla="*/ 8412480 w 10709910"/>
              <a:gd name="connsiteY69" fmla="*/ 91440 h 2011680"/>
              <a:gd name="connsiteX70" fmla="*/ 8515350 w 10709910"/>
              <a:gd name="connsiteY70" fmla="*/ 45720 h 2011680"/>
              <a:gd name="connsiteX71" fmla="*/ 8572500 w 10709910"/>
              <a:gd name="connsiteY71" fmla="*/ 34290 h 2011680"/>
              <a:gd name="connsiteX72" fmla="*/ 8686800 w 10709910"/>
              <a:gd name="connsiteY72" fmla="*/ 11430 h 2011680"/>
              <a:gd name="connsiteX73" fmla="*/ 8846820 w 10709910"/>
              <a:gd name="connsiteY73" fmla="*/ 0 h 2011680"/>
              <a:gd name="connsiteX74" fmla="*/ 9555480 w 10709910"/>
              <a:gd name="connsiteY74" fmla="*/ 11430 h 2011680"/>
              <a:gd name="connsiteX75" fmla="*/ 9601200 w 10709910"/>
              <a:gd name="connsiteY75" fmla="*/ 22860 h 2011680"/>
              <a:gd name="connsiteX76" fmla="*/ 9772650 w 10709910"/>
              <a:gd name="connsiteY76" fmla="*/ 34290 h 2011680"/>
              <a:gd name="connsiteX77" fmla="*/ 9852660 w 10709910"/>
              <a:gd name="connsiteY77" fmla="*/ 57150 h 2011680"/>
              <a:gd name="connsiteX78" fmla="*/ 9898380 w 10709910"/>
              <a:gd name="connsiteY78" fmla="*/ 68580 h 2011680"/>
              <a:gd name="connsiteX79" fmla="*/ 10092690 w 10709910"/>
              <a:gd name="connsiteY79" fmla="*/ 57150 h 2011680"/>
              <a:gd name="connsiteX80" fmla="*/ 10264140 w 10709910"/>
              <a:gd name="connsiteY80" fmla="*/ 45720 h 2011680"/>
              <a:gd name="connsiteX81" fmla="*/ 10709910 w 10709910"/>
              <a:gd name="connsiteY81" fmla="*/ 34290 h 2011680"/>
              <a:gd name="connsiteX82" fmla="*/ 8938260 w 10709910"/>
              <a:gd name="connsiteY82" fmla="*/ 1748790 h 2011680"/>
              <a:gd name="connsiteX83" fmla="*/ 9726930 w 10709910"/>
              <a:gd name="connsiteY83" fmla="*/ 662940 h 201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0709910" h="2011680">
                <a:moveTo>
                  <a:pt x="0" y="2011680"/>
                </a:moveTo>
                <a:lnTo>
                  <a:pt x="0" y="2011680"/>
                </a:lnTo>
                <a:lnTo>
                  <a:pt x="3051810" y="2000250"/>
                </a:lnTo>
                <a:cubicBezTo>
                  <a:pt x="3105285" y="1999869"/>
                  <a:pt x="3158421" y="1991490"/>
                  <a:pt x="3211830" y="1988820"/>
                </a:cubicBezTo>
                <a:cubicBezTo>
                  <a:pt x="3751240" y="1961850"/>
                  <a:pt x="3308287" y="1991727"/>
                  <a:pt x="3669030" y="1965960"/>
                </a:cubicBezTo>
                <a:cubicBezTo>
                  <a:pt x="3688080" y="1962150"/>
                  <a:pt x="3706948" y="1957277"/>
                  <a:pt x="3726180" y="1954530"/>
                </a:cubicBezTo>
                <a:cubicBezTo>
                  <a:pt x="3790423" y="1945352"/>
                  <a:pt x="3856387" y="1942354"/>
                  <a:pt x="3920490" y="1931670"/>
                </a:cubicBezTo>
                <a:cubicBezTo>
                  <a:pt x="3974914" y="1922599"/>
                  <a:pt x="3973814" y="1912624"/>
                  <a:pt x="4034790" y="1897380"/>
                </a:cubicBezTo>
                <a:cubicBezTo>
                  <a:pt x="4050030" y="1893570"/>
                  <a:pt x="4065463" y="1890464"/>
                  <a:pt x="4080510" y="1885950"/>
                </a:cubicBezTo>
                <a:cubicBezTo>
                  <a:pt x="4103590" y="1879026"/>
                  <a:pt x="4125713" y="1868934"/>
                  <a:pt x="4149090" y="1863090"/>
                </a:cubicBezTo>
                <a:cubicBezTo>
                  <a:pt x="4164330" y="1859280"/>
                  <a:pt x="4179705" y="1855976"/>
                  <a:pt x="4194810" y="1851660"/>
                </a:cubicBezTo>
                <a:cubicBezTo>
                  <a:pt x="4206395" y="1848350"/>
                  <a:pt x="4217339" y="1842844"/>
                  <a:pt x="4229100" y="1840230"/>
                </a:cubicBezTo>
                <a:cubicBezTo>
                  <a:pt x="4251723" y="1835203"/>
                  <a:pt x="4275057" y="1833827"/>
                  <a:pt x="4297680" y="1828800"/>
                </a:cubicBezTo>
                <a:cubicBezTo>
                  <a:pt x="4309441" y="1826186"/>
                  <a:pt x="4320156" y="1819733"/>
                  <a:pt x="4331970" y="1817370"/>
                </a:cubicBezTo>
                <a:cubicBezTo>
                  <a:pt x="4358388" y="1812086"/>
                  <a:pt x="4385474" y="1810759"/>
                  <a:pt x="4411980" y="1805940"/>
                </a:cubicBezTo>
                <a:cubicBezTo>
                  <a:pt x="4427436" y="1803130"/>
                  <a:pt x="4442296" y="1797591"/>
                  <a:pt x="4457700" y="1794510"/>
                </a:cubicBezTo>
                <a:cubicBezTo>
                  <a:pt x="4480425" y="1789965"/>
                  <a:pt x="4503657" y="1788107"/>
                  <a:pt x="4526280" y="1783080"/>
                </a:cubicBezTo>
                <a:cubicBezTo>
                  <a:pt x="4607813" y="1764962"/>
                  <a:pt x="4506715" y="1776816"/>
                  <a:pt x="4606290" y="1760220"/>
                </a:cubicBezTo>
                <a:cubicBezTo>
                  <a:pt x="4636589" y="1755170"/>
                  <a:pt x="4667370" y="1753461"/>
                  <a:pt x="4697730" y="1748790"/>
                </a:cubicBezTo>
                <a:cubicBezTo>
                  <a:pt x="4757737" y="1739558"/>
                  <a:pt x="4762214" y="1734915"/>
                  <a:pt x="4823460" y="1714500"/>
                </a:cubicBezTo>
                <a:lnTo>
                  <a:pt x="4857750" y="1703070"/>
                </a:lnTo>
                <a:cubicBezTo>
                  <a:pt x="4869180" y="1699260"/>
                  <a:pt x="4880113" y="1693344"/>
                  <a:pt x="4892040" y="1691640"/>
                </a:cubicBezTo>
                <a:lnTo>
                  <a:pt x="4972050" y="1680210"/>
                </a:lnTo>
                <a:lnTo>
                  <a:pt x="5040630" y="1657350"/>
                </a:lnTo>
                <a:cubicBezTo>
                  <a:pt x="5052060" y="1653540"/>
                  <a:pt x="5063036" y="1647901"/>
                  <a:pt x="5074920" y="1645920"/>
                </a:cubicBezTo>
                <a:lnTo>
                  <a:pt x="5143500" y="1634490"/>
                </a:lnTo>
                <a:cubicBezTo>
                  <a:pt x="5154930" y="1626870"/>
                  <a:pt x="5165164" y="1617041"/>
                  <a:pt x="5177790" y="1611630"/>
                </a:cubicBezTo>
                <a:cubicBezTo>
                  <a:pt x="5192229" y="1605442"/>
                  <a:pt x="5208463" y="1604714"/>
                  <a:pt x="5223510" y="1600200"/>
                </a:cubicBezTo>
                <a:cubicBezTo>
                  <a:pt x="5297703" y="1577942"/>
                  <a:pt x="5276270" y="1587887"/>
                  <a:pt x="5326380" y="1554480"/>
                </a:cubicBezTo>
                <a:cubicBezTo>
                  <a:pt x="5334000" y="1543050"/>
                  <a:pt x="5338513" y="1528772"/>
                  <a:pt x="5349240" y="1520190"/>
                </a:cubicBezTo>
                <a:cubicBezTo>
                  <a:pt x="5358648" y="1512664"/>
                  <a:pt x="5376004" y="1518168"/>
                  <a:pt x="5383530" y="1508760"/>
                </a:cubicBezTo>
                <a:cubicBezTo>
                  <a:pt x="5467883" y="1403319"/>
                  <a:pt x="5321034" y="1512324"/>
                  <a:pt x="5429250" y="1440180"/>
                </a:cubicBezTo>
                <a:cubicBezTo>
                  <a:pt x="5188600" y="1380017"/>
                  <a:pt x="5401757" y="1437535"/>
                  <a:pt x="5977890" y="1417320"/>
                </a:cubicBezTo>
                <a:cubicBezTo>
                  <a:pt x="5997305" y="1416639"/>
                  <a:pt x="6015808" y="1408637"/>
                  <a:pt x="6035040" y="1405890"/>
                </a:cubicBezTo>
                <a:cubicBezTo>
                  <a:pt x="6069194" y="1401011"/>
                  <a:pt x="6103620" y="1398270"/>
                  <a:pt x="6137910" y="1394460"/>
                </a:cubicBezTo>
                <a:cubicBezTo>
                  <a:pt x="6218722" y="1367523"/>
                  <a:pt x="6115933" y="1399295"/>
                  <a:pt x="6263640" y="1371600"/>
                </a:cubicBezTo>
                <a:cubicBezTo>
                  <a:pt x="6322571" y="1360551"/>
                  <a:pt x="6342223" y="1353026"/>
                  <a:pt x="6389370" y="1337310"/>
                </a:cubicBezTo>
                <a:cubicBezTo>
                  <a:pt x="6466327" y="1279592"/>
                  <a:pt x="6401437" y="1322069"/>
                  <a:pt x="6492240" y="1280160"/>
                </a:cubicBezTo>
                <a:cubicBezTo>
                  <a:pt x="6523181" y="1265879"/>
                  <a:pt x="6550264" y="1241123"/>
                  <a:pt x="6583680" y="1234440"/>
                </a:cubicBezTo>
                <a:cubicBezTo>
                  <a:pt x="6629016" y="1225373"/>
                  <a:pt x="6690912" y="1213936"/>
                  <a:pt x="6732270" y="1200150"/>
                </a:cubicBezTo>
                <a:cubicBezTo>
                  <a:pt x="6743700" y="1196340"/>
                  <a:pt x="6755784" y="1194108"/>
                  <a:pt x="6766560" y="1188720"/>
                </a:cubicBezTo>
                <a:cubicBezTo>
                  <a:pt x="6778847" y="1182577"/>
                  <a:pt x="6788923" y="1172676"/>
                  <a:pt x="6800850" y="1165860"/>
                </a:cubicBezTo>
                <a:cubicBezTo>
                  <a:pt x="6815644" y="1157406"/>
                  <a:pt x="6831330" y="1150620"/>
                  <a:pt x="6846570" y="1143000"/>
                </a:cubicBezTo>
                <a:cubicBezTo>
                  <a:pt x="6842760" y="1131570"/>
                  <a:pt x="6843659" y="1117229"/>
                  <a:pt x="6835140" y="1108710"/>
                </a:cubicBezTo>
                <a:cubicBezTo>
                  <a:pt x="6826621" y="1100191"/>
                  <a:pt x="6790589" y="1103594"/>
                  <a:pt x="6800850" y="1097280"/>
                </a:cubicBezTo>
                <a:cubicBezTo>
                  <a:pt x="6857518" y="1062407"/>
                  <a:pt x="6931772" y="1058836"/>
                  <a:pt x="6983730" y="1017270"/>
                </a:cubicBezTo>
                <a:cubicBezTo>
                  <a:pt x="7002780" y="1002030"/>
                  <a:pt x="7020894" y="985540"/>
                  <a:pt x="7040880" y="971550"/>
                </a:cubicBezTo>
                <a:cubicBezTo>
                  <a:pt x="7107573" y="924865"/>
                  <a:pt x="7119921" y="938229"/>
                  <a:pt x="7189470" y="868680"/>
                </a:cubicBezTo>
                <a:cubicBezTo>
                  <a:pt x="7200900" y="857250"/>
                  <a:pt x="7211249" y="844626"/>
                  <a:pt x="7223760" y="834390"/>
                </a:cubicBezTo>
                <a:cubicBezTo>
                  <a:pt x="7253248" y="810264"/>
                  <a:pt x="7288259" y="792751"/>
                  <a:pt x="7315200" y="765810"/>
                </a:cubicBezTo>
                <a:cubicBezTo>
                  <a:pt x="7326630" y="754380"/>
                  <a:pt x="7339142" y="743938"/>
                  <a:pt x="7349490" y="731520"/>
                </a:cubicBezTo>
                <a:cubicBezTo>
                  <a:pt x="7380523" y="694281"/>
                  <a:pt x="7364681" y="687581"/>
                  <a:pt x="7418070" y="662940"/>
                </a:cubicBezTo>
                <a:cubicBezTo>
                  <a:pt x="7450888" y="647793"/>
                  <a:pt x="7520940" y="628650"/>
                  <a:pt x="7520940" y="628650"/>
                </a:cubicBezTo>
                <a:cubicBezTo>
                  <a:pt x="7536180" y="617220"/>
                  <a:pt x="7550120" y="603811"/>
                  <a:pt x="7566660" y="594360"/>
                </a:cubicBezTo>
                <a:cubicBezTo>
                  <a:pt x="7580363" y="586530"/>
                  <a:pt x="7635535" y="574681"/>
                  <a:pt x="7646670" y="571500"/>
                </a:cubicBezTo>
                <a:cubicBezTo>
                  <a:pt x="7731969" y="547129"/>
                  <a:pt x="7616644" y="567216"/>
                  <a:pt x="7783830" y="548640"/>
                </a:cubicBezTo>
                <a:cubicBezTo>
                  <a:pt x="7795260" y="544830"/>
                  <a:pt x="7806431" y="540132"/>
                  <a:pt x="7818120" y="537210"/>
                </a:cubicBezTo>
                <a:cubicBezTo>
                  <a:pt x="7836967" y="532498"/>
                  <a:pt x="7857080" y="532601"/>
                  <a:pt x="7875270" y="525780"/>
                </a:cubicBezTo>
                <a:cubicBezTo>
                  <a:pt x="7888132" y="520957"/>
                  <a:pt x="7897007" y="508499"/>
                  <a:pt x="7909560" y="502920"/>
                </a:cubicBezTo>
                <a:cubicBezTo>
                  <a:pt x="7931580" y="493133"/>
                  <a:pt x="7978140" y="480060"/>
                  <a:pt x="7978140" y="480060"/>
                </a:cubicBezTo>
                <a:cubicBezTo>
                  <a:pt x="7985760" y="468630"/>
                  <a:pt x="7992206" y="456323"/>
                  <a:pt x="8001000" y="445770"/>
                </a:cubicBezTo>
                <a:cubicBezTo>
                  <a:pt x="8024962" y="417015"/>
                  <a:pt x="8060042" y="410988"/>
                  <a:pt x="8023860" y="365760"/>
                </a:cubicBezTo>
                <a:cubicBezTo>
                  <a:pt x="8016334" y="356352"/>
                  <a:pt x="8001000" y="358140"/>
                  <a:pt x="7989570" y="354330"/>
                </a:cubicBezTo>
                <a:cubicBezTo>
                  <a:pt x="8008620" y="342900"/>
                  <a:pt x="8028235" y="332363"/>
                  <a:pt x="8046720" y="320040"/>
                </a:cubicBezTo>
                <a:cubicBezTo>
                  <a:pt x="8062571" y="309473"/>
                  <a:pt x="8076446" y="296099"/>
                  <a:pt x="8092440" y="285750"/>
                </a:cubicBezTo>
                <a:cubicBezTo>
                  <a:pt x="8141267" y="254156"/>
                  <a:pt x="8191406" y="224636"/>
                  <a:pt x="8241030" y="194310"/>
                </a:cubicBezTo>
                <a:cubicBezTo>
                  <a:pt x="8259986" y="182726"/>
                  <a:pt x="8282471" y="175729"/>
                  <a:pt x="8298180" y="160020"/>
                </a:cubicBezTo>
                <a:cubicBezTo>
                  <a:pt x="8309610" y="148590"/>
                  <a:pt x="8318435" y="133750"/>
                  <a:pt x="8332470" y="125730"/>
                </a:cubicBezTo>
                <a:cubicBezTo>
                  <a:pt x="8346109" y="117936"/>
                  <a:pt x="8362950" y="118110"/>
                  <a:pt x="8378190" y="114300"/>
                </a:cubicBezTo>
                <a:cubicBezTo>
                  <a:pt x="8389620" y="106680"/>
                  <a:pt x="8400553" y="98256"/>
                  <a:pt x="8412480" y="91440"/>
                </a:cubicBezTo>
                <a:cubicBezTo>
                  <a:pt x="8437365" y="77220"/>
                  <a:pt x="8489567" y="53455"/>
                  <a:pt x="8515350" y="45720"/>
                </a:cubicBezTo>
                <a:cubicBezTo>
                  <a:pt x="8533958" y="40138"/>
                  <a:pt x="8553535" y="38504"/>
                  <a:pt x="8572500" y="34290"/>
                </a:cubicBezTo>
                <a:cubicBezTo>
                  <a:pt x="8625119" y="22597"/>
                  <a:pt x="8625716" y="17538"/>
                  <a:pt x="8686800" y="11430"/>
                </a:cubicBezTo>
                <a:cubicBezTo>
                  <a:pt x="8740011" y="6109"/>
                  <a:pt x="8793480" y="3810"/>
                  <a:pt x="8846820" y="0"/>
                </a:cubicBezTo>
                <a:lnTo>
                  <a:pt x="9555480" y="11430"/>
                </a:lnTo>
                <a:cubicBezTo>
                  <a:pt x="9571182" y="11906"/>
                  <a:pt x="9585577" y="21216"/>
                  <a:pt x="9601200" y="22860"/>
                </a:cubicBezTo>
                <a:cubicBezTo>
                  <a:pt x="9658162" y="28856"/>
                  <a:pt x="9715500" y="30480"/>
                  <a:pt x="9772650" y="34290"/>
                </a:cubicBezTo>
                <a:cubicBezTo>
                  <a:pt x="9915578" y="70022"/>
                  <a:pt x="9737877" y="24355"/>
                  <a:pt x="9852660" y="57150"/>
                </a:cubicBezTo>
                <a:cubicBezTo>
                  <a:pt x="9867765" y="61466"/>
                  <a:pt x="9883140" y="64770"/>
                  <a:pt x="9898380" y="68580"/>
                </a:cubicBezTo>
                <a:lnTo>
                  <a:pt x="10092690" y="57150"/>
                </a:lnTo>
                <a:cubicBezTo>
                  <a:pt x="10149855" y="53577"/>
                  <a:pt x="10206902" y="47840"/>
                  <a:pt x="10264140" y="45720"/>
                </a:cubicBezTo>
                <a:cubicBezTo>
                  <a:pt x="10412677" y="40219"/>
                  <a:pt x="10709910" y="34290"/>
                  <a:pt x="10709910" y="34290"/>
                </a:cubicBezTo>
                <a:lnTo>
                  <a:pt x="8938260" y="1748790"/>
                </a:lnTo>
                <a:lnTo>
                  <a:pt x="9726930" y="662940"/>
                </a:lnTo>
              </a:path>
            </a:pathLst>
          </a:custGeom>
          <a:noFill/>
          <a:ln w="6350" algn="ctr">
            <a:noFill/>
            <a:miter lim="800000"/>
            <a:headEnd/>
            <a:tailEnd/>
          </a:ln>
        </p:spPr>
        <p:txBody>
          <a:bodyPr rtlCol="0" anchor="ctr"/>
          <a:lstStyle/>
          <a:p>
            <a:pPr algn="ctr"/>
            <a:endParaRPr lang="en-US"/>
          </a:p>
        </p:txBody>
      </p:sp>
      <p:sp>
        <p:nvSpPr>
          <p:cNvPr id="5" name="Rectangle 4"/>
          <p:cNvSpPr/>
          <p:nvPr/>
        </p:nvSpPr>
        <p:spPr>
          <a:xfrm>
            <a:off x="7107101" y="5502960"/>
            <a:ext cx="4503156" cy="415498"/>
          </a:xfrm>
          <a:prstGeom prst="rect">
            <a:avLst/>
          </a:prstGeom>
        </p:spPr>
        <p:txBody>
          <a:bodyPr wrap="none">
            <a:spAutoFit/>
          </a:bodyPr>
          <a:lstStyle/>
          <a:p>
            <a:r>
              <a:rPr lang="de-DE" dirty="0">
                <a:hlinkClick r:id="rId3"/>
              </a:rPr>
              <a:t>https://</a:t>
            </a:r>
            <a:r>
              <a:rPr lang="de-DE" dirty="0" smtClean="0">
                <a:hlinkClick r:id="rId3"/>
              </a:rPr>
              <a:t>en.wikipedia.org/wiki/DevOps</a:t>
            </a:r>
            <a:endParaRPr lang="de-DE" dirty="0"/>
          </a:p>
        </p:txBody>
      </p:sp>
    </p:spTree>
    <p:extLst>
      <p:ext uri="{BB962C8B-B14F-4D97-AF65-F5344CB8AC3E}">
        <p14:creationId xmlns:p14="http://schemas.microsoft.com/office/powerpoint/2010/main" val="2591955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solidFill>
                  <a:srgbClr val="666666"/>
                </a:solidFill>
              </a:rPr>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2764938"/>
              <a:ext cx="6118250" cy="1323133"/>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rgbClr val="000000"/>
                  </a:solidFill>
                </a:rPr>
                <a:t>Cloud Curriculum </a:t>
              </a:r>
              <a:r>
                <a:rPr lang="en-US" sz="4300" dirty="0" err="1" smtClean="0">
                  <a:solidFill>
                    <a:srgbClr val="000000"/>
                  </a:solidFill>
                </a:rPr>
                <a:t>bulletinboard</a:t>
              </a:r>
              <a:r>
                <a:rPr lang="en-US" sz="4300" dirty="0" smtClean="0">
                  <a:solidFill>
                    <a:srgbClr val="000000"/>
                  </a:solidFill>
                </a:rPr>
                <a:t> CD Pipeline</a:t>
              </a:r>
              <a:endParaRPr lang="en-US" sz="4300" dirty="0">
                <a:solidFill>
                  <a:srgbClr val="000000"/>
                </a:solidFill>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876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Reference/ Sample </a:t>
            </a:r>
            <a:r>
              <a:rPr lang="de-DE" dirty="0" err="1" smtClean="0"/>
              <a:t>Microservices</a:t>
            </a:r>
            <a:r>
              <a:rPr lang="de-DE" dirty="0" smtClean="0"/>
              <a:t>: </a:t>
            </a:r>
            <a:r>
              <a:rPr lang="de-DE" dirty="0" err="1" smtClean="0"/>
              <a:t>bulletinboard</a:t>
            </a:r>
            <a:endParaRPr lang="de-DE" dirty="0"/>
          </a:p>
        </p:txBody>
      </p:sp>
      <p:sp>
        <p:nvSpPr>
          <p:cNvPr id="6" name="Rounded Rectangle 5"/>
          <p:cNvSpPr/>
          <p:nvPr/>
        </p:nvSpPr>
        <p:spPr bwMode="gray">
          <a:xfrm>
            <a:off x="4114207" y="1317072"/>
            <a:ext cx="7426037" cy="5112787"/>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90000" tIns="0" rIns="90000" bIns="72000" rtlCol="0" anchor="t" anchorCtr="0"/>
          <a:lstStyle/>
          <a:p>
            <a:pPr algn="ctr" defTabSz="914400" fontAlgn="base">
              <a:spcBef>
                <a:spcPct val="50000"/>
              </a:spcBef>
              <a:spcAft>
                <a:spcPct val="0"/>
              </a:spcAft>
              <a:buClr>
                <a:srgbClr val="F0AB00"/>
              </a:buClr>
              <a:buSzPct val="80000"/>
            </a:pPr>
            <a:r>
              <a:rPr kern="0" dirty="0" smtClean="0">
                <a:solidFill>
                  <a:srgbClr val="002060"/>
                </a:solidFill>
                <a:ea typeface="Arial Unicode MS" pitchFamily="34" charset="-128"/>
                <a:cs typeface="Arial Unicode MS" pitchFamily="34" charset="-128"/>
              </a:rPr>
              <a:t>Cloud </a:t>
            </a:r>
            <a:r>
              <a:rPr kern="0" dirty="0" err="1" smtClean="0">
                <a:solidFill>
                  <a:srgbClr val="002060"/>
                </a:solidFill>
                <a:ea typeface="Arial Unicode MS" pitchFamily="34" charset="-128"/>
                <a:cs typeface="Arial Unicode MS" pitchFamily="34" charset="-128"/>
              </a:rPr>
              <a:t>Foundry</a:t>
            </a:r>
            <a:endParaRPr kern="0" dirty="0" smtClean="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401" y="5718336"/>
            <a:ext cx="1447006" cy="555931"/>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1756" y="2099244"/>
            <a:ext cx="4149801" cy="2841207"/>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sz="1600" kern="0" dirty="0" smtClean="0">
                <a:solidFill>
                  <a:srgbClr val="000000">
                    <a:lumMod val="75000"/>
                    <a:lumOff val="25000"/>
                  </a:srgbClr>
                </a:solidFill>
                <a:ea typeface="Arial Unicode MS" pitchFamily="34" charset="-128"/>
                <a:cs typeface="Arial Unicode MS" pitchFamily="34" charset="-128"/>
              </a:rPr>
              <a:t>Advertisement (ads)</a:t>
            </a:r>
            <a:endParaRPr sz="1600" kern="0" dirty="0">
              <a:solidFill>
                <a:srgbClr val="000000">
                  <a:lumMod val="75000"/>
                  <a:lumOff val="25000"/>
                </a:srgbClr>
              </a:solidFill>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endParaRPr sz="1600" kern="0" dirty="0" smtClean="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6996" y="2658066"/>
            <a:ext cx="1481653" cy="2231"/>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70561" y="2534048"/>
            <a:ext cx="1366230" cy="5460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sz="1600" kern="0" dirty="0" smtClean="0">
                <a:solidFill>
                  <a:srgbClr val="000000">
                    <a:lumMod val="75000"/>
                    <a:lumOff val="25000"/>
                  </a:srgbClr>
                </a:solidFill>
                <a:ea typeface="Arial Unicode MS" pitchFamily="34" charset="-128"/>
                <a:cs typeface="Arial Unicode MS" pitchFamily="34" charset="-128"/>
              </a:rPr>
              <a:t>Users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3" name="Rectangle 12"/>
          <p:cNvSpPr/>
          <p:nvPr/>
        </p:nvSpPr>
        <p:spPr bwMode="gray">
          <a:xfrm>
            <a:off x="9770561" y="3585196"/>
            <a:ext cx="1366230" cy="546014"/>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09483" y="2392859"/>
            <a:ext cx="1316675" cy="523220"/>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HTTPS / REST</a:t>
            </a:r>
            <a:endParaRPr kern="0" dirty="0" smtClean="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207" y="5518416"/>
            <a:ext cx="6629400" cy="3410"/>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70561" y="5521826"/>
            <a:ext cx="1718288" cy="307777"/>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a:t>
            </a:r>
            <a:r>
              <a:rPr sz="1400" kern="0" dirty="0" err="1" smtClean="0">
                <a:solidFill>
                  <a:srgbClr val="000000"/>
                </a:solidFill>
                <a:ea typeface="Arial Unicode MS" pitchFamily="34" charset="-128"/>
                <a:cs typeface="Arial Unicode MS" pitchFamily="34" charset="-128"/>
              </a:rPr>
              <a:t>backing</a:t>
            </a:r>
            <a:r>
              <a:rPr sz="1400" kern="0" dirty="0" smtClean="0">
                <a:solidFill>
                  <a:srgbClr val="000000"/>
                </a:solidFill>
                <a:ea typeface="Arial Unicode MS" pitchFamily="34" charset="-128"/>
                <a:cs typeface="Arial Unicode MS" pitchFamily="34" charset="-128"/>
              </a:rPr>
              <a:t>) </a:t>
            </a:r>
            <a:r>
              <a:rPr sz="1400" kern="0" dirty="0" err="1" smtClean="0">
                <a:solidFill>
                  <a:srgbClr val="000000"/>
                </a:solidFill>
                <a:ea typeface="Arial Unicode MS" pitchFamily="34" charset="-128"/>
                <a:cs typeface="Arial Unicode MS" pitchFamily="34" charset="-128"/>
              </a:rPr>
              <a:t>services</a:t>
            </a:r>
            <a:endParaRPr sz="1400" kern="0" dirty="0" smtClean="0">
              <a:solidFill>
                <a:srgbClr val="000000"/>
              </a:solidFill>
              <a:ea typeface="Arial Unicode MS" pitchFamily="34" charset="-128"/>
              <a:cs typeface="Arial Unicode MS" pitchFamily="34" charset="-128"/>
            </a:endParaRPr>
          </a:p>
        </p:txBody>
      </p:sp>
      <p:sp>
        <p:nvSpPr>
          <p:cNvPr id="17" name="Rectangle 16"/>
          <p:cNvSpPr/>
          <p:nvPr/>
        </p:nvSpPr>
        <p:spPr bwMode="gray">
          <a:xfrm>
            <a:off x="7342202" y="5718336"/>
            <a:ext cx="2376963" cy="555931"/>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720" y="5329249"/>
            <a:ext cx="77788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810" y="5328546"/>
            <a:ext cx="77788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1557" y="3855965"/>
            <a:ext cx="789004" cy="2238"/>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9294" y="2807053"/>
            <a:ext cx="761271"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0741" y="1704537"/>
            <a:ext cx="2702857" cy="2151428"/>
          </a:xfrm>
          <a:prstGeom prst="rect">
            <a:avLst/>
          </a:prstGeom>
          <a:ln>
            <a:solidFill>
              <a:schemeClr val="tx1"/>
            </a:solidFill>
          </a:ln>
        </p:spPr>
      </p:pic>
      <p:sp>
        <p:nvSpPr>
          <p:cNvPr id="3" name="Rectangle 2"/>
          <p:cNvSpPr/>
          <p:nvPr/>
        </p:nvSpPr>
        <p:spPr>
          <a:xfrm>
            <a:off x="245962" y="4080978"/>
            <a:ext cx="2434982" cy="646331"/>
          </a:xfrm>
          <a:prstGeom prst="rect">
            <a:avLst/>
          </a:prstGeom>
        </p:spPr>
        <p:txBody>
          <a:bodyPr wrap="square">
            <a:spAutoFit/>
          </a:bodyPr>
          <a:lstStyle/>
          <a:p>
            <a:r>
              <a:rPr lang="de-DE" sz="1200" dirty="0">
                <a:hlinkClick r:id="rId3"/>
              </a:rPr>
              <a:t>https://</a:t>
            </a:r>
            <a:r>
              <a:rPr lang="de-DE" sz="1200" dirty="0" smtClean="0">
                <a:hlinkClick r:id="rId3"/>
              </a:rPr>
              <a:t>cc-bulletinboard-ads-prod.cfapps.sap.hana.ondemand.com/static/index.html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32113" y="2541864"/>
            <a:ext cx="2294301" cy="2818701"/>
            <a:chOff x="432113" y="2541864"/>
            <a:chExt cx="2294301" cy="2818701"/>
          </a:xfrm>
        </p:grpSpPr>
        <p:sp>
          <p:nvSpPr>
            <p:cNvPr id="27" name="Rounded Rectangle 26"/>
            <p:cNvSpPr/>
            <p:nvPr/>
          </p:nvSpPr>
          <p:spPr bwMode="gray">
            <a:xfrm>
              <a:off x="432113" y="2541864"/>
              <a:ext cx="2294301"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8" name="Picture 4" descr="Jenkins C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564" y="2779721"/>
              <a:ext cx="1389159" cy="33506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47597" y="2541864"/>
            <a:ext cx="8815466" cy="2818701"/>
            <a:chOff x="2947597" y="2541864"/>
            <a:chExt cx="8815466" cy="2818701"/>
          </a:xfrm>
        </p:grpSpPr>
        <p:sp>
          <p:nvSpPr>
            <p:cNvPr id="26" name="Rounded Rectangle 25"/>
            <p:cNvSpPr/>
            <p:nvPr/>
          </p:nvSpPr>
          <p:spPr bwMode="gray">
            <a:xfrm>
              <a:off x="2947597" y="2541864"/>
              <a:ext cx="8815466" cy="2818701"/>
            </a:xfrm>
            <a:prstGeom prst="roundRect">
              <a:avLst/>
            </a:prstGeom>
            <a:solidFill>
              <a:schemeClr val="accent2">
                <a:lumMod val="20000"/>
                <a:lumOff val="80000"/>
              </a:schemeClr>
            </a:solidFill>
            <a:ln w="15875" algn="ctr">
              <a:solidFill>
                <a:schemeClr val="tx1"/>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pic>
          <p:nvPicPr>
            <p:cNvPr id="29" name="Picture 2" descr="Cloud Found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363" y="2640447"/>
              <a:ext cx="864163" cy="453333"/>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TextBox 29"/>
            <p:cNvSpPr txBox="1"/>
            <p:nvPr/>
          </p:nvSpPr>
          <p:spPr>
            <a:xfrm>
              <a:off x="4721184" y="2779889"/>
              <a:ext cx="1108153" cy="1615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sz="1050" b="1" kern="0" dirty="0" smtClean="0">
                  <a:solidFill>
                    <a:srgbClr val="000000"/>
                  </a:solidFill>
                  <a:ea typeface="Arial Unicode MS" pitchFamily="34" charset="-128"/>
                  <a:cs typeface="Arial Unicode MS" pitchFamily="34" charset="-128"/>
                </a:rPr>
                <a:t>Cloud </a:t>
              </a:r>
              <a:r>
                <a:rPr sz="1050" b="1" kern="0" dirty="0" err="1" smtClean="0">
                  <a:solidFill>
                    <a:srgbClr val="000000"/>
                  </a:solidFill>
                  <a:ea typeface="Arial Unicode MS" pitchFamily="34" charset="-128"/>
                  <a:cs typeface="Arial Unicode MS" pitchFamily="34" charset="-128"/>
                </a:rPr>
                <a:t>Foundry</a:t>
              </a:r>
              <a:endParaRPr sz="1050" b="1" kern="0" dirty="0" smtClean="0">
                <a:solidFill>
                  <a:srgbClr val="000000"/>
                </a:solidFill>
                <a:ea typeface="Arial Unicode MS" pitchFamily="34" charset="-128"/>
                <a:cs typeface="Arial Unicode MS" pitchFamily="34" charset="-128"/>
              </a:endParaRPr>
            </a:p>
          </p:txBody>
        </p:sp>
      </p:grpSp>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9805891"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24665" y="3198002"/>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Compile</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Unit/ </a:t>
            </a:r>
            <a:r>
              <a:rPr sz="1000" b="1" kern="0" dirty="0" err="1" smtClean="0">
                <a:solidFill>
                  <a:srgbClr val="FFFFFF"/>
                </a:solidFill>
                <a:ea typeface="Arial Unicode MS" pitchFamily="34" charset="-128"/>
                <a:cs typeface="Arial Unicode MS" pitchFamily="34" charset="-128"/>
              </a:rPr>
              <a:t>IntegrationTests</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Static</a:t>
            </a:r>
            <a:r>
              <a:rPr sz="1000" b="1" kern="0" dirty="0" smtClean="0">
                <a:solidFill>
                  <a:srgbClr val="FFFFFF"/>
                </a:solidFill>
                <a:ea typeface="Arial Unicode MS" pitchFamily="34" charset="-128"/>
                <a:cs typeface="Arial Unicode MS" pitchFamily="34" charset="-128"/>
              </a:rPr>
              <a:t> Codechecks</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Code </a:t>
            </a:r>
            <a:r>
              <a:rPr sz="1000" b="1" kern="0" dirty="0" err="1" smtClean="0">
                <a:solidFill>
                  <a:srgbClr val="FFFFFF"/>
                </a:solidFill>
                <a:ea typeface="Arial Unicode MS" pitchFamily="34" charset="-128"/>
                <a:cs typeface="Arial Unicode MS" pitchFamily="34" charset="-128"/>
              </a:rPr>
              <a:t>Coverage</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Open Tasks/ Compiler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Warnings</a:t>
            </a: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054244" y="3198001"/>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System Tests</a:t>
            </a:r>
          </a:p>
          <a:p>
            <a:pPr fontAlgn="base">
              <a:spcBef>
                <a:spcPct val="50000"/>
              </a:spcBef>
              <a:spcAft>
                <a:spcPct val="0"/>
              </a:spcAft>
              <a:buClr>
                <a:srgbClr val="F0AB00"/>
              </a:buClr>
              <a:buSzPct val="80000"/>
            </a:pPr>
            <a:endParaRPr sz="10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446290"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7672346" y="3198002"/>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Manual/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Explorative Tests</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i="1" kern="0" dirty="0" smtClean="0">
                <a:solidFill>
                  <a:srgbClr val="FFFFFF"/>
                </a:solidFill>
                <a:ea typeface="Arial Unicode MS" pitchFamily="34" charset="-128"/>
                <a:cs typeface="Arial Unicode MS" pitchFamily="34" charset="-128"/>
              </a:rPr>
              <a:t>(Not yet implemented!)</a:t>
            </a: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983420" y="3208200"/>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Operate/ Monitor</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Cloud Application</a:t>
            </a: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2" name="TextBox 11"/>
          <p:cNvSpPr txBox="1"/>
          <p:nvPr/>
        </p:nvSpPr>
        <p:spPr>
          <a:xfrm>
            <a:off x="1125973" y="3281338"/>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3349679" y="3284162"/>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7903101" y="3290863"/>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10250321" y="3281338"/>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38" name="Rounded Rectangle 37"/>
          <p:cNvSpPr/>
          <p:nvPr/>
        </p:nvSpPr>
        <p:spPr bwMode="gray">
          <a:xfrm>
            <a:off x="5388573" y="3208200"/>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Load/ Performance Tests</a:t>
            </a:r>
          </a:p>
          <a:p>
            <a:pPr fontAlgn="base">
              <a:spcBef>
                <a:spcPct val="50000"/>
              </a:spcBef>
              <a:spcAft>
                <a:spcPct val="0"/>
              </a:spcAft>
              <a:buClr>
                <a:srgbClr val="F0AB00"/>
              </a:buClr>
              <a:buSzPct val="80000"/>
            </a:pPr>
            <a:endParaRPr sz="10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u="sng"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39" name="TextBox 38"/>
          <p:cNvSpPr txBox="1"/>
          <p:nvPr/>
        </p:nvSpPr>
        <p:spPr>
          <a:xfrm>
            <a:off x="5561427" y="3302351"/>
            <a:ext cx="133530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Performance</a:t>
            </a:r>
            <a:endParaRPr lang="en-US" kern="0" dirty="0">
              <a:solidFill>
                <a:srgbClr val="000000"/>
              </a:solidFill>
              <a:ea typeface="Arial Unicode MS" pitchFamily="34" charset="-128"/>
              <a:cs typeface="Arial Unicode MS" pitchFamily="34" charset="-128"/>
            </a:endParaRPr>
          </a:p>
        </p:txBody>
      </p:sp>
      <p:sp>
        <p:nvSpPr>
          <p:cNvPr id="47" name="Right Arrow 46"/>
          <p:cNvSpPr/>
          <p:nvPr/>
        </p:nvSpPr>
        <p:spPr bwMode="gray">
          <a:xfrm>
            <a:off x="7060213"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8" name="Right Arrow 47"/>
          <p:cNvSpPr/>
          <p:nvPr/>
        </p:nvSpPr>
        <p:spPr bwMode="gray">
          <a:xfrm>
            <a:off x="4777337"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9" name="Right Arrow 48"/>
          <p:cNvSpPr/>
          <p:nvPr/>
        </p:nvSpPr>
        <p:spPr bwMode="gray">
          <a:xfrm>
            <a:off x="9383896" y="3767930"/>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1" name="Rectangle 20"/>
          <p:cNvSpPr/>
          <p:nvPr/>
        </p:nvSpPr>
        <p:spPr>
          <a:xfrm>
            <a:off x="7395704" y="5841322"/>
            <a:ext cx="4587620" cy="261610"/>
          </a:xfrm>
          <a:prstGeom prst="rect">
            <a:avLst/>
          </a:prstGeom>
        </p:spPr>
        <p:txBody>
          <a:bodyPr wrap="square">
            <a:spAutoFit/>
          </a:bodyPr>
          <a:lstStyle/>
          <a:p>
            <a:r>
              <a:rPr sz="1050" dirty="0">
                <a:solidFill>
                  <a:srgbClr val="000000"/>
                </a:solidFill>
                <a:hlinkClick r:id="rId5"/>
              </a:rPr>
              <a:t>http://mo-f8268fdb9.mo.sap.corp:8080/jenkins/view/CD%20Pipeline</a:t>
            </a:r>
            <a:r>
              <a:rPr sz="1050" dirty="0" smtClean="0">
                <a:solidFill>
                  <a:srgbClr val="000000"/>
                </a:solidFill>
                <a:hlinkClick r:id="rId5"/>
              </a:rPr>
              <a:t>/</a:t>
            </a:r>
            <a:endParaRPr sz="1050" dirty="0">
              <a:solidFill>
                <a:srgbClr val="000000"/>
              </a:solidFill>
            </a:endParaRPr>
          </a:p>
        </p:txBody>
      </p:sp>
      <p:sp>
        <p:nvSpPr>
          <p:cNvPr id="22" name="Rectangle 21"/>
          <p:cNvSpPr/>
          <p:nvPr/>
        </p:nvSpPr>
        <p:spPr>
          <a:xfrm>
            <a:off x="7374537" y="6051105"/>
            <a:ext cx="5020524" cy="246221"/>
          </a:xfrm>
          <a:prstGeom prst="rect">
            <a:avLst/>
          </a:prstGeom>
        </p:spPr>
        <p:txBody>
          <a:bodyPr wrap="square">
            <a:spAutoFit/>
          </a:bodyPr>
          <a:lstStyle/>
          <a:p>
            <a:r>
              <a:rPr sz="1000" dirty="0">
                <a:solidFill>
                  <a:srgbClr val="000000"/>
                </a:solidFill>
                <a:hlinkClick r:id="rId6"/>
              </a:rPr>
              <a:t>http://mo-f8268fdb9.mo.sap.corp:8080/jenkins/view/CD%20Pipeline_DeliveryPlugin</a:t>
            </a:r>
            <a:r>
              <a:rPr sz="1000" dirty="0" smtClean="0">
                <a:solidFill>
                  <a:srgbClr val="000000"/>
                </a:solidFill>
                <a:hlinkClick r:id="rId6"/>
              </a:rPr>
              <a:t>/</a:t>
            </a:r>
            <a:endParaRPr sz="1000" dirty="0">
              <a:solidFill>
                <a:srgbClr val="000000"/>
              </a:solidFill>
            </a:endParaRPr>
          </a:p>
        </p:txBody>
      </p:sp>
    </p:spTree>
    <p:extLst>
      <p:ext uri="{BB962C8B-B14F-4D97-AF65-F5344CB8AC3E}">
        <p14:creationId xmlns:p14="http://schemas.microsoft.com/office/powerpoint/2010/main" val="160732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CC </a:t>
            </a:r>
            <a:r>
              <a:rPr lang="de-DE" dirty="0" smtClean="0"/>
              <a:t>Continuous </a:t>
            </a:r>
            <a:r>
              <a:rPr lang="de-DE" dirty="0"/>
              <a:t>Delivery/ Deployment </a:t>
            </a:r>
            <a:r>
              <a:rPr lang="de-DE" dirty="0" smtClean="0"/>
              <a:t>Pipeline on Jenkins</a:t>
            </a:r>
            <a:endParaRPr lang="de-DE" dirty="0"/>
          </a:p>
        </p:txBody>
      </p:sp>
      <p:sp>
        <p:nvSpPr>
          <p:cNvPr id="4" name="Text Placeholder 3"/>
          <p:cNvSpPr>
            <a:spLocks noGrp="1"/>
          </p:cNvSpPr>
          <p:nvPr>
            <p:ph type="body" sz="quarter" idx="10"/>
          </p:nvPr>
        </p:nvSpPr>
        <p:spPr/>
        <p:txBody>
          <a:bodyPr/>
          <a:lstStyle/>
          <a:p>
            <a:endParaRPr lang="de-DE" dirty="0"/>
          </a:p>
        </p:txBody>
      </p:sp>
      <p:pic>
        <p:nvPicPr>
          <p:cNvPr id="5" name="Picture 4"/>
          <p:cNvPicPr>
            <a:picLocks noChangeAspect="1"/>
          </p:cNvPicPr>
          <p:nvPr/>
        </p:nvPicPr>
        <p:blipFill>
          <a:blip r:embed="rId2"/>
          <a:stretch>
            <a:fillRect/>
          </a:stretch>
        </p:blipFill>
        <p:spPr>
          <a:xfrm>
            <a:off x="304544" y="1311519"/>
            <a:ext cx="10051429" cy="4937143"/>
          </a:xfrm>
          <a:prstGeom prst="rect">
            <a:avLst/>
          </a:prstGeom>
        </p:spPr>
      </p:pic>
      <p:sp>
        <p:nvSpPr>
          <p:cNvPr id="6" name="Rectangle 5"/>
          <p:cNvSpPr/>
          <p:nvPr/>
        </p:nvSpPr>
        <p:spPr>
          <a:xfrm>
            <a:off x="5851154" y="1248538"/>
            <a:ext cx="6096000" cy="276999"/>
          </a:xfrm>
          <a:prstGeom prst="rect">
            <a:avLst/>
          </a:prstGeom>
        </p:spPr>
        <p:txBody>
          <a:bodyPr>
            <a:spAutoFit/>
          </a:bodyPr>
          <a:lstStyle/>
          <a:p>
            <a:r>
              <a:rPr lang="de-DE" sz="1200" dirty="0">
                <a:hlinkClick r:id="rId3"/>
              </a:rPr>
              <a:t>http://mo-f8268fdb9.mo.sap.corp:8080/jenkins/view/CD%20Pipeline_DeliveryPlugin</a:t>
            </a:r>
            <a:r>
              <a:rPr lang="de-DE" sz="1200" dirty="0" smtClean="0">
                <a:hlinkClick r:id="rId3"/>
              </a:rPr>
              <a:t>/</a:t>
            </a:r>
            <a:endParaRPr lang="de-DE" sz="1200" dirty="0"/>
          </a:p>
        </p:txBody>
      </p:sp>
    </p:spTree>
    <p:extLst>
      <p:ext uri="{BB962C8B-B14F-4D97-AF65-F5344CB8AC3E}">
        <p14:creationId xmlns:p14="http://schemas.microsoft.com/office/powerpoint/2010/main" val="4212345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kern="0" dirty="0">
                <a:solidFill>
                  <a:srgbClr val="000000"/>
                </a:solidFill>
                <a:ea typeface="Arial Unicode MS" pitchFamily="34" charset="-128"/>
                <a:cs typeface="Arial Unicode MS" pitchFamily="34" charset="-128"/>
              </a:rPr>
              <a:t>    </a:t>
            </a:r>
            <a:endParaRPr lang="en-US" kern="0" dirty="0">
              <a:solidFill>
                <a:srgbClr val="F0AB00"/>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Version </a:t>
            </a:r>
            <a:r>
              <a:rPr kern="0" dirty="0" err="1">
                <a:solidFill>
                  <a:srgbClr val="0076CB">
                    <a:lumMod val="50000"/>
                  </a:srgbClr>
                </a:solidFill>
                <a:ea typeface="Arial Unicode MS" pitchFamily="34" charset="-128"/>
                <a:cs typeface="Arial Unicode MS" pitchFamily="34" charset="-128"/>
              </a:rPr>
              <a:t>control</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8" name="Can 7"/>
          <p:cNvSpPr/>
          <p:nvPr/>
        </p:nvSpPr>
        <p:spPr bwMode="gray">
          <a:xfrm>
            <a:off x="1346071"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a:solidFill>
                  <a:srgbClr val="000000"/>
                </a:solidFill>
                <a:ea typeface="Arial Unicode MS" pitchFamily="34" charset="-128"/>
                <a:cs typeface="Arial Unicode MS" pitchFamily="34" charset="-128"/>
              </a:rPr>
              <a:t>Source </a:t>
            </a:r>
            <a:r>
              <a:rPr sz="800" b="1" kern="0" dirty="0" err="1">
                <a:solidFill>
                  <a:srgbClr val="000000"/>
                </a:solidFill>
                <a:ea typeface="Arial Unicode MS" pitchFamily="34" charset="-128"/>
                <a:cs typeface="Arial Unicode MS" pitchFamily="34" charset="-128"/>
              </a:rPr>
              <a:t>code</a:t>
            </a:r>
            <a:endParaRPr lang="en-US" sz="800" b="1" kern="0" dirty="0">
              <a:solidFill>
                <a:srgbClr val="000000"/>
              </a:solidFill>
              <a:ea typeface="Arial Unicode MS" pitchFamily="34" charset="-128"/>
              <a:cs typeface="Arial Unicode MS" pitchFamily="34" charset="-128"/>
            </a:endParaRPr>
          </a:p>
        </p:txBody>
      </p:sp>
      <p:sp>
        <p:nvSpPr>
          <p:cNvPr id="9" name="Can 8"/>
          <p:cNvSpPr/>
          <p:nvPr/>
        </p:nvSpPr>
        <p:spPr bwMode="gray">
          <a:xfrm>
            <a:off x="4264360" y="1438787"/>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Job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0" name="Can 9"/>
          <p:cNvSpPr/>
          <p:nvPr/>
        </p:nvSpPr>
        <p:spPr bwMode="gray">
          <a:xfrm>
            <a:off x="9805891" y="1438068"/>
            <a:ext cx="839860" cy="530650"/>
          </a:xfrm>
          <a:prstGeom prst="can">
            <a:avLst/>
          </a:prstGeom>
          <a:solidFill>
            <a:schemeClr val="tx2"/>
          </a:solidFill>
          <a:ln w="6350" algn="ctr">
            <a:solidFill>
              <a:schemeClr val="tx1"/>
            </a:solid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r>
              <a:rPr sz="800" b="1" kern="0" dirty="0" err="1">
                <a:solidFill>
                  <a:srgbClr val="000000"/>
                </a:solidFill>
                <a:ea typeface="Arial Unicode MS" pitchFamily="34" charset="-128"/>
                <a:cs typeface="Arial Unicode MS" pitchFamily="34" charset="-128"/>
              </a:rPr>
              <a:t>Env</a:t>
            </a:r>
            <a:r>
              <a:rPr sz="800" b="1" kern="0" dirty="0">
                <a:solidFill>
                  <a:srgbClr val="000000"/>
                </a:solidFill>
                <a:ea typeface="Arial Unicode MS" pitchFamily="34" charset="-128"/>
                <a:cs typeface="Arial Unicode MS" pitchFamily="34" charset="-128"/>
              </a:rPr>
              <a:t>. &amp; </a:t>
            </a:r>
            <a:r>
              <a:rPr sz="800" b="1" kern="0" dirty="0" err="1">
                <a:solidFill>
                  <a:srgbClr val="000000"/>
                </a:solidFill>
                <a:ea typeface="Arial Unicode MS" pitchFamily="34" charset="-128"/>
                <a:cs typeface="Arial Unicode MS" pitchFamily="34" charset="-128"/>
              </a:rPr>
              <a:t>landscape</a:t>
            </a:r>
            <a:r>
              <a:rPr sz="800" b="1" kern="0" dirty="0">
                <a:solidFill>
                  <a:srgbClr val="000000"/>
                </a:solidFill>
                <a:ea typeface="Arial Unicode MS" pitchFamily="34" charset="-128"/>
                <a:cs typeface="Arial Unicode MS" pitchFamily="34" charset="-128"/>
              </a:rPr>
              <a:t> </a:t>
            </a:r>
            <a:r>
              <a:rPr sz="800" b="1" kern="0" dirty="0" err="1">
                <a:solidFill>
                  <a:srgbClr val="000000"/>
                </a:solidFill>
                <a:ea typeface="Arial Unicode MS" pitchFamily="34" charset="-128"/>
                <a:cs typeface="Arial Unicode MS" pitchFamily="34" charset="-128"/>
              </a:rPr>
              <a:t>config</a:t>
            </a:r>
            <a:endParaRPr lang="en-US" sz="800" b="1" kern="0" dirty="0">
              <a:solidFill>
                <a:srgbClr val="000000"/>
              </a:solidFill>
              <a:ea typeface="Arial Unicode MS" pitchFamily="34" charset="-128"/>
              <a:cs typeface="Arial Unicode MS" pitchFamily="34" charset="-128"/>
            </a:endParaRPr>
          </a:p>
        </p:txBody>
      </p:sp>
      <p:sp>
        <p:nvSpPr>
          <p:cNvPr id="11" name="Rounded Rectangle 10"/>
          <p:cNvSpPr/>
          <p:nvPr/>
        </p:nvSpPr>
        <p:spPr bwMode="gray">
          <a:xfrm>
            <a:off x="624665" y="3198002"/>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Compile</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Unit/ </a:t>
            </a:r>
            <a:r>
              <a:rPr sz="1000" b="1" kern="0" dirty="0" err="1" smtClean="0">
                <a:solidFill>
                  <a:srgbClr val="FFFFFF"/>
                </a:solidFill>
                <a:ea typeface="Arial Unicode MS" pitchFamily="34" charset="-128"/>
                <a:cs typeface="Arial Unicode MS" pitchFamily="34" charset="-128"/>
              </a:rPr>
              <a:t>IntegrationTests</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Static</a:t>
            </a:r>
            <a:r>
              <a:rPr sz="1000" b="1" kern="0" dirty="0" smtClean="0">
                <a:solidFill>
                  <a:srgbClr val="FFFFFF"/>
                </a:solidFill>
                <a:ea typeface="Arial Unicode MS" pitchFamily="34" charset="-128"/>
                <a:cs typeface="Arial Unicode MS" pitchFamily="34" charset="-128"/>
              </a:rPr>
              <a:t> Codechecks</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Code </a:t>
            </a:r>
            <a:r>
              <a:rPr sz="1000" b="1" kern="0" dirty="0" err="1" smtClean="0">
                <a:solidFill>
                  <a:srgbClr val="FFFFFF"/>
                </a:solidFill>
                <a:ea typeface="Arial Unicode MS" pitchFamily="34" charset="-128"/>
                <a:cs typeface="Arial Unicode MS" pitchFamily="34" charset="-128"/>
              </a:rPr>
              <a:t>Coverage</a:t>
            </a:r>
            <a:r>
              <a:rPr sz="1000" b="1" kern="0" dirty="0" smtClean="0">
                <a:solidFill>
                  <a:srgbClr val="FFFFFF"/>
                </a:solidFill>
                <a:ea typeface="Arial Unicode MS" pitchFamily="34" charset="-128"/>
                <a:cs typeface="Arial Unicode MS" pitchFamily="34" charset="-128"/>
              </a:rP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Open Tasks/ Compiler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b="1" kern="0" dirty="0" err="1" smtClean="0">
                <a:solidFill>
                  <a:srgbClr val="FFFFFF"/>
                </a:solidFill>
                <a:ea typeface="Arial Unicode MS" pitchFamily="34" charset="-128"/>
                <a:cs typeface="Arial Unicode MS" pitchFamily="34" charset="-128"/>
              </a:rPr>
              <a:t>Warnings</a:t>
            </a:r>
            <a:endParaRPr sz="1000" b="1" kern="0" dirty="0">
              <a:solidFill>
                <a:srgbClr val="FFFFFF"/>
              </a:solidFill>
              <a:ea typeface="Arial Unicode MS" pitchFamily="34" charset="-128"/>
              <a:cs typeface="Arial Unicode MS" pitchFamily="34" charset="-128"/>
            </a:endParaRPr>
          </a:p>
        </p:txBody>
      </p:sp>
      <p:sp>
        <p:nvSpPr>
          <p:cNvPr id="15" name="Rounded Rectangle 14"/>
          <p:cNvSpPr/>
          <p:nvPr/>
        </p:nvSpPr>
        <p:spPr bwMode="gray">
          <a:xfrm>
            <a:off x="3054244" y="3198001"/>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System Tests</a:t>
            </a:r>
          </a:p>
          <a:p>
            <a:pPr fontAlgn="base">
              <a:spcBef>
                <a:spcPct val="50000"/>
              </a:spcBef>
              <a:spcAft>
                <a:spcPct val="0"/>
              </a:spcAft>
              <a:buClr>
                <a:srgbClr val="F0AB00"/>
              </a:buClr>
              <a:buSzPct val="80000"/>
            </a:pPr>
            <a:endParaRPr sz="10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4" name="Right Arrow 13"/>
          <p:cNvSpPr/>
          <p:nvPr/>
        </p:nvSpPr>
        <p:spPr bwMode="gray">
          <a:xfrm>
            <a:off x="2446290"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51" name="Rounded Rectangle 50"/>
          <p:cNvSpPr/>
          <p:nvPr/>
        </p:nvSpPr>
        <p:spPr bwMode="gray">
          <a:xfrm>
            <a:off x="7672346" y="3198002"/>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Manual/ </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Explorative </a:t>
            </a:r>
            <a:r>
              <a:rPr lang="de-DE" sz="1000" b="1" kern="0" dirty="0" smtClean="0">
                <a:solidFill>
                  <a:srgbClr val="FFFFFF"/>
                </a:solidFill>
                <a:ea typeface="Arial Unicode MS" pitchFamily="34" charset="-128"/>
                <a:cs typeface="Arial Unicode MS" pitchFamily="34" charset="-128"/>
              </a:rPr>
              <a:t>T</a:t>
            </a:r>
            <a:r>
              <a:rPr sz="1000" b="1" kern="0" dirty="0" smtClean="0">
                <a:solidFill>
                  <a:srgbClr val="FFFFFF"/>
                </a:solidFill>
                <a:ea typeface="Arial Unicode MS" pitchFamily="34" charset="-128"/>
                <a:cs typeface="Arial Unicode MS" pitchFamily="34" charset="-128"/>
              </a:rPr>
              <a:t>ests</a:t>
            </a:r>
            <a:br>
              <a:rPr sz="1000" b="1" kern="0" dirty="0" smtClean="0">
                <a:solidFill>
                  <a:srgbClr val="FFFFFF"/>
                </a:solidFill>
                <a:ea typeface="Arial Unicode MS" pitchFamily="34" charset="-128"/>
                <a:cs typeface="Arial Unicode MS" pitchFamily="34" charset="-128"/>
              </a:rPr>
            </a:br>
            <a:r>
              <a:rPr sz="1000" b="1" kern="0" dirty="0" smtClean="0">
                <a:solidFill>
                  <a:srgbClr val="FFFFFF"/>
                </a:solidFill>
                <a:ea typeface="Arial Unicode MS" pitchFamily="34" charset="-128"/>
                <a:cs typeface="Arial Unicode MS" pitchFamily="34" charset="-128"/>
              </a:rPr>
              <a:t> </a:t>
            </a:r>
            <a:r>
              <a:rPr sz="1000" i="1" kern="0" dirty="0" smtClean="0">
                <a:solidFill>
                  <a:srgbClr val="FFFFFF"/>
                </a:solidFill>
                <a:ea typeface="Arial Unicode MS" pitchFamily="34" charset="-128"/>
                <a:cs typeface="Arial Unicode MS" pitchFamily="34" charset="-128"/>
              </a:rPr>
              <a:t>(Not yet implemented!)</a:t>
            </a: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52" name="Rounded Rectangle 51"/>
          <p:cNvSpPr/>
          <p:nvPr/>
        </p:nvSpPr>
        <p:spPr bwMode="gray">
          <a:xfrm>
            <a:off x="9983420" y="3208200"/>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Monitor</a:t>
            </a: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12" name="TextBox 11"/>
          <p:cNvSpPr txBox="1"/>
          <p:nvPr/>
        </p:nvSpPr>
        <p:spPr>
          <a:xfrm>
            <a:off x="1125973" y="3281338"/>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Commit</a:t>
            </a:r>
            <a:endParaRPr lang="en-US" kern="0" dirty="0">
              <a:solidFill>
                <a:srgbClr val="000000"/>
              </a:solidFill>
              <a:ea typeface="Arial Unicode MS" pitchFamily="34" charset="-128"/>
              <a:cs typeface="Arial Unicode MS" pitchFamily="34" charset="-128"/>
            </a:endParaRPr>
          </a:p>
        </p:txBody>
      </p:sp>
      <p:sp>
        <p:nvSpPr>
          <p:cNvPr id="56" name="TextBox 55"/>
          <p:cNvSpPr txBox="1"/>
          <p:nvPr/>
        </p:nvSpPr>
        <p:spPr>
          <a:xfrm>
            <a:off x="3349679" y="3284162"/>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Integration</a:t>
            </a:r>
            <a:endParaRPr lang="en-US" kern="0" dirty="0">
              <a:solidFill>
                <a:srgbClr val="000000"/>
              </a:solidFill>
              <a:ea typeface="Arial Unicode MS" pitchFamily="34" charset="-128"/>
              <a:cs typeface="Arial Unicode MS" pitchFamily="34" charset="-128"/>
            </a:endParaRPr>
          </a:p>
        </p:txBody>
      </p:sp>
      <p:sp>
        <p:nvSpPr>
          <p:cNvPr id="58" name="TextBox 57"/>
          <p:cNvSpPr txBox="1"/>
          <p:nvPr/>
        </p:nvSpPr>
        <p:spPr>
          <a:xfrm>
            <a:off x="7903101" y="3290863"/>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rgbClr val="FFFFFF"/>
                </a:solidFill>
                <a:ea typeface="Arial Unicode MS" pitchFamily="34" charset="-128"/>
                <a:cs typeface="Arial Unicode MS" pitchFamily="34" charset="-128"/>
              </a:rPr>
              <a:t>Acceptance</a:t>
            </a:r>
            <a:endParaRPr lang="en-US" kern="0" dirty="0">
              <a:solidFill>
                <a:srgbClr val="000000"/>
              </a:solidFill>
              <a:ea typeface="Arial Unicode MS" pitchFamily="34" charset="-128"/>
              <a:cs typeface="Arial Unicode MS" pitchFamily="34" charset="-128"/>
            </a:endParaRPr>
          </a:p>
        </p:txBody>
      </p:sp>
      <p:sp>
        <p:nvSpPr>
          <p:cNvPr id="60" name="TextBox 59"/>
          <p:cNvSpPr txBox="1"/>
          <p:nvPr/>
        </p:nvSpPr>
        <p:spPr>
          <a:xfrm>
            <a:off x="10250321" y="3281338"/>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Production</a:t>
            </a:r>
            <a:endParaRPr lang="en-US" kern="0" dirty="0">
              <a:solidFill>
                <a:srgbClr val="000000"/>
              </a:solidFill>
              <a:ea typeface="Arial Unicode MS" pitchFamily="34" charset="-128"/>
              <a:cs typeface="Arial Unicode MS" pitchFamily="34" charset="-128"/>
            </a:endParaRPr>
          </a:p>
        </p:txBody>
      </p:sp>
      <p:sp>
        <p:nvSpPr>
          <p:cNvPr id="97" name="TextBox 96"/>
          <p:cNvSpPr txBox="1"/>
          <p:nvPr/>
        </p:nvSpPr>
        <p:spPr>
          <a:xfrm>
            <a:off x="4729885" y="5972127"/>
            <a:ext cx="2452594"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Artifact</a:t>
            </a:r>
            <a:r>
              <a:rPr kern="0" dirty="0">
                <a:solidFill>
                  <a:srgbClr val="0076CB">
                    <a:lumMod val="50000"/>
                  </a:srgbClr>
                </a:solidFill>
                <a:ea typeface="Arial Unicode MS" pitchFamily="34" charset="-128"/>
                <a:cs typeface="Arial Unicode MS" pitchFamily="34" charset="-128"/>
              </a:rPr>
              <a:t> </a:t>
            </a:r>
            <a:r>
              <a:rPr kern="0" dirty="0" err="1">
                <a:solidFill>
                  <a:srgbClr val="0076CB">
                    <a:lumMod val="50000"/>
                  </a:srgbClr>
                </a:solidFill>
                <a:ea typeface="Arial Unicode MS" pitchFamily="34" charset="-128"/>
                <a:cs typeface="Arial Unicode MS" pitchFamily="34" charset="-128"/>
              </a:rPr>
              <a:t>repositories</a:t>
            </a:r>
            <a:r>
              <a:rPr kern="0" dirty="0">
                <a:solidFill>
                  <a:srgbClr val="0076CB">
                    <a:lumMod val="50000"/>
                  </a:srgbClr>
                </a:solidFill>
                <a:ea typeface="Arial Unicode MS" pitchFamily="34" charset="-128"/>
                <a:cs typeface="Arial Unicode MS" pitchFamily="34" charset="-128"/>
              </a:rPr>
              <a:t> </a:t>
            </a:r>
            <a:endParaRPr lang="en-US" kern="0" dirty="0" err="1">
              <a:solidFill>
                <a:srgbClr val="0076CB">
                  <a:lumMod val="50000"/>
                </a:srgbClr>
              </a:solidFill>
              <a:ea typeface="Arial Unicode MS" pitchFamily="34" charset="-128"/>
              <a:cs typeface="Arial Unicode MS" pitchFamily="34" charset="-128"/>
            </a:endParaRPr>
          </a:p>
        </p:txBody>
      </p:sp>
      <p:sp>
        <p:nvSpPr>
          <p:cNvPr id="34" name="TextBox 33"/>
          <p:cNvSpPr txBox="1"/>
          <p:nvPr/>
        </p:nvSpPr>
        <p:spPr>
          <a:xfrm>
            <a:off x="10029702" y="412384"/>
            <a:ext cx="1319447" cy="553998"/>
          </a:xfrm>
          <a:prstGeom prst="rect">
            <a:avLst/>
          </a:prstGeom>
          <a:solidFill>
            <a:srgbClr val="FFFFCC"/>
          </a:solidFill>
        </p:spPr>
        <p:txBody>
          <a:bodyPr wrap="square" lIns="0" tIns="0" rIns="0" bIns="0" rtlCol="0">
            <a:spAutoFit/>
          </a:bodyPr>
          <a:lstStyle/>
          <a:p>
            <a:pPr fontAlgn="base">
              <a:spcBef>
                <a:spcPct val="50000"/>
              </a:spcBef>
              <a:spcAft>
                <a:spcPct val="0"/>
              </a:spcAft>
              <a:buClr>
                <a:srgbClr val="F0AB00"/>
              </a:buClr>
              <a:buSzPct val="80000"/>
            </a:pPr>
            <a:r>
              <a:rPr sz="3600" kern="0" dirty="0" err="1" smtClean="0">
                <a:solidFill>
                  <a:srgbClr val="000000"/>
                </a:solidFill>
                <a:ea typeface="Arial Unicode MS" pitchFamily="34" charset="-128"/>
                <a:cs typeface="Arial Unicode MS" pitchFamily="34" charset="-128"/>
              </a:rPr>
              <a:t>Draft</a:t>
            </a:r>
            <a:r>
              <a:rPr sz="3600" kern="0" dirty="0" smtClean="0">
                <a:solidFill>
                  <a:srgbClr val="000000"/>
                </a:solidFill>
                <a:ea typeface="Arial Unicode MS" pitchFamily="34" charset="-128"/>
                <a:cs typeface="Arial Unicode MS" pitchFamily="34" charset="-128"/>
              </a:rPr>
              <a:t> !</a:t>
            </a:r>
          </a:p>
        </p:txBody>
      </p:sp>
      <p:sp>
        <p:nvSpPr>
          <p:cNvPr id="38" name="Rounded Rectangle 37"/>
          <p:cNvSpPr/>
          <p:nvPr/>
        </p:nvSpPr>
        <p:spPr bwMode="gray">
          <a:xfrm>
            <a:off x="5388573" y="3208200"/>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sz="1000" b="1" kern="0" dirty="0" smtClean="0">
                <a:solidFill>
                  <a:srgbClr val="FFFFFF"/>
                </a:solidFill>
                <a:ea typeface="Arial Unicode MS" pitchFamily="34" charset="-128"/>
                <a:cs typeface="Arial Unicode MS" pitchFamily="34" charset="-128"/>
              </a:rPr>
              <a:t>- Load/ Performance Tests</a:t>
            </a:r>
          </a:p>
          <a:p>
            <a:pPr fontAlgn="base">
              <a:spcBef>
                <a:spcPct val="50000"/>
              </a:spcBef>
              <a:spcAft>
                <a:spcPct val="0"/>
              </a:spcAft>
              <a:buClr>
                <a:srgbClr val="F0AB00"/>
              </a:buClr>
              <a:buSzPct val="80000"/>
            </a:pPr>
            <a:endParaRPr sz="1000" b="1" u="sng" kern="0" dirty="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sz="1000" b="1" u="sng" kern="0" dirty="0" smtClean="0">
              <a:solidFill>
                <a:srgbClr val="FFFFFF"/>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300" b="1" u="sng" kern="0" dirty="0">
              <a:solidFill>
                <a:srgbClr val="FFFFFF"/>
              </a:solidFill>
              <a:ea typeface="Arial Unicode MS" pitchFamily="34" charset="-128"/>
              <a:cs typeface="Arial Unicode MS" pitchFamily="34" charset="-128"/>
            </a:endParaRPr>
          </a:p>
        </p:txBody>
      </p:sp>
      <p:sp>
        <p:nvSpPr>
          <p:cNvPr id="39" name="TextBox 38"/>
          <p:cNvSpPr txBox="1"/>
          <p:nvPr/>
        </p:nvSpPr>
        <p:spPr>
          <a:xfrm>
            <a:off x="5561427" y="3302351"/>
            <a:ext cx="133530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rgbClr val="FFFFFF"/>
                </a:solidFill>
                <a:ea typeface="Arial Unicode MS" pitchFamily="34" charset="-128"/>
                <a:cs typeface="Arial Unicode MS" pitchFamily="34" charset="-128"/>
              </a:rPr>
              <a:t>Performance</a:t>
            </a:r>
            <a:endParaRPr lang="en-US" kern="0" dirty="0">
              <a:solidFill>
                <a:srgbClr val="000000"/>
              </a:solidFill>
              <a:ea typeface="Arial Unicode MS" pitchFamily="34" charset="-128"/>
              <a:cs typeface="Arial Unicode MS" pitchFamily="34" charset="-128"/>
            </a:endParaRPr>
          </a:p>
        </p:txBody>
      </p:sp>
      <p:sp>
        <p:nvSpPr>
          <p:cNvPr id="47" name="Right Arrow 46"/>
          <p:cNvSpPr/>
          <p:nvPr/>
        </p:nvSpPr>
        <p:spPr bwMode="gray">
          <a:xfrm>
            <a:off x="7060213"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8" name="Right Arrow 47"/>
          <p:cNvSpPr/>
          <p:nvPr/>
        </p:nvSpPr>
        <p:spPr bwMode="gray">
          <a:xfrm>
            <a:off x="4777337" y="376198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49" name="Right Arrow 48"/>
          <p:cNvSpPr/>
          <p:nvPr/>
        </p:nvSpPr>
        <p:spPr bwMode="gray">
          <a:xfrm>
            <a:off x="9383896" y="3767930"/>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solidFill>
                <a:srgbClr val="000000"/>
              </a:solidFill>
              <a:ea typeface="Arial Unicode MS" pitchFamily="34" charset="-128"/>
              <a:cs typeface="Arial Unicode MS" pitchFamily="34" charset="-128"/>
            </a:endParaRPr>
          </a:p>
        </p:txBody>
      </p:sp>
      <p:sp>
        <p:nvSpPr>
          <p:cNvPr id="21" name="Rectangle 20"/>
          <p:cNvSpPr/>
          <p:nvPr/>
        </p:nvSpPr>
        <p:spPr>
          <a:xfrm>
            <a:off x="7395704" y="5841322"/>
            <a:ext cx="4587620" cy="261610"/>
          </a:xfrm>
          <a:prstGeom prst="rect">
            <a:avLst/>
          </a:prstGeom>
        </p:spPr>
        <p:txBody>
          <a:bodyPr wrap="square">
            <a:spAutoFit/>
          </a:bodyPr>
          <a:lstStyle/>
          <a:p>
            <a:r>
              <a:rPr sz="1050" dirty="0">
                <a:solidFill>
                  <a:srgbClr val="000000"/>
                </a:solidFill>
                <a:hlinkClick r:id="rId3"/>
              </a:rPr>
              <a:t>http://mo-f8268fdb9.mo.sap.corp:8080/jenkins/view/CD%20Pipeline</a:t>
            </a:r>
            <a:r>
              <a:rPr sz="1050" dirty="0" smtClean="0">
                <a:solidFill>
                  <a:srgbClr val="000000"/>
                </a:solidFill>
                <a:hlinkClick r:id="rId3"/>
              </a:rPr>
              <a:t>/</a:t>
            </a:r>
            <a:endParaRPr sz="1050" dirty="0">
              <a:solidFill>
                <a:srgbClr val="000000"/>
              </a:solidFill>
            </a:endParaRPr>
          </a:p>
        </p:txBody>
      </p:sp>
      <p:sp>
        <p:nvSpPr>
          <p:cNvPr id="22" name="Rectangle 21"/>
          <p:cNvSpPr/>
          <p:nvPr/>
        </p:nvSpPr>
        <p:spPr>
          <a:xfrm>
            <a:off x="7374537" y="6051105"/>
            <a:ext cx="5020524" cy="246221"/>
          </a:xfrm>
          <a:prstGeom prst="rect">
            <a:avLst/>
          </a:prstGeom>
        </p:spPr>
        <p:txBody>
          <a:bodyPr wrap="square">
            <a:spAutoFit/>
          </a:bodyPr>
          <a:lstStyle/>
          <a:p>
            <a:r>
              <a:rPr sz="1000" dirty="0">
                <a:solidFill>
                  <a:srgbClr val="000000"/>
                </a:solidFill>
                <a:hlinkClick r:id="rId4"/>
              </a:rPr>
              <a:t>http://mo-f8268fdb9.mo.sap.corp:8080/jenkins/view/CD%20Pipeline_DeliveryPlugin</a:t>
            </a:r>
            <a:r>
              <a:rPr sz="1000" dirty="0" smtClean="0">
                <a:solidFill>
                  <a:srgbClr val="000000"/>
                </a:solidFill>
                <a:hlinkClick r:id="rId4"/>
              </a:rPr>
              <a:t>/</a:t>
            </a:r>
            <a:endParaRPr sz="1000" dirty="0">
              <a:solidFill>
                <a:srgbClr val="000000"/>
              </a:solidFill>
            </a:endParaRPr>
          </a:p>
        </p:txBody>
      </p:sp>
    </p:spTree>
    <p:extLst>
      <p:ext uri="{BB962C8B-B14F-4D97-AF65-F5344CB8AC3E}">
        <p14:creationId xmlns:p14="http://schemas.microsoft.com/office/powerpoint/2010/main" val="698051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CD Pipeline: </a:t>
            </a:r>
            <a:r>
              <a:rPr lang="de-DE" dirty="0" err="1" smtClean="0"/>
              <a:t>Current</a:t>
            </a:r>
            <a:r>
              <a:rPr lang="de-DE" dirty="0" smtClean="0"/>
              <a:t> State</a:t>
            </a:r>
            <a:endParaRPr lang="en-US" i="1" dirty="0"/>
          </a:p>
        </p:txBody>
      </p:sp>
      <p:sp>
        <p:nvSpPr>
          <p:cNvPr id="3" name="Rounded Rectangle 2"/>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Version Control: </a:t>
            </a: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419251" y="5709133"/>
            <a:ext cx="8107530"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Artifact Repository: Jenkins</a:t>
            </a:r>
          </a:p>
        </p:txBody>
      </p:sp>
      <p:sp>
        <p:nvSpPr>
          <p:cNvPr id="37" name="Rounded Rectangle 36"/>
          <p:cNvSpPr/>
          <p:nvPr/>
        </p:nvSpPr>
        <p:spPr bwMode="gray">
          <a:xfrm>
            <a:off x="444855" y="3148787"/>
            <a:ext cx="1821623"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a:solidFill>
                  <a:srgbClr val="000000"/>
                </a:solidFill>
                <a:latin typeface="Arial"/>
                <a:ea typeface="Arial Unicode MS" pitchFamily="34" charset="-128"/>
                <a:cs typeface="Arial Unicode MS" pitchFamily="34" charset="-128"/>
              </a:rPr>
              <a:t>Commit</a:t>
            </a:r>
          </a:p>
        </p:txBody>
      </p:sp>
      <p:sp>
        <p:nvSpPr>
          <p:cNvPr id="42" name="Rounded Rectangle 41"/>
          <p:cNvSpPr/>
          <p:nvPr/>
        </p:nvSpPr>
        <p:spPr bwMode="gray">
          <a:xfrm>
            <a:off x="2951344" y="3148787"/>
            <a:ext cx="1717782"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a:t>
            </a:r>
          </a:p>
        </p:txBody>
      </p:sp>
      <p:sp>
        <p:nvSpPr>
          <p:cNvPr id="43" name="Right Arrow 42"/>
          <p:cNvSpPr/>
          <p:nvPr/>
        </p:nvSpPr>
        <p:spPr bwMode="gray">
          <a:xfrm>
            <a:off x="2272940"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10498" y="3148787"/>
            <a:ext cx="1687809"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Acceptance</a:t>
            </a:r>
          </a:p>
        </p:txBody>
      </p:sp>
      <p:sp>
        <p:nvSpPr>
          <p:cNvPr id="45" name="Rounded Rectangle 44"/>
          <p:cNvSpPr/>
          <p:nvPr/>
        </p:nvSpPr>
        <p:spPr bwMode="gray">
          <a:xfrm>
            <a:off x="10083173" y="3148787"/>
            <a:ext cx="1684758"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Production</a:t>
            </a:r>
            <a:endParaRPr lang="de-DE" sz="1800" kern="0" dirty="0">
              <a:solidFill>
                <a:srgbClr val="000000"/>
              </a:solidFill>
              <a:latin typeface="Arial"/>
              <a:ea typeface="Arial Unicode MS" pitchFamily="34" charset="-128"/>
              <a:cs typeface="Arial Unicode MS" pitchFamily="34" charset="-128"/>
            </a:endParaRPr>
          </a:p>
        </p:txBody>
      </p:sp>
      <p:sp>
        <p:nvSpPr>
          <p:cNvPr id="46" name="Rounded Rectangle 45"/>
          <p:cNvSpPr/>
          <p:nvPr/>
        </p:nvSpPr>
        <p:spPr bwMode="gray">
          <a:xfrm>
            <a:off x="5353992" y="3148787"/>
            <a:ext cx="1671640"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Performance</a:t>
            </a:r>
          </a:p>
        </p:txBody>
      </p:sp>
      <p:sp>
        <p:nvSpPr>
          <p:cNvPr id="50" name="Right Arrow 49"/>
          <p:cNvSpPr/>
          <p:nvPr/>
        </p:nvSpPr>
        <p:spPr bwMode="gray">
          <a:xfrm>
            <a:off x="7025632" y="3703752"/>
            <a:ext cx="684866"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675588"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398307" y="3709694"/>
            <a:ext cx="696578"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11766"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576039"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gray">
          <a:xfrm>
            <a:off x="8635625" y="5709133"/>
            <a:ext cx="3127438"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Artifact Repository: </a:t>
            </a:r>
            <a:r>
              <a:rPr lang="de-DE" sz="2000" kern="0" dirty="0">
                <a:solidFill>
                  <a:srgbClr val="000000"/>
                </a:solidFill>
                <a:ea typeface="Arial Unicode MS" pitchFamily="34" charset="-128"/>
                <a:cs typeface="Arial Unicode MS" pitchFamily="34" charset="-128"/>
              </a:rPr>
              <a:t>Nexus</a:t>
            </a:r>
            <a:endParaRPr lang="en-US" sz="2000" kern="0" dirty="0">
              <a:solidFill>
                <a:srgbClr val="000000"/>
              </a:solidFill>
              <a:ea typeface="Arial Unicode MS" pitchFamily="34" charset="-128"/>
              <a:cs typeface="Arial Unicode MS" pitchFamily="34" charset="-128"/>
            </a:endParaRPr>
          </a:p>
        </p:txBody>
      </p:sp>
      <p:cxnSp>
        <p:nvCxnSpPr>
          <p:cNvPr id="39" name="Straight Arrow Connector 38"/>
          <p:cNvCxnSpPr/>
          <p:nvPr/>
        </p:nvCxnSpPr>
        <p:spPr>
          <a:xfrm>
            <a:off x="3802566" y="2082193"/>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200078"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617040"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353015" y="4588360"/>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2" idx="2"/>
          </p:cNvCxnSpPr>
          <p:nvPr/>
        </p:nvCxnSpPr>
        <p:spPr>
          <a:xfrm flipV="1">
            <a:off x="3810235" y="4588360"/>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189812" y="4588359"/>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185230"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0918353"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8925083" y="4588357"/>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84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CD Pipeline: Future State</a:t>
            </a:r>
            <a:endParaRPr lang="en-US" i="1" dirty="0"/>
          </a:p>
        </p:txBody>
      </p:sp>
      <p:sp>
        <p:nvSpPr>
          <p:cNvPr id="3" name="Rounded Rectangle 2"/>
          <p:cNvSpPr/>
          <p:nvPr/>
        </p:nvSpPr>
        <p:spPr bwMode="gray">
          <a:xfrm>
            <a:off x="448691" y="1337404"/>
            <a:ext cx="11343813"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Version Control: </a:t>
            </a: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37" name="Rounded Rectangle 36"/>
          <p:cNvSpPr/>
          <p:nvPr/>
        </p:nvSpPr>
        <p:spPr bwMode="gray">
          <a:xfrm>
            <a:off x="444855" y="3148787"/>
            <a:ext cx="1821623"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smtClean="0">
                <a:solidFill>
                  <a:srgbClr val="000000"/>
                </a:solidFill>
                <a:latin typeface="Arial"/>
                <a:ea typeface="Arial Unicode MS" pitchFamily="34" charset="-128"/>
                <a:cs typeface="Arial Unicode MS" pitchFamily="34" charset="-128"/>
              </a:rPr>
              <a:t>Commit</a:t>
            </a:r>
          </a:p>
          <a:p>
            <a:pPr algn="ctr" fontAlgn="base">
              <a:spcBef>
                <a:spcPct val="50000"/>
              </a:spcBef>
              <a:spcAft>
                <a:spcPct val="0"/>
              </a:spcAft>
              <a:buClr>
                <a:srgbClr val="F0AB00"/>
              </a:buClr>
              <a:buSzPct val="80000"/>
            </a:pPr>
            <a:r>
              <a:rPr lang="de-DE" sz="1600" i="1" kern="0" dirty="0" smtClean="0">
                <a:solidFill>
                  <a:srgbClr val="000000"/>
                </a:solidFill>
                <a:ea typeface="Arial Unicode MS" pitchFamily="34" charset="-128"/>
                <a:cs typeface="Arial Unicode MS" pitchFamily="34" charset="-128"/>
              </a:rPr>
              <a:t>(</a:t>
            </a:r>
            <a:r>
              <a:rPr lang="de-DE" sz="1600" i="1" kern="0" dirty="0" err="1" smtClean="0">
                <a:solidFill>
                  <a:srgbClr val="000000"/>
                </a:solidFill>
                <a:ea typeface="Arial Unicode MS" pitchFamily="34" charset="-128"/>
                <a:cs typeface="Arial Unicode MS" pitchFamily="34" charset="-128"/>
              </a:rPr>
              <a:t>build</a:t>
            </a:r>
            <a:r>
              <a:rPr lang="de-DE" sz="1600" i="1" kern="0" dirty="0" smtClean="0">
                <a:solidFill>
                  <a:srgbClr val="000000"/>
                </a:solidFill>
                <a:ea typeface="Arial Unicode MS" pitchFamily="34" charset="-128"/>
                <a:cs typeface="Arial Unicode MS" pitchFamily="34" charset="-128"/>
              </a:rPr>
              <a:t>: </a:t>
            </a:r>
            <a:r>
              <a:rPr lang="de-DE" sz="1600" i="1" kern="0" dirty="0" err="1" smtClean="0">
                <a:solidFill>
                  <a:srgbClr val="000000"/>
                </a:solidFill>
                <a:ea typeface="Arial Unicode MS" pitchFamily="34" charset="-128"/>
                <a:cs typeface="Arial Unicode MS" pitchFamily="34" charset="-128"/>
              </a:rPr>
              <a:t>XMake</a:t>
            </a:r>
            <a:r>
              <a:rPr lang="de-DE" sz="1600" i="1" kern="0" dirty="0" smtClean="0">
                <a:solidFill>
                  <a:srgbClr val="000000"/>
                </a:solidFill>
                <a:ea typeface="Arial Unicode MS" pitchFamily="34" charset="-128"/>
                <a:cs typeface="Arial Unicode MS" pitchFamily="34" charset="-128"/>
              </a:rPr>
              <a:t>)</a:t>
            </a:r>
            <a:endParaRPr lang="de-DE" sz="1600" i="1" kern="0" dirty="0">
              <a:solidFill>
                <a:srgbClr val="000000"/>
              </a:solidFill>
              <a:ea typeface="Arial Unicode MS" pitchFamily="34" charset="-128"/>
              <a:cs typeface="Arial Unicode MS" pitchFamily="34" charset="-128"/>
            </a:endParaRPr>
          </a:p>
        </p:txBody>
      </p:sp>
      <p:sp>
        <p:nvSpPr>
          <p:cNvPr id="42" name="Rounded Rectangle 41"/>
          <p:cNvSpPr/>
          <p:nvPr/>
        </p:nvSpPr>
        <p:spPr bwMode="gray">
          <a:xfrm>
            <a:off x="2951344" y="3148787"/>
            <a:ext cx="1717782"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smtClean="0">
                <a:solidFill>
                  <a:srgbClr val="000000"/>
                </a:solidFill>
                <a:latin typeface="Arial"/>
                <a:ea typeface="Arial Unicode MS" pitchFamily="34" charset="-128"/>
                <a:cs typeface="Arial Unicode MS" pitchFamily="34" charset="-128"/>
              </a:rPr>
              <a:t>Integration</a:t>
            </a:r>
          </a:p>
        </p:txBody>
      </p:sp>
      <p:sp>
        <p:nvSpPr>
          <p:cNvPr id="43" name="Right Arrow 42"/>
          <p:cNvSpPr/>
          <p:nvPr/>
        </p:nvSpPr>
        <p:spPr bwMode="gray">
          <a:xfrm>
            <a:off x="2272940"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10498" y="3148787"/>
            <a:ext cx="1687809"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Acceptance</a:t>
            </a:r>
          </a:p>
        </p:txBody>
      </p:sp>
      <p:sp>
        <p:nvSpPr>
          <p:cNvPr id="45" name="Rounded Rectangle 44"/>
          <p:cNvSpPr/>
          <p:nvPr/>
        </p:nvSpPr>
        <p:spPr bwMode="gray">
          <a:xfrm>
            <a:off x="10083173" y="3148787"/>
            <a:ext cx="1684758"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Production</a:t>
            </a:r>
            <a:endParaRPr lang="de-DE" sz="1800" kern="0" dirty="0">
              <a:solidFill>
                <a:srgbClr val="000000"/>
              </a:solidFill>
              <a:latin typeface="Arial"/>
              <a:ea typeface="Arial Unicode MS" pitchFamily="34" charset="-128"/>
              <a:cs typeface="Arial Unicode MS" pitchFamily="34" charset="-128"/>
            </a:endParaRPr>
          </a:p>
        </p:txBody>
      </p:sp>
      <p:sp>
        <p:nvSpPr>
          <p:cNvPr id="46" name="Rounded Rectangle 45"/>
          <p:cNvSpPr/>
          <p:nvPr/>
        </p:nvSpPr>
        <p:spPr bwMode="gray">
          <a:xfrm>
            <a:off x="5353992" y="3148787"/>
            <a:ext cx="1671640" cy="1439573"/>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Performance</a:t>
            </a:r>
          </a:p>
        </p:txBody>
      </p:sp>
      <p:sp>
        <p:nvSpPr>
          <p:cNvPr id="50" name="Right Arrow 49"/>
          <p:cNvSpPr/>
          <p:nvPr/>
        </p:nvSpPr>
        <p:spPr bwMode="gray">
          <a:xfrm>
            <a:off x="7025632" y="3703752"/>
            <a:ext cx="684866"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675588" y="3703752"/>
            <a:ext cx="678403"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398307" y="3709694"/>
            <a:ext cx="696578" cy="336508"/>
          </a:xfrm>
          <a:prstGeom prst="rightArrow">
            <a:avLst/>
          </a:prstGeom>
          <a:solidFill>
            <a:schemeClr val="tx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11766"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576039"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802566" y="2082193"/>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200078" y="2078252"/>
            <a:ext cx="0" cy="1067771"/>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8617040" y="2070818"/>
            <a:ext cx="0" cy="107914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1353015" y="4588360"/>
            <a:ext cx="11151"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2" idx="2"/>
          </p:cNvCxnSpPr>
          <p:nvPr/>
        </p:nvCxnSpPr>
        <p:spPr>
          <a:xfrm flipV="1">
            <a:off x="3810235" y="4588360"/>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189812" y="4588359"/>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185230"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10918353" y="4588358"/>
            <a:ext cx="0" cy="1120773"/>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gray">
          <a:xfrm>
            <a:off x="419251" y="5709133"/>
            <a:ext cx="8107530"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en-US" sz="2000" kern="0" dirty="0" smtClean="0">
                <a:solidFill>
                  <a:srgbClr val="000000"/>
                </a:solidFill>
                <a:ea typeface="Arial Unicode MS" pitchFamily="34" charset="-128"/>
                <a:cs typeface="Arial Unicode MS" pitchFamily="34" charset="-128"/>
              </a:rPr>
              <a:t>Nexus: Staging Repo</a:t>
            </a:r>
            <a:endParaRPr lang="en-US" sz="2000" kern="0" dirty="0">
              <a:solidFill>
                <a:srgbClr val="000000"/>
              </a:solidFill>
              <a:ea typeface="Arial Unicode MS" pitchFamily="34" charset="-128"/>
              <a:cs typeface="Arial Unicode MS" pitchFamily="34" charset="-128"/>
            </a:endParaRPr>
          </a:p>
        </p:txBody>
      </p:sp>
      <p:sp>
        <p:nvSpPr>
          <p:cNvPr id="28" name="Rounded Rectangle 27"/>
          <p:cNvSpPr/>
          <p:nvPr/>
        </p:nvSpPr>
        <p:spPr bwMode="gray">
          <a:xfrm>
            <a:off x="8635625" y="5709133"/>
            <a:ext cx="3127438" cy="733416"/>
          </a:xfrm>
          <a:prstGeom prst="roundRect">
            <a:avLst/>
          </a:prstGeom>
          <a:solidFill>
            <a:schemeClr val="accent1">
              <a:lumMod val="60000"/>
              <a:lumOff val="40000"/>
            </a:schemeClr>
          </a:solidFill>
          <a:ln w="6350" algn="ctr">
            <a:solidFill>
              <a:schemeClr val="tx1"/>
            </a:solidFill>
            <a:miter lim="800000"/>
            <a:headEnd/>
            <a:tailEnd/>
          </a:ln>
          <a:effectLst/>
        </p:spPr>
        <p:txBody>
          <a:bodyPr lIns="107163" tIns="85730" rIns="107163" bIns="85730" rtlCol="0" anchor="ctr"/>
          <a:lstStyle/>
          <a:p>
            <a:pPr algn="ctr" fontAlgn="base">
              <a:spcBef>
                <a:spcPct val="50000"/>
              </a:spcBef>
              <a:spcAft>
                <a:spcPct val="0"/>
              </a:spcAft>
              <a:buClr>
                <a:srgbClr val="F0AB00"/>
              </a:buClr>
              <a:buSzPct val="80000"/>
            </a:pPr>
            <a:r>
              <a:rPr lang="de-DE" sz="2000" kern="0" dirty="0" smtClean="0">
                <a:solidFill>
                  <a:srgbClr val="000000"/>
                </a:solidFill>
                <a:ea typeface="Arial Unicode MS" pitchFamily="34" charset="-128"/>
                <a:cs typeface="Arial Unicode MS" pitchFamily="34" charset="-128"/>
              </a:rPr>
              <a:t>Nexus: Release Repo</a:t>
            </a:r>
            <a:endParaRPr lang="en-US" sz="2000" kern="0" dirty="0">
              <a:solidFill>
                <a:srgbClr val="000000"/>
              </a:solidFill>
              <a:ea typeface="Arial Unicode MS" pitchFamily="34" charset="-128"/>
              <a:cs typeface="Arial Unicode MS" pitchFamily="34" charset="-128"/>
            </a:endParaRPr>
          </a:p>
        </p:txBody>
      </p:sp>
      <p:sp>
        <p:nvSpPr>
          <p:cNvPr id="29" name="TextBox 28"/>
          <p:cNvSpPr txBox="1"/>
          <p:nvPr/>
        </p:nvSpPr>
        <p:spPr>
          <a:xfrm rot="16200000">
            <a:off x="965473" y="5002106"/>
            <a:ext cx="501740" cy="24622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stage</a:t>
            </a:r>
            <a:endParaRPr lang="en-US" sz="1400" i="1" kern="0" dirty="0" smtClean="0">
              <a:ea typeface="Arial Unicode MS" pitchFamily="34" charset="-128"/>
              <a:cs typeface="Arial Unicode MS" pitchFamily="34" charset="-128"/>
            </a:endParaRPr>
          </a:p>
        </p:txBody>
      </p:sp>
      <p:sp>
        <p:nvSpPr>
          <p:cNvPr id="30" name="TextBox 29"/>
          <p:cNvSpPr txBox="1"/>
          <p:nvPr/>
        </p:nvSpPr>
        <p:spPr>
          <a:xfrm>
            <a:off x="7333792" y="5830848"/>
            <a:ext cx="753411" cy="246221"/>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promote</a:t>
            </a:r>
            <a:endParaRPr lang="en-US" sz="1400" i="1" kern="0" dirty="0" smtClean="0">
              <a:ea typeface="Arial Unicode MS" pitchFamily="34" charset="-128"/>
              <a:cs typeface="Arial Unicode MS" pitchFamily="34" charset="-128"/>
            </a:endParaRPr>
          </a:p>
        </p:txBody>
      </p:sp>
      <p:cxnSp>
        <p:nvCxnSpPr>
          <p:cNvPr id="58" name="Straight Arrow Connector 57"/>
          <p:cNvCxnSpPr/>
          <p:nvPr/>
        </p:nvCxnSpPr>
        <p:spPr>
          <a:xfrm flipV="1">
            <a:off x="7025632" y="6075842"/>
            <a:ext cx="1912427" cy="122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333792" y="4595225"/>
            <a:ext cx="1674406" cy="1235623"/>
          </a:xfrm>
          <a:prstGeom prst="straightConnector1">
            <a:avLst/>
          </a:prstGeom>
          <a:ln w="6350">
            <a:solidFill>
              <a:schemeClr val="tx1"/>
            </a:solidFill>
            <a:prstDash val="lgDash"/>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809198" y="4833353"/>
            <a:ext cx="1679947" cy="630785"/>
          </a:xfrm>
          <a:prstGeom prst="rect">
            <a:avLst/>
          </a:prstGeom>
          <a:solidFill>
            <a:srgbClr val="FFFFCC"/>
          </a:solidFill>
          <a:ln w="6350" algn="ctr">
            <a:solidFill>
              <a:schemeClr val="tx1"/>
            </a:solidFill>
            <a:miter lim="800000"/>
            <a:headEnd/>
            <a:tailEnd/>
          </a:ln>
        </p:spPr>
        <p:txBody>
          <a:bodyPr lIns="90000" tIns="72000" rIns="90000" bIns="72000" rtlCol="0" anchor="ctr"/>
          <a:lstStyle>
            <a:defPPr>
              <a:defRPr lang="de-DE"/>
            </a:defPPr>
            <a:lvl1pPr marR="0" defTabSz="914400" fontAlgn="base">
              <a:lnSpc>
                <a:spcPct val="100000"/>
              </a:lnSpc>
              <a:spcBef>
                <a:spcPct val="50000"/>
              </a:spcBef>
              <a:spcAft>
                <a:spcPct val="0"/>
              </a:spcAft>
              <a:buClr>
                <a:srgbClr val="F0AB00"/>
              </a:buClr>
              <a:buSzPct val="80000"/>
              <a:tabLst/>
              <a:defRPr kumimoji="0" sz="1000" b="0" i="1" u="none" strike="noStrike" kern="0" cap="none" spc="0" normalizeH="0" baseline="0">
                <a:ln>
                  <a:noFill/>
                </a:ln>
                <a:effectLst/>
                <a:uLnTx/>
                <a:uFillTx/>
                <a:ea typeface="Arial Unicode MS" pitchFamily="34" charset="-128"/>
                <a:cs typeface="Arial Unicode MS" pitchFamily="34" charset="-128"/>
              </a:defRPr>
            </a:lvl1pPr>
          </a:lstStyle>
          <a:p>
            <a:r>
              <a:rPr lang="en-US" dirty="0"/>
              <a:t>Notify, that </a:t>
            </a:r>
            <a:r>
              <a:rPr lang="en-US" dirty="0" smtClean="0"/>
              <a:t> the </a:t>
            </a:r>
            <a:r>
              <a:rPr lang="en-US" dirty="0"/>
              <a:t>artifact is </a:t>
            </a:r>
            <a:br>
              <a:rPr lang="en-US" dirty="0"/>
            </a:br>
            <a:r>
              <a:rPr lang="en-US" dirty="0"/>
              <a:t>successfully qualified</a:t>
            </a:r>
            <a:br>
              <a:rPr lang="en-US" dirty="0"/>
            </a:br>
            <a:r>
              <a:rPr lang="en-US" dirty="0"/>
              <a:t>release candidate </a:t>
            </a:r>
            <a:r>
              <a:rPr lang="en-US" dirty="0">
                <a:sym typeface="Wingdings" panose="05000000000000000000" pitchFamily="2" charset="2"/>
              </a:rPr>
              <a:t> release</a:t>
            </a:r>
            <a:endParaRPr lang="en-US" dirty="0"/>
          </a:p>
        </p:txBody>
      </p:sp>
      <p:sp>
        <p:nvSpPr>
          <p:cNvPr id="32" name="TextBox 31"/>
          <p:cNvSpPr txBox="1"/>
          <p:nvPr/>
        </p:nvSpPr>
        <p:spPr>
          <a:xfrm>
            <a:off x="1502962" y="4902614"/>
            <a:ext cx="1771360" cy="561524"/>
          </a:xfrm>
          <a:prstGeom prst="rect">
            <a:avLst/>
          </a:prstGeom>
          <a:solidFill>
            <a:srgbClr val="FFFFCC"/>
          </a:solidFill>
          <a:ln w="6350" algn="ctr">
            <a:solidFill>
              <a:schemeClr val="tx1"/>
            </a:solidFill>
            <a:miter lim="800000"/>
            <a:headEnd/>
            <a:tailEnd/>
          </a:ln>
        </p:spPr>
        <p:txBody>
          <a:bodyPr lIns="90000" tIns="72000" rIns="90000" bIns="72000" rtlCol="0" anchor="ctr"/>
          <a:lstStyle>
            <a:defPPr>
              <a:defRPr lang="de-DE"/>
            </a:defPPr>
            <a:lvl1pPr marR="0" algn="ctr" defTabSz="914400" fontAlgn="base">
              <a:lnSpc>
                <a:spcPct val="100000"/>
              </a:lnSpc>
              <a:spcBef>
                <a:spcPct val="50000"/>
              </a:spcBef>
              <a:spcAft>
                <a:spcPct val="0"/>
              </a:spcAft>
              <a:buClr>
                <a:srgbClr val="F0AB00"/>
              </a:buClr>
              <a:buSzPct val="80000"/>
              <a:tabLst/>
              <a:defRPr kumimoji="0" sz="1600" b="0" i="0" u="none" strike="noStrike" kern="0" cap="none" spc="0" normalizeH="0" baseline="0">
                <a:ln>
                  <a:noFill/>
                </a:ln>
                <a:effectLst/>
                <a:uLnTx/>
                <a:uFillTx/>
                <a:ea typeface="Arial Unicode MS" pitchFamily="34" charset="-128"/>
                <a:cs typeface="Arial Unicode MS" pitchFamily="34" charset="-128"/>
              </a:defRPr>
            </a:lvl1pPr>
          </a:lstStyle>
          <a:p>
            <a:pPr algn="l"/>
            <a:r>
              <a:rPr lang="en-US" sz="1000" i="1" dirty="0"/>
              <a:t>Release candidate;,</a:t>
            </a:r>
            <a:br>
              <a:rPr lang="en-US" sz="1000" i="1" dirty="0"/>
            </a:br>
            <a:r>
              <a:rPr lang="en-US" sz="1000" i="1" dirty="0"/>
              <a:t>incl. e.g. MD5/ SHA1 hash</a:t>
            </a:r>
            <a:br>
              <a:rPr lang="en-US" sz="1000" i="1" dirty="0"/>
            </a:br>
            <a:r>
              <a:rPr lang="en-US" sz="1000" i="1" dirty="0"/>
              <a:t>and signed with certificate</a:t>
            </a:r>
          </a:p>
        </p:txBody>
      </p:sp>
    </p:spTree>
    <p:extLst>
      <p:ext uri="{BB962C8B-B14F-4D97-AF65-F5344CB8AC3E}">
        <p14:creationId xmlns:p14="http://schemas.microsoft.com/office/powerpoint/2010/main" val="119231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Appendix</a:t>
            </a:r>
            <a:endParaRPr lang="de-DE" dirty="0"/>
          </a:p>
        </p:txBody>
      </p:sp>
    </p:spTree>
    <p:extLst>
      <p:ext uri="{BB962C8B-B14F-4D97-AF65-F5344CB8AC3E}">
        <p14:creationId xmlns:p14="http://schemas.microsoft.com/office/powerpoint/2010/main" val="779251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lang="de-DE" kern="0" dirty="0">
                <a:ea typeface="Arial Unicode MS" pitchFamily="34" charset="-128"/>
                <a:cs typeface="Arial Unicode MS" pitchFamily="34" charset="-128"/>
              </a:rPr>
              <a:t>    </a:t>
            </a:r>
            <a:endParaRPr lang="en-US" kern="0" dirty="0">
              <a:solidFill>
                <a:schemeClr val="accent1"/>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de-DE" kern="0" dirty="0">
                <a:solidFill>
                  <a:schemeClr val="tx2">
                    <a:lumMod val="50000"/>
                  </a:schemeClr>
                </a:solidFill>
                <a:ea typeface="Arial Unicode MS" pitchFamily="34" charset="-128"/>
                <a:cs typeface="Arial Unicode MS" pitchFamily="34" charset="-128"/>
              </a:rPr>
              <a:t> Version </a:t>
            </a:r>
            <a:r>
              <a:rPr lang="de-DE" kern="0" dirty="0" err="1">
                <a:solidFill>
                  <a:schemeClr val="tx2">
                    <a:lumMod val="50000"/>
                  </a:schemeClr>
                </a:solidFill>
                <a:ea typeface="Arial Unicode MS" pitchFamily="34" charset="-128"/>
                <a:cs typeface="Arial Unicode MS" pitchFamily="34" charset="-128"/>
              </a:rPr>
              <a:t>control</a:t>
            </a:r>
            <a:r>
              <a:rPr lang="de-DE" kern="0" dirty="0">
                <a:solidFill>
                  <a:schemeClr val="tx2">
                    <a:lumMod val="50000"/>
                  </a:schemeClr>
                </a:solidFill>
                <a:ea typeface="Arial Unicode MS" pitchFamily="34" charset="-128"/>
                <a:cs typeface="Arial Unicode MS" pitchFamily="34" charset="-128"/>
              </a:rPr>
              <a:t> </a:t>
            </a:r>
            <a:endParaRPr lang="en-US" kern="0" dirty="0" err="1">
              <a:solidFill>
                <a:schemeClr val="tx2">
                  <a:lumMod val="50000"/>
                </a:schemeClr>
              </a:solidFill>
              <a:ea typeface="Arial Unicode MS" pitchFamily="34" charset="-128"/>
              <a:cs typeface="Arial Unicode MS" pitchFamily="34" charset="-128"/>
            </a:endParaRPr>
          </a:p>
        </p:txBody>
      </p:sp>
      <p:sp>
        <p:nvSpPr>
          <p:cNvPr id="97" name="TextBox 96"/>
          <p:cNvSpPr txBox="1"/>
          <p:nvPr/>
        </p:nvSpPr>
        <p:spPr>
          <a:xfrm>
            <a:off x="518546" y="5823720"/>
            <a:ext cx="1020694" cy="430887"/>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Artifact</a:t>
            </a: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repositories</a:t>
            </a:r>
            <a:r>
              <a:rPr lang="de-DE" sz="1400" kern="0" dirty="0">
                <a:solidFill>
                  <a:schemeClr val="tx2">
                    <a:lumMod val="50000"/>
                  </a:schemeClr>
                </a:solidFill>
                <a:ea typeface="Arial Unicode MS" pitchFamily="34" charset="-128"/>
                <a:cs typeface="Arial Unicode MS" pitchFamily="34" charset="-128"/>
              </a:rPr>
              <a:t> </a:t>
            </a:r>
            <a:endParaRPr lang="en-US" sz="1400" kern="0" dirty="0" err="1">
              <a:solidFill>
                <a:schemeClr val="tx2">
                  <a:lumMod val="50000"/>
                </a:schemeClr>
              </a:solidFill>
              <a:ea typeface="Arial Unicode MS" pitchFamily="34" charset="-128"/>
              <a:cs typeface="Arial Unicode MS" pitchFamily="34" charset="-128"/>
            </a:endParaRPr>
          </a:p>
        </p:txBody>
      </p:sp>
      <p:sp>
        <p:nvSpPr>
          <p:cNvPr id="37" name="Rounded Rectangle 36"/>
          <p:cNvSpPr/>
          <p:nvPr/>
        </p:nvSpPr>
        <p:spPr bwMode="gray">
          <a:xfrm>
            <a:off x="724418" y="3035690"/>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b="1" kern="0" dirty="0" smtClean="0">
                <a:ea typeface="Arial Unicode MS" pitchFamily="34" charset="-128"/>
                <a:cs typeface="Arial Unicode MS" pitchFamily="34" charset="-128"/>
              </a:rPr>
              <a:t>Commit</a:t>
            </a:r>
          </a:p>
        </p:txBody>
      </p:sp>
      <p:sp>
        <p:nvSpPr>
          <p:cNvPr id="42" name="Rounded Rectangle 41"/>
          <p:cNvSpPr/>
          <p:nvPr/>
        </p:nvSpPr>
        <p:spPr bwMode="gray">
          <a:xfrm>
            <a:off x="3153997" y="3035689"/>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Integration</a:t>
            </a:r>
            <a:endParaRPr lang="en-US" sz="1600" b="1" kern="0" dirty="0">
              <a:ea typeface="Arial Unicode MS" pitchFamily="34" charset="-128"/>
              <a:cs typeface="Arial Unicode MS" pitchFamily="34" charset="-128"/>
            </a:endParaRPr>
          </a:p>
        </p:txBody>
      </p:sp>
      <p:sp>
        <p:nvSpPr>
          <p:cNvPr id="43" name="Right Arrow 42"/>
          <p:cNvSpPr/>
          <p:nvPr/>
        </p:nvSpPr>
        <p:spPr bwMode="gray">
          <a:xfrm>
            <a:off x="2546043"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72099" y="3035690"/>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Acceptance</a:t>
            </a:r>
            <a:endParaRPr lang="en-US" sz="1600" b="1" kern="0" dirty="0">
              <a:ea typeface="Arial Unicode MS" pitchFamily="34" charset="-128"/>
              <a:cs typeface="Arial Unicode MS" pitchFamily="34" charset="-128"/>
            </a:endParaRPr>
          </a:p>
        </p:txBody>
      </p:sp>
      <p:sp>
        <p:nvSpPr>
          <p:cNvPr id="45" name="Rounded Rectangle 44"/>
          <p:cNvSpPr/>
          <p:nvPr/>
        </p:nvSpPr>
        <p:spPr bwMode="gray">
          <a:xfrm>
            <a:off x="10083173" y="3045888"/>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de-DE" sz="1600" b="1" kern="0" dirty="0" err="1" smtClean="0">
                <a:ea typeface="Arial Unicode MS" pitchFamily="34" charset="-128"/>
                <a:cs typeface="Arial Unicode MS" pitchFamily="34" charset="-128"/>
              </a:rPr>
              <a:t>Production</a:t>
            </a:r>
            <a:endParaRPr lang="de-DE" sz="1600" b="1" kern="0" dirty="0">
              <a:ea typeface="Arial Unicode MS" pitchFamily="34" charset="-128"/>
              <a:cs typeface="Arial Unicode MS" pitchFamily="34" charset="-128"/>
            </a:endParaRPr>
          </a:p>
        </p:txBody>
      </p:sp>
      <p:sp>
        <p:nvSpPr>
          <p:cNvPr id="46" name="Rounded Rectangle 45"/>
          <p:cNvSpPr/>
          <p:nvPr/>
        </p:nvSpPr>
        <p:spPr bwMode="gray">
          <a:xfrm>
            <a:off x="5488326" y="3045888"/>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algn="ct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Performance</a:t>
            </a:r>
            <a:endParaRPr lang="en-US" sz="1600" b="1" kern="0" dirty="0">
              <a:ea typeface="Arial Unicode MS" pitchFamily="34" charset="-128"/>
              <a:cs typeface="Arial Unicode MS" pitchFamily="34" charset="-128"/>
            </a:endParaRPr>
          </a:p>
        </p:txBody>
      </p:sp>
      <p:sp>
        <p:nvSpPr>
          <p:cNvPr id="50" name="Right Arrow 49"/>
          <p:cNvSpPr/>
          <p:nvPr/>
        </p:nvSpPr>
        <p:spPr bwMode="gray">
          <a:xfrm>
            <a:off x="7159966"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877090"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483649" y="360561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69417" y="2070818"/>
            <a:ext cx="0" cy="9750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69880" y="2070820"/>
            <a:ext cx="0" cy="9750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94364" y="4489971"/>
            <a:ext cx="0" cy="12191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42094" y="5873473"/>
            <a:ext cx="6764823"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Local</a:t>
            </a:r>
            <a:r>
              <a:rPr lang="de-DE" sz="1800" kern="0" dirty="0" smtClean="0">
                <a:ea typeface="Arial Unicode MS" pitchFamily="34" charset="-128"/>
                <a:cs typeface="Arial Unicode MS" pitchFamily="34" charset="-128"/>
              </a:rPr>
              <a:t> </a:t>
            </a:r>
            <a:r>
              <a:rPr lang="de-DE" sz="1000" i="1" kern="0" dirty="0" smtClean="0">
                <a:ea typeface="Arial Unicode MS" pitchFamily="34" charset="-128"/>
                <a:cs typeface="Arial Unicode MS" pitchFamily="34" charset="-128"/>
              </a:rPr>
              <a:t>(Team Jenkins)</a:t>
            </a:r>
          </a:p>
        </p:txBody>
      </p:sp>
      <p:cxnSp>
        <p:nvCxnSpPr>
          <p:cNvPr id="24" name="Straight Arrow Connector 23"/>
          <p:cNvCxnSpPr/>
          <p:nvPr/>
        </p:nvCxnSpPr>
        <p:spPr>
          <a:xfrm>
            <a:off x="9082279" y="4489971"/>
            <a:ext cx="0" cy="121916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43615" y="5869886"/>
            <a:ext cx="2776325"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Nexus </a:t>
            </a:r>
            <a:r>
              <a:rPr lang="de-DE" sz="1000" i="1" kern="0" dirty="0" smtClean="0">
                <a:ea typeface="Arial Unicode MS" pitchFamily="34" charset="-128"/>
                <a:cs typeface="Arial Unicode MS" pitchFamily="34" charset="-128"/>
              </a:rPr>
              <a:t>(Manual Uploads)</a:t>
            </a:r>
          </a:p>
        </p:txBody>
      </p:sp>
      <p:cxnSp>
        <p:nvCxnSpPr>
          <p:cNvPr id="27" name="Straight Arrow Connector 26"/>
          <p:cNvCxnSpPr/>
          <p:nvPr/>
        </p:nvCxnSpPr>
        <p:spPr>
          <a:xfrm>
            <a:off x="10925552" y="4479772"/>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13109"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4367"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169861" y="4479773"/>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6747" y="3964611"/>
            <a:ext cx="816964"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err="1" smtClean="0">
                <a:ea typeface="Arial Unicode MS" pitchFamily="34" charset="-128"/>
                <a:cs typeface="Arial Unicode MS" pitchFamily="34" charset="-128"/>
              </a:rPr>
              <a:t>Automated</a:t>
            </a:r>
            <a:r>
              <a:rPr lang="de-DE" sz="1100" kern="0" dirty="0" smtClean="0">
                <a:ea typeface="Arial Unicode MS" pitchFamily="34" charset="-128"/>
                <a:cs typeface="Arial Unicode MS" pitchFamily="34" charset="-128"/>
              </a:rPr>
              <a:t> </a:t>
            </a:r>
            <a:r>
              <a:rPr lang="de-DE" sz="1100" kern="0" dirty="0" err="1" smtClean="0">
                <a:ea typeface="Arial Unicode MS" pitchFamily="34" charset="-128"/>
                <a:cs typeface="Arial Unicode MS" pitchFamily="34" charset="-128"/>
              </a:rPr>
              <a:t>versioning</a:t>
            </a:r>
            <a:endParaRPr lang="de-DE" sz="1100" kern="0" dirty="0" smtClean="0">
              <a:ea typeface="Arial Unicode MS" pitchFamily="34" charset="-128"/>
              <a:cs typeface="Arial Unicode MS" pitchFamily="34" charset="-128"/>
            </a:endParaRPr>
          </a:p>
        </p:txBody>
      </p:sp>
      <p:sp>
        <p:nvSpPr>
          <p:cNvPr id="34" name="TextBox 33"/>
          <p:cNvSpPr txBox="1"/>
          <p:nvPr/>
        </p:nvSpPr>
        <p:spPr>
          <a:xfrm>
            <a:off x="1438814" y="4860645"/>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Upload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5" name="TextBox 34"/>
          <p:cNvSpPr txBox="1"/>
          <p:nvPr/>
        </p:nvSpPr>
        <p:spPr>
          <a:xfrm>
            <a:off x="3271925" y="4920076"/>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9" name="TextBox 38"/>
          <p:cNvSpPr txBox="1"/>
          <p:nvPr/>
        </p:nvSpPr>
        <p:spPr>
          <a:xfrm>
            <a:off x="11009348" y="4909000"/>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0" name="TextBox 39"/>
          <p:cNvSpPr txBox="1"/>
          <p:nvPr/>
        </p:nvSpPr>
        <p:spPr>
          <a:xfrm>
            <a:off x="9155874" y="4920077"/>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Upload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1" name="TextBox 40"/>
          <p:cNvSpPr txBox="1"/>
          <p:nvPr/>
        </p:nvSpPr>
        <p:spPr>
          <a:xfrm>
            <a:off x="5582909" y="4860644"/>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7" name="TextBox 46"/>
          <p:cNvSpPr txBox="1"/>
          <p:nvPr/>
        </p:nvSpPr>
        <p:spPr>
          <a:xfrm>
            <a:off x="7444324" y="4860643"/>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14" name="TextBox 13"/>
          <p:cNvSpPr txBox="1"/>
          <p:nvPr/>
        </p:nvSpPr>
        <p:spPr>
          <a:xfrm>
            <a:off x="2160577" y="4860643"/>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smtClean="0">
                <a:ea typeface="Arial Unicode MS" pitchFamily="34" charset="-128"/>
                <a:cs typeface="Arial Unicode MS" pitchFamily="34" charset="-128"/>
              </a:rPr>
              <a:t>Team</a:t>
            </a:r>
            <a:br>
              <a:rPr lang="de-DE" sz="1200"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Jenkins</a:t>
            </a:r>
          </a:p>
        </p:txBody>
      </p:sp>
      <p:sp>
        <p:nvSpPr>
          <p:cNvPr id="55" name="TextBox 54"/>
          <p:cNvSpPr txBox="1"/>
          <p:nvPr/>
        </p:nvSpPr>
        <p:spPr>
          <a:xfrm>
            <a:off x="8413973" y="4929894"/>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smtClean="0">
                <a:ea typeface="Arial Unicode MS" pitchFamily="34" charset="-128"/>
                <a:cs typeface="Arial Unicode MS" pitchFamily="34" charset="-128"/>
              </a:rPr>
              <a:t>Team</a:t>
            </a:r>
            <a:br>
              <a:rPr lang="de-DE" sz="1200" kern="0" dirty="0" smtClean="0">
                <a:ea typeface="Arial Unicode MS" pitchFamily="34" charset="-128"/>
                <a:cs typeface="Arial Unicode MS" pitchFamily="34" charset="-128"/>
              </a:rPr>
            </a:br>
            <a:r>
              <a:rPr lang="de-DE" sz="1200" kern="0" dirty="0" smtClean="0">
                <a:ea typeface="Arial Unicode MS" pitchFamily="34" charset="-128"/>
                <a:cs typeface="Arial Unicode MS" pitchFamily="34" charset="-128"/>
              </a:rPr>
              <a:t>Jenkins</a:t>
            </a:r>
          </a:p>
        </p:txBody>
      </p:sp>
    </p:spTree>
    <p:extLst>
      <p:ext uri="{BB962C8B-B14F-4D97-AF65-F5344CB8AC3E}">
        <p14:creationId xmlns:p14="http://schemas.microsoft.com/office/powerpoint/2010/main" val="3490592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13" y="324075"/>
            <a:ext cx="11330950" cy="642307"/>
          </a:xfrm>
        </p:spPr>
        <p:txBody>
          <a:bodyPr/>
          <a:lstStyle/>
          <a:p>
            <a:r>
              <a:rPr lang="de-DE" dirty="0" smtClean="0"/>
              <a:t>CC M2/M4 </a:t>
            </a:r>
            <a:r>
              <a:rPr lang="de-DE" dirty="0" err="1" smtClean="0"/>
              <a:t>Continuous</a:t>
            </a:r>
            <a:r>
              <a:rPr lang="de-DE" dirty="0" smtClean="0"/>
              <a:t> Delivery/ </a:t>
            </a:r>
            <a:r>
              <a:rPr lang="de-DE" dirty="0" err="1" smtClean="0"/>
              <a:t>Deployment</a:t>
            </a:r>
            <a:r>
              <a:rPr lang="de-DE" dirty="0" smtClean="0"/>
              <a:t> Pipeline</a:t>
            </a:r>
            <a:endParaRPr lang="en-US" i="1" dirty="0"/>
          </a:p>
        </p:txBody>
      </p:sp>
      <p:sp>
        <p:nvSpPr>
          <p:cNvPr id="3" name="Rounded Rectangle 2"/>
          <p:cNvSpPr/>
          <p:nvPr/>
        </p:nvSpPr>
        <p:spPr bwMode="gray">
          <a:xfrm>
            <a:off x="448691" y="1337404"/>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4" name="Rounded Rectangle 3"/>
          <p:cNvSpPr/>
          <p:nvPr/>
        </p:nvSpPr>
        <p:spPr bwMode="gray">
          <a:xfrm>
            <a:off x="448690" y="5709133"/>
            <a:ext cx="11343813" cy="733416"/>
          </a:xfrm>
          <a:prstGeom prst="roundRect">
            <a:avLst/>
          </a:prstGeom>
          <a:solidFill>
            <a:schemeClr val="accent1"/>
          </a:solidFill>
          <a:ln w="6350" algn="ctr">
            <a:noFill/>
            <a:miter lim="800000"/>
            <a:headEnd/>
            <a:tailEnd/>
          </a:ln>
        </p:spPr>
        <p:txBody>
          <a:bodyPr lIns="107163" tIns="85730" rIns="107163" bIns="85730" rtlCol="0" anchor="ctr"/>
          <a:lstStyle/>
          <a:p>
            <a:pPr algn="r" fontAlgn="base">
              <a:spcBef>
                <a:spcPct val="50000"/>
              </a:spcBef>
              <a:spcAft>
                <a:spcPct val="0"/>
              </a:spcAft>
              <a:buClr>
                <a:srgbClr val="F0AB00"/>
              </a:buClr>
              <a:buSzPct val="80000"/>
            </a:pPr>
            <a:r>
              <a:rPr lang="de-DE" kern="0" dirty="0">
                <a:ea typeface="Arial Unicode MS" pitchFamily="34" charset="-128"/>
                <a:cs typeface="Arial Unicode MS" pitchFamily="34" charset="-128"/>
              </a:rPr>
              <a:t>    </a:t>
            </a:r>
            <a:endParaRPr lang="en-US" kern="0" dirty="0">
              <a:solidFill>
                <a:schemeClr val="accent1"/>
              </a:solidFill>
              <a:ea typeface="Arial Unicode MS" pitchFamily="34" charset="-128"/>
              <a:cs typeface="Arial Unicode MS" pitchFamily="34" charset="-128"/>
            </a:endParaRPr>
          </a:p>
        </p:txBody>
      </p:sp>
      <p:sp>
        <p:nvSpPr>
          <p:cNvPr id="6" name="TextBox 5"/>
          <p:cNvSpPr txBox="1"/>
          <p:nvPr/>
        </p:nvSpPr>
        <p:spPr>
          <a:xfrm>
            <a:off x="5431697" y="1477137"/>
            <a:ext cx="1942840" cy="323165"/>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de-DE" kern="0" dirty="0">
                <a:solidFill>
                  <a:schemeClr val="tx2">
                    <a:lumMod val="50000"/>
                  </a:schemeClr>
                </a:solidFill>
                <a:ea typeface="Arial Unicode MS" pitchFamily="34" charset="-128"/>
                <a:cs typeface="Arial Unicode MS" pitchFamily="34" charset="-128"/>
              </a:rPr>
              <a:t> Version </a:t>
            </a:r>
            <a:r>
              <a:rPr lang="de-DE" kern="0" dirty="0" err="1">
                <a:solidFill>
                  <a:schemeClr val="tx2">
                    <a:lumMod val="50000"/>
                  </a:schemeClr>
                </a:solidFill>
                <a:ea typeface="Arial Unicode MS" pitchFamily="34" charset="-128"/>
                <a:cs typeface="Arial Unicode MS" pitchFamily="34" charset="-128"/>
              </a:rPr>
              <a:t>control</a:t>
            </a:r>
            <a:r>
              <a:rPr lang="de-DE" kern="0" dirty="0">
                <a:solidFill>
                  <a:schemeClr val="tx2">
                    <a:lumMod val="50000"/>
                  </a:schemeClr>
                </a:solidFill>
                <a:ea typeface="Arial Unicode MS" pitchFamily="34" charset="-128"/>
                <a:cs typeface="Arial Unicode MS" pitchFamily="34" charset="-128"/>
              </a:rPr>
              <a:t> </a:t>
            </a:r>
            <a:endParaRPr lang="en-US" kern="0" dirty="0" err="1">
              <a:solidFill>
                <a:schemeClr val="tx2">
                  <a:lumMod val="50000"/>
                </a:schemeClr>
              </a:solidFill>
              <a:ea typeface="Arial Unicode MS" pitchFamily="34" charset="-128"/>
              <a:cs typeface="Arial Unicode MS" pitchFamily="34" charset="-128"/>
            </a:endParaRPr>
          </a:p>
        </p:txBody>
      </p:sp>
      <p:sp>
        <p:nvSpPr>
          <p:cNvPr id="97" name="TextBox 96"/>
          <p:cNvSpPr txBox="1"/>
          <p:nvPr/>
        </p:nvSpPr>
        <p:spPr>
          <a:xfrm>
            <a:off x="518546" y="5823720"/>
            <a:ext cx="1020694" cy="430887"/>
          </a:xfrm>
          <a:prstGeom prst="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fontAlgn="base">
              <a:spcBef>
                <a:spcPct val="50000"/>
              </a:spcBef>
              <a:spcAft>
                <a:spcPct val="0"/>
              </a:spcAft>
              <a:buClr>
                <a:srgbClr val="F0AB00"/>
              </a:buClr>
              <a:buSzPct val="80000"/>
            </a:pP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Artifact</a:t>
            </a:r>
            <a:r>
              <a:rPr lang="de-DE" sz="1400" kern="0" dirty="0">
                <a:solidFill>
                  <a:schemeClr val="tx2">
                    <a:lumMod val="50000"/>
                  </a:schemeClr>
                </a:solidFill>
                <a:ea typeface="Arial Unicode MS" pitchFamily="34" charset="-128"/>
                <a:cs typeface="Arial Unicode MS" pitchFamily="34" charset="-128"/>
              </a:rPr>
              <a:t> </a:t>
            </a:r>
            <a:r>
              <a:rPr lang="de-DE" sz="1400" kern="0" dirty="0" err="1">
                <a:solidFill>
                  <a:schemeClr val="tx2">
                    <a:lumMod val="50000"/>
                  </a:schemeClr>
                </a:solidFill>
                <a:ea typeface="Arial Unicode MS" pitchFamily="34" charset="-128"/>
                <a:cs typeface="Arial Unicode MS" pitchFamily="34" charset="-128"/>
              </a:rPr>
              <a:t>repositories</a:t>
            </a:r>
            <a:r>
              <a:rPr lang="de-DE" sz="1400" kern="0" dirty="0">
                <a:solidFill>
                  <a:schemeClr val="tx2">
                    <a:lumMod val="50000"/>
                  </a:schemeClr>
                </a:solidFill>
                <a:ea typeface="Arial Unicode MS" pitchFamily="34" charset="-128"/>
                <a:cs typeface="Arial Unicode MS" pitchFamily="34" charset="-128"/>
              </a:rPr>
              <a:t> </a:t>
            </a:r>
            <a:endParaRPr lang="en-US" sz="1400" kern="0" dirty="0" err="1">
              <a:solidFill>
                <a:schemeClr val="tx2">
                  <a:lumMod val="50000"/>
                </a:schemeClr>
              </a:solidFill>
              <a:ea typeface="Arial Unicode MS" pitchFamily="34" charset="-128"/>
              <a:cs typeface="Arial Unicode MS" pitchFamily="34" charset="-128"/>
            </a:endParaRPr>
          </a:p>
        </p:txBody>
      </p:sp>
      <p:sp>
        <p:nvSpPr>
          <p:cNvPr id="37" name="Rounded Rectangle 36"/>
          <p:cNvSpPr/>
          <p:nvPr/>
        </p:nvSpPr>
        <p:spPr bwMode="gray">
          <a:xfrm>
            <a:off x="724418" y="3035690"/>
            <a:ext cx="1821623"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endParaRPr lang="de-DE" sz="1000" b="1" kern="0" dirty="0" smtClean="0">
              <a:solidFill>
                <a:srgbClr val="FF0000"/>
              </a:solidFill>
              <a:ea typeface="Arial Unicode MS" pitchFamily="34" charset="-128"/>
              <a:cs typeface="Arial Unicode MS" pitchFamily="34" charset="-128"/>
            </a:endParaRPr>
          </a:p>
          <a:p>
            <a:pPr lvl="0" fontAlgn="base">
              <a:spcBef>
                <a:spcPct val="50000"/>
              </a:spcBef>
              <a:spcAft>
                <a:spcPct val="0"/>
              </a:spcAft>
              <a:buClr>
                <a:srgbClr val="F0AB00"/>
              </a:buClr>
              <a:buSzPct val="80000"/>
            </a:pPr>
            <a:r>
              <a:rPr lang="de-DE" sz="1000" b="1" kern="0" dirty="0" smtClean="0">
                <a:solidFill>
                  <a:srgbClr val="FF0000"/>
                </a:solidFill>
                <a:ea typeface="Arial Unicode MS" pitchFamily="34" charset="-128"/>
                <a:cs typeface="Arial Unicode MS" pitchFamily="34" charset="-128"/>
              </a:rPr>
              <a:t>- </a:t>
            </a:r>
            <a:r>
              <a:rPr lang="de-DE" sz="1000" b="1" kern="0" dirty="0" err="1" smtClean="0">
                <a:solidFill>
                  <a:schemeClr val="bg1"/>
                </a:solidFill>
                <a:ea typeface="Arial Unicode MS" pitchFamily="34" charset="-128"/>
                <a:cs typeface="Arial Unicode MS" pitchFamily="34" charset="-128"/>
              </a:rPr>
              <a:t>Automated</a:t>
            </a:r>
            <a:r>
              <a:rPr lang="de-DE" sz="1000" b="1" kern="0" dirty="0" smtClean="0">
                <a:solidFill>
                  <a:schemeClr val="bg1"/>
                </a:solidFill>
                <a:ea typeface="Arial Unicode MS" pitchFamily="34" charset="-128"/>
                <a:cs typeface="Arial Unicode MS" pitchFamily="34" charset="-128"/>
              </a:rPr>
              <a:t> </a:t>
            </a:r>
            <a:r>
              <a:rPr lang="de-DE" sz="1000" b="1" kern="0" dirty="0" err="1" smtClean="0">
                <a:solidFill>
                  <a:schemeClr val="bg1"/>
                </a:solidFill>
                <a:ea typeface="Arial Unicode MS" pitchFamily="34" charset="-128"/>
                <a:cs typeface="Arial Unicode MS" pitchFamily="34" charset="-128"/>
              </a:rPr>
              <a:t>Versioning</a:t>
            </a:r>
            <a:r>
              <a:rPr lang="de-DE" sz="1000" b="1" kern="0" dirty="0" smtClean="0">
                <a:solidFill>
                  <a:srgbClr val="FF0000"/>
                </a:solidFill>
                <a:ea typeface="Arial Unicode MS" pitchFamily="34" charset="-128"/>
                <a:cs typeface="Arial Unicode MS" pitchFamily="34" charset="-128"/>
              </a:rPr>
              <a:t/>
            </a:r>
            <a:br>
              <a:rPr lang="de-DE" sz="1000" b="1" kern="0" dirty="0" smtClean="0">
                <a:solidFill>
                  <a:srgbClr val="FF0000"/>
                </a:solidFill>
                <a:ea typeface="Arial Unicode MS" pitchFamily="34" charset="-128"/>
                <a:cs typeface="Arial Unicode MS" pitchFamily="34" charset="-128"/>
              </a:rPr>
            </a:br>
            <a:r>
              <a:rPr lang="de-DE" sz="1000" b="1" kern="0" dirty="0" smtClean="0">
                <a:solidFill>
                  <a:srgbClr val="FF0000"/>
                </a:solidFill>
                <a:ea typeface="Arial Unicode MS" pitchFamily="34" charset="-128"/>
                <a:cs typeface="Arial Unicode MS" pitchFamily="34" charset="-128"/>
              </a:rPr>
              <a:t>- </a:t>
            </a:r>
            <a:r>
              <a:rPr lang="de-DE" sz="1000" b="1" kern="0" dirty="0" err="1" smtClean="0">
                <a:solidFill>
                  <a:srgbClr val="FF0000"/>
                </a:solidFill>
                <a:ea typeface="Arial Unicode MS" pitchFamily="34" charset="-128"/>
                <a:cs typeface="Arial Unicode MS" pitchFamily="34" charset="-128"/>
              </a:rPr>
              <a:t>Compile</a:t>
            </a:r>
            <a:r>
              <a:rPr lang="de-DE" sz="1000" b="1" kern="0" dirty="0">
                <a:solidFill>
                  <a:srgbClr val="FF0000"/>
                </a:solidFill>
                <a:ea typeface="Arial Unicode MS" pitchFamily="34" charset="-128"/>
                <a:cs typeface="Arial Unicode MS" pitchFamily="34" charset="-128"/>
              </a:rPr>
              <a:t/>
            </a:r>
            <a:br>
              <a:rPr lang="de-DE" sz="1000" b="1" kern="0" dirty="0">
                <a:solidFill>
                  <a:srgbClr val="FF0000"/>
                </a:solidFill>
                <a:ea typeface="Arial Unicode MS" pitchFamily="34" charset="-128"/>
                <a:cs typeface="Arial Unicode MS" pitchFamily="34" charset="-128"/>
              </a:rPr>
            </a:br>
            <a:r>
              <a:rPr lang="de-DE" sz="1000" b="1" kern="0" dirty="0">
                <a:solidFill>
                  <a:srgbClr val="FF0000"/>
                </a:solidFill>
                <a:ea typeface="Arial Unicode MS" pitchFamily="34" charset="-128"/>
                <a:cs typeface="Arial Unicode MS" pitchFamily="34" charset="-128"/>
              </a:rPr>
              <a:t>- Unit/ </a:t>
            </a:r>
            <a:r>
              <a:rPr lang="de-DE" sz="1000" b="1" kern="0" dirty="0" err="1">
                <a:solidFill>
                  <a:srgbClr val="FF0000"/>
                </a:solidFill>
                <a:ea typeface="Arial Unicode MS" pitchFamily="34" charset="-128"/>
                <a:cs typeface="Arial Unicode MS" pitchFamily="34" charset="-128"/>
              </a:rPr>
              <a:t>IntegrationTests</a:t>
            </a:r>
            <a:r>
              <a:rPr lang="de-DE" sz="1000" b="1" kern="0" dirty="0">
                <a:solidFill>
                  <a:srgbClr val="FF0000"/>
                </a:solidFill>
                <a:ea typeface="Arial Unicode MS" pitchFamily="34" charset="-128"/>
                <a:cs typeface="Arial Unicode MS" pitchFamily="34" charset="-128"/>
              </a:rPr>
              <a:t/>
            </a:r>
            <a:br>
              <a:rPr lang="de-DE" sz="1000" b="1" kern="0" dirty="0">
                <a:solidFill>
                  <a:srgbClr val="FF0000"/>
                </a:solidFill>
                <a:ea typeface="Arial Unicode MS" pitchFamily="34" charset="-128"/>
                <a:cs typeface="Arial Unicode MS" pitchFamily="34" charset="-128"/>
              </a:rPr>
            </a:br>
            <a:r>
              <a:rPr lang="de-DE" sz="1000" b="1" kern="0" dirty="0">
                <a:solidFill>
                  <a:srgbClr val="FF0000"/>
                </a:solidFill>
                <a:ea typeface="Arial Unicode MS" pitchFamily="34" charset="-128"/>
                <a:cs typeface="Arial Unicode MS" pitchFamily="34" charset="-128"/>
              </a:rPr>
              <a:t>- </a:t>
            </a:r>
            <a:r>
              <a:rPr lang="de-DE" sz="1000" b="1" kern="0" dirty="0" err="1">
                <a:solidFill>
                  <a:schemeClr val="bg1"/>
                </a:solidFill>
                <a:ea typeface="Arial Unicode MS" pitchFamily="34" charset="-128"/>
                <a:cs typeface="Arial Unicode MS" pitchFamily="34" charset="-128"/>
              </a:rPr>
              <a:t>Static</a:t>
            </a:r>
            <a:r>
              <a:rPr lang="de-DE" sz="1000" b="1" kern="0" dirty="0">
                <a:solidFill>
                  <a:schemeClr val="bg1"/>
                </a:solidFill>
                <a:ea typeface="Arial Unicode MS" pitchFamily="34" charset="-128"/>
                <a:cs typeface="Arial Unicode MS" pitchFamily="34" charset="-128"/>
              </a:rPr>
              <a:t> Codechecks</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Code </a:t>
            </a:r>
            <a:r>
              <a:rPr lang="de-DE" sz="1000" b="1" kern="0" dirty="0" err="1">
                <a:solidFill>
                  <a:schemeClr val="bg1"/>
                </a:solidFill>
                <a:ea typeface="Arial Unicode MS" pitchFamily="34" charset="-128"/>
                <a:cs typeface="Arial Unicode MS" pitchFamily="34" charset="-128"/>
              </a:rPr>
              <a:t>Coverage</a:t>
            </a:r>
            <a:r>
              <a:rPr lang="de-DE" sz="1000" b="1" kern="0" dirty="0">
                <a:solidFill>
                  <a:schemeClr val="bg1"/>
                </a:solidFill>
                <a:ea typeface="Arial Unicode MS" pitchFamily="34" charset="-128"/>
                <a:cs typeface="Arial Unicode MS" pitchFamily="34" charset="-128"/>
              </a:rPr>
              <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Open Tasks/ Compiler </a:t>
            </a:r>
            <a:br>
              <a:rPr lang="de-DE" sz="1000" b="1" kern="0" dirty="0">
                <a:solidFill>
                  <a:schemeClr val="bg1"/>
                </a:solidFill>
                <a:ea typeface="Arial Unicode MS" pitchFamily="34" charset="-128"/>
                <a:cs typeface="Arial Unicode MS" pitchFamily="34" charset="-128"/>
              </a:rPr>
            </a:br>
            <a:r>
              <a:rPr lang="de-DE" sz="1000" b="1" kern="0" dirty="0">
                <a:solidFill>
                  <a:schemeClr val="bg1"/>
                </a:solidFill>
                <a:ea typeface="Arial Unicode MS" pitchFamily="34" charset="-128"/>
                <a:cs typeface="Arial Unicode MS" pitchFamily="34" charset="-128"/>
              </a:rPr>
              <a:t>  </a:t>
            </a:r>
            <a:r>
              <a:rPr lang="de-DE" sz="1000" b="1" kern="0" dirty="0" err="1">
                <a:solidFill>
                  <a:schemeClr val="bg1"/>
                </a:solidFill>
                <a:ea typeface="Arial Unicode MS" pitchFamily="34" charset="-128"/>
                <a:cs typeface="Arial Unicode MS" pitchFamily="34" charset="-128"/>
              </a:rPr>
              <a:t>Warnings</a:t>
            </a:r>
            <a:endParaRPr lang="de-DE" sz="1000" b="1" kern="0" dirty="0">
              <a:solidFill>
                <a:schemeClr val="bg1"/>
              </a:solidFill>
              <a:ea typeface="Arial Unicode MS" pitchFamily="34" charset="-128"/>
              <a:cs typeface="Arial Unicode MS" pitchFamily="34" charset="-128"/>
            </a:endParaRPr>
          </a:p>
        </p:txBody>
      </p:sp>
      <p:sp>
        <p:nvSpPr>
          <p:cNvPr id="42" name="Rounded Rectangle 41"/>
          <p:cNvSpPr/>
          <p:nvPr/>
        </p:nvSpPr>
        <p:spPr bwMode="gray">
          <a:xfrm>
            <a:off x="3153997" y="3035689"/>
            <a:ext cx="1717782"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System Tests</a:t>
            </a:r>
          </a:p>
        </p:txBody>
      </p:sp>
      <p:sp>
        <p:nvSpPr>
          <p:cNvPr id="43" name="Right Arrow 42"/>
          <p:cNvSpPr/>
          <p:nvPr/>
        </p:nvSpPr>
        <p:spPr bwMode="gray">
          <a:xfrm>
            <a:off x="2546043"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44" name="Rounded Rectangle 43"/>
          <p:cNvSpPr/>
          <p:nvPr/>
        </p:nvSpPr>
        <p:spPr bwMode="gray">
          <a:xfrm>
            <a:off x="7772099" y="3035690"/>
            <a:ext cx="1687809"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Manual </a:t>
            </a:r>
            <a:r>
              <a:rPr lang="de-DE" sz="1000" b="1" kern="0" dirty="0" err="1">
                <a:solidFill>
                  <a:srgbClr val="FFFFFF"/>
                </a:solidFill>
                <a:ea typeface="Arial Unicode MS" pitchFamily="34" charset="-128"/>
                <a:cs typeface="Arial Unicode MS" pitchFamily="34" charset="-128"/>
              </a:rPr>
              <a:t>Acceptance</a:t>
            </a: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tests</a:t>
            </a:r>
            <a:r>
              <a:rPr lang="de-DE" sz="1000" b="1" kern="0" dirty="0">
                <a:solidFill>
                  <a:srgbClr val="FFFFFF"/>
                </a:solidFill>
                <a:ea typeface="Arial Unicode MS" pitchFamily="34" charset="-128"/>
                <a:cs typeface="Arial Unicode MS" pitchFamily="34" charset="-128"/>
              </a:rPr>
              <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tbd</a:t>
            </a:r>
            <a:endParaRPr lang="de-DE" sz="1000" b="1" kern="0" dirty="0">
              <a:solidFill>
                <a:srgbClr val="FFFFFF"/>
              </a:solidFill>
              <a:ea typeface="Arial Unicode MS" pitchFamily="34" charset="-128"/>
              <a:cs typeface="Arial Unicode MS" pitchFamily="34" charset="-128"/>
            </a:endParaRPr>
          </a:p>
        </p:txBody>
      </p:sp>
      <p:sp>
        <p:nvSpPr>
          <p:cNvPr id="45" name="Rounded Rectangle 44"/>
          <p:cNvSpPr/>
          <p:nvPr/>
        </p:nvSpPr>
        <p:spPr bwMode="gray">
          <a:xfrm>
            <a:off x="10083173" y="3045888"/>
            <a:ext cx="1684758"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Monitor</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Operate</a:t>
            </a:r>
            <a:r>
              <a:rPr lang="de-DE" sz="1000" b="1" kern="0" dirty="0">
                <a:solidFill>
                  <a:srgbClr val="FFFFFF"/>
                </a:solidFill>
                <a:ea typeface="Arial Unicode MS" pitchFamily="34" charset="-128"/>
                <a:cs typeface="Arial Unicode MS" pitchFamily="34" charset="-128"/>
              </a:rPr>
              <a:t/>
            </a:r>
            <a:br>
              <a:rPr lang="de-DE" sz="1000" b="1" kern="0" dirty="0">
                <a:solidFill>
                  <a:srgbClr val="FFFFFF"/>
                </a:solidFill>
                <a:ea typeface="Arial Unicode MS" pitchFamily="34" charset="-128"/>
                <a:cs typeface="Arial Unicode MS" pitchFamily="34" charset="-128"/>
              </a:rPr>
            </a:b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Incident</a:t>
            </a:r>
            <a:r>
              <a:rPr lang="de-DE" sz="1000" b="1" kern="0" dirty="0">
                <a:solidFill>
                  <a:srgbClr val="FFFFFF"/>
                </a:solidFill>
                <a:ea typeface="Arial Unicode MS" pitchFamily="34" charset="-128"/>
                <a:cs typeface="Arial Unicode MS" pitchFamily="34" charset="-128"/>
              </a:rPr>
              <a:t> </a:t>
            </a:r>
            <a:r>
              <a:rPr lang="de-DE" sz="1000" b="1" kern="0" dirty="0" err="1">
                <a:solidFill>
                  <a:srgbClr val="FFFFFF"/>
                </a:solidFill>
                <a:ea typeface="Arial Unicode MS" pitchFamily="34" charset="-128"/>
                <a:cs typeface="Arial Unicode MS" pitchFamily="34" charset="-128"/>
              </a:rPr>
              <a:t>handling</a:t>
            </a:r>
            <a:endParaRPr lang="de-DE" sz="1600" b="1" kern="0" dirty="0">
              <a:ea typeface="Arial Unicode MS" pitchFamily="34" charset="-128"/>
              <a:cs typeface="Arial Unicode MS" pitchFamily="34" charset="-128"/>
            </a:endParaRPr>
          </a:p>
        </p:txBody>
      </p:sp>
      <p:sp>
        <p:nvSpPr>
          <p:cNvPr id="46" name="Rounded Rectangle 45"/>
          <p:cNvSpPr/>
          <p:nvPr/>
        </p:nvSpPr>
        <p:spPr bwMode="gray">
          <a:xfrm>
            <a:off x="5488326" y="3045888"/>
            <a:ext cx="1671640" cy="1444083"/>
          </a:xfrm>
          <a:prstGeom prst="roundRect">
            <a:avLst/>
          </a:prstGeom>
          <a:ln>
            <a:solidFill>
              <a:schemeClr val="bg2"/>
            </a:solidFill>
            <a:headEnd/>
            <a:tailEnd/>
          </a:ln>
        </p:spPr>
        <p:style>
          <a:lnRef idx="1">
            <a:schemeClr val="accent1"/>
          </a:lnRef>
          <a:fillRef idx="3">
            <a:schemeClr val="accent1"/>
          </a:fillRef>
          <a:effectRef idx="2">
            <a:schemeClr val="accent1"/>
          </a:effectRef>
          <a:fontRef idx="minor">
            <a:schemeClr val="lt1"/>
          </a:fontRef>
        </p:style>
        <p:txBody>
          <a:bodyPr lIns="107163" tIns="85730" rIns="107163" bIns="85730" rtlCol="0" anchor="ctr"/>
          <a:lstStyle/>
          <a:p>
            <a:pPr lvl="0" fontAlgn="base">
              <a:spcBef>
                <a:spcPct val="50000"/>
              </a:spcBef>
              <a:spcAft>
                <a:spcPct val="0"/>
              </a:spcAft>
              <a:buClr>
                <a:srgbClr val="F0AB00"/>
              </a:buClr>
              <a:buSzPct val="80000"/>
            </a:pPr>
            <a:r>
              <a:rPr lang="de-DE" sz="1000" b="1" kern="0" dirty="0">
                <a:solidFill>
                  <a:srgbClr val="FFFFFF"/>
                </a:solidFill>
                <a:ea typeface="Arial Unicode MS" pitchFamily="34" charset="-128"/>
                <a:cs typeface="Arial Unicode MS" pitchFamily="34" charset="-128"/>
              </a:rPr>
              <a:t>- Load Tests</a:t>
            </a:r>
          </a:p>
        </p:txBody>
      </p:sp>
      <p:sp>
        <p:nvSpPr>
          <p:cNvPr id="50" name="Right Arrow 49"/>
          <p:cNvSpPr/>
          <p:nvPr/>
        </p:nvSpPr>
        <p:spPr bwMode="gray">
          <a:xfrm>
            <a:off x="7159966"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3" name="Right Arrow 52"/>
          <p:cNvSpPr/>
          <p:nvPr/>
        </p:nvSpPr>
        <p:spPr bwMode="gray">
          <a:xfrm>
            <a:off x="4877090" y="3599676"/>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sp>
        <p:nvSpPr>
          <p:cNvPr id="54" name="Right Arrow 53"/>
          <p:cNvSpPr/>
          <p:nvPr/>
        </p:nvSpPr>
        <p:spPr bwMode="gray">
          <a:xfrm>
            <a:off x="9483649" y="3605618"/>
            <a:ext cx="611236" cy="336508"/>
          </a:xfrm>
          <a:prstGeom prst="rightArrow">
            <a:avLst/>
          </a:prstGeom>
          <a:solidFill>
            <a:schemeClr val="accent2"/>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sz="1600" b="1" kern="0" dirty="0">
              <a:ea typeface="Arial Unicode MS" pitchFamily="34" charset="-128"/>
              <a:cs typeface="Arial Unicode MS" pitchFamily="34" charset="-128"/>
            </a:endParaRPr>
          </a:p>
        </p:txBody>
      </p:sp>
      <p:cxnSp>
        <p:nvCxnSpPr>
          <p:cNvPr id="16" name="Straight Arrow Connector 15"/>
          <p:cNvCxnSpPr/>
          <p:nvPr/>
        </p:nvCxnSpPr>
        <p:spPr>
          <a:xfrm>
            <a:off x="1269417" y="2070818"/>
            <a:ext cx="0" cy="9750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069880" y="2070820"/>
            <a:ext cx="0" cy="97506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094364" y="4489971"/>
            <a:ext cx="0" cy="1219162"/>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639396" y="4489971"/>
            <a:ext cx="1442884" cy="1333749"/>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43615" y="5869886"/>
            <a:ext cx="2776325"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smtClean="0">
                <a:ea typeface="Arial Unicode MS" pitchFamily="34" charset="-128"/>
                <a:cs typeface="Arial Unicode MS" pitchFamily="34" charset="-128"/>
              </a:rPr>
              <a:t>Nexus </a:t>
            </a:r>
            <a:r>
              <a:rPr lang="de-DE" sz="1000" i="1" kern="0" smtClean="0">
                <a:ea typeface="Arial Unicode MS" pitchFamily="34" charset="-128"/>
                <a:cs typeface="Arial Unicode MS" pitchFamily="34" charset="-128"/>
              </a:rPr>
              <a:t>Release)</a:t>
            </a:r>
            <a:endParaRPr lang="de-DE" sz="1000" i="1" kern="0" dirty="0" smtClean="0">
              <a:ea typeface="Arial Unicode MS" pitchFamily="34" charset="-128"/>
              <a:cs typeface="Arial Unicode MS" pitchFamily="34" charset="-128"/>
            </a:endParaRPr>
          </a:p>
        </p:txBody>
      </p:sp>
      <p:cxnSp>
        <p:nvCxnSpPr>
          <p:cNvPr id="27" name="Straight Arrow Connector 26"/>
          <p:cNvCxnSpPr/>
          <p:nvPr/>
        </p:nvCxnSpPr>
        <p:spPr>
          <a:xfrm>
            <a:off x="10925552" y="4479772"/>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13109"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324367" y="4489971"/>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169861" y="4479773"/>
            <a:ext cx="0" cy="1219162"/>
          </a:xfrm>
          <a:prstGeom prst="straightConnector1">
            <a:avLst/>
          </a:prstGeom>
          <a:ln w="63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438814" y="4860645"/>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solidFill>
                  <a:srgbClr val="FF0000"/>
                </a:solidFill>
                <a:ea typeface="Arial Unicode MS" pitchFamily="34" charset="-128"/>
                <a:cs typeface="Arial Unicode MS" pitchFamily="34" charset="-128"/>
              </a:rPr>
              <a:t>Upload</a:t>
            </a:r>
            <a:r>
              <a:rPr lang="de-DE" sz="1100" kern="0" dirty="0" smtClean="0">
                <a:ea typeface="Arial Unicode MS" pitchFamily="34" charset="-128"/>
                <a:cs typeface="Arial Unicode MS" pitchFamily="34" charset="-128"/>
              </a:rPr>
              <a:t> </a:t>
            </a:r>
            <a:r>
              <a:rPr lang="de-DE" sz="1100" kern="0" dirty="0" err="1" smtClean="0">
                <a:solidFill>
                  <a:srgbClr val="FF0000"/>
                </a:solidFill>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5" name="TextBox 34"/>
          <p:cNvSpPr txBox="1"/>
          <p:nvPr/>
        </p:nvSpPr>
        <p:spPr>
          <a:xfrm>
            <a:off x="3271925" y="4920076"/>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39" name="TextBox 38"/>
          <p:cNvSpPr txBox="1"/>
          <p:nvPr/>
        </p:nvSpPr>
        <p:spPr>
          <a:xfrm>
            <a:off x="11009348" y="4909000"/>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1" name="TextBox 40"/>
          <p:cNvSpPr txBox="1"/>
          <p:nvPr/>
        </p:nvSpPr>
        <p:spPr>
          <a:xfrm>
            <a:off x="5582909" y="4860644"/>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47" name="TextBox 46"/>
          <p:cNvSpPr txBox="1"/>
          <p:nvPr/>
        </p:nvSpPr>
        <p:spPr>
          <a:xfrm>
            <a:off x="7444324" y="4860643"/>
            <a:ext cx="655550" cy="5078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ea typeface="Arial Unicode MS" pitchFamily="34" charset="-128"/>
                <a:cs typeface="Arial Unicode MS" pitchFamily="34" charset="-128"/>
              </a:rPr>
              <a:t>Download </a:t>
            </a:r>
            <a:r>
              <a:rPr lang="de-DE" sz="1100" kern="0" dirty="0" err="1" smtClean="0">
                <a:ea typeface="Arial Unicode MS" pitchFamily="34" charset="-128"/>
                <a:cs typeface="Arial Unicode MS" pitchFamily="34" charset="-128"/>
              </a:rPr>
              <a:t>artifact</a:t>
            </a:r>
            <a:r>
              <a:rPr lang="de-DE" sz="1100" kern="0" dirty="0" smtClean="0">
                <a:ea typeface="Arial Unicode MS" pitchFamily="34" charset="-128"/>
                <a:cs typeface="Arial Unicode MS" pitchFamily="34" charset="-128"/>
              </a:rPr>
              <a:t/>
            </a:r>
            <a:br>
              <a:rPr lang="de-DE" sz="1100" kern="0" dirty="0" smtClean="0">
                <a:ea typeface="Arial Unicode MS" pitchFamily="34" charset="-128"/>
                <a:cs typeface="Arial Unicode MS" pitchFamily="34" charset="-128"/>
              </a:rPr>
            </a:br>
            <a:r>
              <a:rPr lang="de-DE" sz="1100" kern="0" dirty="0" smtClean="0">
                <a:ea typeface="Arial Unicode MS" pitchFamily="34" charset="-128"/>
                <a:cs typeface="Arial Unicode MS" pitchFamily="34" charset="-128"/>
              </a:rPr>
              <a:t>V 1.0</a:t>
            </a:r>
          </a:p>
        </p:txBody>
      </p:sp>
      <p:sp>
        <p:nvSpPr>
          <p:cNvPr id="14" name="TextBox 13"/>
          <p:cNvSpPr txBox="1"/>
          <p:nvPr/>
        </p:nvSpPr>
        <p:spPr>
          <a:xfrm>
            <a:off x="508018" y="2585861"/>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smtClean="0">
                <a:solidFill>
                  <a:srgbClr val="FF0000"/>
                </a:solidFill>
                <a:ea typeface="Arial Unicode MS" pitchFamily="34" charset="-128"/>
                <a:cs typeface="Arial Unicode MS" pitchFamily="34" charset="-128"/>
              </a:rPr>
              <a:t>xmake</a:t>
            </a:r>
            <a:r>
              <a:rPr lang="de-DE" sz="1200" kern="0" dirty="0" smtClean="0">
                <a:solidFill>
                  <a:srgbClr val="FF0000"/>
                </a:solidFill>
                <a:ea typeface="Arial Unicode MS" pitchFamily="34" charset="-128"/>
                <a:cs typeface="Arial Unicode MS" pitchFamily="34" charset="-128"/>
              </a:rPr>
              <a:t/>
            </a:r>
            <a:br>
              <a:rPr lang="de-DE" sz="1200" kern="0" dirty="0" smtClean="0">
                <a:solidFill>
                  <a:srgbClr val="FF0000"/>
                </a:solidFill>
                <a:ea typeface="Arial Unicode MS" pitchFamily="34" charset="-128"/>
                <a:cs typeface="Arial Unicode MS" pitchFamily="34" charset="-128"/>
              </a:rPr>
            </a:br>
            <a:r>
              <a:rPr lang="de-DE" sz="1200" kern="0" dirty="0" smtClean="0">
                <a:solidFill>
                  <a:srgbClr val="FF0000"/>
                </a:solidFill>
                <a:ea typeface="Arial Unicode MS" pitchFamily="34" charset="-128"/>
                <a:cs typeface="Arial Unicode MS" pitchFamily="34" charset="-128"/>
              </a:rPr>
              <a:t>Jenkins</a:t>
            </a:r>
          </a:p>
        </p:txBody>
      </p:sp>
      <p:sp>
        <p:nvSpPr>
          <p:cNvPr id="56" name="TextBox 55"/>
          <p:cNvSpPr txBox="1"/>
          <p:nvPr/>
        </p:nvSpPr>
        <p:spPr>
          <a:xfrm>
            <a:off x="1742094" y="5873473"/>
            <a:ext cx="6764823" cy="276999"/>
          </a:xfrm>
          <a:prstGeom prst="rect">
            <a:avLst/>
          </a:prstGeom>
          <a:noFill/>
          <a:ln w="15875">
            <a:solidFill>
              <a:schemeClr val="tx1"/>
            </a:solidFill>
          </a:ln>
        </p:spPr>
        <p:txBody>
          <a:bodyPr wrap="square" lIns="0" tIns="0" rIns="0" bIns="0" rtlCol="0">
            <a:spAutoFit/>
          </a:bodyPr>
          <a:lstStyle/>
          <a:p>
            <a:pPr algn="ct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Nexus </a:t>
            </a:r>
            <a:r>
              <a:rPr lang="de-DE" sz="1000" i="1" kern="0" dirty="0" smtClean="0">
                <a:ea typeface="Arial Unicode MS" pitchFamily="34" charset="-128"/>
                <a:cs typeface="Arial Unicode MS" pitchFamily="34" charset="-128"/>
              </a:rPr>
              <a:t>(</a:t>
            </a:r>
            <a:r>
              <a:rPr lang="de-DE" sz="1000" i="1" kern="0" dirty="0" err="1" smtClean="0">
                <a:ea typeface="Arial Unicode MS" pitchFamily="34" charset="-128"/>
                <a:cs typeface="Arial Unicode MS" pitchFamily="34" charset="-128"/>
              </a:rPr>
              <a:t>Temporary</a:t>
            </a:r>
            <a:r>
              <a:rPr lang="de-DE" sz="1000" i="1" kern="0" dirty="0" smtClean="0">
                <a:ea typeface="Arial Unicode MS" pitchFamily="34" charset="-128"/>
                <a:cs typeface="Arial Unicode MS" pitchFamily="34" charset="-128"/>
              </a:rPr>
              <a:t> </a:t>
            </a:r>
            <a:r>
              <a:rPr lang="de-DE" sz="1000" i="1" kern="0" dirty="0" err="1" smtClean="0">
                <a:ea typeface="Arial Unicode MS" pitchFamily="34" charset="-128"/>
                <a:cs typeface="Arial Unicode MS" pitchFamily="34" charset="-128"/>
              </a:rPr>
              <a:t>storage</a:t>
            </a:r>
            <a:r>
              <a:rPr lang="de-DE" sz="1000" i="1" kern="0" dirty="0" smtClean="0">
                <a:ea typeface="Arial Unicode MS" pitchFamily="34" charset="-128"/>
                <a:cs typeface="Arial Unicode MS" pitchFamily="34" charset="-128"/>
              </a:rPr>
              <a:t>)</a:t>
            </a:r>
          </a:p>
        </p:txBody>
      </p:sp>
      <p:sp>
        <p:nvSpPr>
          <p:cNvPr id="57" name="TextBox 56"/>
          <p:cNvSpPr txBox="1"/>
          <p:nvPr/>
        </p:nvSpPr>
        <p:spPr>
          <a:xfrm>
            <a:off x="10253272" y="487180"/>
            <a:ext cx="989351" cy="276999"/>
          </a:xfrm>
          <a:prstGeom prst="rect">
            <a:avLst/>
          </a:prstGeom>
          <a:solidFill>
            <a:srgbClr val="FFFF00"/>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Future</a:t>
            </a:r>
          </a:p>
        </p:txBody>
      </p:sp>
      <p:cxnSp>
        <p:nvCxnSpPr>
          <p:cNvPr id="7" name="Straight Arrow Connector 6"/>
          <p:cNvCxnSpPr/>
          <p:nvPr/>
        </p:nvCxnSpPr>
        <p:spPr>
          <a:xfrm>
            <a:off x="7907311" y="6008385"/>
            <a:ext cx="1003372"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366233" y="6207664"/>
            <a:ext cx="1381815"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100" kern="0" dirty="0" smtClean="0">
                <a:solidFill>
                  <a:srgbClr val="FF0000"/>
                </a:solidFill>
                <a:ea typeface="Arial Unicode MS" pitchFamily="34" charset="-128"/>
                <a:cs typeface="Arial Unicode MS" pitchFamily="34" charset="-128"/>
              </a:rPr>
              <a:t>Promote </a:t>
            </a:r>
            <a:r>
              <a:rPr lang="de-DE" sz="1100" kern="0" dirty="0" err="1" smtClean="0">
                <a:solidFill>
                  <a:srgbClr val="FF0000"/>
                </a:solidFill>
                <a:ea typeface="Arial Unicode MS" pitchFamily="34" charset="-128"/>
                <a:cs typeface="Arial Unicode MS" pitchFamily="34" charset="-128"/>
              </a:rPr>
              <a:t>artifact</a:t>
            </a:r>
            <a:r>
              <a:rPr lang="de-DE" sz="1100" kern="0" dirty="0" smtClean="0">
                <a:solidFill>
                  <a:srgbClr val="FF0000"/>
                </a:solidFill>
                <a:ea typeface="Arial Unicode MS" pitchFamily="34" charset="-128"/>
                <a:cs typeface="Arial Unicode MS" pitchFamily="34" charset="-128"/>
              </a:rPr>
              <a:t> V 1.0</a:t>
            </a:r>
          </a:p>
        </p:txBody>
      </p:sp>
      <p:sp>
        <p:nvSpPr>
          <p:cNvPr id="52" name="TextBox 51"/>
          <p:cNvSpPr txBox="1"/>
          <p:nvPr/>
        </p:nvSpPr>
        <p:spPr>
          <a:xfrm>
            <a:off x="1125973" y="3080002"/>
            <a:ext cx="811119"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bg1"/>
                </a:solidFill>
                <a:latin typeface="+mn-lt"/>
                <a:ea typeface="Arial Unicode MS" pitchFamily="34" charset="-128"/>
                <a:cs typeface="Arial Unicode MS" pitchFamily="34" charset="-128"/>
              </a:rPr>
              <a:t>Commit</a:t>
            </a:r>
            <a:endParaRPr lang="en-US" kern="0" dirty="0">
              <a:solidFill>
                <a:schemeClr val="bg1"/>
              </a:solidFill>
              <a:ea typeface="Arial Unicode MS" pitchFamily="34" charset="-128"/>
              <a:cs typeface="Arial Unicode MS" pitchFamily="34" charset="-128"/>
            </a:endParaRPr>
          </a:p>
        </p:txBody>
      </p:sp>
      <p:sp>
        <p:nvSpPr>
          <p:cNvPr id="59" name="TextBox 58"/>
          <p:cNvSpPr txBox="1"/>
          <p:nvPr/>
        </p:nvSpPr>
        <p:spPr>
          <a:xfrm>
            <a:off x="3349679" y="3082826"/>
            <a:ext cx="112691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lt1"/>
                </a:solidFill>
                <a:latin typeface="+mn-lt"/>
                <a:ea typeface="Arial Unicode MS" pitchFamily="34" charset="-128"/>
                <a:cs typeface="Arial Unicode MS" pitchFamily="34" charset="-128"/>
              </a:rPr>
              <a:t>Integration</a:t>
            </a:r>
            <a:endParaRPr lang="en-US" kern="0" dirty="0">
              <a:ea typeface="Arial Unicode MS" pitchFamily="34" charset="-128"/>
              <a:cs typeface="Arial Unicode MS" pitchFamily="34" charset="-128"/>
            </a:endParaRPr>
          </a:p>
        </p:txBody>
      </p:sp>
      <p:sp>
        <p:nvSpPr>
          <p:cNvPr id="60" name="TextBox 59"/>
          <p:cNvSpPr txBox="1"/>
          <p:nvPr/>
        </p:nvSpPr>
        <p:spPr>
          <a:xfrm>
            <a:off x="7903101" y="3089527"/>
            <a:ext cx="1226298"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a:solidFill>
                  <a:schemeClr val="lt1"/>
                </a:solidFill>
                <a:latin typeface="+mn-lt"/>
                <a:ea typeface="Arial Unicode MS" pitchFamily="34" charset="-128"/>
                <a:cs typeface="Arial Unicode MS" pitchFamily="34" charset="-128"/>
              </a:rPr>
              <a:t>Acceptance</a:t>
            </a:r>
            <a:endParaRPr lang="en-US" kern="0" dirty="0">
              <a:ea typeface="Arial Unicode MS" pitchFamily="34" charset="-128"/>
              <a:cs typeface="Arial Unicode MS" pitchFamily="34" charset="-128"/>
            </a:endParaRPr>
          </a:p>
        </p:txBody>
      </p:sp>
      <p:sp>
        <p:nvSpPr>
          <p:cNvPr id="61" name="TextBox 60"/>
          <p:cNvSpPr txBox="1"/>
          <p:nvPr/>
        </p:nvSpPr>
        <p:spPr>
          <a:xfrm>
            <a:off x="10250321" y="3080002"/>
            <a:ext cx="1150956"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chemeClr val="lt1"/>
                </a:solidFill>
                <a:latin typeface="+mn-lt"/>
                <a:ea typeface="Arial Unicode MS" pitchFamily="34" charset="-128"/>
                <a:cs typeface="Arial Unicode MS" pitchFamily="34" charset="-128"/>
              </a:rPr>
              <a:t>Production</a:t>
            </a:r>
            <a:endParaRPr lang="en-US" kern="0" dirty="0">
              <a:ea typeface="Arial Unicode MS" pitchFamily="34" charset="-128"/>
              <a:cs typeface="Arial Unicode MS" pitchFamily="34" charset="-128"/>
            </a:endParaRPr>
          </a:p>
        </p:txBody>
      </p:sp>
      <p:sp>
        <p:nvSpPr>
          <p:cNvPr id="62" name="TextBox 61"/>
          <p:cNvSpPr txBox="1"/>
          <p:nvPr/>
        </p:nvSpPr>
        <p:spPr>
          <a:xfrm>
            <a:off x="5561427" y="3101015"/>
            <a:ext cx="1335302" cy="26161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00" b="1" kern="0" dirty="0" smtClean="0">
                <a:solidFill>
                  <a:schemeClr val="lt1"/>
                </a:solidFill>
                <a:latin typeface="+mn-lt"/>
                <a:ea typeface="Arial Unicode MS" pitchFamily="34" charset="-128"/>
                <a:cs typeface="Arial Unicode MS" pitchFamily="34" charset="-128"/>
              </a:rPr>
              <a:t>Performance</a:t>
            </a:r>
            <a:endParaRPr lang="en-US" kern="0" dirty="0">
              <a:ea typeface="Arial Unicode MS" pitchFamily="34" charset="-128"/>
              <a:cs typeface="Arial Unicode MS" pitchFamily="34" charset="-128"/>
            </a:endParaRPr>
          </a:p>
        </p:txBody>
      </p:sp>
      <p:sp>
        <p:nvSpPr>
          <p:cNvPr id="63" name="TextBox 62"/>
          <p:cNvSpPr txBox="1"/>
          <p:nvPr/>
        </p:nvSpPr>
        <p:spPr>
          <a:xfrm>
            <a:off x="6968874" y="5705889"/>
            <a:ext cx="993420" cy="36933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200" kern="0" dirty="0" err="1" smtClean="0">
                <a:solidFill>
                  <a:srgbClr val="FF0000"/>
                </a:solidFill>
                <a:ea typeface="Arial Unicode MS" pitchFamily="34" charset="-128"/>
                <a:cs typeface="Arial Unicode MS" pitchFamily="34" charset="-128"/>
              </a:rPr>
              <a:t>xmake</a:t>
            </a:r>
            <a:r>
              <a:rPr lang="de-DE" sz="1200" kern="0" dirty="0" smtClean="0">
                <a:solidFill>
                  <a:srgbClr val="FF0000"/>
                </a:solidFill>
                <a:ea typeface="Arial Unicode MS" pitchFamily="34" charset="-128"/>
                <a:cs typeface="Arial Unicode MS" pitchFamily="34" charset="-128"/>
              </a:rPr>
              <a:t/>
            </a:r>
            <a:br>
              <a:rPr lang="de-DE" sz="1200" kern="0" dirty="0" smtClean="0">
                <a:solidFill>
                  <a:srgbClr val="FF0000"/>
                </a:solidFill>
                <a:ea typeface="Arial Unicode MS" pitchFamily="34" charset="-128"/>
                <a:cs typeface="Arial Unicode MS" pitchFamily="34" charset="-128"/>
              </a:rPr>
            </a:br>
            <a:r>
              <a:rPr lang="de-DE" sz="1200" kern="0" dirty="0" smtClean="0">
                <a:solidFill>
                  <a:srgbClr val="FF0000"/>
                </a:solidFill>
                <a:ea typeface="Arial Unicode MS" pitchFamily="34" charset="-128"/>
                <a:cs typeface="Arial Unicode MS" pitchFamily="34" charset="-128"/>
              </a:rPr>
              <a:t>Jenkins</a:t>
            </a:r>
          </a:p>
        </p:txBody>
      </p:sp>
    </p:spTree>
    <p:extLst>
      <p:ext uri="{BB962C8B-B14F-4D97-AF65-F5344CB8AC3E}">
        <p14:creationId xmlns:p14="http://schemas.microsoft.com/office/powerpoint/2010/main" val="3562372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DevOps?</a:t>
            </a:r>
            <a:endParaRPr lang="en-US" dirty="0"/>
          </a:p>
        </p:txBody>
      </p:sp>
      <p:sp>
        <p:nvSpPr>
          <p:cNvPr id="12" name="Freeform 11"/>
          <p:cNvSpPr/>
          <p:nvPr/>
        </p:nvSpPr>
        <p:spPr bwMode="gray">
          <a:xfrm>
            <a:off x="2065020" y="2932967"/>
            <a:ext cx="8778240" cy="2298824"/>
          </a:xfrm>
          <a:custGeom>
            <a:avLst/>
            <a:gdLst>
              <a:gd name="connsiteX0" fmla="*/ 0 w 8778240"/>
              <a:gd name="connsiteY0" fmla="*/ 2298824 h 2298824"/>
              <a:gd name="connsiteX1" fmla="*/ 822960 w 8778240"/>
              <a:gd name="connsiteY1" fmla="*/ 2287394 h 2298824"/>
              <a:gd name="connsiteX2" fmla="*/ 1085850 w 8778240"/>
              <a:gd name="connsiteY2" fmla="*/ 2264534 h 2298824"/>
              <a:gd name="connsiteX3" fmla="*/ 1463040 w 8778240"/>
              <a:gd name="connsiteY3" fmla="*/ 2253104 h 2298824"/>
              <a:gd name="connsiteX4" fmla="*/ 1771650 w 8778240"/>
              <a:gd name="connsiteY4" fmla="*/ 2241674 h 2298824"/>
              <a:gd name="connsiteX5" fmla="*/ 2023110 w 8778240"/>
              <a:gd name="connsiteY5" fmla="*/ 2218814 h 2298824"/>
              <a:gd name="connsiteX6" fmla="*/ 2148840 w 8778240"/>
              <a:gd name="connsiteY6" fmla="*/ 2207384 h 2298824"/>
              <a:gd name="connsiteX7" fmla="*/ 2228850 w 8778240"/>
              <a:gd name="connsiteY7" fmla="*/ 2195954 h 2298824"/>
              <a:gd name="connsiteX8" fmla="*/ 2274570 w 8778240"/>
              <a:gd name="connsiteY8" fmla="*/ 2184524 h 2298824"/>
              <a:gd name="connsiteX9" fmla="*/ 2457450 w 8778240"/>
              <a:gd name="connsiteY9" fmla="*/ 2173094 h 2298824"/>
              <a:gd name="connsiteX10" fmla="*/ 2686050 w 8778240"/>
              <a:gd name="connsiteY10" fmla="*/ 2150234 h 2298824"/>
              <a:gd name="connsiteX11" fmla="*/ 3257550 w 8778240"/>
              <a:gd name="connsiteY11" fmla="*/ 2127374 h 2298824"/>
              <a:gd name="connsiteX12" fmla="*/ 3429000 w 8778240"/>
              <a:gd name="connsiteY12" fmla="*/ 2115944 h 2298824"/>
              <a:gd name="connsiteX13" fmla="*/ 3623310 w 8778240"/>
              <a:gd name="connsiteY13" fmla="*/ 2081654 h 2298824"/>
              <a:gd name="connsiteX14" fmla="*/ 3829050 w 8778240"/>
              <a:gd name="connsiteY14" fmla="*/ 2070224 h 2298824"/>
              <a:gd name="connsiteX15" fmla="*/ 3874770 w 8778240"/>
              <a:gd name="connsiteY15" fmla="*/ 2058794 h 2298824"/>
              <a:gd name="connsiteX16" fmla="*/ 3977640 w 8778240"/>
              <a:gd name="connsiteY16" fmla="*/ 2047364 h 2298824"/>
              <a:gd name="connsiteX17" fmla="*/ 4057650 w 8778240"/>
              <a:gd name="connsiteY17" fmla="*/ 2035934 h 2298824"/>
              <a:gd name="connsiteX18" fmla="*/ 4194810 w 8778240"/>
              <a:gd name="connsiteY18" fmla="*/ 2013074 h 2298824"/>
              <a:gd name="connsiteX19" fmla="*/ 4240530 w 8778240"/>
              <a:gd name="connsiteY19" fmla="*/ 2001644 h 2298824"/>
              <a:gd name="connsiteX20" fmla="*/ 4389120 w 8778240"/>
              <a:gd name="connsiteY20" fmla="*/ 1990214 h 2298824"/>
              <a:gd name="connsiteX21" fmla="*/ 4514850 w 8778240"/>
              <a:gd name="connsiteY21" fmla="*/ 1967354 h 2298824"/>
              <a:gd name="connsiteX22" fmla="*/ 4549140 w 8778240"/>
              <a:gd name="connsiteY22" fmla="*/ 1955924 h 2298824"/>
              <a:gd name="connsiteX23" fmla="*/ 4709160 w 8778240"/>
              <a:gd name="connsiteY23" fmla="*/ 1944494 h 2298824"/>
              <a:gd name="connsiteX24" fmla="*/ 4846320 w 8778240"/>
              <a:gd name="connsiteY24" fmla="*/ 1921634 h 2298824"/>
              <a:gd name="connsiteX25" fmla="*/ 4914900 w 8778240"/>
              <a:gd name="connsiteY25" fmla="*/ 1898774 h 2298824"/>
              <a:gd name="connsiteX26" fmla="*/ 5040630 w 8778240"/>
              <a:gd name="connsiteY26" fmla="*/ 1875914 h 2298824"/>
              <a:gd name="connsiteX27" fmla="*/ 5109210 w 8778240"/>
              <a:gd name="connsiteY27" fmla="*/ 1853054 h 2298824"/>
              <a:gd name="connsiteX28" fmla="*/ 5143500 w 8778240"/>
              <a:gd name="connsiteY28" fmla="*/ 1841624 h 2298824"/>
              <a:gd name="connsiteX29" fmla="*/ 5234940 w 8778240"/>
              <a:gd name="connsiteY29" fmla="*/ 1818764 h 2298824"/>
              <a:gd name="connsiteX30" fmla="*/ 5292090 w 8778240"/>
              <a:gd name="connsiteY30" fmla="*/ 1807334 h 2298824"/>
              <a:gd name="connsiteX31" fmla="*/ 5326380 w 8778240"/>
              <a:gd name="connsiteY31" fmla="*/ 1795904 h 2298824"/>
              <a:gd name="connsiteX32" fmla="*/ 5440680 w 8778240"/>
              <a:gd name="connsiteY32" fmla="*/ 1773044 h 2298824"/>
              <a:gd name="connsiteX33" fmla="*/ 5543550 w 8778240"/>
              <a:gd name="connsiteY33" fmla="*/ 1738754 h 2298824"/>
              <a:gd name="connsiteX34" fmla="*/ 5577840 w 8778240"/>
              <a:gd name="connsiteY34" fmla="*/ 1727324 h 2298824"/>
              <a:gd name="connsiteX35" fmla="*/ 5669280 w 8778240"/>
              <a:gd name="connsiteY35" fmla="*/ 1704464 h 2298824"/>
              <a:gd name="connsiteX36" fmla="*/ 5703570 w 8778240"/>
              <a:gd name="connsiteY36" fmla="*/ 1693034 h 2298824"/>
              <a:gd name="connsiteX37" fmla="*/ 5749290 w 8778240"/>
              <a:gd name="connsiteY37" fmla="*/ 1681604 h 2298824"/>
              <a:gd name="connsiteX38" fmla="*/ 5817870 w 8778240"/>
              <a:gd name="connsiteY38" fmla="*/ 1658744 h 2298824"/>
              <a:gd name="connsiteX39" fmla="*/ 5886450 w 8778240"/>
              <a:gd name="connsiteY39" fmla="*/ 1635884 h 2298824"/>
              <a:gd name="connsiteX40" fmla="*/ 5955030 w 8778240"/>
              <a:gd name="connsiteY40" fmla="*/ 1613024 h 2298824"/>
              <a:gd name="connsiteX41" fmla="*/ 5989320 w 8778240"/>
              <a:gd name="connsiteY41" fmla="*/ 1601594 h 2298824"/>
              <a:gd name="connsiteX42" fmla="*/ 6023610 w 8778240"/>
              <a:gd name="connsiteY42" fmla="*/ 1578734 h 2298824"/>
              <a:gd name="connsiteX43" fmla="*/ 6126480 w 8778240"/>
              <a:gd name="connsiteY43" fmla="*/ 1544444 h 2298824"/>
              <a:gd name="connsiteX44" fmla="*/ 6160770 w 8778240"/>
              <a:gd name="connsiteY44" fmla="*/ 1533014 h 2298824"/>
              <a:gd name="connsiteX45" fmla="*/ 6195060 w 8778240"/>
              <a:gd name="connsiteY45" fmla="*/ 1510154 h 2298824"/>
              <a:gd name="connsiteX46" fmla="*/ 6263640 w 8778240"/>
              <a:gd name="connsiteY46" fmla="*/ 1487294 h 2298824"/>
              <a:gd name="connsiteX47" fmla="*/ 6332220 w 8778240"/>
              <a:gd name="connsiteY47" fmla="*/ 1441574 h 2298824"/>
              <a:gd name="connsiteX48" fmla="*/ 6366510 w 8778240"/>
              <a:gd name="connsiteY48" fmla="*/ 1407284 h 2298824"/>
              <a:gd name="connsiteX49" fmla="*/ 6435090 w 8778240"/>
              <a:gd name="connsiteY49" fmla="*/ 1361564 h 2298824"/>
              <a:gd name="connsiteX50" fmla="*/ 6515100 w 8778240"/>
              <a:gd name="connsiteY50" fmla="*/ 1270124 h 2298824"/>
              <a:gd name="connsiteX51" fmla="*/ 6537960 w 8778240"/>
              <a:gd name="connsiteY51" fmla="*/ 1235834 h 2298824"/>
              <a:gd name="connsiteX52" fmla="*/ 6549390 w 8778240"/>
              <a:gd name="connsiteY52" fmla="*/ 1201544 h 2298824"/>
              <a:gd name="connsiteX53" fmla="*/ 6583680 w 8778240"/>
              <a:gd name="connsiteY53" fmla="*/ 1178684 h 2298824"/>
              <a:gd name="connsiteX54" fmla="*/ 6629400 w 8778240"/>
              <a:gd name="connsiteY54" fmla="*/ 1110104 h 2298824"/>
              <a:gd name="connsiteX55" fmla="*/ 6732270 w 8778240"/>
              <a:gd name="connsiteY55" fmla="*/ 1064384 h 2298824"/>
              <a:gd name="connsiteX56" fmla="*/ 6812280 w 8778240"/>
              <a:gd name="connsiteY56" fmla="*/ 1041524 h 2298824"/>
              <a:gd name="connsiteX57" fmla="*/ 6846570 w 8778240"/>
              <a:gd name="connsiteY57" fmla="*/ 1030094 h 2298824"/>
              <a:gd name="connsiteX58" fmla="*/ 6880860 w 8778240"/>
              <a:gd name="connsiteY58" fmla="*/ 1007234 h 2298824"/>
              <a:gd name="connsiteX59" fmla="*/ 6915150 w 8778240"/>
              <a:gd name="connsiteY59" fmla="*/ 995804 h 2298824"/>
              <a:gd name="connsiteX60" fmla="*/ 6949440 w 8778240"/>
              <a:gd name="connsiteY60" fmla="*/ 972944 h 2298824"/>
              <a:gd name="connsiteX61" fmla="*/ 7018020 w 8778240"/>
              <a:gd name="connsiteY61" fmla="*/ 950084 h 2298824"/>
              <a:gd name="connsiteX62" fmla="*/ 7086600 w 8778240"/>
              <a:gd name="connsiteY62" fmla="*/ 904364 h 2298824"/>
              <a:gd name="connsiteX63" fmla="*/ 7166610 w 8778240"/>
              <a:gd name="connsiteY63" fmla="*/ 881504 h 2298824"/>
              <a:gd name="connsiteX64" fmla="*/ 7200900 w 8778240"/>
              <a:gd name="connsiteY64" fmla="*/ 858644 h 2298824"/>
              <a:gd name="connsiteX65" fmla="*/ 7258050 w 8778240"/>
              <a:gd name="connsiteY65" fmla="*/ 847214 h 2298824"/>
              <a:gd name="connsiteX66" fmla="*/ 7360920 w 8778240"/>
              <a:gd name="connsiteY66" fmla="*/ 790064 h 2298824"/>
              <a:gd name="connsiteX67" fmla="*/ 7440930 w 8778240"/>
              <a:gd name="connsiteY67" fmla="*/ 687194 h 2298824"/>
              <a:gd name="connsiteX68" fmla="*/ 7463790 w 8778240"/>
              <a:gd name="connsiteY68" fmla="*/ 652904 h 2298824"/>
              <a:gd name="connsiteX69" fmla="*/ 7475220 w 8778240"/>
              <a:gd name="connsiteY69" fmla="*/ 618614 h 2298824"/>
              <a:gd name="connsiteX70" fmla="*/ 7498080 w 8778240"/>
              <a:gd name="connsiteY70" fmla="*/ 572894 h 2298824"/>
              <a:gd name="connsiteX71" fmla="*/ 7520940 w 8778240"/>
              <a:gd name="connsiteY71" fmla="*/ 504314 h 2298824"/>
              <a:gd name="connsiteX72" fmla="*/ 7532370 w 8778240"/>
              <a:gd name="connsiteY72" fmla="*/ 458594 h 2298824"/>
              <a:gd name="connsiteX73" fmla="*/ 7555230 w 8778240"/>
              <a:gd name="connsiteY73" fmla="*/ 424304 h 2298824"/>
              <a:gd name="connsiteX74" fmla="*/ 7566660 w 8778240"/>
              <a:gd name="connsiteY74" fmla="*/ 390014 h 2298824"/>
              <a:gd name="connsiteX75" fmla="*/ 7589520 w 8778240"/>
              <a:gd name="connsiteY75" fmla="*/ 355724 h 2298824"/>
              <a:gd name="connsiteX76" fmla="*/ 7600950 w 8778240"/>
              <a:gd name="connsiteY76" fmla="*/ 321434 h 2298824"/>
              <a:gd name="connsiteX77" fmla="*/ 7669530 w 8778240"/>
              <a:gd name="connsiteY77" fmla="*/ 275714 h 2298824"/>
              <a:gd name="connsiteX78" fmla="*/ 7692390 w 8778240"/>
              <a:gd name="connsiteY78" fmla="*/ 241424 h 2298824"/>
              <a:gd name="connsiteX79" fmla="*/ 7760970 w 8778240"/>
              <a:gd name="connsiteY79" fmla="*/ 195704 h 2298824"/>
              <a:gd name="connsiteX80" fmla="*/ 7840980 w 8778240"/>
              <a:gd name="connsiteY80" fmla="*/ 115694 h 2298824"/>
              <a:gd name="connsiteX81" fmla="*/ 7909560 w 8778240"/>
              <a:gd name="connsiteY81" fmla="*/ 58544 h 2298824"/>
              <a:gd name="connsiteX82" fmla="*/ 7943850 w 8778240"/>
              <a:gd name="connsiteY82" fmla="*/ 24254 h 2298824"/>
              <a:gd name="connsiteX83" fmla="*/ 8001000 w 8778240"/>
              <a:gd name="connsiteY83" fmla="*/ 12824 h 2298824"/>
              <a:gd name="connsiteX84" fmla="*/ 8138160 w 8778240"/>
              <a:gd name="connsiteY84" fmla="*/ 1394 h 2298824"/>
              <a:gd name="connsiteX85" fmla="*/ 8778240 w 8778240"/>
              <a:gd name="connsiteY85" fmla="*/ 1394 h 2298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778240" h="2298824">
                <a:moveTo>
                  <a:pt x="0" y="2298824"/>
                </a:moveTo>
                <a:lnTo>
                  <a:pt x="822960" y="2287394"/>
                </a:lnTo>
                <a:cubicBezTo>
                  <a:pt x="1070196" y="2281577"/>
                  <a:pt x="875511" y="2274317"/>
                  <a:pt x="1085850" y="2264534"/>
                </a:cubicBezTo>
                <a:cubicBezTo>
                  <a:pt x="1211502" y="2258690"/>
                  <a:pt x="1337322" y="2257295"/>
                  <a:pt x="1463040" y="2253104"/>
                </a:cubicBezTo>
                <a:lnTo>
                  <a:pt x="1771650" y="2241674"/>
                </a:lnTo>
                <a:cubicBezTo>
                  <a:pt x="1973765" y="2231815"/>
                  <a:pt x="1872027" y="2234718"/>
                  <a:pt x="2023110" y="2218814"/>
                </a:cubicBezTo>
                <a:cubicBezTo>
                  <a:pt x="2064962" y="2214409"/>
                  <a:pt x="2107015" y="2212031"/>
                  <a:pt x="2148840" y="2207384"/>
                </a:cubicBezTo>
                <a:cubicBezTo>
                  <a:pt x="2175616" y="2204409"/>
                  <a:pt x="2202344" y="2200773"/>
                  <a:pt x="2228850" y="2195954"/>
                </a:cubicBezTo>
                <a:cubicBezTo>
                  <a:pt x="2244306" y="2193144"/>
                  <a:pt x="2258939" y="2186087"/>
                  <a:pt x="2274570" y="2184524"/>
                </a:cubicBezTo>
                <a:cubicBezTo>
                  <a:pt x="2335346" y="2178446"/>
                  <a:pt x="2396566" y="2177965"/>
                  <a:pt x="2457450" y="2173094"/>
                </a:cubicBezTo>
                <a:cubicBezTo>
                  <a:pt x="2629188" y="2159355"/>
                  <a:pt x="2492976" y="2161935"/>
                  <a:pt x="2686050" y="2150234"/>
                </a:cubicBezTo>
                <a:cubicBezTo>
                  <a:pt x="2902397" y="2137122"/>
                  <a:pt x="3033996" y="2137772"/>
                  <a:pt x="3257550" y="2127374"/>
                </a:cubicBezTo>
                <a:cubicBezTo>
                  <a:pt x="3314765" y="2124713"/>
                  <a:pt x="3371850" y="2119754"/>
                  <a:pt x="3429000" y="2115944"/>
                </a:cubicBezTo>
                <a:cubicBezTo>
                  <a:pt x="3480217" y="2105701"/>
                  <a:pt x="3566894" y="2086167"/>
                  <a:pt x="3623310" y="2081654"/>
                </a:cubicBezTo>
                <a:cubicBezTo>
                  <a:pt x="3691777" y="2076177"/>
                  <a:pt x="3760470" y="2074034"/>
                  <a:pt x="3829050" y="2070224"/>
                </a:cubicBezTo>
                <a:cubicBezTo>
                  <a:pt x="3844290" y="2066414"/>
                  <a:pt x="3859244" y="2061183"/>
                  <a:pt x="3874770" y="2058794"/>
                </a:cubicBezTo>
                <a:cubicBezTo>
                  <a:pt x="3908870" y="2053548"/>
                  <a:pt x="3943405" y="2051643"/>
                  <a:pt x="3977640" y="2047364"/>
                </a:cubicBezTo>
                <a:cubicBezTo>
                  <a:pt x="4004373" y="2044022"/>
                  <a:pt x="4030980" y="2039744"/>
                  <a:pt x="4057650" y="2035934"/>
                </a:cubicBezTo>
                <a:cubicBezTo>
                  <a:pt x="4134219" y="2010411"/>
                  <a:pt x="4052621" y="2034949"/>
                  <a:pt x="4194810" y="2013074"/>
                </a:cubicBezTo>
                <a:cubicBezTo>
                  <a:pt x="4210336" y="2010685"/>
                  <a:pt x="4224929" y="2003479"/>
                  <a:pt x="4240530" y="2001644"/>
                </a:cubicBezTo>
                <a:cubicBezTo>
                  <a:pt x="4289866" y="1995840"/>
                  <a:pt x="4339690" y="1995157"/>
                  <a:pt x="4389120" y="1990214"/>
                </a:cubicBezTo>
                <a:cubicBezTo>
                  <a:pt x="4438930" y="1985233"/>
                  <a:pt x="4469671" y="1980262"/>
                  <a:pt x="4514850" y="1967354"/>
                </a:cubicBezTo>
                <a:cubicBezTo>
                  <a:pt x="4526435" y="1964044"/>
                  <a:pt x="4537174" y="1957332"/>
                  <a:pt x="4549140" y="1955924"/>
                </a:cubicBezTo>
                <a:cubicBezTo>
                  <a:pt x="4602250" y="1949676"/>
                  <a:pt x="4655820" y="1948304"/>
                  <a:pt x="4709160" y="1944494"/>
                </a:cubicBezTo>
                <a:cubicBezTo>
                  <a:pt x="4802918" y="1913241"/>
                  <a:pt x="4654912" y="1959916"/>
                  <a:pt x="4846320" y="1921634"/>
                </a:cubicBezTo>
                <a:cubicBezTo>
                  <a:pt x="4869949" y="1916908"/>
                  <a:pt x="4891046" y="1902182"/>
                  <a:pt x="4914900" y="1898774"/>
                </a:cubicBezTo>
                <a:cubicBezTo>
                  <a:pt x="4971251" y="1890724"/>
                  <a:pt x="4991637" y="1890612"/>
                  <a:pt x="5040630" y="1875914"/>
                </a:cubicBezTo>
                <a:cubicBezTo>
                  <a:pt x="5063710" y="1868990"/>
                  <a:pt x="5086350" y="1860674"/>
                  <a:pt x="5109210" y="1853054"/>
                </a:cubicBezTo>
                <a:cubicBezTo>
                  <a:pt x="5120640" y="1849244"/>
                  <a:pt x="5131811" y="1844546"/>
                  <a:pt x="5143500" y="1841624"/>
                </a:cubicBezTo>
                <a:cubicBezTo>
                  <a:pt x="5173980" y="1834004"/>
                  <a:pt x="5204132" y="1824926"/>
                  <a:pt x="5234940" y="1818764"/>
                </a:cubicBezTo>
                <a:cubicBezTo>
                  <a:pt x="5253990" y="1814954"/>
                  <a:pt x="5273243" y="1812046"/>
                  <a:pt x="5292090" y="1807334"/>
                </a:cubicBezTo>
                <a:cubicBezTo>
                  <a:pt x="5303779" y="1804412"/>
                  <a:pt x="5314640" y="1798613"/>
                  <a:pt x="5326380" y="1795904"/>
                </a:cubicBezTo>
                <a:cubicBezTo>
                  <a:pt x="5364240" y="1787167"/>
                  <a:pt x="5403819" y="1785331"/>
                  <a:pt x="5440680" y="1773044"/>
                </a:cubicBezTo>
                <a:lnTo>
                  <a:pt x="5543550" y="1738754"/>
                </a:lnTo>
                <a:cubicBezTo>
                  <a:pt x="5554980" y="1734944"/>
                  <a:pt x="5566151" y="1730246"/>
                  <a:pt x="5577840" y="1727324"/>
                </a:cubicBezTo>
                <a:cubicBezTo>
                  <a:pt x="5608320" y="1719704"/>
                  <a:pt x="5639474" y="1714399"/>
                  <a:pt x="5669280" y="1704464"/>
                </a:cubicBezTo>
                <a:cubicBezTo>
                  <a:pt x="5680710" y="1700654"/>
                  <a:pt x="5691985" y="1696344"/>
                  <a:pt x="5703570" y="1693034"/>
                </a:cubicBezTo>
                <a:cubicBezTo>
                  <a:pt x="5718675" y="1688718"/>
                  <a:pt x="5734243" y="1686118"/>
                  <a:pt x="5749290" y="1681604"/>
                </a:cubicBezTo>
                <a:cubicBezTo>
                  <a:pt x="5772370" y="1674680"/>
                  <a:pt x="5795010" y="1666364"/>
                  <a:pt x="5817870" y="1658744"/>
                </a:cubicBezTo>
                <a:lnTo>
                  <a:pt x="5886450" y="1635884"/>
                </a:lnTo>
                <a:lnTo>
                  <a:pt x="5955030" y="1613024"/>
                </a:lnTo>
                <a:cubicBezTo>
                  <a:pt x="5966460" y="1609214"/>
                  <a:pt x="5979295" y="1608277"/>
                  <a:pt x="5989320" y="1601594"/>
                </a:cubicBezTo>
                <a:cubicBezTo>
                  <a:pt x="6000750" y="1593974"/>
                  <a:pt x="6011057" y="1584313"/>
                  <a:pt x="6023610" y="1578734"/>
                </a:cubicBezTo>
                <a:lnTo>
                  <a:pt x="6126480" y="1544444"/>
                </a:lnTo>
                <a:cubicBezTo>
                  <a:pt x="6137910" y="1540634"/>
                  <a:pt x="6150745" y="1539697"/>
                  <a:pt x="6160770" y="1533014"/>
                </a:cubicBezTo>
                <a:cubicBezTo>
                  <a:pt x="6172200" y="1525394"/>
                  <a:pt x="6182507" y="1515733"/>
                  <a:pt x="6195060" y="1510154"/>
                </a:cubicBezTo>
                <a:cubicBezTo>
                  <a:pt x="6217080" y="1500367"/>
                  <a:pt x="6243590" y="1500660"/>
                  <a:pt x="6263640" y="1487294"/>
                </a:cubicBezTo>
                <a:cubicBezTo>
                  <a:pt x="6286500" y="1472054"/>
                  <a:pt x="6312793" y="1461001"/>
                  <a:pt x="6332220" y="1441574"/>
                </a:cubicBezTo>
                <a:cubicBezTo>
                  <a:pt x="6343650" y="1430144"/>
                  <a:pt x="6353751" y="1417208"/>
                  <a:pt x="6366510" y="1407284"/>
                </a:cubicBezTo>
                <a:cubicBezTo>
                  <a:pt x="6388197" y="1390416"/>
                  <a:pt x="6435090" y="1361564"/>
                  <a:pt x="6435090" y="1361564"/>
                </a:cubicBezTo>
                <a:cubicBezTo>
                  <a:pt x="6488430" y="1281554"/>
                  <a:pt x="6457950" y="1308224"/>
                  <a:pt x="6515100" y="1270124"/>
                </a:cubicBezTo>
                <a:cubicBezTo>
                  <a:pt x="6522720" y="1258694"/>
                  <a:pt x="6531817" y="1248121"/>
                  <a:pt x="6537960" y="1235834"/>
                </a:cubicBezTo>
                <a:cubicBezTo>
                  <a:pt x="6543348" y="1225058"/>
                  <a:pt x="6541864" y="1210952"/>
                  <a:pt x="6549390" y="1201544"/>
                </a:cubicBezTo>
                <a:cubicBezTo>
                  <a:pt x="6557972" y="1190817"/>
                  <a:pt x="6572250" y="1186304"/>
                  <a:pt x="6583680" y="1178684"/>
                </a:cubicBezTo>
                <a:cubicBezTo>
                  <a:pt x="6598920" y="1155824"/>
                  <a:pt x="6603336" y="1118792"/>
                  <a:pt x="6629400" y="1110104"/>
                </a:cubicBezTo>
                <a:cubicBezTo>
                  <a:pt x="6806330" y="1051127"/>
                  <a:pt x="6623591" y="1118724"/>
                  <a:pt x="6732270" y="1064384"/>
                </a:cubicBezTo>
                <a:cubicBezTo>
                  <a:pt x="6750540" y="1055249"/>
                  <a:pt x="6795190" y="1046407"/>
                  <a:pt x="6812280" y="1041524"/>
                </a:cubicBezTo>
                <a:cubicBezTo>
                  <a:pt x="6823865" y="1038214"/>
                  <a:pt x="6835794" y="1035482"/>
                  <a:pt x="6846570" y="1030094"/>
                </a:cubicBezTo>
                <a:cubicBezTo>
                  <a:pt x="6858857" y="1023951"/>
                  <a:pt x="6868573" y="1013377"/>
                  <a:pt x="6880860" y="1007234"/>
                </a:cubicBezTo>
                <a:cubicBezTo>
                  <a:pt x="6891636" y="1001846"/>
                  <a:pt x="6904374" y="1001192"/>
                  <a:pt x="6915150" y="995804"/>
                </a:cubicBezTo>
                <a:cubicBezTo>
                  <a:pt x="6927437" y="989661"/>
                  <a:pt x="6936887" y="978523"/>
                  <a:pt x="6949440" y="972944"/>
                </a:cubicBezTo>
                <a:cubicBezTo>
                  <a:pt x="6971460" y="963157"/>
                  <a:pt x="6997970" y="963450"/>
                  <a:pt x="7018020" y="950084"/>
                </a:cubicBezTo>
                <a:cubicBezTo>
                  <a:pt x="7040880" y="934844"/>
                  <a:pt x="7059946" y="911027"/>
                  <a:pt x="7086600" y="904364"/>
                </a:cubicBezTo>
                <a:cubicBezTo>
                  <a:pt x="7101249" y="900702"/>
                  <a:pt x="7150212" y="889703"/>
                  <a:pt x="7166610" y="881504"/>
                </a:cubicBezTo>
                <a:cubicBezTo>
                  <a:pt x="7178897" y="875361"/>
                  <a:pt x="7188038" y="863467"/>
                  <a:pt x="7200900" y="858644"/>
                </a:cubicBezTo>
                <a:cubicBezTo>
                  <a:pt x="7219090" y="851823"/>
                  <a:pt x="7239203" y="851926"/>
                  <a:pt x="7258050" y="847214"/>
                </a:cubicBezTo>
                <a:cubicBezTo>
                  <a:pt x="7296378" y="837632"/>
                  <a:pt x="7332543" y="818441"/>
                  <a:pt x="7360920" y="790064"/>
                </a:cubicBezTo>
                <a:cubicBezTo>
                  <a:pt x="7414637" y="736347"/>
                  <a:pt x="7386244" y="769224"/>
                  <a:pt x="7440930" y="687194"/>
                </a:cubicBezTo>
                <a:cubicBezTo>
                  <a:pt x="7448550" y="675764"/>
                  <a:pt x="7459446" y="665936"/>
                  <a:pt x="7463790" y="652904"/>
                </a:cubicBezTo>
                <a:cubicBezTo>
                  <a:pt x="7467600" y="641474"/>
                  <a:pt x="7470474" y="629688"/>
                  <a:pt x="7475220" y="618614"/>
                </a:cubicBezTo>
                <a:cubicBezTo>
                  <a:pt x="7481932" y="602953"/>
                  <a:pt x="7491752" y="588714"/>
                  <a:pt x="7498080" y="572894"/>
                </a:cubicBezTo>
                <a:cubicBezTo>
                  <a:pt x="7507029" y="550521"/>
                  <a:pt x="7515096" y="527691"/>
                  <a:pt x="7520940" y="504314"/>
                </a:cubicBezTo>
                <a:cubicBezTo>
                  <a:pt x="7524750" y="489074"/>
                  <a:pt x="7526182" y="473033"/>
                  <a:pt x="7532370" y="458594"/>
                </a:cubicBezTo>
                <a:cubicBezTo>
                  <a:pt x="7537781" y="445968"/>
                  <a:pt x="7549087" y="436591"/>
                  <a:pt x="7555230" y="424304"/>
                </a:cubicBezTo>
                <a:cubicBezTo>
                  <a:pt x="7560618" y="413528"/>
                  <a:pt x="7561272" y="400790"/>
                  <a:pt x="7566660" y="390014"/>
                </a:cubicBezTo>
                <a:cubicBezTo>
                  <a:pt x="7572803" y="377727"/>
                  <a:pt x="7583377" y="368011"/>
                  <a:pt x="7589520" y="355724"/>
                </a:cubicBezTo>
                <a:cubicBezTo>
                  <a:pt x="7594908" y="344948"/>
                  <a:pt x="7592431" y="329953"/>
                  <a:pt x="7600950" y="321434"/>
                </a:cubicBezTo>
                <a:cubicBezTo>
                  <a:pt x="7620377" y="302007"/>
                  <a:pt x="7669530" y="275714"/>
                  <a:pt x="7669530" y="275714"/>
                </a:cubicBezTo>
                <a:cubicBezTo>
                  <a:pt x="7677150" y="264284"/>
                  <a:pt x="7682052" y="250470"/>
                  <a:pt x="7692390" y="241424"/>
                </a:cubicBezTo>
                <a:cubicBezTo>
                  <a:pt x="7713067" y="223332"/>
                  <a:pt x="7760970" y="195704"/>
                  <a:pt x="7760970" y="195704"/>
                </a:cubicBezTo>
                <a:cubicBezTo>
                  <a:pt x="7813373" y="117099"/>
                  <a:pt x="7780626" y="135812"/>
                  <a:pt x="7840980" y="115694"/>
                </a:cubicBezTo>
                <a:cubicBezTo>
                  <a:pt x="7941159" y="15515"/>
                  <a:pt x="7814081" y="138110"/>
                  <a:pt x="7909560" y="58544"/>
                </a:cubicBezTo>
                <a:cubicBezTo>
                  <a:pt x="7921978" y="48196"/>
                  <a:pt x="7929392" y="31483"/>
                  <a:pt x="7943850" y="24254"/>
                </a:cubicBezTo>
                <a:cubicBezTo>
                  <a:pt x="7961226" y="15566"/>
                  <a:pt x="7981706" y="15094"/>
                  <a:pt x="8001000" y="12824"/>
                </a:cubicBezTo>
                <a:cubicBezTo>
                  <a:pt x="8046564" y="7464"/>
                  <a:pt x="8092286" y="2069"/>
                  <a:pt x="8138160" y="1394"/>
                </a:cubicBezTo>
                <a:cubicBezTo>
                  <a:pt x="8351497" y="-1743"/>
                  <a:pt x="8564880" y="1394"/>
                  <a:pt x="8778240" y="1394"/>
                </a:cubicBezTo>
              </a:path>
            </a:pathLst>
          </a:custGeom>
          <a:noFill/>
          <a:ln w="6350" algn="ctr">
            <a:noFill/>
            <a:miter lim="800000"/>
            <a:headEnd/>
            <a:tailEnd/>
          </a:ln>
        </p:spPr>
        <p:txBody>
          <a:bodyPr rtlCol="0" anchor="ctr"/>
          <a:lstStyle/>
          <a:p>
            <a:pPr algn="ctr"/>
            <a:endParaRPr lang="en-US"/>
          </a:p>
        </p:txBody>
      </p:sp>
      <p:sp>
        <p:nvSpPr>
          <p:cNvPr id="17" name="Freeform 16"/>
          <p:cNvSpPr/>
          <p:nvPr/>
        </p:nvSpPr>
        <p:spPr bwMode="gray">
          <a:xfrm>
            <a:off x="1348740" y="2491740"/>
            <a:ext cx="10709910" cy="2011680"/>
          </a:xfrm>
          <a:custGeom>
            <a:avLst/>
            <a:gdLst>
              <a:gd name="connsiteX0" fmla="*/ 0 w 10709910"/>
              <a:gd name="connsiteY0" fmla="*/ 2011680 h 2011680"/>
              <a:gd name="connsiteX1" fmla="*/ 0 w 10709910"/>
              <a:gd name="connsiteY1" fmla="*/ 2011680 h 2011680"/>
              <a:gd name="connsiteX2" fmla="*/ 3051810 w 10709910"/>
              <a:gd name="connsiteY2" fmla="*/ 2000250 h 2011680"/>
              <a:gd name="connsiteX3" fmla="*/ 3211830 w 10709910"/>
              <a:gd name="connsiteY3" fmla="*/ 1988820 h 2011680"/>
              <a:gd name="connsiteX4" fmla="*/ 3669030 w 10709910"/>
              <a:gd name="connsiteY4" fmla="*/ 1965960 h 2011680"/>
              <a:gd name="connsiteX5" fmla="*/ 3726180 w 10709910"/>
              <a:gd name="connsiteY5" fmla="*/ 1954530 h 2011680"/>
              <a:gd name="connsiteX6" fmla="*/ 3920490 w 10709910"/>
              <a:gd name="connsiteY6" fmla="*/ 1931670 h 2011680"/>
              <a:gd name="connsiteX7" fmla="*/ 4034790 w 10709910"/>
              <a:gd name="connsiteY7" fmla="*/ 1897380 h 2011680"/>
              <a:gd name="connsiteX8" fmla="*/ 4080510 w 10709910"/>
              <a:gd name="connsiteY8" fmla="*/ 1885950 h 2011680"/>
              <a:gd name="connsiteX9" fmla="*/ 4149090 w 10709910"/>
              <a:gd name="connsiteY9" fmla="*/ 1863090 h 2011680"/>
              <a:gd name="connsiteX10" fmla="*/ 4194810 w 10709910"/>
              <a:gd name="connsiteY10" fmla="*/ 1851660 h 2011680"/>
              <a:gd name="connsiteX11" fmla="*/ 4229100 w 10709910"/>
              <a:gd name="connsiteY11" fmla="*/ 1840230 h 2011680"/>
              <a:gd name="connsiteX12" fmla="*/ 4297680 w 10709910"/>
              <a:gd name="connsiteY12" fmla="*/ 1828800 h 2011680"/>
              <a:gd name="connsiteX13" fmla="*/ 4331970 w 10709910"/>
              <a:gd name="connsiteY13" fmla="*/ 1817370 h 2011680"/>
              <a:gd name="connsiteX14" fmla="*/ 4411980 w 10709910"/>
              <a:gd name="connsiteY14" fmla="*/ 1805940 h 2011680"/>
              <a:gd name="connsiteX15" fmla="*/ 4457700 w 10709910"/>
              <a:gd name="connsiteY15" fmla="*/ 1794510 h 2011680"/>
              <a:gd name="connsiteX16" fmla="*/ 4526280 w 10709910"/>
              <a:gd name="connsiteY16" fmla="*/ 1783080 h 2011680"/>
              <a:gd name="connsiteX17" fmla="*/ 4606290 w 10709910"/>
              <a:gd name="connsiteY17" fmla="*/ 1760220 h 2011680"/>
              <a:gd name="connsiteX18" fmla="*/ 4697730 w 10709910"/>
              <a:gd name="connsiteY18" fmla="*/ 1748790 h 2011680"/>
              <a:gd name="connsiteX19" fmla="*/ 4823460 w 10709910"/>
              <a:gd name="connsiteY19" fmla="*/ 1714500 h 2011680"/>
              <a:gd name="connsiteX20" fmla="*/ 4857750 w 10709910"/>
              <a:gd name="connsiteY20" fmla="*/ 1703070 h 2011680"/>
              <a:gd name="connsiteX21" fmla="*/ 4892040 w 10709910"/>
              <a:gd name="connsiteY21" fmla="*/ 1691640 h 2011680"/>
              <a:gd name="connsiteX22" fmla="*/ 4972050 w 10709910"/>
              <a:gd name="connsiteY22" fmla="*/ 1680210 h 2011680"/>
              <a:gd name="connsiteX23" fmla="*/ 5040630 w 10709910"/>
              <a:gd name="connsiteY23" fmla="*/ 1657350 h 2011680"/>
              <a:gd name="connsiteX24" fmla="*/ 5074920 w 10709910"/>
              <a:gd name="connsiteY24" fmla="*/ 1645920 h 2011680"/>
              <a:gd name="connsiteX25" fmla="*/ 5143500 w 10709910"/>
              <a:gd name="connsiteY25" fmla="*/ 1634490 h 2011680"/>
              <a:gd name="connsiteX26" fmla="*/ 5177790 w 10709910"/>
              <a:gd name="connsiteY26" fmla="*/ 1611630 h 2011680"/>
              <a:gd name="connsiteX27" fmla="*/ 5223510 w 10709910"/>
              <a:gd name="connsiteY27" fmla="*/ 1600200 h 2011680"/>
              <a:gd name="connsiteX28" fmla="*/ 5326380 w 10709910"/>
              <a:gd name="connsiteY28" fmla="*/ 1554480 h 2011680"/>
              <a:gd name="connsiteX29" fmla="*/ 5349240 w 10709910"/>
              <a:gd name="connsiteY29" fmla="*/ 1520190 h 2011680"/>
              <a:gd name="connsiteX30" fmla="*/ 5383530 w 10709910"/>
              <a:gd name="connsiteY30" fmla="*/ 1508760 h 2011680"/>
              <a:gd name="connsiteX31" fmla="*/ 5429250 w 10709910"/>
              <a:gd name="connsiteY31" fmla="*/ 1440180 h 2011680"/>
              <a:gd name="connsiteX32" fmla="*/ 5977890 w 10709910"/>
              <a:gd name="connsiteY32" fmla="*/ 1417320 h 2011680"/>
              <a:gd name="connsiteX33" fmla="*/ 6035040 w 10709910"/>
              <a:gd name="connsiteY33" fmla="*/ 1405890 h 2011680"/>
              <a:gd name="connsiteX34" fmla="*/ 6137910 w 10709910"/>
              <a:gd name="connsiteY34" fmla="*/ 1394460 h 2011680"/>
              <a:gd name="connsiteX35" fmla="*/ 6263640 w 10709910"/>
              <a:gd name="connsiteY35" fmla="*/ 1371600 h 2011680"/>
              <a:gd name="connsiteX36" fmla="*/ 6389370 w 10709910"/>
              <a:gd name="connsiteY36" fmla="*/ 1337310 h 2011680"/>
              <a:gd name="connsiteX37" fmla="*/ 6492240 w 10709910"/>
              <a:gd name="connsiteY37" fmla="*/ 1280160 h 2011680"/>
              <a:gd name="connsiteX38" fmla="*/ 6583680 w 10709910"/>
              <a:gd name="connsiteY38" fmla="*/ 1234440 h 2011680"/>
              <a:gd name="connsiteX39" fmla="*/ 6732270 w 10709910"/>
              <a:gd name="connsiteY39" fmla="*/ 1200150 h 2011680"/>
              <a:gd name="connsiteX40" fmla="*/ 6766560 w 10709910"/>
              <a:gd name="connsiteY40" fmla="*/ 1188720 h 2011680"/>
              <a:gd name="connsiteX41" fmla="*/ 6800850 w 10709910"/>
              <a:gd name="connsiteY41" fmla="*/ 1165860 h 2011680"/>
              <a:gd name="connsiteX42" fmla="*/ 6846570 w 10709910"/>
              <a:gd name="connsiteY42" fmla="*/ 1143000 h 2011680"/>
              <a:gd name="connsiteX43" fmla="*/ 6835140 w 10709910"/>
              <a:gd name="connsiteY43" fmla="*/ 1108710 h 2011680"/>
              <a:gd name="connsiteX44" fmla="*/ 6800850 w 10709910"/>
              <a:gd name="connsiteY44" fmla="*/ 1097280 h 2011680"/>
              <a:gd name="connsiteX45" fmla="*/ 6983730 w 10709910"/>
              <a:gd name="connsiteY45" fmla="*/ 1017270 h 2011680"/>
              <a:gd name="connsiteX46" fmla="*/ 7040880 w 10709910"/>
              <a:gd name="connsiteY46" fmla="*/ 971550 h 2011680"/>
              <a:gd name="connsiteX47" fmla="*/ 7189470 w 10709910"/>
              <a:gd name="connsiteY47" fmla="*/ 868680 h 2011680"/>
              <a:gd name="connsiteX48" fmla="*/ 7223760 w 10709910"/>
              <a:gd name="connsiteY48" fmla="*/ 834390 h 2011680"/>
              <a:gd name="connsiteX49" fmla="*/ 7315200 w 10709910"/>
              <a:gd name="connsiteY49" fmla="*/ 765810 h 2011680"/>
              <a:gd name="connsiteX50" fmla="*/ 7349490 w 10709910"/>
              <a:gd name="connsiteY50" fmla="*/ 731520 h 2011680"/>
              <a:gd name="connsiteX51" fmla="*/ 7418070 w 10709910"/>
              <a:gd name="connsiteY51" fmla="*/ 662940 h 2011680"/>
              <a:gd name="connsiteX52" fmla="*/ 7520940 w 10709910"/>
              <a:gd name="connsiteY52" fmla="*/ 628650 h 2011680"/>
              <a:gd name="connsiteX53" fmla="*/ 7566660 w 10709910"/>
              <a:gd name="connsiteY53" fmla="*/ 594360 h 2011680"/>
              <a:gd name="connsiteX54" fmla="*/ 7646670 w 10709910"/>
              <a:gd name="connsiteY54" fmla="*/ 571500 h 2011680"/>
              <a:gd name="connsiteX55" fmla="*/ 7783830 w 10709910"/>
              <a:gd name="connsiteY55" fmla="*/ 548640 h 2011680"/>
              <a:gd name="connsiteX56" fmla="*/ 7818120 w 10709910"/>
              <a:gd name="connsiteY56" fmla="*/ 537210 h 2011680"/>
              <a:gd name="connsiteX57" fmla="*/ 7875270 w 10709910"/>
              <a:gd name="connsiteY57" fmla="*/ 525780 h 2011680"/>
              <a:gd name="connsiteX58" fmla="*/ 7909560 w 10709910"/>
              <a:gd name="connsiteY58" fmla="*/ 502920 h 2011680"/>
              <a:gd name="connsiteX59" fmla="*/ 7978140 w 10709910"/>
              <a:gd name="connsiteY59" fmla="*/ 480060 h 2011680"/>
              <a:gd name="connsiteX60" fmla="*/ 8001000 w 10709910"/>
              <a:gd name="connsiteY60" fmla="*/ 445770 h 2011680"/>
              <a:gd name="connsiteX61" fmla="*/ 8023860 w 10709910"/>
              <a:gd name="connsiteY61" fmla="*/ 365760 h 2011680"/>
              <a:gd name="connsiteX62" fmla="*/ 7989570 w 10709910"/>
              <a:gd name="connsiteY62" fmla="*/ 354330 h 2011680"/>
              <a:gd name="connsiteX63" fmla="*/ 8046720 w 10709910"/>
              <a:gd name="connsiteY63" fmla="*/ 320040 h 2011680"/>
              <a:gd name="connsiteX64" fmla="*/ 8092440 w 10709910"/>
              <a:gd name="connsiteY64" fmla="*/ 285750 h 2011680"/>
              <a:gd name="connsiteX65" fmla="*/ 8241030 w 10709910"/>
              <a:gd name="connsiteY65" fmla="*/ 194310 h 2011680"/>
              <a:gd name="connsiteX66" fmla="*/ 8298180 w 10709910"/>
              <a:gd name="connsiteY66" fmla="*/ 160020 h 2011680"/>
              <a:gd name="connsiteX67" fmla="*/ 8332470 w 10709910"/>
              <a:gd name="connsiteY67" fmla="*/ 125730 h 2011680"/>
              <a:gd name="connsiteX68" fmla="*/ 8378190 w 10709910"/>
              <a:gd name="connsiteY68" fmla="*/ 114300 h 2011680"/>
              <a:gd name="connsiteX69" fmla="*/ 8412480 w 10709910"/>
              <a:gd name="connsiteY69" fmla="*/ 91440 h 2011680"/>
              <a:gd name="connsiteX70" fmla="*/ 8515350 w 10709910"/>
              <a:gd name="connsiteY70" fmla="*/ 45720 h 2011680"/>
              <a:gd name="connsiteX71" fmla="*/ 8572500 w 10709910"/>
              <a:gd name="connsiteY71" fmla="*/ 34290 h 2011680"/>
              <a:gd name="connsiteX72" fmla="*/ 8686800 w 10709910"/>
              <a:gd name="connsiteY72" fmla="*/ 11430 h 2011680"/>
              <a:gd name="connsiteX73" fmla="*/ 8846820 w 10709910"/>
              <a:gd name="connsiteY73" fmla="*/ 0 h 2011680"/>
              <a:gd name="connsiteX74" fmla="*/ 9555480 w 10709910"/>
              <a:gd name="connsiteY74" fmla="*/ 11430 h 2011680"/>
              <a:gd name="connsiteX75" fmla="*/ 9601200 w 10709910"/>
              <a:gd name="connsiteY75" fmla="*/ 22860 h 2011680"/>
              <a:gd name="connsiteX76" fmla="*/ 9772650 w 10709910"/>
              <a:gd name="connsiteY76" fmla="*/ 34290 h 2011680"/>
              <a:gd name="connsiteX77" fmla="*/ 9852660 w 10709910"/>
              <a:gd name="connsiteY77" fmla="*/ 57150 h 2011680"/>
              <a:gd name="connsiteX78" fmla="*/ 9898380 w 10709910"/>
              <a:gd name="connsiteY78" fmla="*/ 68580 h 2011680"/>
              <a:gd name="connsiteX79" fmla="*/ 10092690 w 10709910"/>
              <a:gd name="connsiteY79" fmla="*/ 57150 h 2011680"/>
              <a:gd name="connsiteX80" fmla="*/ 10264140 w 10709910"/>
              <a:gd name="connsiteY80" fmla="*/ 45720 h 2011680"/>
              <a:gd name="connsiteX81" fmla="*/ 10709910 w 10709910"/>
              <a:gd name="connsiteY81" fmla="*/ 34290 h 2011680"/>
              <a:gd name="connsiteX82" fmla="*/ 8938260 w 10709910"/>
              <a:gd name="connsiteY82" fmla="*/ 1748790 h 2011680"/>
              <a:gd name="connsiteX83" fmla="*/ 9726930 w 10709910"/>
              <a:gd name="connsiteY83" fmla="*/ 662940 h 201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0709910" h="2011680">
                <a:moveTo>
                  <a:pt x="0" y="2011680"/>
                </a:moveTo>
                <a:lnTo>
                  <a:pt x="0" y="2011680"/>
                </a:lnTo>
                <a:lnTo>
                  <a:pt x="3051810" y="2000250"/>
                </a:lnTo>
                <a:cubicBezTo>
                  <a:pt x="3105285" y="1999869"/>
                  <a:pt x="3158421" y="1991490"/>
                  <a:pt x="3211830" y="1988820"/>
                </a:cubicBezTo>
                <a:cubicBezTo>
                  <a:pt x="3751240" y="1961850"/>
                  <a:pt x="3308287" y="1991727"/>
                  <a:pt x="3669030" y="1965960"/>
                </a:cubicBezTo>
                <a:cubicBezTo>
                  <a:pt x="3688080" y="1962150"/>
                  <a:pt x="3706948" y="1957277"/>
                  <a:pt x="3726180" y="1954530"/>
                </a:cubicBezTo>
                <a:cubicBezTo>
                  <a:pt x="3790423" y="1945352"/>
                  <a:pt x="3856387" y="1942354"/>
                  <a:pt x="3920490" y="1931670"/>
                </a:cubicBezTo>
                <a:cubicBezTo>
                  <a:pt x="3974914" y="1922599"/>
                  <a:pt x="3973814" y="1912624"/>
                  <a:pt x="4034790" y="1897380"/>
                </a:cubicBezTo>
                <a:cubicBezTo>
                  <a:pt x="4050030" y="1893570"/>
                  <a:pt x="4065463" y="1890464"/>
                  <a:pt x="4080510" y="1885950"/>
                </a:cubicBezTo>
                <a:cubicBezTo>
                  <a:pt x="4103590" y="1879026"/>
                  <a:pt x="4125713" y="1868934"/>
                  <a:pt x="4149090" y="1863090"/>
                </a:cubicBezTo>
                <a:cubicBezTo>
                  <a:pt x="4164330" y="1859280"/>
                  <a:pt x="4179705" y="1855976"/>
                  <a:pt x="4194810" y="1851660"/>
                </a:cubicBezTo>
                <a:cubicBezTo>
                  <a:pt x="4206395" y="1848350"/>
                  <a:pt x="4217339" y="1842844"/>
                  <a:pt x="4229100" y="1840230"/>
                </a:cubicBezTo>
                <a:cubicBezTo>
                  <a:pt x="4251723" y="1835203"/>
                  <a:pt x="4275057" y="1833827"/>
                  <a:pt x="4297680" y="1828800"/>
                </a:cubicBezTo>
                <a:cubicBezTo>
                  <a:pt x="4309441" y="1826186"/>
                  <a:pt x="4320156" y="1819733"/>
                  <a:pt x="4331970" y="1817370"/>
                </a:cubicBezTo>
                <a:cubicBezTo>
                  <a:pt x="4358388" y="1812086"/>
                  <a:pt x="4385474" y="1810759"/>
                  <a:pt x="4411980" y="1805940"/>
                </a:cubicBezTo>
                <a:cubicBezTo>
                  <a:pt x="4427436" y="1803130"/>
                  <a:pt x="4442296" y="1797591"/>
                  <a:pt x="4457700" y="1794510"/>
                </a:cubicBezTo>
                <a:cubicBezTo>
                  <a:pt x="4480425" y="1789965"/>
                  <a:pt x="4503657" y="1788107"/>
                  <a:pt x="4526280" y="1783080"/>
                </a:cubicBezTo>
                <a:cubicBezTo>
                  <a:pt x="4607813" y="1764962"/>
                  <a:pt x="4506715" y="1776816"/>
                  <a:pt x="4606290" y="1760220"/>
                </a:cubicBezTo>
                <a:cubicBezTo>
                  <a:pt x="4636589" y="1755170"/>
                  <a:pt x="4667370" y="1753461"/>
                  <a:pt x="4697730" y="1748790"/>
                </a:cubicBezTo>
                <a:cubicBezTo>
                  <a:pt x="4757737" y="1739558"/>
                  <a:pt x="4762214" y="1734915"/>
                  <a:pt x="4823460" y="1714500"/>
                </a:cubicBezTo>
                <a:lnTo>
                  <a:pt x="4857750" y="1703070"/>
                </a:lnTo>
                <a:cubicBezTo>
                  <a:pt x="4869180" y="1699260"/>
                  <a:pt x="4880113" y="1693344"/>
                  <a:pt x="4892040" y="1691640"/>
                </a:cubicBezTo>
                <a:lnTo>
                  <a:pt x="4972050" y="1680210"/>
                </a:lnTo>
                <a:lnTo>
                  <a:pt x="5040630" y="1657350"/>
                </a:lnTo>
                <a:cubicBezTo>
                  <a:pt x="5052060" y="1653540"/>
                  <a:pt x="5063036" y="1647901"/>
                  <a:pt x="5074920" y="1645920"/>
                </a:cubicBezTo>
                <a:lnTo>
                  <a:pt x="5143500" y="1634490"/>
                </a:lnTo>
                <a:cubicBezTo>
                  <a:pt x="5154930" y="1626870"/>
                  <a:pt x="5165164" y="1617041"/>
                  <a:pt x="5177790" y="1611630"/>
                </a:cubicBezTo>
                <a:cubicBezTo>
                  <a:pt x="5192229" y="1605442"/>
                  <a:pt x="5208463" y="1604714"/>
                  <a:pt x="5223510" y="1600200"/>
                </a:cubicBezTo>
                <a:cubicBezTo>
                  <a:pt x="5297703" y="1577942"/>
                  <a:pt x="5276270" y="1587887"/>
                  <a:pt x="5326380" y="1554480"/>
                </a:cubicBezTo>
                <a:cubicBezTo>
                  <a:pt x="5334000" y="1543050"/>
                  <a:pt x="5338513" y="1528772"/>
                  <a:pt x="5349240" y="1520190"/>
                </a:cubicBezTo>
                <a:cubicBezTo>
                  <a:pt x="5358648" y="1512664"/>
                  <a:pt x="5376004" y="1518168"/>
                  <a:pt x="5383530" y="1508760"/>
                </a:cubicBezTo>
                <a:cubicBezTo>
                  <a:pt x="5467883" y="1403319"/>
                  <a:pt x="5321034" y="1512324"/>
                  <a:pt x="5429250" y="1440180"/>
                </a:cubicBezTo>
                <a:cubicBezTo>
                  <a:pt x="5188600" y="1380017"/>
                  <a:pt x="5401757" y="1437535"/>
                  <a:pt x="5977890" y="1417320"/>
                </a:cubicBezTo>
                <a:cubicBezTo>
                  <a:pt x="5997305" y="1416639"/>
                  <a:pt x="6015808" y="1408637"/>
                  <a:pt x="6035040" y="1405890"/>
                </a:cubicBezTo>
                <a:cubicBezTo>
                  <a:pt x="6069194" y="1401011"/>
                  <a:pt x="6103620" y="1398270"/>
                  <a:pt x="6137910" y="1394460"/>
                </a:cubicBezTo>
                <a:cubicBezTo>
                  <a:pt x="6218722" y="1367523"/>
                  <a:pt x="6115933" y="1399295"/>
                  <a:pt x="6263640" y="1371600"/>
                </a:cubicBezTo>
                <a:cubicBezTo>
                  <a:pt x="6322571" y="1360551"/>
                  <a:pt x="6342223" y="1353026"/>
                  <a:pt x="6389370" y="1337310"/>
                </a:cubicBezTo>
                <a:cubicBezTo>
                  <a:pt x="6466327" y="1279592"/>
                  <a:pt x="6401437" y="1322069"/>
                  <a:pt x="6492240" y="1280160"/>
                </a:cubicBezTo>
                <a:cubicBezTo>
                  <a:pt x="6523181" y="1265879"/>
                  <a:pt x="6550264" y="1241123"/>
                  <a:pt x="6583680" y="1234440"/>
                </a:cubicBezTo>
                <a:cubicBezTo>
                  <a:pt x="6629016" y="1225373"/>
                  <a:pt x="6690912" y="1213936"/>
                  <a:pt x="6732270" y="1200150"/>
                </a:cubicBezTo>
                <a:cubicBezTo>
                  <a:pt x="6743700" y="1196340"/>
                  <a:pt x="6755784" y="1194108"/>
                  <a:pt x="6766560" y="1188720"/>
                </a:cubicBezTo>
                <a:cubicBezTo>
                  <a:pt x="6778847" y="1182577"/>
                  <a:pt x="6788923" y="1172676"/>
                  <a:pt x="6800850" y="1165860"/>
                </a:cubicBezTo>
                <a:cubicBezTo>
                  <a:pt x="6815644" y="1157406"/>
                  <a:pt x="6831330" y="1150620"/>
                  <a:pt x="6846570" y="1143000"/>
                </a:cubicBezTo>
                <a:cubicBezTo>
                  <a:pt x="6842760" y="1131570"/>
                  <a:pt x="6843659" y="1117229"/>
                  <a:pt x="6835140" y="1108710"/>
                </a:cubicBezTo>
                <a:cubicBezTo>
                  <a:pt x="6826621" y="1100191"/>
                  <a:pt x="6790589" y="1103594"/>
                  <a:pt x="6800850" y="1097280"/>
                </a:cubicBezTo>
                <a:cubicBezTo>
                  <a:pt x="6857518" y="1062407"/>
                  <a:pt x="6931772" y="1058836"/>
                  <a:pt x="6983730" y="1017270"/>
                </a:cubicBezTo>
                <a:cubicBezTo>
                  <a:pt x="7002780" y="1002030"/>
                  <a:pt x="7020894" y="985540"/>
                  <a:pt x="7040880" y="971550"/>
                </a:cubicBezTo>
                <a:cubicBezTo>
                  <a:pt x="7107573" y="924865"/>
                  <a:pt x="7119921" y="938229"/>
                  <a:pt x="7189470" y="868680"/>
                </a:cubicBezTo>
                <a:cubicBezTo>
                  <a:pt x="7200900" y="857250"/>
                  <a:pt x="7211249" y="844626"/>
                  <a:pt x="7223760" y="834390"/>
                </a:cubicBezTo>
                <a:cubicBezTo>
                  <a:pt x="7253248" y="810264"/>
                  <a:pt x="7288259" y="792751"/>
                  <a:pt x="7315200" y="765810"/>
                </a:cubicBezTo>
                <a:cubicBezTo>
                  <a:pt x="7326630" y="754380"/>
                  <a:pt x="7339142" y="743938"/>
                  <a:pt x="7349490" y="731520"/>
                </a:cubicBezTo>
                <a:cubicBezTo>
                  <a:pt x="7380523" y="694281"/>
                  <a:pt x="7364681" y="687581"/>
                  <a:pt x="7418070" y="662940"/>
                </a:cubicBezTo>
                <a:cubicBezTo>
                  <a:pt x="7450888" y="647793"/>
                  <a:pt x="7520940" y="628650"/>
                  <a:pt x="7520940" y="628650"/>
                </a:cubicBezTo>
                <a:cubicBezTo>
                  <a:pt x="7536180" y="617220"/>
                  <a:pt x="7550120" y="603811"/>
                  <a:pt x="7566660" y="594360"/>
                </a:cubicBezTo>
                <a:cubicBezTo>
                  <a:pt x="7580363" y="586530"/>
                  <a:pt x="7635535" y="574681"/>
                  <a:pt x="7646670" y="571500"/>
                </a:cubicBezTo>
                <a:cubicBezTo>
                  <a:pt x="7731969" y="547129"/>
                  <a:pt x="7616644" y="567216"/>
                  <a:pt x="7783830" y="548640"/>
                </a:cubicBezTo>
                <a:cubicBezTo>
                  <a:pt x="7795260" y="544830"/>
                  <a:pt x="7806431" y="540132"/>
                  <a:pt x="7818120" y="537210"/>
                </a:cubicBezTo>
                <a:cubicBezTo>
                  <a:pt x="7836967" y="532498"/>
                  <a:pt x="7857080" y="532601"/>
                  <a:pt x="7875270" y="525780"/>
                </a:cubicBezTo>
                <a:cubicBezTo>
                  <a:pt x="7888132" y="520957"/>
                  <a:pt x="7897007" y="508499"/>
                  <a:pt x="7909560" y="502920"/>
                </a:cubicBezTo>
                <a:cubicBezTo>
                  <a:pt x="7931580" y="493133"/>
                  <a:pt x="7978140" y="480060"/>
                  <a:pt x="7978140" y="480060"/>
                </a:cubicBezTo>
                <a:cubicBezTo>
                  <a:pt x="7985760" y="468630"/>
                  <a:pt x="7992206" y="456323"/>
                  <a:pt x="8001000" y="445770"/>
                </a:cubicBezTo>
                <a:cubicBezTo>
                  <a:pt x="8024962" y="417015"/>
                  <a:pt x="8060042" y="410988"/>
                  <a:pt x="8023860" y="365760"/>
                </a:cubicBezTo>
                <a:cubicBezTo>
                  <a:pt x="8016334" y="356352"/>
                  <a:pt x="8001000" y="358140"/>
                  <a:pt x="7989570" y="354330"/>
                </a:cubicBezTo>
                <a:cubicBezTo>
                  <a:pt x="8008620" y="342900"/>
                  <a:pt x="8028235" y="332363"/>
                  <a:pt x="8046720" y="320040"/>
                </a:cubicBezTo>
                <a:cubicBezTo>
                  <a:pt x="8062571" y="309473"/>
                  <a:pt x="8076446" y="296099"/>
                  <a:pt x="8092440" y="285750"/>
                </a:cubicBezTo>
                <a:cubicBezTo>
                  <a:pt x="8141267" y="254156"/>
                  <a:pt x="8191406" y="224636"/>
                  <a:pt x="8241030" y="194310"/>
                </a:cubicBezTo>
                <a:cubicBezTo>
                  <a:pt x="8259986" y="182726"/>
                  <a:pt x="8282471" y="175729"/>
                  <a:pt x="8298180" y="160020"/>
                </a:cubicBezTo>
                <a:cubicBezTo>
                  <a:pt x="8309610" y="148590"/>
                  <a:pt x="8318435" y="133750"/>
                  <a:pt x="8332470" y="125730"/>
                </a:cubicBezTo>
                <a:cubicBezTo>
                  <a:pt x="8346109" y="117936"/>
                  <a:pt x="8362950" y="118110"/>
                  <a:pt x="8378190" y="114300"/>
                </a:cubicBezTo>
                <a:cubicBezTo>
                  <a:pt x="8389620" y="106680"/>
                  <a:pt x="8400553" y="98256"/>
                  <a:pt x="8412480" y="91440"/>
                </a:cubicBezTo>
                <a:cubicBezTo>
                  <a:pt x="8437365" y="77220"/>
                  <a:pt x="8489567" y="53455"/>
                  <a:pt x="8515350" y="45720"/>
                </a:cubicBezTo>
                <a:cubicBezTo>
                  <a:pt x="8533958" y="40138"/>
                  <a:pt x="8553535" y="38504"/>
                  <a:pt x="8572500" y="34290"/>
                </a:cubicBezTo>
                <a:cubicBezTo>
                  <a:pt x="8625119" y="22597"/>
                  <a:pt x="8625716" y="17538"/>
                  <a:pt x="8686800" y="11430"/>
                </a:cubicBezTo>
                <a:cubicBezTo>
                  <a:pt x="8740011" y="6109"/>
                  <a:pt x="8793480" y="3810"/>
                  <a:pt x="8846820" y="0"/>
                </a:cubicBezTo>
                <a:lnTo>
                  <a:pt x="9555480" y="11430"/>
                </a:lnTo>
                <a:cubicBezTo>
                  <a:pt x="9571182" y="11906"/>
                  <a:pt x="9585577" y="21216"/>
                  <a:pt x="9601200" y="22860"/>
                </a:cubicBezTo>
                <a:cubicBezTo>
                  <a:pt x="9658162" y="28856"/>
                  <a:pt x="9715500" y="30480"/>
                  <a:pt x="9772650" y="34290"/>
                </a:cubicBezTo>
                <a:cubicBezTo>
                  <a:pt x="9915578" y="70022"/>
                  <a:pt x="9737877" y="24355"/>
                  <a:pt x="9852660" y="57150"/>
                </a:cubicBezTo>
                <a:cubicBezTo>
                  <a:pt x="9867765" y="61466"/>
                  <a:pt x="9883140" y="64770"/>
                  <a:pt x="9898380" y="68580"/>
                </a:cubicBezTo>
                <a:lnTo>
                  <a:pt x="10092690" y="57150"/>
                </a:lnTo>
                <a:cubicBezTo>
                  <a:pt x="10149855" y="53577"/>
                  <a:pt x="10206902" y="47840"/>
                  <a:pt x="10264140" y="45720"/>
                </a:cubicBezTo>
                <a:cubicBezTo>
                  <a:pt x="10412677" y="40219"/>
                  <a:pt x="10709910" y="34290"/>
                  <a:pt x="10709910" y="34290"/>
                </a:cubicBezTo>
                <a:lnTo>
                  <a:pt x="8938260" y="1748790"/>
                </a:lnTo>
                <a:lnTo>
                  <a:pt x="9726930" y="662940"/>
                </a:lnTo>
              </a:path>
            </a:pathLst>
          </a:custGeom>
          <a:noFill/>
          <a:ln w="6350" algn="ctr">
            <a:noFill/>
            <a:miter lim="800000"/>
            <a:headEnd/>
            <a:tailEnd/>
          </a:ln>
        </p:spPr>
        <p:txBody>
          <a:bodyPr rtlCol="0" anchor="ctr"/>
          <a:lstStyle/>
          <a:p>
            <a:pPr algn="ctr"/>
            <a:endParaRPr lang="en-US"/>
          </a:p>
        </p:txBody>
      </p:sp>
      <p:sp>
        <p:nvSpPr>
          <p:cNvPr id="24" name="Oval 23"/>
          <p:cNvSpPr/>
          <p:nvPr/>
        </p:nvSpPr>
        <p:spPr bwMode="gray">
          <a:xfrm>
            <a:off x="5261019" y="4592908"/>
            <a:ext cx="341406" cy="332942"/>
          </a:xfrm>
          <a:prstGeom prst="ellipse">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2</a:t>
            </a:r>
          </a:p>
        </p:txBody>
      </p:sp>
      <p:sp>
        <p:nvSpPr>
          <p:cNvPr id="26" name="Oval 25"/>
          <p:cNvSpPr/>
          <p:nvPr/>
        </p:nvSpPr>
        <p:spPr bwMode="gray">
          <a:xfrm>
            <a:off x="2179320" y="1650618"/>
            <a:ext cx="341406" cy="332942"/>
          </a:xfrm>
          <a:prstGeom prst="ellipse">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3</a:t>
            </a:r>
          </a:p>
        </p:txBody>
      </p:sp>
      <p:sp>
        <p:nvSpPr>
          <p:cNvPr id="29" name="Oval 28"/>
          <p:cNvSpPr/>
          <p:nvPr/>
        </p:nvSpPr>
        <p:spPr bwMode="gray">
          <a:xfrm>
            <a:off x="8637124" y="1664304"/>
            <a:ext cx="341406" cy="332942"/>
          </a:xfrm>
          <a:prstGeom prst="ellipse">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5</a:t>
            </a:r>
          </a:p>
        </p:txBody>
      </p:sp>
      <p:graphicFrame>
        <p:nvGraphicFramePr>
          <p:cNvPr id="37" name="Content Placeholder 3"/>
          <p:cNvGraphicFramePr>
            <a:graphicFrameLocks noGrp="1"/>
          </p:cNvGraphicFramePr>
          <p:nvPr>
            <p:ph idx="1"/>
            <p:extLst/>
          </p:nvPr>
        </p:nvGraphicFramePr>
        <p:xfrm>
          <a:off x="2036313" y="2037702"/>
          <a:ext cx="7774437" cy="69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1" name="Group 50"/>
          <p:cNvGrpSpPr/>
          <p:nvPr/>
        </p:nvGrpSpPr>
        <p:grpSpPr>
          <a:xfrm>
            <a:off x="1616077" y="2926742"/>
            <a:ext cx="8983532" cy="2213609"/>
            <a:chOff x="968377" y="2926742"/>
            <a:chExt cx="8983532" cy="2213609"/>
          </a:xfrm>
        </p:grpSpPr>
        <p:sp>
          <p:nvSpPr>
            <p:cNvPr id="33" name="Oval 32"/>
            <p:cNvSpPr/>
            <p:nvPr/>
          </p:nvSpPr>
          <p:spPr bwMode="gray">
            <a:xfrm>
              <a:off x="1531620" y="3011150"/>
              <a:ext cx="7377602" cy="501573"/>
            </a:xfrm>
            <a:prstGeom prst="ellipse">
              <a:avLst/>
            </a:prstGeom>
            <a:solidFill>
              <a:schemeClr val="accent3">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smtClean="0">
                  <a:ln>
                    <a:noFill/>
                  </a:ln>
                  <a:solidFill>
                    <a:schemeClr val="tx2"/>
                  </a:solidFill>
                  <a:effectLst/>
                  <a:uLnTx/>
                  <a:uFillTx/>
                  <a:ea typeface="Arial Unicode MS" pitchFamily="34" charset="-128"/>
                  <a:cs typeface="Arial Unicode MS" pitchFamily="34" charset="-128"/>
                </a:rPr>
                <a:t>DevOps</a:t>
              </a:r>
            </a:p>
          </p:txBody>
        </p:sp>
        <p:cxnSp>
          <p:nvCxnSpPr>
            <p:cNvPr id="14" name="Straight Arrow Connector 13"/>
            <p:cNvCxnSpPr/>
            <p:nvPr/>
          </p:nvCxnSpPr>
          <p:spPr>
            <a:xfrm>
              <a:off x="4524375" y="4055838"/>
              <a:ext cx="1258804" cy="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506898" y="3679140"/>
              <a:ext cx="1220259" cy="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72197" y="3678409"/>
              <a:ext cx="1862266" cy="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506898" y="3250372"/>
              <a:ext cx="3162667" cy="16503"/>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713189" y="3250833"/>
              <a:ext cx="3196033" cy="10578"/>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Freeform 6"/>
            <p:cNvSpPr/>
            <p:nvPr/>
          </p:nvSpPr>
          <p:spPr bwMode="gray">
            <a:xfrm>
              <a:off x="1440180" y="2926742"/>
              <a:ext cx="8370744" cy="1880667"/>
            </a:xfrm>
            <a:custGeom>
              <a:avLst/>
              <a:gdLst>
                <a:gd name="connsiteX0" fmla="*/ 0 w 8370744"/>
                <a:gd name="connsiteY0" fmla="*/ 2259329 h 2259329"/>
                <a:gd name="connsiteX1" fmla="*/ 7406640 w 8370744"/>
                <a:gd name="connsiteY1" fmla="*/ 967739 h 2259329"/>
                <a:gd name="connsiteX2" fmla="*/ 8286750 w 8370744"/>
                <a:gd name="connsiteY2" fmla="*/ 30479 h 2259329"/>
                <a:gd name="connsiteX3" fmla="*/ 8332470 w 8370744"/>
                <a:gd name="connsiteY3" fmla="*/ 236219 h 2259329"/>
                <a:gd name="connsiteX4" fmla="*/ 8263890 w 8370744"/>
                <a:gd name="connsiteY4" fmla="*/ 316229 h 22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0744" h="2259329">
                  <a:moveTo>
                    <a:pt x="0" y="2259329"/>
                  </a:moveTo>
                  <a:cubicBezTo>
                    <a:pt x="3012757" y="1799271"/>
                    <a:pt x="6025515" y="1339214"/>
                    <a:pt x="7406640" y="967739"/>
                  </a:cubicBezTo>
                  <a:cubicBezTo>
                    <a:pt x="8787765" y="596264"/>
                    <a:pt x="8132445" y="152399"/>
                    <a:pt x="8286750" y="30479"/>
                  </a:cubicBezTo>
                  <a:cubicBezTo>
                    <a:pt x="8441055" y="-91441"/>
                    <a:pt x="8336280" y="188594"/>
                    <a:pt x="8332470" y="236219"/>
                  </a:cubicBezTo>
                  <a:cubicBezTo>
                    <a:pt x="8328660" y="283844"/>
                    <a:pt x="8296275" y="300036"/>
                    <a:pt x="8263890" y="316229"/>
                  </a:cubicBezTo>
                </a:path>
              </a:pathLst>
            </a:custGeom>
            <a:noFill/>
            <a:ln w="6350" algn="ctr">
              <a:noFill/>
              <a:miter lim="800000"/>
              <a:headEnd/>
              <a:tailEnd/>
            </a:ln>
          </p:spPr>
          <p:txBody>
            <a:bodyPr rtlCol="0" anchor="ctr"/>
            <a:lstStyle/>
            <a:p>
              <a:pPr algn="ctr"/>
              <a:endParaRPr lang="en-US"/>
            </a:p>
          </p:txBody>
        </p:sp>
        <p:sp>
          <p:nvSpPr>
            <p:cNvPr id="8" name="Freeform 7"/>
            <p:cNvSpPr/>
            <p:nvPr/>
          </p:nvSpPr>
          <p:spPr bwMode="gray">
            <a:xfrm>
              <a:off x="1474470" y="3724993"/>
              <a:ext cx="8477439" cy="1415358"/>
            </a:xfrm>
            <a:custGeom>
              <a:avLst/>
              <a:gdLst>
                <a:gd name="connsiteX0" fmla="*/ 0 w 8477439"/>
                <a:gd name="connsiteY0" fmla="*/ 1415358 h 1415358"/>
                <a:gd name="connsiteX1" fmla="*/ 7623810 w 8477439"/>
                <a:gd name="connsiteY1" fmla="*/ 169488 h 1415358"/>
                <a:gd name="connsiteX2" fmla="*/ 8378190 w 8477439"/>
                <a:gd name="connsiteY2" fmla="*/ 9468 h 1415358"/>
                <a:gd name="connsiteX3" fmla="*/ 8446770 w 8477439"/>
                <a:gd name="connsiteY3" fmla="*/ 32328 h 1415358"/>
              </a:gdLst>
              <a:ahLst/>
              <a:cxnLst>
                <a:cxn ang="0">
                  <a:pos x="connsiteX0" y="connsiteY0"/>
                </a:cxn>
                <a:cxn ang="0">
                  <a:pos x="connsiteX1" y="connsiteY1"/>
                </a:cxn>
                <a:cxn ang="0">
                  <a:pos x="connsiteX2" y="connsiteY2"/>
                </a:cxn>
                <a:cxn ang="0">
                  <a:pos x="connsiteX3" y="connsiteY3"/>
                </a:cxn>
              </a:cxnLst>
              <a:rect l="l" t="t" r="r" b="b"/>
              <a:pathLst>
                <a:path w="8477439" h="1415358">
                  <a:moveTo>
                    <a:pt x="0" y="1415358"/>
                  </a:moveTo>
                  <a:lnTo>
                    <a:pt x="7623810" y="169488"/>
                  </a:lnTo>
                  <a:cubicBezTo>
                    <a:pt x="9020175" y="-64827"/>
                    <a:pt x="8241030" y="32328"/>
                    <a:pt x="8378190" y="9468"/>
                  </a:cubicBezTo>
                  <a:cubicBezTo>
                    <a:pt x="8515350" y="-13392"/>
                    <a:pt x="8481060" y="9468"/>
                    <a:pt x="8446770" y="32328"/>
                  </a:cubicBezTo>
                </a:path>
              </a:pathLst>
            </a:custGeom>
            <a:noFill/>
            <a:ln w="6350" algn="ctr">
              <a:noFill/>
              <a:miter lim="800000"/>
              <a:headEnd/>
              <a:tailEnd/>
            </a:ln>
          </p:spPr>
          <p:txBody>
            <a:bodyPr rtlCol="0" anchor="ctr"/>
            <a:lstStyle/>
            <a:p>
              <a:pPr algn="ctr"/>
              <a:endParaRPr lang="en-US"/>
            </a:p>
          </p:txBody>
        </p:sp>
        <p:sp>
          <p:nvSpPr>
            <p:cNvPr id="22" name="Freeform 21"/>
            <p:cNvSpPr/>
            <p:nvPr/>
          </p:nvSpPr>
          <p:spPr bwMode="gray">
            <a:xfrm>
              <a:off x="1405891" y="3277522"/>
              <a:ext cx="8128635" cy="1465511"/>
            </a:xfrm>
            <a:custGeom>
              <a:avLst/>
              <a:gdLst>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73146 w 8448058"/>
                <a:gd name="connsiteY4" fmla="*/ 894262 h 1573884"/>
                <a:gd name="connsiteX5" fmla="*/ 5412259 w 8448058"/>
                <a:gd name="connsiteY5" fmla="*/ 548273 h 1573884"/>
                <a:gd name="connsiteX6" fmla="*/ 5943600 w 8448058"/>
                <a:gd name="connsiteY6" fmla="*/ 375279 h 1573884"/>
                <a:gd name="connsiteX7" fmla="*/ 6660292 w 8448058"/>
                <a:gd name="connsiteY7" fmla="*/ 177570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23718 w 8448058"/>
                <a:gd name="connsiteY4" fmla="*/ 857192 h 1573884"/>
                <a:gd name="connsiteX5" fmla="*/ 5412259 w 8448058"/>
                <a:gd name="connsiteY5" fmla="*/ 548273 h 1573884"/>
                <a:gd name="connsiteX6" fmla="*/ 5943600 w 8448058"/>
                <a:gd name="connsiteY6" fmla="*/ 375279 h 1573884"/>
                <a:gd name="connsiteX7" fmla="*/ 6660292 w 8448058"/>
                <a:gd name="connsiteY7" fmla="*/ 177570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23718 w 8448058"/>
                <a:gd name="connsiteY4" fmla="*/ 857192 h 1573884"/>
                <a:gd name="connsiteX5" fmla="*/ 5399902 w 8448058"/>
                <a:gd name="connsiteY5" fmla="*/ 523559 h 1573884"/>
                <a:gd name="connsiteX6" fmla="*/ 5943600 w 8448058"/>
                <a:gd name="connsiteY6" fmla="*/ 375279 h 1573884"/>
                <a:gd name="connsiteX7" fmla="*/ 6660292 w 8448058"/>
                <a:gd name="connsiteY7" fmla="*/ 177570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23718 w 8448058"/>
                <a:gd name="connsiteY4" fmla="*/ 857192 h 1573884"/>
                <a:gd name="connsiteX5" fmla="*/ 5399902 w 8448058"/>
                <a:gd name="connsiteY5" fmla="*/ 523559 h 1573884"/>
                <a:gd name="connsiteX6" fmla="*/ 5943600 w 8448058"/>
                <a:gd name="connsiteY6" fmla="*/ 350566 h 1573884"/>
                <a:gd name="connsiteX7" fmla="*/ 6660292 w 8448058"/>
                <a:gd name="connsiteY7" fmla="*/ 177570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23718 w 8448058"/>
                <a:gd name="connsiteY4" fmla="*/ 857192 h 1573884"/>
                <a:gd name="connsiteX5" fmla="*/ 5399902 w 8448058"/>
                <a:gd name="connsiteY5" fmla="*/ 523559 h 1573884"/>
                <a:gd name="connsiteX6" fmla="*/ 5943600 w 8448058"/>
                <a:gd name="connsiteY6" fmla="*/ 350566 h 1573884"/>
                <a:gd name="connsiteX7" fmla="*/ 6660292 w 8448058"/>
                <a:gd name="connsiteY7" fmla="*/ 177570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058"/>
                <a:gd name="connsiteY0" fmla="*/ 1573884 h 1573884"/>
                <a:gd name="connsiteX1" fmla="*/ 790832 w 8448058"/>
                <a:gd name="connsiteY1" fmla="*/ 1549170 h 1573884"/>
                <a:gd name="connsiteX2" fmla="*/ 1890583 w 8448058"/>
                <a:gd name="connsiteY2" fmla="*/ 1462673 h 1573884"/>
                <a:gd name="connsiteX3" fmla="*/ 3015048 w 8448058"/>
                <a:gd name="connsiteY3" fmla="*/ 1277322 h 1573884"/>
                <a:gd name="connsiteX4" fmla="*/ 4423718 w 8448058"/>
                <a:gd name="connsiteY4" fmla="*/ 857192 h 1573884"/>
                <a:gd name="connsiteX5" fmla="*/ 5399902 w 8448058"/>
                <a:gd name="connsiteY5" fmla="*/ 523559 h 1573884"/>
                <a:gd name="connsiteX6" fmla="*/ 5943600 w 8448058"/>
                <a:gd name="connsiteY6" fmla="*/ 350566 h 1573884"/>
                <a:gd name="connsiteX7" fmla="*/ 6660292 w 8448058"/>
                <a:gd name="connsiteY7" fmla="*/ 152857 h 1573884"/>
                <a:gd name="connsiteX8" fmla="*/ 7414054 w 8448058"/>
                <a:gd name="connsiteY8" fmla="*/ 66360 h 1573884"/>
                <a:gd name="connsiteX9" fmla="*/ 8390237 w 8448058"/>
                <a:gd name="connsiteY9" fmla="*/ 4576 h 1573884"/>
                <a:gd name="connsiteX10" fmla="*/ 8340810 w 8448058"/>
                <a:gd name="connsiteY10" fmla="*/ 4576 h 1573884"/>
                <a:gd name="connsiteX11" fmla="*/ 8340810 w 8448058"/>
                <a:gd name="connsiteY11" fmla="*/ 4576 h 1573884"/>
                <a:gd name="connsiteX0" fmla="*/ 0 w 8448952"/>
                <a:gd name="connsiteY0" fmla="*/ 1572055 h 1572055"/>
                <a:gd name="connsiteX1" fmla="*/ 790832 w 8448952"/>
                <a:gd name="connsiteY1" fmla="*/ 1547341 h 1572055"/>
                <a:gd name="connsiteX2" fmla="*/ 1890583 w 8448952"/>
                <a:gd name="connsiteY2" fmla="*/ 1460844 h 1572055"/>
                <a:gd name="connsiteX3" fmla="*/ 3015048 w 8448952"/>
                <a:gd name="connsiteY3" fmla="*/ 1275493 h 1572055"/>
                <a:gd name="connsiteX4" fmla="*/ 4423718 w 8448952"/>
                <a:gd name="connsiteY4" fmla="*/ 855363 h 1572055"/>
                <a:gd name="connsiteX5" fmla="*/ 5399902 w 8448952"/>
                <a:gd name="connsiteY5" fmla="*/ 521730 h 1572055"/>
                <a:gd name="connsiteX6" fmla="*/ 5943600 w 8448952"/>
                <a:gd name="connsiteY6" fmla="*/ 348737 h 1572055"/>
                <a:gd name="connsiteX7" fmla="*/ 6660292 w 8448952"/>
                <a:gd name="connsiteY7" fmla="*/ 151028 h 1572055"/>
                <a:gd name="connsiteX8" fmla="*/ 7401697 w 8448952"/>
                <a:gd name="connsiteY8" fmla="*/ 39818 h 1572055"/>
                <a:gd name="connsiteX9" fmla="*/ 8390237 w 8448952"/>
                <a:gd name="connsiteY9" fmla="*/ 2747 h 1572055"/>
                <a:gd name="connsiteX10" fmla="*/ 8340810 w 8448952"/>
                <a:gd name="connsiteY10" fmla="*/ 2747 h 1572055"/>
                <a:gd name="connsiteX11" fmla="*/ 8340810 w 8448952"/>
                <a:gd name="connsiteY11" fmla="*/ 2747 h 1572055"/>
                <a:gd name="connsiteX0" fmla="*/ 0 w 8448952"/>
                <a:gd name="connsiteY0" fmla="*/ 1572055 h 1572055"/>
                <a:gd name="connsiteX1" fmla="*/ 790832 w 8448952"/>
                <a:gd name="connsiteY1" fmla="*/ 1547341 h 1572055"/>
                <a:gd name="connsiteX2" fmla="*/ 1890583 w 8448952"/>
                <a:gd name="connsiteY2" fmla="*/ 1460844 h 1572055"/>
                <a:gd name="connsiteX3" fmla="*/ 3002691 w 8448952"/>
                <a:gd name="connsiteY3" fmla="*/ 1250780 h 1572055"/>
                <a:gd name="connsiteX4" fmla="*/ 4423718 w 8448952"/>
                <a:gd name="connsiteY4" fmla="*/ 855363 h 1572055"/>
                <a:gd name="connsiteX5" fmla="*/ 5399902 w 8448952"/>
                <a:gd name="connsiteY5" fmla="*/ 521730 h 1572055"/>
                <a:gd name="connsiteX6" fmla="*/ 5943600 w 8448952"/>
                <a:gd name="connsiteY6" fmla="*/ 348737 h 1572055"/>
                <a:gd name="connsiteX7" fmla="*/ 6660292 w 8448952"/>
                <a:gd name="connsiteY7" fmla="*/ 151028 h 1572055"/>
                <a:gd name="connsiteX8" fmla="*/ 7401697 w 8448952"/>
                <a:gd name="connsiteY8" fmla="*/ 39818 h 1572055"/>
                <a:gd name="connsiteX9" fmla="*/ 8390237 w 8448952"/>
                <a:gd name="connsiteY9" fmla="*/ 2747 h 1572055"/>
                <a:gd name="connsiteX10" fmla="*/ 8340810 w 8448952"/>
                <a:gd name="connsiteY10" fmla="*/ 2747 h 1572055"/>
                <a:gd name="connsiteX11" fmla="*/ 8340810 w 8448952"/>
                <a:gd name="connsiteY11" fmla="*/ 2747 h 1572055"/>
                <a:gd name="connsiteX0" fmla="*/ 0 w 8448952"/>
                <a:gd name="connsiteY0" fmla="*/ 1572055 h 1572055"/>
                <a:gd name="connsiteX1" fmla="*/ 790832 w 8448952"/>
                <a:gd name="connsiteY1" fmla="*/ 1547341 h 1572055"/>
                <a:gd name="connsiteX2" fmla="*/ 1890583 w 8448952"/>
                <a:gd name="connsiteY2" fmla="*/ 1436131 h 1572055"/>
                <a:gd name="connsiteX3" fmla="*/ 3002691 w 8448952"/>
                <a:gd name="connsiteY3" fmla="*/ 1250780 h 1572055"/>
                <a:gd name="connsiteX4" fmla="*/ 4423718 w 8448952"/>
                <a:gd name="connsiteY4" fmla="*/ 855363 h 1572055"/>
                <a:gd name="connsiteX5" fmla="*/ 5399902 w 8448952"/>
                <a:gd name="connsiteY5" fmla="*/ 521730 h 1572055"/>
                <a:gd name="connsiteX6" fmla="*/ 5943600 w 8448952"/>
                <a:gd name="connsiteY6" fmla="*/ 348737 h 1572055"/>
                <a:gd name="connsiteX7" fmla="*/ 6660292 w 8448952"/>
                <a:gd name="connsiteY7" fmla="*/ 151028 h 1572055"/>
                <a:gd name="connsiteX8" fmla="*/ 7401697 w 8448952"/>
                <a:gd name="connsiteY8" fmla="*/ 39818 h 1572055"/>
                <a:gd name="connsiteX9" fmla="*/ 8390237 w 8448952"/>
                <a:gd name="connsiteY9" fmla="*/ 2747 h 1572055"/>
                <a:gd name="connsiteX10" fmla="*/ 8340810 w 8448952"/>
                <a:gd name="connsiteY10" fmla="*/ 2747 h 1572055"/>
                <a:gd name="connsiteX11" fmla="*/ 8340810 w 8448952"/>
                <a:gd name="connsiteY11" fmla="*/ 2747 h 1572055"/>
                <a:gd name="connsiteX0" fmla="*/ 0 w 8510736"/>
                <a:gd name="connsiteY0" fmla="*/ 1572055 h 1572055"/>
                <a:gd name="connsiteX1" fmla="*/ 852616 w 8510736"/>
                <a:gd name="connsiteY1" fmla="*/ 1547341 h 1572055"/>
                <a:gd name="connsiteX2" fmla="*/ 1952367 w 8510736"/>
                <a:gd name="connsiteY2" fmla="*/ 1436131 h 1572055"/>
                <a:gd name="connsiteX3" fmla="*/ 3064475 w 8510736"/>
                <a:gd name="connsiteY3" fmla="*/ 1250780 h 1572055"/>
                <a:gd name="connsiteX4" fmla="*/ 4485502 w 8510736"/>
                <a:gd name="connsiteY4" fmla="*/ 855363 h 1572055"/>
                <a:gd name="connsiteX5" fmla="*/ 5461686 w 8510736"/>
                <a:gd name="connsiteY5" fmla="*/ 521730 h 1572055"/>
                <a:gd name="connsiteX6" fmla="*/ 6005384 w 8510736"/>
                <a:gd name="connsiteY6" fmla="*/ 348737 h 1572055"/>
                <a:gd name="connsiteX7" fmla="*/ 6722076 w 8510736"/>
                <a:gd name="connsiteY7" fmla="*/ 151028 h 1572055"/>
                <a:gd name="connsiteX8" fmla="*/ 7463481 w 8510736"/>
                <a:gd name="connsiteY8" fmla="*/ 39818 h 1572055"/>
                <a:gd name="connsiteX9" fmla="*/ 8452021 w 8510736"/>
                <a:gd name="connsiteY9" fmla="*/ 2747 h 1572055"/>
                <a:gd name="connsiteX10" fmla="*/ 8402594 w 8510736"/>
                <a:gd name="connsiteY10" fmla="*/ 2747 h 1572055"/>
                <a:gd name="connsiteX11" fmla="*/ 8402594 w 8510736"/>
                <a:gd name="connsiteY11" fmla="*/ 2747 h 1572055"/>
                <a:gd name="connsiteX0" fmla="*/ 0 w 8510736"/>
                <a:gd name="connsiteY0" fmla="*/ 1572055 h 1572055"/>
                <a:gd name="connsiteX1" fmla="*/ 852616 w 8510736"/>
                <a:gd name="connsiteY1" fmla="*/ 1547341 h 1572055"/>
                <a:gd name="connsiteX2" fmla="*/ 1952367 w 8510736"/>
                <a:gd name="connsiteY2" fmla="*/ 1436131 h 1572055"/>
                <a:gd name="connsiteX3" fmla="*/ 3064475 w 8510736"/>
                <a:gd name="connsiteY3" fmla="*/ 1250780 h 1572055"/>
                <a:gd name="connsiteX4" fmla="*/ 4485502 w 8510736"/>
                <a:gd name="connsiteY4" fmla="*/ 855363 h 1572055"/>
                <a:gd name="connsiteX5" fmla="*/ 5461686 w 8510736"/>
                <a:gd name="connsiteY5" fmla="*/ 521730 h 1572055"/>
                <a:gd name="connsiteX6" fmla="*/ 6005384 w 8510736"/>
                <a:gd name="connsiteY6" fmla="*/ 348737 h 1572055"/>
                <a:gd name="connsiteX7" fmla="*/ 6722076 w 8510736"/>
                <a:gd name="connsiteY7" fmla="*/ 151028 h 1572055"/>
                <a:gd name="connsiteX8" fmla="*/ 7463481 w 8510736"/>
                <a:gd name="connsiteY8" fmla="*/ 39818 h 1572055"/>
                <a:gd name="connsiteX9" fmla="*/ 8452021 w 8510736"/>
                <a:gd name="connsiteY9" fmla="*/ 2747 h 1572055"/>
                <a:gd name="connsiteX10" fmla="*/ 8402594 w 8510736"/>
                <a:gd name="connsiteY10" fmla="*/ 2747 h 1572055"/>
                <a:gd name="connsiteX0" fmla="*/ 0 w 8452021"/>
                <a:gd name="connsiteY0" fmla="*/ 1569308 h 1569308"/>
                <a:gd name="connsiteX1" fmla="*/ 852616 w 8452021"/>
                <a:gd name="connsiteY1" fmla="*/ 1544594 h 1569308"/>
                <a:gd name="connsiteX2" fmla="*/ 1952367 w 8452021"/>
                <a:gd name="connsiteY2" fmla="*/ 1433384 h 1569308"/>
                <a:gd name="connsiteX3" fmla="*/ 3064475 w 8452021"/>
                <a:gd name="connsiteY3" fmla="*/ 1248033 h 1569308"/>
                <a:gd name="connsiteX4" fmla="*/ 4485502 w 8452021"/>
                <a:gd name="connsiteY4" fmla="*/ 852616 h 1569308"/>
                <a:gd name="connsiteX5" fmla="*/ 5461686 w 8452021"/>
                <a:gd name="connsiteY5" fmla="*/ 518983 h 1569308"/>
                <a:gd name="connsiteX6" fmla="*/ 6005384 w 8452021"/>
                <a:gd name="connsiteY6" fmla="*/ 345990 h 1569308"/>
                <a:gd name="connsiteX7" fmla="*/ 6722076 w 8452021"/>
                <a:gd name="connsiteY7" fmla="*/ 148281 h 1569308"/>
                <a:gd name="connsiteX8" fmla="*/ 7463481 w 8452021"/>
                <a:gd name="connsiteY8" fmla="*/ 37071 h 1569308"/>
                <a:gd name="connsiteX9" fmla="*/ 8452021 w 8452021"/>
                <a:gd name="connsiteY9" fmla="*/ 0 h 1569308"/>
                <a:gd name="connsiteX0" fmla="*/ 0 w 8170479"/>
                <a:gd name="connsiteY0" fmla="*/ 1557878 h 1557878"/>
                <a:gd name="connsiteX1" fmla="*/ 852616 w 8170479"/>
                <a:gd name="connsiteY1" fmla="*/ 1533164 h 1557878"/>
                <a:gd name="connsiteX2" fmla="*/ 1952367 w 8170479"/>
                <a:gd name="connsiteY2" fmla="*/ 1421954 h 1557878"/>
                <a:gd name="connsiteX3" fmla="*/ 3064475 w 8170479"/>
                <a:gd name="connsiteY3" fmla="*/ 1236603 h 1557878"/>
                <a:gd name="connsiteX4" fmla="*/ 4485502 w 8170479"/>
                <a:gd name="connsiteY4" fmla="*/ 841186 h 1557878"/>
                <a:gd name="connsiteX5" fmla="*/ 5461686 w 8170479"/>
                <a:gd name="connsiteY5" fmla="*/ 507553 h 1557878"/>
                <a:gd name="connsiteX6" fmla="*/ 6005384 w 8170479"/>
                <a:gd name="connsiteY6" fmla="*/ 334560 h 1557878"/>
                <a:gd name="connsiteX7" fmla="*/ 6722076 w 8170479"/>
                <a:gd name="connsiteY7" fmla="*/ 136851 h 1557878"/>
                <a:gd name="connsiteX8" fmla="*/ 7463481 w 8170479"/>
                <a:gd name="connsiteY8" fmla="*/ 25641 h 1557878"/>
                <a:gd name="connsiteX9" fmla="*/ 8170479 w 8170479"/>
                <a:gd name="connsiteY9" fmla="*/ 0 h 1557878"/>
                <a:gd name="connsiteX0" fmla="*/ 0 w 7900668"/>
                <a:gd name="connsiteY0" fmla="*/ 1557878 h 1557878"/>
                <a:gd name="connsiteX1" fmla="*/ 852616 w 7900668"/>
                <a:gd name="connsiteY1" fmla="*/ 1533164 h 1557878"/>
                <a:gd name="connsiteX2" fmla="*/ 1952367 w 7900668"/>
                <a:gd name="connsiteY2" fmla="*/ 1421954 h 1557878"/>
                <a:gd name="connsiteX3" fmla="*/ 3064475 w 7900668"/>
                <a:gd name="connsiteY3" fmla="*/ 1236603 h 1557878"/>
                <a:gd name="connsiteX4" fmla="*/ 4485502 w 7900668"/>
                <a:gd name="connsiteY4" fmla="*/ 841186 h 1557878"/>
                <a:gd name="connsiteX5" fmla="*/ 5461686 w 7900668"/>
                <a:gd name="connsiteY5" fmla="*/ 507553 h 1557878"/>
                <a:gd name="connsiteX6" fmla="*/ 6005384 w 7900668"/>
                <a:gd name="connsiteY6" fmla="*/ 334560 h 1557878"/>
                <a:gd name="connsiteX7" fmla="*/ 6722076 w 7900668"/>
                <a:gd name="connsiteY7" fmla="*/ 136851 h 1557878"/>
                <a:gd name="connsiteX8" fmla="*/ 7463481 w 7900668"/>
                <a:gd name="connsiteY8" fmla="*/ 25641 h 1557878"/>
                <a:gd name="connsiteX9" fmla="*/ 7900668 w 7900668"/>
                <a:gd name="connsiteY9" fmla="*/ 0 h 1557878"/>
                <a:gd name="connsiteX0" fmla="*/ 0 w 7900668"/>
                <a:gd name="connsiteY0" fmla="*/ 1537331 h 1537331"/>
                <a:gd name="connsiteX1" fmla="*/ 852616 w 7900668"/>
                <a:gd name="connsiteY1" fmla="*/ 1512617 h 1537331"/>
                <a:gd name="connsiteX2" fmla="*/ 1952367 w 7900668"/>
                <a:gd name="connsiteY2" fmla="*/ 1401407 h 1537331"/>
                <a:gd name="connsiteX3" fmla="*/ 3064475 w 7900668"/>
                <a:gd name="connsiteY3" fmla="*/ 1216056 h 1537331"/>
                <a:gd name="connsiteX4" fmla="*/ 4485502 w 7900668"/>
                <a:gd name="connsiteY4" fmla="*/ 820639 h 1537331"/>
                <a:gd name="connsiteX5" fmla="*/ 5461686 w 7900668"/>
                <a:gd name="connsiteY5" fmla="*/ 487006 h 1537331"/>
                <a:gd name="connsiteX6" fmla="*/ 6005384 w 7900668"/>
                <a:gd name="connsiteY6" fmla="*/ 314013 h 1537331"/>
                <a:gd name="connsiteX7" fmla="*/ 6722076 w 7900668"/>
                <a:gd name="connsiteY7" fmla="*/ 116304 h 1537331"/>
                <a:gd name="connsiteX8" fmla="*/ 7463481 w 7900668"/>
                <a:gd name="connsiteY8" fmla="*/ 5094 h 1537331"/>
                <a:gd name="connsiteX9" fmla="*/ 7900668 w 7900668"/>
                <a:gd name="connsiteY9" fmla="*/ 13743 h 1537331"/>
                <a:gd name="connsiteX0" fmla="*/ 0 w 7900668"/>
                <a:gd name="connsiteY0" fmla="*/ 1546448 h 1546448"/>
                <a:gd name="connsiteX1" fmla="*/ 852616 w 7900668"/>
                <a:gd name="connsiteY1" fmla="*/ 1521734 h 1546448"/>
                <a:gd name="connsiteX2" fmla="*/ 1952367 w 7900668"/>
                <a:gd name="connsiteY2" fmla="*/ 1410524 h 1546448"/>
                <a:gd name="connsiteX3" fmla="*/ 3064475 w 7900668"/>
                <a:gd name="connsiteY3" fmla="*/ 1225173 h 1546448"/>
                <a:gd name="connsiteX4" fmla="*/ 4485502 w 7900668"/>
                <a:gd name="connsiteY4" fmla="*/ 829756 h 1546448"/>
                <a:gd name="connsiteX5" fmla="*/ 5461686 w 7900668"/>
                <a:gd name="connsiteY5" fmla="*/ 496123 h 1546448"/>
                <a:gd name="connsiteX6" fmla="*/ 6005384 w 7900668"/>
                <a:gd name="connsiteY6" fmla="*/ 323130 h 1546448"/>
                <a:gd name="connsiteX7" fmla="*/ 6722076 w 7900668"/>
                <a:gd name="connsiteY7" fmla="*/ 125421 h 1546448"/>
                <a:gd name="connsiteX8" fmla="*/ 7463481 w 7900668"/>
                <a:gd name="connsiteY8" fmla="*/ 14211 h 1546448"/>
                <a:gd name="connsiteX9" fmla="*/ 7900668 w 7900668"/>
                <a:gd name="connsiteY9" fmla="*/ 0 h 154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0668" h="1546448">
                  <a:moveTo>
                    <a:pt x="0" y="1546448"/>
                  </a:moveTo>
                  <a:cubicBezTo>
                    <a:pt x="237867" y="1543358"/>
                    <a:pt x="527222" y="1544388"/>
                    <a:pt x="852616" y="1521734"/>
                  </a:cubicBezTo>
                  <a:cubicBezTo>
                    <a:pt x="1178010" y="1499080"/>
                    <a:pt x="1583724" y="1459951"/>
                    <a:pt x="1952367" y="1410524"/>
                  </a:cubicBezTo>
                  <a:cubicBezTo>
                    <a:pt x="2321010" y="1361097"/>
                    <a:pt x="2642286" y="1321968"/>
                    <a:pt x="3064475" y="1225173"/>
                  </a:cubicBezTo>
                  <a:cubicBezTo>
                    <a:pt x="3486664" y="1128378"/>
                    <a:pt x="4085967" y="951264"/>
                    <a:pt x="4485502" y="829756"/>
                  </a:cubicBezTo>
                  <a:cubicBezTo>
                    <a:pt x="4885037" y="708248"/>
                    <a:pt x="5208372" y="580561"/>
                    <a:pt x="5461686" y="496123"/>
                  </a:cubicBezTo>
                  <a:cubicBezTo>
                    <a:pt x="5715000" y="411685"/>
                    <a:pt x="5795319" y="384914"/>
                    <a:pt x="6005384" y="323130"/>
                  </a:cubicBezTo>
                  <a:cubicBezTo>
                    <a:pt x="6215449" y="261346"/>
                    <a:pt x="6479060" y="176908"/>
                    <a:pt x="6722076" y="125421"/>
                  </a:cubicBezTo>
                  <a:cubicBezTo>
                    <a:pt x="6965092" y="73935"/>
                    <a:pt x="7267049" y="35115"/>
                    <a:pt x="7463481" y="14211"/>
                  </a:cubicBezTo>
                  <a:cubicBezTo>
                    <a:pt x="7659913" y="-6693"/>
                    <a:pt x="7744149" y="6179"/>
                    <a:pt x="7900668" y="0"/>
                  </a:cubicBezTo>
                </a:path>
              </a:pathLst>
            </a:custGeom>
            <a:noFill/>
            <a:ln w="31750" algn="ctr">
              <a:solidFill>
                <a:schemeClr val="accent4"/>
              </a:solidFill>
              <a:miter lim="800000"/>
              <a:headEnd/>
              <a:tailEnd/>
            </a:ln>
          </p:spPr>
          <p:txBody>
            <a:bodyPr rtlCol="0" anchor="ctr"/>
            <a:lstStyle/>
            <a:p>
              <a:pPr algn="ctr"/>
              <a:endParaRPr lang="en-US">
                <a:solidFill>
                  <a:schemeClr val="accent4"/>
                </a:solidFill>
              </a:endParaRPr>
            </a:p>
          </p:txBody>
        </p:sp>
        <p:sp>
          <p:nvSpPr>
            <p:cNvPr id="10" name="TextBox 9"/>
            <p:cNvSpPr txBox="1"/>
            <p:nvPr/>
          </p:nvSpPr>
          <p:spPr>
            <a:xfrm rot="16200000">
              <a:off x="811924" y="4458185"/>
              <a:ext cx="589905" cy="276999"/>
            </a:xfrm>
            <a:prstGeom prst="rect">
              <a:avLst/>
            </a:prstGeom>
            <a:noFill/>
            <a:ln>
              <a:noFill/>
            </a:ln>
          </p:spPr>
          <p:txBody>
            <a:bodyPr wrap="none" lIns="0" tIns="0" rIns="0" bIns="0" rtlCol="0">
              <a:spAutoFit/>
            </a:bodyPr>
            <a:lstStyle/>
            <a:p>
              <a:pPr fontAlgn="base">
                <a:spcBef>
                  <a:spcPts val="600"/>
                </a:spcBef>
                <a:spcAft>
                  <a:spcPct val="0"/>
                </a:spcAft>
                <a:buClr>
                  <a:srgbClr val="F0AB00"/>
                </a:buClr>
                <a:buSzPct val="80000"/>
              </a:pPr>
              <a:r>
                <a:rPr lang="en-US" sz="1800" kern="0" dirty="0" smtClean="0">
                  <a:solidFill>
                    <a:schemeClr val="accent4"/>
                  </a:solidFill>
                  <a:ea typeface="Arial Unicode MS" pitchFamily="34" charset="-128"/>
                  <a:cs typeface="Arial Unicode MS" pitchFamily="34" charset="-128"/>
                </a:rPr>
                <a:t>Value</a:t>
              </a:r>
            </a:p>
          </p:txBody>
        </p:sp>
        <p:sp>
          <p:nvSpPr>
            <p:cNvPr id="11" name="TextBox 10"/>
            <p:cNvSpPr txBox="1"/>
            <p:nvPr/>
          </p:nvSpPr>
          <p:spPr>
            <a:xfrm>
              <a:off x="5061891" y="4620880"/>
              <a:ext cx="148758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smtClean="0">
                  <a:solidFill>
                    <a:schemeClr val="tx2"/>
                  </a:solidFill>
                  <a:ea typeface="Arial Unicode MS" pitchFamily="34" charset="-128"/>
                  <a:cs typeface="Arial Unicode MS" pitchFamily="34" charset="-128"/>
                </a:rPr>
                <a:t>Collaboration</a:t>
              </a:r>
            </a:p>
          </p:txBody>
        </p:sp>
        <p:sp>
          <p:nvSpPr>
            <p:cNvPr id="38" name="Rectangle 37"/>
            <p:cNvSpPr/>
            <p:nvPr/>
          </p:nvSpPr>
          <p:spPr>
            <a:xfrm>
              <a:off x="2671222" y="3468001"/>
              <a:ext cx="2587568" cy="415498"/>
            </a:xfrm>
            <a:prstGeom prst="rect">
              <a:avLst/>
            </a:prstGeom>
          </p:spPr>
          <p:txBody>
            <a:bodyPr wrap="none">
              <a:spAutoFit/>
            </a:bodyPr>
            <a:lstStyle/>
            <a:p>
              <a:pPr algn="ctr"/>
              <a:r>
                <a:rPr lang="en-US">
                  <a:solidFill>
                    <a:schemeClr val="tx2">
                      <a:lumMod val="75000"/>
                    </a:schemeClr>
                  </a:solidFill>
                </a:rPr>
                <a:t>Continuous Delivery</a:t>
              </a:r>
              <a:endParaRPr lang="en-US" dirty="0">
                <a:solidFill>
                  <a:schemeClr val="tx2">
                    <a:lumMod val="75000"/>
                  </a:schemeClr>
                </a:solidFill>
              </a:endParaRPr>
            </a:p>
          </p:txBody>
        </p:sp>
        <p:sp>
          <p:nvSpPr>
            <p:cNvPr id="39" name="Rectangle 38"/>
            <p:cNvSpPr/>
            <p:nvPr/>
          </p:nvSpPr>
          <p:spPr>
            <a:xfrm>
              <a:off x="2119072" y="3859112"/>
              <a:ext cx="2438488" cy="415498"/>
            </a:xfrm>
            <a:prstGeom prst="rect">
              <a:avLst/>
            </a:prstGeom>
          </p:spPr>
          <p:txBody>
            <a:bodyPr wrap="none">
              <a:spAutoFit/>
            </a:bodyPr>
            <a:lstStyle/>
            <a:p>
              <a:r>
                <a:rPr lang="en-US" dirty="0">
                  <a:solidFill>
                    <a:schemeClr val="tx2">
                      <a:lumMod val="75000"/>
                    </a:schemeClr>
                  </a:solidFill>
                </a:rPr>
                <a:t>Agile Development</a:t>
              </a:r>
              <a:endParaRPr lang="en-US" dirty="0"/>
            </a:p>
          </p:txBody>
        </p:sp>
        <p:cxnSp>
          <p:nvCxnSpPr>
            <p:cNvPr id="48" name="Straight Arrow Connector 47"/>
            <p:cNvCxnSpPr/>
            <p:nvPr/>
          </p:nvCxnSpPr>
          <p:spPr>
            <a:xfrm flipH="1">
              <a:off x="1506898" y="4075344"/>
              <a:ext cx="600075" cy="0"/>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bwMode="gray">
          <a:xfrm>
            <a:off x="2319671" y="3927535"/>
            <a:ext cx="341406" cy="332942"/>
          </a:xfrm>
          <a:prstGeom prst="ellipse">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1</a:t>
            </a:r>
          </a:p>
        </p:txBody>
      </p:sp>
      <p:sp>
        <p:nvSpPr>
          <p:cNvPr id="27" name="Oval 26"/>
          <p:cNvSpPr/>
          <p:nvPr/>
        </p:nvSpPr>
        <p:spPr bwMode="gray">
          <a:xfrm>
            <a:off x="2774033" y="3497580"/>
            <a:ext cx="341406" cy="332942"/>
          </a:xfrm>
          <a:prstGeom prst="ellipse">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4</a:t>
            </a:r>
            <a:endParaRPr kumimoji="0" lang="en-US" sz="20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5469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0-#ppt_w/2"/>
                                          </p:val>
                                        </p:tav>
                                        <p:tav tm="100000">
                                          <p:val>
                                            <p:strVal val="#ppt_x"/>
                                          </p:val>
                                        </p:tav>
                                      </p:tavLst>
                                    </p:anim>
                                    <p:anim calcmode="lin" valueType="num">
                                      <p:cBhvr additive="base">
                                        <p:cTn id="2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1+#ppt_w/2"/>
                                          </p:val>
                                        </p:tav>
                                        <p:tav tm="100000">
                                          <p:val>
                                            <p:strVal val="#ppt_x"/>
                                          </p:val>
                                        </p:tav>
                                      </p:tavLst>
                                    </p:anim>
                                    <p:anim calcmode="lin" valueType="num">
                                      <p:cBhvr additive="base">
                                        <p:cTn id="32"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87201" y="5288668"/>
            <a:ext cx="2122786" cy="725494"/>
          </a:xfrm>
          <a:prstGeom prst="rect">
            <a:avLst/>
          </a:prstGeom>
          <a:noFill/>
        </p:spPr>
        <p:txBody>
          <a:bodyPr wrap="square" lIns="0" tIns="54439" rIns="85730" bIns="54439" rtlCol="0" anchor="ctr" anchorCtr="0">
            <a:spAutoFit/>
          </a:bodyPr>
          <a:lstStyle/>
          <a:p>
            <a:pP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Fast </a:t>
            </a:r>
            <a:r>
              <a:rPr lang="en-US" sz="2000" kern="0" smtClean="0">
                <a:ea typeface="Arial Unicode MS" pitchFamily="34" charset="-128"/>
                <a:cs typeface="Arial Unicode MS" pitchFamily="34" charset="-128"/>
              </a:rPr>
              <a:t>innovation</a:t>
            </a:r>
            <a:r>
              <a:rPr lang="en-US" sz="2000" kern="0">
                <a:ea typeface="Arial Unicode MS" pitchFamily="34" charset="-128"/>
                <a:cs typeface="Arial Unicode MS" pitchFamily="34" charset="-128"/>
              </a:rPr>
              <a:t> </a:t>
            </a:r>
            <a:r>
              <a:rPr lang="en-US" sz="2000" kern="0" smtClean="0">
                <a:ea typeface="Arial Unicode MS" pitchFamily="34" charset="-128"/>
                <a:cs typeface="Arial Unicode MS" pitchFamily="34" charset="-128"/>
              </a:rPr>
              <a:t>expected</a:t>
            </a:r>
          </a:p>
        </p:txBody>
      </p:sp>
      <p:sp>
        <p:nvSpPr>
          <p:cNvPr id="13314" name="Title 4"/>
          <p:cNvSpPr>
            <a:spLocks noGrp="1"/>
          </p:cNvSpPr>
          <p:nvPr>
            <p:ph type="title"/>
          </p:nvPr>
        </p:nvSpPr>
        <p:spPr/>
        <p:txBody>
          <a:bodyPr/>
          <a:lstStyle/>
          <a:p>
            <a:r>
              <a:rPr lang="en-US" dirty="0" smtClean="0"/>
              <a:t>Why DevOps?</a:t>
            </a:r>
          </a:p>
        </p:txBody>
      </p:sp>
      <p:sp>
        <p:nvSpPr>
          <p:cNvPr id="15" name="Text Placeholder 5"/>
          <p:cNvSpPr txBox="1">
            <a:spLocks/>
          </p:cNvSpPr>
          <p:nvPr/>
        </p:nvSpPr>
        <p:spPr bwMode="gray">
          <a:xfrm>
            <a:off x="4367049" y="2353388"/>
            <a:ext cx="7502152" cy="1188275"/>
          </a:xfrm>
          <a:prstGeom prst="rect">
            <a:avLst/>
          </a:prstGeom>
          <a:noFill/>
          <a:ln w="38100">
            <a:noFill/>
            <a:miter lim="800000"/>
            <a:headEnd/>
            <a:tailEnd/>
          </a:ln>
        </p:spPr>
        <p:txBody>
          <a:bodyPr vert="horz" wrap="square" lIns="180000" tIns="107163" rIns="107163" bIns="107163" numCol="1" rtlCol="0" anchor="ctr" anchorCtr="0" compatLnSpc="1">
            <a:prstTxWarp prst="textNoShape">
              <a:avLst/>
            </a:prstTxWarp>
            <a:noAutofit/>
          </a:bodyPr>
          <a:lstStyle/>
          <a:p>
            <a:pPr marL="0" lvl="2">
              <a:spcBef>
                <a:spcPts val="400"/>
              </a:spcBef>
              <a:buClr>
                <a:schemeClr val="accent1"/>
              </a:buClr>
              <a:buSzPct val="100000"/>
              <a:buNone/>
              <a:defRPr/>
            </a:pPr>
            <a:r>
              <a:rPr lang="is-IS" sz="2000" b="1" dirty="0" smtClean="0"/>
              <a:t>…</a:t>
            </a:r>
            <a:r>
              <a:rPr lang="is-IS" sz="2000" dirty="0" smtClean="0"/>
              <a:t>deliver</a:t>
            </a:r>
            <a:r>
              <a:rPr lang="is-IS" sz="2000" b="1" dirty="0" smtClean="0"/>
              <a:t> h</a:t>
            </a:r>
            <a:r>
              <a:rPr lang="en-US" sz="2000" b="1" dirty="0" err="1" smtClean="0"/>
              <a:t>igher</a:t>
            </a:r>
            <a:r>
              <a:rPr lang="en-US" sz="2000" b="1" dirty="0" smtClean="0"/>
              <a:t> quality </a:t>
            </a:r>
            <a:r>
              <a:rPr lang="en-US" sz="2000" dirty="0" smtClean="0"/>
              <a:t>of our services </a:t>
            </a:r>
            <a:r>
              <a:rPr lang="en-US" sz="2000" b="1" dirty="0" smtClean="0"/>
              <a:t>at lower cost</a:t>
            </a:r>
          </a:p>
          <a:p>
            <a:pPr marL="0" lvl="2">
              <a:spcBef>
                <a:spcPts val="400"/>
              </a:spcBef>
              <a:buClr>
                <a:schemeClr val="accent1"/>
              </a:buClr>
              <a:buSzPct val="100000"/>
              <a:buNone/>
              <a:defRPr/>
            </a:pPr>
            <a:endParaRPr lang="en-US" sz="2000" dirty="0" smtClean="0">
              <a:latin typeface="+mn-lt"/>
            </a:endParaRPr>
          </a:p>
          <a:p>
            <a:pPr marL="0" lvl="2">
              <a:spcBef>
                <a:spcPts val="400"/>
              </a:spcBef>
              <a:buClr>
                <a:schemeClr val="accent1"/>
              </a:buClr>
              <a:buSzPct val="100000"/>
              <a:buNone/>
              <a:defRPr/>
            </a:pPr>
            <a:r>
              <a:rPr lang="is-IS" sz="2000" dirty="0" smtClean="0">
                <a:latin typeface="+mn-lt"/>
              </a:rPr>
              <a:t>…</a:t>
            </a:r>
            <a:r>
              <a:rPr lang="en-US" sz="2000" dirty="0">
                <a:latin typeface="+mn-lt"/>
              </a:rPr>
              <a:t>a</a:t>
            </a:r>
            <a:r>
              <a:rPr lang="en-US" sz="2000" dirty="0" smtClean="0">
                <a:latin typeface="+mn-lt"/>
              </a:rPr>
              <a:t>chieve</a:t>
            </a:r>
            <a:r>
              <a:rPr lang="en-US" sz="2000" b="1" dirty="0" smtClean="0">
                <a:latin typeface="+mn-lt"/>
              </a:rPr>
              <a:t> high availability, </a:t>
            </a:r>
            <a:r>
              <a:rPr lang="en-US" sz="2000" dirty="0" smtClean="0">
                <a:latin typeface="+mn-lt"/>
              </a:rPr>
              <a:t>scalability &amp; resilience </a:t>
            </a:r>
            <a:r>
              <a:rPr lang="en-US" sz="2000" b="1" dirty="0" smtClean="0">
                <a:latin typeface="+mn-lt"/>
              </a:rPr>
              <a:t>efficiently</a:t>
            </a:r>
            <a:endParaRPr lang="en-US" sz="2000" b="1" dirty="0">
              <a:latin typeface="+mn-lt"/>
            </a:endParaRPr>
          </a:p>
        </p:txBody>
      </p:sp>
      <p:sp>
        <p:nvSpPr>
          <p:cNvPr id="18" name="TextBox 17"/>
          <p:cNvSpPr txBox="1"/>
          <p:nvPr/>
        </p:nvSpPr>
        <p:spPr>
          <a:xfrm>
            <a:off x="688192" y="2738666"/>
            <a:ext cx="1936664" cy="417718"/>
          </a:xfrm>
          <a:prstGeom prst="rect">
            <a:avLst/>
          </a:prstGeom>
          <a:noFill/>
        </p:spPr>
        <p:txBody>
          <a:bodyPr wrap="square" lIns="0" tIns="54439" rIns="85730" bIns="54439" rtlCol="0" anchor="ctr" anchorCtr="0">
            <a:spAutoFit/>
          </a:bodyPr>
          <a:lstStyle/>
          <a:p>
            <a:pP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TCO with SAP</a:t>
            </a:r>
            <a:endParaRPr lang="en-US" sz="2000" kern="0" dirty="0">
              <a:ea typeface="Arial Unicode MS" pitchFamily="34" charset="-128"/>
              <a:cs typeface="Arial Unicode MS" pitchFamily="34" charset="-128"/>
            </a:endParaRPr>
          </a:p>
        </p:txBody>
      </p:sp>
      <p:sp>
        <p:nvSpPr>
          <p:cNvPr id="34" name="Text Placeholder 5"/>
          <p:cNvSpPr txBox="1">
            <a:spLocks/>
          </p:cNvSpPr>
          <p:nvPr/>
        </p:nvSpPr>
        <p:spPr bwMode="gray">
          <a:xfrm>
            <a:off x="4367049" y="5112458"/>
            <a:ext cx="7174172" cy="1188275"/>
          </a:xfrm>
          <a:prstGeom prst="rect">
            <a:avLst/>
          </a:prstGeom>
          <a:noFill/>
          <a:ln w="38100">
            <a:noFill/>
            <a:miter lim="800000"/>
            <a:headEnd/>
            <a:tailEnd/>
          </a:ln>
        </p:spPr>
        <p:txBody>
          <a:bodyPr vert="horz" wrap="square" lIns="180000" tIns="107163" rIns="107163" bIns="107163" numCol="1" rtlCol="0" anchor="ctr" anchorCtr="0" compatLnSpc="1">
            <a:prstTxWarp prst="textNoShape">
              <a:avLst/>
            </a:prstTxWarp>
            <a:noAutofit/>
          </a:bodyPr>
          <a:lstStyle/>
          <a:p>
            <a:pPr marL="0" lvl="2">
              <a:spcBef>
                <a:spcPts val="400"/>
              </a:spcBef>
              <a:buClr>
                <a:schemeClr val="accent1"/>
              </a:buClr>
              <a:buSzPct val="100000"/>
              <a:buNone/>
              <a:defRPr/>
            </a:pPr>
            <a:r>
              <a:rPr lang="is-IS" sz="2000" b="1" dirty="0" smtClean="0"/>
              <a:t>…</a:t>
            </a:r>
            <a:r>
              <a:rPr lang="is-IS" sz="2000" dirty="0" smtClean="0"/>
              <a:t>receive </a:t>
            </a:r>
            <a:r>
              <a:rPr lang="en-US" sz="2000" b="1" dirty="0" smtClean="0"/>
              <a:t>feedback faster </a:t>
            </a:r>
            <a:r>
              <a:rPr lang="en-US" sz="2000" dirty="0" smtClean="0"/>
              <a:t>&amp; </a:t>
            </a:r>
            <a:r>
              <a:rPr lang="en-US" sz="2000" b="1" dirty="0"/>
              <a:t>learn </a:t>
            </a:r>
            <a:r>
              <a:rPr lang="en-US" sz="2000" b="1" dirty="0" smtClean="0"/>
              <a:t>continuously </a:t>
            </a:r>
            <a:endParaRPr lang="en-US" sz="2000" dirty="0">
              <a:latin typeface="+mn-lt"/>
            </a:endParaRPr>
          </a:p>
        </p:txBody>
      </p:sp>
      <p:sp>
        <p:nvSpPr>
          <p:cNvPr id="20" name="Text Placeholder 5"/>
          <p:cNvSpPr txBox="1">
            <a:spLocks/>
          </p:cNvSpPr>
          <p:nvPr/>
        </p:nvSpPr>
        <p:spPr bwMode="gray">
          <a:xfrm>
            <a:off x="4367049" y="3809434"/>
            <a:ext cx="7283055" cy="1188275"/>
          </a:xfrm>
          <a:prstGeom prst="rect">
            <a:avLst/>
          </a:prstGeom>
          <a:noFill/>
          <a:ln w="38100">
            <a:noFill/>
            <a:miter lim="800000"/>
            <a:headEnd/>
            <a:tailEnd/>
          </a:ln>
        </p:spPr>
        <p:txBody>
          <a:bodyPr vert="horz" wrap="square" lIns="180000" tIns="107163" rIns="107163" bIns="107163" numCol="1" rtlCol="0" anchor="ctr" anchorCtr="0" compatLnSpc="1">
            <a:prstTxWarp prst="textNoShape">
              <a:avLst/>
            </a:prstTxWarp>
            <a:noAutofit/>
          </a:bodyPr>
          <a:lstStyle/>
          <a:p>
            <a:pPr marL="0" lvl="2">
              <a:spcBef>
                <a:spcPts val="400"/>
              </a:spcBef>
              <a:buClr>
                <a:schemeClr val="accent1"/>
              </a:buClr>
              <a:buSzPct val="100000"/>
              <a:buNone/>
              <a:defRPr/>
            </a:pPr>
            <a:r>
              <a:rPr lang="is-IS" sz="2000" dirty="0" smtClean="0"/>
              <a:t>…</a:t>
            </a:r>
            <a:r>
              <a:rPr lang="en-US" sz="2000" dirty="0"/>
              <a:t>d</a:t>
            </a:r>
            <a:r>
              <a:rPr lang="en-US" sz="2000" dirty="0" smtClean="0"/>
              <a:t>eliver </a:t>
            </a:r>
            <a:r>
              <a:rPr lang="en-US" sz="2000" b="1" dirty="0" smtClean="0"/>
              <a:t>right value &amp; features </a:t>
            </a:r>
            <a:r>
              <a:rPr lang="en-US" sz="2000" dirty="0" smtClean="0"/>
              <a:t>for our customers &amp; users</a:t>
            </a:r>
            <a:endParaRPr lang="en-US" sz="2000" dirty="0">
              <a:latin typeface="+mn-lt"/>
            </a:endParaRPr>
          </a:p>
        </p:txBody>
      </p:sp>
      <p:sp>
        <p:nvSpPr>
          <p:cNvPr id="22" name="Chevron 21"/>
          <p:cNvSpPr/>
          <p:nvPr/>
        </p:nvSpPr>
        <p:spPr bwMode="gray">
          <a:xfrm>
            <a:off x="2580397" y="2553722"/>
            <a:ext cx="249450" cy="787607"/>
          </a:xfrm>
          <a:prstGeom prst="chevron">
            <a:avLst>
              <a:gd name="adj" fmla="val 69243"/>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3" name="Chevron 22"/>
          <p:cNvSpPr/>
          <p:nvPr/>
        </p:nvSpPr>
        <p:spPr bwMode="gray">
          <a:xfrm>
            <a:off x="2580397" y="3954588"/>
            <a:ext cx="249450" cy="787607"/>
          </a:xfrm>
          <a:prstGeom prst="chevron">
            <a:avLst>
              <a:gd name="adj" fmla="val 69243"/>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sp>
        <p:nvSpPr>
          <p:cNvPr id="26" name="Chevron 25"/>
          <p:cNvSpPr/>
          <p:nvPr/>
        </p:nvSpPr>
        <p:spPr bwMode="gray">
          <a:xfrm>
            <a:off x="2580397" y="5257612"/>
            <a:ext cx="249450" cy="787607"/>
          </a:xfrm>
          <a:prstGeom prst="chevron">
            <a:avLst>
              <a:gd name="adj" fmla="val 69243"/>
            </a:avLst>
          </a:prstGeom>
          <a:solidFill>
            <a:schemeClr val="accent1"/>
          </a:solidFill>
          <a:ln w="6350" algn="ctr">
            <a:noFill/>
            <a:miter lim="800000"/>
            <a:headEnd/>
            <a:tailEnd/>
          </a:ln>
        </p:spPr>
        <p:txBody>
          <a:bodyPr lIns="107163" tIns="85730" rIns="107163" bIns="8573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1" name="Picture 10"/>
          <p:cNvPicPr>
            <a:picLocks noChangeAspect="1"/>
          </p:cNvPicPr>
          <p:nvPr/>
        </p:nvPicPr>
        <p:blipFill>
          <a:blip r:embed="rId3"/>
          <a:stretch>
            <a:fillRect/>
          </a:stretch>
        </p:blipFill>
        <p:spPr>
          <a:xfrm>
            <a:off x="3379127" y="3083688"/>
            <a:ext cx="1362858" cy="74886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8033" y="2353387"/>
            <a:ext cx="492523" cy="530069"/>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91817" y="5438288"/>
            <a:ext cx="706943" cy="711563"/>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05935" y="4192682"/>
            <a:ext cx="973095" cy="663826"/>
          </a:xfrm>
          <a:prstGeom prst="rect">
            <a:avLst/>
          </a:prstGeom>
        </p:spPr>
      </p:pic>
      <p:sp>
        <p:nvSpPr>
          <p:cNvPr id="19" name="TextBox 18"/>
          <p:cNvSpPr txBox="1"/>
          <p:nvPr/>
        </p:nvSpPr>
        <p:spPr>
          <a:xfrm>
            <a:off x="696987" y="3983776"/>
            <a:ext cx="1926878" cy="725494"/>
          </a:xfrm>
          <a:prstGeom prst="rect">
            <a:avLst/>
          </a:prstGeom>
          <a:noFill/>
        </p:spPr>
        <p:txBody>
          <a:bodyPr wrap="square" lIns="0" tIns="54439" rIns="85730" bIns="54439" rtlCol="0" anchor="ctr" anchorCtr="0">
            <a:spAutoFit/>
          </a:bodyPr>
          <a:lstStyle/>
          <a:p>
            <a:pPr fontAlgn="base">
              <a:spcBef>
                <a:spcPct val="50000"/>
              </a:spcBef>
              <a:spcAft>
                <a:spcPct val="0"/>
              </a:spcAft>
              <a:buClr>
                <a:srgbClr val="F0AB00"/>
              </a:buClr>
              <a:buSzPct val="80000"/>
            </a:pPr>
            <a:r>
              <a:rPr lang="en-US" sz="2000" kern="0" dirty="0" smtClean="0">
                <a:ea typeface="Arial Unicode MS" pitchFamily="34" charset="-128"/>
                <a:cs typeface="Arial Unicode MS" pitchFamily="34" charset="-128"/>
              </a:rPr>
              <a:t>Less Customer lock-in</a:t>
            </a:r>
            <a:endParaRPr lang="en-US" sz="2000" kern="0" dirty="0">
              <a:ea typeface="Arial Unicode MS" pitchFamily="34" charset="-128"/>
              <a:cs typeface="Arial Unicode MS" pitchFamily="34" charset="-128"/>
            </a:endParaRPr>
          </a:p>
        </p:txBody>
      </p:sp>
      <p:sp>
        <p:nvSpPr>
          <p:cNvPr id="2" name="Cloud 1"/>
          <p:cNvSpPr/>
          <p:nvPr/>
        </p:nvSpPr>
        <p:spPr bwMode="gray">
          <a:xfrm>
            <a:off x="4367049" y="1049338"/>
            <a:ext cx="3237400" cy="1112869"/>
          </a:xfrm>
          <a:prstGeom prst="cloud">
            <a:avLst/>
          </a:prstGeom>
          <a:solidFill>
            <a:schemeClr val="accent3">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DevOps </a:t>
            </a:r>
            <a:b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b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helps to</a:t>
            </a:r>
            <a:r>
              <a:rPr kumimoji="0" lang="is-IS" sz="2000" b="0" i="0" u="none" strike="noStrike" kern="0" cap="none" spc="0" normalizeH="0" baseline="0" noProof="0" dirty="0" smtClean="0">
                <a:ln>
                  <a:noFill/>
                </a:ln>
                <a:effectLst/>
                <a:uLnTx/>
                <a:uFillTx/>
                <a:ea typeface="Arial Unicode MS" pitchFamily="34" charset="-128"/>
                <a:cs typeface="Arial Unicode MS" pitchFamily="34" charset="-128"/>
              </a:rPr>
              <a:t>…</a:t>
            </a: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947288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DevOps principles!</a:t>
            </a:r>
            <a:endParaRPr lang="en-US" dirty="0"/>
          </a:p>
        </p:txBody>
      </p:sp>
      <p:sp>
        <p:nvSpPr>
          <p:cNvPr id="4" name="Rectangle 3"/>
          <p:cNvSpPr/>
          <p:nvPr/>
        </p:nvSpPr>
        <p:spPr bwMode="gray">
          <a:xfrm>
            <a:off x="524415" y="1772529"/>
            <a:ext cx="5401551" cy="2093124"/>
          </a:xfrm>
          <a:prstGeom prst="rect">
            <a:avLst/>
          </a:prstGeom>
          <a:solidFill>
            <a:schemeClr val="accent3">
              <a:alpha val="20000"/>
            </a:schemeClr>
          </a:solidFill>
          <a:ln w="6350" algn="ctr">
            <a:noFill/>
            <a:miter lim="800000"/>
            <a:headEnd/>
            <a:tailEnd/>
          </a:ln>
          <a:effectLst/>
        </p:spPr>
        <p:txBody>
          <a:bodyPr lIns="90000" tIns="72000" rIns="108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2000" b="1" kern="0" dirty="0" smtClean="0">
                <a:solidFill>
                  <a:schemeClr val="accent1"/>
                </a:solidFill>
                <a:ea typeface="Arial Unicode MS" pitchFamily="34" charset="-128"/>
                <a:cs typeface="Arial Unicode MS" pitchFamily="34" charset="-128"/>
              </a:rPr>
              <a:t>Live Site First</a:t>
            </a:r>
          </a:p>
          <a:p>
            <a:pPr defTabSz="914400"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imperative for the whole organization – </a:t>
            </a:r>
            <a:r>
              <a:rPr lang="en-US" sz="1600" kern="0" dirty="0" smtClean="0">
                <a:ea typeface="Arial Unicode MS" pitchFamily="34" charset="-128"/>
                <a:cs typeface="Arial Unicode MS" pitchFamily="34" charset="-128"/>
              </a:rPr>
              <a:t>including </a:t>
            </a:r>
            <a:r>
              <a:rPr lang="en-US" sz="1600" kern="0" dirty="0">
                <a:ea typeface="Arial Unicode MS" pitchFamily="34" charset="-128"/>
                <a:cs typeface="Arial Unicode MS" pitchFamily="34" charset="-128"/>
              </a:rPr>
              <a:t>Management: If the live site is down, there is no other activity more important than bringing the service back up.</a:t>
            </a:r>
            <a:endParaRPr kumimoji="0" lang="en-US" sz="1600" b="0" i="0" u="none" strike="noStrike" kern="0" cap="none" spc="0" normalizeH="0" baseline="0" noProof="0" dirty="0" err="1" smtClean="0">
              <a:ln>
                <a:noFill/>
              </a:ln>
              <a:uLnTx/>
              <a:uFillTx/>
              <a:ea typeface="Arial Unicode MS" pitchFamily="34" charset="-128"/>
              <a:cs typeface="Arial Unicode MS" pitchFamily="34" charset="-128"/>
            </a:endParaRPr>
          </a:p>
        </p:txBody>
      </p:sp>
      <p:sp>
        <p:nvSpPr>
          <p:cNvPr id="5" name="Rectangle 4"/>
          <p:cNvSpPr/>
          <p:nvPr/>
        </p:nvSpPr>
        <p:spPr bwMode="gray">
          <a:xfrm>
            <a:off x="6079749" y="1772529"/>
            <a:ext cx="5426197" cy="2093124"/>
          </a:xfrm>
          <a:prstGeom prst="rect">
            <a:avLst/>
          </a:prstGeom>
          <a:solidFill>
            <a:schemeClr val="accent3">
              <a:alpha val="20000"/>
            </a:schemeClr>
          </a:solidFill>
          <a:ln w="6350" algn="ctr">
            <a:noFill/>
            <a:miter lim="800000"/>
            <a:headEnd/>
            <a:tailEnd/>
          </a:ln>
          <a:effectLst/>
        </p:spPr>
        <p:txBody>
          <a:bodyPr lIns="36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2000" b="1" kern="0" dirty="0" smtClean="0">
                <a:solidFill>
                  <a:schemeClr val="accent1"/>
                </a:solidFill>
                <a:ea typeface="Arial Unicode MS" pitchFamily="34" charset="-128"/>
                <a:cs typeface="Arial Unicode MS" pitchFamily="34" charset="-128"/>
              </a:rPr>
              <a:t>Shepherd your Change</a:t>
            </a:r>
            <a:endParaRPr lang="en-US" sz="2000" b="1" kern="0" dirty="0">
              <a:solidFill>
                <a:schemeClr val="accent1"/>
              </a:solidFill>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As the developer of a feature you are responsible for getting your feature to production, including delivery and operations.</a:t>
            </a:r>
          </a:p>
        </p:txBody>
      </p:sp>
      <p:sp>
        <p:nvSpPr>
          <p:cNvPr id="6" name="Rectangle 5"/>
          <p:cNvSpPr/>
          <p:nvPr/>
        </p:nvSpPr>
        <p:spPr bwMode="gray">
          <a:xfrm>
            <a:off x="6079749" y="4025937"/>
            <a:ext cx="5426197" cy="2093124"/>
          </a:xfrm>
          <a:prstGeom prst="rect">
            <a:avLst/>
          </a:prstGeom>
          <a:solidFill>
            <a:schemeClr val="accent3">
              <a:alpha val="20000"/>
            </a:schemeClr>
          </a:solidFill>
          <a:ln w="6350" algn="ctr">
            <a:noFill/>
            <a:miter lim="800000"/>
            <a:headEnd/>
            <a:tailEnd/>
          </a:ln>
          <a:effectLst/>
        </p:spPr>
        <p:txBody>
          <a:bodyPr lIns="90000" tIns="72000" rIns="90000" bIns="72000" rtlCol="0" anchor="t" anchorCtr="0"/>
          <a:lstStyle/>
          <a:p>
            <a:pPr defTabSz="914400" fontAlgn="base">
              <a:spcBef>
                <a:spcPct val="50000"/>
              </a:spcBef>
              <a:spcAft>
                <a:spcPct val="0"/>
              </a:spcAft>
              <a:buClr>
                <a:srgbClr val="F0AB00"/>
              </a:buClr>
              <a:buSzPct val="80000"/>
            </a:pPr>
            <a:r>
              <a:rPr lang="en-US" sz="2000" b="1" kern="0" dirty="0">
                <a:solidFill>
                  <a:schemeClr val="accent1"/>
                </a:solidFill>
                <a:ea typeface="Arial Unicode MS" pitchFamily="34" charset="-128"/>
                <a:cs typeface="Arial Unicode MS" pitchFamily="34" charset="-128"/>
              </a:rPr>
              <a:t>Measure and Learn</a:t>
            </a:r>
          </a:p>
          <a:p>
            <a:pPr defTabSz="914400"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Deliver </a:t>
            </a:r>
            <a:r>
              <a:rPr lang="en-US" sz="1600" kern="0" dirty="0">
                <a:ea typeface="Arial Unicode MS" pitchFamily="34" charset="-128"/>
                <a:cs typeface="Arial Unicode MS" pitchFamily="34" charset="-128"/>
              </a:rPr>
              <a:t>often and learn from it. Constantly collect </a:t>
            </a:r>
            <a:r>
              <a:rPr lang="en-US" sz="1600" kern="0" dirty="0" smtClean="0">
                <a:ea typeface="Arial Unicode MS" pitchFamily="34" charset="-128"/>
                <a:cs typeface="Arial Unicode MS" pitchFamily="34" charset="-128"/>
              </a:rPr>
              <a:t>and </a:t>
            </a:r>
            <a:r>
              <a:rPr lang="en-US" sz="1600" kern="0" dirty="0">
                <a:ea typeface="Arial Unicode MS" pitchFamily="34" charset="-128"/>
                <a:cs typeface="Arial Unicode MS" pitchFamily="34" charset="-128"/>
              </a:rPr>
              <a:t>proactively analyze metrics to gain insights for the future backlog</a:t>
            </a: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p:txBody>
      </p:sp>
      <p:sp>
        <p:nvSpPr>
          <p:cNvPr id="7" name="Rectangle 6"/>
          <p:cNvSpPr/>
          <p:nvPr/>
        </p:nvSpPr>
        <p:spPr bwMode="gray">
          <a:xfrm>
            <a:off x="524415" y="4025937"/>
            <a:ext cx="5401551" cy="2093124"/>
          </a:xfrm>
          <a:prstGeom prst="rect">
            <a:avLst/>
          </a:prstGeom>
          <a:solidFill>
            <a:schemeClr val="accent3">
              <a:alpha val="20000"/>
            </a:schemeClr>
          </a:solidFill>
          <a:ln w="6350" algn="ctr">
            <a:noFill/>
            <a:miter lim="800000"/>
            <a:headEnd/>
            <a:tailEnd/>
          </a:ln>
          <a:effectLst/>
        </p:spPr>
        <p:txBody>
          <a:bodyPr lIns="90000" tIns="72000" rIns="1080000" bIns="72000" rtlCol="0" anchor="t" anchorCtr="0"/>
          <a:lstStyle/>
          <a:p>
            <a:pPr defTabSz="914400"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Automation </a:t>
            </a:r>
            <a:r>
              <a:rPr lang="en-US" sz="2000" b="1" kern="0" dirty="0">
                <a:solidFill>
                  <a:schemeClr val="accent1"/>
                </a:solidFill>
                <a:ea typeface="Arial Unicode MS" pitchFamily="34" charset="-128"/>
                <a:cs typeface="Arial Unicode MS" pitchFamily="34" charset="-128"/>
              </a:rPr>
              <a:t>is your Friend</a:t>
            </a:r>
          </a:p>
          <a:p>
            <a:pPr defTabSz="914400"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Manual </a:t>
            </a:r>
            <a:r>
              <a:rPr lang="en-US" sz="1600" kern="0" dirty="0">
                <a:ea typeface="Arial Unicode MS" pitchFamily="34" charset="-128"/>
                <a:cs typeface="Arial Unicode MS" pitchFamily="34" charset="-128"/>
              </a:rPr>
              <a:t>processes are error prone, slow and do not scale</a:t>
            </a:r>
            <a:r>
              <a:rPr lang="en-US" sz="1600" kern="0" dirty="0" smtClean="0">
                <a:ea typeface="Arial Unicode MS" pitchFamily="34" charset="-128"/>
                <a:cs typeface="Arial Unicode MS" pitchFamily="34" charset="-128"/>
              </a:rPr>
              <a:t>. Automation </a:t>
            </a:r>
            <a:r>
              <a:rPr lang="en-US" sz="1600" kern="0" dirty="0">
                <a:ea typeface="Arial Unicode MS" pitchFamily="34" charset="-128"/>
                <a:cs typeface="Arial Unicode MS" pitchFamily="34" charset="-128"/>
              </a:rPr>
              <a:t>in testing, deployment, and operations is critical for a cloud service </a:t>
            </a:r>
            <a:r>
              <a:rPr lang="en-US" sz="1600" kern="0" dirty="0" smtClean="0">
                <a:ea typeface="Arial Unicode MS" pitchFamily="34" charset="-128"/>
                <a:cs typeface="Arial Unicode MS" pitchFamily="34" charset="-128"/>
              </a:rPr>
              <a:t>at competitive </a:t>
            </a:r>
            <a:r>
              <a:rPr lang="en-US" sz="1600" kern="0" dirty="0">
                <a:ea typeface="Arial Unicode MS" pitchFamily="34" charset="-128"/>
                <a:cs typeface="Arial Unicode MS" pitchFamily="34" charset="-128"/>
              </a:rPr>
              <a:t>cost</a:t>
            </a:r>
            <a:r>
              <a:rPr lang="en-US" sz="1600" kern="0" dirty="0" smtClean="0">
                <a:ea typeface="Arial Unicode MS" pitchFamily="34" charset="-128"/>
                <a:cs typeface="Arial Unicode MS" pitchFamily="34" charset="-128"/>
              </a:rPr>
              <a:t>.</a:t>
            </a:r>
            <a:endParaRPr lang="en-US" sz="1600" kern="0" dirty="0">
              <a:ea typeface="Arial Unicode MS" pitchFamily="34" charset="-128"/>
              <a:cs typeface="Arial Unicode MS" pitchFamily="34" charset="-128"/>
            </a:endParaRPr>
          </a:p>
        </p:txBody>
      </p:sp>
      <p:sp>
        <p:nvSpPr>
          <p:cNvPr id="3" name="Rectangle 2"/>
          <p:cNvSpPr/>
          <p:nvPr/>
        </p:nvSpPr>
        <p:spPr>
          <a:xfrm>
            <a:off x="524414" y="6253945"/>
            <a:ext cx="10181685" cy="276999"/>
          </a:xfrm>
          <a:prstGeom prst="rect">
            <a:avLst/>
          </a:prstGeom>
        </p:spPr>
        <p:txBody>
          <a:bodyPr wrap="square">
            <a:spAutoFit/>
          </a:bodyPr>
          <a:lstStyle/>
          <a:p>
            <a:r>
              <a:rPr lang="en-US" sz="1200" dirty="0"/>
              <a:t>Source: Cloud Engineering Paper, P&amp;I Technology, Robert </a:t>
            </a:r>
            <a:r>
              <a:rPr lang="en-US" sz="1200" dirty="0" err="1"/>
              <a:t>Kampfmann</a:t>
            </a:r>
            <a:r>
              <a:rPr lang="en-US" sz="1200" dirty="0"/>
              <a:t> et al.</a:t>
            </a:r>
          </a:p>
        </p:txBody>
      </p:sp>
    </p:spTree>
    <p:extLst>
      <p:ext uri="{BB962C8B-B14F-4D97-AF65-F5344CB8AC3E}">
        <p14:creationId xmlns:p14="http://schemas.microsoft.com/office/powerpoint/2010/main" val="3832996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To</a:t>
            </a:r>
            <a:r>
              <a:rPr lang="de-DE" dirty="0" smtClean="0"/>
              <a:t> </a:t>
            </a:r>
            <a:r>
              <a:rPr lang="de-DE" dirty="0" err="1" smtClean="0"/>
              <a:t>operate</a:t>
            </a:r>
            <a:r>
              <a:rPr lang="de-DE" dirty="0" smtClean="0"/>
              <a:t> </a:t>
            </a:r>
            <a:r>
              <a:rPr lang="de-DE" dirty="0" err="1" smtClean="0"/>
              <a:t>or</a:t>
            </a:r>
            <a:r>
              <a:rPr lang="de-DE" dirty="0" smtClean="0"/>
              <a:t> not </a:t>
            </a:r>
            <a:r>
              <a:rPr lang="de-DE" dirty="0" err="1" smtClean="0"/>
              <a:t>to</a:t>
            </a:r>
            <a:r>
              <a:rPr lang="de-DE" dirty="0" smtClean="0"/>
              <a:t> </a:t>
            </a:r>
            <a:r>
              <a:rPr lang="de-DE" dirty="0" err="1" smtClean="0"/>
              <a:t>operate</a:t>
            </a:r>
            <a:r>
              <a:rPr lang="de-DE" dirty="0" smtClean="0"/>
              <a:t> – </a:t>
            </a:r>
            <a:r>
              <a:rPr lang="de-DE" dirty="0" err="1" smtClean="0"/>
              <a:t>that</a:t>
            </a:r>
            <a:r>
              <a:rPr lang="de-DE" dirty="0" smtClean="0"/>
              <a:t> </a:t>
            </a:r>
            <a:r>
              <a:rPr lang="de-DE" dirty="0" err="1" smtClean="0"/>
              <a:t>is</a:t>
            </a:r>
            <a:r>
              <a:rPr lang="de-DE" dirty="0" smtClean="0"/>
              <a:t> </a:t>
            </a:r>
            <a:r>
              <a:rPr lang="de-DE" dirty="0" err="1" smtClean="0"/>
              <a:t>the</a:t>
            </a:r>
            <a:r>
              <a:rPr lang="de-DE" dirty="0" smtClean="0"/>
              <a:t> </a:t>
            </a:r>
            <a:r>
              <a:rPr lang="de-DE" dirty="0" err="1" smtClean="0"/>
              <a:t>question</a:t>
            </a:r>
            <a:r>
              <a:rPr lang="de-DE" dirty="0" smtClean="0"/>
              <a:t>?</a:t>
            </a:r>
            <a:endParaRPr lang="de-DE" dirty="0"/>
          </a:p>
        </p:txBody>
      </p:sp>
      <p:grpSp>
        <p:nvGrpSpPr>
          <p:cNvPr id="4" name="Group 3"/>
          <p:cNvGrpSpPr/>
          <p:nvPr/>
        </p:nvGrpSpPr>
        <p:grpSpPr>
          <a:xfrm>
            <a:off x="1443646" y="3302319"/>
            <a:ext cx="3685785" cy="2612571"/>
            <a:chOff x="475800" y="4016828"/>
            <a:chExt cx="3685785" cy="261257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00" y="4016828"/>
              <a:ext cx="3685785" cy="2612571"/>
            </a:xfrm>
            <a:prstGeom prst="rect">
              <a:avLst/>
            </a:prstGeom>
          </p:spPr>
        </p:pic>
        <p:sp>
          <p:nvSpPr>
            <p:cNvPr id="6" name="Rectangle 5"/>
            <p:cNvSpPr/>
            <p:nvPr/>
          </p:nvSpPr>
          <p:spPr>
            <a:xfrm>
              <a:off x="3279847" y="4430485"/>
              <a:ext cx="856729" cy="21989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tangle 6"/>
            <p:cNvSpPr/>
            <p:nvPr/>
          </p:nvSpPr>
          <p:spPr>
            <a:xfrm rot="14925485">
              <a:off x="2910443" y="5402328"/>
              <a:ext cx="987975" cy="11255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8" name="Group 7"/>
          <p:cNvGrpSpPr/>
          <p:nvPr/>
        </p:nvGrpSpPr>
        <p:grpSpPr>
          <a:xfrm>
            <a:off x="8169995" y="1540734"/>
            <a:ext cx="2349696" cy="2425962"/>
            <a:chOff x="4904993" y="1077685"/>
            <a:chExt cx="3872134" cy="2939143"/>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342" y="1175657"/>
              <a:ext cx="3685785" cy="2612571"/>
            </a:xfrm>
            <a:prstGeom prst="rect">
              <a:avLst/>
            </a:prstGeom>
          </p:spPr>
        </p:pic>
        <p:sp>
          <p:nvSpPr>
            <p:cNvPr id="10" name="Rectangle 9"/>
            <p:cNvSpPr/>
            <p:nvPr/>
          </p:nvSpPr>
          <p:spPr>
            <a:xfrm>
              <a:off x="4904993" y="1077685"/>
              <a:ext cx="2805268" cy="2939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tangle 10"/>
            <p:cNvSpPr/>
            <p:nvPr/>
          </p:nvSpPr>
          <p:spPr>
            <a:xfrm rot="1104452">
              <a:off x="7664138" y="2357825"/>
              <a:ext cx="226967" cy="3537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669" y="1593431"/>
            <a:ext cx="4286849" cy="3935936"/>
          </a:xfrm>
          <a:prstGeom prst="rect">
            <a:avLst/>
          </a:prstGeom>
        </p:spPr>
      </p:pic>
      <p:sp>
        <p:nvSpPr>
          <p:cNvPr id="13" name="TextBox 12"/>
          <p:cNvSpPr txBox="1"/>
          <p:nvPr/>
        </p:nvSpPr>
        <p:spPr>
          <a:xfrm>
            <a:off x="2190084" y="2329167"/>
            <a:ext cx="2199320" cy="8156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2400" b="1" kern="0" dirty="0" smtClean="0">
                <a:ea typeface="Arial Unicode MS" pitchFamily="34" charset="-128"/>
                <a:cs typeface="Arial Unicode MS" pitchFamily="34" charset="-128"/>
              </a:rPr>
              <a:t>Development	</a:t>
            </a:r>
            <a:endParaRPr lang="en-US" sz="24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charset="0"/>
              <a:buChar char="•"/>
            </a:pPr>
            <a:endParaRPr lang="en-US" sz="2400" b="1" kern="0" dirty="0" smtClean="0">
              <a:ea typeface="Arial Unicode MS" pitchFamily="34" charset="-128"/>
              <a:cs typeface="Arial Unicode MS" pitchFamily="34" charset="-128"/>
            </a:endParaRPr>
          </a:p>
        </p:txBody>
      </p:sp>
      <p:sp>
        <p:nvSpPr>
          <p:cNvPr id="14" name="TextBox 13"/>
          <p:cNvSpPr txBox="1"/>
          <p:nvPr/>
        </p:nvSpPr>
        <p:spPr>
          <a:xfrm>
            <a:off x="9525918" y="4178453"/>
            <a:ext cx="1623842" cy="8156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2400" b="1" kern="0" dirty="0" smtClean="0">
                <a:ea typeface="Arial Unicode MS" pitchFamily="34" charset="-128"/>
                <a:cs typeface="Arial Unicode MS" pitchFamily="34" charset="-128"/>
              </a:rPr>
              <a:t>Operations</a:t>
            </a:r>
            <a:endParaRPr lang="en-US" sz="24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charset="0"/>
              <a:buChar char="•"/>
            </a:pPr>
            <a:endParaRPr lang="en-US" sz="2400" b="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759516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3403313" y="2333292"/>
            <a:ext cx="1504950" cy="2847975"/>
          </a:xfrm>
          <a:prstGeom prst="rect">
            <a:avLst/>
          </a:prstGeom>
        </p:spPr>
      </p:pic>
      <p:sp>
        <p:nvSpPr>
          <p:cNvPr id="45" name="Rectangle 44"/>
          <p:cNvSpPr/>
          <p:nvPr/>
        </p:nvSpPr>
        <p:spPr bwMode="gray">
          <a:xfrm>
            <a:off x="3949102" y="2199734"/>
            <a:ext cx="206686" cy="1017917"/>
          </a:xfrm>
          <a:prstGeom prst="rect">
            <a:avLst/>
          </a:prstGeom>
          <a:solidFill>
            <a:schemeClr val="bg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err="1" smtClean="0"/>
              <a:t>DevOps</a:t>
            </a:r>
            <a:endParaRPr lang="de-DE" dirty="0"/>
          </a:p>
        </p:txBody>
      </p:sp>
      <p:pic>
        <p:nvPicPr>
          <p:cNvPr id="24" name="Picture 23"/>
          <p:cNvPicPr>
            <a:picLocks noChangeAspect="1"/>
          </p:cNvPicPr>
          <p:nvPr/>
        </p:nvPicPr>
        <p:blipFill>
          <a:blip r:embed="rId4"/>
          <a:stretch>
            <a:fillRect/>
          </a:stretch>
        </p:blipFill>
        <p:spPr>
          <a:xfrm>
            <a:off x="6859735" y="2913584"/>
            <a:ext cx="1033510" cy="2436730"/>
          </a:xfrm>
          <a:prstGeom prst="rect">
            <a:avLst/>
          </a:prstGeom>
        </p:spPr>
      </p:pic>
      <p:sp>
        <p:nvSpPr>
          <p:cNvPr id="34" name="TextBox 33"/>
          <p:cNvSpPr txBox="1"/>
          <p:nvPr/>
        </p:nvSpPr>
        <p:spPr>
          <a:xfrm>
            <a:off x="3766163" y="5120451"/>
            <a:ext cx="2199320" cy="8156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2400" b="1" kern="0" dirty="0" smtClean="0">
                <a:ea typeface="Arial Unicode MS" pitchFamily="34" charset="-128"/>
                <a:cs typeface="Arial Unicode MS" pitchFamily="34" charset="-128"/>
              </a:rPr>
              <a:t>Development	</a:t>
            </a:r>
            <a:endParaRPr lang="en-US" sz="24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charset="0"/>
              <a:buChar char="•"/>
            </a:pPr>
            <a:endParaRPr lang="en-US" sz="2400" b="1" kern="0" dirty="0" smtClean="0">
              <a:ea typeface="Arial Unicode MS" pitchFamily="34" charset="-128"/>
              <a:cs typeface="Arial Unicode MS" pitchFamily="34" charset="-128"/>
            </a:endParaRPr>
          </a:p>
        </p:txBody>
      </p:sp>
      <p:sp>
        <p:nvSpPr>
          <p:cNvPr id="35" name="TextBox 34"/>
          <p:cNvSpPr txBox="1"/>
          <p:nvPr/>
        </p:nvSpPr>
        <p:spPr>
          <a:xfrm>
            <a:off x="6736312" y="5181267"/>
            <a:ext cx="1623842" cy="8156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de-DE" sz="2400" b="1" kern="0" dirty="0" smtClean="0">
                <a:ea typeface="Arial Unicode MS" pitchFamily="34" charset="-128"/>
                <a:cs typeface="Arial Unicode MS" pitchFamily="34" charset="-128"/>
              </a:rPr>
              <a:t>Operations</a:t>
            </a:r>
            <a:endParaRPr lang="en-US" sz="2400" b="1" kern="0" dirty="0" smtClea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Arial" charset="0"/>
              <a:buChar char="•"/>
            </a:pPr>
            <a:endParaRPr lang="en-US" sz="2400" b="1" kern="0" dirty="0" smtClean="0">
              <a:ea typeface="Arial Unicode MS" pitchFamily="34" charset="-128"/>
              <a:cs typeface="Arial Unicode MS" pitchFamily="34" charset="-128"/>
            </a:endParaRPr>
          </a:p>
        </p:txBody>
      </p:sp>
      <p:sp>
        <p:nvSpPr>
          <p:cNvPr id="38" name="Cloud 37"/>
          <p:cNvSpPr/>
          <p:nvPr/>
        </p:nvSpPr>
        <p:spPr bwMode="gray">
          <a:xfrm rot="317213">
            <a:off x="1147611" y="1167641"/>
            <a:ext cx="10006198" cy="5118839"/>
          </a:xfrm>
          <a:prstGeom prst="cloud">
            <a:avLst/>
          </a:prstGeom>
          <a:noFill/>
          <a:ln w="31750" cmpd="sng"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3" name="Cloud Callout 42"/>
          <p:cNvSpPr/>
          <p:nvPr/>
        </p:nvSpPr>
        <p:spPr bwMode="gray">
          <a:xfrm>
            <a:off x="2929163" y="1853181"/>
            <a:ext cx="2961523" cy="1228686"/>
          </a:xfrm>
          <a:prstGeom prst="cloudCallout">
            <a:avLst>
              <a:gd name="adj1" fmla="val -12273"/>
              <a:gd name="adj2" fmla="val 98584"/>
            </a:avLst>
          </a:prstGeom>
          <a:solidFill>
            <a:schemeClr val="accent3">
              <a:alpha val="20000"/>
            </a:schemeClr>
          </a:solidFill>
          <a:ln w="6350" algn="ctr">
            <a:solidFill>
              <a:schemeClr val="tx1"/>
            </a:solidFill>
            <a:miter lim="800000"/>
            <a:headEnd/>
            <a:tailEnd/>
          </a:ln>
        </p:spPr>
        <p:txBody>
          <a:bodyPr lIns="0" tIns="36000" rIns="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What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we</a:t>
            </a:r>
            <a:r>
              <a:rPr lang="de-DE" sz="1800" kern="0" dirty="0">
                <a:ea typeface="Arial Unicode MS" pitchFamily="34" charset="-128"/>
                <a:cs typeface="Arial Unicode MS" pitchFamily="34" charset="-128"/>
              </a:rPr>
              <a:t> </a:t>
            </a:r>
            <a:r>
              <a:rPr lang="de-DE" sz="1800" kern="0" dirty="0" smtClean="0">
                <a:ea typeface="Arial Unicode MS" pitchFamily="34" charset="-128"/>
                <a:cs typeface="Arial Unicode MS" pitchFamily="34" charset="-128"/>
              </a:rPr>
              <a:t>do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ease</a:t>
            </a:r>
            <a:r>
              <a:rPr lang="de-DE" sz="1800" kern="0" dirty="0" smtClean="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operation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software</a:t>
            </a:r>
            <a:r>
              <a:rPr lang="de-DE" sz="1800" kern="0" dirty="0">
                <a:ea typeface="Arial Unicode MS" pitchFamily="34" charset="-128"/>
                <a:cs typeface="Arial Unicode MS" pitchFamily="34" charset="-128"/>
              </a:rPr>
              <a:t>?</a:t>
            </a:r>
          </a:p>
        </p:txBody>
      </p:sp>
      <p:sp>
        <p:nvSpPr>
          <p:cNvPr id="44" name="Cloud Callout 43"/>
          <p:cNvSpPr/>
          <p:nvPr/>
        </p:nvSpPr>
        <p:spPr bwMode="gray">
          <a:xfrm>
            <a:off x="5927134" y="1838371"/>
            <a:ext cx="3335399" cy="1190448"/>
          </a:xfrm>
          <a:prstGeom prst="cloudCallout">
            <a:avLst>
              <a:gd name="adj1" fmla="val 1993"/>
              <a:gd name="adj2" fmla="val 93324"/>
            </a:avLst>
          </a:prstGeom>
          <a:solidFill>
            <a:schemeClr val="accent3">
              <a:alpha val="2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smtClean="0">
                <a:ea typeface="Arial Unicode MS" pitchFamily="34" charset="-128"/>
                <a:cs typeface="Arial Unicode MS" pitchFamily="34" charset="-128"/>
              </a:rPr>
              <a:t>Health</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checks</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and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automation</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would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help</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us</a:t>
            </a:r>
            <a:r>
              <a:rPr lang="de-DE" sz="1800" kern="0" dirty="0" smtClean="0">
                <a:ea typeface="Arial Unicode MS" pitchFamily="34" charset="-128"/>
                <a:cs typeface="Arial Unicode MS" pitchFamily="34" charset="-128"/>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214269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a:t>C</a:t>
            </a:r>
            <a:r>
              <a:rPr lang="en-US" dirty="0" smtClean="0"/>
              <a:t>ollaboration Models between Dev &amp; Ops </a:t>
            </a:r>
            <a:endParaRPr lang="en-US" dirty="0"/>
          </a:p>
        </p:txBody>
      </p:sp>
      <p:sp>
        <p:nvSpPr>
          <p:cNvPr id="3" name="Rectangle 2"/>
          <p:cNvSpPr/>
          <p:nvPr/>
        </p:nvSpPr>
        <p:spPr>
          <a:xfrm>
            <a:off x="1019247" y="2918321"/>
            <a:ext cx="9999784" cy="3539430"/>
          </a:xfrm>
          <a:prstGeom prst="rect">
            <a:avLst/>
          </a:prstGeom>
        </p:spPr>
        <p:txBody>
          <a:bodyPr wrap="square">
            <a:spAutoFit/>
          </a:bodyPr>
          <a:lstStyle/>
          <a:p>
            <a:pPr indent="-372814">
              <a:buFont typeface="+mj-lt"/>
              <a:buAutoNum type="arabicPeriod"/>
            </a:pPr>
            <a:r>
              <a:rPr lang="en-US" sz="2000" dirty="0" smtClean="0"/>
              <a:t>Application </a:t>
            </a:r>
            <a:r>
              <a:rPr lang="en-US" sz="2000" dirty="0"/>
              <a:t>development on </a:t>
            </a:r>
            <a:r>
              <a:rPr lang="en-US" sz="2000" b="1" dirty="0"/>
              <a:t>ABAP</a:t>
            </a:r>
          </a:p>
          <a:p>
            <a:pPr marL="895475" lvl="2" indent="-271463"/>
            <a:r>
              <a:rPr lang="en-US" sz="1600" dirty="0" smtClean="0"/>
              <a:t>E.g. </a:t>
            </a:r>
            <a:r>
              <a:rPr lang="en-US" sz="1600" b="1" dirty="0" smtClean="0"/>
              <a:t>S4HANA</a:t>
            </a:r>
            <a:r>
              <a:rPr lang="en-US" sz="1600" dirty="0" smtClean="0"/>
              <a:t> with separation </a:t>
            </a:r>
            <a:r>
              <a:rPr lang="en-US" sz="1600" dirty="0"/>
              <a:t>between </a:t>
            </a:r>
            <a:r>
              <a:rPr lang="en-US" sz="1600" dirty="0" smtClean="0"/>
              <a:t>operations &amp; application dev, </a:t>
            </a:r>
            <a:r>
              <a:rPr lang="en-US" sz="1600" dirty="0"/>
              <a:t>many frameworks</a:t>
            </a:r>
          </a:p>
          <a:p>
            <a:pPr marL="895475" lvl="2" indent="-271463"/>
            <a:r>
              <a:rPr lang="en-US" sz="1600" dirty="0" smtClean="0"/>
              <a:t>Dev team is consumer: even development </a:t>
            </a:r>
            <a:r>
              <a:rPr lang="en-US" sz="1600" dirty="0"/>
              <a:t>environment is not „operated by development</a:t>
            </a:r>
            <a:r>
              <a:rPr lang="en-US" sz="1600" dirty="0" smtClean="0"/>
              <a:t>”</a:t>
            </a:r>
            <a:br>
              <a:rPr lang="en-US" sz="1600" dirty="0" smtClean="0"/>
            </a:br>
            <a:endParaRPr lang="en-US" sz="1600" dirty="0" smtClean="0"/>
          </a:p>
          <a:p>
            <a:pPr indent="-372814">
              <a:buFont typeface="+mj-lt"/>
              <a:buAutoNum type="arabicPeriod"/>
            </a:pPr>
            <a:r>
              <a:rPr lang="en-US" sz="2000" dirty="0"/>
              <a:t>Application development on </a:t>
            </a:r>
            <a:r>
              <a:rPr lang="en-US" sz="2000" b="1" dirty="0"/>
              <a:t>HANA Cloud </a:t>
            </a:r>
            <a:r>
              <a:rPr lang="en-US" sz="2000" b="1" dirty="0" smtClean="0"/>
              <a:t>Platform</a:t>
            </a:r>
          </a:p>
          <a:p>
            <a:pPr marL="895475" lvl="2" indent="-271463"/>
            <a:r>
              <a:rPr lang="en-US" sz="1600" dirty="0" smtClean="0"/>
              <a:t>E.g. </a:t>
            </a:r>
            <a:r>
              <a:rPr lang="en-US" sz="1600" b="1" dirty="0" smtClean="0"/>
              <a:t>IoT Predictive Maintenance </a:t>
            </a:r>
            <a:r>
              <a:rPr lang="en-US" sz="1600" dirty="0" smtClean="0"/>
              <a:t>using cloud services/frameworks offered by HCP</a:t>
            </a:r>
          </a:p>
          <a:p>
            <a:pPr marL="895475" lvl="2" indent="-271463"/>
            <a:r>
              <a:rPr lang="en-US" sz="1600" dirty="0" smtClean="0"/>
              <a:t>Central Cloud Service team operates </a:t>
            </a:r>
          </a:p>
          <a:p>
            <a:pPr marL="895475" lvl="2" indent="-271463"/>
            <a:r>
              <a:rPr lang="en-US" sz="1600" dirty="0" smtClean="0"/>
              <a:t>Dev Team has a dedicated Ops contact, builds up operations basics skills and drives automation</a:t>
            </a:r>
            <a:r>
              <a:rPr lang="en-US" sz="1600" dirty="0"/>
              <a:t/>
            </a:r>
            <a:br>
              <a:rPr lang="en-US" sz="1600" dirty="0"/>
            </a:br>
            <a:endParaRPr lang="en-US" sz="2400" dirty="0"/>
          </a:p>
          <a:p>
            <a:pPr marL="0" lvl="2" indent="-372814">
              <a:buClrTx/>
              <a:buSzPct val="100000"/>
              <a:buFont typeface="+mj-lt"/>
              <a:buAutoNum type="arabicPeriod" startAt="3"/>
            </a:pPr>
            <a:r>
              <a:rPr lang="en-US" sz="2000" dirty="0"/>
              <a:t>Application development on </a:t>
            </a:r>
            <a:r>
              <a:rPr lang="en-US" sz="2000" b="1" dirty="0"/>
              <a:t>generic application servers </a:t>
            </a:r>
            <a:endParaRPr lang="en-US" sz="2000" dirty="0" smtClean="0"/>
          </a:p>
          <a:p>
            <a:pPr marL="895475" lvl="2" indent="-271463"/>
            <a:r>
              <a:rPr lang="en-US" sz="1600" dirty="0" smtClean="0"/>
              <a:t>E.g. </a:t>
            </a:r>
            <a:r>
              <a:rPr lang="en-US" sz="1600" b="1" dirty="0" err="1" smtClean="0"/>
              <a:t>TwoGo</a:t>
            </a:r>
            <a:r>
              <a:rPr lang="en-US" sz="1600" dirty="0" smtClean="0"/>
              <a:t> with a “classical” DevOps approach</a:t>
            </a:r>
          </a:p>
          <a:p>
            <a:pPr marL="895475" lvl="2" indent="-271463"/>
            <a:r>
              <a:rPr lang="en-US" sz="1600" dirty="0" smtClean="0"/>
              <a:t>Team responsible for Dev &amp; Ops </a:t>
            </a:r>
            <a:endParaRPr lang="en-US" sz="1600" dirty="0"/>
          </a:p>
          <a:p>
            <a:pPr marL="1439863" lvl="3" indent="-271463"/>
            <a:endParaRPr lang="en-US" sz="1200" dirty="0"/>
          </a:p>
        </p:txBody>
      </p:sp>
      <p:sp>
        <p:nvSpPr>
          <p:cNvPr id="8" name="Rounded Rectangle 7"/>
          <p:cNvSpPr/>
          <p:nvPr/>
        </p:nvSpPr>
        <p:spPr bwMode="gray">
          <a:xfrm>
            <a:off x="1019247" y="1570892"/>
            <a:ext cx="9999784" cy="1160585"/>
          </a:xfrm>
          <a:prstGeom prst="roundRect">
            <a:avLst/>
          </a:prstGeom>
          <a:solidFill>
            <a:schemeClr val="accent3">
              <a:alpha val="20000"/>
            </a:schemeClr>
          </a:solidFill>
          <a:ln w="6350" algn="ctr">
            <a:noFill/>
            <a:miter lim="800000"/>
            <a:headEnd/>
            <a:tailEnd/>
          </a:ln>
        </p:spPr>
        <p:txBody>
          <a:bodyPr lIns="90000" tIns="72000" rIns="90000" bIns="72000" rtlCol="0" anchor="ctr"/>
          <a:lstStyle/>
          <a:p>
            <a:pPr marL="342900" marR="0" indent="-342900" defTabSz="914400" eaLnBrk="1" fontAlgn="base" latinLnBrk="0" hangingPunct="1">
              <a:lnSpc>
                <a:spcPct val="100000"/>
              </a:lnSpc>
              <a:spcBef>
                <a:spcPct val="50000"/>
              </a:spcBef>
              <a:spcAft>
                <a:spcPct val="0"/>
              </a:spcAft>
              <a:buSzPct val="100000"/>
              <a:buFont typeface="Arial" charset="0"/>
              <a:buChar char="•"/>
              <a:tabLst/>
            </a:pPr>
            <a:r>
              <a:rPr lang="en-US" sz="2000" kern="0" dirty="0" smtClean="0">
                <a:ea typeface="Arial Unicode MS" pitchFamily="34" charset="-128"/>
                <a:cs typeface="Arial Unicode MS" pitchFamily="34" charset="-128"/>
              </a:rPr>
              <a:t>Collaboration model between Dev &amp; Ops depends on Platform</a:t>
            </a:r>
          </a:p>
          <a:p>
            <a:pPr marL="342900" marR="0" indent="-342900" defTabSz="914400" eaLnBrk="1" fontAlgn="base" latinLnBrk="0" hangingPunct="1">
              <a:lnSpc>
                <a:spcPct val="100000"/>
              </a:lnSpc>
              <a:spcBef>
                <a:spcPct val="50000"/>
              </a:spcBef>
              <a:spcAft>
                <a:spcPct val="0"/>
              </a:spcAft>
              <a:buSzPct val="100000"/>
              <a:buFont typeface="Arial" charset="0"/>
              <a:buChar char="•"/>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Stronger</a:t>
            </a:r>
            <a:r>
              <a:rPr kumimoji="0" lang="en-US" sz="2000" b="0" i="0" u="none" strike="noStrike" kern="0" cap="none" spc="0" normalizeH="0" noProof="0" dirty="0" smtClean="0">
                <a:ln>
                  <a:noFill/>
                </a:ln>
                <a:effectLst/>
                <a:uLnTx/>
                <a:uFillTx/>
                <a:ea typeface="Arial Unicode MS" pitchFamily="34" charset="-128"/>
                <a:cs typeface="Arial Unicode MS" pitchFamily="34" charset="-128"/>
              </a:rPr>
              <a:t> collaboration required if team develops closer to infrastructure</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4429328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1935</Words>
  <Application>Microsoft Office PowerPoint</Application>
  <PresentationFormat>Custom</PresentationFormat>
  <Paragraphs>591</Paragraphs>
  <Slides>39</Slides>
  <Notes>25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Arial Unicode MS</vt:lpstr>
      <vt:lpstr>MS PGothic</vt:lpstr>
      <vt:lpstr>Arial</vt:lpstr>
      <vt:lpstr>Arial Black</vt:lpstr>
      <vt:lpstr>Avenir Light</vt:lpstr>
      <vt:lpstr>Avenir Medium</vt:lpstr>
      <vt:lpstr>Courier New</vt:lpstr>
      <vt:lpstr>Symbol</vt:lpstr>
      <vt:lpstr>wingdings</vt:lpstr>
      <vt:lpstr>wingdings</vt:lpstr>
      <vt:lpstr>SAP_2013_16x9_v1.0</vt:lpstr>
      <vt:lpstr>think-cell Slide</vt:lpstr>
      <vt:lpstr>Cloud Curriculum Continuous Delivery &amp; DevOps</vt:lpstr>
      <vt:lpstr>PowerPoint Presentation</vt:lpstr>
      <vt:lpstr>What is DevOps? – Definition in Wikipedia</vt:lpstr>
      <vt:lpstr>What is DevOps?</vt:lpstr>
      <vt:lpstr>Why DevOps?</vt:lpstr>
      <vt:lpstr>How? DevOps principles!</vt:lpstr>
      <vt:lpstr>To operate or not to operate – that is the question?</vt:lpstr>
      <vt:lpstr>DevOps</vt:lpstr>
      <vt:lpstr>Collaboration Models between Dev &amp; Ops </vt:lpstr>
      <vt:lpstr>Cloud Engineering – DevOps Working Model at HCP </vt:lpstr>
      <vt:lpstr>PowerPoint Presentation</vt:lpstr>
      <vt:lpstr>Classic Delivery Model – …where we come from</vt:lpstr>
      <vt:lpstr>Trend to short Shipment Cycles and Continuous Delivery </vt:lpstr>
      <vt:lpstr>Motivation towards Continuous Delivery</vt:lpstr>
      <vt:lpstr>From Continuous Integration to Continuous Delivery</vt:lpstr>
      <vt:lpstr>Continuous Delivery – Principles &amp; Methods</vt:lpstr>
      <vt:lpstr>Continuous Delivery – Principles &amp; Methods 2</vt:lpstr>
      <vt:lpstr>Deployment Pipeline - Components</vt:lpstr>
      <vt:lpstr>Deployment Pipeline</vt:lpstr>
      <vt:lpstr>Deployment Pipeline (Example TwoGo) „…get feedback as quickly as possible…“</vt:lpstr>
      <vt:lpstr>Continuous Delivery vs. Continuous Deployment</vt:lpstr>
      <vt:lpstr>Deployment Pipeline – Sequence Diagram</vt:lpstr>
      <vt:lpstr>Deployment Pipeline  A software version/ artifact will be qualified through the CD pipeline from stage to stage</vt:lpstr>
      <vt:lpstr>Deployment Pipeline &amp; Infrastructure as Code Environments from code within minutes – Example VMs in Monsoon with Chef</vt:lpstr>
      <vt:lpstr>Deployment Pipeline &amp; Infrastructure as Code Environments from code within minutes – Example: Spaces with Backing Services in Monsoon</vt:lpstr>
      <vt:lpstr>Deployment Pipeline &amp; Infrastructure as Code Environments from code within minutes – Example instance, based on Docker</vt:lpstr>
      <vt:lpstr>CC Continuous Delivery/ Deployment Pipeline Main Principles to be applied</vt:lpstr>
      <vt:lpstr>Continuous Delivery Maturity Model</vt:lpstr>
      <vt:lpstr>Further readings</vt:lpstr>
      <vt:lpstr>PowerPoint Presentation</vt:lpstr>
      <vt:lpstr>Reference/ Sample Microservices: bulletinboard</vt:lpstr>
      <vt:lpstr>CC M2/M4 Continuous Delivery/ Deployment Pipeline</vt:lpstr>
      <vt:lpstr>CC Continuous Delivery/ Deployment Pipeline on Jenkins</vt:lpstr>
      <vt:lpstr>CC M2/M4 Continuous Delivery/ Deployment Pipeline</vt:lpstr>
      <vt:lpstr>CD Pipeline: Current State</vt:lpstr>
      <vt:lpstr>CD Pipeline: Future State</vt:lpstr>
      <vt:lpstr>Appendix</vt:lpstr>
      <vt:lpstr>CC M2/M4 Continuous Delivery/ Deployment Pipeline</vt:lpstr>
      <vt:lpstr>CC M2/M4 Continuous Delivery/ Deployment Pipeline</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Schmitt-Roquette, Ralf</cp:lastModifiedBy>
  <cp:revision>1024</cp:revision>
  <cp:lastPrinted>2014-09-17T13:59:05Z</cp:lastPrinted>
  <dcterms:created xsi:type="dcterms:W3CDTF">2013-01-24T15:07:38Z</dcterms:created>
  <dcterms:modified xsi:type="dcterms:W3CDTF">2016-02-23T17:05:33Z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