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784" r:id="rId2"/>
    <p:sldId id="776" r:id="rId3"/>
    <p:sldId id="777" r:id="rId4"/>
    <p:sldId id="745" r:id="rId5"/>
    <p:sldId id="746" r:id="rId6"/>
    <p:sldId id="779" r:id="rId7"/>
    <p:sldId id="785" r:id="rId8"/>
    <p:sldId id="783" r:id="rId9"/>
    <p:sldId id="644" r:id="rId10"/>
    <p:sldId id="645" r:id="rId11"/>
    <p:sldId id="780" r:id="rId12"/>
    <p:sldId id="782" r:id="rId13"/>
    <p:sldId id="648" r:id="rId14"/>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B00"/>
    <a:srgbClr val="0000FF"/>
    <a:srgbClr val="FFFFCC"/>
    <a:srgbClr val="FF9933"/>
    <a:srgbClr val="FFCC66"/>
    <a:srgbClr val="99FF99"/>
    <a:srgbClr val="CCFFCC"/>
    <a:srgbClr val="FF0000"/>
    <a:srgbClr val="00328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9" autoAdjust="0"/>
    <p:restoredTop sz="89158" autoAdjust="0"/>
  </p:normalViewPr>
  <p:slideViewPr>
    <p:cSldViewPr snapToGrid="0" snapToObjects="1" showGuides="1">
      <p:cViewPr varScale="1">
        <p:scale>
          <a:sx n="118" d="100"/>
          <a:sy n="118" d="100"/>
        </p:scale>
        <p:origin x="390" y="102"/>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0341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a:t>
            </a:r>
            <a:r>
              <a:rPr lang="en-US" baseline="0" dirty="0" smtClean="0"/>
              <a:t> Foundry Terminology:</a:t>
            </a:r>
          </a:p>
          <a:p>
            <a:r>
              <a:rPr lang="en-US" baseline="0" dirty="0" smtClean="0"/>
              <a:t>Differentiation between “apps” and “services”</a:t>
            </a:r>
          </a:p>
          <a:p>
            <a:r>
              <a:rPr lang="en-US" baseline="0" dirty="0" smtClean="0"/>
              <a:t>Apps ~ The server code</a:t>
            </a:r>
          </a:p>
          <a:p>
            <a:r>
              <a:rPr lang="en-US" baseline="0" dirty="0" smtClean="0"/>
              <a:t>Services ~ Backing services like data base, message queue, </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085205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4</a:t>
            </a:fld>
            <a:endParaRPr dirty="0">
              <a:solidFill>
                <a:prstClr val="black"/>
              </a:solidFill>
            </a:endParaRPr>
          </a:p>
        </p:txBody>
      </p:sp>
    </p:spTree>
    <p:extLst>
      <p:ext uri="{BB962C8B-B14F-4D97-AF65-F5344CB8AC3E}">
        <p14:creationId xmlns:p14="http://schemas.microsoft.com/office/powerpoint/2010/main" val="129191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487568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1088776" rtl="0" eaLnBrk="1" fontAlgn="auto" latinLnBrk="0" hangingPunct="1">
              <a:lnSpc>
                <a:spcPct val="100000"/>
              </a:lnSpc>
              <a:spcBef>
                <a:spcPts val="0"/>
              </a:spcBef>
              <a:spcAft>
                <a:spcPts val="0"/>
              </a:spcAft>
              <a:buClrTx/>
              <a:buSzTx/>
              <a:buFontTx/>
              <a:buChar char="-"/>
              <a:tabLst/>
              <a:defRPr/>
            </a:pPr>
            <a:r>
              <a:rPr lang="en-US" dirty="0" smtClean="0"/>
              <a:t>Release</a:t>
            </a:r>
            <a:r>
              <a:rPr lang="en-US" baseline="0" dirty="0" smtClean="0"/>
              <a:t> candidate will be created on controlled/ compliant environment (SAP corporate requirements, Product Standards) </a:t>
            </a:r>
            <a:r>
              <a:rPr lang="en-US" baseline="0" dirty="0" smtClean="0">
                <a:sym typeface="Wingdings" panose="05000000000000000000" pitchFamily="2" charset="2"/>
              </a:rPr>
              <a:t> </a:t>
            </a:r>
            <a:r>
              <a:rPr lang="en-US" baseline="0" dirty="0" err="1" smtClean="0"/>
              <a:t>xmake</a:t>
            </a:r>
            <a:endParaRPr lang="en-US" baseline="0" dirty="0" smtClean="0"/>
          </a:p>
          <a:p>
            <a:pPr marL="285750" marR="0" indent="-285750" algn="l" defTabSz="1088776" rtl="0" eaLnBrk="1" fontAlgn="auto" latinLnBrk="0" hangingPunct="1">
              <a:lnSpc>
                <a:spcPct val="100000"/>
              </a:lnSpc>
              <a:spcBef>
                <a:spcPts val="0"/>
              </a:spcBef>
              <a:spcAft>
                <a:spcPts val="0"/>
              </a:spcAft>
              <a:buClrTx/>
              <a:buSzTx/>
              <a:buFontTx/>
              <a:buChar char="-"/>
              <a:tabLst/>
              <a:defRPr/>
            </a:pPr>
            <a:r>
              <a:rPr lang="en-US" baseline="0" dirty="0" smtClean="0"/>
              <a:t>Artifact enhanced by MD5/ SHA1 hash and/or signed with certificate</a:t>
            </a:r>
          </a:p>
          <a:p>
            <a:pPr marL="285750" marR="0" indent="-285750" algn="l" defTabSz="1088776" rtl="0" eaLnBrk="1" fontAlgn="auto" latinLnBrk="0" hangingPunct="1">
              <a:lnSpc>
                <a:spcPct val="100000"/>
              </a:lnSpc>
              <a:spcBef>
                <a:spcPts val="0"/>
              </a:spcBef>
              <a:spcAft>
                <a:spcPts val="0"/>
              </a:spcAft>
              <a:buClrTx/>
              <a:buSzTx/>
              <a:buFontTx/>
              <a:buChar char="-"/>
              <a:tabLst/>
              <a:defRPr/>
            </a:pPr>
            <a:r>
              <a:rPr lang="en-US" baseline="0" dirty="0" smtClean="0"/>
              <a:t>The build is a release build !</a:t>
            </a:r>
          </a:p>
          <a:p>
            <a:pPr marL="285750" marR="0" indent="-285750" algn="l" defTabSz="1088776" rtl="0" eaLnBrk="1" fontAlgn="auto" latinLnBrk="0" hangingPunct="1">
              <a:lnSpc>
                <a:spcPct val="100000"/>
              </a:lnSpc>
              <a:spcBef>
                <a:spcPts val="0"/>
              </a:spcBef>
              <a:spcAft>
                <a:spcPts val="0"/>
              </a:spcAft>
              <a:buClrTx/>
              <a:buSzTx/>
              <a:buFontTx/>
              <a:buChar char="-"/>
              <a:tabLst/>
              <a:defRPr/>
            </a:pPr>
            <a:r>
              <a:rPr lang="en-US" baseline="0" dirty="0" smtClean="0"/>
              <a:t>Artifact gets uploaded to Nexus staging repository by </a:t>
            </a:r>
            <a:r>
              <a:rPr lang="en-US" baseline="0" dirty="0" err="1" smtClean="0"/>
              <a:t>xmake</a:t>
            </a:r>
            <a:endParaRPr lang="en-US" baseline="0" dirty="0" smtClean="0"/>
          </a:p>
          <a:p>
            <a:pPr marL="285750" marR="0" indent="-285750" algn="l" defTabSz="1088776" rtl="0" eaLnBrk="1" fontAlgn="auto" latinLnBrk="0" hangingPunct="1">
              <a:lnSpc>
                <a:spcPct val="100000"/>
              </a:lnSpc>
              <a:spcBef>
                <a:spcPts val="0"/>
              </a:spcBef>
              <a:spcAft>
                <a:spcPts val="0"/>
              </a:spcAft>
              <a:buClrTx/>
              <a:buSzTx/>
              <a:buFontTx/>
              <a:buChar char="-"/>
              <a:tabLst/>
              <a:defRPr/>
            </a:pPr>
            <a:r>
              <a:rPr lang="en-US" baseline="0" dirty="0" smtClean="0"/>
              <a:t>After </a:t>
            </a:r>
            <a:r>
              <a:rPr lang="en-US" baseline="0" dirty="0" err="1" smtClean="0"/>
              <a:t>succesfull</a:t>
            </a:r>
            <a:r>
              <a:rPr lang="en-US" baseline="0" dirty="0" smtClean="0"/>
              <a:t> qualification through the CD pipeline (here Acceptance Stage) </a:t>
            </a:r>
            <a:r>
              <a:rPr lang="en-US" baseline="0" dirty="0" err="1" smtClean="0"/>
              <a:t>xmake</a:t>
            </a:r>
            <a:r>
              <a:rPr lang="en-US" baseline="0" dirty="0" smtClean="0"/>
              <a:t> gets notification to promote artifact </a:t>
            </a:r>
            <a:r>
              <a:rPr lang="en-US" baseline="0" smtClean="0"/>
              <a:t>from Staging into </a:t>
            </a:r>
            <a:r>
              <a:rPr lang="en-US" baseline="0" dirty="0" smtClean="0"/>
              <a:t>Release repo.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596161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do</a:t>
            </a:r>
            <a:r>
              <a:rPr lang="en-US" baseline="0" dirty="0" smtClean="0"/>
              <a:t> the demo:</a:t>
            </a:r>
          </a:p>
          <a:p>
            <a:pPr marL="285750" indent="-285750">
              <a:buFontTx/>
              <a:buChar char="-"/>
            </a:pPr>
            <a:r>
              <a:rPr lang="en-US" baseline="0" dirty="0" smtClean="0"/>
              <a:t>Make e.g. an incompatible change to the users API</a:t>
            </a:r>
          </a:p>
          <a:p>
            <a:pPr marL="285750" indent="-285750">
              <a:buFontTx/>
              <a:buChar char="-"/>
            </a:pPr>
            <a:r>
              <a:rPr lang="en-US" baseline="0" dirty="0" smtClean="0"/>
              <a:t>Adapt the unit and component tests if needed so that all local tests pass</a:t>
            </a:r>
          </a:p>
          <a:p>
            <a:pPr marL="285750" indent="-285750">
              <a:buFontTx/>
              <a:buChar char="-"/>
            </a:pPr>
            <a:r>
              <a:rPr lang="en-US" baseline="0" dirty="0" smtClean="0"/>
              <a:t>Push the change, it will fail in the integration stage because ads cannot communicate with users anymore</a:t>
            </a:r>
          </a:p>
          <a:p>
            <a:pPr marL="285750" indent="-285750">
              <a:buFontTx/>
              <a:buChar char="-"/>
            </a:pPr>
            <a:r>
              <a:rPr lang="en-US" baseline="0" dirty="0" smtClean="0"/>
              <a:t>While the CD pipeline is running, you may show the following slides</a:t>
            </a:r>
          </a:p>
          <a:p>
            <a:pPr marL="285750" indent="-285750">
              <a:buFontTx/>
              <a:buChar char="-"/>
            </a:pPr>
            <a:r>
              <a:rPr lang="en-US" baseline="0" dirty="0" smtClean="0"/>
              <a:t>Consider also showing some of the details in the Jenkins jobs directly (show Jenkins job </a:t>
            </a:r>
            <a:r>
              <a:rPr lang="en-US" baseline="0" dirty="0" err="1" smtClean="0"/>
              <a:t>config</a:t>
            </a:r>
            <a:r>
              <a:rPr lang="en-US" baseline="0" dirty="0" smtClean="0"/>
              <a:t>)</a:t>
            </a:r>
          </a:p>
          <a:p>
            <a:pPr marL="285750" indent="-285750">
              <a:buFontTx/>
              <a:buChar char="-"/>
            </a:pPr>
            <a:r>
              <a:rPr lang="en-US" baseline="0" dirty="0" smtClean="0"/>
              <a:t>Push then another commit with the fix and show that it </a:t>
            </a:r>
            <a:r>
              <a:rPr lang="en-US" baseline="0" smtClean="0"/>
              <a:t>reaches production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281597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en-US" b="0" dirty="0" smtClean="0"/>
              <a:t>Maven Build:</a:t>
            </a:r>
            <a:r>
              <a:rPr lang="en-US" b="0" baseline="0" dirty="0" smtClean="0"/>
              <a:t> </a:t>
            </a:r>
            <a:r>
              <a:rPr lang="de-DE" sz="1400" b="0" kern="0" dirty="0" smtClean="0">
                <a:solidFill>
                  <a:schemeClr val="tx1"/>
                </a:solidFill>
                <a:ea typeface="Arial Unicode MS" pitchFamily="34" charset="-128"/>
                <a:cs typeface="Arial Unicode MS" pitchFamily="34" charset="-128"/>
              </a:rPr>
              <a:t>incl. </a:t>
            </a:r>
            <a:r>
              <a:rPr lang="de-DE" sz="1400" b="0" kern="0" dirty="0" err="1" smtClean="0">
                <a:solidFill>
                  <a:schemeClr val="tx1"/>
                </a:solidFill>
                <a:ea typeface="Arial Unicode MS" pitchFamily="34" charset="-128"/>
                <a:cs typeface="Arial Unicode MS" pitchFamily="34" charset="-128"/>
              </a:rPr>
              <a:t>unit</a:t>
            </a:r>
            <a:r>
              <a:rPr lang="de-DE" sz="1400" b="0" kern="0" dirty="0" smtClean="0">
                <a:solidFill>
                  <a:schemeClr val="tx1"/>
                </a:solidFill>
                <a:ea typeface="Arial Unicode MS" pitchFamily="34" charset="-128"/>
                <a:cs typeface="Arial Unicode MS" pitchFamily="34" charset="-128"/>
              </a:rPr>
              <a:t> </a:t>
            </a:r>
            <a:r>
              <a:rPr lang="de-DE" sz="1400" b="0" kern="0" dirty="0" err="1" smtClean="0">
                <a:solidFill>
                  <a:schemeClr val="tx1"/>
                </a:solidFill>
                <a:ea typeface="Arial Unicode MS" pitchFamily="34" charset="-128"/>
                <a:cs typeface="Arial Unicode MS" pitchFamily="34" charset="-128"/>
              </a:rPr>
              <a:t>tests</a:t>
            </a:r>
            <a:r>
              <a:rPr lang="de-DE" sz="1400" b="0" kern="0" dirty="0" smtClean="0">
                <a:solidFill>
                  <a:schemeClr val="tx1"/>
                </a:solidFill>
                <a:ea typeface="Arial Unicode MS" pitchFamily="34" charset="-128"/>
                <a:cs typeface="Arial Unicode MS" pitchFamily="34" charset="-128"/>
              </a:rPr>
              <a:t>, </a:t>
            </a:r>
            <a:r>
              <a:rPr lang="de-DE" sz="1400" b="0" kern="0" dirty="0" err="1" smtClean="0">
                <a:solidFill>
                  <a:schemeClr val="tx1"/>
                </a:solidFill>
                <a:ea typeface="Arial Unicode MS" pitchFamily="34" charset="-128"/>
                <a:cs typeface="Arial Unicode MS" pitchFamily="34" charset="-128"/>
              </a:rPr>
              <a:t>integration</a:t>
            </a:r>
            <a:r>
              <a:rPr lang="de-DE" sz="1400" b="0" kern="0" dirty="0" smtClean="0">
                <a:solidFill>
                  <a:schemeClr val="tx1"/>
                </a:solidFill>
                <a:ea typeface="Arial Unicode MS" pitchFamily="34" charset="-128"/>
                <a:cs typeface="Arial Unicode MS" pitchFamily="34" charset="-128"/>
              </a:rPr>
              <a:t>/</a:t>
            </a:r>
            <a:r>
              <a:rPr lang="de-DE" sz="1400" b="0" kern="0" dirty="0" err="1" smtClean="0">
                <a:solidFill>
                  <a:schemeClr val="tx1"/>
                </a:solidFill>
                <a:ea typeface="Arial Unicode MS" pitchFamily="34" charset="-128"/>
                <a:cs typeface="Arial Unicode MS" pitchFamily="34" charset="-128"/>
              </a:rPr>
              <a:t>component</a:t>
            </a:r>
            <a:r>
              <a:rPr lang="de-DE" sz="1400" b="0" kern="0" baseline="0" dirty="0" smtClean="0">
                <a:solidFill>
                  <a:schemeClr val="tx1"/>
                </a:solidFill>
                <a:ea typeface="Arial Unicode MS" pitchFamily="34" charset="-128"/>
                <a:cs typeface="Arial Unicode MS" pitchFamily="34" charset="-128"/>
              </a:rPr>
              <a:t> </a:t>
            </a:r>
            <a:r>
              <a:rPr lang="de-DE" sz="1400" b="0" kern="0" baseline="0" dirty="0" err="1" smtClean="0">
                <a:solidFill>
                  <a:schemeClr val="tx1"/>
                </a:solidFill>
                <a:ea typeface="Arial Unicode MS" pitchFamily="34" charset="-128"/>
                <a:cs typeface="Arial Unicode MS" pitchFamily="34" charset="-128"/>
              </a:rPr>
              <a:t>tests</a:t>
            </a:r>
            <a:r>
              <a:rPr lang="de-DE" sz="1400" b="0" kern="0" dirty="0" smtClean="0">
                <a:solidFill>
                  <a:schemeClr val="tx1"/>
                </a:solidFill>
                <a:ea typeface="Arial Unicode MS" pitchFamily="34" charset="-128"/>
                <a:cs typeface="Arial Unicode MS" pitchFamily="34" charset="-128"/>
              </a:rPr>
              <a:t> </a:t>
            </a:r>
            <a:r>
              <a:rPr lang="de-DE" sz="1400" b="0" kern="0" dirty="0" err="1" smtClean="0">
                <a:solidFill>
                  <a:schemeClr val="tx1"/>
                </a:solidFill>
                <a:ea typeface="Arial Unicode MS" pitchFamily="34" charset="-128"/>
                <a:cs typeface="Arial Unicode MS" pitchFamily="34" charset="-128"/>
              </a:rPr>
              <a:t>and</a:t>
            </a:r>
            <a:r>
              <a:rPr lang="de-DE" sz="1400" b="0" kern="0" dirty="0" smtClean="0">
                <a:solidFill>
                  <a:schemeClr val="tx1"/>
                </a:solidFill>
                <a:ea typeface="Arial Unicode MS" pitchFamily="34" charset="-128"/>
                <a:cs typeface="Arial Unicode MS" pitchFamily="34" charset="-128"/>
              </a:rPr>
              <a:t> </a:t>
            </a:r>
            <a:r>
              <a:rPr lang="de-DE" sz="1400" b="0" kern="0" dirty="0" err="1" smtClean="0">
                <a:solidFill>
                  <a:schemeClr val="tx1"/>
                </a:solidFill>
                <a:ea typeface="Arial Unicode MS" pitchFamily="34" charset="-128"/>
                <a:cs typeface="Arial Unicode MS" pitchFamily="34" charset="-128"/>
              </a:rPr>
              <a:t>static</a:t>
            </a:r>
            <a:r>
              <a:rPr lang="de-DE" sz="1400" b="0" kern="0" dirty="0" smtClean="0">
                <a:solidFill>
                  <a:schemeClr val="tx1"/>
                </a:solidFill>
                <a:ea typeface="Arial Unicode MS" pitchFamily="34" charset="-128"/>
                <a:cs typeface="Arial Unicode MS" pitchFamily="34" charset="-128"/>
              </a:rPr>
              <a:t> </a:t>
            </a:r>
            <a:r>
              <a:rPr lang="de-DE" sz="1400" b="0" kern="0" dirty="0" err="1" smtClean="0">
                <a:solidFill>
                  <a:schemeClr val="tx1"/>
                </a:solidFill>
                <a:ea typeface="Arial Unicode MS" pitchFamily="34" charset="-128"/>
                <a:cs typeface="Arial Unicode MS" pitchFamily="34" charset="-128"/>
              </a:rPr>
              <a:t>code</a:t>
            </a:r>
            <a:r>
              <a:rPr lang="de-DE" sz="1400" b="0" kern="0" dirty="0" smtClean="0">
                <a:solidFill>
                  <a:schemeClr val="tx1"/>
                </a:solidFill>
                <a:ea typeface="Arial Unicode MS" pitchFamily="34" charset="-128"/>
                <a:cs typeface="Arial Unicode MS" pitchFamily="34" charset="-128"/>
              </a:rPr>
              <a:t> </a:t>
            </a:r>
            <a:r>
              <a:rPr lang="de-DE" sz="1400" b="0" kern="0" dirty="0" err="1" smtClean="0">
                <a:solidFill>
                  <a:schemeClr val="tx1"/>
                </a:solidFill>
                <a:ea typeface="Arial Unicode MS" pitchFamily="34" charset="-128"/>
                <a:cs typeface="Arial Unicode MS" pitchFamily="34" charset="-128"/>
              </a:rPr>
              <a:t>checks</a:t>
            </a:r>
            <a:endParaRPr lang="de-DE" sz="1400" b="0" kern="0" dirty="0" smtClean="0">
              <a:solidFill>
                <a:schemeClr val="tx1"/>
              </a:solidFill>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72831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8842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663788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3" r:id="rId22"/>
    <p:sldLayoutId id="2147483714"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cc-bulletinboard-ads-prod.cfapps.sap.hana.ondemand.com/static/index.html" TargetMode="External"/><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hyperlink" Target="http://mo-f8268fdb9.mo.sap.corp:8080/jenkins/view/CD%20Pipeline_DeliveryPlugin/"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mo-f8268fdb9.mo.sap.corp:8080/jenkins/view/CD%20Pipeline_DeliveryPlugin/" TargetMode="External"/><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mo-f8268fdb9.mo.sap.corp:8080/jenkins/view/CD%20Pipeline_DeliveryPlugin/"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Sample CD Pipeline</a:t>
            </a:r>
            <a:br>
              <a:rPr lang="en-US" dirty="0" smtClean="0"/>
            </a:br>
            <a:r>
              <a:rPr lang="en-US" sz="3600" dirty="0" smtClean="0"/>
              <a:t>Bulletin Board</a:t>
            </a:r>
            <a:endParaRPr lang="en-US" sz="3600" dirty="0"/>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070472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loud 25"/>
          <p:cNvSpPr/>
          <p:nvPr/>
        </p:nvSpPr>
        <p:spPr bwMode="gray">
          <a:xfrm>
            <a:off x="1825419" y="4232429"/>
            <a:ext cx="2897014" cy="1187877"/>
          </a:xfrm>
          <a:prstGeom prst="cloud">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solidFill>
                  <a:schemeClr val="tx1"/>
                </a:solidFill>
                <a:latin typeface="Arial"/>
                <a:ea typeface="Arial Unicode MS" pitchFamily="34" charset="-128"/>
                <a:cs typeface="Arial Unicode MS" pitchFamily="34" charset="-128"/>
              </a:rPr>
              <a:t>Integration Space</a:t>
            </a:r>
          </a:p>
        </p:txBody>
      </p:sp>
      <p:sp>
        <p:nvSpPr>
          <p:cNvPr id="47" name="Rounded Rectangle 46"/>
          <p:cNvSpPr/>
          <p:nvPr/>
        </p:nvSpPr>
        <p:spPr bwMode="gray">
          <a:xfrm>
            <a:off x="1021807" y="2578016"/>
            <a:ext cx="1844040" cy="1285207"/>
          </a:xfrm>
          <a:prstGeom prst="roundRect">
            <a:avLst/>
          </a:prstGeom>
          <a:solidFill>
            <a:schemeClr val="bg1">
              <a:lumMod val="85000"/>
            </a:schemeClr>
          </a:solidFill>
          <a:ln>
            <a:solidFill>
              <a:schemeClr val="tx1"/>
            </a:solidFill>
            <a:headEnd/>
            <a:tailEnd/>
          </a:ln>
          <a:effectLst/>
        </p:spPr>
        <p:style>
          <a:lnRef idx="1">
            <a:schemeClr val="accent2"/>
          </a:lnRef>
          <a:fillRef idx="2">
            <a:schemeClr val="accent2"/>
          </a:fillRef>
          <a:effectRef idx="1">
            <a:schemeClr val="accent2"/>
          </a:effectRef>
          <a:fontRef idx="minor">
            <a:schemeClr val="dk1"/>
          </a:fontRef>
        </p:style>
        <p:txBody>
          <a:bodyPr lIns="107163" tIns="85730" rIns="107163" bIns="85730" rtlCol="0" anchor="t"/>
          <a:lstStyle/>
          <a:p>
            <a:pPr fontAlgn="base">
              <a:spcBef>
                <a:spcPct val="50000"/>
              </a:spcBef>
              <a:spcAft>
                <a:spcPct val="0"/>
              </a:spcAft>
              <a:buClr>
                <a:srgbClr val="F0AB00"/>
              </a:buClr>
              <a:buSzPct val="80000"/>
            </a:pPr>
            <a:endParaRPr lang="de-DE" sz="1000" b="1" kern="0" dirty="0" smtClean="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Integration Stage</a:t>
            </a:r>
            <a:endParaRPr lang="de-DE" dirty="0"/>
          </a:p>
        </p:txBody>
      </p:sp>
      <p:sp>
        <p:nvSpPr>
          <p:cNvPr id="13" name="Rounded Rectangle 12"/>
          <p:cNvSpPr/>
          <p:nvPr/>
        </p:nvSpPr>
        <p:spPr bwMode="gray">
          <a:xfrm>
            <a:off x="1273867" y="2942489"/>
            <a:ext cx="1287180" cy="516873"/>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D</a:t>
            </a:r>
            <a:r>
              <a:rPr lang="de-DE" sz="1600" kern="0" dirty="0" err="1" smtClean="0">
                <a:solidFill>
                  <a:schemeClr val="tx1"/>
                </a:solidFill>
                <a:ea typeface="Arial Unicode MS" pitchFamily="34" charset="-128"/>
                <a:cs typeface="Arial Unicode MS" pitchFamily="34" charset="-128"/>
              </a:rPr>
              <a:t>eploy</a:t>
            </a:r>
            <a:endParaRPr lang="de-DE" sz="1600" kern="0" dirty="0" smtClean="0">
              <a:solidFill>
                <a:schemeClr val="tx1"/>
              </a:solidFill>
              <a:ea typeface="Arial Unicode MS" pitchFamily="34" charset="-128"/>
              <a:cs typeface="Arial Unicode MS" pitchFamily="34" charset="-128"/>
            </a:endParaRPr>
          </a:p>
        </p:txBody>
      </p:sp>
      <p:cxnSp>
        <p:nvCxnSpPr>
          <p:cNvPr id="16" name="Straight Arrow Connector 15"/>
          <p:cNvCxnSpPr/>
          <p:nvPr/>
        </p:nvCxnSpPr>
        <p:spPr>
          <a:xfrm flipV="1">
            <a:off x="1539240" y="3459361"/>
            <a:ext cx="20806" cy="224977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gray">
          <a:xfrm>
            <a:off x="3034377" y="2578016"/>
            <a:ext cx="2109849" cy="1285207"/>
          </a:xfrm>
          <a:prstGeom prst="roundRect">
            <a:avLst/>
          </a:prstGeom>
          <a:solidFill>
            <a:schemeClr val="bg1">
              <a:lumMod val="85000"/>
            </a:schemeClr>
          </a:solidFill>
          <a:ln>
            <a:solidFill>
              <a:schemeClr val="tx1"/>
            </a:solidFill>
            <a:headEnd/>
            <a:tailEnd/>
          </a:ln>
          <a:effectLst/>
        </p:spPr>
        <p:style>
          <a:lnRef idx="1">
            <a:schemeClr val="accent2"/>
          </a:lnRef>
          <a:fillRef idx="2">
            <a:schemeClr val="accent2"/>
          </a:fillRef>
          <a:effectRef idx="1">
            <a:schemeClr val="accent2"/>
          </a:effectRef>
          <a:fontRef idx="minor">
            <a:schemeClr val="dk1"/>
          </a:fontRef>
        </p:style>
        <p:txBody>
          <a:bodyPr lIns="107163" tIns="85730" rIns="107163" bIns="85730" rtlCol="0" anchor="t"/>
          <a:lstStyle/>
          <a:p>
            <a:pPr fontAlgn="base">
              <a:spcBef>
                <a:spcPct val="50000"/>
              </a:spcBef>
              <a:spcAft>
                <a:spcPct val="0"/>
              </a:spcAft>
              <a:buClr>
                <a:srgbClr val="F0AB00"/>
              </a:buClr>
              <a:buSzPct val="80000"/>
            </a:pPr>
            <a:endParaRPr lang="de-DE" sz="1000" b="1" kern="0" dirty="0" smtClean="0">
              <a:ea typeface="Arial Unicode MS" pitchFamily="34" charset="-128"/>
              <a:cs typeface="Arial Unicode MS" pitchFamily="34" charset="-128"/>
            </a:endParaRPr>
          </a:p>
        </p:txBody>
      </p:sp>
      <p:cxnSp>
        <p:nvCxnSpPr>
          <p:cNvPr id="23" name="Straight Arrow Connector 22"/>
          <p:cNvCxnSpPr>
            <a:stCxn id="13" idx="3"/>
          </p:cNvCxnSpPr>
          <p:nvPr/>
        </p:nvCxnSpPr>
        <p:spPr>
          <a:xfrm flipV="1">
            <a:off x="2561047" y="3200925"/>
            <a:ext cx="807717" cy="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651600" y="3459361"/>
            <a:ext cx="463748" cy="768334"/>
          </a:xfrm>
          <a:prstGeom prst="straightConnector1">
            <a:avLst/>
          </a:prstGeom>
          <a:ln w="63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p:cNvCxnSpPr>
          <p:nvPr/>
        </p:nvCxnSpPr>
        <p:spPr>
          <a:xfrm>
            <a:off x="1917457" y="3459362"/>
            <a:ext cx="427567" cy="911057"/>
          </a:xfrm>
          <a:prstGeom prst="straightConnector1">
            <a:avLst/>
          </a:prstGeom>
          <a:ln w="63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gray">
          <a:xfrm>
            <a:off x="1434016" y="4691954"/>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1</a:t>
            </a:r>
          </a:p>
        </p:txBody>
      </p:sp>
      <p:sp>
        <p:nvSpPr>
          <p:cNvPr id="40" name="Oval 39"/>
          <p:cNvSpPr/>
          <p:nvPr/>
        </p:nvSpPr>
        <p:spPr bwMode="gray">
          <a:xfrm>
            <a:off x="1981185" y="3756699"/>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a:ea typeface="Arial Unicode MS" pitchFamily="34" charset="-128"/>
                <a:cs typeface="Arial Unicode MS" pitchFamily="34" charset="-128"/>
              </a:rPr>
              <a:t>2</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Oval 40"/>
          <p:cNvSpPr/>
          <p:nvPr/>
        </p:nvSpPr>
        <p:spPr bwMode="gray">
          <a:xfrm>
            <a:off x="2838876" y="3078296"/>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3</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Oval 42"/>
          <p:cNvSpPr/>
          <p:nvPr/>
        </p:nvSpPr>
        <p:spPr bwMode="gray">
          <a:xfrm>
            <a:off x="3726307" y="3745113"/>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a:ea typeface="Arial Unicode MS" pitchFamily="34" charset="-128"/>
                <a:cs typeface="Arial Unicode MS" pitchFamily="34" charset="-128"/>
              </a:rPr>
              <a:t>5</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2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4098" y="610641"/>
            <a:ext cx="2825374" cy="394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 name="Rectangle 24"/>
          <p:cNvSpPr/>
          <p:nvPr/>
        </p:nvSpPr>
        <p:spPr bwMode="gray">
          <a:xfrm>
            <a:off x="9555983" y="573062"/>
            <a:ext cx="539886" cy="4318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2" name="Rounded Rectangle 31"/>
          <p:cNvSpPr/>
          <p:nvPr/>
        </p:nvSpPr>
        <p:spPr bwMode="gray">
          <a:xfrm>
            <a:off x="448690" y="5709133"/>
            <a:ext cx="11343813"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Artifact Repository: Jenkins </a:t>
            </a:r>
            <a:br>
              <a:rPr lang="en-US" sz="2000" kern="0" dirty="0" smtClean="0">
                <a:ea typeface="Arial Unicode MS" pitchFamily="34" charset="-128"/>
                <a:cs typeface="Arial Unicode MS" pitchFamily="34" charset="-128"/>
              </a:rPr>
            </a:br>
            <a:r>
              <a:rPr lang="en-US" sz="1600" i="1" kern="0" dirty="0" smtClean="0">
                <a:ea typeface="Arial Unicode MS" pitchFamily="34" charset="-128"/>
                <a:cs typeface="Arial Unicode MS" pitchFamily="34" charset="-128"/>
              </a:rPr>
              <a:t>(later: Nexus)</a:t>
            </a:r>
            <a:endParaRPr lang="en-US" sz="1600" i="1" kern="0" dirty="0">
              <a:ea typeface="Arial Unicode MS" pitchFamily="34" charset="-128"/>
              <a:cs typeface="Arial Unicode MS" pitchFamily="34" charset="-128"/>
            </a:endParaRPr>
          </a:p>
        </p:txBody>
      </p:sp>
      <p:sp>
        <p:nvSpPr>
          <p:cNvPr id="35" name="Rounded Rectangle 34"/>
          <p:cNvSpPr/>
          <p:nvPr/>
        </p:nvSpPr>
        <p:spPr bwMode="gray">
          <a:xfrm>
            <a:off x="3368765" y="2942488"/>
            <a:ext cx="1485733" cy="516873"/>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kern="0" dirty="0" smtClean="0">
                <a:solidFill>
                  <a:schemeClr val="tx1"/>
                </a:solidFill>
                <a:ea typeface="Arial Unicode MS" pitchFamily="34" charset="-128"/>
                <a:cs typeface="Arial Unicode MS" pitchFamily="34" charset="-128"/>
              </a:rPr>
              <a:t>System Test</a:t>
            </a:r>
          </a:p>
        </p:txBody>
      </p:sp>
      <p:cxnSp>
        <p:nvCxnSpPr>
          <p:cNvPr id="36" name="Straight Arrow Connector 35"/>
          <p:cNvCxnSpPr/>
          <p:nvPr/>
        </p:nvCxnSpPr>
        <p:spPr>
          <a:xfrm>
            <a:off x="4111632" y="1888273"/>
            <a:ext cx="0" cy="1054215"/>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bwMode="gray">
          <a:xfrm>
            <a:off x="448691" y="1337404"/>
            <a:ext cx="11343813"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Version Control: </a:t>
            </a:r>
            <a:r>
              <a:rPr lang="en-US" sz="2000" kern="0" dirty="0" err="1" smtClean="0">
                <a:ea typeface="Arial Unicode MS" pitchFamily="34" charset="-128"/>
                <a:cs typeface="Arial Unicode MS" pitchFamily="34" charset="-128"/>
              </a:rPr>
              <a:t>Github</a:t>
            </a:r>
            <a:endParaRPr lang="en-US" sz="2000" kern="0" dirty="0">
              <a:ea typeface="Arial Unicode MS" pitchFamily="34" charset="-128"/>
              <a:cs typeface="Arial Unicode MS" pitchFamily="34" charset="-128"/>
            </a:endParaRPr>
          </a:p>
        </p:txBody>
      </p:sp>
      <p:sp>
        <p:nvSpPr>
          <p:cNvPr id="42" name="Oval 41"/>
          <p:cNvSpPr/>
          <p:nvPr/>
        </p:nvSpPr>
        <p:spPr bwMode="gray">
          <a:xfrm>
            <a:off x="3975534" y="2146833"/>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4</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61276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loud 25"/>
          <p:cNvSpPr/>
          <p:nvPr/>
        </p:nvSpPr>
        <p:spPr bwMode="gray">
          <a:xfrm>
            <a:off x="1825419" y="4232429"/>
            <a:ext cx="2897014" cy="1187877"/>
          </a:xfrm>
          <a:prstGeom prst="cloud">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solidFill>
                  <a:schemeClr val="tx1"/>
                </a:solidFill>
                <a:latin typeface="Arial"/>
                <a:ea typeface="Arial Unicode MS" pitchFamily="34" charset="-128"/>
                <a:cs typeface="Arial Unicode MS" pitchFamily="34" charset="-128"/>
              </a:rPr>
              <a:t>Performance Space</a:t>
            </a:r>
          </a:p>
        </p:txBody>
      </p:sp>
      <p:sp>
        <p:nvSpPr>
          <p:cNvPr id="47" name="Rounded Rectangle 46"/>
          <p:cNvSpPr/>
          <p:nvPr/>
        </p:nvSpPr>
        <p:spPr bwMode="gray">
          <a:xfrm>
            <a:off x="1021807" y="2578016"/>
            <a:ext cx="1844040" cy="1285207"/>
          </a:xfrm>
          <a:prstGeom prst="roundRect">
            <a:avLst/>
          </a:prstGeom>
          <a:solidFill>
            <a:schemeClr val="bg1">
              <a:lumMod val="85000"/>
            </a:schemeClr>
          </a:solidFill>
          <a:ln>
            <a:solidFill>
              <a:schemeClr val="tx1"/>
            </a:solidFill>
            <a:headEnd/>
            <a:tailEnd/>
          </a:ln>
          <a:effectLst/>
        </p:spPr>
        <p:style>
          <a:lnRef idx="1">
            <a:schemeClr val="accent2"/>
          </a:lnRef>
          <a:fillRef idx="2">
            <a:schemeClr val="accent2"/>
          </a:fillRef>
          <a:effectRef idx="1">
            <a:schemeClr val="accent2"/>
          </a:effectRef>
          <a:fontRef idx="minor">
            <a:schemeClr val="dk1"/>
          </a:fontRef>
        </p:style>
        <p:txBody>
          <a:bodyPr lIns="107163" tIns="85730" rIns="107163" bIns="85730" rtlCol="0" anchor="t"/>
          <a:lstStyle/>
          <a:p>
            <a:pPr fontAlgn="base">
              <a:spcBef>
                <a:spcPct val="50000"/>
              </a:spcBef>
              <a:spcAft>
                <a:spcPct val="0"/>
              </a:spcAft>
              <a:buClr>
                <a:srgbClr val="F0AB00"/>
              </a:buClr>
              <a:buSzPct val="80000"/>
            </a:pPr>
            <a:endParaRPr lang="de-DE" sz="1000" b="1" kern="0" dirty="0" smtClean="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Performance Stage</a:t>
            </a:r>
            <a:endParaRPr lang="de-DE" dirty="0"/>
          </a:p>
        </p:txBody>
      </p:sp>
      <p:sp>
        <p:nvSpPr>
          <p:cNvPr id="13" name="Rounded Rectangle 12"/>
          <p:cNvSpPr/>
          <p:nvPr/>
        </p:nvSpPr>
        <p:spPr bwMode="gray">
          <a:xfrm>
            <a:off x="1273867" y="2942489"/>
            <a:ext cx="1287180" cy="516873"/>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D</a:t>
            </a:r>
            <a:r>
              <a:rPr lang="de-DE" sz="1600" kern="0" dirty="0" err="1" smtClean="0">
                <a:solidFill>
                  <a:schemeClr val="tx1"/>
                </a:solidFill>
                <a:ea typeface="Arial Unicode MS" pitchFamily="34" charset="-128"/>
                <a:cs typeface="Arial Unicode MS" pitchFamily="34" charset="-128"/>
              </a:rPr>
              <a:t>eploy</a:t>
            </a:r>
            <a:endParaRPr lang="de-DE" sz="1600" kern="0" dirty="0" smtClean="0">
              <a:solidFill>
                <a:schemeClr val="tx1"/>
              </a:solidFill>
              <a:ea typeface="Arial Unicode MS" pitchFamily="34" charset="-128"/>
              <a:cs typeface="Arial Unicode MS" pitchFamily="34" charset="-128"/>
            </a:endParaRPr>
          </a:p>
        </p:txBody>
      </p:sp>
      <p:cxnSp>
        <p:nvCxnSpPr>
          <p:cNvPr id="16" name="Straight Arrow Connector 15"/>
          <p:cNvCxnSpPr/>
          <p:nvPr/>
        </p:nvCxnSpPr>
        <p:spPr>
          <a:xfrm flipV="1">
            <a:off x="1539240" y="3459361"/>
            <a:ext cx="20806" cy="224977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gray">
          <a:xfrm>
            <a:off x="3034377" y="2578016"/>
            <a:ext cx="2109849" cy="1285207"/>
          </a:xfrm>
          <a:prstGeom prst="roundRect">
            <a:avLst/>
          </a:prstGeom>
          <a:solidFill>
            <a:schemeClr val="bg1">
              <a:lumMod val="85000"/>
            </a:schemeClr>
          </a:solidFill>
          <a:ln>
            <a:solidFill>
              <a:schemeClr val="tx1"/>
            </a:solidFill>
            <a:headEnd/>
            <a:tailEnd/>
          </a:ln>
          <a:effectLst/>
        </p:spPr>
        <p:style>
          <a:lnRef idx="1">
            <a:schemeClr val="accent2"/>
          </a:lnRef>
          <a:fillRef idx="2">
            <a:schemeClr val="accent2"/>
          </a:fillRef>
          <a:effectRef idx="1">
            <a:schemeClr val="accent2"/>
          </a:effectRef>
          <a:fontRef idx="minor">
            <a:schemeClr val="dk1"/>
          </a:fontRef>
        </p:style>
        <p:txBody>
          <a:bodyPr lIns="107163" tIns="85730" rIns="107163" bIns="85730" rtlCol="0" anchor="t"/>
          <a:lstStyle/>
          <a:p>
            <a:pPr fontAlgn="base">
              <a:spcBef>
                <a:spcPct val="50000"/>
              </a:spcBef>
              <a:spcAft>
                <a:spcPct val="0"/>
              </a:spcAft>
              <a:buClr>
                <a:srgbClr val="F0AB00"/>
              </a:buClr>
              <a:buSzPct val="80000"/>
            </a:pPr>
            <a:endParaRPr lang="de-DE" sz="1000" b="1" kern="0" dirty="0" smtClean="0">
              <a:ea typeface="Arial Unicode MS" pitchFamily="34" charset="-128"/>
              <a:cs typeface="Arial Unicode MS" pitchFamily="34" charset="-128"/>
            </a:endParaRPr>
          </a:p>
        </p:txBody>
      </p:sp>
      <p:sp>
        <p:nvSpPr>
          <p:cNvPr id="22" name="Rounded Rectangle 21"/>
          <p:cNvSpPr/>
          <p:nvPr/>
        </p:nvSpPr>
        <p:spPr bwMode="gray">
          <a:xfrm>
            <a:off x="3368765" y="2942488"/>
            <a:ext cx="1485733" cy="516873"/>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kern="0" dirty="0" smtClean="0">
                <a:solidFill>
                  <a:schemeClr val="tx1"/>
                </a:solidFill>
                <a:ea typeface="Arial Unicode MS" pitchFamily="34" charset="-128"/>
                <a:cs typeface="Arial Unicode MS" pitchFamily="34" charset="-128"/>
              </a:rPr>
              <a:t>Performance Test</a:t>
            </a:r>
          </a:p>
        </p:txBody>
      </p:sp>
      <p:cxnSp>
        <p:nvCxnSpPr>
          <p:cNvPr id="23" name="Straight Arrow Connector 22"/>
          <p:cNvCxnSpPr>
            <a:stCxn id="13" idx="3"/>
            <a:endCxn id="22" idx="1"/>
          </p:cNvCxnSpPr>
          <p:nvPr/>
        </p:nvCxnSpPr>
        <p:spPr>
          <a:xfrm flipV="1">
            <a:off x="2561047" y="3200925"/>
            <a:ext cx="807718" cy="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2" idx="2"/>
          </p:cNvCxnSpPr>
          <p:nvPr/>
        </p:nvCxnSpPr>
        <p:spPr>
          <a:xfrm flipH="1">
            <a:off x="3651600" y="3459361"/>
            <a:ext cx="460032" cy="768334"/>
          </a:xfrm>
          <a:prstGeom prst="straightConnector1">
            <a:avLst/>
          </a:prstGeom>
          <a:ln w="63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p:cNvCxnSpPr>
          <p:nvPr/>
        </p:nvCxnSpPr>
        <p:spPr>
          <a:xfrm>
            <a:off x="1917457" y="3459362"/>
            <a:ext cx="427567" cy="911057"/>
          </a:xfrm>
          <a:prstGeom prst="straightConnector1">
            <a:avLst/>
          </a:prstGeom>
          <a:ln w="63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2" idx="0"/>
          </p:cNvCxnSpPr>
          <p:nvPr/>
        </p:nvCxnSpPr>
        <p:spPr>
          <a:xfrm>
            <a:off x="4111632" y="1888273"/>
            <a:ext cx="0" cy="1054215"/>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gray">
          <a:xfrm>
            <a:off x="1434016" y="4691954"/>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1</a:t>
            </a:r>
          </a:p>
        </p:txBody>
      </p:sp>
      <p:sp>
        <p:nvSpPr>
          <p:cNvPr id="41" name="Oval 40"/>
          <p:cNvSpPr/>
          <p:nvPr/>
        </p:nvSpPr>
        <p:spPr bwMode="gray">
          <a:xfrm>
            <a:off x="2838876" y="3078296"/>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3</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Oval 41"/>
          <p:cNvSpPr/>
          <p:nvPr/>
        </p:nvSpPr>
        <p:spPr bwMode="gray">
          <a:xfrm>
            <a:off x="3975534" y="2213739"/>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4</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1" name="Rounded Rectangle 30"/>
          <p:cNvSpPr/>
          <p:nvPr/>
        </p:nvSpPr>
        <p:spPr bwMode="gray">
          <a:xfrm>
            <a:off x="448691" y="1337404"/>
            <a:ext cx="11343813" cy="733416"/>
          </a:xfrm>
          <a:prstGeom prst="roundRect">
            <a:avLst/>
          </a:prstGeom>
          <a:solidFill>
            <a:schemeClr val="accent1">
              <a:lumMod val="60000"/>
              <a:lumOff val="40000"/>
            </a:schemeClr>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Version Control: </a:t>
            </a:r>
            <a:r>
              <a:rPr lang="en-US" sz="2000" kern="0" dirty="0" err="1" smtClean="0">
                <a:ea typeface="Arial Unicode MS" pitchFamily="34" charset="-128"/>
                <a:cs typeface="Arial Unicode MS" pitchFamily="34" charset="-128"/>
              </a:rPr>
              <a:t>Github</a:t>
            </a:r>
            <a:endParaRPr lang="en-US" sz="2000" kern="0" dirty="0">
              <a:ea typeface="Arial Unicode MS" pitchFamily="34" charset="-128"/>
              <a:cs typeface="Arial Unicode MS" pitchFamily="34" charset="-128"/>
            </a:endParaRPr>
          </a:p>
        </p:txBody>
      </p:sp>
      <p:sp>
        <p:nvSpPr>
          <p:cNvPr id="32" name="Rounded Rectangle 31"/>
          <p:cNvSpPr/>
          <p:nvPr/>
        </p:nvSpPr>
        <p:spPr bwMode="gray">
          <a:xfrm>
            <a:off x="448690" y="5709133"/>
            <a:ext cx="11343813" cy="733416"/>
          </a:xfrm>
          <a:prstGeom prst="roundRect">
            <a:avLst/>
          </a:prstGeom>
          <a:solidFill>
            <a:schemeClr val="accent1">
              <a:lumMod val="60000"/>
              <a:lumOff val="40000"/>
            </a:schemeClr>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Artifact Repository: Jenkins </a:t>
            </a:r>
            <a:br>
              <a:rPr lang="en-US" sz="2000" kern="0" dirty="0" smtClean="0">
                <a:ea typeface="Arial Unicode MS" pitchFamily="34" charset="-128"/>
                <a:cs typeface="Arial Unicode MS" pitchFamily="34" charset="-128"/>
              </a:rPr>
            </a:br>
            <a:r>
              <a:rPr lang="en-US" sz="1600" i="1" kern="0" dirty="0" smtClean="0">
                <a:ea typeface="Arial Unicode MS" pitchFamily="34" charset="-128"/>
                <a:cs typeface="Arial Unicode MS" pitchFamily="34" charset="-128"/>
              </a:rPr>
              <a:t>(later: Nexus)</a:t>
            </a:r>
            <a:endParaRPr lang="en-US" sz="1600" i="1" kern="0" dirty="0">
              <a:ea typeface="Arial Unicode MS" pitchFamily="34" charset="-128"/>
              <a:cs typeface="Arial Unicode MS" pitchFamily="34" charset="-128"/>
            </a:endParaRPr>
          </a:p>
        </p:txBody>
      </p:sp>
      <p:pic>
        <p:nvPicPr>
          <p:cNvPr id="2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4098" y="610641"/>
            <a:ext cx="2825374" cy="394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8" name="Rectangle 27"/>
          <p:cNvSpPr/>
          <p:nvPr/>
        </p:nvSpPr>
        <p:spPr bwMode="gray">
          <a:xfrm>
            <a:off x="10148088" y="573062"/>
            <a:ext cx="539886" cy="4318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9" name="Oval 28"/>
          <p:cNvSpPr/>
          <p:nvPr/>
        </p:nvSpPr>
        <p:spPr bwMode="gray">
          <a:xfrm>
            <a:off x="1981185" y="3756699"/>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a:ea typeface="Arial Unicode MS" pitchFamily="34" charset="-128"/>
                <a:cs typeface="Arial Unicode MS" pitchFamily="34" charset="-128"/>
              </a:rPr>
              <a:t>2</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3" name="Oval 32"/>
          <p:cNvSpPr/>
          <p:nvPr/>
        </p:nvSpPr>
        <p:spPr bwMode="gray">
          <a:xfrm>
            <a:off x="3726307" y="3745113"/>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a:ea typeface="Arial Unicode MS" pitchFamily="34" charset="-128"/>
                <a:cs typeface="Arial Unicode MS" pitchFamily="34" charset="-128"/>
              </a:rPr>
              <a:t>5</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69895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loud 25"/>
          <p:cNvSpPr/>
          <p:nvPr/>
        </p:nvSpPr>
        <p:spPr bwMode="gray">
          <a:xfrm>
            <a:off x="1825419" y="4457398"/>
            <a:ext cx="2897014" cy="1187877"/>
          </a:xfrm>
          <a:prstGeom prst="cloud">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err="1">
                <a:solidFill>
                  <a:schemeClr val="tx1"/>
                </a:solidFill>
                <a:latin typeface="Arial"/>
                <a:ea typeface="Arial Unicode MS" pitchFamily="34" charset="-128"/>
                <a:cs typeface="Arial Unicode MS" pitchFamily="34" charset="-128"/>
              </a:rPr>
              <a:t>Acceptance</a:t>
            </a:r>
            <a:r>
              <a:rPr lang="de-DE" sz="2000" kern="0" dirty="0">
                <a:solidFill>
                  <a:schemeClr val="tx1"/>
                </a:solidFill>
                <a:latin typeface="Arial"/>
                <a:ea typeface="Arial Unicode MS" pitchFamily="34" charset="-128"/>
                <a:cs typeface="Arial Unicode MS" pitchFamily="34" charset="-128"/>
              </a:rPr>
              <a:t> Space</a:t>
            </a:r>
          </a:p>
        </p:txBody>
      </p:sp>
      <p:sp>
        <p:nvSpPr>
          <p:cNvPr id="47" name="Rounded Rectangle 46"/>
          <p:cNvSpPr/>
          <p:nvPr/>
        </p:nvSpPr>
        <p:spPr bwMode="gray">
          <a:xfrm>
            <a:off x="948152" y="3258457"/>
            <a:ext cx="1844040" cy="1191609"/>
          </a:xfrm>
          <a:prstGeom prst="roundRect">
            <a:avLst/>
          </a:prstGeom>
          <a:solidFill>
            <a:schemeClr val="bg1">
              <a:lumMod val="85000"/>
            </a:schemeClr>
          </a:solidFill>
          <a:ln>
            <a:solidFill>
              <a:schemeClr val="tx1"/>
            </a:solidFill>
            <a:headEnd/>
            <a:tailEnd/>
          </a:ln>
          <a:effectLst/>
        </p:spPr>
        <p:style>
          <a:lnRef idx="1">
            <a:schemeClr val="accent2"/>
          </a:lnRef>
          <a:fillRef idx="2">
            <a:schemeClr val="accent2"/>
          </a:fillRef>
          <a:effectRef idx="1">
            <a:schemeClr val="accent2"/>
          </a:effectRef>
          <a:fontRef idx="minor">
            <a:schemeClr val="dk1"/>
          </a:fontRef>
        </p:style>
        <p:txBody>
          <a:bodyPr lIns="107163" tIns="85730" rIns="107163" bIns="85730" rtlCol="0" anchor="t"/>
          <a:lstStyle/>
          <a:p>
            <a:pPr fontAlgn="base">
              <a:spcBef>
                <a:spcPct val="50000"/>
              </a:spcBef>
              <a:spcAft>
                <a:spcPct val="0"/>
              </a:spcAft>
              <a:buClr>
                <a:srgbClr val="F0AB00"/>
              </a:buClr>
              <a:buSzPct val="80000"/>
            </a:pPr>
            <a:endParaRPr lang="de-DE" sz="1000" b="1" kern="0" dirty="0" smtClean="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err="1" smtClean="0"/>
              <a:t>Acceptance</a:t>
            </a:r>
            <a:r>
              <a:rPr lang="de-DE" dirty="0" smtClean="0"/>
              <a:t> Stage</a:t>
            </a:r>
            <a:endParaRPr lang="de-DE" dirty="0"/>
          </a:p>
        </p:txBody>
      </p:sp>
      <p:sp>
        <p:nvSpPr>
          <p:cNvPr id="13" name="Rounded Rectangle 12"/>
          <p:cNvSpPr/>
          <p:nvPr/>
        </p:nvSpPr>
        <p:spPr bwMode="gray">
          <a:xfrm>
            <a:off x="1200212" y="3528479"/>
            <a:ext cx="1287180" cy="516873"/>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D</a:t>
            </a:r>
            <a:r>
              <a:rPr lang="de-DE" sz="1600" kern="0" dirty="0" err="1" smtClean="0">
                <a:solidFill>
                  <a:schemeClr val="tx1"/>
                </a:solidFill>
                <a:ea typeface="Arial Unicode MS" pitchFamily="34" charset="-128"/>
                <a:cs typeface="Arial Unicode MS" pitchFamily="34" charset="-128"/>
              </a:rPr>
              <a:t>eploy</a:t>
            </a:r>
            <a:endParaRPr lang="de-DE" sz="1600" kern="0" dirty="0" smtClean="0">
              <a:solidFill>
                <a:schemeClr val="tx1"/>
              </a:solidFill>
              <a:ea typeface="Arial Unicode MS" pitchFamily="34" charset="-128"/>
              <a:cs typeface="Arial Unicode MS" pitchFamily="34" charset="-128"/>
            </a:endParaRPr>
          </a:p>
        </p:txBody>
      </p:sp>
      <p:cxnSp>
        <p:nvCxnSpPr>
          <p:cNvPr id="16" name="Straight Arrow Connector 15"/>
          <p:cNvCxnSpPr/>
          <p:nvPr/>
        </p:nvCxnSpPr>
        <p:spPr>
          <a:xfrm flipV="1">
            <a:off x="1539240" y="4045352"/>
            <a:ext cx="18656" cy="1663779"/>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gray">
          <a:xfrm>
            <a:off x="5151695" y="3258457"/>
            <a:ext cx="2109849" cy="1191609"/>
          </a:xfrm>
          <a:prstGeom prst="roundRect">
            <a:avLst/>
          </a:prstGeom>
          <a:solidFill>
            <a:schemeClr val="bg1">
              <a:lumMod val="85000"/>
            </a:schemeClr>
          </a:solidFill>
          <a:ln>
            <a:solidFill>
              <a:schemeClr val="tx1"/>
            </a:solidFill>
            <a:headEnd/>
            <a:tailEnd/>
          </a:ln>
          <a:effectLst/>
        </p:spPr>
        <p:style>
          <a:lnRef idx="1">
            <a:schemeClr val="accent2"/>
          </a:lnRef>
          <a:fillRef idx="2">
            <a:schemeClr val="accent2"/>
          </a:fillRef>
          <a:effectRef idx="1">
            <a:schemeClr val="accent2"/>
          </a:effectRef>
          <a:fontRef idx="minor">
            <a:schemeClr val="dk1"/>
          </a:fontRef>
        </p:style>
        <p:txBody>
          <a:bodyPr lIns="107163" tIns="85730" rIns="107163" bIns="85730" rtlCol="0" anchor="t"/>
          <a:lstStyle/>
          <a:p>
            <a:pPr fontAlgn="base">
              <a:spcBef>
                <a:spcPct val="50000"/>
              </a:spcBef>
              <a:spcAft>
                <a:spcPct val="0"/>
              </a:spcAft>
              <a:buClr>
                <a:srgbClr val="F0AB00"/>
              </a:buClr>
              <a:buSzPct val="80000"/>
            </a:pPr>
            <a:endParaRPr lang="de-DE" sz="1000" b="1" kern="0" dirty="0" smtClean="0">
              <a:ea typeface="Arial Unicode MS" pitchFamily="34" charset="-128"/>
              <a:cs typeface="Arial Unicode MS" pitchFamily="34" charset="-128"/>
            </a:endParaRPr>
          </a:p>
        </p:txBody>
      </p:sp>
      <p:sp>
        <p:nvSpPr>
          <p:cNvPr id="22" name="Rounded Rectangle 21"/>
          <p:cNvSpPr/>
          <p:nvPr/>
        </p:nvSpPr>
        <p:spPr bwMode="gray">
          <a:xfrm>
            <a:off x="3295110" y="3528479"/>
            <a:ext cx="1353667" cy="516873"/>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kern="0" dirty="0" smtClean="0">
                <a:solidFill>
                  <a:schemeClr val="tx1"/>
                </a:solidFill>
                <a:ea typeface="Arial Unicode MS" pitchFamily="34" charset="-128"/>
                <a:cs typeface="Arial Unicode MS" pitchFamily="34" charset="-128"/>
              </a:rPr>
              <a:t>Manual Test</a:t>
            </a:r>
          </a:p>
        </p:txBody>
      </p:sp>
      <p:cxnSp>
        <p:nvCxnSpPr>
          <p:cNvPr id="23" name="Straight Arrow Connector 22"/>
          <p:cNvCxnSpPr>
            <a:stCxn id="13" idx="3"/>
            <a:endCxn id="22" idx="1"/>
          </p:cNvCxnSpPr>
          <p:nvPr/>
        </p:nvCxnSpPr>
        <p:spPr>
          <a:xfrm>
            <a:off x="2487392" y="3786916"/>
            <a:ext cx="807718" cy="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2" idx="2"/>
          </p:cNvCxnSpPr>
          <p:nvPr/>
        </p:nvCxnSpPr>
        <p:spPr>
          <a:xfrm flipH="1">
            <a:off x="3721688" y="4045352"/>
            <a:ext cx="250256" cy="461813"/>
          </a:xfrm>
          <a:prstGeom prst="straightConnector1">
            <a:avLst/>
          </a:prstGeom>
          <a:ln w="63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p:cNvCxnSpPr>
          <p:nvPr/>
        </p:nvCxnSpPr>
        <p:spPr>
          <a:xfrm>
            <a:off x="1843802" y="4045352"/>
            <a:ext cx="320827" cy="670481"/>
          </a:xfrm>
          <a:prstGeom prst="straightConnector1">
            <a:avLst/>
          </a:prstGeom>
          <a:ln w="63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gray">
          <a:xfrm>
            <a:off x="1434016" y="4691954"/>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1</a:t>
            </a:r>
          </a:p>
        </p:txBody>
      </p:sp>
      <p:sp>
        <p:nvSpPr>
          <p:cNvPr id="40" name="Oval 39"/>
          <p:cNvSpPr/>
          <p:nvPr/>
        </p:nvSpPr>
        <p:spPr bwMode="gray">
          <a:xfrm>
            <a:off x="1899565" y="4318973"/>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a:ea typeface="Arial Unicode MS" pitchFamily="34" charset="-128"/>
                <a:cs typeface="Arial Unicode MS" pitchFamily="34" charset="-128"/>
              </a:rPr>
              <a:t>2</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Oval 40"/>
          <p:cNvSpPr/>
          <p:nvPr/>
        </p:nvSpPr>
        <p:spPr bwMode="gray">
          <a:xfrm>
            <a:off x="2765221" y="3676855"/>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3</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Oval 42"/>
          <p:cNvSpPr/>
          <p:nvPr/>
        </p:nvSpPr>
        <p:spPr bwMode="gray">
          <a:xfrm>
            <a:off x="3739990" y="4152964"/>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4</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1" name="Rounded Rectangle 30"/>
          <p:cNvSpPr/>
          <p:nvPr/>
        </p:nvSpPr>
        <p:spPr bwMode="gray">
          <a:xfrm>
            <a:off x="448691" y="1337404"/>
            <a:ext cx="11343813"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Version Control: </a:t>
            </a:r>
            <a:r>
              <a:rPr lang="en-US" sz="2000" kern="0" dirty="0" err="1" smtClean="0">
                <a:ea typeface="Arial Unicode MS" pitchFamily="34" charset="-128"/>
                <a:cs typeface="Arial Unicode MS" pitchFamily="34" charset="-128"/>
              </a:rPr>
              <a:t>Github</a:t>
            </a:r>
            <a:endParaRPr lang="en-US" sz="2000" kern="0" dirty="0">
              <a:ea typeface="Arial Unicode MS" pitchFamily="34" charset="-128"/>
              <a:cs typeface="Arial Unicode MS" pitchFamily="34" charset="-128"/>
            </a:endParaRPr>
          </a:p>
        </p:txBody>
      </p:sp>
      <p:sp>
        <p:nvSpPr>
          <p:cNvPr id="32" name="Rounded Rectangle 31"/>
          <p:cNvSpPr/>
          <p:nvPr/>
        </p:nvSpPr>
        <p:spPr bwMode="gray">
          <a:xfrm>
            <a:off x="448690" y="5709133"/>
            <a:ext cx="4065253"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Artifact Repository: Jenkins </a:t>
            </a:r>
            <a:br>
              <a:rPr lang="en-US" sz="2000" kern="0" dirty="0" smtClean="0">
                <a:ea typeface="Arial Unicode MS" pitchFamily="34" charset="-128"/>
                <a:cs typeface="Arial Unicode MS" pitchFamily="34" charset="-128"/>
              </a:rPr>
            </a:br>
            <a:r>
              <a:rPr lang="en-US" sz="1600" i="1" kern="0" dirty="0" smtClean="0">
                <a:ea typeface="Arial Unicode MS" pitchFamily="34" charset="-128"/>
                <a:cs typeface="Arial Unicode MS" pitchFamily="34" charset="-128"/>
              </a:rPr>
              <a:t>(later: Nexus)</a:t>
            </a:r>
            <a:endParaRPr lang="en-US" sz="1600" i="1" kern="0" dirty="0">
              <a:ea typeface="Arial Unicode MS" pitchFamily="34" charset="-128"/>
              <a:cs typeface="Arial Unicode MS" pitchFamily="34" charset="-128"/>
            </a:endParaRPr>
          </a:p>
        </p:txBody>
      </p:sp>
      <p:pic>
        <p:nvPicPr>
          <p:cNvPr id="2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4098" y="610641"/>
            <a:ext cx="2825374" cy="394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4" name="Rectangle 23"/>
          <p:cNvSpPr/>
          <p:nvPr/>
        </p:nvSpPr>
        <p:spPr bwMode="gray">
          <a:xfrm>
            <a:off x="10725203" y="573062"/>
            <a:ext cx="539886" cy="4318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5" name="Rounded Rectangle 24"/>
          <p:cNvSpPr/>
          <p:nvPr/>
        </p:nvSpPr>
        <p:spPr bwMode="gray">
          <a:xfrm>
            <a:off x="5563029" y="3528479"/>
            <a:ext cx="1287180" cy="516873"/>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kern="0" dirty="0" smtClean="0">
                <a:solidFill>
                  <a:schemeClr val="tx1"/>
                </a:solidFill>
                <a:ea typeface="Arial Unicode MS" pitchFamily="34" charset="-128"/>
                <a:cs typeface="Arial Unicode MS" pitchFamily="34" charset="-128"/>
              </a:rPr>
              <a:t>Release</a:t>
            </a:r>
          </a:p>
        </p:txBody>
      </p:sp>
      <p:cxnSp>
        <p:nvCxnSpPr>
          <p:cNvPr id="29" name="Straight Arrow Connector 28"/>
          <p:cNvCxnSpPr>
            <a:stCxn id="22" idx="3"/>
            <a:endCxn id="25" idx="1"/>
          </p:cNvCxnSpPr>
          <p:nvPr/>
        </p:nvCxnSpPr>
        <p:spPr>
          <a:xfrm>
            <a:off x="4648777" y="3786916"/>
            <a:ext cx="914252" cy="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gray">
          <a:xfrm>
            <a:off x="4926606" y="3676855"/>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5</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35" name="Straight Arrow Connector 34"/>
          <p:cNvCxnSpPr/>
          <p:nvPr/>
        </p:nvCxnSpPr>
        <p:spPr>
          <a:xfrm>
            <a:off x="6277844" y="4045352"/>
            <a:ext cx="4260" cy="1663779"/>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gray">
          <a:xfrm>
            <a:off x="6151814" y="4137689"/>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7</a:t>
            </a:r>
          </a:p>
        </p:txBody>
      </p:sp>
      <p:sp>
        <p:nvSpPr>
          <p:cNvPr id="38" name="Rounded Rectangle 37"/>
          <p:cNvSpPr/>
          <p:nvPr/>
        </p:nvSpPr>
        <p:spPr bwMode="gray">
          <a:xfrm>
            <a:off x="4781205" y="5709133"/>
            <a:ext cx="4065253"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Artifact Repository: Nexus</a:t>
            </a:r>
            <a:endParaRPr lang="en-US" sz="2000" i="1" kern="0" dirty="0">
              <a:ea typeface="Arial Unicode MS" pitchFamily="34" charset="-128"/>
              <a:cs typeface="Arial Unicode MS" pitchFamily="34" charset="-128"/>
            </a:endParaRPr>
          </a:p>
        </p:txBody>
      </p:sp>
      <p:sp>
        <p:nvSpPr>
          <p:cNvPr id="39" name="TextBox 38"/>
          <p:cNvSpPr txBox="1"/>
          <p:nvPr/>
        </p:nvSpPr>
        <p:spPr>
          <a:xfrm rot="16200000">
            <a:off x="5653931" y="4804344"/>
            <a:ext cx="1221488" cy="5693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archive</a:t>
            </a:r>
          </a:p>
          <a:p>
            <a:pPr algn="ctr" fontAlgn="base">
              <a:spcBef>
                <a:spcPct val="50000"/>
              </a:spcBef>
              <a:spcAft>
                <a:spcPct val="0"/>
              </a:spcAft>
              <a:buClr>
                <a:srgbClr val="F0AB00"/>
              </a:buClr>
              <a:buSzPct val="80000"/>
            </a:pPr>
            <a:r>
              <a:rPr lang="en-US" sz="1400" i="1" kern="0" dirty="0" smtClean="0">
                <a:ea typeface="Arial Unicode MS" pitchFamily="34" charset="-128"/>
                <a:cs typeface="Arial Unicode MS" pitchFamily="34" charset="-128"/>
              </a:rPr>
              <a:t>(later: promote)</a:t>
            </a:r>
          </a:p>
        </p:txBody>
      </p:sp>
      <p:cxnSp>
        <p:nvCxnSpPr>
          <p:cNvPr id="28" name="Straight Arrow Connector 27"/>
          <p:cNvCxnSpPr/>
          <p:nvPr/>
        </p:nvCxnSpPr>
        <p:spPr>
          <a:xfrm flipV="1">
            <a:off x="6209487" y="2071537"/>
            <a:ext cx="12752" cy="144759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gray">
          <a:xfrm>
            <a:off x="6093757" y="3180340"/>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6</a:t>
            </a:r>
          </a:p>
        </p:txBody>
      </p:sp>
      <p:sp>
        <p:nvSpPr>
          <p:cNvPr id="42" name="TextBox 41"/>
          <p:cNvSpPr txBox="1"/>
          <p:nvPr/>
        </p:nvSpPr>
        <p:spPr>
          <a:xfrm rot="16200000">
            <a:off x="5644766" y="2379701"/>
            <a:ext cx="1123706" cy="5693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p</a:t>
            </a:r>
            <a:r>
              <a:rPr lang="en-US" sz="1600" kern="0" dirty="0" smtClean="0">
                <a:ea typeface="Arial Unicode MS" pitchFamily="34" charset="-128"/>
                <a:cs typeface="Arial Unicode MS" pitchFamily="34" charset="-128"/>
              </a:rPr>
              <a:t>ush tag</a:t>
            </a:r>
          </a:p>
          <a:p>
            <a:pPr algn="ctr" fontAlgn="base">
              <a:spcBef>
                <a:spcPct val="50000"/>
              </a:spcBef>
              <a:spcAft>
                <a:spcPct val="0"/>
              </a:spcAft>
              <a:buClr>
                <a:srgbClr val="F0AB00"/>
              </a:buClr>
              <a:buSzPct val="80000"/>
            </a:pPr>
            <a:r>
              <a:rPr lang="en-US" sz="1400" i="1" kern="0" dirty="0" smtClean="0">
                <a:ea typeface="Arial Unicode MS" pitchFamily="34" charset="-128"/>
                <a:cs typeface="Arial Unicode MS" pitchFamily="34" charset="-128"/>
              </a:rPr>
              <a:t>(later: </a:t>
            </a:r>
            <a:r>
              <a:rPr lang="en-US" sz="1400" i="1" kern="0" dirty="0" err="1" smtClean="0">
                <a:ea typeface="Arial Unicode MS" pitchFamily="34" charset="-128"/>
                <a:cs typeface="Arial Unicode MS" pitchFamily="34" charset="-128"/>
              </a:rPr>
              <a:t>XMake</a:t>
            </a:r>
            <a:r>
              <a:rPr lang="en-US" sz="1400" i="1" kern="0" dirty="0" smtClean="0">
                <a:ea typeface="Arial Unicode MS" pitchFamily="34" charset="-128"/>
                <a:cs typeface="Arial Unicode MS" pitchFamily="34" charset="-128"/>
              </a:rPr>
              <a:t>)</a:t>
            </a:r>
          </a:p>
        </p:txBody>
      </p:sp>
    </p:spTree>
    <p:extLst>
      <p:ext uri="{BB962C8B-B14F-4D97-AF65-F5344CB8AC3E}">
        <p14:creationId xmlns:p14="http://schemas.microsoft.com/office/powerpoint/2010/main" val="862449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bwMode="gray">
          <a:xfrm>
            <a:off x="3056518" y="4513943"/>
            <a:ext cx="3214741" cy="1109616"/>
          </a:xfrm>
          <a:prstGeom prst="cloud">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err="1">
                <a:solidFill>
                  <a:schemeClr val="tx1"/>
                </a:solidFill>
                <a:latin typeface="Arial"/>
                <a:ea typeface="Arial Unicode MS" pitchFamily="34" charset="-128"/>
                <a:cs typeface="Arial Unicode MS" pitchFamily="34" charset="-128"/>
              </a:rPr>
              <a:t>Production</a:t>
            </a:r>
            <a:r>
              <a:rPr lang="de-DE" sz="2000" kern="0" dirty="0">
                <a:solidFill>
                  <a:schemeClr val="tx1"/>
                </a:solidFill>
                <a:latin typeface="Arial"/>
                <a:ea typeface="Arial Unicode MS" pitchFamily="34" charset="-128"/>
                <a:cs typeface="Arial Unicode MS" pitchFamily="34" charset="-128"/>
              </a:rPr>
              <a:t> Space</a:t>
            </a:r>
          </a:p>
        </p:txBody>
      </p:sp>
      <p:sp>
        <p:nvSpPr>
          <p:cNvPr id="47" name="Rounded Rectangle 46"/>
          <p:cNvSpPr/>
          <p:nvPr/>
        </p:nvSpPr>
        <p:spPr bwMode="gray">
          <a:xfrm>
            <a:off x="1036321" y="2997233"/>
            <a:ext cx="1844040" cy="1285207"/>
          </a:xfrm>
          <a:prstGeom prst="roundRect">
            <a:avLst/>
          </a:prstGeom>
          <a:solidFill>
            <a:schemeClr val="bg1">
              <a:lumMod val="85000"/>
            </a:schemeClr>
          </a:solidFill>
          <a:ln>
            <a:solidFill>
              <a:schemeClr val="tx1"/>
            </a:solidFill>
            <a:headEnd/>
            <a:tailEnd/>
          </a:ln>
          <a:effectLst/>
        </p:spPr>
        <p:style>
          <a:lnRef idx="1">
            <a:schemeClr val="accent2"/>
          </a:lnRef>
          <a:fillRef idx="2">
            <a:schemeClr val="accent2"/>
          </a:fillRef>
          <a:effectRef idx="1">
            <a:schemeClr val="accent2"/>
          </a:effectRef>
          <a:fontRef idx="minor">
            <a:schemeClr val="dk1"/>
          </a:fontRef>
        </p:style>
        <p:txBody>
          <a:bodyPr lIns="107163" tIns="85730" rIns="107163" bIns="85730" rtlCol="0" anchor="t"/>
          <a:lstStyle/>
          <a:p>
            <a:pPr fontAlgn="base">
              <a:spcBef>
                <a:spcPct val="50000"/>
              </a:spcBef>
              <a:spcAft>
                <a:spcPct val="0"/>
              </a:spcAft>
              <a:buClr>
                <a:srgbClr val="F0AB00"/>
              </a:buClr>
              <a:buSzPct val="80000"/>
            </a:pPr>
            <a:endParaRPr lang="de-DE" sz="1000" b="1" kern="0" dirty="0" smtClean="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err="1" smtClean="0"/>
              <a:t>Production</a:t>
            </a:r>
            <a:r>
              <a:rPr lang="de-DE" dirty="0" smtClean="0"/>
              <a:t> Stage</a:t>
            </a:r>
            <a:endParaRPr lang="de-DE" dirty="0"/>
          </a:p>
        </p:txBody>
      </p:sp>
      <p:sp>
        <p:nvSpPr>
          <p:cNvPr id="13" name="Rounded Rectangle 12"/>
          <p:cNvSpPr/>
          <p:nvPr/>
        </p:nvSpPr>
        <p:spPr bwMode="gray">
          <a:xfrm>
            <a:off x="1258644" y="3361706"/>
            <a:ext cx="1387913" cy="516873"/>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kern="0" smtClean="0">
                <a:solidFill>
                  <a:schemeClr val="tx1"/>
                </a:solidFill>
                <a:ea typeface="Arial Unicode MS" pitchFamily="34" charset="-128"/>
                <a:cs typeface="Arial Unicode MS" pitchFamily="34" charset="-128"/>
              </a:rPr>
              <a:t>Deploy</a:t>
            </a:r>
            <a:endParaRPr lang="de-DE" sz="1600" kern="0" dirty="0" smtClean="0">
              <a:solidFill>
                <a:schemeClr val="tx1"/>
              </a:solidFill>
              <a:ea typeface="Arial Unicode MS" pitchFamily="34" charset="-128"/>
              <a:cs typeface="Arial Unicode MS" pitchFamily="34" charset="-128"/>
            </a:endParaRPr>
          </a:p>
        </p:txBody>
      </p:sp>
      <p:cxnSp>
        <p:nvCxnSpPr>
          <p:cNvPr id="16" name="Straight Arrow Connector 15"/>
          <p:cNvCxnSpPr/>
          <p:nvPr/>
        </p:nvCxnSpPr>
        <p:spPr>
          <a:xfrm flipV="1">
            <a:off x="1539240" y="3878581"/>
            <a:ext cx="0" cy="1830549"/>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111829" y="3878579"/>
            <a:ext cx="1320800" cy="813375"/>
          </a:xfrm>
          <a:prstGeom prst="straightConnector1">
            <a:avLst/>
          </a:prstGeom>
          <a:ln w="63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gray">
          <a:xfrm>
            <a:off x="1434016" y="4691954"/>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1</a:t>
            </a:r>
          </a:p>
        </p:txBody>
      </p:sp>
      <p:sp>
        <p:nvSpPr>
          <p:cNvPr id="40" name="Oval 39"/>
          <p:cNvSpPr/>
          <p:nvPr/>
        </p:nvSpPr>
        <p:spPr bwMode="gray">
          <a:xfrm>
            <a:off x="2617586" y="4136706"/>
            <a:ext cx="252060" cy="2362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a:ea typeface="Arial Unicode MS" pitchFamily="34" charset="-128"/>
                <a:cs typeface="Arial Unicode MS" pitchFamily="34" charset="-128"/>
              </a:rPr>
              <a:t>2</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4098" y="610641"/>
            <a:ext cx="2825374" cy="394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Rectangle 16"/>
          <p:cNvSpPr/>
          <p:nvPr/>
        </p:nvSpPr>
        <p:spPr bwMode="gray">
          <a:xfrm>
            <a:off x="11309813" y="573062"/>
            <a:ext cx="539886" cy="4318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ounded Rectangle 18"/>
          <p:cNvSpPr/>
          <p:nvPr/>
        </p:nvSpPr>
        <p:spPr bwMode="gray">
          <a:xfrm>
            <a:off x="448690" y="5709133"/>
            <a:ext cx="11343813" cy="733416"/>
          </a:xfrm>
          <a:prstGeom prst="roundRect">
            <a:avLst/>
          </a:prstGeom>
          <a:solidFill>
            <a:schemeClr val="accent1">
              <a:lumMod val="60000"/>
              <a:lumOff val="40000"/>
            </a:schemeClr>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Artifact Repository: Nexus</a:t>
            </a:r>
            <a:endParaRPr lang="en-US" sz="1800" i="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274523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Reference </a:t>
            </a:r>
            <a:r>
              <a:rPr lang="de-DE" dirty="0" err="1" smtClean="0"/>
              <a:t>Application</a:t>
            </a:r>
            <a:r>
              <a:rPr lang="de-DE" dirty="0" smtClean="0"/>
              <a:t>: Bulletin Board</a:t>
            </a:r>
            <a:endParaRPr lang="de-DE" dirty="0"/>
          </a:p>
        </p:txBody>
      </p:sp>
      <p:pic>
        <p:nvPicPr>
          <p:cNvPr id="2" name="Picture 1"/>
          <p:cNvPicPr>
            <a:picLocks noChangeAspect="1"/>
          </p:cNvPicPr>
          <p:nvPr/>
        </p:nvPicPr>
        <p:blipFill>
          <a:blip r:embed="rId2"/>
          <a:stretch>
            <a:fillRect/>
          </a:stretch>
        </p:blipFill>
        <p:spPr>
          <a:xfrm>
            <a:off x="3243469" y="1504900"/>
            <a:ext cx="5272569" cy="4196875"/>
          </a:xfrm>
          <a:prstGeom prst="rect">
            <a:avLst/>
          </a:prstGeom>
          <a:ln>
            <a:solidFill>
              <a:schemeClr val="tx1"/>
            </a:solidFill>
          </a:ln>
        </p:spPr>
      </p:pic>
      <p:sp>
        <p:nvSpPr>
          <p:cNvPr id="3" name="Rectangle 2"/>
          <p:cNvSpPr/>
          <p:nvPr/>
        </p:nvSpPr>
        <p:spPr>
          <a:xfrm>
            <a:off x="324000" y="5839983"/>
            <a:ext cx="11545200" cy="461665"/>
          </a:xfrm>
          <a:prstGeom prst="rect">
            <a:avLst/>
          </a:prstGeom>
        </p:spPr>
        <p:txBody>
          <a:bodyPr wrap="square">
            <a:spAutoFit/>
          </a:bodyPr>
          <a:lstStyle/>
          <a:p>
            <a:r>
              <a:rPr lang="de-DE" sz="2400" dirty="0">
                <a:hlinkClick r:id="rId3"/>
              </a:rPr>
              <a:t>https://</a:t>
            </a:r>
            <a:r>
              <a:rPr lang="de-DE" sz="2400" dirty="0" smtClean="0">
                <a:hlinkClick r:id="rId3"/>
              </a:rPr>
              <a:t>cc-bulletinboard-ads-prod.cfapps.sap.hana.ondemand.com/static/index.html</a:t>
            </a:r>
            <a:endParaRPr lang="de-DE" sz="2400" dirty="0"/>
          </a:p>
        </p:txBody>
      </p:sp>
    </p:spTree>
    <p:extLst>
      <p:ext uri="{BB962C8B-B14F-4D97-AF65-F5344CB8AC3E}">
        <p14:creationId xmlns:p14="http://schemas.microsoft.com/office/powerpoint/2010/main" val="2587696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Reference </a:t>
            </a:r>
            <a:r>
              <a:rPr lang="de-DE" dirty="0" err="1" smtClean="0"/>
              <a:t>Application</a:t>
            </a:r>
            <a:r>
              <a:rPr lang="de-DE" dirty="0" smtClean="0"/>
              <a:t>: Bulletin Board</a:t>
            </a:r>
            <a:endParaRPr lang="de-DE" dirty="0"/>
          </a:p>
        </p:txBody>
      </p:sp>
      <p:sp>
        <p:nvSpPr>
          <p:cNvPr id="6" name="Rounded Rectangle 5"/>
          <p:cNvSpPr/>
          <p:nvPr/>
        </p:nvSpPr>
        <p:spPr bwMode="gray">
          <a:xfrm>
            <a:off x="5573028" y="1805717"/>
            <a:ext cx="5716960" cy="4037000"/>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sz="2000" kern="0" dirty="0">
                <a:ea typeface="Arial Unicode MS" pitchFamily="34" charset="-128"/>
                <a:cs typeface="Arial Unicode MS" pitchFamily="34" charset="-128"/>
              </a:rPr>
              <a:t>Cloud </a:t>
            </a:r>
            <a:r>
              <a:rPr sz="2000" kern="0" dirty="0" err="1">
                <a:ea typeface="Arial Unicode MS" pitchFamily="34" charset="-128"/>
                <a:cs typeface="Arial Unicode MS" pitchFamily="34" charset="-128"/>
              </a:rPr>
              <a:t>Foundry</a:t>
            </a:r>
            <a:endParaRPr sz="2000" kern="0" dirty="0">
              <a:ea typeface="Arial Unicode MS" pitchFamily="34" charset="-128"/>
              <a:cs typeface="Arial Unicode MS" pitchFamily="34" charset="-128"/>
            </a:endParaRPr>
          </a:p>
        </p:txBody>
      </p:sp>
      <p:sp>
        <p:nvSpPr>
          <p:cNvPr id="7" name="Flowchart: Magnetic Disk 6"/>
          <p:cNvSpPr/>
          <p:nvPr/>
        </p:nvSpPr>
        <p:spPr bwMode="gray">
          <a:xfrm>
            <a:off x="6043025" y="4906809"/>
            <a:ext cx="1629013" cy="555931"/>
          </a:xfrm>
          <a:prstGeom prst="flowChartMagneticDisk">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err="1">
                <a:solidFill>
                  <a:schemeClr val="tx1"/>
                </a:solidFill>
                <a:latin typeface="Arial"/>
                <a:ea typeface="Arial Unicode MS" pitchFamily="34" charset="-128"/>
                <a:cs typeface="Arial Unicode MS" pitchFamily="34" charset="-128"/>
              </a:rPr>
              <a:t>PostgreSQL</a:t>
            </a:r>
            <a:endParaRPr sz="2000" kern="0" dirty="0">
              <a:solidFill>
                <a:schemeClr val="tx1"/>
              </a:solidFill>
              <a:latin typeface="Arial"/>
              <a:ea typeface="Arial Unicode MS" pitchFamily="34" charset="-128"/>
              <a:cs typeface="Arial Unicode MS" pitchFamily="34" charset="-128"/>
            </a:endParaRPr>
          </a:p>
        </p:txBody>
      </p:sp>
      <p:sp>
        <p:nvSpPr>
          <p:cNvPr id="8" name="Rectangle 7"/>
          <p:cNvSpPr/>
          <p:nvPr/>
        </p:nvSpPr>
        <p:spPr bwMode="gray">
          <a:xfrm>
            <a:off x="6157246" y="2771013"/>
            <a:ext cx="2631234" cy="1324157"/>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a:solidFill>
                  <a:schemeClr val="tx1"/>
                </a:solidFill>
                <a:latin typeface="Arial"/>
                <a:ea typeface="Arial Unicode MS" pitchFamily="34" charset="-128"/>
                <a:cs typeface="Arial Unicode MS" pitchFamily="34" charset="-128"/>
              </a:rPr>
              <a:t>Advertisement</a:t>
            </a:r>
          </a:p>
        </p:txBody>
      </p:sp>
      <p:cxnSp>
        <p:nvCxnSpPr>
          <p:cNvPr id="9" name="Straight Arrow Connector 8"/>
          <p:cNvCxnSpPr>
            <a:stCxn id="21" idx="3"/>
            <a:endCxn id="6" idx="1"/>
          </p:cNvCxnSpPr>
          <p:nvPr/>
        </p:nvCxnSpPr>
        <p:spPr>
          <a:xfrm>
            <a:off x="3431556" y="3824217"/>
            <a:ext cx="2141472" cy="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626281" y="2777610"/>
            <a:ext cx="1366230" cy="546014"/>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a:solidFill>
                  <a:schemeClr val="tx1"/>
                </a:solidFill>
                <a:latin typeface="Arial"/>
                <a:ea typeface="Arial Unicode MS" pitchFamily="34" charset="-128"/>
                <a:cs typeface="Arial Unicode MS" pitchFamily="34" charset="-128"/>
              </a:rPr>
              <a:t>Users</a:t>
            </a:r>
          </a:p>
        </p:txBody>
      </p:sp>
      <p:sp>
        <p:nvSpPr>
          <p:cNvPr id="13" name="Rectangle 12"/>
          <p:cNvSpPr/>
          <p:nvPr/>
        </p:nvSpPr>
        <p:spPr bwMode="gray">
          <a:xfrm>
            <a:off x="9607262" y="3514645"/>
            <a:ext cx="1366230" cy="546014"/>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err="1">
                <a:solidFill>
                  <a:schemeClr val="tx1"/>
                </a:solidFill>
                <a:latin typeface="Arial"/>
                <a:ea typeface="Arial Unicode MS" pitchFamily="34" charset="-128"/>
                <a:cs typeface="Arial Unicode MS" pitchFamily="34" charset="-128"/>
              </a:rPr>
              <a:t>Statistics</a:t>
            </a:r>
            <a:endParaRPr sz="2000" kern="0" dirty="0">
              <a:solidFill>
                <a:schemeClr val="tx1"/>
              </a:solidFill>
              <a:latin typeface="Arial"/>
              <a:ea typeface="Arial Unicode MS" pitchFamily="34" charset="-128"/>
              <a:cs typeface="Arial Unicode MS" pitchFamily="34" charset="-128"/>
            </a:endParaRPr>
          </a:p>
        </p:txBody>
      </p:sp>
      <p:sp>
        <p:nvSpPr>
          <p:cNvPr id="14" name="TextBox 13"/>
          <p:cNvSpPr txBox="1"/>
          <p:nvPr/>
        </p:nvSpPr>
        <p:spPr>
          <a:xfrm>
            <a:off x="3929540" y="3571950"/>
            <a:ext cx="943216" cy="523220"/>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smtClean="0">
                <a:solidFill>
                  <a:srgbClr val="000000"/>
                </a:solidFill>
                <a:ea typeface="Arial Unicode MS" pitchFamily="34" charset="-128"/>
                <a:cs typeface="Arial Unicode MS" pitchFamily="34" charset="-128"/>
              </a:rPr>
              <a:t>HTTPS / REST</a:t>
            </a:r>
            <a:endParaRPr kern="0" dirty="0" smtClean="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5573028" y="4551774"/>
            <a:ext cx="5716960" cy="341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gray">
          <a:xfrm>
            <a:off x="7852392" y="4903234"/>
            <a:ext cx="1269306" cy="555931"/>
          </a:xfrm>
          <a:prstGeom prst="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a:solidFill>
                  <a:schemeClr val="tx1"/>
                </a:solidFill>
                <a:latin typeface="Arial"/>
                <a:ea typeface="Arial Unicode MS" pitchFamily="34" charset="-128"/>
                <a:cs typeface="Arial Unicode MS" pitchFamily="34" charset="-128"/>
              </a:rPr>
              <a:t>ELK</a:t>
            </a:r>
          </a:p>
        </p:txBody>
      </p:sp>
      <p:cxnSp>
        <p:nvCxnSpPr>
          <p:cNvPr id="18" name="Elbow Connector 17"/>
          <p:cNvCxnSpPr>
            <a:endCxn id="17" idx="0"/>
          </p:cNvCxnSpPr>
          <p:nvPr/>
        </p:nvCxnSpPr>
        <p:spPr>
          <a:xfrm>
            <a:off x="8483296" y="4095170"/>
            <a:ext cx="3749" cy="808064"/>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a:off x="6857531" y="4095170"/>
            <a:ext cx="1" cy="811639"/>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Elbow Connector 127"/>
          <p:cNvCxnSpPr>
            <a:endCxn id="13" idx="1"/>
          </p:cNvCxnSpPr>
          <p:nvPr/>
        </p:nvCxnSpPr>
        <p:spPr>
          <a:xfrm>
            <a:off x="8788480" y="3787652"/>
            <a:ext cx="818782" cy="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34"/>
          <p:cNvCxnSpPr>
            <a:stCxn id="12" idx="1"/>
          </p:cNvCxnSpPr>
          <p:nvPr/>
        </p:nvCxnSpPr>
        <p:spPr>
          <a:xfrm flipH="1">
            <a:off x="8788481" y="3050617"/>
            <a:ext cx="837800" cy="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gray">
          <a:xfrm>
            <a:off x="611409" y="3269225"/>
            <a:ext cx="2820147" cy="1109984"/>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Client</a:t>
            </a:r>
          </a:p>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(e.g. Browser)</a:t>
            </a:r>
            <a:endParaRPr sz="2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080719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p:cNvGrpSpPr/>
          <p:nvPr/>
        </p:nvGrpSpPr>
        <p:grpSpPr>
          <a:xfrm>
            <a:off x="448690" y="2482392"/>
            <a:ext cx="2294301" cy="2818701"/>
            <a:chOff x="432113" y="2541864"/>
            <a:chExt cx="2294301" cy="2818701"/>
          </a:xfrm>
          <a:solidFill>
            <a:schemeClr val="bg1">
              <a:lumMod val="85000"/>
            </a:schemeClr>
          </a:solidFill>
        </p:grpSpPr>
        <p:sp>
          <p:nvSpPr>
            <p:cNvPr id="27" name="Rounded Rectangle 26"/>
            <p:cNvSpPr/>
            <p:nvPr/>
          </p:nvSpPr>
          <p:spPr bwMode="gray">
            <a:xfrm>
              <a:off x="432113" y="2541864"/>
              <a:ext cx="2294301" cy="2818701"/>
            </a:xfrm>
            <a:prstGeom prst="roundRect">
              <a:avLst/>
            </a:prstGeom>
            <a:grpFill/>
            <a:ln w="6350" algn="ctr">
              <a:solidFill>
                <a:schemeClr val="tx1"/>
              </a:solidFill>
              <a:prstDash val="solid"/>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pic>
          <p:nvPicPr>
            <p:cNvPr id="28" name="Picture 4" descr="Jenkins C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122" y="2710752"/>
              <a:ext cx="1389159" cy="335064"/>
            </a:xfrm>
            <a:prstGeom prst="rect">
              <a:avLst/>
            </a:prstGeom>
            <a:grp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947597" y="2482735"/>
            <a:ext cx="8815466" cy="2818701"/>
            <a:chOff x="2947597" y="2541864"/>
            <a:chExt cx="8815466" cy="2818701"/>
          </a:xfrm>
          <a:solidFill>
            <a:schemeClr val="bg1">
              <a:lumMod val="85000"/>
            </a:schemeClr>
          </a:solidFill>
        </p:grpSpPr>
        <p:sp>
          <p:nvSpPr>
            <p:cNvPr id="26" name="Rounded Rectangle 25"/>
            <p:cNvSpPr/>
            <p:nvPr/>
          </p:nvSpPr>
          <p:spPr bwMode="gray">
            <a:xfrm>
              <a:off x="2947597" y="2541864"/>
              <a:ext cx="8815466" cy="2818701"/>
            </a:xfrm>
            <a:prstGeom prst="roundRect">
              <a:avLst/>
            </a:prstGeom>
            <a:grpFill/>
            <a:ln w="6350" algn="ctr">
              <a:solidFill>
                <a:schemeClr val="tx1"/>
              </a:solidFill>
              <a:prstDash val="solid"/>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pic>
          <p:nvPicPr>
            <p:cNvPr id="29" name="Picture 2" descr="Cloud Found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1830" y="2649791"/>
              <a:ext cx="864163" cy="453333"/>
            </a:xfrm>
            <a:prstGeom prst="rect">
              <a:avLst/>
            </a:prstGeom>
            <a:grpFill/>
            <a:extLst>
              <a:ext uri="{909E8E84-426E-40dd-AFC4-6F175D3DCCD1}">
                <a14:hiddenFill xmlns="" xmlns:a14="http://schemas.microsoft.com/office/drawing/2010/main">
                  <a:solidFill>
                    <a:srgbClr val="FFFFFF"/>
                  </a:solidFill>
                </a14:hiddenFill>
              </a:ext>
            </a:extLst>
          </p:spPr>
        </p:pic>
        <p:sp>
          <p:nvSpPr>
            <p:cNvPr id="30" name="TextBox 29"/>
            <p:cNvSpPr txBox="1"/>
            <p:nvPr/>
          </p:nvSpPr>
          <p:spPr>
            <a:xfrm>
              <a:off x="6755993" y="2746823"/>
              <a:ext cx="1585119" cy="276999"/>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800" b="1" kern="0" smtClean="0">
                  <a:solidFill>
                    <a:srgbClr val="000000"/>
                  </a:solidFill>
                  <a:ea typeface="Arial Unicode MS" pitchFamily="34" charset="-128"/>
                  <a:cs typeface="Arial Unicode MS" pitchFamily="34" charset="-128"/>
                </a:rPr>
                <a:t>CloudFoundry</a:t>
              </a:r>
              <a:endParaRPr sz="1800" b="1" kern="0" dirty="0" smtClean="0">
                <a:solidFill>
                  <a:srgbClr val="000000"/>
                </a:solidFill>
                <a:ea typeface="Arial Unicode MS" pitchFamily="34" charset="-128"/>
                <a:cs typeface="Arial Unicode MS" pitchFamily="34" charset="-128"/>
              </a:endParaRPr>
            </a:p>
          </p:txBody>
        </p:sp>
      </p:grpSp>
      <p:sp>
        <p:nvSpPr>
          <p:cNvPr id="2" name="Title 1"/>
          <p:cNvSpPr>
            <a:spLocks noGrp="1"/>
          </p:cNvSpPr>
          <p:nvPr>
            <p:ph type="title"/>
          </p:nvPr>
        </p:nvSpPr>
        <p:spPr>
          <a:xfrm>
            <a:off x="432113" y="324075"/>
            <a:ext cx="11330950" cy="642307"/>
          </a:xfrm>
        </p:spPr>
        <p:txBody>
          <a:bodyPr/>
          <a:lstStyle/>
          <a:p>
            <a:r>
              <a:rPr lang="de-DE" dirty="0" smtClean="0"/>
              <a:t>Bulletin Board </a:t>
            </a:r>
            <a:r>
              <a:rPr lang="de-DE" dirty="0" err="1" smtClean="0"/>
              <a:t>Deployment</a:t>
            </a:r>
            <a:r>
              <a:rPr lang="de-DE" dirty="0" smtClean="0"/>
              <a:t> Pipeline</a:t>
            </a:r>
            <a:endParaRPr lang="en-US" i="1" dirty="0"/>
          </a:p>
        </p:txBody>
      </p:sp>
      <p:sp>
        <p:nvSpPr>
          <p:cNvPr id="3" name="Rounded Rectangle 2"/>
          <p:cNvSpPr/>
          <p:nvPr/>
        </p:nvSpPr>
        <p:spPr bwMode="gray">
          <a:xfrm>
            <a:off x="448689" y="1499297"/>
            <a:ext cx="11297797"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smtClean="0">
                <a:solidFill>
                  <a:srgbClr val="000000"/>
                </a:solidFill>
                <a:ea typeface="Arial Unicode MS" pitchFamily="34" charset="-128"/>
                <a:cs typeface="Arial Unicode MS" pitchFamily="34" charset="-128"/>
              </a:rPr>
              <a:t>Source Code Repositories</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516832"/>
            <a:ext cx="11314373"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de-DE" sz="2000" kern="0" dirty="0" err="1" smtClean="0">
                <a:solidFill>
                  <a:srgbClr val="000000"/>
                </a:solidFill>
                <a:ea typeface="Arial Unicode MS" pitchFamily="34" charset="-128"/>
                <a:cs typeface="Arial Unicode MS" pitchFamily="34" charset="-128"/>
              </a:rPr>
              <a:t>Artifact</a:t>
            </a:r>
            <a:r>
              <a:rPr lang="de-DE" sz="2000" kern="0" dirty="0" smtClean="0">
                <a:solidFill>
                  <a:srgbClr val="000000"/>
                </a:solidFill>
                <a:ea typeface="Arial Unicode MS" pitchFamily="34" charset="-128"/>
                <a:cs typeface="Arial Unicode MS" pitchFamily="34" charset="-128"/>
              </a:rPr>
              <a:t> Repositories</a:t>
            </a:r>
            <a:endParaRPr lang="en-US" sz="2000" kern="0" dirty="0">
              <a:solidFill>
                <a:srgbClr val="F0AB00"/>
              </a:solidFill>
              <a:ea typeface="Arial Unicode MS" pitchFamily="34" charset="-128"/>
              <a:cs typeface="Arial Unicode MS" pitchFamily="34" charset="-128"/>
            </a:endParaRPr>
          </a:p>
        </p:txBody>
      </p:sp>
      <p:sp>
        <p:nvSpPr>
          <p:cNvPr id="8" name="Can 7"/>
          <p:cNvSpPr/>
          <p:nvPr/>
        </p:nvSpPr>
        <p:spPr bwMode="gray">
          <a:xfrm>
            <a:off x="1827081" y="1603210"/>
            <a:ext cx="1379542" cy="530650"/>
          </a:xfrm>
          <a:prstGeom prst="can">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1600" kern="0">
                <a:ea typeface="Arial Unicode MS" pitchFamily="34" charset="-128"/>
                <a:cs typeface="Arial Unicode MS" pitchFamily="34" charset="-128"/>
              </a:rPr>
              <a:t>Source </a:t>
            </a:r>
            <a:r>
              <a:rPr lang="de-DE" sz="1600" kern="0" dirty="0" err="1">
                <a:ea typeface="Arial Unicode MS" pitchFamily="34" charset="-128"/>
                <a:cs typeface="Arial Unicode MS" pitchFamily="34" charset="-128"/>
              </a:rPr>
              <a:t>C</a:t>
            </a:r>
            <a:r>
              <a:rPr sz="1600" kern="0" smtClean="0">
                <a:ea typeface="Arial Unicode MS" pitchFamily="34" charset="-128"/>
                <a:cs typeface="Arial Unicode MS" pitchFamily="34" charset="-128"/>
              </a:rPr>
              <a:t>ode</a:t>
            </a:r>
            <a:endParaRPr lang="en-US" sz="1600" kern="0" dirty="0">
              <a:ea typeface="Arial Unicode MS" pitchFamily="34" charset="-128"/>
              <a:cs typeface="Arial Unicode MS" pitchFamily="34" charset="-128"/>
            </a:endParaRPr>
          </a:p>
        </p:txBody>
      </p:sp>
      <p:sp>
        <p:nvSpPr>
          <p:cNvPr id="10" name="Can 9"/>
          <p:cNvSpPr/>
          <p:nvPr/>
        </p:nvSpPr>
        <p:spPr bwMode="gray">
          <a:xfrm>
            <a:off x="8455335" y="1607049"/>
            <a:ext cx="2430914" cy="530650"/>
          </a:xfrm>
          <a:prstGeom prst="can">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Infrastructure Code</a:t>
            </a:r>
            <a:endParaRPr lang="en-US" sz="1600" kern="0" dirty="0">
              <a:ea typeface="Arial Unicode MS" pitchFamily="34" charset="-128"/>
              <a:cs typeface="Arial Unicode MS" pitchFamily="34" charset="-128"/>
            </a:endParaRPr>
          </a:p>
        </p:txBody>
      </p:sp>
      <p:sp>
        <p:nvSpPr>
          <p:cNvPr id="11" name="Rounded Rectangle 10"/>
          <p:cNvSpPr/>
          <p:nvPr/>
        </p:nvSpPr>
        <p:spPr bwMode="gray">
          <a:xfrm>
            <a:off x="676703" y="3255139"/>
            <a:ext cx="1821623" cy="1444083"/>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t" anchorCtr="0"/>
          <a:lstStyle/>
          <a:p>
            <a:pPr algn="ctr" fontAlgn="base">
              <a:spcBef>
                <a:spcPct val="50000"/>
              </a:spcBef>
              <a:spcAft>
                <a:spcPct val="0"/>
              </a:spcAft>
              <a:buClr>
                <a:srgbClr val="F0AB00"/>
              </a:buClr>
              <a:buSzPct val="80000"/>
            </a:pPr>
            <a:r>
              <a:rPr lang="de-DE" sz="1600" kern="0" dirty="0" smtClean="0">
                <a:solidFill>
                  <a:schemeClr val="tx1"/>
                </a:solidFill>
                <a:ea typeface="Arial Unicode MS" pitchFamily="34" charset="-128"/>
                <a:cs typeface="Arial Unicode MS" pitchFamily="34" charset="-128"/>
              </a:rPr>
              <a:t>Commit</a:t>
            </a:r>
          </a:p>
          <a:p>
            <a:pPr fontAlgn="base">
              <a:spcBef>
                <a:spcPct val="50000"/>
              </a:spcBef>
              <a:spcAft>
                <a:spcPct val="0"/>
              </a:spcAft>
              <a:buClr>
                <a:srgbClr val="F0AB00"/>
              </a:buClr>
              <a:buSzPct val="80000"/>
            </a:pPr>
            <a:r>
              <a:rPr sz="1200" kern="0" dirty="0" smtClean="0">
                <a:solidFill>
                  <a:schemeClr val="tx1"/>
                </a:solidFill>
                <a:ea typeface="Arial Unicode MS" pitchFamily="34" charset="-128"/>
                <a:cs typeface="Arial Unicode MS" pitchFamily="34" charset="-128"/>
              </a:rPr>
              <a:t>- Compile</a:t>
            </a:r>
            <a:br>
              <a:rPr sz="1200" kern="0" dirty="0" smtClean="0">
                <a:solidFill>
                  <a:schemeClr val="tx1"/>
                </a:solidFill>
                <a:ea typeface="Arial Unicode MS" pitchFamily="34" charset="-128"/>
                <a:cs typeface="Arial Unicode MS" pitchFamily="34" charset="-128"/>
              </a:rPr>
            </a:br>
            <a:r>
              <a:rPr sz="1200" kern="0" dirty="0" smtClean="0">
                <a:solidFill>
                  <a:schemeClr val="tx1"/>
                </a:solidFill>
                <a:ea typeface="Arial Unicode MS" pitchFamily="34" charset="-128"/>
                <a:cs typeface="Arial Unicode MS" pitchFamily="34" charset="-128"/>
              </a:rPr>
              <a:t>- Unit</a:t>
            </a:r>
            <a:r>
              <a:rPr lang="de-DE" sz="1200" kern="0" dirty="0" smtClean="0">
                <a:solidFill>
                  <a:schemeClr val="tx1"/>
                </a:solidFill>
                <a:ea typeface="Arial Unicode MS" pitchFamily="34" charset="-128"/>
                <a:cs typeface="Arial Unicode MS" pitchFamily="34" charset="-128"/>
              </a:rPr>
              <a:t>/Comp. </a:t>
            </a:r>
            <a:r>
              <a:rPr sz="1200" kern="0" dirty="0" smtClean="0">
                <a:solidFill>
                  <a:schemeClr val="tx1"/>
                </a:solidFill>
                <a:ea typeface="Arial Unicode MS" pitchFamily="34" charset="-128"/>
                <a:cs typeface="Arial Unicode MS" pitchFamily="34" charset="-128"/>
              </a:rPr>
              <a:t>Tests</a:t>
            </a:r>
            <a:br>
              <a:rPr sz="1200" kern="0" dirty="0" smtClean="0">
                <a:solidFill>
                  <a:schemeClr val="tx1"/>
                </a:solidFill>
                <a:ea typeface="Arial Unicode MS" pitchFamily="34" charset="-128"/>
                <a:cs typeface="Arial Unicode MS" pitchFamily="34" charset="-128"/>
              </a:rPr>
            </a:br>
            <a:r>
              <a:rPr sz="1200" kern="0" dirty="0" smtClean="0">
                <a:solidFill>
                  <a:schemeClr val="tx1"/>
                </a:solidFill>
                <a:ea typeface="Arial Unicode MS" pitchFamily="34" charset="-128"/>
                <a:cs typeface="Arial Unicode MS" pitchFamily="34" charset="-128"/>
              </a:rPr>
              <a:t>- Static </a:t>
            </a:r>
            <a:r>
              <a:rPr lang="de-DE" sz="1200" kern="0" dirty="0" smtClean="0">
                <a:solidFill>
                  <a:schemeClr val="tx1"/>
                </a:solidFill>
                <a:ea typeface="Arial Unicode MS" pitchFamily="34" charset="-128"/>
                <a:cs typeface="Arial Unicode MS" pitchFamily="34" charset="-128"/>
              </a:rPr>
              <a:t>Analysis</a:t>
            </a:r>
            <a:r>
              <a:rPr sz="1200" kern="0" dirty="0" smtClean="0">
                <a:solidFill>
                  <a:schemeClr val="tx1"/>
                </a:solidFill>
                <a:ea typeface="Arial Unicode MS" pitchFamily="34" charset="-128"/>
                <a:cs typeface="Arial Unicode MS" pitchFamily="34" charset="-128"/>
              </a:rPr>
              <a:t/>
            </a:r>
            <a:br>
              <a:rPr sz="1200" kern="0" dirty="0" smtClean="0">
                <a:solidFill>
                  <a:schemeClr val="tx1"/>
                </a:solidFill>
                <a:ea typeface="Arial Unicode MS" pitchFamily="34" charset="-128"/>
                <a:cs typeface="Arial Unicode MS" pitchFamily="34" charset="-128"/>
              </a:rPr>
            </a:br>
            <a:r>
              <a:rPr lang="de-DE" sz="1200" kern="0" dirty="0" smtClean="0">
                <a:solidFill>
                  <a:schemeClr val="tx1"/>
                </a:solidFill>
                <a:ea typeface="Arial Unicode MS" pitchFamily="34" charset="-128"/>
                <a:cs typeface="Arial Unicode MS" pitchFamily="34" charset="-128"/>
              </a:rPr>
              <a:t>...</a:t>
            </a:r>
            <a:endParaRPr sz="1200" kern="0" dirty="0">
              <a:solidFill>
                <a:schemeClr val="tx1"/>
              </a:solidFill>
              <a:ea typeface="Arial Unicode MS" pitchFamily="34" charset="-128"/>
              <a:cs typeface="Arial Unicode MS" pitchFamily="34" charset="-128"/>
            </a:endParaRPr>
          </a:p>
        </p:txBody>
      </p:sp>
      <p:sp>
        <p:nvSpPr>
          <p:cNvPr id="15" name="Rounded Rectangle 14"/>
          <p:cNvSpPr/>
          <p:nvPr/>
        </p:nvSpPr>
        <p:spPr bwMode="gray">
          <a:xfrm>
            <a:off x="3188355" y="3255139"/>
            <a:ext cx="1717782" cy="1444083"/>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t" anchorCtr="0"/>
          <a:lstStyle/>
          <a:p>
            <a:pPr algn="ct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Integration</a:t>
            </a:r>
            <a:endParaRPr lang="en-US" sz="1600" kern="0" dirty="0">
              <a:solidFill>
                <a:schemeClr val="tx1"/>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200" kern="0" dirty="0" smtClean="0">
                <a:solidFill>
                  <a:schemeClr val="tx1"/>
                </a:solidFill>
                <a:ea typeface="Arial Unicode MS" pitchFamily="34" charset="-128"/>
                <a:cs typeface="Arial Unicode MS" pitchFamily="34" charset="-128"/>
              </a:rPr>
              <a:t>- System Tests</a:t>
            </a:r>
          </a:p>
        </p:txBody>
      </p:sp>
      <p:sp>
        <p:nvSpPr>
          <p:cNvPr id="14" name="Right Arrow 13"/>
          <p:cNvSpPr/>
          <p:nvPr/>
        </p:nvSpPr>
        <p:spPr bwMode="gray">
          <a:xfrm>
            <a:off x="2498326" y="3808926"/>
            <a:ext cx="688159"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1" name="Rounded Rectangle 50"/>
          <p:cNvSpPr/>
          <p:nvPr/>
        </p:nvSpPr>
        <p:spPr bwMode="gray">
          <a:xfrm>
            <a:off x="7598864" y="3255139"/>
            <a:ext cx="1687809" cy="1444083"/>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t" anchorCtr="0"/>
          <a:lstStyle/>
          <a:p>
            <a:pPr algn="ctr" fontAlgn="base">
              <a:spcBef>
                <a:spcPct val="50000"/>
              </a:spcBef>
              <a:spcAft>
                <a:spcPct val="0"/>
              </a:spcAft>
              <a:buClr>
                <a:srgbClr val="F0AB00"/>
              </a:buClr>
              <a:buSzPct val="80000"/>
            </a:pPr>
            <a:r>
              <a:rPr lang="de-DE" sz="1600" kern="0" dirty="0" err="1" smtClean="0">
                <a:solidFill>
                  <a:schemeClr val="tx1"/>
                </a:solidFill>
                <a:ea typeface="Arial Unicode MS" pitchFamily="34" charset="-128"/>
                <a:cs typeface="Arial Unicode MS" pitchFamily="34" charset="-128"/>
              </a:rPr>
              <a:t>Acceptance</a:t>
            </a:r>
            <a:endParaRPr lang="de-DE" sz="1600" kern="0" dirty="0" smtClean="0">
              <a:solidFill>
                <a:schemeClr val="tx1"/>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200" kern="0" dirty="0" smtClean="0">
                <a:solidFill>
                  <a:schemeClr val="tx1"/>
                </a:solidFill>
                <a:ea typeface="Arial Unicode MS" pitchFamily="34" charset="-128"/>
                <a:cs typeface="Arial Unicode MS" pitchFamily="34" charset="-128"/>
              </a:rPr>
              <a:t>- Explorat</a:t>
            </a:r>
            <a:r>
              <a:rPr lang="de-DE" sz="1200" kern="0" dirty="0" smtClean="0">
                <a:solidFill>
                  <a:schemeClr val="tx1"/>
                </a:solidFill>
                <a:ea typeface="Arial Unicode MS" pitchFamily="34" charset="-128"/>
                <a:cs typeface="Arial Unicode MS" pitchFamily="34" charset="-128"/>
              </a:rPr>
              <a:t>y</a:t>
            </a:r>
            <a:r>
              <a:rPr sz="1200" kern="0" dirty="0" smtClean="0">
                <a:solidFill>
                  <a:schemeClr val="tx1"/>
                </a:solidFill>
                <a:ea typeface="Arial Unicode MS" pitchFamily="34" charset="-128"/>
                <a:cs typeface="Arial Unicode MS" pitchFamily="34" charset="-128"/>
              </a:rPr>
              <a:t> Tests</a:t>
            </a:r>
            <a:br>
              <a:rPr sz="1200" kern="0" dirty="0" smtClean="0">
                <a:solidFill>
                  <a:schemeClr val="tx1"/>
                </a:solidFill>
                <a:ea typeface="Arial Unicode MS" pitchFamily="34" charset="-128"/>
                <a:cs typeface="Arial Unicode MS" pitchFamily="34" charset="-128"/>
              </a:rPr>
            </a:br>
            <a:r>
              <a:rPr sz="1000" kern="0" dirty="0" smtClean="0">
                <a:solidFill>
                  <a:schemeClr val="tx1"/>
                </a:solidFill>
                <a:ea typeface="Arial Unicode MS" pitchFamily="34" charset="-128"/>
                <a:cs typeface="Arial Unicode MS" pitchFamily="34" charset="-128"/>
              </a:rPr>
              <a:t> </a:t>
            </a:r>
            <a:r>
              <a:rPr sz="1000" i="1" kern="0" dirty="0" smtClean="0">
                <a:solidFill>
                  <a:schemeClr val="tx1"/>
                </a:solidFill>
                <a:ea typeface="Arial Unicode MS" pitchFamily="34" charset="-128"/>
                <a:cs typeface="Arial Unicode MS" pitchFamily="34" charset="-128"/>
              </a:rPr>
              <a:t>(Not yet implemented!)</a:t>
            </a:r>
          </a:p>
        </p:txBody>
      </p:sp>
      <p:sp>
        <p:nvSpPr>
          <p:cNvPr id="52" name="Rounded Rectangle 51"/>
          <p:cNvSpPr/>
          <p:nvPr/>
        </p:nvSpPr>
        <p:spPr bwMode="gray">
          <a:xfrm>
            <a:off x="9797567" y="3255139"/>
            <a:ext cx="1684758" cy="1444083"/>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t" anchorCtr="0"/>
          <a:lstStyle/>
          <a:p>
            <a:pPr algn="ct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Production</a:t>
            </a:r>
            <a:endParaRPr lang="en-US" sz="1600" kern="0" dirty="0">
              <a:solidFill>
                <a:schemeClr val="tx1"/>
              </a:solidFill>
              <a:ea typeface="Arial Unicode MS" pitchFamily="34" charset="-128"/>
              <a:cs typeface="Arial Unicode MS" pitchFamily="34" charset="-128"/>
            </a:endParaRPr>
          </a:p>
        </p:txBody>
      </p:sp>
      <p:sp>
        <p:nvSpPr>
          <p:cNvPr id="38" name="Rounded Rectangle 37"/>
          <p:cNvSpPr/>
          <p:nvPr/>
        </p:nvSpPr>
        <p:spPr bwMode="gray">
          <a:xfrm>
            <a:off x="5408890" y="3255139"/>
            <a:ext cx="1671640" cy="1444083"/>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t" anchorCtr="0"/>
          <a:lstStyle/>
          <a:p>
            <a:pPr fontAlgn="base">
              <a:spcBef>
                <a:spcPct val="50000"/>
              </a:spcBef>
              <a:spcAft>
                <a:spcPct val="0"/>
              </a:spcAft>
              <a:buClr>
                <a:srgbClr val="F0AB00"/>
              </a:buClr>
              <a:buSzPct val="80000"/>
            </a:pPr>
            <a:r>
              <a:rPr lang="de-DE" sz="1600" kern="0" dirty="0" smtClean="0">
                <a:solidFill>
                  <a:schemeClr val="tx1"/>
                </a:solidFill>
                <a:ea typeface="Arial Unicode MS" pitchFamily="34" charset="-128"/>
                <a:cs typeface="Arial Unicode MS" pitchFamily="34" charset="-128"/>
              </a:rPr>
              <a:t>Performance</a:t>
            </a:r>
          </a:p>
        </p:txBody>
      </p:sp>
      <p:sp>
        <p:nvSpPr>
          <p:cNvPr id="47" name="Right Arrow 46"/>
          <p:cNvSpPr/>
          <p:nvPr/>
        </p:nvSpPr>
        <p:spPr bwMode="gray">
          <a:xfrm>
            <a:off x="7087964" y="3808926"/>
            <a:ext cx="518333"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8" name="Right Arrow 47"/>
          <p:cNvSpPr/>
          <p:nvPr/>
        </p:nvSpPr>
        <p:spPr bwMode="gray">
          <a:xfrm>
            <a:off x="4906136" y="3808926"/>
            <a:ext cx="510895"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9" name="Right Arrow 48"/>
          <p:cNvSpPr/>
          <p:nvPr/>
        </p:nvSpPr>
        <p:spPr bwMode="gray">
          <a:xfrm>
            <a:off x="9286673" y="3808926"/>
            <a:ext cx="510895"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22" name="Rectangle 21"/>
          <p:cNvSpPr/>
          <p:nvPr/>
        </p:nvSpPr>
        <p:spPr>
          <a:xfrm>
            <a:off x="3714131" y="6004027"/>
            <a:ext cx="5020524" cy="246221"/>
          </a:xfrm>
          <a:prstGeom prst="rect">
            <a:avLst/>
          </a:prstGeom>
        </p:spPr>
        <p:txBody>
          <a:bodyPr wrap="square">
            <a:spAutoFit/>
          </a:bodyPr>
          <a:lstStyle/>
          <a:p>
            <a:r>
              <a:rPr sz="1000" dirty="0">
                <a:solidFill>
                  <a:srgbClr val="000000"/>
                </a:solidFill>
                <a:hlinkClick r:id="rId5" invalidUrl="http://mo-f8268fdb9.mo.sap.corp:8080/jenkins/view/CD Pipeline_DeliveryPlugin/"/>
              </a:rPr>
              <a:t>http://mo-f8268fdb9.mo.sap.corp:8080/jenkins/view/CD%20Pipeline_DeliveryPlugin</a:t>
            </a:r>
            <a:r>
              <a:rPr sz="1000" dirty="0" smtClean="0">
                <a:solidFill>
                  <a:srgbClr val="000000"/>
                </a:solidFill>
                <a:hlinkClick r:id="rId5" invalidUrl="http://mo-f8268fdb9.mo.sap.corp:8080/jenkins/view/CD Pipeline_DeliveryPlugin/"/>
              </a:rPr>
              <a:t>/</a:t>
            </a:r>
            <a:endParaRPr sz="1000" dirty="0">
              <a:solidFill>
                <a:srgbClr val="000000"/>
              </a:solidFill>
            </a:endParaRPr>
          </a:p>
        </p:txBody>
      </p:sp>
    </p:spTree>
    <p:extLst>
      <p:ext uri="{BB962C8B-B14F-4D97-AF65-F5344CB8AC3E}">
        <p14:creationId xmlns:p14="http://schemas.microsoft.com/office/powerpoint/2010/main" val="2897032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Bulletin Board </a:t>
            </a:r>
            <a:r>
              <a:rPr lang="de-DE" dirty="0" smtClean="0"/>
              <a:t>CD Pipeline</a:t>
            </a:r>
            <a:endParaRPr lang="de-DE" dirty="0"/>
          </a:p>
        </p:txBody>
      </p:sp>
      <p:pic>
        <p:nvPicPr>
          <p:cNvPr id="5" name="Picture 4"/>
          <p:cNvPicPr>
            <a:picLocks noChangeAspect="1"/>
          </p:cNvPicPr>
          <p:nvPr/>
        </p:nvPicPr>
        <p:blipFill>
          <a:blip r:embed="rId2"/>
          <a:stretch>
            <a:fillRect/>
          </a:stretch>
        </p:blipFill>
        <p:spPr>
          <a:xfrm>
            <a:off x="1433802" y="1333033"/>
            <a:ext cx="9317977" cy="4576880"/>
          </a:xfrm>
          <a:prstGeom prst="rect">
            <a:avLst/>
          </a:prstGeom>
          <a:ln>
            <a:solidFill>
              <a:schemeClr val="tx1"/>
            </a:solidFill>
          </a:ln>
        </p:spPr>
      </p:pic>
      <p:sp>
        <p:nvSpPr>
          <p:cNvPr id="6" name="Rectangle 5"/>
          <p:cNvSpPr/>
          <p:nvPr/>
        </p:nvSpPr>
        <p:spPr>
          <a:xfrm>
            <a:off x="324000" y="6037912"/>
            <a:ext cx="11545200" cy="461665"/>
          </a:xfrm>
          <a:prstGeom prst="rect">
            <a:avLst/>
          </a:prstGeom>
        </p:spPr>
        <p:txBody>
          <a:bodyPr wrap="square">
            <a:spAutoFit/>
          </a:bodyPr>
          <a:lstStyle/>
          <a:p>
            <a:r>
              <a:rPr lang="de-DE" sz="2400" dirty="0">
                <a:hlinkClick r:id="rId3" invalidUrl="http://mo-f8268fdb9.mo.sap.corp:8080/jenkins/view/CD Pipeline_DeliveryPlugin/"/>
              </a:rPr>
              <a:t>http://mo-f8268fdb9.mo.sap.corp:8080/jenkins/view/CD%20Pipeline_DeliveryPlugin</a:t>
            </a:r>
            <a:r>
              <a:rPr lang="de-DE" sz="2400" dirty="0" smtClean="0">
                <a:hlinkClick r:id="rId3" invalidUrl="http://mo-f8268fdb9.mo.sap.corp:8080/jenkins/view/CD Pipeline_DeliveryPlugin/"/>
              </a:rPr>
              <a:t>/</a:t>
            </a:r>
            <a:endParaRPr lang="de-DE" sz="2400" dirty="0"/>
          </a:p>
        </p:txBody>
      </p:sp>
    </p:spTree>
    <p:extLst>
      <p:ext uri="{BB962C8B-B14F-4D97-AF65-F5344CB8AC3E}">
        <p14:creationId xmlns:p14="http://schemas.microsoft.com/office/powerpoint/2010/main" val="1618744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CD Pipeline: </a:t>
            </a:r>
            <a:r>
              <a:rPr lang="de-DE" dirty="0" err="1" smtClean="0"/>
              <a:t>Current</a:t>
            </a:r>
            <a:r>
              <a:rPr lang="de-DE" dirty="0" smtClean="0"/>
              <a:t> State</a:t>
            </a:r>
            <a:endParaRPr lang="en-US" i="1" dirty="0"/>
          </a:p>
        </p:txBody>
      </p:sp>
      <p:sp>
        <p:nvSpPr>
          <p:cNvPr id="3" name="Rounded Rectangle 2"/>
          <p:cNvSpPr/>
          <p:nvPr/>
        </p:nvSpPr>
        <p:spPr bwMode="gray">
          <a:xfrm>
            <a:off x="448691" y="1337404"/>
            <a:ext cx="11343813"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Version Control: </a:t>
            </a: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19251" y="5709133"/>
            <a:ext cx="8107530"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Artifact Repository: Jenkins</a:t>
            </a:r>
          </a:p>
        </p:txBody>
      </p:sp>
      <p:sp>
        <p:nvSpPr>
          <p:cNvPr id="37" name="Rounded Rectangle 36"/>
          <p:cNvSpPr/>
          <p:nvPr/>
        </p:nvSpPr>
        <p:spPr bwMode="gray">
          <a:xfrm>
            <a:off x="444855" y="3148787"/>
            <a:ext cx="1821623"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de-DE" sz="1800" kern="0" dirty="0">
                <a:solidFill>
                  <a:srgbClr val="000000"/>
                </a:solidFill>
                <a:latin typeface="Arial"/>
                <a:ea typeface="Arial Unicode MS" pitchFamily="34" charset="-128"/>
                <a:cs typeface="Arial Unicode MS" pitchFamily="34" charset="-128"/>
              </a:rPr>
              <a:t>Commit</a:t>
            </a:r>
          </a:p>
        </p:txBody>
      </p:sp>
      <p:sp>
        <p:nvSpPr>
          <p:cNvPr id="42" name="Rounded Rectangle 41"/>
          <p:cNvSpPr/>
          <p:nvPr/>
        </p:nvSpPr>
        <p:spPr bwMode="gray">
          <a:xfrm>
            <a:off x="2951344" y="3148787"/>
            <a:ext cx="1717782"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a:t>
            </a:r>
          </a:p>
        </p:txBody>
      </p:sp>
      <p:sp>
        <p:nvSpPr>
          <p:cNvPr id="43" name="Right Arrow 42"/>
          <p:cNvSpPr/>
          <p:nvPr/>
        </p:nvSpPr>
        <p:spPr bwMode="gray">
          <a:xfrm>
            <a:off x="2272940" y="3703752"/>
            <a:ext cx="678403"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44" name="Rounded Rectangle 43"/>
          <p:cNvSpPr/>
          <p:nvPr/>
        </p:nvSpPr>
        <p:spPr bwMode="gray">
          <a:xfrm>
            <a:off x="7710498" y="3148787"/>
            <a:ext cx="1687809"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Acceptance</a:t>
            </a:r>
          </a:p>
        </p:txBody>
      </p:sp>
      <p:sp>
        <p:nvSpPr>
          <p:cNvPr id="45" name="Rounded Rectangle 44"/>
          <p:cNvSpPr/>
          <p:nvPr/>
        </p:nvSpPr>
        <p:spPr bwMode="gray">
          <a:xfrm>
            <a:off x="10083173" y="3148787"/>
            <a:ext cx="1684758"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Production</a:t>
            </a:r>
            <a:endParaRPr lang="de-DE" sz="1800" kern="0" dirty="0">
              <a:solidFill>
                <a:srgbClr val="000000"/>
              </a:solidFill>
              <a:latin typeface="Arial"/>
              <a:ea typeface="Arial Unicode MS" pitchFamily="34" charset="-128"/>
              <a:cs typeface="Arial Unicode MS" pitchFamily="34" charset="-128"/>
            </a:endParaRPr>
          </a:p>
        </p:txBody>
      </p:sp>
      <p:sp>
        <p:nvSpPr>
          <p:cNvPr id="46" name="Rounded Rectangle 45"/>
          <p:cNvSpPr/>
          <p:nvPr/>
        </p:nvSpPr>
        <p:spPr bwMode="gray">
          <a:xfrm>
            <a:off x="5353992" y="3148787"/>
            <a:ext cx="1671640"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Performance</a:t>
            </a:r>
          </a:p>
        </p:txBody>
      </p:sp>
      <p:sp>
        <p:nvSpPr>
          <p:cNvPr id="50" name="Right Arrow 49"/>
          <p:cNvSpPr/>
          <p:nvPr/>
        </p:nvSpPr>
        <p:spPr bwMode="gray">
          <a:xfrm>
            <a:off x="7025632" y="3703752"/>
            <a:ext cx="684866"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3" name="Right Arrow 52"/>
          <p:cNvSpPr/>
          <p:nvPr/>
        </p:nvSpPr>
        <p:spPr bwMode="gray">
          <a:xfrm>
            <a:off x="4675588" y="3703752"/>
            <a:ext cx="678403"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4" name="Right Arrow 53"/>
          <p:cNvSpPr/>
          <p:nvPr/>
        </p:nvSpPr>
        <p:spPr bwMode="gray">
          <a:xfrm>
            <a:off x="9398307" y="3709694"/>
            <a:ext cx="696578"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cxnSp>
        <p:nvCxnSpPr>
          <p:cNvPr id="16" name="Straight Arrow Connector 15"/>
          <p:cNvCxnSpPr/>
          <p:nvPr/>
        </p:nvCxnSpPr>
        <p:spPr>
          <a:xfrm>
            <a:off x="1211766" y="2078252"/>
            <a:ext cx="0" cy="106777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576039" y="2070818"/>
            <a:ext cx="0" cy="107914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gray">
          <a:xfrm>
            <a:off x="8635625" y="5709133"/>
            <a:ext cx="3127438"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Artifact Repository: </a:t>
            </a:r>
            <a:r>
              <a:rPr lang="de-DE" sz="2000" kern="0" dirty="0">
                <a:solidFill>
                  <a:srgbClr val="000000"/>
                </a:solidFill>
                <a:ea typeface="Arial Unicode MS" pitchFamily="34" charset="-128"/>
                <a:cs typeface="Arial Unicode MS" pitchFamily="34" charset="-128"/>
              </a:rPr>
              <a:t>Nexus</a:t>
            </a:r>
            <a:endParaRPr lang="en-US" sz="2000" kern="0" dirty="0">
              <a:solidFill>
                <a:srgbClr val="000000"/>
              </a:solidFill>
              <a:ea typeface="Arial Unicode MS" pitchFamily="34" charset="-128"/>
              <a:cs typeface="Arial Unicode MS" pitchFamily="34" charset="-128"/>
            </a:endParaRPr>
          </a:p>
        </p:txBody>
      </p:sp>
      <p:cxnSp>
        <p:nvCxnSpPr>
          <p:cNvPr id="39" name="Straight Arrow Connector 38"/>
          <p:cNvCxnSpPr/>
          <p:nvPr/>
        </p:nvCxnSpPr>
        <p:spPr>
          <a:xfrm>
            <a:off x="3802566" y="2082193"/>
            <a:ext cx="0" cy="106777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200078" y="2078252"/>
            <a:ext cx="0" cy="106777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8617040" y="2070818"/>
            <a:ext cx="0" cy="107914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353015" y="4588360"/>
            <a:ext cx="11151"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2" idx="2"/>
          </p:cNvCxnSpPr>
          <p:nvPr/>
        </p:nvCxnSpPr>
        <p:spPr>
          <a:xfrm flipV="1">
            <a:off x="3810235" y="4588360"/>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6189812" y="4588359"/>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185230" y="4588358"/>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10918353" y="4588358"/>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8925083" y="4588357"/>
            <a:ext cx="11151"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01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CD Pipeline: Future State</a:t>
            </a:r>
            <a:endParaRPr lang="en-US" i="1" dirty="0"/>
          </a:p>
        </p:txBody>
      </p:sp>
      <p:sp>
        <p:nvSpPr>
          <p:cNvPr id="3" name="Rounded Rectangle 2"/>
          <p:cNvSpPr/>
          <p:nvPr/>
        </p:nvSpPr>
        <p:spPr bwMode="gray">
          <a:xfrm>
            <a:off x="448691" y="1337404"/>
            <a:ext cx="11343813"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Version Control: </a:t>
            </a: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37" name="Rounded Rectangle 36"/>
          <p:cNvSpPr/>
          <p:nvPr/>
        </p:nvSpPr>
        <p:spPr bwMode="gray">
          <a:xfrm>
            <a:off x="444855" y="3148787"/>
            <a:ext cx="1821623"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de-DE" sz="1800" kern="0" dirty="0" smtClean="0">
                <a:solidFill>
                  <a:srgbClr val="000000"/>
                </a:solidFill>
                <a:latin typeface="Arial"/>
                <a:ea typeface="Arial Unicode MS" pitchFamily="34" charset="-128"/>
                <a:cs typeface="Arial Unicode MS" pitchFamily="34" charset="-128"/>
              </a:rPr>
              <a:t>Commit</a:t>
            </a:r>
          </a:p>
          <a:p>
            <a:pPr algn="ctr" fontAlgn="base">
              <a:spcBef>
                <a:spcPct val="50000"/>
              </a:spcBef>
              <a:spcAft>
                <a:spcPct val="0"/>
              </a:spcAft>
              <a:buClr>
                <a:srgbClr val="F0AB00"/>
              </a:buClr>
              <a:buSzPct val="80000"/>
            </a:pPr>
            <a:r>
              <a:rPr lang="de-DE" sz="1600" i="1" kern="0" dirty="0" smtClean="0">
                <a:solidFill>
                  <a:srgbClr val="000000"/>
                </a:solidFill>
                <a:ea typeface="Arial Unicode MS" pitchFamily="34" charset="-128"/>
                <a:cs typeface="Arial Unicode MS" pitchFamily="34" charset="-128"/>
              </a:rPr>
              <a:t>(</a:t>
            </a:r>
            <a:r>
              <a:rPr lang="de-DE" sz="1600" i="1" kern="0" dirty="0" err="1" smtClean="0">
                <a:solidFill>
                  <a:srgbClr val="000000"/>
                </a:solidFill>
                <a:ea typeface="Arial Unicode MS" pitchFamily="34" charset="-128"/>
                <a:cs typeface="Arial Unicode MS" pitchFamily="34" charset="-128"/>
              </a:rPr>
              <a:t>build</a:t>
            </a:r>
            <a:r>
              <a:rPr lang="de-DE" sz="1600" i="1" kern="0" dirty="0" smtClean="0">
                <a:solidFill>
                  <a:srgbClr val="000000"/>
                </a:solidFill>
                <a:ea typeface="Arial Unicode MS" pitchFamily="34" charset="-128"/>
                <a:cs typeface="Arial Unicode MS" pitchFamily="34" charset="-128"/>
              </a:rPr>
              <a:t>: </a:t>
            </a:r>
            <a:r>
              <a:rPr lang="de-DE" sz="1600" i="1" kern="0" dirty="0" err="1" smtClean="0">
                <a:solidFill>
                  <a:srgbClr val="000000"/>
                </a:solidFill>
                <a:ea typeface="Arial Unicode MS" pitchFamily="34" charset="-128"/>
                <a:cs typeface="Arial Unicode MS" pitchFamily="34" charset="-128"/>
              </a:rPr>
              <a:t>XMake</a:t>
            </a:r>
            <a:r>
              <a:rPr lang="de-DE" sz="1600" i="1" kern="0" dirty="0" smtClean="0">
                <a:solidFill>
                  <a:srgbClr val="000000"/>
                </a:solidFill>
                <a:ea typeface="Arial Unicode MS" pitchFamily="34" charset="-128"/>
                <a:cs typeface="Arial Unicode MS" pitchFamily="34" charset="-128"/>
              </a:rPr>
              <a:t>)</a:t>
            </a:r>
            <a:endParaRPr lang="de-DE" sz="1600" i="1" kern="0" dirty="0">
              <a:solidFill>
                <a:srgbClr val="000000"/>
              </a:solidFill>
              <a:ea typeface="Arial Unicode MS" pitchFamily="34" charset="-128"/>
              <a:cs typeface="Arial Unicode MS" pitchFamily="34" charset="-128"/>
            </a:endParaRPr>
          </a:p>
        </p:txBody>
      </p:sp>
      <p:sp>
        <p:nvSpPr>
          <p:cNvPr id="42" name="Rounded Rectangle 41"/>
          <p:cNvSpPr/>
          <p:nvPr/>
        </p:nvSpPr>
        <p:spPr bwMode="gray">
          <a:xfrm>
            <a:off x="2951344" y="3148787"/>
            <a:ext cx="1717782"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1800" kern="0" dirty="0" smtClean="0">
                <a:solidFill>
                  <a:srgbClr val="000000"/>
                </a:solidFill>
                <a:latin typeface="Arial"/>
                <a:ea typeface="Arial Unicode MS" pitchFamily="34" charset="-128"/>
                <a:cs typeface="Arial Unicode MS" pitchFamily="34" charset="-128"/>
              </a:rPr>
              <a:t>Integration</a:t>
            </a:r>
          </a:p>
        </p:txBody>
      </p:sp>
      <p:sp>
        <p:nvSpPr>
          <p:cNvPr id="43" name="Right Arrow 42"/>
          <p:cNvSpPr/>
          <p:nvPr/>
        </p:nvSpPr>
        <p:spPr bwMode="gray">
          <a:xfrm>
            <a:off x="2272940" y="3703752"/>
            <a:ext cx="678403"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44" name="Rounded Rectangle 43"/>
          <p:cNvSpPr/>
          <p:nvPr/>
        </p:nvSpPr>
        <p:spPr bwMode="gray">
          <a:xfrm>
            <a:off x="7710498" y="3148787"/>
            <a:ext cx="1687809"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Acceptance</a:t>
            </a:r>
          </a:p>
        </p:txBody>
      </p:sp>
      <p:sp>
        <p:nvSpPr>
          <p:cNvPr id="45" name="Rounded Rectangle 44"/>
          <p:cNvSpPr/>
          <p:nvPr/>
        </p:nvSpPr>
        <p:spPr bwMode="gray">
          <a:xfrm>
            <a:off x="10083173" y="3148787"/>
            <a:ext cx="1684758"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Production</a:t>
            </a:r>
            <a:endParaRPr lang="de-DE" sz="1800" kern="0" dirty="0">
              <a:solidFill>
                <a:srgbClr val="000000"/>
              </a:solidFill>
              <a:latin typeface="Arial"/>
              <a:ea typeface="Arial Unicode MS" pitchFamily="34" charset="-128"/>
              <a:cs typeface="Arial Unicode MS" pitchFamily="34" charset="-128"/>
            </a:endParaRPr>
          </a:p>
        </p:txBody>
      </p:sp>
      <p:sp>
        <p:nvSpPr>
          <p:cNvPr id="46" name="Rounded Rectangle 45"/>
          <p:cNvSpPr/>
          <p:nvPr/>
        </p:nvSpPr>
        <p:spPr bwMode="gray">
          <a:xfrm>
            <a:off x="5353992" y="3148787"/>
            <a:ext cx="1671640"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Performance</a:t>
            </a:r>
          </a:p>
        </p:txBody>
      </p:sp>
      <p:sp>
        <p:nvSpPr>
          <p:cNvPr id="50" name="Right Arrow 49"/>
          <p:cNvSpPr/>
          <p:nvPr/>
        </p:nvSpPr>
        <p:spPr bwMode="gray">
          <a:xfrm>
            <a:off x="7025632" y="3703752"/>
            <a:ext cx="684866"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3" name="Right Arrow 52"/>
          <p:cNvSpPr/>
          <p:nvPr/>
        </p:nvSpPr>
        <p:spPr bwMode="gray">
          <a:xfrm>
            <a:off x="4675588" y="3703752"/>
            <a:ext cx="678403"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4" name="Right Arrow 53"/>
          <p:cNvSpPr/>
          <p:nvPr/>
        </p:nvSpPr>
        <p:spPr bwMode="gray">
          <a:xfrm>
            <a:off x="9398307" y="3709694"/>
            <a:ext cx="696578"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cxnSp>
        <p:nvCxnSpPr>
          <p:cNvPr id="16" name="Straight Arrow Connector 15"/>
          <p:cNvCxnSpPr/>
          <p:nvPr/>
        </p:nvCxnSpPr>
        <p:spPr>
          <a:xfrm>
            <a:off x="1211766" y="2078252"/>
            <a:ext cx="0" cy="106777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576039" y="2070818"/>
            <a:ext cx="0" cy="107914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802566" y="2082193"/>
            <a:ext cx="0" cy="106777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200078" y="2078252"/>
            <a:ext cx="0" cy="106777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8617040" y="2070818"/>
            <a:ext cx="0" cy="107914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353015" y="4588360"/>
            <a:ext cx="11151"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2" idx="2"/>
          </p:cNvCxnSpPr>
          <p:nvPr/>
        </p:nvCxnSpPr>
        <p:spPr>
          <a:xfrm flipV="1">
            <a:off x="3810235" y="4588360"/>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6189812" y="4588359"/>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185230" y="4588358"/>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10918353" y="4588358"/>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gray">
          <a:xfrm>
            <a:off x="419251" y="5709133"/>
            <a:ext cx="8107530"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smtClean="0">
                <a:solidFill>
                  <a:srgbClr val="000000"/>
                </a:solidFill>
                <a:ea typeface="Arial Unicode MS" pitchFamily="34" charset="-128"/>
                <a:cs typeface="Arial Unicode MS" pitchFamily="34" charset="-128"/>
              </a:rPr>
              <a:t>Nexus: Staging Repo</a:t>
            </a:r>
            <a:endParaRPr lang="en-US" sz="2000" kern="0" dirty="0">
              <a:solidFill>
                <a:srgbClr val="000000"/>
              </a:solidFill>
              <a:ea typeface="Arial Unicode MS" pitchFamily="34" charset="-128"/>
              <a:cs typeface="Arial Unicode MS" pitchFamily="34" charset="-128"/>
            </a:endParaRPr>
          </a:p>
        </p:txBody>
      </p:sp>
      <p:sp>
        <p:nvSpPr>
          <p:cNvPr id="28" name="Rounded Rectangle 27"/>
          <p:cNvSpPr/>
          <p:nvPr/>
        </p:nvSpPr>
        <p:spPr bwMode="gray">
          <a:xfrm>
            <a:off x="8635625" y="5709133"/>
            <a:ext cx="3127438"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de-DE" sz="2000" kern="0" dirty="0" smtClean="0">
                <a:solidFill>
                  <a:srgbClr val="000000"/>
                </a:solidFill>
                <a:ea typeface="Arial Unicode MS" pitchFamily="34" charset="-128"/>
                <a:cs typeface="Arial Unicode MS" pitchFamily="34" charset="-128"/>
              </a:rPr>
              <a:t>Nexus: Release Repo</a:t>
            </a:r>
            <a:endParaRPr lang="en-US" sz="2000" kern="0" dirty="0">
              <a:solidFill>
                <a:srgbClr val="000000"/>
              </a:solidFill>
              <a:ea typeface="Arial Unicode MS" pitchFamily="34" charset="-128"/>
              <a:cs typeface="Arial Unicode MS" pitchFamily="34" charset="-128"/>
            </a:endParaRPr>
          </a:p>
        </p:txBody>
      </p:sp>
      <p:sp>
        <p:nvSpPr>
          <p:cNvPr id="29" name="TextBox 28"/>
          <p:cNvSpPr txBox="1"/>
          <p:nvPr/>
        </p:nvSpPr>
        <p:spPr>
          <a:xfrm rot="16200000">
            <a:off x="965473" y="5002106"/>
            <a:ext cx="501740" cy="24622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stage</a:t>
            </a:r>
            <a:endParaRPr lang="en-US" sz="1400" i="1" kern="0" dirty="0" smtClean="0">
              <a:ea typeface="Arial Unicode MS" pitchFamily="34" charset="-128"/>
              <a:cs typeface="Arial Unicode MS" pitchFamily="34" charset="-128"/>
            </a:endParaRPr>
          </a:p>
        </p:txBody>
      </p:sp>
      <p:sp>
        <p:nvSpPr>
          <p:cNvPr id="30" name="TextBox 29"/>
          <p:cNvSpPr txBox="1"/>
          <p:nvPr/>
        </p:nvSpPr>
        <p:spPr>
          <a:xfrm>
            <a:off x="7333792" y="5830848"/>
            <a:ext cx="753411" cy="24622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promote</a:t>
            </a:r>
            <a:endParaRPr lang="en-US" sz="1400" i="1" kern="0" dirty="0" smtClean="0">
              <a:ea typeface="Arial Unicode MS" pitchFamily="34" charset="-128"/>
              <a:cs typeface="Arial Unicode MS" pitchFamily="34" charset="-128"/>
            </a:endParaRPr>
          </a:p>
        </p:txBody>
      </p:sp>
      <p:cxnSp>
        <p:nvCxnSpPr>
          <p:cNvPr id="58" name="Straight Arrow Connector 57"/>
          <p:cNvCxnSpPr/>
          <p:nvPr/>
        </p:nvCxnSpPr>
        <p:spPr>
          <a:xfrm flipV="1">
            <a:off x="7025632" y="6075842"/>
            <a:ext cx="1912427" cy="122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333792" y="4595225"/>
            <a:ext cx="1674406" cy="1235623"/>
          </a:xfrm>
          <a:prstGeom prst="straightConnector1">
            <a:avLst/>
          </a:prstGeom>
          <a:ln w="6350">
            <a:solidFill>
              <a:schemeClr val="tx1"/>
            </a:solidFill>
            <a:prstDash val="lgDash"/>
            <a:tailEnd type="arrow"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809198" y="4833353"/>
            <a:ext cx="1679947" cy="630785"/>
          </a:xfrm>
          <a:prstGeom prst="rect">
            <a:avLst/>
          </a:prstGeom>
          <a:solidFill>
            <a:srgbClr val="FFFFCC"/>
          </a:solidFill>
          <a:ln w="6350" algn="ctr">
            <a:solidFill>
              <a:schemeClr val="tx1"/>
            </a:solidFill>
            <a:miter lim="800000"/>
            <a:headEnd/>
            <a:tailEnd/>
          </a:ln>
        </p:spPr>
        <p:txBody>
          <a:bodyPr lIns="90000" tIns="72000" rIns="90000" bIns="72000" rtlCol="0" anchor="ctr"/>
          <a:lstStyle>
            <a:defPPr>
              <a:defRPr lang="de-DE"/>
            </a:defPPr>
            <a:lvl1pPr marR="0" defTabSz="914400" fontAlgn="base">
              <a:lnSpc>
                <a:spcPct val="100000"/>
              </a:lnSpc>
              <a:spcBef>
                <a:spcPct val="50000"/>
              </a:spcBef>
              <a:spcAft>
                <a:spcPct val="0"/>
              </a:spcAft>
              <a:buClr>
                <a:srgbClr val="F0AB00"/>
              </a:buClr>
              <a:buSzPct val="80000"/>
              <a:tabLst/>
              <a:defRPr kumimoji="0" sz="1000" b="0" i="1" u="none" strike="noStrike" kern="0" cap="none" spc="0" normalizeH="0" baseline="0">
                <a:ln>
                  <a:noFill/>
                </a:ln>
                <a:effectLst/>
                <a:uLnTx/>
                <a:uFillTx/>
                <a:ea typeface="Arial Unicode MS" pitchFamily="34" charset="-128"/>
                <a:cs typeface="Arial Unicode MS" pitchFamily="34" charset="-128"/>
              </a:defRPr>
            </a:lvl1pPr>
          </a:lstStyle>
          <a:p>
            <a:r>
              <a:rPr lang="en-US" dirty="0"/>
              <a:t>Notify, that </a:t>
            </a:r>
            <a:r>
              <a:rPr lang="en-US" dirty="0" smtClean="0"/>
              <a:t> the </a:t>
            </a:r>
            <a:r>
              <a:rPr lang="en-US" dirty="0"/>
              <a:t>artifact is </a:t>
            </a:r>
            <a:br>
              <a:rPr lang="en-US" dirty="0"/>
            </a:br>
            <a:r>
              <a:rPr lang="en-US" dirty="0"/>
              <a:t>successfully qualified</a:t>
            </a:r>
            <a:br>
              <a:rPr lang="en-US" dirty="0"/>
            </a:br>
            <a:r>
              <a:rPr lang="en-US" dirty="0"/>
              <a:t>release candidate </a:t>
            </a:r>
            <a:r>
              <a:rPr lang="en-US" dirty="0">
                <a:sym typeface="Wingdings" panose="05000000000000000000" pitchFamily="2" charset="2"/>
              </a:rPr>
              <a:t> release</a:t>
            </a:r>
            <a:endParaRPr lang="en-US" dirty="0"/>
          </a:p>
        </p:txBody>
      </p:sp>
      <p:sp>
        <p:nvSpPr>
          <p:cNvPr id="32" name="TextBox 31"/>
          <p:cNvSpPr txBox="1"/>
          <p:nvPr/>
        </p:nvSpPr>
        <p:spPr>
          <a:xfrm>
            <a:off x="1502962" y="4902614"/>
            <a:ext cx="1771360" cy="561524"/>
          </a:xfrm>
          <a:prstGeom prst="rect">
            <a:avLst/>
          </a:prstGeom>
          <a:solidFill>
            <a:srgbClr val="FFFFCC"/>
          </a:solidFill>
          <a:ln w="6350" algn="ctr">
            <a:solidFill>
              <a:schemeClr val="tx1"/>
            </a:solidFill>
            <a:miter lim="800000"/>
            <a:headEnd/>
            <a:tailEnd/>
          </a:ln>
        </p:spPr>
        <p:txBody>
          <a:bodyPr lIns="90000" tIns="72000" rIns="90000" bIns="72000" rtlCol="0" anchor="ctr"/>
          <a:lstStyle>
            <a:defPPr>
              <a:defRPr lang="de-DE"/>
            </a:defPPr>
            <a:lvl1pPr marR="0" algn="ctr" defTabSz="914400" fontAlgn="base">
              <a:lnSpc>
                <a:spcPct val="100000"/>
              </a:lnSpc>
              <a:spcBef>
                <a:spcPct val="50000"/>
              </a:spcBef>
              <a:spcAft>
                <a:spcPct val="0"/>
              </a:spcAft>
              <a:buClr>
                <a:srgbClr val="F0AB00"/>
              </a:buClr>
              <a:buSzPct val="80000"/>
              <a:tabLst/>
              <a:defRPr kumimoji="0" sz="1600" b="0" i="0" u="none" strike="noStrike" kern="0" cap="none" spc="0" normalizeH="0" baseline="0">
                <a:ln>
                  <a:noFill/>
                </a:ln>
                <a:effectLst/>
                <a:uLnTx/>
                <a:uFillTx/>
                <a:ea typeface="Arial Unicode MS" pitchFamily="34" charset="-128"/>
                <a:cs typeface="Arial Unicode MS" pitchFamily="34" charset="-128"/>
              </a:defRPr>
            </a:lvl1pPr>
          </a:lstStyle>
          <a:p>
            <a:pPr algn="l"/>
            <a:r>
              <a:rPr lang="en-US" sz="1000" i="1" dirty="0"/>
              <a:t>Release candidate;,</a:t>
            </a:r>
            <a:br>
              <a:rPr lang="en-US" sz="1000" i="1" dirty="0"/>
            </a:br>
            <a:r>
              <a:rPr lang="en-US" sz="1000" i="1" dirty="0"/>
              <a:t>incl. e.g. MD5/ SHA1 hash</a:t>
            </a:r>
            <a:br>
              <a:rPr lang="en-US" sz="1000" i="1" dirty="0"/>
            </a:br>
            <a:r>
              <a:rPr lang="en-US" sz="1000" i="1" dirty="0"/>
              <a:t>and signed with certificate</a:t>
            </a:r>
          </a:p>
        </p:txBody>
      </p:sp>
    </p:spTree>
    <p:extLst>
      <p:ext uri="{BB962C8B-B14F-4D97-AF65-F5344CB8AC3E}">
        <p14:creationId xmlns:p14="http://schemas.microsoft.com/office/powerpoint/2010/main" val="387279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a:hlinkClick r:id="rId3" invalidUrl="http://mo-f8268fdb9.mo.sap.corp:8080/jenkins/view/CD Pipeline_DeliveryPlugin/"/>
              </a:rPr>
              <a:t>http://</a:t>
            </a:r>
            <a:r>
              <a:rPr lang="en-US" dirty="0" smtClean="0">
                <a:hlinkClick r:id="rId3" invalidUrl="http://mo-f8268fdb9.mo.sap.corp:8080/jenkins/view/CD Pipeline_DeliveryPlugin/"/>
              </a:rPr>
              <a:t>mo-f8268fdb9.mo.sap.corp:8080/jenkins/view/CD%20Pipeline_DeliveryPlugin/</a:t>
            </a:r>
            <a:endParaRPr lang="en-US" dirty="0" smtClean="0"/>
          </a:p>
          <a:p>
            <a:endParaRPr lang="en-US" dirty="0"/>
          </a:p>
        </p:txBody>
      </p:sp>
    </p:spTree>
    <p:extLst>
      <p:ext uri="{BB962C8B-B14F-4D97-AF65-F5344CB8AC3E}">
        <p14:creationId xmlns:p14="http://schemas.microsoft.com/office/powerpoint/2010/main" val="1775016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4098" y="610641"/>
            <a:ext cx="2825374" cy="394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7" name="Rounded Rectangle 46"/>
          <p:cNvSpPr/>
          <p:nvPr/>
        </p:nvSpPr>
        <p:spPr bwMode="gray">
          <a:xfrm>
            <a:off x="446472" y="3282031"/>
            <a:ext cx="11346032" cy="1285207"/>
          </a:xfrm>
          <a:prstGeom prst="roundRect">
            <a:avLst/>
          </a:prstGeom>
          <a:solidFill>
            <a:schemeClr val="bg1">
              <a:lumMod val="85000"/>
            </a:schemeClr>
          </a:solidFill>
          <a:ln>
            <a:headEnd/>
            <a:tailEnd/>
          </a:ln>
          <a:effectLst/>
        </p:spPr>
        <p:style>
          <a:lnRef idx="1">
            <a:schemeClr val="accent2"/>
          </a:lnRef>
          <a:fillRef idx="2">
            <a:schemeClr val="accent2"/>
          </a:fillRef>
          <a:effectRef idx="1">
            <a:schemeClr val="accent2"/>
          </a:effectRef>
          <a:fontRef idx="minor">
            <a:schemeClr val="dk1"/>
          </a:fontRef>
        </p:style>
        <p:txBody>
          <a:bodyPr lIns="107163" tIns="85730" rIns="107163" bIns="85730" rtlCol="0" anchor="t"/>
          <a:lstStyle/>
          <a:p>
            <a:pPr fontAlgn="base">
              <a:spcBef>
                <a:spcPct val="50000"/>
              </a:spcBef>
              <a:spcAft>
                <a:spcPct val="0"/>
              </a:spcAft>
              <a:buClr>
                <a:srgbClr val="F0AB00"/>
              </a:buClr>
              <a:buSzPct val="80000"/>
            </a:pPr>
            <a:endParaRPr lang="de-DE" sz="1000" b="1" kern="0" dirty="0" smtClean="0">
              <a:ea typeface="Arial Unicode MS" pitchFamily="34" charset="-128"/>
              <a:cs typeface="Arial Unicode MS" pitchFamily="34" charset="-128"/>
            </a:endParaRPr>
          </a:p>
        </p:txBody>
      </p:sp>
      <p:cxnSp>
        <p:nvCxnSpPr>
          <p:cNvPr id="21" name="Straight Arrow Connector 20"/>
          <p:cNvCxnSpPr>
            <a:endCxn id="13" idx="1"/>
          </p:cNvCxnSpPr>
          <p:nvPr/>
        </p:nvCxnSpPr>
        <p:spPr>
          <a:xfrm rot="16200000" flipH="1">
            <a:off x="11791" y="2648047"/>
            <a:ext cx="2030160" cy="523016"/>
          </a:xfrm>
          <a:prstGeom prst="bentConnector2">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de-DE" dirty="0" smtClean="0"/>
              <a:t>Commit Stage</a:t>
            </a:r>
            <a:endParaRPr lang="de-DE" dirty="0"/>
          </a:p>
        </p:txBody>
      </p:sp>
      <p:sp>
        <p:nvSpPr>
          <p:cNvPr id="4" name="Rounded Rectangle 3"/>
          <p:cNvSpPr/>
          <p:nvPr/>
        </p:nvSpPr>
        <p:spPr bwMode="gray">
          <a:xfrm>
            <a:off x="448690" y="5709133"/>
            <a:ext cx="11343813" cy="733416"/>
          </a:xfrm>
          <a:prstGeom prst="roundRect">
            <a:avLst/>
          </a:prstGeom>
          <a:solidFill>
            <a:schemeClr val="accent1">
              <a:lumMod val="60000"/>
              <a:lumOff val="40000"/>
            </a:schemeClr>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Artifact Repository: Jenkins </a:t>
            </a:r>
            <a:br>
              <a:rPr lang="en-US" sz="2000" kern="0" dirty="0" smtClean="0">
                <a:ea typeface="Arial Unicode MS" pitchFamily="34" charset="-128"/>
                <a:cs typeface="Arial Unicode MS" pitchFamily="34" charset="-128"/>
              </a:rPr>
            </a:br>
            <a:r>
              <a:rPr lang="en-US" sz="1600" i="1" kern="0" dirty="0" smtClean="0">
                <a:ea typeface="Arial Unicode MS" pitchFamily="34" charset="-128"/>
                <a:cs typeface="Arial Unicode MS" pitchFamily="34" charset="-128"/>
              </a:rPr>
              <a:t>(later: Nexus)</a:t>
            </a:r>
            <a:endParaRPr lang="en-US" sz="1600" i="1" kern="0" dirty="0">
              <a:ea typeface="Arial Unicode MS" pitchFamily="34" charset="-128"/>
              <a:cs typeface="Arial Unicode MS" pitchFamily="34" charset="-128"/>
            </a:endParaRPr>
          </a:p>
        </p:txBody>
      </p:sp>
      <p:sp>
        <p:nvSpPr>
          <p:cNvPr id="12" name="Rounded Rectangle 11"/>
          <p:cNvSpPr/>
          <p:nvPr/>
        </p:nvSpPr>
        <p:spPr bwMode="gray">
          <a:xfrm>
            <a:off x="5048691" y="3594219"/>
            <a:ext cx="2722540" cy="660831"/>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kern="0" dirty="0" err="1" smtClean="0">
                <a:solidFill>
                  <a:schemeClr val="tx1"/>
                </a:solidFill>
                <a:ea typeface="Arial Unicode MS" pitchFamily="34" charset="-128"/>
                <a:cs typeface="Arial Unicode MS" pitchFamily="34" charset="-128"/>
              </a:rPr>
              <a:t>Maven</a:t>
            </a:r>
            <a:r>
              <a:rPr lang="de-DE" sz="1600" kern="0" dirty="0" smtClean="0">
                <a:solidFill>
                  <a:schemeClr val="tx1"/>
                </a:solidFill>
                <a:ea typeface="Arial Unicode MS" pitchFamily="34" charset="-128"/>
                <a:cs typeface="Arial Unicode MS" pitchFamily="34" charset="-128"/>
              </a:rPr>
              <a:t> </a:t>
            </a:r>
            <a:r>
              <a:rPr lang="de-DE" sz="1600" kern="0" dirty="0" err="1" smtClean="0">
                <a:solidFill>
                  <a:schemeClr val="tx1"/>
                </a:solidFill>
                <a:ea typeface="Arial Unicode MS" pitchFamily="34" charset="-128"/>
                <a:cs typeface="Arial Unicode MS" pitchFamily="34" charset="-128"/>
              </a:rPr>
              <a:t>Build</a:t>
            </a:r>
            <a:r>
              <a:rPr lang="de-DE" sz="1600" kern="0" dirty="0">
                <a:solidFill>
                  <a:schemeClr val="tx1"/>
                </a:solidFill>
                <a:ea typeface="Arial Unicode MS" pitchFamily="34" charset="-128"/>
                <a:cs typeface="Arial Unicode MS" pitchFamily="34" charset="-128"/>
              </a:rPr>
              <a:t/>
            </a:r>
            <a:br>
              <a:rPr lang="de-DE" sz="1600" kern="0" dirty="0">
                <a:solidFill>
                  <a:schemeClr val="tx1"/>
                </a:solidFill>
                <a:ea typeface="Arial Unicode MS" pitchFamily="34" charset="-128"/>
                <a:cs typeface="Arial Unicode MS" pitchFamily="34" charset="-128"/>
              </a:rPr>
            </a:br>
            <a:r>
              <a:rPr lang="de-DE" sz="1200" i="1" kern="0" dirty="0" smtClean="0">
                <a:solidFill>
                  <a:schemeClr val="tx1"/>
                </a:solidFill>
                <a:ea typeface="Arial Unicode MS" pitchFamily="34" charset="-128"/>
                <a:cs typeface="Arial Unicode MS" pitchFamily="34" charset="-128"/>
              </a:rPr>
              <a:t>(</a:t>
            </a:r>
            <a:r>
              <a:rPr lang="de-DE" sz="1200" i="1" kern="0" dirty="0" err="1" smtClean="0">
                <a:solidFill>
                  <a:schemeClr val="tx1"/>
                </a:solidFill>
                <a:ea typeface="Arial Unicode MS" pitchFamily="34" charset="-128"/>
                <a:cs typeface="Arial Unicode MS" pitchFamily="34" charset="-128"/>
              </a:rPr>
              <a:t>later</a:t>
            </a:r>
            <a:r>
              <a:rPr lang="de-DE" sz="1200" i="1" kern="0" dirty="0" smtClean="0">
                <a:solidFill>
                  <a:schemeClr val="tx1"/>
                </a:solidFill>
                <a:ea typeface="Arial Unicode MS" pitchFamily="34" charset="-128"/>
                <a:cs typeface="Arial Unicode MS" pitchFamily="34" charset="-128"/>
              </a:rPr>
              <a:t>: </a:t>
            </a:r>
            <a:r>
              <a:rPr lang="de-DE" sz="1200" i="1" kern="0" dirty="0" err="1" smtClean="0">
                <a:solidFill>
                  <a:schemeClr val="tx1"/>
                </a:solidFill>
                <a:ea typeface="Arial Unicode MS" pitchFamily="34" charset="-128"/>
                <a:cs typeface="Arial Unicode MS" pitchFamily="34" charset="-128"/>
              </a:rPr>
              <a:t>XMake</a:t>
            </a:r>
            <a:r>
              <a:rPr lang="de-DE" sz="1200" i="1" kern="0" dirty="0" smtClean="0">
                <a:solidFill>
                  <a:schemeClr val="tx1"/>
                </a:solidFill>
                <a:ea typeface="Arial Unicode MS" pitchFamily="34" charset="-128"/>
                <a:cs typeface="Arial Unicode MS" pitchFamily="34" charset="-128"/>
              </a:rPr>
              <a:t>)</a:t>
            </a:r>
          </a:p>
        </p:txBody>
      </p:sp>
      <p:cxnSp>
        <p:nvCxnSpPr>
          <p:cNvPr id="15" name="Straight Arrow Connector 14"/>
          <p:cNvCxnSpPr/>
          <p:nvPr/>
        </p:nvCxnSpPr>
        <p:spPr>
          <a:xfrm>
            <a:off x="1956093" y="2053646"/>
            <a:ext cx="1201" cy="1540224"/>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089413" y="2075948"/>
            <a:ext cx="1" cy="1523399"/>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2" idx="1"/>
          </p:cNvCxnSpPr>
          <p:nvPr/>
        </p:nvCxnSpPr>
        <p:spPr>
          <a:xfrm>
            <a:off x="4056742" y="3924635"/>
            <a:ext cx="991949" cy="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bwMode="gray">
          <a:xfrm>
            <a:off x="8763180" y="3594219"/>
            <a:ext cx="2768363" cy="660831"/>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kern="0" dirty="0" smtClean="0">
                <a:solidFill>
                  <a:schemeClr val="tx1"/>
                </a:solidFill>
                <a:ea typeface="Arial Unicode MS" pitchFamily="34" charset="-128"/>
                <a:cs typeface="Arial Unicode MS" pitchFamily="34" charset="-128"/>
              </a:rPr>
              <a:t>Archive</a:t>
            </a:r>
          </a:p>
        </p:txBody>
      </p:sp>
      <p:cxnSp>
        <p:nvCxnSpPr>
          <p:cNvPr id="36" name="Straight Arrow Connector 35"/>
          <p:cNvCxnSpPr>
            <a:stCxn id="12" idx="3"/>
            <a:endCxn id="35" idx="1"/>
          </p:cNvCxnSpPr>
          <p:nvPr/>
        </p:nvCxnSpPr>
        <p:spPr>
          <a:xfrm>
            <a:off x="7771231" y="3924635"/>
            <a:ext cx="991949" cy="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5" idx="2"/>
          </p:cNvCxnSpPr>
          <p:nvPr/>
        </p:nvCxnSpPr>
        <p:spPr>
          <a:xfrm flipH="1">
            <a:off x="10147361" y="4255050"/>
            <a:ext cx="1" cy="145408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gray">
          <a:xfrm>
            <a:off x="8963878" y="573062"/>
            <a:ext cx="539886" cy="4318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1" name="TextBox 60"/>
          <p:cNvSpPr txBox="1"/>
          <p:nvPr/>
        </p:nvSpPr>
        <p:spPr>
          <a:xfrm rot="16200000">
            <a:off x="278636" y="2764283"/>
            <a:ext cx="581891"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trigger</a:t>
            </a:r>
          </a:p>
        </p:txBody>
      </p:sp>
      <p:sp>
        <p:nvSpPr>
          <p:cNvPr id="64" name="TextBox 63"/>
          <p:cNvSpPr txBox="1"/>
          <p:nvPr/>
        </p:nvSpPr>
        <p:spPr>
          <a:xfrm rot="16200000">
            <a:off x="1392057" y="2543382"/>
            <a:ext cx="820738"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checkout</a:t>
            </a:r>
          </a:p>
        </p:txBody>
      </p:sp>
      <p:sp>
        <p:nvSpPr>
          <p:cNvPr id="65" name="TextBox 64"/>
          <p:cNvSpPr txBox="1"/>
          <p:nvPr/>
        </p:nvSpPr>
        <p:spPr>
          <a:xfrm rot="16200000">
            <a:off x="2681971" y="2592765"/>
            <a:ext cx="444032"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push</a:t>
            </a:r>
          </a:p>
        </p:txBody>
      </p:sp>
      <p:sp>
        <p:nvSpPr>
          <p:cNvPr id="71" name="TextBox 70"/>
          <p:cNvSpPr txBox="1"/>
          <p:nvPr/>
        </p:nvSpPr>
        <p:spPr>
          <a:xfrm rot="16200000">
            <a:off x="9645621" y="4864440"/>
            <a:ext cx="1003480" cy="5693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archive</a:t>
            </a:r>
          </a:p>
          <a:p>
            <a:pPr algn="ctr" fontAlgn="base">
              <a:spcBef>
                <a:spcPct val="50000"/>
              </a:spcBef>
              <a:spcAft>
                <a:spcPct val="0"/>
              </a:spcAft>
              <a:buClr>
                <a:srgbClr val="F0AB00"/>
              </a:buClr>
              <a:buSzPct val="80000"/>
            </a:pPr>
            <a:r>
              <a:rPr lang="en-US" sz="1400" i="1" kern="0" dirty="0" smtClean="0">
                <a:ea typeface="Arial Unicode MS" pitchFamily="34" charset="-128"/>
                <a:cs typeface="Arial Unicode MS" pitchFamily="34" charset="-128"/>
              </a:rPr>
              <a:t>(later: stage)</a:t>
            </a:r>
          </a:p>
        </p:txBody>
      </p:sp>
      <p:sp>
        <p:nvSpPr>
          <p:cNvPr id="3" name="Rounded Rectangle 2"/>
          <p:cNvSpPr/>
          <p:nvPr/>
        </p:nvSpPr>
        <p:spPr bwMode="gray">
          <a:xfrm>
            <a:off x="448691" y="1337404"/>
            <a:ext cx="11343813" cy="733416"/>
          </a:xfrm>
          <a:prstGeom prst="roundRect">
            <a:avLst/>
          </a:prstGeom>
          <a:solidFill>
            <a:schemeClr val="accent1">
              <a:lumMod val="60000"/>
              <a:lumOff val="40000"/>
            </a:schemeClr>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Version Control: </a:t>
            </a:r>
            <a:r>
              <a:rPr lang="en-US" sz="2000" kern="0" dirty="0" err="1" smtClean="0">
                <a:ea typeface="Arial Unicode MS" pitchFamily="34" charset="-128"/>
                <a:cs typeface="Arial Unicode MS" pitchFamily="34" charset="-128"/>
              </a:rPr>
              <a:t>Github</a:t>
            </a:r>
            <a:endParaRPr lang="en-US" sz="2000" kern="0" dirty="0">
              <a:ea typeface="Arial Unicode MS" pitchFamily="34" charset="-128"/>
              <a:cs typeface="Arial Unicode MS" pitchFamily="34" charset="-128"/>
            </a:endParaRPr>
          </a:p>
        </p:txBody>
      </p:sp>
      <p:sp>
        <p:nvSpPr>
          <p:cNvPr id="13" name="Rounded Rectangle 12"/>
          <p:cNvSpPr/>
          <p:nvPr/>
        </p:nvSpPr>
        <p:spPr bwMode="gray">
          <a:xfrm>
            <a:off x="1288379" y="3594219"/>
            <a:ext cx="2768363" cy="660831"/>
          </a:xfrm>
          <a:prstGeom prst="roundRect">
            <a:avLst/>
          </a:prstGeom>
          <a:solidFill>
            <a:schemeClr val="accent1">
              <a:lumMod val="60000"/>
              <a:lumOff val="4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kern="0" dirty="0" err="1" smtClean="0">
                <a:solidFill>
                  <a:schemeClr val="tx1"/>
                </a:solidFill>
                <a:ea typeface="Arial Unicode MS" pitchFamily="34" charset="-128"/>
                <a:cs typeface="Arial Unicode MS" pitchFamily="34" charset="-128"/>
              </a:rPr>
              <a:t>Versioning</a:t>
            </a:r>
            <a:endParaRPr lang="de-DE" sz="1600" kern="0" dirty="0" smtClean="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564874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0</TotalTime>
  <Words>466</Words>
  <Application>Microsoft Office PowerPoint</Application>
  <PresentationFormat>Custom</PresentationFormat>
  <Paragraphs>137</Paragraphs>
  <Slides>13</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Unicode MS</vt:lpstr>
      <vt:lpstr>MS PGothic</vt:lpstr>
      <vt:lpstr>Arial</vt:lpstr>
      <vt:lpstr>Courier New</vt:lpstr>
      <vt:lpstr>Symbol</vt:lpstr>
      <vt:lpstr>wingdings</vt:lpstr>
      <vt:lpstr>wingdings</vt:lpstr>
      <vt:lpstr>SAP_2013_16x9_v1.0</vt:lpstr>
      <vt:lpstr>Sample CD Pipeline Bulletin Board</vt:lpstr>
      <vt:lpstr>Reference Application: Bulletin Board</vt:lpstr>
      <vt:lpstr>Reference Application: Bulletin Board</vt:lpstr>
      <vt:lpstr>Bulletin Board Deployment Pipeline</vt:lpstr>
      <vt:lpstr>Bulletin Board CD Pipeline</vt:lpstr>
      <vt:lpstr>CD Pipeline: Current State</vt:lpstr>
      <vt:lpstr>CD Pipeline: Future State</vt:lpstr>
      <vt:lpstr>Demo</vt:lpstr>
      <vt:lpstr>Commit Stage</vt:lpstr>
      <vt:lpstr>Integration Stage</vt:lpstr>
      <vt:lpstr>Performance Stage</vt:lpstr>
      <vt:lpstr>Acceptance Stage</vt:lpstr>
      <vt:lpstr>Production Stage</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Schmitt-Roquette, Ralf</cp:lastModifiedBy>
  <cp:revision>1020</cp:revision>
  <cp:lastPrinted>2014-09-17T13:59:05Z</cp:lastPrinted>
  <dcterms:created xsi:type="dcterms:W3CDTF">2013-01-24T15:07:38Z</dcterms:created>
  <dcterms:modified xsi:type="dcterms:W3CDTF">2016-02-23T16:09:06Z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