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649" r:id="rId2"/>
    <p:sldId id="650" r:id="rId3"/>
    <p:sldId id="651" r:id="rId4"/>
    <p:sldId id="652" r:id="rId5"/>
    <p:sldId id="653" r:id="rId6"/>
    <p:sldId id="654" r:id="rId7"/>
    <p:sldId id="658" r:id="rId8"/>
    <p:sldId id="655" r:id="rId9"/>
    <p:sldId id="656" r:id="rId10"/>
    <p:sldId id="657" r:id="rId11"/>
    <p:sldId id="770" r:id="rId12"/>
    <p:sldId id="771" r:id="rId13"/>
    <p:sldId id="772" r:id="rId14"/>
    <p:sldId id="773" r:id="rId15"/>
    <p:sldId id="659" r:id="rId16"/>
    <p:sldId id="660" r:id="rId17"/>
    <p:sldId id="774" r:id="rId18"/>
    <p:sldId id="661" r:id="rId19"/>
    <p:sldId id="776" r:id="rId20"/>
    <p:sldId id="775" r:id="rId21"/>
    <p:sldId id="777" r:id="rId22"/>
    <p:sldId id="782" r:id="rId23"/>
    <p:sldId id="783" r:id="rId24"/>
    <p:sldId id="780" r:id="rId25"/>
    <p:sldId id="784" r:id="rId2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190"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89246" autoAdjust="0"/>
  </p:normalViewPr>
  <p:slideViewPr>
    <p:cSldViewPr snapToGrid="0" snapToObjects="1" showGuides="1">
      <p:cViewPr varScale="1">
        <p:scale>
          <a:sx n="118" d="100"/>
          <a:sy n="118" d="100"/>
        </p:scale>
        <p:origin x="390" y="108"/>
      </p:cViewPr>
      <p:guideLst>
        <p:guide orient="horz" pos="4118"/>
        <p:guide orient="horz" pos="3835"/>
        <p:guide orient="horz" pos="779"/>
        <p:guide pos="7478"/>
        <p:guide pos="19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a:t>
            </a:fld>
            <a:endParaRPr dirty="0">
              <a:solidFill>
                <a:prstClr val="black"/>
              </a:solidFill>
            </a:endParaRPr>
          </a:p>
        </p:txBody>
      </p:sp>
    </p:spTree>
    <p:extLst>
      <p:ext uri="{BB962C8B-B14F-4D97-AF65-F5344CB8AC3E}">
        <p14:creationId xmlns:p14="http://schemas.microsoft.com/office/powerpoint/2010/main" val="215916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4526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71C1210-363B-43B5-B2BA-33F0D626D782}" type="slidenum">
              <a:rPr smtClean="0">
                <a:solidFill>
                  <a:prstClr val="black"/>
                </a:solidFill>
                <a:ea typeface="Arial Unicode MS" pitchFamily="34" charset="-128"/>
                <a:cs typeface="Arial Unicode MS" pitchFamily="34" charset="-128"/>
              </a:rPr>
              <a:pPr/>
              <a:t>7</a:t>
            </a:fld>
            <a:endParaRPr smtClean="0">
              <a:solidFill>
                <a:prstClr val="black"/>
              </a:solidFill>
              <a:ea typeface="Arial Unicode MS" pitchFamily="34" charset="-128"/>
              <a:cs typeface="Arial Unicode MS" pitchFamily="34" charset="-128"/>
            </a:endParaRPr>
          </a:p>
        </p:txBody>
      </p:sp>
      <p:sp>
        <p:nvSpPr>
          <p:cNvPr id="25603" name="Rectangle 2"/>
          <p:cNvSpPr>
            <a:spLocks noGrp="1" noRot="1" noChangeAspect="1" noChangeArrowheads="1" noTextEdit="1"/>
          </p:cNvSpPr>
          <p:nvPr>
            <p:ph type="sldImg"/>
          </p:nvPr>
        </p:nvSpPr>
        <p:spPr>
          <a:xfrm>
            <a:off x="-793750" y="552450"/>
            <a:ext cx="8391525" cy="4719638"/>
          </a:xfrm>
          <a:ln/>
        </p:spPr>
      </p:sp>
      <p:sp>
        <p:nvSpPr>
          <p:cNvPr id="25604" name="Rectangle 3"/>
          <p:cNvSpPr>
            <a:spLocks noGrp="1" noChangeArrowheads="1"/>
          </p:cNvSpPr>
          <p:nvPr>
            <p:ph type="body" idx="1"/>
          </p:nvPr>
        </p:nvSpPr>
        <p:spPr>
          <a:xfrm>
            <a:off x="503534" y="5597125"/>
            <a:ext cx="5790612" cy="3726844"/>
          </a:xfrm>
          <a:noFill/>
          <a:ln/>
        </p:spPr>
        <p:txBody>
          <a:bodyPr/>
          <a:lstStyle/>
          <a:p>
            <a:pPr eaLnBrk="1" hangingPunct="1"/>
            <a:endParaRPr lang="de-DE" smtClean="0"/>
          </a:p>
        </p:txBody>
      </p:sp>
    </p:spTree>
    <p:extLst>
      <p:ext uri="{BB962C8B-B14F-4D97-AF65-F5344CB8AC3E}">
        <p14:creationId xmlns:p14="http://schemas.microsoft.com/office/powerpoint/2010/main" val="2483130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68357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61701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404640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2.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shelf.mo.sap.corp/readymades/Setup-xMake-Environment" TargetMode="External"/><Relationship Id="rId2" Type="http://schemas.openxmlformats.org/officeDocument/2006/relationships/hyperlink" Target="https://shelf.mo.sap.corp/readymades/sap-jenkins-readymade" TargetMode="External"/><Relationship Id="rId1" Type="http://schemas.openxmlformats.org/officeDocument/2006/relationships/slideLayout" Target="../slideLayouts/slideLayout10.xml"/><Relationship Id="rId5" Type="http://schemas.openxmlformats.org/officeDocument/2006/relationships/hyperlink" Target="https://jenkins-ci.org/" TargetMode="External"/><Relationship Id="rId4" Type="http://schemas.openxmlformats.org/officeDocument/2006/relationships/hyperlink" Target="https://jenx.neo.ondemand.com/api/"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wdf.sap.corp/sapsolutions/sap-jenkins-readymade"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wdf.sap.corp/ci-connect/ci-connect/blob/master/docs/customProcess/README.md"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jenx.neo.ondemand.com/api" TargetMode="External"/><Relationship Id="rId2" Type="http://schemas.openxmlformats.org/officeDocument/2006/relationships/hyperlink" Target="https://account.neo.ondemand.com/cockpit"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www.amazon.de/Jenkins-Definitive-John-Ferguson-Smart/dp/1449305350" TargetMode="External"/><Relationship Id="rId7" Type="http://schemas.openxmlformats.org/officeDocument/2006/relationships/hyperlink" Target="http://www.amazon.de/Continuous-Integration-Improving-Software-Signature/dp/0321336380" TargetMode="External"/><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hyperlink" Target="http://www.amazon.de/Continuous-Integration-mit-Hudson-Jenkins/dp/3898646904" TargetMode="External"/><Relationship Id="rId4" Type="http://schemas.openxmlformats.org/officeDocument/2006/relationships/hyperlink" Target="http://www.bogotobogo.com/DevOps/Jenkins/images/Intro_install/jenkins-the-definitive-guide.pdf"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maven.apache.org/guides/getting-started/maven-in-five-minutes.htm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maven.apache.org/guides/introduction/introduction-to-the-lifecycle.html"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hyperlink" Target="https://maven.apache.org/guides/introduction/introduction-to-the-pom.html"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nexus.wdf.sap.corp:8443/nexu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hyperlink" Target="http://www.sonatype.org/nexus/" TargetMode="Externa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wdf.sap.corp/cc-java-dev/cc-m4-coursematerial/blob/master/M4-Pilot/Exercise.md"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ccountdev009.dev009.jpaas.sapbydesign.com/cockpit#/org/c81da3eb-ee8d-4a1d-b077-73f7b887af93/overview" TargetMode="Externa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wdf.sap.corp/cc-java-dev/cc-m4-coursematerial/blob/master/Exercises/Exercise03-CommitStage.md" TargetMode="External"/><Relationship Id="rId2" Type="http://schemas.openxmlformats.org/officeDocument/2006/relationships/hyperlink" Target="https://github.wdf.sap.corp/cc-java-dev/cc-m4-coursematerial/blob/master/Exercises/Exercise02-PreparationAndBasics.md"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hyperlink" Target="https://wiki.wdf.sap.corp/wiki/display/ASE/Best+Practices+with+Jenkins" TargetMode="External"/><Relationship Id="rId3" Type="http://schemas.openxmlformats.org/officeDocument/2006/relationships/image" Target="../media/image5.png"/><Relationship Id="rId7" Type="http://schemas.openxmlformats.org/officeDocument/2006/relationships/hyperlink" Target="https://wiki.jenkins-ci.org/display/JENKINS/Plugin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wiki.jenkins-ci.org/display/JENKINS/Administering+Jenkins" TargetMode="External"/><Relationship Id="rId5" Type="http://schemas.openxmlformats.org/officeDocument/2006/relationships/hyperlink" Target="https://wiki.jenkins-ci.org/display/JENKINS/Use+Jenkins" TargetMode="External"/><Relationship Id="rId4" Type="http://schemas.openxmlformats.org/officeDocument/2006/relationships/hyperlink" Target="http://jenkins-ci.org/" TargetMode="External"/><Relationship Id="rId9" Type="http://schemas.openxmlformats.org/officeDocument/2006/relationships/hyperlink" Target="https://go.sap.corp/continuous_integ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iki.wdf.sap.corp/wiki/display/ECFQE/Setup+Jenkins+CI+Server+on+Window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hyperlink" Target="http://dewdfgwp00943:8080/jenkins/view/00_MasterSlav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Jenkins Basics</a:t>
              </a:r>
              <a:endParaRPr lang="en-US" sz="4300" dirty="0">
                <a:solidFill>
                  <a:srgbClr val="000000"/>
                </a:solidFill>
              </a:endParaRPr>
            </a:p>
          </p:txBody>
        </p:sp>
      </p:grpSp>
      <p:pic>
        <p:nvPicPr>
          <p:cNvPr id="9" name="Picture 2" descr="Jenkins CI"/>
          <p:cNvPicPr>
            <a:picLocks noChangeAspect="1" noChangeArrowheads="1"/>
          </p:cNvPicPr>
          <p:nvPr/>
        </p:nvPicPr>
        <p:blipFill rotWithShape="1">
          <a:blip r:embed="rId3">
            <a:extLst>
              <a:ext uri="{28A0092B-C50C-407E-A947-70E740481C1C}">
                <a14:useLocalDpi xmlns:a14="http://schemas.microsoft.com/office/drawing/2010/main" val="0"/>
              </a:ext>
            </a:extLst>
          </a:blip>
          <a:srcRect r="72856"/>
          <a:stretch/>
        </p:blipFill>
        <p:spPr bwMode="auto">
          <a:xfrm>
            <a:off x="10318325" y="2716213"/>
            <a:ext cx="967319" cy="11461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ction Button: Home 1">
            <a:hlinkClick r:id="rId4"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7814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CI Server </a:t>
            </a:r>
            <a:r>
              <a:rPr lang="de-DE" dirty="0" err="1" smtClean="0"/>
              <a:t>types</a:t>
            </a:r>
            <a:r>
              <a:rPr lang="de-DE" dirty="0" smtClean="0"/>
              <a:t>: </a:t>
            </a:r>
            <a:r>
              <a:rPr lang="de-DE" dirty="0" err="1" smtClean="0"/>
              <a:t>Dev</a:t>
            </a:r>
            <a:r>
              <a:rPr lang="de-DE" dirty="0" smtClean="0"/>
              <a:t>. Program/ Central Jenkins Server</a:t>
            </a:r>
            <a:endParaRPr lang="de-DE" dirty="0"/>
          </a:p>
        </p:txBody>
      </p:sp>
      <p:grpSp>
        <p:nvGrpSpPr>
          <p:cNvPr id="11" name="Group 10"/>
          <p:cNvGrpSpPr/>
          <p:nvPr/>
        </p:nvGrpSpPr>
        <p:grpSpPr>
          <a:xfrm>
            <a:off x="4044572" y="2369830"/>
            <a:ext cx="1828800" cy="2293286"/>
            <a:chOff x="3758981" y="4220607"/>
            <a:chExt cx="1828800" cy="2293286"/>
          </a:xfrm>
        </p:grpSpPr>
        <p:pic>
          <p:nvPicPr>
            <p:cNvPr id="7" name="Picture 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758981" y="4672286"/>
              <a:ext cx="1828800" cy="18288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3653" y="5717787"/>
              <a:ext cx="524528" cy="796106"/>
            </a:xfrm>
            <a:prstGeom prst="rect">
              <a:avLst/>
            </a:prstGeom>
          </p:spPr>
        </p:pic>
        <p:sp>
          <p:nvSpPr>
            <p:cNvPr id="9" name="TextBox 8"/>
            <p:cNvSpPr txBox="1"/>
            <p:nvPr/>
          </p:nvSpPr>
          <p:spPr>
            <a:xfrm>
              <a:off x="4357145" y="4220607"/>
              <a:ext cx="673261"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Jenkins</a:t>
              </a:r>
              <a:br>
                <a:rPr lang="en-US" sz="1200" b="1" kern="0" dirty="0" smtClean="0">
                  <a:solidFill>
                    <a:srgbClr val="000000"/>
                  </a:solidFill>
                  <a:ea typeface="Tahoma" pitchFamily="34" charset="0"/>
                  <a:cs typeface="Tahoma" pitchFamily="34" charset="0"/>
                </a:rPr>
              </a:br>
              <a:r>
                <a:rPr lang="en-US" sz="1200" b="1" kern="0" dirty="0" smtClean="0">
                  <a:solidFill>
                    <a:srgbClr val="000000"/>
                  </a:solidFill>
                  <a:ea typeface="Tahoma" pitchFamily="34" charset="0"/>
                  <a:cs typeface="Tahoma" pitchFamily="34" charset="0"/>
                </a:rPr>
                <a:t>CI Server</a:t>
              </a:r>
              <a:endParaRPr lang="en-US" sz="1200" kern="0" dirty="0" smtClean="0">
                <a:solidFill>
                  <a:srgbClr val="000000"/>
                </a:solidFill>
                <a:ea typeface="Tahoma" pitchFamily="34" charset="0"/>
                <a:cs typeface="Tahoma" pitchFamily="34" charset="0"/>
              </a:endParaRPr>
            </a:p>
          </p:txBody>
        </p:sp>
      </p:grpSp>
      <p:cxnSp>
        <p:nvCxnSpPr>
          <p:cNvPr id="26" name="Straight Connector 25"/>
          <p:cNvCxnSpPr/>
          <p:nvPr/>
        </p:nvCxnSpPr>
        <p:spPr>
          <a:xfrm>
            <a:off x="2527320" y="3644073"/>
            <a:ext cx="151725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74349" y="3347792"/>
            <a:ext cx="42319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smtClean="0">
                <a:solidFill>
                  <a:srgbClr val="000000"/>
                </a:solidFill>
                <a:ea typeface="Tahoma" pitchFamily="34" charset="0"/>
                <a:cs typeface="Tahoma" pitchFamily="34" charset="0"/>
              </a:rPr>
              <a:t>n : 1</a:t>
            </a:r>
          </a:p>
        </p:txBody>
      </p:sp>
      <p:sp>
        <p:nvSpPr>
          <p:cNvPr id="28" name="Rectangle 27"/>
          <p:cNvSpPr/>
          <p:nvPr/>
        </p:nvSpPr>
        <p:spPr bwMode="gray">
          <a:xfrm>
            <a:off x="318626" y="1335008"/>
            <a:ext cx="3421146" cy="5074418"/>
          </a:xfrm>
          <a:prstGeom prst="rect">
            <a:avLst/>
          </a:prstGeom>
          <a:noFill/>
          <a:ln w="12700"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48" name="Straight Connector 47"/>
          <p:cNvCxnSpPr/>
          <p:nvPr/>
        </p:nvCxnSpPr>
        <p:spPr>
          <a:xfrm flipH="1">
            <a:off x="4494363" y="4779034"/>
            <a:ext cx="244881" cy="69011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115735" y="5579177"/>
            <a:ext cx="1534074"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b="1" kern="0" dirty="0" smtClean="0">
                <a:solidFill>
                  <a:srgbClr val="000000"/>
                </a:solidFill>
                <a:ea typeface="Tahoma" pitchFamily="34" charset="0"/>
                <a:cs typeface="Tahoma" pitchFamily="34" charset="0"/>
              </a:rPr>
              <a:t>Jenkins admin(s) outside</a:t>
            </a:r>
            <a:br>
              <a:rPr lang="en-US" sz="1000" b="1" kern="0" dirty="0" smtClean="0">
                <a:solidFill>
                  <a:srgbClr val="000000"/>
                </a:solidFill>
                <a:ea typeface="Tahoma" pitchFamily="34" charset="0"/>
                <a:cs typeface="Tahoma" pitchFamily="34" charset="0"/>
              </a:rPr>
            </a:br>
            <a:r>
              <a:rPr lang="en-US" sz="1000" b="1" kern="0" dirty="0" smtClean="0">
                <a:solidFill>
                  <a:srgbClr val="000000"/>
                </a:solidFill>
                <a:ea typeface="Tahoma" pitchFamily="34" charset="0"/>
                <a:cs typeface="Tahoma" pitchFamily="34" charset="0"/>
              </a:rPr>
              <a:t>the teams</a:t>
            </a:r>
            <a:br>
              <a:rPr lang="en-US" sz="1000" b="1"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e.g. DLM or Program X</a:t>
            </a:r>
            <a:br>
              <a:rPr lang="en-US" sz="1000"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&gt;= 100% FTE</a:t>
            </a:r>
          </a:p>
        </p:txBody>
      </p:sp>
      <p:grpSp>
        <p:nvGrpSpPr>
          <p:cNvPr id="25" name="Group 24"/>
          <p:cNvGrpSpPr/>
          <p:nvPr/>
        </p:nvGrpSpPr>
        <p:grpSpPr>
          <a:xfrm>
            <a:off x="1401380" y="1600229"/>
            <a:ext cx="1579741" cy="1220905"/>
            <a:chOff x="1401381" y="1323230"/>
            <a:chExt cx="1579741" cy="1220905"/>
          </a:xfrm>
        </p:grpSpPr>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074" y="1415563"/>
              <a:ext cx="1419048" cy="112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6" name="TextBox 55"/>
            <p:cNvSpPr txBox="1"/>
            <p:nvPr/>
          </p:nvSpPr>
          <p:spPr>
            <a:xfrm>
              <a:off x="1401381" y="1323230"/>
              <a:ext cx="5754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A</a:t>
              </a:r>
              <a:endParaRPr lang="en-US" sz="1050" b="1" kern="0" dirty="0" smtClean="0">
                <a:solidFill>
                  <a:srgbClr val="000000"/>
                </a:solidFill>
                <a:ea typeface="Tahoma" pitchFamily="34" charset="0"/>
                <a:cs typeface="Tahoma" pitchFamily="34" charset="0"/>
              </a:endParaRPr>
            </a:p>
          </p:txBody>
        </p:sp>
      </p:grpSp>
      <p:grpSp>
        <p:nvGrpSpPr>
          <p:cNvPr id="51" name="Group 50"/>
          <p:cNvGrpSpPr/>
          <p:nvPr/>
        </p:nvGrpSpPr>
        <p:grpSpPr>
          <a:xfrm>
            <a:off x="361533" y="2272023"/>
            <a:ext cx="1419048" cy="1312407"/>
            <a:chOff x="361533" y="2226693"/>
            <a:chExt cx="1419048" cy="1312407"/>
          </a:xfrm>
        </p:grpSpPr>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33" y="2410528"/>
              <a:ext cx="1419048" cy="112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7" name="TextBox 56"/>
            <p:cNvSpPr txBox="1"/>
            <p:nvPr/>
          </p:nvSpPr>
          <p:spPr>
            <a:xfrm>
              <a:off x="540121" y="2226693"/>
              <a:ext cx="55463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B</a:t>
              </a:r>
              <a:endParaRPr lang="en-US" sz="1050" b="1" kern="0" dirty="0" smtClean="0">
                <a:solidFill>
                  <a:srgbClr val="000000"/>
                </a:solidFill>
                <a:ea typeface="Tahoma" pitchFamily="34" charset="0"/>
                <a:cs typeface="Tahoma" pitchFamily="34" charset="0"/>
              </a:endParaRPr>
            </a:p>
          </p:txBody>
        </p:sp>
      </p:grpSp>
      <p:grpSp>
        <p:nvGrpSpPr>
          <p:cNvPr id="61" name="Group 60"/>
          <p:cNvGrpSpPr/>
          <p:nvPr/>
        </p:nvGrpSpPr>
        <p:grpSpPr>
          <a:xfrm>
            <a:off x="404439" y="3649517"/>
            <a:ext cx="1504861" cy="1258074"/>
            <a:chOff x="241961" y="3557184"/>
            <a:chExt cx="1504861" cy="1258074"/>
          </a:xfrm>
        </p:grpSpPr>
        <p:pic>
          <p:nvPicPr>
            <p:cNvPr id="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74" y="3686686"/>
              <a:ext cx="1419048" cy="112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8" name="TextBox 57"/>
            <p:cNvSpPr txBox="1"/>
            <p:nvPr/>
          </p:nvSpPr>
          <p:spPr>
            <a:xfrm>
              <a:off x="241961" y="3557184"/>
              <a:ext cx="55463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C</a:t>
              </a:r>
              <a:endParaRPr lang="en-US" sz="1050" b="1" kern="0" dirty="0" smtClean="0">
                <a:solidFill>
                  <a:srgbClr val="000000"/>
                </a:solidFill>
                <a:ea typeface="Tahoma" pitchFamily="34" charset="0"/>
                <a:cs typeface="Tahoma" pitchFamily="34" charset="0"/>
              </a:endParaRPr>
            </a:p>
          </p:txBody>
        </p:sp>
      </p:grpSp>
      <p:grpSp>
        <p:nvGrpSpPr>
          <p:cNvPr id="62" name="Group 61"/>
          <p:cNvGrpSpPr/>
          <p:nvPr/>
        </p:nvGrpSpPr>
        <p:grpSpPr>
          <a:xfrm>
            <a:off x="404439" y="4995179"/>
            <a:ext cx="1649086" cy="1199551"/>
            <a:chOff x="327774" y="4889930"/>
            <a:chExt cx="1649086" cy="1199551"/>
          </a:xfrm>
        </p:grpSpPr>
        <p:pic>
          <p:nvPicPr>
            <p:cNvPr id="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812" y="4960909"/>
              <a:ext cx="1419048" cy="112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9" name="TextBox 58"/>
            <p:cNvSpPr txBox="1"/>
            <p:nvPr/>
          </p:nvSpPr>
          <p:spPr>
            <a:xfrm>
              <a:off x="327774" y="4889930"/>
              <a:ext cx="55463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D</a:t>
              </a:r>
              <a:endParaRPr lang="en-US" sz="1050" b="1" kern="0" dirty="0" smtClean="0">
                <a:solidFill>
                  <a:srgbClr val="000000"/>
                </a:solidFill>
                <a:ea typeface="Tahoma" pitchFamily="34" charset="0"/>
                <a:cs typeface="Tahoma" pitchFamily="34" charset="0"/>
              </a:endParaRPr>
            </a:p>
          </p:txBody>
        </p:sp>
      </p:grpSp>
      <p:grpSp>
        <p:nvGrpSpPr>
          <p:cNvPr id="63" name="Group 62"/>
          <p:cNvGrpSpPr/>
          <p:nvPr/>
        </p:nvGrpSpPr>
        <p:grpSpPr>
          <a:xfrm>
            <a:off x="2172209" y="5074596"/>
            <a:ext cx="1491185" cy="1249194"/>
            <a:chOff x="2199461" y="5191741"/>
            <a:chExt cx="1491185" cy="1249194"/>
          </a:xfrm>
        </p:grpSpPr>
        <p:pic>
          <p:nvPicPr>
            <p:cNvPr id="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598" y="5312363"/>
              <a:ext cx="1419048" cy="11285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0" name="TextBox 59"/>
            <p:cNvSpPr txBox="1"/>
            <p:nvPr/>
          </p:nvSpPr>
          <p:spPr>
            <a:xfrm>
              <a:off x="2199461" y="5191741"/>
              <a:ext cx="53860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n</a:t>
              </a:r>
              <a:endParaRPr lang="en-US" sz="1050" b="1" kern="0" dirty="0" smtClean="0">
                <a:solidFill>
                  <a:srgbClr val="000000"/>
                </a:solidFill>
                <a:ea typeface="Tahoma" pitchFamily="34" charset="0"/>
                <a:cs typeface="Tahoma" pitchFamily="34" charset="0"/>
              </a:endParaRPr>
            </a:p>
          </p:txBody>
        </p:sp>
      </p:grpSp>
      <p:sp>
        <p:nvSpPr>
          <p:cNvPr id="66" name="Rectangle 65"/>
          <p:cNvSpPr/>
          <p:nvPr/>
        </p:nvSpPr>
        <p:spPr bwMode="gray">
          <a:xfrm>
            <a:off x="3892172" y="1338673"/>
            <a:ext cx="1981200" cy="5074418"/>
          </a:xfrm>
          <a:prstGeom prst="rect">
            <a:avLst/>
          </a:prstGeom>
          <a:noFill/>
          <a:ln w="12700"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1" name="Text Placeholder 2"/>
          <p:cNvSpPr>
            <a:spLocks noGrp="1"/>
          </p:cNvSpPr>
          <p:nvPr>
            <p:ph type="body" sz="quarter" idx="10"/>
          </p:nvPr>
        </p:nvSpPr>
        <p:spPr>
          <a:xfrm>
            <a:off x="6788988" y="1452702"/>
            <a:ext cx="5114717" cy="4392043"/>
          </a:xfrm>
          <a:ln w="22225">
            <a:noFill/>
          </a:ln>
        </p:spPr>
        <p:txBody>
          <a:bodyPr/>
          <a:lstStyle/>
          <a:p>
            <a:r>
              <a:rPr lang="de-DE" sz="1800" dirty="0" smtClean="0"/>
              <a:t>Facts:</a:t>
            </a:r>
          </a:p>
          <a:p>
            <a:pPr lvl="2"/>
            <a:r>
              <a:rPr lang="de-DE" sz="1600" dirty="0" err="1" smtClean="0"/>
              <a:t>One</a:t>
            </a:r>
            <a:r>
              <a:rPr lang="de-DE" sz="1600" dirty="0" smtClean="0"/>
              <a:t> Jenkins Server </a:t>
            </a:r>
            <a:r>
              <a:rPr lang="de-DE" sz="1600" dirty="0" err="1" smtClean="0"/>
              <a:t>for</a:t>
            </a:r>
            <a:r>
              <a:rPr lang="de-DE" sz="1600" dirty="0" smtClean="0"/>
              <a:t> all Teams </a:t>
            </a:r>
            <a:r>
              <a:rPr lang="de-DE" sz="1600" dirty="0" err="1" smtClean="0"/>
              <a:t>of</a:t>
            </a:r>
            <a:r>
              <a:rPr lang="de-DE" sz="1600" dirty="0" smtClean="0"/>
              <a:t> a </a:t>
            </a:r>
            <a:r>
              <a:rPr lang="de-DE" sz="1600" dirty="0" err="1" smtClean="0"/>
              <a:t>dev</a:t>
            </a:r>
            <a:r>
              <a:rPr lang="de-DE" sz="1600" dirty="0" smtClean="0"/>
              <a:t>. </a:t>
            </a:r>
            <a:r>
              <a:rPr lang="de-DE" sz="1600" dirty="0" err="1" smtClean="0"/>
              <a:t>program</a:t>
            </a:r>
            <a:r>
              <a:rPr lang="de-DE" sz="1600" dirty="0" smtClean="0"/>
              <a:t>/ multiple </a:t>
            </a:r>
            <a:r>
              <a:rPr lang="de-DE" sz="1600" dirty="0" err="1" smtClean="0"/>
              <a:t>dev</a:t>
            </a:r>
            <a:r>
              <a:rPr lang="de-DE" sz="1600" dirty="0" smtClean="0"/>
              <a:t>. </a:t>
            </a:r>
            <a:r>
              <a:rPr lang="de-DE" sz="1600" dirty="0" err="1" smtClean="0"/>
              <a:t>programs</a:t>
            </a:r>
            <a:endParaRPr lang="de-DE" sz="1600" dirty="0" smtClean="0"/>
          </a:p>
          <a:p>
            <a:pPr lvl="2"/>
            <a:r>
              <a:rPr lang="de-DE" sz="1600" dirty="0" smtClean="0"/>
              <a:t>Setup, </a:t>
            </a:r>
            <a:r>
              <a:rPr lang="de-DE" sz="1600" dirty="0" err="1" smtClean="0"/>
              <a:t>config</a:t>
            </a:r>
            <a:r>
              <a:rPr lang="de-DE" sz="1600" dirty="0" smtClean="0"/>
              <a:t> </a:t>
            </a:r>
            <a:r>
              <a:rPr lang="de-DE" sz="1600" dirty="0" err="1" smtClean="0"/>
              <a:t>and</a:t>
            </a:r>
            <a:r>
              <a:rPr lang="de-DE" sz="1600" dirty="0" smtClean="0"/>
              <a:t> </a:t>
            </a:r>
            <a:r>
              <a:rPr lang="de-DE" sz="1600" dirty="0" err="1" smtClean="0"/>
              <a:t>operating</a:t>
            </a:r>
            <a:r>
              <a:rPr lang="de-DE" sz="1600" dirty="0" smtClean="0"/>
              <a:t> outside </a:t>
            </a:r>
            <a:r>
              <a:rPr lang="de-DE" sz="1600" dirty="0" err="1" smtClean="0"/>
              <a:t>the</a:t>
            </a:r>
            <a:r>
              <a:rPr lang="de-DE" sz="1600" dirty="0" smtClean="0"/>
              <a:t> </a:t>
            </a:r>
            <a:r>
              <a:rPr lang="de-DE" sz="1600" dirty="0" err="1" smtClean="0"/>
              <a:t>teams</a:t>
            </a:r>
            <a:endParaRPr lang="de-DE" sz="1600" dirty="0" smtClean="0"/>
          </a:p>
          <a:p>
            <a:pPr lvl="2"/>
            <a:r>
              <a:rPr lang="de-DE" sz="1600" dirty="0" err="1" smtClean="0"/>
              <a:t>Full</a:t>
            </a:r>
            <a:r>
              <a:rPr lang="de-DE" sz="1600" dirty="0" smtClean="0"/>
              <a:t> </a:t>
            </a:r>
            <a:r>
              <a:rPr lang="de-DE" sz="1600" dirty="0" err="1" smtClean="0"/>
              <a:t>responsibility</a:t>
            </a:r>
            <a:r>
              <a:rPr lang="de-DE" sz="1600" dirty="0" smtClean="0"/>
              <a:t> in </a:t>
            </a:r>
            <a:r>
              <a:rPr lang="de-DE" sz="1600" dirty="0" err="1" smtClean="0"/>
              <a:t>one</a:t>
            </a:r>
            <a:r>
              <a:rPr lang="de-DE" sz="1600" dirty="0" smtClean="0"/>
              <a:t> </a:t>
            </a:r>
            <a:r>
              <a:rPr lang="de-DE" sz="1600" dirty="0" err="1" smtClean="0"/>
              <a:t>hand</a:t>
            </a:r>
            <a:r>
              <a:rPr lang="de-DE" sz="1600" dirty="0" smtClean="0"/>
              <a:t>/ outside </a:t>
            </a:r>
            <a:r>
              <a:rPr lang="de-DE" sz="1600" dirty="0" err="1" smtClean="0"/>
              <a:t>the</a:t>
            </a:r>
            <a:r>
              <a:rPr lang="de-DE" sz="1600" dirty="0" smtClean="0"/>
              <a:t> </a:t>
            </a:r>
            <a:r>
              <a:rPr lang="de-DE" sz="1600" dirty="0" err="1" smtClean="0"/>
              <a:t>teams</a:t>
            </a:r>
            <a:endParaRPr lang="de-DE" sz="1600" dirty="0" smtClean="0"/>
          </a:p>
          <a:p>
            <a:pPr lvl="2"/>
            <a:r>
              <a:rPr lang="de-DE" sz="1600" dirty="0" smtClean="0"/>
              <a:t>Big </a:t>
            </a:r>
            <a:r>
              <a:rPr lang="de-DE" sz="1600" dirty="0" err="1" smtClean="0"/>
              <a:t>sized</a:t>
            </a:r>
            <a:r>
              <a:rPr lang="de-DE" sz="1600" dirty="0" smtClean="0"/>
              <a:t> VM/ HW</a:t>
            </a:r>
          </a:p>
          <a:p>
            <a:r>
              <a:rPr lang="de-DE" sz="1800" dirty="0" smtClean="0"/>
              <a:t>PROs:</a:t>
            </a:r>
          </a:p>
          <a:p>
            <a:pPr lvl="2"/>
            <a:r>
              <a:rPr lang="de-DE" sz="1600" dirty="0" err="1" smtClean="0"/>
              <a:t>Effort</a:t>
            </a:r>
            <a:r>
              <a:rPr lang="de-DE" sz="1600" dirty="0" smtClean="0"/>
              <a:t> </a:t>
            </a:r>
            <a:r>
              <a:rPr lang="de-DE" sz="1600" dirty="0" err="1" smtClean="0"/>
              <a:t>for</a:t>
            </a:r>
            <a:r>
              <a:rPr lang="de-DE" sz="1600" dirty="0" smtClean="0"/>
              <a:t> initial </a:t>
            </a:r>
            <a:r>
              <a:rPr lang="de-DE" sz="1600" dirty="0" err="1" smtClean="0"/>
              <a:t>setup</a:t>
            </a:r>
            <a:r>
              <a:rPr lang="de-DE" sz="1600" dirty="0" smtClean="0"/>
              <a:t> </a:t>
            </a:r>
            <a:r>
              <a:rPr lang="de-DE" sz="1600" dirty="0" err="1" smtClean="0"/>
              <a:t>only</a:t>
            </a:r>
            <a:r>
              <a:rPr lang="de-DE" sz="1600" dirty="0" smtClean="0"/>
              <a:t> </a:t>
            </a:r>
            <a:r>
              <a:rPr lang="de-DE" sz="1600" dirty="0" err="1" smtClean="0"/>
              <a:t>once</a:t>
            </a:r>
            <a:r>
              <a:rPr lang="de-DE" sz="1600" dirty="0" smtClean="0"/>
              <a:t> </a:t>
            </a:r>
            <a:r>
              <a:rPr lang="de-DE" sz="1600" dirty="0" err="1" smtClean="0"/>
              <a:t>for</a:t>
            </a:r>
            <a:r>
              <a:rPr lang="de-DE" sz="1600" dirty="0" smtClean="0"/>
              <a:t> all </a:t>
            </a:r>
            <a:r>
              <a:rPr lang="de-DE" sz="1600" dirty="0" err="1" smtClean="0"/>
              <a:t>teams</a:t>
            </a:r>
            <a:endParaRPr lang="de-DE" sz="1600" dirty="0" smtClean="0"/>
          </a:p>
          <a:p>
            <a:pPr lvl="2"/>
            <a:r>
              <a:rPr lang="de-DE" sz="1600" dirty="0" err="1" smtClean="0"/>
              <a:t>Standardization</a:t>
            </a:r>
            <a:r>
              <a:rPr lang="de-DE" sz="1600" dirty="0" smtClean="0"/>
              <a:t> in CI/ Jenkins </a:t>
            </a:r>
            <a:r>
              <a:rPr lang="de-DE" sz="1600" dirty="0" err="1" smtClean="0"/>
              <a:t>for</a:t>
            </a:r>
            <a:r>
              <a:rPr lang="de-DE" sz="1600" dirty="0" smtClean="0"/>
              <a:t> all </a:t>
            </a:r>
            <a:r>
              <a:rPr lang="de-DE" sz="1600" dirty="0" err="1" smtClean="0"/>
              <a:t>teams</a:t>
            </a:r>
            <a:endParaRPr lang="de-DE" sz="1600" dirty="0" smtClean="0"/>
          </a:p>
          <a:p>
            <a:pPr lvl="2"/>
            <a:r>
              <a:rPr lang="de-DE" sz="1600" dirty="0" err="1" smtClean="0"/>
              <a:t>No</a:t>
            </a:r>
            <a:r>
              <a:rPr lang="de-DE" sz="1600" dirty="0" smtClean="0"/>
              <a:t> </a:t>
            </a:r>
            <a:r>
              <a:rPr lang="de-DE" sz="1600" dirty="0" err="1" smtClean="0"/>
              <a:t>development</a:t>
            </a:r>
            <a:r>
              <a:rPr lang="de-DE" sz="1600" dirty="0" smtClean="0"/>
              <a:t> </a:t>
            </a:r>
            <a:r>
              <a:rPr lang="de-DE" sz="1600" dirty="0" err="1" smtClean="0"/>
              <a:t>capacity</a:t>
            </a:r>
            <a:r>
              <a:rPr lang="de-DE" sz="1600" dirty="0" smtClean="0"/>
              <a:t> </a:t>
            </a:r>
            <a:r>
              <a:rPr lang="de-DE" sz="1600" dirty="0" err="1" smtClean="0"/>
              <a:t>reduction</a:t>
            </a:r>
            <a:r>
              <a:rPr lang="de-DE" sz="1600" dirty="0" smtClean="0"/>
              <a:t> </a:t>
            </a:r>
            <a:r>
              <a:rPr lang="de-DE" sz="1600" dirty="0" err="1" smtClean="0"/>
              <a:t>by</a:t>
            </a:r>
            <a:r>
              <a:rPr lang="de-DE" sz="1600" dirty="0" smtClean="0"/>
              <a:t> Jenkins </a:t>
            </a:r>
            <a:r>
              <a:rPr lang="de-DE" sz="1600" dirty="0" err="1" smtClean="0"/>
              <a:t>admin</a:t>
            </a:r>
            <a:r>
              <a:rPr lang="de-DE" sz="1600" dirty="0" smtClean="0"/>
              <a:t> </a:t>
            </a:r>
            <a:r>
              <a:rPr lang="de-DE" sz="1600" dirty="0" err="1" smtClean="0"/>
              <a:t>tasks</a:t>
            </a:r>
            <a:endParaRPr lang="de-DE" sz="1600" dirty="0" smtClean="0"/>
          </a:p>
          <a:p>
            <a:r>
              <a:rPr lang="de-DE" sz="1800" dirty="0" smtClean="0"/>
              <a:t>CONs:</a:t>
            </a:r>
          </a:p>
          <a:p>
            <a:pPr lvl="2"/>
            <a:r>
              <a:rPr lang="de-DE" sz="1600" dirty="0" err="1" smtClean="0"/>
              <a:t>No</a:t>
            </a:r>
            <a:r>
              <a:rPr lang="de-DE" sz="1600" dirty="0" smtClean="0"/>
              <a:t>/ </a:t>
            </a:r>
            <a:r>
              <a:rPr lang="de-DE" sz="1600" dirty="0" err="1" smtClean="0"/>
              <a:t>less</a:t>
            </a:r>
            <a:r>
              <a:rPr lang="de-DE" sz="1600" dirty="0" smtClean="0"/>
              <a:t> </a:t>
            </a:r>
            <a:r>
              <a:rPr lang="de-DE" sz="1600" dirty="0" err="1" smtClean="0"/>
              <a:t>KnowHow</a:t>
            </a:r>
            <a:r>
              <a:rPr lang="de-DE" sz="1600" dirty="0" smtClean="0"/>
              <a:t> on CI </a:t>
            </a:r>
            <a:r>
              <a:rPr lang="de-DE" sz="1600" dirty="0" err="1" smtClean="0"/>
              <a:t>and</a:t>
            </a:r>
            <a:r>
              <a:rPr lang="de-DE" sz="1600" dirty="0" smtClean="0"/>
              <a:t> Jenkins in Teams</a:t>
            </a:r>
          </a:p>
          <a:p>
            <a:pPr lvl="2"/>
            <a:r>
              <a:rPr lang="de-DE" sz="1600" dirty="0" err="1" smtClean="0"/>
              <a:t>No</a:t>
            </a:r>
            <a:r>
              <a:rPr lang="de-DE" sz="1600" dirty="0" smtClean="0"/>
              <a:t>/ </a:t>
            </a:r>
            <a:r>
              <a:rPr lang="de-DE" sz="1600" dirty="0" err="1" smtClean="0"/>
              <a:t>less</a:t>
            </a:r>
            <a:r>
              <a:rPr lang="de-DE" sz="1600" dirty="0" smtClean="0"/>
              <a:t> </a:t>
            </a:r>
            <a:r>
              <a:rPr lang="de-DE" sz="1600" dirty="0" err="1"/>
              <a:t>flexibility</a:t>
            </a:r>
            <a:r>
              <a:rPr lang="de-DE" sz="1600" dirty="0"/>
              <a:t> </a:t>
            </a:r>
            <a:r>
              <a:rPr lang="de-DE" sz="1600" dirty="0" err="1"/>
              <a:t>to</a:t>
            </a:r>
            <a:r>
              <a:rPr lang="de-DE" sz="1600" dirty="0"/>
              <a:t> </a:t>
            </a:r>
            <a:r>
              <a:rPr lang="de-DE" sz="1600" dirty="0" err="1" smtClean="0"/>
              <a:t>use</a:t>
            </a:r>
            <a:r>
              <a:rPr lang="de-DE" sz="1600" dirty="0" smtClean="0"/>
              <a:t>/ </a:t>
            </a:r>
            <a:r>
              <a:rPr lang="de-DE" sz="1600" dirty="0" err="1" smtClean="0"/>
              <a:t>customize</a:t>
            </a:r>
            <a:r>
              <a:rPr lang="de-DE" sz="1600" dirty="0" smtClean="0"/>
              <a:t> </a:t>
            </a:r>
            <a:r>
              <a:rPr lang="de-DE" sz="1600" dirty="0"/>
              <a:t>Jenkins </a:t>
            </a:r>
            <a:r>
              <a:rPr lang="de-DE" sz="1600" dirty="0" err="1"/>
              <a:t>to</a:t>
            </a:r>
            <a:r>
              <a:rPr lang="de-DE" sz="1600" dirty="0"/>
              <a:t> </a:t>
            </a:r>
            <a:r>
              <a:rPr lang="de-DE" sz="1600" dirty="0" err="1"/>
              <a:t>needs</a:t>
            </a:r>
            <a:r>
              <a:rPr lang="de-DE" sz="1600" dirty="0"/>
              <a:t> </a:t>
            </a:r>
            <a:r>
              <a:rPr lang="de-DE" sz="1600" dirty="0" err="1"/>
              <a:t>of</a:t>
            </a:r>
            <a:r>
              <a:rPr lang="de-DE" sz="1600" dirty="0"/>
              <a:t> </a:t>
            </a:r>
            <a:r>
              <a:rPr lang="de-DE" sz="1600" dirty="0" err="1" smtClean="0"/>
              <a:t>dedicate</a:t>
            </a:r>
            <a:r>
              <a:rPr lang="de-DE" sz="1600" dirty="0" smtClean="0"/>
              <a:t> </a:t>
            </a:r>
            <a:r>
              <a:rPr lang="de-DE" sz="1600" dirty="0" err="1" smtClean="0"/>
              <a:t>team</a:t>
            </a:r>
            <a:endParaRPr lang="de-DE" sz="1600" dirty="0" smtClean="0"/>
          </a:p>
        </p:txBody>
      </p:sp>
      <p:sp>
        <p:nvSpPr>
          <p:cNvPr id="72" name="TextBox 71"/>
          <p:cNvSpPr txBox="1"/>
          <p:nvPr/>
        </p:nvSpPr>
        <p:spPr>
          <a:xfrm>
            <a:off x="317142" y="1338673"/>
            <a:ext cx="918521"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b="1" kern="0" dirty="0" smtClean="0">
                <a:solidFill>
                  <a:srgbClr val="000000"/>
                </a:solidFill>
                <a:ea typeface="Tahoma" pitchFamily="34" charset="0"/>
                <a:cs typeface="Tahoma" pitchFamily="34" charset="0"/>
              </a:rPr>
              <a:t>Responsibility</a:t>
            </a:r>
          </a:p>
        </p:txBody>
      </p:sp>
      <p:sp>
        <p:nvSpPr>
          <p:cNvPr id="73" name="TextBox 72"/>
          <p:cNvSpPr txBox="1"/>
          <p:nvPr/>
        </p:nvSpPr>
        <p:spPr>
          <a:xfrm>
            <a:off x="3884927" y="1338673"/>
            <a:ext cx="918521"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b="1" kern="0" dirty="0" smtClean="0">
                <a:solidFill>
                  <a:srgbClr val="000000"/>
                </a:solidFill>
                <a:ea typeface="Tahoma" pitchFamily="34" charset="0"/>
                <a:cs typeface="Tahoma" pitchFamily="34" charset="0"/>
              </a:rPr>
              <a:t>Responsibility</a:t>
            </a:r>
          </a:p>
        </p:txBody>
      </p:sp>
    </p:spTree>
    <p:extLst>
      <p:ext uri="{BB962C8B-B14F-4D97-AF65-F5344CB8AC3E}">
        <p14:creationId xmlns:p14="http://schemas.microsoft.com/office/powerpoint/2010/main" val="787490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a:t>Ways to get a Jenkins</a:t>
            </a:r>
            <a:endParaRPr lang="de-DE" dirty="0"/>
          </a:p>
        </p:txBody>
      </p:sp>
      <p:sp>
        <p:nvSpPr>
          <p:cNvPr id="5" name="Text Placeholder 4"/>
          <p:cNvSpPr>
            <a:spLocks noGrp="1"/>
          </p:cNvSpPr>
          <p:nvPr>
            <p:ph type="body" sz="quarter" idx="10"/>
          </p:nvPr>
        </p:nvSpPr>
        <p:spPr>
          <a:xfrm>
            <a:off x="324000" y="1564078"/>
            <a:ext cx="11545200" cy="4392043"/>
          </a:xfrm>
        </p:spPr>
        <p:txBody>
          <a:bodyPr/>
          <a:lstStyle/>
          <a:p>
            <a:r>
              <a:rPr lang="de-DE" sz="3200" dirty="0"/>
              <a:t>	</a:t>
            </a:r>
            <a:r>
              <a:rPr lang="de-DE" sz="3200" dirty="0">
                <a:solidFill>
                  <a:srgbClr val="FFC000"/>
                </a:solidFill>
                <a:latin typeface="Arial" panose="020B0604020202020204" pitchFamily="34" charset="0"/>
                <a:cs typeface="Arial" panose="020B0604020202020204" pitchFamily="34" charset="0"/>
              </a:rPr>
              <a:t>●</a:t>
            </a:r>
            <a:r>
              <a:rPr lang="de-DE" sz="3200" dirty="0">
                <a:latin typeface="Arial" panose="020B0604020202020204" pitchFamily="34" charset="0"/>
                <a:cs typeface="Arial" panose="020B0604020202020204" pitchFamily="34" charset="0"/>
              </a:rPr>
              <a:t> </a:t>
            </a:r>
            <a:r>
              <a:rPr lang="de-DE" sz="3200" b="0" dirty="0" smtClean="0"/>
              <a:t>SAP </a:t>
            </a:r>
            <a:r>
              <a:rPr lang="de-DE" sz="3200" b="0" dirty="0"/>
              <a:t>Jenkins </a:t>
            </a:r>
            <a:r>
              <a:rPr lang="de-DE" sz="3200" b="0" dirty="0" smtClean="0"/>
              <a:t>Readymade</a:t>
            </a:r>
            <a:br>
              <a:rPr lang="de-DE" sz="3200" b="0" dirty="0" smtClean="0"/>
            </a:br>
            <a:r>
              <a:rPr lang="de-DE" sz="3200" b="0" dirty="0" smtClean="0"/>
              <a:t>	    </a:t>
            </a:r>
            <a:r>
              <a:rPr lang="de-DE" sz="1800" b="0" dirty="0" smtClean="0">
                <a:hlinkClick r:id="rId2"/>
              </a:rPr>
              <a:t>https://shelf.mo.sap.corp/readymades/sap-jenkins-readymade</a:t>
            </a:r>
            <a:r>
              <a:rPr lang="de-DE" sz="1800" b="0" dirty="0" smtClean="0"/>
              <a:t> </a:t>
            </a:r>
            <a:endParaRPr lang="de-DE" sz="3200" b="0" dirty="0" smtClean="0"/>
          </a:p>
          <a:p>
            <a:r>
              <a:rPr lang="de-DE" sz="3200" b="0" dirty="0" smtClean="0"/>
              <a:t>	</a:t>
            </a:r>
            <a:r>
              <a:rPr lang="de-DE" sz="3200" dirty="0" smtClean="0">
                <a:solidFill>
                  <a:srgbClr val="FFC000"/>
                </a:solidFill>
                <a:latin typeface="Arial" panose="020B0604020202020204" pitchFamily="34" charset="0"/>
                <a:cs typeface="Arial" panose="020B0604020202020204" pitchFamily="34" charset="0"/>
              </a:rPr>
              <a:t>●</a:t>
            </a:r>
            <a:r>
              <a:rPr lang="de-DE" sz="3200" dirty="0" smtClean="0">
                <a:latin typeface="Arial" panose="020B0604020202020204" pitchFamily="34" charset="0"/>
                <a:cs typeface="Arial" panose="020B0604020202020204" pitchFamily="34" charset="0"/>
              </a:rPr>
              <a:t> </a:t>
            </a:r>
            <a:r>
              <a:rPr lang="de-DE" sz="3200" b="0" dirty="0" smtClean="0"/>
              <a:t>Team Jenkins Readymade (</a:t>
            </a:r>
            <a:r>
              <a:rPr lang="de-DE" sz="3200" b="0" dirty="0"/>
              <a:t>sap-production)</a:t>
            </a:r>
            <a:br>
              <a:rPr lang="de-DE" sz="3200" b="0" dirty="0"/>
            </a:br>
            <a:r>
              <a:rPr lang="de-DE" sz="3200" b="0" dirty="0"/>
              <a:t>	 </a:t>
            </a:r>
            <a:r>
              <a:rPr lang="de-DE" sz="3200" b="0" dirty="0" smtClean="0"/>
              <a:t>   </a:t>
            </a:r>
            <a:r>
              <a:rPr lang="de-DE" sz="1800" b="0" dirty="0" smtClean="0">
                <a:hlinkClick r:id="rId3"/>
              </a:rPr>
              <a:t>https</a:t>
            </a:r>
            <a:r>
              <a:rPr lang="de-DE" sz="1800" b="0" dirty="0">
                <a:hlinkClick r:id="rId3"/>
              </a:rPr>
              <a:t>://</a:t>
            </a:r>
            <a:r>
              <a:rPr lang="de-DE" sz="1800" b="0" dirty="0" smtClean="0">
                <a:hlinkClick r:id="rId3"/>
              </a:rPr>
              <a:t>shelf.mo.sap.corp/readymades/Setup-xMake-Environment</a:t>
            </a:r>
            <a:r>
              <a:rPr lang="de-DE" sz="1800" b="0" dirty="0" smtClean="0"/>
              <a:t> </a:t>
            </a:r>
            <a:endParaRPr lang="de-DE" sz="1800" b="0" dirty="0"/>
          </a:p>
          <a:p>
            <a:r>
              <a:rPr lang="de-DE" sz="3200" dirty="0" smtClean="0">
                <a:solidFill>
                  <a:srgbClr val="FFC000"/>
                </a:solidFill>
                <a:latin typeface="Arial" panose="020B0604020202020204" pitchFamily="34" charset="0"/>
                <a:cs typeface="Arial" panose="020B0604020202020204" pitchFamily="34" charset="0"/>
              </a:rPr>
              <a:t>	●</a:t>
            </a:r>
            <a:r>
              <a:rPr lang="de-DE" sz="3200" dirty="0" smtClean="0">
                <a:latin typeface="Arial" panose="020B0604020202020204" pitchFamily="34" charset="0"/>
                <a:cs typeface="Arial" panose="020B0604020202020204" pitchFamily="34" charset="0"/>
              </a:rPr>
              <a:t> </a:t>
            </a:r>
            <a:r>
              <a:rPr lang="de-DE" sz="3200" b="0" dirty="0" smtClean="0"/>
              <a:t>Jenkins as </a:t>
            </a:r>
            <a:r>
              <a:rPr lang="de-DE" sz="3200" b="0" dirty="0"/>
              <a:t>a Service</a:t>
            </a:r>
            <a:br>
              <a:rPr lang="de-DE" sz="3200" b="0" dirty="0"/>
            </a:br>
            <a:r>
              <a:rPr lang="de-DE" sz="3200" b="0" dirty="0" smtClean="0"/>
              <a:t>	    </a:t>
            </a:r>
            <a:r>
              <a:rPr lang="de-DE" sz="1800" b="0" dirty="0" smtClean="0">
                <a:hlinkClick r:id="rId4"/>
              </a:rPr>
              <a:t>https</a:t>
            </a:r>
            <a:r>
              <a:rPr lang="de-DE" sz="1800" b="0" dirty="0">
                <a:hlinkClick r:id="rId4"/>
              </a:rPr>
              <a:t>://jenx.neo.ondemand.com/api</a:t>
            </a:r>
            <a:r>
              <a:rPr lang="de-DE" sz="1800" b="0" dirty="0" smtClean="0">
                <a:hlinkClick r:id="rId4"/>
              </a:rPr>
              <a:t>/</a:t>
            </a:r>
            <a:r>
              <a:rPr lang="de-DE" sz="1800" b="0" dirty="0" smtClean="0"/>
              <a:t> </a:t>
            </a:r>
            <a:endParaRPr lang="de-DE" sz="1800" b="0" dirty="0"/>
          </a:p>
          <a:p>
            <a:r>
              <a:rPr lang="de-DE" sz="3200" dirty="0" smtClean="0">
                <a:solidFill>
                  <a:srgbClr val="FFC000"/>
                </a:solidFill>
                <a:latin typeface="Arial" panose="020B0604020202020204" pitchFamily="34" charset="0"/>
                <a:cs typeface="Arial" panose="020B0604020202020204" pitchFamily="34" charset="0"/>
              </a:rPr>
              <a:t>	●</a:t>
            </a:r>
            <a:r>
              <a:rPr lang="de-DE" sz="3200" dirty="0" smtClean="0">
                <a:latin typeface="Arial" panose="020B0604020202020204" pitchFamily="34" charset="0"/>
                <a:cs typeface="Arial" panose="020B0604020202020204" pitchFamily="34" charset="0"/>
              </a:rPr>
              <a:t> </a:t>
            </a:r>
            <a:r>
              <a:rPr lang="de-DE" sz="3200" b="0" dirty="0"/>
              <a:t>manual…</a:t>
            </a:r>
            <a:br>
              <a:rPr lang="de-DE" sz="3200" b="0" dirty="0"/>
            </a:br>
            <a:r>
              <a:rPr lang="de-DE" sz="3200" b="0" dirty="0" smtClean="0"/>
              <a:t>	    </a:t>
            </a:r>
            <a:r>
              <a:rPr lang="de-DE" sz="1800" b="0" dirty="0" smtClean="0">
                <a:hlinkClick r:id="rId5"/>
              </a:rPr>
              <a:t>https</a:t>
            </a:r>
            <a:r>
              <a:rPr lang="de-DE" sz="1800" b="0" dirty="0">
                <a:hlinkClick r:id="rId5"/>
              </a:rPr>
              <a:t>://</a:t>
            </a:r>
            <a:r>
              <a:rPr lang="de-DE" sz="1800" b="0" dirty="0" smtClean="0">
                <a:hlinkClick r:id="rId5"/>
              </a:rPr>
              <a:t>jenkins-ci.org</a:t>
            </a:r>
            <a:r>
              <a:rPr lang="de-DE" sz="1800" b="0" dirty="0"/>
              <a:t> </a:t>
            </a:r>
          </a:p>
        </p:txBody>
      </p:sp>
    </p:spTree>
    <p:extLst>
      <p:ext uri="{BB962C8B-B14F-4D97-AF65-F5344CB8AC3E}">
        <p14:creationId xmlns:p14="http://schemas.microsoft.com/office/powerpoint/2010/main" val="5785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SAP Jenkins Readymade</a:t>
            </a:r>
            <a:endParaRPr lang="de-DE" dirty="0"/>
          </a:p>
        </p:txBody>
      </p:sp>
      <p:sp>
        <p:nvSpPr>
          <p:cNvPr id="4" name="Text Placeholder 3"/>
          <p:cNvSpPr>
            <a:spLocks noGrp="1"/>
          </p:cNvSpPr>
          <p:nvPr>
            <p:ph type="body" sz="quarter" idx="10"/>
          </p:nvPr>
        </p:nvSpPr>
        <p:spPr/>
        <p:txBody>
          <a:bodyPr/>
          <a:lstStyle/>
          <a:p>
            <a:r>
              <a:rPr lang="de-DE" dirty="0" smtClean="0"/>
              <a:t>Features</a:t>
            </a:r>
            <a:r>
              <a:rPr lang="de-DE" dirty="0"/>
              <a:t/>
            </a:r>
            <a:br>
              <a:rPr lang="de-DE" dirty="0"/>
            </a:br>
            <a:r>
              <a:rPr lang="de-DE" dirty="0"/>
              <a:t>	</a:t>
            </a:r>
            <a:r>
              <a:rPr lang="de-DE" dirty="0" smtClean="0">
                <a:solidFill>
                  <a:srgbClr val="FFC000"/>
                </a:solidFill>
                <a:latin typeface="Arial" panose="020B0604020202020204" pitchFamily="34" charset="0"/>
                <a:cs typeface="Arial" panose="020B0604020202020204" pitchFamily="34" charset="0"/>
              </a:rPr>
              <a:t>● </a:t>
            </a:r>
            <a:r>
              <a:rPr lang="de-DE" b="0" dirty="0" smtClean="0">
                <a:solidFill>
                  <a:schemeClr val="bg1">
                    <a:lumMod val="75000"/>
                  </a:schemeClr>
                </a:solidFill>
              </a:rPr>
              <a:t>https</a:t>
            </a:r>
            <a:br>
              <a:rPr lang="de-DE" b="0" dirty="0" smtClean="0">
                <a:solidFill>
                  <a:schemeClr val="bg1">
                    <a:lumMod val="75000"/>
                  </a:schemeClr>
                </a:solidFill>
              </a:rPr>
            </a:br>
            <a:r>
              <a:rPr lang="de-DE" b="0" dirty="0" smtClean="0">
                <a:solidFill>
                  <a:schemeClr val="bg1">
                    <a:lumMod val="75000"/>
                  </a:schemeClr>
                </a:solidFill>
              </a:rPr>
              <a:t>	</a:t>
            </a:r>
            <a:r>
              <a:rPr lang="de-DE" dirty="0" smtClean="0">
                <a:solidFill>
                  <a:srgbClr val="FFC000"/>
                </a:solidFill>
                <a:latin typeface="Arial" panose="020B0604020202020204" pitchFamily="34" charset="0"/>
                <a:cs typeface="Arial" panose="020B0604020202020204" pitchFamily="34" charset="0"/>
              </a:rPr>
              <a:t>● </a:t>
            </a:r>
            <a:r>
              <a:rPr lang="de-DE" b="0" dirty="0" smtClean="0">
                <a:solidFill>
                  <a:schemeClr val="bg1">
                    <a:lumMod val="75000"/>
                  </a:schemeClr>
                </a:solidFill>
              </a:rPr>
              <a:t>authentication</a:t>
            </a:r>
            <a:br>
              <a:rPr lang="de-DE" b="0" dirty="0" smtClean="0">
                <a:solidFill>
                  <a:schemeClr val="bg1">
                    <a:lumMod val="75000"/>
                  </a:schemeClr>
                </a:solidFill>
              </a:rPr>
            </a:br>
            <a:r>
              <a:rPr lang="de-DE" b="0" dirty="0" smtClean="0">
                <a:solidFill>
                  <a:schemeClr val="bg1">
                    <a:lumMod val="75000"/>
                  </a:schemeClr>
                </a:solidFill>
              </a:rPr>
              <a:t>	</a:t>
            </a:r>
            <a:r>
              <a:rPr lang="de-DE" dirty="0" smtClean="0">
                <a:solidFill>
                  <a:srgbClr val="FFC000"/>
                </a:solidFill>
                <a:latin typeface="Arial" panose="020B0604020202020204" pitchFamily="34" charset="0"/>
                <a:cs typeface="Arial" panose="020B0604020202020204" pitchFamily="34" charset="0"/>
              </a:rPr>
              <a:t>● </a:t>
            </a:r>
            <a:r>
              <a:rPr lang="de-DE" b="0" dirty="0" smtClean="0">
                <a:solidFill>
                  <a:schemeClr val="bg1">
                    <a:lumMod val="75000"/>
                  </a:schemeClr>
                </a:solidFill>
              </a:rPr>
              <a:t>standard </a:t>
            </a:r>
            <a:r>
              <a:rPr lang="de-DE" b="0" dirty="0">
                <a:solidFill>
                  <a:schemeClr val="bg1">
                    <a:lumMod val="75000"/>
                  </a:schemeClr>
                </a:solidFill>
              </a:rPr>
              <a:t>plugins installed</a:t>
            </a:r>
          </a:p>
          <a:p>
            <a:endParaRPr lang="de-DE" dirty="0" smtClean="0"/>
          </a:p>
          <a:p>
            <a:r>
              <a:rPr lang="de-DE" dirty="0" smtClean="0"/>
              <a:t>More </a:t>
            </a:r>
            <a:r>
              <a:rPr lang="de-DE" dirty="0"/>
              <a:t>Information</a:t>
            </a:r>
            <a:br>
              <a:rPr lang="de-DE" dirty="0"/>
            </a:br>
            <a:r>
              <a:rPr lang="de-DE" dirty="0"/>
              <a:t>	</a:t>
            </a:r>
            <a:r>
              <a:rPr lang="en-US" dirty="0" err="1" smtClean="0">
                <a:hlinkClick r:id="rId2"/>
              </a:rPr>
              <a:t>sapsolutions</a:t>
            </a:r>
            <a:r>
              <a:rPr lang="en-US" dirty="0" smtClean="0">
                <a:hlinkClick r:id="rId2"/>
              </a:rPr>
              <a:t>/sap-</a:t>
            </a:r>
            <a:r>
              <a:rPr lang="en-US" dirty="0" err="1" smtClean="0">
                <a:hlinkClick r:id="rId2"/>
              </a:rPr>
              <a:t>jenkins</a:t>
            </a:r>
            <a:r>
              <a:rPr lang="en-US" dirty="0" smtClean="0">
                <a:hlinkClick r:id="rId2"/>
              </a:rPr>
              <a:t>-readymade</a:t>
            </a:r>
            <a:endParaRPr lang="de-DE" dirty="0" smtClean="0"/>
          </a:p>
        </p:txBody>
      </p:sp>
    </p:spTree>
    <p:extLst>
      <p:ext uri="{BB962C8B-B14F-4D97-AF65-F5344CB8AC3E}">
        <p14:creationId xmlns:p14="http://schemas.microsoft.com/office/powerpoint/2010/main" val="394372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Team Jenkins Readymade (sap-production)</a:t>
            </a:r>
            <a:endParaRPr lang="de-DE" dirty="0"/>
          </a:p>
        </p:txBody>
      </p:sp>
      <p:sp>
        <p:nvSpPr>
          <p:cNvPr id="4" name="Text Placeholder 3"/>
          <p:cNvSpPr>
            <a:spLocks noGrp="1"/>
          </p:cNvSpPr>
          <p:nvPr>
            <p:ph type="body" sz="quarter" idx="10"/>
          </p:nvPr>
        </p:nvSpPr>
        <p:spPr/>
        <p:txBody>
          <a:bodyPr/>
          <a:lstStyle/>
          <a:p>
            <a:r>
              <a:rPr lang="de-DE" dirty="0" smtClean="0"/>
              <a:t>Features</a:t>
            </a:r>
            <a:r>
              <a:rPr lang="de-DE" dirty="0"/>
              <a:t/>
            </a:r>
            <a:br>
              <a:rPr lang="de-DE" dirty="0"/>
            </a:br>
            <a:r>
              <a:rPr lang="de-DE" dirty="0"/>
              <a:t>	</a:t>
            </a:r>
            <a:r>
              <a:rPr lang="de-DE" dirty="0">
                <a:solidFill>
                  <a:srgbClr val="FFC000"/>
                </a:solidFill>
                <a:latin typeface="Arial" panose="020B0604020202020204" pitchFamily="34" charset="0"/>
                <a:cs typeface="Arial" panose="020B0604020202020204" pitchFamily="34" charset="0"/>
              </a:rPr>
              <a:t>●</a:t>
            </a:r>
            <a:r>
              <a:rPr lang="de-DE" dirty="0">
                <a:latin typeface="Arial" panose="020B0604020202020204" pitchFamily="34" charset="0"/>
                <a:cs typeface="Arial" panose="020B0604020202020204" pitchFamily="34" charset="0"/>
              </a:rPr>
              <a:t> </a:t>
            </a:r>
            <a:r>
              <a:rPr lang="de-DE" b="0" dirty="0" smtClean="0"/>
              <a:t>Based on sap-jenkins-readymade</a:t>
            </a:r>
            <a:br>
              <a:rPr lang="de-DE" b="0" dirty="0" smtClean="0"/>
            </a:br>
            <a:r>
              <a:rPr lang="de-DE" b="0" dirty="0" smtClean="0"/>
              <a:t>	   </a:t>
            </a:r>
            <a:r>
              <a:rPr lang="de-DE" b="0" dirty="0">
                <a:solidFill>
                  <a:schemeClr val="bg1">
                    <a:lumMod val="75000"/>
                  </a:schemeClr>
                </a:solidFill>
              </a:rPr>
              <a:t>https, authentication, standard plugins installed</a:t>
            </a:r>
          </a:p>
          <a:p>
            <a:r>
              <a:rPr lang="de-DE" dirty="0"/>
              <a:t>	</a:t>
            </a:r>
            <a:r>
              <a:rPr lang="de-DE" dirty="0" smtClean="0">
                <a:solidFill>
                  <a:srgbClr val="FFC000"/>
                </a:solidFill>
                <a:latin typeface="Arial" panose="020B0604020202020204" pitchFamily="34" charset="0"/>
                <a:cs typeface="Arial" panose="020B0604020202020204" pitchFamily="34" charset="0"/>
              </a:rPr>
              <a:t>+</a:t>
            </a:r>
            <a:r>
              <a:rPr lang="de-DE" dirty="0" smtClean="0">
                <a:latin typeface="Arial" panose="020B0604020202020204" pitchFamily="34" charset="0"/>
                <a:cs typeface="Arial" panose="020B0604020202020204" pitchFamily="34" charset="0"/>
              </a:rPr>
              <a:t> </a:t>
            </a:r>
            <a:r>
              <a:rPr lang="de-DE" b="0" dirty="0" smtClean="0"/>
              <a:t>Prepared for ci-connect usage</a:t>
            </a:r>
            <a:br>
              <a:rPr lang="de-DE" b="0" dirty="0" smtClean="0"/>
            </a:br>
            <a:r>
              <a:rPr lang="de-DE" b="0" dirty="0" smtClean="0">
                <a:solidFill>
                  <a:schemeClr val="bg1">
                    <a:lumMod val="75000"/>
                  </a:schemeClr>
                </a:solidFill>
              </a:rPr>
              <a:t>	   Can be registered and used in ci-connect out of the box</a:t>
            </a:r>
          </a:p>
          <a:p>
            <a:r>
              <a:rPr lang="de-DE" dirty="0"/>
              <a:t>	</a:t>
            </a:r>
            <a:r>
              <a:rPr lang="de-DE" dirty="0" smtClean="0">
                <a:solidFill>
                  <a:srgbClr val="FFC000"/>
                </a:solidFill>
                <a:latin typeface="Arial" panose="020B0604020202020204" pitchFamily="34" charset="0"/>
                <a:cs typeface="Arial" panose="020B0604020202020204" pitchFamily="34" charset="0"/>
              </a:rPr>
              <a:t>+</a:t>
            </a:r>
            <a:r>
              <a:rPr lang="de-DE" dirty="0" smtClean="0">
                <a:latin typeface="Arial" panose="020B0604020202020204" pitchFamily="34" charset="0"/>
                <a:cs typeface="Arial" panose="020B0604020202020204" pitchFamily="34" charset="0"/>
              </a:rPr>
              <a:t> </a:t>
            </a:r>
            <a:r>
              <a:rPr lang="de-DE" b="0" dirty="0" smtClean="0"/>
              <a:t>Local Jobbase + Job Generator prepared</a:t>
            </a:r>
            <a:br>
              <a:rPr lang="de-DE" b="0" dirty="0" smtClean="0"/>
            </a:br>
            <a:r>
              <a:rPr lang="de-DE" b="0" dirty="0" smtClean="0">
                <a:solidFill>
                  <a:schemeClr val="bg1">
                    <a:lumMod val="75000"/>
                  </a:schemeClr>
                </a:solidFill>
              </a:rPr>
              <a:t>	   Jobs automatically created/updated based on templates when service activated</a:t>
            </a:r>
          </a:p>
          <a:p>
            <a:r>
              <a:rPr lang="de-DE" dirty="0" smtClean="0"/>
              <a:t>More </a:t>
            </a:r>
            <a:r>
              <a:rPr lang="de-DE" dirty="0"/>
              <a:t>Information</a:t>
            </a:r>
            <a:br>
              <a:rPr lang="de-DE" dirty="0"/>
            </a:br>
            <a:r>
              <a:rPr lang="de-DE" dirty="0"/>
              <a:t>	</a:t>
            </a:r>
            <a:r>
              <a:rPr lang="en-US" dirty="0" smtClean="0">
                <a:hlinkClick r:id="rId2"/>
              </a:rPr>
              <a:t>How to prepare and connect your own Services</a:t>
            </a:r>
            <a:endParaRPr lang="de-DE" dirty="0" smtClean="0"/>
          </a:p>
        </p:txBody>
      </p:sp>
    </p:spTree>
    <p:extLst>
      <p:ext uri="{BB962C8B-B14F-4D97-AF65-F5344CB8AC3E}">
        <p14:creationId xmlns:p14="http://schemas.microsoft.com/office/powerpoint/2010/main" val="395226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as a Service (Beta)</a:t>
            </a:r>
            <a:endParaRPr lang="de-DE" dirty="0"/>
          </a:p>
        </p:txBody>
      </p:sp>
      <p:sp>
        <p:nvSpPr>
          <p:cNvPr id="4" name="Text Placeholder 3"/>
          <p:cNvSpPr>
            <a:spLocks noGrp="1"/>
          </p:cNvSpPr>
          <p:nvPr>
            <p:ph type="body" sz="quarter" idx="10"/>
          </p:nvPr>
        </p:nvSpPr>
        <p:spPr/>
        <p:txBody>
          <a:bodyPr/>
          <a:lstStyle/>
          <a:p>
            <a:r>
              <a:rPr lang="de-DE" dirty="0"/>
              <a:t>Features</a:t>
            </a:r>
            <a:br>
              <a:rPr lang="de-DE" dirty="0"/>
            </a:br>
            <a:r>
              <a:rPr lang="de-DE" dirty="0"/>
              <a:t>	</a:t>
            </a:r>
            <a:r>
              <a:rPr lang="de-DE" dirty="0">
                <a:solidFill>
                  <a:srgbClr val="FFC000"/>
                </a:solidFill>
                <a:latin typeface="Arial" panose="020B0604020202020204" pitchFamily="34" charset="0"/>
                <a:cs typeface="Arial" panose="020B0604020202020204" pitchFamily="34" charset="0"/>
              </a:rPr>
              <a:t>●</a:t>
            </a:r>
            <a:r>
              <a:rPr lang="de-DE" dirty="0">
                <a:latin typeface="Arial" panose="020B0604020202020204" pitchFamily="34" charset="0"/>
                <a:cs typeface="Arial" panose="020B0604020202020204" pitchFamily="34" charset="0"/>
              </a:rPr>
              <a:t> </a:t>
            </a:r>
            <a:r>
              <a:rPr lang="de-DE" b="0" dirty="0" smtClean="0"/>
              <a:t>Docker based Jenkins </a:t>
            </a:r>
            <a:r>
              <a:rPr lang="de-DE" b="0" dirty="0"/>
              <a:t/>
            </a:r>
            <a:br>
              <a:rPr lang="de-DE" b="0" dirty="0"/>
            </a:br>
            <a:r>
              <a:rPr lang="de-DE" b="0" dirty="0"/>
              <a:t>	   </a:t>
            </a:r>
            <a:r>
              <a:rPr lang="de-DE" b="0" dirty="0" smtClean="0">
                <a:solidFill>
                  <a:schemeClr val="bg1">
                    <a:lumMod val="75000"/>
                  </a:schemeClr>
                </a:solidFill>
              </a:rPr>
              <a:t>Jenkins runs in Docker container – transparent to user</a:t>
            </a:r>
            <a:endParaRPr lang="de-DE" b="0" dirty="0">
              <a:solidFill>
                <a:schemeClr val="bg1">
                  <a:lumMod val="75000"/>
                </a:schemeClr>
              </a:solidFill>
            </a:endParaRPr>
          </a:p>
          <a:p>
            <a:r>
              <a:rPr lang="de-DE" dirty="0"/>
              <a:t>	</a:t>
            </a:r>
            <a:r>
              <a:rPr lang="de-DE" dirty="0">
                <a:solidFill>
                  <a:srgbClr val="FFC000"/>
                </a:solidFill>
                <a:latin typeface="Arial" panose="020B0604020202020204" pitchFamily="34" charset="0"/>
                <a:cs typeface="Arial" panose="020B0604020202020204" pitchFamily="34" charset="0"/>
              </a:rPr>
              <a:t>●</a:t>
            </a:r>
            <a:r>
              <a:rPr lang="de-DE" dirty="0">
                <a:latin typeface="Arial" panose="020B0604020202020204" pitchFamily="34" charset="0"/>
                <a:cs typeface="Arial" panose="020B0604020202020204" pitchFamily="34" charset="0"/>
              </a:rPr>
              <a:t> </a:t>
            </a:r>
            <a:r>
              <a:rPr lang="de-DE" b="0" dirty="0" smtClean="0"/>
              <a:t>Jenkins immediately usable</a:t>
            </a:r>
            <a:r>
              <a:rPr lang="de-DE" b="0" dirty="0"/>
              <a:t/>
            </a:r>
            <a:br>
              <a:rPr lang="de-DE" b="0" dirty="0"/>
            </a:br>
            <a:r>
              <a:rPr lang="de-DE" b="0" dirty="0">
                <a:solidFill>
                  <a:schemeClr val="bg1">
                    <a:lumMod val="75000"/>
                  </a:schemeClr>
                </a:solidFill>
              </a:rPr>
              <a:t>	   </a:t>
            </a:r>
            <a:r>
              <a:rPr lang="de-DE" b="0" dirty="0" smtClean="0">
                <a:solidFill>
                  <a:schemeClr val="bg1">
                    <a:lumMod val="75000"/>
                  </a:schemeClr>
                </a:solidFill>
              </a:rPr>
              <a:t>Jenkins accessible right after creation of the container</a:t>
            </a:r>
            <a:endParaRPr lang="de-DE" b="0" dirty="0">
              <a:solidFill>
                <a:schemeClr val="bg1">
                  <a:lumMod val="75000"/>
                </a:schemeClr>
              </a:solidFill>
            </a:endParaRPr>
          </a:p>
          <a:p>
            <a:r>
              <a:rPr lang="de-DE" dirty="0" smtClean="0"/>
              <a:t>Coming soon</a:t>
            </a:r>
            <a:r>
              <a:rPr lang="de-DE" dirty="0"/>
              <a:t>	</a:t>
            </a:r>
            <a:endParaRPr lang="de-DE" dirty="0" smtClean="0"/>
          </a:p>
          <a:p>
            <a:r>
              <a:rPr lang="de-DE" dirty="0" smtClean="0">
                <a:solidFill>
                  <a:srgbClr val="FFC000"/>
                </a:solidFill>
                <a:latin typeface="Arial" panose="020B0604020202020204" pitchFamily="34" charset="0"/>
                <a:cs typeface="Arial" panose="020B0604020202020204" pitchFamily="34" charset="0"/>
              </a:rPr>
              <a:t>	●</a:t>
            </a:r>
            <a:r>
              <a:rPr lang="de-DE" dirty="0" smtClean="0">
                <a:latin typeface="Arial" panose="020B0604020202020204" pitchFamily="34" charset="0"/>
                <a:cs typeface="Arial" panose="020B0604020202020204" pitchFamily="34" charset="0"/>
              </a:rPr>
              <a:t> </a:t>
            </a:r>
            <a:r>
              <a:rPr lang="de-DE" b="0" dirty="0"/>
              <a:t>Image </a:t>
            </a:r>
            <a:r>
              <a:rPr lang="de-DE" b="0" dirty="0" smtClean="0"/>
              <a:t>prepared for ci-connect</a:t>
            </a:r>
            <a:r>
              <a:rPr lang="de-DE" b="0" dirty="0"/>
              <a:t/>
            </a:r>
            <a:br>
              <a:rPr lang="de-DE" b="0" dirty="0"/>
            </a:br>
            <a:r>
              <a:rPr lang="de-DE" b="0" dirty="0">
                <a:solidFill>
                  <a:schemeClr val="bg1">
                    <a:lumMod val="75000"/>
                  </a:schemeClr>
                </a:solidFill>
              </a:rPr>
              <a:t>	   </a:t>
            </a:r>
            <a:r>
              <a:rPr lang="de-DE" b="0" dirty="0" smtClean="0">
                <a:solidFill>
                  <a:schemeClr val="bg1">
                    <a:lumMod val="75000"/>
                  </a:schemeClr>
                </a:solidFill>
              </a:rPr>
              <a:t>Like Team Jenkins readymade </a:t>
            </a:r>
            <a:endParaRPr lang="de-DE" b="0" dirty="0">
              <a:solidFill>
                <a:schemeClr val="bg1">
                  <a:lumMod val="75000"/>
                </a:schemeClr>
              </a:solidFill>
            </a:endParaRPr>
          </a:p>
          <a:p>
            <a:r>
              <a:rPr lang="de-DE" dirty="0"/>
              <a:t>More Information</a:t>
            </a:r>
            <a:br>
              <a:rPr lang="de-DE" dirty="0"/>
            </a:br>
            <a:r>
              <a:rPr lang="de-DE" dirty="0"/>
              <a:t>	</a:t>
            </a:r>
            <a:r>
              <a:rPr lang="de-DE" dirty="0" smtClean="0">
                <a:hlinkClick r:id="rId2"/>
              </a:rPr>
              <a:t>https</a:t>
            </a:r>
            <a:r>
              <a:rPr lang="de-DE" dirty="0">
                <a:hlinkClick r:id="rId2"/>
              </a:rPr>
              <a:t>://</a:t>
            </a:r>
            <a:r>
              <a:rPr lang="de-DE" dirty="0" smtClean="0">
                <a:hlinkClick r:id="rId2"/>
              </a:rPr>
              <a:t>account.neo.ondemand.com/cockpit</a:t>
            </a:r>
            <a:r>
              <a:rPr lang="de-DE" dirty="0" smtClean="0"/>
              <a:t> </a:t>
            </a:r>
            <a:r>
              <a:rPr lang="de-DE" dirty="0" smtClean="0">
                <a:sym typeface="Wingdings" panose="05000000000000000000" pitchFamily="2" charset="2"/>
              </a:rPr>
              <a:t></a:t>
            </a:r>
            <a:r>
              <a:rPr lang="de-DE" dirty="0" smtClean="0"/>
              <a:t> </a:t>
            </a:r>
            <a:r>
              <a:rPr lang="de-DE" dirty="0" smtClean="0">
                <a:hlinkClick r:id="rId3"/>
              </a:rPr>
              <a:t>https</a:t>
            </a:r>
            <a:r>
              <a:rPr lang="de-DE" dirty="0">
                <a:hlinkClick r:id="rId3"/>
              </a:rPr>
              <a:t>://</a:t>
            </a:r>
            <a:r>
              <a:rPr lang="de-DE" dirty="0" smtClean="0">
                <a:hlinkClick r:id="rId3"/>
              </a:rPr>
              <a:t>jenx.neo.ondemand.com/api</a:t>
            </a:r>
            <a:r>
              <a:rPr lang="de-DE" dirty="0"/>
              <a:t> </a:t>
            </a:r>
            <a:endParaRPr lang="de-DE" dirty="0" smtClean="0"/>
          </a:p>
          <a:p>
            <a:endParaRPr lang="de-DE" dirty="0"/>
          </a:p>
        </p:txBody>
      </p:sp>
    </p:spTree>
    <p:extLst>
      <p:ext uri="{BB962C8B-B14F-4D97-AF65-F5344CB8AC3E}">
        <p14:creationId xmlns:p14="http://schemas.microsoft.com/office/powerpoint/2010/main" val="119670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Continuous</a:t>
            </a:r>
            <a:r>
              <a:rPr lang="de-DE" dirty="0" smtClean="0"/>
              <a:t> Integration &amp; Jenkins Books</a:t>
            </a:r>
            <a:endParaRPr lang="de-DE" dirty="0"/>
          </a:p>
        </p:txBody>
      </p:sp>
      <p:pic>
        <p:nvPicPr>
          <p:cNvPr id="7170" name="Picture 2" descr="C:\Users\d035958\Desktop\___work\2015\Jenkins_the_definitive_gu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547" y="1495871"/>
            <a:ext cx="2476500" cy="32480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5193546" y="4908692"/>
            <a:ext cx="3118737" cy="400110"/>
          </a:xfrm>
          <a:prstGeom prst="rect">
            <a:avLst/>
          </a:prstGeom>
        </p:spPr>
        <p:txBody>
          <a:bodyPr wrap="square">
            <a:spAutoFit/>
          </a:bodyPr>
          <a:lstStyle/>
          <a:p>
            <a:r>
              <a:rPr sz="1000" dirty="0">
                <a:solidFill>
                  <a:srgbClr val="000000"/>
                </a:solidFill>
                <a:hlinkClick r:id="rId3"/>
              </a:rPr>
              <a:t>http://</a:t>
            </a:r>
            <a:r>
              <a:rPr sz="1000" dirty="0" smtClean="0">
                <a:solidFill>
                  <a:srgbClr val="000000"/>
                </a:solidFill>
                <a:hlinkClick r:id="rId3"/>
              </a:rPr>
              <a:t>www.amazon.de/Jenkins-Definitive-John-Ferguson-Smart/dp/1449305350</a:t>
            </a:r>
            <a:endParaRPr sz="1000" dirty="0">
              <a:solidFill>
                <a:srgbClr val="000000"/>
              </a:solidFill>
            </a:endParaRPr>
          </a:p>
        </p:txBody>
      </p:sp>
      <p:sp>
        <p:nvSpPr>
          <p:cNvPr id="6" name="Rectangle 5"/>
          <p:cNvSpPr/>
          <p:nvPr/>
        </p:nvSpPr>
        <p:spPr>
          <a:xfrm>
            <a:off x="5193545" y="5421383"/>
            <a:ext cx="3118737" cy="400110"/>
          </a:xfrm>
          <a:prstGeom prst="rect">
            <a:avLst/>
          </a:prstGeom>
        </p:spPr>
        <p:txBody>
          <a:bodyPr wrap="square">
            <a:spAutoFit/>
          </a:bodyPr>
          <a:lstStyle/>
          <a:p>
            <a:r>
              <a:rPr sz="1000" dirty="0">
                <a:solidFill>
                  <a:srgbClr val="000000"/>
                </a:solidFill>
                <a:hlinkClick r:id="rId4"/>
              </a:rPr>
              <a:t>http://</a:t>
            </a:r>
            <a:r>
              <a:rPr sz="1000" dirty="0" smtClean="0">
                <a:solidFill>
                  <a:srgbClr val="000000"/>
                </a:solidFill>
                <a:hlinkClick r:id="rId4"/>
              </a:rPr>
              <a:t>www.bogotobogo.com/DevOps/Jenkins/images/Intro_install/jenkins-the-definitive-guide.pdf</a:t>
            </a:r>
            <a:endParaRPr sz="1000" dirty="0">
              <a:solidFill>
                <a:srgbClr val="000000"/>
              </a:solidFill>
            </a:endParaRPr>
          </a:p>
        </p:txBody>
      </p:sp>
      <p:sp>
        <p:nvSpPr>
          <p:cNvPr id="7" name="Rectangle 6"/>
          <p:cNvSpPr/>
          <p:nvPr/>
        </p:nvSpPr>
        <p:spPr>
          <a:xfrm>
            <a:off x="9081014" y="4909855"/>
            <a:ext cx="2777775" cy="553998"/>
          </a:xfrm>
          <a:prstGeom prst="rect">
            <a:avLst/>
          </a:prstGeom>
        </p:spPr>
        <p:txBody>
          <a:bodyPr wrap="square">
            <a:spAutoFit/>
          </a:bodyPr>
          <a:lstStyle/>
          <a:p>
            <a:r>
              <a:rPr sz="1000" dirty="0">
                <a:solidFill>
                  <a:srgbClr val="000000"/>
                </a:solidFill>
                <a:hlinkClick r:id="rId5"/>
              </a:rPr>
              <a:t>http://</a:t>
            </a:r>
            <a:r>
              <a:rPr sz="1000" dirty="0" smtClean="0">
                <a:solidFill>
                  <a:srgbClr val="000000"/>
                </a:solidFill>
                <a:hlinkClick r:id="rId5"/>
              </a:rPr>
              <a:t>www.amazon.de/Continuous-Integration-mit-Hudson-Jenkins/dp/3898646904</a:t>
            </a:r>
            <a:endParaRPr sz="1000" dirty="0">
              <a:solidFill>
                <a:srgbClr val="000000"/>
              </a:solidFill>
            </a:endParaRPr>
          </a:p>
        </p:txBody>
      </p:sp>
      <p:pic>
        <p:nvPicPr>
          <p:cNvPr id="7171" name="Picture 3" descr="C:\Users\d035958\Desktop\___work\2015\CI_with_Huds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1014" y="1505396"/>
            <a:ext cx="2234565" cy="32385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bwMode="gray">
          <a:xfrm>
            <a:off x="11058835" y="1393282"/>
            <a:ext cx="657884" cy="245911"/>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sz="800" b="1" kern="0" dirty="0" smtClean="0">
                <a:solidFill>
                  <a:srgbClr val="000000"/>
                </a:solidFill>
                <a:ea typeface="Arial Unicode MS" pitchFamily="34" charset="-128"/>
                <a:cs typeface="Arial Unicode MS" pitchFamily="34" charset="-128"/>
              </a:rPr>
              <a:t>German </a:t>
            </a:r>
            <a:r>
              <a:rPr sz="800" b="1" kern="0" dirty="0" err="1" smtClean="0">
                <a:solidFill>
                  <a:srgbClr val="000000"/>
                </a:solidFill>
                <a:ea typeface="Arial Unicode MS" pitchFamily="34" charset="-128"/>
                <a:cs typeface="Arial Unicode MS" pitchFamily="34" charset="-128"/>
              </a:rPr>
              <a:t>Only</a:t>
            </a:r>
            <a:endParaRPr sz="800" b="1" kern="0" dirty="0" smtClean="0">
              <a:solidFill>
                <a:srgbClr val="000000"/>
              </a:solidFill>
              <a:ea typeface="Arial Unicode MS" pitchFamily="34" charset="-128"/>
              <a:cs typeface="Arial Unicode MS" pitchFamily="34" charset="-128"/>
            </a:endParaRPr>
          </a:p>
        </p:txBody>
      </p:sp>
      <p:sp>
        <p:nvSpPr>
          <p:cNvPr id="9" name="Rectangle 8"/>
          <p:cNvSpPr/>
          <p:nvPr/>
        </p:nvSpPr>
        <p:spPr>
          <a:xfrm>
            <a:off x="657126" y="5168686"/>
            <a:ext cx="3048000" cy="400110"/>
          </a:xfrm>
          <a:prstGeom prst="rect">
            <a:avLst/>
          </a:prstGeom>
        </p:spPr>
        <p:txBody>
          <a:bodyPr wrap="square">
            <a:spAutoFit/>
          </a:bodyPr>
          <a:lstStyle/>
          <a:p>
            <a:r>
              <a:rPr sz="1000" dirty="0">
                <a:solidFill>
                  <a:srgbClr val="000000"/>
                </a:solidFill>
                <a:hlinkClick r:id="rId7"/>
              </a:rPr>
              <a:t>http://</a:t>
            </a:r>
            <a:r>
              <a:rPr sz="1000" dirty="0" smtClean="0">
                <a:solidFill>
                  <a:srgbClr val="000000"/>
                </a:solidFill>
                <a:hlinkClick r:id="rId7"/>
              </a:rPr>
              <a:t>www.amazon.de/Continuous-Integration-Improving-Software-Signature/dp/0321336380</a:t>
            </a:r>
            <a:endParaRPr sz="1000" dirty="0">
              <a:solidFill>
                <a:srgbClr val="000000"/>
              </a:solidFill>
            </a:endParaRPr>
          </a:p>
        </p:txBody>
      </p:sp>
      <p:pic>
        <p:nvPicPr>
          <p:cNvPr id="7172" name="Picture 4" descr="C:\Users\d035958\Desktop\___work\2015\CI_Fowl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126" y="1563741"/>
            <a:ext cx="2476500" cy="3267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51417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Maven Basics</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Maven Basics</a:t>
              </a:r>
              <a:endParaRPr lang="en-US" sz="4300" dirty="0">
                <a:solidFill>
                  <a:srgbClr val="000000"/>
                </a:solidFill>
              </a:endParaRPr>
            </a:p>
          </p:txBody>
        </p:sp>
      </p:grpSp>
      <p:sp>
        <p:nvSpPr>
          <p:cNvPr id="11" name="Action Button: Home 10">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090903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a:t>
            </a:r>
            <a:r>
              <a:rPr lang="de-DE" dirty="0"/>
              <a:t>–</a:t>
            </a:r>
            <a:r>
              <a:rPr lang="en-US" smtClean="0"/>
              <a:t> </a:t>
            </a:r>
            <a:r>
              <a:rPr lang="en-US" dirty="0" smtClean="0"/>
              <a:t>Overview</a:t>
            </a:r>
            <a:endParaRPr lang="en-US" sz="2000" b="0" dirty="0"/>
          </a:p>
        </p:txBody>
      </p:sp>
      <p:sp>
        <p:nvSpPr>
          <p:cNvPr id="18" name="Text Placeholder 2"/>
          <p:cNvSpPr>
            <a:spLocks noGrp="1"/>
          </p:cNvSpPr>
          <p:nvPr>
            <p:ph type="body" sz="quarter" idx="10"/>
          </p:nvPr>
        </p:nvSpPr>
        <p:spPr/>
        <p:txBody>
          <a:bodyPr/>
          <a:lstStyle/>
          <a:p>
            <a:pPr marL="285750" indent="-285750">
              <a:buFont typeface="Arial" panose="020B0604020202020204" pitchFamily="34" charset="0"/>
              <a:buChar char="•"/>
            </a:pPr>
            <a:r>
              <a:rPr lang="en-US" sz="1600" dirty="0" smtClean="0"/>
              <a:t>“Software </a:t>
            </a:r>
            <a:r>
              <a:rPr lang="en-US" sz="1600" dirty="0"/>
              <a:t>project management and comprehension </a:t>
            </a:r>
            <a:r>
              <a:rPr lang="en-US" sz="1600" dirty="0" smtClean="0"/>
              <a:t>tool”</a:t>
            </a:r>
            <a:endParaRPr lang="de-DE" sz="1600" i="1" dirty="0" smtClean="0"/>
          </a:p>
          <a:p>
            <a:pPr marL="285750" indent="-285750">
              <a:buFont typeface="Arial" panose="020B0604020202020204" pitchFamily="34" charset="0"/>
              <a:buChar char="•"/>
            </a:pPr>
            <a:r>
              <a:rPr lang="en-US" sz="1600" dirty="0" smtClean="0"/>
              <a:t>“</a:t>
            </a:r>
            <a:r>
              <a:rPr lang="en-US" sz="1600" dirty="0"/>
              <a:t>T</a:t>
            </a:r>
            <a:r>
              <a:rPr lang="de-DE" sz="1600" dirty="0"/>
              <a:t>he</a:t>
            </a:r>
            <a:r>
              <a:rPr lang="en-US" sz="1600" dirty="0" smtClean="0"/>
              <a:t>”</a:t>
            </a:r>
            <a:r>
              <a:rPr lang="de-DE" sz="1600" dirty="0" smtClean="0"/>
              <a:t> </a:t>
            </a:r>
            <a:r>
              <a:rPr lang="de-DE" sz="1600" dirty="0" err="1"/>
              <a:t>build</a:t>
            </a:r>
            <a:r>
              <a:rPr lang="de-DE" sz="1600" dirty="0"/>
              <a:t> </a:t>
            </a:r>
            <a:r>
              <a:rPr lang="de-DE" sz="1600" dirty="0" err="1"/>
              <a:t>automation</a:t>
            </a:r>
            <a:r>
              <a:rPr lang="de-DE" sz="1600" dirty="0"/>
              <a:t> </a:t>
            </a:r>
            <a:r>
              <a:rPr lang="de-DE" sz="1600" dirty="0" err="1"/>
              <a:t>tool</a:t>
            </a:r>
            <a:r>
              <a:rPr lang="de-DE" sz="1600" dirty="0"/>
              <a:t> </a:t>
            </a:r>
            <a:r>
              <a:rPr lang="de-DE" sz="1600" dirty="0" err="1"/>
              <a:t>for</a:t>
            </a:r>
            <a:r>
              <a:rPr lang="de-DE" sz="1600" dirty="0"/>
              <a:t> Java</a:t>
            </a:r>
          </a:p>
          <a:p>
            <a:pPr marL="285750" indent="-285750">
              <a:buFont typeface="Arial" panose="020B0604020202020204" pitchFamily="34" charset="0"/>
              <a:buChar char="•"/>
            </a:pPr>
            <a:r>
              <a:rPr lang="de-DE" sz="1600" dirty="0" err="1" smtClean="0"/>
              <a:t>Convention</a:t>
            </a:r>
            <a:r>
              <a:rPr lang="de-DE" sz="1600" dirty="0" smtClean="0"/>
              <a:t> </a:t>
            </a:r>
            <a:r>
              <a:rPr lang="de-DE" sz="1600" dirty="0" err="1"/>
              <a:t>over</a:t>
            </a:r>
            <a:r>
              <a:rPr lang="de-DE" sz="1600" dirty="0"/>
              <a:t> </a:t>
            </a:r>
            <a:r>
              <a:rPr lang="de-DE" sz="1600" dirty="0" err="1"/>
              <a:t>Configuration</a:t>
            </a:r>
            <a:endParaRPr lang="de-DE" sz="1600" dirty="0"/>
          </a:p>
          <a:p>
            <a:pPr marL="285750" indent="-285750">
              <a:buFont typeface="Arial" panose="020B0604020202020204" pitchFamily="34" charset="0"/>
              <a:buChar char="•"/>
            </a:pPr>
            <a:r>
              <a:rPr lang="de-DE" sz="1600" dirty="0"/>
              <a:t>De-facto </a:t>
            </a:r>
            <a:r>
              <a:rPr lang="de-DE" sz="1600" dirty="0" err="1"/>
              <a:t>standard</a:t>
            </a:r>
            <a:r>
              <a:rPr lang="de-DE" sz="1600" dirty="0"/>
              <a:t> </a:t>
            </a:r>
            <a:r>
              <a:rPr lang="de-DE" sz="1600" dirty="0" err="1"/>
              <a:t>for</a:t>
            </a:r>
            <a:r>
              <a:rPr lang="de-DE" sz="1600" dirty="0"/>
              <a:t> Java </a:t>
            </a:r>
            <a:r>
              <a:rPr lang="de-DE" sz="1600" dirty="0" err="1"/>
              <a:t>dependency</a:t>
            </a:r>
            <a:r>
              <a:rPr lang="de-DE" sz="1600" dirty="0"/>
              <a:t> </a:t>
            </a:r>
            <a:r>
              <a:rPr lang="de-DE" sz="1600" dirty="0" err="1"/>
              <a:t>management</a:t>
            </a:r>
            <a:endParaRPr lang="de-DE" sz="1600" dirty="0"/>
          </a:p>
          <a:p>
            <a:pPr marL="285750" indent="-285750">
              <a:buFont typeface="Arial" panose="020B0604020202020204" pitchFamily="34" charset="0"/>
              <a:buChar char="•"/>
            </a:pPr>
            <a:r>
              <a:rPr lang="de-DE" sz="1600" dirty="0" smtClean="0"/>
              <a:t>Project </a:t>
            </a:r>
            <a:r>
              <a:rPr lang="de-DE" sz="1600" dirty="0" err="1" smtClean="0"/>
              <a:t>definition</a:t>
            </a:r>
            <a:r>
              <a:rPr lang="de-DE" sz="1600" dirty="0" smtClean="0"/>
              <a:t> </a:t>
            </a:r>
            <a:r>
              <a:rPr lang="de-DE" sz="1600" dirty="0" err="1"/>
              <a:t>is</a:t>
            </a:r>
            <a:r>
              <a:rPr lang="de-DE" sz="1600" dirty="0"/>
              <a:t> </a:t>
            </a:r>
            <a:r>
              <a:rPr lang="de-DE" sz="1600" dirty="0" err="1"/>
              <a:t>called</a:t>
            </a:r>
            <a:r>
              <a:rPr lang="de-DE" sz="1600" dirty="0"/>
              <a:t> </a:t>
            </a:r>
            <a:r>
              <a:rPr lang="de-DE" sz="1600" dirty="0" err="1"/>
              <a:t>project</a:t>
            </a:r>
            <a:r>
              <a:rPr lang="de-DE" sz="1600" dirty="0"/>
              <a:t> </a:t>
            </a:r>
            <a:r>
              <a:rPr lang="de-DE" sz="1600" dirty="0" err="1"/>
              <a:t>object</a:t>
            </a:r>
            <a:r>
              <a:rPr lang="de-DE" sz="1600" dirty="0"/>
              <a:t> </a:t>
            </a:r>
            <a:r>
              <a:rPr lang="de-DE" sz="1600" dirty="0" err="1"/>
              <a:t>model</a:t>
            </a:r>
            <a:r>
              <a:rPr lang="de-DE" sz="1600" dirty="0"/>
              <a:t> (POM)</a:t>
            </a:r>
          </a:p>
          <a:p>
            <a:pPr marL="285750" indent="-285750">
              <a:buFont typeface="Arial" panose="020B0604020202020204" pitchFamily="34" charset="0"/>
              <a:buChar char="•"/>
            </a:pPr>
            <a:r>
              <a:rPr lang="de-DE" sz="1600" dirty="0" err="1"/>
              <a:t>Has</a:t>
            </a:r>
            <a:r>
              <a:rPr lang="de-DE" sz="1600" dirty="0"/>
              <a:t> </a:t>
            </a:r>
            <a:r>
              <a:rPr lang="de-DE" sz="1600" dirty="0" err="1"/>
              <a:t>predefined</a:t>
            </a:r>
            <a:r>
              <a:rPr lang="de-DE" sz="1600" dirty="0"/>
              <a:t> </a:t>
            </a:r>
            <a:r>
              <a:rPr lang="de-DE" sz="1600" dirty="0" err="1"/>
              <a:t>lifecycle</a:t>
            </a:r>
            <a:r>
              <a:rPr lang="de-DE" sz="1600" dirty="0"/>
              <a:t> </a:t>
            </a:r>
            <a:r>
              <a:rPr lang="de-DE" sz="1600" dirty="0" err="1" smtClean="0"/>
              <a:t>model</a:t>
            </a:r>
            <a:endParaRPr lang="de-DE" sz="1600" dirty="0" smtClean="0"/>
          </a:p>
          <a:p>
            <a:pPr marL="285750" indent="-285750">
              <a:buFont typeface="Arial" panose="020B0604020202020204" pitchFamily="34" charset="0"/>
              <a:buChar char="•"/>
            </a:pPr>
            <a:r>
              <a:rPr lang="de-DE" sz="1600" dirty="0" err="1" smtClean="0"/>
              <a:t>Each</a:t>
            </a:r>
            <a:r>
              <a:rPr lang="de-DE" sz="1600" dirty="0" smtClean="0"/>
              <a:t> </a:t>
            </a:r>
            <a:r>
              <a:rPr lang="de-DE" sz="1600" dirty="0" err="1" smtClean="0"/>
              <a:t>part</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lifecycle</a:t>
            </a:r>
            <a:r>
              <a:rPr lang="de-DE" sz="1600" dirty="0" smtClean="0"/>
              <a:t> </a:t>
            </a:r>
            <a:r>
              <a:rPr lang="de-DE" sz="1600" dirty="0" err="1" smtClean="0"/>
              <a:t>is</a:t>
            </a:r>
            <a:r>
              <a:rPr lang="de-DE" sz="1600" dirty="0" smtClean="0"/>
              <a:t> </a:t>
            </a:r>
            <a:r>
              <a:rPr lang="de-DE" sz="1600" dirty="0" err="1" smtClean="0"/>
              <a:t>extendable</a:t>
            </a:r>
            <a:r>
              <a:rPr lang="de-DE" sz="1600" dirty="0" smtClean="0"/>
              <a:t> </a:t>
            </a:r>
            <a:r>
              <a:rPr lang="de-DE" sz="1600" dirty="0" err="1" smtClean="0"/>
              <a:t>by</a:t>
            </a:r>
            <a:r>
              <a:rPr lang="de-DE" sz="1600" dirty="0" smtClean="0"/>
              <a:t> </a:t>
            </a:r>
            <a:r>
              <a:rPr lang="de-DE" sz="1600" dirty="0" err="1" smtClean="0"/>
              <a:t>plugins</a:t>
            </a:r>
            <a:endParaRPr lang="de-DE" sz="1600" dirty="0"/>
          </a:p>
        </p:txBody>
      </p:sp>
      <p:pic>
        <p:nvPicPr>
          <p:cNvPr id="8194" name="Picture 2" descr="http://blog.doityourselfandroid.com/wp-content/uploads/2010/12/mave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7531" y="218210"/>
            <a:ext cx="2924852" cy="10003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17540" y="6088063"/>
            <a:ext cx="6351660" cy="307777"/>
          </a:xfrm>
          <a:prstGeom prst="rect">
            <a:avLst/>
          </a:prstGeom>
        </p:spPr>
        <p:txBody>
          <a:bodyPr wrap="square">
            <a:spAutoFit/>
          </a:bodyPr>
          <a:lstStyle/>
          <a:p>
            <a:pPr algn="r"/>
            <a:r>
              <a:rPr lang="de-DE" sz="1400" dirty="0">
                <a:hlinkClick r:id="rId4"/>
              </a:rPr>
              <a:t>https://maven.apache.org/guides/getting-started/maven-in-five-minutes.html</a:t>
            </a:r>
            <a:endParaRPr lang="de-DE" sz="1400" dirty="0"/>
          </a:p>
        </p:txBody>
      </p:sp>
    </p:spTree>
    <p:extLst>
      <p:ext uri="{BB962C8B-B14F-4D97-AF65-F5344CB8AC3E}">
        <p14:creationId xmlns:p14="http://schemas.microsoft.com/office/powerpoint/2010/main" val="416867102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Maven – Build Lifecycle</a:t>
            </a:r>
            <a:endParaRPr lang="de-DE" dirty="0"/>
          </a:p>
        </p:txBody>
      </p:sp>
      <p:sp>
        <p:nvSpPr>
          <p:cNvPr id="3" name="Text Placeholder 2"/>
          <p:cNvSpPr>
            <a:spLocks noGrp="1"/>
          </p:cNvSpPr>
          <p:nvPr>
            <p:ph type="body" sz="quarter" idx="10"/>
          </p:nvPr>
        </p:nvSpPr>
        <p:spPr/>
        <p:txBody>
          <a:bodyPr>
            <a:normAutofit fontScale="77500" lnSpcReduction="20000"/>
          </a:bodyPr>
          <a:lstStyle/>
          <a:p>
            <a:pPr marL="342900" indent="-342900">
              <a:buFont typeface="Arial" panose="020B0604020202020204" pitchFamily="34" charset="0"/>
              <a:buChar char="•"/>
            </a:pPr>
            <a:r>
              <a:rPr lang="en-US" dirty="0" smtClean="0"/>
              <a:t>validate:	</a:t>
            </a:r>
            <a:r>
              <a:rPr lang="en-US" b="0" dirty="0" smtClean="0"/>
              <a:t>validate </a:t>
            </a:r>
            <a:r>
              <a:rPr lang="en-US" b="0" dirty="0"/>
              <a:t>the project is correct and all necessary information is </a:t>
            </a:r>
            <a:r>
              <a:rPr lang="en-US" b="0" dirty="0" smtClean="0"/>
              <a:t>available</a:t>
            </a:r>
          </a:p>
          <a:p>
            <a:pPr marL="342900" indent="-342900">
              <a:buFont typeface="Arial" panose="020B0604020202020204" pitchFamily="34" charset="0"/>
              <a:buChar char="•"/>
            </a:pPr>
            <a:r>
              <a:rPr lang="en-US" dirty="0" smtClean="0"/>
              <a:t>compile:	</a:t>
            </a:r>
            <a:r>
              <a:rPr lang="en-US" b="0" dirty="0" smtClean="0"/>
              <a:t>compile </a:t>
            </a:r>
            <a:r>
              <a:rPr lang="en-US" b="0" dirty="0"/>
              <a:t>the source code of the project</a:t>
            </a:r>
          </a:p>
          <a:p>
            <a:pPr marL="342900" indent="-342900">
              <a:buFont typeface="Arial" panose="020B0604020202020204" pitchFamily="34" charset="0"/>
              <a:buChar char="•"/>
            </a:pPr>
            <a:r>
              <a:rPr lang="en-US" dirty="0" smtClean="0"/>
              <a:t>test:		</a:t>
            </a:r>
            <a:r>
              <a:rPr lang="en-US" b="0" dirty="0" smtClean="0"/>
              <a:t>test </a:t>
            </a:r>
            <a:r>
              <a:rPr lang="en-US" b="0" dirty="0"/>
              <a:t>the compiled source code using a suitable unit testing framework. </a:t>
            </a:r>
            <a:r>
              <a:rPr lang="en-US" b="0" dirty="0" smtClean="0"/>
              <a:t/>
            </a:r>
            <a:br>
              <a:rPr lang="en-US" b="0" dirty="0" smtClean="0"/>
            </a:br>
            <a:r>
              <a:rPr lang="en-US" b="0" dirty="0" smtClean="0"/>
              <a:t>		These </a:t>
            </a:r>
            <a:r>
              <a:rPr lang="en-US" b="0" dirty="0"/>
              <a:t>tests should </a:t>
            </a:r>
            <a:r>
              <a:rPr lang="en-US" b="0" dirty="0" smtClean="0"/>
              <a:t>not require </a:t>
            </a:r>
            <a:r>
              <a:rPr lang="en-US" b="0" dirty="0"/>
              <a:t>the </a:t>
            </a:r>
            <a:r>
              <a:rPr lang="en-US" b="0" dirty="0" smtClean="0"/>
              <a:t>code </a:t>
            </a:r>
            <a:r>
              <a:rPr lang="en-US" b="0" dirty="0"/>
              <a:t>be packaged or deployed</a:t>
            </a:r>
          </a:p>
          <a:p>
            <a:pPr marL="342900" indent="-342900">
              <a:buFont typeface="Arial" panose="020B0604020202020204" pitchFamily="34" charset="0"/>
              <a:buChar char="•"/>
            </a:pPr>
            <a:r>
              <a:rPr lang="en-US" dirty="0" smtClean="0"/>
              <a:t>package:	</a:t>
            </a:r>
            <a:r>
              <a:rPr lang="en-US" b="0" dirty="0" smtClean="0"/>
              <a:t>take </a:t>
            </a:r>
            <a:r>
              <a:rPr lang="en-US" b="0" dirty="0"/>
              <a:t>the compiled code and package it in its distributable format, such as a JAR.</a:t>
            </a:r>
          </a:p>
          <a:p>
            <a:pPr marL="342900" indent="-342900">
              <a:buFont typeface="Arial" panose="020B0604020202020204" pitchFamily="34" charset="0"/>
              <a:buChar char="•"/>
            </a:pPr>
            <a:r>
              <a:rPr lang="en-US" dirty="0" smtClean="0"/>
              <a:t>integration-test:	</a:t>
            </a:r>
            <a:r>
              <a:rPr lang="en-US" b="0" dirty="0" smtClean="0"/>
              <a:t>process </a:t>
            </a:r>
            <a:r>
              <a:rPr lang="en-US" b="0" dirty="0"/>
              <a:t>and deploy the package if necessary into an environment where </a:t>
            </a:r>
            <a:r>
              <a:rPr lang="en-US" b="0" dirty="0" smtClean="0"/>
              <a:t/>
            </a:r>
            <a:br>
              <a:rPr lang="en-US" b="0" dirty="0" smtClean="0"/>
            </a:br>
            <a:r>
              <a:rPr lang="en-US" b="0" dirty="0" smtClean="0"/>
              <a:t>		integration </a:t>
            </a:r>
            <a:r>
              <a:rPr lang="en-US" b="0" dirty="0"/>
              <a:t>tests can be </a:t>
            </a:r>
            <a:r>
              <a:rPr lang="en-US" b="0" dirty="0" smtClean="0"/>
              <a:t>	run</a:t>
            </a:r>
            <a:endParaRPr lang="en-US" b="0" dirty="0"/>
          </a:p>
          <a:p>
            <a:pPr marL="342900" indent="-342900">
              <a:buFont typeface="Arial" panose="020B0604020202020204" pitchFamily="34" charset="0"/>
              <a:buChar char="•"/>
            </a:pPr>
            <a:r>
              <a:rPr lang="en-US" dirty="0" smtClean="0"/>
              <a:t>verify:		</a:t>
            </a:r>
            <a:r>
              <a:rPr lang="en-US" b="0" dirty="0" smtClean="0"/>
              <a:t>run </a:t>
            </a:r>
            <a:r>
              <a:rPr lang="en-US" b="0" dirty="0"/>
              <a:t>any checks to verify the package is valid and meets quality criteria</a:t>
            </a:r>
          </a:p>
          <a:p>
            <a:pPr marL="342900" indent="-342900">
              <a:buFont typeface="Arial" panose="020B0604020202020204" pitchFamily="34" charset="0"/>
              <a:buChar char="•"/>
            </a:pPr>
            <a:r>
              <a:rPr lang="en-US" dirty="0" smtClean="0"/>
              <a:t>install:		</a:t>
            </a:r>
            <a:r>
              <a:rPr lang="en-US" b="0" dirty="0" smtClean="0"/>
              <a:t>install </a:t>
            </a:r>
            <a:r>
              <a:rPr lang="en-US" b="0" dirty="0"/>
              <a:t>the package into the local repository, for use as a dependency in other projects locally</a:t>
            </a:r>
          </a:p>
          <a:p>
            <a:pPr marL="342900" indent="-342900">
              <a:buFont typeface="Arial" panose="020B0604020202020204" pitchFamily="34" charset="0"/>
              <a:buChar char="•"/>
            </a:pPr>
            <a:r>
              <a:rPr lang="en-US" dirty="0" smtClean="0"/>
              <a:t>deploy:		</a:t>
            </a:r>
            <a:r>
              <a:rPr lang="en-US" b="0" dirty="0" smtClean="0"/>
              <a:t>done </a:t>
            </a:r>
            <a:r>
              <a:rPr lang="en-US" b="0" dirty="0"/>
              <a:t>in an integration or release environment, copies the final package to the remote repository </a:t>
            </a:r>
            <a:r>
              <a:rPr lang="en-US" b="0" dirty="0" smtClean="0"/>
              <a:t>			for </a:t>
            </a:r>
            <a:r>
              <a:rPr lang="en-US" b="0" dirty="0"/>
              <a:t>sharing with other developers and projects</a:t>
            </a:r>
            <a:r>
              <a:rPr lang="en-US" b="0" dirty="0" smtClean="0"/>
              <a:t>.</a:t>
            </a:r>
          </a:p>
          <a:p>
            <a:pPr marL="342900" indent="-342900">
              <a:buFont typeface="Arial" panose="020B0604020202020204" pitchFamily="34" charset="0"/>
              <a:buChar char="•"/>
            </a:pPr>
            <a:endParaRPr lang="en-US" b="0" dirty="0"/>
          </a:p>
        </p:txBody>
      </p:sp>
      <p:sp>
        <p:nvSpPr>
          <p:cNvPr id="5" name="Rectangle 4"/>
          <p:cNvSpPr/>
          <p:nvPr/>
        </p:nvSpPr>
        <p:spPr>
          <a:xfrm>
            <a:off x="5517540" y="6088063"/>
            <a:ext cx="6351660" cy="307777"/>
          </a:xfrm>
          <a:prstGeom prst="rect">
            <a:avLst/>
          </a:prstGeom>
        </p:spPr>
        <p:txBody>
          <a:bodyPr wrap="square">
            <a:spAutoFit/>
          </a:bodyPr>
          <a:lstStyle/>
          <a:p>
            <a:pPr algn="r"/>
            <a:r>
              <a:rPr lang="de-DE" sz="1400" dirty="0">
                <a:hlinkClick r:id="rId2"/>
              </a:rPr>
              <a:t>https://</a:t>
            </a:r>
            <a:r>
              <a:rPr lang="de-DE" sz="1400" dirty="0" smtClean="0">
                <a:hlinkClick r:id="rId2"/>
              </a:rPr>
              <a:t>maven.apache.org/guides/introduction/introduction-to-the-lifecycle.html</a:t>
            </a:r>
            <a:endParaRPr lang="de-DE" sz="1400" dirty="0"/>
          </a:p>
        </p:txBody>
      </p:sp>
    </p:spTree>
    <p:extLst>
      <p:ext uri="{BB962C8B-B14F-4D97-AF65-F5344CB8AC3E}">
        <p14:creationId xmlns:p14="http://schemas.microsoft.com/office/powerpoint/2010/main" val="1629052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Maven – POM.xml</a:t>
            </a:r>
            <a:endParaRPr lang="de-DE" dirty="0"/>
          </a:p>
        </p:txBody>
      </p:sp>
      <p:sp>
        <p:nvSpPr>
          <p:cNvPr id="3" name="Text Placeholder 2"/>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en-US" sz="1800" dirty="0"/>
              <a:t>“Build, reporting and documentation from a central piece of information</a:t>
            </a:r>
            <a:r>
              <a:rPr lang="en-US" sz="1800" dirty="0" smtClean="0"/>
              <a:t>”</a:t>
            </a:r>
          </a:p>
          <a:p>
            <a:pPr marL="342900" indent="-342900">
              <a:buFont typeface="Arial" panose="020B0604020202020204" pitchFamily="34" charset="0"/>
              <a:buChar char="•"/>
            </a:pPr>
            <a:r>
              <a:rPr lang="en-US" sz="1800" dirty="0" smtClean="0"/>
              <a:t>Artifact definition</a:t>
            </a:r>
          </a:p>
          <a:p>
            <a:pPr marL="180000" lvl="3" indent="0">
              <a:buNone/>
            </a:pP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groupId</a:t>
            </a:r>
            <a:r>
              <a:rPr lang="de-DE" sz="1400" b="0" dirty="0">
                <a:latin typeface="Courier New" panose="02070309020205020404" pitchFamily="49" charset="0"/>
                <a:cs typeface="Courier New" panose="02070309020205020404" pitchFamily="49" charset="0"/>
              </a:rPr>
              <a:t>&gt;com.sap.cc&lt;/</a:t>
            </a:r>
            <a:r>
              <a:rPr lang="de-DE" sz="1400" b="0" dirty="0" err="1">
                <a:latin typeface="Courier New" panose="02070309020205020404" pitchFamily="49" charset="0"/>
                <a:cs typeface="Courier New" panose="02070309020205020404" pitchFamily="49" charset="0"/>
              </a:rPr>
              <a:t>groupId</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artifactId</a:t>
            </a:r>
            <a:r>
              <a:rPr lang="de-DE" sz="1400" b="0" dirty="0">
                <a:latin typeface="Courier New" panose="02070309020205020404" pitchFamily="49" charset="0"/>
                <a:cs typeface="Courier New" panose="02070309020205020404" pitchFamily="49" charset="0"/>
              </a:rPr>
              <a:t>&gt;</a:t>
            </a:r>
            <a:r>
              <a:rPr lang="de-DE" sz="1400" b="0" u="sng" dirty="0" err="1">
                <a:latin typeface="Courier New" panose="02070309020205020404" pitchFamily="49" charset="0"/>
                <a:cs typeface="Courier New" panose="02070309020205020404" pitchFamily="49" charset="0"/>
              </a:rPr>
              <a:t>bulletinboard-ads</a:t>
            </a:r>
            <a:r>
              <a:rPr lang="de-DE" sz="1400" b="0" u="sng" dirty="0">
                <a:latin typeface="Courier New" panose="02070309020205020404" pitchFamily="49" charset="0"/>
                <a:cs typeface="Courier New" panose="02070309020205020404" pitchFamily="49" charset="0"/>
              </a:rPr>
              <a:t>&lt;/</a:t>
            </a:r>
            <a:r>
              <a:rPr lang="de-DE" sz="1400" b="0" u="sng" dirty="0" err="1">
                <a:latin typeface="Courier New" panose="02070309020205020404" pitchFamily="49" charset="0"/>
                <a:cs typeface="Courier New" panose="02070309020205020404" pitchFamily="49" charset="0"/>
              </a:rPr>
              <a:t>artifactId</a:t>
            </a:r>
            <a:r>
              <a:rPr lang="de-DE" sz="1400" b="0" u="sng" dirty="0" smtClean="0">
                <a:latin typeface="Courier New" panose="02070309020205020404" pitchFamily="49" charset="0"/>
                <a:cs typeface="Courier New" panose="02070309020205020404" pitchFamily="49" charset="0"/>
              </a:rPr>
              <a:t>&gt;</a:t>
            </a:r>
            <a:br>
              <a:rPr lang="de-DE" sz="1400" b="0" u="sng"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version</a:t>
            </a:r>
            <a:r>
              <a:rPr lang="de-DE" sz="1400" b="0" dirty="0">
                <a:latin typeface="Courier New" panose="02070309020205020404" pitchFamily="49" charset="0"/>
                <a:cs typeface="Courier New" panose="02070309020205020404" pitchFamily="49" charset="0"/>
              </a:rPr>
              <a:t>&gt;1.0.0&lt;/</a:t>
            </a:r>
            <a:r>
              <a:rPr lang="de-DE" sz="1400" b="0" dirty="0" err="1">
                <a:latin typeface="Courier New" panose="02070309020205020404" pitchFamily="49" charset="0"/>
                <a:cs typeface="Courier New" panose="02070309020205020404" pitchFamily="49" charset="0"/>
              </a:rPr>
              <a:t>version</a:t>
            </a:r>
            <a:r>
              <a:rPr lang="de-DE" sz="1400" b="0" dirty="0" smtClean="0">
                <a:latin typeface="Courier New" panose="02070309020205020404" pitchFamily="49" charset="0"/>
                <a:cs typeface="Courier New" panose="02070309020205020404" pitchFamily="49" charset="0"/>
              </a:rPr>
              <a:t>&gt;</a:t>
            </a:r>
            <a:endParaRPr lang="en-US" sz="160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1800" dirty="0" smtClean="0"/>
              <a:t>Dependencies</a:t>
            </a:r>
          </a:p>
          <a:p>
            <a:pPr marL="180000" lvl="3" indent="0">
              <a:buNone/>
            </a:pP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dependency</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groupId</a:t>
            </a:r>
            <a:r>
              <a:rPr lang="de-DE" sz="1400" b="0" dirty="0">
                <a:latin typeface="Courier New" panose="02070309020205020404" pitchFamily="49" charset="0"/>
                <a:cs typeface="Courier New" panose="02070309020205020404" pitchFamily="49" charset="0"/>
              </a:rPr>
              <a:t>&gt;com.sap.cc&lt;/</a:t>
            </a:r>
            <a:r>
              <a:rPr lang="de-DE" sz="1400" b="0" dirty="0" err="1">
                <a:latin typeface="Courier New" panose="02070309020205020404" pitchFamily="49" charset="0"/>
                <a:cs typeface="Courier New" panose="02070309020205020404" pitchFamily="49" charset="0"/>
              </a:rPr>
              <a:t>groupId</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artifactId</a:t>
            </a:r>
            <a:r>
              <a:rPr lang="de-DE" sz="1400" b="0" dirty="0">
                <a:latin typeface="Courier New" panose="02070309020205020404" pitchFamily="49" charset="0"/>
                <a:cs typeface="Courier New" panose="02070309020205020404" pitchFamily="49" charset="0"/>
              </a:rPr>
              <a:t>&gt;</a:t>
            </a:r>
            <a:r>
              <a:rPr lang="de-DE" sz="1400" b="0" u="sng" dirty="0" err="1">
                <a:latin typeface="Courier New" panose="02070309020205020404" pitchFamily="49" charset="0"/>
                <a:cs typeface="Courier New" panose="02070309020205020404" pitchFamily="49" charset="0"/>
              </a:rPr>
              <a:t>bulletinboard-ads</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artifactId</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version</a:t>
            </a:r>
            <a:r>
              <a:rPr lang="de-DE" sz="1400" b="0" dirty="0">
                <a:latin typeface="Courier New" panose="02070309020205020404" pitchFamily="49" charset="0"/>
                <a:cs typeface="Courier New" panose="02070309020205020404" pitchFamily="49" charset="0"/>
              </a:rPr>
              <a:t>&gt;1.0.0&lt;/</a:t>
            </a:r>
            <a:r>
              <a:rPr lang="de-DE" sz="1400" b="0" dirty="0" err="1">
                <a:latin typeface="Courier New" panose="02070309020205020404" pitchFamily="49" charset="0"/>
                <a:cs typeface="Courier New" panose="02070309020205020404" pitchFamily="49" charset="0"/>
              </a:rPr>
              <a:t>version</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dependency</a:t>
            </a:r>
            <a:r>
              <a:rPr lang="de-DE" sz="1400" b="0" dirty="0">
                <a:latin typeface="Courier New" panose="02070309020205020404" pitchFamily="49" charset="0"/>
                <a:cs typeface="Courier New" panose="02070309020205020404" pitchFamily="49" charset="0"/>
              </a:rPr>
              <a:t>&gt;</a:t>
            </a:r>
          </a:p>
          <a:p>
            <a:pPr marL="342900" indent="-342900">
              <a:buFont typeface="Arial" panose="020B0604020202020204" pitchFamily="34" charset="0"/>
              <a:buChar char="•"/>
            </a:pPr>
            <a:r>
              <a:rPr lang="en-US" sz="1800" dirty="0" smtClean="0"/>
              <a:t>Plugins</a:t>
            </a:r>
          </a:p>
          <a:p>
            <a:pPr marL="180000" lvl="3" indent="0">
              <a:buNone/>
            </a:pP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plugin</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artifactId</a:t>
            </a:r>
            <a:r>
              <a:rPr lang="de-DE" sz="1400" b="0" dirty="0">
                <a:latin typeface="Courier New" panose="02070309020205020404" pitchFamily="49" charset="0"/>
                <a:cs typeface="Courier New" panose="02070309020205020404" pitchFamily="49" charset="0"/>
              </a:rPr>
              <a:t>&gt;</a:t>
            </a:r>
            <a:r>
              <a:rPr lang="de-DE" sz="1400" b="0" dirty="0" err="1">
                <a:latin typeface="Courier New" panose="02070309020205020404" pitchFamily="49" charset="0"/>
                <a:cs typeface="Courier New" panose="02070309020205020404" pitchFamily="49" charset="0"/>
              </a:rPr>
              <a:t>maven-surefire-plugin</a:t>
            </a:r>
            <a:r>
              <a:rPr lang="de-DE" sz="1400" b="0" dirty="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artifactId</a:t>
            </a:r>
            <a:r>
              <a:rPr lang="de-DE" sz="1400" b="0" dirty="0" smtClean="0">
                <a:latin typeface="Courier New" panose="02070309020205020404" pitchFamily="49" charset="0"/>
                <a:cs typeface="Courier New" panose="02070309020205020404" pitchFamily="49" charset="0"/>
              </a:rPr>
              <a:t>&gt;</a:t>
            </a:r>
            <a:br>
              <a:rPr lang="de-DE" sz="1400" b="0" dirty="0" smtClean="0">
                <a:latin typeface="Courier New" panose="02070309020205020404" pitchFamily="49" charset="0"/>
                <a:cs typeface="Courier New" panose="02070309020205020404" pitchFamily="49" charset="0"/>
              </a:rPr>
            </a:br>
            <a:r>
              <a:rPr lang="de-DE" sz="1400" b="0" dirty="0" smtClean="0">
                <a:latin typeface="Courier New" panose="02070309020205020404" pitchFamily="49" charset="0"/>
                <a:cs typeface="Courier New" panose="02070309020205020404" pitchFamily="49" charset="0"/>
              </a:rPr>
              <a:t>&lt;/</a:t>
            </a:r>
            <a:r>
              <a:rPr lang="de-DE" sz="1400" b="0" dirty="0" err="1">
                <a:latin typeface="Courier New" panose="02070309020205020404" pitchFamily="49" charset="0"/>
                <a:cs typeface="Courier New" panose="02070309020205020404" pitchFamily="49" charset="0"/>
              </a:rPr>
              <a:t>plugin</a:t>
            </a:r>
            <a:r>
              <a:rPr lang="de-DE" sz="1400" b="0" dirty="0" smtClean="0">
                <a:latin typeface="Courier New" panose="02070309020205020404" pitchFamily="49" charset="0"/>
                <a:cs typeface="Courier New" panose="02070309020205020404" pitchFamily="49" charset="0"/>
              </a:rPr>
              <a:t>&gt;</a:t>
            </a:r>
          </a:p>
          <a:p>
            <a:pPr marL="0" lvl="2" indent="0">
              <a:buNone/>
            </a:pPr>
            <a:endParaRPr lang="de-DE" sz="1400" dirty="0">
              <a:latin typeface="Courier New" panose="02070309020205020404" pitchFamily="49" charset="0"/>
              <a:cs typeface="Courier New" panose="02070309020205020404" pitchFamily="49" charset="0"/>
            </a:endParaRPr>
          </a:p>
          <a:p>
            <a:pPr marL="0" lvl="2" indent="0">
              <a:buNone/>
            </a:pPr>
            <a:endParaRPr lang="de-DE" sz="1400" b="0" dirty="0">
              <a:latin typeface="Courier New" panose="02070309020205020404" pitchFamily="49" charset="0"/>
              <a:cs typeface="Courier New" panose="02070309020205020404" pitchFamily="49" charset="0"/>
            </a:endParaRPr>
          </a:p>
          <a:p>
            <a:pPr marL="702900" lvl="3" indent="-342900">
              <a:buFont typeface="Arial" panose="020B0604020202020204" pitchFamily="34" charset="0"/>
              <a:buChar char="•"/>
            </a:pPr>
            <a:endParaRPr lang="en-US" sz="1600" dirty="0" smtClean="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endParaRPr lang="en-US" b="0" dirty="0"/>
          </a:p>
        </p:txBody>
      </p:sp>
      <p:sp>
        <p:nvSpPr>
          <p:cNvPr id="9" name="Rectangle 8"/>
          <p:cNvSpPr/>
          <p:nvPr/>
        </p:nvSpPr>
        <p:spPr>
          <a:xfrm>
            <a:off x="5517540" y="6088063"/>
            <a:ext cx="6351660" cy="307777"/>
          </a:xfrm>
          <a:prstGeom prst="rect">
            <a:avLst/>
          </a:prstGeom>
        </p:spPr>
        <p:txBody>
          <a:bodyPr wrap="square">
            <a:spAutoFit/>
          </a:bodyPr>
          <a:lstStyle/>
          <a:p>
            <a:pPr marL="0" lvl="2" algn="r">
              <a:spcBef>
                <a:spcPts val="2400"/>
              </a:spcBef>
              <a:buNone/>
            </a:pPr>
            <a:r>
              <a:rPr lang="de-DE" sz="1400" dirty="0">
                <a:hlinkClick r:id="rId2"/>
              </a:rPr>
              <a:t>https://maven.apache.org/guides/introduction/introduction-to-the-pom.html</a:t>
            </a:r>
            <a:endParaRPr lang="de-DE" sz="1400" dirty="0"/>
          </a:p>
        </p:txBody>
      </p:sp>
    </p:spTree>
    <p:extLst>
      <p:ext uri="{BB962C8B-B14F-4D97-AF65-F5344CB8AC3E}">
        <p14:creationId xmlns:p14="http://schemas.microsoft.com/office/powerpoint/2010/main" val="774131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a:t>
            </a:r>
            <a:endParaRPr lang="en-US" sz="2400" b="0" dirty="0"/>
          </a:p>
        </p:txBody>
      </p:sp>
      <p:sp>
        <p:nvSpPr>
          <p:cNvPr id="18" name="Text Placeholder 2"/>
          <p:cNvSpPr>
            <a:spLocks noGrp="1"/>
          </p:cNvSpPr>
          <p:nvPr>
            <p:ph type="body" sz="quarter" idx="10"/>
          </p:nvPr>
        </p:nvSpPr>
        <p:spPr>
          <a:xfrm>
            <a:off x="432112" y="1691079"/>
            <a:ext cx="11309978" cy="4371760"/>
          </a:xfrm>
        </p:spPr>
        <p:txBody>
          <a:bodyPr/>
          <a:lstStyle/>
          <a:p>
            <a:pPr algn="just"/>
            <a:r>
              <a:rPr lang="en-US" sz="1700" b="0" dirty="0"/>
              <a:t>Jenkins is an open source continuous integration tool written in Java.</a:t>
            </a:r>
          </a:p>
          <a:p>
            <a:pPr algn="just"/>
            <a:r>
              <a:rPr lang="en-US" sz="1700" b="0" dirty="0"/>
              <a:t>The project was forked from Hudson after a dispute with Oracle, which claims the right to trademark the Hudson name and has applied for such a trademark as of December 2010.</a:t>
            </a:r>
          </a:p>
          <a:p>
            <a:pPr algn="just"/>
            <a:r>
              <a:rPr lang="en-US" sz="1700" b="0" dirty="0"/>
              <a:t>Jenkins provides continuous integration services for software development, primarily in the Java programming language. It is a server-based system running in a servlet container such as Apache Tomcat. It supports SCM tools including CVS, Subversion, Git, Perforce and more, and can execute Apache Ant and Apache Maven based projects as well as arbitrary shell scripts and Windows batch commands.</a:t>
            </a:r>
          </a:p>
          <a:p>
            <a:pPr algn="just"/>
            <a:r>
              <a:rPr lang="en-US" sz="1700" b="0" dirty="0"/>
              <a:t>Builds can be started by various means, including being triggered by commit in a version control system, scheduling via a cron-like mechanism, building when other builds have completed, and by requesting a specific build URL.</a:t>
            </a:r>
          </a:p>
          <a:p>
            <a:pPr algn="just"/>
            <a:r>
              <a:rPr lang="en-US" sz="1700" b="0" dirty="0">
                <a:hlinkClick r:id="rId3"/>
              </a:rPr>
              <a:t>http://jenkins-ci.org/</a:t>
            </a:r>
            <a:endParaRPr lang="en-US" sz="1700" b="0" dirty="0"/>
          </a:p>
        </p:txBody>
      </p:sp>
      <p:pic>
        <p:nvPicPr>
          <p:cNvPr id="5" name="Picture 2" descr="Jenkins CI"/>
          <p:cNvPicPr>
            <a:picLocks noChangeAspect="1" noChangeArrowheads="1"/>
          </p:cNvPicPr>
          <p:nvPr/>
        </p:nvPicPr>
        <p:blipFill rotWithShape="1">
          <a:blip r:embed="rId4">
            <a:extLst>
              <a:ext uri="{28A0092B-C50C-407E-A947-70E740481C1C}">
                <a14:useLocalDpi xmlns:a14="http://schemas.microsoft.com/office/drawing/2010/main" val="0"/>
              </a:ext>
            </a:extLst>
          </a:blip>
          <a:srcRect r="72856"/>
          <a:stretch/>
        </p:blipFill>
        <p:spPr bwMode="auto">
          <a:xfrm>
            <a:off x="10801985" y="333740"/>
            <a:ext cx="967319" cy="11461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17123566"/>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Nexus</a:t>
            </a:r>
            <a:endParaRPr lang="en-US" sz="2000" b="0" dirty="0"/>
          </a:p>
        </p:txBody>
      </p:sp>
      <p:sp>
        <p:nvSpPr>
          <p:cNvPr id="18" name="Text Placeholder 2"/>
          <p:cNvSpPr>
            <a:spLocks noGrp="1"/>
          </p:cNvSpPr>
          <p:nvPr>
            <p:ph type="body" sz="quarter" idx="10"/>
          </p:nvPr>
        </p:nvSpPr>
        <p:spPr/>
        <p:txBody>
          <a:bodyPr/>
          <a:lstStyle/>
          <a:p>
            <a:pPr marL="285750" indent="-285750" algn="just">
              <a:buFont typeface="Arial" panose="020B0604020202020204" pitchFamily="34" charset="0"/>
              <a:buChar char="•"/>
            </a:pPr>
            <a:r>
              <a:rPr lang="en-US" sz="1800" dirty="0"/>
              <a:t>Artifact Repository Management</a:t>
            </a:r>
          </a:p>
          <a:p>
            <a:pPr marL="285750" indent="-285750" algn="just">
              <a:buFont typeface="Arial" panose="020B0604020202020204" pitchFamily="34" charset="0"/>
              <a:buChar char="•"/>
            </a:pPr>
            <a:r>
              <a:rPr lang="en-US" sz="1800" dirty="0"/>
              <a:t>Maven-style </a:t>
            </a:r>
            <a:r>
              <a:rPr lang="en-US" sz="1800" dirty="0" smtClean="0"/>
              <a:t>artifacts</a:t>
            </a:r>
          </a:p>
          <a:p>
            <a:pPr marL="465750" lvl="2" indent="-285750" algn="just">
              <a:buFont typeface="Arial" panose="020B0604020202020204" pitchFamily="34" charset="0"/>
              <a:buChar char="•"/>
            </a:pPr>
            <a:r>
              <a:rPr lang="en-US" sz="1600" dirty="0" err="1" smtClean="0"/>
              <a:t>GroupId</a:t>
            </a:r>
            <a:endParaRPr lang="en-US" sz="1600" dirty="0" smtClean="0"/>
          </a:p>
          <a:p>
            <a:pPr marL="465750" lvl="2" indent="-285750" algn="just">
              <a:buFont typeface="Arial" panose="020B0604020202020204" pitchFamily="34" charset="0"/>
              <a:buChar char="•"/>
            </a:pPr>
            <a:r>
              <a:rPr lang="en-US" sz="1600" dirty="0" err="1" smtClean="0"/>
              <a:t>ArtifactId</a:t>
            </a:r>
            <a:endParaRPr lang="en-US" sz="1600" dirty="0" smtClean="0"/>
          </a:p>
          <a:p>
            <a:pPr marL="465750" lvl="2" indent="-285750" algn="just">
              <a:buFont typeface="Arial" panose="020B0604020202020204" pitchFamily="34" charset="0"/>
              <a:buChar char="•"/>
            </a:pPr>
            <a:r>
              <a:rPr lang="en-US" sz="1600" dirty="0" smtClean="0"/>
              <a:t>Version</a:t>
            </a:r>
            <a:endParaRPr lang="en-US" sz="1600" dirty="0"/>
          </a:p>
          <a:p>
            <a:pPr marL="285750" indent="-285750" algn="just">
              <a:buFont typeface="Arial" panose="020B0604020202020204" pitchFamily="34" charset="0"/>
              <a:buChar char="•"/>
            </a:pPr>
            <a:r>
              <a:rPr lang="en-US" sz="1800" dirty="0" smtClean="0"/>
              <a:t>Contains both libraries and applications</a:t>
            </a:r>
          </a:p>
          <a:p>
            <a:pPr marL="285750" indent="-285750" algn="just">
              <a:buFont typeface="Arial" panose="020B0604020202020204" pitchFamily="34" charset="0"/>
              <a:buChar char="•"/>
            </a:pPr>
            <a:r>
              <a:rPr lang="en-US" sz="1800" dirty="0" smtClean="0"/>
              <a:t>Multiple repositories</a:t>
            </a:r>
          </a:p>
          <a:p>
            <a:pPr marL="285750" indent="-285750" algn="just">
              <a:buFont typeface="Arial" panose="020B0604020202020204" pitchFamily="34" charset="0"/>
              <a:buChar char="•"/>
            </a:pPr>
            <a:r>
              <a:rPr lang="en-US" sz="1800" dirty="0" smtClean="0"/>
              <a:t>For </a:t>
            </a:r>
            <a:r>
              <a:rPr lang="en-US" sz="1800" dirty="0"/>
              <a:t>SAP: Approved libraries in internal </a:t>
            </a:r>
            <a:r>
              <a:rPr lang="en-US" sz="1800" dirty="0" smtClean="0"/>
              <a:t>Nexus,</a:t>
            </a:r>
          </a:p>
          <a:p>
            <a:pPr marL="465750" lvl="2" indent="-285750" algn="just">
              <a:buFont typeface="Arial" panose="020B0604020202020204" pitchFamily="34" charset="0"/>
              <a:buChar char="•"/>
            </a:pPr>
            <a:r>
              <a:rPr lang="en-US" sz="1600" dirty="0">
                <a:hlinkClick r:id="rId3"/>
              </a:rPr>
              <a:t>https://nexus.wdf.sap.corp:8443/nexus/</a:t>
            </a:r>
            <a:endParaRPr lang="en-US" sz="1600" dirty="0"/>
          </a:p>
        </p:txBody>
      </p:sp>
      <p:pic>
        <p:nvPicPr>
          <p:cNvPr id="11266" name="Picture 2" descr="http://ecx.images-amazon.com/images/I/31XBHq9trGL._SL500_SS500_.jpg"/>
          <p:cNvPicPr>
            <a:picLocks noChangeAspect="1" noChangeArrowheads="1"/>
          </p:cNvPicPr>
          <p:nvPr/>
        </p:nvPicPr>
        <p:blipFill rotWithShape="1">
          <a:blip r:embed="rId4">
            <a:extLst>
              <a:ext uri="{28A0092B-C50C-407E-A947-70E740481C1C}">
                <a14:useLocalDpi xmlns:a14="http://schemas.microsoft.com/office/drawing/2010/main" val="0"/>
              </a:ext>
            </a:extLst>
          </a:blip>
          <a:srcRect l="29194" t="28404" r="27655" b="59918"/>
          <a:stretch/>
        </p:blipFill>
        <p:spPr bwMode="auto">
          <a:xfrm>
            <a:off x="8341686" y="443163"/>
            <a:ext cx="2055520" cy="5563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17540" y="6088063"/>
            <a:ext cx="6351660" cy="307777"/>
          </a:xfrm>
          <a:prstGeom prst="rect">
            <a:avLst/>
          </a:prstGeom>
        </p:spPr>
        <p:txBody>
          <a:bodyPr wrap="square">
            <a:spAutoFit/>
          </a:bodyPr>
          <a:lstStyle/>
          <a:p>
            <a:pPr algn="r" fontAlgn="base"/>
            <a:r>
              <a:rPr lang="en-US" sz="1400" dirty="0">
                <a:hlinkClick r:id="rId5"/>
              </a:rPr>
              <a:t>http://www.sonatype.org/nexus/</a:t>
            </a:r>
            <a:endParaRPr lang="en-US" sz="1400" dirty="0"/>
          </a:p>
        </p:txBody>
      </p:sp>
    </p:spTree>
    <p:extLst>
      <p:ext uri="{BB962C8B-B14F-4D97-AF65-F5344CB8AC3E}">
        <p14:creationId xmlns:p14="http://schemas.microsoft.com/office/powerpoint/2010/main" val="416446249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02 + 03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55570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r>
              <a:rPr lang="de-DE" dirty="0" smtClean="0"/>
              <a:t>: Goal</a:t>
            </a:r>
            <a:endParaRPr lang="de-DE" dirty="0"/>
          </a:p>
        </p:txBody>
      </p:sp>
      <p:sp>
        <p:nvSpPr>
          <p:cNvPr id="5" name="Text Placeholder 4"/>
          <p:cNvSpPr>
            <a:spLocks noGrp="1"/>
          </p:cNvSpPr>
          <p:nvPr>
            <p:ph type="body" sz="quarter" idx="10"/>
          </p:nvPr>
        </p:nvSpPr>
        <p:spPr>
          <a:xfrm>
            <a:off x="324000" y="1400962"/>
            <a:ext cx="11545200" cy="1963022"/>
          </a:xfrm>
        </p:spPr>
        <p:txBody>
          <a:bodyPr/>
          <a:lstStyle/>
          <a:p>
            <a:r>
              <a:rPr lang="en-US" sz="2400" dirty="0" smtClean="0"/>
              <a:t>Setup </a:t>
            </a:r>
            <a:r>
              <a:rPr lang="en-US" sz="2400" dirty="0"/>
              <a:t>a </a:t>
            </a:r>
            <a:r>
              <a:rPr lang="en-US" sz="2400" dirty="0" smtClean="0"/>
              <a:t>CD pipeline in Cloud Foundry consisting </a:t>
            </a:r>
            <a:r>
              <a:rPr lang="en-US" sz="2400" dirty="0"/>
              <a:t>of </a:t>
            </a:r>
            <a:r>
              <a:rPr lang="en-US" sz="2400" dirty="0" smtClean="0"/>
              <a:t>4 stages with Jenkins</a:t>
            </a:r>
            <a:endParaRPr lang="de-DE" sz="1800" dirty="0">
              <a:hlinkClick r:id="rId3"/>
            </a:endParaRPr>
          </a:p>
          <a:p>
            <a:endParaRPr lang="de-DE" sz="1800" dirty="0"/>
          </a:p>
        </p:txBody>
      </p:sp>
      <p:pic>
        <p:nvPicPr>
          <p:cNvPr id="9" name="Picture 8"/>
          <p:cNvPicPr>
            <a:picLocks noChangeAspect="1"/>
          </p:cNvPicPr>
          <p:nvPr/>
        </p:nvPicPr>
        <p:blipFill>
          <a:blip r:embed="rId4"/>
          <a:stretch>
            <a:fillRect/>
          </a:stretch>
        </p:blipFill>
        <p:spPr>
          <a:xfrm>
            <a:off x="1424197" y="2672347"/>
            <a:ext cx="7738853" cy="1688214"/>
          </a:xfrm>
          <a:prstGeom prst="rect">
            <a:avLst/>
          </a:prstGeom>
        </p:spPr>
      </p:pic>
      <p:pic>
        <p:nvPicPr>
          <p:cNvPr id="10" name="Picture 9"/>
          <p:cNvPicPr>
            <a:picLocks noChangeAspect="1"/>
          </p:cNvPicPr>
          <p:nvPr/>
        </p:nvPicPr>
        <p:blipFill>
          <a:blip r:embed="rId5"/>
          <a:stretch>
            <a:fillRect/>
          </a:stretch>
        </p:blipFill>
        <p:spPr>
          <a:xfrm>
            <a:off x="955588" y="1980958"/>
            <a:ext cx="11051277" cy="4203140"/>
          </a:xfrm>
          <a:prstGeom prst="rect">
            <a:avLst/>
          </a:prstGeom>
        </p:spPr>
      </p:pic>
    </p:spTree>
    <p:extLst>
      <p:ext uri="{BB962C8B-B14F-4D97-AF65-F5344CB8AC3E}">
        <p14:creationId xmlns:p14="http://schemas.microsoft.com/office/powerpoint/2010/main" val="402970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r>
              <a:rPr lang="de-DE" dirty="0" smtClean="0"/>
              <a:t>: Setup</a:t>
            </a:r>
            <a:endParaRPr lang="de-DE" dirty="0"/>
          </a:p>
        </p:txBody>
      </p:sp>
      <p:sp>
        <p:nvSpPr>
          <p:cNvPr id="29" name="Rectangle 28"/>
          <p:cNvSpPr/>
          <p:nvPr/>
        </p:nvSpPr>
        <p:spPr>
          <a:xfrm>
            <a:off x="8381944" y="6057428"/>
            <a:ext cx="3418324" cy="338554"/>
          </a:xfrm>
          <a:prstGeom prst="rect">
            <a:avLst/>
          </a:prstGeom>
        </p:spPr>
        <p:txBody>
          <a:bodyPr wrap="square">
            <a:spAutoFit/>
          </a:bodyPr>
          <a:lstStyle/>
          <a:p>
            <a:r>
              <a:rPr lang="de-DE" sz="800" dirty="0">
                <a:hlinkClick r:id="rId2"/>
              </a:rPr>
              <a:t>https://accountdev009.dev009.jpaas.sapbydesign.com/cockpit#/</a:t>
            </a:r>
            <a:r>
              <a:rPr lang="de-DE" sz="800" dirty="0" smtClean="0">
                <a:hlinkClick r:id="rId2"/>
              </a:rPr>
              <a:t>org/c81da3eb-ee8d-4a1d-b077-73f7b887af93/overview</a:t>
            </a:r>
            <a:r>
              <a:rPr lang="de-DE" sz="800" dirty="0" smtClean="0"/>
              <a:t> </a:t>
            </a:r>
            <a:endParaRPr lang="de-DE" sz="8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59" y="3429302"/>
            <a:ext cx="5436888" cy="2797403"/>
          </a:xfrm>
          <a:prstGeom prst="rect">
            <a:avLst/>
          </a:prstGeom>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00" y="1418059"/>
            <a:ext cx="5255207" cy="1767993"/>
          </a:xfrm>
          <a:prstGeom prst="rect">
            <a:avLst/>
          </a:prstGeom>
          <a:ln>
            <a:solidFill>
              <a:schemeClr val="tx1"/>
            </a:solidFill>
          </a:ln>
        </p:spPr>
      </p:pic>
      <p:pic>
        <p:nvPicPr>
          <p:cNvPr id="3" name="Picture 2"/>
          <p:cNvPicPr>
            <a:picLocks noChangeAspect="1"/>
          </p:cNvPicPr>
          <p:nvPr/>
        </p:nvPicPr>
        <p:blipFill>
          <a:blip r:embed="rId5"/>
          <a:stretch>
            <a:fillRect/>
          </a:stretch>
        </p:blipFill>
        <p:spPr>
          <a:xfrm>
            <a:off x="7341957" y="3276651"/>
            <a:ext cx="4458311" cy="2703491"/>
          </a:xfrm>
          <a:prstGeom prst="rect">
            <a:avLst/>
          </a:prstGeom>
        </p:spPr>
      </p:pic>
      <p:sp>
        <p:nvSpPr>
          <p:cNvPr id="5" name="Right Arrow 4"/>
          <p:cNvSpPr/>
          <p:nvPr/>
        </p:nvSpPr>
        <p:spPr bwMode="gray">
          <a:xfrm>
            <a:off x="6158039" y="4499172"/>
            <a:ext cx="728283" cy="776835"/>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10719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1" y="1691078"/>
            <a:ext cx="6278136" cy="4392043"/>
          </a:xfrm>
        </p:spPr>
        <p:txBody>
          <a:bodyPr/>
          <a:lstStyle/>
          <a:p>
            <a:r>
              <a:rPr lang="en-US" sz="1600" dirty="0"/>
              <a:t>Exercise 02: Preparations and initial steps with Jenkins</a:t>
            </a:r>
          </a:p>
          <a:p>
            <a:r>
              <a:rPr lang="en-US" sz="1600" dirty="0">
                <a:hlinkClick r:id="rId2"/>
              </a:rPr>
              <a:t>https://github.wdf.sap.corp/cc-java-dev/cc-m4-coursematerial/blob/master/Exercises/Exercise02-PreparationAndBasics.md</a:t>
            </a:r>
            <a:endParaRPr lang="en-US" sz="1600" dirty="0"/>
          </a:p>
          <a:p>
            <a:r>
              <a:rPr lang="en-US" sz="1600" dirty="0"/>
              <a:t>Exercise 03: Setup CI job in </a:t>
            </a:r>
            <a:r>
              <a:rPr lang="en-US" sz="1600" dirty="0" err="1"/>
              <a:t>CommitStage</a:t>
            </a:r>
            <a:endParaRPr lang="en-US" sz="1600" dirty="0"/>
          </a:p>
          <a:p>
            <a:r>
              <a:rPr lang="en-US" sz="1600" dirty="0">
                <a:hlinkClick r:id="rId3"/>
              </a:rPr>
              <a:t>https://github.wdf.sap.corp/cc-java-dev/cc-m4-coursematerial/blob/master/Exercises/Exercise03-CommitStage.md</a:t>
            </a:r>
            <a:endParaRPr lang="de-DE" sz="1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175" y="3377703"/>
            <a:ext cx="4169896" cy="2647359"/>
          </a:xfrm>
          <a:prstGeom prst="rect">
            <a:avLst/>
          </a:prstGeom>
        </p:spPr>
      </p:pic>
    </p:spTree>
    <p:extLst>
      <p:ext uri="{BB962C8B-B14F-4D97-AF65-F5344CB8AC3E}">
        <p14:creationId xmlns:p14="http://schemas.microsoft.com/office/powerpoint/2010/main" val="192951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Virtual Box, VM settings: Increase CPU from 1 to 2</a:t>
            </a:r>
            <a:endParaRPr lang="de-DE" dirty="0"/>
          </a:p>
        </p:txBody>
      </p:sp>
      <p:sp>
        <p:nvSpPr>
          <p:cNvPr id="3" name="Text Placeholder 2"/>
          <p:cNvSpPr>
            <a:spLocks noGrp="1"/>
          </p:cNvSpPr>
          <p:nvPr>
            <p:ph type="body" sz="quarter" idx="10"/>
          </p:nvPr>
        </p:nvSpPr>
        <p:spPr/>
        <p:txBody>
          <a:bodyPr/>
          <a:lstStyle/>
          <a:p>
            <a:endParaRPr lang="de-DE"/>
          </a:p>
        </p:txBody>
      </p:sp>
      <p:pic>
        <p:nvPicPr>
          <p:cNvPr id="5" name="Picture 4"/>
          <p:cNvPicPr>
            <a:picLocks noChangeAspect="1"/>
          </p:cNvPicPr>
          <p:nvPr/>
        </p:nvPicPr>
        <p:blipFill>
          <a:blip r:embed="rId2"/>
          <a:stretch>
            <a:fillRect/>
          </a:stretch>
        </p:blipFill>
        <p:spPr>
          <a:xfrm>
            <a:off x="324000" y="1429167"/>
            <a:ext cx="6809524" cy="4761905"/>
          </a:xfrm>
          <a:prstGeom prst="rect">
            <a:avLst/>
          </a:prstGeom>
        </p:spPr>
      </p:pic>
      <p:pic>
        <p:nvPicPr>
          <p:cNvPr id="4" name="Picture 3"/>
          <p:cNvPicPr>
            <a:picLocks noChangeAspect="1"/>
          </p:cNvPicPr>
          <p:nvPr/>
        </p:nvPicPr>
        <p:blipFill>
          <a:blip r:embed="rId3"/>
          <a:stretch>
            <a:fillRect/>
          </a:stretch>
        </p:blipFill>
        <p:spPr>
          <a:xfrm>
            <a:off x="5183486" y="2183127"/>
            <a:ext cx="6685714" cy="4161905"/>
          </a:xfrm>
          <a:prstGeom prst="rect">
            <a:avLst/>
          </a:prstGeom>
        </p:spPr>
      </p:pic>
    </p:spTree>
    <p:extLst>
      <p:ext uri="{BB962C8B-B14F-4D97-AF65-F5344CB8AC3E}">
        <p14:creationId xmlns:p14="http://schemas.microsoft.com/office/powerpoint/2010/main" val="2780275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25" y="324075"/>
            <a:ext cx="10396547" cy="756175"/>
          </a:xfrm>
        </p:spPr>
        <p:txBody>
          <a:bodyPr/>
          <a:lstStyle/>
          <a:p>
            <a:r>
              <a:rPr lang="en-US" dirty="0" smtClean="0"/>
              <a:t>Continuous Integration (CI) Server – Jenkins</a:t>
            </a:r>
            <a:endParaRPr lang="en-US" dirty="0"/>
          </a:p>
        </p:txBody>
      </p:sp>
      <p:sp>
        <p:nvSpPr>
          <p:cNvPr id="3" name="Text Placeholder 2"/>
          <p:cNvSpPr>
            <a:spLocks noGrp="1"/>
          </p:cNvSpPr>
          <p:nvPr>
            <p:ph type="body" sz="quarter" idx="10"/>
          </p:nvPr>
        </p:nvSpPr>
        <p:spPr>
          <a:xfrm>
            <a:off x="324000" y="1414631"/>
            <a:ext cx="7469665" cy="4667192"/>
          </a:xfrm>
        </p:spPr>
        <p:txBody>
          <a:bodyPr/>
          <a:lstStyle/>
          <a:p>
            <a:r>
              <a:rPr lang="en-US" dirty="0" smtClean="0"/>
              <a:t>Web Application to execute and monitor repeated [build] jobs</a:t>
            </a:r>
          </a:p>
          <a:p>
            <a:pPr marL="340243" indent="-340243">
              <a:buFont typeface="Arial"/>
              <a:buChar char="•"/>
            </a:pPr>
            <a:r>
              <a:rPr lang="en-US" dirty="0" smtClean="0"/>
              <a:t>Integrates with different SCMs</a:t>
            </a:r>
          </a:p>
          <a:p>
            <a:pPr marL="340243" indent="-340243">
              <a:buFont typeface="Arial"/>
              <a:buChar char="•"/>
            </a:pPr>
            <a:r>
              <a:rPr lang="en-US" dirty="0" smtClean="0"/>
              <a:t>Executes ant, maven, shell scripts, …</a:t>
            </a:r>
          </a:p>
          <a:p>
            <a:pPr marL="340243" indent="-340243">
              <a:buFont typeface="Arial"/>
              <a:buChar char="•"/>
            </a:pPr>
            <a:r>
              <a:rPr lang="en-US" dirty="0" smtClean="0"/>
              <a:t>Trigger jobs periodically or by event</a:t>
            </a:r>
          </a:p>
          <a:p>
            <a:pPr marL="340243" indent="-340243">
              <a:buFont typeface="Arial"/>
              <a:buChar char="•"/>
            </a:pPr>
            <a:r>
              <a:rPr lang="en-US" dirty="0" smtClean="0"/>
              <a:t>Collects build and test results</a:t>
            </a:r>
          </a:p>
          <a:p>
            <a:pPr marL="340243" indent="-340243">
              <a:buFont typeface="Arial"/>
              <a:buChar char="•"/>
            </a:pPr>
            <a:r>
              <a:rPr lang="en-US" dirty="0" smtClean="0"/>
              <a:t>E-Mail notifications</a:t>
            </a:r>
          </a:p>
          <a:p>
            <a:pPr marL="340243" indent="-340243">
              <a:buFont typeface="Arial"/>
              <a:buChar char="•"/>
            </a:pPr>
            <a:r>
              <a:rPr lang="en-US" dirty="0"/>
              <a:t>Highly extensible </a:t>
            </a:r>
            <a:r>
              <a:rPr lang="en-US" dirty="0" smtClean="0"/>
              <a:t>via plugins, Groovy scripting, REST API, etc.</a:t>
            </a:r>
          </a:p>
          <a:p>
            <a:r>
              <a:rPr lang="en-US" dirty="0" smtClean="0"/>
              <a:t>Others: Hudson, Bamboo, Team City, etc.</a:t>
            </a:r>
            <a:endParaRPr lang="en-US" dirty="0"/>
          </a:p>
          <a:p>
            <a:pPr marL="340243" indent="-340243">
              <a:buFont typeface="Arial"/>
              <a:buChar char="•"/>
            </a:pPr>
            <a:endParaRPr lang="en-US" dirty="0" smtClean="0"/>
          </a:p>
          <a:p>
            <a:pPr marL="340243" indent="-340243">
              <a:buFont typeface="Arial"/>
              <a:buChar char="•"/>
            </a:pPr>
            <a:endParaRPr lang="en-US" dirty="0" smtClean="0"/>
          </a:p>
          <a:p>
            <a:endParaRPr lang="en-US" dirty="0"/>
          </a:p>
        </p:txBody>
      </p:sp>
      <p:pic>
        <p:nvPicPr>
          <p:cNvPr id="4" name="Picture 3" descr="jenkinsLogo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9400" y="1411922"/>
            <a:ext cx="735712" cy="1014202"/>
          </a:xfrm>
          <a:prstGeom prst="rect">
            <a:avLst/>
          </a:prstGeom>
          <a:effectLst>
            <a:glow rad="101600">
              <a:schemeClr val="accent1">
                <a:lumMod val="40000"/>
                <a:lumOff val="60000"/>
                <a:alpha val="75000"/>
              </a:schemeClr>
            </a:glow>
          </a:effectLst>
        </p:spPr>
      </p:pic>
      <p:sp>
        <p:nvSpPr>
          <p:cNvPr id="6" name="Rectangle 5"/>
          <p:cNvSpPr/>
          <p:nvPr/>
        </p:nvSpPr>
        <p:spPr>
          <a:xfrm>
            <a:off x="8195765" y="2543083"/>
            <a:ext cx="3744615" cy="3027358"/>
          </a:xfrm>
          <a:prstGeom prst="rect">
            <a:avLst/>
          </a:prstGeom>
        </p:spPr>
        <p:txBody>
          <a:bodyPr wrap="square" tIns="72000">
            <a:spAutoFit/>
          </a:bodyPr>
          <a:lstStyle/>
          <a:p>
            <a:pPr algn="ctr"/>
            <a:r>
              <a:rPr lang="en-US" sz="1050" b="1" u="sng" dirty="0" smtClean="0">
                <a:solidFill>
                  <a:srgbClr val="000000"/>
                </a:solidFill>
              </a:rPr>
              <a:t>Jenkins</a:t>
            </a:r>
          </a:p>
          <a:p>
            <a:pPr algn="ctr"/>
            <a:endParaRPr lang="en-US" sz="1050" dirty="0">
              <a:solidFill>
                <a:srgbClr val="000000"/>
              </a:solidFill>
            </a:endParaRPr>
          </a:p>
          <a:p>
            <a:pPr lvl="1"/>
            <a:r>
              <a:rPr lang="en-US" sz="1050" dirty="0" smtClean="0">
                <a:solidFill>
                  <a:srgbClr val="000000"/>
                </a:solidFill>
              </a:rPr>
              <a:t>Jenkins Homepage: </a:t>
            </a:r>
            <a:r>
              <a:rPr lang="en-US" sz="1050" dirty="0">
                <a:solidFill>
                  <a:srgbClr val="000000"/>
                </a:solidFill>
                <a:hlinkClick r:id="rId4"/>
              </a:rPr>
              <a:t>http://jenkins-ci.org</a:t>
            </a:r>
            <a:r>
              <a:rPr lang="en-US" sz="1050" dirty="0" smtClean="0">
                <a:solidFill>
                  <a:srgbClr val="000000"/>
                </a:solidFill>
                <a:hlinkClick r:id="rId4"/>
              </a:rPr>
              <a:t>/</a:t>
            </a:r>
            <a:endParaRPr lang="en-US" sz="1050" dirty="0" smtClean="0">
              <a:solidFill>
                <a:srgbClr val="000000"/>
              </a:solidFill>
            </a:endParaRPr>
          </a:p>
          <a:p>
            <a:pPr lvl="1">
              <a:buFont typeface="wingdings"/>
              <a:buNone/>
            </a:pPr>
            <a:endParaRPr lang="en-US" sz="1050" dirty="0">
              <a:solidFill>
                <a:srgbClr val="000000"/>
              </a:solidFill>
            </a:endParaRPr>
          </a:p>
          <a:p>
            <a:pPr lvl="1"/>
            <a:r>
              <a:rPr lang="en-US" sz="1050" dirty="0" smtClean="0">
                <a:solidFill>
                  <a:srgbClr val="000000"/>
                </a:solidFill>
              </a:rPr>
              <a:t>Using </a:t>
            </a:r>
            <a:r>
              <a:rPr lang="en-US" sz="1050" dirty="0">
                <a:solidFill>
                  <a:srgbClr val="000000"/>
                </a:solidFill>
              </a:rPr>
              <a:t>Jenkins: </a:t>
            </a:r>
            <a:r>
              <a:rPr lang="en-US" sz="1050" dirty="0">
                <a:solidFill>
                  <a:srgbClr val="000000"/>
                </a:solidFill>
                <a:hlinkClick r:id="rId5"/>
              </a:rPr>
              <a:t>https://</a:t>
            </a:r>
            <a:r>
              <a:rPr lang="en-US" sz="1050" dirty="0" smtClean="0">
                <a:solidFill>
                  <a:srgbClr val="000000"/>
                </a:solidFill>
                <a:hlinkClick r:id="rId5"/>
              </a:rPr>
              <a:t>wiki.jenkins-ci.org/display/JENKINS/Use+Jenkins</a:t>
            </a:r>
            <a:endParaRPr lang="en-US" sz="1050" dirty="0" smtClean="0">
              <a:solidFill>
                <a:srgbClr val="000000"/>
              </a:solidFill>
            </a:endParaRPr>
          </a:p>
          <a:p>
            <a:pPr lvl="1">
              <a:buFont typeface="wingdings"/>
              <a:buNone/>
            </a:pPr>
            <a:endParaRPr lang="en-US" sz="1050" dirty="0">
              <a:solidFill>
                <a:srgbClr val="000000"/>
              </a:solidFill>
            </a:endParaRPr>
          </a:p>
          <a:p>
            <a:pPr lvl="1"/>
            <a:r>
              <a:rPr lang="en-US" sz="1050" dirty="0" smtClean="0">
                <a:solidFill>
                  <a:srgbClr val="000000"/>
                </a:solidFill>
              </a:rPr>
              <a:t>Administration of </a:t>
            </a:r>
            <a:r>
              <a:rPr lang="en-US" sz="1050" dirty="0">
                <a:solidFill>
                  <a:srgbClr val="000000"/>
                </a:solidFill>
              </a:rPr>
              <a:t>Jenkins: </a:t>
            </a:r>
            <a:r>
              <a:rPr lang="en-US" sz="1050" dirty="0">
                <a:solidFill>
                  <a:srgbClr val="000000"/>
                </a:solidFill>
                <a:hlinkClick r:id="rId6"/>
              </a:rPr>
              <a:t>https://wiki.jenkins-ci.org/display/JENKINS/Administering+Jenkins</a:t>
            </a:r>
            <a:endParaRPr lang="en-US" sz="1050" dirty="0">
              <a:solidFill>
                <a:srgbClr val="000000"/>
              </a:solidFill>
            </a:endParaRPr>
          </a:p>
          <a:p>
            <a:pPr lvl="1"/>
            <a:endParaRPr lang="en-US" sz="1050" dirty="0" smtClean="0">
              <a:solidFill>
                <a:srgbClr val="000000"/>
              </a:solidFill>
            </a:endParaRPr>
          </a:p>
          <a:p>
            <a:pPr lvl="1"/>
            <a:r>
              <a:rPr lang="en-US" sz="1050" dirty="0" smtClean="0">
                <a:solidFill>
                  <a:srgbClr val="000000"/>
                </a:solidFill>
              </a:rPr>
              <a:t>Available </a:t>
            </a:r>
            <a:r>
              <a:rPr lang="en-US" sz="1050" dirty="0">
                <a:solidFill>
                  <a:srgbClr val="000000"/>
                </a:solidFill>
              </a:rPr>
              <a:t>Jenkins plugins: </a:t>
            </a:r>
            <a:r>
              <a:rPr lang="en-US" sz="1050" dirty="0">
                <a:solidFill>
                  <a:srgbClr val="000000"/>
                </a:solidFill>
                <a:hlinkClick r:id="rId7"/>
              </a:rPr>
              <a:t>https://</a:t>
            </a:r>
            <a:r>
              <a:rPr lang="en-US" sz="1050" dirty="0" smtClean="0">
                <a:solidFill>
                  <a:srgbClr val="000000"/>
                </a:solidFill>
                <a:hlinkClick r:id="rId7"/>
              </a:rPr>
              <a:t>wiki.jenkins-ci.org/display/JENKINS/Plugins</a:t>
            </a:r>
            <a:endParaRPr lang="en-US" sz="1050" dirty="0" smtClean="0">
              <a:solidFill>
                <a:srgbClr val="000000"/>
              </a:solidFill>
            </a:endParaRPr>
          </a:p>
          <a:p>
            <a:pPr lvl="1"/>
            <a:endParaRPr lang="en-US" sz="1050" dirty="0" smtClean="0">
              <a:solidFill>
                <a:srgbClr val="000000"/>
              </a:solidFill>
            </a:endParaRPr>
          </a:p>
          <a:p>
            <a:pPr lvl="1"/>
            <a:r>
              <a:rPr lang="en-US" sz="1050" dirty="0" smtClean="0">
                <a:solidFill>
                  <a:srgbClr val="000000"/>
                </a:solidFill>
              </a:rPr>
              <a:t>Best Practices </a:t>
            </a:r>
            <a:r>
              <a:rPr lang="en-US" sz="1050" dirty="0" err="1" smtClean="0">
                <a:solidFill>
                  <a:srgbClr val="000000"/>
                </a:solidFill>
              </a:rPr>
              <a:t>Jenkins@SAP</a:t>
            </a:r>
            <a:r>
              <a:rPr lang="en-US" sz="1050" dirty="0" smtClean="0">
                <a:solidFill>
                  <a:srgbClr val="000000"/>
                </a:solidFill>
              </a:rPr>
              <a:t> </a:t>
            </a:r>
            <a:r>
              <a:rPr lang="en-US" sz="1050" dirty="0">
                <a:solidFill>
                  <a:srgbClr val="000000"/>
                </a:solidFill>
                <a:hlinkClick r:id="rId8"/>
              </a:rPr>
              <a:t>https://</a:t>
            </a:r>
            <a:r>
              <a:rPr lang="en-US" sz="1050" dirty="0" smtClean="0">
                <a:solidFill>
                  <a:srgbClr val="000000"/>
                </a:solidFill>
                <a:hlinkClick r:id="rId8"/>
              </a:rPr>
              <a:t>wiki.wdf.sap.corp/wiki/display/ASE/Best+Practices+with+Jenkins</a:t>
            </a:r>
            <a:endParaRPr lang="en-US" sz="1050" dirty="0" smtClean="0">
              <a:solidFill>
                <a:srgbClr val="000000"/>
              </a:solidFill>
            </a:endParaRPr>
          </a:p>
          <a:p>
            <a:pPr lvl="1"/>
            <a:endParaRPr sz="1050" dirty="0" smtClean="0">
              <a:solidFill>
                <a:srgbClr val="000000"/>
              </a:solidFill>
            </a:endParaRPr>
          </a:p>
          <a:p>
            <a:pPr lvl="1"/>
            <a:endParaRPr lang="en-US" sz="1050" dirty="0">
              <a:solidFill>
                <a:srgbClr val="000000"/>
              </a:solidFill>
            </a:endParaRPr>
          </a:p>
        </p:txBody>
      </p:sp>
      <p:sp>
        <p:nvSpPr>
          <p:cNvPr id="7" name="Rectangle 6"/>
          <p:cNvSpPr/>
          <p:nvPr/>
        </p:nvSpPr>
        <p:spPr>
          <a:xfrm>
            <a:off x="7744756" y="911039"/>
            <a:ext cx="3995004" cy="338554"/>
          </a:xfrm>
          <a:prstGeom prst="rect">
            <a:avLst/>
          </a:prstGeom>
        </p:spPr>
        <p:txBody>
          <a:bodyPr wrap="none">
            <a:spAutoFit/>
          </a:bodyPr>
          <a:lstStyle/>
          <a:p>
            <a:r>
              <a:rPr sz="1600" u="sng" dirty="0">
                <a:solidFill>
                  <a:srgbClr val="000000"/>
                </a:solidFill>
                <a:hlinkClick r:id="rId9"/>
              </a:rPr>
              <a:t>https://go.sap.corp/continuous_integration</a:t>
            </a:r>
            <a:endParaRPr sz="1600" dirty="0">
              <a:solidFill>
                <a:srgbClr val="000000"/>
              </a:solidFill>
            </a:endParaRPr>
          </a:p>
        </p:txBody>
      </p:sp>
    </p:spTree>
    <p:extLst>
      <p:ext uri="{BB962C8B-B14F-4D97-AF65-F5344CB8AC3E}">
        <p14:creationId xmlns:p14="http://schemas.microsoft.com/office/powerpoint/2010/main" val="70707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‚Start </a:t>
            </a:r>
            <a:r>
              <a:rPr lang="de-DE" dirty="0" err="1" smtClean="0"/>
              <a:t>screen</a:t>
            </a:r>
            <a:r>
              <a:rPr lang="de-DE" dirty="0" smtClean="0"/>
              <a:t>‘: e.g. flat </a:t>
            </a:r>
            <a:r>
              <a:rPr lang="de-DE" dirty="0" err="1" smtClean="0"/>
              <a:t>job</a:t>
            </a:r>
            <a:r>
              <a:rPr lang="de-DE" dirty="0" smtClean="0"/>
              <a:t> </a:t>
            </a:r>
            <a:r>
              <a:rPr lang="de-DE" dirty="0" err="1" smtClean="0"/>
              <a:t>list</a:t>
            </a:r>
            <a:r>
              <a:rPr lang="de-DE" dirty="0" smtClean="0"/>
              <a:t>, </a:t>
            </a:r>
            <a:r>
              <a:rPr lang="de-DE" dirty="0" err="1" smtClean="0"/>
              <a:t>dashboard</a:t>
            </a:r>
            <a:endParaRPr lang="de-DE" dirty="0"/>
          </a:p>
        </p:txBody>
      </p:sp>
      <p:sp>
        <p:nvSpPr>
          <p:cNvPr id="3" name="Text Placeholder 2"/>
          <p:cNvSpPr>
            <a:spLocks noGrp="1"/>
          </p:cNvSpPr>
          <p:nvPr>
            <p:ph type="body" sz="quarter" idx="10"/>
          </p:nvPr>
        </p:nvSpPr>
        <p:spPr/>
        <p:txBody>
          <a:bodyPr/>
          <a:lstStyle/>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370784"/>
            <a:ext cx="6047620" cy="455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2" descr="Jenkins CI"/>
          <p:cNvPicPr>
            <a:picLocks noChangeAspect="1" noChangeArrowheads="1"/>
          </p:cNvPicPr>
          <p:nvPr/>
        </p:nvPicPr>
        <p:blipFill rotWithShape="1">
          <a:blip r:embed="rId3">
            <a:extLst>
              <a:ext uri="{28A0092B-C50C-407E-A947-70E740481C1C}">
                <a14:useLocalDpi xmlns:a14="http://schemas.microsoft.com/office/drawing/2010/main" val="0"/>
              </a:ext>
            </a:extLst>
          </a:blip>
          <a:srcRect r="72856"/>
          <a:stretch/>
        </p:blipFill>
        <p:spPr bwMode="auto">
          <a:xfrm>
            <a:off x="10801985" y="333740"/>
            <a:ext cx="967319" cy="114610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020" y="2547431"/>
            <a:ext cx="6162675" cy="38338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5061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Data Model: </a:t>
            </a:r>
            <a:r>
              <a:rPr lang="de-DE" dirty="0" err="1" smtClean="0"/>
              <a:t>Overview</a:t>
            </a:r>
            <a:endParaRPr lang="de-DE" dirty="0"/>
          </a:p>
        </p:txBody>
      </p:sp>
      <p:sp>
        <p:nvSpPr>
          <p:cNvPr id="3" name="Text Placeholder 2"/>
          <p:cNvSpPr>
            <a:spLocks noGrp="1"/>
          </p:cNvSpPr>
          <p:nvPr>
            <p:ph type="body" sz="quarter" idx="10"/>
          </p:nvPr>
        </p:nvSpPr>
        <p:spPr/>
        <p:txBody>
          <a:bodyPr/>
          <a:lstStyle/>
          <a:p>
            <a:endParaRPr lang="de-D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448301"/>
            <a:ext cx="4591050" cy="4972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jenkinsLogo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0242" y="2623101"/>
            <a:ext cx="735712" cy="1014202"/>
          </a:xfrm>
          <a:prstGeom prst="rect">
            <a:avLst/>
          </a:prstGeom>
          <a:effectLst>
            <a:glow rad="101600">
              <a:schemeClr val="accent1">
                <a:lumMod val="40000"/>
                <a:lumOff val="60000"/>
                <a:alpha val="75000"/>
              </a:schemeClr>
            </a:glow>
          </a:effectLst>
        </p:spPr>
      </p:pic>
    </p:spTree>
    <p:extLst>
      <p:ext uri="{BB962C8B-B14F-4D97-AF65-F5344CB8AC3E}">
        <p14:creationId xmlns:p14="http://schemas.microsoft.com/office/powerpoint/2010/main" val="1014734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Jenkins: OS + Setup </a:t>
            </a:r>
            <a:r>
              <a:rPr lang="de-DE" dirty="0" err="1" smtClean="0"/>
              <a:t>Types</a:t>
            </a:r>
            <a:endParaRPr lang="de-DE" dirty="0"/>
          </a:p>
        </p:txBody>
      </p:sp>
      <p:sp>
        <p:nvSpPr>
          <p:cNvPr id="3" name="Text Placeholder 2"/>
          <p:cNvSpPr>
            <a:spLocks noGrp="1"/>
          </p:cNvSpPr>
          <p:nvPr>
            <p:ph type="body" sz="quarter" idx="10"/>
          </p:nvPr>
        </p:nvSpPr>
        <p:spPr/>
        <p:txBody>
          <a:bodyPr/>
          <a:lstStyle/>
          <a:p>
            <a:r>
              <a:rPr lang="de-DE" dirty="0" smtClean="0"/>
              <a:t>OS</a:t>
            </a:r>
          </a:p>
          <a:p>
            <a:pPr lvl="2"/>
            <a:r>
              <a:rPr lang="de-DE" dirty="0" smtClean="0"/>
              <a:t>Linux, Windows, Mac OS</a:t>
            </a:r>
          </a:p>
          <a:p>
            <a:pPr lvl="2"/>
            <a:endParaRPr lang="de-DE" dirty="0"/>
          </a:p>
          <a:p>
            <a:pPr lvl="1"/>
            <a:r>
              <a:rPr lang="de-DE" dirty="0" smtClean="0"/>
              <a:t>Setup </a:t>
            </a:r>
            <a:r>
              <a:rPr lang="de-DE" dirty="0" err="1" smtClean="0"/>
              <a:t>types</a:t>
            </a:r>
            <a:endParaRPr lang="de-DE" dirty="0" smtClean="0"/>
          </a:p>
          <a:p>
            <a:pPr lvl="2"/>
            <a:r>
              <a:rPr lang="de-DE" dirty="0" err="1" smtClean="0"/>
              <a:t>Standalone</a:t>
            </a:r>
            <a:endParaRPr lang="de-DE" dirty="0" smtClean="0"/>
          </a:p>
          <a:p>
            <a:pPr lvl="2"/>
            <a:r>
              <a:rPr lang="de-DE" dirty="0" smtClean="0"/>
              <a:t>Jenkins </a:t>
            </a:r>
            <a:r>
              <a:rPr lang="de-DE" dirty="0" err="1" smtClean="0"/>
              <a:t>as</a:t>
            </a:r>
            <a:r>
              <a:rPr lang="de-DE" dirty="0" smtClean="0"/>
              <a:t> Service</a:t>
            </a:r>
          </a:p>
          <a:p>
            <a:pPr lvl="2"/>
            <a:r>
              <a:rPr lang="de-DE" dirty="0" smtClean="0"/>
              <a:t>Jenkins on e.g. </a:t>
            </a:r>
            <a:r>
              <a:rPr lang="de-DE" dirty="0" err="1" smtClean="0"/>
              <a:t>Tomcat</a:t>
            </a:r>
            <a:r>
              <a:rPr lang="de-DE" dirty="0" smtClean="0"/>
              <a:t> </a:t>
            </a:r>
            <a:r>
              <a:rPr lang="de-DE" dirty="0" err="1" smtClean="0"/>
              <a:t>as</a:t>
            </a:r>
            <a:r>
              <a:rPr lang="de-DE" dirty="0" smtClean="0"/>
              <a:t> Service</a:t>
            </a:r>
          </a:p>
          <a:p>
            <a:pPr lvl="1"/>
            <a:endParaRPr lang="de-DE" dirty="0"/>
          </a:p>
        </p:txBody>
      </p:sp>
    </p:spTree>
    <p:extLst>
      <p:ext uri="{BB962C8B-B14F-4D97-AF65-F5344CB8AC3E}">
        <p14:creationId xmlns:p14="http://schemas.microsoft.com/office/powerpoint/2010/main" val="1931282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Jenkin</a:t>
            </a:r>
            <a:r>
              <a:rPr lang="en-US" dirty="0"/>
              <a:t>: </a:t>
            </a:r>
            <a:r>
              <a:rPr lang="en-US" dirty="0" smtClean="0"/>
              <a:t>Distributed Build - Master</a:t>
            </a:r>
            <a:r>
              <a:rPr lang="en-US" dirty="0"/>
              <a:t>/ Slave</a:t>
            </a:r>
          </a:p>
        </p:txBody>
      </p:sp>
      <p:sp>
        <p:nvSpPr>
          <p:cNvPr id="10243" name="Rectangle 3"/>
          <p:cNvSpPr>
            <a:spLocks noGrp="1" noChangeArrowheads="1"/>
          </p:cNvSpPr>
          <p:nvPr>
            <p:ph type="body" idx="1"/>
          </p:nvPr>
        </p:nvSpPr>
        <p:spPr>
          <a:xfrm>
            <a:off x="7206143" y="1419141"/>
            <a:ext cx="4656630" cy="5288012"/>
          </a:xfrm>
        </p:spPr>
        <p:txBody>
          <a:bodyPr/>
          <a:lstStyle/>
          <a:p>
            <a:pPr lvl="1"/>
            <a:r>
              <a:rPr lang="en-US" sz="1600" b="1" dirty="0" smtClean="0">
                <a:hlinkClick r:id="rId3"/>
              </a:rPr>
              <a:t>Overview</a:t>
            </a:r>
            <a:r>
              <a:rPr lang="en-US" sz="1600" b="1" dirty="0" smtClean="0"/>
              <a:t> on Best Practice WIKI</a:t>
            </a:r>
          </a:p>
          <a:p>
            <a:pPr lvl="1"/>
            <a:endParaRPr lang="en-US" sz="1600" b="1" dirty="0" smtClean="0"/>
          </a:p>
          <a:p>
            <a:pPr lvl="1"/>
            <a:r>
              <a:rPr lang="en-US" sz="1600" b="1" dirty="0" smtClean="0">
                <a:hlinkClick r:id="rId4"/>
              </a:rPr>
              <a:t>Samples</a:t>
            </a:r>
            <a:r>
              <a:rPr lang="en-US" sz="1600" b="1" dirty="0" smtClean="0"/>
              <a:t> on Best Practice Jenkins</a:t>
            </a:r>
            <a:endParaRPr lang="en-US" i="1" dirty="0" smtClean="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07" y="1324203"/>
            <a:ext cx="6129338" cy="500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86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CI Server </a:t>
            </a:r>
            <a:r>
              <a:rPr lang="de-DE" dirty="0" err="1" smtClean="0"/>
              <a:t>types</a:t>
            </a:r>
            <a:r>
              <a:rPr lang="de-DE" dirty="0" smtClean="0"/>
              <a:t>: Team Jenkins Server</a:t>
            </a:r>
            <a:endParaRPr lang="de-DE" dirty="0"/>
          </a:p>
        </p:txBody>
      </p:sp>
      <p:sp>
        <p:nvSpPr>
          <p:cNvPr id="3" name="Text Placeholder 2"/>
          <p:cNvSpPr>
            <a:spLocks noGrp="1"/>
          </p:cNvSpPr>
          <p:nvPr>
            <p:ph type="body" sz="quarter" idx="10"/>
          </p:nvPr>
        </p:nvSpPr>
        <p:spPr>
          <a:xfrm>
            <a:off x="6788988" y="1452702"/>
            <a:ext cx="5114717" cy="4392043"/>
          </a:xfrm>
          <a:ln w="22225">
            <a:noFill/>
          </a:ln>
        </p:spPr>
        <p:txBody>
          <a:bodyPr/>
          <a:lstStyle/>
          <a:p>
            <a:r>
              <a:rPr lang="de-DE" sz="1800" dirty="0" smtClean="0"/>
              <a:t>Facts:</a:t>
            </a:r>
          </a:p>
          <a:p>
            <a:pPr lvl="2"/>
            <a:r>
              <a:rPr lang="de-DE" sz="1600" dirty="0" err="1" smtClean="0"/>
              <a:t>One</a:t>
            </a:r>
            <a:r>
              <a:rPr lang="de-DE" sz="1600" dirty="0" smtClean="0"/>
              <a:t> Jenkins Server per Team</a:t>
            </a:r>
          </a:p>
          <a:p>
            <a:pPr lvl="2"/>
            <a:r>
              <a:rPr lang="de-DE" sz="1600" dirty="0" smtClean="0"/>
              <a:t>Setup, </a:t>
            </a:r>
            <a:r>
              <a:rPr lang="de-DE" sz="1600" dirty="0" err="1" smtClean="0"/>
              <a:t>config</a:t>
            </a:r>
            <a:r>
              <a:rPr lang="de-DE" sz="1600" dirty="0" smtClean="0"/>
              <a:t> </a:t>
            </a:r>
            <a:r>
              <a:rPr lang="de-DE" sz="1600" dirty="0" err="1" smtClean="0"/>
              <a:t>and</a:t>
            </a:r>
            <a:r>
              <a:rPr lang="de-DE" sz="1600" dirty="0" smtClean="0"/>
              <a:t> </a:t>
            </a:r>
            <a:r>
              <a:rPr lang="de-DE" sz="1600" dirty="0" err="1" smtClean="0"/>
              <a:t>operating</a:t>
            </a:r>
            <a:r>
              <a:rPr lang="de-DE" sz="1600" dirty="0" smtClean="0"/>
              <a:t> </a:t>
            </a:r>
            <a:r>
              <a:rPr lang="de-DE" sz="1600" dirty="0" err="1" smtClean="0"/>
              <a:t>by</a:t>
            </a:r>
            <a:r>
              <a:rPr lang="de-DE" sz="1600" dirty="0" smtClean="0"/>
              <a:t> </a:t>
            </a:r>
            <a:r>
              <a:rPr lang="de-DE" sz="1600" dirty="0" err="1" smtClean="0"/>
              <a:t>the</a:t>
            </a:r>
            <a:r>
              <a:rPr lang="de-DE" sz="1600" dirty="0" smtClean="0"/>
              <a:t> </a:t>
            </a:r>
            <a:r>
              <a:rPr lang="de-DE" sz="1600" dirty="0" err="1" smtClean="0"/>
              <a:t>team</a:t>
            </a:r>
            <a:r>
              <a:rPr lang="de-DE" sz="1600" dirty="0" smtClean="0"/>
              <a:t> </a:t>
            </a:r>
            <a:r>
              <a:rPr lang="de-DE" sz="1600" dirty="0" err="1" smtClean="0"/>
              <a:t>itself</a:t>
            </a:r>
            <a:endParaRPr lang="de-DE" sz="1600" dirty="0" smtClean="0"/>
          </a:p>
          <a:p>
            <a:pPr lvl="2"/>
            <a:r>
              <a:rPr lang="de-DE" sz="1600" dirty="0" err="1" smtClean="0"/>
              <a:t>Full</a:t>
            </a:r>
            <a:r>
              <a:rPr lang="de-DE" sz="1600" dirty="0" smtClean="0"/>
              <a:t> </a:t>
            </a:r>
            <a:r>
              <a:rPr lang="de-DE" sz="1600" dirty="0" err="1" smtClean="0"/>
              <a:t>responsibility</a:t>
            </a:r>
            <a:r>
              <a:rPr lang="de-DE" sz="1600" dirty="0" smtClean="0"/>
              <a:t> </a:t>
            </a:r>
            <a:r>
              <a:rPr lang="de-DE" sz="1600" dirty="0" err="1" smtClean="0"/>
              <a:t>for</a:t>
            </a:r>
            <a:r>
              <a:rPr lang="de-DE" sz="1600" dirty="0" smtClean="0"/>
              <a:t> VM, OS, Jenkins </a:t>
            </a:r>
            <a:r>
              <a:rPr lang="de-DE" sz="1600" dirty="0" err="1" smtClean="0"/>
              <a:t>within</a:t>
            </a:r>
            <a:r>
              <a:rPr lang="de-DE" sz="1600" dirty="0" smtClean="0"/>
              <a:t> </a:t>
            </a:r>
            <a:r>
              <a:rPr lang="de-DE" sz="1600" dirty="0" err="1" smtClean="0"/>
              <a:t>the</a:t>
            </a:r>
            <a:r>
              <a:rPr lang="de-DE" sz="1600" dirty="0" smtClean="0"/>
              <a:t> </a:t>
            </a:r>
            <a:r>
              <a:rPr lang="de-DE" sz="1600" dirty="0" err="1" smtClean="0"/>
              <a:t>team</a:t>
            </a:r>
            <a:endParaRPr lang="de-DE" sz="1600" dirty="0" smtClean="0"/>
          </a:p>
          <a:p>
            <a:pPr lvl="2"/>
            <a:r>
              <a:rPr lang="de-DE" sz="1600" dirty="0" smtClean="0"/>
              <a:t>Small </a:t>
            </a:r>
            <a:r>
              <a:rPr lang="de-DE" sz="1600" dirty="0" err="1" smtClean="0"/>
              <a:t>sized</a:t>
            </a:r>
            <a:r>
              <a:rPr lang="de-DE" sz="1600" dirty="0" smtClean="0"/>
              <a:t> VM/ HW</a:t>
            </a:r>
          </a:p>
          <a:p>
            <a:r>
              <a:rPr lang="de-DE" sz="1800" dirty="0" smtClean="0"/>
              <a:t>PROs:</a:t>
            </a:r>
          </a:p>
          <a:p>
            <a:pPr lvl="2"/>
            <a:r>
              <a:rPr lang="de-DE" sz="1600" dirty="0" err="1" smtClean="0"/>
              <a:t>Full</a:t>
            </a:r>
            <a:r>
              <a:rPr lang="de-DE" sz="1600" dirty="0" smtClean="0"/>
              <a:t> </a:t>
            </a:r>
            <a:r>
              <a:rPr lang="de-DE" sz="1600" dirty="0" err="1" smtClean="0"/>
              <a:t>control</a:t>
            </a:r>
            <a:r>
              <a:rPr lang="de-DE" sz="1600" dirty="0" smtClean="0"/>
              <a:t>: on </a:t>
            </a:r>
            <a:r>
              <a:rPr lang="de-DE" sz="1600" dirty="0" err="1" smtClean="0"/>
              <a:t>operating</a:t>
            </a:r>
            <a:r>
              <a:rPr lang="de-DE" sz="1600" dirty="0" smtClean="0"/>
              <a:t> </a:t>
            </a:r>
            <a:r>
              <a:rPr lang="de-DE" sz="1600" dirty="0" err="1" smtClean="0"/>
              <a:t>system</a:t>
            </a:r>
            <a:r>
              <a:rPr lang="de-DE" sz="1600" dirty="0" smtClean="0"/>
              <a:t>/ Jenkins </a:t>
            </a:r>
            <a:r>
              <a:rPr lang="de-DE" sz="1600" dirty="0" err="1" smtClean="0"/>
              <a:t>level</a:t>
            </a:r>
            <a:endParaRPr lang="de-DE" sz="1600" dirty="0" smtClean="0"/>
          </a:p>
          <a:p>
            <a:pPr lvl="2"/>
            <a:r>
              <a:rPr lang="de-DE" sz="1600" dirty="0" err="1" smtClean="0"/>
              <a:t>Full</a:t>
            </a:r>
            <a:r>
              <a:rPr lang="de-DE" sz="1600" dirty="0" smtClean="0"/>
              <a:t> </a:t>
            </a:r>
            <a:r>
              <a:rPr lang="de-DE" sz="1600" dirty="0" err="1" smtClean="0"/>
              <a:t>flexibility</a:t>
            </a:r>
            <a:r>
              <a:rPr lang="de-DE" sz="1600" dirty="0" smtClean="0"/>
              <a:t> </a:t>
            </a:r>
            <a:r>
              <a:rPr lang="de-DE" sz="1600" dirty="0" err="1" smtClean="0"/>
              <a:t>to</a:t>
            </a:r>
            <a:r>
              <a:rPr lang="de-DE" sz="1600" dirty="0" smtClean="0"/>
              <a:t> </a:t>
            </a:r>
            <a:r>
              <a:rPr lang="de-DE" sz="1600" dirty="0" err="1" smtClean="0"/>
              <a:t>use</a:t>
            </a:r>
            <a:r>
              <a:rPr lang="de-DE" sz="1600" dirty="0" smtClean="0"/>
              <a:t> </a:t>
            </a:r>
            <a:r>
              <a:rPr lang="de-DE" sz="1600" dirty="0" err="1" smtClean="0"/>
              <a:t>and</a:t>
            </a:r>
            <a:r>
              <a:rPr lang="de-DE" sz="1600" dirty="0" smtClean="0"/>
              <a:t> </a:t>
            </a:r>
            <a:r>
              <a:rPr lang="de-DE" sz="1600" dirty="0" err="1" smtClean="0"/>
              <a:t>customize</a:t>
            </a:r>
            <a:r>
              <a:rPr lang="de-DE" sz="1600" dirty="0" smtClean="0"/>
              <a:t> Jenkins </a:t>
            </a:r>
            <a:r>
              <a:rPr lang="de-DE" sz="1600" dirty="0" err="1" smtClean="0"/>
              <a:t>to</a:t>
            </a:r>
            <a:r>
              <a:rPr lang="de-DE" sz="1600" dirty="0" smtClean="0"/>
              <a:t> </a:t>
            </a:r>
            <a:r>
              <a:rPr lang="de-DE" sz="1600" dirty="0" err="1" smtClean="0"/>
              <a:t>needs</a:t>
            </a:r>
            <a:r>
              <a:rPr lang="de-DE" sz="1600" dirty="0" smtClean="0"/>
              <a:t> </a:t>
            </a:r>
            <a:r>
              <a:rPr lang="de-DE" sz="1600" dirty="0" err="1" smtClean="0"/>
              <a:t>of</a:t>
            </a:r>
            <a:r>
              <a:rPr lang="de-DE" sz="1600" dirty="0" smtClean="0"/>
              <a:t> </a:t>
            </a:r>
            <a:r>
              <a:rPr lang="de-DE" sz="1600" dirty="0" err="1" smtClean="0"/>
              <a:t>KnowHow</a:t>
            </a:r>
            <a:r>
              <a:rPr lang="de-DE" sz="1600" dirty="0" smtClean="0"/>
              <a:t> on CI </a:t>
            </a:r>
            <a:r>
              <a:rPr lang="de-DE" sz="1600" dirty="0" err="1" smtClean="0"/>
              <a:t>and</a:t>
            </a:r>
            <a:r>
              <a:rPr lang="de-DE" sz="1600" dirty="0" smtClean="0"/>
              <a:t> Jenkins </a:t>
            </a:r>
            <a:r>
              <a:rPr lang="de-DE" sz="1600" dirty="0" err="1" smtClean="0"/>
              <a:t>within</a:t>
            </a:r>
            <a:r>
              <a:rPr lang="de-DE" sz="1600" dirty="0" smtClean="0"/>
              <a:t> </a:t>
            </a:r>
            <a:r>
              <a:rPr lang="de-DE" sz="1600" dirty="0" err="1" smtClean="0"/>
              <a:t>team</a:t>
            </a:r>
            <a:endParaRPr lang="de-DE" sz="1600" dirty="0" smtClean="0"/>
          </a:p>
          <a:p>
            <a:r>
              <a:rPr lang="de-DE" sz="1800" dirty="0" smtClean="0"/>
              <a:t>CONs:</a:t>
            </a:r>
          </a:p>
          <a:p>
            <a:pPr lvl="2"/>
            <a:r>
              <a:rPr lang="de-DE" sz="1600" dirty="0" smtClean="0"/>
              <a:t>(High) </a:t>
            </a:r>
            <a:r>
              <a:rPr lang="de-DE" sz="1600" dirty="0" err="1" smtClean="0"/>
              <a:t>effort</a:t>
            </a:r>
            <a:r>
              <a:rPr lang="de-DE" sz="1600" dirty="0" smtClean="0"/>
              <a:t> </a:t>
            </a:r>
            <a:r>
              <a:rPr lang="de-DE" sz="1600" dirty="0" err="1" smtClean="0"/>
              <a:t>for</a:t>
            </a:r>
            <a:r>
              <a:rPr lang="de-DE" sz="1600" dirty="0" smtClean="0"/>
              <a:t> initial </a:t>
            </a:r>
            <a:r>
              <a:rPr lang="de-DE" sz="1600" dirty="0" err="1" smtClean="0"/>
              <a:t>setup</a:t>
            </a:r>
            <a:r>
              <a:rPr lang="de-DE" sz="1600" dirty="0" smtClean="0"/>
              <a:t> per </a:t>
            </a:r>
            <a:r>
              <a:rPr lang="de-DE" sz="1600" dirty="0" err="1" smtClean="0"/>
              <a:t>team</a:t>
            </a:r>
            <a:endParaRPr lang="de-DE" sz="1600" dirty="0" smtClean="0"/>
          </a:p>
          <a:p>
            <a:pPr lvl="2"/>
            <a:r>
              <a:rPr lang="de-DE" sz="1600" dirty="0" err="1" smtClean="0"/>
              <a:t>Effort</a:t>
            </a:r>
            <a:r>
              <a:rPr lang="de-DE" sz="1600" dirty="0" smtClean="0"/>
              <a:t> </a:t>
            </a:r>
            <a:r>
              <a:rPr lang="de-DE" sz="1600" dirty="0" err="1" smtClean="0"/>
              <a:t>to</a:t>
            </a:r>
            <a:r>
              <a:rPr lang="de-DE" sz="1600" dirty="0" smtClean="0"/>
              <a:t> </a:t>
            </a:r>
            <a:r>
              <a:rPr lang="de-DE" sz="1600" dirty="0" err="1" smtClean="0"/>
              <a:t>operate</a:t>
            </a:r>
            <a:r>
              <a:rPr lang="de-DE" sz="1600" dirty="0" smtClean="0"/>
              <a:t> on OS -/ Jenkins – </a:t>
            </a:r>
            <a:r>
              <a:rPr lang="de-DE" sz="1600" dirty="0" err="1" smtClean="0"/>
              <a:t>level</a:t>
            </a:r>
            <a:endParaRPr lang="de-DE" sz="1600" dirty="0" smtClean="0"/>
          </a:p>
          <a:p>
            <a:pPr lvl="2"/>
            <a:r>
              <a:rPr lang="de-DE" sz="1600" dirty="0"/>
              <a:t>Jenkins </a:t>
            </a:r>
            <a:r>
              <a:rPr lang="de-DE" sz="1600" dirty="0" err="1"/>
              <a:t>administration</a:t>
            </a:r>
            <a:r>
              <a:rPr lang="de-DE" sz="1600" dirty="0"/>
              <a:t> </a:t>
            </a:r>
            <a:r>
              <a:rPr lang="de-DE" sz="1600" dirty="0" err="1"/>
              <a:t>reduces</a:t>
            </a:r>
            <a:r>
              <a:rPr lang="de-DE" sz="1600" dirty="0"/>
              <a:t> </a:t>
            </a:r>
            <a:r>
              <a:rPr lang="de-DE" sz="1600" dirty="0" err="1"/>
              <a:t>development</a:t>
            </a:r>
            <a:r>
              <a:rPr lang="de-DE" sz="1600" dirty="0"/>
              <a:t> </a:t>
            </a:r>
            <a:r>
              <a:rPr lang="de-DE" sz="1600" dirty="0" err="1"/>
              <a:t>capacity</a:t>
            </a:r>
            <a:endParaRPr lang="de-DE" sz="1600" dirty="0"/>
          </a:p>
          <a:p>
            <a:pPr lvl="2"/>
            <a:endParaRPr lang="de-DE" sz="1600" dirty="0" smtClean="0"/>
          </a:p>
        </p:txBody>
      </p:sp>
      <p:grpSp>
        <p:nvGrpSpPr>
          <p:cNvPr id="10" name="Group 9"/>
          <p:cNvGrpSpPr/>
          <p:nvPr/>
        </p:nvGrpSpPr>
        <p:grpSpPr>
          <a:xfrm>
            <a:off x="701364" y="4289316"/>
            <a:ext cx="707853" cy="477564"/>
            <a:chOff x="1319842" y="4466546"/>
            <a:chExt cx="707853" cy="47756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6" name="TextBox 5"/>
          <p:cNvSpPr txBox="1"/>
          <p:nvPr/>
        </p:nvSpPr>
        <p:spPr>
          <a:xfrm>
            <a:off x="839355" y="3664635"/>
            <a:ext cx="5754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A</a:t>
            </a:r>
            <a:endParaRPr lang="en-US" sz="1050" b="1" kern="0" dirty="0" smtClean="0">
              <a:solidFill>
                <a:srgbClr val="000000"/>
              </a:solidFill>
              <a:ea typeface="Tahoma" pitchFamily="34" charset="0"/>
              <a:cs typeface="Tahoma" pitchFamily="34" charset="0"/>
            </a:endParaRPr>
          </a:p>
        </p:txBody>
      </p:sp>
      <p:grpSp>
        <p:nvGrpSpPr>
          <p:cNvPr id="11" name="Group 10"/>
          <p:cNvGrpSpPr/>
          <p:nvPr/>
        </p:nvGrpSpPr>
        <p:grpSpPr>
          <a:xfrm>
            <a:off x="3739772" y="2369830"/>
            <a:ext cx="1219200" cy="1680714"/>
            <a:chOff x="3758981" y="4220607"/>
            <a:chExt cx="1219200" cy="1680714"/>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981" y="4672286"/>
              <a:ext cx="1219200" cy="1219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1120" y="5105215"/>
              <a:ext cx="524528" cy="796106"/>
            </a:xfrm>
            <a:prstGeom prst="rect">
              <a:avLst/>
            </a:prstGeom>
          </p:spPr>
        </p:pic>
        <p:sp>
          <p:nvSpPr>
            <p:cNvPr id="9" name="TextBox 8"/>
            <p:cNvSpPr txBox="1"/>
            <p:nvPr/>
          </p:nvSpPr>
          <p:spPr>
            <a:xfrm>
              <a:off x="3887223" y="4220607"/>
              <a:ext cx="673261"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Jenkins</a:t>
              </a:r>
              <a:br>
                <a:rPr lang="en-US" sz="1200" b="1" kern="0" dirty="0" smtClean="0">
                  <a:solidFill>
                    <a:srgbClr val="000000"/>
                  </a:solidFill>
                  <a:ea typeface="Tahoma" pitchFamily="34" charset="0"/>
                  <a:cs typeface="Tahoma" pitchFamily="34" charset="0"/>
                </a:rPr>
              </a:br>
              <a:r>
                <a:rPr lang="en-US" sz="1200" b="1" kern="0" dirty="0" smtClean="0">
                  <a:solidFill>
                    <a:srgbClr val="000000"/>
                  </a:solidFill>
                  <a:ea typeface="Tahoma" pitchFamily="34" charset="0"/>
                  <a:cs typeface="Tahoma" pitchFamily="34" charset="0"/>
                </a:rPr>
                <a:t>CI Server</a:t>
              </a:r>
              <a:endParaRPr lang="en-US" sz="1200" kern="0" dirty="0" smtClean="0">
                <a:solidFill>
                  <a:srgbClr val="000000"/>
                </a:solidFill>
                <a:ea typeface="Tahoma" pitchFamily="34" charset="0"/>
                <a:cs typeface="Tahoma" pitchFamily="34" charset="0"/>
              </a:endParaRPr>
            </a:p>
          </p:txBody>
        </p:sp>
      </p:grpSp>
      <p:grpSp>
        <p:nvGrpSpPr>
          <p:cNvPr id="12" name="Group 11"/>
          <p:cNvGrpSpPr/>
          <p:nvPr/>
        </p:nvGrpSpPr>
        <p:grpSpPr>
          <a:xfrm>
            <a:off x="706981" y="4945011"/>
            <a:ext cx="707853" cy="477564"/>
            <a:chOff x="1319842" y="4466546"/>
            <a:chExt cx="707853" cy="477564"/>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15" name="Group 14"/>
          <p:cNvGrpSpPr/>
          <p:nvPr/>
        </p:nvGrpSpPr>
        <p:grpSpPr>
          <a:xfrm>
            <a:off x="1518134" y="4050534"/>
            <a:ext cx="707853" cy="477564"/>
            <a:chOff x="1319842" y="4466546"/>
            <a:chExt cx="707853" cy="477564"/>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18" name="Group 17"/>
          <p:cNvGrpSpPr/>
          <p:nvPr/>
        </p:nvGrpSpPr>
        <p:grpSpPr>
          <a:xfrm>
            <a:off x="1460581" y="5124782"/>
            <a:ext cx="707853" cy="477564"/>
            <a:chOff x="1319842" y="4466546"/>
            <a:chExt cx="707853" cy="477564"/>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21" name="Group 20"/>
          <p:cNvGrpSpPr/>
          <p:nvPr/>
        </p:nvGrpSpPr>
        <p:grpSpPr>
          <a:xfrm>
            <a:off x="1962694" y="4620467"/>
            <a:ext cx="707853" cy="477564"/>
            <a:chOff x="1319842" y="4466546"/>
            <a:chExt cx="707853" cy="477564"/>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24" name="Cloud 23"/>
          <p:cNvSpPr/>
          <p:nvPr/>
        </p:nvSpPr>
        <p:spPr bwMode="gray">
          <a:xfrm>
            <a:off x="412054" y="3891263"/>
            <a:ext cx="2475782" cy="1946052"/>
          </a:xfrm>
          <a:prstGeom prst="cloud">
            <a:avLst/>
          </a:prstGeom>
          <a:no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7" name="TextBox 26"/>
          <p:cNvSpPr txBox="1"/>
          <p:nvPr/>
        </p:nvSpPr>
        <p:spPr>
          <a:xfrm rot="20049747">
            <a:off x="2969590" y="3726191"/>
            <a:ext cx="41197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smtClean="0">
                <a:solidFill>
                  <a:srgbClr val="000000"/>
                </a:solidFill>
                <a:ea typeface="Tahoma" pitchFamily="34" charset="0"/>
                <a:cs typeface="Tahoma" pitchFamily="34" charset="0"/>
              </a:rPr>
              <a:t>1 : 1</a:t>
            </a:r>
          </a:p>
        </p:txBody>
      </p:sp>
      <p:sp>
        <p:nvSpPr>
          <p:cNvPr id="28" name="Rectangle 27"/>
          <p:cNvSpPr/>
          <p:nvPr/>
        </p:nvSpPr>
        <p:spPr bwMode="gray">
          <a:xfrm>
            <a:off x="343045" y="1483743"/>
            <a:ext cx="5643687" cy="4615132"/>
          </a:xfrm>
          <a:prstGeom prst="rect">
            <a:avLst/>
          </a:prstGeom>
          <a:noFill/>
          <a:ln w="12700"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8434" y="4898194"/>
            <a:ext cx="149636" cy="205750"/>
          </a:xfrm>
          <a:prstGeom prst="rect">
            <a:avLst/>
          </a:prstGeom>
        </p:spPr>
      </p:pic>
      <p:cxnSp>
        <p:nvCxnSpPr>
          <p:cNvPr id="32" name="Straight Connector 31"/>
          <p:cNvCxnSpPr/>
          <p:nvPr/>
        </p:nvCxnSpPr>
        <p:spPr>
          <a:xfrm>
            <a:off x="2318070" y="5124782"/>
            <a:ext cx="1201507" cy="4114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04466" y="5422575"/>
            <a:ext cx="1859483"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b="1" kern="0" dirty="0" smtClean="0">
                <a:solidFill>
                  <a:srgbClr val="000000"/>
                </a:solidFill>
                <a:ea typeface="Tahoma" pitchFamily="34" charset="0"/>
                <a:cs typeface="Tahoma" pitchFamily="34" charset="0"/>
              </a:rPr>
              <a:t>Jenkins admin within Team A. </a:t>
            </a:r>
            <a:br>
              <a:rPr lang="en-US" sz="1000" b="1"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Either dedicate responsible or</a:t>
            </a:r>
            <a:br>
              <a:rPr lang="en-US" sz="1000"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rotating responsible. ~ 25% FTE</a:t>
            </a:r>
          </a:p>
        </p:txBody>
      </p:sp>
      <p:cxnSp>
        <p:nvCxnSpPr>
          <p:cNvPr id="26" name="Straight Connector 25"/>
          <p:cNvCxnSpPr/>
          <p:nvPr/>
        </p:nvCxnSpPr>
        <p:spPr>
          <a:xfrm flipV="1">
            <a:off x="2887836" y="3756968"/>
            <a:ext cx="851936" cy="41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3045" y="1496529"/>
            <a:ext cx="918521"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b="1" kern="0" dirty="0" smtClean="0">
                <a:solidFill>
                  <a:srgbClr val="000000"/>
                </a:solidFill>
                <a:ea typeface="Tahoma" pitchFamily="34" charset="0"/>
                <a:cs typeface="Tahoma" pitchFamily="34" charset="0"/>
              </a:rPr>
              <a:t>Responsibility</a:t>
            </a:r>
          </a:p>
        </p:txBody>
      </p:sp>
    </p:spTree>
    <p:extLst>
      <p:ext uri="{BB962C8B-B14F-4D97-AF65-F5344CB8AC3E}">
        <p14:creationId xmlns:p14="http://schemas.microsoft.com/office/powerpoint/2010/main" val="1460339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CI Server </a:t>
            </a:r>
            <a:r>
              <a:rPr lang="de-DE" dirty="0" err="1" smtClean="0"/>
              <a:t>types</a:t>
            </a:r>
            <a:r>
              <a:rPr lang="de-DE" dirty="0" smtClean="0"/>
              <a:t>: </a:t>
            </a:r>
            <a:r>
              <a:rPr lang="de-DE" dirty="0" err="1" smtClean="0"/>
              <a:t>Shared</a:t>
            </a:r>
            <a:r>
              <a:rPr lang="de-DE" dirty="0" smtClean="0"/>
              <a:t> Team Jenkins Server</a:t>
            </a:r>
            <a:endParaRPr lang="de-DE" dirty="0"/>
          </a:p>
        </p:txBody>
      </p:sp>
      <p:grpSp>
        <p:nvGrpSpPr>
          <p:cNvPr id="10" name="Group 9"/>
          <p:cNvGrpSpPr/>
          <p:nvPr/>
        </p:nvGrpSpPr>
        <p:grpSpPr>
          <a:xfrm>
            <a:off x="701364" y="4289316"/>
            <a:ext cx="707853" cy="477564"/>
            <a:chOff x="1319842" y="4466546"/>
            <a:chExt cx="707853" cy="477564"/>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6" name="TextBox 5"/>
          <p:cNvSpPr txBox="1"/>
          <p:nvPr/>
        </p:nvSpPr>
        <p:spPr>
          <a:xfrm>
            <a:off x="839355" y="3664635"/>
            <a:ext cx="6924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B/n</a:t>
            </a:r>
            <a:endParaRPr lang="en-US" sz="1050" b="1" kern="0" dirty="0" smtClean="0">
              <a:solidFill>
                <a:srgbClr val="000000"/>
              </a:solidFill>
              <a:ea typeface="Tahoma" pitchFamily="34" charset="0"/>
              <a:cs typeface="Tahoma" pitchFamily="34" charset="0"/>
            </a:endParaRPr>
          </a:p>
        </p:txBody>
      </p:sp>
      <p:grpSp>
        <p:nvGrpSpPr>
          <p:cNvPr id="11" name="Group 10"/>
          <p:cNvGrpSpPr/>
          <p:nvPr/>
        </p:nvGrpSpPr>
        <p:grpSpPr>
          <a:xfrm>
            <a:off x="3739772" y="2369830"/>
            <a:ext cx="1219200" cy="1680714"/>
            <a:chOff x="3758981" y="4220607"/>
            <a:chExt cx="1219200" cy="1680714"/>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981" y="4672286"/>
              <a:ext cx="1219200" cy="12192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1120" y="5105215"/>
              <a:ext cx="524528" cy="796106"/>
            </a:xfrm>
            <a:prstGeom prst="rect">
              <a:avLst/>
            </a:prstGeom>
          </p:spPr>
        </p:pic>
        <p:sp>
          <p:nvSpPr>
            <p:cNvPr id="9" name="TextBox 8"/>
            <p:cNvSpPr txBox="1"/>
            <p:nvPr/>
          </p:nvSpPr>
          <p:spPr>
            <a:xfrm>
              <a:off x="3887223" y="4220607"/>
              <a:ext cx="673261"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Jenkins</a:t>
              </a:r>
              <a:br>
                <a:rPr lang="en-US" sz="1200" b="1" kern="0" dirty="0" smtClean="0">
                  <a:solidFill>
                    <a:srgbClr val="000000"/>
                  </a:solidFill>
                  <a:ea typeface="Tahoma" pitchFamily="34" charset="0"/>
                  <a:cs typeface="Tahoma" pitchFamily="34" charset="0"/>
                </a:rPr>
              </a:br>
              <a:r>
                <a:rPr lang="en-US" sz="1200" b="1" kern="0" dirty="0" smtClean="0">
                  <a:solidFill>
                    <a:srgbClr val="000000"/>
                  </a:solidFill>
                  <a:ea typeface="Tahoma" pitchFamily="34" charset="0"/>
                  <a:cs typeface="Tahoma" pitchFamily="34" charset="0"/>
                </a:rPr>
                <a:t>CI Server</a:t>
              </a:r>
              <a:endParaRPr lang="en-US" sz="1200" kern="0" dirty="0" smtClean="0">
                <a:solidFill>
                  <a:srgbClr val="000000"/>
                </a:solidFill>
                <a:ea typeface="Tahoma" pitchFamily="34" charset="0"/>
                <a:cs typeface="Tahoma" pitchFamily="34" charset="0"/>
              </a:endParaRPr>
            </a:p>
          </p:txBody>
        </p:sp>
      </p:grpSp>
      <p:grpSp>
        <p:nvGrpSpPr>
          <p:cNvPr id="12" name="Group 11"/>
          <p:cNvGrpSpPr/>
          <p:nvPr/>
        </p:nvGrpSpPr>
        <p:grpSpPr>
          <a:xfrm>
            <a:off x="706981" y="4945011"/>
            <a:ext cx="707853" cy="477564"/>
            <a:chOff x="1319842" y="4466546"/>
            <a:chExt cx="707853" cy="477564"/>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15" name="Group 14"/>
          <p:cNvGrpSpPr/>
          <p:nvPr/>
        </p:nvGrpSpPr>
        <p:grpSpPr>
          <a:xfrm>
            <a:off x="1518134" y="4050534"/>
            <a:ext cx="707853" cy="477564"/>
            <a:chOff x="1319842" y="4466546"/>
            <a:chExt cx="707853" cy="477564"/>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18" name="Group 17"/>
          <p:cNvGrpSpPr/>
          <p:nvPr/>
        </p:nvGrpSpPr>
        <p:grpSpPr>
          <a:xfrm>
            <a:off x="1460581" y="5124782"/>
            <a:ext cx="707853" cy="477564"/>
            <a:chOff x="1319842" y="4466546"/>
            <a:chExt cx="707853" cy="477564"/>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21" name="Group 20"/>
          <p:cNvGrpSpPr/>
          <p:nvPr/>
        </p:nvGrpSpPr>
        <p:grpSpPr>
          <a:xfrm>
            <a:off x="1962694" y="4620467"/>
            <a:ext cx="707853" cy="477564"/>
            <a:chOff x="1319842" y="4466546"/>
            <a:chExt cx="707853" cy="477564"/>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24" name="Cloud 23"/>
          <p:cNvSpPr/>
          <p:nvPr/>
        </p:nvSpPr>
        <p:spPr bwMode="gray">
          <a:xfrm>
            <a:off x="412054" y="3891263"/>
            <a:ext cx="2475782" cy="1946052"/>
          </a:xfrm>
          <a:prstGeom prst="cloud">
            <a:avLst/>
          </a:prstGeom>
          <a:no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26" name="Straight Connector 25"/>
          <p:cNvCxnSpPr/>
          <p:nvPr/>
        </p:nvCxnSpPr>
        <p:spPr>
          <a:xfrm>
            <a:off x="2727813" y="3501658"/>
            <a:ext cx="907603"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959598" y="3257349"/>
            <a:ext cx="59471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smtClean="0">
                <a:solidFill>
                  <a:srgbClr val="000000"/>
                </a:solidFill>
                <a:ea typeface="Tahoma" pitchFamily="34" charset="0"/>
                <a:cs typeface="Tahoma" pitchFamily="34" charset="0"/>
              </a:rPr>
              <a:t>2-3 : 1</a:t>
            </a:r>
          </a:p>
        </p:txBody>
      </p:sp>
      <p:sp>
        <p:nvSpPr>
          <p:cNvPr id="28" name="Rectangle 27"/>
          <p:cNvSpPr/>
          <p:nvPr/>
        </p:nvSpPr>
        <p:spPr bwMode="gray">
          <a:xfrm>
            <a:off x="376108" y="1375991"/>
            <a:ext cx="5610624" cy="4835028"/>
          </a:xfrm>
          <a:prstGeom prst="rect">
            <a:avLst/>
          </a:prstGeom>
          <a:noFill/>
          <a:ln w="12700"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8434" y="4898194"/>
            <a:ext cx="149636" cy="205750"/>
          </a:xfrm>
          <a:prstGeom prst="rect">
            <a:avLst/>
          </a:prstGeom>
        </p:spPr>
      </p:pic>
      <p:grpSp>
        <p:nvGrpSpPr>
          <p:cNvPr id="30" name="Group 29"/>
          <p:cNvGrpSpPr/>
          <p:nvPr/>
        </p:nvGrpSpPr>
        <p:grpSpPr>
          <a:xfrm>
            <a:off x="689870" y="2052314"/>
            <a:ext cx="707853" cy="477564"/>
            <a:chOff x="1319842" y="4466546"/>
            <a:chExt cx="707853" cy="477564"/>
          </a:xfrm>
        </p:grpSpPr>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33" name="TextBox 32"/>
          <p:cNvSpPr txBox="1"/>
          <p:nvPr/>
        </p:nvSpPr>
        <p:spPr>
          <a:xfrm>
            <a:off x="827861" y="1427633"/>
            <a:ext cx="5754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b="1" kern="0" dirty="0" smtClean="0">
                <a:solidFill>
                  <a:srgbClr val="000000"/>
                </a:solidFill>
                <a:ea typeface="Tahoma" pitchFamily="34" charset="0"/>
                <a:cs typeface="Tahoma" pitchFamily="34" charset="0"/>
              </a:rPr>
              <a:t>Team A</a:t>
            </a:r>
            <a:endParaRPr lang="en-US" sz="1050" b="1" kern="0" dirty="0" smtClean="0">
              <a:solidFill>
                <a:srgbClr val="000000"/>
              </a:solidFill>
              <a:ea typeface="Tahoma" pitchFamily="34" charset="0"/>
              <a:cs typeface="Tahoma" pitchFamily="34" charset="0"/>
            </a:endParaRPr>
          </a:p>
        </p:txBody>
      </p:sp>
      <p:grpSp>
        <p:nvGrpSpPr>
          <p:cNvPr id="34" name="Group 33"/>
          <p:cNvGrpSpPr/>
          <p:nvPr/>
        </p:nvGrpSpPr>
        <p:grpSpPr>
          <a:xfrm>
            <a:off x="695487" y="2708009"/>
            <a:ext cx="707853" cy="477564"/>
            <a:chOff x="1319842" y="4466546"/>
            <a:chExt cx="707853" cy="477564"/>
          </a:xfrm>
        </p:grpSpPr>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37" name="Group 36"/>
          <p:cNvGrpSpPr/>
          <p:nvPr/>
        </p:nvGrpSpPr>
        <p:grpSpPr>
          <a:xfrm>
            <a:off x="1506640" y="1813532"/>
            <a:ext cx="707853" cy="477564"/>
            <a:chOff x="1319842" y="4466546"/>
            <a:chExt cx="707853" cy="477564"/>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40" name="Group 39"/>
          <p:cNvGrpSpPr/>
          <p:nvPr/>
        </p:nvGrpSpPr>
        <p:grpSpPr>
          <a:xfrm>
            <a:off x="1449087" y="2887780"/>
            <a:ext cx="707853" cy="477564"/>
            <a:chOff x="1319842" y="4466546"/>
            <a:chExt cx="707853" cy="477564"/>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grpSp>
        <p:nvGrpSpPr>
          <p:cNvPr id="43" name="Group 42"/>
          <p:cNvGrpSpPr/>
          <p:nvPr/>
        </p:nvGrpSpPr>
        <p:grpSpPr>
          <a:xfrm>
            <a:off x="1951200" y="2383465"/>
            <a:ext cx="707853" cy="477564"/>
            <a:chOff x="1319842" y="4466546"/>
            <a:chExt cx="707853" cy="477564"/>
          </a:xfrm>
        </p:grpSpPr>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842" y="4466546"/>
              <a:ext cx="411480" cy="411480"/>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52" y="4584567"/>
              <a:ext cx="359543" cy="359543"/>
            </a:xfrm>
            <a:prstGeom prst="rect">
              <a:avLst/>
            </a:prstGeom>
          </p:spPr>
        </p:pic>
      </p:grpSp>
      <p:sp>
        <p:nvSpPr>
          <p:cNvPr id="46" name="Cloud 45"/>
          <p:cNvSpPr/>
          <p:nvPr/>
        </p:nvSpPr>
        <p:spPr bwMode="gray">
          <a:xfrm>
            <a:off x="400560" y="1654261"/>
            <a:ext cx="2475782" cy="1946052"/>
          </a:xfrm>
          <a:prstGeom prst="cloud">
            <a:avLst/>
          </a:prstGeom>
          <a:no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6940" y="2661192"/>
            <a:ext cx="149636" cy="205750"/>
          </a:xfrm>
          <a:prstGeom prst="rect">
            <a:avLst/>
          </a:prstGeom>
        </p:spPr>
      </p:pic>
      <p:cxnSp>
        <p:nvCxnSpPr>
          <p:cNvPr id="48" name="Straight Connector 47"/>
          <p:cNvCxnSpPr/>
          <p:nvPr/>
        </p:nvCxnSpPr>
        <p:spPr>
          <a:xfrm>
            <a:off x="2318070" y="5124782"/>
            <a:ext cx="1201507" cy="41148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04466" y="5422575"/>
            <a:ext cx="2249014"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00" b="1" kern="0" dirty="0" smtClean="0">
                <a:solidFill>
                  <a:srgbClr val="000000"/>
                </a:solidFill>
                <a:ea typeface="Tahoma" pitchFamily="34" charset="0"/>
                <a:cs typeface="Tahoma" pitchFamily="34" charset="0"/>
              </a:rPr>
              <a:t>Jenkins admins shared Team A + B </a:t>
            </a:r>
            <a:br>
              <a:rPr lang="en-US" sz="1000" b="1"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Either dedicate </a:t>
            </a:r>
            <a:r>
              <a:rPr lang="en-US" sz="1000" kern="0" dirty="0" err="1" smtClean="0">
                <a:solidFill>
                  <a:srgbClr val="000000"/>
                </a:solidFill>
                <a:ea typeface="Tahoma" pitchFamily="34" charset="0"/>
                <a:cs typeface="Tahoma" pitchFamily="34" charset="0"/>
              </a:rPr>
              <a:t>responsibles</a:t>
            </a:r>
            <a:r>
              <a:rPr lang="en-US" sz="1000" kern="0" dirty="0" smtClean="0">
                <a:solidFill>
                  <a:srgbClr val="000000"/>
                </a:solidFill>
                <a:ea typeface="Tahoma" pitchFamily="34" charset="0"/>
                <a:cs typeface="Tahoma" pitchFamily="34" charset="0"/>
              </a:rPr>
              <a:t> or</a:t>
            </a:r>
            <a:br>
              <a:rPr lang="en-US" sz="1000" kern="0" dirty="0" smtClean="0">
                <a:solidFill>
                  <a:srgbClr val="000000"/>
                </a:solidFill>
                <a:ea typeface="Tahoma" pitchFamily="34" charset="0"/>
                <a:cs typeface="Tahoma" pitchFamily="34" charset="0"/>
              </a:rPr>
            </a:br>
            <a:r>
              <a:rPr lang="en-US" sz="1000" kern="0" dirty="0" smtClean="0">
                <a:solidFill>
                  <a:srgbClr val="000000"/>
                </a:solidFill>
                <a:ea typeface="Tahoma" pitchFamily="34" charset="0"/>
                <a:cs typeface="Tahoma" pitchFamily="34" charset="0"/>
              </a:rPr>
              <a:t>rotating </a:t>
            </a:r>
            <a:r>
              <a:rPr lang="en-US" sz="1000" kern="0" dirty="0" err="1" smtClean="0">
                <a:solidFill>
                  <a:srgbClr val="000000"/>
                </a:solidFill>
                <a:ea typeface="Tahoma" pitchFamily="34" charset="0"/>
                <a:cs typeface="Tahoma" pitchFamily="34" charset="0"/>
              </a:rPr>
              <a:t>responsibles</a:t>
            </a:r>
            <a:r>
              <a:rPr lang="en-US" sz="1000" kern="0" dirty="0" smtClean="0">
                <a:solidFill>
                  <a:srgbClr val="000000"/>
                </a:solidFill>
                <a:ea typeface="Tahoma" pitchFamily="34" charset="0"/>
                <a:cs typeface="Tahoma" pitchFamily="34" charset="0"/>
              </a:rPr>
              <a:t>. Each ~ 25% FTE</a:t>
            </a:r>
          </a:p>
        </p:txBody>
      </p:sp>
      <p:cxnSp>
        <p:nvCxnSpPr>
          <p:cNvPr id="50" name="Straight Connector 49"/>
          <p:cNvCxnSpPr/>
          <p:nvPr/>
        </p:nvCxnSpPr>
        <p:spPr>
          <a:xfrm>
            <a:off x="2374174" y="3005801"/>
            <a:ext cx="1145403" cy="24167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 Placeholder 2"/>
          <p:cNvSpPr>
            <a:spLocks noGrp="1"/>
          </p:cNvSpPr>
          <p:nvPr>
            <p:ph type="body" sz="quarter" idx="10"/>
          </p:nvPr>
        </p:nvSpPr>
        <p:spPr>
          <a:xfrm>
            <a:off x="6788988" y="1452702"/>
            <a:ext cx="5114717" cy="4392043"/>
          </a:xfrm>
          <a:ln w="22225">
            <a:noFill/>
          </a:ln>
        </p:spPr>
        <p:txBody>
          <a:bodyPr/>
          <a:lstStyle/>
          <a:p>
            <a:r>
              <a:rPr lang="de-DE" sz="1800" dirty="0" smtClean="0"/>
              <a:t>Facts:</a:t>
            </a:r>
          </a:p>
          <a:p>
            <a:pPr lvl="2"/>
            <a:r>
              <a:rPr lang="de-DE" sz="1600" dirty="0" err="1" smtClean="0"/>
              <a:t>One</a:t>
            </a:r>
            <a:r>
              <a:rPr lang="de-DE" sz="1600" dirty="0" smtClean="0"/>
              <a:t> Jenkins Server per max. 2-3 Teams</a:t>
            </a:r>
          </a:p>
          <a:p>
            <a:pPr lvl="2"/>
            <a:r>
              <a:rPr lang="de-DE" sz="1600" dirty="0" smtClean="0"/>
              <a:t>Setup, </a:t>
            </a:r>
            <a:r>
              <a:rPr lang="de-DE" sz="1600" dirty="0" err="1" smtClean="0"/>
              <a:t>config</a:t>
            </a:r>
            <a:r>
              <a:rPr lang="de-DE" sz="1600" dirty="0" smtClean="0"/>
              <a:t> </a:t>
            </a:r>
            <a:r>
              <a:rPr lang="de-DE" sz="1600" dirty="0" err="1" smtClean="0"/>
              <a:t>and</a:t>
            </a:r>
            <a:r>
              <a:rPr lang="de-DE" sz="1600" dirty="0" smtClean="0"/>
              <a:t> </a:t>
            </a:r>
            <a:r>
              <a:rPr lang="de-DE" sz="1600" dirty="0" err="1" smtClean="0"/>
              <a:t>operating</a:t>
            </a:r>
            <a:r>
              <a:rPr lang="de-DE" sz="1600" dirty="0" smtClean="0"/>
              <a:t> </a:t>
            </a:r>
            <a:r>
              <a:rPr lang="de-DE" sz="1600" dirty="0" err="1" smtClean="0"/>
              <a:t>by</a:t>
            </a:r>
            <a:r>
              <a:rPr lang="de-DE" sz="1600" dirty="0" smtClean="0"/>
              <a:t> </a:t>
            </a:r>
            <a:r>
              <a:rPr lang="de-DE" sz="1600" dirty="0" err="1" smtClean="0"/>
              <a:t>the</a:t>
            </a:r>
            <a:r>
              <a:rPr lang="de-DE" sz="1600" dirty="0" smtClean="0"/>
              <a:t> </a:t>
            </a:r>
            <a:r>
              <a:rPr lang="de-DE" sz="1600" dirty="0" err="1" smtClean="0"/>
              <a:t>teams</a:t>
            </a:r>
            <a:r>
              <a:rPr lang="de-DE" sz="1600" dirty="0" smtClean="0"/>
              <a:t> </a:t>
            </a:r>
            <a:r>
              <a:rPr lang="de-DE" sz="1600" dirty="0" err="1" smtClean="0"/>
              <a:t>itself</a:t>
            </a:r>
            <a:endParaRPr lang="de-DE" sz="1600" dirty="0" smtClean="0"/>
          </a:p>
          <a:p>
            <a:pPr lvl="2"/>
            <a:r>
              <a:rPr lang="de-DE" sz="1600" dirty="0" err="1" smtClean="0"/>
              <a:t>Full</a:t>
            </a:r>
            <a:r>
              <a:rPr lang="de-DE" sz="1600" dirty="0" smtClean="0"/>
              <a:t> </a:t>
            </a:r>
            <a:r>
              <a:rPr lang="de-DE" sz="1600" dirty="0" err="1" smtClean="0"/>
              <a:t>responsibility</a:t>
            </a:r>
            <a:r>
              <a:rPr lang="de-DE" sz="1600" dirty="0" smtClean="0"/>
              <a:t> </a:t>
            </a:r>
            <a:r>
              <a:rPr lang="de-DE" sz="1600" dirty="0" err="1" smtClean="0"/>
              <a:t>within</a:t>
            </a:r>
            <a:r>
              <a:rPr lang="de-DE" sz="1600" dirty="0" smtClean="0"/>
              <a:t> </a:t>
            </a:r>
            <a:r>
              <a:rPr lang="de-DE" sz="1600" dirty="0" err="1" smtClean="0"/>
              <a:t>the</a:t>
            </a:r>
            <a:r>
              <a:rPr lang="de-DE" sz="1600" dirty="0" smtClean="0"/>
              <a:t> </a:t>
            </a:r>
            <a:r>
              <a:rPr lang="de-DE" sz="1600" dirty="0" err="1" smtClean="0"/>
              <a:t>teams</a:t>
            </a:r>
            <a:endParaRPr lang="de-DE" sz="1600" dirty="0" smtClean="0"/>
          </a:p>
          <a:p>
            <a:pPr lvl="2"/>
            <a:r>
              <a:rPr lang="de-DE" sz="1600" dirty="0" smtClean="0"/>
              <a:t>Small/ Mid </a:t>
            </a:r>
            <a:r>
              <a:rPr lang="de-DE" sz="1600" dirty="0" err="1" smtClean="0"/>
              <a:t>sized</a:t>
            </a:r>
            <a:r>
              <a:rPr lang="de-DE" sz="1600" dirty="0" smtClean="0"/>
              <a:t> VM/HW</a:t>
            </a:r>
          </a:p>
          <a:p>
            <a:r>
              <a:rPr lang="de-DE" sz="1800" dirty="0" smtClean="0"/>
              <a:t>PROs:</a:t>
            </a:r>
          </a:p>
          <a:p>
            <a:pPr lvl="2"/>
            <a:r>
              <a:rPr lang="de-DE" sz="1600" dirty="0" err="1" smtClean="0"/>
              <a:t>Full</a:t>
            </a:r>
            <a:r>
              <a:rPr lang="de-DE" sz="1600" dirty="0" smtClean="0"/>
              <a:t> </a:t>
            </a:r>
            <a:r>
              <a:rPr lang="de-DE" sz="1600" dirty="0" err="1" smtClean="0"/>
              <a:t>control</a:t>
            </a:r>
            <a:r>
              <a:rPr lang="de-DE" sz="1600" dirty="0" smtClean="0"/>
              <a:t>: on </a:t>
            </a:r>
            <a:r>
              <a:rPr lang="de-DE" sz="1600" dirty="0" err="1" smtClean="0"/>
              <a:t>operating</a:t>
            </a:r>
            <a:r>
              <a:rPr lang="de-DE" sz="1600" dirty="0" smtClean="0"/>
              <a:t> </a:t>
            </a:r>
            <a:r>
              <a:rPr lang="de-DE" sz="1600" dirty="0" err="1" smtClean="0"/>
              <a:t>system</a:t>
            </a:r>
            <a:r>
              <a:rPr lang="de-DE" sz="1600" dirty="0" smtClean="0"/>
              <a:t>/ Jenkins </a:t>
            </a:r>
            <a:r>
              <a:rPr lang="de-DE" sz="1600" dirty="0" err="1" smtClean="0"/>
              <a:t>level</a:t>
            </a:r>
            <a:endParaRPr lang="de-DE" sz="1600" dirty="0" smtClean="0"/>
          </a:p>
          <a:p>
            <a:pPr lvl="2"/>
            <a:r>
              <a:rPr lang="de-DE" sz="1600" dirty="0" smtClean="0"/>
              <a:t>Limited </a:t>
            </a:r>
            <a:r>
              <a:rPr lang="de-DE" sz="1600" dirty="0" err="1" smtClean="0"/>
              <a:t>flexibility</a:t>
            </a:r>
            <a:r>
              <a:rPr lang="de-DE" sz="1600" dirty="0" smtClean="0"/>
              <a:t> </a:t>
            </a:r>
            <a:r>
              <a:rPr lang="de-DE" sz="1600" dirty="0" err="1" smtClean="0"/>
              <a:t>to</a:t>
            </a:r>
            <a:r>
              <a:rPr lang="de-DE" sz="1600" dirty="0" smtClean="0"/>
              <a:t> </a:t>
            </a:r>
            <a:r>
              <a:rPr lang="de-DE" sz="1600" dirty="0" err="1" smtClean="0"/>
              <a:t>use</a:t>
            </a:r>
            <a:r>
              <a:rPr lang="de-DE" sz="1600" dirty="0" smtClean="0"/>
              <a:t> </a:t>
            </a:r>
            <a:r>
              <a:rPr lang="de-DE" sz="1600" dirty="0" err="1" smtClean="0"/>
              <a:t>and</a:t>
            </a:r>
            <a:r>
              <a:rPr lang="de-DE" sz="1600" dirty="0" smtClean="0"/>
              <a:t> </a:t>
            </a:r>
            <a:r>
              <a:rPr lang="de-DE" sz="1600" dirty="0" err="1" smtClean="0"/>
              <a:t>customize</a:t>
            </a:r>
            <a:r>
              <a:rPr lang="de-DE" sz="1600" dirty="0" smtClean="0"/>
              <a:t> Jenkins </a:t>
            </a:r>
            <a:r>
              <a:rPr lang="de-DE" sz="1600" dirty="0" err="1" smtClean="0"/>
              <a:t>to</a:t>
            </a:r>
            <a:r>
              <a:rPr lang="de-DE" sz="1600" dirty="0" smtClean="0"/>
              <a:t> </a:t>
            </a:r>
            <a:r>
              <a:rPr lang="de-DE" sz="1600" dirty="0" err="1" smtClean="0"/>
              <a:t>needs</a:t>
            </a:r>
            <a:r>
              <a:rPr lang="de-DE" sz="1600" dirty="0" smtClean="0"/>
              <a:t> </a:t>
            </a:r>
            <a:r>
              <a:rPr lang="de-DE" sz="1600" dirty="0" err="1" smtClean="0"/>
              <a:t>of</a:t>
            </a:r>
            <a:r>
              <a:rPr lang="de-DE" sz="1600" dirty="0" smtClean="0"/>
              <a:t> </a:t>
            </a:r>
            <a:r>
              <a:rPr lang="de-DE" sz="1600" dirty="0" err="1" smtClean="0"/>
              <a:t>the</a:t>
            </a:r>
            <a:r>
              <a:rPr lang="de-DE" sz="1600" dirty="0" smtClean="0"/>
              <a:t> </a:t>
            </a:r>
            <a:r>
              <a:rPr lang="de-DE" sz="1600" dirty="0" err="1" smtClean="0"/>
              <a:t>teams</a:t>
            </a:r>
            <a:endParaRPr lang="de-DE" sz="1600" dirty="0" smtClean="0"/>
          </a:p>
          <a:p>
            <a:pPr lvl="2"/>
            <a:r>
              <a:rPr lang="de-DE" sz="1600" dirty="0" err="1" smtClean="0"/>
              <a:t>KnowHow</a:t>
            </a:r>
            <a:r>
              <a:rPr lang="de-DE" sz="1600" dirty="0" smtClean="0"/>
              <a:t> on CI </a:t>
            </a:r>
            <a:r>
              <a:rPr lang="de-DE" sz="1600" dirty="0" err="1" smtClean="0"/>
              <a:t>and</a:t>
            </a:r>
            <a:r>
              <a:rPr lang="de-DE" sz="1600" dirty="0" smtClean="0"/>
              <a:t> Jenkins </a:t>
            </a:r>
            <a:r>
              <a:rPr lang="de-DE" sz="1600" dirty="0" err="1" smtClean="0"/>
              <a:t>within</a:t>
            </a:r>
            <a:r>
              <a:rPr lang="de-DE" sz="1600" dirty="0" smtClean="0"/>
              <a:t> </a:t>
            </a:r>
            <a:r>
              <a:rPr lang="de-DE" sz="1600" dirty="0" err="1" smtClean="0"/>
              <a:t>the</a:t>
            </a:r>
            <a:r>
              <a:rPr lang="de-DE" sz="1600" dirty="0" smtClean="0"/>
              <a:t> </a:t>
            </a:r>
            <a:r>
              <a:rPr lang="de-DE" sz="1600" dirty="0" err="1" smtClean="0"/>
              <a:t>teams</a:t>
            </a:r>
            <a:endParaRPr lang="de-DE" sz="1600" dirty="0" smtClean="0"/>
          </a:p>
          <a:p>
            <a:r>
              <a:rPr lang="de-DE" sz="1800" dirty="0" smtClean="0"/>
              <a:t>CONs:</a:t>
            </a:r>
          </a:p>
          <a:p>
            <a:pPr lvl="2"/>
            <a:r>
              <a:rPr lang="de-DE" sz="1600" dirty="0" smtClean="0"/>
              <a:t>(High) </a:t>
            </a:r>
            <a:r>
              <a:rPr lang="de-DE" sz="1600" dirty="0" err="1" smtClean="0"/>
              <a:t>effort</a:t>
            </a:r>
            <a:r>
              <a:rPr lang="de-DE" sz="1600" dirty="0" smtClean="0"/>
              <a:t> </a:t>
            </a:r>
            <a:r>
              <a:rPr lang="de-DE" sz="1600" dirty="0" err="1" smtClean="0"/>
              <a:t>for</a:t>
            </a:r>
            <a:r>
              <a:rPr lang="de-DE" sz="1600" dirty="0" smtClean="0"/>
              <a:t> initial </a:t>
            </a:r>
            <a:r>
              <a:rPr lang="de-DE" sz="1600" dirty="0" err="1" smtClean="0"/>
              <a:t>setup</a:t>
            </a:r>
            <a:r>
              <a:rPr lang="de-DE" sz="1600" dirty="0" smtClean="0"/>
              <a:t> </a:t>
            </a:r>
            <a:r>
              <a:rPr lang="de-DE" sz="1600" dirty="0" err="1" smtClean="0"/>
              <a:t>for</a:t>
            </a:r>
            <a:r>
              <a:rPr lang="de-DE" sz="1600" dirty="0" smtClean="0"/>
              <a:t> </a:t>
            </a:r>
            <a:r>
              <a:rPr lang="de-DE" sz="1600" dirty="0" err="1" smtClean="0"/>
              <a:t>teams</a:t>
            </a:r>
            <a:endParaRPr lang="de-DE" sz="1600" dirty="0" smtClean="0"/>
          </a:p>
          <a:p>
            <a:pPr lvl="2"/>
            <a:r>
              <a:rPr lang="de-DE" sz="1600" dirty="0" err="1" smtClean="0"/>
              <a:t>Effort</a:t>
            </a:r>
            <a:r>
              <a:rPr lang="de-DE" sz="1600" dirty="0" smtClean="0"/>
              <a:t> </a:t>
            </a:r>
            <a:r>
              <a:rPr lang="de-DE" sz="1600" dirty="0" err="1" smtClean="0"/>
              <a:t>to</a:t>
            </a:r>
            <a:r>
              <a:rPr lang="de-DE" sz="1600" dirty="0" smtClean="0"/>
              <a:t> </a:t>
            </a:r>
            <a:r>
              <a:rPr lang="de-DE" sz="1600" dirty="0" err="1" smtClean="0"/>
              <a:t>operate</a:t>
            </a:r>
            <a:r>
              <a:rPr lang="de-DE" sz="1600" dirty="0" smtClean="0"/>
              <a:t> on OS -/ Jenkins – </a:t>
            </a:r>
            <a:r>
              <a:rPr lang="de-DE" sz="1600" dirty="0" err="1" smtClean="0"/>
              <a:t>level</a:t>
            </a:r>
            <a:r>
              <a:rPr lang="de-DE" sz="1600" dirty="0"/>
              <a:t> </a:t>
            </a:r>
            <a:r>
              <a:rPr lang="de-DE" sz="1600" dirty="0" smtClean="0"/>
              <a:t>in </a:t>
            </a:r>
            <a:r>
              <a:rPr lang="de-DE" sz="1600" dirty="0" err="1" smtClean="0"/>
              <a:t>team</a:t>
            </a:r>
            <a:endParaRPr lang="de-DE" sz="1600" dirty="0" smtClean="0"/>
          </a:p>
          <a:p>
            <a:pPr lvl="2"/>
            <a:r>
              <a:rPr lang="de-DE" sz="1600" dirty="0" smtClean="0"/>
              <a:t>Jenkins </a:t>
            </a:r>
            <a:r>
              <a:rPr lang="de-DE" sz="1600" dirty="0" err="1" smtClean="0"/>
              <a:t>administration</a:t>
            </a:r>
            <a:r>
              <a:rPr lang="de-DE" sz="1600" dirty="0" smtClean="0"/>
              <a:t> </a:t>
            </a:r>
            <a:r>
              <a:rPr lang="de-DE" sz="1600" dirty="0" err="1" smtClean="0"/>
              <a:t>reduces</a:t>
            </a:r>
            <a:r>
              <a:rPr lang="de-DE" sz="1600" dirty="0" smtClean="0"/>
              <a:t> </a:t>
            </a:r>
            <a:r>
              <a:rPr lang="de-DE" sz="1600" dirty="0" err="1" smtClean="0"/>
              <a:t>development</a:t>
            </a:r>
            <a:r>
              <a:rPr lang="de-DE" sz="1600" dirty="0" smtClean="0"/>
              <a:t> </a:t>
            </a:r>
            <a:r>
              <a:rPr lang="de-DE" sz="1600" dirty="0" err="1" smtClean="0"/>
              <a:t>capacity</a:t>
            </a:r>
            <a:endParaRPr lang="de-DE" sz="1600" dirty="0" smtClean="0"/>
          </a:p>
        </p:txBody>
      </p:sp>
      <p:sp>
        <p:nvSpPr>
          <p:cNvPr id="53" name="TextBox 52"/>
          <p:cNvSpPr txBox="1"/>
          <p:nvPr/>
        </p:nvSpPr>
        <p:spPr>
          <a:xfrm>
            <a:off x="5068211" y="1375991"/>
            <a:ext cx="918521" cy="16158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050" b="1" kern="0" dirty="0" smtClean="0">
                <a:solidFill>
                  <a:srgbClr val="000000"/>
                </a:solidFill>
                <a:ea typeface="Tahoma" pitchFamily="34" charset="0"/>
                <a:cs typeface="Tahoma" pitchFamily="34" charset="0"/>
              </a:rPr>
              <a:t>Responsibility</a:t>
            </a:r>
          </a:p>
        </p:txBody>
      </p:sp>
    </p:spTree>
    <p:extLst>
      <p:ext uri="{BB962C8B-B14F-4D97-AF65-F5344CB8AC3E}">
        <p14:creationId xmlns:p14="http://schemas.microsoft.com/office/powerpoint/2010/main" val="826508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908</Words>
  <Application>Microsoft Office PowerPoint</Application>
  <PresentationFormat>Custom</PresentationFormat>
  <Paragraphs>194</Paragraphs>
  <Slides>25</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MS PGothic</vt:lpstr>
      <vt:lpstr>Arial</vt:lpstr>
      <vt:lpstr>Courier New</vt:lpstr>
      <vt:lpstr>Symbol</vt:lpstr>
      <vt:lpstr>Tahoma</vt:lpstr>
      <vt:lpstr>Wingdings</vt:lpstr>
      <vt:lpstr>Wingdings</vt:lpstr>
      <vt:lpstr>SAP_2013_16x9_v1.0</vt:lpstr>
      <vt:lpstr>PowerPoint Presentation</vt:lpstr>
      <vt:lpstr>Jenkins</vt:lpstr>
      <vt:lpstr>Continuous Integration (CI) Server – Jenkins</vt:lpstr>
      <vt:lpstr>Jenkins ‚Start screen‘: e.g. flat job list, dashboard</vt:lpstr>
      <vt:lpstr>Jenkins Data Model: Overview</vt:lpstr>
      <vt:lpstr>Jenkins: OS + Setup Types</vt:lpstr>
      <vt:lpstr>Jenkin: Distributed Build - Master/ Slave</vt:lpstr>
      <vt:lpstr>CI Server types: Team Jenkins Server</vt:lpstr>
      <vt:lpstr>CI Server types: Shared Team Jenkins Server</vt:lpstr>
      <vt:lpstr>CI Server types: Dev. Program/ Central Jenkins Server</vt:lpstr>
      <vt:lpstr>Ways to get a Jenkins</vt:lpstr>
      <vt:lpstr>SAP Jenkins Readymade</vt:lpstr>
      <vt:lpstr>Team Jenkins Readymade (sap-production)</vt:lpstr>
      <vt:lpstr>Jenkins as a Service (Beta)</vt:lpstr>
      <vt:lpstr>Continuous Integration &amp; Jenkins Books</vt:lpstr>
      <vt:lpstr>PowerPoint Presentation</vt:lpstr>
      <vt:lpstr>Maven – Overview</vt:lpstr>
      <vt:lpstr>Maven – Build Lifecycle</vt:lpstr>
      <vt:lpstr>Maven – POM.xml</vt:lpstr>
      <vt:lpstr>Nexus</vt:lpstr>
      <vt:lpstr>PowerPoint Presentation</vt:lpstr>
      <vt:lpstr>Exercises: Goal</vt:lpstr>
      <vt:lpstr>Exercises: Setup</vt:lpstr>
      <vt:lpstr>Exercises</vt:lpstr>
      <vt:lpstr>Virtual Box, VM settings: Increase CPU from 1 to 2</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1021</cp:revision>
  <cp:lastPrinted>2014-09-17T13:59:05Z</cp:lastPrinted>
  <dcterms:created xsi:type="dcterms:W3CDTF">2013-01-24T15:07:38Z</dcterms:created>
  <dcterms:modified xsi:type="dcterms:W3CDTF">2016-02-09T07:17:18Z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