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665" r:id="rId2"/>
    <p:sldId id="666" r:id="rId3"/>
    <p:sldId id="667" r:id="rId4"/>
    <p:sldId id="668" r:id="rId5"/>
    <p:sldId id="807" r:id="rId6"/>
    <p:sldId id="784" r:id="rId7"/>
    <p:sldId id="806" r:id="rId8"/>
    <p:sldId id="786" r:id="rId9"/>
    <p:sldId id="813" r:id="rId10"/>
    <p:sldId id="817" r:id="rId11"/>
    <p:sldId id="814" r:id="rId12"/>
    <p:sldId id="672" r:id="rId13"/>
    <p:sldId id="788" r:id="rId14"/>
    <p:sldId id="789" r:id="rId15"/>
    <p:sldId id="790" r:id="rId16"/>
    <p:sldId id="792" r:id="rId17"/>
    <p:sldId id="793" r:id="rId18"/>
    <p:sldId id="795" r:id="rId19"/>
    <p:sldId id="815" r:id="rId20"/>
    <p:sldId id="805" r:id="rId21"/>
    <p:sldId id="808" r:id="rId22"/>
    <p:sldId id="810" r:id="rId23"/>
    <p:sldId id="816" r:id="rId2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9933"/>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78463" autoAdjust="0"/>
  </p:normalViewPr>
  <p:slideViewPr>
    <p:cSldViewPr snapToGrid="0" snapToObjects="1" showGuides="1">
      <p:cViewPr varScale="1">
        <p:scale>
          <a:sx n="104" d="100"/>
          <a:sy n="104" d="100"/>
        </p:scale>
        <p:origin x="954" y="102"/>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61988"/>
            <a:ext cx="4667250" cy="35004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0316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0575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a:bodyPr>
          <a:lstStyle/>
          <a:p>
            <a:r>
              <a:rPr lang="en-US" dirty="0" smtClean="0"/>
              <a:t>Left: It provides a choice of </a:t>
            </a:r>
            <a:r>
              <a:rPr lang="en-US" b="1" dirty="0" smtClean="0"/>
              <a:t>development frameworks</a:t>
            </a:r>
            <a:r>
              <a:rPr lang="en-US" dirty="0" smtClean="0"/>
              <a:t>. There are many languages and frameworks to choose from and it is relatively easy for a vendor / provider to add another 'language / environment'. </a:t>
            </a:r>
          </a:p>
          <a:p>
            <a:endParaRPr lang="en-US" dirty="0" smtClean="0"/>
          </a:p>
          <a:p>
            <a:endParaRPr lang="en-US" dirty="0" smtClean="0"/>
          </a:p>
          <a:p>
            <a:r>
              <a:rPr lang="en-US" dirty="0" smtClean="0"/>
              <a:t>Top: Cloud Foundry applications can run in any Cloud Foundry hosting environment. This means that you can write your application once and then run it in computing centers of different providers. This prevents vendor lock-in.</a:t>
            </a:r>
          </a:p>
          <a:p>
            <a:pPr marL="0" marR="0" indent="0" algn="l" defTabSz="1088776"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smtClean="0"/>
              <a:t>Right: It provides a set of </a:t>
            </a:r>
            <a:r>
              <a:rPr lang="en-US" b="1" dirty="0" smtClean="0"/>
              <a:t>backing services</a:t>
            </a:r>
            <a:r>
              <a:rPr lang="en-US" dirty="0" smtClean="0"/>
              <a:t> that can be used by your applications. These are databases etc. that are 'simply there' and the app simply can connect to it. You don't have to install a database or mail service or whatever since that is provided by the hosting company.</a:t>
            </a:r>
            <a:endParaRPr lang="en-US" b="1"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238249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fontScale="92500" lnSpcReduction="10000"/>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b="1" dirty="0" smtClean="0"/>
              <a:t>Many languages, many backend services, many target platforms</a:t>
            </a:r>
          </a:p>
          <a:p>
            <a:pPr marL="0" marR="0" indent="0" algn="l" defTabSz="1088776" rtl="0" eaLnBrk="1" fontAlgn="auto" latinLnBrk="0" hangingPunct="1">
              <a:lnSpc>
                <a:spcPct val="100000"/>
              </a:lnSpc>
              <a:spcBef>
                <a:spcPts val="0"/>
              </a:spcBef>
              <a:spcAft>
                <a:spcPts val="0"/>
              </a:spcAft>
              <a:buClrTx/>
              <a:buSzTx/>
              <a:buFontTx/>
              <a:buNone/>
              <a:tabLst/>
              <a:defRPr/>
            </a:pPr>
            <a:endParaRPr lang="en-US" b="1" dirty="0" smtClean="0"/>
          </a:p>
          <a:p>
            <a:r>
              <a:rPr lang="en-US" dirty="0" smtClean="0"/>
              <a:t>Left: There are many so-called build-packs that provide many free programming languages / dev frameworks such as Java, Scala, Grails, node.js, ruby etc. and even vendor supplied packages such as </a:t>
            </a:r>
            <a:r>
              <a:rPr lang="en-US" dirty="0" err="1" smtClean="0"/>
              <a:t>.net</a:t>
            </a:r>
            <a:r>
              <a:rPr lang="en-US" dirty="0" smtClean="0"/>
              <a:t>. </a:t>
            </a:r>
          </a:p>
          <a:p>
            <a:endParaRPr lang="en-US" dirty="0" smtClean="0"/>
          </a:p>
          <a:p>
            <a:r>
              <a:rPr lang="en-US" dirty="0" smtClean="0"/>
              <a:t>Top: Here you see a list of </a:t>
            </a:r>
            <a:r>
              <a:rPr lang="en-US" dirty="0" err="1" smtClean="0"/>
              <a:t>hosters</a:t>
            </a:r>
            <a:r>
              <a:rPr lang="en-US" dirty="0" smtClean="0"/>
              <a:t> that offer Cloud Foundry. This means that you can use the cloud foundry APIs to deploy your applications to any of these environments with minimal configuration change. Even Microsoft Azure now supports CF. The CF runtime environment is Linux based. </a:t>
            </a:r>
          </a:p>
          <a:p>
            <a:endParaRPr lang="en-US" dirty="0" smtClean="0"/>
          </a:p>
          <a:p>
            <a:r>
              <a:rPr lang="en-US" dirty="0" smtClean="0"/>
              <a:t>Right: There are a few basic backing </a:t>
            </a:r>
            <a:r>
              <a:rPr lang="en-US" dirty="0" err="1" smtClean="0"/>
              <a:t>servicesthat</a:t>
            </a:r>
            <a:r>
              <a:rPr lang="en-US" dirty="0" smtClean="0"/>
              <a:t> are free and usually provided with Cloud Foundry but the actual services that are offered here are always offered and maintained by the Cloud Foundry </a:t>
            </a:r>
            <a:r>
              <a:rPr lang="en-US" dirty="0" err="1" smtClean="0"/>
              <a:t>hoster</a:t>
            </a:r>
            <a:r>
              <a:rPr lang="en-US" dirty="0" smtClean="0"/>
              <a:t>! This is how hosting companies differentiate between each other. There are several SQL databases to choose from, and many non-</a:t>
            </a:r>
            <a:r>
              <a:rPr lang="en-US" dirty="0" err="1" smtClean="0"/>
              <a:t>sql</a:t>
            </a:r>
            <a:r>
              <a:rPr lang="en-US" dirty="0" smtClean="0"/>
              <a:t> data stores like the key-value store </a:t>
            </a:r>
            <a:r>
              <a:rPr lang="en-US" dirty="0" err="1" smtClean="0"/>
              <a:t>Redis</a:t>
            </a:r>
            <a:r>
              <a:rPr lang="en-US" dirty="0" smtClean="0"/>
              <a:t>, document database MongoDB, also distributed caching services '</a:t>
            </a:r>
            <a:r>
              <a:rPr lang="en-US" dirty="0" err="1" smtClean="0"/>
              <a:t>MemCached</a:t>
            </a:r>
            <a:r>
              <a:rPr lang="en-US" dirty="0" smtClean="0"/>
              <a:t>' and of course in our case HANA. In addition there are usually services like email, messaging (</a:t>
            </a:r>
            <a:r>
              <a:rPr lang="en-US" dirty="0" err="1" smtClean="0"/>
              <a:t>RabbitMQ</a:t>
            </a:r>
            <a:r>
              <a:rPr lang="en-US" dirty="0" smtClean="0"/>
              <a:t>), search (</a:t>
            </a:r>
            <a:r>
              <a:rPr lang="en-US" dirty="0" err="1" smtClean="0"/>
              <a:t>ElasticSearch</a:t>
            </a:r>
            <a:r>
              <a:rPr lang="en-US" dirty="0" smtClean="0"/>
              <a:t>) etc. All of these are operated by the </a:t>
            </a:r>
            <a:r>
              <a:rPr lang="en-US" dirty="0" err="1" smtClean="0"/>
              <a:t>hoster</a:t>
            </a:r>
            <a:r>
              <a:rPr lang="en-US" dirty="0" smtClean="0"/>
              <a:t> and the application simply connects to them and configures them as needed. All this means of course that the availability of the right backing services defines where you applications can really run.</a:t>
            </a:r>
          </a:p>
          <a:p>
            <a:pPr marL="0" marR="0" indent="0" algn="l" defTabSz="1088776" rtl="0" eaLnBrk="1" fontAlgn="auto" latinLnBrk="0" hangingPunct="1">
              <a:lnSpc>
                <a:spcPct val="100000"/>
              </a:lnSpc>
              <a:spcBef>
                <a:spcPts val="0"/>
              </a:spcBef>
              <a:spcAft>
                <a:spcPts val="0"/>
              </a:spcAft>
              <a:buClrTx/>
              <a:buSzTx/>
              <a:buFontTx/>
              <a:buNone/>
              <a:tabLst/>
              <a:defRPr/>
            </a:pPr>
            <a:endParaRPr lang="en-US" b="1"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113094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https://github.wdf.sap.corp/cloudfoundry/cf-docs/wiki/Delivery-Process</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66126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137700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55189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https://github.wdf.sap.corp/cloudfoundry/cf-docs/wiki/Delivery-Process</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77091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320167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3982713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hyperlink" Target="https://hcp-cockpit.cfapps.sap.hana.ondemand.com/cockpi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ge.tt/8qIIbi62/v/0?c"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cloudfoundry.org/adminguide/cli-user-management.html" TargetMode="External"/><Relationship Id="rId2" Type="http://schemas.openxmlformats.org/officeDocument/2006/relationships/hyperlink" Target="http://docs.cloudfoundry.org/concepts/roles.html#org-roles"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docs.cloudfoundry.org/concepts/roles.html#space-roles"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jpe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jpe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wiki.wdf.sap.corp/wiki/display/IoTSiemens/Landscape+and+Release+Proces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rgbClr val="666666"/>
                </a:solidFill>
              </a:rPr>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rgbClr val="000000"/>
                  </a:solidFill>
                </a:rPr>
                <a:t>Cloud Foundry Basics</a:t>
              </a:r>
              <a:endParaRPr lang="en-US" sz="4300" dirty="0">
                <a:solidFill>
                  <a:srgbClr val="000000"/>
                </a:solidFill>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06922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gray">
          <a:xfrm>
            <a:off x="1891775" y="1791954"/>
            <a:ext cx="1556257" cy="4225324"/>
          </a:xfrm>
          <a:prstGeom prst="rect">
            <a:avLst/>
          </a:prstGeom>
          <a:solidFill>
            <a:schemeClr val="accent4">
              <a:lumMod val="20000"/>
              <a:lumOff val="8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a:endParaRPr lang="en-US"/>
          </a:p>
        </p:txBody>
      </p:sp>
      <p:sp>
        <p:nvSpPr>
          <p:cNvPr id="19" name="Rectangle 18"/>
          <p:cNvSpPr/>
          <p:nvPr/>
        </p:nvSpPr>
        <p:spPr bwMode="gray">
          <a:xfrm>
            <a:off x="3796619" y="1791954"/>
            <a:ext cx="5826034" cy="4225324"/>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CF High Level Architecture</a:t>
            </a:r>
            <a:endParaRPr lang="en-US" dirty="0"/>
          </a:p>
        </p:txBody>
      </p:sp>
      <p:sp>
        <p:nvSpPr>
          <p:cNvPr id="4" name="Rectangle 3"/>
          <p:cNvSpPr/>
          <p:nvPr/>
        </p:nvSpPr>
        <p:spPr bwMode="gray">
          <a:xfrm>
            <a:off x="2615150" y="3071187"/>
            <a:ext cx="537020" cy="3775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CLI</a:t>
            </a:r>
          </a:p>
        </p:txBody>
      </p:sp>
      <p:sp>
        <p:nvSpPr>
          <p:cNvPr id="5" name="TextBox 4"/>
          <p:cNvSpPr txBox="1"/>
          <p:nvPr/>
        </p:nvSpPr>
        <p:spPr>
          <a:xfrm>
            <a:off x="2073617" y="2539172"/>
            <a:ext cx="1058227" cy="18470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CF PUSH app3</a:t>
            </a:r>
          </a:p>
        </p:txBody>
      </p:sp>
      <p:cxnSp>
        <p:nvCxnSpPr>
          <p:cNvPr id="7" name="Straight Arrow Connector 6"/>
          <p:cNvCxnSpPr>
            <a:stCxn id="5" idx="0"/>
            <a:endCxn id="4" idx="0"/>
          </p:cNvCxnSpPr>
          <p:nvPr/>
        </p:nvCxnSpPr>
        <p:spPr>
          <a:xfrm>
            <a:off x="2602731" y="2539172"/>
            <a:ext cx="280930" cy="5320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5407958" y="5008933"/>
            <a:ext cx="3938406" cy="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25211" y="5055691"/>
            <a:ext cx="1043797" cy="16931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backing services</a:t>
            </a:r>
          </a:p>
        </p:txBody>
      </p:sp>
      <p:sp>
        <p:nvSpPr>
          <p:cNvPr id="18" name="TextBox 17"/>
          <p:cNvSpPr txBox="1"/>
          <p:nvPr/>
        </p:nvSpPr>
        <p:spPr>
          <a:xfrm>
            <a:off x="3831254" y="1818103"/>
            <a:ext cx="1343627" cy="246278"/>
          </a:xfrm>
          <a:prstGeom prst="rect">
            <a:avLst/>
          </a:prstGeom>
          <a:solidFill>
            <a:schemeClr val="bg1">
              <a:lumMod val="75000"/>
            </a:schemeClr>
          </a:solidFill>
          <a:ln>
            <a:solidFill>
              <a:schemeClr val="bg1">
                <a:lumMod val="50000"/>
              </a:schemeClr>
            </a:solidFill>
          </a:ln>
        </p:spPr>
        <p:txBody>
          <a:bodyPr wrap="non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Cloud Foundry</a:t>
            </a:r>
          </a:p>
        </p:txBody>
      </p:sp>
      <p:pic>
        <p:nvPicPr>
          <p:cNvPr id="26"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10679" t="479" r="63362" b="84891"/>
          <a:stretch/>
        </p:blipFill>
        <p:spPr bwMode="auto">
          <a:xfrm>
            <a:off x="7650324" y="5535707"/>
            <a:ext cx="619536" cy="26885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2055" t="21619" r="59007" b="65023"/>
          <a:stretch/>
        </p:blipFill>
        <p:spPr bwMode="auto">
          <a:xfrm>
            <a:off x="6602005" y="5246298"/>
            <a:ext cx="884640" cy="23367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2" descr="/wp-content/uploads/2014/06/hana.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8009" b="29511"/>
          <a:stretch/>
        </p:blipFill>
        <p:spPr bwMode="auto">
          <a:xfrm>
            <a:off x="5614064" y="5285773"/>
            <a:ext cx="823891" cy="3441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4" descr="https://www.onlyhosting.co/images/memcached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5258" y="5533703"/>
            <a:ext cx="873167" cy="27286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6"/>
          <a:stretch>
            <a:fillRect/>
          </a:stretch>
        </p:blipFill>
        <p:spPr>
          <a:xfrm>
            <a:off x="7684926" y="5202770"/>
            <a:ext cx="867317" cy="256252"/>
          </a:xfrm>
          <a:prstGeom prst="rect">
            <a:avLst/>
          </a:prstGeom>
        </p:spPr>
      </p:pic>
      <p:pic>
        <p:nvPicPr>
          <p:cNvPr id="34" name="Picture 28" descr="http://feldmancreative.com/wp-content/uploads/2014/02/emai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70107" y="5202770"/>
            <a:ext cx="440448" cy="387595"/>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a:xfrm flipV="1">
            <a:off x="5407957" y="5008934"/>
            <a:ext cx="0" cy="1008344"/>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4" name="Flowchart: Magnetic Disk 43"/>
          <p:cNvSpPr/>
          <p:nvPr/>
        </p:nvSpPr>
        <p:spPr bwMode="gray">
          <a:xfrm>
            <a:off x="4012693" y="5246297"/>
            <a:ext cx="648222" cy="570584"/>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6" name="TextBox 45"/>
          <p:cNvSpPr txBox="1"/>
          <p:nvPr/>
        </p:nvSpPr>
        <p:spPr>
          <a:xfrm>
            <a:off x="4204207" y="5462572"/>
            <a:ext cx="312658" cy="33863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blob</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store</a:t>
            </a:r>
          </a:p>
        </p:txBody>
      </p:sp>
      <p:sp>
        <p:nvSpPr>
          <p:cNvPr id="47" name="Rectangle 46"/>
          <p:cNvSpPr/>
          <p:nvPr/>
        </p:nvSpPr>
        <p:spPr bwMode="gray">
          <a:xfrm>
            <a:off x="4003380" y="2922509"/>
            <a:ext cx="874236" cy="5148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cloud</a:t>
            </a:r>
            <a:br>
              <a:rPr lang="en-US" sz="12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controller</a:t>
            </a:r>
          </a:p>
        </p:txBody>
      </p:sp>
      <p:grpSp>
        <p:nvGrpSpPr>
          <p:cNvPr id="55" name="Group 54"/>
          <p:cNvGrpSpPr/>
          <p:nvPr/>
        </p:nvGrpSpPr>
        <p:grpSpPr>
          <a:xfrm>
            <a:off x="4162003" y="3911430"/>
            <a:ext cx="905432" cy="631439"/>
            <a:chOff x="1874864" y="3805819"/>
            <a:chExt cx="905222" cy="631293"/>
          </a:xfrm>
        </p:grpSpPr>
        <p:sp>
          <p:nvSpPr>
            <p:cNvPr id="48" name="Rectangle 47"/>
            <p:cNvSpPr/>
            <p:nvPr/>
          </p:nvSpPr>
          <p:spPr bwMode="gray">
            <a:xfrm>
              <a:off x="1955158" y="3922383"/>
              <a:ext cx="824928" cy="5147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pack</a:t>
              </a:r>
            </a:p>
          </p:txBody>
        </p:sp>
        <p:sp>
          <p:nvSpPr>
            <p:cNvPr id="53" name="Rectangle 52"/>
            <p:cNvSpPr/>
            <p:nvPr/>
          </p:nvSpPr>
          <p:spPr bwMode="gray">
            <a:xfrm>
              <a:off x="1907704" y="3877827"/>
              <a:ext cx="824928" cy="5147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pack</a:t>
              </a:r>
            </a:p>
          </p:txBody>
        </p:sp>
        <p:sp>
          <p:nvSpPr>
            <p:cNvPr id="54" name="Rectangle 53"/>
            <p:cNvSpPr/>
            <p:nvPr/>
          </p:nvSpPr>
          <p:spPr bwMode="gray">
            <a:xfrm>
              <a:off x="1874864" y="3805819"/>
              <a:ext cx="824928" cy="5147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pack</a:t>
              </a:r>
            </a:p>
          </p:txBody>
        </p:sp>
      </p:grpSp>
      <p:pic>
        <p:nvPicPr>
          <p:cNvPr id="56" name="Picture 6" descr="File:Java logo and wordmark.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33443" y="4045076"/>
            <a:ext cx="141469" cy="259360"/>
          </a:xfrm>
          <a:prstGeom prst="rect">
            <a:avLst/>
          </a:prstGeom>
          <a:solidFill>
            <a:schemeClr val="bg1"/>
          </a:solidFill>
          <a:extLst/>
        </p:spPr>
      </p:pic>
      <p:sp>
        <p:nvSpPr>
          <p:cNvPr id="65" name="Rectangle 64"/>
          <p:cNvSpPr/>
          <p:nvPr/>
        </p:nvSpPr>
        <p:spPr bwMode="gray">
          <a:xfrm>
            <a:off x="5560392" y="2867589"/>
            <a:ext cx="3070265" cy="195442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DEA (droplet execution agent)</a:t>
            </a:r>
          </a:p>
        </p:txBody>
      </p:sp>
      <p:sp>
        <p:nvSpPr>
          <p:cNvPr id="57" name="Rectangle 56"/>
          <p:cNvSpPr/>
          <p:nvPr/>
        </p:nvSpPr>
        <p:spPr bwMode="gray">
          <a:xfrm>
            <a:off x="5407957" y="2715152"/>
            <a:ext cx="3070265" cy="19293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DEA (droplet execution agent)</a:t>
            </a:r>
          </a:p>
        </p:txBody>
      </p:sp>
      <p:sp>
        <p:nvSpPr>
          <p:cNvPr id="58" name="TextBox 57"/>
          <p:cNvSpPr txBox="1"/>
          <p:nvPr/>
        </p:nvSpPr>
        <p:spPr>
          <a:xfrm>
            <a:off x="7757976" y="2756419"/>
            <a:ext cx="681435" cy="30784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32 GB RAM</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16 VCPUs</a:t>
            </a:r>
          </a:p>
        </p:txBody>
      </p:sp>
      <p:sp>
        <p:nvSpPr>
          <p:cNvPr id="59" name="Oval 58"/>
          <p:cNvSpPr/>
          <p:nvPr/>
        </p:nvSpPr>
        <p:spPr bwMode="gray">
          <a:xfrm>
            <a:off x="5614065" y="3230001"/>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app1</a:t>
            </a:r>
          </a:p>
        </p:txBody>
      </p:sp>
      <p:sp>
        <p:nvSpPr>
          <p:cNvPr id="60" name="Oval 59"/>
          <p:cNvSpPr/>
          <p:nvPr/>
        </p:nvSpPr>
        <p:spPr bwMode="gray">
          <a:xfrm>
            <a:off x="6248927" y="3230001"/>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app1</a:t>
            </a:r>
          </a:p>
        </p:txBody>
      </p:sp>
      <p:sp>
        <p:nvSpPr>
          <p:cNvPr id="61" name="Oval 60"/>
          <p:cNvSpPr/>
          <p:nvPr/>
        </p:nvSpPr>
        <p:spPr bwMode="gray">
          <a:xfrm>
            <a:off x="7007659" y="3230001"/>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app2</a:t>
            </a:r>
          </a:p>
        </p:txBody>
      </p:sp>
      <p:sp>
        <p:nvSpPr>
          <p:cNvPr id="62" name="Oval 61"/>
          <p:cNvSpPr/>
          <p:nvPr/>
        </p:nvSpPr>
        <p:spPr bwMode="gray">
          <a:xfrm>
            <a:off x="7650324" y="3230001"/>
            <a:ext cx="559368" cy="410463"/>
          </a:xfrm>
          <a:prstGeom prst="ellipse">
            <a:avLst/>
          </a:prstGeom>
          <a:solidFill>
            <a:schemeClr val="bg1">
              <a:lumMod val="65000"/>
            </a:schemeClr>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app2</a:t>
            </a:r>
          </a:p>
        </p:txBody>
      </p:sp>
      <p:sp>
        <p:nvSpPr>
          <p:cNvPr id="63" name="Oval 62"/>
          <p:cNvSpPr/>
          <p:nvPr/>
        </p:nvSpPr>
        <p:spPr bwMode="gray">
          <a:xfrm>
            <a:off x="5604608" y="3714656"/>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app3</a:t>
            </a:r>
          </a:p>
        </p:txBody>
      </p:sp>
      <p:sp>
        <p:nvSpPr>
          <p:cNvPr id="64" name="Rectangle 63"/>
          <p:cNvSpPr/>
          <p:nvPr/>
        </p:nvSpPr>
        <p:spPr bwMode="gray">
          <a:xfrm>
            <a:off x="6553144" y="2017808"/>
            <a:ext cx="825119" cy="2574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LB/router</a:t>
            </a:r>
          </a:p>
        </p:txBody>
      </p:sp>
      <p:sp>
        <p:nvSpPr>
          <p:cNvPr id="66" name="TextBox 65"/>
          <p:cNvSpPr txBox="1"/>
          <p:nvPr/>
        </p:nvSpPr>
        <p:spPr>
          <a:xfrm>
            <a:off x="7044324" y="1468153"/>
            <a:ext cx="1074261" cy="21549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solidFill>
                  <a:schemeClr val="accent4"/>
                </a:solidFill>
                <a:latin typeface="Lucida Console" panose="020B0609040504020204" pitchFamily="49" charset="0"/>
                <a:ea typeface="Arial Unicode MS" pitchFamily="34" charset="-128"/>
                <a:cs typeface="Arial Unicode MS" pitchFamily="34" charset="-128"/>
              </a:rPr>
              <a:t>domain.com</a:t>
            </a:r>
          </a:p>
        </p:txBody>
      </p:sp>
      <p:cxnSp>
        <p:nvCxnSpPr>
          <p:cNvPr id="68" name="Straight Arrow Connector 67"/>
          <p:cNvCxnSpPr/>
          <p:nvPr/>
        </p:nvCxnSpPr>
        <p:spPr>
          <a:xfrm>
            <a:off x="6965704" y="1509284"/>
            <a:ext cx="0" cy="48202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633917" y="2481839"/>
            <a:ext cx="1034176" cy="13853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app1.domain.com</a:t>
            </a:r>
          </a:p>
        </p:txBody>
      </p:sp>
      <p:sp>
        <p:nvSpPr>
          <p:cNvPr id="72" name="Freeform 71"/>
          <p:cNvSpPr/>
          <p:nvPr/>
        </p:nvSpPr>
        <p:spPr bwMode="gray">
          <a:xfrm>
            <a:off x="5915434" y="2273437"/>
            <a:ext cx="990130" cy="956566"/>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sp>
        <p:nvSpPr>
          <p:cNvPr id="73" name="Freeform 72"/>
          <p:cNvSpPr/>
          <p:nvPr/>
        </p:nvSpPr>
        <p:spPr bwMode="gray">
          <a:xfrm>
            <a:off x="6486328" y="2265574"/>
            <a:ext cx="393270" cy="964427"/>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sp>
        <p:nvSpPr>
          <p:cNvPr id="74" name="TextBox 73"/>
          <p:cNvSpPr txBox="1"/>
          <p:nvPr/>
        </p:nvSpPr>
        <p:spPr>
          <a:xfrm>
            <a:off x="7305334" y="2500362"/>
            <a:ext cx="1034176" cy="13853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app2.domain.com</a:t>
            </a:r>
          </a:p>
        </p:txBody>
      </p:sp>
      <p:sp>
        <p:nvSpPr>
          <p:cNvPr id="75" name="Freeform 74"/>
          <p:cNvSpPr/>
          <p:nvPr/>
        </p:nvSpPr>
        <p:spPr bwMode="gray">
          <a:xfrm flipH="1">
            <a:off x="7023133" y="2284241"/>
            <a:ext cx="252462" cy="964427"/>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sp>
        <p:nvSpPr>
          <p:cNvPr id="76" name="Freeform 75"/>
          <p:cNvSpPr/>
          <p:nvPr/>
        </p:nvSpPr>
        <p:spPr bwMode="gray">
          <a:xfrm>
            <a:off x="6340280" y="1935792"/>
            <a:ext cx="825404" cy="1386511"/>
          </a:xfrm>
          <a:custGeom>
            <a:avLst/>
            <a:gdLst>
              <a:gd name="connsiteX0" fmla="*/ 372207 w 825213"/>
              <a:gd name="connsiteY0" fmla="*/ 1443101 h 1443101"/>
              <a:gd name="connsiteX1" fmla="*/ 498042 w 825213"/>
              <a:gd name="connsiteY1" fmla="*/ 755204 h 1443101"/>
              <a:gd name="connsiteX2" fmla="*/ 3092 w 825213"/>
              <a:gd name="connsiteY2" fmla="*/ 277032 h 1443101"/>
              <a:gd name="connsiteX3" fmla="*/ 296706 w 825213"/>
              <a:gd name="connsiteY3" fmla="*/ 58918 h 1443101"/>
              <a:gd name="connsiteX4" fmla="*/ 472875 w 825213"/>
              <a:gd name="connsiteY4" fmla="*/ 126030 h 1443101"/>
              <a:gd name="connsiteX5" fmla="*/ 825213 w 825213"/>
              <a:gd name="connsiteY5" fmla="*/ 1367601 h 1443101"/>
              <a:gd name="connsiteX0" fmla="*/ 372207 w 825213"/>
              <a:gd name="connsiteY0" fmla="*/ 1436245 h 1436245"/>
              <a:gd name="connsiteX1" fmla="*/ 498042 w 825213"/>
              <a:gd name="connsiteY1" fmla="*/ 748348 h 1436245"/>
              <a:gd name="connsiteX2" fmla="*/ 3092 w 825213"/>
              <a:gd name="connsiteY2" fmla="*/ 270176 h 1436245"/>
              <a:gd name="connsiteX3" fmla="*/ 296706 w 825213"/>
              <a:gd name="connsiteY3" fmla="*/ 52062 h 1436245"/>
              <a:gd name="connsiteX4" fmla="*/ 472875 w 825213"/>
              <a:gd name="connsiteY4" fmla="*/ 119174 h 1436245"/>
              <a:gd name="connsiteX5" fmla="*/ 825213 w 825213"/>
              <a:gd name="connsiteY5" fmla="*/ 1360745 h 1436245"/>
              <a:gd name="connsiteX0" fmla="*/ 372207 w 825213"/>
              <a:gd name="connsiteY0" fmla="*/ 1386190 h 1386190"/>
              <a:gd name="connsiteX1" fmla="*/ 498042 w 825213"/>
              <a:gd name="connsiteY1" fmla="*/ 698293 h 1386190"/>
              <a:gd name="connsiteX2" fmla="*/ 3092 w 825213"/>
              <a:gd name="connsiteY2" fmla="*/ 220121 h 1386190"/>
              <a:gd name="connsiteX3" fmla="*/ 296706 w 825213"/>
              <a:gd name="connsiteY3" fmla="*/ 2007 h 1386190"/>
              <a:gd name="connsiteX4" fmla="*/ 472875 w 825213"/>
              <a:gd name="connsiteY4" fmla="*/ 69119 h 1386190"/>
              <a:gd name="connsiteX5" fmla="*/ 825213 w 825213"/>
              <a:gd name="connsiteY5" fmla="*/ 1310690 h 138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213" h="1386190">
                <a:moveTo>
                  <a:pt x="372207" y="1386190"/>
                </a:moveTo>
                <a:cubicBezTo>
                  <a:pt x="465884" y="1139414"/>
                  <a:pt x="559561" y="892638"/>
                  <a:pt x="498042" y="698293"/>
                </a:cubicBezTo>
                <a:cubicBezTo>
                  <a:pt x="436523" y="503948"/>
                  <a:pt x="36648" y="336169"/>
                  <a:pt x="3092" y="220121"/>
                </a:cubicBezTo>
                <a:cubicBezTo>
                  <a:pt x="-30464" y="104073"/>
                  <a:pt x="218409" y="5743"/>
                  <a:pt x="296706" y="2007"/>
                </a:cubicBezTo>
                <a:cubicBezTo>
                  <a:pt x="375003" y="-1729"/>
                  <a:pt x="449085" y="-8501"/>
                  <a:pt x="472875" y="69119"/>
                </a:cubicBezTo>
                <a:cubicBezTo>
                  <a:pt x="496665" y="146739"/>
                  <a:pt x="693086" y="798961"/>
                  <a:pt x="825213" y="1310690"/>
                </a:cubicBezTo>
              </a:path>
            </a:pathLst>
          </a:custGeom>
          <a:noFill/>
          <a:ln w="6350" algn="ctr">
            <a:solidFill>
              <a:schemeClr val="accent4"/>
            </a:solidFill>
            <a:miter lim="800000"/>
            <a:headEnd type="none" w="med" len="med"/>
            <a:tailEnd type="triangle" w="med" len="med"/>
          </a:ln>
        </p:spPr>
        <p:txBody>
          <a:bodyPr rtlCol="0" anchor="ctr"/>
          <a:lstStyle/>
          <a:p>
            <a:pPr algn="ctr"/>
            <a:endParaRPr lang="en-US"/>
          </a:p>
        </p:txBody>
      </p:sp>
      <p:cxnSp>
        <p:nvCxnSpPr>
          <p:cNvPr id="78" name="Straight Arrow Connector 77"/>
          <p:cNvCxnSpPr>
            <a:stCxn id="4" idx="3"/>
            <a:endCxn id="47" idx="1"/>
          </p:cNvCxnSpPr>
          <p:nvPr/>
        </p:nvCxnSpPr>
        <p:spPr>
          <a:xfrm flipV="1">
            <a:off x="3152170" y="3179933"/>
            <a:ext cx="851209" cy="8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Freeform 80"/>
          <p:cNvSpPr/>
          <p:nvPr/>
        </p:nvSpPr>
        <p:spPr bwMode="gray">
          <a:xfrm>
            <a:off x="4011796" y="3448779"/>
            <a:ext cx="332785" cy="1829223"/>
          </a:xfrm>
          <a:custGeom>
            <a:avLst/>
            <a:gdLst>
              <a:gd name="connsiteX0" fmla="*/ 332708 w 332708"/>
              <a:gd name="connsiteY0" fmla="*/ 0 h 1828800"/>
              <a:gd name="connsiteX1" fmla="*/ 8858 w 332708"/>
              <a:gd name="connsiteY1" fmla="*/ 752475 h 1828800"/>
              <a:gd name="connsiteX2" fmla="*/ 123158 w 332708"/>
              <a:gd name="connsiteY2" fmla="*/ 1828800 h 1828800"/>
            </a:gdLst>
            <a:ahLst/>
            <a:cxnLst>
              <a:cxn ang="0">
                <a:pos x="connsiteX0" y="connsiteY0"/>
              </a:cxn>
              <a:cxn ang="0">
                <a:pos x="connsiteX1" y="connsiteY1"/>
              </a:cxn>
              <a:cxn ang="0">
                <a:pos x="connsiteX2" y="connsiteY2"/>
              </a:cxn>
            </a:cxnLst>
            <a:rect l="l" t="t" r="r" b="b"/>
            <a:pathLst>
              <a:path w="332708" h="1828800">
                <a:moveTo>
                  <a:pt x="332708" y="0"/>
                </a:moveTo>
                <a:cubicBezTo>
                  <a:pt x="188245" y="223837"/>
                  <a:pt x="43783" y="447675"/>
                  <a:pt x="8858" y="752475"/>
                </a:cubicBezTo>
                <a:cubicBezTo>
                  <a:pt x="-26067" y="1057275"/>
                  <a:pt x="48545" y="1443037"/>
                  <a:pt x="123158" y="1828800"/>
                </a:cubicBezTo>
              </a:path>
            </a:pathLst>
          </a:custGeom>
          <a:noFill/>
          <a:ln w="6350" algn="ctr">
            <a:solidFill>
              <a:schemeClr val="tx1"/>
            </a:solidFill>
            <a:miter lim="800000"/>
            <a:headEnd type="none" w="med" len="med"/>
            <a:tailEnd type="triangle" w="med" len="med"/>
          </a:ln>
        </p:spPr>
        <p:txBody>
          <a:bodyPr rtlCol="0" anchor="ctr"/>
          <a:lstStyle/>
          <a:p>
            <a:pPr algn="ctr"/>
            <a:endParaRPr lang="en-US"/>
          </a:p>
        </p:txBody>
      </p:sp>
      <p:cxnSp>
        <p:nvCxnSpPr>
          <p:cNvPr id="83" name="Straight Arrow Connector 82"/>
          <p:cNvCxnSpPr>
            <a:stCxn id="47" idx="2"/>
            <a:endCxn id="54" idx="0"/>
          </p:cNvCxnSpPr>
          <p:nvPr/>
        </p:nvCxnSpPr>
        <p:spPr>
          <a:xfrm>
            <a:off x="4440498" y="3437357"/>
            <a:ext cx="134065" cy="4740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4" idx="2"/>
            <a:endCxn id="44" idx="1"/>
          </p:cNvCxnSpPr>
          <p:nvPr/>
        </p:nvCxnSpPr>
        <p:spPr>
          <a:xfrm flipH="1">
            <a:off x="4336804" y="4426278"/>
            <a:ext cx="237759" cy="820020"/>
          </a:xfrm>
          <a:prstGeom prst="straightConnector1">
            <a:avLst/>
          </a:prstGeom>
          <a:ln w="63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63" idx="3"/>
          </p:cNvCxnSpPr>
          <p:nvPr/>
        </p:nvCxnSpPr>
        <p:spPr>
          <a:xfrm flipV="1">
            <a:off x="4564969" y="4065008"/>
            <a:ext cx="1121556" cy="118128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bwMode="gray">
          <a:xfrm>
            <a:off x="2514837" y="4429083"/>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app3</a:t>
            </a:r>
          </a:p>
        </p:txBody>
      </p:sp>
      <p:sp>
        <p:nvSpPr>
          <p:cNvPr id="94" name="TextBox 93"/>
          <p:cNvSpPr txBox="1"/>
          <p:nvPr/>
        </p:nvSpPr>
        <p:spPr>
          <a:xfrm>
            <a:off x="1943337" y="1836843"/>
            <a:ext cx="1274683" cy="246278"/>
          </a:xfrm>
          <a:prstGeom prst="rect">
            <a:avLst/>
          </a:prstGeom>
          <a:solidFill>
            <a:schemeClr val="bg1">
              <a:lumMod val="75000"/>
            </a:schemeClr>
          </a:solidFill>
          <a:ln>
            <a:solidFill>
              <a:schemeClr val="bg1">
                <a:lumMod val="50000"/>
              </a:schemeClr>
            </a:solidFill>
          </a:ln>
        </p:spPr>
        <p:txBody>
          <a:bodyPr wrap="non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Developer PC</a:t>
            </a:r>
          </a:p>
        </p:txBody>
      </p:sp>
      <p:sp>
        <p:nvSpPr>
          <p:cNvPr id="95" name="Rectangle 94"/>
          <p:cNvSpPr/>
          <p:nvPr/>
        </p:nvSpPr>
        <p:spPr bwMode="gray">
          <a:xfrm>
            <a:off x="2430455" y="4304436"/>
            <a:ext cx="721716" cy="621542"/>
          </a:xfrm>
          <a:prstGeom prst="rect">
            <a:avLst/>
          </a:prstGeom>
          <a:noFill/>
          <a:ln w="6350" algn="ctr">
            <a:solidFill>
              <a:schemeClr val="tx1"/>
            </a:solidFill>
            <a:miter lim="800000"/>
            <a:headEnd type="none" w="med" len="med"/>
            <a:tailEnd type="triangle" w="med" len="med"/>
          </a:ln>
        </p:spPr>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a:endParaRPr lang="en-US"/>
          </a:p>
        </p:txBody>
      </p:sp>
      <p:cxnSp>
        <p:nvCxnSpPr>
          <p:cNvPr id="99" name="Straight Arrow Connector 98"/>
          <p:cNvCxnSpPr>
            <a:endCxn id="4" idx="2"/>
          </p:cNvCxnSpPr>
          <p:nvPr/>
        </p:nvCxnSpPr>
        <p:spPr>
          <a:xfrm flipV="1">
            <a:off x="2801921" y="3448778"/>
            <a:ext cx="81740" cy="855658"/>
          </a:xfrm>
          <a:prstGeom prst="straightConnector1">
            <a:avLst/>
          </a:prstGeom>
          <a:ln w="254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47" idx="3"/>
          </p:cNvCxnSpPr>
          <p:nvPr/>
        </p:nvCxnSpPr>
        <p:spPr>
          <a:xfrm flipV="1">
            <a:off x="4877616" y="2867589"/>
            <a:ext cx="553638" cy="31234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6040424" y="3640464"/>
            <a:ext cx="512721" cy="1605834"/>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1" idx="4"/>
            <a:endCxn id="27" idx="0"/>
          </p:cNvCxnSpPr>
          <p:nvPr/>
        </p:nvCxnSpPr>
        <p:spPr>
          <a:xfrm flipH="1">
            <a:off x="7044325" y="3640464"/>
            <a:ext cx="243018" cy="1605834"/>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0"/>
          </p:cNvCxnSpPr>
          <p:nvPr/>
        </p:nvCxnSpPr>
        <p:spPr>
          <a:xfrm>
            <a:off x="7275597" y="3640464"/>
            <a:ext cx="1714735" cy="1562306"/>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bwMode="gray">
          <a:xfrm>
            <a:off x="5633917" y="4207378"/>
            <a:ext cx="2705593" cy="180883"/>
          </a:xfrm>
          <a:prstGeom prst="rect">
            <a:avLst/>
          </a:prstGeom>
          <a:solidFill>
            <a:schemeClr val="accent1">
              <a:lumMod val="40000"/>
              <a:lumOff val="6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a:r>
              <a:rPr lang="en-US" sz="1200" dirty="0"/>
              <a:t>warden</a:t>
            </a:r>
            <a:endParaRPr lang="en-US" sz="1200" dirty="0"/>
          </a:p>
        </p:txBody>
      </p:sp>
      <p:sp>
        <p:nvSpPr>
          <p:cNvPr id="115" name="Rectangle 114"/>
          <p:cNvSpPr/>
          <p:nvPr/>
        </p:nvSpPr>
        <p:spPr bwMode="gray">
          <a:xfrm>
            <a:off x="5633917" y="4388395"/>
            <a:ext cx="2705593" cy="180883"/>
          </a:xfrm>
          <a:prstGeom prst="rect">
            <a:avLst/>
          </a:prstGeom>
          <a:solidFill>
            <a:schemeClr val="accent1">
              <a:lumMod val="40000"/>
              <a:lumOff val="60000"/>
            </a:schemeClr>
          </a:solidFill>
          <a:ln w="6350" algn="ctr">
            <a:solidFill>
              <a:schemeClr val="tx1"/>
            </a:solidFill>
            <a:miter lim="800000"/>
            <a:headEnd type="none" w="med" len="med"/>
            <a:tailEnd type="triangle" w="med" len="med"/>
          </a:ln>
        </p:spPr>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a:r>
              <a:rPr lang="en-US" sz="1200" dirty="0"/>
              <a:t>OS</a:t>
            </a:r>
            <a:endParaRPr lang="en-US" sz="1200" dirty="0"/>
          </a:p>
        </p:txBody>
      </p:sp>
    </p:spTree>
    <p:extLst>
      <p:ext uri="{BB962C8B-B14F-4D97-AF65-F5344CB8AC3E}">
        <p14:creationId xmlns:p14="http://schemas.microsoft.com/office/powerpoint/2010/main" val="17721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Example: Cloud Curriculum CF organization AgileSe</a:t>
            </a:r>
            <a:endParaRPr lang="de-DE" dirty="0"/>
          </a:p>
        </p:txBody>
      </p:sp>
      <p:pic>
        <p:nvPicPr>
          <p:cNvPr id="4" name="Picture 3"/>
          <p:cNvPicPr>
            <a:picLocks noChangeAspect="1"/>
          </p:cNvPicPr>
          <p:nvPr/>
        </p:nvPicPr>
        <p:blipFill>
          <a:blip r:embed="rId2"/>
          <a:stretch>
            <a:fillRect/>
          </a:stretch>
        </p:blipFill>
        <p:spPr>
          <a:xfrm>
            <a:off x="324000" y="1466137"/>
            <a:ext cx="4894076" cy="1926343"/>
          </a:xfrm>
          <a:prstGeom prst="rect">
            <a:avLst/>
          </a:prstGeom>
        </p:spPr>
      </p:pic>
      <p:pic>
        <p:nvPicPr>
          <p:cNvPr id="5" name="Picture 4"/>
          <p:cNvPicPr>
            <a:picLocks noChangeAspect="1"/>
          </p:cNvPicPr>
          <p:nvPr/>
        </p:nvPicPr>
        <p:blipFill>
          <a:blip r:embed="rId3"/>
          <a:stretch>
            <a:fillRect/>
          </a:stretch>
        </p:blipFill>
        <p:spPr>
          <a:xfrm>
            <a:off x="4802057" y="2845571"/>
            <a:ext cx="7067143" cy="3428572"/>
          </a:xfrm>
          <a:prstGeom prst="rect">
            <a:avLst/>
          </a:prstGeom>
        </p:spPr>
      </p:pic>
      <p:sp>
        <p:nvSpPr>
          <p:cNvPr id="6" name="Rectangle 5"/>
          <p:cNvSpPr/>
          <p:nvPr/>
        </p:nvSpPr>
        <p:spPr>
          <a:xfrm>
            <a:off x="6484655" y="5818355"/>
            <a:ext cx="5023854" cy="307777"/>
          </a:xfrm>
          <a:prstGeom prst="rect">
            <a:avLst/>
          </a:prstGeom>
        </p:spPr>
        <p:txBody>
          <a:bodyPr wrap="square">
            <a:spAutoFit/>
          </a:bodyPr>
          <a:lstStyle/>
          <a:p>
            <a:r>
              <a:rPr lang="de-DE" sz="1400" dirty="0">
                <a:hlinkClick r:id="rId4"/>
              </a:rPr>
              <a:t>https://</a:t>
            </a:r>
            <a:r>
              <a:rPr lang="de-DE" sz="1400" dirty="0" smtClean="0">
                <a:hlinkClick r:id="rId4"/>
              </a:rPr>
              <a:t>hcp-cockpit.cfapps.sap.hana.ondemand.com/cockpit</a:t>
            </a:r>
            <a:endParaRPr lang="de-DE" sz="1400" dirty="0"/>
          </a:p>
        </p:txBody>
      </p:sp>
      <p:pic>
        <p:nvPicPr>
          <p:cNvPr id="3" name="Picture 2"/>
          <p:cNvPicPr>
            <a:picLocks noChangeAspect="1"/>
          </p:cNvPicPr>
          <p:nvPr/>
        </p:nvPicPr>
        <p:blipFill>
          <a:blip r:embed="rId5"/>
          <a:stretch>
            <a:fillRect/>
          </a:stretch>
        </p:blipFill>
        <p:spPr>
          <a:xfrm>
            <a:off x="424551" y="3938428"/>
            <a:ext cx="3078572" cy="2335715"/>
          </a:xfrm>
          <a:prstGeom prst="rect">
            <a:avLst/>
          </a:prstGeom>
        </p:spPr>
      </p:pic>
    </p:spTree>
    <p:extLst>
      <p:ext uri="{BB962C8B-B14F-4D97-AF65-F5344CB8AC3E}">
        <p14:creationId xmlns:p14="http://schemas.microsoft.com/office/powerpoint/2010/main" val="126905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r>
              <a:rPr lang="en-US" smtClean="0"/>
              <a:t>: CF </a:t>
            </a:r>
            <a:r>
              <a:rPr lang="en-US" dirty="0" smtClean="0"/>
              <a:t>commands to deploy </a:t>
            </a:r>
            <a:r>
              <a:rPr lang="en-US" smtClean="0"/>
              <a:t>a service</a:t>
            </a:r>
            <a:endParaRPr lang="en-US" dirty="0"/>
          </a:p>
        </p:txBody>
      </p:sp>
      <p:sp>
        <p:nvSpPr>
          <p:cNvPr id="3" name="Text Placeholder 2"/>
          <p:cNvSpPr>
            <a:spLocks noGrp="1"/>
          </p:cNvSpPr>
          <p:nvPr>
            <p:ph type="body" sz="quarter" idx="10"/>
          </p:nvPr>
        </p:nvSpPr>
        <p:spPr/>
        <p:txBody>
          <a:bodyPr/>
          <a:lstStyle/>
          <a:p>
            <a:endParaRPr lang="de-DE" b="0" dirty="0" smtClean="0"/>
          </a:p>
        </p:txBody>
      </p:sp>
      <p:graphicFrame>
        <p:nvGraphicFramePr>
          <p:cNvPr id="4" name="Table 3"/>
          <p:cNvGraphicFramePr>
            <a:graphicFrameLocks noGrp="1"/>
          </p:cNvGraphicFramePr>
          <p:nvPr>
            <p:extLst>
              <p:ext uri="{D42A27DB-BD31-4B8C-83A1-F6EECF244321}">
                <p14:modId xmlns:p14="http://schemas.microsoft.com/office/powerpoint/2010/main" val="435771443"/>
              </p:ext>
            </p:extLst>
          </p:nvPr>
        </p:nvGraphicFramePr>
        <p:xfrm>
          <a:off x="776056" y="2302696"/>
          <a:ext cx="10335102" cy="2803884"/>
        </p:xfrm>
        <a:graphic>
          <a:graphicData uri="http://schemas.openxmlformats.org/drawingml/2006/table">
            <a:tbl>
              <a:tblPr firstRow="1" bandRow="1">
                <a:tableStyleId>{2D5ABB26-0587-4C30-8999-92F81FD0307C}</a:tableStyleId>
              </a:tblPr>
              <a:tblGrid>
                <a:gridCol w="4878071"/>
                <a:gridCol w="5457031"/>
              </a:tblGrid>
              <a:tr h="467314">
                <a:tc>
                  <a:txBody>
                    <a:bodyPr/>
                    <a:lstStyle/>
                    <a:p>
                      <a:r>
                        <a:rPr lang="de-DE" sz="1100" b="1" i="0" kern="1200" dirty="0" smtClean="0">
                          <a:solidFill>
                            <a:schemeClr val="tx1"/>
                          </a:solidFill>
                          <a:effectLst/>
                          <a:latin typeface="Lucida Console" panose="020B0609040504020204" pitchFamily="49" charset="0"/>
                          <a:ea typeface="+mn-ea"/>
                          <a:cs typeface="+mn-cs"/>
                        </a:rPr>
                        <a:t>cf api </a:t>
                      </a:r>
                      <a:r>
                        <a:rPr lang="de-DE" sz="1100" b="0" i="0" kern="1200" dirty="0" smtClean="0">
                          <a:solidFill>
                            <a:srgbClr val="0000FF"/>
                          </a:solidFill>
                          <a:effectLst/>
                          <a:latin typeface="Lucida Console" panose="020B0609040504020204" pitchFamily="49" charset="0"/>
                          <a:ea typeface="+mn-ea"/>
                          <a:cs typeface="+mn-cs"/>
                        </a:rPr>
                        <a:t>https://api.cf.sap.hana.ondemand.com/</a:t>
                      </a:r>
                      <a:endParaRPr lang="en-US" sz="1100" dirty="0">
                        <a:solidFill>
                          <a:srgbClr val="0000FF"/>
                        </a:solidFill>
                        <a:latin typeface="Lucida Console" panose="020B0609040504020204" pitchFamily="49" charset="0"/>
                      </a:endParaRPr>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smtClean="0"/>
                        <a:t>'Connect' to a cloud foundry provider (URL of cloud controller). Setting is remembered.</a:t>
                      </a:r>
                      <a:endParaRPr lang="en-US" sz="1200" dirty="0"/>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67314">
                <a:tc>
                  <a:txBody>
                    <a:bodyPr/>
                    <a:lstStyle/>
                    <a:p>
                      <a:r>
                        <a:rPr lang="en-US" sz="1100" b="1" dirty="0" err="1" smtClean="0">
                          <a:latin typeface="Lucida Console" panose="020B0609040504020204" pitchFamily="49" charset="0"/>
                        </a:rPr>
                        <a:t>cf</a:t>
                      </a:r>
                      <a:r>
                        <a:rPr lang="en-US" sz="1100" b="1" baseline="0" dirty="0" smtClean="0">
                          <a:latin typeface="Lucida Console" panose="020B0609040504020204" pitchFamily="49" charset="0"/>
                        </a:rPr>
                        <a:t> login </a:t>
                      </a:r>
                      <a:r>
                        <a:rPr lang="en-US" sz="1100" baseline="0" dirty="0" smtClean="0">
                          <a:latin typeface="Lucida Console" panose="020B0609040504020204" pitchFamily="49" charset="0"/>
                        </a:rPr>
                        <a:t>[–u </a:t>
                      </a:r>
                      <a:r>
                        <a:rPr lang="en-US" sz="1100" i="1" baseline="0" dirty="0" smtClean="0">
                          <a:latin typeface="Lucida Console" panose="020B0609040504020204" pitchFamily="49" charset="0"/>
                        </a:rPr>
                        <a:t>username</a:t>
                      </a:r>
                      <a:r>
                        <a:rPr lang="en-US" sz="1100" baseline="0" dirty="0" smtClean="0">
                          <a:latin typeface="Lucida Console" panose="020B0609040504020204" pitchFamily="49" charset="0"/>
                        </a:rPr>
                        <a:t> –o </a:t>
                      </a:r>
                      <a:r>
                        <a:rPr lang="en-US" sz="1100" i="1" baseline="0" dirty="0" smtClean="0">
                          <a:latin typeface="Lucida Console" panose="020B0609040504020204" pitchFamily="49" charset="0"/>
                        </a:rPr>
                        <a:t>org</a:t>
                      </a:r>
                      <a:r>
                        <a:rPr lang="en-US" sz="1100" baseline="0" dirty="0" smtClean="0">
                          <a:latin typeface="Lucida Console" panose="020B0609040504020204" pitchFamily="49" charset="0"/>
                        </a:rPr>
                        <a:t>]</a:t>
                      </a:r>
                      <a:endParaRPr lang="en-US" sz="1100" dirty="0">
                        <a:latin typeface="Lucida Console" panose="020B0609040504020204" pitchFamily="49" charset="0"/>
                      </a:endParaRPr>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smtClean="0"/>
                        <a:t>Log in as user (use SAP domain user and password)</a:t>
                      </a:r>
                      <a:r>
                        <a:rPr lang="en-US" sz="1200" baseline="0" dirty="0" smtClean="0"/>
                        <a:t> and </a:t>
                      </a:r>
                      <a:r>
                        <a:rPr lang="en-US" sz="1200" dirty="0" smtClean="0"/>
                        <a:t/>
                      </a:r>
                      <a:br>
                        <a:rPr lang="en-US" sz="1200" dirty="0" smtClean="0"/>
                      </a:br>
                      <a:r>
                        <a:rPr lang="en-US" sz="1200" dirty="0" smtClean="0"/>
                        <a:t>with an</a:t>
                      </a:r>
                      <a:r>
                        <a:rPr lang="en-US" sz="1200" baseline="0" dirty="0" smtClean="0"/>
                        <a:t> </a:t>
                      </a:r>
                      <a:r>
                        <a:rPr lang="en-US" sz="1200" i="1" baseline="0" dirty="0" smtClean="0"/>
                        <a:t>org</a:t>
                      </a:r>
                      <a:endParaRPr lang="en-US" sz="1200" i="1" dirty="0"/>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67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smtClean="0">
                          <a:latin typeface="Lucida Console" panose="020B0609040504020204" pitchFamily="49" charset="0"/>
                        </a:rPr>
                        <a:t>cf</a:t>
                      </a:r>
                      <a:r>
                        <a:rPr lang="en-US" sz="1100" b="1" baseline="0" dirty="0" smtClean="0">
                          <a:latin typeface="Lucida Console" panose="020B0609040504020204" pitchFamily="49" charset="0"/>
                        </a:rPr>
                        <a:t> target </a:t>
                      </a:r>
                      <a:r>
                        <a:rPr lang="en-US" sz="1100" baseline="0" dirty="0" smtClean="0">
                          <a:latin typeface="Lucida Console" panose="020B0609040504020204" pitchFamily="49" charset="0"/>
                        </a:rPr>
                        <a:t>[ –s </a:t>
                      </a:r>
                      <a:r>
                        <a:rPr lang="en-US" sz="1100" i="1" baseline="0" dirty="0" smtClean="0">
                          <a:latin typeface="Lucida Console" panose="020B0609040504020204" pitchFamily="49" charset="0"/>
                        </a:rPr>
                        <a:t>space</a:t>
                      </a:r>
                      <a:r>
                        <a:rPr lang="en-US" sz="1100" baseline="0" dirty="0" smtClean="0">
                          <a:latin typeface="Lucida Console" panose="020B0609040504020204" pitchFamily="49" charset="0"/>
                        </a:rPr>
                        <a:t> ]</a:t>
                      </a:r>
                      <a:endParaRPr lang="en-US" sz="1100" dirty="0">
                        <a:latin typeface="Lucida Console" panose="020B0609040504020204" pitchFamily="49" charset="0"/>
                      </a:endParaRPr>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smtClean="0"/>
                        <a:t>Show or set a target space (where apps are deployed)</a:t>
                      </a:r>
                      <a:endParaRPr lang="en-US" sz="1200" dirty="0"/>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67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smtClean="0">
                          <a:latin typeface="Lucida Console" panose="020B0609040504020204" pitchFamily="49" charset="0"/>
                        </a:rPr>
                        <a:t>cf</a:t>
                      </a:r>
                      <a:r>
                        <a:rPr lang="en-US" sz="1100" b="1" dirty="0" smtClean="0">
                          <a:latin typeface="Lucida Console" panose="020B0609040504020204" pitchFamily="49" charset="0"/>
                        </a:rPr>
                        <a:t> apps</a:t>
                      </a:r>
                      <a:endParaRPr lang="en-US" sz="1100" b="1" dirty="0">
                        <a:latin typeface="Lucida Console" panose="020B0609040504020204" pitchFamily="49" charset="0"/>
                      </a:endParaRPr>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smtClean="0"/>
                        <a:t>Show running apps</a:t>
                      </a:r>
                      <a:endParaRPr lang="en-US" sz="1200" dirty="0"/>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67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smtClean="0">
                          <a:latin typeface="Lucida Console" panose="020B0609040504020204" pitchFamily="49" charset="0"/>
                        </a:rPr>
                        <a:t>cf</a:t>
                      </a:r>
                      <a:r>
                        <a:rPr lang="en-US" sz="1100" b="1" dirty="0" smtClean="0">
                          <a:latin typeface="Lucida Console" panose="020B0609040504020204" pitchFamily="49" charset="0"/>
                        </a:rPr>
                        <a:t> push</a:t>
                      </a:r>
                      <a:endParaRPr lang="en-US" sz="1100" b="1" i="1" dirty="0">
                        <a:latin typeface="Lucida Console" panose="020B0609040504020204" pitchFamily="49" charset="0"/>
                      </a:endParaRPr>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smtClean="0"/>
                        <a:t>Push app in current directory using</a:t>
                      </a:r>
                      <a:r>
                        <a:rPr lang="en-US" sz="1200" baseline="0" dirty="0" smtClean="0"/>
                        <a:t> </a:t>
                      </a:r>
                      <a:r>
                        <a:rPr lang="en-US" sz="1200" baseline="0" dirty="0" err="1" smtClean="0"/>
                        <a:t>manifest.yml</a:t>
                      </a:r>
                      <a:r>
                        <a:rPr lang="en-US" sz="1200" baseline="0" dirty="0" smtClean="0"/>
                        <a:t> to CF</a:t>
                      </a:r>
                      <a:endParaRPr lang="en-US" sz="1200" dirty="0"/>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467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smtClean="0">
                          <a:latin typeface="Lucida Console" panose="020B0609040504020204" pitchFamily="49" charset="0"/>
                        </a:rPr>
                        <a:t>cf</a:t>
                      </a:r>
                      <a:r>
                        <a:rPr lang="en-US" sz="1100" b="1" dirty="0" smtClean="0">
                          <a:latin typeface="Lucida Console" panose="020B0609040504020204" pitchFamily="49" charset="0"/>
                        </a:rPr>
                        <a:t> scale </a:t>
                      </a:r>
                      <a:r>
                        <a:rPr lang="en-US" sz="1100" baseline="0" dirty="0" smtClean="0">
                          <a:latin typeface="Lucida Console" panose="020B0609040504020204" pitchFamily="49" charset="0"/>
                        </a:rPr>
                        <a:t>–</a:t>
                      </a:r>
                      <a:r>
                        <a:rPr lang="en-US" sz="1100" baseline="0" dirty="0" err="1" smtClean="0">
                          <a:latin typeface="Lucida Console" panose="020B0609040504020204" pitchFamily="49" charset="0"/>
                        </a:rPr>
                        <a:t>i</a:t>
                      </a:r>
                      <a:r>
                        <a:rPr lang="en-US" sz="1100" baseline="0" dirty="0" smtClean="0">
                          <a:latin typeface="Lucida Console" panose="020B0609040504020204" pitchFamily="49" charset="0"/>
                        </a:rPr>
                        <a:t> 5</a:t>
                      </a:r>
                      <a:endParaRPr lang="en-US" sz="1100" dirty="0">
                        <a:latin typeface="Lucida Console" panose="020B0609040504020204" pitchFamily="49" charset="0"/>
                      </a:endParaRPr>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200" dirty="0" smtClean="0"/>
                        <a:t>Create 5 instances of the app</a:t>
                      </a:r>
                      <a:endParaRPr lang="en-US" sz="1200" dirty="0"/>
                    </a:p>
                  </a:txBody>
                  <a:tcPr marL="121952" marR="121952" marT="45731" marB="4573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5" name="TextBox 4"/>
          <p:cNvSpPr txBox="1"/>
          <p:nvPr/>
        </p:nvSpPr>
        <p:spPr>
          <a:xfrm>
            <a:off x="2707553" y="5806059"/>
            <a:ext cx="4993355" cy="323165"/>
          </a:xfrm>
          <a:prstGeom prst="rect">
            <a:avLst/>
          </a:prstGeom>
          <a:noFill/>
        </p:spPr>
        <p:txBody>
          <a:bodyPr wrap="none" lIns="0" tIns="0" rIns="0" bIns="0" rtlCol="0">
            <a:spAutoFit/>
          </a:bodyPr>
          <a:lstStyle/>
          <a:p>
            <a:pPr fontAlgn="base">
              <a:spcBef>
                <a:spcPts val="714"/>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hlinkClick r:id="rId3"/>
              </a:rPr>
              <a:t>CF command cheat sheet from </a:t>
            </a:r>
            <a:r>
              <a:rPr lang="en-US" kern="0" dirty="0" err="1" smtClean="0">
                <a:solidFill>
                  <a:srgbClr val="000000"/>
                </a:solidFill>
                <a:ea typeface="Arial Unicode MS" pitchFamily="34" charset="-128"/>
                <a:cs typeface="Arial Unicode MS" pitchFamily="34" charset="-128"/>
                <a:hlinkClick r:id="rId3"/>
              </a:rPr>
              <a:t>AnyNines</a:t>
            </a:r>
            <a:r>
              <a:rPr lang="en-US" kern="0" dirty="0" smtClean="0">
                <a:solidFill>
                  <a:srgbClr val="000000"/>
                </a:solidFill>
                <a:ea typeface="Arial Unicode MS" pitchFamily="34" charset="-128"/>
                <a:cs typeface="Arial Unicode MS" pitchFamily="34" charset="-128"/>
              </a:rPr>
              <a:t> </a:t>
            </a:r>
            <a:endParaRPr lang="en-US"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27902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 Roles – Organization Roles</a:t>
            </a:r>
            <a:endParaRPr lang="en-US" dirty="0"/>
          </a:p>
        </p:txBody>
      </p:sp>
      <p:sp>
        <p:nvSpPr>
          <p:cNvPr id="3" name="TextBox 2"/>
          <p:cNvSpPr txBox="1"/>
          <p:nvPr/>
        </p:nvSpPr>
        <p:spPr>
          <a:xfrm>
            <a:off x="324000" y="1511300"/>
            <a:ext cx="11545200" cy="487056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a:buChar char="•"/>
            </a:pPr>
            <a:r>
              <a:rPr lang="en-US" sz="1800" b="1" kern="0" dirty="0" smtClean="0">
                <a:ea typeface="Arial Unicode MS" pitchFamily="34" charset="-128"/>
                <a:cs typeface="Arial Unicode MS" pitchFamily="34" charset="-128"/>
              </a:rPr>
              <a:t>Org Manager</a:t>
            </a:r>
            <a:r>
              <a:rPr lang="en-US" sz="1800" kern="0" dirty="0" smtClean="0">
                <a:ea typeface="Arial Unicode MS" pitchFamily="34" charset="-128"/>
                <a:cs typeface="Arial Unicode MS" pitchFamily="34" charset="-128"/>
              </a:rPr>
              <a:t> – Organization administration rights (full access)</a:t>
            </a:r>
          </a:p>
          <a:p>
            <a:pPr marL="830138" lvl="1" indent="-285750" fontAlgn="base">
              <a:spcBef>
                <a:spcPct val="50000"/>
              </a:spcBef>
              <a:spcAft>
                <a:spcPct val="0"/>
              </a:spcAft>
              <a:buClr>
                <a:srgbClr val="F0AB00"/>
              </a:buClr>
              <a:buSzPct val="80000"/>
              <a:buFont typeface="Arial"/>
              <a:buChar char="•"/>
            </a:pPr>
            <a:r>
              <a:rPr lang="en-US" sz="1100" dirty="0" smtClean="0">
                <a:solidFill>
                  <a:srgbClr val="0000FF"/>
                </a:solidFill>
              </a:rPr>
              <a:t>Add </a:t>
            </a:r>
            <a:r>
              <a:rPr lang="en-US" sz="1100" dirty="0">
                <a:solidFill>
                  <a:srgbClr val="0000FF"/>
                </a:solidFill>
              </a:rPr>
              <a:t>and manage </a:t>
            </a:r>
            <a:r>
              <a:rPr lang="en-US" sz="1100" dirty="0" smtClean="0">
                <a:solidFill>
                  <a:srgbClr val="0000FF"/>
                </a:solidFill>
              </a:rPr>
              <a:t>users</a:t>
            </a:r>
          </a:p>
          <a:p>
            <a:pPr marL="830138" lvl="1" indent="-285750" fontAlgn="base">
              <a:spcBef>
                <a:spcPct val="50000"/>
              </a:spcBef>
              <a:spcAft>
                <a:spcPct val="0"/>
              </a:spcAft>
              <a:buClr>
                <a:srgbClr val="F0AB00"/>
              </a:buClr>
              <a:buSzPct val="80000"/>
              <a:buFont typeface="Arial"/>
              <a:buChar char="•"/>
            </a:pPr>
            <a:r>
              <a:rPr lang="en-US" sz="1100" dirty="0" smtClean="0"/>
              <a:t>View </a:t>
            </a:r>
            <a:r>
              <a:rPr lang="en-US" sz="1100" dirty="0"/>
              <a:t>users and edit org </a:t>
            </a:r>
            <a:r>
              <a:rPr lang="en-US" sz="1100" dirty="0" smtClean="0"/>
              <a:t>roles</a:t>
            </a:r>
          </a:p>
          <a:p>
            <a:pPr marL="830138" lvl="1" indent="-285750" fontAlgn="base">
              <a:spcBef>
                <a:spcPct val="50000"/>
              </a:spcBef>
              <a:spcAft>
                <a:spcPct val="0"/>
              </a:spcAft>
              <a:buClr>
                <a:srgbClr val="F0AB00"/>
              </a:buClr>
              <a:buSzPct val="80000"/>
              <a:buFont typeface="Arial"/>
              <a:buChar char="•"/>
            </a:pPr>
            <a:r>
              <a:rPr lang="en-US" sz="1100" dirty="0" smtClean="0"/>
              <a:t>View </a:t>
            </a:r>
            <a:r>
              <a:rPr lang="en-US" sz="1100" dirty="0"/>
              <a:t>the org </a:t>
            </a:r>
            <a:r>
              <a:rPr lang="en-US" sz="1100" dirty="0" smtClean="0"/>
              <a:t>quota</a:t>
            </a:r>
          </a:p>
          <a:p>
            <a:pPr marL="830138" lvl="1" indent="-285750" fontAlgn="base">
              <a:spcBef>
                <a:spcPct val="50000"/>
              </a:spcBef>
              <a:spcAft>
                <a:spcPct val="0"/>
              </a:spcAft>
              <a:buClr>
                <a:srgbClr val="F0AB00"/>
              </a:buClr>
              <a:buSzPct val="80000"/>
              <a:buFont typeface="Arial"/>
              <a:buChar char="•"/>
            </a:pPr>
            <a:r>
              <a:rPr lang="en-US" sz="1100" dirty="0" smtClean="0">
                <a:solidFill>
                  <a:srgbClr val="0000FF"/>
                </a:solidFill>
              </a:rPr>
              <a:t>Create</a:t>
            </a:r>
            <a:r>
              <a:rPr lang="en-US" sz="1100" dirty="0">
                <a:solidFill>
                  <a:srgbClr val="0000FF"/>
                </a:solidFill>
              </a:rPr>
              <a:t>, view, edit, and delete </a:t>
            </a:r>
            <a:r>
              <a:rPr lang="en-US" sz="1100" dirty="0" smtClean="0">
                <a:solidFill>
                  <a:srgbClr val="0000FF"/>
                </a:solidFill>
              </a:rPr>
              <a:t>spaces</a:t>
            </a:r>
          </a:p>
          <a:p>
            <a:pPr marL="830138" lvl="1" indent="-285750" fontAlgn="base">
              <a:spcBef>
                <a:spcPct val="50000"/>
              </a:spcBef>
              <a:spcAft>
                <a:spcPct val="0"/>
              </a:spcAft>
              <a:buClr>
                <a:srgbClr val="F0AB00"/>
              </a:buClr>
              <a:buSzPct val="80000"/>
              <a:buFont typeface="Arial"/>
              <a:buChar char="•"/>
            </a:pPr>
            <a:r>
              <a:rPr lang="en-US" sz="1100" dirty="0" smtClean="0"/>
              <a:t>Invite </a:t>
            </a:r>
            <a:r>
              <a:rPr lang="en-US" sz="1100" dirty="0"/>
              <a:t>and manage users in </a:t>
            </a:r>
            <a:r>
              <a:rPr lang="en-US" sz="1100" dirty="0" smtClean="0"/>
              <a:t>spaces</a:t>
            </a:r>
          </a:p>
          <a:p>
            <a:pPr marL="830138" lvl="1" indent="-285750" fontAlgn="base">
              <a:spcBef>
                <a:spcPct val="50000"/>
              </a:spcBef>
              <a:spcAft>
                <a:spcPct val="0"/>
              </a:spcAft>
              <a:buClr>
                <a:srgbClr val="F0AB00"/>
              </a:buClr>
              <a:buSzPct val="80000"/>
              <a:buFont typeface="Arial"/>
              <a:buChar char="•"/>
            </a:pPr>
            <a:r>
              <a:rPr lang="en-US" sz="1100" dirty="0" smtClean="0"/>
              <a:t>View </a:t>
            </a:r>
            <a:r>
              <a:rPr lang="en-US" sz="1100" dirty="0"/>
              <a:t>the status, number of instances, service bindings, and resource use of each application in every space in the </a:t>
            </a:r>
            <a:r>
              <a:rPr lang="en-US" sz="1100" dirty="0" smtClean="0"/>
              <a:t>org</a:t>
            </a:r>
          </a:p>
          <a:p>
            <a:pPr marL="830138" lvl="1" indent="-285750" fontAlgn="base">
              <a:spcBef>
                <a:spcPct val="50000"/>
              </a:spcBef>
              <a:spcAft>
                <a:spcPct val="0"/>
              </a:spcAft>
              <a:buClr>
                <a:srgbClr val="F0AB00"/>
              </a:buClr>
              <a:buSzPct val="80000"/>
              <a:buFont typeface="Arial"/>
              <a:buChar char="•"/>
            </a:pPr>
            <a:r>
              <a:rPr lang="en-US" sz="1100" dirty="0" smtClean="0"/>
              <a:t>Add </a:t>
            </a:r>
            <a:r>
              <a:rPr lang="en-US" sz="1100" dirty="0"/>
              <a:t>domains</a:t>
            </a:r>
            <a:endParaRPr lang="en-US" sz="1050" dirty="0"/>
          </a:p>
          <a:p>
            <a:pPr marL="285750" indent="-285750" fontAlgn="base">
              <a:spcBef>
                <a:spcPct val="50000"/>
              </a:spcBef>
              <a:spcAft>
                <a:spcPct val="0"/>
              </a:spcAft>
              <a:buClr>
                <a:srgbClr val="F0AB00"/>
              </a:buClr>
              <a:buSzPct val="80000"/>
              <a:buFont typeface="Arial"/>
              <a:buChar char="•"/>
            </a:pPr>
            <a:r>
              <a:rPr lang="en-US" sz="1800" b="1" kern="0" dirty="0" smtClean="0">
                <a:ea typeface="Arial Unicode MS" pitchFamily="34" charset="-128"/>
                <a:cs typeface="Arial Unicode MS" pitchFamily="34" charset="-128"/>
              </a:rPr>
              <a:t>Org Auditor</a:t>
            </a:r>
            <a:r>
              <a:rPr lang="en-US" sz="1800" kern="0" dirty="0" smtClean="0">
                <a:ea typeface="Arial Unicode MS" pitchFamily="34" charset="-128"/>
                <a:cs typeface="Arial Unicode MS" pitchFamily="34" charset="-128"/>
              </a:rPr>
              <a:t> – Organization view only rights</a:t>
            </a:r>
          </a:p>
          <a:p>
            <a:pPr marL="830138" lvl="1" indent="-285750" fontAlgn="base">
              <a:spcBef>
                <a:spcPct val="50000"/>
              </a:spcBef>
              <a:spcAft>
                <a:spcPct val="0"/>
              </a:spcAft>
              <a:buClr>
                <a:srgbClr val="F0AB00"/>
              </a:buClr>
              <a:buSzPct val="80000"/>
              <a:buFont typeface="Arial"/>
              <a:buChar char="•"/>
            </a:pPr>
            <a:r>
              <a:rPr lang="en-US" sz="1100" dirty="0" smtClean="0"/>
              <a:t>View </a:t>
            </a:r>
            <a:r>
              <a:rPr lang="en-US" sz="1100" dirty="0"/>
              <a:t>users and org </a:t>
            </a:r>
            <a:r>
              <a:rPr lang="en-US" sz="1100" dirty="0" smtClean="0"/>
              <a:t>roles</a:t>
            </a:r>
          </a:p>
          <a:p>
            <a:pPr marL="830138" lvl="1" indent="-285750" fontAlgn="base">
              <a:spcBef>
                <a:spcPct val="50000"/>
              </a:spcBef>
              <a:spcAft>
                <a:spcPct val="0"/>
              </a:spcAft>
              <a:buClr>
                <a:srgbClr val="F0AB00"/>
              </a:buClr>
              <a:buSzPct val="80000"/>
              <a:buFont typeface="Arial"/>
              <a:buChar char="•"/>
            </a:pPr>
            <a:r>
              <a:rPr lang="en-US" sz="1100" dirty="0" smtClean="0"/>
              <a:t>View </a:t>
            </a:r>
            <a:r>
              <a:rPr lang="en-US" sz="1100" dirty="0"/>
              <a:t>the org </a:t>
            </a:r>
            <a:r>
              <a:rPr lang="en-US" sz="1100" dirty="0" smtClean="0"/>
              <a:t>quota</a:t>
            </a:r>
            <a:endParaRPr lang="en-US" sz="1800" b="1"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a:buChar char="•"/>
            </a:pPr>
            <a:r>
              <a:rPr lang="en-US" sz="1800" b="1" kern="0" dirty="0" smtClean="0">
                <a:ea typeface="Arial Unicode MS" pitchFamily="34" charset="-128"/>
                <a:cs typeface="Arial Unicode MS" pitchFamily="34" charset="-128"/>
              </a:rPr>
              <a:t>Billing Manager</a:t>
            </a:r>
            <a:r>
              <a:rPr lang="en-US" sz="1800" kern="0" dirty="0" smtClean="0">
                <a:ea typeface="Arial Unicode MS" pitchFamily="34" charset="-128"/>
                <a:cs typeface="Arial Unicode MS" pitchFamily="34" charset="-128"/>
              </a:rPr>
              <a:t> – Manage billing information</a:t>
            </a:r>
          </a:p>
          <a:p>
            <a:pPr marL="830138" lvl="1" indent="-285750" fontAlgn="base">
              <a:spcBef>
                <a:spcPct val="50000"/>
              </a:spcBef>
              <a:spcAft>
                <a:spcPct val="0"/>
              </a:spcAft>
              <a:buClr>
                <a:srgbClr val="F0AB00"/>
              </a:buClr>
              <a:buSzPct val="80000"/>
              <a:buFont typeface="Arial"/>
              <a:buChar char="•"/>
            </a:pPr>
            <a:r>
              <a:rPr lang="en-US" sz="1100" dirty="0" smtClean="0"/>
              <a:t>Set </a:t>
            </a:r>
            <a:r>
              <a:rPr lang="en-US" sz="1100" dirty="0"/>
              <a:t>the org spending </a:t>
            </a:r>
            <a:r>
              <a:rPr lang="en-US" sz="1100" dirty="0" smtClean="0"/>
              <a:t>limit</a:t>
            </a:r>
          </a:p>
          <a:p>
            <a:pPr marL="830138" lvl="1" indent="-285750" fontAlgn="base">
              <a:spcBef>
                <a:spcPct val="50000"/>
              </a:spcBef>
              <a:spcAft>
                <a:spcPct val="0"/>
              </a:spcAft>
              <a:buClr>
                <a:srgbClr val="F0AB00"/>
              </a:buClr>
              <a:buSzPct val="80000"/>
              <a:buFont typeface="Arial"/>
              <a:buChar char="•"/>
            </a:pPr>
            <a:r>
              <a:rPr lang="en-US" sz="1100" dirty="0" smtClean="0"/>
              <a:t>Create </a:t>
            </a:r>
            <a:r>
              <a:rPr lang="en-US" sz="1100" dirty="0"/>
              <a:t>and set payment </a:t>
            </a:r>
            <a:r>
              <a:rPr lang="en-US" sz="1100" dirty="0" smtClean="0"/>
              <a:t>information</a:t>
            </a:r>
          </a:p>
          <a:p>
            <a:pPr marL="830138" lvl="1" indent="-285750" fontAlgn="base">
              <a:spcBef>
                <a:spcPct val="50000"/>
              </a:spcBef>
              <a:spcAft>
                <a:spcPct val="0"/>
              </a:spcAft>
              <a:buClr>
                <a:srgbClr val="F0AB00"/>
              </a:buClr>
              <a:buSzPct val="80000"/>
              <a:buFont typeface="Arial"/>
              <a:buChar char="•"/>
            </a:pPr>
            <a:r>
              <a:rPr lang="en-US" sz="1100" dirty="0" smtClean="0"/>
              <a:t>Read </a:t>
            </a:r>
            <a:r>
              <a:rPr lang="en-US" sz="1100" dirty="0"/>
              <a:t>invoices and payment </a:t>
            </a:r>
            <a:r>
              <a:rPr lang="en-US" sz="1100" dirty="0" smtClean="0"/>
              <a:t>history</a:t>
            </a:r>
          </a:p>
          <a:p>
            <a:pPr marL="830138" lvl="1" indent="-285750" fontAlgn="base">
              <a:spcBef>
                <a:spcPct val="50000"/>
              </a:spcBef>
              <a:spcAft>
                <a:spcPct val="0"/>
              </a:spcAft>
              <a:buClr>
                <a:srgbClr val="F0AB00"/>
              </a:buClr>
              <a:buSzPct val="80000"/>
              <a:buFont typeface="Arial"/>
              <a:buChar char="•"/>
            </a:pPr>
            <a:r>
              <a:rPr lang="en-US" sz="1100" dirty="0" smtClean="0"/>
              <a:t>Create </a:t>
            </a:r>
            <a:r>
              <a:rPr lang="en-US" sz="1100" dirty="0"/>
              <a:t>and edit the invoice notification email </a:t>
            </a:r>
            <a:r>
              <a:rPr lang="en-US" sz="1100" dirty="0" smtClean="0"/>
              <a:t>addresses</a:t>
            </a:r>
            <a:endParaRPr lang="en-US" sz="1200"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000" i="1" kern="0" dirty="0" smtClean="0">
                <a:ea typeface="Arial Unicode MS" pitchFamily="34" charset="-128"/>
                <a:cs typeface="Arial Unicode MS" pitchFamily="34" charset="-128"/>
              </a:rPr>
              <a:t>					Official Cloud Foundry Documentation: </a:t>
            </a:r>
            <a:r>
              <a:rPr lang="en-US" sz="1000" i="1" kern="0" dirty="0">
                <a:ea typeface="Arial Unicode MS" pitchFamily="34" charset="-128"/>
                <a:cs typeface="Arial Unicode MS" pitchFamily="34" charset="-128"/>
                <a:hlinkClick r:id="rId2"/>
              </a:rPr>
              <a:t>http://</a:t>
            </a:r>
            <a:r>
              <a:rPr lang="en-US" sz="1000" i="1" kern="0" dirty="0" smtClean="0">
                <a:ea typeface="Arial Unicode MS" pitchFamily="34" charset="-128"/>
                <a:cs typeface="Arial Unicode MS" pitchFamily="34" charset="-128"/>
                <a:hlinkClick r:id="rId2"/>
              </a:rPr>
              <a:t>docs.cloudfoundry.org/concepts/roles.html#org-roles</a:t>
            </a:r>
            <a:endParaRPr lang="en-US" sz="1000" i="1"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000" i="1" kern="0" dirty="0" smtClean="0">
                <a:ea typeface="Arial Unicode MS" pitchFamily="34" charset="-128"/>
                <a:cs typeface="Arial Unicode MS" pitchFamily="34" charset="-128"/>
              </a:rPr>
              <a:t>					User </a:t>
            </a:r>
            <a:r>
              <a:rPr lang="en-US" sz="1000" i="1" kern="0" dirty="0">
                <a:ea typeface="Arial Unicode MS" pitchFamily="34" charset="-128"/>
                <a:cs typeface="Arial Unicode MS" pitchFamily="34" charset="-128"/>
              </a:rPr>
              <a:t>Management with CF </a:t>
            </a:r>
            <a:r>
              <a:rPr lang="en-US" sz="1000" i="1" kern="0" dirty="0" smtClean="0">
                <a:ea typeface="Arial Unicode MS" pitchFamily="34" charset="-128"/>
                <a:cs typeface="Arial Unicode MS" pitchFamily="34" charset="-128"/>
              </a:rPr>
              <a:t>CLI: </a:t>
            </a:r>
            <a:r>
              <a:rPr lang="en-US" sz="1000" i="1" kern="0" dirty="0" smtClean="0">
                <a:ea typeface="Arial Unicode MS" pitchFamily="34" charset="-128"/>
                <a:cs typeface="Arial Unicode MS" pitchFamily="34" charset="-128"/>
                <a:hlinkClick r:id="rId3"/>
              </a:rPr>
              <a:t>https</a:t>
            </a:r>
            <a:r>
              <a:rPr lang="en-US" sz="1000" i="1" kern="0" dirty="0">
                <a:ea typeface="Arial Unicode MS" pitchFamily="34" charset="-128"/>
                <a:cs typeface="Arial Unicode MS" pitchFamily="34" charset="-128"/>
                <a:hlinkClick r:id="rId3"/>
              </a:rPr>
              <a:t>://docs.cloudfoundry.org/adminguide/cli-user-management.html</a:t>
            </a:r>
            <a:r>
              <a:rPr lang="en-US" sz="1000" i="1" kern="0" dirty="0" smtClean="0">
                <a:ea typeface="Arial Unicode MS" pitchFamily="34" charset="-128"/>
                <a:cs typeface="Arial Unicode MS" pitchFamily="34" charset="-128"/>
              </a:rPr>
              <a:t>  </a:t>
            </a:r>
          </a:p>
        </p:txBody>
      </p:sp>
    </p:spTree>
    <p:extLst>
      <p:ext uri="{BB962C8B-B14F-4D97-AF65-F5344CB8AC3E}">
        <p14:creationId xmlns:p14="http://schemas.microsoft.com/office/powerpoint/2010/main" val="2800305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 Roles 2 – Space Roles</a:t>
            </a:r>
            <a:endParaRPr lang="en-US" dirty="0"/>
          </a:p>
        </p:txBody>
      </p:sp>
      <p:sp>
        <p:nvSpPr>
          <p:cNvPr id="3" name="TextBox 2"/>
          <p:cNvSpPr txBox="1"/>
          <p:nvPr/>
        </p:nvSpPr>
        <p:spPr>
          <a:xfrm>
            <a:off x="324000" y="1511300"/>
            <a:ext cx="11545200" cy="49628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a:buChar char="•"/>
            </a:pPr>
            <a:r>
              <a:rPr lang="en-US" sz="1800" b="1" kern="0" dirty="0" smtClean="0">
                <a:ea typeface="Arial Unicode MS" pitchFamily="34" charset="-128"/>
                <a:cs typeface="Arial Unicode MS" pitchFamily="34" charset="-128"/>
              </a:rPr>
              <a:t>Space Manager</a:t>
            </a:r>
            <a:r>
              <a:rPr lang="en-US" sz="1800" kern="0" dirty="0" smtClean="0">
                <a:ea typeface="Arial Unicode MS" pitchFamily="34" charset="-128"/>
                <a:cs typeface="Arial Unicode MS" pitchFamily="34" charset="-128"/>
              </a:rPr>
              <a:t> – Space administration rights (full access)</a:t>
            </a:r>
          </a:p>
          <a:p>
            <a:pPr marL="830138" lvl="1" indent="-285750" fontAlgn="base">
              <a:spcBef>
                <a:spcPct val="50000"/>
              </a:spcBef>
              <a:spcAft>
                <a:spcPct val="0"/>
              </a:spcAft>
              <a:buClr>
                <a:srgbClr val="F0AB00"/>
              </a:buClr>
              <a:buSzPct val="80000"/>
              <a:buFont typeface="Arial"/>
              <a:buChar char="•"/>
            </a:pPr>
            <a:r>
              <a:rPr lang="en-US" sz="1100" dirty="0" smtClean="0"/>
              <a:t>Add </a:t>
            </a:r>
            <a:r>
              <a:rPr lang="en-US" sz="1100" dirty="0"/>
              <a:t>and manage users in the </a:t>
            </a:r>
            <a:r>
              <a:rPr lang="en-US" sz="1100" dirty="0" smtClean="0"/>
              <a:t>space</a:t>
            </a:r>
          </a:p>
          <a:p>
            <a:pPr marL="830138" lvl="1" indent="-285750" fontAlgn="base">
              <a:spcBef>
                <a:spcPct val="50000"/>
              </a:spcBef>
              <a:spcAft>
                <a:spcPct val="0"/>
              </a:spcAft>
              <a:buClr>
                <a:srgbClr val="F0AB00"/>
              </a:buClr>
              <a:buSzPct val="80000"/>
              <a:buFont typeface="Arial"/>
              <a:buChar char="•"/>
            </a:pPr>
            <a:r>
              <a:rPr lang="en-US" sz="1100" dirty="0" smtClean="0"/>
              <a:t>View </a:t>
            </a:r>
            <a:r>
              <a:rPr lang="en-US" sz="1100" dirty="0"/>
              <a:t>the status, number of instances, service bindings, and resource use of each application in the space</a:t>
            </a:r>
          </a:p>
          <a:p>
            <a:pPr marL="285750" indent="-285750" fontAlgn="base">
              <a:spcBef>
                <a:spcPct val="50000"/>
              </a:spcBef>
              <a:spcAft>
                <a:spcPct val="0"/>
              </a:spcAft>
              <a:buClr>
                <a:srgbClr val="F0AB00"/>
              </a:buClr>
              <a:buSzPct val="80000"/>
              <a:buFont typeface="Arial"/>
              <a:buChar char="•"/>
            </a:pPr>
            <a:r>
              <a:rPr lang="en-US" sz="1800" b="1" kern="0" dirty="0" smtClean="0">
                <a:ea typeface="Arial Unicode MS" pitchFamily="34" charset="-128"/>
                <a:cs typeface="Arial Unicode MS" pitchFamily="34" charset="-128"/>
              </a:rPr>
              <a:t>Space Developer</a:t>
            </a:r>
            <a:r>
              <a:rPr lang="en-US" sz="1800" kern="0" dirty="0" smtClean="0">
                <a:ea typeface="Arial Unicode MS" pitchFamily="34" charset="-128"/>
                <a:cs typeface="Arial Unicode MS" pitchFamily="34" charset="-128"/>
              </a:rPr>
              <a:t> – Manage applications and services</a:t>
            </a:r>
          </a:p>
          <a:p>
            <a:pPr marL="830138" lvl="1" indent="-285750" fontAlgn="base">
              <a:spcBef>
                <a:spcPct val="50000"/>
              </a:spcBef>
              <a:spcAft>
                <a:spcPct val="0"/>
              </a:spcAft>
              <a:buClr>
                <a:srgbClr val="F0AB00"/>
              </a:buClr>
              <a:buSzPct val="80000"/>
              <a:buFont typeface="Arial"/>
              <a:buChar char="•"/>
            </a:pPr>
            <a:r>
              <a:rPr lang="en-US" sz="1100" dirty="0" smtClean="0">
                <a:solidFill>
                  <a:srgbClr val="0000FF"/>
                </a:solidFill>
              </a:rPr>
              <a:t>Deploy </a:t>
            </a:r>
            <a:r>
              <a:rPr lang="en-US" sz="1100" dirty="0">
                <a:solidFill>
                  <a:srgbClr val="0000FF"/>
                </a:solidFill>
              </a:rPr>
              <a:t>an </a:t>
            </a:r>
            <a:r>
              <a:rPr lang="en-US" sz="1100" dirty="0" smtClean="0">
                <a:solidFill>
                  <a:srgbClr val="0000FF"/>
                </a:solidFill>
              </a:rPr>
              <a:t>application</a:t>
            </a:r>
          </a:p>
          <a:p>
            <a:pPr marL="830138" lvl="1" indent="-285750" fontAlgn="base">
              <a:spcBef>
                <a:spcPct val="50000"/>
              </a:spcBef>
              <a:spcAft>
                <a:spcPct val="0"/>
              </a:spcAft>
              <a:buClr>
                <a:srgbClr val="F0AB00"/>
              </a:buClr>
              <a:buSzPct val="80000"/>
              <a:buFont typeface="Arial"/>
              <a:buChar char="•"/>
            </a:pPr>
            <a:r>
              <a:rPr lang="en-US" sz="1100" dirty="0" smtClean="0"/>
              <a:t>Start </a:t>
            </a:r>
            <a:r>
              <a:rPr lang="en-US" sz="1100" dirty="0"/>
              <a:t>or stop an </a:t>
            </a:r>
            <a:r>
              <a:rPr lang="en-US" sz="1100" dirty="0" smtClean="0"/>
              <a:t>application</a:t>
            </a:r>
          </a:p>
          <a:p>
            <a:pPr marL="830138" lvl="1" indent="-285750" fontAlgn="base">
              <a:spcBef>
                <a:spcPct val="50000"/>
              </a:spcBef>
              <a:spcAft>
                <a:spcPct val="0"/>
              </a:spcAft>
              <a:buClr>
                <a:srgbClr val="F0AB00"/>
              </a:buClr>
              <a:buSzPct val="80000"/>
              <a:buFont typeface="Arial"/>
              <a:buChar char="•"/>
            </a:pPr>
            <a:r>
              <a:rPr lang="en-US" sz="1100" dirty="0" smtClean="0"/>
              <a:t>Rename </a:t>
            </a:r>
            <a:r>
              <a:rPr lang="en-US" sz="1100" dirty="0"/>
              <a:t>an </a:t>
            </a:r>
            <a:r>
              <a:rPr lang="en-US" sz="1100" dirty="0" smtClean="0"/>
              <a:t>application</a:t>
            </a:r>
          </a:p>
          <a:p>
            <a:pPr marL="830138" lvl="1" indent="-285750" fontAlgn="base">
              <a:spcBef>
                <a:spcPct val="50000"/>
              </a:spcBef>
              <a:spcAft>
                <a:spcPct val="0"/>
              </a:spcAft>
              <a:buClr>
                <a:srgbClr val="F0AB00"/>
              </a:buClr>
              <a:buSzPct val="80000"/>
              <a:buFont typeface="Arial"/>
              <a:buChar char="•"/>
            </a:pPr>
            <a:r>
              <a:rPr lang="en-US" sz="1100" dirty="0" smtClean="0"/>
              <a:t>Delete </a:t>
            </a:r>
            <a:r>
              <a:rPr lang="en-US" sz="1100" dirty="0"/>
              <a:t>an </a:t>
            </a:r>
            <a:r>
              <a:rPr lang="en-US" sz="1100" dirty="0" smtClean="0"/>
              <a:t>application</a:t>
            </a:r>
          </a:p>
          <a:p>
            <a:pPr marL="830138" lvl="1" indent="-285750" fontAlgn="base">
              <a:spcBef>
                <a:spcPct val="50000"/>
              </a:spcBef>
              <a:spcAft>
                <a:spcPct val="0"/>
              </a:spcAft>
              <a:buClr>
                <a:srgbClr val="F0AB00"/>
              </a:buClr>
              <a:buSzPct val="80000"/>
              <a:buFont typeface="Arial"/>
              <a:buChar char="•"/>
            </a:pPr>
            <a:r>
              <a:rPr lang="en-US" sz="1100" dirty="0" smtClean="0">
                <a:solidFill>
                  <a:srgbClr val="0000FF"/>
                </a:solidFill>
              </a:rPr>
              <a:t>Create</a:t>
            </a:r>
            <a:r>
              <a:rPr lang="en-US" sz="1100" dirty="0">
                <a:solidFill>
                  <a:srgbClr val="0000FF"/>
                </a:solidFill>
              </a:rPr>
              <a:t>, view, edit, and delete services in a </a:t>
            </a:r>
            <a:r>
              <a:rPr lang="en-US" sz="1100" dirty="0" smtClean="0">
                <a:solidFill>
                  <a:srgbClr val="0000FF"/>
                </a:solidFill>
              </a:rPr>
              <a:t>space</a:t>
            </a:r>
          </a:p>
          <a:p>
            <a:pPr marL="830138" lvl="1" indent="-285750" fontAlgn="base">
              <a:spcBef>
                <a:spcPct val="50000"/>
              </a:spcBef>
              <a:spcAft>
                <a:spcPct val="0"/>
              </a:spcAft>
              <a:buClr>
                <a:srgbClr val="F0AB00"/>
              </a:buClr>
              <a:buSzPct val="80000"/>
              <a:buFont typeface="Arial"/>
              <a:buChar char="•"/>
            </a:pPr>
            <a:r>
              <a:rPr lang="en-US" sz="1100" dirty="0" smtClean="0">
                <a:solidFill>
                  <a:srgbClr val="0000FF"/>
                </a:solidFill>
              </a:rPr>
              <a:t>Bind </a:t>
            </a:r>
            <a:r>
              <a:rPr lang="en-US" sz="1100" dirty="0">
                <a:solidFill>
                  <a:srgbClr val="0000FF"/>
                </a:solidFill>
              </a:rPr>
              <a:t>or unbind a service to an </a:t>
            </a:r>
            <a:r>
              <a:rPr lang="en-US" sz="1100" dirty="0" smtClean="0">
                <a:solidFill>
                  <a:srgbClr val="0000FF"/>
                </a:solidFill>
              </a:rPr>
              <a:t>application</a:t>
            </a:r>
          </a:p>
          <a:p>
            <a:pPr marL="830138" lvl="1" indent="-285750" fontAlgn="base">
              <a:spcBef>
                <a:spcPct val="50000"/>
              </a:spcBef>
              <a:spcAft>
                <a:spcPct val="0"/>
              </a:spcAft>
              <a:buClr>
                <a:srgbClr val="F0AB00"/>
              </a:buClr>
              <a:buSzPct val="80000"/>
              <a:buFont typeface="Arial"/>
              <a:buChar char="•"/>
            </a:pPr>
            <a:r>
              <a:rPr lang="en-US" sz="1100" dirty="0" smtClean="0"/>
              <a:t>Rename </a:t>
            </a:r>
            <a:r>
              <a:rPr lang="en-US" sz="1100" dirty="0"/>
              <a:t>a </a:t>
            </a:r>
            <a:r>
              <a:rPr lang="en-US" sz="1100" dirty="0" smtClean="0"/>
              <a:t>space</a:t>
            </a:r>
            <a:endParaRPr lang="en-US" sz="1800" dirty="0" smtClean="0"/>
          </a:p>
          <a:p>
            <a:pPr marL="830138" lvl="1" indent="-285750" fontAlgn="base">
              <a:spcBef>
                <a:spcPct val="50000"/>
              </a:spcBef>
              <a:spcAft>
                <a:spcPct val="0"/>
              </a:spcAft>
              <a:buClr>
                <a:srgbClr val="F0AB00"/>
              </a:buClr>
              <a:buSzPct val="80000"/>
              <a:buFont typeface="Arial"/>
              <a:buChar char="•"/>
            </a:pPr>
            <a:r>
              <a:rPr lang="en-US" sz="1100" dirty="0" smtClean="0"/>
              <a:t>View </a:t>
            </a:r>
            <a:r>
              <a:rPr lang="en-US" sz="1100" dirty="0"/>
              <a:t>the status, number of instances, service bindings, and resource use of each application in the </a:t>
            </a:r>
            <a:r>
              <a:rPr lang="en-US" sz="1100" dirty="0" smtClean="0"/>
              <a:t>space</a:t>
            </a:r>
          </a:p>
          <a:p>
            <a:pPr marL="830138" lvl="1" indent="-285750" fontAlgn="base">
              <a:spcBef>
                <a:spcPct val="50000"/>
              </a:spcBef>
              <a:spcAft>
                <a:spcPct val="0"/>
              </a:spcAft>
              <a:buClr>
                <a:srgbClr val="F0AB00"/>
              </a:buClr>
              <a:buSzPct val="80000"/>
              <a:buFont typeface="Arial"/>
              <a:buChar char="•"/>
            </a:pPr>
            <a:r>
              <a:rPr lang="en-US" sz="1100" dirty="0" smtClean="0">
                <a:solidFill>
                  <a:srgbClr val="0000FF"/>
                </a:solidFill>
              </a:rPr>
              <a:t>Change </a:t>
            </a:r>
            <a:r>
              <a:rPr lang="en-US" sz="1100" dirty="0">
                <a:solidFill>
                  <a:srgbClr val="0000FF"/>
                </a:solidFill>
              </a:rPr>
              <a:t>the number of instances, memory allocation, and disk limit of each application in the </a:t>
            </a:r>
            <a:r>
              <a:rPr lang="en-US" sz="1100" dirty="0" smtClean="0">
                <a:solidFill>
                  <a:srgbClr val="0000FF"/>
                </a:solidFill>
              </a:rPr>
              <a:t>space</a:t>
            </a:r>
          </a:p>
          <a:p>
            <a:pPr marL="830138" lvl="1" indent="-285750" fontAlgn="base">
              <a:spcBef>
                <a:spcPct val="50000"/>
              </a:spcBef>
              <a:spcAft>
                <a:spcPct val="0"/>
              </a:spcAft>
              <a:buClr>
                <a:srgbClr val="F0AB00"/>
              </a:buClr>
              <a:buSzPct val="80000"/>
              <a:buFont typeface="Arial"/>
              <a:buChar char="•"/>
            </a:pPr>
            <a:r>
              <a:rPr lang="en-US" sz="1100" dirty="0" smtClean="0"/>
              <a:t>Associate </a:t>
            </a:r>
            <a:r>
              <a:rPr lang="en-US" sz="1100" dirty="0"/>
              <a:t>an internal or external URL with an application</a:t>
            </a:r>
          </a:p>
          <a:p>
            <a:pPr marL="285750" indent="-285750" fontAlgn="base">
              <a:spcBef>
                <a:spcPct val="50000"/>
              </a:spcBef>
              <a:spcAft>
                <a:spcPct val="0"/>
              </a:spcAft>
              <a:buClr>
                <a:srgbClr val="F0AB00"/>
              </a:buClr>
              <a:buSzPct val="80000"/>
              <a:buFont typeface="Arial"/>
              <a:buChar char="•"/>
            </a:pPr>
            <a:r>
              <a:rPr lang="en-US" sz="1800" b="1" kern="0" dirty="0" smtClean="0">
                <a:ea typeface="Arial Unicode MS" pitchFamily="34" charset="-128"/>
                <a:cs typeface="Arial Unicode MS" pitchFamily="34" charset="-128"/>
              </a:rPr>
              <a:t>Space Auditor</a:t>
            </a:r>
            <a:r>
              <a:rPr lang="en-US" sz="1800" kern="0" dirty="0" smtClean="0">
                <a:ea typeface="Arial Unicode MS" pitchFamily="34" charset="-128"/>
                <a:cs typeface="Arial Unicode MS" pitchFamily="34" charset="-128"/>
              </a:rPr>
              <a:t> – Space view only rights</a:t>
            </a:r>
          </a:p>
          <a:p>
            <a:pPr marL="830138" lvl="1" indent="-285750" fontAlgn="base">
              <a:spcBef>
                <a:spcPct val="50000"/>
              </a:spcBef>
              <a:spcAft>
                <a:spcPct val="0"/>
              </a:spcAft>
              <a:buClr>
                <a:srgbClr val="F0AB00"/>
              </a:buClr>
              <a:buSzPct val="80000"/>
              <a:buFont typeface="Arial"/>
              <a:buChar char="•"/>
            </a:pPr>
            <a:r>
              <a:rPr lang="en-US" sz="1100" dirty="0"/>
              <a:t>View the status, number of instances, service bindings, and resource use of each application in the </a:t>
            </a:r>
            <a:r>
              <a:rPr lang="en-US" sz="1100" dirty="0" smtClean="0"/>
              <a:t>space</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200" i="1"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200" i="1" kern="0" dirty="0" smtClean="0">
                <a:ea typeface="Arial Unicode MS" pitchFamily="34" charset="-128"/>
                <a:cs typeface="Arial Unicode MS" pitchFamily="34" charset="-128"/>
              </a:rPr>
              <a:t>Official Cloud Foundry </a:t>
            </a:r>
            <a:r>
              <a:rPr lang="en-US" sz="1200" i="1" kern="0" dirty="0">
                <a:ea typeface="Arial Unicode MS" pitchFamily="34" charset="-128"/>
                <a:cs typeface="Arial Unicode MS" pitchFamily="34" charset="-128"/>
              </a:rPr>
              <a:t>Documentation - </a:t>
            </a:r>
            <a:r>
              <a:rPr lang="en-US" sz="1200" i="1" kern="0" dirty="0">
                <a:ea typeface="Arial Unicode MS" pitchFamily="34" charset="-128"/>
                <a:cs typeface="Arial Unicode MS" pitchFamily="34" charset="-128"/>
                <a:hlinkClick r:id="rId2"/>
              </a:rPr>
              <a:t>http://docs.cloudfoundry.org/concepts/roles.html#space-</a:t>
            </a:r>
            <a:r>
              <a:rPr lang="en-US" sz="1200" i="1" kern="0" dirty="0" smtClean="0">
                <a:ea typeface="Arial Unicode MS" pitchFamily="34" charset="-128"/>
                <a:cs typeface="Arial Unicode MS" pitchFamily="34" charset="-128"/>
                <a:hlinkClick r:id="rId2"/>
              </a:rPr>
              <a:t>roles</a:t>
            </a:r>
            <a:r>
              <a:rPr lang="en-US" sz="1200" i="1" kern="0" dirty="0" smtClean="0">
                <a:ea typeface="Arial Unicode MS" pitchFamily="34" charset="-128"/>
                <a:cs typeface="Arial Unicode MS" pitchFamily="34" charset="-128"/>
              </a:rPr>
              <a:t> </a:t>
            </a:r>
            <a:endParaRPr lang="en-US" sz="1100" i="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135917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Foundry Role Principles 1</a:t>
            </a:r>
            <a:endParaRPr lang="en-US" dirty="0"/>
          </a:p>
        </p:txBody>
      </p:sp>
      <p:sp>
        <p:nvSpPr>
          <p:cNvPr id="3" name="TextBox 2"/>
          <p:cNvSpPr txBox="1"/>
          <p:nvPr/>
        </p:nvSpPr>
        <p:spPr>
          <a:xfrm>
            <a:off x="324000" y="1536700"/>
            <a:ext cx="11545200"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Only technical users (</a:t>
            </a:r>
            <a:r>
              <a:rPr lang="en-US" sz="1800" kern="0" dirty="0" err="1" smtClean="0">
                <a:ea typeface="Arial Unicode MS" pitchFamily="34" charset="-128"/>
                <a:cs typeface="Arial Unicode MS" pitchFamily="34" charset="-128"/>
              </a:rPr>
              <a:t>Pxxx</a:t>
            </a:r>
            <a:r>
              <a:rPr lang="en-US" sz="1800" kern="0" dirty="0" smtClean="0">
                <a:ea typeface="Arial Unicode MS" pitchFamily="34" charset="-128"/>
                <a:cs typeface="Arial Unicode MS" pitchFamily="34" charset="-128"/>
              </a:rPr>
              <a:t>) should be able to manipulate the spaces of the CD pipeline</a:t>
            </a:r>
          </a:p>
          <a:p>
            <a:pPr marL="285750"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Team developers should be able to view all debugging related information</a:t>
            </a:r>
          </a:p>
          <a:p>
            <a:pPr marL="285750"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Team Managers/ Project </a:t>
            </a:r>
            <a:r>
              <a:rPr lang="en-US" sz="1800" kern="0" dirty="0" err="1" smtClean="0">
                <a:ea typeface="Arial Unicode MS" pitchFamily="34" charset="-128"/>
                <a:cs typeface="Arial Unicode MS" pitchFamily="34" charset="-128"/>
              </a:rPr>
              <a:t>Responsibles</a:t>
            </a:r>
            <a:r>
              <a:rPr lang="en-US" sz="1800" kern="0" dirty="0" smtClean="0">
                <a:ea typeface="Arial Unicode MS" pitchFamily="34" charset="-128"/>
                <a:cs typeface="Arial Unicode MS" pitchFamily="34" charset="-128"/>
              </a:rPr>
              <a:t> can administer the role and space assignments of their organizations</a:t>
            </a:r>
          </a:p>
          <a:p>
            <a:pPr marL="285750" indent="-285750" fontAlgn="base">
              <a:spcBef>
                <a:spcPct val="50000"/>
              </a:spcBef>
              <a:spcAft>
                <a:spcPct val="0"/>
              </a:spcAft>
              <a:buClr>
                <a:srgbClr val="F0AB00"/>
              </a:buClr>
              <a:buSzPct val="80000"/>
              <a:buFont typeface="Arial"/>
              <a:buChar char="•"/>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16176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gray">
          <a:xfrm>
            <a:off x="324000" y="1320800"/>
            <a:ext cx="11545199" cy="5092700"/>
          </a:xfrm>
          <a:prstGeom prst="round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ounded Rectangle 6"/>
          <p:cNvSpPr/>
          <p:nvPr/>
        </p:nvSpPr>
        <p:spPr bwMode="gray">
          <a:xfrm>
            <a:off x="584200" y="1943100"/>
            <a:ext cx="8610600" cy="4241800"/>
          </a:xfrm>
          <a:prstGeom prst="roundRect">
            <a:avLst/>
          </a:prstGeom>
          <a:solidFill>
            <a:schemeClr val="accent3">
              <a:lumMod val="75000"/>
            </a:schemeClr>
          </a:solidFill>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Cloud Foundry Roles </a:t>
            </a:r>
            <a:r>
              <a:rPr lang="en-US" dirty="0" smtClean="0"/>
              <a:t>2 </a:t>
            </a:r>
            <a:r>
              <a:rPr lang="en-US" dirty="0"/>
              <a:t>– </a:t>
            </a:r>
            <a:r>
              <a:rPr lang="en-US" dirty="0" smtClean="0"/>
              <a:t>Organization Role User Mapping</a:t>
            </a:r>
            <a:endParaRPr lang="en-US" dirty="0"/>
          </a:p>
        </p:txBody>
      </p:sp>
      <p:sp>
        <p:nvSpPr>
          <p:cNvPr id="4" name="TextBox 3"/>
          <p:cNvSpPr txBox="1"/>
          <p:nvPr/>
        </p:nvSpPr>
        <p:spPr>
          <a:xfrm>
            <a:off x="1079501" y="1462900"/>
            <a:ext cx="18415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Cloud Foundry</a:t>
            </a:r>
          </a:p>
        </p:txBody>
      </p:sp>
      <p:sp>
        <p:nvSpPr>
          <p:cNvPr id="10" name="TextBox 9"/>
          <p:cNvSpPr txBox="1"/>
          <p:nvPr/>
        </p:nvSpPr>
        <p:spPr>
          <a:xfrm>
            <a:off x="4102100" y="2138867"/>
            <a:ext cx="1574800"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Org A</a:t>
            </a:r>
          </a:p>
        </p:txBody>
      </p:sp>
      <p:sp>
        <p:nvSpPr>
          <p:cNvPr id="35" name="Rectangle 34"/>
          <p:cNvSpPr/>
          <p:nvPr/>
        </p:nvSpPr>
        <p:spPr bwMode="gray">
          <a:xfrm>
            <a:off x="4032250" y="3870329"/>
            <a:ext cx="1752600" cy="819150"/>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Org Managers</a:t>
            </a:r>
          </a:p>
        </p:txBody>
      </p:sp>
      <p:sp>
        <p:nvSpPr>
          <p:cNvPr id="36" name="Rectangle 35"/>
          <p:cNvSpPr/>
          <p:nvPr/>
        </p:nvSpPr>
        <p:spPr bwMode="gray">
          <a:xfrm>
            <a:off x="4032250" y="2552705"/>
            <a:ext cx="1752600" cy="83819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Org Auditors</a:t>
            </a:r>
          </a:p>
        </p:txBody>
      </p:sp>
      <p:sp>
        <p:nvSpPr>
          <p:cNvPr id="37" name="Rectangle 36"/>
          <p:cNvSpPr/>
          <p:nvPr/>
        </p:nvSpPr>
        <p:spPr bwMode="gray">
          <a:xfrm>
            <a:off x="4032250" y="5143504"/>
            <a:ext cx="1752600" cy="850896"/>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Billing Managers</a:t>
            </a:r>
          </a:p>
        </p:txBody>
      </p:sp>
      <p:grpSp>
        <p:nvGrpSpPr>
          <p:cNvPr id="39" name="Group 38"/>
          <p:cNvGrpSpPr/>
          <p:nvPr/>
        </p:nvGrpSpPr>
        <p:grpSpPr>
          <a:xfrm>
            <a:off x="9436100" y="1841500"/>
            <a:ext cx="2255300" cy="4152900"/>
            <a:chOff x="11519950" y="1644646"/>
            <a:chExt cx="2255300" cy="4051300"/>
          </a:xfrm>
        </p:grpSpPr>
        <p:sp>
          <p:nvSpPr>
            <p:cNvPr id="38" name="Rounded Rectangle 37"/>
            <p:cNvSpPr/>
            <p:nvPr/>
          </p:nvSpPr>
          <p:spPr bwMode="gray">
            <a:xfrm>
              <a:off x="11519950" y="1644646"/>
              <a:ext cx="2255300" cy="4051300"/>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Oval 11"/>
            <p:cNvSpPr/>
            <p:nvPr/>
          </p:nvSpPr>
          <p:spPr bwMode="gray">
            <a:xfrm>
              <a:off x="11691400" y="1739899"/>
              <a:ext cx="1912400" cy="958851"/>
            </a:xfrm>
            <a:prstGeom prst="ellipse">
              <a:avLst/>
            </a:prstGeom>
            <a:solidFill>
              <a:schemeClr val="accent5">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Team</a:t>
              </a:r>
              <a:b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Developers</a:t>
              </a:r>
            </a:p>
          </p:txBody>
        </p:sp>
        <p:sp>
          <p:nvSpPr>
            <p:cNvPr id="13" name="Oval 12"/>
            <p:cNvSpPr/>
            <p:nvPr/>
          </p:nvSpPr>
          <p:spPr bwMode="gray">
            <a:xfrm>
              <a:off x="11691400" y="3092449"/>
              <a:ext cx="1912400" cy="958851"/>
            </a:xfrm>
            <a:prstGeom prst="ellipse">
              <a:avLst/>
            </a:prstGeom>
            <a:solidFill>
              <a:srgbClr val="FFFF00"/>
            </a:solidFill>
            <a:ln w="6350" algn="ctr">
              <a:solidFill>
                <a:srgbClr val="FFFF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Team</a:t>
              </a:r>
              <a:b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Managers</a:t>
              </a:r>
            </a:p>
          </p:txBody>
        </p:sp>
        <p:sp>
          <p:nvSpPr>
            <p:cNvPr id="14" name="Oval 13"/>
            <p:cNvSpPr/>
            <p:nvPr/>
          </p:nvSpPr>
          <p:spPr bwMode="gray">
            <a:xfrm>
              <a:off x="11691400" y="4597399"/>
              <a:ext cx="1912400" cy="958851"/>
            </a:xfrm>
            <a:prstGeom prst="ellipse">
              <a:avLst/>
            </a:prstGeom>
            <a:solidFill>
              <a:schemeClr val="bg2">
                <a:lumMod val="75000"/>
              </a:schemeClr>
            </a:solidFill>
            <a:ln w="635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Technical User</a:t>
              </a:r>
            </a:p>
          </p:txBody>
        </p:sp>
      </p:grpSp>
      <p:sp>
        <p:nvSpPr>
          <p:cNvPr id="3" name="Oval 2"/>
          <p:cNvSpPr/>
          <p:nvPr/>
        </p:nvSpPr>
        <p:spPr bwMode="gray">
          <a:xfrm>
            <a:off x="5655377" y="2619067"/>
            <a:ext cx="258945" cy="197861"/>
          </a:xfrm>
          <a:prstGeom prst="ellipse">
            <a:avLst/>
          </a:prstGeom>
          <a:solidFill>
            <a:srgbClr val="FF99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a:t>
            </a:r>
          </a:p>
        </p:txBody>
      </p:sp>
      <p:sp>
        <p:nvSpPr>
          <p:cNvPr id="20" name="Oval 19"/>
          <p:cNvSpPr/>
          <p:nvPr/>
        </p:nvSpPr>
        <p:spPr bwMode="gray">
          <a:xfrm>
            <a:off x="5646555" y="4167378"/>
            <a:ext cx="258945" cy="197861"/>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t>
            </a:r>
          </a:p>
        </p:txBody>
      </p:sp>
      <p:sp>
        <p:nvSpPr>
          <p:cNvPr id="22" name="Oval 21"/>
          <p:cNvSpPr/>
          <p:nvPr/>
        </p:nvSpPr>
        <p:spPr bwMode="gray">
          <a:xfrm>
            <a:off x="5646554" y="5439567"/>
            <a:ext cx="258945" cy="197861"/>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t>
            </a:r>
          </a:p>
        </p:txBody>
      </p:sp>
      <p:sp>
        <p:nvSpPr>
          <p:cNvPr id="23" name="Oval 22"/>
          <p:cNvSpPr/>
          <p:nvPr/>
        </p:nvSpPr>
        <p:spPr bwMode="gray">
          <a:xfrm>
            <a:off x="5655376" y="4427921"/>
            <a:ext cx="258945" cy="197861"/>
          </a:xfrm>
          <a:prstGeom prst="ellipse">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T</a:t>
            </a:r>
          </a:p>
        </p:txBody>
      </p:sp>
    </p:spTree>
    <p:extLst>
      <p:ext uri="{BB962C8B-B14F-4D97-AF65-F5344CB8AC3E}">
        <p14:creationId xmlns:p14="http://schemas.microsoft.com/office/powerpoint/2010/main" val="295869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Principles 3</a:t>
            </a:r>
            <a:endParaRPr lang="en-US" dirty="0"/>
          </a:p>
        </p:txBody>
      </p:sp>
      <p:sp>
        <p:nvSpPr>
          <p:cNvPr id="3" name="TextBox 2"/>
          <p:cNvSpPr txBox="1"/>
          <p:nvPr/>
        </p:nvSpPr>
        <p:spPr>
          <a:xfrm>
            <a:off x="324000" y="1536700"/>
            <a:ext cx="11545200"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Team Developers</a:t>
            </a:r>
          </a:p>
          <a:p>
            <a:pPr marL="830138" lvl="1" indent="-285750" fontAlgn="base">
              <a:spcBef>
                <a:spcPct val="50000"/>
              </a:spcBef>
              <a:spcAft>
                <a:spcPct val="0"/>
              </a:spcAft>
              <a:buClr>
                <a:srgbClr val="F0AB00"/>
              </a:buClr>
              <a:buSzPct val="80000"/>
              <a:buFont typeface="Arial"/>
              <a:buChar char="•"/>
            </a:pPr>
            <a:r>
              <a:rPr lang="en-US" sz="1800" kern="0" dirty="0">
                <a:ea typeface="Arial Unicode MS" pitchFamily="34" charset="-128"/>
                <a:cs typeface="Arial Unicode MS" pitchFamily="34" charset="-128"/>
              </a:rPr>
              <a:t>have to trigger automation for deploying to staging/live </a:t>
            </a:r>
            <a:r>
              <a:rPr lang="en-US" sz="1800" kern="0" dirty="0" smtClean="0">
                <a:ea typeface="Arial Unicode MS" pitchFamily="34" charset="-128"/>
                <a:cs typeface="Arial Unicode MS" pitchFamily="34" charset="-128"/>
              </a:rPr>
              <a:t>environments</a:t>
            </a:r>
          </a:p>
          <a:p>
            <a:pPr marL="830138" lvl="1"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have full access privileges within the development space (e.g. </a:t>
            </a:r>
            <a:r>
              <a:rPr lang="en-US" sz="1800" kern="0" dirty="0" err="1" smtClean="0">
                <a:ea typeface="Arial Unicode MS" pitchFamily="34" charset="-128"/>
                <a:cs typeface="Arial Unicode MS" pitchFamily="34" charset="-128"/>
              </a:rPr>
              <a:t>agilese</a:t>
            </a:r>
            <a:r>
              <a:rPr lang="en-US" sz="1800" kern="0" dirty="0" smtClean="0">
                <a:ea typeface="Arial Unicode MS" pitchFamily="34" charset="-128"/>
                <a:cs typeface="Arial Unicode MS" pitchFamily="34" charset="-128"/>
              </a:rPr>
              <a:t>/test)</a:t>
            </a:r>
          </a:p>
          <a:p>
            <a:pPr marL="830138" lvl="1"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have read only access to all spaces of the CD pipeline</a:t>
            </a:r>
          </a:p>
          <a:p>
            <a:pPr marL="285750"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Team Managers</a:t>
            </a:r>
          </a:p>
          <a:p>
            <a:pPr marL="830138" lvl="1" indent="-285750" fontAlgn="base">
              <a:spcBef>
                <a:spcPct val="50000"/>
              </a:spcBef>
              <a:spcAft>
                <a:spcPct val="0"/>
              </a:spcAft>
              <a:buClr>
                <a:srgbClr val="F0AB00"/>
              </a:buClr>
              <a:buSzPct val="80000"/>
              <a:buFont typeface="Arial"/>
              <a:buChar char="•"/>
            </a:pPr>
            <a:r>
              <a:rPr lang="en-US" sz="1800" kern="0" dirty="0">
                <a:ea typeface="Arial Unicode MS" pitchFamily="34" charset="-128"/>
                <a:cs typeface="Arial Unicode MS" pitchFamily="34" charset="-128"/>
              </a:rPr>
              <a:t>h</a:t>
            </a:r>
            <a:r>
              <a:rPr lang="en-US" sz="1800" kern="0" dirty="0" smtClean="0">
                <a:ea typeface="Arial Unicode MS" pitchFamily="34" charset="-128"/>
                <a:cs typeface="Arial Unicode MS" pitchFamily="34" charset="-128"/>
              </a:rPr>
              <a:t>ave full organization access</a:t>
            </a:r>
          </a:p>
          <a:p>
            <a:pPr marL="830138" lvl="1" indent="-285750" fontAlgn="base">
              <a:spcBef>
                <a:spcPct val="50000"/>
              </a:spcBef>
              <a:spcAft>
                <a:spcPct val="0"/>
              </a:spcAft>
              <a:buClr>
                <a:srgbClr val="F0AB00"/>
              </a:buClr>
              <a:buSzPct val="80000"/>
              <a:buFont typeface="Arial"/>
              <a:buChar char="•"/>
            </a:pPr>
            <a:r>
              <a:rPr lang="en-US" sz="1800" kern="0" dirty="0">
                <a:ea typeface="Arial Unicode MS" pitchFamily="34" charset="-128"/>
                <a:cs typeface="Arial Unicode MS" pitchFamily="34" charset="-128"/>
              </a:rPr>
              <a:t>c</a:t>
            </a:r>
            <a:r>
              <a:rPr lang="en-US" sz="1800" kern="0" dirty="0" smtClean="0">
                <a:ea typeface="Arial Unicode MS" pitchFamily="34" charset="-128"/>
                <a:cs typeface="Arial Unicode MS" pitchFamily="34" charset="-128"/>
              </a:rPr>
              <a:t>an manage the development team’s assignments</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Technical User (</a:t>
            </a:r>
            <a:r>
              <a:rPr lang="en-US" sz="1800" kern="0" dirty="0" err="1" smtClean="0">
                <a:ea typeface="Arial Unicode MS" pitchFamily="34" charset="-128"/>
                <a:cs typeface="Arial Unicode MS" pitchFamily="34" charset="-128"/>
              </a:rPr>
              <a:t>Pxxx</a:t>
            </a:r>
            <a:r>
              <a:rPr lang="en-US" sz="1800" kern="0" dirty="0" smtClean="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can only manipulate spaces of the CD pipeline</a:t>
            </a:r>
          </a:p>
          <a:p>
            <a:pPr marL="830138" lvl="1" indent="-285750" fontAlgn="base">
              <a:spcBef>
                <a:spcPct val="50000"/>
              </a:spcBef>
              <a:spcAft>
                <a:spcPct val="0"/>
              </a:spcAft>
              <a:buClr>
                <a:srgbClr val="F0AB00"/>
              </a:buClr>
              <a:buSzPct val="80000"/>
              <a:buFont typeface="Arial"/>
              <a:buChar char="•"/>
            </a:pPr>
            <a:r>
              <a:rPr lang="en-US" sz="1800" kern="0" dirty="0" smtClean="0">
                <a:ea typeface="Arial Unicode MS" pitchFamily="34" charset="-128"/>
                <a:cs typeface="Arial Unicode MS" pitchFamily="34" charset="-128"/>
              </a:rPr>
              <a:t>has no access to the development space</a:t>
            </a:r>
          </a:p>
        </p:txBody>
      </p:sp>
    </p:spTree>
    <p:extLst>
      <p:ext uri="{BB962C8B-B14F-4D97-AF65-F5344CB8AC3E}">
        <p14:creationId xmlns:p14="http://schemas.microsoft.com/office/powerpoint/2010/main" val="1382776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gray">
          <a:xfrm>
            <a:off x="324000" y="1320800"/>
            <a:ext cx="11545199" cy="5092700"/>
          </a:xfrm>
          <a:prstGeom prst="round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ounded Rectangle 6"/>
          <p:cNvSpPr/>
          <p:nvPr/>
        </p:nvSpPr>
        <p:spPr bwMode="gray">
          <a:xfrm>
            <a:off x="584200" y="1943100"/>
            <a:ext cx="8610600" cy="4241800"/>
          </a:xfrm>
          <a:prstGeom prst="roundRect">
            <a:avLst/>
          </a:prstGeom>
          <a:solidFill>
            <a:schemeClr val="accent3">
              <a:lumMod val="75000"/>
            </a:schemeClr>
          </a:solidFill>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Cloud Foundry Roles </a:t>
            </a:r>
            <a:r>
              <a:rPr lang="en-US" dirty="0" smtClean="0"/>
              <a:t>3 </a:t>
            </a:r>
            <a:r>
              <a:rPr lang="en-US" dirty="0"/>
              <a:t>– </a:t>
            </a:r>
            <a:r>
              <a:rPr lang="en-US" dirty="0" smtClean="0"/>
              <a:t>Space Role User Mapping</a:t>
            </a:r>
            <a:endParaRPr lang="en-US" dirty="0"/>
          </a:p>
        </p:txBody>
      </p:sp>
      <p:sp>
        <p:nvSpPr>
          <p:cNvPr id="4" name="TextBox 3"/>
          <p:cNvSpPr txBox="1"/>
          <p:nvPr/>
        </p:nvSpPr>
        <p:spPr>
          <a:xfrm>
            <a:off x="1079501" y="1462900"/>
            <a:ext cx="18415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Cloud Foundry</a:t>
            </a:r>
          </a:p>
        </p:txBody>
      </p:sp>
      <p:sp>
        <p:nvSpPr>
          <p:cNvPr id="10" name="TextBox 9"/>
          <p:cNvSpPr txBox="1"/>
          <p:nvPr/>
        </p:nvSpPr>
        <p:spPr>
          <a:xfrm>
            <a:off x="3675472" y="2000367"/>
            <a:ext cx="1574800"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Org A</a:t>
            </a:r>
          </a:p>
        </p:txBody>
      </p:sp>
      <p:grpSp>
        <p:nvGrpSpPr>
          <p:cNvPr id="39" name="Group 38"/>
          <p:cNvGrpSpPr/>
          <p:nvPr/>
        </p:nvGrpSpPr>
        <p:grpSpPr>
          <a:xfrm>
            <a:off x="9436100" y="1943100"/>
            <a:ext cx="2255300" cy="4051300"/>
            <a:chOff x="11519950" y="1644646"/>
            <a:chExt cx="2255300" cy="4051300"/>
          </a:xfrm>
        </p:grpSpPr>
        <p:sp>
          <p:nvSpPr>
            <p:cNvPr id="38" name="Rounded Rectangle 37"/>
            <p:cNvSpPr/>
            <p:nvPr/>
          </p:nvSpPr>
          <p:spPr bwMode="gray">
            <a:xfrm>
              <a:off x="11519950" y="1644646"/>
              <a:ext cx="2255300" cy="4051300"/>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Oval 11"/>
            <p:cNvSpPr/>
            <p:nvPr/>
          </p:nvSpPr>
          <p:spPr bwMode="gray">
            <a:xfrm>
              <a:off x="11691400" y="1739899"/>
              <a:ext cx="1912400" cy="958851"/>
            </a:xfrm>
            <a:prstGeom prst="ellipse">
              <a:avLst/>
            </a:prstGeom>
            <a:solidFill>
              <a:schemeClr val="accent5">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Team</a:t>
              </a:r>
              <a:b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Developers</a:t>
              </a:r>
            </a:p>
          </p:txBody>
        </p:sp>
        <p:sp>
          <p:nvSpPr>
            <p:cNvPr id="13" name="Oval 12"/>
            <p:cNvSpPr/>
            <p:nvPr/>
          </p:nvSpPr>
          <p:spPr bwMode="gray">
            <a:xfrm>
              <a:off x="11691400" y="3092449"/>
              <a:ext cx="1912400" cy="958851"/>
            </a:xfrm>
            <a:prstGeom prst="ellipse">
              <a:avLst/>
            </a:prstGeom>
            <a:solidFill>
              <a:srgbClr val="FFFF00"/>
            </a:solidFill>
            <a:ln w="6350" algn="ctr">
              <a:solidFill>
                <a:srgbClr val="FFFF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Team</a:t>
              </a:r>
              <a:b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Managers</a:t>
              </a:r>
            </a:p>
          </p:txBody>
        </p:sp>
        <p:sp>
          <p:nvSpPr>
            <p:cNvPr id="14" name="Oval 13"/>
            <p:cNvSpPr/>
            <p:nvPr/>
          </p:nvSpPr>
          <p:spPr bwMode="gray">
            <a:xfrm>
              <a:off x="11691400" y="4597399"/>
              <a:ext cx="1912400" cy="958851"/>
            </a:xfrm>
            <a:prstGeom prst="ellipse">
              <a:avLst/>
            </a:prstGeom>
            <a:solidFill>
              <a:schemeClr val="bg2">
                <a:lumMod val="75000"/>
              </a:schemeClr>
            </a:solidFill>
            <a:ln w="635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Technical User</a:t>
              </a:r>
            </a:p>
          </p:txBody>
        </p:sp>
      </p:grpSp>
      <p:grpSp>
        <p:nvGrpSpPr>
          <p:cNvPr id="9" name="Group 8"/>
          <p:cNvGrpSpPr/>
          <p:nvPr/>
        </p:nvGrpSpPr>
        <p:grpSpPr>
          <a:xfrm>
            <a:off x="897956" y="4467820"/>
            <a:ext cx="2661073" cy="1555750"/>
            <a:chOff x="5270501" y="4394200"/>
            <a:chExt cx="2661073" cy="1555750"/>
          </a:xfrm>
        </p:grpSpPr>
        <p:grpSp>
          <p:nvGrpSpPr>
            <p:cNvPr id="32" name="Group 31"/>
            <p:cNvGrpSpPr/>
            <p:nvPr/>
          </p:nvGrpSpPr>
          <p:grpSpPr>
            <a:xfrm>
              <a:off x="5270501" y="4394200"/>
              <a:ext cx="2609850" cy="1555750"/>
              <a:chOff x="4546600" y="4438650"/>
              <a:chExt cx="2609850" cy="1555750"/>
            </a:xfrm>
          </p:grpSpPr>
          <p:sp>
            <p:nvSpPr>
              <p:cNvPr id="16" name="Rounded Rectangle 15"/>
              <p:cNvSpPr/>
              <p:nvPr/>
            </p:nvSpPr>
            <p:spPr bwMode="gray">
              <a:xfrm>
                <a:off x="4546600" y="4438650"/>
                <a:ext cx="2609850" cy="155575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Acceptance Space</a:t>
                </a:r>
              </a:p>
            </p:txBody>
          </p:sp>
          <p:sp>
            <p:nvSpPr>
              <p:cNvPr id="22" name="Rectangle 21"/>
              <p:cNvSpPr/>
              <p:nvPr/>
            </p:nvSpPr>
            <p:spPr bwMode="gray">
              <a:xfrm>
                <a:off x="4737100" y="4864099"/>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Managers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3" name="Rectangle 22"/>
              <p:cNvSpPr/>
              <p:nvPr/>
            </p:nvSpPr>
            <p:spPr bwMode="gray">
              <a:xfrm>
                <a:off x="5956300" y="4864099"/>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Developers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Rectangle 23"/>
              <p:cNvSpPr/>
              <p:nvPr/>
            </p:nvSpPr>
            <p:spPr bwMode="gray">
              <a:xfrm>
                <a:off x="5956300" y="5460998"/>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Auditors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44" name="Oval 43"/>
            <p:cNvSpPr/>
            <p:nvPr/>
          </p:nvSpPr>
          <p:spPr bwMode="gray">
            <a:xfrm>
              <a:off x="7672629" y="5521325"/>
              <a:ext cx="258945" cy="197861"/>
            </a:xfrm>
            <a:prstGeom prst="ellipse">
              <a:avLst/>
            </a:prstGeom>
            <a:solidFill>
              <a:srgbClr val="FF99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a:t>
              </a:r>
            </a:p>
          </p:txBody>
        </p:sp>
        <p:sp>
          <p:nvSpPr>
            <p:cNvPr id="46" name="Oval 45"/>
            <p:cNvSpPr/>
            <p:nvPr/>
          </p:nvSpPr>
          <p:spPr bwMode="gray">
            <a:xfrm>
              <a:off x="7652553" y="4956680"/>
              <a:ext cx="258945" cy="197861"/>
            </a:xfrm>
            <a:prstGeom prst="ellipse">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T</a:t>
              </a:r>
            </a:p>
          </p:txBody>
        </p:sp>
      </p:grpSp>
      <p:grpSp>
        <p:nvGrpSpPr>
          <p:cNvPr id="3" name="Group 2"/>
          <p:cNvGrpSpPr/>
          <p:nvPr/>
        </p:nvGrpSpPr>
        <p:grpSpPr>
          <a:xfrm>
            <a:off x="5969481" y="4334628"/>
            <a:ext cx="2667000" cy="1610032"/>
            <a:chOff x="790578" y="2393645"/>
            <a:chExt cx="2667000" cy="1610032"/>
          </a:xfrm>
        </p:grpSpPr>
        <p:grpSp>
          <p:nvGrpSpPr>
            <p:cNvPr id="31" name="Group 30"/>
            <p:cNvGrpSpPr/>
            <p:nvPr/>
          </p:nvGrpSpPr>
          <p:grpSpPr>
            <a:xfrm>
              <a:off x="790578" y="2393645"/>
              <a:ext cx="2609850" cy="1610032"/>
              <a:chOff x="4546600" y="2441267"/>
              <a:chExt cx="2609850" cy="1610032"/>
            </a:xfrm>
          </p:grpSpPr>
          <p:sp>
            <p:nvSpPr>
              <p:cNvPr id="15" name="Rounded Rectangle 14"/>
              <p:cNvSpPr/>
              <p:nvPr/>
            </p:nvSpPr>
            <p:spPr bwMode="gray">
              <a:xfrm>
                <a:off x="4546600" y="2441267"/>
                <a:ext cx="2609850" cy="1610032"/>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Production Space</a:t>
                </a:r>
              </a:p>
            </p:txBody>
          </p:sp>
          <p:sp>
            <p:nvSpPr>
              <p:cNvPr id="19" name="Rectangle 18"/>
              <p:cNvSpPr/>
              <p:nvPr/>
            </p:nvSpPr>
            <p:spPr bwMode="gray">
              <a:xfrm>
                <a:off x="4737100" y="2908300"/>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Managers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Rectangle 19"/>
              <p:cNvSpPr/>
              <p:nvPr/>
            </p:nvSpPr>
            <p:spPr bwMode="gray">
              <a:xfrm>
                <a:off x="5956300" y="2908300"/>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Developers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ectangle 20"/>
              <p:cNvSpPr/>
              <p:nvPr/>
            </p:nvSpPr>
            <p:spPr bwMode="gray">
              <a:xfrm>
                <a:off x="5956300" y="3505199"/>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Auditors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40" name="Oval 39"/>
            <p:cNvSpPr/>
            <p:nvPr/>
          </p:nvSpPr>
          <p:spPr bwMode="gray">
            <a:xfrm>
              <a:off x="3198633" y="3531490"/>
              <a:ext cx="258945" cy="197861"/>
            </a:xfrm>
            <a:prstGeom prst="ellipse">
              <a:avLst/>
            </a:prstGeom>
            <a:solidFill>
              <a:srgbClr val="FF99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a:t>
              </a:r>
            </a:p>
          </p:txBody>
        </p:sp>
        <p:sp>
          <p:nvSpPr>
            <p:cNvPr id="41" name="Oval 40"/>
            <p:cNvSpPr/>
            <p:nvPr/>
          </p:nvSpPr>
          <p:spPr bwMode="gray">
            <a:xfrm>
              <a:off x="1969360" y="2983995"/>
              <a:ext cx="258945" cy="197861"/>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t>
              </a:r>
            </a:p>
          </p:txBody>
        </p:sp>
        <p:sp>
          <p:nvSpPr>
            <p:cNvPr id="50" name="Oval 49"/>
            <p:cNvSpPr/>
            <p:nvPr/>
          </p:nvSpPr>
          <p:spPr bwMode="gray">
            <a:xfrm>
              <a:off x="3175706" y="3000799"/>
              <a:ext cx="258945" cy="197861"/>
            </a:xfrm>
            <a:prstGeom prst="ellipse">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T</a:t>
              </a:r>
            </a:p>
          </p:txBody>
        </p:sp>
      </p:grpSp>
      <p:grpSp>
        <p:nvGrpSpPr>
          <p:cNvPr id="11" name="Group 10"/>
          <p:cNvGrpSpPr/>
          <p:nvPr/>
        </p:nvGrpSpPr>
        <p:grpSpPr>
          <a:xfrm>
            <a:off x="5893895" y="2524445"/>
            <a:ext cx="2685436" cy="1555750"/>
            <a:chOff x="774703" y="4438650"/>
            <a:chExt cx="2685436" cy="1555750"/>
          </a:xfrm>
        </p:grpSpPr>
        <p:grpSp>
          <p:nvGrpSpPr>
            <p:cNvPr id="33" name="Group 32"/>
            <p:cNvGrpSpPr/>
            <p:nvPr/>
          </p:nvGrpSpPr>
          <p:grpSpPr>
            <a:xfrm>
              <a:off x="774703" y="4438650"/>
              <a:ext cx="2666998" cy="1555750"/>
              <a:chOff x="838201" y="4438650"/>
              <a:chExt cx="2666998" cy="1555750"/>
            </a:xfrm>
          </p:grpSpPr>
          <p:sp>
            <p:nvSpPr>
              <p:cNvPr id="17" name="Rounded Rectangle 16"/>
              <p:cNvSpPr/>
              <p:nvPr/>
            </p:nvSpPr>
            <p:spPr bwMode="gray">
              <a:xfrm>
                <a:off x="838201" y="4438650"/>
                <a:ext cx="2666998" cy="1555750"/>
              </a:xfrm>
              <a:prstGeom prst="roundRect">
                <a:avLst/>
              </a:prstGeom>
              <a:solidFill>
                <a:schemeClr val="tx2">
                  <a:lumMod val="20000"/>
                  <a:lumOff val="8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Integration Space</a:t>
                </a:r>
              </a:p>
            </p:txBody>
          </p:sp>
          <p:sp>
            <p:nvSpPr>
              <p:cNvPr id="25" name="Rectangle 24"/>
              <p:cNvSpPr/>
              <p:nvPr/>
            </p:nvSpPr>
            <p:spPr bwMode="gray">
              <a:xfrm>
                <a:off x="1054101" y="4864099"/>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Managers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6" name="Rectangle 25"/>
              <p:cNvSpPr/>
              <p:nvPr/>
            </p:nvSpPr>
            <p:spPr bwMode="gray">
              <a:xfrm>
                <a:off x="2273301" y="4864099"/>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Developers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7" name="Rectangle 26"/>
              <p:cNvSpPr/>
              <p:nvPr/>
            </p:nvSpPr>
            <p:spPr bwMode="gray">
              <a:xfrm>
                <a:off x="2273301" y="5460998"/>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Auditors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42" name="Oval 41"/>
            <p:cNvSpPr/>
            <p:nvPr/>
          </p:nvSpPr>
          <p:spPr bwMode="gray">
            <a:xfrm>
              <a:off x="3201194" y="4975797"/>
              <a:ext cx="258945" cy="197861"/>
            </a:xfrm>
            <a:prstGeom prst="ellipse">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T</a:t>
              </a:r>
            </a:p>
          </p:txBody>
        </p:sp>
        <p:sp>
          <p:nvSpPr>
            <p:cNvPr id="43" name="Oval 42"/>
            <p:cNvSpPr/>
            <p:nvPr/>
          </p:nvSpPr>
          <p:spPr bwMode="gray">
            <a:xfrm>
              <a:off x="3192281" y="5543048"/>
              <a:ext cx="258945" cy="197861"/>
            </a:xfrm>
            <a:prstGeom prst="ellipse">
              <a:avLst/>
            </a:prstGeom>
            <a:solidFill>
              <a:srgbClr val="FF99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a:t>
              </a:r>
            </a:p>
          </p:txBody>
        </p:sp>
        <p:sp>
          <p:nvSpPr>
            <p:cNvPr id="53" name="Oval 52"/>
            <p:cNvSpPr/>
            <p:nvPr/>
          </p:nvSpPr>
          <p:spPr bwMode="gray">
            <a:xfrm>
              <a:off x="1938862" y="4987418"/>
              <a:ext cx="258945" cy="197861"/>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t>
              </a:r>
            </a:p>
          </p:txBody>
        </p:sp>
      </p:grpSp>
      <p:sp>
        <p:nvSpPr>
          <p:cNvPr id="54" name="Oval 53"/>
          <p:cNvSpPr/>
          <p:nvPr/>
        </p:nvSpPr>
        <p:spPr bwMode="gray">
          <a:xfrm>
            <a:off x="9194800" y="677934"/>
            <a:ext cx="258945" cy="197861"/>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t>
            </a:r>
          </a:p>
        </p:txBody>
      </p:sp>
      <p:grpSp>
        <p:nvGrpSpPr>
          <p:cNvPr id="8" name="Group 7"/>
          <p:cNvGrpSpPr/>
          <p:nvPr/>
        </p:nvGrpSpPr>
        <p:grpSpPr>
          <a:xfrm>
            <a:off x="844191" y="2440473"/>
            <a:ext cx="2666999" cy="1610033"/>
            <a:chOff x="5270501" y="2393644"/>
            <a:chExt cx="2666999" cy="1610033"/>
          </a:xfrm>
        </p:grpSpPr>
        <p:grpSp>
          <p:nvGrpSpPr>
            <p:cNvPr id="34" name="Group 33"/>
            <p:cNvGrpSpPr/>
            <p:nvPr/>
          </p:nvGrpSpPr>
          <p:grpSpPr>
            <a:xfrm>
              <a:off x="5270501" y="2393644"/>
              <a:ext cx="2666999" cy="1610033"/>
              <a:chOff x="838200" y="2441267"/>
              <a:chExt cx="2666999" cy="1610033"/>
            </a:xfrm>
          </p:grpSpPr>
          <p:sp>
            <p:nvSpPr>
              <p:cNvPr id="6" name="Rounded Rectangle 5"/>
              <p:cNvSpPr/>
              <p:nvPr/>
            </p:nvSpPr>
            <p:spPr bwMode="gray">
              <a:xfrm>
                <a:off x="838200" y="2441267"/>
                <a:ext cx="2666999" cy="1610033"/>
              </a:xfrm>
              <a:prstGeom prst="roundRect">
                <a:avLst/>
              </a:prstGeom>
              <a:solidFill>
                <a:schemeClr val="accent3">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Development Space</a:t>
                </a:r>
                <a:endParaRPr kumimoji="0" lang="en-US" sz="14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8" name="Rectangle 27"/>
              <p:cNvSpPr/>
              <p:nvPr/>
            </p:nvSpPr>
            <p:spPr bwMode="gray">
              <a:xfrm>
                <a:off x="1003302" y="3505200"/>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Managers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9" name="Rectangle 28"/>
              <p:cNvSpPr/>
              <p:nvPr/>
            </p:nvSpPr>
            <p:spPr bwMode="gray">
              <a:xfrm>
                <a:off x="2222502" y="2908300"/>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Developers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0" name="Rectangle 29"/>
              <p:cNvSpPr/>
              <p:nvPr/>
            </p:nvSpPr>
            <p:spPr bwMode="gray">
              <a:xfrm>
                <a:off x="2222502" y="3505199"/>
                <a:ext cx="1104900" cy="4444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Space</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Auditors</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45" name="Oval 44"/>
            <p:cNvSpPr/>
            <p:nvPr/>
          </p:nvSpPr>
          <p:spPr bwMode="gray">
            <a:xfrm>
              <a:off x="7621408" y="2972760"/>
              <a:ext cx="258945" cy="197861"/>
            </a:xfrm>
            <a:prstGeom prst="ellipse">
              <a:avLst/>
            </a:prstGeom>
            <a:solidFill>
              <a:srgbClr val="FF99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a:t>
              </a:r>
            </a:p>
          </p:txBody>
        </p:sp>
        <p:sp>
          <p:nvSpPr>
            <p:cNvPr id="55" name="Oval 54"/>
            <p:cNvSpPr/>
            <p:nvPr/>
          </p:nvSpPr>
          <p:spPr bwMode="gray">
            <a:xfrm>
              <a:off x="6395858" y="3586741"/>
              <a:ext cx="258945" cy="197861"/>
            </a:xfrm>
            <a:prstGeom prst="ellipse">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t>
              </a:r>
            </a:p>
          </p:txBody>
        </p:sp>
      </p:grpSp>
    </p:spTree>
    <p:extLst>
      <p:ext uri="{BB962C8B-B14F-4D97-AF65-F5344CB8AC3E}">
        <p14:creationId xmlns:p14="http://schemas.microsoft.com/office/powerpoint/2010/main" val="2334411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Appendix</a:t>
            </a:r>
            <a:endParaRPr lang="de-DE" dirty="0"/>
          </a:p>
        </p:txBody>
      </p:sp>
    </p:spTree>
    <p:extLst>
      <p:ext uri="{BB962C8B-B14F-4D97-AF65-F5344CB8AC3E}">
        <p14:creationId xmlns:p14="http://schemas.microsoft.com/office/powerpoint/2010/main" val="2540244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283098"/>
            <a:ext cx="11330950" cy="756175"/>
          </a:xfrm>
        </p:spPr>
        <p:txBody>
          <a:bodyPr/>
          <a:lstStyle/>
          <a:p>
            <a:r>
              <a:rPr lang="en-US" dirty="0" smtClean="0"/>
              <a:t>From Traditional Development to</a:t>
            </a:r>
            <a:r>
              <a:rPr lang="en-US" dirty="0" smtClean="0">
                <a:sym typeface="Wingdings" panose="05000000000000000000" pitchFamily="2" charset="2"/>
              </a:rPr>
              <a:t> PaaS</a:t>
            </a:r>
            <a:endParaRPr lang="en-US" dirty="0"/>
          </a:p>
        </p:txBody>
      </p:sp>
      <p:sp>
        <p:nvSpPr>
          <p:cNvPr id="4" name="Shape 67"/>
          <p:cNvSpPr/>
          <p:nvPr/>
        </p:nvSpPr>
        <p:spPr>
          <a:xfrm>
            <a:off x="1223816" y="5619629"/>
            <a:ext cx="4432439" cy="572017"/>
          </a:xfrm>
          <a:prstGeom prst="rect">
            <a:avLst/>
          </a:prstGeom>
          <a:solidFill>
            <a:schemeClr val="accent1">
              <a:lumMod val="40000"/>
              <a:lumOff val="60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100" dirty="0">
                <a:solidFill>
                  <a:srgbClr val="000000"/>
                </a:solidFill>
                <a:effectLst/>
              </a:rPr>
              <a:t>Hardware: CPU, Memory, Disks, networks, …</a:t>
            </a:r>
          </a:p>
        </p:txBody>
      </p:sp>
      <p:sp>
        <p:nvSpPr>
          <p:cNvPr id="5" name="Shape 68"/>
          <p:cNvSpPr/>
          <p:nvPr/>
        </p:nvSpPr>
        <p:spPr>
          <a:xfrm>
            <a:off x="1223815" y="5252577"/>
            <a:ext cx="4432439" cy="322966"/>
          </a:xfrm>
          <a:prstGeom prst="rect">
            <a:avLst/>
          </a:prstGeom>
          <a:solidFill>
            <a:schemeClr val="accent1">
              <a:lumMod val="40000"/>
              <a:lumOff val="60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100" dirty="0">
                <a:solidFill>
                  <a:srgbClr val="000000"/>
                </a:solidFill>
                <a:effectLst/>
              </a:rPr>
              <a:t>[ Virtualization ]</a:t>
            </a:r>
          </a:p>
        </p:txBody>
      </p:sp>
      <p:sp>
        <p:nvSpPr>
          <p:cNvPr id="6" name="Shape 69"/>
          <p:cNvSpPr/>
          <p:nvPr/>
        </p:nvSpPr>
        <p:spPr>
          <a:xfrm>
            <a:off x="1223815" y="4866920"/>
            <a:ext cx="4432439" cy="336358"/>
          </a:xfrm>
          <a:prstGeom prst="rect">
            <a:avLst/>
          </a:prstGeom>
          <a:solidFill>
            <a:schemeClr val="accent1">
              <a:lumMod val="40000"/>
              <a:lumOff val="60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100" dirty="0">
                <a:solidFill>
                  <a:srgbClr val="000000"/>
                </a:solidFill>
                <a:effectLst/>
              </a:rPr>
              <a:t>OS</a:t>
            </a:r>
          </a:p>
        </p:txBody>
      </p:sp>
      <p:sp>
        <p:nvSpPr>
          <p:cNvPr id="7" name="Shape 70"/>
          <p:cNvSpPr/>
          <p:nvPr/>
        </p:nvSpPr>
        <p:spPr>
          <a:xfrm rot="16200000">
            <a:off x="1470799" y="3408257"/>
            <a:ext cx="2029758" cy="733980"/>
          </a:xfrm>
          <a:prstGeom prst="rect">
            <a:avLst/>
          </a:prstGeom>
          <a:solidFill>
            <a:schemeClr val="bg1">
              <a:lumMod val="85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400" dirty="0">
                <a:solidFill>
                  <a:srgbClr val="000000"/>
                </a:solidFill>
                <a:effectLst/>
              </a:rPr>
              <a:t>Database</a:t>
            </a:r>
          </a:p>
        </p:txBody>
      </p:sp>
      <p:sp>
        <p:nvSpPr>
          <p:cNvPr id="8" name="Shape 71"/>
          <p:cNvSpPr/>
          <p:nvPr/>
        </p:nvSpPr>
        <p:spPr>
          <a:xfrm rot="16200000">
            <a:off x="575927" y="3399486"/>
            <a:ext cx="2029759" cy="733979"/>
          </a:xfrm>
          <a:prstGeom prst="rect">
            <a:avLst/>
          </a:prstGeom>
          <a:solidFill>
            <a:schemeClr val="bg1">
              <a:lumMod val="85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400" dirty="0">
                <a:solidFill>
                  <a:srgbClr val="000000"/>
                </a:solidFill>
                <a:effectLst/>
              </a:rPr>
              <a:t>Webserver</a:t>
            </a:r>
          </a:p>
        </p:txBody>
      </p:sp>
      <p:sp>
        <p:nvSpPr>
          <p:cNvPr id="9" name="Shape 72"/>
          <p:cNvSpPr/>
          <p:nvPr/>
        </p:nvSpPr>
        <p:spPr>
          <a:xfrm rot="16200000">
            <a:off x="2395319" y="3408258"/>
            <a:ext cx="2029760" cy="733980"/>
          </a:xfrm>
          <a:prstGeom prst="rect">
            <a:avLst/>
          </a:prstGeom>
          <a:solidFill>
            <a:schemeClr val="bg1">
              <a:lumMod val="85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400" dirty="0">
                <a:solidFill>
                  <a:srgbClr val="000000"/>
                </a:solidFill>
                <a:effectLst/>
              </a:rPr>
              <a:t>Search Index</a:t>
            </a:r>
          </a:p>
        </p:txBody>
      </p:sp>
      <p:sp>
        <p:nvSpPr>
          <p:cNvPr id="10" name="Shape 73"/>
          <p:cNvSpPr/>
          <p:nvPr/>
        </p:nvSpPr>
        <p:spPr>
          <a:xfrm rot="16200000">
            <a:off x="3319839" y="3408256"/>
            <a:ext cx="2029760" cy="733980"/>
          </a:xfrm>
          <a:prstGeom prst="rect">
            <a:avLst/>
          </a:prstGeom>
          <a:solidFill>
            <a:schemeClr val="bg1">
              <a:lumMod val="85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400" dirty="0">
                <a:solidFill>
                  <a:srgbClr val="000000"/>
                </a:solidFill>
                <a:effectLst/>
              </a:rPr>
              <a:t>Message Bus</a:t>
            </a:r>
          </a:p>
        </p:txBody>
      </p:sp>
      <p:sp>
        <p:nvSpPr>
          <p:cNvPr id="11" name="Shape 74"/>
          <p:cNvSpPr/>
          <p:nvPr/>
        </p:nvSpPr>
        <p:spPr>
          <a:xfrm rot="16200000">
            <a:off x="4275998" y="3399488"/>
            <a:ext cx="2029759" cy="733976"/>
          </a:xfrm>
          <a:prstGeom prst="rect">
            <a:avLst/>
          </a:prstGeom>
          <a:solidFill>
            <a:schemeClr val="bg1">
              <a:lumMod val="85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400" dirty="0">
                <a:solidFill>
                  <a:srgbClr val="000000"/>
                </a:solidFill>
                <a:effectLst/>
              </a:rPr>
              <a:t>File Storage</a:t>
            </a:r>
          </a:p>
        </p:txBody>
      </p:sp>
      <p:sp>
        <p:nvSpPr>
          <p:cNvPr id="12" name="Shape 75"/>
          <p:cNvSpPr/>
          <p:nvPr/>
        </p:nvSpPr>
        <p:spPr>
          <a:xfrm>
            <a:off x="1223815" y="1745885"/>
            <a:ext cx="4432439" cy="937685"/>
          </a:xfrm>
          <a:prstGeom prst="rect">
            <a:avLst/>
          </a:prstGeom>
          <a:solidFill>
            <a:schemeClr val="accent4"/>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r>
              <a:rPr lang="en-US" sz="2400" dirty="0">
                <a:solidFill>
                  <a:srgbClr val="000000"/>
                </a:solidFill>
                <a:effectLst/>
              </a:rPr>
              <a:t>Application Code</a:t>
            </a:r>
          </a:p>
        </p:txBody>
      </p:sp>
      <p:sp>
        <p:nvSpPr>
          <p:cNvPr id="14" name="Shape 86"/>
          <p:cNvSpPr/>
          <p:nvPr/>
        </p:nvSpPr>
        <p:spPr>
          <a:xfrm>
            <a:off x="6614021" y="1745885"/>
            <a:ext cx="4119757" cy="499470"/>
          </a:xfrm>
          <a:prstGeom prst="rect">
            <a:avLst/>
          </a:prstGeom>
          <a:solidFill>
            <a:schemeClr val="accent4"/>
          </a:solidFill>
          <a:ln w="25400">
            <a:solidFill>
              <a:srgbClr val="EFF5FF"/>
            </a:solidFill>
            <a:miter lim="400000"/>
          </a:ln>
          <a:extLst>
            <a:ext uri="{C572A759-6A51-4108-AA02-DFA0A04FC94B}">
              <ma14:wrappingTextBoxFlag xmlns="" xmlns:ma14="http://schemas.microsoft.com/office/mac/drawingml/2011/main" val="1"/>
            </a:ext>
          </a:extLst>
        </p:spPr>
        <p:txBody>
          <a:bodyPr lIns="60488" tIns="60488" rIns="60488" bIns="60488" anchor="ctr"/>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defRPr sz="1800">
                <a:solidFill>
                  <a:srgbClr val="000000"/>
                </a:solidFill>
                <a:effectLst/>
              </a:defRPr>
            </a:pPr>
            <a:r>
              <a:rPr lang="en-US" sz="2400" dirty="0">
                <a:solidFill>
                  <a:srgbClr val="000000"/>
                </a:solidFill>
                <a:effectLst/>
              </a:rPr>
              <a:t>  SaaS     Applications</a:t>
            </a:r>
          </a:p>
        </p:txBody>
      </p:sp>
      <p:sp>
        <p:nvSpPr>
          <p:cNvPr id="15" name="Shape 87"/>
          <p:cNvSpPr/>
          <p:nvPr/>
        </p:nvSpPr>
        <p:spPr>
          <a:xfrm>
            <a:off x="6614022" y="4825601"/>
            <a:ext cx="4119755" cy="1366044"/>
          </a:xfrm>
          <a:prstGeom prst="rect">
            <a:avLst/>
          </a:prstGeom>
          <a:solidFill>
            <a:schemeClr val="accent1">
              <a:lumMod val="40000"/>
              <a:lumOff val="60000"/>
            </a:schemeClr>
          </a:solidFill>
          <a:ln w="25400">
            <a:solidFill>
              <a:srgbClr val="EFF5FF"/>
            </a:solidFill>
            <a:miter lim="400000"/>
          </a:ln>
          <a:extLst>
            <a:ext uri="{C572A759-6A51-4108-AA02-DFA0A04FC94B}">
              <ma14:wrappingTextBoxFlag xmlns="" xmlns:ma14="http://schemas.microsoft.com/office/mac/drawingml/2011/main" val="1"/>
            </a:ext>
          </a:extLst>
        </p:spPr>
        <p:txBody>
          <a:bodyPr lIns="0" tIns="0" rIns="0" bIns="0" anchor="t"/>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endParaRPr lang="en-US" sz="2400" dirty="0">
              <a:solidFill>
                <a:srgbClr val="000000"/>
              </a:solidFill>
              <a:effectLst/>
            </a:endParaRPr>
          </a:p>
          <a:p>
            <a:pPr marL="215487">
              <a:defRPr sz="1800">
                <a:solidFill>
                  <a:srgbClr val="000000"/>
                </a:solidFill>
                <a:effectLst/>
              </a:defRPr>
            </a:pPr>
            <a:r>
              <a:rPr lang="en-US" sz="2400" dirty="0">
                <a:solidFill>
                  <a:srgbClr val="000000"/>
                </a:solidFill>
                <a:effectLst/>
              </a:rPr>
              <a:t>IaaS</a:t>
            </a:r>
          </a:p>
        </p:txBody>
      </p:sp>
      <p:sp>
        <p:nvSpPr>
          <p:cNvPr id="18" name="Shape 91"/>
          <p:cNvSpPr/>
          <p:nvPr/>
        </p:nvSpPr>
        <p:spPr>
          <a:xfrm>
            <a:off x="6614022" y="2328205"/>
            <a:ext cx="4119755" cy="2420597"/>
          </a:xfrm>
          <a:prstGeom prst="rect">
            <a:avLst/>
          </a:prstGeom>
          <a:solidFill>
            <a:schemeClr val="bg1">
              <a:lumMod val="85000"/>
            </a:schemeClr>
          </a:solidFill>
          <a:ln w="25400">
            <a:solidFill>
              <a:srgbClr val="EFF5FF">
                <a:alpha val="99612"/>
              </a:srgbClr>
            </a:solidFill>
            <a:miter lim="400000"/>
          </a:ln>
          <a:extLst>
            <a:ext uri="{C572A759-6A51-4108-AA02-DFA0A04FC94B}">
              <ma14:wrappingTextBoxFlag xmlns="" xmlns:ma14="http://schemas.microsoft.com/office/mac/drawingml/2011/main" val="1"/>
            </a:ext>
          </a:extLst>
        </p:spPr>
        <p:txBody>
          <a:bodyPr lIns="0" tIns="0" rIns="0" bIns="0" anchor="t"/>
          <a:lstStyle>
            <a:lvl1pPr>
              <a:defRPr sz="2800">
                <a:solidFill>
                  <a:srgbClr val="FFFFFF"/>
                </a:solidFill>
                <a:effectLst>
                  <a:outerShdw blurRad="38100" dist="12700" dir="5400000" rotWithShape="0">
                    <a:srgbClr val="000000">
                      <a:alpha val="50000"/>
                    </a:srgbClr>
                  </a:outerShdw>
                </a:effectLst>
                <a:latin typeface="+mn-lt"/>
                <a:ea typeface="+mn-ea"/>
                <a:cs typeface="+mn-cs"/>
                <a:sym typeface="Lato Light"/>
              </a:defRPr>
            </a:lvl1pPr>
          </a:lstStyle>
          <a:p>
            <a:pPr algn="ctr">
              <a:defRPr sz="1800">
                <a:solidFill>
                  <a:srgbClr val="000000"/>
                </a:solidFill>
                <a:effectLst/>
              </a:defRPr>
            </a:pPr>
            <a:endParaRPr lang="en-US" sz="2400" dirty="0">
              <a:solidFill>
                <a:srgbClr val="000000"/>
              </a:solidFill>
              <a:effectLst/>
            </a:endParaRPr>
          </a:p>
          <a:p>
            <a:pPr marL="215487">
              <a:defRPr sz="1800">
                <a:solidFill>
                  <a:srgbClr val="000000"/>
                </a:solidFill>
                <a:effectLst/>
              </a:defRPr>
            </a:pPr>
            <a:r>
              <a:rPr lang="en-US" sz="2400" dirty="0">
                <a:solidFill>
                  <a:srgbClr val="000000"/>
                </a:solidFill>
                <a:effectLst/>
              </a:rPr>
              <a:t>PaaS</a:t>
            </a:r>
          </a:p>
        </p:txBody>
      </p:sp>
      <p:pic>
        <p:nvPicPr>
          <p:cNvPr id="1026" name="Picture 2" descr="http://blog.newrelic.com/wp-content/uploads/cloud-foundry-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7339" b="7146"/>
          <a:stretch/>
        </p:blipFill>
        <p:spPr bwMode="auto">
          <a:xfrm>
            <a:off x="7859641" y="2721935"/>
            <a:ext cx="2536970" cy="1627085"/>
          </a:xfrm>
          <a:prstGeom prst="rect">
            <a:avLst/>
          </a:prstGeom>
          <a:solidFill>
            <a:schemeClr val="bg1">
              <a:lumMod val="85000"/>
            </a:schemeClr>
          </a:solidFill>
        </p:spPr>
      </p:pic>
      <p:pic>
        <p:nvPicPr>
          <p:cNvPr id="1028" name="Picture 4" descr="http://cdn.ws.citrix.com/wp-content/uploads/2015/04/OpenStack-logo.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70" t="3048" r="2673" b="-5639"/>
          <a:stretch/>
        </p:blipFill>
        <p:spPr bwMode="auto">
          <a:xfrm>
            <a:off x="8258527" y="4908451"/>
            <a:ext cx="1739201" cy="1334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369205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p:tmAbs val="0"/>
                                  </p:iterate>
                                  <p:childTnLst>
                                    <p:set>
                                      <p:cBhvr>
                                        <p:cTn id="12" fill="hold"/>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p:tmAbs val="0"/>
                                  </p:iterate>
                                  <p:childTnLst>
                                    <p:set>
                                      <p:cBhvr>
                                        <p:cTn id="18" fill="hold"/>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p:tmAbs val="0"/>
                                  </p:iterate>
                                  <p:childTnLst>
                                    <p:set>
                                      <p:cBhvr>
                                        <p:cTn id="24" fill="hold"/>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p:tmAbs val="0"/>
                                  </p:iterate>
                                  <p:childTnLst>
                                    <p:set>
                                      <p:cBhvr>
                                        <p:cTn id="30" fill="hold"/>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100000">
                                          <p:val>
                                            <p:strVal val="#ppt_x"/>
                                          </p:val>
                                        </p:tav>
                                      </p:tavLst>
                                    </p:anim>
                                    <p:anim calcmode="lin" valueType="num">
                                      <p:cBhvr>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p:tmAbs val="0"/>
                                  </p:iterate>
                                  <p:childTnLst>
                                    <p:set>
                                      <p:cBhvr>
                                        <p:cTn id="36" fill="hold"/>
                                        <p:tgtEl>
                                          <p:spTgt spid="10"/>
                                        </p:tgtEl>
                                        <p:attrNameLst>
                                          <p:attrName>style.visibility</p:attrName>
                                        </p:attrNameLst>
                                      </p:cBhvr>
                                      <p:to>
                                        <p:strVal val="visible"/>
                                      </p:to>
                                    </p:se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p:tmAbs val="0"/>
                                  </p:iterate>
                                  <p:childTnLst>
                                    <p:set>
                                      <p:cBhvr>
                                        <p:cTn id="42" fill="hold"/>
                                        <p:tgtEl>
                                          <p:spTgt spid="11"/>
                                        </p:tgtEl>
                                        <p:attrNameLst>
                                          <p:attrName>style.visibility</p:attrName>
                                        </p:attrNameLst>
                                      </p:cBhvr>
                                      <p:to>
                                        <p:strVal val="visible"/>
                                      </p:to>
                                    </p:se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p:tmAbs val="0"/>
                                  </p:iterate>
                                  <p:childTnLst>
                                    <p:set>
                                      <p:cBhvr>
                                        <p:cTn id="48" fill="hold"/>
                                        <p:tgtEl>
                                          <p:spTgt spid="12"/>
                                        </p:tgtEl>
                                        <p:attrNameLst>
                                          <p:attrName>style.visibility</p:attrName>
                                        </p:attrNameLst>
                                      </p:cBhvr>
                                      <p:to>
                                        <p:strVal val="visible"/>
                                      </p:to>
                                    </p:set>
                                    <p:anim calcmode="lin" valueType="num">
                                      <p:cBhvr>
                                        <p:cTn id="49" dur="500" fill="hold"/>
                                        <p:tgtEl>
                                          <p:spTgt spid="12"/>
                                        </p:tgtEl>
                                        <p:attrNameLst>
                                          <p:attrName>ppt_x</p:attrName>
                                        </p:attrNameLst>
                                      </p:cBhvr>
                                      <p:tavLst>
                                        <p:tav tm="0">
                                          <p:val>
                                            <p:strVal val="#ppt_x"/>
                                          </p:val>
                                        </p:tav>
                                        <p:tav tm="100000">
                                          <p:val>
                                            <p:strVal val="#ppt_x"/>
                                          </p:val>
                                        </p:tav>
                                      </p:tavLst>
                                    </p:anim>
                                    <p:anim calcmode="lin" valueType="num">
                                      <p:cBhvr>
                                        <p:cTn id="5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iterate>
                                    <p:tmAbs val="0"/>
                                  </p:iterate>
                                  <p:childTnLst>
                                    <p:set>
                                      <p:cBhvr>
                                        <p:cTn id="54" fill="hold"/>
                                        <p:tgtEl>
                                          <p:spTgt spid="18"/>
                                        </p:tgtEl>
                                        <p:attrNameLst>
                                          <p:attrName>style.visibility</p:attrName>
                                        </p:attrNameLst>
                                      </p:cBhvr>
                                      <p:to>
                                        <p:strVal val="visible"/>
                                      </p:to>
                                    </p:set>
                                    <p:anim calcmode="lin" valueType="num">
                                      <p:cBhvr>
                                        <p:cTn id="55" dur="750" fill="hold"/>
                                        <p:tgtEl>
                                          <p:spTgt spid="18"/>
                                        </p:tgtEl>
                                        <p:attrNameLst>
                                          <p:attrName>ppt_w</p:attrName>
                                        </p:attrNameLst>
                                      </p:cBhvr>
                                      <p:tavLst>
                                        <p:tav tm="0">
                                          <p:val>
                                            <p:fltVal val="0"/>
                                          </p:val>
                                        </p:tav>
                                        <p:tav tm="100000">
                                          <p:val>
                                            <p:strVal val="#ppt_w"/>
                                          </p:val>
                                        </p:tav>
                                      </p:tavLst>
                                    </p:anim>
                                    <p:anim calcmode="lin" valueType="num">
                                      <p:cBhvr>
                                        <p:cTn id="56" dur="750" fill="hold"/>
                                        <p:tgtEl>
                                          <p:spTgt spid="18"/>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iterate>
                                    <p:tmAbs val="0"/>
                                  </p:iterate>
                                  <p:childTnLst>
                                    <p:set>
                                      <p:cBhvr>
                                        <p:cTn id="60" fill="hold"/>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iterate>
                                    <p:tmAbs val="0"/>
                                  </p:iterate>
                                  <p:childTnLst>
                                    <p:set>
                                      <p:cBhvr>
                                        <p:cTn id="66" fill="hold"/>
                                        <p:tgtEl>
                                          <p:spTgt spid="14"/>
                                        </p:tgtEl>
                                        <p:attrNameLst>
                                          <p:attrName>style.visibility</p:attrName>
                                        </p:attrNameLst>
                                      </p:cBhvr>
                                      <p:to>
                                        <p:strVal val="visible"/>
                                      </p:to>
                                    </p:set>
                                    <p:anim calcmode="lin" valueType="num">
                                      <p:cBhvr>
                                        <p:cTn id="67" dur="500" fill="hold"/>
                                        <p:tgtEl>
                                          <p:spTgt spid="14"/>
                                        </p:tgtEl>
                                        <p:attrNameLst>
                                          <p:attrName>ppt_x</p:attrName>
                                        </p:attrNameLst>
                                      </p:cBhvr>
                                      <p:tavLst>
                                        <p:tav tm="0">
                                          <p:val>
                                            <p:strVal val="#ppt_x"/>
                                          </p:val>
                                        </p:tav>
                                        <p:tav tm="100000">
                                          <p:val>
                                            <p:strVal val="#ppt_x"/>
                                          </p:val>
                                        </p:tav>
                                      </p:tavLst>
                                    </p:anim>
                                    <p:anim calcmode="lin" valueType="num">
                                      <p:cBhvr>
                                        <p:cTn id="6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nimBg="1" advAuto="0"/>
      <p:bldP spid="7" grpId="0" animBg="1" advAuto="0"/>
      <p:bldP spid="8" grpId="0" animBg="1" advAuto="0"/>
      <p:bldP spid="9" grpId="0" animBg="1" advAuto="0"/>
      <p:bldP spid="10" grpId="0" animBg="1" advAuto="0"/>
      <p:bldP spid="11" grpId="0" animBg="1" advAuto="0"/>
      <p:bldP spid="12" grpId="0" animBg="1" advAuto="0"/>
      <p:bldP spid="14" grpId="0" animBg="1" advAuto="0"/>
      <p:bldP spid="15" grpId="0" animBg="1" advAuto="0"/>
      <p:bldP spid="18"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gray">
          <a:xfrm>
            <a:off x="8873994" y="4218740"/>
            <a:ext cx="1554520" cy="1487157"/>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3" name="Rectangle 32"/>
          <p:cNvSpPr/>
          <p:nvPr/>
        </p:nvSpPr>
        <p:spPr bwMode="gray">
          <a:xfrm>
            <a:off x="3098511" y="4218740"/>
            <a:ext cx="5513788" cy="1487157"/>
          </a:xfrm>
          <a:prstGeom prst="rect">
            <a:avLst/>
          </a:prstGeom>
          <a:pattFill prst="pct60">
            <a:fgClr>
              <a:schemeClr val="tx2">
                <a:lumMod val="20000"/>
                <a:lumOff val="80000"/>
              </a:schemeClr>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095195" y="2518611"/>
            <a:ext cx="4000751" cy="1630367"/>
          </a:xfrm>
          <a:prstGeom prst="rect">
            <a:avLst/>
          </a:prstGeom>
          <a:pattFill prst="ltUpDiag">
            <a:fgClr>
              <a:schemeClr val="accent1">
                <a:lumMod val="20000"/>
                <a:lumOff val="80000"/>
              </a:schemeClr>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a:xfrm>
            <a:off x="324001" y="324075"/>
            <a:ext cx="11545200" cy="756175"/>
          </a:xfrm>
        </p:spPr>
        <p:txBody>
          <a:bodyPr/>
          <a:lstStyle/>
          <a:p>
            <a:r>
              <a:rPr lang="de-DE" dirty="0" err="1" smtClean="0"/>
              <a:t>Delivery</a:t>
            </a:r>
            <a:r>
              <a:rPr lang="de-DE" dirty="0" smtClean="0"/>
              <a:t> </a:t>
            </a:r>
            <a:r>
              <a:rPr lang="de-DE" dirty="0" err="1" smtClean="0"/>
              <a:t>Landscape</a:t>
            </a:r>
            <a:endParaRPr lang="de-DE" dirty="0"/>
          </a:p>
        </p:txBody>
      </p:sp>
      <p:grpSp>
        <p:nvGrpSpPr>
          <p:cNvPr id="27" name="Group 26"/>
          <p:cNvGrpSpPr/>
          <p:nvPr/>
        </p:nvGrpSpPr>
        <p:grpSpPr>
          <a:xfrm>
            <a:off x="1373999" y="2769273"/>
            <a:ext cx="1394895" cy="534618"/>
            <a:chOff x="2130554" y="2433849"/>
            <a:chExt cx="1394895" cy="534618"/>
          </a:xfrm>
        </p:grpSpPr>
        <p:sp>
          <p:nvSpPr>
            <p:cNvPr id="3" name="Rounded Rectangle 2"/>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5" name="Rounded Rectangle 4"/>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algn="ctr" defTabSz="914400" fontAlgn="base">
                <a:spcBef>
                  <a:spcPct val="0"/>
                </a:spcBef>
                <a:spcAft>
                  <a:spcPct val="0"/>
                </a:spcAft>
                <a:buClr>
                  <a:schemeClr val="accent1"/>
                </a:buClr>
                <a:buSzPct val="80000"/>
              </a:pPr>
              <a:r>
                <a:rPr kumimoji="0" lang="en-US" sz="14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CF@HCP</a:t>
              </a:r>
              <a:r>
                <a:rPr kumimoji="0" lang="en-US" sz="1400" i="0" u="none" strike="noStrike" cap="none" normalizeH="0" dirty="0" smtClean="0">
                  <a:ln>
                    <a:noFill/>
                  </a:ln>
                  <a:solidFill>
                    <a:schemeClr val="tx1"/>
                  </a:solidFill>
                  <a:effectLst/>
                  <a:latin typeface="Arial" charset="0"/>
                  <a:ea typeface="Arial Unicode MS" pitchFamily="34" charset="-128"/>
                  <a:cs typeface="Arial Unicode MS" pitchFamily="34" charset="-128"/>
                </a:rPr>
                <a:t> </a:t>
              </a:r>
              <a:r>
                <a:rPr kumimoji="0" lang="en-US" sz="14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Dev</a:t>
              </a:r>
              <a:endPar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grpSp>
      <p:sp>
        <p:nvSpPr>
          <p:cNvPr id="13" name="Rounded Rectangle 12"/>
          <p:cNvSpPr/>
          <p:nvPr/>
        </p:nvSpPr>
        <p:spPr bwMode="auto">
          <a:xfrm>
            <a:off x="3421498" y="2809707"/>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buClr>
                <a:schemeClr val="accent1"/>
              </a:buClr>
              <a:buSzPct val="80000"/>
            </a:pP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CF@HCP STAGING</a:t>
            </a:r>
          </a:p>
          <a:p>
            <a:pPr algn="ctr" defTabSz="914400" fontAlgn="base">
              <a:spcBef>
                <a:spcPct val="0"/>
              </a:spcBef>
              <a:spcAft>
                <a:spcPct val="0"/>
              </a:spcAft>
              <a:buClr>
                <a:schemeClr val="accent1"/>
              </a:buClr>
              <a:buSzPct val="80000"/>
            </a:pPr>
            <a:r>
              <a:rPr lang="en-US" sz="700" dirty="0" smtClean="0">
                <a:latin typeface="Arial" charset="0"/>
                <a:ea typeface="Arial Unicode MS" pitchFamily="34" charset="-128"/>
                <a:cs typeface="Arial Unicode MS" pitchFamily="34" charset="-128"/>
              </a:rPr>
              <a:t>cf.staging.ondemand.com</a:t>
            </a:r>
            <a:endParaRPr lang="en-US" sz="700" dirty="0"/>
          </a:p>
        </p:txBody>
      </p:sp>
      <p:sp>
        <p:nvSpPr>
          <p:cNvPr id="14" name="Rounded Rectangle 13"/>
          <p:cNvSpPr/>
          <p:nvPr/>
        </p:nvSpPr>
        <p:spPr bwMode="auto">
          <a:xfrm>
            <a:off x="5306305" y="2809000"/>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buClr>
                <a:schemeClr val="accent1"/>
              </a:buClr>
              <a:buSzPct val="80000"/>
            </a:pP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CF@HCP PROD</a:t>
            </a:r>
          </a:p>
          <a:p>
            <a:pPr algn="ctr" defTabSz="914400" fontAlgn="base">
              <a:spcBef>
                <a:spcPct val="0"/>
              </a:spcBef>
              <a:spcAft>
                <a:spcPct val="0"/>
              </a:spcAft>
              <a:buClr>
                <a:schemeClr val="accent1"/>
              </a:buClr>
              <a:buSzPct val="80000"/>
            </a:pPr>
            <a:r>
              <a:rPr lang="en-US" sz="800" dirty="0" smtClean="0">
                <a:latin typeface="Arial" charset="0"/>
                <a:ea typeface="Arial Unicode MS" pitchFamily="34" charset="-128"/>
                <a:cs typeface="Arial Unicode MS" pitchFamily="34" charset="-128"/>
              </a:rPr>
              <a:t>cf.neo.ondemand.com</a:t>
            </a:r>
            <a:endParaRPr lang="en-US" sz="800" dirty="0">
              <a:latin typeface="Arial" charset="0"/>
              <a:ea typeface="Arial Unicode MS" pitchFamily="34" charset="-128"/>
              <a:cs typeface="Arial Unicode MS" pitchFamily="34" charset="-128"/>
            </a:endParaRPr>
          </a:p>
        </p:txBody>
      </p:sp>
      <p:sp>
        <p:nvSpPr>
          <p:cNvPr id="17" name="Rounded Rectangle 16"/>
          <p:cNvSpPr/>
          <p:nvPr/>
        </p:nvSpPr>
        <p:spPr bwMode="auto">
          <a:xfrm>
            <a:off x="8974923" y="4317153"/>
            <a:ext cx="1328220" cy="473628"/>
          </a:xfrm>
          <a:prstGeom prst="roundRect">
            <a:avLst/>
          </a:prstGeom>
          <a:solidFill>
            <a:srgbClr val="009999"/>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defTabSz="914400" fontAlgn="base">
              <a:spcBef>
                <a:spcPct val="0"/>
              </a:spcBef>
              <a:spcAft>
                <a:spcPct val="0"/>
              </a:spcAft>
              <a:buClr>
                <a:schemeClr val="accent1"/>
              </a:buClr>
              <a:buSzPct val="80000"/>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‘SIC-PROD’</a:t>
            </a:r>
          </a:p>
          <a:p>
            <a:pPr algn="ctr" defTabSz="914400" fontAlgn="base">
              <a:spcBef>
                <a:spcPct val="0"/>
              </a:spcBef>
              <a:spcAft>
                <a:spcPct val="0"/>
              </a:spcAft>
              <a:buClr>
                <a:schemeClr val="accent1"/>
              </a:buClr>
              <a:buSzPct val="80000"/>
            </a:pPr>
            <a:r>
              <a:rPr lang="en-US" sz="800" dirty="0">
                <a:solidFill>
                  <a:schemeClr val="bg1"/>
                </a:solidFill>
                <a:latin typeface="Arial" charset="0"/>
                <a:ea typeface="Arial Unicode MS" pitchFamily="34" charset="-128"/>
                <a:cs typeface="Arial Unicode MS" pitchFamily="34" charset="-128"/>
              </a:rPr>
              <a:t>a</a:t>
            </a:r>
            <a:r>
              <a:rPr lang="en-US" sz="800" dirty="0" smtClean="0">
                <a:solidFill>
                  <a:schemeClr val="bg1"/>
                </a:solidFill>
                <a:latin typeface="Arial" charset="0"/>
                <a:ea typeface="Arial Unicode MS" pitchFamily="34" charset="-128"/>
                <a:cs typeface="Arial Unicode MS" pitchFamily="34" charset="-128"/>
              </a:rPr>
              <a:t>pi.system.industrycloud-dev.siemens.com</a:t>
            </a:r>
            <a:endParaRPr lang="de-DE" sz="800" dirty="0" smtClean="0">
              <a:solidFill>
                <a:schemeClr val="bg1"/>
              </a:solidFill>
            </a:endParaRPr>
          </a:p>
        </p:txBody>
      </p:sp>
      <p:sp>
        <p:nvSpPr>
          <p:cNvPr id="18" name="Rounded Rectangle 17"/>
          <p:cNvSpPr/>
          <p:nvPr/>
        </p:nvSpPr>
        <p:spPr bwMode="auto">
          <a:xfrm>
            <a:off x="6934818" y="4319386"/>
            <a:ext cx="1544537" cy="642931"/>
          </a:xfrm>
          <a:prstGeom prst="roundRect">
            <a:avLst/>
          </a:prstGeom>
          <a:solidFill>
            <a:srgbClr val="009999">
              <a:alpha val="50000"/>
            </a:srgbClr>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SIC-Staging</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api.system.industrycloud-dev.sapcloud.io </a:t>
            </a:r>
            <a:r>
              <a:rPr lang="en-US" sz="800" dirty="0" smtClean="0">
                <a:solidFill>
                  <a:schemeClr val="bg1"/>
                </a:solidFill>
                <a:latin typeface="Arial" charset="0"/>
                <a:ea typeface="Arial Unicode MS" pitchFamily="34" charset="-128"/>
                <a:cs typeface="Arial Unicode MS" pitchFamily="34" charset="-128"/>
                <a:sym typeface="Wingdings" panose="05000000000000000000" pitchFamily="2" charset="2"/>
              </a:rPr>
              <a:t></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sym typeface="Wingdings" panose="05000000000000000000" pitchFamily="2" charset="2"/>
              </a:rPr>
              <a:t>staging-mo.sic.ondemand.com</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cxnSp>
        <p:nvCxnSpPr>
          <p:cNvPr id="41" name="Straight Arrow Connector 40"/>
          <p:cNvCxnSpPr>
            <a:endCxn id="13" idx="1"/>
          </p:cNvCxnSpPr>
          <p:nvPr/>
        </p:nvCxnSpPr>
        <p:spPr>
          <a:xfrm>
            <a:off x="2768894" y="3046004"/>
            <a:ext cx="652604" cy="51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3" idx="3"/>
            <a:endCxn id="14" idx="1"/>
          </p:cNvCxnSpPr>
          <p:nvPr/>
        </p:nvCxnSpPr>
        <p:spPr>
          <a:xfrm flipV="1">
            <a:off x="4749718" y="3045814"/>
            <a:ext cx="556587" cy="70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1373999" y="4310204"/>
            <a:ext cx="1394895" cy="534618"/>
            <a:chOff x="2130554" y="2433849"/>
            <a:chExt cx="1394895" cy="534618"/>
          </a:xfrm>
        </p:grpSpPr>
        <p:sp>
          <p:nvSpPr>
            <p:cNvPr id="88" name="Rounded Rectangle 87"/>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0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89" name="Rounded Rectangle 88"/>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1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Backing Services </a:t>
              </a:r>
            </a:p>
          </p:txBody>
        </p:sp>
      </p:grpSp>
      <p:cxnSp>
        <p:nvCxnSpPr>
          <p:cNvPr id="100" name="Elbow Connector 99"/>
          <p:cNvCxnSpPr>
            <a:stCxn id="18" idx="3"/>
            <a:endCxn id="17" idx="1"/>
          </p:cNvCxnSpPr>
          <p:nvPr/>
        </p:nvCxnSpPr>
        <p:spPr>
          <a:xfrm flipV="1">
            <a:off x="8479355" y="4553967"/>
            <a:ext cx="495568" cy="86885"/>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3" idx="3"/>
            <a:endCxn id="18" idx="1"/>
          </p:cNvCxnSpPr>
          <p:nvPr/>
        </p:nvCxnSpPr>
        <p:spPr>
          <a:xfrm>
            <a:off x="4749718" y="3046521"/>
            <a:ext cx="2185100" cy="1594331"/>
          </a:xfrm>
          <a:prstGeom prst="bentConnector3">
            <a:avLst>
              <a:gd name="adj1" fmla="val 12948"/>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18" idx="0"/>
          </p:cNvCxnSpPr>
          <p:nvPr/>
        </p:nvCxnSpPr>
        <p:spPr>
          <a:xfrm>
            <a:off x="6054392" y="3303891"/>
            <a:ext cx="1652695" cy="1015495"/>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387664" y="3519972"/>
            <a:ext cx="1394895" cy="534618"/>
            <a:chOff x="2130554" y="2433849"/>
            <a:chExt cx="1394895" cy="534618"/>
          </a:xfrm>
        </p:grpSpPr>
        <p:sp>
          <p:nvSpPr>
            <p:cNvPr id="44" name="Rounded Rectangle 43"/>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45" name="Rounded Rectangle 44"/>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1200" dirty="0" smtClean="0">
                  <a:latin typeface="Arial" charset="0"/>
                  <a:ea typeface="Arial Unicode MS" pitchFamily="34" charset="-128"/>
                  <a:cs typeface="Arial Unicode MS" pitchFamily="34" charset="-128"/>
                </a:rPr>
                <a:t>Cockpit</a:t>
              </a:r>
              <a:br>
                <a:rPr lang="en-US" sz="1200" dirty="0" smtClean="0">
                  <a:latin typeface="Arial" charset="0"/>
                  <a:ea typeface="Arial Unicode MS" pitchFamily="34" charset="-128"/>
                  <a:cs typeface="Arial Unicode MS" pitchFamily="34" charset="-128"/>
                </a:rPr>
              </a:br>
              <a:r>
                <a:rPr lang="en-US" sz="900" dirty="0" smtClean="0">
                  <a:latin typeface="Arial" charset="0"/>
                  <a:ea typeface="Arial Unicode MS" pitchFamily="34" charset="-128"/>
                  <a:cs typeface="Arial Unicode MS" pitchFamily="34" charset="-128"/>
                </a:rPr>
                <a:t>(classical </a:t>
              </a:r>
              <a:r>
                <a:rPr kumimoji="0" lang="en-US" sz="9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HCP Dev)</a:t>
              </a:r>
            </a:p>
          </p:txBody>
        </p:sp>
      </p:grpSp>
      <p:cxnSp>
        <p:nvCxnSpPr>
          <p:cNvPr id="46" name="Straight Arrow Connector 45"/>
          <p:cNvCxnSpPr>
            <a:stCxn id="44" idx="3"/>
            <a:endCxn id="18" idx="1"/>
          </p:cNvCxnSpPr>
          <p:nvPr/>
        </p:nvCxnSpPr>
        <p:spPr>
          <a:xfrm>
            <a:off x="2782559" y="3766887"/>
            <a:ext cx="4152259" cy="8739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354327" y="5157639"/>
            <a:ext cx="1394895" cy="534618"/>
            <a:chOff x="2130554" y="2433849"/>
            <a:chExt cx="1394895" cy="534618"/>
          </a:xfrm>
        </p:grpSpPr>
        <p:sp>
          <p:nvSpPr>
            <p:cNvPr id="52" name="Rounded Rectangle 51"/>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53" name="Rounded Rectangle 52"/>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1400" dirty="0" smtClean="0">
                  <a:latin typeface="Arial" charset="0"/>
                  <a:ea typeface="Arial Unicode MS" pitchFamily="34" charset="-128"/>
                  <a:cs typeface="Arial Unicode MS" pitchFamily="34" charset="-128"/>
                </a:rPr>
                <a:t>App. Security</a:t>
              </a:r>
              <a:r>
                <a:rPr kumimoji="0" lang="en-US" sz="14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
              </a:r>
              <a:br>
                <a:rPr kumimoji="0" lang="en-US" sz="14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br>
              <a:r>
                <a:rPr kumimoji="0" lang="en-US" sz="14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a:t>
              </a:r>
              <a:r>
                <a:rPr lang="en-US" sz="1400" dirty="0" smtClean="0">
                  <a:latin typeface="Arial" charset="0"/>
                  <a:ea typeface="Arial Unicode MS" pitchFamily="34" charset="-128"/>
                  <a:cs typeface="Arial Unicode MS" pitchFamily="34" charset="-128"/>
                </a:rPr>
                <a:t>XS 2</a:t>
              </a:r>
              <a:r>
                <a:rPr kumimoji="0" lang="en-US" sz="14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a:t>
              </a:r>
            </a:p>
          </p:txBody>
        </p:sp>
      </p:grpSp>
      <p:grpSp>
        <p:nvGrpSpPr>
          <p:cNvPr id="37" name="Group 36"/>
          <p:cNvGrpSpPr/>
          <p:nvPr/>
        </p:nvGrpSpPr>
        <p:grpSpPr>
          <a:xfrm>
            <a:off x="3098511" y="5966106"/>
            <a:ext cx="7534733" cy="473628"/>
            <a:chOff x="2130554" y="2433849"/>
            <a:chExt cx="1394895" cy="534618"/>
          </a:xfrm>
        </p:grpSpPr>
        <p:sp>
          <p:nvSpPr>
            <p:cNvPr id="38" name="Rounded Rectangle 37"/>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40" name="Rounded Rectangle 39"/>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1400" dirty="0" smtClean="0">
                  <a:latin typeface="Arial" charset="0"/>
                  <a:ea typeface="Arial Unicode MS" pitchFamily="34" charset="-128"/>
                  <a:cs typeface="Arial Unicode MS" pitchFamily="34" charset="-128"/>
                </a:rPr>
                <a:t>Monsoon</a:t>
              </a:r>
              <a:endParaRPr kumimoji="0" lang="en-US" sz="14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grpSp>
      <p:cxnSp>
        <p:nvCxnSpPr>
          <p:cNvPr id="6" name="Straight Connector 5"/>
          <p:cNvCxnSpPr/>
          <p:nvPr/>
        </p:nvCxnSpPr>
        <p:spPr>
          <a:xfrm>
            <a:off x="8710086" y="1306287"/>
            <a:ext cx="0" cy="459377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88" idx="3"/>
            <a:endCxn id="18" idx="1"/>
          </p:cNvCxnSpPr>
          <p:nvPr/>
        </p:nvCxnSpPr>
        <p:spPr>
          <a:xfrm>
            <a:off x="2768894" y="4557119"/>
            <a:ext cx="4165924" cy="8373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3"/>
            <a:endCxn id="18" idx="1"/>
          </p:cNvCxnSpPr>
          <p:nvPr/>
        </p:nvCxnSpPr>
        <p:spPr>
          <a:xfrm flipV="1">
            <a:off x="2749222" y="4640852"/>
            <a:ext cx="4185596" cy="7637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49718" y="1361552"/>
            <a:ext cx="1074120"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ea typeface="Arial Unicode MS" pitchFamily="34" charset="-128"/>
                <a:cs typeface="Arial Unicode MS" pitchFamily="34" charset="-128"/>
              </a:rPr>
              <a:t>SAP</a:t>
            </a:r>
          </a:p>
        </p:txBody>
      </p:sp>
      <p:sp>
        <p:nvSpPr>
          <p:cNvPr id="54" name="TextBox 53"/>
          <p:cNvSpPr txBox="1"/>
          <p:nvPr/>
        </p:nvSpPr>
        <p:spPr>
          <a:xfrm>
            <a:off x="9438809" y="1361552"/>
            <a:ext cx="1074120"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ea typeface="Arial Unicode MS" pitchFamily="34" charset="-128"/>
                <a:cs typeface="Arial Unicode MS" pitchFamily="34" charset="-128"/>
              </a:rPr>
              <a:t>Siemens</a:t>
            </a:r>
          </a:p>
        </p:txBody>
      </p:sp>
      <p:sp>
        <p:nvSpPr>
          <p:cNvPr id="19" name="Rectangle 18"/>
          <p:cNvSpPr/>
          <p:nvPr/>
        </p:nvSpPr>
        <p:spPr bwMode="gray">
          <a:xfrm>
            <a:off x="348343" y="2518611"/>
            <a:ext cx="914400" cy="3260735"/>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smtClean="0">
                <a:ln>
                  <a:noFill/>
                </a:ln>
                <a:effectLst/>
                <a:uLnTx/>
                <a:uFillTx/>
                <a:ea typeface="Arial Unicode MS" pitchFamily="34" charset="-128"/>
                <a:cs typeface="Arial Unicode MS" pitchFamily="34" charset="-128"/>
              </a:rPr>
              <a:t>PAAS</a:t>
            </a:r>
          </a:p>
        </p:txBody>
      </p:sp>
      <p:cxnSp>
        <p:nvCxnSpPr>
          <p:cNvPr id="22" name="Straight Connector 21"/>
          <p:cNvCxnSpPr/>
          <p:nvPr/>
        </p:nvCxnSpPr>
        <p:spPr>
          <a:xfrm>
            <a:off x="348343" y="5900057"/>
            <a:ext cx="11511849" cy="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gray">
          <a:xfrm>
            <a:off x="348343" y="6002615"/>
            <a:ext cx="914400" cy="494184"/>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smtClean="0">
                <a:ln>
                  <a:noFill/>
                </a:ln>
                <a:effectLst/>
                <a:uLnTx/>
                <a:uFillTx/>
                <a:ea typeface="Arial Unicode MS" pitchFamily="34" charset="-128"/>
                <a:cs typeface="Arial Unicode MS" pitchFamily="34" charset="-128"/>
              </a:rPr>
              <a:t>IAAS</a:t>
            </a:r>
          </a:p>
        </p:txBody>
      </p:sp>
      <p:sp>
        <p:nvSpPr>
          <p:cNvPr id="25" name="TextBox 24"/>
          <p:cNvSpPr txBox="1"/>
          <p:nvPr/>
        </p:nvSpPr>
        <p:spPr>
          <a:xfrm rot="1878585">
            <a:off x="10979481" y="428382"/>
            <a:ext cx="597921" cy="43088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800" b="1" kern="0" dirty="0" smtClean="0">
                <a:solidFill>
                  <a:srgbClr val="FFC000"/>
                </a:solidFill>
                <a:ea typeface="Arial Unicode MS" pitchFamily="34" charset="-128"/>
                <a:cs typeface="Arial Unicode MS" pitchFamily="34" charset="-128"/>
              </a:rPr>
              <a:t>Old</a:t>
            </a:r>
          </a:p>
        </p:txBody>
      </p:sp>
      <p:sp>
        <p:nvSpPr>
          <p:cNvPr id="31" name="Rounded Rectangle 30"/>
          <p:cNvSpPr/>
          <p:nvPr/>
        </p:nvSpPr>
        <p:spPr bwMode="gray">
          <a:xfrm rot="16200000">
            <a:off x="297653" y="3114732"/>
            <a:ext cx="1346936" cy="36324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HCP (public)</a:t>
            </a:r>
            <a:endParaRPr kumimoji="0" lang="en-US" sz="12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ounded Rectangle 67"/>
          <p:cNvSpPr/>
          <p:nvPr/>
        </p:nvSpPr>
        <p:spPr bwMode="gray">
          <a:xfrm rot="16200000">
            <a:off x="255770" y="4838623"/>
            <a:ext cx="1462786" cy="363240"/>
          </a:xfrm>
          <a:prstGeom prst="round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HCP (</a:t>
            </a:r>
            <a:r>
              <a:rPr lang="en-US" sz="1200" kern="0" noProof="0" dirty="0" err="1" smtClean="0">
                <a:ea typeface="Arial Unicode MS" pitchFamily="34" charset="-128"/>
                <a:cs typeface="Arial Unicode MS" pitchFamily="34" charset="-128"/>
              </a:rPr>
              <a:t>virt</a:t>
            </a:r>
            <a:r>
              <a:rPr lang="en-US" sz="1200" kern="0" noProof="0" dirty="0" smtClean="0">
                <a:ea typeface="Arial Unicode MS" pitchFamily="34" charset="-128"/>
                <a:cs typeface="Arial Unicode MS" pitchFamily="34" charset="-128"/>
              </a:rPr>
              <a:t>. private)</a:t>
            </a:r>
            <a:endParaRPr kumimoji="0" lang="en-US" sz="120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Connector 68"/>
          <p:cNvCxnSpPr/>
          <p:nvPr/>
        </p:nvCxnSpPr>
        <p:spPr>
          <a:xfrm>
            <a:off x="348343" y="2451004"/>
            <a:ext cx="11511849" cy="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bwMode="gray">
          <a:xfrm>
            <a:off x="348343" y="1361552"/>
            <a:ext cx="914400" cy="964553"/>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0" u="none" strike="noStrike" kern="0" cap="none" spc="0" normalizeH="0" baseline="0" noProof="0" dirty="0" smtClean="0">
                <a:ln>
                  <a:noFill/>
                </a:ln>
                <a:effectLst/>
                <a:uLnTx/>
                <a:uFillTx/>
                <a:ea typeface="Arial Unicode MS" pitchFamily="34" charset="-128"/>
                <a:cs typeface="Arial Unicode MS" pitchFamily="34" charset="-128"/>
              </a:rPr>
              <a:t>App. Services</a:t>
            </a:r>
          </a:p>
        </p:txBody>
      </p:sp>
      <p:sp>
        <p:nvSpPr>
          <p:cNvPr id="76" name="Rectangle 75"/>
          <p:cNvSpPr/>
          <p:nvPr/>
        </p:nvSpPr>
        <p:spPr bwMode="gray">
          <a:xfrm>
            <a:off x="7159156" y="1345510"/>
            <a:ext cx="1328220" cy="964553"/>
          </a:xfrm>
          <a:prstGeom prst="rect">
            <a:avLst/>
          </a:prstGeom>
          <a:pattFill prst="ltUpDiag">
            <a:fgClr>
              <a:schemeClr val="accent1">
                <a:lumMod val="20000"/>
                <a:lumOff val="80000"/>
              </a:schemeClr>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77" name="Straight Arrow Connector 76"/>
          <p:cNvCxnSpPr>
            <a:endCxn id="14" idx="0"/>
          </p:cNvCxnSpPr>
          <p:nvPr/>
        </p:nvCxnSpPr>
        <p:spPr>
          <a:xfrm flipH="1">
            <a:off x="5970415" y="2094271"/>
            <a:ext cx="1877347" cy="714729"/>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6944146" y="5056081"/>
            <a:ext cx="1535210" cy="399362"/>
          </a:xfrm>
          <a:prstGeom prst="roundRect">
            <a:avLst/>
          </a:prstGeom>
          <a:solidFill>
            <a:schemeClr val="accent3">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HANA </a:t>
            </a:r>
            <a:endParaRPr kumimoji="0" lang="en-US" sz="11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8" name="Rounded Rectangle 57"/>
          <p:cNvSpPr/>
          <p:nvPr/>
        </p:nvSpPr>
        <p:spPr bwMode="gray">
          <a:xfrm>
            <a:off x="8970979" y="5056081"/>
            <a:ext cx="1320199" cy="399362"/>
          </a:xfrm>
          <a:prstGeom prst="roundRect">
            <a:avLst/>
          </a:prstGeom>
          <a:solidFill>
            <a:schemeClr val="tx2">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HANA</a:t>
            </a:r>
            <a:endParaRPr kumimoji="0" lang="en-US" sz="11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55" name="Group 54"/>
          <p:cNvGrpSpPr/>
          <p:nvPr/>
        </p:nvGrpSpPr>
        <p:grpSpPr>
          <a:xfrm>
            <a:off x="7266276" y="1620917"/>
            <a:ext cx="1221353" cy="473354"/>
            <a:chOff x="2130554" y="2433849"/>
            <a:chExt cx="1394895" cy="534614"/>
          </a:xfrm>
        </p:grpSpPr>
        <p:sp>
          <p:nvSpPr>
            <p:cNvPr id="56" name="Rounded Rectangle 55"/>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59" name="Rounded Rectangle 58"/>
            <p:cNvSpPr/>
            <p:nvPr/>
          </p:nvSpPr>
          <p:spPr bwMode="auto">
            <a:xfrm>
              <a:off x="2130554" y="2494835"/>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algn="ctr" defTabSz="914400" fontAlgn="base">
                <a:spcBef>
                  <a:spcPct val="0"/>
                </a:spcBef>
                <a:spcAft>
                  <a:spcPct val="0"/>
                </a:spcAft>
                <a:buClr>
                  <a:schemeClr val="accent1"/>
                </a:buClr>
                <a:buSzPct val="80000"/>
              </a:pP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App. Services</a:t>
              </a:r>
            </a:p>
          </p:txBody>
        </p:sp>
      </p:grpSp>
    </p:spTree>
    <p:extLst>
      <p:ext uri="{BB962C8B-B14F-4D97-AF65-F5344CB8AC3E}">
        <p14:creationId xmlns:p14="http://schemas.microsoft.com/office/powerpoint/2010/main" val="1244623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gray">
          <a:xfrm>
            <a:off x="2160039" y="1791954"/>
            <a:ext cx="1556257" cy="4167727"/>
          </a:xfrm>
          <a:prstGeom prst="rect">
            <a:avLst/>
          </a:prstGeom>
          <a:solidFill>
            <a:schemeClr val="accent4"/>
          </a:solidFill>
          <a:ln w="6350" algn="ctr">
            <a:solidFill>
              <a:schemeClr val="tx1"/>
            </a:solidFill>
            <a:miter lim="800000"/>
            <a:headEnd type="none" w="med" len="med"/>
            <a:tailEnd type="triangle" w="med" len="med"/>
          </a:ln>
          <a:effectLst>
            <a:outerShdw blurRad="50800" dist="38100" dir="2700000" algn="tl" rotWithShape="0">
              <a:prstClr val="black">
                <a:alpha val="40000"/>
              </a:prstClr>
            </a:outerShdw>
          </a:effectLst>
        </p:spPr>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a:r>
              <a:rPr lang="en-US" sz="1600" dirty="0">
                <a:solidFill>
                  <a:schemeClr val="bg1"/>
                </a:solidFill>
              </a:rPr>
              <a:t>Developer PC</a:t>
            </a:r>
          </a:p>
        </p:txBody>
      </p:sp>
      <p:sp>
        <p:nvSpPr>
          <p:cNvPr id="19" name="Rectangle 18"/>
          <p:cNvSpPr/>
          <p:nvPr/>
        </p:nvSpPr>
        <p:spPr bwMode="gray">
          <a:xfrm>
            <a:off x="4065129" y="1791954"/>
            <a:ext cx="5826034" cy="4167727"/>
          </a:xfrm>
          <a:prstGeom prst="rect">
            <a:avLst/>
          </a:prstGeom>
          <a:solidFill>
            <a:schemeClr val="bg1">
              <a:lumMod val="85000"/>
            </a:schemeClr>
          </a:solidFill>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Cloud Foundry</a:t>
            </a:r>
          </a:p>
        </p:txBody>
      </p:sp>
      <p:sp>
        <p:nvSpPr>
          <p:cNvPr id="2" name="Title 1"/>
          <p:cNvSpPr>
            <a:spLocks noGrp="1"/>
          </p:cNvSpPr>
          <p:nvPr>
            <p:ph type="title"/>
          </p:nvPr>
        </p:nvSpPr>
        <p:spPr/>
        <p:txBody>
          <a:bodyPr/>
          <a:lstStyle/>
          <a:p>
            <a:r>
              <a:rPr lang="en-US" b="0" dirty="0" err="1" smtClean="0"/>
              <a:t>cf</a:t>
            </a:r>
            <a:r>
              <a:rPr lang="en-US" b="0" dirty="0" smtClean="0"/>
              <a:t> push</a:t>
            </a:r>
            <a:endParaRPr lang="en-US" b="0" dirty="0"/>
          </a:p>
        </p:txBody>
      </p:sp>
      <p:sp>
        <p:nvSpPr>
          <p:cNvPr id="44" name="Flowchart: Magnetic Disk 43"/>
          <p:cNvSpPr/>
          <p:nvPr/>
        </p:nvSpPr>
        <p:spPr bwMode="gray">
          <a:xfrm>
            <a:off x="4390650" y="4917960"/>
            <a:ext cx="648222" cy="890903"/>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6" name="TextBox 45"/>
          <p:cNvSpPr txBox="1"/>
          <p:nvPr/>
        </p:nvSpPr>
        <p:spPr>
          <a:xfrm>
            <a:off x="4573300" y="5348234"/>
            <a:ext cx="341519" cy="36941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blob</a:t>
            </a:r>
            <a:br>
              <a:rPr lang="en-US" sz="12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store</a:t>
            </a:r>
          </a:p>
        </p:txBody>
      </p:sp>
      <p:sp>
        <p:nvSpPr>
          <p:cNvPr id="47" name="Rectangle 46"/>
          <p:cNvSpPr/>
          <p:nvPr/>
        </p:nvSpPr>
        <p:spPr bwMode="gray">
          <a:xfrm>
            <a:off x="4271890" y="2922509"/>
            <a:ext cx="874236" cy="5148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cloud</a:t>
            </a:r>
            <a:br>
              <a:rPr lang="en-US" sz="12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controller</a:t>
            </a:r>
          </a:p>
        </p:txBody>
      </p:sp>
      <p:grpSp>
        <p:nvGrpSpPr>
          <p:cNvPr id="55" name="Group 54"/>
          <p:cNvGrpSpPr/>
          <p:nvPr/>
        </p:nvGrpSpPr>
        <p:grpSpPr>
          <a:xfrm>
            <a:off x="4430513" y="3911430"/>
            <a:ext cx="905432" cy="631439"/>
            <a:chOff x="1874864" y="3805819"/>
            <a:chExt cx="905222" cy="631293"/>
          </a:xfrm>
        </p:grpSpPr>
        <p:sp>
          <p:nvSpPr>
            <p:cNvPr id="48" name="Rectangle 47"/>
            <p:cNvSpPr/>
            <p:nvPr/>
          </p:nvSpPr>
          <p:spPr bwMode="gray">
            <a:xfrm>
              <a:off x="1955158" y="3922383"/>
              <a:ext cx="824928" cy="5147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pack</a:t>
              </a:r>
            </a:p>
          </p:txBody>
        </p:sp>
        <p:sp>
          <p:nvSpPr>
            <p:cNvPr id="53" name="Rectangle 52"/>
            <p:cNvSpPr/>
            <p:nvPr/>
          </p:nvSpPr>
          <p:spPr bwMode="gray">
            <a:xfrm>
              <a:off x="1907704" y="3877827"/>
              <a:ext cx="824928" cy="5147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pack</a:t>
              </a:r>
            </a:p>
          </p:txBody>
        </p:sp>
        <p:sp>
          <p:nvSpPr>
            <p:cNvPr id="54" name="Rectangle 53"/>
            <p:cNvSpPr/>
            <p:nvPr/>
          </p:nvSpPr>
          <p:spPr bwMode="gray">
            <a:xfrm>
              <a:off x="1874864" y="3805819"/>
              <a:ext cx="824928" cy="5147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build pack</a:t>
              </a:r>
            </a:p>
          </p:txBody>
        </p:sp>
      </p:grpSp>
      <p:pic>
        <p:nvPicPr>
          <p:cNvPr id="56" name="Picture 6" descr="File:Java logo and wordmark.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1954" y="4045076"/>
            <a:ext cx="141469" cy="259360"/>
          </a:xfrm>
          <a:prstGeom prst="rect">
            <a:avLst/>
          </a:prstGeom>
          <a:solidFill>
            <a:schemeClr val="bg1"/>
          </a:solidFill>
          <a:extLst/>
        </p:spPr>
      </p:pic>
      <p:sp>
        <p:nvSpPr>
          <p:cNvPr id="57" name="Rectangle 56"/>
          <p:cNvSpPr/>
          <p:nvPr/>
        </p:nvSpPr>
        <p:spPr bwMode="gray">
          <a:xfrm>
            <a:off x="5676467" y="2715152"/>
            <a:ext cx="3070265" cy="19293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DEA (droplet execution agent)</a:t>
            </a:r>
          </a:p>
        </p:txBody>
      </p:sp>
      <p:sp>
        <p:nvSpPr>
          <p:cNvPr id="59" name="Oval 58"/>
          <p:cNvSpPr/>
          <p:nvPr/>
        </p:nvSpPr>
        <p:spPr bwMode="gray">
          <a:xfrm>
            <a:off x="5882575" y="3230001"/>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64" name="Rectangle 63"/>
          <p:cNvSpPr/>
          <p:nvPr/>
        </p:nvSpPr>
        <p:spPr bwMode="gray">
          <a:xfrm>
            <a:off x="6347720" y="1991310"/>
            <a:ext cx="1755301" cy="2574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load balancer / router</a:t>
            </a:r>
          </a:p>
        </p:txBody>
      </p:sp>
      <p:cxnSp>
        <p:nvCxnSpPr>
          <p:cNvPr id="68" name="Straight Arrow Connector 67"/>
          <p:cNvCxnSpPr/>
          <p:nvPr/>
        </p:nvCxnSpPr>
        <p:spPr>
          <a:xfrm>
            <a:off x="7234214" y="1619450"/>
            <a:ext cx="0" cy="37186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519581" y="1419022"/>
            <a:ext cx="1394936" cy="18470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chemeClr val="accent4"/>
                </a:solidFill>
                <a:latin typeface="Lucida Console" panose="020B0609040504020204" pitchFamily="49" charset="0"/>
                <a:ea typeface="Arial Unicode MS" pitchFamily="34" charset="-128"/>
                <a:cs typeface="Arial Unicode MS" pitchFamily="34" charset="-128"/>
              </a:rPr>
              <a:t>app1.domain.com</a:t>
            </a:r>
          </a:p>
        </p:txBody>
      </p:sp>
      <p:sp>
        <p:nvSpPr>
          <p:cNvPr id="72" name="Freeform 71"/>
          <p:cNvSpPr/>
          <p:nvPr/>
        </p:nvSpPr>
        <p:spPr bwMode="gray">
          <a:xfrm>
            <a:off x="6183945" y="2273437"/>
            <a:ext cx="990130" cy="956566"/>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cxnSp>
        <p:nvCxnSpPr>
          <p:cNvPr id="78" name="Straight Arrow Connector 77"/>
          <p:cNvCxnSpPr>
            <a:endCxn id="47" idx="1"/>
          </p:cNvCxnSpPr>
          <p:nvPr/>
        </p:nvCxnSpPr>
        <p:spPr>
          <a:xfrm flipV="1">
            <a:off x="3395969" y="3179934"/>
            <a:ext cx="875921" cy="36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7" idx="2"/>
            <a:endCxn id="54" idx="0"/>
          </p:cNvCxnSpPr>
          <p:nvPr/>
        </p:nvCxnSpPr>
        <p:spPr>
          <a:xfrm>
            <a:off x="4709008" y="3437357"/>
            <a:ext cx="134065" cy="4740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726597" y="4426278"/>
            <a:ext cx="166700" cy="518147"/>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2562574" y="2927808"/>
            <a:ext cx="833686" cy="537813"/>
          </a:xfrm>
          <a:prstGeom prst="rect">
            <a:avLst/>
          </a:prstGeom>
          <a:solidFill>
            <a:schemeClr val="accent1"/>
          </a:solidFill>
          <a:ln w="6350" algn="ctr">
            <a:solidFill>
              <a:schemeClr val="tx1"/>
            </a:solidFill>
            <a:miter lim="800000"/>
            <a:headEnd type="none" w="med" len="med"/>
            <a:tailEnd type="triangle" w="med" len="med"/>
          </a:ln>
        </p:spPr>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a:r>
              <a:rPr lang="en-US" sz="1200" dirty="0"/>
              <a:t>…/app1/</a:t>
            </a:r>
          </a:p>
        </p:txBody>
      </p:sp>
      <p:sp>
        <p:nvSpPr>
          <p:cNvPr id="6" name="TextBox 5"/>
          <p:cNvSpPr txBox="1"/>
          <p:nvPr/>
        </p:nvSpPr>
        <p:spPr>
          <a:xfrm rot="18120000">
            <a:off x="5113910" y="4939713"/>
            <a:ext cx="587038" cy="18470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droplet</a:t>
            </a:r>
          </a:p>
        </p:txBody>
      </p:sp>
      <p:grpSp>
        <p:nvGrpSpPr>
          <p:cNvPr id="29" name="Group 28"/>
          <p:cNvGrpSpPr/>
          <p:nvPr/>
        </p:nvGrpSpPr>
        <p:grpSpPr>
          <a:xfrm>
            <a:off x="5878557" y="3143979"/>
            <a:ext cx="566936" cy="699593"/>
            <a:chOff x="4353020" y="3143251"/>
            <a:chExt cx="566805" cy="699431"/>
          </a:xfrm>
        </p:grpSpPr>
        <p:sp>
          <p:nvSpPr>
            <p:cNvPr id="30" name="Rectangle 29"/>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a:p>
          </p:txBody>
        </p:sp>
        <p:sp>
          <p:nvSpPr>
            <p:cNvPr id="31" name="Rectangle 30"/>
            <p:cNvSpPr/>
            <p:nvPr/>
          </p:nvSpPr>
          <p:spPr bwMode="gray">
            <a:xfrm>
              <a:off x="4353020" y="3699694"/>
              <a:ext cx="566805" cy="142988"/>
            </a:xfrm>
            <a:prstGeom prst="rect">
              <a:avLst/>
            </a:prstGeom>
            <a:solidFill>
              <a:schemeClr val="accent1">
                <a:lumMod val="20000"/>
                <a:lumOff val="80000"/>
              </a:schemeClr>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cxnSp>
        <p:nvCxnSpPr>
          <p:cNvPr id="87" name="Straight Arrow Connector 86"/>
          <p:cNvCxnSpPr>
            <a:stCxn id="44" idx="4"/>
          </p:cNvCxnSpPr>
          <p:nvPr/>
        </p:nvCxnSpPr>
        <p:spPr>
          <a:xfrm flipV="1">
            <a:off x="5038872" y="3640465"/>
            <a:ext cx="1083003" cy="172294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293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gray">
          <a:xfrm>
            <a:off x="2160039" y="1791954"/>
            <a:ext cx="1556257" cy="4167727"/>
          </a:xfrm>
          <a:prstGeom prst="rect">
            <a:avLst/>
          </a:prstGeom>
          <a:solidFill>
            <a:schemeClr val="accent4"/>
          </a:solidFill>
          <a:ln w="6350" algn="ctr">
            <a:solidFill>
              <a:schemeClr val="tx1"/>
            </a:solidFill>
            <a:miter lim="800000"/>
            <a:headEnd type="none" w="med" len="med"/>
            <a:tailEnd type="triangle" w="med" len="med"/>
          </a:ln>
          <a:effectLst>
            <a:outerShdw blurRad="50800" dist="38100" dir="2700000" algn="tl" rotWithShape="0">
              <a:prstClr val="black">
                <a:alpha val="40000"/>
              </a:prstClr>
            </a:outerShdw>
          </a:effectLst>
        </p:spPr>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a:r>
              <a:rPr lang="en-US" sz="1600" dirty="0">
                <a:solidFill>
                  <a:schemeClr val="bg1"/>
                </a:solidFill>
              </a:rPr>
              <a:t>Developer PC</a:t>
            </a:r>
          </a:p>
        </p:txBody>
      </p:sp>
      <p:sp>
        <p:nvSpPr>
          <p:cNvPr id="19" name="Rectangle 18"/>
          <p:cNvSpPr/>
          <p:nvPr/>
        </p:nvSpPr>
        <p:spPr bwMode="gray">
          <a:xfrm>
            <a:off x="4065129" y="1791954"/>
            <a:ext cx="5826034" cy="4167727"/>
          </a:xfrm>
          <a:prstGeom prst="rect">
            <a:avLst/>
          </a:prstGeom>
          <a:solidFill>
            <a:schemeClr val="bg1">
              <a:lumMod val="85000"/>
            </a:schemeClr>
          </a:solidFill>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Cloud Foundry</a:t>
            </a:r>
          </a:p>
        </p:txBody>
      </p:sp>
      <p:sp>
        <p:nvSpPr>
          <p:cNvPr id="2" name="Title 1"/>
          <p:cNvSpPr>
            <a:spLocks noGrp="1"/>
          </p:cNvSpPr>
          <p:nvPr>
            <p:ph type="title"/>
          </p:nvPr>
        </p:nvSpPr>
        <p:spPr/>
        <p:txBody>
          <a:bodyPr/>
          <a:lstStyle/>
          <a:p>
            <a:r>
              <a:rPr lang="en-US" b="0" dirty="0" smtClean="0"/>
              <a:t>Many apps, attached backing services</a:t>
            </a:r>
            <a:endParaRPr lang="en-US" b="0" dirty="0"/>
          </a:p>
        </p:txBody>
      </p:sp>
      <p:sp>
        <p:nvSpPr>
          <p:cNvPr id="57" name="Rectangle 56"/>
          <p:cNvSpPr/>
          <p:nvPr/>
        </p:nvSpPr>
        <p:spPr bwMode="gray">
          <a:xfrm>
            <a:off x="5676467" y="2715152"/>
            <a:ext cx="3070265" cy="19293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DEA (droplet execution agent)</a:t>
            </a:r>
          </a:p>
        </p:txBody>
      </p:sp>
      <p:sp>
        <p:nvSpPr>
          <p:cNvPr id="59" name="Oval 58"/>
          <p:cNvSpPr/>
          <p:nvPr/>
        </p:nvSpPr>
        <p:spPr bwMode="gray">
          <a:xfrm>
            <a:off x="5882575" y="3230001"/>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64" name="Rectangle 63"/>
          <p:cNvSpPr/>
          <p:nvPr/>
        </p:nvSpPr>
        <p:spPr bwMode="gray">
          <a:xfrm>
            <a:off x="6347720" y="1991310"/>
            <a:ext cx="1755301" cy="2574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load balancer / router</a:t>
            </a:r>
          </a:p>
        </p:txBody>
      </p:sp>
      <p:cxnSp>
        <p:nvCxnSpPr>
          <p:cNvPr id="68" name="Straight Arrow Connector 67"/>
          <p:cNvCxnSpPr/>
          <p:nvPr/>
        </p:nvCxnSpPr>
        <p:spPr>
          <a:xfrm>
            <a:off x="7234214" y="1619450"/>
            <a:ext cx="0" cy="37186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662227" y="1419022"/>
            <a:ext cx="1115948" cy="18470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chemeClr val="accent4"/>
                </a:solidFill>
                <a:latin typeface="Lucida Console" panose="020B0609040504020204" pitchFamily="49" charset="0"/>
                <a:ea typeface="Arial Unicode MS" pitchFamily="34" charset="-128"/>
                <a:cs typeface="Arial Unicode MS" pitchFamily="34" charset="-128"/>
              </a:rPr>
              <a:t>*.domain.com</a:t>
            </a:r>
          </a:p>
        </p:txBody>
      </p:sp>
      <p:sp>
        <p:nvSpPr>
          <p:cNvPr id="72" name="Freeform 71"/>
          <p:cNvSpPr/>
          <p:nvPr/>
        </p:nvSpPr>
        <p:spPr bwMode="gray">
          <a:xfrm>
            <a:off x="6183945" y="2273437"/>
            <a:ext cx="990130" cy="956566"/>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sp>
        <p:nvSpPr>
          <p:cNvPr id="26" name="Oval 25"/>
          <p:cNvSpPr/>
          <p:nvPr/>
        </p:nvSpPr>
        <p:spPr bwMode="gray">
          <a:xfrm>
            <a:off x="6521685" y="3231399"/>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app1</a:t>
            </a:r>
          </a:p>
        </p:txBody>
      </p:sp>
      <p:sp>
        <p:nvSpPr>
          <p:cNvPr id="27" name="Freeform 26"/>
          <p:cNvSpPr/>
          <p:nvPr/>
        </p:nvSpPr>
        <p:spPr bwMode="gray">
          <a:xfrm>
            <a:off x="6788402" y="2265574"/>
            <a:ext cx="393270" cy="964427"/>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cxnSp>
        <p:nvCxnSpPr>
          <p:cNvPr id="28" name="Straight Connector 27"/>
          <p:cNvCxnSpPr/>
          <p:nvPr/>
        </p:nvCxnSpPr>
        <p:spPr>
          <a:xfrm flipH="1">
            <a:off x="5710033" y="4975370"/>
            <a:ext cx="4181131" cy="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27285" y="5022127"/>
            <a:ext cx="1043797" cy="16931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backing services</a:t>
            </a:r>
          </a:p>
        </p:txBody>
      </p:sp>
      <p:pic>
        <p:nvPicPr>
          <p:cNvPr id="30"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10679" t="479" r="63362" b="84891"/>
          <a:stretch/>
        </p:blipFill>
        <p:spPr bwMode="auto">
          <a:xfrm>
            <a:off x="8044698" y="5502144"/>
            <a:ext cx="619536" cy="26885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2055" t="21619" r="59007" b="65023"/>
          <a:stretch/>
        </p:blipFill>
        <p:spPr bwMode="auto">
          <a:xfrm>
            <a:off x="6996379" y="5212734"/>
            <a:ext cx="884640" cy="23367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2" descr="/wp-content/uploads/2014/06/hana.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8009" b="29511"/>
          <a:stretch/>
        </p:blipFill>
        <p:spPr bwMode="auto">
          <a:xfrm>
            <a:off x="5916138" y="5252210"/>
            <a:ext cx="823891" cy="34411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4" descr="https://www.onlyhosting.co/images/memcached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9632" y="5500139"/>
            <a:ext cx="873167" cy="27286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6"/>
          <a:stretch>
            <a:fillRect/>
          </a:stretch>
        </p:blipFill>
        <p:spPr>
          <a:xfrm>
            <a:off x="8079300" y="5169206"/>
            <a:ext cx="867317" cy="256252"/>
          </a:xfrm>
          <a:prstGeom prst="rect">
            <a:avLst/>
          </a:prstGeom>
        </p:spPr>
      </p:pic>
      <p:pic>
        <p:nvPicPr>
          <p:cNvPr id="35" name="Picture 28" descr="http://feldmancreative.com/wp-content/uploads/2014/02/emai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64482" y="5169206"/>
            <a:ext cx="440448" cy="38759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p:cNvCxnSpPr/>
          <p:nvPr/>
        </p:nvCxnSpPr>
        <p:spPr>
          <a:xfrm flipV="1">
            <a:off x="5710031" y="4975370"/>
            <a:ext cx="0" cy="1008344"/>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9" idx="4"/>
          </p:cNvCxnSpPr>
          <p:nvPr/>
        </p:nvCxnSpPr>
        <p:spPr>
          <a:xfrm>
            <a:off x="6162259" y="3640464"/>
            <a:ext cx="185460" cy="1572270"/>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373365" y="3619173"/>
            <a:ext cx="411270" cy="1593561"/>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7320987" y="3212732"/>
            <a:ext cx="559368" cy="410463"/>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app2</a:t>
            </a:r>
          </a:p>
        </p:txBody>
      </p:sp>
      <p:cxnSp>
        <p:nvCxnSpPr>
          <p:cNvPr id="45" name="Straight Arrow Connector 44"/>
          <p:cNvCxnSpPr/>
          <p:nvPr/>
        </p:nvCxnSpPr>
        <p:spPr>
          <a:xfrm flipH="1">
            <a:off x="7429886" y="3600793"/>
            <a:ext cx="177232" cy="1587907"/>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40972" y="2500362"/>
            <a:ext cx="1034176" cy="13853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app2.domain.com</a:t>
            </a:r>
          </a:p>
        </p:txBody>
      </p:sp>
      <p:sp>
        <p:nvSpPr>
          <p:cNvPr id="50" name="Freeform 49"/>
          <p:cNvSpPr/>
          <p:nvPr/>
        </p:nvSpPr>
        <p:spPr bwMode="gray">
          <a:xfrm flipH="1">
            <a:off x="7358771" y="2284241"/>
            <a:ext cx="252462" cy="964427"/>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sp>
        <p:nvSpPr>
          <p:cNvPr id="51" name="TextBox 50"/>
          <p:cNvSpPr txBox="1"/>
          <p:nvPr/>
        </p:nvSpPr>
        <p:spPr>
          <a:xfrm>
            <a:off x="5969555" y="2481839"/>
            <a:ext cx="1034176" cy="13853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app1.domain.com</a:t>
            </a:r>
          </a:p>
        </p:txBody>
      </p:sp>
      <p:grpSp>
        <p:nvGrpSpPr>
          <p:cNvPr id="42" name="Group 41"/>
          <p:cNvGrpSpPr/>
          <p:nvPr/>
        </p:nvGrpSpPr>
        <p:grpSpPr>
          <a:xfrm>
            <a:off x="5878557" y="3143979"/>
            <a:ext cx="566936" cy="699593"/>
            <a:chOff x="4353020" y="3143251"/>
            <a:chExt cx="566805" cy="699431"/>
          </a:xfrm>
        </p:grpSpPr>
        <p:sp>
          <p:nvSpPr>
            <p:cNvPr id="44" name="Rectangle 43"/>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a:p>
          </p:txBody>
        </p:sp>
        <p:sp>
          <p:nvSpPr>
            <p:cNvPr id="46" name="Rectangle 45"/>
            <p:cNvSpPr/>
            <p:nvPr/>
          </p:nvSpPr>
          <p:spPr bwMode="gray">
            <a:xfrm>
              <a:off x="4353020" y="3699694"/>
              <a:ext cx="566805" cy="142988"/>
            </a:xfrm>
            <a:prstGeom prst="rect">
              <a:avLst/>
            </a:prstGeom>
            <a:solidFill>
              <a:schemeClr val="accent1">
                <a:lumMod val="20000"/>
                <a:lumOff val="80000"/>
              </a:schemeClr>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grpSp>
        <p:nvGrpSpPr>
          <p:cNvPr id="47" name="Group 46"/>
          <p:cNvGrpSpPr/>
          <p:nvPr/>
        </p:nvGrpSpPr>
        <p:grpSpPr>
          <a:xfrm>
            <a:off x="6528090" y="3143979"/>
            <a:ext cx="566936" cy="699593"/>
            <a:chOff x="4353020" y="3143251"/>
            <a:chExt cx="566805" cy="699431"/>
          </a:xfrm>
        </p:grpSpPr>
        <p:sp>
          <p:nvSpPr>
            <p:cNvPr id="48" name="Rectangle 47"/>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a:p>
          </p:txBody>
        </p:sp>
        <p:sp>
          <p:nvSpPr>
            <p:cNvPr id="52" name="Rectangle 51"/>
            <p:cNvSpPr/>
            <p:nvPr/>
          </p:nvSpPr>
          <p:spPr bwMode="gray">
            <a:xfrm>
              <a:off x="4353020" y="3699694"/>
              <a:ext cx="566805" cy="142988"/>
            </a:xfrm>
            <a:prstGeom prst="rect">
              <a:avLst/>
            </a:prstGeom>
            <a:solidFill>
              <a:schemeClr val="accent1">
                <a:lumMod val="20000"/>
                <a:lumOff val="80000"/>
              </a:schemeClr>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grpSp>
        <p:nvGrpSpPr>
          <p:cNvPr id="53" name="Group 52"/>
          <p:cNvGrpSpPr/>
          <p:nvPr/>
        </p:nvGrpSpPr>
        <p:grpSpPr>
          <a:xfrm>
            <a:off x="7317202" y="3143979"/>
            <a:ext cx="566936" cy="699593"/>
            <a:chOff x="4353020" y="3143251"/>
            <a:chExt cx="566805" cy="699431"/>
          </a:xfrm>
        </p:grpSpPr>
        <p:sp>
          <p:nvSpPr>
            <p:cNvPr id="54" name="Rectangle 53"/>
            <p:cNvSpPr/>
            <p:nvPr/>
          </p:nvSpPr>
          <p:spPr bwMode="gray">
            <a:xfrm>
              <a:off x="4357038" y="3143251"/>
              <a:ext cx="556866" cy="552315"/>
            </a:xfrm>
            <a:prstGeom prst="rect">
              <a:avLst/>
            </a:prstGeom>
            <a:noFill/>
            <a:ln w="12700" algn="ctr">
              <a:solidFill>
                <a:schemeClr val="accent1">
                  <a:lumMod val="20000"/>
                  <a:lumOff val="80000"/>
                </a:schemeClr>
              </a:solidFill>
              <a:miter lim="800000"/>
              <a:headEnd type="none" w="med" len="med"/>
              <a:tailEnd type="triangle" w="med" len="med"/>
            </a:ln>
          </p:spPr>
          <p:txBody>
            <a:bodyPr rtlCol="0" anchor="ctr"/>
            <a:lstStyle/>
            <a:p>
              <a:pPr algn="ctr"/>
              <a:endParaRPr lang="en-US"/>
            </a:p>
          </p:txBody>
        </p:sp>
        <p:sp>
          <p:nvSpPr>
            <p:cNvPr id="55" name="Rectangle 54"/>
            <p:cNvSpPr/>
            <p:nvPr/>
          </p:nvSpPr>
          <p:spPr bwMode="gray">
            <a:xfrm>
              <a:off x="4353020" y="3699694"/>
              <a:ext cx="566805" cy="142988"/>
            </a:xfrm>
            <a:prstGeom prst="rect">
              <a:avLst/>
            </a:prstGeom>
            <a:solidFill>
              <a:schemeClr val="accent1">
                <a:lumMod val="20000"/>
                <a:lumOff val="80000"/>
              </a:schemeClr>
            </a:solidFill>
            <a:ln w="6350" algn="ctr">
              <a:solidFill>
                <a:schemeClr val="accent1"/>
              </a:solidFill>
              <a:miter lim="800000"/>
              <a:headEnd type="none" w="med" len="med"/>
              <a:tailEnd type="triangle" w="med" len="med"/>
            </a:ln>
          </p:spPr>
          <p:txBody>
            <a:bodyPr rot="0" spcFirstLastPara="0" vertOverflow="overflow" horzOverflow="overflow" vert="horz" wrap="square" lIns="36008" tIns="36008" rIns="36008" bIns="36008" numCol="1" spcCol="0" rtlCol="0" fromWordArt="0" anchor="ctr" anchorCtr="0" forceAA="0" compatLnSpc="1">
              <a:prstTxWarp prst="textNoShape">
                <a:avLst/>
              </a:prstTxWarp>
              <a:noAutofit/>
            </a:bodyPr>
            <a:lstStyle/>
            <a:p>
              <a:pPr algn="ctr"/>
              <a:r>
                <a:rPr lang="en-US" sz="900" dirty="0"/>
                <a:t>container</a:t>
              </a:r>
            </a:p>
          </p:txBody>
        </p:sp>
      </p:grpSp>
    </p:spTree>
    <p:extLst>
      <p:ext uri="{BB962C8B-B14F-4D97-AF65-F5344CB8AC3E}">
        <p14:creationId xmlns:p14="http://schemas.microsoft.com/office/powerpoint/2010/main" val="2937957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gray">
          <a:xfrm>
            <a:off x="5464684" y="1893893"/>
            <a:ext cx="4544863" cy="4037225"/>
          </a:xfrm>
          <a:prstGeom prst="rect">
            <a:avLst/>
          </a:prstGeom>
          <a:solidFill>
            <a:schemeClr val="bg1">
              <a:lumMod val="85000"/>
            </a:schemeClr>
          </a:solidFill>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endParaRPr lang="en-US" sz="16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b="0" dirty="0" err="1" smtClean="0"/>
              <a:t>cf</a:t>
            </a:r>
            <a:r>
              <a:rPr lang="en-US" b="0" dirty="0" smtClean="0"/>
              <a:t> push –n </a:t>
            </a:r>
            <a:br>
              <a:rPr lang="en-US" b="0" dirty="0" smtClean="0"/>
            </a:br>
            <a:r>
              <a:rPr lang="en-US" sz="1800" b="0" dirty="0"/>
              <a:t>Orgs, Spaces, Users, …</a:t>
            </a:r>
            <a:endParaRPr lang="en-US" sz="2000" b="0" dirty="0"/>
          </a:p>
        </p:txBody>
      </p:sp>
      <p:grpSp>
        <p:nvGrpSpPr>
          <p:cNvPr id="4" name="Group 3"/>
          <p:cNvGrpSpPr/>
          <p:nvPr/>
        </p:nvGrpSpPr>
        <p:grpSpPr>
          <a:xfrm>
            <a:off x="5900990" y="3246920"/>
            <a:ext cx="1417288" cy="1007364"/>
            <a:chOff x="4150979" y="2714524"/>
            <a:chExt cx="1621172" cy="1277812"/>
          </a:xfrm>
        </p:grpSpPr>
        <p:sp>
          <p:nvSpPr>
            <p:cNvPr id="57" name="Rectangle 56"/>
            <p:cNvSpPr/>
            <p:nvPr/>
          </p:nvSpPr>
          <p:spPr bwMode="gray">
            <a:xfrm>
              <a:off x="4150979" y="2714524"/>
              <a:ext cx="1621172" cy="12778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100" b="1" kern="0" dirty="0">
                  <a:ea typeface="Arial Unicode MS" pitchFamily="34" charset="-128"/>
                  <a:cs typeface="Arial Unicode MS" pitchFamily="34" charset="-128"/>
                </a:rPr>
                <a:t>Space</a:t>
              </a:r>
              <a:r>
                <a:rPr lang="en-US" sz="1100" kern="0" dirty="0">
                  <a:ea typeface="Arial Unicode MS" pitchFamily="34" charset="-128"/>
                  <a:cs typeface="Arial Unicode MS" pitchFamily="34" charset="-128"/>
                </a:rPr>
                <a:t>: D123456</a:t>
              </a:r>
            </a:p>
          </p:txBody>
        </p:sp>
        <p:sp>
          <p:nvSpPr>
            <p:cNvPr id="59" name="Oval 58"/>
            <p:cNvSpPr/>
            <p:nvPr/>
          </p:nvSpPr>
          <p:spPr bwMode="gray">
            <a:xfrm>
              <a:off x="4357037" y="3229253"/>
              <a:ext cx="559239" cy="410368"/>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app1</a:t>
              </a:r>
            </a:p>
          </p:txBody>
        </p:sp>
        <p:sp>
          <p:nvSpPr>
            <p:cNvPr id="26" name="Oval 25"/>
            <p:cNvSpPr/>
            <p:nvPr/>
          </p:nvSpPr>
          <p:spPr bwMode="gray">
            <a:xfrm>
              <a:off x="4995999" y="3230651"/>
              <a:ext cx="559239" cy="410368"/>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app2</a:t>
              </a:r>
            </a:p>
          </p:txBody>
        </p:sp>
      </p:grpSp>
      <p:cxnSp>
        <p:nvCxnSpPr>
          <p:cNvPr id="28" name="Straight Connector 27"/>
          <p:cNvCxnSpPr/>
          <p:nvPr/>
        </p:nvCxnSpPr>
        <p:spPr>
          <a:xfrm flipH="1" flipV="1">
            <a:off x="5464684" y="4951838"/>
            <a:ext cx="4544863" cy="24332"/>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08917" y="4991613"/>
            <a:ext cx="1043797" cy="16931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backing services</a:t>
            </a:r>
          </a:p>
        </p:txBody>
      </p:sp>
      <p:pic>
        <p:nvPicPr>
          <p:cNvPr id="30"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10679" t="479" r="63362" b="84891"/>
          <a:stretch/>
        </p:blipFill>
        <p:spPr bwMode="auto">
          <a:xfrm>
            <a:off x="8044698" y="5502144"/>
            <a:ext cx="619536" cy="26885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8" descr="https://cs.brown.edu/courses/cs227/archives/2011/images/nosql-logos.png"/>
          <p:cNvPicPr>
            <a:picLocks noChangeAspect="1" noChangeArrowheads="1"/>
          </p:cNvPicPr>
          <p:nvPr/>
        </p:nvPicPr>
        <p:blipFill rotWithShape="1">
          <a:blip r:embed="rId3">
            <a:extLst>
              <a:ext uri="{28A0092B-C50C-407E-A947-70E740481C1C}">
                <a14:useLocalDpi xmlns:a14="http://schemas.microsoft.com/office/drawing/2010/main" val="0"/>
              </a:ext>
            </a:extLst>
          </a:blip>
          <a:srcRect l="2055" t="21619" r="59007" b="65023"/>
          <a:stretch/>
        </p:blipFill>
        <p:spPr bwMode="auto">
          <a:xfrm>
            <a:off x="6996379" y="5212734"/>
            <a:ext cx="884640" cy="23367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2" descr="/wp-content/uploads/2014/06/hana.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8009" b="29511"/>
          <a:stretch/>
        </p:blipFill>
        <p:spPr bwMode="auto">
          <a:xfrm>
            <a:off x="5916138" y="5252210"/>
            <a:ext cx="823891" cy="34411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4" descr="https://www.onlyhosting.co/images/memcached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9632" y="5500139"/>
            <a:ext cx="873167" cy="27286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6"/>
          <a:stretch>
            <a:fillRect/>
          </a:stretch>
        </p:blipFill>
        <p:spPr>
          <a:xfrm>
            <a:off x="8165856" y="5160929"/>
            <a:ext cx="867317" cy="256252"/>
          </a:xfrm>
          <a:prstGeom prst="rect">
            <a:avLst/>
          </a:prstGeom>
        </p:spPr>
      </p:pic>
      <p:pic>
        <p:nvPicPr>
          <p:cNvPr id="35" name="Picture 28" descr="http://feldmancreative.com/wp-content/uploads/2014/02/emai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89614" y="5112545"/>
            <a:ext cx="440448" cy="387595"/>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59" idx="4"/>
          </p:cNvCxnSpPr>
          <p:nvPr/>
        </p:nvCxnSpPr>
        <p:spPr>
          <a:xfrm>
            <a:off x="6325587" y="3976221"/>
            <a:ext cx="161017" cy="1440439"/>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4"/>
          </p:cNvCxnSpPr>
          <p:nvPr/>
        </p:nvCxnSpPr>
        <p:spPr>
          <a:xfrm>
            <a:off x="6884190" y="3977323"/>
            <a:ext cx="540303" cy="1399861"/>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042807" y="3248476"/>
            <a:ext cx="1367031" cy="1005808"/>
            <a:chOff x="4150979" y="2714524"/>
            <a:chExt cx="1621172" cy="1277812"/>
          </a:xfrm>
        </p:grpSpPr>
        <p:sp>
          <p:nvSpPr>
            <p:cNvPr id="39" name="Rectangle 38"/>
            <p:cNvSpPr/>
            <p:nvPr/>
          </p:nvSpPr>
          <p:spPr bwMode="gray">
            <a:xfrm>
              <a:off x="4150979" y="2714524"/>
              <a:ext cx="1621172" cy="12778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t"/>
            <a:lstStyle/>
            <a:p>
              <a:pPr defTabSz="914583" fontAlgn="base">
                <a:spcBef>
                  <a:spcPct val="50000"/>
                </a:spcBef>
                <a:spcAft>
                  <a:spcPct val="0"/>
                </a:spcAft>
                <a:buClr>
                  <a:srgbClr val="F0AB00"/>
                </a:buClr>
                <a:buSzPct val="80000"/>
              </a:pPr>
              <a:r>
                <a:rPr lang="en-US" sz="1100" b="1" kern="0" dirty="0">
                  <a:ea typeface="Arial Unicode MS" pitchFamily="34" charset="-128"/>
                  <a:cs typeface="Arial Unicode MS" pitchFamily="34" charset="-128"/>
                </a:rPr>
                <a:t>Space</a:t>
              </a:r>
              <a:r>
                <a:rPr lang="en-US" sz="1100" kern="0" dirty="0">
                  <a:ea typeface="Arial Unicode MS" pitchFamily="34" charset="-128"/>
                  <a:cs typeface="Arial Unicode MS" pitchFamily="34" charset="-128"/>
                </a:rPr>
                <a:t>: D654321</a:t>
              </a:r>
            </a:p>
          </p:txBody>
        </p:sp>
        <p:sp>
          <p:nvSpPr>
            <p:cNvPr id="40" name="Oval 39"/>
            <p:cNvSpPr/>
            <p:nvPr/>
          </p:nvSpPr>
          <p:spPr bwMode="gray">
            <a:xfrm>
              <a:off x="4357037" y="3229253"/>
              <a:ext cx="559239" cy="410368"/>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app1</a:t>
              </a:r>
            </a:p>
          </p:txBody>
        </p:sp>
        <p:sp>
          <p:nvSpPr>
            <p:cNvPr id="42" name="Oval 41"/>
            <p:cNvSpPr/>
            <p:nvPr/>
          </p:nvSpPr>
          <p:spPr bwMode="gray">
            <a:xfrm>
              <a:off x="4995999" y="3230651"/>
              <a:ext cx="559239" cy="410368"/>
            </a:xfrm>
            <a:prstGeom prst="ellipse">
              <a:avLst/>
            </a:prstGeom>
            <a:solidFill>
              <a:schemeClr val="accent1"/>
            </a:solidFill>
            <a:ln w="6350" algn="ctr">
              <a:noFill/>
              <a:miter lim="800000"/>
              <a:headEnd/>
              <a:tailEnd/>
            </a:ln>
          </p:spPr>
          <p:txBody>
            <a:bodyPr lIns="0" tIns="0" rIns="0" bIns="0" rtlCol="0" anchor="ctr"/>
            <a:lstStyle/>
            <a:p>
              <a:pPr algn="ctr" defTabSz="914583"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app2</a:t>
              </a:r>
            </a:p>
          </p:txBody>
        </p:sp>
      </p:grpSp>
      <p:sp>
        <p:nvSpPr>
          <p:cNvPr id="5" name="TextBox 4"/>
          <p:cNvSpPr txBox="1"/>
          <p:nvPr/>
        </p:nvSpPr>
        <p:spPr>
          <a:xfrm>
            <a:off x="7577926" y="3733026"/>
            <a:ext cx="205231" cy="24627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a:t>
            </a:r>
          </a:p>
        </p:txBody>
      </p:sp>
      <p:cxnSp>
        <p:nvCxnSpPr>
          <p:cNvPr id="44" name="Straight Arrow Connector 43"/>
          <p:cNvCxnSpPr>
            <a:stCxn id="40" idx="4"/>
            <a:endCxn id="31" idx="0"/>
          </p:cNvCxnSpPr>
          <p:nvPr/>
        </p:nvCxnSpPr>
        <p:spPr>
          <a:xfrm flipH="1">
            <a:off x="7438700" y="3976650"/>
            <a:ext cx="1013648" cy="1236084"/>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4"/>
            <a:endCxn id="35" idx="0"/>
          </p:cNvCxnSpPr>
          <p:nvPr/>
        </p:nvCxnSpPr>
        <p:spPr>
          <a:xfrm>
            <a:off x="8991144" y="3977750"/>
            <a:ext cx="418694" cy="1134795"/>
          </a:xfrm>
          <a:prstGeom prst="straightConnector1">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gray">
          <a:xfrm>
            <a:off x="5682318" y="2727209"/>
            <a:ext cx="4054167" cy="1910438"/>
          </a:xfrm>
          <a:prstGeom prst="rect">
            <a:avLst/>
          </a:prstGeom>
          <a:noFill/>
          <a:ln w="6350" algn="ctr">
            <a:solidFill>
              <a:schemeClr val="tx1"/>
            </a:solidFill>
            <a:miter lim="800000"/>
            <a:headEnd type="none" w="med" len="med"/>
            <a:tailEnd type="triangle" w="med" len="med"/>
          </a:ln>
        </p:spPr>
        <p:txBody>
          <a:bodyPr rtlCol="0" anchor="t"/>
          <a:lstStyle/>
          <a:p>
            <a:r>
              <a:rPr lang="en-US" sz="1200" b="1" kern="0" dirty="0">
                <a:ea typeface="Arial Unicode MS" pitchFamily="34" charset="-128"/>
                <a:cs typeface="Arial Unicode MS" pitchFamily="34" charset="-128"/>
              </a:rPr>
              <a:t>Org</a:t>
            </a:r>
            <a:r>
              <a:rPr lang="en-US" sz="1200" kern="0" dirty="0">
                <a:ea typeface="Arial Unicode MS" pitchFamily="34" charset="-128"/>
                <a:cs typeface="Arial Unicode MS" pitchFamily="34" charset="-128"/>
              </a:rPr>
              <a:t>: trial (/product)</a:t>
            </a:r>
          </a:p>
          <a:p>
            <a:endParaRPr lang="en-US" sz="1600" dirty="0"/>
          </a:p>
        </p:txBody>
      </p:sp>
      <p:pic>
        <p:nvPicPr>
          <p:cNvPr id="47" name="Picture 46"/>
          <p:cNvPicPr>
            <a:picLocks noChangeAspect="1"/>
          </p:cNvPicPr>
          <p:nvPr/>
        </p:nvPicPr>
        <p:blipFill>
          <a:blip r:embed="rId8"/>
          <a:stretch>
            <a:fillRect/>
          </a:stretch>
        </p:blipFill>
        <p:spPr>
          <a:xfrm>
            <a:off x="8850836" y="5533028"/>
            <a:ext cx="972110" cy="207087"/>
          </a:xfrm>
          <a:prstGeom prst="rect">
            <a:avLst/>
          </a:prstGeom>
        </p:spPr>
      </p:pic>
      <p:sp>
        <p:nvSpPr>
          <p:cNvPr id="48" name="Rectangle 47"/>
          <p:cNvSpPr/>
          <p:nvPr/>
        </p:nvSpPr>
        <p:spPr bwMode="gray">
          <a:xfrm>
            <a:off x="6996380" y="2049899"/>
            <a:ext cx="1257922" cy="2574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21" tIns="72017" rIns="90021" bIns="72017" rtlCol="0" anchor="ctr"/>
          <a:lstStyle/>
          <a:p>
            <a:pPr algn="ctr" defTabSz="914583"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router</a:t>
            </a:r>
          </a:p>
        </p:txBody>
      </p:sp>
      <p:sp>
        <p:nvSpPr>
          <p:cNvPr id="52" name="Freeform 51"/>
          <p:cNvSpPr/>
          <p:nvPr/>
        </p:nvSpPr>
        <p:spPr bwMode="gray">
          <a:xfrm flipH="1">
            <a:off x="7829474" y="2326196"/>
            <a:ext cx="652820" cy="1336263"/>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sp>
        <p:nvSpPr>
          <p:cNvPr id="53" name="Freeform 52"/>
          <p:cNvSpPr/>
          <p:nvPr/>
        </p:nvSpPr>
        <p:spPr bwMode="gray">
          <a:xfrm>
            <a:off x="6353303" y="2326196"/>
            <a:ext cx="1156865" cy="1315009"/>
          </a:xfrm>
          <a:custGeom>
            <a:avLst/>
            <a:gdLst>
              <a:gd name="connsiteX0" fmla="*/ 989901 w 989901"/>
              <a:gd name="connsiteY0" fmla="*/ 0 h 956345"/>
              <a:gd name="connsiteX1" fmla="*/ 369116 w 989901"/>
              <a:gd name="connsiteY1" fmla="*/ 109056 h 956345"/>
              <a:gd name="connsiteX2" fmla="*/ 83890 w 989901"/>
              <a:gd name="connsiteY2" fmla="*/ 318781 h 956345"/>
              <a:gd name="connsiteX3" fmla="*/ 0 w 989901"/>
              <a:gd name="connsiteY3" fmla="*/ 956345 h 956345"/>
            </a:gdLst>
            <a:ahLst/>
            <a:cxnLst>
              <a:cxn ang="0">
                <a:pos x="connsiteX0" y="connsiteY0"/>
              </a:cxn>
              <a:cxn ang="0">
                <a:pos x="connsiteX1" y="connsiteY1"/>
              </a:cxn>
              <a:cxn ang="0">
                <a:pos x="connsiteX2" y="connsiteY2"/>
              </a:cxn>
              <a:cxn ang="0">
                <a:pos x="connsiteX3" y="connsiteY3"/>
              </a:cxn>
            </a:cxnLst>
            <a:rect l="l" t="t" r="r" b="b"/>
            <a:pathLst>
              <a:path w="989901" h="956345">
                <a:moveTo>
                  <a:pt x="989901" y="0"/>
                </a:moveTo>
                <a:cubicBezTo>
                  <a:pt x="755009" y="27963"/>
                  <a:pt x="520118" y="55926"/>
                  <a:pt x="369116" y="109056"/>
                </a:cubicBezTo>
                <a:cubicBezTo>
                  <a:pt x="218114" y="162186"/>
                  <a:pt x="145409" y="177566"/>
                  <a:pt x="83890" y="318781"/>
                </a:cubicBezTo>
                <a:cubicBezTo>
                  <a:pt x="22371" y="459996"/>
                  <a:pt x="11185" y="708170"/>
                  <a:pt x="0" y="956345"/>
                </a:cubicBezTo>
              </a:path>
            </a:pathLst>
          </a:custGeom>
          <a:noFill/>
          <a:ln w="6350" algn="ctr">
            <a:solidFill>
              <a:schemeClr val="accent4"/>
            </a:solidFill>
            <a:prstDash val="dash"/>
            <a:miter lim="800000"/>
            <a:headEnd type="none" w="med" len="med"/>
            <a:tailEnd type="triangle" w="med" len="med"/>
          </a:ln>
        </p:spPr>
        <p:txBody>
          <a:bodyPr rtlCol="0" anchor="ctr"/>
          <a:lstStyle/>
          <a:p>
            <a:pPr algn="ctr"/>
            <a:endParaRPr lang="en-US"/>
          </a:p>
        </p:txBody>
      </p:sp>
      <p:cxnSp>
        <p:nvCxnSpPr>
          <p:cNvPr id="54" name="Straight Arrow Connector 53"/>
          <p:cNvCxnSpPr/>
          <p:nvPr/>
        </p:nvCxnSpPr>
        <p:spPr>
          <a:xfrm>
            <a:off x="7669163" y="1682256"/>
            <a:ext cx="0" cy="37186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97175" y="1481827"/>
            <a:ext cx="1115948" cy="18470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chemeClr val="accent4"/>
                </a:solidFill>
                <a:latin typeface="Lucida Console" panose="020B0609040504020204" pitchFamily="49" charset="0"/>
                <a:ea typeface="Arial Unicode MS" pitchFamily="34" charset="-128"/>
                <a:cs typeface="Arial Unicode MS" pitchFamily="34" charset="-128"/>
              </a:rPr>
              <a:t>*.domain.com</a:t>
            </a:r>
          </a:p>
        </p:txBody>
      </p:sp>
      <p:sp>
        <p:nvSpPr>
          <p:cNvPr id="56" name="TextBox 55"/>
          <p:cNvSpPr txBox="1"/>
          <p:nvPr/>
        </p:nvSpPr>
        <p:spPr>
          <a:xfrm>
            <a:off x="8482294" y="2513239"/>
            <a:ext cx="1172067" cy="13853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app1-b.domain.com</a:t>
            </a:r>
          </a:p>
        </p:txBody>
      </p:sp>
      <p:sp>
        <p:nvSpPr>
          <p:cNvPr id="58" name="TextBox 57"/>
          <p:cNvSpPr txBox="1"/>
          <p:nvPr/>
        </p:nvSpPr>
        <p:spPr>
          <a:xfrm>
            <a:off x="6071373" y="2507705"/>
            <a:ext cx="1172067" cy="13853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900" kern="0" dirty="0">
                <a:solidFill>
                  <a:schemeClr val="accent4"/>
                </a:solidFill>
                <a:latin typeface="Lucida Console" panose="020B0609040504020204" pitchFamily="49" charset="0"/>
                <a:ea typeface="Arial Unicode MS" pitchFamily="34" charset="-128"/>
                <a:cs typeface="Arial Unicode MS" pitchFamily="34" charset="-128"/>
              </a:rPr>
              <a:t>app1-a.domain.com</a:t>
            </a:r>
          </a:p>
        </p:txBody>
      </p:sp>
    </p:spTree>
    <p:extLst>
      <p:ext uri="{BB962C8B-B14F-4D97-AF65-F5344CB8AC3E}">
        <p14:creationId xmlns:p14="http://schemas.microsoft.com/office/powerpoint/2010/main" val="463128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a PaaS / Cloud Foundry</a:t>
            </a:r>
            <a:endParaRPr lang="en-US" dirty="0"/>
          </a:p>
        </p:txBody>
      </p:sp>
      <p:sp>
        <p:nvSpPr>
          <p:cNvPr id="5" name="Text Placeholder 4"/>
          <p:cNvSpPr>
            <a:spLocks noGrp="1"/>
          </p:cNvSpPr>
          <p:nvPr>
            <p:ph type="body" sz="quarter" idx="10"/>
          </p:nvPr>
        </p:nvSpPr>
        <p:spPr>
          <a:xfrm>
            <a:off x="2562742" y="1817203"/>
            <a:ext cx="9200321" cy="3819052"/>
          </a:xfrm>
        </p:spPr>
        <p:txBody>
          <a:bodyPr/>
          <a:lstStyle/>
          <a:p>
            <a:r>
              <a:rPr lang="en-US" dirty="0" smtClean="0"/>
              <a:t>A PaaS (Platform-as-a-Service) is the foundation of your application</a:t>
            </a:r>
          </a:p>
          <a:p>
            <a:r>
              <a:rPr lang="en-US" dirty="0" smtClean="0"/>
              <a:t>Cloud Foundry (any PaaS) gives you</a:t>
            </a:r>
          </a:p>
          <a:p>
            <a:pPr lvl="2"/>
            <a:r>
              <a:rPr lang="en-US" b="1" dirty="0" smtClean="0"/>
              <a:t>Multi </a:t>
            </a:r>
            <a:r>
              <a:rPr lang="en-US" b="1" dirty="0"/>
              <a:t>language </a:t>
            </a:r>
            <a:r>
              <a:rPr lang="en-US" b="1" dirty="0" smtClean="0"/>
              <a:t>environment </a:t>
            </a:r>
            <a:r>
              <a:rPr lang="en-US" dirty="0" smtClean="0"/>
              <a:t>(use what fits best): Java, Node, Go, … </a:t>
            </a:r>
            <a:endParaRPr lang="en-US" dirty="0"/>
          </a:p>
          <a:p>
            <a:pPr lvl="2"/>
            <a:r>
              <a:rPr lang="en-US" b="1" dirty="0"/>
              <a:t>Many 'backing services</a:t>
            </a:r>
            <a:r>
              <a:rPr lang="en-US" dirty="0"/>
              <a:t>': </a:t>
            </a:r>
            <a:r>
              <a:rPr lang="en-US" dirty="0" smtClean="0"/>
              <a:t>DBs (SQL, No-SQL), Messaging, </a:t>
            </a:r>
            <a:r>
              <a:rPr lang="en-US" dirty="0" err="1"/>
              <a:t>Blobstore</a:t>
            </a:r>
            <a:r>
              <a:rPr lang="en-US" dirty="0"/>
              <a:t>, …</a:t>
            </a:r>
          </a:p>
          <a:p>
            <a:pPr lvl="2"/>
            <a:r>
              <a:rPr lang="en-US" b="1" dirty="0" smtClean="0"/>
              <a:t>Resilience</a:t>
            </a:r>
            <a:r>
              <a:rPr lang="en-US" dirty="0" smtClean="0"/>
              <a:t>: High availability, no single-point-of-failure (SPOF</a:t>
            </a:r>
            <a:r>
              <a:rPr lang="en-US" dirty="0"/>
              <a:t>), </a:t>
            </a:r>
            <a:r>
              <a:rPr lang="en-US" dirty="0" smtClean="0"/>
              <a:t>self-healing</a:t>
            </a:r>
          </a:p>
          <a:p>
            <a:pPr lvl="2"/>
            <a:r>
              <a:rPr lang="en-US" dirty="0" smtClean="0"/>
              <a:t>Boundless </a:t>
            </a:r>
            <a:r>
              <a:rPr lang="en-US" b="1" dirty="0" smtClean="0"/>
              <a:t>scalability</a:t>
            </a:r>
            <a:r>
              <a:rPr lang="en-US" dirty="0" smtClean="0"/>
              <a:t> (theoretical): </a:t>
            </a:r>
            <a:r>
              <a:rPr lang="en-US" dirty="0" smtClean="0">
                <a:sym typeface="Wingdings" panose="05000000000000000000" pitchFamily="2" charset="2"/>
              </a:rPr>
              <a:t> </a:t>
            </a:r>
            <a:r>
              <a:rPr lang="en-US" dirty="0" smtClean="0"/>
              <a:t>need to program differently</a:t>
            </a:r>
          </a:p>
          <a:p>
            <a:pPr lvl="2"/>
            <a:r>
              <a:rPr lang="en-US" dirty="0"/>
              <a:t>A</a:t>
            </a:r>
            <a:r>
              <a:rPr lang="en-US" dirty="0" smtClean="0"/>
              <a:t>ll </a:t>
            </a:r>
            <a:r>
              <a:rPr lang="en-US" b="1" dirty="0" smtClean="0"/>
              <a:t>resources virtualized</a:t>
            </a:r>
            <a:r>
              <a:rPr lang="en-US" dirty="0" smtClean="0"/>
              <a:t>: CPUs, memory, disks, networks, routers, …</a:t>
            </a:r>
          </a:p>
          <a:p>
            <a:pPr lvl="2"/>
            <a:r>
              <a:rPr lang="en-US" b="1" dirty="0" smtClean="0"/>
              <a:t>Monitoring</a:t>
            </a:r>
            <a:r>
              <a:rPr lang="en-US" dirty="0" smtClean="0"/>
              <a:t>: Detailed transparency on load and issues</a:t>
            </a:r>
          </a:p>
          <a:p>
            <a:pPr lvl="2"/>
            <a:r>
              <a:rPr lang="en-US" b="1" dirty="0" smtClean="0"/>
              <a:t>Simple deployment </a:t>
            </a:r>
            <a:r>
              <a:rPr lang="en-US" dirty="0" smtClean="0"/>
              <a:t>(automated), simplifies devops </a:t>
            </a:r>
          </a:p>
          <a:p>
            <a:pPr lvl="2"/>
            <a:r>
              <a:rPr lang="en-US" b="1" dirty="0"/>
              <a:t>No manual software install</a:t>
            </a:r>
            <a:r>
              <a:rPr lang="en-US" dirty="0"/>
              <a:t>, no OS maintenance</a:t>
            </a:r>
          </a:p>
          <a:p>
            <a:pPr lvl="2"/>
            <a:endParaRPr lang="en-US" dirty="0" smtClean="0"/>
          </a:p>
        </p:txBody>
      </p:sp>
      <p:sp>
        <p:nvSpPr>
          <p:cNvPr id="13" name="TextBox 12"/>
          <p:cNvSpPr txBox="1"/>
          <p:nvPr/>
        </p:nvSpPr>
        <p:spPr>
          <a:xfrm>
            <a:off x="394580" y="5531655"/>
            <a:ext cx="1809052" cy="540828"/>
          </a:xfrm>
          <a:prstGeom prst="rect">
            <a:avLst/>
          </a:prstGeom>
          <a:solidFill>
            <a:schemeClr val="bg1"/>
          </a:solidFill>
          <a:ln>
            <a:solidFill>
              <a:srgbClr val="0070C0"/>
            </a:solidFill>
          </a:ln>
        </p:spPr>
        <p:txBody>
          <a:bodyPr wrap="square" lIns="108878" tIns="54439" rIns="108878" bIns="54439" rtlCol="0">
            <a:spAutoFit/>
          </a:bodyPr>
          <a:lstStyle/>
          <a:p>
            <a:pPr algn="ctr"/>
            <a:r>
              <a:rPr lang="en-US" sz="1400" dirty="0">
                <a:solidFill>
                  <a:srgbClr val="FFFFFF">
                    <a:lumMod val="75000"/>
                  </a:srgbClr>
                </a:solidFill>
              </a:rPr>
              <a:t>Infrastructure as a Service (IaaS)</a:t>
            </a:r>
          </a:p>
        </p:txBody>
      </p:sp>
      <p:sp>
        <p:nvSpPr>
          <p:cNvPr id="14" name="TextBox 13"/>
          <p:cNvSpPr txBox="1"/>
          <p:nvPr/>
        </p:nvSpPr>
        <p:spPr>
          <a:xfrm>
            <a:off x="413379" y="1546789"/>
            <a:ext cx="1790254" cy="540828"/>
          </a:xfrm>
          <a:prstGeom prst="rect">
            <a:avLst/>
          </a:prstGeom>
          <a:solidFill>
            <a:schemeClr val="bg1"/>
          </a:solidFill>
          <a:ln>
            <a:solidFill>
              <a:srgbClr val="0070C0"/>
            </a:solidFill>
          </a:ln>
        </p:spPr>
        <p:txBody>
          <a:bodyPr wrap="square" lIns="108878" tIns="54439" rIns="108878" bIns="54439" rtlCol="0">
            <a:spAutoFit/>
          </a:bodyPr>
          <a:lstStyle/>
          <a:p>
            <a:pPr algn="ctr"/>
            <a:r>
              <a:rPr lang="en-US" sz="1400" dirty="0">
                <a:solidFill>
                  <a:srgbClr val="FFFFFF">
                    <a:lumMod val="75000"/>
                  </a:srgbClr>
                </a:solidFill>
              </a:rPr>
              <a:t>Software as a Service (SaaS)</a:t>
            </a:r>
          </a:p>
        </p:txBody>
      </p:sp>
      <p:sp>
        <p:nvSpPr>
          <p:cNvPr id="15" name="TextBox 14"/>
          <p:cNvSpPr txBox="1"/>
          <p:nvPr/>
        </p:nvSpPr>
        <p:spPr>
          <a:xfrm>
            <a:off x="413379" y="2373625"/>
            <a:ext cx="1797780" cy="2572154"/>
          </a:xfrm>
          <a:prstGeom prst="rect">
            <a:avLst/>
          </a:prstGeom>
          <a:ln/>
        </p:spPr>
        <p:style>
          <a:lnRef idx="1">
            <a:schemeClr val="accent2"/>
          </a:lnRef>
          <a:fillRef idx="2">
            <a:schemeClr val="accent2"/>
          </a:fillRef>
          <a:effectRef idx="1">
            <a:schemeClr val="accent2"/>
          </a:effectRef>
          <a:fontRef idx="minor">
            <a:schemeClr val="dk1"/>
          </a:fontRef>
        </p:style>
        <p:txBody>
          <a:bodyPr wrap="square" lIns="108878" tIns="54439" rIns="108878" bIns="54439" rtlCol="0">
            <a:spAutoFit/>
          </a:bodyPr>
          <a:lstStyle/>
          <a:p>
            <a:pPr algn="ctr"/>
            <a:r>
              <a:rPr lang="en-US" sz="1600" dirty="0">
                <a:solidFill>
                  <a:srgbClr val="000000"/>
                </a:solidFill>
              </a:rPr>
              <a:t>Platform as a Service (PaaS)</a:t>
            </a:r>
          </a:p>
          <a:p>
            <a:pPr algn="ctr"/>
            <a:endParaRPr lang="en-US" sz="1600" dirty="0">
              <a:solidFill>
                <a:srgbClr val="000000"/>
              </a:solidFill>
            </a:endParaRPr>
          </a:p>
          <a:p>
            <a:pPr algn="ctr"/>
            <a:endParaRPr lang="en-US" sz="1600" dirty="0">
              <a:solidFill>
                <a:srgbClr val="000000"/>
              </a:solidFill>
            </a:endParaRPr>
          </a:p>
          <a:p>
            <a:pPr algn="ctr"/>
            <a:endParaRPr lang="en-US" sz="1600" dirty="0">
              <a:solidFill>
                <a:srgbClr val="000000"/>
              </a:solidFill>
            </a:endParaRPr>
          </a:p>
          <a:p>
            <a:pPr algn="ctr"/>
            <a:endParaRPr lang="en-US" sz="1600" dirty="0">
              <a:solidFill>
                <a:srgbClr val="000000"/>
              </a:solidFill>
            </a:endParaRPr>
          </a:p>
          <a:p>
            <a:pPr algn="ctr"/>
            <a:endParaRPr lang="en-US" sz="1600" dirty="0">
              <a:solidFill>
                <a:srgbClr val="000000"/>
              </a:solidFill>
            </a:endParaRPr>
          </a:p>
          <a:p>
            <a:pPr algn="ctr"/>
            <a:endParaRPr lang="en-US" sz="1600" dirty="0">
              <a:solidFill>
                <a:srgbClr val="000000"/>
              </a:solidFill>
            </a:endParaRPr>
          </a:p>
          <a:p>
            <a:pPr algn="ctr"/>
            <a:endParaRPr lang="en-US" sz="1600" dirty="0">
              <a:solidFill>
                <a:srgbClr val="000000"/>
              </a:solidFill>
            </a:endParaRPr>
          </a:p>
          <a:p>
            <a:pPr algn="ctr"/>
            <a:endParaRPr lang="en-US" sz="1600" dirty="0">
              <a:solidFill>
                <a:srgbClr val="000000"/>
              </a:solidFill>
            </a:endParaRPr>
          </a:p>
        </p:txBody>
      </p:sp>
      <p:pic>
        <p:nvPicPr>
          <p:cNvPr id="6" name="Picture 2" descr="https://plugins.cloudfoundry.org/ui/images/cloud-foundr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983" y="3287172"/>
            <a:ext cx="1577521" cy="118310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9621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Foundry?</a:t>
            </a:r>
            <a:endParaRPr lang="en-US" dirty="0"/>
          </a:p>
        </p:txBody>
      </p:sp>
      <p:pic>
        <p:nvPicPr>
          <p:cNvPr id="1026" name="Picture 2" descr="https://github.wdf.sap.corp/cc-java-dev/cc-coursematerial/raw/master/CloudFoundryBasics/images/CF_Basics_2_CF_Intr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830" y="1551304"/>
            <a:ext cx="8333633" cy="473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140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Foundry</a:t>
            </a:r>
            <a:r>
              <a:rPr lang="en-US" dirty="0" smtClean="0"/>
              <a:t>?</a:t>
            </a:r>
            <a:br>
              <a:rPr lang="en-US" dirty="0" smtClean="0"/>
            </a:br>
            <a:r>
              <a:rPr lang="en-US" sz="2000" dirty="0"/>
              <a:t>Many languages, many backend services, many target </a:t>
            </a:r>
            <a:r>
              <a:rPr lang="en-US" sz="2000" dirty="0" smtClean="0"/>
              <a:t>platforms</a:t>
            </a:r>
            <a:endParaRPr lang="en-US" sz="2000" dirty="0"/>
          </a:p>
        </p:txBody>
      </p:sp>
      <p:pic>
        <p:nvPicPr>
          <p:cNvPr id="4" name="Picture 3"/>
          <p:cNvPicPr>
            <a:picLocks noChangeAspect="1"/>
          </p:cNvPicPr>
          <p:nvPr/>
        </p:nvPicPr>
        <p:blipFill rotWithShape="1">
          <a:blip r:embed="rId3"/>
          <a:srcRect l="19043" t="23742" r="18922" b="10865"/>
          <a:stretch/>
        </p:blipFill>
        <p:spPr>
          <a:xfrm>
            <a:off x="3563357" y="2553290"/>
            <a:ext cx="4884183" cy="3094285"/>
          </a:xfrm>
          <a:prstGeom prst="flowChartMerge">
            <a:avLst/>
          </a:prstGeom>
        </p:spPr>
      </p:pic>
      <p:grpSp>
        <p:nvGrpSpPr>
          <p:cNvPr id="3" name="Group 2"/>
          <p:cNvGrpSpPr/>
          <p:nvPr/>
        </p:nvGrpSpPr>
        <p:grpSpPr>
          <a:xfrm>
            <a:off x="1432865" y="3187663"/>
            <a:ext cx="1395067" cy="821284"/>
            <a:chOff x="816119" y="3634485"/>
            <a:chExt cx="1046028" cy="821094"/>
          </a:xfrm>
        </p:grpSpPr>
        <p:pic>
          <p:nvPicPr>
            <p:cNvPr id="2050" name="Picture 2" descr="File:Scala 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646" y="4025863"/>
              <a:ext cx="920901" cy="2603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ounded Rectangle 9"/>
            <p:cNvSpPr/>
            <p:nvPr/>
          </p:nvSpPr>
          <p:spPr bwMode="gray">
            <a:xfrm>
              <a:off x="816119" y="3634485"/>
              <a:ext cx="1046028" cy="821094"/>
            </a:xfrm>
            <a:prstGeom prst="roundRect">
              <a:avLst/>
            </a:prstGeom>
            <a:noFill/>
            <a:ln w="28575" algn="ctr">
              <a:solidFill>
                <a:schemeClr val="accent4"/>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grpSp>
      <p:grpSp>
        <p:nvGrpSpPr>
          <p:cNvPr id="5" name="Group 4"/>
          <p:cNvGrpSpPr/>
          <p:nvPr/>
        </p:nvGrpSpPr>
        <p:grpSpPr>
          <a:xfrm>
            <a:off x="830326" y="2669173"/>
            <a:ext cx="1395067" cy="821284"/>
            <a:chOff x="324000" y="2547257"/>
            <a:chExt cx="1046028" cy="821094"/>
          </a:xfrm>
          <a:solidFill>
            <a:schemeClr val="bg1"/>
          </a:solidFill>
        </p:grpSpPr>
        <p:sp>
          <p:nvSpPr>
            <p:cNvPr id="6" name="Rounded Rectangle 5"/>
            <p:cNvSpPr/>
            <p:nvPr/>
          </p:nvSpPr>
          <p:spPr bwMode="gray">
            <a:xfrm>
              <a:off x="324000" y="2547257"/>
              <a:ext cx="1046028" cy="821094"/>
            </a:xfrm>
            <a:prstGeom prst="roundRect">
              <a:avLst/>
            </a:prstGeom>
            <a:grpFill/>
            <a:ln w="28575" algn="ctr">
              <a:solidFill>
                <a:schemeClr val="accent4"/>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7" name="Picture 2" descr="https://www.a2hosting.com/images/uploads/landing_images/grails_hostin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0160"/>
            <a:stretch/>
          </p:blipFill>
          <p:spPr bwMode="auto">
            <a:xfrm>
              <a:off x="531011" y="3114197"/>
              <a:ext cx="780464" cy="216219"/>
            </a:xfrm>
            <a:prstGeom prst="rect">
              <a:avLst/>
            </a:prstGeom>
            <a:grpFill/>
            <a:extLst/>
          </p:spPr>
        </p:pic>
        <p:pic>
          <p:nvPicPr>
            <p:cNvPr id="8" name="Picture 6" descr="File:Java logo and wordmark.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574" y="2593298"/>
              <a:ext cx="259014" cy="474859"/>
            </a:xfrm>
            <a:prstGeom prst="rect">
              <a:avLst/>
            </a:prstGeom>
            <a:grpFill/>
            <a:extLst/>
          </p:spPr>
        </p:pic>
        <p:pic>
          <p:nvPicPr>
            <p:cNvPr id="9" name="Picture 8" descr="Bild in Originalgröße anzei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169" y="2651814"/>
              <a:ext cx="608306" cy="357827"/>
            </a:xfrm>
            <a:prstGeom prst="rect">
              <a:avLst/>
            </a:prstGeom>
            <a:grpFill/>
            <a:extLst/>
          </p:spPr>
        </p:pic>
      </p:grpSp>
      <p:grpSp>
        <p:nvGrpSpPr>
          <p:cNvPr id="13" name="Group 12"/>
          <p:cNvGrpSpPr/>
          <p:nvPr/>
        </p:nvGrpSpPr>
        <p:grpSpPr>
          <a:xfrm>
            <a:off x="2961648" y="4524849"/>
            <a:ext cx="1433237" cy="821284"/>
            <a:chOff x="1286533" y="5550549"/>
            <a:chExt cx="1074648" cy="821094"/>
          </a:xfrm>
        </p:grpSpPr>
        <p:sp>
          <p:nvSpPr>
            <p:cNvPr id="14" name="Rounded Rectangle 13"/>
            <p:cNvSpPr/>
            <p:nvPr/>
          </p:nvSpPr>
          <p:spPr bwMode="gray">
            <a:xfrm>
              <a:off x="1286533" y="5550549"/>
              <a:ext cx="1046028" cy="821094"/>
            </a:xfrm>
            <a:prstGeom prst="roundRect">
              <a:avLst/>
            </a:prstGeom>
            <a:noFill/>
            <a:ln w="28575" algn="ctr">
              <a:solidFill>
                <a:schemeClr val="accent4"/>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2056" name="Picture 8" descr="http://mean.io/system/assets/img/logos/nodej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17234" y="5880291"/>
              <a:ext cx="1043947" cy="301533"/>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2" name="Group 11"/>
          <p:cNvGrpSpPr/>
          <p:nvPr/>
        </p:nvGrpSpPr>
        <p:grpSpPr>
          <a:xfrm>
            <a:off x="2150725" y="4009443"/>
            <a:ext cx="1395067" cy="821284"/>
            <a:chOff x="1163839" y="4563516"/>
            <a:chExt cx="1046028" cy="821094"/>
          </a:xfrm>
          <a:solidFill>
            <a:schemeClr val="bg1"/>
          </a:solidFill>
        </p:grpSpPr>
        <p:sp>
          <p:nvSpPr>
            <p:cNvPr id="11" name="Rounded Rectangle 10"/>
            <p:cNvSpPr/>
            <p:nvPr/>
          </p:nvSpPr>
          <p:spPr bwMode="gray">
            <a:xfrm>
              <a:off x="1163839" y="4563516"/>
              <a:ext cx="1046028" cy="821094"/>
            </a:xfrm>
            <a:prstGeom prst="roundRect">
              <a:avLst/>
            </a:prstGeom>
            <a:grpFill/>
            <a:ln w="28575" algn="ctr">
              <a:solidFill>
                <a:schemeClr val="accent4"/>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2052" name="Picture 4" descr="http://www.sherlocktalent.com/wp-content/uploads/2014/09/Ruby-on-Rail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9065" y="4753581"/>
              <a:ext cx="604221" cy="590205"/>
            </a:xfrm>
            <a:prstGeom prst="rect">
              <a:avLst/>
            </a:prstGeom>
            <a:grpFill/>
            <a:extLst/>
          </p:spPr>
        </p:pic>
        <p:pic>
          <p:nvPicPr>
            <p:cNvPr id="2054" name="Picture 6" descr="http://www.sinatrarb.com/images/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44970" y="4668143"/>
              <a:ext cx="441883" cy="305919"/>
            </a:xfrm>
            <a:prstGeom prst="rect">
              <a:avLst/>
            </a:prstGeom>
            <a:grpFill/>
            <a:extLst/>
          </p:spPr>
        </p:pic>
      </p:grpSp>
      <p:grpSp>
        <p:nvGrpSpPr>
          <p:cNvPr id="22" name="Group 21"/>
          <p:cNvGrpSpPr/>
          <p:nvPr/>
        </p:nvGrpSpPr>
        <p:grpSpPr>
          <a:xfrm>
            <a:off x="8976885" y="2661042"/>
            <a:ext cx="2143750" cy="1630029"/>
            <a:chOff x="6893554" y="2483490"/>
            <a:chExt cx="1607394" cy="1629652"/>
          </a:xfrm>
        </p:grpSpPr>
        <p:sp>
          <p:nvSpPr>
            <p:cNvPr id="25" name="Rounded Rectangle 24"/>
            <p:cNvSpPr/>
            <p:nvPr/>
          </p:nvSpPr>
          <p:spPr bwMode="gray">
            <a:xfrm>
              <a:off x="6893554" y="2658907"/>
              <a:ext cx="1607394" cy="1454235"/>
            </a:xfrm>
            <a:prstGeom prst="roundRect">
              <a:avLst/>
            </a:prstGeom>
            <a:noFill/>
            <a:ln w="28575" algn="ctr">
              <a:solidFill>
                <a:schemeClr val="accent4"/>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7" name="TextBox 16"/>
            <p:cNvSpPr txBox="1"/>
            <p:nvPr/>
          </p:nvSpPr>
          <p:spPr>
            <a:xfrm>
              <a:off x="7230655" y="2483490"/>
              <a:ext cx="778857" cy="200009"/>
            </a:xfrm>
            <a:prstGeom prst="rect">
              <a:avLst/>
            </a:prstGeom>
            <a:noFill/>
          </p:spPr>
          <p:txBody>
            <a:bodyPr wrap="none" lIns="0" tIns="0" rIns="0" bIns="0" rtlCol="0">
              <a:spAutoFit/>
            </a:bodyPr>
            <a:lstStyle/>
            <a:p>
              <a:pPr fontAlgn="base">
                <a:spcBef>
                  <a:spcPts val="714"/>
                </a:spcBef>
                <a:spcAft>
                  <a:spcPct val="0"/>
                </a:spcAft>
                <a:buClr>
                  <a:srgbClr val="F0AB00"/>
                </a:buClr>
                <a:buSzPct val="80000"/>
              </a:pPr>
              <a:r>
                <a:rPr lang="en-US" sz="1300" kern="0" dirty="0">
                  <a:solidFill>
                    <a:srgbClr val="000000"/>
                  </a:solidFill>
                  <a:ea typeface="Arial Unicode MS" pitchFamily="34" charset="-128"/>
                  <a:cs typeface="Arial Unicode MS" pitchFamily="34" charset="-128"/>
                </a:rPr>
                <a:t>Data Services</a:t>
              </a:r>
            </a:p>
          </p:txBody>
        </p:sp>
        <p:pic>
          <p:nvPicPr>
            <p:cNvPr id="2064" name="Picture 16" descr="http://3.bp.blogspot.com/-tTXEI5IiQh4/VQqaJz4LtSI/AAAAAAAAEL8/n5AwTVNI-Us/s1600/Introduction%2Bto%2BSQL.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38010" t="19920" r="4321" b="13375"/>
            <a:stretch/>
          </p:blipFill>
          <p:spPr bwMode="auto">
            <a:xfrm>
              <a:off x="7016053" y="2773112"/>
              <a:ext cx="541176" cy="212023"/>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18" descr="https://cs.brown.edu/courses/cs227/archives/2011/images/nosql-logos.png"/>
            <p:cNvPicPr>
              <a:picLocks noChangeAspect="1" noChangeArrowheads="1"/>
            </p:cNvPicPr>
            <p:nvPr/>
          </p:nvPicPr>
          <p:blipFill rotWithShape="1">
            <a:blip r:embed="rId12">
              <a:extLst>
                <a:ext uri="{28A0092B-C50C-407E-A947-70E740481C1C}">
                  <a14:useLocalDpi xmlns:a14="http://schemas.microsoft.com/office/drawing/2010/main" val="0"/>
                </a:ext>
              </a:extLst>
            </a:blip>
            <a:srcRect l="10679" t="479" r="63362" b="84891"/>
            <a:stretch/>
          </p:blipFill>
          <p:spPr bwMode="auto">
            <a:xfrm>
              <a:off x="7579859" y="2743732"/>
              <a:ext cx="704512" cy="305733"/>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18" descr="https://cs.brown.edu/courses/cs227/archives/2011/images/nosql-logos.png"/>
            <p:cNvPicPr>
              <a:picLocks noChangeAspect="1" noChangeArrowheads="1"/>
            </p:cNvPicPr>
            <p:nvPr/>
          </p:nvPicPr>
          <p:blipFill rotWithShape="1">
            <a:blip r:embed="rId12">
              <a:extLst>
                <a:ext uri="{28A0092B-C50C-407E-A947-70E740481C1C}">
                  <a14:useLocalDpi xmlns:a14="http://schemas.microsoft.com/office/drawing/2010/main" val="0"/>
                </a:ext>
              </a:extLst>
            </a:blip>
            <a:srcRect l="2055" t="21619" r="59007" b="65023"/>
            <a:stretch/>
          </p:blipFill>
          <p:spPr bwMode="auto">
            <a:xfrm>
              <a:off x="7052116" y="3023330"/>
              <a:ext cx="1031421" cy="272452"/>
            </a:xfrm>
            <a:prstGeom prst="rect">
              <a:avLst/>
            </a:prstGeom>
            <a:noFill/>
            <a:extLst>
              <a:ext uri="{909E8E84-426E-40dd-AFC4-6F175D3DCCD1}">
                <a14:hiddenFill xmlns="" xmlns:a14="http://schemas.microsoft.com/office/drawing/2010/main">
                  <a:solidFill>
                    <a:srgbClr val="FFFFFF"/>
                  </a:solidFill>
                </a14:hiddenFill>
              </a:ext>
            </a:extLst>
          </p:spPr>
        </p:pic>
        <p:pic>
          <p:nvPicPr>
            <p:cNvPr id="2070" name="Picture 22" descr="/wp-content/uploads/2014/06/hana.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28009" b="29511"/>
            <a:stretch/>
          </p:blipFill>
          <p:spPr bwMode="auto">
            <a:xfrm>
              <a:off x="7285401" y="3699031"/>
              <a:ext cx="823700" cy="344032"/>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8083537" y="3394260"/>
              <a:ext cx="163463" cy="261549"/>
            </a:xfrm>
            <a:prstGeom prst="rect">
              <a:avLst/>
            </a:prstGeom>
            <a:noFill/>
          </p:spPr>
          <p:txBody>
            <a:bodyPr wrap="none" lIns="0" tIns="0" rIns="0" bIns="0" rtlCol="0">
              <a:spAutoFit/>
            </a:bodyPr>
            <a:lstStyle/>
            <a:p>
              <a:pPr fontAlgn="base">
                <a:spcBef>
                  <a:spcPts val="714"/>
                </a:spcBef>
                <a:spcAft>
                  <a:spcPct val="0"/>
                </a:spcAft>
                <a:buClr>
                  <a:srgbClr val="F0AB00"/>
                </a:buClr>
                <a:buSzPct val="80000"/>
              </a:pPr>
              <a:r>
                <a:rPr lang="en-US" sz="1700" kern="0" dirty="0">
                  <a:solidFill>
                    <a:srgbClr val="000000"/>
                  </a:solidFill>
                  <a:ea typeface="Arial Unicode MS" pitchFamily="34" charset="-128"/>
                  <a:cs typeface="Arial Unicode MS" pitchFamily="34" charset="-128"/>
                </a:rPr>
                <a:t>…</a:t>
              </a:r>
            </a:p>
          </p:txBody>
        </p:sp>
        <p:pic>
          <p:nvPicPr>
            <p:cNvPr id="2072" name="Picture 24" descr="https://www.onlyhosting.co/images/memcached_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6053" y="3327751"/>
              <a:ext cx="872965" cy="272802"/>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1" name="Group 20"/>
          <p:cNvGrpSpPr/>
          <p:nvPr/>
        </p:nvGrpSpPr>
        <p:grpSpPr>
          <a:xfrm>
            <a:off x="7525177" y="4140386"/>
            <a:ext cx="1793332" cy="1012862"/>
            <a:chOff x="5707467" y="3816981"/>
            <a:chExt cx="1344649" cy="1012628"/>
          </a:xfrm>
        </p:grpSpPr>
        <p:sp>
          <p:nvSpPr>
            <p:cNvPr id="36" name="Rounded Rectangle 35"/>
            <p:cNvSpPr/>
            <p:nvPr/>
          </p:nvSpPr>
          <p:spPr bwMode="gray">
            <a:xfrm>
              <a:off x="5707467" y="4043062"/>
              <a:ext cx="1344649" cy="786547"/>
            </a:xfrm>
            <a:prstGeom prst="roundRect">
              <a:avLst/>
            </a:prstGeom>
            <a:solidFill>
              <a:schemeClr val="bg1"/>
            </a:solidFill>
            <a:ln w="28575" algn="ctr">
              <a:solidFill>
                <a:schemeClr val="accent4"/>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20" name="Picture 19"/>
            <p:cNvPicPr>
              <a:picLocks noChangeAspect="1"/>
            </p:cNvPicPr>
            <p:nvPr/>
          </p:nvPicPr>
          <p:blipFill>
            <a:blip r:embed="rId15"/>
            <a:stretch>
              <a:fillRect/>
            </a:stretch>
          </p:blipFill>
          <p:spPr>
            <a:xfrm>
              <a:off x="5740498" y="4397006"/>
              <a:ext cx="1257300" cy="371475"/>
            </a:xfrm>
            <a:prstGeom prst="rect">
              <a:avLst/>
            </a:prstGeom>
          </p:spPr>
        </p:pic>
        <p:pic>
          <p:nvPicPr>
            <p:cNvPr id="2076" name="Picture 28" descr="http://feldmancreative.com/wp-content/uploads/2014/02/email.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05376" y="4100511"/>
              <a:ext cx="440346" cy="387505"/>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TextBox 38"/>
            <p:cNvSpPr txBox="1"/>
            <p:nvPr/>
          </p:nvSpPr>
          <p:spPr>
            <a:xfrm>
              <a:off x="6014729" y="3816981"/>
              <a:ext cx="605777" cy="200009"/>
            </a:xfrm>
            <a:prstGeom prst="rect">
              <a:avLst/>
            </a:prstGeom>
            <a:noFill/>
          </p:spPr>
          <p:txBody>
            <a:bodyPr wrap="none" lIns="0" tIns="0" rIns="0" bIns="0" rtlCol="0">
              <a:spAutoFit/>
            </a:bodyPr>
            <a:lstStyle/>
            <a:p>
              <a:pPr fontAlgn="base">
                <a:spcBef>
                  <a:spcPts val="714"/>
                </a:spcBef>
                <a:spcAft>
                  <a:spcPct val="0"/>
                </a:spcAft>
                <a:buClr>
                  <a:srgbClr val="F0AB00"/>
                </a:buClr>
                <a:buSzPct val="80000"/>
              </a:pPr>
              <a:r>
                <a:rPr lang="en-US" sz="1300" kern="0" dirty="0">
                  <a:solidFill>
                    <a:srgbClr val="000000"/>
                  </a:solidFill>
                  <a:ea typeface="Arial Unicode MS" pitchFamily="34" charset="-128"/>
                  <a:cs typeface="Arial Unicode MS" pitchFamily="34" charset="-128"/>
                </a:rPr>
                <a:t>Messaging</a:t>
              </a:r>
            </a:p>
          </p:txBody>
        </p:sp>
      </p:grpSp>
      <p:sp>
        <p:nvSpPr>
          <p:cNvPr id="40" name="TextBox 39"/>
          <p:cNvSpPr txBox="1"/>
          <p:nvPr/>
        </p:nvSpPr>
        <p:spPr>
          <a:xfrm>
            <a:off x="6968096" y="5040993"/>
            <a:ext cx="418384" cy="200055"/>
          </a:xfrm>
          <a:prstGeom prst="rect">
            <a:avLst/>
          </a:prstGeom>
          <a:noFill/>
        </p:spPr>
        <p:txBody>
          <a:bodyPr wrap="none" lIns="0" tIns="0" rIns="0" bIns="0" rtlCol="0">
            <a:spAutoFit/>
          </a:bodyPr>
          <a:lstStyle/>
          <a:p>
            <a:pPr fontAlgn="base">
              <a:spcBef>
                <a:spcPts val="714"/>
              </a:spcBef>
              <a:spcAft>
                <a:spcPct val="0"/>
              </a:spcAft>
              <a:buClr>
                <a:srgbClr val="F0AB00"/>
              </a:buClr>
              <a:buSzPct val="80000"/>
            </a:pPr>
            <a:r>
              <a:rPr lang="en-US" sz="1300" kern="0" dirty="0">
                <a:solidFill>
                  <a:srgbClr val="000000"/>
                </a:solidFill>
                <a:ea typeface="Arial Unicode MS" pitchFamily="34" charset="-128"/>
                <a:cs typeface="Arial Unicode MS" pitchFamily="34" charset="-128"/>
              </a:rPr>
              <a:t>Other</a:t>
            </a:r>
          </a:p>
        </p:txBody>
      </p:sp>
      <p:sp>
        <p:nvSpPr>
          <p:cNvPr id="44" name="Rounded Rectangle 43"/>
          <p:cNvSpPr/>
          <p:nvPr/>
        </p:nvSpPr>
        <p:spPr bwMode="gray">
          <a:xfrm>
            <a:off x="6629316" y="5265361"/>
            <a:ext cx="1793332" cy="786729"/>
          </a:xfrm>
          <a:prstGeom prst="roundRect">
            <a:avLst/>
          </a:prstGeom>
          <a:solidFill>
            <a:schemeClr val="bg1"/>
          </a:solidFill>
          <a:ln w="28575" algn="ctr">
            <a:solidFill>
              <a:schemeClr val="accent4"/>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2078" name="Picture 30" descr="http://siliconangle.com/files/2013/02/elasticsearch.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721272" y="5277861"/>
            <a:ext cx="1157921" cy="614839"/>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TextBox 44"/>
          <p:cNvSpPr txBox="1"/>
          <p:nvPr/>
        </p:nvSpPr>
        <p:spPr>
          <a:xfrm>
            <a:off x="7984769" y="5603448"/>
            <a:ext cx="218008" cy="261610"/>
          </a:xfrm>
          <a:prstGeom prst="rect">
            <a:avLst/>
          </a:prstGeom>
          <a:noFill/>
        </p:spPr>
        <p:txBody>
          <a:bodyPr wrap="none" lIns="0" tIns="0" rIns="0" bIns="0" rtlCol="0">
            <a:spAutoFit/>
          </a:bodyPr>
          <a:lstStyle/>
          <a:p>
            <a:pPr fontAlgn="base">
              <a:spcBef>
                <a:spcPts val="714"/>
              </a:spcBef>
              <a:spcAft>
                <a:spcPct val="0"/>
              </a:spcAft>
              <a:buClr>
                <a:srgbClr val="F0AB00"/>
              </a:buClr>
              <a:buSzPct val="80000"/>
            </a:pPr>
            <a:r>
              <a:rPr lang="en-US" sz="1700" kern="0" dirty="0">
                <a:solidFill>
                  <a:srgbClr val="000000"/>
                </a:solidFill>
                <a:ea typeface="Arial Unicode MS" pitchFamily="34" charset="-128"/>
                <a:cs typeface="Arial Unicode MS" pitchFamily="34" charset="-128"/>
              </a:rPr>
              <a:t>…</a:t>
            </a:r>
          </a:p>
        </p:txBody>
      </p:sp>
      <p:pic>
        <p:nvPicPr>
          <p:cNvPr id="2080" name="Picture 32" descr="https://technoparktbi.files.wordpress.com/2015/04/bluemix-logo-right.png?w=800&amp;h=296&amp;crop=1"/>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3781" t="7986" r="3547" b="11093"/>
          <a:stretch/>
        </p:blipFill>
        <p:spPr bwMode="auto">
          <a:xfrm>
            <a:off x="4380299" y="1768483"/>
            <a:ext cx="1849388" cy="448108"/>
          </a:xfrm>
          <a:prstGeom prst="rect">
            <a:avLst/>
          </a:prstGeom>
          <a:noFill/>
          <a:extLst>
            <a:ext uri="{909E8E84-426E-40dd-AFC4-6F175D3DCCD1}">
              <a14:hiddenFill xmlns="" xmlns:a14="http://schemas.microsoft.com/office/drawing/2010/main">
                <a:solidFill>
                  <a:srgbClr val="FFFFFF"/>
                </a:solidFill>
              </a14:hiddenFill>
            </a:ext>
          </a:extLst>
        </p:spPr>
      </p:pic>
      <p:pic>
        <p:nvPicPr>
          <p:cNvPr id="2082" name="Picture 34" descr="pivotal logo resized 600"/>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156417" y="2268917"/>
            <a:ext cx="1084644" cy="187096"/>
          </a:xfrm>
          <a:prstGeom prst="rect">
            <a:avLst/>
          </a:prstGeom>
          <a:noFill/>
          <a:extLst>
            <a:ext uri="{909E8E84-426E-40dd-AFC4-6F175D3DCCD1}">
              <a14:hiddenFill xmlns="" xmlns:a14="http://schemas.microsoft.com/office/drawing/2010/main">
                <a:solidFill>
                  <a:srgbClr val="FFFFFF"/>
                </a:solidFill>
              </a14:hiddenFill>
            </a:ext>
          </a:extLst>
        </p:spPr>
      </p:pic>
      <p:pic>
        <p:nvPicPr>
          <p:cNvPr id="2084" name="Picture 36" descr="http://blink.ucsd.edu/_images/technology-tab/aws.jpg"/>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11053" b="15029"/>
          <a:stretch/>
        </p:blipFill>
        <p:spPr bwMode="auto">
          <a:xfrm>
            <a:off x="2757782" y="1820643"/>
            <a:ext cx="1266146" cy="395948"/>
          </a:xfrm>
          <a:prstGeom prst="rect">
            <a:avLst/>
          </a:prstGeom>
          <a:noFill/>
          <a:extLst>
            <a:ext uri="{909E8E84-426E-40dd-AFC4-6F175D3DCCD1}">
              <a14:hiddenFill xmlns="" xmlns:a14="http://schemas.microsoft.com/office/drawing/2010/main">
                <a:solidFill>
                  <a:srgbClr val="FFFFFF"/>
                </a:solidFill>
              </a14:hiddenFill>
            </a:ext>
          </a:extLst>
        </p:spPr>
      </p:pic>
      <p:pic>
        <p:nvPicPr>
          <p:cNvPr id="2086" name="Picture 38" descr="https://cloud.google.com/_static/images/gcp-logo.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29315" y="1879526"/>
            <a:ext cx="2280612" cy="222308"/>
          </a:xfrm>
          <a:prstGeom prst="rect">
            <a:avLst/>
          </a:prstGeom>
          <a:noFill/>
          <a:extLst>
            <a:ext uri="{909E8E84-426E-40dd-AFC4-6F175D3DCCD1}">
              <a14:hiddenFill xmlns="" xmlns:a14="http://schemas.microsoft.com/office/drawing/2010/main">
                <a:solidFill>
                  <a:srgbClr val="FFFFFF"/>
                </a:solidFill>
              </a14:hiddenFill>
            </a:ext>
          </a:extLst>
        </p:spPr>
      </p:pic>
      <p:pic>
        <p:nvPicPr>
          <p:cNvPr id="2088" name="Picture 40" descr="https://aiscaler.com/wp-content/uploads/2014/07/microsoft-azure-logo.jp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t="12431" r="301" b="25994"/>
          <a:stretch/>
        </p:blipFill>
        <p:spPr bwMode="auto">
          <a:xfrm>
            <a:off x="4535135" y="2227769"/>
            <a:ext cx="2094181" cy="27408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6" name="Group 15"/>
          <p:cNvGrpSpPr/>
          <p:nvPr/>
        </p:nvGrpSpPr>
        <p:grpSpPr>
          <a:xfrm>
            <a:off x="3842424" y="5244469"/>
            <a:ext cx="1395067" cy="842595"/>
            <a:chOff x="3011700" y="5581080"/>
            <a:chExt cx="1046028" cy="842400"/>
          </a:xfrm>
        </p:grpSpPr>
        <p:sp>
          <p:nvSpPr>
            <p:cNvPr id="19" name="Rounded Rectangle 18"/>
            <p:cNvSpPr/>
            <p:nvPr/>
          </p:nvSpPr>
          <p:spPr bwMode="gray">
            <a:xfrm>
              <a:off x="3011700" y="5581080"/>
              <a:ext cx="1046028" cy="821094"/>
            </a:xfrm>
            <a:prstGeom prst="roundRect">
              <a:avLst/>
            </a:prstGeom>
            <a:solidFill>
              <a:schemeClr val="bg1"/>
            </a:solidFill>
            <a:ln w="28575" algn="ctr">
              <a:solidFill>
                <a:schemeClr val="accent4"/>
              </a:solidFill>
              <a:prstDash val="sysDash"/>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2058" name="Picture 10" descr="http://i1352.photobucket.com/albums/q655/thedeskgeek/python-logo-master-v3-TMcopy_zpsc29570ab.png?__SQUARESPACE_CACHEVERSION=1382055755477"/>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118155" y="5623064"/>
              <a:ext cx="882266" cy="255201"/>
            </a:xfrm>
            <a:prstGeom prst="rect">
              <a:avLst/>
            </a:prstGeom>
            <a:noFill/>
            <a:extLst>
              <a:ext uri="{909E8E84-426E-40dd-AFC4-6F175D3DCCD1}">
                <a14:hiddenFill xmlns="" xmlns:a14="http://schemas.microsoft.com/office/drawing/2010/main">
                  <a:solidFill>
                    <a:srgbClr val="FFFFFF"/>
                  </a:solidFill>
                </a14:hiddenFill>
              </a:ext>
            </a:extLst>
          </p:spPr>
        </p:pic>
        <p:pic>
          <p:nvPicPr>
            <p:cNvPr id="2060" name="Picture 12" descr="http://top-web-hosting.com/wp-content/uploads/2013/08/top_php_web_hosting_companies_icon.png"/>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t="28178"/>
            <a:stretch/>
          </p:blipFill>
          <p:spPr bwMode="auto">
            <a:xfrm>
              <a:off x="3415001" y="5908796"/>
              <a:ext cx="464781" cy="241960"/>
            </a:xfrm>
            <a:prstGeom prst="rect">
              <a:avLst/>
            </a:prstGeom>
            <a:noFill/>
            <a:extLst>
              <a:ext uri="{909E8E84-426E-40dd-AFC4-6F175D3DCCD1}">
                <a14:hiddenFill xmlns="" xmlns:a14="http://schemas.microsoft.com/office/drawing/2010/main">
                  <a:solidFill>
                    <a:srgbClr val="FFFFFF"/>
                  </a:solidFill>
                </a14:hiddenFill>
              </a:ext>
            </a:extLst>
          </p:spPr>
        </p:pic>
        <p:pic>
          <p:nvPicPr>
            <p:cNvPr id="2062" name="Picture 14" descr="http://4.bp.blogspot.com/-moCSIZgilX4/UNG1mtks6BI/AAAAAAAAE78/xCmkMuP7exA/s1600/.net+framework.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073563" y="6139775"/>
              <a:ext cx="419039" cy="231868"/>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3703527" y="6161931"/>
              <a:ext cx="163463" cy="261549"/>
            </a:xfrm>
            <a:prstGeom prst="rect">
              <a:avLst/>
            </a:prstGeom>
            <a:noFill/>
          </p:spPr>
          <p:txBody>
            <a:bodyPr wrap="none" lIns="0" tIns="0" rIns="0" bIns="0" rtlCol="0">
              <a:spAutoFit/>
            </a:bodyPr>
            <a:lstStyle/>
            <a:p>
              <a:pPr fontAlgn="base">
                <a:spcBef>
                  <a:spcPts val="714"/>
                </a:spcBef>
                <a:spcAft>
                  <a:spcPct val="0"/>
                </a:spcAft>
                <a:buClr>
                  <a:srgbClr val="F0AB00"/>
                </a:buClr>
                <a:buSzPct val="80000"/>
              </a:pPr>
              <a:r>
                <a:rPr lang="en-US" sz="1700" kern="0" dirty="0">
                  <a:solidFill>
                    <a:srgbClr val="000000"/>
                  </a:solidFill>
                  <a:ea typeface="Arial Unicode MS" pitchFamily="34" charset="-128"/>
                  <a:cs typeface="Arial Unicode MS" pitchFamily="34" charset="-128"/>
                </a:rPr>
                <a:t>…</a:t>
              </a:r>
            </a:p>
          </p:txBody>
        </p:sp>
      </p:grpSp>
      <p:pic>
        <p:nvPicPr>
          <p:cNvPr id="23" name="Picture 22"/>
          <p:cNvPicPr>
            <a:picLocks noChangeAspect="1"/>
          </p:cNvPicPr>
          <p:nvPr/>
        </p:nvPicPr>
        <p:blipFill>
          <a:blip r:embed="rId26"/>
          <a:stretch>
            <a:fillRect/>
          </a:stretch>
        </p:blipFill>
        <p:spPr>
          <a:xfrm>
            <a:off x="7062047" y="2185870"/>
            <a:ext cx="2078213" cy="306278"/>
          </a:xfrm>
          <a:prstGeom prst="rect">
            <a:avLst/>
          </a:prstGeom>
        </p:spPr>
      </p:pic>
    </p:spTree>
    <p:extLst>
      <p:ext uri="{BB962C8B-B14F-4D97-AF65-F5344CB8AC3E}">
        <p14:creationId xmlns:p14="http://schemas.microsoft.com/office/powerpoint/2010/main" val="2073156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rgbClr val="666666"/>
                </a:solidFill>
              </a:rPr>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2764938"/>
              <a:ext cx="6118250" cy="1323133"/>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rgbClr val="000000"/>
                  </a:solidFill>
                </a:rPr>
                <a:t>Cloud Foundry </a:t>
              </a:r>
              <a:r>
                <a:rPr lang="en-US" sz="4300" dirty="0" err="1" smtClean="0">
                  <a:solidFill>
                    <a:srgbClr val="000000"/>
                  </a:solidFill>
                </a:rPr>
                <a:t>Organisation</a:t>
              </a:r>
              <a:r>
                <a:rPr lang="en-US" sz="4300" dirty="0" smtClean="0">
                  <a:solidFill>
                    <a:srgbClr val="000000"/>
                  </a:solidFill>
                </a:rPr>
                <a:t>, Space, User/ Roles, Landscape</a:t>
              </a:r>
              <a:endParaRPr lang="en-US" sz="4300" dirty="0">
                <a:solidFill>
                  <a:srgbClr val="000000"/>
                </a:solidFill>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19157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gray">
          <a:xfrm>
            <a:off x="3397104" y="1283230"/>
            <a:ext cx="2065688" cy="1742314"/>
          </a:xfrm>
          <a:prstGeom prst="rect">
            <a:avLst/>
          </a:prstGeom>
          <a:pattFill prst="pct60">
            <a:fgClr>
              <a:schemeClr val="tx2">
                <a:lumMod val="20000"/>
                <a:lumOff val="80000"/>
              </a:schemeClr>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62" name="Group 61"/>
          <p:cNvGrpSpPr/>
          <p:nvPr/>
        </p:nvGrpSpPr>
        <p:grpSpPr>
          <a:xfrm>
            <a:off x="1361111" y="1449188"/>
            <a:ext cx="1792348" cy="4330158"/>
            <a:chOff x="1405618" y="3426336"/>
            <a:chExt cx="2000923" cy="1085393"/>
          </a:xfrm>
        </p:grpSpPr>
        <p:sp>
          <p:nvSpPr>
            <p:cNvPr id="63" name="Rounded Rectangle 62"/>
            <p:cNvSpPr/>
            <p:nvPr/>
          </p:nvSpPr>
          <p:spPr bwMode="auto">
            <a:xfrm>
              <a:off x="1405618" y="3426336"/>
              <a:ext cx="1946891" cy="1028965"/>
            </a:xfrm>
            <a:prstGeom prst="roundRect">
              <a:avLst/>
            </a:prstGeom>
            <a:solidFill>
              <a:schemeClr val="bg2"/>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sp>
          <p:nvSpPr>
            <p:cNvPr id="64" name="Rounded Rectangle 63"/>
            <p:cNvSpPr/>
            <p:nvPr/>
          </p:nvSpPr>
          <p:spPr bwMode="auto">
            <a:xfrm>
              <a:off x="1459650" y="3482764"/>
              <a:ext cx="1946891" cy="1028965"/>
            </a:xfrm>
            <a:prstGeom prst="roundRect">
              <a:avLst/>
            </a:prstGeom>
            <a:solidFill>
              <a:schemeClr val="bg2"/>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t"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CF@HCP</a:t>
              </a:r>
              <a:r>
                <a:rPr kumimoji="0" lang="en-US" sz="1400" i="0" u="none" strike="noStrike" cap="none" normalizeH="0" dirty="0" smtClean="0">
                  <a:ln>
                    <a:noFill/>
                  </a:ln>
                  <a:solidFill>
                    <a:schemeClr val="bg1"/>
                  </a:solidFill>
                  <a:effectLst/>
                  <a:latin typeface="Arial" charset="0"/>
                  <a:ea typeface="Arial Unicode MS" pitchFamily="34" charset="-128"/>
                  <a:cs typeface="Arial Unicode MS" pitchFamily="34" charset="-128"/>
                </a:rPr>
                <a:t> Dev</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aseline="0" dirty="0" err="1" smtClean="0">
                  <a:solidFill>
                    <a:schemeClr val="bg1"/>
                  </a:solidFill>
                  <a:latin typeface="Arial" charset="0"/>
                  <a:ea typeface="Arial Unicode MS" pitchFamily="34" charset="-128"/>
                  <a:cs typeface="Arial Unicode MS" pitchFamily="34" charset="-128"/>
                </a:rPr>
                <a:t>OpenStack</a:t>
              </a:r>
              <a:r>
                <a:rPr lang="en-US" sz="800" baseline="0" dirty="0" smtClean="0">
                  <a:solidFill>
                    <a:schemeClr val="bg1"/>
                  </a:solidFill>
                  <a:latin typeface="Arial" charset="0"/>
                  <a:ea typeface="Arial Unicode MS" pitchFamily="34" charset="-128"/>
                  <a:cs typeface="Arial Unicode MS" pitchFamily="34" charset="-128"/>
                </a:rPr>
                <a:t> domain: HCP_CF</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OpenStack</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tenant: dev01 .. </a:t>
              </a: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devNN</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grpSp>
      <p:sp>
        <p:nvSpPr>
          <p:cNvPr id="39" name="Rectangle 38"/>
          <p:cNvSpPr/>
          <p:nvPr/>
        </p:nvSpPr>
        <p:spPr bwMode="gray">
          <a:xfrm>
            <a:off x="8801100" y="3055922"/>
            <a:ext cx="1646464" cy="2723424"/>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3" name="Rectangle 32"/>
          <p:cNvSpPr/>
          <p:nvPr/>
        </p:nvSpPr>
        <p:spPr bwMode="gray">
          <a:xfrm>
            <a:off x="3363259" y="3017057"/>
            <a:ext cx="5205496" cy="2762289"/>
          </a:xfrm>
          <a:prstGeom prst="rect">
            <a:avLst/>
          </a:prstGeom>
          <a:pattFill prst="pct60">
            <a:fgClr>
              <a:schemeClr val="tx2">
                <a:lumMod val="20000"/>
                <a:lumOff val="80000"/>
              </a:schemeClr>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5494864" y="1276251"/>
            <a:ext cx="3054840" cy="1730824"/>
          </a:xfrm>
          <a:prstGeom prst="rect">
            <a:avLst/>
          </a:prstGeom>
          <a:pattFill prst="ltUpDiag">
            <a:fgClr>
              <a:schemeClr val="accent1">
                <a:lumMod val="20000"/>
                <a:lumOff val="80000"/>
              </a:schemeClr>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a:xfrm>
            <a:off x="324001" y="324075"/>
            <a:ext cx="11545200" cy="756175"/>
          </a:xfrm>
        </p:spPr>
        <p:txBody>
          <a:bodyPr/>
          <a:lstStyle/>
          <a:p>
            <a:r>
              <a:rPr lang="de-DE" dirty="0" smtClean="0"/>
              <a:t>Delivery Landscape: GA Delivery 2015 &amp; SAG Productive Test  </a:t>
            </a:r>
            <a:r>
              <a:rPr lang="de-DE" dirty="0" smtClean="0"/>
              <a:t/>
            </a:r>
            <a:br>
              <a:rPr lang="de-DE" dirty="0" smtClean="0"/>
            </a:br>
            <a:endParaRPr lang="de-DE" dirty="0"/>
          </a:p>
        </p:txBody>
      </p:sp>
      <p:cxnSp>
        <p:nvCxnSpPr>
          <p:cNvPr id="41" name="Straight Arrow Connector 40"/>
          <p:cNvCxnSpPr>
            <a:stCxn id="101" idx="3"/>
            <a:endCxn id="87" idx="1"/>
          </p:cNvCxnSpPr>
          <p:nvPr/>
        </p:nvCxnSpPr>
        <p:spPr>
          <a:xfrm flipV="1">
            <a:off x="3105834" y="3025543"/>
            <a:ext cx="466975" cy="3381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88" idx="3"/>
          </p:cNvCxnSpPr>
          <p:nvPr/>
        </p:nvCxnSpPr>
        <p:spPr>
          <a:xfrm>
            <a:off x="7471484" y="3960733"/>
            <a:ext cx="1503439" cy="439817"/>
          </a:xfrm>
          <a:prstGeom prst="bentConnector3">
            <a:avLst>
              <a:gd name="adj1" fmla="val 37329"/>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39321" y="5966106"/>
            <a:ext cx="8738153" cy="473628"/>
            <a:chOff x="2130554" y="2433849"/>
            <a:chExt cx="1394895" cy="534618"/>
          </a:xfrm>
        </p:grpSpPr>
        <p:sp>
          <p:nvSpPr>
            <p:cNvPr id="38" name="Rounded Rectangle 37"/>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40" name="Rounded Rectangle 39"/>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2000" b="1" dirty="0" smtClean="0">
                  <a:solidFill>
                    <a:srgbClr val="FFC000"/>
                  </a:solidFill>
                  <a:latin typeface="Arial" charset="0"/>
                  <a:ea typeface="Arial Unicode MS" pitchFamily="34" charset="-128"/>
                  <a:cs typeface="Arial Unicode MS" pitchFamily="34" charset="-128"/>
                </a:rPr>
                <a:t>Converged Cloud   </a:t>
              </a:r>
              <a:endParaRPr kumimoji="0" lang="en-US" sz="2000" b="1" i="0" u="none" strike="noStrike" cap="none" normalizeH="0" baseline="0" dirty="0" smtClean="0">
                <a:ln>
                  <a:noFill/>
                </a:ln>
                <a:solidFill>
                  <a:srgbClr val="FFC000"/>
                </a:solidFill>
                <a:effectLst/>
                <a:latin typeface="Arial" charset="0"/>
                <a:ea typeface="Arial Unicode MS" pitchFamily="34" charset="-128"/>
                <a:cs typeface="Arial Unicode MS" pitchFamily="34" charset="-128"/>
              </a:endParaRPr>
            </a:p>
          </p:txBody>
        </p:sp>
      </p:grpSp>
      <p:cxnSp>
        <p:nvCxnSpPr>
          <p:cNvPr id="6" name="Straight Connector 5"/>
          <p:cNvCxnSpPr/>
          <p:nvPr/>
        </p:nvCxnSpPr>
        <p:spPr>
          <a:xfrm>
            <a:off x="8710086" y="1306287"/>
            <a:ext cx="0" cy="459377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1" idx="3"/>
          </p:cNvCxnSpPr>
          <p:nvPr/>
        </p:nvCxnSpPr>
        <p:spPr>
          <a:xfrm flipV="1">
            <a:off x="3105834" y="3055922"/>
            <a:ext cx="466975" cy="112171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332300" y="1306288"/>
            <a:ext cx="914400" cy="4473058"/>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smtClean="0">
                <a:ln>
                  <a:noFill/>
                </a:ln>
                <a:effectLst/>
                <a:uLnTx/>
                <a:uFillTx/>
                <a:ea typeface="Arial Unicode MS" pitchFamily="34" charset="-128"/>
                <a:cs typeface="Arial Unicode MS" pitchFamily="34" charset="-128"/>
              </a:rPr>
              <a:t>PAAS</a:t>
            </a:r>
          </a:p>
        </p:txBody>
      </p:sp>
      <p:cxnSp>
        <p:nvCxnSpPr>
          <p:cNvPr id="22" name="Straight Connector 21"/>
          <p:cNvCxnSpPr/>
          <p:nvPr/>
        </p:nvCxnSpPr>
        <p:spPr>
          <a:xfrm>
            <a:off x="348343" y="5900057"/>
            <a:ext cx="11511849" cy="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gray">
          <a:xfrm>
            <a:off x="348343" y="6002615"/>
            <a:ext cx="914400" cy="494184"/>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smtClean="0">
                <a:ln>
                  <a:noFill/>
                </a:ln>
                <a:effectLst/>
                <a:uLnTx/>
                <a:uFillTx/>
                <a:ea typeface="Arial Unicode MS" pitchFamily="34" charset="-128"/>
                <a:cs typeface="Arial Unicode MS" pitchFamily="34" charset="-128"/>
              </a:rPr>
              <a:t>IAAS</a:t>
            </a:r>
          </a:p>
        </p:txBody>
      </p:sp>
      <p:sp>
        <p:nvSpPr>
          <p:cNvPr id="25" name="TextBox 24"/>
          <p:cNvSpPr txBox="1"/>
          <p:nvPr/>
        </p:nvSpPr>
        <p:spPr>
          <a:xfrm rot="1878585">
            <a:off x="10748650" y="428382"/>
            <a:ext cx="1059585" cy="43088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800" b="1" kern="0" dirty="0" smtClean="0">
                <a:solidFill>
                  <a:srgbClr val="FFC000"/>
                </a:solidFill>
                <a:ea typeface="Arial Unicode MS" pitchFamily="34" charset="-128"/>
                <a:cs typeface="Arial Unicode MS" pitchFamily="34" charset="-128"/>
              </a:rPr>
              <a:t>Today</a:t>
            </a:r>
          </a:p>
        </p:txBody>
      </p:sp>
      <p:sp>
        <p:nvSpPr>
          <p:cNvPr id="31" name="Rounded Rectangle 30"/>
          <p:cNvSpPr/>
          <p:nvPr/>
        </p:nvSpPr>
        <p:spPr bwMode="gray">
          <a:xfrm rot="16200000">
            <a:off x="-2212" y="2202801"/>
            <a:ext cx="1946666" cy="36324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smtClean="0">
                <a:ln>
                  <a:noFill/>
                </a:ln>
                <a:effectLst/>
                <a:uLnTx/>
                <a:uFillTx/>
                <a:ea typeface="Arial Unicode MS" pitchFamily="34" charset="-128"/>
                <a:cs typeface="Arial Unicode MS" pitchFamily="34" charset="-128"/>
              </a:rPr>
              <a:t>HCP (</a:t>
            </a:r>
            <a:r>
              <a:rPr lang="en-US" sz="1400" kern="0" dirty="0" smtClean="0">
                <a:ea typeface="Arial Unicode MS" pitchFamily="34" charset="-128"/>
                <a:cs typeface="Arial Unicode MS" pitchFamily="34" charset="-128"/>
              </a:rPr>
              <a:t>public)</a:t>
            </a:r>
            <a:endParaRPr kumimoji="0" lang="en-US" sz="14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ounded Rectangle 67"/>
          <p:cNvSpPr/>
          <p:nvPr/>
        </p:nvSpPr>
        <p:spPr bwMode="gray">
          <a:xfrm rot="16200000">
            <a:off x="154566" y="4678040"/>
            <a:ext cx="1665194" cy="363240"/>
          </a:xfrm>
          <a:prstGeom prst="round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noProof="0" dirty="0" smtClean="0">
                <a:ea typeface="Arial Unicode MS" pitchFamily="34" charset="-128"/>
                <a:cs typeface="Arial Unicode MS" pitchFamily="34" charset="-128"/>
              </a:rPr>
              <a:t>HCP (</a:t>
            </a:r>
            <a:r>
              <a:rPr lang="en-US" sz="1100" kern="0" noProof="0" dirty="0" err="1" smtClean="0">
                <a:ea typeface="Arial Unicode MS" pitchFamily="34" charset="-128"/>
                <a:cs typeface="Arial Unicode MS" pitchFamily="34" charset="-128"/>
              </a:rPr>
              <a:t>virt</a:t>
            </a:r>
            <a:r>
              <a:rPr lang="en-US" sz="1100" kern="0" noProof="0" dirty="0" smtClean="0">
                <a:ea typeface="Arial Unicode MS" pitchFamily="34" charset="-128"/>
                <a:cs typeface="Arial Unicode MS" pitchFamily="34" charset="-128"/>
              </a:rPr>
              <a:t>. private) </a:t>
            </a:r>
            <a:endParaRPr kumimoji="0" lang="en-US" sz="11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Rectangle 54"/>
          <p:cNvSpPr/>
          <p:nvPr/>
        </p:nvSpPr>
        <p:spPr bwMode="gray">
          <a:xfrm>
            <a:off x="10485664" y="3055922"/>
            <a:ext cx="1629910" cy="2728663"/>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58" name="Elbow Connector 57"/>
          <p:cNvCxnSpPr/>
          <p:nvPr/>
        </p:nvCxnSpPr>
        <p:spPr>
          <a:xfrm>
            <a:off x="10297313" y="4556197"/>
            <a:ext cx="326570" cy="3009"/>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1439870" y="3206306"/>
            <a:ext cx="1665964" cy="340696"/>
            <a:chOff x="2130554" y="2433849"/>
            <a:chExt cx="1394895" cy="534614"/>
          </a:xfrm>
        </p:grpSpPr>
        <p:sp>
          <p:nvSpPr>
            <p:cNvPr id="101" name="Rounded Rectangle 100"/>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102" name="Rounded Rectangle 101"/>
            <p:cNvSpPr/>
            <p:nvPr/>
          </p:nvSpPr>
          <p:spPr bwMode="auto">
            <a:xfrm>
              <a:off x="2130554" y="2494835"/>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algn="ctr" defTabSz="914400" fontAlgn="base">
                <a:spcBef>
                  <a:spcPct val="0"/>
                </a:spcBef>
                <a:spcAft>
                  <a:spcPct val="0"/>
                </a:spcAft>
                <a:buClr>
                  <a:schemeClr val="accent1"/>
                </a:buClr>
                <a:buSzPct val="80000"/>
              </a:pP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CF@HCP</a:t>
              </a:r>
              <a:r>
                <a:rPr kumimoji="0" lang="en-US" sz="1200" i="0" u="none" strike="noStrike" cap="none" normalizeH="0" dirty="0" smtClean="0">
                  <a:ln>
                    <a:noFill/>
                  </a:ln>
                  <a:solidFill>
                    <a:schemeClr val="tx1"/>
                  </a:solidFill>
                  <a:effectLst/>
                  <a:latin typeface="Arial" charset="0"/>
                  <a:ea typeface="Arial Unicode MS" pitchFamily="34" charset="-128"/>
                  <a:cs typeface="Arial Unicode MS" pitchFamily="34" charset="-128"/>
                </a:rPr>
                <a:t> </a:t>
              </a: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Dev</a:t>
              </a:r>
              <a:endParaRPr kumimoji="0" lang="en-US" sz="11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grpSp>
      <p:grpSp>
        <p:nvGrpSpPr>
          <p:cNvPr id="103" name="Group 102"/>
          <p:cNvGrpSpPr/>
          <p:nvPr/>
        </p:nvGrpSpPr>
        <p:grpSpPr>
          <a:xfrm>
            <a:off x="1439870" y="3613295"/>
            <a:ext cx="1665964" cy="340698"/>
            <a:chOff x="2130554" y="2433849"/>
            <a:chExt cx="1394895" cy="534618"/>
          </a:xfrm>
        </p:grpSpPr>
        <p:sp>
          <p:nvSpPr>
            <p:cNvPr id="104" name="Rounded Rectangle 103"/>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105" name="Rounded Rectangle 104"/>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Backing Services </a:t>
              </a:r>
            </a:p>
          </p:txBody>
        </p:sp>
      </p:grpSp>
      <p:grpSp>
        <p:nvGrpSpPr>
          <p:cNvPr id="106" name="Group 105"/>
          <p:cNvGrpSpPr/>
          <p:nvPr/>
        </p:nvGrpSpPr>
        <p:grpSpPr>
          <a:xfrm>
            <a:off x="1439870" y="2799315"/>
            <a:ext cx="1665964" cy="340698"/>
            <a:chOff x="2130554" y="2433849"/>
            <a:chExt cx="1394895" cy="534618"/>
          </a:xfrm>
        </p:grpSpPr>
        <p:sp>
          <p:nvSpPr>
            <p:cNvPr id="108" name="Rounded Rectangle 107"/>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109" name="Rounded Rectangle 108"/>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Cockpit </a:t>
              </a:r>
              <a:r>
                <a:rPr kumimoji="0" lang="en-US" sz="8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(classical HCP)</a:t>
              </a:r>
            </a:p>
          </p:txBody>
        </p:sp>
      </p:grpSp>
      <p:grpSp>
        <p:nvGrpSpPr>
          <p:cNvPr id="110" name="Group 109"/>
          <p:cNvGrpSpPr/>
          <p:nvPr/>
        </p:nvGrpSpPr>
        <p:grpSpPr>
          <a:xfrm>
            <a:off x="1439870" y="4020287"/>
            <a:ext cx="1665964" cy="340698"/>
            <a:chOff x="2130554" y="2433849"/>
            <a:chExt cx="1394895" cy="534618"/>
          </a:xfrm>
        </p:grpSpPr>
        <p:sp>
          <p:nvSpPr>
            <p:cNvPr id="111" name="Rounded Rectangle 110"/>
            <p:cNvSpPr/>
            <p:nvPr/>
          </p:nvSpPr>
          <p:spPr bwMode="auto">
            <a:xfrm>
              <a:off x="2197229" y="2433849"/>
              <a:ext cx="1328220" cy="493829"/>
            </a:xfrm>
            <a:prstGeom prst="roundRect">
              <a:avLst/>
            </a:prstGeom>
            <a:solidFill>
              <a:schemeClr val="bg2">
                <a:alpha val="61000"/>
              </a:schemeClr>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
          <p:nvSpPr>
            <p:cNvPr id="112" name="Rounded Rectangle 111"/>
            <p:cNvSpPr/>
            <p:nvPr/>
          </p:nvSpPr>
          <p:spPr bwMode="auto">
            <a:xfrm>
              <a:off x="2130554" y="2494839"/>
              <a:ext cx="1328220" cy="473628"/>
            </a:xfrm>
            <a:prstGeom prst="roundRect">
              <a:avLst/>
            </a:prstGeom>
            <a:solidFill>
              <a:srgbClr val="E6E6E6"/>
            </a:solid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200" i="0" u="none" strike="noStrike" cap="none" normalizeH="0" baseline="0" dirty="0" smtClean="0">
                  <a:ln>
                    <a:noFill/>
                  </a:ln>
                  <a:solidFill>
                    <a:schemeClr val="tx1"/>
                  </a:solidFill>
                  <a:effectLst/>
                  <a:latin typeface="Arial" charset="0"/>
                  <a:ea typeface="Arial Unicode MS" pitchFamily="34" charset="-128"/>
                  <a:cs typeface="Arial Unicode MS" pitchFamily="34" charset="-128"/>
                </a:rPr>
                <a:t>App. Security (XS2)</a:t>
              </a:r>
            </a:p>
          </p:txBody>
        </p:sp>
      </p:grpSp>
      <p:cxnSp>
        <p:nvCxnSpPr>
          <p:cNvPr id="60" name="Straight Arrow Connector 59"/>
          <p:cNvCxnSpPr>
            <a:stCxn id="104" idx="3"/>
            <a:endCxn id="87" idx="1"/>
          </p:cNvCxnSpPr>
          <p:nvPr/>
        </p:nvCxnSpPr>
        <p:spPr>
          <a:xfrm flipV="1">
            <a:off x="3105834" y="3025543"/>
            <a:ext cx="466975" cy="74510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08" idx="3"/>
            <a:endCxn id="87" idx="1"/>
          </p:cNvCxnSpPr>
          <p:nvPr/>
        </p:nvCxnSpPr>
        <p:spPr>
          <a:xfrm>
            <a:off x="3105834" y="2956667"/>
            <a:ext cx="466975" cy="688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8860735" y="4027063"/>
            <a:ext cx="1561764" cy="1632864"/>
          </a:xfrm>
          <a:prstGeom prst="roundRect">
            <a:avLst/>
          </a:prstGeom>
          <a:solidFill>
            <a:srgbClr val="009999">
              <a:alpha val="50000"/>
            </a:srgb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SAGDF</a:t>
            </a:r>
            <a:r>
              <a:rPr lang="en-US" sz="1400" dirty="0" smtClean="0">
                <a:solidFill>
                  <a:schemeClr val="bg1"/>
                </a:solidFill>
                <a:latin typeface="Arial" charset="0"/>
                <a:ea typeface="Arial Unicode MS" pitchFamily="34" charset="-128"/>
                <a:cs typeface="Arial Unicode MS" pitchFamily="34" charset="-128"/>
              </a:rPr>
              <a:t>-STAGING</a:t>
            </a: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 </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api.cf.staging.sagdf.sic.ondemand.com</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Avail.:</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02.10.</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CF operated by SIC@sap.com</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aseline="0" dirty="0" err="1" smtClean="0">
                <a:solidFill>
                  <a:schemeClr val="bg1"/>
                </a:solidFill>
                <a:latin typeface="Arial" charset="0"/>
                <a:ea typeface="Arial Unicode MS" pitchFamily="34" charset="-128"/>
                <a:cs typeface="Arial Unicode MS" pitchFamily="34" charset="-128"/>
              </a:rPr>
              <a:t>OpenStack</a:t>
            </a:r>
            <a:r>
              <a:rPr lang="en-US" sz="800" baseline="0" dirty="0" smtClean="0">
                <a:solidFill>
                  <a:schemeClr val="bg1"/>
                </a:solidFill>
                <a:latin typeface="Arial" charset="0"/>
                <a:ea typeface="Arial Unicode MS" pitchFamily="34" charset="-128"/>
                <a:cs typeface="Arial Unicode MS" pitchFamily="34" charset="-128"/>
              </a:rPr>
              <a:t> domain: HCP_IE_01</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OpenStack</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tenant: </a:t>
            </a: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sagdf</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-staging</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sp>
        <p:nvSpPr>
          <p:cNvPr id="84" name="Rounded Rectangle 83"/>
          <p:cNvSpPr/>
          <p:nvPr/>
        </p:nvSpPr>
        <p:spPr bwMode="auto">
          <a:xfrm>
            <a:off x="10561055" y="4051515"/>
            <a:ext cx="1493814" cy="1586563"/>
          </a:xfrm>
          <a:prstGeom prst="roundRect">
            <a:avLst/>
          </a:prstGeom>
          <a:solidFill>
            <a:srgbClr val="009999">
              <a:alpha val="50000"/>
            </a:srgbClr>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SAGDF</a:t>
            </a:r>
            <a:r>
              <a:rPr lang="en-US" sz="1400" dirty="0" smtClean="0">
                <a:solidFill>
                  <a:schemeClr val="bg1"/>
                </a:solidFill>
                <a:latin typeface="Arial" charset="0"/>
                <a:ea typeface="Arial Unicode MS" pitchFamily="34" charset="-128"/>
                <a:cs typeface="Arial Unicode MS" pitchFamily="34" charset="-128"/>
              </a:rPr>
              <a:t>-LIVE</a:t>
            </a:r>
            <a:endPar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api.cf.live.sagdf.sic.ondemand.com</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Avail.:</a:t>
            </a:r>
            <a:r>
              <a:rPr lang="en-US" sz="800" dirty="0" smtClean="0">
                <a:solidFill>
                  <a:schemeClr val="bg1"/>
                </a:solidFill>
                <a:latin typeface="Arial" charset="0"/>
                <a:ea typeface="Arial Unicode MS" pitchFamily="34" charset="-128"/>
                <a:cs typeface="Arial Unicode MS" pitchFamily="34" charset="-128"/>
              </a:rPr>
              <a:t>30.10.</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CF operated by SIC@sap.com</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aseline="0" dirty="0" err="1" smtClean="0">
                <a:solidFill>
                  <a:schemeClr val="bg1"/>
                </a:solidFill>
                <a:latin typeface="Arial" charset="0"/>
                <a:ea typeface="Arial Unicode MS" pitchFamily="34" charset="-128"/>
                <a:cs typeface="Arial Unicode MS" pitchFamily="34" charset="-128"/>
              </a:rPr>
              <a:t>OpenStack</a:t>
            </a:r>
            <a:r>
              <a:rPr lang="en-US" sz="800" baseline="0" dirty="0" smtClean="0">
                <a:solidFill>
                  <a:schemeClr val="bg1"/>
                </a:solidFill>
                <a:latin typeface="Arial" charset="0"/>
                <a:ea typeface="Arial Unicode MS" pitchFamily="34" charset="-128"/>
                <a:cs typeface="Arial Unicode MS" pitchFamily="34" charset="-128"/>
              </a:rPr>
              <a:t> domain</a:t>
            </a:r>
            <a:r>
              <a:rPr lang="en-US" sz="800" baseline="0" smtClean="0">
                <a:solidFill>
                  <a:schemeClr val="bg1"/>
                </a:solidFill>
                <a:latin typeface="Arial" charset="0"/>
                <a:ea typeface="Arial Unicode MS" pitchFamily="34" charset="-128"/>
                <a:cs typeface="Arial Unicode MS" pitchFamily="34" charset="-128"/>
              </a:rPr>
              <a:t>: HCP_IE_01</a:t>
            </a:r>
            <a:endParaRPr lang="en-US" sz="800" baseline="0" dirty="0" smtClean="0">
              <a:solidFill>
                <a:schemeClr val="bg1"/>
              </a:solidFill>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OpenStack</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tenant: </a:t>
            </a: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sagdf</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-live</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sp>
        <p:nvSpPr>
          <p:cNvPr id="86" name="Rounded Rectangle 85"/>
          <p:cNvSpPr/>
          <p:nvPr/>
        </p:nvSpPr>
        <p:spPr bwMode="auto">
          <a:xfrm>
            <a:off x="5804519" y="1555976"/>
            <a:ext cx="1695540" cy="1386593"/>
          </a:xfrm>
          <a:prstGeom prst="roundRect">
            <a:avLst/>
          </a:prstGeom>
          <a:solidFill>
            <a:srgbClr val="F0AB00">
              <a:alpha val="50000"/>
            </a:srgbClr>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CF@HCP</a:t>
            </a:r>
            <a:r>
              <a:rPr kumimoji="0" lang="en-US" sz="1400" i="0" u="none" strike="noStrike" cap="none" normalizeH="0" dirty="0" smtClean="0">
                <a:ln>
                  <a:noFill/>
                </a:ln>
                <a:solidFill>
                  <a:schemeClr val="bg1"/>
                </a:solidFill>
                <a:effectLst/>
                <a:latin typeface="Arial" charset="0"/>
                <a:ea typeface="Arial Unicode MS" pitchFamily="34" charset="-128"/>
                <a:cs typeface="Arial Unicode MS" pitchFamily="34" charset="-128"/>
              </a:rPr>
              <a:t> CANARY</a:t>
            </a:r>
            <a:endPar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api.cf.neo.ondemand.com</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Avail.:</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20.10.</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CF operated by HCP Dev</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aseline="0" dirty="0" err="1" smtClean="0">
                <a:solidFill>
                  <a:schemeClr val="bg1"/>
                </a:solidFill>
                <a:latin typeface="Arial" charset="0"/>
                <a:ea typeface="Arial Unicode MS" pitchFamily="34" charset="-128"/>
                <a:cs typeface="Arial Unicode MS" pitchFamily="34" charset="-128"/>
              </a:rPr>
              <a:t>OpenStack</a:t>
            </a:r>
            <a:r>
              <a:rPr lang="en-US" sz="800" baseline="0" dirty="0" smtClean="0">
                <a:solidFill>
                  <a:schemeClr val="bg1"/>
                </a:solidFill>
                <a:latin typeface="Arial" charset="0"/>
                <a:ea typeface="Arial Unicode MS" pitchFamily="34" charset="-128"/>
                <a:cs typeface="Arial Unicode MS" pitchFamily="34" charset="-128"/>
              </a:rPr>
              <a:t> domain: HCP_CF</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OpenStack</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tenant: </a:t>
            </a: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hcp</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-canary</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sp>
        <p:nvSpPr>
          <p:cNvPr id="87" name="Rounded Rectangle 86"/>
          <p:cNvSpPr/>
          <p:nvPr/>
        </p:nvSpPr>
        <p:spPr bwMode="auto">
          <a:xfrm>
            <a:off x="3572809" y="2306015"/>
            <a:ext cx="1705348" cy="1439055"/>
          </a:xfrm>
          <a:prstGeom prst="roundRect">
            <a:avLst/>
          </a:prstGeom>
          <a:solidFill>
            <a:srgbClr val="009999"/>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CF@HCP</a:t>
            </a:r>
            <a:r>
              <a:rPr kumimoji="0" lang="en-US" sz="1400" i="0" u="none" strike="noStrike" cap="none" normalizeH="0" dirty="0" smtClean="0">
                <a:ln>
                  <a:noFill/>
                </a:ln>
                <a:solidFill>
                  <a:schemeClr val="bg1"/>
                </a:solidFill>
                <a:effectLst/>
                <a:latin typeface="Arial" charset="0"/>
                <a:ea typeface="Arial Unicode MS" pitchFamily="34" charset="-128"/>
                <a:cs typeface="Arial Unicode MS" pitchFamily="34" charset="-128"/>
              </a:rPr>
              <a:t> STAGING</a:t>
            </a:r>
            <a:endPar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api.cf.staging.hanavlab.ondemand.com</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Avail.:</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20.10.</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CF operated by HCP Dev</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aseline="0" dirty="0" err="1" smtClean="0">
                <a:solidFill>
                  <a:schemeClr val="bg1"/>
                </a:solidFill>
                <a:latin typeface="Arial" charset="0"/>
                <a:ea typeface="Arial Unicode MS" pitchFamily="34" charset="-128"/>
                <a:cs typeface="Arial Unicode MS" pitchFamily="34" charset="-128"/>
              </a:rPr>
              <a:t>OpenStack</a:t>
            </a:r>
            <a:r>
              <a:rPr lang="en-US" sz="800" baseline="0" dirty="0" smtClean="0">
                <a:solidFill>
                  <a:schemeClr val="bg1"/>
                </a:solidFill>
                <a:latin typeface="Arial" charset="0"/>
                <a:ea typeface="Arial Unicode MS" pitchFamily="34" charset="-128"/>
                <a:cs typeface="Arial Unicode MS" pitchFamily="34" charset="-128"/>
              </a:rPr>
              <a:t> domain: HCP_CF</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OpenStack</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tenant: </a:t>
            </a: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hcp</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-staging</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sp>
        <p:nvSpPr>
          <p:cNvPr id="54" name="TextBox 53"/>
          <p:cNvSpPr txBox="1"/>
          <p:nvPr/>
        </p:nvSpPr>
        <p:spPr>
          <a:xfrm>
            <a:off x="9847450" y="3331762"/>
            <a:ext cx="1074120"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ea typeface="Arial Unicode MS" pitchFamily="34" charset="-128"/>
                <a:cs typeface="Arial Unicode MS" pitchFamily="34" charset="-128"/>
              </a:rPr>
              <a:t>Siemens</a:t>
            </a:r>
          </a:p>
        </p:txBody>
      </p:sp>
      <p:sp>
        <p:nvSpPr>
          <p:cNvPr id="88" name="Rounded Rectangle 87"/>
          <p:cNvSpPr/>
          <p:nvPr/>
        </p:nvSpPr>
        <p:spPr bwMode="auto">
          <a:xfrm>
            <a:off x="5749672" y="3403659"/>
            <a:ext cx="1721812" cy="1114148"/>
          </a:xfrm>
          <a:prstGeom prst="roundRect">
            <a:avLst/>
          </a:prstGeom>
          <a:solidFill>
            <a:srgbClr val="009999"/>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SIC-STAGING</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api.cf.staging.sic.ondemand.com</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Avail.:</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02.10.</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CF operated by SIC@sap.com</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aseline="0" dirty="0" err="1" smtClean="0">
                <a:solidFill>
                  <a:schemeClr val="bg1"/>
                </a:solidFill>
                <a:latin typeface="Arial" charset="0"/>
                <a:ea typeface="Arial Unicode MS" pitchFamily="34" charset="-128"/>
                <a:cs typeface="Arial Unicode MS" pitchFamily="34" charset="-128"/>
              </a:rPr>
              <a:t>OpenStack</a:t>
            </a:r>
            <a:r>
              <a:rPr lang="en-US" sz="800" baseline="0" dirty="0" smtClean="0">
                <a:solidFill>
                  <a:schemeClr val="bg1"/>
                </a:solidFill>
                <a:latin typeface="Arial" charset="0"/>
                <a:ea typeface="Arial Unicode MS" pitchFamily="34" charset="-128"/>
                <a:cs typeface="Arial Unicode MS" pitchFamily="34" charset="-128"/>
              </a:rPr>
              <a:t> domain: HCP_IE_01</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OpenStack</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tenant: </a:t>
            </a:r>
            <a:b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b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sap-staging --&gt; sic-staging</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cxnSp>
        <p:nvCxnSpPr>
          <p:cNvPr id="53" name="Straight Arrow Connector 52"/>
          <p:cNvCxnSpPr>
            <a:stCxn id="86" idx="3"/>
            <a:endCxn id="65" idx="1"/>
          </p:cNvCxnSpPr>
          <p:nvPr/>
        </p:nvCxnSpPr>
        <p:spPr>
          <a:xfrm flipV="1">
            <a:off x="7500059" y="2239645"/>
            <a:ext cx="1522376" cy="9628"/>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gray">
          <a:xfrm>
            <a:off x="8974923" y="6058630"/>
            <a:ext cx="1359942" cy="344968"/>
          </a:xfrm>
          <a:prstGeom prst="roundRect">
            <a:avLst/>
          </a:prstGeom>
          <a:solidFill>
            <a:schemeClr val="bg1">
              <a:lumMod val="6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SWIFT</a:t>
            </a:r>
            <a:endParaRPr kumimoji="0" lang="en-US" sz="11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5" name="Rounded Rectangle 64"/>
          <p:cNvSpPr/>
          <p:nvPr/>
        </p:nvSpPr>
        <p:spPr bwMode="auto">
          <a:xfrm>
            <a:off x="9022435" y="1573645"/>
            <a:ext cx="1692000" cy="1332000"/>
          </a:xfrm>
          <a:prstGeom prst="roundRect">
            <a:avLst/>
          </a:prstGeom>
          <a:solidFill>
            <a:srgbClr val="F0AB00">
              <a:alpha val="50000"/>
            </a:srgbClr>
          </a:solidFill>
          <a:ln w="9525" cap="flat" cmpd="sng" algn="ctr">
            <a:solidFill>
              <a:schemeClr val="accent2"/>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CF@HCP</a:t>
            </a:r>
            <a:r>
              <a:rPr kumimoji="0" lang="en-US" sz="1400" i="0" u="none" strike="noStrike" cap="none" normalizeH="0" dirty="0" smtClean="0">
                <a:ln>
                  <a:noFill/>
                </a:ln>
                <a:solidFill>
                  <a:schemeClr val="bg1"/>
                </a:solidFill>
                <a:effectLst/>
                <a:latin typeface="Arial" charset="0"/>
                <a:ea typeface="Arial Unicode MS" pitchFamily="34" charset="-128"/>
                <a:cs typeface="Arial Unicode MS" pitchFamily="34" charset="-128"/>
              </a:rPr>
              <a:t> FACTORY</a:t>
            </a:r>
            <a:endParaRPr kumimoji="0" lang="en-US" sz="14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1" dirty="0" smtClean="0">
                <a:solidFill>
                  <a:schemeClr val="bg1"/>
                </a:solidFill>
                <a:latin typeface="Arial" charset="0"/>
                <a:ea typeface="Arial Unicode MS" pitchFamily="34" charset="-128"/>
                <a:cs typeface="Arial Unicode MS" pitchFamily="34" charset="-128"/>
              </a:rPr>
              <a:t>api.cf.hana.ondemand.com</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rPr>
              <a:t>Avail.:</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CF operated by -</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dirty="0" smtClean="0">
                <a:solidFill>
                  <a:schemeClr val="bg1"/>
                </a:solidFill>
                <a:latin typeface="Arial" charset="0"/>
                <a:ea typeface="Arial Unicode MS" pitchFamily="34" charset="-128"/>
                <a:cs typeface="Arial Unicode MS" pitchFamily="34" charset="-128"/>
              </a:rPr>
              <a:t>---------</a:t>
            </a:r>
            <a:endPar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800" baseline="0" dirty="0" err="1" smtClean="0">
                <a:solidFill>
                  <a:schemeClr val="bg1"/>
                </a:solidFill>
                <a:latin typeface="Arial" charset="0"/>
                <a:ea typeface="Arial Unicode MS" pitchFamily="34" charset="-128"/>
                <a:cs typeface="Arial Unicode MS" pitchFamily="34" charset="-128"/>
              </a:rPr>
              <a:t>OpenStack</a:t>
            </a:r>
            <a:r>
              <a:rPr lang="en-US" sz="800" baseline="0" dirty="0" smtClean="0">
                <a:solidFill>
                  <a:schemeClr val="bg1"/>
                </a:solidFill>
                <a:latin typeface="Arial" charset="0"/>
                <a:ea typeface="Arial Unicode MS" pitchFamily="34" charset="-128"/>
                <a:cs typeface="Arial Unicode MS" pitchFamily="34" charset="-128"/>
              </a:rPr>
              <a:t> domain: -</a:t>
            </a:r>
          </a:p>
          <a:p>
            <a: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OpenStack</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 tenant: </a:t>
            </a:r>
            <a:r>
              <a:rPr kumimoji="0" lang="en-US" sz="800" i="0" u="none" strike="noStrike" cap="none" normalizeH="0" dirty="0" err="1" smtClean="0">
                <a:ln>
                  <a:noFill/>
                </a:ln>
                <a:solidFill>
                  <a:schemeClr val="bg1"/>
                </a:solidFill>
                <a:effectLst/>
                <a:latin typeface="Arial" charset="0"/>
                <a:ea typeface="Arial Unicode MS" pitchFamily="34" charset="-128"/>
                <a:cs typeface="Arial Unicode MS" pitchFamily="34" charset="-128"/>
              </a:rPr>
              <a:t>hcp</a:t>
            </a:r>
            <a:r>
              <a:rPr kumimoji="0" lang="en-US" sz="800" i="0" u="none" strike="noStrike" cap="none" normalizeH="0" dirty="0" smtClean="0">
                <a:ln>
                  <a:noFill/>
                </a:ln>
                <a:solidFill>
                  <a:schemeClr val="bg1"/>
                </a:solidFill>
                <a:effectLst/>
                <a:latin typeface="Arial" charset="0"/>
                <a:ea typeface="Arial Unicode MS" pitchFamily="34" charset="-128"/>
                <a:cs typeface="Arial Unicode MS" pitchFamily="34" charset="-128"/>
              </a:rPr>
              <a:t>-factory</a:t>
            </a:r>
            <a:endParaRPr kumimoji="0" lang="en-US" sz="800" i="0" u="none" strike="noStrike" cap="none" normalizeH="0" baseline="0" dirty="0" smtClean="0">
              <a:ln>
                <a:noFill/>
              </a:ln>
              <a:solidFill>
                <a:schemeClr val="bg1"/>
              </a:solidFill>
              <a:effectLst/>
              <a:latin typeface="Arial" charset="0"/>
              <a:ea typeface="Arial Unicode MS" pitchFamily="34" charset="-128"/>
              <a:cs typeface="Arial Unicode MS" pitchFamily="34" charset="-128"/>
            </a:endParaRPr>
          </a:p>
        </p:txBody>
      </p:sp>
      <p:cxnSp>
        <p:nvCxnSpPr>
          <p:cNvPr id="73" name="Straight Arrow Connector 72"/>
          <p:cNvCxnSpPr>
            <a:stCxn id="87" idx="3"/>
            <a:endCxn id="88" idx="1"/>
          </p:cNvCxnSpPr>
          <p:nvPr/>
        </p:nvCxnSpPr>
        <p:spPr>
          <a:xfrm>
            <a:off x="5278157" y="3025543"/>
            <a:ext cx="471515" cy="93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7" idx="3"/>
            <a:endCxn id="86" idx="1"/>
          </p:cNvCxnSpPr>
          <p:nvPr/>
        </p:nvCxnSpPr>
        <p:spPr>
          <a:xfrm flipV="1">
            <a:off x="5278157" y="2249273"/>
            <a:ext cx="526362" cy="7762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gray">
          <a:xfrm>
            <a:off x="8801100" y="1306288"/>
            <a:ext cx="3314474" cy="1719256"/>
          </a:xfrm>
          <a:prstGeom prst="rect">
            <a:avLst/>
          </a:prstGeom>
          <a:solidFill>
            <a:schemeClr val="bg2">
              <a:alpha val="48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424319" y="5189489"/>
            <a:ext cx="2340384" cy="569387"/>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600" b="1" kern="0" dirty="0" smtClean="0">
                <a:ea typeface="Arial Unicode MS" pitchFamily="34" charset="-128"/>
                <a:cs typeface="Arial Unicode MS" pitchFamily="34" charset="-128"/>
              </a:rPr>
              <a:t>Siemens Project</a:t>
            </a:r>
          </a:p>
          <a:p>
            <a:pPr algn="ctr" fontAlgn="base">
              <a:spcBef>
                <a:spcPts val="600"/>
              </a:spcBef>
              <a:spcAft>
                <a:spcPct val="0"/>
              </a:spcAft>
              <a:buClr>
                <a:srgbClr val="F0AB00"/>
              </a:buClr>
              <a:buSzPct val="80000"/>
            </a:pPr>
            <a:r>
              <a:rPr lang="en-US" sz="1600" b="1" kern="0" dirty="0" smtClean="0">
                <a:ea typeface="Arial Unicode MS" pitchFamily="34" charset="-128"/>
                <a:cs typeface="Arial Unicode MS" pitchFamily="34" charset="-128"/>
              </a:rPr>
              <a:t>(HCP </a:t>
            </a:r>
            <a:r>
              <a:rPr lang="en-US" sz="1600" b="1" kern="0" dirty="0" err="1" smtClean="0">
                <a:ea typeface="Arial Unicode MS" pitchFamily="34" charset="-128"/>
                <a:cs typeface="Arial Unicode MS" pitchFamily="34" charset="-128"/>
              </a:rPr>
              <a:t>virt</a:t>
            </a:r>
            <a:r>
              <a:rPr lang="en-US" sz="1600" b="1" kern="0" dirty="0" smtClean="0">
                <a:ea typeface="Arial Unicode MS" pitchFamily="34" charset="-128"/>
                <a:cs typeface="Arial Unicode MS" pitchFamily="34" charset="-128"/>
              </a:rPr>
              <a:t>. private cloud)</a:t>
            </a:r>
          </a:p>
        </p:txBody>
      </p:sp>
      <p:sp>
        <p:nvSpPr>
          <p:cNvPr id="2" name="Rectangle 1"/>
          <p:cNvSpPr/>
          <p:nvPr/>
        </p:nvSpPr>
        <p:spPr>
          <a:xfrm>
            <a:off x="240869" y="766896"/>
            <a:ext cx="7638738" cy="253916"/>
          </a:xfrm>
          <a:prstGeom prst="rect">
            <a:avLst/>
          </a:prstGeom>
        </p:spPr>
        <p:txBody>
          <a:bodyPr wrap="square">
            <a:spAutoFit/>
          </a:bodyPr>
          <a:lstStyle/>
          <a:p>
            <a:r>
              <a:rPr lang="de-DE" sz="1050" dirty="0">
                <a:hlinkClick r:id="rId3"/>
              </a:rPr>
              <a:t>https://</a:t>
            </a:r>
            <a:r>
              <a:rPr lang="de-DE" sz="1050" dirty="0" smtClean="0">
                <a:hlinkClick r:id="rId3"/>
              </a:rPr>
              <a:t>wiki.wdf.sap.corp/wiki/display/IoTSiemens/Landscape+and+Release+Process</a:t>
            </a:r>
            <a:endParaRPr lang="de-DE" sz="1050" dirty="0"/>
          </a:p>
        </p:txBody>
      </p:sp>
    </p:spTree>
    <p:extLst>
      <p:ext uri="{BB962C8B-B14F-4D97-AF65-F5344CB8AC3E}">
        <p14:creationId xmlns:p14="http://schemas.microsoft.com/office/powerpoint/2010/main" val="3790963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Cloud Foundry Basics – Organizations, Spaces, etc.</a:t>
            </a:r>
            <a:endParaRPr lang="de-DE" dirty="0"/>
          </a:p>
        </p:txBody>
      </p:sp>
      <p:pic>
        <p:nvPicPr>
          <p:cNvPr id="3" name="Picture 2"/>
          <p:cNvPicPr>
            <a:picLocks noChangeAspect="1"/>
          </p:cNvPicPr>
          <p:nvPr/>
        </p:nvPicPr>
        <p:blipFill>
          <a:blip r:embed="rId2"/>
          <a:stretch>
            <a:fillRect/>
          </a:stretch>
        </p:blipFill>
        <p:spPr>
          <a:xfrm>
            <a:off x="777584" y="1941942"/>
            <a:ext cx="4580952" cy="3419048"/>
          </a:xfrm>
          <a:prstGeom prst="rect">
            <a:avLst/>
          </a:prstGeom>
        </p:spPr>
      </p:pic>
      <p:sp>
        <p:nvSpPr>
          <p:cNvPr id="5" name="TextBox 4"/>
          <p:cNvSpPr txBox="1"/>
          <p:nvPr/>
        </p:nvSpPr>
        <p:spPr>
          <a:xfrm>
            <a:off x="3980008" y="5263366"/>
            <a:ext cx="1378528"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b="1" kern="0" dirty="0" smtClean="0">
                <a:ea typeface="Arial Unicode MS" pitchFamily="34" charset="-128"/>
                <a:cs typeface="Arial Unicode MS" pitchFamily="34" charset="-128"/>
              </a:rPr>
              <a:t>Backing Service</a:t>
            </a:r>
            <a:br>
              <a:rPr lang="de-DE" sz="1200" b="1" kern="0" dirty="0" smtClean="0">
                <a:ea typeface="Arial Unicode MS" pitchFamily="34" charset="-128"/>
                <a:cs typeface="Arial Unicode MS" pitchFamily="34" charset="-128"/>
              </a:rPr>
            </a:br>
            <a:r>
              <a:rPr lang="de-DE" sz="1200" kern="0" dirty="0" smtClean="0">
                <a:ea typeface="Arial Unicode MS" pitchFamily="34" charset="-128"/>
                <a:cs typeface="Arial Unicode MS" pitchFamily="34" charset="-128"/>
              </a:rPr>
              <a:t>e.g. PostgresSQL</a:t>
            </a:r>
            <a:endParaRPr lang="de-DE" sz="1200" kern="0" dirty="0" smtClean="0">
              <a:ea typeface="Arial Unicode MS" pitchFamily="34" charset="-128"/>
              <a:cs typeface="Arial Unicode MS" pitchFamily="34" charset="-128"/>
            </a:endParaRPr>
          </a:p>
        </p:txBody>
      </p:sp>
      <p:sp>
        <p:nvSpPr>
          <p:cNvPr id="6" name="TextBox 5"/>
          <p:cNvSpPr txBox="1"/>
          <p:nvPr/>
        </p:nvSpPr>
        <p:spPr>
          <a:xfrm>
            <a:off x="2527590" y="5268657"/>
            <a:ext cx="1268555"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b="1" kern="0" dirty="0" smtClean="0">
                <a:ea typeface="Arial Unicode MS" pitchFamily="34" charset="-128"/>
                <a:cs typeface="Arial Unicode MS" pitchFamily="34" charset="-128"/>
              </a:rPr>
              <a:t>Micro Service</a:t>
            </a:r>
            <a:br>
              <a:rPr lang="de-DE" sz="1200" b="1" kern="0" dirty="0" smtClean="0">
                <a:ea typeface="Arial Unicode MS" pitchFamily="34" charset="-128"/>
                <a:cs typeface="Arial Unicode MS" pitchFamily="34" charset="-128"/>
              </a:rPr>
            </a:br>
            <a:r>
              <a:rPr lang="de-DE" sz="1200" kern="0" dirty="0" smtClean="0">
                <a:ea typeface="Arial Unicode MS" pitchFamily="34" charset="-128"/>
                <a:cs typeface="Arial Unicode MS" pitchFamily="34" charset="-128"/>
              </a:rPr>
              <a:t>e.g. bullentinboard</a:t>
            </a:r>
            <a:endParaRPr lang="de-DE" sz="12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36556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Cloud Foundry Basics – </a:t>
            </a:r>
            <a:r>
              <a:rPr lang="de-DE" dirty="0" smtClean="0"/>
              <a:t>Instance, Organization, </a:t>
            </a:r>
            <a:r>
              <a:rPr lang="de-DE" dirty="0"/>
              <a:t>Spaces, etc.</a:t>
            </a:r>
          </a:p>
        </p:txBody>
      </p:sp>
      <p:sp>
        <p:nvSpPr>
          <p:cNvPr id="3" name="Text Placeholder 2"/>
          <p:cNvSpPr>
            <a:spLocks noGrp="1"/>
          </p:cNvSpPr>
          <p:nvPr>
            <p:ph type="body" sz="quarter" idx="10"/>
          </p:nvPr>
        </p:nvSpPr>
        <p:spPr>
          <a:xfrm>
            <a:off x="5208200" y="1466274"/>
            <a:ext cx="6788000" cy="4922982"/>
          </a:xfrm>
        </p:spPr>
        <p:txBody>
          <a:bodyPr/>
          <a:lstStyle/>
          <a:p>
            <a:pPr marL="171450" indent="-171450">
              <a:spcBef>
                <a:spcPts val="600"/>
              </a:spcBef>
              <a:buFont typeface="Arial" panose="020B0604020202020204" pitchFamily="34" charset="0"/>
              <a:buChar char="•"/>
            </a:pPr>
            <a:r>
              <a:rPr lang="en-US" sz="1200" dirty="0"/>
              <a:t>Cloud Foundry </a:t>
            </a:r>
            <a:r>
              <a:rPr lang="en-US" sz="1200" dirty="0" smtClean="0"/>
              <a:t>Instance:</a:t>
            </a:r>
            <a:br>
              <a:rPr lang="en-US" sz="1200" dirty="0" smtClean="0"/>
            </a:br>
            <a:r>
              <a:rPr lang="en-US" sz="1200" b="0" dirty="0" smtClean="0"/>
              <a:t>On </a:t>
            </a:r>
            <a:r>
              <a:rPr lang="en-US" sz="1200" b="0" dirty="0"/>
              <a:t>top level, choose the instance of the Cloud Foundry offering. For the CLI, this is called the “API endpoint”. This is like the management URL of a Web </a:t>
            </a:r>
            <a:r>
              <a:rPr lang="en-US" sz="1200" b="0" dirty="0" err="1"/>
              <a:t>Hoster</a:t>
            </a:r>
            <a:r>
              <a:rPr lang="en-US" sz="1200" b="0" dirty="0"/>
              <a:t>. </a:t>
            </a:r>
          </a:p>
          <a:p>
            <a:pPr marL="171450" indent="-171450">
              <a:spcBef>
                <a:spcPts val="600"/>
              </a:spcBef>
              <a:buFont typeface="Arial" panose="020B0604020202020204" pitchFamily="34" charset="0"/>
              <a:buChar char="•"/>
            </a:pPr>
            <a:r>
              <a:rPr lang="en-US" sz="1200" dirty="0" smtClean="0"/>
              <a:t>Organization:</a:t>
            </a:r>
            <a:br>
              <a:rPr lang="en-US" sz="1200" dirty="0" smtClean="0"/>
            </a:br>
            <a:r>
              <a:rPr lang="en-US" sz="1200" b="0" dirty="0" smtClean="0"/>
              <a:t>A </a:t>
            </a:r>
            <a:r>
              <a:rPr lang="en-US" sz="1200" b="0" dirty="0"/>
              <a:t>development account in Cloud Foundry is called Organization. Cloud Foundry user accounts are defined per Organization. </a:t>
            </a:r>
          </a:p>
          <a:p>
            <a:pPr marL="171450" indent="-171450">
              <a:spcBef>
                <a:spcPts val="600"/>
              </a:spcBef>
              <a:buFont typeface="Arial" panose="020B0604020202020204" pitchFamily="34" charset="0"/>
              <a:buChar char="•"/>
            </a:pPr>
            <a:r>
              <a:rPr lang="en-US" sz="1200" dirty="0" smtClean="0"/>
              <a:t>Space:</a:t>
            </a:r>
            <a:br>
              <a:rPr lang="en-US" sz="1200" dirty="0" smtClean="0"/>
            </a:br>
            <a:r>
              <a:rPr lang="en-US" sz="1200" b="0" dirty="0" smtClean="0"/>
              <a:t>Within </a:t>
            </a:r>
            <a:r>
              <a:rPr lang="en-US" sz="1200" b="0" dirty="0"/>
              <a:t>one Organization, multiple spaces can be used depending on the usage type, for example production, testing, sandbox. Users can have different roles depending on the space. Applications and Services are scoped to spaces.</a:t>
            </a:r>
            <a:r>
              <a:rPr lang="en-US" sz="1200" dirty="0"/>
              <a:t> </a:t>
            </a:r>
          </a:p>
          <a:p>
            <a:pPr marL="171450" indent="-171450">
              <a:spcBef>
                <a:spcPts val="600"/>
              </a:spcBef>
              <a:buFont typeface="Arial" panose="020B0604020202020204" pitchFamily="34" charset="0"/>
              <a:buChar char="•"/>
            </a:pPr>
            <a:r>
              <a:rPr lang="en-US" sz="1200" dirty="0"/>
              <a:t>Service </a:t>
            </a:r>
            <a:r>
              <a:rPr lang="en-US" sz="1200" dirty="0" smtClean="0"/>
              <a:t>Brokers:</a:t>
            </a:r>
            <a:br>
              <a:rPr lang="en-US" sz="1200" dirty="0" smtClean="0"/>
            </a:br>
            <a:r>
              <a:rPr lang="en-US" sz="1200" b="0" dirty="0" smtClean="0"/>
              <a:t>Services </a:t>
            </a:r>
            <a:r>
              <a:rPr lang="en-US" sz="1200" b="0" dirty="0"/>
              <a:t>are offered by Service Brokers. They actually create and delete the service instances following a service plan (see below). Service Brokers are mapped to a Cloud Foundry instance. </a:t>
            </a:r>
          </a:p>
          <a:p>
            <a:pPr marL="171450" indent="-171450">
              <a:spcBef>
                <a:spcPts val="600"/>
              </a:spcBef>
              <a:buFont typeface="Arial" panose="020B0604020202020204" pitchFamily="34" charset="0"/>
              <a:buChar char="•"/>
            </a:pPr>
            <a:r>
              <a:rPr lang="en-US" sz="1200" dirty="0"/>
              <a:t>Service </a:t>
            </a:r>
            <a:r>
              <a:rPr lang="en-US" sz="1200" dirty="0" smtClean="0"/>
              <a:t>Plan:</a:t>
            </a:r>
            <a:br>
              <a:rPr lang="en-US" sz="1200" dirty="0" smtClean="0"/>
            </a:br>
            <a:r>
              <a:rPr lang="en-US" sz="1200" b="0" dirty="0" smtClean="0"/>
              <a:t>One </a:t>
            </a:r>
            <a:r>
              <a:rPr lang="en-US" sz="1200" b="0" dirty="0"/>
              <a:t>service can be offered in different service levels, called Service Plan, providing different levels of scalability and availability in the same PaaS offering. For example, a database service can be offered as a shared DB (using an application-specific DB schema and user), as an isolated DBMS instance with its own DB, or as a database cluster.</a:t>
            </a:r>
            <a:r>
              <a:rPr lang="en-US" sz="1200" dirty="0"/>
              <a:t> </a:t>
            </a:r>
          </a:p>
          <a:p>
            <a:pPr marL="171450" indent="-171450">
              <a:spcBef>
                <a:spcPts val="600"/>
              </a:spcBef>
              <a:buFont typeface="Arial" panose="020B0604020202020204" pitchFamily="34" charset="0"/>
              <a:buChar char="•"/>
            </a:pPr>
            <a:r>
              <a:rPr lang="en-US" sz="1200" dirty="0"/>
              <a:t>Users and Roles</a:t>
            </a:r>
            <a:r>
              <a:rPr lang="en-US" sz="1200" dirty="0" smtClean="0"/>
              <a:t>:</a:t>
            </a:r>
            <a:br>
              <a:rPr lang="en-US" sz="1200" dirty="0" smtClean="0"/>
            </a:br>
            <a:r>
              <a:rPr lang="en-US" sz="1200" b="0" dirty="0" smtClean="0"/>
              <a:t>You </a:t>
            </a:r>
            <a:r>
              <a:rPr lang="en-US" sz="1200" b="0" dirty="0"/>
              <a:t>have a user within the CF instance (at SAP internally, this is connected to the central domain login so that you can use your D-/I-number and domain password). Users are assigned to organizations. Users have Roles within Spaces (e.g. Developer, Admin, etc.)</a:t>
            </a:r>
          </a:p>
          <a:p>
            <a:pPr marL="171450" indent="-171450">
              <a:spcBef>
                <a:spcPts val="600"/>
              </a:spcBef>
              <a:buFont typeface="Arial" panose="020B0604020202020204" pitchFamily="34" charset="0"/>
              <a:buChar char="•"/>
            </a:pPr>
            <a:r>
              <a:rPr lang="en-US" sz="1200" dirty="0"/>
              <a:t>Applications / Apps</a:t>
            </a:r>
            <a:r>
              <a:rPr lang="en-US" sz="1200" dirty="0" smtClean="0"/>
              <a:t>:</a:t>
            </a:r>
            <a:br>
              <a:rPr lang="en-US" sz="1200" dirty="0" smtClean="0"/>
            </a:br>
            <a:r>
              <a:rPr lang="en-US" sz="1200" b="0" dirty="0" smtClean="0"/>
              <a:t>Apps </a:t>
            </a:r>
            <a:r>
              <a:rPr lang="en-US" sz="1200" b="0" dirty="0"/>
              <a:t>are deployed into a space.</a:t>
            </a:r>
          </a:p>
          <a:p>
            <a:endParaRPr lang="de-DE" sz="1200" dirty="0"/>
          </a:p>
        </p:txBody>
      </p:sp>
      <p:pic>
        <p:nvPicPr>
          <p:cNvPr id="4" name="Picture 2" descr="https://github.wdf.sap.corp/cc-java-dev/cc-coursematerial/raw/master/CloudFoundryBasics/images/CF_MetaModel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4" y="1514764"/>
            <a:ext cx="49149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631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1609</Words>
  <Application>Microsoft Office PowerPoint</Application>
  <PresentationFormat>Custom</PresentationFormat>
  <Paragraphs>357</Paragraphs>
  <Slides>23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 Unicode MS</vt:lpstr>
      <vt:lpstr>MS PGothic</vt:lpstr>
      <vt:lpstr>Arial</vt:lpstr>
      <vt:lpstr>Courier New</vt:lpstr>
      <vt:lpstr>Lato Light</vt:lpstr>
      <vt:lpstr>Lucida Console</vt:lpstr>
      <vt:lpstr>Symbol</vt:lpstr>
      <vt:lpstr>wingdings</vt:lpstr>
      <vt:lpstr>wingdings</vt:lpstr>
      <vt:lpstr>SAP_2013_16x9_v1.0</vt:lpstr>
      <vt:lpstr>PowerPoint Presentation</vt:lpstr>
      <vt:lpstr>From Traditional Development to PaaS</vt:lpstr>
      <vt:lpstr>Key Elements of a PaaS / Cloud Foundry</vt:lpstr>
      <vt:lpstr>What is Cloud Foundry?</vt:lpstr>
      <vt:lpstr>What is Cloud Foundry? Many languages, many backend services, many target platforms</vt:lpstr>
      <vt:lpstr>PowerPoint Presentation</vt:lpstr>
      <vt:lpstr>Delivery Landscape: GA Delivery 2015 &amp; SAG Productive Test   </vt:lpstr>
      <vt:lpstr>Cloud Foundry Basics – Organizations, Spaces, etc.</vt:lpstr>
      <vt:lpstr>Cloud Foundry Basics – Instance, Organization, Spaces, etc.</vt:lpstr>
      <vt:lpstr>CF High Level Architecture</vt:lpstr>
      <vt:lpstr>Example: Cloud Curriculum CF organization AgileSe</vt:lpstr>
      <vt:lpstr>Reference: CF commands to deploy a service</vt:lpstr>
      <vt:lpstr>Cloud Foundry Roles – Organization Roles</vt:lpstr>
      <vt:lpstr>Cloud Foundry Roles 2 – Space Roles</vt:lpstr>
      <vt:lpstr>Cloud Foundry Role Principles 1</vt:lpstr>
      <vt:lpstr>Cloud Foundry Roles 2 – Organization Role User Mapping</vt:lpstr>
      <vt:lpstr>Role Principles 3</vt:lpstr>
      <vt:lpstr>Cloud Foundry Roles 3 – Space Role User Mapping</vt:lpstr>
      <vt:lpstr>Appendix</vt:lpstr>
      <vt:lpstr>Delivery Landscape</vt:lpstr>
      <vt:lpstr>cf push</vt:lpstr>
      <vt:lpstr>Many apps, attached backing services</vt:lpstr>
      <vt:lpstr>cf push –n  Orgs, Spaces, Users, …</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1034</cp:revision>
  <cp:lastPrinted>2014-09-17T13:59:05Z</cp:lastPrinted>
  <dcterms:created xsi:type="dcterms:W3CDTF">2013-01-24T15:07:38Z</dcterms:created>
  <dcterms:modified xsi:type="dcterms:W3CDTF">2016-02-09T06:44:21Z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