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2"/>
  </p:notesMasterIdLst>
  <p:handoutMasterIdLst>
    <p:handoutMasterId r:id="rId13"/>
  </p:handoutMasterIdLst>
  <p:sldIdLst>
    <p:sldId id="810" r:id="rId2"/>
    <p:sldId id="806" r:id="rId3"/>
    <p:sldId id="815" r:id="rId4"/>
    <p:sldId id="814" r:id="rId5"/>
    <p:sldId id="813" r:id="rId6"/>
    <p:sldId id="816" r:id="rId7"/>
    <p:sldId id="809" r:id="rId8"/>
    <p:sldId id="811" r:id="rId9"/>
    <p:sldId id="808" r:id="rId10"/>
    <p:sldId id="817" r:id="rId1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93209" autoAdjust="0"/>
  </p:normalViewPr>
  <p:slideViewPr>
    <p:cSldViewPr snapToGrid="0" snapToObjects="1" showGuides="1">
      <p:cViewPr varScale="1">
        <p:scale>
          <a:sx n="117" d="100"/>
          <a:sy n="117" d="100"/>
        </p:scale>
        <p:origin x="936" y="184"/>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445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Unit tests focus on functional correctness of (parts of)</a:t>
            </a:r>
            <a:r>
              <a:rPr lang="en-US" baseline="0" dirty="0" smtClean="0"/>
              <a:t> </a:t>
            </a:r>
            <a:r>
              <a:rPr lang="en-US" dirty="0" smtClean="0"/>
              <a:t>a feature. Use</a:t>
            </a:r>
            <a:r>
              <a:rPr lang="en-US" baseline="0" dirty="0" smtClean="0"/>
              <a:t> appropriate test doubles to focus on your own unit and isolate from classes that are not under your control, have heavyweight computation logic, are fragile, under construction etc.</a:t>
            </a:r>
          </a:p>
          <a:p>
            <a:endParaRPr lang="en-US" baseline="0" dirty="0" smtClean="0"/>
          </a:p>
          <a:p>
            <a:r>
              <a:rPr lang="en-US" baseline="0" dirty="0" smtClean="0"/>
              <a:t>You don’t want to test heavyweight computation logic of other classes in the unit tests of your class! Rather have separate unit tests for these other classes with heavyweight computation logic – and then have a component test with a few simple cases that make sure the units in your component integrate well.</a:t>
            </a:r>
          </a:p>
          <a:p>
            <a:endParaRPr lang="en-US" baseline="0" dirty="0" smtClean="0"/>
          </a:p>
          <a:p>
            <a:r>
              <a:rPr lang="en-US" baseline="0" dirty="0" smtClean="0"/>
              <a:t>Component tests focus on integration of your units (see above) as well as integration with frameworks/services/resources </a:t>
            </a:r>
            <a:r>
              <a:rPr lang="en-US" i="1" baseline="0" dirty="0" smtClean="0"/>
              <a:t>local</a:t>
            </a:r>
            <a:r>
              <a:rPr lang="en-US" baseline="0" dirty="0" smtClean="0"/>
              <a:t> to the component, such as:</a:t>
            </a:r>
          </a:p>
          <a:p>
            <a:pPr marL="285750" indent="-285750">
              <a:buFontTx/>
              <a:buChar char="-"/>
            </a:pPr>
            <a:r>
              <a:rPr lang="en-US" baseline="0" dirty="0" smtClean="0"/>
              <a:t>Data base layer / SQL (e.g. JPA/</a:t>
            </a:r>
            <a:r>
              <a:rPr lang="en-US" baseline="0" dirty="0" err="1" smtClean="0"/>
              <a:t>EclipseLink</a:t>
            </a:r>
            <a:r>
              <a:rPr lang="en-US" baseline="0" dirty="0" smtClean="0"/>
              <a:t> – </a:t>
            </a:r>
            <a:r>
              <a:rPr lang="en-US" baseline="0" dirty="0" err="1" smtClean="0"/>
              <a:t>javax.persistence</a:t>
            </a:r>
            <a:r>
              <a:rPr lang="en-US" baseline="0" dirty="0" smtClean="0"/>
              <a:t>) – consider using an in-memory data base like derby, </a:t>
            </a:r>
            <a:r>
              <a:rPr lang="en-US" baseline="0" dirty="0" err="1" smtClean="0"/>
              <a:t>hsql</a:t>
            </a:r>
            <a:r>
              <a:rPr lang="en-US" baseline="0" dirty="0" smtClean="0"/>
              <a:t>, h2, </a:t>
            </a:r>
            <a:r>
              <a:rPr lang="is-IS" baseline="0" dirty="0" smtClean="0"/>
              <a:t>…</a:t>
            </a:r>
          </a:p>
          <a:p>
            <a:pPr marL="285750" indent="-285750">
              <a:buFontTx/>
              <a:buChar char="-"/>
            </a:pPr>
            <a:r>
              <a:rPr lang="en-US" baseline="0" dirty="0" smtClean="0"/>
              <a:t>Web layer / Http layer (e.g. CXF – </a:t>
            </a:r>
            <a:r>
              <a:rPr lang="en-US" baseline="0" dirty="0" err="1" smtClean="0"/>
              <a:t>javax.ws.rs</a:t>
            </a:r>
            <a:r>
              <a:rPr lang="en-US" baseline="0" dirty="0" smtClean="0"/>
              <a:t>, </a:t>
            </a:r>
            <a:r>
              <a:rPr lang="en-US" baseline="0" dirty="0" err="1" smtClean="0"/>
              <a:t>javax.servlet</a:t>
            </a:r>
            <a:r>
              <a:rPr lang="en-US" baseline="0" dirty="0" smtClean="0"/>
              <a:t>) – consider startup of an embedded server on-the-fly in the test setup</a:t>
            </a:r>
          </a:p>
          <a:p>
            <a:pPr marL="285750" indent="-285750">
              <a:buFontTx/>
              <a:buChar char="-"/>
            </a:pPr>
            <a:r>
              <a:rPr lang="en-US" baseline="0" dirty="0" smtClean="0"/>
              <a:t>NOT TO BE TESTED IN COMPONENT TEST: integration with services/resources </a:t>
            </a:r>
            <a:r>
              <a:rPr lang="en-US" i="1" baseline="0" dirty="0" smtClean="0"/>
              <a:t>external</a:t>
            </a:r>
            <a:r>
              <a:rPr lang="en-US" baseline="0" dirty="0" smtClean="0"/>
              <a:t> to the component, such as other micro service or external web service</a:t>
            </a:r>
          </a:p>
          <a:p>
            <a:pPr marL="0" indent="0">
              <a:buFontTx/>
              <a:buNone/>
            </a:pPr>
            <a:endParaRPr lang="en-US" baseline="0" dirty="0" smtClean="0"/>
          </a:p>
          <a:p>
            <a:pPr marL="0" indent="0">
              <a:buFontTx/>
              <a:buNone/>
            </a:pPr>
            <a:r>
              <a:rPr lang="en-US" baseline="0" dirty="0" smtClean="0"/>
              <a:t>Component tests may also focus on testing functional correctness, but not as heavily as unit tests. Try not to test all combinations of deeply nested if/for/switch blocks in a component test – they’re too slow and more expensive to maintain (need to bring all required data into the data base, need different data for different cases, etc.!)</a:t>
            </a:r>
          </a:p>
          <a:p>
            <a:pPr marL="0" indent="0">
              <a:buFontTx/>
              <a:buNone/>
            </a:pPr>
            <a:endParaRPr lang="en-US" baseline="0" dirty="0" smtClean="0"/>
          </a:p>
          <a:p>
            <a:pPr marL="0" indent="0">
              <a:buFontTx/>
              <a:buNone/>
            </a:pPr>
            <a:r>
              <a:rPr lang="en-US" baseline="0" dirty="0" smtClean="0"/>
              <a:t>System tests focus on whether all components integrate well. Only a few straightforward scenarios. You know your computations are correct for all the different cases from the unit tests, and you also know your component tests that each component integrates well with its local units and services/frameworks/resources.</a:t>
            </a:r>
          </a:p>
          <a:p>
            <a:pPr marL="0" indent="0">
              <a:buFontTx/>
              <a:buNone/>
            </a:pPr>
            <a:r>
              <a:rPr lang="en-US" baseline="0" dirty="0" smtClean="0"/>
              <a:t>Now in the System tests, focus on </a:t>
            </a:r>
          </a:p>
          <a:p>
            <a:pPr marL="0" indent="0">
              <a:buFontTx/>
              <a:buNone/>
            </a:pPr>
            <a:endParaRPr lang="en-US" baseline="0" dirty="0" smtClean="0"/>
          </a:p>
          <a:p>
            <a:pPr marL="0" indent="0">
              <a:buFontTx/>
              <a:buNone/>
            </a:pPr>
            <a:r>
              <a:rPr lang="en-US" baseline="0" dirty="0" smtClean="0"/>
              <a:t>Errors are easier to localize: if a unit test fails, it’s an issue in the unit itself. If a component test fails, but no unit test, then your units do not integrate with each other or with the local frameworks/services/resources (e.g. incorrect </a:t>
            </a:r>
            <a:r>
              <a:rPr lang="en-US" baseline="0" dirty="0" err="1" smtClean="0"/>
              <a:t>javax.ws.rs</a:t>
            </a:r>
            <a:r>
              <a:rPr lang="en-US" baseline="0" dirty="0" smtClean="0"/>
              <a:t> annotation used). If only a system test fails then it’s an issue related to communication between micro services / external services, e.g. API changed in incompatible way.</a:t>
            </a:r>
          </a:p>
          <a:p>
            <a:pPr marL="0" indent="0">
              <a:buFontTx/>
              <a:buNone/>
            </a:pPr>
            <a:endParaRPr lang="en-US" baseline="0" dirty="0" smtClean="0"/>
          </a:p>
          <a:p>
            <a:pPr marL="0" indent="0">
              <a:buFontTx/>
              <a:buNone/>
            </a:pPr>
            <a:r>
              <a:rPr lang="en-US" baseline="0" dirty="0" smtClean="0"/>
              <a:t>What is left is manual tests. We want exploratory tests instead of scripted manual tests. Scripted manual tests should rather be automated, this is cheaper. We want the testers to find the issues that nobody likes to have in production, the issues that nobody expected. Such issues cannot be found by scripted tests, hence we rely on exploratory tests.</a:t>
            </a:r>
          </a:p>
          <a:p>
            <a:pPr marL="0" indent="0">
              <a:buFontTx/>
              <a:buNone/>
            </a:pPr>
            <a:endParaRPr lang="en-US" baseline="0" dirty="0" smtClean="0"/>
          </a:p>
          <a:p>
            <a:pPr marL="0" indent="0">
              <a:buFontTx/>
              <a:buNone/>
            </a:pPr>
            <a:r>
              <a:rPr lang="en-US" baseline="0" dirty="0" smtClean="0"/>
              <a:t>Try to cover &gt;80% of your code in unit and component tests. What should be left is the “</a:t>
            </a:r>
            <a:r>
              <a:rPr lang="en-US" baseline="0" dirty="0" err="1" smtClean="0"/>
              <a:t>gluecode</a:t>
            </a:r>
            <a:r>
              <a:rPr lang="en-US" baseline="0" dirty="0" smtClean="0"/>
              <a:t>”, e.g. the code for the connection to the “real” database. This is straightforward code without any if/else or computation and you simply didn’t cover it because you used an in-memory </a:t>
            </a:r>
            <a:r>
              <a:rPr lang="en-US" baseline="0" dirty="0" err="1" smtClean="0"/>
              <a:t>db</a:t>
            </a:r>
            <a:r>
              <a:rPr lang="en-US" baseline="0" dirty="0" smtClean="0"/>
              <a:t> in your component test. Therefore the simplest system test is sufficient, e.g. just display all items in the system. This will connect to the data base and exercise the missing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154967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68390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187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77823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060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the </a:t>
            </a:r>
            <a:r>
              <a:rPr lang="en-US" dirty="0" err="1" smtClean="0"/>
              <a:t>microservice</a:t>
            </a:r>
            <a:r>
              <a:rPr lang="en-US" dirty="0" smtClean="0"/>
              <a:t> in integration:</a:t>
            </a:r>
          </a:p>
          <a:p>
            <a:pPr marL="285750" indent="-285750">
              <a:buFontTx/>
              <a:buChar char="-"/>
            </a:pPr>
            <a:r>
              <a:rPr lang="en-US" dirty="0" smtClean="0"/>
              <a:t>Integration with data base</a:t>
            </a:r>
          </a:p>
          <a:p>
            <a:pPr marL="285750" indent="-285750">
              <a:buFontTx/>
              <a:buChar char="-"/>
            </a:pPr>
            <a:r>
              <a:rPr lang="en-US" dirty="0" smtClean="0"/>
              <a:t>Integration with other </a:t>
            </a:r>
            <a:r>
              <a:rPr lang="en-US" dirty="0" err="1" smtClean="0"/>
              <a:t>microservices</a:t>
            </a:r>
            <a:endParaRPr lang="en-US" dirty="0" smtClean="0"/>
          </a:p>
          <a:p>
            <a:pPr marL="0" indent="0">
              <a:buFontTx/>
              <a:buNone/>
            </a:pPr>
            <a:r>
              <a:rPr lang="en-US" dirty="0" smtClean="0"/>
              <a:t>Ideally</a:t>
            </a:r>
            <a:r>
              <a:rPr lang="en-US" baseline="0" dirty="0" smtClean="0"/>
              <a:t> do this in an environment close to production</a:t>
            </a:r>
          </a:p>
          <a:p>
            <a:pPr marL="0" indent="0">
              <a:buFontTx/>
              <a:buNone/>
            </a:pPr>
            <a:r>
              <a:rPr lang="en-US" baseline="0" dirty="0" smtClean="0"/>
              <a:t>=&gt; </a:t>
            </a:r>
            <a:r>
              <a:rPr lang="en-US" baseline="0" dirty="0" err="1" smtClean="0"/>
              <a:t>CloudFoundry</a:t>
            </a:r>
            <a:r>
              <a:rPr lang="en-US" baseline="0" dirty="0" smtClean="0"/>
              <a:t> is a perfect fit for this as we can just create an integration space with similar/identical setup than the production space</a:t>
            </a:r>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29646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191641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773114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9844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0916676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16966577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961670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3218408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userDrawn="1"/>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userDrawn="1"/>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smtClean="0"/>
              <a:t>&lt;Title / Description&gt;</a:t>
            </a:r>
            <a:endParaRPr lang="en-US" dirty="0"/>
          </a:p>
        </p:txBody>
      </p:sp>
    </p:spTree>
    <p:extLst>
      <p:ext uri="{BB962C8B-B14F-4D97-AF65-F5344CB8AC3E}">
        <p14:creationId xmlns:p14="http://schemas.microsoft.com/office/powerpoint/2010/main" val="3438800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8583574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2048583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1427580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342900" indent="-342900">
              <a:buFont typeface="Arial" charset="0"/>
              <a:buChar char="•"/>
              <a:defRPr sz="2400"/>
            </a:lvl2pPr>
            <a:lvl3pPr marL="342900" indent="342900">
              <a:buFont typeface="Arial" charset="0"/>
              <a:buChar char="•"/>
              <a:tabLst/>
              <a:defRPr sz="2000"/>
            </a:lvl3pPr>
            <a:lvl4pPr marL="1079500" indent="-393700">
              <a:buClr>
                <a:schemeClr val="accent1"/>
              </a:buClr>
              <a:buFont typeface="Arial" charset="0"/>
              <a:buChar char="•"/>
              <a:tabLst/>
              <a:defRPr sz="1600"/>
            </a:lvl4pPr>
            <a:lvl5pPr marL="1485900"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8512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14614825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43561734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wiki.wdf.sap.corp/wiki/display/ASE/Agile+Test+Automation+Strategy" TargetMode="External"/><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wdf.sap.corp/cc-java-dev/cc-m4-coursematerial/blob/master/Exercises/Exercise04-IntegrationStage-Part2.md" TargetMode="Externa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hyperlink" Target="https://github.wdf.sap.corp/cc-java-dev/cc-m4-coursematerial/blob/master/Exercises/Exercise04-IntegrationStage-Part1.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Test Strategy</a:t>
            </a:r>
            <a:endParaRPr lang="en-US" dirty="0"/>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908738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p:cNvSpPr/>
          <p:nvPr/>
        </p:nvSpPr>
        <p:spPr bwMode="gray">
          <a:xfrm>
            <a:off x="774700" y="4290622"/>
            <a:ext cx="2095500" cy="13843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Text</a:t>
            </a:r>
          </a:p>
        </p:txBody>
      </p:sp>
      <p:sp>
        <p:nvSpPr>
          <p:cNvPr id="8" name="Rounded Rectangle 7"/>
          <p:cNvSpPr/>
          <p:nvPr/>
        </p:nvSpPr>
        <p:spPr bwMode="gray">
          <a:xfrm>
            <a:off x="482600" y="1485900"/>
            <a:ext cx="2679700" cy="19558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smtClean="0">
                <a:ln>
                  <a:noFill/>
                </a:ln>
                <a:effectLst/>
                <a:uLnTx/>
                <a:uFillTx/>
                <a:ea typeface="Arial Unicode MS" pitchFamily="34" charset="-128"/>
                <a:cs typeface="Arial Unicode MS" pitchFamily="34" charset="-128"/>
              </a:rPr>
              <a:t>Text</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774700" y="2209800"/>
            <a:ext cx="2095500"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Text</a:t>
            </a:r>
          </a:p>
        </p:txBody>
      </p:sp>
      <p:sp>
        <p:nvSpPr>
          <p:cNvPr id="10" name="Folded Corner 9"/>
          <p:cNvSpPr/>
          <p:nvPr/>
        </p:nvSpPr>
        <p:spPr bwMode="gray">
          <a:xfrm>
            <a:off x="2476500" y="4982772"/>
            <a:ext cx="2095500" cy="1384300"/>
          </a:xfrm>
          <a:prstGeom prst="foldedCorner">
            <a:avLst/>
          </a:prstGeom>
          <a:solidFill>
            <a:srgbClr val="FFFFCC"/>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Notes</a:t>
            </a:r>
            <a:r>
              <a:rPr kumimoji="0" lang="en-US" sz="1600" b="0" i="0" u="none" strike="noStrike" kern="0" cap="none" spc="0" normalizeH="0" noProof="0" dirty="0" smtClean="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600" kern="0" baseline="0" dirty="0" smtClean="0">
                <a:ea typeface="Arial Unicode MS" pitchFamily="34" charset="-128"/>
                <a:cs typeface="Arial Unicode MS" pitchFamily="34" charset="-128"/>
              </a:rPr>
              <a:t>Description</a:t>
            </a: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itle 10"/>
          <p:cNvSpPr>
            <a:spLocks noGrp="1"/>
          </p:cNvSpPr>
          <p:nvPr>
            <p:ph type="title"/>
          </p:nvPr>
        </p:nvSpPr>
        <p:spPr/>
        <p:txBody>
          <a:bodyPr/>
          <a:lstStyle/>
          <a:p>
            <a:endParaRPr lang="en-US"/>
          </a:p>
        </p:txBody>
      </p:sp>
      <p:cxnSp>
        <p:nvCxnSpPr>
          <p:cNvPr id="16" name="Straight Arrow Connector 15"/>
          <p:cNvCxnSpPr>
            <a:stCxn id="9" idx="2"/>
            <a:endCxn id="7" idx="0"/>
          </p:cNvCxnSpPr>
          <p:nvPr/>
        </p:nvCxnSpPr>
        <p:spPr>
          <a:xfrm>
            <a:off x="1822450" y="3175000"/>
            <a:ext cx="0" cy="1115622"/>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gray">
          <a:xfrm>
            <a:off x="9773700" y="1930692"/>
            <a:ext cx="2095500" cy="1384300"/>
          </a:xfrm>
          <a:prstGeom prst="roundRect">
            <a:avLst/>
          </a:prstGeom>
          <a:solidFill>
            <a:schemeClr val="accent5">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Only if needed</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9773700" y="3598472"/>
            <a:ext cx="2095500" cy="1384300"/>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Only if needed</a:t>
            </a:r>
          </a:p>
        </p:txBody>
      </p:sp>
    </p:spTree>
    <p:extLst>
      <p:ext uri="{BB962C8B-B14F-4D97-AF65-F5344CB8AC3E}">
        <p14:creationId xmlns:p14="http://schemas.microsoft.com/office/powerpoint/2010/main" val="195789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stPyram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342" y="1373144"/>
            <a:ext cx="4477047" cy="4553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de-DE" sz="3200" dirty="0" smtClean="0"/>
              <a:t>Agile Testing Strategy</a:t>
            </a:r>
            <a:endParaRPr lang="de-DE" sz="3200" dirty="0"/>
          </a:p>
        </p:txBody>
      </p:sp>
      <p:sp>
        <p:nvSpPr>
          <p:cNvPr id="3" name="Text Placeholder 2"/>
          <p:cNvSpPr>
            <a:spLocks noGrp="1"/>
          </p:cNvSpPr>
          <p:nvPr>
            <p:ph type="body" sz="quarter" idx="10"/>
          </p:nvPr>
        </p:nvSpPr>
        <p:spPr/>
        <p:txBody>
          <a:bodyPr/>
          <a:lstStyle/>
          <a:p>
            <a:pPr marL="342900" indent="-342900">
              <a:buFont typeface="Arial" charset="0"/>
              <a:buChar char="•"/>
            </a:pPr>
            <a:r>
              <a:rPr lang="de-DE" sz="2800" dirty="0"/>
              <a:t>Reduce Test </a:t>
            </a:r>
            <a:r>
              <a:rPr lang="de-DE" sz="2800" dirty="0" err="1"/>
              <a:t>Scope</a:t>
            </a:r>
            <a:endParaRPr lang="de-DE" sz="2800" dirty="0"/>
          </a:p>
          <a:p>
            <a:pPr marL="342900" lvl="1" indent="-342900">
              <a:buFont typeface="Arial" charset="0"/>
              <a:buChar char="•"/>
            </a:pPr>
            <a:r>
              <a:rPr lang="en-US" sz="2400" dirty="0"/>
              <a:t>Easier to write &amp; maintain</a:t>
            </a:r>
          </a:p>
          <a:p>
            <a:pPr marL="342900" lvl="1" indent="-342900">
              <a:buFont typeface="Arial" charset="0"/>
              <a:buChar char="•"/>
            </a:pPr>
            <a:r>
              <a:rPr lang="en-US" sz="2400" dirty="0"/>
              <a:t>Eases error localization</a:t>
            </a:r>
          </a:p>
          <a:p>
            <a:pPr marL="342900" indent="-342900">
              <a:buFont typeface="Arial" charset="0"/>
              <a:buChar char="•"/>
            </a:pPr>
            <a:r>
              <a:rPr lang="en-US" sz="2800" dirty="0"/>
              <a:t>Focus on </a:t>
            </a:r>
            <a:r>
              <a:rPr lang="en-US" sz="2800" dirty="0" smtClean="0"/>
              <a:t>own functionality</a:t>
            </a:r>
            <a:endParaRPr lang="en-US" sz="2800" dirty="0"/>
          </a:p>
          <a:p>
            <a:pPr marL="342900" indent="-342900">
              <a:buFont typeface="Arial" charset="0"/>
              <a:buChar char="•"/>
            </a:pPr>
            <a:r>
              <a:rPr lang="en-US" sz="2800" dirty="0"/>
              <a:t>System tests test service interaction</a:t>
            </a:r>
          </a:p>
          <a:p>
            <a:pPr marL="342900" indent="-342900">
              <a:buFont typeface="Arial" panose="020B0604020202020204" pitchFamily="34" charset="0"/>
              <a:buChar char="•"/>
            </a:pPr>
            <a:r>
              <a:rPr lang="en-US" sz="2800" dirty="0" smtClean="0"/>
              <a:t>Test types complement </a:t>
            </a:r>
            <a:r>
              <a:rPr lang="en-US" sz="2800" dirty="0"/>
              <a:t>each </a:t>
            </a:r>
            <a:r>
              <a:rPr lang="en-US" sz="2800" dirty="0" smtClean="0"/>
              <a:t>other</a:t>
            </a:r>
            <a:endParaRPr lang="de-DE" sz="2800" dirty="0"/>
          </a:p>
        </p:txBody>
      </p:sp>
      <p:sp>
        <p:nvSpPr>
          <p:cNvPr id="4" name="Rectangle 3"/>
          <p:cNvSpPr/>
          <p:nvPr/>
        </p:nvSpPr>
        <p:spPr>
          <a:xfrm>
            <a:off x="324000" y="6083121"/>
            <a:ext cx="11545200" cy="400110"/>
          </a:xfrm>
          <a:prstGeom prst="rect">
            <a:avLst/>
          </a:prstGeom>
        </p:spPr>
        <p:txBody>
          <a:bodyPr wrap="square">
            <a:spAutoFit/>
          </a:bodyPr>
          <a:lstStyle/>
          <a:p>
            <a:pPr algn="r"/>
            <a:r>
              <a:rPr lang="en-US" sz="2000" dirty="0" smtClean="0">
                <a:hlinkClick r:id="rId4"/>
              </a:rPr>
              <a:t>Test Pyramid on ASE WIKI</a:t>
            </a:r>
            <a:endParaRPr lang="de-DE" sz="2000" dirty="0"/>
          </a:p>
        </p:txBody>
      </p:sp>
    </p:spTree>
    <p:extLst>
      <p:ext uri="{BB962C8B-B14F-4D97-AF65-F5344CB8AC3E}">
        <p14:creationId xmlns:p14="http://schemas.microsoft.com/office/powerpoint/2010/main" val="565346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Applying</a:t>
            </a:r>
            <a:r>
              <a:rPr lang="de-DE" dirty="0" smtClean="0"/>
              <a:t> Agile </a:t>
            </a:r>
            <a:r>
              <a:rPr lang="de-DE" dirty="0" err="1" smtClean="0"/>
              <a:t>Testing</a:t>
            </a:r>
            <a:r>
              <a:rPr lang="de-DE" dirty="0" smtClean="0"/>
              <a:t> </a:t>
            </a:r>
            <a:r>
              <a:rPr lang="de-DE" dirty="0" err="1" smtClean="0"/>
              <a:t>Strategy</a:t>
            </a:r>
            <a:r>
              <a:rPr lang="de-DE" dirty="0"/>
              <a:t> </a:t>
            </a:r>
            <a:r>
              <a:rPr lang="de-DE" dirty="0" smtClean="0"/>
              <a:t>in Practice</a:t>
            </a:r>
            <a:endParaRPr lang="de-DE" dirty="0"/>
          </a:p>
        </p:txBody>
      </p:sp>
      <p:sp>
        <p:nvSpPr>
          <p:cNvPr id="3" name="Text Placeholder 2"/>
          <p:cNvSpPr>
            <a:spLocks noGrp="1"/>
          </p:cNvSpPr>
          <p:nvPr>
            <p:ph type="body" sz="quarter" idx="10"/>
          </p:nvPr>
        </p:nvSpPr>
        <p:spPr/>
        <p:txBody>
          <a:bodyPr/>
          <a:lstStyle/>
          <a:p>
            <a:pPr lvl="0">
              <a:defRPr/>
            </a:pPr>
            <a:r>
              <a:rPr lang="de-DE" dirty="0"/>
              <a:t>Unit </a:t>
            </a:r>
            <a:r>
              <a:rPr lang="de-DE" dirty="0" err="1"/>
              <a:t>tests</a:t>
            </a:r>
            <a:endParaRPr lang="de-DE" dirty="0"/>
          </a:p>
          <a:p>
            <a:pPr lvl="1"/>
            <a:r>
              <a:rPr lang="de-DE" dirty="0" err="1"/>
              <a:t>Plain</a:t>
            </a:r>
            <a:r>
              <a:rPr lang="de-DE" dirty="0"/>
              <a:t> </a:t>
            </a:r>
            <a:r>
              <a:rPr lang="de-DE" dirty="0" err="1"/>
              <a:t>JUnit</a:t>
            </a:r>
            <a:endParaRPr lang="de-DE" dirty="0"/>
          </a:p>
          <a:p>
            <a:pPr lvl="1"/>
            <a:r>
              <a:rPr lang="de-DE" dirty="0" err="1"/>
              <a:t>Use</a:t>
            </a:r>
            <a:r>
              <a:rPr lang="de-DE" dirty="0"/>
              <a:t> </a:t>
            </a:r>
            <a:r>
              <a:rPr lang="de-DE" dirty="0" err="1"/>
              <a:t>test</a:t>
            </a:r>
            <a:r>
              <a:rPr lang="de-DE" dirty="0"/>
              <a:t> </a:t>
            </a:r>
            <a:r>
              <a:rPr lang="de-DE" dirty="0" err="1"/>
              <a:t>doubles</a:t>
            </a:r>
            <a:r>
              <a:rPr lang="de-DE" dirty="0"/>
              <a:t> </a:t>
            </a:r>
            <a:r>
              <a:rPr lang="de-DE" dirty="0" err="1"/>
              <a:t>to</a:t>
            </a:r>
            <a:r>
              <a:rPr lang="de-DE" dirty="0"/>
              <a:t> </a:t>
            </a:r>
            <a:r>
              <a:rPr lang="de-DE" dirty="0" err="1"/>
              <a:t>test</a:t>
            </a:r>
            <a:r>
              <a:rPr lang="de-DE" dirty="0"/>
              <a:t> </a:t>
            </a:r>
            <a:r>
              <a:rPr lang="de-DE" dirty="0" err="1"/>
              <a:t>unit</a:t>
            </a:r>
            <a:r>
              <a:rPr lang="de-DE" dirty="0"/>
              <a:t> in </a:t>
            </a:r>
            <a:r>
              <a:rPr lang="de-DE" dirty="0" err="1"/>
              <a:t>isolation</a:t>
            </a:r>
            <a:r>
              <a:rPr lang="de-DE" dirty="0"/>
              <a:t> </a:t>
            </a:r>
            <a:r>
              <a:rPr lang="de-DE" dirty="0" err="1"/>
              <a:t>from</a:t>
            </a:r>
            <a:r>
              <a:rPr lang="de-DE" dirty="0"/>
              <a:t> DB / web </a:t>
            </a:r>
            <a:r>
              <a:rPr lang="de-DE" dirty="0" err="1"/>
              <a:t>layer</a:t>
            </a:r>
            <a:endParaRPr lang="de-DE" dirty="0"/>
          </a:p>
          <a:p>
            <a:pPr lvl="0" defTabSz="914400">
              <a:spcBef>
                <a:spcPts val="0"/>
              </a:spcBef>
              <a:buClrTx/>
              <a:buSzTx/>
              <a:defRPr/>
            </a:pPr>
            <a:endParaRPr lang="de-DE" dirty="0"/>
          </a:p>
        </p:txBody>
      </p:sp>
    </p:spTree>
    <p:extLst>
      <p:ext uri="{BB962C8B-B14F-4D97-AF65-F5344CB8AC3E}">
        <p14:creationId xmlns:p14="http://schemas.microsoft.com/office/powerpoint/2010/main" val="2141578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Applying</a:t>
            </a:r>
            <a:r>
              <a:rPr lang="de-DE" dirty="0" smtClean="0"/>
              <a:t> Agile </a:t>
            </a:r>
            <a:r>
              <a:rPr lang="de-DE" dirty="0" err="1" smtClean="0"/>
              <a:t>Testing</a:t>
            </a:r>
            <a:r>
              <a:rPr lang="de-DE" dirty="0" smtClean="0"/>
              <a:t> </a:t>
            </a:r>
            <a:r>
              <a:rPr lang="de-DE" dirty="0" err="1" smtClean="0"/>
              <a:t>Strategy</a:t>
            </a:r>
            <a:r>
              <a:rPr lang="de-DE" dirty="0"/>
              <a:t> </a:t>
            </a:r>
            <a:r>
              <a:rPr lang="de-DE" dirty="0" smtClean="0"/>
              <a:t>in Practice</a:t>
            </a:r>
            <a:endParaRPr lang="de-DE" dirty="0"/>
          </a:p>
        </p:txBody>
      </p:sp>
      <p:sp>
        <p:nvSpPr>
          <p:cNvPr id="3" name="Text Placeholder 2"/>
          <p:cNvSpPr>
            <a:spLocks noGrp="1"/>
          </p:cNvSpPr>
          <p:nvPr>
            <p:ph type="body" sz="quarter" idx="10"/>
          </p:nvPr>
        </p:nvSpPr>
        <p:spPr/>
        <p:txBody>
          <a:bodyPr/>
          <a:lstStyle/>
          <a:p>
            <a:pPr lvl="0">
              <a:defRPr/>
            </a:pPr>
            <a:r>
              <a:rPr lang="de-DE" dirty="0" err="1"/>
              <a:t>Component</a:t>
            </a:r>
            <a:r>
              <a:rPr lang="de-DE" dirty="0"/>
              <a:t> </a:t>
            </a:r>
            <a:r>
              <a:rPr lang="de-DE" dirty="0" err="1" smtClean="0"/>
              <a:t>tests</a:t>
            </a:r>
            <a:endParaRPr lang="de-DE" dirty="0"/>
          </a:p>
          <a:p>
            <a:pPr lvl="1"/>
            <a:r>
              <a:rPr lang="de-DE" dirty="0"/>
              <a:t>Integration </a:t>
            </a:r>
            <a:r>
              <a:rPr lang="de-DE" dirty="0" err="1"/>
              <a:t>with</a:t>
            </a:r>
            <a:r>
              <a:rPr lang="de-DE" dirty="0"/>
              <a:t> DB </a:t>
            </a:r>
            <a:r>
              <a:rPr lang="de-DE" dirty="0" err="1"/>
              <a:t>and</a:t>
            </a:r>
            <a:r>
              <a:rPr lang="de-DE" dirty="0"/>
              <a:t> web </a:t>
            </a:r>
            <a:r>
              <a:rPr lang="de-DE" dirty="0" err="1"/>
              <a:t>layer</a:t>
            </a:r>
            <a:endParaRPr lang="de-DE" dirty="0"/>
          </a:p>
          <a:p>
            <a:pPr lvl="1"/>
            <a:r>
              <a:rPr lang="de-DE" dirty="0" err="1"/>
              <a:t>Use</a:t>
            </a:r>
            <a:r>
              <a:rPr lang="de-DE" dirty="0"/>
              <a:t> in-memory </a:t>
            </a:r>
            <a:r>
              <a:rPr lang="de-DE" dirty="0" err="1"/>
              <a:t>data</a:t>
            </a:r>
            <a:r>
              <a:rPr lang="de-DE" dirty="0"/>
              <a:t> </a:t>
            </a:r>
            <a:r>
              <a:rPr lang="de-DE" dirty="0" err="1"/>
              <a:t>base</a:t>
            </a:r>
            <a:r>
              <a:rPr lang="de-DE" dirty="0"/>
              <a:t> like H2 </a:t>
            </a:r>
            <a:r>
              <a:rPr lang="de-DE" dirty="0" err="1"/>
              <a:t>and</a:t>
            </a:r>
            <a:r>
              <a:rPr lang="de-DE" dirty="0"/>
              <a:t> </a:t>
            </a:r>
            <a:r>
              <a:rPr lang="de-DE" dirty="0" err="1"/>
              <a:t>embedded</a:t>
            </a:r>
            <a:r>
              <a:rPr lang="de-DE" dirty="0"/>
              <a:t> </a:t>
            </a:r>
            <a:r>
              <a:rPr lang="de-DE" dirty="0" err="1"/>
              <a:t>Tomcat</a:t>
            </a:r>
            <a:r>
              <a:rPr lang="de-DE" dirty="0"/>
              <a:t> </a:t>
            </a:r>
            <a:r>
              <a:rPr lang="de-DE" dirty="0" err="1"/>
              <a:t>server</a:t>
            </a:r>
            <a:endParaRPr lang="de-DE" dirty="0" smtClean="0"/>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de-DE" dirty="0"/>
          </a:p>
        </p:txBody>
      </p:sp>
    </p:spTree>
    <p:extLst>
      <p:ext uri="{BB962C8B-B14F-4D97-AF65-F5344CB8AC3E}">
        <p14:creationId xmlns:p14="http://schemas.microsoft.com/office/powerpoint/2010/main" val="197000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Applying</a:t>
            </a:r>
            <a:r>
              <a:rPr lang="de-DE" dirty="0" smtClean="0"/>
              <a:t> Agile </a:t>
            </a:r>
            <a:r>
              <a:rPr lang="de-DE" dirty="0" err="1" smtClean="0"/>
              <a:t>Testing</a:t>
            </a:r>
            <a:r>
              <a:rPr lang="de-DE" dirty="0" smtClean="0"/>
              <a:t> </a:t>
            </a:r>
            <a:r>
              <a:rPr lang="de-DE" dirty="0" err="1" smtClean="0"/>
              <a:t>Strategy</a:t>
            </a:r>
            <a:r>
              <a:rPr lang="de-DE" dirty="0"/>
              <a:t> </a:t>
            </a:r>
            <a:r>
              <a:rPr lang="de-DE" dirty="0" smtClean="0"/>
              <a:t>in Practice</a:t>
            </a:r>
            <a:endParaRPr lang="de-DE" dirty="0"/>
          </a:p>
        </p:txBody>
      </p:sp>
      <p:sp>
        <p:nvSpPr>
          <p:cNvPr id="3" name="Text Placeholder 2"/>
          <p:cNvSpPr>
            <a:spLocks noGrp="1"/>
          </p:cNvSpPr>
          <p:nvPr>
            <p:ph type="body" sz="quarter" idx="10"/>
          </p:nvPr>
        </p:nvSpPr>
        <p:spPr/>
        <p:txBody>
          <a:bodyPr/>
          <a:lstStyle/>
          <a:p>
            <a:pPr marL="342900" indent="-342900">
              <a:buFont typeface="Arial" charset="0"/>
              <a:buChar char="•"/>
              <a:defRPr/>
            </a:pPr>
            <a:r>
              <a:rPr lang="de-DE" dirty="0"/>
              <a:t>System </a:t>
            </a:r>
            <a:r>
              <a:rPr lang="de-DE" dirty="0" err="1"/>
              <a:t>tests</a:t>
            </a:r>
            <a:endParaRPr lang="de-DE" dirty="0"/>
          </a:p>
          <a:p>
            <a:pPr marL="342900" lvl="1" indent="-342900">
              <a:buFont typeface="Arial" charset="0"/>
              <a:buChar char="•"/>
            </a:pPr>
            <a:r>
              <a:rPr lang="de-DE" dirty="0"/>
              <a:t>In </a:t>
            </a:r>
            <a:r>
              <a:rPr lang="de-DE" dirty="0" err="1"/>
              <a:t>integration</a:t>
            </a:r>
            <a:r>
              <a:rPr lang="de-DE" dirty="0"/>
              <a:t> </a:t>
            </a:r>
            <a:r>
              <a:rPr lang="de-DE" dirty="0" err="1"/>
              <a:t>space</a:t>
            </a:r>
            <a:r>
              <a:rPr lang="de-DE" dirty="0"/>
              <a:t>, </a:t>
            </a:r>
            <a:r>
              <a:rPr lang="de-DE" dirty="0" err="1"/>
              <a:t>setup</a:t>
            </a:r>
            <a:r>
              <a:rPr lang="de-DE" dirty="0"/>
              <a:t> </a:t>
            </a:r>
            <a:r>
              <a:rPr lang="de-DE" dirty="0" err="1"/>
              <a:t>close</a:t>
            </a:r>
            <a:r>
              <a:rPr lang="de-DE" dirty="0"/>
              <a:t> </a:t>
            </a:r>
            <a:r>
              <a:rPr lang="de-DE" dirty="0" err="1"/>
              <a:t>to</a:t>
            </a:r>
            <a:r>
              <a:rPr lang="de-DE" dirty="0"/>
              <a:t> </a:t>
            </a:r>
            <a:r>
              <a:rPr lang="de-DE" dirty="0" err="1"/>
              <a:t>production</a:t>
            </a:r>
            <a:endParaRPr lang="de-DE" dirty="0"/>
          </a:p>
          <a:p>
            <a:pPr marL="342900" lvl="1" indent="-342900">
              <a:buFont typeface="Arial" charset="0"/>
              <a:buChar char="•"/>
            </a:pPr>
            <a:r>
              <a:rPr lang="de-DE" dirty="0" err="1"/>
              <a:t>Use</a:t>
            </a:r>
            <a:r>
              <a:rPr lang="de-DE" dirty="0"/>
              <a:t> HTTP </a:t>
            </a:r>
            <a:r>
              <a:rPr lang="de-DE" dirty="0" err="1"/>
              <a:t>client</a:t>
            </a:r>
            <a:r>
              <a:rPr lang="de-DE" dirty="0"/>
              <a:t> </a:t>
            </a:r>
            <a:r>
              <a:rPr lang="de-DE" dirty="0" err="1"/>
              <a:t>lib</a:t>
            </a:r>
            <a:r>
              <a:rPr lang="de-DE" dirty="0"/>
              <a:t> </a:t>
            </a:r>
            <a:r>
              <a:rPr lang="de-DE" dirty="0" err="1"/>
              <a:t>to</a:t>
            </a:r>
            <a:r>
              <a:rPr lang="de-DE" dirty="0"/>
              <a:t> send HTTP </a:t>
            </a:r>
            <a:r>
              <a:rPr lang="de-DE" dirty="0" err="1"/>
              <a:t>requests</a:t>
            </a:r>
            <a:r>
              <a:rPr lang="de-DE" dirty="0"/>
              <a:t> </a:t>
            </a:r>
            <a:r>
              <a:rPr lang="de-DE" dirty="0" err="1"/>
              <a:t>to</a:t>
            </a:r>
            <a:r>
              <a:rPr lang="de-DE" dirty="0"/>
              <a:t> </a:t>
            </a:r>
            <a:r>
              <a:rPr lang="de-DE" dirty="0" err="1"/>
              <a:t>the</a:t>
            </a:r>
            <a:r>
              <a:rPr lang="de-DE" dirty="0"/>
              <a:t> </a:t>
            </a:r>
            <a:r>
              <a:rPr lang="de-DE" dirty="0" err="1"/>
              <a:t>system</a:t>
            </a:r>
            <a:r>
              <a:rPr lang="de-DE" dirty="0"/>
              <a:t> in </a:t>
            </a:r>
            <a:r>
              <a:rPr lang="de-DE" dirty="0" err="1"/>
              <a:t>the</a:t>
            </a:r>
            <a:r>
              <a:rPr lang="de-DE" dirty="0"/>
              <a:t> </a:t>
            </a:r>
            <a:r>
              <a:rPr lang="de-DE" dirty="0" err="1"/>
              <a:t>cloud</a:t>
            </a:r>
            <a:endParaRPr lang="de-DE" dirty="0"/>
          </a:p>
        </p:txBody>
      </p:sp>
    </p:spTree>
    <p:extLst>
      <p:ext uri="{BB962C8B-B14F-4D97-AF65-F5344CB8AC3E}">
        <p14:creationId xmlns:p14="http://schemas.microsoft.com/office/powerpoint/2010/main" val="163023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200" dirty="0" err="1"/>
              <a:t>Applying</a:t>
            </a:r>
            <a:r>
              <a:rPr lang="de-DE" sz="3200" dirty="0"/>
              <a:t> Agile </a:t>
            </a:r>
            <a:r>
              <a:rPr lang="de-DE" sz="3200" dirty="0" err="1"/>
              <a:t>Testing</a:t>
            </a:r>
            <a:r>
              <a:rPr lang="de-DE" sz="3200" dirty="0"/>
              <a:t> </a:t>
            </a:r>
            <a:r>
              <a:rPr lang="de-DE" sz="3200" dirty="0" err="1"/>
              <a:t>Strategy</a:t>
            </a:r>
            <a:r>
              <a:rPr lang="de-DE" sz="3200" dirty="0"/>
              <a:t> in </a:t>
            </a:r>
            <a:r>
              <a:rPr lang="de-DE" sz="3200" dirty="0" smtClean="0"/>
              <a:t>Practice</a:t>
            </a:r>
            <a:endParaRPr lang="en-US" sz="2000" b="0" dirty="0"/>
          </a:p>
        </p:txBody>
      </p:sp>
      <p:sp>
        <p:nvSpPr>
          <p:cNvPr id="3" name="Text Placeholder 2"/>
          <p:cNvSpPr>
            <a:spLocks noGrp="1"/>
          </p:cNvSpPr>
          <p:nvPr>
            <p:ph type="body" sz="quarter" idx="10"/>
          </p:nvPr>
        </p:nvSpPr>
        <p:spPr/>
        <p:txBody>
          <a:bodyPr/>
          <a:lstStyle/>
          <a:p>
            <a:pPr marL="342900" indent="-342900">
              <a:buFont typeface="Arial" charset="0"/>
              <a:buChar char="•"/>
              <a:defRPr/>
            </a:pPr>
            <a:r>
              <a:rPr lang="de-DE" sz="2800" dirty="0" err="1" smtClean="0"/>
              <a:t>Exploratory</a:t>
            </a:r>
            <a:r>
              <a:rPr lang="de-DE" sz="2800" dirty="0" smtClean="0"/>
              <a:t> </a:t>
            </a:r>
            <a:r>
              <a:rPr lang="de-DE" sz="2800" dirty="0" err="1"/>
              <a:t>tests</a:t>
            </a:r>
            <a:endParaRPr lang="de-DE" sz="2800" dirty="0"/>
          </a:p>
          <a:p>
            <a:pPr marL="342900" lvl="1" indent="-342900">
              <a:buFont typeface="Arial" charset="0"/>
              <a:buChar char="•"/>
            </a:pPr>
            <a:r>
              <a:rPr lang="de-DE" sz="2400" dirty="0" err="1"/>
              <a:t>Regularly</a:t>
            </a:r>
            <a:r>
              <a:rPr lang="de-DE" sz="2400" dirty="0"/>
              <a:t> in </a:t>
            </a:r>
            <a:r>
              <a:rPr lang="de-DE" sz="2400" dirty="0" err="1"/>
              <a:t>test</a:t>
            </a:r>
            <a:r>
              <a:rPr lang="de-DE" sz="2400" dirty="0"/>
              <a:t> </a:t>
            </a:r>
            <a:r>
              <a:rPr lang="de-DE" sz="2400" dirty="0" err="1"/>
              <a:t>space</a:t>
            </a:r>
            <a:r>
              <a:rPr lang="de-DE" sz="2400" dirty="0"/>
              <a:t> </a:t>
            </a:r>
            <a:r>
              <a:rPr lang="de-DE" sz="2400" dirty="0" err="1"/>
              <a:t>and</a:t>
            </a:r>
            <a:r>
              <a:rPr lang="de-DE" sz="2400" dirty="0"/>
              <a:t> </a:t>
            </a:r>
            <a:r>
              <a:rPr lang="de-DE" sz="2400" dirty="0" err="1"/>
              <a:t>production</a:t>
            </a:r>
            <a:r>
              <a:rPr lang="de-DE" sz="2400" dirty="0"/>
              <a:t> </a:t>
            </a:r>
            <a:r>
              <a:rPr lang="de-DE" sz="2400" dirty="0" err="1"/>
              <a:t>space</a:t>
            </a:r>
            <a:r>
              <a:rPr lang="de-DE" sz="2400" dirty="0"/>
              <a:t> (</a:t>
            </a:r>
            <a:r>
              <a:rPr lang="de-DE" sz="2400" dirty="0" err="1"/>
              <a:t>canary</a:t>
            </a:r>
            <a:r>
              <a:rPr lang="de-DE" sz="2400" dirty="0"/>
              <a:t>!?)</a:t>
            </a:r>
          </a:p>
          <a:p>
            <a:pPr marL="342900" lvl="1" indent="-342900">
              <a:buFont typeface="Arial" charset="0"/>
              <a:buChar char="•"/>
            </a:pPr>
            <a:r>
              <a:rPr lang="de-DE" sz="2400" dirty="0"/>
              <a:t>In </a:t>
            </a:r>
            <a:r>
              <a:rPr lang="de-DE" sz="2400" dirty="0" err="1"/>
              <a:t>acceptance</a:t>
            </a:r>
            <a:r>
              <a:rPr lang="de-DE" sz="2400" dirty="0"/>
              <a:t> </a:t>
            </a:r>
            <a:r>
              <a:rPr lang="de-DE" sz="2400" dirty="0" err="1"/>
              <a:t>space</a:t>
            </a:r>
            <a:r>
              <a:rPr lang="de-DE" sz="2400" dirty="0"/>
              <a:t> </a:t>
            </a:r>
            <a:r>
              <a:rPr lang="de-DE" sz="2400" dirty="0" err="1"/>
              <a:t>as</a:t>
            </a:r>
            <a:r>
              <a:rPr lang="de-DE" sz="2400" dirty="0"/>
              <a:t> </a:t>
            </a:r>
            <a:r>
              <a:rPr lang="de-DE" sz="2400" dirty="0" err="1"/>
              <a:t>part</a:t>
            </a:r>
            <a:r>
              <a:rPr lang="de-DE" sz="2400" dirty="0"/>
              <a:t> </a:t>
            </a:r>
            <a:r>
              <a:rPr lang="de-DE" sz="2400" dirty="0" err="1"/>
              <a:t>of</a:t>
            </a:r>
            <a:r>
              <a:rPr lang="de-DE" sz="2400" dirty="0"/>
              <a:t> </a:t>
            </a:r>
            <a:r>
              <a:rPr lang="de-DE" sz="2400" dirty="0" err="1"/>
              <a:t>the</a:t>
            </a:r>
            <a:r>
              <a:rPr lang="de-DE" sz="2400" dirty="0"/>
              <a:t> </a:t>
            </a:r>
            <a:r>
              <a:rPr lang="de-DE" sz="2400" dirty="0" err="1"/>
              <a:t>release</a:t>
            </a:r>
            <a:r>
              <a:rPr lang="de-DE" sz="2400" dirty="0"/>
              <a:t> </a:t>
            </a:r>
            <a:r>
              <a:rPr lang="de-DE" sz="2400" dirty="0" err="1"/>
              <a:t>process</a:t>
            </a:r>
            <a:endParaRPr lang="de-DE" sz="2400" dirty="0"/>
          </a:p>
          <a:p>
            <a:pPr marL="342900" indent="-342900">
              <a:buFont typeface="Arial" charset="0"/>
              <a:buChar char="•"/>
            </a:pPr>
            <a:endParaRPr lang="en-US" sz="2400" dirty="0"/>
          </a:p>
        </p:txBody>
      </p:sp>
    </p:spTree>
    <p:extLst>
      <p:ext uri="{BB962C8B-B14F-4D97-AF65-F5344CB8AC3E}">
        <p14:creationId xmlns:p14="http://schemas.microsoft.com/office/powerpoint/2010/main" val="156768117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3200" dirty="0" err="1" smtClean="0"/>
              <a:t>Example</a:t>
            </a:r>
            <a:r>
              <a:rPr lang="de-DE" sz="3200" dirty="0" smtClean="0"/>
              <a:t>: System Tests</a:t>
            </a:r>
            <a:endParaRPr lang="de-DE" sz="3200" dirty="0"/>
          </a:p>
        </p:txBody>
      </p:sp>
      <p:sp>
        <p:nvSpPr>
          <p:cNvPr id="6" name="Rounded Rectangle 5"/>
          <p:cNvSpPr/>
          <p:nvPr/>
        </p:nvSpPr>
        <p:spPr bwMode="gray">
          <a:xfrm>
            <a:off x="5573028" y="1805717"/>
            <a:ext cx="5716960" cy="40370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sz="2400" kern="0" dirty="0">
                <a:ea typeface="Arial Unicode MS" pitchFamily="34" charset="-128"/>
                <a:cs typeface="Arial Unicode MS" pitchFamily="34" charset="-128"/>
              </a:rPr>
              <a:t>Cloud </a:t>
            </a:r>
            <a:r>
              <a:rPr sz="2400" kern="0" dirty="0" err="1">
                <a:ea typeface="Arial Unicode MS" pitchFamily="34" charset="-128"/>
                <a:cs typeface="Arial Unicode MS" pitchFamily="34" charset="-128"/>
              </a:rPr>
              <a:t>Foundry</a:t>
            </a:r>
            <a:endParaRPr sz="2400" kern="0" dirty="0">
              <a:ea typeface="Arial Unicode MS" pitchFamily="34" charset="-128"/>
              <a:cs typeface="Arial Unicode MS" pitchFamily="34" charset="-128"/>
            </a:endParaRPr>
          </a:p>
        </p:txBody>
      </p:sp>
      <p:sp>
        <p:nvSpPr>
          <p:cNvPr id="7" name="Flowchart: Magnetic Disk 6"/>
          <p:cNvSpPr/>
          <p:nvPr/>
        </p:nvSpPr>
        <p:spPr bwMode="gray">
          <a:xfrm>
            <a:off x="5939971" y="4798866"/>
            <a:ext cx="2095500" cy="718285"/>
          </a:xfrm>
          <a:prstGeom prst="flowChartMagneticDisk">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2000" kern="0" dirty="0" err="1">
                <a:solidFill>
                  <a:schemeClr val="tx1"/>
                </a:solidFill>
                <a:latin typeface="Arial"/>
                <a:ea typeface="Arial Unicode MS" pitchFamily="34" charset="-128"/>
                <a:cs typeface="Arial Unicode MS" pitchFamily="34" charset="-128"/>
              </a:rPr>
              <a:t>PostgreSQL</a:t>
            </a:r>
            <a:endParaRPr sz="2000" kern="0" dirty="0">
              <a:solidFill>
                <a:schemeClr val="tx1"/>
              </a:solidFill>
              <a:latin typeface="Arial"/>
              <a:ea typeface="Arial Unicode MS" pitchFamily="34" charset="-128"/>
              <a:cs typeface="Arial Unicode MS" pitchFamily="34" charset="-128"/>
            </a:endParaRPr>
          </a:p>
        </p:txBody>
      </p:sp>
      <p:sp>
        <p:nvSpPr>
          <p:cNvPr id="14" name="TextBox 13"/>
          <p:cNvSpPr txBox="1"/>
          <p:nvPr/>
        </p:nvSpPr>
        <p:spPr>
          <a:xfrm>
            <a:off x="3969278" y="3294487"/>
            <a:ext cx="1316675" cy="646331"/>
          </a:xfrm>
          <a:prstGeom prst="rect">
            <a:avLst/>
          </a:prstGeom>
          <a:noFill/>
        </p:spPr>
        <p:txBody>
          <a:bodyPr wrap="square" rtlCol="0">
            <a:spAutoFit/>
          </a:bodyPr>
          <a:lstStyle/>
          <a:p>
            <a:pPr algn="ctr" fontAlgn="base">
              <a:spcBef>
                <a:spcPct val="50000"/>
              </a:spcBef>
              <a:spcAft>
                <a:spcPct val="0"/>
              </a:spcAft>
              <a:buClr>
                <a:srgbClr val="F0AB00"/>
              </a:buClr>
              <a:buSzPct val="80000"/>
            </a:pPr>
            <a:r>
              <a:rPr sz="1800" kern="0" dirty="0" smtClean="0">
                <a:solidFill>
                  <a:srgbClr val="000000"/>
                </a:solidFill>
                <a:ea typeface="Arial Unicode MS" pitchFamily="34" charset="-128"/>
                <a:cs typeface="Arial Unicode MS" pitchFamily="34" charset="-128"/>
              </a:rPr>
              <a:t>HTTPS / REST</a:t>
            </a:r>
          </a:p>
        </p:txBody>
      </p:sp>
      <p:cxnSp>
        <p:nvCxnSpPr>
          <p:cNvPr id="15" name="Straight Connector 14"/>
          <p:cNvCxnSpPr/>
          <p:nvPr/>
        </p:nvCxnSpPr>
        <p:spPr>
          <a:xfrm flipV="1">
            <a:off x="5573028" y="4551774"/>
            <a:ext cx="5716960" cy="341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885278" y="1805717"/>
            <a:ext cx="2820147" cy="40370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400" kern="0">
                <a:ea typeface="Arial Unicode MS" pitchFamily="34" charset="-128"/>
                <a:cs typeface="Arial Unicode MS" pitchFamily="34" charset="-128"/>
              </a:rPr>
              <a:t>Jenkins</a:t>
            </a:r>
            <a:endParaRPr lang="de-DE" sz="2400" kern="0" dirty="0">
              <a:ea typeface="Arial Unicode MS" pitchFamily="34" charset="-128"/>
              <a:cs typeface="Arial Unicode MS" pitchFamily="34" charset="-128"/>
            </a:endParaRPr>
          </a:p>
        </p:txBody>
      </p:sp>
      <p:sp>
        <p:nvSpPr>
          <p:cNvPr id="16" name="Rounded Rectangle 15"/>
          <p:cNvSpPr/>
          <p:nvPr/>
        </p:nvSpPr>
        <p:spPr bwMode="gray">
          <a:xfrm>
            <a:off x="1247601" y="2999262"/>
            <a:ext cx="2095500" cy="1229238"/>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System Tests</a:t>
            </a:r>
          </a:p>
        </p:txBody>
      </p:sp>
      <p:cxnSp>
        <p:nvCxnSpPr>
          <p:cNvPr id="9" name="Straight Arrow Connector 8"/>
          <p:cNvCxnSpPr>
            <a:stCxn id="16" idx="3"/>
            <a:endCxn id="23" idx="1"/>
          </p:cNvCxnSpPr>
          <p:nvPr/>
        </p:nvCxnSpPr>
        <p:spPr>
          <a:xfrm flipV="1">
            <a:off x="3343101" y="3612735"/>
            <a:ext cx="2596870" cy="1146"/>
          </a:xfrm>
          <a:prstGeom prst="straightConnector1">
            <a:avLst/>
          </a:prstGeom>
          <a:ln w="158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bwMode="gray">
          <a:xfrm>
            <a:off x="8832564" y="3698128"/>
            <a:ext cx="2095500" cy="52807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smtClean="0">
                <a:ln>
                  <a:noFill/>
                </a:ln>
                <a:effectLst/>
                <a:uLnTx/>
                <a:uFillTx/>
                <a:ea typeface="Arial Unicode MS" pitchFamily="34" charset="-128"/>
                <a:cs typeface="Arial Unicode MS" pitchFamily="34" charset="-128"/>
              </a:rPr>
              <a:t>Another Service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832564" y="2999263"/>
            <a:ext cx="2095500" cy="528858"/>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Another Service</a:t>
            </a:r>
          </a:p>
        </p:txBody>
      </p:sp>
      <p:cxnSp>
        <p:nvCxnSpPr>
          <p:cNvPr id="44" name="Elbow Connector 127"/>
          <p:cNvCxnSpPr>
            <a:endCxn id="25" idx="1"/>
          </p:cNvCxnSpPr>
          <p:nvPr/>
        </p:nvCxnSpPr>
        <p:spPr>
          <a:xfrm>
            <a:off x="7826925" y="3962167"/>
            <a:ext cx="1005639" cy="1"/>
          </a:xfrm>
          <a:prstGeom prst="straightConnector1">
            <a:avLst/>
          </a:prstGeom>
          <a:ln w="158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3" idx="2"/>
            <a:endCxn id="7" idx="1"/>
          </p:cNvCxnSpPr>
          <p:nvPr/>
        </p:nvCxnSpPr>
        <p:spPr>
          <a:xfrm>
            <a:off x="6987721" y="4226207"/>
            <a:ext cx="0" cy="572659"/>
          </a:xfrm>
          <a:prstGeom prst="straightConnector1">
            <a:avLst/>
          </a:prstGeom>
          <a:ln w="158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2" name="Elbow Connector 127"/>
          <p:cNvCxnSpPr>
            <a:endCxn id="26" idx="1"/>
          </p:cNvCxnSpPr>
          <p:nvPr/>
        </p:nvCxnSpPr>
        <p:spPr>
          <a:xfrm>
            <a:off x="7826925" y="3263692"/>
            <a:ext cx="1005639" cy="0"/>
          </a:xfrm>
          <a:prstGeom prst="straightConnector1">
            <a:avLst/>
          </a:prstGeom>
          <a:ln w="158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5939971" y="2999262"/>
            <a:ext cx="2095500" cy="1226945"/>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My </a:t>
            </a: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Microservice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85870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Integration Stage</a:t>
            </a:r>
            <a:endParaRPr lang="en-US" dirty="0"/>
          </a:p>
        </p:txBody>
      </p:sp>
    </p:spTree>
    <p:extLst>
      <p:ext uri="{BB962C8B-B14F-4D97-AF65-F5344CB8AC3E}">
        <p14:creationId xmlns:p14="http://schemas.microsoft.com/office/powerpoint/2010/main" val="180563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3200" dirty="0" err="1" smtClean="0"/>
              <a:t>Exercise</a:t>
            </a:r>
            <a:r>
              <a:rPr lang="de-DE" sz="3200" dirty="0" smtClean="0"/>
              <a:t>: Integration Stage</a:t>
            </a:r>
            <a:endParaRPr lang="de-DE" sz="3200" dirty="0"/>
          </a:p>
        </p:txBody>
      </p:sp>
      <p:sp>
        <p:nvSpPr>
          <p:cNvPr id="5" name="Text Placeholder 4"/>
          <p:cNvSpPr>
            <a:spLocks noGrp="1"/>
          </p:cNvSpPr>
          <p:nvPr>
            <p:ph type="body" sz="quarter" idx="4294967295"/>
          </p:nvPr>
        </p:nvSpPr>
        <p:spPr>
          <a:xfrm>
            <a:off x="324000" y="1472974"/>
            <a:ext cx="6329363" cy="4392612"/>
          </a:xfrm>
        </p:spPr>
        <p:txBody>
          <a:bodyPr/>
          <a:lstStyle/>
          <a:p>
            <a:r>
              <a:rPr lang="en-US" dirty="0" smtClean="0"/>
              <a:t>Part 1: Deploy</a:t>
            </a:r>
            <a:endParaRPr lang="en-US" dirty="0"/>
          </a:p>
          <a:p>
            <a:r>
              <a:rPr lang="en-US" sz="1800" dirty="0">
                <a:hlinkClick r:id="rId2"/>
              </a:rPr>
              <a:t>https://</a:t>
            </a:r>
            <a:r>
              <a:rPr lang="en-US" sz="1800" dirty="0" smtClean="0">
                <a:hlinkClick r:id="rId2"/>
              </a:rPr>
              <a:t>github.wdf.sap.corp/cc-java-dev/cc-m4-coursematerial/blob/master/Exercises/Exercise04-IntegrationStage-Part1.md</a:t>
            </a:r>
            <a:endParaRPr lang="en-US" dirty="0" smtClean="0"/>
          </a:p>
          <a:p>
            <a:r>
              <a:rPr lang="en-US" dirty="0" smtClean="0"/>
              <a:t>Part 2: System Test</a:t>
            </a:r>
            <a:endParaRPr lang="en-US" dirty="0"/>
          </a:p>
          <a:p>
            <a:r>
              <a:rPr lang="en-US" sz="2000" dirty="0">
                <a:hlinkClick r:id="rId3"/>
              </a:rPr>
              <a:t>https://github.wdf.sap.corp/cc-java-dev/cc-m4-coursematerial/blob/master/Exercises/Exercise04-IntegrationStage-Part2.md</a:t>
            </a:r>
            <a:endParaRPr lang="en-US" sz="2000" dirty="0"/>
          </a:p>
          <a:p>
            <a:endParaRPr lang="de-DE"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5135" y="1340140"/>
            <a:ext cx="3916544" cy="2486512"/>
          </a:xfrm>
          <a:prstGeom prst="rect">
            <a:avLst/>
          </a:prstGeom>
          <a:ln>
            <a:solidFill>
              <a:schemeClr val="tx1"/>
            </a:solidFill>
          </a:ln>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5135" y="3967570"/>
            <a:ext cx="3916544" cy="2486513"/>
          </a:xfrm>
          <a:prstGeom prst="rect">
            <a:avLst/>
          </a:prstGeom>
          <a:ln>
            <a:solidFill>
              <a:schemeClr val="tx1"/>
            </a:solidFill>
          </a:ln>
        </p:spPr>
      </p:pic>
    </p:spTree>
    <p:extLst>
      <p:ext uri="{BB962C8B-B14F-4D97-AF65-F5344CB8AC3E}">
        <p14:creationId xmlns:p14="http://schemas.microsoft.com/office/powerpoint/2010/main" val="3096315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 id="{5B9E04C7-8861-F944-980F-F522921FC962}" vid="{DB34C235-A912-F745-9312-7D31E81A07A1}"/>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313</TotalTime>
  <Words>825</Words>
  <Application>Microsoft Macintosh PowerPoint</Application>
  <PresentationFormat>Custom</PresentationFormat>
  <Paragraphs>79</Paragraphs>
  <Slides>10</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Unicode MS</vt:lpstr>
      <vt:lpstr>Courier New</vt:lpstr>
      <vt:lpstr>Symbol</vt:lpstr>
      <vt:lpstr>Wingdings</vt:lpstr>
      <vt:lpstr>Wingdings</vt:lpstr>
      <vt:lpstr>Arial</vt:lpstr>
      <vt:lpstr>SAP_2016_16x9_white</vt:lpstr>
      <vt:lpstr>Test Strategy</vt:lpstr>
      <vt:lpstr>Agile Testing Strategy</vt:lpstr>
      <vt:lpstr>Applying Agile Testing Strategy in Practice</vt:lpstr>
      <vt:lpstr>Applying Agile Testing Strategy in Practice</vt:lpstr>
      <vt:lpstr>Applying Agile Testing Strategy in Practice</vt:lpstr>
      <vt:lpstr>Applying Agile Testing Strategy in Practice</vt:lpstr>
      <vt:lpstr>Example: System Tests</vt:lpstr>
      <vt:lpstr>PowerPoint Presentation</vt:lpstr>
      <vt:lpstr>Exercise: Integration Stage</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Microsoft Office User</cp:lastModifiedBy>
  <cp:revision>1022</cp:revision>
  <cp:lastPrinted>2014-09-17T13:59:05Z</cp:lastPrinted>
  <dcterms:created xsi:type="dcterms:W3CDTF">2013-01-24T15:07:38Z</dcterms:created>
  <dcterms:modified xsi:type="dcterms:W3CDTF">2016-02-16T16:07:25Z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