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8"/>
  </p:notesMasterIdLst>
  <p:handoutMasterIdLst>
    <p:handoutMasterId r:id="rId9"/>
  </p:handoutMasterIdLst>
  <p:sldIdLst>
    <p:sldId id="679" r:id="rId2"/>
    <p:sldId id="675" r:id="rId3"/>
    <p:sldId id="676" r:id="rId4"/>
    <p:sldId id="582" r:id="rId5"/>
    <p:sldId id="677" r:id="rId6"/>
    <p:sldId id="678" r:id="rId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9" autoAdjust="0"/>
    <p:restoredTop sz="85648" autoAdjust="0"/>
  </p:normalViewPr>
  <p:slideViewPr>
    <p:cSldViewPr snapToGrid="0" snapToObjects="1" showGuides="1">
      <p:cViewPr varScale="1">
        <p:scale>
          <a:sx n="90" d="100"/>
          <a:sy n="90" d="100"/>
        </p:scale>
        <p:origin x="1440" y="200"/>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350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Polling means delay: </a:t>
            </a:r>
          </a:p>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Poll every 10 minutes =&gt; up to 10 minutes waiting time until your commit gets built</a:t>
            </a:r>
          </a:p>
          <a:p>
            <a:pPr marL="0" marR="0" lvl="1"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Polling is expensive:</a:t>
            </a:r>
          </a:p>
          <a:p>
            <a:pPr marL="342900" lvl="1" indent="-342900">
              <a:buFont typeface="Arial" charset="0"/>
              <a:buChar char="•"/>
            </a:pPr>
            <a:r>
              <a:rPr lang="en-US" dirty="0" smtClean="0"/>
              <a:t>To reduce delay, poll every minute =&gt; what if 100 Jenkins servers with 100 jobs do this?</a:t>
            </a:r>
          </a:p>
          <a:p>
            <a:pPr marL="342900" lvl="1" indent="-342900">
              <a:buFont typeface="Arial" charset="0"/>
              <a:buChar char="•"/>
            </a:pPr>
            <a:r>
              <a:rPr lang="en-US" dirty="0" smtClean="0"/>
              <a:t>Creates network traffic even when no changes in the repository</a:t>
            </a:r>
          </a:p>
          <a:p>
            <a:pPr marL="0" lvl="1" indent="0">
              <a:buFont typeface="Arial" charset="0"/>
              <a:buNone/>
            </a:pPr>
            <a:endParaRPr lang="en-US" dirty="0" smtClean="0"/>
          </a:p>
          <a:p>
            <a:pPr marL="0" lvl="1" indent="0">
              <a:buFont typeface="Arial" charset="0"/>
              <a:buNone/>
            </a:pPr>
            <a:r>
              <a:rPr lang="en-US" dirty="0" smtClean="0"/>
              <a:t>Limitations:</a:t>
            </a:r>
          </a:p>
          <a:p>
            <a:pPr marL="0" lvl="1" indent="0">
              <a:buFont typeface="Arial" charset="0"/>
              <a:buNone/>
            </a:pPr>
            <a:r>
              <a:rPr lang="en-US" dirty="0" smtClean="0"/>
              <a:t>Polling: multiple commits in one build if commits pushed faster than polling interval</a:t>
            </a:r>
          </a:p>
          <a:p>
            <a:pPr marL="0" lvl="1" indent="0">
              <a:buFont typeface="Arial" charset="0"/>
              <a:buNone/>
            </a:pPr>
            <a:r>
              <a:rPr lang="en-US" dirty="0" smtClean="0"/>
              <a:t>Commit hook: multiple commits in one build if commits pushed faster than build time</a:t>
            </a:r>
          </a:p>
          <a:p>
            <a:pPr marL="309452" lvl="1" indent="-342900">
              <a:buFont typeface="Arial" charset="0"/>
              <a:buChar char="•"/>
            </a:pPr>
            <a:r>
              <a:rPr lang="en-US" dirty="0" smtClean="0"/>
              <a:t>Can be avoided by allowing parallel builds</a:t>
            </a:r>
          </a:p>
          <a:p>
            <a:pPr marL="342900" lvl="1" indent="-34290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333814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baseline="0" dirty="0" smtClean="0"/>
              <a:t>Singletons: e.g. file system directories, cloud foundry spaces, servers, </a:t>
            </a:r>
            <a:r>
              <a:rPr lang="is-IS" baseline="0" dirty="0" smtClean="0"/>
              <a:t>…</a:t>
            </a:r>
            <a:endParaRPr lang="en-US" baseline="0" dirty="0" smtClean="0"/>
          </a:p>
          <a:p>
            <a:pPr marL="0" marR="0" lvl="1"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Fast Job Execution is best</a:t>
            </a:r>
          </a:p>
          <a:p>
            <a:pPr marL="0" marR="0" lvl="1" indent="0" algn="l" defTabSz="1088776" rtl="0" eaLnBrk="1" fontAlgn="auto" latinLnBrk="0" hangingPunct="1">
              <a:lnSpc>
                <a:spcPct val="100000"/>
              </a:lnSpc>
              <a:spcBef>
                <a:spcPts val="0"/>
              </a:spcBef>
              <a:spcAft>
                <a:spcPts val="0"/>
              </a:spcAft>
              <a:buClrTx/>
              <a:buSzTx/>
              <a:buFontTx/>
              <a:buNone/>
              <a:tabLst/>
              <a:defRPr/>
            </a:pPr>
            <a:r>
              <a:rPr lang="en-US" baseline="0" dirty="0" smtClean="0"/>
              <a:t>Cost of parallelization = cost of circumvent singletons: e.g. cloud foundry space pooling or other resources is not for free</a:t>
            </a:r>
          </a:p>
          <a:p>
            <a:pPr marL="0" marR="0" lvl="1" indent="0" algn="l" defTabSz="1088776"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53703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464727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14439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5526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6881981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5532737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4478351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7295463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userDrawn="1"/>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userDrawn="1"/>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smtClean="0"/>
              <a:t>&lt;Title / Description&gt;</a:t>
            </a:r>
            <a:endParaRPr lang="en-US" dirty="0"/>
          </a:p>
        </p:txBody>
      </p:sp>
    </p:spTree>
    <p:extLst>
      <p:ext uri="{BB962C8B-B14F-4D97-AF65-F5344CB8AC3E}">
        <p14:creationId xmlns:p14="http://schemas.microsoft.com/office/powerpoint/2010/main" val="1174857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87236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693909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8906415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342900" indent="-342900">
              <a:buFont typeface="Arial" charset="0"/>
              <a:buChar char="•"/>
              <a:defRPr sz="2400"/>
            </a:lvl2pPr>
            <a:lvl3pPr marL="342900" indent="342900">
              <a:buFont typeface="Arial" charset="0"/>
              <a:buChar char="•"/>
              <a:tabLst/>
              <a:defRPr sz="2000"/>
            </a:lvl3pPr>
            <a:lvl4pPr marL="1079500" indent="-393700">
              <a:buClr>
                <a:schemeClr val="accent1"/>
              </a:buClr>
              <a:buFont typeface="Arial" charset="0"/>
              <a:buChar char="•"/>
              <a:tabLst/>
              <a:defRPr sz="1600"/>
            </a:lvl4pPr>
            <a:lvl5pPr marL="1485900"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61880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5287299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9183011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wdf.sap.corp/cc-java-dev/cc-m4-coursematerial/blob/master/Exercises/Exercise05-AutomatePipeline.md" TargetMode="Externa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hyperlink" Target="demo_commithook_nonparallel.mp4" TargetMode="External"/><Relationship Id="rId4" Type="http://schemas.openxmlformats.org/officeDocument/2006/relationships/hyperlink" Target="demo_commithook_parallel.mp4" TargetMode="External"/><Relationship Id="rId1" Type="http://schemas.openxmlformats.org/officeDocument/2006/relationships/slideLayout" Target="../slideLayouts/slideLayout8.xml"/><Relationship Id="rId2" Type="http://schemas.openxmlformats.org/officeDocument/2006/relationships/hyperlink" Target="demo_poll.m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solidFill>
                  <a:srgbClr val="000000"/>
                </a:solidFill>
              </a:rPr>
              <a:t>Job Orchestration</a:t>
            </a:r>
            <a:br>
              <a:rPr lang="en-US" dirty="0" smtClean="0">
                <a:solidFill>
                  <a:srgbClr val="000000"/>
                </a:solidFill>
              </a:rPr>
            </a:br>
            <a:r>
              <a:rPr lang="en-US" sz="2800" dirty="0" smtClean="0"/>
              <a:t>Poll </a:t>
            </a:r>
            <a:r>
              <a:rPr lang="en-US" sz="2800" dirty="0"/>
              <a:t>vs. </a:t>
            </a:r>
            <a:r>
              <a:rPr lang="en-US" sz="2800" dirty="0" smtClean="0"/>
              <a:t>Commit Hook </a:t>
            </a:r>
            <a:r>
              <a:rPr lang="en-US" sz="2800" dirty="0"/>
              <a:t>/ </a:t>
            </a:r>
            <a:r>
              <a:rPr lang="en-US" sz="2800" dirty="0" smtClean="0"/>
              <a:t>Impact </a:t>
            </a:r>
            <a:r>
              <a:rPr lang="en-US" sz="2800" dirty="0"/>
              <a:t>on CD Pipeline</a:t>
            </a:r>
            <a:r>
              <a:rPr lang="en-US" sz="2800" dirty="0">
                <a:solidFill>
                  <a:srgbClr val="000000"/>
                </a:solidFill>
              </a:rPr>
              <a:t/>
            </a:r>
            <a:br>
              <a:rPr lang="en-US" sz="2800" dirty="0">
                <a:solidFill>
                  <a:srgbClr val="000000"/>
                </a:solidFill>
              </a:rPr>
            </a:br>
            <a:endParaRPr lang="en-US" sz="2800"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09152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Job Orchestration</a:t>
            </a:r>
            <a:endParaRPr lang="en-US" dirty="0"/>
          </a:p>
        </p:txBody>
      </p:sp>
    </p:spTree>
    <p:extLst>
      <p:ext uri="{BB962C8B-B14F-4D97-AF65-F5344CB8AC3E}">
        <p14:creationId xmlns:p14="http://schemas.microsoft.com/office/powerpoint/2010/main" val="2891428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3200" dirty="0" err="1" smtClean="0"/>
              <a:t>Exercise</a:t>
            </a:r>
            <a:r>
              <a:rPr lang="de-DE" sz="3200" dirty="0" smtClean="0"/>
              <a:t>: </a:t>
            </a:r>
            <a:r>
              <a:rPr lang="en-US" sz="3200" dirty="0" smtClean="0"/>
              <a:t>Job Orchestration</a:t>
            </a:r>
            <a:endParaRPr lang="de-DE" sz="3200" dirty="0"/>
          </a:p>
        </p:txBody>
      </p:sp>
      <p:sp>
        <p:nvSpPr>
          <p:cNvPr id="5" name="Text Placeholder 4"/>
          <p:cNvSpPr>
            <a:spLocks noGrp="1"/>
          </p:cNvSpPr>
          <p:nvPr>
            <p:ph type="body" sz="quarter" idx="10"/>
          </p:nvPr>
        </p:nvSpPr>
        <p:spPr>
          <a:xfrm>
            <a:off x="324000" y="1691078"/>
            <a:ext cx="4319438" cy="4392043"/>
          </a:xfrm>
        </p:spPr>
        <p:txBody>
          <a:bodyPr/>
          <a:lstStyle/>
          <a:p>
            <a:pPr marL="0" indent="0">
              <a:buNone/>
            </a:pPr>
            <a:r>
              <a:rPr lang="en-US" sz="2800" dirty="0" smtClean="0"/>
              <a:t>Link to </a:t>
            </a:r>
            <a:r>
              <a:rPr lang="en-US" sz="2800" dirty="0" smtClean="0"/>
              <a:t>exercise:</a:t>
            </a:r>
            <a:endParaRPr lang="en-US" dirty="0"/>
          </a:p>
          <a:p>
            <a:pPr marL="0" indent="0">
              <a:buNone/>
            </a:pPr>
            <a:r>
              <a:rPr lang="en-US" sz="2000" dirty="0" smtClean="0">
                <a:hlinkClick r:id="rId2"/>
              </a:rPr>
              <a:t>https</a:t>
            </a:r>
            <a:r>
              <a:rPr lang="en-US" sz="2000" dirty="0">
                <a:hlinkClick r:id="rId2"/>
              </a:rPr>
              <a:t>://github.wdf.sap.corp/cc-java-dev/cc-m4-coursematerial/blob/master/Exercises/Exercise05-AutomatePipeline.md</a:t>
            </a:r>
            <a:endParaRPr lang="de-DE" sz="2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6873" y="1984943"/>
            <a:ext cx="5882327" cy="3758631"/>
          </a:xfrm>
          <a:prstGeom prst="rect">
            <a:avLst/>
          </a:prstGeom>
          <a:ln>
            <a:solidFill>
              <a:schemeClr val="tx1"/>
            </a:solidFill>
          </a:ln>
        </p:spPr>
      </p:pic>
    </p:spTree>
    <p:extLst>
      <p:ext uri="{BB962C8B-B14F-4D97-AF65-F5344CB8AC3E}">
        <p14:creationId xmlns:p14="http://schemas.microsoft.com/office/powerpoint/2010/main" val="2611658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Poll vs. Commit </a:t>
            </a:r>
            <a:r>
              <a:rPr lang="en-US" sz="3200" dirty="0" smtClean="0"/>
              <a:t>Hook: Impact on CD Pipeline</a:t>
            </a:r>
            <a:endParaRPr lang="en-US" sz="3200" dirty="0"/>
          </a:p>
        </p:txBody>
      </p:sp>
      <p:sp>
        <p:nvSpPr>
          <p:cNvPr id="3" name="Text Placeholder 2"/>
          <p:cNvSpPr>
            <a:spLocks noGrp="1"/>
          </p:cNvSpPr>
          <p:nvPr>
            <p:ph type="body" sz="quarter" idx="10"/>
          </p:nvPr>
        </p:nvSpPr>
        <p:spPr/>
        <p:txBody>
          <a:bodyPr/>
          <a:lstStyle/>
          <a:p>
            <a:pPr marL="342900" indent="-342900">
              <a:buFont typeface="Arial" charset="0"/>
              <a:buChar char="•"/>
            </a:pPr>
            <a:r>
              <a:rPr lang="en-US" dirty="0" smtClean="0"/>
              <a:t>Polling </a:t>
            </a:r>
            <a:r>
              <a:rPr lang="en-US" dirty="0"/>
              <a:t>means </a:t>
            </a:r>
            <a:r>
              <a:rPr lang="en-US" dirty="0" smtClean="0"/>
              <a:t>delay</a:t>
            </a:r>
          </a:p>
          <a:p>
            <a:pPr marL="342900" indent="-342900">
              <a:buFont typeface="Arial" charset="0"/>
              <a:buChar char="•"/>
            </a:pPr>
            <a:r>
              <a:rPr lang="en-US" dirty="0" smtClean="0"/>
              <a:t>Polling is expensive</a:t>
            </a:r>
            <a:endParaRPr lang="en-US" dirty="0"/>
          </a:p>
          <a:p>
            <a:pPr marL="342900" indent="-342900">
              <a:buFont typeface="Arial" charset="0"/>
              <a:buChar char="•"/>
            </a:pPr>
            <a:r>
              <a:rPr lang="en-US" dirty="0" smtClean="0"/>
              <a:t>Neither strategy can guarantee ”1 commit =&gt; 1 build”</a:t>
            </a:r>
          </a:p>
        </p:txBody>
      </p:sp>
    </p:spTree>
    <p:extLst>
      <p:ext uri="{BB962C8B-B14F-4D97-AF65-F5344CB8AC3E}">
        <p14:creationId xmlns:p14="http://schemas.microsoft.com/office/powerpoint/2010/main" val="800726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Demos</a:t>
            </a:r>
            <a:endParaRPr lang="en-US" sz="3200" dirty="0"/>
          </a:p>
        </p:txBody>
      </p:sp>
      <p:sp>
        <p:nvSpPr>
          <p:cNvPr id="3" name="Text Placeholder 2"/>
          <p:cNvSpPr>
            <a:spLocks noGrp="1"/>
          </p:cNvSpPr>
          <p:nvPr>
            <p:ph type="body" sz="quarter" idx="10"/>
          </p:nvPr>
        </p:nvSpPr>
        <p:spPr/>
        <p:txBody>
          <a:bodyPr/>
          <a:lstStyle/>
          <a:p>
            <a:pPr marL="0" indent="0">
              <a:buNone/>
            </a:pPr>
            <a:r>
              <a:rPr lang="en-US" dirty="0"/>
              <a:t>Simple </a:t>
            </a:r>
            <a:r>
              <a:rPr lang="en-US" dirty="0" smtClean="0"/>
              <a:t>polling: </a:t>
            </a:r>
            <a:endParaRPr lang="en-US" dirty="0" smtClean="0"/>
          </a:p>
          <a:p>
            <a:pPr marL="0" lvl="1" indent="0">
              <a:buNone/>
            </a:pPr>
            <a:r>
              <a:rPr lang="en-US" dirty="0" smtClean="0">
                <a:hlinkClick r:id="rId2" action="ppaction://hlinkfile"/>
              </a:rPr>
              <a:t>demo_poll.mp4</a:t>
            </a:r>
            <a:endParaRPr lang="en-US" dirty="0" smtClean="0"/>
          </a:p>
          <a:p>
            <a:pPr marL="0" indent="0">
              <a:buNone/>
            </a:pPr>
            <a:r>
              <a:rPr lang="en-US" dirty="0" smtClean="0"/>
              <a:t>Commit hook without parallelization:</a:t>
            </a:r>
          </a:p>
          <a:p>
            <a:pPr marL="0" lvl="1" indent="0">
              <a:buNone/>
            </a:pPr>
            <a:r>
              <a:rPr lang="en-US" dirty="0" smtClean="0">
                <a:hlinkClick r:id="rId3" action="ppaction://hlinkfile"/>
              </a:rPr>
              <a:t>demo_commithook_nonparallel.mp4</a:t>
            </a:r>
            <a:endParaRPr lang="en-US" dirty="0" smtClean="0"/>
          </a:p>
          <a:p>
            <a:pPr marL="0" indent="0">
              <a:buNone/>
            </a:pPr>
            <a:r>
              <a:rPr lang="en-US" dirty="0" smtClean="0"/>
              <a:t>Commit </a:t>
            </a:r>
            <a:r>
              <a:rPr lang="en-US" dirty="0"/>
              <a:t>hook </a:t>
            </a:r>
            <a:r>
              <a:rPr lang="en-US" dirty="0" smtClean="0"/>
              <a:t>without </a:t>
            </a:r>
            <a:r>
              <a:rPr lang="en-US" dirty="0" smtClean="0"/>
              <a:t>parallelization:</a:t>
            </a:r>
          </a:p>
          <a:p>
            <a:pPr marL="0" lvl="1" indent="0">
              <a:buNone/>
            </a:pPr>
            <a:r>
              <a:rPr lang="en-US" dirty="0" smtClean="0">
                <a:hlinkClick r:id="rId4" action="ppaction://hlinkfile"/>
              </a:rPr>
              <a:t>demo_commithook_parallel.mp4</a:t>
            </a:r>
            <a:endParaRPr lang="en-US" dirty="0" smtClean="0"/>
          </a:p>
        </p:txBody>
      </p:sp>
    </p:spTree>
    <p:extLst>
      <p:ext uri="{BB962C8B-B14F-4D97-AF65-F5344CB8AC3E}">
        <p14:creationId xmlns:p14="http://schemas.microsoft.com/office/powerpoint/2010/main" val="50298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Keeping the Pipeline Fast: Constraints &amp; Strategies</a:t>
            </a:r>
            <a:endParaRPr lang="en-US" sz="3200" dirty="0"/>
          </a:p>
        </p:txBody>
      </p:sp>
      <p:sp>
        <p:nvSpPr>
          <p:cNvPr id="3" name="Text Placeholder 2"/>
          <p:cNvSpPr>
            <a:spLocks noGrp="1"/>
          </p:cNvSpPr>
          <p:nvPr>
            <p:ph type="body" sz="quarter" idx="10"/>
          </p:nvPr>
        </p:nvSpPr>
        <p:spPr/>
        <p:txBody>
          <a:bodyPr/>
          <a:lstStyle/>
          <a:p>
            <a:pPr marL="342900" indent="-342900">
              <a:buFont typeface="Arial" charset="0"/>
              <a:buChar char="•"/>
            </a:pPr>
            <a:r>
              <a:rPr lang="en-US" sz="2800" dirty="0" smtClean="0"/>
              <a:t>Constraints: Job Execution Time, “Singletons”</a:t>
            </a:r>
          </a:p>
          <a:p>
            <a:pPr marL="342900" indent="-342900">
              <a:buFont typeface="Arial" charset="0"/>
              <a:buChar char="•"/>
            </a:pPr>
            <a:r>
              <a:rPr lang="en-US" sz="2800" dirty="0" smtClean="0"/>
              <a:t>Strategies</a:t>
            </a:r>
          </a:p>
          <a:p>
            <a:pPr marL="342900" lvl="1" indent="-342900">
              <a:buFont typeface="Arial" charset="0"/>
              <a:buChar char="•"/>
            </a:pPr>
            <a:r>
              <a:rPr lang="en-US" sz="2400" dirty="0" smtClean="0"/>
              <a:t>Fast Job Execution</a:t>
            </a:r>
          </a:p>
          <a:p>
            <a:pPr marL="342900" lvl="1" indent="-342900">
              <a:buFont typeface="Arial" charset="0"/>
              <a:buChar char="•"/>
            </a:pPr>
            <a:r>
              <a:rPr lang="en-US" sz="2400" dirty="0" smtClean="0"/>
              <a:t>Parallelization </a:t>
            </a:r>
            <a:r>
              <a:rPr lang="en-US" sz="2400" dirty="0" smtClean="0"/>
              <a:t>(Singletons? Cost?)</a:t>
            </a:r>
          </a:p>
          <a:p>
            <a:pPr marL="342900" lvl="1" indent="-342900">
              <a:buFont typeface="Arial" charset="0"/>
              <a:buChar char="•"/>
            </a:pPr>
            <a:r>
              <a:rPr lang="en-US" sz="2400" dirty="0" smtClean="0"/>
              <a:t>Locks (Starvation?)</a:t>
            </a:r>
          </a:p>
        </p:txBody>
      </p:sp>
    </p:spTree>
    <p:extLst>
      <p:ext uri="{BB962C8B-B14F-4D97-AF65-F5344CB8AC3E}">
        <p14:creationId xmlns:p14="http://schemas.microsoft.com/office/powerpoint/2010/main" val="2123937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 id="{5B9E04C7-8861-F944-980F-F522921FC962}" vid="{DB34C235-A912-F745-9312-7D31E81A07A1}"/>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139</TotalTime>
  <Words>226</Words>
  <Application>Microsoft Macintosh PowerPoint</Application>
  <PresentationFormat>Custom</PresentationFormat>
  <Paragraphs>40</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 Unicode MS</vt:lpstr>
      <vt:lpstr>Courier New</vt:lpstr>
      <vt:lpstr>Symbol</vt:lpstr>
      <vt:lpstr>Wingdings</vt:lpstr>
      <vt:lpstr>Wingdings</vt:lpstr>
      <vt:lpstr>Arial</vt:lpstr>
      <vt:lpstr>SAP_2016_16x9_white</vt:lpstr>
      <vt:lpstr>Job Orchestration Poll vs. Commit Hook / Impact on CD Pipeline </vt:lpstr>
      <vt:lpstr>PowerPoint Presentation</vt:lpstr>
      <vt:lpstr>Exercise: Job Orchestration</vt:lpstr>
      <vt:lpstr>Poll vs. Commit Hook: Impact on CD Pipeline</vt:lpstr>
      <vt:lpstr>Demos</vt:lpstr>
      <vt:lpstr>Keeping the Pipeline Fast: Constraints &amp; Strategies</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Microsoft Office User</cp:lastModifiedBy>
  <cp:revision>1013</cp:revision>
  <cp:lastPrinted>2014-09-17T13:59:05Z</cp:lastPrinted>
  <dcterms:created xsi:type="dcterms:W3CDTF">2013-01-24T15:07:38Z</dcterms:created>
  <dcterms:modified xsi:type="dcterms:W3CDTF">2016-02-16T16:23:16Z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