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handoutMasterIdLst>
    <p:handoutMasterId r:id="rId24"/>
  </p:handoutMasterIdLst>
  <p:sldIdLst>
    <p:sldId id="686" r:id="rId2"/>
    <p:sldId id="694" r:id="rId3"/>
    <p:sldId id="732" r:id="rId4"/>
    <p:sldId id="733" r:id="rId5"/>
    <p:sldId id="772" r:id="rId6"/>
    <p:sldId id="731" r:id="rId7"/>
    <p:sldId id="764" r:id="rId8"/>
    <p:sldId id="693" r:id="rId9"/>
    <p:sldId id="768" r:id="rId10"/>
    <p:sldId id="688" r:id="rId11"/>
    <p:sldId id="689" r:id="rId12"/>
    <p:sldId id="690" r:id="rId13"/>
    <p:sldId id="765" r:id="rId14"/>
    <p:sldId id="692" r:id="rId15"/>
    <p:sldId id="762" r:id="rId16"/>
    <p:sldId id="763" r:id="rId17"/>
    <p:sldId id="761" r:id="rId18"/>
    <p:sldId id="760" r:id="rId19"/>
    <p:sldId id="769" r:id="rId20"/>
    <p:sldId id="770" r:id="rId21"/>
    <p:sldId id="771" r:id="rId22"/>
  </p:sldIdLst>
  <p:sldSz cx="12195175" cy="6859588"/>
  <p:notesSz cx="6797675" cy="987425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18">
          <p15:clr>
            <a:srgbClr val="A4A3A4"/>
          </p15:clr>
        </p15:guide>
        <p15:guide id="2" orient="horz" pos="3835">
          <p15:clr>
            <a:srgbClr val="A4A3A4"/>
          </p15:clr>
        </p15:guide>
        <p15:guide id="4" orient="horz" pos="779">
          <p15:clr>
            <a:srgbClr val="A4A3A4"/>
          </p15:clr>
        </p15:guide>
        <p15:guide id="5" pos="7478">
          <p15:clr>
            <a:srgbClr val="A4A3A4"/>
          </p15:clr>
        </p15:guide>
        <p15:guide id="6" pos="205">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9933"/>
    <a:srgbClr val="0000FF"/>
    <a:srgbClr val="FFCC66"/>
    <a:srgbClr val="99FF99"/>
    <a:srgbClr val="CCFFCC"/>
    <a:srgbClr val="FF0000"/>
    <a:srgbClr val="003283"/>
    <a:srgbClr val="666666"/>
    <a:srgbClr val="2B3F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80" autoAdjust="0"/>
    <p:restoredTop sz="79475" autoAdjust="0"/>
  </p:normalViewPr>
  <p:slideViewPr>
    <p:cSldViewPr snapToGrid="0" snapToObjects="1" showGuides="1">
      <p:cViewPr varScale="1">
        <p:scale>
          <a:sx n="87" d="100"/>
          <a:sy n="87" d="100"/>
        </p:scale>
        <p:origin x="616" y="200"/>
      </p:cViewPr>
      <p:guideLst>
        <p:guide orient="horz" pos="4118"/>
        <p:guide orient="horz" pos="3835"/>
        <p:guide orient="horz" pos="779"/>
        <p:guide pos="7478"/>
        <p:guide pos="205"/>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showGuides="1">
      <p:cViewPr varScale="1">
        <p:scale>
          <a:sx n="77" d="100"/>
          <a:sy n="77" d="100"/>
        </p:scale>
        <p:origin x="-2046" y="-84"/>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87338" y="661988"/>
            <a:ext cx="6223000" cy="350043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548204"/>
            <a:ext cx="5709333" cy="4253858"/>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321489" indent="-214326"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534937" indent="-217378"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1088776" rtl="0" eaLnBrk="1" fontAlgn="auto" latinLnBrk="0" hangingPunct="1">
              <a:lnSpc>
                <a:spcPct val="100000"/>
              </a:lnSpc>
              <a:spcBef>
                <a:spcPts val="0"/>
              </a:spcBef>
              <a:spcAft>
                <a:spcPts val="0"/>
              </a:spcAft>
              <a:buClrTx/>
              <a:buSzTx/>
              <a:buFontTx/>
              <a:buNone/>
              <a:tabLst/>
              <a:defRPr/>
            </a:pPr>
            <a:r>
              <a:rPr lang="de-DE" b="0" dirty="0" err="1" smtClean="0"/>
              <a:t>Why</a:t>
            </a:r>
            <a:r>
              <a:rPr lang="de-DE" b="0" dirty="0" smtClean="0"/>
              <a:t> Snapshots?</a:t>
            </a:r>
            <a:endParaRPr lang="de-DE" b="0" baseline="0" dirty="0" smtClean="0"/>
          </a:p>
          <a:p>
            <a:pPr marL="0" marR="0" lvl="1" indent="0" algn="l" defTabSz="1088776" rtl="0" eaLnBrk="1" fontAlgn="auto" latinLnBrk="0" hangingPunct="1">
              <a:lnSpc>
                <a:spcPct val="100000"/>
              </a:lnSpc>
              <a:spcBef>
                <a:spcPts val="0"/>
              </a:spcBef>
              <a:spcAft>
                <a:spcPts val="0"/>
              </a:spcAft>
              <a:buClrTx/>
              <a:buSzTx/>
              <a:buFontTx/>
              <a:buNone/>
              <a:tabLst/>
              <a:defRPr/>
            </a:pPr>
            <a:r>
              <a:rPr lang="de-DE" b="0" baseline="0" dirty="0" smtClean="0"/>
              <a:t>=&gt; </a:t>
            </a:r>
            <a:r>
              <a:rPr lang="de-DE" b="0" dirty="0" smtClean="0"/>
              <a:t>Want </a:t>
            </a:r>
            <a:r>
              <a:rPr lang="de-DE" b="0" dirty="0" err="1" smtClean="0"/>
              <a:t>to</a:t>
            </a:r>
            <a:r>
              <a:rPr lang="de-DE" b="0" dirty="0" smtClean="0"/>
              <a:t> </a:t>
            </a:r>
            <a:r>
              <a:rPr lang="de-DE" b="0" dirty="0" err="1" smtClean="0"/>
              <a:t>get</a:t>
            </a:r>
            <a:r>
              <a:rPr lang="de-DE" b="0" dirty="0" smtClean="0"/>
              <a:t> </a:t>
            </a:r>
            <a:r>
              <a:rPr lang="de-DE" b="0" dirty="0" err="1" smtClean="0"/>
              <a:t>new</a:t>
            </a:r>
            <a:r>
              <a:rPr lang="de-DE" b="0" dirty="0" smtClean="0"/>
              <a:t> </a:t>
            </a:r>
            <a:r>
              <a:rPr lang="de-DE" b="0" dirty="0" err="1" smtClean="0"/>
              <a:t>functionality</a:t>
            </a:r>
            <a:r>
              <a:rPr lang="de-DE" b="0" dirty="0" smtClean="0"/>
              <a:t> </a:t>
            </a:r>
            <a:r>
              <a:rPr lang="de-DE" b="0" dirty="0" err="1" smtClean="0"/>
              <a:t>from</a:t>
            </a:r>
            <a:r>
              <a:rPr lang="de-DE" b="0" dirty="0" smtClean="0"/>
              <a:t> </a:t>
            </a:r>
            <a:r>
              <a:rPr lang="de-DE" b="0" dirty="0" err="1" smtClean="0"/>
              <a:t>other</a:t>
            </a:r>
            <a:r>
              <a:rPr lang="de-DE" b="0" dirty="0" smtClean="0"/>
              <a:t> </a:t>
            </a:r>
            <a:r>
              <a:rPr lang="de-DE" b="0" dirty="0" err="1" smtClean="0"/>
              <a:t>teams</a:t>
            </a:r>
            <a:r>
              <a:rPr lang="de-DE" b="0" dirty="0" smtClean="0"/>
              <a:t> </a:t>
            </a:r>
            <a:r>
              <a:rPr lang="de-DE" b="0" dirty="0" err="1" smtClean="0"/>
              <a:t>quickly</a:t>
            </a:r>
            <a:endParaRPr lang="de-DE" b="0" dirty="0" smtClean="0"/>
          </a:p>
          <a:p>
            <a:pPr marL="0" marR="0" lvl="1" indent="0" algn="l" defTabSz="1088776" rtl="0" eaLnBrk="1" fontAlgn="auto" latinLnBrk="0" hangingPunct="1">
              <a:lnSpc>
                <a:spcPct val="100000"/>
              </a:lnSpc>
              <a:spcBef>
                <a:spcPts val="0"/>
              </a:spcBef>
              <a:spcAft>
                <a:spcPts val="0"/>
              </a:spcAft>
              <a:buClrTx/>
              <a:buSzTx/>
              <a:buFontTx/>
              <a:buNone/>
              <a:tabLst/>
              <a:defRPr/>
            </a:pPr>
            <a:endParaRPr lang="de-DE" b="0" dirty="0" smtClean="0"/>
          </a:p>
          <a:p>
            <a:pPr marL="0" marR="0" lvl="1" indent="0" algn="l" defTabSz="1088776" rtl="0" eaLnBrk="1" fontAlgn="auto" latinLnBrk="0" hangingPunct="1">
              <a:lnSpc>
                <a:spcPct val="100000"/>
              </a:lnSpc>
              <a:spcBef>
                <a:spcPts val="0"/>
              </a:spcBef>
              <a:spcAft>
                <a:spcPts val="0"/>
              </a:spcAft>
              <a:buClrTx/>
              <a:buSzTx/>
              <a:buFontTx/>
              <a:buNone/>
              <a:tabLst/>
              <a:defRPr/>
            </a:pPr>
            <a:r>
              <a:rPr lang="de-DE" b="0" dirty="0" err="1" smtClean="0"/>
              <a:t>Implications</a:t>
            </a:r>
            <a:r>
              <a:rPr lang="de-DE" b="0" dirty="0" smtClean="0"/>
              <a:t> </a:t>
            </a:r>
            <a:r>
              <a:rPr lang="de-DE" b="0" dirty="0" err="1" smtClean="0"/>
              <a:t>of</a:t>
            </a:r>
            <a:r>
              <a:rPr lang="de-DE" b="0" dirty="0" smtClean="0"/>
              <a:t> </a:t>
            </a:r>
            <a:r>
              <a:rPr lang="de-DE" b="0" dirty="0" err="1" smtClean="0"/>
              <a:t>changing</a:t>
            </a:r>
            <a:r>
              <a:rPr lang="de-DE" b="0" dirty="0" smtClean="0"/>
              <a:t> </a:t>
            </a:r>
            <a:r>
              <a:rPr lang="de-DE" b="0" dirty="0" err="1" smtClean="0"/>
              <a:t>the</a:t>
            </a:r>
            <a:r>
              <a:rPr lang="de-DE" b="0" dirty="0" smtClean="0"/>
              <a:t> POM</a:t>
            </a:r>
            <a:r>
              <a:rPr lang="de-DE" b="0" baseline="0" dirty="0" smtClean="0"/>
              <a:t> </a:t>
            </a:r>
            <a:r>
              <a:rPr lang="de-DE" b="0" baseline="0" dirty="0" err="1" smtClean="0"/>
              <a:t>for</a:t>
            </a:r>
            <a:r>
              <a:rPr lang="de-DE" b="0" baseline="0" dirty="0" smtClean="0"/>
              <a:t> a </a:t>
            </a:r>
            <a:r>
              <a:rPr lang="de-DE" b="0" baseline="0" dirty="0" err="1" smtClean="0"/>
              <a:t>release</a:t>
            </a:r>
            <a:endParaRPr lang="de-DE" b="0" baseline="0" dirty="0" smtClean="0"/>
          </a:p>
          <a:p>
            <a:pPr marL="0" marR="0" lvl="1" indent="0" algn="l" defTabSz="1088776" rtl="0" eaLnBrk="1" fontAlgn="auto" latinLnBrk="0" hangingPunct="1">
              <a:lnSpc>
                <a:spcPct val="100000"/>
              </a:lnSpc>
              <a:spcBef>
                <a:spcPts val="0"/>
              </a:spcBef>
              <a:spcAft>
                <a:spcPts val="0"/>
              </a:spcAft>
              <a:buClrTx/>
              <a:buSzTx/>
              <a:buFontTx/>
              <a:buNone/>
              <a:tabLst/>
              <a:defRPr/>
            </a:pPr>
            <a:r>
              <a:rPr lang="de-DE" b="0" dirty="0" smtClean="0"/>
              <a:t>=&gt; Need </a:t>
            </a:r>
            <a:r>
              <a:rPr lang="de-DE" b="0" dirty="0" err="1" smtClean="0"/>
              <a:t>to</a:t>
            </a:r>
            <a:r>
              <a:rPr lang="de-DE" b="0" dirty="0" smtClean="0"/>
              <a:t> </a:t>
            </a:r>
            <a:r>
              <a:rPr lang="de-DE" b="0" dirty="0" err="1" smtClean="0"/>
              <a:t>build</a:t>
            </a:r>
            <a:r>
              <a:rPr lang="de-DE" b="0" dirty="0" smtClean="0"/>
              <a:t> </a:t>
            </a:r>
            <a:r>
              <a:rPr lang="de-DE" b="0" dirty="0" err="1" smtClean="0"/>
              <a:t>and</a:t>
            </a:r>
            <a:r>
              <a:rPr lang="de-DE" b="0" dirty="0" smtClean="0"/>
              <a:t> </a:t>
            </a:r>
            <a:r>
              <a:rPr lang="de-DE" b="0" dirty="0" err="1" smtClean="0"/>
              <a:t>test</a:t>
            </a:r>
            <a:r>
              <a:rPr lang="de-DE" b="0" dirty="0" smtClean="0"/>
              <a:t> </a:t>
            </a:r>
            <a:r>
              <a:rPr lang="de-DE" b="0" dirty="0" err="1" smtClean="0"/>
              <a:t>again</a:t>
            </a:r>
            <a:r>
              <a:rPr lang="de-DE" b="0" dirty="0" smtClean="0"/>
              <a:t> </a:t>
            </a:r>
            <a:r>
              <a:rPr lang="de-DE" b="0" dirty="0" err="1" smtClean="0"/>
              <a:t>for</a:t>
            </a:r>
            <a:r>
              <a:rPr lang="de-DE" b="0" dirty="0" smtClean="0"/>
              <a:t> </a:t>
            </a:r>
            <a:r>
              <a:rPr lang="de-DE" b="0" dirty="0" err="1" smtClean="0"/>
              <a:t>release</a:t>
            </a:r>
            <a:endParaRPr lang="de-DE" b="0" dirty="0" smtClean="0"/>
          </a:p>
          <a:p>
            <a:endParaRPr lang="de-DE" dirty="0" smtClean="0"/>
          </a:p>
          <a:p>
            <a:r>
              <a:rPr lang="de-DE" dirty="0" err="1" smtClean="0"/>
              <a:t>What</a:t>
            </a:r>
            <a:r>
              <a:rPr lang="de-DE" dirty="0" smtClean="0"/>
              <a:t> </a:t>
            </a:r>
            <a:r>
              <a:rPr lang="de-DE" dirty="0" err="1" smtClean="0"/>
              <a:t>would</a:t>
            </a:r>
            <a:r>
              <a:rPr lang="de-DE" baseline="0" dirty="0" smtClean="0"/>
              <a:t> </a:t>
            </a:r>
            <a:r>
              <a:rPr lang="de-DE" baseline="0" dirty="0" err="1" smtClean="0"/>
              <a:t>you</a:t>
            </a:r>
            <a:r>
              <a:rPr lang="de-DE" baseline="0" dirty="0" smtClean="0"/>
              <a:t> like </a:t>
            </a:r>
            <a:r>
              <a:rPr lang="de-DE" baseline="0" dirty="0" err="1" smtClean="0"/>
              <a:t>to</a:t>
            </a:r>
            <a:r>
              <a:rPr lang="de-DE" baseline="0" dirty="0" smtClean="0"/>
              <a:t> </a:t>
            </a:r>
            <a:r>
              <a:rPr lang="de-DE" baseline="0" dirty="0" err="1" smtClean="0"/>
              <a:t>depend</a:t>
            </a:r>
            <a:r>
              <a:rPr lang="de-DE" baseline="0" dirty="0" smtClean="0"/>
              <a:t> upon</a:t>
            </a:r>
          </a:p>
          <a:p>
            <a:r>
              <a:rPr lang="de-DE" dirty="0" smtClean="0"/>
              <a:t>=&gt;</a:t>
            </a:r>
            <a:r>
              <a:rPr lang="de-DE" baseline="0" dirty="0" smtClean="0"/>
              <a:t> </a:t>
            </a:r>
            <a:r>
              <a:rPr lang="de-DE" dirty="0" err="1" smtClean="0"/>
              <a:t>providing</a:t>
            </a:r>
            <a:r>
              <a:rPr lang="de-DE" baseline="0" dirty="0" smtClean="0"/>
              <a:t> </a:t>
            </a:r>
            <a:r>
              <a:rPr lang="de-DE" baseline="0" dirty="0" err="1" smtClean="0"/>
              <a:t>team</a:t>
            </a:r>
            <a:r>
              <a:rPr lang="de-DE" baseline="0" dirty="0" smtClean="0"/>
              <a:t> </a:t>
            </a:r>
            <a:r>
              <a:rPr lang="de-DE" baseline="0" dirty="0" err="1" smtClean="0"/>
              <a:t>of</a:t>
            </a:r>
            <a:r>
              <a:rPr lang="de-DE" baseline="0" dirty="0" smtClean="0"/>
              <a:t> a </a:t>
            </a:r>
            <a:r>
              <a:rPr lang="de-DE" baseline="0" dirty="0" err="1" smtClean="0"/>
              <a:t>module</a:t>
            </a:r>
            <a:r>
              <a:rPr lang="de-DE" baseline="0" dirty="0" smtClean="0"/>
              <a:t> </a:t>
            </a:r>
            <a:r>
              <a:rPr lang="de-DE" baseline="0" dirty="0" err="1" smtClean="0"/>
              <a:t>often</a:t>
            </a:r>
            <a:r>
              <a:rPr lang="de-DE" baseline="0" dirty="0" smtClean="0"/>
              <a:t> </a:t>
            </a:r>
            <a:r>
              <a:rPr lang="de-DE" baseline="0" dirty="0" err="1" smtClean="0"/>
              <a:t>considers</a:t>
            </a:r>
            <a:r>
              <a:rPr lang="de-DE" baseline="0" dirty="0" smtClean="0"/>
              <a:t> </a:t>
            </a:r>
            <a:r>
              <a:rPr lang="de-DE" baseline="0" dirty="0" err="1" smtClean="0"/>
              <a:t>the</a:t>
            </a:r>
            <a:r>
              <a:rPr lang="de-DE" baseline="0" dirty="0" smtClean="0"/>
              <a:t> </a:t>
            </a:r>
            <a:r>
              <a:rPr lang="de-DE" baseline="0" dirty="0" err="1" smtClean="0"/>
              <a:t>snapshot</a:t>
            </a:r>
            <a:r>
              <a:rPr lang="de-DE" baseline="0" dirty="0" smtClean="0"/>
              <a:t> </a:t>
            </a:r>
            <a:r>
              <a:rPr lang="de-DE" baseline="0" dirty="0" err="1" smtClean="0"/>
              <a:t>as</a:t>
            </a:r>
            <a:r>
              <a:rPr lang="de-DE" baseline="0" dirty="0" smtClean="0"/>
              <a:t> a </a:t>
            </a:r>
            <a:r>
              <a:rPr lang="de-DE" baseline="0" dirty="0" smtClean="0"/>
              <a:t>„</a:t>
            </a:r>
            <a:r>
              <a:rPr lang="de-DE" baseline="0" dirty="0" err="1" smtClean="0"/>
              <a:t>temporary</a:t>
            </a:r>
            <a:r>
              <a:rPr lang="de-DE" baseline="0" dirty="0" smtClean="0"/>
              <a:t> </a:t>
            </a:r>
            <a:r>
              <a:rPr lang="de-DE" baseline="0" dirty="0" err="1" smtClean="0"/>
              <a:t>version</a:t>
            </a:r>
            <a:r>
              <a:rPr lang="de-DE" baseline="0" dirty="0" smtClean="0"/>
              <a:t>“, </a:t>
            </a:r>
            <a:r>
              <a:rPr lang="de-DE" baseline="0" dirty="0" err="1" smtClean="0"/>
              <a:t>and</a:t>
            </a:r>
            <a:r>
              <a:rPr lang="de-DE" baseline="0" dirty="0" smtClean="0"/>
              <a:t> </a:t>
            </a:r>
            <a:r>
              <a:rPr lang="de-DE" baseline="0" dirty="0" err="1" smtClean="0"/>
              <a:t>it</a:t>
            </a:r>
            <a:r>
              <a:rPr lang="de-DE" baseline="0" dirty="0" smtClean="0"/>
              <a:t> </a:t>
            </a:r>
            <a:r>
              <a:rPr lang="de-DE" baseline="0" dirty="0" err="1" smtClean="0"/>
              <a:t>is</a:t>
            </a:r>
            <a:r>
              <a:rPr lang="de-DE" baseline="0" dirty="0" smtClean="0"/>
              <a:t>!</a:t>
            </a:r>
          </a:p>
          <a:p>
            <a:r>
              <a:rPr lang="de-DE" baseline="0" dirty="0" smtClean="0"/>
              <a:t>=&gt; </a:t>
            </a:r>
            <a:r>
              <a:rPr lang="de-DE" baseline="0" dirty="0" err="1" smtClean="0"/>
              <a:t>often</a:t>
            </a:r>
            <a:r>
              <a:rPr lang="de-DE" baseline="0" dirty="0" smtClean="0"/>
              <a:t> not </a:t>
            </a:r>
            <a:r>
              <a:rPr lang="de-DE" baseline="0" dirty="0" err="1" smtClean="0"/>
              <a:t>tested</a:t>
            </a:r>
            <a:r>
              <a:rPr lang="de-DE" baseline="0" dirty="0" smtClean="0"/>
              <a:t> at all </a:t>
            </a:r>
            <a:r>
              <a:rPr lang="de-DE" baseline="0" dirty="0" err="1" smtClean="0"/>
              <a:t>or</a:t>
            </a:r>
            <a:r>
              <a:rPr lang="de-DE" baseline="0" dirty="0" smtClean="0"/>
              <a:t> </a:t>
            </a:r>
            <a:r>
              <a:rPr lang="de-DE" baseline="0" dirty="0" err="1" smtClean="0"/>
              <a:t>only</a:t>
            </a:r>
            <a:r>
              <a:rPr lang="de-DE" baseline="0" dirty="0" smtClean="0"/>
              <a:t> </a:t>
            </a:r>
            <a:r>
              <a:rPr lang="de-DE" baseline="0" dirty="0" err="1" smtClean="0"/>
              <a:t>some</a:t>
            </a:r>
            <a:r>
              <a:rPr lang="de-DE" baseline="0" dirty="0" smtClean="0"/>
              <a:t> smoke </a:t>
            </a:r>
            <a:r>
              <a:rPr lang="de-DE" baseline="0" dirty="0" err="1" smtClean="0"/>
              <a:t>tests</a:t>
            </a:r>
            <a:endParaRPr lang="de-DE" baseline="0" dirty="0" smtClean="0"/>
          </a:p>
          <a:p>
            <a:endParaRPr lang="de-DE" baseline="0" dirty="0" smtClean="0"/>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3700181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extLst>
      <p:ext uri="{BB962C8B-B14F-4D97-AF65-F5344CB8AC3E}">
        <p14:creationId xmlns:p14="http://schemas.microsoft.com/office/powerpoint/2010/main" val="2345611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sap.com/corporate-en/legal/copyright/index.epx"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sap.com/corporate-en/legal/copyright/index.epx"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12572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208016"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1545200" cy="756175"/>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8133317"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4228658"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392"/>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392"/>
            <a:ext cx="4224188"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de-DE"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de-DE"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smtClean="0"/>
              <a:t>Click to add content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392"/>
            <a:ext cx="11545200" cy="3385542"/>
          </a:xfrm>
        </p:spPr>
        <p:txBody>
          <a:bodyPr>
            <a:spAutoFit/>
          </a:bodyPr>
          <a:lstStyle>
            <a:lvl1pPr>
              <a:spcBef>
                <a:spcPts val="24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2" name="TextBox 1"/>
          <p:cNvSpPr txBox="1"/>
          <p:nvPr userDrawn="1"/>
        </p:nvSpPr>
        <p:spPr bwMode="black">
          <a:xfrm>
            <a:off x="324000" y="6637720"/>
            <a:ext cx="2080698" cy="153888"/>
          </a:xfrm>
          <a:prstGeom prst="rect">
            <a:avLst/>
          </a:prstGeom>
          <a:noFill/>
        </p:spPr>
        <p:txBody>
          <a:bodyPr wrap="none" lIns="0" tIns="0" rIns="0" bIns="0" rtlCol="0">
            <a:spAutoFit/>
          </a:bodyPr>
          <a:lstStyle/>
          <a:p>
            <a:pPr marL="158780" indent="-158780" algn="l">
              <a:buClr>
                <a:schemeClr val="tx1"/>
              </a:buClr>
              <a:buFont typeface="Arial" pitchFamily="34" charset="0"/>
              <a:buChar char="©"/>
              <a:tabLst/>
            </a:pPr>
            <a:r>
              <a:rPr lang="en-US" sz="1000" noProof="0" dirty="0" smtClean="0">
                <a:solidFill>
                  <a:schemeClr val="tx1"/>
                </a:solidFill>
              </a:rPr>
              <a:t>2013 SAP AG. All rights reserved.</a:t>
            </a:r>
          </a:p>
        </p:txBody>
      </p:sp>
      <p:sp>
        <p:nvSpPr>
          <p:cNvPr id="3" name="TextBox 2"/>
          <p:cNvSpPr txBox="1"/>
          <p:nvPr userDrawn="1"/>
        </p:nvSpPr>
        <p:spPr bwMode="black">
          <a:xfrm>
            <a:off x="11711056" y="6637720"/>
            <a:ext cx="157094" cy="153888"/>
          </a:xfrm>
          <a:prstGeom prst="rect">
            <a:avLst/>
          </a:prstGeom>
          <a:noFill/>
        </p:spPr>
        <p:txBody>
          <a:bodyPr wrap="none" lIns="0" tIns="0" rIns="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tx1"/>
                </a:solidFill>
              </a:rPr>
              <a:pPr marL="111525" indent="-111525" algn="r">
                <a:buClr>
                  <a:schemeClr val="accent2"/>
                </a:buClr>
                <a:buFont typeface="Arial" pitchFamily="34" charset="0"/>
                <a:buNone/>
              </a:pPr>
              <a:t>‹#›</a:t>
            </a:fld>
            <a:endParaRPr lang="en-US" sz="1000" noProof="0" dirty="0" smtClean="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
        <p:nvSpPr>
          <p:cNvPr id="9" name="Title 1"/>
          <p:cNvSpPr>
            <a:spLocks noGrp="1"/>
          </p:cNvSpPr>
          <p:nvPr>
            <p:ph type="ctrTitle" hasCustomPrompt="1"/>
          </p:nvPr>
        </p:nvSpPr>
        <p:spPr bwMode="gray">
          <a:xfrm>
            <a:off x="467999" y="324075"/>
            <a:ext cx="112572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de-DE" dirty="0"/>
          </a:p>
        </p:txBody>
      </p:sp>
      <p:pic>
        <p:nvPicPr>
          <p:cNvPr id="11" name="Picture 10"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7083441"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GB" sz="2900" b="1" kern="1200" noProof="0" dirty="0" smtClean="0">
                <a:solidFill>
                  <a:schemeClr val="accent2"/>
                </a:solidFill>
                <a:latin typeface="+mj-lt"/>
                <a:ea typeface="+mj-ea"/>
                <a:cs typeface="+mj-cs"/>
              </a:rPr>
              <a:t>© </a:t>
            </a:r>
            <a:r>
              <a:rPr lang="de-DE" sz="2900" b="1" kern="1200" noProof="0" dirty="0" smtClean="0">
                <a:solidFill>
                  <a:schemeClr val="accent2"/>
                </a:solidFill>
                <a:latin typeface="+mj-lt"/>
                <a:ea typeface="+mj-ea"/>
                <a:cs typeface="+mj-cs"/>
              </a:rPr>
              <a:t>2013 SAP AG. All rights reserved.</a:t>
            </a:r>
          </a:p>
        </p:txBody>
      </p:sp>
      <p:sp>
        <p:nvSpPr>
          <p:cNvPr id="5" name="TextBox 4"/>
          <p:cNvSpPr txBox="1"/>
          <p:nvPr userDrawn="1"/>
        </p:nvSpPr>
        <p:spPr bwMode="gray">
          <a:xfrm>
            <a:off x="323999" y="1692000"/>
            <a:ext cx="11547325" cy="2462213"/>
          </a:xfrm>
          <a:prstGeom prst="rect">
            <a:avLst/>
          </a:prstGeom>
          <a:noFill/>
        </p:spPr>
        <p:txBody>
          <a:bodyPr wrap="square" lIns="0" tIns="0" rIns="0" bIns="0" rtlCol="0">
            <a:spAutoFit/>
          </a:bodyPr>
          <a:lstStyle/>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No part of this publication may be reproduced or transmitted in any form or for any purpose without the express permission of SAP AG. </a:t>
            </a:r>
            <a:br>
              <a:rPr lang="en-US" sz="1200" kern="1200" noProof="1" smtClean="0">
                <a:solidFill>
                  <a:schemeClr val="tx1"/>
                </a:solidFill>
                <a:latin typeface="Arial"/>
                <a:ea typeface="MS PGothic" pitchFamily="34" charset="-128"/>
                <a:cs typeface="+mn-cs"/>
              </a:rPr>
            </a:br>
            <a:r>
              <a:rPr lang="en-US" sz="1200" kern="1200" noProof="1" smtClean="0">
                <a:solidFill>
                  <a:schemeClr val="tx1"/>
                </a:solidFill>
                <a:latin typeface="Arial"/>
                <a:ea typeface="MS PGothic" pitchFamily="34" charset="-128"/>
                <a:cs typeface="+mn-cs"/>
              </a:rPr>
              <a:t>The information contained herein may be changed without prior notice.</a:t>
            </a:r>
          </a:p>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National product specifications may vary.</a:t>
            </a:r>
          </a:p>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SAP and other SAP products and services mentioned herein as well as their respective logos are trademarks or registered trademarks of SAP AG in Germany and other countries.  </a:t>
            </a:r>
            <a:br>
              <a:rPr lang="en-US" sz="1200" kern="1200" noProof="1" smtClean="0">
                <a:solidFill>
                  <a:schemeClr val="tx1"/>
                </a:solidFill>
                <a:latin typeface="Arial"/>
                <a:ea typeface="MS PGothic" pitchFamily="34" charset="-128"/>
                <a:cs typeface="+mn-cs"/>
              </a:rPr>
            </a:br>
            <a:r>
              <a:rPr lang="en-US" sz="1200" kern="1200" noProof="1" smtClean="0">
                <a:solidFill>
                  <a:schemeClr val="tx1"/>
                </a:solidFill>
                <a:latin typeface="Arial"/>
                <a:ea typeface="MS PGothic" pitchFamily="34" charset="-128"/>
                <a:cs typeface="+mn-cs"/>
              </a:rPr>
              <a:t>Please see </a:t>
            </a:r>
            <a:r>
              <a:rPr lang="en-US" sz="1200" kern="1200" noProof="1" smtClean="0">
                <a:solidFill>
                  <a:schemeClr val="tx1"/>
                </a:solidFill>
                <a:latin typeface="Arial"/>
                <a:ea typeface="MS PGothic" pitchFamily="34" charset="-128"/>
                <a:cs typeface="+mn-cs"/>
                <a:hlinkClick r:id="rId2"/>
              </a:rPr>
              <a:t>http://www.sap.com/corporate-en/legal/copyright/index.epx#trademark</a:t>
            </a:r>
            <a:r>
              <a:rPr lang="en-US" sz="1200" kern="1200" noProof="1" smtClean="0">
                <a:solidFill>
                  <a:schemeClr val="tx1"/>
                </a:solidFill>
                <a:latin typeface="Arial"/>
                <a:ea typeface="MS PGothic" pitchFamily="34" charset="-128"/>
                <a:cs typeface="+mn-cs"/>
              </a:rPr>
              <a:t> for additional trademark information and notices.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9815222"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en-GB" sz="2900" b="1" kern="1200" noProof="0" dirty="0" smtClean="0">
                <a:solidFill>
                  <a:schemeClr val="accent2"/>
                </a:solidFill>
                <a:latin typeface="+mj-lt"/>
                <a:ea typeface="+mj-ea"/>
                <a:cs typeface="+mj-cs"/>
              </a:rPr>
              <a:t>© </a:t>
            </a:r>
            <a:r>
              <a:rPr lang="de-DE" sz="2900" b="1" kern="1200" noProof="0" dirty="0" smtClean="0">
                <a:solidFill>
                  <a:schemeClr val="accent2"/>
                </a:solidFill>
                <a:latin typeface="+mj-lt"/>
                <a:ea typeface="+mj-ea"/>
                <a:cs typeface="+mj-cs"/>
              </a:rPr>
              <a:t>2013 SAP AG. Alle Rechte vorbehalten.</a:t>
            </a:r>
          </a:p>
        </p:txBody>
      </p:sp>
      <p:sp>
        <p:nvSpPr>
          <p:cNvPr id="8" name="TextBox 7"/>
          <p:cNvSpPr txBox="1"/>
          <p:nvPr userDrawn="1"/>
        </p:nvSpPr>
        <p:spPr bwMode="gray">
          <a:xfrm>
            <a:off x="323999" y="1692000"/>
            <a:ext cx="11547325" cy="2646878"/>
          </a:xfrm>
          <a:prstGeom prst="rect">
            <a:avLst/>
          </a:prstGeom>
          <a:noFill/>
        </p:spPr>
        <p:txBody>
          <a:bodyPr wrap="square" lIns="0" tIns="0" rIns="0" bIns="0" rtlCol="0">
            <a:spAutoFit/>
          </a:bodyPr>
          <a:lstStyle/>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Produkte können länderspezifische Unterschiede aufweisen.</a:t>
            </a:r>
          </a:p>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lang="de-DE" sz="1200" kern="1200" noProof="1" smtClean="0">
                <a:solidFill>
                  <a:schemeClr val="tx1"/>
                </a:solidFill>
                <a:latin typeface="Arial"/>
                <a:ea typeface="MS PGothic" pitchFamily="34" charset="-128"/>
                <a:cs typeface="+mn-cs"/>
                <a:hlinkClick r:id="rId2"/>
              </a:rPr>
              <a:t>http://www.sap.com/corporate-en/legal/copyright/index.epx#trademark</a:t>
            </a:r>
            <a:r>
              <a:rPr lang="de-DE" sz="1200" kern="1200" noProof="1" smtClean="0">
                <a:solidFill>
                  <a:schemeClr val="tx1"/>
                </a:solidFill>
                <a:latin typeface="Arial"/>
                <a:ea typeface="MS PGothic" pitchFamily="34" charset="-128"/>
                <a:cs typeface="+mn-cs"/>
              </a:rPr>
              <a:t>.</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Agenda">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788842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7999" y="324075"/>
            <a:ext cx="112572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
        <p:nvSpPr>
          <p:cNvPr id="9" name="Title 1"/>
          <p:cNvSpPr>
            <a:spLocks noGrp="1"/>
          </p:cNvSpPr>
          <p:nvPr>
            <p:ph type="ctrTitle" hasCustomPrompt="1"/>
          </p:nvPr>
        </p:nvSpPr>
        <p:spPr bwMode="gray">
          <a:xfrm>
            <a:off x="467999" y="324075"/>
            <a:ext cx="112572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de-DE" dirty="0"/>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de-DE" dirty="0"/>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6" name="Picture 5"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smtClean="0"/>
              <a:t>Click icon to add picture</a:t>
            </a:r>
            <a:endParaRPr lang="en-US"/>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de-DE"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Thank you</a:t>
            </a:r>
            <a:endParaRPr lang="de-DE"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6462"/>
            <a:ext cx="11545200" cy="1846659"/>
          </a:xfrm>
        </p:spPr>
        <p:txBody>
          <a:bodyPr anchor="b" anchorCtr="0">
            <a:noAutofit/>
          </a:bodyPr>
          <a:lstStyle>
            <a:lvl1pPr>
              <a:spcBef>
                <a:spcPts val="0"/>
              </a:spcBef>
              <a:defRPr sz="20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741"/>
            <a:ext cx="1826494" cy="9072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12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smtClean="0"/>
              <a:t>Agenda Item/Divider Headline</a:t>
            </a:r>
          </a:p>
          <a:p>
            <a:pPr lvl="1"/>
            <a:r>
              <a:rPr lang="en-US" dirty="0" smtClean="0"/>
              <a:t>Details</a:t>
            </a:r>
          </a:p>
          <a:p>
            <a:pPr lvl="2"/>
            <a:r>
              <a:rPr lang="en-US" dirty="0" smtClean="0"/>
              <a:t>Third Level</a:t>
            </a:r>
          </a:p>
          <a:p>
            <a:pPr lvl="3"/>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37720"/>
            <a:ext cx="2167265" cy="153888"/>
          </a:xfrm>
          <a:prstGeom prst="rect">
            <a:avLst/>
          </a:prstGeom>
          <a:noFill/>
        </p:spPr>
        <p:txBody>
          <a:bodyPr wrap="none" lIns="85730" tIns="0" rIns="0" bIns="0" rtlCol="0">
            <a:spAutoFit/>
          </a:bodyPr>
          <a:lstStyle/>
          <a:p>
            <a:pPr marL="158780" indent="-158780" algn="l">
              <a:buClr>
                <a:schemeClr val="bg1"/>
              </a:buClr>
              <a:buFont typeface="Arial" pitchFamily="34" charset="0"/>
              <a:buChar char="©"/>
              <a:tabLst/>
            </a:pPr>
            <a:r>
              <a:rPr lang="en-US" sz="1000" noProof="0" dirty="0" smtClean="0">
                <a:solidFill>
                  <a:schemeClr val="bg1"/>
                </a:solidFill>
              </a:rPr>
              <a:t>2015 SAP AG. All rights reserved.</a:t>
            </a:r>
          </a:p>
        </p:txBody>
      </p:sp>
      <p:sp>
        <p:nvSpPr>
          <p:cNvPr id="34" name="TextBox 33"/>
          <p:cNvSpPr txBox="1"/>
          <p:nvPr/>
        </p:nvSpPr>
        <p:spPr bwMode="black">
          <a:xfrm>
            <a:off x="11624489" y="6637720"/>
            <a:ext cx="243661" cy="153888"/>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bg1"/>
                </a:solidFill>
              </a:rPr>
              <a:pPr marL="111525" indent="-111525" algn="r">
                <a:buClr>
                  <a:schemeClr val="accent2"/>
                </a:buClr>
                <a:buFont typeface="Arial" pitchFamily="34" charset="0"/>
                <a:buNone/>
              </a:pPr>
              <a:t>‹#›</a:t>
            </a:fld>
            <a:endParaRPr lang="en-US" sz="1000" noProof="0" dirty="0" smtClean="0">
              <a:solidFill>
                <a:schemeClr val="bg1"/>
              </a:solidFill>
            </a:endParaRP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 id="2147483713" r:id="rId22"/>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hyperlink" Target="https://github.wdf.sap.corp/cc-java-dev/cc-bulletinboard-ads-spring-cxf-tomca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image" Target="../media/image4.png"/><Relationship Id="rId3" Type="http://schemas.openxmlformats.org/officeDocument/2006/relationships/slide" Target="slide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hyperlink" Target="https://github.wdf.sap.corp/cc-java-dev/cc-m4-coursematerial/blob/master/Exercises/Exercise06-AutomateVersioning.md" TargetMode="Externa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hyperlink" Target="http://www.lucasward.net/2010/11/maven-and-continuous-delivery.html" TargetMode="External"/><Relationship Id="rId4" Type="http://schemas.openxmlformats.org/officeDocument/2006/relationships/hyperlink" Target="http://kief.com/the-conflict-between-continuous-delivery-and-traditional-agile.html" TargetMode="External"/><Relationship Id="rId5" Type="http://schemas.openxmlformats.org/officeDocument/2006/relationships/hyperlink" Target="http://axelfontaine.com/blog/final-nail.html" TargetMode="External"/><Relationship Id="rId1" Type="http://schemas.openxmlformats.org/officeDocument/2006/relationships/slideLayout" Target="../slideLayouts/slideLayout10.xml"/><Relationship Id="rId2" Type="http://schemas.openxmlformats.org/officeDocument/2006/relationships/hyperlink" Target="http://maven.40175.n5.nabble.com/Continuous-Delivery-and-Maven-td3245370.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hyperlink" Target="https://git-scm.com/book/en/v2/Git-Basics-Tagg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Automatic Versioning</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7419397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bwMode="gray">
          <a:xfrm>
            <a:off x="2019300" y="1707419"/>
            <a:ext cx="4960533" cy="4236180"/>
          </a:xfrm>
          <a:prstGeom prst="rect">
            <a:avLst/>
          </a:prstGeom>
          <a:ln>
            <a:prstDash val="dash"/>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sz="2000" kern="0" dirty="0" err="1" smtClean="0">
                <a:solidFill>
                  <a:srgbClr val="000000"/>
                </a:solidFill>
                <a:ea typeface="Arial Unicode MS" pitchFamily="34" charset="-128"/>
                <a:cs typeface="Arial Unicode MS" pitchFamily="34" charset="-128"/>
              </a:rPr>
              <a:t>GitHub</a:t>
            </a:r>
            <a:endParaRPr sz="2000" kern="0" dirty="0" smtClean="0">
              <a:solidFill>
                <a:srgbClr val="000000"/>
              </a:solidFill>
              <a:ea typeface="Arial Unicode MS" pitchFamily="34" charset="-128"/>
              <a:cs typeface="Arial Unicode MS" pitchFamily="34" charset="-128"/>
            </a:endParaRPr>
          </a:p>
        </p:txBody>
      </p:sp>
      <p:sp>
        <p:nvSpPr>
          <p:cNvPr id="6" name="Title 5"/>
          <p:cNvSpPr>
            <a:spLocks noGrp="1"/>
          </p:cNvSpPr>
          <p:nvPr>
            <p:ph type="title"/>
          </p:nvPr>
        </p:nvSpPr>
        <p:spPr/>
        <p:txBody>
          <a:bodyPr/>
          <a:lstStyle/>
          <a:p>
            <a:r>
              <a:rPr lang="de-DE" dirty="0" err="1" smtClean="0"/>
              <a:t>Automatic</a:t>
            </a:r>
            <a:r>
              <a:rPr lang="de-DE" dirty="0" smtClean="0"/>
              <a:t> </a:t>
            </a:r>
            <a:r>
              <a:rPr lang="de-DE" dirty="0" err="1" smtClean="0"/>
              <a:t>Versioning</a:t>
            </a:r>
            <a:r>
              <a:rPr lang="de-DE" dirty="0" smtClean="0"/>
              <a:t/>
            </a:r>
            <a:br>
              <a:rPr lang="de-DE" dirty="0" smtClean="0"/>
            </a:br>
            <a:r>
              <a:rPr lang="de-DE" b="0" dirty="0" err="1" smtClean="0"/>
              <a:t>Build</a:t>
            </a:r>
            <a:r>
              <a:rPr lang="de-DE" b="0" dirty="0" smtClean="0"/>
              <a:t> </a:t>
            </a:r>
            <a:r>
              <a:rPr lang="de-DE" b="0" dirty="0" err="1" smtClean="0"/>
              <a:t>only</a:t>
            </a:r>
            <a:r>
              <a:rPr lang="de-DE" b="0" dirty="0" smtClean="0"/>
              <a:t> </a:t>
            </a:r>
            <a:r>
              <a:rPr lang="de-DE" b="0" dirty="0" err="1" smtClean="0"/>
              <a:t>once</a:t>
            </a:r>
            <a:r>
              <a:rPr lang="de-DE" b="0" dirty="0" smtClean="0"/>
              <a:t> </a:t>
            </a:r>
            <a:r>
              <a:rPr lang="de-DE" b="0" dirty="0" err="1" smtClean="0"/>
              <a:t>and</a:t>
            </a:r>
            <a:r>
              <a:rPr lang="de-DE" b="0" dirty="0" smtClean="0"/>
              <a:t> </a:t>
            </a:r>
            <a:r>
              <a:rPr lang="de-DE" b="0" dirty="0" err="1" smtClean="0"/>
              <a:t>centrally</a:t>
            </a:r>
            <a:endParaRPr lang="de-DE" b="0" dirty="0"/>
          </a:p>
        </p:txBody>
      </p:sp>
      <p:sp>
        <p:nvSpPr>
          <p:cNvPr id="7" name="Oval 6"/>
          <p:cNvSpPr/>
          <p:nvPr/>
        </p:nvSpPr>
        <p:spPr bwMode="gray">
          <a:xfrm>
            <a:off x="3459493" y="5491644"/>
            <a:ext cx="296779" cy="288758"/>
          </a:xfrm>
          <a:prstGeom prst="ellipse">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FFFFFF"/>
              </a:solidFill>
              <a:ea typeface="Arial Unicode MS" pitchFamily="34" charset="-128"/>
              <a:cs typeface="Arial Unicode MS" pitchFamily="34" charset="-128"/>
            </a:endParaRPr>
          </a:p>
        </p:txBody>
      </p:sp>
      <p:sp>
        <p:nvSpPr>
          <p:cNvPr id="8" name="Oval 7"/>
          <p:cNvSpPr/>
          <p:nvPr/>
        </p:nvSpPr>
        <p:spPr bwMode="gray">
          <a:xfrm>
            <a:off x="3459493" y="4726548"/>
            <a:ext cx="296779" cy="288758"/>
          </a:xfrm>
          <a:prstGeom prst="ellipse">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FFFFFF"/>
              </a:solidFill>
              <a:ea typeface="Arial Unicode MS" pitchFamily="34" charset="-128"/>
              <a:cs typeface="Arial Unicode MS" pitchFamily="34" charset="-128"/>
            </a:endParaRPr>
          </a:p>
        </p:txBody>
      </p:sp>
      <p:cxnSp>
        <p:nvCxnSpPr>
          <p:cNvPr id="11" name="Straight Arrow Connector 10"/>
          <p:cNvCxnSpPr>
            <a:stCxn id="7" idx="0"/>
            <a:endCxn id="8" idx="4"/>
          </p:cNvCxnSpPr>
          <p:nvPr/>
        </p:nvCxnSpPr>
        <p:spPr>
          <a:xfrm flipV="1">
            <a:off x="3607883" y="5015306"/>
            <a:ext cx="0" cy="476338"/>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bwMode="gray">
          <a:xfrm>
            <a:off x="7283255" y="1707419"/>
            <a:ext cx="2808494" cy="4236179"/>
          </a:xfrm>
          <a:prstGeom prst="rect">
            <a:avLst/>
          </a:prstGeom>
          <a:ln>
            <a:prstDash val="dash"/>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sz="2000" kern="0" dirty="0" smtClean="0">
                <a:solidFill>
                  <a:srgbClr val="000000"/>
                </a:solidFill>
                <a:ea typeface="Arial Unicode MS" pitchFamily="34" charset="-128"/>
                <a:cs typeface="Arial Unicode MS" pitchFamily="34" charset="-128"/>
              </a:rPr>
              <a:t>Jenkins</a:t>
            </a:r>
          </a:p>
        </p:txBody>
      </p:sp>
      <p:sp>
        <p:nvSpPr>
          <p:cNvPr id="19" name="Rounded Rectangle 18"/>
          <p:cNvSpPr/>
          <p:nvPr/>
        </p:nvSpPr>
        <p:spPr bwMode="gray">
          <a:xfrm>
            <a:off x="7586904" y="4747044"/>
            <a:ext cx="1516990" cy="532184"/>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sz="1600" kern="0" dirty="0" smtClean="0">
                <a:solidFill>
                  <a:srgbClr val="000000"/>
                </a:solidFill>
                <a:ea typeface="Arial Unicode MS" pitchFamily="34" charset="-128"/>
                <a:cs typeface="Arial Unicode MS" pitchFamily="34" charset="-128"/>
              </a:rPr>
              <a:t>Commit Stage</a:t>
            </a:r>
            <a:endParaRPr sz="1600" kern="0" dirty="0" err="1" smtClean="0">
              <a:solidFill>
                <a:srgbClr val="000000"/>
              </a:solidFill>
              <a:ea typeface="Arial Unicode MS" pitchFamily="34" charset="-128"/>
              <a:cs typeface="Arial Unicode MS" pitchFamily="34" charset="-128"/>
            </a:endParaRPr>
          </a:p>
        </p:txBody>
      </p:sp>
      <p:sp>
        <p:nvSpPr>
          <p:cNvPr id="63" name="Rectangle 62"/>
          <p:cNvSpPr/>
          <p:nvPr/>
        </p:nvSpPr>
        <p:spPr bwMode="gray">
          <a:xfrm>
            <a:off x="2259829" y="4756463"/>
            <a:ext cx="809601" cy="22892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sz="1400" kern="0" dirty="0" err="1" smtClean="0">
                <a:solidFill>
                  <a:srgbClr val="000000"/>
                </a:solidFill>
                <a:ea typeface="Arial Unicode MS" pitchFamily="34" charset="-128"/>
                <a:cs typeface="Arial Unicode MS" pitchFamily="34" charset="-128"/>
              </a:rPr>
              <a:t>master</a:t>
            </a:r>
            <a:endParaRPr sz="1400" kern="0" dirty="0" smtClean="0">
              <a:solidFill>
                <a:srgbClr val="000000"/>
              </a:solidFill>
              <a:ea typeface="Arial Unicode MS" pitchFamily="34" charset="-128"/>
              <a:cs typeface="Arial Unicode MS" pitchFamily="34" charset="-128"/>
            </a:endParaRPr>
          </a:p>
        </p:txBody>
      </p:sp>
      <p:sp>
        <p:nvSpPr>
          <p:cNvPr id="77" name="Rounded Rectangle 76"/>
          <p:cNvSpPr/>
          <p:nvPr/>
        </p:nvSpPr>
        <p:spPr bwMode="gray">
          <a:xfrm>
            <a:off x="7583947" y="2502407"/>
            <a:ext cx="1516990" cy="532184"/>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sz="1600" kern="0" dirty="0" err="1" smtClean="0">
                <a:solidFill>
                  <a:srgbClr val="000000"/>
                </a:solidFill>
                <a:ea typeface="Arial Unicode MS" pitchFamily="34" charset="-128"/>
                <a:cs typeface="Arial Unicode MS" pitchFamily="34" charset="-128"/>
              </a:rPr>
              <a:t>Acceptance</a:t>
            </a:r>
            <a:r>
              <a:rPr sz="1600" kern="0" dirty="0" smtClean="0">
                <a:solidFill>
                  <a:srgbClr val="000000"/>
                </a:solidFill>
                <a:ea typeface="Arial Unicode MS" pitchFamily="34" charset="-128"/>
                <a:cs typeface="Arial Unicode MS" pitchFamily="34" charset="-128"/>
              </a:rPr>
              <a:t> Stage</a:t>
            </a:r>
            <a:endParaRPr sz="1600" kern="0" dirty="0" err="1" smtClean="0">
              <a:solidFill>
                <a:srgbClr val="000000"/>
              </a:solidFill>
              <a:ea typeface="Arial Unicode MS" pitchFamily="34" charset="-128"/>
              <a:cs typeface="Arial Unicode MS" pitchFamily="34" charset="-128"/>
            </a:endParaRPr>
          </a:p>
        </p:txBody>
      </p:sp>
      <p:grpSp>
        <p:nvGrpSpPr>
          <p:cNvPr id="52" name="Group 51"/>
          <p:cNvGrpSpPr/>
          <p:nvPr/>
        </p:nvGrpSpPr>
        <p:grpSpPr>
          <a:xfrm>
            <a:off x="3712810" y="4973017"/>
            <a:ext cx="3871137" cy="258594"/>
            <a:chOff x="3712810" y="4973017"/>
            <a:chExt cx="3871137" cy="258594"/>
          </a:xfrm>
        </p:grpSpPr>
        <p:cxnSp>
          <p:nvCxnSpPr>
            <p:cNvPr id="24" name="Curved Connector 23"/>
            <p:cNvCxnSpPr>
              <a:stCxn id="8" idx="5"/>
            </p:cNvCxnSpPr>
            <p:nvPr/>
          </p:nvCxnSpPr>
          <p:spPr>
            <a:xfrm rot="16200000" flipH="1">
              <a:off x="5551823" y="3134004"/>
              <a:ext cx="193111" cy="3871137"/>
            </a:xfrm>
            <a:prstGeom prst="curvedConnector2">
              <a:avLst/>
            </a:prstGeom>
            <a:ln w="63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968096" y="4985390"/>
              <a:ext cx="113814" cy="246221"/>
            </a:xfrm>
            <a:prstGeom prst="rect">
              <a:avLst/>
            </a:prstGeom>
          </p:spPr>
          <p:style>
            <a:lnRef idx="1">
              <a:schemeClr val="accent2"/>
            </a:lnRef>
            <a:fillRef idx="2">
              <a:schemeClr val="accent2"/>
            </a:fillRef>
            <a:effectRef idx="1">
              <a:schemeClr val="accent2"/>
            </a:effectRef>
            <a:fontRef idx="minor">
              <a:schemeClr val="dk1"/>
            </a:fontRef>
          </p:style>
          <p:txBody>
            <a:bodyPr wrap="none" lIns="0" tIns="0" rIns="0" bIns="0" rtlCol="0">
              <a:spAutoFit/>
            </a:bodyPr>
            <a:lstStyle/>
            <a:p>
              <a:pPr fontAlgn="base">
                <a:spcBef>
                  <a:spcPts val="600"/>
                </a:spcBef>
                <a:spcAft>
                  <a:spcPct val="0"/>
                </a:spcAft>
                <a:buClr>
                  <a:srgbClr val="F0AB00"/>
                </a:buClr>
                <a:buSzPct val="80000"/>
              </a:pPr>
              <a:r>
                <a:rPr sz="1600" kern="0" dirty="0" smtClean="0">
                  <a:solidFill>
                    <a:srgbClr val="000000"/>
                  </a:solidFill>
                  <a:ea typeface="Arial Unicode MS" pitchFamily="34" charset="-128"/>
                  <a:cs typeface="Arial Unicode MS" pitchFamily="34" charset="-128"/>
                </a:rPr>
                <a:t>1</a:t>
              </a:r>
            </a:p>
          </p:txBody>
        </p:sp>
      </p:grpSp>
      <p:grpSp>
        <p:nvGrpSpPr>
          <p:cNvPr id="57" name="Group 56"/>
          <p:cNvGrpSpPr/>
          <p:nvPr/>
        </p:nvGrpSpPr>
        <p:grpSpPr>
          <a:xfrm>
            <a:off x="3756272" y="4229536"/>
            <a:ext cx="3830632" cy="800157"/>
            <a:chOff x="3756272" y="4229536"/>
            <a:chExt cx="3830632" cy="800157"/>
          </a:xfrm>
        </p:grpSpPr>
        <p:sp>
          <p:nvSpPr>
            <p:cNvPr id="73" name="Oval 72"/>
            <p:cNvSpPr/>
            <p:nvPr/>
          </p:nvSpPr>
          <p:spPr bwMode="gray">
            <a:xfrm>
              <a:off x="4089744" y="4229536"/>
              <a:ext cx="296779" cy="288758"/>
            </a:xfrm>
            <a:prstGeom prst="ellips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FFFFFF"/>
                </a:solidFill>
                <a:ea typeface="Arial Unicode MS" pitchFamily="34" charset="-128"/>
                <a:cs typeface="Arial Unicode MS" pitchFamily="34" charset="-128"/>
              </a:endParaRPr>
            </a:p>
          </p:txBody>
        </p:sp>
        <p:cxnSp>
          <p:nvCxnSpPr>
            <p:cNvPr id="74" name="Curved Connector 73"/>
            <p:cNvCxnSpPr>
              <a:stCxn id="8" idx="6"/>
              <a:endCxn id="73" idx="4"/>
            </p:cNvCxnSpPr>
            <p:nvPr/>
          </p:nvCxnSpPr>
          <p:spPr>
            <a:xfrm flipV="1">
              <a:off x="3756272" y="4518294"/>
              <a:ext cx="481862" cy="352633"/>
            </a:xfrm>
            <a:prstGeom prst="curvedConnector2">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Flowchart: Document 37"/>
            <p:cNvSpPr/>
            <p:nvPr/>
          </p:nvSpPr>
          <p:spPr bwMode="gray">
            <a:xfrm>
              <a:off x="4627524" y="4238050"/>
              <a:ext cx="937624" cy="228927"/>
            </a:xfrm>
            <a:prstGeom prst="flowChartDocumen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sz="1400" kern="0" dirty="0" err="1" smtClean="0">
                  <a:solidFill>
                    <a:srgbClr val="000000"/>
                  </a:solidFill>
                  <a:ea typeface="Arial Unicode MS" pitchFamily="34" charset="-128"/>
                  <a:cs typeface="Arial Unicode MS" pitchFamily="34" charset="-128"/>
                </a:rPr>
                <a:t>build</a:t>
              </a:r>
              <a:endParaRPr sz="1400" kern="0" dirty="0" smtClean="0">
                <a:solidFill>
                  <a:srgbClr val="000000"/>
                </a:solidFill>
                <a:ea typeface="Arial Unicode MS" pitchFamily="34" charset="-128"/>
                <a:cs typeface="Arial Unicode MS" pitchFamily="34" charset="-128"/>
              </a:endParaRPr>
            </a:p>
          </p:txBody>
        </p:sp>
        <p:cxnSp>
          <p:nvCxnSpPr>
            <p:cNvPr id="4" name="Curved Connector 3"/>
            <p:cNvCxnSpPr>
              <a:stCxn id="19" idx="1"/>
              <a:endCxn id="38" idx="2"/>
            </p:cNvCxnSpPr>
            <p:nvPr/>
          </p:nvCxnSpPr>
          <p:spPr>
            <a:xfrm rot="10800000">
              <a:off x="5096336" y="4451842"/>
              <a:ext cx="2490568" cy="561294"/>
            </a:xfrm>
            <a:prstGeom prst="curvedConnector2">
              <a:avLst/>
            </a:prstGeom>
            <a:ln w="63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9" name="Curved Connector 38"/>
            <p:cNvCxnSpPr>
              <a:endCxn id="73" idx="5"/>
            </p:cNvCxnSpPr>
            <p:nvPr/>
          </p:nvCxnSpPr>
          <p:spPr>
            <a:xfrm rot="10800000">
              <a:off x="4343062" y="4476006"/>
              <a:ext cx="3240883" cy="537130"/>
            </a:xfrm>
            <a:prstGeom prst="curvedConnector2">
              <a:avLst/>
            </a:prstGeom>
            <a:ln w="63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460168" y="4783472"/>
              <a:ext cx="113814" cy="246221"/>
            </a:xfrm>
            <a:prstGeom prst="rect">
              <a:avLst/>
            </a:prstGeom>
          </p:spPr>
          <p:style>
            <a:lnRef idx="1">
              <a:schemeClr val="accent2"/>
            </a:lnRef>
            <a:fillRef idx="2">
              <a:schemeClr val="accent2"/>
            </a:fillRef>
            <a:effectRef idx="1">
              <a:schemeClr val="accent2"/>
            </a:effectRef>
            <a:fontRef idx="minor">
              <a:schemeClr val="dk1"/>
            </a:fontRef>
          </p:style>
          <p:txBody>
            <a:bodyPr wrap="none" lIns="0" tIns="0" rIns="0" bIns="0" rtlCol="0">
              <a:spAutoFit/>
            </a:bodyPr>
            <a:lstStyle/>
            <a:p>
              <a:pPr fontAlgn="base">
                <a:spcBef>
                  <a:spcPts val="600"/>
                </a:spcBef>
                <a:spcAft>
                  <a:spcPct val="0"/>
                </a:spcAft>
                <a:buClr>
                  <a:srgbClr val="F0AB00"/>
                </a:buClr>
                <a:buSzPct val="80000"/>
              </a:pPr>
              <a:r>
                <a:rPr sz="1600" kern="0" dirty="0" smtClean="0">
                  <a:solidFill>
                    <a:srgbClr val="000000"/>
                  </a:solidFill>
                  <a:ea typeface="Arial Unicode MS" pitchFamily="34" charset="-128"/>
                  <a:cs typeface="Arial Unicode MS" pitchFamily="34" charset="-128"/>
                </a:rPr>
                <a:t>2</a:t>
              </a:r>
            </a:p>
          </p:txBody>
        </p:sp>
      </p:grpSp>
      <p:grpSp>
        <p:nvGrpSpPr>
          <p:cNvPr id="56" name="Group 55"/>
          <p:cNvGrpSpPr/>
          <p:nvPr/>
        </p:nvGrpSpPr>
        <p:grpSpPr>
          <a:xfrm>
            <a:off x="5709897" y="2768498"/>
            <a:ext cx="1874050" cy="1698479"/>
            <a:chOff x="5709897" y="2768498"/>
            <a:chExt cx="1874050" cy="1698479"/>
          </a:xfrm>
        </p:grpSpPr>
        <p:sp>
          <p:nvSpPr>
            <p:cNvPr id="37" name="Flowchart: Document 36"/>
            <p:cNvSpPr/>
            <p:nvPr/>
          </p:nvSpPr>
          <p:spPr bwMode="gray">
            <a:xfrm>
              <a:off x="5709897" y="4238050"/>
              <a:ext cx="937624" cy="228927"/>
            </a:xfrm>
            <a:prstGeom prst="flowChartDocumen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sz="1400" kern="0" dirty="0" err="1" smtClean="0">
                  <a:solidFill>
                    <a:srgbClr val="000000"/>
                  </a:solidFill>
                  <a:ea typeface="Arial Unicode MS" pitchFamily="34" charset="-128"/>
                  <a:cs typeface="Arial Unicode MS" pitchFamily="34" charset="-128"/>
                </a:rPr>
                <a:t>release</a:t>
              </a:r>
              <a:endParaRPr sz="1400" kern="0" dirty="0" smtClean="0">
                <a:solidFill>
                  <a:srgbClr val="000000"/>
                </a:solidFill>
                <a:ea typeface="Arial Unicode MS" pitchFamily="34" charset="-128"/>
                <a:cs typeface="Arial Unicode MS" pitchFamily="34" charset="-128"/>
              </a:endParaRPr>
            </a:p>
          </p:txBody>
        </p:sp>
        <p:cxnSp>
          <p:nvCxnSpPr>
            <p:cNvPr id="36" name="Curved Connector 35"/>
            <p:cNvCxnSpPr>
              <a:stCxn id="77" idx="1"/>
              <a:endCxn id="37" idx="0"/>
            </p:cNvCxnSpPr>
            <p:nvPr/>
          </p:nvCxnSpPr>
          <p:spPr>
            <a:xfrm rot="10800000" flipV="1">
              <a:off x="6178709" y="2768498"/>
              <a:ext cx="1405238" cy="1469551"/>
            </a:xfrm>
            <a:prstGeom prst="curvedConnector2">
              <a:avLst/>
            </a:prstGeom>
            <a:ln w="63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6695141" y="2948729"/>
              <a:ext cx="113814" cy="246221"/>
            </a:xfrm>
            <a:prstGeom prst="rect">
              <a:avLst/>
            </a:prstGeom>
          </p:spPr>
          <p:style>
            <a:lnRef idx="1">
              <a:schemeClr val="accent2"/>
            </a:lnRef>
            <a:fillRef idx="2">
              <a:schemeClr val="accent2"/>
            </a:fillRef>
            <a:effectRef idx="1">
              <a:schemeClr val="accent2"/>
            </a:effectRef>
            <a:fontRef idx="minor">
              <a:schemeClr val="dk1"/>
            </a:fontRef>
          </p:style>
          <p:txBody>
            <a:bodyPr wrap="none" lIns="0" tIns="0" rIns="0" bIns="0" rtlCol="0">
              <a:spAutoFit/>
            </a:bodyPr>
            <a:lstStyle/>
            <a:p>
              <a:pPr fontAlgn="base">
                <a:spcBef>
                  <a:spcPts val="600"/>
                </a:spcBef>
                <a:spcAft>
                  <a:spcPct val="0"/>
                </a:spcAft>
                <a:buClr>
                  <a:srgbClr val="F0AB00"/>
                </a:buClr>
                <a:buSzPct val="80000"/>
              </a:pPr>
              <a:r>
                <a:rPr sz="1600" kern="0" dirty="0">
                  <a:solidFill>
                    <a:srgbClr val="000000"/>
                  </a:solidFill>
                  <a:ea typeface="Arial Unicode MS" pitchFamily="34" charset="-128"/>
                  <a:cs typeface="Arial Unicode MS" pitchFamily="34" charset="-128"/>
                </a:rPr>
                <a:t>3</a:t>
              </a:r>
              <a:endParaRPr sz="1600" kern="0" dirty="0" smtClean="0">
                <a:solidFill>
                  <a:srgbClr val="000000"/>
                </a:solidFill>
                <a:ea typeface="Arial Unicode MS" pitchFamily="34" charset="-128"/>
                <a:cs typeface="Arial Unicode MS" pitchFamily="34" charset="-128"/>
              </a:endParaRPr>
            </a:p>
          </p:txBody>
        </p:sp>
      </p:grpSp>
      <p:sp>
        <p:nvSpPr>
          <p:cNvPr id="51" name="Rounded Rectangle 50"/>
          <p:cNvSpPr/>
          <p:nvPr/>
        </p:nvSpPr>
        <p:spPr bwMode="gray">
          <a:xfrm>
            <a:off x="7581683" y="3230083"/>
            <a:ext cx="1516990" cy="532184"/>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sz="1600" kern="0" dirty="0" smtClean="0">
                <a:solidFill>
                  <a:srgbClr val="000000"/>
                </a:solidFill>
                <a:ea typeface="Arial Unicode MS" pitchFamily="34" charset="-128"/>
                <a:cs typeface="Arial Unicode MS" pitchFamily="34" charset="-128"/>
              </a:rPr>
              <a:t>Performance Stage</a:t>
            </a:r>
            <a:endParaRPr sz="1600" kern="0" dirty="0" err="1" smtClean="0">
              <a:solidFill>
                <a:srgbClr val="000000"/>
              </a:solidFill>
              <a:ea typeface="Arial Unicode MS" pitchFamily="34" charset="-128"/>
              <a:cs typeface="Arial Unicode MS" pitchFamily="34" charset="-128"/>
            </a:endParaRPr>
          </a:p>
        </p:txBody>
      </p:sp>
      <p:sp>
        <p:nvSpPr>
          <p:cNvPr id="53" name="Rounded Rectangle 52"/>
          <p:cNvSpPr/>
          <p:nvPr/>
        </p:nvSpPr>
        <p:spPr bwMode="gray">
          <a:xfrm>
            <a:off x="7581683" y="3986110"/>
            <a:ext cx="1516990" cy="532184"/>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sz="1600" kern="0" dirty="0" smtClean="0">
                <a:solidFill>
                  <a:srgbClr val="000000"/>
                </a:solidFill>
                <a:ea typeface="Arial Unicode MS" pitchFamily="34" charset="-128"/>
                <a:cs typeface="Arial Unicode MS" pitchFamily="34" charset="-128"/>
              </a:rPr>
              <a:t>Integration Stage</a:t>
            </a:r>
            <a:endParaRPr sz="1600" kern="0" dirty="0" err="1" smtClean="0">
              <a:solidFill>
                <a:srgbClr val="000000"/>
              </a:solidFill>
              <a:ea typeface="Arial Unicode MS" pitchFamily="34" charset="-128"/>
              <a:cs typeface="Arial Unicode MS" pitchFamily="34" charset="-128"/>
            </a:endParaRPr>
          </a:p>
        </p:txBody>
      </p:sp>
      <p:sp>
        <p:nvSpPr>
          <p:cNvPr id="10" name="Flowchart: Magnetic Disk 9"/>
          <p:cNvSpPr/>
          <p:nvPr/>
        </p:nvSpPr>
        <p:spPr bwMode="gray">
          <a:xfrm>
            <a:off x="9357360" y="3695700"/>
            <a:ext cx="586740" cy="358140"/>
          </a:xfrm>
          <a:prstGeom prst="flowChartMagneticDisk">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cxnSp>
        <p:nvCxnSpPr>
          <p:cNvPr id="13" name="Elbow Connector 12"/>
          <p:cNvCxnSpPr>
            <a:stCxn id="19" idx="3"/>
            <a:endCxn id="10" idx="3"/>
          </p:cNvCxnSpPr>
          <p:nvPr/>
        </p:nvCxnSpPr>
        <p:spPr>
          <a:xfrm flipV="1">
            <a:off x="9103894" y="4053840"/>
            <a:ext cx="546836" cy="959296"/>
          </a:xfrm>
          <a:prstGeom prst="bentConnector2">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10" idx="2"/>
            <a:endCxn id="53" idx="3"/>
          </p:cNvCxnSpPr>
          <p:nvPr/>
        </p:nvCxnSpPr>
        <p:spPr>
          <a:xfrm rot="10800000" flipV="1">
            <a:off x="9098674" y="3874770"/>
            <a:ext cx="258687" cy="377432"/>
          </a:xfrm>
          <a:prstGeom prst="bentConnector3">
            <a:avLst>
              <a:gd name="adj1" fmla="val 50000"/>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10" idx="2"/>
            <a:endCxn id="51" idx="3"/>
          </p:cNvCxnSpPr>
          <p:nvPr/>
        </p:nvCxnSpPr>
        <p:spPr>
          <a:xfrm rot="10800000">
            <a:off x="9098674" y="3496176"/>
            <a:ext cx="258687" cy="378595"/>
          </a:xfrm>
          <a:prstGeom prst="bentConnector3">
            <a:avLst>
              <a:gd name="adj1" fmla="val 50000"/>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10" idx="1"/>
            <a:endCxn id="77" idx="3"/>
          </p:cNvCxnSpPr>
          <p:nvPr/>
        </p:nvCxnSpPr>
        <p:spPr>
          <a:xfrm rot="16200000" flipV="1">
            <a:off x="8912234" y="2957203"/>
            <a:ext cx="927201" cy="549793"/>
          </a:xfrm>
          <a:prstGeom prst="bentConnector2">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bwMode="gray">
          <a:xfrm>
            <a:off x="10262627" y="4132113"/>
            <a:ext cx="1606573" cy="181148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sz="2000" kern="0" dirty="0" smtClean="0">
                <a:solidFill>
                  <a:srgbClr val="000000"/>
                </a:solidFill>
                <a:ea typeface="Arial Unicode MS" pitchFamily="34" charset="-128"/>
                <a:cs typeface="Arial Unicode MS" pitchFamily="34" charset="-128"/>
              </a:rPr>
              <a:t>Legend</a:t>
            </a:r>
          </a:p>
          <a:p>
            <a:pPr defTabSz="914400" fontAlgn="base">
              <a:spcBef>
                <a:spcPct val="50000"/>
              </a:spcBef>
              <a:spcAft>
                <a:spcPct val="0"/>
              </a:spcAft>
              <a:buClr>
                <a:srgbClr val="F0AB00"/>
              </a:buClr>
              <a:buSzPct val="80000"/>
            </a:pPr>
            <a:r>
              <a:rPr sz="1400" kern="0" dirty="0" smtClean="0">
                <a:solidFill>
                  <a:srgbClr val="000000"/>
                </a:solidFill>
                <a:ea typeface="Arial Unicode MS" pitchFamily="34" charset="-128"/>
                <a:cs typeface="Arial Unicode MS" pitchFamily="34" charset="-128"/>
              </a:rPr>
              <a:t>Stage</a:t>
            </a:r>
          </a:p>
          <a:p>
            <a:pPr defTabSz="914400" fontAlgn="base">
              <a:spcBef>
                <a:spcPct val="50000"/>
              </a:spcBef>
              <a:spcAft>
                <a:spcPct val="0"/>
              </a:spcAft>
              <a:buClr>
                <a:srgbClr val="F0AB00"/>
              </a:buClr>
              <a:buSzPct val="80000"/>
            </a:pPr>
            <a:r>
              <a:rPr sz="1400" kern="0" dirty="0" err="1" smtClean="0">
                <a:solidFill>
                  <a:srgbClr val="000000"/>
                </a:solidFill>
                <a:ea typeface="Arial Unicode MS" pitchFamily="34" charset="-128"/>
                <a:cs typeface="Arial Unicode MS" pitchFamily="34" charset="-128"/>
              </a:rPr>
              <a:t>Git</a:t>
            </a:r>
            <a:r>
              <a:rPr sz="1400" kern="0" dirty="0" smtClean="0">
                <a:solidFill>
                  <a:srgbClr val="000000"/>
                </a:solidFill>
                <a:ea typeface="Arial Unicode MS" pitchFamily="34" charset="-128"/>
                <a:cs typeface="Arial Unicode MS" pitchFamily="34" charset="-128"/>
              </a:rPr>
              <a:t>-Tag</a:t>
            </a:r>
          </a:p>
          <a:p>
            <a:pPr defTabSz="914400" fontAlgn="base">
              <a:spcBef>
                <a:spcPct val="50000"/>
              </a:spcBef>
              <a:spcAft>
                <a:spcPct val="0"/>
              </a:spcAft>
              <a:buClr>
                <a:srgbClr val="F0AB00"/>
              </a:buClr>
              <a:buSzPct val="80000"/>
            </a:pPr>
            <a:r>
              <a:rPr sz="1400" kern="0" dirty="0" smtClean="0">
                <a:solidFill>
                  <a:srgbClr val="000000"/>
                </a:solidFill>
                <a:ea typeface="Arial Unicode MS" pitchFamily="34" charset="-128"/>
                <a:cs typeface="Arial Unicode MS" pitchFamily="34" charset="-128"/>
              </a:rPr>
              <a:t>Commit</a:t>
            </a:r>
          </a:p>
          <a:p>
            <a:pPr defTabSz="914400" fontAlgn="base">
              <a:spcBef>
                <a:spcPct val="50000"/>
              </a:spcBef>
              <a:spcAft>
                <a:spcPct val="0"/>
              </a:spcAft>
              <a:buClr>
                <a:srgbClr val="F0AB00"/>
              </a:buClr>
              <a:buSzPct val="80000"/>
            </a:pPr>
            <a:r>
              <a:rPr sz="1400" kern="0" dirty="0" err="1" smtClean="0">
                <a:solidFill>
                  <a:srgbClr val="000000"/>
                </a:solidFill>
                <a:ea typeface="Arial Unicode MS" pitchFamily="34" charset="-128"/>
                <a:cs typeface="Arial Unicode MS" pitchFamily="34" charset="-128"/>
              </a:rPr>
              <a:t>Branch</a:t>
            </a:r>
            <a:endParaRPr sz="1400" kern="0" dirty="0" smtClean="0">
              <a:solidFill>
                <a:srgbClr val="000000"/>
              </a:solidFill>
              <a:ea typeface="Arial Unicode MS" pitchFamily="34" charset="-128"/>
              <a:cs typeface="Arial Unicode MS" pitchFamily="34" charset="-128"/>
            </a:endParaRPr>
          </a:p>
        </p:txBody>
      </p:sp>
      <p:sp>
        <p:nvSpPr>
          <p:cNvPr id="43" name="Rounded Rectangle 42"/>
          <p:cNvSpPr/>
          <p:nvPr/>
        </p:nvSpPr>
        <p:spPr bwMode="gray">
          <a:xfrm>
            <a:off x="11279029" y="4646937"/>
            <a:ext cx="300171" cy="161702"/>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sz="1600" kern="0" dirty="0" err="1" smtClean="0">
              <a:solidFill>
                <a:srgbClr val="000000"/>
              </a:solidFill>
              <a:ea typeface="Arial Unicode MS" pitchFamily="34" charset="-128"/>
              <a:cs typeface="Arial Unicode MS" pitchFamily="34" charset="-128"/>
            </a:endParaRPr>
          </a:p>
        </p:txBody>
      </p:sp>
      <p:sp>
        <p:nvSpPr>
          <p:cNvPr id="44" name="Flowchart: Document 43"/>
          <p:cNvSpPr/>
          <p:nvPr/>
        </p:nvSpPr>
        <p:spPr bwMode="gray">
          <a:xfrm>
            <a:off x="11279029" y="4993895"/>
            <a:ext cx="403277" cy="120065"/>
          </a:xfrm>
          <a:prstGeom prst="flowChartDocumen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sz="1400" kern="0" dirty="0" smtClean="0">
              <a:solidFill>
                <a:srgbClr val="000000"/>
              </a:solidFill>
              <a:ea typeface="Arial Unicode MS" pitchFamily="34" charset="-128"/>
              <a:cs typeface="Arial Unicode MS" pitchFamily="34" charset="-128"/>
            </a:endParaRPr>
          </a:p>
        </p:txBody>
      </p:sp>
      <p:sp>
        <p:nvSpPr>
          <p:cNvPr id="45" name="Oval 44"/>
          <p:cNvSpPr/>
          <p:nvPr/>
        </p:nvSpPr>
        <p:spPr bwMode="gray">
          <a:xfrm>
            <a:off x="11382134" y="5279298"/>
            <a:ext cx="168000" cy="163126"/>
          </a:xfrm>
          <a:prstGeom prst="ellipse">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sp>
        <p:nvSpPr>
          <p:cNvPr id="46" name="Rectangle 45"/>
          <p:cNvSpPr/>
          <p:nvPr/>
        </p:nvSpPr>
        <p:spPr bwMode="gray">
          <a:xfrm>
            <a:off x="11279029" y="5624668"/>
            <a:ext cx="403277" cy="144471"/>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sz="1400" kern="0" dirty="0" smtClean="0">
              <a:solidFill>
                <a:srgbClr val="000000"/>
              </a:solidFill>
              <a:ea typeface="Arial Unicode MS" pitchFamily="34" charset="-128"/>
              <a:cs typeface="Arial Unicode MS" pitchFamily="34" charset="-128"/>
            </a:endParaRPr>
          </a:p>
        </p:txBody>
      </p:sp>
      <p:sp>
        <p:nvSpPr>
          <p:cNvPr id="2" name="Rectangle 1"/>
          <p:cNvSpPr/>
          <p:nvPr/>
        </p:nvSpPr>
        <p:spPr>
          <a:xfrm>
            <a:off x="324000" y="6090750"/>
            <a:ext cx="11255200" cy="369332"/>
          </a:xfrm>
          <a:prstGeom prst="rect">
            <a:avLst/>
          </a:prstGeom>
        </p:spPr>
        <p:txBody>
          <a:bodyPr wrap="square">
            <a:spAutoFit/>
          </a:bodyPr>
          <a:lstStyle/>
          <a:p>
            <a:pPr marL="342900" indent="-342900">
              <a:buFont typeface="Wingdings" panose="05000000000000000000" pitchFamily="2" charset="2"/>
              <a:buChar char="è"/>
            </a:pPr>
            <a:r>
              <a:rPr lang="en-US" sz="1800" dirty="0" smtClean="0"/>
              <a:t>Hint: The </a:t>
            </a:r>
            <a:r>
              <a:rPr lang="en-US" sz="1800" dirty="0"/>
              <a:t>version </a:t>
            </a:r>
            <a:r>
              <a:rPr lang="en-US" sz="1800" dirty="0" smtClean="0"/>
              <a:t>has to </a:t>
            </a:r>
            <a:r>
              <a:rPr lang="en-US" sz="1800" dirty="0"/>
              <a:t>be set before </a:t>
            </a:r>
            <a:r>
              <a:rPr lang="en-US" sz="1800" dirty="0" smtClean="0"/>
              <a:t>the build</a:t>
            </a:r>
          </a:p>
        </p:txBody>
      </p:sp>
    </p:spTree>
    <p:extLst>
      <p:ext uri="{BB962C8B-B14F-4D97-AF65-F5344CB8AC3E}">
        <p14:creationId xmlns:p14="http://schemas.microsoft.com/office/powerpoint/2010/main" val="3929993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fade">
                                      <p:cBhvr>
                                        <p:cTn id="12" dur="500"/>
                                        <p:tgtEl>
                                          <p:spTgt spid="5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500" fill="hold"/>
                                        <p:tgtEl>
                                          <p:spTgt spid="19"/>
                                        </p:tgtEl>
                                        <p:attrNameLst>
                                          <p:attrName>fillcolor</p:attrName>
                                        </p:attrNameLst>
                                      </p:cBhvr>
                                      <p:to>
                                        <a:srgbClr val="33CC33"/>
                                      </p:to>
                                    </p:animClr>
                                    <p:set>
                                      <p:cBhvr>
                                        <p:cTn id="17" dur="500" fill="hold"/>
                                        <p:tgtEl>
                                          <p:spTgt spid="19"/>
                                        </p:tgtEl>
                                        <p:attrNameLst>
                                          <p:attrName>fill.type</p:attrName>
                                        </p:attrNameLst>
                                      </p:cBhvr>
                                      <p:to>
                                        <p:strVal val="solid"/>
                                      </p:to>
                                    </p:set>
                                    <p:set>
                                      <p:cBhvr>
                                        <p:cTn id="18" dur="500" fill="hold"/>
                                        <p:tgtEl>
                                          <p:spTgt spid="19"/>
                                        </p:tgtEl>
                                        <p:attrNameLst>
                                          <p:attrName>fill.on</p:attrName>
                                        </p:attrNameLst>
                                      </p:cBhvr>
                                      <p:to>
                                        <p:strVal val="true"/>
                                      </p:to>
                                    </p:set>
                                  </p:childTnLst>
                                </p:cTn>
                              </p:par>
                            </p:childTnLst>
                          </p:cTn>
                        </p:par>
                        <p:par>
                          <p:cTn id="19" fill="hold">
                            <p:stCondLst>
                              <p:cond delay="500"/>
                            </p:stCondLst>
                            <p:childTnLst>
                              <p:par>
                                <p:cTn id="20" presetID="1" presetClass="emph" presetSubtype="2" fill="hold" nodeType="afterEffect">
                                  <p:stCondLst>
                                    <p:cond delay="0"/>
                                  </p:stCondLst>
                                  <p:childTnLst>
                                    <p:animClr clrSpc="rgb" dir="cw">
                                      <p:cBhvr>
                                        <p:cTn id="21" dur="500" fill="hold"/>
                                        <p:tgtEl>
                                          <p:spTgt spid="53"/>
                                        </p:tgtEl>
                                        <p:attrNameLst>
                                          <p:attrName>fillcolor</p:attrName>
                                        </p:attrNameLst>
                                      </p:cBhvr>
                                      <p:to>
                                        <a:srgbClr val="33CC33"/>
                                      </p:to>
                                    </p:animClr>
                                    <p:set>
                                      <p:cBhvr>
                                        <p:cTn id="22" dur="500" fill="hold"/>
                                        <p:tgtEl>
                                          <p:spTgt spid="53"/>
                                        </p:tgtEl>
                                        <p:attrNameLst>
                                          <p:attrName>fill.type</p:attrName>
                                        </p:attrNameLst>
                                      </p:cBhvr>
                                      <p:to>
                                        <p:strVal val="solid"/>
                                      </p:to>
                                    </p:set>
                                    <p:set>
                                      <p:cBhvr>
                                        <p:cTn id="23" dur="500" fill="hold"/>
                                        <p:tgtEl>
                                          <p:spTgt spid="53"/>
                                        </p:tgtEl>
                                        <p:attrNameLst>
                                          <p:attrName>fill.on</p:attrName>
                                        </p:attrNameLst>
                                      </p:cBhvr>
                                      <p:to>
                                        <p:strVal val="true"/>
                                      </p:to>
                                    </p:set>
                                  </p:childTnLst>
                                </p:cTn>
                              </p:par>
                            </p:childTnLst>
                          </p:cTn>
                        </p:par>
                        <p:par>
                          <p:cTn id="24" fill="hold">
                            <p:stCondLst>
                              <p:cond delay="1000"/>
                            </p:stCondLst>
                            <p:childTnLst>
                              <p:par>
                                <p:cTn id="25" presetID="1" presetClass="emph" presetSubtype="2" fill="hold" nodeType="afterEffect">
                                  <p:stCondLst>
                                    <p:cond delay="0"/>
                                  </p:stCondLst>
                                  <p:childTnLst>
                                    <p:animClr clrSpc="rgb" dir="cw">
                                      <p:cBhvr>
                                        <p:cTn id="26" dur="500" fill="hold"/>
                                        <p:tgtEl>
                                          <p:spTgt spid="51"/>
                                        </p:tgtEl>
                                        <p:attrNameLst>
                                          <p:attrName>fillcolor</p:attrName>
                                        </p:attrNameLst>
                                      </p:cBhvr>
                                      <p:to>
                                        <a:srgbClr val="33CC33"/>
                                      </p:to>
                                    </p:animClr>
                                    <p:set>
                                      <p:cBhvr>
                                        <p:cTn id="27" dur="500" fill="hold"/>
                                        <p:tgtEl>
                                          <p:spTgt spid="51"/>
                                        </p:tgtEl>
                                        <p:attrNameLst>
                                          <p:attrName>fill.type</p:attrName>
                                        </p:attrNameLst>
                                      </p:cBhvr>
                                      <p:to>
                                        <p:strVal val="solid"/>
                                      </p:to>
                                    </p:set>
                                    <p:set>
                                      <p:cBhvr>
                                        <p:cTn id="28" dur="500" fill="hold"/>
                                        <p:tgtEl>
                                          <p:spTgt spid="51"/>
                                        </p:tgtEl>
                                        <p:attrNameLst>
                                          <p:attrName>fill.on</p:attrName>
                                        </p:attrNameLst>
                                      </p:cBhvr>
                                      <p:to>
                                        <p:strVal val="true"/>
                                      </p:to>
                                    </p:set>
                                  </p:childTnLst>
                                </p:cTn>
                              </p:par>
                            </p:childTnLst>
                          </p:cTn>
                        </p:par>
                        <p:par>
                          <p:cTn id="29" fill="hold">
                            <p:stCondLst>
                              <p:cond delay="1500"/>
                            </p:stCondLst>
                            <p:childTnLst>
                              <p:par>
                                <p:cTn id="30" presetID="1" presetClass="emph" presetSubtype="2" fill="hold" nodeType="afterEffect">
                                  <p:stCondLst>
                                    <p:cond delay="0"/>
                                  </p:stCondLst>
                                  <p:childTnLst>
                                    <p:animClr clrSpc="rgb" dir="cw">
                                      <p:cBhvr>
                                        <p:cTn id="31" dur="500" fill="hold"/>
                                        <p:tgtEl>
                                          <p:spTgt spid="77"/>
                                        </p:tgtEl>
                                        <p:attrNameLst>
                                          <p:attrName>fillcolor</p:attrName>
                                        </p:attrNameLst>
                                      </p:cBhvr>
                                      <p:to>
                                        <a:srgbClr val="33CC33"/>
                                      </p:to>
                                    </p:animClr>
                                    <p:set>
                                      <p:cBhvr>
                                        <p:cTn id="32" dur="500" fill="hold"/>
                                        <p:tgtEl>
                                          <p:spTgt spid="77"/>
                                        </p:tgtEl>
                                        <p:attrNameLst>
                                          <p:attrName>fill.type</p:attrName>
                                        </p:attrNameLst>
                                      </p:cBhvr>
                                      <p:to>
                                        <p:strVal val="solid"/>
                                      </p:to>
                                    </p:set>
                                    <p:set>
                                      <p:cBhvr>
                                        <p:cTn id="33" dur="500" fill="hold"/>
                                        <p:tgtEl>
                                          <p:spTgt spid="77"/>
                                        </p:tgtEl>
                                        <p:attrNameLst>
                                          <p:attrName>fill.on</p:attrName>
                                        </p:attrNameLst>
                                      </p:cBhvr>
                                      <p:to>
                                        <p:strVal val="true"/>
                                      </p:to>
                                    </p:set>
                                  </p:childTnLst>
                                </p:cTn>
                              </p:par>
                            </p:childTnLst>
                          </p:cTn>
                        </p:par>
                        <p:par>
                          <p:cTn id="34" fill="hold">
                            <p:stCondLst>
                              <p:cond delay="2000"/>
                            </p:stCondLst>
                            <p:childTnLst>
                              <p:par>
                                <p:cTn id="35" presetID="10" presetClass="entr" presetSubtype="0" fill="hold" nodeType="afterEffect">
                                  <p:stCondLst>
                                    <p:cond delay="0"/>
                                  </p:stCondLst>
                                  <p:childTnLst>
                                    <p:set>
                                      <p:cBhvr>
                                        <p:cTn id="36" dur="1" fill="hold">
                                          <p:stCondLst>
                                            <p:cond delay="0"/>
                                          </p:stCondLst>
                                        </p:cTn>
                                        <p:tgtEl>
                                          <p:spTgt spid="56"/>
                                        </p:tgtEl>
                                        <p:attrNameLst>
                                          <p:attrName>style.visibility</p:attrName>
                                        </p:attrNameLst>
                                      </p:cBhvr>
                                      <p:to>
                                        <p:strVal val="visible"/>
                                      </p:to>
                                    </p:set>
                                    <p:animEffect transition="in" filter="fade">
                                      <p:cBhvr>
                                        <p:cTn id="37"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bwMode="gray">
          <a:xfrm>
            <a:off x="7283255" y="1708483"/>
            <a:ext cx="2808494" cy="4235116"/>
          </a:xfrm>
          <a:prstGeom prst="rect">
            <a:avLst/>
          </a:prstGeom>
          <a:ln>
            <a:prstDash val="dash"/>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sz="2000" kern="0" dirty="0" smtClean="0">
                <a:solidFill>
                  <a:srgbClr val="000000"/>
                </a:solidFill>
                <a:ea typeface="Arial Unicode MS" pitchFamily="34" charset="-128"/>
                <a:cs typeface="Arial Unicode MS" pitchFamily="34" charset="-128"/>
              </a:rPr>
              <a:t>Jenkins</a:t>
            </a:r>
          </a:p>
        </p:txBody>
      </p:sp>
      <p:sp>
        <p:nvSpPr>
          <p:cNvPr id="45" name="Rounded Rectangle 44"/>
          <p:cNvSpPr/>
          <p:nvPr/>
        </p:nvSpPr>
        <p:spPr bwMode="gray">
          <a:xfrm>
            <a:off x="7586904" y="4747044"/>
            <a:ext cx="1516990" cy="532184"/>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sz="1600" kern="0" dirty="0" smtClean="0">
                <a:solidFill>
                  <a:srgbClr val="000000"/>
                </a:solidFill>
                <a:ea typeface="Arial Unicode MS" pitchFamily="34" charset="-128"/>
                <a:cs typeface="Arial Unicode MS" pitchFamily="34" charset="-128"/>
              </a:rPr>
              <a:t>Commit Stage</a:t>
            </a:r>
            <a:endParaRPr sz="1600" kern="0" dirty="0" err="1" smtClean="0">
              <a:solidFill>
                <a:srgbClr val="000000"/>
              </a:solidFill>
              <a:ea typeface="Arial Unicode MS" pitchFamily="34" charset="-128"/>
              <a:cs typeface="Arial Unicode MS" pitchFamily="34" charset="-128"/>
            </a:endParaRPr>
          </a:p>
        </p:txBody>
      </p:sp>
      <p:sp>
        <p:nvSpPr>
          <p:cNvPr id="46" name="Rounded Rectangle 45"/>
          <p:cNvSpPr/>
          <p:nvPr/>
        </p:nvSpPr>
        <p:spPr bwMode="gray">
          <a:xfrm>
            <a:off x="7583947" y="2502407"/>
            <a:ext cx="1516990" cy="532184"/>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sz="1600" kern="0" dirty="0" err="1" smtClean="0">
                <a:solidFill>
                  <a:srgbClr val="000000"/>
                </a:solidFill>
                <a:ea typeface="Arial Unicode MS" pitchFamily="34" charset="-128"/>
                <a:cs typeface="Arial Unicode MS" pitchFamily="34" charset="-128"/>
              </a:rPr>
              <a:t>Acceptance</a:t>
            </a:r>
            <a:r>
              <a:rPr sz="1600" kern="0" dirty="0" smtClean="0">
                <a:solidFill>
                  <a:srgbClr val="000000"/>
                </a:solidFill>
                <a:ea typeface="Arial Unicode MS" pitchFamily="34" charset="-128"/>
                <a:cs typeface="Arial Unicode MS" pitchFamily="34" charset="-128"/>
              </a:rPr>
              <a:t> Stage</a:t>
            </a:r>
            <a:endParaRPr sz="1600" kern="0" dirty="0" err="1" smtClean="0">
              <a:solidFill>
                <a:srgbClr val="000000"/>
              </a:solidFill>
              <a:ea typeface="Arial Unicode MS" pitchFamily="34" charset="-128"/>
              <a:cs typeface="Arial Unicode MS" pitchFamily="34" charset="-128"/>
            </a:endParaRPr>
          </a:p>
        </p:txBody>
      </p:sp>
      <p:sp>
        <p:nvSpPr>
          <p:cNvPr id="48" name="Rounded Rectangle 47"/>
          <p:cNvSpPr/>
          <p:nvPr/>
        </p:nvSpPr>
        <p:spPr bwMode="gray">
          <a:xfrm>
            <a:off x="7581683" y="3230083"/>
            <a:ext cx="1516990" cy="532184"/>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sz="1600" kern="0" dirty="0" smtClean="0">
                <a:solidFill>
                  <a:srgbClr val="000000"/>
                </a:solidFill>
                <a:ea typeface="Arial Unicode MS" pitchFamily="34" charset="-128"/>
                <a:cs typeface="Arial Unicode MS" pitchFamily="34" charset="-128"/>
              </a:rPr>
              <a:t>Performance Stage</a:t>
            </a:r>
            <a:endParaRPr sz="1600" kern="0" dirty="0" err="1" smtClean="0">
              <a:solidFill>
                <a:srgbClr val="000000"/>
              </a:solidFill>
              <a:ea typeface="Arial Unicode MS" pitchFamily="34" charset="-128"/>
              <a:cs typeface="Arial Unicode MS" pitchFamily="34" charset="-128"/>
            </a:endParaRPr>
          </a:p>
        </p:txBody>
      </p:sp>
      <p:sp>
        <p:nvSpPr>
          <p:cNvPr id="49" name="Rounded Rectangle 48"/>
          <p:cNvSpPr/>
          <p:nvPr/>
        </p:nvSpPr>
        <p:spPr bwMode="gray">
          <a:xfrm>
            <a:off x="7581683" y="3986110"/>
            <a:ext cx="1516990" cy="532184"/>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sz="1600" kern="0" dirty="0" smtClean="0">
                <a:solidFill>
                  <a:srgbClr val="000000"/>
                </a:solidFill>
                <a:ea typeface="Arial Unicode MS" pitchFamily="34" charset="-128"/>
                <a:cs typeface="Arial Unicode MS" pitchFamily="34" charset="-128"/>
              </a:rPr>
              <a:t>Integration Stage</a:t>
            </a:r>
            <a:endParaRPr sz="1600" kern="0" dirty="0" err="1" smtClean="0">
              <a:solidFill>
                <a:srgbClr val="000000"/>
              </a:solidFill>
              <a:ea typeface="Arial Unicode MS" pitchFamily="34" charset="-128"/>
              <a:cs typeface="Arial Unicode MS" pitchFamily="34" charset="-128"/>
            </a:endParaRPr>
          </a:p>
        </p:txBody>
      </p:sp>
      <p:sp>
        <p:nvSpPr>
          <p:cNvPr id="50" name="Flowchart: Magnetic Disk 49"/>
          <p:cNvSpPr/>
          <p:nvPr/>
        </p:nvSpPr>
        <p:spPr bwMode="gray">
          <a:xfrm>
            <a:off x="9357360" y="3695700"/>
            <a:ext cx="586740" cy="358140"/>
          </a:xfrm>
          <a:prstGeom prst="flowChartMagneticDisk">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cxnSp>
        <p:nvCxnSpPr>
          <p:cNvPr id="51" name="Elbow Connector 50"/>
          <p:cNvCxnSpPr>
            <a:stCxn id="45" idx="3"/>
            <a:endCxn id="50" idx="3"/>
          </p:cNvCxnSpPr>
          <p:nvPr/>
        </p:nvCxnSpPr>
        <p:spPr>
          <a:xfrm flipV="1">
            <a:off x="9103894" y="4053840"/>
            <a:ext cx="546836" cy="959296"/>
          </a:xfrm>
          <a:prstGeom prst="bentConnector2">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p:cNvCxnSpPr>
            <a:stCxn id="50" idx="2"/>
            <a:endCxn id="49" idx="3"/>
          </p:cNvCxnSpPr>
          <p:nvPr/>
        </p:nvCxnSpPr>
        <p:spPr>
          <a:xfrm rot="10800000" flipV="1">
            <a:off x="9098674" y="3874770"/>
            <a:ext cx="258687" cy="377432"/>
          </a:xfrm>
          <a:prstGeom prst="bentConnector3">
            <a:avLst>
              <a:gd name="adj1" fmla="val 50000"/>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50" idx="2"/>
            <a:endCxn id="48" idx="3"/>
          </p:cNvCxnSpPr>
          <p:nvPr/>
        </p:nvCxnSpPr>
        <p:spPr>
          <a:xfrm rot="10800000">
            <a:off x="9098674" y="3496176"/>
            <a:ext cx="258687" cy="378595"/>
          </a:xfrm>
          <a:prstGeom prst="bentConnector3">
            <a:avLst>
              <a:gd name="adj1" fmla="val 50000"/>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p:cNvCxnSpPr>
            <a:stCxn id="50" idx="1"/>
            <a:endCxn id="46" idx="3"/>
          </p:cNvCxnSpPr>
          <p:nvPr/>
        </p:nvCxnSpPr>
        <p:spPr>
          <a:xfrm rot="16200000" flipV="1">
            <a:off x="8912234" y="2957203"/>
            <a:ext cx="927201" cy="549793"/>
          </a:xfrm>
          <a:prstGeom prst="bentConnector2">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bwMode="gray">
          <a:xfrm>
            <a:off x="2019300" y="1708482"/>
            <a:ext cx="4960533" cy="4235117"/>
          </a:xfrm>
          <a:prstGeom prst="rect">
            <a:avLst/>
          </a:prstGeom>
          <a:ln>
            <a:prstDash val="dash"/>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sz="2000" kern="0" dirty="0" err="1" smtClean="0">
                <a:solidFill>
                  <a:srgbClr val="000000"/>
                </a:solidFill>
                <a:ea typeface="Arial Unicode MS" pitchFamily="34" charset="-128"/>
                <a:cs typeface="Arial Unicode MS" pitchFamily="34" charset="-128"/>
              </a:rPr>
              <a:t>GitHub</a:t>
            </a:r>
            <a:endParaRPr sz="2000" kern="0" dirty="0" smtClean="0">
              <a:solidFill>
                <a:srgbClr val="000000"/>
              </a:solidFill>
              <a:ea typeface="Arial Unicode MS" pitchFamily="34" charset="-128"/>
              <a:cs typeface="Arial Unicode MS" pitchFamily="34" charset="-128"/>
            </a:endParaRPr>
          </a:p>
        </p:txBody>
      </p:sp>
      <p:sp>
        <p:nvSpPr>
          <p:cNvPr id="6" name="Title 5"/>
          <p:cNvSpPr>
            <a:spLocks noGrp="1"/>
          </p:cNvSpPr>
          <p:nvPr>
            <p:ph type="title"/>
          </p:nvPr>
        </p:nvSpPr>
        <p:spPr/>
        <p:txBody>
          <a:bodyPr/>
          <a:lstStyle/>
          <a:p>
            <a:r>
              <a:rPr lang="de-DE" dirty="0" err="1"/>
              <a:t>Automatic</a:t>
            </a:r>
            <a:r>
              <a:rPr lang="de-DE" dirty="0"/>
              <a:t> </a:t>
            </a:r>
            <a:r>
              <a:rPr lang="de-DE" dirty="0" err="1"/>
              <a:t>Versioning</a:t>
            </a:r>
            <a:r>
              <a:rPr lang="de-DE" dirty="0"/>
              <a:t/>
            </a:r>
            <a:br>
              <a:rPr lang="de-DE" dirty="0"/>
            </a:br>
            <a:r>
              <a:rPr lang="de-DE" b="0" dirty="0" err="1"/>
              <a:t>Build</a:t>
            </a:r>
            <a:r>
              <a:rPr lang="de-DE" b="0" dirty="0"/>
              <a:t> </a:t>
            </a:r>
            <a:r>
              <a:rPr lang="de-DE" b="0" dirty="0" err="1"/>
              <a:t>only</a:t>
            </a:r>
            <a:r>
              <a:rPr lang="de-DE" b="0" dirty="0"/>
              <a:t> </a:t>
            </a:r>
            <a:r>
              <a:rPr lang="de-DE" b="0" dirty="0" err="1"/>
              <a:t>once</a:t>
            </a:r>
            <a:r>
              <a:rPr lang="de-DE" b="0" dirty="0"/>
              <a:t> </a:t>
            </a:r>
            <a:r>
              <a:rPr lang="de-DE" b="0" dirty="0" err="1"/>
              <a:t>and</a:t>
            </a:r>
            <a:r>
              <a:rPr lang="de-DE" b="0" dirty="0"/>
              <a:t> </a:t>
            </a:r>
            <a:r>
              <a:rPr lang="de-DE" b="0" dirty="0" err="1"/>
              <a:t>centrally</a:t>
            </a:r>
            <a:endParaRPr lang="de-DE" dirty="0"/>
          </a:p>
        </p:txBody>
      </p:sp>
      <p:sp>
        <p:nvSpPr>
          <p:cNvPr id="7" name="Oval 6"/>
          <p:cNvSpPr/>
          <p:nvPr/>
        </p:nvSpPr>
        <p:spPr bwMode="gray">
          <a:xfrm>
            <a:off x="3459493" y="5491644"/>
            <a:ext cx="296779" cy="288758"/>
          </a:xfrm>
          <a:prstGeom prst="ellipse">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FFFFFF"/>
              </a:solidFill>
              <a:ea typeface="Arial Unicode MS" pitchFamily="34" charset="-128"/>
              <a:cs typeface="Arial Unicode MS" pitchFamily="34" charset="-128"/>
            </a:endParaRPr>
          </a:p>
        </p:txBody>
      </p:sp>
      <p:sp>
        <p:nvSpPr>
          <p:cNvPr id="8" name="Oval 7"/>
          <p:cNvSpPr/>
          <p:nvPr/>
        </p:nvSpPr>
        <p:spPr bwMode="gray">
          <a:xfrm>
            <a:off x="3459493" y="4726548"/>
            <a:ext cx="296779" cy="288758"/>
          </a:xfrm>
          <a:prstGeom prst="ellipse">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FFFFFF"/>
              </a:solidFill>
              <a:ea typeface="Arial Unicode MS" pitchFamily="34" charset="-128"/>
              <a:cs typeface="Arial Unicode MS" pitchFamily="34" charset="-128"/>
            </a:endParaRPr>
          </a:p>
        </p:txBody>
      </p:sp>
      <p:cxnSp>
        <p:nvCxnSpPr>
          <p:cNvPr id="11" name="Straight Arrow Connector 10"/>
          <p:cNvCxnSpPr>
            <a:stCxn id="7" idx="0"/>
            <a:endCxn id="8" idx="4"/>
          </p:cNvCxnSpPr>
          <p:nvPr/>
        </p:nvCxnSpPr>
        <p:spPr>
          <a:xfrm flipV="1">
            <a:off x="3607883" y="5015306"/>
            <a:ext cx="0" cy="476338"/>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 name="Oval 72"/>
          <p:cNvSpPr/>
          <p:nvPr/>
        </p:nvSpPr>
        <p:spPr bwMode="gray">
          <a:xfrm>
            <a:off x="4089744" y="4229536"/>
            <a:ext cx="296779" cy="288758"/>
          </a:xfrm>
          <a:prstGeom prst="ellips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FFFFFF"/>
              </a:solidFill>
              <a:ea typeface="Arial Unicode MS" pitchFamily="34" charset="-128"/>
              <a:cs typeface="Arial Unicode MS" pitchFamily="34" charset="-128"/>
            </a:endParaRPr>
          </a:p>
        </p:txBody>
      </p:sp>
      <p:cxnSp>
        <p:nvCxnSpPr>
          <p:cNvPr id="74" name="Curved Connector 73"/>
          <p:cNvCxnSpPr>
            <a:stCxn id="8" idx="6"/>
            <a:endCxn id="73" idx="4"/>
          </p:cNvCxnSpPr>
          <p:nvPr/>
        </p:nvCxnSpPr>
        <p:spPr>
          <a:xfrm flipV="1">
            <a:off x="3756272" y="4518294"/>
            <a:ext cx="481862" cy="352633"/>
          </a:xfrm>
          <a:prstGeom prst="curvedConnector2">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3710430" y="4012484"/>
            <a:ext cx="3873515" cy="1193291"/>
            <a:chOff x="3710430" y="4012484"/>
            <a:chExt cx="3873515" cy="1193291"/>
          </a:xfrm>
        </p:grpSpPr>
        <p:cxnSp>
          <p:nvCxnSpPr>
            <p:cNvPr id="24" name="Curved Connector 23"/>
            <p:cNvCxnSpPr>
              <a:stCxn id="25" idx="5"/>
            </p:cNvCxnSpPr>
            <p:nvPr/>
          </p:nvCxnSpPr>
          <p:spPr>
            <a:xfrm rot="16200000" flipH="1">
              <a:off x="5070366" y="2652548"/>
              <a:ext cx="1153644" cy="3873515"/>
            </a:xfrm>
            <a:prstGeom prst="curvedConnector2">
              <a:avLst/>
            </a:prstGeom>
            <a:ln w="63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159333" y="4959554"/>
              <a:ext cx="113814" cy="246221"/>
            </a:xfrm>
            <a:prstGeom prst="rect">
              <a:avLst/>
            </a:prstGeom>
          </p:spPr>
          <p:style>
            <a:lnRef idx="1">
              <a:schemeClr val="accent2"/>
            </a:lnRef>
            <a:fillRef idx="2">
              <a:schemeClr val="accent2"/>
            </a:fillRef>
            <a:effectRef idx="1">
              <a:schemeClr val="accent2"/>
            </a:effectRef>
            <a:fontRef idx="minor">
              <a:schemeClr val="dk1"/>
            </a:fontRef>
          </p:style>
          <p:txBody>
            <a:bodyPr wrap="none" lIns="0" tIns="0" rIns="0" bIns="0" rtlCol="0">
              <a:spAutoFit/>
            </a:bodyPr>
            <a:lstStyle/>
            <a:p>
              <a:pPr fontAlgn="base">
                <a:spcBef>
                  <a:spcPts val="600"/>
                </a:spcBef>
                <a:spcAft>
                  <a:spcPct val="0"/>
                </a:spcAft>
                <a:buClr>
                  <a:srgbClr val="F0AB00"/>
                </a:buClr>
                <a:buSzPct val="80000"/>
              </a:pPr>
              <a:r>
                <a:rPr sz="1600" kern="0" dirty="0" smtClean="0">
                  <a:solidFill>
                    <a:srgbClr val="000000"/>
                  </a:solidFill>
                  <a:ea typeface="Arial Unicode MS" pitchFamily="34" charset="-128"/>
                  <a:cs typeface="Arial Unicode MS" pitchFamily="34" charset="-128"/>
                </a:rPr>
                <a:t>1</a:t>
              </a:r>
            </a:p>
          </p:txBody>
        </p:sp>
      </p:grpSp>
      <p:sp>
        <p:nvSpPr>
          <p:cNvPr id="25" name="Oval 24"/>
          <p:cNvSpPr/>
          <p:nvPr/>
        </p:nvSpPr>
        <p:spPr bwMode="gray">
          <a:xfrm>
            <a:off x="3457114" y="3766014"/>
            <a:ext cx="296779" cy="288758"/>
          </a:xfrm>
          <a:prstGeom prst="ellipse">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FFFFFF"/>
              </a:solidFill>
              <a:ea typeface="Arial Unicode MS" pitchFamily="34" charset="-128"/>
              <a:cs typeface="Arial Unicode MS" pitchFamily="34" charset="-128"/>
            </a:endParaRPr>
          </a:p>
        </p:txBody>
      </p:sp>
      <p:cxnSp>
        <p:nvCxnSpPr>
          <p:cNvPr id="26" name="Straight Arrow Connector 25"/>
          <p:cNvCxnSpPr>
            <a:stCxn id="8" idx="0"/>
            <a:endCxn id="25" idx="4"/>
          </p:cNvCxnSpPr>
          <p:nvPr/>
        </p:nvCxnSpPr>
        <p:spPr>
          <a:xfrm flipH="1" flipV="1">
            <a:off x="3605504" y="4054772"/>
            <a:ext cx="2379" cy="671776"/>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gray">
          <a:xfrm>
            <a:off x="2259829" y="3790011"/>
            <a:ext cx="809601" cy="22892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sz="1400" kern="0" dirty="0" err="1" smtClean="0">
                <a:solidFill>
                  <a:srgbClr val="000000"/>
                </a:solidFill>
                <a:ea typeface="Arial Unicode MS" pitchFamily="34" charset="-128"/>
                <a:cs typeface="Arial Unicode MS" pitchFamily="34" charset="-128"/>
              </a:rPr>
              <a:t>master</a:t>
            </a:r>
            <a:endParaRPr sz="1400" kern="0" dirty="0" smtClean="0">
              <a:solidFill>
                <a:srgbClr val="000000"/>
              </a:solidFill>
              <a:ea typeface="Arial Unicode MS" pitchFamily="34" charset="-128"/>
              <a:cs typeface="Arial Unicode MS" pitchFamily="34" charset="-128"/>
            </a:endParaRPr>
          </a:p>
        </p:txBody>
      </p:sp>
      <p:grpSp>
        <p:nvGrpSpPr>
          <p:cNvPr id="18" name="Group 17"/>
          <p:cNvGrpSpPr/>
          <p:nvPr/>
        </p:nvGrpSpPr>
        <p:grpSpPr>
          <a:xfrm>
            <a:off x="3753893" y="3272781"/>
            <a:ext cx="3833012" cy="1740356"/>
            <a:chOff x="3753893" y="3272781"/>
            <a:chExt cx="3833012" cy="1740356"/>
          </a:xfrm>
        </p:grpSpPr>
        <p:cxnSp>
          <p:nvCxnSpPr>
            <p:cNvPr id="4" name="Curved Connector 3"/>
            <p:cNvCxnSpPr>
              <a:endCxn id="35" idx="2"/>
            </p:cNvCxnSpPr>
            <p:nvPr/>
          </p:nvCxnSpPr>
          <p:spPr>
            <a:xfrm rot="10800000">
              <a:off x="5022130" y="3516488"/>
              <a:ext cx="2564775" cy="1496648"/>
            </a:xfrm>
            <a:prstGeom prst="curvedConnector2">
              <a:avLst/>
            </a:prstGeom>
            <a:ln w="63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9" name="Curved Connector 38"/>
            <p:cNvCxnSpPr>
              <a:endCxn id="28" idx="5"/>
            </p:cNvCxnSpPr>
            <p:nvPr/>
          </p:nvCxnSpPr>
          <p:spPr>
            <a:xfrm rot="10800000">
              <a:off x="4342934" y="3519252"/>
              <a:ext cx="3241013" cy="1493885"/>
            </a:xfrm>
            <a:prstGeom prst="curvedConnector2">
              <a:avLst/>
            </a:prstGeom>
            <a:ln w="63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555838" y="4719946"/>
              <a:ext cx="113814" cy="246221"/>
            </a:xfrm>
            <a:prstGeom prst="rect">
              <a:avLst/>
            </a:prstGeom>
          </p:spPr>
          <p:style>
            <a:lnRef idx="1">
              <a:schemeClr val="accent2"/>
            </a:lnRef>
            <a:fillRef idx="2">
              <a:schemeClr val="accent2"/>
            </a:fillRef>
            <a:effectRef idx="1">
              <a:schemeClr val="accent2"/>
            </a:effectRef>
            <a:fontRef idx="minor">
              <a:schemeClr val="dk1"/>
            </a:fontRef>
          </p:style>
          <p:txBody>
            <a:bodyPr wrap="none" lIns="0" tIns="0" rIns="0" bIns="0" rtlCol="0">
              <a:spAutoFit/>
            </a:bodyPr>
            <a:lstStyle/>
            <a:p>
              <a:pPr fontAlgn="base">
                <a:spcBef>
                  <a:spcPts val="600"/>
                </a:spcBef>
                <a:spcAft>
                  <a:spcPct val="0"/>
                </a:spcAft>
                <a:buClr>
                  <a:srgbClr val="F0AB00"/>
                </a:buClr>
                <a:buSzPct val="80000"/>
              </a:pPr>
              <a:r>
                <a:rPr sz="1600" kern="0" dirty="0" smtClean="0">
                  <a:solidFill>
                    <a:srgbClr val="000000"/>
                  </a:solidFill>
                  <a:ea typeface="Arial Unicode MS" pitchFamily="34" charset="-128"/>
                  <a:cs typeface="Arial Unicode MS" pitchFamily="34" charset="-128"/>
                </a:rPr>
                <a:t>2</a:t>
              </a:r>
            </a:p>
          </p:txBody>
        </p:sp>
        <p:sp>
          <p:nvSpPr>
            <p:cNvPr id="28" name="Oval 27"/>
            <p:cNvSpPr/>
            <p:nvPr/>
          </p:nvSpPr>
          <p:spPr bwMode="gray">
            <a:xfrm>
              <a:off x="4089616" y="3272781"/>
              <a:ext cx="296779" cy="288758"/>
            </a:xfrm>
            <a:prstGeom prst="ellips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FFFFFF"/>
                </a:solidFill>
                <a:ea typeface="Arial Unicode MS" pitchFamily="34" charset="-128"/>
                <a:cs typeface="Arial Unicode MS" pitchFamily="34" charset="-128"/>
              </a:endParaRPr>
            </a:p>
          </p:txBody>
        </p:sp>
        <p:cxnSp>
          <p:nvCxnSpPr>
            <p:cNvPr id="29" name="Curved Connector 28"/>
            <p:cNvCxnSpPr>
              <a:stCxn id="25" idx="6"/>
              <a:endCxn id="28" idx="4"/>
            </p:cNvCxnSpPr>
            <p:nvPr/>
          </p:nvCxnSpPr>
          <p:spPr>
            <a:xfrm flipV="1">
              <a:off x="3753893" y="3561539"/>
              <a:ext cx="484113" cy="348854"/>
            </a:xfrm>
            <a:prstGeom prst="curvedConnector2">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Flowchart: Document 34"/>
            <p:cNvSpPr/>
            <p:nvPr/>
          </p:nvSpPr>
          <p:spPr bwMode="gray">
            <a:xfrm>
              <a:off x="4553317" y="3302696"/>
              <a:ext cx="937624" cy="228927"/>
            </a:xfrm>
            <a:prstGeom prst="flowChartDocumen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sz="1400" kern="0" dirty="0" err="1" smtClean="0">
                  <a:solidFill>
                    <a:srgbClr val="000000"/>
                  </a:solidFill>
                  <a:ea typeface="Arial Unicode MS" pitchFamily="34" charset="-128"/>
                  <a:cs typeface="Arial Unicode MS" pitchFamily="34" charset="-128"/>
                </a:rPr>
                <a:t>build</a:t>
              </a:r>
              <a:endParaRPr sz="1400" kern="0" dirty="0" smtClean="0">
                <a:solidFill>
                  <a:srgbClr val="000000"/>
                </a:solidFill>
                <a:ea typeface="Arial Unicode MS" pitchFamily="34" charset="-128"/>
                <a:cs typeface="Arial Unicode MS" pitchFamily="34" charset="-128"/>
              </a:endParaRPr>
            </a:p>
          </p:txBody>
        </p:sp>
      </p:grpSp>
      <p:sp>
        <p:nvSpPr>
          <p:cNvPr id="37" name="Flowchart: Document 36"/>
          <p:cNvSpPr/>
          <p:nvPr/>
        </p:nvSpPr>
        <p:spPr bwMode="gray">
          <a:xfrm>
            <a:off x="5709897" y="4238050"/>
            <a:ext cx="937624" cy="228927"/>
          </a:xfrm>
          <a:prstGeom prst="flowChartDocument">
            <a:avLst/>
          </a:prstGeom>
          <a:solidFill>
            <a:schemeClr val="bg1"/>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sz="1400" kern="0" dirty="0" err="1" smtClean="0">
                <a:solidFill>
                  <a:srgbClr val="000000"/>
                </a:solidFill>
                <a:ea typeface="Arial Unicode MS" pitchFamily="34" charset="-128"/>
                <a:cs typeface="Arial Unicode MS" pitchFamily="34" charset="-128"/>
              </a:rPr>
              <a:t>release</a:t>
            </a:r>
            <a:endParaRPr sz="1400" kern="0" dirty="0" smtClean="0">
              <a:solidFill>
                <a:srgbClr val="000000"/>
              </a:solidFill>
              <a:ea typeface="Arial Unicode MS" pitchFamily="34" charset="-128"/>
              <a:cs typeface="Arial Unicode MS" pitchFamily="34" charset="-128"/>
            </a:endParaRPr>
          </a:p>
        </p:txBody>
      </p:sp>
      <p:sp>
        <p:nvSpPr>
          <p:cNvPr id="38" name="Flowchart: Document 37"/>
          <p:cNvSpPr/>
          <p:nvPr/>
        </p:nvSpPr>
        <p:spPr bwMode="gray">
          <a:xfrm>
            <a:off x="4627524" y="4238050"/>
            <a:ext cx="937624" cy="228927"/>
          </a:xfrm>
          <a:prstGeom prst="flowChartDocument">
            <a:avLst/>
          </a:prstGeom>
          <a:solidFill>
            <a:schemeClr val="bg1"/>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sz="1400" kern="0" dirty="0" err="1" smtClean="0">
                <a:solidFill>
                  <a:srgbClr val="000000"/>
                </a:solidFill>
                <a:ea typeface="Arial Unicode MS" pitchFamily="34" charset="-128"/>
                <a:cs typeface="Arial Unicode MS" pitchFamily="34" charset="-128"/>
              </a:rPr>
              <a:t>build</a:t>
            </a:r>
            <a:endParaRPr sz="1400" kern="0" dirty="0" smtClean="0">
              <a:solidFill>
                <a:srgbClr val="000000"/>
              </a:solidFill>
              <a:ea typeface="Arial Unicode MS" pitchFamily="34" charset="-128"/>
              <a:cs typeface="Arial Unicode MS" pitchFamily="34" charset="-128"/>
            </a:endParaRPr>
          </a:p>
        </p:txBody>
      </p:sp>
      <p:sp>
        <p:nvSpPr>
          <p:cNvPr id="43" name="Rectangle 42"/>
          <p:cNvSpPr/>
          <p:nvPr/>
        </p:nvSpPr>
        <p:spPr bwMode="gray">
          <a:xfrm>
            <a:off x="10262627" y="4132113"/>
            <a:ext cx="1606573" cy="181148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sz="2000" kern="0" dirty="0" smtClean="0">
                <a:solidFill>
                  <a:srgbClr val="000000"/>
                </a:solidFill>
                <a:ea typeface="Arial Unicode MS" pitchFamily="34" charset="-128"/>
                <a:cs typeface="Arial Unicode MS" pitchFamily="34" charset="-128"/>
              </a:rPr>
              <a:t>Legend</a:t>
            </a:r>
          </a:p>
          <a:p>
            <a:pPr defTabSz="914400" fontAlgn="base">
              <a:spcBef>
                <a:spcPct val="50000"/>
              </a:spcBef>
              <a:spcAft>
                <a:spcPct val="0"/>
              </a:spcAft>
              <a:buClr>
                <a:srgbClr val="F0AB00"/>
              </a:buClr>
              <a:buSzPct val="80000"/>
            </a:pPr>
            <a:r>
              <a:rPr sz="1400" kern="0" dirty="0" smtClean="0">
                <a:solidFill>
                  <a:srgbClr val="000000"/>
                </a:solidFill>
                <a:ea typeface="Arial Unicode MS" pitchFamily="34" charset="-128"/>
                <a:cs typeface="Arial Unicode MS" pitchFamily="34" charset="-128"/>
              </a:rPr>
              <a:t>Stage</a:t>
            </a:r>
          </a:p>
          <a:p>
            <a:pPr defTabSz="914400" fontAlgn="base">
              <a:spcBef>
                <a:spcPct val="50000"/>
              </a:spcBef>
              <a:spcAft>
                <a:spcPct val="0"/>
              </a:spcAft>
              <a:buClr>
                <a:srgbClr val="F0AB00"/>
              </a:buClr>
              <a:buSzPct val="80000"/>
            </a:pPr>
            <a:r>
              <a:rPr sz="1400" kern="0" dirty="0" err="1" smtClean="0">
                <a:solidFill>
                  <a:srgbClr val="000000"/>
                </a:solidFill>
                <a:ea typeface="Arial Unicode MS" pitchFamily="34" charset="-128"/>
                <a:cs typeface="Arial Unicode MS" pitchFamily="34" charset="-128"/>
              </a:rPr>
              <a:t>Git</a:t>
            </a:r>
            <a:r>
              <a:rPr sz="1400" kern="0" dirty="0" smtClean="0">
                <a:solidFill>
                  <a:srgbClr val="000000"/>
                </a:solidFill>
                <a:ea typeface="Arial Unicode MS" pitchFamily="34" charset="-128"/>
                <a:cs typeface="Arial Unicode MS" pitchFamily="34" charset="-128"/>
              </a:rPr>
              <a:t>-Tag</a:t>
            </a:r>
          </a:p>
          <a:p>
            <a:pPr defTabSz="914400" fontAlgn="base">
              <a:spcBef>
                <a:spcPct val="50000"/>
              </a:spcBef>
              <a:spcAft>
                <a:spcPct val="0"/>
              </a:spcAft>
              <a:buClr>
                <a:srgbClr val="F0AB00"/>
              </a:buClr>
              <a:buSzPct val="80000"/>
            </a:pPr>
            <a:r>
              <a:rPr sz="1400" kern="0" dirty="0" smtClean="0">
                <a:solidFill>
                  <a:srgbClr val="000000"/>
                </a:solidFill>
                <a:ea typeface="Arial Unicode MS" pitchFamily="34" charset="-128"/>
                <a:cs typeface="Arial Unicode MS" pitchFamily="34" charset="-128"/>
              </a:rPr>
              <a:t>Commit</a:t>
            </a:r>
          </a:p>
          <a:p>
            <a:pPr defTabSz="914400" fontAlgn="base">
              <a:spcBef>
                <a:spcPct val="50000"/>
              </a:spcBef>
              <a:spcAft>
                <a:spcPct val="0"/>
              </a:spcAft>
              <a:buClr>
                <a:srgbClr val="F0AB00"/>
              </a:buClr>
              <a:buSzPct val="80000"/>
            </a:pPr>
            <a:r>
              <a:rPr sz="1400" kern="0" dirty="0" err="1" smtClean="0">
                <a:solidFill>
                  <a:srgbClr val="000000"/>
                </a:solidFill>
                <a:ea typeface="Arial Unicode MS" pitchFamily="34" charset="-128"/>
                <a:cs typeface="Arial Unicode MS" pitchFamily="34" charset="-128"/>
              </a:rPr>
              <a:t>Branch</a:t>
            </a:r>
            <a:endParaRPr sz="1400" kern="0" dirty="0" smtClean="0">
              <a:solidFill>
                <a:srgbClr val="000000"/>
              </a:solidFill>
              <a:ea typeface="Arial Unicode MS" pitchFamily="34" charset="-128"/>
              <a:cs typeface="Arial Unicode MS" pitchFamily="34" charset="-128"/>
            </a:endParaRPr>
          </a:p>
        </p:txBody>
      </p:sp>
      <p:sp>
        <p:nvSpPr>
          <p:cNvPr id="54" name="Rounded Rectangle 53"/>
          <p:cNvSpPr/>
          <p:nvPr/>
        </p:nvSpPr>
        <p:spPr bwMode="gray">
          <a:xfrm>
            <a:off x="11279029" y="4646937"/>
            <a:ext cx="300171" cy="161702"/>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sz="1600" kern="0" dirty="0" err="1" smtClean="0">
              <a:solidFill>
                <a:srgbClr val="000000"/>
              </a:solidFill>
              <a:ea typeface="Arial Unicode MS" pitchFamily="34" charset="-128"/>
              <a:cs typeface="Arial Unicode MS" pitchFamily="34" charset="-128"/>
            </a:endParaRPr>
          </a:p>
        </p:txBody>
      </p:sp>
      <p:sp>
        <p:nvSpPr>
          <p:cNvPr id="55" name="Flowchart: Document 54"/>
          <p:cNvSpPr/>
          <p:nvPr/>
        </p:nvSpPr>
        <p:spPr bwMode="gray">
          <a:xfrm>
            <a:off x="11279029" y="4993895"/>
            <a:ext cx="403277" cy="120065"/>
          </a:xfrm>
          <a:prstGeom prst="flowChartDocumen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sz="1400" kern="0" dirty="0" smtClean="0">
              <a:solidFill>
                <a:srgbClr val="000000"/>
              </a:solidFill>
              <a:ea typeface="Arial Unicode MS" pitchFamily="34" charset="-128"/>
              <a:cs typeface="Arial Unicode MS" pitchFamily="34" charset="-128"/>
            </a:endParaRPr>
          </a:p>
        </p:txBody>
      </p:sp>
      <p:sp>
        <p:nvSpPr>
          <p:cNvPr id="56" name="Oval 55"/>
          <p:cNvSpPr/>
          <p:nvPr/>
        </p:nvSpPr>
        <p:spPr bwMode="gray">
          <a:xfrm>
            <a:off x="11382134" y="5279298"/>
            <a:ext cx="168000" cy="163126"/>
          </a:xfrm>
          <a:prstGeom prst="ellipse">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sp>
        <p:nvSpPr>
          <p:cNvPr id="57" name="Rectangle 56"/>
          <p:cNvSpPr/>
          <p:nvPr/>
        </p:nvSpPr>
        <p:spPr bwMode="gray">
          <a:xfrm>
            <a:off x="11279029" y="5624668"/>
            <a:ext cx="403277" cy="144471"/>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sz="1400" kern="0" dirty="0" smtClean="0">
              <a:solidFill>
                <a:srgbClr val="000000"/>
              </a:solidFill>
              <a:ea typeface="Arial Unicode MS" pitchFamily="34" charset="-128"/>
              <a:cs typeface="Arial Unicode MS" pitchFamily="34" charset="-128"/>
            </a:endParaRPr>
          </a:p>
        </p:txBody>
      </p:sp>
      <p:sp>
        <p:nvSpPr>
          <p:cNvPr id="40" name="Rectangle 39"/>
          <p:cNvSpPr/>
          <p:nvPr/>
        </p:nvSpPr>
        <p:spPr>
          <a:xfrm>
            <a:off x="324000" y="6090750"/>
            <a:ext cx="11255200" cy="369332"/>
          </a:xfrm>
          <a:prstGeom prst="rect">
            <a:avLst/>
          </a:prstGeom>
        </p:spPr>
        <p:txBody>
          <a:bodyPr wrap="square">
            <a:spAutoFit/>
          </a:bodyPr>
          <a:lstStyle/>
          <a:p>
            <a:pPr marL="342900" indent="-342900">
              <a:buFont typeface="Wingdings" panose="05000000000000000000" pitchFamily="2" charset="2"/>
              <a:buChar char="è"/>
            </a:pPr>
            <a:r>
              <a:rPr lang="en-US" sz="1800" dirty="0" smtClean="0"/>
              <a:t>Hint: The </a:t>
            </a:r>
            <a:r>
              <a:rPr lang="en-US" sz="1800" dirty="0"/>
              <a:t>version </a:t>
            </a:r>
            <a:r>
              <a:rPr lang="en-US" sz="1800" dirty="0" smtClean="0"/>
              <a:t>has to </a:t>
            </a:r>
            <a:r>
              <a:rPr lang="en-US" sz="1800" dirty="0"/>
              <a:t>be set before </a:t>
            </a:r>
            <a:r>
              <a:rPr lang="en-US" sz="1800" dirty="0" smtClean="0"/>
              <a:t>the build</a:t>
            </a:r>
          </a:p>
        </p:txBody>
      </p:sp>
    </p:spTree>
    <p:extLst>
      <p:ext uri="{BB962C8B-B14F-4D97-AF65-F5344CB8AC3E}">
        <p14:creationId xmlns:p14="http://schemas.microsoft.com/office/powerpoint/2010/main" val="3065582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500" fill="hold"/>
                                        <p:tgtEl>
                                          <p:spTgt spid="45"/>
                                        </p:tgtEl>
                                        <p:attrNameLst>
                                          <p:attrName>fillcolor</p:attrName>
                                        </p:attrNameLst>
                                      </p:cBhvr>
                                      <p:to>
                                        <a:srgbClr val="33CC33"/>
                                      </p:to>
                                    </p:animClr>
                                    <p:set>
                                      <p:cBhvr>
                                        <p:cTn id="17" dur="500" fill="hold"/>
                                        <p:tgtEl>
                                          <p:spTgt spid="45"/>
                                        </p:tgtEl>
                                        <p:attrNameLst>
                                          <p:attrName>fill.type</p:attrName>
                                        </p:attrNameLst>
                                      </p:cBhvr>
                                      <p:to>
                                        <p:strVal val="solid"/>
                                      </p:to>
                                    </p:set>
                                    <p:set>
                                      <p:cBhvr>
                                        <p:cTn id="18" dur="500" fill="hold"/>
                                        <p:tgtEl>
                                          <p:spTgt spid="45"/>
                                        </p:tgtEl>
                                        <p:attrNameLst>
                                          <p:attrName>fill.on</p:attrName>
                                        </p:attrNameLst>
                                      </p:cBhvr>
                                      <p:to>
                                        <p:strVal val="true"/>
                                      </p:to>
                                    </p:set>
                                  </p:childTnLst>
                                </p:cTn>
                              </p:par>
                            </p:childTnLst>
                          </p:cTn>
                        </p:par>
                        <p:par>
                          <p:cTn id="19" fill="hold">
                            <p:stCondLst>
                              <p:cond delay="500"/>
                            </p:stCondLst>
                            <p:childTnLst>
                              <p:par>
                                <p:cTn id="20" presetID="1" presetClass="emph" presetSubtype="2" fill="hold" nodeType="afterEffect">
                                  <p:stCondLst>
                                    <p:cond delay="0"/>
                                  </p:stCondLst>
                                  <p:childTnLst>
                                    <p:animClr clrSpc="rgb" dir="cw">
                                      <p:cBhvr>
                                        <p:cTn id="21" dur="500" fill="hold"/>
                                        <p:tgtEl>
                                          <p:spTgt spid="49"/>
                                        </p:tgtEl>
                                        <p:attrNameLst>
                                          <p:attrName>fillcolor</p:attrName>
                                        </p:attrNameLst>
                                      </p:cBhvr>
                                      <p:to>
                                        <a:srgbClr val="FF0000"/>
                                      </p:to>
                                    </p:animClr>
                                    <p:set>
                                      <p:cBhvr>
                                        <p:cTn id="22" dur="500" fill="hold"/>
                                        <p:tgtEl>
                                          <p:spTgt spid="49"/>
                                        </p:tgtEl>
                                        <p:attrNameLst>
                                          <p:attrName>fill.type</p:attrName>
                                        </p:attrNameLst>
                                      </p:cBhvr>
                                      <p:to>
                                        <p:strVal val="solid"/>
                                      </p:to>
                                    </p:set>
                                    <p:set>
                                      <p:cBhvr>
                                        <p:cTn id="23" dur="500" fill="hold"/>
                                        <p:tgtEl>
                                          <p:spTgt spid="49"/>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bwMode="gray">
          <a:xfrm>
            <a:off x="7283255" y="1708483"/>
            <a:ext cx="2808494" cy="4235116"/>
          </a:xfrm>
          <a:prstGeom prst="rect">
            <a:avLst/>
          </a:prstGeom>
          <a:ln>
            <a:prstDash val="dash"/>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sz="2000" kern="0" dirty="0" smtClean="0">
                <a:solidFill>
                  <a:srgbClr val="000000"/>
                </a:solidFill>
                <a:ea typeface="Arial Unicode MS" pitchFamily="34" charset="-128"/>
                <a:cs typeface="Arial Unicode MS" pitchFamily="34" charset="-128"/>
              </a:rPr>
              <a:t>Jenkins</a:t>
            </a:r>
          </a:p>
        </p:txBody>
      </p:sp>
      <p:sp>
        <p:nvSpPr>
          <p:cNvPr id="65" name="Flowchart: Magnetic Disk 64"/>
          <p:cNvSpPr/>
          <p:nvPr/>
        </p:nvSpPr>
        <p:spPr bwMode="gray">
          <a:xfrm>
            <a:off x="9357360" y="3695700"/>
            <a:ext cx="586740" cy="358140"/>
          </a:xfrm>
          <a:prstGeom prst="flowChartMagneticDisk">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cxnSp>
        <p:nvCxnSpPr>
          <p:cNvPr id="66" name="Elbow Connector 65"/>
          <p:cNvCxnSpPr>
            <a:endCxn id="65" idx="3"/>
          </p:cNvCxnSpPr>
          <p:nvPr/>
        </p:nvCxnSpPr>
        <p:spPr>
          <a:xfrm flipV="1">
            <a:off x="9103894" y="4053840"/>
            <a:ext cx="546836" cy="959296"/>
          </a:xfrm>
          <a:prstGeom prst="bentConnector2">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p:cNvCxnSpPr>
            <a:stCxn id="65" idx="2"/>
          </p:cNvCxnSpPr>
          <p:nvPr/>
        </p:nvCxnSpPr>
        <p:spPr>
          <a:xfrm rot="10800000" flipV="1">
            <a:off x="9098674" y="3874770"/>
            <a:ext cx="258687" cy="377432"/>
          </a:xfrm>
          <a:prstGeom prst="bentConnector3">
            <a:avLst>
              <a:gd name="adj1" fmla="val 50000"/>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p:cNvCxnSpPr>
            <a:stCxn id="65" idx="2"/>
          </p:cNvCxnSpPr>
          <p:nvPr/>
        </p:nvCxnSpPr>
        <p:spPr>
          <a:xfrm rot="10800000">
            <a:off x="9098674" y="3496176"/>
            <a:ext cx="258687" cy="378595"/>
          </a:xfrm>
          <a:prstGeom prst="bentConnector3">
            <a:avLst>
              <a:gd name="adj1" fmla="val 50000"/>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p:cNvCxnSpPr>
            <a:stCxn id="65" idx="1"/>
          </p:cNvCxnSpPr>
          <p:nvPr/>
        </p:nvCxnSpPr>
        <p:spPr>
          <a:xfrm rot="16200000" flipV="1">
            <a:off x="8912234" y="2957203"/>
            <a:ext cx="927201" cy="549793"/>
          </a:xfrm>
          <a:prstGeom prst="bentConnector2">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bwMode="gray">
          <a:xfrm>
            <a:off x="2019300" y="1708484"/>
            <a:ext cx="4960533" cy="4235116"/>
          </a:xfrm>
          <a:prstGeom prst="rect">
            <a:avLst/>
          </a:prstGeom>
          <a:ln>
            <a:prstDash val="dash"/>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sz="2000" kern="0" dirty="0" err="1" smtClean="0">
                <a:solidFill>
                  <a:srgbClr val="000000"/>
                </a:solidFill>
                <a:ea typeface="Arial Unicode MS" pitchFamily="34" charset="-128"/>
                <a:cs typeface="Arial Unicode MS" pitchFamily="34" charset="-128"/>
              </a:rPr>
              <a:t>GitHub</a:t>
            </a:r>
            <a:endParaRPr sz="2000" kern="0" dirty="0" smtClean="0">
              <a:solidFill>
                <a:srgbClr val="000000"/>
              </a:solidFill>
              <a:ea typeface="Arial Unicode MS" pitchFamily="34" charset="-128"/>
              <a:cs typeface="Arial Unicode MS" pitchFamily="34" charset="-128"/>
            </a:endParaRPr>
          </a:p>
        </p:txBody>
      </p:sp>
      <p:sp>
        <p:nvSpPr>
          <p:cNvPr id="6" name="Title 5"/>
          <p:cNvSpPr>
            <a:spLocks noGrp="1"/>
          </p:cNvSpPr>
          <p:nvPr>
            <p:ph type="title"/>
          </p:nvPr>
        </p:nvSpPr>
        <p:spPr/>
        <p:txBody>
          <a:bodyPr/>
          <a:lstStyle/>
          <a:p>
            <a:r>
              <a:rPr lang="de-DE" dirty="0" err="1"/>
              <a:t>Automatic</a:t>
            </a:r>
            <a:r>
              <a:rPr lang="de-DE" dirty="0"/>
              <a:t> </a:t>
            </a:r>
            <a:r>
              <a:rPr lang="de-DE" dirty="0" err="1"/>
              <a:t>Versioning</a:t>
            </a:r>
            <a:r>
              <a:rPr lang="de-DE" dirty="0"/>
              <a:t/>
            </a:r>
            <a:br>
              <a:rPr lang="de-DE" dirty="0"/>
            </a:br>
            <a:r>
              <a:rPr lang="de-DE" b="0" dirty="0" err="1"/>
              <a:t>Build</a:t>
            </a:r>
            <a:r>
              <a:rPr lang="de-DE" b="0" dirty="0"/>
              <a:t> </a:t>
            </a:r>
            <a:r>
              <a:rPr lang="de-DE" b="0" dirty="0" err="1"/>
              <a:t>only</a:t>
            </a:r>
            <a:r>
              <a:rPr lang="de-DE" b="0" dirty="0"/>
              <a:t> </a:t>
            </a:r>
            <a:r>
              <a:rPr lang="de-DE" b="0" dirty="0" err="1"/>
              <a:t>once</a:t>
            </a:r>
            <a:r>
              <a:rPr lang="de-DE" b="0" dirty="0"/>
              <a:t> </a:t>
            </a:r>
            <a:r>
              <a:rPr lang="de-DE" b="0" dirty="0" err="1"/>
              <a:t>and</a:t>
            </a:r>
            <a:r>
              <a:rPr lang="de-DE" b="0" dirty="0"/>
              <a:t> </a:t>
            </a:r>
            <a:r>
              <a:rPr lang="de-DE" b="0" dirty="0" err="1"/>
              <a:t>centrally</a:t>
            </a:r>
            <a:endParaRPr lang="de-DE" dirty="0"/>
          </a:p>
        </p:txBody>
      </p:sp>
      <p:sp>
        <p:nvSpPr>
          <p:cNvPr id="7" name="Oval 6"/>
          <p:cNvSpPr/>
          <p:nvPr/>
        </p:nvSpPr>
        <p:spPr bwMode="gray">
          <a:xfrm>
            <a:off x="3459493" y="5491644"/>
            <a:ext cx="296779" cy="288758"/>
          </a:xfrm>
          <a:prstGeom prst="ellipse">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FFFFFF"/>
              </a:solidFill>
              <a:ea typeface="Arial Unicode MS" pitchFamily="34" charset="-128"/>
              <a:cs typeface="Arial Unicode MS" pitchFamily="34" charset="-128"/>
            </a:endParaRPr>
          </a:p>
        </p:txBody>
      </p:sp>
      <p:sp>
        <p:nvSpPr>
          <p:cNvPr id="8" name="Oval 7"/>
          <p:cNvSpPr/>
          <p:nvPr/>
        </p:nvSpPr>
        <p:spPr bwMode="gray">
          <a:xfrm>
            <a:off x="3459493" y="4726548"/>
            <a:ext cx="296779" cy="288758"/>
          </a:xfrm>
          <a:prstGeom prst="ellipse">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FFFFFF"/>
              </a:solidFill>
              <a:ea typeface="Arial Unicode MS" pitchFamily="34" charset="-128"/>
              <a:cs typeface="Arial Unicode MS" pitchFamily="34" charset="-128"/>
            </a:endParaRPr>
          </a:p>
        </p:txBody>
      </p:sp>
      <p:cxnSp>
        <p:nvCxnSpPr>
          <p:cNvPr id="11" name="Straight Arrow Connector 10"/>
          <p:cNvCxnSpPr>
            <a:stCxn id="7" idx="0"/>
            <a:endCxn id="8" idx="4"/>
          </p:cNvCxnSpPr>
          <p:nvPr/>
        </p:nvCxnSpPr>
        <p:spPr>
          <a:xfrm flipV="1">
            <a:off x="3607883" y="5015306"/>
            <a:ext cx="0" cy="476338"/>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 name="Oval 72"/>
          <p:cNvSpPr/>
          <p:nvPr/>
        </p:nvSpPr>
        <p:spPr bwMode="gray">
          <a:xfrm>
            <a:off x="4089744" y="4229536"/>
            <a:ext cx="296779" cy="288758"/>
          </a:xfrm>
          <a:prstGeom prst="ellips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FFFFFF"/>
              </a:solidFill>
              <a:ea typeface="Arial Unicode MS" pitchFamily="34" charset="-128"/>
              <a:cs typeface="Arial Unicode MS" pitchFamily="34" charset="-128"/>
            </a:endParaRPr>
          </a:p>
        </p:txBody>
      </p:sp>
      <p:cxnSp>
        <p:nvCxnSpPr>
          <p:cNvPr id="74" name="Curved Connector 73"/>
          <p:cNvCxnSpPr>
            <a:stCxn id="8" idx="6"/>
            <a:endCxn id="73" idx="4"/>
          </p:cNvCxnSpPr>
          <p:nvPr/>
        </p:nvCxnSpPr>
        <p:spPr>
          <a:xfrm flipV="1">
            <a:off x="3756272" y="4518294"/>
            <a:ext cx="481862" cy="352633"/>
          </a:xfrm>
          <a:prstGeom prst="curvedConnector2">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3712681" y="3054734"/>
            <a:ext cx="3871263" cy="1938531"/>
            <a:chOff x="3712681" y="3054734"/>
            <a:chExt cx="3871263" cy="1938531"/>
          </a:xfrm>
        </p:grpSpPr>
        <p:cxnSp>
          <p:nvCxnSpPr>
            <p:cNvPr id="24" name="Curved Connector 23"/>
            <p:cNvCxnSpPr>
              <a:stCxn id="27" idx="5"/>
            </p:cNvCxnSpPr>
            <p:nvPr/>
          </p:nvCxnSpPr>
          <p:spPr>
            <a:xfrm rot="16200000" flipH="1">
              <a:off x="4688868" y="2078547"/>
              <a:ext cx="1918890" cy="3871263"/>
            </a:xfrm>
            <a:prstGeom prst="curvedConnector2">
              <a:avLst/>
            </a:prstGeom>
            <a:ln w="63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310388" y="4747044"/>
              <a:ext cx="113814" cy="246221"/>
            </a:xfrm>
            <a:prstGeom prst="rect">
              <a:avLst/>
            </a:prstGeom>
          </p:spPr>
          <p:style>
            <a:lnRef idx="1">
              <a:schemeClr val="accent2"/>
            </a:lnRef>
            <a:fillRef idx="2">
              <a:schemeClr val="accent2"/>
            </a:fillRef>
            <a:effectRef idx="1">
              <a:schemeClr val="accent2"/>
            </a:effectRef>
            <a:fontRef idx="minor">
              <a:schemeClr val="dk1"/>
            </a:fontRef>
          </p:style>
          <p:txBody>
            <a:bodyPr wrap="none" lIns="0" tIns="0" rIns="0" bIns="0" rtlCol="0">
              <a:spAutoFit/>
            </a:bodyPr>
            <a:lstStyle/>
            <a:p>
              <a:pPr fontAlgn="base">
                <a:spcBef>
                  <a:spcPts val="600"/>
                </a:spcBef>
                <a:spcAft>
                  <a:spcPct val="0"/>
                </a:spcAft>
                <a:buClr>
                  <a:srgbClr val="F0AB00"/>
                </a:buClr>
                <a:buSzPct val="80000"/>
              </a:pPr>
              <a:r>
                <a:rPr sz="1600" kern="0" dirty="0" smtClean="0">
                  <a:solidFill>
                    <a:srgbClr val="000000"/>
                  </a:solidFill>
                  <a:ea typeface="Arial Unicode MS" pitchFamily="34" charset="-128"/>
                  <a:cs typeface="Arial Unicode MS" pitchFamily="34" charset="-128"/>
                </a:rPr>
                <a:t>1</a:t>
              </a:r>
            </a:p>
          </p:txBody>
        </p:sp>
      </p:grpSp>
      <p:sp>
        <p:nvSpPr>
          <p:cNvPr id="25" name="Oval 24"/>
          <p:cNvSpPr/>
          <p:nvPr/>
        </p:nvSpPr>
        <p:spPr bwMode="gray">
          <a:xfrm>
            <a:off x="3457114" y="3766014"/>
            <a:ext cx="296779" cy="288758"/>
          </a:xfrm>
          <a:prstGeom prst="ellipse">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FFFFFF"/>
              </a:solidFill>
              <a:ea typeface="Arial Unicode MS" pitchFamily="34" charset="-128"/>
              <a:cs typeface="Arial Unicode MS" pitchFamily="34" charset="-128"/>
            </a:endParaRPr>
          </a:p>
        </p:txBody>
      </p:sp>
      <p:cxnSp>
        <p:nvCxnSpPr>
          <p:cNvPr id="26" name="Straight Arrow Connector 25"/>
          <p:cNvCxnSpPr>
            <a:stCxn id="8" idx="0"/>
            <a:endCxn id="25" idx="4"/>
          </p:cNvCxnSpPr>
          <p:nvPr/>
        </p:nvCxnSpPr>
        <p:spPr>
          <a:xfrm flipH="1" flipV="1">
            <a:off x="3605504" y="4054772"/>
            <a:ext cx="2379" cy="671776"/>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Oval 27"/>
          <p:cNvSpPr/>
          <p:nvPr/>
        </p:nvSpPr>
        <p:spPr bwMode="gray">
          <a:xfrm>
            <a:off x="4089616" y="3272781"/>
            <a:ext cx="296779" cy="288758"/>
          </a:xfrm>
          <a:prstGeom prst="ellips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FFFFFF"/>
              </a:solidFill>
              <a:ea typeface="Arial Unicode MS" pitchFamily="34" charset="-128"/>
              <a:cs typeface="Arial Unicode MS" pitchFamily="34" charset="-128"/>
            </a:endParaRPr>
          </a:p>
        </p:txBody>
      </p:sp>
      <p:cxnSp>
        <p:nvCxnSpPr>
          <p:cNvPr id="29" name="Curved Connector 28"/>
          <p:cNvCxnSpPr>
            <a:stCxn id="25" idx="6"/>
            <a:endCxn id="28" idx="4"/>
          </p:cNvCxnSpPr>
          <p:nvPr/>
        </p:nvCxnSpPr>
        <p:spPr>
          <a:xfrm flipV="1">
            <a:off x="3753893" y="3561539"/>
            <a:ext cx="484113" cy="348854"/>
          </a:xfrm>
          <a:prstGeom prst="curvedConnector2">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Flowchart: Document 37"/>
          <p:cNvSpPr/>
          <p:nvPr/>
        </p:nvSpPr>
        <p:spPr bwMode="gray">
          <a:xfrm>
            <a:off x="4627524" y="4238050"/>
            <a:ext cx="937624" cy="228927"/>
          </a:xfrm>
          <a:prstGeom prst="flowChartDocument">
            <a:avLst/>
          </a:prstGeom>
          <a:solidFill>
            <a:schemeClr val="bg1"/>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sz="1400" kern="0" dirty="0" err="1" smtClean="0">
                <a:solidFill>
                  <a:srgbClr val="000000"/>
                </a:solidFill>
                <a:ea typeface="Arial Unicode MS" pitchFamily="34" charset="-128"/>
                <a:cs typeface="Arial Unicode MS" pitchFamily="34" charset="-128"/>
              </a:rPr>
              <a:t>build</a:t>
            </a:r>
            <a:endParaRPr sz="1400" kern="0" dirty="0" smtClean="0">
              <a:solidFill>
                <a:srgbClr val="000000"/>
              </a:solidFill>
              <a:ea typeface="Arial Unicode MS" pitchFamily="34" charset="-128"/>
              <a:cs typeface="Arial Unicode MS" pitchFamily="34" charset="-128"/>
            </a:endParaRPr>
          </a:p>
        </p:txBody>
      </p:sp>
      <p:sp>
        <p:nvSpPr>
          <p:cNvPr id="27" name="Oval 26"/>
          <p:cNvSpPr/>
          <p:nvPr/>
        </p:nvSpPr>
        <p:spPr bwMode="gray">
          <a:xfrm>
            <a:off x="3459365" y="2808264"/>
            <a:ext cx="296779" cy="288758"/>
          </a:xfrm>
          <a:prstGeom prst="ellipse">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FFFFFF"/>
              </a:solidFill>
              <a:ea typeface="Arial Unicode MS" pitchFamily="34" charset="-128"/>
              <a:cs typeface="Arial Unicode MS" pitchFamily="34" charset="-128"/>
            </a:endParaRPr>
          </a:p>
        </p:txBody>
      </p:sp>
      <p:grpSp>
        <p:nvGrpSpPr>
          <p:cNvPr id="17" name="Group 16"/>
          <p:cNvGrpSpPr/>
          <p:nvPr/>
        </p:nvGrpSpPr>
        <p:grpSpPr>
          <a:xfrm>
            <a:off x="3756144" y="2311252"/>
            <a:ext cx="3840633" cy="2527312"/>
            <a:chOff x="3756144" y="2311252"/>
            <a:chExt cx="3840633" cy="2527312"/>
          </a:xfrm>
        </p:grpSpPr>
        <p:cxnSp>
          <p:nvCxnSpPr>
            <p:cNvPr id="4" name="Curved Connector 3"/>
            <p:cNvCxnSpPr>
              <a:endCxn id="45" idx="2"/>
            </p:cNvCxnSpPr>
            <p:nvPr/>
          </p:nvCxnSpPr>
          <p:spPr>
            <a:xfrm rot="10800000">
              <a:off x="5016648" y="2559772"/>
              <a:ext cx="2580129" cy="2260862"/>
            </a:xfrm>
            <a:prstGeom prst="curvedConnector2">
              <a:avLst/>
            </a:prstGeom>
            <a:ln w="63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9" name="Curved Connector 38"/>
            <p:cNvCxnSpPr>
              <a:endCxn id="33" idx="5"/>
            </p:cNvCxnSpPr>
            <p:nvPr/>
          </p:nvCxnSpPr>
          <p:spPr>
            <a:xfrm rot="10800000">
              <a:off x="4342934" y="2557722"/>
              <a:ext cx="3241015" cy="2262912"/>
            </a:xfrm>
            <a:prstGeom prst="curvedConnector2">
              <a:avLst/>
            </a:prstGeom>
            <a:ln w="63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917973" y="4592343"/>
              <a:ext cx="113814" cy="246221"/>
            </a:xfrm>
            <a:prstGeom prst="rect">
              <a:avLst/>
            </a:prstGeom>
          </p:spPr>
          <p:style>
            <a:lnRef idx="1">
              <a:schemeClr val="accent2"/>
            </a:lnRef>
            <a:fillRef idx="2">
              <a:schemeClr val="accent2"/>
            </a:fillRef>
            <a:effectRef idx="1">
              <a:schemeClr val="accent2"/>
            </a:effectRef>
            <a:fontRef idx="minor">
              <a:schemeClr val="dk1"/>
            </a:fontRef>
          </p:style>
          <p:txBody>
            <a:bodyPr wrap="none" lIns="0" tIns="0" rIns="0" bIns="0" rtlCol="0">
              <a:spAutoFit/>
            </a:bodyPr>
            <a:lstStyle/>
            <a:p>
              <a:pPr fontAlgn="base">
                <a:spcBef>
                  <a:spcPts val="600"/>
                </a:spcBef>
                <a:spcAft>
                  <a:spcPct val="0"/>
                </a:spcAft>
                <a:buClr>
                  <a:srgbClr val="F0AB00"/>
                </a:buClr>
                <a:buSzPct val="80000"/>
              </a:pPr>
              <a:r>
                <a:rPr sz="1600" kern="0" dirty="0" smtClean="0">
                  <a:solidFill>
                    <a:srgbClr val="000000"/>
                  </a:solidFill>
                  <a:ea typeface="Arial Unicode MS" pitchFamily="34" charset="-128"/>
                  <a:cs typeface="Arial Unicode MS" pitchFamily="34" charset="-128"/>
                </a:rPr>
                <a:t>2</a:t>
              </a:r>
            </a:p>
          </p:txBody>
        </p:sp>
        <p:sp>
          <p:nvSpPr>
            <p:cNvPr id="33" name="Oval 32"/>
            <p:cNvSpPr/>
            <p:nvPr/>
          </p:nvSpPr>
          <p:spPr bwMode="gray">
            <a:xfrm>
              <a:off x="4089616" y="2311252"/>
              <a:ext cx="296779" cy="288758"/>
            </a:xfrm>
            <a:prstGeom prst="ellips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FFFFFF"/>
                </a:solidFill>
                <a:ea typeface="Arial Unicode MS" pitchFamily="34" charset="-128"/>
                <a:cs typeface="Arial Unicode MS" pitchFamily="34" charset="-128"/>
              </a:endParaRPr>
            </a:p>
          </p:txBody>
        </p:sp>
        <p:cxnSp>
          <p:nvCxnSpPr>
            <p:cNvPr id="34" name="Curved Connector 33"/>
            <p:cNvCxnSpPr>
              <a:stCxn id="27" idx="6"/>
              <a:endCxn id="33" idx="4"/>
            </p:cNvCxnSpPr>
            <p:nvPr/>
          </p:nvCxnSpPr>
          <p:spPr>
            <a:xfrm flipV="1">
              <a:off x="3756144" y="2600010"/>
              <a:ext cx="481862" cy="352633"/>
            </a:xfrm>
            <a:prstGeom prst="curvedConnector2">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Flowchart: Document 44"/>
            <p:cNvSpPr/>
            <p:nvPr/>
          </p:nvSpPr>
          <p:spPr bwMode="gray">
            <a:xfrm>
              <a:off x="4547835" y="2345980"/>
              <a:ext cx="937624" cy="228927"/>
            </a:xfrm>
            <a:prstGeom prst="flowChartDocument">
              <a:avLst/>
            </a:prstGeom>
            <a:solidFill>
              <a:schemeClr val="bg1"/>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sz="1400" kern="0" dirty="0" err="1" smtClean="0">
                  <a:solidFill>
                    <a:srgbClr val="000000"/>
                  </a:solidFill>
                  <a:ea typeface="Arial Unicode MS" pitchFamily="34" charset="-128"/>
                  <a:cs typeface="Arial Unicode MS" pitchFamily="34" charset="-128"/>
                </a:rPr>
                <a:t>build</a:t>
              </a:r>
              <a:endParaRPr sz="1400" kern="0" dirty="0" smtClean="0">
                <a:solidFill>
                  <a:srgbClr val="000000"/>
                </a:solidFill>
                <a:ea typeface="Arial Unicode MS" pitchFamily="34" charset="-128"/>
                <a:cs typeface="Arial Unicode MS" pitchFamily="34" charset="-128"/>
              </a:endParaRPr>
            </a:p>
          </p:txBody>
        </p:sp>
      </p:grpSp>
      <p:cxnSp>
        <p:nvCxnSpPr>
          <p:cNvPr id="46" name="Straight Arrow Connector 45"/>
          <p:cNvCxnSpPr/>
          <p:nvPr/>
        </p:nvCxnSpPr>
        <p:spPr>
          <a:xfrm flipH="1" flipV="1">
            <a:off x="3598469" y="3089292"/>
            <a:ext cx="2379" cy="671776"/>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bwMode="gray">
          <a:xfrm>
            <a:off x="2259829" y="2825806"/>
            <a:ext cx="809601" cy="22892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sz="1400" kern="0" dirty="0" err="1" smtClean="0">
                <a:solidFill>
                  <a:srgbClr val="000000"/>
                </a:solidFill>
                <a:ea typeface="Arial Unicode MS" pitchFamily="34" charset="-128"/>
                <a:cs typeface="Arial Unicode MS" pitchFamily="34" charset="-128"/>
              </a:rPr>
              <a:t>master</a:t>
            </a:r>
            <a:endParaRPr sz="1400" kern="0" dirty="0" smtClean="0">
              <a:solidFill>
                <a:srgbClr val="000000"/>
              </a:solidFill>
              <a:ea typeface="Arial Unicode MS" pitchFamily="34" charset="-128"/>
              <a:cs typeface="Arial Unicode MS" pitchFamily="34" charset="-128"/>
            </a:endParaRPr>
          </a:p>
        </p:txBody>
      </p:sp>
      <p:grpSp>
        <p:nvGrpSpPr>
          <p:cNvPr id="18" name="Group 17"/>
          <p:cNvGrpSpPr/>
          <p:nvPr/>
        </p:nvGrpSpPr>
        <p:grpSpPr>
          <a:xfrm>
            <a:off x="5630208" y="2345980"/>
            <a:ext cx="1931920" cy="518101"/>
            <a:chOff x="5630208" y="2345980"/>
            <a:chExt cx="1931920" cy="518101"/>
          </a:xfrm>
        </p:grpSpPr>
        <p:sp>
          <p:nvSpPr>
            <p:cNvPr id="44" name="Flowchart: Document 43"/>
            <p:cNvSpPr/>
            <p:nvPr/>
          </p:nvSpPr>
          <p:spPr bwMode="gray">
            <a:xfrm>
              <a:off x="5630208" y="2345980"/>
              <a:ext cx="937624" cy="228927"/>
            </a:xfrm>
            <a:prstGeom prst="flowChartDocument">
              <a:avLst/>
            </a:prstGeom>
            <a:solidFill>
              <a:schemeClr val="bg1"/>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sz="1400" kern="0" dirty="0" err="1" smtClean="0">
                  <a:solidFill>
                    <a:srgbClr val="000000"/>
                  </a:solidFill>
                  <a:ea typeface="Arial Unicode MS" pitchFamily="34" charset="-128"/>
                  <a:cs typeface="Arial Unicode MS" pitchFamily="34" charset="-128"/>
                </a:rPr>
                <a:t>release</a:t>
              </a:r>
              <a:endParaRPr sz="1400" kern="0" dirty="0" smtClean="0">
                <a:solidFill>
                  <a:srgbClr val="000000"/>
                </a:solidFill>
                <a:ea typeface="Arial Unicode MS" pitchFamily="34" charset="-128"/>
                <a:cs typeface="Arial Unicode MS" pitchFamily="34" charset="-128"/>
              </a:endParaRPr>
            </a:p>
          </p:txBody>
        </p:sp>
        <p:cxnSp>
          <p:nvCxnSpPr>
            <p:cNvPr id="49" name="Curved Connector 48"/>
            <p:cNvCxnSpPr>
              <a:endCxn id="44" idx="2"/>
            </p:cNvCxnSpPr>
            <p:nvPr/>
          </p:nvCxnSpPr>
          <p:spPr>
            <a:xfrm rot="10800000">
              <a:off x="6099020" y="2559773"/>
              <a:ext cx="1463108" cy="208727"/>
            </a:xfrm>
            <a:prstGeom prst="curvedConnector2">
              <a:avLst/>
            </a:prstGeom>
            <a:ln w="63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6818014" y="2617860"/>
              <a:ext cx="113814" cy="246221"/>
            </a:xfrm>
            <a:prstGeom prst="rect">
              <a:avLst/>
            </a:prstGeom>
          </p:spPr>
          <p:style>
            <a:lnRef idx="1">
              <a:schemeClr val="accent2"/>
            </a:lnRef>
            <a:fillRef idx="2">
              <a:schemeClr val="accent2"/>
            </a:fillRef>
            <a:effectRef idx="1">
              <a:schemeClr val="accent2"/>
            </a:effectRef>
            <a:fontRef idx="minor">
              <a:schemeClr val="dk1"/>
            </a:fontRef>
          </p:style>
          <p:txBody>
            <a:bodyPr wrap="none" lIns="0" tIns="0" rIns="0" bIns="0" rtlCol="0">
              <a:spAutoFit/>
            </a:bodyPr>
            <a:lstStyle/>
            <a:p>
              <a:pPr fontAlgn="base">
                <a:spcBef>
                  <a:spcPts val="600"/>
                </a:spcBef>
                <a:spcAft>
                  <a:spcPct val="0"/>
                </a:spcAft>
                <a:buClr>
                  <a:srgbClr val="F0AB00"/>
                </a:buClr>
                <a:buSzPct val="80000"/>
              </a:pPr>
              <a:r>
                <a:rPr sz="1600" kern="0" dirty="0">
                  <a:solidFill>
                    <a:srgbClr val="000000"/>
                  </a:solidFill>
                  <a:ea typeface="Arial Unicode MS" pitchFamily="34" charset="-128"/>
                  <a:cs typeface="Arial Unicode MS" pitchFamily="34" charset="-128"/>
                </a:rPr>
                <a:t>3</a:t>
              </a:r>
              <a:endParaRPr sz="1600" kern="0" dirty="0" smtClean="0">
                <a:solidFill>
                  <a:srgbClr val="000000"/>
                </a:solidFill>
                <a:ea typeface="Arial Unicode MS" pitchFamily="34" charset="-128"/>
                <a:cs typeface="Arial Unicode MS" pitchFamily="34" charset="-128"/>
              </a:endParaRPr>
            </a:p>
          </p:txBody>
        </p:sp>
      </p:grpSp>
      <p:sp>
        <p:nvSpPr>
          <p:cNvPr id="37" name="Flowchart: Document 36"/>
          <p:cNvSpPr/>
          <p:nvPr/>
        </p:nvSpPr>
        <p:spPr bwMode="gray">
          <a:xfrm>
            <a:off x="5709897" y="4238050"/>
            <a:ext cx="937624" cy="228927"/>
          </a:xfrm>
          <a:prstGeom prst="flowChartDocument">
            <a:avLst/>
          </a:prstGeom>
          <a:solidFill>
            <a:schemeClr val="bg1"/>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sz="1400" kern="0" dirty="0" err="1" smtClean="0">
                <a:solidFill>
                  <a:srgbClr val="000000"/>
                </a:solidFill>
                <a:ea typeface="Arial Unicode MS" pitchFamily="34" charset="-128"/>
                <a:cs typeface="Arial Unicode MS" pitchFamily="34" charset="-128"/>
              </a:rPr>
              <a:t>release</a:t>
            </a:r>
            <a:endParaRPr sz="1400" kern="0" dirty="0" smtClean="0">
              <a:solidFill>
                <a:srgbClr val="000000"/>
              </a:solidFill>
              <a:ea typeface="Arial Unicode MS" pitchFamily="34" charset="-128"/>
              <a:cs typeface="Arial Unicode MS" pitchFamily="34" charset="-128"/>
            </a:endParaRPr>
          </a:p>
        </p:txBody>
      </p:sp>
      <p:sp>
        <p:nvSpPr>
          <p:cNvPr id="35" name="Flowchart: Document 34"/>
          <p:cNvSpPr/>
          <p:nvPr/>
        </p:nvSpPr>
        <p:spPr bwMode="gray">
          <a:xfrm>
            <a:off x="4553317" y="3302696"/>
            <a:ext cx="937624" cy="228927"/>
          </a:xfrm>
          <a:prstGeom prst="flowChartDocumen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sz="1400" kern="0" dirty="0" err="1" smtClean="0">
                <a:solidFill>
                  <a:srgbClr val="000000"/>
                </a:solidFill>
                <a:ea typeface="Arial Unicode MS" pitchFamily="34" charset="-128"/>
                <a:cs typeface="Arial Unicode MS" pitchFamily="34" charset="-128"/>
              </a:rPr>
              <a:t>build</a:t>
            </a:r>
            <a:endParaRPr sz="1400" kern="0" dirty="0" smtClean="0">
              <a:solidFill>
                <a:srgbClr val="000000"/>
              </a:solidFill>
              <a:ea typeface="Arial Unicode MS" pitchFamily="34" charset="-128"/>
              <a:cs typeface="Arial Unicode MS" pitchFamily="34" charset="-128"/>
            </a:endParaRPr>
          </a:p>
        </p:txBody>
      </p:sp>
      <p:sp>
        <p:nvSpPr>
          <p:cNvPr id="41" name="Rectangle 40"/>
          <p:cNvSpPr/>
          <p:nvPr/>
        </p:nvSpPr>
        <p:spPr bwMode="gray">
          <a:xfrm>
            <a:off x="10262627" y="4132113"/>
            <a:ext cx="1606573" cy="181148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sz="2000" kern="0" dirty="0" smtClean="0">
                <a:solidFill>
                  <a:srgbClr val="000000"/>
                </a:solidFill>
                <a:ea typeface="Arial Unicode MS" pitchFamily="34" charset="-128"/>
                <a:cs typeface="Arial Unicode MS" pitchFamily="34" charset="-128"/>
              </a:rPr>
              <a:t>Legend</a:t>
            </a:r>
          </a:p>
          <a:p>
            <a:pPr defTabSz="914400" fontAlgn="base">
              <a:spcBef>
                <a:spcPct val="50000"/>
              </a:spcBef>
              <a:spcAft>
                <a:spcPct val="0"/>
              </a:spcAft>
              <a:buClr>
                <a:srgbClr val="F0AB00"/>
              </a:buClr>
              <a:buSzPct val="80000"/>
            </a:pPr>
            <a:r>
              <a:rPr sz="1400" kern="0" dirty="0" smtClean="0">
                <a:solidFill>
                  <a:srgbClr val="000000"/>
                </a:solidFill>
                <a:ea typeface="Arial Unicode MS" pitchFamily="34" charset="-128"/>
                <a:cs typeface="Arial Unicode MS" pitchFamily="34" charset="-128"/>
              </a:rPr>
              <a:t>Stage</a:t>
            </a:r>
          </a:p>
          <a:p>
            <a:pPr defTabSz="914400" fontAlgn="base">
              <a:spcBef>
                <a:spcPct val="50000"/>
              </a:spcBef>
              <a:spcAft>
                <a:spcPct val="0"/>
              </a:spcAft>
              <a:buClr>
                <a:srgbClr val="F0AB00"/>
              </a:buClr>
              <a:buSzPct val="80000"/>
            </a:pPr>
            <a:r>
              <a:rPr sz="1400" kern="0" dirty="0" err="1" smtClean="0">
                <a:solidFill>
                  <a:srgbClr val="000000"/>
                </a:solidFill>
                <a:ea typeface="Arial Unicode MS" pitchFamily="34" charset="-128"/>
                <a:cs typeface="Arial Unicode MS" pitchFamily="34" charset="-128"/>
              </a:rPr>
              <a:t>Git</a:t>
            </a:r>
            <a:r>
              <a:rPr sz="1400" kern="0" dirty="0" smtClean="0">
                <a:solidFill>
                  <a:srgbClr val="000000"/>
                </a:solidFill>
                <a:ea typeface="Arial Unicode MS" pitchFamily="34" charset="-128"/>
                <a:cs typeface="Arial Unicode MS" pitchFamily="34" charset="-128"/>
              </a:rPr>
              <a:t>-Tag</a:t>
            </a:r>
          </a:p>
          <a:p>
            <a:pPr defTabSz="914400" fontAlgn="base">
              <a:spcBef>
                <a:spcPct val="50000"/>
              </a:spcBef>
              <a:spcAft>
                <a:spcPct val="0"/>
              </a:spcAft>
              <a:buClr>
                <a:srgbClr val="F0AB00"/>
              </a:buClr>
              <a:buSzPct val="80000"/>
            </a:pPr>
            <a:r>
              <a:rPr sz="1400" kern="0" dirty="0" smtClean="0">
                <a:solidFill>
                  <a:srgbClr val="000000"/>
                </a:solidFill>
                <a:ea typeface="Arial Unicode MS" pitchFamily="34" charset="-128"/>
                <a:cs typeface="Arial Unicode MS" pitchFamily="34" charset="-128"/>
              </a:rPr>
              <a:t>Commit</a:t>
            </a:r>
          </a:p>
          <a:p>
            <a:pPr defTabSz="914400" fontAlgn="base">
              <a:spcBef>
                <a:spcPct val="50000"/>
              </a:spcBef>
              <a:spcAft>
                <a:spcPct val="0"/>
              </a:spcAft>
              <a:buClr>
                <a:srgbClr val="F0AB00"/>
              </a:buClr>
              <a:buSzPct val="80000"/>
            </a:pPr>
            <a:r>
              <a:rPr sz="1400" kern="0" dirty="0" err="1" smtClean="0">
                <a:solidFill>
                  <a:srgbClr val="000000"/>
                </a:solidFill>
                <a:ea typeface="Arial Unicode MS" pitchFamily="34" charset="-128"/>
                <a:cs typeface="Arial Unicode MS" pitchFamily="34" charset="-128"/>
              </a:rPr>
              <a:t>Branch</a:t>
            </a:r>
            <a:endParaRPr sz="1400" kern="0" dirty="0" smtClean="0">
              <a:solidFill>
                <a:srgbClr val="000000"/>
              </a:solidFill>
              <a:ea typeface="Arial Unicode MS" pitchFamily="34" charset="-128"/>
              <a:cs typeface="Arial Unicode MS" pitchFamily="34" charset="-128"/>
            </a:endParaRPr>
          </a:p>
        </p:txBody>
      </p:sp>
      <p:sp>
        <p:nvSpPr>
          <p:cNvPr id="42" name="Rounded Rectangle 41"/>
          <p:cNvSpPr/>
          <p:nvPr/>
        </p:nvSpPr>
        <p:spPr bwMode="gray">
          <a:xfrm>
            <a:off x="11279029" y="4646937"/>
            <a:ext cx="300171" cy="161702"/>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sz="1600" kern="0" dirty="0" err="1" smtClean="0">
              <a:solidFill>
                <a:srgbClr val="000000"/>
              </a:solidFill>
              <a:ea typeface="Arial Unicode MS" pitchFamily="34" charset="-128"/>
              <a:cs typeface="Arial Unicode MS" pitchFamily="34" charset="-128"/>
            </a:endParaRPr>
          </a:p>
        </p:txBody>
      </p:sp>
      <p:sp>
        <p:nvSpPr>
          <p:cNvPr id="43" name="Flowchart: Document 42"/>
          <p:cNvSpPr/>
          <p:nvPr/>
        </p:nvSpPr>
        <p:spPr bwMode="gray">
          <a:xfrm>
            <a:off x="11279029" y="4993895"/>
            <a:ext cx="403277" cy="120065"/>
          </a:xfrm>
          <a:prstGeom prst="flowChartDocumen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sz="1400" kern="0" dirty="0" smtClean="0">
              <a:solidFill>
                <a:srgbClr val="000000"/>
              </a:solidFill>
              <a:ea typeface="Arial Unicode MS" pitchFamily="34" charset="-128"/>
              <a:cs typeface="Arial Unicode MS" pitchFamily="34" charset="-128"/>
            </a:endParaRPr>
          </a:p>
        </p:txBody>
      </p:sp>
      <p:sp>
        <p:nvSpPr>
          <p:cNvPr id="50" name="Oval 49"/>
          <p:cNvSpPr/>
          <p:nvPr/>
        </p:nvSpPr>
        <p:spPr bwMode="gray">
          <a:xfrm>
            <a:off x="11382134" y="5279298"/>
            <a:ext cx="168000" cy="163126"/>
          </a:xfrm>
          <a:prstGeom prst="ellipse">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sp>
        <p:nvSpPr>
          <p:cNvPr id="51" name="Rectangle 50"/>
          <p:cNvSpPr/>
          <p:nvPr/>
        </p:nvSpPr>
        <p:spPr bwMode="gray">
          <a:xfrm>
            <a:off x="11279029" y="5624668"/>
            <a:ext cx="403277" cy="144471"/>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sz="1400" kern="0" dirty="0" smtClean="0">
              <a:solidFill>
                <a:srgbClr val="000000"/>
              </a:solidFill>
              <a:ea typeface="Arial Unicode MS" pitchFamily="34" charset="-128"/>
              <a:cs typeface="Arial Unicode MS" pitchFamily="34" charset="-128"/>
            </a:endParaRPr>
          </a:p>
        </p:txBody>
      </p:sp>
      <p:sp>
        <p:nvSpPr>
          <p:cNvPr id="54" name="Rounded Rectangle 53"/>
          <p:cNvSpPr/>
          <p:nvPr/>
        </p:nvSpPr>
        <p:spPr bwMode="gray">
          <a:xfrm>
            <a:off x="7586904" y="4747044"/>
            <a:ext cx="1516990" cy="532184"/>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sz="1600" kern="0" dirty="0" smtClean="0">
                <a:solidFill>
                  <a:srgbClr val="000000"/>
                </a:solidFill>
                <a:ea typeface="Arial Unicode MS" pitchFamily="34" charset="-128"/>
                <a:cs typeface="Arial Unicode MS" pitchFamily="34" charset="-128"/>
              </a:rPr>
              <a:t>Commit Stage</a:t>
            </a:r>
            <a:endParaRPr sz="1600" kern="0" dirty="0" err="1" smtClean="0">
              <a:solidFill>
                <a:srgbClr val="000000"/>
              </a:solidFill>
              <a:ea typeface="Arial Unicode MS" pitchFamily="34" charset="-128"/>
              <a:cs typeface="Arial Unicode MS" pitchFamily="34" charset="-128"/>
            </a:endParaRPr>
          </a:p>
        </p:txBody>
      </p:sp>
      <p:sp>
        <p:nvSpPr>
          <p:cNvPr id="56" name="Rounded Rectangle 55"/>
          <p:cNvSpPr/>
          <p:nvPr/>
        </p:nvSpPr>
        <p:spPr bwMode="gray">
          <a:xfrm>
            <a:off x="7583947" y="2502407"/>
            <a:ext cx="1516990" cy="532184"/>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sz="1600" kern="0" dirty="0" err="1" smtClean="0">
                <a:solidFill>
                  <a:srgbClr val="000000"/>
                </a:solidFill>
                <a:ea typeface="Arial Unicode MS" pitchFamily="34" charset="-128"/>
                <a:cs typeface="Arial Unicode MS" pitchFamily="34" charset="-128"/>
              </a:rPr>
              <a:t>Acceptance</a:t>
            </a:r>
            <a:r>
              <a:rPr sz="1600" kern="0" dirty="0" smtClean="0">
                <a:solidFill>
                  <a:srgbClr val="000000"/>
                </a:solidFill>
                <a:ea typeface="Arial Unicode MS" pitchFamily="34" charset="-128"/>
                <a:cs typeface="Arial Unicode MS" pitchFamily="34" charset="-128"/>
              </a:rPr>
              <a:t> Stage</a:t>
            </a:r>
            <a:endParaRPr sz="1600" kern="0" dirty="0" err="1" smtClean="0">
              <a:solidFill>
                <a:srgbClr val="000000"/>
              </a:solidFill>
              <a:ea typeface="Arial Unicode MS" pitchFamily="34" charset="-128"/>
              <a:cs typeface="Arial Unicode MS" pitchFamily="34" charset="-128"/>
            </a:endParaRPr>
          </a:p>
        </p:txBody>
      </p:sp>
      <p:sp>
        <p:nvSpPr>
          <p:cNvPr id="57" name="Rounded Rectangle 56"/>
          <p:cNvSpPr/>
          <p:nvPr/>
        </p:nvSpPr>
        <p:spPr bwMode="gray">
          <a:xfrm>
            <a:off x="7581683" y="3230083"/>
            <a:ext cx="1516990" cy="532184"/>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sz="1600" kern="0" dirty="0" smtClean="0">
                <a:solidFill>
                  <a:srgbClr val="000000"/>
                </a:solidFill>
                <a:ea typeface="Arial Unicode MS" pitchFamily="34" charset="-128"/>
                <a:cs typeface="Arial Unicode MS" pitchFamily="34" charset="-128"/>
              </a:rPr>
              <a:t>Performance Stage</a:t>
            </a:r>
            <a:endParaRPr sz="1600" kern="0" dirty="0" err="1" smtClean="0">
              <a:solidFill>
                <a:srgbClr val="000000"/>
              </a:solidFill>
              <a:ea typeface="Arial Unicode MS" pitchFamily="34" charset="-128"/>
              <a:cs typeface="Arial Unicode MS" pitchFamily="34" charset="-128"/>
            </a:endParaRPr>
          </a:p>
        </p:txBody>
      </p:sp>
      <p:sp>
        <p:nvSpPr>
          <p:cNvPr id="58" name="Rounded Rectangle 57"/>
          <p:cNvSpPr/>
          <p:nvPr/>
        </p:nvSpPr>
        <p:spPr bwMode="gray">
          <a:xfrm>
            <a:off x="7581683" y="3986110"/>
            <a:ext cx="1516990" cy="532184"/>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sz="1600" kern="0" dirty="0" smtClean="0">
                <a:solidFill>
                  <a:srgbClr val="000000"/>
                </a:solidFill>
                <a:ea typeface="Arial Unicode MS" pitchFamily="34" charset="-128"/>
                <a:cs typeface="Arial Unicode MS" pitchFamily="34" charset="-128"/>
              </a:rPr>
              <a:t>Integration Stage</a:t>
            </a:r>
            <a:endParaRPr sz="1600" kern="0" dirty="0" err="1" smtClean="0">
              <a:solidFill>
                <a:srgbClr val="000000"/>
              </a:solidFill>
              <a:ea typeface="Arial Unicode MS" pitchFamily="34" charset="-128"/>
              <a:cs typeface="Arial Unicode MS" pitchFamily="34" charset="-128"/>
            </a:endParaRPr>
          </a:p>
        </p:txBody>
      </p:sp>
      <p:sp>
        <p:nvSpPr>
          <p:cNvPr id="59" name="Rectangle 58"/>
          <p:cNvSpPr/>
          <p:nvPr/>
        </p:nvSpPr>
        <p:spPr>
          <a:xfrm>
            <a:off x="324000" y="6090750"/>
            <a:ext cx="11255200" cy="369332"/>
          </a:xfrm>
          <a:prstGeom prst="rect">
            <a:avLst/>
          </a:prstGeom>
        </p:spPr>
        <p:txBody>
          <a:bodyPr wrap="square">
            <a:spAutoFit/>
          </a:bodyPr>
          <a:lstStyle/>
          <a:p>
            <a:pPr marL="342900" indent="-342900">
              <a:buFont typeface="Wingdings" panose="05000000000000000000" pitchFamily="2" charset="2"/>
              <a:buChar char="è"/>
            </a:pPr>
            <a:r>
              <a:rPr lang="en-US" sz="1800" dirty="0" smtClean="0"/>
              <a:t>Hint: The </a:t>
            </a:r>
            <a:r>
              <a:rPr lang="en-US" sz="1800" dirty="0"/>
              <a:t>version </a:t>
            </a:r>
            <a:r>
              <a:rPr lang="en-US" sz="1800" dirty="0" smtClean="0"/>
              <a:t>has to </a:t>
            </a:r>
            <a:r>
              <a:rPr lang="en-US" sz="1800" dirty="0"/>
              <a:t>be set before </a:t>
            </a:r>
            <a:r>
              <a:rPr lang="en-US" sz="1800" dirty="0" smtClean="0"/>
              <a:t>the build</a:t>
            </a:r>
          </a:p>
        </p:txBody>
      </p:sp>
    </p:spTree>
    <p:extLst>
      <p:ext uri="{BB962C8B-B14F-4D97-AF65-F5344CB8AC3E}">
        <p14:creationId xmlns:p14="http://schemas.microsoft.com/office/powerpoint/2010/main" val="677316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500" fill="hold"/>
                                        <p:tgtEl>
                                          <p:spTgt spid="54"/>
                                        </p:tgtEl>
                                        <p:attrNameLst>
                                          <p:attrName>fillcolor</p:attrName>
                                        </p:attrNameLst>
                                      </p:cBhvr>
                                      <p:to>
                                        <a:srgbClr val="33CC33"/>
                                      </p:to>
                                    </p:animClr>
                                    <p:set>
                                      <p:cBhvr>
                                        <p:cTn id="17" dur="500" fill="hold"/>
                                        <p:tgtEl>
                                          <p:spTgt spid="54"/>
                                        </p:tgtEl>
                                        <p:attrNameLst>
                                          <p:attrName>fill.type</p:attrName>
                                        </p:attrNameLst>
                                      </p:cBhvr>
                                      <p:to>
                                        <p:strVal val="solid"/>
                                      </p:to>
                                    </p:set>
                                    <p:set>
                                      <p:cBhvr>
                                        <p:cTn id="18" dur="500" fill="hold"/>
                                        <p:tgtEl>
                                          <p:spTgt spid="54"/>
                                        </p:tgtEl>
                                        <p:attrNameLst>
                                          <p:attrName>fill.on</p:attrName>
                                        </p:attrNameLst>
                                      </p:cBhvr>
                                      <p:to>
                                        <p:strVal val="true"/>
                                      </p:to>
                                    </p:set>
                                  </p:childTnLst>
                                </p:cTn>
                              </p:par>
                            </p:childTnLst>
                          </p:cTn>
                        </p:par>
                        <p:par>
                          <p:cTn id="19" fill="hold">
                            <p:stCondLst>
                              <p:cond delay="500"/>
                            </p:stCondLst>
                            <p:childTnLst>
                              <p:par>
                                <p:cTn id="20" presetID="1" presetClass="emph" presetSubtype="2" fill="hold" nodeType="afterEffect">
                                  <p:stCondLst>
                                    <p:cond delay="0"/>
                                  </p:stCondLst>
                                  <p:childTnLst>
                                    <p:animClr clrSpc="rgb" dir="cw">
                                      <p:cBhvr>
                                        <p:cTn id="21" dur="500" fill="hold"/>
                                        <p:tgtEl>
                                          <p:spTgt spid="58"/>
                                        </p:tgtEl>
                                        <p:attrNameLst>
                                          <p:attrName>fillcolor</p:attrName>
                                        </p:attrNameLst>
                                      </p:cBhvr>
                                      <p:to>
                                        <a:srgbClr val="33CC33"/>
                                      </p:to>
                                    </p:animClr>
                                    <p:set>
                                      <p:cBhvr>
                                        <p:cTn id="22" dur="500" fill="hold"/>
                                        <p:tgtEl>
                                          <p:spTgt spid="58"/>
                                        </p:tgtEl>
                                        <p:attrNameLst>
                                          <p:attrName>fill.type</p:attrName>
                                        </p:attrNameLst>
                                      </p:cBhvr>
                                      <p:to>
                                        <p:strVal val="solid"/>
                                      </p:to>
                                    </p:set>
                                    <p:set>
                                      <p:cBhvr>
                                        <p:cTn id="23" dur="500" fill="hold"/>
                                        <p:tgtEl>
                                          <p:spTgt spid="58"/>
                                        </p:tgtEl>
                                        <p:attrNameLst>
                                          <p:attrName>fill.on</p:attrName>
                                        </p:attrNameLst>
                                      </p:cBhvr>
                                      <p:to>
                                        <p:strVal val="true"/>
                                      </p:to>
                                    </p:set>
                                  </p:childTnLst>
                                </p:cTn>
                              </p:par>
                            </p:childTnLst>
                          </p:cTn>
                        </p:par>
                        <p:par>
                          <p:cTn id="24" fill="hold">
                            <p:stCondLst>
                              <p:cond delay="1000"/>
                            </p:stCondLst>
                            <p:childTnLst>
                              <p:par>
                                <p:cTn id="25" presetID="1" presetClass="emph" presetSubtype="2" fill="hold" nodeType="afterEffect">
                                  <p:stCondLst>
                                    <p:cond delay="0"/>
                                  </p:stCondLst>
                                  <p:childTnLst>
                                    <p:animClr clrSpc="rgb" dir="cw">
                                      <p:cBhvr>
                                        <p:cTn id="26" dur="500" fill="hold"/>
                                        <p:tgtEl>
                                          <p:spTgt spid="57"/>
                                        </p:tgtEl>
                                        <p:attrNameLst>
                                          <p:attrName>fillcolor</p:attrName>
                                        </p:attrNameLst>
                                      </p:cBhvr>
                                      <p:to>
                                        <a:srgbClr val="33CC33"/>
                                      </p:to>
                                    </p:animClr>
                                    <p:set>
                                      <p:cBhvr>
                                        <p:cTn id="27" dur="500" fill="hold"/>
                                        <p:tgtEl>
                                          <p:spTgt spid="57"/>
                                        </p:tgtEl>
                                        <p:attrNameLst>
                                          <p:attrName>fill.type</p:attrName>
                                        </p:attrNameLst>
                                      </p:cBhvr>
                                      <p:to>
                                        <p:strVal val="solid"/>
                                      </p:to>
                                    </p:set>
                                    <p:set>
                                      <p:cBhvr>
                                        <p:cTn id="28" dur="500" fill="hold"/>
                                        <p:tgtEl>
                                          <p:spTgt spid="57"/>
                                        </p:tgtEl>
                                        <p:attrNameLst>
                                          <p:attrName>fill.on</p:attrName>
                                        </p:attrNameLst>
                                      </p:cBhvr>
                                      <p:to>
                                        <p:strVal val="true"/>
                                      </p:to>
                                    </p:set>
                                  </p:childTnLst>
                                </p:cTn>
                              </p:par>
                            </p:childTnLst>
                          </p:cTn>
                        </p:par>
                        <p:par>
                          <p:cTn id="29" fill="hold">
                            <p:stCondLst>
                              <p:cond delay="1500"/>
                            </p:stCondLst>
                            <p:childTnLst>
                              <p:par>
                                <p:cTn id="30" presetID="1" presetClass="emph" presetSubtype="2" fill="hold" nodeType="afterEffect">
                                  <p:stCondLst>
                                    <p:cond delay="0"/>
                                  </p:stCondLst>
                                  <p:childTnLst>
                                    <p:animClr clrSpc="rgb" dir="cw">
                                      <p:cBhvr>
                                        <p:cTn id="31" dur="500" fill="hold"/>
                                        <p:tgtEl>
                                          <p:spTgt spid="56"/>
                                        </p:tgtEl>
                                        <p:attrNameLst>
                                          <p:attrName>fillcolor</p:attrName>
                                        </p:attrNameLst>
                                      </p:cBhvr>
                                      <p:to>
                                        <a:srgbClr val="33CC33"/>
                                      </p:to>
                                    </p:animClr>
                                    <p:set>
                                      <p:cBhvr>
                                        <p:cTn id="32" dur="500" fill="hold"/>
                                        <p:tgtEl>
                                          <p:spTgt spid="56"/>
                                        </p:tgtEl>
                                        <p:attrNameLst>
                                          <p:attrName>fill.type</p:attrName>
                                        </p:attrNameLst>
                                      </p:cBhvr>
                                      <p:to>
                                        <p:strVal val="solid"/>
                                      </p:to>
                                    </p:set>
                                    <p:set>
                                      <p:cBhvr>
                                        <p:cTn id="33" dur="500" fill="hold"/>
                                        <p:tgtEl>
                                          <p:spTgt spid="56"/>
                                        </p:tgtEl>
                                        <p:attrNameLst>
                                          <p:attrName>fill.on</p:attrName>
                                        </p:attrNameLst>
                                      </p:cBhvr>
                                      <p:to>
                                        <p:strVal val="true"/>
                                      </p:to>
                                    </p:set>
                                  </p:childTnLst>
                                </p:cTn>
                              </p:par>
                            </p:childTnLst>
                          </p:cTn>
                        </p:par>
                        <p:par>
                          <p:cTn id="34" fill="hold">
                            <p:stCondLst>
                              <p:cond delay="2000"/>
                            </p:stCondLst>
                            <p:childTnLst>
                              <p:par>
                                <p:cTn id="35" presetID="10" presetClass="entr" presetSubtype="0" fill="hold" nodeType="after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err="1"/>
              <a:t>Automatic</a:t>
            </a:r>
            <a:r>
              <a:rPr lang="de-DE" dirty="0"/>
              <a:t> </a:t>
            </a:r>
            <a:r>
              <a:rPr lang="de-DE" dirty="0" err="1" smtClean="0"/>
              <a:t>Versioning</a:t>
            </a:r>
            <a:r>
              <a:rPr lang="de-DE" dirty="0" smtClean="0"/>
              <a:t>: A Clean Approach</a:t>
            </a:r>
            <a:endParaRPr lang="de-DE" dirty="0"/>
          </a:p>
        </p:txBody>
      </p:sp>
      <p:sp>
        <p:nvSpPr>
          <p:cNvPr id="5" name="Text Placeholder 4"/>
          <p:cNvSpPr>
            <a:spLocks noGrp="1"/>
          </p:cNvSpPr>
          <p:nvPr>
            <p:ph type="body" sz="quarter" idx="10"/>
          </p:nvPr>
        </p:nvSpPr>
        <p:spPr>
          <a:xfrm>
            <a:off x="324000" y="1469709"/>
            <a:ext cx="11545200" cy="4915096"/>
          </a:xfrm>
        </p:spPr>
        <p:txBody>
          <a:bodyPr/>
          <a:lstStyle/>
          <a:p>
            <a:endParaRPr lang="en-US" dirty="0" smtClean="0"/>
          </a:p>
          <a:p>
            <a:endParaRPr lang="en-US" b="0" dirty="0"/>
          </a:p>
        </p:txBody>
      </p:sp>
      <p:sp>
        <p:nvSpPr>
          <p:cNvPr id="6" name="Rectangle 5"/>
          <p:cNvSpPr/>
          <p:nvPr/>
        </p:nvSpPr>
        <p:spPr bwMode="gray">
          <a:xfrm>
            <a:off x="325888" y="2521896"/>
            <a:ext cx="9703920" cy="1618596"/>
          </a:xfrm>
          <a:prstGeom prst="rect">
            <a:avLst/>
          </a:prstGeom>
          <a:ln>
            <a:prstDash val="dash"/>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sz="2000" kern="0" dirty="0" err="1" smtClean="0">
                <a:solidFill>
                  <a:srgbClr val="000000"/>
                </a:solidFill>
                <a:ea typeface="Arial Unicode MS" pitchFamily="34" charset="-128"/>
                <a:cs typeface="Arial Unicode MS" pitchFamily="34" charset="-128"/>
              </a:rPr>
              <a:t>GitHub</a:t>
            </a:r>
            <a:endParaRPr sz="2000" kern="0" dirty="0" smtClean="0">
              <a:solidFill>
                <a:srgbClr val="000000"/>
              </a:solidFill>
              <a:ea typeface="Arial Unicode MS" pitchFamily="34" charset="-128"/>
              <a:cs typeface="Arial Unicode MS" pitchFamily="34" charset="-128"/>
            </a:endParaRPr>
          </a:p>
        </p:txBody>
      </p:sp>
      <p:sp>
        <p:nvSpPr>
          <p:cNvPr id="7" name="Oval 6"/>
          <p:cNvSpPr/>
          <p:nvPr/>
        </p:nvSpPr>
        <p:spPr bwMode="gray">
          <a:xfrm rot="5400000">
            <a:off x="497009" y="3027189"/>
            <a:ext cx="296779" cy="288758"/>
          </a:xfrm>
          <a:prstGeom prst="ellipse">
            <a:avLst/>
          </a:prstGeom>
          <a:solidFill>
            <a:schemeClr val="accent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cxnSp>
        <p:nvCxnSpPr>
          <p:cNvPr id="8" name="Straight Arrow Connector 7"/>
          <p:cNvCxnSpPr>
            <a:stCxn id="7" idx="0"/>
            <a:endCxn id="13" idx="4"/>
          </p:cNvCxnSpPr>
          <p:nvPr/>
        </p:nvCxnSpPr>
        <p:spPr>
          <a:xfrm>
            <a:off x="789778" y="3171569"/>
            <a:ext cx="2436317" cy="1"/>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Oval 8"/>
          <p:cNvSpPr/>
          <p:nvPr/>
        </p:nvSpPr>
        <p:spPr bwMode="gray">
          <a:xfrm rot="5400000">
            <a:off x="1005431" y="3708824"/>
            <a:ext cx="296779" cy="288758"/>
          </a:xfrm>
          <a:prstGeom prst="ellips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FFFFFF"/>
              </a:solidFill>
              <a:ea typeface="Arial Unicode MS" pitchFamily="34" charset="-128"/>
              <a:cs typeface="Arial Unicode MS" pitchFamily="34" charset="-128"/>
            </a:endParaRPr>
          </a:p>
        </p:txBody>
      </p:sp>
      <p:cxnSp>
        <p:nvCxnSpPr>
          <p:cNvPr id="10" name="Straight Arrow Connector 9"/>
          <p:cNvCxnSpPr>
            <a:stCxn id="7" idx="7"/>
            <a:endCxn id="9" idx="3"/>
          </p:cNvCxnSpPr>
          <p:nvPr/>
        </p:nvCxnSpPr>
        <p:spPr>
          <a:xfrm>
            <a:off x="747490" y="3276496"/>
            <a:ext cx="304240" cy="47178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Flowchart: Document 10"/>
          <p:cNvSpPr/>
          <p:nvPr/>
        </p:nvSpPr>
        <p:spPr bwMode="gray">
          <a:xfrm>
            <a:off x="2449595" y="3748276"/>
            <a:ext cx="937624" cy="228927"/>
          </a:xfrm>
          <a:prstGeom prst="flowChartDocument">
            <a:avLst/>
          </a:prstGeom>
          <a:solidFill>
            <a:schemeClr val="bg1"/>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sz="1400" kern="0" dirty="0" err="1" smtClean="0">
                <a:solidFill>
                  <a:srgbClr val="000000"/>
                </a:solidFill>
                <a:ea typeface="Arial Unicode MS" pitchFamily="34" charset="-128"/>
                <a:cs typeface="Arial Unicode MS" pitchFamily="34" charset="-128"/>
              </a:rPr>
              <a:t>release</a:t>
            </a:r>
            <a:endParaRPr sz="1400" kern="0" dirty="0" smtClean="0">
              <a:solidFill>
                <a:srgbClr val="000000"/>
              </a:solidFill>
              <a:ea typeface="Arial Unicode MS" pitchFamily="34" charset="-128"/>
              <a:cs typeface="Arial Unicode MS" pitchFamily="34" charset="-128"/>
            </a:endParaRPr>
          </a:p>
        </p:txBody>
      </p:sp>
      <p:sp>
        <p:nvSpPr>
          <p:cNvPr id="12" name="Flowchart: Document 11"/>
          <p:cNvSpPr/>
          <p:nvPr/>
        </p:nvSpPr>
        <p:spPr bwMode="gray">
          <a:xfrm>
            <a:off x="1392464" y="3748276"/>
            <a:ext cx="937624" cy="228927"/>
          </a:xfrm>
          <a:prstGeom prst="flowChartDocument">
            <a:avLst/>
          </a:prstGeom>
          <a:solidFill>
            <a:schemeClr val="bg1"/>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sz="1400" kern="0" dirty="0" err="1" smtClean="0">
                <a:solidFill>
                  <a:srgbClr val="000000"/>
                </a:solidFill>
                <a:ea typeface="Arial Unicode MS" pitchFamily="34" charset="-128"/>
                <a:cs typeface="Arial Unicode MS" pitchFamily="34" charset="-128"/>
              </a:rPr>
              <a:t>build</a:t>
            </a:r>
            <a:endParaRPr sz="1400" kern="0" dirty="0" smtClean="0">
              <a:solidFill>
                <a:srgbClr val="000000"/>
              </a:solidFill>
              <a:ea typeface="Arial Unicode MS" pitchFamily="34" charset="-128"/>
              <a:cs typeface="Arial Unicode MS" pitchFamily="34" charset="-128"/>
            </a:endParaRPr>
          </a:p>
        </p:txBody>
      </p:sp>
      <p:sp>
        <p:nvSpPr>
          <p:cNvPr id="13" name="Oval 12"/>
          <p:cNvSpPr/>
          <p:nvPr/>
        </p:nvSpPr>
        <p:spPr bwMode="gray">
          <a:xfrm rot="5400000">
            <a:off x="3222084" y="3027190"/>
            <a:ext cx="296779" cy="288758"/>
          </a:xfrm>
          <a:prstGeom prst="ellipse">
            <a:avLst/>
          </a:prstGeom>
          <a:solidFill>
            <a:schemeClr val="accent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sp>
        <p:nvSpPr>
          <p:cNvPr id="14" name="Oval 13"/>
          <p:cNvSpPr/>
          <p:nvPr/>
        </p:nvSpPr>
        <p:spPr bwMode="gray">
          <a:xfrm rot="5400000">
            <a:off x="3730506" y="3708825"/>
            <a:ext cx="296779" cy="288758"/>
          </a:xfrm>
          <a:prstGeom prst="ellips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FFFFFF"/>
              </a:solidFill>
              <a:ea typeface="Arial Unicode MS" pitchFamily="34" charset="-128"/>
              <a:cs typeface="Arial Unicode MS" pitchFamily="34" charset="-128"/>
            </a:endParaRPr>
          </a:p>
        </p:txBody>
      </p:sp>
      <p:cxnSp>
        <p:nvCxnSpPr>
          <p:cNvPr id="15" name="Straight Arrow Connector 14"/>
          <p:cNvCxnSpPr>
            <a:stCxn id="13" idx="7"/>
            <a:endCxn id="14" idx="3"/>
          </p:cNvCxnSpPr>
          <p:nvPr/>
        </p:nvCxnSpPr>
        <p:spPr>
          <a:xfrm>
            <a:off x="3472565" y="3276497"/>
            <a:ext cx="304240" cy="47178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Flowchart: Document 15"/>
          <p:cNvSpPr/>
          <p:nvPr/>
        </p:nvSpPr>
        <p:spPr bwMode="gray">
          <a:xfrm>
            <a:off x="4117539" y="3748277"/>
            <a:ext cx="937624" cy="228927"/>
          </a:xfrm>
          <a:prstGeom prst="flowChartDocument">
            <a:avLst/>
          </a:prstGeom>
          <a:solidFill>
            <a:schemeClr val="bg1"/>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sz="1400" kern="0" dirty="0" err="1" smtClean="0">
                <a:solidFill>
                  <a:srgbClr val="000000"/>
                </a:solidFill>
                <a:ea typeface="Arial Unicode MS" pitchFamily="34" charset="-128"/>
                <a:cs typeface="Arial Unicode MS" pitchFamily="34" charset="-128"/>
              </a:rPr>
              <a:t>build</a:t>
            </a:r>
            <a:endParaRPr sz="1400" kern="0" dirty="0" smtClean="0">
              <a:solidFill>
                <a:srgbClr val="000000"/>
              </a:solidFill>
              <a:ea typeface="Arial Unicode MS" pitchFamily="34" charset="-128"/>
              <a:cs typeface="Arial Unicode MS" pitchFamily="34" charset="-128"/>
            </a:endParaRPr>
          </a:p>
        </p:txBody>
      </p:sp>
      <p:sp>
        <p:nvSpPr>
          <p:cNvPr id="17" name="Oval 16"/>
          <p:cNvSpPr/>
          <p:nvPr/>
        </p:nvSpPr>
        <p:spPr bwMode="gray">
          <a:xfrm rot="5400000">
            <a:off x="5144884" y="3027189"/>
            <a:ext cx="296779" cy="288758"/>
          </a:xfrm>
          <a:prstGeom prst="ellipse">
            <a:avLst/>
          </a:prstGeom>
          <a:solidFill>
            <a:schemeClr val="accent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cxnSp>
        <p:nvCxnSpPr>
          <p:cNvPr id="18" name="Straight Arrow Connector 17"/>
          <p:cNvCxnSpPr>
            <a:stCxn id="17" idx="0"/>
            <a:endCxn id="23" idx="4"/>
          </p:cNvCxnSpPr>
          <p:nvPr/>
        </p:nvCxnSpPr>
        <p:spPr>
          <a:xfrm>
            <a:off x="5437653" y="3171569"/>
            <a:ext cx="2436317" cy="1"/>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bwMode="gray">
          <a:xfrm rot="5400000">
            <a:off x="5653306" y="3708824"/>
            <a:ext cx="296779" cy="288758"/>
          </a:xfrm>
          <a:prstGeom prst="ellips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FFFFFF"/>
              </a:solidFill>
              <a:ea typeface="Arial Unicode MS" pitchFamily="34" charset="-128"/>
              <a:cs typeface="Arial Unicode MS" pitchFamily="34" charset="-128"/>
            </a:endParaRPr>
          </a:p>
        </p:txBody>
      </p:sp>
      <p:cxnSp>
        <p:nvCxnSpPr>
          <p:cNvPr id="20" name="Straight Arrow Connector 19"/>
          <p:cNvCxnSpPr>
            <a:stCxn id="17" idx="7"/>
            <a:endCxn id="19" idx="3"/>
          </p:cNvCxnSpPr>
          <p:nvPr/>
        </p:nvCxnSpPr>
        <p:spPr>
          <a:xfrm>
            <a:off x="5395365" y="3276496"/>
            <a:ext cx="304240" cy="47178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Flowchart: Document 20"/>
          <p:cNvSpPr/>
          <p:nvPr/>
        </p:nvSpPr>
        <p:spPr bwMode="gray">
          <a:xfrm>
            <a:off x="7097470" y="3748276"/>
            <a:ext cx="937624" cy="228927"/>
          </a:xfrm>
          <a:prstGeom prst="flowChartDocument">
            <a:avLst/>
          </a:prstGeom>
          <a:solidFill>
            <a:schemeClr val="bg1"/>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sz="1400" kern="0" dirty="0" err="1" smtClean="0">
                <a:solidFill>
                  <a:srgbClr val="000000"/>
                </a:solidFill>
                <a:ea typeface="Arial Unicode MS" pitchFamily="34" charset="-128"/>
                <a:cs typeface="Arial Unicode MS" pitchFamily="34" charset="-128"/>
              </a:rPr>
              <a:t>release</a:t>
            </a:r>
            <a:endParaRPr sz="1400" kern="0" dirty="0" smtClean="0">
              <a:solidFill>
                <a:srgbClr val="000000"/>
              </a:solidFill>
              <a:ea typeface="Arial Unicode MS" pitchFamily="34" charset="-128"/>
              <a:cs typeface="Arial Unicode MS" pitchFamily="34" charset="-128"/>
            </a:endParaRPr>
          </a:p>
        </p:txBody>
      </p:sp>
      <p:sp>
        <p:nvSpPr>
          <p:cNvPr id="22" name="Flowchart: Document 21"/>
          <p:cNvSpPr/>
          <p:nvPr/>
        </p:nvSpPr>
        <p:spPr bwMode="gray">
          <a:xfrm>
            <a:off x="6040339" y="3748276"/>
            <a:ext cx="937624" cy="228927"/>
          </a:xfrm>
          <a:prstGeom prst="flowChartDocument">
            <a:avLst/>
          </a:prstGeom>
          <a:solidFill>
            <a:schemeClr val="bg1"/>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sz="1400" kern="0" dirty="0" err="1" smtClean="0">
                <a:solidFill>
                  <a:srgbClr val="000000"/>
                </a:solidFill>
                <a:ea typeface="Arial Unicode MS" pitchFamily="34" charset="-128"/>
                <a:cs typeface="Arial Unicode MS" pitchFamily="34" charset="-128"/>
              </a:rPr>
              <a:t>build</a:t>
            </a:r>
            <a:endParaRPr sz="1400" kern="0" dirty="0" smtClean="0">
              <a:solidFill>
                <a:srgbClr val="000000"/>
              </a:solidFill>
              <a:ea typeface="Arial Unicode MS" pitchFamily="34" charset="-128"/>
              <a:cs typeface="Arial Unicode MS" pitchFamily="34" charset="-128"/>
            </a:endParaRPr>
          </a:p>
        </p:txBody>
      </p:sp>
      <p:sp>
        <p:nvSpPr>
          <p:cNvPr id="23" name="Oval 22"/>
          <p:cNvSpPr/>
          <p:nvPr/>
        </p:nvSpPr>
        <p:spPr bwMode="gray">
          <a:xfrm rot="5400000">
            <a:off x="7869959" y="3027190"/>
            <a:ext cx="296779" cy="288758"/>
          </a:xfrm>
          <a:prstGeom prst="ellipse">
            <a:avLst/>
          </a:prstGeom>
          <a:solidFill>
            <a:schemeClr val="accent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sp>
        <p:nvSpPr>
          <p:cNvPr id="24" name="Oval 23"/>
          <p:cNvSpPr/>
          <p:nvPr/>
        </p:nvSpPr>
        <p:spPr bwMode="gray">
          <a:xfrm rot="5400000">
            <a:off x="8378381" y="3708825"/>
            <a:ext cx="296779" cy="288758"/>
          </a:xfrm>
          <a:prstGeom prst="ellips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FFFFFF"/>
              </a:solidFill>
              <a:ea typeface="Arial Unicode MS" pitchFamily="34" charset="-128"/>
              <a:cs typeface="Arial Unicode MS" pitchFamily="34" charset="-128"/>
            </a:endParaRPr>
          </a:p>
        </p:txBody>
      </p:sp>
      <p:cxnSp>
        <p:nvCxnSpPr>
          <p:cNvPr id="25" name="Straight Arrow Connector 24"/>
          <p:cNvCxnSpPr>
            <a:stCxn id="23" idx="7"/>
            <a:endCxn id="24" idx="3"/>
          </p:cNvCxnSpPr>
          <p:nvPr/>
        </p:nvCxnSpPr>
        <p:spPr>
          <a:xfrm>
            <a:off x="8120440" y="3276497"/>
            <a:ext cx="304240" cy="47178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Flowchart: Document 25"/>
          <p:cNvSpPr/>
          <p:nvPr/>
        </p:nvSpPr>
        <p:spPr bwMode="gray">
          <a:xfrm>
            <a:off x="8765414" y="3748277"/>
            <a:ext cx="937624" cy="228927"/>
          </a:xfrm>
          <a:prstGeom prst="flowChartDocument">
            <a:avLst/>
          </a:prstGeom>
          <a:solidFill>
            <a:schemeClr val="bg1"/>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sz="1400" kern="0" dirty="0" err="1" smtClean="0">
                <a:solidFill>
                  <a:srgbClr val="000000"/>
                </a:solidFill>
                <a:ea typeface="Arial Unicode MS" pitchFamily="34" charset="-128"/>
                <a:cs typeface="Arial Unicode MS" pitchFamily="34" charset="-128"/>
              </a:rPr>
              <a:t>build</a:t>
            </a:r>
            <a:endParaRPr sz="1400" kern="0" dirty="0" smtClean="0">
              <a:solidFill>
                <a:srgbClr val="000000"/>
              </a:solidFill>
              <a:ea typeface="Arial Unicode MS" pitchFamily="34" charset="-128"/>
              <a:cs typeface="Arial Unicode MS" pitchFamily="34" charset="-128"/>
            </a:endParaRPr>
          </a:p>
        </p:txBody>
      </p:sp>
      <p:cxnSp>
        <p:nvCxnSpPr>
          <p:cNvPr id="27" name="Straight Arrow Connector 26"/>
          <p:cNvCxnSpPr>
            <a:stCxn id="13" idx="0"/>
            <a:endCxn id="17" idx="4"/>
          </p:cNvCxnSpPr>
          <p:nvPr/>
        </p:nvCxnSpPr>
        <p:spPr>
          <a:xfrm flipV="1">
            <a:off x="3514853" y="3171569"/>
            <a:ext cx="1634042" cy="1"/>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bwMode="gray">
          <a:xfrm>
            <a:off x="8987168" y="3057104"/>
            <a:ext cx="809601" cy="22892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sz="1400" kern="0" dirty="0" err="1" smtClean="0">
                <a:solidFill>
                  <a:srgbClr val="000000"/>
                </a:solidFill>
                <a:ea typeface="Arial Unicode MS" pitchFamily="34" charset="-128"/>
                <a:cs typeface="Arial Unicode MS" pitchFamily="34" charset="-128"/>
              </a:rPr>
              <a:t>master</a:t>
            </a:r>
            <a:endParaRPr sz="1400" kern="0" dirty="0" smtClean="0">
              <a:solidFill>
                <a:srgbClr val="000000"/>
              </a:solidFill>
              <a:ea typeface="Arial Unicode MS" pitchFamily="34" charset="-128"/>
              <a:cs typeface="Arial Unicode MS" pitchFamily="34" charset="-128"/>
            </a:endParaRPr>
          </a:p>
        </p:txBody>
      </p:sp>
      <p:grpSp>
        <p:nvGrpSpPr>
          <p:cNvPr id="29" name="Group 28"/>
          <p:cNvGrpSpPr/>
          <p:nvPr/>
        </p:nvGrpSpPr>
        <p:grpSpPr>
          <a:xfrm>
            <a:off x="10261905" y="2521896"/>
            <a:ext cx="1606573" cy="1618596"/>
            <a:chOff x="10262627" y="3607970"/>
            <a:chExt cx="1606573" cy="1974683"/>
          </a:xfrm>
        </p:grpSpPr>
        <p:sp>
          <p:nvSpPr>
            <p:cNvPr id="30" name="Rectangle 29"/>
            <p:cNvSpPr/>
            <p:nvPr/>
          </p:nvSpPr>
          <p:spPr bwMode="gray">
            <a:xfrm>
              <a:off x="10262627" y="3607970"/>
              <a:ext cx="1606573" cy="1974683"/>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sz="2000" kern="0" dirty="0" smtClean="0">
                  <a:solidFill>
                    <a:srgbClr val="000000"/>
                  </a:solidFill>
                  <a:ea typeface="Arial Unicode MS" pitchFamily="34" charset="-128"/>
                  <a:cs typeface="Arial Unicode MS" pitchFamily="34" charset="-128"/>
                </a:rPr>
                <a:t>Legend</a:t>
              </a:r>
            </a:p>
            <a:p>
              <a:pPr defTabSz="914400" fontAlgn="base">
                <a:spcBef>
                  <a:spcPct val="50000"/>
                </a:spcBef>
                <a:spcAft>
                  <a:spcPct val="0"/>
                </a:spcAft>
                <a:buClr>
                  <a:srgbClr val="F0AB00"/>
                </a:buClr>
                <a:buSzPct val="80000"/>
              </a:pPr>
              <a:r>
                <a:rPr sz="1600" kern="0" dirty="0" err="1" smtClean="0">
                  <a:solidFill>
                    <a:srgbClr val="000000"/>
                  </a:solidFill>
                  <a:ea typeface="Arial Unicode MS" pitchFamily="34" charset="-128"/>
                  <a:cs typeface="Arial Unicode MS" pitchFamily="34" charset="-128"/>
                </a:rPr>
                <a:t>Git</a:t>
              </a:r>
              <a:r>
                <a:rPr sz="1600" kern="0" dirty="0" smtClean="0">
                  <a:solidFill>
                    <a:srgbClr val="000000"/>
                  </a:solidFill>
                  <a:ea typeface="Arial Unicode MS" pitchFamily="34" charset="-128"/>
                  <a:cs typeface="Arial Unicode MS" pitchFamily="34" charset="-128"/>
                </a:rPr>
                <a:t>-Tag</a:t>
              </a:r>
            </a:p>
            <a:p>
              <a:pPr defTabSz="914400" fontAlgn="base">
                <a:spcBef>
                  <a:spcPct val="50000"/>
                </a:spcBef>
                <a:spcAft>
                  <a:spcPct val="0"/>
                </a:spcAft>
                <a:buClr>
                  <a:srgbClr val="F0AB00"/>
                </a:buClr>
                <a:buSzPct val="80000"/>
              </a:pPr>
              <a:r>
                <a:rPr sz="1600" kern="0" dirty="0" smtClean="0">
                  <a:solidFill>
                    <a:srgbClr val="000000"/>
                  </a:solidFill>
                  <a:ea typeface="Arial Unicode MS" pitchFamily="34" charset="-128"/>
                  <a:cs typeface="Arial Unicode MS" pitchFamily="34" charset="-128"/>
                </a:rPr>
                <a:t>Commit</a:t>
              </a:r>
            </a:p>
            <a:p>
              <a:pPr defTabSz="914400" fontAlgn="base">
                <a:spcBef>
                  <a:spcPct val="50000"/>
                </a:spcBef>
                <a:spcAft>
                  <a:spcPct val="0"/>
                </a:spcAft>
                <a:buClr>
                  <a:srgbClr val="F0AB00"/>
                </a:buClr>
                <a:buSzPct val="80000"/>
              </a:pPr>
              <a:r>
                <a:rPr sz="1600" kern="0" dirty="0" err="1" smtClean="0">
                  <a:solidFill>
                    <a:srgbClr val="000000"/>
                  </a:solidFill>
                  <a:ea typeface="Arial Unicode MS" pitchFamily="34" charset="-128"/>
                  <a:cs typeface="Arial Unicode MS" pitchFamily="34" charset="-128"/>
                </a:rPr>
                <a:t>Branch</a:t>
              </a:r>
              <a:endParaRPr sz="1600" kern="0" dirty="0" smtClean="0">
                <a:solidFill>
                  <a:srgbClr val="000000"/>
                </a:solidFill>
                <a:ea typeface="Arial Unicode MS" pitchFamily="34" charset="-128"/>
                <a:cs typeface="Arial Unicode MS" pitchFamily="34" charset="-128"/>
              </a:endParaRPr>
            </a:p>
          </p:txBody>
        </p:sp>
        <p:sp>
          <p:nvSpPr>
            <p:cNvPr id="31" name="Flowchart: Document 30"/>
            <p:cNvSpPr/>
            <p:nvPr/>
          </p:nvSpPr>
          <p:spPr bwMode="gray">
            <a:xfrm>
              <a:off x="11279027" y="4254454"/>
              <a:ext cx="403277" cy="340857"/>
            </a:xfrm>
            <a:prstGeom prst="flowChartDocumen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sz="1400" kern="0" dirty="0" smtClean="0">
                <a:solidFill>
                  <a:srgbClr val="000000"/>
                </a:solidFill>
                <a:ea typeface="Arial Unicode MS" pitchFamily="34" charset="-128"/>
                <a:cs typeface="Arial Unicode MS" pitchFamily="34" charset="-128"/>
              </a:endParaRPr>
            </a:p>
          </p:txBody>
        </p:sp>
        <p:sp>
          <p:nvSpPr>
            <p:cNvPr id="32" name="Oval 31"/>
            <p:cNvSpPr/>
            <p:nvPr/>
          </p:nvSpPr>
          <p:spPr bwMode="gray">
            <a:xfrm>
              <a:off x="11382133" y="4732653"/>
              <a:ext cx="197067" cy="284907"/>
            </a:xfrm>
            <a:prstGeom prst="ellipse">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sp>
          <p:nvSpPr>
            <p:cNvPr id="33" name="Rectangle 32"/>
            <p:cNvSpPr/>
            <p:nvPr/>
          </p:nvSpPr>
          <p:spPr bwMode="gray">
            <a:xfrm>
              <a:off x="11279029" y="5250959"/>
              <a:ext cx="403277" cy="21510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sz="1400" kern="0" dirty="0" smtClean="0">
                <a:solidFill>
                  <a:srgbClr val="000000"/>
                </a:solidFill>
                <a:ea typeface="Arial Unicode MS" pitchFamily="34" charset="-128"/>
                <a:cs typeface="Arial Unicode MS" pitchFamily="34" charset="-128"/>
              </a:endParaRPr>
            </a:p>
          </p:txBody>
        </p:sp>
      </p:grpSp>
      <p:sp>
        <p:nvSpPr>
          <p:cNvPr id="34" name="Text Placeholder 2"/>
          <p:cNvSpPr txBox="1">
            <a:spLocks/>
          </p:cNvSpPr>
          <p:nvPr/>
        </p:nvSpPr>
        <p:spPr bwMode="gray">
          <a:xfrm>
            <a:off x="324000" y="4354488"/>
            <a:ext cx="9629659" cy="1521775"/>
          </a:xfrm>
          <a:prstGeom prst="rect">
            <a:avLst/>
          </a:prstGeom>
        </p:spPr>
        <p:txBody>
          <a:bodyPr vert="horz" lIns="0" tIns="0" rIns="0" bIns="0" rtlCol="0">
            <a:noAutofit/>
          </a:bodyPr>
          <a:lst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a:spcBef>
                <a:spcPts val="1200"/>
              </a:spcBef>
            </a:pPr>
            <a:endParaRPr lang="de-DE" sz="1600" dirty="0" smtClean="0"/>
          </a:p>
          <a:p>
            <a:pPr>
              <a:spcBef>
                <a:spcPts val="1200"/>
              </a:spcBef>
            </a:pPr>
            <a:r>
              <a:rPr lang="de-DE" sz="1600" dirty="0" smtClean="0"/>
              <a:t>Summary</a:t>
            </a:r>
          </a:p>
          <a:p>
            <a:pPr>
              <a:spcBef>
                <a:spcPts val="1200"/>
              </a:spcBef>
            </a:pPr>
            <a:r>
              <a:rPr lang="de-DE" sz="1600" b="0" dirty="0" err="1" smtClean="0"/>
              <a:t>Each</a:t>
            </a:r>
            <a:r>
              <a:rPr lang="de-DE" sz="1600" b="0" dirty="0" smtClean="0"/>
              <a:t> (</a:t>
            </a:r>
            <a:r>
              <a:rPr lang="de-DE" sz="1600" b="0" dirty="0" err="1" smtClean="0"/>
              <a:t>succesful</a:t>
            </a:r>
            <a:r>
              <a:rPr lang="de-DE" sz="1600" b="0" dirty="0" smtClean="0"/>
              <a:t>) </a:t>
            </a:r>
            <a:r>
              <a:rPr lang="de-DE" sz="1600" b="0" dirty="0" err="1" smtClean="0"/>
              <a:t>build</a:t>
            </a:r>
            <a:r>
              <a:rPr lang="de-DE" sz="1600" b="0" dirty="0" smtClean="0"/>
              <a:t> </a:t>
            </a:r>
            <a:r>
              <a:rPr lang="de-DE" sz="1600" b="0" dirty="0" err="1" smtClean="0"/>
              <a:t>of</a:t>
            </a:r>
            <a:r>
              <a:rPr lang="de-DE" sz="1600" b="0" dirty="0" smtClean="0"/>
              <a:t> </a:t>
            </a:r>
            <a:r>
              <a:rPr lang="de-DE" sz="1600" b="0" dirty="0" err="1" smtClean="0"/>
              <a:t>software</a:t>
            </a:r>
            <a:r>
              <a:rPr lang="de-DE" sz="1600" b="0" dirty="0" smtClean="0"/>
              <a:t> </a:t>
            </a:r>
            <a:r>
              <a:rPr lang="de-DE" sz="1600" b="0" dirty="0" err="1" smtClean="0"/>
              <a:t>version</a:t>
            </a:r>
            <a:r>
              <a:rPr lang="de-DE" sz="1600" b="0" dirty="0" smtClean="0"/>
              <a:t>/ </a:t>
            </a:r>
            <a:r>
              <a:rPr lang="de-DE" sz="1600" b="0" dirty="0" err="1" smtClean="0"/>
              <a:t>artifact</a:t>
            </a:r>
            <a:r>
              <a:rPr lang="de-DE" sz="1600" b="0" dirty="0" smtClean="0"/>
              <a:t> </a:t>
            </a:r>
            <a:r>
              <a:rPr lang="de-DE" sz="1600" b="0" dirty="0" err="1" smtClean="0"/>
              <a:t>gets</a:t>
            </a:r>
            <a:r>
              <a:rPr lang="de-DE" sz="1600" b="0" dirty="0" smtClean="0"/>
              <a:t> </a:t>
            </a:r>
            <a:r>
              <a:rPr lang="de-DE" sz="1600" b="0" dirty="0" err="1" smtClean="0"/>
              <a:t>tagged</a:t>
            </a:r>
            <a:r>
              <a:rPr lang="de-DE" sz="1600" b="0" dirty="0" smtClean="0"/>
              <a:t> </a:t>
            </a:r>
            <a:r>
              <a:rPr lang="de-DE" sz="1600" b="0" dirty="0" err="1" smtClean="0"/>
              <a:t>with</a:t>
            </a:r>
            <a:r>
              <a:rPr lang="de-DE" sz="1600" b="0" dirty="0" smtClean="0"/>
              <a:t> a BUILD tag</a:t>
            </a:r>
          </a:p>
          <a:p>
            <a:pPr>
              <a:spcBef>
                <a:spcPts val="1200"/>
              </a:spcBef>
            </a:pPr>
            <a:r>
              <a:rPr lang="de-DE" sz="1600" b="0" dirty="0" err="1" smtClean="0"/>
              <a:t>Each</a:t>
            </a:r>
            <a:r>
              <a:rPr lang="de-DE" sz="1600" b="0" dirty="0" smtClean="0"/>
              <a:t> </a:t>
            </a:r>
            <a:r>
              <a:rPr lang="de-DE" sz="1600" b="0" dirty="0" err="1" smtClean="0"/>
              <a:t>software</a:t>
            </a:r>
            <a:r>
              <a:rPr lang="de-DE" sz="1600" b="0" dirty="0" smtClean="0"/>
              <a:t> </a:t>
            </a:r>
            <a:r>
              <a:rPr lang="de-DE" sz="1600" b="0" dirty="0" err="1" smtClean="0"/>
              <a:t>version</a:t>
            </a:r>
            <a:r>
              <a:rPr lang="de-DE" sz="1600" b="0" dirty="0" smtClean="0"/>
              <a:t>/ </a:t>
            </a:r>
            <a:r>
              <a:rPr lang="de-DE" sz="1600" b="0" dirty="0" err="1" smtClean="0"/>
              <a:t>artifact</a:t>
            </a:r>
            <a:r>
              <a:rPr lang="de-DE" sz="1600" b="0" dirty="0" smtClean="0"/>
              <a:t>, </a:t>
            </a:r>
            <a:r>
              <a:rPr lang="de-DE" sz="1600" b="0" dirty="0" err="1" smtClean="0"/>
              <a:t>passed</a:t>
            </a:r>
            <a:r>
              <a:rPr lang="de-DE" sz="1600" b="0" dirty="0" smtClean="0"/>
              <a:t> </a:t>
            </a:r>
            <a:r>
              <a:rPr lang="de-DE" sz="1600" b="0" dirty="0" err="1" smtClean="0"/>
              <a:t>the</a:t>
            </a:r>
            <a:r>
              <a:rPr lang="de-DE" sz="1600" b="0" dirty="0" smtClean="0"/>
              <a:t> </a:t>
            </a:r>
            <a:r>
              <a:rPr lang="de-DE" sz="1600" b="0" dirty="0" err="1" smtClean="0"/>
              <a:t>complete</a:t>
            </a:r>
            <a:r>
              <a:rPr lang="de-DE" sz="1600" b="0" dirty="0" smtClean="0"/>
              <a:t> CD Pipeline </a:t>
            </a:r>
            <a:r>
              <a:rPr lang="de-DE" sz="1600" b="0" dirty="0" err="1" smtClean="0"/>
              <a:t>gets</a:t>
            </a:r>
            <a:r>
              <a:rPr lang="de-DE" sz="1600" b="0" dirty="0" smtClean="0"/>
              <a:t> </a:t>
            </a:r>
            <a:r>
              <a:rPr lang="de-DE" sz="1600" b="0" dirty="0" err="1" smtClean="0"/>
              <a:t>tagged</a:t>
            </a:r>
            <a:r>
              <a:rPr lang="de-DE" sz="1600" b="0" dirty="0" smtClean="0"/>
              <a:t> </a:t>
            </a:r>
            <a:r>
              <a:rPr lang="de-DE" sz="1600" b="0" dirty="0" err="1" smtClean="0"/>
              <a:t>with</a:t>
            </a:r>
            <a:r>
              <a:rPr lang="de-DE" sz="1600" b="0" dirty="0" smtClean="0"/>
              <a:t> a RELEASE Tag</a:t>
            </a:r>
          </a:p>
          <a:p>
            <a:pPr>
              <a:spcBef>
                <a:spcPts val="1200"/>
              </a:spcBef>
            </a:pPr>
            <a:r>
              <a:rPr lang="de-DE" sz="1600" b="0" dirty="0" err="1"/>
              <a:t>Only</a:t>
            </a:r>
            <a:r>
              <a:rPr lang="de-DE" sz="1600" b="0" dirty="0"/>
              <a:t> </a:t>
            </a:r>
            <a:r>
              <a:rPr lang="de-DE" sz="1600" b="0" dirty="0" err="1"/>
              <a:t>one</a:t>
            </a:r>
            <a:r>
              <a:rPr lang="de-DE" sz="1600" b="0" dirty="0"/>
              <a:t> </a:t>
            </a:r>
            <a:r>
              <a:rPr lang="de-DE" sz="1600" b="0" dirty="0" err="1"/>
              <a:t>branch</a:t>
            </a:r>
            <a:r>
              <a:rPr lang="de-DE" sz="1600" b="0" dirty="0"/>
              <a:t> (</a:t>
            </a:r>
            <a:r>
              <a:rPr lang="de-DE" sz="1600" b="0" dirty="0" err="1"/>
              <a:t>master</a:t>
            </a:r>
            <a:r>
              <a:rPr lang="de-DE" sz="1600" b="0" dirty="0" smtClean="0"/>
              <a:t>)</a:t>
            </a:r>
            <a:endParaRPr lang="de-DE" sz="1600" b="0" dirty="0"/>
          </a:p>
        </p:txBody>
      </p:sp>
      <p:sp>
        <p:nvSpPr>
          <p:cNvPr id="2" name="Rectangle 1"/>
          <p:cNvSpPr/>
          <p:nvPr/>
        </p:nvSpPr>
        <p:spPr>
          <a:xfrm>
            <a:off x="212852" y="1391016"/>
            <a:ext cx="11214731" cy="415498"/>
          </a:xfrm>
          <a:prstGeom prst="rect">
            <a:avLst/>
          </a:prstGeom>
        </p:spPr>
        <p:txBody>
          <a:bodyPr wrap="square">
            <a:spAutoFit/>
          </a:bodyPr>
          <a:lstStyle/>
          <a:p>
            <a:r>
              <a:rPr lang="de-DE" dirty="0" err="1" smtClean="0"/>
              <a:t>Example</a:t>
            </a:r>
            <a:r>
              <a:rPr lang="de-DE" dirty="0" smtClean="0"/>
              <a:t>: </a:t>
            </a:r>
            <a:r>
              <a:rPr lang="de-DE" dirty="0" smtClean="0">
                <a:hlinkClick r:id="rId2"/>
              </a:rPr>
              <a:t>https</a:t>
            </a:r>
            <a:r>
              <a:rPr lang="de-DE" dirty="0">
                <a:hlinkClick r:id="rId2"/>
              </a:rPr>
              <a:t>://</a:t>
            </a:r>
            <a:r>
              <a:rPr lang="de-DE" dirty="0" smtClean="0">
                <a:hlinkClick r:id="rId2"/>
              </a:rPr>
              <a:t>github.wdf.sap.corp/cc-java-dev/cc-bulletinboard-ads-spring-cxf-tomcat</a:t>
            </a:r>
            <a:r>
              <a:rPr lang="de-DE" dirty="0" smtClean="0"/>
              <a:t> </a:t>
            </a:r>
            <a:endParaRPr lang="de-DE" dirty="0"/>
          </a:p>
        </p:txBody>
      </p:sp>
    </p:spTree>
    <p:extLst>
      <p:ext uri="{BB962C8B-B14F-4D97-AF65-F5344CB8AC3E}">
        <p14:creationId xmlns:p14="http://schemas.microsoft.com/office/powerpoint/2010/main" val="40179447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 74"/>
          <p:cNvSpPr/>
          <p:nvPr/>
        </p:nvSpPr>
        <p:spPr bwMode="gray">
          <a:xfrm>
            <a:off x="6058563" y="1399771"/>
            <a:ext cx="3668766" cy="3939308"/>
          </a:xfrm>
          <a:prstGeom prst="rect">
            <a:avLst/>
          </a:prstGeom>
          <a:ln>
            <a:prstDash val="dash"/>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sz="2000" kern="0" dirty="0" err="1" smtClean="0">
                <a:solidFill>
                  <a:srgbClr val="000000"/>
                </a:solidFill>
                <a:ea typeface="Arial Unicode MS" pitchFamily="34" charset="-128"/>
                <a:cs typeface="Arial Unicode MS" pitchFamily="34" charset="-128"/>
              </a:rPr>
              <a:t>GitHub</a:t>
            </a:r>
            <a:endParaRPr sz="2000" kern="0" dirty="0" smtClean="0">
              <a:solidFill>
                <a:srgbClr val="000000"/>
              </a:solidFill>
              <a:ea typeface="Arial Unicode MS" pitchFamily="34" charset="-128"/>
              <a:cs typeface="Arial Unicode MS" pitchFamily="34" charset="-128"/>
            </a:endParaRPr>
          </a:p>
        </p:txBody>
      </p:sp>
      <p:sp>
        <p:nvSpPr>
          <p:cNvPr id="74" name="Rectangle 73"/>
          <p:cNvSpPr/>
          <p:nvPr/>
        </p:nvSpPr>
        <p:spPr bwMode="gray">
          <a:xfrm>
            <a:off x="900112" y="1399771"/>
            <a:ext cx="3668766" cy="3939308"/>
          </a:xfrm>
          <a:prstGeom prst="rect">
            <a:avLst/>
          </a:prstGeom>
          <a:ln>
            <a:prstDash val="dash"/>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sz="2000" kern="0" dirty="0" err="1" smtClean="0">
                <a:solidFill>
                  <a:srgbClr val="000000"/>
                </a:solidFill>
                <a:ea typeface="Arial Unicode MS" pitchFamily="34" charset="-128"/>
                <a:cs typeface="Arial Unicode MS" pitchFamily="34" charset="-128"/>
              </a:rPr>
              <a:t>GitHub</a:t>
            </a:r>
            <a:endParaRPr sz="2000" kern="0" dirty="0" smtClean="0">
              <a:solidFill>
                <a:srgbClr val="000000"/>
              </a:solidFill>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de-DE" dirty="0" smtClean="0"/>
              <a:t>(</a:t>
            </a:r>
            <a:r>
              <a:rPr lang="de-DE" dirty="0" err="1" smtClean="0"/>
              <a:t>Branchless</a:t>
            </a:r>
            <a:r>
              <a:rPr lang="de-DE" dirty="0" smtClean="0"/>
              <a:t>) Tags </a:t>
            </a:r>
            <a:r>
              <a:rPr lang="de-DE" dirty="0" err="1" smtClean="0"/>
              <a:t>vs</a:t>
            </a:r>
            <a:r>
              <a:rPr lang="de-DE" dirty="0" smtClean="0"/>
              <a:t> separate </a:t>
            </a:r>
            <a:r>
              <a:rPr lang="de-DE" dirty="0" err="1" smtClean="0"/>
              <a:t>Branch</a:t>
            </a:r>
            <a:r>
              <a:rPr lang="de-DE" dirty="0"/>
              <a:t/>
            </a:r>
            <a:br>
              <a:rPr lang="de-DE" dirty="0"/>
            </a:br>
            <a:r>
              <a:rPr lang="de-DE" b="0" dirty="0" err="1"/>
              <a:t>Comparison</a:t>
            </a:r>
            <a:r>
              <a:rPr lang="de-DE" b="0" dirty="0"/>
              <a:t> </a:t>
            </a:r>
            <a:r>
              <a:rPr lang="de-DE" b="0" dirty="0" err="1"/>
              <a:t>of</a:t>
            </a:r>
            <a:r>
              <a:rPr lang="de-DE" b="0" dirty="0"/>
              <a:t> </a:t>
            </a:r>
            <a:r>
              <a:rPr lang="de-DE" b="0" dirty="0" err="1"/>
              <a:t>the</a:t>
            </a:r>
            <a:r>
              <a:rPr lang="de-DE" b="0" dirty="0"/>
              <a:t> </a:t>
            </a:r>
            <a:r>
              <a:rPr lang="de-DE" b="0" dirty="0" err="1"/>
              <a:t>Git</a:t>
            </a:r>
            <a:r>
              <a:rPr lang="de-DE" b="0" dirty="0"/>
              <a:t> </a:t>
            </a:r>
            <a:r>
              <a:rPr lang="de-DE" b="0" dirty="0" err="1"/>
              <a:t>History</a:t>
            </a:r>
            <a:endParaRPr lang="de-DE" b="0" dirty="0"/>
          </a:p>
        </p:txBody>
      </p:sp>
      <p:sp>
        <p:nvSpPr>
          <p:cNvPr id="8" name="Oval 7"/>
          <p:cNvSpPr/>
          <p:nvPr/>
        </p:nvSpPr>
        <p:spPr bwMode="gray">
          <a:xfrm rot="5400000">
            <a:off x="1304991" y="4834996"/>
            <a:ext cx="296779" cy="288758"/>
          </a:xfrm>
          <a:prstGeom prst="ellipse">
            <a:avLst/>
          </a:prstGeom>
          <a:solidFill>
            <a:schemeClr val="accent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sp>
        <p:nvSpPr>
          <p:cNvPr id="27" name="Oval 26"/>
          <p:cNvSpPr/>
          <p:nvPr/>
        </p:nvSpPr>
        <p:spPr bwMode="gray">
          <a:xfrm rot="5400000">
            <a:off x="1840409" y="4338834"/>
            <a:ext cx="296779" cy="288758"/>
          </a:xfrm>
          <a:prstGeom prst="ellips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FFFFFF"/>
              </a:solidFill>
              <a:ea typeface="Arial Unicode MS" pitchFamily="34" charset="-128"/>
              <a:cs typeface="Arial Unicode MS" pitchFamily="34" charset="-128"/>
            </a:endParaRPr>
          </a:p>
        </p:txBody>
      </p:sp>
      <p:cxnSp>
        <p:nvCxnSpPr>
          <p:cNvPr id="28" name="Straight Arrow Connector 27"/>
          <p:cNvCxnSpPr>
            <a:stCxn id="8" idx="1"/>
            <a:endCxn id="27" idx="5"/>
          </p:cNvCxnSpPr>
          <p:nvPr/>
        </p:nvCxnSpPr>
        <p:spPr>
          <a:xfrm flipV="1">
            <a:off x="1555472" y="4588141"/>
            <a:ext cx="331236" cy="286307"/>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Flowchart: Document 37"/>
          <p:cNvSpPr/>
          <p:nvPr/>
        </p:nvSpPr>
        <p:spPr bwMode="gray">
          <a:xfrm>
            <a:off x="3369872" y="4359214"/>
            <a:ext cx="937624" cy="228927"/>
          </a:xfrm>
          <a:prstGeom prst="flowChartDocument">
            <a:avLst/>
          </a:prstGeom>
          <a:solidFill>
            <a:schemeClr val="bg1"/>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sz="1400" kern="0" dirty="0" err="1" smtClean="0">
                <a:solidFill>
                  <a:srgbClr val="000000"/>
                </a:solidFill>
                <a:ea typeface="Arial Unicode MS" pitchFamily="34" charset="-128"/>
                <a:cs typeface="Arial Unicode MS" pitchFamily="34" charset="-128"/>
              </a:rPr>
              <a:t>release</a:t>
            </a:r>
            <a:endParaRPr sz="1400" kern="0" dirty="0" smtClean="0">
              <a:solidFill>
                <a:srgbClr val="000000"/>
              </a:solidFill>
              <a:ea typeface="Arial Unicode MS" pitchFamily="34" charset="-128"/>
              <a:cs typeface="Arial Unicode MS" pitchFamily="34" charset="-128"/>
            </a:endParaRPr>
          </a:p>
        </p:txBody>
      </p:sp>
      <p:sp>
        <p:nvSpPr>
          <p:cNvPr id="39" name="Flowchart: Document 38"/>
          <p:cNvSpPr/>
          <p:nvPr/>
        </p:nvSpPr>
        <p:spPr bwMode="gray">
          <a:xfrm>
            <a:off x="2312741" y="4359214"/>
            <a:ext cx="937624" cy="228927"/>
          </a:xfrm>
          <a:prstGeom prst="flowChartDocument">
            <a:avLst/>
          </a:prstGeom>
          <a:solidFill>
            <a:schemeClr val="bg1"/>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sz="1400" kern="0" dirty="0" err="1" smtClean="0">
                <a:solidFill>
                  <a:srgbClr val="000000"/>
                </a:solidFill>
                <a:ea typeface="Arial Unicode MS" pitchFamily="34" charset="-128"/>
                <a:cs typeface="Arial Unicode MS" pitchFamily="34" charset="-128"/>
              </a:rPr>
              <a:t>build</a:t>
            </a:r>
            <a:endParaRPr sz="1400" kern="0" dirty="0" smtClean="0">
              <a:solidFill>
                <a:srgbClr val="000000"/>
              </a:solidFill>
              <a:ea typeface="Arial Unicode MS" pitchFamily="34" charset="-128"/>
              <a:cs typeface="Arial Unicode MS" pitchFamily="34" charset="-128"/>
            </a:endParaRPr>
          </a:p>
        </p:txBody>
      </p:sp>
      <p:sp>
        <p:nvSpPr>
          <p:cNvPr id="30" name="Oval 29"/>
          <p:cNvSpPr/>
          <p:nvPr/>
        </p:nvSpPr>
        <p:spPr bwMode="gray">
          <a:xfrm rot="5400000">
            <a:off x="1301471" y="4060816"/>
            <a:ext cx="296779" cy="288758"/>
          </a:xfrm>
          <a:prstGeom prst="ellipse">
            <a:avLst/>
          </a:prstGeom>
          <a:solidFill>
            <a:schemeClr val="accent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sp>
        <p:nvSpPr>
          <p:cNvPr id="31" name="Oval 30"/>
          <p:cNvSpPr/>
          <p:nvPr/>
        </p:nvSpPr>
        <p:spPr bwMode="gray">
          <a:xfrm rot="5400000">
            <a:off x="1836889" y="3564654"/>
            <a:ext cx="296779" cy="288758"/>
          </a:xfrm>
          <a:prstGeom prst="ellips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FFFFFF"/>
              </a:solidFill>
              <a:ea typeface="Arial Unicode MS" pitchFamily="34" charset="-128"/>
              <a:cs typeface="Arial Unicode MS" pitchFamily="34" charset="-128"/>
            </a:endParaRPr>
          </a:p>
        </p:txBody>
      </p:sp>
      <p:cxnSp>
        <p:nvCxnSpPr>
          <p:cNvPr id="32" name="Straight Arrow Connector 31"/>
          <p:cNvCxnSpPr>
            <a:stCxn id="30" idx="1"/>
            <a:endCxn id="31" idx="5"/>
          </p:cNvCxnSpPr>
          <p:nvPr/>
        </p:nvCxnSpPr>
        <p:spPr>
          <a:xfrm flipV="1">
            <a:off x="1551952" y="3813961"/>
            <a:ext cx="331236" cy="286307"/>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8" idx="2"/>
            <a:endCxn id="30" idx="6"/>
          </p:cNvCxnSpPr>
          <p:nvPr/>
        </p:nvCxnSpPr>
        <p:spPr>
          <a:xfrm flipH="1" flipV="1">
            <a:off x="1449861" y="4353585"/>
            <a:ext cx="3520" cy="477401"/>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Flowchart: Document 35"/>
          <p:cNvSpPr/>
          <p:nvPr/>
        </p:nvSpPr>
        <p:spPr bwMode="gray">
          <a:xfrm>
            <a:off x="2312741" y="3594569"/>
            <a:ext cx="937624" cy="228927"/>
          </a:xfrm>
          <a:prstGeom prst="flowChartDocument">
            <a:avLst/>
          </a:prstGeom>
          <a:solidFill>
            <a:schemeClr val="bg1"/>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sz="1400" kern="0" dirty="0" err="1" smtClean="0">
                <a:solidFill>
                  <a:srgbClr val="000000"/>
                </a:solidFill>
                <a:ea typeface="Arial Unicode MS" pitchFamily="34" charset="-128"/>
                <a:cs typeface="Arial Unicode MS" pitchFamily="34" charset="-128"/>
              </a:rPr>
              <a:t>build</a:t>
            </a:r>
            <a:endParaRPr sz="1400" kern="0" dirty="0" smtClean="0">
              <a:solidFill>
                <a:srgbClr val="000000"/>
              </a:solidFill>
              <a:ea typeface="Arial Unicode MS" pitchFamily="34" charset="-128"/>
              <a:cs typeface="Arial Unicode MS" pitchFamily="34" charset="-128"/>
            </a:endParaRPr>
          </a:p>
        </p:txBody>
      </p:sp>
      <p:sp>
        <p:nvSpPr>
          <p:cNvPr id="37" name="Oval 36"/>
          <p:cNvSpPr/>
          <p:nvPr/>
        </p:nvSpPr>
        <p:spPr bwMode="gray">
          <a:xfrm rot="5400000">
            <a:off x="1301470" y="3284215"/>
            <a:ext cx="296779" cy="288758"/>
          </a:xfrm>
          <a:prstGeom prst="ellipse">
            <a:avLst/>
          </a:prstGeom>
          <a:solidFill>
            <a:schemeClr val="accent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sp>
        <p:nvSpPr>
          <p:cNvPr id="40" name="Oval 39"/>
          <p:cNvSpPr/>
          <p:nvPr/>
        </p:nvSpPr>
        <p:spPr bwMode="gray">
          <a:xfrm rot="5400000">
            <a:off x="1836888" y="2788053"/>
            <a:ext cx="296779" cy="288758"/>
          </a:xfrm>
          <a:prstGeom prst="ellips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FFFFFF"/>
              </a:solidFill>
              <a:ea typeface="Arial Unicode MS" pitchFamily="34" charset="-128"/>
              <a:cs typeface="Arial Unicode MS" pitchFamily="34" charset="-128"/>
            </a:endParaRPr>
          </a:p>
        </p:txBody>
      </p:sp>
      <p:cxnSp>
        <p:nvCxnSpPr>
          <p:cNvPr id="42" name="Straight Arrow Connector 41"/>
          <p:cNvCxnSpPr>
            <a:stCxn id="37" idx="1"/>
            <a:endCxn id="40" idx="5"/>
          </p:cNvCxnSpPr>
          <p:nvPr/>
        </p:nvCxnSpPr>
        <p:spPr>
          <a:xfrm flipV="1">
            <a:off x="1551951" y="3037360"/>
            <a:ext cx="331236" cy="286307"/>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Flowchart: Document 44"/>
          <p:cNvSpPr/>
          <p:nvPr/>
        </p:nvSpPr>
        <p:spPr bwMode="gray">
          <a:xfrm>
            <a:off x="3366351" y="2808433"/>
            <a:ext cx="937624" cy="228927"/>
          </a:xfrm>
          <a:prstGeom prst="flowChartDocument">
            <a:avLst/>
          </a:prstGeom>
          <a:solidFill>
            <a:schemeClr val="bg1"/>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sz="1400" kern="0" dirty="0" err="1" smtClean="0">
                <a:solidFill>
                  <a:srgbClr val="000000"/>
                </a:solidFill>
                <a:ea typeface="Arial Unicode MS" pitchFamily="34" charset="-128"/>
                <a:cs typeface="Arial Unicode MS" pitchFamily="34" charset="-128"/>
              </a:rPr>
              <a:t>release</a:t>
            </a:r>
            <a:endParaRPr sz="1400" kern="0" dirty="0" smtClean="0">
              <a:solidFill>
                <a:srgbClr val="000000"/>
              </a:solidFill>
              <a:ea typeface="Arial Unicode MS" pitchFamily="34" charset="-128"/>
              <a:cs typeface="Arial Unicode MS" pitchFamily="34" charset="-128"/>
            </a:endParaRPr>
          </a:p>
        </p:txBody>
      </p:sp>
      <p:sp>
        <p:nvSpPr>
          <p:cNvPr id="47" name="Flowchart: Document 46"/>
          <p:cNvSpPr/>
          <p:nvPr/>
        </p:nvSpPr>
        <p:spPr bwMode="gray">
          <a:xfrm>
            <a:off x="2309220" y="2808433"/>
            <a:ext cx="937624" cy="228927"/>
          </a:xfrm>
          <a:prstGeom prst="flowChartDocument">
            <a:avLst/>
          </a:prstGeom>
          <a:solidFill>
            <a:schemeClr val="bg1"/>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sz="1400" kern="0" dirty="0" err="1" smtClean="0">
                <a:solidFill>
                  <a:srgbClr val="000000"/>
                </a:solidFill>
                <a:ea typeface="Arial Unicode MS" pitchFamily="34" charset="-128"/>
                <a:cs typeface="Arial Unicode MS" pitchFamily="34" charset="-128"/>
              </a:rPr>
              <a:t>build</a:t>
            </a:r>
            <a:endParaRPr sz="1400" kern="0" dirty="0" smtClean="0">
              <a:solidFill>
                <a:srgbClr val="000000"/>
              </a:solidFill>
              <a:ea typeface="Arial Unicode MS" pitchFamily="34" charset="-128"/>
              <a:cs typeface="Arial Unicode MS" pitchFamily="34" charset="-128"/>
            </a:endParaRPr>
          </a:p>
        </p:txBody>
      </p:sp>
      <p:cxnSp>
        <p:nvCxnSpPr>
          <p:cNvPr id="59" name="Straight Arrow Connector 58"/>
          <p:cNvCxnSpPr>
            <a:stCxn id="30" idx="2"/>
            <a:endCxn id="37" idx="6"/>
          </p:cNvCxnSpPr>
          <p:nvPr/>
        </p:nvCxnSpPr>
        <p:spPr>
          <a:xfrm flipH="1" flipV="1">
            <a:off x="1449860" y="3576984"/>
            <a:ext cx="1" cy="47982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Oval 59"/>
          <p:cNvSpPr/>
          <p:nvPr/>
        </p:nvSpPr>
        <p:spPr bwMode="gray">
          <a:xfrm rot="5400000">
            <a:off x="1301470" y="2509587"/>
            <a:ext cx="296779" cy="288758"/>
          </a:xfrm>
          <a:prstGeom prst="ellipse">
            <a:avLst/>
          </a:prstGeom>
          <a:solidFill>
            <a:schemeClr val="accent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sp>
        <p:nvSpPr>
          <p:cNvPr id="62" name="Oval 61"/>
          <p:cNvSpPr/>
          <p:nvPr/>
        </p:nvSpPr>
        <p:spPr bwMode="gray">
          <a:xfrm rot="5400000">
            <a:off x="1836888" y="2013425"/>
            <a:ext cx="296779" cy="288758"/>
          </a:xfrm>
          <a:prstGeom prst="ellips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FFFFFF"/>
              </a:solidFill>
              <a:ea typeface="Arial Unicode MS" pitchFamily="34" charset="-128"/>
              <a:cs typeface="Arial Unicode MS" pitchFamily="34" charset="-128"/>
            </a:endParaRPr>
          </a:p>
        </p:txBody>
      </p:sp>
      <p:cxnSp>
        <p:nvCxnSpPr>
          <p:cNvPr id="63" name="Straight Arrow Connector 62"/>
          <p:cNvCxnSpPr>
            <a:stCxn id="60" idx="1"/>
            <a:endCxn id="62" idx="5"/>
          </p:cNvCxnSpPr>
          <p:nvPr/>
        </p:nvCxnSpPr>
        <p:spPr>
          <a:xfrm flipV="1">
            <a:off x="1551951" y="2262732"/>
            <a:ext cx="331236" cy="286307"/>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Flowchart: Document 63"/>
          <p:cNvSpPr/>
          <p:nvPr/>
        </p:nvSpPr>
        <p:spPr bwMode="gray">
          <a:xfrm>
            <a:off x="3366351" y="2033805"/>
            <a:ext cx="937624" cy="228927"/>
          </a:xfrm>
          <a:prstGeom prst="flowChartDocument">
            <a:avLst/>
          </a:prstGeom>
          <a:solidFill>
            <a:schemeClr val="bg1"/>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sz="1400" kern="0" dirty="0" err="1" smtClean="0">
                <a:solidFill>
                  <a:srgbClr val="000000"/>
                </a:solidFill>
                <a:ea typeface="Arial Unicode MS" pitchFamily="34" charset="-128"/>
                <a:cs typeface="Arial Unicode MS" pitchFamily="34" charset="-128"/>
              </a:rPr>
              <a:t>release</a:t>
            </a:r>
            <a:endParaRPr sz="1400" kern="0" dirty="0" smtClean="0">
              <a:solidFill>
                <a:srgbClr val="000000"/>
              </a:solidFill>
              <a:ea typeface="Arial Unicode MS" pitchFamily="34" charset="-128"/>
              <a:cs typeface="Arial Unicode MS" pitchFamily="34" charset="-128"/>
            </a:endParaRPr>
          </a:p>
        </p:txBody>
      </p:sp>
      <p:sp>
        <p:nvSpPr>
          <p:cNvPr id="65" name="Flowchart: Document 64"/>
          <p:cNvSpPr/>
          <p:nvPr/>
        </p:nvSpPr>
        <p:spPr bwMode="gray">
          <a:xfrm>
            <a:off x="2309220" y="2033805"/>
            <a:ext cx="937624" cy="228927"/>
          </a:xfrm>
          <a:prstGeom prst="flowChartDocument">
            <a:avLst/>
          </a:prstGeom>
          <a:solidFill>
            <a:schemeClr val="bg1"/>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sz="1400" kern="0" dirty="0" err="1" smtClean="0">
                <a:solidFill>
                  <a:srgbClr val="000000"/>
                </a:solidFill>
                <a:ea typeface="Arial Unicode MS" pitchFamily="34" charset="-128"/>
                <a:cs typeface="Arial Unicode MS" pitchFamily="34" charset="-128"/>
              </a:rPr>
              <a:t>build</a:t>
            </a:r>
            <a:endParaRPr sz="1400" kern="0" dirty="0" smtClean="0">
              <a:solidFill>
                <a:srgbClr val="000000"/>
              </a:solidFill>
              <a:ea typeface="Arial Unicode MS" pitchFamily="34" charset="-128"/>
              <a:cs typeface="Arial Unicode MS" pitchFamily="34" charset="-128"/>
            </a:endParaRPr>
          </a:p>
        </p:txBody>
      </p:sp>
      <p:cxnSp>
        <p:nvCxnSpPr>
          <p:cNvPr id="77" name="Straight Arrow Connector 76"/>
          <p:cNvCxnSpPr/>
          <p:nvPr/>
        </p:nvCxnSpPr>
        <p:spPr>
          <a:xfrm flipH="1" flipV="1">
            <a:off x="1446338" y="2799934"/>
            <a:ext cx="1" cy="47982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Oval 82"/>
          <p:cNvSpPr/>
          <p:nvPr/>
        </p:nvSpPr>
        <p:spPr bwMode="gray">
          <a:xfrm>
            <a:off x="6999714" y="4886611"/>
            <a:ext cx="296779" cy="288758"/>
          </a:xfrm>
          <a:prstGeom prst="ellipse">
            <a:avLst/>
          </a:prstGeom>
          <a:solidFill>
            <a:schemeClr val="accent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sp>
        <p:nvSpPr>
          <p:cNvPr id="84" name="Oval 83"/>
          <p:cNvSpPr/>
          <p:nvPr/>
        </p:nvSpPr>
        <p:spPr bwMode="gray">
          <a:xfrm>
            <a:off x="6999714" y="4215845"/>
            <a:ext cx="296779" cy="288758"/>
          </a:xfrm>
          <a:prstGeom prst="ellipse">
            <a:avLst/>
          </a:prstGeom>
          <a:solidFill>
            <a:schemeClr val="accent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sp>
        <p:nvSpPr>
          <p:cNvPr id="85" name="Oval 84"/>
          <p:cNvSpPr/>
          <p:nvPr/>
        </p:nvSpPr>
        <p:spPr bwMode="gray">
          <a:xfrm>
            <a:off x="6996306" y="3550586"/>
            <a:ext cx="296779" cy="288758"/>
          </a:xfrm>
          <a:prstGeom prst="ellipse">
            <a:avLst/>
          </a:prstGeom>
          <a:solidFill>
            <a:schemeClr val="accent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cxnSp>
        <p:nvCxnSpPr>
          <p:cNvPr id="86" name="Straight Arrow Connector 85"/>
          <p:cNvCxnSpPr>
            <a:stCxn id="83" idx="0"/>
            <a:endCxn id="84" idx="4"/>
          </p:cNvCxnSpPr>
          <p:nvPr/>
        </p:nvCxnSpPr>
        <p:spPr>
          <a:xfrm flipV="1">
            <a:off x="7148104" y="4504603"/>
            <a:ext cx="0" cy="382008"/>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84" idx="0"/>
            <a:endCxn id="85" idx="4"/>
          </p:cNvCxnSpPr>
          <p:nvPr/>
        </p:nvCxnSpPr>
        <p:spPr>
          <a:xfrm flipH="1" flipV="1">
            <a:off x="7144696" y="3839344"/>
            <a:ext cx="3408" cy="376501"/>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1" name="Oval 90"/>
          <p:cNvSpPr/>
          <p:nvPr/>
        </p:nvSpPr>
        <p:spPr bwMode="gray">
          <a:xfrm>
            <a:off x="8189999" y="3763631"/>
            <a:ext cx="296779" cy="288758"/>
          </a:xfrm>
          <a:prstGeom prst="ellips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cxnSp>
        <p:nvCxnSpPr>
          <p:cNvPr id="92" name="Curved Connector 91"/>
          <p:cNvCxnSpPr>
            <a:stCxn id="84" idx="6"/>
            <a:endCxn id="91" idx="4"/>
          </p:cNvCxnSpPr>
          <p:nvPr/>
        </p:nvCxnSpPr>
        <p:spPr>
          <a:xfrm flipV="1">
            <a:off x="7296493" y="4052389"/>
            <a:ext cx="1041896" cy="307835"/>
          </a:xfrm>
          <a:prstGeom prst="curvedConnector2">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bwMode="gray">
          <a:xfrm>
            <a:off x="264849" y="2507398"/>
            <a:ext cx="809601" cy="22892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sz="1400" kern="0" dirty="0" err="1" smtClean="0">
                <a:solidFill>
                  <a:srgbClr val="000000"/>
                </a:solidFill>
                <a:ea typeface="Arial Unicode MS" pitchFamily="34" charset="-128"/>
                <a:cs typeface="Arial Unicode MS" pitchFamily="34" charset="-128"/>
              </a:rPr>
              <a:t>master</a:t>
            </a:r>
            <a:endParaRPr sz="1400" kern="0" dirty="0" smtClean="0">
              <a:solidFill>
                <a:srgbClr val="000000"/>
              </a:solidFill>
              <a:ea typeface="Arial Unicode MS" pitchFamily="34" charset="-128"/>
              <a:cs typeface="Arial Unicode MS" pitchFamily="34" charset="-128"/>
            </a:endParaRPr>
          </a:p>
        </p:txBody>
      </p:sp>
      <p:grpSp>
        <p:nvGrpSpPr>
          <p:cNvPr id="57" name="Group 56"/>
          <p:cNvGrpSpPr/>
          <p:nvPr/>
        </p:nvGrpSpPr>
        <p:grpSpPr>
          <a:xfrm>
            <a:off x="10262627" y="2815188"/>
            <a:ext cx="1606573" cy="1550770"/>
            <a:chOff x="10262627" y="3607970"/>
            <a:chExt cx="1606573" cy="1974683"/>
          </a:xfrm>
        </p:grpSpPr>
        <p:sp>
          <p:nvSpPr>
            <p:cNvPr id="58" name="Rectangle 57"/>
            <p:cNvSpPr/>
            <p:nvPr/>
          </p:nvSpPr>
          <p:spPr bwMode="gray">
            <a:xfrm>
              <a:off x="10262627" y="3607970"/>
              <a:ext cx="1606573" cy="1974683"/>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sz="2000" kern="0" dirty="0" smtClean="0">
                  <a:solidFill>
                    <a:srgbClr val="000000"/>
                  </a:solidFill>
                  <a:ea typeface="Arial Unicode MS" pitchFamily="34" charset="-128"/>
                  <a:cs typeface="Arial Unicode MS" pitchFamily="34" charset="-128"/>
                </a:rPr>
                <a:t>Legend</a:t>
              </a:r>
            </a:p>
            <a:p>
              <a:pPr defTabSz="914400" fontAlgn="base">
                <a:spcBef>
                  <a:spcPct val="50000"/>
                </a:spcBef>
                <a:spcAft>
                  <a:spcPct val="0"/>
                </a:spcAft>
                <a:buClr>
                  <a:srgbClr val="F0AB00"/>
                </a:buClr>
                <a:buSzPct val="80000"/>
              </a:pPr>
              <a:r>
                <a:rPr sz="1600" kern="0" dirty="0" err="1" smtClean="0">
                  <a:solidFill>
                    <a:srgbClr val="000000"/>
                  </a:solidFill>
                  <a:ea typeface="Arial Unicode MS" pitchFamily="34" charset="-128"/>
                  <a:cs typeface="Arial Unicode MS" pitchFamily="34" charset="-128"/>
                </a:rPr>
                <a:t>Git</a:t>
              </a:r>
              <a:r>
                <a:rPr sz="1600" kern="0" dirty="0" smtClean="0">
                  <a:solidFill>
                    <a:srgbClr val="000000"/>
                  </a:solidFill>
                  <a:ea typeface="Arial Unicode MS" pitchFamily="34" charset="-128"/>
                  <a:cs typeface="Arial Unicode MS" pitchFamily="34" charset="-128"/>
                </a:rPr>
                <a:t>-Tag</a:t>
              </a:r>
            </a:p>
            <a:p>
              <a:pPr defTabSz="914400" fontAlgn="base">
                <a:spcBef>
                  <a:spcPct val="50000"/>
                </a:spcBef>
                <a:spcAft>
                  <a:spcPct val="0"/>
                </a:spcAft>
                <a:buClr>
                  <a:srgbClr val="F0AB00"/>
                </a:buClr>
                <a:buSzPct val="80000"/>
              </a:pPr>
              <a:r>
                <a:rPr sz="1600" kern="0" dirty="0" smtClean="0">
                  <a:solidFill>
                    <a:srgbClr val="000000"/>
                  </a:solidFill>
                  <a:ea typeface="Arial Unicode MS" pitchFamily="34" charset="-128"/>
                  <a:cs typeface="Arial Unicode MS" pitchFamily="34" charset="-128"/>
                </a:rPr>
                <a:t>Commit</a:t>
              </a:r>
            </a:p>
            <a:p>
              <a:pPr defTabSz="914400" fontAlgn="base">
                <a:spcBef>
                  <a:spcPct val="50000"/>
                </a:spcBef>
                <a:spcAft>
                  <a:spcPct val="0"/>
                </a:spcAft>
                <a:buClr>
                  <a:srgbClr val="F0AB00"/>
                </a:buClr>
                <a:buSzPct val="80000"/>
              </a:pPr>
              <a:r>
                <a:rPr sz="1600" kern="0" dirty="0" err="1" smtClean="0">
                  <a:solidFill>
                    <a:srgbClr val="000000"/>
                  </a:solidFill>
                  <a:ea typeface="Arial Unicode MS" pitchFamily="34" charset="-128"/>
                  <a:cs typeface="Arial Unicode MS" pitchFamily="34" charset="-128"/>
                </a:rPr>
                <a:t>Branch</a:t>
              </a:r>
              <a:endParaRPr sz="1600" kern="0" dirty="0" smtClean="0">
                <a:solidFill>
                  <a:srgbClr val="000000"/>
                </a:solidFill>
                <a:ea typeface="Arial Unicode MS" pitchFamily="34" charset="-128"/>
                <a:cs typeface="Arial Unicode MS" pitchFamily="34" charset="-128"/>
              </a:endParaRPr>
            </a:p>
          </p:txBody>
        </p:sp>
        <p:sp>
          <p:nvSpPr>
            <p:cNvPr id="61" name="Flowchart: Document 60"/>
            <p:cNvSpPr/>
            <p:nvPr/>
          </p:nvSpPr>
          <p:spPr bwMode="gray">
            <a:xfrm>
              <a:off x="11279027" y="4254454"/>
              <a:ext cx="403277" cy="340857"/>
            </a:xfrm>
            <a:prstGeom prst="flowChartDocumen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sz="1400" kern="0" dirty="0" smtClean="0">
                <a:solidFill>
                  <a:srgbClr val="000000"/>
                </a:solidFill>
                <a:ea typeface="Arial Unicode MS" pitchFamily="34" charset="-128"/>
                <a:cs typeface="Arial Unicode MS" pitchFamily="34" charset="-128"/>
              </a:endParaRPr>
            </a:p>
          </p:txBody>
        </p:sp>
        <p:sp>
          <p:nvSpPr>
            <p:cNvPr id="71" name="Oval 70"/>
            <p:cNvSpPr/>
            <p:nvPr/>
          </p:nvSpPr>
          <p:spPr bwMode="gray">
            <a:xfrm>
              <a:off x="11382133" y="4732653"/>
              <a:ext cx="197067" cy="284907"/>
            </a:xfrm>
            <a:prstGeom prst="ellipse">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sp>
          <p:nvSpPr>
            <p:cNvPr id="72" name="Rectangle 71"/>
            <p:cNvSpPr/>
            <p:nvPr/>
          </p:nvSpPr>
          <p:spPr bwMode="gray">
            <a:xfrm>
              <a:off x="11279029" y="5250959"/>
              <a:ext cx="403277" cy="21510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sz="1400" kern="0" dirty="0" smtClean="0">
                <a:solidFill>
                  <a:srgbClr val="000000"/>
                </a:solidFill>
                <a:ea typeface="Arial Unicode MS" pitchFamily="34" charset="-128"/>
                <a:cs typeface="Arial Unicode MS" pitchFamily="34" charset="-128"/>
              </a:endParaRPr>
            </a:p>
          </p:txBody>
        </p:sp>
      </p:grpSp>
      <p:sp>
        <p:nvSpPr>
          <p:cNvPr id="3" name="Rectangle 2"/>
          <p:cNvSpPr/>
          <p:nvPr/>
        </p:nvSpPr>
        <p:spPr>
          <a:xfrm>
            <a:off x="5104834" y="2507398"/>
            <a:ext cx="453970" cy="415498"/>
          </a:xfrm>
          <a:prstGeom prst="rect">
            <a:avLst/>
          </a:prstGeom>
        </p:spPr>
        <p:txBody>
          <a:bodyPr wrap="none">
            <a:spAutoFit/>
          </a:bodyPr>
          <a:lstStyle/>
          <a:p>
            <a:r>
              <a:rPr dirty="0" err="1">
                <a:solidFill>
                  <a:srgbClr val="000000"/>
                </a:solidFill>
              </a:rPr>
              <a:t>vs</a:t>
            </a:r>
            <a:endParaRPr dirty="0">
              <a:solidFill>
                <a:srgbClr val="000000"/>
              </a:solidFill>
            </a:endParaRPr>
          </a:p>
        </p:txBody>
      </p:sp>
      <p:sp>
        <p:nvSpPr>
          <p:cNvPr id="73" name="Oval 72"/>
          <p:cNvSpPr/>
          <p:nvPr/>
        </p:nvSpPr>
        <p:spPr bwMode="gray">
          <a:xfrm>
            <a:off x="7791303" y="3189298"/>
            <a:ext cx="296779" cy="288758"/>
          </a:xfrm>
          <a:prstGeom prst="ellips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cxnSp>
        <p:nvCxnSpPr>
          <p:cNvPr id="76" name="Curved Connector 75"/>
          <p:cNvCxnSpPr>
            <a:stCxn id="85" idx="6"/>
            <a:endCxn id="73" idx="4"/>
          </p:cNvCxnSpPr>
          <p:nvPr/>
        </p:nvCxnSpPr>
        <p:spPr>
          <a:xfrm flipV="1">
            <a:off x="7293085" y="3478056"/>
            <a:ext cx="646608" cy="216909"/>
          </a:xfrm>
          <a:prstGeom prst="curvedConnector2">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Oval 104"/>
          <p:cNvSpPr/>
          <p:nvPr/>
        </p:nvSpPr>
        <p:spPr bwMode="gray">
          <a:xfrm>
            <a:off x="6996305" y="2881441"/>
            <a:ext cx="296779" cy="288758"/>
          </a:xfrm>
          <a:prstGeom prst="ellipse">
            <a:avLst/>
          </a:prstGeom>
          <a:solidFill>
            <a:schemeClr val="accent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cxnSp>
        <p:nvCxnSpPr>
          <p:cNvPr id="106" name="Straight Arrow Connector 105"/>
          <p:cNvCxnSpPr>
            <a:stCxn id="85" idx="0"/>
            <a:endCxn id="105" idx="4"/>
          </p:cNvCxnSpPr>
          <p:nvPr/>
        </p:nvCxnSpPr>
        <p:spPr>
          <a:xfrm flipH="1" flipV="1">
            <a:off x="7144695" y="3170199"/>
            <a:ext cx="1" cy="380387"/>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Oval 106"/>
          <p:cNvSpPr/>
          <p:nvPr/>
        </p:nvSpPr>
        <p:spPr bwMode="gray">
          <a:xfrm>
            <a:off x="7345471" y="2419039"/>
            <a:ext cx="296779" cy="288758"/>
          </a:xfrm>
          <a:prstGeom prst="ellips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cxnSp>
        <p:nvCxnSpPr>
          <p:cNvPr id="108" name="Curved Connector 107"/>
          <p:cNvCxnSpPr>
            <a:stCxn id="105" idx="6"/>
            <a:endCxn id="107" idx="4"/>
          </p:cNvCxnSpPr>
          <p:nvPr/>
        </p:nvCxnSpPr>
        <p:spPr>
          <a:xfrm flipV="1">
            <a:off x="7293084" y="2707797"/>
            <a:ext cx="200777" cy="318023"/>
          </a:xfrm>
          <a:prstGeom prst="curvedConnector2">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9" name="Oval 108"/>
          <p:cNvSpPr/>
          <p:nvPr/>
        </p:nvSpPr>
        <p:spPr bwMode="gray">
          <a:xfrm>
            <a:off x="7794911" y="2657977"/>
            <a:ext cx="296779" cy="288758"/>
          </a:xfrm>
          <a:prstGeom prst="ellipse">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cxnSp>
        <p:nvCxnSpPr>
          <p:cNvPr id="110" name="Straight Arrow Connector 109"/>
          <p:cNvCxnSpPr>
            <a:stCxn id="73" idx="0"/>
            <a:endCxn id="109" idx="4"/>
          </p:cNvCxnSpPr>
          <p:nvPr/>
        </p:nvCxnSpPr>
        <p:spPr>
          <a:xfrm flipV="1">
            <a:off x="7939693" y="2946735"/>
            <a:ext cx="3608" cy="242563"/>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Curved Connector 110"/>
          <p:cNvCxnSpPr>
            <a:stCxn id="91" idx="0"/>
            <a:endCxn id="109" idx="6"/>
          </p:cNvCxnSpPr>
          <p:nvPr/>
        </p:nvCxnSpPr>
        <p:spPr>
          <a:xfrm rot="16200000" flipV="1">
            <a:off x="7734403" y="3159644"/>
            <a:ext cx="961275" cy="246699"/>
          </a:xfrm>
          <a:prstGeom prst="curvedConnector2">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Oval 111"/>
          <p:cNvSpPr/>
          <p:nvPr/>
        </p:nvSpPr>
        <p:spPr bwMode="gray">
          <a:xfrm>
            <a:off x="7345471" y="1937539"/>
            <a:ext cx="296779" cy="288758"/>
          </a:xfrm>
          <a:prstGeom prst="ellipse">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cxnSp>
        <p:nvCxnSpPr>
          <p:cNvPr id="113" name="Curved Connector 112"/>
          <p:cNvCxnSpPr>
            <a:stCxn id="109" idx="0"/>
            <a:endCxn id="112" idx="6"/>
          </p:cNvCxnSpPr>
          <p:nvPr/>
        </p:nvCxnSpPr>
        <p:spPr>
          <a:xfrm rot="16200000" flipV="1">
            <a:off x="7504747" y="2219422"/>
            <a:ext cx="576059" cy="301051"/>
          </a:xfrm>
          <a:prstGeom prst="curvedConnector2">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107" idx="0"/>
            <a:endCxn id="112" idx="4"/>
          </p:cNvCxnSpPr>
          <p:nvPr/>
        </p:nvCxnSpPr>
        <p:spPr>
          <a:xfrm flipV="1">
            <a:off x="7493861" y="2226297"/>
            <a:ext cx="0" cy="19274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bwMode="gray">
          <a:xfrm>
            <a:off x="5998658" y="3256268"/>
            <a:ext cx="809601" cy="22892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sz="1400" kern="0" dirty="0" err="1" smtClean="0">
                <a:solidFill>
                  <a:srgbClr val="000000"/>
                </a:solidFill>
                <a:ea typeface="Arial Unicode MS" pitchFamily="34" charset="-128"/>
                <a:cs typeface="Arial Unicode MS" pitchFamily="34" charset="-128"/>
              </a:rPr>
              <a:t>master</a:t>
            </a:r>
            <a:endParaRPr sz="1400" kern="0" dirty="0" smtClean="0">
              <a:solidFill>
                <a:srgbClr val="000000"/>
              </a:solidFill>
              <a:ea typeface="Arial Unicode MS" pitchFamily="34" charset="-128"/>
              <a:cs typeface="Arial Unicode MS" pitchFamily="34" charset="-128"/>
            </a:endParaRPr>
          </a:p>
        </p:txBody>
      </p:sp>
      <p:sp>
        <p:nvSpPr>
          <p:cNvPr id="116" name="Rectangle 115"/>
          <p:cNvSpPr/>
          <p:nvPr/>
        </p:nvSpPr>
        <p:spPr bwMode="gray">
          <a:xfrm>
            <a:off x="6104009" y="2000479"/>
            <a:ext cx="809601" cy="22892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sz="1400" kern="0" dirty="0" err="1" smtClean="0">
                <a:solidFill>
                  <a:srgbClr val="000000"/>
                </a:solidFill>
                <a:ea typeface="Arial Unicode MS" pitchFamily="34" charset="-128"/>
                <a:cs typeface="Arial Unicode MS" pitchFamily="34" charset="-128"/>
              </a:rPr>
              <a:t>release</a:t>
            </a:r>
            <a:endParaRPr sz="1400" kern="0" dirty="0" smtClean="0">
              <a:solidFill>
                <a:srgbClr val="000000"/>
              </a:solidFill>
              <a:ea typeface="Arial Unicode MS" pitchFamily="34" charset="-128"/>
              <a:cs typeface="Arial Unicode MS" pitchFamily="34" charset="-128"/>
            </a:endParaRPr>
          </a:p>
        </p:txBody>
      </p:sp>
      <p:sp>
        <p:nvSpPr>
          <p:cNvPr id="17" name="TextBox 16"/>
          <p:cNvSpPr txBox="1"/>
          <p:nvPr/>
        </p:nvSpPr>
        <p:spPr>
          <a:xfrm>
            <a:off x="8129308" y="2550255"/>
            <a:ext cx="714939"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400" kern="0" dirty="0" smtClean="0">
                <a:ea typeface="Arial Unicode MS" pitchFamily="34" charset="-128"/>
                <a:cs typeface="Arial Unicode MS" pitchFamily="34" charset="-128"/>
              </a:rPr>
              <a:t>&gt;</a:t>
            </a:r>
            <a:r>
              <a:rPr lang="de-DE" sz="1400" kern="0" dirty="0" err="1" smtClean="0">
                <a:ea typeface="Arial Unicode MS" pitchFamily="34" charset="-128"/>
                <a:cs typeface="Arial Unicode MS" pitchFamily="34" charset="-128"/>
              </a:rPr>
              <a:t>merge</a:t>
            </a:r>
            <a:r>
              <a:rPr lang="de-DE" sz="1400" kern="0" dirty="0" smtClean="0">
                <a:ea typeface="Arial Unicode MS" pitchFamily="34" charset="-128"/>
                <a:cs typeface="Arial Unicode MS" pitchFamily="34" charset="-128"/>
              </a:rPr>
              <a:t>&lt;</a:t>
            </a:r>
          </a:p>
        </p:txBody>
      </p:sp>
      <p:sp>
        <p:nvSpPr>
          <p:cNvPr id="117" name="TextBox 116"/>
          <p:cNvSpPr txBox="1"/>
          <p:nvPr/>
        </p:nvSpPr>
        <p:spPr>
          <a:xfrm>
            <a:off x="7853482" y="1967880"/>
            <a:ext cx="714939"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400" kern="0" dirty="0" smtClean="0">
                <a:ea typeface="Arial Unicode MS" pitchFamily="34" charset="-128"/>
                <a:cs typeface="Arial Unicode MS" pitchFamily="34" charset="-128"/>
              </a:rPr>
              <a:t>&gt;</a:t>
            </a:r>
            <a:r>
              <a:rPr lang="de-DE" sz="1400" kern="0" dirty="0" err="1" smtClean="0">
                <a:ea typeface="Arial Unicode MS" pitchFamily="34" charset="-128"/>
                <a:cs typeface="Arial Unicode MS" pitchFamily="34" charset="-128"/>
              </a:rPr>
              <a:t>merge</a:t>
            </a:r>
            <a:r>
              <a:rPr lang="de-DE" sz="1400" kern="0" dirty="0" smtClean="0">
                <a:ea typeface="Arial Unicode MS" pitchFamily="34" charset="-128"/>
                <a:cs typeface="Arial Unicode MS" pitchFamily="34" charset="-128"/>
              </a:rPr>
              <a:t>&lt;</a:t>
            </a:r>
          </a:p>
        </p:txBody>
      </p:sp>
    </p:spTree>
    <p:extLst>
      <p:ext uri="{BB962C8B-B14F-4D97-AF65-F5344CB8AC3E}">
        <p14:creationId xmlns:p14="http://schemas.microsoft.com/office/powerpoint/2010/main" val="25903358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73"/>
          <p:cNvSpPr/>
          <p:nvPr/>
        </p:nvSpPr>
        <p:spPr bwMode="gray">
          <a:xfrm>
            <a:off x="900112" y="1399771"/>
            <a:ext cx="3668766" cy="3939308"/>
          </a:xfrm>
          <a:prstGeom prst="rect">
            <a:avLst/>
          </a:prstGeom>
          <a:ln>
            <a:prstDash val="dash"/>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sz="2000" kern="0" dirty="0" err="1" smtClean="0">
                <a:solidFill>
                  <a:srgbClr val="000000"/>
                </a:solidFill>
                <a:ea typeface="Arial Unicode MS" pitchFamily="34" charset="-128"/>
                <a:cs typeface="Arial Unicode MS" pitchFamily="34" charset="-128"/>
              </a:rPr>
              <a:t>GitHub</a:t>
            </a:r>
            <a:endParaRPr sz="2000" kern="0" dirty="0" smtClean="0">
              <a:solidFill>
                <a:srgbClr val="000000"/>
              </a:solidFill>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de-DE" dirty="0" smtClean="0"/>
              <a:t>(</a:t>
            </a:r>
            <a:r>
              <a:rPr lang="de-DE" dirty="0" err="1" smtClean="0"/>
              <a:t>Branchless</a:t>
            </a:r>
            <a:r>
              <a:rPr lang="de-DE" dirty="0" smtClean="0"/>
              <a:t>) Tags </a:t>
            </a:r>
            <a:r>
              <a:rPr lang="de-DE" dirty="0" err="1" smtClean="0"/>
              <a:t>vs</a:t>
            </a:r>
            <a:r>
              <a:rPr lang="de-DE" dirty="0" smtClean="0"/>
              <a:t> separate </a:t>
            </a:r>
            <a:r>
              <a:rPr lang="de-DE" dirty="0" err="1" smtClean="0"/>
              <a:t>Branch</a:t>
            </a:r>
            <a:r>
              <a:rPr lang="de-DE" dirty="0" smtClean="0"/>
              <a:t/>
            </a:r>
            <a:br>
              <a:rPr lang="de-DE" dirty="0" smtClean="0"/>
            </a:br>
            <a:r>
              <a:rPr lang="de-DE" b="0" dirty="0" err="1" smtClean="0"/>
              <a:t>What</a:t>
            </a:r>
            <a:r>
              <a:rPr lang="de-DE" b="0" dirty="0" smtClean="0"/>
              <a:t> </a:t>
            </a:r>
            <a:r>
              <a:rPr lang="de-DE" b="0" dirty="0" err="1" smtClean="0"/>
              <a:t>the</a:t>
            </a:r>
            <a:r>
              <a:rPr lang="de-DE" b="0" dirty="0" smtClean="0"/>
              <a:t> </a:t>
            </a:r>
            <a:r>
              <a:rPr lang="de-DE" b="0" dirty="0" err="1" smtClean="0"/>
              <a:t>developer</a:t>
            </a:r>
            <a:r>
              <a:rPr lang="de-DE" b="0" dirty="0" smtClean="0"/>
              <a:t> </a:t>
            </a:r>
            <a:r>
              <a:rPr lang="de-DE" b="0" dirty="0" err="1" smtClean="0"/>
              <a:t>sees</a:t>
            </a:r>
            <a:endParaRPr lang="de-DE" b="0" dirty="0"/>
          </a:p>
        </p:txBody>
      </p:sp>
      <p:sp>
        <p:nvSpPr>
          <p:cNvPr id="8" name="Oval 7"/>
          <p:cNvSpPr/>
          <p:nvPr/>
        </p:nvSpPr>
        <p:spPr bwMode="gray">
          <a:xfrm rot="5400000">
            <a:off x="1304991" y="4834996"/>
            <a:ext cx="296779" cy="288758"/>
          </a:xfrm>
          <a:prstGeom prst="ellipse">
            <a:avLst/>
          </a:prstGeom>
          <a:solidFill>
            <a:schemeClr val="accent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sp>
        <p:nvSpPr>
          <p:cNvPr id="30" name="Oval 29"/>
          <p:cNvSpPr/>
          <p:nvPr/>
        </p:nvSpPr>
        <p:spPr bwMode="gray">
          <a:xfrm rot="5400000">
            <a:off x="1301471" y="4060816"/>
            <a:ext cx="296779" cy="288758"/>
          </a:xfrm>
          <a:prstGeom prst="ellipse">
            <a:avLst/>
          </a:prstGeom>
          <a:solidFill>
            <a:schemeClr val="accent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cxnSp>
        <p:nvCxnSpPr>
          <p:cNvPr id="33" name="Straight Arrow Connector 32"/>
          <p:cNvCxnSpPr>
            <a:stCxn id="8" idx="2"/>
            <a:endCxn id="30" idx="6"/>
          </p:cNvCxnSpPr>
          <p:nvPr/>
        </p:nvCxnSpPr>
        <p:spPr>
          <a:xfrm flipH="1" flipV="1">
            <a:off x="1449861" y="4353585"/>
            <a:ext cx="3520" cy="477401"/>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Oval 36"/>
          <p:cNvSpPr/>
          <p:nvPr/>
        </p:nvSpPr>
        <p:spPr bwMode="gray">
          <a:xfrm rot="5400000">
            <a:off x="1301470" y="3284215"/>
            <a:ext cx="296779" cy="288758"/>
          </a:xfrm>
          <a:prstGeom prst="ellipse">
            <a:avLst/>
          </a:prstGeom>
          <a:solidFill>
            <a:schemeClr val="accent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cxnSp>
        <p:nvCxnSpPr>
          <p:cNvPr id="59" name="Straight Arrow Connector 58"/>
          <p:cNvCxnSpPr>
            <a:stCxn id="30" idx="2"/>
            <a:endCxn id="37" idx="6"/>
          </p:cNvCxnSpPr>
          <p:nvPr/>
        </p:nvCxnSpPr>
        <p:spPr>
          <a:xfrm flipH="1" flipV="1">
            <a:off x="1449860" y="3576984"/>
            <a:ext cx="1" cy="47982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Oval 59"/>
          <p:cNvSpPr/>
          <p:nvPr/>
        </p:nvSpPr>
        <p:spPr bwMode="gray">
          <a:xfrm rot="5400000">
            <a:off x="1301470" y="2509587"/>
            <a:ext cx="296779" cy="288758"/>
          </a:xfrm>
          <a:prstGeom prst="ellipse">
            <a:avLst/>
          </a:prstGeom>
          <a:solidFill>
            <a:schemeClr val="accent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grpSp>
        <p:nvGrpSpPr>
          <p:cNvPr id="5" name="Group 4"/>
          <p:cNvGrpSpPr/>
          <p:nvPr/>
        </p:nvGrpSpPr>
        <p:grpSpPr>
          <a:xfrm>
            <a:off x="1551951" y="2009414"/>
            <a:ext cx="2755545" cy="2865034"/>
            <a:chOff x="1551951" y="2009414"/>
            <a:chExt cx="2755545" cy="2865034"/>
          </a:xfrm>
        </p:grpSpPr>
        <p:sp>
          <p:nvSpPr>
            <p:cNvPr id="64" name="Flowchart: Document 63"/>
            <p:cNvSpPr/>
            <p:nvPr/>
          </p:nvSpPr>
          <p:spPr bwMode="gray">
            <a:xfrm>
              <a:off x="3366351" y="2033805"/>
              <a:ext cx="937624" cy="228927"/>
            </a:xfrm>
            <a:prstGeom prst="flowChartDocument">
              <a:avLst/>
            </a:prstGeom>
            <a:pattFill prst="wdUpDiag">
              <a:fgClr>
                <a:schemeClr val="bg2"/>
              </a:fgClr>
              <a:bgClr>
                <a:schemeClr val="bg1"/>
              </a:bgClr>
            </a:patt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sz="1400" kern="0" dirty="0" err="1" smtClean="0">
                  <a:solidFill>
                    <a:srgbClr val="000000"/>
                  </a:solidFill>
                  <a:ea typeface="Arial Unicode MS" pitchFamily="34" charset="-128"/>
                  <a:cs typeface="Arial Unicode MS" pitchFamily="34" charset="-128"/>
                </a:rPr>
                <a:t>release</a:t>
              </a:r>
              <a:endParaRPr sz="1400" kern="0" dirty="0" smtClean="0">
                <a:solidFill>
                  <a:srgbClr val="000000"/>
                </a:solidFill>
                <a:ea typeface="Arial Unicode MS" pitchFamily="34" charset="-128"/>
                <a:cs typeface="Arial Unicode MS" pitchFamily="34" charset="-128"/>
              </a:endParaRPr>
            </a:p>
          </p:txBody>
        </p:sp>
        <p:sp>
          <p:nvSpPr>
            <p:cNvPr id="27" name="Oval 26"/>
            <p:cNvSpPr/>
            <p:nvPr/>
          </p:nvSpPr>
          <p:spPr bwMode="gray">
            <a:xfrm rot="5400000">
              <a:off x="1840409" y="4338834"/>
              <a:ext cx="296779" cy="288758"/>
            </a:xfrm>
            <a:prstGeom prst="ellipse">
              <a:avLst/>
            </a:prstGeom>
            <a:pattFill prst="wdUpDiag">
              <a:fgClr>
                <a:schemeClr val="accent2"/>
              </a:fgClr>
              <a:bgClr>
                <a:schemeClr val="bg1"/>
              </a:bgClr>
            </a:patt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FFFFFF"/>
                </a:solidFill>
                <a:ea typeface="Arial Unicode MS" pitchFamily="34" charset="-128"/>
                <a:cs typeface="Arial Unicode MS" pitchFamily="34" charset="-128"/>
              </a:endParaRPr>
            </a:p>
          </p:txBody>
        </p:sp>
        <p:cxnSp>
          <p:nvCxnSpPr>
            <p:cNvPr id="28" name="Straight Arrow Connector 27"/>
            <p:cNvCxnSpPr>
              <a:stCxn id="8" idx="1"/>
              <a:endCxn id="27" idx="5"/>
            </p:cNvCxnSpPr>
            <p:nvPr/>
          </p:nvCxnSpPr>
          <p:spPr>
            <a:xfrm flipV="1">
              <a:off x="1555472" y="4588141"/>
              <a:ext cx="331236" cy="286307"/>
            </a:xfrm>
            <a:prstGeom prst="straightConnector1">
              <a:avLst/>
            </a:prstGeom>
            <a:ln w="63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8" name="Flowchart: Document 37"/>
            <p:cNvSpPr/>
            <p:nvPr/>
          </p:nvSpPr>
          <p:spPr bwMode="gray">
            <a:xfrm>
              <a:off x="3369872" y="4359214"/>
              <a:ext cx="937624" cy="228927"/>
            </a:xfrm>
            <a:prstGeom prst="flowChartDocument">
              <a:avLst/>
            </a:prstGeom>
            <a:pattFill prst="wdUpDiag">
              <a:fgClr>
                <a:schemeClr val="bg2"/>
              </a:fgClr>
              <a:bgClr>
                <a:schemeClr val="bg1"/>
              </a:bgClr>
            </a:patt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sz="1400" kern="0" dirty="0" err="1" smtClean="0">
                  <a:solidFill>
                    <a:srgbClr val="000000"/>
                  </a:solidFill>
                  <a:ea typeface="Arial Unicode MS" pitchFamily="34" charset="-128"/>
                  <a:cs typeface="Arial Unicode MS" pitchFamily="34" charset="-128"/>
                </a:rPr>
                <a:t>release</a:t>
              </a:r>
              <a:endParaRPr sz="1400" kern="0" dirty="0" smtClean="0">
                <a:solidFill>
                  <a:srgbClr val="000000"/>
                </a:solidFill>
                <a:ea typeface="Arial Unicode MS" pitchFamily="34" charset="-128"/>
                <a:cs typeface="Arial Unicode MS" pitchFamily="34" charset="-128"/>
              </a:endParaRPr>
            </a:p>
          </p:txBody>
        </p:sp>
        <p:sp>
          <p:nvSpPr>
            <p:cNvPr id="39" name="Flowchart: Document 38"/>
            <p:cNvSpPr/>
            <p:nvPr/>
          </p:nvSpPr>
          <p:spPr bwMode="gray">
            <a:xfrm>
              <a:off x="2312741" y="4359214"/>
              <a:ext cx="937624" cy="228927"/>
            </a:xfrm>
            <a:prstGeom prst="flowChartDocument">
              <a:avLst/>
            </a:prstGeom>
            <a:pattFill prst="wdUpDiag">
              <a:fgClr>
                <a:schemeClr val="bg2"/>
              </a:fgClr>
              <a:bgClr>
                <a:schemeClr val="bg1"/>
              </a:bgClr>
            </a:patt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sz="1400" kern="0" dirty="0" err="1" smtClean="0">
                  <a:solidFill>
                    <a:srgbClr val="000000"/>
                  </a:solidFill>
                  <a:ea typeface="Arial Unicode MS" pitchFamily="34" charset="-128"/>
                  <a:cs typeface="Arial Unicode MS" pitchFamily="34" charset="-128"/>
                </a:rPr>
                <a:t>build</a:t>
              </a:r>
              <a:endParaRPr sz="1400" kern="0" dirty="0" smtClean="0">
                <a:solidFill>
                  <a:srgbClr val="000000"/>
                </a:solidFill>
                <a:ea typeface="Arial Unicode MS" pitchFamily="34" charset="-128"/>
                <a:cs typeface="Arial Unicode MS" pitchFamily="34" charset="-128"/>
              </a:endParaRPr>
            </a:p>
          </p:txBody>
        </p:sp>
        <p:sp>
          <p:nvSpPr>
            <p:cNvPr id="31" name="Oval 30"/>
            <p:cNvSpPr/>
            <p:nvPr/>
          </p:nvSpPr>
          <p:spPr bwMode="gray">
            <a:xfrm rot="5400000">
              <a:off x="1836889" y="3564654"/>
              <a:ext cx="296779" cy="288758"/>
            </a:xfrm>
            <a:prstGeom prst="ellipse">
              <a:avLst/>
            </a:prstGeom>
            <a:pattFill prst="wdUpDiag">
              <a:fgClr>
                <a:schemeClr val="accent2"/>
              </a:fgClr>
              <a:bgClr>
                <a:schemeClr val="bg1"/>
              </a:bgClr>
            </a:patt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FFFFFF"/>
                </a:solidFill>
                <a:ea typeface="Arial Unicode MS" pitchFamily="34" charset="-128"/>
                <a:cs typeface="Arial Unicode MS" pitchFamily="34" charset="-128"/>
              </a:endParaRPr>
            </a:p>
          </p:txBody>
        </p:sp>
        <p:cxnSp>
          <p:nvCxnSpPr>
            <p:cNvPr id="32" name="Straight Arrow Connector 31"/>
            <p:cNvCxnSpPr>
              <a:stCxn id="30" idx="1"/>
              <a:endCxn id="31" idx="5"/>
            </p:cNvCxnSpPr>
            <p:nvPr/>
          </p:nvCxnSpPr>
          <p:spPr>
            <a:xfrm flipV="1">
              <a:off x="1551952" y="3813961"/>
              <a:ext cx="331236" cy="286307"/>
            </a:xfrm>
            <a:prstGeom prst="straightConnector1">
              <a:avLst/>
            </a:prstGeom>
            <a:ln w="63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6" name="Flowchart: Document 35"/>
            <p:cNvSpPr/>
            <p:nvPr/>
          </p:nvSpPr>
          <p:spPr bwMode="gray">
            <a:xfrm>
              <a:off x="2312741" y="3594569"/>
              <a:ext cx="937624" cy="228927"/>
            </a:xfrm>
            <a:prstGeom prst="flowChartDocument">
              <a:avLst/>
            </a:prstGeom>
            <a:pattFill prst="wdUpDiag">
              <a:fgClr>
                <a:schemeClr val="bg2"/>
              </a:fgClr>
              <a:bgClr>
                <a:schemeClr val="bg1"/>
              </a:bgClr>
            </a:patt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sz="1400" kern="0" dirty="0" err="1" smtClean="0">
                  <a:solidFill>
                    <a:srgbClr val="000000"/>
                  </a:solidFill>
                  <a:ea typeface="Arial Unicode MS" pitchFamily="34" charset="-128"/>
                  <a:cs typeface="Arial Unicode MS" pitchFamily="34" charset="-128"/>
                </a:rPr>
                <a:t>build</a:t>
              </a:r>
              <a:endParaRPr sz="1400" kern="0" dirty="0" smtClean="0">
                <a:solidFill>
                  <a:srgbClr val="000000"/>
                </a:solidFill>
                <a:ea typeface="Arial Unicode MS" pitchFamily="34" charset="-128"/>
                <a:cs typeface="Arial Unicode MS" pitchFamily="34" charset="-128"/>
              </a:endParaRPr>
            </a:p>
          </p:txBody>
        </p:sp>
        <p:sp>
          <p:nvSpPr>
            <p:cNvPr id="40" name="Oval 39"/>
            <p:cNvSpPr/>
            <p:nvPr/>
          </p:nvSpPr>
          <p:spPr bwMode="gray">
            <a:xfrm rot="5400000">
              <a:off x="1836888" y="2788053"/>
              <a:ext cx="296779" cy="288758"/>
            </a:xfrm>
            <a:prstGeom prst="ellipse">
              <a:avLst/>
            </a:prstGeom>
            <a:pattFill prst="wdUpDiag">
              <a:fgClr>
                <a:schemeClr val="accent2"/>
              </a:fgClr>
              <a:bgClr>
                <a:schemeClr val="bg1"/>
              </a:bgClr>
            </a:patt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FFFFFF"/>
                </a:solidFill>
                <a:ea typeface="Arial Unicode MS" pitchFamily="34" charset="-128"/>
                <a:cs typeface="Arial Unicode MS" pitchFamily="34" charset="-128"/>
              </a:endParaRPr>
            </a:p>
          </p:txBody>
        </p:sp>
        <p:cxnSp>
          <p:nvCxnSpPr>
            <p:cNvPr id="42" name="Straight Arrow Connector 41"/>
            <p:cNvCxnSpPr>
              <a:stCxn id="37" idx="1"/>
              <a:endCxn id="40" idx="5"/>
            </p:cNvCxnSpPr>
            <p:nvPr/>
          </p:nvCxnSpPr>
          <p:spPr>
            <a:xfrm flipV="1">
              <a:off x="1551951" y="3037360"/>
              <a:ext cx="331236" cy="286307"/>
            </a:xfrm>
            <a:prstGeom prst="straightConnector1">
              <a:avLst/>
            </a:prstGeom>
            <a:ln w="63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5" name="Flowchart: Document 44"/>
            <p:cNvSpPr/>
            <p:nvPr/>
          </p:nvSpPr>
          <p:spPr bwMode="gray">
            <a:xfrm>
              <a:off x="3366351" y="2808433"/>
              <a:ext cx="937624" cy="228927"/>
            </a:xfrm>
            <a:prstGeom prst="flowChartDocument">
              <a:avLst/>
            </a:prstGeom>
            <a:pattFill prst="wdUpDiag">
              <a:fgClr>
                <a:schemeClr val="bg2"/>
              </a:fgClr>
              <a:bgClr>
                <a:schemeClr val="bg1"/>
              </a:bgClr>
            </a:patt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sz="1400" kern="0" dirty="0" err="1" smtClean="0">
                  <a:solidFill>
                    <a:srgbClr val="000000"/>
                  </a:solidFill>
                  <a:ea typeface="Arial Unicode MS" pitchFamily="34" charset="-128"/>
                  <a:cs typeface="Arial Unicode MS" pitchFamily="34" charset="-128"/>
                </a:rPr>
                <a:t>release</a:t>
              </a:r>
              <a:endParaRPr sz="1400" kern="0" dirty="0" smtClean="0">
                <a:solidFill>
                  <a:srgbClr val="000000"/>
                </a:solidFill>
                <a:ea typeface="Arial Unicode MS" pitchFamily="34" charset="-128"/>
                <a:cs typeface="Arial Unicode MS" pitchFamily="34" charset="-128"/>
              </a:endParaRPr>
            </a:p>
          </p:txBody>
        </p:sp>
        <p:sp>
          <p:nvSpPr>
            <p:cNvPr id="47" name="Flowchart: Document 46"/>
            <p:cNvSpPr/>
            <p:nvPr/>
          </p:nvSpPr>
          <p:spPr bwMode="gray">
            <a:xfrm>
              <a:off x="2309220" y="2808433"/>
              <a:ext cx="937624" cy="228927"/>
            </a:xfrm>
            <a:prstGeom prst="flowChartDocument">
              <a:avLst/>
            </a:prstGeom>
            <a:pattFill prst="wdUpDiag">
              <a:fgClr>
                <a:schemeClr val="bg2"/>
              </a:fgClr>
              <a:bgClr>
                <a:schemeClr val="bg1"/>
              </a:bgClr>
            </a:patt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sz="1400" kern="0" dirty="0" err="1" smtClean="0">
                  <a:solidFill>
                    <a:srgbClr val="000000"/>
                  </a:solidFill>
                  <a:ea typeface="Arial Unicode MS" pitchFamily="34" charset="-128"/>
                  <a:cs typeface="Arial Unicode MS" pitchFamily="34" charset="-128"/>
                </a:rPr>
                <a:t>build</a:t>
              </a:r>
              <a:endParaRPr sz="1400" kern="0" dirty="0" smtClean="0">
                <a:solidFill>
                  <a:srgbClr val="000000"/>
                </a:solidFill>
                <a:ea typeface="Arial Unicode MS" pitchFamily="34" charset="-128"/>
                <a:cs typeface="Arial Unicode MS" pitchFamily="34" charset="-128"/>
              </a:endParaRPr>
            </a:p>
          </p:txBody>
        </p:sp>
        <p:sp>
          <p:nvSpPr>
            <p:cNvPr id="62" name="Oval 61"/>
            <p:cNvSpPr/>
            <p:nvPr/>
          </p:nvSpPr>
          <p:spPr bwMode="gray">
            <a:xfrm rot="5400000">
              <a:off x="1836888" y="2013425"/>
              <a:ext cx="296779" cy="288758"/>
            </a:xfrm>
            <a:prstGeom prst="ellipse">
              <a:avLst/>
            </a:prstGeom>
            <a:pattFill prst="wdUpDiag">
              <a:fgClr>
                <a:schemeClr val="accent2"/>
              </a:fgClr>
              <a:bgClr>
                <a:schemeClr val="bg1"/>
              </a:bgClr>
            </a:patt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FFFFFF"/>
                </a:solidFill>
                <a:ea typeface="Arial Unicode MS" pitchFamily="34" charset="-128"/>
                <a:cs typeface="Arial Unicode MS" pitchFamily="34" charset="-128"/>
              </a:endParaRPr>
            </a:p>
          </p:txBody>
        </p:sp>
        <p:cxnSp>
          <p:nvCxnSpPr>
            <p:cNvPr id="63" name="Straight Arrow Connector 62"/>
            <p:cNvCxnSpPr>
              <a:stCxn id="60" idx="1"/>
              <a:endCxn id="62" idx="5"/>
            </p:cNvCxnSpPr>
            <p:nvPr/>
          </p:nvCxnSpPr>
          <p:spPr>
            <a:xfrm flipV="1">
              <a:off x="1551951" y="2262732"/>
              <a:ext cx="331236" cy="286307"/>
            </a:xfrm>
            <a:prstGeom prst="straightConnector1">
              <a:avLst/>
            </a:prstGeom>
            <a:ln w="63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5" name="Flowchart: Document 64"/>
            <p:cNvSpPr/>
            <p:nvPr/>
          </p:nvSpPr>
          <p:spPr bwMode="gray">
            <a:xfrm>
              <a:off x="2309220" y="2033805"/>
              <a:ext cx="937624" cy="228927"/>
            </a:xfrm>
            <a:prstGeom prst="flowChartDocument">
              <a:avLst/>
            </a:prstGeom>
            <a:pattFill prst="wdUpDiag">
              <a:fgClr>
                <a:schemeClr val="bg2"/>
              </a:fgClr>
              <a:bgClr>
                <a:schemeClr val="bg1"/>
              </a:bgClr>
            </a:patt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sz="1400" kern="0" dirty="0" err="1" smtClean="0">
                  <a:solidFill>
                    <a:srgbClr val="000000"/>
                  </a:solidFill>
                  <a:ea typeface="Arial Unicode MS" pitchFamily="34" charset="-128"/>
                  <a:cs typeface="Arial Unicode MS" pitchFamily="34" charset="-128"/>
                </a:rPr>
                <a:t>build</a:t>
              </a:r>
              <a:endParaRPr sz="1400" kern="0" dirty="0" smtClean="0">
                <a:solidFill>
                  <a:srgbClr val="000000"/>
                </a:solidFill>
                <a:ea typeface="Arial Unicode MS" pitchFamily="34" charset="-128"/>
                <a:cs typeface="Arial Unicode MS" pitchFamily="34" charset="-128"/>
              </a:endParaRPr>
            </a:p>
          </p:txBody>
        </p:sp>
      </p:grpSp>
      <p:cxnSp>
        <p:nvCxnSpPr>
          <p:cNvPr id="77" name="Straight Arrow Connector 76"/>
          <p:cNvCxnSpPr/>
          <p:nvPr/>
        </p:nvCxnSpPr>
        <p:spPr>
          <a:xfrm flipH="1" flipV="1">
            <a:off x="1446338" y="2799934"/>
            <a:ext cx="1" cy="47982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bwMode="gray">
          <a:xfrm>
            <a:off x="264849" y="2507398"/>
            <a:ext cx="809601" cy="22892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sz="1400" kern="0" dirty="0" err="1" smtClean="0">
                <a:solidFill>
                  <a:srgbClr val="000000"/>
                </a:solidFill>
                <a:ea typeface="Arial Unicode MS" pitchFamily="34" charset="-128"/>
                <a:cs typeface="Arial Unicode MS" pitchFamily="34" charset="-128"/>
              </a:rPr>
              <a:t>master</a:t>
            </a:r>
            <a:endParaRPr sz="1400" kern="0" dirty="0" smtClean="0">
              <a:solidFill>
                <a:srgbClr val="000000"/>
              </a:solidFill>
              <a:ea typeface="Arial Unicode MS" pitchFamily="34" charset="-128"/>
              <a:cs typeface="Arial Unicode MS" pitchFamily="34" charset="-128"/>
            </a:endParaRPr>
          </a:p>
        </p:txBody>
      </p:sp>
      <p:grpSp>
        <p:nvGrpSpPr>
          <p:cNvPr id="57" name="Group 56"/>
          <p:cNvGrpSpPr/>
          <p:nvPr/>
        </p:nvGrpSpPr>
        <p:grpSpPr>
          <a:xfrm>
            <a:off x="10262627" y="2815188"/>
            <a:ext cx="1606573" cy="1550770"/>
            <a:chOff x="10262627" y="3607970"/>
            <a:chExt cx="1606573" cy="1974683"/>
          </a:xfrm>
        </p:grpSpPr>
        <p:sp>
          <p:nvSpPr>
            <p:cNvPr id="58" name="Rectangle 57"/>
            <p:cNvSpPr/>
            <p:nvPr/>
          </p:nvSpPr>
          <p:spPr bwMode="gray">
            <a:xfrm>
              <a:off x="10262627" y="3607970"/>
              <a:ext cx="1606573" cy="1974683"/>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sz="2000" kern="0" dirty="0" smtClean="0">
                  <a:solidFill>
                    <a:srgbClr val="000000"/>
                  </a:solidFill>
                  <a:ea typeface="Arial Unicode MS" pitchFamily="34" charset="-128"/>
                  <a:cs typeface="Arial Unicode MS" pitchFamily="34" charset="-128"/>
                </a:rPr>
                <a:t>Legend</a:t>
              </a:r>
            </a:p>
            <a:p>
              <a:pPr defTabSz="914400" fontAlgn="base">
                <a:spcBef>
                  <a:spcPct val="50000"/>
                </a:spcBef>
                <a:spcAft>
                  <a:spcPct val="0"/>
                </a:spcAft>
                <a:buClr>
                  <a:srgbClr val="F0AB00"/>
                </a:buClr>
                <a:buSzPct val="80000"/>
              </a:pPr>
              <a:r>
                <a:rPr sz="1600" kern="0" dirty="0" err="1" smtClean="0">
                  <a:solidFill>
                    <a:srgbClr val="000000"/>
                  </a:solidFill>
                  <a:ea typeface="Arial Unicode MS" pitchFamily="34" charset="-128"/>
                  <a:cs typeface="Arial Unicode MS" pitchFamily="34" charset="-128"/>
                </a:rPr>
                <a:t>Git</a:t>
              </a:r>
              <a:r>
                <a:rPr sz="1600" kern="0" dirty="0" smtClean="0">
                  <a:solidFill>
                    <a:srgbClr val="000000"/>
                  </a:solidFill>
                  <a:ea typeface="Arial Unicode MS" pitchFamily="34" charset="-128"/>
                  <a:cs typeface="Arial Unicode MS" pitchFamily="34" charset="-128"/>
                </a:rPr>
                <a:t>-Tag</a:t>
              </a:r>
            </a:p>
            <a:p>
              <a:pPr defTabSz="914400" fontAlgn="base">
                <a:spcBef>
                  <a:spcPct val="50000"/>
                </a:spcBef>
                <a:spcAft>
                  <a:spcPct val="0"/>
                </a:spcAft>
                <a:buClr>
                  <a:srgbClr val="F0AB00"/>
                </a:buClr>
                <a:buSzPct val="80000"/>
              </a:pPr>
              <a:r>
                <a:rPr sz="1600" kern="0" dirty="0" smtClean="0">
                  <a:solidFill>
                    <a:srgbClr val="000000"/>
                  </a:solidFill>
                  <a:ea typeface="Arial Unicode MS" pitchFamily="34" charset="-128"/>
                  <a:cs typeface="Arial Unicode MS" pitchFamily="34" charset="-128"/>
                </a:rPr>
                <a:t>Commit</a:t>
              </a:r>
            </a:p>
            <a:p>
              <a:pPr defTabSz="914400" fontAlgn="base">
                <a:spcBef>
                  <a:spcPct val="50000"/>
                </a:spcBef>
                <a:spcAft>
                  <a:spcPct val="0"/>
                </a:spcAft>
                <a:buClr>
                  <a:srgbClr val="F0AB00"/>
                </a:buClr>
                <a:buSzPct val="80000"/>
              </a:pPr>
              <a:r>
                <a:rPr sz="1600" kern="0" dirty="0" err="1" smtClean="0">
                  <a:solidFill>
                    <a:srgbClr val="000000"/>
                  </a:solidFill>
                  <a:ea typeface="Arial Unicode MS" pitchFamily="34" charset="-128"/>
                  <a:cs typeface="Arial Unicode MS" pitchFamily="34" charset="-128"/>
                </a:rPr>
                <a:t>Branch</a:t>
              </a:r>
              <a:endParaRPr sz="1600" kern="0" dirty="0" smtClean="0">
                <a:solidFill>
                  <a:srgbClr val="000000"/>
                </a:solidFill>
                <a:ea typeface="Arial Unicode MS" pitchFamily="34" charset="-128"/>
                <a:cs typeface="Arial Unicode MS" pitchFamily="34" charset="-128"/>
              </a:endParaRPr>
            </a:p>
          </p:txBody>
        </p:sp>
        <p:sp>
          <p:nvSpPr>
            <p:cNvPr id="61" name="Flowchart: Document 60"/>
            <p:cNvSpPr/>
            <p:nvPr/>
          </p:nvSpPr>
          <p:spPr bwMode="gray">
            <a:xfrm>
              <a:off x="11279027" y="4254454"/>
              <a:ext cx="403277" cy="340857"/>
            </a:xfrm>
            <a:prstGeom prst="flowChartDocumen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sz="1400" kern="0" dirty="0" smtClean="0">
                <a:solidFill>
                  <a:srgbClr val="000000"/>
                </a:solidFill>
                <a:ea typeface="Arial Unicode MS" pitchFamily="34" charset="-128"/>
                <a:cs typeface="Arial Unicode MS" pitchFamily="34" charset="-128"/>
              </a:endParaRPr>
            </a:p>
          </p:txBody>
        </p:sp>
        <p:sp>
          <p:nvSpPr>
            <p:cNvPr id="71" name="Oval 70"/>
            <p:cNvSpPr/>
            <p:nvPr/>
          </p:nvSpPr>
          <p:spPr bwMode="gray">
            <a:xfrm>
              <a:off x="11382133" y="4732653"/>
              <a:ext cx="197067" cy="284907"/>
            </a:xfrm>
            <a:prstGeom prst="ellipse">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sp>
          <p:nvSpPr>
            <p:cNvPr id="72" name="Rectangle 71"/>
            <p:cNvSpPr/>
            <p:nvPr/>
          </p:nvSpPr>
          <p:spPr bwMode="gray">
            <a:xfrm>
              <a:off x="11279029" y="5250959"/>
              <a:ext cx="403277" cy="21510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sz="1400" kern="0" dirty="0" smtClean="0">
                <a:solidFill>
                  <a:srgbClr val="000000"/>
                </a:solidFill>
                <a:ea typeface="Arial Unicode MS" pitchFamily="34" charset="-128"/>
                <a:cs typeface="Arial Unicode MS" pitchFamily="34" charset="-128"/>
              </a:endParaRPr>
            </a:p>
          </p:txBody>
        </p:sp>
      </p:grpSp>
      <p:sp>
        <p:nvSpPr>
          <p:cNvPr id="3" name="Rectangle 2"/>
          <p:cNvSpPr/>
          <p:nvPr/>
        </p:nvSpPr>
        <p:spPr>
          <a:xfrm>
            <a:off x="5104834" y="2507398"/>
            <a:ext cx="453970" cy="415498"/>
          </a:xfrm>
          <a:prstGeom prst="rect">
            <a:avLst/>
          </a:prstGeom>
        </p:spPr>
        <p:txBody>
          <a:bodyPr wrap="none">
            <a:spAutoFit/>
          </a:bodyPr>
          <a:lstStyle/>
          <a:p>
            <a:r>
              <a:rPr dirty="0" err="1">
                <a:solidFill>
                  <a:srgbClr val="000000"/>
                </a:solidFill>
              </a:rPr>
              <a:t>vs</a:t>
            </a:r>
            <a:endParaRPr dirty="0">
              <a:solidFill>
                <a:srgbClr val="000000"/>
              </a:solidFill>
            </a:endParaRPr>
          </a:p>
        </p:txBody>
      </p:sp>
      <p:sp>
        <p:nvSpPr>
          <p:cNvPr id="4" name="Rectangle 3"/>
          <p:cNvSpPr/>
          <p:nvPr/>
        </p:nvSpPr>
        <p:spPr bwMode="gray">
          <a:xfrm>
            <a:off x="948743" y="5878040"/>
            <a:ext cx="251414" cy="226537"/>
          </a:xfrm>
          <a:prstGeom prst="rect">
            <a:avLst/>
          </a:prstGeom>
          <a:pattFill prst="wdUpDiag">
            <a:fgClr>
              <a:schemeClr val="bg2">
                <a:lumMod val="90000"/>
              </a:schemeClr>
            </a:fgClr>
            <a:bgClr>
              <a:schemeClr val="bg1"/>
            </a:bgClr>
          </a:patt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TextBox 5"/>
          <p:cNvSpPr txBox="1"/>
          <p:nvPr/>
        </p:nvSpPr>
        <p:spPr>
          <a:xfrm>
            <a:off x="1305480" y="5852810"/>
            <a:ext cx="3154710"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800" kern="0" dirty="0" smtClean="0">
                <a:ea typeface="Arial Unicode MS" pitchFamily="34" charset="-128"/>
                <a:cs typeface="Arial Unicode MS" pitchFamily="34" charset="-128"/>
              </a:rPr>
              <a:t>Needs </a:t>
            </a:r>
            <a:r>
              <a:rPr lang="de-DE" sz="1800" kern="0" dirty="0" err="1" smtClean="0">
                <a:ea typeface="Arial Unicode MS" pitchFamily="34" charset="-128"/>
                <a:cs typeface="Arial Unicode MS" pitchFamily="34" charset="-128"/>
              </a:rPr>
              <a:t>to</a:t>
            </a:r>
            <a:r>
              <a:rPr lang="de-DE" sz="1800" kern="0" dirty="0" smtClean="0">
                <a:ea typeface="Arial Unicode MS" pitchFamily="34" charset="-128"/>
                <a:cs typeface="Arial Unicode MS" pitchFamily="34" charset="-128"/>
              </a:rPr>
              <a:t> </a:t>
            </a:r>
            <a:r>
              <a:rPr lang="de-DE" sz="1800" kern="0" dirty="0" err="1" smtClean="0">
                <a:ea typeface="Arial Unicode MS" pitchFamily="34" charset="-128"/>
                <a:cs typeface="Arial Unicode MS" pitchFamily="34" charset="-128"/>
              </a:rPr>
              <a:t>be</a:t>
            </a:r>
            <a:r>
              <a:rPr lang="de-DE" sz="1800" kern="0" dirty="0" smtClean="0">
                <a:ea typeface="Arial Unicode MS" pitchFamily="34" charset="-128"/>
                <a:cs typeface="Arial Unicode MS" pitchFamily="34" charset="-128"/>
              </a:rPr>
              <a:t> </a:t>
            </a:r>
            <a:r>
              <a:rPr lang="de-DE" sz="1800" kern="0" dirty="0" err="1" smtClean="0">
                <a:ea typeface="Arial Unicode MS" pitchFamily="34" charset="-128"/>
                <a:cs typeface="Arial Unicode MS" pitchFamily="34" charset="-128"/>
              </a:rPr>
              <a:t>required</a:t>
            </a:r>
            <a:r>
              <a:rPr lang="de-DE" sz="1800" kern="0" dirty="0" smtClean="0">
                <a:ea typeface="Arial Unicode MS" pitchFamily="34" charset="-128"/>
                <a:cs typeface="Arial Unicode MS" pitchFamily="34" charset="-128"/>
              </a:rPr>
              <a:t> </a:t>
            </a:r>
            <a:r>
              <a:rPr lang="de-DE" sz="1800" kern="0" dirty="0" err="1" smtClean="0">
                <a:ea typeface="Arial Unicode MS" pitchFamily="34" charset="-128"/>
                <a:cs typeface="Arial Unicode MS" pitchFamily="34" charset="-128"/>
              </a:rPr>
              <a:t>explicitly</a:t>
            </a:r>
            <a:r>
              <a:rPr lang="de-DE" sz="1800" kern="0" dirty="0" smtClean="0">
                <a:ea typeface="Arial Unicode MS" pitchFamily="34" charset="-128"/>
                <a:cs typeface="Arial Unicode MS" pitchFamily="34" charset="-128"/>
              </a:rPr>
              <a:t> </a:t>
            </a:r>
          </a:p>
        </p:txBody>
      </p:sp>
      <p:sp>
        <p:nvSpPr>
          <p:cNvPr id="66" name="Rectangle 65"/>
          <p:cNvSpPr/>
          <p:nvPr/>
        </p:nvSpPr>
        <p:spPr bwMode="gray">
          <a:xfrm>
            <a:off x="6058563" y="1399771"/>
            <a:ext cx="3668766" cy="3939308"/>
          </a:xfrm>
          <a:prstGeom prst="rect">
            <a:avLst/>
          </a:prstGeom>
          <a:ln>
            <a:prstDash val="dash"/>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sz="2000" kern="0" dirty="0" err="1" smtClean="0">
                <a:solidFill>
                  <a:srgbClr val="000000"/>
                </a:solidFill>
                <a:ea typeface="Arial Unicode MS" pitchFamily="34" charset="-128"/>
                <a:cs typeface="Arial Unicode MS" pitchFamily="34" charset="-128"/>
              </a:rPr>
              <a:t>GitHub</a:t>
            </a:r>
            <a:endParaRPr sz="2000" kern="0" dirty="0" smtClean="0">
              <a:solidFill>
                <a:srgbClr val="000000"/>
              </a:solidFill>
              <a:ea typeface="Arial Unicode MS" pitchFamily="34" charset="-128"/>
              <a:cs typeface="Arial Unicode MS" pitchFamily="34" charset="-128"/>
            </a:endParaRPr>
          </a:p>
        </p:txBody>
      </p:sp>
      <p:sp>
        <p:nvSpPr>
          <p:cNvPr id="67" name="Oval 66"/>
          <p:cNvSpPr/>
          <p:nvPr/>
        </p:nvSpPr>
        <p:spPr bwMode="gray">
          <a:xfrm>
            <a:off x="6999714" y="4886611"/>
            <a:ext cx="296779" cy="288758"/>
          </a:xfrm>
          <a:prstGeom prst="ellipse">
            <a:avLst/>
          </a:prstGeom>
          <a:solidFill>
            <a:schemeClr val="accent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sp>
        <p:nvSpPr>
          <p:cNvPr id="68" name="Oval 67"/>
          <p:cNvSpPr/>
          <p:nvPr/>
        </p:nvSpPr>
        <p:spPr bwMode="gray">
          <a:xfrm>
            <a:off x="6999714" y="4215845"/>
            <a:ext cx="296779" cy="288758"/>
          </a:xfrm>
          <a:prstGeom prst="ellipse">
            <a:avLst/>
          </a:prstGeom>
          <a:solidFill>
            <a:schemeClr val="accent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sp>
        <p:nvSpPr>
          <p:cNvPr id="69" name="Oval 68"/>
          <p:cNvSpPr/>
          <p:nvPr/>
        </p:nvSpPr>
        <p:spPr bwMode="gray">
          <a:xfrm>
            <a:off x="6996306" y="3550586"/>
            <a:ext cx="296779" cy="288758"/>
          </a:xfrm>
          <a:prstGeom prst="ellipse">
            <a:avLst/>
          </a:prstGeom>
          <a:solidFill>
            <a:schemeClr val="accent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cxnSp>
        <p:nvCxnSpPr>
          <p:cNvPr id="70" name="Straight Arrow Connector 69"/>
          <p:cNvCxnSpPr>
            <a:stCxn id="67" idx="0"/>
            <a:endCxn id="68" idx="4"/>
          </p:cNvCxnSpPr>
          <p:nvPr/>
        </p:nvCxnSpPr>
        <p:spPr>
          <a:xfrm flipV="1">
            <a:off x="7148104" y="4504603"/>
            <a:ext cx="0" cy="382008"/>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68" idx="0"/>
            <a:endCxn id="69" idx="4"/>
          </p:cNvCxnSpPr>
          <p:nvPr/>
        </p:nvCxnSpPr>
        <p:spPr>
          <a:xfrm flipH="1" flipV="1">
            <a:off x="7144696" y="3839344"/>
            <a:ext cx="3408" cy="376501"/>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9" name="Oval 78"/>
          <p:cNvSpPr/>
          <p:nvPr/>
        </p:nvSpPr>
        <p:spPr bwMode="gray">
          <a:xfrm>
            <a:off x="8189999" y="3763631"/>
            <a:ext cx="296779" cy="288758"/>
          </a:xfrm>
          <a:prstGeom prst="ellips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cxnSp>
        <p:nvCxnSpPr>
          <p:cNvPr id="80" name="Curved Connector 79"/>
          <p:cNvCxnSpPr>
            <a:stCxn id="68" idx="6"/>
            <a:endCxn id="79" idx="4"/>
          </p:cNvCxnSpPr>
          <p:nvPr/>
        </p:nvCxnSpPr>
        <p:spPr>
          <a:xfrm flipV="1">
            <a:off x="7296493" y="4052389"/>
            <a:ext cx="1041896" cy="307835"/>
          </a:xfrm>
          <a:prstGeom prst="curvedConnector2">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Oval 80"/>
          <p:cNvSpPr/>
          <p:nvPr/>
        </p:nvSpPr>
        <p:spPr bwMode="gray">
          <a:xfrm>
            <a:off x="7791303" y="3189298"/>
            <a:ext cx="296779" cy="288758"/>
          </a:xfrm>
          <a:prstGeom prst="ellips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cxnSp>
        <p:nvCxnSpPr>
          <p:cNvPr id="82" name="Curved Connector 81"/>
          <p:cNvCxnSpPr>
            <a:stCxn id="69" idx="6"/>
            <a:endCxn id="81" idx="4"/>
          </p:cNvCxnSpPr>
          <p:nvPr/>
        </p:nvCxnSpPr>
        <p:spPr>
          <a:xfrm flipV="1">
            <a:off x="7293085" y="3478056"/>
            <a:ext cx="646608" cy="216909"/>
          </a:xfrm>
          <a:prstGeom prst="curvedConnector2">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Oval 87"/>
          <p:cNvSpPr/>
          <p:nvPr/>
        </p:nvSpPr>
        <p:spPr bwMode="gray">
          <a:xfrm>
            <a:off x="6996305" y="2881441"/>
            <a:ext cx="296779" cy="288758"/>
          </a:xfrm>
          <a:prstGeom prst="ellipse">
            <a:avLst/>
          </a:prstGeom>
          <a:solidFill>
            <a:schemeClr val="accent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cxnSp>
        <p:nvCxnSpPr>
          <p:cNvPr id="89" name="Straight Arrow Connector 88"/>
          <p:cNvCxnSpPr>
            <a:stCxn id="69" idx="0"/>
            <a:endCxn id="88" idx="4"/>
          </p:cNvCxnSpPr>
          <p:nvPr/>
        </p:nvCxnSpPr>
        <p:spPr>
          <a:xfrm flipH="1" flipV="1">
            <a:off x="7144695" y="3170199"/>
            <a:ext cx="1" cy="380387"/>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Oval 89"/>
          <p:cNvSpPr/>
          <p:nvPr/>
        </p:nvSpPr>
        <p:spPr bwMode="gray">
          <a:xfrm>
            <a:off x="7345471" y="2419039"/>
            <a:ext cx="296779" cy="288758"/>
          </a:xfrm>
          <a:prstGeom prst="ellips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cxnSp>
        <p:nvCxnSpPr>
          <p:cNvPr id="93" name="Curved Connector 92"/>
          <p:cNvCxnSpPr>
            <a:stCxn id="88" idx="6"/>
            <a:endCxn id="90" idx="4"/>
          </p:cNvCxnSpPr>
          <p:nvPr/>
        </p:nvCxnSpPr>
        <p:spPr>
          <a:xfrm flipV="1">
            <a:off x="7293084" y="2707797"/>
            <a:ext cx="200777" cy="318023"/>
          </a:xfrm>
          <a:prstGeom prst="curvedConnector2">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4" name="Oval 93"/>
          <p:cNvSpPr/>
          <p:nvPr/>
        </p:nvSpPr>
        <p:spPr bwMode="gray">
          <a:xfrm>
            <a:off x="7794911" y="2657977"/>
            <a:ext cx="296779" cy="288758"/>
          </a:xfrm>
          <a:prstGeom prst="ellipse">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cxnSp>
        <p:nvCxnSpPr>
          <p:cNvPr id="95" name="Straight Arrow Connector 94"/>
          <p:cNvCxnSpPr>
            <a:stCxn id="81" idx="0"/>
            <a:endCxn id="94" idx="4"/>
          </p:cNvCxnSpPr>
          <p:nvPr/>
        </p:nvCxnSpPr>
        <p:spPr>
          <a:xfrm flipV="1">
            <a:off x="7939693" y="2946735"/>
            <a:ext cx="3608" cy="242563"/>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Curved Connector 95"/>
          <p:cNvCxnSpPr>
            <a:stCxn id="79" idx="0"/>
            <a:endCxn id="94" idx="6"/>
          </p:cNvCxnSpPr>
          <p:nvPr/>
        </p:nvCxnSpPr>
        <p:spPr>
          <a:xfrm rot="16200000" flipV="1">
            <a:off x="7734403" y="3159644"/>
            <a:ext cx="961275" cy="246699"/>
          </a:xfrm>
          <a:prstGeom prst="curvedConnector2">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Oval 96"/>
          <p:cNvSpPr/>
          <p:nvPr/>
        </p:nvSpPr>
        <p:spPr bwMode="gray">
          <a:xfrm>
            <a:off x="7345471" y="1937539"/>
            <a:ext cx="296779" cy="288758"/>
          </a:xfrm>
          <a:prstGeom prst="ellipse">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cxnSp>
        <p:nvCxnSpPr>
          <p:cNvPr id="98" name="Curved Connector 97"/>
          <p:cNvCxnSpPr>
            <a:stCxn id="94" idx="0"/>
            <a:endCxn id="97" idx="6"/>
          </p:cNvCxnSpPr>
          <p:nvPr/>
        </p:nvCxnSpPr>
        <p:spPr>
          <a:xfrm rot="16200000" flipV="1">
            <a:off x="7504747" y="2219422"/>
            <a:ext cx="576059" cy="301051"/>
          </a:xfrm>
          <a:prstGeom prst="curvedConnector2">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90" idx="0"/>
            <a:endCxn id="97" idx="4"/>
          </p:cNvCxnSpPr>
          <p:nvPr/>
        </p:nvCxnSpPr>
        <p:spPr>
          <a:xfrm flipV="1">
            <a:off x="7493861" y="2226297"/>
            <a:ext cx="0" cy="19274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0" name="Rectangle 99"/>
          <p:cNvSpPr/>
          <p:nvPr/>
        </p:nvSpPr>
        <p:spPr bwMode="gray">
          <a:xfrm>
            <a:off x="5998658" y="3256268"/>
            <a:ext cx="809601" cy="22892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sz="1400" kern="0" dirty="0" err="1" smtClean="0">
                <a:solidFill>
                  <a:srgbClr val="000000"/>
                </a:solidFill>
                <a:ea typeface="Arial Unicode MS" pitchFamily="34" charset="-128"/>
                <a:cs typeface="Arial Unicode MS" pitchFamily="34" charset="-128"/>
              </a:rPr>
              <a:t>master</a:t>
            </a:r>
            <a:endParaRPr sz="1400" kern="0" dirty="0" smtClean="0">
              <a:solidFill>
                <a:srgbClr val="000000"/>
              </a:solidFill>
              <a:ea typeface="Arial Unicode MS" pitchFamily="34" charset="-128"/>
              <a:cs typeface="Arial Unicode MS" pitchFamily="34" charset="-128"/>
            </a:endParaRPr>
          </a:p>
        </p:txBody>
      </p:sp>
      <p:sp>
        <p:nvSpPr>
          <p:cNvPr id="101" name="Rectangle 100"/>
          <p:cNvSpPr/>
          <p:nvPr/>
        </p:nvSpPr>
        <p:spPr bwMode="gray">
          <a:xfrm>
            <a:off x="6104009" y="2000479"/>
            <a:ext cx="809601" cy="22892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sz="1400" kern="0" dirty="0" err="1" smtClean="0">
                <a:solidFill>
                  <a:srgbClr val="000000"/>
                </a:solidFill>
                <a:ea typeface="Arial Unicode MS" pitchFamily="34" charset="-128"/>
                <a:cs typeface="Arial Unicode MS" pitchFamily="34" charset="-128"/>
              </a:rPr>
              <a:t>release</a:t>
            </a:r>
            <a:endParaRPr sz="1400" kern="0" dirty="0" smtClean="0">
              <a:solidFill>
                <a:srgbClr val="000000"/>
              </a:solidFill>
              <a:ea typeface="Arial Unicode MS" pitchFamily="34" charset="-128"/>
              <a:cs typeface="Arial Unicode MS" pitchFamily="34" charset="-128"/>
            </a:endParaRPr>
          </a:p>
        </p:txBody>
      </p:sp>
      <p:sp>
        <p:nvSpPr>
          <p:cNvPr id="102" name="TextBox 101"/>
          <p:cNvSpPr txBox="1"/>
          <p:nvPr/>
        </p:nvSpPr>
        <p:spPr>
          <a:xfrm>
            <a:off x="8129308" y="2550255"/>
            <a:ext cx="714939"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400" kern="0" dirty="0" smtClean="0">
                <a:ea typeface="Arial Unicode MS" pitchFamily="34" charset="-128"/>
                <a:cs typeface="Arial Unicode MS" pitchFamily="34" charset="-128"/>
              </a:rPr>
              <a:t>&gt;</a:t>
            </a:r>
            <a:r>
              <a:rPr lang="de-DE" sz="1400" kern="0" dirty="0" err="1" smtClean="0">
                <a:ea typeface="Arial Unicode MS" pitchFamily="34" charset="-128"/>
                <a:cs typeface="Arial Unicode MS" pitchFamily="34" charset="-128"/>
              </a:rPr>
              <a:t>merge</a:t>
            </a:r>
            <a:r>
              <a:rPr lang="de-DE" sz="1400" kern="0" dirty="0" smtClean="0">
                <a:ea typeface="Arial Unicode MS" pitchFamily="34" charset="-128"/>
                <a:cs typeface="Arial Unicode MS" pitchFamily="34" charset="-128"/>
              </a:rPr>
              <a:t>&lt;</a:t>
            </a:r>
          </a:p>
        </p:txBody>
      </p:sp>
      <p:sp>
        <p:nvSpPr>
          <p:cNvPr id="103" name="TextBox 102"/>
          <p:cNvSpPr txBox="1"/>
          <p:nvPr/>
        </p:nvSpPr>
        <p:spPr>
          <a:xfrm>
            <a:off x="7853482" y="1967880"/>
            <a:ext cx="714939"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400" kern="0" dirty="0" smtClean="0">
                <a:ea typeface="Arial Unicode MS" pitchFamily="34" charset="-128"/>
                <a:cs typeface="Arial Unicode MS" pitchFamily="34" charset="-128"/>
              </a:rPr>
              <a:t>&gt;</a:t>
            </a:r>
            <a:r>
              <a:rPr lang="de-DE" sz="1400" kern="0" dirty="0" err="1" smtClean="0">
                <a:ea typeface="Arial Unicode MS" pitchFamily="34" charset="-128"/>
                <a:cs typeface="Arial Unicode MS" pitchFamily="34" charset="-128"/>
              </a:rPr>
              <a:t>merge</a:t>
            </a:r>
            <a:r>
              <a:rPr lang="de-DE" sz="1400" kern="0" dirty="0" smtClean="0">
                <a:ea typeface="Arial Unicode MS" pitchFamily="34" charset="-128"/>
                <a:cs typeface="Arial Unicode MS" pitchFamily="34" charset="-128"/>
              </a:rPr>
              <a:t>&lt;</a:t>
            </a:r>
          </a:p>
        </p:txBody>
      </p:sp>
    </p:spTree>
    <p:extLst>
      <p:ext uri="{BB962C8B-B14F-4D97-AF65-F5344CB8AC3E}">
        <p14:creationId xmlns:p14="http://schemas.microsoft.com/office/powerpoint/2010/main" val="2004343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73"/>
          <p:cNvSpPr/>
          <p:nvPr/>
        </p:nvSpPr>
        <p:spPr bwMode="gray">
          <a:xfrm>
            <a:off x="900112" y="1399771"/>
            <a:ext cx="3668766" cy="3939308"/>
          </a:xfrm>
          <a:prstGeom prst="rect">
            <a:avLst/>
          </a:prstGeom>
          <a:ln>
            <a:prstDash val="dash"/>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sz="2000" kern="0" dirty="0" err="1" smtClean="0">
                <a:solidFill>
                  <a:srgbClr val="000000"/>
                </a:solidFill>
                <a:ea typeface="Arial Unicode MS" pitchFamily="34" charset="-128"/>
                <a:cs typeface="Arial Unicode MS" pitchFamily="34" charset="-128"/>
              </a:rPr>
              <a:t>GitHub</a:t>
            </a:r>
            <a:endParaRPr sz="2000" kern="0" dirty="0" smtClean="0">
              <a:solidFill>
                <a:srgbClr val="000000"/>
              </a:solidFill>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de-DE" dirty="0" smtClean="0"/>
              <a:t>(</a:t>
            </a:r>
            <a:r>
              <a:rPr lang="de-DE" dirty="0" err="1" smtClean="0"/>
              <a:t>Branchless</a:t>
            </a:r>
            <a:r>
              <a:rPr lang="de-DE" dirty="0" smtClean="0"/>
              <a:t>) Tags </a:t>
            </a:r>
            <a:r>
              <a:rPr lang="de-DE" dirty="0" err="1" smtClean="0"/>
              <a:t>vs</a:t>
            </a:r>
            <a:r>
              <a:rPr lang="de-DE" dirty="0" smtClean="0"/>
              <a:t> separate </a:t>
            </a:r>
            <a:r>
              <a:rPr lang="de-DE" dirty="0" err="1" smtClean="0"/>
              <a:t>Branch</a:t>
            </a:r>
            <a:r>
              <a:rPr lang="de-DE" dirty="0" smtClean="0"/>
              <a:t/>
            </a:r>
            <a:br>
              <a:rPr lang="de-DE" dirty="0" smtClean="0"/>
            </a:br>
            <a:r>
              <a:rPr lang="de-DE" b="0" dirty="0" err="1" smtClean="0"/>
              <a:t>How</a:t>
            </a:r>
            <a:r>
              <a:rPr lang="de-DE" b="0" dirty="0" smtClean="0"/>
              <a:t> </a:t>
            </a:r>
            <a:r>
              <a:rPr lang="de-DE" b="0" dirty="0" err="1" smtClean="0"/>
              <a:t>the</a:t>
            </a:r>
            <a:r>
              <a:rPr lang="de-DE" b="0" dirty="0" smtClean="0"/>
              <a:t> </a:t>
            </a:r>
            <a:r>
              <a:rPr lang="de-DE" b="0" dirty="0" err="1" smtClean="0"/>
              <a:t>actual</a:t>
            </a:r>
            <a:r>
              <a:rPr lang="de-DE" b="0" dirty="0" smtClean="0"/>
              <a:t> push </a:t>
            </a:r>
            <a:r>
              <a:rPr lang="de-DE" b="0" dirty="0" err="1" smtClean="0"/>
              <a:t>works</a:t>
            </a:r>
            <a:endParaRPr lang="de-DE" b="0" dirty="0"/>
          </a:p>
        </p:txBody>
      </p:sp>
      <p:sp>
        <p:nvSpPr>
          <p:cNvPr id="8" name="Oval 7"/>
          <p:cNvSpPr/>
          <p:nvPr/>
        </p:nvSpPr>
        <p:spPr bwMode="gray">
          <a:xfrm rot="5400000">
            <a:off x="1304991" y="4834996"/>
            <a:ext cx="296779" cy="288758"/>
          </a:xfrm>
          <a:prstGeom prst="ellipse">
            <a:avLst/>
          </a:prstGeom>
          <a:solidFill>
            <a:schemeClr val="accent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sp>
        <p:nvSpPr>
          <p:cNvPr id="27" name="Oval 26"/>
          <p:cNvSpPr/>
          <p:nvPr/>
        </p:nvSpPr>
        <p:spPr bwMode="gray">
          <a:xfrm rot="5400000">
            <a:off x="1840409" y="4338834"/>
            <a:ext cx="296779" cy="288758"/>
          </a:xfrm>
          <a:prstGeom prst="ellips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FFFFFF"/>
              </a:solidFill>
              <a:ea typeface="Arial Unicode MS" pitchFamily="34" charset="-128"/>
              <a:cs typeface="Arial Unicode MS" pitchFamily="34" charset="-128"/>
            </a:endParaRPr>
          </a:p>
        </p:txBody>
      </p:sp>
      <p:cxnSp>
        <p:nvCxnSpPr>
          <p:cNvPr id="28" name="Straight Arrow Connector 27"/>
          <p:cNvCxnSpPr>
            <a:stCxn id="8" idx="1"/>
            <a:endCxn id="27" idx="5"/>
          </p:cNvCxnSpPr>
          <p:nvPr/>
        </p:nvCxnSpPr>
        <p:spPr>
          <a:xfrm flipV="1">
            <a:off x="1555472" y="4588141"/>
            <a:ext cx="331236" cy="286307"/>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Flowchart: Document 37"/>
          <p:cNvSpPr/>
          <p:nvPr/>
        </p:nvSpPr>
        <p:spPr bwMode="gray">
          <a:xfrm>
            <a:off x="3369872" y="4359214"/>
            <a:ext cx="937624" cy="228927"/>
          </a:xfrm>
          <a:prstGeom prst="flowChartDocument">
            <a:avLst/>
          </a:prstGeom>
          <a:solidFill>
            <a:schemeClr val="bg1"/>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sz="1400" kern="0" dirty="0" err="1" smtClean="0">
                <a:solidFill>
                  <a:srgbClr val="000000"/>
                </a:solidFill>
                <a:ea typeface="Arial Unicode MS" pitchFamily="34" charset="-128"/>
                <a:cs typeface="Arial Unicode MS" pitchFamily="34" charset="-128"/>
              </a:rPr>
              <a:t>release</a:t>
            </a:r>
            <a:endParaRPr sz="1400" kern="0" dirty="0" smtClean="0">
              <a:solidFill>
                <a:srgbClr val="000000"/>
              </a:solidFill>
              <a:ea typeface="Arial Unicode MS" pitchFamily="34" charset="-128"/>
              <a:cs typeface="Arial Unicode MS" pitchFamily="34" charset="-128"/>
            </a:endParaRPr>
          </a:p>
        </p:txBody>
      </p:sp>
      <p:sp>
        <p:nvSpPr>
          <p:cNvPr id="39" name="Flowchart: Document 38"/>
          <p:cNvSpPr/>
          <p:nvPr/>
        </p:nvSpPr>
        <p:spPr bwMode="gray">
          <a:xfrm>
            <a:off x="2312741" y="4359214"/>
            <a:ext cx="937624" cy="228927"/>
          </a:xfrm>
          <a:prstGeom prst="flowChartDocument">
            <a:avLst/>
          </a:prstGeom>
          <a:solidFill>
            <a:schemeClr val="bg1"/>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sz="1400" kern="0" dirty="0" err="1" smtClean="0">
                <a:solidFill>
                  <a:srgbClr val="000000"/>
                </a:solidFill>
                <a:ea typeface="Arial Unicode MS" pitchFamily="34" charset="-128"/>
                <a:cs typeface="Arial Unicode MS" pitchFamily="34" charset="-128"/>
              </a:rPr>
              <a:t>build</a:t>
            </a:r>
            <a:endParaRPr sz="1400" kern="0" dirty="0" smtClean="0">
              <a:solidFill>
                <a:srgbClr val="000000"/>
              </a:solidFill>
              <a:ea typeface="Arial Unicode MS" pitchFamily="34" charset="-128"/>
              <a:cs typeface="Arial Unicode MS" pitchFamily="34" charset="-128"/>
            </a:endParaRPr>
          </a:p>
        </p:txBody>
      </p:sp>
      <p:sp>
        <p:nvSpPr>
          <p:cNvPr id="30" name="Oval 29"/>
          <p:cNvSpPr/>
          <p:nvPr/>
        </p:nvSpPr>
        <p:spPr bwMode="gray">
          <a:xfrm rot="5400000">
            <a:off x="1301471" y="4060816"/>
            <a:ext cx="296779" cy="288758"/>
          </a:xfrm>
          <a:prstGeom prst="ellipse">
            <a:avLst/>
          </a:prstGeom>
          <a:solidFill>
            <a:schemeClr val="accent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sp>
        <p:nvSpPr>
          <p:cNvPr id="31" name="Oval 30"/>
          <p:cNvSpPr/>
          <p:nvPr/>
        </p:nvSpPr>
        <p:spPr bwMode="gray">
          <a:xfrm rot="5400000">
            <a:off x="1836889" y="3564654"/>
            <a:ext cx="296779" cy="288758"/>
          </a:xfrm>
          <a:prstGeom prst="ellips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FFFFFF"/>
              </a:solidFill>
              <a:ea typeface="Arial Unicode MS" pitchFamily="34" charset="-128"/>
              <a:cs typeface="Arial Unicode MS" pitchFamily="34" charset="-128"/>
            </a:endParaRPr>
          </a:p>
        </p:txBody>
      </p:sp>
      <p:cxnSp>
        <p:nvCxnSpPr>
          <p:cNvPr id="32" name="Straight Arrow Connector 31"/>
          <p:cNvCxnSpPr>
            <a:stCxn id="30" idx="1"/>
            <a:endCxn id="31" idx="5"/>
          </p:cNvCxnSpPr>
          <p:nvPr/>
        </p:nvCxnSpPr>
        <p:spPr>
          <a:xfrm flipV="1">
            <a:off x="1551952" y="3813961"/>
            <a:ext cx="331236" cy="286307"/>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8" idx="2"/>
            <a:endCxn id="30" idx="6"/>
          </p:cNvCxnSpPr>
          <p:nvPr/>
        </p:nvCxnSpPr>
        <p:spPr>
          <a:xfrm flipH="1" flipV="1">
            <a:off x="1449861" y="4353585"/>
            <a:ext cx="3520" cy="477401"/>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Flowchart: Document 35"/>
          <p:cNvSpPr/>
          <p:nvPr/>
        </p:nvSpPr>
        <p:spPr bwMode="gray">
          <a:xfrm>
            <a:off x="2312741" y="3594569"/>
            <a:ext cx="937624" cy="228927"/>
          </a:xfrm>
          <a:prstGeom prst="flowChartDocument">
            <a:avLst/>
          </a:prstGeom>
          <a:solidFill>
            <a:schemeClr val="bg1"/>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sz="1400" kern="0" dirty="0" err="1" smtClean="0">
                <a:solidFill>
                  <a:srgbClr val="000000"/>
                </a:solidFill>
                <a:ea typeface="Arial Unicode MS" pitchFamily="34" charset="-128"/>
                <a:cs typeface="Arial Unicode MS" pitchFamily="34" charset="-128"/>
              </a:rPr>
              <a:t>build</a:t>
            </a:r>
            <a:endParaRPr sz="1400" kern="0" dirty="0" smtClean="0">
              <a:solidFill>
                <a:srgbClr val="000000"/>
              </a:solidFill>
              <a:ea typeface="Arial Unicode MS" pitchFamily="34" charset="-128"/>
              <a:cs typeface="Arial Unicode MS" pitchFamily="34" charset="-128"/>
            </a:endParaRPr>
          </a:p>
        </p:txBody>
      </p:sp>
      <p:sp>
        <p:nvSpPr>
          <p:cNvPr id="37" name="Oval 36"/>
          <p:cNvSpPr/>
          <p:nvPr/>
        </p:nvSpPr>
        <p:spPr bwMode="gray">
          <a:xfrm rot="5400000">
            <a:off x="1301470" y="3284215"/>
            <a:ext cx="296779" cy="288758"/>
          </a:xfrm>
          <a:prstGeom prst="ellipse">
            <a:avLst/>
          </a:prstGeom>
          <a:solidFill>
            <a:schemeClr val="accent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sp>
        <p:nvSpPr>
          <p:cNvPr id="40" name="Oval 39"/>
          <p:cNvSpPr/>
          <p:nvPr/>
        </p:nvSpPr>
        <p:spPr bwMode="gray">
          <a:xfrm rot="5400000">
            <a:off x="1836888" y="2788053"/>
            <a:ext cx="296779" cy="288758"/>
          </a:xfrm>
          <a:prstGeom prst="ellips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FFFFFF"/>
              </a:solidFill>
              <a:ea typeface="Arial Unicode MS" pitchFamily="34" charset="-128"/>
              <a:cs typeface="Arial Unicode MS" pitchFamily="34" charset="-128"/>
            </a:endParaRPr>
          </a:p>
        </p:txBody>
      </p:sp>
      <p:cxnSp>
        <p:nvCxnSpPr>
          <p:cNvPr id="42" name="Straight Arrow Connector 41"/>
          <p:cNvCxnSpPr>
            <a:stCxn id="37" idx="1"/>
            <a:endCxn id="40" idx="5"/>
          </p:cNvCxnSpPr>
          <p:nvPr/>
        </p:nvCxnSpPr>
        <p:spPr>
          <a:xfrm flipV="1">
            <a:off x="1551951" y="3037360"/>
            <a:ext cx="331236" cy="286307"/>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Flowchart: Document 44"/>
          <p:cNvSpPr/>
          <p:nvPr/>
        </p:nvSpPr>
        <p:spPr bwMode="gray">
          <a:xfrm>
            <a:off x="3366351" y="2808433"/>
            <a:ext cx="937624" cy="228927"/>
          </a:xfrm>
          <a:prstGeom prst="flowChartDocument">
            <a:avLst/>
          </a:prstGeom>
          <a:solidFill>
            <a:schemeClr val="bg1"/>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sz="1400" kern="0" dirty="0" err="1" smtClean="0">
                <a:solidFill>
                  <a:srgbClr val="000000"/>
                </a:solidFill>
                <a:ea typeface="Arial Unicode MS" pitchFamily="34" charset="-128"/>
                <a:cs typeface="Arial Unicode MS" pitchFamily="34" charset="-128"/>
              </a:rPr>
              <a:t>release</a:t>
            </a:r>
            <a:endParaRPr sz="1400" kern="0" dirty="0" smtClean="0">
              <a:solidFill>
                <a:srgbClr val="000000"/>
              </a:solidFill>
              <a:ea typeface="Arial Unicode MS" pitchFamily="34" charset="-128"/>
              <a:cs typeface="Arial Unicode MS" pitchFamily="34" charset="-128"/>
            </a:endParaRPr>
          </a:p>
        </p:txBody>
      </p:sp>
      <p:sp>
        <p:nvSpPr>
          <p:cNvPr id="47" name="Flowchart: Document 46"/>
          <p:cNvSpPr/>
          <p:nvPr/>
        </p:nvSpPr>
        <p:spPr bwMode="gray">
          <a:xfrm>
            <a:off x="2309220" y="2808433"/>
            <a:ext cx="937624" cy="228927"/>
          </a:xfrm>
          <a:prstGeom prst="flowChartDocument">
            <a:avLst/>
          </a:prstGeom>
          <a:solidFill>
            <a:schemeClr val="bg1"/>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sz="1400" kern="0" dirty="0" err="1" smtClean="0">
                <a:solidFill>
                  <a:srgbClr val="000000"/>
                </a:solidFill>
                <a:ea typeface="Arial Unicode MS" pitchFamily="34" charset="-128"/>
                <a:cs typeface="Arial Unicode MS" pitchFamily="34" charset="-128"/>
              </a:rPr>
              <a:t>build</a:t>
            </a:r>
            <a:endParaRPr sz="1400" kern="0" dirty="0" smtClean="0">
              <a:solidFill>
                <a:srgbClr val="000000"/>
              </a:solidFill>
              <a:ea typeface="Arial Unicode MS" pitchFamily="34" charset="-128"/>
              <a:cs typeface="Arial Unicode MS" pitchFamily="34" charset="-128"/>
            </a:endParaRPr>
          </a:p>
        </p:txBody>
      </p:sp>
      <p:cxnSp>
        <p:nvCxnSpPr>
          <p:cNvPr id="59" name="Straight Arrow Connector 58"/>
          <p:cNvCxnSpPr>
            <a:stCxn id="30" idx="2"/>
            <a:endCxn id="37" idx="6"/>
          </p:cNvCxnSpPr>
          <p:nvPr/>
        </p:nvCxnSpPr>
        <p:spPr>
          <a:xfrm flipH="1" flipV="1">
            <a:off x="1449860" y="3576984"/>
            <a:ext cx="1" cy="47982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Oval 59"/>
          <p:cNvSpPr/>
          <p:nvPr/>
        </p:nvSpPr>
        <p:spPr bwMode="gray">
          <a:xfrm rot="5400000">
            <a:off x="1301470" y="2509587"/>
            <a:ext cx="296779" cy="288758"/>
          </a:xfrm>
          <a:prstGeom prst="ellipse">
            <a:avLst/>
          </a:prstGeom>
          <a:solidFill>
            <a:schemeClr val="accent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sp>
        <p:nvSpPr>
          <p:cNvPr id="62" name="Oval 61"/>
          <p:cNvSpPr/>
          <p:nvPr/>
        </p:nvSpPr>
        <p:spPr bwMode="gray">
          <a:xfrm rot="5400000">
            <a:off x="1836888" y="2013425"/>
            <a:ext cx="296779" cy="288758"/>
          </a:xfrm>
          <a:prstGeom prst="ellips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FFFFFF"/>
              </a:solidFill>
              <a:ea typeface="Arial Unicode MS" pitchFamily="34" charset="-128"/>
              <a:cs typeface="Arial Unicode MS" pitchFamily="34" charset="-128"/>
            </a:endParaRPr>
          </a:p>
        </p:txBody>
      </p:sp>
      <p:cxnSp>
        <p:nvCxnSpPr>
          <p:cNvPr id="63" name="Straight Arrow Connector 62"/>
          <p:cNvCxnSpPr>
            <a:stCxn id="60" idx="1"/>
            <a:endCxn id="62" idx="5"/>
          </p:cNvCxnSpPr>
          <p:nvPr/>
        </p:nvCxnSpPr>
        <p:spPr>
          <a:xfrm flipV="1">
            <a:off x="1551951" y="2262732"/>
            <a:ext cx="331236" cy="286307"/>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Flowchart: Document 63"/>
          <p:cNvSpPr/>
          <p:nvPr/>
        </p:nvSpPr>
        <p:spPr bwMode="gray">
          <a:xfrm>
            <a:off x="3366351" y="2033805"/>
            <a:ext cx="937624" cy="228927"/>
          </a:xfrm>
          <a:prstGeom prst="flowChartDocument">
            <a:avLst/>
          </a:prstGeom>
          <a:solidFill>
            <a:schemeClr val="bg1"/>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sz="1400" kern="0" dirty="0" err="1" smtClean="0">
                <a:solidFill>
                  <a:srgbClr val="000000"/>
                </a:solidFill>
                <a:ea typeface="Arial Unicode MS" pitchFamily="34" charset="-128"/>
                <a:cs typeface="Arial Unicode MS" pitchFamily="34" charset="-128"/>
              </a:rPr>
              <a:t>release</a:t>
            </a:r>
            <a:endParaRPr sz="1400" kern="0" dirty="0" smtClean="0">
              <a:solidFill>
                <a:srgbClr val="000000"/>
              </a:solidFill>
              <a:ea typeface="Arial Unicode MS" pitchFamily="34" charset="-128"/>
              <a:cs typeface="Arial Unicode MS" pitchFamily="34" charset="-128"/>
            </a:endParaRPr>
          </a:p>
        </p:txBody>
      </p:sp>
      <p:sp>
        <p:nvSpPr>
          <p:cNvPr id="65" name="Flowchart: Document 64"/>
          <p:cNvSpPr/>
          <p:nvPr/>
        </p:nvSpPr>
        <p:spPr bwMode="gray">
          <a:xfrm>
            <a:off x="2309220" y="2033805"/>
            <a:ext cx="937624" cy="228927"/>
          </a:xfrm>
          <a:prstGeom prst="flowChartDocument">
            <a:avLst/>
          </a:prstGeom>
          <a:solidFill>
            <a:schemeClr val="bg1"/>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sz="1400" kern="0" dirty="0" err="1" smtClean="0">
                <a:solidFill>
                  <a:srgbClr val="000000"/>
                </a:solidFill>
                <a:ea typeface="Arial Unicode MS" pitchFamily="34" charset="-128"/>
                <a:cs typeface="Arial Unicode MS" pitchFamily="34" charset="-128"/>
              </a:rPr>
              <a:t>build</a:t>
            </a:r>
            <a:endParaRPr sz="1400" kern="0" dirty="0" smtClean="0">
              <a:solidFill>
                <a:srgbClr val="000000"/>
              </a:solidFill>
              <a:ea typeface="Arial Unicode MS" pitchFamily="34" charset="-128"/>
              <a:cs typeface="Arial Unicode MS" pitchFamily="34" charset="-128"/>
            </a:endParaRPr>
          </a:p>
        </p:txBody>
      </p:sp>
      <p:cxnSp>
        <p:nvCxnSpPr>
          <p:cNvPr id="77" name="Straight Arrow Connector 76"/>
          <p:cNvCxnSpPr/>
          <p:nvPr/>
        </p:nvCxnSpPr>
        <p:spPr>
          <a:xfrm flipH="1" flipV="1">
            <a:off x="1446338" y="2799934"/>
            <a:ext cx="1" cy="47982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bwMode="gray">
          <a:xfrm>
            <a:off x="264849" y="2507398"/>
            <a:ext cx="809601" cy="22892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sz="1400" kern="0" dirty="0" err="1" smtClean="0">
                <a:solidFill>
                  <a:srgbClr val="000000"/>
                </a:solidFill>
                <a:ea typeface="Arial Unicode MS" pitchFamily="34" charset="-128"/>
                <a:cs typeface="Arial Unicode MS" pitchFamily="34" charset="-128"/>
              </a:rPr>
              <a:t>master</a:t>
            </a:r>
            <a:endParaRPr sz="1400" kern="0" dirty="0" smtClean="0">
              <a:solidFill>
                <a:srgbClr val="000000"/>
              </a:solidFill>
              <a:ea typeface="Arial Unicode MS" pitchFamily="34" charset="-128"/>
              <a:cs typeface="Arial Unicode MS" pitchFamily="34" charset="-128"/>
            </a:endParaRPr>
          </a:p>
        </p:txBody>
      </p:sp>
      <p:grpSp>
        <p:nvGrpSpPr>
          <p:cNvPr id="57" name="Group 56"/>
          <p:cNvGrpSpPr/>
          <p:nvPr/>
        </p:nvGrpSpPr>
        <p:grpSpPr>
          <a:xfrm>
            <a:off x="10262627" y="2815188"/>
            <a:ext cx="1606573" cy="1550770"/>
            <a:chOff x="10262627" y="3607970"/>
            <a:chExt cx="1606573" cy="1974683"/>
          </a:xfrm>
        </p:grpSpPr>
        <p:sp>
          <p:nvSpPr>
            <p:cNvPr id="58" name="Rectangle 57"/>
            <p:cNvSpPr/>
            <p:nvPr/>
          </p:nvSpPr>
          <p:spPr bwMode="gray">
            <a:xfrm>
              <a:off x="10262627" y="3607970"/>
              <a:ext cx="1606573" cy="1974683"/>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sz="2000" kern="0" dirty="0" smtClean="0">
                  <a:solidFill>
                    <a:srgbClr val="000000"/>
                  </a:solidFill>
                  <a:ea typeface="Arial Unicode MS" pitchFamily="34" charset="-128"/>
                  <a:cs typeface="Arial Unicode MS" pitchFamily="34" charset="-128"/>
                </a:rPr>
                <a:t>Legend</a:t>
              </a:r>
            </a:p>
            <a:p>
              <a:pPr defTabSz="914400" fontAlgn="base">
                <a:spcBef>
                  <a:spcPct val="50000"/>
                </a:spcBef>
                <a:spcAft>
                  <a:spcPct val="0"/>
                </a:spcAft>
                <a:buClr>
                  <a:srgbClr val="F0AB00"/>
                </a:buClr>
                <a:buSzPct val="80000"/>
              </a:pPr>
              <a:r>
                <a:rPr sz="1600" kern="0" dirty="0" err="1" smtClean="0">
                  <a:solidFill>
                    <a:srgbClr val="000000"/>
                  </a:solidFill>
                  <a:ea typeface="Arial Unicode MS" pitchFamily="34" charset="-128"/>
                  <a:cs typeface="Arial Unicode MS" pitchFamily="34" charset="-128"/>
                </a:rPr>
                <a:t>Git</a:t>
              </a:r>
              <a:r>
                <a:rPr sz="1600" kern="0" dirty="0" smtClean="0">
                  <a:solidFill>
                    <a:srgbClr val="000000"/>
                  </a:solidFill>
                  <a:ea typeface="Arial Unicode MS" pitchFamily="34" charset="-128"/>
                  <a:cs typeface="Arial Unicode MS" pitchFamily="34" charset="-128"/>
                </a:rPr>
                <a:t>-Tag</a:t>
              </a:r>
            </a:p>
            <a:p>
              <a:pPr defTabSz="914400" fontAlgn="base">
                <a:spcBef>
                  <a:spcPct val="50000"/>
                </a:spcBef>
                <a:spcAft>
                  <a:spcPct val="0"/>
                </a:spcAft>
                <a:buClr>
                  <a:srgbClr val="F0AB00"/>
                </a:buClr>
                <a:buSzPct val="80000"/>
              </a:pPr>
              <a:r>
                <a:rPr sz="1600" kern="0" dirty="0" smtClean="0">
                  <a:solidFill>
                    <a:srgbClr val="000000"/>
                  </a:solidFill>
                  <a:ea typeface="Arial Unicode MS" pitchFamily="34" charset="-128"/>
                  <a:cs typeface="Arial Unicode MS" pitchFamily="34" charset="-128"/>
                </a:rPr>
                <a:t>Commit</a:t>
              </a:r>
            </a:p>
            <a:p>
              <a:pPr defTabSz="914400" fontAlgn="base">
                <a:spcBef>
                  <a:spcPct val="50000"/>
                </a:spcBef>
                <a:spcAft>
                  <a:spcPct val="0"/>
                </a:spcAft>
                <a:buClr>
                  <a:srgbClr val="F0AB00"/>
                </a:buClr>
                <a:buSzPct val="80000"/>
              </a:pPr>
              <a:r>
                <a:rPr sz="1600" kern="0" dirty="0" err="1" smtClean="0">
                  <a:solidFill>
                    <a:srgbClr val="000000"/>
                  </a:solidFill>
                  <a:ea typeface="Arial Unicode MS" pitchFamily="34" charset="-128"/>
                  <a:cs typeface="Arial Unicode MS" pitchFamily="34" charset="-128"/>
                </a:rPr>
                <a:t>Branch</a:t>
              </a:r>
              <a:endParaRPr sz="1600" kern="0" dirty="0" smtClean="0">
                <a:solidFill>
                  <a:srgbClr val="000000"/>
                </a:solidFill>
                <a:ea typeface="Arial Unicode MS" pitchFamily="34" charset="-128"/>
                <a:cs typeface="Arial Unicode MS" pitchFamily="34" charset="-128"/>
              </a:endParaRPr>
            </a:p>
          </p:txBody>
        </p:sp>
        <p:sp>
          <p:nvSpPr>
            <p:cNvPr id="61" name="Flowchart: Document 60"/>
            <p:cNvSpPr/>
            <p:nvPr/>
          </p:nvSpPr>
          <p:spPr bwMode="gray">
            <a:xfrm>
              <a:off x="11279027" y="4254454"/>
              <a:ext cx="403277" cy="340857"/>
            </a:xfrm>
            <a:prstGeom prst="flowChartDocumen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sz="1400" kern="0" dirty="0" smtClean="0">
                <a:solidFill>
                  <a:srgbClr val="000000"/>
                </a:solidFill>
                <a:ea typeface="Arial Unicode MS" pitchFamily="34" charset="-128"/>
                <a:cs typeface="Arial Unicode MS" pitchFamily="34" charset="-128"/>
              </a:endParaRPr>
            </a:p>
          </p:txBody>
        </p:sp>
        <p:sp>
          <p:nvSpPr>
            <p:cNvPr id="71" name="Oval 70"/>
            <p:cNvSpPr/>
            <p:nvPr/>
          </p:nvSpPr>
          <p:spPr bwMode="gray">
            <a:xfrm>
              <a:off x="11382133" y="4732653"/>
              <a:ext cx="197067" cy="284907"/>
            </a:xfrm>
            <a:prstGeom prst="ellipse">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sp>
          <p:nvSpPr>
            <p:cNvPr id="72" name="Rectangle 71"/>
            <p:cNvSpPr/>
            <p:nvPr/>
          </p:nvSpPr>
          <p:spPr bwMode="gray">
            <a:xfrm>
              <a:off x="11279029" y="5250959"/>
              <a:ext cx="403277" cy="21510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sz="1400" kern="0" dirty="0" smtClean="0">
                <a:solidFill>
                  <a:srgbClr val="000000"/>
                </a:solidFill>
                <a:ea typeface="Arial Unicode MS" pitchFamily="34" charset="-128"/>
                <a:cs typeface="Arial Unicode MS" pitchFamily="34" charset="-128"/>
              </a:endParaRPr>
            </a:p>
          </p:txBody>
        </p:sp>
      </p:grpSp>
      <p:sp>
        <p:nvSpPr>
          <p:cNvPr id="3" name="Rectangle 2"/>
          <p:cNvSpPr/>
          <p:nvPr/>
        </p:nvSpPr>
        <p:spPr>
          <a:xfrm>
            <a:off x="5104834" y="2507398"/>
            <a:ext cx="453970" cy="415498"/>
          </a:xfrm>
          <a:prstGeom prst="rect">
            <a:avLst/>
          </a:prstGeom>
        </p:spPr>
        <p:txBody>
          <a:bodyPr wrap="none">
            <a:spAutoFit/>
          </a:bodyPr>
          <a:lstStyle/>
          <a:p>
            <a:r>
              <a:rPr dirty="0" err="1">
                <a:solidFill>
                  <a:srgbClr val="000000"/>
                </a:solidFill>
              </a:rPr>
              <a:t>vs</a:t>
            </a:r>
            <a:endParaRPr dirty="0">
              <a:solidFill>
                <a:srgbClr val="000000"/>
              </a:solidFill>
            </a:endParaRPr>
          </a:p>
        </p:txBody>
      </p:sp>
      <p:sp>
        <p:nvSpPr>
          <p:cNvPr id="18" name="Rectangle 17"/>
          <p:cNvSpPr/>
          <p:nvPr/>
        </p:nvSpPr>
        <p:spPr>
          <a:xfrm>
            <a:off x="900112" y="5531131"/>
            <a:ext cx="7362587" cy="954107"/>
          </a:xfrm>
          <a:prstGeom prst="rect">
            <a:avLst/>
          </a:prstGeom>
        </p:spPr>
        <p:txBody>
          <a:bodyPr wrap="square">
            <a:spAutoFit/>
          </a:bodyPr>
          <a:lstStyle/>
          <a:p>
            <a:r>
              <a:rPr lang="de-DE" sz="1400" dirty="0" err="1">
                <a:latin typeface="+mj-lt"/>
              </a:rPr>
              <a:t>git</a:t>
            </a:r>
            <a:r>
              <a:rPr lang="de-DE" sz="1400" dirty="0">
                <a:latin typeface="+mj-lt"/>
              </a:rPr>
              <a:t> </a:t>
            </a:r>
            <a:r>
              <a:rPr lang="de-DE" sz="1400" dirty="0" err="1">
                <a:latin typeface="+mj-lt"/>
              </a:rPr>
              <a:t>add</a:t>
            </a:r>
            <a:r>
              <a:rPr lang="de-DE" sz="1400" dirty="0">
                <a:latin typeface="+mj-lt"/>
              </a:rPr>
              <a:t> pom.xml</a:t>
            </a:r>
          </a:p>
          <a:p>
            <a:r>
              <a:rPr lang="de-DE" sz="1400" dirty="0" err="1">
                <a:latin typeface="+mj-lt"/>
              </a:rPr>
              <a:t>git</a:t>
            </a:r>
            <a:r>
              <a:rPr lang="de-DE" sz="1400" dirty="0">
                <a:latin typeface="+mj-lt"/>
              </a:rPr>
              <a:t> </a:t>
            </a:r>
            <a:r>
              <a:rPr lang="de-DE" sz="1400" dirty="0" err="1">
                <a:latin typeface="+mj-lt"/>
              </a:rPr>
              <a:t>commit</a:t>
            </a:r>
            <a:r>
              <a:rPr lang="de-DE" sz="1400" dirty="0">
                <a:latin typeface="+mj-lt"/>
              </a:rPr>
              <a:t> -m "update </a:t>
            </a:r>
            <a:r>
              <a:rPr lang="de-DE" sz="1400" dirty="0" err="1">
                <a:latin typeface="+mj-lt"/>
              </a:rPr>
              <a:t>version</a:t>
            </a:r>
            <a:r>
              <a:rPr lang="de-DE" sz="1400" dirty="0">
                <a:latin typeface="+mj-lt"/>
              </a:rPr>
              <a:t>"</a:t>
            </a:r>
          </a:p>
          <a:p>
            <a:r>
              <a:rPr lang="de-DE" sz="1400" dirty="0" err="1">
                <a:latin typeface="+mj-lt"/>
              </a:rPr>
              <a:t>git</a:t>
            </a:r>
            <a:r>
              <a:rPr lang="de-DE" sz="1400" dirty="0">
                <a:latin typeface="+mj-lt"/>
              </a:rPr>
              <a:t> tag "BUILD_$ARTIFACT_VERSION"</a:t>
            </a:r>
          </a:p>
          <a:p>
            <a:r>
              <a:rPr lang="de-DE" sz="1400" dirty="0" err="1">
                <a:latin typeface="+mj-lt"/>
              </a:rPr>
              <a:t>git</a:t>
            </a:r>
            <a:r>
              <a:rPr lang="de-DE" sz="1400" dirty="0">
                <a:latin typeface="+mj-lt"/>
              </a:rPr>
              <a:t> push </a:t>
            </a:r>
            <a:r>
              <a:rPr lang="de-DE" sz="1400" dirty="0" err="1">
                <a:latin typeface="+mj-lt"/>
              </a:rPr>
              <a:t>origin</a:t>
            </a:r>
            <a:r>
              <a:rPr lang="de-DE" sz="1400" dirty="0">
                <a:latin typeface="+mj-lt"/>
              </a:rPr>
              <a:t> "BUILD_$ARTIFACT_VERSION"</a:t>
            </a:r>
          </a:p>
        </p:txBody>
      </p:sp>
      <p:sp>
        <p:nvSpPr>
          <p:cNvPr id="19" name="Rectangle 18"/>
          <p:cNvSpPr/>
          <p:nvPr/>
        </p:nvSpPr>
        <p:spPr>
          <a:xfrm>
            <a:off x="5998658" y="5532055"/>
            <a:ext cx="6096000" cy="954107"/>
          </a:xfrm>
          <a:prstGeom prst="rect">
            <a:avLst/>
          </a:prstGeom>
        </p:spPr>
        <p:txBody>
          <a:bodyPr>
            <a:spAutoFit/>
          </a:bodyPr>
          <a:lstStyle/>
          <a:p>
            <a:r>
              <a:rPr lang="en-US" sz="1400" dirty="0" err="1">
                <a:solidFill>
                  <a:srgbClr val="000000"/>
                </a:solidFill>
                <a:latin typeface="+mj-lt"/>
              </a:rPr>
              <a:t>git</a:t>
            </a:r>
            <a:r>
              <a:rPr lang="en-US" sz="1400" dirty="0">
                <a:solidFill>
                  <a:srgbClr val="000000"/>
                </a:solidFill>
                <a:latin typeface="+mj-lt"/>
              </a:rPr>
              <a:t> add pom.xml </a:t>
            </a:r>
            <a:endParaRPr lang="en-US" sz="1400" dirty="0" smtClean="0">
              <a:solidFill>
                <a:srgbClr val="000000"/>
              </a:solidFill>
              <a:latin typeface="+mj-lt"/>
            </a:endParaRPr>
          </a:p>
          <a:p>
            <a:r>
              <a:rPr lang="en-US" sz="1400" dirty="0" err="1" smtClean="0">
                <a:solidFill>
                  <a:srgbClr val="000000"/>
                </a:solidFill>
                <a:latin typeface="+mj-lt"/>
              </a:rPr>
              <a:t>git</a:t>
            </a:r>
            <a:r>
              <a:rPr lang="en-US" sz="1400" dirty="0" smtClean="0">
                <a:solidFill>
                  <a:srgbClr val="000000"/>
                </a:solidFill>
                <a:latin typeface="+mj-lt"/>
              </a:rPr>
              <a:t> </a:t>
            </a:r>
            <a:r>
              <a:rPr lang="en-US" sz="1400" dirty="0">
                <a:solidFill>
                  <a:srgbClr val="000000"/>
                </a:solidFill>
                <a:latin typeface="+mj-lt"/>
              </a:rPr>
              <a:t>commit -m "update version" </a:t>
            </a:r>
            <a:endParaRPr lang="en-US" sz="1400" dirty="0" smtClean="0">
              <a:solidFill>
                <a:srgbClr val="000000"/>
              </a:solidFill>
              <a:latin typeface="+mj-lt"/>
            </a:endParaRPr>
          </a:p>
          <a:p>
            <a:r>
              <a:rPr lang="en-US" sz="1400" dirty="0" err="1" smtClean="0">
                <a:solidFill>
                  <a:srgbClr val="000000"/>
                </a:solidFill>
                <a:latin typeface="+mj-lt"/>
              </a:rPr>
              <a:t>git</a:t>
            </a:r>
            <a:r>
              <a:rPr lang="en-US" sz="1400" dirty="0" smtClean="0">
                <a:solidFill>
                  <a:srgbClr val="000000"/>
                </a:solidFill>
                <a:latin typeface="+mj-lt"/>
              </a:rPr>
              <a:t> </a:t>
            </a:r>
            <a:r>
              <a:rPr lang="en-US" sz="1400" dirty="0">
                <a:solidFill>
                  <a:srgbClr val="000000"/>
                </a:solidFill>
                <a:latin typeface="+mj-lt"/>
              </a:rPr>
              <a:t>merge origin/release --strategy-option ours </a:t>
            </a:r>
            <a:endParaRPr lang="en-US" sz="1400" dirty="0" smtClean="0">
              <a:solidFill>
                <a:srgbClr val="000000"/>
              </a:solidFill>
              <a:latin typeface="+mj-lt"/>
            </a:endParaRPr>
          </a:p>
          <a:p>
            <a:r>
              <a:rPr lang="en-US" sz="1400" dirty="0" err="1" smtClean="0">
                <a:solidFill>
                  <a:srgbClr val="000000"/>
                </a:solidFill>
                <a:latin typeface="+mj-lt"/>
              </a:rPr>
              <a:t>git</a:t>
            </a:r>
            <a:r>
              <a:rPr lang="en-US" sz="1400" dirty="0" smtClean="0">
                <a:solidFill>
                  <a:srgbClr val="000000"/>
                </a:solidFill>
                <a:latin typeface="+mj-lt"/>
              </a:rPr>
              <a:t> </a:t>
            </a:r>
            <a:r>
              <a:rPr lang="en-US" sz="1400" dirty="0">
                <a:solidFill>
                  <a:srgbClr val="000000"/>
                </a:solidFill>
                <a:latin typeface="+mj-lt"/>
              </a:rPr>
              <a:t>push origin </a:t>
            </a:r>
            <a:r>
              <a:rPr lang="en-US" sz="1400" dirty="0" err="1">
                <a:solidFill>
                  <a:srgbClr val="000000"/>
                </a:solidFill>
                <a:latin typeface="+mj-lt"/>
              </a:rPr>
              <a:t>HEAD:release</a:t>
            </a:r>
            <a:endParaRPr lang="de-DE" sz="1400" dirty="0">
              <a:latin typeface="+mj-lt"/>
            </a:endParaRPr>
          </a:p>
        </p:txBody>
      </p:sp>
      <p:sp>
        <p:nvSpPr>
          <p:cNvPr id="66" name="Rectangle 65"/>
          <p:cNvSpPr/>
          <p:nvPr/>
        </p:nvSpPr>
        <p:spPr bwMode="gray">
          <a:xfrm>
            <a:off x="6058563" y="1399771"/>
            <a:ext cx="3668766" cy="3939308"/>
          </a:xfrm>
          <a:prstGeom prst="rect">
            <a:avLst/>
          </a:prstGeom>
          <a:ln>
            <a:prstDash val="dash"/>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sz="2000" kern="0" dirty="0" err="1" smtClean="0">
                <a:solidFill>
                  <a:srgbClr val="000000"/>
                </a:solidFill>
                <a:ea typeface="Arial Unicode MS" pitchFamily="34" charset="-128"/>
                <a:cs typeface="Arial Unicode MS" pitchFamily="34" charset="-128"/>
              </a:rPr>
              <a:t>GitHub</a:t>
            </a:r>
            <a:endParaRPr sz="2000" kern="0" dirty="0" smtClean="0">
              <a:solidFill>
                <a:srgbClr val="000000"/>
              </a:solidFill>
              <a:ea typeface="Arial Unicode MS" pitchFamily="34" charset="-128"/>
              <a:cs typeface="Arial Unicode MS" pitchFamily="34" charset="-128"/>
            </a:endParaRPr>
          </a:p>
        </p:txBody>
      </p:sp>
      <p:sp>
        <p:nvSpPr>
          <p:cNvPr id="67" name="Oval 66"/>
          <p:cNvSpPr/>
          <p:nvPr/>
        </p:nvSpPr>
        <p:spPr bwMode="gray">
          <a:xfrm>
            <a:off x="6999714" y="4886611"/>
            <a:ext cx="296779" cy="288758"/>
          </a:xfrm>
          <a:prstGeom prst="ellipse">
            <a:avLst/>
          </a:prstGeom>
          <a:solidFill>
            <a:schemeClr val="accent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sp>
        <p:nvSpPr>
          <p:cNvPr id="68" name="Oval 67"/>
          <p:cNvSpPr/>
          <p:nvPr/>
        </p:nvSpPr>
        <p:spPr bwMode="gray">
          <a:xfrm>
            <a:off x="6999714" y="4215845"/>
            <a:ext cx="296779" cy="288758"/>
          </a:xfrm>
          <a:prstGeom prst="ellipse">
            <a:avLst/>
          </a:prstGeom>
          <a:solidFill>
            <a:schemeClr val="accent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sp>
        <p:nvSpPr>
          <p:cNvPr id="69" name="Oval 68"/>
          <p:cNvSpPr/>
          <p:nvPr/>
        </p:nvSpPr>
        <p:spPr bwMode="gray">
          <a:xfrm>
            <a:off x="6996306" y="3550586"/>
            <a:ext cx="296779" cy="288758"/>
          </a:xfrm>
          <a:prstGeom prst="ellipse">
            <a:avLst/>
          </a:prstGeom>
          <a:solidFill>
            <a:schemeClr val="accent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cxnSp>
        <p:nvCxnSpPr>
          <p:cNvPr id="70" name="Straight Arrow Connector 69"/>
          <p:cNvCxnSpPr>
            <a:stCxn id="67" idx="0"/>
            <a:endCxn id="68" idx="4"/>
          </p:cNvCxnSpPr>
          <p:nvPr/>
        </p:nvCxnSpPr>
        <p:spPr>
          <a:xfrm flipV="1">
            <a:off x="7148104" y="4504603"/>
            <a:ext cx="0" cy="382008"/>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68" idx="0"/>
            <a:endCxn id="69" idx="4"/>
          </p:cNvCxnSpPr>
          <p:nvPr/>
        </p:nvCxnSpPr>
        <p:spPr>
          <a:xfrm flipH="1" flipV="1">
            <a:off x="7144696" y="3839344"/>
            <a:ext cx="3408" cy="376501"/>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9" name="Oval 78"/>
          <p:cNvSpPr/>
          <p:nvPr/>
        </p:nvSpPr>
        <p:spPr bwMode="gray">
          <a:xfrm>
            <a:off x="8189999" y="3763631"/>
            <a:ext cx="296779" cy="288758"/>
          </a:xfrm>
          <a:prstGeom prst="ellips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cxnSp>
        <p:nvCxnSpPr>
          <p:cNvPr id="80" name="Curved Connector 79"/>
          <p:cNvCxnSpPr>
            <a:stCxn id="68" idx="6"/>
            <a:endCxn id="79" idx="4"/>
          </p:cNvCxnSpPr>
          <p:nvPr/>
        </p:nvCxnSpPr>
        <p:spPr>
          <a:xfrm flipV="1">
            <a:off x="7296493" y="4052389"/>
            <a:ext cx="1041896" cy="307835"/>
          </a:xfrm>
          <a:prstGeom prst="curvedConnector2">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Oval 80"/>
          <p:cNvSpPr/>
          <p:nvPr/>
        </p:nvSpPr>
        <p:spPr bwMode="gray">
          <a:xfrm>
            <a:off x="7791303" y="3189298"/>
            <a:ext cx="296779" cy="288758"/>
          </a:xfrm>
          <a:prstGeom prst="ellips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cxnSp>
        <p:nvCxnSpPr>
          <p:cNvPr id="82" name="Curved Connector 81"/>
          <p:cNvCxnSpPr>
            <a:stCxn id="69" idx="6"/>
            <a:endCxn id="81" idx="4"/>
          </p:cNvCxnSpPr>
          <p:nvPr/>
        </p:nvCxnSpPr>
        <p:spPr>
          <a:xfrm flipV="1">
            <a:off x="7293085" y="3478056"/>
            <a:ext cx="646608" cy="216909"/>
          </a:xfrm>
          <a:prstGeom prst="curvedConnector2">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Oval 87"/>
          <p:cNvSpPr/>
          <p:nvPr/>
        </p:nvSpPr>
        <p:spPr bwMode="gray">
          <a:xfrm>
            <a:off x="6996305" y="2881441"/>
            <a:ext cx="296779" cy="288758"/>
          </a:xfrm>
          <a:prstGeom prst="ellipse">
            <a:avLst/>
          </a:prstGeom>
          <a:solidFill>
            <a:schemeClr val="accent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cxnSp>
        <p:nvCxnSpPr>
          <p:cNvPr id="89" name="Straight Arrow Connector 88"/>
          <p:cNvCxnSpPr>
            <a:stCxn id="69" idx="0"/>
            <a:endCxn id="88" idx="4"/>
          </p:cNvCxnSpPr>
          <p:nvPr/>
        </p:nvCxnSpPr>
        <p:spPr>
          <a:xfrm flipH="1" flipV="1">
            <a:off x="7144695" y="3170199"/>
            <a:ext cx="1" cy="380387"/>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Oval 89"/>
          <p:cNvSpPr/>
          <p:nvPr/>
        </p:nvSpPr>
        <p:spPr bwMode="gray">
          <a:xfrm>
            <a:off x="7345471" y="2419039"/>
            <a:ext cx="296779" cy="288758"/>
          </a:xfrm>
          <a:prstGeom prst="ellips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cxnSp>
        <p:nvCxnSpPr>
          <p:cNvPr id="93" name="Curved Connector 92"/>
          <p:cNvCxnSpPr>
            <a:stCxn id="88" idx="6"/>
            <a:endCxn id="90" idx="4"/>
          </p:cNvCxnSpPr>
          <p:nvPr/>
        </p:nvCxnSpPr>
        <p:spPr>
          <a:xfrm flipV="1">
            <a:off x="7293084" y="2707797"/>
            <a:ext cx="200777" cy="318023"/>
          </a:xfrm>
          <a:prstGeom prst="curvedConnector2">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4" name="Oval 93"/>
          <p:cNvSpPr/>
          <p:nvPr/>
        </p:nvSpPr>
        <p:spPr bwMode="gray">
          <a:xfrm>
            <a:off x="7794911" y="2657977"/>
            <a:ext cx="296779" cy="288758"/>
          </a:xfrm>
          <a:prstGeom prst="ellipse">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cxnSp>
        <p:nvCxnSpPr>
          <p:cNvPr id="95" name="Straight Arrow Connector 94"/>
          <p:cNvCxnSpPr>
            <a:stCxn id="81" idx="0"/>
            <a:endCxn id="94" idx="4"/>
          </p:cNvCxnSpPr>
          <p:nvPr/>
        </p:nvCxnSpPr>
        <p:spPr>
          <a:xfrm flipV="1">
            <a:off x="7939693" y="2946735"/>
            <a:ext cx="3608" cy="242563"/>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Curved Connector 95"/>
          <p:cNvCxnSpPr>
            <a:stCxn id="79" idx="0"/>
            <a:endCxn id="94" idx="6"/>
          </p:cNvCxnSpPr>
          <p:nvPr/>
        </p:nvCxnSpPr>
        <p:spPr>
          <a:xfrm rot="16200000" flipV="1">
            <a:off x="7734403" y="3159644"/>
            <a:ext cx="961275" cy="246699"/>
          </a:xfrm>
          <a:prstGeom prst="curvedConnector2">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Oval 96"/>
          <p:cNvSpPr/>
          <p:nvPr/>
        </p:nvSpPr>
        <p:spPr bwMode="gray">
          <a:xfrm>
            <a:off x="7345471" y="1937539"/>
            <a:ext cx="296779" cy="288758"/>
          </a:xfrm>
          <a:prstGeom prst="ellipse">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cxnSp>
        <p:nvCxnSpPr>
          <p:cNvPr id="98" name="Curved Connector 97"/>
          <p:cNvCxnSpPr>
            <a:stCxn id="94" idx="0"/>
            <a:endCxn id="97" idx="6"/>
          </p:cNvCxnSpPr>
          <p:nvPr/>
        </p:nvCxnSpPr>
        <p:spPr>
          <a:xfrm rot="16200000" flipV="1">
            <a:off x="7504747" y="2219422"/>
            <a:ext cx="576059" cy="301051"/>
          </a:xfrm>
          <a:prstGeom prst="curvedConnector2">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90" idx="0"/>
            <a:endCxn id="97" idx="4"/>
          </p:cNvCxnSpPr>
          <p:nvPr/>
        </p:nvCxnSpPr>
        <p:spPr>
          <a:xfrm flipV="1">
            <a:off x="7493861" y="2226297"/>
            <a:ext cx="0" cy="19274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0" name="Rectangle 99"/>
          <p:cNvSpPr/>
          <p:nvPr/>
        </p:nvSpPr>
        <p:spPr bwMode="gray">
          <a:xfrm>
            <a:off x="5998658" y="3256268"/>
            <a:ext cx="809601" cy="22892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sz="1400" kern="0" dirty="0" err="1" smtClean="0">
                <a:solidFill>
                  <a:srgbClr val="000000"/>
                </a:solidFill>
                <a:ea typeface="Arial Unicode MS" pitchFamily="34" charset="-128"/>
                <a:cs typeface="Arial Unicode MS" pitchFamily="34" charset="-128"/>
              </a:rPr>
              <a:t>master</a:t>
            </a:r>
            <a:endParaRPr sz="1400" kern="0" dirty="0" smtClean="0">
              <a:solidFill>
                <a:srgbClr val="000000"/>
              </a:solidFill>
              <a:ea typeface="Arial Unicode MS" pitchFamily="34" charset="-128"/>
              <a:cs typeface="Arial Unicode MS" pitchFamily="34" charset="-128"/>
            </a:endParaRPr>
          </a:p>
        </p:txBody>
      </p:sp>
      <p:sp>
        <p:nvSpPr>
          <p:cNvPr id="101" name="Rectangle 100"/>
          <p:cNvSpPr/>
          <p:nvPr/>
        </p:nvSpPr>
        <p:spPr bwMode="gray">
          <a:xfrm>
            <a:off x="6104009" y="2000479"/>
            <a:ext cx="809601" cy="22892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sz="1400" kern="0" dirty="0" err="1" smtClean="0">
                <a:solidFill>
                  <a:srgbClr val="000000"/>
                </a:solidFill>
                <a:ea typeface="Arial Unicode MS" pitchFamily="34" charset="-128"/>
                <a:cs typeface="Arial Unicode MS" pitchFamily="34" charset="-128"/>
              </a:rPr>
              <a:t>release</a:t>
            </a:r>
            <a:endParaRPr sz="1400" kern="0" dirty="0" smtClean="0">
              <a:solidFill>
                <a:srgbClr val="000000"/>
              </a:solidFill>
              <a:ea typeface="Arial Unicode MS" pitchFamily="34" charset="-128"/>
              <a:cs typeface="Arial Unicode MS" pitchFamily="34" charset="-128"/>
            </a:endParaRPr>
          </a:p>
        </p:txBody>
      </p:sp>
      <p:sp>
        <p:nvSpPr>
          <p:cNvPr id="102" name="TextBox 101"/>
          <p:cNvSpPr txBox="1"/>
          <p:nvPr/>
        </p:nvSpPr>
        <p:spPr>
          <a:xfrm>
            <a:off x="8129308" y="2550255"/>
            <a:ext cx="714939"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400" kern="0" dirty="0" smtClean="0">
                <a:ea typeface="Arial Unicode MS" pitchFamily="34" charset="-128"/>
                <a:cs typeface="Arial Unicode MS" pitchFamily="34" charset="-128"/>
              </a:rPr>
              <a:t>&gt;</a:t>
            </a:r>
            <a:r>
              <a:rPr lang="de-DE" sz="1400" kern="0" dirty="0" err="1" smtClean="0">
                <a:ea typeface="Arial Unicode MS" pitchFamily="34" charset="-128"/>
                <a:cs typeface="Arial Unicode MS" pitchFamily="34" charset="-128"/>
              </a:rPr>
              <a:t>merge</a:t>
            </a:r>
            <a:r>
              <a:rPr lang="de-DE" sz="1400" kern="0" dirty="0" smtClean="0">
                <a:ea typeface="Arial Unicode MS" pitchFamily="34" charset="-128"/>
                <a:cs typeface="Arial Unicode MS" pitchFamily="34" charset="-128"/>
              </a:rPr>
              <a:t>&lt;</a:t>
            </a:r>
          </a:p>
        </p:txBody>
      </p:sp>
      <p:sp>
        <p:nvSpPr>
          <p:cNvPr id="103" name="TextBox 102"/>
          <p:cNvSpPr txBox="1"/>
          <p:nvPr/>
        </p:nvSpPr>
        <p:spPr>
          <a:xfrm>
            <a:off x="7853482" y="1967880"/>
            <a:ext cx="714939"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400" kern="0" dirty="0" smtClean="0">
                <a:ea typeface="Arial Unicode MS" pitchFamily="34" charset="-128"/>
                <a:cs typeface="Arial Unicode MS" pitchFamily="34" charset="-128"/>
              </a:rPr>
              <a:t>&gt;</a:t>
            </a:r>
            <a:r>
              <a:rPr lang="de-DE" sz="1400" kern="0" dirty="0" err="1" smtClean="0">
                <a:ea typeface="Arial Unicode MS" pitchFamily="34" charset="-128"/>
                <a:cs typeface="Arial Unicode MS" pitchFamily="34" charset="-128"/>
              </a:rPr>
              <a:t>merge</a:t>
            </a:r>
            <a:r>
              <a:rPr lang="de-DE" sz="1400" kern="0" dirty="0" smtClean="0">
                <a:ea typeface="Arial Unicode MS" pitchFamily="34" charset="-128"/>
                <a:cs typeface="Arial Unicode MS" pitchFamily="34" charset="-128"/>
              </a:rPr>
              <a:t>&lt;</a:t>
            </a:r>
          </a:p>
        </p:txBody>
      </p:sp>
    </p:spTree>
    <p:extLst>
      <p:ext uri="{BB962C8B-B14F-4D97-AF65-F5344CB8AC3E}">
        <p14:creationId xmlns:p14="http://schemas.microsoft.com/office/powerpoint/2010/main" val="30828041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73"/>
          <p:cNvSpPr/>
          <p:nvPr/>
        </p:nvSpPr>
        <p:spPr bwMode="gray">
          <a:xfrm>
            <a:off x="900112" y="1399771"/>
            <a:ext cx="3668766" cy="3939308"/>
          </a:xfrm>
          <a:prstGeom prst="rect">
            <a:avLst/>
          </a:prstGeom>
          <a:ln>
            <a:prstDash val="dash"/>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sz="2000" kern="0" dirty="0" err="1" smtClean="0">
                <a:solidFill>
                  <a:srgbClr val="000000"/>
                </a:solidFill>
                <a:ea typeface="Arial Unicode MS" pitchFamily="34" charset="-128"/>
                <a:cs typeface="Arial Unicode MS" pitchFamily="34" charset="-128"/>
              </a:rPr>
              <a:t>GitHub</a:t>
            </a:r>
            <a:endParaRPr sz="2000" kern="0" dirty="0" smtClean="0">
              <a:solidFill>
                <a:srgbClr val="000000"/>
              </a:solidFill>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de-DE" dirty="0" smtClean="0"/>
              <a:t>(</a:t>
            </a:r>
            <a:r>
              <a:rPr lang="de-DE" dirty="0" err="1" smtClean="0"/>
              <a:t>Branchless</a:t>
            </a:r>
            <a:r>
              <a:rPr lang="de-DE" dirty="0" smtClean="0"/>
              <a:t>) Tags </a:t>
            </a:r>
            <a:r>
              <a:rPr lang="de-DE" dirty="0" err="1" smtClean="0"/>
              <a:t>vs</a:t>
            </a:r>
            <a:r>
              <a:rPr lang="de-DE" dirty="0" smtClean="0"/>
              <a:t> separate </a:t>
            </a:r>
            <a:r>
              <a:rPr lang="de-DE" dirty="0" err="1" smtClean="0"/>
              <a:t>Branch</a:t>
            </a:r>
            <a:r>
              <a:rPr lang="de-DE" dirty="0" smtClean="0"/>
              <a:t/>
            </a:r>
            <a:br>
              <a:rPr lang="de-DE" dirty="0" smtClean="0"/>
            </a:br>
            <a:r>
              <a:rPr lang="de-DE" dirty="0" err="1" smtClean="0"/>
              <a:t>How</a:t>
            </a:r>
            <a:r>
              <a:rPr lang="de-DE" dirty="0" smtClean="0"/>
              <a:t> </a:t>
            </a:r>
            <a:r>
              <a:rPr lang="de-DE" dirty="0" err="1" smtClean="0"/>
              <a:t>to</a:t>
            </a:r>
            <a:r>
              <a:rPr lang="de-DE" dirty="0" smtClean="0"/>
              <a:t> </a:t>
            </a:r>
            <a:r>
              <a:rPr lang="de-DE" dirty="0" err="1"/>
              <a:t>checkout</a:t>
            </a:r>
            <a:r>
              <a:rPr lang="de-DE" dirty="0"/>
              <a:t> </a:t>
            </a:r>
            <a:r>
              <a:rPr lang="en-US" dirty="0"/>
              <a:t>the responsible </a:t>
            </a:r>
            <a:r>
              <a:rPr lang="en-US" dirty="0" smtClean="0"/>
              <a:t>commit?</a:t>
            </a:r>
            <a:endParaRPr lang="de-DE" dirty="0"/>
          </a:p>
        </p:txBody>
      </p:sp>
      <p:sp>
        <p:nvSpPr>
          <p:cNvPr id="8" name="Oval 7"/>
          <p:cNvSpPr/>
          <p:nvPr/>
        </p:nvSpPr>
        <p:spPr bwMode="gray">
          <a:xfrm rot="5400000">
            <a:off x="1304991" y="4834996"/>
            <a:ext cx="296779" cy="288758"/>
          </a:xfrm>
          <a:prstGeom prst="ellipse">
            <a:avLst/>
          </a:prstGeom>
          <a:solidFill>
            <a:schemeClr val="accent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sp>
        <p:nvSpPr>
          <p:cNvPr id="27" name="Oval 26"/>
          <p:cNvSpPr/>
          <p:nvPr/>
        </p:nvSpPr>
        <p:spPr bwMode="gray">
          <a:xfrm rot="5400000">
            <a:off x="1840409" y="4338834"/>
            <a:ext cx="296779" cy="288758"/>
          </a:xfrm>
          <a:prstGeom prst="ellips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FFFFFF"/>
              </a:solidFill>
              <a:ea typeface="Arial Unicode MS" pitchFamily="34" charset="-128"/>
              <a:cs typeface="Arial Unicode MS" pitchFamily="34" charset="-128"/>
            </a:endParaRPr>
          </a:p>
        </p:txBody>
      </p:sp>
      <p:cxnSp>
        <p:nvCxnSpPr>
          <p:cNvPr id="28" name="Straight Arrow Connector 27"/>
          <p:cNvCxnSpPr>
            <a:stCxn id="8" idx="1"/>
            <a:endCxn id="27" idx="5"/>
          </p:cNvCxnSpPr>
          <p:nvPr/>
        </p:nvCxnSpPr>
        <p:spPr>
          <a:xfrm flipV="1">
            <a:off x="1555472" y="4588141"/>
            <a:ext cx="331236" cy="286307"/>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Flowchart: Document 37"/>
          <p:cNvSpPr/>
          <p:nvPr/>
        </p:nvSpPr>
        <p:spPr bwMode="gray">
          <a:xfrm>
            <a:off x="3369872" y="4359214"/>
            <a:ext cx="937624" cy="228927"/>
          </a:xfrm>
          <a:prstGeom prst="flowChartDocument">
            <a:avLst/>
          </a:prstGeom>
          <a:solidFill>
            <a:schemeClr val="bg1"/>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sz="1400" kern="0" dirty="0" err="1" smtClean="0">
                <a:solidFill>
                  <a:srgbClr val="000000"/>
                </a:solidFill>
                <a:ea typeface="Arial Unicode MS" pitchFamily="34" charset="-128"/>
                <a:cs typeface="Arial Unicode MS" pitchFamily="34" charset="-128"/>
              </a:rPr>
              <a:t>release</a:t>
            </a:r>
            <a:endParaRPr sz="1400" kern="0" dirty="0" smtClean="0">
              <a:solidFill>
                <a:srgbClr val="000000"/>
              </a:solidFill>
              <a:ea typeface="Arial Unicode MS" pitchFamily="34" charset="-128"/>
              <a:cs typeface="Arial Unicode MS" pitchFamily="34" charset="-128"/>
            </a:endParaRPr>
          </a:p>
        </p:txBody>
      </p:sp>
      <p:sp>
        <p:nvSpPr>
          <p:cNvPr id="39" name="Flowchart: Document 38"/>
          <p:cNvSpPr/>
          <p:nvPr/>
        </p:nvSpPr>
        <p:spPr bwMode="gray">
          <a:xfrm>
            <a:off x="2312741" y="4359214"/>
            <a:ext cx="937624" cy="228927"/>
          </a:xfrm>
          <a:prstGeom prst="flowChartDocument">
            <a:avLst/>
          </a:prstGeom>
          <a:solidFill>
            <a:schemeClr val="bg1"/>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sz="1400" kern="0" dirty="0" err="1" smtClean="0">
                <a:solidFill>
                  <a:srgbClr val="000000"/>
                </a:solidFill>
                <a:ea typeface="Arial Unicode MS" pitchFamily="34" charset="-128"/>
                <a:cs typeface="Arial Unicode MS" pitchFamily="34" charset="-128"/>
              </a:rPr>
              <a:t>build</a:t>
            </a:r>
            <a:endParaRPr sz="1400" kern="0" dirty="0" smtClean="0">
              <a:solidFill>
                <a:srgbClr val="000000"/>
              </a:solidFill>
              <a:ea typeface="Arial Unicode MS" pitchFamily="34" charset="-128"/>
              <a:cs typeface="Arial Unicode MS" pitchFamily="34" charset="-128"/>
            </a:endParaRPr>
          </a:p>
        </p:txBody>
      </p:sp>
      <p:sp>
        <p:nvSpPr>
          <p:cNvPr id="30" name="Oval 29"/>
          <p:cNvSpPr/>
          <p:nvPr/>
        </p:nvSpPr>
        <p:spPr bwMode="gray">
          <a:xfrm rot="5400000">
            <a:off x="1301471" y="4060816"/>
            <a:ext cx="296779" cy="288758"/>
          </a:xfrm>
          <a:prstGeom prst="ellipse">
            <a:avLst/>
          </a:prstGeom>
          <a:solidFill>
            <a:schemeClr val="accent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sp>
        <p:nvSpPr>
          <p:cNvPr id="31" name="Oval 30"/>
          <p:cNvSpPr/>
          <p:nvPr/>
        </p:nvSpPr>
        <p:spPr bwMode="gray">
          <a:xfrm rot="5400000">
            <a:off x="1836889" y="3564654"/>
            <a:ext cx="296779" cy="288758"/>
          </a:xfrm>
          <a:prstGeom prst="ellips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FFFFFF"/>
              </a:solidFill>
              <a:ea typeface="Arial Unicode MS" pitchFamily="34" charset="-128"/>
              <a:cs typeface="Arial Unicode MS" pitchFamily="34" charset="-128"/>
            </a:endParaRPr>
          </a:p>
        </p:txBody>
      </p:sp>
      <p:cxnSp>
        <p:nvCxnSpPr>
          <p:cNvPr id="32" name="Straight Arrow Connector 31"/>
          <p:cNvCxnSpPr>
            <a:stCxn id="30" idx="1"/>
            <a:endCxn id="31" idx="5"/>
          </p:cNvCxnSpPr>
          <p:nvPr/>
        </p:nvCxnSpPr>
        <p:spPr>
          <a:xfrm flipV="1">
            <a:off x="1551952" y="3813961"/>
            <a:ext cx="331236" cy="286307"/>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8" idx="2"/>
            <a:endCxn id="30" idx="6"/>
          </p:cNvCxnSpPr>
          <p:nvPr/>
        </p:nvCxnSpPr>
        <p:spPr>
          <a:xfrm flipH="1" flipV="1">
            <a:off x="1449861" y="4353585"/>
            <a:ext cx="3520" cy="477401"/>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Flowchart: Document 35"/>
          <p:cNvSpPr/>
          <p:nvPr/>
        </p:nvSpPr>
        <p:spPr bwMode="gray">
          <a:xfrm>
            <a:off x="2312741" y="3594569"/>
            <a:ext cx="937624" cy="228927"/>
          </a:xfrm>
          <a:prstGeom prst="flowChartDocument">
            <a:avLst/>
          </a:prstGeom>
          <a:solidFill>
            <a:schemeClr val="bg1"/>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sz="1400" kern="0" dirty="0" err="1" smtClean="0">
                <a:solidFill>
                  <a:srgbClr val="000000"/>
                </a:solidFill>
                <a:ea typeface="Arial Unicode MS" pitchFamily="34" charset="-128"/>
                <a:cs typeface="Arial Unicode MS" pitchFamily="34" charset="-128"/>
              </a:rPr>
              <a:t>build</a:t>
            </a:r>
            <a:endParaRPr sz="1400" kern="0" dirty="0" smtClean="0">
              <a:solidFill>
                <a:srgbClr val="000000"/>
              </a:solidFill>
              <a:ea typeface="Arial Unicode MS" pitchFamily="34" charset="-128"/>
              <a:cs typeface="Arial Unicode MS" pitchFamily="34" charset="-128"/>
            </a:endParaRPr>
          </a:p>
        </p:txBody>
      </p:sp>
      <p:sp>
        <p:nvSpPr>
          <p:cNvPr id="37" name="Oval 36"/>
          <p:cNvSpPr/>
          <p:nvPr/>
        </p:nvSpPr>
        <p:spPr bwMode="gray">
          <a:xfrm rot="5400000">
            <a:off x="1301470" y="3284215"/>
            <a:ext cx="296779" cy="288758"/>
          </a:xfrm>
          <a:prstGeom prst="ellipse">
            <a:avLst/>
          </a:prstGeom>
          <a:solidFill>
            <a:schemeClr val="accent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sp>
        <p:nvSpPr>
          <p:cNvPr id="40" name="Oval 39"/>
          <p:cNvSpPr/>
          <p:nvPr/>
        </p:nvSpPr>
        <p:spPr bwMode="gray">
          <a:xfrm rot="5400000">
            <a:off x="1836888" y="2788053"/>
            <a:ext cx="296779" cy="288758"/>
          </a:xfrm>
          <a:prstGeom prst="ellips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FFFFFF"/>
              </a:solidFill>
              <a:ea typeface="Arial Unicode MS" pitchFamily="34" charset="-128"/>
              <a:cs typeface="Arial Unicode MS" pitchFamily="34" charset="-128"/>
            </a:endParaRPr>
          </a:p>
        </p:txBody>
      </p:sp>
      <p:cxnSp>
        <p:nvCxnSpPr>
          <p:cNvPr id="42" name="Straight Arrow Connector 41"/>
          <p:cNvCxnSpPr>
            <a:stCxn id="37" idx="1"/>
            <a:endCxn id="40" idx="5"/>
          </p:cNvCxnSpPr>
          <p:nvPr/>
        </p:nvCxnSpPr>
        <p:spPr>
          <a:xfrm flipV="1">
            <a:off x="1551951" y="3037360"/>
            <a:ext cx="331236" cy="286307"/>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Flowchart: Document 44"/>
          <p:cNvSpPr/>
          <p:nvPr/>
        </p:nvSpPr>
        <p:spPr bwMode="gray">
          <a:xfrm>
            <a:off x="3366351" y="2808433"/>
            <a:ext cx="937624" cy="228927"/>
          </a:xfrm>
          <a:prstGeom prst="flowChartDocument">
            <a:avLst/>
          </a:prstGeom>
          <a:solidFill>
            <a:schemeClr val="bg1"/>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sz="1400" kern="0" dirty="0" err="1" smtClean="0">
                <a:solidFill>
                  <a:srgbClr val="000000"/>
                </a:solidFill>
                <a:ea typeface="Arial Unicode MS" pitchFamily="34" charset="-128"/>
                <a:cs typeface="Arial Unicode MS" pitchFamily="34" charset="-128"/>
              </a:rPr>
              <a:t>release</a:t>
            </a:r>
            <a:endParaRPr sz="1400" kern="0" dirty="0" smtClean="0">
              <a:solidFill>
                <a:srgbClr val="000000"/>
              </a:solidFill>
              <a:ea typeface="Arial Unicode MS" pitchFamily="34" charset="-128"/>
              <a:cs typeface="Arial Unicode MS" pitchFamily="34" charset="-128"/>
            </a:endParaRPr>
          </a:p>
        </p:txBody>
      </p:sp>
      <p:sp>
        <p:nvSpPr>
          <p:cNvPr id="47" name="Flowchart: Document 46"/>
          <p:cNvSpPr/>
          <p:nvPr/>
        </p:nvSpPr>
        <p:spPr bwMode="gray">
          <a:xfrm>
            <a:off x="2309220" y="2808433"/>
            <a:ext cx="937624" cy="228927"/>
          </a:xfrm>
          <a:prstGeom prst="flowChartDocument">
            <a:avLst/>
          </a:prstGeom>
          <a:solidFill>
            <a:schemeClr val="bg1"/>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sz="1400" kern="0" dirty="0" err="1" smtClean="0">
                <a:solidFill>
                  <a:srgbClr val="000000"/>
                </a:solidFill>
                <a:ea typeface="Arial Unicode MS" pitchFamily="34" charset="-128"/>
                <a:cs typeface="Arial Unicode MS" pitchFamily="34" charset="-128"/>
              </a:rPr>
              <a:t>build</a:t>
            </a:r>
            <a:endParaRPr sz="1400" kern="0" dirty="0" smtClean="0">
              <a:solidFill>
                <a:srgbClr val="000000"/>
              </a:solidFill>
              <a:ea typeface="Arial Unicode MS" pitchFamily="34" charset="-128"/>
              <a:cs typeface="Arial Unicode MS" pitchFamily="34" charset="-128"/>
            </a:endParaRPr>
          </a:p>
        </p:txBody>
      </p:sp>
      <p:cxnSp>
        <p:nvCxnSpPr>
          <p:cNvPr id="59" name="Straight Arrow Connector 58"/>
          <p:cNvCxnSpPr>
            <a:stCxn id="30" idx="2"/>
            <a:endCxn id="37" idx="6"/>
          </p:cNvCxnSpPr>
          <p:nvPr/>
        </p:nvCxnSpPr>
        <p:spPr>
          <a:xfrm flipH="1" flipV="1">
            <a:off x="1449860" y="3576984"/>
            <a:ext cx="1" cy="47982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Oval 59"/>
          <p:cNvSpPr/>
          <p:nvPr/>
        </p:nvSpPr>
        <p:spPr bwMode="gray">
          <a:xfrm rot="5400000">
            <a:off x="1301470" y="2509587"/>
            <a:ext cx="296779" cy="288758"/>
          </a:xfrm>
          <a:prstGeom prst="ellipse">
            <a:avLst/>
          </a:prstGeom>
          <a:solidFill>
            <a:schemeClr val="accent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sp>
        <p:nvSpPr>
          <p:cNvPr id="62" name="Oval 61"/>
          <p:cNvSpPr/>
          <p:nvPr/>
        </p:nvSpPr>
        <p:spPr bwMode="gray">
          <a:xfrm rot="5400000">
            <a:off x="1836888" y="2013425"/>
            <a:ext cx="296779" cy="288758"/>
          </a:xfrm>
          <a:prstGeom prst="ellips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FFFFFF"/>
              </a:solidFill>
              <a:ea typeface="Arial Unicode MS" pitchFamily="34" charset="-128"/>
              <a:cs typeface="Arial Unicode MS" pitchFamily="34" charset="-128"/>
            </a:endParaRPr>
          </a:p>
        </p:txBody>
      </p:sp>
      <p:cxnSp>
        <p:nvCxnSpPr>
          <p:cNvPr id="63" name="Straight Arrow Connector 62"/>
          <p:cNvCxnSpPr>
            <a:stCxn id="60" idx="1"/>
            <a:endCxn id="62" idx="5"/>
          </p:cNvCxnSpPr>
          <p:nvPr/>
        </p:nvCxnSpPr>
        <p:spPr>
          <a:xfrm flipV="1">
            <a:off x="1551951" y="2262732"/>
            <a:ext cx="331236" cy="286307"/>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Flowchart: Document 63"/>
          <p:cNvSpPr/>
          <p:nvPr/>
        </p:nvSpPr>
        <p:spPr bwMode="gray">
          <a:xfrm>
            <a:off x="3366351" y="2033805"/>
            <a:ext cx="937624" cy="228927"/>
          </a:xfrm>
          <a:prstGeom prst="flowChartDocument">
            <a:avLst/>
          </a:prstGeom>
          <a:solidFill>
            <a:schemeClr val="bg1"/>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sz="1400" kern="0" dirty="0" err="1" smtClean="0">
                <a:solidFill>
                  <a:srgbClr val="000000"/>
                </a:solidFill>
                <a:ea typeface="Arial Unicode MS" pitchFamily="34" charset="-128"/>
                <a:cs typeface="Arial Unicode MS" pitchFamily="34" charset="-128"/>
              </a:rPr>
              <a:t>release</a:t>
            </a:r>
            <a:endParaRPr sz="1400" kern="0" dirty="0" smtClean="0">
              <a:solidFill>
                <a:srgbClr val="000000"/>
              </a:solidFill>
              <a:ea typeface="Arial Unicode MS" pitchFamily="34" charset="-128"/>
              <a:cs typeface="Arial Unicode MS" pitchFamily="34" charset="-128"/>
            </a:endParaRPr>
          </a:p>
        </p:txBody>
      </p:sp>
      <p:sp>
        <p:nvSpPr>
          <p:cNvPr id="65" name="Flowchart: Document 64"/>
          <p:cNvSpPr/>
          <p:nvPr/>
        </p:nvSpPr>
        <p:spPr bwMode="gray">
          <a:xfrm>
            <a:off x="2309220" y="2033805"/>
            <a:ext cx="937624" cy="228927"/>
          </a:xfrm>
          <a:prstGeom prst="flowChartDocument">
            <a:avLst/>
          </a:prstGeom>
          <a:solidFill>
            <a:schemeClr val="bg1"/>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sz="1400" kern="0" dirty="0" err="1" smtClean="0">
                <a:solidFill>
                  <a:srgbClr val="000000"/>
                </a:solidFill>
                <a:ea typeface="Arial Unicode MS" pitchFamily="34" charset="-128"/>
                <a:cs typeface="Arial Unicode MS" pitchFamily="34" charset="-128"/>
              </a:rPr>
              <a:t>build</a:t>
            </a:r>
            <a:endParaRPr sz="1400" kern="0" dirty="0" smtClean="0">
              <a:solidFill>
                <a:srgbClr val="000000"/>
              </a:solidFill>
              <a:ea typeface="Arial Unicode MS" pitchFamily="34" charset="-128"/>
              <a:cs typeface="Arial Unicode MS" pitchFamily="34" charset="-128"/>
            </a:endParaRPr>
          </a:p>
        </p:txBody>
      </p:sp>
      <p:cxnSp>
        <p:nvCxnSpPr>
          <p:cNvPr id="77" name="Straight Arrow Connector 76"/>
          <p:cNvCxnSpPr/>
          <p:nvPr/>
        </p:nvCxnSpPr>
        <p:spPr>
          <a:xfrm flipH="1" flipV="1">
            <a:off x="1446338" y="2799934"/>
            <a:ext cx="1" cy="47982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bwMode="gray">
          <a:xfrm>
            <a:off x="264849" y="2507398"/>
            <a:ext cx="809601" cy="22892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sz="1400" kern="0" dirty="0" err="1" smtClean="0">
                <a:solidFill>
                  <a:srgbClr val="000000"/>
                </a:solidFill>
                <a:ea typeface="Arial Unicode MS" pitchFamily="34" charset="-128"/>
                <a:cs typeface="Arial Unicode MS" pitchFamily="34" charset="-128"/>
              </a:rPr>
              <a:t>master</a:t>
            </a:r>
            <a:endParaRPr sz="1400" kern="0" dirty="0" smtClean="0">
              <a:solidFill>
                <a:srgbClr val="000000"/>
              </a:solidFill>
              <a:ea typeface="Arial Unicode MS" pitchFamily="34" charset="-128"/>
              <a:cs typeface="Arial Unicode MS" pitchFamily="34" charset="-128"/>
            </a:endParaRPr>
          </a:p>
        </p:txBody>
      </p:sp>
      <p:grpSp>
        <p:nvGrpSpPr>
          <p:cNvPr id="57" name="Group 56"/>
          <p:cNvGrpSpPr/>
          <p:nvPr/>
        </p:nvGrpSpPr>
        <p:grpSpPr>
          <a:xfrm>
            <a:off x="10262627" y="2815188"/>
            <a:ext cx="1606573" cy="1550770"/>
            <a:chOff x="10262627" y="3607970"/>
            <a:chExt cx="1606573" cy="1974683"/>
          </a:xfrm>
        </p:grpSpPr>
        <p:sp>
          <p:nvSpPr>
            <p:cNvPr id="58" name="Rectangle 57"/>
            <p:cNvSpPr/>
            <p:nvPr/>
          </p:nvSpPr>
          <p:spPr bwMode="gray">
            <a:xfrm>
              <a:off x="10262627" y="3607970"/>
              <a:ext cx="1606573" cy="1974683"/>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sz="2000" kern="0" dirty="0" smtClean="0">
                  <a:solidFill>
                    <a:srgbClr val="000000"/>
                  </a:solidFill>
                  <a:ea typeface="Arial Unicode MS" pitchFamily="34" charset="-128"/>
                  <a:cs typeface="Arial Unicode MS" pitchFamily="34" charset="-128"/>
                </a:rPr>
                <a:t>Legend</a:t>
              </a:r>
            </a:p>
            <a:p>
              <a:pPr defTabSz="914400" fontAlgn="base">
                <a:spcBef>
                  <a:spcPct val="50000"/>
                </a:spcBef>
                <a:spcAft>
                  <a:spcPct val="0"/>
                </a:spcAft>
                <a:buClr>
                  <a:srgbClr val="F0AB00"/>
                </a:buClr>
                <a:buSzPct val="80000"/>
              </a:pPr>
              <a:r>
                <a:rPr sz="1600" kern="0" dirty="0" err="1" smtClean="0">
                  <a:solidFill>
                    <a:srgbClr val="000000"/>
                  </a:solidFill>
                  <a:ea typeface="Arial Unicode MS" pitchFamily="34" charset="-128"/>
                  <a:cs typeface="Arial Unicode MS" pitchFamily="34" charset="-128"/>
                </a:rPr>
                <a:t>Git</a:t>
              </a:r>
              <a:r>
                <a:rPr sz="1600" kern="0" dirty="0" smtClean="0">
                  <a:solidFill>
                    <a:srgbClr val="000000"/>
                  </a:solidFill>
                  <a:ea typeface="Arial Unicode MS" pitchFamily="34" charset="-128"/>
                  <a:cs typeface="Arial Unicode MS" pitchFamily="34" charset="-128"/>
                </a:rPr>
                <a:t>-Tag</a:t>
              </a:r>
            </a:p>
            <a:p>
              <a:pPr defTabSz="914400" fontAlgn="base">
                <a:spcBef>
                  <a:spcPct val="50000"/>
                </a:spcBef>
                <a:spcAft>
                  <a:spcPct val="0"/>
                </a:spcAft>
                <a:buClr>
                  <a:srgbClr val="F0AB00"/>
                </a:buClr>
                <a:buSzPct val="80000"/>
              </a:pPr>
              <a:r>
                <a:rPr sz="1600" kern="0" dirty="0" smtClean="0">
                  <a:solidFill>
                    <a:srgbClr val="000000"/>
                  </a:solidFill>
                  <a:ea typeface="Arial Unicode MS" pitchFamily="34" charset="-128"/>
                  <a:cs typeface="Arial Unicode MS" pitchFamily="34" charset="-128"/>
                </a:rPr>
                <a:t>Commit</a:t>
              </a:r>
            </a:p>
            <a:p>
              <a:pPr defTabSz="914400" fontAlgn="base">
                <a:spcBef>
                  <a:spcPct val="50000"/>
                </a:spcBef>
                <a:spcAft>
                  <a:spcPct val="0"/>
                </a:spcAft>
                <a:buClr>
                  <a:srgbClr val="F0AB00"/>
                </a:buClr>
                <a:buSzPct val="80000"/>
              </a:pPr>
              <a:r>
                <a:rPr sz="1600" kern="0" dirty="0" err="1" smtClean="0">
                  <a:solidFill>
                    <a:srgbClr val="000000"/>
                  </a:solidFill>
                  <a:ea typeface="Arial Unicode MS" pitchFamily="34" charset="-128"/>
                  <a:cs typeface="Arial Unicode MS" pitchFamily="34" charset="-128"/>
                </a:rPr>
                <a:t>Branch</a:t>
              </a:r>
              <a:endParaRPr sz="1600" kern="0" dirty="0" smtClean="0">
                <a:solidFill>
                  <a:srgbClr val="000000"/>
                </a:solidFill>
                <a:ea typeface="Arial Unicode MS" pitchFamily="34" charset="-128"/>
                <a:cs typeface="Arial Unicode MS" pitchFamily="34" charset="-128"/>
              </a:endParaRPr>
            </a:p>
          </p:txBody>
        </p:sp>
        <p:sp>
          <p:nvSpPr>
            <p:cNvPr id="61" name="Flowchart: Document 60"/>
            <p:cNvSpPr/>
            <p:nvPr/>
          </p:nvSpPr>
          <p:spPr bwMode="gray">
            <a:xfrm>
              <a:off x="11279027" y="4254454"/>
              <a:ext cx="403277" cy="340857"/>
            </a:xfrm>
            <a:prstGeom prst="flowChartDocumen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sz="1400" kern="0" dirty="0" smtClean="0">
                <a:solidFill>
                  <a:srgbClr val="000000"/>
                </a:solidFill>
                <a:ea typeface="Arial Unicode MS" pitchFamily="34" charset="-128"/>
                <a:cs typeface="Arial Unicode MS" pitchFamily="34" charset="-128"/>
              </a:endParaRPr>
            </a:p>
          </p:txBody>
        </p:sp>
        <p:sp>
          <p:nvSpPr>
            <p:cNvPr id="71" name="Oval 70"/>
            <p:cNvSpPr/>
            <p:nvPr/>
          </p:nvSpPr>
          <p:spPr bwMode="gray">
            <a:xfrm>
              <a:off x="11382133" y="4732653"/>
              <a:ext cx="197067" cy="284907"/>
            </a:xfrm>
            <a:prstGeom prst="ellipse">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sp>
          <p:nvSpPr>
            <p:cNvPr id="72" name="Rectangle 71"/>
            <p:cNvSpPr/>
            <p:nvPr/>
          </p:nvSpPr>
          <p:spPr bwMode="gray">
            <a:xfrm>
              <a:off x="11279029" y="5250959"/>
              <a:ext cx="403277" cy="21510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sz="1400" kern="0" dirty="0" smtClean="0">
                <a:solidFill>
                  <a:srgbClr val="000000"/>
                </a:solidFill>
                <a:ea typeface="Arial Unicode MS" pitchFamily="34" charset="-128"/>
                <a:cs typeface="Arial Unicode MS" pitchFamily="34" charset="-128"/>
              </a:endParaRPr>
            </a:p>
          </p:txBody>
        </p:sp>
      </p:grpSp>
      <p:sp>
        <p:nvSpPr>
          <p:cNvPr id="3" name="Rectangle 2"/>
          <p:cNvSpPr/>
          <p:nvPr/>
        </p:nvSpPr>
        <p:spPr>
          <a:xfrm>
            <a:off x="5104834" y="2507398"/>
            <a:ext cx="453970" cy="415498"/>
          </a:xfrm>
          <a:prstGeom prst="rect">
            <a:avLst/>
          </a:prstGeom>
        </p:spPr>
        <p:txBody>
          <a:bodyPr wrap="none">
            <a:spAutoFit/>
          </a:bodyPr>
          <a:lstStyle/>
          <a:p>
            <a:r>
              <a:rPr dirty="0" err="1">
                <a:solidFill>
                  <a:srgbClr val="000000"/>
                </a:solidFill>
              </a:rPr>
              <a:t>vs</a:t>
            </a:r>
            <a:endParaRPr dirty="0">
              <a:solidFill>
                <a:srgbClr val="000000"/>
              </a:solidFill>
            </a:endParaRPr>
          </a:p>
        </p:txBody>
      </p:sp>
      <p:sp>
        <p:nvSpPr>
          <p:cNvPr id="18" name="Rectangle 17"/>
          <p:cNvSpPr/>
          <p:nvPr/>
        </p:nvSpPr>
        <p:spPr>
          <a:xfrm>
            <a:off x="900112" y="5531131"/>
            <a:ext cx="7362587" cy="738664"/>
          </a:xfrm>
          <a:prstGeom prst="rect">
            <a:avLst/>
          </a:prstGeom>
        </p:spPr>
        <p:txBody>
          <a:bodyPr wrap="square">
            <a:spAutoFit/>
          </a:bodyPr>
          <a:lstStyle/>
          <a:p>
            <a:r>
              <a:rPr lang="de-DE" sz="1400" dirty="0" err="1"/>
              <a:t>export</a:t>
            </a:r>
            <a:r>
              <a:rPr lang="de-DE" sz="1400" dirty="0"/>
              <a:t> RELEASE</a:t>
            </a:r>
            <a:r>
              <a:rPr lang="de-DE" sz="1400" dirty="0" smtClean="0"/>
              <a:t>_TAG=RELEASE_$VERSION</a:t>
            </a:r>
            <a:endParaRPr lang="de-DE" sz="1400" dirty="0"/>
          </a:p>
          <a:p>
            <a:r>
              <a:rPr lang="de-DE" sz="1400" dirty="0" err="1" smtClean="0"/>
              <a:t>git</a:t>
            </a:r>
            <a:r>
              <a:rPr lang="de-DE" sz="1400" dirty="0" smtClean="0"/>
              <a:t> </a:t>
            </a:r>
            <a:r>
              <a:rPr lang="de-DE" sz="1400" dirty="0" err="1"/>
              <a:t>checkout</a:t>
            </a:r>
            <a:r>
              <a:rPr lang="de-DE" sz="1400" dirty="0"/>
              <a:t> "$RELEASE_TAG"</a:t>
            </a:r>
          </a:p>
          <a:p>
            <a:r>
              <a:rPr lang="de-DE" sz="1400" dirty="0" smtClean="0">
                <a:latin typeface="+mj-lt"/>
              </a:rPr>
              <a:t> </a:t>
            </a:r>
            <a:endParaRPr lang="de-DE" sz="1400" dirty="0">
              <a:latin typeface="+mj-lt"/>
            </a:endParaRPr>
          </a:p>
        </p:txBody>
      </p:sp>
      <p:sp>
        <p:nvSpPr>
          <p:cNvPr id="19" name="Rectangle 18"/>
          <p:cNvSpPr/>
          <p:nvPr/>
        </p:nvSpPr>
        <p:spPr>
          <a:xfrm>
            <a:off x="5998658" y="5532055"/>
            <a:ext cx="6096000" cy="307777"/>
          </a:xfrm>
          <a:prstGeom prst="rect">
            <a:avLst/>
          </a:prstGeom>
        </p:spPr>
        <p:txBody>
          <a:bodyPr>
            <a:spAutoFit/>
          </a:bodyPr>
          <a:lstStyle/>
          <a:p>
            <a:r>
              <a:rPr lang="en-US" sz="1400" dirty="0" smtClean="0">
                <a:solidFill>
                  <a:srgbClr val="000000"/>
                </a:solidFill>
                <a:latin typeface="+mj-lt"/>
              </a:rPr>
              <a:t>manual search (without using tags)</a:t>
            </a:r>
            <a:endParaRPr lang="de-DE" sz="1400" dirty="0">
              <a:latin typeface="+mj-lt"/>
            </a:endParaRPr>
          </a:p>
        </p:txBody>
      </p:sp>
      <p:sp>
        <p:nvSpPr>
          <p:cNvPr id="66" name="Rectangle 65"/>
          <p:cNvSpPr/>
          <p:nvPr/>
        </p:nvSpPr>
        <p:spPr bwMode="gray">
          <a:xfrm>
            <a:off x="6058563" y="1399771"/>
            <a:ext cx="3668766" cy="3939308"/>
          </a:xfrm>
          <a:prstGeom prst="rect">
            <a:avLst/>
          </a:prstGeom>
          <a:ln>
            <a:prstDash val="dash"/>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sz="2000" kern="0" dirty="0" err="1" smtClean="0">
                <a:solidFill>
                  <a:srgbClr val="000000"/>
                </a:solidFill>
                <a:ea typeface="Arial Unicode MS" pitchFamily="34" charset="-128"/>
                <a:cs typeface="Arial Unicode MS" pitchFamily="34" charset="-128"/>
              </a:rPr>
              <a:t>GitHub</a:t>
            </a:r>
            <a:endParaRPr sz="2000" kern="0" dirty="0" smtClean="0">
              <a:solidFill>
                <a:srgbClr val="000000"/>
              </a:solidFill>
              <a:ea typeface="Arial Unicode MS" pitchFamily="34" charset="-128"/>
              <a:cs typeface="Arial Unicode MS" pitchFamily="34" charset="-128"/>
            </a:endParaRPr>
          </a:p>
        </p:txBody>
      </p:sp>
      <p:sp>
        <p:nvSpPr>
          <p:cNvPr id="67" name="Oval 66"/>
          <p:cNvSpPr/>
          <p:nvPr/>
        </p:nvSpPr>
        <p:spPr bwMode="gray">
          <a:xfrm>
            <a:off x="6999714" y="4886611"/>
            <a:ext cx="296779" cy="288758"/>
          </a:xfrm>
          <a:prstGeom prst="ellipse">
            <a:avLst/>
          </a:prstGeom>
          <a:solidFill>
            <a:schemeClr val="accent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sp>
        <p:nvSpPr>
          <p:cNvPr id="68" name="Oval 67"/>
          <p:cNvSpPr/>
          <p:nvPr/>
        </p:nvSpPr>
        <p:spPr bwMode="gray">
          <a:xfrm>
            <a:off x="6999714" y="4215845"/>
            <a:ext cx="296779" cy="288758"/>
          </a:xfrm>
          <a:prstGeom prst="ellipse">
            <a:avLst/>
          </a:prstGeom>
          <a:solidFill>
            <a:schemeClr val="accent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sp>
        <p:nvSpPr>
          <p:cNvPr id="69" name="Oval 68"/>
          <p:cNvSpPr/>
          <p:nvPr/>
        </p:nvSpPr>
        <p:spPr bwMode="gray">
          <a:xfrm>
            <a:off x="6996306" y="3550586"/>
            <a:ext cx="296779" cy="288758"/>
          </a:xfrm>
          <a:prstGeom prst="ellipse">
            <a:avLst/>
          </a:prstGeom>
          <a:solidFill>
            <a:schemeClr val="accent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cxnSp>
        <p:nvCxnSpPr>
          <p:cNvPr id="70" name="Straight Arrow Connector 69"/>
          <p:cNvCxnSpPr>
            <a:stCxn id="67" idx="0"/>
            <a:endCxn id="68" idx="4"/>
          </p:cNvCxnSpPr>
          <p:nvPr/>
        </p:nvCxnSpPr>
        <p:spPr>
          <a:xfrm flipV="1">
            <a:off x="7148104" y="4504603"/>
            <a:ext cx="0" cy="382008"/>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68" idx="0"/>
            <a:endCxn id="69" idx="4"/>
          </p:cNvCxnSpPr>
          <p:nvPr/>
        </p:nvCxnSpPr>
        <p:spPr>
          <a:xfrm flipH="1" flipV="1">
            <a:off x="7144696" y="3839344"/>
            <a:ext cx="3408" cy="376501"/>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9" name="Oval 78"/>
          <p:cNvSpPr/>
          <p:nvPr/>
        </p:nvSpPr>
        <p:spPr bwMode="gray">
          <a:xfrm>
            <a:off x="8189999" y="3763631"/>
            <a:ext cx="296779" cy="288758"/>
          </a:xfrm>
          <a:prstGeom prst="ellips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cxnSp>
        <p:nvCxnSpPr>
          <p:cNvPr id="80" name="Curved Connector 79"/>
          <p:cNvCxnSpPr>
            <a:stCxn id="68" idx="6"/>
            <a:endCxn id="79" idx="4"/>
          </p:cNvCxnSpPr>
          <p:nvPr/>
        </p:nvCxnSpPr>
        <p:spPr>
          <a:xfrm flipV="1">
            <a:off x="7296493" y="4052389"/>
            <a:ext cx="1041896" cy="307835"/>
          </a:xfrm>
          <a:prstGeom prst="curvedConnector2">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Oval 80"/>
          <p:cNvSpPr/>
          <p:nvPr/>
        </p:nvSpPr>
        <p:spPr bwMode="gray">
          <a:xfrm>
            <a:off x="7791303" y="3189298"/>
            <a:ext cx="296779" cy="288758"/>
          </a:xfrm>
          <a:prstGeom prst="ellips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cxnSp>
        <p:nvCxnSpPr>
          <p:cNvPr id="82" name="Curved Connector 81"/>
          <p:cNvCxnSpPr>
            <a:stCxn id="69" idx="6"/>
            <a:endCxn id="81" idx="4"/>
          </p:cNvCxnSpPr>
          <p:nvPr/>
        </p:nvCxnSpPr>
        <p:spPr>
          <a:xfrm flipV="1">
            <a:off x="7293085" y="3478056"/>
            <a:ext cx="646608" cy="216909"/>
          </a:xfrm>
          <a:prstGeom prst="curvedConnector2">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Oval 87"/>
          <p:cNvSpPr/>
          <p:nvPr/>
        </p:nvSpPr>
        <p:spPr bwMode="gray">
          <a:xfrm>
            <a:off x="6996305" y="2881441"/>
            <a:ext cx="296779" cy="288758"/>
          </a:xfrm>
          <a:prstGeom prst="ellipse">
            <a:avLst/>
          </a:prstGeom>
          <a:solidFill>
            <a:schemeClr val="accent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cxnSp>
        <p:nvCxnSpPr>
          <p:cNvPr id="89" name="Straight Arrow Connector 88"/>
          <p:cNvCxnSpPr>
            <a:stCxn id="69" idx="0"/>
            <a:endCxn id="88" idx="4"/>
          </p:cNvCxnSpPr>
          <p:nvPr/>
        </p:nvCxnSpPr>
        <p:spPr>
          <a:xfrm flipH="1" flipV="1">
            <a:off x="7144695" y="3170199"/>
            <a:ext cx="1" cy="380387"/>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Oval 89"/>
          <p:cNvSpPr/>
          <p:nvPr/>
        </p:nvSpPr>
        <p:spPr bwMode="gray">
          <a:xfrm>
            <a:off x="7345471" y="2419039"/>
            <a:ext cx="296779" cy="288758"/>
          </a:xfrm>
          <a:prstGeom prst="ellips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cxnSp>
        <p:nvCxnSpPr>
          <p:cNvPr id="93" name="Curved Connector 92"/>
          <p:cNvCxnSpPr>
            <a:stCxn id="88" idx="6"/>
            <a:endCxn id="90" idx="4"/>
          </p:cNvCxnSpPr>
          <p:nvPr/>
        </p:nvCxnSpPr>
        <p:spPr>
          <a:xfrm flipV="1">
            <a:off x="7293084" y="2707797"/>
            <a:ext cx="200777" cy="318023"/>
          </a:xfrm>
          <a:prstGeom prst="curvedConnector2">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4" name="Oval 93"/>
          <p:cNvSpPr/>
          <p:nvPr/>
        </p:nvSpPr>
        <p:spPr bwMode="gray">
          <a:xfrm>
            <a:off x="7794911" y="2657977"/>
            <a:ext cx="296779" cy="288758"/>
          </a:xfrm>
          <a:prstGeom prst="ellipse">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cxnSp>
        <p:nvCxnSpPr>
          <p:cNvPr id="95" name="Straight Arrow Connector 94"/>
          <p:cNvCxnSpPr>
            <a:stCxn id="81" idx="0"/>
            <a:endCxn id="94" idx="4"/>
          </p:cNvCxnSpPr>
          <p:nvPr/>
        </p:nvCxnSpPr>
        <p:spPr>
          <a:xfrm flipV="1">
            <a:off x="7939693" y="2946735"/>
            <a:ext cx="3608" cy="242563"/>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Curved Connector 95"/>
          <p:cNvCxnSpPr>
            <a:stCxn id="79" idx="0"/>
            <a:endCxn id="94" idx="6"/>
          </p:cNvCxnSpPr>
          <p:nvPr/>
        </p:nvCxnSpPr>
        <p:spPr>
          <a:xfrm rot="16200000" flipV="1">
            <a:off x="7734403" y="3159644"/>
            <a:ext cx="961275" cy="246699"/>
          </a:xfrm>
          <a:prstGeom prst="curvedConnector2">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Oval 96"/>
          <p:cNvSpPr/>
          <p:nvPr/>
        </p:nvSpPr>
        <p:spPr bwMode="gray">
          <a:xfrm>
            <a:off x="7345471" y="1937539"/>
            <a:ext cx="296779" cy="288758"/>
          </a:xfrm>
          <a:prstGeom prst="ellipse">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cxnSp>
        <p:nvCxnSpPr>
          <p:cNvPr id="98" name="Curved Connector 97"/>
          <p:cNvCxnSpPr>
            <a:stCxn id="94" idx="0"/>
            <a:endCxn id="97" idx="6"/>
          </p:cNvCxnSpPr>
          <p:nvPr/>
        </p:nvCxnSpPr>
        <p:spPr>
          <a:xfrm rot="16200000" flipV="1">
            <a:off x="7504747" y="2219422"/>
            <a:ext cx="576059" cy="301051"/>
          </a:xfrm>
          <a:prstGeom prst="curvedConnector2">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90" idx="0"/>
            <a:endCxn id="97" idx="4"/>
          </p:cNvCxnSpPr>
          <p:nvPr/>
        </p:nvCxnSpPr>
        <p:spPr>
          <a:xfrm flipV="1">
            <a:off x="7493861" y="2226297"/>
            <a:ext cx="0" cy="19274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0" name="Rectangle 99"/>
          <p:cNvSpPr/>
          <p:nvPr/>
        </p:nvSpPr>
        <p:spPr bwMode="gray">
          <a:xfrm>
            <a:off x="5998658" y="3256268"/>
            <a:ext cx="809601" cy="22892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sz="1400" kern="0" dirty="0" err="1" smtClean="0">
                <a:solidFill>
                  <a:srgbClr val="000000"/>
                </a:solidFill>
                <a:ea typeface="Arial Unicode MS" pitchFamily="34" charset="-128"/>
                <a:cs typeface="Arial Unicode MS" pitchFamily="34" charset="-128"/>
              </a:rPr>
              <a:t>master</a:t>
            </a:r>
            <a:endParaRPr sz="1400" kern="0" dirty="0" smtClean="0">
              <a:solidFill>
                <a:srgbClr val="000000"/>
              </a:solidFill>
              <a:ea typeface="Arial Unicode MS" pitchFamily="34" charset="-128"/>
              <a:cs typeface="Arial Unicode MS" pitchFamily="34" charset="-128"/>
            </a:endParaRPr>
          </a:p>
        </p:txBody>
      </p:sp>
      <p:sp>
        <p:nvSpPr>
          <p:cNvPr id="101" name="Rectangle 100"/>
          <p:cNvSpPr/>
          <p:nvPr/>
        </p:nvSpPr>
        <p:spPr bwMode="gray">
          <a:xfrm>
            <a:off x="6104009" y="2000479"/>
            <a:ext cx="809601" cy="22892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sz="1400" kern="0" dirty="0" err="1" smtClean="0">
                <a:solidFill>
                  <a:srgbClr val="000000"/>
                </a:solidFill>
                <a:ea typeface="Arial Unicode MS" pitchFamily="34" charset="-128"/>
                <a:cs typeface="Arial Unicode MS" pitchFamily="34" charset="-128"/>
              </a:rPr>
              <a:t>release</a:t>
            </a:r>
            <a:endParaRPr sz="1400" kern="0" dirty="0" smtClean="0">
              <a:solidFill>
                <a:srgbClr val="000000"/>
              </a:solidFill>
              <a:ea typeface="Arial Unicode MS" pitchFamily="34" charset="-128"/>
              <a:cs typeface="Arial Unicode MS" pitchFamily="34" charset="-128"/>
            </a:endParaRPr>
          </a:p>
        </p:txBody>
      </p:sp>
      <p:sp>
        <p:nvSpPr>
          <p:cNvPr id="102" name="TextBox 101"/>
          <p:cNvSpPr txBox="1"/>
          <p:nvPr/>
        </p:nvSpPr>
        <p:spPr>
          <a:xfrm>
            <a:off x="8129308" y="2550255"/>
            <a:ext cx="714939"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400" kern="0" dirty="0" smtClean="0">
                <a:ea typeface="Arial Unicode MS" pitchFamily="34" charset="-128"/>
                <a:cs typeface="Arial Unicode MS" pitchFamily="34" charset="-128"/>
              </a:rPr>
              <a:t>&gt;</a:t>
            </a:r>
            <a:r>
              <a:rPr lang="de-DE" sz="1400" kern="0" dirty="0" err="1" smtClean="0">
                <a:ea typeface="Arial Unicode MS" pitchFamily="34" charset="-128"/>
                <a:cs typeface="Arial Unicode MS" pitchFamily="34" charset="-128"/>
              </a:rPr>
              <a:t>merge</a:t>
            </a:r>
            <a:r>
              <a:rPr lang="de-DE" sz="1400" kern="0" dirty="0" smtClean="0">
                <a:ea typeface="Arial Unicode MS" pitchFamily="34" charset="-128"/>
                <a:cs typeface="Arial Unicode MS" pitchFamily="34" charset="-128"/>
              </a:rPr>
              <a:t>&lt;</a:t>
            </a:r>
          </a:p>
        </p:txBody>
      </p:sp>
      <p:sp>
        <p:nvSpPr>
          <p:cNvPr id="103" name="TextBox 102"/>
          <p:cNvSpPr txBox="1"/>
          <p:nvPr/>
        </p:nvSpPr>
        <p:spPr>
          <a:xfrm>
            <a:off x="7853482" y="1967880"/>
            <a:ext cx="714939"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de-DE" sz="1400" kern="0" dirty="0" smtClean="0">
                <a:ea typeface="Arial Unicode MS" pitchFamily="34" charset="-128"/>
                <a:cs typeface="Arial Unicode MS" pitchFamily="34" charset="-128"/>
              </a:rPr>
              <a:t>&gt;</a:t>
            </a:r>
            <a:r>
              <a:rPr lang="de-DE" sz="1400" kern="0" dirty="0" err="1" smtClean="0">
                <a:ea typeface="Arial Unicode MS" pitchFamily="34" charset="-128"/>
                <a:cs typeface="Arial Unicode MS" pitchFamily="34" charset="-128"/>
              </a:rPr>
              <a:t>merge</a:t>
            </a:r>
            <a:r>
              <a:rPr lang="de-DE" sz="1400" kern="0" dirty="0" smtClean="0">
                <a:ea typeface="Arial Unicode MS" pitchFamily="34" charset="-128"/>
                <a:cs typeface="Arial Unicode MS" pitchFamily="34" charset="-128"/>
              </a:rPr>
              <a:t>&lt;</a:t>
            </a:r>
          </a:p>
        </p:txBody>
      </p:sp>
    </p:spTree>
    <p:extLst>
      <p:ext uri="{BB962C8B-B14F-4D97-AF65-F5344CB8AC3E}">
        <p14:creationId xmlns:p14="http://schemas.microsoft.com/office/powerpoint/2010/main" val="38796757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 name="Rectangle 74"/>
          <p:cNvSpPr/>
          <p:nvPr/>
        </p:nvSpPr>
        <p:spPr bwMode="gray">
          <a:xfrm>
            <a:off x="6058563" y="1531620"/>
            <a:ext cx="3668766" cy="4823460"/>
          </a:xfrm>
          <a:prstGeom prst="rect">
            <a:avLst/>
          </a:prstGeom>
          <a:ln>
            <a:prstDash val="dash"/>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sz="2000" kern="0" dirty="0" err="1" smtClean="0">
                <a:solidFill>
                  <a:srgbClr val="000000"/>
                </a:solidFill>
                <a:ea typeface="Arial Unicode MS" pitchFamily="34" charset="-128"/>
                <a:cs typeface="Arial Unicode MS" pitchFamily="34" charset="-128"/>
              </a:rPr>
              <a:t>GitHub</a:t>
            </a:r>
            <a:endParaRPr sz="2000" kern="0" dirty="0" smtClean="0">
              <a:solidFill>
                <a:srgbClr val="000000"/>
              </a:solidFill>
              <a:ea typeface="Arial Unicode MS" pitchFamily="34" charset="-128"/>
              <a:cs typeface="Arial Unicode MS" pitchFamily="34" charset="-128"/>
            </a:endParaRPr>
          </a:p>
        </p:txBody>
      </p:sp>
      <p:sp>
        <p:nvSpPr>
          <p:cNvPr id="74" name="Rectangle 73"/>
          <p:cNvSpPr/>
          <p:nvPr/>
        </p:nvSpPr>
        <p:spPr bwMode="gray">
          <a:xfrm>
            <a:off x="900112" y="1531620"/>
            <a:ext cx="3668766" cy="4823460"/>
          </a:xfrm>
          <a:prstGeom prst="rect">
            <a:avLst/>
          </a:prstGeom>
          <a:ln>
            <a:prstDash val="dash"/>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sz="2000" kern="0" dirty="0" err="1" smtClean="0">
                <a:solidFill>
                  <a:srgbClr val="000000"/>
                </a:solidFill>
                <a:ea typeface="Arial Unicode MS" pitchFamily="34" charset="-128"/>
                <a:cs typeface="Arial Unicode MS" pitchFamily="34" charset="-128"/>
              </a:rPr>
              <a:t>GitHub</a:t>
            </a:r>
            <a:endParaRPr sz="2000" kern="0" dirty="0" smtClean="0">
              <a:solidFill>
                <a:srgbClr val="000000"/>
              </a:solidFill>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de-DE" dirty="0" smtClean="0"/>
              <a:t>CD </a:t>
            </a:r>
            <a:r>
              <a:rPr lang="de-DE" dirty="0" err="1"/>
              <a:t>vs</a:t>
            </a:r>
            <a:r>
              <a:rPr lang="de-DE" dirty="0"/>
              <a:t> </a:t>
            </a:r>
            <a:r>
              <a:rPr lang="de-DE" dirty="0" smtClean="0"/>
              <a:t>Classic (e.g. </a:t>
            </a:r>
            <a:r>
              <a:rPr lang="de-DE" dirty="0" err="1" smtClean="0"/>
              <a:t>Fiori</a:t>
            </a:r>
            <a:r>
              <a:rPr lang="de-DE" dirty="0" smtClean="0"/>
              <a:t>)</a:t>
            </a:r>
            <a:endParaRPr lang="de-DE" dirty="0"/>
          </a:p>
        </p:txBody>
      </p:sp>
      <p:sp>
        <p:nvSpPr>
          <p:cNvPr id="8" name="Oval 7"/>
          <p:cNvSpPr/>
          <p:nvPr/>
        </p:nvSpPr>
        <p:spPr bwMode="gray">
          <a:xfrm rot="5400000">
            <a:off x="1304991" y="5850996"/>
            <a:ext cx="296779" cy="288758"/>
          </a:xfrm>
          <a:prstGeom prst="ellipse">
            <a:avLst/>
          </a:prstGeom>
          <a:solidFill>
            <a:schemeClr val="accent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sp>
        <p:nvSpPr>
          <p:cNvPr id="27" name="Oval 26"/>
          <p:cNvSpPr/>
          <p:nvPr/>
        </p:nvSpPr>
        <p:spPr bwMode="gray">
          <a:xfrm rot="5400000">
            <a:off x="1840409" y="5354834"/>
            <a:ext cx="296779" cy="288758"/>
          </a:xfrm>
          <a:prstGeom prst="ellips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FFFFFF"/>
              </a:solidFill>
              <a:ea typeface="Arial Unicode MS" pitchFamily="34" charset="-128"/>
              <a:cs typeface="Arial Unicode MS" pitchFamily="34" charset="-128"/>
            </a:endParaRPr>
          </a:p>
        </p:txBody>
      </p:sp>
      <p:cxnSp>
        <p:nvCxnSpPr>
          <p:cNvPr id="28" name="Straight Arrow Connector 27"/>
          <p:cNvCxnSpPr>
            <a:stCxn id="8" idx="1"/>
            <a:endCxn id="27" idx="5"/>
          </p:cNvCxnSpPr>
          <p:nvPr/>
        </p:nvCxnSpPr>
        <p:spPr>
          <a:xfrm flipV="1">
            <a:off x="1555472" y="5604141"/>
            <a:ext cx="331236" cy="286307"/>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Flowchart: Document 37"/>
          <p:cNvSpPr/>
          <p:nvPr/>
        </p:nvSpPr>
        <p:spPr bwMode="gray">
          <a:xfrm>
            <a:off x="3369872" y="5375214"/>
            <a:ext cx="937624" cy="228927"/>
          </a:xfrm>
          <a:prstGeom prst="flowChartDocument">
            <a:avLst/>
          </a:prstGeom>
          <a:solidFill>
            <a:schemeClr val="bg1"/>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sz="1400" kern="0" dirty="0" err="1" smtClean="0">
                <a:solidFill>
                  <a:srgbClr val="000000"/>
                </a:solidFill>
                <a:ea typeface="Arial Unicode MS" pitchFamily="34" charset="-128"/>
                <a:cs typeface="Arial Unicode MS" pitchFamily="34" charset="-128"/>
              </a:rPr>
              <a:t>release</a:t>
            </a:r>
            <a:endParaRPr sz="1400" kern="0" dirty="0" smtClean="0">
              <a:solidFill>
                <a:srgbClr val="000000"/>
              </a:solidFill>
              <a:ea typeface="Arial Unicode MS" pitchFamily="34" charset="-128"/>
              <a:cs typeface="Arial Unicode MS" pitchFamily="34" charset="-128"/>
            </a:endParaRPr>
          </a:p>
        </p:txBody>
      </p:sp>
      <p:sp>
        <p:nvSpPr>
          <p:cNvPr id="39" name="Flowchart: Document 38"/>
          <p:cNvSpPr/>
          <p:nvPr/>
        </p:nvSpPr>
        <p:spPr bwMode="gray">
          <a:xfrm>
            <a:off x="2312741" y="5375214"/>
            <a:ext cx="937624" cy="228927"/>
          </a:xfrm>
          <a:prstGeom prst="flowChartDocument">
            <a:avLst/>
          </a:prstGeom>
          <a:solidFill>
            <a:schemeClr val="bg1"/>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sz="1400" kern="0" dirty="0" err="1" smtClean="0">
                <a:solidFill>
                  <a:srgbClr val="000000"/>
                </a:solidFill>
                <a:ea typeface="Arial Unicode MS" pitchFamily="34" charset="-128"/>
                <a:cs typeface="Arial Unicode MS" pitchFamily="34" charset="-128"/>
              </a:rPr>
              <a:t>build</a:t>
            </a:r>
            <a:endParaRPr sz="1400" kern="0" dirty="0" smtClean="0">
              <a:solidFill>
                <a:srgbClr val="000000"/>
              </a:solidFill>
              <a:ea typeface="Arial Unicode MS" pitchFamily="34" charset="-128"/>
              <a:cs typeface="Arial Unicode MS" pitchFamily="34" charset="-128"/>
            </a:endParaRPr>
          </a:p>
        </p:txBody>
      </p:sp>
      <p:sp>
        <p:nvSpPr>
          <p:cNvPr id="30" name="Oval 29"/>
          <p:cNvSpPr/>
          <p:nvPr/>
        </p:nvSpPr>
        <p:spPr bwMode="gray">
          <a:xfrm rot="5400000">
            <a:off x="1301471" y="5076816"/>
            <a:ext cx="296779" cy="288758"/>
          </a:xfrm>
          <a:prstGeom prst="ellipse">
            <a:avLst/>
          </a:prstGeom>
          <a:solidFill>
            <a:schemeClr val="accent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sp>
        <p:nvSpPr>
          <p:cNvPr id="31" name="Oval 30"/>
          <p:cNvSpPr/>
          <p:nvPr/>
        </p:nvSpPr>
        <p:spPr bwMode="gray">
          <a:xfrm rot="5400000">
            <a:off x="1836889" y="4580654"/>
            <a:ext cx="296779" cy="288758"/>
          </a:xfrm>
          <a:prstGeom prst="ellips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FFFFFF"/>
              </a:solidFill>
              <a:ea typeface="Arial Unicode MS" pitchFamily="34" charset="-128"/>
              <a:cs typeface="Arial Unicode MS" pitchFamily="34" charset="-128"/>
            </a:endParaRPr>
          </a:p>
        </p:txBody>
      </p:sp>
      <p:cxnSp>
        <p:nvCxnSpPr>
          <p:cNvPr id="32" name="Straight Arrow Connector 31"/>
          <p:cNvCxnSpPr>
            <a:stCxn id="30" idx="1"/>
            <a:endCxn id="31" idx="5"/>
          </p:cNvCxnSpPr>
          <p:nvPr/>
        </p:nvCxnSpPr>
        <p:spPr>
          <a:xfrm flipV="1">
            <a:off x="1551952" y="4829961"/>
            <a:ext cx="331236" cy="286307"/>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8" idx="2"/>
            <a:endCxn id="30" idx="6"/>
          </p:cNvCxnSpPr>
          <p:nvPr/>
        </p:nvCxnSpPr>
        <p:spPr>
          <a:xfrm flipH="1" flipV="1">
            <a:off x="1449861" y="5369585"/>
            <a:ext cx="3520" cy="477401"/>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Flowchart: Document 35"/>
          <p:cNvSpPr/>
          <p:nvPr/>
        </p:nvSpPr>
        <p:spPr bwMode="gray">
          <a:xfrm>
            <a:off x="2312741" y="4610569"/>
            <a:ext cx="937624" cy="228927"/>
          </a:xfrm>
          <a:prstGeom prst="flowChartDocument">
            <a:avLst/>
          </a:prstGeom>
          <a:solidFill>
            <a:schemeClr val="bg1"/>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sz="1400" kern="0" dirty="0" err="1" smtClean="0">
                <a:solidFill>
                  <a:srgbClr val="000000"/>
                </a:solidFill>
                <a:ea typeface="Arial Unicode MS" pitchFamily="34" charset="-128"/>
                <a:cs typeface="Arial Unicode MS" pitchFamily="34" charset="-128"/>
              </a:rPr>
              <a:t>build</a:t>
            </a:r>
            <a:endParaRPr sz="1400" kern="0" dirty="0" smtClean="0">
              <a:solidFill>
                <a:srgbClr val="000000"/>
              </a:solidFill>
              <a:ea typeface="Arial Unicode MS" pitchFamily="34" charset="-128"/>
              <a:cs typeface="Arial Unicode MS" pitchFamily="34" charset="-128"/>
            </a:endParaRPr>
          </a:p>
        </p:txBody>
      </p:sp>
      <p:sp>
        <p:nvSpPr>
          <p:cNvPr id="37" name="Oval 36"/>
          <p:cNvSpPr/>
          <p:nvPr/>
        </p:nvSpPr>
        <p:spPr bwMode="gray">
          <a:xfrm rot="5400000">
            <a:off x="1301470" y="4300215"/>
            <a:ext cx="296779" cy="288758"/>
          </a:xfrm>
          <a:prstGeom prst="ellipse">
            <a:avLst/>
          </a:prstGeom>
          <a:solidFill>
            <a:schemeClr val="accent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sp>
        <p:nvSpPr>
          <p:cNvPr id="40" name="Oval 39"/>
          <p:cNvSpPr/>
          <p:nvPr/>
        </p:nvSpPr>
        <p:spPr bwMode="gray">
          <a:xfrm rot="5400000">
            <a:off x="1836888" y="3804053"/>
            <a:ext cx="296779" cy="288758"/>
          </a:xfrm>
          <a:prstGeom prst="ellips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FFFFFF"/>
              </a:solidFill>
              <a:ea typeface="Arial Unicode MS" pitchFamily="34" charset="-128"/>
              <a:cs typeface="Arial Unicode MS" pitchFamily="34" charset="-128"/>
            </a:endParaRPr>
          </a:p>
        </p:txBody>
      </p:sp>
      <p:cxnSp>
        <p:nvCxnSpPr>
          <p:cNvPr id="42" name="Straight Arrow Connector 41"/>
          <p:cNvCxnSpPr>
            <a:stCxn id="37" idx="1"/>
            <a:endCxn id="40" idx="5"/>
          </p:cNvCxnSpPr>
          <p:nvPr/>
        </p:nvCxnSpPr>
        <p:spPr>
          <a:xfrm flipV="1">
            <a:off x="1551951" y="4053360"/>
            <a:ext cx="331236" cy="286307"/>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Flowchart: Document 44"/>
          <p:cNvSpPr/>
          <p:nvPr/>
        </p:nvSpPr>
        <p:spPr bwMode="gray">
          <a:xfrm>
            <a:off x="3366351" y="3824433"/>
            <a:ext cx="937624" cy="228927"/>
          </a:xfrm>
          <a:prstGeom prst="flowChartDocument">
            <a:avLst/>
          </a:prstGeom>
          <a:solidFill>
            <a:schemeClr val="bg1"/>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sz="1400" kern="0" dirty="0" err="1" smtClean="0">
                <a:solidFill>
                  <a:srgbClr val="000000"/>
                </a:solidFill>
                <a:ea typeface="Arial Unicode MS" pitchFamily="34" charset="-128"/>
                <a:cs typeface="Arial Unicode MS" pitchFamily="34" charset="-128"/>
              </a:rPr>
              <a:t>release</a:t>
            </a:r>
            <a:endParaRPr sz="1400" kern="0" dirty="0" smtClean="0">
              <a:solidFill>
                <a:srgbClr val="000000"/>
              </a:solidFill>
              <a:ea typeface="Arial Unicode MS" pitchFamily="34" charset="-128"/>
              <a:cs typeface="Arial Unicode MS" pitchFamily="34" charset="-128"/>
            </a:endParaRPr>
          </a:p>
        </p:txBody>
      </p:sp>
      <p:sp>
        <p:nvSpPr>
          <p:cNvPr id="47" name="Flowchart: Document 46"/>
          <p:cNvSpPr/>
          <p:nvPr/>
        </p:nvSpPr>
        <p:spPr bwMode="gray">
          <a:xfrm>
            <a:off x="2309220" y="3824433"/>
            <a:ext cx="937624" cy="228927"/>
          </a:xfrm>
          <a:prstGeom prst="flowChartDocument">
            <a:avLst/>
          </a:prstGeom>
          <a:solidFill>
            <a:schemeClr val="bg1"/>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sz="1400" kern="0" dirty="0" err="1" smtClean="0">
                <a:solidFill>
                  <a:srgbClr val="000000"/>
                </a:solidFill>
                <a:ea typeface="Arial Unicode MS" pitchFamily="34" charset="-128"/>
                <a:cs typeface="Arial Unicode MS" pitchFamily="34" charset="-128"/>
              </a:rPr>
              <a:t>build</a:t>
            </a:r>
            <a:endParaRPr sz="1400" kern="0" dirty="0" smtClean="0">
              <a:solidFill>
                <a:srgbClr val="000000"/>
              </a:solidFill>
              <a:ea typeface="Arial Unicode MS" pitchFamily="34" charset="-128"/>
              <a:cs typeface="Arial Unicode MS" pitchFamily="34" charset="-128"/>
            </a:endParaRPr>
          </a:p>
        </p:txBody>
      </p:sp>
      <p:cxnSp>
        <p:nvCxnSpPr>
          <p:cNvPr id="59" name="Straight Arrow Connector 58"/>
          <p:cNvCxnSpPr>
            <a:stCxn id="30" idx="2"/>
            <a:endCxn id="37" idx="6"/>
          </p:cNvCxnSpPr>
          <p:nvPr/>
        </p:nvCxnSpPr>
        <p:spPr>
          <a:xfrm flipH="1" flipV="1">
            <a:off x="1449860" y="4592984"/>
            <a:ext cx="1" cy="47982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Oval 59"/>
          <p:cNvSpPr/>
          <p:nvPr/>
        </p:nvSpPr>
        <p:spPr bwMode="gray">
          <a:xfrm rot="5400000">
            <a:off x="1301470" y="3525587"/>
            <a:ext cx="296779" cy="288758"/>
          </a:xfrm>
          <a:prstGeom prst="ellipse">
            <a:avLst/>
          </a:prstGeom>
          <a:solidFill>
            <a:schemeClr val="accent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sp>
        <p:nvSpPr>
          <p:cNvPr id="62" name="Oval 61"/>
          <p:cNvSpPr/>
          <p:nvPr/>
        </p:nvSpPr>
        <p:spPr bwMode="gray">
          <a:xfrm rot="5400000">
            <a:off x="1836888" y="3029425"/>
            <a:ext cx="296779" cy="288758"/>
          </a:xfrm>
          <a:prstGeom prst="ellips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FFFFFF"/>
              </a:solidFill>
              <a:ea typeface="Arial Unicode MS" pitchFamily="34" charset="-128"/>
              <a:cs typeface="Arial Unicode MS" pitchFamily="34" charset="-128"/>
            </a:endParaRPr>
          </a:p>
        </p:txBody>
      </p:sp>
      <p:cxnSp>
        <p:nvCxnSpPr>
          <p:cNvPr id="63" name="Straight Arrow Connector 62"/>
          <p:cNvCxnSpPr>
            <a:stCxn id="60" idx="1"/>
            <a:endCxn id="62" idx="5"/>
          </p:cNvCxnSpPr>
          <p:nvPr/>
        </p:nvCxnSpPr>
        <p:spPr>
          <a:xfrm flipV="1">
            <a:off x="1551951" y="3278732"/>
            <a:ext cx="331236" cy="286307"/>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Flowchart: Document 63"/>
          <p:cNvSpPr/>
          <p:nvPr/>
        </p:nvSpPr>
        <p:spPr bwMode="gray">
          <a:xfrm>
            <a:off x="3366351" y="3049805"/>
            <a:ext cx="937624" cy="228927"/>
          </a:xfrm>
          <a:prstGeom prst="flowChartDocument">
            <a:avLst/>
          </a:prstGeom>
          <a:solidFill>
            <a:schemeClr val="bg1"/>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sz="1400" kern="0" dirty="0" err="1" smtClean="0">
                <a:solidFill>
                  <a:srgbClr val="000000"/>
                </a:solidFill>
                <a:ea typeface="Arial Unicode MS" pitchFamily="34" charset="-128"/>
                <a:cs typeface="Arial Unicode MS" pitchFamily="34" charset="-128"/>
              </a:rPr>
              <a:t>release</a:t>
            </a:r>
            <a:endParaRPr sz="1400" kern="0" dirty="0" smtClean="0">
              <a:solidFill>
                <a:srgbClr val="000000"/>
              </a:solidFill>
              <a:ea typeface="Arial Unicode MS" pitchFamily="34" charset="-128"/>
              <a:cs typeface="Arial Unicode MS" pitchFamily="34" charset="-128"/>
            </a:endParaRPr>
          </a:p>
        </p:txBody>
      </p:sp>
      <p:sp>
        <p:nvSpPr>
          <p:cNvPr id="65" name="Flowchart: Document 64"/>
          <p:cNvSpPr/>
          <p:nvPr/>
        </p:nvSpPr>
        <p:spPr bwMode="gray">
          <a:xfrm>
            <a:off x="2309220" y="3049805"/>
            <a:ext cx="937624" cy="228927"/>
          </a:xfrm>
          <a:prstGeom prst="flowChartDocument">
            <a:avLst/>
          </a:prstGeom>
          <a:solidFill>
            <a:schemeClr val="bg1"/>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sz="1400" kern="0" dirty="0" err="1" smtClean="0">
                <a:solidFill>
                  <a:srgbClr val="000000"/>
                </a:solidFill>
                <a:ea typeface="Arial Unicode MS" pitchFamily="34" charset="-128"/>
                <a:cs typeface="Arial Unicode MS" pitchFamily="34" charset="-128"/>
              </a:rPr>
              <a:t>build</a:t>
            </a:r>
            <a:endParaRPr sz="1400" kern="0" dirty="0" smtClean="0">
              <a:solidFill>
                <a:srgbClr val="000000"/>
              </a:solidFill>
              <a:ea typeface="Arial Unicode MS" pitchFamily="34" charset="-128"/>
              <a:cs typeface="Arial Unicode MS" pitchFamily="34" charset="-128"/>
            </a:endParaRPr>
          </a:p>
        </p:txBody>
      </p:sp>
      <p:sp>
        <p:nvSpPr>
          <p:cNvPr id="66" name="Oval 65"/>
          <p:cNvSpPr/>
          <p:nvPr/>
        </p:nvSpPr>
        <p:spPr bwMode="gray">
          <a:xfrm rot="5400000">
            <a:off x="1297950" y="2751407"/>
            <a:ext cx="296779" cy="288758"/>
          </a:xfrm>
          <a:prstGeom prst="ellipse">
            <a:avLst/>
          </a:prstGeom>
          <a:solidFill>
            <a:schemeClr val="accent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sp>
        <p:nvSpPr>
          <p:cNvPr id="67" name="Oval 66"/>
          <p:cNvSpPr/>
          <p:nvPr/>
        </p:nvSpPr>
        <p:spPr bwMode="gray">
          <a:xfrm rot="5400000">
            <a:off x="1833368" y="2255245"/>
            <a:ext cx="296779" cy="288758"/>
          </a:xfrm>
          <a:prstGeom prst="ellips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FFFFFF"/>
              </a:solidFill>
              <a:ea typeface="Arial Unicode MS" pitchFamily="34" charset="-128"/>
              <a:cs typeface="Arial Unicode MS" pitchFamily="34" charset="-128"/>
            </a:endParaRPr>
          </a:p>
        </p:txBody>
      </p:sp>
      <p:cxnSp>
        <p:nvCxnSpPr>
          <p:cNvPr id="68" name="Straight Arrow Connector 67"/>
          <p:cNvCxnSpPr>
            <a:stCxn id="66" idx="1"/>
            <a:endCxn id="67" idx="5"/>
          </p:cNvCxnSpPr>
          <p:nvPr/>
        </p:nvCxnSpPr>
        <p:spPr>
          <a:xfrm flipV="1">
            <a:off x="1548431" y="2504552"/>
            <a:ext cx="331236" cy="286307"/>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60" idx="2"/>
            <a:endCxn id="66" idx="6"/>
          </p:cNvCxnSpPr>
          <p:nvPr/>
        </p:nvCxnSpPr>
        <p:spPr>
          <a:xfrm flipH="1" flipV="1">
            <a:off x="1446340" y="3044176"/>
            <a:ext cx="3520" cy="477401"/>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Flowchart: Document 69"/>
          <p:cNvSpPr/>
          <p:nvPr/>
        </p:nvSpPr>
        <p:spPr bwMode="gray">
          <a:xfrm>
            <a:off x="2309220" y="2285160"/>
            <a:ext cx="937624" cy="228927"/>
          </a:xfrm>
          <a:prstGeom prst="flowChartDocument">
            <a:avLst/>
          </a:prstGeom>
          <a:solidFill>
            <a:schemeClr val="bg1"/>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sz="1400" kern="0" dirty="0" err="1" smtClean="0">
                <a:solidFill>
                  <a:srgbClr val="000000"/>
                </a:solidFill>
                <a:ea typeface="Arial Unicode MS" pitchFamily="34" charset="-128"/>
                <a:cs typeface="Arial Unicode MS" pitchFamily="34" charset="-128"/>
              </a:rPr>
              <a:t>build</a:t>
            </a:r>
            <a:endParaRPr sz="1400" kern="0" dirty="0" smtClean="0">
              <a:solidFill>
                <a:srgbClr val="000000"/>
              </a:solidFill>
              <a:ea typeface="Arial Unicode MS" pitchFamily="34" charset="-128"/>
              <a:cs typeface="Arial Unicode MS" pitchFamily="34" charset="-128"/>
            </a:endParaRPr>
          </a:p>
        </p:txBody>
      </p:sp>
      <p:cxnSp>
        <p:nvCxnSpPr>
          <p:cNvPr id="77" name="Straight Arrow Connector 76"/>
          <p:cNvCxnSpPr/>
          <p:nvPr/>
        </p:nvCxnSpPr>
        <p:spPr>
          <a:xfrm flipH="1" flipV="1">
            <a:off x="1446338" y="3815934"/>
            <a:ext cx="1" cy="47982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8" name="Oval 77"/>
          <p:cNvSpPr/>
          <p:nvPr/>
        </p:nvSpPr>
        <p:spPr bwMode="gray">
          <a:xfrm>
            <a:off x="6999714" y="4312163"/>
            <a:ext cx="296779" cy="288758"/>
          </a:xfrm>
          <a:prstGeom prst="ellipse">
            <a:avLst/>
          </a:prstGeom>
          <a:solidFill>
            <a:schemeClr val="accent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sp>
        <p:nvSpPr>
          <p:cNvPr id="79" name="Oval 78"/>
          <p:cNvSpPr/>
          <p:nvPr/>
        </p:nvSpPr>
        <p:spPr bwMode="gray">
          <a:xfrm>
            <a:off x="7003122" y="3683425"/>
            <a:ext cx="296779" cy="288758"/>
          </a:xfrm>
          <a:prstGeom prst="ellipse">
            <a:avLst/>
          </a:prstGeom>
          <a:solidFill>
            <a:schemeClr val="accent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sp>
        <p:nvSpPr>
          <p:cNvPr id="80" name="Oval 79"/>
          <p:cNvSpPr/>
          <p:nvPr/>
        </p:nvSpPr>
        <p:spPr bwMode="gray">
          <a:xfrm>
            <a:off x="6999714" y="2621553"/>
            <a:ext cx="296779" cy="288758"/>
          </a:xfrm>
          <a:prstGeom prst="ellipse">
            <a:avLst/>
          </a:prstGeom>
          <a:solidFill>
            <a:schemeClr val="accent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cxnSp>
        <p:nvCxnSpPr>
          <p:cNvPr id="81" name="Straight Arrow Connector 80"/>
          <p:cNvCxnSpPr>
            <a:stCxn id="78" idx="0"/>
            <a:endCxn id="79" idx="4"/>
          </p:cNvCxnSpPr>
          <p:nvPr/>
        </p:nvCxnSpPr>
        <p:spPr>
          <a:xfrm flipV="1">
            <a:off x="7148104" y="3972183"/>
            <a:ext cx="3408" cy="33998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79" idx="0"/>
            <a:endCxn id="80" idx="4"/>
          </p:cNvCxnSpPr>
          <p:nvPr/>
        </p:nvCxnSpPr>
        <p:spPr>
          <a:xfrm flipH="1" flipV="1">
            <a:off x="7148104" y="2910311"/>
            <a:ext cx="3408" cy="773114"/>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Oval 82"/>
          <p:cNvSpPr/>
          <p:nvPr/>
        </p:nvSpPr>
        <p:spPr bwMode="gray">
          <a:xfrm>
            <a:off x="6996306" y="5941705"/>
            <a:ext cx="296779" cy="288758"/>
          </a:xfrm>
          <a:prstGeom prst="ellipse">
            <a:avLst/>
          </a:prstGeom>
          <a:solidFill>
            <a:schemeClr val="accent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sp>
        <p:nvSpPr>
          <p:cNvPr id="84" name="Oval 83"/>
          <p:cNvSpPr/>
          <p:nvPr/>
        </p:nvSpPr>
        <p:spPr bwMode="gray">
          <a:xfrm>
            <a:off x="6999714" y="5433282"/>
            <a:ext cx="296779" cy="288758"/>
          </a:xfrm>
          <a:prstGeom prst="ellipse">
            <a:avLst/>
          </a:prstGeom>
          <a:solidFill>
            <a:schemeClr val="accent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sp>
        <p:nvSpPr>
          <p:cNvPr id="85" name="Oval 84"/>
          <p:cNvSpPr/>
          <p:nvPr/>
        </p:nvSpPr>
        <p:spPr bwMode="gray">
          <a:xfrm>
            <a:off x="6996306" y="4820586"/>
            <a:ext cx="296779" cy="288758"/>
          </a:xfrm>
          <a:prstGeom prst="ellipse">
            <a:avLst/>
          </a:prstGeom>
          <a:solidFill>
            <a:schemeClr val="accent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cxnSp>
        <p:nvCxnSpPr>
          <p:cNvPr id="86" name="Straight Arrow Connector 85"/>
          <p:cNvCxnSpPr>
            <a:stCxn id="83" idx="0"/>
            <a:endCxn id="84" idx="4"/>
          </p:cNvCxnSpPr>
          <p:nvPr/>
        </p:nvCxnSpPr>
        <p:spPr>
          <a:xfrm flipV="1">
            <a:off x="7144696" y="5722040"/>
            <a:ext cx="3408" cy="219665"/>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84" idx="0"/>
            <a:endCxn id="85" idx="4"/>
          </p:cNvCxnSpPr>
          <p:nvPr/>
        </p:nvCxnSpPr>
        <p:spPr>
          <a:xfrm flipH="1" flipV="1">
            <a:off x="7144696" y="5109344"/>
            <a:ext cx="3408" cy="323938"/>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85" idx="0"/>
            <a:endCxn id="78" idx="4"/>
          </p:cNvCxnSpPr>
          <p:nvPr/>
        </p:nvCxnSpPr>
        <p:spPr>
          <a:xfrm flipV="1">
            <a:off x="7144696" y="4600921"/>
            <a:ext cx="3408" cy="219665"/>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9" name="Oval 88"/>
          <p:cNvSpPr/>
          <p:nvPr/>
        </p:nvSpPr>
        <p:spPr bwMode="gray">
          <a:xfrm>
            <a:off x="6996306" y="2048399"/>
            <a:ext cx="296779" cy="288758"/>
          </a:xfrm>
          <a:prstGeom prst="ellipse">
            <a:avLst/>
          </a:prstGeom>
          <a:solidFill>
            <a:schemeClr val="accent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cxnSp>
        <p:nvCxnSpPr>
          <p:cNvPr id="90" name="Straight Arrow Connector 89"/>
          <p:cNvCxnSpPr>
            <a:stCxn id="80" idx="0"/>
            <a:endCxn id="89" idx="4"/>
          </p:cNvCxnSpPr>
          <p:nvPr/>
        </p:nvCxnSpPr>
        <p:spPr>
          <a:xfrm flipH="1" flipV="1">
            <a:off x="7144696" y="2337157"/>
            <a:ext cx="3408" cy="284396"/>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1" name="Oval 90"/>
          <p:cNvSpPr/>
          <p:nvPr/>
        </p:nvSpPr>
        <p:spPr bwMode="gray">
          <a:xfrm>
            <a:off x="7849945" y="5040251"/>
            <a:ext cx="296779" cy="288758"/>
          </a:xfrm>
          <a:prstGeom prst="ellips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cxnSp>
        <p:nvCxnSpPr>
          <p:cNvPr id="92" name="Curved Connector 91"/>
          <p:cNvCxnSpPr>
            <a:stCxn id="84" idx="6"/>
            <a:endCxn id="91" idx="4"/>
          </p:cNvCxnSpPr>
          <p:nvPr/>
        </p:nvCxnSpPr>
        <p:spPr>
          <a:xfrm flipV="1">
            <a:off x="7296493" y="5329009"/>
            <a:ext cx="701842" cy="248652"/>
          </a:xfrm>
          <a:prstGeom prst="curvedConnector2">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3" name="Oval 92"/>
          <p:cNvSpPr/>
          <p:nvPr/>
        </p:nvSpPr>
        <p:spPr bwMode="gray">
          <a:xfrm>
            <a:off x="7849945" y="4531828"/>
            <a:ext cx="296779" cy="288758"/>
          </a:xfrm>
          <a:prstGeom prst="ellipse">
            <a:avLst/>
          </a:prstGeom>
          <a:solidFill>
            <a:schemeClr val="accent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cxnSp>
        <p:nvCxnSpPr>
          <p:cNvPr id="94" name="Straight Arrow Connector 93"/>
          <p:cNvCxnSpPr>
            <a:stCxn id="91" idx="0"/>
            <a:endCxn id="93" idx="4"/>
          </p:cNvCxnSpPr>
          <p:nvPr/>
        </p:nvCxnSpPr>
        <p:spPr>
          <a:xfrm flipV="1">
            <a:off x="7998335" y="4820586"/>
            <a:ext cx="0" cy="219665"/>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Oval 94"/>
          <p:cNvSpPr/>
          <p:nvPr/>
        </p:nvSpPr>
        <p:spPr bwMode="gray">
          <a:xfrm>
            <a:off x="7422970" y="3948119"/>
            <a:ext cx="296779" cy="288758"/>
          </a:xfrm>
          <a:prstGeom prst="ellips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cxnSp>
        <p:nvCxnSpPr>
          <p:cNvPr id="96" name="Curved Connector 95"/>
          <p:cNvCxnSpPr>
            <a:stCxn id="78" idx="6"/>
            <a:endCxn id="95" idx="4"/>
          </p:cNvCxnSpPr>
          <p:nvPr/>
        </p:nvCxnSpPr>
        <p:spPr>
          <a:xfrm flipV="1">
            <a:off x="7296493" y="4236877"/>
            <a:ext cx="274867" cy="219665"/>
          </a:xfrm>
          <a:prstGeom prst="curvedConnector2">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Oval 96"/>
          <p:cNvSpPr/>
          <p:nvPr/>
        </p:nvSpPr>
        <p:spPr bwMode="gray">
          <a:xfrm>
            <a:off x="7422969" y="2992981"/>
            <a:ext cx="296779" cy="288758"/>
          </a:xfrm>
          <a:prstGeom prst="ellipse">
            <a:avLst/>
          </a:prstGeom>
          <a:solidFill>
            <a:schemeClr val="accent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cxnSp>
        <p:nvCxnSpPr>
          <p:cNvPr id="98" name="Straight Arrow Connector 97"/>
          <p:cNvCxnSpPr>
            <a:stCxn id="95" idx="0"/>
            <a:endCxn id="97" idx="4"/>
          </p:cNvCxnSpPr>
          <p:nvPr/>
        </p:nvCxnSpPr>
        <p:spPr>
          <a:xfrm flipH="1" flipV="1">
            <a:off x="7571359" y="3281739"/>
            <a:ext cx="1" cy="66638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9" name="Oval 98"/>
          <p:cNvSpPr/>
          <p:nvPr/>
        </p:nvSpPr>
        <p:spPr bwMode="gray">
          <a:xfrm>
            <a:off x="7841250" y="3418732"/>
            <a:ext cx="296779" cy="288758"/>
          </a:xfrm>
          <a:prstGeom prst="ellipse">
            <a:avLst/>
          </a:prstGeom>
          <a:solidFill>
            <a:schemeClr val="accent1"/>
          </a:solidFill>
          <a:ln w="6350" algn="ctr">
            <a:no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cxnSp>
        <p:nvCxnSpPr>
          <p:cNvPr id="100" name="Straight Arrow Connector 99"/>
          <p:cNvCxnSpPr>
            <a:stCxn id="93" idx="0"/>
            <a:endCxn id="99" idx="4"/>
          </p:cNvCxnSpPr>
          <p:nvPr/>
        </p:nvCxnSpPr>
        <p:spPr>
          <a:xfrm flipH="1" flipV="1">
            <a:off x="7989640" y="3707490"/>
            <a:ext cx="8695" cy="824338"/>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1" name="Rectangle 100"/>
          <p:cNvSpPr/>
          <p:nvPr/>
        </p:nvSpPr>
        <p:spPr bwMode="gray">
          <a:xfrm>
            <a:off x="8255366" y="2073555"/>
            <a:ext cx="809601" cy="22892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sz="1400" kern="0" dirty="0" err="1" smtClean="0">
                <a:solidFill>
                  <a:srgbClr val="000000"/>
                </a:solidFill>
                <a:ea typeface="Arial Unicode MS" pitchFamily="34" charset="-128"/>
                <a:cs typeface="Arial Unicode MS" pitchFamily="34" charset="-128"/>
              </a:rPr>
              <a:t>master</a:t>
            </a:r>
            <a:endParaRPr sz="1400" kern="0" dirty="0" smtClean="0">
              <a:solidFill>
                <a:srgbClr val="000000"/>
              </a:solidFill>
              <a:ea typeface="Arial Unicode MS" pitchFamily="34" charset="-128"/>
              <a:cs typeface="Arial Unicode MS" pitchFamily="34" charset="-128"/>
            </a:endParaRPr>
          </a:p>
        </p:txBody>
      </p:sp>
      <p:sp>
        <p:nvSpPr>
          <p:cNvPr id="102" name="Rectangle 101"/>
          <p:cNvSpPr/>
          <p:nvPr/>
        </p:nvSpPr>
        <p:spPr bwMode="gray">
          <a:xfrm>
            <a:off x="8255366" y="3022158"/>
            <a:ext cx="809601" cy="22892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sz="1400" kern="0" dirty="0">
                <a:solidFill>
                  <a:srgbClr val="000000"/>
                </a:solidFill>
                <a:ea typeface="Arial Unicode MS" pitchFamily="34" charset="-128"/>
                <a:cs typeface="Arial Unicode MS" pitchFamily="34" charset="-128"/>
              </a:rPr>
              <a:t>r</a:t>
            </a:r>
            <a:r>
              <a:rPr sz="1400" kern="0" dirty="0" smtClean="0">
                <a:solidFill>
                  <a:srgbClr val="000000"/>
                </a:solidFill>
                <a:ea typeface="Arial Unicode MS" pitchFamily="34" charset="-128"/>
                <a:cs typeface="Arial Unicode MS" pitchFamily="34" charset="-128"/>
              </a:rPr>
              <a:t>el-1.2</a:t>
            </a:r>
          </a:p>
        </p:txBody>
      </p:sp>
      <p:sp>
        <p:nvSpPr>
          <p:cNvPr id="103" name="Rectangle 102"/>
          <p:cNvSpPr/>
          <p:nvPr/>
        </p:nvSpPr>
        <p:spPr bwMode="gray">
          <a:xfrm>
            <a:off x="8255366" y="3429505"/>
            <a:ext cx="809601" cy="22892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sz="1400" kern="0" dirty="0">
                <a:solidFill>
                  <a:srgbClr val="000000"/>
                </a:solidFill>
                <a:ea typeface="Arial Unicode MS" pitchFamily="34" charset="-128"/>
                <a:cs typeface="Arial Unicode MS" pitchFamily="34" charset="-128"/>
              </a:rPr>
              <a:t>r</a:t>
            </a:r>
            <a:r>
              <a:rPr sz="1400" kern="0" dirty="0" smtClean="0">
                <a:solidFill>
                  <a:srgbClr val="000000"/>
                </a:solidFill>
                <a:ea typeface="Arial Unicode MS" pitchFamily="34" charset="-128"/>
                <a:cs typeface="Arial Unicode MS" pitchFamily="34" charset="-128"/>
              </a:rPr>
              <a:t>el-1.1</a:t>
            </a:r>
          </a:p>
        </p:txBody>
      </p:sp>
      <p:sp>
        <p:nvSpPr>
          <p:cNvPr id="104" name="Rectangle 103"/>
          <p:cNvSpPr/>
          <p:nvPr/>
        </p:nvSpPr>
        <p:spPr bwMode="gray">
          <a:xfrm>
            <a:off x="2309220" y="2747396"/>
            <a:ext cx="809601" cy="228927"/>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sz="1400" kern="0" dirty="0" err="1" smtClean="0">
                <a:solidFill>
                  <a:srgbClr val="000000"/>
                </a:solidFill>
                <a:ea typeface="Arial Unicode MS" pitchFamily="34" charset="-128"/>
                <a:cs typeface="Arial Unicode MS" pitchFamily="34" charset="-128"/>
              </a:rPr>
              <a:t>master</a:t>
            </a:r>
            <a:endParaRPr sz="1400" kern="0" dirty="0" smtClean="0">
              <a:solidFill>
                <a:srgbClr val="000000"/>
              </a:solidFill>
              <a:ea typeface="Arial Unicode MS" pitchFamily="34" charset="-128"/>
              <a:cs typeface="Arial Unicode MS" pitchFamily="34" charset="-128"/>
            </a:endParaRPr>
          </a:p>
        </p:txBody>
      </p:sp>
      <p:grpSp>
        <p:nvGrpSpPr>
          <p:cNvPr id="57" name="Group 56"/>
          <p:cNvGrpSpPr/>
          <p:nvPr/>
        </p:nvGrpSpPr>
        <p:grpSpPr>
          <a:xfrm>
            <a:off x="10262627" y="3831188"/>
            <a:ext cx="1606573" cy="1550770"/>
            <a:chOff x="10262627" y="3607970"/>
            <a:chExt cx="1606573" cy="1974683"/>
          </a:xfrm>
        </p:grpSpPr>
        <p:sp>
          <p:nvSpPr>
            <p:cNvPr id="58" name="Rectangle 57"/>
            <p:cNvSpPr/>
            <p:nvPr/>
          </p:nvSpPr>
          <p:spPr bwMode="gray">
            <a:xfrm>
              <a:off x="10262627" y="3607970"/>
              <a:ext cx="1606573" cy="1974683"/>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sz="2000" kern="0" dirty="0" smtClean="0">
                  <a:solidFill>
                    <a:srgbClr val="000000"/>
                  </a:solidFill>
                  <a:ea typeface="Arial Unicode MS" pitchFamily="34" charset="-128"/>
                  <a:cs typeface="Arial Unicode MS" pitchFamily="34" charset="-128"/>
                </a:rPr>
                <a:t>Legend</a:t>
              </a:r>
            </a:p>
            <a:p>
              <a:pPr defTabSz="914400" fontAlgn="base">
                <a:spcBef>
                  <a:spcPct val="50000"/>
                </a:spcBef>
                <a:spcAft>
                  <a:spcPct val="0"/>
                </a:spcAft>
                <a:buClr>
                  <a:srgbClr val="F0AB00"/>
                </a:buClr>
                <a:buSzPct val="80000"/>
              </a:pPr>
              <a:r>
                <a:rPr sz="1600" kern="0" dirty="0" err="1" smtClean="0">
                  <a:solidFill>
                    <a:srgbClr val="000000"/>
                  </a:solidFill>
                  <a:ea typeface="Arial Unicode MS" pitchFamily="34" charset="-128"/>
                  <a:cs typeface="Arial Unicode MS" pitchFamily="34" charset="-128"/>
                </a:rPr>
                <a:t>Git</a:t>
              </a:r>
              <a:r>
                <a:rPr sz="1600" kern="0" dirty="0" smtClean="0">
                  <a:solidFill>
                    <a:srgbClr val="000000"/>
                  </a:solidFill>
                  <a:ea typeface="Arial Unicode MS" pitchFamily="34" charset="-128"/>
                  <a:cs typeface="Arial Unicode MS" pitchFamily="34" charset="-128"/>
                </a:rPr>
                <a:t>-Tag</a:t>
              </a:r>
            </a:p>
            <a:p>
              <a:pPr defTabSz="914400" fontAlgn="base">
                <a:spcBef>
                  <a:spcPct val="50000"/>
                </a:spcBef>
                <a:spcAft>
                  <a:spcPct val="0"/>
                </a:spcAft>
                <a:buClr>
                  <a:srgbClr val="F0AB00"/>
                </a:buClr>
                <a:buSzPct val="80000"/>
              </a:pPr>
              <a:r>
                <a:rPr sz="1600" kern="0" dirty="0" smtClean="0">
                  <a:solidFill>
                    <a:srgbClr val="000000"/>
                  </a:solidFill>
                  <a:ea typeface="Arial Unicode MS" pitchFamily="34" charset="-128"/>
                  <a:cs typeface="Arial Unicode MS" pitchFamily="34" charset="-128"/>
                </a:rPr>
                <a:t>Commit</a:t>
              </a:r>
            </a:p>
            <a:p>
              <a:pPr defTabSz="914400" fontAlgn="base">
                <a:spcBef>
                  <a:spcPct val="50000"/>
                </a:spcBef>
                <a:spcAft>
                  <a:spcPct val="0"/>
                </a:spcAft>
                <a:buClr>
                  <a:srgbClr val="F0AB00"/>
                </a:buClr>
                <a:buSzPct val="80000"/>
              </a:pPr>
              <a:r>
                <a:rPr sz="1600" kern="0" dirty="0" err="1" smtClean="0">
                  <a:solidFill>
                    <a:srgbClr val="000000"/>
                  </a:solidFill>
                  <a:ea typeface="Arial Unicode MS" pitchFamily="34" charset="-128"/>
                  <a:cs typeface="Arial Unicode MS" pitchFamily="34" charset="-128"/>
                </a:rPr>
                <a:t>Branch</a:t>
              </a:r>
              <a:endParaRPr sz="1600" kern="0" dirty="0" smtClean="0">
                <a:solidFill>
                  <a:srgbClr val="000000"/>
                </a:solidFill>
                <a:ea typeface="Arial Unicode MS" pitchFamily="34" charset="-128"/>
                <a:cs typeface="Arial Unicode MS" pitchFamily="34" charset="-128"/>
              </a:endParaRPr>
            </a:p>
          </p:txBody>
        </p:sp>
        <p:sp>
          <p:nvSpPr>
            <p:cNvPr id="61" name="Flowchart: Document 60"/>
            <p:cNvSpPr/>
            <p:nvPr/>
          </p:nvSpPr>
          <p:spPr bwMode="gray">
            <a:xfrm>
              <a:off x="11279027" y="4254454"/>
              <a:ext cx="403277" cy="340857"/>
            </a:xfrm>
            <a:prstGeom prst="flowChartDocumen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sz="1400" kern="0" dirty="0" smtClean="0">
                <a:solidFill>
                  <a:srgbClr val="000000"/>
                </a:solidFill>
                <a:ea typeface="Arial Unicode MS" pitchFamily="34" charset="-128"/>
                <a:cs typeface="Arial Unicode MS" pitchFamily="34" charset="-128"/>
              </a:endParaRPr>
            </a:p>
          </p:txBody>
        </p:sp>
        <p:sp>
          <p:nvSpPr>
            <p:cNvPr id="71" name="Oval 70"/>
            <p:cNvSpPr/>
            <p:nvPr/>
          </p:nvSpPr>
          <p:spPr bwMode="gray">
            <a:xfrm>
              <a:off x="11382133" y="4732653"/>
              <a:ext cx="197067" cy="284907"/>
            </a:xfrm>
            <a:prstGeom prst="ellipse">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sz="2000" kern="0" dirty="0" err="1" smtClean="0">
                <a:solidFill>
                  <a:srgbClr val="000000"/>
                </a:solidFill>
                <a:ea typeface="Arial Unicode MS" pitchFamily="34" charset="-128"/>
                <a:cs typeface="Arial Unicode MS" pitchFamily="34" charset="-128"/>
              </a:endParaRPr>
            </a:p>
          </p:txBody>
        </p:sp>
        <p:sp>
          <p:nvSpPr>
            <p:cNvPr id="72" name="Rectangle 71"/>
            <p:cNvSpPr/>
            <p:nvPr/>
          </p:nvSpPr>
          <p:spPr bwMode="gray">
            <a:xfrm>
              <a:off x="11279029" y="5250959"/>
              <a:ext cx="403277" cy="21510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sz="1400" kern="0" dirty="0" smtClean="0">
                <a:solidFill>
                  <a:srgbClr val="000000"/>
                </a:solidFill>
                <a:ea typeface="Arial Unicode MS" pitchFamily="34" charset="-128"/>
                <a:cs typeface="Arial Unicode MS" pitchFamily="34" charset="-128"/>
              </a:endParaRPr>
            </a:p>
          </p:txBody>
        </p:sp>
      </p:grpSp>
      <p:sp>
        <p:nvSpPr>
          <p:cNvPr id="3" name="Rectangle 2"/>
          <p:cNvSpPr/>
          <p:nvPr/>
        </p:nvSpPr>
        <p:spPr>
          <a:xfrm>
            <a:off x="5104834" y="3523398"/>
            <a:ext cx="453970" cy="415498"/>
          </a:xfrm>
          <a:prstGeom prst="rect">
            <a:avLst/>
          </a:prstGeom>
        </p:spPr>
        <p:txBody>
          <a:bodyPr wrap="none">
            <a:spAutoFit/>
          </a:bodyPr>
          <a:lstStyle/>
          <a:p>
            <a:r>
              <a:rPr dirty="0" err="1">
                <a:solidFill>
                  <a:srgbClr val="000000"/>
                </a:solidFill>
              </a:rPr>
              <a:t>vs</a:t>
            </a:r>
            <a:endParaRPr dirty="0">
              <a:solidFill>
                <a:srgbClr val="000000"/>
              </a:solidFill>
            </a:endParaRPr>
          </a:p>
        </p:txBody>
      </p:sp>
    </p:spTree>
    <p:extLst>
      <p:ext uri="{BB962C8B-B14F-4D97-AF65-F5344CB8AC3E}">
        <p14:creationId xmlns:p14="http://schemas.microsoft.com/office/powerpoint/2010/main" val="14905765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err="1"/>
              <a:t>Automatic</a:t>
            </a:r>
            <a:r>
              <a:rPr lang="de-DE" dirty="0"/>
              <a:t> </a:t>
            </a:r>
            <a:r>
              <a:rPr lang="de-DE" dirty="0" err="1" smtClean="0"/>
              <a:t>Versioning</a:t>
            </a:r>
            <a:r>
              <a:rPr lang="de-DE" dirty="0" smtClean="0"/>
              <a:t/>
            </a:r>
            <a:br>
              <a:rPr lang="de-DE" dirty="0" smtClean="0"/>
            </a:br>
            <a:r>
              <a:rPr lang="en-US" b="0" dirty="0"/>
              <a:t>In case of failure in production – find the responsible commit </a:t>
            </a:r>
            <a:r>
              <a:rPr lang="en-US" b="0" dirty="0" smtClean="0"/>
              <a:t>fast</a:t>
            </a:r>
            <a:endParaRPr lang="de-DE" b="0" dirty="0"/>
          </a:p>
        </p:txBody>
      </p:sp>
      <p:sp>
        <p:nvSpPr>
          <p:cNvPr id="5" name="Text Placeholder 4"/>
          <p:cNvSpPr>
            <a:spLocks noGrp="1"/>
          </p:cNvSpPr>
          <p:nvPr>
            <p:ph type="body" sz="quarter" idx="10"/>
          </p:nvPr>
        </p:nvSpPr>
        <p:spPr>
          <a:xfrm>
            <a:off x="324000" y="1432290"/>
            <a:ext cx="11545200" cy="4650831"/>
          </a:xfrm>
        </p:spPr>
        <p:txBody>
          <a:bodyPr/>
          <a:lstStyle/>
          <a:p>
            <a:r>
              <a:rPr lang="en-US" b="0" dirty="0" smtClean="0"/>
              <a:t>Screenshot Nexus</a:t>
            </a:r>
            <a:endParaRPr lang="en-US" b="0" dirty="0"/>
          </a:p>
          <a:p>
            <a:endParaRPr lang="en-US" b="0" dirty="0" smtClean="0"/>
          </a:p>
        </p:txBody>
      </p:sp>
      <p:pic>
        <p:nvPicPr>
          <p:cNvPr id="13" name="Picture 12"/>
          <p:cNvPicPr>
            <a:picLocks noChangeAspect="1"/>
          </p:cNvPicPr>
          <p:nvPr/>
        </p:nvPicPr>
        <p:blipFill>
          <a:blip r:embed="rId2"/>
          <a:stretch>
            <a:fillRect/>
          </a:stretch>
        </p:blipFill>
        <p:spPr>
          <a:xfrm>
            <a:off x="1819410" y="2023009"/>
            <a:ext cx="7996229" cy="380925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269043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sz="3200" dirty="0" err="1" smtClean="0"/>
              <a:t>Maven</a:t>
            </a:r>
            <a:r>
              <a:rPr lang="de-DE" sz="3200" dirty="0" smtClean="0"/>
              <a:t> Release </a:t>
            </a:r>
            <a:r>
              <a:rPr lang="de-DE" sz="3200" dirty="0" err="1" smtClean="0"/>
              <a:t>Plugin</a:t>
            </a:r>
            <a:r>
              <a:rPr lang="de-DE" sz="3200" dirty="0" smtClean="0"/>
              <a:t> </a:t>
            </a:r>
            <a:r>
              <a:rPr lang="de-DE" sz="3200" dirty="0" err="1" smtClean="0"/>
              <a:t>and</a:t>
            </a:r>
            <a:r>
              <a:rPr lang="de-DE" sz="3200" dirty="0" smtClean="0"/>
              <a:t> </a:t>
            </a:r>
            <a:r>
              <a:rPr lang="de-DE" sz="3200" dirty="0" err="1" smtClean="0"/>
              <a:t>Continuous</a:t>
            </a:r>
            <a:r>
              <a:rPr lang="de-DE" sz="3200" dirty="0" smtClean="0"/>
              <a:t> </a:t>
            </a:r>
            <a:r>
              <a:rPr lang="de-DE" sz="3200" dirty="0" err="1" smtClean="0"/>
              <a:t>Delivery</a:t>
            </a:r>
            <a:endParaRPr lang="de-DE" sz="3200" dirty="0"/>
          </a:p>
        </p:txBody>
      </p:sp>
      <p:sp>
        <p:nvSpPr>
          <p:cNvPr id="5" name="Text Placeholder 4"/>
          <p:cNvSpPr>
            <a:spLocks noGrp="1"/>
          </p:cNvSpPr>
          <p:nvPr>
            <p:ph type="body" sz="quarter" idx="10"/>
          </p:nvPr>
        </p:nvSpPr>
        <p:spPr/>
        <p:txBody>
          <a:bodyPr/>
          <a:lstStyle/>
          <a:p>
            <a:pPr marL="342900" indent="-342900">
              <a:buFont typeface="Arial"/>
              <a:buChar char="•"/>
            </a:pPr>
            <a:r>
              <a:rPr lang="de-DE" sz="2800" dirty="0" err="1"/>
              <a:t>Why</a:t>
            </a:r>
            <a:r>
              <a:rPr lang="de-DE" sz="2800" dirty="0"/>
              <a:t> </a:t>
            </a:r>
            <a:r>
              <a:rPr lang="de-DE" sz="2800" dirty="0" smtClean="0"/>
              <a:t>SNAPSHOTs?</a:t>
            </a:r>
          </a:p>
          <a:p>
            <a:pPr marL="342900" indent="-342900">
              <a:buFont typeface="Arial"/>
              <a:buChar char="•"/>
            </a:pPr>
            <a:r>
              <a:rPr lang="de-DE" sz="2800" dirty="0" err="1" smtClean="0"/>
              <a:t>Releasing</a:t>
            </a:r>
            <a:r>
              <a:rPr lang="de-DE" sz="2800" dirty="0" smtClean="0"/>
              <a:t> </a:t>
            </a:r>
            <a:r>
              <a:rPr lang="de-DE" sz="2800" dirty="0" err="1" smtClean="0"/>
              <a:t>means</a:t>
            </a:r>
            <a:r>
              <a:rPr lang="de-DE" sz="2800" dirty="0" smtClean="0"/>
              <a:t> </a:t>
            </a:r>
            <a:r>
              <a:rPr lang="de-DE" sz="2800" dirty="0" err="1" smtClean="0"/>
              <a:t>changing</a:t>
            </a:r>
            <a:r>
              <a:rPr lang="de-DE" sz="2800" dirty="0" smtClean="0"/>
              <a:t> </a:t>
            </a:r>
            <a:r>
              <a:rPr lang="de-DE" sz="2800" dirty="0" err="1" smtClean="0"/>
              <a:t>the</a:t>
            </a:r>
            <a:r>
              <a:rPr lang="de-DE" sz="2800" dirty="0" smtClean="0"/>
              <a:t> POM – </a:t>
            </a:r>
            <a:r>
              <a:rPr lang="de-DE" sz="2800" dirty="0" err="1" smtClean="0"/>
              <a:t>implications</a:t>
            </a:r>
            <a:r>
              <a:rPr lang="de-DE" sz="2800" dirty="0" smtClean="0"/>
              <a:t>?</a:t>
            </a:r>
            <a:endParaRPr lang="de-DE" sz="2800" dirty="0" smtClean="0"/>
          </a:p>
          <a:p>
            <a:pPr marL="342900" indent="-342900">
              <a:buFont typeface="Arial"/>
              <a:buChar char="•"/>
            </a:pPr>
            <a:r>
              <a:rPr lang="de-DE" sz="2800" dirty="0" err="1" smtClean="0"/>
              <a:t>What</a:t>
            </a:r>
            <a:r>
              <a:rPr lang="de-DE" sz="2800" dirty="0" smtClean="0"/>
              <a:t> </a:t>
            </a:r>
            <a:r>
              <a:rPr lang="de-DE" sz="2800" dirty="0" err="1" smtClean="0"/>
              <a:t>would</a:t>
            </a:r>
            <a:r>
              <a:rPr lang="de-DE" sz="2800" dirty="0" smtClean="0"/>
              <a:t> </a:t>
            </a:r>
            <a:r>
              <a:rPr lang="de-DE" sz="2800" dirty="0" err="1" smtClean="0"/>
              <a:t>you</a:t>
            </a:r>
            <a:r>
              <a:rPr lang="de-DE" sz="2800" dirty="0" smtClean="0"/>
              <a:t> like </a:t>
            </a:r>
            <a:r>
              <a:rPr lang="de-DE" sz="2800" dirty="0" err="1" smtClean="0"/>
              <a:t>to</a:t>
            </a:r>
            <a:r>
              <a:rPr lang="de-DE" sz="2800" dirty="0" smtClean="0"/>
              <a:t> </a:t>
            </a:r>
            <a:r>
              <a:rPr lang="de-DE" sz="2800" dirty="0" err="1" smtClean="0"/>
              <a:t>depend</a:t>
            </a:r>
            <a:r>
              <a:rPr lang="de-DE" sz="2800" dirty="0" smtClean="0"/>
              <a:t> upon?</a:t>
            </a:r>
          </a:p>
        </p:txBody>
      </p:sp>
    </p:spTree>
    <p:extLst>
      <p:ext uri="{BB962C8B-B14F-4D97-AF65-F5344CB8AC3E}">
        <p14:creationId xmlns:p14="http://schemas.microsoft.com/office/powerpoint/2010/main" val="10070278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432113" y="324075"/>
            <a:ext cx="11330950" cy="756175"/>
          </a:xfrm>
          <a:prstGeom prst="rect">
            <a:avLst/>
          </a:prstGeom>
        </p:spPr>
        <p:txBody>
          <a:bodyPr lIns="108878" tIns="54439" rIns="108878" bIns="54439" anchor="ct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dirty="0" smtClean="0"/>
              <a:t>Agenda</a:t>
            </a:r>
          </a:p>
        </p:txBody>
      </p:sp>
      <p:grpSp>
        <p:nvGrpSpPr>
          <p:cNvPr id="6" name="Group 5"/>
          <p:cNvGrpSpPr/>
          <p:nvPr/>
        </p:nvGrpSpPr>
        <p:grpSpPr>
          <a:xfrm>
            <a:off x="439760" y="2346591"/>
            <a:ext cx="11319728" cy="2147267"/>
            <a:chOff x="329734" y="2346048"/>
            <a:chExt cx="8487586" cy="2146770"/>
          </a:xfrm>
        </p:grpSpPr>
        <p:sp>
          <p:nvSpPr>
            <p:cNvPr id="7" name="Rounded Rectangle 6"/>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a:ea typeface="Arial Unicode MS" pitchFamily="34" charset="-128"/>
                <a:cs typeface="Arial Unicode MS" pitchFamily="34" charset="-128"/>
              </a:endParaRPr>
            </a:p>
          </p:txBody>
        </p:sp>
        <p:pic>
          <p:nvPicPr>
            <p:cNvPr id="8"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Title 1"/>
            <p:cNvSpPr txBox="1">
              <a:spLocks/>
            </p:cNvSpPr>
            <p:nvPr/>
          </p:nvSpPr>
          <p:spPr bwMode="gray">
            <a:xfrm>
              <a:off x="2389844" y="3095720"/>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300" dirty="0" smtClean="0">
                  <a:solidFill>
                    <a:schemeClr val="tx1"/>
                  </a:solidFill>
                  <a:latin typeface="+mn-lt"/>
                  <a:ea typeface="+mn-ea"/>
                  <a:cs typeface="+mn-cs"/>
                </a:rPr>
                <a:t>Exercise 06 </a:t>
              </a:r>
              <a:endParaRPr lang="en-US" sz="4300" dirty="0">
                <a:solidFill>
                  <a:schemeClr val="tx1"/>
                </a:solidFill>
                <a:latin typeface="+mn-lt"/>
                <a:ea typeface="+mn-ea"/>
                <a:cs typeface="+mn-cs"/>
              </a:endParaRPr>
            </a:p>
          </p:txBody>
        </p:sp>
      </p:grpSp>
      <p:sp>
        <p:nvSpPr>
          <p:cNvPr id="9" name="Action Button: Home 8">
            <a:hlinkClick r:id="rId3" action="ppaction://hlinksldjump" highlightClick="1"/>
          </p:cNvPr>
          <p:cNvSpPr/>
          <p:nvPr/>
        </p:nvSpPr>
        <p:spPr bwMode="gray">
          <a:xfrm>
            <a:off x="11486226" y="329368"/>
            <a:ext cx="276837" cy="291101"/>
          </a:xfrm>
          <a:prstGeom prst="actionButtonHom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0350965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err="1" smtClean="0"/>
              <a:t>Exercises</a:t>
            </a:r>
            <a:endParaRPr lang="de-DE" dirty="0"/>
          </a:p>
        </p:txBody>
      </p:sp>
      <p:sp>
        <p:nvSpPr>
          <p:cNvPr id="5" name="Text Placeholder 4"/>
          <p:cNvSpPr>
            <a:spLocks noGrp="1"/>
          </p:cNvSpPr>
          <p:nvPr>
            <p:ph type="body" sz="quarter" idx="10"/>
          </p:nvPr>
        </p:nvSpPr>
        <p:spPr>
          <a:xfrm>
            <a:off x="324000" y="1691078"/>
            <a:ext cx="6328470" cy="4392043"/>
          </a:xfrm>
        </p:spPr>
        <p:txBody>
          <a:bodyPr/>
          <a:lstStyle/>
          <a:p>
            <a:r>
              <a:rPr lang="de-DE" dirty="0" err="1"/>
              <a:t>Exercise</a:t>
            </a:r>
            <a:r>
              <a:rPr lang="de-DE" dirty="0"/>
              <a:t> 06: Automated </a:t>
            </a:r>
            <a:r>
              <a:rPr lang="de-DE" dirty="0" err="1"/>
              <a:t>Versioning</a:t>
            </a:r>
            <a:endParaRPr lang="de-DE" dirty="0"/>
          </a:p>
          <a:p>
            <a:r>
              <a:rPr lang="de-DE" dirty="0">
                <a:hlinkClick r:id="rId2"/>
              </a:rPr>
              <a:t>https://github.wdf.sap.corp/cc-java-dev/cc-m4-coursematerial/blob/master/Exercises/Exercise06-AutomateVersioning.md</a:t>
            </a:r>
            <a:endParaRPr lang="de-DE"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00700" y="1691078"/>
            <a:ext cx="5068499" cy="3238620"/>
          </a:xfrm>
          <a:prstGeom prst="rect">
            <a:avLst/>
          </a:prstGeom>
        </p:spPr>
      </p:pic>
    </p:spTree>
    <p:extLst>
      <p:ext uri="{BB962C8B-B14F-4D97-AF65-F5344CB8AC3E}">
        <p14:creationId xmlns:p14="http://schemas.microsoft.com/office/powerpoint/2010/main" val="14686414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z="3200" dirty="0" err="1"/>
              <a:t>Maven</a:t>
            </a:r>
            <a:r>
              <a:rPr lang="de-DE" sz="3200" dirty="0"/>
              <a:t> Release </a:t>
            </a:r>
            <a:r>
              <a:rPr lang="de-DE" sz="3200" dirty="0" err="1"/>
              <a:t>Plugin</a:t>
            </a:r>
            <a:r>
              <a:rPr lang="de-DE" sz="3200" dirty="0"/>
              <a:t> </a:t>
            </a:r>
            <a:r>
              <a:rPr lang="de-DE" sz="3200" dirty="0" err="1"/>
              <a:t>and</a:t>
            </a:r>
            <a:r>
              <a:rPr lang="de-DE" sz="3200" dirty="0"/>
              <a:t> </a:t>
            </a:r>
            <a:r>
              <a:rPr lang="de-DE" sz="3200" dirty="0" err="1"/>
              <a:t>Continuous</a:t>
            </a:r>
            <a:r>
              <a:rPr lang="de-DE" sz="3200" dirty="0"/>
              <a:t> </a:t>
            </a:r>
            <a:r>
              <a:rPr lang="de-DE" sz="3200" dirty="0" err="1"/>
              <a:t>Delivery</a:t>
            </a:r>
            <a:endParaRPr lang="en-US" sz="3200" dirty="0"/>
          </a:p>
        </p:txBody>
      </p:sp>
      <p:sp>
        <p:nvSpPr>
          <p:cNvPr id="4" name="Abgerundetes Rechteck 6"/>
          <p:cNvSpPr/>
          <p:nvPr/>
        </p:nvSpPr>
        <p:spPr>
          <a:xfrm>
            <a:off x="2517797" y="2165081"/>
            <a:ext cx="1944216" cy="1152128"/>
          </a:xfrm>
          <a:prstGeom prst="roundRect">
            <a:avLst/>
          </a:prstGeom>
          <a:solidFill>
            <a:schemeClr val="accent1"/>
          </a:solidFill>
          <a:ln>
            <a:noFill/>
          </a:ln>
          <a:effectLst>
            <a:outerShdw blurRad="50800" dist="38100" dir="27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err="1" smtClean="0">
                <a:solidFill>
                  <a:schemeClr val="tx1"/>
                </a:solidFill>
              </a:rPr>
              <a:t>Build</a:t>
            </a:r>
            <a:r>
              <a:rPr lang="de-DE" b="1" dirty="0" smtClean="0">
                <a:solidFill>
                  <a:schemeClr val="tx1"/>
                </a:solidFill>
              </a:rPr>
              <a:t> SNAPSHOT</a:t>
            </a:r>
            <a:endParaRPr lang="de-DE" b="1" dirty="0">
              <a:solidFill>
                <a:schemeClr val="tx1"/>
              </a:solidFill>
            </a:endParaRPr>
          </a:p>
        </p:txBody>
      </p:sp>
      <p:cxnSp>
        <p:nvCxnSpPr>
          <p:cNvPr id="5" name="Gewinkelte Verbindung 8"/>
          <p:cNvCxnSpPr>
            <a:stCxn id="6" idx="0"/>
            <a:endCxn id="4" idx="1"/>
          </p:cNvCxnSpPr>
          <p:nvPr/>
        </p:nvCxnSpPr>
        <p:spPr>
          <a:xfrm rot="16200000" flipH="1" flipV="1">
            <a:off x="4729019" y="-46141"/>
            <a:ext cx="576063" cy="4998507"/>
          </a:xfrm>
          <a:prstGeom prst="bentConnector4">
            <a:avLst>
              <a:gd name="adj1" fmla="val -39683"/>
              <a:gd name="adj2" fmla="val 10457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6" name="Abgerundetes Rechteck 16"/>
          <p:cNvSpPr/>
          <p:nvPr/>
        </p:nvSpPr>
        <p:spPr>
          <a:xfrm>
            <a:off x="6544196" y="2165082"/>
            <a:ext cx="1944216" cy="1152128"/>
          </a:xfrm>
          <a:prstGeom prst="roundRect">
            <a:avLst/>
          </a:prstGeom>
          <a:solidFill>
            <a:schemeClr val="accent1"/>
          </a:solidFill>
          <a:ln>
            <a:noFill/>
          </a:ln>
          <a:effectLst>
            <a:outerShdw blurRad="50800" dist="38100" dir="27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smtClean="0">
                <a:solidFill>
                  <a:schemeClr val="tx1"/>
                </a:solidFill>
              </a:rPr>
              <a:t>Test</a:t>
            </a:r>
            <a:endParaRPr lang="de-DE" b="1" dirty="0">
              <a:solidFill>
                <a:schemeClr val="tx1"/>
              </a:solidFill>
            </a:endParaRPr>
          </a:p>
        </p:txBody>
      </p:sp>
      <p:cxnSp>
        <p:nvCxnSpPr>
          <p:cNvPr id="7" name="Gerade Verbindung mit Pfeil 18"/>
          <p:cNvCxnSpPr>
            <a:stCxn id="4" idx="3"/>
            <a:endCxn id="6" idx="1"/>
          </p:cNvCxnSpPr>
          <p:nvPr/>
        </p:nvCxnSpPr>
        <p:spPr>
          <a:xfrm>
            <a:off x="4462013" y="2741145"/>
            <a:ext cx="2082183" cy="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8" name="Abgerundetes Rechteck 19"/>
          <p:cNvSpPr/>
          <p:nvPr/>
        </p:nvSpPr>
        <p:spPr>
          <a:xfrm>
            <a:off x="6544196" y="4509120"/>
            <a:ext cx="1944216" cy="1152128"/>
          </a:xfrm>
          <a:prstGeom prst="roundRect">
            <a:avLst/>
          </a:prstGeom>
          <a:solidFill>
            <a:schemeClr val="accent1"/>
          </a:solidFill>
          <a:ln>
            <a:noFill/>
          </a:ln>
          <a:effectLst>
            <a:outerShdw blurRad="50800" dist="38100" dir="27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err="1" smtClean="0">
                <a:solidFill>
                  <a:schemeClr val="tx1"/>
                </a:solidFill>
              </a:rPr>
              <a:t>Build</a:t>
            </a:r>
            <a:r>
              <a:rPr lang="de-DE" b="1" dirty="0" smtClean="0">
                <a:solidFill>
                  <a:schemeClr val="tx1"/>
                </a:solidFill>
              </a:rPr>
              <a:t> RELEASE</a:t>
            </a:r>
            <a:endParaRPr lang="de-DE" b="1" dirty="0">
              <a:solidFill>
                <a:schemeClr val="tx1"/>
              </a:solidFill>
            </a:endParaRPr>
          </a:p>
        </p:txBody>
      </p:sp>
      <p:cxnSp>
        <p:nvCxnSpPr>
          <p:cNvPr id="9" name="Gerade Verbindung mit Pfeil 21"/>
          <p:cNvCxnSpPr>
            <a:stCxn id="6" idx="2"/>
            <a:endCxn id="8" idx="0"/>
          </p:cNvCxnSpPr>
          <p:nvPr/>
        </p:nvCxnSpPr>
        <p:spPr>
          <a:xfrm>
            <a:off x="7516304" y="3317210"/>
            <a:ext cx="0" cy="119191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0" name="Gerade Verbindung mit Pfeil 31"/>
          <p:cNvCxnSpPr>
            <a:stCxn id="8" idx="1"/>
            <a:endCxn id="11" idx="3"/>
          </p:cNvCxnSpPr>
          <p:nvPr/>
        </p:nvCxnSpPr>
        <p:spPr>
          <a:xfrm flipH="1" flipV="1">
            <a:off x="4440947" y="5085183"/>
            <a:ext cx="2103249" cy="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1" name="Abgerundetes Rechteck 32"/>
          <p:cNvSpPr/>
          <p:nvPr/>
        </p:nvSpPr>
        <p:spPr>
          <a:xfrm>
            <a:off x="2496731" y="4509119"/>
            <a:ext cx="1944216" cy="1152128"/>
          </a:xfrm>
          <a:prstGeom prst="roundRect">
            <a:avLst/>
          </a:prstGeom>
          <a:solidFill>
            <a:schemeClr val="accent1"/>
          </a:solidFill>
          <a:ln>
            <a:noFill/>
          </a:ln>
          <a:effectLst>
            <a:outerShdw blurRad="50800" dist="38100" dir="27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err="1" smtClean="0">
                <a:solidFill>
                  <a:schemeClr val="tx1"/>
                </a:solidFill>
              </a:rPr>
              <a:t>Deliver</a:t>
            </a:r>
            <a:r>
              <a:rPr lang="de-DE" b="1" dirty="0" smtClean="0">
                <a:solidFill>
                  <a:schemeClr val="tx1"/>
                </a:solidFill>
              </a:rPr>
              <a:t> /</a:t>
            </a:r>
            <a:br>
              <a:rPr lang="de-DE" b="1" dirty="0" smtClean="0">
                <a:solidFill>
                  <a:schemeClr val="tx1"/>
                </a:solidFill>
              </a:rPr>
            </a:br>
            <a:r>
              <a:rPr lang="de-DE" b="1" dirty="0" smtClean="0">
                <a:solidFill>
                  <a:schemeClr val="tx1"/>
                </a:solidFill>
              </a:rPr>
              <a:t>Go Live</a:t>
            </a:r>
            <a:endParaRPr lang="de-DE" b="1" dirty="0">
              <a:solidFill>
                <a:schemeClr val="tx1"/>
              </a:solidFill>
            </a:endParaRPr>
          </a:p>
        </p:txBody>
      </p:sp>
      <p:sp>
        <p:nvSpPr>
          <p:cNvPr id="19" name="TextBox 18"/>
          <p:cNvSpPr txBox="1"/>
          <p:nvPr/>
        </p:nvSpPr>
        <p:spPr>
          <a:xfrm>
            <a:off x="4704735" y="4497611"/>
            <a:ext cx="1307647"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What about the tests?</a:t>
            </a:r>
            <a:endParaRPr lang="en-US" sz="1800" kern="0" dirty="0" smtClean="0">
              <a:ea typeface="Arial Unicode MS" pitchFamily="34" charset="-128"/>
              <a:cs typeface="Arial Unicode MS" pitchFamily="34" charset="-128"/>
            </a:endParaRPr>
          </a:p>
        </p:txBody>
      </p:sp>
      <p:sp>
        <p:nvSpPr>
          <p:cNvPr id="20" name="TextBox 19"/>
          <p:cNvSpPr txBox="1"/>
          <p:nvPr/>
        </p:nvSpPr>
        <p:spPr>
          <a:xfrm>
            <a:off x="7656226" y="3648016"/>
            <a:ext cx="3541255"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Changes not only own version, </a:t>
            </a:r>
            <a:r>
              <a:rPr lang="en-US" sz="1800" kern="0" dirty="0">
                <a:ea typeface="Arial Unicode MS" pitchFamily="34" charset="-128"/>
                <a:cs typeface="Arial Unicode MS" pitchFamily="34" charset="-128"/>
              </a:rPr>
              <a:t/>
            </a:r>
            <a:br>
              <a:rPr lang="en-US" sz="1800" kern="0" dirty="0">
                <a:ea typeface="Arial Unicode MS" pitchFamily="34" charset="-128"/>
                <a:cs typeface="Arial Unicode MS" pitchFamily="34" charset="-128"/>
              </a:rPr>
            </a:br>
            <a:r>
              <a:rPr lang="en-US" sz="1800" i="1" kern="0" dirty="0" smtClean="0">
                <a:ea typeface="Arial Unicode MS" pitchFamily="34" charset="-128"/>
                <a:cs typeface="Arial Unicode MS" pitchFamily="34" charset="-128"/>
              </a:rPr>
              <a:t>but potentially also </a:t>
            </a:r>
            <a:r>
              <a:rPr lang="en-US" sz="1800" i="1" kern="0" dirty="0" smtClean="0">
                <a:ea typeface="Arial Unicode MS" pitchFamily="34" charset="-128"/>
                <a:cs typeface="Arial Unicode MS" pitchFamily="34" charset="-128"/>
              </a:rPr>
              <a:t>dependencies</a:t>
            </a:r>
          </a:p>
        </p:txBody>
      </p:sp>
    </p:spTree>
    <p:extLst>
      <p:ext uri="{BB962C8B-B14F-4D97-AF65-F5344CB8AC3E}">
        <p14:creationId xmlns:p14="http://schemas.microsoft.com/office/powerpoint/2010/main" val="548352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1" grpId="0" animBg="1"/>
      <p:bldP spid="19" grpId="0"/>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Maven Release Plugin: Steps</a:t>
            </a:r>
            <a:endParaRPr lang="en-US" sz="3200" dirty="0"/>
          </a:p>
        </p:txBody>
      </p:sp>
      <p:sp>
        <p:nvSpPr>
          <p:cNvPr id="3" name="Text Placeholder 2"/>
          <p:cNvSpPr>
            <a:spLocks noGrp="1"/>
          </p:cNvSpPr>
          <p:nvPr>
            <p:ph type="body" sz="quarter" idx="10"/>
          </p:nvPr>
        </p:nvSpPr>
        <p:spPr>
          <a:xfrm>
            <a:off x="324000" y="1458056"/>
            <a:ext cx="5373782" cy="4950051"/>
          </a:xfrm>
        </p:spPr>
        <p:txBody>
          <a:bodyPr/>
          <a:lstStyle/>
          <a:p>
            <a:pPr marL="342900" indent="-342900">
              <a:buFont typeface="Arial"/>
              <a:buChar char="•"/>
            </a:pPr>
            <a:r>
              <a:rPr lang="en-US" dirty="0" smtClean="0"/>
              <a:t>Check: no </a:t>
            </a:r>
            <a:r>
              <a:rPr lang="en-US" dirty="0"/>
              <a:t>uncommitted </a:t>
            </a:r>
            <a:r>
              <a:rPr lang="en-US" dirty="0" smtClean="0"/>
              <a:t>changes, </a:t>
            </a:r>
            <a:r>
              <a:rPr lang="en-US" dirty="0" smtClean="0"/>
              <a:t/>
            </a:r>
            <a:br>
              <a:rPr lang="en-US" dirty="0" smtClean="0"/>
            </a:br>
            <a:r>
              <a:rPr lang="en-US" dirty="0" smtClean="0"/>
              <a:t>no </a:t>
            </a:r>
            <a:r>
              <a:rPr lang="en-US" dirty="0"/>
              <a:t>SNAPSHOT dependencies</a:t>
            </a:r>
          </a:p>
          <a:p>
            <a:pPr marL="342900" indent="-342900">
              <a:buFont typeface="Arial"/>
              <a:buChar char="•"/>
            </a:pPr>
            <a:r>
              <a:rPr lang="en-US" dirty="0" smtClean="0"/>
              <a:t>Change version </a:t>
            </a:r>
            <a:r>
              <a:rPr lang="en-US" dirty="0"/>
              <a:t>in </a:t>
            </a:r>
            <a:r>
              <a:rPr lang="en-US" dirty="0" smtClean="0"/>
              <a:t>POMs </a:t>
            </a:r>
            <a:r>
              <a:rPr lang="en-US" dirty="0" smtClean="0"/>
              <a:t/>
            </a:r>
            <a:br>
              <a:rPr lang="en-US" dirty="0" smtClean="0"/>
            </a:br>
            <a:r>
              <a:rPr lang="en-US" dirty="0" smtClean="0"/>
              <a:t>from 1.0-SNAPSHOT </a:t>
            </a:r>
            <a:r>
              <a:rPr lang="en-US" dirty="0"/>
              <a:t>to </a:t>
            </a:r>
            <a:r>
              <a:rPr lang="en-US" dirty="0" smtClean="0"/>
              <a:t>1.0</a:t>
            </a:r>
            <a:endParaRPr lang="en-US" dirty="0"/>
          </a:p>
          <a:p>
            <a:pPr marL="342900" indent="-342900">
              <a:buFont typeface="Arial"/>
              <a:buChar char="•"/>
            </a:pPr>
            <a:r>
              <a:rPr lang="en-US" dirty="0" smtClean="0"/>
              <a:t>Run Maven tests</a:t>
            </a:r>
          </a:p>
          <a:p>
            <a:pPr marL="342900" indent="-342900">
              <a:buFont typeface="Arial"/>
              <a:buChar char="•"/>
            </a:pPr>
            <a:r>
              <a:rPr lang="en-US" dirty="0" smtClean="0"/>
              <a:t>Commit modified POMs</a:t>
            </a:r>
          </a:p>
          <a:p>
            <a:pPr marL="342900" indent="-342900">
              <a:buFont typeface="Arial"/>
              <a:buChar char="•"/>
            </a:pPr>
            <a:r>
              <a:rPr lang="en-US" dirty="0" smtClean="0"/>
              <a:t>Create </a:t>
            </a:r>
            <a:r>
              <a:rPr lang="en-US" dirty="0"/>
              <a:t>SCM </a:t>
            </a:r>
            <a:r>
              <a:rPr lang="en-US" dirty="0" smtClean="0"/>
              <a:t>tag</a:t>
            </a:r>
            <a:endParaRPr lang="en-US" dirty="0"/>
          </a:p>
          <a:p>
            <a:pPr marL="342900" indent="-342900">
              <a:buFont typeface="Arial"/>
              <a:buChar char="•"/>
            </a:pPr>
            <a:r>
              <a:rPr lang="en-US" dirty="0" smtClean="0"/>
              <a:t>Change version </a:t>
            </a:r>
            <a:r>
              <a:rPr lang="en-US" dirty="0"/>
              <a:t>in </a:t>
            </a:r>
            <a:r>
              <a:rPr lang="en-US" dirty="0" smtClean="0"/>
              <a:t>POMs </a:t>
            </a:r>
            <a:br>
              <a:rPr lang="en-US" dirty="0" smtClean="0"/>
            </a:br>
            <a:r>
              <a:rPr lang="en-US" dirty="0" smtClean="0"/>
              <a:t>from 1.0 to 1.1-SNAPSHOT</a:t>
            </a:r>
          </a:p>
          <a:p>
            <a:pPr marL="342900" indent="-342900">
              <a:buFont typeface="Arial"/>
              <a:buChar char="•"/>
            </a:pPr>
            <a:r>
              <a:rPr lang="en-US" dirty="0" smtClean="0"/>
              <a:t>Commit modified </a:t>
            </a:r>
            <a:r>
              <a:rPr lang="en-US" dirty="0"/>
              <a:t>POMs</a:t>
            </a:r>
          </a:p>
          <a:p>
            <a:pPr>
              <a:spcBef>
                <a:spcPts val="600"/>
              </a:spcBef>
            </a:pPr>
            <a:endParaRPr lang="en-US" dirty="0"/>
          </a:p>
          <a:p>
            <a:pPr>
              <a:lnSpc>
                <a:spcPct val="100000"/>
              </a:lnSpc>
              <a:spcBef>
                <a:spcPts val="600"/>
              </a:spcBef>
            </a:pPr>
            <a:endParaRPr lang="de-DE" dirty="0" smtClean="0"/>
          </a:p>
        </p:txBody>
      </p:sp>
      <p:sp>
        <p:nvSpPr>
          <p:cNvPr id="6" name="Oval Callout 5"/>
          <p:cNvSpPr/>
          <p:nvPr/>
        </p:nvSpPr>
        <p:spPr bwMode="gray">
          <a:xfrm>
            <a:off x="6783261" y="2724003"/>
            <a:ext cx="4334509" cy="967042"/>
          </a:xfrm>
          <a:prstGeom prst="wedgeEllipseCallout">
            <a:avLst>
              <a:gd name="adj1" fmla="val -143909"/>
              <a:gd name="adj2" fmla="val 27560"/>
            </a:avLst>
          </a:prstGeom>
          <a:solidFill>
            <a:schemeClr val="accent1"/>
          </a:solidFill>
          <a:ln w="6350" algn="ctr">
            <a:noFill/>
            <a:miter lim="800000"/>
            <a:headEnd/>
            <a:tailEnd/>
          </a:ln>
        </p:spPr>
        <p:txBody>
          <a:bodyPr lIns="90000" tIns="72000" rIns="90000" bIns="72000" rtlCol="0" anchor="ctr"/>
          <a:lstStyle/>
          <a:p>
            <a:pPr algn="ctr">
              <a:spcBef>
                <a:spcPts val="600"/>
              </a:spcBef>
            </a:pPr>
            <a:r>
              <a:rPr lang="en-US" sz="2000" dirty="0"/>
              <a:t>What about system level tests?</a:t>
            </a:r>
          </a:p>
        </p:txBody>
      </p:sp>
      <p:sp>
        <p:nvSpPr>
          <p:cNvPr id="7" name="Oval Callout 6"/>
          <p:cNvSpPr/>
          <p:nvPr/>
        </p:nvSpPr>
        <p:spPr bwMode="gray">
          <a:xfrm>
            <a:off x="6783261" y="5116079"/>
            <a:ext cx="4334509" cy="967042"/>
          </a:xfrm>
          <a:prstGeom prst="wedgeEllipseCallout">
            <a:avLst>
              <a:gd name="adj1" fmla="val -122249"/>
              <a:gd name="adj2" fmla="val -153392"/>
            </a:avLst>
          </a:prstGeom>
          <a:solidFill>
            <a:schemeClr val="accent1"/>
          </a:solidFill>
          <a:ln w="6350" algn="ctr">
            <a:noFill/>
            <a:miter lim="800000"/>
            <a:headEnd/>
            <a:tailEnd/>
          </a:ln>
        </p:spPr>
        <p:txBody>
          <a:bodyPr lIns="90000" tIns="72000" rIns="90000" bIns="72000" rtlCol="0" anchor="ctr"/>
          <a:lstStyle/>
          <a:p>
            <a:pPr algn="ctr">
              <a:spcBef>
                <a:spcPts val="600"/>
              </a:spcBef>
            </a:pPr>
            <a:r>
              <a:rPr lang="en-US" sz="2000" dirty="0" smtClean="0"/>
              <a:t>Can cause conflict</a:t>
            </a:r>
            <a:endParaRPr lang="en-US" sz="2000" dirty="0"/>
          </a:p>
        </p:txBody>
      </p:sp>
      <p:sp>
        <p:nvSpPr>
          <p:cNvPr id="8" name="Oval Callout 7"/>
          <p:cNvSpPr/>
          <p:nvPr/>
        </p:nvSpPr>
        <p:spPr bwMode="gray">
          <a:xfrm>
            <a:off x="6783261" y="5116079"/>
            <a:ext cx="4334509" cy="967042"/>
          </a:xfrm>
          <a:prstGeom prst="wedgeEllipseCallout">
            <a:avLst>
              <a:gd name="adj1" fmla="val -122446"/>
              <a:gd name="adj2" fmla="val 56475"/>
            </a:avLst>
          </a:prstGeom>
          <a:solidFill>
            <a:schemeClr val="accent1"/>
          </a:solidFill>
          <a:ln w="6350" algn="ctr">
            <a:noFill/>
            <a:miter lim="800000"/>
            <a:headEnd/>
            <a:tailEnd/>
          </a:ln>
        </p:spPr>
        <p:txBody>
          <a:bodyPr lIns="90000" tIns="72000" rIns="90000" bIns="72000" rtlCol="0" anchor="ctr"/>
          <a:lstStyle/>
          <a:p>
            <a:pPr algn="ctr">
              <a:spcBef>
                <a:spcPts val="600"/>
              </a:spcBef>
            </a:pPr>
            <a:r>
              <a:rPr lang="en-US" sz="2000" dirty="0" smtClean="0"/>
              <a:t>Can cause conflict</a:t>
            </a:r>
            <a:endParaRPr lang="en-US" sz="2000" dirty="0"/>
          </a:p>
        </p:txBody>
      </p:sp>
    </p:spTree>
    <p:extLst>
      <p:ext uri="{BB962C8B-B14F-4D97-AF65-F5344CB8AC3E}">
        <p14:creationId xmlns:p14="http://schemas.microsoft.com/office/powerpoint/2010/main" val="3875626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fade">
                                      <p:cBhvr>
                                        <p:cTn id="4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z="3200" dirty="0" err="1"/>
              <a:t>Maven</a:t>
            </a:r>
            <a:r>
              <a:rPr lang="de-DE" sz="3200" dirty="0"/>
              <a:t> Release </a:t>
            </a:r>
            <a:r>
              <a:rPr lang="de-DE" sz="3200" dirty="0" err="1"/>
              <a:t>Plugin</a:t>
            </a:r>
            <a:r>
              <a:rPr lang="de-DE" sz="3200" dirty="0"/>
              <a:t> </a:t>
            </a:r>
            <a:r>
              <a:rPr lang="de-DE" sz="3200" dirty="0" err="1"/>
              <a:t>and</a:t>
            </a:r>
            <a:r>
              <a:rPr lang="de-DE" sz="3200" dirty="0"/>
              <a:t> </a:t>
            </a:r>
            <a:r>
              <a:rPr lang="de-DE" sz="3200" dirty="0" err="1"/>
              <a:t>Continuous</a:t>
            </a:r>
            <a:r>
              <a:rPr lang="de-DE" sz="3200" dirty="0"/>
              <a:t> </a:t>
            </a:r>
            <a:r>
              <a:rPr lang="de-DE" sz="3200" dirty="0" err="1"/>
              <a:t>Delivery</a:t>
            </a:r>
            <a:endParaRPr lang="en-US" sz="3200" dirty="0"/>
          </a:p>
        </p:txBody>
      </p:sp>
      <p:sp>
        <p:nvSpPr>
          <p:cNvPr id="3" name="Text Placeholder 2"/>
          <p:cNvSpPr>
            <a:spLocks noGrp="1"/>
          </p:cNvSpPr>
          <p:nvPr>
            <p:ph type="body" sz="quarter" idx="10"/>
          </p:nvPr>
        </p:nvSpPr>
        <p:spPr>
          <a:xfrm>
            <a:off x="324000" y="2492478"/>
            <a:ext cx="11545200" cy="3590644"/>
          </a:xfrm>
        </p:spPr>
        <p:txBody>
          <a:bodyPr/>
          <a:lstStyle/>
          <a:p>
            <a:pPr algn="just"/>
            <a:r>
              <a:rPr lang="en-US" sz="2800" b="0" i="1" dirty="0"/>
              <a:t>Unfortunately, but naturally, users tend to think that the release plugin embodies all best practices for Maven with respect to releases, but in practice many people accept it's </a:t>
            </a:r>
            <a:r>
              <a:rPr lang="en-US" sz="2800" b="0" i="1" dirty="0" smtClean="0"/>
              <a:t>flaws</a:t>
            </a:r>
          </a:p>
          <a:p>
            <a:pPr algn="r"/>
            <a:r>
              <a:rPr lang="en-US" b="0" dirty="0" smtClean="0"/>
              <a:t>Jason van </a:t>
            </a:r>
            <a:r>
              <a:rPr lang="en-US" b="0" dirty="0" err="1" smtClean="0"/>
              <a:t>Zyl</a:t>
            </a:r>
            <a:r>
              <a:rPr lang="en-US" b="0" dirty="0" smtClean="0"/>
              <a:t>, creator of Maven</a:t>
            </a:r>
            <a:endParaRPr lang="en-US" dirty="0"/>
          </a:p>
        </p:txBody>
      </p:sp>
    </p:spTree>
    <p:extLst>
      <p:ext uri="{BB962C8B-B14F-4D97-AF65-F5344CB8AC3E}">
        <p14:creationId xmlns:p14="http://schemas.microsoft.com/office/powerpoint/2010/main" val="3017777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sz="3200" dirty="0" err="1" smtClean="0"/>
              <a:t>Maven</a:t>
            </a:r>
            <a:r>
              <a:rPr lang="de-DE" sz="3200" dirty="0" smtClean="0"/>
              <a:t> Release </a:t>
            </a:r>
            <a:r>
              <a:rPr lang="de-DE" sz="3200" dirty="0" err="1" smtClean="0"/>
              <a:t>Plugin</a:t>
            </a:r>
            <a:r>
              <a:rPr lang="de-DE" sz="3200" dirty="0" smtClean="0"/>
              <a:t> </a:t>
            </a:r>
            <a:r>
              <a:rPr lang="de-DE" sz="3200" dirty="0" err="1" smtClean="0"/>
              <a:t>and</a:t>
            </a:r>
            <a:r>
              <a:rPr lang="de-DE" sz="3200" dirty="0" smtClean="0"/>
              <a:t> </a:t>
            </a:r>
            <a:r>
              <a:rPr lang="de-DE" sz="3200" dirty="0" err="1" smtClean="0"/>
              <a:t>Continuous</a:t>
            </a:r>
            <a:r>
              <a:rPr lang="de-DE" sz="3200" dirty="0" smtClean="0"/>
              <a:t> </a:t>
            </a:r>
            <a:r>
              <a:rPr lang="de-DE" sz="3200" dirty="0" err="1" smtClean="0"/>
              <a:t>Delivery</a:t>
            </a:r>
            <a:endParaRPr lang="de-DE" sz="3200" dirty="0"/>
          </a:p>
        </p:txBody>
      </p:sp>
      <p:sp>
        <p:nvSpPr>
          <p:cNvPr id="5" name="Text Placeholder 4"/>
          <p:cNvSpPr>
            <a:spLocks noGrp="1"/>
          </p:cNvSpPr>
          <p:nvPr>
            <p:ph type="body" sz="quarter" idx="10"/>
          </p:nvPr>
        </p:nvSpPr>
        <p:spPr/>
        <p:txBody>
          <a:bodyPr/>
          <a:lstStyle/>
          <a:p>
            <a:r>
              <a:rPr lang="de-DE" sz="2400" dirty="0" err="1" smtClean="0"/>
              <a:t>Maven</a:t>
            </a:r>
            <a:r>
              <a:rPr lang="de-DE" sz="2400" dirty="0" smtClean="0"/>
              <a:t> </a:t>
            </a:r>
            <a:r>
              <a:rPr lang="de-DE" sz="2400" dirty="0"/>
              <a:t>Mailing List</a:t>
            </a:r>
          </a:p>
          <a:p>
            <a:pPr lvl="1"/>
            <a:r>
              <a:rPr lang="de-DE" sz="1600" dirty="0">
                <a:hlinkClick r:id="rId2"/>
              </a:rPr>
              <a:t>http://maven.40175.n5.nabble.com/Continuous-Delivery-and-Maven-td3245370.html</a:t>
            </a:r>
            <a:endParaRPr lang="de-DE" sz="1600" dirty="0"/>
          </a:p>
          <a:p>
            <a:r>
              <a:rPr lang="de-DE" sz="2400" dirty="0"/>
              <a:t>Lucas Ward - </a:t>
            </a:r>
            <a:r>
              <a:rPr lang="de-DE" sz="2400" dirty="0" err="1"/>
              <a:t>Maven</a:t>
            </a:r>
            <a:r>
              <a:rPr lang="de-DE" sz="2400" dirty="0"/>
              <a:t> </a:t>
            </a:r>
            <a:r>
              <a:rPr lang="de-DE" sz="2400" dirty="0" err="1"/>
              <a:t>and</a:t>
            </a:r>
            <a:r>
              <a:rPr lang="de-DE" sz="2400" dirty="0"/>
              <a:t> </a:t>
            </a:r>
            <a:r>
              <a:rPr lang="de-DE" sz="2400" dirty="0" err="1"/>
              <a:t>Continuous</a:t>
            </a:r>
            <a:r>
              <a:rPr lang="de-DE" sz="2400" dirty="0"/>
              <a:t> </a:t>
            </a:r>
            <a:r>
              <a:rPr lang="de-DE" sz="2400" dirty="0" err="1"/>
              <a:t>Delivery</a:t>
            </a:r>
            <a:endParaRPr lang="de-DE" sz="2400" dirty="0"/>
          </a:p>
          <a:p>
            <a:pPr lvl="1"/>
            <a:r>
              <a:rPr lang="de-DE" sz="1600" dirty="0">
                <a:hlinkClick r:id="rId3"/>
              </a:rPr>
              <a:t>http://www.lucasward.net/2010/11/maven-and-continuous-delivery.html</a:t>
            </a:r>
            <a:r>
              <a:rPr lang="de-DE" sz="1600" dirty="0"/>
              <a:t> </a:t>
            </a:r>
          </a:p>
          <a:p>
            <a:r>
              <a:rPr lang="de-DE" sz="2400" dirty="0" err="1"/>
              <a:t>Kief</a:t>
            </a:r>
            <a:r>
              <a:rPr lang="de-DE" sz="2400" dirty="0"/>
              <a:t> Morris - The </a:t>
            </a:r>
            <a:r>
              <a:rPr lang="de-DE" sz="2400" dirty="0" err="1"/>
              <a:t>Conflict</a:t>
            </a:r>
            <a:r>
              <a:rPr lang="de-DE" sz="2400" dirty="0"/>
              <a:t> </a:t>
            </a:r>
            <a:r>
              <a:rPr lang="de-DE" sz="2400" dirty="0" err="1"/>
              <a:t>Between</a:t>
            </a:r>
            <a:r>
              <a:rPr lang="de-DE" sz="2400" dirty="0"/>
              <a:t> </a:t>
            </a:r>
            <a:r>
              <a:rPr lang="de-DE" sz="2400" dirty="0" err="1"/>
              <a:t>Continuous</a:t>
            </a:r>
            <a:r>
              <a:rPr lang="de-DE" sz="2400" dirty="0"/>
              <a:t> </a:t>
            </a:r>
            <a:r>
              <a:rPr lang="de-DE" sz="2400" dirty="0" err="1"/>
              <a:t>Delivery</a:t>
            </a:r>
            <a:r>
              <a:rPr lang="de-DE" sz="2400" dirty="0"/>
              <a:t> </a:t>
            </a:r>
            <a:r>
              <a:rPr lang="de-DE" sz="2400" dirty="0" err="1"/>
              <a:t>and</a:t>
            </a:r>
            <a:r>
              <a:rPr lang="de-DE" sz="2400" dirty="0"/>
              <a:t> Traditional Agile</a:t>
            </a:r>
          </a:p>
          <a:p>
            <a:pPr lvl="1"/>
            <a:r>
              <a:rPr lang="de-DE" sz="1600" dirty="0">
                <a:hlinkClick r:id="rId4"/>
              </a:rPr>
              <a:t>http://kief.com/the-conflict-between-continuous-delivery-and-traditional-agile.html</a:t>
            </a:r>
            <a:r>
              <a:rPr lang="de-DE" sz="1600" dirty="0"/>
              <a:t> </a:t>
            </a:r>
          </a:p>
          <a:p>
            <a:r>
              <a:rPr lang="de-DE" sz="2400" dirty="0"/>
              <a:t>Axel Fontaine – The Final Nail in </a:t>
            </a:r>
            <a:r>
              <a:rPr lang="de-DE" sz="2400" dirty="0" err="1"/>
              <a:t>the</a:t>
            </a:r>
            <a:r>
              <a:rPr lang="de-DE" sz="2400" dirty="0"/>
              <a:t> Coffin</a:t>
            </a:r>
          </a:p>
          <a:p>
            <a:pPr lvl="1"/>
            <a:r>
              <a:rPr lang="de-DE" sz="1600" dirty="0">
                <a:hlinkClick r:id="rId5"/>
              </a:rPr>
              <a:t>http://axelfontaine.com/blog/final-nail.html</a:t>
            </a:r>
            <a:endParaRPr lang="de-DE" sz="1600" dirty="0"/>
          </a:p>
          <a:p>
            <a:endParaRPr lang="en-US" b="0" dirty="0"/>
          </a:p>
        </p:txBody>
      </p:sp>
    </p:spTree>
    <p:extLst>
      <p:ext uri="{BB962C8B-B14F-4D97-AF65-F5344CB8AC3E}">
        <p14:creationId xmlns:p14="http://schemas.microsoft.com/office/powerpoint/2010/main" val="22712159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sz="3200" dirty="0" err="1"/>
              <a:t>Automatic</a:t>
            </a:r>
            <a:r>
              <a:rPr lang="de-DE" sz="3200" dirty="0"/>
              <a:t> </a:t>
            </a:r>
            <a:r>
              <a:rPr lang="de-DE" sz="3200" dirty="0" err="1" smtClean="0"/>
              <a:t>Versioning</a:t>
            </a:r>
            <a:r>
              <a:rPr lang="de-DE" sz="3200" dirty="0" smtClean="0"/>
              <a:t>: A Clean Approach</a:t>
            </a:r>
            <a:endParaRPr lang="de-DE" sz="3200" dirty="0"/>
          </a:p>
        </p:txBody>
      </p:sp>
      <p:sp>
        <p:nvSpPr>
          <p:cNvPr id="5" name="Text Placeholder 4"/>
          <p:cNvSpPr>
            <a:spLocks noGrp="1"/>
          </p:cNvSpPr>
          <p:nvPr>
            <p:ph type="body" sz="quarter" idx="10"/>
          </p:nvPr>
        </p:nvSpPr>
        <p:spPr/>
        <p:txBody>
          <a:bodyPr/>
          <a:lstStyle/>
          <a:p>
            <a:r>
              <a:rPr lang="en-US" sz="2800" dirty="0" smtClean="0"/>
              <a:t>Requirements</a:t>
            </a:r>
          </a:p>
          <a:p>
            <a:pPr marL="342900" indent="-342900">
              <a:buFont typeface="Arial" charset="0"/>
              <a:buChar char="•"/>
            </a:pPr>
            <a:r>
              <a:rPr lang="en-US" sz="2800" dirty="0" smtClean="0"/>
              <a:t>A </a:t>
            </a:r>
            <a:r>
              <a:rPr lang="en-US" sz="2800" dirty="0"/>
              <a:t>version of a software will be built only once(!) and </a:t>
            </a:r>
            <a:r>
              <a:rPr lang="en-US" sz="2800" dirty="0" smtClean="0"/>
              <a:t>centrally</a:t>
            </a:r>
          </a:p>
          <a:p>
            <a:pPr marL="162900" lvl="1" indent="-342900">
              <a:buFont typeface="Arial" charset="0"/>
              <a:buChar char="•"/>
            </a:pPr>
            <a:r>
              <a:rPr lang="en-US" sz="2800" dirty="0" smtClean="0"/>
              <a:t>Each </a:t>
            </a:r>
            <a:r>
              <a:rPr lang="en-US" sz="2800" dirty="0"/>
              <a:t>(successful) build of </a:t>
            </a:r>
            <a:r>
              <a:rPr lang="en-US" sz="2800" dirty="0" smtClean="0"/>
              <a:t>an artifact </a:t>
            </a:r>
            <a:r>
              <a:rPr lang="en-US" sz="2800" dirty="0"/>
              <a:t>is a </a:t>
            </a:r>
            <a:r>
              <a:rPr lang="en-US" sz="2800" dirty="0" smtClean="0"/>
              <a:t>release-candidate</a:t>
            </a:r>
            <a:endParaRPr lang="en-US" sz="2800" dirty="0"/>
          </a:p>
          <a:p>
            <a:pPr marL="342900" indent="-342900">
              <a:buFont typeface="Arial" charset="0"/>
              <a:buChar char="•"/>
            </a:pPr>
            <a:r>
              <a:rPr lang="en-US" sz="2800" dirty="0"/>
              <a:t>In </a:t>
            </a:r>
            <a:r>
              <a:rPr lang="en-US" sz="2800" dirty="0"/>
              <a:t>case of failure in production </a:t>
            </a:r>
            <a:r>
              <a:rPr lang="en-US" sz="2800" dirty="0" smtClean="0"/>
              <a:t>– find </a:t>
            </a:r>
            <a:r>
              <a:rPr lang="en-US" sz="2800" dirty="0"/>
              <a:t>the responsible commit fast</a:t>
            </a:r>
          </a:p>
          <a:p>
            <a:pPr marL="342900" indent="-342900">
              <a:buFont typeface="Arial" panose="020B0604020202020204" pitchFamily="34" charset="0"/>
              <a:buChar char="•"/>
            </a:pPr>
            <a:r>
              <a:rPr lang="en-US" sz="2800" dirty="0" smtClean="0"/>
              <a:t>Only </a:t>
            </a:r>
            <a:r>
              <a:rPr lang="en-US" sz="2800" dirty="0"/>
              <a:t>one branch (master</a:t>
            </a:r>
            <a:r>
              <a:rPr lang="en-US" sz="2800" dirty="0" smtClean="0"/>
              <a:t>)</a:t>
            </a:r>
            <a:endParaRPr lang="en-US" b="0" dirty="0"/>
          </a:p>
        </p:txBody>
      </p:sp>
    </p:spTree>
    <p:extLst>
      <p:ext uri="{BB962C8B-B14F-4D97-AF65-F5344CB8AC3E}">
        <p14:creationId xmlns:p14="http://schemas.microsoft.com/office/powerpoint/2010/main" val="14289950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err="1"/>
              <a:t>Automatic</a:t>
            </a:r>
            <a:r>
              <a:rPr lang="de-DE" dirty="0"/>
              <a:t> </a:t>
            </a:r>
            <a:r>
              <a:rPr lang="de-DE" dirty="0" err="1" smtClean="0"/>
              <a:t>Versioning</a:t>
            </a:r>
            <a:r>
              <a:rPr lang="de-DE" dirty="0" smtClean="0"/>
              <a:t/>
            </a:r>
            <a:br>
              <a:rPr lang="de-DE" dirty="0" smtClean="0"/>
            </a:br>
            <a:r>
              <a:rPr lang="en-US" b="0" dirty="0"/>
              <a:t>In case of failure in production – find the responsible commit </a:t>
            </a:r>
            <a:r>
              <a:rPr lang="en-US" b="0" dirty="0" smtClean="0"/>
              <a:t>fast</a:t>
            </a:r>
            <a:endParaRPr lang="de-DE" b="0" dirty="0"/>
          </a:p>
        </p:txBody>
      </p:sp>
      <p:sp>
        <p:nvSpPr>
          <p:cNvPr id="6" name="Left Brace 5"/>
          <p:cNvSpPr/>
          <p:nvPr/>
        </p:nvSpPr>
        <p:spPr>
          <a:xfrm rot="5400000">
            <a:off x="2364433" y="2659524"/>
            <a:ext cx="258793" cy="487362"/>
          </a:xfrm>
          <a:prstGeom prst="leftBrace">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a:solidFill>
                <a:srgbClr val="000000"/>
              </a:solidFill>
            </a:endParaRPr>
          </a:p>
        </p:txBody>
      </p:sp>
      <p:sp>
        <p:nvSpPr>
          <p:cNvPr id="7" name="Left Brace 6"/>
          <p:cNvSpPr/>
          <p:nvPr/>
        </p:nvSpPr>
        <p:spPr>
          <a:xfrm rot="5400000">
            <a:off x="3870472" y="1918353"/>
            <a:ext cx="258793" cy="1969706"/>
          </a:xfrm>
          <a:prstGeom prst="leftBrace">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a:solidFill>
                <a:srgbClr val="000000"/>
              </a:solidFill>
            </a:endParaRPr>
          </a:p>
        </p:txBody>
      </p:sp>
      <p:sp>
        <p:nvSpPr>
          <p:cNvPr id="3" name="Rectangle 2"/>
          <p:cNvSpPr/>
          <p:nvPr/>
        </p:nvSpPr>
        <p:spPr>
          <a:xfrm>
            <a:off x="253644" y="1622954"/>
            <a:ext cx="11545200" cy="2800767"/>
          </a:xfrm>
          <a:prstGeom prst="rect">
            <a:avLst/>
          </a:prstGeom>
          <a:ln>
            <a:noFill/>
          </a:ln>
        </p:spPr>
        <p:txBody>
          <a:bodyPr wrap="square">
            <a:spAutoFit/>
          </a:bodyPr>
          <a:lstStyle/>
          <a:p>
            <a:r>
              <a:rPr sz="2000" b="1" dirty="0" err="1" smtClean="0">
                <a:solidFill>
                  <a:srgbClr val="000000"/>
                </a:solidFill>
                <a:latin typeface="Helvetica" panose="020B0604020202020204" pitchFamily="34" charset="0"/>
              </a:rPr>
              <a:t>Maven</a:t>
            </a:r>
            <a:r>
              <a:rPr sz="2000" b="1" dirty="0" smtClean="0">
                <a:solidFill>
                  <a:srgbClr val="000000"/>
                </a:solidFill>
                <a:latin typeface="Helvetica" panose="020B0604020202020204" pitchFamily="34" charset="0"/>
              </a:rPr>
              <a:t> Version:</a:t>
            </a:r>
          </a:p>
          <a:p>
            <a:endParaRPr sz="2000" b="1" dirty="0" smtClean="0">
              <a:solidFill>
                <a:srgbClr val="000000"/>
              </a:solidFill>
              <a:latin typeface="Helvetica" panose="020B0604020202020204" pitchFamily="34" charset="0"/>
            </a:endParaRPr>
          </a:p>
          <a:p>
            <a:endParaRPr sz="2000" b="1" dirty="0" smtClean="0">
              <a:solidFill>
                <a:srgbClr val="000000"/>
              </a:solidFill>
              <a:latin typeface="Helvetica" panose="020B0604020202020204" pitchFamily="34" charset="0"/>
            </a:endParaRPr>
          </a:p>
          <a:p>
            <a:endParaRPr sz="2000" b="1" dirty="0">
              <a:solidFill>
                <a:srgbClr val="000000"/>
              </a:solidFill>
              <a:latin typeface="Helvetica" panose="020B0604020202020204" pitchFamily="34" charset="0"/>
            </a:endParaRPr>
          </a:p>
          <a:p>
            <a:endParaRPr sz="1600" dirty="0">
              <a:solidFill>
                <a:srgbClr val="000000"/>
              </a:solidFill>
              <a:latin typeface="Helvetica" panose="020B0604020202020204" pitchFamily="34" charset="0"/>
            </a:endParaRPr>
          </a:p>
          <a:p>
            <a:r>
              <a:rPr sz="1600" dirty="0" smtClean="0">
                <a:solidFill>
                  <a:srgbClr val="FF0000"/>
                </a:solidFill>
                <a:latin typeface="Helvetica" panose="020B0604020202020204" pitchFamily="34" charset="0"/>
              </a:rPr>
              <a:t>&lt;POM-VERSION</a:t>
            </a:r>
            <a:r>
              <a:rPr sz="1600" dirty="0">
                <a:solidFill>
                  <a:srgbClr val="FF0000"/>
                </a:solidFill>
                <a:latin typeface="Helvetica" panose="020B0604020202020204" pitchFamily="34" charset="0"/>
              </a:rPr>
              <a:t>&gt;</a:t>
            </a:r>
            <a:r>
              <a:rPr sz="1600" dirty="0">
                <a:solidFill>
                  <a:srgbClr val="000000"/>
                </a:solidFill>
                <a:latin typeface="Helvetica" panose="020B0604020202020204" pitchFamily="34" charset="0"/>
              </a:rPr>
              <a:t>-&lt;DATE&gt;-&lt;TIME&gt;_&lt;COMMIT ID&gt;</a:t>
            </a:r>
          </a:p>
          <a:p>
            <a:endParaRPr sz="1600" dirty="0" smtClean="0">
              <a:solidFill>
                <a:srgbClr val="000000"/>
              </a:solidFill>
              <a:latin typeface="Helvetica" panose="020B0604020202020204" pitchFamily="34" charset="0"/>
            </a:endParaRPr>
          </a:p>
          <a:p>
            <a:r>
              <a:rPr sz="1600" dirty="0" smtClean="0">
                <a:solidFill>
                  <a:srgbClr val="FF0000"/>
                </a:solidFill>
                <a:latin typeface="Helvetica" panose="020B0604020202020204" pitchFamily="34" charset="0"/>
              </a:rPr>
              <a:t>0.0.1</a:t>
            </a:r>
            <a:r>
              <a:rPr sz="1600" dirty="0" smtClean="0">
                <a:solidFill>
                  <a:srgbClr val="000000"/>
                </a:solidFill>
                <a:latin typeface="Helvetica" panose="020B0604020202020204" pitchFamily="34" charset="0"/>
              </a:rPr>
              <a:t>-20151113-141613_00f64640224c46519a7e34d61da813678ee9e693</a:t>
            </a:r>
          </a:p>
          <a:p>
            <a:endParaRPr sz="1600" dirty="0">
              <a:solidFill>
                <a:srgbClr val="000000"/>
              </a:solidFill>
              <a:latin typeface="Helvetica" panose="020B0604020202020204" pitchFamily="34" charset="0"/>
            </a:endParaRPr>
          </a:p>
          <a:p>
            <a:r>
              <a:rPr sz="1600" i="1" dirty="0">
                <a:solidFill>
                  <a:srgbClr val="FF0000"/>
                </a:solidFill>
                <a:latin typeface="Helvetica" panose="020B0604020202020204" pitchFamily="34" charset="0"/>
              </a:rPr>
              <a:t>(</a:t>
            </a:r>
            <a:r>
              <a:rPr sz="1600" i="1" dirty="0" err="1">
                <a:solidFill>
                  <a:srgbClr val="FF0000"/>
                </a:solidFill>
                <a:latin typeface="Helvetica" panose="020B0604020202020204" pitchFamily="34" charset="0"/>
              </a:rPr>
              <a:t>Marked</a:t>
            </a:r>
            <a:r>
              <a:rPr sz="1600" i="1" dirty="0">
                <a:solidFill>
                  <a:srgbClr val="FF0000"/>
                </a:solidFill>
                <a:latin typeface="Helvetica" panose="020B0604020202020204" pitchFamily="34" charset="0"/>
              </a:rPr>
              <a:t> </a:t>
            </a:r>
            <a:r>
              <a:rPr sz="1600" i="1" dirty="0" err="1">
                <a:solidFill>
                  <a:srgbClr val="FF0000"/>
                </a:solidFill>
                <a:latin typeface="Helvetica" panose="020B0604020202020204" pitchFamily="34" charset="0"/>
              </a:rPr>
              <a:t>red</a:t>
            </a:r>
            <a:r>
              <a:rPr sz="1600" i="1" dirty="0">
                <a:solidFill>
                  <a:srgbClr val="FF0000"/>
                </a:solidFill>
                <a:latin typeface="Helvetica" panose="020B0604020202020204" pitchFamily="34" charset="0"/>
              </a:rPr>
              <a:t>: Fixed, </a:t>
            </a:r>
            <a:r>
              <a:rPr sz="1600" i="1" dirty="0" err="1">
                <a:solidFill>
                  <a:srgbClr val="FF0000"/>
                </a:solidFill>
                <a:latin typeface="Helvetica" panose="020B0604020202020204" pitchFamily="34" charset="0"/>
              </a:rPr>
              <a:t>taken</a:t>
            </a:r>
            <a:r>
              <a:rPr sz="1600" i="1" dirty="0">
                <a:solidFill>
                  <a:srgbClr val="FF0000"/>
                </a:solidFill>
                <a:latin typeface="Helvetica" panose="020B0604020202020204" pitchFamily="34" charset="0"/>
              </a:rPr>
              <a:t> </a:t>
            </a:r>
            <a:r>
              <a:rPr sz="1600" i="1" dirty="0" err="1">
                <a:solidFill>
                  <a:srgbClr val="FF0000"/>
                </a:solidFill>
                <a:latin typeface="Helvetica" panose="020B0604020202020204" pitchFamily="34" charset="0"/>
              </a:rPr>
              <a:t>from</a:t>
            </a:r>
            <a:r>
              <a:rPr sz="1600" i="1" dirty="0">
                <a:solidFill>
                  <a:srgbClr val="FF0000"/>
                </a:solidFill>
                <a:latin typeface="Helvetica" panose="020B0604020202020204" pitchFamily="34" charset="0"/>
              </a:rPr>
              <a:t> pom.xml 1:1. </a:t>
            </a:r>
            <a:r>
              <a:rPr sz="1600" i="1" dirty="0" err="1">
                <a:solidFill>
                  <a:srgbClr val="FF0000"/>
                </a:solidFill>
                <a:latin typeface="Helvetica" panose="020B0604020202020204" pitchFamily="34" charset="0"/>
              </a:rPr>
              <a:t>No</a:t>
            </a:r>
            <a:r>
              <a:rPr sz="1600" i="1" dirty="0">
                <a:solidFill>
                  <a:srgbClr val="FF0000"/>
                </a:solidFill>
                <a:latin typeface="Helvetica" panose="020B0604020202020204" pitchFamily="34" charset="0"/>
              </a:rPr>
              <a:t> </a:t>
            </a:r>
            <a:r>
              <a:rPr sz="1600" i="1" dirty="0" err="1">
                <a:solidFill>
                  <a:srgbClr val="FF0000"/>
                </a:solidFill>
                <a:latin typeface="Helvetica" panose="020B0604020202020204" pitchFamily="34" charset="0"/>
              </a:rPr>
              <a:t>change</a:t>
            </a:r>
            <a:r>
              <a:rPr sz="1600" i="1" dirty="0">
                <a:solidFill>
                  <a:srgbClr val="FF0000"/>
                </a:solidFill>
                <a:latin typeface="Helvetica" panose="020B0604020202020204" pitchFamily="34" charset="0"/>
              </a:rPr>
              <a:t> </a:t>
            </a:r>
            <a:r>
              <a:rPr sz="1600" i="1" dirty="0" err="1">
                <a:solidFill>
                  <a:srgbClr val="FF0000"/>
                </a:solidFill>
                <a:latin typeface="Helvetica" panose="020B0604020202020204" pitchFamily="34" charset="0"/>
              </a:rPr>
              <a:t>by</a:t>
            </a:r>
            <a:r>
              <a:rPr sz="1600" i="1" dirty="0">
                <a:solidFill>
                  <a:srgbClr val="FF0000"/>
                </a:solidFill>
                <a:latin typeface="Helvetica" panose="020B0604020202020204" pitchFamily="34" charset="0"/>
              </a:rPr>
              <a:t> </a:t>
            </a:r>
            <a:r>
              <a:rPr sz="1600" i="1" dirty="0" err="1">
                <a:solidFill>
                  <a:srgbClr val="FF0000"/>
                </a:solidFill>
                <a:latin typeface="Helvetica" panose="020B0604020202020204" pitchFamily="34" charset="0"/>
              </a:rPr>
              <a:t>automated</a:t>
            </a:r>
            <a:r>
              <a:rPr sz="1600" i="1" dirty="0">
                <a:solidFill>
                  <a:srgbClr val="FF0000"/>
                </a:solidFill>
                <a:latin typeface="Helvetica" panose="020B0604020202020204" pitchFamily="34" charset="0"/>
              </a:rPr>
              <a:t> </a:t>
            </a:r>
            <a:r>
              <a:rPr sz="1600" i="1" dirty="0" err="1">
                <a:solidFill>
                  <a:srgbClr val="FF0000"/>
                </a:solidFill>
                <a:latin typeface="Helvetica" panose="020B0604020202020204" pitchFamily="34" charset="0"/>
              </a:rPr>
              <a:t>versioning</a:t>
            </a:r>
            <a:r>
              <a:rPr sz="1600" i="1" dirty="0">
                <a:solidFill>
                  <a:srgbClr val="FF0000"/>
                </a:solidFill>
                <a:latin typeface="Helvetica" panose="020B0604020202020204" pitchFamily="34" charset="0"/>
              </a:rPr>
              <a:t> </a:t>
            </a:r>
            <a:r>
              <a:rPr sz="1600" i="1" dirty="0" smtClean="0">
                <a:solidFill>
                  <a:srgbClr val="FF0000"/>
                </a:solidFill>
                <a:latin typeface="Helvetica" panose="020B0604020202020204" pitchFamily="34" charset="0"/>
              </a:rPr>
              <a:t>!)</a:t>
            </a:r>
            <a:endParaRPr sz="1600" i="1" dirty="0">
              <a:solidFill>
                <a:srgbClr val="FF0000"/>
              </a:solidFill>
              <a:latin typeface="Helvetica" panose="020B0604020202020204" pitchFamily="34" charset="0"/>
            </a:endParaRPr>
          </a:p>
        </p:txBody>
      </p:sp>
      <p:sp>
        <p:nvSpPr>
          <p:cNvPr id="8" name="TextBox 7"/>
          <p:cNvSpPr txBox="1"/>
          <p:nvPr/>
        </p:nvSpPr>
        <p:spPr>
          <a:xfrm>
            <a:off x="1999979" y="2535064"/>
            <a:ext cx="1033937"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sz="1400" kern="0" dirty="0" smtClean="0">
                <a:solidFill>
                  <a:srgbClr val="000000"/>
                </a:solidFill>
                <a:ea typeface="Arial Unicode MS" pitchFamily="34" charset="-128"/>
                <a:cs typeface="Arial Unicode MS" pitchFamily="34" charset="-128"/>
              </a:rPr>
              <a:t>32 </a:t>
            </a:r>
            <a:r>
              <a:rPr sz="1400" kern="0" dirty="0" err="1" smtClean="0">
                <a:solidFill>
                  <a:srgbClr val="000000"/>
                </a:solidFill>
                <a:ea typeface="Arial Unicode MS" pitchFamily="34" charset="-128"/>
                <a:cs typeface="Arial Unicode MS" pitchFamily="34" charset="-128"/>
              </a:rPr>
              <a:t>bit</a:t>
            </a:r>
            <a:r>
              <a:rPr sz="1400" kern="0" dirty="0" smtClean="0">
                <a:solidFill>
                  <a:srgbClr val="000000"/>
                </a:solidFill>
                <a:ea typeface="Arial Unicode MS" pitchFamily="34" charset="-128"/>
                <a:cs typeface="Arial Unicode MS" pitchFamily="34" charset="-128"/>
              </a:rPr>
              <a:t> integer</a:t>
            </a:r>
          </a:p>
        </p:txBody>
      </p:sp>
      <p:sp>
        <p:nvSpPr>
          <p:cNvPr id="9" name="TextBox 8"/>
          <p:cNvSpPr txBox="1"/>
          <p:nvPr/>
        </p:nvSpPr>
        <p:spPr>
          <a:xfrm>
            <a:off x="3776795" y="2521215"/>
            <a:ext cx="468077"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sz="1400" kern="0" dirty="0" smtClean="0">
                <a:solidFill>
                  <a:srgbClr val="000000"/>
                </a:solidFill>
                <a:ea typeface="Arial Unicode MS" pitchFamily="34" charset="-128"/>
                <a:cs typeface="Arial Unicode MS" pitchFamily="34" charset="-128"/>
              </a:rPr>
              <a:t>String</a:t>
            </a:r>
            <a:endParaRPr sz="1800" kern="0" dirty="0" smtClean="0">
              <a:solidFill>
                <a:srgbClr val="000000"/>
              </a:solidFill>
              <a:ea typeface="Arial Unicode MS" pitchFamily="34" charset="-128"/>
              <a:cs typeface="Arial Unicode MS" pitchFamily="34" charset="-128"/>
            </a:endParaRPr>
          </a:p>
        </p:txBody>
      </p:sp>
      <p:sp>
        <p:nvSpPr>
          <p:cNvPr id="10" name="Left Brace 9"/>
          <p:cNvSpPr/>
          <p:nvPr/>
        </p:nvSpPr>
        <p:spPr>
          <a:xfrm rot="5400000">
            <a:off x="1043783" y="2179921"/>
            <a:ext cx="258793" cy="1446573"/>
          </a:xfrm>
          <a:prstGeom prst="leftBrace">
            <a:avLst/>
          </a:prstGeom>
          <a:ln w="63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a:solidFill>
                <a:srgbClr val="000000"/>
              </a:solidFill>
            </a:endParaRPr>
          </a:p>
        </p:txBody>
      </p:sp>
      <p:sp>
        <p:nvSpPr>
          <p:cNvPr id="11" name="TextBox 10"/>
          <p:cNvSpPr txBox="1"/>
          <p:nvPr/>
        </p:nvSpPr>
        <p:spPr>
          <a:xfrm>
            <a:off x="645791" y="2299627"/>
            <a:ext cx="1054776" cy="430887"/>
          </a:xfrm>
          <a:prstGeom prst="rect">
            <a:avLst/>
          </a:prstGeom>
          <a:noFill/>
        </p:spPr>
        <p:txBody>
          <a:bodyPr wrap="none" lIns="0" tIns="0" rIns="0" bIns="0" rtlCol="0">
            <a:spAutoFit/>
          </a:bodyPr>
          <a:lstStyle/>
          <a:p>
            <a:pPr algn="ctr" fontAlgn="base">
              <a:spcAft>
                <a:spcPct val="0"/>
              </a:spcAft>
              <a:buClr>
                <a:srgbClr val="F0AB00"/>
              </a:buClr>
              <a:buSzPct val="80000"/>
            </a:pPr>
            <a:r>
              <a:rPr sz="1400" kern="0" dirty="0" smtClean="0">
                <a:solidFill>
                  <a:srgbClr val="000000"/>
                </a:solidFill>
                <a:ea typeface="Arial Unicode MS" pitchFamily="34" charset="-128"/>
                <a:cs typeface="Arial Unicode MS" pitchFamily="34" charset="-128"/>
              </a:rPr>
              <a:t>Version </a:t>
            </a:r>
          </a:p>
          <a:p>
            <a:pPr algn="ctr" fontAlgn="base">
              <a:spcAft>
                <a:spcPct val="0"/>
              </a:spcAft>
              <a:buClr>
                <a:srgbClr val="F0AB00"/>
              </a:buClr>
              <a:buSzPct val="80000"/>
            </a:pPr>
            <a:r>
              <a:rPr sz="1400" kern="0" dirty="0" err="1" smtClean="0">
                <a:solidFill>
                  <a:srgbClr val="000000"/>
                </a:solidFill>
                <a:ea typeface="Arial Unicode MS" pitchFamily="34" charset="-128"/>
                <a:cs typeface="Arial Unicode MS" pitchFamily="34" charset="-128"/>
              </a:rPr>
              <a:t>given</a:t>
            </a:r>
            <a:r>
              <a:rPr sz="1400" kern="0" dirty="0" smtClean="0">
                <a:solidFill>
                  <a:srgbClr val="000000"/>
                </a:solidFill>
                <a:ea typeface="Arial Unicode MS" pitchFamily="34" charset="-128"/>
                <a:cs typeface="Arial Unicode MS" pitchFamily="34" charset="-128"/>
              </a:rPr>
              <a:t> </a:t>
            </a:r>
            <a:r>
              <a:rPr sz="1400" kern="0" dirty="0" err="1" smtClean="0">
                <a:solidFill>
                  <a:srgbClr val="000000"/>
                </a:solidFill>
                <a:ea typeface="Arial Unicode MS" pitchFamily="34" charset="-128"/>
                <a:cs typeface="Arial Unicode MS" pitchFamily="34" charset="-128"/>
              </a:rPr>
              <a:t>by</a:t>
            </a:r>
            <a:r>
              <a:rPr sz="1400" kern="0" dirty="0" smtClean="0">
                <a:solidFill>
                  <a:srgbClr val="000000"/>
                </a:solidFill>
                <a:ea typeface="Arial Unicode MS" pitchFamily="34" charset="-128"/>
                <a:cs typeface="Arial Unicode MS" pitchFamily="34" charset="-128"/>
              </a:rPr>
              <a:t> </a:t>
            </a:r>
            <a:r>
              <a:rPr sz="1400" kern="0" dirty="0" err="1" smtClean="0">
                <a:solidFill>
                  <a:srgbClr val="000000"/>
                </a:solidFill>
                <a:ea typeface="Arial Unicode MS" pitchFamily="34" charset="-128"/>
                <a:cs typeface="Arial Unicode MS" pitchFamily="34" charset="-128"/>
              </a:rPr>
              <a:t>dev</a:t>
            </a:r>
            <a:r>
              <a:rPr sz="1400" kern="0" dirty="0" smtClean="0">
                <a:solidFill>
                  <a:srgbClr val="000000"/>
                </a:solidFill>
                <a:ea typeface="Arial Unicode MS" pitchFamily="34" charset="-128"/>
                <a:cs typeface="Arial Unicode MS" pitchFamily="34" charset="-128"/>
              </a:rPr>
              <a:t> </a:t>
            </a:r>
          </a:p>
        </p:txBody>
      </p:sp>
    </p:spTree>
    <p:extLst>
      <p:ext uri="{BB962C8B-B14F-4D97-AF65-F5344CB8AC3E}">
        <p14:creationId xmlns:p14="http://schemas.microsoft.com/office/powerpoint/2010/main" val="4062401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a:t>Automatic</a:t>
            </a:r>
            <a:r>
              <a:rPr lang="de-DE" dirty="0"/>
              <a:t> </a:t>
            </a:r>
            <a:r>
              <a:rPr lang="de-DE" dirty="0" err="1"/>
              <a:t>Versioning</a:t>
            </a:r>
            <a:r>
              <a:rPr lang="de-DE" dirty="0"/>
              <a:t/>
            </a:r>
            <a:br>
              <a:rPr lang="de-DE" dirty="0"/>
            </a:br>
            <a:r>
              <a:rPr lang="en-US" b="0" dirty="0"/>
              <a:t>In case of failure in production – find the responsible commit fast</a:t>
            </a:r>
            <a:endParaRPr lang="de-DE" dirty="0"/>
          </a:p>
        </p:txBody>
      </p:sp>
      <p:sp>
        <p:nvSpPr>
          <p:cNvPr id="3" name="Text Placeholder 2"/>
          <p:cNvSpPr>
            <a:spLocks noGrp="1"/>
          </p:cNvSpPr>
          <p:nvPr>
            <p:ph type="body" sz="quarter" idx="10"/>
          </p:nvPr>
        </p:nvSpPr>
        <p:spPr/>
        <p:txBody>
          <a:bodyPr/>
          <a:lstStyle/>
          <a:p>
            <a:r>
              <a:rPr lang="de-DE" dirty="0" err="1" smtClean="0"/>
              <a:t>Use</a:t>
            </a:r>
            <a:r>
              <a:rPr lang="de-DE" dirty="0" smtClean="0"/>
              <a:t> tags</a:t>
            </a:r>
          </a:p>
          <a:p>
            <a:r>
              <a:rPr lang="en-US" b="0" dirty="0"/>
              <a:t>Like most VCSs, </a:t>
            </a:r>
            <a:r>
              <a:rPr lang="en-US" b="0" dirty="0" err="1"/>
              <a:t>Git</a:t>
            </a:r>
            <a:r>
              <a:rPr lang="en-US" b="0" dirty="0"/>
              <a:t> has the ability to tag specific points in history as being important. Typically people use this functionality to mark release points (v1.0, and so on). </a:t>
            </a:r>
            <a:endParaRPr lang="en-US" b="0" dirty="0" smtClean="0"/>
          </a:p>
          <a:p>
            <a:r>
              <a:rPr lang="de-DE" sz="1200" b="0" dirty="0" smtClean="0">
                <a:hlinkClick r:id="rId2"/>
              </a:rPr>
              <a:t>https</a:t>
            </a:r>
            <a:r>
              <a:rPr lang="de-DE" sz="1200" b="0" dirty="0">
                <a:hlinkClick r:id="rId2"/>
              </a:rPr>
              <a:t>://</a:t>
            </a:r>
            <a:r>
              <a:rPr lang="de-DE" sz="1200" b="0" dirty="0" smtClean="0">
                <a:hlinkClick r:id="rId2"/>
              </a:rPr>
              <a:t>git-scm.com/book/en/v2/Git-Basics-Tagging</a:t>
            </a:r>
            <a:r>
              <a:rPr lang="de-DE" sz="1200" b="0" dirty="0" smtClean="0"/>
              <a:t> </a:t>
            </a:r>
            <a:endParaRPr lang="de-DE" sz="1200" b="0" dirty="0"/>
          </a:p>
          <a:p>
            <a:endParaRPr lang="de-DE" dirty="0" smtClean="0"/>
          </a:p>
        </p:txBody>
      </p:sp>
      <p:sp>
        <p:nvSpPr>
          <p:cNvPr id="4" name="Rectangle 3"/>
          <p:cNvSpPr/>
          <p:nvPr/>
        </p:nvSpPr>
        <p:spPr>
          <a:xfrm>
            <a:off x="324000" y="4198605"/>
            <a:ext cx="6096000" cy="1877437"/>
          </a:xfrm>
          <a:prstGeom prst="rect">
            <a:avLst/>
          </a:prstGeom>
          <a:ln>
            <a:solidFill>
              <a:schemeClr val="tx1"/>
            </a:solidFill>
          </a:ln>
        </p:spPr>
        <p:txBody>
          <a:bodyPr>
            <a:spAutoFit/>
          </a:bodyPr>
          <a:lstStyle/>
          <a:p>
            <a:r>
              <a:rPr sz="2000" b="1" dirty="0" smtClean="0">
                <a:solidFill>
                  <a:srgbClr val="000000"/>
                </a:solidFill>
                <a:latin typeface="Helvetica" panose="020B0604020202020204" pitchFamily="34" charset="0"/>
              </a:rPr>
              <a:t>Tags</a:t>
            </a:r>
            <a:r>
              <a:rPr sz="1600" b="1" dirty="0" smtClean="0">
                <a:solidFill>
                  <a:srgbClr val="000000"/>
                </a:solidFill>
                <a:latin typeface="Helvetica" panose="020B0604020202020204" pitchFamily="34" charset="0"/>
              </a:rPr>
              <a:t>:</a:t>
            </a:r>
          </a:p>
          <a:p>
            <a:endParaRPr sz="1200" dirty="0" smtClean="0">
              <a:solidFill>
                <a:srgbClr val="000000"/>
              </a:solidFill>
              <a:latin typeface="Helvetica" panose="020B0604020202020204" pitchFamily="34" charset="0"/>
            </a:endParaRPr>
          </a:p>
          <a:p>
            <a:r>
              <a:rPr sz="1200" dirty="0" smtClean="0">
                <a:solidFill>
                  <a:srgbClr val="000000"/>
                </a:solidFill>
                <a:latin typeface="Helvetica" panose="020B0604020202020204" pitchFamily="34" charset="0"/>
              </a:rPr>
              <a:t>&lt;BUILD/RELEASE&gt;_</a:t>
            </a:r>
            <a:r>
              <a:rPr sz="1200" dirty="0" smtClean="0">
                <a:solidFill>
                  <a:srgbClr val="FF0000"/>
                </a:solidFill>
                <a:latin typeface="Helvetica" panose="020B0604020202020204" pitchFamily="34" charset="0"/>
              </a:rPr>
              <a:t>&lt;VERSION&gt;</a:t>
            </a:r>
            <a:r>
              <a:rPr sz="1200" dirty="0" smtClean="0">
                <a:solidFill>
                  <a:srgbClr val="000000"/>
                </a:solidFill>
                <a:latin typeface="Helvetica" panose="020B0604020202020204" pitchFamily="34" charset="0"/>
              </a:rPr>
              <a:t>-&lt;DATE&gt;-&lt;TIME&gt;_&lt;COMMIT ID&gt;</a:t>
            </a:r>
          </a:p>
          <a:p>
            <a:endParaRPr sz="1200" dirty="0" smtClean="0">
              <a:solidFill>
                <a:srgbClr val="000000"/>
              </a:solidFill>
              <a:latin typeface="Helvetica" panose="020B0604020202020204" pitchFamily="34" charset="0"/>
            </a:endParaRPr>
          </a:p>
          <a:p>
            <a:r>
              <a:rPr sz="1200" dirty="0" smtClean="0">
                <a:solidFill>
                  <a:srgbClr val="000000"/>
                </a:solidFill>
                <a:latin typeface="Helvetica" panose="020B0604020202020204" pitchFamily="34" charset="0"/>
              </a:rPr>
              <a:t>      BUILD_</a:t>
            </a:r>
            <a:r>
              <a:rPr sz="1200" dirty="0" smtClean="0">
                <a:solidFill>
                  <a:srgbClr val="FF0000"/>
                </a:solidFill>
                <a:latin typeface="Helvetica" panose="020B0604020202020204" pitchFamily="34" charset="0"/>
              </a:rPr>
              <a:t>0.0.1</a:t>
            </a:r>
            <a:r>
              <a:rPr sz="1200" dirty="0" smtClean="0">
                <a:solidFill>
                  <a:srgbClr val="000000"/>
                </a:solidFill>
                <a:latin typeface="Helvetica" panose="020B0604020202020204" pitchFamily="34" charset="0"/>
              </a:rPr>
              <a:t>-20151113-141613_00f64640224c46519a7e34d61da813678ee9e693</a:t>
            </a:r>
          </a:p>
          <a:p>
            <a:r>
              <a:rPr sz="1200" dirty="0" smtClean="0">
                <a:solidFill>
                  <a:srgbClr val="333333"/>
                </a:solidFill>
                <a:latin typeface="Helvetica" panose="020B0604020202020204" pitchFamily="34" charset="0"/>
              </a:rPr>
              <a:t>RELEASE_</a:t>
            </a:r>
            <a:r>
              <a:rPr sz="1200" dirty="0" smtClean="0">
                <a:solidFill>
                  <a:srgbClr val="FF0000"/>
                </a:solidFill>
                <a:latin typeface="Helvetica" panose="020B0604020202020204" pitchFamily="34" charset="0"/>
              </a:rPr>
              <a:t>0.0.1</a:t>
            </a:r>
            <a:r>
              <a:rPr sz="1200" dirty="0" smtClean="0">
                <a:solidFill>
                  <a:srgbClr val="333333"/>
                </a:solidFill>
                <a:latin typeface="Helvetica" panose="020B0604020202020204" pitchFamily="34" charset="0"/>
              </a:rPr>
              <a:t>-20151113-141613_00f64640224c46519a7e34d61da813678ee9e693</a:t>
            </a:r>
          </a:p>
          <a:p>
            <a:endParaRPr sz="1200" dirty="0" smtClean="0">
              <a:solidFill>
                <a:srgbClr val="333333"/>
              </a:solidFill>
              <a:latin typeface="Helvetica" panose="020B0604020202020204" pitchFamily="34" charset="0"/>
            </a:endParaRPr>
          </a:p>
          <a:p>
            <a:endParaRPr sz="1200" dirty="0">
              <a:solidFill>
                <a:srgbClr val="333333"/>
              </a:solidFill>
              <a:latin typeface="Helvetica" panose="020B0604020202020204" pitchFamily="34" charset="0"/>
            </a:endParaRPr>
          </a:p>
          <a:p>
            <a:r>
              <a:rPr sz="1200" i="1" dirty="0" smtClean="0">
                <a:solidFill>
                  <a:srgbClr val="FF0000"/>
                </a:solidFill>
                <a:latin typeface="Helvetica" panose="020B0604020202020204" pitchFamily="34" charset="0"/>
              </a:rPr>
              <a:t>(</a:t>
            </a:r>
            <a:r>
              <a:rPr sz="1200" i="1" dirty="0" err="1" smtClean="0">
                <a:solidFill>
                  <a:srgbClr val="FF0000"/>
                </a:solidFill>
                <a:latin typeface="Helvetica" panose="020B0604020202020204" pitchFamily="34" charset="0"/>
              </a:rPr>
              <a:t>Marked</a:t>
            </a:r>
            <a:r>
              <a:rPr sz="1200" i="1" dirty="0" smtClean="0">
                <a:solidFill>
                  <a:srgbClr val="FF0000"/>
                </a:solidFill>
                <a:latin typeface="Helvetica" panose="020B0604020202020204" pitchFamily="34" charset="0"/>
              </a:rPr>
              <a:t> </a:t>
            </a:r>
            <a:r>
              <a:rPr sz="1200" i="1" dirty="0" err="1" smtClean="0">
                <a:solidFill>
                  <a:srgbClr val="FF0000"/>
                </a:solidFill>
                <a:latin typeface="Helvetica" panose="020B0604020202020204" pitchFamily="34" charset="0"/>
              </a:rPr>
              <a:t>red</a:t>
            </a:r>
            <a:r>
              <a:rPr sz="1200" i="1" dirty="0" smtClean="0">
                <a:solidFill>
                  <a:srgbClr val="FF0000"/>
                </a:solidFill>
                <a:latin typeface="Helvetica" panose="020B0604020202020204" pitchFamily="34" charset="0"/>
              </a:rPr>
              <a:t>: Fixed, </a:t>
            </a:r>
            <a:r>
              <a:rPr sz="1200" i="1" dirty="0" err="1" smtClean="0">
                <a:solidFill>
                  <a:srgbClr val="FF0000"/>
                </a:solidFill>
                <a:latin typeface="Helvetica" panose="020B0604020202020204" pitchFamily="34" charset="0"/>
              </a:rPr>
              <a:t>taken</a:t>
            </a:r>
            <a:r>
              <a:rPr sz="1200" i="1" dirty="0" smtClean="0">
                <a:solidFill>
                  <a:srgbClr val="FF0000"/>
                </a:solidFill>
                <a:latin typeface="Helvetica" panose="020B0604020202020204" pitchFamily="34" charset="0"/>
              </a:rPr>
              <a:t> </a:t>
            </a:r>
            <a:r>
              <a:rPr sz="1200" i="1" dirty="0" err="1" smtClean="0">
                <a:solidFill>
                  <a:srgbClr val="FF0000"/>
                </a:solidFill>
                <a:latin typeface="Helvetica" panose="020B0604020202020204" pitchFamily="34" charset="0"/>
              </a:rPr>
              <a:t>from</a:t>
            </a:r>
            <a:r>
              <a:rPr sz="1200" i="1" dirty="0" smtClean="0">
                <a:solidFill>
                  <a:srgbClr val="FF0000"/>
                </a:solidFill>
                <a:latin typeface="Helvetica" panose="020B0604020202020204" pitchFamily="34" charset="0"/>
              </a:rPr>
              <a:t> pom.xml 1:1. </a:t>
            </a:r>
            <a:r>
              <a:rPr sz="1200" i="1" dirty="0" err="1" smtClean="0">
                <a:solidFill>
                  <a:srgbClr val="FF0000"/>
                </a:solidFill>
                <a:latin typeface="Helvetica" panose="020B0604020202020204" pitchFamily="34" charset="0"/>
              </a:rPr>
              <a:t>No</a:t>
            </a:r>
            <a:r>
              <a:rPr sz="1200" i="1" dirty="0" smtClean="0">
                <a:solidFill>
                  <a:srgbClr val="FF0000"/>
                </a:solidFill>
                <a:latin typeface="Helvetica" panose="020B0604020202020204" pitchFamily="34" charset="0"/>
              </a:rPr>
              <a:t> </a:t>
            </a:r>
            <a:r>
              <a:rPr sz="1200" i="1" dirty="0" err="1" smtClean="0">
                <a:solidFill>
                  <a:srgbClr val="FF0000"/>
                </a:solidFill>
                <a:latin typeface="Helvetica" panose="020B0604020202020204" pitchFamily="34" charset="0"/>
              </a:rPr>
              <a:t>change</a:t>
            </a:r>
            <a:r>
              <a:rPr sz="1200" i="1" dirty="0" smtClean="0">
                <a:solidFill>
                  <a:srgbClr val="FF0000"/>
                </a:solidFill>
                <a:latin typeface="Helvetica" panose="020B0604020202020204" pitchFamily="34" charset="0"/>
              </a:rPr>
              <a:t> </a:t>
            </a:r>
            <a:r>
              <a:rPr sz="1200" i="1" dirty="0" err="1" smtClean="0">
                <a:solidFill>
                  <a:srgbClr val="FF0000"/>
                </a:solidFill>
                <a:latin typeface="Helvetica" panose="020B0604020202020204" pitchFamily="34" charset="0"/>
              </a:rPr>
              <a:t>by</a:t>
            </a:r>
            <a:r>
              <a:rPr sz="1200" i="1" dirty="0" smtClean="0">
                <a:solidFill>
                  <a:srgbClr val="FF0000"/>
                </a:solidFill>
                <a:latin typeface="Helvetica" panose="020B0604020202020204" pitchFamily="34" charset="0"/>
              </a:rPr>
              <a:t> </a:t>
            </a:r>
            <a:r>
              <a:rPr sz="1200" i="1" dirty="0" err="1" smtClean="0">
                <a:solidFill>
                  <a:srgbClr val="FF0000"/>
                </a:solidFill>
                <a:latin typeface="Helvetica" panose="020B0604020202020204" pitchFamily="34" charset="0"/>
              </a:rPr>
              <a:t>automated</a:t>
            </a:r>
            <a:r>
              <a:rPr sz="1200" i="1" dirty="0" smtClean="0">
                <a:solidFill>
                  <a:srgbClr val="FF0000"/>
                </a:solidFill>
                <a:latin typeface="Helvetica" panose="020B0604020202020204" pitchFamily="34" charset="0"/>
              </a:rPr>
              <a:t> </a:t>
            </a:r>
            <a:r>
              <a:rPr sz="1200" i="1" dirty="0" err="1" smtClean="0">
                <a:solidFill>
                  <a:srgbClr val="FF0000"/>
                </a:solidFill>
                <a:latin typeface="Helvetica" panose="020B0604020202020204" pitchFamily="34" charset="0"/>
              </a:rPr>
              <a:t>versioning</a:t>
            </a:r>
            <a:r>
              <a:rPr sz="1200" i="1" dirty="0" smtClean="0">
                <a:solidFill>
                  <a:srgbClr val="FF0000"/>
                </a:solidFill>
                <a:latin typeface="Helvetica" panose="020B0604020202020204" pitchFamily="34" charset="0"/>
              </a:rPr>
              <a:t> !)</a:t>
            </a:r>
            <a:endParaRPr sz="1200" i="1" dirty="0">
              <a:solidFill>
                <a:srgbClr val="FF0000"/>
              </a:solidFill>
              <a:latin typeface="Helvetica" panose="020B0604020202020204" pitchFamily="34" charset="0"/>
            </a:endParaRPr>
          </a:p>
        </p:txBody>
      </p:sp>
    </p:spTree>
    <p:extLst>
      <p:ext uri="{BB962C8B-B14F-4D97-AF65-F5344CB8AC3E}">
        <p14:creationId xmlns:p14="http://schemas.microsoft.com/office/powerpoint/2010/main" val="3237395030"/>
      </p:ext>
    </p:extLst>
  </p:cSld>
  <p:clrMapOvr>
    <a:masterClrMapping/>
  </p:clrMapOvr>
  <p:timing>
    <p:tnLst>
      <p:par>
        <p:cTn id="1" dur="indefinite" restart="never" nodeType="tmRoot"/>
      </p:par>
    </p:tnLst>
  </p:timing>
</p:sld>
</file>

<file path=ppt/theme/theme1.xml><?xml version="1.0" encoding="utf-8"?>
<a:theme xmlns:a="http://schemas.openxmlformats.org/drawingml/2006/main" name="SAP_2013_16x9_v1.0">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SAP_2013_16x9_v1.0</Template>
  <TotalTime>30</TotalTime>
  <Words>802</Words>
  <Application>Microsoft Macintosh PowerPoint</Application>
  <PresentationFormat>Custom</PresentationFormat>
  <Paragraphs>279</Paragraphs>
  <Slides>21</Slides>
  <Notes>2</Notes>
  <HiddenSlides>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 Unicode MS</vt:lpstr>
      <vt:lpstr>Courier New</vt:lpstr>
      <vt:lpstr>Helvetica</vt:lpstr>
      <vt:lpstr>MS PGothic</vt:lpstr>
      <vt:lpstr>Symbol</vt:lpstr>
      <vt:lpstr>wingdings</vt:lpstr>
      <vt:lpstr>wingdings</vt:lpstr>
      <vt:lpstr>Arial</vt:lpstr>
      <vt:lpstr>SAP_2013_16x9_v1.0</vt:lpstr>
      <vt:lpstr>Automatic Versioning</vt:lpstr>
      <vt:lpstr>Maven Release Plugin and Continuous Delivery</vt:lpstr>
      <vt:lpstr>Maven Release Plugin and Continuous Delivery</vt:lpstr>
      <vt:lpstr>Maven Release Plugin: Steps</vt:lpstr>
      <vt:lpstr>Maven Release Plugin and Continuous Delivery</vt:lpstr>
      <vt:lpstr>Maven Release Plugin and Continuous Delivery</vt:lpstr>
      <vt:lpstr>Automatic Versioning: A Clean Approach</vt:lpstr>
      <vt:lpstr>Automatic Versioning In case of failure in production – find the responsible commit fast</vt:lpstr>
      <vt:lpstr>Automatic Versioning In case of failure in production – find the responsible commit fast</vt:lpstr>
      <vt:lpstr>Automatic Versioning Build only once and centrally</vt:lpstr>
      <vt:lpstr>Automatic Versioning Build only once and centrally</vt:lpstr>
      <vt:lpstr>Automatic Versioning Build only once and centrally</vt:lpstr>
      <vt:lpstr>Automatic Versioning: A Clean Approach</vt:lpstr>
      <vt:lpstr>(Branchless) Tags vs separate Branch Comparison of the Git History</vt:lpstr>
      <vt:lpstr>(Branchless) Tags vs separate Branch What the developer sees</vt:lpstr>
      <vt:lpstr>(Branchless) Tags vs separate Branch How the actual push works</vt:lpstr>
      <vt:lpstr>(Branchless) Tags vs separate Branch How to checkout the responsible commit?</vt:lpstr>
      <vt:lpstr>CD vs Classic (e.g. Fiori)</vt:lpstr>
      <vt:lpstr>Automatic Versioning In case of failure in production – find the responsible commit fast</vt:lpstr>
      <vt:lpstr>PowerPoint Presentation</vt:lpstr>
      <vt:lpstr>Exercises</vt:lpstr>
    </vt:vector>
  </TitlesOfParts>
  <Company>SAP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d000909</dc:creator>
  <cp:lastModifiedBy>Keller, Jens</cp:lastModifiedBy>
  <cp:revision>1009</cp:revision>
  <cp:lastPrinted>2014-09-17T13:59:05Z</cp:lastPrinted>
  <dcterms:created xsi:type="dcterms:W3CDTF">2013-01-24T15:07:38Z</dcterms:created>
  <dcterms:modified xsi:type="dcterms:W3CDTF">2016-02-10T15:10:22Z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