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698" r:id="rId2"/>
    <p:sldId id="701" r:id="rId3"/>
    <p:sldId id="705" r:id="rId4"/>
    <p:sldId id="708" r:id="rId5"/>
    <p:sldId id="709" r:id="rId6"/>
    <p:sldId id="707" r:id="rId7"/>
    <p:sldId id="710" r:id="rId8"/>
    <p:sldId id="711" r:id="rId9"/>
    <p:sldId id="699" r:id="rId10"/>
    <p:sldId id="700" r:id="rId11"/>
    <p:sldId id="712" r:id="rId12"/>
    <p:sldId id="703" r:id="rId13"/>
    <p:sldId id="704" r:id="rId1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9933"/>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89246" autoAdjust="0"/>
  </p:normalViewPr>
  <p:slideViewPr>
    <p:cSldViewPr snapToGrid="0" snapToObjects="1" showGuides="1">
      <p:cViewPr varScale="1">
        <p:scale>
          <a:sx n="104" d="100"/>
          <a:sy n="104" d="100"/>
        </p:scale>
        <p:origin x="954" y="102"/>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a:t>
            </a:fld>
            <a:endParaRPr dirty="0">
              <a:solidFill>
                <a:prstClr val="black"/>
              </a:solidFill>
            </a:endParaRPr>
          </a:p>
        </p:txBody>
      </p:sp>
    </p:spTree>
    <p:extLst>
      <p:ext uri="{BB962C8B-B14F-4D97-AF65-F5344CB8AC3E}">
        <p14:creationId xmlns:p14="http://schemas.microsoft.com/office/powerpoint/2010/main" val="407849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a:t>
            </a:fld>
            <a:endParaRPr dirty="0">
              <a:solidFill>
                <a:prstClr val="black"/>
              </a:solidFill>
            </a:endParaRPr>
          </a:p>
        </p:txBody>
      </p:sp>
    </p:spTree>
    <p:extLst>
      <p:ext uri="{BB962C8B-B14F-4D97-AF65-F5344CB8AC3E}">
        <p14:creationId xmlns:p14="http://schemas.microsoft.com/office/powerpoint/2010/main" val="715102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5</a:t>
            </a:fld>
            <a:endParaRPr dirty="0">
              <a:solidFill>
                <a:prstClr val="black"/>
              </a:solidFill>
            </a:endParaRPr>
          </a:p>
        </p:txBody>
      </p:sp>
    </p:spTree>
    <p:extLst>
      <p:ext uri="{BB962C8B-B14F-4D97-AF65-F5344CB8AC3E}">
        <p14:creationId xmlns:p14="http://schemas.microsoft.com/office/powerpoint/2010/main" val="269183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a:t>
            </a:fld>
            <a:endParaRPr dirty="0">
              <a:solidFill>
                <a:prstClr val="black"/>
              </a:solidFill>
            </a:endParaRPr>
          </a:p>
        </p:txBody>
      </p:sp>
    </p:spTree>
    <p:extLst>
      <p:ext uri="{BB962C8B-B14F-4D97-AF65-F5344CB8AC3E}">
        <p14:creationId xmlns:p14="http://schemas.microsoft.com/office/powerpoint/2010/main" val="78475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8</a:t>
            </a:fld>
            <a:endParaRPr dirty="0">
              <a:solidFill>
                <a:prstClr val="black"/>
              </a:solidFill>
            </a:endParaRPr>
          </a:p>
        </p:txBody>
      </p:sp>
    </p:spTree>
    <p:extLst>
      <p:ext uri="{BB962C8B-B14F-4D97-AF65-F5344CB8AC3E}">
        <p14:creationId xmlns:p14="http://schemas.microsoft.com/office/powerpoint/2010/main" val="205655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216128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353146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07-AcceptanceStage-Part2.md" TargetMode="External"/><Relationship Id="rId2" Type="http://schemas.openxmlformats.org/officeDocument/2006/relationships/hyperlink" Target="https://github.wdf.sap.corp/cc-java-dev/cc-m4-coursematerial/blob/master/Exercises/Exercise07-AcceptanceStage-Part1.md" TargetMode="Externa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2411077"/>
              <a:ext cx="6118250" cy="2030855"/>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400" dirty="0">
                  <a:solidFill>
                    <a:schemeClr val="tx1"/>
                  </a:solidFill>
                </a:rPr>
                <a:t>CD Pipeline execution/  Releasing – Automated vs </a:t>
              </a:r>
              <a:r>
                <a:rPr lang="en-US" sz="4400" dirty="0" smtClean="0">
                  <a:solidFill>
                    <a:schemeClr val="tx1"/>
                  </a:solidFill>
                </a:rPr>
                <a:t>manual</a:t>
              </a:r>
              <a:r>
                <a:rPr lang="en-US" sz="4300" dirty="0" smtClean="0">
                  <a:solidFill>
                    <a:schemeClr val="tx1"/>
                  </a:solidFill>
                  <a:latin typeface="+mn-lt"/>
                  <a:ea typeface="+mn-ea"/>
                  <a:cs typeface="+mn-cs"/>
                </a:rPr>
                <a:t> </a:t>
              </a:r>
              <a:endParaRPr lang="en-US" sz="4300" dirty="0">
                <a:solidFill>
                  <a:schemeClr val="tx1"/>
                </a:solidFill>
                <a:latin typeface="+mn-lt"/>
                <a:ea typeface="+mn-ea"/>
                <a:cs typeface="+mn-cs"/>
              </a:endParaRPr>
            </a:p>
          </p:txBody>
        </p:sp>
      </p:grpSp>
      <p:sp>
        <p:nvSpPr>
          <p:cNvPr id="9" name="Action Button: Home 8">
            <a:hlinkClick r:id="" action="ppaction://noaction"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2495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de-DE" dirty="0" err="1"/>
              <a:t>Exercise</a:t>
            </a:r>
            <a:r>
              <a:rPr lang="de-DE" dirty="0"/>
              <a:t> 07: Acceptance-Stage-Part1</a:t>
            </a:r>
          </a:p>
          <a:p>
            <a:r>
              <a:rPr lang="de-DE" dirty="0">
                <a:hlinkClick r:id="rId2"/>
              </a:rPr>
              <a:t>https://github.wdf.sap.corp/cc-java-dev/cc-m4-coursematerial/blob/master/Exercises/Exercise07-AcceptanceStage-Part1.md</a:t>
            </a:r>
            <a:endParaRPr lang="de-DE" dirty="0"/>
          </a:p>
          <a:p>
            <a:r>
              <a:rPr lang="de-DE" dirty="0" err="1"/>
              <a:t>Exercise</a:t>
            </a:r>
            <a:r>
              <a:rPr lang="de-DE" dirty="0"/>
              <a:t> 07: AcceptanceStage-Part2</a:t>
            </a:r>
          </a:p>
          <a:p>
            <a:r>
              <a:rPr lang="de-DE" dirty="0">
                <a:hlinkClick r:id="rId3"/>
              </a:rPr>
              <a:t>https://github.wdf.sap.corp/cc-java-dev/cc-m4-coursematerial/blob/master/Exercises/Exercise07-AcceptanceStage-Part2.md</a:t>
            </a:r>
            <a:endParaRPr lang="de-DE" dirty="0"/>
          </a:p>
          <a:p>
            <a:endParaRPr lang="de-DE" dirty="0"/>
          </a:p>
        </p:txBody>
      </p:sp>
      <p:sp>
        <p:nvSpPr>
          <p:cNvPr id="7" name="Rectangle 6"/>
          <p:cNvSpPr/>
          <p:nvPr/>
        </p:nvSpPr>
        <p:spPr bwMode="gray">
          <a:xfrm>
            <a:off x="7878618" y="3202709"/>
            <a:ext cx="2604655" cy="811390"/>
          </a:xfrm>
          <a:prstGeom prst="rect">
            <a:avLst/>
          </a:prstGeom>
          <a:solidFill>
            <a:schemeClr val="bg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2470" y="2113708"/>
            <a:ext cx="5321690" cy="3400401"/>
          </a:xfrm>
          <a:prstGeom prst="rect">
            <a:avLst/>
          </a:prstGeom>
        </p:spPr>
      </p:pic>
    </p:spTree>
    <p:extLst>
      <p:ext uri="{BB962C8B-B14F-4D97-AF65-F5344CB8AC3E}">
        <p14:creationId xmlns:p14="http://schemas.microsoft.com/office/powerpoint/2010/main" val="1861995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Appendix</a:t>
            </a:r>
            <a:endParaRPr lang="de-DE" dirty="0"/>
          </a:p>
        </p:txBody>
      </p:sp>
      <p:sp>
        <p:nvSpPr>
          <p:cNvPr id="3" name="Text Placeholder 2"/>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649728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lang="de-DE" kern="0" dirty="0">
                <a:ea typeface="Arial Unicode MS" pitchFamily="34" charset="-128"/>
                <a:cs typeface="Arial Unicode MS" pitchFamily="34" charset="-128"/>
              </a:rPr>
              <a:t>    </a:t>
            </a:r>
            <a:endParaRPr lang="en-US" kern="0" dirty="0">
              <a:solidFill>
                <a:schemeClr val="accent1"/>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de-DE" kern="0" dirty="0">
                <a:solidFill>
                  <a:schemeClr val="tx2">
                    <a:lumMod val="50000"/>
                  </a:schemeClr>
                </a:solidFill>
                <a:ea typeface="Arial Unicode MS" pitchFamily="34" charset="-128"/>
                <a:cs typeface="Arial Unicode MS" pitchFamily="34" charset="-128"/>
              </a:rPr>
              <a:t> Version </a:t>
            </a:r>
            <a:r>
              <a:rPr lang="de-DE" kern="0" dirty="0" err="1">
                <a:solidFill>
                  <a:schemeClr val="tx2">
                    <a:lumMod val="50000"/>
                  </a:schemeClr>
                </a:solidFill>
                <a:ea typeface="Arial Unicode MS" pitchFamily="34" charset="-128"/>
                <a:cs typeface="Arial Unicode MS" pitchFamily="34" charset="-128"/>
              </a:rPr>
              <a:t>control</a:t>
            </a:r>
            <a:r>
              <a:rPr lang="de-DE" kern="0" dirty="0">
                <a:solidFill>
                  <a:schemeClr val="tx2">
                    <a:lumMod val="50000"/>
                  </a:schemeClr>
                </a:solidFill>
                <a:ea typeface="Arial Unicode MS" pitchFamily="34" charset="-128"/>
                <a:cs typeface="Arial Unicode MS" pitchFamily="34" charset="-128"/>
              </a:rPr>
              <a:t> </a:t>
            </a:r>
            <a:endParaRPr lang="en-US" kern="0" dirty="0" err="1">
              <a:solidFill>
                <a:schemeClr val="tx2">
                  <a:lumMod val="50000"/>
                </a:schemeClr>
              </a:solidFill>
              <a:ea typeface="Arial Unicode MS" pitchFamily="34" charset="-128"/>
              <a:cs typeface="Arial Unicode MS" pitchFamily="34" charset="-128"/>
            </a:endParaRPr>
          </a:p>
        </p:txBody>
      </p:sp>
      <p:sp>
        <p:nvSpPr>
          <p:cNvPr id="97" name="TextBox 96"/>
          <p:cNvSpPr txBox="1"/>
          <p:nvPr/>
        </p:nvSpPr>
        <p:spPr>
          <a:xfrm>
            <a:off x="518546" y="5823720"/>
            <a:ext cx="1020694" cy="430887"/>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Artifact</a:t>
            </a: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repositories</a:t>
            </a:r>
            <a:r>
              <a:rPr lang="de-DE" sz="1400" kern="0" dirty="0">
                <a:solidFill>
                  <a:schemeClr val="tx2">
                    <a:lumMod val="50000"/>
                  </a:schemeClr>
                </a:solidFill>
                <a:ea typeface="Arial Unicode MS" pitchFamily="34" charset="-128"/>
                <a:cs typeface="Arial Unicode MS" pitchFamily="34" charset="-128"/>
              </a:rPr>
              <a:t> </a:t>
            </a:r>
            <a:endParaRPr lang="en-US" sz="1400" kern="0" dirty="0" err="1">
              <a:solidFill>
                <a:schemeClr val="tx2">
                  <a:lumMod val="50000"/>
                </a:schemeClr>
              </a:solidFill>
              <a:ea typeface="Arial Unicode MS" pitchFamily="34" charset="-128"/>
              <a:cs typeface="Arial Unicode MS" pitchFamily="34" charset="-128"/>
            </a:endParaRPr>
          </a:p>
        </p:txBody>
      </p:sp>
      <p:sp>
        <p:nvSpPr>
          <p:cNvPr id="37" name="Rounded Rectangle 36"/>
          <p:cNvSpPr/>
          <p:nvPr/>
        </p:nvSpPr>
        <p:spPr bwMode="gray">
          <a:xfrm>
            <a:off x="724418" y="3035690"/>
            <a:ext cx="1821623"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Commit</a:t>
            </a:r>
          </a:p>
        </p:txBody>
      </p:sp>
      <p:sp>
        <p:nvSpPr>
          <p:cNvPr id="42" name="Rounded Rectangle 41"/>
          <p:cNvSpPr/>
          <p:nvPr/>
        </p:nvSpPr>
        <p:spPr bwMode="gray">
          <a:xfrm>
            <a:off x="3153997" y="3035689"/>
            <a:ext cx="1717782"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Integration</a:t>
            </a:r>
            <a:endParaRPr lang="en-US" sz="1600" b="1" kern="0" dirty="0">
              <a:ea typeface="Arial Unicode MS" pitchFamily="34" charset="-128"/>
              <a:cs typeface="Arial Unicode MS" pitchFamily="34" charset="-128"/>
            </a:endParaRPr>
          </a:p>
        </p:txBody>
      </p:sp>
      <p:sp>
        <p:nvSpPr>
          <p:cNvPr id="43" name="Right Arrow 42"/>
          <p:cNvSpPr/>
          <p:nvPr/>
        </p:nvSpPr>
        <p:spPr bwMode="gray">
          <a:xfrm>
            <a:off x="2546043"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72099" y="3035690"/>
            <a:ext cx="168780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Acceptance</a:t>
            </a:r>
            <a:endParaRPr lang="en-US" sz="1600" b="1" kern="0" dirty="0">
              <a:ea typeface="Arial Unicode MS" pitchFamily="34" charset="-128"/>
              <a:cs typeface="Arial Unicode MS" pitchFamily="34" charset="-128"/>
            </a:endParaRPr>
          </a:p>
        </p:txBody>
      </p:sp>
      <p:sp>
        <p:nvSpPr>
          <p:cNvPr id="45" name="Rounded Rectangle 44"/>
          <p:cNvSpPr/>
          <p:nvPr/>
        </p:nvSpPr>
        <p:spPr bwMode="gray">
          <a:xfrm>
            <a:off x="10083173" y="3045888"/>
            <a:ext cx="1684758"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b="1" kern="0" dirty="0" err="1" smtClean="0">
                <a:ea typeface="Arial Unicode MS" pitchFamily="34" charset="-128"/>
                <a:cs typeface="Arial Unicode MS" pitchFamily="34" charset="-128"/>
              </a:rPr>
              <a:t>Production</a:t>
            </a:r>
            <a:endParaRPr lang="de-DE" sz="1600" b="1" kern="0" dirty="0">
              <a:ea typeface="Arial Unicode MS" pitchFamily="34" charset="-128"/>
              <a:cs typeface="Arial Unicode MS" pitchFamily="34" charset="-128"/>
            </a:endParaRPr>
          </a:p>
        </p:txBody>
      </p:sp>
      <p:sp>
        <p:nvSpPr>
          <p:cNvPr id="46" name="Rounded Rectangle 45"/>
          <p:cNvSpPr/>
          <p:nvPr/>
        </p:nvSpPr>
        <p:spPr bwMode="gray">
          <a:xfrm>
            <a:off x="5488326" y="3045888"/>
            <a:ext cx="1671640"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Performance</a:t>
            </a:r>
            <a:endParaRPr lang="en-US" sz="1600" b="1" kern="0" dirty="0">
              <a:ea typeface="Arial Unicode MS" pitchFamily="34" charset="-128"/>
              <a:cs typeface="Arial Unicode MS" pitchFamily="34" charset="-128"/>
            </a:endParaRPr>
          </a:p>
        </p:txBody>
      </p:sp>
      <p:sp>
        <p:nvSpPr>
          <p:cNvPr id="50" name="Right Arrow 49"/>
          <p:cNvSpPr/>
          <p:nvPr/>
        </p:nvSpPr>
        <p:spPr bwMode="gray">
          <a:xfrm>
            <a:off x="7159966"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877090"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483649" y="360561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69417" y="2070818"/>
            <a:ext cx="0" cy="9750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69880" y="2070820"/>
            <a:ext cx="0" cy="9750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94364" y="4489971"/>
            <a:ext cx="0" cy="12191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42094" y="5873473"/>
            <a:ext cx="6764823"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Local</a:t>
            </a:r>
            <a:r>
              <a:rPr lang="de-DE" sz="1800" kern="0" dirty="0" smtClean="0">
                <a:ea typeface="Arial Unicode MS" pitchFamily="34" charset="-128"/>
                <a:cs typeface="Arial Unicode MS" pitchFamily="34" charset="-128"/>
              </a:rPr>
              <a:t> </a:t>
            </a:r>
            <a:r>
              <a:rPr lang="de-DE" sz="1000" i="1" kern="0" dirty="0" smtClean="0">
                <a:ea typeface="Arial Unicode MS" pitchFamily="34" charset="-128"/>
                <a:cs typeface="Arial Unicode MS" pitchFamily="34" charset="-128"/>
              </a:rPr>
              <a:t>(Team Jenkins)</a:t>
            </a:r>
          </a:p>
        </p:txBody>
      </p:sp>
      <p:cxnSp>
        <p:nvCxnSpPr>
          <p:cNvPr id="24" name="Straight Arrow Connector 23"/>
          <p:cNvCxnSpPr/>
          <p:nvPr/>
        </p:nvCxnSpPr>
        <p:spPr>
          <a:xfrm>
            <a:off x="9082279" y="4489971"/>
            <a:ext cx="0" cy="12191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43615" y="5869886"/>
            <a:ext cx="2776325"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Nexus </a:t>
            </a:r>
            <a:r>
              <a:rPr lang="de-DE" sz="1000" i="1" kern="0" dirty="0" smtClean="0">
                <a:ea typeface="Arial Unicode MS" pitchFamily="34" charset="-128"/>
                <a:cs typeface="Arial Unicode MS" pitchFamily="34" charset="-128"/>
              </a:rPr>
              <a:t>(Manual Uploads)</a:t>
            </a:r>
          </a:p>
        </p:txBody>
      </p:sp>
      <p:cxnSp>
        <p:nvCxnSpPr>
          <p:cNvPr id="27" name="Straight Arrow Connector 26"/>
          <p:cNvCxnSpPr/>
          <p:nvPr/>
        </p:nvCxnSpPr>
        <p:spPr>
          <a:xfrm>
            <a:off x="10925552" y="4479772"/>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13109"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4367"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169861" y="4479773"/>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6747" y="3964611"/>
            <a:ext cx="816964" cy="3385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Automated</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versioning</a:t>
            </a:r>
            <a:endParaRPr lang="de-DE" sz="1100" kern="0" dirty="0" smtClean="0">
              <a:ea typeface="Arial Unicode MS" pitchFamily="34" charset="-128"/>
              <a:cs typeface="Arial Unicode MS" pitchFamily="34" charset="-128"/>
            </a:endParaRPr>
          </a:p>
        </p:txBody>
      </p:sp>
      <p:sp>
        <p:nvSpPr>
          <p:cNvPr id="34" name="TextBox 33"/>
          <p:cNvSpPr txBox="1"/>
          <p:nvPr/>
        </p:nvSpPr>
        <p:spPr>
          <a:xfrm>
            <a:off x="1438814" y="4860645"/>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Upload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5" name="TextBox 34"/>
          <p:cNvSpPr txBox="1"/>
          <p:nvPr/>
        </p:nvSpPr>
        <p:spPr>
          <a:xfrm>
            <a:off x="3271925" y="4920076"/>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9" name="TextBox 38"/>
          <p:cNvSpPr txBox="1"/>
          <p:nvPr/>
        </p:nvSpPr>
        <p:spPr>
          <a:xfrm>
            <a:off x="11009348" y="4909000"/>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0" name="TextBox 39"/>
          <p:cNvSpPr txBox="1"/>
          <p:nvPr/>
        </p:nvSpPr>
        <p:spPr>
          <a:xfrm>
            <a:off x="9155874" y="4920077"/>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Upload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1" name="TextBox 40"/>
          <p:cNvSpPr txBox="1"/>
          <p:nvPr/>
        </p:nvSpPr>
        <p:spPr>
          <a:xfrm>
            <a:off x="5582909" y="4860644"/>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7" name="TextBox 46"/>
          <p:cNvSpPr txBox="1"/>
          <p:nvPr/>
        </p:nvSpPr>
        <p:spPr>
          <a:xfrm>
            <a:off x="7444324" y="4860643"/>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14" name="TextBox 13"/>
          <p:cNvSpPr txBox="1"/>
          <p:nvPr/>
        </p:nvSpPr>
        <p:spPr>
          <a:xfrm>
            <a:off x="2160577" y="4860643"/>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smtClean="0">
                <a:ea typeface="Arial Unicode MS" pitchFamily="34" charset="-128"/>
                <a:cs typeface="Arial Unicode MS" pitchFamily="34" charset="-128"/>
              </a:rPr>
              <a:t>Team</a:t>
            </a:r>
            <a:br>
              <a:rPr lang="de-DE" sz="1200" kern="0" dirty="0" smtClean="0">
                <a:ea typeface="Arial Unicode MS" pitchFamily="34" charset="-128"/>
                <a:cs typeface="Arial Unicode MS" pitchFamily="34" charset="-128"/>
              </a:rPr>
            </a:br>
            <a:r>
              <a:rPr lang="de-DE" sz="1200" kern="0" dirty="0" smtClean="0">
                <a:ea typeface="Arial Unicode MS" pitchFamily="34" charset="-128"/>
                <a:cs typeface="Arial Unicode MS" pitchFamily="34" charset="-128"/>
              </a:rPr>
              <a:t>Jenkins</a:t>
            </a:r>
          </a:p>
        </p:txBody>
      </p:sp>
      <p:sp>
        <p:nvSpPr>
          <p:cNvPr id="55" name="TextBox 54"/>
          <p:cNvSpPr txBox="1"/>
          <p:nvPr/>
        </p:nvSpPr>
        <p:spPr>
          <a:xfrm>
            <a:off x="8413973" y="4929894"/>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smtClean="0">
                <a:ea typeface="Arial Unicode MS" pitchFamily="34" charset="-128"/>
                <a:cs typeface="Arial Unicode MS" pitchFamily="34" charset="-128"/>
              </a:rPr>
              <a:t>Team</a:t>
            </a:r>
            <a:br>
              <a:rPr lang="de-DE" sz="1200" kern="0" dirty="0" smtClean="0">
                <a:ea typeface="Arial Unicode MS" pitchFamily="34" charset="-128"/>
                <a:cs typeface="Arial Unicode MS" pitchFamily="34" charset="-128"/>
              </a:rPr>
            </a:br>
            <a:r>
              <a:rPr lang="de-DE" sz="1200" kern="0" dirty="0" smtClean="0">
                <a:ea typeface="Arial Unicode MS" pitchFamily="34" charset="-128"/>
                <a:cs typeface="Arial Unicode MS" pitchFamily="34" charset="-128"/>
              </a:rPr>
              <a:t>Jenkins</a:t>
            </a:r>
          </a:p>
        </p:txBody>
      </p:sp>
    </p:spTree>
    <p:extLst>
      <p:ext uri="{BB962C8B-B14F-4D97-AF65-F5344CB8AC3E}">
        <p14:creationId xmlns:p14="http://schemas.microsoft.com/office/powerpoint/2010/main" val="277106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lang="de-DE" kern="0" dirty="0">
                <a:ea typeface="Arial Unicode MS" pitchFamily="34" charset="-128"/>
                <a:cs typeface="Arial Unicode MS" pitchFamily="34" charset="-128"/>
              </a:rPr>
              <a:t>    </a:t>
            </a:r>
            <a:endParaRPr lang="en-US" kern="0" dirty="0">
              <a:solidFill>
                <a:schemeClr val="accent1"/>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de-DE" kern="0" dirty="0">
                <a:solidFill>
                  <a:schemeClr val="tx2">
                    <a:lumMod val="50000"/>
                  </a:schemeClr>
                </a:solidFill>
                <a:ea typeface="Arial Unicode MS" pitchFamily="34" charset="-128"/>
                <a:cs typeface="Arial Unicode MS" pitchFamily="34" charset="-128"/>
              </a:rPr>
              <a:t> Version </a:t>
            </a:r>
            <a:r>
              <a:rPr lang="de-DE" kern="0" dirty="0" err="1">
                <a:solidFill>
                  <a:schemeClr val="tx2">
                    <a:lumMod val="50000"/>
                  </a:schemeClr>
                </a:solidFill>
                <a:ea typeface="Arial Unicode MS" pitchFamily="34" charset="-128"/>
                <a:cs typeface="Arial Unicode MS" pitchFamily="34" charset="-128"/>
              </a:rPr>
              <a:t>control</a:t>
            </a:r>
            <a:r>
              <a:rPr lang="de-DE" kern="0" dirty="0">
                <a:solidFill>
                  <a:schemeClr val="tx2">
                    <a:lumMod val="50000"/>
                  </a:schemeClr>
                </a:solidFill>
                <a:ea typeface="Arial Unicode MS" pitchFamily="34" charset="-128"/>
                <a:cs typeface="Arial Unicode MS" pitchFamily="34" charset="-128"/>
              </a:rPr>
              <a:t> </a:t>
            </a:r>
            <a:endParaRPr lang="en-US" kern="0" dirty="0" err="1">
              <a:solidFill>
                <a:schemeClr val="tx2">
                  <a:lumMod val="50000"/>
                </a:schemeClr>
              </a:solidFill>
              <a:ea typeface="Arial Unicode MS" pitchFamily="34" charset="-128"/>
              <a:cs typeface="Arial Unicode MS" pitchFamily="34" charset="-128"/>
            </a:endParaRPr>
          </a:p>
        </p:txBody>
      </p:sp>
      <p:sp>
        <p:nvSpPr>
          <p:cNvPr id="97" name="TextBox 96"/>
          <p:cNvSpPr txBox="1"/>
          <p:nvPr/>
        </p:nvSpPr>
        <p:spPr>
          <a:xfrm>
            <a:off x="518546" y="5823720"/>
            <a:ext cx="1020694" cy="430887"/>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Artifact</a:t>
            </a: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repositories</a:t>
            </a:r>
            <a:r>
              <a:rPr lang="de-DE" sz="1400" kern="0" dirty="0">
                <a:solidFill>
                  <a:schemeClr val="tx2">
                    <a:lumMod val="50000"/>
                  </a:schemeClr>
                </a:solidFill>
                <a:ea typeface="Arial Unicode MS" pitchFamily="34" charset="-128"/>
                <a:cs typeface="Arial Unicode MS" pitchFamily="34" charset="-128"/>
              </a:rPr>
              <a:t> </a:t>
            </a:r>
            <a:endParaRPr lang="en-US" sz="1400" kern="0" dirty="0" err="1">
              <a:solidFill>
                <a:schemeClr val="tx2">
                  <a:lumMod val="50000"/>
                </a:schemeClr>
              </a:solidFill>
              <a:ea typeface="Arial Unicode MS" pitchFamily="34" charset="-128"/>
              <a:cs typeface="Arial Unicode MS" pitchFamily="34" charset="-128"/>
            </a:endParaRPr>
          </a:p>
        </p:txBody>
      </p:sp>
      <p:sp>
        <p:nvSpPr>
          <p:cNvPr id="37" name="Rounded Rectangle 36"/>
          <p:cNvSpPr/>
          <p:nvPr/>
        </p:nvSpPr>
        <p:spPr bwMode="gray">
          <a:xfrm>
            <a:off x="724418" y="3035690"/>
            <a:ext cx="1821623"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endParaRPr lang="de-DE" sz="1000" b="1" kern="0" dirty="0" smtClean="0">
              <a:solidFill>
                <a:srgbClr val="FF0000"/>
              </a:solidFill>
              <a:ea typeface="Arial Unicode MS" pitchFamily="34" charset="-128"/>
              <a:cs typeface="Arial Unicode MS" pitchFamily="34" charset="-128"/>
            </a:endParaRPr>
          </a:p>
          <a:p>
            <a:pPr lvl="0" fontAlgn="base">
              <a:spcBef>
                <a:spcPct val="50000"/>
              </a:spcBef>
              <a:spcAft>
                <a:spcPct val="0"/>
              </a:spcAft>
              <a:buClr>
                <a:srgbClr val="F0AB00"/>
              </a:buClr>
              <a:buSzPct val="80000"/>
            </a:pPr>
            <a:r>
              <a:rPr lang="de-DE" sz="1000" b="1" kern="0" dirty="0" smtClean="0">
                <a:solidFill>
                  <a:srgbClr val="FF0000"/>
                </a:solidFill>
                <a:ea typeface="Arial Unicode MS" pitchFamily="34" charset="-128"/>
                <a:cs typeface="Arial Unicode MS" pitchFamily="34" charset="-128"/>
              </a:rPr>
              <a:t>- </a:t>
            </a:r>
            <a:r>
              <a:rPr lang="de-DE" sz="1000" b="1" kern="0" dirty="0" err="1" smtClean="0">
                <a:solidFill>
                  <a:schemeClr val="bg1"/>
                </a:solidFill>
                <a:ea typeface="Arial Unicode MS" pitchFamily="34" charset="-128"/>
                <a:cs typeface="Arial Unicode MS" pitchFamily="34" charset="-128"/>
              </a:rPr>
              <a:t>Automated</a:t>
            </a:r>
            <a:r>
              <a:rPr lang="de-DE" sz="1000" b="1" kern="0" dirty="0" smtClean="0">
                <a:solidFill>
                  <a:schemeClr val="bg1"/>
                </a:solidFill>
                <a:ea typeface="Arial Unicode MS" pitchFamily="34" charset="-128"/>
                <a:cs typeface="Arial Unicode MS" pitchFamily="34" charset="-128"/>
              </a:rPr>
              <a:t> </a:t>
            </a:r>
            <a:r>
              <a:rPr lang="de-DE" sz="1000" b="1" kern="0" dirty="0" err="1" smtClean="0">
                <a:solidFill>
                  <a:schemeClr val="bg1"/>
                </a:solidFill>
                <a:ea typeface="Arial Unicode MS" pitchFamily="34" charset="-128"/>
                <a:cs typeface="Arial Unicode MS" pitchFamily="34" charset="-128"/>
              </a:rPr>
              <a:t>Versioning</a:t>
            </a:r>
            <a:r>
              <a:rPr lang="de-DE" sz="1000" b="1" kern="0" dirty="0" smtClean="0">
                <a:solidFill>
                  <a:srgbClr val="FF0000"/>
                </a:solidFill>
                <a:ea typeface="Arial Unicode MS" pitchFamily="34" charset="-128"/>
                <a:cs typeface="Arial Unicode MS" pitchFamily="34" charset="-128"/>
              </a:rPr>
              <a:t/>
            </a:r>
            <a:br>
              <a:rPr lang="de-DE" sz="1000" b="1" kern="0" dirty="0" smtClean="0">
                <a:solidFill>
                  <a:srgbClr val="FF0000"/>
                </a:solidFill>
                <a:ea typeface="Arial Unicode MS" pitchFamily="34" charset="-128"/>
                <a:cs typeface="Arial Unicode MS" pitchFamily="34" charset="-128"/>
              </a:rPr>
            </a:br>
            <a:r>
              <a:rPr lang="de-DE" sz="1000" b="1" kern="0" dirty="0" smtClean="0">
                <a:solidFill>
                  <a:srgbClr val="FF0000"/>
                </a:solidFill>
                <a:ea typeface="Arial Unicode MS" pitchFamily="34" charset="-128"/>
                <a:cs typeface="Arial Unicode MS" pitchFamily="34" charset="-128"/>
              </a:rPr>
              <a:t>- </a:t>
            </a:r>
            <a:r>
              <a:rPr lang="de-DE" sz="1000" b="1" kern="0" dirty="0" err="1" smtClean="0">
                <a:solidFill>
                  <a:srgbClr val="FF0000"/>
                </a:solidFill>
                <a:ea typeface="Arial Unicode MS" pitchFamily="34" charset="-128"/>
                <a:cs typeface="Arial Unicode MS" pitchFamily="34" charset="-128"/>
              </a:rPr>
              <a:t>Compile</a:t>
            </a:r>
            <a:r>
              <a:rPr lang="de-DE" sz="1000" b="1" kern="0" dirty="0">
                <a:solidFill>
                  <a:srgbClr val="FF0000"/>
                </a:solidFill>
                <a:ea typeface="Arial Unicode MS" pitchFamily="34" charset="-128"/>
                <a:cs typeface="Arial Unicode MS" pitchFamily="34" charset="-128"/>
              </a:rPr>
              <a:t/>
            </a:r>
            <a:br>
              <a:rPr lang="de-DE" sz="1000" b="1" kern="0" dirty="0">
                <a:solidFill>
                  <a:srgbClr val="FF0000"/>
                </a:solidFill>
                <a:ea typeface="Arial Unicode MS" pitchFamily="34" charset="-128"/>
                <a:cs typeface="Arial Unicode MS" pitchFamily="34" charset="-128"/>
              </a:rPr>
            </a:br>
            <a:r>
              <a:rPr lang="de-DE" sz="1000" b="1" kern="0" dirty="0">
                <a:solidFill>
                  <a:srgbClr val="FF0000"/>
                </a:solidFill>
                <a:ea typeface="Arial Unicode MS" pitchFamily="34" charset="-128"/>
                <a:cs typeface="Arial Unicode MS" pitchFamily="34" charset="-128"/>
              </a:rPr>
              <a:t>- Unit/ </a:t>
            </a:r>
            <a:r>
              <a:rPr lang="de-DE" sz="1000" b="1" kern="0" dirty="0" err="1">
                <a:solidFill>
                  <a:srgbClr val="FF0000"/>
                </a:solidFill>
                <a:ea typeface="Arial Unicode MS" pitchFamily="34" charset="-128"/>
                <a:cs typeface="Arial Unicode MS" pitchFamily="34" charset="-128"/>
              </a:rPr>
              <a:t>IntegrationTests</a:t>
            </a:r>
            <a:r>
              <a:rPr lang="de-DE" sz="1000" b="1" kern="0" dirty="0">
                <a:solidFill>
                  <a:srgbClr val="FF0000"/>
                </a:solidFill>
                <a:ea typeface="Arial Unicode MS" pitchFamily="34" charset="-128"/>
                <a:cs typeface="Arial Unicode MS" pitchFamily="34" charset="-128"/>
              </a:rPr>
              <a:t/>
            </a:r>
            <a:br>
              <a:rPr lang="de-DE" sz="1000" b="1" kern="0" dirty="0">
                <a:solidFill>
                  <a:srgbClr val="FF0000"/>
                </a:solidFill>
                <a:ea typeface="Arial Unicode MS" pitchFamily="34" charset="-128"/>
                <a:cs typeface="Arial Unicode MS" pitchFamily="34" charset="-128"/>
              </a:rPr>
            </a:br>
            <a:r>
              <a:rPr lang="de-DE" sz="1000" b="1" kern="0" dirty="0">
                <a:solidFill>
                  <a:srgbClr val="FF0000"/>
                </a:solidFill>
                <a:ea typeface="Arial Unicode MS" pitchFamily="34" charset="-128"/>
                <a:cs typeface="Arial Unicode MS" pitchFamily="34" charset="-128"/>
              </a:rPr>
              <a:t>- </a:t>
            </a:r>
            <a:r>
              <a:rPr lang="de-DE" sz="1000" b="1" kern="0" dirty="0" err="1">
                <a:solidFill>
                  <a:schemeClr val="bg1"/>
                </a:solidFill>
                <a:ea typeface="Arial Unicode MS" pitchFamily="34" charset="-128"/>
                <a:cs typeface="Arial Unicode MS" pitchFamily="34" charset="-128"/>
              </a:rPr>
              <a:t>Static</a:t>
            </a:r>
            <a:r>
              <a:rPr lang="de-DE" sz="1000" b="1" kern="0" dirty="0">
                <a:solidFill>
                  <a:schemeClr val="bg1"/>
                </a:solidFill>
                <a:ea typeface="Arial Unicode MS" pitchFamily="34" charset="-128"/>
                <a:cs typeface="Arial Unicode MS" pitchFamily="34" charset="-128"/>
              </a:rPr>
              <a:t> Codechecks</a:t>
            </a:r>
            <a:br>
              <a:rPr lang="de-DE" sz="1000" b="1" kern="0" dirty="0">
                <a:solidFill>
                  <a:schemeClr val="bg1"/>
                </a:solidFill>
                <a:ea typeface="Arial Unicode MS" pitchFamily="34" charset="-128"/>
                <a:cs typeface="Arial Unicode MS" pitchFamily="34" charset="-128"/>
              </a:rPr>
            </a:br>
            <a:r>
              <a:rPr lang="de-DE" sz="1000" b="1" kern="0" dirty="0">
                <a:solidFill>
                  <a:schemeClr val="bg1"/>
                </a:solidFill>
                <a:ea typeface="Arial Unicode MS" pitchFamily="34" charset="-128"/>
                <a:cs typeface="Arial Unicode MS" pitchFamily="34" charset="-128"/>
              </a:rPr>
              <a:t>- Code </a:t>
            </a:r>
            <a:r>
              <a:rPr lang="de-DE" sz="1000" b="1" kern="0" dirty="0" err="1">
                <a:solidFill>
                  <a:schemeClr val="bg1"/>
                </a:solidFill>
                <a:ea typeface="Arial Unicode MS" pitchFamily="34" charset="-128"/>
                <a:cs typeface="Arial Unicode MS" pitchFamily="34" charset="-128"/>
              </a:rPr>
              <a:t>Coverage</a:t>
            </a:r>
            <a:r>
              <a:rPr lang="de-DE" sz="1000" b="1" kern="0" dirty="0">
                <a:solidFill>
                  <a:schemeClr val="bg1"/>
                </a:solidFill>
                <a:ea typeface="Arial Unicode MS" pitchFamily="34" charset="-128"/>
                <a:cs typeface="Arial Unicode MS" pitchFamily="34" charset="-128"/>
              </a:rPr>
              <a:t/>
            </a:r>
            <a:br>
              <a:rPr lang="de-DE" sz="1000" b="1" kern="0" dirty="0">
                <a:solidFill>
                  <a:schemeClr val="bg1"/>
                </a:solidFill>
                <a:ea typeface="Arial Unicode MS" pitchFamily="34" charset="-128"/>
                <a:cs typeface="Arial Unicode MS" pitchFamily="34" charset="-128"/>
              </a:rPr>
            </a:br>
            <a:r>
              <a:rPr lang="de-DE" sz="1000" b="1" kern="0" dirty="0">
                <a:solidFill>
                  <a:schemeClr val="bg1"/>
                </a:solidFill>
                <a:ea typeface="Arial Unicode MS" pitchFamily="34" charset="-128"/>
                <a:cs typeface="Arial Unicode MS" pitchFamily="34" charset="-128"/>
              </a:rPr>
              <a:t>- Open Tasks/ Compiler </a:t>
            </a:r>
            <a:br>
              <a:rPr lang="de-DE" sz="1000" b="1" kern="0" dirty="0">
                <a:solidFill>
                  <a:schemeClr val="bg1"/>
                </a:solidFill>
                <a:ea typeface="Arial Unicode MS" pitchFamily="34" charset="-128"/>
                <a:cs typeface="Arial Unicode MS" pitchFamily="34" charset="-128"/>
              </a:rPr>
            </a:br>
            <a:r>
              <a:rPr lang="de-DE" sz="1000" b="1" kern="0" dirty="0">
                <a:solidFill>
                  <a:schemeClr val="bg1"/>
                </a:solidFill>
                <a:ea typeface="Arial Unicode MS" pitchFamily="34" charset="-128"/>
                <a:cs typeface="Arial Unicode MS" pitchFamily="34" charset="-128"/>
              </a:rPr>
              <a:t>  </a:t>
            </a:r>
            <a:r>
              <a:rPr lang="de-DE" sz="1000" b="1" kern="0" dirty="0" err="1">
                <a:solidFill>
                  <a:schemeClr val="bg1"/>
                </a:solidFill>
                <a:ea typeface="Arial Unicode MS" pitchFamily="34" charset="-128"/>
                <a:cs typeface="Arial Unicode MS" pitchFamily="34" charset="-128"/>
              </a:rPr>
              <a:t>Warnings</a:t>
            </a:r>
            <a:endParaRPr lang="de-DE" sz="1000" b="1" kern="0" dirty="0">
              <a:solidFill>
                <a:schemeClr val="bg1"/>
              </a:solidFill>
              <a:ea typeface="Arial Unicode MS" pitchFamily="34" charset="-128"/>
              <a:cs typeface="Arial Unicode MS" pitchFamily="34" charset="-128"/>
            </a:endParaRPr>
          </a:p>
        </p:txBody>
      </p:sp>
      <p:sp>
        <p:nvSpPr>
          <p:cNvPr id="42" name="Rounded Rectangle 41"/>
          <p:cNvSpPr/>
          <p:nvPr/>
        </p:nvSpPr>
        <p:spPr bwMode="gray">
          <a:xfrm>
            <a:off x="3153997" y="3035689"/>
            <a:ext cx="1717782"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System Tests</a:t>
            </a:r>
          </a:p>
        </p:txBody>
      </p:sp>
      <p:sp>
        <p:nvSpPr>
          <p:cNvPr id="43" name="Right Arrow 42"/>
          <p:cNvSpPr/>
          <p:nvPr/>
        </p:nvSpPr>
        <p:spPr bwMode="gray">
          <a:xfrm>
            <a:off x="2546043"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72099" y="3035690"/>
            <a:ext cx="168780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Manual </a:t>
            </a:r>
            <a:r>
              <a:rPr lang="de-DE" sz="1000" b="1" kern="0" dirty="0" err="1">
                <a:solidFill>
                  <a:srgbClr val="FFFFFF"/>
                </a:solidFill>
                <a:ea typeface="Arial Unicode MS" pitchFamily="34" charset="-128"/>
                <a:cs typeface="Arial Unicode MS" pitchFamily="34" charset="-128"/>
              </a:rPr>
              <a:t>Acceptance</a:t>
            </a: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tests</a:t>
            </a:r>
            <a:r>
              <a:rPr lang="de-DE" sz="1000" b="1" kern="0" dirty="0">
                <a:solidFill>
                  <a:srgbClr val="FFFFFF"/>
                </a:solidFill>
                <a:ea typeface="Arial Unicode MS" pitchFamily="34" charset="-128"/>
                <a:cs typeface="Arial Unicode MS" pitchFamily="34" charset="-128"/>
              </a:rPr>
              <a:t/>
            </a:r>
            <a:br>
              <a:rPr lang="de-DE" sz="1000" b="1" kern="0" dirty="0">
                <a:solidFill>
                  <a:srgbClr val="FFFFFF"/>
                </a:solidFill>
                <a:ea typeface="Arial Unicode MS" pitchFamily="34" charset="-128"/>
                <a:cs typeface="Arial Unicode MS" pitchFamily="34" charset="-128"/>
              </a:rPr>
            </a:b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tbd</a:t>
            </a:r>
            <a:endParaRPr lang="de-DE" sz="1000" b="1" kern="0" dirty="0">
              <a:solidFill>
                <a:srgbClr val="FFFFFF"/>
              </a:solidFill>
              <a:ea typeface="Arial Unicode MS" pitchFamily="34" charset="-128"/>
              <a:cs typeface="Arial Unicode MS" pitchFamily="34" charset="-128"/>
            </a:endParaRPr>
          </a:p>
        </p:txBody>
      </p:sp>
      <p:sp>
        <p:nvSpPr>
          <p:cNvPr id="45" name="Rounded Rectangle 44"/>
          <p:cNvSpPr/>
          <p:nvPr/>
        </p:nvSpPr>
        <p:spPr bwMode="gray">
          <a:xfrm>
            <a:off x="10083173" y="3045888"/>
            <a:ext cx="1684758"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Monitor</a:t>
            </a:r>
            <a:br>
              <a:rPr lang="de-DE" sz="1000" b="1" kern="0" dirty="0">
                <a:solidFill>
                  <a:srgbClr val="FFFFFF"/>
                </a:solidFill>
                <a:ea typeface="Arial Unicode MS" pitchFamily="34" charset="-128"/>
                <a:cs typeface="Arial Unicode MS" pitchFamily="34" charset="-128"/>
              </a:rPr>
            </a:b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Operate</a:t>
            </a:r>
            <a:r>
              <a:rPr lang="de-DE" sz="1000" b="1" kern="0" dirty="0">
                <a:solidFill>
                  <a:srgbClr val="FFFFFF"/>
                </a:solidFill>
                <a:ea typeface="Arial Unicode MS" pitchFamily="34" charset="-128"/>
                <a:cs typeface="Arial Unicode MS" pitchFamily="34" charset="-128"/>
              </a:rPr>
              <a:t/>
            </a:r>
            <a:br>
              <a:rPr lang="de-DE" sz="1000" b="1" kern="0" dirty="0">
                <a:solidFill>
                  <a:srgbClr val="FFFFFF"/>
                </a:solidFill>
                <a:ea typeface="Arial Unicode MS" pitchFamily="34" charset="-128"/>
                <a:cs typeface="Arial Unicode MS" pitchFamily="34" charset="-128"/>
              </a:rPr>
            </a:b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Incident</a:t>
            </a: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handling</a:t>
            </a:r>
            <a:endParaRPr lang="de-DE" sz="1600" b="1" kern="0" dirty="0">
              <a:ea typeface="Arial Unicode MS" pitchFamily="34" charset="-128"/>
              <a:cs typeface="Arial Unicode MS" pitchFamily="34" charset="-128"/>
            </a:endParaRPr>
          </a:p>
        </p:txBody>
      </p:sp>
      <p:sp>
        <p:nvSpPr>
          <p:cNvPr id="46" name="Rounded Rectangle 45"/>
          <p:cNvSpPr/>
          <p:nvPr/>
        </p:nvSpPr>
        <p:spPr bwMode="gray">
          <a:xfrm>
            <a:off x="5488326" y="3045888"/>
            <a:ext cx="1671640"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Load Tests</a:t>
            </a:r>
          </a:p>
        </p:txBody>
      </p:sp>
      <p:sp>
        <p:nvSpPr>
          <p:cNvPr id="50" name="Right Arrow 49"/>
          <p:cNvSpPr/>
          <p:nvPr/>
        </p:nvSpPr>
        <p:spPr bwMode="gray">
          <a:xfrm>
            <a:off x="7159966"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877090"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483649" y="360561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69417" y="2070818"/>
            <a:ext cx="0" cy="9750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69880" y="2070820"/>
            <a:ext cx="0" cy="9750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94364" y="4489971"/>
            <a:ext cx="0" cy="121916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639396" y="4489971"/>
            <a:ext cx="1442884" cy="1333749"/>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43615" y="5869886"/>
            <a:ext cx="2776325"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smtClean="0">
                <a:ea typeface="Arial Unicode MS" pitchFamily="34" charset="-128"/>
                <a:cs typeface="Arial Unicode MS" pitchFamily="34" charset="-128"/>
              </a:rPr>
              <a:t>Nexus </a:t>
            </a:r>
            <a:r>
              <a:rPr lang="de-DE" sz="1000" i="1" kern="0" smtClean="0">
                <a:ea typeface="Arial Unicode MS" pitchFamily="34" charset="-128"/>
                <a:cs typeface="Arial Unicode MS" pitchFamily="34" charset="-128"/>
              </a:rPr>
              <a:t>Release)</a:t>
            </a:r>
            <a:endParaRPr lang="de-DE" sz="1000" i="1" kern="0" dirty="0" smtClean="0">
              <a:ea typeface="Arial Unicode MS" pitchFamily="34" charset="-128"/>
              <a:cs typeface="Arial Unicode MS" pitchFamily="34" charset="-128"/>
            </a:endParaRPr>
          </a:p>
        </p:txBody>
      </p:sp>
      <p:cxnSp>
        <p:nvCxnSpPr>
          <p:cNvPr id="27" name="Straight Arrow Connector 26"/>
          <p:cNvCxnSpPr/>
          <p:nvPr/>
        </p:nvCxnSpPr>
        <p:spPr>
          <a:xfrm>
            <a:off x="10925552" y="4479772"/>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13109"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4367"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169861" y="4479773"/>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38814" y="4860645"/>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solidFill>
                  <a:srgbClr val="FF0000"/>
                </a:solidFill>
                <a:ea typeface="Arial Unicode MS" pitchFamily="34" charset="-128"/>
                <a:cs typeface="Arial Unicode MS" pitchFamily="34" charset="-128"/>
              </a:rPr>
              <a:t>Upload</a:t>
            </a:r>
            <a:r>
              <a:rPr lang="de-DE" sz="1100" kern="0" dirty="0" smtClean="0">
                <a:ea typeface="Arial Unicode MS" pitchFamily="34" charset="-128"/>
                <a:cs typeface="Arial Unicode MS" pitchFamily="34" charset="-128"/>
              </a:rPr>
              <a:t> </a:t>
            </a:r>
            <a:r>
              <a:rPr lang="de-DE" sz="1100" kern="0" dirty="0" err="1" smtClean="0">
                <a:solidFill>
                  <a:srgbClr val="FF0000"/>
                </a:solidFill>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5" name="TextBox 34"/>
          <p:cNvSpPr txBox="1"/>
          <p:nvPr/>
        </p:nvSpPr>
        <p:spPr>
          <a:xfrm>
            <a:off x="3271925" y="4920076"/>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9" name="TextBox 38"/>
          <p:cNvSpPr txBox="1"/>
          <p:nvPr/>
        </p:nvSpPr>
        <p:spPr>
          <a:xfrm>
            <a:off x="11009348" y="4909000"/>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1" name="TextBox 40"/>
          <p:cNvSpPr txBox="1"/>
          <p:nvPr/>
        </p:nvSpPr>
        <p:spPr>
          <a:xfrm>
            <a:off x="5582909" y="4860644"/>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7" name="TextBox 46"/>
          <p:cNvSpPr txBox="1"/>
          <p:nvPr/>
        </p:nvSpPr>
        <p:spPr>
          <a:xfrm>
            <a:off x="7444324" y="4860643"/>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14" name="TextBox 13"/>
          <p:cNvSpPr txBox="1"/>
          <p:nvPr/>
        </p:nvSpPr>
        <p:spPr>
          <a:xfrm>
            <a:off x="508018" y="2585861"/>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smtClean="0">
                <a:solidFill>
                  <a:srgbClr val="FF0000"/>
                </a:solidFill>
                <a:ea typeface="Arial Unicode MS" pitchFamily="34" charset="-128"/>
                <a:cs typeface="Arial Unicode MS" pitchFamily="34" charset="-128"/>
              </a:rPr>
              <a:t>xmake</a:t>
            </a:r>
            <a:r>
              <a:rPr lang="de-DE" sz="1200" kern="0" dirty="0" smtClean="0">
                <a:solidFill>
                  <a:srgbClr val="FF0000"/>
                </a:solidFill>
                <a:ea typeface="Arial Unicode MS" pitchFamily="34" charset="-128"/>
                <a:cs typeface="Arial Unicode MS" pitchFamily="34" charset="-128"/>
              </a:rPr>
              <a:t/>
            </a:r>
            <a:br>
              <a:rPr lang="de-DE" sz="1200" kern="0" dirty="0" smtClean="0">
                <a:solidFill>
                  <a:srgbClr val="FF0000"/>
                </a:solidFill>
                <a:ea typeface="Arial Unicode MS" pitchFamily="34" charset="-128"/>
                <a:cs typeface="Arial Unicode MS" pitchFamily="34" charset="-128"/>
              </a:rPr>
            </a:br>
            <a:r>
              <a:rPr lang="de-DE" sz="1200" kern="0" dirty="0" smtClean="0">
                <a:solidFill>
                  <a:srgbClr val="FF0000"/>
                </a:solidFill>
                <a:ea typeface="Arial Unicode MS" pitchFamily="34" charset="-128"/>
                <a:cs typeface="Arial Unicode MS" pitchFamily="34" charset="-128"/>
              </a:rPr>
              <a:t>Jenkins</a:t>
            </a:r>
          </a:p>
        </p:txBody>
      </p:sp>
      <p:sp>
        <p:nvSpPr>
          <p:cNvPr id="56" name="TextBox 55"/>
          <p:cNvSpPr txBox="1"/>
          <p:nvPr/>
        </p:nvSpPr>
        <p:spPr>
          <a:xfrm>
            <a:off x="1742094" y="5873473"/>
            <a:ext cx="6764823"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Nexus </a:t>
            </a:r>
            <a:r>
              <a:rPr lang="de-DE" sz="1000" i="1" kern="0" dirty="0" smtClean="0">
                <a:ea typeface="Arial Unicode MS" pitchFamily="34" charset="-128"/>
                <a:cs typeface="Arial Unicode MS" pitchFamily="34" charset="-128"/>
              </a:rPr>
              <a:t>(</a:t>
            </a:r>
            <a:r>
              <a:rPr lang="de-DE" sz="1000" i="1" kern="0" dirty="0" err="1" smtClean="0">
                <a:ea typeface="Arial Unicode MS" pitchFamily="34" charset="-128"/>
                <a:cs typeface="Arial Unicode MS" pitchFamily="34" charset="-128"/>
              </a:rPr>
              <a:t>Temporary</a:t>
            </a:r>
            <a:r>
              <a:rPr lang="de-DE" sz="1000" i="1" kern="0" dirty="0" smtClean="0">
                <a:ea typeface="Arial Unicode MS" pitchFamily="34" charset="-128"/>
                <a:cs typeface="Arial Unicode MS" pitchFamily="34" charset="-128"/>
              </a:rPr>
              <a:t> </a:t>
            </a:r>
            <a:r>
              <a:rPr lang="de-DE" sz="1000" i="1" kern="0" dirty="0" err="1" smtClean="0">
                <a:ea typeface="Arial Unicode MS" pitchFamily="34" charset="-128"/>
                <a:cs typeface="Arial Unicode MS" pitchFamily="34" charset="-128"/>
              </a:rPr>
              <a:t>storage</a:t>
            </a:r>
            <a:r>
              <a:rPr lang="de-DE" sz="1000" i="1" kern="0" dirty="0" smtClean="0">
                <a:ea typeface="Arial Unicode MS" pitchFamily="34" charset="-128"/>
                <a:cs typeface="Arial Unicode MS" pitchFamily="34" charset="-128"/>
              </a:rPr>
              <a:t>)</a:t>
            </a:r>
          </a:p>
        </p:txBody>
      </p:sp>
      <p:sp>
        <p:nvSpPr>
          <p:cNvPr id="57" name="TextBox 56"/>
          <p:cNvSpPr txBox="1"/>
          <p:nvPr/>
        </p:nvSpPr>
        <p:spPr>
          <a:xfrm>
            <a:off x="10253272" y="487180"/>
            <a:ext cx="989351" cy="276999"/>
          </a:xfrm>
          <a:prstGeom prst="rect">
            <a:avLst/>
          </a:prstGeom>
          <a:solidFill>
            <a:srgbClr val="FFFF00"/>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Future</a:t>
            </a:r>
          </a:p>
        </p:txBody>
      </p:sp>
      <p:cxnSp>
        <p:nvCxnSpPr>
          <p:cNvPr id="7" name="Straight Arrow Connector 6"/>
          <p:cNvCxnSpPr/>
          <p:nvPr/>
        </p:nvCxnSpPr>
        <p:spPr>
          <a:xfrm>
            <a:off x="7907311" y="6008385"/>
            <a:ext cx="1003372"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366233" y="6207664"/>
            <a:ext cx="138181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solidFill>
                  <a:srgbClr val="FF0000"/>
                </a:solidFill>
                <a:ea typeface="Arial Unicode MS" pitchFamily="34" charset="-128"/>
                <a:cs typeface="Arial Unicode MS" pitchFamily="34" charset="-128"/>
              </a:rPr>
              <a:t>Promote </a:t>
            </a:r>
            <a:r>
              <a:rPr lang="de-DE" sz="1100" kern="0" dirty="0" err="1" smtClean="0">
                <a:solidFill>
                  <a:srgbClr val="FF0000"/>
                </a:solidFill>
                <a:ea typeface="Arial Unicode MS" pitchFamily="34" charset="-128"/>
                <a:cs typeface="Arial Unicode MS" pitchFamily="34" charset="-128"/>
              </a:rPr>
              <a:t>artifact</a:t>
            </a:r>
            <a:r>
              <a:rPr lang="de-DE" sz="1100" kern="0" dirty="0" smtClean="0">
                <a:solidFill>
                  <a:srgbClr val="FF0000"/>
                </a:solidFill>
                <a:ea typeface="Arial Unicode MS" pitchFamily="34" charset="-128"/>
                <a:cs typeface="Arial Unicode MS" pitchFamily="34" charset="-128"/>
              </a:rPr>
              <a:t> V 1.0</a:t>
            </a:r>
          </a:p>
        </p:txBody>
      </p:sp>
      <p:sp>
        <p:nvSpPr>
          <p:cNvPr id="52" name="TextBox 51"/>
          <p:cNvSpPr txBox="1"/>
          <p:nvPr/>
        </p:nvSpPr>
        <p:spPr>
          <a:xfrm>
            <a:off x="1125973" y="308000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chemeClr val="bg1"/>
                </a:solidFill>
                <a:latin typeface="+mn-lt"/>
                <a:ea typeface="Arial Unicode MS" pitchFamily="34" charset="-128"/>
                <a:cs typeface="Arial Unicode MS" pitchFamily="34" charset="-128"/>
              </a:rPr>
              <a:t>Commit</a:t>
            </a:r>
            <a:endParaRPr lang="en-US" kern="0" dirty="0">
              <a:solidFill>
                <a:schemeClr val="bg1"/>
              </a:solidFill>
              <a:ea typeface="Arial Unicode MS" pitchFamily="34" charset="-128"/>
              <a:cs typeface="Arial Unicode MS" pitchFamily="34" charset="-128"/>
            </a:endParaRPr>
          </a:p>
        </p:txBody>
      </p:sp>
      <p:sp>
        <p:nvSpPr>
          <p:cNvPr id="59" name="TextBox 58"/>
          <p:cNvSpPr txBox="1"/>
          <p:nvPr/>
        </p:nvSpPr>
        <p:spPr>
          <a:xfrm>
            <a:off x="3349679" y="3082826"/>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chemeClr val="lt1"/>
                </a:solidFill>
                <a:latin typeface="+mn-lt"/>
                <a:ea typeface="Arial Unicode MS" pitchFamily="34" charset="-128"/>
                <a:cs typeface="Arial Unicode MS" pitchFamily="34" charset="-128"/>
              </a:rPr>
              <a:t>Integration</a:t>
            </a:r>
            <a:endParaRPr lang="en-US" kern="0" dirty="0">
              <a:ea typeface="Arial Unicode MS" pitchFamily="34" charset="-128"/>
              <a:cs typeface="Arial Unicode MS" pitchFamily="34" charset="-128"/>
            </a:endParaRPr>
          </a:p>
        </p:txBody>
      </p:sp>
      <p:sp>
        <p:nvSpPr>
          <p:cNvPr id="60" name="TextBox 59"/>
          <p:cNvSpPr txBox="1"/>
          <p:nvPr/>
        </p:nvSpPr>
        <p:spPr>
          <a:xfrm>
            <a:off x="7903101" y="3089527"/>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chemeClr val="lt1"/>
                </a:solidFill>
                <a:latin typeface="+mn-lt"/>
                <a:ea typeface="Arial Unicode MS" pitchFamily="34" charset="-128"/>
                <a:cs typeface="Arial Unicode MS" pitchFamily="34" charset="-128"/>
              </a:rPr>
              <a:t>Acceptance</a:t>
            </a:r>
            <a:endParaRPr lang="en-US" kern="0" dirty="0">
              <a:ea typeface="Arial Unicode MS" pitchFamily="34" charset="-128"/>
              <a:cs typeface="Arial Unicode MS" pitchFamily="34" charset="-128"/>
            </a:endParaRPr>
          </a:p>
        </p:txBody>
      </p:sp>
      <p:sp>
        <p:nvSpPr>
          <p:cNvPr id="61" name="TextBox 60"/>
          <p:cNvSpPr txBox="1"/>
          <p:nvPr/>
        </p:nvSpPr>
        <p:spPr>
          <a:xfrm>
            <a:off x="10250321" y="308000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chemeClr val="lt1"/>
                </a:solidFill>
                <a:latin typeface="+mn-lt"/>
                <a:ea typeface="Arial Unicode MS" pitchFamily="34" charset="-128"/>
                <a:cs typeface="Arial Unicode MS" pitchFamily="34" charset="-128"/>
              </a:rPr>
              <a:t>Production</a:t>
            </a:r>
            <a:endParaRPr lang="en-US" kern="0" dirty="0">
              <a:ea typeface="Arial Unicode MS" pitchFamily="34" charset="-128"/>
              <a:cs typeface="Arial Unicode MS" pitchFamily="34" charset="-128"/>
            </a:endParaRPr>
          </a:p>
        </p:txBody>
      </p:sp>
      <p:sp>
        <p:nvSpPr>
          <p:cNvPr id="62" name="TextBox 61"/>
          <p:cNvSpPr txBox="1"/>
          <p:nvPr/>
        </p:nvSpPr>
        <p:spPr>
          <a:xfrm>
            <a:off x="5561427" y="3101015"/>
            <a:ext cx="133530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chemeClr val="lt1"/>
                </a:solidFill>
                <a:latin typeface="+mn-lt"/>
                <a:ea typeface="Arial Unicode MS" pitchFamily="34" charset="-128"/>
                <a:cs typeface="Arial Unicode MS" pitchFamily="34" charset="-128"/>
              </a:rPr>
              <a:t>Performance</a:t>
            </a:r>
            <a:endParaRPr lang="en-US" kern="0" dirty="0">
              <a:ea typeface="Arial Unicode MS" pitchFamily="34" charset="-128"/>
              <a:cs typeface="Arial Unicode MS" pitchFamily="34" charset="-128"/>
            </a:endParaRPr>
          </a:p>
        </p:txBody>
      </p:sp>
      <p:sp>
        <p:nvSpPr>
          <p:cNvPr id="63" name="TextBox 62"/>
          <p:cNvSpPr txBox="1"/>
          <p:nvPr/>
        </p:nvSpPr>
        <p:spPr>
          <a:xfrm>
            <a:off x="6968874" y="5705889"/>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smtClean="0">
                <a:solidFill>
                  <a:srgbClr val="FF0000"/>
                </a:solidFill>
                <a:ea typeface="Arial Unicode MS" pitchFamily="34" charset="-128"/>
                <a:cs typeface="Arial Unicode MS" pitchFamily="34" charset="-128"/>
              </a:rPr>
              <a:t>xmake</a:t>
            </a:r>
            <a:r>
              <a:rPr lang="de-DE" sz="1200" kern="0" dirty="0" smtClean="0">
                <a:solidFill>
                  <a:srgbClr val="FF0000"/>
                </a:solidFill>
                <a:ea typeface="Arial Unicode MS" pitchFamily="34" charset="-128"/>
                <a:cs typeface="Arial Unicode MS" pitchFamily="34" charset="-128"/>
              </a:rPr>
              <a:t/>
            </a:r>
            <a:br>
              <a:rPr lang="de-DE" sz="1200" kern="0" dirty="0" smtClean="0">
                <a:solidFill>
                  <a:srgbClr val="FF0000"/>
                </a:solidFill>
                <a:ea typeface="Arial Unicode MS" pitchFamily="34" charset="-128"/>
                <a:cs typeface="Arial Unicode MS" pitchFamily="34" charset="-128"/>
              </a:rPr>
            </a:br>
            <a:r>
              <a:rPr lang="de-DE" sz="1200" kern="0" dirty="0" smtClean="0">
                <a:solidFill>
                  <a:srgbClr val="FF0000"/>
                </a:solidFill>
                <a:ea typeface="Arial Unicode MS" pitchFamily="34" charset="-128"/>
                <a:cs typeface="Arial Unicode MS" pitchFamily="34" charset="-128"/>
              </a:rPr>
              <a:t>Jenkins</a:t>
            </a:r>
          </a:p>
        </p:txBody>
      </p:sp>
    </p:spTree>
    <p:extLst>
      <p:ext uri="{BB962C8B-B14F-4D97-AF65-F5344CB8AC3E}">
        <p14:creationId xmlns:p14="http://schemas.microsoft.com/office/powerpoint/2010/main" val="4136481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Continuous Deployment Pipeline </a:t>
            </a:r>
            <a:br>
              <a:rPr lang="de-DE" dirty="0" smtClean="0"/>
            </a:br>
            <a:r>
              <a:rPr lang="de-DE" sz="1900" i="1" dirty="0" smtClean="0"/>
              <a:t>A software version/ artifact will be qualified through the CD pipeline from stage to stage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008890" y="1565580"/>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cxnSp>
        <p:nvCxnSpPr>
          <p:cNvPr id="13" name="Straight Arrow Connector 12"/>
          <p:cNvCxnSpPr>
            <a:endCxn id="11" idx="0"/>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cxnSp>
        <p:nvCxnSpPr>
          <p:cNvPr id="17" name="Straight Arrow Connector 16"/>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812294"/>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812294"/>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4" y="3812294"/>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1007" y="3822494"/>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cxnSp>
        <p:nvCxnSpPr>
          <p:cNvPr id="65" name="Straight Arrow Connector 64"/>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4011912" y="4652283"/>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976376" y="4652283"/>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0939360" y="4663741"/>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grpSp>
        <p:nvGrpSpPr>
          <p:cNvPr id="44" name="Group 43"/>
          <p:cNvGrpSpPr/>
          <p:nvPr/>
        </p:nvGrpSpPr>
        <p:grpSpPr>
          <a:xfrm>
            <a:off x="5116733" y="4188956"/>
            <a:ext cx="587221" cy="474785"/>
            <a:chOff x="5956181" y="589084"/>
            <a:chExt cx="587221" cy="474785"/>
          </a:xfrm>
          <a:solidFill>
            <a:schemeClr val="bg2"/>
          </a:solidFill>
        </p:grpSpPr>
        <p:sp>
          <p:nvSpPr>
            <p:cNvPr id="45" name="Hexagon 4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46" name="TextBox 4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47" name="Group 46"/>
          <p:cNvGrpSpPr/>
          <p:nvPr/>
        </p:nvGrpSpPr>
        <p:grpSpPr>
          <a:xfrm>
            <a:off x="8029222" y="4192774"/>
            <a:ext cx="587221" cy="474785"/>
            <a:chOff x="5956181" y="589084"/>
            <a:chExt cx="587221" cy="474785"/>
          </a:xfrm>
          <a:solidFill>
            <a:schemeClr val="bg2"/>
          </a:solidFill>
        </p:grpSpPr>
        <p:sp>
          <p:nvSpPr>
            <p:cNvPr id="48" name="Hexagon 4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49" name="TextBox 4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50" name="Group 49"/>
          <p:cNvGrpSpPr/>
          <p:nvPr/>
        </p:nvGrpSpPr>
        <p:grpSpPr>
          <a:xfrm>
            <a:off x="1730623" y="4193926"/>
            <a:ext cx="587221" cy="474785"/>
            <a:chOff x="5956181" y="589084"/>
            <a:chExt cx="587221" cy="474785"/>
          </a:xfrm>
          <a:solidFill>
            <a:schemeClr val="bg2"/>
          </a:solidFill>
        </p:grpSpPr>
        <p:sp>
          <p:nvSpPr>
            <p:cNvPr id="55" name="Hexagon 5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57" name="TextBox 5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59" name="Group 58"/>
          <p:cNvGrpSpPr/>
          <p:nvPr/>
        </p:nvGrpSpPr>
        <p:grpSpPr>
          <a:xfrm>
            <a:off x="1128133" y="4193926"/>
            <a:ext cx="587221" cy="474785"/>
            <a:chOff x="5956181" y="589084"/>
            <a:chExt cx="587221" cy="474785"/>
          </a:xfrm>
          <a:solidFill>
            <a:schemeClr val="bg2"/>
          </a:solidFill>
        </p:grpSpPr>
        <p:sp>
          <p:nvSpPr>
            <p:cNvPr id="61" name="Hexagon 6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62" name="TextBox 6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63" name="Group 62"/>
          <p:cNvGrpSpPr/>
          <p:nvPr/>
        </p:nvGrpSpPr>
        <p:grpSpPr>
          <a:xfrm>
            <a:off x="4511047" y="4192773"/>
            <a:ext cx="587221" cy="474785"/>
            <a:chOff x="5956181" y="589084"/>
            <a:chExt cx="587221" cy="474785"/>
          </a:xfrm>
          <a:solidFill>
            <a:schemeClr val="bg2"/>
          </a:solidFill>
        </p:grpSpPr>
        <p:sp>
          <p:nvSpPr>
            <p:cNvPr id="64" name="Hexagon 6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66" name="TextBox 6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68" name="Group 67"/>
          <p:cNvGrpSpPr/>
          <p:nvPr/>
        </p:nvGrpSpPr>
        <p:grpSpPr>
          <a:xfrm>
            <a:off x="7442001" y="4201408"/>
            <a:ext cx="587221" cy="474785"/>
            <a:chOff x="5956181" y="589084"/>
            <a:chExt cx="587221" cy="474785"/>
          </a:xfrm>
          <a:solidFill>
            <a:schemeClr val="bg2"/>
          </a:solidFill>
        </p:grpSpPr>
        <p:sp>
          <p:nvSpPr>
            <p:cNvPr id="69" name="Hexagon 6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70" name="TextBox 6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73" name="Group 72"/>
          <p:cNvGrpSpPr/>
          <p:nvPr/>
        </p:nvGrpSpPr>
        <p:grpSpPr>
          <a:xfrm>
            <a:off x="540912" y="4188955"/>
            <a:ext cx="587221" cy="474785"/>
            <a:chOff x="5956181" y="589084"/>
            <a:chExt cx="587221" cy="474785"/>
          </a:xfrm>
          <a:solidFill>
            <a:schemeClr val="bg2"/>
          </a:solidFill>
        </p:grpSpPr>
        <p:sp>
          <p:nvSpPr>
            <p:cNvPr id="75" name="Hexagon 7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76" name="TextBox 7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79" name="Group 78"/>
          <p:cNvGrpSpPr/>
          <p:nvPr/>
        </p:nvGrpSpPr>
        <p:grpSpPr>
          <a:xfrm>
            <a:off x="10352139" y="4167299"/>
            <a:ext cx="587221" cy="474785"/>
            <a:chOff x="5956181" y="589084"/>
            <a:chExt cx="587221" cy="474785"/>
          </a:xfrm>
          <a:solidFill>
            <a:srgbClr val="92D050"/>
          </a:solidFill>
        </p:grpSpPr>
        <p:sp>
          <p:nvSpPr>
            <p:cNvPr id="80" name="Hexagon 7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1" name="TextBox 8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82" name="Group 81"/>
          <p:cNvGrpSpPr/>
          <p:nvPr/>
        </p:nvGrpSpPr>
        <p:grpSpPr>
          <a:xfrm>
            <a:off x="2323255" y="4203142"/>
            <a:ext cx="587221" cy="474785"/>
            <a:chOff x="5956181" y="589084"/>
            <a:chExt cx="587221" cy="474785"/>
          </a:xfrm>
          <a:solidFill>
            <a:schemeClr val="bg2"/>
          </a:solidFill>
        </p:grpSpPr>
        <p:sp>
          <p:nvSpPr>
            <p:cNvPr id="83" name="Hexagon 82"/>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4" name="TextBox 83"/>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33" name="Group 32"/>
          <p:cNvGrpSpPr/>
          <p:nvPr/>
        </p:nvGrpSpPr>
        <p:grpSpPr>
          <a:xfrm>
            <a:off x="2319874" y="4202908"/>
            <a:ext cx="587221" cy="474785"/>
            <a:chOff x="5956181" y="589084"/>
            <a:chExt cx="587221" cy="474785"/>
          </a:xfrm>
          <a:solidFill>
            <a:schemeClr val="accent5"/>
          </a:solidFill>
        </p:grpSpPr>
        <p:sp>
          <p:nvSpPr>
            <p:cNvPr id="34" name="Hexagon 3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35" name="TextBox 3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85" name="Group 84"/>
          <p:cNvGrpSpPr/>
          <p:nvPr/>
        </p:nvGrpSpPr>
        <p:grpSpPr>
          <a:xfrm>
            <a:off x="5120145" y="4183110"/>
            <a:ext cx="587221" cy="474785"/>
            <a:chOff x="5947389" y="589084"/>
            <a:chExt cx="587221" cy="474785"/>
          </a:xfrm>
          <a:solidFill>
            <a:schemeClr val="accent5"/>
          </a:solidFill>
        </p:grpSpPr>
        <p:sp>
          <p:nvSpPr>
            <p:cNvPr id="86" name="Hexagon 85"/>
            <p:cNvSpPr/>
            <p:nvPr/>
          </p:nvSpPr>
          <p:spPr bwMode="gray">
            <a:xfrm>
              <a:off x="5947389"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7" name="TextBox 8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88" name="Group 87"/>
          <p:cNvGrpSpPr/>
          <p:nvPr/>
        </p:nvGrpSpPr>
        <p:grpSpPr>
          <a:xfrm>
            <a:off x="8028183" y="4194358"/>
            <a:ext cx="587221" cy="474785"/>
            <a:chOff x="5956181" y="589084"/>
            <a:chExt cx="587221" cy="474785"/>
          </a:xfrm>
          <a:solidFill>
            <a:schemeClr val="accent5"/>
          </a:solidFill>
        </p:grpSpPr>
        <p:sp>
          <p:nvSpPr>
            <p:cNvPr id="89" name="Hexagon 8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0" name="TextBox 8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91" name="Group 90"/>
          <p:cNvGrpSpPr/>
          <p:nvPr/>
        </p:nvGrpSpPr>
        <p:grpSpPr>
          <a:xfrm>
            <a:off x="3920733" y="4192616"/>
            <a:ext cx="587221" cy="474785"/>
            <a:chOff x="5956181" y="589084"/>
            <a:chExt cx="587221" cy="474785"/>
          </a:xfrm>
          <a:solidFill>
            <a:schemeClr val="bg2"/>
          </a:solidFill>
        </p:grpSpPr>
        <p:sp>
          <p:nvSpPr>
            <p:cNvPr id="92" name="Hexagon 9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3" name="TextBox 9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94" name="Group 93"/>
          <p:cNvGrpSpPr/>
          <p:nvPr/>
        </p:nvGrpSpPr>
        <p:grpSpPr>
          <a:xfrm>
            <a:off x="1733787" y="4194116"/>
            <a:ext cx="587221" cy="474785"/>
            <a:chOff x="5956181" y="589084"/>
            <a:chExt cx="587221" cy="474785"/>
          </a:xfrm>
          <a:solidFill>
            <a:srgbClr val="92D050"/>
          </a:solidFill>
        </p:grpSpPr>
        <p:sp>
          <p:nvSpPr>
            <p:cNvPr id="95" name="Hexagon 9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6" name="TextBox 9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97" name="Group 96"/>
          <p:cNvGrpSpPr/>
          <p:nvPr/>
        </p:nvGrpSpPr>
        <p:grpSpPr>
          <a:xfrm>
            <a:off x="1128988" y="4191907"/>
            <a:ext cx="587221" cy="474785"/>
            <a:chOff x="5956181" y="589084"/>
            <a:chExt cx="587221" cy="474785"/>
          </a:xfrm>
          <a:solidFill>
            <a:srgbClr val="92D050"/>
          </a:solidFill>
        </p:grpSpPr>
        <p:sp>
          <p:nvSpPr>
            <p:cNvPr id="98" name="Hexagon 9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9" name="TextBox 9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00" name="Group 99"/>
          <p:cNvGrpSpPr/>
          <p:nvPr/>
        </p:nvGrpSpPr>
        <p:grpSpPr>
          <a:xfrm>
            <a:off x="541767" y="4184900"/>
            <a:ext cx="587221" cy="474785"/>
            <a:chOff x="5956181" y="589084"/>
            <a:chExt cx="587221" cy="474785"/>
          </a:xfrm>
          <a:solidFill>
            <a:srgbClr val="92D050"/>
          </a:solidFill>
        </p:grpSpPr>
        <p:sp>
          <p:nvSpPr>
            <p:cNvPr id="101" name="Hexagon 10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2" name="TextBox 10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03" name="Group 102"/>
          <p:cNvGrpSpPr/>
          <p:nvPr/>
        </p:nvGrpSpPr>
        <p:grpSpPr>
          <a:xfrm>
            <a:off x="4513983" y="4195709"/>
            <a:ext cx="587221" cy="474785"/>
            <a:chOff x="5956181" y="589084"/>
            <a:chExt cx="587221" cy="474785"/>
          </a:xfrm>
          <a:solidFill>
            <a:srgbClr val="92D050"/>
          </a:solidFill>
        </p:grpSpPr>
        <p:sp>
          <p:nvSpPr>
            <p:cNvPr id="104" name="Hexagon 10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5" name="TextBox 10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06" name="Group 105"/>
          <p:cNvGrpSpPr/>
          <p:nvPr/>
        </p:nvGrpSpPr>
        <p:grpSpPr>
          <a:xfrm>
            <a:off x="3914877" y="4195552"/>
            <a:ext cx="587221" cy="474785"/>
            <a:chOff x="5956181" y="589084"/>
            <a:chExt cx="587221" cy="474785"/>
          </a:xfrm>
          <a:solidFill>
            <a:srgbClr val="92D050"/>
          </a:solidFill>
        </p:grpSpPr>
        <p:sp>
          <p:nvSpPr>
            <p:cNvPr id="107" name="Hexagon 106"/>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8" name="TextBox 107"/>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09" name="Group 108"/>
          <p:cNvGrpSpPr/>
          <p:nvPr/>
        </p:nvGrpSpPr>
        <p:grpSpPr>
          <a:xfrm>
            <a:off x="7436145" y="4204344"/>
            <a:ext cx="587221" cy="474785"/>
            <a:chOff x="5956181" y="589084"/>
            <a:chExt cx="587221" cy="474785"/>
          </a:xfrm>
          <a:solidFill>
            <a:srgbClr val="92D050"/>
          </a:solidFill>
        </p:grpSpPr>
        <p:sp>
          <p:nvSpPr>
            <p:cNvPr id="110" name="Hexagon 10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11" name="TextBox 11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22" name="Group 21"/>
          <p:cNvGrpSpPr/>
          <p:nvPr/>
        </p:nvGrpSpPr>
        <p:grpSpPr>
          <a:xfrm>
            <a:off x="-1113425" y="5065079"/>
            <a:ext cx="903932" cy="683720"/>
            <a:chOff x="7698422" y="901334"/>
            <a:chExt cx="903932" cy="683720"/>
          </a:xfrm>
        </p:grpSpPr>
        <p:grpSp>
          <p:nvGrpSpPr>
            <p:cNvPr id="21" name="Group 20"/>
            <p:cNvGrpSpPr/>
            <p:nvPr/>
          </p:nvGrpSpPr>
          <p:grpSpPr>
            <a:xfrm>
              <a:off x="7698422" y="1089754"/>
              <a:ext cx="903932" cy="495300"/>
              <a:chOff x="7637397" y="327882"/>
              <a:chExt cx="903932" cy="495300"/>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397" y="327882"/>
                <a:ext cx="342900" cy="342900"/>
              </a:xfrm>
              <a:prstGeom prst="rect">
                <a:avLst/>
              </a:prstGeom>
            </p:spPr>
          </p:pic>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3297" y="480282"/>
                <a:ext cx="342900" cy="342900"/>
              </a:xfrm>
              <a:prstGeom prst="rect">
                <a:avLst/>
              </a:prstGeom>
            </p:spPr>
          </p:pic>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8429" y="405321"/>
                <a:ext cx="342900" cy="342900"/>
              </a:xfrm>
              <a:prstGeom prst="rect">
                <a:avLst/>
              </a:prstGeom>
            </p:spPr>
          </p:pic>
        </p:grpSp>
        <p:sp>
          <p:nvSpPr>
            <p:cNvPr id="115" name="TextBox 114"/>
            <p:cNvSpPr txBox="1"/>
            <p:nvPr/>
          </p:nvSpPr>
          <p:spPr>
            <a:xfrm>
              <a:off x="7859969" y="901334"/>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sp>
        <p:nvSpPr>
          <p:cNvPr id="116" name="TextBox 115"/>
          <p:cNvSpPr txBox="1"/>
          <p:nvPr/>
        </p:nvSpPr>
        <p:spPr>
          <a:xfrm>
            <a:off x="947978" y="3326379"/>
            <a:ext cx="696217"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Build</a:t>
            </a:r>
            <a:r>
              <a:rPr sz="1200" b="1" kern="0" dirty="0" smtClean="0">
                <a:solidFill>
                  <a:srgbClr val="000000"/>
                </a:solidFill>
                <a:ea typeface="Arial Unicode MS" pitchFamily="34" charset="-128"/>
                <a:cs typeface="Arial Unicode MS" pitchFamily="34" charset="-128"/>
              </a:rPr>
              <a:t/>
            </a:r>
            <a:br>
              <a:rPr sz="1200" b="1" kern="0" dirty="0" smtClean="0">
                <a:solidFill>
                  <a:srgbClr val="000000"/>
                </a:solidFill>
                <a:ea typeface="Arial Unicode MS" pitchFamily="34" charset="-128"/>
                <a:cs typeface="Arial Unicode MS" pitchFamily="34" charset="-128"/>
              </a:rPr>
            </a:br>
            <a:r>
              <a:rPr sz="1200" b="1" kern="0" dirty="0" smtClean="0">
                <a:solidFill>
                  <a:srgbClr val="000000"/>
                </a:solidFill>
                <a:ea typeface="Arial Unicode MS" pitchFamily="34" charset="-128"/>
                <a:cs typeface="Arial Unicode MS" pitchFamily="34" charset="-128"/>
              </a:rPr>
              <a:t>Unit Test</a:t>
            </a:r>
          </a:p>
        </p:txBody>
      </p:sp>
      <p:sp>
        <p:nvSpPr>
          <p:cNvPr id="125" name="TextBox 124"/>
          <p:cNvSpPr txBox="1"/>
          <p:nvPr/>
        </p:nvSpPr>
        <p:spPr>
          <a:xfrm>
            <a:off x="3866234" y="3346341"/>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6762553" y="3326379"/>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nvGrpSpPr>
          <p:cNvPr id="30" name="Group 29"/>
          <p:cNvGrpSpPr/>
          <p:nvPr/>
        </p:nvGrpSpPr>
        <p:grpSpPr>
          <a:xfrm>
            <a:off x="2835627" y="4679129"/>
            <a:ext cx="1238350" cy="494799"/>
            <a:chOff x="2835627" y="4679129"/>
            <a:chExt cx="1238350" cy="494799"/>
          </a:xfrm>
        </p:grpSpPr>
        <p:sp>
          <p:nvSpPr>
            <p:cNvPr id="117" name="TextBox 116"/>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29" name="Straight Arrow Connector 28"/>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5524203" y="4758700"/>
            <a:ext cx="1238350" cy="494799"/>
            <a:chOff x="2835627" y="4679129"/>
            <a:chExt cx="1238350" cy="494799"/>
          </a:xfrm>
        </p:grpSpPr>
        <p:sp>
          <p:nvSpPr>
            <p:cNvPr id="132" name="TextBox 131"/>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133" name="Straight Arrow Connector 132"/>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8352840" y="4758700"/>
            <a:ext cx="1238350" cy="494799"/>
            <a:chOff x="2835627" y="4679129"/>
            <a:chExt cx="1238350" cy="494799"/>
          </a:xfrm>
        </p:grpSpPr>
        <p:sp>
          <p:nvSpPr>
            <p:cNvPr id="135" name="TextBox 134"/>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142" name="Straight Arrow Connector 141"/>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8032" y="4847806"/>
            <a:ext cx="517143" cy="5771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119" y="4853054"/>
            <a:ext cx="717143" cy="5352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7" name="Curved Right Arrow 36"/>
          <p:cNvSpPr/>
          <p:nvPr/>
        </p:nvSpPr>
        <p:spPr bwMode="gray">
          <a:xfrm>
            <a:off x="90119" y="1762433"/>
            <a:ext cx="564929" cy="2167808"/>
          </a:xfrm>
          <a:prstGeom prst="curvedRightArrow">
            <a:avLst/>
          </a:prstGeom>
          <a:solidFill>
            <a:srgbClr val="0000FF"/>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grpSp>
        <p:nvGrpSpPr>
          <p:cNvPr id="5" name="Group 4"/>
          <p:cNvGrpSpPr/>
          <p:nvPr/>
        </p:nvGrpSpPr>
        <p:grpSpPr>
          <a:xfrm>
            <a:off x="655048" y="1343156"/>
            <a:ext cx="811444" cy="654206"/>
            <a:chOff x="655048" y="1343156"/>
            <a:chExt cx="811444" cy="654206"/>
          </a:xfrm>
        </p:grpSpPr>
        <p:sp>
          <p:nvSpPr>
            <p:cNvPr id="23" name="Rectangle 22"/>
            <p:cNvSpPr/>
            <p:nvPr/>
          </p:nvSpPr>
          <p:spPr bwMode="gray">
            <a:xfrm>
              <a:off x="655048" y="1343156"/>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9" name="TextBox 18"/>
            <p:cNvSpPr txBox="1"/>
            <p:nvPr/>
          </p:nvSpPr>
          <p:spPr>
            <a:xfrm>
              <a:off x="728680" y="1390864"/>
              <a:ext cx="696217" cy="16487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1</a:t>
              </a:r>
            </a:p>
          </p:txBody>
        </p:sp>
        <p:sp>
          <p:nvSpPr>
            <p:cNvPr id="143" name="Oval 142"/>
            <p:cNvSpPr/>
            <p:nvPr/>
          </p:nvSpPr>
          <p:spPr bwMode="gray">
            <a:xfrm>
              <a:off x="928398" y="1629776"/>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7" name="Group 6"/>
          <p:cNvGrpSpPr/>
          <p:nvPr/>
        </p:nvGrpSpPr>
        <p:grpSpPr>
          <a:xfrm>
            <a:off x="647562" y="1344330"/>
            <a:ext cx="811444" cy="654206"/>
            <a:chOff x="890364" y="2096414"/>
            <a:chExt cx="811444" cy="654206"/>
          </a:xfrm>
        </p:grpSpPr>
        <p:grpSp>
          <p:nvGrpSpPr>
            <p:cNvPr id="120" name="Group 119"/>
            <p:cNvGrpSpPr/>
            <p:nvPr/>
          </p:nvGrpSpPr>
          <p:grpSpPr>
            <a:xfrm>
              <a:off x="890364" y="2096414"/>
              <a:ext cx="811444" cy="654206"/>
              <a:chOff x="2405548" y="2271874"/>
              <a:chExt cx="811444" cy="654206"/>
            </a:xfrm>
          </p:grpSpPr>
          <p:sp>
            <p:nvSpPr>
              <p:cNvPr id="121" name="Rectangle 120"/>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23" name="TextBox 122"/>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2</a:t>
                </a:r>
              </a:p>
            </p:txBody>
          </p:sp>
        </p:grpSp>
        <p:sp>
          <p:nvSpPr>
            <p:cNvPr id="146" name="Oval 145"/>
            <p:cNvSpPr/>
            <p:nvPr/>
          </p:nvSpPr>
          <p:spPr bwMode="gray">
            <a:xfrm>
              <a:off x="1163714" y="2368812"/>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9" name="Group 8"/>
          <p:cNvGrpSpPr/>
          <p:nvPr/>
        </p:nvGrpSpPr>
        <p:grpSpPr>
          <a:xfrm>
            <a:off x="663579" y="1337404"/>
            <a:ext cx="811444" cy="654206"/>
            <a:chOff x="2511163" y="1057139"/>
            <a:chExt cx="811444" cy="654206"/>
          </a:xfrm>
        </p:grpSpPr>
        <p:grpSp>
          <p:nvGrpSpPr>
            <p:cNvPr id="126" name="Group 125"/>
            <p:cNvGrpSpPr/>
            <p:nvPr/>
          </p:nvGrpSpPr>
          <p:grpSpPr>
            <a:xfrm>
              <a:off x="2511163" y="1057139"/>
              <a:ext cx="811444" cy="654206"/>
              <a:chOff x="2405548" y="2271874"/>
              <a:chExt cx="811444" cy="654206"/>
            </a:xfrm>
          </p:grpSpPr>
          <p:sp>
            <p:nvSpPr>
              <p:cNvPr id="127" name="Rectangle 126"/>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29" name="TextBox 128"/>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3</a:t>
                </a:r>
              </a:p>
            </p:txBody>
          </p:sp>
        </p:grpSp>
        <p:sp>
          <p:nvSpPr>
            <p:cNvPr id="144" name="Oval 143"/>
            <p:cNvSpPr/>
            <p:nvPr/>
          </p:nvSpPr>
          <p:spPr bwMode="gray">
            <a:xfrm>
              <a:off x="2758705" y="1344330"/>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8" name="Group 7"/>
          <p:cNvGrpSpPr/>
          <p:nvPr/>
        </p:nvGrpSpPr>
        <p:grpSpPr>
          <a:xfrm>
            <a:off x="655048" y="1351333"/>
            <a:ext cx="811444" cy="654206"/>
            <a:chOff x="2122537" y="1686161"/>
            <a:chExt cx="811444" cy="654206"/>
          </a:xfrm>
        </p:grpSpPr>
        <p:grpSp>
          <p:nvGrpSpPr>
            <p:cNvPr id="137" name="Group 136"/>
            <p:cNvGrpSpPr/>
            <p:nvPr/>
          </p:nvGrpSpPr>
          <p:grpSpPr>
            <a:xfrm>
              <a:off x="2122537" y="1686161"/>
              <a:ext cx="811444" cy="654206"/>
              <a:chOff x="2405548" y="2271874"/>
              <a:chExt cx="811444" cy="654206"/>
            </a:xfrm>
          </p:grpSpPr>
          <p:sp>
            <p:nvSpPr>
              <p:cNvPr id="138" name="Rectangle 137"/>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40" name="TextBox 139"/>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4</a:t>
                </a:r>
              </a:p>
            </p:txBody>
          </p:sp>
        </p:grpSp>
        <p:sp>
          <p:nvSpPr>
            <p:cNvPr id="145" name="Oval 144"/>
            <p:cNvSpPr/>
            <p:nvPr/>
          </p:nvSpPr>
          <p:spPr bwMode="gray">
            <a:xfrm>
              <a:off x="2379869" y="1952035"/>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sp>
        <p:nvSpPr>
          <p:cNvPr id="16" name="TextBox 15"/>
          <p:cNvSpPr txBox="1"/>
          <p:nvPr/>
        </p:nvSpPr>
        <p:spPr>
          <a:xfrm>
            <a:off x="10835080" y="2513364"/>
            <a:ext cx="904227" cy="176971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500" kern="0" dirty="0">
                <a:solidFill>
                  <a:srgbClr val="00B050"/>
                </a:solidFill>
                <a:latin typeface="Wingdings" panose="05000000000000000000" pitchFamily="2" charset="2"/>
                <a:ea typeface="Arial Unicode MS" pitchFamily="34" charset="-128"/>
                <a:cs typeface="Arial Unicode MS" pitchFamily="34" charset="-128"/>
              </a:rPr>
              <a:t>ü</a:t>
            </a:r>
            <a:endParaRPr lang="de-DE" sz="11500" kern="0" dirty="0" smtClean="0">
              <a:solidFill>
                <a:srgbClr val="00B050"/>
              </a:solidFill>
              <a:latin typeface="Wingdings" panose="05000000000000000000" pitchFamily="2" charset="2"/>
              <a:ea typeface="Arial Unicode MS" pitchFamily="34" charset="-128"/>
              <a:cs typeface="Arial Unicode MS" pitchFamily="34" charset="-128"/>
            </a:endParaRPr>
          </a:p>
        </p:txBody>
      </p:sp>
      <p:grpSp>
        <p:nvGrpSpPr>
          <p:cNvPr id="124" name="Group 123"/>
          <p:cNvGrpSpPr/>
          <p:nvPr/>
        </p:nvGrpSpPr>
        <p:grpSpPr>
          <a:xfrm>
            <a:off x="-63508" y="4195709"/>
            <a:ext cx="587221" cy="474785"/>
            <a:chOff x="5956181" y="589084"/>
            <a:chExt cx="587221" cy="474785"/>
          </a:xfrm>
          <a:solidFill>
            <a:srgbClr val="92D050"/>
          </a:solidFill>
        </p:grpSpPr>
        <p:sp>
          <p:nvSpPr>
            <p:cNvPr id="128" name="Hexagon 12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30" name="TextBox 12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grpSp>
        <p:nvGrpSpPr>
          <p:cNvPr id="151" name="Group 150"/>
          <p:cNvGrpSpPr/>
          <p:nvPr/>
        </p:nvGrpSpPr>
        <p:grpSpPr>
          <a:xfrm>
            <a:off x="-264687" y="3705554"/>
            <a:ext cx="587221" cy="474785"/>
            <a:chOff x="5956181" y="589084"/>
            <a:chExt cx="587221" cy="474785"/>
          </a:xfrm>
          <a:solidFill>
            <a:srgbClr val="92D050"/>
          </a:solidFill>
        </p:grpSpPr>
        <p:sp>
          <p:nvSpPr>
            <p:cNvPr id="152" name="Hexagon 15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53" name="TextBox 15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1.5</a:t>
              </a:r>
            </a:p>
          </p:txBody>
        </p:sp>
      </p:grpSp>
    </p:spTree>
    <p:extLst>
      <p:ext uri="{BB962C8B-B14F-4D97-AF65-F5344CB8AC3E}">
        <p14:creationId xmlns:p14="http://schemas.microsoft.com/office/powerpoint/2010/main" val="345858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fill="hold"/>
                                        <p:tgtEl>
                                          <p:spTgt spid="116"/>
                                        </p:tgtEl>
                                        <p:attrNameLst>
                                          <p:attrName>ppt_x</p:attrName>
                                        </p:attrNameLst>
                                      </p:cBhvr>
                                      <p:tavLst>
                                        <p:tav tm="0">
                                          <p:val>
                                            <p:strVal val="#ppt_x"/>
                                          </p:val>
                                        </p:tav>
                                        <p:tav tm="100000">
                                          <p:val>
                                            <p:strVal val="#ppt_x"/>
                                          </p:val>
                                        </p:tav>
                                      </p:tavLst>
                                    </p:anim>
                                    <p:anim calcmode="lin" valueType="num">
                                      <p:cBhvr additive="base">
                                        <p:cTn id="3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additive="base">
                                        <p:cTn id="37" dur="500" fill="hold"/>
                                        <p:tgtEl>
                                          <p:spTgt spid="82"/>
                                        </p:tgtEl>
                                        <p:attrNameLst>
                                          <p:attrName>ppt_x</p:attrName>
                                        </p:attrNameLst>
                                      </p:cBhvr>
                                      <p:tavLst>
                                        <p:tav tm="0">
                                          <p:val>
                                            <p:strVal val="#ppt_x"/>
                                          </p:val>
                                        </p:tav>
                                        <p:tav tm="100000">
                                          <p:val>
                                            <p:strVal val="#ppt_x"/>
                                          </p:val>
                                        </p:tav>
                                      </p:tavLst>
                                    </p:anim>
                                    <p:anim calcmode="lin" valueType="num">
                                      <p:cBhvr additive="base">
                                        <p:cTn id="3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additive="base">
                                        <p:cTn id="67" dur="500" fill="hold"/>
                                        <p:tgtEl>
                                          <p:spTgt spid="94"/>
                                        </p:tgtEl>
                                        <p:attrNameLst>
                                          <p:attrName>ppt_x</p:attrName>
                                        </p:attrNameLst>
                                      </p:cBhvr>
                                      <p:tavLst>
                                        <p:tav tm="0">
                                          <p:val>
                                            <p:strVal val="#ppt_x"/>
                                          </p:val>
                                        </p:tav>
                                        <p:tav tm="100000">
                                          <p:val>
                                            <p:strVal val="#ppt_x"/>
                                          </p:val>
                                        </p:tav>
                                      </p:tavLst>
                                    </p:anim>
                                    <p:anim calcmode="lin" valueType="num">
                                      <p:cBhvr additive="base">
                                        <p:cTn id="6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5"/>
                                        </p:tgtEl>
                                        <p:attrNameLst>
                                          <p:attrName>style.visibility</p:attrName>
                                        </p:attrNameLst>
                                      </p:cBhvr>
                                      <p:to>
                                        <p:strVal val="visible"/>
                                      </p:to>
                                    </p:set>
                                    <p:anim calcmode="lin" valueType="num">
                                      <p:cBhvr additive="base">
                                        <p:cTn id="79" dur="500" fill="hold"/>
                                        <p:tgtEl>
                                          <p:spTgt spid="125"/>
                                        </p:tgtEl>
                                        <p:attrNameLst>
                                          <p:attrName>ppt_x</p:attrName>
                                        </p:attrNameLst>
                                      </p:cBhvr>
                                      <p:tavLst>
                                        <p:tav tm="0">
                                          <p:val>
                                            <p:strVal val="#ppt_x"/>
                                          </p:val>
                                        </p:tav>
                                        <p:tav tm="100000">
                                          <p:val>
                                            <p:strVal val="#ppt_x"/>
                                          </p:val>
                                        </p:tav>
                                      </p:tavLst>
                                    </p:anim>
                                    <p:anim calcmode="lin" valueType="num">
                                      <p:cBhvr additive="base">
                                        <p:cTn id="80"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additive="base">
                                        <p:cTn id="85" dur="500" fill="hold"/>
                                        <p:tgtEl>
                                          <p:spTgt spid="85"/>
                                        </p:tgtEl>
                                        <p:attrNameLst>
                                          <p:attrName>ppt_x</p:attrName>
                                        </p:attrNameLst>
                                      </p:cBhvr>
                                      <p:tavLst>
                                        <p:tav tm="0">
                                          <p:val>
                                            <p:strVal val="#ppt_x"/>
                                          </p:val>
                                        </p:tav>
                                        <p:tav tm="100000">
                                          <p:val>
                                            <p:strVal val="#ppt_x"/>
                                          </p:val>
                                        </p:tav>
                                      </p:tavLst>
                                    </p:anim>
                                    <p:anim calcmode="lin" valueType="num">
                                      <p:cBhvr additive="base">
                                        <p:cTn id="8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1"/>
                                        </p:tgtEl>
                                        <p:attrNameLst>
                                          <p:attrName>style.visibility</p:attrName>
                                        </p:attrNameLst>
                                      </p:cBhvr>
                                      <p:to>
                                        <p:strVal val="visible"/>
                                      </p:to>
                                    </p:set>
                                    <p:anim calcmode="lin" valueType="num">
                                      <p:cBhvr additive="base">
                                        <p:cTn id="91" dur="500" fill="hold"/>
                                        <p:tgtEl>
                                          <p:spTgt spid="131"/>
                                        </p:tgtEl>
                                        <p:attrNameLst>
                                          <p:attrName>ppt_x</p:attrName>
                                        </p:attrNameLst>
                                      </p:cBhvr>
                                      <p:tavLst>
                                        <p:tav tm="0">
                                          <p:val>
                                            <p:strVal val="#ppt_x"/>
                                          </p:val>
                                        </p:tav>
                                        <p:tav tm="100000">
                                          <p:val>
                                            <p:strVal val="#ppt_x"/>
                                          </p:val>
                                        </p:tav>
                                      </p:tavLst>
                                    </p:anim>
                                    <p:anim calcmode="lin" valueType="num">
                                      <p:cBhvr additive="base">
                                        <p:cTn id="92"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ppt_x"/>
                                          </p:val>
                                        </p:tav>
                                        <p:tav tm="100000">
                                          <p:val>
                                            <p:strVal val="#ppt_x"/>
                                          </p:val>
                                        </p:tav>
                                      </p:tavLst>
                                    </p:anim>
                                    <p:anim calcmode="lin" valueType="num">
                                      <p:cBhvr additive="base">
                                        <p:cTn id="9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9"/>
                                        </p:tgtEl>
                                        <p:attrNameLst>
                                          <p:attrName>style.visibility</p:attrName>
                                        </p:attrNameLst>
                                      </p:cBhvr>
                                      <p:to>
                                        <p:strVal val="visible"/>
                                      </p:to>
                                    </p:set>
                                    <p:anim calcmode="lin" valueType="num">
                                      <p:cBhvr additive="base">
                                        <p:cTn id="103" dur="500" fill="hold"/>
                                        <p:tgtEl>
                                          <p:spTgt spid="59"/>
                                        </p:tgtEl>
                                        <p:attrNameLst>
                                          <p:attrName>ppt_x</p:attrName>
                                        </p:attrNameLst>
                                      </p:cBhvr>
                                      <p:tavLst>
                                        <p:tav tm="0">
                                          <p:val>
                                            <p:strVal val="#ppt_x"/>
                                          </p:val>
                                        </p:tav>
                                        <p:tav tm="100000">
                                          <p:val>
                                            <p:strVal val="#ppt_x"/>
                                          </p:val>
                                        </p:tav>
                                      </p:tavLst>
                                    </p:anim>
                                    <p:anim calcmode="lin" valueType="num">
                                      <p:cBhvr additive="base">
                                        <p:cTn id="10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97"/>
                                        </p:tgtEl>
                                        <p:attrNameLst>
                                          <p:attrName>style.visibility</p:attrName>
                                        </p:attrNameLst>
                                      </p:cBhvr>
                                      <p:to>
                                        <p:strVal val="visible"/>
                                      </p:to>
                                    </p:set>
                                    <p:anim calcmode="lin" valueType="num">
                                      <p:cBhvr additive="base">
                                        <p:cTn id="109" dur="500" fill="hold"/>
                                        <p:tgtEl>
                                          <p:spTgt spid="97"/>
                                        </p:tgtEl>
                                        <p:attrNameLst>
                                          <p:attrName>ppt_x</p:attrName>
                                        </p:attrNameLst>
                                      </p:cBhvr>
                                      <p:tavLst>
                                        <p:tav tm="0">
                                          <p:val>
                                            <p:strVal val="#ppt_x"/>
                                          </p:val>
                                        </p:tav>
                                        <p:tav tm="100000">
                                          <p:val>
                                            <p:strVal val="#ppt_x"/>
                                          </p:val>
                                        </p:tav>
                                      </p:tavLst>
                                    </p:anim>
                                    <p:anim calcmode="lin" valueType="num">
                                      <p:cBhvr additive="base">
                                        <p:cTn id="11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3"/>
                                        </p:tgtEl>
                                        <p:attrNameLst>
                                          <p:attrName>style.visibility</p:attrName>
                                        </p:attrNameLst>
                                      </p:cBhvr>
                                      <p:to>
                                        <p:strVal val="visible"/>
                                      </p:to>
                                    </p:set>
                                    <p:anim calcmode="lin" valueType="num">
                                      <p:cBhvr additive="base">
                                        <p:cTn id="115" dur="500" fill="hold"/>
                                        <p:tgtEl>
                                          <p:spTgt spid="63"/>
                                        </p:tgtEl>
                                        <p:attrNameLst>
                                          <p:attrName>ppt_x</p:attrName>
                                        </p:attrNameLst>
                                      </p:cBhvr>
                                      <p:tavLst>
                                        <p:tav tm="0">
                                          <p:val>
                                            <p:strVal val="#ppt_x"/>
                                          </p:val>
                                        </p:tav>
                                        <p:tav tm="100000">
                                          <p:val>
                                            <p:strVal val="#ppt_x"/>
                                          </p:val>
                                        </p:tav>
                                      </p:tavLst>
                                    </p:anim>
                                    <p:anim calcmode="lin" valueType="num">
                                      <p:cBhvr additive="base">
                                        <p:cTn id="11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03"/>
                                        </p:tgtEl>
                                        <p:attrNameLst>
                                          <p:attrName>style.visibility</p:attrName>
                                        </p:attrNameLst>
                                      </p:cBhvr>
                                      <p:to>
                                        <p:strVal val="visible"/>
                                      </p:to>
                                    </p:set>
                                    <p:anim calcmode="lin" valueType="num">
                                      <p:cBhvr additive="base">
                                        <p:cTn id="121" dur="500" fill="hold"/>
                                        <p:tgtEl>
                                          <p:spTgt spid="103"/>
                                        </p:tgtEl>
                                        <p:attrNameLst>
                                          <p:attrName>ppt_x</p:attrName>
                                        </p:attrNameLst>
                                      </p:cBhvr>
                                      <p:tavLst>
                                        <p:tav tm="0">
                                          <p:val>
                                            <p:strVal val="#ppt_x"/>
                                          </p:val>
                                        </p:tav>
                                        <p:tav tm="100000">
                                          <p:val>
                                            <p:strVal val="#ppt_x"/>
                                          </p:val>
                                        </p:tav>
                                      </p:tavLst>
                                    </p:anim>
                                    <p:anim calcmode="lin" valueType="num">
                                      <p:cBhvr additive="base">
                                        <p:cTn id="122"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ppt_x"/>
                                          </p:val>
                                        </p:tav>
                                        <p:tav tm="100000">
                                          <p:val>
                                            <p:strVal val="#ppt_x"/>
                                          </p:val>
                                        </p:tav>
                                      </p:tavLst>
                                    </p:anim>
                                    <p:anim calcmode="lin" valueType="num">
                                      <p:cBhvr additive="base">
                                        <p:cTn id="1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 calcmode="lin" valueType="num">
                                      <p:cBhvr additive="base">
                                        <p:cTn id="133" dur="500" fill="hold"/>
                                        <p:tgtEl>
                                          <p:spTgt spid="136"/>
                                        </p:tgtEl>
                                        <p:attrNameLst>
                                          <p:attrName>ppt_x</p:attrName>
                                        </p:attrNameLst>
                                      </p:cBhvr>
                                      <p:tavLst>
                                        <p:tav tm="0">
                                          <p:val>
                                            <p:strVal val="#ppt_x"/>
                                          </p:val>
                                        </p:tav>
                                        <p:tav tm="100000">
                                          <p:val>
                                            <p:strVal val="#ppt_x"/>
                                          </p:val>
                                        </p:tav>
                                      </p:tavLst>
                                    </p:anim>
                                    <p:anim calcmode="lin" valueType="num">
                                      <p:cBhvr additive="base">
                                        <p:cTn id="13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 calcmode="lin" valueType="num">
                                      <p:cBhvr additive="base">
                                        <p:cTn id="139" dur="500" fill="hold"/>
                                        <p:tgtEl>
                                          <p:spTgt spid="88"/>
                                        </p:tgtEl>
                                        <p:attrNameLst>
                                          <p:attrName>ppt_x</p:attrName>
                                        </p:attrNameLst>
                                      </p:cBhvr>
                                      <p:tavLst>
                                        <p:tav tm="0">
                                          <p:val>
                                            <p:strVal val="#ppt_x"/>
                                          </p:val>
                                        </p:tav>
                                        <p:tav tm="100000">
                                          <p:val>
                                            <p:strVal val="#ppt_x"/>
                                          </p:val>
                                        </p:tav>
                                      </p:tavLst>
                                    </p:anim>
                                    <p:anim calcmode="lin" valueType="num">
                                      <p:cBhvr additive="base">
                                        <p:cTn id="14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8"/>
                                        </p:tgtEl>
                                        <p:attrNameLst>
                                          <p:attrName>style.visibility</p:attrName>
                                        </p:attrNameLst>
                                      </p:cBhvr>
                                      <p:to>
                                        <p:strVal val="visible"/>
                                      </p:to>
                                    </p:set>
                                    <p:anim calcmode="lin" valueType="num">
                                      <p:cBhvr additive="base">
                                        <p:cTn id="151" dur="500" fill="hold"/>
                                        <p:tgtEl>
                                          <p:spTgt spid="8"/>
                                        </p:tgtEl>
                                        <p:attrNameLst>
                                          <p:attrName>ppt_x</p:attrName>
                                        </p:attrNameLst>
                                      </p:cBhvr>
                                      <p:tavLst>
                                        <p:tav tm="0">
                                          <p:val>
                                            <p:strVal val="#ppt_x"/>
                                          </p:val>
                                        </p:tav>
                                        <p:tav tm="100000">
                                          <p:val>
                                            <p:strVal val="#ppt_x"/>
                                          </p:val>
                                        </p:tav>
                                      </p:tavLst>
                                    </p:anim>
                                    <p:anim calcmode="lin" valueType="num">
                                      <p:cBhvr additive="base">
                                        <p:cTn id="1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73"/>
                                        </p:tgtEl>
                                        <p:attrNameLst>
                                          <p:attrName>style.visibility</p:attrName>
                                        </p:attrNameLst>
                                      </p:cBhvr>
                                      <p:to>
                                        <p:strVal val="visible"/>
                                      </p:to>
                                    </p:set>
                                    <p:anim calcmode="lin" valueType="num">
                                      <p:cBhvr additive="base">
                                        <p:cTn id="157" dur="500" fill="hold"/>
                                        <p:tgtEl>
                                          <p:spTgt spid="73"/>
                                        </p:tgtEl>
                                        <p:attrNameLst>
                                          <p:attrName>ppt_x</p:attrName>
                                        </p:attrNameLst>
                                      </p:cBhvr>
                                      <p:tavLst>
                                        <p:tav tm="0">
                                          <p:val>
                                            <p:strVal val="#ppt_x"/>
                                          </p:val>
                                        </p:tav>
                                        <p:tav tm="100000">
                                          <p:val>
                                            <p:strVal val="#ppt_x"/>
                                          </p:val>
                                        </p:tav>
                                      </p:tavLst>
                                    </p:anim>
                                    <p:anim calcmode="lin" valueType="num">
                                      <p:cBhvr additive="base">
                                        <p:cTn id="15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100"/>
                                        </p:tgtEl>
                                        <p:attrNameLst>
                                          <p:attrName>style.visibility</p:attrName>
                                        </p:attrNameLst>
                                      </p:cBhvr>
                                      <p:to>
                                        <p:strVal val="visible"/>
                                      </p:to>
                                    </p:set>
                                    <p:anim calcmode="lin" valueType="num">
                                      <p:cBhvr additive="base">
                                        <p:cTn id="163" dur="500" fill="hold"/>
                                        <p:tgtEl>
                                          <p:spTgt spid="100"/>
                                        </p:tgtEl>
                                        <p:attrNameLst>
                                          <p:attrName>ppt_x</p:attrName>
                                        </p:attrNameLst>
                                      </p:cBhvr>
                                      <p:tavLst>
                                        <p:tav tm="0">
                                          <p:val>
                                            <p:strVal val="#ppt_x"/>
                                          </p:val>
                                        </p:tav>
                                        <p:tav tm="100000">
                                          <p:val>
                                            <p:strVal val="#ppt_x"/>
                                          </p:val>
                                        </p:tav>
                                      </p:tavLst>
                                    </p:anim>
                                    <p:anim calcmode="lin" valueType="num">
                                      <p:cBhvr additive="base">
                                        <p:cTn id="16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91"/>
                                        </p:tgtEl>
                                        <p:attrNameLst>
                                          <p:attrName>style.visibility</p:attrName>
                                        </p:attrNameLst>
                                      </p:cBhvr>
                                      <p:to>
                                        <p:strVal val="visible"/>
                                      </p:to>
                                    </p:set>
                                    <p:anim calcmode="lin" valueType="num">
                                      <p:cBhvr additive="base">
                                        <p:cTn id="169" dur="500" fill="hold"/>
                                        <p:tgtEl>
                                          <p:spTgt spid="91"/>
                                        </p:tgtEl>
                                        <p:attrNameLst>
                                          <p:attrName>ppt_x</p:attrName>
                                        </p:attrNameLst>
                                      </p:cBhvr>
                                      <p:tavLst>
                                        <p:tav tm="0">
                                          <p:val>
                                            <p:strVal val="#ppt_x"/>
                                          </p:val>
                                        </p:tav>
                                        <p:tav tm="100000">
                                          <p:val>
                                            <p:strVal val="#ppt_x"/>
                                          </p:val>
                                        </p:tav>
                                      </p:tavLst>
                                    </p:anim>
                                    <p:anim calcmode="lin" valueType="num">
                                      <p:cBhvr additive="base">
                                        <p:cTn id="17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106"/>
                                        </p:tgtEl>
                                        <p:attrNameLst>
                                          <p:attrName>style.visibility</p:attrName>
                                        </p:attrNameLst>
                                      </p:cBhvr>
                                      <p:to>
                                        <p:strVal val="visible"/>
                                      </p:to>
                                    </p:set>
                                    <p:anim calcmode="lin" valueType="num">
                                      <p:cBhvr additive="base">
                                        <p:cTn id="175" dur="500" fill="hold"/>
                                        <p:tgtEl>
                                          <p:spTgt spid="106"/>
                                        </p:tgtEl>
                                        <p:attrNameLst>
                                          <p:attrName>ppt_x</p:attrName>
                                        </p:attrNameLst>
                                      </p:cBhvr>
                                      <p:tavLst>
                                        <p:tav tm="0">
                                          <p:val>
                                            <p:strVal val="#ppt_x"/>
                                          </p:val>
                                        </p:tav>
                                        <p:tav tm="100000">
                                          <p:val>
                                            <p:strVal val="#ppt_x"/>
                                          </p:val>
                                        </p:tav>
                                      </p:tavLst>
                                    </p:anim>
                                    <p:anim calcmode="lin" valueType="num">
                                      <p:cBhvr additive="base">
                                        <p:cTn id="17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68"/>
                                        </p:tgtEl>
                                        <p:attrNameLst>
                                          <p:attrName>style.visibility</p:attrName>
                                        </p:attrNameLst>
                                      </p:cBhvr>
                                      <p:to>
                                        <p:strVal val="visible"/>
                                      </p:to>
                                    </p:set>
                                    <p:anim calcmode="lin" valueType="num">
                                      <p:cBhvr additive="base">
                                        <p:cTn id="181" dur="500" fill="hold"/>
                                        <p:tgtEl>
                                          <p:spTgt spid="68"/>
                                        </p:tgtEl>
                                        <p:attrNameLst>
                                          <p:attrName>ppt_x</p:attrName>
                                        </p:attrNameLst>
                                      </p:cBhvr>
                                      <p:tavLst>
                                        <p:tav tm="0">
                                          <p:val>
                                            <p:strVal val="#ppt_x"/>
                                          </p:val>
                                        </p:tav>
                                        <p:tav tm="100000">
                                          <p:val>
                                            <p:strVal val="#ppt_x"/>
                                          </p:val>
                                        </p:tav>
                                      </p:tavLst>
                                    </p:anim>
                                    <p:anim calcmode="lin" valueType="num">
                                      <p:cBhvr additive="base">
                                        <p:cTn id="18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109"/>
                                        </p:tgtEl>
                                        <p:attrNameLst>
                                          <p:attrName>style.visibility</p:attrName>
                                        </p:attrNameLst>
                                      </p:cBhvr>
                                      <p:to>
                                        <p:strVal val="visible"/>
                                      </p:to>
                                    </p:set>
                                    <p:anim calcmode="lin" valueType="num">
                                      <p:cBhvr additive="base">
                                        <p:cTn id="187" dur="500" fill="hold"/>
                                        <p:tgtEl>
                                          <p:spTgt spid="109"/>
                                        </p:tgtEl>
                                        <p:attrNameLst>
                                          <p:attrName>ppt_x</p:attrName>
                                        </p:attrNameLst>
                                      </p:cBhvr>
                                      <p:tavLst>
                                        <p:tav tm="0">
                                          <p:val>
                                            <p:strVal val="#ppt_x"/>
                                          </p:val>
                                        </p:tav>
                                        <p:tav tm="100000">
                                          <p:val>
                                            <p:strVal val="#ppt_x"/>
                                          </p:val>
                                        </p:tav>
                                      </p:tavLst>
                                    </p:anim>
                                    <p:anim calcmode="lin" valueType="num">
                                      <p:cBhvr additive="base">
                                        <p:cTn id="18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79"/>
                                        </p:tgtEl>
                                        <p:attrNameLst>
                                          <p:attrName>style.visibility</p:attrName>
                                        </p:attrNameLst>
                                      </p:cBhvr>
                                      <p:to>
                                        <p:strVal val="visible"/>
                                      </p:to>
                                    </p:set>
                                    <p:anim calcmode="lin" valueType="num">
                                      <p:cBhvr additive="base">
                                        <p:cTn id="193" dur="500" fill="hold"/>
                                        <p:tgtEl>
                                          <p:spTgt spid="79"/>
                                        </p:tgtEl>
                                        <p:attrNameLst>
                                          <p:attrName>ppt_x</p:attrName>
                                        </p:attrNameLst>
                                      </p:cBhvr>
                                      <p:tavLst>
                                        <p:tav tm="0">
                                          <p:val>
                                            <p:strVal val="#ppt_x"/>
                                          </p:val>
                                        </p:tav>
                                        <p:tav tm="100000">
                                          <p:val>
                                            <p:strVal val="#ppt_x"/>
                                          </p:val>
                                        </p:tav>
                                      </p:tavLst>
                                    </p:anim>
                                    <p:anim calcmode="lin" valueType="num">
                                      <p:cBhvr additive="base">
                                        <p:cTn id="19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6"/>
                                        </p:tgtEl>
                                        <p:attrNameLst>
                                          <p:attrName>style.visibility</p:attrName>
                                        </p:attrNameLst>
                                      </p:cBhvr>
                                      <p:to>
                                        <p:strVal val="visible"/>
                                      </p:to>
                                    </p:set>
                                    <p:anim calcmode="lin" valueType="num">
                                      <p:cBhvr additive="base">
                                        <p:cTn id="199" dur="500" fill="hold"/>
                                        <p:tgtEl>
                                          <p:spTgt spid="16"/>
                                        </p:tgtEl>
                                        <p:attrNameLst>
                                          <p:attrName>ppt_x</p:attrName>
                                        </p:attrNameLst>
                                      </p:cBhvr>
                                      <p:tavLst>
                                        <p:tav tm="0">
                                          <p:val>
                                            <p:strVal val="#ppt_x"/>
                                          </p:val>
                                        </p:tav>
                                        <p:tav tm="100000">
                                          <p:val>
                                            <p:strVal val="#ppt_x"/>
                                          </p:val>
                                        </p:tav>
                                      </p:tavLst>
                                    </p:anim>
                                    <p:anim calcmode="lin" valueType="num">
                                      <p:cBhvr additive="base">
                                        <p:cTn id="20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124"/>
                                        </p:tgtEl>
                                        <p:attrNameLst>
                                          <p:attrName>style.visibility</p:attrName>
                                        </p:attrNameLst>
                                      </p:cBhvr>
                                      <p:to>
                                        <p:strVal val="visible"/>
                                      </p:to>
                                    </p:set>
                                    <p:anim calcmode="lin" valueType="num">
                                      <p:cBhvr additive="base">
                                        <p:cTn id="205" dur="500" fill="hold"/>
                                        <p:tgtEl>
                                          <p:spTgt spid="124"/>
                                        </p:tgtEl>
                                        <p:attrNameLst>
                                          <p:attrName>ppt_x</p:attrName>
                                        </p:attrNameLst>
                                      </p:cBhvr>
                                      <p:tavLst>
                                        <p:tav tm="0">
                                          <p:val>
                                            <p:strVal val="#ppt_x"/>
                                          </p:val>
                                        </p:tav>
                                        <p:tav tm="100000">
                                          <p:val>
                                            <p:strVal val="#ppt_x"/>
                                          </p:val>
                                        </p:tav>
                                      </p:tavLst>
                                    </p:anim>
                                    <p:anim calcmode="lin" valueType="num">
                                      <p:cBhvr additive="base">
                                        <p:cTn id="206"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151"/>
                                        </p:tgtEl>
                                        <p:attrNameLst>
                                          <p:attrName>style.visibility</p:attrName>
                                        </p:attrNameLst>
                                      </p:cBhvr>
                                      <p:to>
                                        <p:strVal val="visible"/>
                                      </p:to>
                                    </p:set>
                                    <p:anim calcmode="lin" valueType="num">
                                      <p:cBhvr additive="base">
                                        <p:cTn id="211" dur="500" fill="hold"/>
                                        <p:tgtEl>
                                          <p:spTgt spid="151"/>
                                        </p:tgtEl>
                                        <p:attrNameLst>
                                          <p:attrName>ppt_x</p:attrName>
                                        </p:attrNameLst>
                                      </p:cBhvr>
                                      <p:tavLst>
                                        <p:tav tm="0">
                                          <p:val>
                                            <p:strVal val="#ppt_x"/>
                                          </p:val>
                                        </p:tav>
                                        <p:tav tm="100000">
                                          <p:val>
                                            <p:strVal val="#ppt_x"/>
                                          </p:val>
                                        </p:tav>
                                      </p:tavLst>
                                    </p:anim>
                                    <p:anim calcmode="lin" valueType="num">
                                      <p:cBhvr additive="base">
                                        <p:cTn id="212"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25" grpId="0"/>
      <p:bldP spid="136" grpId="0"/>
      <p:bldP spid="37"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Continuous Delivery Pipeline</a:t>
            </a:r>
            <a:br>
              <a:rPr lang="de-DE" dirty="0" smtClean="0"/>
            </a:br>
            <a:r>
              <a:rPr lang="de-DE" sz="1900" i="1" dirty="0" smtClean="0">
                <a:solidFill>
                  <a:srgbClr val="0000FF"/>
                </a:solidFill>
              </a:rPr>
              <a:t>Manual</a:t>
            </a:r>
            <a:r>
              <a:rPr lang="de-DE" sz="1900" i="1" dirty="0" smtClean="0"/>
              <a:t> start of Acceptance Test Stage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008890" y="1565580"/>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cxnSp>
        <p:nvCxnSpPr>
          <p:cNvPr id="13" name="Straight Arrow Connector 12"/>
          <p:cNvCxnSpPr>
            <a:endCxn id="11" idx="0"/>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cxnSp>
        <p:nvCxnSpPr>
          <p:cNvPr id="17" name="Straight Arrow Connector 16"/>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rgbClr val="0000FF"/>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812294"/>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812294"/>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4" y="3812294"/>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1007" y="3822494"/>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cxnSp>
        <p:nvCxnSpPr>
          <p:cNvPr id="65" name="Straight Arrow Connector 64"/>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965837" y="4652284"/>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153664" y="4652283"/>
            <a:ext cx="1" cy="1067048"/>
          </a:xfrm>
          <a:prstGeom prst="straightConnector1">
            <a:avLst/>
          </a:prstGeom>
          <a:ln w="508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0899750" y="4663741"/>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113425" y="5065079"/>
            <a:ext cx="903932" cy="683720"/>
            <a:chOff x="7698422" y="901334"/>
            <a:chExt cx="903932" cy="683720"/>
          </a:xfrm>
        </p:grpSpPr>
        <p:grpSp>
          <p:nvGrpSpPr>
            <p:cNvPr id="21" name="Group 20"/>
            <p:cNvGrpSpPr/>
            <p:nvPr/>
          </p:nvGrpSpPr>
          <p:grpSpPr>
            <a:xfrm>
              <a:off x="7698422" y="1089754"/>
              <a:ext cx="903932" cy="495300"/>
              <a:chOff x="7637397" y="327882"/>
              <a:chExt cx="903932" cy="495300"/>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397" y="327882"/>
                <a:ext cx="342900" cy="342900"/>
              </a:xfrm>
              <a:prstGeom prst="rect">
                <a:avLst/>
              </a:prstGeom>
            </p:spPr>
          </p:pic>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3297" y="480282"/>
                <a:ext cx="342900" cy="342900"/>
              </a:xfrm>
              <a:prstGeom prst="rect">
                <a:avLst/>
              </a:prstGeom>
            </p:spPr>
          </p:pic>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8429" y="405321"/>
                <a:ext cx="342900" cy="342900"/>
              </a:xfrm>
              <a:prstGeom prst="rect">
                <a:avLst/>
              </a:prstGeom>
            </p:spPr>
          </p:pic>
        </p:grpSp>
        <p:sp>
          <p:nvSpPr>
            <p:cNvPr id="115" name="TextBox 114"/>
            <p:cNvSpPr txBox="1"/>
            <p:nvPr/>
          </p:nvSpPr>
          <p:spPr>
            <a:xfrm>
              <a:off x="7859969" y="901334"/>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sp>
        <p:nvSpPr>
          <p:cNvPr id="116" name="TextBox 115"/>
          <p:cNvSpPr txBox="1"/>
          <p:nvPr/>
        </p:nvSpPr>
        <p:spPr>
          <a:xfrm>
            <a:off x="947978" y="3326379"/>
            <a:ext cx="696217"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Build</a:t>
            </a:r>
            <a:r>
              <a:rPr sz="1200" b="1" kern="0" dirty="0" smtClean="0">
                <a:solidFill>
                  <a:srgbClr val="000000"/>
                </a:solidFill>
                <a:ea typeface="Arial Unicode MS" pitchFamily="34" charset="-128"/>
                <a:cs typeface="Arial Unicode MS" pitchFamily="34" charset="-128"/>
              </a:rPr>
              <a:t/>
            </a:r>
            <a:br>
              <a:rPr sz="1200" b="1" kern="0" dirty="0" smtClean="0">
                <a:solidFill>
                  <a:srgbClr val="000000"/>
                </a:solidFill>
                <a:ea typeface="Arial Unicode MS" pitchFamily="34" charset="-128"/>
                <a:cs typeface="Arial Unicode MS" pitchFamily="34" charset="-128"/>
              </a:rPr>
            </a:br>
            <a:r>
              <a:rPr sz="1200" b="1" kern="0" dirty="0" smtClean="0">
                <a:solidFill>
                  <a:srgbClr val="000000"/>
                </a:solidFill>
                <a:ea typeface="Arial Unicode MS" pitchFamily="34" charset="-128"/>
                <a:cs typeface="Arial Unicode MS" pitchFamily="34" charset="-128"/>
              </a:rPr>
              <a:t>Unit Test</a:t>
            </a:r>
          </a:p>
        </p:txBody>
      </p:sp>
      <p:sp>
        <p:nvSpPr>
          <p:cNvPr id="125" name="TextBox 124"/>
          <p:cNvSpPr txBox="1"/>
          <p:nvPr/>
        </p:nvSpPr>
        <p:spPr>
          <a:xfrm>
            <a:off x="3866234" y="3346341"/>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6762553" y="3326379"/>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9" name="TextBox 138"/>
          <p:cNvSpPr txBox="1"/>
          <p:nvPr/>
        </p:nvSpPr>
        <p:spPr>
          <a:xfrm>
            <a:off x="518546" y="5823720"/>
            <a:ext cx="801704" cy="215444"/>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smtClean="0">
                <a:solidFill>
                  <a:schemeClr val="tx2">
                    <a:lumMod val="50000"/>
                  </a:schemeClr>
                </a:solidFill>
                <a:ea typeface="Arial Unicode MS" pitchFamily="34" charset="-128"/>
                <a:cs typeface="Arial Unicode MS" pitchFamily="34" charset="-128"/>
              </a:rPr>
              <a:t>Nexus</a:t>
            </a:r>
            <a:endParaRPr lang="en-US" sz="1400" kern="0" dirty="0" err="1">
              <a:solidFill>
                <a:schemeClr val="tx2">
                  <a:lumMod val="50000"/>
                </a:schemeClr>
              </a:solidFill>
              <a:ea typeface="Arial Unicode MS" pitchFamily="34" charset="-128"/>
              <a:cs typeface="Arial Unicode MS" pitchFamily="34" charset="-128"/>
            </a:endParaRPr>
          </a:p>
        </p:txBody>
      </p:sp>
      <p:sp>
        <p:nvSpPr>
          <p:cNvPr id="18" name="Rectangle 17"/>
          <p:cNvSpPr/>
          <p:nvPr/>
        </p:nvSpPr>
        <p:spPr bwMode="gray">
          <a:xfrm>
            <a:off x="1466492" y="5831914"/>
            <a:ext cx="6702020" cy="521272"/>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1" name="Rectangle 140"/>
          <p:cNvSpPr/>
          <p:nvPr/>
        </p:nvSpPr>
        <p:spPr bwMode="gray">
          <a:xfrm>
            <a:off x="8564689" y="5831594"/>
            <a:ext cx="3017763" cy="521272"/>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59" name="Group 158"/>
          <p:cNvGrpSpPr/>
          <p:nvPr/>
        </p:nvGrpSpPr>
        <p:grpSpPr>
          <a:xfrm>
            <a:off x="5090338" y="5863447"/>
            <a:ext cx="587221" cy="474785"/>
            <a:chOff x="5956181" y="589084"/>
            <a:chExt cx="587221" cy="474785"/>
          </a:xfrm>
          <a:solidFill>
            <a:srgbClr val="92D050"/>
          </a:solidFill>
        </p:grpSpPr>
        <p:sp>
          <p:nvSpPr>
            <p:cNvPr id="160" name="Hexagon 15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1" name="TextBox 16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62" name="Group 161"/>
          <p:cNvGrpSpPr/>
          <p:nvPr/>
        </p:nvGrpSpPr>
        <p:grpSpPr>
          <a:xfrm>
            <a:off x="4438033" y="5882893"/>
            <a:ext cx="587221" cy="474785"/>
            <a:chOff x="5956181" y="589084"/>
            <a:chExt cx="587221" cy="474785"/>
          </a:xfrm>
          <a:solidFill>
            <a:srgbClr val="92D050"/>
          </a:solidFill>
        </p:grpSpPr>
        <p:sp>
          <p:nvSpPr>
            <p:cNvPr id="163" name="Hexagon 162"/>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4" name="TextBox 163"/>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65" name="Group 164"/>
          <p:cNvGrpSpPr/>
          <p:nvPr/>
        </p:nvGrpSpPr>
        <p:grpSpPr>
          <a:xfrm>
            <a:off x="6331296" y="5867981"/>
            <a:ext cx="587221" cy="474785"/>
            <a:chOff x="5956181" y="589084"/>
            <a:chExt cx="587221" cy="474785"/>
          </a:xfrm>
          <a:solidFill>
            <a:schemeClr val="accent5"/>
          </a:solidFill>
        </p:grpSpPr>
        <p:sp>
          <p:nvSpPr>
            <p:cNvPr id="166" name="Hexagon 165"/>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7" name="TextBox 16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171" name="Group 170"/>
          <p:cNvGrpSpPr/>
          <p:nvPr/>
        </p:nvGrpSpPr>
        <p:grpSpPr>
          <a:xfrm>
            <a:off x="5727331" y="5867981"/>
            <a:ext cx="587221" cy="474785"/>
            <a:chOff x="5956181" y="589084"/>
            <a:chExt cx="587221" cy="474785"/>
          </a:xfrm>
          <a:solidFill>
            <a:schemeClr val="accent5"/>
          </a:solidFill>
        </p:grpSpPr>
        <p:sp>
          <p:nvSpPr>
            <p:cNvPr id="172" name="Hexagon 17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3" name="TextBox 17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174" name="Group 173"/>
          <p:cNvGrpSpPr/>
          <p:nvPr/>
        </p:nvGrpSpPr>
        <p:grpSpPr>
          <a:xfrm>
            <a:off x="3846270" y="5863446"/>
            <a:ext cx="587221" cy="474785"/>
            <a:chOff x="5956181" y="589084"/>
            <a:chExt cx="587221" cy="474785"/>
          </a:xfrm>
          <a:solidFill>
            <a:srgbClr val="92D050"/>
          </a:solidFill>
        </p:grpSpPr>
        <p:sp>
          <p:nvSpPr>
            <p:cNvPr id="175" name="Hexagon 17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6" name="TextBox 17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sp>
        <p:nvSpPr>
          <p:cNvPr id="25" name="Rounded Rectangle 24"/>
          <p:cNvSpPr/>
          <p:nvPr/>
        </p:nvSpPr>
        <p:spPr bwMode="gray">
          <a:xfrm>
            <a:off x="2978333" y="5673838"/>
            <a:ext cx="2764310" cy="875243"/>
          </a:xfrm>
          <a:prstGeom prst="round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77" name="Group 176"/>
          <p:cNvGrpSpPr/>
          <p:nvPr/>
        </p:nvGrpSpPr>
        <p:grpSpPr>
          <a:xfrm>
            <a:off x="4448837" y="5870923"/>
            <a:ext cx="587221" cy="474785"/>
            <a:chOff x="5956181" y="589084"/>
            <a:chExt cx="587221" cy="474785"/>
          </a:xfrm>
          <a:solidFill>
            <a:srgbClr val="92D050"/>
          </a:solidFill>
        </p:grpSpPr>
        <p:sp>
          <p:nvSpPr>
            <p:cNvPr id="178" name="Hexagon 17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9" name="TextBox 17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80" name="Group 179"/>
          <p:cNvGrpSpPr/>
          <p:nvPr/>
        </p:nvGrpSpPr>
        <p:grpSpPr>
          <a:xfrm>
            <a:off x="3229819" y="5848867"/>
            <a:ext cx="587221" cy="474785"/>
            <a:chOff x="5956181" y="589084"/>
            <a:chExt cx="587221" cy="474785"/>
          </a:xfrm>
          <a:solidFill>
            <a:srgbClr val="92D050"/>
          </a:solidFill>
        </p:grpSpPr>
        <p:sp>
          <p:nvSpPr>
            <p:cNvPr id="181" name="Hexagon 18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82" name="TextBox 18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1.5</a:t>
              </a:r>
            </a:p>
          </p:txBody>
        </p:sp>
      </p:grpSp>
      <p:sp>
        <p:nvSpPr>
          <p:cNvPr id="26" name="AutoShape 4" descr="Image result for zoll schi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0" name="Picture 6" descr=" See full-sized imag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280" y="5102715"/>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See full-sized imag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635" y="4084104"/>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6"/>
          <a:stretch>
            <a:fillRect/>
          </a:stretch>
        </p:blipFill>
        <p:spPr>
          <a:xfrm rot="16200000">
            <a:off x="6339403" y="5959772"/>
            <a:ext cx="1326286" cy="88000"/>
          </a:xfrm>
          <a:prstGeom prst="rect">
            <a:avLst/>
          </a:prstGeom>
        </p:spPr>
      </p:pic>
      <p:sp>
        <p:nvSpPr>
          <p:cNvPr id="28" name="TextBox 27"/>
          <p:cNvSpPr txBox="1"/>
          <p:nvPr/>
        </p:nvSpPr>
        <p:spPr>
          <a:xfrm>
            <a:off x="7711923" y="4806276"/>
            <a:ext cx="2867845" cy="646331"/>
          </a:xfrm>
          <a:prstGeom prst="rect">
            <a:avLst/>
          </a:prstGeom>
          <a:noFill/>
          <a:ln w="15875">
            <a:solidFill>
              <a:srgbClr val="0000FF"/>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solidFill>
                  <a:srgbClr val="0000FF"/>
                </a:solidFill>
                <a:ea typeface="Arial Unicode MS" pitchFamily="34" charset="-128"/>
                <a:cs typeface="Arial Unicode MS" pitchFamily="34" charset="-128"/>
              </a:rPr>
              <a:t>Manual decision, which which release candidates shall go into Acceptance stage</a:t>
            </a:r>
          </a:p>
        </p:txBody>
      </p:sp>
      <p:sp>
        <p:nvSpPr>
          <p:cNvPr id="183" name="TextBox 182"/>
          <p:cNvSpPr txBox="1"/>
          <p:nvPr/>
        </p:nvSpPr>
        <p:spPr>
          <a:xfrm>
            <a:off x="730244" y="4784317"/>
            <a:ext cx="2867845" cy="861774"/>
          </a:xfrm>
          <a:prstGeom prst="rect">
            <a:avLst/>
          </a:prstGeom>
          <a:solidFill>
            <a:schemeClr val="bg1"/>
          </a:solidFill>
          <a:ln w="15875">
            <a:solidFill>
              <a:srgbClr val="FF0000"/>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solidFill>
                  <a:srgbClr val="FF0000"/>
                </a:solidFill>
                <a:ea typeface="Arial Unicode MS" pitchFamily="34" charset="-128"/>
                <a:cs typeface="Arial Unicode MS" pitchFamily="34" charset="-128"/>
              </a:rPr>
              <a:t>Only until Integration Stage succesfully qualified release candidates are candidates for Acceptance stage</a:t>
            </a:r>
          </a:p>
        </p:txBody>
      </p:sp>
      <p:cxnSp>
        <p:nvCxnSpPr>
          <p:cNvPr id="36" name="Straight Arrow Connector 35"/>
          <p:cNvCxnSpPr>
            <a:stCxn id="183" idx="3"/>
            <a:endCxn id="25" idx="0"/>
          </p:cNvCxnSpPr>
          <p:nvPr/>
        </p:nvCxnSpPr>
        <p:spPr>
          <a:xfrm>
            <a:off x="3598089" y="5215204"/>
            <a:ext cx="762399" cy="458634"/>
          </a:xfrm>
          <a:prstGeom prst="straightConnector1">
            <a:avLst/>
          </a:prstGeom>
          <a:ln w="63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7179117" y="5102715"/>
            <a:ext cx="458318" cy="106552"/>
          </a:xfrm>
          <a:prstGeom prst="straightConnector1">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227322" y="2324070"/>
            <a:ext cx="2867845" cy="430887"/>
          </a:xfrm>
          <a:prstGeom prst="rect">
            <a:avLst/>
          </a:prstGeom>
          <a:solidFill>
            <a:schemeClr val="bg1"/>
          </a:solid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CD Pipeline qualifies newly build release candidates continuously</a:t>
            </a:r>
          </a:p>
        </p:txBody>
      </p:sp>
      <p:sp>
        <p:nvSpPr>
          <p:cNvPr id="39" name="TextBox 38"/>
          <p:cNvSpPr txBox="1"/>
          <p:nvPr/>
        </p:nvSpPr>
        <p:spPr>
          <a:xfrm>
            <a:off x="10507789" y="5947759"/>
            <a:ext cx="85394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Release</a:t>
            </a:r>
          </a:p>
        </p:txBody>
      </p:sp>
      <p:sp>
        <p:nvSpPr>
          <p:cNvPr id="186" name="TextBox 185"/>
          <p:cNvSpPr txBox="1"/>
          <p:nvPr/>
        </p:nvSpPr>
        <p:spPr>
          <a:xfrm>
            <a:off x="1548902" y="5961208"/>
            <a:ext cx="140229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Temp./Staging</a:t>
            </a:r>
          </a:p>
        </p:txBody>
      </p:sp>
    </p:spTree>
    <p:extLst>
      <p:ext uri="{BB962C8B-B14F-4D97-AF65-F5344CB8AC3E}">
        <p14:creationId xmlns:p14="http://schemas.microsoft.com/office/powerpoint/2010/main" val="12495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 calcmode="lin" valueType="num">
                                      <p:cBhvr additive="base">
                                        <p:cTn id="11" dur="500" fill="hold"/>
                                        <p:tgtEl>
                                          <p:spTgt spid="1030"/>
                                        </p:tgtEl>
                                        <p:attrNameLst>
                                          <p:attrName>ppt_x</p:attrName>
                                        </p:attrNameLst>
                                      </p:cBhvr>
                                      <p:tavLst>
                                        <p:tav tm="0">
                                          <p:val>
                                            <p:strVal val="#ppt_x"/>
                                          </p:val>
                                        </p:tav>
                                        <p:tav tm="100000">
                                          <p:val>
                                            <p:strVal val="#ppt_x"/>
                                          </p:val>
                                        </p:tav>
                                      </p:tavLst>
                                    </p:anim>
                                    <p:anim calcmode="lin" valueType="num">
                                      <p:cBhvr additive="base">
                                        <p:cTn id="12" dur="500" fill="hold"/>
                                        <p:tgtEl>
                                          <p:spTgt spid="10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anim calcmode="lin" valueType="num">
                                      <p:cBhvr additive="base">
                                        <p:cTn id="23" dur="500" fill="hold"/>
                                        <p:tgtEl>
                                          <p:spTgt spid="184"/>
                                        </p:tgtEl>
                                        <p:attrNameLst>
                                          <p:attrName>ppt_x</p:attrName>
                                        </p:attrNameLst>
                                      </p:cBhvr>
                                      <p:tavLst>
                                        <p:tav tm="0">
                                          <p:val>
                                            <p:strVal val="#ppt_x"/>
                                          </p:val>
                                        </p:tav>
                                        <p:tav tm="100000">
                                          <p:val>
                                            <p:strVal val="#ppt_x"/>
                                          </p:val>
                                        </p:tav>
                                      </p:tavLst>
                                    </p:anim>
                                    <p:anim calcmode="lin" valueType="num">
                                      <p:cBhvr additive="base">
                                        <p:cTn id="24"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5"/>
                                        </p:tgtEl>
                                        <p:attrNameLst>
                                          <p:attrName>style.visibility</p:attrName>
                                        </p:attrNameLst>
                                      </p:cBhvr>
                                      <p:to>
                                        <p:strVal val="visible"/>
                                      </p:to>
                                    </p:set>
                                    <p:anim calcmode="lin" valueType="num">
                                      <p:cBhvr additive="base">
                                        <p:cTn id="29" dur="500" fill="hold"/>
                                        <p:tgtEl>
                                          <p:spTgt spid="185"/>
                                        </p:tgtEl>
                                        <p:attrNameLst>
                                          <p:attrName>ppt_x</p:attrName>
                                        </p:attrNameLst>
                                      </p:cBhvr>
                                      <p:tavLst>
                                        <p:tav tm="0">
                                          <p:val>
                                            <p:strVal val="#ppt_x"/>
                                          </p:val>
                                        </p:tav>
                                        <p:tav tm="100000">
                                          <p:val>
                                            <p:strVal val="#ppt_x"/>
                                          </p:val>
                                        </p:tav>
                                      </p:tavLst>
                                    </p:anim>
                                    <p:anim calcmode="lin" valueType="num">
                                      <p:cBhvr additive="base">
                                        <p:cTn id="30"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5"/>
                                        </p:tgtEl>
                                        <p:attrNameLst>
                                          <p:attrName>style.visibility</p:attrName>
                                        </p:attrNameLst>
                                      </p:cBhvr>
                                      <p:to>
                                        <p:strVal val="visible"/>
                                      </p:to>
                                    </p:set>
                                    <p:anim calcmode="lin" valueType="num">
                                      <p:cBhvr additive="base">
                                        <p:cTn id="35" dur="500" fill="hold"/>
                                        <p:tgtEl>
                                          <p:spTgt spid="165"/>
                                        </p:tgtEl>
                                        <p:attrNameLst>
                                          <p:attrName>ppt_x</p:attrName>
                                        </p:attrNameLst>
                                      </p:cBhvr>
                                      <p:tavLst>
                                        <p:tav tm="0">
                                          <p:val>
                                            <p:strVal val="#ppt_x"/>
                                          </p:val>
                                        </p:tav>
                                        <p:tav tm="100000">
                                          <p:val>
                                            <p:strVal val="#ppt_x"/>
                                          </p:val>
                                        </p:tav>
                                      </p:tavLst>
                                    </p:anim>
                                    <p:anim calcmode="lin" valueType="num">
                                      <p:cBhvr additive="base">
                                        <p:cTn id="36"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1"/>
                                        </p:tgtEl>
                                        <p:attrNameLst>
                                          <p:attrName>style.visibility</p:attrName>
                                        </p:attrNameLst>
                                      </p:cBhvr>
                                      <p:to>
                                        <p:strVal val="visible"/>
                                      </p:to>
                                    </p:set>
                                    <p:anim calcmode="lin" valueType="num">
                                      <p:cBhvr additive="base">
                                        <p:cTn id="41" dur="500" fill="hold"/>
                                        <p:tgtEl>
                                          <p:spTgt spid="171"/>
                                        </p:tgtEl>
                                        <p:attrNameLst>
                                          <p:attrName>ppt_x</p:attrName>
                                        </p:attrNameLst>
                                      </p:cBhvr>
                                      <p:tavLst>
                                        <p:tav tm="0">
                                          <p:val>
                                            <p:strVal val="#ppt_x"/>
                                          </p:val>
                                        </p:tav>
                                        <p:tav tm="100000">
                                          <p:val>
                                            <p:strVal val="#ppt_x"/>
                                          </p:val>
                                        </p:tav>
                                      </p:tavLst>
                                    </p:anim>
                                    <p:anim calcmode="lin" valueType="num">
                                      <p:cBhvr additive="base">
                                        <p:cTn id="42"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9"/>
                                        </p:tgtEl>
                                        <p:attrNameLst>
                                          <p:attrName>style.visibility</p:attrName>
                                        </p:attrNameLst>
                                      </p:cBhvr>
                                      <p:to>
                                        <p:strVal val="visible"/>
                                      </p:to>
                                    </p:set>
                                    <p:anim calcmode="lin" valueType="num">
                                      <p:cBhvr additive="base">
                                        <p:cTn id="47" dur="500" fill="hold"/>
                                        <p:tgtEl>
                                          <p:spTgt spid="159"/>
                                        </p:tgtEl>
                                        <p:attrNameLst>
                                          <p:attrName>ppt_x</p:attrName>
                                        </p:attrNameLst>
                                      </p:cBhvr>
                                      <p:tavLst>
                                        <p:tav tm="0">
                                          <p:val>
                                            <p:strVal val="#ppt_x"/>
                                          </p:val>
                                        </p:tav>
                                        <p:tav tm="100000">
                                          <p:val>
                                            <p:strVal val="#ppt_x"/>
                                          </p:val>
                                        </p:tav>
                                      </p:tavLst>
                                    </p:anim>
                                    <p:anim calcmode="lin" valueType="num">
                                      <p:cBhvr additive="base">
                                        <p:cTn id="48"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7"/>
                                        </p:tgtEl>
                                        <p:attrNameLst>
                                          <p:attrName>style.visibility</p:attrName>
                                        </p:attrNameLst>
                                      </p:cBhvr>
                                      <p:to>
                                        <p:strVal val="visible"/>
                                      </p:to>
                                    </p:set>
                                    <p:anim calcmode="lin" valueType="num">
                                      <p:cBhvr additive="base">
                                        <p:cTn id="53" dur="500" fill="hold"/>
                                        <p:tgtEl>
                                          <p:spTgt spid="177"/>
                                        </p:tgtEl>
                                        <p:attrNameLst>
                                          <p:attrName>ppt_x</p:attrName>
                                        </p:attrNameLst>
                                      </p:cBhvr>
                                      <p:tavLst>
                                        <p:tav tm="0">
                                          <p:val>
                                            <p:strVal val="#ppt_x"/>
                                          </p:val>
                                        </p:tav>
                                        <p:tav tm="100000">
                                          <p:val>
                                            <p:strVal val="#ppt_x"/>
                                          </p:val>
                                        </p:tav>
                                      </p:tavLst>
                                    </p:anim>
                                    <p:anim calcmode="lin" valueType="num">
                                      <p:cBhvr additive="base">
                                        <p:cTn id="54"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62"/>
                                        </p:tgtEl>
                                        <p:attrNameLst>
                                          <p:attrName>style.visibility</p:attrName>
                                        </p:attrNameLst>
                                      </p:cBhvr>
                                      <p:to>
                                        <p:strVal val="visible"/>
                                      </p:to>
                                    </p:set>
                                    <p:anim calcmode="lin" valueType="num">
                                      <p:cBhvr additive="base">
                                        <p:cTn id="59" dur="500" fill="hold"/>
                                        <p:tgtEl>
                                          <p:spTgt spid="162"/>
                                        </p:tgtEl>
                                        <p:attrNameLst>
                                          <p:attrName>ppt_x</p:attrName>
                                        </p:attrNameLst>
                                      </p:cBhvr>
                                      <p:tavLst>
                                        <p:tav tm="0">
                                          <p:val>
                                            <p:strVal val="#ppt_x"/>
                                          </p:val>
                                        </p:tav>
                                        <p:tav tm="100000">
                                          <p:val>
                                            <p:strVal val="#ppt_x"/>
                                          </p:val>
                                        </p:tav>
                                      </p:tavLst>
                                    </p:anim>
                                    <p:anim calcmode="lin" valueType="num">
                                      <p:cBhvr additive="base">
                                        <p:cTn id="60"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4"/>
                                        </p:tgtEl>
                                        <p:attrNameLst>
                                          <p:attrName>style.visibility</p:attrName>
                                        </p:attrNameLst>
                                      </p:cBhvr>
                                      <p:to>
                                        <p:strVal val="visible"/>
                                      </p:to>
                                    </p:set>
                                    <p:anim calcmode="lin" valueType="num">
                                      <p:cBhvr additive="base">
                                        <p:cTn id="65" dur="500" fill="hold"/>
                                        <p:tgtEl>
                                          <p:spTgt spid="174"/>
                                        </p:tgtEl>
                                        <p:attrNameLst>
                                          <p:attrName>ppt_x</p:attrName>
                                        </p:attrNameLst>
                                      </p:cBhvr>
                                      <p:tavLst>
                                        <p:tav tm="0">
                                          <p:val>
                                            <p:strVal val="#ppt_x"/>
                                          </p:val>
                                        </p:tav>
                                        <p:tav tm="100000">
                                          <p:val>
                                            <p:strVal val="#ppt_x"/>
                                          </p:val>
                                        </p:tav>
                                      </p:tavLst>
                                    </p:anim>
                                    <p:anim calcmode="lin" valueType="num">
                                      <p:cBhvr additive="base">
                                        <p:cTn id="66"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80"/>
                                        </p:tgtEl>
                                        <p:attrNameLst>
                                          <p:attrName>style.visibility</p:attrName>
                                        </p:attrNameLst>
                                      </p:cBhvr>
                                      <p:to>
                                        <p:strVal val="visible"/>
                                      </p:to>
                                    </p:set>
                                    <p:anim calcmode="lin" valueType="num">
                                      <p:cBhvr additive="base">
                                        <p:cTn id="71" dur="500" fill="hold"/>
                                        <p:tgtEl>
                                          <p:spTgt spid="180"/>
                                        </p:tgtEl>
                                        <p:attrNameLst>
                                          <p:attrName>ppt_x</p:attrName>
                                        </p:attrNameLst>
                                      </p:cBhvr>
                                      <p:tavLst>
                                        <p:tav tm="0">
                                          <p:val>
                                            <p:strVal val="#ppt_x"/>
                                          </p:val>
                                        </p:tav>
                                        <p:tav tm="100000">
                                          <p:val>
                                            <p:strVal val="#ppt_x"/>
                                          </p:val>
                                        </p:tav>
                                      </p:tavLst>
                                    </p:anim>
                                    <p:anim calcmode="lin" valueType="num">
                                      <p:cBhvr additive="base">
                                        <p:cTn id="72"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3"/>
                                        </p:tgtEl>
                                        <p:attrNameLst>
                                          <p:attrName>style.visibility</p:attrName>
                                        </p:attrNameLst>
                                      </p:cBhvr>
                                      <p:to>
                                        <p:strVal val="visible"/>
                                      </p:to>
                                    </p:set>
                                    <p:anim calcmode="lin" valueType="num">
                                      <p:cBhvr additive="base">
                                        <p:cTn id="81" dur="500" fill="hold"/>
                                        <p:tgtEl>
                                          <p:spTgt spid="183"/>
                                        </p:tgtEl>
                                        <p:attrNameLst>
                                          <p:attrName>ppt_x</p:attrName>
                                        </p:attrNameLst>
                                      </p:cBhvr>
                                      <p:tavLst>
                                        <p:tav tm="0">
                                          <p:val>
                                            <p:strVal val="#ppt_x"/>
                                          </p:val>
                                        </p:tav>
                                        <p:tav tm="100000">
                                          <p:val>
                                            <p:strVal val="#ppt_x"/>
                                          </p:val>
                                        </p:tav>
                                      </p:tavLst>
                                    </p:anim>
                                    <p:anim calcmode="lin" valueType="num">
                                      <p:cBhvr additive="base">
                                        <p:cTn id="82" dur="500" fill="hold"/>
                                        <p:tgtEl>
                                          <p:spTgt spid="18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ppt_x"/>
                                          </p:val>
                                        </p:tav>
                                        <p:tav tm="100000">
                                          <p:val>
                                            <p:strVal val="#ppt_x"/>
                                          </p:val>
                                        </p:tav>
                                      </p:tavLst>
                                    </p:anim>
                                    <p:anim calcmode="lin" valueType="num">
                                      <p:cBhvr additive="base">
                                        <p:cTn id="8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1.30174E-8 -4.59384E-6 L 0.20073 -0.00601 " pathEditMode="relative" rAng="0" ptsTypes="AA">
                                      <p:cBhvr>
                                        <p:cTn id="90" dur="2000" fill="hold"/>
                                        <p:tgtEl>
                                          <p:spTgt spid="162"/>
                                        </p:tgtEl>
                                        <p:attrNameLst>
                                          <p:attrName>ppt_x</p:attrName>
                                          <p:attrName>ppt_y</p:attrName>
                                        </p:attrNameLst>
                                      </p:cBhvr>
                                      <p:rCtr x="10036" y="-301"/>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0.20073 -0.00602 L 0.22351 -0.25734 " pathEditMode="relative" rAng="0" ptsTypes="AA">
                                      <p:cBhvr>
                                        <p:cTn id="94" dur="2000" fill="hold"/>
                                        <p:tgtEl>
                                          <p:spTgt spid="162"/>
                                        </p:tgtEl>
                                        <p:attrNameLst>
                                          <p:attrName>ppt_x</p:attrName>
                                          <p:attrName>ppt_y</p:attrName>
                                        </p:attrNameLst>
                                      </p:cBhvr>
                                      <p:rCtr x="1041" y="-130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183" grpId="0" animBg="1"/>
      <p:bldP spid="18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Tree>
    <p:extLst>
      <p:ext uri="{BB962C8B-B14F-4D97-AF65-F5344CB8AC3E}">
        <p14:creationId xmlns:p14="http://schemas.microsoft.com/office/powerpoint/2010/main" val="1491284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err="1" smtClean="0"/>
              <a:t>Deployment</a:t>
            </a:r>
            <a:r>
              <a:rPr lang="de-DE" dirty="0" smtClean="0"/>
              <a:t> Pipeline </a:t>
            </a:r>
            <a:br>
              <a:rPr lang="de-DE" dirty="0" smtClean="0"/>
            </a:br>
            <a:r>
              <a:rPr lang="de-DE" sz="1900" i="1" dirty="0" smtClean="0"/>
              <a:t>A </a:t>
            </a:r>
            <a:r>
              <a:rPr lang="de-DE" sz="1900" i="1" dirty="0" err="1" smtClean="0"/>
              <a:t>software</a:t>
            </a:r>
            <a:r>
              <a:rPr lang="de-DE" sz="1900" i="1" dirty="0" smtClean="0"/>
              <a:t> </a:t>
            </a:r>
            <a:r>
              <a:rPr lang="de-DE" sz="1900" i="1" dirty="0" err="1" smtClean="0"/>
              <a:t>version</a:t>
            </a:r>
            <a:r>
              <a:rPr lang="de-DE" sz="1900" i="1" dirty="0" smtClean="0"/>
              <a:t>/ </a:t>
            </a:r>
            <a:r>
              <a:rPr lang="de-DE" sz="1900" i="1" dirty="0" err="1" smtClean="0"/>
              <a:t>artifact</a:t>
            </a:r>
            <a:r>
              <a:rPr lang="de-DE" sz="1900" i="1" dirty="0" smtClean="0"/>
              <a:t> will </a:t>
            </a:r>
            <a:r>
              <a:rPr lang="de-DE" sz="1900" i="1" dirty="0" err="1" smtClean="0"/>
              <a:t>be</a:t>
            </a:r>
            <a:r>
              <a:rPr lang="de-DE" sz="1900" i="1" dirty="0" smtClean="0"/>
              <a:t> </a:t>
            </a:r>
            <a:r>
              <a:rPr lang="de-DE" sz="1900" i="1" dirty="0" err="1" smtClean="0"/>
              <a:t>qualified</a:t>
            </a:r>
            <a:r>
              <a:rPr lang="de-DE" sz="1900" i="1" dirty="0" smtClean="0"/>
              <a:t> </a:t>
            </a:r>
            <a:r>
              <a:rPr lang="de-DE" sz="1900" i="1" dirty="0" err="1" smtClean="0"/>
              <a:t>through</a:t>
            </a:r>
            <a:r>
              <a:rPr lang="de-DE" sz="1900" i="1" dirty="0" smtClean="0"/>
              <a:t> </a:t>
            </a:r>
            <a:r>
              <a:rPr lang="de-DE" sz="1900" i="1" dirty="0" err="1" smtClean="0"/>
              <a:t>the</a:t>
            </a:r>
            <a:r>
              <a:rPr lang="de-DE" sz="1900" i="1" dirty="0" smtClean="0"/>
              <a:t> CD </a:t>
            </a:r>
            <a:r>
              <a:rPr lang="de-DE" sz="1900" i="1" dirty="0" err="1" smtClean="0"/>
              <a:t>pipeline</a:t>
            </a:r>
            <a:r>
              <a:rPr lang="de-DE" sz="1900" i="1" dirty="0" smtClean="0"/>
              <a:t> </a:t>
            </a:r>
            <a:r>
              <a:rPr lang="de-DE" sz="1900" i="1" dirty="0" err="1" smtClean="0"/>
              <a:t>from</a:t>
            </a:r>
            <a:r>
              <a:rPr lang="de-DE" sz="1900" i="1" dirty="0" smtClean="0"/>
              <a:t> </a:t>
            </a:r>
            <a:r>
              <a:rPr lang="de-DE" sz="1900" i="1" dirty="0" err="1" smtClean="0"/>
              <a:t>stage</a:t>
            </a:r>
            <a:r>
              <a:rPr lang="de-DE" sz="1900" i="1" dirty="0" smtClean="0"/>
              <a:t> </a:t>
            </a:r>
            <a:r>
              <a:rPr lang="de-DE" sz="1900" i="1" dirty="0" err="1" smtClean="0"/>
              <a:t>to</a:t>
            </a:r>
            <a:r>
              <a:rPr lang="de-DE" sz="1900" i="1" dirty="0" smtClean="0"/>
              <a:t> </a:t>
            </a:r>
            <a:r>
              <a:rPr lang="de-DE" sz="1900" i="1" dirty="0" err="1" smtClean="0"/>
              <a:t>stage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008890" y="1565580"/>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cxnSp>
        <p:nvCxnSpPr>
          <p:cNvPr id="13" name="Straight Arrow Connector 12"/>
          <p:cNvCxnSpPr>
            <a:endCxn id="11" idx="0"/>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cxnSp>
        <p:nvCxnSpPr>
          <p:cNvPr id="17" name="Straight Arrow Connector 16"/>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812294"/>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812294"/>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4" y="3812294"/>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1007" y="3822494"/>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cxnSp>
        <p:nvCxnSpPr>
          <p:cNvPr id="65" name="Straight Arrow Connector 64"/>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4011912" y="4652283"/>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976376" y="4652283"/>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0939360" y="4663741"/>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grpSp>
        <p:nvGrpSpPr>
          <p:cNvPr id="44" name="Group 43"/>
          <p:cNvGrpSpPr/>
          <p:nvPr/>
        </p:nvGrpSpPr>
        <p:grpSpPr>
          <a:xfrm>
            <a:off x="5116733" y="4188956"/>
            <a:ext cx="587221" cy="474785"/>
            <a:chOff x="5956181" y="589084"/>
            <a:chExt cx="587221" cy="474785"/>
          </a:xfrm>
          <a:solidFill>
            <a:schemeClr val="bg2"/>
          </a:solidFill>
        </p:grpSpPr>
        <p:sp>
          <p:nvSpPr>
            <p:cNvPr id="45" name="Hexagon 4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46" name="TextBox 4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47" name="Group 46"/>
          <p:cNvGrpSpPr/>
          <p:nvPr/>
        </p:nvGrpSpPr>
        <p:grpSpPr>
          <a:xfrm>
            <a:off x="8029222" y="4192774"/>
            <a:ext cx="587221" cy="474785"/>
            <a:chOff x="5956181" y="589084"/>
            <a:chExt cx="587221" cy="474785"/>
          </a:xfrm>
          <a:solidFill>
            <a:schemeClr val="bg2"/>
          </a:solidFill>
        </p:grpSpPr>
        <p:sp>
          <p:nvSpPr>
            <p:cNvPr id="48" name="Hexagon 4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49" name="TextBox 4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50" name="Group 49"/>
          <p:cNvGrpSpPr/>
          <p:nvPr/>
        </p:nvGrpSpPr>
        <p:grpSpPr>
          <a:xfrm>
            <a:off x="1730623" y="4193926"/>
            <a:ext cx="587221" cy="474785"/>
            <a:chOff x="5956181" y="589084"/>
            <a:chExt cx="587221" cy="474785"/>
          </a:xfrm>
          <a:solidFill>
            <a:schemeClr val="bg2"/>
          </a:solidFill>
        </p:grpSpPr>
        <p:sp>
          <p:nvSpPr>
            <p:cNvPr id="55" name="Hexagon 5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57" name="TextBox 5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59" name="Group 58"/>
          <p:cNvGrpSpPr/>
          <p:nvPr/>
        </p:nvGrpSpPr>
        <p:grpSpPr>
          <a:xfrm>
            <a:off x="1128133" y="4193926"/>
            <a:ext cx="587221" cy="474785"/>
            <a:chOff x="5956181" y="589084"/>
            <a:chExt cx="587221" cy="474785"/>
          </a:xfrm>
          <a:solidFill>
            <a:schemeClr val="bg2"/>
          </a:solidFill>
        </p:grpSpPr>
        <p:sp>
          <p:nvSpPr>
            <p:cNvPr id="61" name="Hexagon 6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62" name="TextBox 6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63" name="Group 62"/>
          <p:cNvGrpSpPr/>
          <p:nvPr/>
        </p:nvGrpSpPr>
        <p:grpSpPr>
          <a:xfrm>
            <a:off x="4511047" y="4192773"/>
            <a:ext cx="587221" cy="474785"/>
            <a:chOff x="5956181" y="589084"/>
            <a:chExt cx="587221" cy="474785"/>
          </a:xfrm>
          <a:solidFill>
            <a:schemeClr val="bg2"/>
          </a:solidFill>
        </p:grpSpPr>
        <p:sp>
          <p:nvSpPr>
            <p:cNvPr id="64" name="Hexagon 6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66" name="TextBox 6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68" name="Group 67"/>
          <p:cNvGrpSpPr/>
          <p:nvPr/>
        </p:nvGrpSpPr>
        <p:grpSpPr>
          <a:xfrm>
            <a:off x="7442001" y="4201408"/>
            <a:ext cx="587221" cy="474785"/>
            <a:chOff x="5956181" y="589084"/>
            <a:chExt cx="587221" cy="474785"/>
          </a:xfrm>
          <a:solidFill>
            <a:schemeClr val="bg2"/>
          </a:solidFill>
        </p:grpSpPr>
        <p:sp>
          <p:nvSpPr>
            <p:cNvPr id="69" name="Hexagon 6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70" name="TextBox 6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73" name="Group 72"/>
          <p:cNvGrpSpPr/>
          <p:nvPr/>
        </p:nvGrpSpPr>
        <p:grpSpPr>
          <a:xfrm>
            <a:off x="540912" y="4188955"/>
            <a:ext cx="587221" cy="474785"/>
            <a:chOff x="5956181" y="589084"/>
            <a:chExt cx="587221" cy="474785"/>
          </a:xfrm>
          <a:solidFill>
            <a:schemeClr val="bg2"/>
          </a:solidFill>
        </p:grpSpPr>
        <p:sp>
          <p:nvSpPr>
            <p:cNvPr id="75" name="Hexagon 7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76" name="TextBox 7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82" name="Group 81"/>
          <p:cNvGrpSpPr/>
          <p:nvPr/>
        </p:nvGrpSpPr>
        <p:grpSpPr>
          <a:xfrm>
            <a:off x="2323255" y="4203142"/>
            <a:ext cx="587221" cy="474785"/>
            <a:chOff x="5956181" y="589084"/>
            <a:chExt cx="587221" cy="474785"/>
          </a:xfrm>
          <a:solidFill>
            <a:schemeClr val="bg2"/>
          </a:solidFill>
        </p:grpSpPr>
        <p:sp>
          <p:nvSpPr>
            <p:cNvPr id="83" name="Hexagon 82"/>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4" name="TextBox 83"/>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33" name="Group 32"/>
          <p:cNvGrpSpPr/>
          <p:nvPr/>
        </p:nvGrpSpPr>
        <p:grpSpPr>
          <a:xfrm>
            <a:off x="2319874" y="4202908"/>
            <a:ext cx="587221" cy="474785"/>
            <a:chOff x="5956181" y="589084"/>
            <a:chExt cx="587221" cy="474785"/>
          </a:xfrm>
          <a:solidFill>
            <a:schemeClr val="accent5"/>
          </a:solidFill>
        </p:grpSpPr>
        <p:sp>
          <p:nvSpPr>
            <p:cNvPr id="34" name="Hexagon 3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35" name="TextBox 3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85" name="Group 84"/>
          <p:cNvGrpSpPr/>
          <p:nvPr/>
        </p:nvGrpSpPr>
        <p:grpSpPr>
          <a:xfrm>
            <a:off x="5120145" y="4183110"/>
            <a:ext cx="587221" cy="474785"/>
            <a:chOff x="5947389" y="589084"/>
            <a:chExt cx="587221" cy="474785"/>
          </a:xfrm>
          <a:solidFill>
            <a:schemeClr val="accent5"/>
          </a:solidFill>
        </p:grpSpPr>
        <p:sp>
          <p:nvSpPr>
            <p:cNvPr id="86" name="Hexagon 85"/>
            <p:cNvSpPr/>
            <p:nvPr/>
          </p:nvSpPr>
          <p:spPr bwMode="gray">
            <a:xfrm>
              <a:off x="5947389"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7" name="TextBox 8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88" name="Group 87"/>
          <p:cNvGrpSpPr/>
          <p:nvPr/>
        </p:nvGrpSpPr>
        <p:grpSpPr>
          <a:xfrm>
            <a:off x="8028183" y="4194358"/>
            <a:ext cx="587221" cy="474785"/>
            <a:chOff x="5956181" y="589084"/>
            <a:chExt cx="587221" cy="474785"/>
          </a:xfrm>
          <a:solidFill>
            <a:schemeClr val="accent5"/>
          </a:solidFill>
        </p:grpSpPr>
        <p:sp>
          <p:nvSpPr>
            <p:cNvPr id="89" name="Hexagon 8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0" name="TextBox 8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91" name="Group 90"/>
          <p:cNvGrpSpPr/>
          <p:nvPr/>
        </p:nvGrpSpPr>
        <p:grpSpPr>
          <a:xfrm>
            <a:off x="3920733" y="4192616"/>
            <a:ext cx="587221" cy="474785"/>
            <a:chOff x="5956181" y="589084"/>
            <a:chExt cx="587221" cy="474785"/>
          </a:xfrm>
          <a:solidFill>
            <a:schemeClr val="bg2"/>
          </a:solidFill>
        </p:grpSpPr>
        <p:sp>
          <p:nvSpPr>
            <p:cNvPr id="92" name="Hexagon 9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3" name="TextBox 9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94" name="Group 93"/>
          <p:cNvGrpSpPr/>
          <p:nvPr/>
        </p:nvGrpSpPr>
        <p:grpSpPr>
          <a:xfrm>
            <a:off x="1733787" y="4194116"/>
            <a:ext cx="587221" cy="474785"/>
            <a:chOff x="5956181" y="589084"/>
            <a:chExt cx="587221" cy="474785"/>
          </a:xfrm>
          <a:solidFill>
            <a:srgbClr val="92D050"/>
          </a:solidFill>
        </p:grpSpPr>
        <p:sp>
          <p:nvSpPr>
            <p:cNvPr id="95" name="Hexagon 9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6" name="TextBox 9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97" name="Group 96"/>
          <p:cNvGrpSpPr/>
          <p:nvPr/>
        </p:nvGrpSpPr>
        <p:grpSpPr>
          <a:xfrm>
            <a:off x="1128988" y="4191907"/>
            <a:ext cx="587221" cy="474785"/>
            <a:chOff x="5956181" y="589084"/>
            <a:chExt cx="587221" cy="474785"/>
          </a:xfrm>
          <a:solidFill>
            <a:srgbClr val="92D050"/>
          </a:solidFill>
        </p:grpSpPr>
        <p:sp>
          <p:nvSpPr>
            <p:cNvPr id="98" name="Hexagon 9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9" name="TextBox 9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00" name="Group 99"/>
          <p:cNvGrpSpPr/>
          <p:nvPr/>
        </p:nvGrpSpPr>
        <p:grpSpPr>
          <a:xfrm>
            <a:off x="541767" y="4184900"/>
            <a:ext cx="587221" cy="474785"/>
            <a:chOff x="5956181" y="589084"/>
            <a:chExt cx="587221" cy="474785"/>
          </a:xfrm>
          <a:solidFill>
            <a:srgbClr val="92D050"/>
          </a:solidFill>
        </p:grpSpPr>
        <p:sp>
          <p:nvSpPr>
            <p:cNvPr id="101" name="Hexagon 10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2" name="TextBox 10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03" name="Group 102"/>
          <p:cNvGrpSpPr/>
          <p:nvPr/>
        </p:nvGrpSpPr>
        <p:grpSpPr>
          <a:xfrm>
            <a:off x="4513983" y="4195709"/>
            <a:ext cx="587221" cy="474785"/>
            <a:chOff x="5956181" y="589084"/>
            <a:chExt cx="587221" cy="474785"/>
          </a:xfrm>
          <a:solidFill>
            <a:srgbClr val="92D050"/>
          </a:solidFill>
        </p:grpSpPr>
        <p:sp>
          <p:nvSpPr>
            <p:cNvPr id="104" name="Hexagon 10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5" name="TextBox 10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06" name="Group 105"/>
          <p:cNvGrpSpPr/>
          <p:nvPr/>
        </p:nvGrpSpPr>
        <p:grpSpPr>
          <a:xfrm>
            <a:off x="3914877" y="4195552"/>
            <a:ext cx="587221" cy="474785"/>
            <a:chOff x="5956181" y="589084"/>
            <a:chExt cx="587221" cy="474785"/>
          </a:xfrm>
          <a:solidFill>
            <a:srgbClr val="92D050"/>
          </a:solidFill>
        </p:grpSpPr>
        <p:sp>
          <p:nvSpPr>
            <p:cNvPr id="107" name="Hexagon 106"/>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8" name="TextBox 107"/>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09" name="Group 108"/>
          <p:cNvGrpSpPr/>
          <p:nvPr/>
        </p:nvGrpSpPr>
        <p:grpSpPr>
          <a:xfrm>
            <a:off x="7436145" y="4204344"/>
            <a:ext cx="587221" cy="474785"/>
            <a:chOff x="5956181" y="589084"/>
            <a:chExt cx="587221" cy="474785"/>
          </a:xfrm>
          <a:solidFill>
            <a:srgbClr val="92D050"/>
          </a:solidFill>
        </p:grpSpPr>
        <p:sp>
          <p:nvSpPr>
            <p:cNvPr id="110" name="Hexagon 10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11" name="TextBox 11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22" name="Group 21"/>
          <p:cNvGrpSpPr/>
          <p:nvPr/>
        </p:nvGrpSpPr>
        <p:grpSpPr>
          <a:xfrm>
            <a:off x="-1113425" y="5065079"/>
            <a:ext cx="903932" cy="683720"/>
            <a:chOff x="7698422" y="901334"/>
            <a:chExt cx="903932" cy="683720"/>
          </a:xfrm>
        </p:grpSpPr>
        <p:grpSp>
          <p:nvGrpSpPr>
            <p:cNvPr id="21" name="Group 20"/>
            <p:cNvGrpSpPr/>
            <p:nvPr/>
          </p:nvGrpSpPr>
          <p:grpSpPr>
            <a:xfrm>
              <a:off x="7698422" y="1089754"/>
              <a:ext cx="903932" cy="495300"/>
              <a:chOff x="7637397" y="327882"/>
              <a:chExt cx="903932" cy="495300"/>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397" y="327882"/>
                <a:ext cx="342900" cy="342900"/>
              </a:xfrm>
              <a:prstGeom prst="rect">
                <a:avLst/>
              </a:prstGeom>
            </p:spPr>
          </p:pic>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3297" y="480282"/>
                <a:ext cx="342900" cy="342900"/>
              </a:xfrm>
              <a:prstGeom prst="rect">
                <a:avLst/>
              </a:prstGeom>
            </p:spPr>
          </p:pic>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8429" y="405321"/>
                <a:ext cx="342900" cy="342900"/>
              </a:xfrm>
              <a:prstGeom prst="rect">
                <a:avLst/>
              </a:prstGeom>
            </p:spPr>
          </p:pic>
        </p:grpSp>
        <p:sp>
          <p:nvSpPr>
            <p:cNvPr id="115" name="TextBox 114"/>
            <p:cNvSpPr txBox="1"/>
            <p:nvPr/>
          </p:nvSpPr>
          <p:spPr>
            <a:xfrm>
              <a:off x="7859969" y="901334"/>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sp>
        <p:nvSpPr>
          <p:cNvPr id="116" name="TextBox 115"/>
          <p:cNvSpPr txBox="1"/>
          <p:nvPr/>
        </p:nvSpPr>
        <p:spPr>
          <a:xfrm>
            <a:off x="947978" y="3326379"/>
            <a:ext cx="696217"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Build</a:t>
            </a:r>
            <a:r>
              <a:rPr sz="1200" b="1" kern="0" dirty="0" smtClean="0">
                <a:solidFill>
                  <a:srgbClr val="000000"/>
                </a:solidFill>
                <a:ea typeface="Arial Unicode MS" pitchFamily="34" charset="-128"/>
                <a:cs typeface="Arial Unicode MS" pitchFamily="34" charset="-128"/>
              </a:rPr>
              <a:t/>
            </a:r>
            <a:br>
              <a:rPr sz="1200" b="1" kern="0" dirty="0" smtClean="0">
                <a:solidFill>
                  <a:srgbClr val="000000"/>
                </a:solidFill>
                <a:ea typeface="Arial Unicode MS" pitchFamily="34" charset="-128"/>
                <a:cs typeface="Arial Unicode MS" pitchFamily="34" charset="-128"/>
              </a:rPr>
            </a:br>
            <a:r>
              <a:rPr sz="1200" b="1" kern="0" dirty="0" smtClean="0">
                <a:solidFill>
                  <a:srgbClr val="000000"/>
                </a:solidFill>
                <a:ea typeface="Arial Unicode MS" pitchFamily="34" charset="-128"/>
                <a:cs typeface="Arial Unicode MS" pitchFamily="34" charset="-128"/>
              </a:rPr>
              <a:t>Unit Test</a:t>
            </a:r>
          </a:p>
        </p:txBody>
      </p:sp>
      <p:sp>
        <p:nvSpPr>
          <p:cNvPr id="125" name="TextBox 124"/>
          <p:cNvSpPr txBox="1"/>
          <p:nvPr/>
        </p:nvSpPr>
        <p:spPr>
          <a:xfrm>
            <a:off x="3866234" y="3346341"/>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6762553" y="3326379"/>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nvGrpSpPr>
          <p:cNvPr id="30" name="Group 29"/>
          <p:cNvGrpSpPr/>
          <p:nvPr/>
        </p:nvGrpSpPr>
        <p:grpSpPr>
          <a:xfrm>
            <a:off x="2835627" y="4679129"/>
            <a:ext cx="1238350" cy="494799"/>
            <a:chOff x="2835627" y="4679129"/>
            <a:chExt cx="1238350" cy="494799"/>
          </a:xfrm>
        </p:grpSpPr>
        <p:sp>
          <p:nvSpPr>
            <p:cNvPr id="117" name="TextBox 116"/>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29" name="Straight Arrow Connector 28"/>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5524203" y="4758700"/>
            <a:ext cx="1238350" cy="494799"/>
            <a:chOff x="2835627" y="4679129"/>
            <a:chExt cx="1238350" cy="494799"/>
          </a:xfrm>
        </p:grpSpPr>
        <p:sp>
          <p:nvSpPr>
            <p:cNvPr id="132" name="TextBox 131"/>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133" name="Straight Arrow Connector 132"/>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8352840" y="4758700"/>
            <a:ext cx="1238350" cy="494799"/>
            <a:chOff x="2835627" y="4679129"/>
            <a:chExt cx="1238350" cy="494799"/>
          </a:xfrm>
        </p:grpSpPr>
        <p:sp>
          <p:nvSpPr>
            <p:cNvPr id="135" name="TextBox 134"/>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142" name="Straight Arrow Connector 141"/>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8032" y="4847806"/>
            <a:ext cx="517143" cy="5771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119" y="4853054"/>
            <a:ext cx="717143" cy="5352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7" name="Curved Right Arrow 36"/>
          <p:cNvSpPr/>
          <p:nvPr/>
        </p:nvSpPr>
        <p:spPr bwMode="gray">
          <a:xfrm>
            <a:off x="90119" y="1762433"/>
            <a:ext cx="564929" cy="2167808"/>
          </a:xfrm>
          <a:prstGeom prst="curvedRightArrow">
            <a:avLst/>
          </a:prstGeom>
          <a:solidFill>
            <a:srgbClr val="0000FF"/>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grpSp>
        <p:nvGrpSpPr>
          <p:cNvPr id="5" name="Group 4"/>
          <p:cNvGrpSpPr/>
          <p:nvPr/>
        </p:nvGrpSpPr>
        <p:grpSpPr>
          <a:xfrm>
            <a:off x="655048" y="1343156"/>
            <a:ext cx="811444" cy="654206"/>
            <a:chOff x="655048" y="1343156"/>
            <a:chExt cx="811444" cy="654206"/>
          </a:xfrm>
        </p:grpSpPr>
        <p:sp>
          <p:nvSpPr>
            <p:cNvPr id="23" name="Rectangle 22"/>
            <p:cNvSpPr/>
            <p:nvPr/>
          </p:nvSpPr>
          <p:spPr bwMode="gray">
            <a:xfrm>
              <a:off x="655048" y="1343156"/>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9" name="TextBox 18"/>
            <p:cNvSpPr txBox="1"/>
            <p:nvPr/>
          </p:nvSpPr>
          <p:spPr>
            <a:xfrm>
              <a:off x="728680" y="1390864"/>
              <a:ext cx="696217" cy="16487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1</a:t>
              </a:r>
            </a:p>
          </p:txBody>
        </p:sp>
        <p:sp>
          <p:nvSpPr>
            <p:cNvPr id="143" name="Oval 142"/>
            <p:cNvSpPr/>
            <p:nvPr/>
          </p:nvSpPr>
          <p:spPr bwMode="gray">
            <a:xfrm>
              <a:off x="928398" y="1629776"/>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7" name="Group 6"/>
          <p:cNvGrpSpPr/>
          <p:nvPr/>
        </p:nvGrpSpPr>
        <p:grpSpPr>
          <a:xfrm>
            <a:off x="647562" y="1344330"/>
            <a:ext cx="811444" cy="654206"/>
            <a:chOff x="890364" y="2096414"/>
            <a:chExt cx="811444" cy="654206"/>
          </a:xfrm>
        </p:grpSpPr>
        <p:grpSp>
          <p:nvGrpSpPr>
            <p:cNvPr id="120" name="Group 119"/>
            <p:cNvGrpSpPr/>
            <p:nvPr/>
          </p:nvGrpSpPr>
          <p:grpSpPr>
            <a:xfrm>
              <a:off x="890364" y="2096414"/>
              <a:ext cx="811444" cy="654206"/>
              <a:chOff x="2405548" y="2271874"/>
              <a:chExt cx="811444" cy="654206"/>
            </a:xfrm>
          </p:grpSpPr>
          <p:sp>
            <p:nvSpPr>
              <p:cNvPr id="121" name="Rectangle 120"/>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23" name="TextBox 122"/>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2</a:t>
                </a:r>
              </a:p>
            </p:txBody>
          </p:sp>
        </p:grpSp>
        <p:sp>
          <p:nvSpPr>
            <p:cNvPr id="146" name="Oval 145"/>
            <p:cNvSpPr/>
            <p:nvPr/>
          </p:nvSpPr>
          <p:spPr bwMode="gray">
            <a:xfrm>
              <a:off x="1163714" y="2368812"/>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9" name="Group 8"/>
          <p:cNvGrpSpPr/>
          <p:nvPr/>
        </p:nvGrpSpPr>
        <p:grpSpPr>
          <a:xfrm>
            <a:off x="663579" y="1337404"/>
            <a:ext cx="811444" cy="654206"/>
            <a:chOff x="2511163" y="1057139"/>
            <a:chExt cx="811444" cy="654206"/>
          </a:xfrm>
        </p:grpSpPr>
        <p:grpSp>
          <p:nvGrpSpPr>
            <p:cNvPr id="126" name="Group 125"/>
            <p:cNvGrpSpPr/>
            <p:nvPr/>
          </p:nvGrpSpPr>
          <p:grpSpPr>
            <a:xfrm>
              <a:off x="2511163" y="1057139"/>
              <a:ext cx="811444" cy="654206"/>
              <a:chOff x="2405548" y="2271874"/>
              <a:chExt cx="811444" cy="654206"/>
            </a:xfrm>
          </p:grpSpPr>
          <p:sp>
            <p:nvSpPr>
              <p:cNvPr id="127" name="Rectangle 126"/>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29" name="TextBox 128"/>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3</a:t>
                </a:r>
              </a:p>
            </p:txBody>
          </p:sp>
        </p:grpSp>
        <p:sp>
          <p:nvSpPr>
            <p:cNvPr id="144" name="Oval 143"/>
            <p:cNvSpPr/>
            <p:nvPr/>
          </p:nvSpPr>
          <p:spPr bwMode="gray">
            <a:xfrm>
              <a:off x="2758705" y="1344330"/>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8" name="Group 7"/>
          <p:cNvGrpSpPr/>
          <p:nvPr/>
        </p:nvGrpSpPr>
        <p:grpSpPr>
          <a:xfrm>
            <a:off x="655048" y="1351333"/>
            <a:ext cx="811444" cy="654206"/>
            <a:chOff x="2122537" y="1686161"/>
            <a:chExt cx="811444" cy="654206"/>
          </a:xfrm>
        </p:grpSpPr>
        <p:grpSp>
          <p:nvGrpSpPr>
            <p:cNvPr id="137" name="Group 136"/>
            <p:cNvGrpSpPr/>
            <p:nvPr/>
          </p:nvGrpSpPr>
          <p:grpSpPr>
            <a:xfrm>
              <a:off x="2122537" y="1686161"/>
              <a:ext cx="811444" cy="654206"/>
              <a:chOff x="2405548" y="2271874"/>
              <a:chExt cx="811444" cy="654206"/>
            </a:xfrm>
          </p:grpSpPr>
          <p:sp>
            <p:nvSpPr>
              <p:cNvPr id="138" name="Rectangle 137"/>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40" name="TextBox 139"/>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4</a:t>
                </a:r>
              </a:p>
            </p:txBody>
          </p:sp>
        </p:grpSp>
        <p:sp>
          <p:nvSpPr>
            <p:cNvPr id="145" name="Oval 144"/>
            <p:cNvSpPr/>
            <p:nvPr/>
          </p:nvSpPr>
          <p:spPr bwMode="gray">
            <a:xfrm>
              <a:off x="2379869" y="1952035"/>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124" name="Group 123"/>
          <p:cNvGrpSpPr/>
          <p:nvPr/>
        </p:nvGrpSpPr>
        <p:grpSpPr>
          <a:xfrm>
            <a:off x="-63508" y="4195709"/>
            <a:ext cx="587221" cy="474785"/>
            <a:chOff x="5956181" y="589084"/>
            <a:chExt cx="587221" cy="474785"/>
          </a:xfrm>
          <a:solidFill>
            <a:srgbClr val="92D050"/>
          </a:solidFill>
        </p:grpSpPr>
        <p:sp>
          <p:nvSpPr>
            <p:cNvPr id="128" name="Hexagon 12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30" name="TextBox 12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grpSp>
        <p:nvGrpSpPr>
          <p:cNvPr id="139" name="Group 138"/>
          <p:cNvGrpSpPr/>
          <p:nvPr/>
        </p:nvGrpSpPr>
        <p:grpSpPr>
          <a:xfrm>
            <a:off x="3330497" y="4191907"/>
            <a:ext cx="587221" cy="474785"/>
            <a:chOff x="5956181" y="589084"/>
            <a:chExt cx="587221" cy="474785"/>
          </a:xfrm>
          <a:solidFill>
            <a:srgbClr val="92D050"/>
          </a:solidFill>
        </p:grpSpPr>
        <p:sp>
          <p:nvSpPr>
            <p:cNvPr id="141" name="Hexagon 14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47" name="TextBox 14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grpSp>
        <p:nvGrpSpPr>
          <p:cNvPr id="148" name="Group 147"/>
          <p:cNvGrpSpPr/>
          <p:nvPr/>
        </p:nvGrpSpPr>
        <p:grpSpPr>
          <a:xfrm>
            <a:off x="6832347" y="4202908"/>
            <a:ext cx="587221" cy="474785"/>
            <a:chOff x="5956181" y="589084"/>
            <a:chExt cx="587221" cy="474785"/>
          </a:xfrm>
          <a:solidFill>
            <a:srgbClr val="92D050"/>
          </a:solidFill>
        </p:grpSpPr>
        <p:sp>
          <p:nvSpPr>
            <p:cNvPr id="149" name="Hexagon 14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50" name="TextBox 14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grpSp>
        <p:nvGrpSpPr>
          <p:cNvPr id="154" name="Group 153"/>
          <p:cNvGrpSpPr/>
          <p:nvPr/>
        </p:nvGrpSpPr>
        <p:grpSpPr>
          <a:xfrm>
            <a:off x="6239120" y="4208578"/>
            <a:ext cx="587221" cy="474785"/>
            <a:chOff x="5956181" y="589084"/>
            <a:chExt cx="587221" cy="474785"/>
          </a:xfrm>
          <a:solidFill>
            <a:schemeClr val="accent5"/>
          </a:solidFill>
        </p:grpSpPr>
        <p:sp>
          <p:nvSpPr>
            <p:cNvPr id="155" name="Hexagon 15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56" name="TextBox 15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1.5</a:t>
              </a:r>
            </a:p>
          </p:txBody>
        </p:sp>
      </p:grpSp>
      <p:grpSp>
        <p:nvGrpSpPr>
          <p:cNvPr id="157" name="Group 156"/>
          <p:cNvGrpSpPr/>
          <p:nvPr/>
        </p:nvGrpSpPr>
        <p:grpSpPr>
          <a:xfrm>
            <a:off x="-264687" y="3705554"/>
            <a:ext cx="587221" cy="474785"/>
            <a:chOff x="5956181" y="589084"/>
            <a:chExt cx="587221" cy="474785"/>
          </a:xfrm>
          <a:solidFill>
            <a:srgbClr val="92D050"/>
          </a:solidFill>
        </p:grpSpPr>
        <p:sp>
          <p:nvSpPr>
            <p:cNvPr id="158" name="Hexagon 15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59" name="TextBox 15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1.5</a:t>
              </a:r>
            </a:p>
          </p:txBody>
        </p:sp>
      </p:grpSp>
    </p:spTree>
    <p:extLst>
      <p:ext uri="{BB962C8B-B14F-4D97-AF65-F5344CB8AC3E}">
        <p14:creationId xmlns:p14="http://schemas.microsoft.com/office/powerpoint/2010/main" val="158349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Continuous Delivery Pipeline</a:t>
            </a:r>
            <a:br>
              <a:rPr lang="de-DE" dirty="0" smtClean="0"/>
            </a:br>
            <a:r>
              <a:rPr lang="de-DE" sz="1900" i="1" dirty="0" smtClean="0">
                <a:solidFill>
                  <a:srgbClr val="0000FF"/>
                </a:solidFill>
              </a:rPr>
              <a:t>Manual</a:t>
            </a:r>
            <a:r>
              <a:rPr lang="de-DE" sz="1900" i="1" dirty="0" smtClean="0"/>
              <a:t> promotion to Nexus (Release)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008890" y="1565580"/>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cxnSp>
        <p:nvCxnSpPr>
          <p:cNvPr id="13" name="Straight Arrow Connector 12"/>
          <p:cNvCxnSpPr>
            <a:endCxn id="11" idx="0"/>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cxnSp>
        <p:nvCxnSpPr>
          <p:cNvPr id="17" name="Straight Arrow Connector 16"/>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rgbClr val="0000FF"/>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812294"/>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812294"/>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4" y="3812294"/>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1007" y="3822494"/>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cxnSp>
        <p:nvCxnSpPr>
          <p:cNvPr id="65" name="Straight Arrow Connector 64"/>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965837" y="4652284"/>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871832" y="6079574"/>
            <a:ext cx="1163298" cy="10198"/>
          </a:xfrm>
          <a:prstGeom prst="straightConnector1">
            <a:avLst/>
          </a:prstGeom>
          <a:ln w="508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0899750" y="4663741"/>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113425" y="5065079"/>
            <a:ext cx="903932" cy="683720"/>
            <a:chOff x="7698422" y="901334"/>
            <a:chExt cx="903932" cy="683720"/>
          </a:xfrm>
        </p:grpSpPr>
        <p:grpSp>
          <p:nvGrpSpPr>
            <p:cNvPr id="21" name="Group 20"/>
            <p:cNvGrpSpPr/>
            <p:nvPr/>
          </p:nvGrpSpPr>
          <p:grpSpPr>
            <a:xfrm>
              <a:off x="7698422" y="1089754"/>
              <a:ext cx="903932" cy="495300"/>
              <a:chOff x="7637397" y="327882"/>
              <a:chExt cx="903932" cy="495300"/>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397" y="327882"/>
                <a:ext cx="342900" cy="342900"/>
              </a:xfrm>
              <a:prstGeom prst="rect">
                <a:avLst/>
              </a:prstGeom>
            </p:spPr>
          </p:pic>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3297" y="480282"/>
                <a:ext cx="342900" cy="342900"/>
              </a:xfrm>
              <a:prstGeom prst="rect">
                <a:avLst/>
              </a:prstGeom>
            </p:spPr>
          </p:pic>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8429" y="405321"/>
                <a:ext cx="342900" cy="342900"/>
              </a:xfrm>
              <a:prstGeom prst="rect">
                <a:avLst/>
              </a:prstGeom>
            </p:spPr>
          </p:pic>
        </p:grpSp>
        <p:sp>
          <p:nvSpPr>
            <p:cNvPr id="115" name="TextBox 114"/>
            <p:cNvSpPr txBox="1"/>
            <p:nvPr/>
          </p:nvSpPr>
          <p:spPr>
            <a:xfrm>
              <a:off x="7859969" y="901334"/>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sp>
        <p:nvSpPr>
          <p:cNvPr id="116" name="TextBox 115"/>
          <p:cNvSpPr txBox="1"/>
          <p:nvPr/>
        </p:nvSpPr>
        <p:spPr>
          <a:xfrm>
            <a:off x="947978" y="3326379"/>
            <a:ext cx="696217"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Build</a:t>
            </a:r>
            <a:r>
              <a:rPr sz="1200" b="1" kern="0" dirty="0" smtClean="0">
                <a:solidFill>
                  <a:srgbClr val="000000"/>
                </a:solidFill>
                <a:ea typeface="Arial Unicode MS" pitchFamily="34" charset="-128"/>
                <a:cs typeface="Arial Unicode MS" pitchFamily="34" charset="-128"/>
              </a:rPr>
              <a:t/>
            </a:r>
            <a:br>
              <a:rPr sz="1200" b="1" kern="0" dirty="0" smtClean="0">
                <a:solidFill>
                  <a:srgbClr val="000000"/>
                </a:solidFill>
                <a:ea typeface="Arial Unicode MS" pitchFamily="34" charset="-128"/>
                <a:cs typeface="Arial Unicode MS" pitchFamily="34" charset="-128"/>
              </a:rPr>
            </a:br>
            <a:r>
              <a:rPr sz="1200" b="1" kern="0" dirty="0" smtClean="0">
                <a:solidFill>
                  <a:srgbClr val="000000"/>
                </a:solidFill>
                <a:ea typeface="Arial Unicode MS" pitchFamily="34" charset="-128"/>
                <a:cs typeface="Arial Unicode MS" pitchFamily="34" charset="-128"/>
              </a:rPr>
              <a:t>Unit Test</a:t>
            </a:r>
          </a:p>
        </p:txBody>
      </p:sp>
      <p:sp>
        <p:nvSpPr>
          <p:cNvPr id="125" name="TextBox 124"/>
          <p:cNvSpPr txBox="1"/>
          <p:nvPr/>
        </p:nvSpPr>
        <p:spPr>
          <a:xfrm>
            <a:off x="3866234" y="3346341"/>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6762553" y="3326379"/>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9" name="TextBox 138"/>
          <p:cNvSpPr txBox="1"/>
          <p:nvPr/>
        </p:nvSpPr>
        <p:spPr>
          <a:xfrm>
            <a:off x="518546" y="5823720"/>
            <a:ext cx="801704" cy="215444"/>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smtClean="0">
                <a:solidFill>
                  <a:schemeClr val="tx2">
                    <a:lumMod val="50000"/>
                  </a:schemeClr>
                </a:solidFill>
                <a:ea typeface="Arial Unicode MS" pitchFamily="34" charset="-128"/>
                <a:cs typeface="Arial Unicode MS" pitchFamily="34" charset="-128"/>
              </a:rPr>
              <a:t>Nexus</a:t>
            </a:r>
            <a:endParaRPr lang="en-US" sz="1400" kern="0" dirty="0" err="1">
              <a:solidFill>
                <a:schemeClr val="tx2">
                  <a:lumMod val="50000"/>
                </a:schemeClr>
              </a:solidFill>
              <a:ea typeface="Arial Unicode MS" pitchFamily="34" charset="-128"/>
              <a:cs typeface="Arial Unicode MS" pitchFamily="34" charset="-128"/>
            </a:endParaRPr>
          </a:p>
        </p:txBody>
      </p:sp>
      <p:sp>
        <p:nvSpPr>
          <p:cNvPr id="18" name="Rectangle 17"/>
          <p:cNvSpPr/>
          <p:nvPr/>
        </p:nvSpPr>
        <p:spPr bwMode="gray">
          <a:xfrm>
            <a:off x="1466492" y="5831914"/>
            <a:ext cx="6702020" cy="521272"/>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1" name="Rectangle 140"/>
          <p:cNvSpPr/>
          <p:nvPr/>
        </p:nvSpPr>
        <p:spPr bwMode="gray">
          <a:xfrm>
            <a:off x="8564689" y="5831594"/>
            <a:ext cx="3017763" cy="521272"/>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59" name="Group 158"/>
          <p:cNvGrpSpPr/>
          <p:nvPr/>
        </p:nvGrpSpPr>
        <p:grpSpPr>
          <a:xfrm>
            <a:off x="5090338" y="5863447"/>
            <a:ext cx="587221" cy="474785"/>
            <a:chOff x="5956181" y="589084"/>
            <a:chExt cx="587221" cy="474785"/>
          </a:xfrm>
          <a:solidFill>
            <a:srgbClr val="92D050"/>
          </a:solidFill>
        </p:grpSpPr>
        <p:sp>
          <p:nvSpPr>
            <p:cNvPr id="160" name="Hexagon 15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1" name="TextBox 16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62" name="Group 161"/>
          <p:cNvGrpSpPr/>
          <p:nvPr/>
        </p:nvGrpSpPr>
        <p:grpSpPr>
          <a:xfrm>
            <a:off x="4438033" y="5882893"/>
            <a:ext cx="587221" cy="474785"/>
            <a:chOff x="5956181" y="589084"/>
            <a:chExt cx="587221" cy="474785"/>
          </a:xfrm>
          <a:solidFill>
            <a:srgbClr val="92D050"/>
          </a:solidFill>
        </p:grpSpPr>
        <p:sp>
          <p:nvSpPr>
            <p:cNvPr id="163" name="Hexagon 162"/>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4" name="TextBox 163"/>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65" name="Group 164"/>
          <p:cNvGrpSpPr/>
          <p:nvPr/>
        </p:nvGrpSpPr>
        <p:grpSpPr>
          <a:xfrm>
            <a:off x="6331296" y="5867981"/>
            <a:ext cx="587221" cy="474785"/>
            <a:chOff x="5956181" y="589084"/>
            <a:chExt cx="587221" cy="474785"/>
          </a:xfrm>
          <a:solidFill>
            <a:schemeClr val="accent5"/>
          </a:solidFill>
        </p:grpSpPr>
        <p:sp>
          <p:nvSpPr>
            <p:cNvPr id="166" name="Hexagon 165"/>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7" name="TextBox 16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171" name="Group 170"/>
          <p:cNvGrpSpPr/>
          <p:nvPr/>
        </p:nvGrpSpPr>
        <p:grpSpPr>
          <a:xfrm>
            <a:off x="5727331" y="5867981"/>
            <a:ext cx="587221" cy="474785"/>
            <a:chOff x="5956181" y="589084"/>
            <a:chExt cx="587221" cy="474785"/>
          </a:xfrm>
          <a:solidFill>
            <a:schemeClr val="accent5"/>
          </a:solidFill>
        </p:grpSpPr>
        <p:sp>
          <p:nvSpPr>
            <p:cNvPr id="172" name="Hexagon 17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3" name="TextBox 17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174" name="Group 173"/>
          <p:cNvGrpSpPr/>
          <p:nvPr/>
        </p:nvGrpSpPr>
        <p:grpSpPr>
          <a:xfrm>
            <a:off x="3846270" y="5863446"/>
            <a:ext cx="587221" cy="474785"/>
            <a:chOff x="5956181" y="589084"/>
            <a:chExt cx="587221" cy="474785"/>
          </a:xfrm>
          <a:solidFill>
            <a:srgbClr val="92D050"/>
          </a:solidFill>
        </p:grpSpPr>
        <p:sp>
          <p:nvSpPr>
            <p:cNvPr id="175" name="Hexagon 17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6" name="TextBox 17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sp>
        <p:nvSpPr>
          <p:cNvPr id="25" name="Rounded Rectangle 24"/>
          <p:cNvSpPr/>
          <p:nvPr/>
        </p:nvSpPr>
        <p:spPr bwMode="gray">
          <a:xfrm>
            <a:off x="3820093" y="5673838"/>
            <a:ext cx="1922549" cy="875243"/>
          </a:xfrm>
          <a:prstGeom prst="round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77" name="Group 176"/>
          <p:cNvGrpSpPr/>
          <p:nvPr/>
        </p:nvGrpSpPr>
        <p:grpSpPr>
          <a:xfrm>
            <a:off x="4443444" y="5878081"/>
            <a:ext cx="587221" cy="474785"/>
            <a:chOff x="5956181" y="589084"/>
            <a:chExt cx="587221" cy="474785"/>
          </a:xfrm>
          <a:solidFill>
            <a:srgbClr val="92D050"/>
          </a:solidFill>
        </p:grpSpPr>
        <p:sp>
          <p:nvSpPr>
            <p:cNvPr id="178" name="Hexagon 17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9" name="TextBox 17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sp>
        <p:nvSpPr>
          <p:cNvPr id="26" name="AutoShape 4" descr="Image result for zoll schi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0" name="Picture 6" descr=" See full-sized imag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639" y="5060330"/>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See full-sized imag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635" y="4084104"/>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6"/>
          <a:stretch>
            <a:fillRect/>
          </a:stretch>
        </p:blipFill>
        <p:spPr>
          <a:xfrm rot="16200000">
            <a:off x="7671414" y="5940326"/>
            <a:ext cx="1326286" cy="88000"/>
          </a:xfrm>
          <a:prstGeom prst="rect">
            <a:avLst/>
          </a:prstGeom>
        </p:spPr>
      </p:pic>
      <p:sp>
        <p:nvSpPr>
          <p:cNvPr id="28" name="TextBox 27"/>
          <p:cNvSpPr txBox="1"/>
          <p:nvPr/>
        </p:nvSpPr>
        <p:spPr>
          <a:xfrm>
            <a:off x="9023563" y="4798534"/>
            <a:ext cx="2867845" cy="861774"/>
          </a:xfrm>
          <a:prstGeom prst="rect">
            <a:avLst/>
          </a:prstGeom>
          <a:noFill/>
          <a:ln w="15875">
            <a:solidFill>
              <a:srgbClr val="0000FF"/>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solidFill>
                  <a:srgbClr val="0000FF"/>
                </a:solidFill>
                <a:ea typeface="Arial Unicode MS" pitchFamily="34" charset="-128"/>
                <a:cs typeface="Arial Unicode MS" pitchFamily="34" charset="-128"/>
              </a:rPr>
              <a:t>Manual decision, which release candidates - fully qualified  in Acceptance stage - shall get promoted to Nexus (Release)</a:t>
            </a:r>
          </a:p>
        </p:txBody>
      </p:sp>
      <p:sp>
        <p:nvSpPr>
          <p:cNvPr id="183" name="TextBox 182"/>
          <p:cNvSpPr txBox="1"/>
          <p:nvPr/>
        </p:nvSpPr>
        <p:spPr>
          <a:xfrm>
            <a:off x="730244" y="4784317"/>
            <a:ext cx="2867845" cy="861774"/>
          </a:xfrm>
          <a:prstGeom prst="rect">
            <a:avLst/>
          </a:prstGeom>
          <a:solidFill>
            <a:schemeClr val="bg1"/>
          </a:solidFill>
          <a:ln w="15875">
            <a:solidFill>
              <a:srgbClr val="FF0000"/>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solidFill>
                  <a:srgbClr val="FF0000"/>
                </a:solidFill>
                <a:ea typeface="Arial Unicode MS" pitchFamily="34" charset="-128"/>
                <a:cs typeface="Arial Unicode MS" pitchFamily="34" charset="-128"/>
              </a:rPr>
              <a:t>Only in Acceptance Stage succesfully qualified release candidates are candidates for promotion to Nexus (Release)</a:t>
            </a:r>
          </a:p>
        </p:txBody>
      </p:sp>
      <p:cxnSp>
        <p:nvCxnSpPr>
          <p:cNvPr id="36" name="Straight Arrow Connector 35"/>
          <p:cNvCxnSpPr>
            <a:stCxn id="183" idx="3"/>
            <a:endCxn id="25" idx="0"/>
          </p:cNvCxnSpPr>
          <p:nvPr/>
        </p:nvCxnSpPr>
        <p:spPr>
          <a:xfrm>
            <a:off x="3598089" y="5215204"/>
            <a:ext cx="1183279" cy="458634"/>
          </a:xfrm>
          <a:prstGeom prst="straightConnector1">
            <a:avLst/>
          </a:prstGeom>
          <a:ln w="63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8240139" y="5096841"/>
            <a:ext cx="691987" cy="118363"/>
          </a:xfrm>
          <a:prstGeom prst="straightConnector1">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227322" y="2324070"/>
            <a:ext cx="2867845" cy="430887"/>
          </a:xfrm>
          <a:prstGeom prst="rect">
            <a:avLst/>
          </a:prstGeom>
          <a:solidFill>
            <a:schemeClr val="bg1"/>
          </a:solid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CD Pipeline qualifies newly build release candidates continuously</a:t>
            </a:r>
          </a:p>
        </p:txBody>
      </p:sp>
      <p:sp>
        <p:nvSpPr>
          <p:cNvPr id="39" name="TextBox 38"/>
          <p:cNvSpPr txBox="1"/>
          <p:nvPr/>
        </p:nvSpPr>
        <p:spPr>
          <a:xfrm>
            <a:off x="10507789" y="5947759"/>
            <a:ext cx="85394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Release</a:t>
            </a:r>
          </a:p>
        </p:txBody>
      </p:sp>
      <p:sp>
        <p:nvSpPr>
          <p:cNvPr id="186" name="TextBox 185"/>
          <p:cNvSpPr txBox="1"/>
          <p:nvPr/>
        </p:nvSpPr>
        <p:spPr>
          <a:xfrm>
            <a:off x="1548902" y="5961208"/>
            <a:ext cx="140229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Temp./Staging</a:t>
            </a:r>
          </a:p>
        </p:txBody>
      </p:sp>
      <p:grpSp>
        <p:nvGrpSpPr>
          <p:cNvPr id="93" name="Group 92"/>
          <p:cNvGrpSpPr/>
          <p:nvPr/>
        </p:nvGrpSpPr>
        <p:grpSpPr>
          <a:xfrm>
            <a:off x="3245479" y="5863445"/>
            <a:ext cx="587221" cy="474785"/>
            <a:chOff x="5956181" y="589084"/>
            <a:chExt cx="587221" cy="474785"/>
          </a:xfrm>
          <a:solidFill>
            <a:schemeClr val="accent5"/>
          </a:solidFill>
        </p:grpSpPr>
        <p:sp>
          <p:nvSpPr>
            <p:cNvPr id="94" name="Hexagon 9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5" name="TextBox 9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1.5</a:t>
              </a:r>
            </a:p>
          </p:txBody>
        </p:sp>
      </p:grpSp>
    </p:spTree>
    <p:extLst>
      <p:ext uri="{BB962C8B-B14F-4D97-AF65-F5344CB8AC3E}">
        <p14:creationId xmlns:p14="http://schemas.microsoft.com/office/powerpoint/2010/main" val="38568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
                                        </p:tgtEl>
                                        <p:attrNameLst>
                                          <p:attrName>style.visibility</p:attrName>
                                        </p:attrNameLst>
                                      </p:cBhvr>
                                      <p:to>
                                        <p:strVal val="visible"/>
                                      </p:to>
                                    </p:set>
                                    <p:anim calcmode="lin" valueType="num">
                                      <p:cBhvr additive="base">
                                        <p:cTn id="11" dur="500" fill="hold"/>
                                        <p:tgtEl>
                                          <p:spTgt spid="184"/>
                                        </p:tgtEl>
                                        <p:attrNameLst>
                                          <p:attrName>ppt_x</p:attrName>
                                        </p:attrNameLst>
                                      </p:cBhvr>
                                      <p:tavLst>
                                        <p:tav tm="0">
                                          <p:val>
                                            <p:strVal val="#ppt_x"/>
                                          </p:val>
                                        </p:tav>
                                        <p:tav tm="100000">
                                          <p:val>
                                            <p:strVal val="#ppt_x"/>
                                          </p:val>
                                        </p:tav>
                                      </p:tavLst>
                                    </p:anim>
                                    <p:anim calcmode="lin" valueType="num">
                                      <p:cBhvr additive="base">
                                        <p:cTn id="12" dur="500" fill="hold"/>
                                        <p:tgtEl>
                                          <p:spTgt spid="18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5"/>
                                        </p:tgtEl>
                                        <p:attrNameLst>
                                          <p:attrName>style.visibility</p:attrName>
                                        </p:attrNameLst>
                                      </p:cBhvr>
                                      <p:to>
                                        <p:strVal val="visible"/>
                                      </p:to>
                                    </p:set>
                                    <p:anim calcmode="lin" valueType="num">
                                      <p:cBhvr additive="base">
                                        <p:cTn id="25" dur="500" fill="hold"/>
                                        <p:tgtEl>
                                          <p:spTgt spid="165"/>
                                        </p:tgtEl>
                                        <p:attrNameLst>
                                          <p:attrName>ppt_x</p:attrName>
                                        </p:attrNameLst>
                                      </p:cBhvr>
                                      <p:tavLst>
                                        <p:tav tm="0">
                                          <p:val>
                                            <p:strVal val="#ppt_x"/>
                                          </p:val>
                                        </p:tav>
                                        <p:tav tm="100000">
                                          <p:val>
                                            <p:strVal val="#ppt_x"/>
                                          </p:val>
                                        </p:tav>
                                      </p:tavLst>
                                    </p:anim>
                                    <p:anim calcmode="lin" valueType="num">
                                      <p:cBhvr additive="base">
                                        <p:cTn id="26"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additive="base">
                                        <p:cTn id="31" dur="500" fill="hold"/>
                                        <p:tgtEl>
                                          <p:spTgt spid="185"/>
                                        </p:tgtEl>
                                        <p:attrNameLst>
                                          <p:attrName>ppt_x</p:attrName>
                                        </p:attrNameLst>
                                      </p:cBhvr>
                                      <p:tavLst>
                                        <p:tav tm="0">
                                          <p:val>
                                            <p:strVal val="#ppt_x"/>
                                          </p:val>
                                        </p:tav>
                                        <p:tav tm="100000">
                                          <p:val>
                                            <p:strVal val="#ppt_x"/>
                                          </p:val>
                                        </p:tav>
                                      </p:tavLst>
                                    </p:anim>
                                    <p:anim calcmode="lin" valueType="num">
                                      <p:cBhvr additive="base">
                                        <p:cTn id="32"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1"/>
                                        </p:tgtEl>
                                        <p:attrNameLst>
                                          <p:attrName>style.visibility</p:attrName>
                                        </p:attrNameLst>
                                      </p:cBhvr>
                                      <p:to>
                                        <p:strVal val="visible"/>
                                      </p:to>
                                    </p:set>
                                    <p:anim calcmode="lin" valueType="num">
                                      <p:cBhvr additive="base">
                                        <p:cTn id="37" dur="500" fill="hold"/>
                                        <p:tgtEl>
                                          <p:spTgt spid="171"/>
                                        </p:tgtEl>
                                        <p:attrNameLst>
                                          <p:attrName>ppt_x</p:attrName>
                                        </p:attrNameLst>
                                      </p:cBhvr>
                                      <p:tavLst>
                                        <p:tav tm="0">
                                          <p:val>
                                            <p:strVal val="#ppt_x"/>
                                          </p:val>
                                        </p:tav>
                                        <p:tav tm="100000">
                                          <p:val>
                                            <p:strVal val="#ppt_x"/>
                                          </p:val>
                                        </p:tav>
                                      </p:tavLst>
                                    </p:anim>
                                    <p:anim calcmode="lin" valueType="num">
                                      <p:cBhvr additive="base">
                                        <p:cTn id="38"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9"/>
                                        </p:tgtEl>
                                        <p:attrNameLst>
                                          <p:attrName>style.visibility</p:attrName>
                                        </p:attrNameLst>
                                      </p:cBhvr>
                                      <p:to>
                                        <p:strVal val="visible"/>
                                      </p:to>
                                    </p:set>
                                    <p:anim calcmode="lin" valueType="num">
                                      <p:cBhvr additive="base">
                                        <p:cTn id="43" dur="500" fill="hold"/>
                                        <p:tgtEl>
                                          <p:spTgt spid="159"/>
                                        </p:tgtEl>
                                        <p:attrNameLst>
                                          <p:attrName>ppt_x</p:attrName>
                                        </p:attrNameLst>
                                      </p:cBhvr>
                                      <p:tavLst>
                                        <p:tav tm="0">
                                          <p:val>
                                            <p:strVal val="#ppt_x"/>
                                          </p:val>
                                        </p:tav>
                                        <p:tav tm="100000">
                                          <p:val>
                                            <p:strVal val="#ppt_x"/>
                                          </p:val>
                                        </p:tav>
                                      </p:tavLst>
                                    </p:anim>
                                    <p:anim calcmode="lin" valueType="num">
                                      <p:cBhvr additive="base">
                                        <p:cTn id="44"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7"/>
                                        </p:tgtEl>
                                        <p:attrNameLst>
                                          <p:attrName>style.visibility</p:attrName>
                                        </p:attrNameLst>
                                      </p:cBhvr>
                                      <p:to>
                                        <p:strVal val="visible"/>
                                      </p:to>
                                    </p:set>
                                    <p:anim calcmode="lin" valueType="num">
                                      <p:cBhvr additive="base">
                                        <p:cTn id="49" dur="500" fill="hold"/>
                                        <p:tgtEl>
                                          <p:spTgt spid="177"/>
                                        </p:tgtEl>
                                        <p:attrNameLst>
                                          <p:attrName>ppt_x</p:attrName>
                                        </p:attrNameLst>
                                      </p:cBhvr>
                                      <p:tavLst>
                                        <p:tav tm="0">
                                          <p:val>
                                            <p:strVal val="#ppt_x"/>
                                          </p:val>
                                        </p:tav>
                                        <p:tav tm="100000">
                                          <p:val>
                                            <p:strVal val="#ppt_x"/>
                                          </p:val>
                                        </p:tav>
                                      </p:tavLst>
                                    </p:anim>
                                    <p:anim calcmode="lin" valueType="num">
                                      <p:cBhvr additive="base">
                                        <p:cTn id="50"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2"/>
                                        </p:tgtEl>
                                        <p:attrNameLst>
                                          <p:attrName>style.visibility</p:attrName>
                                        </p:attrNameLst>
                                      </p:cBhvr>
                                      <p:to>
                                        <p:strVal val="visible"/>
                                      </p:to>
                                    </p:set>
                                    <p:anim calcmode="lin" valueType="num">
                                      <p:cBhvr additive="base">
                                        <p:cTn id="55" dur="500" fill="hold"/>
                                        <p:tgtEl>
                                          <p:spTgt spid="162"/>
                                        </p:tgtEl>
                                        <p:attrNameLst>
                                          <p:attrName>ppt_x</p:attrName>
                                        </p:attrNameLst>
                                      </p:cBhvr>
                                      <p:tavLst>
                                        <p:tav tm="0">
                                          <p:val>
                                            <p:strVal val="#ppt_x"/>
                                          </p:val>
                                        </p:tav>
                                        <p:tav tm="100000">
                                          <p:val>
                                            <p:strVal val="#ppt_x"/>
                                          </p:val>
                                        </p:tav>
                                      </p:tavLst>
                                    </p:anim>
                                    <p:anim calcmode="lin" valueType="num">
                                      <p:cBhvr additive="base">
                                        <p:cTn id="56"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4"/>
                                        </p:tgtEl>
                                        <p:attrNameLst>
                                          <p:attrName>style.visibility</p:attrName>
                                        </p:attrNameLst>
                                      </p:cBhvr>
                                      <p:to>
                                        <p:strVal val="visible"/>
                                      </p:to>
                                    </p:set>
                                    <p:anim calcmode="lin" valueType="num">
                                      <p:cBhvr additive="base">
                                        <p:cTn id="61" dur="500" fill="hold"/>
                                        <p:tgtEl>
                                          <p:spTgt spid="174"/>
                                        </p:tgtEl>
                                        <p:attrNameLst>
                                          <p:attrName>ppt_x</p:attrName>
                                        </p:attrNameLst>
                                      </p:cBhvr>
                                      <p:tavLst>
                                        <p:tav tm="0">
                                          <p:val>
                                            <p:strVal val="#ppt_x"/>
                                          </p:val>
                                        </p:tav>
                                        <p:tav tm="100000">
                                          <p:val>
                                            <p:strVal val="#ppt_x"/>
                                          </p:val>
                                        </p:tav>
                                      </p:tavLst>
                                    </p:anim>
                                    <p:anim calcmode="lin" valueType="num">
                                      <p:cBhvr additive="base">
                                        <p:cTn id="62"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3"/>
                                        </p:tgtEl>
                                        <p:attrNameLst>
                                          <p:attrName>style.visibility</p:attrName>
                                        </p:attrNameLst>
                                      </p:cBhvr>
                                      <p:to>
                                        <p:strVal val="visible"/>
                                      </p:to>
                                    </p:set>
                                    <p:anim calcmode="lin" valueType="num">
                                      <p:cBhvr additive="base">
                                        <p:cTn id="67" dur="500" fill="hold"/>
                                        <p:tgtEl>
                                          <p:spTgt spid="93"/>
                                        </p:tgtEl>
                                        <p:attrNameLst>
                                          <p:attrName>ppt_x</p:attrName>
                                        </p:attrNameLst>
                                      </p:cBhvr>
                                      <p:tavLst>
                                        <p:tav tm="0">
                                          <p:val>
                                            <p:strVal val="#ppt_x"/>
                                          </p:val>
                                        </p:tav>
                                        <p:tav tm="100000">
                                          <p:val>
                                            <p:strVal val="#ppt_x"/>
                                          </p:val>
                                        </p:tav>
                                      </p:tavLst>
                                    </p:anim>
                                    <p:anim calcmode="lin" valueType="num">
                                      <p:cBhvr additive="base">
                                        <p:cTn id="6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3"/>
                                        </p:tgtEl>
                                        <p:attrNameLst>
                                          <p:attrName>style.visibility</p:attrName>
                                        </p:attrNameLst>
                                      </p:cBhvr>
                                      <p:to>
                                        <p:strVal val="visible"/>
                                      </p:to>
                                    </p:set>
                                    <p:anim calcmode="lin" valueType="num">
                                      <p:cBhvr additive="base">
                                        <p:cTn id="81" dur="500" fill="hold"/>
                                        <p:tgtEl>
                                          <p:spTgt spid="183"/>
                                        </p:tgtEl>
                                        <p:attrNameLst>
                                          <p:attrName>ppt_x</p:attrName>
                                        </p:attrNameLst>
                                      </p:cBhvr>
                                      <p:tavLst>
                                        <p:tav tm="0">
                                          <p:val>
                                            <p:strVal val="#ppt_x"/>
                                          </p:val>
                                        </p:tav>
                                        <p:tav tm="100000">
                                          <p:val>
                                            <p:strVal val="#ppt_x"/>
                                          </p:val>
                                        </p:tav>
                                      </p:tavLst>
                                    </p:anim>
                                    <p:anim calcmode="lin" valueType="num">
                                      <p:cBhvr additive="base">
                                        <p:cTn id="82"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1.30174E-8 -4.59384E-6 L 0.44116 -0.00231 " pathEditMode="relative" rAng="0" ptsTypes="AA">
                                      <p:cBhvr>
                                        <p:cTn id="86" dur="2000" fill="hold"/>
                                        <p:tgtEl>
                                          <p:spTgt spid="162"/>
                                        </p:tgtEl>
                                        <p:attrNameLst>
                                          <p:attrName>ppt_x</p:attrName>
                                          <p:attrName>ppt_y</p:attrName>
                                        </p:attrNameLst>
                                      </p:cBhvr>
                                      <p:rCtr x="22052" y="-116"/>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4.9232E-6 2.54108E-6 L 0.43518 -0.00162 " pathEditMode="relative" rAng="0" ptsTypes="AA">
                                      <p:cBhvr>
                                        <p:cTn id="90" dur="2000" fill="hold"/>
                                        <p:tgtEl>
                                          <p:spTgt spid="174"/>
                                        </p:tgtEl>
                                        <p:attrNameLst>
                                          <p:attrName>ppt_x</p:attrName>
                                          <p:attrName>ppt_y</p:attrName>
                                        </p:attrNameLst>
                                      </p:cBhvr>
                                      <p:rCtr x="2175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183" grpId="0" animBg="1"/>
      <p:bldP spid="1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Tree>
    <p:extLst>
      <p:ext uri="{BB962C8B-B14F-4D97-AF65-F5344CB8AC3E}">
        <p14:creationId xmlns:p14="http://schemas.microsoft.com/office/powerpoint/2010/main" val="256108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Continuous Delivery Pipeline</a:t>
            </a:r>
            <a:br>
              <a:rPr lang="de-DE" dirty="0" smtClean="0"/>
            </a:br>
            <a:r>
              <a:rPr lang="de-DE" sz="1900" i="1" dirty="0" smtClean="0">
                <a:solidFill>
                  <a:srgbClr val="0000FF"/>
                </a:solidFill>
              </a:rPr>
              <a:t>Manual</a:t>
            </a:r>
            <a:r>
              <a:rPr lang="de-DE" sz="1900" i="1" dirty="0" smtClean="0"/>
              <a:t> set productive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008890" y="1565580"/>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cxnSp>
        <p:nvCxnSpPr>
          <p:cNvPr id="13" name="Straight Arrow Connector 12"/>
          <p:cNvCxnSpPr>
            <a:endCxn id="11" idx="0"/>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cxnSp>
        <p:nvCxnSpPr>
          <p:cNvPr id="17" name="Straight Arrow Connector 16"/>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rgbClr val="0000FF"/>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812294"/>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812294"/>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4" y="3812294"/>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1007" y="3822494"/>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cxnSp>
        <p:nvCxnSpPr>
          <p:cNvPr id="65" name="Straight Arrow Connector 64"/>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965837" y="4652284"/>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10514476" y="4687636"/>
            <a:ext cx="0" cy="996343"/>
          </a:xfrm>
          <a:prstGeom prst="straightConnector1">
            <a:avLst/>
          </a:prstGeom>
          <a:ln w="508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7873966" y="6124225"/>
            <a:ext cx="987651" cy="1"/>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113425" y="5065079"/>
            <a:ext cx="903932" cy="683720"/>
            <a:chOff x="7698422" y="901334"/>
            <a:chExt cx="903932" cy="683720"/>
          </a:xfrm>
        </p:grpSpPr>
        <p:grpSp>
          <p:nvGrpSpPr>
            <p:cNvPr id="21" name="Group 20"/>
            <p:cNvGrpSpPr/>
            <p:nvPr/>
          </p:nvGrpSpPr>
          <p:grpSpPr>
            <a:xfrm>
              <a:off x="7698422" y="1089754"/>
              <a:ext cx="903932" cy="495300"/>
              <a:chOff x="7637397" y="327882"/>
              <a:chExt cx="903932" cy="495300"/>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397" y="327882"/>
                <a:ext cx="342900" cy="342900"/>
              </a:xfrm>
              <a:prstGeom prst="rect">
                <a:avLst/>
              </a:prstGeom>
            </p:spPr>
          </p:pic>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3297" y="480282"/>
                <a:ext cx="342900" cy="342900"/>
              </a:xfrm>
              <a:prstGeom prst="rect">
                <a:avLst/>
              </a:prstGeom>
            </p:spPr>
          </p:pic>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8429" y="405321"/>
                <a:ext cx="342900" cy="342900"/>
              </a:xfrm>
              <a:prstGeom prst="rect">
                <a:avLst/>
              </a:prstGeom>
            </p:spPr>
          </p:pic>
        </p:grpSp>
        <p:sp>
          <p:nvSpPr>
            <p:cNvPr id="115" name="TextBox 114"/>
            <p:cNvSpPr txBox="1"/>
            <p:nvPr/>
          </p:nvSpPr>
          <p:spPr>
            <a:xfrm>
              <a:off x="7859969" y="901334"/>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sp>
        <p:nvSpPr>
          <p:cNvPr id="116" name="TextBox 115"/>
          <p:cNvSpPr txBox="1"/>
          <p:nvPr/>
        </p:nvSpPr>
        <p:spPr>
          <a:xfrm>
            <a:off x="947978" y="3326379"/>
            <a:ext cx="696217"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Build</a:t>
            </a:r>
            <a:r>
              <a:rPr sz="1200" b="1" kern="0" dirty="0" smtClean="0">
                <a:solidFill>
                  <a:srgbClr val="000000"/>
                </a:solidFill>
                <a:ea typeface="Arial Unicode MS" pitchFamily="34" charset="-128"/>
                <a:cs typeface="Arial Unicode MS" pitchFamily="34" charset="-128"/>
              </a:rPr>
              <a:t/>
            </a:r>
            <a:br>
              <a:rPr sz="1200" b="1" kern="0" dirty="0" smtClean="0">
                <a:solidFill>
                  <a:srgbClr val="000000"/>
                </a:solidFill>
                <a:ea typeface="Arial Unicode MS" pitchFamily="34" charset="-128"/>
                <a:cs typeface="Arial Unicode MS" pitchFamily="34" charset="-128"/>
              </a:rPr>
            </a:br>
            <a:r>
              <a:rPr sz="1200" b="1" kern="0" dirty="0" smtClean="0">
                <a:solidFill>
                  <a:srgbClr val="000000"/>
                </a:solidFill>
                <a:ea typeface="Arial Unicode MS" pitchFamily="34" charset="-128"/>
                <a:cs typeface="Arial Unicode MS" pitchFamily="34" charset="-128"/>
              </a:rPr>
              <a:t>Unit Test</a:t>
            </a:r>
          </a:p>
        </p:txBody>
      </p:sp>
      <p:sp>
        <p:nvSpPr>
          <p:cNvPr id="125" name="TextBox 124"/>
          <p:cNvSpPr txBox="1"/>
          <p:nvPr/>
        </p:nvSpPr>
        <p:spPr>
          <a:xfrm>
            <a:off x="3866234" y="3346341"/>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6762553" y="3326379"/>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9" name="TextBox 138"/>
          <p:cNvSpPr txBox="1"/>
          <p:nvPr/>
        </p:nvSpPr>
        <p:spPr>
          <a:xfrm>
            <a:off x="518546" y="5823720"/>
            <a:ext cx="801704" cy="215444"/>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smtClean="0">
                <a:solidFill>
                  <a:schemeClr val="tx2">
                    <a:lumMod val="50000"/>
                  </a:schemeClr>
                </a:solidFill>
                <a:ea typeface="Arial Unicode MS" pitchFamily="34" charset="-128"/>
                <a:cs typeface="Arial Unicode MS" pitchFamily="34" charset="-128"/>
              </a:rPr>
              <a:t>Nexus</a:t>
            </a:r>
            <a:endParaRPr lang="en-US" sz="1400" kern="0" dirty="0" err="1">
              <a:solidFill>
                <a:schemeClr val="tx2">
                  <a:lumMod val="50000"/>
                </a:schemeClr>
              </a:solidFill>
              <a:ea typeface="Arial Unicode MS" pitchFamily="34" charset="-128"/>
              <a:cs typeface="Arial Unicode MS" pitchFamily="34" charset="-128"/>
            </a:endParaRPr>
          </a:p>
        </p:txBody>
      </p:sp>
      <p:sp>
        <p:nvSpPr>
          <p:cNvPr id="18" name="Rectangle 17"/>
          <p:cNvSpPr/>
          <p:nvPr/>
        </p:nvSpPr>
        <p:spPr bwMode="gray">
          <a:xfrm>
            <a:off x="1466492" y="5831914"/>
            <a:ext cx="6702020" cy="521272"/>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1" name="Rectangle 140"/>
          <p:cNvSpPr/>
          <p:nvPr/>
        </p:nvSpPr>
        <p:spPr bwMode="gray">
          <a:xfrm>
            <a:off x="8564689" y="5831594"/>
            <a:ext cx="3017763" cy="521272"/>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59" name="Group 158"/>
          <p:cNvGrpSpPr/>
          <p:nvPr/>
        </p:nvGrpSpPr>
        <p:grpSpPr>
          <a:xfrm>
            <a:off x="5090338" y="5863447"/>
            <a:ext cx="587221" cy="474785"/>
            <a:chOff x="5956181" y="589084"/>
            <a:chExt cx="587221" cy="474785"/>
          </a:xfrm>
          <a:solidFill>
            <a:srgbClr val="92D050"/>
          </a:solidFill>
        </p:grpSpPr>
        <p:sp>
          <p:nvSpPr>
            <p:cNvPr id="160" name="Hexagon 15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1" name="TextBox 16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65" name="Group 164"/>
          <p:cNvGrpSpPr/>
          <p:nvPr/>
        </p:nvGrpSpPr>
        <p:grpSpPr>
          <a:xfrm>
            <a:off x="6331296" y="5867981"/>
            <a:ext cx="587221" cy="474785"/>
            <a:chOff x="5956181" y="589084"/>
            <a:chExt cx="587221" cy="474785"/>
          </a:xfrm>
          <a:solidFill>
            <a:schemeClr val="accent5"/>
          </a:solidFill>
        </p:grpSpPr>
        <p:sp>
          <p:nvSpPr>
            <p:cNvPr id="166" name="Hexagon 165"/>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67" name="TextBox 16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171" name="Group 170"/>
          <p:cNvGrpSpPr/>
          <p:nvPr/>
        </p:nvGrpSpPr>
        <p:grpSpPr>
          <a:xfrm>
            <a:off x="5727331" y="5867981"/>
            <a:ext cx="587221" cy="474785"/>
            <a:chOff x="5956181" y="589084"/>
            <a:chExt cx="587221" cy="474785"/>
          </a:xfrm>
          <a:solidFill>
            <a:schemeClr val="accent5"/>
          </a:solidFill>
        </p:grpSpPr>
        <p:sp>
          <p:nvSpPr>
            <p:cNvPr id="172" name="Hexagon 17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3" name="TextBox 17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174" name="Group 173"/>
          <p:cNvGrpSpPr/>
          <p:nvPr/>
        </p:nvGrpSpPr>
        <p:grpSpPr>
          <a:xfrm>
            <a:off x="9879264" y="5858150"/>
            <a:ext cx="587221" cy="474785"/>
            <a:chOff x="5956181" y="589084"/>
            <a:chExt cx="587221" cy="474785"/>
          </a:xfrm>
          <a:solidFill>
            <a:srgbClr val="92D050"/>
          </a:solidFill>
        </p:grpSpPr>
        <p:sp>
          <p:nvSpPr>
            <p:cNvPr id="175" name="Hexagon 17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6" name="TextBox 17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sp>
        <p:nvSpPr>
          <p:cNvPr id="25" name="Rounded Rectangle 24"/>
          <p:cNvSpPr/>
          <p:nvPr/>
        </p:nvSpPr>
        <p:spPr bwMode="gray">
          <a:xfrm>
            <a:off x="9014597" y="5673838"/>
            <a:ext cx="1536142" cy="875243"/>
          </a:xfrm>
          <a:prstGeom prst="round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77" name="Group 176"/>
          <p:cNvGrpSpPr/>
          <p:nvPr/>
        </p:nvGrpSpPr>
        <p:grpSpPr>
          <a:xfrm>
            <a:off x="9211961" y="5867981"/>
            <a:ext cx="587221" cy="474785"/>
            <a:chOff x="5956181" y="589084"/>
            <a:chExt cx="587221" cy="474785"/>
          </a:xfrm>
          <a:solidFill>
            <a:srgbClr val="92D050"/>
          </a:solidFill>
        </p:grpSpPr>
        <p:sp>
          <p:nvSpPr>
            <p:cNvPr id="178" name="Hexagon 17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79" name="TextBox 17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1.4</a:t>
              </a:r>
            </a:p>
          </p:txBody>
        </p:sp>
      </p:grpSp>
      <p:sp>
        <p:nvSpPr>
          <p:cNvPr id="26" name="AutoShape 4" descr="Image result for zoll schi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0" name="Picture 6" descr=" See full-sized imag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1004" y="4899619"/>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See full-sized imag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635" y="4084104"/>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6"/>
          <a:stretch>
            <a:fillRect/>
          </a:stretch>
        </p:blipFill>
        <p:spPr>
          <a:xfrm>
            <a:off x="9831104" y="5211670"/>
            <a:ext cx="1326286" cy="88000"/>
          </a:xfrm>
          <a:prstGeom prst="rect">
            <a:avLst/>
          </a:prstGeom>
        </p:spPr>
      </p:pic>
      <p:sp>
        <p:nvSpPr>
          <p:cNvPr id="28" name="TextBox 27"/>
          <p:cNvSpPr txBox="1"/>
          <p:nvPr/>
        </p:nvSpPr>
        <p:spPr>
          <a:xfrm>
            <a:off x="7245429" y="2367850"/>
            <a:ext cx="2867845" cy="430887"/>
          </a:xfrm>
          <a:prstGeom prst="rect">
            <a:avLst/>
          </a:prstGeom>
          <a:solidFill>
            <a:schemeClr val="bg1"/>
          </a:solidFill>
          <a:ln w="15875">
            <a:solidFill>
              <a:srgbClr val="0000FF"/>
            </a:solidFill>
          </a:ln>
        </p:spPr>
        <p:txBody>
          <a:bodyPr wrap="square" lIns="0" tIns="0" rIns="0" bIns="0" rtlCol="0">
            <a:spAutoFit/>
          </a:bodyPr>
          <a:lstStyle/>
          <a:p>
            <a:pPr fontAlgn="base">
              <a:spcBef>
                <a:spcPct val="50000"/>
              </a:spcBef>
              <a:spcAft>
                <a:spcPct val="0"/>
              </a:spcAft>
              <a:buClr>
                <a:srgbClr val="F0AB00"/>
              </a:buClr>
              <a:buSzPct val="80000"/>
            </a:pPr>
            <a:r>
              <a:rPr lang="de-DE" sz="1400" kern="0" dirty="0" smtClean="0">
                <a:solidFill>
                  <a:srgbClr val="0000FF"/>
                </a:solidFill>
                <a:ea typeface="Arial Unicode MS" pitchFamily="34" charset="-128"/>
                <a:cs typeface="Arial Unicode MS" pitchFamily="34" charset="-128"/>
              </a:rPr>
              <a:t>Manual decision, which release version shall set productive</a:t>
            </a:r>
          </a:p>
        </p:txBody>
      </p:sp>
      <p:sp>
        <p:nvSpPr>
          <p:cNvPr id="183" name="TextBox 182"/>
          <p:cNvSpPr txBox="1"/>
          <p:nvPr/>
        </p:nvSpPr>
        <p:spPr>
          <a:xfrm>
            <a:off x="4467862" y="4784317"/>
            <a:ext cx="2867845" cy="430887"/>
          </a:xfrm>
          <a:prstGeom prst="rect">
            <a:avLst/>
          </a:prstGeom>
          <a:solidFill>
            <a:schemeClr val="bg1"/>
          </a:solidFill>
          <a:ln w="15875">
            <a:solidFill>
              <a:srgbClr val="FF0000"/>
            </a:solidFill>
          </a:ln>
        </p:spPr>
        <p:txBody>
          <a:bodyPr wrap="square" lIns="0" tIns="0" rIns="0" bIns="0" rtlCol="0">
            <a:spAutoFit/>
          </a:bodyPr>
          <a:lstStyle/>
          <a:p>
            <a:pPr fontAlgn="base">
              <a:spcBef>
                <a:spcPct val="50000"/>
              </a:spcBef>
              <a:spcAft>
                <a:spcPct val="0"/>
              </a:spcAft>
              <a:buClr>
                <a:srgbClr val="F0AB00"/>
              </a:buClr>
              <a:buSzPct val="80000"/>
            </a:pPr>
            <a:r>
              <a:rPr lang="de-DE" sz="1400" kern="0" smtClean="0">
                <a:solidFill>
                  <a:srgbClr val="FF0000"/>
                </a:solidFill>
                <a:ea typeface="Arial Unicode MS" pitchFamily="34" charset="-128"/>
                <a:cs typeface="Arial Unicode MS" pitchFamily="34" charset="-128"/>
              </a:rPr>
              <a:t>Only released </a:t>
            </a:r>
            <a:r>
              <a:rPr lang="de-DE" sz="1400" kern="0" dirty="0" smtClean="0">
                <a:solidFill>
                  <a:srgbClr val="FF0000"/>
                </a:solidFill>
                <a:ea typeface="Arial Unicode MS" pitchFamily="34" charset="-128"/>
                <a:cs typeface="Arial Unicode MS" pitchFamily="34" charset="-128"/>
              </a:rPr>
              <a:t>versions are candidates for set productive</a:t>
            </a:r>
          </a:p>
        </p:txBody>
      </p:sp>
      <p:cxnSp>
        <p:nvCxnSpPr>
          <p:cNvPr id="36" name="Straight Arrow Connector 35"/>
          <p:cNvCxnSpPr>
            <a:stCxn id="183" idx="3"/>
            <a:endCxn id="25" idx="0"/>
          </p:cNvCxnSpPr>
          <p:nvPr/>
        </p:nvCxnSpPr>
        <p:spPr>
          <a:xfrm>
            <a:off x="7335707" y="4999761"/>
            <a:ext cx="2446961" cy="674077"/>
          </a:xfrm>
          <a:prstGeom prst="straightConnector1">
            <a:avLst/>
          </a:prstGeom>
          <a:ln w="63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9014597" y="2840581"/>
            <a:ext cx="1451888" cy="2275846"/>
          </a:xfrm>
          <a:prstGeom prst="straightConnector1">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624811" y="5947759"/>
            <a:ext cx="85394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Release</a:t>
            </a:r>
          </a:p>
        </p:txBody>
      </p:sp>
      <p:sp>
        <p:nvSpPr>
          <p:cNvPr id="186" name="TextBox 185"/>
          <p:cNvSpPr txBox="1"/>
          <p:nvPr/>
        </p:nvSpPr>
        <p:spPr>
          <a:xfrm>
            <a:off x="1548902" y="5961208"/>
            <a:ext cx="140229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Temp./Staging</a:t>
            </a:r>
          </a:p>
        </p:txBody>
      </p:sp>
      <p:grpSp>
        <p:nvGrpSpPr>
          <p:cNvPr id="93" name="Group 92"/>
          <p:cNvGrpSpPr/>
          <p:nvPr/>
        </p:nvGrpSpPr>
        <p:grpSpPr>
          <a:xfrm>
            <a:off x="3245479" y="5863445"/>
            <a:ext cx="587221" cy="474785"/>
            <a:chOff x="5956181" y="589084"/>
            <a:chExt cx="587221" cy="474785"/>
          </a:xfrm>
          <a:solidFill>
            <a:schemeClr val="accent5"/>
          </a:solidFill>
        </p:grpSpPr>
        <p:sp>
          <p:nvSpPr>
            <p:cNvPr id="94" name="Hexagon 9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5" name="TextBox 9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1.5</a:t>
              </a:r>
            </a:p>
          </p:txBody>
        </p:sp>
      </p:grpSp>
      <p:cxnSp>
        <p:nvCxnSpPr>
          <p:cNvPr id="91" name="Straight Arrow Connector 90"/>
          <p:cNvCxnSpPr/>
          <p:nvPr/>
        </p:nvCxnSpPr>
        <p:spPr>
          <a:xfrm flipV="1">
            <a:off x="7029715" y="4661604"/>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0835080" y="2513364"/>
            <a:ext cx="904227" cy="176971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500" kern="0" dirty="0">
                <a:solidFill>
                  <a:srgbClr val="00B050"/>
                </a:solidFill>
                <a:latin typeface="Wingdings" panose="05000000000000000000" pitchFamily="2" charset="2"/>
                <a:ea typeface="Arial Unicode MS" pitchFamily="34" charset="-128"/>
                <a:cs typeface="Arial Unicode MS" pitchFamily="34" charset="-128"/>
              </a:rPr>
              <a:t>ü</a:t>
            </a:r>
            <a:endParaRPr lang="de-DE" sz="11500" kern="0" dirty="0" smtClean="0">
              <a:solidFill>
                <a:srgbClr val="00B050"/>
              </a:solidFill>
              <a:latin typeface="Wingdings" panose="05000000000000000000" pitchFamily="2" charset="2"/>
              <a:ea typeface="Arial Unicode MS" pitchFamily="34" charset="-128"/>
              <a:cs typeface="Arial Unicode MS" pitchFamily="34" charset="-128"/>
            </a:endParaRPr>
          </a:p>
        </p:txBody>
      </p:sp>
    </p:spTree>
    <p:extLst>
      <p:ext uri="{BB962C8B-B14F-4D97-AF65-F5344CB8AC3E}">
        <p14:creationId xmlns:p14="http://schemas.microsoft.com/office/powerpoint/2010/main" val="215458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cBhvr additive="base">
                                        <p:cTn id="15" dur="500" fill="hold"/>
                                        <p:tgtEl>
                                          <p:spTgt spid="1030"/>
                                        </p:tgtEl>
                                        <p:attrNameLst>
                                          <p:attrName>ppt_x</p:attrName>
                                        </p:attrNameLst>
                                      </p:cBhvr>
                                      <p:tavLst>
                                        <p:tav tm="0">
                                          <p:val>
                                            <p:strVal val="#ppt_x"/>
                                          </p:val>
                                        </p:tav>
                                        <p:tav tm="100000">
                                          <p:val>
                                            <p:strVal val="#ppt_x"/>
                                          </p:val>
                                        </p:tav>
                                      </p:tavLst>
                                    </p:anim>
                                    <p:anim calcmode="lin" valueType="num">
                                      <p:cBhvr additive="base">
                                        <p:cTn id="1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
                                        </p:tgtEl>
                                        <p:attrNameLst>
                                          <p:attrName>style.visibility</p:attrName>
                                        </p:attrNameLst>
                                      </p:cBhvr>
                                      <p:to>
                                        <p:strVal val="visible"/>
                                      </p:to>
                                    </p:set>
                                    <p:anim calcmode="lin" valueType="num">
                                      <p:cBhvr additive="base">
                                        <p:cTn id="25" dur="500" fill="hold"/>
                                        <p:tgtEl>
                                          <p:spTgt spid="184"/>
                                        </p:tgtEl>
                                        <p:attrNameLst>
                                          <p:attrName>ppt_x</p:attrName>
                                        </p:attrNameLst>
                                      </p:cBhvr>
                                      <p:tavLst>
                                        <p:tav tm="0">
                                          <p:val>
                                            <p:strVal val="#ppt_x"/>
                                          </p:val>
                                        </p:tav>
                                        <p:tav tm="100000">
                                          <p:val>
                                            <p:strVal val="#ppt_x"/>
                                          </p:val>
                                        </p:tav>
                                      </p:tavLst>
                                    </p:anim>
                                    <p:anim calcmode="lin" valueType="num">
                                      <p:cBhvr additive="base">
                                        <p:cTn id="26"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3"/>
                                        </p:tgtEl>
                                        <p:attrNameLst>
                                          <p:attrName>style.visibility</p:attrName>
                                        </p:attrNameLst>
                                      </p:cBhvr>
                                      <p:to>
                                        <p:strVal val="visible"/>
                                      </p:to>
                                    </p:set>
                                    <p:anim calcmode="lin" valueType="num">
                                      <p:cBhvr additive="base">
                                        <p:cTn id="39" dur="500" fill="hold"/>
                                        <p:tgtEl>
                                          <p:spTgt spid="183"/>
                                        </p:tgtEl>
                                        <p:attrNameLst>
                                          <p:attrName>ppt_x</p:attrName>
                                        </p:attrNameLst>
                                      </p:cBhvr>
                                      <p:tavLst>
                                        <p:tav tm="0">
                                          <p:val>
                                            <p:strVal val="#ppt_x"/>
                                          </p:val>
                                        </p:tav>
                                        <p:tav tm="100000">
                                          <p:val>
                                            <p:strVal val="#ppt_x"/>
                                          </p:val>
                                        </p:tav>
                                      </p:tavLst>
                                    </p:anim>
                                    <p:anim calcmode="lin" valueType="num">
                                      <p:cBhvr additive="base">
                                        <p:cTn id="40"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4.50924E-6 -3.14742E-7 L 0.1113 -0.25966 " pathEditMode="relative" rAng="0" ptsTypes="AA">
                                      <p:cBhvr>
                                        <p:cTn id="44" dur="2000" fill="hold"/>
                                        <p:tgtEl>
                                          <p:spTgt spid="177"/>
                                        </p:tgtEl>
                                        <p:attrNameLst>
                                          <p:attrName>ppt_x</p:attrName>
                                          <p:attrName>ppt_y</p:attrName>
                                        </p:attrNameLst>
                                      </p:cBhvr>
                                      <p:rCtr x="5558" y="-12983"/>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additive="base">
                                        <p:cTn id="49" dur="500" fill="hold"/>
                                        <p:tgtEl>
                                          <p:spTgt spid="106"/>
                                        </p:tgtEl>
                                        <p:attrNameLst>
                                          <p:attrName>ppt_x</p:attrName>
                                        </p:attrNameLst>
                                      </p:cBhvr>
                                      <p:tavLst>
                                        <p:tav tm="0">
                                          <p:val>
                                            <p:strVal val="#ppt_x"/>
                                          </p:val>
                                        </p:tav>
                                        <p:tav tm="100000">
                                          <p:val>
                                            <p:strVal val="#ppt_x"/>
                                          </p:val>
                                        </p:tav>
                                      </p:tavLst>
                                    </p:anim>
                                    <p:anim calcmode="lin" valueType="num">
                                      <p:cBhvr additive="base">
                                        <p:cTn id="5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183" grpId="0" animBg="1"/>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07.1 + 07.2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35963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500</Words>
  <Application>Microsoft Office PowerPoint</Application>
  <PresentationFormat>Custom</PresentationFormat>
  <Paragraphs>232</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MS PGothic</vt:lpstr>
      <vt:lpstr>Arial</vt:lpstr>
      <vt:lpstr>Courier New</vt:lpstr>
      <vt:lpstr>Symbol</vt:lpstr>
      <vt:lpstr>wingdings</vt:lpstr>
      <vt:lpstr>wingdings</vt:lpstr>
      <vt:lpstr>SAP_2013_16x9_v1.0</vt:lpstr>
      <vt:lpstr>PowerPoint Presentation</vt:lpstr>
      <vt:lpstr>Continuous Deployment Pipeline  A software version/ artifact will be qualified through the CD pipeline from stage to stage</vt:lpstr>
      <vt:lpstr>Continuous Delivery Pipeline Manual start of Acceptance Test Stage</vt:lpstr>
      <vt:lpstr>PowerPoint Presentation</vt:lpstr>
      <vt:lpstr>Deployment Pipeline  A software version/ artifact will be qualified through the CD pipeline from stage to stage</vt:lpstr>
      <vt:lpstr>Continuous Delivery Pipeline Manual promotion to Nexus (Release)</vt:lpstr>
      <vt:lpstr>PowerPoint Presentation</vt:lpstr>
      <vt:lpstr>Continuous Delivery Pipeline Manual set productive</vt:lpstr>
      <vt:lpstr>PowerPoint Presentation</vt:lpstr>
      <vt:lpstr>Exercises</vt:lpstr>
      <vt:lpstr>Appendix</vt:lpstr>
      <vt:lpstr>CC M2/M4 Continuous Delivery/ Deployment Pipeline</vt:lpstr>
      <vt:lpstr>CC M2/M4 Continuous Delivery/ Deployment Pipeline</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Holzwarth, Christian</cp:lastModifiedBy>
  <cp:revision>1053</cp:revision>
  <cp:lastPrinted>2014-09-17T13:59:05Z</cp:lastPrinted>
  <dcterms:created xsi:type="dcterms:W3CDTF">2013-01-24T15:07:38Z</dcterms:created>
  <dcterms:modified xsi:type="dcterms:W3CDTF">2016-02-10T12:54:20Z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