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6" r:id="rId1"/>
  </p:sldMasterIdLst>
  <p:notesMasterIdLst>
    <p:notesMasterId r:id="rId19"/>
  </p:notesMasterIdLst>
  <p:handoutMasterIdLst>
    <p:handoutMasterId r:id="rId20"/>
  </p:handoutMasterIdLst>
  <p:sldIdLst>
    <p:sldId id="763" r:id="rId2"/>
    <p:sldId id="764" r:id="rId3"/>
    <p:sldId id="750" r:id="rId4"/>
    <p:sldId id="747" r:id="rId5"/>
    <p:sldId id="748" r:id="rId6"/>
    <p:sldId id="749" r:id="rId7"/>
    <p:sldId id="765" r:id="rId8"/>
    <p:sldId id="766" r:id="rId9"/>
    <p:sldId id="732" r:id="rId10"/>
    <p:sldId id="756" r:id="rId11"/>
    <p:sldId id="758" r:id="rId12"/>
    <p:sldId id="759" r:id="rId13"/>
    <p:sldId id="760" r:id="rId14"/>
    <p:sldId id="761" r:id="rId15"/>
    <p:sldId id="730" r:id="rId16"/>
    <p:sldId id="733" r:id="rId17"/>
    <p:sldId id="762" r:id="rId18"/>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4" orient="horz" pos="777" userDrawn="1">
          <p15:clr>
            <a:srgbClr val="A4A3A4"/>
          </p15:clr>
        </p15:guide>
        <p15:guide id="5" pos="7478">
          <p15:clr>
            <a:srgbClr val="A4A3A4"/>
          </p15:clr>
        </p15:guide>
        <p15:guide id="6" pos="205">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9933"/>
    <a:srgbClr val="0000FF"/>
    <a:srgbClr val="FFCC66"/>
    <a:srgbClr val="99FF99"/>
    <a:srgbClr val="CCFFCC"/>
    <a:srgbClr val="FF0000"/>
    <a:srgbClr val="003283"/>
    <a:srgbClr val="666666"/>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4" autoAdjust="0"/>
    <p:restoredTop sz="77856" autoAdjust="0"/>
  </p:normalViewPr>
  <p:slideViewPr>
    <p:cSldViewPr snapToGrid="0" snapToObjects="1" showGuides="1">
      <p:cViewPr varScale="1">
        <p:scale>
          <a:sx n="99" d="100"/>
          <a:sy n="99" d="100"/>
        </p:scale>
        <p:origin x="1032" y="90"/>
      </p:cViewPr>
      <p:guideLst>
        <p:guide orient="horz" pos="4118"/>
        <p:guide orient="horz" pos="3835"/>
        <p:guide orient="horz" pos="777"/>
        <p:guide pos="7478"/>
        <p:guide pos="20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77" d="100"/>
          <a:sy n="77" d="100"/>
        </p:scale>
        <p:origin x="-2046" y="-84"/>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7338" y="661988"/>
            <a:ext cx="6223000" cy="35004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4"/>
            <a:ext cx="5709333" cy="425385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321489" indent="-214326"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534937" indent="-217378"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46309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de-DE" b="1" dirty="0" err="1" smtClean="0"/>
              <a:t>For</a:t>
            </a:r>
            <a:r>
              <a:rPr lang="de-DE" b="1" baseline="0" dirty="0" smtClean="0"/>
              <a:t> </a:t>
            </a:r>
            <a:r>
              <a:rPr lang="de-DE" b="1" baseline="0" dirty="0" err="1" smtClean="0"/>
              <a:t>the</a:t>
            </a:r>
            <a:r>
              <a:rPr lang="de-DE" b="1" baseline="0" dirty="0" smtClean="0"/>
              <a:t> </a:t>
            </a:r>
            <a:r>
              <a:rPr lang="de-DE" b="1" baseline="0" dirty="0" err="1" smtClean="0"/>
              <a:t>demo</a:t>
            </a:r>
            <a:endParaRPr lang="de-DE" b="1" baseline="0" dirty="0" smtClean="0"/>
          </a:p>
          <a:p>
            <a:pPr marL="607239" lvl="1" indent="-285750">
              <a:buFontTx/>
              <a:buChar char="-"/>
            </a:pPr>
            <a:r>
              <a:rPr lang="de-DE" b="0" baseline="0" dirty="0" smtClean="0"/>
              <a:t>Login </a:t>
            </a:r>
            <a:r>
              <a:rPr lang="de-DE" b="0" baseline="0" dirty="0" err="1" smtClean="0"/>
              <a:t>to</a:t>
            </a:r>
            <a:r>
              <a:rPr lang="de-DE" b="0" baseline="0" dirty="0" smtClean="0"/>
              <a:t> ccm4course3/</a:t>
            </a:r>
            <a:r>
              <a:rPr lang="de-DE" b="0" baseline="0" dirty="0" err="1" smtClean="0"/>
              <a:t>canary</a:t>
            </a:r>
            <a:r>
              <a:rPr lang="de-DE" b="0" baseline="0" dirty="0" smtClean="0"/>
              <a:t>-XXX</a:t>
            </a:r>
          </a:p>
          <a:p>
            <a:pPr marL="607239" lvl="1" indent="-285750">
              <a:buFontTx/>
              <a:buChar char="-"/>
            </a:pPr>
            <a:r>
              <a:rPr lang="de-DE" b="0" baseline="0" dirty="0" err="1" smtClean="0"/>
              <a:t>Make</a:t>
            </a:r>
            <a:r>
              <a:rPr lang="de-DE" b="0" baseline="0" dirty="0" smtClean="0"/>
              <a:t> </a:t>
            </a:r>
            <a:r>
              <a:rPr lang="de-DE" b="0" baseline="0" dirty="0" err="1" smtClean="0"/>
              <a:t>sure</a:t>
            </a:r>
            <a:r>
              <a:rPr lang="de-DE" b="0" baseline="0" dirty="0" smtClean="0"/>
              <a:t> </a:t>
            </a:r>
            <a:r>
              <a:rPr lang="de-DE" b="0" baseline="0" dirty="0" err="1" smtClean="0"/>
              <a:t>approuter</a:t>
            </a:r>
            <a:r>
              <a:rPr lang="de-DE" b="0" baseline="0" dirty="0" smtClean="0"/>
              <a:t> </a:t>
            </a:r>
            <a:r>
              <a:rPr lang="de-DE" b="0" baseline="0" dirty="0" err="1" smtClean="0"/>
              <a:t>is</a:t>
            </a:r>
            <a:r>
              <a:rPr lang="de-DE" b="0" baseline="0" dirty="0" smtClean="0"/>
              <a:t> </a:t>
            </a:r>
            <a:r>
              <a:rPr lang="de-DE" b="0" baseline="0" dirty="0" err="1" smtClean="0"/>
              <a:t>started</a:t>
            </a:r>
            <a:endParaRPr lang="de-DE" b="0" baseline="0" dirty="0" smtClean="0"/>
          </a:p>
          <a:p>
            <a:pPr marL="820687" lvl="2" indent="-285750">
              <a:buFontTx/>
              <a:buChar char="-"/>
            </a:pPr>
            <a:r>
              <a:rPr lang="de-DE" b="0" baseline="0" dirty="0" err="1" smtClean="0"/>
              <a:t>Checkout</a:t>
            </a:r>
            <a:r>
              <a:rPr lang="de-DE" b="0" baseline="0" dirty="0" smtClean="0"/>
              <a:t> cc-m4-automation-scripts</a:t>
            </a:r>
          </a:p>
          <a:p>
            <a:pPr marL="820687" lvl="2" indent="-285750">
              <a:buFontTx/>
              <a:buChar char="-"/>
            </a:pPr>
            <a:r>
              <a:rPr lang="de-DE" b="0" baseline="0" dirty="0" smtClean="0"/>
              <a:t>cd </a:t>
            </a:r>
            <a:r>
              <a:rPr lang="de-DE" b="0" baseline="0" dirty="0" err="1" smtClean="0"/>
              <a:t>autoscaler</a:t>
            </a:r>
            <a:endParaRPr lang="de-DE" b="0" baseline="0" dirty="0" smtClean="0"/>
          </a:p>
          <a:p>
            <a:pPr marL="820687" lvl="2" indent="-285750">
              <a:buFontTx/>
              <a:buChar char="-"/>
            </a:pPr>
            <a:r>
              <a:rPr lang="de-DE" b="0" baseline="0" dirty="0" smtClean="0"/>
              <a:t>Check </a:t>
            </a:r>
            <a:r>
              <a:rPr lang="de-DE" b="0" baseline="0" dirty="0" err="1" smtClean="0"/>
              <a:t>manifest.yml</a:t>
            </a:r>
            <a:r>
              <a:rPr lang="de-DE" b="0" baseline="0" dirty="0" smtClean="0"/>
              <a:t>, </a:t>
            </a:r>
            <a:r>
              <a:rPr lang="de-DE" b="0" baseline="0" dirty="0" err="1" smtClean="0"/>
              <a:t>show</a:t>
            </a:r>
            <a:r>
              <a:rPr lang="de-DE" b="0" baseline="0" dirty="0" smtClean="0"/>
              <a:t> </a:t>
            </a:r>
            <a:r>
              <a:rPr lang="de-DE" b="0" baseline="0" dirty="0" err="1" smtClean="0"/>
              <a:t>environment</a:t>
            </a:r>
            <a:r>
              <a:rPr lang="de-DE" b="0" baseline="0" dirty="0" smtClean="0"/>
              <a:t> </a:t>
            </a:r>
            <a:r>
              <a:rPr lang="de-DE" b="0" baseline="0" dirty="0" err="1" smtClean="0"/>
              <a:t>parameters</a:t>
            </a:r>
            <a:r>
              <a:rPr lang="de-DE" b="0" baseline="0" dirty="0" smtClean="0"/>
              <a:t> </a:t>
            </a:r>
            <a:r>
              <a:rPr lang="de-DE" b="0" baseline="0" dirty="0" err="1" smtClean="0"/>
              <a:t>and</a:t>
            </a:r>
            <a:r>
              <a:rPr lang="de-DE" b="0" baseline="0" dirty="0" smtClean="0"/>
              <a:t> start-</a:t>
            </a:r>
            <a:r>
              <a:rPr lang="de-DE" b="0" baseline="0" dirty="0" err="1" smtClean="0"/>
              <a:t>command</a:t>
            </a:r>
            <a:r>
              <a:rPr lang="de-DE" b="0" baseline="0" dirty="0" smtClean="0"/>
              <a:t> </a:t>
            </a:r>
            <a:r>
              <a:rPr lang="de-DE" b="0" baseline="0" dirty="0" err="1" smtClean="0"/>
              <a:t>given</a:t>
            </a:r>
            <a:r>
              <a:rPr lang="de-DE" b="0" baseline="0" dirty="0" smtClean="0"/>
              <a:t> </a:t>
            </a:r>
            <a:r>
              <a:rPr lang="de-DE" b="0" baseline="0" dirty="0" err="1" smtClean="0"/>
              <a:t>to</a:t>
            </a:r>
            <a:r>
              <a:rPr lang="de-DE" b="0" baseline="0" dirty="0" smtClean="0"/>
              <a:t> </a:t>
            </a:r>
            <a:r>
              <a:rPr lang="de-DE" b="0" baseline="0" dirty="0" err="1" smtClean="0"/>
              <a:t>script</a:t>
            </a:r>
            <a:endParaRPr lang="de-DE" b="0" baseline="0" dirty="0" smtClean="0"/>
          </a:p>
          <a:p>
            <a:pPr marL="820687" lvl="2" indent="-285750">
              <a:buFontTx/>
              <a:buChar char="-"/>
            </a:pPr>
            <a:r>
              <a:rPr lang="de-DE" b="0" baseline="0" dirty="0" smtClean="0"/>
              <a:t>Ruby </a:t>
            </a:r>
            <a:r>
              <a:rPr lang="de-DE" b="0" baseline="0" dirty="0" err="1" smtClean="0"/>
              <a:t>copy.rb</a:t>
            </a:r>
            <a:r>
              <a:rPr lang="de-DE" b="0" baseline="0" dirty="0" smtClean="0"/>
              <a:t> push</a:t>
            </a:r>
          </a:p>
          <a:p>
            <a:pPr marL="607239" lvl="1" indent="-285750">
              <a:buFontTx/>
              <a:buChar char="-"/>
            </a:pPr>
            <a:r>
              <a:rPr lang="de-DE" b="0" baseline="0" dirty="0" err="1" smtClean="0"/>
              <a:t>Make</a:t>
            </a:r>
            <a:r>
              <a:rPr lang="de-DE" b="0" baseline="0" dirty="0" smtClean="0"/>
              <a:t> </a:t>
            </a:r>
            <a:r>
              <a:rPr lang="de-DE" b="0" baseline="0" dirty="0" err="1" smtClean="0"/>
              <a:t>sure</a:t>
            </a:r>
            <a:r>
              <a:rPr lang="de-DE" b="0" baseline="0" dirty="0" smtClean="0"/>
              <a:t> </a:t>
            </a:r>
            <a:r>
              <a:rPr lang="de-DE" b="0" baseline="0" dirty="0" err="1" smtClean="0"/>
              <a:t>old</a:t>
            </a:r>
            <a:r>
              <a:rPr lang="de-DE" b="0" baseline="0" dirty="0" smtClean="0"/>
              <a:t> </a:t>
            </a:r>
            <a:r>
              <a:rPr lang="de-DE" b="0" baseline="0" dirty="0" err="1" smtClean="0"/>
              <a:t>application</a:t>
            </a:r>
            <a:r>
              <a:rPr lang="de-DE" b="0" baseline="0" dirty="0" smtClean="0"/>
              <a:t> </a:t>
            </a:r>
            <a:r>
              <a:rPr lang="de-DE" b="0" baseline="0" dirty="0" err="1" smtClean="0"/>
              <a:t>is</a:t>
            </a:r>
            <a:r>
              <a:rPr lang="de-DE" b="0" baseline="0" dirty="0" smtClean="0"/>
              <a:t> </a:t>
            </a:r>
            <a:r>
              <a:rPr lang="de-DE" b="0" baseline="0" dirty="0" err="1" smtClean="0"/>
              <a:t>started</a:t>
            </a:r>
            <a:endParaRPr lang="de-DE" b="0" baseline="0" dirty="0" smtClean="0"/>
          </a:p>
          <a:p>
            <a:pPr marL="607239" lvl="1" indent="-285750">
              <a:buFontTx/>
              <a:buChar char="-"/>
            </a:pPr>
            <a:r>
              <a:rPr lang="de-DE" b="0" baseline="0" dirty="0" err="1" smtClean="0"/>
              <a:t>From</a:t>
            </a:r>
            <a:r>
              <a:rPr lang="de-DE" b="0" baseline="0" dirty="0" smtClean="0"/>
              <a:t> </a:t>
            </a:r>
            <a:r>
              <a:rPr lang="de-DE" b="0" baseline="0" dirty="0" err="1" smtClean="0"/>
              <a:t>scripts</a:t>
            </a:r>
            <a:r>
              <a:rPr lang="de-DE" b="0" baseline="0" dirty="0" smtClean="0"/>
              <a:t> </a:t>
            </a:r>
            <a:r>
              <a:rPr lang="de-DE" b="0" baseline="0" dirty="0" err="1" smtClean="0"/>
              <a:t>directory</a:t>
            </a:r>
            <a:r>
              <a:rPr lang="de-DE" b="0" baseline="0" dirty="0" smtClean="0"/>
              <a:t>, </a:t>
            </a:r>
            <a:r>
              <a:rPr lang="de-DE" b="0" baseline="0" dirty="0" err="1" smtClean="0"/>
              <a:t>call</a:t>
            </a:r>
            <a:r>
              <a:rPr lang="de-DE" b="0" baseline="0" dirty="0" smtClean="0"/>
              <a:t> „</a:t>
            </a:r>
            <a:r>
              <a:rPr lang="de-DE" b="0" baseline="0" dirty="0" err="1" smtClean="0"/>
              <a:t>ruby</a:t>
            </a:r>
            <a:r>
              <a:rPr lang="de-DE" b="0" baseline="0" dirty="0" smtClean="0"/>
              <a:t> </a:t>
            </a:r>
            <a:r>
              <a:rPr lang="de-DE" b="0" baseline="0" dirty="0" err="1" smtClean="0"/>
              <a:t>automator</a:t>
            </a:r>
            <a:r>
              <a:rPr lang="de-DE" b="0" baseline="0" dirty="0" smtClean="0"/>
              <a:t>/</a:t>
            </a:r>
            <a:r>
              <a:rPr lang="de-DE" b="0" baseline="0" dirty="0" err="1" smtClean="0"/>
              <a:t>cf_automator_canary.rb</a:t>
            </a:r>
            <a:r>
              <a:rPr lang="de-DE" b="0" baseline="0" dirty="0" smtClean="0"/>
              <a:t> &lt;</a:t>
            </a:r>
            <a:r>
              <a:rPr lang="de-DE" b="0" baseline="0" dirty="0" err="1" smtClean="0"/>
              <a:t>routeradress</a:t>
            </a:r>
            <a:r>
              <a:rPr lang="de-DE" b="0" baseline="0" dirty="0" smtClean="0"/>
              <a:t>&gt; &lt;</a:t>
            </a:r>
            <a:r>
              <a:rPr lang="de-DE" b="0" baseline="0" dirty="0" err="1" smtClean="0"/>
              <a:t>appname</a:t>
            </a:r>
            <a:r>
              <a:rPr lang="de-DE" b="0" baseline="0" dirty="0" smtClean="0"/>
              <a:t>&gt; &lt;manifest-file&gt;“</a:t>
            </a:r>
          </a:p>
          <a:p>
            <a:pPr marL="820687" lvl="2" indent="-285750">
              <a:buFontTx/>
              <a:buChar char="-"/>
            </a:pPr>
            <a:r>
              <a:rPr lang="de-DE" b="0" baseline="0" dirty="0" smtClean="0"/>
              <a:t>„https://bulletinboard-approuter.cfapps.sap.hana.ondemand.com </a:t>
            </a:r>
            <a:r>
              <a:rPr lang="de-DE" b="0" baseline="0" dirty="0" err="1" smtClean="0"/>
              <a:t>bulletinboard-ads</a:t>
            </a:r>
            <a:r>
              <a:rPr lang="de-DE" b="0" baseline="0" dirty="0" smtClean="0"/>
              <a:t> manifest-1.0.1.yml“</a:t>
            </a:r>
          </a:p>
          <a:p>
            <a:pPr marL="820687" lvl="2" indent="-285750">
              <a:buFontTx/>
              <a:buChar char="-"/>
            </a:pPr>
            <a:r>
              <a:rPr lang="de-DE" b="0" baseline="0" dirty="0" smtClean="0"/>
              <a:t>P10</a:t>
            </a:r>
          </a:p>
          <a:p>
            <a:pPr marL="820687" lvl="2" indent="-285750">
              <a:buFontTx/>
              <a:buChar char="-"/>
            </a:pPr>
            <a:r>
              <a:rPr lang="de-DE" b="0" baseline="0" dirty="0" smtClean="0"/>
              <a:t>Show </a:t>
            </a:r>
            <a:r>
              <a:rPr lang="de-DE" b="0" baseline="0" dirty="0" err="1" smtClean="0"/>
              <a:t>that</a:t>
            </a:r>
            <a:r>
              <a:rPr lang="de-DE" b="0" baseline="0" dirty="0" smtClean="0"/>
              <a:t> </a:t>
            </a:r>
            <a:r>
              <a:rPr lang="de-DE" b="0" baseline="0" dirty="0" err="1" smtClean="0"/>
              <a:t>sometimes</a:t>
            </a:r>
            <a:r>
              <a:rPr lang="de-DE" b="0" baseline="0" dirty="0" smtClean="0"/>
              <a:t>, </a:t>
            </a:r>
            <a:r>
              <a:rPr lang="de-DE" b="0" baseline="0" dirty="0" err="1" smtClean="0"/>
              <a:t>the</a:t>
            </a:r>
            <a:r>
              <a:rPr lang="de-DE" b="0" baseline="0" dirty="0" smtClean="0"/>
              <a:t> </a:t>
            </a:r>
            <a:r>
              <a:rPr lang="de-DE" b="0" baseline="0" dirty="0" err="1" smtClean="0"/>
              <a:t>new</a:t>
            </a:r>
            <a:r>
              <a:rPr lang="de-DE" b="0" baseline="0" dirty="0" smtClean="0"/>
              <a:t> </a:t>
            </a:r>
            <a:r>
              <a:rPr lang="de-DE" b="0" baseline="0" dirty="0" err="1" smtClean="0"/>
              <a:t>version</a:t>
            </a:r>
            <a:r>
              <a:rPr lang="de-DE" b="0" baseline="0" dirty="0" smtClean="0"/>
              <a:t> </a:t>
            </a:r>
            <a:r>
              <a:rPr lang="de-DE" b="0" baseline="0" dirty="0" err="1" smtClean="0"/>
              <a:t>is</a:t>
            </a:r>
            <a:r>
              <a:rPr lang="de-DE" b="0" baseline="0" dirty="0" smtClean="0"/>
              <a:t> </a:t>
            </a:r>
            <a:r>
              <a:rPr lang="de-DE" b="0" baseline="0" dirty="0" err="1" smtClean="0"/>
              <a:t>displayed</a:t>
            </a:r>
            <a:endParaRPr lang="de-DE" b="0" baseline="0" dirty="0" smtClean="0"/>
          </a:p>
          <a:p>
            <a:pPr marL="820687" lvl="2" indent="-285750">
              <a:buFontTx/>
              <a:buChar char="-"/>
            </a:pPr>
            <a:r>
              <a:rPr lang="de-DE" b="0" baseline="0" dirty="0" smtClean="0"/>
              <a:t>P100</a:t>
            </a:r>
          </a:p>
          <a:p>
            <a:pPr marL="820687" lvl="2" indent="-285750">
              <a:buFontTx/>
              <a:buChar char="-"/>
            </a:pPr>
            <a:r>
              <a:rPr lang="de-DE" b="0" baseline="0" dirty="0" smtClean="0"/>
              <a:t>R</a:t>
            </a:r>
          </a:p>
          <a:p>
            <a:pPr marL="820687" lvl="2" indent="-285750">
              <a:buFontTx/>
              <a:buChar char="-"/>
            </a:pPr>
            <a:r>
              <a:rPr lang="de-DE" b="0" baseline="0" dirty="0" smtClean="0"/>
              <a:t>F</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42910628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5" name="Rectangle 4"/>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2480410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200"/>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6208016" y="1728400"/>
            <a:ext cx="5555046" cy="4341474"/>
          </a:xfrm>
        </p:spPr>
        <p:txBody>
          <a:bodyPr vert="horz" lIns="0" tIns="1296000" rIns="0" bIns="0" rtlCol="0" anchor="t" anchorCtr="0">
            <a:noAutofit/>
          </a:bodyPr>
          <a:lstStyle>
            <a:lvl1pPr marL="0" indent="0" algn="ctr" defTabSz="1219444"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728399"/>
            <a:ext cx="5663159" cy="4341475"/>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smtClean="0"/>
              <a:t>First level</a:t>
            </a:r>
          </a:p>
          <a:p>
            <a:pPr marL="627063" lvl="1" indent="-342900">
              <a:buFont typeface="Arial" charset="0"/>
              <a:buChar char="•"/>
            </a:pPr>
            <a:r>
              <a:rPr lang="en-US" dirty="0" smtClean="0"/>
              <a:t>Second level</a:t>
            </a:r>
          </a:p>
          <a:p>
            <a:pPr marL="539750" lvl="2" indent="328613">
              <a:buFont typeface="Arial" charset="0"/>
              <a:buChar char="•"/>
            </a:pPr>
            <a:r>
              <a:rPr lang="en-US" dirty="0" smtClean="0"/>
              <a:t>Third level</a:t>
            </a:r>
          </a:p>
          <a:p>
            <a:pPr marL="1254125" lvl="3" indent="-393700">
              <a:buClr>
                <a:schemeClr val="accent1"/>
              </a:buClr>
              <a:buFont typeface="Arial" charset="0"/>
              <a:buChar char="•"/>
            </a:pPr>
            <a:r>
              <a:rPr lang="en-US" dirty="0" smtClean="0"/>
              <a:t>Fourth level</a:t>
            </a:r>
          </a:p>
          <a:p>
            <a:pPr marL="1611313" lvl="4" indent="-406400">
              <a:buClr>
                <a:schemeClr val="accent1"/>
              </a:buClr>
              <a:buFont typeface="Arial" charset="0"/>
              <a:buChar char="•"/>
            </a:pPr>
            <a:r>
              <a:rPr lang="en-US" dirty="0" smtClean="0"/>
              <a:t>Fifth level</a:t>
            </a:r>
            <a:endParaRPr lang="de-DE" dirty="0"/>
          </a:p>
        </p:txBody>
      </p:sp>
    </p:spTree>
    <p:extLst>
      <p:ext uri="{BB962C8B-B14F-4D97-AF65-F5344CB8AC3E}">
        <p14:creationId xmlns:p14="http://schemas.microsoft.com/office/powerpoint/2010/main" val="205881384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5436587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329731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2016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smtClean="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smtClean="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smtClean="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24377378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2016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427836680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200"/>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6208016" y="1728400"/>
            <a:ext cx="5555046" cy="4100149"/>
          </a:xfrm>
        </p:spPr>
        <p:txBody>
          <a:bodyPr vert="horz" lIns="0" tIns="1296000" rIns="0" bIns="0" rtlCol="0" anchor="t" anchorCtr="0">
            <a:noAutofit/>
          </a:bodyPr>
          <a:lstStyle>
            <a:lvl1pPr marL="0" indent="0" algn="ctr" defTabSz="1219444"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728400"/>
            <a:ext cx="5663159" cy="4100149"/>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smtClean="0"/>
              <a:t>First level</a:t>
            </a:r>
          </a:p>
          <a:p>
            <a:pPr marL="627063" lvl="1" indent="-342900">
              <a:buFont typeface="Arial" charset="0"/>
              <a:buChar char="•"/>
            </a:pPr>
            <a:r>
              <a:rPr lang="en-US" dirty="0" smtClean="0"/>
              <a:t>Second level</a:t>
            </a:r>
          </a:p>
          <a:p>
            <a:pPr marL="539750" lvl="2" indent="328613">
              <a:buFont typeface="Arial" charset="0"/>
              <a:buChar char="•"/>
            </a:pPr>
            <a:r>
              <a:rPr lang="en-US" dirty="0" smtClean="0"/>
              <a:t>Third level</a:t>
            </a:r>
          </a:p>
          <a:p>
            <a:pPr marL="1254125" lvl="3" indent="-393700">
              <a:buClr>
                <a:schemeClr val="accent1"/>
              </a:buClr>
              <a:buFont typeface="Arial" charset="0"/>
              <a:buChar char="•"/>
            </a:pPr>
            <a:r>
              <a:rPr lang="en-US" dirty="0" smtClean="0"/>
              <a:t>Fourth level</a:t>
            </a:r>
          </a:p>
          <a:p>
            <a:pPr marL="1611313" lvl="4" indent="-406400">
              <a:buClr>
                <a:schemeClr val="accent1"/>
              </a:buClr>
              <a:buFont typeface="Arial" charset="0"/>
              <a:buChar char="•"/>
            </a:pPr>
            <a:r>
              <a:rPr lang="en-US" dirty="0" smtClean="0"/>
              <a:t>Fifth level</a:t>
            </a:r>
            <a:endParaRPr lang="de-DE" dirty="0"/>
          </a:p>
        </p:txBody>
      </p:sp>
    </p:spTree>
    <p:extLst>
      <p:ext uri="{BB962C8B-B14F-4D97-AF65-F5344CB8AC3E}">
        <p14:creationId xmlns:p14="http://schemas.microsoft.com/office/powerpoint/2010/main" val="2389549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76658876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211587834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591"/>
            <a:ext cx="11319728" cy="2147267"/>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smtClean="0">
                  <a:solidFill>
                    <a:schemeClr val="tx1"/>
                  </a:solidFill>
                  <a:latin typeface="+mn-lt"/>
                  <a:ea typeface="+mn-ea"/>
                  <a:cs typeface="+mn-cs"/>
                </a:rPr>
                <a:t>Exercise</a:t>
              </a:r>
              <a:endParaRPr lang="en-US" sz="4300" dirty="0" smtClean="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7367"/>
            <a:ext cx="4902200" cy="459890"/>
          </a:xfrm>
        </p:spPr>
        <p:txBody>
          <a:bodyPr/>
          <a:lstStyle>
            <a:lvl1pPr marL="0" indent="0">
              <a:tabLst/>
              <a:defRPr sz="2400" baseline="0"/>
            </a:lvl1pPr>
          </a:lstStyle>
          <a:p>
            <a:pPr lvl="0"/>
            <a:r>
              <a:rPr lang="en-US" smtClean="0"/>
              <a:t>&lt;Title / Description&gt;</a:t>
            </a:r>
            <a:endParaRPr lang="en-US" dirty="0"/>
          </a:p>
        </p:txBody>
      </p:sp>
      <p:sp>
        <p:nvSpPr>
          <p:cNvPr id="9" name="Rectangle 8"/>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591"/>
            <a:ext cx="11319728" cy="2147267"/>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smtClean="0">
                  <a:solidFill>
                    <a:schemeClr val="tx1"/>
                  </a:solidFill>
                  <a:latin typeface="+mn-lt"/>
                  <a:ea typeface="+mn-ea"/>
                  <a:cs typeface="+mn-cs"/>
                </a:rPr>
                <a:t>Exercise</a:t>
              </a:r>
              <a:endParaRPr lang="en-US" sz="4300" dirty="0" smtClean="0">
                <a:solidFill>
                  <a:schemeClr val="tx1"/>
                </a:solidFill>
                <a:latin typeface="+mn-lt"/>
                <a:ea typeface="+mn-ea"/>
                <a:cs typeface="+mn-cs"/>
              </a:endParaRPr>
            </a:p>
          </p:txBody>
        </p:sp>
      </p:grpSp>
    </p:spTree>
    <p:extLst>
      <p:ext uri="{BB962C8B-B14F-4D97-AF65-F5344CB8AC3E}">
        <p14:creationId xmlns:p14="http://schemas.microsoft.com/office/powerpoint/2010/main" val="33331179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3158799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800" b="1"/>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endParaRPr lang="en-US" dirty="0" smtClean="0"/>
          </a:p>
        </p:txBody>
      </p:sp>
    </p:spTree>
    <p:extLst>
      <p:ext uri="{BB962C8B-B14F-4D97-AF65-F5344CB8AC3E}">
        <p14:creationId xmlns:p14="http://schemas.microsoft.com/office/powerpoint/2010/main" val="69282459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200"/>
            </a:lvl1pPr>
          </a:lstStyle>
          <a:p>
            <a:r>
              <a:rPr lang="en-US" noProof="0" dirty="0" smtClean="0"/>
              <a:t>Insert page title</a:t>
            </a:r>
            <a:endParaRPr lang="en-US" dirty="0"/>
          </a:p>
        </p:txBody>
      </p:sp>
    </p:spTree>
    <p:extLst>
      <p:ext uri="{BB962C8B-B14F-4D97-AF65-F5344CB8AC3E}">
        <p14:creationId xmlns:p14="http://schemas.microsoft.com/office/powerpoint/2010/main" val="40039721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marL="342900" indent="-342900">
              <a:buFont typeface="Arial" charset="0"/>
              <a:buChar char="•"/>
              <a:defRPr sz="2800"/>
            </a:lvl1pPr>
            <a:lvl2pPr marL="627063" indent="-342900">
              <a:buFont typeface="Arial" charset="0"/>
              <a:buChar char="•"/>
              <a:defRPr sz="2400"/>
            </a:lvl2pPr>
            <a:lvl3pPr marL="539750" indent="328613">
              <a:buFont typeface="Arial" charset="0"/>
              <a:buChar char="•"/>
              <a:tabLst/>
              <a:defRPr sz="2000"/>
            </a:lvl3pPr>
            <a:lvl4pPr marL="1254125" indent="-393700">
              <a:buClr>
                <a:schemeClr val="accent1"/>
              </a:buClr>
              <a:buFont typeface="Arial" charset="0"/>
              <a:buChar char="•"/>
              <a:tabLst/>
              <a:defRPr sz="1600"/>
            </a:lvl4pPr>
            <a:lvl5pPr marL="1611313" indent="-406400">
              <a:buClr>
                <a:schemeClr val="accent1"/>
              </a:buClr>
              <a:buFont typeface="Arial" charset="0"/>
              <a:buChar char="•"/>
              <a:tabLst/>
              <a:defRPr/>
            </a:lvl5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2522306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extLst>
      <p:ext uri="{BB962C8B-B14F-4D97-AF65-F5344CB8AC3E}">
        <p14:creationId xmlns:p14="http://schemas.microsoft.com/office/powerpoint/2010/main" val="235150609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marL="0" marR="0" lvl="0" indent="0" algn="l" defTabSz="1088776"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smtClean="0">
                <a:ln>
                  <a:noFill/>
                </a:ln>
                <a:solidFill>
                  <a:srgbClr val="000000"/>
                </a:solidFill>
                <a:effectLst/>
                <a:uLnTx/>
                <a:uFillTx/>
                <a:latin typeface="+mn-lt"/>
                <a:ea typeface="+mn-ea"/>
                <a:cs typeface="+mn-cs"/>
              </a:rPr>
              <a:t>First level</a:t>
            </a:r>
          </a:p>
          <a:p>
            <a:pPr marL="0" marR="0" lvl="1" indent="0" algn="l" defTabSz="1088776"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smtClean="0">
                <a:ln>
                  <a:noFill/>
                </a:ln>
                <a:solidFill>
                  <a:srgbClr val="000000"/>
                </a:solidFill>
                <a:effectLst/>
                <a:uLnTx/>
                <a:uFillTx/>
                <a:latin typeface="+mn-lt"/>
                <a:ea typeface="+mn-ea"/>
                <a:cs typeface="+mn-cs"/>
              </a:rPr>
              <a:t>Second level</a:t>
            </a:r>
          </a:p>
          <a:p>
            <a:pPr marL="180000" marR="0" lvl="2" indent="-180000" algn="l" defTabSz="1088776"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smtClean="0">
                <a:ln>
                  <a:noFill/>
                </a:ln>
                <a:solidFill>
                  <a:srgbClr val="000000"/>
                </a:solidFill>
                <a:effectLst/>
                <a:uLnTx/>
                <a:uFillTx/>
                <a:latin typeface="+mn-lt"/>
                <a:ea typeface="+mn-ea"/>
                <a:cs typeface="+mn-cs"/>
              </a:rPr>
              <a:t>Third level</a:t>
            </a:r>
          </a:p>
          <a:p>
            <a:pPr marL="360000" marR="0" lvl="3" indent="-180000" algn="l" defTabSz="1088776"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smtClean="0">
                <a:ln>
                  <a:noFill/>
                </a:ln>
                <a:solidFill>
                  <a:srgbClr val="000000"/>
                </a:solidFill>
                <a:effectLst/>
                <a:uLnTx/>
                <a:uFillTx/>
                <a:latin typeface="+mn-lt"/>
                <a:ea typeface="+mn-ea"/>
                <a:cs typeface="+mn-cs"/>
              </a:rPr>
              <a:t>Fourth level</a:t>
            </a:r>
          </a:p>
          <a:p>
            <a:pPr marL="540000" marR="0" lvl="4" indent="-180000" algn="l" defTabSz="1088776"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smtClean="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smtClean="0">
                <a:solidFill>
                  <a:schemeClr val="bg1"/>
                </a:solidFill>
              </a:rPr>
              <a:t>2016 SAP SE or an SAP affiliate company. All rights reserved.</a:t>
            </a:r>
          </a:p>
        </p:txBody>
      </p:sp>
      <p:sp>
        <p:nvSpPr>
          <p:cNvPr id="34" name="TextBox 33"/>
          <p:cNvSpPr txBox="1"/>
          <p:nvPr/>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smtClean="0">
              <a:solidFill>
                <a:schemeClr val="bg1"/>
              </a:solidFill>
            </a:endParaRPr>
          </a:p>
        </p:txBody>
      </p:sp>
      <p:sp>
        <p:nvSpPr>
          <p:cNvPr id="4" name="Information_Classification"/>
          <p:cNvSpPr txBox="1"/>
          <p:nvPr/>
        </p:nvSpPr>
        <p:spPr>
          <a:xfrm>
            <a:off x="9843135" y="6630039"/>
            <a:ext cx="1255395" cy="138499"/>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smtClean="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smtClean="0">
                <a:solidFill>
                  <a:schemeClr val="bg1"/>
                </a:solidFill>
              </a:rPr>
              <a:t>2016 SAP SE or an SAP affiliate company. All rights reserved.</a:t>
            </a:r>
          </a:p>
        </p:txBody>
      </p:sp>
      <p:sp>
        <p:nvSpPr>
          <p:cNvPr id="14" name="TextBox 13"/>
          <p:cNvSpPr txBox="1"/>
          <p:nvPr/>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smtClean="0">
              <a:solidFill>
                <a:schemeClr val="bg1"/>
              </a:solidFill>
            </a:endParaRPr>
          </a:p>
        </p:txBody>
      </p:sp>
      <p:sp>
        <p:nvSpPr>
          <p:cNvPr id="15" name="Information_Classification"/>
          <p:cNvSpPr txBox="1"/>
          <p:nvPr/>
        </p:nvSpPr>
        <p:spPr>
          <a:xfrm>
            <a:off x="9843135" y="6630039"/>
            <a:ext cx="1255395" cy="138499"/>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smtClean="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2715320752"/>
      </p:ext>
    </p:extLst>
  </p:cSld>
  <p:clrMap bg1="lt1" tx1="dk1" bg2="lt2" tx2="dk2" accent1="accent1" accent2="accent2" accent3="accent3" accent4="accent4" accent5="accent5" accent6="accent6" hlink="hlink" folHlink="folHlink"/>
  <p:sldLayoutIdLst>
    <p:sldLayoutId id="2147484067" r:id="rId1"/>
    <p:sldLayoutId id="2147484068" r:id="rId2"/>
    <p:sldLayoutId id="2147484069" r:id="rId3"/>
    <p:sldLayoutId id="2147484070" r:id="rId4"/>
    <p:sldLayoutId id="2147484071" r:id="rId5"/>
    <p:sldLayoutId id="2147484072" r:id="rId6"/>
    <p:sldLayoutId id="2147484073" r:id="rId7"/>
    <p:sldLayoutId id="2147484074" r:id="rId8"/>
    <p:sldLayoutId id="2147484075" r:id="rId9"/>
    <p:sldLayoutId id="2147484076" r:id="rId10"/>
    <p:sldLayoutId id="2147484077" r:id="rId11"/>
    <p:sldLayoutId id="2147484078" r:id="rId12"/>
    <p:sldLayoutId id="2147484079" r:id="rId13"/>
    <p:sldLayoutId id="2147484080" r:id="rId14"/>
    <p:sldLayoutId id="2147484081" r:id="rId15"/>
  </p:sldLayoutIdLst>
  <p:timing>
    <p:tnLst>
      <p:par>
        <p:cTn id="1" dur="indefinite" restart="never" nodeType="tmRoot"/>
      </p:par>
    </p:tnLst>
  </p:timing>
  <p:hf hdr="0" ftr="0" dt="0"/>
  <p:txStyles>
    <p:titleStyle>
      <a:lvl1pPr algn="l" defTabSz="1088776" rtl="0" eaLnBrk="1" latinLnBrk="0" hangingPunct="1">
        <a:spcBef>
          <a:spcPct val="0"/>
        </a:spcBef>
        <a:buNone/>
        <a:defRPr sz="2800" b="1" kern="1200">
          <a:solidFill>
            <a:schemeClr val="tx2"/>
          </a:solidFill>
          <a:latin typeface="+mj-lt"/>
          <a:ea typeface="+mj-ea"/>
          <a:cs typeface="+mj-cs"/>
        </a:defRPr>
      </a:lvl1pPr>
    </p:titleStyle>
    <p:bodyStyle>
      <a:lvl1pPr marL="342900" marR="0" indent="-342900" algn="l" defTabSz="1088776" rtl="0" eaLnBrk="1" fontAlgn="auto" latinLnBrk="0" hangingPunct="1">
        <a:lnSpc>
          <a:spcPct val="100000"/>
        </a:lnSpc>
        <a:spcBef>
          <a:spcPts val="2400"/>
        </a:spcBef>
        <a:spcAft>
          <a:spcPts val="0"/>
        </a:spcAft>
        <a:buClr>
          <a:srgbClr val="F0AB00"/>
        </a:buClr>
        <a:buSzPct val="80000"/>
        <a:buFont typeface="Arial" charset="0"/>
        <a:buNone/>
        <a:tabLst/>
        <a:defRPr sz="2800" b="1" kern="1200">
          <a:solidFill>
            <a:schemeClr val="tx1"/>
          </a:solidFill>
          <a:latin typeface="+mn-lt"/>
          <a:ea typeface="+mn-ea"/>
          <a:cs typeface="+mn-cs"/>
        </a:defRPr>
      </a:lvl1pPr>
      <a:lvl2pPr marL="0" marR="0" indent="0" algn="l" defTabSz="1088776"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80000" marR="0" indent="-180000" algn="l" defTabSz="1088776"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60000" marR="0" indent="-180000" algn="l" defTabSz="1088776"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40000" marR="0" indent="-180000" algn="l" defTabSz="1088776"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hyperlink" Target="http://creativecommons.org/licenses/by-sa/3.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commons.wikimedia.org/wiki/File:San_Francisco%E2%80%93Oakland_Bay_Bridge-_New_and_Old_bridges.jpg#file" TargetMode="External"/><Relationship Id="rId5" Type="http://schemas.openxmlformats.org/officeDocument/2006/relationships/image" Target="../media/image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hyperlink" Target="http://martinfowler.com/bliki/CanaryRelease.html" TargetMode="Externa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hyperlink" Target="http://martinfowler.com/bliki/CanaryRelease.html" TargetMode="Externa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hyperlink" Target="http://martinfowler.com/bliki/CanaryRelease.html" TargetMode="Externa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hyperlink" Target="http://martinfowler.com/bliki/CanaryRelease.html" TargetMode="Externa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hyperlink" Target="http://martinfowler.com/bliki/CanaryRelease.html" TargetMode="Externa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docs.pivotal.io/pivotalcf/devguide/deploy-apps/blue-green.html" TargetMode="External"/><Relationship Id="rId2" Type="http://schemas.openxmlformats.org/officeDocument/2006/relationships/hyperlink" Target="http://martinfowler.com/bliki/BlueGreenDeployment.html" TargetMode="Externa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docs.pivotal.io/pivotalcf/devguide/deploy-apps/blue-green.html" TargetMode="External"/><Relationship Id="rId2" Type="http://schemas.openxmlformats.org/officeDocument/2006/relationships/hyperlink" Target="http://martinfowler.com/bliki/BlueGreenDeployment.html" TargetMode="Externa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hyperlink" Target="https://docs.pivotal.io/pivotalcf/devguide/deploy-apps/blue-green.html" TargetMode="External"/><Relationship Id="rId2" Type="http://schemas.openxmlformats.org/officeDocument/2006/relationships/hyperlink" Target="http://martinfowler.com/bliki/BlueGreenDeployment.html"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docs.pivotal.io/pivotalcf/devguide/deploy-apps/blue-green.html" TargetMode="External"/><Relationship Id="rId2" Type="http://schemas.openxmlformats.org/officeDocument/2006/relationships/hyperlink" Target="http://martinfowler.com/bliki/BlueGreenDeployment.html" TargetMode="Externa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docs.pivotal.io/pivotalcf/devguide/deploy-apps/blue-green.html" TargetMode="External"/><Relationship Id="rId2" Type="http://schemas.openxmlformats.org/officeDocument/2006/relationships/hyperlink" Target="http://martinfowler.com/bliki/BlueGreenDeployment.html" TargetMode="Externa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docs.pivotal.io/pivotalcf/devguide/deploy-apps/blue-green.html" TargetMode="External"/><Relationship Id="rId2" Type="http://schemas.openxmlformats.org/officeDocument/2006/relationships/hyperlink" Target="http://martinfowler.com/bliki/BlueGreenDeployment.html" TargetMode="Externa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wdf.sap.corp/cc-java-dev/cc-m4-coursematerial/blob/master/Exercises/Exercise08-ProductionStage-Part2.md" TargetMode="External"/><Relationship Id="rId2" Type="http://schemas.openxmlformats.org/officeDocument/2006/relationships/hyperlink" Target="https://github.wdf.sap.corp/cc-java-dev/cc-m4-coursematerial/blob/master/Exercises/Exercise08-ProductionStage-Part1.md" TargetMode="Externa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811" y="0"/>
            <a:ext cx="10873553" cy="6859588"/>
          </a:xfrm>
          <a:prstGeom prst="rect">
            <a:avLst/>
          </a:prstGeom>
        </p:spPr>
      </p:pic>
      <p:pic>
        <p:nvPicPr>
          <p:cNvPr id="13" name="Picture 12"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0" y="826364"/>
            <a:ext cx="6705600" cy="5575957"/>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Zero-Downtime Deployment</a:t>
            </a:r>
            <a:endParaRPr lang="en-US" dirty="0"/>
          </a:p>
        </p:txBody>
      </p:sp>
      <p:sp>
        <p:nvSpPr>
          <p:cNvPr id="6" name="Subtitle 5"/>
          <p:cNvSpPr>
            <a:spLocks noGrp="1"/>
          </p:cNvSpPr>
          <p:nvPr>
            <p:ph type="subTitle" idx="1"/>
          </p:nvPr>
        </p:nvSpPr>
        <p:spPr/>
        <p:txBody>
          <a:bodyPr/>
          <a:lstStyle/>
          <a:p>
            <a:endParaRPr lang="de-DE"/>
          </a:p>
        </p:txBody>
      </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3" name="TextBox 2"/>
          <p:cNvSpPr txBox="1"/>
          <p:nvPr/>
        </p:nvSpPr>
        <p:spPr>
          <a:xfrm>
            <a:off x="8540403" y="6329281"/>
            <a:ext cx="2993961"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400" dirty="0">
                <a:solidFill>
                  <a:schemeClr val="bg2"/>
                </a:solidFill>
              </a:rPr>
              <a:t>© </a:t>
            </a:r>
            <a:r>
              <a:rPr lang="de-DE" sz="1400" dirty="0">
                <a:solidFill>
                  <a:schemeClr val="bg2"/>
                </a:solidFill>
                <a:hlinkClick r:id="rId6"/>
              </a:rPr>
              <a:t>Frank Schulenburg</a:t>
            </a:r>
            <a:r>
              <a:rPr lang="de-DE" sz="1400" dirty="0">
                <a:solidFill>
                  <a:schemeClr val="bg2"/>
                </a:solidFill>
              </a:rPr>
              <a:t> / </a:t>
            </a:r>
            <a:r>
              <a:rPr lang="de-DE" sz="1400" dirty="0">
                <a:solidFill>
                  <a:schemeClr val="bg2"/>
                </a:solidFill>
                <a:hlinkClick r:id="rId7"/>
              </a:rPr>
              <a:t>CC-BY-SA-3.0</a:t>
            </a:r>
            <a:endParaRPr lang="de-DE" sz="1400" kern="0" dirty="0" smtClean="0">
              <a:solidFill>
                <a:schemeClr val="bg2"/>
              </a:solidFill>
              <a:ea typeface="Arial Unicode MS" pitchFamily="34" charset="-128"/>
              <a:cs typeface="Arial Unicode MS" pitchFamily="34" charset="-128"/>
            </a:endParaRPr>
          </a:p>
        </p:txBody>
      </p:sp>
    </p:spTree>
    <p:extLst>
      <p:ext uri="{BB962C8B-B14F-4D97-AF65-F5344CB8AC3E}">
        <p14:creationId xmlns:p14="http://schemas.microsoft.com/office/powerpoint/2010/main" val="2301299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Canary</a:t>
            </a:r>
            <a:r>
              <a:rPr lang="de-DE" dirty="0" smtClean="0"/>
              <a:t> </a:t>
            </a:r>
            <a:r>
              <a:rPr lang="de-DE" dirty="0" err="1" smtClean="0"/>
              <a:t>Deployment</a:t>
            </a:r>
            <a:endParaRPr lang="de-DE" dirty="0"/>
          </a:p>
        </p:txBody>
      </p:sp>
      <p:sp>
        <p:nvSpPr>
          <p:cNvPr id="3" name="Text Placeholder 2"/>
          <p:cNvSpPr>
            <a:spLocks noGrp="1"/>
          </p:cNvSpPr>
          <p:nvPr>
            <p:ph type="body" sz="quarter" idx="11"/>
          </p:nvPr>
        </p:nvSpPr>
        <p:spPr/>
        <p:txBody>
          <a:bodyPr/>
          <a:lstStyle/>
          <a:p>
            <a:pPr marL="342900" indent="-342900">
              <a:buFont typeface="Arial" panose="020B0604020202020204" pitchFamily="34" charset="0"/>
              <a:buChar char="•"/>
            </a:pPr>
            <a:r>
              <a:rPr lang="de-DE" dirty="0" err="1"/>
              <a:t>Controlled</a:t>
            </a:r>
            <a:r>
              <a:rPr lang="de-DE" dirty="0"/>
              <a:t> </a:t>
            </a:r>
            <a:r>
              <a:rPr lang="de-DE" dirty="0" err="1"/>
              <a:t>release</a:t>
            </a:r>
            <a:r>
              <a:rPr lang="de-DE" dirty="0"/>
              <a:t> </a:t>
            </a:r>
            <a:r>
              <a:rPr lang="de-DE" dirty="0" err="1"/>
              <a:t>of</a:t>
            </a:r>
            <a:r>
              <a:rPr lang="de-DE" dirty="0"/>
              <a:t> </a:t>
            </a:r>
            <a:r>
              <a:rPr lang="de-DE" dirty="0" err="1"/>
              <a:t>new</a:t>
            </a:r>
            <a:r>
              <a:rPr lang="de-DE" dirty="0"/>
              <a:t> </a:t>
            </a:r>
            <a:r>
              <a:rPr lang="de-DE" dirty="0" err="1"/>
              <a:t>versions</a:t>
            </a:r>
            <a:r>
              <a:rPr lang="de-DE" dirty="0"/>
              <a:t> </a:t>
            </a:r>
            <a:r>
              <a:rPr lang="de-DE" dirty="0" err="1"/>
              <a:t>to</a:t>
            </a:r>
            <a:r>
              <a:rPr lang="de-DE" dirty="0"/>
              <a:t> a </a:t>
            </a:r>
            <a:r>
              <a:rPr lang="de-DE" dirty="0" err="1"/>
              <a:t>specific</a:t>
            </a:r>
            <a:r>
              <a:rPr lang="de-DE" dirty="0"/>
              <a:t> </a:t>
            </a:r>
            <a:r>
              <a:rPr lang="de-DE" dirty="0" err="1"/>
              <a:t>group</a:t>
            </a:r>
            <a:r>
              <a:rPr lang="de-DE" dirty="0"/>
              <a:t> </a:t>
            </a:r>
            <a:r>
              <a:rPr lang="de-DE" dirty="0" err="1"/>
              <a:t>of</a:t>
            </a:r>
            <a:r>
              <a:rPr lang="de-DE" dirty="0"/>
              <a:t> </a:t>
            </a:r>
            <a:r>
              <a:rPr lang="de-DE" dirty="0" err="1"/>
              <a:t>users</a:t>
            </a:r>
            <a:endParaRPr lang="de-DE" dirty="0"/>
          </a:p>
          <a:p>
            <a:pPr marL="342900" indent="-342900">
              <a:buFont typeface="Arial" panose="020B0604020202020204" pitchFamily="34" charset="0"/>
              <a:buChar char="•"/>
            </a:pPr>
            <a:r>
              <a:rPr lang="de-DE" dirty="0"/>
              <a:t>Fine </a:t>
            </a:r>
            <a:r>
              <a:rPr lang="de-DE" dirty="0" err="1"/>
              <a:t>grained</a:t>
            </a:r>
            <a:r>
              <a:rPr lang="de-DE" dirty="0"/>
              <a:t> variant </a:t>
            </a:r>
            <a:r>
              <a:rPr lang="de-DE" dirty="0" err="1"/>
              <a:t>of</a:t>
            </a:r>
            <a:r>
              <a:rPr lang="de-DE" dirty="0"/>
              <a:t> Blue-Green </a:t>
            </a:r>
            <a:r>
              <a:rPr lang="de-DE" dirty="0" err="1"/>
              <a:t>Deployment</a:t>
            </a:r>
            <a:endParaRPr lang="de-DE" dirty="0"/>
          </a:p>
        </p:txBody>
      </p:sp>
      <p:sp>
        <p:nvSpPr>
          <p:cNvPr id="32" name="Rounded Rectangle 31"/>
          <p:cNvSpPr/>
          <p:nvPr/>
        </p:nvSpPr>
        <p:spPr bwMode="gray">
          <a:xfrm>
            <a:off x="8379267" y="2707689"/>
            <a:ext cx="1121678" cy="941196"/>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sz="2000" kern="0" dirty="0">
                <a:ea typeface="Arial Unicode MS" pitchFamily="34" charset="-128"/>
                <a:cs typeface="Arial Unicode MS" pitchFamily="34" charset="-128"/>
              </a:rPr>
              <a:t>Router</a:t>
            </a:r>
          </a:p>
        </p:txBody>
      </p:sp>
      <p:sp>
        <p:nvSpPr>
          <p:cNvPr id="5" name="Rectangle 4"/>
          <p:cNvSpPr/>
          <p:nvPr/>
        </p:nvSpPr>
        <p:spPr>
          <a:xfrm>
            <a:off x="8381392" y="6085409"/>
            <a:ext cx="3489933" cy="253916"/>
          </a:xfrm>
          <a:prstGeom prst="rect">
            <a:avLst/>
          </a:prstGeom>
        </p:spPr>
        <p:txBody>
          <a:bodyPr wrap="square">
            <a:spAutoFit/>
          </a:bodyPr>
          <a:lstStyle/>
          <a:p>
            <a:pPr algn="r"/>
            <a:r>
              <a:rPr lang="de-DE" sz="1050" dirty="0">
                <a:solidFill>
                  <a:srgbClr val="000000"/>
                </a:solidFill>
                <a:hlinkClick r:id="rId2"/>
              </a:rPr>
              <a:t>http://martinfowler.com/bliki/CanaryRelease.html</a:t>
            </a:r>
            <a:endParaRPr lang="de-DE" sz="1050" dirty="0">
              <a:solidFill>
                <a:srgbClr val="000000"/>
              </a:solidFill>
            </a:endParaRPr>
          </a:p>
        </p:txBody>
      </p:sp>
      <p:cxnSp>
        <p:nvCxnSpPr>
          <p:cNvPr id="43" name="Straight Connector 42"/>
          <p:cNvCxnSpPr/>
          <p:nvPr/>
        </p:nvCxnSpPr>
        <p:spPr>
          <a:xfrm>
            <a:off x="8940106" y="2277092"/>
            <a:ext cx="1" cy="430597"/>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bwMode="gray">
          <a:xfrm>
            <a:off x="9500945" y="4056933"/>
            <a:ext cx="1232158" cy="941196"/>
          </a:xfrm>
          <a:prstGeom prst="roundRect">
            <a:avLst/>
          </a:prstGeom>
          <a:solidFill>
            <a:schemeClr val="accent4">
              <a:lumMod val="20000"/>
              <a:lumOff val="8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A</a:t>
            </a:r>
            <a:br>
              <a:rPr lang="de-DE" sz="2000" kern="0" dirty="0">
                <a:ea typeface="Arial Unicode MS" pitchFamily="34" charset="-128"/>
                <a:cs typeface="Arial Unicode MS" pitchFamily="34" charset="-128"/>
              </a:rPr>
            </a:br>
            <a:r>
              <a:rPr lang="de-DE" sz="2000" kern="0" dirty="0">
                <a:ea typeface="Arial Unicode MS" pitchFamily="34" charset="-128"/>
                <a:cs typeface="Arial Unicode MS" pitchFamily="34" charset="-128"/>
              </a:rPr>
              <a:t>2.0</a:t>
            </a:r>
            <a:endParaRPr sz="2000" kern="0" dirty="0">
              <a:ea typeface="Arial Unicode MS" pitchFamily="34" charset="-128"/>
              <a:cs typeface="Arial Unicode MS" pitchFamily="34" charset="-128"/>
            </a:endParaRPr>
          </a:p>
        </p:txBody>
      </p:sp>
      <p:sp>
        <p:nvSpPr>
          <p:cNvPr id="12" name="TextBox 11"/>
          <p:cNvSpPr txBox="1"/>
          <p:nvPr/>
        </p:nvSpPr>
        <p:spPr>
          <a:xfrm>
            <a:off x="9215022" y="2076892"/>
            <a:ext cx="124393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smtClean="0">
                <a:ea typeface="Arial Unicode MS" pitchFamily="34" charset="-128"/>
                <a:cs typeface="Arial Unicode MS" pitchFamily="34" charset="-128"/>
              </a:rPr>
              <a:t>A.&lt;</a:t>
            </a:r>
            <a:r>
              <a:rPr lang="de-DE" sz="1800" kern="0" dirty="0" err="1" smtClean="0">
                <a:ea typeface="Arial Unicode MS" pitchFamily="34" charset="-128"/>
                <a:cs typeface="Arial Unicode MS" pitchFamily="34" charset="-128"/>
              </a:rPr>
              <a:t>domain</a:t>
            </a:r>
            <a:r>
              <a:rPr lang="de-DE" sz="1800" kern="0" dirty="0" smtClean="0">
                <a:ea typeface="Arial Unicode MS" pitchFamily="34" charset="-128"/>
                <a:cs typeface="Arial Unicode MS" pitchFamily="34" charset="-128"/>
              </a:rPr>
              <a:t>&gt;</a:t>
            </a:r>
          </a:p>
        </p:txBody>
      </p:sp>
      <p:sp>
        <p:nvSpPr>
          <p:cNvPr id="13" name="Rounded Rectangle 12"/>
          <p:cNvSpPr/>
          <p:nvPr/>
        </p:nvSpPr>
        <p:spPr bwMode="gray">
          <a:xfrm>
            <a:off x="7147109" y="4056933"/>
            <a:ext cx="1232158" cy="941196"/>
          </a:xfrm>
          <a:prstGeom prst="roundRect">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A</a:t>
            </a:r>
            <a:br>
              <a:rPr lang="de-DE" sz="2000" kern="0" dirty="0">
                <a:ea typeface="Arial Unicode MS" pitchFamily="34" charset="-128"/>
                <a:cs typeface="Arial Unicode MS" pitchFamily="34" charset="-128"/>
              </a:rPr>
            </a:br>
            <a:r>
              <a:rPr lang="de-DE" sz="2000" kern="0" dirty="0">
                <a:ea typeface="Arial Unicode MS" pitchFamily="34" charset="-128"/>
                <a:cs typeface="Arial Unicode MS" pitchFamily="34" charset="-128"/>
              </a:rPr>
              <a:t>1.0</a:t>
            </a:r>
            <a:endParaRPr sz="2000" kern="0" dirty="0">
              <a:ea typeface="Arial Unicode MS" pitchFamily="34" charset="-128"/>
              <a:cs typeface="Arial Unicode MS" pitchFamily="34" charset="-128"/>
            </a:endParaRPr>
          </a:p>
        </p:txBody>
      </p:sp>
      <p:cxnSp>
        <p:nvCxnSpPr>
          <p:cNvPr id="14" name="Straight Connector 13"/>
          <p:cNvCxnSpPr>
            <a:stCxn id="32" idx="2"/>
            <a:endCxn id="13" idx="0"/>
          </p:cNvCxnSpPr>
          <p:nvPr/>
        </p:nvCxnSpPr>
        <p:spPr>
          <a:xfrm flipH="1">
            <a:off x="7763188" y="3648885"/>
            <a:ext cx="1176918" cy="408048"/>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428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Canary</a:t>
            </a:r>
            <a:r>
              <a:rPr lang="de-DE" dirty="0" smtClean="0"/>
              <a:t> </a:t>
            </a:r>
            <a:r>
              <a:rPr lang="de-DE" dirty="0" err="1" smtClean="0"/>
              <a:t>Deployment</a:t>
            </a:r>
            <a:endParaRPr lang="de-DE" dirty="0"/>
          </a:p>
        </p:txBody>
      </p:sp>
      <p:sp>
        <p:nvSpPr>
          <p:cNvPr id="3" name="Text Placeholder 2"/>
          <p:cNvSpPr>
            <a:spLocks noGrp="1"/>
          </p:cNvSpPr>
          <p:nvPr>
            <p:ph type="body" sz="quarter" idx="11"/>
          </p:nvPr>
        </p:nvSpPr>
        <p:spPr/>
        <p:txBody>
          <a:bodyPr vert="horz" lIns="0" tIns="0" rIns="0" bIns="0" rtlCol="0">
            <a:noAutofit/>
          </a:bodyPr>
          <a:lstStyle/>
          <a:p>
            <a:pPr>
              <a:buChar char="•"/>
            </a:pPr>
            <a:r>
              <a:rPr lang="de-DE" dirty="0" err="1"/>
              <a:t>Make</a:t>
            </a:r>
            <a:r>
              <a:rPr lang="de-DE" dirty="0"/>
              <a:t> </a:t>
            </a:r>
            <a:r>
              <a:rPr lang="de-DE" dirty="0" err="1"/>
              <a:t>new</a:t>
            </a:r>
            <a:r>
              <a:rPr lang="de-DE" dirty="0"/>
              <a:t> </a:t>
            </a:r>
            <a:r>
              <a:rPr lang="de-DE" dirty="0" err="1"/>
              <a:t>version</a:t>
            </a:r>
            <a:r>
              <a:rPr lang="de-DE" dirty="0"/>
              <a:t> </a:t>
            </a:r>
            <a:r>
              <a:rPr lang="de-DE" dirty="0" err="1"/>
              <a:t>available</a:t>
            </a:r>
            <a:r>
              <a:rPr lang="de-DE" dirty="0"/>
              <a:t> </a:t>
            </a:r>
            <a:r>
              <a:rPr lang="de-DE" dirty="0" err="1"/>
              <a:t>to</a:t>
            </a:r>
            <a:r>
              <a:rPr lang="de-DE" dirty="0"/>
              <a:t> </a:t>
            </a:r>
            <a:r>
              <a:rPr lang="de-DE" dirty="0" err="1"/>
              <a:t>only</a:t>
            </a:r>
            <a:r>
              <a:rPr lang="de-DE" dirty="0"/>
              <a:t> a </a:t>
            </a:r>
            <a:r>
              <a:rPr lang="de-DE" dirty="0" err="1"/>
              <a:t>subset</a:t>
            </a:r>
            <a:r>
              <a:rPr lang="de-DE" dirty="0"/>
              <a:t> </a:t>
            </a:r>
            <a:r>
              <a:rPr lang="de-DE" dirty="0" err="1"/>
              <a:t>of</a:t>
            </a:r>
            <a:r>
              <a:rPr lang="de-DE" dirty="0"/>
              <a:t> </a:t>
            </a:r>
            <a:r>
              <a:rPr lang="de-DE" dirty="0" err="1"/>
              <a:t>users</a:t>
            </a:r>
            <a:endParaRPr lang="de-DE" dirty="0"/>
          </a:p>
          <a:p>
            <a:pPr marL="627063" lvl="1" indent="-342900">
              <a:buFont typeface="Arial" charset="0"/>
              <a:buChar char="•"/>
            </a:pPr>
            <a:r>
              <a:rPr lang="de-DE" dirty="0"/>
              <a:t>Internal </a:t>
            </a:r>
            <a:r>
              <a:rPr lang="de-DE" dirty="0" err="1"/>
              <a:t>test</a:t>
            </a:r>
            <a:r>
              <a:rPr lang="de-DE" dirty="0"/>
              <a:t> </a:t>
            </a:r>
            <a:r>
              <a:rPr lang="de-DE" dirty="0" err="1"/>
              <a:t>users</a:t>
            </a:r>
            <a:endParaRPr lang="de-DE" dirty="0"/>
          </a:p>
          <a:p>
            <a:pPr marL="627063" lvl="1" indent="-342900">
              <a:buFont typeface="Arial" charset="0"/>
              <a:buChar char="•"/>
            </a:pPr>
            <a:r>
              <a:rPr lang="de-DE" dirty="0"/>
              <a:t>A </a:t>
            </a:r>
            <a:r>
              <a:rPr lang="de-DE" dirty="0" err="1"/>
              <a:t>percentage</a:t>
            </a:r>
            <a:r>
              <a:rPr lang="de-DE" dirty="0"/>
              <a:t> </a:t>
            </a:r>
            <a:r>
              <a:rPr lang="de-DE" dirty="0" err="1"/>
              <a:t>of</a:t>
            </a:r>
            <a:r>
              <a:rPr lang="de-DE" dirty="0"/>
              <a:t> </a:t>
            </a:r>
            <a:r>
              <a:rPr lang="de-DE" dirty="0" err="1"/>
              <a:t>users</a:t>
            </a:r>
            <a:endParaRPr lang="de-DE" dirty="0"/>
          </a:p>
          <a:p>
            <a:pPr marL="627063" lvl="1" indent="-342900">
              <a:buFont typeface="Arial" charset="0"/>
              <a:buChar char="•"/>
            </a:pPr>
            <a:r>
              <a:rPr lang="de-DE" dirty="0"/>
              <a:t>A </a:t>
            </a:r>
            <a:r>
              <a:rPr lang="de-DE" dirty="0" err="1"/>
              <a:t>geographic</a:t>
            </a:r>
            <a:r>
              <a:rPr lang="de-DE" dirty="0"/>
              <a:t> </a:t>
            </a:r>
            <a:r>
              <a:rPr lang="de-DE" dirty="0" err="1"/>
              <a:t>subset</a:t>
            </a:r>
            <a:r>
              <a:rPr lang="de-DE" dirty="0"/>
              <a:t> </a:t>
            </a:r>
            <a:r>
              <a:rPr lang="de-DE" dirty="0" err="1"/>
              <a:t>of</a:t>
            </a:r>
            <a:r>
              <a:rPr lang="de-DE" dirty="0"/>
              <a:t> </a:t>
            </a:r>
            <a:r>
              <a:rPr lang="de-DE" dirty="0" err="1"/>
              <a:t>users</a:t>
            </a:r>
            <a:endParaRPr lang="de-DE" dirty="0"/>
          </a:p>
          <a:p>
            <a:pPr marL="539750" lvl="2" indent="328613">
              <a:buFont typeface="Arial" charset="0"/>
              <a:buChar char="•"/>
            </a:pPr>
            <a:endParaRPr lang="de-DE" dirty="0"/>
          </a:p>
        </p:txBody>
      </p:sp>
      <p:sp>
        <p:nvSpPr>
          <p:cNvPr id="32" name="Rounded Rectangle 31"/>
          <p:cNvSpPr/>
          <p:nvPr/>
        </p:nvSpPr>
        <p:spPr bwMode="gray">
          <a:xfrm>
            <a:off x="8379267" y="2707689"/>
            <a:ext cx="1121678" cy="941196"/>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sz="2000" kern="0" dirty="0">
                <a:ea typeface="Arial Unicode MS" pitchFamily="34" charset="-128"/>
                <a:cs typeface="Arial Unicode MS" pitchFamily="34" charset="-128"/>
              </a:rPr>
              <a:t>Router</a:t>
            </a:r>
          </a:p>
        </p:txBody>
      </p:sp>
      <p:cxnSp>
        <p:nvCxnSpPr>
          <p:cNvPr id="43" name="Straight Connector 42"/>
          <p:cNvCxnSpPr/>
          <p:nvPr/>
        </p:nvCxnSpPr>
        <p:spPr>
          <a:xfrm>
            <a:off x="8940106" y="2277092"/>
            <a:ext cx="1" cy="430597"/>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bwMode="gray">
          <a:xfrm>
            <a:off x="9500945" y="4056933"/>
            <a:ext cx="1232158" cy="941196"/>
          </a:xfrm>
          <a:prstGeom prst="roundRect">
            <a:avLst/>
          </a:prstGeom>
          <a:solidFill>
            <a:schemeClr val="accent4">
              <a:lumMod val="20000"/>
              <a:lumOff val="8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A</a:t>
            </a:r>
            <a:br>
              <a:rPr lang="de-DE" sz="2000" kern="0" dirty="0">
                <a:ea typeface="Arial Unicode MS" pitchFamily="34" charset="-128"/>
                <a:cs typeface="Arial Unicode MS" pitchFamily="34" charset="-128"/>
              </a:rPr>
            </a:br>
            <a:r>
              <a:rPr lang="de-DE" sz="2000" kern="0" dirty="0">
                <a:ea typeface="Arial Unicode MS" pitchFamily="34" charset="-128"/>
                <a:cs typeface="Arial Unicode MS" pitchFamily="34" charset="-128"/>
              </a:rPr>
              <a:t>2.0</a:t>
            </a:r>
            <a:endParaRPr sz="2000" kern="0" dirty="0">
              <a:ea typeface="Arial Unicode MS" pitchFamily="34" charset="-128"/>
              <a:cs typeface="Arial Unicode MS" pitchFamily="34" charset="-128"/>
            </a:endParaRPr>
          </a:p>
        </p:txBody>
      </p:sp>
      <p:sp>
        <p:nvSpPr>
          <p:cNvPr id="12" name="TextBox 11"/>
          <p:cNvSpPr txBox="1"/>
          <p:nvPr/>
        </p:nvSpPr>
        <p:spPr>
          <a:xfrm>
            <a:off x="9215022" y="2076892"/>
            <a:ext cx="124393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smtClean="0">
                <a:ea typeface="Arial Unicode MS" pitchFamily="34" charset="-128"/>
                <a:cs typeface="Arial Unicode MS" pitchFamily="34" charset="-128"/>
              </a:rPr>
              <a:t>A.&lt;</a:t>
            </a:r>
            <a:r>
              <a:rPr lang="de-DE" sz="1800" kern="0" dirty="0" err="1" smtClean="0">
                <a:ea typeface="Arial Unicode MS" pitchFamily="34" charset="-128"/>
                <a:cs typeface="Arial Unicode MS" pitchFamily="34" charset="-128"/>
              </a:rPr>
              <a:t>domain</a:t>
            </a:r>
            <a:r>
              <a:rPr lang="de-DE" sz="1800" kern="0" dirty="0" smtClean="0">
                <a:ea typeface="Arial Unicode MS" pitchFamily="34" charset="-128"/>
                <a:cs typeface="Arial Unicode MS" pitchFamily="34" charset="-128"/>
              </a:rPr>
              <a:t>&gt;</a:t>
            </a:r>
          </a:p>
        </p:txBody>
      </p:sp>
      <p:sp>
        <p:nvSpPr>
          <p:cNvPr id="13" name="Rounded Rectangle 12"/>
          <p:cNvSpPr/>
          <p:nvPr/>
        </p:nvSpPr>
        <p:spPr bwMode="gray">
          <a:xfrm>
            <a:off x="7147109" y="4056933"/>
            <a:ext cx="1232158" cy="941196"/>
          </a:xfrm>
          <a:prstGeom prst="roundRect">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A</a:t>
            </a:r>
            <a:br>
              <a:rPr lang="de-DE" sz="2000" kern="0" dirty="0">
                <a:ea typeface="Arial Unicode MS" pitchFamily="34" charset="-128"/>
                <a:cs typeface="Arial Unicode MS" pitchFamily="34" charset="-128"/>
              </a:rPr>
            </a:br>
            <a:r>
              <a:rPr lang="de-DE" sz="2000" kern="0" dirty="0">
                <a:ea typeface="Arial Unicode MS" pitchFamily="34" charset="-128"/>
                <a:cs typeface="Arial Unicode MS" pitchFamily="34" charset="-128"/>
              </a:rPr>
              <a:t>1.0</a:t>
            </a:r>
            <a:endParaRPr sz="2000" kern="0" dirty="0">
              <a:ea typeface="Arial Unicode MS" pitchFamily="34" charset="-128"/>
              <a:cs typeface="Arial Unicode MS" pitchFamily="34" charset="-128"/>
            </a:endParaRPr>
          </a:p>
        </p:txBody>
      </p:sp>
      <p:cxnSp>
        <p:nvCxnSpPr>
          <p:cNvPr id="14" name="Straight Connector 13"/>
          <p:cNvCxnSpPr>
            <a:stCxn id="32" idx="2"/>
            <a:endCxn id="13" idx="0"/>
          </p:cNvCxnSpPr>
          <p:nvPr/>
        </p:nvCxnSpPr>
        <p:spPr>
          <a:xfrm flipH="1">
            <a:off x="7763188" y="3648885"/>
            <a:ext cx="1176918" cy="40804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32" idx="2"/>
            <a:endCxn id="50" idx="0"/>
          </p:cNvCxnSpPr>
          <p:nvPr/>
        </p:nvCxnSpPr>
        <p:spPr>
          <a:xfrm>
            <a:off x="8940106" y="3648885"/>
            <a:ext cx="1176918" cy="4080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381392" y="6085409"/>
            <a:ext cx="3489933" cy="253916"/>
          </a:xfrm>
          <a:prstGeom prst="rect">
            <a:avLst/>
          </a:prstGeom>
        </p:spPr>
        <p:txBody>
          <a:bodyPr wrap="square">
            <a:spAutoFit/>
          </a:bodyPr>
          <a:lstStyle/>
          <a:p>
            <a:pPr algn="r"/>
            <a:r>
              <a:rPr lang="de-DE" sz="1050" dirty="0">
                <a:solidFill>
                  <a:srgbClr val="000000"/>
                </a:solidFill>
                <a:hlinkClick r:id="rId2"/>
              </a:rPr>
              <a:t>http://martinfowler.com/bliki/CanaryRelease.html</a:t>
            </a:r>
            <a:endParaRPr lang="de-DE" sz="1050" dirty="0">
              <a:solidFill>
                <a:srgbClr val="000000"/>
              </a:solidFill>
            </a:endParaRPr>
          </a:p>
        </p:txBody>
      </p:sp>
      <p:sp>
        <p:nvSpPr>
          <p:cNvPr id="8" name="TextBox 7"/>
          <p:cNvSpPr txBox="1"/>
          <p:nvPr/>
        </p:nvSpPr>
        <p:spPr>
          <a:xfrm>
            <a:off x="9613628" y="3651621"/>
            <a:ext cx="220573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smtClean="0">
                <a:ea typeface="Arial Unicode MS" pitchFamily="34" charset="-128"/>
                <a:cs typeface="Arial Unicode MS" pitchFamily="34" charset="-128"/>
              </a:rPr>
              <a:t>Small </a:t>
            </a:r>
            <a:r>
              <a:rPr lang="de-DE" sz="1800" kern="0" dirty="0" err="1" smtClean="0">
                <a:ea typeface="Arial Unicode MS" pitchFamily="34" charset="-128"/>
                <a:cs typeface="Arial Unicode MS" pitchFamily="34" charset="-128"/>
              </a:rPr>
              <a:t>subset</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of</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users</a:t>
            </a:r>
            <a:endParaRPr lang="de-DE" sz="1800" kern="0" dirty="0" smtClean="0">
              <a:ea typeface="Arial Unicode MS" pitchFamily="34" charset="-128"/>
              <a:cs typeface="Arial Unicode MS" pitchFamily="34" charset="-128"/>
            </a:endParaRPr>
          </a:p>
        </p:txBody>
      </p:sp>
      <p:sp>
        <p:nvSpPr>
          <p:cNvPr id="17" name="TextBox 16"/>
          <p:cNvSpPr txBox="1"/>
          <p:nvPr/>
        </p:nvSpPr>
        <p:spPr>
          <a:xfrm>
            <a:off x="6804199" y="3648885"/>
            <a:ext cx="112851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smtClean="0">
                <a:ea typeface="Arial Unicode MS" pitchFamily="34" charset="-128"/>
                <a:cs typeface="Arial Unicode MS" pitchFamily="34" charset="-128"/>
              </a:rPr>
              <a:t>Most </a:t>
            </a:r>
            <a:r>
              <a:rPr lang="de-DE" sz="1800" kern="0" dirty="0" err="1" smtClean="0">
                <a:ea typeface="Arial Unicode MS" pitchFamily="34" charset="-128"/>
                <a:cs typeface="Arial Unicode MS" pitchFamily="34" charset="-128"/>
              </a:rPr>
              <a:t>users</a:t>
            </a:r>
            <a:endParaRPr lang="de-DE"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289393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Canary</a:t>
            </a:r>
            <a:r>
              <a:rPr lang="de-DE" dirty="0" smtClean="0"/>
              <a:t> </a:t>
            </a:r>
            <a:r>
              <a:rPr lang="de-DE" dirty="0" err="1" smtClean="0"/>
              <a:t>Deployment</a:t>
            </a:r>
            <a:endParaRPr lang="de-DE" dirty="0"/>
          </a:p>
        </p:txBody>
      </p:sp>
      <p:sp>
        <p:nvSpPr>
          <p:cNvPr id="3" name="Text Placeholder 2"/>
          <p:cNvSpPr>
            <a:spLocks noGrp="1"/>
          </p:cNvSpPr>
          <p:nvPr>
            <p:ph type="body" sz="quarter" idx="11"/>
          </p:nvPr>
        </p:nvSpPr>
        <p:spPr/>
        <p:txBody>
          <a:bodyPr/>
          <a:lstStyle/>
          <a:p>
            <a:pPr marL="342900" indent="-342900">
              <a:buFont typeface="Arial" panose="020B0604020202020204" pitchFamily="34" charset="0"/>
              <a:buChar char="•"/>
            </a:pPr>
            <a:r>
              <a:rPr lang="de-DE" dirty="0" err="1" smtClean="0"/>
              <a:t>Gradually</a:t>
            </a:r>
            <a:r>
              <a:rPr lang="de-DE" dirty="0" smtClean="0"/>
              <a:t> </a:t>
            </a:r>
            <a:r>
              <a:rPr lang="de-DE" dirty="0" err="1" smtClean="0"/>
              <a:t>increase</a:t>
            </a:r>
            <a:r>
              <a:rPr lang="de-DE" dirty="0" smtClean="0"/>
              <a:t> </a:t>
            </a:r>
            <a:r>
              <a:rPr lang="de-DE" dirty="0" err="1" smtClean="0"/>
              <a:t>load</a:t>
            </a:r>
            <a:r>
              <a:rPr lang="de-DE" dirty="0" smtClean="0"/>
              <a:t> on </a:t>
            </a:r>
            <a:r>
              <a:rPr lang="de-DE" dirty="0" err="1" smtClean="0"/>
              <a:t>new</a:t>
            </a:r>
            <a:r>
              <a:rPr lang="de-DE" dirty="0" smtClean="0"/>
              <a:t> </a:t>
            </a:r>
            <a:r>
              <a:rPr lang="de-DE" dirty="0" err="1" smtClean="0"/>
              <a:t>version</a:t>
            </a:r>
            <a:endParaRPr lang="de-DE" dirty="0" smtClean="0"/>
          </a:p>
          <a:p>
            <a:pPr marL="342900" indent="-342900">
              <a:buFont typeface="Arial" panose="020B0604020202020204" pitchFamily="34" charset="0"/>
              <a:buChar char="•"/>
            </a:pPr>
            <a:r>
              <a:rPr lang="de-DE" b="1" dirty="0" err="1" smtClean="0"/>
              <a:t>While</a:t>
            </a:r>
            <a:r>
              <a:rPr lang="de-DE" b="1" dirty="0" smtClean="0"/>
              <a:t> </a:t>
            </a:r>
            <a:r>
              <a:rPr lang="de-DE" b="1" dirty="0" err="1" smtClean="0"/>
              <a:t>closely</a:t>
            </a:r>
            <a:r>
              <a:rPr lang="de-DE" b="1" dirty="0" smtClean="0"/>
              <a:t> </a:t>
            </a:r>
            <a:r>
              <a:rPr lang="de-DE" b="1" dirty="0" err="1" smtClean="0"/>
              <a:t>monitoring</a:t>
            </a:r>
            <a:endParaRPr lang="de-DE" b="1" dirty="0"/>
          </a:p>
          <a:p>
            <a:pPr marL="522900" lvl="2" indent="-342900">
              <a:buFont typeface="Arial" panose="020B0604020202020204" pitchFamily="34" charset="0"/>
              <a:buChar char="•"/>
            </a:pPr>
            <a:endParaRPr lang="de-DE" dirty="0"/>
          </a:p>
        </p:txBody>
      </p:sp>
      <p:sp>
        <p:nvSpPr>
          <p:cNvPr id="32" name="Rounded Rectangle 31"/>
          <p:cNvSpPr/>
          <p:nvPr/>
        </p:nvSpPr>
        <p:spPr bwMode="gray">
          <a:xfrm>
            <a:off x="8379267" y="2707689"/>
            <a:ext cx="1121678" cy="941196"/>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sz="2000" kern="0" dirty="0">
                <a:ea typeface="Arial Unicode MS" pitchFamily="34" charset="-128"/>
                <a:cs typeface="Arial Unicode MS" pitchFamily="34" charset="-128"/>
              </a:rPr>
              <a:t>Router</a:t>
            </a:r>
          </a:p>
        </p:txBody>
      </p:sp>
      <p:cxnSp>
        <p:nvCxnSpPr>
          <p:cNvPr id="43" name="Straight Connector 42"/>
          <p:cNvCxnSpPr/>
          <p:nvPr/>
        </p:nvCxnSpPr>
        <p:spPr>
          <a:xfrm>
            <a:off x="8940106" y="2277092"/>
            <a:ext cx="1" cy="430597"/>
          </a:xfrm>
          <a:prstGeom prst="line">
            <a:avLst/>
          </a:prstGeom>
          <a:ln w="76200"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bwMode="gray">
          <a:xfrm>
            <a:off x="9500945" y="4056933"/>
            <a:ext cx="1232158" cy="941196"/>
          </a:xfrm>
          <a:prstGeom prst="roundRect">
            <a:avLst/>
          </a:prstGeom>
          <a:solidFill>
            <a:schemeClr val="accent4">
              <a:lumMod val="20000"/>
              <a:lumOff val="8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A</a:t>
            </a:r>
            <a:br>
              <a:rPr lang="de-DE" sz="2000" kern="0" dirty="0">
                <a:ea typeface="Arial Unicode MS" pitchFamily="34" charset="-128"/>
                <a:cs typeface="Arial Unicode MS" pitchFamily="34" charset="-128"/>
              </a:rPr>
            </a:br>
            <a:r>
              <a:rPr lang="de-DE" sz="2000" kern="0" dirty="0">
                <a:ea typeface="Arial Unicode MS" pitchFamily="34" charset="-128"/>
                <a:cs typeface="Arial Unicode MS" pitchFamily="34" charset="-128"/>
              </a:rPr>
              <a:t>2.0</a:t>
            </a:r>
            <a:endParaRPr sz="2000" kern="0" dirty="0">
              <a:ea typeface="Arial Unicode MS" pitchFamily="34" charset="-128"/>
              <a:cs typeface="Arial Unicode MS" pitchFamily="34" charset="-128"/>
            </a:endParaRPr>
          </a:p>
        </p:txBody>
      </p:sp>
      <p:sp>
        <p:nvSpPr>
          <p:cNvPr id="12" name="TextBox 11"/>
          <p:cNvSpPr txBox="1"/>
          <p:nvPr/>
        </p:nvSpPr>
        <p:spPr>
          <a:xfrm>
            <a:off x="9215022" y="2076892"/>
            <a:ext cx="124393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smtClean="0">
                <a:ea typeface="Arial Unicode MS" pitchFamily="34" charset="-128"/>
                <a:cs typeface="Arial Unicode MS" pitchFamily="34" charset="-128"/>
              </a:rPr>
              <a:t>A.&lt;</a:t>
            </a:r>
            <a:r>
              <a:rPr lang="de-DE" sz="1800" kern="0" dirty="0" err="1" smtClean="0">
                <a:ea typeface="Arial Unicode MS" pitchFamily="34" charset="-128"/>
                <a:cs typeface="Arial Unicode MS" pitchFamily="34" charset="-128"/>
              </a:rPr>
              <a:t>domain</a:t>
            </a:r>
            <a:r>
              <a:rPr lang="de-DE" sz="1800" kern="0" dirty="0" smtClean="0">
                <a:ea typeface="Arial Unicode MS" pitchFamily="34" charset="-128"/>
                <a:cs typeface="Arial Unicode MS" pitchFamily="34" charset="-128"/>
              </a:rPr>
              <a:t>&gt;</a:t>
            </a:r>
          </a:p>
        </p:txBody>
      </p:sp>
      <p:sp>
        <p:nvSpPr>
          <p:cNvPr id="13" name="Rounded Rectangle 12"/>
          <p:cNvSpPr/>
          <p:nvPr/>
        </p:nvSpPr>
        <p:spPr bwMode="gray">
          <a:xfrm>
            <a:off x="7147109" y="4056933"/>
            <a:ext cx="1232158" cy="941196"/>
          </a:xfrm>
          <a:prstGeom prst="roundRect">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A</a:t>
            </a:r>
            <a:br>
              <a:rPr lang="de-DE" sz="2000" kern="0" dirty="0">
                <a:ea typeface="Arial Unicode MS" pitchFamily="34" charset="-128"/>
                <a:cs typeface="Arial Unicode MS" pitchFamily="34" charset="-128"/>
              </a:rPr>
            </a:br>
            <a:r>
              <a:rPr lang="de-DE" sz="2000" kern="0" dirty="0">
                <a:ea typeface="Arial Unicode MS" pitchFamily="34" charset="-128"/>
                <a:cs typeface="Arial Unicode MS" pitchFamily="34" charset="-128"/>
              </a:rPr>
              <a:t>1.0</a:t>
            </a:r>
            <a:endParaRPr sz="2000" kern="0" dirty="0">
              <a:ea typeface="Arial Unicode MS" pitchFamily="34" charset="-128"/>
              <a:cs typeface="Arial Unicode MS" pitchFamily="34" charset="-128"/>
            </a:endParaRPr>
          </a:p>
        </p:txBody>
      </p:sp>
      <p:cxnSp>
        <p:nvCxnSpPr>
          <p:cNvPr id="14" name="Straight Connector 13"/>
          <p:cNvCxnSpPr>
            <a:stCxn id="32" idx="2"/>
            <a:endCxn id="13" idx="0"/>
          </p:cNvCxnSpPr>
          <p:nvPr/>
        </p:nvCxnSpPr>
        <p:spPr>
          <a:xfrm flipH="1">
            <a:off x="7763188" y="3648885"/>
            <a:ext cx="1176918" cy="408048"/>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32" idx="2"/>
            <a:endCxn id="50" idx="0"/>
          </p:cNvCxnSpPr>
          <p:nvPr/>
        </p:nvCxnSpPr>
        <p:spPr>
          <a:xfrm>
            <a:off x="8940106" y="3648885"/>
            <a:ext cx="1176918" cy="408048"/>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381392" y="6085409"/>
            <a:ext cx="3489933" cy="253916"/>
          </a:xfrm>
          <a:prstGeom prst="rect">
            <a:avLst/>
          </a:prstGeom>
        </p:spPr>
        <p:txBody>
          <a:bodyPr wrap="square">
            <a:spAutoFit/>
          </a:bodyPr>
          <a:lstStyle/>
          <a:p>
            <a:pPr algn="r"/>
            <a:r>
              <a:rPr lang="de-DE" sz="1050" dirty="0">
                <a:solidFill>
                  <a:srgbClr val="000000"/>
                </a:solidFill>
                <a:hlinkClick r:id="rId2"/>
              </a:rPr>
              <a:t>http://martinfowler.com/bliki/CanaryRelease.html</a:t>
            </a:r>
            <a:endParaRPr lang="de-DE" sz="1050" dirty="0">
              <a:solidFill>
                <a:srgbClr val="000000"/>
              </a:solidFill>
            </a:endParaRPr>
          </a:p>
        </p:txBody>
      </p:sp>
      <p:sp>
        <p:nvSpPr>
          <p:cNvPr id="8" name="TextBox 7"/>
          <p:cNvSpPr txBox="1"/>
          <p:nvPr/>
        </p:nvSpPr>
        <p:spPr>
          <a:xfrm>
            <a:off x="9836987" y="3648884"/>
            <a:ext cx="91050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smtClean="0">
                <a:ea typeface="Arial Unicode MS" pitchFamily="34" charset="-128"/>
                <a:cs typeface="Arial Unicode MS" pitchFamily="34" charset="-128"/>
              </a:rPr>
              <a:t>e.g. 50%</a:t>
            </a:r>
          </a:p>
        </p:txBody>
      </p:sp>
      <p:sp>
        <p:nvSpPr>
          <p:cNvPr id="17" name="TextBox 16"/>
          <p:cNvSpPr txBox="1"/>
          <p:nvPr/>
        </p:nvSpPr>
        <p:spPr>
          <a:xfrm>
            <a:off x="7303758" y="3648885"/>
            <a:ext cx="91050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smtClean="0">
                <a:ea typeface="Arial Unicode MS" pitchFamily="34" charset="-128"/>
                <a:cs typeface="Arial Unicode MS" pitchFamily="34" charset="-128"/>
              </a:rPr>
              <a:t>e.g. 50%</a:t>
            </a:r>
          </a:p>
        </p:txBody>
      </p:sp>
    </p:spTree>
    <p:extLst>
      <p:ext uri="{BB962C8B-B14F-4D97-AF65-F5344CB8AC3E}">
        <p14:creationId xmlns:p14="http://schemas.microsoft.com/office/powerpoint/2010/main" val="615604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Canary</a:t>
            </a:r>
            <a:r>
              <a:rPr lang="de-DE" dirty="0" smtClean="0"/>
              <a:t> </a:t>
            </a:r>
            <a:r>
              <a:rPr lang="de-DE" dirty="0" err="1" smtClean="0"/>
              <a:t>Deployment</a:t>
            </a:r>
            <a:endParaRPr lang="de-DE" dirty="0"/>
          </a:p>
        </p:txBody>
      </p:sp>
      <p:sp>
        <p:nvSpPr>
          <p:cNvPr id="3" name="Text Placeholder 2"/>
          <p:cNvSpPr>
            <a:spLocks noGrp="1"/>
          </p:cNvSpPr>
          <p:nvPr>
            <p:ph type="body" sz="quarter" idx="11"/>
          </p:nvPr>
        </p:nvSpPr>
        <p:spPr/>
        <p:txBody>
          <a:bodyPr vert="horz" lIns="0" tIns="0" rIns="0" bIns="0" rtlCol="0">
            <a:noAutofit/>
          </a:bodyPr>
          <a:lstStyle/>
          <a:p>
            <a:pPr marL="685800">
              <a:buFont typeface="Arial" panose="020B0604020202020204" pitchFamily="34" charset="0"/>
              <a:buChar char="•"/>
            </a:pPr>
            <a:r>
              <a:rPr lang="de-DE" dirty="0"/>
              <a:t>Switch </a:t>
            </a:r>
            <a:r>
              <a:rPr lang="de-DE" dirty="0" err="1"/>
              <a:t>to</a:t>
            </a:r>
            <a:r>
              <a:rPr lang="de-DE" dirty="0"/>
              <a:t> </a:t>
            </a:r>
            <a:r>
              <a:rPr lang="de-DE" dirty="0" err="1"/>
              <a:t>new</a:t>
            </a:r>
            <a:r>
              <a:rPr lang="de-DE" dirty="0"/>
              <a:t> </a:t>
            </a:r>
            <a:r>
              <a:rPr lang="de-DE" dirty="0" err="1"/>
              <a:t>version</a:t>
            </a:r>
            <a:endParaRPr lang="de-DE" dirty="0"/>
          </a:p>
        </p:txBody>
      </p:sp>
      <p:sp>
        <p:nvSpPr>
          <p:cNvPr id="32" name="Rounded Rectangle 31"/>
          <p:cNvSpPr/>
          <p:nvPr/>
        </p:nvSpPr>
        <p:spPr bwMode="gray">
          <a:xfrm>
            <a:off x="8379267" y="2707689"/>
            <a:ext cx="1121678" cy="941196"/>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sz="2000" kern="0" dirty="0">
                <a:ea typeface="Arial Unicode MS" pitchFamily="34" charset="-128"/>
                <a:cs typeface="Arial Unicode MS" pitchFamily="34" charset="-128"/>
              </a:rPr>
              <a:t>Router</a:t>
            </a:r>
          </a:p>
        </p:txBody>
      </p:sp>
      <p:cxnSp>
        <p:nvCxnSpPr>
          <p:cNvPr id="43" name="Straight Connector 42"/>
          <p:cNvCxnSpPr/>
          <p:nvPr/>
        </p:nvCxnSpPr>
        <p:spPr>
          <a:xfrm>
            <a:off x="8940106" y="2277092"/>
            <a:ext cx="1" cy="430597"/>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bwMode="gray">
          <a:xfrm>
            <a:off x="9500945" y="4056933"/>
            <a:ext cx="1232158" cy="941196"/>
          </a:xfrm>
          <a:prstGeom prst="roundRect">
            <a:avLst/>
          </a:prstGeom>
          <a:solidFill>
            <a:schemeClr val="accent4">
              <a:lumMod val="20000"/>
              <a:lumOff val="8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A</a:t>
            </a:r>
            <a:br>
              <a:rPr lang="de-DE" sz="2000" kern="0" dirty="0">
                <a:ea typeface="Arial Unicode MS" pitchFamily="34" charset="-128"/>
                <a:cs typeface="Arial Unicode MS" pitchFamily="34" charset="-128"/>
              </a:rPr>
            </a:br>
            <a:r>
              <a:rPr lang="de-DE" sz="2000" kern="0" dirty="0">
                <a:ea typeface="Arial Unicode MS" pitchFamily="34" charset="-128"/>
                <a:cs typeface="Arial Unicode MS" pitchFamily="34" charset="-128"/>
              </a:rPr>
              <a:t>2.0</a:t>
            </a:r>
            <a:endParaRPr sz="2000" kern="0" dirty="0">
              <a:ea typeface="Arial Unicode MS" pitchFamily="34" charset="-128"/>
              <a:cs typeface="Arial Unicode MS" pitchFamily="34" charset="-128"/>
            </a:endParaRPr>
          </a:p>
        </p:txBody>
      </p:sp>
      <p:sp>
        <p:nvSpPr>
          <p:cNvPr id="12" name="TextBox 11"/>
          <p:cNvSpPr txBox="1"/>
          <p:nvPr/>
        </p:nvSpPr>
        <p:spPr>
          <a:xfrm>
            <a:off x="9215022" y="2076892"/>
            <a:ext cx="124393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smtClean="0">
                <a:ea typeface="Arial Unicode MS" pitchFamily="34" charset="-128"/>
                <a:cs typeface="Arial Unicode MS" pitchFamily="34" charset="-128"/>
              </a:rPr>
              <a:t>A.&lt;</a:t>
            </a:r>
            <a:r>
              <a:rPr lang="de-DE" sz="1800" kern="0" dirty="0" err="1" smtClean="0">
                <a:ea typeface="Arial Unicode MS" pitchFamily="34" charset="-128"/>
                <a:cs typeface="Arial Unicode MS" pitchFamily="34" charset="-128"/>
              </a:rPr>
              <a:t>domain</a:t>
            </a:r>
            <a:r>
              <a:rPr lang="de-DE" sz="1800" kern="0" dirty="0" smtClean="0">
                <a:ea typeface="Arial Unicode MS" pitchFamily="34" charset="-128"/>
                <a:cs typeface="Arial Unicode MS" pitchFamily="34" charset="-128"/>
              </a:rPr>
              <a:t>&gt;</a:t>
            </a:r>
          </a:p>
        </p:txBody>
      </p:sp>
      <p:sp>
        <p:nvSpPr>
          <p:cNvPr id="13" name="Rounded Rectangle 12"/>
          <p:cNvSpPr/>
          <p:nvPr/>
        </p:nvSpPr>
        <p:spPr bwMode="gray">
          <a:xfrm>
            <a:off x="7147109" y="4056933"/>
            <a:ext cx="1232158" cy="941196"/>
          </a:xfrm>
          <a:prstGeom prst="roundRect">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A</a:t>
            </a:r>
            <a:br>
              <a:rPr lang="de-DE" sz="2000" kern="0" dirty="0">
                <a:ea typeface="Arial Unicode MS" pitchFamily="34" charset="-128"/>
                <a:cs typeface="Arial Unicode MS" pitchFamily="34" charset="-128"/>
              </a:rPr>
            </a:br>
            <a:r>
              <a:rPr lang="de-DE" sz="2000" kern="0" dirty="0">
                <a:ea typeface="Arial Unicode MS" pitchFamily="34" charset="-128"/>
                <a:cs typeface="Arial Unicode MS" pitchFamily="34" charset="-128"/>
              </a:rPr>
              <a:t>1.0</a:t>
            </a:r>
            <a:endParaRPr sz="2000" kern="0" dirty="0">
              <a:ea typeface="Arial Unicode MS" pitchFamily="34" charset="-128"/>
              <a:cs typeface="Arial Unicode MS" pitchFamily="34" charset="-128"/>
            </a:endParaRPr>
          </a:p>
        </p:txBody>
      </p:sp>
      <p:cxnSp>
        <p:nvCxnSpPr>
          <p:cNvPr id="15" name="Straight Connector 14"/>
          <p:cNvCxnSpPr>
            <a:stCxn id="32" idx="2"/>
            <a:endCxn id="50" idx="0"/>
          </p:cNvCxnSpPr>
          <p:nvPr/>
        </p:nvCxnSpPr>
        <p:spPr>
          <a:xfrm>
            <a:off x="8940106" y="3648885"/>
            <a:ext cx="1176918" cy="408048"/>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381392" y="6085409"/>
            <a:ext cx="3489933" cy="253916"/>
          </a:xfrm>
          <a:prstGeom prst="rect">
            <a:avLst/>
          </a:prstGeom>
        </p:spPr>
        <p:txBody>
          <a:bodyPr wrap="square">
            <a:spAutoFit/>
          </a:bodyPr>
          <a:lstStyle/>
          <a:p>
            <a:pPr algn="r"/>
            <a:r>
              <a:rPr lang="de-DE" sz="1050" dirty="0">
                <a:solidFill>
                  <a:srgbClr val="000000"/>
                </a:solidFill>
                <a:hlinkClick r:id="rId2"/>
              </a:rPr>
              <a:t>http://martinfowler.com/bliki/CanaryRelease.html</a:t>
            </a:r>
            <a:endParaRPr lang="de-DE" sz="1050" dirty="0">
              <a:solidFill>
                <a:srgbClr val="000000"/>
              </a:solidFill>
            </a:endParaRPr>
          </a:p>
        </p:txBody>
      </p:sp>
    </p:spTree>
    <p:extLst>
      <p:ext uri="{BB962C8B-B14F-4D97-AF65-F5344CB8AC3E}">
        <p14:creationId xmlns:p14="http://schemas.microsoft.com/office/powerpoint/2010/main" val="2123715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Canary</a:t>
            </a:r>
            <a:r>
              <a:rPr lang="de-DE" dirty="0" smtClean="0"/>
              <a:t> </a:t>
            </a:r>
            <a:r>
              <a:rPr lang="de-DE" dirty="0" err="1" smtClean="0"/>
              <a:t>Deployment</a:t>
            </a:r>
            <a:r>
              <a:rPr lang="de-DE" dirty="0" smtClean="0"/>
              <a:t> – Facebook style</a:t>
            </a:r>
            <a:endParaRPr lang="de-DE" dirty="0"/>
          </a:p>
        </p:txBody>
      </p:sp>
      <p:sp>
        <p:nvSpPr>
          <p:cNvPr id="16" name="Rectangle 15"/>
          <p:cNvSpPr/>
          <p:nvPr/>
        </p:nvSpPr>
        <p:spPr>
          <a:xfrm>
            <a:off x="8381392" y="6085409"/>
            <a:ext cx="3489933" cy="253916"/>
          </a:xfrm>
          <a:prstGeom prst="rect">
            <a:avLst/>
          </a:prstGeom>
        </p:spPr>
        <p:txBody>
          <a:bodyPr wrap="square">
            <a:spAutoFit/>
          </a:bodyPr>
          <a:lstStyle/>
          <a:p>
            <a:pPr algn="r"/>
            <a:r>
              <a:rPr lang="de-DE" sz="1050" dirty="0">
                <a:solidFill>
                  <a:srgbClr val="000000"/>
                </a:solidFill>
                <a:hlinkClick r:id="rId2"/>
              </a:rPr>
              <a:t>http://martinfowler.com/bliki/CanaryRelease.html</a:t>
            </a:r>
            <a:endParaRPr lang="de-DE" sz="1050" dirty="0">
              <a:solidFill>
                <a:srgbClr val="000000"/>
              </a:solidFill>
            </a:endParaRPr>
          </a:p>
        </p:txBody>
      </p:sp>
      <p:sp>
        <p:nvSpPr>
          <p:cNvPr id="11" name="Rounded Rectangle 10"/>
          <p:cNvSpPr/>
          <p:nvPr/>
        </p:nvSpPr>
        <p:spPr bwMode="gray">
          <a:xfrm>
            <a:off x="873568" y="4331101"/>
            <a:ext cx="1121678" cy="941196"/>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sz="2000" kern="0" dirty="0">
                <a:ea typeface="Arial Unicode MS" pitchFamily="34" charset="-128"/>
                <a:cs typeface="Arial Unicode MS" pitchFamily="34" charset="-128"/>
              </a:rPr>
              <a:t>New </a:t>
            </a:r>
            <a:r>
              <a:rPr sz="2000" kern="0" dirty="0" err="1">
                <a:ea typeface="Arial Unicode MS" pitchFamily="34" charset="-128"/>
                <a:cs typeface="Arial Unicode MS" pitchFamily="34" charset="-128"/>
              </a:rPr>
              <a:t>release</a:t>
            </a:r>
            <a:endParaRPr sz="2000" kern="0" dirty="0">
              <a:ea typeface="Arial Unicode MS" pitchFamily="34" charset="-128"/>
              <a:cs typeface="Arial Unicode MS" pitchFamily="34" charset="-128"/>
            </a:endParaRPr>
          </a:p>
        </p:txBody>
      </p:sp>
      <p:sp>
        <p:nvSpPr>
          <p:cNvPr id="19" name="Rounded Rectangle 18"/>
          <p:cNvSpPr/>
          <p:nvPr/>
        </p:nvSpPr>
        <p:spPr bwMode="gray">
          <a:xfrm>
            <a:off x="2514601" y="3776767"/>
            <a:ext cx="1121678" cy="2009776"/>
          </a:xfrm>
          <a:prstGeom prst="roundRect">
            <a:avLst/>
          </a:prstGeom>
          <a:solidFill>
            <a:schemeClr val="bg1"/>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solidFill>
                  <a:srgbClr val="000000"/>
                </a:solidFill>
                <a:ea typeface="Arial Unicode MS" pitchFamily="34" charset="-128"/>
                <a:cs typeface="Arial Unicode MS" pitchFamily="34" charset="-128"/>
              </a:rPr>
              <a:t>Canary</a:t>
            </a:r>
            <a:r>
              <a:rPr lang="de-DE" sz="2000" kern="0" dirty="0" smtClean="0">
                <a:solidFill>
                  <a:srgbClr val="000000"/>
                </a:solidFill>
                <a:ea typeface="Arial Unicode MS" pitchFamily="34" charset="-128"/>
                <a:cs typeface="Arial Unicode MS" pitchFamily="34" charset="-128"/>
              </a:rPr>
              <a:t> #1</a:t>
            </a:r>
            <a:endParaRPr sz="2000" kern="0" dirty="0" smtClean="0">
              <a:solidFill>
                <a:srgbClr val="000000"/>
              </a:solidFill>
              <a:ea typeface="Arial Unicode MS" pitchFamily="34" charset="-128"/>
              <a:cs typeface="Arial Unicode MS" pitchFamily="34" charset="-128"/>
            </a:endParaRPr>
          </a:p>
        </p:txBody>
      </p:sp>
      <p:sp>
        <p:nvSpPr>
          <p:cNvPr id="20" name="Rounded Rectangle 19"/>
          <p:cNvSpPr/>
          <p:nvPr/>
        </p:nvSpPr>
        <p:spPr bwMode="gray">
          <a:xfrm>
            <a:off x="4155634" y="3776766"/>
            <a:ext cx="1587942" cy="2009777"/>
          </a:xfrm>
          <a:prstGeom prst="roundRect">
            <a:avLst/>
          </a:prstGeom>
          <a:solidFill>
            <a:schemeClr val="bg1"/>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a:solidFill>
                  <a:srgbClr val="000000"/>
                </a:solidFill>
                <a:ea typeface="Arial Unicode MS" pitchFamily="34" charset="-128"/>
                <a:cs typeface="Arial Unicode MS" pitchFamily="34" charset="-128"/>
              </a:rPr>
              <a:t>Canary</a:t>
            </a:r>
            <a:r>
              <a:rPr lang="de-DE" sz="2000" kern="0" dirty="0">
                <a:solidFill>
                  <a:srgbClr val="000000"/>
                </a:solidFill>
                <a:ea typeface="Arial Unicode MS" pitchFamily="34" charset="-128"/>
                <a:cs typeface="Arial Unicode MS" pitchFamily="34" charset="-128"/>
              </a:rPr>
              <a:t> </a:t>
            </a:r>
            <a:r>
              <a:rPr lang="de-DE" sz="2000" kern="0" dirty="0" smtClean="0">
                <a:solidFill>
                  <a:srgbClr val="000000"/>
                </a:solidFill>
                <a:ea typeface="Arial Unicode MS" pitchFamily="34" charset="-128"/>
                <a:cs typeface="Arial Unicode MS" pitchFamily="34" charset="-128"/>
              </a:rPr>
              <a:t>#2</a:t>
            </a:r>
            <a:endParaRPr lang="de-DE" sz="2000" kern="0" dirty="0">
              <a:solidFill>
                <a:srgbClr val="000000"/>
              </a:solidFill>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endParaRPr sz="2000" kern="0" dirty="0" smtClean="0">
              <a:solidFill>
                <a:srgbClr val="000000"/>
              </a:solidFill>
              <a:ea typeface="Arial Unicode MS" pitchFamily="34" charset="-128"/>
              <a:cs typeface="Arial Unicode MS" pitchFamily="34" charset="-128"/>
            </a:endParaRPr>
          </a:p>
        </p:txBody>
      </p:sp>
      <p:sp>
        <p:nvSpPr>
          <p:cNvPr id="14" name="Right Arrow 13"/>
          <p:cNvSpPr/>
          <p:nvPr/>
        </p:nvSpPr>
        <p:spPr bwMode="gray">
          <a:xfrm>
            <a:off x="1995246" y="4623550"/>
            <a:ext cx="519355" cy="329453"/>
          </a:xfrm>
          <a:prstGeom prst="rightArrow">
            <a:avLst/>
          </a:prstGeom>
          <a:solidFill>
            <a:schemeClr val="tx1">
              <a:lumMod val="50000"/>
              <a:lumOff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2" name="Right Arrow 21"/>
          <p:cNvSpPr/>
          <p:nvPr/>
        </p:nvSpPr>
        <p:spPr bwMode="gray">
          <a:xfrm>
            <a:off x="3636279" y="4623548"/>
            <a:ext cx="519355" cy="329453"/>
          </a:xfrm>
          <a:prstGeom prst="rightArrow">
            <a:avLst/>
          </a:prstGeom>
          <a:solidFill>
            <a:schemeClr val="tx1">
              <a:lumMod val="50000"/>
              <a:lumOff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3" name="Rounded Rectangle 22"/>
          <p:cNvSpPr/>
          <p:nvPr/>
        </p:nvSpPr>
        <p:spPr bwMode="gray">
          <a:xfrm>
            <a:off x="6265663" y="3776767"/>
            <a:ext cx="4764287" cy="2009776"/>
          </a:xfrm>
          <a:prstGeom prst="roundRect">
            <a:avLst/>
          </a:prstGeom>
          <a:solidFill>
            <a:schemeClr val="bg1"/>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solidFill>
                  <a:srgbClr val="000000"/>
                </a:solidFill>
                <a:ea typeface="Arial Unicode MS" pitchFamily="34" charset="-128"/>
                <a:cs typeface="Arial Unicode MS" pitchFamily="34" charset="-128"/>
              </a:rPr>
              <a:t>Canary</a:t>
            </a:r>
            <a:r>
              <a:rPr lang="de-DE" sz="2000" kern="0" dirty="0" smtClean="0">
                <a:solidFill>
                  <a:srgbClr val="000000"/>
                </a:solidFill>
                <a:ea typeface="Arial Unicode MS" pitchFamily="34" charset="-128"/>
                <a:cs typeface="Arial Unicode MS" pitchFamily="34" charset="-128"/>
              </a:rPr>
              <a:t> #3</a:t>
            </a:r>
            <a:endParaRPr sz="2000" kern="0" dirty="0" smtClean="0">
              <a:solidFill>
                <a:srgbClr val="000000"/>
              </a:solidFill>
              <a:ea typeface="Arial Unicode MS" pitchFamily="34" charset="-128"/>
              <a:cs typeface="Arial Unicode MS" pitchFamily="34" charset="-128"/>
            </a:endParaRPr>
          </a:p>
        </p:txBody>
      </p:sp>
      <p:sp>
        <p:nvSpPr>
          <p:cNvPr id="24" name="Right Arrow 23"/>
          <p:cNvSpPr/>
          <p:nvPr/>
        </p:nvSpPr>
        <p:spPr bwMode="gray">
          <a:xfrm>
            <a:off x="5746309" y="4623549"/>
            <a:ext cx="519355" cy="329453"/>
          </a:xfrm>
          <a:prstGeom prst="rightArrow">
            <a:avLst/>
          </a:prstGeom>
          <a:solidFill>
            <a:schemeClr val="tx1">
              <a:lumMod val="50000"/>
              <a:lumOff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18" name="Straight Arrow Connector 17"/>
          <p:cNvCxnSpPr>
            <a:endCxn id="19" idx="0"/>
          </p:cNvCxnSpPr>
          <p:nvPr/>
        </p:nvCxnSpPr>
        <p:spPr>
          <a:xfrm>
            <a:off x="3075440" y="1819175"/>
            <a:ext cx="0" cy="195759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313212" y="1368662"/>
            <a:ext cx="1524456" cy="36933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2400" kern="0" dirty="0" err="1" smtClean="0">
                <a:ea typeface="Arial Unicode MS" pitchFamily="34" charset="-128"/>
                <a:cs typeface="Arial Unicode MS" pitchFamily="34" charset="-128"/>
              </a:rPr>
              <a:t>Employees</a:t>
            </a:r>
            <a:endParaRPr lang="de-DE" sz="2400" kern="0" dirty="0" smtClean="0">
              <a:ea typeface="Arial Unicode MS" pitchFamily="34" charset="-128"/>
              <a:cs typeface="Arial Unicode MS" pitchFamily="34" charset="-128"/>
            </a:endParaRPr>
          </a:p>
        </p:txBody>
      </p:sp>
      <p:cxnSp>
        <p:nvCxnSpPr>
          <p:cNvPr id="31" name="Straight Arrow Connector 30"/>
          <p:cNvCxnSpPr>
            <a:stCxn id="35" idx="2"/>
            <a:endCxn id="20" idx="0"/>
          </p:cNvCxnSpPr>
          <p:nvPr/>
        </p:nvCxnSpPr>
        <p:spPr>
          <a:xfrm flipH="1">
            <a:off x="4949605" y="3157152"/>
            <a:ext cx="1617220" cy="61961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182386" y="1364729"/>
            <a:ext cx="804707" cy="36933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2400" kern="0" dirty="0" smtClean="0">
                <a:ea typeface="Arial Unicode MS" pitchFamily="34" charset="-128"/>
                <a:cs typeface="Arial Unicode MS" pitchFamily="34" charset="-128"/>
              </a:rPr>
              <a:t>Users</a:t>
            </a:r>
          </a:p>
        </p:txBody>
      </p:sp>
      <p:sp>
        <p:nvSpPr>
          <p:cNvPr id="35" name="Rounded Rectangle 34"/>
          <p:cNvSpPr/>
          <p:nvPr/>
        </p:nvSpPr>
        <p:spPr bwMode="gray">
          <a:xfrm>
            <a:off x="6005986" y="2215956"/>
            <a:ext cx="1121678" cy="941196"/>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Router</a:t>
            </a:r>
            <a:endParaRPr sz="2000" kern="0" dirty="0">
              <a:ea typeface="Arial Unicode MS" pitchFamily="34" charset="-128"/>
              <a:cs typeface="Arial Unicode MS" pitchFamily="34" charset="-128"/>
            </a:endParaRPr>
          </a:p>
        </p:txBody>
      </p:sp>
      <p:cxnSp>
        <p:nvCxnSpPr>
          <p:cNvPr id="40" name="Straight Arrow Connector 39"/>
          <p:cNvCxnSpPr>
            <a:stCxn id="35" idx="2"/>
            <a:endCxn id="23" idx="0"/>
          </p:cNvCxnSpPr>
          <p:nvPr/>
        </p:nvCxnSpPr>
        <p:spPr>
          <a:xfrm>
            <a:off x="6566825" y="3157152"/>
            <a:ext cx="2080982" cy="61961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930452" y="3131259"/>
            <a:ext cx="1763303" cy="36933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2400" kern="0" dirty="0" smtClean="0">
                <a:ea typeface="Arial Unicode MS" pitchFamily="34" charset="-128"/>
                <a:cs typeface="Arial Unicode MS" pitchFamily="34" charset="-128"/>
              </a:rPr>
              <a:t>Small </a:t>
            </a:r>
            <a:r>
              <a:rPr lang="de-DE" sz="2400" kern="0" dirty="0" err="1" smtClean="0">
                <a:ea typeface="Arial Unicode MS" pitchFamily="34" charset="-128"/>
                <a:cs typeface="Arial Unicode MS" pitchFamily="34" charset="-128"/>
              </a:rPr>
              <a:t>subset</a:t>
            </a:r>
            <a:endParaRPr lang="de-DE" sz="2400" kern="0" dirty="0" smtClean="0">
              <a:ea typeface="Arial Unicode MS" pitchFamily="34" charset="-128"/>
              <a:cs typeface="Arial Unicode MS" pitchFamily="34" charset="-128"/>
            </a:endParaRPr>
          </a:p>
        </p:txBody>
      </p:sp>
      <p:sp>
        <p:nvSpPr>
          <p:cNvPr id="45" name="TextBox 44"/>
          <p:cNvSpPr txBox="1"/>
          <p:nvPr/>
        </p:nvSpPr>
        <p:spPr>
          <a:xfrm>
            <a:off x="7708236" y="3131194"/>
            <a:ext cx="1505220" cy="36933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2400" kern="0" dirty="0" smtClean="0">
                <a:ea typeface="Arial Unicode MS" pitchFamily="34" charset="-128"/>
                <a:cs typeface="Arial Unicode MS" pitchFamily="34" charset="-128"/>
              </a:rPr>
              <a:t>Most </a:t>
            </a:r>
            <a:r>
              <a:rPr lang="de-DE" sz="2400" kern="0" dirty="0" err="1" smtClean="0">
                <a:ea typeface="Arial Unicode MS" pitchFamily="34" charset="-128"/>
                <a:cs typeface="Arial Unicode MS" pitchFamily="34" charset="-128"/>
              </a:rPr>
              <a:t>users</a:t>
            </a:r>
            <a:endParaRPr lang="de-DE" sz="2400" kern="0" dirty="0" smtClean="0">
              <a:ea typeface="Arial Unicode MS" pitchFamily="34" charset="-128"/>
              <a:cs typeface="Arial Unicode MS" pitchFamily="34" charset="-128"/>
            </a:endParaRPr>
          </a:p>
        </p:txBody>
      </p:sp>
      <p:cxnSp>
        <p:nvCxnSpPr>
          <p:cNvPr id="46" name="Straight Arrow Connector 45"/>
          <p:cNvCxnSpPr/>
          <p:nvPr/>
        </p:nvCxnSpPr>
        <p:spPr>
          <a:xfrm>
            <a:off x="6584740" y="1819175"/>
            <a:ext cx="0" cy="39678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3087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Canary-Deployment</a:t>
            </a:r>
            <a:endParaRPr lang="de-DE" dirty="0"/>
          </a:p>
        </p:txBody>
      </p:sp>
      <p:sp>
        <p:nvSpPr>
          <p:cNvPr id="3" name="Text Placeholder 2"/>
          <p:cNvSpPr>
            <a:spLocks noGrp="1"/>
          </p:cNvSpPr>
          <p:nvPr>
            <p:ph type="body" sz="quarter" idx="10"/>
          </p:nvPr>
        </p:nvSpPr>
        <p:spPr/>
        <p:txBody>
          <a:bodyPr vert="horz" lIns="0" tIns="0" rIns="0" bIns="0" rtlCol="0">
            <a:noAutofit/>
          </a:bodyPr>
          <a:lstStyle/>
          <a:p>
            <a:pPr marL="326050"/>
            <a:r>
              <a:rPr lang="de-DE" sz="2400" dirty="0"/>
              <a:t>Not </a:t>
            </a:r>
            <a:r>
              <a:rPr lang="de-DE" sz="2400" dirty="0" err="1"/>
              <a:t>supported</a:t>
            </a:r>
            <a:r>
              <a:rPr lang="de-DE" sz="2400" dirty="0"/>
              <a:t> </a:t>
            </a:r>
            <a:r>
              <a:rPr lang="de-DE" sz="2400" dirty="0" err="1"/>
              <a:t>with</a:t>
            </a:r>
            <a:r>
              <a:rPr lang="de-DE" sz="2400" dirty="0"/>
              <a:t> </a:t>
            </a:r>
            <a:r>
              <a:rPr lang="de-DE" sz="2400" dirty="0" err="1"/>
              <a:t>plain</a:t>
            </a:r>
            <a:r>
              <a:rPr lang="de-DE" sz="2400" dirty="0"/>
              <a:t> CF API</a:t>
            </a:r>
          </a:p>
          <a:p>
            <a:pPr marL="326050"/>
            <a:r>
              <a:rPr lang="de-DE" sz="2400" dirty="0" err="1"/>
              <a:t>Requires</a:t>
            </a:r>
            <a:r>
              <a:rPr lang="de-DE" sz="2400" dirty="0"/>
              <a:t> </a:t>
            </a:r>
            <a:r>
              <a:rPr lang="de-DE" sz="2400" dirty="0" err="1"/>
              <a:t>sophisticated</a:t>
            </a:r>
            <a:r>
              <a:rPr lang="de-DE" sz="2400" dirty="0"/>
              <a:t> </a:t>
            </a:r>
            <a:r>
              <a:rPr lang="de-DE" sz="2400" dirty="0" err="1"/>
              <a:t>and</a:t>
            </a:r>
            <a:r>
              <a:rPr lang="de-DE" sz="2400" dirty="0"/>
              <a:t> </a:t>
            </a:r>
            <a:r>
              <a:rPr lang="de-DE" sz="2400" dirty="0" err="1"/>
              <a:t>dynamic</a:t>
            </a:r>
            <a:r>
              <a:rPr lang="de-DE" sz="2400" dirty="0"/>
              <a:t> </a:t>
            </a:r>
            <a:r>
              <a:rPr lang="de-DE" sz="2400" dirty="0" err="1"/>
              <a:t>control</a:t>
            </a:r>
            <a:r>
              <a:rPr lang="de-DE" sz="2400" dirty="0"/>
              <a:t> </a:t>
            </a:r>
            <a:r>
              <a:rPr lang="de-DE" sz="2400" dirty="0" err="1"/>
              <a:t>over</a:t>
            </a:r>
            <a:r>
              <a:rPr lang="de-DE" sz="2400" dirty="0"/>
              <a:t> </a:t>
            </a:r>
            <a:r>
              <a:rPr lang="de-DE" sz="2400" dirty="0" err="1"/>
              <a:t>routing</a:t>
            </a:r>
            <a:endParaRPr lang="de-DE" sz="2400" dirty="0"/>
          </a:p>
          <a:p>
            <a:pPr marL="326050"/>
            <a:r>
              <a:rPr lang="de-DE" sz="2400" dirty="0"/>
              <a:t>Can </a:t>
            </a:r>
            <a:r>
              <a:rPr lang="de-DE" sz="2400" dirty="0" err="1"/>
              <a:t>test</a:t>
            </a:r>
            <a:r>
              <a:rPr lang="de-DE" sz="2400" dirty="0"/>
              <a:t> </a:t>
            </a:r>
            <a:r>
              <a:rPr lang="de-DE" sz="2400" dirty="0" err="1"/>
              <a:t>new</a:t>
            </a:r>
            <a:r>
              <a:rPr lang="de-DE" sz="2400" dirty="0"/>
              <a:t> </a:t>
            </a:r>
            <a:r>
              <a:rPr lang="de-DE" sz="2400" dirty="0" err="1"/>
              <a:t>version</a:t>
            </a:r>
            <a:r>
              <a:rPr lang="de-DE" sz="2400" dirty="0"/>
              <a:t> in </a:t>
            </a:r>
            <a:r>
              <a:rPr lang="de-DE" sz="2400" dirty="0" err="1"/>
              <a:t>production</a:t>
            </a:r>
            <a:r>
              <a:rPr lang="de-DE" sz="2400" dirty="0"/>
              <a:t> </a:t>
            </a:r>
            <a:r>
              <a:rPr lang="de-DE" sz="2400" dirty="0" err="1"/>
              <a:t>environment</a:t>
            </a:r>
            <a:r>
              <a:rPr lang="de-DE" sz="2400" dirty="0"/>
              <a:t> </a:t>
            </a:r>
            <a:r>
              <a:rPr lang="de-DE" sz="2400" dirty="0" err="1"/>
              <a:t>without</a:t>
            </a:r>
            <a:r>
              <a:rPr lang="de-DE" sz="2400" dirty="0"/>
              <a:t> </a:t>
            </a:r>
            <a:r>
              <a:rPr lang="de-DE" sz="2400" dirty="0" err="1"/>
              <a:t>affecting</a:t>
            </a:r>
            <a:r>
              <a:rPr lang="de-DE" sz="2400" dirty="0"/>
              <a:t> </a:t>
            </a:r>
            <a:r>
              <a:rPr lang="de-DE" sz="2400" dirty="0" err="1"/>
              <a:t>stability</a:t>
            </a:r>
            <a:endParaRPr lang="de-DE" sz="2400" dirty="0"/>
          </a:p>
          <a:p>
            <a:pPr marL="326050"/>
            <a:r>
              <a:rPr lang="de-DE" sz="2400" dirty="0"/>
              <a:t>Can </a:t>
            </a:r>
            <a:r>
              <a:rPr lang="de-DE" sz="2400" dirty="0" err="1"/>
              <a:t>expose</a:t>
            </a:r>
            <a:r>
              <a:rPr lang="de-DE" sz="2400" dirty="0"/>
              <a:t> </a:t>
            </a:r>
            <a:r>
              <a:rPr lang="de-DE" sz="2400" dirty="0" err="1"/>
              <a:t>new</a:t>
            </a:r>
            <a:r>
              <a:rPr lang="de-DE" sz="2400" dirty="0"/>
              <a:t> </a:t>
            </a:r>
            <a:r>
              <a:rPr lang="de-DE" sz="2400" dirty="0" err="1"/>
              <a:t>version</a:t>
            </a:r>
            <a:r>
              <a:rPr lang="de-DE" sz="2400" dirty="0"/>
              <a:t> </a:t>
            </a:r>
            <a:r>
              <a:rPr lang="de-DE" sz="2400" dirty="0" err="1"/>
              <a:t>to</a:t>
            </a:r>
            <a:r>
              <a:rPr lang="de-DE" sz="2400" dirty="0"/>
              <a:t> a </a:t>
            </a:r>
            <a:r>
              <a:rPr lang="de-DE" sz="2400" dirty="0" err="1"/>
              <a:t>small</a:t>
            </a:r>
            <a:r>
              <a:rPr lang="de-DE" sz="2400" dirty="0"/>
              <a:t> </a:t>
            </a:r>
            <a:r>
              <a:rPr lang="de-DE" sz="2400" dirty="0" err="1"/>
              <a:t>amount</a:t>
            </a:r>
            <a:r>
              <a:rPr lang="de-DE" sz="2400" dirty="0"/>
              <a:t> </a:t>
            </a:r>
            <a:r>
              <a:rPr lang="de-DE" sz="2400" dirty="0" err="1"/>
              <a:t>of</a:t>
            </a:r>
            <a:r>
              <a:rPr lang="de-DE" sz="2400" dirty="0"/>
              <a:t> </a:t>
            </a:r>
            <a:r>
              <a:rPr lang="de-DE" sz="2400" dirty="0" err="1"/>
              <a:t>users</a:t>
            </a:r>
            <a:r>
              <a:rPr lang="de-DE" sz="2400" dirty="0"/>
              <a:t> </a:t>
            </a:r>
            <a:r>
              <a:rPr lang="de-DE" sz="2400" dirty="0" err="1"/>
              <a:t>first</a:t>
            </a:r>
            <a:endParaRPr lang="de-DE" sz="2400" dirty="0"/>
          </a:p>
          <a:p>
            <a:pPr marL="326050"/>
            <a:r>
              <a:rPr lang="de-DE" sz="2400" dirty="0" err="1"/>
              <a:t>Good</a:t>
            </a:r>
            <a:r>
              <a:rPr lang="de-DE" sz="2400" dirty="0"/>
              <a:t> </a:t>
            </a:r>
            <a:r>
              <a:rPr lang="de-DE" sz="2400" dirty="0" err="1"/>
              <a:t>monitoring</a:t>
            </a:r>
            <a:r>
              <a:rPr lang="de-DE" sz="2400" dirty="0"/>
              <a:t> </a:t>
            </a:r>
            <a:r>
              <a:rPr lang="de-DE" sz="2400" dirty="0" err="1"/>
              <a:t>required</a:t>
            </a:r>
            <a:r>
              <a:rPr lang="de-DE" sz="2400" dirty="0"/>
              <a:t> </a:t>
            </a:r>
            <a:r>
              <a:rPr lang="de-DE" sz="2400" dirty="0" err="1"/>
              <a:t>to</a:t>
            </a:r>
            <a:r>
              <a:rPr lang="de-DE" sz="2400" dirty="0"/>
              <a:t> </a:t>
            </a:r>
            <a:r>
              <a:rPr lang="de-DE" sz="2400" dirty="0" err="1"/>
              <a:t>actually</a:t>
            </a:r>
            <a:r>
              <a:rPr lang="de-DE" sz="2400" dirty="0"/>
              <a:t> </a:t>
            </a:r>
            <a:r>
              <a:rPr lang="de-DE" sz="2400" dirty="0" err="1"/>
              <a:t>benefit</a:t>
            </a:r>
            <a:r>
              <a:rPr lang="de-DE" sz="2400" dirty="0"/>
              <a:t> </a:t>
            </a:r>
            <a:r>
              <a:rPr lang="de-DE" sz="2400" dirty="0" err="1"/>
              <a:t>from</a:t>
            </a:r>
            <a:r>
              <a:rPr lang="de-DE" sz="2400" dirty="0"/>
              <a:t> </a:t>
            </a:r>
            <a:r>
              <a:rPr lang="de-DE" sz="2400" dirty="0" err="1"/>
              <a:t>gradually</a:t>
            </a:r>
            <a:r>
              <a:rPr lang="de-DE" sz="2400" dirty="0"/>
              <a:t> </a:t>
            </a:r>
            <a:r>
              <a:rPr lang="de-DE" sz="2400" dirty="0" err="1"/>
              <a:t>increasing</a:t>
            </a:r>
            <a:r>
              <a:rPr lang="de-DE" sz="2400" dirty="0"/>
              <a:t> </a:t>
            </a:r>
            <a:r>
              <a:rPr lang="de-DE" sz="2400" dirty="0" err="1"/>
              <a:t>load</a:t>
            </a:r>
            <a:r>
              <a:rPr lang="de-DE" sz="2400" dirty="0"/>
              <a:t> on </a:t>
            </a:r>
            <a:r>
              <a:rPr lang="de-DE" sz="2400" dirty="0" err="1"/>
              <a:t>new</a:t>
            </a:r>
            <a:r>
              <a:rPr lang="de-DE" sz="2400" dirty="0"/>
              <a:t> </a:t>
            </a:r>
            <a:r>
              <a:rPr lang="de-DE" sz="2400" dirty="0" err="1"/>
              <a:t>version</a:t>
            </a:r>
            <a:endParaRPr lang="de-DE" sz="2400" dirty="0"/>
          </a:p>
          <a:p>
            <a:pPr marL="326050"/>
            <a:r>
              <a:rPr lang="de-DE" sz="2400" dirty="0" err="1"/>
              <a:t>Have</a:t>
            </a:r>
            <a:r>
              <a:rPr lang="de-DE" sz="2400" dirty="0"/>
              <a:t> </a:t>
            </a:r>
            <a:r>
              <a:rPr lang="de-DE" sz="2400" dirty="0" err="1"/>
              <a:t>to</a:t>
            </a:r>
            <a:r>
              <a:rPr lang="de-DE" sz="2400" dirty="0"/>
              <a:t> manage multiple </a:t>
            </a:r>
            <a:r>
              <a:rPr lang="de-DE" sz="2400" dirty="0" err="1"/>
              <a:t>running</a:t>
            </a:r>
            <a:r>
              <a:rPr lang="de-DE" sz="2400" dirty="0"/>
              <a:t> </a:t>
            </a:r>
            <a:r>
              <a:rPr lang="de-DE" sz="2400" dirty="0" err="1"/>
              <a:t>versions</a:t>
            </a:r>
            <a:r>
              <a:rPr lang="de-DE" sz="2400" dirty="0"/>
              <a:t> at </a:t>
            </a:r>
            <a:r>
              <a:rPr lang="de-DE" sz="2400" dirty="0" err="1"/>
              <a:t>once</a:t>
            </a:r>
            <a:endParaRPr lang="de-DE" sz="2400" dirty="0"/>
          </a:p>
          <a:p>
            <a:endParaRPr lang="de-DE" dirty="0"/>
          </a:p>
          <a:p>
            <a:endParaRPr lang="de-DE" dirty="0"/>
          </a:p>
        </p:txBody>
      </p:sp>
    </p:spTree>
    <p:extLst>
      <p:ext uri="{BB962C8B-B14F-4D97-AF65-F5344CB8AC3E}">
        <p14:creationId xmlns:p14="http://schemas.microsoft.com/office/powerpoint/2010/main" val="25201349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bwMode="gray">
          <a:xfrm>
            <a:off x="810491" y="1201718"/>
            <a:ext cx="9318568" cy="4762430"/>
          </a:xfrm>
          <a:prstGeom prst="cloud">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2000" kern="0" dirty="0">
              <a:solidFill>
                <a:schemeClr val="tx1"/>
              </a:solidFill>
              <a:latin typeface="Arial"/>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it-IT" dirty="0" err="1" smtClean="0"/>
              <a:t>Canary</a:t>
            </a:r>
            <a:r>
              <a:rPr lang="it-IT" dirty="0" smtClean="0"/>
              <a:t>-Deployment – </a:t>
            </a:r>
            <a:r>
              <a:rPr lang="it-IT" dirty="0" err="1" smtClean="0"/>
              <a:t>Proof</a:t>
            </a:r>
            <a:r>
              <a:rPr lang="it-IT" dirty="0" smtClean="0"/>
              <a:t> of </a:t>
            </a:r>
            <a:r>
              <a:rPr lang="it-IT" dirty="0" err="1" smtClean="0"/>
              <a:t>concept</a:t>
            </a:r>
            <a:endParaRPr lang="de-DE" dirty="0"/>
          </a:p>
        </p:txBody>
      </p:sp>
      <p:sp>
        <p:nvSpPr>
          <p:cNvPr id="8" name="Rounded Rectangle 7"/>
          <p:cNvSpPr/>
          <p:nvPr/>
        </p:nvSpPr>
        <p:spPr bwMode="gray">
          <a:xfrm>
            <a:off x="4477406" y="2173171"/>
            <a:ext cx="1892532" cy="119827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2000" kern="0" dirty="0" err="1">
                <a:ea typeface="Arial Unicode MS" pitchFamily="34" charset="-128"/>
                <a:cs typeface="Arial Unicode MS" pitchFamily="34" charset="-128"/>
              </a:rPr>
              <a:t>Canary</a:t>
            </a:r>
            <a:r>
              <a:rPr lang="de-DE" sz="2000" kern="0" dirty="0">
                <a:ea typeface="Arial Unicode MS" pitchFamily="34" charset="-128"/>
                <a:cs typeface="Arial Unicode MS" pitchFamily="34" charset="-128"/>
              </a:rPr>
              <a:t>-Router App</a:t>
            </a:r>
          </a:p>
        </p:txBody>
      </p:sp>
      <p:sp>
        <p:nvSpPr>
          <p:cNvPr id="26" name="Rounded Rectangle 25"/>
          <p:cNvSpPr/>
          <p:nvPr/>
        </p:nvSpPr>
        <p:spPr bwMode="gray">
          <a:xfrm>
            <a:off x="718286" y="1972811"/>
            <a:ext cx="1892532" cy="119827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CF Router</a:t>
            </a:r>
          </a:p>
        </p:txBody>
      </p:sp>
      <p:cxnSp>
        <p:nvCxnSpPr>
          <p:cNvPr id="6" name="Straight Arrow Connector 5"/>
          <p:cNvCxnSpPr>
            <a:endCxn id="8" idx="3"/>
          </p:cNvCxnSpPr>
          <p:nvPr/>
        </p:nvCxnSpPr>
        <p:spPr>
          <a:xfrm flipH="1">
            <a:off x="6369938" y="1590675"/>
            <a:ext cx="3640838" cy="118163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115413" y="1289839"/>
            <a:ext cx="1846659" cy="69249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err="1" smtClean="0">
                <a:ea typeface="Arial Unicode MS" pitchFamily="34" charset="-128"/>
                <a:cs typeface="Arial Unicode MS" pitchFamily="34" charset="-128"/>
              </a:rPr>
              <a:t>Configure</a:t>
            </a:r>
            <a:endParaRPr lang="de-DE" sz="1800" kern="0" dirty="0" smtClean="0">
              <a:ea typeface="Arial Unicode MS" pitchFamily="34" charset="-128"/>
              <a:cs typeface="Arial Unicode MS" pitchFamily="34" charset="-128"/>
            </a:endParaRPr>
          </a:p>
          <a:p>
            <a:pPr fontAlgn="base">
              <a:spcBef>
                <a:spcPct val="50000"/>
              </a:spcBef>
              <a:spcAft>
                <a:spcPct val="0"/>
              </a:spcAft>
              <a:buClr>
                <a:srgbClr val="F0AB00"/>
              </a:buClr>
              <a:buSzPct val="80000"/>
            </a:pPr>
            <a:r>
              <a:rPr lang="de-DE" sz="1800" kern="0" dirty="0" smtClean="0">
                <a:ea typeface="Arial Unicode MS" pitchFamily="34" charset="-128"/>
                <a:cs typeface="Arial Unicode MS" pitchFamily="34" charset="-128"/>
              </a:rPr>
              <a:t>Route-Distribution</a:t>
            </a:r>
          </a:p>
        </p:txBody>
      </p:sp>
      <p:cxnSp>
        <p:nvCxnSpPr>
          <p:cNvPr id="18" name="Straight Connector 17"/>
          <p:cNvCxnSpPr>
            <a:stCxn id="26" idx="3"/>
          </p:cNvCxnSpPr>
          <p:nvPr/>
        </p:nvCxnSpPr>
        <p:spPr>
          <a:xfrm>
            <a:off x="2610818" y="2571951"/>
            <a:ext cx="1866588" cy="20036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2"/>
            <a:endCxn id="45" idx="0"/>
          </p:cNvCxnSpPr>
          <p:nvPr/>
        </p:nvCxnSpPr>
        <p:spPr>
          <a:xfrm flipH="1">
            <a:off x="4028444" y="3371450"/>
            <a:ext cx="1395228" cy="6088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8" idx="2"/>
            <a:endCxn id="46" idx="0"/>
          </p:cNvCxnSpPr>
          <p:nvPr/>
        </p:nvCxnSpPr>
        <p:spPr>
          <a:xfrm>
            <a:off x="5423672" y="3371450"/>
            <a:ext cx="1190784" cy="59914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bwMode="gray">
          <a:xfrm>
            <a:off x="3082178" y="3980315"/>
            <a:ext cx="1892532" cy="119827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A V1.0</a:t>
            </a:r>
          </a:p>
        </p:txBody>
      </p:sp>
      <p:sp>
        <p:nvSpPr>
          <p:cNvPr id="46" name="Rounded Rectangle 45"/>
          <p:cNvSpPr/>
          <p:nvPr/>
        </p:nvSpPr>
        <p:spPr bwMode="gray">
          <a:xfrm>
            <a:off x="5668190" y="3970590"/>
            <a:ext cx="1892532" cy="119827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A V2.0</a:t>
            </a:r>
          </a:p>
        </p:txBody>
      </p:sp>
    </p:spTree>
    <p:extLst>
      <p:ext uri="{BB962C8B-B14F-4D97-AF65-F5344CB8AC3E}">
        <p14:creationId xmlns:p14="http://schemas.microsoft.com/office/powerpoint/2010/main" val="190400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Canary-Deployment</a:t>
            </a:r>
            <a:r>
              <a:rPr lang="de-DE" dirty="0" smtClean="0"/>
              <a:t> </a:t>
            </a:r>
            <a:r>
              <a:rPr lang="it-IT" dirty="0"/>
              <a:t>–</a:t>
            </a:r>
            <a:r>
              <a:rPr lang="de-DE" dirty="0" smtClean="0"/>
              <a:t> Open </a:t>
            </a:r>
            <a:r>
              <a:rPr lang="de-DE" dirty="0" err="1" smtClean="0"/>
              <a:t>Questions</a:t>
            </a:r>
            <a:endParaRPr lang="de-DE" dirty="0"/>
          </a:p>
        </p:txBody>
      </p:sp>
      <p:sp>
        <p:nvSpPr>
          <p:cNvPr id="3" name="Text Placeholder 2"/>
          <p:cNvSpPr>
            <a:spLocks noGrp="1"/>
          </p:cNvSpPr>
          <p:nvPr>
            <p:ph type="body" sz="quarter" idx="10"/>
          </p:nvPr>
        </p:nvSpPr>
        <p:spPr/>
        <p:txBody>
          <a:bodyPr vert="horz" lIns="0" tIns="0" rIns="0" bIns="0" rtlCol="0">
            <a:noAutofit/>
          </a:bodyPr>
          <a:lstStyle/>
          <a:p>
            <a:r>
              <a:rPr lang="de-DE" sz="2400" dirty="0"/>
              <a:t>Who </a:t>
            </a:r>
            <a:r>
              <a:rPr lang="de-DE" sz="2400" dirty="0" err="1"/>
              <a:t>operates</a:t>
            </a:r>
            <a:r>
              <a:rPr lang="de-DE" sz="2400" dirty="0"/>
              <a:t> </a:t>
            </a:r>
            <a:r>
              <a:rPr lang="de-DE" sz="2400" dirty="0" err="1"/>
              <a:t>the</a:t>
            </a:r>
            <a:r>
              <a:rPr lang="de-DE" sz="2400" dirty="0"/>
              <a:t> Router?</a:t>
            </a:r>
          </a:p>
          <a:p>
            <a:r>
              <a:rPr lang="de-DE" sz="2400" dirty="0" err="1"/>
              <a:t>How</a:t>
            </a:r>
            <a:r>
              <a:rPr lang="de-DE" sz="2400" dirty="0"/>
              <a:t> </a:t>
            </a:r>
            <a:r>
              <a:rPr lang="de-DE" sz="2400" dirty="0" err="1"/>
              <a:t>long</a:t>
            </a:r>
            <a:r>
              <a:rPr lang="de-DE" sz="2400" dirty="0"/>
              <a:t> do I </a:t>
            </a:r>
            <a:r>
              <a:rPr lang="de-DE" sz="2400" dirty="0" err="1"/>
              <a:t>keep</a:t>
            </a:r>
            <a:r>
              <a:rPr lang="de-DE" sz="2400" dirty="0"/>
              <a:t> </a:t>
            </a:r>
            <a:r>
              <a:rPr lang="de-DE" sz="2400" dirty="0" err="1"/>
              <a:t>my</a:t>
            </a:r>
            <a:r>
              <a:rPr lang="de-DE" sz="2400" dirty="0"/>
              <a:t> </a:t>
            </a:r>
            <a:r>
              <a:rPr lang="de-DE" sz="2400" dirty="0" err="1"/>
              <a:t>Canaries</a:t>
            </a:r>
            <a:r>
              <a:rPr lang="de-DE" sz="2400" dirty="0"/>
              <a:t>? </a:t>
            </a:r>
          </a:p>
          <a:p>
            <a:r>
              <a:rPr lang="de-DE" sz="2400" dirty="0" err="1"/>
              <a:t>When</a:t>
            </a:r>
            <a:r>
              <a:rPr lang="de-DE" sz="2400" dirty="0"/>
              <a:t> do I </a:t>
            </a:r>
            <a:r>
              <a:rPr lang="de-DE" sz="2400" dirty="0" err="1"/>
              <a:t>increase</a:t>
            </a:r>
            <a:r>
              <a:rPr lang="de-DE" sz="2400" dirty="0"/>
              <a:t> </a:t>
            </a:r>
            <a:r>
              <a:rPr lang="de-DE" sz="2400" dirty="0" err="1"/>
              <a:t>load</a:t>
            </a:r>
            <a:r>
              <a:rPr lang="de-DE" sz="2400" dirty="0"/>
              <a:t>?</a:t>
            </a:r>
          </a:p>
          <a:p>
            <a:r>
              <a:rPr lang="de-DE" sz="2400" dirty="0" err="1"/>
              <a:t>When</a:t>
            </a:r>
            <a:r>
              <a:rPr lang="de-DE" sz="2400" dirty="0"/>
              <a:t> </a:t>
            </a:r>
            <a:r>
              <a:rPr lang="de-DE" sz="2400" dirty="0" err="1"/>
              <a:t>is</a:t>
            </a:r>
            <a:r>
              <a:rPr lang="de-DE" sz="2400" dirty="0"/>
              <a:t> </a:t>
            </a:r>
            <a:r>
              <a:rPr lang="de-DE" sz="2400" dirty="0" err="1"/>
              <a:t>the</a:t>
            </a:r>
            <a:r>
              <a:rPr lang="de-DE" sz="2400" dirty="0"/>
              <a:t> </a:t>
            </a:r>
            <a:r>
              <a:rPr lang="de-DE" sz="2400" dirty="0" err="1"/>
              <a:t>added</a:t>
            </a:r>
            <a:r>
              <a:rPr lang="de-DE" sz="2400" dirty="0"/>
              <a:t> </a:t>
            </a:r>
            <a:r>
              <a:rPr lang="de-DE" sz="2400" dirty="0" err="1"/>
              <a:t>complexity</a:t>
            </a:r>
            <a:r>
              <a:rPr lang="de-DE" sz="2400" dirty="0"/>
              <a:t> </a:t>
            </a:r>
            <a:r>
              <a:rPr lang="de-DE" sz="2400" dirty="0" err="1"/>
              <a:t>worth</a:t>
            </a:r>
            <a:r>
              <a:rPr lang="de-DE" sz="2400" dirty="0"/>
              <a:t> </a:t>
            </a:r>
            <a:r>
              <a:rPr lang="de-DE" sz="2400" dirty="0" err="1"/>
              <a:t>using</a:t>
            </a:r>
            <a:r>
              <a:rPr lang="de-DE" sz="2400" dirty="0"/>
              <a:t> </a:t>
            </a:r>
            <a:r>
              <a:rPr lang="de-DE" sz="2400" dirty="0" err="1"/>
              <a:t>it</a:t>
            </a:r>
            <a:r>
              <a:rPr lang="de-DE" sz="2400" dirty="0"/>
              <a:t>?</a:t>
            </a:r>
          </a:p>
          <a:p>
            <a:r>
              <a:rPr lang="de-DE" sz="2400" dirty="0" err="1"/>
              <a:t>Is</a:t>
            </a:r>
            <a:r>
              <a:rPr lang="de-DE" sz="2400" dirty="0"/>
              <a:t> </a:t>
            </a:r>
            <a:r>
              <a:rPr lang="de-DE" sz="2400" dirty="0" err="1"/>
              <a:t>it</a:t>
            </a:r>
            <a:r>
              <a:rPr lang="de-DE" sz="2400" dirty="0"/>
              <a:t> </a:t>
            </a:r>
            <a:r>
              <a:rPr lang="de-DE" sz="2400" dirty="0" err="1"/>
              <a:t>possible</a:t>
            </a:r>
            <a:r>
              <a:rPr lang="de-DE" sz="2400" dirty="0"/>
              <a:t> </a:t>
            </a:r>
            <a:r>
              <a:rPr lang="de-DE" sz="2400" dirty="0" err="1"/>
              <a:t>to</a:t>
            </a:r>
            <a:r>
              <a:rPr lang="de-DE" sz="2400" dirty="0"/>
              <a:t> </a:t>
            </a:r>
            <a:r>
              <a:rPr lang="de-DE" sz="2400" dirty="0" err="1"/>
              <a:t>fully</a:t>
            </a:r>
            <a:r>
              <a:rPr lang="de-DE" sz="2400" dirty="0"/>
              <a:t> </a:t>
            </a:r>
            <a:r>
              <a:rPr lang="de-DE" sz="2400" dirty="0" err="1"/>
              <a:t>automate</a:t>
            </a:r>
            <a:r>
              <a:rPr lang="de-DE" sz="2400" dirty="0"/>
              <a:t> </a:t>
            </a:r>
            <a:r>
              <a:rPr lang="de-DE" sz="2400" dirty="0" err="1"/>
              <a:t>Canary</a:t>
            </a:r>
            <a:r>
              <a:rPr lang="de-DE" sz="2400" dirty="0"/>
              <a:t> </a:t>
            </a:r>
            <a:r>
              <a:rPr lang="de-DE" sz="2400" dirty="0" err="1"/>
              <a:t>Deployment</a:t>
            </a:r>
            <a:r>
              <a:rPr lang="de-DE" sz="2400" dirty="0"/>
              <a:t> </a:t>
            </a:r>
            <a:r>
              <a:rPr lang="de-DE" sz="2400" dirty="0" err="1"/>
              <a:t>based</a:t>
            </a:r>
            <a:r>
              <a:rPr lang="de-DE" sz="2400" dirty="0"/>
              <a:t> on (</a:t>
            </a:r>
            <a:r>
              <a:rPr lang="de-DE" sz="2400" dirty="0" err="1"/>
              <a:t>automated</a:t>
            </a:r>
            <a:r>
              <a:rPr lang="de-DE" sz="2400" dirty="0"/>
              <a:t>) </a:t>
            </a:r>
            <a:r>
              <a:rPr lang="de-DE" sz="2400" dirty="0" err="1"/>
              <a:t>monitoring</a:t>
            </a:r>
            <a:r>
              <a:rPr lang="de-DE" sz="2400" dirty="0"/>
              <a:t>?</a:t>
            </a:r>
          </a:p>
          <a:p>
            <a:r>
              <a:rPr lang="de-DE" sz="2400" dirty="0" err="1"/>
              <a:t>Discussion</a:t>
            </a:r>
            <a:r>
              <a:rPr lang="de-DE" sz="2400" dirty="0"/>
              <a:t>?</a:t>
            </a:r>
          </a:p>
          <a:p>
            <a:pPr marL="326050"/>
            <a:endParaRPr lang="de-DE" sz="2400" dirty="0"/>
          </a:p>
          <a:p>
            <a:pPr lvl="1"/>
            <a:endParaRPr lang="de-DE" dirty="0"/>
          </a:p>
          <a:p>
            <a:pPr lvl="1"/>
            <a:endParaRPr lang="de-DE" dirty="0"/>
          </a:p>
          <a:p>
            <a:pPr marL="326050"/>
            <a:endParaRPr lang="de-DE" sz="2400" dirty="0"/>
          </a:p>
          <a:p>
            <a:pPr marL="326050"/>
            <a:endParaRPr lang="de-DE" sz="2400" dirty="0"/>
          </a:p>
        </p:txBody>
      </p:sp>
    </p:spTree>
    <p:extLst>
      <p:ext uri="{BB962C8B-B14F-4D97-AF65-F5344CB8AC3E}">
        <p14:creationId xmlns:p14="http://schemas.microsoft.com/office/powerpoint/2010/main" val="2884826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Blue-</a:t>
            </a:r>
            <a:r>
              <a:rPr lang="de-DE" dirty="0"/>
              <a:t>G</a:t>
            </a:r>
            <a:r>
              <a:rPr lang="de-DE" dirty="0" smtClean="0"/>
              <a:t>reen </a:t>
            </a:r>
            <a:r>
              <a:rPr lang="de-DE" dirty="0" err="1" smtClean="0"/>
              <a:t>Deployment</a:t>
            </a:r>
            <a:endParaRPr lang="de-DE" dirty="0"/>
          </a:p>
        </p:txBody>
      </p:sp>
      <p:sp>
        <p:nvSpPr>
          <p:cNvPr id="3" name="Text Placeholder 2"/>
          <p:cNvSpPr>
            <a:spLocks noGrp="1"/>
          </p:cNvSpPr>
          <p:nvPr>
            <p:ph type="body" sz="quarter" idx="11"/>
          </p:nvPr>
        </p:nvSpPr>
        <p:spPr/>
        <p:txBody>
          <a:bodyPr/>
          <a:lstStyle/>
          <a:p>
            <a:pPr marL="342900" indent="-342900">
              <a:buClr>
                <a:srgbClr val="F0AB00"/>
              </a:buClr>
              <a:buFont typeface="Arial" charset="0"/>
              <a:buChar char="•"/>
            </a:pPr>
            <a:r>
              <a:rPr lang="de-DE" dirty="0"/>
              <a:t>Zero </a:t>
            </a:r>
            <a:r>
              <a:rPr lang="de-DE" dirty="0" err="1" smtClean="0"/>
              <a:t>downtime</a:t>
            </a:r>
            <a:endParaRPr lang="de-DE" dirty="0" smtClean="0"/>
          </a:p>
          <a:p>
            <a:pPr lvl="1"/>
            <a:r>
              <a:rPr lang="de-DE" dirty="0" smtClean="0"/>
              <a:t>Public route </a:t>
            </a:r>
            <a:r>
              <a:rPr lang="de-DE" dirty="0"/>
              <a:t>A.&lt;</a:t>
            </a:r>
            <a:r>
              <a:rPr lang="de-DE" dirty="0" err="1"/>
              <a:t>domain</a:t>
            </a:r>
            <a:r>
              <a:rPr lang="de-DE" dirty="0" smtClean="0"/>
              <a:t>&gt;</a:t>
            </a:r>
          </a:p>
          <a:p>
            <a:pPr lvl="1"/>
            <a:r>
              <a:rPr lang="de-DE" dirty="0" err="1" smtClean="0"/>
              <a:t>Should</a:t>
            </a:r>
            <a:r>
              <a:rPr lang="de-DE" dirty="0" smtClean="0"/>
              <a:t> </a:t>
            </a:r>
            <a:r>
              <a:rPr lang="de-DE" dirty="0" err="1" smtClean="0"/>
              <a:t>be</a:t>
            </a:r>
            <a:r>
              <a:rPr lang="de-DE" dirty="0" smtClean="0"/>
              <a:t> </a:t>
            </a:r>
            <a:r>
              <a:rPr lang="de-DE" dirty="0" err="1" smtClean="0"/>
              <a:t>available</a:t>
            </a:r>
            <a:r>
              <a:rPr lang="de-DE" dirty="0" smtClean="0"/>
              <a:t> at all </a:t>
            </a:r>
            <a:r>
              <a:rPr lang="de-DE" dirty="0" err="1" smtClean="0"/>
              <a:t>times</a:t>
            </a:r>
            <a:endParaRPr lang="de-DE" dirty="0" smtClean="0"/>
          </a:p>
          <a:p>
            <a:pPr marL="342900" indent="-342900">
              <a:buClr>
                <a:srgbClr val="F0AB00"/>
              </a:buClr>
              <a:buFont typeface="Arial" charset="0"/>
              <a:buChar char="•"/>
            </a:pPr>
            <a:r>
              <a:rPr lang="de-DE" dirty="0" smtClean="0"/>
              <a:t>Cf push </a:t>
            </a:r>
            <a:r>
              <a:rPr lang="de-DE" dirty="0" err="1" smtClean="0"/>
              <a:t>has</a:t>
            </a:r>
            <a:r>
              <a:rPr lang="de-DE" dirty="0" smtClean="0"/>
              <a:t> </a:t>
            </a:r>
            <a:r>
              <a:rPr lang="de-DE" dirty="0" err="1" smtClean="0"/>
              <a:t>downtime</a:t>
            </a:r>
            <a:endParaRPr lang="de-DE" dirty="0" smtClean="0"/>
          </a:p>
          <a:p>
            <a:pPr lvl="1"/>
            <a:r>
              <a:rPr lang="de-DE" dirty="0" err="1" smtClean="0"/>
              <a:t>Cannot</a:t>
            </a:r>
            <a:r>
              <a:rPr lang="de-DE" dirty="0" smtClean="0"/>
              <a:t> </a:t>
            </a:r>
            <a:r>
              <a:rPr lang="de-DE" dirty="0" err="1"/>
              <a:t>undeploy</a:t>
            </a:r>
            <a:r>
              <a:rPr lang="de-DE" dirty="0"/>
              <a:t> </a:t>
            </a:r>
            <a:r>
              <a:rPr lang="de-DE" dirty="0" err="1"/>
              <a:t>old</a:t>
            </a:r>
            <a:r>
              <a:rPr lang="de-DE" dirty="0"/>
              <a:t> </a:t>
            </a:r>
            <a:r>
              <a:rPr lang="de-DE" dirty="0" err="1"/>
              <a:t>version</a:t>
            </a:r>
            <a:r>
              <a:rPr lang="de-DE" dirty="0"/>
              <a:t> </a:t>
            </a:r>
            <a:r>
              <a:rPr lang="de-DE" dirty="0" err="1"/>
              <a:t>and</a:t>
            </a:r>
            <a:r>
              <a:rPr lang="de-DE" dirty="0"/>
              <a:t> </a:t>
            </a:r>
            <a:r>
              <a:rPr lang="de-DE" dirty="0" err="1"/>
              <a:t>deploy</a:t>
            </a:r>
            <a:r>
              <a:rPr lang="de-DE" dirty="0"/>
              <a:t> </a:t>
            </a:r>
            <a:r>
              <a:rPr lang="de-DE" dirty="0" err="1"/>
              <a:t>new</a:t>
            </a:r>
            <a:r>
              <a:rPr lang="de-DE" dirty="0"/>
              <a:t> </a:t>
            </a:r>
            <a:r>
              <a:rPr lang="de-DE" dirty="0" err="1"/>
              <a:t>version</a:t>
            </a:r>
            <a:r>
              <a:rPr lang="de-DE" dirty="0"/>
              <a:t> </a:t>
            </a:r>
            <a:r>
              <a:rPr lang="de-DE" dirty="0" err="1" smtClean="0"/>
              <a:t>instead</a:t>
            </a:r>
            <a:endParaRPr lang="de-DE" dirty="0"/>
          </a:p>
        </p:txBody>
      </p:sp>
      <p:sp>
        <p:nvSpPr>
          <p:cNvPr id="32" name="Rounded Rectangle 31"/>
          <p:cNvSpPr/>
          <p:nvPr/>
        </p:nvSpPr>
        <p:spPr bwMode="gray">
          <a:xfrm>
            <a:off x="8379267" y="2707689"/>
            <a:ext cx="1121678" cy="941196"/>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Router</a:t>
            </a:r>
          </a:p>
        </p:txBody>
      </p:sp>
      <p:cxnSp>
        <p:nvCxnSpPr>
          <p:cNvPr id="35" name="Straight Connector 34"/>
          <p:cNvCxnSpPr>
            <a:stCxn id="32" idx="2"/>
            <a:endCxn id="13" idx="0"/>
          </p:cNvCxnSpPr>
          <p:nvPr/>
        </p:nvCxnSpPr>
        <p:spPr>
          <a:xfrm flipH="1">
            <a:off x="7763188" y="3648885"/>
            <a:ext cx="1176918" cy="40804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8379267" y="6173803"/>
            <a:ext cx="3815908" cy="261610"/>
          </a:xfrm>
          <a:prstGeom prst="rect">
            <a:avLst/>
          </a:prstGeom>
        </p:spPr>
        <p:txBody>
          <a:bodyPr wrap="square">
            <a:spAutoFit/>
          </a:bodyPr>
          <a:lstStyle/>
          <a:p>
            <a:r>
              <a:rPr sz="1050" dirty="0">
                <a:solidFill>
                  <a:srgbClr val="000000"/>
                </a:solidFill>
                <a:hlinkClick r:id="rId2"/>
              </a:rPr>
              <a:t>http://</a:t>
            </a:r>
            <a:r>
              <a:rPr sz="1050" dirty="0" smtClean="0">
                <a:solidFill>
                  <a:srgbClr val="000000"/>
                </a:solidFill>
                <a:hlinkClick r:id="rId2"/>
              </a:rPr>
              <a:t>martinfowler.com/bliki/BlueGreenDeployment.html</a:t>
            </a:r>
            <a:endParaRPr sz="1050" dirty="0">
              <a:solidFill>
                <a:srgbClr val="000000"/>
              </a:solidFill>
            </a:endParaRPr>
          </a:p>
        </p:txBody>
      </p:sp>
      <p:sp>
        <p:nvSpPr>
          <p:cNvPr id="4" name="Rectangle 3"/>
          <p:cNvSpPr/>
          <p:nvPr/>
        </p:nvSpPr>
        <p:spPr>
          <a:xfrm>
            <a:off x="282913" y="6160101"/>
            <a:ext cx="4483061" cy="261610"/>
          </a:xfrm>
          <a:prstGeom prst="rect">
            <a:avLst/>
          </a:prstGeom>
        </p:spPr>
        <p:txBody>
          <a:bodyPr wrap="square">
            <a:spAutoFit/>
          </a:bodyPr>
          <a:lstStyle/>
          <a:p>
            <a:r>
              <a:rPr lang="de-DE" sz="1050" dirty="0">
                <a:hlinkClick r:id="rId3"/>
              </a:rPr>
              <a:t>https://</a:t>
            </a:r>
            <a:r>
              <a:rPr lang="de-DE" sz="1050" dirty="0" smtClean="0">
                <a:hlinkClick r:id="rId3"/>
              </a:rPr>
              <a:t>docs.pivotal.io/pivotalcf/devguide/deploy-apps/blue-green.html</a:t>
            </a:r>
            <a:endParaRPr lang="de-DE" sz="1050" dirty="0"/>
          </a:p>
        </p:txBody>
      </p:sp>
      <p:cxnSp>
        <p:nvCxnSpPr>
          <p:cNvPr id="43" name="Straight Connector 42"/>
          <p:cNvCxnSpPr/>
          <p:nvPr/>
        </p:nvCxnSpPr>
        <p:spPr>
          <a:xfrm>
            <a:off x="8940106" y="2277092"/>
            <a:ext cx="1" cy="43059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bwMode="gray">
          <a:xfrm>
            <a:off x="9500945" y="4056933"/>
            <a:ext cx="1232158" cy="941196"/>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t" anchorCtr="0"/>
          <a:lstStyle/>
          <a:p>
            <a:pPr algn="ctr" defTabSz="914400" fontAlgn="base">
              <a:spcBef>
                <a:spcPct val="50000"/>
              </a:spcBef>
              <a:spcAft>
                <a:spcPct val="0"/>
              </a:spcAft>
              <a:buClr>
                <a:srgbClr val="F0AB00"/>
              </a:buClr>
              <a:buSzPct val="80000"/>
            </a:pPr>
            <a:endParaRPr sz="2000" kern="0" dirty="0">
              <a:ea typeface="Arial Unicode MS" pitchFamily="34" charset="-128"/>
              <a:cs typeface="Arial Unicode MS" pitchFamily="34" charset="-128"/>
            </a:endParaRPr>
          </a:p>
        </p:txBody>
      </p:sp>
      <p:sp>
        <p:nvSpPr>
          <p:cNvPr id="12" name="TextBox 11"/>
          <p:cNvSpPr txBox="1"/>
          <p:nvPr/>
        </p:nvSpPr>
        <p:spPr>
          <a:xfrm>
            <a:off x="9215022" y="2076892"/>
            <a:ext cx="124393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smtClean="0">
                <a:ea typeface="Arial Unicode MS" pitchFamily="34" charset="-128"/>
                <a:cs typeface="Arial Unicode MS" pitchFamily="34" charset="-128"/>
              </a:rPr>
              <a:t>A.&lt;</a:t>
            </a:r>
            <a:r>
              <a:rPr lang="de-DE" sz="1800" kern="0" dirty="0" err="1" smtClean="0">
                <a:ea typeface="Arial Unicode MS" pitchFamily="34" charset="-128"/>
                <a:cs typeface="Arial Unicode MS" pitchFamily="34" charset="-128"/>
              </a:rPr>
              <a:t>domain</a:t>
            </a:r>
            <a:r>
              <a:rPr lang="de-DE" sz="1800" kern="0" dirty="0" smtClean="0">
                <a:ea typeface="Arial Unicode MS" pitchFamily="34" charset="-128"/>
                <a:cs typeface="Arial Unicode MS" pitchFamily="34" charset="-128"/>
              </a:rPr>
              <a:t>&gt;</a:t>
            </a:r>
          </a:p>
        </p:txBody>
      </p:sp>
      <p:sp>
        <p:nvSpPr>
          <p:cNvPr id="13" name="Rounded Rectangle 12"/>
          <p:cNvSpPr/>
          <p:nvPr/>
        </p:nvSpPr>
        <p:spPr bwMode="gray">
          <a:xfrm>
            <a:off x="7147109" y="4056933"/>
            <a:ext cx="1232158" cy="941196"/>
          </a:xfrm>
          <a:prstGeom prst="roundRect">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A</a:t>
            </a:r>
            <a:br>
              <a:rPr lang="de-DE" sz="2000" kern="0" dirty="0">
                <a:ea typeface="Arial Unicode MS" pitchFamily="34" charset="-128"/>
                <a:cs typeface="Arial Unicode MS" pitchFamily="34" charset="-128"/>
              </a:rPr>
            </a:br>
            <a:r>
              <a:rPr lang="de-DE" sz="2000" kern="0" dirty="0">
                <a:ea typeface="Arial Unicode MS" pitchFamily="34" charset="-128"/>
                <a:cs typeface="Arial Unicode MS" pitchFamily="34" charset="-128"/>
              </a:rPr>
              <a:t>1.0</a:t>
            </a:r>
            <a:endParaRPr sz="2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1366543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3200" dirty="0" smtClean="0"/>
              <a:t>Blue-</a:t>
            </a:r>
            <a:r>
              <a:rPr lang="de-DE" sz="3200" dirty="0"/>
              <a:t>G</a:t>
            </a:r>
            <a:r>
              <a:rPr lang="de-DE" sz="3200" dirty="0" smtClean="0"/>
              <a:t>reen </a:t>
            </a:r>
            <a:r>
              <a:rPr lang="de-DE" sz="3200" dirty="0" err="1" smtClean="0"/>
              <a:t>Deployment</a:t>
            </a:r>
            <a:endParaRPr lang="de-DE" sz="3200" dirty="0"/>
          </a:p>
        </p:txBody>
      </p:sp>
      <p:sp>
        <p:nvSpPr>
          <p:cNvPr id="3" name="Text Placeholder 2"/>
          <p:cNvSpPr>
            <a:spLocks noGrp="1"/>
          </p:cNvSpPr>
          <p:nvPr>
            <p:ph type="body" sz="quarter" idx="11"/>
          </p:nvPr>
        </p:nvSpPr>
        <p:spPr/>
        <p:txBody>
          <a:bodyPr/>
          <a:lstStyle/>
          <a:p>
            <a:pPr marL="342900" indent="-342900">
              <a:buClr>
                <a:srgbClr val="F0AB00"/>
              </a:buClr>
              <a:buFont typeface="Arial" charset="0"/>
              <a:buChar char="•"/>
            </a:pPr>
            <a:r>
              <a:rPr lang="de-DE" dirty="0"/>
              <a:t>Upload </a:t>
            </a:r>
            <a:r>
              <a:rPr lang="de-DE" dirty="0" err="1"/>
              <a:t>new</a:t>
            </a:r>
            <a:r>
              <a:rPr lang="de-DE" dirty="0"/>
              <a:t> </a:t>
            </a:r>
            <a:r>
              <a:rPr lang="de-DE" dirty="0" err="1"/>
              <a:t>version</a:t>
            </a:r>
            <a:r>
              <a:rPr lang="de-DE" dirty="0"/>
              <a:t> </a:t>
            </a:r>
            <a:r>
              <a:rPr lang="de-DE" dirty="0" err="1"/>
              <a:t>of</a:t>
            </a:r>
            <a:r>
              <a:rPr lang="de-DE" dirty="0"/>
              <a:t> </a:t>
            </a:r>
            <a:r>
              <a:rPr lang="de-DE" dirty="0" err="1"/>
              <a:t>the</a:t>
            </a:r>
            <a:r>
              <a:rPr lang="de-DE" dirty="0"/>
              <a:t> App</a:t>
            </a:r>
          </a:p>
          <a:p>
            <a:pPr marL="342900" indent="-342900">
              <a:buClr>
                <a:srgbClr val="F0AB00"/>
              </a:buClr>
              <a:buFont typeface="Arial" charset="0"/>
              <a:buChar char="•"/>
            </a:pPr>
            <a:r>
              <a:rPr lang="de-DE" dirty="0">
                <a:latin typeface="Courier New" panose="02070309020205020404" pitchFamily="49" charset="0"/>
                <a:cs typeface="Courier New" panose="02070309020205020404" pitchFamily="49" charset="0"/>
              </a:rPr>
              <a:t>cf push A-</a:t>
            </a:r>
            <a:r>
              <a:rPr lang="de-DE" dirty="0" err="1">
                <a:latin typeface="Courier New" panose="02070309020205020404" pitchFamily="49" charset="0"/>
                <a:cs typeface="Courier New" panose="02070309020205020404" pitchFamily="49" charset="0"/>
              </a:rPr>
              <a:t>green</a:t>
            </a:r>
            <a:endParaRPr lang="de-DE" dirty="0">
              <a:latin typeface="Courier New" panose="02070309020205020404" pitchFamily="49" charset="0"/>
              <a:cs typeface="Courier New" panose="02070309020205020404" pitchFamily="49" charset="0"/>
            </a:endParaRPr>
          </a:p>
          <a:p>
            <a:pPr marL="342900" indent="-342900">
              <a:buClr>
                <a:srgbClr val="F0AB00"/>
              </a:buClr>
              <a:buFont typeface="Arial" charset="0"/>
              <a:buChar char="•"/>
            </a:pPr>
            <a:r>
              <a:rPr lang="de-DE" dirty="0" smtClean="0"/>
              <a:t>A-</a:t>
            </a:r>
            <a:r>
              <a:rPr lang="de-DE" dirty="0" err="1" smtClean="0"/>
              <a:t>green</a:t>
            </a:r>
            <a:r>
              <a:rPr lang="de-DE" dirty="0" smtClean="0"/>
              <a:t> </a:t>
            </a:r>
            <a:r>
              <a:rPr lang="de-DE" dirty="0" err="1" smtClean="0"/>
              <a:t>available</a:t>
            </a:r>
            <a:r>
              <a:rPr lang="de-DE" dirty="0" smtClean="0"/>
              <a:t> </a:t>
            </a:r>
            <a:r>
              <a:rPr lang="de-DE" dirty="0"/>
              <a:t>via </a:t>
            </a:r>
            <a:r>
              <a:rPr lang="de-DE" dirty="0" err="1"/>
              <a:t>default</a:t>
            </a:r>
            <a:r>
              <a:rPr lang="de-DE" dirty="0"/>
              <a:t> route A-</a:t>
            </a:r>
            <a:r>
              <a:rPr lang="de-DE" dirty="0" err="1"/>
              <a:t>green</a:t>
            </a:r>
            <a:r>
              <a:rPr lang="de-DE" dirty="0"/>
              <a:t>, but not via A</a:t>
            </a:r>
          </a:p>
        </p:txBody>
      </p:sp>
      <p:sp>
        <p:nvSpPr>
          <p:cNvPr id="32" name="Rounded Rectangle 31"/>
          <p:cNvSpPr/>
          <p:nvPr/>
        </p:nvSpPr>
        <p:spPr bwMode="gray">
          <a:xfrm>
            <a:off x="8379267" y="2707689"/>
            <a:ext cx="1121678" cy="941196"/>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sz="2000" kern="0" dirty="0">
                <a:ea typeface="Arial Unicode MS" pitchFamily="34" charset="-128"/>
                <a:cs typeface="Arial Unicode MS" pitchFamily="34" charset="-128"/>
              </a:rPr>
              <a:t>Router</a:t>
            </a:r>
          </a:p>
        </p:txBody>
      </p:sp>
      <p:cxnSp>
        <p:nvCxnSpPr>
          <p:cNvPr id="35" name="Straight Connector 34"/>
          <p:cNvCxnSpPr>
            <a:stCxn id="32" idx="2"/>
            <a:endCxn id="13" idx="0"/>
          </p:cNvCxnSpPr>
          <p:nvPr/>
        </p:nvCxnSpPr>
        <p:spPr>
          <a:xfrm flipH="1">
            <a:off x="7763188" y="3648885"/>
            <a:ext cx="1176918" cy="40804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8379267" y="6173803"/>
            <a:ext cx="3815908" cy="261610"/>
          </a:xfrm>
          <a:prstGeom prst="rect">
            <a:avLst/>
          </a:prstGeom>
        </p:spPr>
        <p:txBody>
          <a:bodyPr wrap="square">
            <a:spAutoFit/>
          </a:bodyPr>
          <a:lstStyle/>
          <a:p>
            <a:r>
              <a:rPr sz="1050" dirty="0">
                <a:solidFill>
                  <a:srgbClr val="000000"/>
                </a:solidFill>
                <a:hlinkClick r:id="rId2"/>
              </a:rPr>
              <a:t>http://</a:t>
            </a:r>
            <a:r>
              <a:rPr sz="1050" dirty="0" smtClean="0">
                <a:solidFill>
                  <a:srgbClr val="000000"/>
                </a:solidFill>
                <a:hlinkClick r:id="rId2"/>
              </a:rPr>
              <a:t>martinfowler.com/bliki/BlueGreenDeployment.html</a:t>
            </a:r>
            <a:endParaRPr sz="1050" dirty="0">
              <a:solidFill>
                <a:srgbClr val="000000"/>
              </a:solidFill>
            </a:endParaRPr>
          </a:p>
        </p:txBody>
      </p:sp>
      <p:sp>
        <p:nvSpPr>
          <p:cNvPr id="4" name="Rectangle 3"/>
          <p:cNvSpPr/>
          <p:nvPr/>
        </p:nvSpPr>
        <p:spPr>
          <a:xfrm>
            <a:off x="282913" y="6160101"/>
            <a:ext cx="4483061" cy="261610"/>
          </a:xfrm>
          <a:prstGeom prst="rect">
            <a:avLst/>
          </a:prstGeom>
        </p:spPr>
        <p:txBody>
          <a:bodyPr wrap="square">
            <a:spAutoFit/>
          </a:bodyPr>
          <a:lstStyle/>
          <a:p>
            <a:r>
              <a:rPr lang="de-DE" sz="1050" dirty="0">
                <a:hlinkClick r:id="rId3"/>
              </a:rPr>
              <a:t>https://</a:t>
            </a:r>
            <a:r>
              <a:rPr lang="de-DE" sz="1050" dirty="0" smtClean="0">
                <a:hlinkClick r:id="rId3"/>
              </a:rPr>
              <a:t>docs.pivotal.io/pivotalcf/devguide/deploy-apps/blue-green.html</a:t>
            </a:r>
            <a:endParaRPr lang="de-DE" sz="1050" dirty="0"/>
          </a:p>
        </p:txBody>
      </p:sp>
      <p:cxnSp>
        <p:nvCxnSpPr>
          <p:cNvPr id="43" name="Straight Connector 42"/>
          <p:cNvCxnSpPr/>
          <p:nvPr/>
        </p:nvCxnSpPr>
        <p:spPr>
          <a:xfrm>
            <a:off x="8940106" y="2277092"/>
            <a:ext cx="1" cy="43059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bwMode="gray">
          <a:xfrm>
            <a:off x="9500945" y="4056933"/>
            <a:ext cx="1232158" cy="941196"/>
          </a:xfrm>
          <a:prstGeom prst="roundRect">
            <a:avLst/>
          </a:prstGeom>
          <a:solidFill>
            <a:schemeClr val="accent6"/>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A-</a:t>
            </a:r>
            <a:r>
              <a:rPr lang="de-DE" sz="2000" kern="0" dirty="0" err="1">
                <a:ea typeface="Arial Unicode MS" pitchFamily="34" charset="-128"/>
                <a:cs typeface="Arial Unicode MS" pitchFamily="34" charset="-128"/>
              </a:rPr>
              <a:t>green</a:t>
            </a:r>
            <a:r>
              <a:rPr lang="de-DE" sz="2000" kern="0" dirty="0">
                <a:ea typeface="Arial Unicode MS" pitchFamily="34" charset="-128"/>
                <a:cs typeface="Arial Unicode MS" pitchFamily="34" charset="-128"/>
              </a:rPr>
              <a:t> 2.0</a:t>
            </a:r>
            <a:endParaRPr sz="2000" kern="0" dirty="0">
              <a:ea typeface="Arial Unicode MS" pitchFamily="34" charset="-128"/>
              <a:cs typeface="Arial Unicode MS" pitchFamily="34" charset="-128"/>
            </a:endParaRPr>
          </a:p>
        </p:txBody>
      </p:sp>
      <p:sp>
        <p:nvSpPr>
          <p:cNvPr id="12" name="TextBox 11"/>
          <p:cNvSpPr txBox="1"/>
          <p:nvPr/>
        </p:nvSpPr>
        <p:spPr>
          <a:xfrm>
            <a:off x="9215022" y="2076892"/>
            <a:ext cx="124393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smtClean="0">
                <a:ea typeface="Arial Unicode MS" pitchFamily="34" charset="-128"/>
                <a:cs typeface="Arial Unicode MS" pitchFamily="34" charset="-128"/>
              </a:rPr>
              <a:t>A.&lt;</a:t>
            </a:r>
            <a:r>
              <a:rPr lang="de-DE" sz="1800" kern="0" dirty="0" err="1" smtClean="0">
                <a:ea typeface="Arial Unicode MS" pitchFamily="34" charset="-128"/>
                <a:cs typeface="Arial Unicode MS" pitchFamily="34" charset="-128"/>
              </a:rPr>
              <a:t>domain</a:t>
            </a:r>
            <a:r>
              <a:rPr lang="de-DE" sz="1800" kern="0" dirty="0" smtClean="0">
                <a:ea typeface="Arial Unicode MS" pitchFamily="34" charset="-128"/>
                <a:cs typeface="Arial Unicode MS" pitchFamily="34" charset="-128"/>
              </a:rPr>
              <a:t>&gt;</a:t>
            </a:r>
          </a:p>
        </p:txBody>
      </p:sp>
      <p:sp>
        <p:nvSpPr>
          <p:cNvPr id="13" name="Rounded Rectangle 12"/>
          <p:cNvSpPr/>
          <p:nvPr/>
        </p:nvSpPr>
        <p:spPr bwMode="gray">
          <a:xfrm>
            <a:off x="7147109" y="4056933"/>
            <a:ext cx="1232158" cy="941196"/>
          </a:xfrm>
          <a:prstGeom prst="roundRect">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A-</a:t>
            </a:r>
            <a:r>
              <a:rPr lang="de-DE" sz="2000" kern="0" dirty="0" err="1">
                <a:ea typeface="Arial Unicode MS" pitchFamily="34" charset="-128"/>
                <a:cs typeface="Arial Unicode MS" pitchFamily="34" charset="-128"/>
              </a:rPr>
              <a:t>blue</a:t>
            </a:r>
            <a:r>
              <a:rPr lang="de-DE" sz="2000" kern="0" dirty="0">
                <a:ea typeface="Arial Unicode MS" pitchFamily="34" charset="-128"/>
                <a:cs typeface="Arial Unicode MS" pitchFamily="34" charset="-128"/>
              </a:rPr>
              <a:t/>
            </a:r>
            <a:br>
              <a:rPr lang="de-DE" sz="2000" kern="0" dirty="0">
                <a:ea typeface="Arial Unicode MS" pitchFamily="34" charset="-128"/>
                <a:cs typeface="Arial Unicode MS" pitchFamily="34" charset="-128"/>
              </a:rPr>
            </a:br>
            <a:r>
              <a:rPr lang="de-DE" sz="2000" kern="0" dirty="0">
                <a:ea typeface="Arial Unicode MS" pitchFamily="34" charset="-128"/>
                <a:cs typeface="Arial Unicode MS" pitchFamily="34" charset="-128"/>
              </a:rPr>
              <a:t>1.0</a:t>
            </a:r>
            <a:endParaRPr sz="2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1460622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Blue-</a:t>
            </a:r>
            <a:r>
              <a:rPr lang="de-DE" dirty="0"/>
              <a:t>G</a:t>
            </a:r>
            <a:r>
              <a:rPr lang="de-DE" dirty="0" smtClean="0"/>
              <a:t>reen </a:t>
            </a:r>
            <a:r>
              <a:rPr lang="de-DE" dirty="0" err="1" smtClean="0"/>
              <a:t>Deployment</a:t>
            </a:r>
            <a:endParaRPr lang="de-DE" dirty="0"/>
          </a:p>
        </p:txBody>
      </p:sp>
      <p:sp>
        <p:nvSpPr>
          <p:cNvPr id="10" name="Picture Placeholder 9"/>
          <p:cNvSpPr>
            <a:spLocks noGrp="1"/>
          </p:cNvSpPr>
          <p:nvPr>
            <p:ph type="pic" sz="quarter" idx="10"/>
          </p:nvPr>
        </p:nvSpPr>
        <p:spPr/>
      </p:sp>
      <p:sp>
        <p:nvSpPr>
          <p:cNvPr id="3" name="Text Placeholder 2"/>
          <p:cNvSpPr>
            <a:spLocks noGrp="1"/>
          </p:cNvSpPr>
          <p:nvPr>
            <p:ph type="body" sz="quarter" idx="11"/>
          </p:nvPr>
        </p:nvSpPr>
        <p:spPr/>
        <p:txBody>
          <a:bodyPr vert="horz" lIns="0" tIns="0" rIns="0" bIns="0" rtlCol="0">
            <a:noAutofit/>
          </a:bodyPr>
          <a:lstStyle/>
          <a:p>
            <a:pPr>
              <a:buChar char="•"/>
            </a:pPr>
            <a:r>
              <a:rPr lang="de-DE" dirty="0" err="1"/>
              <a:t>Map</a:t>
            </a:r>
            <a:r>
              <a:rPr lang="de-DE" dirty="0"/>
              <a:t> </a:t>
            </a:r>
            <a:r>
              <a:rPr lang="de-DE" dirty="0" err="1"/>
              <a:t>main</a:t>
            </a:r>
            <a:r>
              <a:rPr lang="de-DE" dirty="0"/>
              <a:t> route </a:t>
            </a:r>
            <a:r>
              <a:rPr lang="de-DE" dirty="0" err="1"/>
              <a:t>to</a:t>
            </a:r>
            <a:r>
              <a:rPr lang="de-DE" dirty="0"/>
              <a:t> </a:t>
            </a:r>
            <a:r>
              <a:rPr lang="de-DE" dirty="0" err="1"/>
              <a:t>new</a:t>
            </a:r>
            <a:r>
              <a:rPr lang="de-DE" dirty="0"/>
              <a:t> </a:t>
            </a:r>
            <a:r>
              <a:rPr lang="de-DE" dirty="0" err="1"/>
              <a:t>version</a:t>
            </a:r>
            <a:endParaRPr lang="de-DE" dirty="0"/>
          </a:p>
          <a:p>
            <a:pPr>
              <a:buChar char="•"/>
            </a:pPr>
            <a:r>
              <a:rPr lang="de-DE" dirty="0"/>
              <a:t>cf </a:t>
            </a:r>
            <a:r>
              <a:rPr lang="de-DE" dirty="0" err="1"/>
              <a:t>map</a:t>
            </a:r>
            <a:r>
              <a:rPr lang="de-DE" dirty="0"/>
              <a:t>-route A-</a:t>
            </a:r>
            <a:r>
              <a:rPr lang="de-DE" dirty="0" err="1"/>
              <a:t>green</a:t>
            </a:r>
            <a:r>
              <a:rPr lang="de-DE" dirty="0"/>
              <a:t> –n A &lt;</a:t>
            </a:r>
            <a:r>
              <a:rPr lang="de-DE" dirty="0" err="1"/>
              <a:t>domain</a:t>
            </a:r>
            <a:r>
              <a:rPr lang="de-DE" dirty="0"/>
              <a:t>&gt; </a:t>
            </a:r>
          </a:p>
          <a:p>
            <a:pPr>
              <a:buChar char="•"/>
            </a:pPr>
            <a:r>
              <a:rPr lang="de-DE" dirty="0" err="1"/>
              <a:t>Both</a:t>
            </a:r>
            <a:r>
              <a:rPr lang="de-DE" dirty="0"/>
              <a:t> </a:t>
            </a:r>
            <a:r>
              <a:rPr lang="de-DE" dirty="0" err="1"/>
              <a:t>applications</a:t>
            </a:r>
            <a:r>
              <a:rPr lang="de-DE" dirty="0"/>
              <a:t> </a:t>
            </a:r>
            <a:r>
              <a:rPr lang="de-DE" dirty="0" err="1"/>
              <a:t>now</a:t>
            </a:r>
            <a:r>
              <a:rPr lang="de-DE" dirty="0"/>
              <a:t> </a:t>
            </a:r>
            <a:r>
              <a:rPr lang="de-DE" dirty="0" err="1"/>
              <a:t>available</a:t>
            </a:r>
            <a:r>
              <a:rPr lang="de-DE" dirty="0"/>
              <a:t> on same route</a:t>
            </a:r>
          </a:p>
          <a:p>
            <a:pPr marL="627063" lvl="1" indent="-342900">
              <a:buFont typeface="Arial" charset="0"/>
              <a:buChar char="•"/>
            </a:pPr>
            <a:r>
              <a:rPr lang="de-DE" dirty="0"/>
              <a:t>Routing </a:t>
            </a:r>
            <a:r>
              <a:rPr lang="de-DE" dirty="0" err="1"/>
              <a:t>algorithm</a:t>
            </a:r>
            <a:r>
              <a:rPr lang="de-DE" dirty="0"/>
              <a:t> </a:t>
            </a:r>
            <a:r>
              <a:rPr lang="de-DE" dirty="0" err="1"/>
              <a:t>round</a:t>
            </a:r>
            <a:r>
              <a:rPr lang="de-DE" dirty="0"/>
              <a:t> </a:t>
            </a:r>
            <a:r>
              <a:rPr lang="de-DE" dirty="0" err="1"/>
              <a:t>robin</a:t>
            </a:r>
            <a:r>
              <a:rPr lang="de-DE" dirty="0"/>
              <a:t> (on </a:t>
            </a:r>
            <a:r>
              <a:rPr lang="de-DE" dirty="0" err="1"/>
              <a:t>the</a:t>
            </a:r>
            <a:r>
              <a:rPr lang="de-DE" dirty="0"/>
              <a:t> </a:t>
            </a:r>
            <a:r>
              <a:rPr lang="de-DE" dirty="0" err="1"/>
              <a:t>instances</a:t>
            </a:r>
            <a:r>
              <a:rPr lang="de-DE" dirty="0"/>
              <a:t>)</a:t>
            </a:r>
          </a:p>
        </p:txBody>
      </p:sp>
      <p:sp>
        <p:nvSpPr>
          <p:cNvPr id="32" name="Rounded Rectangle 31"/>
          <p:cNvSpPr/>
          <p:nvPr/>
        </p:nvSpPr>
        <p:spPr bwMode="gray">
          <a:xfrm>
            <a:off x="8379267" y="2707689"/>
            <a:ext cx="1121678" cy="941196"/>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sz="2000" kern="0" dirty="0">
                <a:ea typeface="Arial Unicode MS" pitchFamily="34" charset="-128"/>
                <a:cs typeface="Arial Unicode MS" pitchFamily="34" charset="-128"/>
              </a:rPr>
              <a:t>Router</a:t>
            </a:r>
          </a:p>
        </p:txBody>
      </p:sp>
      <p:cxnSp>
        <p:nvCxnSpPr>
          <p:cNvPr id="35" name="Straight Connector 34"/>
          <p:cNvCxnSpPr>
            <a:stCxn id="32" idx="2"/>
            <a:endCxn id="13" idx="0"/>
          </p:cNvCxnSpPr>
          <p:nvPr/>
        </p:nvCxnSpPr>
        <p:spPr>
          <a:xfrm flipH="1">
            <a:off x="7763188" y="3648885"/>
            <a:ext cx="1176918" cy="40804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8379267" y="6173803"/>
            <a:ext cx="3815908" cy="261610"/>
          </a:xfrm>
          <a:prstGeom prst="rect">
            <a:avLst/>
          </a:prstGeom>
        </p:spPr>
        <p:txBody>
          <a:bodyPr wrap="square">
            <a:spAutoFit/>
          </a:bodyPr>
          <a:lstStyle/>
          <a:p>
            <a:r>
              <a:rPr sz="1050" dirty="0">
                <a:solidFill>
                  <a:srgbClr val="000000"/>
                </a:solidFill>
                <a:hlinkClick r:id="rId2"/>
              </a:rPr>
              <a:t>http://</a:t>
            </a:r>
            <a:r>
              <a:rPr sz="1050" dirty="0" smtClean="0">
                <a:solidFill>
                  <a:srgbClr val="000000"/>
                </a:solidFill>
                <a:hlinkClick r:id="rId2"/>
              </a:rPr>
              <a:t>martinfowler.com/bliki/BlueGreenDeployment.html</a:t>
            </a:r>
            <a:endParaRPr sz="1050" dirty="0">
              <a:solidFill>
                <a:srgbClr val="000000"/>
              </a:solidFill>
            </a:endParaRPr>
          </a:p>
        </p:txBody>
      </p:sp>
      <p:sp>
        <p:nvSpPr>
          <p:cNvPr id="4" name="Rectangle 3"/>
          <p:cNvSpPr/>
          <p:nvPr/>
        </p:nvSpPr>
        <p:spPr>
          <a:xfrm>
            <a:off x="282913" y="6160101"/>
            <a:ext cx="4483061" cy="261610"/>
          </a:xfrm>
          <a:prstGeom prst="rect">
            <a:avLst/>
          </a:prstGeom>
        </p:spPr>
        <p:txBody>
          <a:bodyPr wrap="square">
            <a:spAutoFit/>
          </a:bodyPr>
          <a:lstStyle/>
          <a:p>
            <a:r>
              <a:rPr lang="de-DE" sz="1050" dirty="0">
                <a:hlinkClick r:id="rId3"/>
              </a:rPr>
              <a:t>https://</a:t>
            </a:r>
            <a:r>
              <a:rPr lang="de-DE" sz="1050" dirty="0" smtClean="0">
                <a:hlinkClick r:id="rId3"/>
              </a:rPr>
              <a:t>docs.pivotal.io/pivotalcf/devguide/deploy-apps/blue-green.html</a:t>
            </a:r>
            <a:endParaRPr lang="de-DE" sz="1050" dirty="0"/>
          </a:p>
        </p:txBody>
      </p:sp>
      <p:cxnSp>
        <p:nvCxnSpPr>
          <p:cNvPr id="43" name="Straight Connector 42"/>
          <p:cNvCxnSpPr/>
          <p:nvPr/>
        </p:nvCxnSpPr>
        <p:spPr>
          <a:xfrm>
            <a:off x="8940106" y="2277092"/>
            <a:ext cx="1" cy="43059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bwMode="gray">
          <a:xfrm>
            <a:off x="9500945" y="4056933"/>
            <a:ext cx="1232158" cy="941196"/>
          </a:xfrm>
          <a:prstGeom prst="roundRect">
            <a:avLst/>
          </a:prstGeom>
          <a:solidFill>
            <a:schemeClr val="accent6"/>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A-</a:t>
            </a:r>
            <a:r>
              <a:rPr lang="de-DE" sz="2000" kern="0" dirty="0" err="1">
                <a:ea typeface="Arial Unicode MS" pitchFamily="34" charset="-128"/>
                <a:cs typeface="Arial Unicode MS" pitchFamily="34" charset="-128"/>
              </a:rPr>
              <a:t>green</a:t>
            </a:r>
            <a:r>
              <a:rPr lang="de-DE" sz="2000" kern="0" dirty="0">
                <a:ea typeface="Arial Unicode MS" pitchFamily="34" charset="-128"/>
                <a:cs typeface="Arial Unicode MS" pitchFamily="34" charset="-128"/>
              </a:rPr>
              <a:t> 2.0</a:t>
            </a:r>
            <a:endParaRPr sz="2000" kern="0" dirty="0">
              <a:ea typeface="Arial Unicode MS" pitchFamily="34" charset="-128"/>
              <a:cs typeface="Arial Unicode MS" pitchFamily="34" charset="-128"/>
            </a:endParaRPr>
          </a:p>
        </p:txBody>
      </p:sp>
      <p:sp>
        <p:nvSpPr>
          <p:cNvPr id="12" name="TextBox 11"/>
          <p:cNvSpPr txBox="1"/>
          <p:nvPr/>
        </p:nvSpPr>
        <p:spPr>
          <a:xfrm>
            <a:off x="9215022" y="2076892"/>
            <a:ext cx="124393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smtClean="0">
                <a:ea typeface="Arial Unicode MS" pitchFamily="34" charset="-128"/>
                <a:cs typeface="Arial Unicode MS" pitchFamily="34" charset="-128"/>
              </a:rPr>
              <a:t>A.&lt;</a:t>
            </a:r>
            <a:r>
              <a:rPr lang="de-DE" sz="1800" kern="0" dirty="0" err="1" smtClean="0">
                <a:ea typeface="Arial Unicode MS" pitchFamily="34" charset="-128"/>
                <a:cs typeface="Arial Unicode MS" pitchFamily="34" charset="-128"/>
              </a:rPr>
              <a:t>domain</a:t>
            </a:r>
            <a:r>
              <a:rPr lang="de-DE" sz="1800" kern="0" dirty="0" smtClean="0">
                <a:ea typeface="Arial Unicode MS" pitchFamily="34" charset="-128"/>
                <a:cs typeface="Arial Unicode MS" pitchFamily="34" charset="-128"/>
              </a:rPr>
              <a:t>&gt;</a:t>
            </a:r>
          </a:p>
        </p:txBody>
      </p:sp>
      <p:sp>
        <p:nvSpPr>
          <p:cNvPr id="13" name="Rounded Rectangle 12"/>
          <p:cNvSpPr/>
          <p:nvPr/>
        </p:nvSpPr>
        <p:spPr bwMode="gray">
          <a:xfrm>
            <a:off x="7147109" y="4056933"/>
            <a:ext cx="1232158" cy="941196"/>
          </a:xfrm>
          <a:prstGeom prst="roundRect">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A-</a:t>
            </a:r>
            <a:r>
              <a:rPr lang="de-DE" sz="2000" kern="0" dirty="0" err="1">
                <a:ea typeface="Arial Unicode MS" pitchFamily="34" charset="-128"/>
                <a:cs typeface="Arial Unicode MS" pitchFamily="34" charset="-128"/>
              </a:rPr>
              <a:t>blue</a:t>
            </a:r>
            <a:r>
              <a:rPr lang="de-DE" sz="2000" kern="0" dirty="0">
                <a:ea typeface="Arial Unicode MS" pitchFamily="34" charset="-128"/>
                <a:cs typeface="Arial Unicode MS" pitchFamily="34" charset="-128"/>
              </a:rPr>
              <a:t/>
            </a:r>
            <a:br>
              <a:rPr lang="de-DE" sz="2000" kern="0" dirty="0">
                <a:ea typeface="Arial Unicode MS" pitchFamily="34" charset="-128"/>
                <a:cs typeface="Arial Unicode MS" pitchFamily="34" charset="-128"/>
              </a:rPr>
            </a:br>
            <a:r>
              <a:rPr lang="de-DE" sz="2000" kern="0" dirty="0">
                <a:ea typeface="Arial Unicode MS" pitchFamily="34" charset="-128"/>
                <a:cs typeface="Arial Unicode MS" pitchFamily="34" charset="-128"/>
              </a:rPr>
              <a:t>1.0</a:t>
            </a:r>
            <a:endParaRPr sz="2000" kern="0" dirty="0">
              <a:ea typeface="Arial Unicode MS" pitchFamily="34" charset="-128"/>
              <a:cs typeface="Arial Unicode MS" pitchFamily="34" charset="-128"/>
            </a:endParaRPr>
          </a:p>
        </p:txBody>
      </p:sp>
      <p:cxnSp>
        <p:nvCxnSpPr>
          <p:cNvPr id="14" name="Straight Connector 13"/>
          <p:cNvCxnSpPr>
            <a:stCxn id="32" idx="2"/>
            <a:endCxn id="50" idx="0"/>
          </p:cNvCxnSpPr>
          <p:nvPr/>
        </p:nvCxnSpPr>
        <p:spPr>
          <a:xfrm>
            <a:off x="8940106" y="3648885"/>
            <a:ext cx="1176918" cy="40804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986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Blue-</a:t>
            </a:r>
            <a:r>
              <a:rPr lang="de-DE" dirty="0"/>
              <a:t>G</a:t>
            </a:r>
            <a:r>
              <a:rPr lang="de-DE" dirty="0" smtClean="0"/>
              <a:t>reen </a:t>
            </a:r>
            <a:r>
              <a:rPr lang="de-DE" dirty="0" err="1" smtClean="0"/>
              <a:t>Deployment</a:t>
            </a:r>
            <a:endParaRPr lang="de-DE" dirty="0"/>
          </a:p>
        </p:txBody>
      </p:sp>
      <p:sp>
        <p:nvSpPr>
          <p:cNvPr id="6" name="Picture Placeholder 5"/>
          <p:cNvSpPr>
            <a:spLocks noGrp="1"/>
          </p:cNvSpPr>
          <p:nvPr>
            <p:ph type="pic" sz="quarter" idx="10"/>
          </p:nvPr>
        </p:nvSpPr>
        <p:spPr/>
      </p:sp>
      <p:sp>
        <p:nvSpPr>
          <p:cNvPr id="3" name="Text Placeholder 2"/>
          <p:cNvSpPr>
            <a:spLocks noGrp="1"/>
          </p:cNvSpPr>
          <p:nvPr>
            <p:ph type="body" sz="quarter" idx="11"/>
          </p:nvPr>
        </p:nvSpPr>
        <p:spPr/>
        <p:txBody>
          <a:bodyPr/>
          <a:lstStyle/>
          <a:p>
            <a:pPr marL="342900" indent="-342900">
              <a:buClr>
                <a:srgbClr val="F0AB00"/>
              </a:buClr>
              <a:buFont typeface="Arial" charset="0"/>
              <a:buChar char="•"/>
            </a:pPr>
            <a:r>
              <a:rPr lang="de-DE" dirty="0" err="1"/>
              <a:t>Unmap</a:t>
            </a:r>
            <a:r>
              <a:rPr lang="de-DE" dirty="0"/>
              <a:t> </a:t>
            </a:r>
            <a:r>
              <a:rPr lang="de-DE" dirty="0" err="1"/>
              <a:t>the</a:t>
            </a:r>
            <a:r>
              <a:rPr lang="de-DE" dirty="0"/>
              <a:t> </a:t>
            </a:r>
            <a:r>
              <a:rPr lang="de-DE" dirty="0" err="1"/>
              <a:t>main</a:t>
            </a:r>
            <a:r>
              <a:rPr lang="de-DE" dirty="0"/>
              <a:t> route </a:t>
            </a:r>
            <a:r>
              <a:rPr lang="de-DE" dirty="0" err="1"/>
              <a:t>to</a:t>
            </a:r>
            <a:r>
              <a:rPr lang="de-DE" dirty="0"/>
              <a:t> </a:t>
            </a:r>
            <a:r>
              <a:rPr lang="de-DE" dirty="0" err="1"/>
              <a:t>the</a:t>
            </a:r>
            <a:r>
              <a:rPr lang="de-DE" dirty="0"/>
              <a:t> </a:t>
            </a:r>
            <a:r>
              <a:rPr lang="de-DE" dirty="0" err="1"/>
              <a:t>old</a:t>
            </a:r>
            <a:r>
              <a:rPr lang="de-DE" dirty="0"/>
              <a:t> </a:t>
            </a:r>
            <a:r>
              <a:rPr lang="de-DE" dirty="0" err="1"/>
              <a:t>version</a:t>
            </a:r>
            <a:endParaRPr lang="de-DE" dirty="0"/>
          </a:p>
          <a:p>
            <a:pPr marL="342900" indent="-342900">
              <a:buClr>
                <a:srgbClr val="F0AB00"/>
              </a:buClr>
              <a:buFont typeface="Arial" charset="0"/>
              <a:buChar char="•"/>
            </a:pPr>
            <a:r>
              <a:rPr lang="de-DE" dirty="0">
                <a:latin typeface="Courier New" panose="02070309020205020404" pitchFamily="49" charset="0"/>
                <a:cs typeface="Courier New" panose="02070309020205020404" pitchFamily="49" charset="0"/>
              </a:rPr>
              <a:t>cf </a:t>
            </a:r>
            <a:r>
              <a:rPr lang="de-DE" dirty="0" err="1">
                <a:latin typeface="Courier New" panose="02070309020205020404" pitchFamily="49" charset="0"/>
                <a:cs typeface="Courier New" panose="02070309020205020404" pitchFamily="49" charset="0"/>
              </a:rPr>
              <a:t>unmap</a:t>
            </a:r>
            <a:r>
              <a:rPr lang="de-DE" dirty="0">
                <a:latin typeface="Courier New" panose="02070309020205020404" pitchFamily="49" charset="0"/>
                <a:cs typeface="Courier New" panose="02070309020205020404" pitchFamily="49" charset="0"/>
              </a:rPr>
              <a:t>-route A-</a:t>
            </a:r>
            <a:r>
              <a:rPr lang="de-DE" dirty="0" err="1">
                <a:latin typeface="Courier New" panose="02070309020205020404" pitchFamily="49" charset="0"/>
                <a:cs typeface="Courier New" panose="02070309020205020404" pitchFamily="49" charset="0"/>
              </a:rPr>
              <a:t>blue</a:t>
            </a:r>
            <a:r>
              <a:rPr lang="de-DE" dirty="0">
                <a:latin typeface="Courier New" panose="02070309020205020404" pitchFamily="49" charset="0"/>
                <a:cs typeface="Courier New" panose="02070309020205020404" pitchFamily="49" charset="0"/>
              </a:rPr>
              <a:t> –n A &lt;</a:t>
            </a:r>
            <a:r>
              <a:rPr lang="de-DE" dirty="0" err="1">
                <a:latin typeface="Courier New" panose="02070309020205020404" pitchFamily="49" charset="0"/>
                <a:cs typeface="Courier New" panose="02070309020205020404" pitchFamily="49" charset="0"/>
              </a:rPr>
              <a:t>domain</a:t>
            </a:r>
            <a:r>
              <a:rPr lang="de-DE" dirty="0">
                <a:latin typeface="Courier New" panose="02070309020205020404" pitchFamily="49" charset="0"/>
                <a:cs typeface="Courier New" panose="02070309020205020404" pitchFamily="49" charset="0"/>
              </a:rPr>
              <a:t>&gt; </a:t>
            </a:r>
          </a:p>
        </p:txBody>
      </p:sp>
      <p:sp>
        <p:nvSpPr>
          <p:cNvPr id="32" name="Rounded Rectangle 31"/>
          <p:cNvSpPr/>
          <p:nvPr/>
        </p:nvSpPr>
        <p:spPr bwMode="gray">
          <a:xfrm>
            <a:off x="8379267" y="2707689"/>
            <a:ext cx="1121678" cy="941196"/>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sz="2000" kern="0" dirty="0">
                <a:ea typeface="Arial Unicode MS" pitchFamily="34" charset="-128"/>
                <a:cs typeface="Arial Unicode MS" pitchFamily="34" charset="-128"/>
              </a:rPr>
              <a:t>Router</a:t>
            </a:r>
          </a:p>
        </p:txBody>
      </p:sp>
      <p:sp>
        <p:nvSpPr>
          <p:cNvPr id="5" name="Rectangle 4"/>
          <p:cNvSpPr/>
          <p:nvPr/>
        </p:nvSpPr>
        <p:spPr>
          <a:xfrm>
            <a:off x="8379267" y="6173803"/>
            <a:ext cx="3815908" cy="261610"/>
          </a:xfrm>
          <a:prstGeom prst="rect">
            <a:avLst/>
          </a:prstGeom>
        </p:spPr>
        <p:txBody>
          <a:bodyPr wrap="square">
            <a:spAutoFit/>
          </a:bodyPr>
          <a:lstStyle/>
          <a:p>
            <a:r>
              <a:rPr sz="1050" dirty="0">
                <a:solidFill>
                  <a:srgbClr val="000000"/>
                </a:solidFill>
                <a:hlinkClick r:id="rId2"/>
              </a:rPr>
              <a:t>http://</a:t>
            </a:r>
            <a:r>
              <a:rPr sz="1050" dirty="0" smtClean="0">
                <a:solidFill>
                  <a:srgbClr val="000000"/>
                </a:solidFill>
                <a:hlinkClick r:id="rId2"/>
              </a:rPr>
              <a:t>martinfowler.com/bliki/BlueGreenDeployment.html</a:t>
            </a:r>
            <a:endParaRPr sz="1050" dirty="0">
              <a:solidFill>
                <a:srgbClr val="000000"/>
              </a:solidFill>
            </a:endParaRPr>
          </a:p>
        </p:txBody>
      </p:sp>
      <p:sp>
        <p:nvSpPr>
          <p:cNvPr id="4" name="Rectangle 3"/>
          <p:cNvSpPr/>
          <p:nvPr/>
        </p:nvSpPr>
        <p:spPr>
          <a:xfrm>
            <a:off x="282913" y="6160101"/>
            <a:ext cx="4483061" cy="261610"/>
          </a:xfrm>
          <a:prstGeom prst="rect">
            <a:avLst/>
          </a:prstGeom>
        </p:spPr>
        <p:txBody>
          <a:bodyPr wrap="square">
            <a:spAutoFit/>
          </a:bodyPr>
          <a:lstStyle/>
          <a:p>
            <a:r>
              <a:rPr lang="de-DE" sz="1050" dirty="0">
                <a:hlinkClick r:id="rId3"/>
              </a:rPr>
              <a:t>https://</a:t>
            </a:r>
            <a:r>
              <a:rPr lang="de-DE" sz="1050" dirty="0" smtClean="0">
                <a:hlinkClick r:id="rId3"/>
              </a:rPr>
              <a:t>docs.pivotal.io/pivotalcf/devguide/deploy-apps/blue-green.html</a:t>
            </a:r>
            <a:endParaRPr lang="de-DE" sz="1050" dirty="0"/>
          </a:p>
        </p:txBody>
      </p:sp>
      <p:cxnSp>
        <p:nvCxnSpPr>
          <p:cNvPr id="43" name="Straight Connector 42"/>
          <p:cNvCxnSpPr/>
          <p:nvPr/>
        </p:nvCxnSpPr>
        <p:spPr>
          <a:xfrm>
            <a:off x="8940106" y="2277092"/>
            <a:ext cx="1" cy="43059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bwMode="gray">
          <a:xfrm>
            <a:off x="9500945" y="4056933"/>
            <a:ext cx="1232158" cy="941196"/>
          </a:xfrm>
          <a:prstGeom prst="roundRect">
            <a:avLst/>
          </a:prstGeom>
          <a:solidFill>
            <a:schemeClr val="accent6"/>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A-</a:t>
            </a:r>
            <a:r>
              <a:rPr lang="de-DE" sz="2000" kern="0" dirty="0" err="1">
                <a:ea typeface="Arial Unicode MS" pitchFamily="34" charset="-128"/>
                <a:cs typeface="Arial Unicode MS" pitchFamily="34" charset="-128"/>
              </a:rPr>
              <a:t>green</a:t>
            </a:r>
            <a:r>
              <a:rPr lang="de-DE" sz="2000" kern="0" dirty="0">
                <a:ea typeface="Arial Unicode MS" pitchFamily="34" charset="-128"/>
                <a:cs typeface="Arial Unicode MS" pitchFamily="34" charset="-128"/>
              </a:rPr>
              <a:t> 2.0</a:t>
            </a:r>
            <a:endParaRPr sz="2000" kern="0" dirty="0">
              <a:ea typeface="Arial Unicode MS" pitchFamily="34" charset="-128"/>
              <a:cs typeface="Arial Unicode MS" pitchFamily="34" charset="-128"/>
            </a:endParaRPr>
          </a:p>
        </p:txBody>
      </p:sp>
      <p:sp>
        <p:nvSpPr>
          <p:cNvPr id="12" name="TextBox 11"/>
          <p:cNvSpPr txBox="1"/>
          <p:nvPr/>
        </p:nvSpPr>
        <p:spPr>
          <a:xfrm>
            <a:off x="9215022" y="2076892"/>
            <a:ext cx="124393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smtClean="0">
                <a:ea typeface="Arial Unicode MS" pitchFamily="34" charset="-128"/>
                <a:cs typeface="Arial Unicode MS" pitchFamily="34" charset="-128"/>
              </a:rPr>
              <a:t>A.&lt;</a:t>
            </a:r>
            <a:r>
              <a:rPr lang="de-DE" sz="1800" kern="0" dirty="0" err="1" smtClean="0">
                <a:ea typeface="Arial Unicode MS" pitchFamily="34" charset="-128"/>
                <a:cs typeface="Arial Unicode MS" pitchFamily="34" charset="-128"/>
              </a:rPr>
              <a:t>domain</a:t>
            </a:r>
            <a:r>
              <a:rPr lang="de-DE" sz="1800" kern="0" dirty="0" smtClean="0">
                <a:ea typeface="Arial Unicode MS" pitchFamily="34" charset="-128"/>
                <a:cs typeface="Arial Unicode MS" pitchFamily="34" charset="-128"/>
              </a:rPr>
              <a:t>&gt;</a:t>
            </a:r>
          </a:p>
        </p:txBody>
      </p:sp>
      <p:sp>
        <p:nvSpPr>
          <p:cNvPr id="13" name="Rounded Rectangle 12"/>
          <p:cNvSpPr/>
          <p:nvPr/>
        </p:nvSpPr>
        <p:spPr bwMode="gray">
          <a:xfrm>
            <a:off x="7147109" y="4056933"/>
            <a:ext cx="1232158" cy="941196"/>
          </a:xfrm>
          <a:prstGeom prst="roundRect">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A-</a:t>
            </a:r>
            <a:r>
              <a:rPr lang="de-DE" sz="2000" kern="0" dirty="0" err="1">
                <a:ea typeface="Arial Unicode MS" pitchFamily="34" charset="-128"/>
                <a:cs typeface="Arial Unicode MS" pitchFamily="34" charset="-128"/>
              </a:rPr>
              <a:t>blue</a:t>
            </a:r>
            <a:r>
              <a:rPr lang="de-DE" sz="2000" kern="0" dirty="0">
                <a:ea typeface="Arial Unicode MS" pitchFamily="34" charset="-128"/>
                <a:cs typeface="Arial Unicode MS" pitchFamily="34" charset="-128"/>
              </a:rPr>
              <a:t/>
            </a:r>
            <a:br>
              <a:rPr lang="de-DE" sz="2000" kern="0" dirty="0">
                <a:ea typeface="Arial Unicode MS" pitchFamily="34" charset="-128"/>
                <a:cs typeface="Arial Unicode MS" pitchFamily="34" charset="-128"/>
              </a:rPr>
            </a:br>
            <a:r>
              <a:rPr lang="de-DE" sz="2000" kern="0" dirty="0">
                <a:ea typeface="Arial Unicode MS" pitchFamily="34" charset="-128"/>
                <a:cs typeface="Arial Unicode MS" pitchFamily="34" charset="-128"/>
              </a:rPr>
              <a:t>1.0</a:t>
            </a:r>
            <a:endParaRPr sz="2000" kern="0" dirty="0">
              <a:ea typeface="Arial Unicode MS" pitchFamily="34" charset="-128"/>
              <a:cs typeface="Arial Unicode MS" pitchFamily="34" charset="-128"/>
            </a:endParaRPr>
          </a:p>
        </p:txBody>
      </p:sp>
      <p:cxnSp>
        <p:nvCxnSpPr>
          <p:cNvPr id="14" name="Straight Connector 13"/>
          <p:cNvCxnSpPr>
            <a:stCxn id="32" idx="2"/>
            <a:endCxn id="50" idx="0"/>
          </p:cNvCxnSpPr>
          <p:nvPr/>
        </p:nvCxnSpPr>
        <p:spPr>
          <a:xfrm>
            <a:off x="8940106" y="3648885"/>
            <a:ext cx="1176918" cy="40804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682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Blue-</a:t>
            </a:r>
            <a:r>
              <a:rPr lang="de-DE" dirty="0"/>
              <a:t>G</a:t>
            </a:r>
            <a:r>
              <a:rPr lang="de-DE" dirty="0" smtClean="0"/>
              <a:t>reen </a:t>
            </a:r>
            <a:r>
              <a:rPr lang="de-DE" dirty="0" err="1" smtClean="0"/>
              <a:t>Deployment</a:t>
            </a:r>
            <a:endParaRPr lang="de-DE" dirty="0"/>
          </a:p>
        </p:txBody>
      </p:sp>
      <p:sp>
        <p:nvSpPr>
          <p:cNvPr id="3" name="Text Placeholder 2"/>
          <p:cNvSpPr>
            <a:spLocks noGrp="1"/>
          </p:cNvSpPr>
          <p:nvPr>
            <p:ph type="body" sz="quarter" idx="11"/>
          </p:nvPr>
        </p:nvSpPr>
        <p:spPr/>
        <p:txBody>
          <a:bodyPr/>
          <a:lstStyle/>
          <a:p>
            <a:pPr marL="342900" indent="-342900">
              <a:buClr>
                <a:srgbClr val="F0AB00"/>
              </a:buClr>
              <a:buFont typeface="Arial" charset="0"/>
              <a:buChar char="•"/>
            </a:pPr>
            <a:r>
              <a:rPr lang="de-DE" dirty="0" err="1"/>
              <a:t>Stop</a:t>
            </a:r>
            <a:r>
              <a:rPr lang="de-DE" dirty="0"/>
              <a:t> </a:t>
            </a:r>
            <a:r>
              <a:rPr lang="de-DE" dirty="0" err="1"/>
              <a:t>the</a:t>
            </a:r>
            <a:r>
              <a:rPr lang="de-DE" dirty="0"/>
              <a:t> </a:t>
            </a:r>
            <a:r>
              <a:rPr lang="de-DE" dirty="0" err="1"/>
              <a:t>old</a:t>
            </a:r>
            <a:r>
              <a:rPr lang="de-DE" dirty="0"/>
              <a:t> </a:t>
            </a:r>
            <a:r>
              <a:rPr lang="de-DE" dirty="0" err="1"/>
              <a:t>version</a:t>
            </a:r>
            <a:endParaRPr lang="de-DE" dirty="0"/>
          </a:p>
          <a:p>
            <a:pPr marL="342900" indent="-342900">
              <a:buClr>
                <a:srgbClr val="F0AB00"/>
              </a:buClr>
              <a:buFont typeface="Arial" charset="0"/>
              <a:buChar char="•"/>
            </a:pPr>
            <a:r>
              <a:rPr lang="de-DE" dirty="0">
                <a:latin typeface="Courier New" panose="02070309020205020404" pitchFamily="49" charset="0"/>
                <a:cs typeface="Courier New" panose="02070309020205020404" pitchFamily="49" charset="0"/>
              </a:rPr>
              <a:t>cf </a:t>
            </a:r>
            <a:r>
              <a:rPr lang="de-DE" dirty="0" err="1">
                <a:latin typeface="Courier New" panose="02070309020205020404" pitchFamily="49" charset="0"/>
                <a:cs typeface="Courier New" panose="02070309020205020404" pitchFamily="49" charset="0"/>
              </a:rPr>
              <a:t>stop</a:t>
            </a:r>
            <a:r>
              <a:rPr lang="de-DE" dirty="0">
                <a:latin typeface="Courier New" panose="02070309020205020404" pitchFamily="49" charset="0"/>
                <a:cs typeface="Courier New" panose="02070309020205020404" pitchFamily="49" charset="0"/>
              </a:rPr>
              <a:t> A-</a:t>
            </a:r>
            <a:r>
              <a:rPr lang="de-DE" dirty="0" err="1">
                <a:latin typeface="Courier New" panose="02070309020205020404" pitchFamily="49" charset="0"/>
                <a:cs typeface="Courier New" panose="02070309020205020404" pitchFamily="49" charset="0"/>
              </a:rPr>
              <a:t>blue</a:t>
            </a:r>
            <a:endParaRPr lang="de-DE" dirty="0">
              <a:latin typeface="Courier New" panose="02070309020205020404" pitchFamily="49" charset="0"/>
              <a:cs typeface="Courier New" panose="02070309020205020404" pitchFamily="49" charset="0"/>
            </a:endParaRPr>
          </a:p>
          <a:p>
            <a:pPr marL="342900" indent="-342900">
              <a:buClr>
                <a:srgbClr val="F0AB00"/>
              </a:buClr>
              <a:buFont typeface="Arial" charset="0"/>
              <a:buChar char="•"/>
            </a:pPr>
            <a:r>
              <a:rPr lang="de-DE" dirty="0"/>
              <a:t>A-</a:t>
            </a:r>
            <a:r>
              <a:rPr lang="de-DE" dirty="0" err="1"/>
              <a:t>blue</a:t>
            </a:r>
            <a:r>
              <a:rPr lang="de-DE" dirty="0"/>
              <a:t> </a:t>
            </a:r>
            <a:r>
              <a:rPr lang="de-DE" dirty="0" err="1"/>
              <a:t>can</a:t>
            </a:r>
            <a:r>
              <a:rPr lang="de-DE" dirty="0"/>
              <a:t> </a:t>
            </a:r>
            <a:r>
              <a:rPr lang="de-DE" dirty="0" err="1"/>
              <a:t>be</a:t>
            </a:r>
            <a:r>
              <a:rPr lang="de-DE" dirty="0"/>
              <a:t> </a:t>
            </a:r>
            <a:r>
              <a:rPr lang="de-DE" dirty="0" err="1"/>
              <a:t>reused</a:t>
            </a:r>
            <a:r>
              <a:rPr lang="de-DE" dirty="0"/>
              <a:t> </a:t>
            </a:r>
            <a:r>
              <a:rPr lang="de-DE" dirty="0" err="1"/>
              <a:t>for</a:t>
            </a:r>
            <a:r>
              <a:rPr lang="de-DE" dirty="0"/>
              <a:t> </a:t>
            </a:r>
            <a:r>
              <a:rPr lang="de-DE" dirty="0" err="1"/>
              <a:t>the</a:t>
            </a:r>
            <a:r>
              <a:rPr lang="de-DE" dirty="0"/>
              <a:t> </a:t>
            </a:r>
            <a:r>
              <a:rPr lang="de-DE" dirty="0" err="1"/>
              <a:t>next</a:t>
            </a:r>
            <a:r>
              <a:rPr lang="de-DE" dirty="0"/>
              <a:t> </a:t>
            </a:r>
            <a:r>
              <a:rPr lang="de-DE" dirty="0" err="1"/>
              <a:t>version</a:t>
            </a:r>
            <a:endParaRPr lang="de-DE" dirty="0"/>
          </a:p>
        </p:txBody>
      </p:sp>
      <p:sp>
        <p:nvSpPr>
          <p:cNvPr id="32" name="Rounded Rectangle 31"/>
          <p:cNvSpPr/>
          <p:nvPr/>
        </p:nvSpPr>
        <p:spPr bwMode="gray">
          <a:xfrm>
            <a:off x="8379267" y="2707689"/>
            <a:ext cx="1121678" cy="941196"/>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sz="2000" kern="0" dirty="0">
                <a:ea typeface="Arial Unicode MS" pitchFamily="34" charset="-128"/>
                <a:cs typeface="Arial Unicode MS" pitchFamily="34" charset="-128"/>
              </a:rPr>
              <a:t>Router</a:t>
            </a:r>
          </a:p>
        </p:txBody>
      </p:sp>
      <p:sp>
        <p:nvSpPr>
          <p:cNvPr id="5" name="Rectangle 4"/>
          <p:cNvSpPr/>
          <p:nvPr/>
        </p:nvSpPr>
        <p:spPr>
          <a:xfrm>
            <a:off x="8379267" y="6173803"/>
            <a:ext cx="3815908" cy="261610"/>
          </a:xfrm>
          <a:prstGeom prst="rect">
            <a:avLst/>
          </a:prstGeom>
        </p:spPr>
        <p:txBody>
          <a:bodyPr wrap="square">
            <a:spAutoFit/>
          </a:bodyPr>
          <a:lstStyle/>
          <a:p>
            <a:r>
              <a:rPr sz="1050" dirty="0">
                <a:solidFill>
                  <a:srgbClr val="000000"/>
                </a:solidFill>
                <a:hlinkClick r:id="rId2"/>
              </a:rPr>
              <a:t>http://</a:t>
            </a:r>
            <a:r>
              <a:rPr sz="1050" dirty="0" smtClean="0">
                <a:solidFill>
                  <a:srgbClr val="000000"/>
                </a:solidFill>
                <a:hlinkClick r:id="rId2"/>
              </a:rPr>
              <a:t>martinfowler.com/bliki/BlueGreenDeployment.html</a:t>
            </a:r>
            <a:endParaRPr sz="1050" dirty="0">
              <a:solidFill>
                <a:srgbClr val="000000"/>
              </a:solidFill>
            </a:endParaRPr>
          </a:p>
        </p:txBody>
      </p:sp>
      <p:sp>
        <p:nvSpPr>
          <p:cNvPr id="4" name="Rectangle 3"/>
          <p:cNvSpPr/>
          <p:nvPr/>
        </p:nvSpPr>
        <p:spPr>
          <a:xfrm>
            <a:off x="282913" y="6160101"/>
            <a:ext cx="4483061" cy="261610"/>
          </a:xfrm>
          <a:prstGeom prst="rect">
            <a:avLst/>
          </a:prstGeom>
        </p:spPr>
        <p:txBody>
          <a:bodyPr wrap="square">
            <a:spAutoFit/>
          </a:bodyPr>
          <a:lstStyle/>
          <a:p>
            <a:r>
              <a:rPr lang="de-DE" sz="1050" dirty="0">
                <a:hlinkClick r:id="rId3"/>
              </a:rPr>
              <a:t>https://</a:t>
            </a:r>
            <a:r>
              <a:rPr lang="de-DE" sz="1050" dirty="0" smtClean="0">
                <a:hlinkClick r:id="rId3"/>
              </a:rPr>
              <a:t>docs.pivotal.io/pivotalcf/devguide/deploy-apps/blue-green.html</a:t>
            </a:r>
            <a:endParaRPr lang="de-DE" sz="1050" dirty="0"/>
          </a:p>
        </p:txBody>
      </p:sp>
      <p:cxnSp>
        <p:nvCxnSpPr>
          <p:cNvPr id="43" name="Straight Connector 42"/>
          <p:cNvCxnSpPr/>
          <p:nvPr/>
        </p:nvCxnSpPr>
        <p:spPr>
          <a:xfrm>
            <a:off x="8940106" y="2277092"/>
            <a:ext cx="1" cy="43059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bwMode="gray">
          <a:xfrm>
            <a:off x="9500945" y="4056933"/>
            <a:ext cx="1232158" cy="941196"/>
          </a:xfrm>
          <a:prstGeom prst="roundRect">
            <a:avLst/>
          </a:prstGeom>
          <a:solidFill>
            <a:schemeClr val="accent4">
              <a:lumMod val="20000"/>
              <a:lumOff val="8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A-</a:t>
            </a:r>
            <a:r>
              <a:rPr lang="de-DE" sz="2000" kern="0" dirty="0" err="1">
                <a:ea typeface="Arial Unicode MS" pitchFamily="34" charset="-128"/>
                <a:cs typeface="Arial Unicode MS" pitchFamily="34" charset="-128"/>
              </a:rPr>
              <a:t>green</a:t>
            </a:r>
            <a:r>
              <a:rPr lang="de-DE" sz="2000" kern="0" dirty="0">
                <a:ea typeface="Arial Unicode MS" pitchFamily="34" charset="-128"/>
                <a:cs typeface="Arial Unicode MS" pitchFamily="34" charset="-128"/>
              </a:rPr>
              <a:t> 2.0</a:t>
            </a:r>
            <a:endParaRPr sz="2000" kern="0" dirty="0">
              <a:ea typeface="Arial Unicode MS" pitchFamily="34" charset="-128"/>
              <a:cs typeface="Arial Unicode MS" pitchFamily="34" charset="-128"/>
            </a:endParaRPr>
          </a:p>
        </p:txBody>
      </p:sp>
      <p:sp>
        <p:nvSpPr>
          <p:cNvPr id="12" name="TextBox 11"/>
          <p:cNvSpPr txBox="1"/>
          <p:nvPr/>
        </p:nvSpPr>
        <p:spPr>
          <a:xfrm>
            <a:off x="9215022" y="2076892"/>
            <a:ext cx="124393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smtClean="0">
                <a:ea typeface="Arial Unicode MS" pitchFamily="34" charset="-128"/>
                <a:cs typeface="Arial Unicode MS" pitchFamily="34" charset="-128"/>
              </a:rPr>
              <a:t>A.&lt;</a:t>
            </a:r>
            <a:r>
              <a:rPr lang="de-DE" sz="1800" kern="0" dirty="0" err="1" smtClean="0">
                <a:ea typeface="Arial Unicode MS" pitchFamily="34" charset="-128"/>
                <a:cs typeface="Arial Unicode MS" pitchFamily="34" charset="-128"/>
              </a:rPr>
              <a:t>domain</a:t>
            </a:r>
            <a:r>
              <a:rPr lang="de-DE" sz="1800" kern="0" dirty="0" smtClean="0">
                <a:ea typeface="Arial Unicode MS" pitchFamily="34" charset="-128"/>
                <a:cs typeface="Arial Unicode MS" pitchFamily="34" charset="-128"/>
              </a:rPr>
              <a:t>&gt;</a:t>
            </a:r>
          </a:p>
        </p:txBody>
      </p:sp>
      <p:sp>
        <p:nvSpPr>
          <p:cNvPr id="13" name="Rounded Rectangle 12"/>
          <p:cNvSpPr/>
          <p:nvPr/>
        </p:nvSpPr>
        <p:spPr bwMode="gray">
          <a:xfrm>
            <a:off x="7147109" y="4056933"/>
            <a:ext cx="1232158" cy="941196"/>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t" anchorCtr="0"/>
          <a:lstStyle/>
          <a:p>
            <a:pPr algn="ctr" defTabSz="914400" fontAlgn="base">
              <a:spcBef>
                <a:spcPct val="50000"/>
              </a:spcBef>
              <a:spcAft>
                <a:spcPct val="0"/>
              </a:spcAft>
              <a:buClr>
                <a:srgbClr val="F0AB00"/>
              </a:buClr>
              <a:buSzPct val="80000"/>
            </a:pPr>
            <a:endParaRPr sz="2000" kern="0" dirty="0">
              <a:ea typeface="Arial Unicode MS" pitchFamily="34" charset="-128"/>
              <a:cs typeface="Arial Unicode MS" pitchFamily="34" charset="-128"/>
            </a:endParaRPr>
          </a:p>
        </p:txBody>
      </p:sp>
      <p:cxnSp>
        <p:nvCxnSpPr>
          <p:cNvPr id="14" name="Straight Connector 13"/>
          <p:cNvCxnSpPr>
            <a:stCxn id="32" idx="2"/>
            <a:endCxn id="50" idx="0"/>
          </p:cNvCxnSpPr>
          <p:nvPr/>
        </p:nvCxnSpPr>
        <p:spPr>
          <a:xfrm>
            <a:off x="8940106" y="3648885"/>
            <a:ext cx="1176918" cy="40804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243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Blue-</a:t>
            </a:r>
            <a:r>
              <a:rPr lang="de-DE" dirty="0"/>
              <a:t>G</a:t>
            </a:r>
            <a:r>
              <a:rPr lang="de-DE" dirty="0" smtClean="0"/>
              <a:t>reen </a:t>
            </a:r>
            <a:r>
              <a:rPr lang="de-DE" dirty="0" err="1" smtClean="0"/>
              <a:t>Deployment</a:t>
            </a:r>
            <a:endParaRPr lang="de-DE" dirty="0"/>
          </a:p>
        </p:txBody>
      </p:sp>
      <p:sp>
        <p:nvSpPr>
          <p:cNvPr id="3" name="Text Placeholder 2"/>
          <p:cNvSpPr>
            <a:spLocks noGrp="1"/>
          </p:cNvSpPr>
          <p:nvPr>
            <p:ph type="body" sz="quarter" idx="11"/>
          </p:nvPr>
        </p:nvSpPr>
        <p:spPr/>
        <p:txBody>
          <a:bodyPr/>
          <a:lstStyle/>
          <a:p>
            <a:pPr marL="457200">
              <a:buFont typeface="Arial" charset="0"/>
              <a:buChar char="•"/>
            </a:pPr>
            <a:r>
              <a:rPr lang="de-DE" dirty="0" err="1"/>
              <a:t>Stop</a:t>
            </a:r>
            <a:r>
              <a:rPr lang="de-DE" dirty="0"/>
              <a:t> </a:t>
            </a:r>
            <a:r>
              <a:rPr lang="de-DE" dirty="0" err="1"/>
              <a:t>the</a:t>
            </a:r>
            <a:r>
              <a:rPr lang="de-DE" dirty="0"/>
              <a:t> </a:t>
            </a:r>
            <a:r>
              <a:rPr lang="de-DE" dirty="0" err="1"/>
              <a:t>old</a:t>
            </a:r>
            <a:r>
              <a:rPr lang="de-DE" dirty="0"/>
              <a:t> </a:t>
            </a:r>
            <a:r>
              <a:rPr lang="de-DE" dirty="0" err="1"/>
              <a:t>version</a:t>
            </a:r>
            <a:endParaRPr lang="de-DE" dirty="0"/>
          </a:p>
          <a:p>
            <a:pPr marL="457200">
              <a:buFont typeface="Arial" charset="0"/>
              <a:buChar char="•"/>
            </a:pPr>
            <a:r>
              <a:rPr lang="de-DE" dirty="0">
                <a:latin typeface="Courier New" panose="02070309020205020404" pitchFamily="49" charset="0"/>
                <a:cs typeface="Courier New" panose="02070309020205020404" pitchFamily="49" charset="0"/>
              </a:rPr>
              <a:t>(cf </a:t>
            </a:r>
            <a:r>
              <a:rPr lang="de-DE" dirty="0" err="1">
                <a:latin typeface="Courier New" panose="02070309020205020404" pitchFamily="49" charset="0"/>
                <a:cs typeface="Courier New" panose="02070309020205020404" pitchFamily="49" charset="0"/>
              </a:rPr>
              <a:t>scale</a:t>
            </a:r>
            <a:r>
              <a:rPr lang="de-DE" dirty="0">
                <a:latin typeface="Courier New" panose="02070309020205020404" pitchFamily="49" charset="0"/>
                <a:cs typeface="Courier New" panose="02070309020205020404" pitchFamily="49" charset="0"/>
              </a:rPr>
              <a:t> A-</a:t>
            </a:r>
            <a:r>
              <a:rPr lang="de-DE" dirty="0" err="1">
                <a:latin typeface="Courier New" panose="02070309020205020404" pitchFamily="49" charset="0"/>
                <a:cs typeface="Courier New" panose="02070309020205020404" pitchFamily="49" charset="0"/>
              </a:rPr>
              <a:t>blue</a:t>
            </a:r>
            <a:r>
              <a:rPr lang="de-DE" dirty="0">
                <a:latin typeface="Courier New" panose="02070309020205020404" pitchFamily="49" charset="0"/>
                <a:cs typeface="Courier New" panose="02070309020205020404" pitchFamily="49" charset="0"/>
              </a:rPr>
              <a:t> –i 0)</a:t>
            </a:r>
          </a:p>
          <a:p>
            <a:pPr marL="627063" lvl="1" indent="-342900">
              <a:buFont typeface="Arial" charset="0"/>
              <a:buChar char="•"/>
            </a:pPr>
            <a:r>
              <a:rPr lang="de-DE" dirty="0" err="1"/>
              <a:t>Make</a:t>
            </a:r>
            <a:r>
              <a:rPr lang="de-DE" dirty="0"/>
              <a:t> </a:t>
            </a:r>
            <a:r>
              <a:rPr lang="de-DE" dirty="0" err="1"/>
              <a:t>sure</a:t>
            </a:r>
            <a:r>
              <a:rPr lang="de-DE" dirty="0"/>
              <a:t> all </a:t>
            </a:r>
            <a:r>
              <a:rPr lang="de-DE" dirty="0" err="1"/>
              <a:t>pending</a:t>
            </a:r>
            <a:r>
              <a:rPr lang="de-DE" dirty="0"/>
              <a:t> </a:t>
            </a:r>
            <a:r>
              <a:rPr lang="de-DE" dirty="0" err="1"/>
              <a:t>request</a:t>
            </a:r>
            <a:r>
              <a:rPr lang="de-DE" dirty="0"/>
              <a:t> </a:t>
            </a:r>
            <a:r>
              <a:rPr lang="de-DE" dirty="0" err="1"/>
              <a:t>are</a:t>
            </a:r>
            <a:r>
              <a:rPr lang="de-DE" dirty="0"/>
              <a:t> </a:t>
            </a:r>
            <a:r>
              <a:rPr lang="de-DE" dirty="0" err="1"/>
              <a:t>answered</a:t>
            </a:r>
            <a:r>
              <a:rPr lang="de-DE" dirty="0"/>
              <a:t> </a:t>
            </a:r>
            <a:r>
              <a:rPr lang="de-DE" dirty="0" err="1"/>
              <a:t>before</a:t>
            </a:r>
            <a:r>
              <a:rPr lang="de-DE" dirty="0"/>
              <a:t> </a:t>
            </a:r>
            <a:r>
              <a:rPr lang="de-DE" dirty="0" err="1"/>
              <a:t>stopping</a:t>
            </a:r>
            <a:r>
              <a:rPr lang="de-DE" dirty="0"/>
              <a:t> </a:t>
            </a:r>
            <a:r>
              <a:rPr lang="de-DE" dirty="0" err="1"/>
              <a:t>the</a:t>
            </a:r>
            <a:r>
              <a:rPr lang="de-DE" dirty="0"/>
              <a:t> </a:t>
            </a:r>
            <a:r>
              <a:rPr lang="de-DE" dirty="0" err="1"/>
              <a:t>app</a:t>
            </a:r>
            <a:endParaRPr lang="de-DE" dirty="0"/>
          </a:p>
          <a:p>
            <a:pPr marL="457200">
              <a:buFont typeface="Arial" charset="0"/>
              <a:buChar char="•"/>
            </a:pPr>
            <a:r>
              <a:rPr lang="de-DE" dirty="0">
                <a:latin typeface="Courier New" panose="02070309020205020404" pitchFamily="49" charset="0"/>
                <a:cs typeface="Courier New" panose="02070309020205020404" pitchFamily="49" charset="0"/>
              </a:rPr>
              <a:t>cf </a:t>
            </a:r>
            <a:r>
              <a:rPr lang="de-DE" dirty="0" err="1">
                <a:latin typeface="Courier New" panose="02070309020205020404" pitchFamily="49" charset="0"/>
                <a:cs typeface="Courier New" panose="02070309020205020404" pitchFamily="49" charset="0"/>
              </a:rPr>
              <a:t>stop</a:t>
            </a:r>
            <a:r>
              <a:rPr lang="de-DE" dirty="0">
                <a:latin typeface="Courier New" panose="02070309020205020404" pitchFamily="49" charset="0"/>
                <a:cs typeface="Courier New" panose="02070309020205020404" pitchFamily="49" charset="0"/>
              </a:rPr>
              <a:t> A-</a:t>
            </a:r>
            <a:r>
              <a:rPr lang="de-DE" dirty="0" err="1">
                <a:latin typeface="Courier New" panose="02070309020205020404" pitchFamily="49" charset="0"/>
                <a:cs typeface="Courier New" panose="02070309020205020404" pitchFamily="49" charset="0"/>
              </a:rPr>
              <a:t>blue</a:t>
            </a:r>
            <a:endParaRPr lang="de-DE" dirty="0">
              <a:latin typeface="Courier New" panose="02070309020205020404" pitchFamily="49" charset="0"/>
              <a:cs typeface="Courier New" panose="02070309020205020404" pitchFamily="49" charset="0"/>
            </a:endParaRPr>
          </a:p>
          <a:p>
            <a:pPr marL="457200">
              <a:buFont typeface="Arial" charset="0"/>
              <a:buChar char="•"/>
            </a:pPr>
            <a:r>
              <a:rPr lang="de-DE" dirty="0">
                <a:latin typeface="Courier New" panose="02070309020205020404" pitchFamily="49" charset="0"/>
                <a:cs typeface="Courier New" panose="02070309020205020404" pitchFamily="49" charset="0"/>
              </a:rPr>
              <a:t>(cf </a:t>
            </a:r>
            <a:r>
              <a:rPr lang="de-DE" dirty="0" err="1">
                <a:latin typeface="Courier New" panose="02070309020205020404" pitchFamily="49" charset="0"/>
                <a:cs typeface="Courier New" panose="02070309020205020404" pitchFamily="49" charset="0"/>
              </a:rPr>
              <a:t>delete</a:t>
            </a:r>
            <a:r>
              <a:rPr lang="de-DE" dirty="0">
                <a:latin typeface="Courier New" panose="02070309020205020404" pitchFamily="49" charset="0"/>
                <a:cs typeface="Courier New" panose="02070309020205020404" pitchFamily="49" charset="0"/>
              </a:rPr>
              <a:t> A-</a:t>
            </a:r>
            <a:r>
              <a:rPr lang="de-DE" dirty="0" err="1">
                <a:latin typeface="Courier New" panose="02070309020205020404" pitchFamily="49" charset="0"/>
                <a:cs typeface="Courier New" panose="02070309020205020404" pitchFamily="49" charset="0"/>
              </a:rPr>
              <a:t>blue</a:t>
            </a:r>
            <a:r>
              <a:rPr lang="de-DE" dirty="0">
                <a:latin typeface="Courier New" panose="02070309020205020404" pitchFamily="49" charset="0"/>
                <a:cs typeface="Courier New" panose="02070309020205020404" pitchFamily="49" charset="0"/>
              </a:rPr>
              <a:t>)</a:t>
            </a:r>
          </a:p>
          <a:p>
            <a:pPr marL="627063" lvl="1" indent="-342900">
              <a:buFont typeface="Arial" charset="0"/>
              <a:buChar char="•"/>
            </a:pPr>
            <a:r>
              <a:rPr lang="de-DE" dirty="0"/>
              <a:t>Delete </a:t>
            </a:r>
            <a:r>
              <a:rPr lang="de-DE" dirty="0" err="1"/>
              <a:t>is</a:t>
            </a:r>
            <a:r>
              <a:rPr lang="de-DE" dirty="0"/>
              <a:t> </a:t>
            </a:r>
            <a:r>
              <a:rPr lang="de-DE" dirty="0" smtClean="0"/>
              <a:t>optional</a:t>
            </a:r>
            <a:endParaRPr lang="de-DE" dirty="0"/>
          </a:p>
        </p:txBody>
      </p:sp>
      <p:sp>
        <p:nvSpPr>
          <p:cNvPr id="32" name="Rounded Rectangle 31"/>
          <p:cNvSpPr/>
          <p:nvPr/>
        </p:nvSpPr>
        <p:spPr bwMode="gray">
          <a:xfrm>
            <a:off x="8379267" y="2707689"/>
            <a:ext cx="1121678" cy="941196"/>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sz="2000" kern="0" dirty="0">
                <a:ea typeface="Arial Unicode MS" pitchFamily="34" charset="-128"/>
                <a:cs typeface="Arial Unicode MS" pitchFamily="34" charset="-128"/>
              </a:rPr>
              <a:t>Router</a:t>
            </a:r>
          </a:p>
        </p:txBody>
      </p:sp>
      <p:sp>
        <p:nvSpPr>
          <p:cNvPr id="5" name="Rectangle 4"/>
          <p:cNvSpPr/>
          <p:nvPr/>
        </p:nvSpPr>
        <p:spPr>
          <a:xfrm>
            <a:off x="8379267" y="6173803"/>
            <a:ext cx="3815908" cy="261610"/>
          </a:xfrm>
          <a:prstGeom prst="rect">
            <a:avLst/>
          </a:prstGeom>
        </p:spPr>
        <p:txBody>
          <a:bodyPr wrap="square">
            <a:spAutoFit/>
          </a:bodyPr>
          <a:lstStyle/>
          <a:p>
            <a:r>
              <a:rPr sz="1050" dirty="0">
                <a:solidFill>
                  <a:srgbClr val="000000"/>
                </a:solidFill>
                <a:hlinkClick r:id="rId2"/>
              </a:rPr>
              <a:t>http://</a:t>
            </a:r>
            <a:r>
              <a:rPr sz="1050" dirty="0" smtClean="0">
                <a:solidFill>
                  <a:srgbClr val="000000"/>
                </a:solidFill>
                <a:hlinkClick r:id="rId2"/>
              </a:rPr>
              <a:t>martinfowler.com/bliki/BlueGreenDeployment.html</a:t>
            </a:r>
            <a:endParaRPr sz="1050" dirty="0">
              <a:solidFill>
                <a:srgbClr val="000000"/>
              </a:solidFill>
            </a:endParaRPr>
          </a:p>
        </p:txBody>
      </p:sp>
      <p:sp>
        <p:nvSpPr>
          <p:cNvPr id="4" name="Rectangle 3"/>
          <p:cNvSpPr/>
          <p:nvPr/>
        </p:nvSpPr>
        <p:spPr>
          <a:xfrm>
            <a:off x="282913" y="6160101"/>
            <a:ext cx="4483061" cy="261610"/>
          </a:xfrm>
          <a:prstGeom prst="rect">
            <a:avLst/>
          </a:prstGeom>
        </p:spPr>
        <p:txBody>
          <a:bodyPr wrap="square">
            <a:spAutoFit/>
          </a:bodyPr>
          <a:lstStyle/>
          <a:p>
            <a:r>
              <a:rPr lang="de-DE" sz="1050" dirty="0">
                <a:hlinkClick r:id="rId3"/>
              </a:rPr>
              <a:t>https://</a:t>
            </a:r>
            <a:r>
              <a:rPr lang="de-DE" sz="1050" dirty="0" smtClean="0">
                <a:hlinkClick r:id="rId3"/>
              </a:rPr>
              <a:t>docs.pivotal.io/pivotalcf/devguide/deploy-apps/blue-green.html</a:t>
            </a:r>
            <a:endParaRPr lang="de-DE" sz="1050" dirty="0"/>
          </a:p>
        </p:txBody>
      </p:sp>
      <p:cxnSp>
        <p:nvCxnSpPr>
          <p:cNvPr id="43" name="Straight Connector 42"/>
          <p:cNvCxnSpPr/>
          <p:nvPr/>
        </p:nvCxnSpPr>
        <p:spPr>
          <a:xfrm>
            <a:off x="8940106" y="2277092"/>
            <a:ext cx="1" cy="43059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bwMode="gray">
          <a:xfrm>
            <a:off x="9500945" y="4056933"/>
            <a:ext cx="1232158" cy="941196"/>
          </a:xfrm>
          <a:prstGeom prst="roundRect">
            <a:avLst/>
          </a:prstGeom>
          <a:solidFill>
            <a:schemeClr val="accent4">
              <a:lumMod val="20000"/>
              <a:lumOff val="8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A-</a:t>
            </a:r>
            <a:r>
              <a:rPr lang="de-DE" sz="2000" kern="0" dirty="0" err="1">
                <a:ea typeface="Arial Unicode MS" pitchFamily="34" charset="-128"/>
                <a:cs typeface="Arial Unicode MS" pitchFamily="34" charset="-128"/>
              </a:rPr>
              <a:t>green</a:t>
            </a:r>
            <a:r>
              <a:rPr lang="de-DE" sz="2000" kern="0" dirty="0">
                <a:ea typeface="Arial Unicode MS" pitchFamily="34" charset="-128"/>
                <a:cs typeface="Arial Unicode MS" pitchFamily="34" charset="-128"/>
              </a:rPr>
              <a:t> 2.0</a:t>
            </a:r>
            <a:endParaRPr sz="2000" kern="0" dirty="0">
              <a:ea typeface="Arial Unicode MS" pitchFamily="34" charset="-128"/>
              <a:cs typeface="Arial Unicode MS" pitchFamily="34" charset="-128"/>
            </a:endParaRPr>
          </a:p>
        </p:txBody>
      </p:sp>
      <p:sp>
        <p:nvSpPr>
          <p:cNvPr id="12" name="TextBox 11"/>
          <p:cNvSpPr txBox="1"/>
          <p:nvPr/>
        </p:nvSpPr>
        <p:spPr>
          <a:xfrm>
            <a:off x="9215022" y="2076892"/>
            <a:ext cx="124393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smtClean="0">
                <a:ea typeface="Arial Unicode MS" pitchFamily="34" charset="-128"/>
                <a:cs typeface="Arial Unicode MS" pitchFamily="34" charset="-128"/>
              </a:rPr>
              <a:t>A.&lt;</a:t>
            </a:r>
            <a:r>
              <a:rPr lang="de-DE" sz="1800" kern="0" dirty="0" err="1" smtClean="0">
                <a:ea typeface="Arial Unicode MS" pitchFamily="34" charset="-128"/>
                <a:cs typeface="Arial Unicode MS" pitchFamily="34" charset="-128"/>
              </a:rPr>
              <a:t>domain</a:t>
            </a:r>
            <a:r>
              <a:rPr lang="de-DE" sz="1800" kern="0" dirty="0" smtClean="0">
                <a:ea typeface="Arial Unicode MS" pitchFamily="34" charset="-128"/>
                <a:cs typeface="Arial Unicode MS" pitchFamily="34" charset="-128"/>
              </a:rPr>
              <a:t>&gt;</a:t>
            </a:r>
          </a:p>
        </p:txBody>
      </p:sp>
      <p:sp>
        <p:nvSpPr>
          <p:cNvPr id="13" name="Rounded Rectangle 12"/>
          <p:cNvSpPr/>
          <p:nvPr/>
        </p:nvSpPr>
        <p:spPr bwMode="gray">
          <a:xfrm>
            <a:off x="7147109" y="4056933"/>
            <a:ext cx="1232158" cy="941196"/>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t" anchorCtr="0"/>
          <a:lstStyle/>
          <a:p>
            <a:pPr algn="ctr" defTabSz="914400" fontAlgn="base">
              <a:spcBef>
                <a:spcPct val="50000"/>
              </a:spcBef>
              <a:spcAft>
                <a:spcPct val="0"/>
              </a:spcAft>
              <a:buClr>
                <a:srgbClr val="F0AB00"/>
              </a:buClr>
              <a:buSzPct val="80000"/>
            </a:pPr>
            <a:endParaRPr sz="2000" kern="0" dirty="0">
              <a:ea typeface="Arial Unicode MS" pitchFamily="34" charset="-128"/>
              <a:cs typeface="Arial Unicode MS" pitchFamily="34" charset="-128"/>
            </a:endParaRPr>
          </a:p>
        </p:txBody>
      </p:sp>
      <p:cxnSp>
        <p:nvCxnSpPr>
          <p:cNvPr id="14" name="Straight Connector 13"/>
          <p:cNvCxnSpPr>
            <a:stCxn id="32" idx="2"/>
            <a:endCxn id="50" idx="0"/>
          </p:cNvCxnSpPr>
          <p:nvPr/>
        </p:nvCxnSpPr>
        <p:spPr>
          <a:xfrm>
            <a:off x="8940106" y="3648885"/>
            <a:ext cx="1176918" cy="40804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7370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8.1 + 8.2 </a:t>
            </a:r>
            <a:r>
              <a:rPr lang="en-US" dirty="0" smtClean="0"/>
              <a:t>– </a:t>
            </a:r>
            <a:r>
              <a:rPr lang="en-US" smtClean="0"/>
              <a:t>Production Stage</a:t>
            </a:r>
            <a:endParaRPr lang="en-US"/>
          </a:p>
          <a:p>
            <a:endParaRPr lang="de-DE" dirty="0"/>
          </a:p>
        </p:txBody>
      </p:sp>
    </p:spTree>
    <p:extLst>
      <p:ext uri="{BB962C8B-B14F-4D97-AF65-F5344CB8AC3E}">
        <p14:creationId xmlns:p14="http://schemas.microsoft.com/office/powerpoint/2010/main" val="2693001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err="1" smtClean="0"/>
              <a:t>Exercises</a:t>
            </a:r>
            <a:endParaRPr lang="de-DE" dirty="0"/>
          </a:p>
        </p:txBody>
      </p:sp>
      <p:sp>
        <p:nvSpPr>
          <p:cNvPr id="5" name="Text Placeholder 4"/>
          <p:cNvSpPr>
            <a:spLocks noGrp="1"/>
          </p:cNvSpPr>
          <p:nvPr>
            <p:ph type="body" sz="quarter" idx="10"/>
          </p:nvPr>
        </p:nvSpPr>
        <p:spPr>
          <a:xfrm>
            <a:off x="324000" y="1691078"/>
            <a:ext cx="6328470" cy="4392043"/>
          </a:xfrm>
        </p:spPr>
        <p:txBody>
          <a:bodyPr/>
          <a:lstStyle/>
          <a:p>
            <a:r>
              <a:rPr lang="de-DE" sz="2000" dirty="0" err="1"/>
              <a:t>Exercise</a:t>
            </a:r>
            <a:r>
              <a:rPr lang="de-DE" sz="2000" dirty="0"/>
              <a:t> 08: ProductionStage-Part1</a:t>
            </a:r>
          </a:p>
          <a:p>
            <a:r>
              <a:rPr lang="de-DE" sz="2000" dirty="0">
                <a:hlinkClick r:id="rId2"/>
              </a:rPr>
              <a:t>https://github.wdf.sap.corp/cc-java-dev/cc-m4-coursematerial/blob/master/Exercises/Exercise08-ProductionStage-Part1.md</a:t>
            </a:r>
            <a:endParaRPr lang="de-DE" sz="2000" dirty="0"/>
          </a:p>
          <a:p>
            <a:r>
              <a:rPr lang="de-DE" sz="2000" dirty="0" err="1"/>
              <a:t>Exercise</a:t>
            </a:r>
            <a:r>
              <a:rPr lang="de-DE" sz="2000" dirty="0"/>
              <a:t> 08: ProductionStage-Part2</a:t>
            </a:r>
          </a:p>
          <a:p>
            <a:r>
              <a:rPr lang="de-DE" sz="2000" dirty="0">
                <a:hlinkClick r:id="rId3"/>
              </a:rPr>
              <a:t>https://github.wdf.sap.corp/cc-java-dev/cc-m4-coursematerial/blob/master/Exercises/Exercise08-ProductionStage-Part2.md</a:t>
            </a:r>
            <a:endParaRPr lang="de-DE" sz="2000" dirty="0"/>
          </a:p>
        </p:txBody>
      </p:sp>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5229" y="1507373"/>
            <a:ext cx="5055238" cy="248761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Rounded Rectangle 7"/>
          <p:cNvSpPr/>
          <p:nvPr/>
        </p:nvSpPr>
        <p:spPr bwMode="gray">
          <a:xfrm>
            <a:off x="10406976" y="1705003"/>
            <a:ext cx="1309371" cy="2092357"/>
          </a:xfrm>
          <a:prstGeom prst="roundRect">
            <a:avLst/>
          </a:prstGeom>
          <a:noFill/>
          <a:ln w="1905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889102548"/>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SAPCorporate_2016_CC</Template>
  <TotalTime>0</TotalTime>
  <Words>596</Words>
  <Application>Microsoft Office PowerPoint</Application>
  <PresentationFormat>Custom</PresentationFormat>
  <Paragraphs>159</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 Unicode MS</vt:lpstr>
      <vt:lpstr>Arial</vt:lpstr>
      <vt:lpstr>Courier New</vt:lpstr>
      <vt:lpstr>Symbol</vt:lpstr>
      <vt:lpstr>Wingdings</vt:lpstr>
      <vt:lpstr>Wingdings</vt:lpstr>
      <vt:lpstr>SAPCorporate_2016_CC</vt:lpstr>
      <vt:lpstr>Zero-Downtime Deployment</vt:lpstr>
      <vt:lpstr>Blue-Green Deployment</vt:lpstr>
      <vt:lpstr>Blue-Green Deployment</vt:lpstr>
      <vt:lpstr>Blue-Green Deployment</vt:lpstr>
      <vt:lpstr>Blue-Green Deployment</vt:lpstr>
      <vt:lpstr>Blue-Green Deployment</vt:lpstr>
      <vt:lpstr>Blue-Green Deployment</vt:lpstr>
      <vt:lpstr>PowerPoint Presentation</vt:lpstr>
      <vt:lpstr>Exercises</vt:lpstr>
      <vt:lpstr>Canary Deployment</vt:lpstr>
      <vt:lpstr>Canary Deployment</vt:lpstr>
      <vt:lpstr>Canary Deployment</vt:lpstr>
      <vt:lpstr>Canary Deployment</vt:lpstr>
      <vt:lpstr>Canary Deployment – Facebook style</vt:lpstr>
      <vt:lpstr>Canary-Deployment</vt:lpstr>
      <vt:lpstr>Canary-Deployment – Proof of concept</vt:lpstr>
      <vt:lpstr>Canary-Deployment – Open Questions</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d000909</dc:creator>
  <cp:lastModifiedBy>Rauner, Thomas (external - Project)</cp:lastModifiedBy>
  <cp:revision>1119</cp:revision>
  <cp:lastPrinted>2014-09-17T13:59:05Z</cp:lastPrinted>
  <dcterms:created xsi:type="dcterms:W3CDTF">2013-01-24T15:07:38Z</dcterms:created>
  <dcterms:modified xsi:type="dcterms:W3CDTF">2016-03-17T13:58:28Z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