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6"/>
  </p:notesMasterIdLst>
  <p:handoutMasterIdLst>
    <p:handoutMasterId r:id="rId17"/>
  </p:handoutMasterIdLst>
  <p:sldIdLst>
    <p:sldId id="783" r:id="rId2"/>
    <p:sldId id="765" r:id="rId3"/>
    <p:sldId id="766" r:id="rId4"/>
    <p:sldId id="781" r:id="rId5"/>
    <p:sldId id="780" r:id="rId6"/>
    <p:sldId id="782" r:id="rId7"/>
    <p:sldId id="778" r:id="rId8"/>
    <p:sldId id="779" r:id="rId9"/>
    <p:sldId id="784" r:id="rId10"/>
    <p:sldId id="770" r:id="rId11"/>
    <p:sldId id="774" r:id="rId12"/>
    <p:sldId id="775" r:id="rId13"/>
    <p:sldId id="777" r:id="rId14"/>
    <p:sldId id="776" r:id="rId15"/>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4" orient="horz" pos="779">
          <p15:clr>
            <a:srgbClr val="A4A3A4"/>
          </p15:clr>
        </p15:guide>
        <p15:guide id="5" pos="7478">
          <p15:clr>
            <a:srgbClr val="A4A3A4"/>
          </p15:clr>
        </p15:guide>
        <p15:guide id="6" pos="205">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9933"/>
    <a:srgbClr val="0000FF"/>
    <a:srgbClr val="FFCC66"/>
    <a:srgbClr val="99FF99"/>
    <a:srgbClr val="CCFFCC"/>
    <a:srgbClr val="FF0000"/>
    <a:srgbClr val="003283"/>
    <a:srgbClr val="666666"/>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3" autoAdjust="0"/>
    <p:restoredTop sz="71598" autoAdjust="0"/>
  </p:normalViewPr>
  <p:slideViewPr>
    <p:cSldViewPr snapToGrid="0" snapToObjects="1" showGuides="1">
      <p:cViewPr varScale="1">
        <p:scale>
          <a:sx n="88" d="100"/>
          <a:sy n="88" d="100"/>
        </p:scale>
        <p:origin x="688" y="184"/>
      </p:cViewPr>
      <p:guideLst>
        <p:guide orient="horz" pos="4118"/>
        <p:guide orient="horz" pos="3835"/>
        <p:guide orient="horz" pos="779"/>
        <p:guide pos="7478"/>
        <p:guide pos="20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77" d="100"/>
          <a:sy n="77" d="100"/>
        </p:scale>
        <p:origin x="-2046" y="-84"/>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4"/>
            <a:ext cx="5709333" cy="425385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321489" indent="-214326"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534937" indent="-217378"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05017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Keeps</a:t>
            </a:r>
            <a:r>
              <a:rPr lang="en-US" baseline="0" dirty="0" smtClean="0"/>
              <a:t> it very fast, but will be very expensive when there are many micro services</a:t>
            </a:r>
          </a:p>
          <a:p>
            <a:r>
              <a:rPr lang="en-US" baseline="0" dirty="0" smtClean="0"/>
              <a:t>Also requires locking, but only within the same micro services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418915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a:t>
            </a:r>
            <a:r>
              <a:rPr lang="en-US" baseline="0" dirty="0" smtClean="0"/>
              <a:t> tradeoff between </a:t>
            </a:r>
            <a:r>
              <a:rPr lang="en-US" baseline="0" dirty="0" smtClean="0"/>
              <a:t>time and cost, </a:t>
            </a:r>
            <a:r>
              <a:rPr lang="en-US" baseline="0" dirty="0" smtClean="0"/>
              <a:t>but complex</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420731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1088776" rtl="0" eaLnBrk="1" fontAlgn="auto" latinLnBrk="0" hangingPunct="1">
              <a:lnSpc>
                <a:spcPct val="100000"/>
              </a:lnSpc>
              <a:spcBef>
                <a:spcPts val="0"/>
              </a:spcBef>
              <a:spcAft>
                <a:spcPts val="0"/>
              </a:spcAft>
              <a:buClrTx/>
              <a:buSzTx/>
              <a:buFontTx/>
              <a:buChar char="-"/>
              <a:tabLst/>
              <a:defRPr/>
            </a:pPr>
            <a:r>
              <a:rPr lang="de-DE" dirty="0" smtClean="0"/>
              <a:t>Try</a:t>
            </a:r>
            <a:r>
              <a:rPr lang="de-DE" baseline="0" dirty="0" smtClean="0"/>
              <a:t> </a:t>
            </a:r>
            <a:r>
              <a:rPr lang="de-DE" baseline="0" dirty="0" err="1" smtClean="0"/>
              <a:t>to</a:t>
            </a:r>
            <a:r>
              <a:rPr lang="de-DE" baseline="0" dirty="0" smtClean="0"/>
              <a:t> </a:t>
            </a:r>
            <a:r>
              <a:rPr lang="de-DE" baseline="0" dirty="0" err="1" smtClean="0"/>
              <a:t>have</a:t>
            </a:r>
            <a:r>
              <a:rPr lang="de-DE" baseline="0" dirty="0" smtClean="0"/>
              <a:t> </a:t>
            </a:r>
            <a:r>
              <a:rPr lang="de-DE" baseline="0" dirty="0" err="1" smtClean="0"/>
              <a:t>as</a:t>
            </a:r>
            <a:r>
              <a:rPr lang="de-DE" baseline="0" dirty="0" smtClean="0"/>
              <a:t> </a:t>
            </a:r>
            <a:r>
              <a:rPr lang="de-DE" baseline="0" dirty="0" err="1" smtClean="0"/>
              <a:t>much</a:t>
            </a:r>
            <a:r>
              <a:rPr lang="de-DE" baseline="0" dirty="0" smtClean="0"/>
              <a:t> </a:t>
            </a:r>
            <a:r>
              <a:rPr lang="de-DE" baseline="0" dirty="0" err="1" smtClean="0"/>
              <a:t>information</a:t>
            </a:r>
            <a:r>
              <a:rPr lang="de-DE" baseline="0" dirty="0" smtClean="0"/>
              <a:t> </a:t>
            </a:r>
            <a:r>
              <a:rPr lang="de-DE" baseline="0" dirty="0" err="1" smtClean="0"/>
              <a:t>local</a:t>
            </a:r>
            <a:r>
              <a:rPr lang="de-DE" baseline="0" dirty="0" smtClean="0"/>
              <a:t> </a:t>
            </a:r>
            <a:r>
              <a:rPr lang="de-DE" baseline="0" dirty="0" err="1" smtClean="0"/>
              <a:t>to</a:t>
            </a:r>
            <a:r>
              <a:rPr lang="de-DE" baseline="0" dirty="0" smtClean="0"/>
              <a:t> </a:t>
            </a:r>
            <a:r>
              <a:rPr lang="de-DE" baseline="0" dirty="0" err="1" smtClean="0"/>
              <a:t>the</a:t>
            </a:r>
            <a:r>
              <a:rPr lang="de-DE" baseline="0" dirty="0" smtClean="0"/>
              <a:t> </a:t>
            </a:r>
            <a:r>
              <a:rPr lang="de-DE" baseline="0" dirty="0" err="1" smtClean="0"/>
              <a:t>Microservice</a:t>
            </a:r>
            <a:r>
              <a:rPr lang="de-DE" baseline="0" dirty="0" smtClean="0"/>
              <a:t> </a:t>
            </a:r>
            <a:r>
              <a:rPr lang="de-DE" baseline="0" dirty="0" err="1" smtClean="0"/>
              <a:t>as</a:t>
            </a:r>
            <a:r>
              <a:rPr lang="de-DE" baseline="0" dirty="0" smtClean="0"/>
              <a:t> </a:t>
            </a:r>
            <a:r>
              <a:rPr lang="de-DE" baseline="0" dirty="0" err="1" smtClean="0"/>
              <a:t>possible</a:t>
            </a:r>
            <a:endParaRPr lang="de-DE" baseline="0" dirty="0" smtClean="0"/>
          </a:p>
          <a:p>
            <a:pPr marL="607239" marR="0" lvl="1" indent="-285750" algn="l" defTabSz="1088776" rtl="0" eaLnBrk="1" fontAlgn="auto" latinLnBrk="0" hangingPunct="1">
              <a:lnSpc>
                <a:spcPct val="100000"/>
              </a:lnSpc>
              <a:spcBef>
                <a:spcPts val="0"/>
              </a:spcBef>
              <a:spcAft>
                <a:spcPts val="0"/>
              </a:spcAft>
              <a:buClrTx/>
              <a:buSzTx/>
              <a:buFontTx/>
              <a:buChar char="-"/>
              <a:tabLst/>
              <a:defRPr/>
            </a:pPr>
            <a:r>
              <a:rPr lang="de-DE" baseline="0" dirty="0" err="1" smtClean="0"/>
              <a:t>By</a:t>
            </a:r>
            <a:r>
              <a:rPr lang="de-DE" baseline="0" dirty="0" smtClean="0"/>
              <a:t> </a:t>
            </a:r>
            <a:r>
              <a:rPr lang="de-DE" baseline="0" dirty="0" err="1" smtClean="0"/>
              <a:t>this</a:t>
            </a:r>
            <a:r>
              <a:rPr lang="de-DE" baseline="0" dirty="0" smtClean="0"/>
              <a:t> </a:t>
            </a:r>
            <a:r>
              <a:rPr lang="de-DE" baseline="0" dirty="0" err="1" smtClean="0"/>
              <a:t>make</a:t>
            </a:r>
            <a:r>
              <a:rPr lang="de-DE" baseline="0" dirty="0" smtClean="0"/>
              <a:t> </a:t>
            </a:r>
            <a:r>
              <a:rPr lang="de-DE" baseline="0" dirty="0" err="1" smtClean="0"/>
              <a:t>sure</a:t>
            </a:r>
            <a:r>
              <a:rPr lang="de-DE" baseline="0" dirty="0" smtClean="0"/>
              <a:t> </a:t>
            </a:r>
            <a:r>
              <a:rPr lang="de-DE" baseline="0" dirty="0" err="1" smtClean="0"/>
              <a:t>the</a:t>
            </a:r>
            <a:r>
              <a:rPr lang="de-DE" baseline="0" dirty="0" smtClean="0"/>
              <a:t> </a:t>
            </a:r>
            <a:r>
              <a:rPr lang="de-DE" baseline="0" dirty="0" err="1" smtClean="0"/>
              <a:t>micro</a:t>
            </a:r>
            <a:r>
              <a:rPr lang="de-DE" baseline="0" dirty="0" smtClean="0"/>
              <a:t> </a:t>
            </a:r>
            <a:r>
              <a:rPr lang="de-DE" baseline="0" dirty="0" err="1" smtClean="0"/>
              <a:t>service</a:t>
            </a:r>
            <a:r>
              <a:rPr lang="de-DE" baseline="0" dirty="0" smtClean="0"/>
              <a:t> </a:t>
            </a:r>
            <a:r>
              <a:rPr lang="de-DE" baseline="0" dirty="0" err="1" smtClean="0"/>
              <a:t>team</a:t>
            </a:r>
            <a:r>
              <a:rPr lang="de-DE" baseline="0" dirty="0" smtClean="0"/>
              <a:t> </a:t>
            </a:r>
            <a:r>
              <a:rPr lang="de-DE" baseline="0" dirty="0" err="1" smtClean="0"/>
              <a:t>can</a:t>
            </a:r>
            <a:r>
              <a:rPr lang="de-DE" baseline="0" dirty="0" smtClean="0"/>
              <a:t> </a:t>
            </a:r>
            <a:r>
              <a:rPr lang="de-DE" baseline="0" dirty="0" err="1" smtClean="0"/>
              <a:t>solve</a:t>
            </a:r>
            <a:r>
              <a:rPr lang="de-DE" baseline="0" dirty="0" smtClean="0"/>
              <a:t> </a:t>
            </a:r>
            <a:r>
              <a:rPr lang="de-DE" baseline="0" dirty="0" err="1" smtClean="0"/>
              <a:t>their</a:t>
            </a:r>
            <a:r>
              <a:rPr lang="de-DE" baseline="0" dirty="0" smtClean="0"/>
              <a:t> </a:t>
            </a:r>
            <a:r>
              <a:rPr lang="de-DE" baseline="0" dirty="0" err="1" smtClean="0"/>
              <a:t>issues</a:t>
            </a:r>
            <a:r>
              <a:rPr lang="de-DE" baseline="0" dirty="0" smtClean="0"/>
              <a:t> </a:t>
            </a:r>
            <a:r>
              <a:rPr lang="de-DE" baseline="0" dirty="0" err="1" smtClean="0"/>
              <a:t>autonomously</a:t>
            </a:r>
            <a:endParaRPr lang="de-DE" baseline="0" dirty="0" smtClean="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de-DE" baseline="0" dirty="0" err="1" smtClean="0"/>
              <a:t>When</a:t>
            </a:r>
            <a:r>
              <a:rPr lang="de-DE" baseline="0" dirty="0" smtClean="0"/>
              <a:t> </a:t>
            </a:r>
            <a:r>
              <a:rPr lang="de-DE" baseline="0" dirty="0" err="1" smtClean="0"/>
              <a:t>you</a:t>
            </a:r>
            <a:r>
              <a:rPr lang="de-DE" baseline="0" dirty="0" smtClean="0"/>
              <a:t> </a:t>
            </a:r>
            <a:r>
              <a:rPr lang="de-DE" baseline="0" dirty="0" err="1" smtClean="0"/>
              <a:t>have</a:t>
            </a:r>
            <a:r>
              <a:rPr lang="de-DE" baseline="0" dirty="0" smtClean="0"/>
              <a:t> redundant </a:t>
            </a:r>
            <a:r>
              <a:rPr lang="de-DE" baseline="0" dirty="0" err="1" smtClean="0"/>
              <a:t>stuff</a:t>
            </a:r>
            <a:r>
              <a:rPr lang="de-DE" baseline="0" dirty="0" smtClean="0"/>
              <a:t> </a:t>
            </a:r>
            <a:endParaRPr lang="de-DE" dirty="0" smtClean="0"/>
          </a:p>
          <a:p>
            <a:pPr marL="0" marR="0" indent="0" algn="l" defTabSz="1088776" rtl="0" eaLnBrk="1" fontAlgn="auto" latinLnBrk="0" hangingPunct="1">
              <a:lnSpc>
                <a:spcPct val="100000"/>
              </a:lnSpc>
              <a:spcBef>
                <a:spcPts val="0"/>
              </a:spcBef>
              <a:spcAft>
                <a:spcPts val="0"/>
              </a:spcAft>
              <a:buClrTx/>
              <a:buSzTx/>
              <a:buFontTx/>
              <a:buNone/>
              <a:tabLst/>
              <a:defRPr/>
            </a:pPr>
            <a:endParaRPr lang="de-DE" dirty="0" smtClean="0"/>
          </a:p>
          <a:p>
            <a:pPr marL="0" marR="0" indent="0" algn="l" defTabSz="1088776" rtl="0" eaLnBrk="1" fontAlgn="auto" latinLnBrk="0" hangingPunct="1">
              <a:lnSpc>
                <a:spcPct val="100000"/>
              </a:lnSpc>
              <a:spcBef>
                <a:spcPts val="0"/>
              </a:spcBef>
              <a:spcAft>
                <a:spcPts val="0"/>
              </a:spcAft>
              <a:buClrTx/>
              <a:buSzTx/>
              <a:buFontTx/>
              <a:buNone/>
              <a:tabLst/>
              <a:defRPr/>
            </a:pPr>
            <a:r>
              <a:rPr lang="de-DE" dirty="0" err="1" smtClean="0"/>
              <a:t>Our</a:t>
            </a:r>
            <a:r>
              <a:rPr lang="de-DE" dirty="0" smtClean="0"/>
              <a:t> </a:t>
            </a:r>
            <a:r>
              <a:rPr lang="de-DE" dirty="0" err="1" smtClean="0"/>
              <a:t>approach</a:t>
            </a:r>
            <a:r>
              <a:rPr lang="de-DE" dirty="0" smtClean="0"/>
              <a:t> in </a:t>
            </a:r>
            <a:r>
              <a:rPr lang="de-DE" dirty="0" err="1" smtClean="0"/>
              <a:t>between</a:t>
            </a:r>
            <a:r>
              <a:rPr lang="de-DE" dirty="0" smtClean="0"/>
              <a:t>: </a:t>
            </a:r>
            <a:r>
              <a:rPr lang="de-DE" dirty="0" err="1" smtClean="0"/>
              <a:t>centralized</a:t>
            </a:r>
            <a:r>
              <a:rPr lang="de-DE" dirty="0" smtClean="0"/>
              <a:t> </a:t>
            </a:r>
            <a:r>
              <a:rPr lang="de-DE" dirty="0" err="1" smtClean="0"/>
              <a:t>space</a:t>
            </a:r>
            <a:r>
              <a:rPr lang="de-DE" dirty="0" smtClean="0"/>
              <a:t> </a:t>
            </a:r>
            <a:r>
              <a:rPr lang="de-DE" dirty="0" err="1" smtClean="0"/>
              <a:t>setup</a:t>
            </a:r>
            <a:r>
              <a:rPr lang="de-DE" dirty="0" smtClean="0"/>
              <a:t>, </a:t>
            </a:r>
            <a:r>
              <a:rPr lang="de-DE" dirty="0" err="1" smtClean="0"/>
              <a:t>distributed</a:t>
            </a:r>
            <a:r>
              <a:rPr lang="de-DE" dirty="0" smtClean="0"/>
              <a:t> </a:t>
            </a:r>
            <a:r>
              <a:rPr lang="de-DE" dirty="0" err="1" smtClean="0"/>
              <a:t>microservice</a:t>
            </a:r>
            <a:r>
              <a:rPr lang="de-DE" dirty="0" smtClean="0"/>
              <a:t> </a:t>
            </a:r>
            <a:r>
              <a:rPr lang="de-DE" dirty="0" err="1" smtClean="0"/>
              <a:t>setup</a:t>
            </a:r>
            <a:endParaRPr lang="de-DE" dirty="0" smtClean="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54787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baseline="0" dirty="0" smtClean="0"/>
              <a:t>Enforces loose coupling – or not?</a:t>
            </a:r>
          </a:p>
          <a:p>
            <a:pPr marL="607239" lvl="1" indent="-285750">
              <a:buFontTx/>
              <a:buChar char="-"/>
            </a:pPr>
            <a:r>
              <a:rPr lang="en-US" baseline="0" dirty="0" smtClean="0"/>
              <a:t>probably a little; however teams can still tightly couple micro services, and probably the result will even then be worse than in a monolith</a:t>
            </a:r>
          </a:p>
          <a:p>
            <a:pPr marL="285750" lvl="0" indent="-285750">
              <a:buFontTx/>
              <a:buChar char="-"/>
            </a:pPr>
            <a:r>
              <a:rPr lang="en-US" baseline="0" dirty="0" smtClean="0"/>
              <a:t>Independent </a:t>
            </a:r>
            <a:r>
              <a:rPr lang="en-US" baseline="0" dirty="0" err="1" smtClean="0"/>
              <a:t>deployability</a:t>
            </a:r>
            <a:r>
              <a:rPr lang="en-US" baseline="0" dirty="0" smtClean="0"/>
              <a:t> – but is this a unique feature of </a:t>
            </a:r>
            <a:r>
              <a:rPr lang="en-US" baseline="0" dirty="0" err="1" smtClean="0"/>
              <a:t>microservice</a:t>
            </a:r>
            <a:r>
              <a:rPr lang="en-US" baseline="0" dirty="0" smtClean="0"/>
              <a:t> architecture?</a:t>
            </a:r>
          </a:p>
          <a:p>
            <a:pPr marL="607239" marR="0" lvl="1"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baseline="0" dirty="0" smtClean="0"/>
              <a:t>e.g. </a:t>
            </a:r>
            <a:r>
              <a:rPr lang="en-US" baseline="0" dirty="0" err="1" smtClean="0"/>
              <a:t>OSGi</a:t>
            </a:r>
            <a:r>
              <a:rPr lang="en-US" baseline="0" dirty="0" smtClean="0"/>
              <a:t> and many other plug-in based architectures allow this, even if all modules are running in one single process (e.g. all </a:t>
            </a:r>
            <a:r>
              <a:rPr lang="en-US" baseline="0" dirty="0" err="1" smtClean="0"/>
              <a:t>OSGi</a:t>
            </a:r>
            <a:r>
              <a:rPr lang="en-US" baseline="0" dirty="0" smtClean="0"/>
              <a:t> bundles run on the same single JVM)</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smtClean="0"/>
              <a:t>Organization structure – freedom of technology</a:t>
            </a:r>
          </a:p>
          <a:p>
            <a:pPr marL="607239" marR="0" lvl="1"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baseline="0" dirty="0" smtClean="0"/>
              <a:t>Development team is free to choose the technology which fits their needs best</a:t>
            </a:r>
            <a:endParaRPr lang="en-US" baseline="0" dirty="0" smtClean="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smtClean="0"/>
              <a:t>Independent</a:t>
            </a:r>
            <a:r>
              <a:rPr lang="en-US" baseline="0" dirty="0" smtClean="0"/>
              <a:t> scalability</a:t>
            </a:r>
          </a:p>
          <a:p>
            <a:pPr marL="607239" lvl="1" indent="-285750">
              <a:buFontTx/>
              <a:buChar char="-"/>
            </a:pPr>
            <a:r>
              <a:rPr lang="en-US" baseline="0" dirty="0" smtClean="0"/>
              <a:t>This is technically the really unique thing: because each micro service runs in an own process, they can be scaled individually</a:t>
            </a:r>
          </a:p>
          <a:p>
            <a:endParaRPr lang="en-US"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533778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Given the main advantage of</a:t>
            </a:r>
            <a:r>
              <a:rPr lang="en-US" baseline="0" dirty="0" smtClean="0"/>
              <a:t> a micro service architecture is “independent scalability”, it’ll be hard to tailor the </a:t>
            </a:r>
            <a:r>
              <a:rPr lang="en-US" baseline="0" dirty="0" err="1" smtClean="0"/>
              <a:t>Microservices</a:t>
            </a:r>
            <a:r>
              <a:rPr lang="en-US" baseline="0" dirty="0" smtClean="0"/>
              <a:t> upfront.</a:t>
            </a:r>
          </a:p>
          <a:p>
            <a:r>
              <a:rPr lang="en-US" baseline="0" dirty="0" smtClean="0"/>
              <a:t>It would mean that you anticipate which features of your product the users will like most, and use most frequently.</a:t>
            </a:r>
          </a:p>
          <a:p>
            <a:r>
              <a:rPr lang="en-US" baseline="0" dirty="0" smtClean="0"/>
              <a:t>Some of this can probably be anticipated, but in the end it is hard to forecast.</a:t>
            </a:r>
          </a:p>
          <a:p>
            <a:endParaRPr lang="en-US" baseline="0" dirty="0" smtClean="0"/>
          </a:p>
          <a:p>
            <a:r>
              <a:rPr lang="en-US" baseline="0" dirty="0" smtClean="0"/>
              <a:t>What you should do instead:</a:t>
            </a:r>
          </a:p>
          <a:p>
            <a:pPr marL="285750" indent="-285750">
              <a:buFontTx/>
              <a:buChar char="-"/>
            </a:pPr>
            <a:r>
              <a:rPr lang="en-US" baseline="0" dirty="0" smtClean="0"/>
              <a:t>Start with a small application which is a monolith, or with a very few micro services</a:t>
            </a:r>
          </a:p>
          <a:p>
            <a:pPr marL="285750" indent="-285750">
              <a:buFontTx/>
              <a:buChar char="-"/>
            </a:pPr>
            <a:r>
              <a:rPr lang="en-US" baseline="0" dirty="0" smtClean="0"/>
              <a:t>Bring the product to the market/user quickly so that you get feedback (usage monitoring might be helpful) – reality will show what features they will use</a:t>
            </a:r>
          </a:p>
          <a:p>
            <a:pPr marL="285750" indent="-285750">
              <a:buFontTx/>
              <a:buChar char="-"/>
            </a:pPr>
            <a:r>
              <a:rPr lang="en-US" baseline="0" dirty="0" smtClean="0"/>
              <a:t>Once you understand what features are used most frequently and which parts of your application gets the biggest part of the user load, then start extracting micro services that you can scale individually</a:t>
            </a:r>
          </a:p>
          <a:p>
            <a:pPr marL="285750" indent="-285750">
              <a:buFontTx/>
              <a:buChar char="-"/>
            </a:pPr>
            <a:r>
              <a:rPr lang="en-US" baseline="0" dirty="0" smtClean="0"/>
              <a:t>Keep your code and design clean - </a:t>
            </a:r>
            <a:r>
              <a:rPr lang="en-US" baseline="0" dirty="0" smtClean="0"/>
              <a:t>apply the agile principles as e.g. the “Dependency Inversion” and “Single Responsibility” principles! If you followed them, transforming a part of your application into a </a:t>
            </a:r>
            <a:r>
              <a:rPr lang="en-US" baseline="0" dirty="0" err="1" smtClean="0"/>
              <a:t>Microservice</a:t>
            </a:r>
            <a:r>
              <a:rPr lang="en-US" baseline="0" dirty="0" smtClean="0"/>
              <a:t> will be easy!</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08665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what combination problems</a:t>
            </a:r>
            <a:r>
              <a:rPr lang="en-US" baseline="0" dirty="0" smtClean="0"/>
              <a:t> can occur using stickers with v1 &amp; v2</a:t>
            </a:r>
          </a:p>
          <a:p>
            <a:pPr marL="0" indent="0">
              <a:buFontTx/>
              <a:buNone/>
            </a:pPr>
            <a:r>
              <a:rPr lang="en-US" baseline="0" dirty="0" smtClean="0"/>
              <a:t>A big issue: the “ads” team always uses </a:t>
            </a:r>
          </a:p>
          <a:p>
            <a:pPr marL="285750" indent="-285750">
              <a:buFont typeface="Arial" charset="0"/>
              <a:buChar char="•"/>
            </a:pPr>
            <a:r>
              <a:rPr lang="en-US" baseline="0" dirty="0" smtClean="0"/>
              <a:t>In acceptance we test Advertisements v2 with Users v2 (newest version), but in production still Users v1</a:t>
            </a:r>
          </a:p>
          <a:p>
            <a:pPr marL="285750" indent="-285750">
              <a:buFont typeface="Arial" charset="0"/>
              <a:buChar char="•"/>
            </a:pPr>
            <a:r>
              <a:rPr lang="en-US" baseline="0" dirty="0" smtClean="0"/>
              <a:t>Then we release Advertisements v2 and have Advertisements v2 and Users v1 in production!</a:t>
            </a:r>
          </a:p>
          <a:p>
            <a:pPr marL="0" indent="0">
              <a:buFont typeface="Arial" charset="0"/>
              <a:buNone/>
            </a:pPr>
            <a:r>
              <a:rPr lang="en-US" baseline="0" dirty="0" smtClean="0"/>
              <a:t>Clearly it must not be done this way!</a:t>
            </a:r>
          </a:p>
          <a:p>
            <a:pPr marL="285750" indent="-285750">
              <a:buFont typeface="Arial" charset="0"/>
              <a:buChar char="•"/>
            </a:pPr>
            <a:endParaRPr lang="en-US" baseline="0" dirty="0" smtClean="0"/>
          </a:p>
          <a:p>
            <a:pPr marL="285750" indent="-285750">
              <a:buFont typeface="Arial" charset="0"/>
              <a:buChar char="•"/>
            </a:pPr>
            <a:endParaRPr lang="en-US" baseline="0" dirty="0" smtClean="0"/>
          </a:p>
          <a:p>
            <a:pPr marL="285750" indent="-285750">
              <a:buFont typeface="Arial" charset="0"/>
              <a:buChar char="•"/>
            </a:pPr>
            <a:endParaRPr lang="en-US" baseline="0" dirty="0" smtClean="0"/>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4</a:t>
            </a:fld>
            <a:endParaRPr dirty="0">
              <a:solidFill>
                <a:prstClr val="black"/>
              </a:solidFill>
            </a:endParaRPr>
          </a:p>
        </p:txBody>
      </p:sp>
    </p:spTree>
    <p:extLst>
      <p:ext uri="{BB962C8B-B14F-4D97-AF65-F5344CB8AC3E}">
        <p14:creationId xmlns:p14="http://schemas.microsoft.com/office/powerpoint/2010/main" val="1693088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what combination problems</a:t>
            </a:r>
            <a:r>
              <a:rPr lang="en-US" baseline="0" dirty="0" smtClean="0"/>
              <a:t> can occur using stickers with v1 &amp; v2</a:t>
            </a:r>
          </a:p>
          <a:p>
            <a:r>
              <a:rPr lang="en-US" baseline="0" dirty="0" smtClean="0"/>
              <a:t>A small issue:</a:t>
            </a:r>
          </a:p>
          <a:p>
            <a:pPr marL="285750" indent="-285750">
              <a:buFont typeface="Arial" charset="0"/>
              <a:buChar char="•"/>
            </a:pPr>
            <a:r>
              <a:rPr lang="en-US" baseline="0" dirty="0" smtClean="0"/>
              <a:t>In acceptance we test Advertisements v2 with Users v1, but in production already Users v2 </a:t>
            </a:r>
          </a:p>
          <a:p>
            <a:pPr marL="285750" indent="-285750">
              <a:buFont typeface="Arial" charset="0"/>
              <a:buChar char="•"/>
            </a:pPr>
            <a:r>
              <a:rPr lang="en-US" baseline="0" dirty="0" smtClean="0"/>
              <a:t>Then we release Advertisements v2 and have Advertisements v2 and Users v2 in production</a:t>
            </a:r>
          </a:p>
          <a:p>
            <a:pPr marL="285750" indent="-285750">
              <a:buFont typeface="Arial" charset="0"/>
              <a:buChar char="•"/>
            </a:pPr>
            <a:endParaRPr lang="en-US" baseline="0" dirty="0" smtClean="0"/>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5</a:t>
            </a:fld>
            <a:endParaRPr dirty="0">
              <a:solidFill>
                <a:prstClr val="black"/>
              </a:solidFill>
            </a:endParaRPr>
          </a:p>
        </p:txBody>
      </p:sp>
    </p:spTree>
    <p:extLst>
      <p:ext uri="{BB962C8B-B14F-4D97-AF65-F5344CB8AC3E}">
        <p14:creationId xmlns:p14="http://schemas.microsoft.com/office/powerpoint/2010/main" val="1109703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what combination problems</a:t>
            </a:r>
            <a:r>
              <a:rPr lang="en-US" baseline="0" dirty="0" smtClean="0"/>
              <a:t> can occur using stickers with v1 &amp; v2 &amp; v3</a:t>
            </a:r>
          </a:p>
          <a:p>
            <a:r>
              <a:rPr lang="en-US" baseline="0" dirty="0" smtClean="0"/>
              <a:t>Starvation:</a:t>
            </a:r>
          </a:p>
          <a:p>
            <a:pPr marL="285750" indent="-285750">
              <a:buFont typeface="Arial" charset="0"/>
              <a:buChar char="•"/>
            </a:pPr>
            <a:r>
              <a:rPr lang="en-US" baseline="0" dirty="0" smtClean="0"/>
              <a:t>In acceptance we test Advertisements v2 with Users v1, but in production already Users v2</a:t>
            </a:r>
          </a:p>
          <a:p>
            <a:pPr marL="285750" indent="-285750">
              <a:buFont typeface="Arial" charset="0"/>
              <a:buChar char="•"/>
            </a:pPr>
            <a:r>
              <a:rPr lang="en-US" baseline="0" dirty="0" smtClean="0"/>
              <a:t>Some mechanism detects the situation and we start over with Users </a:t>
            </a:r>
            <a:r>
              <a:rPr lang="en-US" baseline="0" dirty="0" smtClean="0"/>
              <a:t>v2</a:t>
            </a:r>
            <a:endParaRPr lang="en-US" baseline="0" dirty="0" smtClean="0"/>
          </a:p>
          <a:p>
            <a:pPr marL="285750" marR="0" indent="-285750" algn="l" defTabSz="1088776" rtl="0" eaLnBrk="1" fontAlgn="auto" latinLnBrk="0" hangingPunct="1">
              <a:lnSpc>
                <a:spcPct val="100000"/>
              </a:lnSpc>
              <a:spcBef>
                <a:spcPts val="0"/>
              </a:spcBef>
              <a:spcAft>
                <a:spcPts val="0"/>
              </a:spcAft>
              <a:buClrTx/>
              <a:buSzTx/>
              <a:buFont typeface="Arial" charset="0"/>
              <a:buChar char="•"/>
              <a:tabLst/>
              <a:defRPr/>
            </a:pPr>
            <a:r>
              <a:rPr lang="en-US" baseline="0" dirty="0" smtClean="0"/>
              <a:t>In acceptance we then test Advertisements v2 with Users v2, but users team already got v3 in production</a:t>
            </a:r>
          </a:p>
          <a:p>
            <a:pPr marL="285750" marR="0" indent="-285750" algn="l" defTabSz="1088776" rtl="0" eaLnBrk="1" fontAlgn="auto" latinLnBrk="0" hangingPunct="1">
              <a:lnSpc>
                <a:spcPct val="100000"/>
              </a:lnSpc>
              <a:spcBef>
                <a:spcPts val="0"/>
              </a:spcBef>
              <a:spcAft>
                <a:spcPts val="0"/>
              </a:spcAft>
              <a:buClrTx/>
              <a:buSzTx/>
              <a:buFont typeface="Arial" charset="0"/>
              <a:buChar char="•"/>
              <a:tabLst/>
              <a:defRPr/>
            </a:pPr>
            <a:r>
              <a:rPr lang="is-IS" baseline="0" dirty="0" smtClean="0"/>
              <a:t>…</a:t>
            </a:r>
          </a:p>
          <a:p>
            <a:pPr marL="0" marR="0" indent="0" algn="l" defTabSz="1088776" rtl="0" eaLnBrk="1" fontAlgn="auto" latinLnBrk="0" hangingPunct="1">
              <a:lnSpc>
                <a:spcPct val="100000"/>
              </a:lnSpc>
              <a:spcBef>
                <a:spcPts val="0"/>
              </a:spcBef>
              <a:spcAft>
                <a:spcPts val="0"/>
              </a:spcAft>
              <a:buClrTx/>
              <a:buSzTx/>
              <a:buFont typeface="Arial" charset="0"/>
              <a:buNone/>
              <a:tabLst/>
              <a:defRPr/>
            </a:pPr>
            <a:r>
              <a:rPr lang="is-IS" baseline="0" dirty="0" smtClean="0"/>
              <a:t>Conclusion: even worse! We logically serialized all pipelines!</a:t>
            </a:r>
          </a:p>
          <a:p>
            <a:pPr marL="285750" marR="0" indent="-285750" algn="l" defTabSz="1088776" rtl="0" eaLnBrk="1" fontAlgn="auto" latinLnBrk="0" hangingPunct="1">
              <a:lnSpc>
                <a:spcPct val="100000"/>
              </a:lnSpc>
              <a:spcBef>
                <a:spcPts val="0"/>
              </a:spcBef>
              <a:spcAft>
                <a:spcPts val="0"/>
              </a:spcAft>
              <a:buClrTx/>
              <a:buSzTx/>
              <a:buFont typeface="Arial" charset="0"/>
              <a:buChar char="•"/>
              <a:tabLst/>
              <a:defRPr/>
            </a:pPr>
            <a:r>
              <a:rPr lang="en-US" baseline="0" dirty="0" smtClean="0"/>
              <a:t>E</a:t>
            </a:r>
            <a:r>
              <a:rPr lang="is-IS" baseline="0" dirty="0" smtClean="0"/>
              <a:t>.g. </a:t>
            </a:r>
            <a:r>
              <a:rPr lang="en-US" baseline="0" dirty="0" smtClean="0"/>
              <a:t>I</a:t>
            </a:r>
            <a:r>
              <a:rPr lang="is-IS" baseline="0" dirty="0" smtClean="0"/>
              <a:t>f users is used by all other microservices, each new version of users resets all running pipelines</a:t>
            </a:r>
            <a:endParaRPr lang="en-US" baseline="0" dirty="0" smtClean="0"/>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6</a:t>
            </a:fld>
            <a:endParaRPr dirty="0">
              <a:solidFill>
                <a:prstClr val="black"/>
              </a:solidFill>
            </a:endParaRPr>
          </a:p>
        </p:txBody>
      </p:sp>
    </p:spTree>
    <p:extLst>
      <p:ext uri="{BB962C8B-B14F-4D97-AF65-F5344CB8AC3E}">
        <p14:creationId xmlns:p14="http://schemas.microsoft.com/office/powerpoint/2010/main" val="928275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1400" dirty="0" smtClean="0"/>
              <a:t>Can </a:t>
            </a:r>
            <a:r>
              <a:rPr lang="de-DE" sz="1400" dirty="0" err="1" smtClean="0"/>
              <a:t>the</a:t>
            </a:r>
            <a:r>
              <a:rPr lang="de-DE" sz="1400" dirty="0" smtClean="0"/>
              <a:t> </a:t>
            </a:r>
            <a:r>
              <a:rPr lang="de-DE" sz="1400" dirty="0" err="1" smtClean="0"/>
              <a:t>problem</a:t>
            </a:r>
            <a:r>
              <a:rPr lang="de-DE" sz="1400" dirty="0" smtClean="0"/>
              <a:t> </a:t>
            </a:r>
            <a:r>
              <a:rPr lang="de-DE" sz="1400" dirty="0" err="1" smtClean="0"/>
              <a:t>be</a:t>
            </a:r>
            <a:r>
              <a:rPr lang="de-DE" sz="1400" dirty="0" smtClean="0"/>
              <a:t> </a:t>
            </a:r>
            <a:r>
              <a:rPr lang="de-DE" sz="1400" dirty="0" err="1" smtClean="0"/>
              <a:t>solved</a:t>
            </a:r>
            <a:r>
              <a:rPr lang="de-DE" sz="1400" dirty="0" smtClean="0"/>
              <a:t>?</a:t>
            </a:r>
            <a:r>
              <a:rPr lang="de-DE" sz="1400" baseline="0" dirty="0" smtClean="0"/>
              <a:t> </a:t>
            </a:r>
            <a:r>
              <a:rPr lang="de-DE" sz="1400" baseline="0" dirty="0" err="1" smtClean="0"/>
              <a:t>No</a:t>
            </a:r>
            <a:r>
              <a:rPr lang="de-DE" sz="1400" baseline="0" dirty="0" smtClean="0"/>
              <a:t>! </a:t>
            </a:r>
          </a:p>
          <a:p>
            <a:pPr marL="0" marR="0" indent="0" algn="l" defTabSz="1088776" rtl="0" eaLnBrk="1" fontAlgn="auto" latinLnBrk="0" hangingPunct="1">
              <a:lnSpc>
                <a:spcPct val="100000"/>
              </a:lnSpc>
              <a:spcBef>
                <a:spcPts val="0"/>
              </a:spcBef>
              <a:spcAft>
                <a:spcPts val="0"/>
              </a:spcAft>
              <a:buClrTx/>
              <a:buSzTx/>
              <a:buFontTx/>
              <a:buNone/>
              <a:tabLst/>
              <a:defRPr/>
            </a:pPr>
            <a:r>
              <a:rPr lang="de-DE" sz="1400" baseline="0" dirty="0" err="1" smtClean="0"/>
              <a:t>Example</a:t>
            </a:r>
            <a:r>
              <a:rPr lang="de-DE" sz="1400" baseline="0" dirty="0" smtClean="0"/>
              <a:t>:</a:t>
            </a:r>
          </a:p>
          <a:p>
            <a:pPr marL="285750" marR="0" indent="-285750" algn="l" defTabSz="1088776" rtl="0" eaLnBrk="1" fontAlgn="auto" latinLnBrk="0" hangingPunct="1">
              <a:lnSpc>
                <a:spcPct val="100000"/>
              </a:lnSpc>
              <a:spcBef>
                <a:spcPts val="0"/>
              </a:spcBef>
              <a:spcAft>
                <a:spcPts val="0"/>
              </a:spcAft>
              <a:buClrTx/>
              <a:buSzTx/>
              <a:buFont typeface="Arial" charset="0"/>
              <a:buChar char="•"/>
              <a:tabLst/>
              <a:defRPr/>
            </a:pPr>
            <a:r>
              <a:rPr lang="de-DE" sz="1400" baseline="0" dirty="0" err="1" smtClean="0"/>
              <a:t>You</a:t>
            </a:r>
            <a:r>
              <a:rPr lang="de-DE" sz="1400" baseline="0" dirty="0" smtClean="0"/>
              <a:t> </a:t>
            </a:r>
            <a:r>
              <a:rPr lang="de-DE" sz="1400" baseline="0" dirty="0" err="1" smtClean="0"/>
              <a:t>always</a:t>
            </a:r>
            <a:r>
              <a:rPr lang="de-DE" sz="1400" baseline="0" dirty="0" smtClean="0"/>
              <a:t> </a:t>
            </a:r>
            <a:r>
              <a:rPr lang="de-DE" sz="1400" baseline="0" dirty="0" err="1" smtClean="0"/>
              <a:t>test</a:t>
            </a:r>
            <a:r>
              <a:rPr lang="de-DE" sz="1400" baseline="0" dirty="0" smtClean="0"/>
              <a:t> </a:t>
            </a:r>
            <a:r>
              <a:rPr lang="de-DE" sz="1400" baseline="0" dirty="0" err="1" smtClean="0"/>
              <a:t>against</a:t>
            </a:r>
            <a:r>
              <a:rPr lang="de-DE" sz="1400" baseline="0" dirty="0" smtClean="0"/>
              <a:t> </a:t>
            </a:r>
            <a:r>
              <a:rPr lang="de-DE" sz="1400" baseline="0" dirty="0" err="1" smtClean="0"/>
              <a:t>exactly</a:t>
            </a:r>
            <a:r>
              <a:rPr lang="de-DE" sz="1400" baseline="0" dirty="0" smtClean="0"/>
              <a:t> </a:t>
            </a:r>
            <a:r>
              <a:rPr lang="de-DE" sz="1400" baseline="0" dirty="0" err="1" smtClean="0"/>
              <a:t>the</a:t>
            </a:r>
            <a:r>
              <a:rPr lang="de-DE" sz="1400" baseline="0" dirty="0" smtClean="0"/>
              <a:t> </a:t>
            </a:r>
            <a:r>
              <a:rPr lang="de-DE" sz="1400" baseline="0" dirty="0" err="1" smtClean="0"/>
              <a:t>version</a:t>
            </a:r>
            <a:r>
              <a:rPr lang="de-DE" sz="1400" baseline="0" dirty="0" smtClean="0"/>
              <a:t> </a:t>
            </a:r>
            <a:r>
              <a:rPr lang="de-DE" sz="1400" baseline="0" dirty="0" err="1" smtClean="0"/>
              <a:t>of</a:t>
            </a:r>
            <a:r>
              <a:rPr lang="de-DE" sz="1400" baseline="0" dirty="0" smtClean="0"/>
              <a:t> </a:t>
            </a:r>
            <a:r>
              <a:rPr lang="de-DE" sz="1400" baseline="0" dirty="0" err="1" smtClean="0"/>
              <a:t>users</a:t>
            </a:r>
            <a:r>
              <a:rPr lang="de-DE" sz="1400" baseline="0" dirty="0" smtClean="0"/>
              <a:t> </a:t>
            </a:r>
            <a:r>
              <a:rPr lang="de-DE" sz="1400" baseline="0" dirty="0" err="1" smtClean="0"/>
              <a:t>which</a:t>
            </a:r>
            <a:r>
              <a:rPr lang="de-DE" sz="1400" baseline="0" dirty="0" smtClean="0"/>
              <a:t> </a:t>
            </a:r>
            <a:r>
              <a:rPr lang="de-DE" sz="1400" baseline="0" dirty="0" err="1" smtClean="0"/>
              <a:t>is</a:t>
            </a:r>
            <a:r>
              <a:rPr lang="de-DE" sz="1400" baseline="0" dirty="0" smtClean="0"/>
              <a:t> </a:t>
            </a:r>
            <a:r>
              <a:rPr lang="de-DE" sz="1400" baseline="0" dirty="0" err="1" smtClean="0"/>
              <a:t>currently</a:t>
            </a:r>
            <a:r>
              <a:rPr lang="de-DE" sz="1400" baseline="0" dirty="0" smtClean="0"/>
              <a:t> in </a:t>
            </a:r>
            <a:r>
              <a:rPr lang="de-DE" sz="1400" baseline="0" dirty="0" err="1" smtClean="0"/>
              <a:t>production</a:t>
            </a:r>
            <a:endParaRPr lang="de-DE" sz="1400" baseline="0" dirty="0" smtClean="0"/>
          </a:p>
          <a:p>
            <a:pPr marL="285750" marR="0" indent="-285750" algn="l" defTabSz="1088776" rtl="0" eaLnBrk="1" fontAlgn="auto" latinLnBrk="0" hangingPunct="1">
              <a:lnSpc>
                <a:spcPct val="100000"/>
              </a:lnSpc>
              <a:spcBef>
                <a:spcPts val="0"/>
              </a:spcBef>
              <a:spcAft>
                <a:spcPts val="0"/>
              </a:spcAft>
              <a:buClrTx/>
              <a:buSzTx/>
              <a:buFont typeface="Arial" charset="0"/>
              <a:buChar char="•"/>
              <a:tabLst/>
              <a:defRPr/>
            </a:pPr>
            <a:r>
              <a:rPr lang="de-DE" sz="1400" baseline="0" dirty="0" err="1" smtClean="0"/>
              <a:t>If</a:t>
            </a:r>
            <a:r>
              <a:rPr lang="de-DE" sz="1400" baseline="0" dirty="0" smtClean="0"/>
              <a:t> </a:t>
            </a:r>
            <a:r>
              <a:rPr lang="de-DE" sz="1400" baseline="0" dirty="0" err="1" smtClean="0"/>
              <a:t>there</a:t>
            </a:r>
            <a:r>
              <a:rPr lang="de-DE" sz="1400" baseline="0" dirty="0" smtClean="0"/>
              <a:t> </a:t>
            </a:r>
            <a:r>
              <a:rPr lang="de-DE" sz="1400" baseline="0" dirty="0" err="1" smtClean="0"/>
              <a:t>suddenly</a:t>
            </a:r>
            <a:r>
              <a:rPr lang="de-DE" sz="1400" baseline="0" dirty="0" smtClean="0"/>
              <a:t> </a:t>
            </a:r>
            <a:r>
              <a:rPr lang="de-DE" sz="1400" baseline="0" dirty="0" err="1" smtClean="0"/>
              <a:t>is</a:t>
            </a:r>
            <a:r>
              <a:rPr lang="de-DE" sz="1400" baseline="0" dirty="0" smtClean="0"/>
              <a:t> a </a:t>
            </a:r>
            <a:r>
              <a:rPr lang="de-DE" sz="1400" baseline="0" dirty="0" err="1" smtClean="0"/>
              <a:t>newer</a:t>
            </a:r>
            <a:r>
              <a:rPr lang="de-DE" sz="1400" baseline="0" dirty="0" smtClean="0"/>
              <a:t> </a:t>
            </a:r>
            <a:r>
              <a:rPr lang="de-DE" sz="1400" baseline="0" dirty="0" err="1" smtClean="0"/>
              <a:t>version</a:t>
            </a:r>
            <a:r>
              <a:rPr lang="de-DE" sz="1400" baseline="0" dirty="0" smtClean="0"/>
              <a:t> </a:t>
            </a:r>
            <a:r>
              <a:rPr lang="de-DE" sz="1400" baseline="0" dirty="0" err="1" smtClean="0"/>
              <a:t>of</a:t>
            </a:r>
            <a:r>
              <a:rPr lang="de-DE" sz="1400" baseline="0" dirty="0" smtClean="0"/>
              <a:t> </a:t>
            </a:r>
            <a:r>
              <a:rPr lang="de-DE" sz="1400" baseline="0" dirty="0" err="1" smtClean="0"/>
              <a:t>users</a:t>
            </a:r>
            <a:r>
              <a:rPr lang="de-DE" sz="1400" baseline="0" dirty="0" smtClean="0"/>
              <a:t> in </a:t>
            </a:r>
            <a:r>
              <a:rPr lang="de-DE" sz="1400" baseline="0" dirty="0" err="1" smtClean="0"/>
              <a:t>production</a:t>
            </a:r>
            <a:r>
              <a:rPr lang="de-DE" sz="1400" baseline="0" dirty="0" smtClean="0"/>
              <a:t>, </a:t>
            </a:r>
            <a:r>
              <a:rPr lang="de-DE" sz="1400" baseline="0" dirty="0" err="1" smtClean="0"/>
              <a:t>you</a:t>
            </a:r>
            <a:r>
              <a:rPr lang="de-DE" sz="1400" baseline="0" dirty="0" smtClean="0"/>
              <a:t> </a:t>
            </a:r>
            <a:r>
              <a:rPr lang="de-DE" sz="1400" baseline="0" dirty="0" err="1" smtClean="0"/>
              <a:t>start</a:t>
            </a:r>
            <a:r>
              <a:rPr lang="de-DE" sz="1400" baseline="0" dirty="0" smtClean="0"/>
              <a:t> </a:t>
            </a:r>
            <a:r>
              <a:rPr lang="de-DE" sz="1400" baseline="0" dirty="0" err="1" smtClean="0"/>
              <a:t>over</a:t>
            </a:r>
            <a:endParaRPr lang="de-DE" sz="1400" baseline="0" dirty="0" smtClean="0"/>
          </a:p>
          <a:p>
            <a:pPr marL="285750" marR="0" indent="-285750" algn="l" defTabSz="1088776" rtl="0" eaLnBrk="1" fontAlgn="auto" latinLnBrk="0" hangingPunct="1">
              <a:lnSpc>
                <a:spcPct val="100000"/>
              </a:lnSpc>
              <a:spcBef>
                <a:spcPts val="0"/>
              </a:spcBef>
              <a:spcAft>
                <a:spcPts val="0"/>
              </a:spcAft>
              <a:buClrTx/>
              <a:buSzTx/>
              <a:buFont typeface="Arial" charset="0"/>
              <a:buChar char="•"/>
              <a:tabLst/>
              <a:defRPr/>
            </a:pPr>
            <a:r>
              <a:rPr lang="de-DE" sz="1400" baseline="0" dirty="0" err="1" smtClean="0"/>
              <a:t>If</a:t>
            </a:r>
            <a:r>
              <a:rPr lang="de-DE" sz="1400" baseline="0" dirty="0" smtClean="0"/>
              <a:t> </a:t>
            </a:r>
            <a:r>
              <a:rPr lang="de-DE" sz="1400" baseline="0" dirty="0" err="1" smtClean="0"/>
              <a:t>the</a:t>
            </a:r>
            <a:r>
              <a:rPr lang="de-DE" sz="1400" baseline="0" dirty="0" smtClean="0"/>
              <a:t> </a:t>
            </a:r>
            <a:r>
              <a:rPr lang="de-DE" sz="1400" baseline="0" dirty="0" err="1" smtClean="0"/>
              <a:t>users</a:t>
            </a:r>
            <a:r>
              <a:rPr lang="de-DE" sz="1400" baseline="0" dirty="0" smtClean="0"/>
              <a:t> </a:t>
            </a:r>
            <a:r>
              <a:rPr lang="de-DE" sz="1400" baseline="0" dirty="0" err="1" smtClean="0"/>
              <a:t>team</a:t>
            </a:r>
            <a:r>
              <a:rPr lang="de-DE" sz="1400" baseline="0" dirty="0" smtClean="0"/>
              <a:t> </a:t>
            </a:r>
            <a:r>
              <a:rPr lang="de-DE" sz="1400" baseline="0" dirty="0" err="1" smtClean="0"/>
              <a:t>delivers</a:t>
            </a:r>
            <a:r>
              <a:rPr lang="de-DE" sz="1400" baseline="0" dirty="0" smtClean="0"/>
              <a:t> </a:t>
            </a:r>
            <a:r>
              <a:rPr lang="de-DE" sz="1400" baseline="0" dirty="0" err="1" smtClean="0"/>
              <a:t>new</a:t>
            </a:r>
            <a:r>
              <a:rPr lang="de-DE" sz="1400" baseline="0" dirty="0" smtClean="0"/>
              <a:t> </a:t>
            </a:r>
            <a:r>
              <a:rPr lang="de-DE" sz="1400" baseline="0" dirty="0" err="1" smtClean="0"/>
              <a:t>versions</a:t>
            </a:r>
            <a:r>
              <a:rPr lang="de-DE" sz="1400" baseline="0" dirty="0" smtClean="0"/>
              <a:t> </a:t>
            </a:r>
            <a:r>
              <a:rPr lang="de-DE" sz="1400" baseline="0" dirty="0" err="1" smtClean="0"/>
              <a:t>to</a:t>
            </a:r>
            <a:r>
              <a:rPr lang="de-DE" sz="1400" baseline="0" dirty="0" smtClean="0"/>
              <a:t> </a:t>
            </a:r>
            <a:r>
              <a:rPr lang="de-DE" sz="1400" baseline="0" dirty="0" err="1" smtClean="0"/>
              <a:t>production</a:t>
            </a:r>
            <a:r>
              <a:rPr lang="de-DE" sz="1400" baseline="0" dirty="0" smtClean="0"/>
              <a:t> </a:t>
            </a:r>
            <a:r>
              <a:rPr lang="de-DE" sz="1400" baseline="0" dirty="0" err="1" smtClean="0"/>
              <a:t>too</a:t>
            </a:r>
            <a:r>
              <a:rPr lang="de-DE" sz="1400" baseline="0" dirty="0" smtClean="0"/>
              <a:t> </a:t>
            </a:r>
            <a:r>
              <a:rPr lang="de-DE" sz="1400" baseline="0" dirty="0" err="1" smtClean="0"/>
              <a:t>frequently</a:t>
            </a:r>
            <a:r>
              <a:rPr lang="de-DE" sz="1400" baseline="0" dirty="0" smtClean="0"/>
              <a:t>, </a:t>
            </a:r>
            <a:r>
              <a:rPr lang="de-DE" sz="1400" baseline="0" dirty="0" err="1" smtClean="0"/>
              <a:t>you</a:t>
            </a:r>
            <a:r>
              <a:rPr lang="de-DE" sz="1400" baseline="0" dirty="0" smtClean="0"/>
              <a:t> </a:t>
            </a:r>
            <a:r>
              <a:rPr lang="de-DE" sz="1400" baseline="0" dirty="0" err="1" smtClean="0"/>
              <a:t>never</a:t>
            </a:r>
            <a:r>
              <a:rPr lang="de-DE" sz="1400" baseline="0" dirty="0" smtClean="0"/>
              <a:t> </a:t>
            </a:r>
            <a:r>
              <a:rPr lang="de-DE" sz="1400" baseline="0" dirty="0" err="1" smtClean="0"/>
              <a:t>get</a:t>
            </a:r>
            <a:r>
              <a:rPr lang="de-DE" sz="1400" baseline="0" dirty="0" smtClean="0"/>
              <a:t> </a:t>
            </a:r>
            <a:r>
              <a:rPr lang="de-DE" sz="1400" baseline="0" dirty="0" err="1" smtClean="0"/>
              <a:t>anything</a:t>
            </a:r>
            <a:r>
              <a:rPr lang="de-DE" sz="1400" baseline="0" dirty="0" smtClean="0"/>
              <a:t> </a:t>
            </a:r>
            <a:r>
              <a:rPr lang="de-DE" sz="1400" baseline="0" dirty="0" err="1" smtClean="0"/>
              <a:t>to</a:t>
            </a:r>
            <a:r>
              <a:rPr lang="de-DE" sz="1400" baseline="0" dirty="0" smtClean="0"/>
              <a:t> </a:t>
            </a:r>
            <a:r>
              <a:rPr lang="de-DE" sz="1400" baseline="0" dirty="0" err="1" smtClean="0"/>
              <a:t>production</a:t>
            </a:r>
            <a:endParaRPr lang="de-DE" sz="1400" baseline="0" dirty="0" smtClean="0"/>
          </a:p>
          <a:p>
            <a:pPr marL="0" marR="0" indent="0" algn="l" defTabSz="1088776" rtl="0" eaLnBrk="1" fontAlgn="auto" latinLnBrk="0" hangingPunct="1">
              <a:lnSpc>
                <a:spcPct val="100000"/>
              </a:lnSpc>
              <a:spcBef>
                <a:spcPts val="0"/>
              </a:spcBef>
              <a:spcAft>
                <a:spcPts val="0"/>
              </a:spcAft>
              <a:buClrTx/>
              <a:buSzTx/>
              <a:buFontTx/>
              <a:buNone/>
              <a:tabLst/>
              <a:defRPr/>
            </a:pPr>
            <a:endParaRPr lang="de-DE" sz="1400" dirty="0" smtClean="0"/>
          </a:p>
          <a:p>
            <a:pPr marL="0" marR="0" indent="0" algn="l" defTabSz="1088776" rtl="0" eaLnBrk="1" fontAlgn="auto" latinLnBrk="0" hangingPunct="1">
              <a:lnSpc>
                <a:spcPct val="100000"/>
              </a:lnSpc>
              <a:spcBef>
                <a:spcPts val="0"/>
              </a:spcBef>
              <a:spcAft>
                <a:spcPts val="0"/>
              </a:spcAft>
              <a:buClrTx/>
              <a:buSzTx/>
              <a:buFontTx/>
              <a:buNone/>
              <a:tabLst/>
              <a:defRPr/>
            </a:pPr>
            <a:r>
              <a:rPr lang="de-DE" sz="1400" dirty="0" err="1" smtClean="0"/>
              <a:t>Incompatible</a:t>
            </a:r>
            <a:r>
              <a:rPr lang="de-DE" sz="1400" dirty="0" smtClean="0"/>
              <a:t> API </a:t>
            </a:r>
            <a:r>
              <a:rPr lang="de-DE" sz="1400" dirty="0" err="1" smtClean="0"/>
              <a:t>changes</a:t>
            </a:r>
            <a:r>
              <a:rPr lang="de-DE" sz="1400" baseline="0" dirty="0" smtClean="0"/>
              <a:t> </a:t>
            </a:r>
            <a:r>
              <a:rPr lang="de-DE" sz="1400" dirty="0" err="1" smtClean="0"/>
              <a:t>means</a:t>
            </a:r>
            <a:r>
              <a:rPr lang="de-DE" sz="1400" dirty="0" smtClean="0"/>
              <a:t> </a:t>
            </a:r>
            <a:r>
              <a:rPr lang="de-DE" sz="1400" dirty="0" err="1" smtClean="0"/>
              <a:t>that</a:t>
            </a:r>
            <a:r>
              <a:rPr lang="de-DE" sz="1400" dirty="0" smtClean="0"/>
              <a:t> an</a:t>
            </a:r>
            <a:r>
              <a:rPr lang="de-DE" sz="1400" baseline="0" dirty="0" smtClean="0"/>
              <a:t> </a:t>
            </a:r>
            <a:r>
              <a:rPr lang="de-DE" sz="1400" baseline="0" dirty="0" err="1" smtClean="0"/>
              <a:t>incompatible</a:t>
            </a:r>
            <a:r>
              <a:rPr lang="de-DE" sz="1400" baseline="0" dirty="0" smtClean="0"/>
              <a:t> </a:t>
            </a:r>
            <a:r>
              <a:rPr lang="de-DE" sz="1400" baseline="0" dirty="0" err="1" smtClean="0"/>
              <a:t>change</a:t>
            </a:r>
            <a:r>
              <a:rPr lang="de-DE" sz="1400" baseline="0" dirty="0" smtClean="0"/>
              <a:t> </a:t>
            </a:r>
            <a:r>
              <a:rPr lang="de-DE" sz="1400" baseline="0" dirty="0" err="1" smtClean="0"/>
              <a:t>is</a:t>
            </a:r>
            <a:r>
              <a:rPr lang="de-DE" sz="1400" baseline="0" dirty="0" smtClean="0"/>
              <a:t> de-facto a </a:t>
            </a:r>
            <a:r>
              <a:rPr lang="de-DE" sz="1400" baseline="0" dirty="0" err="1" smtClean="0"/>
              <a:t>new</a:t>
            </a:r>
            <a:r>
              <a:rPr lang="de-DE" sz="1400" baseline="0" dirty="0" smtClean="0"/>
              <a:t> API:</a:t>
            </a:r>
            <a:endParaRPr lang="de-DE" sz="1400" dirty="0" smtClean="0"/>
          </a:p>
          <a:p>
            <a:pPr marL="285750" marR="0" indent="-285750" algn="l" defTabSz="1088776" rtl="0" eaLnBrk="1" fontAlgn="auto" latinLnBrk="0" hangingPunct="1">
              <a:lnSpc>
                <a:spcPct val="100000"/>
              </a:lnSpc>
              <a:spcBef>
                <a:spcPts val="0"/>
              </a:spcBef>
              <a:spcAft>
                <a:spcPts val="0"/>
              </a:spcAft>
              <a:buClrTx/>
              <a:buSzTx/>
              <a:buFont typeface="Arial" charset="0"/>
              <a:buChar char="•"/>
              <a:tabLst/>
              <a:defRPr/>
            </a:pPr>
            <a:r>
              <a:rPr lang="de-DE" sz="1400" dirty="0" err="1" smtClean="0"/>
              <a:t>Deprecation</a:t>
            </a:r>
            <a:r>
              <a:rPr lang="de-DE" sz="1400" dirty="0" smtClean="0"/>
              <a:t> </a:t>
            </a:r>
            <a:r>
              <a:rPr lang="de-DE" sz="1400" dirty="0" err="1" smtClean="0"/>
              <a:t>Mechanism</a:t>
            </a:r>
            <a:endParaRPr lang="de-DE" sz="1400" dirty="0" smtClean="0"/>
          </a:p>
          <a:p>
            <a:pPr marL="285750" marR="0" indent="-285750" algn="l" defTabSz="1088776" rtl="0" eaLnBrk="1" fontAlgn="auto" latinLnBrk="0" hangingPunct="1">
              <a:lnSpc>
                <a:spcPct val="100000"/>
              </a:lnSpc>
              <a:spcBef>
                <a:spcPts val="0"/>
              </a:spcBef>
              <a:spcAft>
                <a:spcPts val="0"/>
              </a:spcAft>
              <a:buClrTx/>
              <a:buSzTx/>
              <a:buFont typeface="Arial" charset="0"/>
              <a:buChar char="•"/>
              <a:tabLst/>
              <a:defRPr/>
            </a:pPr>
            <a:r>
              <a:rPr lang="de-DE" sz="1400" dirty="0" err="1" smtClean="0"/>
              <a:t>When</a:t>
            </a:r>
            <a:r>
              <a:rPr lang="de-DE" sz="1400" dirty="0" smtClean="0"/>
              <a:t> </a:t>
            </a:r>
            <a:r>
              <a:rPr lang="de-DE" sz="1400" dirty="0" err="1" smtClean="0"/>
              <a:t>to</a:t>
            </a:r>
            <a:r>
              <a:rPr lang="de-DE" sz="1400" dirty="0" smtClean="0"/>
              <a:t> clean </a:t>
            </a:r>
            <a:r>
              <a:rPr lang="de-DE" sz="1400" dirty="0" err="1" smtClean="0"/>
              <a:t>up</a:t>
            </a:r>
            <a:r>
              <a:rPr lang="de-DE" sz="1400" dirty="0" smtClean="0"/>
              <a:t>? – </a:t>
            </a:r>
            <a:r>
              <a:rPr lang="de-DE" sz="1400" dirty="0" err="1" smtClean="0"/>
              <a:t>Logging</a:t>
            </a:r>
            <a:r>
              <a:rPr lang="de-DE" sz="1400" dirty="0" smtClean="0"/>
              <a:t>, </a:t>
            </a:r>
            <a:r>
              <a:rPr lang="de-DE" sz="1400" dirty="0" err="1" smtClean="0"/>
              <a:t>Contract</a:t>
            </a:r>
            <a:r>
              <a:rPr lang="de-DE" sz="1400" dirty="0" smtClean="0"/>
              <a:t> Tests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362930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Cost: pipeline</a:t>
            </a:r>
            <a:r>
              <a:rPr lang="en-US" baseline="0" dirty="0" smtClean="0"/>
              <a:t> needs to be cheap (number and “size” of spaces)</a:t>
            </a:r>
          </a:p>
          <a:p>
            <a:r>
              <a:rPr lang="en-US" baseline="0" dirty="0" smtClean="0"/>
              <a:t>Time: pipeline needs to be fast (time from “commit” to “release”)</a:t>
            </a:r>
          </a:p>
          <a:p>
            <a:r>
              <a:rPr lang="en-US" baseline="0" dirty="0" smtClean="0"/>
              <a:t>Complexity: pipeline needs to be simple (parallel stages, locking etc.)</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720740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for</a:t>
            </a:r>
            <a:r>
              <a:rPr lang="en-US" baseline="0" dirty="0" smtClean="0"/>
              <a:t> our development</a:t>
            </a:r>
          </a:p>
          <a:p>
            <a:r>
              <a:rPr lang="en-US" baseline="0" dirty="0" smtClean="0"/>
              <a:t>Requires </a:t>
            </a:r>
            <a:r>
              <a:rPr lang="en-US" baseline="0" dirty="0" smtClean="0"/>
              <a:t>locking =&gt; serialization</a:t>
            </a:r>
            <a:endParaRPr lang="en-US" baseline="0" dirty="0" smtClean="0"/>
          </a:p>
          <a:p>
            <a:r>
              <a:rPr lang="en-US" baseline="0" dirty="0" smtClean="0"/>
              <a:t>Low cost, </a:t>
            </a:r>
            <a:r>
              <a:rPr lang="en-US" baseline="0" dirty="0" smtClean="0"/>
              <a:t>but when there are more teams it might get too </a:t>
            </a:r>
            <a:r>
              <a:rPr lang="en-US" baseline="0" dirty="0" smtClean="0"/>
              <a:t>slow</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874768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12.sap.com/corporate-en/legal/copyright/index.epx"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sap.com/corporate-de/legal/copyright/index.epx"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7696708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187195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35825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2016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smtClean="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smtClean="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smtClean="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6270145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2016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5981728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09658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Drag picture to placeholder or click icon to add</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0041147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4" name="Group 3"/>
          <p:cNvGrpSpPr/>
          <p:nvPr userDrawn="1"/>
        </p:nvGrpSpPr>
        <p:grpSpPr>
          <a:xfrm>
            <a:off x="439760" y="2346591"/>
            <a:ext cx="11319728" cy="2147267"/>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userDrawn="1"/>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smtClean="0">
                  <a:solidFill>
                    <a:schemeClr val="tx1"/>
                  </a:solidFill>
                  <a:latin typeface="+mn-lt"/>
                  <a:ea typeface="+mn-ea"/>
                  <a:cs typeface="+mn-cs"/>
                </a:rPr>
                <a:t>Exercise</a:t>
              </a:r>
              <a:endParaRPr lang="en-US" sz="4300" dirty="0" smtClean="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7367"/>
            <a:ext cx="4902200" cy="459890"/>
          </a:xfrm>
        </p:spPr>
        <p:txBody>
          <a:bodyPr/>
          <a:lstStyle>
            <a:lvl1pPr marL="0" indent="0">
              <a:tabLst/>
              <a:defRPr sz="2400" baseline="0"/>
            </a:lvl1pPr>
          </a:lstStyle>
          <a:p>
            <a:pPr lvl="0"/>
            <a:r>
              <a:rPr lang="en-US" smtClean="0"/>
              <a:t>&lt;Title / Description&gt;</a:t>
            </a:r>
            <a:endParaRPr lang="en-US" dirty="0"/>
          </a:p>
        </p:txBody>
      </p:sp>
    </p:spTree>
    <p:extLst>
      <p:ext uri="{BB962C8B-B14F-4D97-AF65-F5344CB8AC3E}">
        <p14:creationId xmlns:p14="http://schemas.microsoft.com/office/powerpoint/2010/main" val="13446953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8177159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800" b="1"/>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endParaRPr lang="en-US" dirty="0" smtClean="0"/>
          </a:p>
        </p:txBody>
      </p:sp>
    </p:spTree>
    <p:extLst>
      <p:ext uri="{BB962C8B-B14F-4D97-AF65-F5344CB8AC3E}">
        <p14:creationId xmlns:p14="http://schemas.microsoft.com/office/powerpoint/2010/main" val="56017139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200"/>
            </a:lvl1pPr>
          </a:lstStyle>
          <a:p>
            <a:r>
              <a:rPr lang="en-US" noProof="0" dirty="0" smtClean="0"/>
              <a:t>Insert page title</a:t>
            </a:r>
            <a:endParaRPr lang="en-US" dirty="0"/>
          </a:p>
        </p:txBody>
      </p:sp>
    </p:spTree>
    <p:extLst>
      <p:ext uri="{BB962C8B-B14F-4D97-AF65-F5344CB8AC3E}">
        <p14:creationId xmlns:p14="http://schemas.microsoft.com/office/powerpoint/2010/main" val="190000447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marL="342900" indent="-342900">
              <a:buFont typeface="Arial" charset="0"/>
              <a:buChar char="•"/>
              <a:defRPr sz="2800"/>
            </a:lvl1pPr>
            <a:lvl2pPr marL="342900" indent="-342900">
              <a:buFont typeface="Arial" charset="0"/>
              <a:buChar char="•"/>
              <a:defRPr sz="2400"/>
            </a:lvl2pPr>
            <a:lvl3pPr marL="342900" indent="342900">
              <a:buFont typeface="Arial" charset="0"/>
              <a:buChar char="•"/>
              <a:tabLst/>
              <a:defRPr sz="2000"/>
            </a:lvl3pPr>
            <a:lvl4pPr marL="1079500" indent="-393700">
              <a:buClr>
                <a:schemeClr val="accent1"/>
              </a:buClr>
              <a:buFont typeface="Arial" charset="0"/>
              <a:buChar char="•"/>
              <a:tabLst/>
              <a:defRPr sz="1600"/>
            </a:lvl4pPr>
            <a:lvl5pPr marL="1485900" indent="-406400">
              <a:buClr>
                <a:schemeClr val="accent1"/>
              </a:buClr>
              <a:buFont typeface="Arial" charset="0"/>
              <a:buChar char="•"/>
              <a:tabLst/>
              <a:defRPr/>
            </a:lvl5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0505068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extLst>
      <p:ext uri="{BB962C8B-B14F-4D97-AF65-F5344CB8AC3E}">
        <p14:creationId xmlns:p14="http://schemas.microsoft.com/office/powerpoint/2010/main" val="4221818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marL="0" marR="0" lvl="0" indent="0" algn="l" defTabSz="1088776"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smtClean="0">
                <a:ln>
                  <a:noFill/>
                </a:ln>
                <a:solidFill>
                  <a:srgbClr val="000000"/>
                </a:solidFill>
                <a:effectLst/>
                <a:uLnTx/>
                <a:uFillTx/>
                <a:latin typeface="+mn-lt"/>
                <a:ea typeface="+mn-ea"/>
                <a:cs typeface="+mn-cs"/>
              </a:rPr>
              <a:t>First level</a:t>
            </a:r>
          </a:p>
          <a:p>
            <a:pPr marL="0" marR="0" lvl="1" indent="0" algn="l" defTabSz="1088776"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smtClean="0">
                <a:ln>
                  <a:noFill/>
                </a:ln>
                <a:solidFill>
                  <a:srgbClr val="000000"/>
                </a:solidFill>
                <a:effectLst/>
                <a:uLnTx/>
                <a:uFillTx/>
                <a:latin typeface="+mn-lt"/>
                <a:ea typeface="+mn-ea"/>
                <a:cs typeface="+mn-cs"/>
              </a:rPr>
              <a:t>Second level</a:t>
            </a:r>
          </a:p>
          <a:p>
            <a:pPr marL="180000" marR="0" lvl="2" indent="-180000" algn="l" defTabSz="1088776"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smtClean="0">
                <a:ln>
                  <a:noFill/>
                </a:ln>
                <a:solidFill>
                  <a:srgbClr val="000000"/>
                </a:solidFill>
                <a:effectLst/>
                <a:uLnTx/>
                <a:uFillTx/>
                <a:latin typeface="+mn-lt"/>
                <a:ea typeface="+mn-ea"/>
                <a:cs typeface="+mn-cs"/>
              </a:rPr>
              <a:t>Third level</a:t>
            </a:r>
          </a:p>
          <a:p>
            <a:pPr marL="360000" marR="0" lvl="3" indent="-180000" algn="l" defTabSz="1088776"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smtClean="0">
                <a:ln>
                  <a:noFill/>
                </a:ln>
                <a:solidFill>
                  <a:srgbClr val="000000"/>
                </a:solidFill>
                <a:effectLst/>
                <a:uLnTx/>
                <a:uFillTx/>
                <a:latin typeface="+mn-lt"/>
                <a:ea typeface="+mn-ea"/>
                <a:cs typeface="+mn-cs"/>
              </a:rPr>
              <a:t>Fourth level</a:t>
            </a:r>
          </a:p>
          <a:p>
            <a:pPr marL="540000" marR="0" lvl="4" indent="-180000" algn="l" defTabSz="1088776"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smtClean="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smtClean="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smtClean="0">
              <a:solidFill>
                <a:schemeClr val="bg1"/>
              </a:solidFill>
            </a:endParaRPr>
          </a:p>
        </p:txBody>
      </p:sp>
      <p:sp>
        <p:nvSpPr>
          <p:cNvPr id="4" name="Information_Classification"/>
          <p:cNvSpPr txBox="1"/>
          <p:nvPr userDrawn="1"/>
        </p:nvSpPr>
        <p:spPr>
          <a:xfrm>
            <a:off x="9843135" y="6630039"/>
            <a:ext cx="1255395"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68543444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Lst>
  <p:timing>
    <p:tnLst>
      <p:par>
        <p:cTn id="1" dur="indefinite" restart="never" nodeType="tmRoot"/>
      </p:par>
    </p:tnLst>
  </p:timing>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342900" marR="0" indent="-342900" algn="l" defTabSz="1088776" rtl="0" eaLnBrk="1" fontAlgn="auto" latinLnBrk="0" hangingPunct="1">
        <a:lnSpc>
          <a:spcPct val="100000"/>
        </a:lnSpc>
        <a:spcBef>
          <a:spcPts val="2400"/>
        </a:spcBef>
        <a:spcAft>
          <a:spcPts val="0"/>
        </a:spcAft>
        <a:buClr>
          <a:srgbClr val="F0AB00"/>
        </a:buClr>
        <a:buSzPct val="80000"/>
        <a:buFont typeface="Arial" charset="0"/>
        <a:buNone/>
        <a:tabLst/>
        <a:defRPr sz="2800" b="1" kern="1200">
          <a:solidFill>
            <a:schemeClr val="tx1"/>
          </a:solidFill>
          <a:latin typeface="+mn-lt"/>
          <a:ea typeface="+mn-ea"/>
          <a:cs typeface="+mn-cs"/>
        </a:defRPr>
      </a:lvl1pPr>
      <a:lvl2pPr marL="0" marR="0" indent="0" algn="l" defTabSz="1088776"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80000" marR="0" indent="-180000" algn="l" defTabSz="1088776"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60000" marR="0" indent="-180000" algn="l" defTabSz="1088776"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40000" marR="0" indent="-180000" algn="l" defTabSz="1088776"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l="-1"/>
          <a:stretch/>
        </p:blipFill>
        <p:spPr>
          <a:xfrm>
            <a:off x="1" y="0"/>
            <a:ext cx="12195174" cy="6859588"/>
          </a:xfrm>
          <a:prstGeom prst="rect">
            <a:avLst/>
          </a:prstGeom>
        </p:spPr>
      </p:pic>
      <p:pic>
        <p:nvPicPr>
          <p:cNvPr id="13" name="Picture 12"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0" y="826364"/>
            <a:ext cx="6705600" cy="5575957"/>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Continuous Delivery and </a:t>
            </a:r>
            <a:r>
              <a:rPr lang="en-US" dirty="0" err="1"/>
              <a:t>Microservices</a:t>
            </a: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713596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Elbow Connector 36"/>
          <p:cNvCxnSpPr/>
          <p:nvPr/>
        </p:nvCxnSpPr>
        <p:spPr>
          <a:xfrm flipV="1">
            <a:off x="2388312" y="4508741"/>
            <a:ext cx="3115340" cy="27059"/>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016783" y="4244523"/>
            <a:ext cx="1208359"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600" kern="0" dirty="0" err="1" smtClean="0">
                <a:ea typeface="Arial Unicode MS" pitchFamily="34" charset="-128"/>
                <a:cs typeface="Arial Unicode MS" pitchFamily="34" charset="-128"/>
              </a:rPr>
              <a:t>Acceptance</a:t>
            </a:r>
            <a:endParaRPr lang="de-DE" sz="1600" kern="0" dirty="0" smtClean="0">
              <a:ea typeface="Arial Unicode MS" pitchFamily="34" charset="-128"/>
              <a:cs typeface="Arial Unicode MS" pitchFamily="34" charset="-128"/>
            </a:endParaRPr>
          </a:p>
        </p:txBody>
      </p:sp>
      <p:sp>
        <p:nvSpPr>
          <p:cNvPr id="32" name="Oval 31"/>
          <p:cNvSpPr/>
          <p:nvPr/>
        </p:nvSpPr>
        <p:spPr bwMode="gray">
          <a:xfrm>
            <a:off x="2384803" y="4459967"/>
            <a:ext cx="182575" cy="134780"/>
          </a:xfrm>
          <a:prstGeom prst="ellipse">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2000" kern="0" dirty="0" err="1">
              <a:ea typeface="Arial Unicode MS" pitchFamily="34" charset="-128"/>
              <a:cs typeface="Arial Unicode MS" pitchFamily="34" charset="-128"/>
            </a:endParaRPr>
          </a:p>
        </p:txBody>
      </p:sp>
      <p:sp>
        <p:nvSpPr>
          <p:cNvPr id="33" name="TextBox 32"/>
          <p:cNvSpPr txBox="1"/>
          <p:nvPr/>
        </p:nvSpPr>
        <p:spPr>
          <a:xfrm>
            <a:off x="2659204" y="4244523"/>
            <a:ext cx="1031358"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600" kern="0" dirty="0" smtClean="0">
                <a:ea typeface="Arial Unicode MS" pitchFamily="34" charset="-128"/>
                <a:cs typeface="Arial Unicode MS" pitchFamily="34" charset="-128"/>
              </a:rPr>
              <a:t>Integration</a:t>
            </a:r>
          </a:p>
        </p:txBody>
      </p:sp>
      <p:sp>
        <p:nvSpPr>
          <p:cNvPr id="35" name="Rounded Rectangle 34"/>
          <p:cNvSpPr/>
          <p:nvPr/>
        </p:nvSpPr>
        <p:spPr bwMode="gray">
          <a:xfrm>
            <a:off x="324000" y="3453767"/>
            <a:ext cx="1794803" cy="2874930"/>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algn="ctr" defTabSz="914400" fontAlgn="base">
              <a:spcBef>
                <a:spcPct val="50000"/>
              </a:spcBef>
              <a:spcAft>
                <a:spcPct val="0"/>
              </a:spcAft>
              <a:buClr>
                <a:srgbClr val="F0AB00"/>
              </a:buClr>
              <a:buSzPct val="80000"/>
            </a:pPr>
            <a:r>
              <a:rPr lang="de-DE" sz="2000" kern="0">
                <a:ea typeface="Arial Unicode MS" pitchFamily="34" charset="-128"/>
                <a:cs typeface="Arial Unicode MS" pitchFamily="34" charset="-128"/>
              </a:rPr>
              <a:t>Product</a:t>
            </a:r>
            <a:endParaRPr lang="de-DE" sz="2000" kern="0" dirty="0">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de-DE" dirty="0" err="1" smtClean="0"/>
              <a:t>Example</a:t>
            </a:r>
            <a:r>
              <a:rPr lang="de-DE" dirty="0" smtClean="0"/>
              <a:t>: </a:t>
            </a:r>
            <a:r>
              <a:rPr lang="de-DE" dirty="0" err="1" smtClean="0"/>
              <a:t>Shared</a:t>
            </a:r>
            <a:r>
              <a:rPr lang="de-DE" dirty="0" smtClean="0"/>
              <a:t> Spaces</a:t>
            </a:r>
            <a:endParaRPr lang="de-DE" sz="2000" dirty="0"/>
          </a:p>
        </p:txBody>
      </p:sp>
      <p:sp>
        <p:nvSpPr>
          <p:cNvPr id="52" name="Rounded Rectangle 51"/>
          <p:cNvSpPr/>
          <p:nvPr/>
        </p:nvSpPr>
        <p:spPr bwMode="gray">
          <a:xfrm>
            <a:off x="324000" y="1449441"/>
            <a:ext cx="11545200" cy="1764330"/>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CD Pipeline</a:t>
            </a:r>
            <a:endParaRPr lang="de-DE" sz="2000" kern="0" dirty="0">
              <a:ea typeface="Arial Unicode MS" pitchFamily="34" charset="-128"/>
              <a:cs typeface="Arial Unicode MS" pitchFamily="34" charset="-128"/>
            </a:endParaRPr>
          </a:p>
        </p:txBody>
      </p:sp>
      <p:sp>
        <p:nvSpPr>
          <p:cNvPr id="53" name="Rounded Rectangle 52"/>
          <p:cNvSpPr/>
          <p:nvPr/>
        </p:nvSpPr>
        <p:spPr bwMode="gray">
          <a:xfrm>
            <a:off x="618244" y="2200969"/>
            <a:ext cx="2930348" cy="58652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Integration Space</a:t>
            </a:r>
          </a:p>
        </p:txBody>
      </p:sp>
      <p:sp>
        <p:nvSpPr>
          <p:cNvPr id="67" name="Rounded Rectangle 66"/>
          <p:cNvSpPr/>
          <p:nvPr/>
        </p:nvSpPr>
        <p:spPr bwMode="gray">
          <a:xfrm>
            <a:off x="4573654" y="2200969"/>
            <a:ext cx="2928299" cy="58652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Acceptance Space</a:t>
            </a:r>
          </a:p>
        </p:txBody>
      </p:sp>
      <p:sp>
        <p:nvSpPr>
          <p:cNvPr id="68" name="Rounded Rectangle 67"/>
          <p:cNvSpPr/>
          <p:nvPr/>
        </p:nvSpPr>
        <p:spPr bwMode="gray">
          <a:xfrm>
            <a:off x="8527014" y="2200969"/>
            <a:ext cx="2930348" cy="58652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Production Space</a:t>
            </a:r>
          </a:p>
        </p:txBody>
      </p:sp>
      <p:sp>
        <p:nvSpPr>
          <p:cNvPr id="36" name="Rounded Rectangle 35"/>
          <p:cNvSpPr/>
          <p:nvPr/>
        </p:nvSpPr>
        <p:spPr bwMode="gray">
          <a:xfrm>
            <a:off x="502913" y="4124395"/>
            <a:ext cx="1419997" cy="605961"/>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a:ea typeface="Arial Unicode MS" pitchFamily="34" charset="-128"/>
                <a:cs typeface="Arial Unicode MS" pitchFamily="34" charset="-128"/>
              </a:rPr>
              <a:t>Ads</a:t>
            </a:r>
            <a:endParaRPr lang="en-US" sz="2000" kern="0" dirty="0">
              <a:ea typeface="Arial Unicode MS" pitchFamily="34" charset="-128"/>
              <a:cs typeface="Arial Unicode MS" pitchFamily="34" charset="-128"/>
            </a:endParaRPr>
          </a:p>
        </p:txBody>
      </p:sp>
      <p:sp>
        <p:nvSpPr>
          <p:cNvPr id="38" name="Rounded Rectangle 37"/>
          <p:cNvSpPr/>
          <p:nvPr/>
        </p:nvSpPr>
        <p:spPr bwMode="gray">
          <a:xfrm>
            <a:off x="501648" y="4844086"/>
            <a:ext cx="1421262" cy="605961"/>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Users</a:t>
            </a:r>
          </a:p>
        </p:txBody>
      </p:sp>
      <p:sp>
        <p:nvSpPr>
          <p:cNvPr id="39" name="Rounded Rectangle 38"/>
          <p:cNvSpPr/>
          <p:nvPr/>
        </p:nvSpPr>
        <p:spPr bwMode="gray">
          <a:xfrm>
            <a:off x="505812" y="5539977"/>
            <a:ext cx="1417098" cy="605961"/>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Statistics</a:t>
            </a:r>
          </a:p>
        </p:txBody>
      </p:sp>
      <p:sp>
        <p:nvSpPr>
          <p:cNvPr id="45" name="Oval 44"/>
          <p:cNvSpPr/>
          <p:nvPr/>
        </p:nvSpPr>
        <p:spPr bwMode="gray">
          <a:xfrm>
            <a:off x="3741166" y="4454880"/>
            <a:ext cx="182575" cy="134780"/>
          </a:xfrm>
          <a:prstGeom prst="ellipse">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2000" kern="0" dirty="0" err="1">
              <a:ea typeface="Arial Unicode MS" pitchFamily="34" charset="-128"/>
              <a:cs typeface="Arial Unicode MS" pitchFamily="34" charset="-128"/>
            </a:endParaRPr>
          </a:p>
        </p:txBody>
      </p:sp>
      <p:cxnSp>
        <p:nvCxnSpPr>
          <p:cNvPr id="46" name="Elbow Connector 36"/>
          <p:cNvCxnSpPr/>
          <p:nvPr/>
        </p:nvCxnSpPr>
        <p:spPr>
          <a:xfrm flipV="1">
            <a:off x="5507161" y="5202665"/>
            <a:ext cx="3115340" cy="27059"/>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135632" y="4938447"/>
            <a:ext cx="1208359"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600" kern="0" dirty="0" err="1" smtClean="0">
                <a:ea typeface="Arial Unicode MS" pitchFamily="34" charset="-128"/>
                <a:cs typeface="Arial Unicode MS" pitchFamily="34" charset="-128"/>
              </a:rPr>
              <a:t>Acceptance</a:t>
            </a:r>
            <a:endParaRPr lang="de-DE" sz="1600" kern="0" dirty="0" smtClean="0">
              <a:ea typeface="Arial Unicode MS" pitchFamily="34" charset="-128"/>
              <a:cs typeface="Arial Unicode MS" pitchFamily="34" charset="-128"/>
            </a:endParaRPr>
          </a:p>
        </p:txBody>
      </p:sp>
      <p:sp>
        <p:nvSpPr>
          <p:cNvPr id="55" name="Oval 54"/>
          <p:cNvSpPr/>
          <p:nvPr/>
        </p:nvSpPr>
        <p:spPr bwMode="gray">
          <a:xfrm>
            <a:off x="5503652" y="5153891"/>
            <a:ext cx="182575" cy="134780"/>
          </a:xfrm>
          <a:prstGeom prst="ellipse">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2000" kern="0" dirty="0" err="1">
              <a:ea typeface="Arial Unicode MS" pitchFamily="34" charset="-128"/>
              <a:cs typeface="Arial Unicode MS" pitchFamily="34" charset="-128"/>
            </a:endParaRPr>
          </a:p>
        </p:txBody>
      </p:sp>
      <p:sp>
        <p:nvSpPr>
          <p:cNvPr id="56" name="TextBox 55"/>
          <p:cNvSpPr txBox="1"/>
          <p:nvPr/>
        </p:nvSpPr>
        <p:spPr>
          <a:xfrm>
            <a:off x="5778053" y="4938447"/>
            <a:ext cx="1031358"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600" kern="0" dirty="0" smtClean="0">
                <a:ea typeface="Arial Unicode MS" pitchFamily="34" charset="-128"/>
                <a:cs typeface="Arial Unicode MS" pitchFamily="34" charset="-128"/>
              </a:rPr>
              <a:t>Integration</a:t>
            </a:r>
          </a:p>
        </p:txBody>
      </p:sp>
      <p:sp>
        <p:nvSpPr>
          <p:cNvPr id="57" name="Oval 56"/>
          <p:cNvSpPr/>
          <p:nvPr/>
        </p:nvSpPr>
        <p:spPr bwMode="gray">
          <a:xfrm>
            <a:off x="6860015" y="5148804"/>
            <a:ext cx="182575" cy="134780"/>
          </a:xfrm>
          <a:prstGeom prst="ellipse">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2000" kern="0" dirty="0" err="1">
              <a:ea typeface="Arial Unicode MS" pitchFamily="34" charset="-128"/>
              <a:cs typeface="Arial Unicode MS" pitchFamily="34" charset="-128"/>
            </a:endParaRPr>
          </a:p>
        </p:txBody>
      </p:sp>
      <p:cxnSp>
        <p:nvCxnSpPr>
          <p:cNvPr id="58" name="Elbow Connector 36"/>
          <p:cNvCxnSpPr/>
          <p:nvPr/>
        </p:nvCxnSpPr>
        <p:spPr>
          <a:xfrm flipV="1">
            <a:off x="8615675" y="5912546"/>
            <a:ext cx="3115340" cy="27059"/>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0244146" y="5648328"/>
            <a:ext cx="1208359"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600" kern="0" dirty="0" err="1" smtClean="0">
                <a:ea typeface="Arial Unicode MS" pitchFamily="34" charset="-128"/>
                <a:cs typeface="Arial Unicode MS" pitchFamily="34" charset="-128"/>
              </a:rPr>
              <a:t>Acceptance</a:t>
            </a:r>
            <a:endParaRPr lang="de-DE" sz="1600" kern="0" dirty="0" smtClean="0">
              <a:ea typeface="Arial Unicode MS" pitchFamily="34" charset="-128"/>
              <a:cs typeface="Arial Unicode MS" pitchFamily="34" charset="-128"/>
            </a:endParaRPr>
          </a:p>
        </p:txBody>
      </p:sp>
      <p:sp>
        <p:nvSpPr>
          <p:cNvPr id="60" name="Oval 59"/>
          <p:cNvSpPr/>
          <p:nvPr/>
        </p:nvSpPr>
        <p:spPr bwMode="gray">
          <a:xfrm>
            <a:off x="8612166" y="5863772"/>
            <a:ext cx="182575" cy="134780"/>
          </a:xfrm>
          <a:prstGeom prst="ellipse">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2000" kern="0" dirty="0" err="1">
              <a:ea typeface="Arial Unicode MS" pitchFamily="34" charset="-128"/>
              <a:cs typeface="Arial Unicode MS" pitchFamily="34" charset="-128"/>
            </a:endParaRPr>
          </a:p>
        </p:txBody>
      </p:sp>
      <p:sp>
        <p:nvSpPr>
          <p:cNvPr id="61" name="TextBox 60"/>
          <p:cNvSpPr txBox="1"/>
          <p:nvPr/>
        </p:nvSpPr>
        <p:spPr>
          <a:xfrm>
            <a:off x="8886567" y="5648328"/>
            <a:ext cx="1031358"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600" kern="0" dirty="0" smtClean="0">
                <a:ea typeface="Arial Unicode MS" pitchFamily="34" charset="-128"/>
                <a:cs typeface="Arial Unicode MS" pitchFamily="34" charset="-128"/>
              </a:rPr>
              <a:t>Integration</a:t>
            </a:r>
          </a:p>
        </p:txBody>
      </p:sp>
      <p:sp>
        <p:nvSpPr>
          <p:cNvPr id="62" name="Oval 61"/>
          <p:cNvSpPr/>
          <p:nvPr/>
        </p:nvSpPr>
        <p:spPr bwMode="gray">
          <a:xfrm>
            <a:off x="9968529" y="5858685"/>
            <a:ext cx="182575" cy="134780"/>
          </a:xfrm>
          <a:prstGeom prst="ellipse">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20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606546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Example</a:t>
            </a:r>
            <a:r>
              <a:rPr lang="de-DE" dirty="0" smtClean="0"/>
              <a:t>: </a:t>
            </a:r>
            <a:r>
              <a:rPr lang="de-DE" dirty="0" err="1" smtClean="0"/>
              <a:t>One</a:t>
            </a:r>
            <a:r>
              <a:rPr lang="de-DE" dirty="0" smtClean="0"/>
              <a:t> Space Per App</a:t>
            </a:r>
            <a:endParaRPr lang="de-DE" sz="2000" dirty="0"/>
          </a:p>
        </p:txBody>
      </p:sp>
      <p:sp>
        <p:nvSpPr>
          <p:cNvPr id="49" name="Rounded Rectangle 48"/>
          <p:cNvSpPr/>
          <p:nvPr/>
        </p:nvSpPr>
        <p:spPr bwMode="gray">
          <a:xfrm>
            <a:off x="324000" y="1568906"/>
            <a:ext cx="11545200" cy="1287251"/>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CD Pipeline </a:t>
            </a:r>
            <a:r>
              <a:rPr lang="de-DE" sz="2000" kern="0" dirty="0" err="1">
                <a:ea typeface="Arial Unicode MS" pitchFamily="34" charset="-128"/>
                <a:cs typeface="Arial Unicode MS" pitchFamily="34" charset="-128"/>
              </a:rPr>
              <a:t>Advertisements</a:t>
            </a:r>
            <a:endParaRPr lang="de-DE" sz="2000" kern="0" dirty="0">
              <a:ea typeface="Arial Unicode MS" pitchFamily="34" charset="-128"/>
              <a:cs typeface="Arial Unicode MS" pitchFamily="34" charset="-128"/>
            </a:endParaRPr>
          </a:p>
        </p:txBody>
      </p:sp>
      <p:sp>
        <p:nvSpPr>
          <p:cNvPr id="4" name="Rounded Rectangle 3"/>
          <p:cNvSpPr/>
          <p:nvPr/>
        </p:nvSpPr>
        <p:spPr bwMode="gray">
          <a:xfrm>
            <a:off x="627770" y="2095147"/>
            <a:ext cx="2930348" cy="58652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Integration Space</a:t>
            </a:r>
          </a:p>
        </p:txBody>
      </p:sp>
      <p:sp>
        <p:nvSpPr>
          <p:cNvPr id="5" name="Rounded Rectangle 4"/>
          <p:cNvSpPr/>
          <p:nvPr/>
        </p:nvSpPr>
        <p:spPr bwMode="gray">
          <a:xfrm>
            <a:off x="4583180" y="2095147"/>
            <a:ext cx="2928299" cy="58652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Acceptance Space</a:t>
            </a:r>
          </a:p>
        </p:txBody>
      </p:sp>
      <p:sp>
        <p:nvSpPr>
          <p:cNvPr id="35" name="Rounded Rectangle 34"/>
          <p:cNvSpPr/>
          <p:nvPr/>
        </p:nvSpPr>
        <p:spPr bwMode="gray">
          <a:xfrm>
            <a:off x="324000" y="3176641"/>
            <a:ext cx="11545200" cy="1287251"/>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CD Pipeline </a:t>
            </a:r>
            <a:r>
              <a:rPr lang="de-DE" sz="2000" kern="0" dirty="0">
                <a:ea typeface="Arial Unicode MS" pitchFamily="34" charset="-128"/>
                <a:cs typeface="Arial Unicode MS" pitchFamily="34" charset="-128"/>
              </a:rPr>
              <a:t>Users</a:t>
            </a:r>
            <a:endParaRPr lang="de-DE" sz="2000" kern="0" dirty="0">
              <a:ea typeface="Arial Unicode MS" pitchFamily="34" charset="-128"/>
              <a:cs typeface="Arial Unicode MS" pitchFamily="34" charset="-128"/>
            </a:endParaRPr>
          </a:p>
        </p:txBody>
      </p:sp>
      <p:sp>
        <p:nvSpPr>
          <p:cNvPr id="36" name="Rounded Rectangle 35"/>
          <p:cNvSpPr/>
          <p:nvPr/>
        </p:nvSpPr>
        <p:spPr bwMode="gray">
          <a:xfrm>
            <a:off x="637296" y="3704068"/>
            <a:ext cx="2930348" cy="58652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Integration Space</a:t>
            </a:r>
          </a:p>
        </p:txBody>
      </p:sp>
      <p:sp>
        <p:nvSpPr>
          <p:cNvPr id="38" name="Rounded Rectangle 37"/>
          <p:cNvSpPr/>
          <p:nvPr/>
        </p:nvSpPr>
        <p:spPr bwMode="gray">
          <a:xfrm>
            <a:off x="4592706" y="3704068"/>
            <a:ext cx="2928299" cy="58652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Acceptance Space</a:t>
            </a:r>
          </a:p>
        </p:txBody>
      </p:sp>
      <p:sp>
        <p:nvSpPr>
          <p:cNvPr id="40" name="Rounded Rectangle 39"/>
          <p:cNvSpPr/>
          <p:nvPr/>
        </p:nvSpPr>
        <p:spPr bwMode="gray">
          <a:xfrm>
            <a:off x="324000" y="4848831"/>
            <a:ext cx="11545200" cy="1287251"/>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CD Pipeline </a:t>
            </a:r>
            <a:r>
              <a:rPr lang="de-DE" sz="2000" kern="0" dirty="0" err="1">
                <a:ea typeface="Arial Unicode MS" pitchFamily="34" charset="-128"/>
                <a:cs typeface="Arial Unicode MS" pitchFamily="34" charset="-128"/>
              </a:rPr>
              <a:t>Statistics</a:t>
            </a:r>
            <a:endParaRPr lang="de-DE" sz="2000" kern="0" dirty="0">
              <a:ea typeface="Arial Unicode MS" pitchFamily="34" charset="-128"/>
              <a:cs typeface="Arial Unicode MS" pitchFamily="34" charset="-128"/>
            </a:endParaRPr>
          </a:p>
        </p:txBody>
      </p:sp>
      <p:sp>
        <p:nvSpPr>
          <p:cNvPr id="42" name="Rounded Rectangle 41"/>
          <p:cNvSpPr/>
          <p:nvPr/>
        </p:nvSpPr>
        <p:spPr bwMode="gray">
          <a:xfrm>
            <a:off x="637296" y="5370638"/>
            <a:ext cx="2930348" cy="58652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Integration Space</a:t>
            </a:r>
          </a:p>
        </p:txBody>
      </p:sp>
      <p:sp>
        <p:nvSpPr>
          <p:cNvPr id="43" name="Rounded Rectangle 42"/>
          <p:cNvSpPr/>
          <p:nvPr/>
        </p:nvSpPr>
        <p:spPr bwMode="gray">
          <a:xfrm>
            <a:off x="4592706" y="5370638"/>
            <a:ext cx="2928299" cy="58652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Acceptance Space</a:t>
            </a:r>
          </a:p>
        </p:txBody>
      </p:sp>
      <p:sp>
        <p:nvSpPr>
          <p:cNvPr id="41" name="Rounded Rectangle 40"/>
          <p:cNvSpPr/>
          <p:nvPr/>
        </p:nvSpPr>
        <p:spPr bwMode="gray">
          <a:xfrm>
            <a:off x="8536540" y="2095147"/>
            <a:ext cx="2930348" cy="3862020"/>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Production Space</a:t>
            </a:r>
          </a:p>
        </p:txBody>
      </p:sp>
    </p:spTree>
    <p:extLst>
      <p:ext uri="{BB962C8B-B14F-4D97-AF65-F5344CB8AC3E}">
        <p14:creationId xmlns:p14="http://schemas.microsoft.com/office/powerpoint/2010/main" val="12819731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Example</a:t>
            </a:r>
            <a:r>
              <a:rPr lang="de-DE" dirty="0" smtClean="0"/>
              <a:t>: Pooling</a:t>
            </a:r>
            <a:endParaRPr lang="de-DE" sz="2000" dirty="0"/>
          </a:p>
        </p:txBody>
      </p:sp>
      <p:sp>
        <p:nvSpPr>
          <p:cNvPr id="49" name="Rounded Rectangle 48"/>
          <p:cNvSpPr/>
          <p:nvPr/>
        </p:nvSpPr>
        <p:spPr bwMode="gray">
          <a:xfrm>
            <a:off x="2905952" y="1583421"/>
            <a:ext cx="8963248" cy="1287251"/>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CD Pipeline 1</a:t>
            </a:r>
            <a:endParaRPr lang="de-DE" sz="2000" kern="0" dirty="0">
              <a:ea typeface="Arial Unicode MS" pitchFamily="34" charset="-128"/>
              <a:cs typeface="Arial Unicode MS" pitchFamily="34" charset="-128"/>
            </a:endParaRPr>
          </a:p>
        </p:txBody>
      </p:sp>
      <p:sp>
        <p:nvSpPr>
          <p:cNvPr id="4" name="Rounded Rectangle 3"/>
          <p:cNvSpPr/>
          <p:nvPr/>
        </p:nvSpPr>
        <p:spPr bwMode="gray">
          <a:xfrm>
            <a:off x="3199895" y="2109662"/>
            <a:ext cx="2557552" cy="58652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Integration Space</a:t>
            </a:r>
          </a:p>
        </p:txBody>
      </p:sp>
      <p:sp>
        <p:nvSpPr>
          <p:cNvPr id="5" name="Rounded Rectangle 4"/>
          <p:cNvSpPr/>
          <p:nvPr/>
        </p:nvSpPr>
        <p:spPr bwMode="gray">
          <a:xfrm>
            <a:off x="6011967" y="2109662"/>
            <a:ext cx="2555763" cy="58652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Acceptance Space</a:t>
            </a:r>
          </a:p>
        </p:txBody>
      </p:sp>
      <p:sp>
        <p:nvSpPr>
          <p:cNvPr id="35" name="Rounded Rectangle 34"/>
          <p:cNvSpPr/>
          <p:nvPr/>
        </p:nvSpPr>
        <p:spPr bwMode="gray">
          <a:xfrm>
            <a:off x="2915478" y="3205594"/>
            <a:ext cx="8963248" cy="1255339"/>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CD Pipeline </a:t>
            </a:r>
            <a:r>
              <a:rPr lang="de-DE" sz="2000" kern="0" dirty="0">
                <a:ea typeface="Arial Unicode MS" pitchFamily="34" charset="-128"/>
                <a:cs typeface="Arial Unicode MS" pitchFamily="34" charset="-128"/>
              </a:rPr>
              <a:t>2</a:t>
            </a:r>
            <a:endParaRPr lang="de-DE" sz="2000" kern="0" dirty="0">
              <a:ea typeface="Arial Unicode MS" pitchFamily="34" charset="-128"/>
              <a:cs typeface="Arial Unicode MS" pitchFamily="34" charset="-128"/>
            </a:endParaRPr>
          </a:p>
        </p:txBody>
      </p:sp>
      <p:sp>
        <p:nvSpPr>
          <p:cNvPr id="36" name="Rounded Rectangle 35"/>
          <p:cNvSpPr/>
          <p:nvPr/>
        </p:nvSpPr>
        <p:spPr bwMode="gray">
          <a:xfrm>
            <a:off x="3209421" y="3718583"/>
            <a:ext cx="2557552" cy="58652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Integration Space</a:t>
            </a:r>
          </a:p>
        </p:txBody>
      </p:sp>
      <p:sp>
        <p:nvSpPr>
          <p:cNvPr id="38" name="Rounded Rectangle 37"/>
          <p:cNvSpPr/>
          <p:nvPr/>
        </p:nvSpPr>
        <p:spPr bwMode="gray">
          <a:xfrm>
            <a:off x="6021493" y="3718583"/>
            <a:ext cx="2555763" cy="58652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Acceptance Space</a:t>
            </a:r>
          </a:p>
        </p:txBody>
      </p:sp>
      <p:sp>
        <p:nvSpPr>
          <p:cNvPr id="40" name="Rounded Rectangle 39"/>
          <p:cNvSpPr/>
          <p:nvPr/>
        </p:nvSpPr>
        <p:spPr bwMode="gray">
          <a:xfrm>
            <a:off x="2915478" y="4938012"/>
            <a:ext cx="8963248" cy="1258957"/>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CD Pipeline 3</a:t>
            </a:r>
          </a:p>
        </p:txBody>
      </p:sp>
      <p:sp>
        <p:nvSpPr>
          <p:cNvPr id="42" name="Rounded Rectangle 41"/>
          <p:cNvSpPr/>
          <p:nvPr/>
        </p:nvSpPr>
        <p:spPr bwMode="gray">
          <a:xfrm>
            <a:off x="3209421" y="5464665"/>
            <a:ext cx="2557552" cy="58652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Integration Space</a:t>
            </a:r>
          </a:p>
        </p:txBody>
      </p:sp>
      <p:sp>
        <p:nvSpPr>
          <p:cNvPr id="43" name="Rounded Rectangle 42"/>
          <p:cNvSpPr/>
          <p:nvPr/>
        </p:nvSpPr>
        <p:spPr bwMode="gray">
          <a:xfrm>
            <a:off x="6021493" y="5464665"/>
            <a:ext cx="2555763" cy="58652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Acceptance Space</a:t>
            </a:r>
          </a:p>
        </p:txBody>
      </p:sp>
      <p:sp>
        <p:nvSpPr>
          <p:cNvPr id="20" name="Rounded Rectangle 19"/>
          <p:cNvSpPr/>
          <p:nvPr/>
        </p:nvSpPr>
        <p:spPr bwMode="gray">
          <a:xfrm>
            <a:off x="324000" y="3312105"/>
            <a:ext cx="1677078" cy="1042315"/>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Dispatcher</a:t>
            </a:r>
          </a:p>
        </p:txBody>
      </p:sp>
      <p:cxnSp>
        <p:nvCxnSpPr>
          <p:cNvPr id="24" name="Straight Arrow Connector 23"/>
          <p:cNvCxnSpPr>
            <a:stCxn id="20" idx="3"/>
            <a:endCxn id="49" idx="1"/>
          </p:cNvCxnSpPr>
          <p:nvPr/>
        </p:nvCxnSpPr>
        <p:spPr>
          <a:xfrm flipV="1">
            <a:off x="2001078" y="2227047"/>
            <a:ext cx="904874" cy="160621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3"/>
            <a:endCxn id="35" idx="1"/>
          </p:cNvCxnSpPr>
          <p:nvPr/>
        </p:nvCxnSpPr>
        <p:spPr>
          <a:xfrm>
            <a:off x="2001078" y="3833263"/>
            <a:ext cx="914400" cy="1"/>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3"/>
            <a:endCxn id="40" idx="1"/>
          </p:cNvCxnSpPr>
          <p:nvPr/>
        </p:nvCxnSpPr>
        <p:spPr>
          <a:xfrm>
            <a:off x="2001078" y="3833263"/>
            <a:ext cx="914400" cy="1734228"/>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bwMode="gray">
          <a:xfrm>
            <a:off x="8831776" y="2109662"/>
            <a:ext cx="2883160" cy="3941532"/>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Production Space</a:t>
            </a:r>
          </a:p>
        </p:txBody>
      </p:sp>
    </p:spTree>
    <p:extLst>
      <p:ext uri="{BB962C8B-B14F-4D97-AF65-F5344CB8AC3E}">
        <p14:creationId xmlns:p14="http://schemas.microsoft.com/office/powerpoint/2010/main" val="403532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Microservices</a:t>
            </a:r>
            <a:r>
              <a:rPr lang="en-US" dirty="0" smtClean="0"/>
              <a:t> and Continuous Delivery</a:t>
            </a:r>
            <a:endParaRPr lang="en-US" dirty="0"/>
          </a:p>
        </p:txBody>
      </p:sp>
      <p:sp>
        <p:nvSpPr>
          <p:cNvPr id="3" name="Text Placeholder 2"/>
          <p:cNvSpPr>
            <a:spLocks noGrp="1"/>
          </p:cNvSpPr>
          <p:nvPr>
            <p:ph type="body" sz="quarter" idx="10"/>
          </p:nvPr>
        </p:nvSpPr>
        <p:spPr/>
        <p:txBody>
          <a:bodyPr/>
          <a:lstStyle/>
          <a:p>
            <a:pPr marL="685800" indent="-685800">
              <a:buFont typeface="Arial" charset="0"/>
              <a:buChar char="•"/>
            </a:pPr>
            <a:r>
              <a:rPr lang="en-US" dirty="0" smtClean="0"/>
              <a:t>Conclusion</a:t>
            </a:r>
            <a:r>
              <a:rPr lang="en-US" dirty="0" smtClean="0"/>
              <a:t>: Start </a:t>
            </a:r>
            <a:r>
              <a:rPr lang="en-US" dirty="0" smtClean="0"/>
              <a:t>Simple</a:t>
            </a:r>
            <a:endParaRPr lang="en-US" dirty="0"/>
          </a:p>
          <a:p>
            <a:pPr marL="685800" lvl="1" indent="-685800"/>
            <a:r>
              <a:rPr lang="en-US" dirty="0" smtClean="0"/>
              <a:t>Keep options open</a:t>
            </a:r>
          </a:p>
          <a:p>
            <a:pPr marL="685800" lvl="1" indent="-685800"/>
            <a:r>
              <a:rPr lang="en-US" dirty="0" smtClean="0"/>
              <a:t>Add complexity when time or cost grow</a:t>
            </a:r>
            <a:endParaRPr lang="en-US" dirty="0" smtClean="0"/>
          </a:p>
        </p:txBody>
      </p:sp>
      <p:sp>
        <p:nvSpPr>
          <p:cNvPr id="5" name="Triangle 4"/>
          <p:cNvSpPr/>
          <p:nvPr/>
        </p:nvSpPr>
        <p:spPr bwMode="gray">
          <a:xfrm>
            <a:off x="4296229" y="3962400"/>
            <a:ext cx="3052870" cy="2059166"/>
          </a:xfrm>
          <a:prstGeom prst="triangle">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sz="2000" kern="0" dirty="0" err="1">
              <a:ea typeface="Arial Unicode MS" pitchFamily="34" charset="-128"/>
              <a:cs typeface="Arial Unicode MS" pitchFamily="34" charset="-128"/>
            </a:endParaRPr>
          </a:p>
        </p:txBody>
      </p:sp>
      <p:sp>
        <p:nvSpPr>
          <p:cNvPr id="6" name="TextBox 5"/>
          <p:cNvSpPr txBox="1"/>
          <p:nvPr/>
        </p:nvSpPr>
        <p:spPr>
          <a:xfrm>
            <a:off x="5453171" y="3351572"/>
            <a:ext cx="738985" cy="4308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800" kern="0" dirty="0" smtClean="0">
                <a:ea typeface="Arial Unicode MS" pitchFamily="34" charset="-128"/>
                <a:cs typeface="Arial Unicode MS" pitchFamily="34" charset="-128"/>
              </a:rPr>
              <a:t>Cost</a:t>
            </a:r>
          </a:p>
        </p:txBody>
      </p:sp>
      <p:sp>
        <p:nvSpPr>
          <p:cNvPr id="7" name="TextBox 6"/>
          <p:cNvSpPr txBox="1"/>
          <p:nvPr/>
        </p:nvSpPr>
        <p:spPr>
          <a:xfrm>
            <a:off x="3116038" y="5652233"/>
            <a:ext cx="799899" cy="4308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800" kern="0" smtClean="0">
                <a:ea typeface="Arial Unicode MS" pitchFamily="34" charset="-128"/>
                <a:cs typeface="Arial Unicode MS" pitchFamily="34" charset="-128"/>
              </a:rPr>
              <a:t>Time</a:t>
            </a:r>
            <a:endParaRPr lang="en-US" sz="2800" kern="0" dirty="0" smtClean="0">
              <a:ea typeface="Arial Unicode MS" pitchFamily="34" charset="-128"/>
              <a:cs typeface="Arial Unicode MS" pitchFamily="34" charset="-128"/>
            </a:endParaRPr>
          </a:p>
        </p:txBody>
      </p:sp>
      <p:sp>
        <p:nvSpPr>
          <p:cNvPr id="8" name="TextBox 7"/>
          <p:cNvSpPr txBox="1"/>
          <p:nvPr/>
        </p:nvSpPr>
        <p:spPr>
          <a:xfrm>
            <a:off x="7716185" y="5652234"/>
            <a:ext cx="1779333" cy="4308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800" kern="0" dirty="0" smtClean="0">
                <a:ea typeface="Arial Unicode MS" pitchFamily="34" charset="-128"/>
                <a:cs typeface="Arial Unicode MS" pitchFamily="34" charset="-128"/>
              </a:rPr>
              <a:t>Complexity</a:t>
            </a:r>
          </a:p>
        </p:txBody>
      </p:sp>
    </p:spTree>
    <p:extLst>
      <p:ext uri="{BB962C8B-B14F-4D97-AF65-F5344CB8AC3E}">
        <p14:creationId xmlns:p14="http://schemas.microsoft.com/office/powerpoint/2010/main" val="7323838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smtClean="0"/>
              <a:t>Automated</a:t>
            </a:r>
            <a:r>
              <a:rPr lang="it-IT" dirty="0" smtClean="0"/>
              <a:t> Space Setup</a:t>
            </a:r>
            <a:endParaRPr lang="de-DE" dirty="0"/>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de-DE" sz="2800" b="1" dirty="0" err="1" smtClean="0"/>
              <a:t>Centralized</a:t>
            </a:r>
            <a:r>
              <a:rPr lang="de-DE" sz="2800" b="1" dirty="0" smtClean="0"/>
              <a:t> vs. </a:t>
            </a:r>
            <a:r>
              <a:rPr lang="de-DE" sz="2800" b="1" dirty="0" err="1" smtClean="0"/>
              <a:t>distributed</a:t>
            </a:r>
            <a:r>
              <a:rPr lang="de-DE" sz="2800" b="1" dirty="0" smtClean="0"/>
              <a:t> </a:t>
            </a:r>
            <a:r>
              <a:rPr lang="de-DE" sz="2800" b="1" dirty="0" err="1" smtClean="0"/>
              <a:t>setup</a:t>
            </a:r>
            <a:endParaRPr lang="de-DE" sz="2800" b="1" dirty="0" smtClean="0"/>
          </a:p>
          <a:p>
            <a:pPr marL="342900" indent="-342900">
              <a:buFont typeface="Arial" panose="020B0604020202020204" pitchFamily="34" charset="0"/>
              <a:buChar char="•"/>
            </a:pPr>
            <a:r>
              <a:rPr lang="de-DE" sz="2800" b="1" dirty="0" err="1" smtClean="0"/>
              <a:t>What</a:t>
            </a:r>
            <a:r>
              <a:rPr lang="de-DE" sz="2800" b="1" dirty="0" smtClean="0"/>
              <a:t> </a:t>
            </a:r>
            <a:r>
              <a:rPr lang="de-DE" sz="2800" b="1" dirty="0" err="1" smtClean="0"/>
              <a:t>about</a:t>
            </a:r>
            <a:r>
              <a:rPr lang="de-DE" sz="2800" b="1" dirty="0" smtClean="0"/>
              <a:t> </a:t>
            </a:r>
            <a:r>
              <a:rPr lang="de-DE" sz="2800" b="1" dirty="0" err="1" smtClean="0"/>
              <a:t>shared</a:t>
            </a:r>
            <a:r>
              <a:rPr lang="de-DE" sz="2800" b="1" dirty="0" smtClean="0"/>
              <a:t> </a:t>
            </a:r>
            <a:r>
              <a:rPr lang="de-DE" sz="2800" b="1" dirty="0" err="1" smtClean="0"/>
              <a:t>services</a:t>
            </a:r>
            <a:r>
              <a:rPr lang="de-DE" sz="2800" b="1" dirty="0" smtClean="0"/>
              <a:t>?</a:t>
            </a:r>
          </a:p>
          <a:p>
            <a:pPr marL="342900" indent="-342900">
              <a:buFont typeface="Arial" panose="020B0604020202020204" pitchFamily="34" charset="0"/>
              <a:buChar char="•"/>
            </a:pPr>
            <a:endParaRPr lang="de-DE" dirty="0" smtClean="0"/>
          </a:p>
          <a:p>
            <a:endParaRPr lang="de-DE" dirty="0"/>
          </a:p>
        </p:txBody>
      </p:sp>
    </p:spTree>
    <p:extLst>
      <p:ext uri="{BB962C8B-B14F-4D97-AF65-F5344CB8AC3E}">
        <p14:creationId xmlns:p14="http://schemas.microsoft.com/office/powerpoint/2010/main" val="374542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Text Placeholder 2"/>
          <p:cNvSpPr>
            <a:spLocks noGrp="1"/>
          </p:cNvSpPr>
          <p:nvPr>
            <p:ph type="body" sz="quarter" idx="10"/>
          </p:nvPr>
        </p:nvSpPr>
        <p:spPr/>
        <p:txBody>
          <a:bodyPr/>
          <a:lstStyle/>
          <a:p>
            <a:r>
              <a:rPr lang="en-US" dirty="0" smtClean="0"/>
              <a:t>Why </a:t>
            </a:r>
            <a:r>
              <a:rPr lang="en-US" dirty="0" err="1"/>
              <a:t>m</a:t>
            </a:r>
            <a:r>
              <a:rPr lang="en-US" dirty="0" err="1" smtClean="0"/>
              <a:t>icroservices</a:t>
            </a:r>
            <a:r>
              <a:rPr lang="en-US" dirty="0" smtClean="0"/>
              <a:t>?</a:t>
            </a:r>
          </a:p>
          <a:p>
            <a:pPr lvl="1"/>
            <a:r>
              <a:rPr lang="en-US" dirty="0" smtClean="0"/>
              <a:t>Organizational aspects</a:t>
            </a:r>
            <a:endParaRPr lang="en-US" dirty="0"/>
          </a:p>
          <a:p>
            <a:pPr lvl="1"/>
            <a:r>
              <a:rPr lang="en-US" dirty="0" smtClean="0"/>
              <a:t>Technical aspects</a:t>
            </a:r>
          </a:p>
        </p:txBody>
      </p:sp>
    </p:spTree>
    <p:extLst>
      <p:ext uri="{BB962C8B-B14F-4D97-AF65-F5344CB8AC3E}">
        <p14:creationId xmlns:p14="http://schemas.microsoft.com/office/powerpoint/2010/main" val="1309444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Way to </a:t>
            </a:r>
            <a:r>
              <a:rPr lang="en-US" dirty="0" err="1" smtClean="0"/>
              <a:t>Microservices</a:t>
            </a:r>
            <a:endParaRPr lang="en-US" dirty="0"/>
          </a:p>
        </p:txBody>
      </p:sp>
      <p:sp>
        <p:nvSpPr>
          <p:cNvPr id="3" name="Text Placeholder 2"/>
          <p:cNvSpPr>
            <a:spLocks noGrp="1"/>
          </p:cNvSpPr>
          <p:nvPr>
            <p:ph type="body" sz="quarter" idx="10"/>
          </p:nvPr>
        </p:nvSpPr>
        <p:spPr/>
        <p:txBody>
          <a:bodyPr/>
          <a:lstStyle/>
          <a:p>
            <a:r>
              <a:rPr lang="en-US" dirty="0" smtClean="0"/>
              <a:t>How to </a:t>
            </a:r>
            <a:r>
              <a:rPr lang="en-US" dirty="0" smtClean="0"/>
              <a:t>establish a </a:t>
            </a:r>
            <a:r>
              <a:rPr lang="en-US" dirty="0" err="1"/>
              <a:t>m</a:t>
            </a:r>
            <a:r>
              <a:rPr lang="en-US" dirty="0" err="1" smtClean="0"/>
              <a:t>icroservice</a:t>
            </a:r>
            <a:r>
              <a:rPr lang="en-US" dirty="0" smtClean="0"/>
              <a:t> architecture?</a:t>
            </a:r>
          </a:p>
          <a:p>
            <a:pPr lvl="1"/>
            <a:r>
              <a:rPr lang="en-US" dirty="0" smtClean="0"/>
              <a:t>Anticipation vs. reality</a:t>
            </a:r>
          </a:p>
          <a:p>
            <a:pPr lvl="1"/>
            <a:r>
              <a:rPr lang="en-US" dirty="0" smtClean="0"/>
              <a:t>Agile principles</a:t>
            </a:r>
            <a:endParaRPr lang="en-US" dirty="0" smtClean="0"/>
          </a:p>
          <a:p>
            <a:pPr lvl="1"/>
            <a:endParaRPr lang="en-US" dirty="0"/>
          </a:p>
        </p:txBody>
      </p:sp>
    </p:spTree>
    <p:extLst>
      <p:ext uri="{BB962C8B-B14F-4D97-AF65-F5344CB8AC3E}">
        <p14:creationId xmlns:p14="http://schemas.microsoft.com/office/powerpoint/2010/main" val="265002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gray">
          <a:xfrm>
            <a:off x="259835" y="1709530"/>
            <a:ext cx="3702565" cy="4320209"/>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Integration Space</a:t>
            </a:r>
          </a:p>
        </p:txBody>
      </p:sp>
      <p:sp>
        <p:nvSpPr>
          <p:cNvPr id="26" name="Rounded Rectangle 25"/>
          <p:cNvSpPr/>
          <p:nvPr/>
        </p:nvSpPr>
        <p:spPr bwMode="gray">
          <a:xfrm>
            <a:off x="4246305" y="1709530"/>
            <a:ext cx="3702565" cy="4320209"/>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Acceptance Space</a:t>
            </a:r>
          </a:p>
        </p:txBody>
      </p:sp>
      <p:sp>
        <p:nvSpPr>
          <p:cNvPr id="27" name="Rounded Rectangle 26"/>
          <p:cNvSpPr/>
          <p:nvPr/>
        </p:nvSpPr>
        <p:spPr bwMode="gray">
          <a:xfrm>
            <a:off x="8232775" y="1709530"/>
            <a:ext cx="3702565" cy="4320209"/>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Production Space</a:t>
            </a:r>
          </a:p>
        </p:txBody>
      </p:sp>
      <p:sp>
        <p:nvSpPr>
          <p:cNvPr id="8" name="Rounded Rectangle 7"/>
          <p:cNvSpPr/>
          <p:nvPr/>
        </p:nvSpPr>
        <p:spPr bwMode="gray">
          <a:xfrm>
            <a:off x="967408" y="2686405"/>
            <a:ext cx="2266122" cy="133846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a:ea typeface="Arial Unicode MS" pitchFamily="34" charset="-128"/>
                <a:cs typeface="Arial Unicode MS" pitchFamily="34" charset="-128"/>
              </a:rPr>
              <a:t>Advertisements</a:t>
            </a:r>
            <a:endParaRPr lang="en-US" sz="2000" kern="0" dirty="0">
              <a:ea typeface="Arial Unicode MS" pitchFamily="34" charset="-128"/>
              <a:cs typeface="Arial Unicode MS" pitchFamily="34" charset="-128"/>
            </a:endParaRPr>
          </a:p>
        </p:txBody>
      </p:sp>
      <p:sp>
        <p:nvSpPr>
          <p:cNvPr id="29" name="Rounded Rectangle 28"/>
          <p:cNvSpPr/>
          <p:nvPr/>
        </p:nvSpPr>
        <p:spPr bwMode="gray">
          <a:xfrm>
            <a:off x="967408" y="4395936"/>
            <a:ext cx="2266122" cy="133846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Users</a:t>
            </a:r>
          </a:p>
        </p:txBody>
      </p:sp>
      <p:sp>
        <p:nvSpPr>
          <p:cNvPr id="30" name="Rounded Rectangle 29"/>
          <p:cNvSpPr/>
          <p:nvPr/>
        </p:nvSpPr>
        <p:spPr bwMode="gray">
          <a:xfrm>
            <a:off x="4930179" y="2686405"/>
            <a:ext cx="2266122" cy="133846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a:ea typeface="Arial Unicode MS" pitchFamily="34" charset="-128"/>
                <a:cs typeface="Arial Unicode MS" pitchFamily="34" charset="-128"/>
              </a:rPr>
              <a:t>Advertisements</a:t>
            </a:r>
            <a:endParaRPr lang="en-US" sz="2000" kern="0" dirty="0">
              <a:ea typeface="Arial Unicode MS" pitchFamily="34" charset="-128"/>
              <a:cs typeface="Arial Unicode MS" pitchFamily="34" charset="-128"/>
            </a:endParaRPr>
          </a:p>
        </p:txBody>
      </p:sp>
      <p:sp>
        <p:nvSpPr>
          <p:cNvPr id="31" name="Rounded Rectangle 30"/>
          <p:cNvSpPr/>
          <p:nvPr/>
        </p:nvSpPr>
        <p:spPr bwMode="gray">
          <a:xfrm>
            <a:off x="4930179" y="4395936"/>
            <a:ext cx="2266122" cy="133846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Users</a:t>
            </a:r>
          </a:p>
        </p:txBody>
      </p:sp>
      <p:sp>
        <p:nvSpPr>
          <p:cNvPr id="32" name="Rounded Rectangle 31"/>
          <p:cNvSpPr/>
          <p:nvPr/>
        </p:nvSpPr>
        <p:spPr bwMode="gray">
          <a:xfrm>
            <a:off x="8985344" y="2686405"/>
            <a:ext cx="2266122" cy="133846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a:ea typeface="Arial Unicode MS" pitchFamily="34" charset="-128"/>
                <a:cs typeface="Arial Unicode MS" pitchFamily="34" charset="-128"/>
              </a:rPr>
              <a:t>Advertisements</a:t>
            </a:r>
            <a:endParaRPr lang="en-US" sz="2000" kern="0" dirty="0">
              <a:ea typeface="Arial Unicode MS" pitchFamily="34" charset="-128"/>
              <a:cs typeface="Arial Unicode MS" pitchFamily="34" charset="-128"/>
            </a:endParaRPr>
          </a:p>
        </p:txBody>
      </p:sp>
      <p:sp>
        <p:nvSpPr>
          <p:cNvPr id="33" name="Rounded Rectangle 32"/>
          <p:cNvSpPr/>
          <p:nvPr/>
        </p:nvSpPr>
        <p:spPr bwMode="gray">
          <a:xfrm>
            <a:off x="8985344" y="4395936"/>
            <a:ext cx="2266122" cy="133846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Users</a:t>
            </a:r>
          </a:p>
        </p:txBody>
      </p:sp>
      <p:sp>
        <p:nvSpPr>
          <p:cNvPr id="6" name="Title 5"/>
          <p:cNvSpPr>
            <a:spLocks noGrp="1"/>
          </p:cNvSpPr>
          <p:nvPr>
            <p:ph type="title"/>
          </p:nvPr>
        </p:nvSpPr>
        <p:spPr/>
        <p:txBody>
          <a:bodyPr/>
          <a:lstStyle/>
          <a:p>
            <a:r>
              <a:rPr lang="de-DE" dirty="0"/>
              <a:t>The Version </a:t>
            </a:r>
            <a:r>
              <a:rPr lang="de-DE" dirty="0" err="1"/>
              <a:t>Combinations</a:t>
            </a:r>
            <a:r>
              <a:rPr lang="de-DE" dirty="0"/>
              <a:t> Dilemma: A Big </a:t>
            </a:r>
            <a:r>
              <a:rPr lang="de-DE" dirty="0" err="1" smtClean="0"/>
              <a:t>Issue</a:t>
            </a:r>
            <a:endParaRPr lang="en-US" dirty="0"/>
          </a:p>
        </p:txBody>
      </p:sp>
    </p:spTree>
    <p:extLst>
      <p:ext uri="{BB962C8B-B14F-4D97-AF65-F5344CB8AC3E}">
        <p14:creationId xmlns:p14="http://schemas.microsoft.com/office/powerpoint/2010/main" val="179494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bwMode="gray">
          <a:xfrm>
            <a:off x="259835" y="1709530"/>
            <a:ext cx="3702565" cy="4320209"/>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Integration Space</a:t>
            </a:r>
          </a:p>
        </p:txBody>
      </p:sp>
      <p:sp>
        <p:nvSpPr>
          <p:cNvPr id="13" name="Rounded Rectangle 12"/>
          <p:cNvSpPr/>
          <p:nvPr/>
        </p:nvSpPr>
        <p:spPr bwMode="gray">
          <a:xfrm>
            <a:off x="4246305" y="1709530"/>
            <a:ext cx="3702565" cy="4320209"/>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Acceptance Space</a:t>
            </a:r>
          </a:p>
        </p:txBody>
      </p:sp>
      <p:sp>
        <p:nvSpPr>
          <p:cNvPr id="14" name="Rounded Rectangle 13"/>
          <p:cNvSpPr/>
          <p:nvPr/>
        </p:nvSpPr>
        <p:spPr bwMode="gray">
          <a:xfrm>
            <a:off x="8232775" y="1709530"/>
            <a:ext cx="3702565" cy="4320209"/>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Production Space</a:t>
            </a:r>
          </a:p>
        </p:txBody>
      </p:sp>
      <p:sp>
        <p:nvSpPr>
          <p:cNvPr id="15" name="Rounded Rectangle 14"/>
          <p:cNvSpPr/>
          <p:nvPr/>
        </p:nvSpPr>
        <p:spPr bwMode="gray">
          <a:xfrm>
            <a:off x="967408" y="2686405"/>
            <a:ext cx="2266122" cy="133846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a:ea typeface="Arial Unicode MS" pitchFamily="34" charset="-128"/>
                <a:cs typeface="Arial Unicode MS" pitchFamily="34" charset="-128"/>
              </a:rPr>
              <a:t>Advertisements</a:t>
            </a:r>
            <a:endParaRPr lang="en-US" sz="2000" kern="0" dirty="0">
              <a:ea typeface="Arial Unicode MS" pitchFamily="34" charset="-128"/>
              <a:cs typeface="Arial Unicode MS" pitchFamily="34" charset="-128"/>
            </a:endParaRPr>
          </a:p>
        </p:txBody>
      </p:sp>
      <p:sp>
        <p:nvSpPr>
          <p:cNvPr id="16" name="Rounded Rectangle 15"/>
          <p:cNvSpPr/>
          <p:nvPr/>
        </p:nvSpPr>
        <p:spPr bwMode="gray">
          <a:xfrm>
            <a:off x="967408" y="4395936"/>
            <a:ext cx="2266122" cy="133846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Users</a:t>
            </a:r>
          </a:p>
        </p:txBody>
      </p:sp>
      <p:sp>
        <p:nvSpPr>
          <p:cNvPr id="17" name="Rounded Rectangle 16"/>
          <p:cNvSpPr/>
          <p:nvPr/>
        </p:nvSpPr>
        <p:spPr bwMode="gray">
          <a:xfrm>
            <a:off x="4930179" y="2686405"/>
            <a:ext cx="2266122" cy="133846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a:ea typeface="Arial Unicode MS" pitchFamily="34" charset="-128"/>
                <a:cs typeface="Arial Unicode MS" pitchFamily="34" charset="-128"/>
              </a:rPr>
              <a:t>Advertisements</a:t>
            </a:r>
            <a:endParaRPr lang="en-US" sz="2000" kern="0" dirty="0">
              <a:ea typeface="Arial Unicode MS" pitchFamily="34" charset="-128"/>
              <a:cs typeface="Arial Unicode MS" pitchFamily="34" charset="-128"/>
            </a:endParaRPr>
          </a:p>
        </p:txBody>
      </p:sp>
      <p:sp>
        <p:nvSpPr>
          <p:cNvPr id="18" name="Rounded Rectangle 17"/>
          <p:cNvSpPr/>
          <p:nvPr/>
        </p:nvSpPr>
        <p:spPr bwMode="gray">
          <a:xfrm>
            <a:off x="4930179" y="4395936"/>
            <a:ext cx="2266122" cy="133846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Users</a:t>
            </a:r>
          </a:p>
        </p:txBody>
      </p:sp>
      <p:sp>
        <p:nvSpPr>
          <p:cNvPr id="19" name="Rounded Rectangle 18"/>
          <p:cNvSpPr/>
          <p:nvPr/>
        </p:nvSpPr>
        <p:spPr bwMode="gray">
          <a:xfrm>
            <a:off x="8985344" y="2686405"/>
            <a:ext cx="2266122" cy="133846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a:ea typeface="Arial Unicode MS" pitchFamily="34" charset="-128"/>
                <a:cs typeface="Arial Unicode MS" pitchFamily="34" charset="-128"/>
              </a:rPr>
              <a:t>Advertisements</a:t>
            </a:r>
            <a:endParaRPr lang="en-US" sz="2000" kern="0" dirty="0">
              <a:ea typeface="Arial Unicode MS" pitchFamily="34" charset="-128"/>
              <a:cs typeface="Arial Unicode MS" pitchFamily="34" charset="-128"/>
            </a:endParaRPr>
          </a:p>
        </p:txBody>
      </p:sp>
      <p:sp>
        <p:nvSpPr>
          <p:cNvPr id="20" name="Rounded Rectangle 19"/>
          <p:cNvSpPr/>
          <p:nvPr/>
        </p:nvSpPr>
        <p:spPr bwMode="gray">
          <a:xfrm>
            <a:off x="8985344" y="4395936"/>
            <a:ext cx="2266122" cy="133846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Users</a:t>
            </a:r>
          </a:p>
        </p:txBody>
      </p:sp>
      <p:sp>
        <p:nvSpPr>
          <p:cNvPr id="2" name="Title 1"/>
          <p:cNvSpPr>
            <a:spLocks noGrp="1"/>
          </p:cNvSpPr>
          <p:nvPr>
            <p:ph type="title"/>
          </p:nvPr>
        </p:nvSpPr>
        <p:spPr/>
        <p:txBody>
          <a:bodyPr/>
          <a:lstStyle/>
          <a:p>
            <a:r>
              <a:rPr lang="de-DE" dirty="0"/>
              <a:t>The Version </a:t>
            </a:r>
            <a:r>
              <a:rPr lang="de-DE" dirty="0" err="1"/>
              <a:t>Combinations</a:t>
            </a:r>
            <a:r>
              <a:rPr lang="de-DE" dirty="0"/>
              <a:t> Dilemma: A Small </a:t>
            </a:r>
            <a:r>
              <a:rPr lang="de-DE" dirty="0" err="1" smtClean="0"/>
              <a:t>Issue</a:t>
            </a:r>
            <a:endParaRPr lang="en-US" dirty="0"/>
          </a:p>
        </p:txBody>
      </p:sp>
    </p:spTree>
    <p:extLst>
      <p:ext uri="{BB962C8B-B14F-4D97-AF65-F5344CB8AC3E}">
        <p14:creationId xmlns:p14="http://schemas.microsoft.com/office/powerpoint/2010/main" val="9755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bwMode="gray">
          <a:xfrm>
            <a:off x="259835" y="1709530"/>
            <a:ext cx="3702565" cy="4320209"/>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Integration Space</a:t>
            </a:r>
          </a:p>
        </p:txBody>
      </p:sp>
      <p:sp>
        <p:nvSpPr>
          <p:cNvPr id="13" name="Rounded Rectangle 12"/>
          <p:cNvSpPr/>
          <p:nvPr/>
        </p:nvSpPr>
        <p:spPr bwMode="gray">
          <a:xfrm>
            <a:off x="4246305" y="1709530"/>
            <a:ext cx="3702565" cy="4320209"/>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Acceptance Space</a:t>
            </a:r>
          </a:p>
        </p:txBody>
      </p:sp>
      <p:sp>
        <p:nvSpPr>
          <p:cNvPr id="14" name="Rounded Rectangle 13"/>
          <p:cNvSpPr/>
          <p:nvPr/>
        </p:nvSpPr>
        <p:spPr bwMode="gray">
          <a:xfrm>
            <a:off x="8232775" y="1709530"/>
            <a:ext cx="3702565" cy="4320209"/>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Production Space</a:t>
            </a:r>
          </a:p>
        </p:txBody>
      </p:sp>
      <p:sp>
        <p:nvSpPr>
          <p:cNvPr id="15" name="Rounded Rectangle 14"/>
          <p:cNvSpPr/>
          <p:nvPr/>
        </p:nvSpPr>
        <p:spPr bwMode="gray">
          <a:xfrm>
            <a:off x="967408" y="2686405"/>
            <a:ext cx="2266122" cy="133846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a:ea typeface="Arial Unicode MS" pitchFamily="34" charset="-128"/>
                <a:cs typeface="Arial Unicode MS" pitchFamily="34" charset="-128"/>
              </a:rPr>
              <a:t>Advertisements</a:t>
            </a:r>
            <a:endParaRPr lang="en-US" sz="2000" kern="0" dirty="0">
              <a:ea typeface="Arial Unicode MS" pitchFamily="34" charset="-128"/>
              <a:cs typeface="Arial Unicode MS" pitchFamily="34" charset="-128"/>
            </a:endParaRPr>
          </a:p>
        </p:txBody>
      </p:sp>
      <p:sp>
        <p:nvSpPr>
          <p:cNvPr id="16" name="Rounded Rectangle 15"/>
          <p:cNvSpPr/>
          <p:nvPr/>
        </p:nvSpPr>
        <p:spPr bwMode="gray">
          <a:xfrm>
            <a:off x="967408" y="4395936"/>
            <a:ext cx="2266122" cy="133846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Users</a:t>
            </a:r>
          </a:p>
        </p:txBody>
      </p:sp>
      <p:sp>
        <p:nvSpPr>
          <p:cNvPr id="17" name="Rounded Rectangle 16"/>
          <p:cNvSpPr/>
          <p:nvPr/>
        </p:nvSpPr>
        <p:spPr bwMode="gray">
          <a:xfrm>
            <a:off x="4930179" y="2686405"/>
            <a:ext cx="2266122" cy="133846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a:ea typeface="Arial Unicode MS" pitchFamily="34" charset="-128"/>
                <a:cs typeface="Arial Unicode MS" pitchFamily="34" charset="-128"/>
              </a:rPr>
              <a:t>Advertisements</a:t>
            </a:r>
            <a:endParaRPr lang="en-US" sz="2000" kern="0" dirty="0">
              <a:ea typeface="Arial Unicode MS" pitchFamily="34" charset="-128"/>
              <a:cs typeface="Arial Unicode MS" pitchFamily="34" charset="-128"/>
            </a:endParaRPr>
          </a:p>
        </p:txBody>
      </p:sp>
      <p:sp>
        <p:nvSpPr>
          <p:cNvPr id="18" name="Rounded Rectangle 17"/>
          <p:cNvSpPr/>
          <p:nvPr/>
        </p:nvSpPr>
        <p:spPr bwMode="gray">
          <a:xfrm>
            <a:off x="4930179" y="4395936"/>
            <a:ext cx="2266122" cy="133846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Users</a:t>
            </a:r>
          </a:p>
        </p:txBody>
      </p:sp>
      <p:sp>
        <p:nvSpPr>
          <p:cNvPr id="19" name="Rounded Rectangle 18"/>
          <p:cNvSpPr/>
          <p:nvPr/>
        </p:nvSpPr>
        <p:spPr bwMode="gray">
          <a:xfrm>
            <a:off x="8985344" y="2686405"/>
            <a:ext cx="2266122" cy="133846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a:ea typeface="Arial Unicode MS" pitchFamily="34" charset="-128"/>
                <a:cs typeface="Arial Unicode MS" pitchFamily="34" charset="-128"/>
              </a:rPr>
              <a:t>Advertisements</a:t>
            </a:r>
            <a:endParaRPr lang="en-US" sz="2000" kern="0" dirty="0">
              <a:ea typeface="Arial Unicode MS" pitchFamily="34" charset="-128"/>
              <a:cs typeface="Arial Unicode MS" pitchFamily="34" charset="-128"/>
            </a:endParaRPr>
          </a:p>
        </p:txBody>
      </p:sp>
      <p:sp>
        <p:nvSpPr>
          <p:cNvPr id="20" name="Rounded Rectangle 19"/>
          <p:cNvSpPr/>
          <p:nvPr/>
        </p:nvSpPr>
        <p:spPr bwMode="gray">
          <a:xfrm>
            <a:off x="8985344" y="4395936"/>
            <a:ext cx="2266122" cy="133846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Users</a:t>
            </a:r>
          </a:p>
        </p:txBody>
      </p:sp>
      <p:sp>
        <p:nvSpPr>
          <p:cNvPr id="2" name="Title 1"/>
          <p:cNvSpPr>
            <a:spLocks noGrp="1"/>
          </p:cNvSpPr>
          <p:nvPr>
            <p:ph type="title"/>
          </p:nvPr>
        </p:nvSpPr>
        <p:spPr/>
        <p:txBody>
          <a:bodyPr/>
          <a:lstStyle/>
          <a:p>
            <a:r>
              <a:rPr lang="de-DE" dirty="0"/>
              <a:t>The Version </a:t>
            </a:r>
            <a:r>
              <a:rPr lang="de-DE" dirty="0" err="1"/>
              <a:t>Combinations</a:t>
            </a:r>
            <a:r>
              <a:rPr lang="de-DE" dirty="0"/>
              <a:t> Dilemma: </a:t>
            </a:r>
            <a:r>
              <a:rPr lang="de-DE" dirty="0" err="1" smtClean="0"/>
              <a:t>Starvation</a:t>
            </a:r>
            <a:endParaRPr lang="en-US" dirty="0"/>
          </a:p>
        </p:txBody>
      </p:sp>
    </p:spTree>
    <p:extLst>
      <p:ext uri="{BB962C8B-B14F-4D97-AF65-F5344CB8AC3E}">
        <p14:creationId xmlns:p14="http://schemas.microsoft.com/office/powerpoint/2010/main" val="966659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Version Combinations Dilemma</a:t>
            </a:r>
            <a:endParaRPr lang="de-DE" dirty="0"/>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de-DE" b="1" dirty="0" smtClean="0"/>
              <a:t>Orchestration? </a:t>
            </a:r>
            <a:r>
              <a:rPr lang="de-DE" b="1" dirty="0" err="1" smtClean="0"/>
              <a:t>Starvation</a:t>
            </a:r>
            <a:r>
              <a:rPr lang="de-DE" b="1" dirty="0" smtClean="0"/>
              <a:t>!</a:t>
            </a:r>
          </a:p>
          <a:p>
            <a:pPr marL="342900" indent="-342900">
              <a:buFont typeface="Arial" panose="020B0604020202020204" pitchFamily="34" charset="0"/>
              <a:buChar char="•"/>
            </a:pPr>
            <a:r>
              <a:rPr lang="de-DE" b="1" dirty="0" smtClean="0"/>
              <a:t>Low </a:t>
            </a:r>
            <a:r>
              <a:rPr lang="de-DE" b="1" dirty="0" err="1" smtClean="0"/>
              <a:t>coupling</a:t>
            </a:r>
            <a:endParaRPr lang="de-DE" b="1" dirty="0" smtClean="0"/>
          </a:p>
          <a:p>
            <a:pPr marL="342900" indent="-342900">
              <a:buFont typeface="Arial" panose="020B0604020202020204" pitchFamily="34" charset="0"/>
              <a:buChar char="•"/>
            </a:pPr>
            <a:r>
              <a:rPr lang="de-DE" b="1" dirty="0" err="1" smtClean="0"/>
              <a:t>Incompatible</a:t>
            </a:r>
            <a:r>
              <a:rPr lang="de-DE" b="1" dirty="0" smtClean="0"/>
              <a:t> </a:t>
            </a:r>
            <a:r>
              <a:rPr lang="de-DE" b="1" dirty="0" smtClean="0"/>
              <a:t>API </a:t>
            </a:r>
            <a:r>
              <a:rPr lang="de-DE" b="1" dirty="0" err="1" smtClean="0"/>
              <a:t>change</a:t>
            </a:r>
            <a:r>
              <a:rPr lang="de-DE" b="1" dirty="0" smtClean="0"/>
              <a:t> </a:t>
            </a:r>
            <a:r>
              <a:rPr lang="de-DE" b="1" dirty="0" smtClean="0">
                <a:sym typeface="Wingdings"/>
              </a:rPr>
              <a:t></a:t>
            </a:r>
            <a:r>
              <a:rPr lang="de-DE" b="1" dirty="0" smtClean="0"/>
              <a:t> </a:t>
            </a:r>
            <a:r>
              <a:rPr lang="de-DE" b="1" dirty="0" err="1" smtClean="0"/>
              <a:t>new</a:t>
            </a:r>
            <a:r>
              <a:rPr lang="de-DE" b="1" dirty="0" smtClean="0"/>
              <a:t> API</a:t>
            </a:r>
            <a:endParaRPr lang="de-DE" b="1" dirty="0" smtClean="0"/>
          </a:p>
        </p:txBody>
      </p:sp>
    </p:spTree>
    <p:extLst>
      <p:ext uri="{BB962C8B-B14F-4D97-AF65-F5344CB8AC3E}">
        <p14:creationId xmlns:p14="http://schemas.microsoft.com/office/powerpoint/2010/main" val="1812169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Version Combinations Dilemma</a:t>
            </a:r>
            <a:endParaRPr lang="de-DE" dirty="0"/>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de-DE" b="1" dirty="0" err="1" smtClean="0"/>
              <a:t>Shared</a:t>
            </a:r>
            <a:r>
              <a:rPr lang="de-DE" b="1" dirty="0" smtClean="0"/>
              <a:t> </a:t>
            </a:r>
            <a:r>
              <a:rPr lang="de-DE" b="1" dirty="0" err="1"/>
              <a:t>a</a:t>
            </a:r>
            <a:r>
              <a:rPr lang="de-DE" b="1" dirty="0" err="1" smtClean="0"/>
              <a:t>cceptance</a:t>
            </a:r>
            <a:r>
              <a:rPr lang="de-DE" b="1" dirty="0" smtClean="0"/>
              <a:t> </a:t>
            </a:r>
            <a:r>
              <a:rPr lang="de-DE" b="1" dirty="0" err="1" smtClean="0"/>
              <a:t>stage</a:t>
            </a:r>
            <a:endParaRPr lang="de-DE" b="1" dirty="0" smtClean="0"/>
          </a:p>
          <a:p>
            <a:pPr marL="342900" indent="-342900">
              <a:buFont typeface="Arial" panose="020B0604020202020204" pitchFamily="34" charset="0"/>
              <a:buChar char="•"/>
            </a:pPr>
            <a:r>
              <a:rPr lang="de-DE" b="1" dirty="0" err="1" smtClean="0"/>
              <a:t>Canary</a:t>
            </a:r>
            <a:r>
              <a:rPr lang="de-DE" b="1" dirty="0" smtClean="0"/>
              <a:t> </a:t>
            </a:r>
            <a:r>
              <a:rPr lang="de-DE" b="1" dirty="0" err="1"/>
              <a:t>d</a:t>
            </a:r>
            <a:r>
              <a:rPr lang="de-DE" b="1" dirty="0" err="1" smtClean="0"/>
              <a:t>eployment</a:t>
            </a:r>
            <a:endParaRPr lang="de-DE" b="1" dirty="0" smtClean="0"/>
          </a:p>
          <a:p>
            <a:pPr marL="342900" indent="-342900">
              <a:buFont typeface="Arial" panose="020B0604020202020204" pitchFamily="34" charset="0"/>
              <a:buChar char="•"/>
            </a:pPr>
            <a:endParaRPr lang="de-DE" b="1" dirty="0" smtClean="0"/>
          </a:p>
        </p:txBody>
      </p:sp>
    </p:spTree>
    <p:extLst>
      <p:ext uri="{BB962C8B-B14F-4D97-AF65-F5344CB8AC3E}">
        <p14:creationId xmlns:p14="http://schemas.microsoft.com/office/powerpoint/2010/main" val="101232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Scaling Dilemma</a:t>
            </a:r>
            <a:endParaRPr lang="en-US" dirty="0"/>
          </a:p>
        </p:txBody>
      </p:sp>
      <p:sp>
        <p:nvSpPr>
          <p:cNvPr id="2" name="Triangle 1"/>
          <p:cNvSpPr/>
          <p:nvPr/>
        </p:nvSpPr>
        <p:spPr bwMode="gray">
          <a:xfrm>
            <a:off x="3318623" y="2116701"/>
            <a:ext cx="4802123" cy="3456034"/>
          </a:xfrm>
          <a:prstGeom prst="triangle">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sz="2000" kern="0" dirty="0" err="1">
              <a:ea typeface="Arial Unicode MS" pitchFamily="34" charset="-128"/>
              <a:cs typeface="Arial Unicode MS" pitchFamily="34" charset="-128"/>
            </a:endParaRPr>
          </a:p>
        </p:txBody>
      </p:sp>
      <p:sp>
        <p:nvSpPr>
          <p:cNvPr id="5" name="TextBox 4"/>
          <p:cNvSpPr txBox="1"/>
          <p:nvPr/>
        </p:nvSpPr>
        <p:spPr>
          <a:xfrm>
            <a:off x="5377442" y="1575761"/>
            <a:ext cx="738985" cy="4308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800" kern="0" dirty="0" smtClean="0">
                <a:ea typeface="Arial Unicode MS" pitchFamily="34" charset="-128"/>
                <a:cs typeface="Arial Unicode MS" pitchFamily="34" charset="-128"/>
              </a:rPr>
              <a:t>Cost</a:t>
            </a:r>
          </a:p>
        </p:txBody>
      </p:sp>
      <p:sp>
        <p:nvSpPr>
          <p:cNvPr id="13" name="TextBox 12"/>
          <p:cNvSpPr txBox="1"/>
          <p:nvPr/>
        </p:nvSpPr>
        <p:spPr>
          <a:xfrm>
            <a:off x="2211004" y="5203403"/>
            <a:ext cx="799899" cy="4308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800" kern="0" smtClean="0">
                <a:ea typeface="Arial Unicode MS" pitchFamily="34" charset="-128"/>
                <a:cs typeface="Arial Unicode MS" pitchFamily="34" charset="-128"/>
              </a:rPr>
              <a:t>Time</a:t>
            </a:r>
            <a:endParaRPr lang="en-US" sz="2800" kern="0" dirty="0" smtClean="0">
              <a:ea typeface="Arial Unicode MS" pitchFamily="34" charset="-128"/>
              <a:cs typeface="Arial Unicode MS" pitchFamily="34" charset="-128"/>
            </a:endParaRPr>
          </a:p>
        </p:txBody>
      </p:sp>
      <p:sp>
        <p:nvSpPr>
          <p:cNvPr id="14" name="TextBox 13"/>
          <p:cNvSpPr txBox="1"/>
          <p:nvPr/>
        </p:nvSpPr>
        <p:spPr>
          <a:xfrm>
            <a:off x="8487832" y="5203403"/>
            <a:ext cx="1779333" cy="4308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800" kern="0" dirty="0" smtClean="0">
                <a:ea typeface="Arial Unicode MS" pitchFamily="34" charset="-128"/>
                <a:cs typeface="Arial Unicode MS" pitchFamily="34" charset="-128"/>
              </a:rPr>
              <a:t>Complexity</a:t>
            </a:r>
          </a:p>
        </p:txBody>
      </p:sp>
    </p:spTree>
    <p:extLst>
      <p:ext uri="{BB962C8B-B14F-4D97-AF65-F5344CB8AC3E}">
        <p14:creationId xmlns:p14="http://schemas.microsoft.com/office/powerpoint/2010/main" val="1046309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16x9_white" id="{5B9E04C7-8861-F944-980F-F522921FC962}" vid="{DB34C235-A912-F745-9312-7D31E81A07A1}"/>
    </a:ext>
  </a:ext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SAP_2013_16x9_v1.0</Template>
  <TotalTime>277</TotalTime>
  <Words>998</Words>
  <Application>Microsoft Macintosh PowerPoint</Application>
  <PresentationFormat>Custom</PresentationFormat>
  <Paragraphs>169</Paragraphs>
  <Slides>14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 Unicode MS</vt:lpstr>
      <vt:lpstr>Courier New</vt:lpstr>
      <vt:lpstr>Symbol</vt:lpstr>
      <vt:lpstr>Wingdings</vt:lpstr>
      <vt:lpstr>Wingdings</vt:lpstr>
      <vt:lpstr>Arial</vt:lpstr>
      <vt:lpstr>SAP_2016_16x9_white</vt:lpstr>
      <vt:lpstr>Continuous Delivery and Microservices</vt:lpstr>
      <vt:lpstr>Motivation</vt:lpstr>
      <vt:lpstr>The Way to Microservices</vt:lpstr>
      <vt:lpstr>The Version Combinations Dilemma: A Big Issue</vt:lpstr>
      <vt:lpstr>The Version Combinations Dilemma: A Small Issue</vt:lpstr>
      <vt:lpstr>The Version Combinations Dilemma: Starvation</vt:lpstr>
      <vt:lpstr>The Version Combinations Dilemma</vt:lpstr>
      <vt:lpstr>The Version Combinations Dilemma</vt:lpstr>
      <vt:lpstr>The Scaling Dilemma</vt:lpstr>
      <vt:lpstr>Example: Shared Spaces</vt:lpstr>
      <vt:lpstr>Example: One Space Per App</vt:lpstr>
      <vt:lpstr>Example: Pooling</vt:lpstr>
      <vt:lpstr>Microservices and Continuous Delivery</vt:lpstr>
      <vt:lpstr>Automated Space Setup</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d000909</dc:creator>
  <cp:lastModifiedBy>Microsoft Office User</cp:lastModifiedBy>
  <cp:revision>1031</cp:revision>
  <cp:lastPrinted>2014-09-17T13:59:05Z</cp:lastPrinted>
  <dcterms:created xsi:type="dcterms:W3CDTF">2013-01-24T15:07:38Z</dcterms:created>
  <dcterms:modified xsi:type="dcterms:W3CDTF">2016-02-18T16:24:52Z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