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777" r:id="rId2"/>
    <p:sldId id="806" r:id="rId3"/>
    <p:sldId id="807" r:id="rId4"/>
    <p:sldId id="808" r:id="rId5"/>
    <p:sldId id="719" r:id="rId6"/>
    <p:sldId id="794" r:id="rId7"/>
    <p:sldId id="804" r:id="rId8"/>
    <p:sldId id="795" r:id="rId9"/>
    <p:sldId id="796" r:id="rId10"/>
    <p:sldId id="809" r:id="rId11"/>
    <p:sldId id="803" r:id="rId12"/>
    <p:sldId id="802" r:id="rId13"/>
    <p:sldId id="801" r:id="rId14"/>
    <p:sldId id="799" r:id="rId15"/>
    <p:sldId id="784" r:id="rId16"/>
    <p:sldId id="810" r:id="rId17"/>
    <p:sldId id="727" r:id="rId18"/>
    <p:sldId id="805" r:id="rId19"/>
    <p:sldId id="786" r:id="rId20"/>
    <p:sldId id="788" r:id="rId21"/>
    <p:sldId id="792" r:id="rId22"/>
    <p:sldId id="778" r:id="rId23"/>
    <p:sldId id="779" r:id="rId24"/>
    <p:sldId id="780" r:id="rId25"/>
    <p:sldId id="781" r:id="rId26"/>
    <p:sldId id="800" r:id="rId27"/>
    <p:sldId id="783" r:id="rId2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9933"/>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82002" autoAdjust="0"/>
  </p:normalViewPr>
  <p:slideViewPr>
    <p:cSldViewPr snapToGrid="0" snapToObjects="1" showGuides="1">
      <p:cViewPr>
        <p:scale>
          <a:sx n="80" d="100"/>
          <a:sy n="80" d="100"/>
        </p:scale>
        <p:origin x="1038" y="-12"/>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a:t>
            </a:fld>
            <a:endParaRPr dirty="0">
              <a:solidFill>
                <a:prstClr val="black"/>
              </a:solidFill>
            </a:endParaRPr>
          </a:p>
        </p:txBody>
      </p:sp>
    </p:spTree>
    <p:extLst>
      <p:ext uri="{BB962C8B-B14F-4D97-AF65-F5344CB8AC3E}">
        <p14:creationId xmlns:p14="http://schemas.microsoft.com/office/powerpoint/2010/main" val="129173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a:t>
            </a:fld>
            <a:endParaRPr dirty="0">
              <a:solidFill>
                <a:prstClr val="black"/>
              </a:solidFill>
            </a:endParaRPr>
          </a:p>
        </p:txBody>
      </p:sp>
    </p:spTree>
    <p:extLst>
      <p:ext uri="{BB962C8B-B14F-4D97-AF65-F5344CB8AC3E}">
        <p14:creationId xmlns:p14="http://schemas.microsoft.com/office/powerpoint/2010/main" val="380882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a:t>
            </a:fld>
            <a:endParaRPr dirty="0">
              <a:solidFill>
                <a:prstClr val="black"/>
              </a:solidFill>
            </a:endParaRPr>
          </a:p>
        </p:txBody>
      </p:sp>
    </p:spTree>
    <p:extLst>
      <p:ext uri="{BB962C8B-B14F-4D97-AF65-F5344CB8AC3E}">
        <p14:creationId xmlns:p14="http://schemas.microsoft.com/office/powerpoint/2010/main" val="297189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applications of the same action do not have side effects on the system state.</a:t>
            </a:r>
          </a:p>
          <a:p>
            <a:r>
              <a:rPr lang="en-US" dirty="0" smtClean="0"/>
              <a:t>Running the tool over and over doesn't change the system after the first time.</a:t>
            </a:r>
          </a:p>
          <a:p>
            <a:endParaRPr lang="de-DE" dirty="0" smtClean="0"/>
          </a:p>
          <a:p>
            <a:r>
              <a:rPr lang="de-DE" b="1" dirty="0" smtClean="0"/>
              <a:t>mkdir -p /var/lib/statedir/myapp</a:t>
            </a:r>
          </a:p>
          <a:p>
            <a:endParaRPr lang="de-DE" dirty="0" smtClean="0"/>
          </a:p>
          <a:p>
            <a:r>
              <a:rPr lang="en-US" dirty="0" smtClean="0"/>
              <a:t>No matter how many times we run this command, it will result in that tree being created.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74744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54922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48182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684214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s://shelf.mo.sap.corp/readymades/sap-jenkins-readymade" TargetMode="External"/><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hyperlink" Target="https://wiki.wdf.sap.corp/wiki/pages/viewpage.action?pageId=156316174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shelf.mo.sap.cor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wdf.sap.corp/cc-java-dev/cc-m4-coursematerial/blob/master/Exercises/Exercise01-CreateJenkinsOnMonsoon.md"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wdf.sap.corp/cc-java-dev/cc-m4-coursematerial/blob/master/Exercises/Exercise01-CreateJenkinsOnMonsoon.md"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jpeg"/><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hyperlink" Target="/upload.wikimedia.org/wikipedia/commons/d/df/Cloudshare_logo.jpg" TargetMode="External"/><Relationship Id="rId2" Type="http://schemas.openxmlformats.org/officeDocument/2006/relationships/image" Target="../media/image13.emf"/><Relationship Id="rId1" Type="http://schemas.openxmlformats.org/officeDocument/2006/relationships/slideLayout" Target="../slideLayouts/slideLayout10.xml"/><Relationship Id="rId6" Type="http://schemas.openxmlformats.org/officeDocument/2006/relationships/image" Target="../media/image17.png"/><Relationship Id="rId11" Type="http://schemas.openxmlformats.org/officeDocument/2006/relationships/image" Target="../media/image21.jpeg"/><Relationship Id="rId5" Type="http://schemas.openxmlformats.org/officeDocument/2006/relationships/image" Target="../media/image16.emf"/><Relationship Id="rId10" Type="http://schemas.openxmlformats.org/officeDocument/2006/relationships/image" Target="../media/image20.png"/><Relationship Id="rId4" Type="http://schemas.openxmlformats.org/officeDocument/2006/relationships/image" Target="../media/image15.emf"/><Relationship Id="rId9" Type="http://schemas.openxmlformats.org/officeDocument/2006/relationships/hyperlink" Target="http://4.bp.blogspot.com/--xsONpCi8l8/TbGm9x6p5VI/AAAAAAAAEWA/yRgBSb4sBKQ/s1600/800px-Amazon_Web_Services_logo.svg.png" TargetMode="External"/><Relationship Id="rId1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19"/>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Infrastructure as Code</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7418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Monsoon</a:t>
            </a:r>
            <a:r>
              <a:rPr lang="de-DE" dirty="0" smtClean="0"/>
              <a:t>: SAP Jenkins Readymade</a:t>
            </a:r>
            <a:endParaRPr lang="de-DE" dirty="0"/>
          </a:p>
        </p:txBody>
      </p:sp>
      <p:sp>
        <p:nvSpPr>
          <p:cNvPr id="3" name="Content Placeholder 2"/>
          <p:cNvSpPr>
            <a:spLocks noGrp="1"/>
          </p:cNvSpPr>
          <p:nvPr>
            <p:ph idx="1"/>
          </p:nvPr>
        </p:nvSpPr>
        <p:spPr/>
        <p:txBody>
          <a:bodyPr/>
          <a:lstStyle/>
          <a:p>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00" y="1343063"/>
            <a:ext cx="7042858" cy="502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792249" y="826831"/>
            <a:ext cx="4744077" cy="276999"/>
          </a:xfrm>
          <a:prstGeom prst="rect">
            <a:avLst/>
          </a:prstGeom>
        </p:spPr>
        <p:txBody>
          <a:bodyPr wrap="square">
            <a:spAutoFit/>
          </a:bodyPr>
          <a:lstStyle/>
          <a:p>
            <a:r>
              <a:rPr lang="de-DE" sz="1200" dirty="0">
                <a:hlinkClick r:id="rId3"/>
              </a:rPr>
              <a:t>https://</a:t>
            </a:r>
            <a:r>
              <a:rPr lang="de-DE" sz="1200" dirty="0" smtClean="0">
                <a:hlinkClick r:id="rId3"/>
              </a:rPr>
              <a:t>shelf.mo.sap.corp/readymades/sap-jenkins-readymade</a:t>
            </a:r>
            <a:endParaRPr lang="de-DE" sz="1200" dirty="0"/>
          </a:p>
        </p:txBody>
      </p:sp>
      <p:sp>
        <p:nvSpPr>
          <p:cNvPr id="5" name="Rectangle 4"/>
          <p:cNvSpPr/>
          <p:nvPr/>
        </p:nvSpPr>
        <p:spPr>
          <a:xfrm>
            <a:off x="6792249" y="549832"/>
            <a:ext cx="5339500" cy="276999"/>
          </a:xfrm>
          <a:prstGeom prst="rect">
            <a:avLst/>
          </a:prstGeom>
        </p:spPr>
        <p:txBody>
          <a:bodyPr wrap="square">
            <a:spAutoFit/>
          </a:bodyPr>
          <a:lstStyle/>
          <a:p>
            <a:r>
              <a:rPr lang="de-DE" sz="1100" dirty="0">
                <a:hlinkClick r:id="rId4"/>
              </a:rPr>
              <a:t>https://</a:t>
            </a:r>
            <a:r>
              <a:rPr lang="de-DE" sz="1200" dirty="0" smtClean="0">
                <a:hlinkClick r:id="rId4"/>
              </a:rPr>
              <a:t>wiki.wdf.sap.corp/wiki/pages/viewpage.action?pageId=1563161749</a:t>
            </a:r>
            <a:endParaRPr lang="de-DE" sz="1100" dirty="0"/>
          </a:p>
        </p:txBody>
      </p:sp>
    </p:spTree>
    <p:extLst>
      <p:ext uri="{BB962C8B-B14F-4D97-AF65-F5344CB8AC3E}">
        <p14:creationId xmlns:p14="http://schemas.microsoft.com/office/powerpoint/2010/main" val="2706897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smtClean="0"/>
              <a:t>Structure</a:t>
            </a:r>
            <a:r>
              <a:rPr lang="de-DE" dirty="0" smtClean="0"/>
              <a:t> </a:t>
            </a:r>
            <a:r>
              <a:rPr lang="de-DE" dirty="0" err="1" smtClean="0"/>
              <a:t>of</a:t>
            </a:r>
            <a:r>
              <a:rPr lang="de-DE" dirty="0" smtClean="0"/>
              <a:t> </a:t>
            </a:r>
            <a:r>
              <a:rPr lang="de-DE" dirty="0" err="1" smtClean="0"/>
              <a:t>recipes</a:t>
            </a:r>
            <a:r>
              <a:rPr lang="de-DE" dirty="0" smtClean="0"/>
              <a:t>, </a:t>
            </a:r>
            <a:r>
              <a:rPr lang="de-DE" dirty="0" err="1" smtClean="0"/>
              <a:t>cookbooks</a:t>
            </a:r>
            <a:r>
              <a:rPr lang="de-DE" dirty="0" smtClean="0"/>
              <a:t> </a:t>
            </a:r>
            <a:r>
              <a:rPr lang="de-DE" dirty="0" err="1" smtClean="0"/>
              <a:t>and</a:t>
            </a:r>
            <a:r>
              <a:rPr lang="de-DE" dirty="0" smtClean="0"/>
              <a:t> </a:t>
            </a:r>
            <a:r>
              <a:rPr lang="de-DE" dirty="0" err="1" smtClean="0"/>
              <a:t>readymades</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83" y="2123078"/>
            <a:ext cx="3939437" cy="3168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82216" y="1651520"/>
            <a:ext cx="425625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err="1" smtClean="0">
                <a:ea typeface="Arial Unicode MS" pitchFamily="34" charset="-128"/>
                <a:cs typeface="Arial Unicode MS" pitchFamily="34" charset="-128"/>
              </a:rPr>
              <a:t>Readymades</a:t>
            </a:r>
            <a:endParaRPr lang="en-US" sz="2000" b="1" kern="0" dirty="0" smtClean="0">
              <a:ea typeface="Arial Unicode MS" pitchFamily="34" charset="-128"/>
              <a:cs typeface="Arial Unicode MS" pitchFamily="34" charset="-128"/>
            </a:endParaRPr>
          </a:p>
        </p:txBody>
      </p:sp>
      <p:sp>
        <p:nvSpPr>
          <p:cNvPr id="7" name="Right Arrow 6"/>
          <p:cNvSpPr/>
          <p:nvPr/>
        </p:nvSpPr>
        <p:spPr bwMode="gray">
          <a:xfrm rot="20360473">
            <a:off x="3689631" y="3182484"/>
            <a:ext cx="2027998" cy="34024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a:xfrm>
            <a:off x="5907781" y="2060442"/>
            <a:ext cx="6096000" cy="5262979"/>
          </a:xfrm>
          <a:prstGeom prst="rect">
            <a:avLst/>
          </a:prstGeom>
        </p:spPr>
        <p:txBody>
          <a:bodyPr>
            <a:spAutoFit/>
          </a:bodyPr>
          <a:lstStyle/>
          <a:p>
            <a:pPr marL="342900" indent="-342900">
              <a:buFont typeface="Wingdings" panose="05000000000000000000" pitchFamily="2" charset="2"/>
              <a:buChar char="§"/>
            </a:pPr>
            <a:r>
              <a:rPr lang="en-US" dirty="0"/>
              <a:t>collection of cookbooks that defines a ready-to-install system </a:t>
            </a:r>
            <a:r>
              <a:rPr lang="en-US" dirty="0" smtClean="0"/>
              <a:t>type</a:t>
            </a:r>
          </a:p>
          <a:p>
            <a:pPr marL="342900" indent="-342900">
              <a:buFont typeface="Wingdings" panose="05000000000000000000" pitchFamily="2" charset="2"/>
              <a:buChar char="§"/>
            </a:pPr>
            <a:r>
              <a:rPr lang="en-US" dirty="0"/>
              <a:t>is defined inside a </a:t>
            </a:r>
            <a:r>
              <a:rPr lang="en-US" dirty="0" err="1"/>
              <a:t>readymade.rb</a:t>
            </a:r>
            <a:r>
              <a:rPr lang="en-US" dirty="0"/>
              <a:t> file which contains</a:t>
            </a:r>
          </a:p>
          <a:p>
            <a:pPr marL="887288" lvl="1" indent="-342900">
              <a:buFont typeface="Wingdings" panose="05000000000000000000" pitchFamily="2" charset="2"/>
              <a:buChar char="§"/>
            </a:pPr>
            <a:r>
              <a:rPr lang="en-US" dirty="0"/>
              <a:t>predefined attribute values that are set on </a:t>
            </a:r>
            <a:r>
              <a:rPr lang="en-US" dirty="0" smtClean="0"/>
              <a:t>instances</a:t>
            </a:r>
          </a:p>
          <a:p>
            <a:pPr marL="887288" lvl="1" indent="-342900">
              <a:buFont typeface="Wingdings" panose="05000000000000000000" pitchFamily="2" charset="2"/>
              <a:buChar char="§"/>
            </a:pPr>
            <a:r>
              <a:rPr lang="en-US" dirty="0"/>
              <a:t>templates that define a instance type like database or application server </a:t>
            </a:r>
            <a:endParaRPr lang="de-DE" dirty="0"/>
          </a:p>
          <a:p>
            <a:pPr marL="887288" lvl="1" indent="-342900">
              <a:buFont typeface="Wingdings" panose="05000000000000000000" pitchFamily="2" charset="2"/>
              <a:buChar char="§"/>
            </a:pPr>
            <a:r>
              <a:rPr lang="en-US" dirty="0"/>
              <a:t>A README.md file should be provided in the cookbook which provides a good introduction on how to use </a:t>
            </a:r>
            <a:r>
              <a:rPr lang="en-US" dirty="0" smtClean="0"/>
              <a:t>it</a:t>
            </a:r>
          </a:p>
          <a:p>
            <a:pPr marL="342900" indent="-342900">
              <a:buFont typeface="Wingdings" panose="05000000000000000000" pitchFamily="2" charset="2"/>
              <a:buChar char="§"/>
            </a:pPr>
            <a:r>
              <a:rPr lang="en-US" dirty="0" smtClean="0"/>
              <a:t>External cookbooks are included via the </a:t>
            </a:r>
            <a:r>
              <a:rPr lang="en-US" dirty="0" err="1" smtClean="0"/>
              <a:t>Cheffile</a:t>
            </a:r>
            <a:endParaRPr lang="en-US" dirty="0"/>
          </a:p>
          <a:p>
            <a:pPr lvl="1">
              <a:buNone/>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5" name="Rectangle 4"/>
          <p:cNvSpPr/>
          <p:nvPr/>
        </p:nvSpPr>
        <p:spPr bwMode="gray">
          <a:xfrm>
            <a:off x="2073350" y="1339702"/>
            <a:ext cx="3242930" cy="1711842"/>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ight Brace 8"/>
          <p:cNvSpPr/>
          <p:nvPr/>
        </p:nvSpPr>
        <p:spPr>
          <a:xfrm>
            <a:off x="2663924" y="2105243"/>
            <a:ext cx="845744" cy="3165517"/>
          </a:xfrm>
          <a:prstGeom prst="rightBrace">
            <a:avLst/>
          </a:prstGeom>
          <a:ln w="317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5114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smtClean="0"/>
              <a:t>Structure</a:t>
            </a:r>
            <a:r>
              <a:rPr lang="de-DE" dirty="0" smtClean="0"/>
              <a:t> </a:t>
            </a:r>
            <a:r>
              <a:rPr lang="de-DE" dirty="0" err="1" smtClean="0"/>
              <a:t>of</a:t>
            </a:r>
            <a:r>
              <a:rPr lang="de-DE" dirty="0" smtClean="0"/>
              <a:t> </a:t>
            </a:r>
            <a:r>
              <a:rPr lang="de-DE" dirty="0" err="1" smtClean="0"/>
              <a:t>recipes</a:t>
            </a:r>
            <a:r>
              <a:rPr lang="de-DE" dirty="0" smtClean="0"/>
              <a:t>, </a:t>
            </a:r>
            <a:r>
              <a:rPr lang="de-DE" dirty="0" err="1" smtClean="0"/>
              <a:t>cookbooks</a:t>
            </a:r>
            <a:r>
              <a:rPr lang="de-DE" dirty="0" smtClean="0"/>
              <a:t> </a:t>
            </a:r>
            <a:r>
              <a:rPr lang="de-DE" dirty="0" err="1" smtClean="0"/>
              <a:t>and</a:t>
            </a:r>
            <a:r>
              <a:rPr lang="de-DE" dirty="0" smtClean="0"/>
              <a:t> </a:t>
            </a:r>
            <a:r>
              <a:rPr lang="de-DE" dirty="0" err="1" smtClean="0"/>
              <a:t>readymades</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83" y="2123078"/>
            <a:ext cx="3939437" cy="3168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82216" y="1651520"/>
            <a:ext cx="425625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ea typeface="Arial Unicode MS" pitchFamily="34" charset="-128"/>
                <a:cs typeface="Arial Unicode MS" pitchFamily="34" charset="-128"/>
              </a:rPr>
              <a:t>Cookbook</a:t>
            </a:r>
          </a:p>
        </p:txBody>
      </p:sp>
      <p:sp>
        <p:nvSpPr>
          <p:cNvPr id="7" name="Right Arrow 6"/>
          <p:cNvSpPr/>
          <p:nvPr/>
        </p:nvSpPr>
        <p:spPr bwMode="gray">
          <a:xfrm rot="20360473">
            <a:off x="3342877" y="4166721"/>
            <a:ext cx="2665003" cy="34024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a:xfrm>
            <a:off x="5907781" y="2060442"/>
            <a:ext cx="6096000" cy="5262979"/>
          </a:xfrm>
          <a:prstGeom prst="rect">
            <a:avLst/>
          </a:prstGeom>
        </p:spPr>
        <p:txBody>
          <a:bodyPr>
            <a:spAutoFit/>
          </a:bodyPr>
          <a:lstStyle/>
          <a:p>
            <a:pPr marL="342900" indent="-342900">
              <a:buFont typeface="Wingdings" panose="05000000000000000000" pitchFamily="2" charset="2"/>
              <a:buChar char="§"/>
            </a:pPr>
            <a:r>
              <a:rPr lang="en-US" dirty="0"/>
              <a:t>bundle that encapsulates all the necessary resources to automate the installation and configuration of a </a:t>
            </a:r>
            <a:r>
              <a:rPr lang="en-US" dirty="0" smtClean="0"/>
              <a:t>system</a:t>
            </a:r>
          </a:p>
          <a:p>
            <a:pPr marL="887288" lvl="1" indent="-342900">
              <a:buFont typeface="Wingdings" panose="05000000000000000000" pitchFamily="2" charset="2"/>
              <a:buChar char="§"/>
            </a:pPr>
            <a:r>
              <a:rPr lang="en-US" dirty="0" smtClean="0"/>
              <a:t>Recipes</a:t>
            </a:r>
          </a:p>
          <a:p>
            <a:pPr marL="887288" lvl="1" indent="-342900">
              <a:buFont typeface="Wingdings" panose="05000000000000000000" pitchFamily="2" charset="2"/>
              <a:buChar char="§"/>
            </a:pPr>
            <a:r>
              <a:rPr lang="en-US" dirty="0" smtClean="0"/>
              <a:t>Attributes</a:t>
            </a:r>
          </a:p>
          <a:p>
            <a:pPr marL="887288" lvl="1" indent="-342900">
              <a:buFont typeface="Wingdings" panose="05000000000000000000" pitchFamily="2" charset="2"/>
              <a:buChar char="§"/>
            </a:pPr>
            <a:r>
              <a:rPr lang="en-US" dirty="0" smtClean="0"/>
              <a:t>Libraries</a:t>
            </a:r>
          </a:p>
          <a:p>
            <a:pPr marL="887288" lvl="1" indent="-342900">
              <a:buFont typeface="Wingdings" panose="05000000000000000000" pitchFamily="2" charset="2"/>
              <a:buChar char="§"/>
            </a:pPr>
            <a:r>
              <a:rPr lang="en-US" dirty="0" smtClean="0"/>
              <a:t>Resources and Providers</a:t>
            </a:r>
          </a:p>
          <a:p>
            <a:pPr marL="887288"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unit of distribution and sharing in </a:t>
            </a:r>
            <a:r>
              <a:rPr lang="en-US" dirty="0" smtClean="0"/>
              <a:t>Chef</a:t>
            </a:r>
          </a:p>
          <a:p>
            <a:pPr marL="342900" indent="-342900">
              <a:buFont typeface="Wingdings" panose="05000000000000000000" pitchFamily="2" charset="2"/>
              <a:buChar char="§"/>
            </a:pPr>
            <a:r>
              <a:rPr lang="en-US" dirty="0"/>
              <a:t>defines an installation/configuration scenario  such as everything needed to install and configure MySQL or SAP component on an existing HANA DB,  </a:t>
            </a:r>
            <a:r>
              <a:rPr lang="en-US" dirty="0" err="1"/>
              <a:t>MyLab</a:t>
            </a:r>
            <a:r>
              <a:rPr lang="en-US" dirty="0"/>
              <a:t> packages, etc.</a:t>
            </a:r>
          </a:p>
          <a:p>
            <a:r>
              <a:rPr lang="en-US" dirty="0" smtClean="0"/>
              <a:t> </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9" name="Right Brace 8"/>
          <p:cNvSpPr/>
          <p:nvPr/>
        </p:nvSpPr>
        <p:spPr>
          <a:xfrm>
            <a:off x="2371069" y="4295554"/>
            <a:ext cx="845744" cy="1070903"/>
          </a:xfrm>
          <a:prstGeom prst="rightBrace">
            <a:avLst/>
          </a:prstGeom>
          <a:ln w="317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3558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smtClean="0"/>
              <a:t>Structure</a:t>
            </a:r>
            <a:r>
              <a:rPr lang="de-DE" dirty="0" smtClean="0"/>
              <a:t> </a:t>
            </a:r>
            <a:r>
              <a:rPr lang="de-DE" dirty="0" err="1" smtClean="0"/>
              <a:t>of</a:t>
            </a:r>
            <a:r>
              <a:rPr lang="de-DE" dirty="0" smtClean="0"/>
              <a:t> </a:t>
            </a:r>
            <a:r>
              <a:rPr lang="de-DE" dirty="0" err="1" smtClean="0"/>
              <a:t>recipes</a:t>
            </a:r>
            <a:r>
              <a:rPr lang="de-DE" dirty="0" smtClean="0"/>
              <a:t>, </a:t>
            </a:r>
            <a:r>
              <a:rPr lang="de-DE" dirty="0" err="1" smtClean="0"/>
              <a:t>cookbooks</a:t>
            </a:r>
            <a:r>
              <a:rPr lang="de-DE" dirty="0" smtClean="0"/>
              <a:t> </a:t>
            </a:r>
            <a:r>
              <a:rPr lang="de-DE" dirty="0" err="1" smtClean="0"/>
              <a:t>and</a:t>
            </a:r>
            <a:r>
              <a:rPr lang="de-DE" dirty="0" smtClean="0"/>
              <a:t> </a:t>
            </a:r>
            <a:r>
              <a:rPr lang="de-DE" dirty="0" err="1" smtClean="0"/>
              <a:t>readymades</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83" y="2123078"/>
            <a:ext cx="3939437" cy="3168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82216" y="1694052"/>
            <a:ext cx="425625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ea typeface="Arial Unicode MS" pitchFamily="34" charset="-128"/>
                <a:cs typeface="Arial Unicode MS" pitchFamily="34" charset="-128"/>
              </a:rPr>
              <a:t>Recipe</a:t>
            </a:r>
          </a:p>
        </p:txBody>
      </p:sp>
      <p:sp>
        <p:nvSpPr>
          <p:cNvPr id="7" name="Right Arrow 6"/>
          <p:cNvSpPr/>
          <p:nvPr/>
        </p:nvSpPr>
        <p:spPr bwMode="gray">
          <a:xfrm rot="20360473">
            <a:off x="3215279" y="4400648"/>
            <a:ext cx="2665003" cy="34024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a:xfrm>
            <a:off x="5907781" y="2092341"/>
            <a:ext cx="6096000" cy="2354491"/>
          </a:xfrm>
          <a:prstGeom prst="rect">
            <a:avLst/>
          </a:prstGeom>
        </p:spPr>
        <p:txBody>
          <a:bodyPr>
            <a:spAutoFit/>
          </a:bodyPr>
          <a:lstStyle/>
          <a:p>
            <a:pPr marL="342900" indent="-342900">
              <a:buFont typeface="Wingdings" panose="05000000000000000000" pitchFamily="2" charset="2"/>
              <a:buChar char="§"/>
            </a:pPr>
            <a:r>
              <a:rPr lang="de-DE" dirty="0" err="1"/>
              <a:t>ruby</a:t>
            </a:r>
            <a:r>
              <a:rPr lang="de-DE" dirty="0"/>
              <a:t> </a:t>
            </a:r>
            <a:r>
              <a:rPr lang="de-DE" dirty="0" err="1"/>
              <a:t>file</a:t>
            </a:r>
            <a:r>
              <a:rPr lang="de-DE" dirty="0"/>
              <a:t> (*.</a:t>
            </a:r>
            <a:r>
              <a:rPr lang="de-DE" dirty="0" err="1"/>
              <a:t>rb</a:t>
            </a:r>
            <a:r>
              <a:rPr lang="de-DE" dirty="0"/>
              <a:t>) - </a:t>
            </a:r>
            <a:r>
              <a:rPr lang="en-US" dirty="0"/>
              <a:t>the most fundamental machine configuration element i.e. what one writes to install and configure components on the </a:t>
            </a:r>
            <a:r>
              <a:rPr lang="en-US" dirty="0" smtClean="0"/>
              <a:t>machine</a:t>
            </a:r>
          </a:p>
          <a:p>
            <a:pPr marL="342900" indent="-342900">
              <a:buFont typeface="Wingdings" panose="05000000000000000000" pitchFamily="2" charset="2"/>
              <a:buChar char="§"/>
            </a:pPr>
            <a:r>
              <a:rPr lang="en-US" dirty="0"/>
              <a:t>Recipes need to be </a:t>
            </a:r>
            <a:r>
              <a:rPr lang="en-US" dirty="0" smtClean="0"/>
              <a:t>idempotent</a:t>
            </a:r>
          </a:p>
          <a:p>
            <a:r>
              <a:rPr lang="en-US" dirty="0" smtClean="0"/>
              <a:t>     -&gt; run over and over again with same outcome</a:t>
            </a:r>
            <a:endParaRPr lang="en-US" dirty="0"/>
          </a:p>
          <a:p>
            <a:pPr marL="342900" indent="-342900">
              <a:buFont typeface="Wingdings" panose="05000000000000000000" pitchFamily="2" charset="2"/>
              <a:buChar char="§"/>
            </a:pPr>
            <a:endParaRPr lang="en-US" dirty="0"/>
          </a:p>
        </p:txBody>
      </p:sp>
      <p:sp>
        <p:nvSpPr>
          <p:cNvPr id="9" name="Right Brace 8"/>
          <p:cNvSpPr/>
          <p:nvPr/>
        </p:nvSpPr>
        <p:spPr>
          <a:xfrm>
            <a:off x="2699046" y="4933511"/>
            <a:ext cx="337005" cy="422313"/>
          </a:xfrm>
          <a:prstGeom prst="rightBrace">
            <a:avLst/>
          </a:prstGeom>
          <a:ln w="317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6363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68212" y="331627"/>
            <a:ext cx="8497967" cy="756175"/>
          </a:xfrm>
        </p:spPr>
        <p:txBody>
          <a:bodyPr/>
          <a:lstStyle/>
          <a:p>
            <a:r>
              <a:rPr lang="en-US" dirty="0"/>
              <a:t/>
            </a:r>
            <a:br>
              <a:rPr lang="en-US" dirty="0"/>
            </a:br>
            <a:r>
              <a:rPr lang="en-US" dirty="0" smtClean="0"/>
              <a:t>Customization</a:t>
            </a:r>
            <a:r>
              <a:rPr lang="en-US" dirty="0"/>
              <a:t/>
            </a:r>
            <a:br>
              <a:rPr lang="en-US" dirty="0"/>
            </a:br>
            <a:r>
              <a:rPr lang="en-US" dirty="0"/>
              <a:t> </a:t>
            </a:r>
          </a:p>
        </p:txBody>
      </p:sp>
      <p:sp>
        <p:nvSpPr>
          <p:cNvPr id="2" name="TextBox 1"/>
          <p:cNvSpPr txBox="1"/>
          <p:nvPr/>
        </p:nvSpPr>
        <p:spPr>
          <a:xfrm>
            <a:off x="397141" y="1486435"/>
            <a:ext cx="8481729" cy="2769989"/>
          </a:xfrm>
          <a:prstGeom prst="rect">
            <a:avLst/>
          </a:prstGeom>
          <a:noFill/>
        </p:spPr>
        <p:txBody>
          <a:bodyPr wrap="square" lIns="0" tIns="0" rIns="0" bIns="0" rtlCol="0">
            <a:spAutoFit/>
          </a:bodyPr>
          <a:lstStyle/>
          <a:p>
            <a:pPr marL="285807" indent="-285807" fontAlgn="base">
              <a:spcBef>
                <a:spcPts val="600"/>
              </a:spcBef>
              <a:spcAft>
                <a:spcPct val="0"/>
              </a:spcAft>
              <a:buClr>
                <a:srgbClr val="F0AB00"/>
              </a:buClr>
              <a:buSzPct val="80000"/>
              <a:buFont typeface="Arial" panose="020B0604020202020204" pitchFamily="34" charset="0"/>
              <a:buChar char="•"/>
            </a:pPr>
            <a:r>
              <a:rPr lang="de-DE" sz="2000" b="1" kern="0" dirty="0">
                <a:ea typeface="Arial Unicode MS" pitchFamily="34" charset="-128"/>
                <a:cs typeface="Arial Unicode MS" pitchFamily="34" charset="-128"/>
              </a:rPr>
              <a:t>All </a:t>
            </a:r>
            <a:r>
              <a:rPr lang="de-DE" sz="2000" b="1" kern="0" dirty="0" err="1">
                <a:ea typeface="Arial Unicode MS" pitchFamily="34" charset="-128"/>
                <a:cs typeface="Arial Unicode MS" pitchFamily="34" charset="-128"/>
              </a:rPr>
              <a:t>recipes</a:t>
            </a:r>
            <a:r>
              <a:rPr lang="de-DE" sz="2000" b="1" kern="0" dirty="0">
                <a:ea typeface="Arial Unicode MS" pitchFamily="34" charset="-128"/>
                <a:cs typeface="Arial Unicode MS" pitchFamily="34" charset="-128"/>
              </a:rPr>
              <a:t>/</a:t>
            </a:r>
            <a:r>
              <a:rPr lang="de-DE" sz="2000" b="1" kern="0" dirty="0" err="1">
                <a:ea typeface="Arial Unicode MS" pitchFamily="34" charset="-128"/>
                <a:cs typeface="Arial Unicode MS" pitchFamily="34" charset="-128"/>
              </a:rPr>
              <a:t>cookbooks</a:t>
            </a:r>
            <a:r>
              <a:rPr lang="de-DE" sz="2000" b="1" kern="0" dirty="0">
                <a:ea typeface="Arial Unicode MS" pitchFamily="34" charset="-128"/>
                <a:cs typeface="Arial Unicode MS" pitchFamily="34" charset="-128"/>
              </a:rPr>
              <a:t>/</a:t>
            </a:r>
            <a:r>
              <a:rPr lang="de-DE" sz="2000" b="1" kern="0" dirty="0" err="1">
                <a:ea typeface="Arial Unicode MS" pitchFamily="34" charset="-128"/>
                <a:cs typeface="Arial Unicode MS" pitchFamily="34" charset="-128"/>
              </a:rPr>
              <a:t>readymades</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have</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attributes</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which</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can</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be</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overwritten</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when</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the</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instance</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is</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created</a:t>
            </a:r>
            <a:endParaRPr lang="de-DE" sz="2000" b="1" kern="0" dirty="0">
              <a:ea typeface="Arial Unicode MS" pitchFamily="34" charset="-128"/>
              <a:cs typeface="Arial Unicode MS" pitchFamily="34" charset="-128"/>
            </a:endParaRPr>
          </a:p>
          <a:p>
            <a:pPr marL="285807" indent="-285807" fontAlgn="base">
              <a:spcBef>
                <a:spcPts val="600"/>
              </a:spcBef>
              <a:spcAft>
                <a:spcPct val="0"/>
              </a:spcAft>
              <a:buClr>
                <a:srgbClr val="F0AB00"/>
              </a:buClr>
              <a:buSzPct val="80000"/>
              <a:buFont typeface="Arial" panose="020B0604020202020204" pitchFamily="34" charset="0"/>
              <a:buChar char="•"/>
            </a:pPr>
            <a:r>
              <a:rPr lang="de-DE" sz="2000" b="1" kern="0" dirty="0">
                <a:ea typeface="Arial Unicode MS" pitchFamily="34" charset="-128"/>
                <a:cs typeface="Arial Unicode MS" pitchFamily="34" charset="-128"/>
              </a:rPr>
              <a:t>Most </a:t>
            </a:r>
            <a:r>
              <a:rPr lang="de-DE" sz="2000" b="1" kern="0" dirty="0" err="1">
                <a:ea typeface="Arial Unicode MS" pitchFamily="34" charset="-128"/>
                <a:cs typeface="Arial Unicode MS" pitchFamily="34" charset="-128"/>
              </a:rPr>
              <a:t>attributes</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don‘t</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need</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to</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be</a:t>
            </a:r>
            <a:r>
              <a:rPr lang="de-DE" sz="2000" b="1" kern="0" dirty="0">
                <a:ea typeface="Arial Unicode MS" pitchFamily="34" charset="-128"/>
                <a:cs typeface="Arial Unicode MS" pitchFamily="34" charset="-128"/>
              </a:rPr>
              <a:t> </a:t>
            </a:r>
            <a:r>
              <a:rPr lang="de-DE" sz="2000" b="1" kern="0" dirty="0" err="1">
                <a:ea typeface="Arial Unicode MS" pitchFamily="34" charset="-128"/>
                <a:cs typeface="Arial Unicode MS" pitchFamily="34" charset="-128"/>
              </a:rPr>
              <a:t>touched</a:t>
            </a:r>
            <a:endParaRPr lang="de-DE" sz="2000" b="1" kern="0" dirty="0">
              <a:ea typeface="Arial Unicode MS" pitchFamily="34" charset="-128"/>
              <a:cs typeface="Arial Unicode MS" pitchFamily="34" charset="-128"/>
            </a:endParaRPr>
          </a:p>
          <a:p>
            <a:pPr marL="285807" indent="-285807" fontAlgn="base">
              <a:spcBef>
                <a:spcPts val="600"/>
              </a:spcBef>
              <a:spcAft>
                <a:spcPct val="0"/>
              </a:spcAft>
              <a:buClr>
                <a:srgbClr val="F0AB00"/>
              </a:buClr>
              <a:buSzPct val="80000"/>
              <a:buFont typeface="Arial" panose="020B0604020202020204" pitchFamily="34" charset="0"/>
              <a:buChar char="•"/>
            </a:pPr>
            <a:r>
              <a:rPr lang="de-DE" sz="2000" b="1" kern="0" dirty="0" smtClean="0">
                <a:ea typeface="Arial Unicode MS" pitchFamily="34" charset="-128"/>
                <a:cs typeface="Arial Unicode MS" pitchFamily="34" charset="-128"/>
              </a:rPr>
              <a:t>Use </a:t>
            </a:r>
            <a:r>
              <a:rPr lang="de-DE" sz="2000" b="1" kern="0" dirty="0">
                <a:ea typeface="Arial Unicode MS" pitchFamily="34" charset="-128"/>
                <a:cs typeface="Arial Unicode MS" pitchFamily="34" charset="-128"/>
              </a:rPr>
              <a:t>JSON notation for attribute overwriting</a:t>
            </a:r>
          </a:p>
          <a:p>
            <a:pPr marL="285807" indent="-285807" fontAlgn="base">
              <a:spcBef>
                <a:spcPts val="600"/>
              </a:spcBef>
              <a:spcAft>
                <a:spcPct val="0"/>
              </a:spcAft>
              <a:buClr>
                <a:srgbClr val="F0AB00"/>
              </a:buClr>
              <a:buSzPct val="80000"/>
              <a:buFont typeface="Arial" panose="020B0604020202020204" pitchFamily="34" charset="0"/>
              <a:buChar char="•"/>
            </a:pPr>
            <a:r>
              <a:rPr lang="de-DE" sz="2000" b="1" kern="0" dirty="0">
                <a:ea typeface="Arial Unicode MS" pitchFamily="34" charset="-128"/>
                <a:cs typeface="Arial Unicode MS" pitchFamily="34" charset="-128"/>
              </a:rPr>
              <a:t>All accessible attributes can </a:t>
            </a:r>
            <a:r>
              <a:rPr lang="de-DE" sz="2000" b="1" kern="0" dirty="0" smtClean="0">
                <a:ea typeface="Arial Unicode MS" pitchFamily="34" charset="-128"/>
                <a:cs typeface="Arial Unicode MS" pitchFamily="34" charset="-128"/>
              </a:rPr>
              <a:t>be checked </a:t>
            </a:r>
            <a:br>
              <a:rPr lang="de-DE" sz="2000" b="1" kern="0" dirty="0" smtClean="0">
                <a:ea typeface="Arial Unicode MS" pitchFamily="34" charset="-128"/>
                <a:cs typeface="Arial Unicode MS" pitchFamily="34" charset="-128"/>
              </a:rPr>
            </a:br>
            <a:r>
              <a:rPr lang="de-DE" sz="2000" b="1" kern="0" dirty="0" smtClean="0">
                <a:ea typeface="Arial Unicode MS" pitchFamily="34" charset="-128"/>
                <a:cs typeface="Arial Unicode MS" pitchFamily="34" charset="-128"/>
              </a:rPr>
              <a:t>at </a:t>
            </a:r>
            <a:r>
              <a:rPr lang="de-DE" sz="2000" b="1" kern="0" dirty="0">
                <a:ea typeface="Arial Unicode MS" pitchFamily="34" charset="-128"/>
                <a:cs typeface="Arial Unicode MS" pitchFamily="34" charset="-128"/>
              </a:rPr>
              <a:t>the cookbook </a:t>
            </a:r>
            <a:r>
              <a:rPr lang="de-DE" sz="2000" b="1" kern="0" dirty="0" smtClean="0">
                <a:ea typeface="Arial Unicode MS" pitchFamily="34" charset="-128"/>
                <a:cs typeface="Arial Unicode MS" pitchFamily="34" charset="-128"/>
              </a:rPr>
              <a:t>documentation </a:t>
            </a:r>
            <a:r>
              <a:rPr lang="de-DE" sz="2000" b="1" kern="0" dirty="0">
                <a:ea typeface="Arial Unicode MS" pitchFamily="34" charset="-128"/>
                <a:cs typeface="Arial Unicode MS" pitchFamily="34" charset="-128"/>
              </a:rPr>
              <a:t>in the </a:t>
            </a:r>
            <a:r>
              <a:rPr lang="de-DE" sz="2000" b="1" kern="0" dirty="0" smtClean="0">
                <a:ea typeface="Arial Unicode MS" pitchFamily="34" charset="-128"/>
                <a:cs typeface="Arial Unicode MS" pitchFamily="34" charset="-128"/>
              </a:rPr>
              <a:t/>
            </a:r>
            <a:br>
              <a:rPr lang="de-DE" sz="2000" b="1" kern="0" dirty="0" smtClean="0">
                <a:ea typeface="Arial Unicode MS" pitchFamily="34" charset="-128"/>
                <a:cs typeface="Arial Unicode MS" pitchFamily="34" charset="-128"/>
              </a:rPr>
            </a:br>
            <a:r>
              <a:rPr lang="de-DE" sz="2000" b="1" kern="0" dirty="0" smtClean="0">
                <a:ea typeface="Arial Unicode MS" pitchFamily="34" charset="-128"/>
                <a:cs typeface="Arial Unicode MS" pitchFamily="34" charset="-128"/>
              </a:rPr>
              <a:t>monsoon shelf: </a:t>
            </a:r>
            <a:r>
              <a:rPr lang="de-DE" sz="2000" b="1" kern="0" dirty="0" smtClean="0">
                <a:ea typeface="Arial Unicode MS" pitchFamily="34" charset="-128"/>
                <a:cs typeface="Arial Unicode MS" pitchFamily="34" charset="-128"/>
                <a:hlinkClick r:id="rId3"/>
              </a:rPr>
              <a:t>https</a:t>
            </a:r>
            <a:r>
              <a:rPr lang="de-DE" sz="2000" b="1" kern="0" dirty="0">
                <a:ea typeface="Arial Unicode MS" pitchFamily="34" charset="-128"/>
                <a:cs typeface="Arial Unicode MS" pitchFamily="34" charset="-128"/>
                <a:hlinkClick r:id="rId3"/>
              </a:rPr>
              <a:t>://shelf.mo.sap.corp</a:t>
            </a:r>
            <a:endParaRPr lang="de-DE" sz="2000" b="1"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de-DE" sz="2000" b="1" kern="0" dirty="0">
              <a:ea typeface="Arial Unicode MS" pitchFamily="34" charset="-128"/>
              <a:cs typeface="Arial Unicode MS" pitchFamily="34" charset="-128"/>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1787" y="2364733"/>
            <a:ext cx="5740090" cy="3783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94662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Mapping </a:t>
            </a:r>
            <a:r>
              <a:rPr lang="de-DE" dirty="0"/>
              <a:t>Git Repo – Application – cf_app – CD </a:t>
            </a:r>
            <a:r>
              <a:rPr lang="de-DE" dirty="0" smtClean="0"/>
              <a:t>Pipeline</a:t>
            </a:r>
            <a:br>
              <a:rPr lang="de-DE" dirty="0" smtClean="0"/>
            </a:br>
            <a:r>
              <a:rPr lang="de-DE" dirty="0" smtClean="0"/>
              <a:t>Option 3</a:t>
            </a:r>
            <a:endParaRPr lang="de-DE" dirty="0"/>
          </a:p>
        </p:txBody>
      </p:sp>
      <p:sp>
        <p:nvSpPr>
          <p:cNvPr id="3" name="Rounded Rectangle 2"/>
          <p:cNvSpPr/>
          <p:nvPr/>
        </p:nvSpPr>
        <p:spPr bwMode="gray">
          <a:xfrm>
            <a:off x="4629150" y="2000250"/>
            <a:ext cx="7424433" cy="295275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Cloud Foundry</a:t>
            </a:r>
          </a:p>
        </p:txBody>
      </p:sp>
      <p:sp>
        <p:nvSpPr>
          <p:cNvPr id="39" name="Rectangle 38"/>
          <p:cNvSpPr/>
          <p:nvPr/>
        </p:nvSpPr>
        <p:spPr bwMode="gray">
          <a:xfrm>
            <a:off x="314323" y="1431925"/>
            <a:ext cx="1609727" cy="4078751"/>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TextBox 40"/>
          <p:cNvSpPr txBox="1"/>
          <p:nvPr/>
        </p:nvSpPr>
        <p:spPr>
          <a:xfrm>
            <a:off x="323849" y="1431925"/>
            <a:ext cx="1228725" cy="246221"/>
          </a:xfrm>
          <a:prstGeom prst="rect">
            <a:avLst/>
          </a:prstGeom>
          <a:no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Git</a:t>
            </a:r>
            <a:r>
              <a:rPr lang="de-DE" sz="1600" kern="0" dirty="0" smtClean="0">
                <a:ea typeface="Arial Unicode MS" pitchFamily="34" charset="-128"/>
                <a:cs typeface="Arial Unicode MS" pitchFamily="34" charset="-128"/>
              </a:rPr>
              <a:t>/ </a:t>
            </a:r>
            <a:r>
              <a:rPr lang="de-DE" sz="1600" kern="0" dirty="0" err="1" smtClean="0">
                <a:ea typeface="Arial Unicode MS" pitchFamily="34" charset="-128"/>
                <a:cs typeface="Arial Unicode MS" pitchFamily="34" charset="-128"/>
              </a:rPr>
              <a:t>GitHub</a:t>
            </a:r>
            <a:endParaRPr lang="de-DE" sz="1600" kern="0" dirty="0" smtClean="0">
              <a:ea typeface="Arial Unicode MS" pitchFamily="34" charset="-128"/>
              <a:cs typeface="Arial Unicode MS" pitchFamily="34" charset="-128"/>
            </a:endParaRPr>
          </a:p>
        </p:txBody>
      </p:sp>
      <p:cxnSp>
        <p:nvCxnSpPr>
          <p:cNvPr id="24" name="Straight Arrow Connector 23"/>
          <p:cNvCxnSpPr>
            <a:stCxn id="32" idx="4"/>
            <a:endCxn id="13" idx="1"/>
          </p:cNvCxnSpPr>
          <p:nvPr/>
        </p:nvCxnSpPr>
        <p:spPr>
          <a:xfrm>
            <a:off x="1691023" y="3704784"/>
            <a:ext cx="1304587" cy="116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6" idx="4"/>
            <a:endCxn id="14" idx="1"/>
          </p:cNvCxnSpPr>
          <p:nvPr/>
        </p:nvCxnSpPr>
        <p:spPr>
          <a:xfrm flipV="1">
            <a:off x="1676398" y="4357409"/>
            <a:ext cx="1319211" cy="4526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7" idx="4"/>
            <a:endCxn id="15" idx="1"/>
          </p:cNvCxnSpPr>
          <p:nvPr/>
        </p:nvCxnSpPr>
        <p:spPr>
          <a:xfrm flipV="1">
            <a:off x="1690682" y="4878337"/>
            <a:ext cx="1304928" cy="2112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981486" y="3397632"/>
            <a:ext cx="780972" cy="628128"/>
            <a:chOff x="966862" y="2767071"/>
            <a:chExt cx="780972" cy="628128"/>
          </a:xfrm>
        </p:grpSpPr>
        <p:sp>
          <p:nvSpPr>
            <p:cNvPr id="32" name="Flowchart: Magnetic Disk 31"/>
            <p:cNvSpPr/>
            <p:nvPr/>
          </p:nvSpPr>
          <p:spPr bwMode="gray">
            <a:xfrm>
              <a:off x="966862" y="2767071"/>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Cf_app1</a:t>
              </a:r>
            </a:p>
          </p:txBody>
        </p:sp>
        <p:sp>
          <p:nvSpPr>
            <p:cNvPr id="45" name="Rectangle 44"/>
            <p:cNvSpPr/>
            <p:nvPr/>
          </p:nvSpPr>
          <p:spPr bwMode="gray">
            <a:xfrm>
              <a:off x="1604959" y="3257028"/>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19" name="Group 18"/>
          <p:cNvGrpSpPr/>
          <p:nvPr/>
        </p:nvGrpSpPr>
        <p:grpSpPr>
          <a:xfrm>
            <a:off x="966861" y="4095520"/>
            <a:ext cx="780974" cy="618788"/>
            <a:chOff x="966861" y="3495792"/>
            <a:chExt cx="780974" cy="618788"/>
          </a:xfrm>
        </p:grpSpPr>
        <p:sp>
          <p:nvSpPr>
            <p:cNvPr id="36" name="Flowchart: Magnetic Disk 35"/>
            <p:cNvSpPr/>
            <p:nvPr/>
          </p:nvSpPr>
          <p:spPr bwMode="gray">
            <a:xfrm>
              <a:off x="966861" y="3495792"/>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Cf_app2</a:t>
              </a:r>
            </a:p>
          </p:txBody>
        </p:sp>
        <p:sp>
          <p:nvSpPr>
            <p:cNvPr id="46" name="Rectangle 45"/>
            <p:cNvSpPr/>
            <p:nvPr/>
          </p:nvSpPr>
          <p:spPr bwMode="gray">
            <a:xfrm>
              <a:off x="1604960" y="3976409"/>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18" name="Group 17"/>
          <p:cNvGrpSpPr/>
          <p:nvPr/>
        </p:nvGrpSpPr>
        <p:grpSpPr>
          <a:xfrm>
            <a:off x="981145" y="4782410"/>
            <a:ext cx="790499" cy="621426"/>
            <a:chOff x="966862" y="4338696"/>
            <a:chExt cx="790499" cy="621426"/>
          </a:xfrm>
        </p:grpSpPr>
        <p:sp>
          <p:nvSpPr>
            <p:cNvPr id="37" name="Flowchart: Magnetic Disk 36"/>
            <p:cNvSpPr/>
            <p:nvPr/>
          </p:nvSpPr>
          <p:spPr bwMode="gray">
            <a:xfrm>
              <a:off x="966862" y="4338696"/>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Cf_app3</a:t>
              </a:r>
            </a:p>
          </p:txBody>
        </p:sp>
        <p:sp>
          <p:nvSpPr>
            <p:cNvPr id="47" name="Rectangle 46"/>
            <p:cNvSpPr/>
            <p:nvPr/>
          </p:nvSpPr>
          <p:spPr bwMode="gray">
            <a:xfrm>
              <a:off x="1614486" y="4821951"/>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2776534" y="3332112"/>
            <a:ext cx="1238251" cy="1939925"/>
            <a:chOff x="2776534" y="2951112"/>
            <a:chExt cx="1238251" cy="1939925"/>
          </a:xfrm>
        </p:grpSpPr>
        <p:sp>
          <p:nvSpPr>
            <p:cNvPr id="16" name="Rectangle 15"/>
            <p:cNvSpPr/>
            <p:nvPr/>
          </p:nvSpPr>
          <p:spPr bwMode="gray">
            <a:xfrm>
              <a:off x="2776534" y="2951112"/>
              <a:ext cx="1238251" cy="1939925"/>
            </a:xfrm>
            <a:prstGeom prst="rect">
              <a:avLst/>
            </a:prstGeom>
            <a:solidFill>
              <a:schemeClr val="accent5">
                <a:lumMod val="20000"/>
                <a:lumOff val="80000"/>
              </a:schemeClr>
            </a:solid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TextBox 16"/>
            <p:cNvSpPr txBox="1"/>
            <p:nvPr/>
          </p:nvSpPr>
          <p:spPr>
            <a:xfrm>
              <a:off x="2786060" y="2951112"/>
              <a:ext cx="1228725" cy="246221"/>
            </a:xfrm>
            <a:prstGeom prst="rect">
              <a:avLst/>
            </a:prstGeom>
            <a:solidFill>
              <a:schemeClr val="accent5">
                <a:lumMod val="20000"/>
                <a:lumOff val="80000"/>
              </a:schemeClr>
            </a:solid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Application </a:t>
              </a:r>
              <a:r>
                <a:rPr lang="de-DE" sz="1600" kern="0" dirty="0">
                  <a:ea typeface="Arial Unicode MS" pitchFamily="34" charset="-128"/>
                  <a:cs typeface="Arial Unicode MS" pitchFamily="34" charset="-128"/>
                </a:rPr>
                <a:t>X</a:t>
              </a:r>
              <a:endParaRPr lang="de-DE" sz="1600" kern="0" dirty="0" smtClean="0">
                <a:ea typeface="Arial Unicode MS" pitchFamily="34" charset="-128"/>
                <a:cs typeface="Arial Unicode MS" pitchFamily="34" charset="-128"/>
              </a:endParaRPr>
            </a:p>
          </p:txBody>
        </p:sp>
        <p:sp>
          <p:nvSpPr>
            <p:cNvPr id="13" name="TextBox 12"/>
            <p:cNvSpPr txBox="1"/>
            <p:nvPr/>
          </p:nvSpPr>
          <p:spPr>
            <a:xfrm>
              <a:off x="2995610" y="3332112"/>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CF_app1</a:t>
              </a:r>
            </a:p>
          </p:txBody>
        </p:sp>
        <p:sp>
          <p:nvSpPr>
            <p:cNvPr id="14" name="TextBox 13"/>
            <p:cNvSpPr txBox="1"/>
            <p:nvPr/>
          </p:nvSpPr>
          <p:spPr>
            <a:xfrm>
              <a:off x="2995609" y="3868687"/>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CF_app2</a:t>
              </a:r>
            </a:p>
          </p:txBody>
        </p:sp>
        <p:sp>
          <p:nvSpPr>
            <p:cNvPr id="15" name="TextBox 14"/>
            <p:cNvSpPr txBox="1"/>
            <p:nvPr/>
          </p:nvSpPr>
          <p:spPr>
            <a:xfrm>
              <a:off x="2995610" y="4389615"/>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CF_app3</a:t>
              </a:r>
            </a:p>
          </p:txBody>
        </p:sp>
      </p:grpSp>
      <p:sp>
        <p:nvSpPr>
          <p:cNvPr id="49" name="Rounded Rectangle 48"/>
          <p:cNvSpPr/>
          <p:nvPr/>
        </p:nvSpPr>
        <p:spPr bwMode="gray">
          <a:xfrm>
            <a:off x="6134100" y="2657475"/>
            <a:ext cx="5848350" cy="1652309"/>
          </a:xfrm>
          <a:prstGeom prst="roundRect">
            <a:avLst/>
          </a:prstGeom>
          <a:solidFill>
            <a:srgbClr val="FFFF00"/>
          </a:solidFill>
          <a:ln w="15875"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TextBox 49"/>
          <p:cNvSpPr txBox="1"/>
          <p:nvPr/>
        </p:nvSpPr>
        <p:spPr>
          <a:xfrm>
            <a:off x="6316357" y="2345738"/>
            <a:ext cx="2059993" cy="246221"/>
          </a:xfrm>
          <a:prstGeom prst="rect">
            <a:avLst/>
          </a:prstGeom>
          <a:noFill/>
          <a:ln w="15875">
            <a:noFill/>
          </a:ln>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CD pipeline</a:t>
            </a:r>
            <a:r>
              <a:rPr lang="de-DE" sz="1600" b="1" kern="0" dirty="0" smtClean="0">
                <a:solidFill>
                  <a:srgbClr val="FF0000"/>
                </a:solidFill>
                <a:ea typeface="Arial Unicode MS" pitchFamily="34" charset="-128"/>
                <a:cs typeface="Arial Unicode MS" pitchFamily="34" charset="-128"/>
              </a:rPr>
              <a:t>s</a:t>
            </a:r>
            <a:r>
              <a:rPr lang="de-DE" sz="1600" kern="0" dirty="0" smtClean="0">
                <a:ea typeface="Arial Unicode MS" pitchFamily="34" charset="-128"/>
                <a:cs typeface="Arial Unicode MS" pitchFamily="34" charset="-128"/>
              </a:rPr>
              <a:t> Appl. </a:t>
            </a:r>
            <a:r>
              <a:rPr lang="de-DE" sz="1600" kern="0" smtClean="0">
                <a:ea typeface="Arial Unicode MS" pitchFamily="34" charset="-128"/>
                <a:cs typeface="Arial Unicode MS" pitchFamily="34" charset="-128"/>
              </a:rPr>
              <a:t>X</a:t>
            </a:r>
            <a:endParaRPr lang="de-DE" sz="1600" kern="0" dirty="0" smtClean="0">
              <a:ea typeface="Arial Unicode MS" pitchFamily="34" charset="-128"/>
              <a:cs typeface="Arial Unicode MS" pitchFamily="34" charset="-128"/>
            </a:endParaRPr>
          </a:p>
        </p:txBody>
      </p:sp>
      <p:sp>
        <p:nvSpPr>
          <p:cNvPr id="4" name="Rounded Rectangle 3"/>
          <p:cNvSpPr/>
          <p:nvPr/>
        </p:nvSpPr>
        <p:spPr bwMode="gray">
          <a:xfrm>
            <a:off x="6316358" y="2813058"/>
            <a:ext cx="1612900"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5" name="Rounded Rectangle 4"/>
          <p:cNvSpPr/>
          <p:nvPr/>
        </p:nvSpPr>
        <p:spPr bwMode="gray">
          <a:xfrm>
            <a:off x="8087127" y="2822583"/>
            <a:ext cx="1868482"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6" name="Rounded Rectangle 5"/>
          <p:cNvSpPr/>
          <p:nvPr/>
        </p:nvSpPr>
        <p:spPr bwMode="gray">
          <a:xfrm>
            <a:off x="10171509" y="2813058"/>
            <a:ext cx="1732849"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7" name="Round Same Side Corner Rectangle 6"/>
          <p:cNvSpPr/>
          <p:nvPr/>
        </p:nvSpPr>
        <p:spPr bwMode="gray">
          <a:xfrm>
            <a:off x="6869740"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ound Same Side Corner Rectangle 7"/>
          <p:cNvSpPr/>
          <p:nvPr/>
        </p:nvSpPr>
        <p:spPr bwMode="gray">
          <a:xfrm>
            <a:off x="8480877" y="34575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ound Same Side Corner Rectangle 8"/>
          <p:cNvSpPr/>
          <p:nvPr/>
        </p:nvSpPr>
        <p:spPr bwMode="gray">
          <a:xfrm>
            <a:off x="9019086"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ound Same Side Corner Rectangle 9"/>
          <p:cNvSpPr/>
          <p:nvPr/>
        </p:nvSpPr>
        <p:spPr bwMode="gray">
          <a:xfrm>
            <a:off x="11329425"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ound Same Side Corner Rectangle 10"/>
          <p:cNvSpPr/>
          <p:nvPr/>
        </p:nvSpPr>
        <p:spPr bwMode="gray">
          <a:xfrm>
            <a:off x="10799809"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ound Same Side Corner Rectangle 11"/>
          <p:cNvSpPr/>
          <p:nvPr/>
        </p:nvSpPr>
        <p:spPr bwMode="gray">
          <a:xfrm>
            <a:off x="10260502"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22" name="Straight Arrow Connector 21"/>
          <p:cNvCxnSpPr>
            <a:stCxn id="52" idx="3"/>
          </p:cNvCxnSpPr>
          <p:nvPr/>
        </p:nvCxnSpPr>
        <p:spPr>
          <a:xfrm flipV="1">
            <a:off x="1771644" y="2869677"/>
            <a:ext cx="4288642" cy="1759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bwMode="gray">
          <a:xfrm>
            <a:off x="976386" y="2669366"/>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Appl. </a:t>
            </a: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A</a:t>
            </a:r>
            <a:b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b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env</a:t>
            </a:r>
            <a:endParaRPr kumimoji="0" lang="de-DE" sz="11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1628769" y="2976517"/>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4" name="Rectangle 93"/>
          <p:cNvSpPr/>
          <p:nvPr/>
        </p:nvSpPr>
        <p:spPr bwMode="gray">
          <a:xfrm>
            <a:off x="338213" y="5961776"/>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6" name="Rectangle 95"/>
          <p:cNvSpPr/>
          <p:nvPr/>
        </p:nvSpPr>
        <p:spPr bwMode="gray">
          <a:xfrm>
            <a:off x="338213" y="6217592"/>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7" name="TextBox 96"/>
          <p:cNvSpPr txBox="1"/>
          <p:nvPr/>
        </p:nvSpPr>
        <p:spPr>
          <a:xfrm>
            <a:off x="628721" y="5959245"/>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a:t>
            </a:r>
            <a:r>
              <a:rPr lang="de-DE" sz="1100" kern="0" dirty="0" err="1" smtClean="0">
                <a:ea typeface="Arial Unicode MS" pitchFamily="34" charset="-128"/>
                <a:cs typeface="Arial Unicode MS" pitchFamily="34" charset="-128"/>
              </a:rPr>
              <a:t>cf_app</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manifext.yml</a:t>
            </a:r>
            <a:r>
              <a:rPr lang="de-DE" sz="1100" kern="0" dirty="0" smtClean="0">
                <a:ea typeface="Arial Unicode MS" pitchFamily="34" charset="-128"/>
                <a:cs typeface="Arial Unicode MS" pitchFamily="34" charset="-128"/>
              </a:rPr>
              <a:t>)</a:t>
            </a:r>
          </a:p>
        </p:txBody>
      </p:sp>
      <p:sp>
        <p:nvSpPr>
          <p:cNvPr id="99" name="TextBox 98"/>
          <p:cNvSpPr txBox="1"/>
          <p:nvPr/>
        </p:nvSpPr>
        <p:spPr>
          <a:xfrm>
            <a:off x="614437" y="6202038"/>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CD </a:t>
            </a:r>
            <a:r>
              <a:rPr lang="de-DE" sz="1100" kern="0" dirty="0" err="1" smtClean="0">
                <a:ea typeface="Arial Unicode MS" pitchFamily="34" charset="-128"/>
                <a:cs typeface="Arial Unicode MS" pitchFamily="34" charset="-128"/>
              </a:rPr>
              <a:t>pipeline</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endParaRPr lang="de-DE" sz="1100" kern="0" dirty="0" smtClean="0">
              <a:ea typeface="Arial Unicode MS" pitchFamily="34" charset="-128"/>
              <a:cs typeface="Arial Unicode MS" pitchFamily="34" charset="-128"/>
            </a:endParaRPr>
          </a:p>
        </p:txBody>
      </p:sp>
      <p:sp>
        <p:nvSpPr>
          <p:cNvPr id="43" name="TextBox 42"/>
          <p:cNvSpPr txBox="1"/>
          <p:nvPr/>
        </p:nvSpPr>
        <p:spPr>
          <a:xfrm>
            <a:off x="9830955" y="518083"/>
            <a:ext cx="1206850" cy="276999"/>
          </a:xfrm>
          <a:prstGeom prst="rect">
            <a:avLst/>
          </a:prstGeom>
          <a:solidFill>
            <a:srgbClr val="FFFF99"/>
          </a:solidFill>
        </p:spPr>
        <p:txBody>
          <a:bodyPr wrap="square" lIns="0" tIns="0" rIns="0" bIns="0" rtlCol="0">
            <a:spAutoFit/>
          </a:bodyPr>
          <a:lstStyle/>
          <a:p>
            <a:pP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New</a:t>
            </a:r>
          </a:p>
        </p:txBody>
      </p:sp>
      <p:sp>
        <p:nvSpPr>
          <p:cNvPr id="51" name="Flowchart: Magnetic Disk 50"/>
          <p:cNvSpPr/>
          <p:nvPr/>
        </p:nvSpPr>
        <p:spPr bwMode="gray">
          <a:xfrm>
            <a:off x="985911" y="1956288"/>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Ruby FW</a:t>
            </a:r>
          </a:p>
        </p:txBody>
      </p:sp>
      <p:sp>
        <p:nvSpPr>
          <p:cNvPr id="54" name="Rectangle 53"/>
          <p:cNvSpPr/>
          <p:nvPr/>
        </p:nvSpPr>
        <p:spPr bwMode="gray">
          <a:xfrm>
            <a:off x="1638294" y="2263439"/>
            <a:ext cx="142875" cy="138171"/>
          </a:xfrm>
          <a:prstGeom prst="rect">
            <a:avLst/>
          </a:prstGeom>
          <a:solidFill>
            <a:schemeClr val="accent6">
              <a:lumMod val="40000"/>
              <a:lumOff val="6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solidFill>
                <a:schemeClr val="accent6">
                  <a:lumMod val="40000"/>
                  <a:lumOff val="60000"/>
                </a:schemeClr>
              </a:solidFill>
              <a:effectLst/>
              <a:uLnTx/>
              <a:uFillTx/>
              <a:ea typeface="Arial Unicode MS" pitchFamily="34" charset="-128"/>
              <a:cs typeface="Arial Unicode MS" pitchFamily="34" charset="-128"/>
            </a:endParaRPr>
          </a:p>
        </p:txBody>
      </p:sp>
      <p:cxnSp>
        <p:nvCxnSpPr>
          <p:cNvPr id="56" name="Straight Arrow Connector 55"/>
          <p:cNvCxnSpPr/>
          <p:nvPr/>
        </p:nvCxnSpPr>
        <p:spPr>
          <a:xfrm>
            <a:off x="1790694" y="2365108"/>
            <a:ext cx="4343406" cy="42836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7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Mapping </a:t>
            </a:r>
            <a:r>
              <a:rPr lang="de-DE" dirty="0"/>
              <a:t>Git Repo – Application – cf_app – CD </a:t>
            </a:r>
            <a:r>
              <a:rPr lang="de-DE" dirty="0" smtClean="0"/>
              <a:t>Pipeline</a:t>
            </a:r>
            <a:br>
              <a:rPr lang="de-DE" dirty="0" smtClean="0"/>
            </a:br>
            <a:r>
              <a:rPr lang="de-DE" dirty="0" smtClean="0"/>
              <a:t>Option 3</a:t>
            </a:r>
            <a:endParaRPr lang="de-DE" dirty="0"/>
          </a:p>
        </p:txBody>
      </p:sp>
      <p:sp>
        <p:nvSpPr>
          <p:cNvPr id="3" name="Rounded Rectangle 2"/>
          <p:cNvSpPr/>
          <p:nvPr/>
        </p:nvSpPr>
        <p:spPr bwMode="gray">
          <a:xfrm>
            <a:off x="4629150" y="2000250"/>
            <a:ext cx="7424433" cy="295275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Cloud Foundry</a:t>
            </a:r>
          </a:p>
        </p:txBody>
      </p:sp>
      <p:sp>
        <p:nvSpPr>
          <p:cNvPr id="39" name="Rectangle 38"/>
          <p:cNvSpPr/>
          <p:nvPr/>
        </p:nvSpPr>
        <p:spPr bwMode="gray">
          <a:xfrm>
            <a:off x="314323" y="1431925"/>
            <a:ext cx="1609727" cy="4078751"/>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TextBox 40"/>
          <p:cNvSpPr txBox="1"/>
          <p:nvPr/>
        </p:nvSpPr>
        <p:spPr>
          <a:xfrm>
            <a:off x="323849" y="1431925"/>
            <a:ext cx="1228725" cy="246221"/>
          </a:xfrm>
          <a:prstGeom prst="rect">
            <a:avLst/>
          </a:prstGeom>
          <a:no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Git</a:t>
            </a:r>
            <a:r>
              <a:rPr lang="de-DE" sz="1600" kern="0" dirty="0" smtClean="0">
                <a:ea typeface="Arial Unicode MS" pitchFamily="34" charset="-128"/>
                <a:cs typeface="Arial Unicode MS" pitchFamily="34" charset="-128"/>
              </a:rPr>
              <a:t>/ </a:t>
            </a:r>
            <a:r>
              <a:rPr lang="de-DE" sz="1600" kern="0" dirty="0" err="1" smtClean="0">
                <a:ea typeface="Arial Unicode MS" pitchFamily="34" charset="-128"/>
                <a:cs typeface="Arial Unicode MS" pitchFamily="34" charset="-128"/>
              </a:rPr>
              <a:t>GitHub</a:t>
            </a:r>
            <a:endParaRPr lang="de-DE" sz="1600" kern="0" dirty="0" smtClean="0">
              <a:ea typeface="Arial Unicode MS" pitchFamily="34" charset="-128"/>
              <a:cs typeface="Arial Unicode MS" pitchFamily="34" charset="-128"/>
            </a:endParaRPr>
          </a:p>
        </p:txBody>
      </p:sp>
      <p:cxnSp>
        <p:nvCxnSpPr>
          <p:cNvPr id="24" name="Straight Arrow Connector 23"/>
          <p:cNvCxnSpPr>
            <a:stCxn id="32" idx="4"/>
            <a:endCxn id="13" idx="1"/>
          </p:cNvCxnSpPr>
          <p:nvPr/>
        </p:nvCxnSpPr>
        <p:spPr>
          <a:xfrm>
            <a:off x="1691023" y="3704784"/>
            <a:ext cx="1304587" cy="116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981486" y="3397632"/>
            <a:ext cx="780972" cy="628128"/>
            <a:chOff x="966862" y="2767071"/>
            <a:chExt cx="780972" cy="628128"/>
          </a:xfrm>
        </p:grpSpPr>
        <p:sp>
          <p:nvSpPr>
            <p:cNvPr id="32" name="Flowchart: Magnetic Disk 31"/>
            <p:cNvSpPr/>
            <p:nvPr/>
          </p:nvSpPr>
          <p:spPr bwMode="gray">
            <a:xfrm>
              <a:off x="966862" y="2767071"/>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Cf_app1</a:t>
              </a:r>
            </a:p>
          </p:txBody>
        </p:sp>
        <p:sp>
          <p:nvSpPr>
            <p:cNvPr id="45" name="Rectangle 44"/>
            <p:cNvSpPr/>
            <p:nvPr/>
          </p:nvSpPr>
          <p:spPr bwMode="gray">
            <a:xfrm>
              <a:off x="1604959" y="3257028"/>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3" name="TextBox 12"/>
          <p:cNvSpPr txBox="1"/>
          <p:nvPr/>
        </p:nvSpPr>
        <p:spPr>
          <a:xfrm>
            <a:off x="2995610" y="3713112"/>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CF_app1</a:t>
            </a:r>
          </a:p>
        </p:txBody>
      </p:sp>
      <p:sp>
        <p:nvSpPr>
          <p:cNvPr id="49" name="Rounded Rectangle 48"/>
          <p:cNvSpPr/>
          <p:nvPr/>
        </p:nvSpPr>
        <p:spPr bwMode="gray">
          <a:xfrm>
            <a:off x="6134100" y="2657475"/>
            <a:ext cx="5848350" cy="1652309"/>
          </a:xfrm>
          <a:prstGeom prst="roundRect">
            <a:avLst/>
          </a:prstGeom>
          <a:solidFill>
            <a:srgbClr val="FFFF00"/>
          </a:solidFill>
          <a:ln w="15875"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TextBox 49"/>
          <p:cNvSpPr txBox="1"/>
          <p:nvPr/>
        </p:nvSpPr>
        <p:spPr>
          <a:xfrm>
            <a:off x="6316357" y="2345738"/>
            <a:ext cx="2059993" cy="246221"/>
          </a:xfrm>
          <a:prstGeom prst="rect">
            <a:avLst/>
          </a:prstGeom>
          <a:noFill/>
          <a:ln w="15875">
            <a:noFill/>
          </a:ln>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CD </a:t>
            </a:r>
            <a:r>
              <a:rPr lang="de-DE" sz="1600" kern="0" dirty="0" smtClean="0">
                <a:ea typeface="Arial Unicode MS" pitchFamily="34" charset="-128"/>
                <a:cs typeface="Arial Unicode MS" pitchFamily="34" charset="-128"/>
              </a:rPr>
              <a:t>pipeline cf_app1</a:t>
            </a:r>
            <a:endParaRPr lang="de-DE" sz="1600" kern="0" dirty="0" smtClean="0">
              <a:ea typeface="Arial Unicode MS" pitchFamily="34" charset="-128"/>
              <a:cs typeface="Arial Unicode MS" pitchFamily="34" charset="-128"/>
            </a:endParaRPr>
          </a:p>
        </p:txBody>
      </p:sp>
      <p:sp>
        <p:nvSpPr>
          <p:cNvPr id="4" name="Rounded Rectangle 3"/>
          <p:cNvSpPr/>
          <p:nvPr/>
        </p:nvSpPr>
        <p:spPr bwMode="gray">
          <a:xfrm>
            <a:off x="6316358" y="2813058"/>
            <a:ext cx="1612900"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5" name="Rounded Rectangle 4"/>
          <p:cNvSpPr/>
          <p:nvPr/>
        </p:nvSpPr>
        <p:spPr bwMode="gray">
          <a:xfrm>
            <a:off x="8087127" y="2822583"/>
            <a:ext cx="1868482"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6" name="Rounded Rectangle 5"/>
          <p:cNvSpPr/>
          <p:nvPr/>
        </p:nvSpPr>
        <p:spPr bwMode="gray">
          <a:xfrm>
            <a:off x="10171509" y="2813058"/>
            <a:ext cx="1732849"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7" name="Round Same Side Corner Rectangle 6"/>
          <p:cNvSpPr/>
          <p:nvPr/>
        </p:nvSpPr>
        <p:spPr bwMode="gray">
          <a:xfrm>
            <a:off x="6869740"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ound Same Side Corner Rectangle 7"/>
          <p:cNvSpPr/>
          <p:nvPr/>
        </p:nvSpPr>
        <p:spPr bwMode="gray">
          <a:xfrm>
            <a:off x="8480877" y="34575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ound Same Side Corner Rectangle 8"/>
          <p:cNvSpPr/>
          <p:nvPr/>
        </p:nvSpPr>
        <p:spPr bwMode="gray">
          <a:xfrm>
            <a:off x="9019086"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ound Same Side Corner Rectangle 9"/>
          <p:cNvSpPr/>
          <p:nvPr/>
        </p:nvSpPr>
        <p:spPr bwMode="gray">
          <a:xfrm>
            <a:off x="11329425"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ound Same Side Corner Rectangle 10"/>
          <p:cNvSpPr/>
          <p:nvPr/>
        </p:nvSpPr>
        <p:spPr bwMode="gray">
          <a:xfrm>
            <a:off x="10799809"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ound Same Side Corner Rectangle 11"/>
          <p:cNvSpPr/>
          <p:nvPr/>
        </p:nvSpPr>
        <p:spPr bwMode="gray">
          <a:xfrm>
            <a:off x="10260502"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22" name="Straight Arrow Connector 21"/>
          <p:cNvCxnSpPr>
            <a:stCxn id="52" idx="3"/>
          </p:cNvCxnSpPr>
          <p:nvPr/>
        </p:nvCxnSpPr>
        <p:spPr>
          <a:xfrm flipV="1">
            <a:off x="1771644" y="2869677"/>
            <a:ext cx="4288642" cy="1759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bwMode="gray">
          <a:xfrm>
            <a:off x="976386" y="2669366"/>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smtClean="0">
                <a:ea typeface="Arial Unicode MS" pitchFamily="34" charset="-128"/>
                <a:cs typeface="Arial Unicode MS" pitchFamily="34" charset="-128"/>
              </a:rPr>
              <a:t>Cf_app</a:t>
            </a: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
            </a:r>
            <a:b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b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env</a:t>
            </a:r>
            <a:endParaRPr kumimoji="0" lang="de-DE" sz="11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1628769" y="2976517"/>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4" name="Rectangle 93"/>
          <p:cNvSpPr/>
          <p:nvPr/>
        </p:nvSpPr>
        <p:spPr bwMode="gray">
          <a:xfrm>
            <a:off x="338213" y="5961776"/>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6" name="Rectangle 95"/>
          <p:cNvSpPr/>
          <p:nvPr/>
        </p:nvSpPr>
        <p:spPr bwMode="gray">
          <a:xfrm>
            <a:off x="338213" y="6217592"/>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7" name="TextBox 96"/>
          <p:cNvSpPr txBox="1"/>
          <p:nvPr/>
        </p:nvSpPr>
        <p:spPr>
          <a:xfrm>
            <a:off x="628721" y="5959245"/>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a:t>
            </a:r>
            <a:r>
              <a:rPr lang="de-DE" sz="1100" kern="0" dirty="0" err="1" smtClean="0">
                <a:ea typeface="Arial Unicode MS" pitchFamily="34" charset="-128"/>
                <a:cs typeface="Arial Unicode MS" pitchFamily="34" charset="-128"/>
              </a:rPr>
              <a:t>cf_app</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manifext.yml</a:t>
            </a:r>
            <a:r>
              <a:rPr lang="de-DE" sz="1100" kern="0" dirty="0" smtClean="0">
                <a:ea typeface="Arial Unicode MS" pitchFamily="34" charset="-128"/>
                <a:cs typeface="Arial Unicode MS" pitchFamily="34" charset="-128"/>
              </a:rPr>
              <a:t>)</a:t>
            </a:r>
          </a:p>
        </p:txBody>
      </p:sp>
      <p:sp>
        <p:nvSpPr>
          <p:cNvPr id="99" name="TextBox 98"/>
          <p:cNvSpPr txBox="1"/>
          <p:nvPr/>
        </p:nvSpPr>
        <p:spPr>
          <a:xfrm>
            <a:off x="614437" y="6202038"/>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CD </a:t>
            </a:r>
            <a:r>
              <a:rPr lang="de-DE" sz="1100" kern="0" dirty="0" err="1" smtClean="0">
                <a:ea typeface="Arial Unicode MS" pitchFamily="34" charset="-128"/>
                <a:cs typeface="Arial Unicode MS" pitchFamily="34" charset="-128"/>
              </a:rPr>
              <a:t>pipeline</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endParaRPr lang="de-DE" sz="1100" kern="0" dirty="0" smtClean="0">
              <a:ea typeface="Arial Unicode MS" pitchFamily="34" charset="-128"/>
              <a:cs typeface="Arial Unicode MS" pitchFamily="34" charset="-128"/>
            </a:endParaRPr>
          </a:p>
        </p:txBody>
      </p:sp>
      <p:sp>
        <p:nvSpPr>
          <p:cNvPr id="43" name="TextBox 42"/>
          <p:cNvSpPr txBox="1"/>
          <p:nvPr/>
        </p:nvSpPr>
        <p:spPr>
          <a:xfrm>
            <a:off x="9830955" y="518083"/>
            <a:ext cx="1206850" cy="276999"/>
          </a:xfrm>
          <a:prstGeom prst="rect">
            <a:avLst/>
          </a:prstGeom>
          <a:solidFill>
            <a:srgbClr val="FFFF99"/>
          </a:solidFill>
        </p:spPr>
        <p:txBody>
          <a:bodyPr wrap="square" lIns="0" tIns="0" rIns="0" bIns="0" rtlCol="0">
            <a:spAutoFit/>
          </a:bodyPr>
          <a:lstStyle/>
          <a:p>
            <a:pP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New</a:t>
            </a:r>
          </a:p>
        </p:txBody>
      </p:sp>
      <p:sp>
        <p:nvSpPr>
          <p:cNvPr id="51" name="Flowchart: Magnetic Disk 50"/>
          <p:cNvSpPr/>
          <p:nvPr/>
        </p:nvSpPr>
        <p:spPr bwMode="gray">
          <a:xfrm>
            <a:off x="985911" y="1956288"/>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Ruby FW</a:t>
            </a:r>
          </a:p>
        </p:txBody>
      </p:sp>
      <p:sp>
        <p:nvSpPr>
          <p:cNvPr id="54" name="Rectangle 53"/>
          <p:cNvSpPr/>
          <p:nvPr/>
        </p:nvSpPr>
        <p:spPr bwMode="gray">
          <a:xfrm>
            <a:off x="1638294" y="2263439"/>
            <a:ext cx="142875" cy="138171"/>
          </a:xfrm>
          <a:prstGeom prst="rect">
            <a:avLst/>
          </a:prstGeom>
          <a:solidFill>
            <a:schemeClr val="accent6">
              <a:lumMod val="40000"/>
              <a:lumOff val="6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solidFill>
                <a:schemeClr val="accent6">
                  <a:lumMod val="40000"/>
                  <a:lumOff val="60000"/>
                </a:schemeClr>
              </a:solidFill>
              <a:effectLst/>
              <a:uLnTx/>
              <a:uFillTx/>
              <a:ea typeface="Arial Unicode MS" pitchFamily="34" charset="-128"/>
              <a:cs typeface="Arial Unicode MS" pitchFamily="34" charset="-128"/>
            </a:endParaRPr>
          </a:p>
        </p:txBody>
      </p:sp>
      <p:cxnSp>
        <p:nvCxnSpPr>
          <p:cNvPr id="56" name="Straight Arrow Connector 55"/>
          <p:cNvCxnSpPr/>
          <p:nvPr/>
        </p:nvCxnSpPr>
        <p:spPr>
          <a:xfrm>
            <a:off x="1790694" y="2365108"/>
            <a:ext cx="4343406" cy="42836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213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Infrastructure as </a:t>
            </a:r>
            <a:r>
              <a:rPr lang="en-US" dirty="0" smtClean="0"/>
              <a:t>Code – CC CD Pipeline - old </a:t>
            </a:r>
            <a:endParaRPr lang="en-US" dirty="0"/>
          </a:p>
        </p:txBody>
      </p:sp>
      <p:sp>
        <p:nvSpPr>
          <p:cNvPr id="5" name="Text Placeholder 4"/>
          <p:cNvSpPr>
            <a:spLocks noGrp="1"/>
          </p:cNvSpPr>
          <p:nvPr>
            <p:ph type="body" sz="quarter" idx="10"/>
          </p:nvPr>
        </p:nvSpPr>
        <p:spPr/>
        <p:txBody>
          <a:bodyPr/>
          <a:lstStyle/>
          <a:p>
            <a:r>
              <a:rPr lang="en-US" b="0" dirty="0" err="1" smtClean="0"/>
              <a:t>tbd</a:t>
            </a:r>
            <a:endParaRPr lang="en-US" b="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558341"/>
            <a:ext cx="8085138" cy="3324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600" y="1368835"/>
            <a:ext cx="2821429" cy="47142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623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Infrastructure as </a:t>
            </a:r>
            <a:r>
              <a:rPr lang="en-US" dirty="0" smtClean="0"/>
              <a:t>Code – CC </a:t>
            </a:r>
            <a:r>
              <a:rPr lang="en-US" smtClean="0"/>
              <a:t>CD Pipeline </a:t>
            </a:r>
            <a:endParaRPr lang="en-US" dirty="0"/>
          </a:p>
        </p:txBody>
      </p:sp>
      <p:sp>
        <p:nvSpPr>
          <p:cNvPr id="5" name="Text Placeholder 4"/>
          <p:cNvSpPr>
            <a:spLocks noGrp="1"/>
          </p:cNvSpPr>
          <p:nvPr>
            <p:ph type="body" sz="quarter" idx="10"/>
          </p:nvPr>
        </p:nvSpPr>
        <p:spPr/>
        <p:txBody>
          <a:bodyPr/>
          <a:lstStyle/>
          <a:p>
            <a:r>
              <a:rPr lang="en-US" b="0" dirty="0" err="1" smtClean="0"/>
              <a:t>tbd</a:t>
            </a:r>
            <a:endParaRPr lang="en-US" b="0" dirty="0"/>
          </a:p>
        </p:txBody>
      </p:sp>
      <p:pic>
        <p:nvPicPr>
          <p:cNvPr id="2" name="Picture 1"/>
          <p:cNvPicPr>
            <a:picLocks noChangeAspect="1"/>
          </p:cNvPicPr>
          <p:nvPr/>
        </p:nvPicPr>
        <p:blipFill>
          <a:blip r:embed="rId2"/>
          <a:stretch>
            <a:fillRect/>
          </a:stretch>
        </p:blipFill>
        <p:spPr>
          <a:xfrm>
            <a:off x="324000" y="1624573"/>
            <a:ext cx="7771428" cy="2133333"/>
          </a:xfrm>
          <a:prstGeom prst="rect">
            <a:avLst/>
          </a:prstGeom>
        </p:spPr>
      </p:pic>
      <p:pic>
        <p:nvPicPr>
          <p:cNvPr id="3" name="Picture 2"/>
          <p:cNvPicPr>
            <a:picLocks noChangeAspect="1"/>
          </p:cNvPicPr>
          <p:nvPr/>
        </p:nvPicPr>
        <p:blipFill>
          <a:blip r:embed="rId3"/>
          <a:stretch>
            <a:fillRect/>
          </a:stretch>
        </p:blipFill>
        <p:spPr>
          <a:xfrm>
            <a:off x="8754512" y="1803073"/>
            <a:ext cx="2933333" cy="3552381"/>
          </a:xfrm>
          <a:prstGeom prst="rect">
            <a:avLst/>
          </a:prstGeom>
        </p:spPr>
      </p:pic>
    </p:spTree>
    <p:extLst>
      <p:ext uri="{BB962C8B-B14F-4D97-AF65-F5344CB8AC3E}">
        <p14:creationId xmlns:p14="http://schemas.microsoft.com/office/powerpoint/2010/main" val="2623536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gray">
          <a:xfrm>
            <a:off x="352977" y="1536700"/>
            <a:ext cx="5079982" cy="4064000"/>
          </a:xfrm>
          <a:prstGeom prst="roundRect">
            <a:avLst/>
          </a:prstGeom>
          <a:solidFill>
            <a:schemeClr val="accent4">
              <a:lumMod val="75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Appl. Environment Repository</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Application Environment/ Automation Documentation</a:t>
            </a:r>
            <a:endParaRPr lang="en-US" dirty="0"/>
          </a:p>
        </p:txBody>
      </p:sp>
      <p:sp>
        <p:nvSpPr>
          <p:cNvPr id="7" name="Rounded Rectangle 6"/>
          <p:cNvSpPr/>
          <p:nvPr/>
        </p:nvSpPr>
        <p:spPr bwMode="gray">
          <a:xfrm>
            <a:off x="6789218" y="1536700"/>
            <a:ext cx="5079982" cy="4064000"/>
          </a:xfrm>
          <a:prstGeom prst="roundRect">
            <a:avLst/>
          </a:prstGeom>
          <a:solidFill>
            <a:schemeClr val="accent4">
              <a:lumMod val="75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Appl. Automation Repository</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7518400" y="2343150"/>
            <a:ext cx="3695700" cy="2984500"/>
          </a:xfrm>
          <a:prstGeom prst="rect">
            <a:avLst/>
          </a:prstGeom>
          <a:solidFill>
            <a:srgbClr val="FFFF00"/>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Automation </a:t>
            </a:r>
            <a:r>
              <a:rPr lang="de-DE" sz="2000" kern="0" dirty="0">
                <a:ea typeface="Arial Unicode MS" pitchFamily="34" charset="-128"/>
                <a:cs typeface="Arial Unicode MS" pitchFamily="34" charset="-128"/>
              </a:rPr>
              <a:t>S</a:t>
            </a:r>
            <a:r>
              <a:rPr lang="de-DE" sz="2000" kern="0" dirty="0" smtClean="0">
                <a:ea typeface="Arial Unicode MS" pitchFamily="34" charset="-128"/>
                <a:cs typeface="Arial Unicode MS" pitchFamily="34" charset="-128"/>
              </a:rPr>
              <a:t>cripts</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987500" y="2311400"/>
            <a:ext cx="3330500" cy="1409700"/>
          </a:xfrm>
          <a:prstGeom prst="rect">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Cf_App</a:t>
            </a:r>
            <a:r>
              <a:rPr lang="de-DE" sz="2000" kern="0" dirty="0" smtClean="0">
                <a:ea typeface="Arial Unicode MS" pitchFamily="34" charset="-128"/>
                <a:cs typeface="Arial Unicode MS" pitchFamily="34" charset="-128"/>
              </a:rPr>
              <a:t> 1</a:t>
            </a:r>
          </a:p>
        </p:txBody>
      </p:sp>
      <p:sp>
        <p:nvSpPr>
          <p:cNvPr id="8" name="Rectangle 7"/>
          <p:cNvSpPr/>
          <p:nvPr/>
        </p:nvSpPr>
        <p:spPr bwMode="gray">
          <a:xfrm>
            <a:off x="987500" y="3835400"/>
            <a:ext cx="3330500" cy="635000"/>
          </a:xfrm>
          <a:prstGeom prst="rect">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Cf_App</a:t>
            </a:r>
            <a:r>
              <a:rPr lang="de-DE" sz="2000" kern="0" dirty="0" smtClean="0">
                <a:ea typeface="Arial Unicode MS" pitchFamily="34" charset="-128"/>
                <a:cs typeface="Arial Unicode MS" pitchFamily="34" charset="-128"/>
              </a:rPr>
              <a:t> 2</a:t>
            </a:r>
          </a:p>
        </p:txBody>
      </p:sp>
      <p:sp>
        <p:nvSpPr>
          <p:cNvPr id="9" name="Rectangle 8"/>
          <p:cNvSpPr/>
          <p:nvPr/>
        </p:nvSpPr>
        <p:spPr bwMode="gray">
          <a:xfrm>
            <a:off x="987500" y="4632268"/>
            <a:ext cx="3330500" cy="663632"/>
          </a:xfrm>
          <a:prstGeom prst="rect">
            <a:avLst/>
          </a:prstGeom>
          <a:solidFill>
            <a:srgbClr val="FFDCC6"/>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Cf_App</a:t>
            </a:r>
            <a:r>
              <a:rPr lang="de-DE" sz="2000" kern="0" dirty="0" smtClean="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n</a:t>
            </a:r>
            <a:endParaRPr lang="de-DE" sz="2000" kern="0" dirty="0" smtClean="0">
              <a:ea typeface="Arial Unicode MS" pitchFamily="34" charset="-128"/>
              <a:cs typeface="Arial Unicode MS" pitchFamily="34" charset="-128"/>
            </a:endParaRPr>
          </a:p>
        </p:txBody>
      </p:sp>
      <p:sp>
        <p:nvSpPr>
          <p:cNvPr id="10" name="TextBox 9"/>
          <p:cNvSpPr txBox="1"/>
          <p:nvPr/>
        </p:nvSpPr>
        <p:spPr>
          <a:xfrm>
            <a:off x="1181100" y="2828751"/>
            <a:ext cx="2895600"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Application deployment manifests for each environment (e.g. integration, acceptance, production)</a:t>
            </a:r>
          </a:p>
          <a:p>
            <a:pPr lvl="1" fontAlgn="base">
              <a:spcBef>
                <a:spcPct val="50000"/>
              </a:spcBef>
              <a:spcAft>
                <a:spcPct val="0"/>
              </a:spcAft>
              <a:buClr>
                <a:srgbClr val="F0AB00"/>
              </a:buClr>
              <a:buSzPct val="80000"/>
              <a:buNone/>
            </a:pPr>
            <a:endParaRPr lang="en-US" sz="1400" kern="0" dirty="0" err="1" smtClean="0">
              <a:ea typeface="Arial Unicode MS" pitchFamily="34" charset="-128"/>
              <a:cs typeface="Arial Unicode MS" pitchFamily="34" charset="-128"/>
            </a:endParaRPr>
          </a:p>
        </p:txBody>
      </p:sp>
      <p:sp>
        <p:nvSpPr>
          <p:cNvPr id="11" name="TextBox 10"/>
          <p:cNvSpPr txBox="1"/>
          <p:nvPr/>
        </p:nvSpPr>
        <p:spPr>
          <a:xfrm>
            <a:off x="7670800" y="2828751"/>
            <a:ext cx="3352800"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Ruby CF automation scripts</a:t>
            </a:r>
          </a:p>
          <a:p>
            <a:pPr marL="285750"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Environment definition </a:t>
            </a:r>
            <a:r>
              <a:rPr lang="en-US" sz="1200" kern="0" dirty="0" err="1" smtClean="0">
                <a:ea typeface="Arial Unicode MS" pitchFamily="34" charset="-128"/>
                <a:cs typeface="Arial Unicode MS" pitchFamily="34" charset="-128"/>
              </a:rPr>
              <a:t>yaml</a:t>
            </a:r>
            <a:r>
              <a:rPr lang="en-US" sz="1200" kern="0" dirty="0" smtClean="0">
                <a:ea typeface="Arial Unicode MS" pitchFamily="34" charset="-128"/>
                <a:cs typeface="Arial Unicode MS" pitchFamily="34" charset="-128"/>
              </a:rPr>
              <a:t> files (Spaces, Service Instances)</a:t>
            </a:r>
          </a:p>
          <a:p>
            <a:pPr marL="285750"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Handles all CI/CD related tasks</a:t>
            </a:r>
          </a:p>
          <a:p>
            <a:pPr marL="830138" lvl="1"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App deployment</a:t>
            </a:r>
          </a:p>
          <a:p>
            <a:pPr marL="830138" lvl="1"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Production blue-green deployment</a:t>
            </a:r>
          </a:p>
          <a:p>
            <a:pPr marL="830138" lvl="1"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Service / Space management</a:t>
            </a:r>
          </a:p>
          <a:p>
            <a:pPr marL="830138" lvl="1" indent="-285750" fontAlgn="base">
              <a:spcBef>
                <a:spcPct val="50000"/>
              </a:spcBef>
              <a:spcAft>
                <a:spcPct val="0"/>
              </a:spcAft>
              <a:buClr>
                <a:srgbClr val="F0AB00"/>
              </a:buClr>
              <a:buSzPct val="80000"/>
              <a:buFont typeface="Arial"/>
              <a:buChar char="•"/>
            </a:pPr>
            <a:r>
              <a:rPr lang="en-US" sz="1200" kern="0" dirty="0" smtClean="0">
                <a:ea typeface="Arial Unicode MS" pitchFamily="34" charset="-128"/>
                <a:cs typeface="Arial Unicode MS" pitchFamily="34" charset="-128"/>
              </a:rPr>
              <a:t>Artifact repository interactions</a:t>
            </a:r>
          </a:p>
        </p:txBody>
      </p:sp>
      <p:sp>
        <p:nvSpPr>
          <p:cNvPr id="13" name="TextBox 12"/>
          <p:cNvSpPr txBox="1"/>
          <p:nvPr/>
        </p:nvSpPr>
        <p:spPr>
          <a:xfrm>
            <a:off x="9830955" y="518083"/>
            <a:ext cx="1206850" cy="276999"/>
          </a:xfrm>
          <a:prstGeom prst="rect">
            <a:avLst/>
          </a:prstGeom>
          <a:solidFill>
            <a:srgbClr val="FFFF99"/>
          </a:solidFill>
        </p:spPr>
        <p:txBody>
          <a:bodyPr wrap="square" lIns="0" tIns="0" rIns="0" bIns="0" rtlCol="0">
            <a:spAutoFit/>
          </a:bodyPr>
          <a:lstStyle/>
          <a:p>
            <a:pP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New</a:t>
            </a:r>
          </a:p>
        </p:txBody>
      </p:sp>
    </p:spTree>
    <p:extLst>
      <p:ext uri="{BB962C8B-B14F-4D97-AF65-F5344CB8AC3E}">
        <p14:creationId xmlns:p14="http://schemas.microsoft.com/office/powerpoint/2010/main" val="57757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80"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8" name="Rounded Rectangle 47"/>
          <p:cNvSpPr/>
          <p:nvPr/>
        </p:nvSpPr>
        <p:spPr bwMode="gray">
          <a:xfrm>
            <a:off x="6385130" y="2541863"/>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9" name="Rounded Rectangle 48"/>
          <p:cNvSpPr/>
          <p:nvPr/>
        </p:nvSpPr>
        <p:spPr bwMode="gray">
          <a:xfrm>
            <a:off x="9212127" y="2541862"/>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&amp; Infrastructure </a:t>
            </a:r>
            <a:r>
              <a:rPr lang="de-DE" dirty="0" err="1" smtClean="0"/>
              <a:t>as</a:t>
            </a:r>
            <a:r>
              <a:rPr lang="de-DE" dirty="0" smtClean="0"/>
              <a:t> Code</a:t>
            </a:r>
            <a:br>
              <a:rPr lang="de-DE" dirty="0" smtClean="0"/>
            </a:br>
            <a:r>
              <a:rPr lang="de-DE" sz="2000" dirty="0" smtClean="0"/>
              <a:t>Environments </a:t>
            </a:r>
            <a:r>
              <a:rPr lang="de-DE" sz="2000" dirty="0" err="1" smtClean="0"/>
              <a:t>from</a:t>
            </a:r>
            <a:r>
              <a:rPr lang="de-DE" sz="2000" dirty="0" smtClean="0"/>
              <a:t> </a:t>
            </a:r>
            <a:r>
              <a:rPr lang="de-DE" sz="2000" dirty="0" err="1" smtClean="0"/>
              <a:t>code</a:t>
            </a:r>
            <a:r>
              <a:rPr lang="de-DE" sz="2000" dirty="0" smtClean="0"/>
              <a:t> </a:t>
            </a:r>
            <a:r>
              <a:rPr lang="de-DE" sz="2000" dirty="0" err="1" smtClean="0"/>
              <a:t>within</a:t>
            </a:r>
            <a:r>
              <a:rPr lang="de-DE" sz="2000" dirty="0" smtClean="0"/>
              <a:t> </a:t>
            </a:r>
            <a:r>
              <a:rPr lang="de-DE" sz="2000" dirty="0" err="1" smtClean="0"/>
              <a:t>minutes</a:t>
            </a:r>
            <a:r>
              <a:rPr lang="de-DE" sz="2000" dirty="0" smtClean="0"/>
              <a:t> – </a:t>
            </a:r>
            <a:r>
              <a:rPr lang="de-DE" sz="2000" dirty="0" err="1" smtClean="0"/>
              <a:t>Example</a:t>
            </a:r>
            <a:r>
              <a:rPr lang="de-DE" sz="2000" dirty="0" smtClean="0"/>
              <a:t> VMs in </a:t>
            </a:r>
            <a:r>
              <a:rPr lang="de-DE" sz="2000" dirty="0" err="1" smtClean="0"/>
              <a:t>Monsoon</a:t>
            </a:r>
            <a:r>
              <a:rPr lang="de-DE" sz="2000" dirty="0" smtClean="0"/>
              <a:t> </a:t>
            </a:r>
            <a:r>
              <a:rPr lang="de-DE" sz="2000" dirty="0" err="1" smtClean="0"/>
              <a:t>with</a:t>
            </a:r>
            <a:r>
              <a:rPr lang="de-DE" sz="2000" dirty="0" smtClean="0"/>
              <a:t> Chef</a:t>
            </a:r>
            <a:endParaRPr lang="en-US" sz="20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64224" y="1969437"/>
            <a:ext cx="3702271" cy="67101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611912" cy="806256"/>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9" name="Group 58"/>
          <p:cNvGrpSpPr/>
          <p:nvPr/>
        </p:nvGrpSpPr>
        <p:grpSpPr>
          <a:xfrm>
            <a:off x="9253092" y="3091055"/>
            <a:ext cx="1105597" cy="1105597"/>
            <a:chOff x="5286453" y="5054767"/>
            <a:chExt cx="1105597" cy="1105597"/>
          </a:xfrm>
        </p:grpSpPr>
        <p:pic>
          <p:nvPicPr>
            <p:cNvPr id="61"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TextBox 61"/>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3" name="Group 62"/>
          <p:cNvGrpSpPr/>
          <p:nvPr/>
        </p:nvGrpSpPr>
        <p:grpSpPr>
          <a:xfrm>
            <a:off x="9814400" y="3091055"/>
            <a:ext cx="1105597" cy="1105597"/>
            <a:chOff x="5286453" y="5054767"/>
            <a:chExt cx="1105597" cy="1105597"/>
          </a:xfrm>
        </p:grpSpPr>
        <p:pic>
          <p:nvPicPr>
            <p:cNvPr id="64"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5" name="TextBox 64"/>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16" name="Group 15"/>
          <p:cNvGrpSpPr/>
          <p:nvPr/>
        </p:nvGrpSpPr>
        <p:grpSpPr>
          <a:xfrm>
            <a:off x="10374832" y="3114785"/>
            <a:ext cx="1105597" cy="1105597"/>
            <a:chOff x="5286453" y="5054767"/>
            <a:chExt cx="1105597" cy="1105597"/>
          </a:xfrm>
        </p:grpSpPr>
        <p:pic>
          <p:nvPicPr>
            <p:cNvPr id="4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TextBox 56"/>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69" name="Group 68"/>
          <p:cNvGrpSpPr/>
          <p:nvPr/>
        </p:nvGrpSpPr>
        <p:grpSpPr>
          <a:xfrm>
            <a:off x="6930683" y="3257330"/>
            <a:ext cx="871893" cy="773046"/>
            <a:chOff x="5286453" y="5054767"/>
            <a:chExt cx="1105597" cy="1105597"/>
          </a:xfrm>
        </p:grpSpPr>
        <p:pic>
          <p:nvPicPr>
            <p:cNvPr id="70"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TextBox 70"/>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6" name="Group 65"/>
          <p:cNvGrpSpPr/>
          <p:nvPr/>
        </p:nvGrpSpPr>
        <p:grpSpPr>
          <a:xfrm>
            <a:off x="7310617" y="3298310"/>
            <a:ext cx="871893" cy="773046"/>
            <a:chOff x="5286453" y="5054767"/>
            <a:chExt cx="1105597" cy="1105597"/>
          </a:xfrm>
        </p:grpSpPr>
        <p:pic>
          <p:nvPicPr>
            <p:cNvPr id="67"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TextBox 67"/>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72" name="Group 71"/>
          <p:cNvGrpSpPr/>
          <p:nvPr/>
        </p:nvGrpSpPr>
        <p:grpSpPr>
          <a:xfrm>
            <a:off x="7776667" y="3358897"/>
            <a:ext cx="871893" cy="773046"/>
            <a:chOff x="5286453" y="5054767"/>
            <a:chExt cx="1105597" cy="1105597"/>
          </a:xfrm>
        </p:grpSpPr>
        <p:pic>
          <p:nvPicPr>
            <p:cNvPr id="7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4" name="TextBox 73"/>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75" name="Group 74"/>
          <p:cNvGrpSpPr/>
          <p:nvPr/>
        </p:nvGrpSpPr>
        <p:grpSpPr>
          <a:xfrm>
            <a:off x="3812397" y="3283538"/>
            <a:ext cx="871893" cy="773046"/>
            <a:chOff x="5286453" y="5054767"/>
            <a:chExt cx="1105597" cy="1105597"/>
          </a:xfrm>
        </p:grpSpPr>
        <p:pic>
          <p:nvPicPr>
            <p:cNvPr id="76"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7" name="TextBox 76"/>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78" name="Group 77"/>
          <p:cNvGrpSpPr/>
          <p:nvPr/>
        </p:nvGrpSpPr>
        <p:grpSpPr>
          <a:xfrm>
            <a:off x="4192331" y="3324518"/>
            <a:ext cx="871893" cy="773046"/>
            <a:chOff x="5286453" y="5054767"/>
            <a:chExt cx="1105597" cy="1105597"/>
          </a:xfrm>
        </p:grpSpPr>
        <p:pic>
          <p:nvPicPr>
            <p:cNvPr id="79"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TextBox 79"/>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81" name="Group 80"/>
          <p:cNvGrpSpPr/>
          <p:nvPr/>
        </p:nvGrpSpPr>
        <p:grpSpPr>
          <a:xfrm>
            <a:off x="4658381" y="3385105"/>
            <a:ext cx="871893" cy="773046"/>
            <a:chOff x="5286453" y="5054767"/>
            <a:chExt cx="1105597" cy="1105597"/>
          </a:xfrm>
        </p:grpSpPr>
        <p:pic>
          <p:nvPicPr>
            <p:cNvPr id="82"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83" name="TextBox 82"/>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cxnSp>
        <p:nvCxnSpPr>
          <p:cNvPr id="84" name="Straight Arrow Connector 83"/>
          <p:cNvCxnSpPr>
            <a:stCxn id="10" idx="3"/>
          </p:cNvCxnSpPr>
          <p:nvPr/>
        </p:nvCxnSpPr>
        <p:spPr>
          <a:xfrm flipH="1">
            <a:off x="7954735" y="1968718"/>
            <a:ext cx="991750" cy="67172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758625" y="2570389"/>
            <a:ext cx="1451007" cy="419100"/>
            <a:chOff x="9881423" y="547282"/>
            <a:chExt cx="1451007" cy="419100"/>
          </a:xfrm>
        </p:grpSpPr>
        <p:sp>
          <p:nvSpPr>
            <p:cNvPr id="27" name="TextBox 26"/>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96" name="Group 95"/>
          <p:cNvGrpSpPr/>
          <p:nvPr/>
        </p:nvGrpSpPr>
        <p:grpSpPr>
          <a:xfrm>
            <a:off x="6903343" y="2659485"/>
            <a:ext cx="1451007" cy="419100"/>
            <a:chOff x="9881423" y="547282"/>
            <a:chExt cx="1451007" cy="419100"/>
          </a:xfrm>
        </p:grpSpPr>
        <p:sp>
          <p:nvSpPr>
            <p:cNvPr id="98" name="TextBox 97"/>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9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100" name="Group 99"/>
          <p:cNvGrpSpPr/>
          <p:nvPr/>
        </p:nvGrpSpPr>
        <p:grpSpPr>
          <a:xfrm>
            <a:off x="3902773" y="2687606"/>
            <a:ext cx="1451007" cy="419100"/>
            <a:chOff x="9881423" y="547282"/>
            <a:chExt cx="1451007" cy="419100"/>
          </a:xfrm>
        </p:grpSpPr>
        <p:sp>
          <p:nvSpPr>
            <p:cNvPr id="101" name="TextBox 100"/>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1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32269" y="2110374"/>
            <a:ext cx="388572" cy="3733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6182" y="2203055"/>
            <a:ext cx="388572" cy="3733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68472" y="2110373"/>
            <a:ext cx="388572" cy="3733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9833" y="2118275"/>
            <a:ext cx="388572" cy="3733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2915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1 </a:t>
            </a:r>
            <a:r>
              <a:rPr lang="en-US" dirty="0"/>
              <a:t>-</a:t>
            </a:r>
            <a:r>
              <a:rPr lang="en-US" dirty="0" smtClean="0"/>
              <a:t> Space Environment Setup</a:t>
            </a:r>
            <a:endParaRPr lang="en-US" dirty="0"/>
          </a:p>
        </p:txBody>
      </p:sp>
      <p:sp>
        <p:nvSpPr>
          <p:cNvPr id="3" name="Rectangle 2"/>
          <p:cNvSpPr/>
          <p:nvPr/>
        </p:nvSpPr>
        <p:spPr bwMode="gray">
          <a:xfrm>
            <a:off x="324000" y="1504950"/>
            <a:ext cx="3016100" cy="4095750"/>
          </a:xfrm>
          <a:prstGeom prst="rect">
            <a:avLst/>
          </a:prstGeom>
          <a:solidFill>
            <a:srgbClr val="FFFF00"/>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smtClean="0">
                <a:ea typeface="Arial Unicode MS" pitchFamily="34" charset="-128"/>
                <a:cs typeface="Arial Unicode MS" pitchFamily="34" charset="-128"/>
              </a:rPr>
              <a:t>Automation Scripts Repository (cc-m4-automation-scripts)</a:t>
            </a:r>
          </a:p>
        </p:txBody>
      </p:sp>
      <p:sp>
        <p:nvSpPr>
          <p:cNvPr id="5" name="Rounded Rectangle 4"/>
          <p:cNvSpPr/>
          <p:nvPr/>
        </p:nvSpPr>
        <p:spPr bwMode="gray">
          <a:xfrm>
            <a:off x="4629150" y="1504950"/>
            <a:ext cx="7424433" cy="295275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Cloud Foundry</a:t>
            </a:r>
          </a:p>
        </p:txBody>
      </p:sp>
      <p:sp>
        <p:nvSpPr>
          <p:cNvPr id="6" name="Rounded Rectangle 5"/>
          <p:cNvSpPr/>
          <p:nvPr/>
        </p:nvSpPr>
        <p:spPr bwMode="gray">
          <a:xfrm>
            <a:off x="6134100" y="2162175"/>
            <a:ext cx="5848350" cy="1652309"/>
          </a:xfrm>
          <a:prstGeom prst="roundRect">
            <a:avLst/>
          </a:prstGeom>
          <a:solidFill>
            <a:srgbClr val="FFFF00"/>
          </a:solidFill>
          <a:ln w="15875"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6316358" y="2317758"/>
            <a:ext cx="1612900"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8" name="Rounded Rectangle 7"/>
          <p:cNvSpPr/>
          <p:nvPr/>
        </p:nvSpPr>
        <p:spPr bwMode="gray">
          <a:xfrm>
            <a:off x="8087127" y="2317758"/>
            <a:ext cx="1868482"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9" name="Rounded Rectangle 8"/>
          <p:cNvSpPr/>
          <p:nvPr/>
        </p:nvSpPr>
        <p:spPr bwMode="gray">
          <a:xfrm>
            <a:off x="10171509" y="2317758"/>
            <a:ext cx="1732849"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10" name="Rectangle 9"/>
          <p:cNvSpPr/>
          <p:nvPr/>
        </p:nvSpPr>
        <p:spPr bwMode="gray">
          <a:xfrm>
            <a:off x="578000" y="2116967"/>
            <a:ext cx="2457300" cy="590550"/>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s</a:t>
            </a:r>
            <a:r>
              <a:rPr lang="de-DE" sz="1600" kern="0" dirty="0" err="1" smtClean="0">
                <a:ea typeface="Arial Unicode MS" pitchFamily="34" charset="-128"/>
                <a:cs typeface="Arial Unicode MS" pitchFamily="34" charset="-128"/>
              </a:rPr>
              <a:t>cripts</a:t>
            </a:r>
            <a:r>
              <a:rPr lang="de-DE" sz="1600" kern="0" dirty="0" smtClean="0">
                <a:ea typeface="Arial Unicode MS" pitchFamily="34" charset="-128"/>
                <a:cs typeface="Arial Unicode MS" pitchFamily="34" charset="-128"/>
              </a:rPr>
              <a:t>/</a:t>
            </a:r>
            <a:r>
              <a:rPr lang="de-DE" sz="1600" kern="0" dirty="0" err="1" smtClean="0">
                <a:ea typeface="Arial Unicode MS" pitchFamily="34" charset="-128"/>
                <a:cs typeface="Arial Unicode MS" pitchFamily="34" charset="-128"/>
              </a:rPr>
              <a:t>space_manager</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TextBox 29"/>
          <p:cNvSpPr txBox="1"/>
          <p:nvPr/>
        </p:nvSpPr>
        <p:spPr>
          <a:xfrm>
            <a:off x="1739900" y="2707517"/>
            <a:ext cx="14106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31" name="Rectangle 30"/>
          <p:cNvSpPr/>
          <p:nvPr/>
        </p:nvSpPr>
        <p:spPr bwMode="gray">
          <a:xfrm>
            <a:off x="578000" y="2984516"/>
            <a:ext cx="2457300" cy="685884"/>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ea typeface="Arial Unicode MS" pitchFamily="34" charset="-128"/>
                <a:cs typeface="Arial Unicode MS" pitchFamily="34" charset="-128"/>
              </a:rPr>
              <a:t>env</a:t>
            </a:r>
            <a:r>
              <a:rPr lang="de-DE" sz="1600" kern="0" dirty="0">
                <a:ea typeface="Arial Unicode MS" pitchFamily="34" charset="-128"/>
                <a:cs typeface="Arial Unicode MS" pitchFamily="34" charset="-128"/>
              </a:rPr>
              <a:t>/</a:t>
            </a:r>
            <a:r>
              <a:rPr lang="de-DE" sz="1600" kern="0" dirty="0" err="1">
                <a:ea typeface="Arial Unicode MS" pitchFamily="34" charset="-128"/>
                <a:cs typeface="Arial Unicode MS" pitchFamily="34" charset="-128"/>
              </a:rPr>
              <a:t>integration-</a:t>
            </a:r>
            <a:r>
              <a:rPr lang="de-DE" sz="1600" kern="0" dirty="0" err="1" smtClean="0">
                <a:ea typeface="Arial Unicode MS" pitchFamily="34" charset="-128"/>
                <a:cs typeface="Arial Unicode MS" pitchFamily="34" charset="-128"/>
              </a:rPr>
              <a:t>environment.yml</a:t>
            </a:r>
            <a:endParaRPr lang="de-DE" sz="1600" kern="0" dirty="0" smtClean="0">
              <a:ea typeface="Arial Unicode MS" pitchFamily="34" charset="-128"/>
              <a:cs typeface="Arial Unicode MS" pitchFamily="34" charset="-128"/>
            </a:endParaRPr>
          </a:p>
        </p:txBody>
      </p:sp>
      <p:sp>
        <p:nvSpPr>
          <p:cNvPr id="37" name="TextBox 36"/>
          <p:cNvSpPr txBox="1"/>
          <p:nvPr/>
        </p:nvSpPr>
        <p:spPr>
          <a:xfrm>
            <a:off x="6186573" y="4627567"/>
            <a:ext cx="5717785" cy="172354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600" b="1" kern="0" dirty="0">
                <a:ea typeface="Arial Unicode MS" pitchFamily="34" charset="-128"/>
                <a:cs typeface="Arial Unicode MS" pitchFamily="34" charset="-128"/>
              </a:rPr>
              <a:t>s</a:t>
            </a:r>
            <a:r>
              <a:rPr lang="en-US" sz="1600" b="1" kern="0" dirty="0" smtClean="0">
                <a:ea typeface="Arial Unicode MS" pitchFamily="34" charset="-128"/>
                <a:cs typeface="Arial Unicode MS" pitchFamily="34" charset="-128"/>
              </a:rPr>
              <a:t>cripts/</a:t>
            </a:r>
            <a:r>
              <a:rPr lang="en-US" sz="1600" b="1" kern="0" dirty="0" err="1" smtClean="0">
                <a:ea typeface="Arial Unicode MS" pitchFamily="34" charset="-128"/>
                <a:cs typeface="Arial Unicode MS" pitchFamily="34" charset="-128"/>
              </a:rPr>
              <a:t>space_manager</a:t>
            </a:r>
            <a:r>
              <a:rPr lang="en-US" sz="1600" b="1" kern="0" dirty="0">
                <a:ea typeface="Arial Unicode MS" pitchFamily="34" charset="-128"/>
                <a:cs typeface="Arial Unicode MS" pitchFamily="34" charset="-128"/>
              </a:rPr>
              <a:t> setup-environment</a:t>
            </a:r>
            <a:endParaRPr lang="en-US" sz="1600" b="1" kern="0" dirty="0" smtClean="0">
              <a:ea typeface="Arial Unicode MS" pitchFamily="34" charset="-128"/>
              <a:cs typeface="Arial Unicode MS" pitchFamily="34" charset="-128"/>
            </a:endParaRP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Read space environment configuration from </a:t>
            </a:r>
            <a:r>
              <a:rPr lang="en-US" sz="1600" kern="0" dirty="0" err="1" smtClean="0">
                <a:ea typeface="Arial Unicode MS" pitchFamily="34" charset="-128"/>
                <a:cs typeface="Arial Unicode MS" pitchFamily="34" charset="-128"/>
              </a:rPr>
              <a:t>yaml</a:t>
            </a:r>
            <a:r>
              <a:rPr lang="en-US" sz="1600" kern="0" dirty="0" smtClean="0">
                <a:ea typeface="Arial Unicode MS" pitchFamily="34" charset="-128"/>
                <a:cs typeface="Arial Unicode MS" pitchFamily="34" charset="-128"/>
              </a:rPr>
              <a:t> file</a:t>
            </a: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Create CF space accordingly</a:t>
            </a: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Create CF service instances accordingly</a:t>
            </a:r>
          </a:p>
          <a:p>
            <a:pPr marL="285750" indent="-285750" fontAlgn="base">
              <a:spcBef>
                <a:spcPct val="50000"/>
              </a:spcBef>
              <a:spcAft>
                <a:spcPct val="0"/>
              </a:spcAft>
              <a:buClr>
                <a:srgbClr val="F0AB00"/>
              </a:buClr>
              <a:buSzPct val="80000"/>
              <a:buFont typeface="Arial"/>
              <a:buChar char="•"/>
            </a:pPr>
            <a:endParaRPr lang="en-US" sz="1600" kern="0" dirty="0" smtClean="0">
              <a:ea typeface="Arial Unicode MS" pitchFamily="34" charset="-128"/>
              <a:cs typeface="Arial Unicode MS" pitchFamily="34" charset="-128"/>
            </a:endParaRPr>
          </a:p>
        </p:txBody>
      </p:sp>
      <p:sp>
        <p:nvSpPr>
          <p:cNvPr id="38" name="Round Same Side Corner Rectangle 37"/>
          <p:cNvSpPr/>
          <p:nvPr/>
        </p:nvSpPr>
        <p:spPr bwMode="gray">
          <a:xfrm>
            <a:off x="6869740" y="3009908"/>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S1</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ound Same Side Corner Rectangle 41"/>
          <p:cNvSpPr/>
          <p:nvPr/>
        </p:nvSpPr>
        <p:spPr bwMode="gray">
          <a:xfrm>
            <a:off x="8509803" y="3009908"/>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S2</a:t>
            </a:r>
          </a:p>
        </p:txBody>
      </p:sp>
      <p:sp>
        <p:nvSpPr>
          <p:cNvPr id="43" name="Round Same Side Corner Rectangle 42"/>
          <p:cNvSpPr/>
          <p:nvPr/>
        </p:nvSpPr>
        <p:spPr bwMode="gray">
          <a:xfrm>
            <a:off x="9118133" y="3009908"/>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S3</a:t>
            </a:r>
          </a:p>
        </p:txBody>
      </p:sp>
      <p:sp>
        <p:nvSpPr>
          <p:cNvPr id="44" name="Round Same Side Corner Rectangle 43"/>
          <p:cNvSpPr/>
          <p:nvPr/>
        </p:nvSpPr>
        <p:spPr bwMode="gray">
          <a:xfrm>
            <a:off x="10246177" y="2984516"/>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S4</a:t>
            </a:r>
          </a:p>
        </p:txBody>
      </p:sp>
      <p:sp>
        <p:nvSpPr>
          <p:cNvPr id="45" name="Round Same Side Corner Rectangle 44"/>
          <p:cNvSpPr/>
          <p:nvPr/>
        </p:nvSpPr>
        <p:spPr bwMode="gray">
          <a:xfrm>
            <a:off x="10854507" y="2984516"/>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S5</a:t>
            </a:r>
          </a:p>
        </p:txBody>
      </p:sp>
      <p:cxnSp>
        <p:nvCxnSpPr>
          <p:cNvPr id="47" name="Straight Arrow Connector 46"/>
          <p:cNvCxnSpPr>
            <a:stCxn id="31" idx="3"/>
          </p:cNvCxnSpPr>
          <p:nvPr/>
        </p:nvCxnSpPr>
        <p:spPr>
          <a:xfrm flipV="1">
            <a:off x="3035300" y="2952858"/>
            <a:ext cx="3281058" cy="3746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3"/>
            <a:endCxn id="8" idx="1"/>
          </p:cNvCxnSpPr>
          <p:nvPr/>
        </p:nvCxnSpPr>
        <p:spPr>
          <a:xfrm flipV="1">
            <a:off x="3035300" y="3009908"/>
            <a:ext cx="5051827" cy="112315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 idx="3"/>
            <a:endCxn id="9" idx="1"/>
          </p:cNvCxnSpPr>
          <p:nvPr/>
        </p:nvCxnSpPr>
        <p:spPr>
          <a:xfrm flipV="1">
            <a:off x="3035300" y="3009908"/>
            <a:ext cx="7136209" cy="1942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578000" y="3808417"/>
            <a:ext cx="2457300" cy="649283"/>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smtClean="0">
                <a:ea typeface="Arial Unicode MS" pitchFamily="34" charset="-128"/>
                <a:cs typeface="Arial Unicode MS" pitchFamily="34" charset="-128"/>
              </a:rPr>
              <a:t>env</a:t>
            </a:r>
            <a:r>
              <a:rPr lang="de-DE" sz="1600" kern="0" dirty="0" smtClean="0">
                <a:ea typeface="Arial Unicode MS" pitchFamily="34" charset="-128"/>
                <a:cs typeface="Arial Unicode MS" pitchFamily="34" charset="-128"/>
              </a:rPr>
              <a:t>/</a:t>
            </a:r>
            <a:r>
              <a:rPr lang="de-DE" sz="1600" kern="0" dirty="0" err="1" smtClean="0">
                <a:ea typeface="Arial Unicode MS" pitchFamily="34" charset="-128"/>
                <a:cs typeface="Arial Unicode MS" pitchFamily="34" charset="-128"/>
              </a:rPr>
              <a:t>acceptance-environment.yml</a:t>
            </a:r>
            <a:endParaRPr lang="de-DE" sz="1600" kern="0" dirty="0" smtClean="0">
              <a:ea typeface="Arial Unicode MS" pitchFamily="34" charset="-128"/>
              <a:cs typeface="Arial Unicode MS" pitchFamily="34" charset="-128"/>
            </a:endParaRPr>
          </a:p>
        </p:txBody>
      </p:sp>
      <p:sp>
        <p:nvSpPr>
          <p:cNvPr id="22" name="Rectangle 21"/>
          <p:cNvSpPr/>
          <p:nvPr/>
        </p:nvSpPr>
        <p:spPr bwMode="gray">
          <a:xfrm>
            <a:off x="578000" y="4627567"/>
            <a:ext cx="2457300" cy="649283"/>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smtClean="0">
                <a:ea typeface="Arial Unicode MS" pitchFamily="34" charset="-128"/>
                <a:cs typeface="Arial Unicode MS" pitchFamily="34" charset="-128"/>
              </a:rPr>
              <a:t>env</a:t>
            </a:r>
            <a:r>
              <a:rPr lang="de-DE" sz="1600" kern="0" dirty="0" smtClean="0">
                <a:ea typeface="Arial Unicode MS" pitchFamily="34" charset="-128"/>
                <a:cs typeface="Arial Unicode MS" pitchFamily="34" charset="-128"/>
              </a:rPr>
              <a:t>/</a:t>
            </a:r>
            <a:r>
              <a:rPr lang="de-DE" sz="1600" kern="0" dirty="0" err="1" smtClean="0">
                <a:ea typeface="Arial Unicode MS" pitchFamily="34" charset="-128"/>
                <a:cs typeface="Arial Unicode MS" pitchFamily="34" charset="-128"/>
              </a:rPr>
              <a:t>acceptance-production.yml</a:t>
            </a:r>
            <a:endParaRPr lang="de-DE" sz="1600" kern="0" dirty="0" smtClean="0">
              <a:ea typeface="Arial Unicode MS" pitchFamily="34" charset="-128"/>
              <a:cs typeface="Arial Unicode MS" pitchFamily="34" charset="-128"/>
            </a:endParaRPr>
          </a:p>
        </p:txBody>
      </p:sp>
      <p:sp>
        <p:nvSpPr>
          <p:cNvPr id="23" name="Round Same Side Corner Rectangle 22"/>
          <p:cNvSpPr/>
          <p:nvPr/>
        </p:nvSpPr>
        <p:spPr bwMode="gray">
          <a:xfrm>
            <a:off x="11405065" y="2978274"/>
            <a:ext cx="486126" cy="444500"/>
          </a:xfrm>
          <a:prstGeom prst="round2Same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S6</a:t>
            </a:r>
          </a:p>
        </p:txBody>
      </p:sp>
    </p:spTree>
    <p:extLst>
      <p:ext uri="{BB962C8B-B14F-4D97-AF65-F5344CB8AC3E}">
        <p14:creationId xmlns:p14="http://schemas.microsoft.com/office/powerpoint/2010/main" val="932696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t>
            </a:r>
            <a:r>
              <a:rPr lang="en-US" dirty="0"/>
              <a:t>3</a:t>
            </a:r>
            <a:r>
              <a:rPr lang="en-US" dirty="0" smtClean="0"/>
              <a:t> – Standard App Deployment</a:t>
            </a:r>
            <a:endParaRPr lang="en-US" dirty="0"/>
          </a:p>
        </p:txBody>
      </p:sp>
      <p:sp>
        <p:nvSpPr>
          <p:cNvPr id="3" name="Rectangle 2"/>
          <p:cNvSpPr/>
          <p:nvPr/>
        </p:nvSpPr>
        <p:spPr bwMode="gray">
          <a:xfrm>
            <a:off x="324000" y="2000250"/>
            <a:ext cx="3016100" cy="1479566"/>
          </a:xfrm>
          <a:prstGeom prst="rect">
            <a:avLst/>
          </a:prstGeom>
          <a:solidFill>
            <a:srgbClr val="FFFF00"/>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smtClean="0">
                <a:ea typeface="Arial Unicode MS" pitchFamily="34" charset="-128"/>
                <a:cs typeface="Arial Unicode MS" pitchFamily="34" charset="-128"/>
              </a:rPr>
              <a:t>Automation Scripts Repository</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4629150" y="2000250"/>
            <a:ext cx="7424433" cy="295275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Cloud Foundry</a:t>
            </a:r>
          </a:p>
        </p:txBody>
      </p:sp>
      <p:sp>
        <p:nvSpPr>
          <p:cNvPr id="6" name="Rounded Rectangle 5"/>
          <p:cNvSpPr/>
          <p:nvPr/>
        </p:nvSpPr>
        <p:spPr bwMode="gray">
          <a:xfrm>
            <a:off x="6134100" y="2657475"/>
            <a:ext cx="5848350" cy="1652309"/>
          </a:xfrm>
          <a:prstGeom prst="roundRect">
            <a:avLst/>
          </a:prstGeom>
          <a:solidFill>
            <a:srgbClr val="FFFF00"/>
          </a:solidFill>
          <a:ln w="15875"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6316358" y="2813058"/>
            <a:ext cx="1612900"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8" name="Rounded Rectangle 7"/>
          <p:cNvSpPr/>
          <p:nvPr/>
        </p:nvSpPr>
        <p:spPr bwMode="gray">
          <a:xfrm>
            <a:off x="8087127" y="2813058"/>
            <a:ext cx="1868482"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9" name="Rounded Rectangle 8"/>
          <p:cNvSpPr/>
          <p:nvPr/>
        </p:nvSpPr>
        <p:spPr bwMode="gray">
          <a:xfrm>
            <a:off x="10171509" y="2813058"/>
            <a:ext cx="1732849"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10" name="Rectangle 9"/>
          <p:cNvSpPr/>
          <p:nvPr/>
        </p:nvSpPr>
        <p:spPr bwMode="gray">
          <a:xfrm>
            <a:off x="578000" y="2636857"/>
            <a:ext cx="2457300" cy="590550"/>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s</a:t>
            </a:r>
            <a:r>
              <a:rPr lang="de-DE" sz="1600" kern="0" dirty="0" err="1" smtClean="0">
                <a:ea typeface="Arial Unicode MS" pitchFamily="34" charset="-128"/>
                <a:cs typeface="Arial Unicode MS" pitchFamily="34" charset="-128"/>
              </a:rPr>
              <a:t>cripts</a:t>
            </a:r>
            <a:r>
              <a:rPr lang="de-DE" sz="1600" kern="0" dirty="0" smtClean="0">
                <a:ea typeface="Arial Unicode MS" pitchFamily="34" charset="-128"/>
                <a:cs typeface="Arial Unicode MS" pitchFamily="34" charset="-128"/>
              </a:rPr>
              <a:t>/</a:t>
            </a:r>
            <a:r>
              <a:rPr lang="de-DE" sz="1600" kern="0" dirty="0" err="1" smtClean="0">
                <a:ea typeface="Arial Unicode MS" pitchFamily="34" charset="-128"/>
                <a:cs typeface="Arial Unicode MS" pitchFamily="34" charset="-128"/>
              </a:rPr>
              <a:t>app_deployer</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7" name="TextBox 36"/>
          <p:cNvSpPr txBox="1"/>
          <p:nvPr/>
        </p:nvSpPr>
        <p:spPr>
          <a:xfrm>
            <a:off x="6804707" y="5078384"/>
            <a:ext cx="4332791" cy="172354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600" b="1" kern="0" dirty="0" smtClean="0">
                <a:ea typeface="Arial Unicode MS" pitchFamily="34" charset="-128"/>
                <a:cs typeface="Arial Unicode MS" pitchFamily="34" charset="-128"/>
              </a:rPr>
              <a:t>scripts/</a:t>
            </a:r>
            <a:r>
              <a:rPr lang="en-US" sz="1600" b="1" kern="0" dirty="0" err="1" smtClean="0">
                <a:ea typeface="Arial Unicode MS" pitchFamily="34" charset="-128"/>
                <a:cs typeface="Arial Unicode MS" pitchFamily="34" charset="-128"/>
              </a:rPr>
              <a:t>app_deployer</a:t>
            </a:r>
            <a:r>
              <a:rPr lang="en-US" sz="1600" b="1" kern="0" dirty="0" smtClean="0">
                <a:ea typeface="Arial Unicode MS" pitchFamily="34" charset="-128"/>
                <a:cs typeface="Arial Unicode MS" pitchFamily="34" charset="-128"/>
              </a:rPr>
              <a:t> deploy cf_app1</a:t>
            </a: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Read application </a:t>
            </a:r>
            <a:r>
              <a:rPr lang="en-US" sz="1600" kern="0" dirty="0" err="1" smtClean="0">
                <a:ea typeface="Arial Unicode MS" pitchFamily="34" charset="-128"/>
                <a:cs typeface="Arial Unicode MS" pitchFamily="34" charset="-128"/>
              </a:rPr>
              <a:t>deployment.yml</a:t>
            </a:r>
            <a:r>
              <a:rPr lang="en-US" sz="1600" kern="0" dirty="0" smtClean="0">
                <a:ea typeface="Arial Unicode MS" pitchFamily="34" charset="-128"/>
                <a:cs typeface="Arial Unicode MS" pitchFamily="34" charset="-128"/>
              </a:rPr>
              <a:t> files</a:t>
            </a: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Deploy application to CF</a:t>
            </a:r>
          </a:p>
          <a:p>
            <a:pPr marL="887288" lvl="1" indent="-342900" fontAlgn="base">
              <a:spcBef>
                <a:spcPct val="50000"/>
              </a:spcBef>
              <a:spcAft>
                <a:spcPct val="0"/>
              </a:spcAft>
              <a:buClr>
                <a:srgbClr val="F0AB00"/>
              </a:buClr>
              <a:buSzPct val="80000"/>
              <a:buFont typeface="+mj-lt"/>
              <a:buAutoNum type="arabicPeriod"/>
            </a:pPr>
            <a:r>
              <a:rPr lang="en-US" sz="1600" kern="0" dirty="0" smtClean="0">
                <a:ea typeface="Arial Unicode MS" pitchFamily="34" charset="-128"/>
                <a:cs typeface="Arial Unicode MS" pitchFamily="34" charset="-128"/>
              </a:rPr>
              <a:t>Check application availability (http)</a:t>
            </a:r>
          </a:p>
          <a:p>
            <a:pPr marL="285750" indent="-285750" fontAlgn="base">
              <a:spcBef>
                <a:spcPct val="50000"/>
              </a:spcBef>
              <a:spcAft>
                <a:spcPct val="0"/>
              </a:spcAft>
              <a:buClr>
                <a:srgbClr val="F0AB00"/>
              </a:buClr>
              <a:buSzPct val="80000"/>
              <a:buFont typeface="Arial"/>
              <a:buChar char="•"/>
            </a:pPr>
            <a:endParaRPr lang="en-US" sz="1600" kern="0" dirty="0" smtClean="0">
              <a:ea typeface="Arial Unicode MS" pitchFamily="34" charset="-128"/>
              <a:cs typeface="Arial Unicode MS" pitchFamily="34" charset="-128"/>
            </a:endParaRPr>
          </a:p>
        </p:txBody>
      </p:sp>
      <p:sp>
        <p:nvSpPr>
          <p:cNvPr id="55" name="Rectangle 54"/>
          <p:cNvSpPr/>
          <p:nvPr/>
        </p:nvSpPr>
        <p:spPr bwMode="gray">
          <a:xfrm>
            <a:off x="324000" y="3949708"/>
            <a:ext cx="3016100" cy="2425692"/>
          </a:xfrm>
          <a:prstGeom prst="rect">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smtClean="0">
                <a:ea typeface="Arial Unicode MS" pitchFamily="34" charset="-128"/>
                <a:cs typeface="Arial Unicode MS" pitchFamily="34" charset="-128"/>
              </a:rPr>
              <a:t>Cf_App</a:t>
            </a:r>
            <a:r>
              <a:rPr lang="de-DE" sz="1600" kern="0" dirty="0" smtClean="0">
                <a:ea typeface="Arial Unicode MS" pitchFamily="34" charset="-128"/>
                <a:cs typeface="Arial Unicode MS" pitchFamily="34" charset="-128"/>
              </a:rPr>
              <a:t> 1 Repository</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Rectangle 55"/>
          <p:cNvSpPr/>
          <p:nvPr/>
        </p:nvSpPr>
        <p:spPr bwMode="gray">
          <a:xfrm>
            <a:off x="578000" y="4421216"/>
            <a:ext cx="2457300" cy="531784"/>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m</a:t>
            </a:r>
            <a:r>
              <a:rPr lang="de-DE" sz="1600" kern="0" dirty="0" smtClean="0">
                <a:ea typeface="Arial Unicode MS" pitchFamily="34" charset="-128"/>
                <a:cs typeface="Arial Unicode MS" pitchFamily="34" charset="-128"/>
              </a:rPr>
              <a:t>anifest-</a:t>
            </a:r>
            <a:r>
              <a:rPr lang="de-DE" sz="1600" kern="0" dirty="0" err="1" smtClean="0">
                <a:ea typeface="Arial Unicode MS" pitchFamily="34" charset="-128"/>
                <a:cs typeface="Arial Unicode MS" pitchFamily="34" charset="-128"/>
              </a:rPr>
              <a:t>integration.yml</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9" name="TextBox 58"/>
          <p:cNvSpPr txBox="1"/>
          <p:nvPr/>
        </p:nvSpPr>
        <p:spPr>
          <a:xfrm>
            <a:off x="1739900" y="3543324"/>
            <a:ext cx="14106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60" name="Rectangle 59"/>
          <p:cNvSpPr/>
          <p:nvPr/>
        </p:nvSpPr>
        <p:spPr bwMode="gray">
          <a:xfrm>
            <a:off x="578000" y="5105400"/>
            <a:ext cx="2457300" cy="531784"/>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m</a:t>
            </a:r>
            <a:r>
              <a:rPr lang="de-DE" sz="1600" kern="0" dirty="0" smtClean="0">
                <a:ea typeface="Arial Unicode MS" pitchFamily="34" charset="-128"/>
                <a:cs typeface="Arial Unicode MS" pitchFamily="34" charset="-128"/>
              </a:rPr>
              <a:t>anifest-</a:t>
            </a:r>
            <a:r>
              <a:rPr lang="de-DE" sz="1600" kern="0" dirty="0" err="1" smtClean="0">
                <a:ea typeface="Arial Unicode MS" pitchFamily="34" charset="-128"/>
                <a:cs typeface="Arial Unicode MS" pitchFamily="34" charset="-128"/>
              </a:rPr>
              <a:t>acceptance.yml</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1" name="Rectangle 60"/>
          <p:cNvSpPr/>
          <p:nvPr/>
        </p:nvSpPr>
        <p:spPr bwMode="gray">
          <a:xfrm>
            <a:off x="603400" y="5754716"/>
            <a:ext cx="2457300" cy="531784"/>
          </a:xfrm>
          <a:prstGeom prst="rect">
            <a:avLst/>
          </a:prstGeom>
          <a:solidFill>
            <a:schemeClr val="bg1">
              <a:lumMod val="75000"/>
            </a:schemeClr>
          </a:solidFill>
          <a:ln w="127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m</a:t>
            </a:r>
            <a:r>
              <a:rPr lang="de-DE" sz="1600" kern="0" dirty="0" smtClean="0">
                <a:ea typeface="Arial Unicode MS" pitchFamily="34" charset="-128"/>
                <a:cs typeface="Arial Unicode MS" pitchFamily="34" charset="-128"/>
              </a:rPr>
              <a:t>anifest-</a:t>
            </a:r>
            <a:r>
              <a:rPr lang="de-DE" sz="1600" kern="0" dirty="0" err="1" smtClean="0">
                <a:ea typeface="Arial Unicode MS" pitchFamily="34" charset="-128"/>
                <a:cs typeface="Arial Unicode MS" pitchFamily="34" charset="-128"/>
              </a:rPr>
              <a:t>production.yml</a:t>
            </a: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2" name="Round Same Side Corner Rectangle 61"/>
          <p:cNvSpPr/>
          <p:nvPr/>
        </p:nvSpPr>
        <p:spPr bwMode="gray">
          <a:xfrm>
            <a:off x="6869740" y="3505208"/>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1</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ound Same Side Corner Rectangle 62"/>
          <p:cNvSpPr/>
          <p:nvPr/>
        </p:nvSpPr>
        <p:spPr bwMode="gray">
          <a:xfrm>
            <a:off x="8430301" y="3502831"/>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64" name="Round Same Side Corner Rectangle 63"/>
          <p:cNvSpPr/>
          <p:nvPr/>
        </p:nvSpPr>
        <p:spPr bwMode="gray">
          <a:xfrm>
            <a:off x="9127262" y="3500454"/>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2</a:t>
            </a:r>
          </a:p>
        </p:txBody>
      </p:sp>
      <p:sp>
        <p:nvSpPr>
          <p:cNvPr id="65" name="Round Same Side Corner Rectangle 64"/>
          <p:cNvSpPr/>
          <p:nvPr/>
        </p:nvSpPr>
        <p:spPr bwMode="gray">
          <a:xfrm>
            <a:off x="10309901" y="3521108"/>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66" name="Round Same Side Corner Rectangle 65"/>
          <p:cNvSpPr/>
          <p:nvPr/>
        </p:nvSpPr>
        <p:spPr bwMode="gray">
          <a:xfrm>
            <a:off x="10868204" y="3524266"/>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2</a:t>
            </a:r>
          </a:p>
        </p:txBody>
      </p:sp>
      <p:cxnSp>
        <p:nvCxnSpPr>
          <p:cNvPr id="68" name="Straight Arrow Connector 67"/>
          <p:cNvCxnSpPr>
            <a:stCxn id="56" idx="3"/>
            <a:endCxn id="62" idx="2"/>
          </p:cNvCxnSpPr>
          <p:nvPr/>
        </p:nvCxnSpPr>
        <p:spPr>
          <a:xfrm flipV="1">
            <a:off x="3035300" y="3727458"/>
            <a:ext cx="3834440" cy="959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0" idx="3"/>
            <a:endCxn id="63" idx="2"/>
          </p:cNvCxnSpPr>
          <p:nvPr/>
        </p:nvCxnSpPr>
        <p:spPr>
          <a:xfrm flipV="1">
            <a:off x="3035300" y="3725081"/>
            <a:ext cx="5395001" cy="164621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1" idx="3"/>
            <a:endCxn id="65" idx="0"/>
          </p:cNvCxnSpPr>
          <p:nvPr/>
        </p:nvCxnSpPr>
        <p:spPr>
          <a:xfrm flipV="1">
            <a:off x="3060700" y="3743358"/>
            <a:ext cx="7735327" cy="22772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Round Same Side Corner Rectangle 74"/>
          <p:cNvSpPr/>
          <p:nvPr/>
        </p:nvSpPr>
        <p:spPr bwMode="gray">
          <a:xfrm>
            <a:off x="11418232" y="3521108"/>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3</a:t>
            </a:r>
          </a:p>
        </p:txBody>
      </p:sp>
    </p:spTree>
    <p:extLst>
      <p:ext uri="{BB962C8B-B14F-4D97-AF65-F5344CB8AC3E}">
        <p14:creationId xmlns:p14="http://schemas.microsoft.com/office/powerpoint/2010/main" val="1178370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1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423305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en-US" dirty="0"/>
              <a:t>Exercise 01: Create Jenkins server on Monsoon</a:t>
            </a:r>
          </a:p>
          <a:p>
            <a:r>
              <a:rPr lang="en-US" dirty="0">
                <a:hlinkClick r:id="rId2"/>
              </a:rPr>
              <a:t>https://github.wdf.sap.corp/cc-java-dev/cc-m4-coursematerial/blob/master/Exercises/Exercise01-CreateJenkinsOnMonsoon.md</a:t>
            </a:r>
            <a:endParaRPr lang="en-US" dirty="0"/>
          </a:p>
          <a:p>
            <a:endParaRPr lang="de-DE" dirty="0"/>
          </a:p>
        </p:txBody>
      </p:sp>
    </p:spTree>
    <p:extLst>
      <p:ext uri="{BB962C8B-B14F-4D97-AF65-F5344CB8AC3E}">
        <p14:creationId xmlns:p14="http://schemas.microsoft.com/office/powerpoint/2010/main" val="2456744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11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8103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en-US" dirty="0"/>
              <a:t>Exercise </a:t>
            </a:r>
            <a:r>
              <a:rPr lang="en-US" dirty="0" smtClean="0"/>
              <a:t>11</a:t>
            </a:r>
            <a:r>
              <a:rPr lang="en-US" dirty="0"/>
              <a:t>: </a:t>
            </a:r>
            <a:r>
              <a:rPr lang="en-US" dirty="0" smtClean="0"/>
              <a:t>Infrastructure-as-Code</a:t>
            </a:r>
            <a:endParaRPr lang="en-US" dirty="0"/>
          </a:p>
          <a:p>
            <a:r>
              <a:rPr lang="en-US" dirty="0">
                <a:hlinkClick r:id="rId2"/>
              </a:rPr>
              <a:t>https://github.wdf.sap.corp/cc-java-dev/cc-m4-coursematerial/blob/master/Exercises/Optional-Exercise-InfrastructureAsCode-SpaceServiceRoles.md</a:t>
            </a:r>
          </a:p>
          <a:p>
            <a:endParaRPr lang="de-DE" dirty="0"/>
          </a:p>
        </p:txBody>
      </p:sp>
    </p:spTree>
    <p:extLst>
      <p:ext uri="{BB962C8B-B14F-4D97-AF65-F5344CB8AC3E}">
        <p14:creationId xmlns:p14="http://schemas.microsoft.com/office/powerpoint/2010/main" val="2897994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de-DE" dirty="0"/>
          </a:p>
        </p:txBody>
      </p:sp>
      <p:sp>
        <p:nvSpPr>
          <p:cNvPr id="3" name="Text Placeholder 2"/>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214681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Mapping </a:t>
            </a:r>
            <a:r>
              <a:rPr lang="de-DE" dirty="0" err="1"/>
              <a:t>Git</a:t>
            </a:r>
            <a:r>
              <a:rPr lang="de-DE" dirty="0"/>
              <a:t> </a:t>
            </a:r>
            <a:r>
              <a:rPr lang="de-DE" dirty="0" err="1"/>
              <a:t>Repo</a:t>
            </a:r>
            <a:r>
              <a:rPr lang="de-DE" dirty="0"/>
              <a:t> – </a:t>
            </a:r>
            <a:r>
              <a:rPr lang="de-DE" dirty="0" err="1"/>
              <a:t>Application</a:t>
            </a:r>
            <a:r>
              <a:rPr lang="de-DE" dirty="0"/>
              <a:t> – </a:t>
            </a:r>
            <a:r>
              <a:rPr lang="de-DE" dirty="0" err="1"/>
              <a:t>cf_app</a:t>
            </a:r>
            <a:r>
              <a:rPr lang="de-DE" dirty="0"/>
              <a:t> – CD </a:t>
            </a:r>
            <a:r>
              <a:rPr lang="de-DE" dirty="0" smtClean="0"/>
              <a:t>Pipeline</a:t>
            </a:r>
            <a:br>
              <a:rPr lang="de-DE" dirty="0" smtClean="0"/>
            </a:br>
            <a:r>
              <a:rPr lang="de-DE" dirty="0" smtClean="0"/>
              <a:t>Option 2</a:t>
            </a:r>
            <a:endParaRPr lang="de-DE" dirty="0"/>
          </a:p>
        </p:txBody>
      </p:sp>
      <p:sp>
        <p:nvSpPr>
          <p:cNvPr id="3" name="Rounded Rectangle 2"/>
          <p:cNvSpPr/>
          <p:nvPr/>
        </p:nvSpPr>
        <p:spPr bwMode="gray">
          <a:xfrm>
            <a:off x="4629150" y="2000250"/>
            <a:ext cx="7424433" cy="295275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Cloud Foundry</a:t>
            </a:r>
          </a:p>
        </p:txBody>
      </p:sp>
      <p:sp>
        <p:nvSpPr>
          <p:cNvPr id="16" name="Rectangle 15"/>
          <p:cNvSpPr/>
          <p:nvPr/>
        </p:nvSpPr>
        <p:spPr bwMode="gray">
          <a:xfrm>
            <a:off x="2776534" y="2951112"/>
            <a:ext cx="1238251" cy="1939925"/>
          </a:xfrm>
          <a:prstGeom prst="rect">
            <a:avLst/>
          </a:prstGeom>
          <a:solidFill>
            <a:schemeClr val="accent5">
              <a:lumMod val="20000"/>
              <a:lumOff val="80000"/>
            </a:schemeClr>
          </a:solid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TextBox 16"/>
          <p:cNvSpPr txBox="1"/>
          <p:nvPr/>
        </p:nvSpPr>
        <p:spPr>
          <a:xfrm>
            <a:off x="2786060" y="2951112"/>
            <a:ext cx="1228725" cy="246221"/>
          </a:xfrm>
          <a:prstGeom prst="rect">
            <a:avLst/>
          </a:prstGeom>
          <a:solidFill>
            <a:schemeClr val="accent5">
              <a:lumMod val="20000"/>
              <a:lumOff val="80000"/>
            </a:schemeClr>
          </a:solid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Application</a:t>
            </a:r>
            <a:r>
              <a:rPr lang="de-DE" sz="1600" kern="0" dirty="0" smtClean="0">
                <a:ea typeface="Arial Unicode MS" pitchFamily="34" charset="-128"/>
                <a:cs typeface="Arial Unicode MS" pitchFamily="34" charset="-128"/>
              </a:rPr>
              <a:t> A</a:t>
            </a:r>
          </a:p>
        </p:txBody>
      </p:sp>
      <p:sp>
        <p:nvSpPr>
          <p:cNvPr id="32" name="Flowchart: Magnetic Disk 31"/>
          <p:cNvSpPr/>
          <p:nvPr/>
        </p:nvSpPr>
        <p:spPr bwMode="gray">
          <a:xfrm>
            <a:off x="966862" y="2767071"/>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Cf_app1</a:t>
            </a:r>
          </a:p>
        </p:txBody>
      </p:sp>
      <p:sp>
        <p:nvSpPr>
          <p:cNvPr id="36" name="Flowchart: Magnetic Disk 35"/>
          <p:cNvSpPr/>
          <p:nvPr/>
        </p:nvSpPr>
        <p:spPr bwMode="gray">
          <a:xfrm>
            <a:off x="966861" y="3495792"/>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Cf_app2</a:t>
            </a:r>
          </a:p>
        </p:txBody>
      </p:sp>
      <p:sp>
        <p:nvSpPr>
          <p:cNvPr id="37" name="Flowchart: Magnetic Disk 36"/>
          <p:cNvSpPr/>
          <p:nvPr/>
        </p:nvSpPr>
        <p:spPr bwMode="gray">
          <a:xfrm>
            <a:off x="966862" y="4338696"/>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Cf_app3</a:t>
            </a:r>
          </a:p>
        </p:txBody>
      </p:sp>
      <p:sp>
        <p:nvSpPr>
          <p:cNvPr id="39" name="Rectangle 38"/>
          <p:cNvSpPr/>
          <p:nvPr/>
        </p:nvSpPr>
        <p:spPr bwMode="gray">
          <a:xfrm>
            <a:off x="314323" y="1431925"/>
            <a:ext cx="1609727" cy="3730625"/>
          </a:xfrm>
          <a:prstGeom prst="rect">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TextBox 40"/>
          <p:cNvSpPr txBox="1"/>
          <p:nvPr/>
        </p:nvSpPr>
        <p:spPr>
          <a:xfrm>
            <a:off x="323849" y="1431925"/>
            <a:ext cx="1228725" cy="246221"/>
          </a:xfrm>
          <a:prstGeom prst="rect">
            <a:avLst/>
          </a:prstGeom>
          <a:noFill/>
          <a:ln w="15875">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Git</a:t>
            </a:r>
            <a:r>
              <a:rPr lang="de-DE" sz="1600" kern="0" dirty="0" smtClean="0">
                <a:ea typeface="Arial Unicode MS" pitchFamily="34" charset="-128"/>
                <a:cs typeface="Arial Unicode MS" pitchFamily="34" charset="-128"/>
              </a:rPr>
              <a:t>/ </a:t>
            </a:r>
            <a:r>
              <a:rPr lang="de-DE" sz="1600" kern="0" dirty="0" err="1" smtClean="0">
                <a:ea typeface="Arial Unicode MS" pitchFamily="34" charset="-128"/>
                <a:cs typeface="Arial Unicode MS" pitchFamily="34" charset="-128"/>
              </a:rPr>
              <a:t>GitHub</a:t>
            </a:r>
            <a:endParaRPr lang="de-DE" sz="1600" kern="0" dirty="0" smtClean="0">
              <a:ea typeface="Arial Unicode MS" pitchFamily="34" charset="-128"/>
              <a:cs typeface="Arial Unicode MS" pitchFamily="34" charset="-128"/>
            </a:endParaRPr>
          </a:p>
        </p:txBody>
      </p:sp>
      <p:cxnSp>
        <p:nvCxnSpPr>
          <p:cNvPr id="20" name="Straight Arrow Connector 19"/>
          <p:cNvCxnSpPr>
            <a:stCxn id="44" idx="3"/>
          </p:cNvCxnSpPr>
          <p:nvPr/>
        </p:nvCxnSpPr>
        <p:spPr>
          <a:xfrm>
            <a:off x="1757361" y="2614554"/>
            <a:ext cx="947739" cy="33655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2" idx="4"/>
            <a:endCxn id="13" idx="1"/>
          </p:cNvCxnSpPr>
          <p:nvPr/>
        </p:nvCxnSpPr>
        <p:spPr>
          <a:xfrm>
            <a:off x="1676399" y="3074223"/>
            <a:ext cx="1319211" cy="36561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6" idx="4"/>
            <a:endCxn id="14" idx="1"/>
          </p:cNvCxnSpPr>
          <p:nvPr/>
        </p:nvCxnSpPr>
        <p:spPr>
          <a:xfrm>
            <a:off x="1676398" y="3802944"/>
            <a:ext cx="1319211" cy="1734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7" idx="4"/>
            <a:endCxn id="15" idx="1"/>
          </p:cNvCxnSpPr>
          <p:nvPr/>
        </p:nvCxnSpPr>
        <p:spPr>
          <a:xfrm flipV="1">
            <a:off x="1676399" y="4497337"/>
            <a:ext cx="1319211" cy="14851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1604959" y="3257028"/>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6" name="Rectangle 45"/>
          <p:cNvSpPr/>
          <p:nvPr/>
        </p:nvSpPr>
        <p:spPr bwMode="gray">
          <a:xfrm>
            <a:off x="1604960" y="3976409"/>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Rectangle 46"/>
          <p:cNvSpPr/>
          <p:nvPr/>
        </p:nvSpPr>
        <p:spPr bwMode="gray">
          <a:xfrm>
            <a:off x="1614486" y="4821951"/>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TextBox 12"/>
          <p:cNvSpPr txBox="1"/>
          <p:nvPr/>
        </p:nvSpPr>
        <p:spPr>
          <a:xfrm>
            <a:off x="2995610" y="3332112"/>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CF_app1</a:t>
            </a:r>
          </a:p>
        </p:txBody>
      </p:sp>
      <p:sp>
        <p:nvSpPr>
          <p:cNvPr id="14" name="TextBox 13"/>
          <p:cNvSpPr txBox="1"/>
          <p:nvPr/>
        </p:nvSpPr>
        <p:spPr>
          <a:xfrm>
            <a:off x="2995609" y="3868687"/>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CF_app2</a:t>
            </a:r>
          </a:p>
        </p:txBody>
      </p:sp>
      <p:sp>
        <p:nvSpPr>
          <p:cNvPr id="15" name="TextBox 14"/>
          <p:cNvSpPr txBox="1"/>
          <p:nvPr/>
        </p:nvSpPr>
        <p:spPr>
          <a:xfrm>
            <a:off x="2995610" y="4389615"/>
            <a:ext cx="800099" cy="215444"/>
          </a:xfrm>
          <a:prstGeom prst="rect">
            <a:avLst/>
          </a:prstGeom>
          <a:solidFill>
            <a:schemeClr val="accent1"/>
          </a:solidFill>
          <a:ln w="1270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CF_app3</a:t>
            </a:r>
          </a:p>
        </p:txBody>
      </p:sp>
      <p:sp>
        <p:nvSpPr>
          <p:cNvPr id="49" name="Rounded Rectangle 48"/>
          <p:cNvSpPr/>
          <p:nvPr/>
        </p:nvSpPr>
        <p:spPr bwMode="gray">
          <a:xfrm>
            <a:off x="6134100" y="2657475"/>
            <a:ext cx="5848350" cy="1652309"/>
          </a:xfrm>
          <a:prstGeom prst="roundRect">
            <a:avLst/>
          </a:prstGeom>
          <a:solidFill>
            <a:srgbClr val="FFFF00"/>
          </a:solidFill>
          <a:ln w="15875"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TextBox 49"/>
          <p:cNvSpPr txBox="1"/>
          <p:nvPr/>
        </p:nvSpPr>
        <p:spPr>
          <a:xfrm>
            <a:off x="6316358" y="2345738"/>
            <a:ext cx="1831750" cy="246221"/>
          </a:xfrm>
          <a:prstGeom prst="rect">
            <a:avLst/>
          </a:prstGeom>
          <a:noFill/>
          <a:ln w="15875">
            <a:noFill/>
          </a:ln>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CD </a:t>
            </a:r>
            <a:r>
              <a:rPr lang="de-DE" sz="1600" kern="0" dirty="0" err="1" smtClean="0">
                <a:ea typeface="Arial Unicode MS" pitchFamily="34" charset="-128"/>
                <a:cs typeface="Arial Unicode MS" pitchFamily="34" charset="-128"/>
              </a:rPr>
              <a:t>pipeline</a:t>
            </a:r>
            <a:r>
              <a:rPr lang="de-DE" sz="1600" kern="0" dirty="0" smtClean="0">
                <a:ea typeface="Arial Unicode MS" pitchFamily="34" charset="-128"/>
                <a:cs typeface="Arial Unicode MS" pitchFamily="34" charset="-128"/>
              </a:rPr>
              <a:t> </a:t>
            </a:r>
            <a:r>
              <a:rPr lang="de-DE" sz="1600" kern="0" dirty="0" err="1" smtClean="0">
                <a:ea typeface="Arial Unicode MS" pitchFamily="34" charset="-128"/>
                <a:cs typeface="Arial Unicode MS" pitchFamily="34" charset="-128"/>
              </a:rPr>
              <a:t>Appl</a:t>
            </a:r>
            <a:r>
              <a:rPr lang="de-DE" sz="1600" kern="0" dirty="0" smtClean="0">
                <a:ea typeface="Arial Unicode MS" pitchFamily="34" charset="-128"/>
                <a:cs typeface="Arial Unicode MS" pitchFamily="34" charset="-128"/>
              </a:rPr>
              <a:t>. A</a:t>
            </a:r>
          </a:p>
        </p:txBody>
      </p:sp>
      <p:sp>
        <p:nvSpPr>
          <p:cNvPr id="4" name="Rounded Rectangle 3"/>
          <p:cNvSpPr/>
          <p:nvPr/>
        </p:nvSpPr>
        <p:spPr bwMode="gray">
          <a:xfrm>
            <a:off x="6316358" y="2813058"/>
            <a:ext cx="1612900"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5" name="Rounded Rectangle 4"/>
          <p:cNvSpPr/>
          <p:nvPr/>
        </p:nvSpPr>
        <p:spPr bwMode="gray">
          <a:xfrm>
            <a:off x="8087127" y="2822583"/>
            <a:ext cx="1868482"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6" name="Rounded Rectangle 5"/>
          <p:cNvSpPr/>
          <p:nvPr/>
        </p:nvSpPr>
        <p:spPr bwMode="gray">
          <a:xfrm>
            <a:off x="10171509" y="2813058"/>
            <a:ext cx="1732849" cy="138430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7" name="Round Same Side Corner Rectangle 6"/>
          <p:cNvSpPr/>
          <p:nvPr/>
        </p:nvSpPr>
        <p:spPr bwMode="gray">
          <a:xfrm>
            <a:off x="6869740"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ound Same Side Corner Rectangle 7"/>
          <p:cNvSpPr/>
          <p:nvPr/>
        </p:nvSpPr>
        <p:spPr bwMode="gray">
          <a:xfrm>
            <a:off x="8480877" y="34575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ound Same Side Corner Rectangle 8"/>
          <p:cNvSpPr/>
          <p:nvPr/>
        </p:nvSpPr>
        <p:spPr bwMode="gray">
          <a:xfrm>
            <a:off x="9019086"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ound Same Side Corner Rectangle 9"/>
          <p:cNvSpPr/>
          <p:nvPr/>
        </p:nvSpPr>
        <p:spPr bwMode="gray">
          <a:xfrm>
            <a:off x="11329425"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ound Same Side Corner Rectangle 10"/>
          <p:cNvSpPr/>
          <p:nvPr/>
        </p:nvSpPr>
        <p:spPr bwMode="gray">
          <a:xfrm>
            <a:off x="10799809" y="347028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ound Same Side Corner Rectangle 11"/>
          <p:cNvSpPr/>
          <p:nvPr/>
        </p:nvSpPr>
        <p:spPr bwMode="gray">
          <a:xfrm>
            <a:off x="10260502" y="3463933"/>
            <a:ext cx="486126"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22" name="Straight Arrow Connector 21"/>
          <p:cNvCxnSpPr>
            <a:stCxn id="52" idx="3"/>
          </p:cNvCxnSpPr>
          <p:nvPr/>
        </p:nvCxnSpPr>
        <p:spPr>
          <a:xfrm>
            <a:off x="1771644" y="2445572"/>
            <a:ext cx="4544714" cy="32149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bwMode="gray">
          <a:xfrm>
            <a:off x="976386" y="2069335"/>
            <a:ext cx="709537" cy="614304"/>
          </a:xfrm>
          <a:prstGeom prst="flowChartMagneticDisk">
            <a:avLst/>
          </a:prstGeom>
          <a:solidFill>
            <a:srgbClr val="92D05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1" i="0" u="none" strike="noStrike" kern="0" cap="none" spc="0" normalizeH="0" baseline="0" noProof="0" dirty="0" err="1" smtClean="0">
                <a:ln>
                  <a:noFill/>
                </a:ln>
                <a:effectLst/>
                <a:uLnTx/>
                <a:uFillTx/>
                <a:ea typeface="Arial Unicode MS" pitchFamily="34" charset="-128"/>
                <a:cs typeface="Arial Unicode MS" pitchFamily="34" charset="-128"/>
              </a:rPr>
              <a:t>Appl</a:t>
            </a:r>
            <a:r>
              <a:rPr kumimoji="0" lang="de-DE" sz="1100" b="1" i="0" u="none" strike="noStrike" kern="0" cap="none" spc="0" normalizeH="0" baseline="0" noProof="0" dirty="0" smtClean="0">
                <a:ln>
                  <a:noFill/>
                </a:ln>
                <a:effectLst/>
                <a:uLnTx/>
                <a:uFillTx/>
                <a:ea typeface="Arial Unicode MS" pitchFamily="34" charset="-128"/>
                <a:cs typeface="Arial Unicode MS" pitchFamily="34" charset="-128"/>
              </a:rPr>
              <a:t>. A</a:t>
            </a:r>
          </a:p>
        </p:txBody>
      </p:sp>
      <p:sp>
        <p:nvSpPr>
          <p:cNvPr id="44" name="Rectangle 43"/>
          <p:cNvSpPr/>
          <p:nvPr/>
        </p:nvSpPr>
        <p:spPr bwMode="gray">
          <a:xfrm>
            <a:off x="1614486" y="2545468"/>
            <a:ext cx="142875" cy="138171"/>
          </a:xfrm>
          <a:prstGeom prst="rect">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1628769" y="2376486"/>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4" name="Rectangle 93"/>
          <p:cNvSpPr/>
          <p:nvPr/>
        </p:nvSpPr>
        <p:spPr bwMode="gray">
          <a:xfrm>
            <a:off x="338213" y="5707776"/>
            <a:ext cx="142875" cy="138171"/>
          </a:xfrm>
          <a:prstGeom prst="rect">
            <a:avLst/>
          </a:prstGeom>
          <a:solidFill>
            <a:schemeClr val="accent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5" name="Rectangle 94"/>
          <p:cNvSpPr/>
          <p:nvPr/>
        </p:nvSpPr>
        <p:spPr bwMode="gray">
          <a:xfrm>
            <a:off x="338213" y="5974734"/>
            <a:ext cx="142875" cy="138171"/>
          </a:xfrm>
          <a:prstGeom prst="rect">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6" name="Rectangle 95"/>
          <p:cNvSpPr/>
          <p:nvPr/>
        </p:nvSpPr>
        <p:spPr bwMode="gray">
          <a:xfrm>
            <a:off x="338213" y="6217592"/>
            <a:ext cx="142875" cy="138171"/>
          </a:xfrm>
          <a:prstGeom prst="rect">
            <a:avLst/>
          </a:prstGeom>
          <a:solidFill>
            <a:srgbClr val="FFFF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7" name="TextBox 96"/>
          <p:cNvSpPr txBox="1"/>
          <p:nvPr/>
        </p:nvSpPr>
        <p:spPr>
          <a:xfrm>
            <a:off x="628721" y="5705245"/>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a:t>
            </a:r>
            <a:r>
              <a:rPr lang="de-DE" sz="1100" kern="0" dirty="0" err="1" smtClean="0">
                <a:ea typeface="Arial Unicode MS" pitchFamily="34" charset="-128"/>
                <a:cs typeface="Arial Unicode MS" pitchFamily="34" charset="-128"/>
              </a:rPr>
              <a:t>cf_app</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manifext.yml</a:t>
            </a:r>
            <a:r>
              <a:rPr lang="de-DE" sz="1100" kern="0" dirty="0" smtClean="0">
                <a:ea typeface="Arial Unicode MS" pitchFamily="34" charset="-128"/>
                <a:cs typeface="Arial Unicode MS" pitchFamily="34" charset="-128"/>
              </a:rPr>
              <a:t>)</a:t>
            </a:r>
          </a:p>
        </p:txBody>
      </p:sp>
      <p:sp>
        <p:nvSpPr>
          <p:cNvPr id="98" name="TextBox 97"/>
          <p:cNvSpPr txBox="1"/>
          <p:nvPr/>
        </p:nvSpPr>
        <p:spPr>
          <a:xfrm>
            <a:off x="614437" y="5950750"/>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a:t>
            </a:r>
            <a:r>
              <a:rPr lang="de-DE" sz="1100" kern="0" dirty="0" err="1" smtClean="0">
                <a:ea typeface="Arial Unicode MS" pitchFamily="34" charset="-128"/>
                <a:cs typeface="Arial Unicode MS" pitchFamily="34" charset="-128"/>
              </a:rPr>
              <a:t>Application</a:t>
            </a:r>
            <a:r>
              <a:rPr lang="de-DE" sz="1100" kern="0" dirty="0" smtClean="0">
                <a:ea typeface="Arial Unicode MS" pitchFamily="34" charset="-128"/>
                <a:cs typeface="Arial Unicode MS" pitchFamily="34" charset="-128"/>
              </a:rPr>
              <a:t> A </a:t>
            </a:r>
            <a:r>
              <a:rPr lang="de-DE" sz="1100" kern="0" dirty="0" err="1" smtClean="0">
                <a:ea typeface="Arial Unicode MS" pitchFamily="34" charset="-128"/>
                <a:cs typeface="Arial Unicode MS" pitchFamily="34" charset="-128"/>
              </a:rPr>
              <a:t>level</a:t>
            </a:r>
            <a:endParaRPr lang="de-DE" sz="1100" kern="0" dirty="0" smtClean="0">
              <a:ea typeface="Arial Unicode MS" pitchFamily="34" charset="-128"/>
              <a:cs typeface="Arial Unicode MS" pitchFamily="34" charset="-128"/>
            </a:endParaRPr>
          </a:p>
        </p:txBody>
      </p:sp>
      <p:sp>
        <p:nvSpPr>
          <p:cNvPr id="99" name="TextBox 98"/>
          <p:cNvSpPr txBox="1"/>
          <p:nvPr/>
        </p:nvSpPr>
        <p:spPr>
          <a:xfrm>
            <a:off x="614437" y="6202038"/>
            <a:ext cx="416464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Meta</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information</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configuration</a:t>
            </a:r>
            <a:r>
              <a:rPr lang="de-DE" sz="1100" kern="0" dirty="0" smtClean="0">
                <a:ea typeface="Arial Unicode MS" pitchFamily="34" charset="-128"/>
                <a:cs typeface="Arial Unicode MS" pitchFamily="34" charset="-128"/>
              </a:rPr>
              <a:t> – CD </a:t>
            </a:r>
            <a:r>
              <a:rPr lang="de-DE" sz="1100" kern="0" dirty="0" err="1" smtClean="0">
                <a:ea typeface="Arial Unicode MS" pitchFamily="34" charset="-128"/>
                <a:cs typeface="Arial Unicode MS" pitchFamily="34" charset="-128"/>
              </a:rPr>
              <a:t>pipeline</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level</a:t>
            </a:r>
            <a:endParaRPr lang="de-DE" sz="1100" kern="0" dirty="0" smtClean="0">
              <a:ea typeface="Arial Unicode MS" pitchFamily="34" charset="-128"/>
              <a:cs typeface="Arial Unicode MS" pitchFamily="34" charset="-128"/>
            </a:endParaRPr>
          </a:p>
        </p:txBody>
      </p:sp>
      <p:sp>
        <p:nvSpPr>
          <p:cNvPr id="43" name="TextBox 42"/>
          <p:cNvSpPr txBox="1"/>
          <p:nvPr/>
        </p:nvSpPr>
        <p:spPr>
          <a:xfrm>
            <a:off x="9830955" y="518083"/>
            <a:ext cx="1206850" cy="553998"/>
          </a:xfrm>
          <a:prstGeom prst="rect">
            <a:avLst/>
          </a:prstGeom>
          <a:solidFill>
            <a:srgbClr val="FFFF99"/>
          </a:solidFill>
        </p:spPr>
        <p:txBody>
          <a:bodyPr wrap="square" lIns="0" tIns="0" rIns="0" bIns="0" rtlCol="0">
            <a:spAutoFit/>
          </a:bodyPr>
          <a:lstStyle/>
          <a:p>
            <a:pPr fontAlgn="base">
              <a:spcBef>
                <a:spcPct val="50000"/>
              </a:spcBef>
              <a:spcAft>
                <a:spcPct val="0"/>
              </a:spcAft>
              <a:buClr>
                <a:srgbClr val="F0AB00"/>
              </a:buClr>
              <a:buSzPct val="80000"/>
            </a:pPr>
            <a:r>
              <a:rPr lang="de-DE" sz="1800" b="1" kern="0" dirty="0" err="1" smtClean="0">
                <a:ea typeface="Arial Unicode MS" pitchFamily="34" charset="-128"/>
                <a:cs typeface="Arial Unicode MS" pitchFamily="34" charset="-128"/>
              </a:rPr>
              <a:t>Used</a:t>
            </a:r>
            <a:r>
              <a:rPr lang="de-DE" sz="1800" b="1" kern="0" dirty="0" smtClean="0">
                <a:ea typeface="Arial Unicode MS" pitchFamily="34" charset="-128"/>
                <a:cs typeface="Arial Unicode MS" pitchFamily="34" charset="-128"/>
              </a:rPr>
              <a:t> in CC M4, V1</a:t>
            </a:r>
          </a:p>
        </p:txBody>
      </p:sp>
    </p:spTree>
    <p:extLst>
      <p:ext uri="{BB962C8B-B14F-4D97-AF65-F5344CB8AC3E}">
        <p14:creationId xmlns:p14="http://schemas.microsoft.com/office/powerpoint/2010/main" val="2001801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79" y="2541864"/>
            <a:ext cx="8411583"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&amp; Infrastructure </a:t>
            </a:r>
            <a:r>
              <a:rPr lang="de-DE" dirty="0" err="1" smtClean="0"/>
              <a:t>as</a:t>
            </a:r>
            <a:r>
              <a:rPr lang="de-DE" dirty="0"/>
              <a:t> Code</a:t>
            </a:r>
            <a:br>
              <a:rPr lang="de-DE" dirty="0"/>
            </a:br>
            <a:r>
              <a:rPr lang="de-DE" sz="1800" dirty="0"/>
              <a:t>Environments </a:t>
            </a:r>
            <a:r>
              <a:rPr lang="de-DE" sz="1800" dirty="0" err="1"/>
              <a:t>from</a:t>
            </a:r>
            <a:r>
              <a:rPr lang="de-DE" sz="1800" dirty="0"/>
              <a:t> </a:t>
            </a:r>
            <a:r>
              <a:rPr lang="de-DE" sz="1800" dirty="0" err="1"/>
              <a:t>code</a:t>
            </a:r>
            <a:r>
              <a:rPr lang="de-DE" sz="1800" dirty="0"/>
              <a:t> </a:t>
            </a:r>
            <a:r>
              <a:rPr lang="de-DE" sz="1800" dirty="0" err="1"/>
              <a:t>within</a:t>
            </a:r>
            <a:r>
              <a:rPr lang="de-DE" sz="1800" dirty="0"/>
              <a:t> </a:t>
            </a:r>
            <a:r>
              <a:rPr lang="de-DE" sz="1800" dirty="0" err="1"/>
              <a:t>minutes</a:t>
            </a:r>
            <a:r>
              <a:rPr lang="de-DE" sz="1800" dirty="0"/>
              <a:t> – </a:t>
            </a:r>
            <a:r>
              <a:rPr lang="de-DE" sz="1800" dirty="0" err="1" smtClean="0"/>
              <a:t>Example</a:t>
            </a:r>
            <a:r>
              <a:rPr lang="de-DE" sz="1800" dirty="0" smtClean="0"/>
              <a:t>: Spaces </a:t>
            </a:r>
            <a:r>
              <a:rPr lang="de-DE" sz="1800" dirty="0" err="1" smtClean="0"/>
              <a:t>with</a:t>
            </a:r>
            <a:r>
              <a:rPr lang="de-DE" sz="1800" dirty="0" smtClean="0"/>
              <a:t> </a:t>
            </a:r>
            <a:r>
              <a:rPr lang="de-DE" sz="1800" dirty="0" err="1" smtClean="0"/>
              <a:t>Backing</a:t>
            </a:r>
            <a:r>
              <a:rPr lang="de-DE" sz="1800" dirty="0" smtClean="0"/>
              <a:t> Services in </a:t>
            </a:r>
            <a:r>
              <a:rPr lang="de-DE" sz="1800" dirty="0" err="1" smtClean="0"/>
              <a:t>Monsoon</a:t>
            </a:r>
            <a:endParaRPr lang="en-US" sz="18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25006" y="1969437"/>
            <a:ext cx="3741492" cy="130226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1194545" cy="122676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4" name="Straight Arrow Connector 83"/>
          <p:cNvCxnSpPr>
            <a:stCxn id="10" idx="3"/>
          </p:cNvCxnSpPr>
          <p:nvPr/>
        </p:nvCxnSpPr>
        <p:spPr>
          <a:xfrm flipH="1">
            <a:off x="7885651" y="1968718"/>
            <a:ext cx="1060834" cy="122748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074" name="Picture 2" descr="Cloud Found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63" y="2640447"/>
            <a:ext cx="864163" cy="453333"/>
          </a:xfrm>
          <a:prstGeom prst="rect">
            <a:avLst/>
          </a:prstGeom>
          <a:noFill/>
          <a:extLst>
            <a:ext uri="{909E8E84-426E-40dd-AFC4-6F175D3DCCD1}">
              <a14:hiddenFill xmlns:a14="http://schemas.microsoft.com/office/drawing/2010/main" xmlns="">
                <a:solidFill>
                  <a:srgbClr val="FFFFFF"/>
                </a:solidFill>
              </a14:hiddenFill>
            </a:ext>
          </a:extLst>
        </p:spPr>
      </p:pic>
      <p:sp>
        <p:nvSpPr>
          <p:cNvPr id="85" name="TextBox 84"/>
          <p:cNvSpPr txBox="1"/>
          <p:nvPr/>
        </p:nvSpPr>
        <p:spPr>
          <a:xfrm>
            <a:off x="4721184" y="2779889"/>
            <a:ext cx="1108153"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Cloud </a:t>
            </a:r>
            <a:r>
              <a:rPr sz="1050" b="1" kern="0" dirty="0" err="1" smtClean="0">
                <a:solidFill>
                  <a:srgbClr val="000000"/>
                </a:solidFill>
                <a:ea typeface="Arial Unicode MS" pitchFamily="34" charset="-128"/>
                <a:cs typeface="Arial Unicode MS" pitchFamily="34" charset="-128"/>
              </a:rPr>
              <a:t>Foundry</a:t>
            </a:r>
            <a:endParaRPr sz="1050" b="1" kern="0" dirty="0" smtClean="0">
              <a:solidFill>
                <a:srgbClr val="000000"/>
              </a:solidFill>
              <a:ea typeface="Arial Unicode MS" pitchFamily="34" charset="-128"/>
              <a:cs typeface="Arial Unicode MS" pitchFamily="34" charset="-128"/>
            </a:endParaRPr>
          </a:p>
        </p:txBody>
      </p:sp>
      <p:grpSp>
        <p:nvGrpSpPr>
          <p:cNvPr id="18" name="Group 17"/>
          <p:cNvGrpSpPr/>
          <p:nvPr/>
        </p:nvGrpSpPr>
        <p:grpSpPr>
          <a:xfrm>
            <a:off x="3469833" y="3372375"/>
            <a:ext cx="2419239" cy="918594"/>
            <a:chOff x="3469833" y="3372375"/>
            <a:chExt cx="2419239" cy="918594"/>
          </a:xfrm>
        </p:grpSpPr>
        <p:sp>
          <p:nvSpPr>
            <p:cNvPr id="5" name="Rounded Rectangle 4"/>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6" name="TextBox 85"/>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Integration</a:t>
              </a:r>
            </a:p>
          </p:txBody>
        </p:sp>
        <p:sp>
          <p:nvSpPr>
            <p:cNvPr id="87" name="Round Same Side Corner Rectangle 86"/>
            <p:cNvSpPr/>
            <p:nvPr/>
          </p:nvSpPr>
          <p:spPr bwMode="gray">
            <a:xfrm>
              <a:off x="3606693" y="372896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88" name="Round Same Side Corner Rectangle 87"/>
            <p:cNvSpPr/>
            <p:nvPr/>
          </p:nvSpPr>
          <p:spPr bwMode="gray">
            <a:xfrm>
              <a:off x="4382194" y="373461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89" name="Group 88"/>
          <p:cNvGrpSpPr/>
          <p:nvPr/>
        </p:nvGrpSpPr>
        <p:grpSpPr>
          <a:xfrm>
            <a:off x="6432856" y="3362756"/>
            <a:ext cx="2419239" cy="918594"/>
            <a:chOff x="3469833" y="3372375"/>
            <a:chExt cx="2419239" cy="918594"/>
          </a:xfrm>
        </p:grpSpPr>
        <p:sp>
          <p:nvSpPr>
            <p:cNvPr id="90" name="Rounded Rectangle 89"/>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91" name="TextBox 90"/>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a:t>
              </a:r>
              <a:r>
                <a:rPr sz="1050" b="1" kern="0" dirty="0" err="1" smtClean="0">
                  <a:solidFill>
                    <a:srgbClr val="000000"/>
                  </a:solidFill>
                  <a:ea typeface="Arial Unicode MS" pitchFamily="34" charset="-128"/>
                  <a:cs typeface="Arial Unicode MS" pitchFamily="34" charset="-128"/>
                </a:rPr>
                <a:t>Acceptance</a:t>
              </a:r>
              <a:endParaRPr sz="1050" b="1" kern="0" dirty="0" smtClean="0">
                <a:solidFill>
                  <a:srgbClr val="000000"/>
                </a:solidFill>
                <a:ea typeface="Arial Unicode MS" pitchFamily="34" charset="-128"/>
                <a:cs typeface="Arial Unicode MS" pitchFamily="34" charset="-128"/>
              </a:endParaRPr>
            </a:p>
          </p:txBody>
        </p:sp>
        <p:sp>
          <p:nvSpPr>
            <p:cNvPr id="92" name="Round Same Side Corner Rectangle 91"/>
            <p:cNvSpPr/>
            <p:nvPr/>
          </p:nvSpPr>
          <p:spPr bwMode="gray">
            <a:xfrm>
              <a:off x="3606693" y="372896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93" name="Round Same Side Corner Rectangle 92"/>
            <p:cNvSpPr/>
            <p:nvPr/>
          </p:nvSpPr>
          <p:spPr bwMode="gray">
            <a:xfrm>
              <a:off x="4382194" y="373461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94" name="Group 93"/>
          <p:cNvGrpSpPr/>
          <p:nvPr/>
        </p:nvGrpSpPr>
        <p:grpSpPr>
          <a:xfrm>
            <a:off x="9201792" y="3362756"/>
            <a:ext cx="2419239" cy="918594"/>
            <a:chOff x="3469833" y="3372375"/>
            <a:chExt cx="2419239" cy="918594"/>
          </a:xfrm>
        </p:grpSpPr>
        <p:sp>
          <p:nvSpPr>
            <p:cNvPr id="95" name="Rounded Rectangle 94"/>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05" name="TextBox 104"/>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a:t>
              </a:r>
              <a:r>
                <a:rPr sz="1050" b="1" kern="0" dirty="0" err="1" smtClean="0">
                  <a:solidFill>
                    <a:srgbClr val="000000"/>
                  </a:solidFill>
                  <a:ea typeface="Arial Unicode MS" pitchFamily="34" charset="-128"/>
                  <a:cs typeface="Arial Unicode MS" pitchFamily="34" charset="-128"/>
                </a:rPr>
                <a:t>Production</a:t>
              </a:r>
              <a:endParaRPr sz="1050" b="1" kern="0" dirty="0" smtClean="0">
                <a:solidFill>
                  <a:srgbClr val="000000"/>
                </a:solidFill>
                <a:ea typeface="Arial Unicode MS" pitchFamily="34" charset="-128"/>
                <a:cs typeface="Arial Unicode MS" pitchFamily="34" charset="-128"/>
              </a:endParaRPr>
            </a:p>
          </p:txBody>
        </p:sp>
        <p:sp>
          <p:nvSpPr>
            <p:cNvPr id="106" name="Round Same Side Corner Rectangle 105"/>
            <p:cNvSpPr/>
            <p:nvPr/>
          </p:nvSpPr>
          <p:spPr bwMode="gray">
            <a:xfrm>
              <a:off x="3606693" y="3728964"/>
              <a:ext cx="1072759"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107" name="Round Same Side Corner Rectangle 106"/>
            <p:cNvSpPr/>
            <p:nvPr/>
          </p:nvSpPr>
          <p:spPr bwMode="gray">
            <a:xfrm>
              <a:off x="4839615" y="3744233"/>
              <a:ext cx="969113"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108" name="Group 107"/>
          <p:cNvGrpSpPr/>
          <p:nvPr/>
        </p:nvGrpSpPr>
        <p:grpSpPr>
          <a:xfrm>
            <a:off x="8259902" y="2152378"/>
            <a:ext cx="838899" cy="363440"/>
            <a:chOff x="-1389159" y="1788203"/>
            <a:chExt cx="1389159" cy="571956"/>
          </a:xfrm>
        </p:grpSpPr>
        <p:pic>
          <p:nvPicPr>
            <p:cNvPr id="109"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grpSp>
        <p:nvGrpSpPr>
          <p:cNvPr id="111" name="Group 110"/>
          <p:cNvGrpSpPr/>
          <p:nvPr/>
        </p:nvGrpSpPr>
        <p:grpSpPr>
          <a:xfrm>
            <a:off x="7046751" y="2113572"/>
            <a:ext cx="838899" cy="363440"/>
            <a:chOff x="-1389159" y="1788203"/>
            <a:chExt cx="1389159" cy="571956"/>
          </a:xfrm>
        </p:grpSpPr>
        <p:pic>
          <p:nvPicPr>
            <p:cNvPr id="112"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a14="http://schemas.microsoft.com/office/drawing/2010/main" xmlns="">
                  <a:solidFill>
                    <a:srgbClr val="FFFFFF"/>
                  </a:solidFill>
                </a14:hiddenFill>
              </a:ext>
            </a:extLst>
          </p:spPr>
        </p:pic>
        <p:sp>
          <p:nvSpPr>
            <p:cNvPr id="113" name="TextBox 112"/>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grpSp>
        <p:nvGrpSpPr>
          <p:cNvPr id="114" name="Group 113"/>
          <p:cNvGrpSpPr/>
          <p:nvPr/>
        </p:nvGrpSpPr>
        <p:grpSpPr>
          <a:xfrm>
            <a:off x="9338652" y="2141404"/>
            <a:ext cx="838899" cy="363440"/>
            <a:chOff x="-1389159" y="1788203"/>
            <a:chExt cx="1389159" cy="571956"/>
          </a:xfrm>
        </p:grpSpPr>
        <p:pic>
          <p:nvPicPr>
            <p:cNvPr id="115"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a14="http://schemas.microsoft.com/office/drawing/2010/main" xmlns="">
                  <a:solidFill>
                    <a:srgbClr val="FFFFFF"/>
                  </a:solidFill>
                </a14:hiddenFill>
              </a:ext>
            </a:extLst>
          </p:spPr>
        </p:pic>
        <p:sp>
          <p:nvSpPr>
            <p:cNvPr id="116" name="TextBox 115"/>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spTree>
    <p:extLst>
      <p:ext uri="{BB962C8B-B14F-4D97-AF65-F5344CB8AC3E}">
        <p14:creationId xmlns:p14="http://schemas.microsoft.com/office/powerpoint/2010/main" val="1438108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80"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8" name="Rounded Rectangle 47"/>
          <p:cNvSpPr/>
          <p:nvPr/>
        </p:nvSpPr>
        <p:spPr bwMode="gray">
          <a:xfrm>
            <a:off x="6385130" y="2541863"/>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9" name="Rounded Rectangle 48"/>
          <p:cNvSpPr/>
          <p:nvPr/>
        </p:nvSpPr>
        <p:spPr bwMode="gray">
          <a:xfrm>
            <a:off x="9212127" y="2541862"/>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smtClean="0"/>
              <a:t>Deployment Pipeline &amp; Infrastructure as Code</a:t>
            </a:r>
            <a:br>
              <a:rPr lang="de-DE" dirty="0" smtClean="0"/>
            </a:br>
            <a:r>
              <a:rPr lang="de-DE" sz="2000" dirty="0" smtClean="0"/>
              <a:t>Environments from code within minutes – Example instance, based on Docker</a:t>
            </a:r>
            <a:endParaRPr lang="en-US" sz="20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64224" y="1969437"/>
            <a:ext cx="3702271" cy="67101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611912" cy="806256"/>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9" name="Group 58"/>
          <p:cNvGrpSpPr/>
          <p:nvPr/>
        </p:nvGrpSpPr>
        <p:grpSpPr>
          <a:xfrm>
            <a:off x="9253092" y="3091055"/>
            <a:ext cx="1105597" cy="1105597"/>
            <a:chOff x="5286453" y="5054767"/>
            <a:chExt cx="1105597" cy="1105597"/>
          </a:xfrm>
        </p:grpSpPr>
        <p:pic>
          <p:nvPicPr>
            <p:cNvPr id="61"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TextBox 61"/>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3" name="Group 62"/>
          <p:cNvGrpSpPr/>
          <p:nvPr/>
        </p:nvGrpSpPr>
        <p:grpSpPr>
          <a:xfrm>
            <a:off x="9814400" y="3091055"/>
            <a:ext cx="1105597" cy="1105597"/>
            <a:chOff x="5286453" y="5054767"/>
            <a:chExt cx="1105597" cy="1105597"/>
          </a:xfrm>
        </p:grpSpPr>
        <p:pic>
          <p:nvPicPr>
            <p:cNvPr id="64"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5" name="TextBox 64"/>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16" name="Group 15"/>
          <p:cNvGrpSpPr/>
          <p:nvPr/>
        </p:nvGrpSpPr>
        <p:grpSpPr>
          <a:xfrm>
            <a:off x="10374832" y="3114785"/>
            <a:ext cx="1105597" cy="1105597"/>
            <a:chOff x="5286453" y="5054767"/>
            <a:chExt cx="1105597" cy="1105597"/>
          </a:xfrm>
        </p:grpSpPr>
        <p:pic>
          <p:nvPicPr>
            <p:cNvPr id="4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TextBox 56"/>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69" name="Group 68"/>
          <p:cNvGrpSpPr/>
          <p:nvPr/>
        </p:nvGrpSpPr>
        <p:grpSpPr>
          <a:xfrm>
            <a:off x="6930683" y="3257330"/>
            <a:ext cx="871893" cy="773046"/>
            <a:chOff x="5286453" y="5054767"/>
            <a:chExt cx="1105597" cy="1105597"/>
          </a:xfrm>
        </p:grpSpPr>
        <p:pic>
          <p:nvPicPr>
            <p:cNvPr id="70"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TextBox 70"/>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6" name="Group 65"/>
          <p:cNvGrpSpPr/>
          <p:nvPr/>
        </p:nvGrpSpPr>
        <p:grpSpPr>
          <a:xfrm>
            <a:off x="7310617" y="3298310"/>
            <a:ext cx="871893" cy="773046"/>
            <a:chOff x="5286453" y="5054767"/>
            <a:chExt cx="1105597" cy="1105597"/>
          </a:xfrm>
        </p:grpSpPr>
        <p:pic>
          <p:nvPicPr>
            <p:cNvPr id="67"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TextBox 67"/>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72" name="Group 71"/>
          <p:cNvGrpSpPr/>
          <p:nvPr/>
        </p:nvGrpSpPr>
        <p:grpSpPr>
          <a:xfrm>
            <a:off x="7776667" y="3358897"/>
            <a:ext cx="871893" cy="773046"/>
            <a:chOff x="5286453" y="5054767"/>
            <a:chExt cx="1105597" cy="1105597"/>
          </a:xfrm>
        </p:grpSpPr>
        <p:pic>
          <p:nvPicPr>
            <p:cNvPr id="7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4" name="TextBox 73"/>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75" name="Group 74"/>
          <p:cNvGrpSpPr/>
          <p:nvPr/>
        </p:nvGrpSpPr>
        <p:grpSpPr>
          <a:xfrm>
            <a:off x="3812397" y="3283538"/>
            <a:ext cx="871893" cy="773046"/>
            <a:chOff x="5286453" y="5054767"/>
            <a:chExt cx="1105597" cy="1105597"/>
          </a:xfrm>
        </p:grpSpPr>
        <p:pic>
          <p:nvPicPr>
            <p:cNvPr id="76"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77" name="TextBox 76"/>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78" name="Group 77"/>
          <p:cNvGrpSpPr/>
          <p:nvPr/>
        </p:nvGrpSpPr>
        <p:grpSpPr>
          <a:xfrm>
            <a:off x="4192331" y="3324518"/>
            <a:ext cx="871893" cy="773046"/>
            <a:chOff x="5286453" y="5054767"/>
            <a:chExt cx="1105597" cy="1105597"/>
          </a:xfrm>
        </p:grpSpPr>
        <p:pic>
          <p:nvPicPr>
            <p:cNvPr id="79"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TextBox 79"/>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81" name="Group 80"/>
          <p:cNvGrpSpPr/>
          <p:nvPr/>
        </p:nvGrpSpPr>
        <p:grpSpPr>
          <a:xfrm>
            <a:off x="4658381" y="3385105"/>
            <a:ext cx="871893" cy="773046"/>
            <a:chOff x="5286453" y="5054767"/>
            <a:chExt cx="1105597" cy="1105597"/>
          </a:xfrm>
        </p:grpSpPr>
        <p:pic>
          <p:nvPicPr>
            <p:cNvPr id="82"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a14="http://schemas.microsoft.com/office/drawing/2010/main" xmlns="">
                  <a:solidFill>
                    <a:srgbClr val="FFFFFF"/>
                  </a:solidFill>
                </a14:hiddenFill>
              </a:ext>
            </a:extLst>
          </p:spPr>
        </p:pic>
        <p:sp>
          <p:nvSpPr>
            <p:cNvPr id="83" name="TextBox 82"/>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cxnSp>
        <p:nvCxnSpPr>
          <p:cNvPr id="84" name="Straight Arrow Connector 83"/>
          <p:cNvCxnSpPr>
            <a:stCxn id="10" idx="3"/>
          </p:cNvCxnSpPr>
          <p:nvPr/>
        </p:nvCxnSpPr>
        <p:spPr>
          <a:xfrm flipH="1">
            <a:off x="7954735" y="1968718"/>
            <a:ext cx="991750" cy="67172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421790" y="2804823"/>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1028"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4625" y="2608413"/>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7254797" y="2854353"/>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86"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632" y="2657943"/>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10105312" y="2768028"/>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88"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8147" y="2571618"/>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3301178" y="2158112"/>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0" name="TextBox 89"/>
          <p:cNvSpPr txBox="1"/>
          <p:nvPr/>
        </p:nvSpPr>
        <p:spPr>
          <a:xfrm>
            <a:off x="6171637" y="2140318"/>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1" name="TextBox 90"/>
          <p:cNvSpPr txBox="1"/>
          <p:nvPr/>
        </p:nvSpPr>
        <p:spPr>
          <a:xfrm>
            <a:off x="8060560" y="2158111"/>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2" name="TextBox 91"/>
          <p:cNvSpPr txBox="1"/>
          <p:nvPr/>
        </p:nvSpPr>
        <p:spPr>
          <a:xfrm>
            <a:off x="9266971" y="2158111"/>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5" name="TextBox 4"/>
          <p:cNvSpPr txBox="1"/>
          <p:nvPr/>
        </p:nvSpPr>
        <p:spPr>
          <a:xfrm>
            <a:off x="10306003" y="324075"/>
            <a:ext cx="1346528" cy="430887"/>
          </a:xfrm>
          <a:prstGeom prst="rect">
            <a:avLst/>
          </a:prstGeom>
          <a:solidFill>
            <a:srgbClr val="FFFFCC"/>
          </a:solidFill>
        </p:spPr>
        <p:txBody>
          <a:bodyPr wrap="square" lIns="0" tIns="0" rIns="0" bIns="0" rtlCol="0">
            <a:spAutoFit/>
          </a:bodyPr>
          <a:lstStyle/>
          <a:p>
            <a:pPr fontAlgn="base">
              <a:spcBef>
                <a:spcPct val="50000"/>
              </a:spcBef>
              <a:spcAft>
                <a:spcPct val="0"/>
              </a:spcAft>
              <a:buClr>
                <a:srgbClr val="F0AB00"/>
              </a:buClr>
              <a:buSzPct val="80000"/>
            </a:pPr>
            <a:r>
              <a:rPr lang="de-DE" sz="2800" kern="0" dirty="0" smtClean="0">
                <a:ea typeface="Arial Unicode MS" pitchFamily="34" charset="-128"/>
                <a:cs typeface="Arial Unicode MS" pitchFamily="34" charset="-128"/>
              </a:rPr>
              <a:t>Draft !</a:t>
            </a:r>
          </a:p>
        </p:txBody>
      </p:sp>
    </p:spTree>
    <p:extLst>
      <p:ext uri="{BB962C8B-B14F-4D97-AF65-F5344CB8AC3E}">
        <p14:creationId xmlns:p14="http://schemas.microsoft.com/office/powerpoint/2010/main" val="3706264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as Code (</a:t>
            </a:r>
            <a:r>
              <a:rPr lang="en-US" dirty="0" err="1" smtClean="0"/>
              <a:t>IaC</a:t>
            </a:r>
            <a:r>
              <a:rPr lang="en-US" dirty="0" smtClean="0"/>
              <a:t>) - 1 </a:t>
            </a:r>
            <a:endParaRPr lang="en-US" dirty="0"/>
          </a:p>
        </p:txBody>
      </p:sp>
      <p:sp>
        <p:nvSpPr>
          <p:cNvPr id="5" name="Text Placeholder 4"/>
          <p:cNvSpPr>
            <a:spLocks noGrp="1"/>
          </p:cNvSpPr>
          <p:nvPr>
            <p:ph type="body" sz="quarter" idx="10"/>
          </p:nvPr>
        </p:nvSpPr>
        <p:spPr/>
        <p:txBody>
          <a:bodyPr/>
          <a:lstStyle/>
          <a:p>
            <a:r>
              <a:rPr lang="en-US" sz="2800" i="1" dirty="0" smtClean="0"/>
              <a:t>“How </a:t>
            </a:r>
            <a:r>
              <a:rPr lang="en-US" sz="2800" i="1" dirty="0"/>
              <a:t>many times have you manually applied the same </a:t>
            </a:r>
            <a:r>
              <a:rPr lang="en-US" sz="2800" i="1" dirty="0" smtClean="0"/>
              <a:t>steps, </a:t>
            </a:r>
            <a:r>
              <a:rPr lang="en-US" sz="2800" i="1" dirty="0"/>
              <a:t>when creating an infrastructure</a:t>
            </a:r>
            <a:r>
              <a:rPr lang="en-US" sz="2800" i="1" dirty="0" smtClean="0"/>
              <a:t>, or </a:t>
            </a:r>
            <a:r>
              <a:rPr lang="en-US" sz="2800" i="1" dirty="0"/>
              <a:t>relied on another team to set up an environment for </a:t>
            </a:r>
            <a:r>
              <a:rPr lang="en-US" sz="2800" i="1" dirty="0" smtClean="0"/>
              <a:t>you ?”</a:t>
            </a:r>
          </a:p>
          <a:p>
            <a:r>
              <a:rPr lang="en-US" sz="2800" i="1" dirty="0" smtClean="0"/>
              <a:t>“How many times it happened, that result was different, even following ‘exactly’ the setup/ installation guide ?”</a:t>
            </a:r>
          </a:p>
          <a:p>
            <a:r>
              <a:rPr lang="en-US" sz="2800" i="1" dirty="0" smtClean="0"/>
              <a:t>“What </a:t>
            </a:r>
            <a:r>
              <a:rPr lang="en-US" sz="2800" i="1" dirty="0"/>
              <a:t>if all of these </a:t>
            </a:r>
            <a:r>
              <a:rPr lang="en-US" sz="2800" i="1" dirty="0" smtClean="0"/>
              <a:t>actions were </a:t>
            </a:r>
            <a:r>
              <a:rPr lang="en-US" sz="2800" i="1" dirty="0"/>
              <a:t>scripted and versioned just like the rest of the software </a:t>
            </a:r>
            <a:r>
              <a:rPr lang="en-US" sz="2800" i="1" dirty="0" smtClean="0"/>
              <a:t>system ?”</a:t>
            </a:r>
          </a:p>
        </p:txBody>
      </p:sp>
    </p:spTree>
    <p:extLst>
      <p:ext uri="{BB962C8B-B14F-4D97-AF65-F5344CB8AC3E}">
        <p14:creationId xmlns:p14="http://schemas.microsoft.com/office/powerpoint/2010/main" val="7604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as Code (</a:t>
            </a:r>
            <a:r>
              <a:rPr lang="en-US" dirty="0" err="1" smtClean="0"/>
              <a:t>IaC</a:t>
            </a:r>
            <a:r>
              <a:rPr lang="en-US" dirty="0" smtClean="0"/>
              <a:t>) - 2</a:t>
            </a:r>
            <a:endParaRPr lang="en-US" dirty="0"/>
          </a:p>
        </p:txBody>
      </p:sp>
      <p:sp>
        <p:nvSpPr>
          <p:cNvPr id="5" name="Text Placeholder 4"/>
          <p:cNvSpPr>
            <a:spLocks noGrp="1"/>
          </p:cNvSpPr>
          <p:nvPr>
            <p:ph type="body" sz="quarter" idx="10"/>
          </p:nvPr>
        </p:nvSpPr>
        <p:spPr>
          <a:xfrm>
            <a:off x="324000" y="1691078"/>
            <a:ext cx="11545200" cy="4671622"/>
          </a:xfrm>
        </p:spPr>
        <p:txBody>
          <a:bodyPr/>
          <a:lstStyle/>
          <a:p>
            <a:r>
              <a:rPr lang="en-US" dirty="0"/>
              <a:t>Infrastructure as </a:t>
            </a:r>
            <a:r>
              <a:rPr lang="en-US" dirty="0" smtClean="0"/>
              <a:t>code</a:t>
            </a:r>
            <a:r>
              <a:rPr lang="en-US" b="0" dirty="0" smtClean="0"/>
              <a:t> (</a:t>
            </a:r>
            <a:r>
              <a:rPr lang="en-US" b="0" dirty="0" err="1" smtClean="0"/>
              <a:t>IaC</a:t>
            </a:r>
            <a:r>
              <a:rPr lang="en-US" b="0" dirty="0"/>
              <a:t>)</a:t>
            </a:r>
            <a:r>
              <a:rPr lang="en-US" b="0" dirty="0" smtClean="0"/>
              <a:t>, </a:t>
            </a:r>
            <a:r>
              <a:rPr lang="en-US" b="0" dirty="0"/>
              <a:t>or programmable </a:t>
            </a:r>
            <a:r>
              <a:rPr lang="en-US" b="0" dirty="0" smtClean="0"/>
              <a:t>infrastructure </a:t>
            </a:r>
          </a:p>
          <a:p>
            <a:r>
              <a:rPr lang="en-US" b="0" dirty="0" smtClean="0"/>
              <a:t>is </a:t>
            </a:r>
            <a:r>
              <a:rPr lang="en-US" b="0" dirty="0"/>
              <a:t>the process of </a:t>
            </a:r>
            <a:r>
              <a:rPr lang="en-US" dirty="0"/>
              <a:t>scripting environments</a:t>
            </a:r>
            <a:r>
              <a:rPr lang="en-US" b="0" dirty="0"/>
              <a:t> </a:t>
            </a:r>
            <a:r>
              <a:rPr lang="en-US" b="0" dirty="0" smtClean="0"/>
              <a:t>-  </a:t>
            </a:r>
            <a:r>
              <a:rPr lang="en-US" b="0" dirty="0"/>
              <a:t>from installing an </a:t>
            </a:r>
            <a:r>
              <a:rPr lang="en-US" b="0" dirty="0" smtClean="0"/>
              <a:t>operating system</a:t>
            </a:r>
            <a:r>
              <a:rPr lang="en-US" b="0" dirty="0"/>
              <a:t>, to installing and configuring servers on instances, to configuring how the instances </a:t>
            </a:r>
            <a:r>
              <a:rPr lang="en-US" b="0" dirty="0" smtClean="0"/>
              <a:t>and software communicates </a:t>
            </a:r>
            <a:r>
              <a:rPr lang="en-US" b="0" dirty="0"/>
              <a:t>with one another, </a:t>
            </a:r>
            <a:r>
              <a:rPr lang="en-US" b="0" dirty="0" smtClean="0"/>
              <a:t>etc.</a:t>
            </a:r>
            <a:br>
              <a:rPr lang="en-US" b="0" dirty="0" smtClean="0"/>
            </a:br>
            <a:r>
              <a:rPr lang="en-US" b="0" dirty="0" smtClean="0"/>
              <a:t/>
            </a:r>
            <a:br>
              <a:rPr lang="en-US" b="0" dirty="0" smtClean="0"/>
            </a:br>
            <a:r>
              <a:rPr lang="en-US" b="0" dirty="0" smtClean="0"/>
              <a:t>This </a:t>
            </a:r>
            <a:r>
              <a:rPr lang="en-US" b="0" dirty="0"/>
              <a:t>is </a:t>
            </a:r>
            <a:r>
              <a:rPr lang="en-US" dirty="0"/>
              <a:t>not simply writing scripts</a:t>
            </a:r>
            <a:r>
              <a:rPr lang="en-US" b="0" dirty="0"/>
              <a:t>, but </a:t>
            </a:r>
            <a:r>
              <a:rPr lang="en-US" b="0" dirty="0" smtClean="0"/>
              <a:t>applies </a:t>
            </a:r>
            <a:r>
              <a:rPr lang="en-US" b="0" dirty="0"/>
              <a:t>tested and proven </a:t>
            </a:r>
            <a:r>
              <a:rPr lang="en-US" dirty="0" smtClean="0"/>
              <a:t>agile software </a:t>
            </a:r>
            <a:r>
              <a:rPr lang="en-US" dirty="0"/>
              <a:t>development</a:t>
            </a:r>
            <a:r>
              <a:rPr lang="en-US" b="0" dirty="0"/>
              <a:t> </a:t>
            </a:r>
            <a:r>
              <a:rPr lang="en-US" b="0" dirty="0" smtClean="0"/>
              <a:t>practices like </a:t>
            </a:r>
            <a:r>
              <a:rPr lang="en-US" dirty="0"/>
              <a:t>version control, testing, small </a:t>
            </a:r>
            <a:r>
              <a:rPr lang="en-US" dirty="0" smtClean="0"/>
              <a:t>increments, continuous Integration, small deployments</a:t>
            </a:r>
            <a:r>
              <a:rPr lang="en-US" dirty="0"/>
              <a:t>, use of design patterns</a:t>
            </a:r>
            <a:r>
              <a:rPr lang="en-US" b="0" dirty="0"/>
              <a:t> etc.</a:t>
            </a:r>
            <a:endParaRPr lang="en-US" b="0" dirty="0" smtClean="0"/>
          </a:p>
          <a:p>
            <a:r>
              <a:rPr lang="en-US" b="0" dirty="0" smtClean="0"/>
              <a:t>With scripting environments, </a:t>
            </a:r>
            <a:r>
              <a:rPr lang="en-US" b="0" dirty="0"/>
              <a:t>you </a:t>
            </a:r>
            <a:r>
              <a:rPr lang="en-US" b="0" dirty="0" smtClean="0"/>
              <a:t>can apply </a:t>
            </a:r>
            <a:r>
              <a:rPr lang="en-US" b="0" dirty="0"/>
              <a:t>the same configuration to a single node or to </a:t>
            </a:r>
            <a:r>
              <a:rPr lang="en-US" b="0" dirty="0" smtClean="0"/>
              <a:t>thousand nodes with </a:t>
            </a:r>
            <a:r>
              <a:rPr lang="en-US" dirty="0" smtClean="0"/>
              <a:t>identical results (reproducible results).</a:t>
            </a:r>
          </a:p>
          <a:p>
            <a:r>
              <a:rPr lang="en-US" dirty="0" err="1" smtClean="0"/>
              <a:t>Idempotence</a:t>
            </a:r>
            <a:r>
              <a:rPr lang="en-US" b="0" dirty="0" smtClean="0"/>
              <a:t> --&gt; Automation scripts can </a:t>
            </a:r>
            <a:r>
              <a:rPr lang="en-US" b="0" dirty="0"/>
              <a:t>be </a:t>
            </a:r>
            <a:r>
              <a:rPr lang="en-US" b="0" dirty="0" smtClean="0"/>
              <a:t>applied/executed </a:t>
            </a:r>
            <a:r>
              <a:rPr lang="en-US" b="0" dirty="0"/>
              <a:t>multiple times without changing the result beyond the initial </a:t>
            </a:r>
            <a:r>
              <a:rPr lang="en-US" b="0" dirty="0" smtClean="0"/>
              <a:t>application/ execution</a:t>
            </a:r>
            <a:endParaRPr lang="en-US" b="0" dirty="0"/>
          </a:p>
        </p:txBody>
      </p:sp>
    </p:spTree>
    <p:extLst>
      <p:ext uri="{BB962C8B-B14F-4D97-AF65-F5344CB8AC3E}">
        <p14:creationId xmlns:p14="http://schemas.microsoft.com/office/powerpoint/2010/main" val="253061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as Code (</a:t>
            </a:r>
            <a:r>
              <a:rPr lang="en-US" dirty="0" err="1" smtClean="0"/>
              <a:t>IaC</a:t>
            </a:r>
            <a:r>
              <a:rPr lang="en-US" dirty="0" smtClean="0"/>
              <a:t>) - 3 </a:t>
            </a:r>
            <a:endParaRPr lang="en-US" dirty="0"/>
          </a:p>
        </p:txBody>
      </p:sp>
      <p:sp>
        <p:nvSpPr>
          <p:cNvPr id="5" name="Text Placeholder 4"/>
          <p:cNvSpPr>
            <a:spLocks noGrp="1"/>
          </p:cNvSpPr>
          <p:nvPr>
            <p:ph type="body" sz="quarter" idx="10"/>
          </p:nvPr>
        </p:nvSpPr>
        <p:spPr>
          <a:xfrm>
            <a:off x="324000" y="1691078"/>
            <a:ext cx="11545200" cy="1192799"/>
          </a:xfrm>
        </p:spPr>
        <p:txBody>
          <a:bodyPr/>
          <a:lstStyle/>
          <a:p>
            <a:r>
              <a:rPr lang="en-US" sz="2800" i="1" dirty="0" smtClean="0"/>
              <a:t>“And what is about manual changes after initial setup of the environment/ infrastructure/ systems while operation of them ?”</a:t>
            </a:r>
          </a:p>
        </p:txBody>
      </p:sp>
      <p:sp>
        <p:nvSpPr>
          <p:cNvPr id="6" name="Text Placeholder 4"/>
          <p:cNvSpPr txBox="1">
            <a:spLocks/>
          </p:cNvSpPr>
          <p:nvPr/>
        </p:nvSpPr>
        <p:spPr bwMode="gray">
          <a:xfrm>
            <a:off x="324000" y="2961542"/>
            <a:ext cx="11545200" cy="782515"/>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solidFill>
                  <a:srgbClr val="0000FF"/>
                </a:solidFill>
              </a:rPr>
              <a:t>After a while the environment/ infrastructure/ system has massively changed, no track who changed what and when and what is the current state.</a:t>
            </a:r>
          </a:p>
        </p:txBody>
      </p:sp>
      <p:sp>
        <p:nvSpPr>
          <p:cNvPr id="8" name="Text Placeholder 4"/>
          <p:cNvSpPr txBox="1">
            <a:spLocks/>
          </p:cNvSpPr>
          <p:nvPr/>
        </p:nvSpPr>
        <p:spPr bwMode="gray">
          <a:xfrm>
            <a:off x="324000" y="3821722"/>
            <a:ext cx="11545200" cy="697524"/>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solidFill>
                  <a:srgbClr val="0000FF"/>
                </a:solidFill>
              </a:rPr>
              <a:t>No chance to reproduce such an environment/ infrastructure/ system </a:t>
            </a:r>
            <a:br>
              <a:rPr lang="en-US" dirty="0" smtClean="0">
                <a:solidFill>
                  <a:srgbClr val="0000FF"/>
                </a:solidFill>
              </a:rPr>
            </a:br>
            <a:r>
              <a:rPr lang="en-US" dirty="0" smtClean="0">
                <a:solidFill>
                  <a:srgbClr val="0000FF"/>
                </a:solidFill>
              </a:rPr>
              <a:t>(e.g. for substitution or additional)</a:t>
            </a:r>
          </a:p>
          <a:p>
            <a:endParaRPr lang="en-US" dirty="0" smtClean="0">
              <a:solidFill>
                <a:srgbClr val="0000FF"/>
              </a:solidFill>
            </a:endParaRPr>
          </a:p>
        </p:txBody>
      </p:sp>
      <p:sp>
        <p:nvSpPr>
          <p:cNvPr id="9" name="Text Placeholder 4"/>
          <p:cNvSpPr txBox="1">
            <a:spLocks/>
          </p:cNvSpPr>
          <p:nvPr/>
        </p:nvSpPr>
        <p:spPr bwMode="gray">
          <a:xfrm>
            <a:off x="324000" y="4994030"/>
            <a:ext cx="11545200" cy="1368670"/>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solidFill>
                  <a:srgbClr val="FF0000"/>
                </a:solidFill>
              </a:rPr>
              <a:t>Conclusion: Ideally no manual changes at all !</a:t>
            </a:r>
          </a:p>
          <a:p>
            <a:r>
              <a:rPr lang="en-US" sz="2800" dirty="0" smtClean="0">
                <a:solidFill>
                  <a:srgbClr val="FF0000"/>
                </a:solidFill>
              </a:rPr>
              <a:t>“Wow that’s challenging !”</a:t>
            </a:r>
          </a:p>
        </p:txBody>
      </p:sp>
    </p:spTree>
    <p:extLst>
      <p:ext uri="{BB962C8B-B14F-4D97-AF65-F5344CB8AC3E}">
        <p14:creationId xmlns:p14="http://schemas.microsoft.com/office/powerpoint/2010/main" val="75052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System/ Environment setup: Classic </a:t>
            </a:r>
            <a:r>
              <a:rPr lang="de-DE" dirty="0" smtClean="0"/>
              <a:t>vs Infrastructure-as-code</a:t>
            </a:r>
            <a:endParaRPr lang="de-DE" dirty="0"/>
          </a:p>
        </p:txBody>
      </p:sp>
      <p:sp>
        <p:nvSpPr>
          <p:cNvPr id="4" name="Cube 3"/>
          <p:cNvSpPr/>
          <p:nvPr/>
        </p:nvSpPr>
        <p:spPr bwMode="gray">
          <a:xfrm>
            <a:off x="1647692" y="1473445"/>
            <a:ext cx="432048" cy="720080"/>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5" name="Group 24"/>
          <p:cNvGrpSpPr/>
          <p:nvPr/>
        </p:nvGrpSpPr>
        <p:grpSpPr>
          <a:xfrm>
            <a:off x="694947" y="2709714"/>
            <a:ext cx="706925" cy="905784"/>
            <a:chOff x="694947" y="2709714"/>
            <a:chExt cx="706925" cy="905784"/>
          </a:xfrm>
        </p:grpSpPr>
        <p:sp>
          <p:nvSpPr>
            <p:cNvPr id="5" name="Oval 4"/>
            <p:cNvSpPr/>
            <p:nvPr/>
          </p:nvSpPr>
          <p:spPr bwMode="gray">
            <a:xfrm>
              <a:off x="971550" y="2709714"/>
              <a:ext cx="152400" cy="15240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 name="Straight Connector 6"/>
            <p:cNvCxnSpPr/>
            <p:nvPr/>
          </p:nvCxnSpPr>
          <p:spPr>
            <a:xfrm flipH="1" flipV="1">
              <a:off x="9073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597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073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0597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035769" y="2952750"/>
              <a:ext cx="11981" cy="1700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4947" y="3430832"/>
              <a:ext cx="706925"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err="1" smtClean="0">
                  <a:ea typeface="Arial Unicode MS" pitchFamily="34" charset="-128"/>
                  <a:cs typeface="Arial Unicode MS" pitchFamily="34" charset="-128"/>
                </a:rPr>
                <a:t>Requestor</a:t>
              </a:r>
              <a:endParaRPr lang="de-DE" sz="1200" kern="0" dirty="0" smtClean="0">
                <a:ea typeface="Arial Unicode MS" pitchFamily="34" charset="-128"/>
                <a:cs typeface="Arial Unicode MS" pitchFamily="34" charset="-128"/>
              </a:endParaRPr>
            </a:p>
          </p:txBody>
        </p:sp>
      </p:grpSp>
      <p:grpSp>
        <p:nvGrpSpPr>
          <p:cNvPr id="26" name="Group 25"/>
          <p:cNvGrpSpPr/>
          <p:nvPr/>
        </p:nvGrpSpPr>
        <p:grpSpPr>
          <a:xfrm>
            <a:off x="2158015" y="2709714"/>
            <a:ext cx="605935" cy="905784"/>
            <a:chOff x="694947" y="2709714"/>
            <a:chExt cx="605935" cy="905784"/>
          </a:xfrm>
        </p:grpSpPr>
        <p:sp>
          <p:nvSpPr>
            <p:cNvPr id="27" name="Oval 26"/>
            <p:cNvSpPr/>
            <p:nvPr/>
          </p:nvSpPr>
          <p:spPr bwMode="gray">
            <a:xfrm>
              <a:off x="971550" y="2709714"/>
              <a:ext cx="152400" cy="15240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8" name="Straight Connector 27"/>
            <p:cNvCxnSpPr/>
            <p:nvPr/>
          </p:nvCxnSpPr>
          <p:spPr>
            <a:xfrm flipH="1" flipV="1">
              <a:off x="9073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97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073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0597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35769" y="2952750"/>
              <a:ext cx="11981" cy="1700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4947" y="3430832"/>
              <a:ext cx="605935" cy="184666"/>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Operator</a:t>
              </a:r>
            </a:p>
          </p:txBody>
        </p:sp>
      </p:grpSp>
      <p:sp>
        <p:nvSpPr>
          <p:cNvPr id="34" name="Flowchart: Document 33"/>
          <p:cNvSpPr/>
          <p:nvPr/>
        </p:nvSpPr>
        <p:spPr bwMode="gray">
          <a:xfrm>
            <a:off x="3132483" y="2898793"/>
            <a:ext cx="987553" cy="615693"/>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Description</a:t>
            </a:r>
          </a:p>
        </p:txBody>
      </p:sp>
      <p:sp>
        <p:nvSpPr>
          <p:cNvPr id="35" name="Cloud Callout 34"/>
          <p:cNvSpPr/>
          <p:nvPr/>
        </p:nvSpPr>
        <p:spPr bwMode="gray">
          <a:xfrm>
            <a:off x="3132483" y="1914392"/>
            <a:ext cx="1445255" cy="662748"/>
          </a:xfrm>
          <a:prstGeom prst="cloudCallout">
            <a:avLst>
              <a:gd name="adj1" fmla="val -60194"/>
              <a:gd name="adj2" fmla="val 44341"/>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Experience</a:t>
            </a:r>
          </a:p>
        </p:txBody>
      </p:sp>
      <p:cxnSp>
        <p:nvCxnSpPr>
          <p:cNvPr id="37" name="Straight Arrow Connector 36"/>
          <p:cNvCxnSpPr/>
          <p:nvPr/>
        </p:nvCxnSpPr>
        <p:spPr>
          <a:xfrm flipV="1">
            <a:off x="1188169" y="2245766"/>
            <a:ext cx="333393" cy="299924"/>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9570" y="2282336"/>
            <a:ext cx="57227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1. </a:t>
            </a:r>
            <a:r>
              <a:rPr lang="de-DE" sz="1200" kern="0" dirty="0" err="1" smtClean="0">
                <a:ea typeface="Arial Unicode MS" pitchFamily="34" charset="-128"/>
                <a:cs typeface="Arial Unicode MS" pitchFamily="34" charset="-128"/>
              </a:rPr>
              <a:t>wants</a:t>
            </a:r>
            <a:endParaRPr lang="de-DE" sz="1200" kern="0" dirty="0" smtClean="0">
              <a:ea typeface="Arial Unicode MS" pitchFamily="34" charset="-128"/>
              <a:cs typeface="Arial Unicode MS" pitchFamily="34" charset="-128"/>
            </a:endParaRPr>
          </a:p>
        </p:txBody>
      </p:sp>
      <p:cxnSp>
        <p:nvCxnSpPr>
          <p:cNvPr id="40" name="Straight Arrow Connector 39"/>
          <p:cNvCxnSpPr/>
          <p:nvPr/>
        </p:nvCxnSpPr>
        <p:spPr>
          <a:xfrm>
            <a:off x="1401872" y="3037799"/>
            <a:ext cx="67786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69299" y="3114307"/>
            <a:ext cx="605935"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2. </a:t>
            </a:r>
            <a:r>
              <a:rPr lang="de-DE" sz="1200" kern="0" dirty="0" err="1" smtClean="0">
                <a:ea typeface="Arial Unicode MS" pitchFamily="34" charset="-128"/>
                <a:cs typeface="Arial Unicode MS" pitchFamily="34" charset="-128"/>
              </a:rPr>
              <a:t>orders</a:t>
            </a:r>
            <a:endParaRPr lang="de-DE" sz="1200" kern="0" dirty="0" smtClean="0">
              <a:ea typeface="Arial Unicode MS" pitchFamily="34" charset="-128"/>
              <a:cs typeface="Arial Unicode MS" pitchFamily="34" charset="-128"/>
            </a:endParaRPr>
          </a:p>
        </p:txBody>
      </p:sp>
      <p:sp>
        <p:nvSpPr>
          <p:cNvPr id="42" name="Left Brace 41"/>
          <p:cNvSpPr/>
          <p:nvPr/>
        </p:nvSpPr>
        <p:spPr>
          <a:xfrm>
            <a:off x="2779780" y="1914392"/>
            <a:ext cx="256032" cy="1701106"/>
          </a:xfrm>
          <a:prstGeom prst="leftBrace">
            <a:avLst>
              <a:gd name="adj1" fmla="val 8333"/>
              <a:gd name="adj2" fmla="val 22048"/>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5" name="Straight Arrow Connector 44"/>
          <p:cNvCxnSpPr/>
          <p:nvPr/>
        </p:nvCxnSpPr>
        <p:spPr>
          <a:xfrm flipH="1" flipV="1">
            <a:off x="2158015" y="2282336"/>
            <a:ext cx="276602" cy="2948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74845" y="2059874"/>
            <a:ext cx="570669"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3. </a:t>
            </a:r>
            <a:r>
              <a:rPr lang="de-DE" sz="1200" kern="0" dirty="0" err="1" smtClean="0">
                <a:ea typeface="Arial Unicode MS" pitchFamily="34" charset="-128"/>
                <a:cs typeface="Arial Unicode MS" pitchFamily="34" charset="-128"/>
              </a:rPr>
              <a:t>builds</a:t>
            </a:r>
            <a:endParaRPr lang="de-DE" sz="1200" kern="0" dirty="0" smtClean="0">
              <a:ea typeface="Arial Unicode MS" pitchFamily="34" charset="-128"/>
              <a:cs typeface="Arial Unicode MS" pitchFamily="34" charset="-128"/>
            </a:endParaRPr>
          </a:p>
        </p:txBody>
      </p:sp>
      <p:sp>
        <p:nvSpPr>
          <p:cNvPr id="47" name="TextBox 46"/>
          <p:cNvSpPr txBox="1"/>
          <p:nvPr/>
        </p:nvSpPr>
        <p:spPr>
          <a:xfrm>
            <a:off x="431597" y="1653235"/>
            <a:ext cx="658835"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600" kern="0" dirty="0" smtClean="0">
                <a:ea typeface="Arial Unicode MS" pitchFamily="34" charset="-128"/>
                <a:cs typeface="Arial Unicode MS" pitchFamily="34" charset="-128"/>
              </a:rPr>
              <a:t>Classic</a:t>
            </a:r>
            <a:endParaRPr lang="de-DE" sz="1800" kern="0" dirty="0" smtClean="0">
              <a:ea typeface="Arial Unicode MS" pitchFamily="34" charset="-128"/>
              <a:cs typeface="Arial Unicode MS" pitchFamily="34" charset="-128"/>
            </a:endParaRPr>
          </a:p>
        </p:txBody>
      </p:sp>
      <p:sp>
        <p:nvSpPr>
          <p:cNvPr id="48" name="Cube 47"/>
          <p:cNvSpPr/>
          <p:nvPr/>
        </p:nvSpPr>
        <p:spPr bwMode="gray">
          <a:xfrm>
            <a:off x="7088979" y="1473445"/>
            <a:ext cx="432048" cy="720080"/>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49" name="Group 48"/>
          <p:cNvGrpSpPr/>
          <p:nvPr/>
        </p:nvGrpSpPr>
        <p:grpSpPr>
          <a:xfrm>
            <a:off x="6970144" y="2709714"/>
            <a:ext cx="706925" cy="905784"/>
            <a:chOff x="694947" y="2709714"/>
            <a:chExt cx="706925" cy="905784"/>
          </a:xfrm>
        </p:grpSpPr>
        <p:sp>
          <p:nvSpPr>
            <p:cNvPr id="50" name="Oval 49"/>
            <p:cNvSpPr/>
            <p:nvPr/>
          </p:nvSpPr>
          <p:spPr bwMode="gray">
            <a:xfrm>
              <a:off x="971550" y="2709714"/>
              <a:ext cx="152400" cy="15240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1" name="Straight Connector 50"/>
            <p:cNvCxnSpPr/>
            <p:nvPr/>
          </p:nvCxnSpPr>
          <p:spPr>
            <a:xfrm flipH="1" flipV="1">
              <a:off x="9073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0597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073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597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035769" y="2952750"/>
              <a:ext cx="11981" cy="1700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4947" y="3430832"/>
              <a:ext cx="706925"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err="1" smtClean="0">
                  <a:ea typeface="Arial Unicode MS" pitchFamily="34" charset="-128"/>
                  <a:cs typeface="Arial Unicode MS" pitchFamily="34" charset="-128"/>
                </a:rPr>
                <a:t>Requestor</a:t>
              </a:r>
              <a:endParaRPr lang="de-DE" sz="1200" kern="0" dirty="0" smtClean="0">
                <a:ea typeface="Arial Unicode MS" pitchFamily="34" charset="-128"/>
                <a:cs typeface="Arial Unicode MS" pitchFamily="34" charset="-128"/>
              </a:endParaRPr>
            </a:p>
          </p:txBody>
        </p:sp>
      </p:grpSp>
      <p:grpSp>
        <p:nvGrpSpPr>
          <p:cNvPr id="57" name="Group 56"/>
          <p:cNvGrpSpPr/>
          <p:nvPr/>
        </p:nvGrpSpPr>
        <p:grpSpPr>
          <a:xfrm>
            <a:off x="9164712" y="2709714"/>
            <a:ext cx="605935" cy="905784"/>
            <a:chOff x="694947" y="2709714"/>
            <a:chExt cx="605935" cy="905784"/>
          </a:xfrm>
        </p:grpSpPr>
        <p:sp>
          <p:nvSpPr>
            <p:cNvPr id="58" name="Oval 57"/>
            <p:cNvSpPr/>
            <p:nvPr/>
          </p:nvSpPr>
          <p:spPr bwMode="gray">
            <a:xfrm>
              <a:off x="971550" y="2709714"/>
              <a:ext cx="152400" cy="15240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9" name="Straight Connector 58"/>
            <p:cNvCxnSpPr/>
            <p:nvPr/>
          </p:nvCxnSpPr>
          <p:spPr>
            <a:xfrm flipH="1" flipV="1">
              <a:off x="9073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59730" y="2835746"/>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073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1059730" y="3122848"/>
              <a:ext cx="128439" cy="1170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035769" y="2952750"/>
              <a:ext cx="11981" cy="1700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4947" y="3430832"/>
              <a:ext cx="605935" cy="184666"/>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Operator</a:t>
              </a:r>
            </a:p>
          </p:txBody>
        </p:sp>
      </p:grpSp>
      <p:sp>
        <p:nvSpPr>
          <p:cNvPr id="65" name="Flowchart: Document 64"/>
          <p:cNvSpPr/>
          <p:nvPr/>
        </p:nvSpPr>
        <p:spPr bwMode="gray">
          <a:xfrm>
            <a:off x="10139180" y="2898793"/>
            <a:ext cx="987553" cy="615693"/>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Description</a:t>
            </a:r>
          </a:p>
        </p:txBody>
      </p:sp>
      <p:sp>
        <p:nvSpPr>
          <p:cNvPr id="66" name="Cloud Callout 65"/>
          <p:cNvSpPr/>
          <p:nvPr/>
        </p:nvSpPr>
        <p:spPr bwMode="gray">
          <a:xfrm>
            <a:off x="10139180" y="1914392"/>
            <a:ext cx="1445255" cy="662748"/>
          </a:xfrm>
          <a:prstGeom prst="cloudCallout">
            <a:avLst>
              <a:gd name="adj1" fmla="val -60194"/>
              <a:gd name="adj2" fmla="val 44341"/>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Experience</a:t>
            </a:r>
          </a:p>
        </p:txBody>
      </p:sp>
      <p:sp>
        <p:nvSpPr>
          <p:cNvPr id="68" name="TextBox 67"/>
          <p:cNvSpPr txBox="1"/>
          <p:nvPr/>
        </p:nvSpPr>
        <p:spPr>
          <a:xfrm>
            <a:off x="6750687" y="2406691"/>
            <a:ext cx="469680"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a:ea typeface="Arial Unicode MS" pitchFamily="34" charset="-128"/>
                <a:cs typeface="Arial Unicode MS" pitchFamily="34" charset="-128"/>
              </a:rPr>
              <a:t>2</a:t>
            </a:r>
            <a:r>
              <a:rPr lang="de-DE" sz="1200" kern="0" dirty="0" smtClean="0">
                <a:ea typeface="Arial Unicode MS" pitchFamily="34" charset="-128"/>
                <a:cs typeface="Arial Unicode MS" pitchFamily="34" charset="-128"/>
              </a:rPr>
              <a:t>. </a:t>
            </a:r>
            <a:r>
              <a:rPr lang="de-DE" sz="1200" kern="0" dirty="0" err="1" smtClean="0">
                <a:ea typeface="Arial Unicode MS" pitchFamily="34" charset="-128"/>
                <a:cs typeface="Arial Unicode MS" pitchFamily="34" charset="-128"/>
              </a:rPr>
              <a:t>runs</a:t>
            </a:r>
            <a:endParaRPr lang="de-DE" sz="1200" kern="0" dirty="0" smtClean="0">
              <a:ea typeface="Arial Unicode MS" pitchFamily="34" charset="-128"/>
              <a:cs typeface="Arial Unicode MS" pitchFamily="34" charset="-128"/>
            </a:endParaRPr>
          </a:p>
        </p:txBody>
      </p:sp>
      <p:cxnSp>
        <p:nvCxnSpPr>
          <p:cNvPr id="69" name="Straight Arrow Connector 68"/>
          <p:cNvCxnSpPr/>
          <p:nvPr/>
        </p:nvCxnSpPr>
        <p:spPr>
          <a:xfrm flipV="1">
            <a:off x="7313763" y="2351839"/>
            <a:ext cx="0" cy="2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Left Brace 70"/>
          <p:cNvSpPr/>
          <p:nvPr/>
        </p:nvSpPr>
        <p:spPr>
          <a:xfrm>
            <a:off x="9786477" y="1914392"/>
            <a:ext cx="256032" cy="1701106"/>
          </a:xfrm>
          <a:prstGeom prst="leftBrace">
            <a:avLst>
              <a:gd name="adj1" fmla="val 8333"/>
              <a:gd name="adj2" fmla="val 33659"/>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2" name="Straight Arrow Connector 71"/>
          <p:cNvCxnSpPr/>
          <p:nvPr/>
        </p:nvCxnSpPr>
        <p:spPr>
          <a:xfrm flipH="1">
            <a:off x="9123023" y="2488947"/>
            <a:ext cx="57471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954777" y="2059874"/>
            <a:ext cx="888064"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1. </a:t>
            </a:r>
            <a:r>
              <a:rPr lang="de-DE" sz="1200" kern="0" dirty="0" err="1" smtClean="0">
                <a:ea typeface="Arial Unicode MS" pitchFamily="34" charset="-128"/>
                <a:cs typeface="Arial Unicode MS" pitchFamily="34" charset="-128"/>
              </a:rPr>
              <a:t>automates</a:t>
            </a:r>
            <a:endParaRPr lang="de-DE" sz="1200" kern="0" dirty="0" smtClean="0">
              <a:ea typeface="Arial Unicode MS" pitchFamily="34" charset="-128"/>
              <a:cs typeface="Arial Unicode MS" pitchFamily="34" charset="-128"/>
            </a:endParaRPr>
          </a:p>
        </p:txBody>
      </p:sp>
      <p:sp>
        <p:nvSpPr>
          <p:cNvPr id="74" name="TextBox 73"/>
          <p:cNvSpPr txBox="1"/>
          <p:nvPr/>
        </p:nvSpPr>
        <p:spPr>
          <a:xfrm>
            <a:off x="5669307" y="1642100"/>
            <a:ext cx="1211870" cy="49244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600" kern="0" dirty="0" smtClean="0">
                <a:ea typeface="Arial Unicode MS" pitchFamily="34" charset="-128"/>
                <a:cs typeface="Arial Unicode MS" pitchFamily="34" charset="-128"/>
              </a:rPr>
              <a:t>Infrastructure</a:t>
            </a:r>
            <a:br>
              <a:rPr lang="de-DE" sz="1600" kern="0" dirty="0" smtClean="0">
                <a:ea typeface="Arial Unicode MS" pitchFamily="34" charset="-128"/>
                <a:cs typeface="Arial Unicode MS" pitchFamily="34" charset="-128"/>
              </a:rPr>
            </a:br>
            <a:r>
              <a:rPr lang="de-DE" sz="1600" kern="0" dirty="0" smtClean="0">
                <a:ea typeface="Arial Unicode MS" pitchFamily="34" charset="-128"/>
                <a:cs typeface="Arial Unicode MS" pitchFamily="34" charset="-128"/>
              </a:rPr>
              <a:t>as Code</a:t>
            </a:r>
            <a:endParaRPr lang="de-DE" sz="1800" kern="0" dirty="0" smtClean="0">
              <a:ea typeface="Arial Unicode MS" pitchFamily="34" charset="-128"/>
              <a:cs typeface="Arial Unicode MS" pitchFamily="34" charset="-128"/>
            </a:endParaRPr>
          </a:p>
        </p:txBody>
      </p:sp>
      <p:sp>
        <p:nvSpPr>
          <p:cNvPr id="77" name="Left Brace 76"/>
          <p:cNvSpPr/>
          <p:nvPr/>
        </p:nvSpPr>
        <p:spPr>
          <a:xfrm>
            <a:off x="7780893" y="1914392"/>
            <a:ext cx="256032" cy="1701106"/>
          </a:xfrm>
          <a:prstGeom prst="leftBrace">
            <a:avLst>
              <a:gd name="adj1" fmla="val 8333"/>
              <a:gd name="adj2" fmla="val 33659"/>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8" name="Cube 77"/>
          <p:cNvSpPr/>
          <p:nvPr/>
        </p:nvSpPr>
        <p:spPr bwMode="gray">
          <a:xfrm>
            <a:off x="8141145" y="1991798"/>
            <a:ext cx="432048" cy="720080"/>
          </a:xfrm>
          <a:prstGeom prst="cube">
            <a:avLst/>
          </a:prstGeom>
          <a:solidFill>
            <a:schemeClr val="accent1">
              <a:alpha val="52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TextBox 78"/>
          <p:cNvSpPr txBox="1"/>
          <p:nvPr/>
        </p:nvSpPr>
        <p:spPr>
          <a:xfrm>
            <a:off x="8019429" y="2711878"/>
            <a:ext cx="67547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Template</a:t>
            </a:r>
          </a:p>
        </p:txBody>
      </p:sp>
      <p:sp>
        <p:nvSpPr>
          <p:cNvPr id="80" name="Flowchart: Document 79"/>
          <p:cNvSpPr/>
          <p:nvPr/>
        </p:nvSpPr>
        <p:spPr bwMode="gray">
          <a:xfrm>
            <a:off x="8036925" y="2990944"/>
            <a:ext cx="657983" cy="615693"/>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Script</a:t>
            </a:r>
          </a:p>
        </p:txBody>
      </p:sp>
      <p:sp>
        <p:nvSpPr>
          <p:cNvPr id="3" name="TextBox 2"/>
          <p:cNvSpPr txBox="1"/>
          <p:nvPr/>
        </p:nvSpPr>
        <p:spPr>
          <a:xfrm>
            <a:off x="659433" y="4183811"/>
            <a:ext cx="4688758" cy="13388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tabLst>
                <a:tab pos="361950" algn="l"/>
              </a:tabLst>
            </a:pPr>
            <a:r>
              <a:rPr lang="de-DE" sz="1800" kern="0" dirty="0" smtClean="0">
                <a:ea typeface="Arial Unicode MS" pitchFamily="34" charset="-128"/>
                <a:cs typeface="Arial Unicode MS" pitchFamily="34" charset="-128"/>
              </a:rPr>
              <a:t>Processing time due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manual</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operation</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tabLst>
                <a:tab pos="361950" algn="l"/>
              </a:tabLst>
            </a:pPr>
            <a:r>
              <a:rPr lang="de-DE" sz="1800" kern="0" dirty="0" smtClean="0">
                <a:ea typeface="Arial Unicode MS" pitchFamily="34" charset="-128"/>
                <a:cs typeface="Arial Unicode MS" pitchFamily="34" charset="-128"/>
              </a:rPr>
              <a:t>Operation </a:t>
            </a:r>
            <a:r>
              <a:rPr lang="de-DE" sz="1800" kern="0" dirty="0" err="1" smtClean="0">
                <a:ea typeface="Arial Unicode MS" pitchFamily="34" charset="-128"/>
                <a:cs typeface="Arial Unicode MS" pitchFamily="34" charset="-128"/>
              </a:rPr>
              <a:t>team</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limits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number</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of</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systems</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tabLst>
                <a:tab pos="361950" algn="l"/>
              </a:tabLst>
            </a:pPr>
            <a:r>
              <a:rPr lang="de-DE" sz="1800" kern="0" dirty="0" smtClean="0">
                <a:ea typeface="Arial Unicode MS" pitchFamily="34" charset="-128"/>
                <a:cs typeface="Arial Unicode MS" pitchFamily="34" charset="-128"/>
              </a:rPr>
              <a:t>Manual </a:t>
            </a:r>
            <a:r>
              <a:rPr lang="de-DE" sz="1800" kern="0" dirty="0" err="1" smtClean="0">
                <a:ea typeface="Arial Unicode MS" pitchFamily="34" charset="-128"/>
                <a:cs typeface="Arial Unicode MS" pitchFamily="34" charset="-128"/>
              </a:rPr>
              <a:t>work</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is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error</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prone</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tabLst>
                <a:tab pos="361950" algn="l"/>
              </a:tabLst>
            </a:pPr>
            <a:r>
              <a:rPr lang="de-DE" sz="1800" kern="0" dirty="0" err="1" smtClean="0">
                <a:ea typeface="Arial Unicode MS" pitchFamily="34" charset="-128"/>
                <a:cs typeface="Arial Unicode MS" pitchFamily="34" charset="-128"/>
              </a:rPr>
              <a:t>Fullfill</a:t>
            </a:r>
            <a:r>
              <a:rPr lang="de-DE" sz="1800" kern="0" dirty="0" smtClean="0">
                <a:ea typeface="Arial Unicode MS" pitchFamily="34" charset="-128"/>
                <a:cs typeface="Arial Unicode MS" pitchFamily="34" charset="-128"/>
              </a:rPr>
              <a:t> individual </a:t>
            </a:r>
            <a:r>
              <a:rPr lang="de-DE" sz="1800" kern="0" dirty="0" err="1" smtClean="0">
                <a:ea typeface="Arial Unicode MS" pitchFamily="34" charset="-128"/>
                <a:cs typeface="Arial Unicode MS" pitchFamily="34" charset="-128"/>
              </a:rPr>
              <a:t>requests</a:t>
            </a:r>
            <a:endParaRPr lang="de-DE" sz="1800" kern="0" dirty="0" smtClean="0">
              <a:ea typeface="Arial Unicode MS" pitchFamily="34" charset="-128"/>
              <a:cs typeface="Arial Unicode MS" pitchFamily="34" charset="-128"/>
            </a:endParaRPr>
          </a:p>
        </p:txBody>
      </p:sp>
      <p:sp>
        <p:nvSpPr>
          <p:cNvPr id="70" name="TextBox 69"/>
          <p:cNvSpPr txBox="1"/>
          <p:nvPr/>
        </p:nvSpPr>
        <p:spPr>
          <a:xfrm>
            <a:off x="6796272" y="4198196"/>
            <a:ext cx="4330461" cy="1261884"/>
          </a:xfrm>
          <a:prstGeom prst="rect">
            <a:avLst/>
          </a:prstGeom>
          <a:noFill/>
        </p:spPr>
        <p:txBody>
          <a:bodyPr wrap="square" lIns="0" tIns="0" rIns="0" bIns="0" rtlCol="0">
            <a:spAutoFit/>
          </a:bodyPr>
          <a:lstStyle/>
          <a:p>
            <a:pPr fontAlgn="base">
              <a:spcBef>
                <a:spcPts val="600"/>
              </a:spcBef>
              <a:spcAft>
                <a:spcPct val="0"/>
              </a:spcAft>
              <a:buClr>
                <a:srgbClr val="F0AB00"/>
              </a:buClr>
              <a:buSzPct val="80000"/>
              <a:tabLst>
                <a:tab pos="361950" algn="l"/>
              </a:tabLst>
            </a:pPr>
            <a:r>
              <a:rPr lang="de-DE" sz="1800" kern="0" dirty="0" err="1" smtClean="0">
                <a:ea typeface="Arial Unicode MS" pitchFamily="34" charset="-128"/>
                <a:cs typeface="Arial Unicode MS" pitchFamily="34" charset="-128"/>
              </a:rPr>
              <a:t>Automated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provisioning</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tabLst>
                <a:tab pos="361950" algn="l"/>
              </a:tabLst>
            </a:pPr>
            <a:r>
              <a:rPr lang="de-DE" sz="1800" kern="0" dirty="0" err="1" smtClean="0">
                <a:ea typeface="Arial Unicode MS" pitchFamily="34" charset="-128"/>
                <a:cs typeface="Arial Unicode MS" pitchFamily="34" charset="-128"/>
              </a:rPr>
              <a:t>Scale</a:t>
            </a:r>
            <a:r>
              <a:rPr lang="de-DE" sz="1800" kern="0" dirty="0" smtClean="0">
                <a:ea typeface="Arial Unicode MS" pitchFamily="34" charset="-128"/>
                <a:cs typeface="Arial Unicode MS" pitchFamily="34" charset="-128"/>
              </a:rPr>
              <a:t> out </a:t>
            </a:r>
            <a:r>
              <a:rPr lang="de-DE" sz="1800" kern="0" dirty="0" err="1" smtClean="0">
                <a:ea typeface="Arial Unicode MS" pitchFamily="34" charset="-128"/>
                <a:cs typeface="Arial Unicode MS" pitchFamily="34" charset="-128"/>
              </a:rPr>
              <a:t>by</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delegation</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the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requestor</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tabLst>
                <a:tab pos="361950" algn="l"/>
              </a:tabLst>
            </a:pPr>
            <a:r>
              <a:rPr lang="de-DE" sz="1800" kern="0" dirty="0" err="1" smtClean="0">
                <a:ea typeface="Arial Unicode MS" pitchFamily="34" charset="-128"/>
                <a:cs typeface="Arial Unicode MS" pitchFamily="34" charset="-128"/>
              </a:rPr>
              <a:t>Possible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requests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need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be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standardized</a:t>
            </a:r>
            <a:r>
              <a:rPr lang="de-DE" sz="1800" kern="0" dirty="0" smtClean="0">
                <a:ea typeface="Arial Unicode MS" pitchFamily="34" charset="-128"/>
                <a:cs typeface="Arial Unicode MS" pitchFamily="34" charset="-128"/>
              </a:rPr>
              <a:t> in </a:t>
            </a:r>
            <a:r>
              <a:rPr lang="de-DE" sz="1800" kern="0" dirty="0" err="1" smtClean="0">
                <a:ea typeface="Arial Unicode MS" pitchFamily="34" charset="-128"/>
                <a:cs typeface="Arial Unicode MS" pitchFamily="34" charset="-128"/>
              </a:rPr>
              <a:t>advance</a:t>
            </a:r>
            <a:endParaRPr lang="de-DE" sz="1800" kern="0" dirty="0" smtClean="0">
              <a:ea typeface="Arial Unicode MS" pitchFamily="34" charset="-128"/>
              <a:cs typeface="Arial Unicode MS" pitchFamily="34" charset="-128"/>
            </a:endParaRPr>
          </a:p>
        </p:txBody>
      </p:sp>
      <p:sp>
        <p:nvSpPr>
          <p:cNvPr id="6" name="TextBox 5"/>
          <p:cNvSpPr txBox="1"/>
          <p:nvPr/>
        </p:nvSpPr>
        <p:spPr>
          <a:xfrm>
            <a:off x="431597" y="5788325"/>
            <a:ext cx="1063111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Within</a:t>
            </a:r>
            <a:r>
              <a:rPr lang="de-DE" sz="1800" kern="0" dirty="0" smtClean="0">
                <a:ea typeface="Arial Unicode MS" pitchFamily="34" charset="-128"/>
                <a:cs typeface="Arial Unicode MS" pitchFamily="34" charset="-128"/>
              </a:rPr>
              <a:t> SAP </a:t>
            </a:r>
            <a:r>
              <a:rPr lang="de-DE" sz="1800" kern="0" dirty="0" err="1" smtClean="0">
                <a:ea typeface="Arial Unicode MS" pitchFamily="34" charset="-128"/>
                <a:cs typeface="Arial Unicode MS" pitchFamily="34" charset="-128"/>
              </a:rPr>
              <a:t>the</a:t>
            </a:r>
            <a:r>
              <a:rPr lang="de-DE" sz="1800" kern="0" dirty="0" smtClean="0">
                <a:ea typeface="Arial Unicode MS" pitchFamily="34" charset="-128"/>
                <a:cs typeface="Arial Unicode MS" pitchFamily="34" charset="-128"/>
              </a:rPr>
              <a:t> IT </a:t>
            </a:r>
            <a:r>
              <a:rPr lang="de-DE" sz="1800" kern="0" dirty="0" err="1" smtClean="0">
                <a:ea typeface="Arial Unicode MS" pitchFamily="34" charset="-128"/>
                <a:cs typeface="Arial Unicode MS" pitchFamily="34" charset="-128"/>
              </a:rPr>
              <a:t>department</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setup</a:t>
            </a:r>
            <a:r>
              <a:rPr lang="de-DE" sz="1800" kern="0" dirty="0" smtClean="0">
                <a:ea typeface="Arial Unicode MS" pitchFamily="34" charset="-128"/>
                <a:cs typeface="Arial Unicode MS" pitchFamily="34" charset="-128"/>
              </a:rPr>
              <a:t> an </a:t>
            </a:r>
            <a:r>
              <a:rPr lang="de-DE" sz="1800" kern="0" dirty="0" err="1" smtClean="0">
                <a:ea typeface="Arial Unicode MS" pitchFamily="34" charset="-128"/>
                <a:cs typeface="Arial Unicode MS" pitchFamily="34" charset="-128"/>
              </a:rPr>
              <a:t>infrastructure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called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Monsoon</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enabling</a:t>
            </a:r>
            <a:r>
              <a:rPr lang="de-DE" sz="1800" kern="0" dirty="0" smtClean="0">
                <a:ea typeface="Arial Unicode MS" pitchFamily="34" charset="-128"/>
                <a:cs typeface="Arial Unicode MS" pitchFamily="34" charset="-128"/>
              </a:rPr>
              <a:t> a Chef-solo </a:t>
            </a:r>
            <a:r>
              <a:rPr lang="de-DE" sz="1800" kern="0" dirty="0" err="1" smtClean="0">
                <a:ea typeface="Arial Unicode MS" pitchFamily="34" charset="-128"/>
                <a:cs typeface="Arial Unicode MS" pitchFamily="34" charset="-128"/>
              </a:rPr>
              <a:t>automation</a:t>
            </a:r>
            <a:endParaRPr lang="de-DE" sz="1800" kern="0" dirty="0" smtClean="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31" y="5217947"/>
            <a:ext cx="304692" cy="304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37" y="4828840"/>
            <a:ext cx="33528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37" y="4116711"/>
            <a:ext cx="33528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26" y="4473257"/>
            <a:ext cx="33528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293" y="4195754"/>
            <a:ext cx="304692" cy="304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71" y="4846815"/>
            <a:ext cx="33528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293" y="4552300"/>
            <a:ext cx="304692" cy="304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ppt_x"/>
                                          </p:val>
                                        </p:tav>
                                        <p:tav tm="100000">
                                          <p:val>
                                            <p:strVal val="#ppt_x"/>
                                          </p:val>
                                        </p:tav>
                                      </p:tavLst>
                                    </p:anim>
                                    <p:anim calcmode="lin" valueType="num">
                                      <p:cBhvr additive="base">
                                        <p:cTn id="28" dur="500" fill="hold"/>
                                        <p:tgtEl>
                                          <p:spTgt spid="6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ppt_x"/>
                                          </p:val>
                                        </p:tav>
                                        <p:tav tm="100000">
                                          <p:val>
                                            <p:strVal val="#ppt_x"/>
                                          </p:val>
                                        </p:tav>
                                      </p:tavLst>
                                    </p:anim>
                                    <p:anim calcmode="lin" valueType="num">
                                      <p:cBhvr additive="base">
                                        <p:cTn id="32" dur="500" fill="hold"/>
                                        <p:tgtEl>
                                          <p:spTgt spid="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additive="base">
                                        <p:cTn id="35" dur="500" fill="hold"/>
                                        <p:tgtEl>
                                          <p:spTgt spid="71"/>
                                        </p:tgtEl>
                                        <p:attrNameLst>
                                          <p:attrName>ppt_x</p:attrName>
                                        </p:attrNameLst>
                                      </p:cBhvr>
                                      <p:tavLst>
                                        <p:tav tm="0">
                                          <p:val>
                                            <p:strVal val="#ppt_x"/>
                                          </p:val>
                                        </p:tav>
                                        <p:tav tm="100000">
                                          <p:val>
                                            <p:strVal val="#ppt_x"/>
                                          </p:val>
                                        </p:tav>
                                      </p:tavLst>
                                    </p:anim>
                                    <p:anim calcmode="lin" valueType="num">
                                      <p:cBhvr additive="base">
                                        <p:cTn id="36" dur="500" fill="hold"/>
                                        <p:tgtEl>
                                          <p:spTgt spid="7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500" fill="hold"/>
                                        <p:tgtEl>
                                          <p:spTgt spid="72"/>
                                        </p:tgtEl>
                                        <p:attrNameLst>
                                          <p:attrName>ppt_x</p:attrName>
                                        </p:attrNameLst>
                                      </p:cBhvr>
                                      <p:tavLst>
                                        <p:tav tm="0">
                                          <p:val>
                                            <p:strVal val="#ppt_x"/>
                                          </p:val>
                                        </p:tav>
                                        <p:tav tm="100000">
                                          <p:val>
                                            <p:strVal val="#ppt_x"/>
                                          </p:val>
                                        </p:tav>
                                      </p:tavLst>
                                    </p:anim>
                                    <p:anim calcmode="lin" valueType="num">
                                      <p:cBhvr additive="base">
                                        <p:cTn id="40" dur="500" fill="hold"/>
                                        <p:tgtEl>
                                          <p:spTgt spid="7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fill="hold"/>
                                        <p:tgtEl>
                                          <p:spTgt spid="74"/>
                                        </p:tgtEl>
                                        <p:attrNameLst>
                                          <p:attrName>ppt_x</p:attrName>
                                        </p:attrNameLst>
                                      </p:cBhvr>
                                      <p:tavLst>
                                        <p:tav tm="0">
                                          <p:val>
                                            <p:strVal val="#ppt_x"/>
                                          </p:val>
                                        </p:tav>
                                        <p:tav tm="100000">
                                          <p:val>
                                            <p:strVal val="#ppt_x"/>
                                          </p:val>
                                        </p:tav>
                                      </p:tavLst>
                                    </p:anim>
                                    <p:anim calcmode="lin" valueType="num">
                                      <p:cBhvr additive="base">
                                        <p:cTn id="48" dur="500" fill="hold"/>
                                        <p:tgtEl>
                                          <p:spTgt spid="7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additive="base">
                                        <p:cTn id="51" dur="500" fill="hold"/>
                                        <p:tgtEl>
                                          <p:spTgt spid="77"/>
                                        </p:tgtEl>
                                        <p:attrNameLst>
                                          <p:attrName>ppt_x</p:attrName>
                                        </p:attrNameLst>
                                      </p:cBhvr>
                                      <p:tavLst>
                                        <p:tav tm="0">
                                          <p:val>
                                            <p:strVal val="#ppt_x"/>
                                          </p:val>
                                        </p:tav>
                                        <p:tav tm="100000">
                                          <p:val>
                                            <p:strVal val="#ppt_x"/>
                                          </p:val>
                                        </p:tav>
                                      </p:tavLst>
                                    </p:anim>
                                    <p:anim calcmode="lin" valueType="num">
                                      <p:cBhvr additive="base">
                                        <p:cTn id="52" dur="500" fill="hold"/>
                                        <p:tgtEl>
                                          <p:spTgt spid="7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 calcmode="lin" valueType="num">
                                      <p:cBhvr additive="base">
                                        <p:cTn id="55" dur="500" fill="hold"/>
                                        <p:tgtEl>
                                          <p:spTgt spid="78"/>
                                        </p:tgtEl>
                                        <p:attrNameLst>
                                          <p:attrName>ppt_x</p:attrName>
                                        </p:attrNameLst>
                                      </p:cBhvr>
                                      <p:tavLst>
                                        <p:tav tm="0">
                                          <p:val>
                                            <p:strVal val="#ppt_x"/>
                                          </p:val>
                                        </p:tav>
                                        <p:tav tm="100000">
                                          <p:val>
                                            <p:strVal val="#ppt_x"/>
                                          </p:val>
                                        </p:tav>
                                      </p:tavLst>
                                    </p:anim>
                                    <p:anim calcmode="lin" valueType="num">
                                      <p:cBhvr additive="base">
                                        <p:cTn id="56" dur="500" fill="hold"/>
                                        <p:tgtEl>
                                          <p:spTgt spid="7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additive="base">
                                        <p:cTn id="59" dur="500" fill="hold"/>
                                        <p:tgtEl>
                                          <p:spTgt spid="79"/>
                                        </p:tgtEl>
                                        <p:attrNameLst>
                                          <p:attrName>ppt_x</p:attrName>
                                        </p:attrNameLst>
                                      </p:cBhvr>
                                      <p:tavLst>
                                        <p:tav tm="0">
                                          <p:val>
                                            <p:strVal val="#ppt_x"/>
                                          </p:val>
                                        </p:tav>
                                        <p:tav tm="100000">
                                          <p:val>
                                            <p:strVal val="#ppt_x"/>
                                          </p:val>
                                        </p:tav>
                                      </p:tavLst>
                                    </p:anim>
                                    <p:anim calcmode="lin" valueType="num">
                                      <p:cBhvr additive="base">
                                        <p:cTn id="60" dur="500" fill="hold"/>
                                        <p:tgtEl>
                                          <p:spTgt spid="7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 calcmode="lin" valueType="num">
                                      <p:cBhvr additive="base">
                                        <p:cTn id="63" dur="500" fill="hold"/>
                                        <p:tgtEl>
                                          <p:spTgt spid="80"/>
                                        </p:tgtEl>
                                        <p:attrNameLst>
                                          <p:attrName>ppt_x</p:attrName>
                                        </p:attrNameLst>
                                      </p:cBhvr>
                                      <p:tavLst>
                                        <p:tav tm="0">
                                          <p:val>
                                            <p:strVal val="#ppt_x"/>
                                          </p:val>
                                        </p:tav>
                                        <p:tav tm="100000">
                                          <p:val>
                                            <p:strVal val="#ppt_x"/>
                                          </p:val>
                                        </p:tav>
                                      </p:tavLst>
                                    </p:anim>
                                    <p:anim calcmode="lin" valueType="num">
                                      <p:cBhvr additive="base">
                                        <p:cTn id="6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26"/>
                                        </p:tgtEl>
                                        <p:attrNameLst>
                                          <p:attrName>style.visibility</p:attrName>
                                        </p:attrNameLst>
                                      </p:cBhvr>
                                      <p:to>
                                        <p:strVal val="visible"/>
                                      </p:to>
                                    </p:set>
                                    <p:anim calcmode="lin" valueType="num">
                                      <p:cBhvr additive="base">
                                        <p:cTn id="73" dur="500" fill="hold"/>
                                        <p:tgtEl>
                                          <p:spTgt spid="1026"/>
                                        </p:tgtEl>
                                        <p:attrNameLst>
                                          <p:attrName>ppt_x</p:attrName>
                                        </p:attrNameLst>
                                      </p:cBhvr>
                                      <p:tavLst>
                                        <p:tav tm="0">
                                          <p:val>
                                            <p:strVal val="#ppt_x"/>
                                          </p:val>
                                        </p:tav>
                                        <p:tav tm="100000">
                                          <p:val>
                                            <p:strVal val="#ppt_x"/>
                                          </p:val>
                                        </p:tav>
                                      </p:tavLst>
                                    </p:anim>
                                    <p:anim calcmode="lin" valueType="num">
                                      <p:cBhvr additive="base">
                                        <p:cTn id="74" dur="500" fill="hold"/>
                                        <p:tgtEl>
                                          <p:spTgt spid="1026"/>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027"/>
                                        </p:tgtEl>
                                        <p:attrNameLst>
                                          <p:attrName>style.visibility</p:attrName>
                                        </p:attrNameLst>
                                      </p:cBhvr>
                                      <p:to>
                                        <p:strVal val="visible"/>
                                      </p:to>
                                    </p:set>
                                    <p:anim calcmode="lin" valueType="num">
                                      <p:cBhvr additive="base">
                                        <p:cTn id="77" dur="500" fill="hold"/>
                                        <p:tgtEl>
                                          <p:spTgt spid="1027"/>
                                        </p:tgtEl>
                                        <p:attrNameLst>
                                          <p:attrName>ppt_x</p:attrName>
                                        </p:attrNameLst>
                                      </p:cBhvr>
                                      <p:tavLst>
                                        <p:tav tm="0">
                                          <p:val>
                                            <p:strVal val="#ppt_x"/>
                                          </p:val>
                                        </p:tav>
                                        <p:tav tm="100000">
                                          <p:val>
                                            <p:strVal val="#ppt_x"/>
                                          </p:val>
                                        </p:tav>
                                      </p:tavLst>
                                    </p:anim>
                                    <p:anim calcmode="lin" valueType="num">
                                      <p:cBhvr additive="base">
                                        <p:cTn id="78" dur="500" fill="hold"/>
                                        <p:tgtEl>
                                          <p:spTgt spid="102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 calcmode="lin" valueType="num">
                                      <p:cBhvr additive="base">
                                        <p:cTn id="85" dur="500" fill="hold"/>
                                        <p:tgtEl>
                                          <p:spTgt spid="75"/>
                                        </p:tgtEl>
                                        <p:attrNameLst>
                                          <p:attrName>ppt_x</p:attrName>
                                        </p:attrNameLst>
                                      </p:cBhvr>
                                      <p:tavLst>
                                        <p:tav tm="0">
                                          <p:val>
                                            <p:strVal val="#ppt_x"/>
                                          </p:val>
                                        </p:tav>
                                        <p:tav tm="100000">
                                          <p:val>
                                            <p:strVal val="#ppt_x"/>
                                          </p:val>
                                        </p:tav>
                                      </p:tavLst>
                                    </p:anim>
                                    <p:anim calcmode="lin" valueType="num">
                                      <p:cBhvr additive="base">
                                        <p:cTn id="8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0"/>
                                        </p:tgtEl>
                                        <p:attrNameLst>
                                          <p:attrName>style.visibility</p:attrName>
                                        </p:attrNameLst>
                                      </p:cBhvr>
                                      <p:to>
                                        <p:strVal val="visible"/>
                                      </p:to>
                                    </p:set>
                                    <p:anim calcmode="lin" valueType="num">
                                      <p:cBhvr additive="base">
                                        <p:cTn id="91" dur="500" fill="hold"/>
                                        <p:tgtEl>
                                          <p:spTgt spid="70"/>
                                        </p:tgtEl>
                                        <p:attrNameLst>
                                          <p:attrName>ppt_x</p:attrName>
                                        </p:attrNameLst>
                                      </p:cBhvr>
                                      <p:tavLst>
                                        <p:tav tm="0">
                                          <p:val>
                                            <p:strVal val="#ppt_x"/>
                                          </p:val>
                                        </p:tav>
                                        <p:tav tm="100000">
                                          <p:val>
                                            <p:strVal val="#ppt_x"/>
                                          </p:val>
                                        </p:tav>
                                      </p:tavLst>
                                    </p:anim>
                                    <p:anim calcmode="lin" valueType="num">
                                      <p:cBhvr additive="base">
                                        <p:cTn id="92" dur="500" fill="hold"/>
                                        <p:tgtEl>
                                          <p:spTgt spid="7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500" fill="hold"/>
                                        <p:tgtEl>
                                          <p:spTgt spid="76"/>
                                        </p:tgtEl>
                                        <p:attrNameLst>
                                          <p:attrName>ppt_x</p:attrName>
                                        </p:attrNameLst>
                                      </p:cBhvr>
                                      <p:tavLst>
                                        <p:tav tm="0">
                                          <p:val>
                                            <p:strVal val="#ppt_x"/>
                                          </p:val>
                                        </p:tav>
                                        <p:tav tm="100000">
                                          <p:val>
                                            <p:strVal val="#ppt_x"/>
                                          </p:val>
                                        </p:tav>
                                      </p:tavLst>
                                    </p:anim>
                                    <p:anim calcmode="lin" valueType="num">
                                      <p:cBhvr additive="base">
                                        <p:cTn id="96" dur="500" fill="hold"/>
                                        <p:tgtEl>
                                          <p:spTgt spid="7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1"/>
                                        </p:tgtEl>
                                        <p:attrNameLst>
                                          <p:attrName>style.visibility</p:attrName>
                                        </p:attrNameLst>
                                      </p:cBhvr>
                                      <p:to>
                                        <p:strVal val="visible"/>
                                      </p:to>
                                    </p:set>
                                    <p:anim calcmode="lin" valueType="num">
                                      <p:cBhvr additive="base">
                                        <p:cTn id="99" dur="500" fill="hold"/>
                                        <p:tgtEl>
                                          <p:spTgt spid="81"/>
                                        </p:tgtEl>
                                        <p:attrNameLst>
                                          <p:attrName>ppt_x</p:attrName>
                                        </p:attrNameLst>
                                      </p:cBhvr>
                                      <p:tavLst>
                                        <p:tav tm="0">
                                          <p:val>
                                            <p:strVal val="#ppt_x"/>
                                          </p:val>
                                        </p:tav>
                                        <p:tav tm="100000">
                                          <p:val>
                                            <p:strVal val="#ppt_x"/>
                                          </p:val>
                                        </p:tav>
                                      </p:tavLst>
                                    </p:anim>
                                    <p:anim calcmode="lin" valueType="num">
                                      <p:cBhvr additive="base">
                                        <p:cTn id="100" dur="500" fill="hold"/>
                                        <p:tgtEl>
                                          <p:spTgt spid="8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 calcmode="lin" valueType="num">
                                      <p:cBhvr additive="base">
                                        <p:cTn id="103" dur="500" fill="hold"/>
                                        <p:tgtEl>
                                          <p:spTgt spid="84"/>
                                        </p:tgtEl>
                                        <p:attrNameLst>
                                          <p:attrName>ppt_x</p:attrName>
                                        </p:attrNameLst>
                                      </p:cBhvr>
                                      <p:tavLst>
                                        <p:tav tm="0">
                                          <p:val>
                                            <p:strVal val="#ppt_x"/>
                                          </p:val>
                                        </p:tav>
                                        <p:tav tm="100000">
                                          <p:val>
                                            <p:strVal val="#ppt_x"/>
                                          </p:val>
                                        </p:tav>
                                      </p:tavLst>
                                    </p:anim>
                                    <p:anim calcmode="lin" valueType="num">
                                      <p:cBhvr additive="base">
                                        <p:cTn id="10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additive="base">
                                        <p:cTn id="109" dur="500" fill="hold"/>
                                        <p:tgtEl>
                                          <p:spTgt spid="6"/>
                                        </p:tgtEl>
                                        <p:attrNameLst>
                                          <p:attrName>ppt_x</p:attrName>
                                        </p:attrNameLst>
                                      </p:cBhvr>
                                      <p:tavLst>
                                        <p:tav tm="0">
                                          <p:val>
                                            <p:strVal val="#ppt_x"/>
                                          </p:val>
                                        </p:tav>
                                        <p:tav tm="100000">
                                          <p:val>
                                            <p:strVal val="#ppt_x"/>
                                          </p:val>
                                        </p:tav>
                                      </p:tavLst>
                                    </p:anim>
                                    <p:anim calcmode="lin" valueType="num">
                                      <p:cBhvr additive="base">
                                        <p:cTn id="1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5" grpId="0" animBg="1"/>
      <p:bldP spid="66" grpId="0" animBg="1"/>
      <p:bldP spid="68" grpId="0"/>
      <p:bldP spid="71" grpId="0" animBg="1"/>
      <p:bldP spid="73" grpId="0"/>
      <p:bldP spid="74" grpId="0"/>
      <p:bldP spid="77" grpId="0" animBg="1"/>
      <p:bldP spid="78" grpId="0" animBg="1"/>
      <p:bldP spid="79" grpId="0"/>
      <p:bldP spid="80" grpId="0" animBg="1"/>
      <p:bldP spid="3" grpId="0"/>
      <p:bldP spid="70"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gray">
          <a:xfrm>
            <a:off x="2640303" y="4438139"/>
            <a:ext cx="9123389" cy="1800617"/>
          </a:xfrm>
          <a:prstGeom prst="rect">
            <a:avLst/>
          </a:prstGeom>
          <a:solidFill>
            <a:schemeClr val="bg1"/>
          </a:solidFill>
          <a:ln w="19050" algn="ctr">
            <a:solidFill>
              <a:schemeClr val="accent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5362" name="Title 1"/>
          <p:cNvSpPr>
            <a:spLocks noGrp="1"/>
          </p:cNvSpPr>
          <p:nvPr>
            <p:ph type="title"/>
          </p:nvPr>
        </p:nvSpPr>
        <p:spPr/>
        <p:txBody>
          <a:bodyPr/>
          <a:lstStyle/>
          <a:p>
            <a:r>
              <a:rPr lang="de-DE" dirty="0" smtClean="0"/>
              <a:t>SAP Monsoon</a:t>
            </a:r>
            <a:endParaRPr lang="en-US" sz="2100" b="0" dirty="0"/>
          </a:p>
        </p:txBody>
      </p:sp>
      <p:sp>
        <p:nvSpPr>
          <p:cNvPr id="4" name="TextBox 3"/>
          <p:cNvSpPr txBox="1"/>
          <p:nvPr/>
        </p:nvSpPr>
        <p:spPr>
          <a:xfrm>
            <a:off x="455281" y="4942312"/>
            <a:ext cx="2014330" cy="800219"/>
          </a:xfrm>
          <a:prstGeom prst="rect">
            <a:avLst/>
          </a:prstGeom>
          <a:noFill/>
        </p:spPr>
        <p:txBody>
          <a:bodyPr wrap="square" lIns="0" tIns="0" rIns="0" bIns="0">
            <a:spAutoFit/>
          </a:bodyPr>
          <a:lstStyle/>
          <a:p>
            <a:pPr>
              <a:spcBef>
                <a:spcPct val="50000"/>
              </a:spcBef>
              <a:buClr>
                <a:srgbClr val="F0AB00"/>
              </a:buClr>
              <a:buSzPct val="80000"/>
              <a:defRPr/>
            </a:pPr>
            <a:r>
              <a:rPr lang="en-US" kern="0" dirty="0">
                <a:solidFill>
                  <a:srgbClr val="E35500"/>
                </a:solidFill>
                <a:latin typeface="Arial Black" pitchFamily="34" charset="0"/>
                <a:ea typeface="Arial Unicode MS" pitchFamily="34" charset="-128"/>
                <a:cs typeface="Arial Unicode MS" pitchFamily="34" charset="-128"/>
              </a:rPr>
              <a:t>1:n</a:t>
            </a:r>
            <a:r>
              <a:rPr lang="en-US" sz="1300" b="1" kern="0" dirty="0">
                <a:solidFill>
                  <a:srgbClr val="CCCCCC">
                    <a:lumMod val="50000"/>
                  </a:srgbClr>
                </a:solidFill>
                <a:ea typeface="Arial Unicode MS" pitchFamily="34" charset="-128"/>
                <a:cs typeface="Arial Unicode MS" pitchFamily="34" charset="-128"/>
              </a:rPr>
              <a:t> </a:t>
            </a:r>
            <a:r>
              <a:rPr lang="en-US" sz="1400" b="1" kern="0" dirty="0" err="1">
                <a:solidFill>
                  <a:srgbClr val="CCCCCC">
                    <a:lumMod val="50000"/>
                  </a:srgbClr>
                </a:solidFill>
                <a:ea typeface="Arial Unicode MS" pitchFamily="34" charset="-128"/>
                <a:cs typeface="Arial Unicode MS" pitchFamily="34" charset="-128"/>
              </a:rPr>
              <a:t>IaaS</a:t>
            </a:r>
            <a:r>
              <a:rPr lang="en-US" sz="1400" b="1" kern="0" dirty="0">
                <a:solidFill>
                  <a:srgbClr val="CCCCCC">
                    <a:lumMod val="50000"/>
                  </a:srgbClr>
                </a:solidFill>
                <a:ea typeface="Arial Unicode MS" pitchFamily="34" charset="-128"/>
                <a:cs typeface="Arial Unicode MS" pitchFamily="34" charset="-128"/>
              </a:rPr>
              <a:t> Providers</a:t>
            </a:r>
            <a:br>
              <a:rPr lang="en-US" sz="1400" b="1" kern="0" dirty="0">
                <a:solidFill>
                  <a:srgbClr val="CCCCCC">
                    <a:lumMod val="50000"/>
                  </a:srgbClr>
                </a:solidFill>
                <a:ea typeface="Arial Unicode MS" pitchFamily="34" charset="-128"/>
                <a:cs typeface="Arial Unicode MS" pitchFamily="34" charset="-128"/>
              </a:rPr>
            </a:b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r>
              <a:rPr lang="en-US" sz="1000" kern="0" dirty="0">
                <a:solidFill>
                  <a:srgbClr val="CCCCCC">
                    <a:lumMod val="50000"/>
                  </a:srgbClr>
                </a:solidFill>
                <a:ea typeface="Arial Unicode MS" pitchFamily="34" charset="-128"/>
                <a:cs typeface="Arial Unicode MS" pitchFamily="34" charset="-128"/>
              </a:rPr>
              <a:t>manage multiple different cloud infrastructures and public providers (names are examples)</a:t>
            </a:r>
            <a:endParaRPr lang="en-US" sz="1300" kern="0" dirty="0">
              <a:solidFill>
                <a:srgbClr val="CCCCCC">
                  <a:lumMod val="50000"/>
                </a:srgbClr>
              </a:solidFill>
              <a:ea typeface="Arial Unicode MS" pitchFamily="34" charset="-128"/>
              <a:cs typeface="Arial Unicode MS" pitchFamily="34" charset="-128"/>
            </a:endParaRPr>
          </a:p>
        </p:txBody>
      </p:sp>
      <p:sp>
        <p:nvSpPr>
          <p:cNvPr id="5" name="Rectangle 4"/>
          <p:cNvSpPr/>
          <p:nvPr/>
        </p:nvSpPr>
        <p:spPr bwMode="gray">
          <a:xfrm>
            <a:off x="2636256" y="3760372"/>
            <a:ext cx="9127474" cy="677768"/>
          </a:xfrm>
          <a:prstGeom prst="rect">
            <a:avLst/>
          </a:prstGeom>
          <a:solidFill>
            <a:schemeClr val="accent1"/>
          </a:solidFill>
          <a:ln w="19050" algn="ctr">
            <a:solidFill>
              <a:schemeClr val="accent1"/>
            </a:solidFill>
            <a:miter lim="800000"/>
            <a:headEnd/>
            <a:tailEnd/>
          </a:ln>
          <a:effectLst/>
        </p:spPr>
        <p:txBody>
          <a:bodyPr lIns="89985" tIns="71987" rIns="89985" bIns="71987" anchor="ctr"/>
          <a:lstStyle/>
          <a:p>
            <a:pPr algn="ctr" defTabSz="914246">
              <a:spcBef>
                <a:spcPct val="50000"/>
              </a:spcBef>
              <a:buClr>
                <a:srgbClr val="F0AB00"/>
              </a:buClr>
              <a:buSzPct val="80000"/>
              <a:defRPr/>
            </a:pPr>
            <a:r>
              <a:rPr lang="en-US" sz="1900" b="1" kern="0" dirty="0">
                <a:solidFill>
                  <a:srgbClr val="FFFFFF"/>
                </a:solidFill>
                <a:ea typeface="Arial Unicode MS" pitchFamily="34" charset="-128"/>
                <a:cs typeface="Arial Unicode MS" pitchFamily="34" charset="-128"/>
              </a:rPr>
              <a:t>CLOUD CONNECTOR &amp; STANDARD API (EC2)</a:t>
            </a:r>
            <a:endParaRPr lang="en-US" sz="1300" kern="0" dirty="0">
              <a:solidFill>
                <a:srgbClr val="FFFFFF"/>
              </a:solidFill>
              <a:ea typeface="Arial Unicode MS" pitchFamily="34" charset="-128"/>
              <a:cs typeface="Arial Unicode MS" pitchFamily="34" charset="-128"/>
            </a:endParaRPr>
          </a:p>
        </p:txBody>
      </p:sp>
      <p:grpSp>
        <p:nvGrpSpPr>
          <p:cNvPr id="8" name="Group 7"/>
          <p:cNvGrpSpPr/>
          <p:nvPr/>
        </p:nvGrpSpPr>
        <p:grpSpPr>
          <a:xfrm>
            <a:off x="3055377" y="3789918"/>
            <a:ext cx="949247" cy="602887"/>
            <a:chOff x="2492098" y="3789040"/>
            <a:chExt cx="711750" cy="602747"/>
          </a:xfrm>
        </p:grpSpPr>
        <p:pic>
          <p:nvPicPr>
            <p:cNvPr id="58" name="Picture 57"/>
            <p:cNvPicPr>
              <a:picLocks noChangeAspect="1"/>
            </p:cNvPicPr>
            <p:nvPr/>
          </p:nvPicPr>
          <p:blipFill rotWithShape="1">
            <a:blip r:embed="rId2">
              <a:clrChange>
                <a:clrFrom>
                  <a:srgbClr val="B9B68B"/>
                </a:clrFrom>
                <a:clrTo>
                  <a:srgbClr val="B9B68B">
                    <a:alpha val="0"/>
                  </a:srgbClr>
                </a:clrTo>
              </a:clrChange>
            </a:blip>
            <a:srcRect l="3634" t="1" r="3486" b="3485"/>
            <a:stretch/>
          </p:blipFill>
          <p:spPr>
            <a:xfrm>
              <a:off x="2831332" y="3959738"/>
              <a:ext cx="372516" cy="388459"/>
            </a:xfrm>
            <a:prstGeom prst="rect">
              <a:avLst/>
            </a:prstGeom>
          </p:spPr>
        </p:pic>
        <p:pic>
          <p:nvPicPr>
            <p:cNvPr id="79" name="Picture 78"/>
            <p:cNvPicPr>
              <a:picLocks noChangeAspect="1"/>
            </p:cNvPicPr>
            <p:nvPr/>
          </p:nvPicPr>
          <p:blipFill rotWithShape="1">
            <a:blip r:embed="rId2">
              <a:clrChange>
                <a:clrFrom>
                  <a:srgbClr val="B9B68B"/>
                </a:clrFrom>
                <a:clrTo>
                  <a:srgbClr val="B9B68B">
                    <a:alpha val="0"/>
                  </a:srgbClr>
                </a:clrTo>
              </a:clrChange>
            </a:blip>
            <a:srcRect l="3634" t="1" r="3486" b="3485"/>
            <a:stretch/>
          </p:blipFill>
          <p:spPr>
            <a:xfrm>
              <a:off x="2492098" y="3789040"/>
              <a:ext cx="372516" cy="388459"/>
            </a:xfrm>
            <a:prstGeom prst="rect">
              <a:avLst/>
            </a:prstGeom>
          </p:spPr>
        </p:pic>
        <p:pic>
          <p:nvPicPr>
            <p:cNvPr id="80" name="Picture 79"/>
            <p:cNvPicPr>
              <a:picLocks noChangeAspect="1"/>
            </p:cNvPicPr>
            <p:nvPr/>
          </p:nvPicPr>
          <p:blipFill rotWithShape="1">
            <a:blip r:embed="rId2">
              <a:clrChange>
                <a:clrFrom>
                  <a:srgbClr val="B9B68B"/>
                </a:clrFrom>
                <a:clrTo>
                  <a:srgbClr val="B9B68B">
                    <a:alpha val="0"/>
                  </a:srgbClr>
                </a:clrTo>
              </a:clrChange>
            </a:blip>
            <a:srcRect l="3634" t="1" r="3486" b="3485"/>
            <a:stretch/>
          </p:blipFill>
          <p:spPr>
            <a:xfrm>
              <a:off x="2626767" y="4144408"/>
              <a:ext cx="237226" cy="247379"/>
            </a:xfrm>
            <a:prstGeom prst="rect">
              <a:avLst/>
            </a:prstGeom>
          </p:spPr>
        </p:pic>
      </p:grpSp>
      <p:pic>
        <p:nvPicPr>
          <p:cNvPr id="81" name="Picture 80"/>
          <p:cNvPicPr>
            <a:picLocks noChangeAspect="1"/>
          </p:cNvPicPr>
          <p:nvPr/>
        </p:nvPicPr>
        <p:blipFill>
          <a:blip r:embed="rId3">
            <a:duotone>
              <a:schemeClr val="accent6">
                <a:shade val="45000"/>
                <a:satMod val="135000"/>
              </a:schemeClr>
              <a:prstClr val="white"/>
            </a:duotone>
          </a:blip>
          <a:stretch>
            <a:fillRect/>
          </a:stretch>
        </p:blipFill>
        <p:spPr>
          <a:xfrm>
            <a:off x="3931887" y="1499336"/>
            <a:ext cx="2460146" cy="1270367"/>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sp>
        <p:nvSpPr>
          <p:cNvPr id="18" name="TextBox 17"/>
          <p:cNvSpPr txBox="1"/>
          <p:nvPr/>
        </p:nvSpPr>
        <p:spPr>
          <a:xfrm>
            <a:off x="2917351" y="2904319"/>
            <a:ext cx="2186496" cy="538609"/>
          </a:xfrm>
          <a:prstGeom prst="rect">
            <a:avLst/>
          </a:prstGeom>
          <a:noFill/>
        </p:spPr>
        <p:txBody>
          <a:bodyPr wrap="none" lIns="0" tIns="0" rIns="0" bIns="0" rtlCol="0">
            <a:spAutoFit/>
          </a:bodyPr>
          <a:lstStyle/>
          <a:p>
            <a:pPr algn="r" fontAlgn="base">
              <a:spcBef>
                <a:spcPct val="50000"/>
              </a:spcBef>
              <a:spcAft>
                <a:spcPct val="0"/>
              </a:spcAft>
              <a:buClr>
                <a:srgbClr val="F0AB00"/>
              </a:buClr>
              <a:buSzPct val="80000"/>
            </a:pPr>
            <a:r>
              <a:rPr lang="en-US" kern="0" dirty="0">
                <a:solidFill>
                  <a:srgbClr val="000000"/>
                </a:solidFill>
                <a:ea typeface="Arial Unicode MS" pitchFamily="34" charset="-128"/>
                <a:cs typeface="Arial Unicode MS" pitchFamily="34" charset="-128"/>
              </a:rPr>
              <a:t>Monsoon</a:t>
            </a:r>
            <a:br>
              <a:rPr lang="en-US" kern="0" dirty="0">
                <a:solidFill>
                  <a:srgbClr val="000000"/>
                </a:solidFill>
                <a:ea typeface="Arial Unicode MS" pitchFamily="34" charset="-128"/>
                <a:cs typeface="Arial Unicode MS" pitchFamily="34" charset="-128"/>
              </a:rPr>
            </a:br>
            <a:r>
              <a:rPr lang="en-US" sz="1400" kern="0" dirty="0">
                <a:solidFill>
                  <a:srgbClr val="000000"/>
                </a:solidFill>
                <a:ea typeface="Arial Unicode MS" pitchFamily="34" charset="-128"/>
                <a:cs typeface="Arial Unicode MS" pitchFamily="34" charset="-128"/>
              </a:rPr>
              <a:t>(Future Global IT Standard)</a:t>
            </a:r>
          </a:p>
        </p:txBody>
      </p:sp>
      <p:pic>
        <p:nvPicPr>
          <p:cNvPr id="46" name="Picture 45"/>
          <p:cNvPicPr>
            <a:picLocks noChangeAspect="1"/>
          </p:cNvPicPr>
          <p:nvPr/>
        </p:nvPicPr>
        <p:blipFill>
          <a:blip r:embed="rId3">
            <a:duotone>
              <a:schemeClr val="accent2">
                <a:shade val="45000"/>
                <a:satMod val="135000"/>
              </a:schemeClr>
              <a:prstClr val="white"/>
            </a:duotone>
          </a:blip>
          <a:stretch>
            <a:fillRect/>
          </a:stretch>
        </p:blipFill>
        <p:spPr>
          <a:xfrm>
            <a:off x="7694523" y="1520447"/>
            <a:ext cx="1983698" cy="102433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pic>
        <p:nvPicPr>
          <p:cNvPr id="45" name="Picture 44"/>
          <p:cNvPicPr>
            <a:picLocks noChangeAspect="1"/>
          </p:cNvPicPr>
          <p:nvPr/>
        </p:nvPicPr>
        <p:blipFill>
          <a:blip r:embed="rId3">
            <a:duotone>
              <a:schemeClr val="accent2">
                <a:shade val="45000"/>
                <a:satMod val="135000"/>
              </a:schemeClr>
              <a:prstClr val="white"/>
            </a:duotone>
          </a:blip>
          <a:stretch>
            <a:fillRect/>
          </a:stretch>
        </p:blipFill>
        <p:spPr>
          <a:xfrm>
            <a:off x="7609673" y="1592348"/>
            <a:ext cx="1983698" cy="102433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pic>
        <p:nvPicPr>
          <p:cNvPr id="44" name="Picture 43"/>
          <p:cNvPicPr>
            <a:picLocks noChangeAspect="1"/>
          </p:cNvPicPr>
          <p:nvPr/>
        </p:nvPicPr>
        <p:blipFill>
          <a:blip r:embed="rId3">
            <a:duotone>
              <a:schemeClr val="accent2">
                <a:shade val="45000"/>
                <a:satMod val="135000"/>
              </a:schemeClr>
              <a:prstClr val="white"/>
            </a:duotone>
          </a:blip>
          <a:stretch>
            <a:fillRect/>
          </a:stretch>
        </p:blipFill>
        <p:spPr>
          <a:xfrm>
            <a:off x="7524823" y="1664248"/>
            <a:ext cx="1983698" cy="102433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pic>
        <p:nvPicPr>
          <p:cNvPr id="83" name="Picture 82"/>
          <p:cNvPicPr>
            <a:picLocks noChangeAspect="1"/>
          </p:cNvPicPr>
          <p:nvPr/>
        </p:nvPicPr>
        <p:blipFill>
          <a:blip r:embed="rId3">
            <a:duotone>
              <a:schemeClr val="accent2">
                <a:shade val="45000"/>
                <a:satMod val="135000"/>
              </a:schemeClr>
              <a:prstClr val="white"/>
            </a:duotone>
          </a:blip>
          <a:stretch>
            <a:fillRect/>
          </a:stretch>
        </p:blipFill>
        <p:spPr>
          <a:xfrm>
            <a:off x="7439973" y="1736149"/>
            <a:ext cx="1983698" cy="102433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pic>
      <p:sp>
        <p:nvSpPr>
          <p:cNvPr id="84" name="TextBox 83"/>
          <p:cNvSpPr txBox="1"/>
          <p:nvPr/>
        </p:nvSpPr>
        <p:spPr>
          <a:xfrm>
            <a:off x="8211126" y="2904319"/>
            <a:ext cx="3850775" cy="53860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solidFill>
                  <a:srgbClr val="000000"/>
                </a:solidFill>
                <a:ea typeface="Arial Unicode MS" pitchFamily="34" charset="-128"/>
                <a:cs typeface="Arial Unicode MS" pitchFamily="34" charset="-128"/>
              </a:rPr>
              <a:t>Other Cloud Platforms</a:t>
            </a:r>
            <a:br>
              <a:rPr lang="en-US" kern="0" dirty="0">
                <a:solidFill>
                  <a:srgbClr val="000000"/>
                </a:solidFill>
                <a:ea typeface="Arial Unicode MS" pitchFamily="34" charset="-128"/>
                <a:cs typeface="Arial Unicode MS" pitchFamily="34" charset="-128"/>
              </a:rPr>
            </a:br>
            <a:r>
              <a:rPr lang="en-US" sz="1400" kern="0" dirty="0">
                <a:solidFill>
                  <a:srgbClr val="000000"/>
                </a:solidFill>
                <a:ea typeface="Arial Unicode MS" pitchFamily="34" charset="-128"/>
                <a:cs typeface="Arial Unicode MS" pitchFamily="34" charset="-128"/>
              </a:rPr>
              <a:t>(e.g. Custom-Built / Special Solutions)</a:t>
            </a:r>
          </a:p>
        </p:txBody>
      </p:sp>
      <p:grpSp>
        <p:nvGrpSpPr>
          <p:cNvPr id="15" name="Group 14"/>
          <p:cNvGrpSpPr/>
          <p:nvPr/>
        </p:nvGrpSpPr>
        <p:grpSpPr>
          <a:xfrm>
            <a:off x="4981988" y="4605179"/>
            <a:ext cx="2482469" cy="1402038"/>
            <a:chOff x="3699826" y="4610667"/>
            <a:chExt cx="1861367" cy="1401713"/>
          </a:xfrm>
        </p:grpSpPr>
        <p:pic>
          <p:nvPicPr>
            <p:cNvPr id="60" name="Picture 59"/>
            <p:cNvPicPr>
              <a:picLocks noChangeAspect="1"/>
            </p:cNvPicPr>
            <p:nvPr/>
          </p:nvPicPr>
          <p:blipFill>
            <a:blip r:embed="rId4">
              <a:duotone>
                <a:schemeClr val="accent3">
                  <a:shade val="45000"/>
                  <a:satMod val="135000"/>
                </a:schemeClr>
                <a:prstClr val="white"/>
              </a:duotone>
            </a:blip>
            <a:stretch>
              <a:fillRect/>
            </a:stretch>
          </p:blipFill>
          <p:spPr>
            <a:xfrm>
              <a:off x="3853255" y="5259867"/>
              <a:ext cx="664780" cy="433105"/>
            </a:xfrm>
            <a:prstGeom prst="rect">
              <a:avLst/>
            </a:prstGeom>
          </p:spPr>
        </p:pic>
        <p:sp>
          <p:nvSpPr>
            <p:cNvPr id="62" name="Rounded Rectangle 61"/>
            <p:cNvSpPr/>
            <p:nvPr/>
          </p:nvSpPr>
          <p:spPr>
            <a:xfrm>
              <a:off x="3699826" y="4868450"/>
              <a:ext cx="1861367" cy="1143930"/>
            </a:xfrm>
            <a:prstGeom prst="roundRect">
              <a:avLst>
                <a:gd name="adj" fmla="val 9818"/>
              </a:avLst>
            </a:prstGeom>
            <a:noFill/>
            <a:ln w="12700">
              <a:solidFill>
                <a:schemeClr val="bg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0000"/>
                </a:solidFill>
                <a:cs typeface="Arial"/>
              </a:endParaRPr>
            </a:p>
          </p:txBody>
        </p:sp>
        <p:pic>
          <p:nvPicPr>
            <p:cNvPr id="63" name="Picture 62"/>
            <p:cNvPicPr>
              <a:picLocks noChangeAspect="1"/>
            </p:cNvPicPr>
            <p:nvPr/>
          </p:nvPicPr>
          <p:blipFill>
            <a:blip r:embed="rId5">
              <a:duotone>
                <a:prstClr val="black"/>
                <a:schemeClr val="tx2">
                  <a:tint val="45000"/>
                  <a:satMod val="400000"/>
                </a:schemeClr>
              </a:duotone>
            </a:blip>
            <a:stretch>
              <a:fillRect/>
            </a:stretch>
          </p:blipFill>
          <p:spPr>
            <a:xfrm>
              <a:off x="3699826" y="4610667"/>
              <a:ext cx="1162680" cy="503497"/>
            </a:xfrm>
            <a:prstGeom prst="rect">
              <a:avLst/>
            </a:prstGeom>
          </p:spPr>
        </p:pic>
        <p:pic>
          <p:nvPicPr>
            <p:cNvPr id="64" name="Picture 63"/>
            <p:cNvPicPr>
              <a:picLocks noChangeAspect="1"/>
            </p:cNvPicPr>
            <p:nvPr/>
          </p:nvPicPr>
          <p:blipFill>
            <a:blip r:embed="rId4">
              <a:duotone>
                <a:schemeClr val="accent3">
                  <a:shade val="45000"/>
                  <a:satMod val="135000"/>
                </a:schemeClr>
                <a:prstClr val="white"/>
              </a:duotone>
            </a:blip>
            <a:stretch>
              <a:fillRect/>
            </a:stretch>
          </p:blipFill>
          <p:spPr>
            <a:xfrm>
              <a:off x="4640885" y="5259867"/>
              <a:ext cx="664780" cy="433105"/>
            </a:xfrm>
            <a:prstGeom prst="rect">
              <a:avLst/>
            </a:prstGeom>
          </p:spPr>
        </p:pic>
        <p:sp>
          <p:nvSpPr>
            <p:cNvPr id="16" name="TextBox 15"/>
            <p:cNvSpPr txBox="1"/>
            <p:nvPr/>
          </p:nvSpPr>
          <p:spPr>
            <a:xfrm>
              <a:off x="3902161" y="4723451"/>
              <a:ext cx="687509" cy="35386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Private</a:t>
              </a:r>
              <a:r>
                <a:rPr lang="en-US" sz="1700" b="1" kern="0" dirty="0">
                  <a:solidFill>
                    <a:srgbClr val="FFFFFF"/>
                  </a:solidFill>
                  <a:ea typeface="Arial Unicode MS" pitchFamily="34" charset="-128"/>
                  <a:cs typeface="Arial Unicode MS" pitchFamily="34" charset="-128"/>
                </a:rPr>
                <a:t/>
              </a:r>
              <a:br>
                <a:rPr lang="en-US" sz="1700" b="1" kern="0" dirty="0">
                  <a:solidFill>
                    <a:srgbClr val="FFFFFF"/>
                  </a:solidFill>
                  <a:ea typeface="Arial Unicode MS" pitchFamily="34" charset="-128"/>
                  <a:cs typeface="Arial Unicode MS" pitchFamily="34" charset="-128"/>
                </a:rPr>
              </a:br>
              <a:r>
                <a:rPr lang="en-US" sz="1000" b="1" i="1" kern="0" dirty="0">
                  <a:solidFill>
                    <a:srgbClr val="FFFFFF"/>
                  </a:solidFill>
                  <a:ea typeface="Arial Unicode MS" pitchFamily="34" charset="-128"/>
                  <a:cs typeface="Arial Unicode MS" pitchFamily="34" charset="-128"/>
                </a:rPr>
                <a:t>Cloud Provider</a:t>
              </a:r>
              <a:endParaRPr lang="en-US" sz="1900" b="1" i="1" kern="0" dirty="0">
                <a:solidFill>
                  <a:srgbClr val="FFFFFF"/>
                </a:solidFill>
                <a:ea typeface="Arial Unicode MS" pitchFamily="34" charset="-128"/>
                <a:cs typeface="Arial Unicode MS" pitchFamily="34" charset="-128"/>
              </a:endParaRPr>
            </a:p>
          </p:txBody>
        </p:sp>
        <p:pic>
          <p:nvPicPr>
            <p:cNvPr id="73" name="Picture 72" descr="http://res.sys-con.com/story/feb12/2182440/OpenStackLogo.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15220" y="5732192"/>
              <a:ext cx="606156" cy="195984"/>
            </a:xfrm>
            <a:prstGeom prst="rect">
              <a:avLst/>
            </a:prstGeom>
            <a:noFill/>
            <a:extLst/>
          </p:spPr>
        </p:pic>
        <p:pic>
          <p:nvPicPr>
            <p:cNvPr id="74" name="Picture 10" descr="http://www.netropol.de/sites/default/files/db/800px-Xen_logo.svg_.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1376" y="5732192"/>
              <a:ext cx="310504" cy="157348"/>
            </a:xfrm>
            <a:prstGeom prst="rect">
              <a:avLst/>
            </a:prstGeom>
            <a:noFill/>
            <a:extLst/>
          </p:spPr>
        </p:pic>
        <p:pic>
          <p:nvPicPr>
            <p:cNvPr id="76" name="Picture 5"/>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5696" y="5670054"/>
              <a:ext cx="738428" cy="320260"/>
            </a:xfrm>
            <a:prstGeom prst="rect">
              <a:avLst/>
            </a:prstGeom>
            <a:noFill/>
            <a:ln>
              <a:noFill/>
            </a:ln>
            <a:extLst/>
          </p:spPr>
        </p:pic>
      </p:grpSp>
      <p:grpSp>
        <p:nvGrpSpPr>
          <p:cNvPr id="6" name="Group 5"/>
          <p:cNvGrpSpPr/>
          <p:nvPr/>
        </p:nvGrpSpPr>
        <p:grpSpPr>
          <a:xfrm>
            <a:off x="8199070" y="4605179"/>
            <a:ext cx="3361248" cy="1402038"/>
            <a:chOff x="5969901" y="4538887"/>
            <a:chExt cx="2520280" cy="1401713"/>
          </a:xfrm>
        </p:grpSpPr>
        <p:pic>
          <p:nvPicPr>
            <p:cNvPr id="66" name="Picture 65"/>
            <p:cNvPicPr>
              <a:picLocks noChangeAspect="1"/>
            </p:cNvPicPr>
            <p:nvPr/>
          </p:nvPicPr>
          <p:blipFill>
            <a:blip r:embed="rId4">
              <a:duotone>
                <a:schemeClr val="accent4">
                  <a:shade val="45000"/>
                  <a:satMod val="135000"/>
                </a:schemeClr>
                <a:prstClr val="white"/>
              </a:duotone>
            </a:blip>
            <a:stretch>
              <a:fillRect/>
            </a:stretch>
          </p:blipFill>
          <p:spPr>
            <a:xfrm>
              <a:off x="6123330" y="5188087"/>
              <a:ext cx="664780" cy="433105"/>
            </a:xfrm>
            <a:prstGeom prst="rect">
              <a:avLst/>
            </a:prstGeom>
          </p:spPr>
        </p:pic>
        <p:grpSp>
          <p:nvGrpSpPr>
            <p:cNvPr id="67" name="Group 66"/>
            <p:cNvGrpSpPr/>
            <p:nvPr/>
          </p:nvGrpSpPr>
          <p:grpSpPr>
            <a:xfrm>
              <a:off x="5969901" y="4538887"/>
              <a:ext cx="2520280" cy="1401713"/>
              <a:chOff x="3696493" y="3321907"/>
              <a:chExt cx="1751013" cy="973867"/>
            </a:xfrm>
          </p:grpSpPr>
          <p:sp>
            <p:nvSpPr>
              <p:cNvPr id="68" name="Rounded Rectangle 67"/>
              <p:cNvSpPr/>
              <p:nvPr/>
            </p:nvSpPr>
            <p:spPr>
              <a:xfrm>
                <a:off x="3696493" y="3501007"/>
                <a:ext cx="1751013" cy="794767"/>
              </a:xfrm>
              <a:prstGeom prst="roundRect">
                <a:avLst>
                  <a:gd name="adj" fmla="val 9818"/>
                </a:avLst>
              </a:prstGeom>
              <a:noFill/>
              <a:ln w="12700">
                <a:solidFill>
                  <a:schemeClr val="bg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0000"/>
                  </a:solidFill>
                  <a:cs typeface="Arial"/>
                </a:endParaRPr>
              </a:p>
            </p:txBody>
          </p:sp>
          <p:pic>
            <p:nvPicPr>
              <p:cNvPr id="69" name="Picture 68"/>
              <p:cNvPicPr>
                <a:picLocks noChangeAspect="1"/>
              </p:cNvPicPr>
              <p:nvPr/>
            </p:nvPicPr>
            <p:blipFill>
              <a:blip r:embed="rId5">
                <a:duotone>
                  <a:prstClr val="black"/>
                  <a:schemeClr val="accent4">
                    <a:tint val="45000"/>
                    <a:satMod val="400000"/>
                  </a:schemeClr>
                </a:duotone>
              </a:blip>
              <a:stretch>
                <a:fillRect/>
              </a:stretch>
            </p:blipFill>
            <p:spPr>
              <a:xfrm>
                <a:off x="3696493" y="3321907"/>
                <a:ext cx="807794" cy="349814"/>
              </a:xfrm>
              <a:prstGeom prst="rect">
                <a:avLst/>
              </a:prstGeom>
            </p:spPr>
          </p:pic>
        </p:grpSp>
        <p:pic>
          <p:nvPicPr>
            <p:cNvPr id="70" name="Picture 69"/>
            <p:cNvPicPr>
              <a:picLocks noChangeAspect="1"/>
            </p:cNvPicPr>
            <p:nvPr/>
          </p:nvPicPr>
          <p:blipFill>
            <a:blip r:embed="rId4">
              <a:duotone>
                <a:schemeClr val="accent4">
                  <a:shade val="45000"/>
                  <a:satMod val="135000"/>
                </a:schemeClr>
                <a:prstClr val="white"/>
              </a:duotone>
            </a:blip>
            <a:stretch>
              <a:fillRect/>
            </a:stretch>
          </p:blipFill>
          <p:spPr>
            <a:xfrm>
              <a:off x="6910960" y="5188087"/>
              <a:ext cx="664780" cy="433105"/>
            </a:xfrm>
            <a:prstGeom prst="rect">
              <a:avLst/>
            </a:prstGeom>
          </p:spPr>
        </p:pic>
        <p:pic>
          <p:nvPicPr>
            <p:cNvPr id="71" name="Picture 70"/>
            <p:cNvPicPr>
              <a:picLocks noChangeAspect="1"/>
            </p:cNvPicPr>
            <p:nvPr/>
          </p:nvPicPr>
          <p:blipFill>
            <a:blip r:embed="rId4">
              <a:duotone>
                <a:schemeClr val="accent4">
                  <a:shade val="45000"/>
                  <a:satMod val="135000"/>
                </a:schemeClr>
                <a:prstClr val="white"/>
              </a:duotone>
            </a:blip>
            <a:stretch>
              <a:fillRect/>
            </a:stretch>
          </p:blipFill>
          <p:spPr>
            <a:xfrm>
              <a:off x="7698590" y="5188087"/>
              <a:ext cx="664780" cy="433105"/>
            </a:xfrm>
            <a:prstGeom prst="rect">
              <a:avLst/>
            </a:prstGeom>
          </p:spPr>
        </p:pic>
        <p:sp>
          <p:nvSpPr>
            <p:cNvPr id="72" name="TextBox 71"/>
            <p:cNvSpPr txBox="1"/>
            <p:nvPr/>
          </p:nvSpPr>
          <p:spPr>
            <a:xfrm>
              <a:off x="6172236" y="4651671"/>
              <a:ext cx="687510" cy="35386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Public</a:t>
              </a:r>
              <a:br>
                <a:rPr lang="en-US" sz="1300" b="1" kern="0" dirty="0">
                  <a:solidFill>
                    <a:srgbClr val="FFFFFF"/>
                  </a:solidFill>
                  <a:ea typeface="Arial Unicode MS" pitchFamily="34" charset="-128"/>
                  <a:cs typeface="Arial Unicode MS" pitchFamily="34" charset="-128"/>
                </a:rPr>
              </a:br>
              <a:r>
                <a:rPr lang="en-US" sz="1000" b="1" i="1" kern="0" dirty="0">
                  <a:solidFill>
                    <a:srgbClr val="FFFFFF"/>
                  </a:solidFill>
                  <a:ea typeface="Arial Unicode MS" pitchFamily="34" charset="-128"/>
                  <a:cs typeface="Arial Unicode MS" pitchFamily="34" charset="-128"/>
                </a:rPr>
                <a:t>Cloud Provider</a:t>
              </a:r>
              <a:endParaRPr lang="en-US" sz="1900" b="1" i="1" kern="0" dirty="0">
                <a:solidFill>
                  <a:srgbClr val="FFFFFF"/>
                </a:solidFill>
                <a:ea typeface="Arial Unicode MS" pitchFamily="34" charset="-128"/>
                <a:cs typeface="Arial Unicode MS" pitchFamily="34" charset="-128"/>
              </a:endParaRPr>
            </a:p>
          </p:txBody>
        </p:sp>
        <p:pic>
          <p:nvPicPr>
            <p:cNvPr id="75" name="Picture 5" descr="http://4.bp.blogspot.com/--xsONpCi8l8/TbGm9x6p5VI/AAAAAAAAEWA/yRgBSb4sBKQ/s320/800px-Amazon_Web_Services_logo.svg.png">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15731" y="5662359"/>
              <a:ext cx="479978" cy="200988"/>
            </a:xfrm>
            <a:prstGeom prst="rect">
              <a:avLst/>
            </a:prstGeom>
            <a:noFill/>
            <a:extLst/>
          </p:spPr>
        </p:pic>
        <p:pic>
          <p:nvPicPr>
            <p:cNvPr id="1026" name="Picture 2" descr="http://www.thetelecomblog.com/wp-content/uploads/2011/02/Verizon-scoops-up-Terremark.jpg"/>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2046" y="5632429"/>
              <a:ext cx="374398" cy="29574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File:Cloudshare logo.jpg">
              <a:hlinkClick r:id="rId12"/>
            </p:cNvPr>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2629" y="5643178"/>
              <a:ext cx="382754" cy="25357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9" name="Rectangle 38"/>
          <p:cNvSpPr/>
          <p:nvPr/>
        </p:nvSpPr>
        <p:spPr>
          <a:xfrm>
            <a:off x="7388437" y="4705895"/>
            <a:ext cx="886654" cy="1433380"/>
          </a:xfrm>
          <a:prstGeom prst="rect">
            <a:avLst/>
          </a:prstGeom>
        </p:spPr>
        <p:txBody>
          <a:bodyPr wrap="square" lIns="108878" tIns="54439" rIns="108878" bIns="54439">
            <a:spAutoFit/>
          </a:bodyPr>
          <a:lstStyle/>
          <a:p>
            <a:pPr fontAlgn="base">
              <a:spcBef>
                <a:spcPct val="50000"/>
              </a:spcBef>
              <a:spcAft>
                <a:spcPct val="0"/>
              </a:spcAft>
              <a:buClr>
                <a:srgbClr val="F0AB00"/>
              </a:buClr>
              <a:buSzPct val="80000"/>
            </a:pPr>
            <a:r>
              <a:rPr lang="de-DE" sz="8600" b="1" kern="0" dirty="0">
                <a:solidFill>
                  <a:srgbClr val="000000">
                    <a:lumMod val="65000"/>
                    <a:lumOff val="35000"/>
                  </a:srgbClr>
                </a:solidFill>
                <a:latin typeface="Segoe Script" pitchFamily="34" charset="0"/>
                <a:ea typeface="Arial Unicode MS" pitchFamily="34" charset="-128"/>
                <a:cs typeface="Arial Unicode MS" pitchFamily="34" charset="-128"/>
              </a:rPr>
              <a:t>+</a:t>
            </a:r>
            <a:endParaRPr lang="de-DE" sz="7100" b="1" kern="0" dirty="0">
              <a:solidFill>
                <a:srgbClr val="000000">
                  <a:lumMod val="65000"/>
                  <a:lumOff val="35000"/>
                </a:srgbClr>
              </a:solidFill>
              <a:latin typeface="Segoe Script" pitchFamily="34" charset="0"/>
              <a:ea typeface="Arial Unicode MS" pitchFamily="34" charset="-128"/>
              <a:cs typeface="Arial Unicode MS" pitchFamily="34" charset="-128"/>
            </a:endParaRPr>
          </a:p>
        </p:txBody>
      </p:sp>
      <p:sp>
        <p:nvSpPr>
          <p:cNvPr id="10" name="TextBox 9"/>
          <p:cNvSpPr txBox="1"/>
          <p:nvPr/>
        </p:nvSpPr>
        <p:spPr>
          <a:xfrm>
            <a:off x="4310889" y="1591689"/>
            <a:ext cx="147476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rgbClr val="FFFFFF"/>
                </a:solidFill>
                <a:ea typeface="Arial Unicode MS" pitchFamily="34" charset="-128"/>
                <a:cs typeface="Arial Unicode MS" pitchFamily="34" charset="-128"/>
              </a:rPr>
              <a:t>Self Service Portal</a:t>
            </a:r>
          </a:p>
        </p:txBody>
      </p:sp>
      <p:sp>
        <p:nvSpPr>
          <p:cNvPr id="49" name="TextBox 48"/>
          <p:cNvSpPr txBox="1"/>
          <p:nvPr/>
        </p:nvSpPr>
        <p:spPr>
          <a:xfrm>
            <a:off x="7537291" y="1801809"/>
            <a:ext cx="1780592" cy="2000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00" kern="0" dirty="0">
                <a:solidFill>
                  <a:srgbClr val="FFFFFF"/>
                </a:solidFill>
                <a:ea typeface="Arial Unicode MS" pitchFamily="34" charset="-128"/>
                <a:cs typeface="Arial Unicode MS" pitchFamily="34" charset="-128"/>
              </a:rPr>
              <a:t>Self Service Portal</a:t>
            </a:r>
          </a:p>
        </p:txBody>
      </p:sp>
      <p:sp>
        <p:nvSpPr>
          <p:cNvPr id="11" name="TextBox 10"/>
          <p:cNvSpPr txBox="1"/>
          <p:nvPr/>
        </p:nvSpPr>
        <p:spPr>
          <a:xfrm>
            <a:off x="7661472" y="2169652"/>
            <a:ext cx="480901"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solidFill>
                  <a:srgbClr val="FFFFFF"/>
                </a:solidFill>
                <a:ea typeface="Arial Unicode MS" pitchFamily="34" charset="-128"/>
                <a:cs typeface="Arial Unicode MS" pitchFamily="34" charset="-128"/>
              </a:rPr>
              <a:t>Templates</a:t>
            </a:r>
          </a:p>
        </p:txBody>
      </p:sp>
      <p:sp>
        <p:nvSpPr>
          <p:cNvPr id="51" name="TextBox 50"/>
          <p:cNvSpPr txBox="1"/>
          <p:nvPr/>
        </p:nvSpPr>
        <p:spPr>
          <a:xfrm>
            <a:off x="4058026" y="2015966"/>
            <a:ext cx="962831" cy="2000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00" kern="0" dirty="0">
                <a:solidFill>
                  <a:srgbClr val="FFFFFF"/>
                </a:solidFill>
                <a:ea typeface="Arial Unicode MS" pitchFamily="34" charset="-128"/>
                <a:cs typeface="Arial Unicode MS" pitchFamily="34" charset="-128"/>
              </a:rPr>
              <a:t>Shelf</a:t>
            </a:r>
          </a:p>
        </p:txBody>
      </p:sp>
      <p:sp>
        <p:nvSpPr>
          <p:cNvPr id="52" name="TextBox 51"/>
          <p:cNvSpPr txBox="1"/>
          <p:nvPr/>
        </p:nvSpPr>
        <p:spPr>
          <a:xfrm>
            <a:off x="5642627" y="2015966"/>
            <a:ext cx="352661"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kern="0" dirty="0">
                <a:solidFill>
                  <a:srgbClr val="FFFFFF"/>
                </a:solidFill>
                <a:ea typeface="Arial Unicode MS" pitchFamily="34" charset="-128"/>
                <a:cs typeface="Arial Unicode MS" pitchFamily="34" charset="-128"/>
              </a:rPr>
              <a:t>Chef</a:t>
            </a:r>
          </a:p>
        </p:txBody>
      </p:sp>
      <p:sp>
        <p:nvSpPr>
          <p:cNvPr id="53" name="TextBox 52"/>
          <p:cNvSpPr txBox="1"/>
          <p:nvPr/>
        </p:nvSpPr>
        <p:spPr>
          <a:xfrm>
            <a:off x="8586266" y="2169651"/>
            <a:ext cx="618759"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solidFill>
                  <a:srgbClr val="FFFFFF"/>
                </a:solidFill>
                <a:ea typeface="Arial Unicode MS" pitchFamily="34" charset="-128"/>
                <a:cs typeface="Arial Unicode MS" pitchFamily="34" charset="-128"/>
              </a:rPr>
              <a:t>Orchestration</a:t>
            </a:r>
          </a:p>
        </p:txBody>
      </p:sp>
      <p:sp>
        <p:nvSpPr>
          <p:cNvPr id="54" name="TextBox 53"/>
          <p:cNvSpPr txBox="1"/>
          <p:nvPr/>
        </p:nvSpPr>
        <p:spPr>
          <a:xfrm>
            <a:off x="4158982" y="2481545"/>
            <a:ext cx="250068"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VM</a:t>
            </a:r>
          </a:p>
        </p:txBody>
      </p:sp>
      <p:sp>
        <p:nvSpPr>
          <p:cNvPr id="55" name="TextBox 54"/>
          <p:cNvSpPr txBox="1"/>
          <p:nvPr/>
        </p:nvSpPr>
        <p:spPr>
          <a:xfrm>
            <a:off x="5020858" y="2481545"/>
            <a:ext cx="250068"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VM</a:t>
            </a:r>
          </a:p>
        </p:txBody>
      </p:sp>
      <p:sp>
        <p:nvSpPr>
          <p:cNvPr id="57" name="TextBox 56"/>
          <p:cNvSpPr txBox="1"/>
          <p:nvPr/>
        </p:nvSpPr>
        <p:spPr>
          <a:xfrm>
            <a:off x="5899175" y="2481545"/>
            <a:ext cx="250068"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VM</a:t>
            </a:r>
          </a:p>
        </p:txBody>
      </p:sp>
      <p:sp>
        <p:nvSpPr>
          <p:cNvPr id="61" name="TextBox 60"/>
          <p:cNvSpPr txBox="1"/>
          <p:nvPr/>
        </p:nvSpPr>
        <p:spPr>
          <a:xfrm>
            <a:off x="7608623" y="2519271"/>
            <a:ext cx="23083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rgbClr val="FFFFFF"/>
                </a:solidFill>
                <a:ea typeface="Arial Unicode MS" pitchFamily="34" charset="-128"/>
                <a:cs typeface="Arial Unicode MS" pitchFamily="34" charset="-128"/>
              </a:rPr>
              <a:t>VM</a:t>
            </a:r>
          </a:p>
        </p:txBody>
      </p:sp>
      <p:sp>
        <p:nvSpPr>
          <p:cNvPr id="77" name="TextBox 76"/>
          <p:cNvSpPr txBox="1"/>
          <p:nvPr/>
        </p:nvSpPr>
        <p:spPr>
          <a:xfrm>
            <a:off x="8325631" y="2519271"/>
            <a:ext cx="23083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rgbClr val="FFFFFF"/>
                </a:solidFill>
                <a:ea typeface="Arial Unicode MS" pitchFamily="34" charset="-128"/>
                <a:cs typeface="Arial Unicode MS" pitchFamily="34" charset="-128"/>
              </a:rPr>
              <a:t>VM</a:t>
            </a:r>
          </a:p>
        </p:txBody>
      </p:sp>
      <p:sp>
        <p:nvSpPr>
          <p:cNvPr id="78" name="TextBox 77"/>
          <p:cNvSpPr txBox="1"/>
          <p:nvPr/>
        </p:nvSpPr>
        <p:spPr>
          <a:xfrm>
            <a:off x="9005971" y="2519271"/>
            <a:ext cx="23083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rgbClr val="FFFFFF"/>
                </a:solidFill>
                <a:ea typeface="Arial Unicode MS" pitchFamily="34" charset="-128"/>
                <a:cs typeface="Arial Unicode MS" pitchFamily="34" charset="-128"/>
              </a:rPr>
              <a:t>VM</a:t>
            </a:r>
          </a:p>
        </p:txBody>
      </p:sp>
      <p:sp>
        <p:nvSpPr>
          <p:cNvPr id="90" name="TextBox 89"/>
          <p:cNvSpPr txBox="1"/>
          <p:nvPr/>
        </p:nvSpPr>
        <p:spPr>
          <a:xfrm>
            <a:off x="455281" y="3829888"/>
            <a:ext cx="2112785" cy="1023357"/>
          </a:xfrm>
          <a:prstGeom prst="rect">
            <a:avLst/>
          </a:prstGeom>
          <a:noFill/>
        </p:spPr>
        <p:txBody>
          <a:bodyPr wrap="square" lIns="0" tIns="0" rIns="0" bIns="0">
            <a:spAutoFit/>
          </a:bodyPr>
          <a:lstStyle/>
          <a:p>
            <a:pPr>
              <a:spcBef>
                <a:spcPct val="50000"/>
              </a:spcBef>
              <a:buClr>
                <a:srgbClr val="F0AB00"/>
              </a:buClr>
              <a:buSzPct val="80000"/>
              <a:defRPr/>
            </a:pPr>
            <a:r>
              <a:rPr lang="en-US" kern="0" dirty="0">
                <a:solidFill>
                  <a:srgbClr val="E35500"/>
                </a:solidFill>
                <a:latin typeface="Arial Black" pitchFamily="34" charset="0"/>
                <a:ea typeface="Arial Unicode MS" pitchFamily="34" charset="-128"/>
                <a:cs typeface="Arial Unicode MS" pitchFamily="34" charset="-128"/>
              </a:rPr>
              <a:t>1</a:t>
            </a:r>
            <a:r>
              <a:rPr lang="en-US" sz="13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Integration Layer</a:t>
            </a:r>
            <a:br>
              <a:rPr lang="en-US" sz="1400" b="1" kern="0" dirty="0">
                <a:solidFill>
                  <a:srgbClr val="CCCCCC">
                    <a:lumMod val="50000"/>
                  </a:srgbClr>
                </a:solidFill>
                <a:ea typeface="Arial Unicode MS" pitchFamily="34" charset="-128"/>
                <a:cs typeface="Arial Unicode MS" pitchFamily="34" charset="-128"/>
              </a:rPr>
            </a:b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r>
              <a:rPr lang="en-US" sz="1000" kern="0" dirty="0">
                <a:solidFill>
                  <a:srgbClr val="CCCCCC">
                    <a:lumMod val="50000"/>
                  </a:srgbClr>
                </a:solidFill>
                <a:ea typeface="Arial Unicode MS" pitchFamily="34" charset="-128"/>
                <a:cs typeface="Arial Unicode MS" pitchFamily="34" charset="-128"/>
              </a:rPr>
              <a:t>Cloud Connector: make multiple (hybrid) </a:t>
            </a:r>
            <a:r>
              <a:rPr lang="en-US" sz="1000" kern="0" dirty="0" err="1">
                <a:solidFill>
                  <a:srgbClr val="CCCCCC">
                    <a:lumMod val="50000"/>
                  </a:srgbClr>
                </a:solidFill>
                <a:ea typeface="Arial Unicode MS" pitchFamily="34" charset="-128"/>
                <a:cs typeface="Arial Unicode MS" pitchFamily="34" charset="-128"/>
              </a:rPr>
              <a:t>IaaS</a:t>
            </a:r>
            <a:r>
              <a:rPr lang="en-US" sz="1000" kern="0" dirty="0">
                <a:solidFill>
                  <a:srgbClr val="CCCCCC">
                    <a:lumMod val="50000"/>
                  </a:srgbClr>
                </a:solidFill>
                <a:ea typeface="Arial Unicode MS" pitchFamily="34" charset="-128"/>
                <a:cs typeface="Arial Unicode MS" pitchFamily="34" charset="-128"/>
              </a:rPr>
              <a:t> providers available through one common API / Broker</a:t>
            </a:r>
            <a:endParaRPr lang="en-US" sz="1300" kern="0" dirty="0">
              <a:solidFill>
                <a:srgbClr val="CCCCCC">
                  <a:lumMod val="50000"/>
                </a:srgbClr>
              </a:solidFill>
              <a:ea typeface="Arial Unicode MS" pitchFamily="34" charset="-128"/>
              <a:cs typeface="Arial Unicode MS" pitchFamily="34" charset="-128"/>
            </a:endParaRPr>
          </a:p>
          <a:p>
            <a:pPr>
              <a:spcBef>
                <a:spcPct val="50000"/>
              </a:spcBef>
              <a:buClr>
                <a:srgbClr val="F0AB00"/>
              </a:buClr>
              <a:buSzPct val="80000"/>
              <a:defRPr/>
            </a:pP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endParaRPr lang="en-US" sz="1300" kern="0" dirty="0">
              <a:solidFill>
                <a:srgbClr val="CCCCCC">
                  <a:lumMod val="50000"/>
                </a:srgbClr>
              </a:solidFill>
              <a:ea typeface="Arial Unicode MS" pitchFamily="34" charset="-128"/>
              <a:cs typeface="Arial Unicode MS" pitchFamily="34" charset="-128"/>
            </a:endParaRPr>
          </a:p>
        </p:txBody>
      </p:sp>
      <p:sp>
        <p:nvSpPr>
          <p:cNvPr id="91" name="TextBox 90"/>
          <p:cNvSpPr txBox="1"/>
          <p:nvPr/>
        </p:nvSpPr>
        <p:spPr>
          <a:xfrm>
            <a:off x="455280" y="1954158"/>
            <a:ext cx="2779702" cy="1308050"/>
          </a:xfrm>
          <a:prstGeom prst="rect">
            <a:avLst/>
          </a:prstGeom>
          <a:noFill/>
        </p:spPr>
        <p:txBody>
          <a:bodyPr wrap="square" lIns="0" tIns="0" rIns="0" bIns="0">
            <a:spAutoFit/>
          </a:bodyPr>
          <a:lstStyle/>
          <a:p>
            <a:pPr>
              <a:spcBef>
                <a:spcPct val="50000"/>
              </a:spcBef>
              <a:buClr>
                <a:srgbClr val="F0AB00"/>
              </a:buClr>
              <a:buSzPct val="80000"/>
              <a:defRPr/>
            </a:pPr>
            <a:r>
              <a:rPr lang="en-US" kern="0" dirty="0">
                <a:solidFill>
                  <a:srgbClr val="E35500"/>
                </a:solidFill>
                <a:latin typeface="Arial Black" pitchFamily="34" charset="0"/>
                <a:ea typeface="Arial Unicode MS" pitchFamily="34" charset="-128"/>
                <a:cs typeface="Arial Unicode MS" pitchFamily="34" charset="-128"/>
              </a:rPr>
              <a:t>1:n</a:t>
            </a:r>
            <a:r>
              <a:rPr lang="en-US" sz="1300" b="1" kern="0" dirty="0">
                <a:solidFill>
                  <a:srgbClr val="CCCCCC">
                    <a:lumMod val="50000"/>
                  </a:srgbClr>
                </a:solidFill>
                <a:ea typeface="Arial Unicode MS" pitchFamily="34" charset="-128"/>
                <a:cs typeface="Arial Unicode MS" pitchFamily="34" charset="-128"/>
              </a:rPr>
              <a:t> </a:t>
            </a:r>
            <a:br>
              <a:rPr lang="en-US" sz="1300" b="1" kern="0" dirty="0">
                <a:solidFill>
                  <a:srgbClr val="CCCCCC">
                    <a:lumMod val="50000"/>
                  </a:srgbClr>
                </a:solidFill>
                <a:ea typeface="Arial Unicode MS" pitchFamily="34" charset="-128"/>
                <a:cs typeface="Arial Unicode MS" pitchFamily="34" charset="-128"/>
              </a:rPr>
            </a:br>
            <a:r>
              <a:rPr lang="en-US" sz="1400" b="1" kern="0" dirty="0" err="1">
                <a:solidFill>
                  <a:srgbClr val="CCCCCC">
                    <a:lumMod val="50000"/>
                  </a:srgbClr>
                </a:solidFill>
                <a:ea typeface="Arial Unicode MS" pitchFamily="34" charset="-128"/>
                <a:cs typeface="Arial Unicode MS" pitchFamily="34" charset="-128"/>
              </a:rPr>
              <a:t>PaaS</a:t>
            </a:r>
            <a:r>
              <a:rPr lang="en-US" sz="1400" b="1" kern="0" dirty="0">
                <a:solidFill>
                  <a:srgbClr val="CCCCCC">
                    <a:lumMod val="50000"/>
                  </a:srgbClr>
                </a:solidFill>
                <a:ea typeface="Arial Unicode MS" pitchFamily="34" charset="-128"/>
                <a:cs typeface="Arial Unicode MS" pitchFamily="34" charset="-128"/>
              </a:rPr>
              <a:t> &amp;Self-Service Layer</a:t>
            </a:r>
            <a:br>
              <a:rPr lang="en-US" sz="1400" b="1" kern="0" dirty="0">
                <a:solidFill>
                  <a:srgbClr val="CCCCCC">
                    <a:lumMod val="50000"/>
                  </a:srgbClr>
                </a:solidFill>
                <a:ea typeface="Arial Unicode MS" pitchFamily="34" charset="-128"/>
                <a:cs typeface="Arial Unicode MS" pitchFamily="34" charset="-128"/>
              </a:rPr>
            </a:b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r>
              <a:rPr lang="en-US" sz="1000" kern="0" dirty="0">
                <a:solidFill>
                  <a:srgbClr val="CCCCCC">
                    <a:lumMod val="50000"/>
                  </a:srgbClr>
                </a:solidFill>
                <a:ea typeface="Arial Unicode MS" pitchFamily="34" charset="-128"/>
                <a:cs typeface="Arial Unicode MS" pitchFamily="34" charset="-128"/>
              </a:rPr>
              <a:t>support for multiple platforms such as Monsoon and custom-built platforms</a:t>
            </a:r>
            <a:endParaRPr lang="en-US" sz="1300" kern="0" dirty="0">
              <a:solidFill>
                <a:srgbClr val="CCCCCC">
                  <a:lumMod val="50000"/>
                </a:srgbClr>
              </a:solidFill>
              <a:ea typeface="Arial Unicode MS" pitchFamily="34" charset="-128"/>
              <a:cs typeface="Arial Unicode MS" pitchFamily="34" charset="-128"/>
            </a:endParaRPr>
          </a:p>
          <a:p>
            <a:pPr>
              <a:spcBef>
                <a:spcPct val="50000"/>
              </a:spcBef>
              <a:buClr>
                <a:srgbClr val="F0AB00"/>
              </a:buClr>
              <a:buSzPct val="80000"/>
              <a:defRPr/>
            </a:pP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endParaRPr lang="en-US" sz="1300" kern="0" dirty="0">
              <a:solidFill>
                <a:srgbClr val="CCCCCC">
                  <a:lumMod val="50000"/>
                </a:srgbClr>
              </a:solidFill>
              <a:ea typeface="Arial Unicode MS" pitchFamily="34" charset="-128"/>
              <a:cs typeface="Arial Unicode MS" pitchFamily="34" charset="-128"/>
            </a:endParaRPr>
          </a:p>
          <a:p>
            <a:pPr>
              <a:spcBef>
                <a:spcPct val="50000"/>
              </a:spcBef>
              <a:buClr>
                <a:srgbClr val="F0AB00"/>
              </a:buClr>
              <a:buSzPct val="80000"/>
              <a:defRPr/>
            </a:pPr>
            <a:r>
              <a:rPr lang="en-US" sz="100" b="1" kern="0" dirty="0">
                <a:solidFill>
                  <a:srgbClr val="CCCCCC">
                    <a:lumMod val="50000"/>
                  </a:srgbClr>
                </a:solidFill>
                <a:ea typeface="Arial Unicode MS" pitchFamily="34" charset="-128"/>
                <a:cs typeface="Arial Unicode MS" pitchFamily="34" charset="-128"/>
              </a:rPr>
              <a:t> </a:t>
            </a:r>
            <a:r>
              <a:rPr lang="en-US" sz="1400" b="1" kern="0" dirty="0">
                <a:solidFill>
                  <a:srgbClr val="CCCCCC">
                    <a:lumMod val="50000"/>
                  </a:srgbClr>
                </a:solidFill>
                <a:ea typeface="Arial Unicode MS" pitchFamily="34" charset="-128"/>
                <a:cs typeface="Arial Unicode MS" pitchFamily="34" charset="-128"/>
              </a:rPr>
              <a:t/>
            </a:r>
            <a:br>
              <a:rPr lang="en-US" sz="1400" b="1" kern="0" dirty="0">
                <a:solidFill>
                  <a:srgbClr val="CCCCCC">
                    <a:lumMod val="50000"/>
                  </a:srgbClr>
                </a:solidFill>
                <a:ea typeface="Arial Unicode MS" pitchFamily="34" charset="-128"/>
                <a:cs typeface="Arial Unicode MS" pitchFamily="34" charset="-128"/>
              </a:rPr>
            </a:br>
            <a:endParaRPr lang="en-US" sz="1300" kern="0" dirty="0">
              <a:solidFill>
                <a:srgbClr val="CCCCCC">
                  <a:lumMod val="50000"/>
                </a:srgbClr>
              </a:solidFill>
              <a:ea typeface="Arial Unicode MS" pitchFamily="34" charset="-128"/>
              <a:cs typeface="Arial Unicode MS" pitchFamily="34" charset="-128"/>
            </a:endParaRPr>
          </a:p>
        </p:txBody>
      </p:sp>
      <p:sp>
        <p:nvSpPr>
          <p:cNvPr id="56" name="Rectangle 55"/>
          <p:cNvSpPr/>
          <p:nvPr/>
        </p:nvSpPr>
        <p:spPr>
          <a:xfrm>
            <a:off x="4171354" y="4705895"/>
            <a:ext cx="886654" cy="1433380"/>
          </a:xfrm>
          <a:prstGeom prst="rect">
            <a:avLst/>
          </a:prstGeom>
        </p:spPr>
        <p:txBody>
          <a:bodyPr wrap="square" lIns="108878" tIns="54439" rIns="108878" bIns="54439">
            <a:spAutoFit/>
          </a:bodyPr>
          <a:lstStyle/>
          <a:p>
            <a:pPr fontAlgn="base">
              <a:spcBef>
                <a:spcPct val="50000"/>
              </a:spcBef>
              <a:spcAft>
                <a:spcPct val="0"/>
              </a:spcAft>
              <a:buClr>
                <a:srgbClr val="F0AB00"/>
              </a:buClr>
              <a:buSzPct val="80000"/>
            </a:pPr>
            <a:r>
              <a:rPr lang="de-DE" sz="8600" b="1" kern="0" dirty="0">
                <a:solidFill>
                  <a:srgbClr val="000000">
                    <a:lumMod val="65000"/>
                    <a:lumOff val="35000"/>
                  </a:srgbClr>
                </a:solidFill>
                <a:latin typeface="Segoe Script" pitchFamily="34" charset="0"/>
                <a:ea typeface="Arial Unicode MS" pitchFamily="34" charset="-128"/>
                <a:cs typeface="Arial Unicode MS" pitchFamily="34" charset="-128"/>
              </a:rPr>
              <a:t>+</a:t>
            </a:r>
            <a:endParaRPr lang="de-DE" sz="7100" b="1" kern="0" dirty="0">
              <a:solidFill>
                <a:srgbClr val="000000">
                  <a:lumMod val="65000"/>
                  <a:lumOff val="35000"/>
                </a:srgbClr>
              </a:solidFill>
              <a:latin typeface="Segoe Script" pitchFamily="34" charset="0"/>
              <a:ea typeface="Arial Unicode MS" pitchFamily="34" charset="-128"/>
              <a:cs typeface="Arial Unicode MS" pitchFamily="34" charset="-128"/>
            </a:endParaRPr>
          </a:p>
        </p:txBody>
      </p:sp>
      <p:pic>
        <p:nvPicPr>
          <p:cNvPr id="7" name="Picture 2" descr="http://us.cdn3.123rf.com/168nwm/vieloryb/vieloryb1101/vieloryb110100001/8557681-single-server-unit-isometric-3d-icon.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0487" y="5193016"/>
            <a:ext cx="1111951" cy="814201"/>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58"/>
          <p:cNvSpPr/>
          <p:nvPr/>
        </p:nvSpPr>
        <p:spPr>
          <a:xfrm>
            <a:off x="2785551" y="4861500"/>
            <a:ext cx="1461823" cy="1144195"/>
          </a:xfrm>
          <a:prstGeom prst="roundRect">
            <a:avLst>
              <a:gd name="adj" fmla="val 9818"/>
            </a:avLst>
          </a:prstGeom>
          <a:noFill/>
          <a:ln w="12700">
            <a:solidFill>
              <a:schemeClr val="bg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08878" tIns="54439" rIns="108878" bIns="54439"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0000"/>
              </a:solidFill>
              <a:cs typeface="Arial"/>
            </a:endParaRPr>
          </a:p>
        </p:txBody>
      </p:sp>
      <p:sp>
        <p:nvSpPr>
          <p:cNvPr id="9" name="Rounded Rectangle 8"/>
          <p:cNvSpPr/>
          <p:nvPr/>
        </p:nvSpPr>
        <p:spPr bwMode="gray">
          <a:xfrm>
            <a:off x="2785551" y="4855465"/>
            <a:ext cx="1461823" cy="251807"/>
          </a:xfrm>
          <a:prstGeom prst="roundRect">
            <a:avLst/>
          </a:prstGeom>
          <a:solidFill>
            <a:srgbClr val="C00000"/>
          </a:solidFill>
          <a:ln w="12700" algn="ctr">
            <a:solidFill>
              <a:srgbClr val="C00000"/>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300" b="1" kern="0" dirty="0">
                <a:solidFill>
                  <a:srgbClr val="FFFFFF"/>
                </a:solidFill>
                <a:ea typeface="Arial Unicode MS" pitchFamily="34" charset="-128"/>
                <a:cs typeface="Arial Unicode MS" pitchFamily="34" charset="-128"/>
              </a:rPr>
              <a:t>Physical HW</a:t>
            </a:r>
          </a:p>
        </p:txBody>
      </p:sp>
      <p:sp>
        <p:nvSpPr>
          <p:cNvPr id="17" name="Up-Down Arrow 16"/>
          <p:cNvSpPr/>
          <p:nvPr/>
        </p:nvSpPr>
        <p:spPr bwMode="gray">
          <a:xfrm>
            <a:off x="5581317" y="2987494"/>
            <a:ext cx="404209" cy="714806"/>
          </a:xfrm>
          <a:prstGeom prst="upDownArrow">
            <a:avLst/>
          </a:prstGeom>
          <a:solidFill>
            <a:schemeClr val="accent2">
              <a:lumMod val="20000"/>
              <a:lumOff val="80000"/>
            </a:schemeClr>
          </a:solidFill>
          <a:ln w="6350" algn="ctr">
            <a:solidFill>
              <a:schemeClr val="accent2"/>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82" name="Up-Down Arrow 81"/>
          <p:cNvSpPr/>
          <p:nvPr/>
        </p:nvSpPr>
        <p:spPr bwMode="gray">
          <a:xfrm>
            <a:off x="7643246" y="2987494"/>
            <a:ext cx="404209" cy="714806"/>
          </a:xfrm>
          <a:prstGeom prst="upDownArrow">
            <a:avLst/>
          </a:prstGeom>
          <a:solidFill>
            <a:schemeClr val="accent2">
              <a:lumMod val="20000"/>
              <a:lumOff val="80000"/>
            </a:schemeClr>
          </a:solidFill>
          <a:ln w="6350" algn="ctr">
            <a:solidFill>
              <a:schemeClr val="accent2"/>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9" name="TextBox 18"/>
          <p:cNvSpPr txBox="1"/>
          <p:nvPr/>
        </p:nvSpPr>
        <p:spPr>
          <a:xfrm>
            <a:off x="6450302" y="3030499"/>
            <a:ext cx="788677" cy="5693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2900" b="1" kern="0" dirty="0">
                <a:solidFill>
                  <a:srgbClr val="F0AB00"/>
                </a:solidFill>
                <a:latin typeface="Arial Black" pitchFamily="34" charset="0"/>
                <a:ea typeface="Arial Unicode MS" pitchFamily="34" charset="-128"/>
                <a:cs typeface="Arial Unicode MS" pitchFamily="34" charset="-128"/>
              </a:rPr>
              <a:t>API</a:t>
            </a:r>
            <a:br>
              <a:rPr lang="en-US" sz="2900" b="1" kern="0" dirty="0">
                <a:solidFill>
                  <a:srgbClr val="F0AB00"/>
                </a:solidFill>
                <a:latin typeface="Arial Black" pitchFamily="34" charset="0"/>
                <a:ea typeface="Arial Unicode MS" pitchFamily="34" charset="-128"/>
                <a:cs typeface="Arial Unicode MS" pitchFamily="34" charset="-128"/>
              </a:rPr>
            </a:br>
            <a:r>
              <a:rPr lang="en-US" sz="800" b="1" kern="0" dirty="0">
                <a:solidFill>
                  <a:srgbClr val="000000"/>
                </a:solidFill>
                <a:ea typeface="Arial Unicode MS" pitchFamily="34" charset="-128"/>
                <a:cs typeface="Arial Unicode MS" pitchFamily="34" charset="-128"/>
              </a:rPr>
              <a:t>EC2 Compatible</a:t>
            </a:r>
          </a:p>
        </p:txBody>
      </p:sp>
      <p:sp>
        <p:nvSpPr>
          <p:cNvPr id="2" name="Rounded Rectangle 1"/>
          <p:cNvSpPr/>
          <p:nvPr/>
        </p:nvSpPr>
        <p:spPr bwMode="gray">
          <a:xfrm>
            <a:off x="5186613" y="1807133"/>
            <a:ext cx="1346019" cy="557998"/>
          </a:xfrm>
          <a:prstGeom prst="round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4786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1176</Words>
  <Application>Microsoft Office PowerPoint</Application>
  <PresentationFormat>Custom</PresentationFormat>
  <Paragraphs>330</Paragraphs>
  <Slides>27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 Unicode MS</vt:lpstr>
      <vt:lpstr>MS PGothic</vt:lpstr>
      <vt:lpstr>Arial</vt:lpstr>
      <vt:lpstr>Arial Black</vt:lpstr>
      <vt:lpstr>Courier New</vt:lpstr>
      <vt:lpstr>Segoe Script</vt:lpstr>
      <vt:lpstr>Symbol</vt:lpstr>
      <vt:lpstr>Wingdings</vt:lpstr>
      <vt:lpstr>Wingdings</vt:lpstr>
      <vt:lpstr>SAP_2013_16x9_v1.0</vt:lpstr>
      <vt:lpstr>PowerPoint Presentation</vt:lpstr>
      <vt:lpstr>Deployment Pipeline &amp; Infrastructure as Code Environments from code within minutes – Example VMs in Monsoon with Chef</vt:lpstr>
      <vt:lpstr>Deployment Pipeline &amp; Infrastructure as Code Environments from code within minutes – Example: Spaces with Backing Services in Monsoon</vt:lpstr>
      <vt:lpstr>Deployment Pipeline &amp; Infrastructure as Code Environments from code within minutes – Example instance, based on Docker</vt:lpstr>
      <vt:lpstr>Infrastructure as Code (IaC) - 1 </vt:lpstr>
      <vt:lpstr>Infrastructure as Code (IaC) - 2</vt:lpstr>
      <vt:lpstr>Infrastructure as Code (IaC) - 3 </vt:lpstr>
      <vt:lpstr>System/ Environment setup: Classic vs Infrastructure-as-code</vt:lpstr>
      <vt:lpstr>SAP Monsoon</vt:lpstr>
      <vt:lpstr>Monsoon: SAP Jenkins Readymade</vt:lpstr>
      <vt:lpstr>Structure of recipes, cookbooks and readymades</vt:lpstr>
      <vt:lpstr>Structure of recipes, cookbooks and readymades</vt:lpstr>
      <vt:lpstr>Structure of recipes, cookbooks and readymades</vt:lpstr>
      <vt:lpstr> Customization  </vt:lpstr>
      <vt:lpstr>Mapping Git Repo – Application – cf_app – CD Pipeline Option 3</vt:lpstr>
      <vt:lpstr>Mapping Git Repo – Application – cf_app – CD Pipeline Option 3</vt:lpstr>
      <vt:lpstr>Infrastructure as Code – CC CD Pipeline - old </vt:lpstr>
      <vt:lpstr>Infrastructure as Code – CC CD Pipeline </vt:lpstr>
      <vt:lpstr>Application Environment/ Automation Documentation</vt:lpstr>
      <vt:lpstr>Workflow 1 - Space Environment Setup</vt:lpstr>
      <vt:lpstr>Workflow 3 – Standard App Deployment</vt:lpstr>
      <vt:lpstr>PowerPoint Presentation</vt:lpstr>
      <vt:lpstr>Exercises</vt:lpstr>
      <vt:lpstr>PowerPoint Presentation</vt:lpstr>
      <vt:lpstr>Exercises</vt:lpstr>
      <vt:lpstr>Appendix</vt:lpstr>
      <vt:lpstr>Mapping Git Repo – Application – cf_app – CD Pipeline Option 2</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1045</cp:revision>
  <cp:lastPrinted>2014-09-17T13:59:05Z</cp:lastPrinted>
  <dcterms:created xsi:type="dcterms:W3CDTF">2013-01-24T15:07:38Z</dcterms:created>
  <dcterms:modified xsi:type="dcterms:W3CDTF">2016-02-11T10:04:19Z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