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718" r:id="rId2"/>
    <p:sldId id="797" r:id="rId3"/>
    <p:sldId id="798" r:id="rId4"/>
    <p:sldId id="783" r:id="rId5"/>
    <p:sldId id="827" r:id="rId6"/>
    <p:sldId id="826" r:id="rId7"/>
    <p:sldId id="811" r:id="rId8"/>
    <p:sldId id="812" r:id="rId9"/>
    <p:sldId id="815" r:id="rId10"/>
    <p:sldId id="809" r:id="rId11"/>
    <p:sldId id="825" r:id="rId12"/>
    <p:sldId id="823" r:id="rId13"/>
    <p:sldId id="816" r:id="rId14"/>
    <p:sldId id="780" r:id="rId15"/>
    <p:sldId id="805" r:id="rId16"/>
    <p:sldId id="806" r:id="rId17"/>
    <p:sldId id="807" r:id="rId18"/>
    <p:sldId id="808" r:id="rId19"/>
    <p:sldId id="824" r:id="rId20"/>
    <p:sldId id="817" r:id="rId21"/>
    <p:sldId id="818" r:id="rId22"/>
    <p:sldId id="819" r:id="rId23"/>
    <p:sldId id="820" r:id="rId24"/>
    <p:sldId id="821" r:id="rId25"/>
    <p:sldId id="822" r:id="rId26"/>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0000FF"/>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89246" autoAdjust="0"/>
  </p:normalViewPr>
  <p:slideViewPr>
    <p:cSldViewPr snapToGrid="0" snapToObjects="1" showGuides="1">
      <p:cViewPr varScale="1">
        <p:scale>
          <a:sx n="118" d="100"/>
          <a:sy n="118" d="100"/>
        </p:scale>
        <p:origin x="390" y="108"/>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2D73A9-4CF2-4AE0-B899-D42107B57D56}" type="doc">
      <dgm:prSet loTypeId="urn:microsoft.com/office/officeart/2005/8/layout/process1" loCatId="process" qsTypeId="urn:microsoft.com/office/officeart/2005/8/quickstyle/simple1" qsCatId="simple" csTypeId="urn:microsoft.com/office/officeart/2005/8/colors/accent1_2" csCatId="accent1" phldr="1"/>
      <dgm:spPr/>
    </dgm:pt>
    <dgm:pt modelId="{820EF2A1-0B51-4C9F-B35F-54144870610B}">
      <dgm:prSet phldrT="[Text]" custT="1">
        <dgm:style>
          <a:lnRef idx="2">
            <a:schemeClr val="dk1"/>
          </a:lnRef>
          <a:fillRef idx="1">
            <a:schemeClr val="lt1"/>
          </a:fillRef>
          <a:effectRef idx="0">
            <a:schemeClr val="dk1"/>
          </a:effectRef>
          <a:fontRef idx="minor">
            <a:schemeClr val="dk1"/>
          </a:fontRef>
        </dgm:style>
      </dgm:prSet>
      <dgm:spPr>
        <a:xfrm>
          <a:off x="9242" y="97255"/>
          <a:ext cx="2762398" cy="1657439"/>
        </a:xfrm>
        <a:solidFill>
          <a:sysClr val="window" lastClr="FFFFFF"/>
        </a:solidFill>
        <a:ln w="38100" cap="flat" cmpd="sng" algn="ctr">
          <a:solidFill>
            <a:sysClr val="windowText" lastClr="000000"/>
          </a:solidFill>
          <a:prstDash val="solid"/>
          <a:miter lim="800000"/>
        </a:ln>
        <a:effectLst/>
      </dgm:spPr>
      <dgm:t>
        <a:bodyPr/>
        <a:lstStyle/>
        <a:p>
          <a:r>
            <a:rPr lang="de-DE" sz="2400" b="1" dirty="0" smtClean="0">
              <a:solidFill>
                <a:sysClr val="windowText" lastClr="000000"/>
              </a:solidFill>
              <a:latin typeface="Calibri" panose="020F0502020204030204"/>
              <a:ea typeface="+mn-ea"/>
              <a:cs typeface="+mn-cs"/>
            </a:rPr>
            <a:t>Check</a:t>
          </a:r>
        </a:p>
        <a:p>
          <a:r>
            <a:rPr lang="de-DE" sz="1400" dirty="0" smtClean="0">
              <a:solidFill>
                <a:sysClr val="windowText" lastClr="000000"/>
              </a:solidFill>
              <a:latin typeface="Calibri" panose="020F0502020204030204"/>
              <a:ea typeface="+mn-ea"/>
              <a:cs typeface="+mn-cs"/>
            </a:rPr>
            <a:t>(e.g. measure www.sap.com every 60sec)</a:t>
          </a:r>
          <a:endParaRPr lang="de-DE" sz="1400" dirty="0">
            <a:solidFill>
              <a:sysClr val="windowText" lastClr="000000"/>
            </a:solidFill>
            <a:latin typeface="Calibri" panose="020F0502020204030204"/>
            <a:ea typeface="+mn-ea"/>
            <a:cs typeface="+mn-cs"/>
          </a:endParaRPr>
        </a:p>
      </dgm:t>
    </dgm:pt>
    <dgm:pt modelId="{6FF4DD62-DB66-4EAA-9649-85269F039D71}" type="parTrans" cxnId="{82EB54B7-BDAB-4CC7-A8E7-635B198928B5}">
      <dgm:prSet/>
      <dgm:spPr/>
      <dgm:t>
        <a:bodyPr/>
        <a:lstStyle/>
        <a:p>
          <a:endParaRPr lang="de-DE" sz="1600"/>
        </a:p>
      </dgm:t>
    </dgm:pt>
    <dgm:pt modelId="{EE0BD49A-DE97-4C8A-A068-3123265173EF}" type="sibTrans" cxnId="{82EB54B7-BDAB-4CC7-A8E7-635B198928B5}">
      <dgm:prSet custT="1">
        <dgm:style>
          <a:lnRef idx="3">
            <a:schemeClr val="lt1"/>
          </a:lnRef>
          <a:fillRef idx="1">
            <a:schemeClr val="accent3"/>
          </a:fillRef>
          <a:effectRef idx="1">
            <a:schemeClr val="accent3"/>
          </a:effectRef>
          <a:fontRef idx="minor">
            <a:schemeClr val="lt1"/>
          </a:fontRef>
        </dgm:style>
      </dgm:prSet>
      <dgm:spPr>
        <a:xfrm>
          <a:off x="3047880" y="583437"/>
          <a:ext cx="585628" cy="685074"/>
        </a:xfrm>
        <a:solidFill>
          <a:srgbClr val="A5A5A5"/>
        </a:solidFill>
        <a:ln w="19050" cap="flat" cmpd="sng" algn="ctr">
          <a:solidFill>
            <a:sysClr val="window" lastClr="FFFFFF"/>
          </a:solidFill>
          <a:prstDash val="solid"/>
          <a:miter lim="800000"/>
        </a:ln>
        <a:effectLst/>
      </dgm:spPr>
      <dgm:t>
        <a:bodyPr/>
        <a:lstStyle/>
        <a:p>
          <a:endParaRPr lang="de-DE" sz="2800">
            <a:solidFill>
              <a:sysClr val="window" lastClr="FFFFFF"/>
            </a:solidFill>
            <a:latin typeface="Calibri" panose="020F0502020204030204"/>
            <a:ea typeface="+mn-ea"/>
            <a:cs typeface="+mn-cs"/>
          </a:endParaRPr>
        </a:p>
      </dgm:t>
    </dgm:pt>
    <dgm:pt modelId="{D18F455F-19DA-4F93-AFA8-47A0E61E486B}">
      <dgm:prSet phldrT="[Text]" custT="1">
        <dgm:style>
          <a:lnRef idx="2">
            <a:schemeClr val="dk1"/>
          </a:lnRef>
          <a:fillRef idx="1">
            <a:schemeClr val="lt1"/>
          </a:fillRef>
          <a:effectRef idx="0">
            <a:schemeClr val="dk1"/>
          </a:effectRef>
          <a:fontRef idx="minor">
            <a:schemeClr val="dk1"/>
          </a:fontRef>
        </dgm:style>
      </dgm:prSet>
      <dgm:spPr>
        <a:xfrm>
          <a:off x="3876600" y="97255"/>
          <a:ext cx="2762398" cy="1657439"/>
        </a:xfrm>
        <a:solidFill>
          <a:sysClr val="window" lastClr="FFFFFF"/>
        </a:solidFill>
        <a:ln w="38100" cap="flat" cmpd="sng" algn="ctr">
          <a:solidFill>
            <a:sysClr val="windowText" lastClr="000000"/>
          </a:solidFill>
          <a:prstDash val="solid"/>
          <a:miter lim="800000"/>
        </a:ln>
        <a:effectLst/>
      </dgm:spPr>
      <dgm:t>
        <a:bodyPr/>
        <a:lstStyle/>
        <a:p>
          <a:r>
            <a:rPr lang="de-DE" sz="2400" b="1" dirty="0" smtClean="0">
              <a:solidFill>
                <a:sysClr val="windowText" lastClr="000000"/>
              </a:solidFill>
              <a:latin typeface="Calibri" panose="020F0502020204030204"/>
              <a:ea typeface="+mn-ea"/>
              <a:cs typeface="+mn-cs"/>
            </a:rPr>
            <a:t>Evaluation</a:t>
          </a:r>
        </a:p>
        <a:p>
          <a:r>
            <a:rPr lang="de-DE" sz="1400" dirty="0" smtClean="0">
              <a:solidFill>
                <a:sysClr val="windowText" lastClr="000000"/>
              </a:solidFill>
              <a:latin typeface="Calibri" panose="020F0502020204030204"/>
              <a:ea typeface="+mn-ea"/>
              <a:cs typeface="+mn-cs"/>
            </a:rPr>
            <a:t>(e.g. response time &lt; 2sec</a:t>
          </a:r>
          <a:br>
            <a:rPr lang="de-DE" sz="1400" dirty="0" smtClean="0">
              <a:solidFill>
                <a:sysClr val="windowText" lastClr="000000"/>
              </a:solidFill>
              <a:latin typeface="Calibri" panose="020F0502020204030204"/>
              <a:ea typeface="+mn-ea"/>
              <a:cs typeface="+mn-cs"/>
            </a:rPr>
          </a:br>
          <a:r>
            <a:rPr lang="de-DE" sz="1400" dirty="0" smtClean="0">
              <a:solidFill>
                <a:sysClr val="windowText" lastClr="000000"/>
              </a:solidFill>
              <a:latin typeface="Calibri" panose="020F0502020204030204"/>
              <a:ea typeface="+mn-ea"/>
              <a:cs typeface="+mn-cs"/>
            </a:rPr>
            <a:t>OR error occurred)</a:t>
          </a:r>
          <a:endParaRPr lang="de-DE" sz="1400" dirty="0">
            <a:solidFill>
              <a:sysClr val="windowText" lastClr="000000"/>
            </a:solidFill>
            <a:latin typeface="Calibri" panose="020F0502020204030204"/>
            <a:ea typeface="+mn-ea"/>
            <a:cs typeface="+mn-cs"/>
          </a:endParaRPr>
        </a:p>
      </dgm:t>
    </dgm:pt>
    <dgm:pt modelId="{867A3E15-4AB0-4D27-BD92-3C5D80562775}" type="parTrans" cxnId="{8312E327-36D2-4B18-98BC-78BA914D014D}">
      <dgm:prSet/>
      <dgm:spPr/>
      <dgm:t>
        <a:bodyPr/>
        <a:lstStyle/>
        <a:p>
          <a:endParaRPr lang="de-DE" sz="1600"/>
        </a:p>
      </dgm:t>
    </dgm:pt>
    <dgm:pt modelId="{C03280A4-CF26-4A39-802D-77FA02E2756F}" type="sibTrans" cxnId="{8312E327-36D2-4B18-98BC-78BA914D014D}">
      <dgm:prSet custT="1">
        <dgm:style>
          <a:lnRef idx="3">
            <a:schemeClr val="lt1"/>
          </a:lnRef>
          <a:fillRef idx="1">
            <a:schemeClr val="accent3"/>
          </a:fillRef>
          <a:effectRef idx="1">
            <a:schemeClr val="accent3"/>
          </a:effectRef>
          <a:fontRef idx="minor">
            <a:schemeClr val="lt1"/>
          </a:fontRef>
        </dgm:style>
      </dgm:prSet>
      <dgm:spPr>
        <a:xfrm>
          <a:off x="6915239" y="583437"/>
          <a:ext cx="585628" cy="685074"/>
        </a:xfrm>
        <a:solidFill>
          <a:srgbClr val="A5A5A5"/>
        </a:solidFill>
        <a:ln w="19050" cap="flat" cmpd="sng" algn="ctr">
          <a:solidFill>
            <a:sysClr val="window" lastClr="FFFFFF"/>
          </a:solidFill>
          <a:prstDash val="solid"/>
          <a:miter lim="800000"/>
        </a:ln>
        <a:effectLst/>
      </dgm:spPr>
      <dgm:t>
        <a:bodyPr/>
        <a:lstStyle/>
        <a:p>
          <a:endParaRPr lang="de-DE" sz="2800">
            <a:solidFill>
              <a:sysClr val="window" lastClr="FFFFFF"/>
            </a:solidFill>
            <a:latin typeface="Calibri" panose="020F0502020204030204"/>
            <a:ea typeface="+mn-ea"/>
            <a:cs typeface="+mn-cs"/>
          </a:endParaRPr>
        </a:p>
      </dgm:t>
    </dgm:pt>
    <dgm:pt modelId="{90AC2F65-711C-4AFD-975D-79B324FBD957}">
      <dgm:prSet phldrT="[Text]" custT="1">
        <dgm:style>
          <a:lnRef idx="2">
            <a:schemeClr val="dk1"/>
          </a:lnRef>
          <a:fillRef idx="1">
            <a:schemeClr val="lt1"/>
          </a:fillRef>
          <a:effectRef idx="0">
            <a:schemeClr val="dk1"/>
          </a:effectRef>
          <a:fontRef idx="minor">
            <a:schemeClr val="dk1"/>
          </a:fontRef>
        </dgm:style>
      </dgm:prSet>
      <dgm:spPr>
        <a:xfrm>
          <a:off x="7743958" y="97255"/>
          <a:ext cx="2762398" cy="1657439"/>
        </a:xfrm>
        <a:solidFill>
          <a:sysClr val="window" lastClr="FFFFFF"/>
        </a:solidFill>
        <a:ln w="38100" cap="flat" cmpd="sng" algn="ctr">
          <a:solidFill>
            <a:sysClr val="windowText" lastClr="000000"/>
          </a:solidFill>
          <a:prstDash val="solid"/>
          <a:miter lim="800000"/>
        </a:ln>
        <a:effectLst/>
      </dgm:spPr>
      <dgm:t>
        <a:bodyPr/>
        <a:lstStyle/>
        <a:p>
          <a:r>
            <a:rPr lang="de-DE" sz="2400" b="1" dirty="0" smtClean="0">
              <a:solidFill>
                <a:sysClr val="windowText" lastClr="000000"/>
              </a:solidFill>
              <a:latin typeface="Calibri" panose="020F0502020204030204"/>
              <a:ea typeface="+mn-ea"/>
              <a:cs typeface="+mn-cs"/>
            </a:rPr>
            <a:t>Alert</a:t>
          </a:r>
        </a:p>
        <a:p>
          <a:r>
            <a:rPr lang="de-DE" sz="1400" dirty="0" smtClean="0">
              <a:solidFill>
                <a:sysClr val="windowText" lastClr="000000"/>
              </a:solidFill>
              <a:latin typeface="Calibri" panose="020F0502020204030204"/>
              <a:ea typeface="+mn-ea"/>
              <a:cs typeface="+mn-cs"/>
            </a:rPr>
            <a:t>(e.g. send email after 5 minutes)</a:t>
          </a:r>
          <a:endParaRPr lang="de-DE" sz="1400" dirty="0">
            <a:solidFill>
              <a:sysClr val="windowText" lastClr="000000"/>
            </a:solidFill>
            <a:latin typeface="Calibri" panose="020F0502020204030204"/>
            <a:ea typeface="+mn-ea"/>
            <a:cs typeface="+mn-cs"/>
          </a:endParaRPr>
        </a:p>
      </dgm:t>
    </dgm:pt>
    <dgm:pt modelId="{92704867-FE52-42E8-A06A-5B03484E0AD6}" type="parTrans" cxnId="{54F0058F-A565-4D4A-9871-EAA916A13654}">
      <dgm:prSet/>
      <dgm:spPr/>
      <dgm:t>
        <a:bodyPr/>
        <a:lstStyle/>
        <a:p>
          <a:endParaRPr lang="de-DE" sz="1600"/>
        </a:p>
      </dgm:t>
    </dgm:pt>
    <dgm:pt modelId="{B7C25A1F-D99B-4CB6-8F4A-F67EF0B92A5C}" type="sibTrans" cxnId="{54F0058F-A565-4D4A-9871-EAA916A13654}">
      <dgm:prSet/>
      <dgm:spPr/>
      <dgm:t>
        <a:bodyPr/>
        <a:lstStyle/>
        <a:p>
          <a:endParaRPr lang="de-DE" sz="1600"/>
        </a:p>
      </dgm:t>
    </dgm:pt>
    <dgm:pt modelId="{B3671813-C79B-4E22-B5D9-DD10B63909A0}" type="pres">
      <dgm:prSet presAssocID="{072D73A9-4CF2-4AE0-B899-D42107B57D56}" presName="Name0" presStyleCnt="0">
        <dgm:presLayoutVars>
          <dgm:dir/>
          <dgm:resizeHandles val="exact"/>
        </dgm:presLayoutVars>
      </dgm:prSet>
      <dgm:spPr/>
    </dgm:pt>
    <dgm:pt modelId="{4B872503-C7BF-4372-9BEC-9DC47EF86FB9}" type="pres">
      <dgm:prSet presAssocID="{820EF2A1-0B51-4C9F-B35F-54144870610B}" presName="node" presStyleLbl="node1" presStyleIdx="0" presStyleCnt="3">
        <dgm:presLayoutVars>
          <dgm:bulletEnabled val="1"/>
        </dgm:presLayoutVars>
      </dgm:prSet>
      <dgm:spPr>
        <a:prstGeom prst="roundRect">
          <a:avLst>
            <a:gd name="adj" fmla="val 10000"/>
          </a:avLst>
        </a:prstGeom>
      </dgm:spPr>
      <dgm:t>
        <a:bodyPr/>
        <a:lstStyle/>
        <a:p>
          <a:endParaRPr lang="de-DE"/>
        </a:p>
      </dgm:t>
    </dgm:pt>
    <dgm:pt modelId="{D3DF04A3-9608-46F4-9549-C3FAD17E9888}" type="pres">
      <dgm:prSet presAssocID="{EE0BD49A-DE97-4C8A-A068-3123265173EF}" presName="sibTrans" presStyleLbl="sibTrans2D1" presStyleIdx="0" presStyleCnt="2"/>
      <dgm:spPr>
        <a:prstGeom prst="rightArrow">
          <a:avLst>
            <a:gd name="adj1" fmla="val 60000"/>
            <a:gd name="adj2" fmla="val 50000"/>
          </a:avLst>
        </a:prstGeom>
      </dgm:spPr>
      <dgm:t>
        <a:bodyPr/>
        <a:lstStyle/>
        <a:p>
          <a:endParaRPr lang="de-DE"/>
        </a:p>
      </dgm:t>
    </dgm:pt>
    <dgm:pt modelId="{BB2B7035-572D-4DB6-9A34-3D57DDD70FC3}" type="pres">
      <dgm:prSet presAssocID="{EE0BD49A-DE97-4C8A-A068-3123265173EF}" presName="connectorText" presStyleLbl="sibTrans2D1" presStyleIdx="0" presStyleCnt="2"/>
      <dgm:spPr/>
      <dgm:t>
        <a:bodyPr/>
        <a:lstStyle/>
        <a:p>
          <a:endParaRPr lang="de-DE"/>
        </a:p>
      </dgm:t>
    </dgm:pt>
    <dgm:pt modelId="{72A09275-3EB2-446F-9AA2-DB441B6B83D0}" type="pres">
      <dgm:prSet presAssocID="{D18F455F-19DA-4F93-AFA8-47A0E61E486B}" presName="node" presStyleLbl="node1" presStyleIdx="1" presStyleCnt="3">
        <dgm:presLayoutVars>
          <dgm:bulletEnabled val="1"/>
        </dgm:presLayoutVars>
      </dgm:prSet>
      <dgm:spPr>
        <a:prstGeom prst="roundRect">
          <a:avLst>
            <a:gd name="adj" fmla="val 10000"/>
          </a:avLst>
        </a:prstGeom>
      </dgm:spPr>
      <dgm:t>
        <a:bodyPr/>
        <a:lstStyle/>
        <a:p>
          <a:endParaRPr lang="de-DE"/>
        </a:p>
      </dgm:t>
    </dgm:pt>
    <dgm:pt modelId="{347DC561-F189-416A-990D-771274B17083}" type="pres">
      <dgm:prSet presAssocID="{C03280A4-CF26-4A39-802D-77FA02E2756F}" presName="sibTrans" presStyleLbl="sibTrans2D1" presStyleIdx="1" presStyleCnt="2"/>
      <dgm:spPr>
        <a:prstGeom prst="rightArrow">
          <a:avLst>
            <a:gd name="adj1" fmla="val 60000"/>
            <a:gd name="adj2" fmla="val 50000"/>
          </a:avLst>
        </a:prstGeom>
      </dgm:spPr>
      <dgm:t>
        <a:bodyPr/>
        <a:lstStyle/>
        <a:p>
          <a:endParaRPr lang="de-DE"/>
        </a:p>
      </dgm:t>
    </dgm:pt>
    <dgm:pt modelId="{42D2ABC4-90D2-4BE7-8036-7E948682AEFD}" type="pres">
      <dgm:prSet presAssocID="{C03280A4-CF26-4A39-802D-77FA02E2756F}" presName="connectorText" presStyleLbl="sibTrans2D1" presStyleIdx="1" presStyleCnt="2"/>
      <dgm:spPr/>
      <dgm:t>
        <a:bodyPr/>
        <a:lstStyle/>
        <a:p>
          <a:endParaRPr lang="de-DE"/>
        </a:p>
      </dgm:t>
    </dgm:pt>
    <dgm:pt modelId="{48E9C085-2C02-479D-8C73-E1C665F44C83}" type="pres">
      <dgm:prSet presAssocID="{90AC2F65-711C-4AFD-975D-79B324FBD957}" presName="node" presStyleLbl="node1" presStyleIdx="2" presStyleCnt="3">
        <dgm:presLayoutVars>
          <dgm:bulletEnabled val="1"/>
        </dgm:presLayoutVars>
      </dgm:prSet>
      <dgm:spPr>
        <a:prstGeom prst="roundRect">
          <a:avLst>
            <a:gd name="adj" fmla="val 10000"/>
          </a:avLst>
        </a:prstGeom>
      </dgm:spPr>
      <dgm:t>
        <a:bodyPr/>
        <a:lstStyle/>
        <a:p>
          <a:endParaRPr lang="de-DE"/>
        </a:p>
      </dgm:t>
    </dgm:pt>
  </dgm:ptLst>
  <dgm:cxnLst>
    <dgm:cxn modelId="{82EB54B7-BDAB-4CC7-A8E7-635B198928B5}" srcId="{072D73A9-4CF2-4AE0-B899-D42107B57D56}" destId="{820EF2A1-0B51-4C9F-B35F-54144870610B}" srcOrd="0" destOrd="0" parTransId="{6FF4DD62-DB66-4EAA-9649-85269F039D71}" sibTransId="{EE0BD49A-DE97-4C8A-A068-3123265173EF}"/>
    <dgm:cxn modelId="{8E57645A-19E9-40C7-849A-B9C65D05F3FB}" type="presOf" srcId="{C03280A4-CF26-4A39-802D-77FA02E2756F}" destId="{347DC561-F189-416A-990D-771274B17083}" srcOrd="0" destOrd="0" presId="urn:microsoft.com/office/officeart/2005/8/layout/process1"/>
    <dgm:cxn modelId="{97769287-18EE-4714-B669-46429DF8368E}" type="presOf" srcId="{072D73A9-4CF2-4AE0-B899-D42107B57D56}" destId="{B3671813-C79B-4E22-B5D9-DD10B63909A0}" srcOrd="0" destOrd="0" presId="urn:microsoft.com/office/officeart/2005/8/layout/process1"/>
    <dgm:cxn modelId="{C2F870C0-D561-452B-8BB2-9EC33B496E8E}" type="presOf" srcId="{EE0BD49A-DE97-4C8A-A068-3123265173EF}" destId="{BB2B7035-572D-4DB6-9A34-3D57DDD70FC3}" srcOrd="1" destOrd="0" presId="urn:microsoft.com/office/officeart/2005/8/layout/process1"/>
    <dgm:cxn modelId="{45C920A8-1989-4843-8FC0-02E698E37544}" type="presOf" srcId="{D18F455F-19DA-4F93-AFA8-47A0E61E486B}" destId="{72A09275-3EB2-446F-9AA2-DB441B6B83D0}" srcOrd="0" destOrd="0" presId="urn:microsoft.com/office/officeart/2005/8/layout/process1"/>
    <dgm:cxn modelId="{5EF030F8-75DF-4CBB-98E2-3DCCC9EFCC56}" type="presOf" srcId="{C03280A4-CF26-4A39-802D-77FA02E2756F}" destId="{42D2ABC4-90D2-4BE7-8036-7E948682AEFD}" srcOrd="1" destOrd="0" presId="urn:microsoft.com/office/officeart/2005/8/layout/process1"/>
    <dgm:cxn modelId="{201591E0-B54A-4F01-91BD-AC817F690DA5}" type="presOf" srcId="{EE0BD49A-DE97-4C8A-A068-3123265173EF}" destId="{D3DF04A3-9608-46F4-9549-C3FAD17E9888}" srcOrd="0" destOrd="0" presId="urn:microsoft.com/office/officeart/2005/8/layout/process1"/>
    <dgm:cxn modelId="{8312E327-36D2-4B18-98BC-78BA914D014D}" srcId="{072D73A9-4CF2-4AE0-B899-D42107B57D56}" destId="{D18F455F-19DA-4F93-AFA8-47A0E61E486B}" srcOrd="1" destOrd="0" parTransId="{867A3E15-4AB0-4D27-BD92-3C5D80562775}" sibTransId="{C03280A4-CF26-4A39-802D-77FA02E2756F}"/>
    <dgm:cxn modelId="{54F0058F-A565-4D4A-9871-EAA916A13654}" srcId="{072D73A9-4CF2-4AE0-B899-D42107B57D56}" destId="{90AC2F65-711C-4AFD-975D-79B324FBD957}" srcOrd="2" destOrd="0" parTransId="{92704867-FE52-42E8-A06A-5B03484E0AD6}" sibTransId="{B7C25A1F-D99B-4CB6-8F4A-F67EF0B92A5C}"/>
    <dgm:cxn modelId="{D519805C-4EAD-472F-A93A-1F792E3DEC2F}" type="presOf" srcId="{820EF2A1-0B51-4C9F-B35F-54144870610B}" destId="{4B872503-C7BF-4372-9BEC-9DC47EF86FB9}" srcOrd="0" destOrd="0" presId="urn:microsoft.com/office/officeart/2005/8/layout/process1"/>
    <dgm:cxn modelId="{E8C117B7-3D40-4430-92E1-61564717B62B}" type="presOf" srcId="{90AC2F65-711C-4AFD-975D-79B324FBD957}" destId="{48E9C085-2C02-479D-8C73-E1C665F44C83}" srcOrd="0" destOrd="0" presId="urn:microsoft.com/office/officeart/2005/8/layout/process1"/>
    <dgm:cxn modelId="{23315C6D-6F81-4DF4-B410-F45598ACE766}" type="presParOf" srcId="{B3671813-C79B-4E22-B5D9-DD10B63909A0}" destId="{4B872503-C7BF-4372-9BEC-9DC47EF86FB9}" srcOrd="0" destOrd="0" presId="urn:microsoft.com/office/officeart/2005/8/layout/process1"/>
    <dgm:cxn modelId="{4B82911D-4C19-43FB-A4DB-B3DD75467221}" type="presParOf" srcId="{B3671813-C79B-4E22-B5D9-DD10B63909A0}" destId="{D3DF04A3-9608-46F4-9549-C3FAD17E9888}" srcOrd="1" destOrd="0" presId="urn:microsoft.com/office/officeart/2005/8/layout/process1"/>
    <dgm:cxn modelId="{B5065970-9BE9-43F7-B84D-208094898FC1}" type="presParOf" srcId="{D3DF04A3-9608-46F4-9549-C3FAD17E9888}" destId="{BB2B7035-572D-4DB6-9A34-3D57DDD70FC3}" srcOrd="0" destOrd="0" presId="urn:microsoft.com/office/officeart/2005/8/layout/process1"/>
    <dgm:cxn modelId="{1DA9F2B9-C07F-42DC-8431-9C1F6AD36F97}" type="presParOf" srcId="{B3671813-C79B-4E22-B5D9-DD10B63909A0}" destId="{72A09275-3EB2-446F-9AA2-DB441B6B83D0}" srcOrd="2" destOrd="0" presId="urn:microsoft.com/office/officeart/2005/8/layout/process1"/>
    <dgm:cxn modelId="{67FC398A-8E7E-4809-B45E-D3E4759399AC}" type="presParOf" srcId="{B3671813-C79B-4E22-B5D9-DD10B63909A0}" destId="{347DC561-F189-416A-990D-771274B17083}" srcOrd="3" destOrd="0" presId="urn:microsoft.com/office/officeart/2005/8/layout/process1"/>
    <dgm:cxn modelId="{195E514C-DE7F-4D34-8AFF-2F6B52A84D4E}" type="presParOf" srcId="{347DC561-F189-416A-990D-771274B17083}" destId="{42D2ABC4-90D2-4BE7-8036-7E948682AEFD}" srcOrd="0" destOrd="0" presId="urn:microsoft.com/office/officeart/2005/8/layout/process1"/>
    <dgm:cxn modelId="{CC7A34F1-F30D-4EAF-BF4B-E74F9B00B4FF}" type="presParOf" srcId="{B3671813-C79B-4E22-B5D9-DD10B63909A0}" destId="{48E9C085-2C02-479D-8C73-E1C665F44C8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72503-C7BF-4372-9BEC-9DC47EF86FB9}">
      <dsp:nvSpPr>
        <dsp:cNvPr id="0" name=""/>
        <dsp:cNvSpPr/>
      </dsp:nvSpPr>
      <dsp:spPr>
        <a:xfrm>
          <a:off x="9242" y="97255"/>
          <a:ext cx="2762398" cy="1657439"/>
        </a:xfrm>
        <a:prstGeom prst="roundRect">
          <a:avLst>
            <a:gd name="adj" fmla="val 10000"/>
          </a:avLst>
        </a:prstGeom>
        <a:solidFill>
          <a:sysClr val="window" lastClr="FFFFFF"/>
        </a:solidFill>
        <a:ln w="38100" cap="flat" cmpd="sng" algn="ctr">
          <a:solidFill>
            <a:sysClr val="windowText" lastClr="000000"/>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de-DE" sz="2400" b="1" kern="1200" dirty="0" smtClean="0">
              <a:solidFill>
                <a:sysClr val="windowText" lastClr="000000"/>
              </a:solidFill>
              <a:latin typeface="Calibri" panose="020F0502020204030204"/>
              <a:ea typeface="+mn-ea"/>
              <a:cs typeface="+mn-cs"/>
            </a:rPr>
            <a:t>Check</a:t>
          </a:r>
        </a:p>
        <a:p>
          <a:pPr lvl="0" algn="ctr" defTabSz="1066800">
            <a:lnSpc>
              <a:spcPct val="90000"/>
            </a:lnSpc>
            <a:spcBef>
              <a:spcPct val="0"/>
            </a:spcBef>
            <a:spcAft>
              <a:spcPct val="35000"/>
            </a:spcAft>
          </a:pPr>
          <a:r>
            <a:rPr lang="de-DE" sz="1400" kern="1200" dirty="0" smtClean="0">
              <a:solidFill>
                <a:sysClr val="windowText" lastClr="000000"/>
              </a:solidFill>
              <a:latin typeface="Calibri" panose="020F0502020204030204"/>
              <a:ea typeface="+mn-ea"/>
              <a:cs typeface="+mn-cs"/>
            </a:rPr>
            <a:t>(e.g. measure www.sap.com every 60sec)</a:t>
          </a:r>
          <a:endParaRPr lang="de-DE" sz="1400" kern="1200" dirty="0">
            <a:solidFill>
              <a:sysClr val="windowText" lastClr="000000"/>
            </a:solidFill>
            <a:latin typeface="Calibri" panose="020F0502020204030204"/>
            <a:ea typeface="+mn-ea"/>
            <a:cs typeface="+mn-cs"/>
          </a:endParaRPr>
        </a:p>
      </dsp:txBody>
      <dsp:txXfrm>
        <a:off x="57787" y="145800"/>
        <a:ext cx="2665308" cy="1560349"/>
      </dsp:txXfrm>
    </dsp:sp>
    <dsp:sp modelId="{D3DF04A3-9608-46F4-9549-C3FAD17E9888}">
      <dsp:nvSpPr>
        <dsp:cNvPr id="0" name=""/>
        <dsp:cNvSpPr/>
      </dsp:nvSpPr>
      <dsp:spPr>
        <a:xfrm>
          <a:off x="3047880" y="583437"/>
          <a:ext cx="585628" cy="685074"/>
        </a:xfrm>
        <a:prstGeom prst="rightArrow">
          <a:avLst>
            <a:gd name="adj1" fmla="val 60000"/>
            <a:gd name="adj2" fmla="val 50000"/>
          </a:avLst>
        </a:prstGeom>
        <a:solidFill>
          <a:srgbClr val="A5A5A5"/>
        </a:solidFill>
        <a:ln w="19050" cap="flat" cmpd="sng" algn="ctr">
          <a:solidFill>
            <a:sysClr val="window" lastClr="FFFFFF"/>
          </a:solidFill>
          <a:prstDash val="solid"/>
          <a:miter lim="800000"/>
        </a:ln>
        <a:effectLst/>
      </dsp:spPr>
      <dsp:style>
        <a:lnRef idx="3">
          <a:schemeClr val="lt1"/>
        </a:lnRef>
        <a:fillRef idx="1">
          <a:schemeClr val="accent3"/>
        </a:fillRef>
        <a:effectRef idx="1">
          <a:schemeClr val="accent3"/>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de-DE" sz="2800" kern="1200">
            <a:solidFill>
              <a:sysClr val="window" lastClr="FFFFFF"/>
            </a:solidFill>
            <a:latin typeface="Calibri" panose="020F0502020204030204"/>
            <a:ea typeface="+mn-ea"/>
            <a:cs typeface="+mn-cs"/>
          </a:endParaRPr>
        </a:p>
      </dsp:txBody>
      <dsp:txXfrm>
        <a:off x="3047880" y="720452"/>
        <a:ext cx="409940" cy="411044"/>
      </dsp:txXfrm>
    </dsp:sp>
    <dsp:sp modelId="{72A09275-3EB2-446F-9AA2-DB441B6B83D0}">
      <dsp:nvSpPr>
        <dsp:cNvPr id="0" name=""/>
        <dsp:cNvSpPr/>
      </dsp:nvSpPr>
      <dsp:spPr>
        <a:xfrm>
          <a:off x="3876600" y="97255"/>
          <a:ext cx="2762398" cy="1657439"/>
        </a:xfrm>
        <a:prstGeom prst="roundRect">
          <a:avLst>
            <a:gd name="adj" fmla="val 10000"/>
          </a:avLst>
        </a:prstGeom>
        <a:solidFill>
          <a:sysClr val="window" lastClr="FFFFFF"/>
        </a:solidFill>
        <a:ln w="38100" cap="flat" cmpd="sng" algn="ctr">
          <a:solidFill>
            <a:sysClr val="windowText" lastClr="000000"/>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de-DE" sz="2400" b="1" kern="1200" dirty="0" smtClean="0">
              <a:solidFill>
                <a:sysClr val="windowText" lastClr="000000"/>
              </a:solidFill>
              <a:latin typeface="Calibri" panose="020F0502020204030204"/>
              <a:ea typeface="+mn-ea"/>
              <a:cs typeface="+mn-cs"/>
            </a:rPr>
            <a:t>Evaluation</a:t>
          </a:r>
        </a:p>
        <a:p>
          <a:pPr lvl="0" algn="ctr" defTabSz="1066800">
            <a:lnSpc>
              <a:spcPct val="90000"/>
            </a:lnSpc>
            <a:spcBef>
              <a:spcPct val="0"/>
            </a:spcBef>
            <a:spcAft>
              <a:spcPct val="35000"/>
            </a:spcAft>
          </a:pPr>
          <a:r>
            <a:rPr lang="de-DE" sz="1400" kern="1200" dirty="0" smtClean="0">
              <a:solidFill>
                <a:sysClr val="windowText" lastClr="000000"/>
              </a:solidFill>
              <a:latin typeface="Calibri" panose="020F0502020204030204"/>
              <a:ea typeface="+mn-ea"/>
              <a:cs typeface="+mn-cs"/>
            </a:rPr>
            <a:t>(e.g. response time &lt; 2sec</a:t>
          </a:r>
          <a:br>
            <a:rPr lang="de-DE" sz="1400" kern="1200" dirty="0" smtClean="0">
              <a:solidFill>
                <a:sysClr val="windowText" lastClr="000000"/>
              </a:solidFill>
              <a:latin typeface="Calibri" panose="020F0502020204030204"/>
              <a:ea typeface="+mn-ea"/>
              <a:cs typeface="+mn-cs"/>
            </a:rPr>
          </a:br>
          <a:r>
            <a:rPr lang="de-DE" sz="1400" kern="1200" dirty="0" smtClean="0">
              <a:solidFill>
                <a:sysClr val="windowText" lastClr="000000"/>
              </a:solidFill>
              <a:latin typeface="Calibri" panose="020F0502020204030204"/>
              <a:ea typeface="+mn-ea"/>
              <a:cs typeface="+mn-cs"/>
            </a:rPr>
            <a:t>OR error occurred)</a:t>
          </a:r>
          <a:endParaRPr lang="de-DE" sz="1400" kern="1200" dirty="0">
            <a:solidFill>
              <a:sysClr val="windowText" lastClr="000000"/>
            </a:solidFill>
            <a:latin typeface="Calibri" panose="020F0502020204030204"/>
            <a:ea typeface="+mn-ea"/>
            <a:cs typeface="+mn-cs"/>
          </a:endParaRPr>
        </a:p>
      </dsp:txBody>
      <dsp:txXfrm>
        <a:off x="3925145" y="145800"/>
        <a:ext cx="2665308" cy="1560349"/>
      </dsp:txXfrm>
    </dsp:sp>
    <dsp:sp modelId="{347DC561-F189-416A-990D-771274B17083}">
      <dsp:nvSpPr>
        <dsp:cNvPr id="0" name=""/>
        <dsp:cNvSpPr/>
      </dsp:nvSpPr>
      <dsp:spPr>
        <a:xfrm>
          <a:off x="6915239" y="583437"/>
          <a:ext cx="585628" cy="685074"/>
        </a:xfrm>
        <a:prstGeom prst="rightArrow">
          <a:avLst>
            <a:gd name="adj1" fmla="val 60000"/>
            <a:gd name="adj2" fmla="val 50000"/>
          </a:avLst>
        </a:prstGeom>
        <a:solidFill>
          <a:srgbClr val="A5A5A5"/>
        </a:solidFill>
        <a:ln w="19050" cap="flat" cmpd="sng" algn="ctr">
          <a:solidFill>
            <a:sysClr val="window" lastClr="FFFFFF"/>
          </a:solidFill>
          <a:prstDash val="solid"/>
          <a:miter lim="800000"/>
        </a:ln>
        <a:effectLst/>
      </dsp:spPr>
      <dsp:style>
        <a:lnRef idx="3">
          <a:schemeClr val="lt1"/>
        </a:lnRef>
        <a:fillRef idx="1">
          <a:schemeClr val="accent3"/>
        </a:fillRef>
        <a:effectRef idx="1">
          <a:schemeClr val="accent3"/>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de-DE" sz="2800" kern="1200">
            <a:solidFill>
              <a:sysClr val="window" lastClr="FFFFFF"/>
            </a:solidFill>
            <a:latin typeface="Calibri" panose="020F0502020204030204"/>
            <a:ea typeface="+mn-ea"/>
            <a:cs typeface="+mn-cs"/>
          </a:endParaRPr>
        </a:p>
      </dsp:txBody>
      <dsp:txXfrm>
        <a:off x="6915239" y="720452"/>
        <a:ext cx="409940" cy="411044"/>
      </dsp:txXfrm>
    </dsp:sp>
    <dsp:sp modelId="{48E9C085-2C02-479D-8C73-E1C665F44C83}">
      <dsp:nvSpPr>
        <dsp:cNvPr id="0" name=""/>
        <dsp:cNvSpPr/>
      </dsp:nvSpPr>
      <dsp:spPr>
        <a:xfrm>
          <a:off x="7743958" y="97255"/>
          <a:ext cx="2762398" cy="1657439"/>
        </a:xfrm>
        <a:prstGeom prst="roundRect">
          <a:avLst>
            <a:gd name="adj" fmla="val 10000"/>
          </a:avLst>
        </a:prstGeom>
        <a:solidFill>
          <a:sysClr val="window" lastClr="FFFFFF"/>
        </a:solidFill>
        <a:ln w="38100" cap="flat" cmpd="sng" algn="ctr">
          <a:solidFill>
            <a:sysClr val="windowText" lastClr="000000"/>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de-DE" sz="2400" b="1" kern="1200" dirty="0" smtClean="0">
              <a:solidFill>
                <a:sysClr val="windowText" lastClr="000000"/>
              </a:solidFill>
              <a:latin typeface="Calibri" panose="020F0502020204030204"/>
              <a:ea typeface="+mn-ea"/>
              <a:cs typeface="+mn-cs"/>
            </a:rPr>
            <a:t>Alert</a:t>
          </a:r>
        </a:p>
        <a:p>
          <a:pPr lvl="0" algn="ctr" defTabSz="1066800">
            <a:lnSpc>
              <a:spcPct val="90000"/>
            </a:lnSpc>
            <a:spcBef>
              <a:spcPct val="0"/>
            </a:spcBef>
            <a:spcAft>
              <a:spcPct val="35000"/>
            </a:spcAft>
          </a:pPr>
          <a:r>
            <a:rPr lang="de-DE" sz="1400" kern="1200" dirty="0" smtClean="0">
              <a:solidFill>
                <a:sysClr val="windowText" lastClr="000000"/>
              </a:solidFill>
              <a:latin typeface="Calibri" panose="020F0502020204030204"/>
              <a:ea typeface="+mn-ea"/>
              <a:cs typeface="+mn-cs"/>
            </a:rPr>
            <a:t>(e.g. send email after 5 minutes)</a:t>
          </a:r>
          <a:endParaRPr lang="de-DE" sz="1400" kern="1200" dirty="0">
            <a:solidFill>
              <a:sysClr val="windowText" lastClr="000000"/>
            </a:solidFill>
            <a:latin typeface="Calibri" panose="020F0502020204030204"/>
            <a:ea typeface="+mn-ea"/>
            <a:cs typeface="+mn-cs"/>
          </a:endParaRPr>
        </a:p>
      </dsp:txBody>
      <dsp:txXfrm>
        <a:off x="7792503" y="145800"/>
        <a:ext cx="2665308" cy="15603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09035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68877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4199975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884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3"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hyperlink" Target="https://uptime.neo.ondemand.com/" TargetMode="External"/><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availability.cfapps.sap.hana.ondemand.com/" TargetMode="External"/><Relationship Id="rId2" Type="http://schemas.openxmlformats.org/officeDocument/2006/relationships/image" Target="../media/image9.png"/><Relationship Id="rId1" Type="http://schemas.openxmlformats.org/officeDocument/2006/relationships/slideLayout" Target="../slideLayouts/slideLayout10.xml"/><Relationship Id="rId4" Type="http://schemas.openxmlformats.org/officeDocument/2006/relationships/hyperlink" Target="https://wiki.wdf.sap.corp/wiki/display/hcpka/Availability+Servi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www.elastic.co/webinars/introduction-elk-stack"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hyperlink" Target="https://logs.cf.sap.hana.ondemand.com/" TargetMode="Externa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wdf.sap.corp/cc-java-dev/cc-m4-coursematerial/blob/master/Exercises/Exercisexxx-Uptime-Monitor.md" TargetMode="Externa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wdf.sap.corp/cc-java-dev/cc-m4-coursematerial/blob/master/Exercises/Exercise13-Kibana-Part2.md" TargetMode="External"/><Relationship Id="rId2" Type="http://schemas.openxmlformats.org/officeDocument/2006/relationships/hyperlink" Target="https://github.wdf.sap.corp/cc-java-dev/cc-m4-coursematerial/blob/master/Exercises/Exercise13-Kibana-Part1.md"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iki.wdf.sap.corp/wiki/download/attachments/1727860098/HCP_Monitoring_Good_Practices.pdf?version=2&amp;modificationDate=1444410905000&amp;api=v2" TargetMode="External"/><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3095719"/>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Monitoring</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16550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UpTime</a:t>
            </a:r>
            <a:endParaRPr lang="de-DE" dirty="0"/>
          </a:p>
        </p:txBody>
      </p:sp>
      <p:sp>
        <p:nvSpPr>
          <p:cNvPr id="5" name="Text Placeholder 4"/>
          <p:cNvSpPr>
            <a:spLocks noGrp="1"/>
          </p:cNvSpPr>
          <p:nvPr>
            <p:ph type="body" sz="quarter" idx="10"/>
          </p:nvPr>
        </p:nvSpPr>
        <p:spPr/>
        <p:txBody>
          <a:bodyPr/>
          <a:lstStyle/>
          <a:p>
            <a:endParaRPr lang="de-DE" dirty="0"/>
          </a:p>
        </p:txBody>
      </p:sp>
      <p:pic>
        <p:nvPicPr>
          <p:cNvPr id="2" name="Picture 1"/>
          <p:cNvPicPr>
            <a:picLocks noChangeAspect="1"/>
          </p:cNvPicPr>
          <p:nvPr/>
        </p:nvPicPr>
        <p:blipFill>
          <a:blip r:embed="rId2"/>
          <a:stretch>
            <a:fillRect/>
          </a:stretch>
        </p:blipFill>
        <p:spPr>
          <a:xfrm>
            <a:off x="324000" y="1321146"/>
            <a:ext cx="9787143" cy="5131905"/>
          </a:xfrm>
          <a:prstGeom prst="rect">
            <a:avLst/>
          </a:prstGeom>
        </p:spPr>
      </p:pic>
      <p:sp>
        <p:nvSpPr>
          <p:cNvPr id="3" name="Rectangle 2"/>
          <p:cNvSpPr/>
          <p:nvPr/>
        </p:nvSpPr>
        <p:spPr>
          <a:xfrm>
            <a:off x="8521809" y="662320"/>
            <a:ext cx="3347391" cy="338554"/>
          </a:xfrm>
          <a:prstGeom prst="rect">
            <a:avLst/>
          </a:prstGeom>
        </p:spPr>
        <p:txBody>
          <a:bodyPr wrap="none">
            <a:spAutoFit/>
          </a:bodyPr>
          <a:lstStyle/>
          <a:p>
            <a:r>
              <a:rPr lang="de-DE" sz="1600" dirty="0">
                <a:hlinkClick r:id="rId3"/>
              </a:rPr>
              <a:t>https://uptime.neo.ondemand.com</a:t>
            </a:r>
            <a:r>
              <a:rPr lang="de-DE" sz="1600" dirty="0" smtClean="0">
                <a:hlinkClick r:id="rId3"/>
              </a:rPr>
              <a:t>/</a:t>
            </a:r>
            <a:endParaRPr lang="de-DE" sz="1600" dirty="0"/>
          </a:p>
        </p:txBody>
      </p:sp>
    </p:spTree>
    <p:extLst>
      <p:ext uri="{BB962C8B-B14F-4D97-AF65-F5344CB8AC3E}">
        <p14:creationId xmlns:p14="http://schemas.microsoft.com/office/powerpoint/2010/main" val="418681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HCP Availability Service</a:t>
            </a:r>
            <a:endParaRPr lang="de-DE" dirty="0"/>
          </a:p>
        </p:txBody>
      </p:sp>
      <p:sp>
        <p:nvSpPr>
          <p:cNvPr id="5" name="Text Placeholder 4"/>
          <p:cNvSpPr>
            <a:spLocks noGrp="1"/>
          </p:cNvSpPr>
          <p:nvPr>
            <p:ph type="body" sz="quarter" idx="10"/>
          </p:nvPr>
        </p:nvSpPr>
        <p:spPr/>
        <p:txBody>
          <a:bodyPr/>
          <a:lstStyle/>
          <a:p>
            <a:endParaRPr lang="de-DE"/>
          </a:p>
        </p:txBody>
      </p:sp>
      <p:pic>
        <p:nvPicPr>
          <p:cNvPr id="2" name="Picture 1"/>
          <p:cNvPicPr>
            <a:picLocks noChangeAspect="1"/>
          </p:cNvPicPr>
          <p:nvPr/>
        </p:nvPicPr>
        <p:blipFill>
          <a:blip r:embed="rId2"/>
          <a:stretch>
            <a:fillRect/>
          </a:stretch>
        </p:blipFill>
        <p:spPr>
          <a:xfrm>
            <a:off x="324000" y="1325670"/>
            <a:ext cx="10020476" cy="5122857"/>
          </a:xfrm>
          <a:prstGeom prst="rect">
            <a:avLst/>
          </a:prstGeom>
        </p:spPr>
      </p:pic>
      <p:sp>
        <p:nvSpPr>
          <p:cNvPr id="3" name="Rectangle 2"/>
          <p:cNvSpPr/>
          <p:nvPr/>
        </p:nvSpPr>
        <p:spPr>
          <a:xfrm>
            <a:off x="7042273" y="532885"/>
            <a:ext cx="4826927" cy="338554"/>
          </a:xfrm>
          <a:prstGeom prst="rect">
            <a:avLst/>
          </a:prstGeom>
        </p:spPr>
        <p:txBody>
          <a:bodyPr wrap="square">
            <a:spAutoFit/>
          </a:bodyPr>
          <a:lstStyle/>
          <a:p>
            <a:r>
              <a:rPr lang="de-DE" sz="1600" dirty="0">
                <a:hlinkClick r:id="rId3"/>
              </a:rPr>
              <a:t>https://availability.cfapps.sap.hana.ondemand.com</a:t>
            </a:r>
            <a:r>
              <a:rPr lang="de-DE" sz="1600" dirty="0" smtClean="0">
                <a:hlinkClick r:id="rId3"/>
              </a:rPr>
              <a:t>/</a:t>
            </a:r>
            <a:endParaRPr lang="de-DE" sz="1600" dirty="0"/>
          </a:p>
        </p:txBody>
      </p:sp>
      <p:sp>
        <p:nvSpPr>
          <p:cNvPr id="6" name="Rectangle 5"/>
          <p:cNvSpPr/>
          <p:nvPr/>
        </p:nvSpPr>
        <p:spPr>
          <a:xfrm>
            <a:off x="6011273" y="804412"/>
            <a:ext cx="6096000" cy="338554"/>
          </a:xfrm>
          <a:prstGeom prst="rect">
            <a:avLst/>
          </a:prstGeom>
        </p:spPr>
        <p:txBody>
          <a:bodyPr>
            <a:spAutoFit/>
          </a:bodyPr>
          <a:lstStyle/>
          <a:p>
            <a:r>
              <a:rPr lang="de-DE" sz="1600" dirty="0">
                <a:hlinkClick r:id="rId4"/>
              </a:rPr>
              <a:t>https://</a:t>
            </a:r>
            <a:r>
              <a:rPr lang="de-DE" sz="1600" dirty="0" smtClean="0">
                <a:hlinkClick r:id="rId4"/>
              </a:rPr>
              <a:t>wiki.wdf.sap.corp/wiki/display/hcpka/Availability+Service</a:t>
            </a:r>
            <a:endParaRPr lang="de-DE" sz="1600" dirty="0"/>
          </a:p>
        </p:txBody>
      </p:sp>
    </p:spTree>
    <p:extLst>
      <p:ext uri="{BB962C8B-B14F-4D97-AF65-F5344CB8AC3E}">
        <p14:creationId xmlns:p14="http://schemas.microsoft.com/office/powerpoint/2010/main" val="3921886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HCP Availability </a:t>
            </a:r>
            <a:r>
              <a:rPr lang="de-DE" dirty="0" smtClean="0"/>
              <a:t>Service - Features</a:t>
            </a:r>
            <a:endParaRPr lang="de-DE" dirty="0"/>
          </a:p>
        </p:txBody>
      </p:sp>
      <p:sp>
        <p:nvSpPr>
          <p:cNvPr id="3" name="Text Placeholder 2"/>
          <p:cNvSpPr>
            <a:spLocks noGrp="1"/>
          </p:cNvSpPr>
          <p:nvPr>
            <p:ph type="body" sz="quarter" idx="10"/>
          </p:nvPr>
        </p:nvSpPr>
        <p:spPr/>
        <p:txBody>
          <a:bodyPr/>
          <a:lstStyle/>
          <a:p>
            <a:pPr marL="342900" lvl="0" indent="-342900">
              <a:buFont typeface="Arial" panose="020B0604020202020204" pitchFamily="34" charset="0"/>
              <a:buChar char="•"/>
            </a:pPr>
            <a:r>
              <a:rPr lang="en-US" dirty="0"/>
              <a:t>Authentication integrated with SAP ID service</a:t>
            </a:r>
            <a:endParaRPr lang="de-DE" dirty="0"/>
          </a:p>
          <a:p>
            <a:pPr marL="342900" lvl="0" indent="-342900">
              <a:buFont typeface="Arial" panose="020B0604020202020204" pitchFamily="34" charset="0"/>
              <a:buChar char="•"/>
            </a:pPr>
            <a:r>
              <a:rPr lang="en-US" dirty="0"/>
              <a:t>Updating of checks and evaluations now possible</a:t>
            </a:r>
            <a:endParaRPr lang="de-DE" dirty="0"/>
          </a:p>
          <a:p>
            <a:pPr marL="342900" lvl="0" indent="-342900">
              <a:buFont typeface="Arial" panose="020B0604020202020204" pitchFamily="34" charset="0"/>
              <a:buChar char="•"/>
            </a:pPr>
            <a:r>
              <a:rPr lang="de-DE" dirty="0"/>
              <a:t>Alerting via Email</a:t>
            </a:r>
          </a:p>
          <a:p>
            <a:pPr marL="342900" lvl="0" indent="-342900">
              <a:buFont typeface="Arial" panose="020B0604020202020204" pitchFamily="34" charset="0"/>
              <a:buChar char="•"/>
            </a:pPr>
            <a:r>
              <a:rPr lang="de-DE" dirty="0"/>
              <a:t>Permalinks</a:t>
            </a:r>
          </a:p>
          <a:p>
            <a:pPr marL="342900" lvl="0" indent="-342900">
              <a:buFont typeface="Arial" panose="020B0604020202020204" pitchFamily="34" charset="0"/>
              <a:buChar char="•"/>
            </a:pPr>
            <a:r>
              <a:rPr lang="de-DE" dirty="0"/>
              <a:t>Status pages</a:t>
            </a:r>
          </a:p>
          <a:p>
            <a:pPr marL="342900" lvl="0" indent="-342900">
              <a:buFont typeface="Arial" panose="020B0604020202020204" pitchFamily="34" charset="0"/>
              <a:buChar char="•"/>
            </a:pPr>
            <a:r>
              <a:rPr lang="de-DE" dirty="0"/>
              <a:t>Promoted </a:t>
            </a:r>
            <a:r>
              <a:rPr lang="de-DE" dirty="0" smtClean="0"/>
              <a:t>evaluations</a:t>
            </a:r>
            <a:endParaRPr lang="de-DE" dirty="0"/>
          </a:p>
        </p:txBody>
      </p:sp>
    </p:spTree>
    <p:extLst>
      <p:ext uri="{BB962C8B-B14F-4D97-AF65-F5344CB8AC3E}">
        <p14:creationId xmlns:p14="http://schemas.microsoft.com/office/powerpoint/2010/main" val="2739303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Hierarchical Evaluation Combining Internal &amp; External Checks</a:t>
            </a:r>
            <a:endParaRPr lang="en-GB" dirty="0"/>
          </a:p>
        </p:txBody>
      </p:sp>
      <p:sp>
        <p:nvSpPr>
          <p:cNvPr id="7" name="Rounded Rectangle 6"/>
          <p:cNvSpPr/>
          <p:nvPr/>
        </p:nvSpPr>
        <p:spPr bwMode="gray">
          <a:xfrm>
            <a:off x="473764" y="5188222"/>
            <a:ext cx="1888435" cy="96409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smtClean="0">
                <a:ln>
                  <a:noFill/>
                </a:ln>
                <a:effectLst/>
                <a:uLnTx/>
                <a:uFillTx/>
                <a:ea typeface="Arial Unicode MS" pitchFamily="34" charset="-128"/>
                <a:cs typeface="Arial Unicode MS" pitchFamily="34" charset="-128"/>
              </a:rPr>
              <a:t>Check: APIProxy</a:t>
            </a:r>
          </a:p>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smtClean="0">
                <a:ea typeface="Arial Unicode MS" pitchFamily="34" charset="-128"/>
                <a:cs typeface="Arial Unicode MS" pitchFamily="34" charset="-128"/>
              </a:rPr>
              <a:t>(internal via upTime)</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ounded Rectangle 7"/>
          <p:cNvSpPr/>
          <p:nvPr/>
        </p:nvSpPr>
        <p:spPr bwMode="gray">
          <a:xfrm>
            <a:off x="2852529" y="5188222"/>
            <a:ext cx="1888435" cy="96409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smtClean="0">
                <a:ln>
                  <a:noFill/>
                </a:ln>
                <a:effectLst/>
                <a:uLnTx/>
                <a:uFillTx/>
                <a:ea typeface="Arial Unicode MS" pitchFamily="34" charset="-128"/>
                <a:cs typeface="Arial Unicode MS" pitchFamily="34" charset="-128"/>
              </a:rPr>
              <a:t>Check: APIProxy</a:t>
            </a:r>
          </a:p>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smtClean="0">
                <a:ea typeface="Arial Unicode MS" pitchFamily="34" charset="-128"/>
                <a:cs typeface="Arial Unicode MS" pitchFamily="34" charset="-128"/>
              </a:rPr>
              <a:t>(external via Pingdom)</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ounded Rectangle 8"/>
          <p:cNvSpPr/>
          <p:nvPr/>
        </p:nvSpPr>
        <p:spPr bwMode="gray">
          <a:xfrm>
            <a:off x="1709529" y="3442247"/>
            <a:ext cx="1888435" cy="964096"/>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smtClean="0">
                <a:ln>
                  <a:noFill/>
                </a:ln>
                <a:effectLst/>
                <a:uLnTx/>
                <a:uFillTx/>
                <a:ea typeface="Arial Unicode MS" pitchFamily="34" charset="-128"/>
                <a:cs typeface="Arial Unicode MS" pitchFamily="34" charset="-128"/>
              </a:rPr>
              <a:t>Eval: APIProxy</a:t>
            </a:r>
          </a:p>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smtClean="0">
                <a:ea typeface="Arial Unicode MS" pitchFamily="34" charset="-128"/>
                <a:cs typeface="Arial Unicode MS" pitchFamily="34" charset="-128"/>
              </a:rPr>
              <a:t>(internal &amp; external)</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0" name="Elbow Connector 9"/>
          <p:cNvCxnSpPr>
            <a:stCxn id="7" idx="0"/>
            <a:endCxn id="9" idx="2"/>
          </p:cNvCxnSpPr>
          <p:nvPr/>
        </p:nvCxnSpPr>
        <p:spPr>
          <a:xfrm rot="5400000" flipH="1" flipV="1">
            <a:off x="1644925" y="4179401"/>
            <a:ext cx="781879" cy="1235765"/>
          </a:xfrm>
          <a:prstGeom prst="bent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9" idx="2"/>
          </p:cNvCxnSpPr>
          <p:nvPr/>
        </p:nvCxnSpPr>
        <p:spPr>
          <a:xfrm rot="16200000" flipV="1">
            <a:off x="2834308" y="4225783"/>
            <a:ext cx="781879" cy="1143000"/>
          </a:xfrm>
          <a:prstGeom prst="bent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bwMode="gray">
          <a:xfrm>
            <a:off x="5426763" y="5188222"/>
            <a:ext cx="1888435" cy="96409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smtClean="0">
                <a:ln>
                  <a:noFill/>
                </a:ln>
                <a:effectLst/>
                <a:uLnTx/>
                <a:uFillTx/>
                <a:ea typeface="Arial Unicode MS" pitchFamily="34" charset="-128"/>
                <a:cs typeface="Arial Unicode MS" pitchFamily="34" charset="-128"/>
              </a:rPr>
              <a:t>Check: APIManager</a:t>
            </a:r>
          </a:p>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smtClean="0">
                <a:ea typeface="Arial Unicode MS" pitchFamily="34" charset="-128"/>
                <a:cs typeface="Arial Unicode MS" pitchFamily="34" charset="-128"/>
              </a:rPr>
              <a:t>(internal via upTime)</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 name="Rounded Rectangle 13"/>
          <p:cNvSpPr/>
          <p:nvPr/>
        </p:nvSpPr>
        <p:spPr bwMode="gray">
          <a:xfrm>
            <a:off x="7805528" y="5188222"/>
            <a:ext cx="1888435" cy="96409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smtClean="0">
                <a:ln>
                  <a:noFill/>
                </a:ln>
                <a:effectLst/>
                <a:uLnTx/>
                <a:uFillTx/>
                <a:ea typeface="Arial Unicode MS" pitchFamily="34" charset="-128"/>
                <a:cs typeface="Arial Unicode MS" pitchFamily="34" charset="-128"/>
              </a:rPr>
              <a:t>Check: APIManager</a:t>
            </a:r>
          </a:p>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smtClean="0">
                <a:ea typeface="Arial Unicode MS" pitchFamily="34" charset="-128"/>
                <a:cs typeface="Arial Unicode MS" pitchFamily="34" charset="-128"/>
              </a:rPr>
              <a:t>(external via Pingdom)</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ounded Rectangle 14"/>
          <p:cNvSpPr/>
          <p:nvPr/>
        </p:nvSpPr>
        <p:spPr bwMode="gray">
          <a:xfrm>
            <a:off x="6662528" y="3442247"/>
            <a:ext cx="1888435" cy="964096"/>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smtClean="0">
                <a:ln>
                  <a:noFill/>
                </a:ln>
                <a:effectLst/>
                <a:uLnTx/>
                <a:uFillTx/>
                <a:ea typeface="Arial Unicode MS" pitchFamily="34" charset="-128"/>
                <a:cs typeface="Arial Unicode MS" pitchFamily="34" charset="-128"/>
              </a:rPr>
              <a:t>Eval: APIManager</a:t>
            </a:r>
          </a:p>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smtClean="0">
                <a:ea typeface="Arial Unicode MS" pitchFamily="34" charset="-128"/>
                <a:cs typeface="Arial Unicode MS" pitchFamily="34" charset="-128"/>
              </a:rPr>
              <a:t>(internal &amp; external)</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6" name="Elbow Connector 15"/>
          <p:cNvCxnSpPr>
            <a:stCxn id="13" idx="0"/>
            <a:endCxn id="15" idx="2"/>
          </p:cNvCxnSpPr>
          <p:nvPr/>
        </p:nvCxnSpPr>
        <p:spPr>
          <a:xfrm rot="5400000" flipH="1" flipV="1">
            <a:off x="6597924" y="4179401"/>
            <a:ext cx="781879" cy="1235765"/>
          </a:xfrm>
          <a:prstGeom prst="bent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4" idx="0"/>
            <a:endCxn id="15" idx="2"/>
          </p:cNvCxnSpPr>
          <p:nvPr/>
        </p:nvCxnSpPr>
        <p:spPr>
          <a:xfrm rot="16200000" flipV="1">
            <a:off x="7787307" y="4225783"/>
            <a:ext cx="781879" cy="1143000"/>
          </a:xfrm>
          <a:prstGeom prst="bent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gray">
          <a:xfrm>
            <a:off x="4018717" y="1775791"/>
            <a:ext cx="1888435" cy="964096"/>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smtClean="0">
                <a:ln>
                  <a:noFill/>
                </a:ln>
                <a:effectLst/>
                <a:uLnTx/>
                <a:uFillTx/>
                <a:ea typeface="Arial Unicode MS" pitchFamily="34" charset="-128"/>
                <a:cs typeface="Arial Unicode MS" pitchFamily="34" charset="-128"/>
              </a:rPr>
              <a:t>Eval: UBER Demo</a:t>
            </a:r>
          </a:p>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smtClean="0">
                <a:ea typeface="Arial Unicode MS" pitchFamily="34" charset="-128"/>
                <a:cs typeface="Arial Unicode MS" pitchFamily="34" charset="-128"/>
              </a:rPr>
              <a:t>(all services)</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0" name="Elbow Connector 19"/>
          <p:cNvCxnSpPr>
            <a:stCxn id="15" idx="0"/>
            <a:endCxn id="18" idx="2"/>
          </p:cNvCxnSpPr>
          <p:nvPr/>
        </p:nvCxnSpPr>
        <p:spPr>
          <a:xfrm rot="16200000" flipV="1">
            <a:off x="5933661" y="1769161"/>
            <a:ext cx="702360" cy="2643811"/>
          </a:xfrm>
          <a:prstGeom prst="bent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0"/>
            <a:endCxn id="18" idx="2"/>
          </p:cNvCxnSpPr>
          <p:nvPr/>
        </p:nvCxnSpPr>
        <p:spPr>
          <a:xfrm rot="5400000" flipH="1" flipV="1">
            <a:off x="3457161" y="1936473"/>
            <a:ext cx="702360" cy="2309188"/>
          </a:xfrm>
          <a:prstGeom prst="bent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9177131" y="1484343"/>
            <a:ext cx="1550504" cy="712303"/>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smtClean="0">
                <a:ln>
                  <a:noFill/>
                </a:ln>
                <a:effectLst/>
                <a:uLnTx/>
                <a:uFillTx/>
                <a:ea typeface="Arial Unicode MS" pitchFamily="34" charset="-128"/>
                <a:cs typeface="Arial Unicode MS" pitchFamily="34" charset="-128"/>
              </a:rPr>
              <a:t>Alert: DoD</a:t>
            </a:r>
          </a:p>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smtClean="0">
                <a:ea typeface="Arial Unicode MS" pitchFamily="34" charset="-128"/>
                <a:cs typeface="Arial Unicode MS" pitchFamily="34" charset="-128"/>
              </a:rPr>
              <a:t>(</a:t>
            </a:r>
            <a:r>
              <a:rPr lang="de-DE" sz="1200" kern="0" dirty="0" smtClean="0">
                <a:ea typeface="Arial Unicode MS" pitchFamily="34" charset="-128"/>
                <a:cs typeface="Arial Unicode MS" pitchFamily="34" charset="-128"/>
                <a:sym typeface="Wingdings" panose="05000000000000000000" pitchFamily="2" charset="2"/>
              </a:rPr>
              <a:t>immediate</a:t>
            </a:r>
            <a:r>
              <a:rPr lang="de-DE" sz="1200" kern="0" dirty="0" smtClean="0">
                <a:ea typeface="Arial Unicode MS" pitchFamily="34" charset="-128"/>
                <a:cs typeface="Arial Unicode MS" pitchFamily="34" charset="-128"/>
              </a:rPr>
              <a:t>)</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6" name="Rounded Rectangle 25"/>
          <p:cNvSpPr/>
          <p:nvPr/>
        </p:nvSpPr>
        <p:spPr bwMode="gray">
          <a:xfrm>
            <a:off x="9177131" y="2362300"/>
            <a:ext cx="1550504" cy="712303"/>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smtClean="0">
                <a:ln>
                  <a:noFill/>
                </a:ln>
                <a:effectLst/>
                <a:uLnTx/>
                <a:uFillTx/>
                <a:ea typeface="Arial Unicode MS" pitchFamily="34" charset="-128"/>
                <a:cs typeface="Arial Unicode MS" pitchFamily="34" charset="-128"/>
              </a:rPr>
              <a:t>Alert: PO</a:t>
            </a:r>
          </a:p>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smtClean="0">
                <a:ea typeface="Arial Unicode MS" pitchFamily="34" charset="-128"/>
                <a:cs typeface="Arial Unicode MS" pitchFamily="34" charset="-128"/>
              </a:rPr>
              <a:t>(</a:t>
            </a:r>
            <a:r>
              <a:rPr lang="de-DE" sz="1200" kern="0" dirty="0" smtClean="0">
                <a:ea typeface="Arial Unicode MS" pitchFamily="34" charset="-128"/>
                <a:cs typeface="Arial Unicode MS" pitchFamily="34" charset="-128"/>
                <a:sym typeface="Wingdings" panose="05000000000000000000" pitchFamily="2" charset="2"/>
              </a:rPr>
              <a:t>after 10 minutes</a:t>
            </a:r>
            <a:r>
              <a:rPr lang="de-DE" sz="1200" kern="0" dirty="0" smtClean="0">
                <a:ea typeface="Arial Unicode MS" pitchFamily="34" charset="-128"/>
                <a:cs typeface="Arial Unicode MS" pitchFamily="34" charset="-128"/>
              </a:rPr>
              <a:t>)</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8" name="Elbow Connector 27"/>
          <p:cNvCxnSpPr>
            <a:stCxn id="18" idx="3"/>
            <a:endCxn id="23" idx="1"/>
          </p:cNvCxnSpPr>
          <p:nvPr/>
        </p:nvCxnSpPr>
        <p:spPr>
          <a:xfrm flipV="1">
            <a:off x="5907152" y="1840495"/>
            <a:ext cx="3269979" cy="417344"/>
          </a:xfrm>
          <a:prstGeom prst="bent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8" idx="3"/>
            <a:endCxn id="26" idx="1"/>
          </p:cNvCxnSpPr>
          <p:nvPr/>
        </p:nvCxnSpPr>
        <p:spPr>
          <a:xfrm>
            <a:off x="5907152" y="2257839"/>
            <a:ext cx="3269979" cy="460613"/>
          </a:xfrm>
          <a:prstGeom prst="bent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100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Cloud Foundry &amp; ELK stack for application logging/tracing</a:t>
            </a:r>
            <a:endParaRPr lang="de-DE" dirty="0"/>
          </a:p>
        </p:txBody>
      </p:sp>
      <p:sp>
        <p:nvSpPr>
          <p:cNvPr id="5" name="Text Placeholder 4"/>
          <p:cNvSpPr>
            <a:spLocks noGrp="1"/>
          </p:cNvSpPr>
          <p:nvPr>
            <p:ph type="body" sz="quarter" idx="10"/>
          </p:nvPr>
        </p:nvSpPr>
        <p:spPr>
          <a:xfrm>
            <a:off x="324000" y="1691078"/>
            <a:ext cx="11545200" cy="1641669"/>
          </a:xfrm>
        </p:spPr>
        <p:txBody>
          <a:bodyPr/>
          <a:lstStyle/>
          <a:p>
            <a:r>
              <a:rPr lang="en-US" dirty="0"/>
              <a:t>The </a:t>
            </a:r>
            <a:r>
              <a:rPr lang="en-US" dirty="0">
                <a:hlinkClick r:id="rId3"/>
              </a:rPr>
              <a:t>ELK</a:t>
            </a:r>
            <a:r>
              <a:rPr lang="en-US" dirty="0"/>
              <a:t> Stack is a combination of </a:t>
            </a:r>
            <a:r>
              <a:rPr lang="en-US" dirty="0" err="1">
                <a:solidFill>
                  <a:srgbClr val="0000FF"/>
                </a:solidFill>
              </a:rPr>
              <a:t>Elasticsearch</a:t>
            </a:r>
            <a:r>
              <a:rPr lang="en-US" dirty="0"/>
              <a:t>, </a:t>
            </a:r>
            <a:r>
              <a:rPr lang="en-US" dirty="0" err="1">
                <a:solidFill>
                  <a:srgbClr val="0000FF"/>
                </a:solidFill>
              </a:rPr>
              <a:t>Logstash</a:t>
            </a:r>
            <a:r>
              <a:rPr lang="en-US" dirty="0"/>
              <a:t> and </a:t>
            </a:r>
            <a:r>
              <a:rPr lang="en-US" dirty="0" err="1" smtClean="0">
                <a:solidFill>
                  <a:srgbClr val="0000FF"/>
                </a:solidFill>
              </a:rPr>
              <a:t>Kibana</a:t>
            </a:r>
            <a:r>
              <a:rPr lang="en-US" dirty="0" smtClean="0"/>
              <a:t>.</a:t>
            </a:r>
          </a:p>
          <a:p>
            <a:r>
              <a:rPr lang="en-US" dirty="0" smtClean="0"/>
              <a:t>It is </a:t>
            </a:r>
            <a:r>
              <a:rPr lang="en-US" dirty="0"/>
              <a:t>an end-to-end stack that delivers insights from almost any type of structured and unstructured data source.</a:t>
            </a:r>
            <a:endParaRPr lang="de-DE" b="0" dirty="0" smtClean="0"/>
          </a:p>
        </p:txBody>
      </p:sp>
      <p:pic>
        <p:nvPicPr>
          <p:cNvPr id="2" name="Picture 1"/>
          <p:cNvPicPr>
            <a:picLocks noChangeAspect="1"/>
          </p:cNvPicPr>
          <p:nvPr/>
        </p:nvPicPr>
        <p:blipFill>
          <a:blip r:embed="rId4"/>
          <a:stretch>
            <a:fillRect/>
          </a:stretch>
        </p:blipFill>
        <p:spPr>
          <a:xfrm>
            <a:off x="736468" y="3424385"/>
            <a:ext cx="7257143" cy="1695238"/>
          </a:xfrm>
          <a:prstGeom prst="rect">
            <a:avLst/>
          </a:prstGeom>
        </p:spPr>
      </p:pic>
      <p:sp>
        <p:nvSpPr>
          <p:cNvPr id="6" name="Rectangle 5"/>
          <p:cNvSpPr/>
          <p:nvPr/>
        </p:nvSpPr>
        <p:spPr>
          <a:xfrm>
            <a:off x="736468" y="5435061"/>
            <a:ext cx="4878259" cy="415498"/>
          </a:xfrm>
          <a:prstGeom prst="rect">
            <a:avLst/>
          </a:prstGeom>
        </p:spPr>
        <p:txBody>
          <a:bodyPr wrap="none">
            <a:spAutoFit/>
          </a:bodyPr>
          <a:lstStyle/>
          <a:p>
            <a:r>
              <a:rPr lang="de-DE" dirty="0">
                <a:hlinkClick r:id="rId5"/>
              </a:rPr>
              <a:t>https://</a:t>
            </a:r>
            <a:r>
              <a:rPr lang="de-DE" dirty="0" smtClean="0">
                <a:hlinkClick r:id="rId5"/>
              </a:rPr>
              <a:t>logs.cf.sap.hana.ondemand.com</a:t>
            </a:r>
            <a:endParaRPr lang="de-DE" dirty="0"/>
          </a:p>
        </p:txBody>
      </p:sp>
    </p:spTree>
    <p:extLst>
      <p:ext uri="{BB962C8B-B14F-4D97-AF65-F5344CB8AC3E}">
        <p14:creationId xmlns:p14="http://schemas.microsoft.com/office/powerpoint/2010/main" val="290193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Exercise 12 </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83865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Exercises</a:t>
            </a:r>
            <a:endParaRPr lang="de-DE" dirty="0"/>
          </a:p>
        </p:txBody>
      </p:sp>
      <p:sp>
        <p:nvSpPr>
          <p:cNvPr id="5" name="Text Placeholder 4"/>
          <p:cNvSpPr>
            <a:spLocks noGrp="1"/>
          </p:cNvSpPr>
          <p:nvPr>
            <p:ph type="body" sz="quarter" idx="10"/>
          </p:nvPr>
        </p:nvSpPr>
        <p:spPr>
          <a:xfrm>
            <a:off x="324000" y="1691078"/>
            <a:ext cx="6328470" cy="4392043"/>
          </a:xfrm>
        </p:spPr>
        <p:txBody>
          <a:bodyPr/>
          <a:lstStyle/>
          <a:p>
            <a:r>
              <a:rPr lang="en-US" dirty="0"/>
              <a:t>Exercise </a:t>
            </a:r>
            <a:r>
              <a:rPr lang="en-US" dirty="0" smtClean="0"/>
              <a:t>12: Uptime</a:t>
            </a:r>
            <a:endParaRPr lang="en-US" dirty="0"/>
          </a:p>
          <a:p>
            <a:r>
              <a:rPr lang="de-DE" dirty="0">
                <a:hlinkClick r:id="rId2"/>
              </a:rPr>
              <a:t>https://</a:t>
            </a:r>
            <a:r>
              <a:rPr lang="de-DE" dirty="0" smtClean="0">
                <a:hlinkClick r:id="rId2"/>
              </a:rPr>
              <a:t>github.wdf.sap.corp/cc-java-dev/cc-m4-coursematerial/blob/master/Exercises/Exercisexxx-Uptime-Monitor.md</a:t>
            </a:r>
            <a:endParaRPr lang="de-DE" dirty="0" smtClean="0"/>
          </a:p>
          <a:p>
            <a:endParaRPr lang="de-DE" dirty="0"/>
          </a:p>
        </p:txBody>
      </p:sp>
    </p:spTree>
    <p:extLst>
      <p:ext uri="{BB962C8B-B14F-4D97-AF65-F5344CB8AC3E}">
        <p14:creationId xmlns:p14="http://schemas.microsoft.com/office/powerpoint/2010/main" val="3186641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Exercise 13 </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8693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Exercises</a:t>
            </a:r>
            <a:endParaRPr lang="de-DE" dirty="0"/>
          </a:p>
        </p:txBody>
      </p:sp>
      <p:sp>
        <p:nvSpPr>
          <p:cNvPr id="5" name="Text Placeholder 4"/>
          <p:cNvSpPr>
            <a:spLocks noGrp="1"/>
          </p:cNvSpPr>
          <p:nvPr>
            <p:ph type="body" sz="quarter" idx="10"/>
          </p:nvPr>
        </p:nvSpPr>
        <p:spPr>
          <a:xfrm>
            <a:off x="324000" y="1691078"/>
            <a:ext cx="6328470" cy="4392043"/>
          </a:xfrm>
        </p:spPr>
        <p:txBody>
          <a:bodyPr/>
          <a:lstStyle/>
          <a:p>
            <a:r>
              <a:rPr lang="en-US" dirty="0"/>
              <a:t>Exercise </a:t>
            </a:r>
            <a:r>
              <a:rPr lang="en-US" dirty="0" smtClean="0"/>
              <a:t>13: </a:t>
            </a:r>
            <a:r>
              <a:rPr lang="en-US" dirty="0" err="1" smtClean="0"/>
              <a:t>Kibana</a:t>
            </a:r>
            <a:endParaRPr lang="en-US" dirty="0"/>
          </a:p>
          <a:p>
            <a:r>
              <a:rPr lang="de-DE" dirty="0">
                <a:hlinkClick r:id="rId2"/>
              </a:rPr>
              <a:t>https://</a:t>
            </a:r>
            <a:r>
              <a:rPr lang="de-DE" dirty="0" smtClean="0">
                <a:hlinkClick r:id="rId2"/>
              </a:rPr>
              <a:t>github.wdf.sap.corp/cc-java-dev/cc-m4-coursematerial/blob/master/Exercises/Exercise13-Kibana-Part1.md</a:t>
            </a:r>
            <a:endParaRPr lang="de-DE" dirty="0" smtClean="0"/>
          </a:p>
          <a:p>
            <a:r>
              <a:rPr lang="de-DE" dirty="0">
                <a:hlinkClick r:id="rId3"/>
              </a:rPr>
              <a:t>https://</a:t>
            </a:r>
            <a:r>
              <a:rPr lang="de-DE" dirty="0" smtClean="0">
                <a:hlinkClick r:id="rId3"/>
              </a:rPr>
              <a:t>github.wdf.sap.corp/cc-java-dev/cc-m4-coursematerial/blob/master/Exercises/Exercise13-Kibana-Part2.md</a:t>
            </a:r>
            <a:endParaRPr lang="de-DE" dirty="0" smtClean="0"/>
          </a:p>
          <a:p>
            <a:endParaRPr lang="de-DE" dirty="0"/>
          </a:p>
        </p:txBody>
      </p:sp>
    </p:spTree>
    <p:extLst>
      <p:ext uri="{BB962C8B-B14F-4D97-AF65-F5344CB8AC3E}">
        <p14:creationId xmlns:p14="http://schemas.microsoft.com/office/powerpoint/2010/main" val="2687759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Appendix</a:t>
            </a:r>
            <a:endParaRPr lang="de-DE" dirty="0"/>
          </a:p>
        </p:txBody>
      </p:sp>
      <p:sp>
        <p:nvSpPr>
          <p:cNvPr id="3" name="Text Placeholder 2"/>
          <p:cNvSpPr>
            <a:spLocks noGrp="1"/>
          </p:cNvSpPr>
          <p:nvPr>
            <p:ph type="body" sz="quarter" idx="10"/>
          </p:nvPr>
        </p:nvSpPr>
        <p:spPr/>
        <p:txBody>
          <a:bodyPr/>
          <a:lstStyle/>
          <a:p>
            <a:endParaRPr lang="de-DE"/>
          </a:p>
        </p:txBody>
      </p:sp>
    </p:spTree>
    <p:extLst>
      <p:ext uri="{BB962C8B-B14F-4D97-AF65-F5344CB8AC3E}">
        <p14:creationId xmlns:p14="http://schemas.microsoft.com/office/powerpoint/2010/main" val="390833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Premise World</a:t>
            </a:r>
            <a:endParaRPr lang="en-US" dirty="0"/>
          </a:p>
        </p:txBody>
      </p:sp>
      <p:sp>
        <p:nvSpPr>
          <p:cNvPr id="3" name="Text Placeholder 2"/>
          <p:cNvSpPr>
            <a:spLocks noGrp="1"/>
          </p:cNvSpPr>
          <p:nvPr>
            <p:ph type="body" sz="quarter" idx="10"/>
          </p:nvPr>
        </p:nvSpPr>
        <p:spPr>
          <a:xfrm>
            <a:off x="2206589" y="5358878"/>
            <a:ext cx="1451011" cy="525348"/>
          </a:xfrm>
        </p:spPr>
        <p:txBody>
          <a:bodyPr/>
          <a:lstStyle/>
          <a:p>
            <a:pPr lvl="0" algn="ctr"/>
            <a:r>
              <a:rPr lang="en-US" sz="2800" dirty="0" smtClean="0"/>
              <a:t>SAP</a:t>
            </a:r>
          </a:p>
        </p:txBody>
      </p:sp>
      <p:sp>
        <p:nvSpPr>
          <p:cNvPr id="10" name="Rounded Rectangle 9"/>
          <p:cNvSpPr/>
          <p:nvPr/>
        </p:nvSpPr>
        <p:spPr bwMode="gray">
          <a:xfrm>
            <a:off x="820272" y="1990167"/>
            <a:ext cx="1869140" cy="2850776"/>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Development</a:t>
            </a:r>
          </a:p>
        </p:txBody>
      </p:sp>
      <p:sp>
        <p:nvSpPr>
          <p:cNvPr id="11" name="Text Placeholder 2"/>
          <p:cNvSpPr txBox="1">
            <a:spLocks/>
          </p:cNvSpPr>
          <p:nvPr/>
        </p:nvSpPr>
        <p:spPr bwMode="gray">
          <a:xfrm>
            <a:off x="6773472" y="5362127"/>
            <a:ext cx="2643317" cy="525348"/>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2800" dirty="0" smtClean="0"/>
              <a:t>Customer</a:t>
            </a:r>
          </a:p>
        </p:txBody>
      </p:sp>
      <p:sp>
        <p:nvSpPr>
          <p:cNvPr id="12" name="Rounded Rectangle 11"/>
          <p:cNvSpPr/>
          <p:nvPr/>
        </p:nvSpPr>
        <p:spPr bwMode="gray">
          <a:xfrm>
            <a:off x="3245225" y="1990167"/>
            <a:ext cx="1869140" cy="2850776"/>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Test and Release</a:t>
            </a:r>
          </a:p>
        </p:txBody>
      </p:sp>
      <p:sp>
        <p:nvSpPr>
          <p:cNvPr id="13" name="Rounded Rectangle 12"/>
          <p:cNvSpPr/>
          <p:nvPr/>
        </p:nvSpPr>
        <p:spPr bwMode="gray">
          <a:xfrm>
            <a:off x="5670178" y="1990167"/>
            <a:ext cx="1869140" cy="2850776"/>
          </a:xfrm>
          <a:prstGeom prst="round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Deploy and Operate</a:t>
            </a:r>
          </a:p>
        </p:txBody>
      </p:sp>
      <p:sp>
        <p:nvSpPr>
          <p:cNvPr id="14" name="Rounded Rectangle 13"/>
          <p:cNvSpPr/>
          <p:nvPr/>
        </p:nvSpPr>
        <p:spPr bwMode="gray">
          <a:xfrm>
            <a:off x="8095131" y="1990167"/>
            <a:ext cx="1869140" cy="2850776"/>
          </a:xfrm>
          <a:prstGeom prst="round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Use</a:t>
            </a:r>
          </a:p>
        </p:txBody>
      </p:sp>
      <p:cxnSp>
        <p:nvCxnSpPr>
          <p:cNvPr id="18" name="Straight Connector 17"/>
          <p:cNvCxnSpPr/>
          <p:nvPr/>
        </p:nvCxnSpPr>
        <p:spPr>
          <a:xfrm>
            <a:off x="5338482" y="1775012"/>
            <a:ext cx="0" cy="3849789"/>
          </a:xfrm>
          <a:prstGeom prst="line">
            <a:avLst/>
          </a:prstGeom>
          <a:ln w="762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34402" y="1334054"/>
            <a:ext cx="2758255" cy="707886"/>
          </a:xfrm>
          <a:prstGeom prst="rect">
            <a:avLst/>
          </a:prstGeom>
          <a:noFill/>
        </p:spPr>
        <p:txBody>
          <a:bodyPr wrap="none" lIns="91440" tIns="45720" rIns="91440" bIns="45720">
            <a:spAutoFit/>
          </a:bodyPr>
          <a:lstStyle/>
          <a:p>
            <a:pPr algn="ctr"/>
            <a:r>
              <a:rPr lang="en-U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Your Team</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Rectangle 4"/>
          <p:cNvSpPr/>
          <p:nvPr/>
        </p:nvSpPr>
        <p:spPr>
          <a:xfrm>
            <a:off x="5337704" y="1174847"/>
            <a:ext cx="2621230" cy="1200329"/>
          </a:xfrm>
          <a:prstGeom prst="rect">
            <a:avLst/>
          </a:prstGeom>
          <a:noFill/>
        </p:spPr>
        <p:txBody>
          <a:bodyPr wrap="none" lIns="91440" tIns="45720" rIns="91440" bIns="45720">
            <a:spAutoFit/>
          </a:bodyPr>
          <a:lstStyle/>
          <a:p>
            <a:pPr algn="ctr"/>
            <a:r>
              <a:rPr lang="en-US" sz="3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Operations</a:t>
            </a:r>
            <a:br>
              <a:rPr lang="en-US" sz="3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br>
            <a:r>
              <a:rPr lang="en-US" sz="3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Team</a:t>
            </a:r>
            <a:endPar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6" name="Rectangle 15"/>
          <p:cNvSpPr/>
          <p:nvPr/>
        </p:nvSpPr>
        <p:spPr>
          <a:xfrm>
            <a:off x="7987553" y="1343836"/>
            <a:ext cx="2210862" cy="646331"/>
          </a:xfrm>
          <a:prstGeom prst="rect">
            <a:avLst/>
          </a:prstGeom>
          <a:noFill/>
        </p:spPr>
        <p:txBody>
          <a:bodyPr wrap="none" lIns="91440" tIns="45720" rIns="91440" bIns="45720">
            <a:spAutoFit/>
          </a:bodyPr>
          <a:lstStyle/>
          <a:p>
            <a:pPr algn="ctr"/>
            <a:r>
              <a:rPr lang="en-US" sz="36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End User</a:t>
            </a:r>
            <a:endPar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36324127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Screenshot: </a:t>
            </a:r>
            <a:r>
              <a:rPr lang="de-DE" dirty="0" smtClean="0"/>
              <a:t/>
            </a:r>
            <a:br>
              <a:rPr lang="de-DE" dirty="0" smtClean="0"/>
            </a:br>
            <a:r>
              <a:rPr lang="de-DE" dirty="0" smtClean="0"/>
              <a:t>Create Check</a:t>
            </a:r>
            <a:endParaRPr lang="de-D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394" y="324075"/>
            <a:ext cx="8124458" cy="6106542"/>
          </a:xfrm>
          <a:prstGeom prst="rect">
            <a:avLst/>
          </a:prstGeom>
        </p:spPr>
      </p:pic>
    </p:spTree>
    <p:extLst>
      <p:ext uri="{BB962C8B-B14F-4D97-AF65-F5344CB8AC3E}">
        <p14:creationId xmlns:p14="http://schemas.microsoft.com/office/powerpoint/2010/main" val="2957584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Screenshot: </a:t>
            </a:r>
            <a:r>
              <a:rPr lang="de-DE" dirty="0" smtClean="0"/>
              <a:t>Create Evaluation</a:t>
            </a:r>
            <a:endParaRPr lang="de-D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21" y="1448686"/>
            <a:ext cx="11459679" cy="4573820"/>
          </a:xfrm>
          <a:prstGeom prst="rect">
            <a:avLst/>
          </a:prstGeom>
        </p:spPr>
      </p:pic>
    </p:spTree>
    <p:extLst>
      <p:ext uri="{BB962C8B-B14F-4D97-AF65-F5344CB8AC3E}">
        <p14:creationId xmlns:p14="http://schemas.microsoft.com/office/powerpoint/2010/main" val="1085583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Screenshot: </a:t>
            </a:r>
            <a:r>
              <a:rPr lang="de-DE" dirty="0" smtClean="0"/>
              <a:t>Display Evaluation Main Data</a:t>
            </a:r>
            <a:br>
              <a:rPr lang="de-DE" dirty="0" smtClean="0"/>
            </a:br>
            <a:endParaRPr lang="de-D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90" y="702162"/>
            <a:ext cx="8696870" cy="5699038"/>
          </a:xfrm>
          <a:prstGeom prst="rect">
            <a:avLst/>
          </a:prstGeom>
        </p:spPr>
      </p:pic>
    </p:spTree>
    <p:extLst>
      <p:ext uri="{BB962C8B-B14F-4D97-AF65-F5344CB8AC3E}">
        <p14:creationId xmlns:p14="http://schemas.microsoft.com/office/powerpoint/2010/main" val="216618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Screenshot: </a:t>
            </a:r>
            <a:r>
              <a:rPr lang="de-DE" dirty="0" smtClean="0"/>
              <a:t>Display Evaluation Report</a:t>
            </a:r>
            <a:br>
              <a:rPr lang="de-DE" dirty="0" smtClean="0"/>
            </a:br>
            <a:endParaRPr lang="de-D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642" y="785191"/>
            <a:ext cx="7899518" cy="5595731"/>
          </a:xfrm>
          <a:prstGeom prst="rect">
            <a:avLst/>
          </a:prstGeom>
        </p:spPr>
      </p:pic>
    </p:spTree>
    <p:extLst>
      <p:ext uri="{BB962C8B-B14F-4D97-AF65-F5344CB8AC3E}">
        <p14:creationId xmlns:p14="http://schemas.microsoft.com/office/powerpoint/2010/main" val="1742594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Screenshot: </a:t>
            </a:r>
            <a:r>
              <a:rPr lang="de-DE" dirty="0" smtClean="0"/>
              <a:t>Create Alert</a:t>
            </a:r>
            <a:endParaRPr lang="de-D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29" y="1341376"/>
            <a:ext cx="7777610" cy="4951682"/>
          </a:xfrm>
          <a:prstGeom prst="rect">
            <a:avLst/>
          </a:prstGeom>
        </p:spPr>
      </p:pic>
    </p:spTree>
    <p:extLst>
      <p:ext uri="{BB962C8B-B14F-4D97-AF65-F5344CB8AC3E}">
        <p14:creationId xmlns:p14="http://schemas.microsoft.com/office/powerpoint/2010/main" val="2631575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Screenshot: </a:t>
            </a:r>
            <a:r>
              <a:rPr lang="de-DE" dirty="0" smtClean="0"/>
              <a:t>Display Alert</a:t>
            </a:r>
            <a:endParaRPr lang="de-D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029" y="1531759"/>
            <a:ext cx="10613141" cy="4607780"/>
          </a:xfrm>
          <a:prstGeom prst="rect">
            <a:avLst/>
          </a:prstGeom>
        </p:spPr>
      </p:pic>
    </p:spTree>
    <p:extLst>
      <p:ext uri="{BB962C8B-B14F-4D97-AF65-F5344CB8AC3E}">
        <p14:creationId xmlns:p14="http://schemas.microsoft.com/office/powerpoint/2010/main" val="1732112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World</a:t>
            </a:r>
            <a:endParaRPr lang="en-US" dirty="0"/>
          </a:p>
        </p:txBody>
      </p:sp>
      <p:sp>
        <p:nvSpPr>
          <p:cNvPr id="3" name="Text Placeholder 2"/>
          <p:cNvSpPr>
            <a:spLocks noGrp="1"/>
          </p:cNvSpPr>
          <p:nvPr>
            <p:ph type="body" sz="quarter" idx="10"/>
          </p:nvPr>
        </p:nvSpPr>
        <p:spPr>
          <a:xfrm>
            <a:off x="2206589" y="5358878"/>
            <a:ext cx="1451011" cy="525348"/>
          </a:xfrm>
        </p:spPr>
        <p:txBody>
          <a:bodyPr/>
          <a:lstStyle/>
          <a:p>
            <a:pPr lvl="0" algn="ctr"/>
            <a:r>
              <a:rPr lang="en-US" sz="2800" dirty="0" smtClean="0"/>
              <a:t>SAP</a:t>
            </a:r>
          </a:p>
        </p:txBody>
      </p:sp>
      <p:sp>
        <p:nvSpPr>
          <p:cNvPr id="10" name="Rounded Rectangle 9"/>
          <p:cNvSpPr/>
          <p:nvPr/>
        </p:nvSpPr>
        <p:spPr bwMode="gray">
          <a:xfrm>
            <a:off x="820272" y="1990167"/>
            <a:ext cx="1869140" cy="2850776"/>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Development</a:t>
            </a:r>
          </a:p>
        </p:txBody>
      </p:sp>
      <p:sp>
        <p:nvSpPr>
          <p:cNvPr id="11" name="Text Placeholder 2"/>
          <p:cNvSpPr txBox="1">
            <a:spLocks/>
          </p:cNvSpPr>
          <p:nvPr/>
        </p:nvSpPr>
        <p:spPr bwMode="gray">
          <a:xfrm>
            <a:off x="7814011" y="5267998"/>
            <a:ext cx="2643317" cy="525348"/>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2800" dirty="0" smtClean="0"/>
              <a:t>Customer</a:t>
            </a:r>
          </a:p>
        </p:txBody>
      </p:sp>
      <p:sp>
        <p:nvSpPr>
          <p:cNvPr id="12" name="Rounded Rectangle 11"/>
          <p:cNvSpPr/>
          <p:nvPr/>
        </p:nvSpPr>
        <p:spPr bwMode="gray">
          <a:xfrm>
            <a:off x="3245225" y="1990167"/>
            <a:ext cx="1869140" cy="2850776"/>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Test and Release</a:t>
            </a:r>
          </a:p>
        </p:txBody>
      </p:sp>
      <p:sp>
        <p:nvSpPr>
          <p:cNvPr id="13" name="Rounded Rectangle 12"/>
          <p:cNvSpPr/>
          <p:nvPr/>
        </p:nvSpPr>
        <p:spPr bwMode="gray">
          <a:xfrm>
            <a:off x="5670178" y="1990167"/>
            <a:ext cx="1869140" cy="2850776"/>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Deploy and Operate</a:t>
            </a:r>
          </a:p>
        </p:txBody>
      </p:sp>
      <p:sp>
        <p:nvSpPr>
          <p:cNvPr id="14" name="Rounded Rectangle 13"/>
          <p:cNvSpPr/>
          <p:nvPr/>
        </p:nvSpPr>
        <p:spPr bwMode="gray">
          <a:xfrm>
            <a:off x="8095131" y="1990167"/>
            <a:ext cx="1869140" cy="2850776"/>
          </a:xfrm>
          <a:prstGeom prst="round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Use</a:t>
            </a:r>
          </a:p>
        </p:txBody>
      </p:sp>
      <p:cxnSp>
        <p:nvCxnSpPr>
          <p:cNvPr id="18" name="Straight Connector 17"/>
          <p:cNvCxnSpPr/>
          <p:nvPr/>
        </p:nvCxnSpPr>
        <p:spPr>
          <a:xfrm>
            <a:off x="7785846" y="1680883"/>
            <a:ext cx="0" cy="3849789"/>
          </a:xfrm>
          <a:prstGeom prst="line">
            <a:avLst/>
          </a:prstGeom>
          <a:ln w="762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55662" y="1105455"/>
            <a:ext cx="6989990" cy="1015663"/>
          </a:xfrm>
          <a:prstGeom prst="rect">
            <a:avLst/>
          </a:prstGeom>
          <a:noFill/>
        </p:spPr>
        <p:txBody>
          <a:bodyPr wrap="none" lIns="91440" tIns="45720" rIns="91440" bIns="45720">
            <a:spAutoFit/>
          </a:bodyPr>
          <a:lstStyle/>
          <a:p>
            <a:pPr algn="ct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Team-Up </a:t>
            </a:r>
            <a:r>
              <a:rPr lang="en-US" sz="60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Dev+Ops</a:t>
            </a:r>
            <a:endPar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6" name="Rectangle 15"/>
          <p:cNvSpPr/>
          <p:nvPr/>
        </p:nvSpPr>
        <p:spPr>
          <a:xfrm>
            <a:off x="7987553" y="1343836"/>
            <a:ext cx="2210862" cy="646331"/>
          </a:xfrm>
          <a:prstGeom prst="rect">
            <a:avLst/>
          </a:prstGeom>
          <a:noFill/>
        </p:spPr>
        <p:txBody>
          <a:bodyPr wrap="none" lIns="91440" tIns="45720" rIns="91440" bIns="45720">
            <a:spAutoFit/>
          </a:bodyPr>
          <a:lstStyle/>
          <a:p>
            <a:pPr algn="ctr"/>
            <a:r>
              <a:rPr lang="en-US" sz="36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End User</a:t>
            </a:r>
            <a:endPar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200920836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Monitoring</a:t>
            </a:r>
            <a:endParaRPr lang="en-US" dirty="0"/>
          </a:p>
        </p:txBody>
      </p:sp>
      <p:sp>
        <p:nvSpPr>
          <p:cNvPr id="5" name="Text Placeholder 4"/>
          <p:cNvSpPr>
            <a:spLocks noGrp="1"/>
          </p:cNvSpPr>
          <p:nvPr>
            <p:ph type="body" sz="quarter" idx="10"/>
          </p:nvPr>
        </p:nvSpPr>
        <p:spPr>
          <a:xfrm>
            <a:off x="388417" y="1707105"/>
            <a:ext cx="11480783" cy="4392043"/>
          </a:xfrm>
        </p:spPr>
        <p:txBody>
          <a:bodyPr/>
          <a:lstStyle/>
          <a:p>
            <a:r>
              <a:rPr lang="en-US" dirty="0"/>
              <a:t>Monitoring is an important DevOps practice introducing a mind shift for </a:t>
            </a:r>
            <a:r>
              <a:rPr lang="en-US" dirty="0" smtClean="0"/>
              <a:t>development </a:t>
            </a:r>
            <a:r>
              <a:rPr lang="en-US" dirty="0"/>
              <a:t>teams. </a:t>
            </a:r>
            <a:endParaRPr lang="en-US" dirty="0" smtClean="0"/>
          </a:p>
          <a:p>
            <a:r>
              <a:rPr lang="en-US" dirty="0" smtClean="0"/>
              <a:t>While </a:t>
            </a:r>
            <a:r>
              <a:rPr lang="en-US" dirty="0"/>
              <a:t>in “old” days production information was invisible for development teams this information shall now be an important source to learn how your product / your service is running and whether there are possible bottlenecks for the successful use. </a:t>
            </a:r>
          </a:p>
        </p:txBody>
      </p:sp>
    </p:spTree>
    <p:extLst>
      <p:ext uri="{BB962C8B-B14F-4D97-AF65-F5344CB8AC3E}">
        <p14:creationId xmlns:p14="http://schemas.microsoft.com/office/powerpoint/2010/main" val="1204308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Monitoring Aspects and Sources</a:t>
            </a:r>
            <a:endParaRPr lang="en-US" dirty="0"/>
          </a:p>
        </p:txBody>
      </p:sp>
      <p:pic>
        <p:nvPicPr>
          <p:cNvPr id="6" name="Picture 5"/>
          <p:cNvPicPr>
            <a:picLocks noChangeAspect="1"/>
          </p:cNvPicPr>
          <p:nvPr/>
        </p:nvPicPr>
        <p:blipFill>
          <a:blip r:embed="rId2"/>
          <a:stretch>
            <a:fillRect/>
          </a:stretch>
        </p:blipFill>
        <p:spPr>
          <a:xfrm>
            <a:off x="324000" y="1658238"/>
            <a:ext cx="4742857" cy="3142857"/>
          </a:xfrm>
          <a:prstGeom prst="rect">
            <a:avLst/>
          </a:prstGeom>
        </p:spPr>
      </p:pic>
      <p:pic>
        <p:nvPicPr>
          <p:cNvPr id="7" name="Picture 6"/>
          <p:cNvPicPr>
            <a:picLocks noChangeAspect="1"/>
          </p:cNvPicPr>
          <p:nvPr/>
        </p:nvPicPr>
        <p:blipFill>
          <a:blip r:embed="rId3"/>
          <a:stretch>
            <a:fillRect/>
          </a:stretch>
        </p:blipFill>
        <p:spPr>
          <a:xfrm>
            <a:off x="6328431" y="1658238"/>
            <a:ext cx="4895238" cy="2761905"/>
          </a:xfrm>
          <a:prstGeom prst="rect">
            <a:avLst/>
          </a:prstGeom>
        </p:spPr>
      </p:pic>
    </p:spTree>
    <p:extLst>
      <p:ext uri="{BB962C8B-B14F-4D97-AF65-F5344CB8AC3E}">
        <p14:creationId xmlns:p14="http://schemas.microsoft.com/office/powerpoint/2010/main" val="4241438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Monitoring – Monitoring Best Practices P&amp;I Technology</a:t>
            </a:r>
            <a:endParaRPr lang="en-US" dirty="0"/>
          </a:p>
        </p:txBody>
      </p:sp>
      <p:pic>
        <p:nvPicPr>
          <p:cNvPr id="2" name="Picture 1"/>
          <p:cNvPicPr>
            <a:picLocks noChangeAspect="1"/>
          </p:cNvPicPr>
          <p:nvPr/>
        </p:nvPicPr>
        <p:blipFill>
          <a:blip r:embed="rId2"/>
          <a:stretch>
            <a:fillRect/>
          </a:stretch>
        </p:blipFill>
        <p:spPr>
          <a:xfrm>
            <a:off x="450601" y="1643170"/>
            <a:ext cx="4485714" cy="3078572"/>
          </a:xfrm>
          <a:prstGeom prst="rect">
            <a:avLst/>
          </a:prstGeom>
        </p:spPr>
      </p:pic>
      <p:sp>
        <p:nvSpPr>
          <p:cNvPr id="3" name="Rectangle 2"/>
          <p:cNvSpPr/>
          <p:nvPr/>
        </p:nvSpPr>
        <p:spPr>
          <a:xfrm>
            <a:off x="5363751" y="1975021"/>
            <a:ext cx="6096000" cy="461665"/>
          </a:xfrm>
          <a:prstGeom prst="rect">
            <a:avLst/>
          </a:prstGeom>
        </p:spPr>
        <p:txBody>
          <a:bodyPr>
            <a:spAutoFit/>
          </a:bodyPr>
          <a:lstStyle/>
          <a:p>
            <a:r>
              <a:rPr lang="de-DE" sz="1200" dirty="0">
                <a:hlinkClick r:id="rId3"/>
              </a:rPr>
              <a:t>https://</a:t>
            </a:r>
            <a:r>
              <a:rPr lang="de-DE" sz="1200" dirty="0" smtClean="0">
                <a:hlinkClick r:id="rId3"/>
              </a:rPr>
              <a:t>wiki.wdf.sap.corp/wiki/download/attachments/1727860098/HCP_Monitoring_Good_Practices.pdf?version=2&amp;modificationDate=1444410905000&amp;api=v2</a:t>
            </a:r>
            <a:endParaRPr lang="de-DE" sz="1200" dirty="0"/>
          </a:p>
        </p:txBody>
      </p:sp>
    </p:spTree>
    <p:extLst>
      <p:ext uri="{BB962C8B-B14F-4D97-AF65-F5344CB8AC3E}">
        <p14:creationId xmlns:p14="http://schemas.microsoft.com/office/powerpoint/2010/main" val="3741506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Availability Types</a:t>
            </a:r>
          </a:p>
        </p:txBody>
      </p:sp>
      <p:sp>
        <p:nvSpPr>
          <p:cNvPr id="3" name="Text Placeholder 2"/>
          <p:cNvSpPr>
            <a:spLocks noGrp="1"/>
          </p:cNvSpPr>
          <p:nvPr>
            <p:ph type="body" sz="quarter" idx="10"/>
          </p:nvPr>
        </p:nvSpPr>
        <p:spPr/>
        <p:txBody>
          <a:bodyPr/>
          <a:lstStyle/>
          <a:p>
            <a:r>
              <a:rPr lang="en-GB" dirty="0" smtClean="0"/>
              <a:t>Contractual Availability</a:t>
            </a:r>
          </a:p>
          <a:p>
            <a:pPr lvl="2"/>
            <a:r>
              <a:rPr lang="en-GB" dirty="0" smtClean="0"/>
              <a:t>the </a:t>
            </a:r>
            <a:r>
              <a:rPr lang="en-GB" dirty="0"/>
              <a:t>SLA-governed guarantee that is given to a </a:t>
            </a:r>
            <a:r>
              <a:rPr lang="en-GB" dirty="0" smtClean="0"/>
              <a:t>customer</a:t>
            </a:r>
            <a:endParaRPr lang="en-GB" dirty="0"/>
          </a:p>
          <a:p>
            <a:pPr lvl="2"/>
            <a:r>
              <a:rPr lang="en-GB" dirty="0" smtClean="0"/>
              <a:t>Example</a:t>
            </a:r>
            <a:r>
              <a:rPr lang="en-GB" dirty="0"/>
              <a:t>: A general HCP service shall be 99% available where downtimes are tolerating periods of unavailability lasting less than 5 minutes</a:t>
            </a:r>
          </a:p>
          <a:p>
            <a:r>
              <a:rPr lang="en-GB" dirty="0"/>
              <a:t>Perceived </a:t>
            </a:r>
            <a:r>
              <a:rPr lang="en-GB" dirty="0" smtClean="0"/>
              <a:t>Availability</a:t>
            </a:r>
          </a:p>
          <a:p>
            <a:pPr lvl="2"/>
            <a:r>
              <a:rPr lang="en-GB" dirty="0" smtClean="0"/>
              <a:t>the </a:t>
            </a:r>
            <a:r>
              <a:rPr lang="en-GB" dirty="0"/>
              <a:t>actual customer satisfaction as it comes while using your service</a:t>
            </a:r>
          </a:p>
          <a:p>
            <a:pPr lvl="2"/>
            <a:r>
              <a:rPr lang="en-GB" dirty="0" smtClean="0"/>
              <a:t>Example</a:t>
            </a:r>
            <a:r>
              <a:rPr lang="en-GB" dirty="0"/>
              <a:t>: Typical response time goal for interactive steps is 2 seconds</a:t>
            </a:r>
          </a:p>
          <a:p>
            <a:r>
              <a:rPr lang="en-GB" dirty="0"/>
              <a:t>Service </a:t>
            </a:r>
            <a:r>
              <a:rPr lang="en-GB" dirty="0" smtClean="0"/>
              <a:t>Health</a:t>
            </a:r>
          </a:p>
          <a:p>
            <a:pPr lvl="2"/>
            <a:r>
              <a:rPr lang="en-GB" dirty="0" smtClean="0"/>
              <a:t>i.e</a:t>
            </a:r>
            <a:r>
              <a:rPr lang="en-GB" dirty="0"/>
              <a:t>. </a:t>
            </a:r>
            <a:r>
              <a:rPr lang="en-GB" dirty="0" smtClean="0"/>
              <a:t>insights </a:t>
            </a:r>
            <a:r>
              <a:rPr lang="en-GB" dirty="0"/>
              <a:t>that are available to you (but not yet your customer) and that indicate possible </a:t>
            </a:r>
            <a:r>
              <a:rPr lang="en-GB" dirty="0" smtClean="0"/>
              <a:t>availability issues </a:t>
            </a:r>
            <a:r>
              <a:rPr lang="en-GB" dirty="0"/>
              <a:t>in the future</a:t>
            </a:r>
          </a:p>
          <a:p>
            <a:pPr lvl="2"/>
            <a:r>
              <a:rPr lang="en-GB" dirty="0" smtClean="0"/>
              <a:t>Example</a:t>
            </a:r>
            <a:r>
              <a:rPr lang="en-GB" dirty="0"/>
              <a:t>: A typical health metrics could be about an almost exhausted resource pool.</a:t>
            </a:r>
          </a:p>
          <a:p>
            <a:endParaRPr lang="en-GB" dirty="0"/>
          </a:p>
        </p:txBody>
      </p:sp>
    </p:spTree>
    <p:extLst>
      <p:ext uri="{BB962C8B-B14F-4D97-AF65-F5344CB8AC3E}">
        <p14:creationId xmlns:p14="http://schemas.microsoft.com/office/powerpoint/2010/main" val="4098172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 Checks - </a:t>
            </a:r>
            <a:r>
              <a:rPr lang="en-GB" sz="2000" i="1" dirty="0" smtClean="0"/>
              <a:t>Check levels</a:t>
            </a:r>
            <a:endParaRPr lang="en-GB" sz="2000" i="1" dirty="0"/>
          </a:p>
        </p:txBody>
      </p:sp>
      <p:sp>
        <p:nvSpPr>
          <p:cNvPr id="3" name="Text Placeholder 2"/>
          <p:cNvSpPr>
            <a:spLocks noGrp="1"/>
          </p:cNvSpPr>
          <p:nvPr>
            <p:ph type="body" sz="quarter" idx="10"/>
          </p:nvPr>
        </p:nvSpPr>
        <p:spPr>
          <a:xfrm>
            <a:off x="324000" y="1383738"/>
            <a:ext cx="11545200" cy="5154627"/>
          </a:xfrm>
        </p:spPr>
        <p:txBody>
          <a:bodyPr/>
          <a:lstStyle/>
          <a:p>
            <a:r>
              <a:rPr lang="en-GB" sz="1400" dirty="0"/>
              <a:t>Level 6: Setup health checks</a:t>
            </a:r>
          </a:p>
          <a:p>
            <a:pPr lvl="2"/>
            <a:r>
              <a:rPr lang="en-GB" sz="1200" dirty="0"/>
              <a:t>on top of all the above</a:t>
            </a:r>
            <a:endParaRPr lang="en-GB" sz="1400" dirty="0" smtClean="0"/>
          </a:p>
          <a:p>
            <a:r>
              <a:rPr lang="en-GB" sz="1400" dirty="0"/>
              <a:t>Level 5: Check sub-services</a:t>
            </a:r>
          </a:p>
          <a:p>
            <a:pPr lvl="2"/>
            <a:r>
              <a:rPr lang="en-GB" sz="1200" dirty="0"/>
              <a:t>complementary to the check via scenarios</a:t>
            </a:r>
          </a:p>
          <a:p>
            <a:r>
              <a:rPr lang="en-GB" sz="1400" dirty="0"/>
              <a:t>Level 4: Check core scenarios</a:t>
            </a:r>
          </a:p>
          <a:p>
            <a:pPr lvl="2"/>
            <a:r>
              <a:rPr lang="en-GB" sz="1200" dirty="0"/>
              <a:t>core scenarios, possibly having availability issues beyond level 3</a:t>
            </a:r>
          </a:p>
          <a:p>
            <a:r>
              <a:rPr lang="en-GB" sz="1400" dirty="0"/>
              <a:t>Level 3: Check authentication</a:t>
            </a:r>
          </a:p>
          <a:p>
            <a:pPr lvl="2"/>
            <a:r>
              <a:rPr lang="en-GB" sz="1200" dirty="0"/>
              <a:t>accessibility via well authenticated users</a:t>
            </a:r>
          </a:p>
          <a:p>
            <a:r>
              <a:rPr lang="en-GB" sz="1400" dirty="0"/>
              <a:t>Level 2: Check service reachability</a:t>
            </a:r>
          </a:p>
          <a:p>
            <a:pPr lvl="2"/>
            <a:r>
              <a:rPr lang="en-GB" sz="1200" dirty="0"/>
              <a:t>service is reachable at all., e.g. cockpit landing page</a:t>
            </a:r>
          </a:p>
          <a:p>
            <a:r>
              <a:rPr lang="en-GB" sz="1400" dirty="0"/>
              <a:t>Level 1: Check </a:t>
            </a:r>
            <a:r>
              <a:rPr lang="en-GB" sz="1400" dirty="0" err="1"/>
              <a:t>datacenter</a:t>
            </a:r>
            <a:r>
              <a:rPr lang="en-GB" sz="1400" dirty="0"/>
              <a:t> reachability</a:t>
            </a:r>
          </a:p>
          <a:p>
            <a:pPr lvl="2"/>
            <a:r>
              <a:rPr lang="en-GB" sz="1200" dirty="0"/>
              <a:t>via public Internet, possibly also from different geographies</a:t>
            </a:r>
          </a:p>
          <a:p>
            <a:r>
              <a:rPr lang="en-GB" sz="1400" dirty="0" smtClean="0"/>
              <a:t>Level </a:t>
            </a:r>
            <a:r>
              <a:rPr lang="en-GB" sz="1400" dirty="0"/>
              <a:t>0: Check Internet connectivity</a:t>
            </a:r>
          </a:p>
          <a:p>
            <a:pPr lvl="2"/>
            <a:r>
              <a:rPr lang="en-GB" sz="1200" dirty="0"/>
              <a:t>In order to avoid false positives of your </a:t>
            </a:r>
            <a:r>
              <a:rPr lang="en-GB" sz="1200" dirty="0" smtClean="0"/>
              <a:t>tester</a:t>
            </a:r>
            <a:endParaRPr lang="en-GB" sz="1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256" y="2547349"/>
            <a:ext cx="5306606" cy="2679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7947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 Checks – Main Concept</a:t>
            </a:r>
            <a:endParaRPr lang="en-GB" dirty="0"/>
          </a:p>
        </p:txBody>
      </p:sp>
      <p:graphicFrame>
        <p:nvGraphicFramePr>
          <p:cNvPr id="6" name="Content Placeholder 3"/>
          <p:cNvGraphicFramePr>
            <a:graphicFrameLocks/>
          </p:cNvGraphicFramePr>
          <p:nvPr>
            <p:extLst/>
          </p:nvPr>
        </p:nvGraphicFramePr>
        <p:xfrm>
          <a:off x="838800" y="2490822"/>
          <a:ext cx="10515600" cy="1851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7921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0</TotalTime>
  <Words>559</Words>
  <Application>Microsoft Office PowerPoint</Application>
  <PresentationFormat>Custom</PresentationFormat>
  <Paragraphs>115</Paragraphs>
  <Slides>25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 Unicode MS</vt:lpstr>
      <vt:lpstr>MS PGothic</vt:lpstr>
      <vt:lpstr>Arial</vt:lpstr>
      <vt:lpstr>Calibri</vt:lpstr>
      <vt:lpstr>Courier New</vt:lpstr>
      <vt:lpstr>Symbol</vt:lpstr>
      <vt:lpstr>Wingdings</vt:lpstr>
      <vt:lpstr>Wingdings</vt:lpstr>
      <vt:lpstr>SAP_2013_16x9_v1.0</vt:lpstr>
      <vt:lpstr>PowerPoint Presentation</vt:lpstr>
      <vt:lpstr>On Premise World</vt:lpstr>
      <vt:lpstr>Cloud World</vt:lpstr>
      <vt:lpstr>Monitoring</vt:lpstr>
      <vt:lpstr>Monitoring Aspects and Sources</vt:lpstr>
      <vt:lpstr>Monitoring – Monitoring Best Practices P&amp;I Technology</vt:lpstr>
      <vt:lpstr>Availability Types</vt:lpstr>
      <vt:lpstr>Availability Checks - Check levels</vt:lpstr>
      <vt:lpstr>Availability Checks – Main Concept</vt:lpstr>
      <vt:lpstr>UpTime</vt:lpstr>
      <vt:lpstr>HCP Availability Service</vt:lpstr>
      <vt:lpstr>HCP Availability Service - Features</vt:lpstr>
      <vt:lpstr>Example: Hierarchical Evaluation Combining Internal &amp; External Checks</vt:lpstr>
      <vt:lpstr>Cloud Foundry &amp; ELK stack for application logging/tracing</vt:lpstr>
      <vt:lpstr>PowerPoint Presentation</vt:lpstr>
      <vt:lpstr>Exercises</vt:lpstr>
      <vt:lpstr>PowerPoint Presentation</vt:lpstr>
      <vt:lpstr>Exercises</vt:lpstr>
      <vt:lpstr>Appendix</vt:lpstr>
      <vt:lpstr>Screenshot:  Create Check</vt:lpstr>
      <vt:lpstr>Screenshot: Create Evaluation</vt:lpstr>
      <vt:lpstr>Screenshot: Display Evaluation Main Data </vt:lpstr>
      <vt:lpstr>Screenshot: Display Evaluation Report </vt:lpstr>
      <vt:lpstr>Screenshot: Create Alert</vt:lpstr>
      <vt:lpstr>Screenshot: Display Alert</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Schmitt-Roquette, Ralf</cp:lastModifiedBy>
  <cp:revision>1026</cp:revision>
  <cp:lastPrinted>2014-09-17T13:59:05Z</cp:lastPrinted>
  <dcterms:created xsi:type="dcterms:W3CDTF">2013-01-24T15:07:38Z</dcterms:created>
  <dcterms:modified xsi:type="dcterms:W3CDTF">2016-02-11T12:24:59Z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