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1"/>
  </p:notesMasterIdLst>
  <p:handoutMasterIdLst>
    <p:handoutMasterId r:id="rId12"/>
  </p:handoutMasterIdLst>
  <p:sldIdLst>
    <p:sldId id="749" r:id="rId2"/>
    <p:sldId id="740" r:id="rId3"/>
    <p:sldId id="743" r:id="rId4"/>
    <p:sldId id="748" r:id="rId5"/>
    <p:sldId id="741" r:id="rId6"/>
    <p:sldId id="742" r:id="rId7"/>
    <p:sldId id="746" r:id="rId8"/>
    <p:sldId id="745" r:id="rId9"/>
    <p:sldId id="747" r:id="rId10"/>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0000"/>
    <a:srgbClr val="FF9933"/>
    <a:srgbClr val="0000FF"/>
    <a:srgbClr val="FFCC66"/>
    <a:srgbClr val="99FF99"/>
    <a:srgbClr val="CCFFCC"/>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69869" autoAdjust="0"/>
  </p:normalViewPr>
  <p:slideViewPr>
    <p:cSldViewPr snapToGrid="0" snapToObjects="1" showGuides="1">
      <p:cViewPr varScale="1">
        <p:scale>
          <a:sx n="89" d="100"/>
          <a:sy n="89" d="100"/>
        </p:scale>
        <p:origin x="690" y="78"/>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7216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de-DE" b="1" dirty="0" err="1" smtClean="0"/>
              <a:t>For</a:t>
            </a:r>
            <a:r>
              <a:rPr lang="de-DE" b="1" baseline="0" dirty="0" smtClean="0"/>
              <a:t> </a:t>
            </a:r>
            <a:r>
              <a:rPr lang="de-DE" b="1" baseline="0" dirty="0" err="1" smtClean="0"/>
              <a:t>the</a:t>
            </a:r>
            <a:r>
              <a:rPr lang="de-DE" b="1" baseline="0" dirty="0" smtClean="0"/>
              <a:t> </a:t>
            </a:r>
            <a:r>
              <a:rPr lang="de-DE" b="1" baseline="0" dirty="0" err="1" smtClean="0"/>
              <a:t>demo</a:t>
            </a:r>
            <a:endParaRPr lang="de-DE" b="0" baseline="0" dirty="0" smtClean="0"/>
          </a:p>
          <a:p>
            <a:pPr marL="607239" lvl="1" indent="-285750">
              <a:buFontTx/>
              <a:buChar char="-"/>
            </a:pPr>
            <a:r>
              <a:rPr lang="de-DE" b="0" baseline="0" dirty="0" smtClean="0"/>
              <a:t>Check </a:t>
            </a:r>
            <a:r>
              <a:rPr lang="de-DE" b="0" baseline="0" dirty="0" err="1" smtClean="0"/>
              <a:t>dummy-space</a:t>
            </a:r>
            <a:r>
              <a:rPr lang="de-DE" b="0" baseline="0" dirty="0" smtClean="0"/>
              <a:t> </a:t>
            </a:r>
            <a:r>
              <a:rPr lang="de-DE" b="0" baseline="0" dirty="0" err="1" smtClean="0"/>
              <a:t>is</a:t>
            </a:r>
            <a:r>
              <a:rPr lang="de-DE" b="0" baseline="0" dirty="0" smtClean="0"/>
              <a:t> </a:t>
            </a:r>
            <a:r>
              <a:rPr lang="de-DE" b="0" baseline="0" dirty="0" err="1" smtClean="0"/>
              <a:t>setup</a:t>
            </a:r>
            <a:r>
              <a:rPr lang="de-DE" b="0" baseline="0" dirty="0" smtClean="0"/>
              <a:t> </a:t>
            </a:r>
            <a:r>
              <a:rPr lang="de-DE" b="0" baseline="0" dirty="0" err="1" smtClean="0"/>
              <a:t>correctly</a:t>
            </a:r>
            <a:r>
              <a:rPr lang="de-DE" b="0" baseline="0" dirty="0" smtClean="0"/>
              <a:t>, main-route „cc-</a:t>
            </a:r>
            <a:r>
              <a:rPr lang="de-DE" b="0" baseline="0" dirty="0" err="1" smtClean="0"/>
              <a:t>bulletinboard</a:t>
            </a:r>
            <a:r>
              <a:rPr lang="de-DE" b="0" baseline="0" dirty="0" smtClean="0"/>
              <a:t>-</a:t>
            </a:r>
            <a:r>
              <a:rPr lang="de-DE" b="0" baseline="0" dirty="0" err="1" smtClean="0"/>
              <a:t>ads-dummy</a:t>
            </a:r>
            <a:r>
              <a:rPr lang="de-DE" b="0" baseline="0" dirty="0" smtClean="0"/>
              <a:t>“</a:t>
            </a:r>
          </a:p>
          <a:p>
            <a:pPr marL="607239" lvl="1" indent="-285750">
              <a:buFontTx/>
              <a:buChar char="-"/>
            </a:pPr>
            <a:r>
              <a:rPr lang="de-DE" b="0" baseline="0" dirty="0" smtClean="0"/>
              <a:t>Start </a:t>
            </a:r>
            <a:r>
              <a:rPr lang="de-DE" b="0" baseline="0" dirty="0" err="1" smtClean="0"/>
              <a:t>the</a:t>
            </a:r>
            <a:r>
              <a:rPr lang="de-DE" b="0" baseline="0" dirty="0" smtClean="0"/>
              <a:t> </a:t>
            </a:r>
            <a:r>
              <a:rPr lang="de-DE" b="0" baseline="0" dirty="0" err="1" smtClean="0"/>
              <a:t>autoscaler</a:t>
            </a:r>
            <a:r>
              <a:rPr lang="de-DE" b="0" baseline="0" dirty="0" smtClean="0"/>
              <a:t> (https://github.wdf.sap.corp/cc-java-dev/cc-m4-automation-scripts/tree/master/autoscaler)</a:t>
            </a:r>
          </a:p>
          <a:p>
            <a:pPr marL="820687" lvl="2" indent="-285750">
              <a:buFontTx/>
              <a:buChar char="-"/>
            </a:pPr>
            <a:r>
              <a:rPr lang="de-DE" b="0" baseline="0" dirty="0" err="1" smtClean="0"/>
              <a:t>Checkout</a:t>
            </a:r>
            <a:r>
              <a:rPr lang="de-DE" b="0" baseline="0" dirty="0" smtClean="0"/>
              <a:t> cc-m4-automation-scripts</a:t>
            </a:r>
          </a:p>
          <a:p>
            <a:pPr marL="820687" lvl="2" indent="-285750">
              <a:buFontTx/>
              <a:buChar char="-"/>
            </a:pPr>
            <a:r>
              <a:rPr lang="de-DE" b="0" baseline="0" dirty="0" smtClean="0"/>
              <a:t>cd </a:t>
            </a:r>
            <a:r>
              <a:rPr lang="de-DE" b="0" baseline="0" dirty="0" err="1" smtClean="0"/>
              <a:t>autoscaler</a:t>
            </a:r>
            <a:endParaRPr lang="de-DE" b="0" baseline="0" dirty="0" smtClean="0"/>
          </a:p>
          <a:p>
            <a:pPr marL="820687" lvl="2" indent="-285750">
              <a:buFontTx/>
              <a:buChar char="-"/>
            </a:pPr>
            <a:r>
              <a:rPr lang="de-DE" b="0" baseline="0" dirty="0" smtClean="0"/>
              <a:t>Check </a:t>
            </a:r>
            <a:r>
              <a:rPr lang="de-DE" b="0" baseline="0" dirty="0" err="1" smtClean="0"/>
              <a:t>manifest.yml</a:t>
            </a:r>
            <a:r>
              <a:rPr lang="de-DE" b="0" baseline="0" dirty="0" smtClean="0"/>
              <a:t>, </a:t>
            </a:r>
            <a:r>
              <a:rPr lang="de-DE" b="0" baseline="0" dirty="0" err="1" smtClean="0"/>
              <a:t>show</a:t>
            </a:r>
            <a:r>
              <a:rPr lang="de-DE" b="0" baseline="0" dirty="0" smtClean="0"/>
              <a:t> </a:t>
            </a:r>
            <a:r>
              <a:rPr lang="de-DE" b="0" baseline="0" dirty="0" err="1" smtClean="0"/>
              <a:t>environment</a:t>
            </a:r>
            <a:r>
              <a:rPr lang="de-DE" b="0" baseline="0" dirty="0" smtClean="0"/>
              <a:t> </a:t>
            </a:r>
            <a:r>
              <a:rPr lang="de-DE" b="0" baseline="0" dirty="0" err="1" smtClean="0"/>
              <a:t>parameters</a:t>
            </a:r>
            <a:r>
              <a:rPr lang="de-DE" b="0" baseline="0" dirty="0" smtClean="0"/>
              <a:t> </a:t>
            </a:r>
            <a:r>
              <a:rPr lang="de-DE" b="0" baseline="0" dirty="0" err="1" smtClean="0"/>
              <a:t>and</a:t>
            </a:r>
            <a:r>
              <a:rPr lang="de-DE" b="0" baseline="0" dirty="0" smtClean="0"/>
              <a:t> start-</a:t>
            </a:r>
            <a:r>
              <a:rPr lang="de-DE" b="0" baseline="0" dirty="0" err="1" smtClean="0"/>
              <a:t>command</a:t>
            </a:r>
            <a:r>
              <a:rPr lang="de-DE" b="0" baseline="0" dirty="0" smtClean="0"/>
              <a:t> </a:t>
            </a:r>
            <a:r>
              <a:rPr lang="de-DE" b="0" baseline="0" dirty="0" err="1" smtClean="0"/>
              <a:t>given</a:t>
            </a:r>
            <a:r>
              <a:rPr lang="de-DE" b="0" baseline="0" dirty="0" smtClean="0"/>
              <a:t> </a:t>
            </a:r>
            <a:r>
              <a:rPr lang="de-DE" b="0" baseline="0" dirty="0" err="1" smtClean="0"/>
              <a:t>to</a:t>
            </a:r>
            <a:r>
              <a:rPr lang="de-DE" b="0" baseline="0" dirty="0" smtClean="0"/>
              <a:t> </a:t>
            </a:r>
            <a:r>
              <a:rPr lang="de-DE" b="0" baseline="0" dirty="0" err="1" smtClean="0"/>
              <a:t>script</a:t>
            </a:r>
            <a:endParaRPr lang="de-DE" b="0" baseline="0" dirty="0" smtClean="0"/>
          </a:p>
          <a:p>
            <a:pPr marL="820687" lvl="2" indent="-285750">
              <a:buFontTx/>
              <a:buChar char="-"/>
            </a:pPr>
            <a:r>
              <a:rPr lang="de-DE" b="0" baseline="0" dirty="0" smtClean="0"/>
              <a:t>Login </a:t>
            </a:r>
            <a:r>
              <a:rPr lang="de-DE" b="0" baseline="0" dirty="0" err="1" smtClean="0"/>
              <a:t>to</a:t>
            </a:r>
            <a:r>
              <a:rPr lang="de-DE" b="0" baseline="0" dirty="0" smtClean="0"/>
              <a:t> </a:t>
            </a:r>
            <a:r>
              <a:rPr lang="de-DE" b="0" baseline="0" dirty="0" err="1" smtClean="0"/>
              <a:t>correct</a:t>
            </a:r>
            <a:r>
              <a:rPr lang="de-DE" b="0" baseline="0" dirty="0" smtClean="0"/>
              <a:t> </a:t>
            </a:r>
            <a:r>
              <a:rPr lang="de-DE" b="0" baseline="0" dirty="0" err="1" smtClean="0"/>
              <a:t>space</a:t>
            </a:r>
            <a:r>
              <a:rPr lang="de-DE" b="0" baseline="0" dirty="0" smtClean="0"/>
              <a:t> (</a:t>
            </a:r>
            <a:r>
              <a:rPr lang="de-DE" b="0" baseline="0" dirty="0" err="1" smtClean="0"/>
              <a:t>dummy</a:t>
            </a:r>
            <a:r>
              <a:rPr lang="de-DE" b="0" baseline="0" dirty="0" smtClean="0"/>
              <a:t>)</a:t>
            </a:r>
          </a:p>
          <a:p>
            <a:pPr marL="820687" lvl="2" indent="-285750">
              <a:buFontTx/>
              <a:buChar char="-"/>
            </a:pPr>
            <a:r>
              <a:rPr lang="de-DE" b="0" baseline="0" dirty="0" smtClean="0"/>
              <a:t>Ruby </a:t>
            </a:r>
            <a:r>
              <a:rPr lang="de-DE" b="0" baseline="0" dirty="0" err="1" smtClean="0"/>
              <a:t>copy.rb</a:t>
            </a:r>
            <a:r>
              <a:rPr lang="de-DE" b="0" baseline="0" dirty="0" smtClean="0"/>
              <a:t> push</a:t>
            </a:r>
          </a:p>
          <a:p>
            <a:pPr marL="820687" lvl="2" indent="-285750">
              <a:buFontTx/>
              <a:buChar char="-"/>
            </a:pPr>
            <a:r>
              <a:rPr lang="de-DE" b="0" baseline="0" smtClean="0"/>
              <a:t>(Optional) cf </a:t>
            </a:r>
            <a:r>
              <a:rPr lang="de-DE" b="0" baseline="0" dirty="0" smtClean="0"/>
              <a:t>a? cf </a:t>
            </a:r>
            <a:r>
              <a:rPr lang="de-DE" b="0" baseline="0" dirty="0" err="1" smtClean="0"/>
              <a:t>logs</a:t>
            </a:r>
            <a:r>
              <a:rPr lang="de-DE" b="0" baseline="0" dirty="0" smtClean="0"/>
              <a:t>?</a:t>
            </a:r>
          </a:p>
          <a:p>
            <a:pPr marL="607239" lvl="1" indent="-285750">
              <a:buFontTx/>
              <a:buChar char="-"/>
            </a:pPr>
            <a:r>
              <a:rPr lang="de-DE" b="0" baseline="0" dirty="0" smtClean="0"/>
              <a:t>Show </a:t>
            </a:r>
            <a:r>
              <a:rPr lang="de-DE" b="0" baseline="0" dirty="0" err="1" smtClean="0"/>
              <a:t>Kibana</a:t>
            </a:r>
            <a:r>
              <a:rPr lang="de-DE" b="0" baseline="0" dirty="0" smtClean="0"/>
              <a:t> Dashboard (</a:t>
            </a:r>
            <a:r>
              <a:rPr lang="de-DE" b="0" baseline="0" dirty="0" err="1" smtClean="0"/>
              <a:t>autoscaler</a:t>
            </a:r>
            <a:r>
              <a:rPr lang="de-DE" b="0" baseline="0" dirty="0" smtClean="0"/>
              <a:t>)</a:t>
            </a:r>
          </a:p>
          <a:p>
            <a:pPr marL="607239" lvl="1" indent="-285750">
              <a:buFontTx/>
              <a:buChar char="-"/>
            </a:pPr>
            <a:r>
              <a:rPr lang="de-DE" b="0" baseline="0" dirty="0" err="1" smtClean="0"/>
              <a:t>Generate</a:t>
            </a:r>
            <a:r>
              <a:rPr lang="de-DE" b="0" baseline="0" dirty="0" smtClean="0"/>
              <a:t> Traffic (</a:t>
            </a:r>
            <a:r>
              <a:rPr lang="de-DE" b="0" baseline="0" dirty="0" err="1" smtClean="0"/>
              <a:t>Jmeter</a:t>
            </a:r>
            <a:r>
              <a:rPr lang="de-DE" b="0" baseline="0" dirty="0" smtClean="0"/>
              <a:t>)</a:t>
            </a:r>
          </a:p>
          <a:p>
            <a:pPr marL="820687"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de-DE" b="0" baseline="0" dirty="0" smtClean="0"/>
              <a:t>Open </a:t>
            </a:r>
            <a:r>
              <a:rPr lang="de-DE" b="0" baseline="0" dirty="0" err="1" smtClean="0"/>
              <a:t>Jmeter</a:t>
            </a:r>
            <a:r>
              <a:rPr lang="de-DE" b="0" baseline="0" dirty="0" smtClean="0"/>
              <a:t> </a:t>
            </a:r>
            <a:r>
              <a:rPr lang="de-DE" b="0" baseline="0" dirty="0" err="1" smtClean="0"/>
              <a:t>and</a:t>
            </a:r>
            <a:r>
              <a:rPr lang="de-DE" b="0" baseline="0" dirty="0" smtClean="0"/>
              <a:t> cc-m4-automation-scripts/</a:t>
            </a:r>
            <a:r>
              <a:rPr lang="de-DE" b="0" baseline="0" dirty="0" err="1" smtClean="0"/>
              <a:t>autoscaler</a:t>
            </a:r>
            <a:r>
              <a:rPr lang="de-DE" b="0" baseline="0" dirty="0" smtClean="0"/>
              <a:t>/</a:t>
            </a:r>
            <a:r>
              <a:rPr lang="de-DE" b="0" baseline="0" dirty="0" err="1" smtClean="0"/>
              <a:t>jmeter</a:t>
            </a:r>
            <a:r>
              <a:rPr lang="de-DE" b="0" baseline="0" dirty="0" smtClean="0"/>
              <a:t>/</a:t>
            </a:r>
            <a:r>
              <a:rPr lang="de-DE" b="0" baseline="0" dirty="0" err="1" smtClean="0"/>
              <a:t>autoscaler-cputraffic.jmx</a:t>
            </a:r>
            <a:endParaRPr lang="de-DE" b="0"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428187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Optional Slide</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359233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02900" lvl="3" indent="-342900">
              <a:buFont typeface="Arial" panose="020B0604020202020204" pitchFamily="34" charset="0"/>
              <a:buChar char="•"/>
            </a:pPr>
            <a:r>
              <a:rPr lang="de-DE" sz="2400" dirty="0" err="1" smtClean="0"/>
              <a:t>Example</a:t>
            </a:r>
            <a:r>
              <a:rPr lang="de-DE" sz="2400" dirty="0" smtClean="0"/>
              <a:t>: </a:t>
            </a:r>
          </a:p>
          <a:p>
            <a:pPr marL="702900" lvl="3" indent="-342900">
              <a:buFont typeface="Arial" panose="020B0604020202020204" pitchFamily="34" charset="0"/>
              <a:buChar char="•"/>
            </a:pPr>
            <a:r>
              <a:rPr lang="de-DE" sz="2400" dirty="0" err="1" smtClean="0"/>
              <a:t>Application</a:t>
            </a:r>
            <a:r>
              <a:rPr lang="de-DE" sz="2400" dirty="0" smtClean="0"/>
              <a:t> A </a:t>
            </a:r>
            <a:r>
              <a:rPr lang="de-DE" sz="2400" dirty="0" err="1" smtClean="0"/>
              <a:t>has</a:t>
            </a:r>
            <a:r>
              <a:rPr lang="de-DE" sz="2400" dirty="0" smtClean="0"/>
              <a:t> 2 GB </a:t>
            </a:r>
            <a:r>
              <a:rPr lang="de-DE" sz="2400" dirty="0" err="1" smtClean="0"/>
              <a:t>of</a:t>
            </a:r>
            <a:r>
              <a:rPr lang="de-DE" sz="2400" dirty="0" smtClean="0"/>
              <a:t> </a:t>
            </a:r>
            <a:r>
              <a:rPr lang="de-DE" sz="2400" dirty="0" err="1" smtClean="0"/>
              <a:t>memory</a:t>
            </a:r>
            <a:endParaRPr lang="de-DE" sz="2400" dirty="0" smtClean="0"/>
          </a:p>
          <a:p>
            <a:pPr marL="702900" lvl="3" indent="-342900">
              <a:buFont typeface="Arial" panose="020B0604020202020204" pitchFamily="34" charset="0"/>
              <a:buChar char="•"/>
            </a:pPr>
            <a:r>
              <a:rPr lang="de-DE" sz="2400" dirty="0" err="1" smtClean="0"/>
              <a:t>Application</a:t>
            </a:r>
            <a:r>
              <a:rPr lang="de-DE" sz="2400" dirty="0" smtClean="0"/>
              <a:t> B </a:t>
            </a:r>
            <a:r>
              <a:rPr lang="de-DE" sz="2400" dirty="0" err="1" smtClean="0"/>
              <a:t>has</a:t>
            </a:r>
            <a:r>
              <a:rPr lang="de-DE" sz="2400" dirty="0" smtClean="0"/>
              <a:t> 4 GB </a:t>
            </a:r>
            <a:r>
              <a:rPr lang="de-DE" sz="2400" dirty="0" err="1" smtClean="0"/>
              <a:t>of</a:t>
            </a:r>
            <a:r>
              <a:rPr lang="de-DE" sz="2400" dirty="0" smtClean="0"/>
              <a:t> </a:t>
            </a:r>
            <a:r>
              <a:rPr lang="de-DE" sz="2400" dirty="0" err="1" smtClean="0"/>
              <a:t>memory</a:t>
            </a:r>
            <a:endParaRPr lang="de-DE" sz="2400" dirty="0" smtClean="0"/>
          </a:p>
          <a:p>
            <a:pPr marL="702900" lvl="3" indent="-342900">
              <a:buFont typeface="Arial" panose="020B0604020202020204" pitchFamily="34" charset="0"/>
              <a:buChar char="•"/>
            </a:pPr>
            <a:r>
              <a:rPr lang="de-DE" sz="2400" dirty="0" err="1" smtClean="0"/>
              <a:t>If</a:t>
            </a:r>
            <a:r>
              <a:rPr lang="de-DE" sz="2400" dirty="0" smtClean="0"/>
              <a:t> A </a:t>
            </a:r>
            <a:r>
              <a:rPr lang="de-DE" sz="2400" dirty="0" err="1" smtClean="0"/>
              <a:t>and</a:t>
            </a:r>
            <a:r>
              <a:rPr lang="de-DE" sz="2400" dirty="0" smtClean="0"/>
              <a:t> B </a:t>
            </a:r>
            <a:r>
              <a:rPr lang="de-DE" sz="2400" dirty="0" err="1" smtClean="0"/>
              <a:t>are</a:t>
            </a:r>
            <a:r>
              <a:rPr lang="de-DE" sz="2400" dirty="0" smtClean="0"/>
              <a:t> </a:t>
            </a:r>
            <a:r>
              <a:rPr lang="de-DE" sz="2400" dirty="0" err="1" smtClean="0"/>
              <a:t>running</a:t>
            </a:r>
            <a:r>
              <a:rPr lang="de-DE" sz="2400" dirty="0" smtClean="0"/>
              <a:t> on </a:t>
            </a:r>
            <a:r>
              <a:rPr lang="de-DE" sz="2400" dirty="0" err="1" smtClean="0"/>
              <a:t>the</a:t>
            </a:r>
            <a:r>
              <a:rPr lang="de-DE" sz="2400" dirty="0" smtClean="0"/>
              <a:t> same </a:t>
            </a:r>
            <a:r>
              <a:rPr lang="de-DE" sz="2400" dirty="0" err="1" smtClean="0"/>
              <a:t>machine</a:t>
            </a:r>
            <a:endParaRPr lang="de-DE" sz="2400" dirty="0" smtClean="0"/>
          </a:p>
          <a:p>
            <a:pPr marL="702900" lvl="3" indent="-342900">
              <a:buFont typeface="Arial" panose="020B0604020202020204" pitchFamily="34" charset="0"/>
              <a:buChar char="•"/>
            </a:pPr>
            <a:r>
              <a:rPr lang="de-DE" sz="2400" dirty="0" smtClean="0"/>
              <a:t>A will </a:t>
            </a:r>
            <a:r>
              <a:rPr lang="de-DE" sz="2400" dirty="0" err="1" smtClean="0"/>
              <a:t>get</a:t>
            </a:r>
            <a:r>
              <a:rPr lang="de-DE" sz="2400" dirty="0" smtClean="0"/>
              <a:t> half </a:t>
            </a:r>
            <a:r>
              <a:rPr lang="de-DE" sz="2400" dirty="0" err="1" smtClean="0"/>
              <a:t>as</a:t>
            </a:r>
            <a:r>
              <a:rPr lang="de-DE" sz="2400" dirty="0" smtClean="0"/>
              <a:t> </a:t>
            </a:r>
            <a:r>
              <a:rPr lang="de-DE" sz="2400" dirty="0" err="1" smtClean="0"/>
              <a:t>many</a:t>
            </a:r>
            <a:r>
              <a:rPr lang="de-DE" sz="2400" dirty="0" smtClean="0"/>
              <a:t> CPU </a:t>
            </a:r>
            <a:r>
              <a:rPr lang="de-DE" sz="2400" dirty="0" err="1" smtClean="0"/>
              <a:t>cores</a:t>
            </a:r>
            <a:r>
              <a:rPr lang="de-DE" sz="2400" dirty="0" smtClean="0"/>
              <a:t> </a:t>
            </a:r>
            <a:r>
              <a:rPr lang="de-DE" sz="2400" dirty="0" err="1" smtClean="0"/>
              <a:t>as</a:t>
            </a:r>
            <a:r>
              <a:rPr lang="de-DE" sz="2400" dirty="0" smtClean="0"/>
              <a:t> B</a:t>
            </a:r>
          </a:p>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775740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947894740"/>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728400"/>
            <a:ext cx="5555046" cy="4341474"/>
          </a:xfrm>
        </p:spPr>
        <p:txBody>
          <a:bodyPr vert="horz" lIns="0" tIns="1296000" rIns="0" bIns="0" rtlCol="0" anchor="t" anchorCtr="0">
            <a:noAutofit/>
          </a:bodyPr>
          <a:lstStyle>
            <a:lvl1pPr marL="0" indent="0" algn="ctr" defTabSz="1219444"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728399"/>
            <a:ext cx="5663159" cy="4341475"/>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smtClean="0"/>
              <a:t>First level</a:t>
            </a:r>
          </a:p>
          <a:p>
            <a:pPr marL="627063" lvl="1" indent="-342900">
              <a:buFont typeface="Arial" charset="0"/>
              <a:buChar char="•"/>
            </a:pPr>
            <a:r>
              <a:rPr lang="en-US" dirty="0" smtClean="0"/>
              <a:t>Second level</a:t>
            </a:r>
          </a:p>
          <a:p>
            <a:pPr marL="539750" lvl="2" indent="328613">
              <a:buFont typeface="Arial" charset="0"/>
              <a:buChar char="•"/>
            </a:pPr>
            <a:r>
              <a:rPr lang="en-US" dirty="0" smtClean="0"/>
              <a:t>Third level</a:t>
            </a:r>
          </a:p>
          <a:p>
            <a:pPr marL="1254125" lvl="3" indent="-393700">
              <a:buClr>
                <a:schemeClr val="accent1"/>
              </a:buClr>
              <a:buFont typeface="Arial" charset="0"/>
              <a:buChar char="•"/>
            </a:pPr>
            <a:r>
              <a:rPr lang="en-US" dirty="0" smtClean="0"/>
              <a:t>Fourth level</a:t>
            </a:r>
          </a:p>
          <a:p>
            <a:pPr marL="1611313" lvl="4" indent="-406400">
              <a:buClr>
                <a:schemeClr val="accent1"/>
              </a:buClr>
              <a:buFont typeface="Arial" charset="0"/>
              <a:buChar char="•"/>
            </a:pPr>
            <a:r>
              <a:rPr lang="en-US" dirty="0" smtClean="0"/>
              <a:t>Fifth level</a:t>
            </a:r>
            <a:endParaRPr lang="de-DE" dirty="0"/>
          </a:p>
        </p:txBody>
      </p:sp>
    </p:spTree>
    <p:extLst>
      <p:ext uri="{BB962C8B-B14F-4D97-AF65-F5344CB8AC3E}">
        <p14:creationId xmlns:p14="http://schemas.microsoft.com/office/powerpoint/2010/main" val="311741413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7720"/>
            <a:ext cx="2080698"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All rights reserved.</a:t>
            </a:r>
          </a:p>
        </p:txBody>
      </p:sp>
      <p:sp>
        <p:nvSpPr>
          <p:cNvPr id="6" name="TextBox 5"/>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Tree>
    <p:extLst>
      <p:ext uri="{BB962C8B-B14F-4D97-AF65-F5344CB8AC3E}">
        <p14:creationId xmlns:p14="http://schemas.microsoft.com/office/powerpoint/2010/main" val="390530701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383355"/>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0" y="324075"/>
            <a:ext cx="7083441"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 rights reserved.</a:t>
            </a:r>
          </a:p>
        </p:txBody>
      </p:sp>
      <p:sp>
        <p:nvSpPr>
          <p:cNvPr id="6" name="TextBox 5"/>
          <p:cNvSpPr txBox="1"/>
          <p:nvPr userDrawn="1"/>
        </p:nvSpPr>
        <p:spPr bwMode="gray">
          <a:xfrm>
            <a:off x="323999" y="1692000"/>
            <a:ext cx="11547325" cy="246221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3"/>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37464875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Alle Rechte vorbehalten.</a:t>
            </a:r>
          </a:p>
        </p:txBody>
      </p:sp>
      <p:sp>
        <p:nvSpPr>
          <p:cNvPr id="5" name="TextBox 4"/>
          <p:cNvSpPr txBox="1"/>
          <p:nvPr userDrawn="1"/>
        </p:nvSpPr>
        <p:spPr bwMode="gray">
          <a:xfrm>
            <a:off x="323999" y="1692000"/>
            <a:ext cx="11547325" cy="2646878"/>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smtClean="0">
                <a:solidFill>
                  <a:schemeClr val="tx1"/>
                </a:solidFill>
                <a:latin typeface="Arial"/>
                <a:ea typeface="MS PGothic" pitchFamily="34" charset="-128"/>
                <a:cs typeface="+mn-cs"/>
                <a:hlinkClick r:id="rId3"/>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1378868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8" name="Rectangle 7"/>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extLst>
      <p:ext uri="{BB962C8B-B14F-4D97-AF65-F5344CB8AC3E}">
        <p14:creationId xmlns:p14="http://schemas.microsoft.com/office/powerpoint/2010/main" val="20375032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extLst>
      <p:ext uri="{BB962C8B-B14F-4D97-AF65-F5344CB8AC3E}">
        <p14:creationId xmlns:p14="http://schemas.microsoft.com/office/powerpoint/2010/main" val="35128373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591"/>
            <a:ext cx="11319728" cy="2147267"/>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smtClean="0">
                  <a:solidFill>
                    <a:schemeClr val="tx1"/>
                  </a:solidFill>
                  <a:latin typeface="+mn-lt"/>
                  <a:ea typeface="+mn-ea"/>
                  <a:cs typeface="+mn-cs"/>
                </a:rPr>
                <a:t>Exercise</a:t>
              </a:r>
              <a:endParaRPr lang="en-US" sz="4300" dirty="0" smtClean="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7367"/>
            <a:ext cx="4902200" cy="459890"/>
          </a:xfrm>
        </p:spPr>
        <p:txBody>
          <a:bodyPr/>
          <a:lstStyle>
            <a:lvl1pPr marL="0" indent="0">
              <a:tabLst/>
              <a:defRPr sz="2400" baseline="0"/>
            </a:lvl1pPr>
          </a:lstStyle>
          <a:p>
            <a:pPr lvl="0"/>
            <a:r>
              <a:rPr lang="en-US" smtClean="0"/>
              <a:t>&lt;Title / Description&gt;</a:t>
            </a:r>
            <a:endParaRPr lang="en-US" dirty="0"/>
          </a:p>
        </p:txBody>
      </p:sp>
      <p:sp>
        <p:nvSpPr>
          <p:cNvPr id="9" name="Rectangle 8"/>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591"/>
            <a:ext cx="11319728" cy="2147267"/>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smtClean="0">
                  <a:solidFill>
                    <a:schemeClr val="tx1"/>
                  </a:solidFill>
                  <a:latin typeface="+mn-lt"/>
                  <a:ea typeface="+mn-ea"/>
                  <a:cs typeface="+mn-cs"/>
                </a:rPr>
                <a:t>Exercise</a:t>
              </a:r>
              <a:endParaRPr lang="en-US" sz="4300" dirty="0" smtClean="0">
                <a:solidFill>
                  <a:schemeClr val="tx1"/>
                </a:solidFill>
                <a:latin typeface="+mn-lt"/>
                <a:ea typeface="+mn-ea"/>
                <a:cs typeface="+mn-cs"/>
              </a:endParaRPr>
            </a:p>
          </p:txBody>
        </p:sp>
      </p:grpSp>
    </p:spTree>
    <p:extLst>
      <p:ext uri="{BB962C8B-B14F-4D97-AF65-F5344CB8AC3E}">
        <p14:creationId xmlns:p14="http://schemas.microsoft.com/office/powerpoint/2010/main" val="1297423671"/>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
        <p:nvSpPr>
          <p:cNvPr id="9" name="Rectangle 8"/>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extLst>
      <p:ext uri="{BB962C8B-B14F-4D97-AF65-F5344CB8AC3E}">
        <p14:creationId xmlns:p14="http://schemas.microsoft.com/office/powerpoint/2010/main" val="30171800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800" b="1"/>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endParaRPr lang="en-US" dirty="0" smtClean="0"/>
          </a:p>
        </p:txBody>
      </p:sp>
    </p:spTree>
    <p:extLst>
      <p:ext uri="{BB962C8B-B14F-4D97-AF65-F5344CB8AC3E}">
        <p14:creationId xmlns:p14="http://schemas.microsoft.com/office/powerpoint/2010/main" val="40769707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smtClean="0"/>
              <a:t>Insert page title</a:t>
            </a:r>
            <a:endParaRPr lang="en-US" dirty="0"/>
          </a:p>
        </p:txBody>
      </p:sp>
    </p:spTree>
    <p:extLst>
      <p:ext uri="{BB962C8B-B14F-4D97-AF65-F5344CB8AC3E}">
        <p14:creationId xmlns:p14="http://schemas.microsoft.com/office/powerpoint/2010/main" val="31651054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marL="342900" indent="-342900">
              <a:buFont typeface="Arial" charset="0"/>
              <a:buChar char="•"/>
              <a:defRPr sz="2800"/>
            </a:lvl1pPr>
            <a:lvl2pPr marL="627063" indent="-342900">
              <a:buFont typeface="Arial" charset="0"/>
              <a:buChar char="•"/>
              <a:defRPr sz="2400"/>
            </a:lvl2pPr>
            <a:lvl3pPr marL="539750" indent="328613">
              <a:buFont typeface="Arial" charset="0"/>
              <a:buChar char="•"/>
              <a:tabLst/>
              <a:defRPr sz="2000"/>
            </a:lvl3pPr>
            <a:lvl4pPr marL="1254125" indent="-393700">
              <a:buClr>
                <a:schemeClr val="accent1"/>
              </a:buClr>
              <a:buFont typeface="Arial" charset="0"/>
              <a:buChar char="•"/>
              <a:tabLst/>
              <a:defRPr sz="1600"/>
            </a:lvl4pPr>
            <a:lvl5pPr marL="1611313" indent="-406400">
              <a:buClr>
                <a:schemeClr val="accent1"/>
              </a:buClr>
              <a:buFont typeface="Arial" charset="0"/>
              <a:buChar char="•"/>
              <a:tabLst/>
              <a:defRPr/>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922795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38369343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marL="0" marR="0" lvl="0" indent="0" algn="l" defTabSz="1088776"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smtClean="0">
                <a:ln>
                  <a:noFill/>
                </a:ln>
                <a:solidFill>
                  <a:srgbClr val="000000"/>
                </a:solidFill>
                <a:effectLst/>
                <a:uLnTx/>
                <a:uFillTx/>
                <a:latin typeface="+mn-lt"/>
                <a:ea typeface="+mn-ea"/>
                <a:cs typeface="+mn-cs"/>
              </a:rPr>
              <a:t>First level</a:t>
            </a:r>
          </a:p>
          <a:p>
            <a:pPr marL="0" marR="0" lvl="1"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smtClean="0">
                <a:ln>
                  <a:noFill/>
                </a:ln>
                <a:solidFill>
                  <a:srgbClr val="000000"/>
                </a:solidFill>
                <a:effectLst/>
                <a:uLnTx/>
                <a:uFillTx/>
                <a:latin typeface="+mn-lt"/>
                <a:ea typeface="+mn-ea"/>
                <a:cs typeface="+mn-cs"/>
              </a:rPr>
              <a:t>Second level</a:t>
            </a:r>
          </a:p>
          <a:p>
            <a:pPr marL="180000" marR="0" lvl="2"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Third level</a:t>
            </a:r>
          </a:p>
          <a:p>
            <a:pPr marL="360000" marR="0" lvl="3"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Fourth level</a:t>
            </a:r>
          </a:p>
          <a:p>
            <a:pPr marL="540000" marR="0" lvl="4"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14" name="TextBox 13"/>
          <p:cNvSpPr txBox="1"/>
          <p:nvPr/>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15" name="Information_Classification"/>
          <p:cNvSpPr txBox="1"/>
          <p:nvPr/>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79438839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timing>
    <p:tnLst>
      <p:par>
        <p:cTn id="1" dur="indefinite" restart="never" nodeType="tmRoot"/>
      </p:par>
    </p:tnLst>
  </p:timing>
  <p:hf hdr="0" ftr="0" dt="0"/>
  <p:txStyles>
    <p:titleStyle>
      <a:lvl1pPr algn="l" defTabSz="1088776" rtl="0" eaLnBrk="1" latinLnBrk="0" hangingPunct="1">
        <a:spcBef>
          <a:spcPct val="0"/>
        </a:spcBef>
        <a:buNone/>
        <a:defRPr sz="2800" b="1" kern="1200">
          <a:solidFill>
            <a:schemeClr val="tx2"/>
          </a:solidFill>
          <a:latin typeface="+mj-lt"/>
          <a:ea typeface="+mj-ea"/>
          <a:cs typeface="+mj-cs"/>
        </a:defRPr>
      </a:lvl1pPr>
    </p:titleStyle>
    <p:bodyStyle>
      <a:lvl1pPr marL="342900" marR="0" indent="-342900" algn="l" defTabSz="1088776" rtl="0" eaLnBrk="1" fontAlgn="auto" latinLnBrk="0" hangingPunct="1">
        <a:lnSpc>
          <a:spcPct val="100000"/>
        </a:lnSpc>
        <a:spcBef>
          <a:spcPts val="2400"/>
        </a:spcBef>
        <a:spcAft>
          <a:spcPts val="0"/>
        </a:spcAft>
        <a:buClr>
          <a:srgbClr val="F0AB00"/>
        </a:buClr>
        <a:buSzPct val="80000"/>
        <a:buFont typeface="Arial" charset="0"/>
        <a:buNone/>
        <a:tabLst/>
        <a:defRPr sz="2800" b="1" kern="1200">
          <a:solidFill>
            <a:schemeClr val="tx1"/>
          </a:solidFill>
          <a:latin typeface="+mn-lt"/>
          <a:ea typeface="+mn-ea"/>
          <a:cs typeface="+mn-cs"/>
        </a:defRPr>
      </a:lvl1pPr>
      <a:lvl2pPr marL="0" marR="0"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80000" marR="0"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60000" marR="0"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40000" marR="0"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lists.cloudfoundry.org/archives/list/cf-dev@lists.cloudfoundry.org/thread/46QLFJEMOCO3AVDC532LGZGG7Q4S2GNN/"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Scaling </a:t>
            </a:r>
            <a:r>
              <a:rPr lang="en-US" dirty="0" err="1" smtClean="0"/>
              <a:t>Microservices</a:t>
            </a:r>
            <a:endParaRPr lang="en-US" dirty="0"/>
          </a:p>
        </p:txBody>
      </p:sp>
      <p:sp>
        <p:nvSpPr>
          <p:cNvPr id="3" name="Subtitle 2"/>
          <p:cNvSpPr>
            <a:spLocks noGrp="1"/>
          </p:cNvSpPr>
          <p:nvPr>
            <p:ph type="subTitle" idx="1"/>
          </p:nvPr>
        </p:nvSpPr>
        <p:spPr>
          <a:xfrm>
            <a:off x="467999" y="1817519"/>
            <a:ext cx="10620000" cy="276999"/>
          </a:xfrm>
        </p:spPr>
        <p:txBody>
          <a:bodyPr anchor="b" anchorCtr="0"/>
          <a:lstStyle/>
          <a:p>
            <a:endParaRPr lang="en-US" dirty="0" smtClean="0"/>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07508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t>
            </a:r>
            <a:r>
              <a:rPr lang="en-US" dirty="0" err="1"/>
              <a:t>Microservices</a:t>
            </a:r>
            <a:endParaRPr lang="de-DE" dirty="0"/>
          </a:p>
        </p:txBody>
      </p:sp>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de-DE" sz="2800" dirty="0" err="1" smtClean="0"/>
              <a:t>What</a:t>
            </a:r>
            <a:r>
              <a:rPr lang="de-DE" sz="2800" dirty="0" smtClean="0"/>
              <a:t> </a:t>
            </a:r>
            <a:r>
              <a:rPr lang="de-DE" sz="2800" dirty="0" err="1" smtClean="0"/>
              <a:t>to</a:t>
            </a:r>
            <a:r>
              <a:rPr lang="de-DE" sz="2800" dirty="0" smtClean="0"/>
              <a:t> do </a:t>
            </a:r>
            <a:r>
              <a:rPr lang="de-DE" sz="2800" dirty="0" err="1" smtClean="0"/>
              <a:t>when</a:t>
            </a:r>
            <a:r>
              <a:rPr lang="de-DE" sz="2800" dirty="0" smtClean="0"/>
              <a:t> </a:t>
            </a:r>
            <a:r>
              <a:rPr lang="de-DE" sz="2800" dirty="0" err="1" smtClean="0"/>
              <a:t>traffic</a:t>
            </a:r>
            <a:r>
              <a:rPr lang="de-DE" sz="2800" dirty="0" smtClean="0"/>
              <a:t> on an </a:t>
            </a:r>
            <a:r>
              <a:rPr lang="de-DE" sz="2800" dirty="0" err="1" smtClean="0"/>
              <a:t>app</a:t>
            </a:r>
            <a:r>
              <a:rPr lang="de-DE" sz="2800" dirty="0" smtClean="0"/>
              <a:t> </a:t>
            </a:r>
            <a:r>
              <a:rPr lang="de-DE" sz="2800" dirty="0" err="1" smtClean="0"/>
              <a:t>peaks</a:t>
            </a:r>
            <a:r>
              <a:rPr lang="de-DE" sz="2800" dirty="0" smtClean="0"/>
              <a:t>?</a:t>
            </a:r>
          </a:p>
          <a:p>
            <a:pPr marL="342900" indent="-342900">
              <a:buFont typeface="Arial" panose="020B0604020202020204" pitchFamily="34" charset="0"/>
              <a:buChar char="•"/>
            </a:pPr>
            <a:r>
              <a:rPr lang="de-DE" sz="2800" dirty="0" smtClean="0"/>
              <a:t>cf </a:t>
            </a:r>
            <a:r>
              <a:rPr lang="de-DE" sz="2800" dirty="0" err="1" smtClean="0"/>
              <a:t>scale</a:t>
            </a:r>
            <a:r>
              <a:rPr lang="de-DE" sz="2800" dirty="0" smtClean="0"/>
              <a:t> –i &lt;</a:t>
            </a:r>
            <a:r>
              <a:rPr lang="de-DE" sz="2800" dirty="0" err="1" smtClean="0"/>
              <a:t>instances</a:t>
            </a:r>
            <a:r>
              <a:rPr lang="de-DE" sz="2800" dirty="0" smtClean="0"/>
              <a:t>&gt;</a:t>
            </a:r>
          </a:p>
        </p:txBody>
      </p:sp>
    </p:spTree>
    <p:extLst>
      <p:ext uri="{BB962C8B-B14F-4D97-AF65-F5344CB8AC3E}">
        <p14:creationId xmlns:p14="http://schemas.microsoft.com/office/powerpoint/2010/main" val="4096215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t>
            </a:r>
            <a:r>
              <a:rPr lang="en-US" dirty="0" err="1"/>
              <a:t>Microservices</a:t>
            </a:r>
            <a:endParaRPr lang="de-DE" dirty="0"/>
          </a:p>
        </p:txBody>
      </p:sp>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de-DE" sz="2800" dirty="0" smtClean="0"/>
              <a:t>Can Cloud </a:t>
            </a:r>
            <a:r>
              <a:rPr lang="de-DE" sz="2800" dirty="0" err="1" smtClean="0"/>
              <a:t>Foundry</a:t>
            </a:r>
            <a:r>
              <a:rPr lang="de-DE" sz="2800" dirty="0"/>
              <a:t> </a:t>
            </a:r>
            <a:r>
              <a:rPr lang="de-DE" sz="2800" dirty="0" smtClean="0"/>
              <a:t>do </a:t>
            </a:r>
            <a:r>
              <a:rPr lang="de-DE" sz="2800" dirty="0" err="1" smtClean="0"/>
              <a:t>that</a:t>
            </a:r>
            <a:r>
              <a:rPr lang="de-DE" sz="2800" dirty="0" smtClean="0"/>
              <a:t> </a:t>
            </a:r>
            <a:r>
              <a:rPr lang="de-DE" sz="2800" dirty="0" err="1" smtClean="0"/>
              <a:t>automatically</a:t>
            </a:r>
            <a:r>
              <a:rPr lang="de-DE" sz="2800" dirty="0" smtClean="0"/>
              <a:t>?</a:t>
            </a:r>
          </a:p>
          <a:p>
            <a:pPr marL="342900" indent="-342900">
              <a:buFont typeface="Arial" panose="020B0604020202020204" pitchFamily="34" charset="0"/>
              <a:buChar char="•"/>
            </a:pPr>
            <a:r>
              <a:rPr lang="de-DE" sz="2800" dirty="0" err="1" smtClean="0"/>
              <a:t>No</a:t>
            </a:r>
            <a:endParaRPr lang="de-DE" sz="2800" dirty="0" smtClean="0"/>
          </a:p>
        </p:txBody>
      </p:sp>
    </p:spTree>
    <p:extLst>
      <p:ext uri="{BB962C8B-B14F-4D97-AF65-F5344CB8AC3E}">
        <p14:creationId xmlns:p14="http://schemas.microsoft.com/office/powerpoint/2010/main" val="2787843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t>
            </a:r>
            <a:r>
              <a:rPr lang="en-US" dirty="0" err="1"/>
              <a:t>Microservices</a:t>
            </a:r>
            <a:endParaRPr lang="de-DE" dirty="0"/>
          </a:p>
        </p:txBody>
      </p:sp>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de-DE" sz="2800" dirty="0" smtClean="0"/>
              <a:t>Can Cloud </a:t>
            </a:r>
            <a:r>
              <a:rPr lang="de-DE" sz="2800" dirty="0" err="1" smtClean="0"/>
              <a:t>Foundry</a:t>
            </a:r>
            <a:r>
              <a:rPr lang="de-DE" sz="2800" dirty="0"/>
              <a:t> </a:t>
            </a:r>
            <a:r>
              <a:rPr lang="de-DE" sz="2800" dirty="0" smtClean="0"/>
              <a:t>do </a:t>
            </a:r>
            <a:r>
              <a:rPr lang="de-DE" sz="2800" dirty="0" err="1" smtClean="0"/>
              <a:t>that</a:t>
            </a:r>
            <a:r>
              <a:rPr lang="de-DE" sz="2800" dirty="0" smtClean="0"/>
              <a:t> </a:t>
            </a:r>
            <a:r>
              <a:rPr lang="de-DE" sz="2800" dirty="0" err="1" smtClean="0"/>
              <a:t>automatically</a:t>
            </a:r>
            <a:r>
              <a:rPr lang="de-DE" sz="2800" dirty="0" smtClean="0"/>
              <a:t>?</a:t>
            </a:r>
          </a:p>
          <a:p>
            <a:pPr marL="342900" indent="-342900">
              <a:buFont typeface="Arial" panose="020B0604020202020204" pitchFamily="34" charset="0"/>
              <a:buChar char="•"/>
            </a:pPr>
            <a:r>
              <a:rPr lang="de-DE" sz="2800" dirty="0" err="1" smtClean="0"/>
              <a:t>No</a:t>
            </a:r>
            <a:endParaRPr lang="de-DE" sz="2800" dirty="0" smtClean="0"/>
          </a:p>
          <a:p>
            <a:pPr marL="342900" indent="-342900">
              <a:buFont typeface="Arial" panose="020B0604020202020204" pitchFamily="34" charset="0"/>
              <a:buChar char="•"/>
            </a:pPr>
            <a:r>
              <a:rPr lang="de-DE" sz="2800" dirty="0" err="1" smtClean="0"/>
              <a:t>Maybe</a:t>
            </a:r>
            <a:r>
              <a:rPr lang="de-DE" sz="2800" dirty="0" smtClean="0"/>
              <a:t> </a:t>
            </a:r>
            <a:r>
              <a:rPr lang="de-DE" sz="2800" dirty="0" err="1" smtClean="0"/>
              <a:t>soon</a:t>
            </a:r>
            <a:r>
              <a:rPr lang="de-DE" sz="2800" dirty="0" smtClean="0"/>
              <a:t>? </a:t>
            </a:r>
            <a:r>
              <a:rPr lang="de-DE" sz="2800" dirty="0"/>
              <a:t>(</a:t>
            </a:r>
            <a:r>
              <a:rPr lang="de-DE" sz="2800" dirty="0">
                <a:hlinkClick r:id="rId2"/>
              </a:rPr>
              <a:t>Link</a:t>
            </a:r>
            <a:r>
              <a:rPr lang="de-DE" sz="2800" dirty="0" smtClean="0"/>
              <a:t>)</a:t>
            </a:r>
          </a:p>
        </p:txBody>
      </p:sp>
    </p:spTree>
    <p:extLst>
      <p:ext uri="{BB962C8B-B14F-4D97-AF65-F5344CB8AC3E}">
        <p14:creationId xmlns:p14="http://schemas.microsoft.com/office/powerpoint/2010/main" val="3803104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bwMode="gray">
          <a:xfrm>
            <a:off x="902696" y="1284349"/>
            <a:ext cx="9318568" cy="4762430"/>
          </a:xfrm>
          <a:prstGeom prst="cloud">
            <a:avLst/>
          </a:prstGeom>
          <a:solidFill>
            <a:schemeClr val="accent3"/>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2000" kern="0" dirty="0">
              <a:solidFill>
                <a:schemeClr val="tx1"/>
              </a:solidFill>
              <a:latin typeface="Arial"/>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it-IT" dirty="0" err="1" smtClean="0"/>
              <a:t>Autoscaling</a:t>
            </a:r>
            <a:r>
              <a:rPr lang="it-IT" dirty="0" smtClean="0"/>
              <a:t> - </a:t>
            </a:r>
            <a:r>
              <a:rPr lang="it-IT" dirty="0" err="1" smtClean="0"/>
              <a:t>Proof</a:t>
            </a:r>
            <a:r>
              <a:rPr lang="it-IT" dirty="0" smtClean="0"/>
              <a:t> </a:t>
            </a:r>
            <a:r>
              <a:rPr lang="it-IT" dirty="0" smtClean="0"/>
              <a:t>of </a:t>
            </a:r>
            <a:r>
              <a:rPr lang="it-IT" dirty="0" err="1" smtClean="0"/>
              <a:t>concept</a:t>
            </a:r>
            <a:endParaRPr lang="de-DE" dirty="0"/>
          </a:p>
        </p:txBody>
      </p:sp>
      <p:sp>
        <p:nvSpPr>
          <p:cNvPr id="8" name="Rounded Rectangle 7"/>
          <p:cNvSpPr/>
          <p:nvPr/>
        </p:nvSpPr>
        <p:spPr bwMode="gray">
          <a:xfrm>
            <a:off x="4648501" y="4348029"/>
            <a:ext cx="1892532" cy="1198279"/>
          </a:xfrm>
          <a:prstGeom prst="roundRect">
            <a:avLst/>
          </a:prstGeom>
          <a:solidFill>
            <a:schemeClr val="accent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CPU Monitor &amp;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Autoscaler</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ounded Rectangle 9"/>
          <p:cNvSpPr/>
          <p:nvPr/>
        </p:nvSpPr>
        <p:spPr bwMode="gray">
          <a:xfrm>
            <a:off x="9622701" y="3209135"/>
            <a:ext cx="1670859" cy="1097281"/>
          </a:xfrm>
          <a:prstGeom prst="roundRect">
            <a:avLst/>
          </a:prstGeom>
          <a:solidFill>
            <a:schemeClr val="accent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ELK</a:t>
            </a:r>
          </a:p>
        </p:txBody>
      </p:sp>
      <p:sp>
        <p:nvSpPr>
          <p:cNvPr id="11" name="Rounded Rectangle 10"/>
          <p:cNvSpPr/>
          <p:nvPr/>
        </p:nvSpPr>
        <p:spPr bwMode="gray">
          <a:xfrm>
            <a:off x="431409" y="3191510"/>
            <a:ext cx="1670859" cy="1097281"/>
          </a:xfrm>
          <a:prstGeom prst="roundRect">
            <a:avLst/>
          </a:prstGeom>
          <a:solidFill>
            <a:schemeClr val="accent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CF API</a:t>
            </a:r>
          </a:p>
        </p:txBody>
      </p:sp>
      <p:cxnSp>
        <p:nvCxnSpPr>
          <p:cNvPr id="13" name="Straight Arrow Connector 12"/>
          <p:cNvCxnSpPr>
            <a:stCxn id="8" idx="1"/>
          </p:cNvCxnSpPr>
          <p:nvPr/>
        </p:nvCxnSpPr>
        <p:spPr>
          <a:xfrm flipH="1" flipV="1">
            <a:off x="2102269" y="3757777"/>
            <a:ext cx="2546232" cy="118939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0" idx="1"/>
          </p:cNvCxnSpPr>
          <p:nvPr/>
        </p:nvCxnSpPr>
        <p:spPr>
          <a:xfrm flipV="1">
            <a:off x="6541033" y="3757776"/>
            <a:ext cx="3081668" cy="118939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102269" y="2403392"/>
            <a:ext cx="1931823" cy="127643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bwMode="gray">
          <a:xfrm>
            <a:off x="4048299" y="1734219"/>
            <a:ext cx="2842952" cy="1338346"/>
          </a:xfrm>
          <a:prstGeom prst="roundRect">
            <a:avLst/>
          </a:prstGeom>
          <a:solidFill>
            <a:schemeClr val="accent2"/>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App</a:t>
            </a:r>
          </a:p>
        </p:txBody>
      </p:sp>
      <p:sp>
        <p:nvSpPr>
          <p:cNvPr id="22" name="Rounded Rectangle 21"/>
          <p:cNvSpPr/>
          <p:nvPr/>
        </p:nvSpPr>
        <p:spPr bwMode="gray">
          <a:xfrm>
            <a:off x="4182170" y="2365041"/>
            <a:ext cx="816921" cy="615142"/>
          </a:xfrm>
          <a:prstGeom prst="roundRect">
            <a:avLst/>
          </a:prstGeom>
          <a:noFill/>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#0</a:t>
            </a:r>
          </a:p>
        </p:txBody>
      </p:sp>
      <p:sp>
        <p:nvSpPr>
          <p:cNvPr id="23" name="Rounded Rectangle 22"/>
          <p:cNvSpPr/>
          <p:nvPr/>
        </p:nvSpPr>
        <p:spPr bwMode="gray">
          <a:xfrm>
            <a:off x="5083402" y="2362952"/>
            <a:ext cx="816921" cy="615142"/>
          </a:xfrm>
          <a:prstGeom prst="roundRect">
            <a:avLst/>
          </a:prstGeom>
          <a:noFill/>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#1</a:t>
            </a:r>
          </a:p>
        </p:txBody>
      </p:sp>
      <p:sp>
        <p:nvSpPr>
          <p:cNvPr id="24" name="Rounded Rectangle 23"/>
          <p:cNvSpPr/>
          <p:nvPr/>
        </p:nvSpPr>
        <p:spPr bwMode="gray">
          <a:xfrm>
            <a:off x="5984635" y="2362952"/>
            <a:ext cx="816921" cy="615142"/>
          </a:xfrm>
          <a:prstGeom prst="roundRect">
            <a:avLst/>
          </a:prstGeom>
          <a:noFill/>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#2</a:t>
            </a:r>
          </a:p>
        </p:txBody>
      </p:sp>
      <p:sp>
        <p:nvSpPr>
          <p:cNvPr id="39" name="TextBox 38"/>
          <p:cNvSpPr txBox="1"/>
          <p:nvPr/>
        </p:nvSpPr>
        <p:spPr>
          <a:xfrm>
            <a:off x="2605909" y="3668939"/>
            <a:ext cx="191077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Poll </a:t>
            </a:r>
            <a:r>
              <a:rPr lang="de-DE" sz="1800" kern="0" dirty="0" err="1" smtClean="0">
                <a:ea typeface="Arial Unicode MS" pitchFamily="34" charset="-128"/>
                <a:cs typeface="Arial Unicode MS" pitchFamily="34" charset="-128"/>
              </a:rPr>
              <a:t>cpu_average</a:t>
            </a:r>
            <a:r>
              <a:rPr lang="de-DE" sz="1800" kern="0" dirty="0" smtClean="0">
                <a:ea typeface="Arial Unicode MS" pitchFamily="34" charset="-128"/>
                <a:cs typeface="Arial Unicode MS" pitchFamily="34" charset="-128"/>
              </a:rPr>
              <a:t>?</a:t>
            </a:r>
          </a:p>
        </p:txBody>
      </p:sp>
      <p:sp>
        <p:nvSpPr>
          <p:cNvPr id="40" name="TextBox 39"/>
          <p:cNvSpPr txBox="1"/>
          <p:nvPr/>
        </p:nvSpPr>
        <p:spPr>
          <a:xfrm>
            <a:off x="6411884" y="3582934"/>
            <a:ext cx="297517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Log </a:t>
            </a:r>
            <a:r>
              <a:rPr lang="de-DE" sz="1800" kern="0" dirty="0" err="1" smtClean="0">
                <a:ea typeface="Arial Unicode MS" pitchFamily="34" charset="-128"/>
                <a:cs typeface="Arial Unicode MS" pitchFamily="34" charset="-128"/>
              </a:rPr>
              <a:t>cpu</a:t>
            </a:r>
            <a:r>
              <a:rPr lang="de-DE" sz="1800" kern="0" dirty="0" smtClean="0">
                <a:ea typeface="Arial Unicode MS" pitchFamily="34" charset="-128"/>
                <a:cs typeface="Arial Unicode MS" pitchFamily="34" charset="-128"/>
              </a:rPr>
              <a:t>=90% / #</a:t>
            </a:r>
            <a:r>
              <a:rPr lang="de-DE" sz="1800" kern="0" dirty="0" err="1" smtClean="0">
                <a:ea typeface="Arial Unicode MS" pitchFamily="34" charset="-128"/>
                <a:cs typeface="Arial Unicode MS" pitchFamily="34" charset="-128"/>
              </a:rPr>
              <a:t>instances</a:t>
            </a:r>
            <a:r>
              <a:rPr lang="de-DE" sz="1800" kern="0" dirty="0" smtClean="0">
                <a:ea typeface="Arial Unicode MS" pitchFamily="34" charset="-128"/>
                <a:cs typeface="Arial Unicode MS" pitchFamily="34" charset="-128"/>
              </a:rPr>
              <a:t>=2</a:t>
            </a:r>
          </a:p>
        </p:txBody>
      </p:sp>
      <p:cxnSp>
        <p:nvCxnSpPr>
          <p:cNvPr id="4" name="Straight Arrow Connector 3"/>
          <p:cNvCxnSpPr/>
          <p:nvPr/>
        </p:nvCxnSpPr>
        <p:spPr>
          <a:xfrm flipH="1">
            <a:off x="2102269" y="2189527"/>
            <a:ext cx="1946030" cy="124995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102269" y="4034776"/>
            <a:ext cx="2546232" cy="114547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35557" y="4853196"/>
            <a:ext cx="193001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smtClean="0">
                <a:ea typeface="Arial Unicode MS" pitchFamily="34" charset="-128"/>
                <a:cs typeface="Arial Unicode MS" pitchFamily="34" charset="-128"/>
              </a:rPr>
              <a:t>cpu_average</a:t>
            </a:r>
            <a:r>
              <a:rPr lang="de-DE" sz="1800" kern="0" dirty="0" smtClean="0">
                <a:ea typeface="Arial Unicode MS" pitchFamily="34" charset="-128"/>
                <a:cs typeface="Arial Unicode MS" pitchFamily="34" charset="-128"/>
              </a:rPr>
              <a:t>=90%</a:t>
            </a:r>
          </a:p>
        </p:txBody>
      </p:sp>
      <p:sp>
        <p:nvSpPr>
          <p:cNvPr id="27" name="TextBox 26"/>
          <p:cNvSpPr txBox="1"/>
          <p:nvPr/>
        </p:nvSpPr>
        <p:spPr>
          <a:xfrm>
            <a:off x="2949878" y="3668939"/>
            <a:ext cx="102592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smtClean="0">
                <a:ea typeface="Arial Unicode MS" pitchFamily="34" charset="-128"/>
                <a:cs typeface="Arial Unicode MS" pitchFamily="34" charset="-128"/>
              </a:rPr>
              <a:t>Scale</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to</a:t>
            </a:r>
            <a:r>
              <a:rPr lang="de-DE" sz="1800" kern="0" dirty="0" smtClean="0">
                <a:ea typeface="Arial Unicode MS" pitchFamily="34" charset="-128"/>
                <a:cs typeface="Arial Unicode MS" pitchFamily="34" charset="-128"/>
              </a:rPr>
              <a:t> 3</a:t>
            </a:r>
          </a:p>
        </p:txBody>
      </p:sp>
      <p:sp>
        <p:nvSpPr>
          <p:cNvPr id="29" name="TextBox 28"/>
          <p:cNvSpPr txBox="1"/>
          <p:nvPr/>
        </p:nvSpPr>
        <p:spPr>
          <a:xfrm>
            <a:off x="2045784" y="4863633"/>
            <a:ext cx="193001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smtClean="0">
                <a:ea typeface="Arial Unicode MS" pitchFamily="34" charset="-128"/>
                <a:cs typeface="Arial Unicode MS" pitchFamily="34" charset="-128"/>
              </a:rPr>
              <a:t>cpu_average</a:t>
            </a:r>
            <a:r>
              <a:rPr lang="de-DE" sz="1800" kern="0" dirty="0" smtClean="0">
                <a:ea typeface="Arial Unicode MS" pitchFamily="34" charset="-128"/>
                <a:cs typeface="Arial Unicode MS" pitchFamily="34" charset="-128"/>
              </a:rPr>
              <a:t>=50%</a:t>
            </a:r>
          </a:p>
        </p:txBody>
      </p:sp>
      <p:sp>
        <p:nvSpPr>
          <p:cNvPr id="30" name="TextBox 29"/>
          <p:cNvSpPr txBox="1"/>
          <p:nvPr/>
        </p:nvSpPr>
        <p:spPr>
          <a:xfrm>
            <a:off x="6430673" y="3601650"/>
            <a:ext cx="297517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Log </a:t>
            </a:r>
            <a:r>
              <a:rPr lang="de-DE" sz="1800" kern="0" dirty="0" err="1" smtClean="0">
                <a:ea typeface="Arial Unicode MS" pitchFamily="34" charset="-128"/>
                <a:cs typeface="Arial Unicode MS" pitchFamily="34" charset="-128"/>
              </a:rPr>
              <a:t>cpu</a:t>
            </a:r>
            <a:r>
              <a:rPr lang="de-DE" sz="1800" kern="0" dirty="0" smtClean="0">
                <a:ea typeface="Arial Unicode MS" pitchFamily="34" charset="-128"/>
                <a:cs typeface="Arial Unicode MS" pitchFamily="34" charset="-128"/>
              </a:rPr>
              <a:t>=50% / #</a:t>
            </a:r>
            <a:r>
              <a:rPr lang="de-DE" sz="1800" kern="0" dirty="0" err="1" smtClean="0">
                <a:ea typeface="Arial Unicode MS" pitchFamily="34" charset="-128"/>
                <a:cs typeface="Arial Unicode MS" pitchFamily="34" charset="-128"/>
              </a:rPr>
              <a:t>instances</a:t>
            </a:r>
            <a:r>
              <a:rPr lang="de-DE" sz="1800" kern="0" dirty="0" smtClean="0">
                <a:ea typeface="Arial Unicode MS" pitchFamily="34" charset="-128"/>
                <a:cs typeface="Arial Unicode MS" pitchFamily="34" charset="-128"/>
              </a:rPr>
              <a:t>=2</a:t>
            </a:r>
          </a:p>
        </p:txBody>
      </p:sp>
      <p:sp>
        <p:nvSpPr>
          <p:cNvPr id="32" name="TextBox 31"/>
          <p:cNvSpPr txBox="1"/>
          <p:nvPr/>
        </p:nvSpPr>
        <p:spPr>
          <a:xfrm>
            <a:off x="6430673" y="3578347"/>
            <a:ext cx="297517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Log </a:t>
            </a:r>
            <a:r>
              <a:rPr lang="de-DE" sz="1800" kern="0" dirty="0" err="1">
                <a:ea typeface="Arial Unicode MS" pitchFamily="34" charset="-128"/>
                <a:cs typeface="Arial Unicode MS" pitchFamily="34" charset="-128"/>
              </a:rPr>
              <a:t>cpu</a:t>
            </a:r>
            <a:r>
              <a:rPr lang="de-DE" sz="1800" kern="0" dirty="0">
                <a:ea typeface="Arial Unicode MS" pitchFamily="34" charset="-128"/>
                <a:cs typeface="Arial Unicode MS" pitchFamily="34" charset="-128"/>
              </a:rPr>
              <a:t>=50% / </a:t>
            </a:r>
            <a:r>
              <a:rPr lang="de-DE" sz="1800" kern="0" dirty="0" smtClean="0">
                <a:ea typeface="Arial Unicode MS" pitchFamily="34" charset="-128"/>
                <a:cs typeface="Arial Unicode MS" pitchFamily="34" charset="-128"/>
              </a:rPr>
              <a:t>#</a:t>
            </a:r>
            <a:r>
              <a:rPr lang="de-DE" sz="1800" kern="0" dirty="0" err="1" smtClean="0">
                <a:ea typeface="Arial Unicode MS" pitchFamily="34" charset="-128"/>
                <a:cs typeface="Arial Unicode MS" pitchFamily="34" charset="-128"/>
              </a:rPr>
              <a:t>instances</a:t>
            </a:r>
            <a:r>
              <a:rPr lang="de-DE" sz="1800" kern="0" dirty="0" smtClean="0">
                <a:ea typeface="Arial Unicode MS" pitchFamily="34" charset="-128"/>
                <a:cs typeface="Arial Unicode MS" pitchFamily="34" charset="-128"/>
              </a:rPr>
              <a:t>=3</a:t>
            </a:r>
          </a:p>
        </p:txBody>
      </p:sp>
    </p:spTree>
    <p:extLst>
      <p:ext uri="{BB962C8B-B14F-4D97-AF65-F5344CB8AC3E}">
        <p14:creationId xmlns:p14="http://schemas.microsoft.com/office/powerpoint/2010/main" val="2473107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2"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3" nodeType="withEffect">
                                  <p:stCondLst>
                                    <p:cond delay="0"/>
                                  </p:stCondLst>
                                  <p:childTnLst>
                                    <p:set>
                                      <p:cBhvr>
                                        <p:cTn id="26" dur="1" fill="hold">
                                          <p:stCondLst>
                                            <p:cond delay="0"/>
                                          </p:stCondLst>
                                        </p:cTn>
                                        <p:tgtEl>
                                          <p:spTgt spid="2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39"/>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4"/>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0"/>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29"/>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25"/>
                                        </p:tgtEl>
                                        <p:attrNameLst>
                                          <p:attrName>style.visibility</p:attrName>
                                        </p:attrNameLst>
                                      </p:cBhvr>
                                      <p:to>
                                        <p:strVal val="hidden"/>
                                      </p:to>
                                    </p:set>
                                  </p:childTnLst>
                                </p:cTn>
                              </p:par>
                              <p:par>
                                <p:cTn id="73" presetID="1" presetClass="exit" presetSubtype="0" fill="hold" grpId="3" nodeType="withEffect">
                                  <p:stCondLst>
                                    <p:cond delay="0"/>
                                  </p:stCondLst>
                                  <p:childTnLst>
                                    <p:set>
                                      <p:cBhvr>
                                        <p:cTn id="74" dur="1" fill="hold">
                                          <p:stCondLst>
                                            <p:cond delay="0"/>
                                          </p:stCondLst>
                                        </p:cTn>
                                        <p:tgtEl>
                                          <p:spTgt spid="3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4"/>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40"/>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4"/>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6"/>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3"/>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2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3"/>
                                        </p:tgtEl>
                                        <p:attrNameLst>
                                          <p:attrName>style.visibility</p:attrName>
                                        </p:attrNameLst>
                                      </p:cBhvr>
                                      <p:to>
                                        <p:strVal val="visible"/>
                                      </p:to>
                                    </p:set>
                                  </p:childTnLst>
                                </p:cTn>
                              </p:par>
                              <p:par>
                                <p:cTn id="99" presetID="1" presetClass="entr" presetSubtype="0" fill="hold" grpId="4" nodeType="withEffect">
                                  <p:stCondLst>
                                    <p:cond delay="0"/>
                                  </p:stCondLst>
                                  <p:childTnLst>
                                    <p:set>
                                      <p:cBhvr>
                                        <p:cTn id="100" dur="1" fill="hold">
                                          <p:stCondLst>
                                            <p:cond delay="0"/>
                                          </p:stCondLst>
                                        </p:cTn>
                                        <p:tgtEl>
                                          <p:spTgt spid="3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9" grpId="0"/>
      <p:bldP spid="39" grpId="1"/>
      <p:bldP spid="39" grpId="2"/>
      <p:bldP spid="39" grpId="3"/>
      <p:bldP spid="39" grpId="4"/>
      <p:bldP spid="40" grpId="0"/>
      <p:bldP spid="40" grpId="1"/>
      <p:bldP spid="25" grpId="0"/>
      <p:bldP spid="25" grpId="1"/>
      <p:bldP spid="27" grpId="0"/>
      <p:bldP spid="27" grpId="1"/>
      <p:bldP spid="29" grpId="0"/>
      <p:bldP spid="29" grpId="1"/>
      <p:bldP spid="29" grpId="2"/>
      <p:bldP spid="29" grpId="3"/>
      <p:bldP spid="30" grpId="0"/>
      <p:bldP spid="30" grpId="1"/>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Scaling</a:t>
            </a:r>
            <a:r>
              <a:rPr lang="it-IT" dirty="0" smtClean="0"/>
              <a:t> in </a:t>
            </a:r>
            <a:r>
              <a:rPr lang="it-IT" dirty="0" err="1" smtClean="0"/>
              <a:t>Monitors</a:t>
            </a:r>
            <a:endParaRPr lang="de-DE" dirty="0"/>
          </a:p>
        </p:txBody>
      </p:sp>
      <p:pic>
        <p:nvPicPr>
          <p:cNvPr id="4" name="Picture 3"/>
          <p:cNvPicPr>
            <a:picLocks noChangeAspect="1"/>
          </p:cNvPicPr>
          <p:nvPr/>
        </p:nvPicPr>
        <p:blipFill>
          <a:blip r:embed="rId2"/>
          <a:stretch>
            <a:fillRect/>
          </a:stretch>
        </p:blipFill>
        <p:spPr>
          <a:xfrm>
            <a:off x="323999" y="1080250"/>
            <a:ext cx="11547325" cy="5384325"/>
          </a:xfrm>
          <a:prstGeom prst="rect">
            <a:avLst/>
          </a:prstGeom>
        </p:spPr>
      </p:pic>
    </p:spTree>
    <p:extLst>
      <p:ext uri="{BB962C8B-B14F-4D97-AF65-F5344CB8AC3E}">
        <p14:creationId xmlns:p14="http://schemas.microsoft.com/office/powerpoint/2010/main" val="1707106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Scaling</a:t>
            </a:r>
            <a:r>
              <a:rPr lang="it-IT" dirty="0"/>
              <a:t> in </a:t>
            </a:r>
            <a:r>
              <a:rPr lang="it-IT" dirty="0" err="1"/>
              <a:t>Monitors</a:t>
            </a:r>
            <a:endParaRPr lang="de-DE" dirty="0"/>
          </a:p>
        </p:txBody>
      </p:sp>
      <p:pic>
        <p:nvPicPr>
          <p:cNvPr id="4" name="Picture 3"/>
          <p:cNvPicPr>
            <a:picLocks noChangeAspect="1"/>
          </p:cNvPicPr>
          <p:nvPr/>
        </p:nvPicPr>
        <p:blipFill>
          <a:blip r:embed="rId3"/>
          <a:stretch>
            <a:fillRect/>
          </a:stretch>
        </p:blipFill>
        <p:spPr>
          <a:xfrm>
            <a:off x="323999" y="1080250"/>
            <a:ext cx="11547325" cy="5384325"/>
          </a:xfrm>
          <a:prstGeom prst="rect">
            <a:avLst/>
          </a:prstGeom>
        </p:spPr>
      </p:pic>
      <p:sp>
        <p:nvSpPr>
          <p:cNvPr id="5" name="Oval 4"/>
          <p:cNvSpPr/>
          <p:nvPr/>
        </p:nvSpPr>
        <p:spPr bwMode="gray">
          <a:xfrm>
            <a:off x="7564581" y="1505527"/>
            <a:ext cx="2094808" cy="905164"/>
          </a:xfrm>
          <a:prstGeom prst="ellipse">
            <a:avLst/>
          </a:prstGeom>
          <a:noFill/>
          <a:ln>
            <a:solidFill>
              <a:srgbClr val="FF0000"/>
            </a:solid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6" name="Straight Arrow Connector 5"/>
          <p:cNvCxnSpPr>
            <a:stCxn id="5" idx="2"/>
          </p:cNvCxnSpPr>
          <p:nvPr/>
        </p:nvCxnSpPr>
        <p:spPr>
          <a:xfrm flipH="1">
            <a:off x="676275" y="1958109"/>
            <a:ext cx="6888306" cy="375516"/>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029200" y="1695450"/>
            <a:ext cx="220573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CPU-</a:t>
            </a:r>
            <a:r>
              <a:rPr lang="de-DE" sz="1800" kern="0" dirty="0" err="1" smtClean="0">
                <a:ea typeface="Arial Unicode MS" pitchFamily="34" charset="-128"/>
                <a:cs typeface="Arial Unicode MS" pitchFamily="34" charset="-128"/>
              </a:rPr>
              <a:t>usage</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above</a:t>
            </a:r>
            <a:r>
              <a:rPr lang="de-DE" sz="1800" kern="0" dirty="0" smtClean="0">
                <a:ea typeface="Arial Unicode MS" pitchFamily="34" charset="-128"/>
                <a:cs typeface="Arial Unicode MS" pitchFamily="34" charset="-128"/>
              </a:rPr>
              <a:t> 1?</a:t>
            </a:r>
          </a:p>
        </p:txBody>
      </p:sp>
    </p:spTree>
    <p:extLst>
      <p:ext uri="{BB962C8B-B14F-4D97-AF65-F5344CB8AC3E}">
        <p14:creationId xmlns:p14="http://schemas.microsoft.com/office/powerpoint/2010/main" val="4096872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CPU </a:t>
            </a:r>
            <a:r>
              <a:rPr lang="it-IT" dirty="0" err="1" smtClean="0"/>
              <a:t>Measurement</a:t>
            </a:r>
            <a:r>
              <a:rPr lang="it-IT" dirty="0" smtClean="0"/>
              <a:t> </a:t>
            </a:r>
            <a:r>
              <a:rPr lang="it-IT" dirty="0" err="1" smtClean="0"/>
              <a:t>Values</a:t>
            </a:r>
            <a:endParaRPr lang="de-DE" dirty="0"/>
          </a:p>
        </p:txBody>
      </p:sp>
      <p:sp>
        <p:nvSpPr>
          <p:cNvPr id="3" name="Text Placeholder 2"/>
          <p:cNvSpPr>
            <a:spLocks noGrp="1"/>
          </p:cNvSpPr>
          <p:nvPr>
            <p:ph type="body" sz="quarter" idx="10"/>
          </p:nvPr>
        </p:nvSpPr>
        <p:spPr/>
        <p:txBody>
          <a:bodyPr vert="horz" lIns="0" tIns="0" rIns="0" bIns="0" rtlCol="0">
            <a:noAutofit/>
          </a:bodyPr>
          <a:lstStyle/>
          <a:p>
            <a:r>
              <a:rPr lang="de-DE" dirty="0" err="1"/>
              <a:t>cpu</a:t>
            </a:r>
            <a:r>
              <a:rPr lang="de-DE" dirty="0"/>
              <a:t> </a:t>
            </a:r>
            <a:r>
              <a:rPr lang="de-DE" dirty="0" err="1"/>
              <a:t>percentage</a:t>
            </a:r>
            <a:r>
              <a:rPr lang="de-DE" dirty="0"/>
              <a:t> per </a:t>
            </a:r>
            <a:r>
              <a:rPr lang="de-DE" dirty="0" err="1"/>
              <a:t>core</a:t>
            </a:r>
            <a:r>
              <a:rPr lang="de-DE" dirty="0"/>
              <a:t> * </a:t>
            </a:r>
            <a:r>
              <a:rPr lang="de-DE" dirty="0" err="1"/>
              <a:t>number</a:t>
            </a:r>
            <a:r>
              <a:rPr lang="de-DE" dirty="0"/>
              <a:t> </a:t>
            </a:r>
            <a:r>
              <a:rPr lang="de-DE" dirty="0" err="1"/>
              <a:t>of</a:t>
            </a:r>
            <a:r>
              <a:rPr lang="de-DE" dirty="0"/>
              <a:t> </a:t>
            </a:r>
            <a:r>
              <a:rPr lang="de-DE" dirty="0" err="1"/>
              <a:t>cores</a:t>
            </a:r>
            <a:endParaRPr lang="de-DE" dirty="0"/>
          </a:p>
          <a:p>
            <a:pPr lvl="1"/>
            <a:r>
              <a:rPr lang="de-DE" dirty="0"/>
              <a:t>On </a:t>
            </a:r>
            <a:r>
              <a:rPr lang="de-DE" dirty="0" err="1"/>
              <a:t>average</a:t>
            </a:r>
            <a:r>
              <a:rPr lang="de-DE" dirty="0"/>
              <a:t>, 1 </a:t>
            </a:r>
            <a:r>
              <a:rPr lang="de-DE" dirty="0" err="1"/>
              <a:t>is</a:t>
            </a:r>
            <a:r>
              <a:rPr lang="de-DE" dirty="0"/>
              <a:t> a </a:t>
            </a:r>
            <a:r>
              <a:rPr lang="de-DE" dirty="0" err="1"/>
              <a:t>single</a:t>
            </a:r>
            <a:r>
              <a:rPr lang="de-DE" dirty="0"/>
              <a:t> </a:t>
            </a:r>
            <a:r>
              <a:rPr lang="de-DE" dirty="0" err="1"/>
              <a:t>cpu</a:t>
            </a:r>
            <a:r>
              <a:rPr lang="de-DE" dirty="0"/>
              <a:t> </a:t>
            </a:r>
            <a:r>
              <a:rPr lang="de-DE" dirty="0" err="1"/>
              <a:t>core</a:t>
            </a:r>
            <a:r>
              <a:rPr lang="de-DE" dirty="0"/>
              <a:t> per </a:t>
            </a:r>
            <a:r>
              <a:rPr lang="de-DE" dirty="0" err="1"/>
              <a:t>application</a:t>
            </a:r>
            <a:r>
              <a:rPr lang="de-DE" dirty="0"/>
              <a:t> </a:t>
            </a:r>
            <a:r>
              <a:rPr lang="de-DE" dirty="0" err="1"/>
              <a:t>instance</a:t>
            </a:r>
            <a:endParaRPr lang="de-DE" dirty="0"/>
          </a:p>
        </p:txBody>
      </p:sp>
    </p:spTree>
    <p:extLst>
      <p:ext uri="{BB962C8B-B14F-4D97-AF65-F5344CB8AC3E}">
        <p14:creationId xmlns:p14="http://schemas.microsoft.com/office/powerpoint/2010/main" val="1328786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CPU Distribution</a:t>
            </a:r>
            <a:endParaRPr lang="de-DE" dirty="0"/>
          </a:p>
        </p:txBody>
      </p:sp>
      <p:sp>
        <p:nvSpPr>
          <p:cNvPr id="3" name="Text Placeholder 2"/>
          <p:cNvSpPr>
            <a:spLocks noGrp="1"/>
          </p:cNvSpPr>
          <p:nvPr>
            <p:ph type="body" sz="quarter" idx="10"/>
          </p:nvPr>
        </p:nvSpPr>
        <p:spPr/>
        <p:txBody>
          <a:bodyPr vert="horz" lIns="0" tIns="0" rIns="0" bIns="0" rtlCol="0">
            <a:noAutofit/>
          </a:bodyPr>
          <a:lstStyle/>
          <a:p>
            <a:r>
              <a:rPr lang="de-DE" dirty="0"/>
              <a:t>CF </a:t>
            </a:r>
            <a:r>
              <a:rPr lang="de-DE" dirty="0" err="1"/>
              <a:t>does</a:t>
            </a:r>
            <a:r>
              <a:rPr lang="de-DE" dirty="0"/>
              <a:t> not </a:t>
            </a:r>
            <a:r>
              <a:rPr lang="de-DE" dirty="0" err="1"/>
              <a:t>allow</a:t>
            </a:r>
            <a:r>
              <a:rPr lang="de-DE" dirty="0"/>
              <a:t> </a:t>
            </a:r>
            <a:r>
              <a:rPr lang="de-DE" dirty="0" err="1"/>
              <a:t>to</a:t>
            </a:r>
            <a:r>
              <a:rPr lang="de-DE" dirty="0"/>
              <a:t> </a:t>
            </a:r>
            <a:r>
              <a:rPr lang="de-DE" dirty="0" err="1"/>
              <a:t>directly</a:t>
            </a:r>
            <a:r>
              <a:rPr lang="de-DE" dirty="0"/>
              <a:t> </a:t>
            </a:r>
            <a:r>
              <a:rPr lang="de-DE" dirty="0" err="1"/>
              <a:t>set</a:t>
            </a:r>
            <a:r>
              <a:rPr lang="de-DE" dirty="0"/>
              <a:t> CPU </a:t>
            </a:r>
            <a:r>
              <a:rPr lang="de-DE" dirty="0" err="1"/>
              <a:t>distribution</a:t>
            </a:r>
            <a:endParaRPr lang="de-DE" dirty="0"/>
          </a:p>
          <a:p>
            <a:r>
              <a:rPr lang="de-DE" dirty="0"/>
              <a:t>CPU </a:t>
            </a:r>
            <a:r>
              <a:rPr lang="de-DE" dirty="0" err="1"/>
              <a:t>cores</a:t>
            </a:r>
            <a:r>
              <a:rPr lang="de-DE" dirty="0"/>
              <a:t> </a:t>
            </a:r>
            <a:r>
              <a:rPr lang="de-DE" dirty="0" err="1"/>
              <a:t>are</a:t>
            </a:r>
            <a:r>
              <a:rPr lang="de-DE" dirty="0"/>
              <a:t> </a:t>
            </a:r>
            <a:r>
              <a:rPr lang="de-DE" dirty="0" err="1"/>
              <a:t>shared</a:t>
            </a:r>
            <a:r>
              <a:rPr lang="de-DE" dirty="0"/>
              <a:t> proportional </a:t>
            </a:r>
            <a:r>
              <a:rPr lang="de-DE" dirty="0" err="1"/>
              <a:t>to</a:t>
            </a:r>
            <a:r>
              <a:rPr lang="de-DE" dirty="0"/>
              <a:t> </a:t>
            </a:r>
            <a:r>
              <a:rPr lang="de-DE" dirty="0" err="1"/>
              <a:t>the</a:t>
            </a:r>
            <a:r>
              <a:rPr lang="de-DE" dirty="0"/>
              <a:t> </a:t>
            </a:r>
            <a:r>
              <a:rPr lang="de-DE" dirty="0" err="1"/>
              <a:t>memory</a:t>
            </a:r>
            <a:r>
              <a:rPr lang="de-DE" dirty="0"/>
              <a:t> </a:t>
            </a:r>
            <a:r>
              <a:rPr lang="de-DE" dirty="0" err="1"/>
              <a:t>allocated</a:t>
            </a:r>
            <a:endParaRPr lang="de-DE" dirty="0"/>
          </a:p>
        </p:txBody>
      </p:sp>
    </p:spTree>
    <p:extLst>
      <p:ext uri="{BB962C8B-B14F-4D97-AF65-F5344CB8AC3E}">
        <p14:creationId xmlns:p14="http://schemas.microsoft.com/office/powerpoint/2010/main" val="238008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A1629BCF-08FA-4635-AAF9-6AC2C724E520}" vid="{4CE6E0C9-2FD5-4238-AC6D-2BA6D6B7592F}"/>
    </a:ext>
  </a:ext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SAPCorporate_2016_CC</Template>
  <TotalTime>0</TotalTime>
  <Words>259</Words>
  <Application>Microsoft Office PowerPoint</Application>
  <PresentationFormat>Custom</PresentationFormat>
  <Paragraphs>57</Paragraphs>
  <Slides>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 Unicode MS</vt:lpstr>
      <vt:lpstr>MS PGothic</vt:lpstr>
      <vt:lpstr>Arial</vt:lpstr>
      <vt:lpstr>Courier New</vt:lpstr>
      <vt:lpstr>Symbol</vt:lpstr>
      <vt:lpstr>wingdings</vt:lpstr>
      <vt:lpstr>wingdings</vt:lpstr>
      <vt:lpstr>1_SAPCorporate_2016_CC</vt:lpstr>
      <vt:lpstr>Scaling Microservices</vt:lpstr>
      <vt:lpstr>Scaling Microservices</vt:lpstr>
      <vt:lpstr>Scaling Microservices</vt:lpstr>
      <vt:lpstr>Scaling Microservices</vt:lpstr>
      <vt:lpstr>Autoscaling - Proof of concept</vt:lpstr>
      <vt:lpstr>Scaling in Monitors</vt:lpstr>
      <vt:lpstr>Scaling in Monitors</vt:lpstr>
      <vt:lpstr>CPU Measurement Values</vt:lpstr>
      <vt:lpstr>CPU Distribution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Rauner, Thomas (external - Project)</cp:lastModifiedBy>
  <cp:revision>1053</cp:revision>
  <cp:lastPrinted>2014-09-17T13:59:05Z</cp:lastPrinted>
  <dcterms:created xsi:type="dcterms:W3CDTF">2013-01-24T15:07:38Z</dcterms:created>
  <dcterms:modified xsi:type="dcterms:W3CDTF">2016-02-24T15:07:06Z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