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6" r:id="rId1"/>
  </p:sldMasterIdLst>
  <p:notesMasterIdLst>
    <p:notesMasterId r:id="rId19"/>
  </p:notesMasterIdLst>
  <p:handoutMasterIdLst>
    <p:handoutMasterId r:id="rId20"/>
  </p:handoutMasterIdLst>
  <p:sldIdLst>
    <p:sldId id="763" r:id="rId2"/>
    <p:sldId id="768" r:id="rId3"/>
    <p:sldId id="764" r:id="rId4"/>
    <p:sldId id="769" r:id="rId5"/>
    <p:sldId id="773" r:id="rId6"/>
    <p:sldId id="775" r:id="rId7"/>
    <p:sldId id="772" r:id="rId8"/>
    <p:sldId id="783" r:id="rId9"/>
    <p:sldId id="777" r:id="rId10"/>
    <p:sldId id="788" r:id="rId11"/>
    <p:sldId id="789" r:id="rId12"/>
    <p:sldId id="790" r:id="rId13"/>
    <p:sldId id="780" r:id="rId14"/>
    <p:sldId id="781" r:id="rId15"/>
    <p:sldId id="782" r:id="rId16"/>
    <p:sldId id="787" r:id="rId17"/>
    <p:sldId id="792" r:id="rId18"/>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4" orient="horz" pos="3930" userDrawn="1">
          <p15:clr>
            <a:srgbClr val="A4A3A4"/>
          </p15:clr>
        </p15:guide>
        <p15:guide id="5" pos="7478">
          <p15:clr>
            <a:srgbClr val="A4A3A4"/>
          </p15:clr>
        </p15:guide>
        <p15:guide id="6" pos="205">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9933"/>
    <a:srgbClr val="0000FF"/>
    <a:srgbClr val="FFCC66"/>
    <a:srgbClr val="99FF99"/>
    <a:srgbClr val="CCFFCC"/>
    <a:srgbClr val="FF0000"/>
    <a:srgbClr val="003283"/>
    <a:srgbClr val="666666"/>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autoAdjust="0"/>
    <p:restoredTop sz="77856" autoAdjust="0"/>
  </p:normalViewPr>
  <p:slideViewPr>
    <p:cSldViewPr snapToGrid="0" snapToObjects="1" showGuides="1">
      <p:cViewPr varScale="1">
        <p:scale>
          <a:sx n="99" d="100"/>
          <a:sy n="99" d="100"/>
        </p:scale>
        <p:origin x="1032" y="90"/>
      </p:cViewPr>
      <p:guideLst>
        <p:guide orient="horz" pos="4118"/>
        <p:guide orient="horz" pos="3930"/>
        <p:guide pos="7478"/>
        <p:guide pos="20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7" d="100"/>
          <a:sy n="77" d="100"/>
        </p:scale>
        <p:origin x="-2046" y="-8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4"/>
            <a:ext cx="5709333" cy="425385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46309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de-DE" dirty="0" err="1" smtClean="0"/>
              <a:t>Behaviour</a:t>
            </a:r>
            <a:r>
              <a:rPr lang="de-DE" dirty="0" smtClean="0"/>
              <a:t> </a:t>
            </a:r>
            <a:r>
              <a:rPr lang="de-DE" dirty="0" err="1" smtClean="0"/>
              <a:t>of</a:t>
            </a:r>
            <a:r>
              <a:rPr lang="de-DE" dirty="0" smtClean="0"/>
              <a:t> </a:t>
            </a:r>
            <a:r>
              <a:rPr lang="de-DE" dirty="0" err="1" smtClean="0"/>
              <a:t>PubKey</a:t>
            </a:r>
            <a:r>
              <a:rPr lang="de-DE" dirty="0" smtClean="0"/>
              <a:t> check:</a:t>
            </a:r>
          </a:p>
          <a:p>
            <a:pPr marL="607239" lvl="1" indent="-285750">
              <a:buFont typeface="Arial" panose="020B0604020202020204" pitchFamily="34" charset="0"/>
              <a:buChar char="•"/>
            </a:pPr>
            <a:r>
              <a:rPr lang="de-DE" dirty="0" err="1" smtClean="0"/>
              <a:t>If</a:t>
            </a:r>
            <a:r>
              <a:rPr lang="de-DE" dirty="0" smtClean="0"/>
              <a:t> </a:t>
            </a:r>
            <a:r>
              <a:rPr lang="de-DE" dirty="0" err="1" smtClean="0"/>
              <a:t>key</a:t>
            </a:r>
            <a:r>
              <a:rPr lang="de-DE" baseline="0" dirty="0" smtClean="0"/>
              <a:t> </a:t>
            </a:r>
            <a:r>
              <a:rPr lang="de-DE" baseline="0" dirty="0" err="1" smtClean="0"/>
              <a:t>for</a:t>
            </a:r>
            <a:r>
              <a:rPr lang="de-DE" baseline="0" dirty="0" smtClean="0"/>
              <a:t> </a:t>
            </a:r>
            <a:r>
              <a:rPr lang="de-DE" baseline="0" dirty="0" err="1" smtClean="0"/>
              <a:t>this</a:t>
            </a:r>
            <a:r>
              <a:rPr lang="de-DE" baseline="0" dirty="0" smtClean="0"/>
              <a:t> host </a:t>
            </a:r>
            <a:r>
              <a:rPr lang="de-DE" baseline="0" dirty="0" err="1" smtClean="0"/>
              <a:t>is</a:t>
            </a:r>
            <a:r>
              <a:rPr lang="de-DE" baseline="0" dirty="0" smtClean="0"/>
              <a:t> </a:t>
            </a:r>
            <a:r>
              <a:rPr lang="de-DE" baseline="0" dirty="0" err="1" smtClean="0"/>
              <a:t>known</a:t>
            </a:r>
            <a:r>
              <a:rPr lang="de-DE" baseline="0" dirty="0" smtClean="0"/>
              <a:t> </a:t>
            </a:r>
            <a:r>
              <a:rPr lang="de-DE" baseline="0" dirty="0" err="1" smtClean="0"/>
              <a:t>and</a:t>
            </a:r>
            <a:r>
              <a:rPr lang="de-DE" baseline="0" dirty="0" smtClean="0"/>
              <a:t> </a:t>
            </a:r>
            <a:r>
              <a:rPr lang="de-DE" baseline="0" dirty="0" err="1" smtClean="0"/>
              <a:t>equal</a:t>
            </a:r>
            <a:r>
              <a:rPr lang="de-DE" baseline="0" dirty="0" smtClean="0"/>
              <a:t> -&gt; </a:t>
            </a:r>
            <a:r>
              <a:rPr lang="de-DE" baseline="0" dirty="0" err="1" smtClean="0"/>
              <a:t>continue</a:t>
            </a:r>
            <a:endParaRPr lang="de-DE" baseline="0" dirty="0" smtClean="0"/>
          </a:p>
          <a:p>
            <a:pPr marL="607239" lvl="1" indent="-285750">
              <a:buFont typeface="Arial" panose="020B0604020202020204" pitchFamily="34" charset="0"/>
              <a:buChar char="•"/>
            </a:pPr>
            <a:r>
              <a:rPr lang="de-DE" baseline="0" dirty="0" err="1" smtClean="0"/>
              <a:t>If</a:t>
            </a:r>
            <a:r>
              <a:rPr lang="de-DE" baseline="0" dirty="0" smtClean="0"/>
              <a:t> </a:t>
            </a:r>
            <a:r>
              <a:rPr lang="de-DE" baseline="0" dirty="0" err="1" smtClean="0"/>
              <a:t>key</a:t>
            </a:r>
            <a:r>
              <a:rPr lang="de-DE" baseline="0" dirty="0" smtClean="0"/>
              <a:t> </a:t>
            </a:r>
            <a:r>
              <a:rPr lang="de-DE" baseline="0" dirty="0" err="1" smtClean="0"/>
              <a:t>for</a:t>
            </a:r>
            <a:r>
              <a:rPr lang="de-DE" baseline="0" dirty="0" smtClean="0"/>
              <a:t> </a:t>
            </a:r>
            <a:r>
              <a:rPr lang="de-DE" baseline="0" dirty="0" err="1" smtClean="0"/>
              <a:t>this</a:t>
            </a:r>
            <a:r>
              <a:rPr lang="de-DE" baseline="0" dirty="0" smtClean="0"/>
              <a:t> host </a:t>
            </a:r>
            <a:r>
              <a:rPr lang="de-DE" baseline="0" dirty="0" err="1" smtClean="0"/>
              <a:t>is</a:t>
            </a:r>
            <a:r>
              <a:rPr lang="de-DE" baseline="0" dirty="0" smtClean="0"/>
              <a:t> not </a:t>
            </a:r>
            <a:r>
              <a:rPr lang="de-DE" baseline="0" dirty="0" err="1" smtClean="0"/>
              <a:t>known</a:t>
            </a:r>
            <a:r>
              <a:rPr lang="de-DE" baseline="0" dirty="0" smtClean="0"/>
              <a:t> -&gt; </a:t>
            </a:r>
            <a:r>
              <a:rPr lang="de-DE" baseline="0" dirty="0" err="1" smtClean="0"/>
              <a:t>ask</a:t>
            </a:r>
            <a:r>
              <a:rPr lang="de-DE" baseline="0" dirty="0" smtClean="0"/>
              <a:t> </a:t>
            </a:r>
            <a:r>
              <a:rPr lang="de-DE" baseline="0" dirty="0" err="1" smtClean="0"/>
              <a:t>user</a:t>
            </a:r>
            <a:r>
              <a:rPr lang="de-DE" baseline="0" dirty="0" smtClean="0"/>
              <a:t> </a:t>
            </a:r>
            <a:r>
              <a:rPr lang="de-DE" baseline="0" dirty="0" err="1" smtClean="0"/>
              <a:t>if</a:t>
            </a:r>
            <a:r>
              <a:rPr lang="de-DE" baseline="0" dirty="0" smtClean="0"/>
              <a:t> </a:t>
            </a:r>
            <a:r>
              <a:rPr lang="de-DE" baseline="0" dirty="0" err="1" smtClean="0"/>
              <a:t>key</a:t>
            </a:r>
            <a:r>
              <a:rPr lang="de-DE" baseline="0" dirty="0" smtClean="0"/>
              <a:t> </a:t>
            </a:r>
            <a:r>
              <a:rPr lang="de-DE" baseline="0" dirty="0" err="1" smtClean="0"/>
              <a:t>should</a:t>
            </a:r>
            <a:r>
              <a:rPr lang="de-DE" baseline="0" dirty="0" smtClean="0"/>
              <a:t> </a:t>
            </a:r>
            <a:r>
              <a:rPr lang="de-DE" baseline="0" dirty="0" err="1" smtClean="0"/>
              <a:t>be</a:t>
            </a:r>
            <a:r>
              <a:rPr lang="de-DE" baseline="0" dirty="0" smtClean="0"/>
              <a:t> </a:t>
            </a:r>
            <a:r>
              <a:rPr lang="de-DE" baseline="0" dirty="0" err="1" smtClean="0"/>
              <a:t>stored</a:t>
            </a:r>
            <a:endParaRPr lang="de-DE" baseline="0" dirty="0" smtClean="0"/>
          </a:p>
          <a:p>
            <a:pPr marL="607239" lvl="1" indent="-285750">
              <a:buFont typeface="Arial" panose="020B0604020202020204" pitchFamily="34" charset="0"/>
              <a:buChar char="•"/>
            </a:pPr>
            <a:r>
              <a:rPr lang="de-DE" baseline="0" dirty="0" err="1" smtClean="0"/>
              <a:t>If</a:t>
            </a:r>
            <a:r>
              <a:rPr lang="de-DE" baseline="0" dirty="0" smtClean="0"/>
              <a:t> </a:t>
            </a:r>
            <a:r>
              <a:rPr lang="de-DE" baseline="0" dirty="0" err="1" smtClean="0"/>
              <a:t>key</a:t>
            </a:r>
            <a:r>
              <a:rPr lang="de-DE" baseline="0" dirty="0" smtClean="0"/>
              <a:t> </a:t>
            </a:r>
            <a:r>
              <a:rPr lang="de-DE" baseline="0" dirty="0" err="1" smtClean="0"/>
              <a:t>for</a:t>
            </a:r>
            <a:r>
              <a:rPr lang="de-DE" baseline="0" dirty="0" smtClean="0"/>
              <a:t> </a:t>
            </a:r>
            <a:r>
              <a:rPr lang="de-DE" baseline="0" dirty="0" err="1" smtClean="0"/>
              <a:t>this</a:t>
            </a:r>
            <a:r>
              <a:rPr lang="de-DE" baseline="0" dirty="0" smtClean="0"/>
              <a:t> host </a:t>
            </a:r>
            <a:r>
              <a:rPr lang="de-DE" baseline="0" dirty="0" err="1" smtClean="0"/>
              <a:t>is</a:t>
            </a:r>
            <a:r>
              <a:rPr lang="de-DE" baseline="0" dirty="0" smtClean="0"/>
              <a:t> </a:t>
            </a:r>
            <a:r>
              <a:rPr lang="de-DE" baseline="0" dirty="0" err="1" smtClean="0"/>
              <a:t>known</a:t>
            </a:r>
            <a:r>
              <a:rPr lang="de-DE" baseline="0" dirty="0" smtClean="0"/>
              <a:t> </a:t>
            </a:r>
            <a:r>
              <a:rPr lang="de-DE" baseline="0" dirty="0" err="1" smtClean="0"/>
              <a:t>and</a:t>
            </a:r>
            <a:r>
              <a:rPr lang="de-DE" baseline="0" dirty="0" smtClean="0"/>
              <a:t> different -&gt; </a:t>
            </a:r>
            <a:r>
              <a:rPr lang="de-DE" baseline="0" dirty="0" err="1" smtClean="0"/>
              <a:t>abort</a:t>
            </a:r>
            <a:r>
              <a:rPr lang="de-DE" baseline="0" dirty="0" smtClean="0"/>
              <a:t> </a:t>
            </a:r>
            <a:r>
              <a:rPr lang="de-DE" baseline="0" dirty="0" err="1" smtClean="0"/>
              <a:t>with</a:t>
            </a:r>
            <a:r>
              <a:rPr lang="de-DE" baseline="0" dirty="0" smtClean="0"/>
              <a:t> </a:t>
            </a:r>
            <a:r>
              <a:rPr lang="de-DE" baseline="0" dirty="0" err="1" smtClean="0"/>
              <a:t>error</a:t>
            </a:r>
            <a:endParaRPr lang="de-DE" dirty="0" smtClean="0"/>
          </a:p>
          <a:p>
            <a:pPr marL="285750" indent="-285750">
              <a:buFont typeface="Arial" panose="020B0604020202020204" pitchFamily="34" charset="0"/>
              <a:buChar char="•"/>
            </a:pPr>
            <a:r>
              <a:rPr lang="de-DE" dirty="0" err="1" smtClean="0"/>
              <a:t>Why</a:t>
            </a:r>
            <a:r>
              <a:rPr lang="de-DE" dirty="0" smtClean="0"/>
              <a:t> </a:t>
            </a:r>
            <a:r>
              <a:rPr lang="de-DE" dirty="0" err="1" smtClean="0"/>
              <a:t>is</a:t>
            </a:r>
            <a:r>
              <a:rPr lang="de-DE" dirty="0" smtClean="0"/>
              <a:t> </a:t>
            </a:r>
            <a:r>
              <a:rPr lang="de-DE" dirty="0" err="1" smtClean="0"/>
              <a:t>it</a:t>
            </a:r>
            <a:r>
              <a:rPr lang="de-DE" dirty="0" smtClean="0"/>
              <a:t> </a:t>
            </a:r>
            <a:r>
              <a:rPr lang="de-DE" dirty="0" err="1" smtClean="0"/>
              <a:t>important</a:t>
            </a:r>
            <a:r>
              <a:rPr lang="de-DE" dirty="0" smtClean="0"/>
              <a:t> </a:t>
            </a:r>
            <a:r>
              <a:rPr lang="de-DE" dirty="0" err="1" smtClean="0"/>
              <a:t>to</a:t>
            </a:r>
            <a:r>
              <a:rPr lang="de-DE" dirty="0" smtClean="0"/>
              <a:t> check</a:t>
            </a:r>
            <a:r>
              <a:rPr lang="de-DE" baseline="0" dirty="0" smtClean="0"/>
              <a:t> </a:t>
            </a:r>
            <a:r>
              <a:rPr lang="de-DE" baseline="0" dirty="0" err="1" smtClean="0"/>
              <a:t>known_hosts</a:t>
            </a:r>
            <a:r>
              <a:rPr lang="de-DE" baseline="0" dirty="0" smtClean="0"/>
              <a:t>?</a:t>
            </a: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988761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de-DE" dirty="0" err="1" smtClean="0"/>
              <a:t>If</a:t>
            </a:r>
            <a:r>
              <a:rPr lang="de-DE" dirty="0" smtClean="0"/>
              <a:t> Alice</a:t>
            </a:r>
            <a:r>
              <a:rPr lang="de-DE" baseline="0" dirty="0" smtClean="0"/>
              <a:t> </a:t>
            </a:r>
            <a:r>
              <a:rPr lang="de-DE" baseline="0" dirty="0" err="1" smtClean="0"/>
              <a:t>does</a:t>
            </a:r>
            <a:r>
              <a:rPr lang="de-DE" baseline="0" dirty="0" smtClean="0"/>
              <a:t> not </a:t>
            </a:r>
            <a:r>
              <a:rPr lang="de-DE" baseline="0" dirty="0" err="1" smtClean="0"/>
              <a:t>know</a:t>
            </a:r>
            <a:r>
              <a:rPr lang="de-DE" baseline="0" dirty="0" smtClean="0"/>
              <a:t> </a:t>
            </a:r>
            <a:r>
              <a:rPr lang="de-DE" baseline="0" dirty="0" err="1" smtClean="0"/>
              <a:t>server</a:t>
            </a:r>
            <a:r>
              <a:rPr lang="de-DE" baseline="0" dirty="0" smtClean="0"/>
              <a:t> </a:t>
            </a:r>
            <a:r>
              <a:rPr lang="de-DE" baseline="0" dirty="0" err="1" smtClean="0"/>
              <a:t>key</a:t>
            </a:r>
            <a:r>
              <a:rPr lang="de-DE" baseline="0" dirty="0" smtClean="0"/>
              <a:t> </a:t>
            </a:r>
            <a:r>
              <a:rPr lang="de-DE" baseline="0" dirty="0" err="1" smtClean="0"/>
              <a:t>or</a:t>
            </a:r>
            <a:r>
              <a:rPr lang="de-DE" baseline="0" dirty="0" smtClean="0"/>
              <a:t> </a:t>
            </a:r>
            <a:r>
              <a:rPr lang="de-DE" baseline="0" dirty="0" err="1" smtClean="0"/>
              <a:t>knows</a:t>
            </a:r>
            <a:r>
              <a:rPr lang="de-DE" baseline="0" dirty="0" smtClean="0"/>
              <a:t> </a:t>
            </a:r>
            <a:r>
              <a:rPr lang="de-DE" baseline="0" dirty="0" err="1" smtClean="0"/>
              <a:t>it</a:t>
            </a:r>
            <a:r>
              <a:rPr lang="de-DE" baseline="0" dirty="0" smtClean="0"/>
              <a:t> </a:t>
            </a:r>
            <a:r>
              <a:rPr lang="de-DE" baseline="0" dirty="0" err="1" smtClean="0"/>
              <a:t>and</a:t>
            </a:r>
            <a:r>
              <a:rPr lang="de-DE" baseline="0" dirty="0" smtClean="0"/>
              <a:t> still </a:t>
            </a:r>
            <a:r>
              <a:rPr lang="de-DE" baseline="0" dirty="0" err="1" smtClean="0"/>
              <a:t>accepts</a:t>
            </a:r>
            <a:r>
              <a:rPr lang="de-DE" baseline="0" dirty="0" smtClean="0"/>
              <a:t> a </a:t>
            </a:r>
            <a:r>
              <a:rPr lang="de-DE" baseline="0" dirty="0" err="1" smtClean="0"/>
              <a:t>changing</a:t>
            </a:r>
            <a:r>
              <a:rPr lang="de-DE" baseline="0" dirty="0" smtClean="0"/>
              <a:t> </a:t>
            </a:r>
            <a:r>
              <a:rPr lang="de-DE" baseline="0" dirty="0" err="1" smtClean="0"/>
              <a:t>server</a:t>
            </a:r>
            <a:r>
              <a:rPr lang="de-DE" baseline="0" dirty="0" smtClean="0"/>
              <a:t> </a:t>
            </a:r>
            <a:r>
              <a:rPr lang="de-DE" baseline="0" dirty="0" err="1" smtClean="0"/>
              <a:t>key</a:t>
            </a:r>
            <a:r>
              <a:rPr lang="de-DE" baseline="0" dirty="0" smtClean="0"/>
              <a:t>, a Man in </a:t>
            </a:r>
            <a:r>
              <a:rPr lang="de-DE" baseline="0" dirty="0" err="1" smtClean="0"/>
              <a:t>the</a:t>
            </a:r>
            <a:r>
              <a:rPr lang="de-DE" baseline="0" dirty="0" smtClean="0"/>
              <a:t> </a:t>
            </a:r>
            <a:r>
              <a:rPr lang="de-DE" baseline="0" dirty="0" err="1" smtClean="0"/>
              <a:t>Middle</a:t>
            </a:r>
            <a:r>
              <a:rPr lang="de-DE" baseline="0" dirty="0" smtClean="0"/>
              <a:t> </a:t>
            </a:r>
            <a:r>
              <a:rPr lang="de-DE" baseline="0" dirty="0" err="1" smtClean="0"/>
              <a:t>attack</a:t>
            </a:r>
            <a:r>
              <a:rPr lang="de-DE" baseline="0" dirty="0" smtClean="0"/>
              <a:t> </a:t>
            </a:r>
            <a:r>
              <a:rPr lang="de-DE" baseline="0" dirty="0" err="1" smtClean="0"/>
              <a:t>is</a:t>
            </a:r>
            <a:r>
              <a:rPr lang="de-DE" baseline="0" dirty="0" smtClean="0"/>
              <a:t> </a:t>
            </a:r>
            <a:r>
              <a:rPr lang="de-DE" baseline="0" dirty="0" err="1" smtClean="0"/>
              <a:t>possible</a:t>
            </a: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660028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893733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Before</a:t>
            </a:r>
            <a:r>
              <a:rPr lang="de-DE" dirty="0" smtClean="0"/>
              <a:t> </a:t>
            </a:r>
            <a:r>
              <a:rPr lang="de-DE" dirty="0" err="1" smtClean="0"/>
              <a:t>displaying</a:t>
            </a:r>
            <a:r>
              <a:rPr lang="de-DE" baseline="0" dirty="0" smtClean="0"/>
              <a:t> </a:t>
            </a:r>
            <a:r>
              <a:rPr lang="de-DE" baseline="0" dirty="0" err="1" smtClean="0"/>
              <a:t>this</a:t>
            </a:r>
            <a:r>
              <a:rPr lang="de-DE" baseline="0" dirty="0" smtClean="0"/>
              <a:t> </a:t>
            </a:r>
            <a:r>
              <a:rPr lang="de-DE" baseline="0" dirty="0" err="1" smtClean="0"/>
              <a:t>slide</a:t>
            </a:r>
            <a:r>
              <a:rPr lang="de-DE" baseline="0" dirty="0" smtClean="0"/>
              <a:t>, </a:t>
            </a:r>
            <a:r>
              <a:rPr lang="de-DE" baseline="0" dirty="0" err="1" smtClean="0"/>
              <a:t>go</a:t>
            </a:r>
            <a:r>
              <a:rPr lang="de-DE" baseline="0" dirty="0" smtClean="0"/>
              <a:t> </a:t>
            </a:r>
            <a:r>
              <a:rPr lang="de-DE" baseline="0" dirty="0" err="1" smtClean="0"/>
              <a:t>to</a:t>
            </a:r>
            <a:r>
              <a:rPr lang="de-DE" baseline="0" dirty="0" smtClean="0"/>
              <a:t> https://monsoon.mo.sap.corp (</a:t>
            </a:r>
            <a:r>
              <a:rPr lang="de-DE" baseline="0" dirty="0" err="1" smtClean="0"/>
              <a:t>display</a:t>
            </a:r>
            <a:r>
              <a:rPr lang="de-DE" baseline="0" dirty="0" smtClean="0"/>
              <a:t> </a:t>
            </a:r>
            <a:r>
              <a:rPr lang="de-DE" baseline="0" dirty="0" err="1" smtClean="0"/>
              <a:t>with</a:t>
            </a:r>
            <a:r>
              <a:rPr lang="de-DE" baseline="0" dirty="0" smtClean="0"/>
              <a:t> MSIE) </a:t>
            </a:r>
            <a:r>
              <a:rPr lang="de-DE" baseline="0" dirty="0" err="1" smtClean="0"/>
              <a:t>and</a:t>
            </a:r>
            <a:r>
              <a:rPr lang="de-DE" baseline="0" dirty="0" smtClean="0"/>
              <a:t> </a:t>
            </a:r>
            <a:r>
              <a:rPr lang="de-DE" baseline="0" dirty="0" err="1" smtClean="0"/>
              <a:t>display</a:t>
            </a:r>
            <a:r>
              <a:rPr lang="de-DE" baseline="0" dirty="0" smtClean="0"/>
              <a:t> </a:t>
            </a:r>
            <a:r>
              <a:rPr lang="de-DE" baseline="0" dirty="0" err="1" smtClean="0"/>
              <a:t>the</a:t>
            </a:r>
            <a:r>
              <a:rPr lang="de-DE" baseline="0" dirty="0" smtClean="0"/>
              <a:t> </a:t>
            </a:r>
            <a:r>
              <a:rPr lang="de-DE" baseline="0" dirty="0" err="1" smtClean="0"/>
              <a:t>certificate</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website</a:t>
            </a:r>
            <a:r>
              <a:rPr lang="de-DE" baseline="0" dirty="0" smtClean="0"/>
              <a:t> (</a:t>
            </a:r>
            <a:r>
              <a:rPr lang="de-DE" baseline="0" dirty="0" err="1" smtClean="0"/>
              <a:t>click</a:t>
            </a:r>
            <a:r>
              <a:rPr lang="de-DE" baseline="0" dirty="0" smtClean="0"/>
              <a:t> </a:t>
            </a:r>
            <a:r>
              <a:rPr lang="de-DE" baseline="0" dirty="0" err="1" smtClean="0"/>
              <a:t>the</a:t>
            </a:r>
            <a:r>
              <a:rPr lang="de-DE" baseline="0" dirty="0" smtClean="0"/>
              <a:t> lock)</a:t>
            </a: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509193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Details </a:t>
            </a:r>
            <a:r>
              <a:rPr lang="de-DE" dirty="0" err="1" smtClean="0"/>
              <a:t>plain</a:t>
            </a:r>
            <a:r>
              <a:rPr lang="de-DE" dirty="0" smtClean="0"/>
              <a:t> Diffie</a:t>
            </a:r>
            <a:r>
              <a:rPr lang="de-DE" baseline="0" dirty="0" smtClean="0"/>
              <a:t> Hellman KE: </a:t>
            </a:r>
          </a:p>
          <a:p>
            <a:pPr marL="285750" indent="-285750">
              <a:buFont typeface="Arial" panose="020B0604020202020204" pitchFamily="34" charset="0"/>
              <a:buChar char="•"/>
            </a:pPr>
            <a:r>
              <a:rPr lang="de-DE" baseline="0" dirty="0" smtClean="0"/>
              <a:t>Client </a:t>
            </a:r>
            <a:r>
              <a:rPr lang="de-DE" baseline="0" dirty="0" err="1" smtClean="0"/>
              <a:t>generates</a:t>
            </a:r>
            <a:r>
              <a:rPr lang="de-DE" baseline="0" dirty="0" smtClean="0"/>
              <a:t> A = </a:t>
            </a:r>
            <a:r>
              <a:rPr lang="de-DE" baseline="0" dirty="0" err="1" smtClean="0"/>
              <a:t>g^a</a:t>
            </a:r>
            <a:r>
              <a:rPr lang="de-DE" baseline="0" dirty="0" smtClean="0"/>
              <a:t> </a:t>
            </a:r>
            <a:r>
              <a:rPr lang="de-DE" baseline="0" dirty="0" err="1" smtClean="0"/>
              <a:t>mod</a:t>
            </a:r>
            <a:r>
              <a:rPr lang="de-DE" baseline="0" dirty="0" smtClean="0"/>
              <a:t> p, </a:t>
            </a:r>
            <a:r>
              <a:rPr lang="de-DE" baseline="0" dirty="0" err="1" smtClean="0"/>
              <a:t>sends</a:t>
            </a:r>
            <a:r>
              <a:rPr lang="de-DE" baseline="0" dirty="0" smtClean="0"/>
              <a:t> A </a:t>
            </a:r>
            <a:r>
              <a:rPr lang="de-DE" baseline="0" dirty="0" err="1" smtClean="0"/>
              <a:t>to</a:t>
            </a:r>
            <a:r>
              <a:rPr lang="de-DE" baseline="0" dirty="0" smtClean="0"/>
              <a:t> Server</a:t>
            </a:r>
          </a:p>
          <a:p>
            <a:pPr marL="285750" indent="-285750">
              <a:buFont typeface="Arial" panose="020B0604020202020204" pitchFamily="34" charset="0"/>
              <a:buChar char="•"/>
            </a:pPr>
            <a:r>
              <a:rPr lang="de-DE" baseline="0" dirty="0" smtClean="0"/>
              <a:t>Server </a:t>
            </a:r>
            <a:r>
              <a:rPr lang="de-DE" baseline="0" dirty="0" err="1" smtClean="0"/>
              <a:t>generates</a:t>
            </a:r>
            <a:r>
              <a:rPr lang="de-DE" baseline="0" dirty="0" smtClean="0"/>
              <a:t> B = </a:t>
            </a:r>
            <a:r>
              <a:rPr lang="de-DE" baseline="0" dirty="0" err="1" smtClean="0"/>
              <a:t>g^b</a:t>
            </a:r>
            <a:r>
              <a:rPr lang="de-DE" baseline="0" dirty="0" smtClean="0"/>
              <a:t> </a:t>
            </a:r>
            <a:r>
              <a:rPr lang="de-DE" baseline="0" dirty="0" err="1" smtClean="0"/>
              <a:t>mod</a:t>
            </a:r>
            <a:r>
              <a:rPr lang="de-DE" baseline="0" dirty="0" smtClean="0"/>
              <a:t> p, </a:t>
            </a:r>
            <a:r>
              <a:rPr lang="de-DE" baseline="0" dirty="0" err="1" smtClean="0"/>
              <a:t>sends</a:t>
            </a:r>
            <a:r>
              <a:rPr lang="de-DE" baseline="0" dirty="0" smtClean="0"/>
              <a:t> B </a:t>
            </a:r>
            <a:r>
              <a:rPr lang="de-DE" baseline="0" dirty="0" err="1" smtClean="0"/>
              <a:t>to</a:t>
            </a:r>
            <a:r>
              <a:rPr lang="de-DE" baseline="0" dirty="0" smtClean="0"/>
              <a:t> Client</a:t>
            </a:r>
          </a:p>
          <a:p>
            <a:pPr marL="285750" indent="-285750">
              <a:buFont typeface="Arial" panose="020B0604020202020204" pitchFamily="34" charset="0"/>
              <a:buChar char="•"/>
            </a:pPr>
            <a:r>
              <a:rPr lang="de-DE" baseline="0" dirty="0" smtClean="0"/>
              <a:t>K = </a:t>
            </a:r>
            <a:r>
              <a:rPr lang="de-DE" baseline="0" dirty="0" err="1" smtClean="0"/>
              <a:t>B^a</a:t>
            </a:r>
            <a:r>
              <a:rPr lang="de-DE" baseline="0" dirty="0" smtClean="0"/>
              <a:t> </a:t>
            </a:r>
            <a:r>
              <a:rPr lang="de-DE" baseline="0" dirty="0" err="1" smtClean="0"/>
              <a:t>mod</a:t>
            </a:r>
            <a:r>
              <a:rPr lang="de-DE" baseline="0" dirty="0" smtClean="0"/>
              <a:t> p = (</a:t>
            </a:r>
            <a:r>
              <a:rPr lang="de-DE" baseline="0" dirty="0" err="1" smtClean="0"/>
              <a:t>g^b</a:t>
            </a:r>
            <a:r>
              <a:rPr lang="de-DE" baseline="0" dirty="0" smtClean="0"/>
              <a:t>)^a </a:t>
            </a:r>
            <a:r>
              <a:rPr lang="de-DE" baseline="0" dirty="0" err="1" smtClean="0"/>
              <a:t>mod</a:t>
            </a:r>
            <a:r>
              <a:rPr lang="de-DE" baseline="0" dirty="0" smtClean="0"/>
              <a:t> p = </a:t>
            </a:r>
            <a:r>
              <a:rPr lang="de-DE" baseline="0" dirty="0" err="1" smtClean="0"/>
              <a:t>A^b</a:t>
            </a:r>
            <a:r>
              <a:rPr lang="de-DE" baseline="0" dirty="0" smtClean="0"/>
              <a:t> </a:t>
            </a:r>
            <a:r>
              <a:rPr lang="de-DE" baseline="0" dirty="0" err="1" smtClean="0"/>
              <a:t>mod</a:t>
            </a:r>
            <a:r>
              <a:rPr lang="de-DE" baseline="0" dirty="0" smtClean="0"/>
              <a:t> p (p prime, g </a:t>
            </a:r>
            <a:r>
              <a:rPr lang="de-DE" baseline="0" dirty="0" err="1" smtClean="0"/>
              <a:t>generator</a:t>
            </a:r>
            <a:r>
              <a:rPr lang="de-DE" baseline="0" dirty="0" smtClean="0"/>
              <a:t> </a:t>
            </a:r>
            <a:r>
              <a:rPr lang="de-DE" baseline="0" dirty="0" err="1" smtClean="0"/>
              <a:t>both</a:t>
            </a:r>
            <a:r>
              <a:rPr lang="de-DE" baseline="0" dirty="0" smtClean="0"/>
              <a:t> </a:t>
            </a:r>
            <a:r>
              <a:rPr lang="de-DE" baseline="0" dirty="0" err="1" smtClean="0"/>
              <a:t>prearranged</a:t>
            </a:r>
            <a:r>
              <a:rPr lang="de-DE" baseline="0" dirty="0" smtClean="0"/>
              <a:t>)</a:t>
            </a:r>
          </a:p>
          <a:p>
            <a:pPr marL="285750" indent="-285750">
              <a:buFont typeface="Arial" panose="020B0604020202020204" pitchFamily="34" charset="0"/>
              <a:buChar char="•"/>
            </a:pP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316641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5" name="Rectangle 4"/>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2480410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200"/>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728400"/>
            <a:ext cx="5555046" cy="4341474"/>
          </a:xfrm>
        </p:spPr>
        <p:txBody>
          <a:bodyPr vert="horz" lIns="0" tIns="1296000" rIns="0" bIns="0" rtlCol="0" anchor="t" anchorCtr="0">
            <a:noAutofit/>
          </a:bodyPr>
          <a:lstStyle>
            <a:lvl1pPr marL="0" indent="0" algn="ctr" defTabSz="1219444"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728399"/>
            <a:ext cx="5663159" cy="4341475"/>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smtClean="0"/>
              <a:t>First level</a:t>
            </a:r>
          </a:p>
          <a:p>
            <a:pPr marL="627063" lvl="1" indent="-342900">
              <a:buFont typeface="Arial" charset="0"/>
              <a:buChar char="•"/>
            </a:pPr>
            <a:r>
              <a:rPr lang="en-US" dirty="0" smtClean="0"/>
              <a:t>Second level</a:t>
            </a:r>
          </a:p>
          <a:p>
            <a:pPr marL="539750" lvl="2" indent="328613">
              <a:buFont typeface="Arial" charset="0"/>
              <a:buChar char="•"/>
            </a:pPr>
            <a:r>
              <a:rPr lang="en-US" dirty="0" smtClean="0"/>
              <a:t>Third level</a:t>
            </a:r>
          </a:p>
          <a:p>
            <a:pPr marL="1254125" lvl="3" indent="-393700">
              <a:buClr>
                <a:schemeClr val="accent1"/>
              </a:buClr>
              <a:buFont typeface="Arial" charset="0"/>
              <a:buChar char="•"/>
            </a:pPr>
            <a:r>
              <a:rPr lang="en-US" dirty="0" smtClean="0"/>
              <a:t>Fourth level</a:t>
            </a:r>
          </a:p>
          <a:p>
            <a:pPr marL="1611313" lvl="4" indent="-406400">
              <a:buClr>
                <a:schemeClr val="accent1"/>
              </a:buClr>
              <a:buFont typeface="Arial" charset="0"/>
              <a:buChar char="•"/>
            </a:pPr>
            <a:r>
              <a:rPr lang="en-US" dirty="0" smtClean="0"/>
              <a:t>Fifth level</a:t>
            </a:r>
            <a:endParaRPr lang="de-DE" dirty="0"/>
          </a:p>
        </p:txBody>
      </p:sp>
    </p:spTree>
    <p:extLst>
      <p:ext uri="{BB962C8B-B14F-4D97-AF65-F5344CB8AC3E}">
        <p14:creationId xmlns:p14="http://schemas.microsoft.com/office/powerpoint/2010/main" val="205881384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5436587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329731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2016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24377378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2016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4278366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7665887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21158783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591"/>
            <a:ext cx="11319728" cy="2147267"/>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smtClean="0">
                  <a:solidFill>
                    <a:schemeClr val="tx1"/>
                  </a:solidFill>
                  <a:latin typeface="+mn-lt"/>
                  <a:ea typeface="+mn-ea"/>
                  <a:cs typeface="+mn-cs"/>
                </a:rPr>
                <a:t>Exercise</a:t>
              </a:r>
              <a:endParaRPr lang="en-US" sz="4300" dirty="0" smtClean="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7367"/>
            <a:ext cx="4902200" cy="459890"/>
          </a:xfrm>
        </p:spPr>
        <p:txBody>
          <a:bodyPr/>
          <a:lstStyle>
            <a:lvl1pPr marL="0" indent="0">
              <a:tabLst/>
              <a:defRPr sz="2400" baseline="0"/>
            </a:lvl1pPr>
          </a:lstStyle>
          <a:p>
            <a:pPr lvl="0"/>
            <a:r>
              <a:rPr lang="en-US" smtClean="0"/>
              <a:t>&lt;Title / Description&gt;</a:t>
            </a:r>
            <a:endParaRPr lang="en-US" dirty="0"/>
          </a:p>
        </p:txBody>
      </p:sp>
      <p:sp>
        <p:nvSpPr>
          <p:cNvPr id="9" name="Rectangle 8"/>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591"/>
            <a:ext cx="11319728" cy="2147267"/>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smtClean="0">
                  <a:solidFill>
                    <a:schemeClr val="tx1"/>
                  </a:solidFill>
                  <a:latin typeface="+mn-lt"/>
                  <a:ea typeface="+mn-ea"/>
                  <a:cs typeface="+mn-cs"/>
                </a:rPr>
                <a:t>Exercise</a:t>
              </a:r>
              <a:endParaRPr lang="en-US" sz="4300" dirty="0" smtClean="0">
                <a:solidFill>
                  <a:schemeClr val="tx1"/>
                </a:solidFill>
                <a:latin typeface="+mn-lt"/>
                <a:ea typeface="+mn-ea"/>
                <a:cs typeface="+mn-cs"/>
              </a:endParaRPr>
            </a:p>
          </p:txBody>
        </p:sp>
      </p:grpSp>
    </p:spTree>
    <p:extLst>
      <p:ext uri="{BB962C8B-B14F-4D97-AF65-F5344CB8AC3E}">
        <p14:creationId xmlns:p14="http://schemas.microsoft.com/office/powerpoint/2010/main" val="33331179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3158799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800" b="1"/>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endParaRPr lang="en-US" dirty="0" smtClean="0"/>
          </a:p>
        </p:txBody>
      </p:sp>
    </p:spTree>
    <p:extLst>
      <p:ext uri="{BB962C8B-B14F-4D97-AF65-F5344CB8AC3E}">
        <p14:creationId xmlns:p14="http://schemas.microsoft.com/office/powerpoint/2010/main" val="69282459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200"/>
            </a:lvl1pPr>
          </a:lstStyle>
          <a:p>
            <a:r>
              <a:rPr lang="en-US" noProof="0" dirty="0" smtClean="0"/>
              <a:t>Insert page title</a:t>
            </a:r>
            <a:endParaRPr lang="en-US" dirty="0"/>
          </a:p>
        </p:txBody>
      </p:sp>
    </p:spTree>
    <p:extLst>
      <p:ext uri="{BB962C8B-B14F-4D97-AF65-F5344CB8AC3E}">
        <p14:creationId xmlns:p14="http://schemas.microsoft.com/office/powerpoint/2010/main" val="40039721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marL="342900" indent="-342900">
              <a:buFont typeface="Arial" charset="0"/>
              <a:buChar char="•"/>
              <a:defRPr sz="2800"/>
            </a:lvl1pPr>
            <a:lvl2pPr marL="627063" indent="-342900">
              <a:buFont typeface="Arial" charset="0"/>
              <a:buChar char="•"/>
              <a:defRPr sz="2400"/>
            </a:lvl2pPr>
            <a:lvl3pPr marL="539750" indent="328613">
              <a:buFont typeface="Arial" charset="0"/>
              <a:buChar char="•"/>
              <a:tabLst/>
              <a:defRPr sz="2000"/>
            </a:lvl3pPr>
            <a:lvl4pPr marL="1254125" indent="-393700">
              <a:buClr>
                <a:schemeClr val="accent1"/>
              </a:buClr>
              <a:buFont typeface="Arial" charset="0"/>
              <a:buChar char="•"/>
              <a:tabLst/>
              <a:defRPr sz="1600"/>
            </a:lvl4pPr>
            <a:lvl5pPr marL="1611313" indent="-406400">
              <a:buClr>
                <a:schemeClr val="accent1"/>
              </a:buClr>
              <a:buFont typeface="Arial" charset="0"/>
              <a:buChar char="•"/>
              <a:tabLst/>
              <a:defRPr/>
            </a:lvl5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2522306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extLst>
      <p:ext uri="{BB962C8B-B14F-4D97-AF65-F5344CB8AC3E}">
        <p14:creationId xmlns:p14="http://schemas.microsoft.com/office/powerpoint/2010/main" val="23515060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marL="0" marR="0" lvl="0" indent="0" algn="l" defTabSz="1088776"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smtClean="0">
                <a:ln>
                  <a:noFill/>
                </a:ln>
                <a:solidFill>
                  <a:srgbClr val="000000"/>
                </a:solidFill>
                <a:effectLst/>
                <a:uLnTx/>
                <a:uFillTx/>
                <a:latin typeface="+mn-lt"/>
                <a:ea typeface="+mn-ea"/>
                <a:cs typeface="+mn-cs"/>
              </a:rPr>
              <a:t>First level</a:t>
            </a:r>
          </a:p>
          <a:p>
            <a:pPr marL="0" marR="0" lvl="1" indent="0" algn="l" defTabSz="1088776"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smtClean="0">
                <a:ln>
                  <a:noFill/>
                </a:ln>
                <a:solidFill>
                  <a:srgbClr val="000000"/>
                </a:solidFill>
                <a:effectLst/>
                <a:uLnTx/>
                <a:uFillTx/>
                <a:latin typeface="+mn-lt"/>
                <a:ea typeface="+mn-ea"/>
                <a:cs typeface="+mn-cs"/>
              </a:rPr>
              <a:t>Second level</a:t>
            </a:r>
          </a:p>
          <a:p>
            <a:pPr marL="180000" marR="0" lvl="2" indent="-180000" algn="l" defTabSz="1088776"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Third level</a:t>
            </a:r>
          </a:p>
          <a:p>
            <a:pPr marL="360000" marR="0" lvl="3" indent="-180000" algn="l" defTabSz="1088776"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Fourth level</a:t>
            </a:r>
          </a:p>
          <a:p>
            <a:pPr marL="540000" marR="0" lvl="4" indent="-180000" algn="l" defTabSz="1088776"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34" name="TextBox 33"/>
          <p:cNvSpPr txBox="1"/>
          <p:nvPr/>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smtClean="0">
              <a:solidFill>
                <a:schemeClr val="bg1"/>
              </a:solidFill>
            </a:endParaRPr>
          </a:p>
        </p:txBody>
      </p:sp>
      <p:sp>
        <p:nvSpPr>
          <p:cNvPr id="4" name="Information_Classification"/>
          <p:cNvSpPr txBox="1"/>
          <p:nvPr/>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14" name="TextBox 13"/>
          <p:cNvSpPr txBox="1"/>
          <p:nvPr/>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smtClean="0">
              <a:solidFill>
                <a:schemeClr val="bg1"/>
              </a:solidFill>
            </a:endParaRPr>
          </a:p>
        </p:txBody>
      </p:sp>
      <p:sp>
        <p:nvSpPr>
          <p:cNvPr id="15" name="Information_Classification"/>
          <p:cNvSpPr txBox="1"/>
          <p:nvPr/>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2715320752"/>
      </p:ext>
    </p:extLst>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 id="2147484078" r:id="rId12"/>
    <p:sldLayoutId id="2147484079" r:id="rId13"/>
    <p:sldLayoutId id="2147484080" r:id="rId14"/>
  </p:sldLayoutIdLst>
  <p:timing>
    <p:tnLst>
      <p:par>
        <p:cTn id="1" dur="indefinite" restart="never" nodeType="tmRoot"/>
      </p:par>
    </p:tnLst>
  </p:timing>
  <p:hf hdr="0" ftr="0" dt="0"/>
  <p:txStyles>
    <p:titleStyle>
      <a:lvl1pPr algn="l" defTabSz="1088776" rtl="0" eaLnBrk="1" latinLnBrk="0" hangingPunct="1">
        <a:spcBef>
          <a:spcPct val="0"/>
        </a:spcBef>
        <a:buNone/>
        <a:defRPr sz="2800" b="1" kern="1200">
          <a:solidFill>
            <a:schemeClr val="tx2"/>
          </a:solidFill>
          <a:latin typeface="+mj-lt"/>
          <a:ea typeface="+mj-ea"/>
          <a:cs typeface="+mj-cs"/>
        </a:defRPr>
      </a:lvl1pPr>
    </p:titleStyle>
    <p:bodyStyle>
      <a:lvl1pPr marL="342900" marR="0" indent="-342900" algn="l" defTabSz="1088776" rtl="0" eaLnBrk="1" fontAlgn="auto" latinLnBrk="0" hangingPunct="1">
        <a:lnSpc>
          <a:spcPct val="100000"/>
        </a:lnSpc>
        <a:spcBef>
          <a:spcPts val="2400"/>
        </a:spcBef>
        <a:spcAft>
          <a:spcPts val="0"/>
        </a:spcAft>
        <a:buClr>
          <a:srgbClr val="F0AB00"/>
        </a:buClr>
        <a:buSzPct val="80000"/>
        <a:buFont typeface="Arial" charset="0"/>
        <a:buNone/>
        <a:tabLst/>
        <a:defRPr sz="2800" b="1" kern="1200">
          <a:solidFill>
            <a:schemeClr val="tx1"/>
          </a:solidFill>
          <a:latin typeface="+mn-lt"/>
          <a:ea typeface="+mn-ea"/>
          <a:cs typeface="+mn-cs"/>
        </a:defRPr>
      </a:lvl1pPr>
      <a:lvl2pPr marL="0" marR="0" indent="0" algn="l" defTabSz="1088776"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80000" marR="0" indent="-180000" algn="l" defTabSz="1088776"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60000" marR="0" indent="-180000" algn="l" defTabSz="1088776"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40000" marR="0" indent="-180000" algn="l" defTabSz="1088776"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docs.pivotal.io/pivotalcf/devguide/deploy-apps/blue-green.html" TargetMode="External"/><Relationship Id="rId2" Type="http://schemas.openxmlformats.org/officeDocument/2006/relationships/hyperlink" Target="http://martinfowler.com/bliki/BlueGreenDeployment.html"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
          <a:stretch/>
        </p:blipFill>
        <p:spPr>
          <a:xfrm>
            <a:off x="1" y="0"/>
            <a:ext cx="12195174"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0" y="826364"/>
            <a:ext cx="6705600" cy="5575957"/>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Security Basics</a:t>
            </a:r>
            <a:endParaRPr lang="en-US" dirty="0"/>
          </a:p>
        </p:txBody>
      </p:sp>
      <p:sp>
        <p:nvSpPr>
          <p:cNvPr id="6" name="Subtitle 5"/>
          <p:cNvSpPr>
            <a:spLocks noGrp="1"/>
          </p:cNvSpPr>
          <p:nvPr>
            <p:ph type="subTitle" idx="1"/>
          </p:nvPr>
        </p:nvSpPr>
        <p:spPr/>
        <p:txBody>
          <a:bodyPr/>
          <a:lstStyle/>
          <a:p>
            <a:endParaRPr lang="de-DE"/>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2301299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bwMode="gray">
          <a:xfrm>
            <a:off x="7980882" y="1232035"/>
            <a:ext cx="3890443" cy="5006840"/>
          </a:xfrm>
          <a:prstGeom prst="roundRect">
            <a:avLst/>
          </a:prstGeom>
          <a:solidFill>
            <a:schemeClr val="accent3"/>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smtClean="0">
                <a:ea typeface="Arial Unicode MS" pitchFamily="34" charset="-128"/>
                <a:cs typeface="Arial Unicode MS" pitchFamily="34" charset="-128"/>
              </a:rPr>
              <a:t>Server (Bob)</a:t>
            </a:r>
            <a:endParaRPr sz="2000" kern="0" dirty="0">
              <a:ea typeface="Arial Unicode MS" pitchFamily="34" charset="-128"/>
              <a:cs typeface="Arial Unicode MS" pitchFamily="34" charset="-128"/>
            </a:endParaRPr>
          </a:p>
        </p:txBody>
      </p:sp>
      <p:sp>
        <p:nvSpPr>
          <p:cNvPr id="15" name="Rounded Rectangle 14"/>
          <p:cNvSpPr/>
          <p:nvPr/>
        </p:nvSpPr>
        <p:spPr bwMode="gray">
          <a:xfrm>
            <a:off x="325438" y="1232034"/>
            <a:ext cx="3890443" cy="5006841"/>
          </a:xfrm>
          <a:prstGeom prst="roundRect">
            <a:avLst/>
          </a:prstGeom>
          <a:solidFill>
            <a:schemeClr val="accent3"/>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Client </a:t>
            </a:r>
            <a:r>
              <a:rPr lang="de-DE" sz="2000" kern="0" dirty="0" smtClean="0">
                <a:ea typeface="Arial Unicode MS" pitchFamily="34" charset="-128"/>
                <a:cs typeface="Arial Unicode MS" pitchFamily="34" charset="-128"/>
              </a:rPr>
              <a:t>(Alice)</a:t>
            </a:r>
            <a:endParaRPr sz="2000" kern="0" dirty="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smtClean="0"/>
              <a:t>SSH (Secure </a:t>
            </a:r>
            <a:r>
              <a:rPr lang="de-DE" dirty="0" err="1" smtClean="0"/>
              <a:t>SHell</a:t>
            </a:r>
            <a:r>
              <a:rPr lang="de-DE" dirty="0" smtClean="0"/>
              <a:t>)</a:t>
            </a:r>
            <a:endParaRPr lang="de-DE" dirty="0"/>
          </a:p>
        </p:txBody>
      </p:sp>
      <p:cxnSp>
        <p:nvCxnSpPr>
          <p:cNvPr id="12" name="Straight Arrow Connector 11"/>
          <p:cNvCxnSpPr/>
          <p:nvPr/>
        </p:nvCxnSpPr>
        <p:spPr>
          <a:xfrm>
            <a:off x="3511505" y="2483900"/>
            <a:ext cx="5399994" cy="39623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777417" y="2214913"/>
            <a:ext cx="859210"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Connect</a:t>
            </a:r>
            <a:endParaRPr lang="de-DE" sz="1800" kern="0" dirty="0">
              <a:ea typeface="Arial Unicode MS" pitchFamily="34" charset="-128"/>
              <a:cs typeface="Arial Unicode MS" pitchFamily="34" charset="-128"/>
            </a:endParaRPr>
          </a:p>
        </p:txBody>
      </p:sp>
      <p:sp>
        <p:nvSpPr>
          <p:cNvPr id="23" name="Rounded Rectangle 22"/>
          <p:cNvSpPr/>
          <p:nvPr/>
        </p:nvSpPr>
        <p:spPr bwMode="gray">
          <a:xfrm>
            <a:off x="8314476" y="1891587"/>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PrivKey</a:t>
            </a:r>
            <a:r>
              <a:rPr lang="de-DE" sz="2000" kern="0" dirty="0" smtClean="0">
                <a:ea typeface="Arial Unicode MS" pitchFamily="34" charset="-128"/>
                <a:cs typeface="Arial Unicode MS" pitchFamily="34" charset="-128"/>
              </a:rPr>
              <a:t> Server</a:t>
            </a:r>
            <a:endParaRPr sz="2000" kern="0" dirty="0">
              <a:ea typeface="Arial Unicode MS" pitchFamily="34" charset="-128"/>
              <a:cs typeface="Arial Unicode MS" pitchFamily="34" charset="-128"/>
            </a:endParaRPr>
          </a:p>
        </p:txBody>
      </p:sp>
      <p:cxnSp>
        <p:nvCxnSpPr>
          <p:cNvPr id="24" name="Straight Arrow Connector 23"/>
          <p:cNvCxnSpPr/>
          <p:nvPr/>
        </p:nvCxnSpPr>
        <p:spPr>
          <a:xfrm flipH="1">
            <a:off x="3534564" y="2983891"/>
            <a:ext cx="5391035" cy="49119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512860" y="4605769"/>
            <a:ext cx="5407754" cy="45019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213524" y="3392937"/>
            <a:ext cx="1769715" cy="276999"/>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Server </a:t>
            </a:r>
            <a:r>
              <a:rPr lang="de-DE" sz="1800" kern="0" dirty="0" err="1" smtClean="0">
                <a:ea typeface="Arial Unicode MS" pitchFamily="34" charset="-128"/>
                <a:cs typeface="Arial Unicode MS" pitchFamily="34" charset="-128"/>
              </a:rPr>
              <a:t>public</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key</a:t>
            </a:r>
            <a:endParaRPr lang="de-DE" sz="1800" kern="0" dirty="0" smtClean="0">
              <a:ea typeface="Arial Unicode MS" pitchFamily="34" charset="-128"/>
              <a:cs typeface="Arial Unicode MS" pitchFamily="34" charset="-128"/>
            </a:endParaRPr>
          </a:p>
        </p:txBody>
      </p:sp>
      <p:cxnSp>
        <p:nvCxnSpPr>
          <p:cNvPr id="7" name="Straight Arrow Connector 6"/>
          <p:cNvCxnSpPr/>
          <p:nvPr/>
        </p:nvCxnSpPr>
        <p:spPr>
          <a:xfrm>
            <a:off x="1931138" y="3484527"/>
            <a:ext cx="355571" cy="47488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bwMode="gray">
          <a:xfrm>
            <a:off x="429683" y="1891587"/>
            <a:ext cx="2063275" cy="1592940"/>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known_hosts</a:t>
            </a:r>
            <a:endParaRPr sz="2000" kern="0" dirty="0">
              <a:ea typeface="Arial Unicode MS" pitchFamily="34" charset="-128"/>
              <a:cs typeface="Arial Unicode MS" pitchFamily="34" charset="-128"/>
            </a:endParaRPr>
          </a:p>
        </p:txBody>
      </p:sp>
      <p:sp>
        <p:nvSpPr>
          <p:cNvPr id="21" name="Rounded Rectangle 20"/>
          <p:cNvSpPr/>
          <p:nvPr/>
        </p:nvSpPr>
        <p:spPr bwMode="gray">
          <a:xfrm>
            <a:off x="860798" y="2443710"/>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PubKey</a:t>
            </a:r>
            <a:r>
              <a:rPr lang="de-DE" sz="2000" kern="0" dirty="0" smtClean="0">
                <a:ea typeface="Arial Unicode MS" pitchFamily="34" charset="-128"/>
                <a:cs typeface="Arial Unicode MS" pitchFamily="34" charset="-128"/>
              </a:rPr>
              <a:t> Server</a:t>
            </a:r>
            <a:endParaRPr sz="2000" kern="0" dirty="0">
              <a:ea typeface="Arial Unicode MS" pitchFamily="34" charset="-128"/>
              <a:cs typeface="Arial Unicode MS" pitchFamily="34" charset="-128"/>
            </a:endParaRPr>
          </a:p>
        </p:txBody>
      </p:sp>
      <p:sp>
        <p:nvSpPr>
          <p:cNvPr id="25" name="Rounded Rectangle 24"/>
          <p:cNvSpPr/>
          <p:nvPr/>
        </p:nvSpPr>
        <p:spPr bwMode="gray">
          <a:xfrm>
            <a:off x="2328508" y="3309437"/>
            <a:ext cx="1194047" cy="838411"/>
          </a:xfrm>
          <a:prstGeom prst="roundRect">
            <a:avLst/>
          </a:prstGeom>
          <a:solidFill>
            <a:schemeClr val="bg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PubKeyknown</a:t>
            </a:r>
            <a:r>
              <a:rPr lang="de-DE" sz="2000" kern="0" dirty="0" smtClean="0">
                <a:ea typeface="Arial Unicode MS" pitchFamily="34" charset="-128"/>
                <a:cs typeface="Arial Unicode MS" pitchFamily="34" charset="-128"/>
              </a:rPr>
              <a:t>?</a:t>
            </a:r>
            <a:endParaRPr sz="2000" kern="0" dirty="0">
              <a:ea typeface="Arial Unicode MS" pitchFamily="34" charset="-128"/>
              <a:cs typeface="Arial Unicode MS" pitchFamily="34" charset="-128"/>
            </a:endParaRPr>
          </a:p>
        </p:txBody>
      </p:sp>
      <p:sp>
        <p:nvSpPr>
          <p:cNvPr id="35" name="TextBox 34"/>
          <p:cNvSpPr txBox="1"/>
          <p:nvPr/>
        </p:nvSpPr>
        <p:spPr>
          <a:xfrm>
            <a:off x="5340020" y="4979018"/>
            <a:ext cx="1487587" cy="276999"/>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Key Exchange</a:t>
            </a:r>
          </a:p>
        </p:txBody>
      </p:sp>
      <p:sp>
        <p:nvSpPr>
          <p:cNvPr id="36" name="TextBox 35"/>
          <p:cNvSpPr txBox="1"/>
          <p:nvPr/>
        </p:nvSpPr>
        <p:spPr>
          <a:xfrm>
            <a:off x="5038655" y="5681395"/>
            <a:ext cx="2090316" cy="276999"/>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Client </a:t>
            </a:r>
            <a:r>
              <a:rPr lang="de-DE" sz="1800" kern="0" dirty="0" err="1" smtClean="0">
                <a:ea typeface="Arial Unicode MS" pitchFamily="34" charset="-128"/>
                <a:cs typeface="Arial Unicode MS" pitchFamily="34" charset="-128"/>
              </a:rPr>
              <a:t>authentication</a:t>
            </a:r>
            <a:endParaRPr lang="de-DE" sz="1800" kern="0" dirty="0" smtClean="0">
              <a:ea typeface="Arial Unicode MS" pitchFamily="34" charset="-128"/>
              <a:cs typeface="Arial Unicode MS" pitchFamily="34" charset="-128"/>
            </a:endParaRPr>
          </a:p>
        </p:txBody>
      </p:sp>
      <p:sp>
        <p:nvSpPr>
          <p:cNvPr id="37" name="Rounded Rectangle 36"/>
          <p:cNvSpPr/>
          <p:nvPr/>
        </p:nvSpPr>
        <p:spPr bwMode="gray">
          <a:xfrm>
            <a:off x="2318813" y="4273966"/>
            <a:ext cx="1194047" cy="838411"/>
          </a:xfrm>
          <a:prstGeom prst="roundRect">
            <a:avLst/>
          </a:prstGeom>
          <a:solidFill>
            <a:schemeClr val="bg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Encrypt</a:t>
            </a:r>
            <a:endParaRPr sz="2000" kern="0" dirty="0">
              <a:ea typeface="Arial Unicode MS" pitchFamily="34" charset="-128"/>
              <a:cs typeface="Arial Unicode MS" pitchFamily="34" charset="-128"/>
            </a:endParaRPr>
          </a:p>
        </p:txBody>
      </p:sp>
      <p:cxnSp>
        <p:nvCxnSpPr>
          <p:cNvPr id="38" name="Straight Arrow Connector 37"/>
          <p:cNvCxnSpPr>
            <a:stCxn id="21" idx="2"/>
            <a:endCxn id="37" idx="1"/>
          </p:cNvCxnSpPr>
          <p:nvPr/>
        </p:nvCxnSpPr>
        <p:spPr>
          <a:xfrm>
            <a:off x="1457822" y="3282121"/>
            <a:ext cx="860991" cy="141105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bwMode="gray">
          <a:xfrm>
            <a:off x="9926103" y="1891587"/>
            <a:ext cx="1383581"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smtClean="0">
                <a:ea typeface="Arial Unicode MS" pitchFamily="34" charset="-128"/>
                <a:cs typeface="Arial Unicode MS" pitchFamily="34" charset="-128"/>
              </a:rPr>
              <a:t>Login Database</a:t>
            </a:r>
            <a:endParaRPr sz="2000" kern="0" dirty="0">
              <a:ea typeface="Arial Unicode MS" pitchFamily="34" charset="-128"/>
              <a:cs typeface="Arial Unicode MS" pitchFamily="34" charset="-128"/>
            </a:endParaRPr>
          </a:p>
        </p:txBody>
      </p:sp>
      <p:cxnSp>
        <p:nvCxnSpPr>
          <p:cNvPr id="46" name="Straight Arrow Connector 45"/>
          <p:cNvCxnSpPr/>
          <p:nvPr/>
        </p:nvCxnSpPr>
        <p:spPr>
          <a:xfrm flipH="1">
            <a:off x="3531671" y="5132558"/>
            <a:ext cx="5388943" cy="48603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534564" y="5980399"/>
            <a:ext cx="5262927" cy="13850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950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bwMode="gray">
          <a:xfrm>
            <a:off x="4801544" y="1232034"/>
            <a:ext cx="2943071" cy="5006840"/>
          </a:xfrm>
          <a:prstGeom prst="roundRect">
            <a:avLst/>
          </a:prstGeom>
          <a:solidFill>
            <a:schemeClr val="accent3"/>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smtClean="0">
                <a:ea typeface="Arial Unicode MS" pitchFamily="34" charset="-128"/>
                <a:cs typeface="Arial Unicode MS" pitchFamily="34" charset="-128"/>
              </a:rPr>
              <a:t>Mallory</a:t>
            </a:r>
            <a:endParaRPr sz="2000" kern="0" dirty="0">
              <a:ea typeface="Arial Unicode MS" pitchFamily="34" charset="-128"/>
              <a:cs typeface="Arial Unicode MS" pitchFamily="34" charset="-128"/>
            </a:endParaRPr>
          </a:p>
        </p:txBody>
      </p:sp>
      <p:sp>
        <p:nvSpPr>
          <p:cNvPr id="14" name="Rounded Rectangle 13"/>
          <p:cNvSpPr/>
          <p:nvPr/>
        </p:nvSpPr>
        <p:spPr bwMode="gray">
          <a:xfrm>
            <a:off x="8928254" y="1232035"/>
            <a:ext cx="2943071" cy="5006840"/>
          </a:xfrm>
          <a:prstGeom prst="roundRect">
            <a:avLst/>
          </a:prstGeom>
          <a:solidFill>
            <a:schemeClr val="accent3"/>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smtClean="0">
                <a:ea typeface="Arial Unicode MS" pitchFamily="34" charset="-128"/>
                <a:cs typeface="Arial Unicode MS" pitchFamily="34" charset="-128"/>
              </a:rPr>
              <a:t>Server (Bob)</a:t>
            </a:r>
            <a:endParaRPr sz="2000" kern="0" dirty="0">
              <a:ea typeface="Arial Unicode MS" pitchFamily="34" charset="-128"/>
              <a:cs typeface="Arial Unicode MS" pitchFamily="34" charset="-128"/>
            </a:endParaRPr>
          </a:p>
        </p:txBody>
      </p:sp>
      <p:sp>
        <p:nvSpPr>
          <p:cNvPr id="15" name="Rounded Rectangle 14"/>
          <p:cNvSpPr/>
          <p:nvPr/>
        </p:nvSpPr>
        <p:spPr bwMode="gray">
          <a:xfrm>
            <a:off x="325439" y="1232034"/>
            <a:ext cx="3273114" cy="5006841"/>
          </a:xfrm>
          <a:prstGeom prst="roundRect">
            <a:avLst/>
          </a:prstGeom>
          <a:solidFill>
            <a:schemeClr val="accent3"/>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Client </a:t>
            </a:r>
            <a:r>
              <a:rPr lang="de-DE" sz="2000" kern="0" dirty="0" smtClean="0">
                <a:ea typeface="Arial Unicode MS" pitchFamily="34" charset="-128"/>
                <a:cs typeface="Arial Unicode MS" pitchFamily="34" charset="-128"/>
              </a:rPr>
              <a:t>(Alice)</a:t>
            </a:r>
            <a:endParaRPr sz="2000" kern="0" dirty="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smtClean="0"/>
              <a:t>SSH - Man in </a:t>
            </a:r>
            <a:r>
              <a:rPr lang="de-DE" dirty="0" err="1" smtClean="0"/>
              <a:t>the</a:t>
            </a:r>
            <a:r>
              <a:rPr lang="de-DE" dirty="0" smtClean="0"/>
              <a:t> </a:t>
            </a:r>
            <a:r>
              <a:rPr lang="de-DE" dirty="0" err="1" smtClean="0"/>
              <a:t>middle</a:t>
            </a:r>
            <a:endParaRPr lang="de-DE" dirty="0"/>
          </a:p>
        </p:txBody>
      </p:sp>
      <p:sp>
        <p:nvSpPr>
          <p:cNvPr id="23" name="Rounded Rectangle 22"/>
          <p:cNvSpPr/>
          <p:nvPr/>
        </p:nvSpPr>
        <p:spPr bwMode="gray">
          <a:xfrm>
            <a:off x="9315504" y="1831273"/>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PrivKey</a:t>
            </a:r>
            <a:r>
              <a:rPr lang="de-DE" sz="2000" kern="0" dirty="0" smtClean="0">
                <a:ea typeface="Arial Unicode MS" pitchFamily="34" charset="-128"/>
                <a:cs typeface="Arial Unicode MS" pitchFamily="34" charset="-128"/>
              </a:rPr>
              <a:t> Server</a:t>
            </a:r>
            <a:endParaRPr sz="2000" kern="0" dirty="0">
              <a:ea typeface="Arial Unicode MS" pitchFamily="34" charset="-128"/>
              <a:cs typeface="Arial Unicode MS" pitchFamily="34" charset="-128"/>
            </a:endParaRPr>
          </a:p>
        </p:txBody>
      </p:sp>
      <p:cxnSp>
        <p:nvCxnSpPr>
          <p:cNvPr id="24" name="Straight Arrow Connector 23"/>
          <p:cNvCxnSpPr/>
          <p:nvPr/>
        </p:nvCxnSpPr>
        <p:spPr>
          <a:xfrm flipH="1">
            <a:off x="6631806" y="3468212"/>
            <a:ext cx="2270735" cy="29496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408415" y="4931076"/>
            <a:ext cx="1545120" cy="29028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040402" y="3883155"/>
            <a:ext cx="2115964" cy="276999"/>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Replaces</a:t>
            </a:r>
            <a:r>
              <a:rPr lang="de-DE" sz="1800" kern="0" dirty="0" smtClean="0">
                <a:ea typeface="Arial Unicode MS" pitchFamily="34" charset="-128"/>
                <a:cs typeface="Arial Unicode MS" pitchFamily="34" charset="-128"/>
              </a:rPr>
              <a:t> Public Key</a:t>
            </a:r>
          </a:p>
        </p:txBody>
      </p:sp>
      <p:sp>
        <p:nvSpPr>
          <p:cNvPr id="21" name="Rounded Rectangle 20"/>
          <p:cNvSpPr/>
          <p:nvPr/>
        </p:nvSpPr>
        <p:spPr bwMode="gray">
          <a:xfrm>
            <a:off x="1517284" y="3708571"/>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PubKey</a:t>
            </a:r>
            <a:r>
              <a:rPr lang="de-DE" sz="2000" kern="0" dirty="0" smtClean="0">
                <a:ea typeface="Arial Unicode MS" pitchFamily="34" charset="-128"/>
                <a:cs typeface="Arial Unicode MS" pitchFamily="34" charset="-128"/>
              </a:rPr>
              <a:t> Mallory</a:t>
            </a:r>
            <a:endParaRPr sz="2000" kern="0" dirty="0">
              <a:ea typeface="Arial Unicode MS" pitchFamily="34" charset="-128"/>
              <a:cs typeface="Arial Unicode MS" pitchFamily="34" charset="-128"/>
            </a:endParaRPr>
          </a:p>
        </p:txBody>
      </p:sp>
      <p:sp>
        <p:nvSpPr>
          <p:cNvPr id="35" name="TextBox 34"/>
          <p:cNvSpPr txBox="1"/>
          <p:nvPr/>
        </p:nvSpPr>
        <p:spPr>
          <a:xfrm>
            <a:off x="4893718" y="4537700"/>
            <a:ext cx="2808461" cy="276999"/>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Reencrypts</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with</a:t>
            </a:r>
            <a:r>
              <a:rPr lang="de-DE" sz="1800" kern="0" dirty="0" smtClean="0">
                <a:ea typeface="Arial Unicode MS" pitchFamily="34" charset="-128"/>
                <a:cs typeface="Arial Unicode MS" pitchFamily="34" charset="-128"/>
              </a:rPr>
              <a:t> Server </a:t>
            </a:r>
            <a:r>
              <a:rPr lang="de-DE" sz="1800" kern="0" dirty="0" err="1" smtClean="0">
                <a:ea typeface="Arial Unicode MS" pitchFamily="34" charset="-128"/>
                <a:cs typeface="Arial Unicode MS" pitchFamily="34" charset="-128"/>
              </a:rPr>
              <a:t>key</a:t>
            </a:r>
            <a:endParaRPr lang="de-DE" sz="1800" kern="0" dirty="0" smtClean="0">
              <a:ea typeface="Arial Unicode MS" pitchFamily="34" charset="-128"/>
              <a:cs typeface="Arial Unicode MS" pitchFamily="34" charset="-128"/>
            </a:endParaRPr>
          </a:p>
        </p:txBody>
      </p:sp>
      <p:sp>
        <p:nvSpPr>
          <p:cNvPr id="27" name="Rounded Rectangle 26"/>
          <p:cNvSpPr/>
          <p:nvPr/>
        </p:nvSpPr>
        <p:spPr bwMode="gray">
          <a:xfrm>
            <a:off x="4986819" y="1808449"/>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PrivKey</a:t>
            </a:r>
            <a:r>
              <a:rPr lang="de-DE" sz="2000" kern="0" dirty="0" smtClean="0">
                <a:ea typeface="Arial Unicode MS" pitchFamily="34" charset="-128"/>
                <a:cs typeface="Arial Unicode MS" pitchFamily="34" charset="-128"/>
              </a:rPr>
              <a:t> Mallory</a:t>
            </a:r>
            <a:endParaRPr sz="2000" kern="0" dirty="0">
              <a:ea typeface="Arial Unicode MS" pitchFamily="34" charset="-128"/>
              <a:cs typeface="Arial Unicode MS" pitchFamily="34" charset="-128"/>
            </a:endParaRPr>
          </a:p>
        </p:txBody>
      </p:sp>
      <p:cxnSp>
        <p:nvCxnSpPr>
          <p:cNvPr id="29" name="Straight Arrow Connector 28"/>
          <p:cNvCxnSpPr/>
          <p:nvPr/>
        </p:nvCxnSpPr>
        <p:spPr>
          <a:xfrm flipH="1">
            <a:off x="3408415" y="3818697"/>
            <a:ext cx="2175428" cy="30908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2"/>
          </p:cNvCxnSpPr>
          <p:nvPr/>
        </p:nvCxnSpPr>
        <p:spPr>
          <a:xfrm>
            <a:off x="5583843" y="2646860"/>
            <a:ext cx="20304" cy="115565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6358344" y="1798648"/>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PubKey</a:t>
            </a:r>
            <a:r>
              <a:rPr lang="de-DE" sz="2000" kern="0" dirty="0" smtClean="0">
                <a:ea typeface="Arial Unicode MS" pitchFamily="34" charset="-128"/>
                <a:cs typeface="Arial Unicode MS" pitchFamily="34" charset="-128"/>
              </a:rPr>
              <a:t> Server</a:t>
            </a:r>
            <a:endParaRPr sz="2000" kern="0" dirty="0">
              <a:ea typeface="Arial Unicode MS" pitchFamily="34" charset="-128"/>
              <a:cs typeface="Arial Unicode MS" pitchFamily="34" charset="-128"/>
            </a:endParaRPr>
          </a:p>
        </p:txBody>
      </p:sp>
      <p:sp>
        <p:nvSpPr>
          <p:cNvPr id="33" name="Rounded Rectangle 32"/>
          <p:cNvSpPr/>
          <p:nvPr/>
        </p:nvSpPr>
        <p:spPr bwMode="gray">
          <a:xfrm>
            <a:off x="4952616" y="4944362"/>
            <a:ext cx="1194047" cy="838411"/>
          </a:xfrm>
          <a:prstGeom prst="roundRect">
            <a:avLst/>
          </a:prstGeom>
          <a:solidFill>
            <a:schemeClr val="bg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Decrypt</a:t>
            </a:r>
            <a:endParaRPr sz="2000" kern="0" dirty="0">
              <a:ea typeface="Arial Unicode MS" pitchFamily="34" charset="-128"/>
              <a:cs typeface="Arial Unicode MS" pitchFamily="34" charset="-128"/>
            </a:endParaRPr>
          </a:p>
        </p:txBody>
      </p:sp>
      <p:sp>
        <p:nvSpPr>
          <p:cNvPr id="34" name="Rounded Rectangle 33"/>
          <p:cNvSpPr/>
          <p:nvPr/>
        </p:nvSpPr>
        <p:spPr bwMode="gray">
          <a:xfrm>
            <a:off x="6358343" y="4931076"/>
            <a:ext cx="1194047" cy="838411"/>
          </a:xfrm>
          <a:prstGeom prst="roundRect">
            <a:avLst/>
          </a:prstGeom>
          <a:solidFill>
            <a:schemeClr val="bg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Encrypt</a:t>
            </a:r>
            <a:endParaRPr sz="2000" kern="0" dirty="0">
              <a:ea typeface="Arial Unicode MS" pitchFamily="34" charset="-128"/>
              <a:cs typeface="Arial Unicode MS" pitchFamily="34" charset="-128"/>
            </a:endParaRPr>
          </a:p>
        </p:txBody>
      </p:sp>
      <p:cxnSp>
        <p:nvCxnSpPr>
          <p:cNvPr id="41" name="Straight Arrow Connector 40"/>
          <p:cNvCxnSpPr/>
          <p:nvPr/>
        </p:nvCxnSpPr>
        <p:spPr>
          <a:xfrm flipV="1">
            <a:off x="6180866" y="5356924"/>
            <a:ext cx="185689" cy="664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534511" y="5350282"/>
            <a:ext cx="1686491" cy="27087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413603" y="5856421"/>
            <a:ext cx="3718968" cy="276999"/>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able</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to</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read</a:t>
            </a:r>
            <a:r>
              <a:rPr lang="de-DE" sz="1800" kern="0" dirty="0" smtClean="0">
                <a:ea typeface="Arial Unicode MS" pitchFamily="34" charset="-128"/>
                <a:cs typeface="Arial Unicode MS" pitchFamily="34" charset="-128"/>
              </a:rPr>
              <a:t> all </a:t>
            </a:r>
            <a:r>
              <a:rPr lang="de-DE" sz="1800" kern="0" dirty="0" err="1" smtClean="0">
                <a:ea typeface="Arial Unicode MS" pitchFamily="34" charset="-128"/>
                <a:cs typeface="Arial Unicode MS" pitchFamily="34" charset="-128"/>
              </a:rPr>
              <a:t>messages</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from</a:t>
            </a:r>
            <a:r>
              <a:rPr lang="de-DE" sz="1800" kern="0" dirty="0" smtClean="0">
                <a:ea typeface="Arial Unicode MS" pitchFamily="34" charset="-128"/>
                <a:cs typeface="Arial Unicode MS" pitchFamily="34" charset="-128"/>
              </a:rPr>
              <a:t> Alice</a:t>
            </a:r>
          </a:p>
        </p:txBody>
      </p:sp>
    </p:spTree>
    <p:extLst>
      <p:ext uri="{BB962C8B-B14F-4D97-AF65-F5344CB8AC3E}">
        <p14:creationId xmlns:p14="http://schemas.microsoft.com/office/powerpoint/2010/main" val="13264504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de-DE" dirty="0" smtClean="0"/>
              <a:t>HTTPS</a:t>
            </a:r>
            <a:endParaRPr lang="de-DE" dirty="0"/>
          </a:p>
        </p:txBody>
      </p:sp>
      <p:sp>
        <p:nvSpPr>
          <p:cNvPr id="5" name="Text Placeholder 4"/>
          <p:cNvSpPr>
            <a:spLocks noGrp="1"/>
          </p:cNvSpPr>
          <p:nvPr>
            <p:ph type="body" sz="quarter" idx="10"/>
          </p:nvPr>
        </p:nvSpPr>
        <p:spPr/>
        <p:txBody>
          <a:bodyPr/>
          <a:lstStyle/>
          <a:p>
            <a:endParaRPr lang="de-DE"/>
          </a:p>
        </p:txBody>
      </p:sp>
    </p:spTree>
    <p:extLst>
      <p:ext uri="{BB962C8B-B14F-4D97-AF65-F5344CB8AC3E}">
        <p14:creationId xmlns:p14="http://schemas.microsoft.com/office/powerpoint/2010/main" val="18084543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err="1" smtClean="0"/>
              <a:t>How</a:t>
            </a:r>
            <a:r>
              <a:rPr lang="de-DE" dirty="0" smtClean="0"/>
              <a:t> </a:t>
            </a:r>
            <a:r>
              <a:rPr lang="de-DE" dirty="0" err="1" smtClean="0"/>
              <a:t>does</a:t>
            </a:r>
            <a:r>
              <a:rPr lang="de-DE" dirty="0" smtClean="0"/>
              <a:t> Alice </a:t>
            </a:r>
            <a:r>
              <a:rPr lang="de-DE" dirty="0" err="1" smtClean="0"/>
              <a:t>get</a:t>
            </a:r>
            <a:r>
              <a:rPr lang="de-DE" dirty="0" smtClean="0"/>
              <a:t> </a:t>
            </a:r>
            <a:r>
              <a:rPr lang="de-DE" dirty="0" err="1" smtClean="0"/>
              <a:t>the</a:t>
            </a:r>
            <a:r>
              <a:rPr lang="de-DE" dirty="0" smtClean="0"/>
              <a:t> Public Key </a:t>
            </a:r>
            <a:r>
              <a:rPr lang="de-DE" dirty="0" err="1" smtClean="0"/>
              <a:t>from</a:t>
            </a:r>
            <a:r>
              <a:rPr lang="de-DE" dirty="0" smtClean="0"/>
              <a:t> Bob?</a:t>
            </a:r>
            <a:endParaRPr lang="de-DE" dirty="0"/>
          </a:p>
        </p:txBody>
      </p:sp>
      <p:sp>
        <p:nvSpPr>
          <p:cNvPr id="5" name="Text Placeholder 4"/>
          <p:cNvSpPr>
            <a:spLocks noGrp="1"/>
          </p:cNvSpPr>
          <p:nvPr>
            <p:ph type="body" sz="quarter" idx="10"/>
          </p:nvPr>
        </p:nvSpPr>
        <p:spPr/>
        <p:txBody>
          <a:bodyPr/>
          <a:lstStyle/>
          <a:p>
            <a:r>
              <a:rPr lang="de-DE" dirty="0" err="1" smtClean="0"/>
              <a:t>They</a:t>
            </a:r>
            <a:r>
              <a:rPr lang="de-DE" dirty="0" smtClean="0"/>
              <a:t> </a:t>
            </a:r>
            <a:r>
              <a:rPr lang="de-DE" dirty="0" err="1" smtClean="0"/>
              <a:t>meet</a:t>
            </a:r>
            <a:r>
              <a:rPr lang="de-DE" dirty="0" smtClean="0"/>
              <a:t> in </a:t>
            </a:r>
            <a:r>
              <a:rPr lang="de-DE" dirty="0" err="1" smtClean="0"/>
              <a:t>person</a:t>
            </a:r>
            <a:endParaRPr lang="de-DE" dirty="0" smtClean="0"/>
          </a:p>
          <a:p>
            <a:r>
              <a:rPr lang="de-DE" dirty="0" smtClean="0"/>
              <a:t>Alice </a:t>
            </a:r>
            <a:r>
              <a:rPr lang="de-DE" dirty="0" err="1" smtClean="0"/>
              <a:t>and</a:t>
            </a:r>
            <a:r>
              <a:rPr lang="de-DE" dirty="0" smtClean="0"/>
              <a:t> Bob </a:t>
            </a:r>
            <a:r>
              <a:rPr lang="de-DE" dirty="0" err="1" smtClean="0"/>
              <a:t>both</a:t>
            </a:r>
            <a:r>
              <a:rPr lang="de-DE" dirty="0" smtClean="0"/>
              <a:t> </a:t>
            </a:r>
            <a:r>
              <a:rPr lang="de-DE" dirty="0" err="1" smtClean="0"/>
              <a:t>know</a:t>
            </a:r>
            <a:r>
              <a:rPr lang="de-DE" dirty="0" smtClean="0"/>
              <a:t> (</a:t>
            </a:r>
            <a:r>
              <a:rPr lang="de-DE" dirty="0" err="1" smtClean="0"/>
              <a:t>and</a:t>
            </a:r>
            <a:r>
              <a:rPr lang="de-DE" dirty="0" smtClean="0"/>
              <a:t> </a:t>
            </a:r>
            <a:r>
              <a:rPr lang="de-DE" dirty="0" err="1" smtClean="0"/>
              <a:t>trust</a:t>
            </a:r>
            <a:r>
              <a:rPr lang="de-DE" dirty="0" smtClean="0"/>
              <a:t>) Charlie</a:t>
            </a:r>
          </a:p>
          <a:p>
            <a:pPr lvl="1"/>
            <a:r>
              <a:rPr lang="de-DE" dirty="0" smtClean="0"/>
              <a:t>Alice </a:t>
            </a:r>
            <a:r>
              <a:rPr lang="de-DE" dirty="0" err="1" smtClean="0"/>
              <a:t>knows</a:t>
            </a:r>
            <a:r>
              <a:rPr lang="de-DE" dirty="0" smtClean="0"/>
              <a:t> </a:t>
            </a:r>
            <a:r>
              <a:rPr lang="de-DE" dirty="0" err="1" smtClean="0"/>
              <a:t>Charlie‘s</a:t>
            </a:r>
            <a:r>
              <a:rPr lang="de-DE" dirty="0" smtClean="0"/>
              <a:t> Public Key</a:t>
            </a:r>
          </a:p>
          <a:p>
            <a:pPr lvl="1"/>
            <a:r>
              <a:rPr lang="de-DE" dirty="0" smtClean="0"/>
              <a:t>Charlie </a:t>
            </a:r>
            <a:r>
              <a:rPr lang="de-DE" dirty="0" err="1" smtClean="0"/>
              <a:t>knows</a:t>
            </a:r>
            <a:r>
              <a:rPr lang="de-DE" dirty="0" smtClean="0"/>
              <a:t> </a:t>
            </a:r>
            <a:r>
              <a:rPr lang="de-DE" dirty="0" err="1" smtClean="0"/>
              <a:t>Bob‘s</a:t>
            </a:r>
            <a:r>
              <a:rPr lang="de-DE" dirty="0" smtClean="0"/>
              <a:t> Public Key</a:t>
            </a:r>
          </a:p>
          <a:p>
            <a:pPr lvl="1"/>
            <a:r>
              <a:rPr lang="de-DE" dirty="0"/>
              <a:t>Charlie </a:t>
            </a:r>
            <a:r>
              <a:rPr lang="de-DE" dirty="0" err="1" smtClean="0"/>
              <a:t>can</a:t>
            </a:r>
            <a:r>
              <a:rPr lang="de-DE" dirty="0" smtClean="0"/>
              <a:t> send </a:t>
            </a:r>
            <a:r>
              <a:rPr lang="de-DE" dirty="0" err="1" smtClean="0"/>
              <a:t>Bob‘s</a:t>
            </a:r>
            <a:r>
              <a:rPr lang="de-DE" dirty="0" smtClean="0"/>
              <a:t> </a:t>
            </a:r>
            <a:r>
              <a:rPr lang="de-DE" dirty="0" err="1" smtClean="0"/>
              <a:t>key</a:t>
            </a:r>
            <a:r>
              <a:rPr lang="de-DE" dirty="0" smtClean="0"/>
              <a:t> </a:t>
            </a:r>
            <a:r>
              <a:rPr lang="de-DE" dirty="0" err="1" smtClean="0"/>
              <a:t>to</a:t>
            </a:r>
            <a:r>
              <a:rPr lang="de-DE" dirty="0" smtClean="0"/>
              <a:t> Alice</a:t>
            </a:r>
          </a:p>
        </p:txBody>
      </p:sp>
    </p:spTree>
    <p:extLst>
      <p:ext uri="{BB962C8B-B14F-4D97-AF65-F5344CB8AC3E}">
        <p14:creationId xmlns:p14="http://schemas.microsoft.com/office/powerpoint/2010/main" val="2656562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gray">
          <a:xfrm>
            <a:off x="7980882" y="1657843"/>
            <a:ext cx="3890443" cy="4149653"/>
          </a:xfrm>
          <a:prstGeom prst="roundRect">
            <a:avLst/>
          </a:prstGeom>
          <a:solidFill>
            <a:schemeClr val="accent3"/>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smtClean="0">
                <a:ea typeface="Arial Unicode MS" pitchFamily="34" charset="-128"/>
                <a:cs typeface="Arial Unicode MS" pitchFamily="34" charset="-128"/>
              </a:rPr>
              <a:t>Charlie</a:t>
            </a:r>
            <a:endParaRPr sz="2000" kern="0" dirty="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smtClean="0"/>
              <a:t>Public-Key </a:t>
            </a:r>
            <a:r>
              <a:rPr lang="de-DE" dirty="0" err="1" smtClean="0"/>
              <a:t>Certificates</a:t>
            </a:r>
            <a:endParaRPr lang="de-DE" dirty="0"/>
          </a:p>
        </p:txBody>
      </p:sp>
      <p:sp>
        <p:nvSpPr>
          <p:cNvPr id="27" name="Rounded Rectangle 26"/>
          <p:cNvSpPr/>
          <p:nvPr/>
        </p:nvSpPr>
        <p:spPr bwMode="gray">
          <a:xfrm>
            <a:off x="9329079" y="3834132"/>
            <a:ext cx="1194047" cy="838411"/>
          </a:xfrm>
          <a:prstGeom prst="roundRect">
            <a:avLst/>
          </a:prstGeom>
          <a:solidFill>
            <a:schemeClr val="bg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Sign</a:t>
            </a:r>
            <a:endParaRPr sz="2000" kern="0" dirty="0">
              <a:ea typeface="Arial Unicode MS" pitchFamily="34" charset="-128"/>
              <a:cs typeface="Arial Unicode MS" pitchFamily="34" charset="-128"/>
            </a:endParaRPr>
          </a:p>
        </p:txBody>
      </p:sp>
      <p:cxnSp>
        <p:nvCxnSpPr>
          <p:cNvPr id="29" name="Straight Arrow Connector 28"/>
          <p:cNvCxnSpPr>
            <a:stCxn id="57" idx="2"/>
            <a:endCxn id="27" idx="0"/>
          </p:cNvCxnSpPr>
          <p:nvPr/>
        </p:nvCxnSpPr>
        <p:spPr>
          <a:xfrm>
            <a:off x="9171038" y="3069837"/>
            <a:ext cx="755065" cy="76429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bwMode="gray">
          <a:xfrm>
            <a:off x="10188835" y="2227021"/>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PubKey</a:t>
            </a:r>
            <a:r>
              <a:rPr lang="de-DE" sz="2000" kern="0" dirty="0" smtClean="0">
                <a:ea typeface="Arial Unicode MS" pitchFamily="34" charset="-128"/>
                <a:cs typeface="Arial Unicode MS" pitchFamily="34" charset="-128"/>
              </a:rPr>
              <a:t> Bob</a:t>
            </a:r>
            <a:endParaRPr sz="2000" kern="0" dirty="0">
              <a:ea typeface="Arial Unicode MS" pitchFamily="34" charset="-128"/>
              <a:cs typeface="Arial Unicode MS" pitchFamily="34" charset="-128"/>
            </a:endParaRPr>
          </a:p>
        </p:txBody>
      </p:sp>
      <p:cxnSp>
        <p:nvCxnSpPr>
          <p:cNvPr id="32" name="Straight Arrow Connector 31"/>
          <p:cNvCxnSpPr>
            <a:stCxn id="30" idx="2"/>
            <a:endCxn id="27" idx="0"/>
          </p:cNvCxnSpPr>
          <p:nvPr/>
        </p:nvCxnSpPr>
        <p:spPr>
          <a:xfrm flipH="1">
            <a:off x="9926103" y="3065432"/>
            <a:ext cx="859756" cy="76870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5330940" y="3141457"/>
            <a:ext cx="1660323" cy="2251016"/>
            <a:chOff x="5841180" y="3141457"/>
            <a:chExt cx="1660323" cy="2251016"/>
          </a:xfrm>
        </p:grpSpPr>
        <p:sp>
          <p:nvSpPr>
            <p:cNvPr id="35" name="Rounded Rectangle 34"/>
            <p:cNvSpPr/>
            <p:nvPr/>
          </p:nvSpPr>
          <p:spPr bwMode="gray">
            <a:xfrm>
              <a:off x="5841180" y="3141457"/>
              <a:ext cx="1660323" cy="2251016"/>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Certificate</a:t>
              </a:r>
              <a:endParaRPr sz="2000" kern="0" dirty="0">
                <a:ea typeface="Arial Unicode MS" pitchFamily="34" charset="-128"/>
                <a:cs typeface="Arial Unicode MS" pitchFamily="34" charset="-128"/>
              </a:endParaRPr>
            </a:p>
          </p:txBody>
        </p:sp>
        <p:sp>
          <p:nvSpPr>
            <p:cNvPr id="38" name="Rounded Rectangle 37"/>
            <p:cNvSpPr/>
            <p:nvPr/>
          </p:nvSpPr>
          <p:spPr bwMode="gray">
            <a:xfrm>
              <a:off x="5959456" y="3613502"/>
              <a:ext cx="1403486"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PubKey</a:t>
              </a:r>
              <a:r>
                <a:rPr lang="de-DE" sz="2000" kern="0" dirty="0" smtClean="0">
                  <a:ea typeface="Arial Unicode MS" pitchFamily="34" charset="-128"/>
                  <a:cs typeface="Arial Unicode MS" pitchFamily="34" charset="-128"/>
                </a:rPr>
                <a:t> Bob</a:t>
              </a:r>
              <a:endParaRPr sz="2000" kern="0" dirty="0">
                <a:ea typeface="Arial Unicode MS" pitchFamily="34" charset="-128"/>
                <a:cs typeface="Arial Unicode MS" pitchFamily="34" charset="-128"/>
              </a:endParaRPr>
            </a:p>
          </p:txBody>
        </p:sp>
        <p:sp>
          <p:nvSpPr>
            <p:cNvPr id="39" name="Rounded Rectangle 38"/>
            <p:cNvSpPr/>
            <p:nvPr/>
          </p:nvSpPr>
          <p:spPr bwMode="gray">
            <a:xfrm>
              <a:off x="5959455" y="4501222"/>
              <a:ext cx="1425544"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Signature</a:t>
              </a:r>
              <a:r>
                <a:rPr lang="de-DE" sz="2000" kern="0" dirty="0" smtClean="0">
                  <a:ea typeface="Arial Unicode MS" pitchFamily="34" charset="-128"/>
                  <a:cs typeface="Arial Unicode MS" pitchFamily="34" charset="-128"/>
                </a:rPr>
                <a:t> (Charlie)</a:t>
              </a:r>
              <a:endParaRPr sz="2000" kern="0" dirty="0">
                <a:ea typeface="Arial Unicode MS" pitchFamily="34" charset="-128"/>
                <a:cs typeface="Arial Unicode MS" pitchFamily="34" charset="-128"/>
              </a:endParaRPr>
            </a:p>
          </p:txBody>
        </p:sp>
      </p:grpSp>
      <p:cxnSp>
        <p:nvCxnSpPr>
          <p:cNvPr id="43" name="Straight Arrow Connector 42"/>
          <p:cNvCxnSpPr>
            <a:stCxn id="30" idx="2"/>
            <a:endCxn id="38" idx="3"/>
          </p:cNvCxnSpPr>
          <p:nvPr/>
        </p:nvCxnSpPr>
        <p:spPr>
          <a:xfrm flipH="1">
            <a:off x="6852702" y="3065432"/>
            <a:ext cx="3933157" cy="96727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2"/>
            <a:endCxn id="39" idx="3"/>
          </p:cNvCxnSpPr>
          <p:nvPr/>
        </p:nvCxnSpPr>
        <p:spPr>
          <a:xfrm flipH="1">
            <a:off x="6874759" y="4672543"/>
            <a:ext cx="3051344" cy="24788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bwMode="gray">
          <a:xfrm>
            <a:off x="8574014" y="2231426"/>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PrivKey</a:t>
            </a:r>
            <a:r>
              <a:rPr lang="de-DE" sz="2000" kern="0" dirty="0" smtClean="0">
                <a:ea typeface="Arial Unicode MS" pitchFamily="34" charset="-128"/>
                <a:cs typeface="Arial Unicode MS" pitchFamily="34" charset="-128"/>
              </a:rPr>
              <a:t> Charlie</a:t>
            </a:r>
            <a:endParaRPr sz="2000" kern="0" dirty="0">
              <a:ea typeface="Arial Unicode MS" pitchFamily="34" charset="-128"/>
              <a:cs typeface="Arial Unicode MS" pitchFamily="34" charset="-128"/>
            </a:endParaRPr>
          </a:p>
        </p:txBody>
      </p:sp>
      <p:sp>
        <p:nvSpPr>
          <p:cNvPr id="73" name="Rounded Rectangle 72"/>
          <p:cNvSpPr/>
          <p:nvPr/>
        </p:nvSpPr>
        <p:spPr bwMode="gray">
          <a:xfrm>
            <a:off x="325438" y="1657974"/>
            <a:ext cx="3890443" cy="4149653"/>
          </a:xfrm>
          <a:prstGeom prst="roundRect">
            <a:avLst/>
          </a:prstGeom>
          <a:solidFill>
            <a:schemeClr val="accent3"/>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smtClean="0">
                <a:ea typeface="Arial Unicode MS" pitchFamily="34" charset="-128"/>
                <a:cs typeface="Arial Unicode MS" pitchFamily="34" charset="-128"/>
              </a:rPr>
              <a:t>Alice</a:t>
            </a:r>
            <a:endParaRPr sz="2000" kern="0" dirty="0">
              <a:ea typeface="Arial Unicode MS" pitchFamily="34" charset="-128"/>
              <a:cs typeface="Arial Unicode MS" pitchFamily="34" charset="-128"/>
            </a:endParaRPr>
          </a:p>
        </p:txBody>
      </p:sp>
      <p:cxnSp>
        <p:nvCxnSpPr>
          <p:cNvPr id="74" name="Straight Arrow Connector 73"/>
          <p:cNvCxnSpPr>
            <a:stCxn id="39" idx="1"/>
            <a:endCxn id="83" idx="3"/>
          </p:cNvCxnSpPr>
          <p:nvPr/>
        </p:nvCxnSpPr>
        <p:spPr>
          <a:xfrm flipH="1" flipV="1">
            <a:off x="3464706" y="4451914"/>
            <a:ext cx="1984509" cy="46851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Rounded Rectangle 76"/>
          <p:cNvSpPr/>
          <p:nvPr/>
        </p:nvSpPr>
        <p:spPr bwMode="gray">
          <a:xfrm>
            <a:off x="2270659" y="2190814"/>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PubKey</a:t>
            </a:r>
            <a:r>
              <a:rPr lang="de-DE" sz="2000" kern="0" dirty="0" smtClean="0">
                <a:ea typeface="Arial Unicode MS" pitchFamily="34" charset="-128"/>
                <a:cs typeface="Arial Unicode MS" pitchFamily="34" charset="-128"/>
              </a:rPr>
              <a:t> Charlie</a:t>
            </a:r>
            <a:endParaRPr sz="2000" kern="0" dirty="0">
              <a:ea typeface="Arial Unicode MS" pitchFamily="34" charset="-128"/>
              <a:cs typeface="Arial Unicode MS" pitchFamily="34" charset="-128"/>
            </a:endParaRPr>
          </a:p>
        </p:txBody>
      </p:sp>
      <p:sp>
        <p:nvSpPr>
          <p:cNvPr id="83" name="Rounded Rectangle 82"/>
          <p:cNvSpPr/>
          <p:nvPr/>
        </p:nvSpPr>
        <p:spPr bwMode="gray">
          <a:xfrm>
            <a:off x="2270659" y="4032708"/>
            <a:ext cx="1194047" cy="838411"/>
          </a:xfrm>
          <a:prstGeom prst="roundRect">
            <a:avLst/>
          </a:prstGeom>
          <a:solidFill>
            <a:schemeClr val="bg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Validate</a:t>
            </a:r>
            <a:endParaRPr sz="2000" kern="0" dirty="0">
              <a:ea typeface="Arial Unicode MS" pitchFamily="34" charset="-128"/>
              <a:cs typeface="Arial Unicode MS" pitchFamily="34" charset="-128"/>
            </a:endParaRPr>
          </a:p>
        </p:txBody>
      </p:sp>
      <p:cxnSp>
        <p:nvCxnSpPr>
          <p:cNvPr id="87" name="Straight Arrow Connector 86"/>
          <p:cNvCxnSpPr>
            <a:stCxn id="77" idx="2"/>
            <a:endCxn id="83" idx="0"/>
          </p:cNvCxnSpPr>
          <p:nvPr/>
        </p:nvCxnSpPr>
        <p:spPr>
          <a:xfrm>
            <a:off x="2867683" y="3029225"/>
            <a:ext cx="0" cy="100348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Cloud Callout 90"/>
          <p:cNvSpPr/>
          <p:nvPr/>
        </p:nvSpPr>
        <p:spPr bwMode="gray">
          <a:xfrm>
            <a:off x="4521788" y="505438"/>
            <a:ext cx="5329179" cy="2202693"/>
          </a:xfrm>
          <a:prstGeom prst="cloudCallou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noProof="0" dirty="0" err="1" smtClean="0">
                <a:ea typeface="Arial Unicode MS" pitchFamily="34" charset="-128"/>
                <a:cs typeface="Arial Unicode MS" pitchFamily="34" charset="-128"/>
              </a:rPr>
              <a:t>Certificates</a:t>
            </a:r>
            <a:r>
              <a:rPr lang="de-DE" sz="2000" kern="0" noProof="0" dirty="0" smtClean="0">
                <a:ea typeface="Arial Unicode MS" pitchFamily="34" charset="-128"/>
                <a:cs typeface="Arial Unicode MS" pitchFamily="34" charset="-128"/>
              </a:rPr>
              <a:t> </a:t>
            </a:r>
            <a:r>
              <a:rPr lang="de-DE" sz="2000" kern="0" noProof="0" dirty="0" err="1" smtClean="0">
                <a:ea typeface="Arial Unicode MS" pitchFamily="34" charset="-128"/>
                <a:cs typeface="Arial Unicode MS" pitchFamily="34" charset="-128"/>
              </a:rPr>
              <a:t>can</a:t>
            </a:r>
            <a:r>
              <a:rPr lang="de-DE" sz="2000" kern="0" noProof="0" dirty="0" smtClean="0">
                <a:ea typeface="Arial Unicode MS" pitchFamily="34" charset="-128"/>
                <a:cs typeface="Arial Unicode MS" pitchFamily="34" charset="-128"/>
              </a:rPr>
              <a:t> </a:t>
            </a:r>
            <a:r>
              <a:rPr lang="de-DE" sz="2000" kern="0" noProof="0" dirty="0" err="1" smtClean="0">
                <a:ea typeface="Arial Unicode MS" pitchFamily="34" charset="-128"/>
                <a:cs typeface="Arial Unicode MS" pitchFamily="34" charset="-128"/>
              </a:rPr>
              <a:t>even</a:t>
            </a:r>
            <a:r>
              <a:rPr lang="de-DE" sz="2000" kern="0" noProof="0" dirty="0" smtClean="0">
                <a:ea typeface="Arial Unicode MS" pitchFamily="34" charset="-128"/>
                <a:cs typeface="Arial Unicode MS" pitchFamily="34" charset="-128"/>
              </a:rPr>
              <a:t> </a:t>
            </a:r>
            <a:r>
              <a:rPr lang="de-DE" sz="2000" kern="0" noProof="0" dirty="0" err="1" smtClean="0">
                <a:ea typeface="Arial Unicode MS" pitchFamily="34" charset="-128"/>
                <a:cs typeface="Arial Unicode MS" pitchFamily="34" charset="-128"/>
              </a:rPr>
              <a:t>be</a:t>
            </a:r>
            <a:r>
              <a:rPr lang="de-DE" sz="2000" kern="0" noProof="0" dirty="0" smtClean="0">
                <a:ea typeface="Arial Unicode MS" pitchFamily="34" charset="-128"/>
                <a:cs typeface="Arial Unicode MS" pitchFamily="34" charset="-128"/>
              </a:rPr>
              <a:t> </a:t>
            </a:r>
            <a:r>
              <a:rPr lang="de-DE" sz="2000" kern="0" noProof="0" dirty="0" err="1" smtClean="0">
                <a:ea typeface="Arial Unicode MS" pitchFamily="34" charset="-128"/>
                <a:cs typeface="Arial Unicode MS" pitchFamily="34" charset="-128"/>
              </a:rPr>
              <a:t>chained</a:t>
            </a:r>
            <a:r>
              <a:rPr lang="de-DE" sz="2000" kern="0" noProof="0" dirty="0" smtClean="0">
                <a:ea typeface="Arial Unicode MS" pitchFamily="34" charset="-128"/>
                <a:cs typeface="Arial Unicode MS" pitchFamily="34" charset="-128"/>
              </a:rPr>
              <a:t> </a:t>
            </a:r>
            <a:r>
              <a:rPr lang="de-DE" sz="2000" kern="0" noProof="0" dirty="0" err="1" smtClean="0">
                <a:ea typeface="Arial Unicode MS" pitchFamily="34" charset="-128"/>
                <a:cs typeface="Arial Unicode MS" pitchFamily="34" charset="-128"/>
              </a:rPr>
              <a:t>together</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05135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Public-Key </a:t>
            </a:r>
            <a:r>
              <a:rPr lang="de-DE" dirty="0" err="1" smtClean="0"/>
              <a:t>Certificate</a:t>
            </a:r>
            <a:r>
              <a:rPr lang="de-DE" dirty="0" smtClean="0"/>
              <a:t> Chains</a:t>
            </a:r>
            <a:endParaRPr lang="de-DE" dirty="0"/>
          </a:p>
        </p:txBody>
      </p:sp>
      <p:grpSp>
        <p:nvGrpSpPr>
          <p:cNvPr id="28" name="Group 27"/>
          <p:cNvGrpSpPr/>
          <p:nvPr/>
        </p:nvGrpSpPr>
        <p:grpSpPr>
          <a:xfrm>
            <a:off x="6627143" y="2487994"/>
            <a:ext cx="2536108" cy="2251016"/>
            <a:chOff x="5841180" y="3141457"/>
            <a:chExt cx="1660323" cy="2251016"/>
          </a:xfrm>
        </p:grpSpPr>
        <p:sp>
          <p:nvSpPr>
            <p:cNvPr id="31" name="Rounded Rectangle 30"/>
            <p:cNvSpPr/>
            <p:nvPr/>
          </p:nvSpPr>
          <p:spPr bwMode="gray">
            <a:xfrm>
              <a:off x="5841180" y="3141457"/>
              <a:ext cx="1660323" cy="2251016"/>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Certificate</a:t>
              </a:r>
              <a:endParaRPr sz="2000" kern="0" dirty="0">
                <a:ea typeface="Arial Unicode MS" pitchFamily="34" charset="-128"/>
                <a:cs typeface="Arial Unicode MS" pitchFamily="34" charset="-128"/>
              </a:endParaRPr>
            </a:p>
          </p:txBody>
        </p:sp>
        <p:sp>
          <p:nvSpPr>
            <p:cNvPr id="33" name="Rounded Rectangle 32"/>
            <p:cNvSpPr/>
            <p:nvPr/>
          </p:nvSpPr>
          <p:spPr bwMode="gray">
            <a:xfrm>
              <a:off x="5959456" y="3613502"/>
              <a:ext cx="1403486"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PubKey</a:t>
              </a:r>
              <a:r>
                <a:rPr lang="de-DE" sz="2000" kern="0" dirty="0">
                  <a:ea typeface="Arial Unicode MS" pitchFamily="34" charset="-128"/>
                  <a:cs typeface="Arial Unicode MS" pitchFamily="34" charset="-128"/>
                </a:rPr>
                <a:t> SAP Global Root CA</a:t>
              </a:r>
              <a:endParaRPr sz="2000" kern="0" dirty="0">
                <a:ea typeface="Arial Unicode MS" pitchFamily="34" charset="-128"/>
                <a:cs typeface="Arial Unicode MS" pitchFamily="34" charset="-128"/>
              </a:endParaRPr>
            </a:p>
          </p:txBody>
        </p:sp>
        <p:sp>
          <p:nvSpPr>
            <p:cNvPr id="36" name="Rounded Rectangle 35"/>
            <p:cNvSpPr/>
            <p:nvPr/>
          </p:nvSpPr>
          <p:spPr bwMode="gray">
            <a:xfrm>
              <a:off x="5959455" y="4501222"/>
              <a:ext cx="1425544"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Signature</a:t>
              </a:r>
              <a:r>
                <a:rPr lang="de-DE" sz="2000" kern="0" dirty="0" smtClean="0">
                  <a:ea typeface="Arial Unicode MS" pitchFamily="34" charset="-128"/>
                  <a:cs typeface="Arial Unicode MS" pitchFamily="34" charset="-128"/>
                </a:rPr>
                <a:t> (SAP Global Root CA)</a:t>
              </a:r>
              <a:endParaRPr sz="2000" kern="0" dirty="0">
                <a:ea typeface="Arial Unicode MS" pitchFamily="34" charset="-128"/>
                <a:cs typeface="Arial Unicode MS" pitchFamily="34" charset="-128"/>
              </a:endParaRPr>
            </a:p>
          </p:txBody>
        </p:sp>
      </p:grpSp>
      <p:grpSp>
        <p:nvGrpSpPr>
          <p:cNvPr id="37" name="Group 36"/>
          <p:cNvGrpSpPr/>
          <p:nvPr/>
        </p:nvGrpSpPr>
        <p:grpSpPr>
          <a:xfrm>
            <a:off x="3689833" y="2487994"/>
            <a:ext cx="2536108" cy="2251016"/>
            <a:chOff x="5841180" y="3141457"/>
            <a:chExt cx="1660323" cy="2251016"/>
          </a:xfrm>
        </p:grpSpPr>
        <p:sp>
          <p:nvSpPr>
            <p:cNvPr id="40" name="Rounded Rectangle 39"/>
            <p:cNvSpPr/>
            <p:nvPr/>
          </p:nvSpPr>
          <p:spPr bwMode="gray">
            <a:xfrm>
              <a:off x="5841180" y="3141457"/>
              <a:ext cx="1660323" cy="2251016"/>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Certificate</a:t>
              </a:r>
              <a:endParaRPr sz="2000" kern="0" dirty="0">
                <a:ea typeface="Arial Unicode MS" pitchFamily="34" charset="-128"/>
                <a:cs typeface="Arial Unicode MS" pitchFamily="34" charset="-128"/>
              </a:endParaRPr>
            </a:p>
          </p:txBody>
        </p:sp>
        <p:sp>
          <p:nvSpPr>
            <p:cNvPr id="41" name="Rounded Rectangle 40"/>
            <p:cNvSpPr/>
            <p:nvPr/>
          </p:nvSpPr>
          <p:spPr bwMode="gray">
            <a:xfrm>
              <a:off x="5959456" y="3613502"/>
              <a:ext cx="1403486"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PubKey</a:t>
              </a:r>
              <a:r>
                <a:rPr lang="de-DE" sz="2000" kern="0" dirty="0" smtClean="0">
                  <a:ea typeface="Arial Unicode MS" pitchFamily="34" charset="-128"/>
                  <a:cs typeface="Arial Unicode MS" pitchFamily="34" charset="-128"/>
                </a:rPr>
                <a:t> SAPNetCA_G2</a:t>
              </a:r>
              <a:endParaRPr sz="2000" kern="0" dirty="0">
                <a:ea typeface="Arial Unicode MS" pitchFamily="34" charset="-128"/>
                <a:cs typeface="Arial Unicode MS" pitchFamily="34" charset="-128"/>
              </a:endParaRPr>
            </a:p>
          </p:txBody>
        </p:sp>
        <p:sp>
          <p:nvSpPr>
            <p:cNvPr id="42" name="Rounded Rectangle 41"/>
            <p:cNvSpPr/>
            <p:nvPr/>
          </p:nvSpPr>
          <p:spPr bwMode="gray">
            <a:xfrm>
              <a:off x="5959455" y="4501222"/>
              <a:ext cx="1425544"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Signature</a:t>
              </a:r>
              <a:r>
                <a:rPr lang="de-DE" sz="2000" kern="0" dirty="0" smtClean="0">
                  <a:ea typeface="Arial Unicode MS" pitchFamily="34" charset="-128"/>
                  <a:cs typeface="Arial Unicode MS" pitchFamily="34" charset="-128"/>
                </a:rPr>
                <a:t> (SAP Global Root CA)</a:t>
              </a:r>
              <a:endParaRPr sz="2000" kern="0" dirty="0">
                <a:ea typeface="Arial Unicode MS" pitchFamily="34" charset="-128"/>
                <a:cs typeface="Arial Unicode MS" pitchFamily="34" charset="-128"/>
              </a:endParaRPr>
            </a:p>
          </p:txBody>
        </p:sp>
      </p:grpSp>
      <p:grpSp>
        <p:nvGrpSpPr>
          <p:cNvPr id="44" name="Group 43"/>
          <p:cNvGrpSpPr/>
          <p:nvPr/>
        </p:nvGrpSpPr>
        <p:grpSpPr>
          <a:xfrm>
            <a:off x="869632" y="2487994"/>
            <a:ext cx="2536108" cy="2251016"/>
            <a:chOff x="5841180" y="3141457"/>
            <a:chExt cx="1660323" cy="2251016"/>
          </a:xfrm>
        </p:grpSpPr>
        <p:sp>
          <p:nvSpPr>
            <p:cNvPr id="45" name="Rounded Rectangle 44"/>
            <p:cNvSpPr/>
            <p:nvPr/>
          </p:nvSpPr>
          <p:spPr bwMode="gray">
            <a:xfrm>
              <a:off x="5841180" y="3141457"/>
              <a:ext cx="1660323" cy="2251016"/>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Certificate</a:t>
              </a:r>
              <a:endParaRPr sz="2000" kern="0" dirty="0">
                <a:ea typeface="Arial Unicode MS" pitchFamily="34" charset="-128"/>
                <a:cs typeface="Arial Unicode MS" pitchFamily="34" charset="-128"/>
              </a:endParaRPr>
            </a:p>
          </p:txBody>
        </p:sp>
        <p:sp>
          <p:nvSpPr>
            <p:cNvPr id="46" name="Rounded Rectangle 45"/>
            <p:cNvSpPr/>
            <p:nvPr/>
          </p:nvSpPr>
          <p:spPr bwMode="gray">
            <a:xfrm>
              <a:off x="5959456" y="3613502"/>
              <a:ext cx="1403486"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PubKey</a:t>
              </a:r>
              <a:r>
                <a:rPr lang="de-DE" sz="2000" kern="0" dirty="0" smtClean="0">
                  <a:ea typeface="Arial Unicode MS" pitchFamily="34" charset="-128"/>
                  <a:cs typeface="Arial Unicode MS" pitchFamily="34" charset="-128"/>
                </a:rPr>
                <a:t> *.</a:t>
              </a:r>
              <a:r>
                <a:rPr lang="de-DE" sz="2000" kern="0" dirty="0" err="1" smtClean="0">
                  <a:ea typeface="Arial Unicode MS" pitchFamily="34" charset="-128"/>
                  <a:cs typeface="Arial Unicode MS" pitchFamily="34" charset="-128"/>
                </a:rPr>
                <a:t>mo.sap.corp</a:t>
              </a:r>
              <a:endParaRPr sz="2000" kern="0" dirty="0">
                <a:ea typeface="Arial Unicode MS" pitchFamily="34" charset="-128"/>
                <a:cs typeface="Arial Unicode MS" pitchFamily="34" charset="-128"/>
              </a:endParaRPr>
            </a:p>
          </p:txBody>
        </p:sp>
        <p:sp>
          <p:nvSpPr>
            <p:cNvPr id="47" name="Rounded Rectangle 46"/>
            <p:cNvSpPr/>
            <p:nvPr/>
          </p:nvSpPr>
          <p:spPr bwMode="gray">
            <a:xfrm>
              <a:off x="5959455" y="4501222"/>
              <a:ext cx="1425544"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Signature</a:t>
              </a:r>
              <a:r>
                <a:rPr lang="de-DE" sz="2000" kern="0" dirty="0">
                  <a:ea typeface="Arial Unicode MS" pitchFamily="34" charset="-128"/>
                  <a:cs typeface="Arial Unicode MS" pitchFamily="34" charset="-128"/>
                </a:rPr>
                <a:t> (</a:t>
              </a:r>
              <a:r>
                <a:rPr lang="de-DE" sz="2000" kern="0" dirty="0" smtClean="0">
                  <a:ea typeface="Arial Unicode MS" pitchFamily="34" charset="-128"/>
                  <a:cs typeface="Arial Unicode MS" pitchFamily="34" charset="-128"/>
                </a:rPr>
                <a:t>SAPNetCA_G2</a:t>
              </a:r>
              <a:r>
                <a:rPr lang="de-DE" sz="2000" kern="0" dirty="0" smtClean="0">
                  <a:ea typeface="Arial Unicode MS" pitchFamily="34" charset="-128"/>
                  <a:cs typeface="Arial Unicode MS" pitchFamily="34" charset="-128"/>
                </a:rPr>
                <a:t>)</a:t>
              </a:r>
              <a:endParaRPr sz="2000" kern="0" dirty="0">
                <a:ea typeface="Arial Unicode MS" pitchFamily="34" charset="-128"/>
                <a:cs typeface="Arial Unicode MS" pitchFamily="34" charset="-128"/>
              </a:endParaRPr>
            </a:p>
          </p:txBody>
        </p:sp>
      </p:grpSp>
      <p:cxnSp>
        <p:nvCxnSpPr>
          <p:cNvPr id="11" name="Straight Arrow Connector 10"/>
          <p:cNvCxnSpPr>
            <a:stCxn id="42" idx="3"/>
          </p:cNvCxnSpPr>
          <p:nvPr/>
        </p:nvCxnSpPr>
        <p:spPr>
          <a:xfrm flipV="1">
            <a:off x="6047984" y="3379244"/>
            <a:ext cx="759822" cy="88772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7" idx="3"/>
          </p:cNvCxnSpPr>
          <p:nvPr/>
        </p:nvCxnSpPr>
        <p:spPr>
          <a:xfrm flipV="1">
            <a:off x="3227783" y="3379244"/>
            <a:ext cx="642713" cy="88772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Cloud Callout 49"/>
          <p:cNvSpPr/>
          <p:nvPr/>
        </p:nvSpPr>
        <p:spPr bwMode="gray">
          <a:xfrm>
            <a:off x="1240054" y="4735479"/>
            <a:ext cx="7133925" cy="1958878"/>
          </a:xfrm>
          <a:prstGeom prst="cloudCallou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Trusting</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Global Root CA </a:t>
            </a: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allows</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a:t>
            </a: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to</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a:t>
            </a: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validate</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a:t>
            </a: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the</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a:t>
            </a: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identity</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a:t>
            </a: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of</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a:t>
            </a: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mo.sap.corp</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4" name="TextBox 13"/>
          <p:cNvSpPr txBox="1"/>
          <p:nvPr/>
        </p:nvSpPr>
        <p:spPr>
          <a:xfrm>
            <a:off x="7093695" y="1713297"/>
            <a:ext cx="1603003"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Root-</a:t>
            </a:r>
            <a:r>
              <a:rPr lang="de-DE" sz="1800" kern="0" dirty="0" err="1" smtClean="0">
                <a:ea typeface="Arial Unicode MS" pitchFamily="34" charset="-128"/>
                <a:cs typeface="Arial Unicode MS" pitchFamily="34" charset="-128"/>
              </a:rPr>
              <a:t>Certificate</a:t>
            </a:r>
            <a:endParaRPr lang="de-DE" sz="1800" kern="0" dirty="0" smtClean="0">
              <a:ea typeface="Arial Unicode MS" pitchFamily="34" charset="-128"/>
              <a:cs typeface="Arial Unicode MS" pitchFamily="34" charset="-128"/>
            </a:endParaRPr>
          </a:p>
        </p:txBody>
      </p:sp>
      <p:sp>
        <p:nvSpPr>
          <p:cNvPr id="52" name="TextBox 51"/>
          <p:cNvSpPr txBox="1"/>
          <p:nvPr/>
        </p:nvSpPr>
        <p:spPr>
          <a:xfrm>
            <a:off x="3758841" y="1713297"/>
            <a:ext cx="2398092"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Intermediate-</a:t>
            </a:r>
            <a:r>
              <a:rPr lang="de-DE" sz="1800" kern="0" dirty="0" err="1" smtClean="0">
                <a:ea typeface="Arial Unicode MS" pitchFamily="34" charset="-128"/>
                <a:cs typeface="Arial Unicode MS" pitchFamily="34" charset="-128"/>
              </a:rPr>
              <a:t>Certificate</a:t>
            </a:r>
            <a:endParaRPr lang="de-DE" sz="1800" kern="0" dirty="0" smtClean="0">
              <a:ea typeface="Arial Unicode MS" pitchFamily="34" charset="-128"/>
              <a:cs typeface="Arial Unicode MS" pitchFamily="34" charset="-128"/>
            </a:endParaRPr>
          </a:p>
        </p:txBody>
      </p:sp>
      <p:sp>
        <p:nvSpPr>
          <p:cNvPr id="53" name="TextBox 52"/>
          <p:cNvSpPr txBox="1"/>
          <p:nvPr/>
        </p:nvSpPr>
        <p:spPr>
          <a:xfrm>
            <a:off x="1224511" y="1717042"/>
            <a:ext cx="1795363"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Server-</a:t>
            </a:r>
            <a:r>
              <a:rPr lang="de-DE" sz="1800" kern="0" dirty="0" err="1" smtClean="0">
                <a:ea typeface="Arial Unicode MS" pitchFamily="34" charset="-128"/>
                <a:cs typeface="Arial Unicode MS" pitchFamily="34" charset="-128"/>
              </a:rPr>
              <a:t>Certificate</a:t>
            </a:r>
            <a:endParaRPr lang="de-DE" sz="1800" kern="0" dirty="0" smtClean="0">
              <a:ea typeface="Arial Unicode MS" pitchFamily="34" charset="-128"/>
              <a:cs typeface="Arial Unicode MS" pitchFamily="34" charset="-128"/>
            </a:endParaRPr>
          </a:p>
        </p:txBody>
      </p:sp>
      <p:cxnSp>
        <p:nvCxnSpPr>
          <p:cNvPr id="18" name="Curved Connector 17"/>
          <p:cNvCxnSpPr>
            <a:stCxn id="36" idx="3"/>
            <a:endCxn id="33" idx="3"/>
          </p:cNvCxnSpPr>
          <p:nvPr/>
        </p:nvCxnSpPr>
        <p:spPr>
          <a:xfrm flipH="1" flipV="1">
            <a:off x="8951602" y="3379245"/>
            <a:ext cx="33692" cy="887720"/>
          </a:xfrm>
          <a:prstGeom prst="curvedConnector3">
            <a:avLst>
              <a:gd name="adj1" fmla="val -2192624"/>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883417" y="3659950"/>
            <a:ext cx="1154162"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Self-signed</a:t>
            </a:r>
            <a:endParaRPr lang="de-DE"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1880922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bwMode="gray">
          <a:xfrm>
            <a:off x="7980882" y="1232035"/>
            <a:ext cx="3890443" cy="5006840"/>
          </a:xfrm>
          <a:prstGeom prst="roundRect">
            <a:avLst/>
          </a:prstGeom>
          <a:solidFill>
            <a:schemeClr val="accent3"/>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smtClean="0">
                <a:ea typeface="Arial Unicode MS" pitchFamily="34" charset="-128"/>
                <a:cs typeface="Arial Unicode MS" pitchFamily="34" charset="-128"/>
              </a:rPr>
              <a:t>Server (Bob)</a:t>
            </a:r>
            <a:endParaRPr sz="2000" kern="0" dirty="0">
              <a:ea typeface="Arial Unicode MS" pitchFamily="34" charset="-128"/>
              <a:cs typeface="Arial Unicode MS" pitchFamily="34" charset="-128"/>
            </a:endParaRPr>
          </a:p>
        </p:txBody>
      </p:sp>
      <p:sp>
        <p:nvSpPr>
          <p:cNvPr id="15" name="Rounded Rectangle 14"/>
          <p:cNvSpPr/>
          <p:nvPr/>
        </p:nvSpPr>
        <p:spPr bwMode="gray">
          <a:xfrm>
            <a:off x="325438" y="1232034"/>
            <a:ext cx="3890443" cy="5006841"/>
          </a:xfrm>
          <a:prstGeom prst="roundRect">
            <a:avLst/>
          </a:prstGeom>
          <a:solidFill>
            <a:schemeClr val="accent3"/>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Client </a:t>
            </a:r>
            <a:r>
              <a:rPr lang="de-DE" sz="2000" kern="0" dirty="0" smtClean="0">
                <a:ea typeface="Arial Unicode MS" pitchFamily="34" charset="-128"/>
                <a:cs typeface="Arial Unicode MS" pitchFamily="34" charset="-128"/>
              </a:rPr>
              <a:t>(Alice)</a:t>
            </a:r>
            <a:endParaRPr sz="2000" kern="0" dirty="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smtClean="0"/>
              <a:t>TLS (</a:t>
            </a:r>
            <a:r>
              <a:rPr lang="de-DE" dirty="0" err="1" smtClean="0"/>
              <a:t>formerly</a:t>
            </a:r>
            <a:r>
              <a:rPr lang="de-DE" dirty="0" smtClean="0"/>
              <a:t> SSL) </a:t>
            </a:r>
            <a:r>
              <a:rPr lang="de-DE" dirty="0" err="1" smtClean="0"/>
              <a:t>used</a:t>
            </a:r>
            <a:r>
              <a:rPr lang="de-DE" dirty="0" smtClean="0"/>
              <a:t> in HTTPS</a:t>
            </a:r>
            <a:endParaRPr lang="de-DE" dirty="0"/>
          </a:p>
        </p:txBody>
      </p:sp>
      <p:sp>
        <p:nvSpPr>
          <p:cNvPr id="9" name="Rounded Rectangle 8"/>
          <p:cNvSpPr/>
          <p:nvPr/>
        </p:nvSpPr>
        <p:spPr bwMode="gray">
          <a:xfrm>
            <a:off x="552060" y="1878731"/>
            <a:ext cx="1449489" cy="782510"/>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Certificate</a:t>
            </a:r>
            <a:r>
              <a:rPr lang="de-DE" sz="2000" kern="0" dirty="0" smtClean="0">
                <a:ea typeface="Arial Unicode MS" pitchFamily="34" charset="-128"/>
                <a:cs typeface="Arial Unicode MS" pitchFamily="34" charset="-128"/>
              </a:rPr>
              <a:t> Store</a:t>
            </a:r>
            <a:endParaRPr sz="2000" kern="0" dirty="0">
              <a:ea typeface="Arial Unicode MS" pitchFamily="34" charset="-128"/>
              <a:cs typeface="Arial Unicode MS" pitchFamily="34" charset="-128"/>
            </a:endParaRPr>
          </a:p>
        </p:txBody>
      </p:sp>
      <p:cxnSp>
        <p:nvCxnSpPr>
          <p:cNvPr id="12" name="Straight Arrow Connector 11"/>
          <p:cNvCxnSpPr/>
          <p:nvPr/>
        </p:nvCxnSpPr>
        <p:spPr>
          <a:xfrm>
            <a:off x="3511505" y="3034662"/>
            <a:ext cx="5399994" cy="39623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868043" y="2724139"/>
            <a:ext cx="192360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Supported</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Ciphers</a:t>
            </a:r>
            <a:endParaRPr lang="de-DE" sz="1800" kern="0" dirty="0">
              <a:ea typeface="Arial Unicode MS" pitchFamily="34" charset="-128"/>
              <a:cs typeface="Arial Unicode MS" pitchFamily="34" charset="-128"/>
            </a:endParaRPr>
          </a:p>
        </p:txBody>
      </p:sp>
      <p:sp>
        <p:nvSpPr>
          <p:cNvPr id="23" name="Rounded Rectangle 22"/>
          <p:cNvSpPr/>
          <p:nvPr/>
        </p:nvSpPr>
        <p:spPr bwMode="gray">
          <a:xfrm>
            <a:off x="8314476" y="1891587"/>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PrivKey</a:t>
            </a:r>
            <a:r>
              <a:rPr lang="de-DE" sz="2000" kern="0" dirty="0" smtClean="0">
                <a:ea typeface="Arial Unicode MS" pitchFamily="34" charset="-128"/>
                <a:cs typeface="Arial Unicode MS" pitchFamily="34" charset="-128"/>
              </a:rPr>
              <a:t> Server</a:t>
            </a:r>
            <a:endParaRPr sz="2000" kern="0" dirty="0">
              <a:ea typeface="Arial Unicode MS" pitchFamily="34" charset="-128"/>
              <a:cs typeface="Arial Unicode MS" pitchFamily="34" charset="-128"/>
            </a:endParaRPr>
          </a:p>
        </p:txBody>
      </p:sp>
      <p:cxnSp>
        <p:nvCxnSpPr>
          <p:cNvPr id="24" name="Straight Arrow Connector 23"/>
          <p:cNvCxnSpPr/>
          <p:nvPr/>
        </p:nvCxnSpPr>
        <p:spPr>
          <a:xfrm flipH="1">
            <a:off x="3511505" y="3468212"/>
            <a:ext cx="5391035" cy="49119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914158" y="3104512"/>
            <a:ext cx="2769989" cy="630942"/>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Strongest</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supported</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cipher</a:t>
            </a:r>
            <a:endParaRPr lang="de-DE"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Server </a:t>
            </a:r>
            <a:r>
              <a:rPr lang="de-DE" sz="1800" kern="0" dirty="0" err="1" smtClean="0">
                <a:ea typeface="Arial Unicode MS" pitchFamily="34" charset="-128"/>
                <a:cs typeface="Arial Unicode MS" pitchFamily="34" charset="-128"/>
              </a:rPr>
              <a:t>certificate</a:t>
            </a:r>
            <a:endParaRPr lang="de-DE" sz="1800" kern="0" dirty="0">
              <a:ea typeface="Arial Unicode MS" pitchFamily="34" charset="-128"/>
              <a:cs typeface="Arial Unicode MS" pitchFamily="34" charset="-128"/>
            </a:endParaRPr>
          </a:p>
        </p:txBody>
      </p:sp>
      <p:sp>
        <p:nvSpPr>
          <p:cNvPr id="26" name="Rounded Rectangle 25"/>
          <p:cNvSpPr/>
          <p:nvPr/>
        </p:nvSpPr>
        <p:spPr bwMode="gray">
          <a:xfrm>
            <a:off x="10170547" y="1891587"/>
            <a:ext cx="1418270"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Certificate</a:t>
            </a:r>
            <a:r>
              <a:rPr lang="de-DE" sz="2000" kern="0" dirty="0" smtClean="0">
                <a:ea typeface="Arial Unicode MS" pitchFamily="34" charset="-128"/>
                <a:cs typeface="Arial Unicode MS" pitchFamily="34" charset="-128"/>
              </a:rPr>
              <a:t> Server</a:t>
            </a:r>
            <a:endParaRPr sz="2000" kern="0" dirty="0">
              <a:ea typeface="Arial Unicode MS" pitchFamily="34" charset="-128"/>
              <a:cs typeface="Arial Unicode MS" pitchFamily="34" charset="-128"/>
            </a:endParaRPr>
          </a:p>
        </p:txBody>
      </p:sp>
      <p:cxnSp>
        <p:nvCxnSpPr>
          <p:cNvPr id="28" name="Straight Arrow Connector 27"/>
          <p:cNvCxnSpPr/>
          <p:nvPr/>
        </p:nvCxnSpPr>
        <p:spPr>
          <a:xfrm>
            <a:off x="3525781" y="4326214"/>
            <a:ext cx="5388377" cy="66095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3525781" y="5001928"/>
            <a:ext cx="5388378" cy="56789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367412" y="4743414"/>
            <a:ext cx="1461939"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Key </a:t>
            </a:r>
            <a:r>
              <a:rPr lang="de-DE" sz="1800" kern="0" dirty="0" err="1" smtClean="0">
                <a:ea typeface="Arial Unicode MS" pitchFamily="34" charset="-128"/>
                <a:cs typeface="Arial Unicode MS" pitchFamily="34" charset="-128"/>
              </a:rPr>
              <a:t>exchange</a:t>
            </a:r>
            <a:endParaRPr lang="de-DE" sz="1800" kern="0" dirty="0">
              <a:ea typeface="Arial Unicode MS" pitchFamily="34" charset="-128"/>
              <a:cs typeface="Arial Unicode MS" pitchFamily="34" charset="-128"/>
            </a:endParaRPr>
          </a:p>
        </p:txBody>
      </p:sp>
      <p:sp>
        <p:nvSpPr>
          <p:cNvPr id="31" name="TextBox 30"/>
          <p:cNvSpPr txBox="1"/>
          <p:nvPr/>
        </p:nvSpPr>
        <p:spPr>
          <a:xfrm>
            <a:off x="1215902" y="4015966"/>
            <a:ext cx="3693319"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Do I </a:t>
            </a:r>
            <a:r>
              <a:rPr lang="de-DE" sz="1800" kern="0" dirty="0" err="1" smtClean="0">
                <a:ea typeface="Arial Unicode MS" pitchFamily="34" charset="-128"/>
                <a:cs typeface="Arial Unicode MS" pitchFamily="34" charset="-128"/>
              </a:rPr>
              <a:t>trust</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root</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of</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server</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certificate</a:t>
            </a:r>
            <a:r>
              <a:rPr lang="de-DE" sz="1800" kern="0" dirty="0" smtClean="0">
                <a:ea typeface="Arial Unicode MS" pitchFamily="34" charset="-128"/>
                <a:cs typeface="Arial Unicode MS" pitchFamily="34" charset="-128"/>
              </a:rPr>
              <a:t>?</a:t>
            </a:r>
          </a:p>
        </p:txBody>
      </p:sp>
      <p:sp>
        <p:nvSpPr>
          <p:cNvPr id="32" name="TextBox 31"/>
          <p:cNvSpPr txBox="1"/>
          <p:nvPr/>
        </p:nvSpPr>
        <p:spPr>
          <a:xfrm>
            <a:off x="4237917" y="5889181"/>
            <a:ext cx="3642023"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Continue</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with</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symmetric</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encryption</a:t>
            </a:r>
            <a:endParaRPr lang="de-DE" sz="1800" kern="0" dirty="0">
              <a:ea typeface="Arial Unicode MS" pitchFamily="34" charset="-128"/>
              <a:cs typeface="Arial Unicode MS" pitchFamily="34" charset="-128"/>
            </a:endParaRPr>
          </a:p>
        </p:txBody>
      </p:sp>
      <p:sp>
        <p:nvSpPr>
          <p:cNvPr id="33" name="TextBox 32"/>
          <p:cNvSpPr txBox="1"/>
          <p:nvPr/>
        </p:nvSpPr>
        <p:spPr>
          <a:xfrm>
            <a:off x="2286709" y="5602865"/>
            <a:ext cx="1551707"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Symmetric</a:t>
            </a:r>
            <a:r>
              <a:rPr lang="de-DE" sz="1800" kern="0" dirty="0" smtClean="0">
                <a:ea typeface="Arial Unicode MS" pitchFamily="34" charset="-128"/>
                <a:cs typeface="Arial Unicode MS" pitchFamily="34" charset="-128"/>
              </a:rPr>
              <a:t> Key</a:t>
            </a:r>
            <a:endParaRPr lang="de-DE" sz="1800" kern="0" dirty="0">
              <a:ea typeface="Arial Unicode MS" pitchFamily="34" charset="-128"/>
              <a:cs typeface="Arial Unicode MS" pitchFamily="34" charset="-128"/>
            </a:endParaRPr>
          </a:p>
        </p:txBody>
      </p:sp>
      <p:sp>
        <p:nvSpPr>
          <p:cNvPr id="34" name="TextBox 33"/>
          <p:cNvSpPr txBox="1"/>
          <p:nvPr/>
        </p:nvSpPr>
        <p:spPr>
          <a:xfrm>
            <a:off x="8914159" y="5564901"/>
            <a:ext cx="1551707"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Symmetric</a:t>
            </a:r>
            <a:r>
              <a:rPr lang="de-DE" sz="1800" kern="0" dirty="0" smtClean="0">
                <a:ea typeface="Arial Unicode MS" pitchFamily="34" charset="-128"/>
                <a:cs typeface="Arial Unicode MS" pitchFamily="34" charset="-128"/>
              </a:rPr>
              <a:t> Key</a:t>
            </a:r>
            <a:endParaRPr lang="de-DE" sz="1800" kern="0" dirty="0">
              <a:ea typeface="Arial Unicode MS" pitchFamily="34" charset="-128"/>
              <a:cs typeface="Arial Unicode MS" pitchFamily="34" charset="-128"/>
            </a:endParaRPr>
          </a:p>
        </p:txBody>
      </p:sp>
      <p:cxnSp>
        <p:nvCxnSpPr>
          <p:cNvPr id="7" name="Straight Arrow Connector 6"/>
          <p:cNvCxnSpPr>
            <a:stCxn id="9" idx="2"/>
          </p:cNvCxnSpPr>
          <p:nvPr/>
        </p:nvCxnSpPr>
        <p:spPr>
          <a:xfrm>
            <a:off x="1276805" y="2661241"/>
            <a:ext cx="698869" cy="131527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68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Summary</a:t>
            </a:r>
            <a:endParaRPr lang="de-DE" dirty="0"/>
          </a:p>
        </p:txBody>
      </p:sp>
      <p:sp>
        <p:nvSpPr>
          <p:cNvPr id="5" name="Text Placeholder 4"/>
          <p:cNvSpPr>
            <a:spLocks noGrp="1"/>
          </p:cNvSpPr>
          <p:nvPr>
            <p:ph type="body" sz="quarter" idx="10"/>
          </p:nvPr>
        </p:nvSpPr>
        <p:spPr/>
        <p:txBody>
          <a:bodyPr/>
          <a:lstStyle/>
          <a:p>
            <a:r>
              <a:rPr lang="de-DE" dirty="0" smtClean="0"/>
              <a:t>Secure </a:t>
            </a:r>
            <a:r>
              <a:rPr lang="de-DE" dirty="0" err="1" smtClean="0"/>
              <a:t>by</a:t>
            </a:r>
            <a:r>
              <a:rPr lang="de-DE" dirty="0" smtClean="0"/>
              <a:t> </a:t>
            </a:r>
            <a:r>
              <a:rPr lang="de-DE" dirty="0" err="1" smtClean="0"/>
              <a:t>default</a:t>
            </a:r>
            <a:endParaRPr lang="de-DE" dirty="0" smtClean="0"/>
          </a:p>
          <a:p>
            <a:r>
              <a:rPr lang="de-DE" dirty="0" err="1" smtClean="0"/>
              <a:t>Respect</a:t>
            </a:r>
            <a:r>
              <a:rPr lang="de-DE" dirty="0" smtClean="0"/>
              <a:t> </a:t>
            </a:r>
            <a:r>
              <a:rPr lang="de-DE" dirty="0" err="1" smtClean="0"/>
              <a:t>security</a:t>
            </a:r>
            <a:r>
              <a:rPr lang="de-DE" dirty="0" smtClean="0"/>
              <a:t> </a:t>
            </a:r>
            <a:r>
              <a:rPr lang="de-DE" dirty="0" err="1" smtClean="0"/>
              <a:t>warnings</a:t>
            </a:r>
            <a:endParaRPr lang="de-DE" dirty="0" smtClean="0"/>
          </a:p>
          <a:p>
            <a:r>
              <a:rPr lang="de-DE" dirty="0" err="1" smtClean="0"/>
              <a:t>Don‘t</a:t>
            </a:r>
            <a:r>
              <a:rPr lang="de-DE" dirty="0" smtClean="0"/>
              <a:t> </a:t>
            </a:r>
            <a:r>
              <a:rPr lang="de-DE" dirty="0" err="1" smtClean="0"/>
              <a:t>invent</a:t>
            </a:r>
            <a:r>
              <a:rPr lang="de-DE" dirty="0" smtClean="0"/>
              <a:t> </a:t>
            </a:r>
            <a:r>
              <a:rPr lang="de-DE" dirty="0" err="1" smtClean="0"/>
              <a:t>security</a:t>
            </a:r>
            <a:r>
              <a:rPr lang="de-DE" dirty="0" smtClean="0"/>
              <a:t> </a:t>
            </a:r>
            <a:r>
              <a:rPr lang="de-DE" dirty="0" err="1" smtClean="0"/>
              <a:t>mechanisms</a:t>
            </a:r>
            <a:endParaRPr lang="de-DE" dirty="0" smtClean="0"/>
          </a:p>
          <a:p>
            <a:pPr lvl="1"/>
            <a:r>
              <a:rPr lang="de-DE" dirty="0" err="1" smtClean="0"/>
              <a:t>Use</a:t>
            </a:r>
            <a:r>
              <a:rPr lang="de-DE" dirty="0" smtClean="0"/>
              <a:t> </a:t>
            </a:r>
            <a:r>
              <a:rPr lang="de-DE" dirty="0" err="1" smtClean="0"/>
              <a:t>proven</a:t>
            </a:r>
            <a:r>
              <a:rPr lang="de-DE" dirty="0" smtClean="0"/>
              <a:t> </a:t>
            </a:r>
            <a:r>
              <a:rPr lang="de-DE" dirty="0" err="1" smtClean="0"/>
              <a:t>technology</a:t>
            </a:r>
            <a:endParaRPr lang="de-DE" dirty="0" smtClean="0"/>
          </a:p>
        </p:txBody>
      </p:sp>
    </p:spTree>
    <p:extLst>
      <p:ext uri="{BB962C8B-B14F-4D97-AF65-F5344CB8AC3E}">
        <p14:creationId xmlns:p14="http://schemas.microsoft.com/office/powerpoint/2010/main" val="1971767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Terminology</a:t>
            </a:r>
            <a:endParaRPr lang="de-DE" dirty="0"/>
          </a:p>
        </p:txBody>
      </p:sp>
      <p:sp>
        <p:nvSpPr>
          <p:cNvPr id="3" name="Text Placeholder 2"/>
          <p:cNvSpPr>
            <a:spLocks noGrp="1"/>
          </p:cNvSpPr>
          <p:nvPr>
            <p:ph type="body" sz="quarter" idx="10"/>
          </p:nvPr>
        </p:nvSpPr>
        <p:spPr/>
        <p:txBody>
          <a:bodyPr/>
          <a:lstStyle/>
          <a:p>
            <a:pPr marL="457200" indent="-457200">
              <a:buFont typeface="Arial" charset="0"/>
              <a:buChar char="•"/>
            </a:pPr>
            <a:r>
              <a:rPr lang="de-DE" dirty="0" smtClean="0"/>
              <a:t>Key </a:t>
            </a:r>
            <a:r>
              <a:rPr lang="de-DE" b="0" dirty="0" smtClean="0"/>
              <a:t>– A </a:t>
            </a:r>
            <a:r>
              <a:rPr lang="de-DE" b="0" dirty="0" err="1" smtClean="0"/>
              <a:t>secret</a:t>
            </a:r>
            <a:r>
              <a:rPr lang="de-DE" b="0" dirty="0" smtClean="0"/>
              <a:t> </a:t>
            </a:r>
            <a:r>
              <a:rPr lang="de-DE" b="0" dirty="0" err="1" smtClean="0"/>
              <a:t>that</a:t>
            </a:r>
            <a:r>
              <a:rPr lang="de-DE" b="0" dirty="0" smtClean="0"/>
              <a:t> </a:t>
            </a:r>
            <a:r>
              <a:rPr lang="de-DE" b="0" dirty="0" err="1" smtClean="0"/>
              <a:t>can</a:t>
            </a:r>
            <a:r>
              <a:rPr lang="de-DE" b="0" dirty="0" smtClean="0"/>
              <a:t> </a:t>
            </a:r>
            <a:r>
              <a:rPr lang="de-DE" b="0" dirty="0" err="1" smtClean="0"/>
              <a:t>be</a:t>
            </a:r>
            <a:r>
              <a:rPr lang="de-DE" b="0" dirty="0" smtClean="0"/>
              <a:t> </a:t>
            </a:r>
            <a:r>
              <a:rPr lang="de-DE" b="0" dirty="0" err="1" smtClean="0"/>
              <a:t>used</a:t>
            </a:r>
            <a:r>
              <a:rPr lang="de-DE" b="0" dirty="0" smtClean="0"/>
              <a:t> </a:t>
            </a:r>
            <a:r>
              <a:rPr lang="de-DE" b="0" dirty="0" err="1" smtClean="0"/>
              <a:t>for</a:t>
            </a:r>
            <a:r>
              <a:rPr lang="de-DE" b="0" dirty="0" smtClean="0"/>
              <a:t> </a:t>
            </a:r>
            <a:r>
              <a:rPr lang="de-DE" b="0" dirty="0" err="1" smtClean="0"/>
              <a:t>cryptographic</a:t>
            </a:r>
            <a:r>
              <a:rPr lang="de-DE" b="0" dirty="0" smtClean="0"/>
              <a:t> </a:t>
            </a:r>
            <a:r>
              <a:rPr lang="de-DE" b="0" dirty="0" err="1" smtClean="0"/>
              <a:t>operations</a:t>
            </a:r>
            <a:endParaRPr lang="de-DE" b="0" dirty="0" smtClean="0"/>
          </a:p>
          <a:p>
            <a:pPr marL="457200" indent="-457200">
              <a:buFont typeface="Arial" charset="0"/>
              <a:buChar char="•"/>
            </a:pPr>
            <a:r>
              <a:rPr lang="de-DE" dirty="0" smtClean="0"/>
              <a:t>Password </a:t>
            </a:r>
            <a:r>
              <a:rPr lang="de-DE" b="0" dirty="0" smtClean="0"/>
              <a:t>– A </a:t>
            </a:r>
            <a:r>
              <a:rPr lang="de-DE" b="0" dirty="0" err="1" smtClean="0"/>
              <a:t>key</a:t>
            </a:r>
            <a:r>
              <a:rPr lang="de-DE" b="0" dirty="0" smtClean="0"/>
              <a:t> </a:t>
            </a:r>
            <a:r>
              <a:rPr lang="de-DE" b="0" dirty="0" err="1" smtClean="0"/>
              <a:t>that</a:t>
            </a:r>
            <a:r>
              <a:rPr lang="de-DE" b="0" dirty="0" smtClean="0"/>
              <a:t> </a:t>
            </a:r>
            <a:r>
              <a:rPr lang="de-DE" b="0" dirty="0" err="1" smtClean="0"/>
              <a:t>fits</a:t>
            </a:r>
            <a:r>
              <a:rPr lang="de-DE" b="0" dirty="0" smtClean="0"/>
              <a:t> </a:t>
            </a:r>
            <a:r>
              <a:rPr lang="de-DE" b="0" dirty="0" err="1" smtClean="0"/>
              <a:t>into</a:t>
            </a:r>
            <a:r>
              <a:rPr lang="de-DE" b="0" dirty="0" smtClean="0"/>
              <a:t> a human </a:t>
            </a:r>
            <a:r>
              <a:rPr lang="de-DE" b="0" dirty="0" err="1" smtClean="0"/>
              <a:t>brain</a:t>
            </a:r>
            <a:r>
              <a:rPr lang="de-DE" b="0" dirty="0" smtClean="0"/>
              <a:t> (</a:t>
            </a:r>
            <a:r>
              <a:rPr lang="de-DE" b="0" dirty="0" err="1" smtClean="0"/>
              <a:t>most</a:t>
            </a:r>
            <a:r>
              <a:rPr lang="de-DE" b="0" dirty="0" smtClean="0"/>
              <a:t> </a:t>
            </a:r>
            <a:r>
              <a:rPr lang="de-DE" b="0" dirty="0" err="1" smtClean="0"/>
              <a:t>of</a:t>
            </a:r>
            <a:r>
              <a:rPr lang="de-DE" b="0" dirty="0" smtClean="0"/>
              <a:t> </a:t>
            </a:r>
            <a:r>
              <a:rPr lang="de-DE" b="0" dirty="0" err="1" smtClean="0"/>
              <a:t>the</a:t>
            </a:r>
            <a:r>
              <a:rPr lang="de-DE" b="0" dirty="0" smtClean="0"/>
              <a:t> time)</a:t>
            </a:r>
          </a:p>
          <a:p>
            <a:pPr marL="457200" indent="-457200">
              <a:buFont typeface="Arial" charset="0"/>
              <a:buChar char="•"/>
            </a:pPr>
            <a:endParaRPr lang="de-DE" dirty="0"/>
          </a:p>
        </p:txBody>
      </p:sp>
      <p:sp>
        <p:nvSpPr>
          <p:cNvPr id="5" name="Rectangle 4"/>
          <p:cNvSpPr/>
          <p:nvPr/>
        </p:nvSpPr>
        <p:spPr>
          <a:xfrm>
            <a:off x="8379267" y="6173803"/>
            <a:ext cx="3815908" cy="261610"/>
          </a:xfrm>
          <a:prstGeom prst="rect">
            <a:avLst/>
          </a:prstGeom>
        </p:spPr>
        <p:txBody>
          <a:bodyPr wrap="square">
            <a:spAutoFit/>
          </a:bodyPr>
          <a:lstStyle/>
          <a:p>
            <a:r>
              <a:rPr sz="1050" dirty="0">
                <a:solidFill>
                  <a:srgbClr val="000000"/>
                </a:solidFill>
                <a:hlinkClick r:id="rId2"/>
              </a:rPr>
              <a:t>http://</a:t>
            </a:r>
            <a:r>
              <a:rPr sz="1050" dirty="0" smtClean="0">
                <a:solidFill>
                  <a:srgbClr val="000000"/>
                </a:solidFill>
                <a:hlinkClick r:id="rId2"/>
              </a:rPr>
              <a:t>martinfowler.com/bliki/BlueGreenDeployment.html</a:t>
            </a:r>
            <a:endParaRPr sz="1050" dirty="0">
              <a:solidFill>
                <a:srgbClr val="000000"/>
              </a:solidFill>
            </a:endParaRPr>
          </a:p>
        </p:txBody>
      </p:sp>
      <p:sp>
        <p:nvSpPr>
          <p:cNvPr id="4" name="Rectangle 3"/>
          <p:cNvSpPr/>
          <p:nvPr/>
        </p:nvSpPr>
        <p:spPr>
          <a:xfrm>
            <a:off x="282913" y="6160101"/>
            <a:ext cx="4483061" cy="261610"/>
          </a:xfrm>
          <a:prstGeom prst="rect">
            <a:avLst/>
          </a:prstGeom>
        </p:spPr>
        <p:txBody>
          <a:bodyPr wrap="square">
            <a:spAutoFit/>
          </a:bodyPr>
          <a:lstStyle/>
          <a:p>
            <a:r>
              <a:rPr lang="de-DE" sz="1050" dirty="0">
                <a:hlinkClick r:id="rId3"/>
              </a:rPr>
              <a:t>https://</a:t>
            </a:r>
            <a:r>
              <a:rPr lang="de-DE" sz="1050" dirty="0" smtClean="0">
                <a:hlinkClick r:id="rId3"/>
              </a:rPr>
              <a:t>docs.pivotal.io/pivotalcf/devguide/deploy-apps/blue-green.html</a:t>
            </a:r>
            <a:endParaRPr lang="de-DE" sz="1050" dirty="0"/>
          </a:p>
        </p:txBody>
      </p:sp>
    </p:spTree>
    <p:extLst>
      <p:ext uri="{BB962C8B-B14F-4D97-AF65-F5344CB8AC3E}">
        <p14:creationId xmlns:p14="http://schemas.microsoft.com/office/powerpoint/2010/main" val="39037280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Symmetric</a:t>
            </a:r>
            <a:r>
              <a:rPr lang="de-DE" dirty="0" smtClean="0"/>
              <a:t> </a:t>
            </a:r>
            <a:r>
              <a:rPr lang="de-DE" dirty="0" err="1" smtClean="0"/>
              <a:t>Cryptography</a:t>
            </a:r>
            <a:endParaRPr lang="de-DE" dirty="0"/>
          </a:p>
        </p:txBody>
      </p:sp>
      <p:sp>
        <p:nvSpPr>
          <p:cNvPr id="3" name="Text Placeholder 2"/>
          <p:cNvSpPr>
            <a:spLocks noGrp="1"/>
          </p:cNvSpPr>
          <p:nvPr>
            <p:ph type="body" sz="quarter" idx="11"/>
          </p:nvPr>
        </p:nvSpPr>
        <p:spPr/>
        <p:txBody>
          <a:bodyPr/>
          <a:lstStyle/>
          <a:p>
            <a:pPr marL="457200" indent="-457200">
              <a:buFont typeface="Arial" charset="0"/>
              <a:buChar char="•"/>
            </a:pPr>
            <a:r>
              <a:rPr lang="de-DE" dirty="0" err="1"/>
              <a:t>Shared</a:t>
            </a:r>
            <a:r>
              <a:rPr lang="de-DE" dirty="0"/>
              <a:t> </a:t>
            </a:r>
            <a:r>
              <a:rPr lang="de-DE" dirty="0" err="1" smtClean="0"/>
              <a:t>key</a:t>
            </a:r>
            <a:endParaRPr lang="de-DE" dirty="0"/>
          </a:p>
          <a:p>
            <a:pPr marL="457200" indent="-457200">
              <a:buFont typeface="Arial" charset="0"/>
              <a:buChar char="•"/>
            </a:pPr>
            <a:r>
              <a:rPr lang="de-DE" dirty="0" smtClean="0"/>
              <a:t>Encrypting </a:t>
            </a:r>
            <a:r>
              <a:rPr lang="de-DE" dirty="0" err="1" smtClean="0"/>
              <a:t>and</a:t>
            </a:r>
            <a:r>
              <a:rPr lang="de-DE" dirty="0" smtClean="0"/>
              <a:t> </a:t>
            </a:r>
            <a:r>
              <a:rPr lang="de-DE" dirty="0" err="1" smtClean="0"/>
              <a:t>decrypting</a:t>
            </a:r>
            <a:r>
              <a:rPr lang="de-DE" dirty="0" smtClean="0"/>
              <a:t> </a:t>
            </a:r>
            <a:r>
              <a:rPr lang="de-DE" dirty="0" err="1" smtClean="0"/>
              <a:t>with</a:t>
            </a:r>
            <a:r>
              <a:rPr lang="de-DE" dirty="0" smtClean="0"/>
              <a:t> </a:t>
            </a:r>
            <a:r>
              <a:rPr lang="de-DE" dirty="0" err="1" smtClean="0"/>
              <a:t>the</a:t>
            </a:r>
            <a:r>
              <a:rPr lang="de-DE" dirty="0" smtClean="0"/>
              <a:t> same </a:t>
            </a:r>
            <a:r>
              <a:rPr lang="de-DE" dirty="0" err="1" smtClean="0"/>
              <a:t>key</a:t>
            </a:r>
            <a:endParaRPr lang="de-DE" dirty="0" smtClean="0"/>
          </a:p>
          <a:p>
            <a:pPr marL="627063" lvl="1" indent="-342900">
              <a:buFont typeface="Arial" charset="0"/>
              <a:buChar char="•"/>
            </a:pPr>
            <a:r>
              <a:rPr lang="de-DE" dirty="0" err="1"/>
              <a:t>Everyone</a:t>
            </a:r>
            <a:r>
              <a:rPr lang="de-DE" dirty="0"/>
              <a:t> </a:t>
            </a:r>
            <a:r>
              <a:rPr lang="de-DE" dirty="0" err="1"/>
              <a:t>knowing</a:t>
            </a:r>
            <a:r>
              <a:rPr lang="de-DE" dirty="0"/>
              <a:t> </a:t>
            </a:r>
            <a:r>
              <a:rPr lang="de-DE" dirty="0" err="1"/>
              <a:t>the</a:t>
            </a:r>
            <a:r>
              <a:rPr lang="de-DE" dirty="0"/>
              <a:t> </a:t>
            </a:r>
            <a:r>
              <a:rPr lang="de-DE" dirty="0" err="1"/>
              <a:t>key</a:t>
            </a:r>
            <a:r>
              <a:rPr lang="de-DE" dirty="0"/>
              <a:t> </a:t>
            </a:r>
            <a:r>
              <a:rPr lang="de-DE" dirty="0" err="1"/>
              <a:t>can</a:t>
            </a:r>
            <a:r>
              <a:rPr lang="de-DE" dirty="0"/>
              <a:t> </a:t>
            </a:r>
            <a:r>
              <a:rPr lang="de-DE" dirty="0" err="1"/>
              <a:t>decrypt</a:t>
            </a:r>
            <a:r>
              <a:rPr lang="de-DE" dirty="0"/>
              <a:t> </a:t>
            </a:r>
            <a:r>
              <a:rPr lang="de-DE" dirty="0" err="1" smtClean="0"/>
              <a:t>it</a:t>
            </a:r>
            <a:endParaRPr lang="de-DE" dirty="0" smtClean="0"/>
          </a:p>
          <a:p>
            <a:pPr marL="627063" lvl="1" indent="-342900">
              <a:buFont typeface="Arial" charset="0"/>
              <a:buChar char="•"/>
            </a:pPr>
            <a:r>
              <a:rPr lang="de-DE" dirty="0" err="1"/>
              <a:t>Some</a:t>
            </a:r>
            <a:r>
              <a:rPr lang="de-DE" dirty="0"/>
              <a:t> </a:t>
            </a:r>
            <a:r>
              <a:rPr lang="de-DE" dirty="0" err="1"/>
              <a:t>sort</a:t>
            </a:r>
            <a:r>
              <a:rPr lang="de-DE" dirty="0"/>
              <a:t> </a:t>
            </a:r>
            <a:r>
              <a:rPr lang="de-DE" dirty="0" err="1"/>
              <a:t>of</a:t>
            </a:r>
            <a:r>
              <a:rPr lang="de-DE" dirty="0"/>
              <a:t> </a:t>
            </a:r>
            <a:r>
              <a:rPr lang="de-DE" dirty="0" err="1"/>
              <a:t>implicit</a:t>
            </a:r>
            <a:r>
              <a:rPr lang="de-DE" dirty="0"/>
              <a:t> </a:t>
            </a:r>
            <a:r>
              <a:rPr lang="de-DE" dirty="0" err="1" smtClean="0"/>
              <a:t>authentication</a:t>
            </a:r>
            <a:endParaRPr lang="de-DE" dirty="0"/>
          </a:p>
          <a:p>
            <a:pPr marL="457200" indent="-457200">
              <a:buFont typeface="Arial" charset="0"/>
              <a:buChar char="•"/>
            </a:pPr>
            <a:r>
              <a:rPr lang="de-DE" dirty="0" err="1" smtClean="0"/>
              <a:t>Very</a:t>
            </a:r>
            <a:r>
              <a:rPr lang="de-DE" dirty="0" smtClean="0"/>
              <a:t> fast</a:t>
            </a:r>
          </a:p>
          <a:p>
            <a:pPr marL="457200" indent="-457200">
              <a:buFont typeface="Arial" charset="0"/>
              <a:buChar char="•"/>
            </a:pPr>
            <a:r>
              <a:rPr lang="de-DE" dirty="0" err="1" smtClean="0"/>
              <a:t>Example</a:t>
            </a:r>
            <a:r>
              <a:rPr lang="de-DE" dirty="0" smtClean="0"/>
              <a:t>: AES-128</a:t>
            </a:r>
          </a:p>
          <a:p>
            <a:pPr marL="627063" lvl="1" indent="-342900">
              <a:buFont typeface="Arial" charset="0"/>
              <a:buChar char="•"/>
            </a:pPr>
            <a:endParaRPr lang="en-US" dirty="0" smtClean="0"/>
          </a:p>
          <a:p>
            <a:pPr marL="969963">
              <a:buFont typeface="Arial" charset="0"/>
              <a:buChar char="•"/>
            </a:pPr>
            <a:endParaRPr lang="en-US" dirty="0"/>
          </a:p>
        </p:txBody>
      </p:sp>
      <p:sp>
        <p:nvSpPr>
          <p:cNvPr id="13" name="Rounded Rectangle 12"/>
          <p:cNvSpPr/>
          <p:nvPr/>
        </p:nvSpPr>
        <p:spPr bwMode="gray">
          <a:xfrm>
            <a:off x="6305642" y="2002055"/>
            <a:ext cx="2077962" cy="2996074"/>
          </a:xfrm>
          <a:prstGeom prst="roundRect">
            <a:avLst/>
          </a:prstGeom>
          <a:solidFill>
            <a:srgbClr val="E1E5FF"/>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smtClean="0">
                <a:ea typeface="Arial Unicode MS" pitchFamily="34" charset="-128"/>
                <a:cs typeface="Arial Unicode MS" pitchFamily="34" charset="-128"/>
              </a:rPr>
              <a:t>Alice</a:t>
            </a:r>
            <a:endParaRPr sz="2000" kern="0" dirty="0">
              <a:ea typeface="Arial Unicode MS" pitchFamily="34" charset="-128"/>
              <a:cs typeface="Arial Unicode MS" pitchFamily="34" charset="-128"/>
            </a:endParaRPr>
          </a:p>
        </p:txBody>
      </p:sp>
      <p:sp>
        <p:nvSpPr>
          <p:cNvPr id="14" name="Rounded Rectangle 13"/>
          <p:cNvSpPr/>
          <p:nvPr/>
        </p:nvSpPr>
        <p:spPr bwMode="gray">
          <a:xfrm>
            <a:off x="9326880" y="2002055"/>
            <a:ext cx="2100523" cy="2996074"/>
          </a:xfrm>
          <a:prstGeom prst="roundRect">
            <a:avLst/>
          </a:prstGeom>
          <a:solidFill>
            <a:srgbClr val="E1E5FF"/>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smtClean="0">
                <a:ea typeface="Arial Unicode MS" pitchFamily="34" charset="-128"/>
                <a:cs typeface="Arial Unicode MS" pitchFamily="34" charset="-128"/>
              </a:rPr>
              <a:t>Bob</a:t>
            </a:r>
            <a:endParaRPr sz="2000" kern="0" dirty="0">
              <a:ea typeface="Arial Unicode MS" pitchFamily="34" charset="-128"/>
              <a:cs typeface="Arial Unicode MS" pitchFamily="34" charset="-128"/>
            </a:endParaRPr>
          </a:p>
        </p:txBody>
      </p:sp>
      <p:sp>
        <p:nvSpPr>
          <p:cNvPr id="17" name="Rounded Rectangle 16"/>
          <p:cNvSpPr/>
          <p:nvPr/>
        </p:nvSpPr>
        <p:spPr bwMode="gray">
          <a:xfrm>
            <a:off x="6879546" y="2580334"/>
            <a:ext cx="930153"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smtClean="0">
                <a:ea typeface="Arial Unicode MS" pitchFamily="34" charset="-128"/>
                <a:cs typeface="Arial Unicode MS" pitchFamily="34" charset="-128"/>
              </a:rPr>
              <a:t>Key</a:t>
            </a:r>
            <a:endParaRPr sz="2000" kern="0" dirty="0">
              <a:ea typeface="Arial Unicode MS" pitchFamily="34" charset="-128"/>
              <a:cs typeface="Arial Unicode MS" pitchFamily="34" charset="-128"/>
            </a:endParaRPr>
          </a:p>
        </p:txBody>
      </p:sp>
      <p:sp>
        <p:nvSpPr>
          <p:cNvPr id="18" name="Rounded Rectangle 17"/>
          <p:cNvSpPr/>
          <p:nvPr/>
        </p:nvSpPr>
        <p:spPr bwMode="gray">
          <a:xfrm>
            <a:off x="9912064" y="2580333"/>
            <a:ext cx="930153"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smtClean="0">
                <a:ea typeface="Arial Unicode MS" pitchFamily="34" charset="-128"/>
                <a:cs typeface="Arial Unicode MS" pitchFamily="34" charset="-128"/>
              </a:rPr>
              <a:t>Key</a:t>
            </a:r>
            <a:endParaRPr sz="2000" kern="0" dirty="0">
              <a:ea typeface="Arial Unicode MS" pitchFamily="34" charset="-128"/>
              <a:cs typeface="Arial Unicode MS" pitchFamily="34" charset="-128"/>
            </a:endParaRPr>
          </a:p>
        </p:txBody>
      </p:sp>
      <p:sp>
        <p:nvSpPr>
          <p:cNvPr id="19" name="Rounded Rectangle 18"/>
          <p:cNvSpPr/>
          <p:nvPr/>
        </p:nvSpPr>
        <p:spPr bwMode="gray">
          <a:xfrm>
            <a:off x="6747598" y="3680713"/>
            <a:ext cx="1194047" cy="838411"/>
          </a:xfrm>
          <a:prstGeom prst="roundRect">
            <a:avLst/>
          </a:prstGeom>
          <a:solidFill>
            <a:schemeClr val="bg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Encrypt</a:t>
            </a:r>
            <a:endParaRPr sz="2000" kern="0" dirty="0">
              <a:ea typeface="Arial Unicode MS" pitchFamily="34" charset="-128"/>
              <a:cs typeface="Arial Unicode MS" pitchFamily="34" charset="-128"/>
            </a:endParaRPr>
          </a:p>
        </p:txBody>
      </p:sp>
      <p:sp>
        <p:nvSpPr>
          <p:cNvPr id="20" name="Rounded Rectangle 19"/>
          <p:cNvSpPr/>
          <p:nvPr/>
        </p:nvSpPr>
        <p:spPr bwMode="gray">
          <a:xfrm>
            <a:off x="9782924" y="3680713"/>
            <a:ext cx="1194047" cy="838411"/>
          </a:xfrm>
          <a:prstGeom prst="roundRect">
            <a:avLst/>
          </a:prstGeom>
          <a:solidFill>
            <a:schemeClr val="bg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Decrypt</a:t>
            </a:r>
            <a:endParaRPr sz="2000" kern="0" dirty="0">
              <a:ea typeface="Arial Unicode MS" pitchFamily="34" charset="-128"/>
              <a:cs typeface="Arial Unicode MS" pitchFamily="34" charset="-128"/>
            </a:endParaRPr>
          </a:p>
        </p:txBody>
      </p:sp>
      <p:cxnSp>
        <p:nvCxnSpPr>
          <p:cNvPr id="21" name="Straight Arrow Connector 20"/>
          <p:cNvCxnSpPr>
            <a:stCxn id="19" idx="3"/>
            <a:endCxn id="20" idx="1"/>
          </p:cNvCxnSpPr>
          <p:nvPr/>
        </p:nvCxnSpPr>
        <p:spPr>
          <a:xfrm>
            <a:off x="7941645" y="4099919"/>
            <a:ext cx="1841279"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9" idx="1"/>
          </p:cNvCxnSpPr>
          <p:nvPr/>
        </p:nvCxnSpPr>
        <p:spPr>
          <a:xfrm>
            <a:off x="6477802" y="4099919"/>
            <a:ext cx="269796"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0976971" y="4099918"/>
            <a:ext cx="234522" cy="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740062" y="4171022"/>
            <a:ext cx="93615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Message</a:t>
            </a:r>
            <a:endParaRPr lang="de-DE" sz="1800" kern="0" dirty="0" smtClean="0">
              <a:ea typeface="Arial Unicode MS" pitchFamily="34" charset="-128"/>
              <a:cs typeface="Arial Unicode MS" pitchFamily="34" charset="-128"/>
            </a:endParaRPr>
          </a:p>
        </p:txBody>
      </p:sp>
      <p:sp>
        <p:nvSpPr>
          <p:cNvPr id="37" name="TextBox 36"/>
          <p:cNvSpPr txBox="1"/>
          <p:nvPr/>
        </p:nvSpPr>
        <p:spPr>
          <a:xfrm>
            <a:off x="11094376" y="3750577"/>
            <a:ext cx="93615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Message</a:t>
            </a:r>
            <a:endParaRPr lang="de-DE" sz="1800" kern="0" dirty="0" smtClean="0">
              <a:ea typeface="Arial Unicode MS" pitchFamily="34" charset="-128"/>
              <a:cs typeface="Arial Unicode MS" pitchFamily="34" charset="-128"/>
            </a:endParaRPr>
          </a:p>
        </p:txBody>
      </p:sp>
      <p:sp>
        <p:nvSpPr>
          <p:cNvPr id="38" name="TextBox 37"/>
          <p:cNvSpPr txBox="1"/>
          <p:nvPr/>
        </p:nvSpPr>
        <p:spPr>
          <a:xfrm>
            <a:off x="8333488" y="3474818"/>
            <a:ext cx="1102866" cy="553998"/>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Encrypted</a:t>
            </a:r>
            <a:r>
              <a:rPr lang="de-DE" sz="1800" kern="0" dirty="0" smtClean="0">
                <a:ea typeface="Arial Unicode MS" pitchFamily="34" charset="-128"/>
                <a:cs typeface="Arial Unicode MS" pitchFamily="34" charset="-128"/>
              </a:rPr>
              <a:t> </a:t>
            </a:r>
            <a:br>
              <a:rPr lang="de-DE" sz="1800" kern="0" dirty="0" smtClean="0">
                <a:ea typeface="Arial Unicode MS" pitchFamily="34" charset="-128"/>
                <a:cs typeface="Arial Unicode MS" pitchFamily="34" charset="-128"/>
              </a:rPr>
            </a:br>
            <a:r>
              <a:rPr lang="de-DE" sz="1800" kern="0" dirty="0" smtClean="0">
                <a:ea typeface="Arial Unicode MS" pitchFamily="34" charset="-128"/>
                <a:cs typeface="Arial Unicode MS" pitchFamily="34" charset="-128"/>
              </a:rPr>
              <a:t>Message</a:t>
            </a:r>
            <a:endParaRPr lang="de-DE"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366543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gray">
          <a:xfrm>
            <a:off x="9455664" y="2040556"/>
            <a:ext cx="1958453" cy="2957573"/>
          </a:xfrm>
          <a:prstGeom prst="roundRect">
            <a:avLst/>
          </a:prstGeom>
          <a:solidFill>
            <a:srgbClr val="E1E5FF"/>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smtClean="0">
                <a:ea typeface="Arial Unicode MS" pitchFamily="34" charset="-128"/>
                <a:cs typeface="Arial Unicode MS" pitchFamily="34" charset="-128"/>
              </a:rPr>
              <a:t>Bob</a:t>
            </a:r>
            <a:endParaRPr sz="2000" kern="0" dirty="0">
              <a:ea typeface="Arial Unicode MS" pitchFamily="34" charset="-128"/>
              <a:cs typeface="Arial Unicode MS" pitchFamily="34" charset="-128"/>
            </a:endParaRPr>
          </a:p>
        </p:txBody>
      </p:sp>
      <p:sp>
        <p:nvSpPr>
          <p:cNvPr id="16" name="Rounded Rectangle 15"/>
          <p:cNvSpPr/>
          <p:nvPr/>
        </p:nvSpPr>
        <p:spPr bwMode="gray">
          <a:xfrm>
            <a:off x="9854824" y="2591804"/>
            <a:ext cx="1232033"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PrivKey</a:t>
            </a:r>
            <a:r>
              <a:rPr lang="de-DE" sz="2000" kern="0" dirty="0" smtClean="0">
                <a:ea typeface="Arial Unicode MS" pitchFamily="34" charset="-128"/>
                <a:cs typeface="Arial Unicode MS" pitchFamily="34" charset="-128"/>
              </a:rPr>
              <a:t> Bob</a:t>
            </a:r>
            <a:endParaRPr sz="2000" kern="0" dirty="0">
              <a:ea typeface="Arial Unicode MS" pitchFamily="34" charset="-128"/>
              <a:cs typeface="Arial Unicode MS" pitchFamily="34" charset="-128"/>
            </a:endParaRPr>
          </a:p>
        </p:txBody>
      </p:sp>
      <p:sp>
        <p:nvSpPr>
          <p:cNvPr id="19" name="Rounded Rectangle 18"/>
          <p:cNvSpPr/>
          <p:nvPr/>
        </p:nvSpPr>
        <p:spPr bwMode="gray">
          <a:xfrm>
            <a:off x="9854824" y="3659159"/>
            <a:ext cx="1232033"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PubKey</a:t>
            </a:r>
            <a:r>
              <a:rPr lang="de-DE" sz="2000" kern="0" dirty="0" smtClean="0">
                <a:ea typeface="Arial Unicode MS" pitchFamily="34" charset="-128"/>
                <a:cs typeface="Arial Unicode MS" pitchFamily="34" charset="-128"/>
              </a:rPr>
              <a:t> Bob</a:t>
            </a:r>
            <a:endParaRPr sz="2000" kern="0" dirty="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smtClean="0"/>
              <a:t>Public-Key </a:t>
            </a:r>
            <a:r>
              <a:rPr lang="de-DE" dirty="0" err="1" smtClean="0"/>
              <a:t>Cryptography</a:t>
            </a:r>
            <a:r>
              <a:rPr lang="de-DE" dirty="0" smtClean="0"/>
              <a:t> </a:t>
            </a:r>
            <a:endParaRPr lang="de-DE" dirty="0"/>
          </a:p>
        </p:txBody>
      </p:sp>
      <p:sp>
        <p:nvSpPr>
          <p:cNvPr id="3" name="Text Placeholder 2"/>
          <p:cNvSpPr>
            <a:spLocks noGrp="1"/>
          </p:cNvSpPr>
          <p:nvPr>
            <p:ph type="body" sz="quarter" idx="11"/>
          </p:nvPr>
        </p:nvSpPr>
        <p:spPr/>
        <p:txBody>
          <a:bodyPr/>
          <a:lstStyle/>
          <a:p>
            <a:pPr marL="457200" indent="-457200">
              <a:buFont typeface="Arial" charset="0"/>
              <a:buChar char="•"/>
            </a:pPr>
            <a:r>
              <a:rPr lang="de-DE" dirty="0" err="1" smtClean="0"/>
              <a:t>Each</a:t>
            </a:r>
            <a:r>
              <a:rPr lang="de-DE" dirty="0" smtClean="0"/>
              <a:t> </a:t>
            </a:r>
            <a:r>
              <a:rPr lang="de-DE" dirty="0" err="1" smtClean="0"/>
              <a:t>participant</a:t>
            </a:r>
            <a:r>
              <a:rPr lang="de-DE" dirty="0" smtClean="0"/>
              <a:t> </a:t>
            </a:r>
            <a:r>
              <a:rPr lang="de-DE" dirty="0" err="1" smtClean="0"/>
              <a:t>has</a:t>
            </a:r>
            <a:r>
              <a:rPr lang="de-DE" dirty="0" smtClean="0"/>
              <a:t> a private </a:t>
            </a:r>
            <a:r>
              <a:rPr lang="de-DE" dirty="0" err="1" smtClean="0"/>
              <a:t>key</a:t>
            </a:r>
            <a:endParaRPr lang="de-DE" dirty="0" smtClean="0"/>
          </a:p>
          <a:p>
            <a:pPr marL="457200" indent="-457200">
              <a:buFont typeface="Arial" charset="0"/>
              <a:buChar char="•"/>
            </a:pPr>
            <a:r>
              <a:rPr lang="de-DE" dirty="0" err="1" smtClean="0"/>
              <a:t>And</a:t>
            </a:r>
            <a:r>
              <a:rPr lang="de-DE" dirty="0" smtClean="0"/>
              <a:t> a </a:t>
            </a:r>
            <a:r>
              <a:rPr lang="de-DE" dirty="0" err="1" smtClean="0"/>
              <a:t>corresponding</a:t>
            </a:r>
            <a:r>
              <a:rPr lang="de-DE" dirty="0" smtClean="0"/>
              <a:t> </a:t>
            </a:r>
            <a:r>
              <a:rPr lang="de-DE" dirty="0" err="1" smtClean="0"/>
              <a:t>public</a:t>
            </a:r>
            <a:r>
              <a:rPr lang="de-DE" dirty="0" smtClean="0"/>
              <a:t> </a:t>
            </a:r>
            <a:r>
              <a:rPr lang="de-DE" dirty="0" err="1" smtClean="0"/>
              <a:t>key</a:t>
            </a:r>
            <a:endParaRPr lang="de-DE" dirty="0" smtClean="0"/>
          </a:p>
          <a:p>
            <a:pPr marL="627063" lvl="1" indent="-342900">
              <a:buFont typeface="Arial" charset="0"/>
              <a:buChar char="•"/>
            </a:pPr>
            <a:r>
              <a:rPr lang="de-DE" dirty="0" err="1" smtClean="0"/>
              <a:t>No</a:t>
            </a:r>
            <a:r>
              <a:rPr lang="de-DE" dirty="0" smtClean="0"/>
              <a:t> </a:t>
            </a:r>
            <a:r>
              <a:rPr lang="de-DE" dirty="0" err="1" smtClean="0"/>
              <a:t>secret</a:t>
            </a:r>
            <a:endParaRPr lang="de-DE" dirty="0" smtClean="0"/>
          </a:p>
          <a:p>
            <a:pPr marL="627063" lvl="1" indent="-342900">
              <a:buFont typeface="Arial" charset="0"/>
              <a:buChar char="•"/>
            </a:pPr>
            <a:r>
              <a:rPr lang="de-DE" dirty="0" smtClean="0"/>
              <a:t>Public </a:t>
            </a:r>
            <a:r>
              <a:rPr lang="de-DE" dirty="0" err="1"/>
              <a:t>keys</a:t>
            </a:r>
            <a:r>
              <a:rPr lang="de-DE" dirty="0"/>
              <a:t> </a:t>
            </a:r>
            <a:r>
              <a:rPr lang="de-DE" dirty="0" err="1"/>
              <a:t>can</a:t>
            </a:r>
            <a:r>
              <a:rPr lang="de-DE" dirty="0"/>
              <a:t> </a:t>
            </a:r>
            <a:r>
              <a:rPr lang="de-DE" dirty="0" err="1"/>
              <a:t>be</a:t>
            </a:r>
            <a:r>
              <a:rPr lang="de-DE" dirty="0"/>
              <a:t> </a:t>
            </a:r>
            <a:r>
              <a:rPr lang="de-DE" dirty="0" err="1"/>
              <a:t>published</a:t>
            </a:r>
            <a:r>
              <a:rPr lang="de-DE" dirty="0"/>
              <a:t> (</a:t>
            </a:r>
            <a:r>
              <a:rPr lang="de-DE" dirty="0" err="1"/>
              <a:t>key</a:t>
            </a:r>
            <a:r>
              <a:rPr lang="de-DE" dirty="0"/>
              <a:t> </a:t>
            </a:r>
            <a:r>
              <a:rPr lang="de-DE" dirty="0" err="1"/>
              <a:t>server</a:t>
            </a:r>
            <a:r>
              <a:rPr lang="de-DE" dirty="0"/>
              <a:t>) </a:t>
            </a:r>
          </a:p>
          <a:p>
            <a:pPr marL="627063" lvl="1" indent="-342900">
              <a:buFont typeface="Arial" charset="0"/>
              <a:buChar char="•"/>
            </a:pPr>
            <a:endParaRPr lang="en-US" dirty="0" smtClean="0"/>
          </a:p>
          <a:p>
            <a:pPr marL="969963">
              <a:buFont typeface="Arial" charset="0"/>
              <a:buChar char="•"/>
            </a:pPr>
            <a:endParaRPr lang="en-US" dirty="0"/>
          </a:p>
        </p:txBody>
      </p:sp>
      <p:sp>
        <p:nvSpPr>
          <p:cNvPr id="13" name="Rounded Rectangle 12"/>
          <p:cNvSpPr/>
          <p:nvPr/>
        </p:nvSpPr>
        <p:spPr bwMode="gray">
          <a:xfrm>
            <a:off x="6531029" y="2040556"/>
            <a:ext cx="1958453" cy="2957573"/>
          </a:xfrm>
          <a:prstGeom prst="roundRect">
            <a:avLst/>
          </a:prstGeom>
          <a:solidFill>
            <a:srgbClr val="E1E5FF"/>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smtClean="0">
                <a:ea typeface="Arial Unicode MS" pitchFamily="34" charset="-128"/>
                <a:cs typeface="Arial Unicode MS" pitchFamily="34" charset="-128"/>
              </a:rPr>
              <a:t>Alice</a:t>
            </a:r>
            <a:endParaRPr sz="2000" kern="0" dirty="0">
              <a:ea typeface="Arial Unicode MS" pitchFamily="34" charset="-128"/>
              <a:cs typeface="Arial Unicode MS" pitchFamily="34" charset="-128"/>
            </a:endParaRPr>
          </a:p>
        </p:txBody>
      </p:sp>
      <p:sp>
        <p:nvSpPr>
          <p:cNvPr id="17" name="Rounded Rectangle 16"/>
          <p:cNvSpPr/>
          <p:nvPr/>
        </p:nvSpPr>
        <p:spPr bwMode="gray">
          <a:xfrm>
            <a:off x="6930189" y="2591804"/>
            <a:ext cx="1232033"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PrivKey</a:t>
            </a:r>
            <a:r>
              <a:rPr lang="de-DE" sz="2000" kern="0" dirty="0" smtClean="0">
                <a:ea typeface="Arial Unicode MS" pitchFamily="34" charset="-128"/>
                <a:cs typeface="Arial Unicode MS" pitchFamily="34" charset="-128"/>
              </a:rPr>
              <a:t> Alice</a:t>
            </a:r>
            <a:endParaRPr sz="2000" kern="0" dirty="0">
              <a:ea typeface="Arial Unicode MS" pitchFamily="34" charset="-128"/>
              <a:cs typeface="Arial Unicode MS" pitchFamily="34" charset="-128"/>
            </a:endParaRPr>
          </a:p>
        </p:txBody>
      </p:sp>
      <p:sp>
        <p:nvSpPr>
          <p:cNvPr id="11" name="Rounded Rectangle 10"/>
          <p:cNvSpPr/>
          <p:nvPr/>
        </p:nvSpPr>
        <p:spPr bwMode="gray">
          <a:xfrm>
            <a:off x="6930189" y="3659159"/>
            <a:ext cx="1232033"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PubKey</a:t>
            </a:r>
            <a:r>
              <a:rPr lang="de-DE" sz="2000" kern="0" dirty="0" smtClean="0">
                <a:ea typeface="Arial Unicode MS" pitchFamily="34" charset="-128"/>
                <a:cs typeface="Arial Unicode MS" pitchFamily="34" charset="-128"/>
              </a:rPr>
              <a:t> Alice</a:t>
            </a:r>
            <a:endParaRPr sz="2000" kern="0" dirty="0">
              <a:ea typeface="Arial Unicode MS" pitchFamily="34" charset="-128"/>
              <a:cs typeface="Arial Unicode MS" pitchFamily="34" charset="-128"/>
            </a:endParaRPr>
          </a:p>
        </p:txBody>
      </p:sp>
      <p:cxnSp>
        <p:nvCxnSpPr>
          <p:cNvPr id="12" name="Straight Arrow Connector 11"/>
          <p:cNvCxnSpPr>
            <a:stCxn id="11" idx="3"/>
          </p:cNvCxnSpPr>
          <p:nvPr/>
        </p:nvCxnSpPr>
        <p:spPr>
          <a:xfrm>
            <a:off x="8162222" y="4078365"/>
            <a:ext cx="1692602" cy="78636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9" idx="1"/>
          </p:cNvCxnSpPr>
          <p:nvPr/>
        </p:nvCxnSpPr>
        <p:spPr>
          <a:xfrm flipH="1">
            <a:off x="8086022" y="4078365"/>
            <a:ext cx="1768802" cy="76153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858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gray">
          <a:xfrm>
            <a:off x="7980882" y="1657843"/>
            <a:ext cx="3890443" cy="4149653"/>
          </a:xfrm>
          <a:prstGeom prst="roundRect">
            <a:avLst/>
          </a:prstGeom>
          <a:solidFill>
            <a:schemeClr val="accent3"/>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smtClean="0">
                <a:ea typeface="Arial Unicode MS" pitchFamily="34" charset="-128"/>
                <a:cs typeface="Arial Unicode MS" pitchFamily="34" charset="-128"/>
              </a:rPr>
              <a:t>Bob</a:t>
            </a:r>
            <a:endParaRPr sz="2000" kern="0" dirty="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smtClean="0"/>
              <a:t>Public-Key Encryption</a:t>
            </a:r>
            <a:endParaRPr lang="de-DE" dirty="0"/>
          </a:p>
        </p:txBody>
      </p:sp>
      <p:sp>
        <p:nvSpPr>
          <p:cNvPr id="13" name="Rounded Rectangle 12"/>
          <p:cNvSpPr/>
          <p:nvPr/>
        </p:nvSpPr>
        <p:spPr bwMode="gray">
          <a:xfrm>
            <a:off x="325438" y="1657974"/>
            <a:ext cx="3890443" cy="4149653"/>
          </a:xfrm>
          <a:prstGeom prst="roundRect">
            <a:avLst/>
          </a:prstGeom>
          <a:solidFill>
            <a:schemeClr val="accent3"/>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smtClean="0">
                <a:ea typeface="Arial Unicode MS" pitchFamily="34" charset="-128"/>
                <a:cs typeface="Arial Unicode MS" pitchFamily="34" charset="-128"/>
              </a:rPr>
              <a:t>Alice</a:t>
            </a:r>
            <a:endParaRPr sz="2000" kern="0" dirty="0">
              <a:ea typeface="Arial Unicode MS" pitchFamily="34" charset="-128"/>
              <a:cs typeface="Arial Unicode MS" pitchFamily="34" charset="-128"/>
            </a:endParaRPr>
          </a:p>
        </p:txBody>
      </p:sp>
      <p:sp>
        <p:nvSpPr>
          <p:cNvPr id="17" name="Rounded Rectangle 16"/>
          <p:cNvSpPr/>
          <p:nvPr/>
        </p:nvSpPr>
        <p:spPr bwMode="gray">
          <a:xfrm>
            <a:off x="590080" y="2209195"/>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PrivKey</a:t>
            </a:r>
            <a:r>
              <a:rPr lang="de-DE" sz="2000" kern="0" dirty="0" smtClean="0">
                <a:ea typeface="Arial Unicode MS" pitchFamily="34" charset="-128"/>
                <a:cs typeface="Arial Unicode MS" pitchFamily="34" charset="-128"/>
              </a:rPr>
              <a:t> Alice</a:t>
            </a:r>
            <a:endParaRPr sz="2000" kern="0" dirty="0">
              <a:ea typeface="Arial Unicode MS" pitchFamily="34" charset="-128"/>
              <a:cs typeface="Arial Unicode MS" pitchFamily="34" charset="-128"/>
            </a:endParaRPr>
          </a:p>
        </p:txBody>
      </p:sp>
      <p:sp>
        <p:nvSpPr>
          <p:cNvPr id="9" name="Rounded Rectangle 8"/>
          <p:cNvSpPr/>
          <p:nvPr/>
        </p:nvSpPr>
        <p:spPr bwMode="gray">
          <a:xfrm>
            <a:off x="2730717" y="2209194"/>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PubKey</a:t>
            </a:r>
            <a:r>
              <a:rPr lang="de-DE" sz="2000" kern="0" dirty="0" smtClean="0">
                <a:ea typeface="Arial Unicode MS" pitchFamily="34" charset="-128"/>
                <a:cs typeface="Arial Unicode MS" pitchFamily="34" charset="-128"/>
              </a:rPr>
              <a:t> Bob</a:t>
            </a:r>
            <a:endParaRPr sz="2000" kern="0" dirty="0">
              <a:ea typeface="Arial Unicode MS" pitchFamily="34" charset="-128"/>
              <a:cs typeface="Arial Unicode MS" pitchFamily="34" charset="-128"/>
            </a:endParaRPr>
          </a:p>
        </p:txBody>
      </p:sp>
      <p:sp>
        <p:nvSpPr>
          <p:cNvPr id="10" name="Rounded Rectangle 9"/>
          <p:cNvSpPr/>
          <p:nvPr/>
        </p:nvSpPr>
        <p:spPr bwMode="gray">
          <a:xfrm>
            <a:off x="1784127" y="3485250"/>
            <a:ext cx="1194047" cy="838411"/>
          </a:xfrm>
          <a:prstGeom prst="roundRect">
            <a:avLst/>
          </a:prstGeom>
          <a:solidFill>
            <a:schemeClr val="bg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Encrypt</a:t>
            </a:r>
            <a:endParaRPr sz="2000" kern="0" dirty="0">
              <a:ea typeface="Arial Unicode MS" pitchFamily="34" charset="-128"/>
              <a:cs typeface="Arial Unicode MS" pitchFamily="34" charset="-128"/>
            </a:endParaRPr>
          </a:p>
        </p:txBody>
      </p:sp>
      <p:cxnSp>
        <p:nvCxnSpPr>
          <p:cNvPr id="5" name="Straight Arrow Connector 4"/>
          <p:cNvCxnSpPr>
            <a:stCxn id="8" idx="2"/>
            <a:endCxn id="10" idx="1"/>
          </p:cNvCxnSpPr>
          <p:nvPr/>
        </p:nvCxnSpPr>
        <p:spPr>
          <a:xfrm>
            <a:off x="1010596" y="3586923"/>
            <a:ext cx="773531" cy="31753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2519" y="3309924"/>
            <a:ext cx="93615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Message</a:t>
            </a:r>
            <a:endParaRPr lang="de-DE" sz="1800" kern="0" dirty="0" smtClean="0">
              <a:ea typeface="Arial Unicode MS" pitchFamily="34" charset="-128"/>
              <a:cs typeface="Arial Unicode MS" pitchFamily="34" charset="-128"/>
            </a:endParaRPr>
          </a:p>
        </p:txBody>
      </p:sp>
      <p:cxnSp>
        <p:nvCxnSpPr>
          <p:cNvPr id="12" name="Straight Arrow Connector 11"/>
          <p:cNvCxnSpPr>
            <a:stCxn id="10" idx="3"/>
            <a:endCxn id="20" idx="1"/>
          </p:cNvCxnSpPr>
          <p:nvPr/>
        </p:nvCxnSpPr>
        <p:spPr>
          <a:xfrm>
            <a:off x="2978174" y="3904456"/>
            <a:ext cx="6170645" cy="39778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2"/>
            <a:endCxn id="10" idx="0"/>
          </p:cNvCxnSpPr>
          <p:nvPr/>
        </p:nvCxnSpPr>
        <p:spPr>
          <a:xfrm flipH="1">
            <a:off x="2381151" y="3047605"/>
            <a:ext cx="946590" cy="43764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04280" y="3073459"/>
            <a:ext cx="1102866" cy="83099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Encrypted</a:t>
            </a:r>
            <a:r>
              <a:rPr lang="de-DE" sz="1800" kern="0" dirty="0" smtClean="0">
                <a:ea typeface="Arial Unicode MS" pitchFamily="34" charset="-128"/>
                <a:cs typeface="Arial Unicode MS" pitchFamily="34" charset="-128"/>
              </a:rPr>
              <a:t> </a:t>
            </a:r>
            <a:br>
              <a:rPr lang="de-DE" sz="1800" kern="0" dirty="0" smtClean="0">
                <a:ea typeface="Arial Unicode MS" pitchFamily="34" charset="-128"/>
                <a:cs typeface="Arial Unicode MS" pitchFamily="34" charset="-128"/>
              </a:rPr>
            </a:br>
            <a:r>
              <a:rPr lang="de-DE" sz="1800" kern="0" dirty="0" smtClean="0">
                <a:ea typeface="Arial Unicode MS" pitchFamily="34" charset="-128"/>
                <a:cs typeface="Arial Unicode MS" pitchFamily="34" charset="-128"/>
              </a:rPr>
              <a:t>Message</a:t>
            </a:r>
            <a:br>
              <a:rPr lang="de-DE" sz="1800" kern="0" dirty="0" smtClean="0">
                <a:ea typeface="Arial Unicode MS" pitchFamily="34" charset="-128"/>
                <a:cs typeface="Arial Unicode MS" pitchFamily="34" charset="-128"/>
              </a:rPr>
            </a:br>
            <a:r>
              <a:rPr lang="de-DE" sz="1800" kern="0" dirty="0" err="1" smtClean="0">
                <a:ea typeface="Arial Unicode MS" pitchFamily="34" charset="-128"/>
                <a:cs typeface="Arial Unicode MS" pitchFamily="34" charset="-128"/>
              </a:rPr>
              <a:t>for</a:t>
            </a:r>
            <a:r>
              <a:rPr lang="de-DE" sz="1800" kern="0" dirty="0" smtClean="0">
                <a:ea typeface="Arial Unicode MS" pitchFamily="34" charset="-128"/>
                <a:cs typeface="Arial Unicode MS" pitchFamily="34" charset="-128"/>
              </a:rPr>
              <a:t> Bob</a:t>
            </a:r>
            <a:endParaRPr lang="de-DE" sz="1800" kern="0" dirty="0" smtClean="0">
              <a:ea typeface="Arial Unicode MS" pitchFamily="34" charset="-128"/>
              <a:cs typeface="Arial Unicode MS" pitchFamily="34" charset="-128"/>
            </a:endParaRPr>
          </a:p>
        </p:txBody>
      </p:sp>
      <p:sp>
        <p:nvSpPr>
          <p:cNvPr id="20" name="Rounded Rectangle 19"/>
          <p:cNvSpPr/>
          <p:nvPr/>
        </p:nvSpPr>
        <p:spPr bwMode="gray">
          <a:xfrm>
            <a:off x="9148819" y="3883035"/>
            <a:ext cx="1194047" cy="838411"/>
          </a:xfrm>
          <a:prstGeom prst="roundRect">
            <a:avLst/>
          </a:prstGeom>
          <a:solidFill>
            <a:schemeClr val="bg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Decrypt</a:t>
            </a:r>
            <a:endParaRPr sz="2000" kern="0" dirty="0">
              <a:ea typeface="Arial Unicode MS" pitchFamily="34" charset="-128"/>
              <a:cs typeface="Arial Unicode MS" pitchFamily="34" charset="-128"/>
            </a:endParaRPr>
          </a:p>
        </p:txBody>
      </p:sp>
      <p:cxnSp>
        <p:nvCxnSpPr>
          <p:cNvPr id="26" name="Straight Arrow Connector 25"/>
          <p:cNvCxnSpPr>
            <a:stCxn id="20" idx="3"/>
          </p:cNvCxnSpPr>
          <p:nvPr/>
        </p:nvCxnSpPr>
        <p:spPr>
          <a:xfrm>
            <a:off x="10342866" y="4302241"/>
            <a:ext cx="568235" cy="20960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721220" y="4582946"/>
            <a:ext cx="93615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Message</a:t>
            </a:r>
            <a:endParaRPr lang="de-DE" sz="1800" kern="0" dirty="0" smtClean="0">
              <a:ea typeface="Arial Unicode MS" pitchFamily="34" charset="-128"/>
              <a:cs typeface="Arial Unicode MS" pitchFamily="34" charset="-128"/>
            </a:endParaRPr>
          </a:p>
        </p:txBody>
      </p:sp>
      <p:sp>
        <p:nvSpPr>
          <p:cNvPr id="23" name="Rounded Rectangle 22"/>
          <p:cNvSpPr/>
          <p:nvPr/>
        </p:nvSpPr>
        <p:spPr bwMode="gray">
          <a:xfrm>
            <a:off x="8173441" y="2224113"/>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PrivKey</a:t>
            </a:r>
            <a:r>
              <a:rPr lang="de-DE" sz="2000" kern="0" dirty="0" smtClean="0">
                <a:ea typeface="Arial Unicode MS" pitchFamily="34" charset="-128"/>
                <a:cs typeface="Arial Unicode MS" pitchFamily="34" charset="-128"/>
              </a:rPr>
              <a:t> Bob</a:t>
            </a:r>
            <a:endParaRPr sz="2000" kern="0" dirty="0">
              <a:ea typeface="Arial Unicode MS" pitchFamily="34" charset="-128"/>
              <a:cs typeface="Arial Unicode MS" pitchFamily="34" charset="-128"/>
            </a:endParaRPr>
          </a:p>
        </p:txBody>
      </p:sp>
      <p:sp>
        <p:nvSpPr>
          <p:cNvPr id="25" name="Rounded Rectangle 24"/>
          <p:cNvSpPr/>
          <p:nvPr/>
        </p:nvSpPr>
        <p:spPr bwMode="gray">
          <a:xfrm>
            <a:off x="10314078" y="2224112"/>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PubKey</a:t>
            </a:r>
            <a:r>
              <a:rPr lang="de-DE" sz="2000" kern="0" dirty="0" smtClean="0">
                <a:ea typeface="Arial Unicode MS" pitchFamily="34" charset="-128"/>
                <a:cs typeface="Arial Unicode MS" pitchFamily="34" charset="-128"/>
              </a:rPr>
              <a:t> Alice</a:t>
            </a:r>
            <a:endParaRPr sz="2000" kern="0" dirty="0">
              <a:ea typeface="Arial Unicode MS" pitchFamily="34" charset="-128"/>
              <a:cs typeface="Arial Unicode MS" pitchFamily="34" charset="-128"/>
            </a:endParaRPr>
          </a:p>
        </p:txBody>
      </p:sp>
      <p:cxnSp>
        <p:nvCxnSpPr>
          <p:cNvPr id="31" name="Straight Arrow Connector 30"/>
          <p:cNvCxnSpPr>
            <a:stCxn id="23" idx="2"/>
            <a:endCxn id="20" idx="0"/>
          </p:cNvCxnSpPr>
          <p:nvPr/>
        </p:nvCxnSpPr>
        <p:spPr>
          <a:xfrm>
            <a:off x="8770465" y="3062524"/>
            <a:ext cx="975378" cy="82051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loud Callout 26"/>
          <p:cNvSpPr/>
          <p:nvPr/>
        </p:nvSpPr>
        <p:spPr bwMode="gray">
          <a:xfrm>
            <a:off x="4234808" y="472981"/>
            <a:ext cx="5329179" cy="2202693"/>
          </a:xfrm>
          <a:prstGeom prst="cloudCallou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Security = Encryption?</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So</a:t>
            </a:r>
            <a:r>
              <a:rPr kumimoji="0" lang="de-DE" sz="2000" b="0" i="0" u="none" strike="noStrike" kern="0" cap="none" spc="0" normalizeH="0" noProof="0" dirty="0" smtClean="0">
                <a:ln>
                  <a:noFill/>
                </a:ln>
                <a:effectLst/>
                <a:uLnTx/>
                <a:uFillTx/>
                <a:ea typeface="Arial Unicode MS" pitchFamily="34" charset="-128"/>
                <a:cs typeface="Arial Unicode MS" pitchFamily="34" charset="-128"/>
              </a:rPr>
              <a:t> </a:t>
            </a:r>
            <a:r>
              <a:rPr kumimoji="0" lang="de-DE" sz="2000" b="0" i="0" u="none" strike="noStrike" kern="0" cap="none" spc="0" normalizeH="0" noProof="0" dirty="0" err="1" smtClean="0">
                <a:ln>
                  <a:noFill/>
                </a:ln>
                <a:effectLst/>
                <a:uLnTx/>
                <a:uFillTx/>
                <a:ea typeface="Arial Unicode MS" pitchFamily="34" charset="-128"/>
                <a:cs typeface="Arial Unicode MS" pitchFamily="34" charset="-128"/>
              </a:rPr>
              <a:t>we‘re</a:t>
            </a:r>
            <a:r>
              <a:rPr kumimoji="0" lang="de-DE" sz="2000" b="0" i="0" u="none" strike="noStrike" kern="0" cap="none" spc="0" normalizeH="0" noProof="0" dirty="0" smtClean="0">
                <a:ln>
                  <a:noFill/>
                </a:ln>
                <a:effectLst/>
                <a:uLnTx/>
                <a:uFillTx/>
                <a:ea typeface="Arial Unicode MS" pitchFamily="34" charset="-128"/>
                <a:cs typeface="Arial Unicode MS" pitchFamily="34" charset="-128"/>
              </a:rPr>
              <a:t> </a:t>
            </a:r>
            <a:r>
              <a:rPr kumimoji="0" lang="de-DE" sz="2000" b="0" i="0" u="none" strike="noStrike" kern="0" cap="none" spc="0" normalizeH="0" noProof="0" dirty="0" err="1" smtClean="0">
                <a:ln>
                  <a:noFill/>
                </a:ln>
                <a:effectLst/>
                <a:uLnTx/>
                <a:uFillTx/>
                <a:ea typeface="Arial Unicode MS" pitchFamily="34" charset="-128"/>
                <a:cs typeface="Arial Unicode MS" pitchFamily="34" charset="-128"/>
              </a:rPr>
              <a:t>done</a:t>
            </a:r>
            <a:r>
              <a:rPr kumimoji="0" lang="de-DE" sz="2000" b="0" i="0" u="none" strike="noStrike" kern="0" cap="none" spc="0" normalizeH="0" noProof="0" dirty="0" smtClean="0">
                <a:ln>
                  <a:noFill/>
                </a:ln>
                <a:effectLst/>
                <a:uLnTx/>
                <a:uFillTx/>
                <a:ea typeface="Arial Unicode MS" pitchFamily="34" charset="-128"/>
                <a:cs typeface="Arial Unicode MS" pitchFamily="34" charset="-128"/>
              </a:rPr>
              <a:t>?</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6605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gray">
          <a:xfrm>
            <a:off x="4883985" y="1972295"/>
            <a:ext cx="2395917" cy="4149653"/>
          </a:xfrm>
          <a:prstGeom prst="roundRect">
            <a:avLst/>
          </a:prstGeom>
          <a:solidFill>
            <a:schemeClr val="accent3"/>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smtClean="0">
                <a:ea typeface="Arial Unicode MS" pitchFamily="34" charset="-128"/>
                <a:cs typeface="Arial Unicode MS" pitchFamily="34" charset="-128"/>
              </a:rPr>
              <a:t>Mallory</a:t>
            </a:r>
            <a:endParaRPr sz="2000" kern="0" dirty="0">
              <a:ea typeface="Arial Unicode MS" pitchFamily="34" charset="-128"/>
              <a:cs typeface="Arial Unicode MS" pitchFamily="34" charset="-128"/>
            </a:endParaRPr>
          </a:p>
        </p:txBody>
      </p:sp>
      <p:sp>
        <p:nvSpPr>
          <p:cNvPr id="21" name="Rounded Rectangle 20"/>
          <p:cNvSpPr/>
          <p:nvPr/>
        </p:nvSpPr>
        <p:spPr bwMode="gray">
          <a:xfrm>
            <a:off x="7980882" y="1657843"/>
            <a:ext cx="3890443" cy="4149653"/>
          </a:xfrm>
          <a:prstGeom prst="roundRect">
            <a:avLst/>
          </a:prstGeom>
          <a:solidFill>
            <a:schemeClr val="accent3"/>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smtClean="0">
                <a:ea typeface="Arial Unicode MS" pitchFamily="34" charset="-128"/>
                <a:cs typeface="Arial Unicode MS" pitchFamily="34" charset="-128"/>
              </a:rPr>
              <a:t>Bob</a:t>
            </a:r>
            <a:endParaRPr sz="2000" kern="0" dirty="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smtClean="0"/>
              <a:t>Public-Key Encryption</a:t>
            </a:r>
            <a:endParaRPr lang="de-DE" dirty="0"/>
          </a:p>
        </p:txBody>
      </p:sp>
      <p:sp>
        <p:nvSpPr>
          <p:cNvPr id="13" name="Rounded Rectangle 12"/>
          <p:cNvSpPr/>
          <p:nvPr/>
        </p:nvSpPr>
        <p:spPr bwMode="gray">
          <a:xfrm>
            <a:off x="325438" y="1657974"/>
            <a:ext cx="3890443" cy="4149653"/>
          </a:xfrm>
          <a:prstGeom prst="roundRect">
            <a:avLst/>
          </a:prstGeom>
          <a:solidFill>
            <a:schemeClr val="accent3"/>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smtClean="0">
                <a:ea typeface="Arial Unicode MS" pitchFamily="34" charset="-128"/>
                <a:cs typeface="Arial Unicode MS" pitchFamily="34" charset="-128"/>
              </a:rPr>
              <a:t>Alice</a:t>
            </a:r>
            <a:endParaRPr sz="2000" kern="0" dirty="0">
              <a:ea typeface="Arial Unicode MS" pitchFamily="34" charset="-128"/>
              <a:cs typeface="Arial Unicode MS" pitchFamily="34" charset="-128"/>
            </a:endParaRPr>
          </a:p>
        </p:txBody>
      </p:sp>
      <p:sp>
        <p:nvSpPr>
          <p:cNvPr id="17" name="Rounded Rectangle 16"/>
          <p:cNvSpPr/>
          <p:nvPr/>
        </p:nvSpPr>
        <p:spPr bwMode="gray">
          <a:xfrm>
            <a:off x="590080" y="2209195"/>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PrivKey</a:t>
            </a:r>
            <a:r>
              <a:rPr lang="de-DE" sz="2000" kern="0" dirty="0" smtClean="0">
                <a:ea typeface="Arial Unicode MS" pitchFamily="34" charset="-128"/>
                <a:cs typeface="Arial Unicode MS" pitchFamily="34" charset="-128"/>
              </a:rPr>
              <a:t> Alice</a:t>
            </a:r>
            <a:endParaRPr sz="2000" kern="0" dirty="0">
              <a:ea typeface="Arial Unicode MS" pitchFamily="34" charset="-128"/>
              <a:cs typeface="Arial Unicode MS" pitchFamily="34" charset="-128"/>
            </a:endParaRPr>
          </a:p>
        </p:txBody>
      </p:sp>
      <p:sp>
        <p:nvSpPr>
          <p:cNvPr id="9" name="Rounded Rectangle 8"/>
          <p:cNvSpPr/>
          <p:nvPr/>
        </p:nvSpPr>
        <p:spPr bwMode="gray">
          <a:xfrm>
            <a:off x="2730717" y="2209194"/>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PubKey</a:t>
            </a:r>
            <a:r>
              <a:rPr lang="de-DE" sz="2000" kern="0" dirty="0" smtClean="0">
                <a:ea typeface="Arial Unicode MS" pitchFamily="34" charset="-128"/>
                <a:cs typeface="Arial Unicode MS" pitchFamily="34" charset="-128"/>
              </a:rPr>
              <a:t> Bob</a:t>
            </a:r>
            <a:endParaRPr sz="2000" kern="0" dirty="0">
              <a:ea typeface="Arial Unicode MS" pitchFamily="34" charset="-128"/>
              <a:cs typeface="Arial Unicode MS" pitchFamily="34" charset="-128"/>
            </a:endParaRPr>
          </a:p>
        </p:txBody>
      </p:sp>
      <p:sp>
        <p:nvSpPr>
          <p:cNvPr id="10" name="Rounded Rectangle 9"/>
          <p:cNvSpPr/>
          <p:nvPr/>
        </p:nvSpPr>
        <p:spPr bwMode="gray">
          <a:xfrm>
            <a:off x="1784127" y="3485250"/>
            <a:ext cx="1194047" cy="838411"/>
          </a:xfrm>
          <a:prstGeom prst="roundRect">
            <a:avLst/>
          </a:prstGeom>
          <a:solidFill>
            <a:schemeClr val="bg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Encrypt</a:t>
            </a:r>
            <a:endParaRPr sz="2000" kern="0" dirty="0">
              <a:ea typeface="Arial Unicode MS" pitchFamily="34" charset="-128"/>
              <a:cs typeface="Arial Unicode MS" pitchFamily="34" charset="-128"/>
            </a:endParaRPr>
          </a:p>
        </p:txBody>
      </p:sp>
      <p:cxnSp>
        <p:nvCxnSpPr>
          <p:cNvPr id="5" name="Straight Arrow Connector 4"/>
          <p:cNvCxnSpPr>
            <a:stCxn id="8" idx="2"/>
            <a:endCxn id="10" idx="1"/>
          </p:cNvCxnSpPr>
          <p:nvPr/>
        </p:nvCxnSpPr>
        <p:spPr>
          <a:xfrm>
            <a:off x="1310021" y="3447256"/>
            <a:ext cx="474106" cy="45720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7342" y="3170257"/>
            <a:ext cx="2005357"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„I </a:t>
            </a:r>
            <a:r>
              <a:rPr lang="de-DE" sz="1800" kern="0" dirty="0" err="1" smtClean="0">
                <a:ea typeface="Arial Unicode MS" pitchFamily="34" charset="-128"/>
                <a:cs typeface="Arial Unicode MS" pitchFamily="34" charset="-128"/>
              </a:rPr>
              <a:t>bid</a:t>
            </a:r>
            <a:r>
              <a:rPr lang="de-DE" sz="1800" kern="0" dirty="0" smtClean="0">
                <a:ea typeface="Arial Unicode MS" pitchFamily="34" charset="-128"/>
                <a:cs typeface="Arial Unicode MS" pitchFamily="34" charset="-128"/>
              </a:rPr>
              <a:t> 1000€ - Alice“</a:t>
            </a:r>
            <a:endParaRPr lang="de-DE" sz="1800" kern="0" dirty="0" smtClean="0">
              <a:ea typeface="Arial Unicode MS" pitchFamily="34" charset="-128"/>
              <a:cs typeface="Arial Unicode MS" pitchFamily="34" charset="-128"/>
            </a:endParaRPr>
          </a:p>
        </p:txBody>
      </p:sp>
      <p:cxnSp>
        <p:nvCxnSpPr>
          <p:cNvPr id="12" name="Straight Arrow Connector 11"/>
          <p:cNvCxnSpPr>
            <a:stCxn id="10" idx="3"/>
          </p:cNvCxnSpPr>
          <p:nvPr/>
        </p:nvCxnSpPr>
        <p:spPr>
          <a:xfrm>
            <a:off x="2978174" y="3904456"/>
            <a:ext cx="2027290" cy="60876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2"/>
            <a:endCxn id="10" idx="0"/>
          </p:cNvCxnSpPr>
          <p:nvPr/>
        </p:nvCxnSpPr>
        <p:spPr>
          <a:xfrm flipH="1">
            <a:off x="2381151" y="3047605"/>
            <a:ext cx="946590" cy="43764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3690" y="3171424"/>
            <a:ext cx="1102866" cy="83099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Encrypted</a:t>
            </a:r>
            <a:r>
              <a:rPr lang="de-DE" sz="1800" kern="0" dirty="0" smtClean="0">
                <a:ea typeface="Arial Unicode MS" pitchFamily="34" charset="-128"/>
                <a:cs typeface="Arial Unicode MS" pitchFamily="34" charset="-128"/>
              </a:rPr>
              <a:t> </a:t>
            </a:r>
            <a:br>
              <a:rPr lang="de-DE" sz="1800" kern="0" dirty="0" smtClean="0">
                <a:ea typeface="Arial Unicode MS" pitchFamily="34" charset="-128"/>
                <a:cs typeface="Arial Unicode MS" pitchFamily="34" charset="-128"/>
              </a:rPr>
            </a:br>
            <a:r>
              <a:rPr lang="de-DE" sz="1800" kern="0" dirty="0" smtClean="0">
                <a:ea typeface="Arial Unicode MS" pitchFamily="34" charset="-128"/>
                <a:cs typeface="Arial Unicode MS" pitchFamily="34" charset="-128"/>
              </a:rPr>
              <a:t>Message</a:t>
            </a:r>
            <a:br>
              <a:rPr lang="de-DE" sz="1800" kern="0" dirty="0" smtClean="0">
                <a:ea typeface="Arial Unicode MS" pitchFamily="34" charset="-128"/>
                <a:cs typeface="Arial Unicode MS" pitchFamily="34" charset="-128"/>
              </a:rPr>
            </a:br>
            <a:r>
              <a:rPr lang="de-DE" sz="1800" kern="0" dirty="0" err="1" smtClean="0">
                <a:ea typeface="Arial Unicode MS" pitchFamily="34" charset="-128"/>
                <a:cs typeface="Arial Unicode MS" pitchFamily="34" charset="-128"/>
              </a:rPr>
              <a:t>for</a:t>
            </a:r>
            <a:r>
              <a:rPr lang="de-DE" sz="1800" kern="0" dirty="0" smtClean="0">
                <a:ea typeface="Arial Unicode MS" pitchFamily="34" charset="-128"/>
                <a:cs typeface="Arial Unicode MS" pitchFamily="34" charset="-128"/>
              </a:rPr>
              <a:t> Bob</a:t>
            </a:r>
            <a:endParaRPr lang="de-DE" sz="1800" kern="0" dirty="0" smtClean="0">
              <a:ea typeface="Arial Unicode MS" pitchFamily="34" charset="-128"/>
              <a:cs typeface="Arial Unicode MS" pitchFamily="34" charset="-128"/>
            </a:endParaRPr>
          </a:p>
        </p:txBody>
      </p:sp>
      <p:sp>
        <p:nvSpPr>
          <p:cNvPr id="20" name="Rounded Rectangle 19"/>
          <p:cNvSpPr/>
          <p:nvPr/>
        </p:nvSpPr>
        <p:spPr bwMode="gray">
          <a:xfrm>
            <a:off x="9148819" y="4848906"/>
            <a:ext cx="1194047" cy="838411"/>
          </a:xfrm>
          <a:prstGeom prst="roundRect">
            <a:avLst/>
          </a:prstGeom>
          <a:solidFill>
            <a:schemeClr val="bg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Decrypt</a:t>
            </a:r>
            <a:endParaRPr sz="2000" kern="0" dirty="0">
              <a:ea typeface="Arial Unicode MS" pitchFamily="34" charset="-128"/>
              <a:cs typeface="Arial Unicode MS" pitchFamily="34" charset="-128"/>
            </a:endParaRPr>
          </a:p>
        </p:txBody>
      </p:sp>
      <p:cxnSp>
        <p:nvCxnSpPr>
          <p:cNvPr id="26" name="Straight Arrow Connector 25"/>
          <p:cNvCxnSpPr>
            <a:stCxn id="20" idx="3"/>
          </p:cNvCxnSpPr>
          <p:nvPr/>
        </p:nvCxnSpPr>
        <p:spPr>
          <a:xfrm>
            <a:off x="10342866" y="5268112"/>
            <a:ext cx="568235" cy="20960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721220" y="4582946"/>
            <a:ext cx="93615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Message</a:t>
            </a:r>
            <a:endParaRPr lang="de-DE" sz="1800" kern="0" dirty="0" smtClean="0">
              <a:ea typeface="Arial Unicode MS" pitchFamily="34" charset="-128"/>
              <a:cs typeface="Arial Unicode MS" pitchFamily="34" charset="-128"/>
            </a:endParaRPr>
          </a:p>
        </p:txBody>
      </p:sp>
      <p:sp>
        <p:nvSpPr>
          <p:cNvPr id="23" name="Rounded Rectangle 22"/>
          <p:cNvSpPr/>
          <p:nvPr/>
        </p:nvSpPr>
        <p:spPr bwMode="gray">
          <a:xfrm>
            <a:off x="8173441" y="2224113"/>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PrivKey</a:t>
            </a:r>
            <a:r>
              <a:rPr lang="de-DE" sz="2000" kern="0" dirty="0" smtClean="0">
                <a:ea typeface="Arial Unicode MS" pitchFamily="34" charset="-128"/>
                <a:cs typeface="Arial Unicode MS" pitchFamily="34" charset="-128"/>
              </a:rPr>
              <a:t> Bob</a:t>
            </a:r>
            <a:endParaRPr sz="2000" kern="0" dirty="0">
              <a:ea typeface="Arial Unicode MS" pitchFamily="34" charset="-128"/>
              <a:cs typeface="Arial Unicode MS" pitchFamily="34" charset="-128"/>
            </a:endParaRPr>
          </a:p>
        </p:txBody>
      </p:sp>
      <p:sp>
        <p:nvSpPr>
          <p:cNvPr id="25" name="Rounded Rectangle 24"/>
          <p:cNvSpPr/>
          <p:nvPr/>
        </p:nvSpPr>
        <p:spPr bwMode="gray">
          <a:xfrm>
            <a:off x="10314078" y="2224112"/>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PubKey</a:t>
            </a:r>
            <a:r>
              <a:rPr lang="de-DE" sz="2000" kern="0" dirty="0" smtClean="0">
                <a:ea typeface="Arial Unicode MS" pitchFamily="34" charset="-128"/>
                <a:cs typeface="Arial Unicode MS" pitchFamily="34" charset="-128"/>
              </a:rPr>
              <a:t> Alice</a:t>
            </a:r>
            <a:endParaRPr sz="2000" kern="0" dirty="0">
              <a:ea typeface="Arial Unicode MS" pitchFamily="34" charset="-128"/>
              <a:cs typeface="Arial Unicode MS" pitchFamily="34" charset="-128"/>
            </a:endParaRPr>
          </a:p>
        </p:txBody>
      </p:sp>
      <p:cxnSp>
        <p:nvCxnSpPr>
          <p:cNvPr id="31" name="Straight Arrow Connector 30"/>
          <p:cNvCxnSpPr>
            <a:stCxn id="23" idx="2"/>
            <a:endCxn id="20" idx="0"/>
          </p:cNvCxnSpPr>
          <p:nvPr/>
        </p:nvCxnSpPr>
        <p:spPr>
          <a:xfrm>
            <a:off x="8770465" y="3062524"/>
            <a:ext cx="975378" cy="178638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bwMode="gray">
          <a:xfrm>
            <a:off x="5485916" y="4407042"/>
            <a:ext cx="1194047" cy="838411"/>
          </a:xfrm>
          <a:prstGeom prst="roundRect">
            <a:avLst/>
          </a:prstGeom>
          <a:solidFill>
            <a:schemeClr val="bg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Encrypt</a:t>
            </a:r>
            <a:endParaRPr sz="2000" kern="0" dirty="0">
              <a:ea typeface="Arial Unicode MS" pitchFamily="34" charset="-128"/>
              <a:cs typeface="Arial Unicode MS" pitchFamily="34" charset="-128"/>
            </a:endParaRPr>
          </a:p>
        </p:txBody>
      </p:sp>
      <p:cxnSp>
        <p:nvCxnSpPr>
          <p:cNvPr id="29" name="Straight Arrow Connector 28"/>
          <p:cNvCxnSpPr>
            <a:stCxn id="27" idx="3"/>
            <a:endCxn id="20" idx="1"/>
          </p:cNvCxnSpPr>
          <p:nvPr/>
        </p:nvCxnSpPr>
        <p:spPr>
          <a:xfrm>
            <a:off x="6679963" y="4826248"/>
            <a:ext cx="2468856" cy="44186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bwMode="gray">
          <a:xfrm>
            <a:off x="5477045" y="2497790"/>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PubKey</a:t>
            </a:r>
            <a:r>
              <a:rPr lang="de-DE" sz="2000" kern="0" dirty="0" smtClean="0">
                <a:ea typeface="Arial Unicode MS" pitchFamily="34" charset="-128"/>
                <a:cs typeface="Arial Unicode MS" pitchFamily="34" charset="-128"/>
              </a:rPr>
              <a:t> Bob</a:t>
            </a:r>
            <a:endParaRPr sz="2000" kern="0" dirty="0">
              <a:ea typeface="Arial Unicode MS" pitchFamily="34" charset="-128"/>
              <a:cs typeface="Arial Unicode MS" pitchFamily="34" charset="-128"/>
            </a:endParaRPr>
          </a:p>
        </p:txBody>
      </p:sp>
      <p:cxnSp>
        <p:nvCxnSpPr>
          <p:cNvPr id="32" name="Straight Arrow Connector 31"/>
          <p:cNvCxnSpPr>
            <a:stCxn id="30" idx="2"/>
            <a:endCxn id="27" idx="0"/>
          </p:cNvCxnSpPr>
          <p:nvPr/>
        </p:nvCxnSpPr>
        <p:spPr>
          <a:xfrm>
            <a:off x="6074069" y="3336201"/>
            <a:ext cx="8871" cy="107084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5005464" y="4844807"/>
            <a:ext cx="483494" cy="35674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253349" y="5278711"/>
            <a:ext cx="198772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„I </a:t>
            </a:r>
            <a:r>
              <a:rPr lang="de-DE" sz="1800" kern="0" dirty="0" err="1" smtClean="0">
                <a:ea typeface="Arial Unicode MS" pitchFamily="34" charset="-128"/>
                <a:cs typeface="Arial Unicode MS" pitchFamily="34" charset="-128"/>
              </a:rPr>
              <a:t>bid</a:t>
            </a:r>
            <a:r>
              <a:rPr lang="de-DE" sz="1800" kern="0" dirty="0" smtClean="0">
                <a:ea typeface="Arial Unicode MS" pitchFamily="34" charset="-128"/>
                <a:cs typeface="Arial Unicode MS" pitchFamily="34" charset="-128"/>
              </a:rPr>
              <a:t> 0.01€ – Alice“</a:t>
            </a:r>
            <a:endParaRPr lang="de-DE" sz="1800" kern="0" dirty="0" smtClean="0">
              <a:ea typeface="Arial Unicode MS" pitchFamily="34" charset="-128"/>
              <a:cs typeface="Arial Unicode MS" pitchFamily="34" charset="-128"/>
            </a:endParaRPr>
          </a:p>
        </p:txBody>
      </p:sp>
      <p:sp>
        <p:nvSpPr>
          <p:cNvPr id="40" name="Cloud Callout 39"/>
          <p:cNvSpPr/>
          <p:nvPr/>
        </p:nvSpPr>
        <p:spPr bwMode="gray">
          <a:xfrm>
            <a:off x="4565447" y="214423"/>
            <a:ext cx="5329179" cy="2202693"/>
          </a:xfrm>
          <a:prstGeom prst="cloudCallou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So, </a:t>
            </a:r>
            <a:r>
              <a:rPr lang="de-DE" sz="2000" kern="0" dirty="0" err="1" smtClean="0">
                <a:ea typeface="Arial Unicode MS" pitchFamily="34" charset="-128"/>
                <a:cs typeface="Arial Unicode MS" pitchFamily="34" charset="-128"/>
              </a:rPr>
              <a:t>better</a:t>
            </a:r>
            <a:r>
              <a:rPr lang="de-DE" sz="2000" kern="0" dirty="0" smtClean="0">
                <a:ea typeface="Arial Unicode MS" pitchFamily="34" charset="-128"/>
                <a:cs typeface="Arial Unicode MS" pitchFamily="34" charset="-128"/>
              </a:rPr>
              <a:t> </a:t>
            </a:r>
            <a:r>
              <a:rPr lang="de-DE" sz="2000" kern="0" dirty="0" err="1" smtClean="0">
                <a:ea typeface="Arial Unicode MS" pitchFamily="34" charset="-128"/>
                <a:cs typeface="Arial Unicode MS" pitchFamily="34" charset="-128"/>
              </a:rPr>
              <a:t>keep</a:t>
            </a:r>
            <a:r>
              <a:rPr lang="de-DE" sz="2000" kern="0" dirty="0" smtClean="0">
                <a:ea typeface="Arial Unicode MS" pitchFamily="34" charset="-128"/>
                <a:cs typeface="Arial Unicode MS" pitchFamily="34" charset="-128"/>
              </a:rPr>
              <a:t> </a:t>
            </a:r>
            <a:r>
              <a:rPr lang="de-DE" sz="2000" kern="0" dirty="0" err="1" smtClean="0">
                <a:ea typeface="Arial Unicode MS" pitchFamily="34" charset="-128"/>
                <a:cs typeface="Arial Unicode MS" pitchFamily="34" charset="-128"/>
              </a:rPr>
              <a:t>your</a:t>
            </a:r>
            <a:r>
              <a:rPr lang="de-DE" sz="2000" kern="0" dirty="0" smtClean="0">
                <a:ea typeface="Arial Unicode MS" pitchFamily="34" charset="-128"/>
                <a:cs typeface="Arial Unicode MS" pitchFamily="34" charset="-128"/>
              </a:rPr>
              <a:t> Public Key a </a:t>
            </a:r>
            <a:r>
              <a:rPr lang="de-DE" sz="2000" kern="0" dirty="0" err="1" smtClean="0">
                <a:ea typeface="Arial Unicode MS" pitchFamily="34" charset="-128"/>
                <a:cs typeface="Arial Unicode MS" pitchFamily="34" charset="-128"/>
              </a:rPr>
              <a:t>secret</a:t>
            </a:r>
            <a:r>
              <a:rPr lang="de-DE" sz="2000" kern="0" dirty="0" smtClean="0">
                <a:ea typeface="Arial Unicode MS" pitchFamily="34" charset="-128"/>
                <a:cs typeface="Arial Unicode MS" pitchFamily="34" charset="-128"/>
              </a:rPr>
              <a:t>, </a:t>
            </a:r>
            <a:r>
              <a:rPr lang="de-DE" sz="2000" kern="0" dirty="0" err="1" smtClean="0">
                <a:ea typeface="Arial Unicode MS" pitchFamily="34" charset="-128"/>
                <a:cs typeface="Arial Unicode MS" pitchFamily="34" charset="-128"/>
              </a:rPr>
              <a:t>too</a:t>
            </a:r>
            <a:r>
              <a:rPr lang="de-DE" sz="2000" kern="0" dirty="0" smtClean="0">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No</a:t>
            </a:r>
            <a:r>
              <a:rPr lang="de-DE" sz="2000" kern="0" dirty="0" smtClean="0">
                <a:ea typeface="Arial Unicode MS" pitchFamily="34" charset="-128"/>
                <a:cs typeface="Arial Unicode MS" pitchFamily="34" charset="-128"/>
              </a:rPr>
              <a:t>, </a:t>
            </a:r>
            <a:r>
              <a:rPr lang="de-DE" sz="2000" kern="0" dirty="0" err="1" smtClean="0">
                <a:ea typeface="Arial Unicode MS" pitchFamily="34" charset="-128"/>
                <a:cs typeface="Arial Unicode MS" pitchFamily="34" charset="-128"/>
              </a:rPr>
              <a:t>use</a:t>
            </a:r>
            <a:r>
              <a:rPr lang="de-DE" sz="2000" kern="0" dirty="0" smtClean="0">
                <a:ea typeface="Arial Unicode MS" pitchFamily="34" charset="-128"/>
                <a:cs typeface="Arial Unicode MS" pitchFamily="34" charset="-128"/>
              </a:rPr>
              <a:t> </a:t>
            </a:r>
            <a:r>
              <a:rPr lang="de-DE" sz="2000" kern="0" dirty="0" err="1" smtClean="0">
                <a:ea typeface="Arial Unicode MS" pitchFamily="34" charset="-128"/>
                <a:cs typeface="Arial Unicode MS" pitchFamily="34" charset="-128"/>
              </a:rPr>
              <a:t>signatures</a:t>
            </a:r>
            <a:r>
              <a:rPr lang="de-DE" sz="2000" kern="0" dirty="0" smtClean="0">
                <a:ea typeface="Arial Unicode MS" pitchFamily="34" charset="-128"/>
                <a:cs typeface="Arial Unicode MS" pitchFamily="34" charset="-128"/>
              </a:rPr>
              <a:t>!</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9239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5364479" y="3497155"/>
            <a:ext cx="1660323" cy="2251016"/>
            <a:chOff x="5841180" y="3141457"/>
            <a:chExt cx="1660323" cy="2251016"/>
          </a:xfrm>
        </p:grpSpPr>
        <p:sp>
          <p:nvSpPr>
            <p:cNvPr id="51" name="Rounded Rectangle 50"/>
            <p:cNvSpPr/>
            <p:nvPr/>
          </p:nvSpPr>
          <p:spPr bwMode="gray">
            <a:xfrm>
              <a:off x="5841180" y="3141457"/>
              <a:ext cx="1660323" cy="2251016"/>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endParaRPr sz="2000" kern="0" dirty="0">
                <a:ea typeface="Arial Unicode MS" pitchFamily="34" charset="-128"/>
                <a:cs typeface="Arial Unicode MS" pitchFamily="34" charset="-128"/>
              </a:endParaRPr>
            </a:p>
          </p:txBody>
        </p:sp>
        <p:sp>
          <p:nvSpPr>
            <p:cNvPr id="52" name="Rounded Rectangle 51"/>
            <p:cNvSpPr/>
            <p:nvPr/>
          </p:nvSpPr>
          <p:spPr bwMode="gray">
            <a:xfrm>
              <a:off x="5935871" y="4326820"/>
              <a:ext cx="1403486"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smtClean="0">
                  <a:ea typeface="Arial Unicode MS" pitchFamily="34" charset="-128"/>
                  <a:cs typeface="Arial Unicode MS" pitchFamily="34" charset="-128"/>
                </a:rPr>
                <a:t>Message</a:t>
              </a:r>
              <a:endParaRPr sz="2000" kern="0" dirty="0">
                <a:ea typeface="Arial Unicode MS" pitchFamily="34" charset="-128"/>
                <a:cs typeface="Arial Unicode MS" pitchFamily="34" charset="-128"/>
              </a:endParaRPr>
            </a:p>
          </p:txBody>
        </p:sp>
        <p:sp>
          <p:nvSpPr>
            <p:cNvPr id="53" name="Rounded Rectangle 52"/>
            <p:cNvSpPr/>
            <p:nvPr/>
          </p:nvSpPr>
          <p:spPr bwMode="gray">
            <a:xfrm>
              <a:off x="5934614" y="3417921"/>
              <a:ext cx="1425544"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Signature</a:t>
              </a:r>
              <a:r>
                <a:rPr lang="de-DE" sz="2000" kern="0" dirty="0" smtClean="0">
                  <a:ea typeface="Arial Unicode MS" pitchFamily="34" charset="-128"/>
                  <a:cs typeface="Arial Unicode MS" pitchFamily="34" charset="-128"/>
                </a:rPr>
                <a:t> (Alice)</a:t>
              </a:r>
              <a:endParaRPr sz="2000" kern="0" dirty="0">
                <a:ea typeface="Arial Unicode MS" pitchFamily="34" charset="-128"/>
                <a:cs typeface="Arial Unicode MS" pitchFamily="34" charset="-128"/>
              </a:endParaRPr>
            </a:p>
          </p:txBody>
        </p:sp>
      </p:grpSp>
      <p:sp>
        <p:nvSpPr>
          <p:cNvPr id="22" name="Rounded Rectangle 21"/>
          <p:cNvSpPr/>
          <p:nvPr/>
        </p:nvSpPr>
        <p:spPr bwMode="gray">
          <a:xfrm>
            <a:off x="7514827" y="1623068"/>
            <a:ext cx="3898057" cy="4219467"/>
          </a:xfrm>
          <a:prstGeom prst="roundRect">
            <a:avLst/>
          </a:prstGeom>
          <a:solidFill>
            <a:schemeClr val="accent3"/>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smtClean="0">
                <a:ea typeface="Arial Unicode MS" pitchFamily="34" charset="-128"/>
                <a:cs typeface="Arial Unicode MS" pitchFamily="34" charset="-128"/>
              </a:rPr>
              <a:t>Bob</a:t>
            </a:r>
            <a:endParaRPr sz="2000" kern="0" dirty="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smtClean="0"/>
              <a:t>Public-Key </a:t>
            </a:r>
            <a:r>
              <a:rPr lang="de-DE" dirty="0" err="1" smtClean="0"/>
              <a:t>Signatures</a:t>
            </a:r>
            <a:endParaRPr lang="de-DE" dirty="0"/>
          </a:p>
        </p:txBody>
      </p:sp>
      <p:sp>
        <p:nvSpPr>
          <p:cNvPr id="13" name="Rounded Rectangle 12"/>
          <p:cNvSpPr/>
          <p:nvPr/>
        </p:nvSpPr>
        <p:spPr bwMode="gray">
          <a:xfrm>
            <a:off x="837572" y="1692881"/>
            <a:ext cx="3890443" cy="4149653"/>
          </a:xfrm>
          <a:prstGeom prst="roundRect">
            <a:avLst/>
          </a:prstGeom>
          <a:solidFill>
            <a:schemeClr val="accent3"/>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smtClean="0">
                <a:ea typeface="Arial Unicode MS" pitchFamily="34" charset="-128"/>
                <a:cs typeface="Arial Unicode MS" pitchFamily="34" charset="-128"/>
              </a:rPr>
              <a:t>Alice</a:t>
            </a:r>
            <a:endParaRPr sz="2000" kern="0" dirty="0">
              <a:ea typeface="Arial Unicode MS" pitchFamily="34" charset="-128"/>
              <a:cs typeface="Arial Unicode MS" pitchFamily="34" charset="-128"/>
            </a:endParaRPr>
          </a:p>
        </p:txBody>
      </p:sp>
      <p:sp>
        <p:nvSpPr>
          <p:cNvPr id="17" name="Rounded Rectangle 16"/>
          <p:cNvSpPr/>
          <p:nvPr/>
        </p:nvSpPr>
        <p:spPr bwMode="gray">
          <a:xfrm>
            <a:off x="1187104" y="2157894"/>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PrivKey</a:t>
            </a:r>
            <a:r>
              <a:rPr lang="de-DE" sz="2000" kern="0" dirty="0" smtClean="0">
                <a:ea typeface="Arial Unicode MS" pitchFamily="34" charset="-128"/>
                <a:cs typeface="Arial Unicode MS" pitchFamily="34" charset="-128"/>
              </a:rPr>
              <a:t> Alice</a:t>
            </a:r>
            <a:endParaRPr sz="2000" kern="0" dirty="0">
              <a:ea typeface="Arial Unicode MS" pitchFamily="34" charset="-128"/>
              <a:cs typeface="Arial Unicode MS" pitchFamily="34" charset="-128"/>
            </a:endParaRPr>
          </a:p>
        </p:txBody>
      </p:sp>
      <p:sp>
        <p:nvSpPr>
          <p:cNvPr id="9" name="Rounded Rectangle 8"/>
          <p:cNvSpPr/>
          <p:nvPr/>
        </p:nvSpPr>
        <p:spPr bwMode="gray">
          <a:xfrm>
            <a:off x="3327741" y="2157893"/>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PubKey</a:t>
            </a:r>
            <a:r>
              <a:rPr lang="de-DE" sz="2000" kern="0" dirty="0" smtClean="0">
                <a:ea typeface="Arial Unicode MS" pitchFamily="34" charset="-128"/>
                <a:cs typeface="Arial Unicode MS" pitchFamily="34" charset="-128"/>
              </a:rPr>
              <a:t> Bob</a:t>
            </a:r>
            <a:endParaRPr sz="2000" kern="0" dirty="0">
              <a:ea typeface="Arial Unicode MS" pitchFamily="34" charset="-128"/>
              <a:cs typeface="Arial Unicode MS" pitchFamily="34" charset="-128"/>
            </a:endParaRPr>
          </a:p>
        </p:txBody>
      </p:sp>
      <p:sp>
        <p:nvSpPr>
          <p:cNvPr id="10" name="Rounded Rectangle 9"/>
          <p:cNvSpPr/>
          <p:nvPr/>
        </p:nvSpPr>
        <p:spPr bwMode="gray">
          <a:xfrm>
            <a:off x="2321060" y="3497155"/>
            <a:ext cx="1194047" cy="838411"/>
          </a:xfrm>
          <a:prstGeom prst="roundRect">
            <a:avLst/>
          </a:prstGeom>
          <a:solidFill>
            <a:schemeClr val="bg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Sign</a:t>
            </a:r>
            <a:endParaRPr sz="2000" kern="0" dirty="0">
              <a:ea typeface="Arial Unicode MS" pitchFamily="34" charset="-128"/>
              <a:cs typeface="Arial Unicode MS" pitchFamily="34" charset="-128"/>
            </a:endParaRPr>
          </a:p>
        </p:txBody>
      </p:sp>
      <p:cxnSp>
        <p:nvCxnSpPr>
          <p:cNvPr id="5" name="Straight Arrow Connector 4"/>
          <p:cNvCxnSpPr>
            <a:endCxn id="10" idx="1"/>
          </p:cNvCxnSpPr>
          <p:nvPr/>
        </p:nvCxnSpPr>
        <p:spPr>
          <a:xfrm flipV="1">
            <a:off x="1631822" y="3916361"/>
            <a:ext cx="689238" cy="27646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95280" y="3846997"/>
            <a:ext cx="93615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Message</a:t>
            </a:r>
            <a:endParaRPr lang="de-DE" sz="1800" kern="0" dirty="0" smtClean="0">
              <a:ea typeface="Arial Unicode MS" pitchFamily="34" charset="-128"/>
              <a:cs typeface="Arial Unicode MS" pitchFamily="34" charset="-128"/>
            </a:endParaRPr>
          </a:p>
        </p:txBody>
      </p:sp>
      <p:cxnSp>
        <p:nvCxnSpPr>
          <p:cNvPr id="12" name="Straight Arrow Connector 11"/>
          <p:cNvCxnSpPr>
            <a:stCxn id="10" idx="3"/>
            <a:endCxn id="53" idx="1"/>
          </p:cNvCxnSpPr>
          <p:nvPr/>
        </p:nvCxnSpPr>
        <p:spPr>
          <a:xfrm>
            <a:off x="3515107" y="3916361"/>
            <a:ext cx="1942806" cy="27646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0"/>
          </p:cNvCxnSpPr>
          <p:nvPr/>
        </p:nvCxnSpPr>
        <p:spPr>
          <a:xfrm>
            <a:off x="1790299" y="2996305"/>
            <a:ext cx="1127785" cy="50085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bwMode="gray">
          <a:xfrm>
            <a:off x="8915101" y="3893388"/>
            <a:ext cx="1194047" cy="838411"/>
          </a:xfrm>
          <a:prstGeom prst="roundRect">
            <a:avLst/>
          </a:prstGeom>
          <a:solidFill>
            <a:schemeClr val="bg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Validate</a:t>
            </a:r>
            <a:endParaRPr sz="2000" kern="0" dirty="0">
              <a:ea typeface="Arial Unicode MS" pitchFamily="34" charset="-128"/>
              <a:cs typeface="Arial Unicode MS" pitchFamily="34" charset="-128"/>
            </a:endParaRPr>
          </a:p>
        </p:txBody>
      </p:sp>
      <p:cxnSp>
        <p:nvCxnSpPr>
          <p:cNvPr id="26" name="Straight Arrow Connector 25"/>
          <p:cNvCxnSpPr/>
          <p:nvPr/>
        </p:nvCxnSpPr>
        <p:spPr>
          <a:xfrm flipV="1">
            <a:off x="10117164" y="3893388"/>
            <a:ext cx="518752" cy="43252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268794" y="3292999"/>
            <a:ext cx="2000548"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The </a:t>
            </a:r>
            <a:r>
              <a:rPr lang="de-DE" sz="1800" kern="0" dirty="0" err="1" smtClean="0">
                <a:ea typeface="Arial Unicode MS" pitchFamily="34" charset="-128"/>
                <a:cs typeface="Arial Unicode MS" pitchFamily="34" charset="-128"/>
              </a:rPr>
              <a:t>message</a:t>
            </a:r>
            <a:r>
              <a:rPr lang="de-DE" sz="1800" kern="0" dirty="0" smtClean="0">
                <a:ea typeface="Arial Unicode MS" pitchFamily="34" charset="-128"/>
                <a:cs typeface="Arial Unicode MS" pitchFamily="34" charset="-128"/>
              </a:rPr>
              <a:t> </a:t>
            </a:r>
            <a:br>
              <a:rPr lang="de-DE" sz="1800" kern="0" dirty="0" smtClean="0">
                <a:ea typeface="Arial Unicode MS" pitchFamily="34" charset="-128"/>
                <a:cs typeface="Arial Unicode MS" pitchFamily="34" charset="-128"/>
              </a:rPr>
            </a:br>
            <a:r>
              <a:rPr lang="de-DE" sz="1800" kern="0" dirty="0" err="1" smtClean="0">
                <a:ea typeface="Arial Unicode MS" pitchFamily="34" charset="-128"/>
                <a:cs typeface="Arial Unicode MS" pitchFamily="34" charset="-128"/>
              </a:rPr>
              <a:t>really</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is</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from</a:t>
            </a:r>
            <a:r>
              <a:rPr lang="de-DE" sz="1800" kern="0" dirty="0" smtClean="0">
                <a:ea typeface="Arial Unicode MS" pitchFamily="34" charset="-128"/>
                <a:cs typeface="Arial Unicode MS" pitchFamily="34" charset="-128"/>
              </a:rPr>
              <a:t> Alice?</a:t>
            </a:r>
            <a:endParaRPr lang="de-DE" sz="1800" kern="0" dirty="0" smtClean="0">
              <a:ea typeface="Arial Unicode MS" pitchFamily="34" charset="-128"/>
              <a:cs typeface="Arial Unicode MS" pitchFamily="34" charset="-128"/>
            </a:endParaRPr>
          </a:p>
        </p:txBody>
      </p:sp>
      <p:sp>
        <p:nvSpPr>
          <p:cNvPr id="23" name="Rounded Rectangle 22"/>
          <p:cNvSpPr/>
          <p:nvPr/>
        </p:nvSpPr>
        <p:spPr bwMode="gray">
          <a:xfrm>
            <a:off x="7721054" y="2088081"/>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PrivKey</a:t>
            </a:r>
            <a:r>
              <a:rPr lang="de-DE" sz="2000" kern="0" dirty="0" smtClean="0">
                <a:ea typeface="Arial Unicode MS" pitchFamily="34" charset="-128"/>
                <a:cs typeface="Arial Unicode MS" pitchFamily="34" charset="-128"/>
              </a:rPr>
              <a:t> Bob</a:t>
            </a:r>
            <a:endParaRPr sz="2000" kern="0" dirty="0">
              <a:ea typeface="Arial Unicode MS" pitchFamily="34" charset="-128"/>
              <a:cs typeface="Arial Unicode MS" pitchFamily="34" charset="-128"/>
            </a:endParaRPr>
          </a:p>
        </p:txBody>
      </p:sp>
      <p:sp>
        <p:nvSpPr>
          <p:cNvPr id="25" name="Rounded Rectangle 24"/>
          <p:cNvSpPr/>
          <p:nvPr/>
        </p:nvSpPr>
        <p:spPr bwMode="gray">
          <a:xfrm>
            <a:off x="9861691" y="2088080"/>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PubKey</a:t>
            </a:r>
            <a:r>
              <a:rPr lang="de-DE" sz="2000" kern="0" dirty="0" smtClean="0">
                <a:ea typeface="Arial Unicode MS" pitchFamily="34" charset="-128"/>
                <a:cs typeface="Arial Unicode MS" pitchFamily="34" charset="-128"/>
              </a:rPr>
              <a:t> Alice</a:t>
            </a:r>
            <a:endParaRPr sz="2000" kern="0" dirty="0">
              <a:ea typeface="Arial Unicode MS" pitchFamily="34" charset="-128"/>
              <a:cs typeface="Arial Unicode MS" pitchFamily="34" charset="-128"/>
            </a:endParaRPr>
          </a:p>
        </p:txBody>
      </p:sp>
      <p:cxnSp>
        <p:nvCxnSpPr>
          <p:cNvPr id="31" name="Straight Arrow Connector 30"/>
          <p:cNvCxnSpPr>
            <a:stCxn id="25" idx="2"/>
            <a:endCxn id="20" idx="0"/>
          </p:cNvCxnSpPr>
          <p:nvPr/>
        </p:nvCxnSpPr>
        <p:spPr>
          <a:xfrm flipH="1">
            <a:off x="9512125" y="2926491"/>
            <a:ext cx="946590" cy="96689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52" idx="1"/>
          </p:cNvCxnSpPr>
          <p:nvPr/>
        </p:nvCxnSpPr>
        <p:spPr>
          <a:xfrm>
            <a:off x="1631822" y="4287302"/>
            <a:ext cx="3827348" cy="81442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3"/>
            <a:endCxn id="20" idx="1"/>
          </p:cNvCxnSpPr>
          <p:nvPr/>
        </p:nvCxnSpPr>
        <p:spPr>
          <a:xfrm>
            <a:off x="6883457" y="4192825"/>
            <a:ext cx="2031644" cy="11976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2" idx="3"/>
            <a:endCxn id="20" idx="1"/>
          </p:cNvCxnSpPr>
          <p:nvPr/>
        </p:nvCxnSpPr>
        <p:spPr>
          <a:xfrm flipV="1">
            <a:off x="6862656" y="4312594"/>
            <a:ext cx="2052445" cy="78913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862656" y="5101724"/>
            <a:ext cx="3773260" cy="16905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087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bwMode="gray">
          <a:xfrm>
            <a:off x="7980882" y="1657843"/>
            <a:ext cx="3890443" cy="4149653"/>
          </a:xfrm>
          <a:prstGeom prst="roundRect">
            <a:avLst/>
          </a:prstGeom>
          <a:solidFill>
            <a:schemeClr val="accent3"/>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smtClean="0">
                <a:ea typeface="Arial Unicode MS" pitchFamily="34" charset="-128"/>
                <a:cs typeface="Arial Unicode MS" pitchFamily="34" charset="-128"/>
              </a:rPr>
              <a:t>Bob</a:t>
            </a:r>
            <a:endParaRPr sz="2000" kern="0" dirty="0">
              <a:ea typeface="Arial Unicode MS" pitchFamily="34" charset="-128"/>
              <a:cs typeface="Arial Unicode MS" pitchFamily="34" charset="-128"/>
            </a:endParaRPr>
          </a:p>
        </p:txBody>
      </p:sp>
      <p:sp>
        <p:nvSpPr>
          <p:cNvPr id="29" name="Rounded Rectangle 28"/>
          <p:cNvSpPr/>
          <p:nvPr/>
        </p:nvSpPr>
        <p:spPr bwMode="gray">
          <a:xfrm>
            <a:off x="325438" y="1657974"/>
            <a:ext cx="3890443" cy="4149653"/>
          </a:xfrm>
          <a:prstGeom prst="roundRect">
            <a:avLst/>
          </a:prstGeom>
          <a:solidFill>
            <a:schemeClr val="accent3"/>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smtClean="0">
                <a:ea typeface="Arial Unicode MS" pitchFamily="34" charset="-128"/>
                <a:cs typeface="Arial Unicode MS" pitchFamily="34" charset="-128"/>
              </a:rPr>
              <a:t>Alice</a:t>
            </a:r>
            <a:endParaRPr sz="2000" kern="0" dirty="0">
              <a:ea typeface="Arial Unicode MS" pitchFamily="34" charset="-128"/>
              <a:cs typeface="Arial Unicode MS" pitchFamily="34" charset="-128"/>
            </a:endParaRPr>
          </a:p>
        </p:txBody>
      </p:sp>
      <p:sp>
        <p:nvSpPr>
          <p:cNvPr id="51" name="Rounded Rectangle 50"/>
          <p:cNvSpPr/>
          <p:nvPr/>
        </p:nvSpPr>
        <p:spPr bwMode="gray">
          <a:xfrm>
            <a:off x="5033227" y="2926492"/>
            <a:ext cx="1660323" cy="2693575"/>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Encrypted</a:t>
            </a:r>
            <a:r>
              <a:rPr lang="de-DE" sz="2000" kern="0" dirty="0">
                <a:ea typeface="Arial Unicode MS" pitchFamily="34" charset="-128"/>
                <a:cs typeface="Arial Unicode MS" pitchFamily="34" charset="-128"/>
              </a:rPr>
              <a:t> </a:t>
            </a:r>
            <a:r>
              <a:rPr lang="de-DE" sz="2000" kern="0" dirty="0" smtClean="0">
                <a:ea typeface="Arial Unicode MS" pitchFamily="34" charset="-128"/>
                <a:cs typeface="Arial Unicode MS" pitchFamily="34" charset="-128"/>
              </a:rPr>
              <a:t>Message</a:t>
            </a:r>
            <a:endParaRPr sz="2000" kern="0" dirty="0">
              <a:ea typeface="Arial Unicode MS" pitchFamily="34" charset="-128"/>
              <a:cs typeface="Arial Unicode MS" pitchFamily="34" charset="-128"/>
            </a:endParaRPr>
          </a:p>
        </p:txBody>
      </p:sp>
      <p:sp>
        <p:nvSpPr>
          <p:cNvPr id="52" name="Rounded Rectangle 51"/>
          <p:cNvSpPr/>
          <p:nvPr/>
        </p:nvSpPr>
        <p:spPr bwMode="gray">
          <a:xfrm>
            <a:off x="5155283" y="4682518"/>
            <a:ext cx="1403486"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Signature</a:t>
            </a:r>
            <a:r>
              <a:rPr lang="de-DE" sz="2000" kern="0" dirty="0" smtClean="0">
                <a:ea typeface="Arial Unicode MS" pitchFamily="34" charset="-128"/>
                <a:cs typeface="Arial Unicode MS" pitchFamily="34" charset="-128"/>
              </a:rPr>
              <a:t> (Alice)</a:t>
            </a:r>
            <a:endParaRPr sz="2000" kern="0" dirty="0">
              <a:ea typeface="Arial Unicode MS" pitchFamily="34" charset="-128"/>
              <a:cs typeface="Arial Unicode MS" pitchFamily="34" charset="-128"/>
            </a:endParaRPr>
          </a:p>
        </p:txBody>
      </p:sp>
      <p:sp>
        <p:nvSpPr>
          <p:cNvPr id="53" name="Rounded Rectangle 52"/>
          <p:cNvSpPr/>
          <p:nvPr/>
        </p:nvSpPr>
        <p:spPr bwMode="gray">
          <a:xfrm>
            <a:off x="5154026" y="3773619"/>
            <a:ext cx="1425544"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smtClean="0">
                <a:ea typeface="Arial Unicode MS" pitchFamily="34" charset="-128"/>
                <a:cs typeface="Arial Unicode MS" pitchFamily="34" charset="-128"/>
              </a:rPr>
              <a:t>Message</a:t>
            </a:r>
            <a:endParaRPr sz="2000" kern="0" dirty="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err="1" smtClean="0"/>
              <a:t>Combination</a:t>
            </a:r>
            <a:r>
              <a:rPr lang="de-DE" dirty="0" smtClean="0"/>
              <a:t> </a:t>
            </a:r>
            <a:r>
              <a:rPr lang="de-DE" dirty="0" err="1" smtClean="0"/>
              <a:t>of</a:t>
            </a:r>
            <a:r>
              <a:rPr lang="de-DE" dirty="0" smtClean="0"/>
              <a:t> Encryption </a:t>
            </a:r>
            <a:r>
              <a:rPr lang="de-DE" dirty="0" err="1" smtClean="0"/>
              <a:t>and</a:t>
            </a:r>
            <a:r>
              <a:rPr lang="de-DE" dirty="0" smtClean="0"/>
              <a:t> </a:t>
            </a:r>
            <a:r>
              <a:rPr lang="de-DE" dirty="0" err="1" smtClean="0"/>
              <a:t>Signatures</a:t>
            </a:r>
            <a:endParaRPr lang="de-DE" dirty="0"/>
          </a:p>
        </p:txBody>
      </p:sp>
      <p:sp>
        <p:nvSpPr>
          <p:cNvPr id="17" name="Rounded Rectangle 16"/>
          <p:cNvSpPr/>
          <p:nvPr/>
        </p:nvSpPr>
        <p:spPr bwMode="gray">
          <a:xfrm>
            <a:off x="590080" y="2168739"/>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PrivKey</a:t>
            </a:r>
            <a:r>
              <a:rPr lang="de-DE" sz="2000" kern="0" dirty="0" smtClean="0">
                <a:ea typeface="Arial Unicode MS" pitchFamily="34" charset="-128"/>
                <a:cs typeface="Arial Unicode MS" pitchFamily="34" charset="-128"/>
              </a:rPr>
              <a:t> Alice</a:t>
            </a:r>
            <a:endParaRPr sz="2000" kern="0" dirty="0">
              <a:ea typeface="Arial Unicode MS" pitchFamily="34" charset="-128"/>
              <a:cs typeface="Arial Unicode MS" pitchFamily="34" charset="-128"/>
            </a:endParaRPr>
          </a:p>
        </p:txBody>
      </p:sp>
      <p:sp>
        <p:nvSpPr>
          <p:cNvPr id="9" name="Rounded Rectangle 8"/>
          <p:cNvSpPr/>
          <p:nvPr/>
        </p:nvSpPr>
        <p:spPr bwMode="gray">
          <a:xfrm>
            <a:off x="2730717" y="2168738"/>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PubKey</a:t>
            </a:r>
            <a:r>
              <a:rPr lang="de-DE" sz="2000" kern="0" dirty="0" smtClean="0">
                <a:ea typeface="Arial Unicode MS" pitchFamily="34" charset="-128"/>
                <a:cs typeface="Arial Unicode MS" pitchFamily="34" charset="-128"/>
              </a:rPr>
              <a:t> Bob</a:t>
            </a:r>
            <a:endParaRPr sz="2000" kern="0" dirty="0">
              <a:ea typeface="Arial Unicode MS" pitchFamily="34" charset="-128"/>
              <a:cs typeface="Arial Unicode MS" pitchFamily="34" charset="-128"/>
            </a:endParaRPr>
          </a:p>
        </p:txBody>
      </p:sp>
      <p:sp>
        <p:nvSpPr>
          <p:cNvPr id="10" name="Rounded Rectangle 9"/>
          <p:cNvSpPr/>
          <p:nvPr/>
        </p:nvSpPr>
        <p:spPr bwMode="gray">
          <a:xfrm>
            <a:off x="886622" y="3786452"/>
            <a:ext cx="1194047" cy="838411"/>
          </a:xfrm>
          <a:prstGeom prst="roundRect">
            <a:avLst/>
          </a:prstGeom>
          <a:solidFill>
            <a:schemeClr val="bg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Sign</a:t>
            </a:r>
            <a:endParaRPr sz="2000" kern="0" dirty="0">
              <a:ea typeface="Arial Unicode MS" pitchFamily="34" charset="-128"/>
              <a:cs typeface="Arial Unicode MS" pitchFamily="34" charset="-128"/>
            </a:endParaRPr>
          </a:p>
        </p:txBody>
      </p:sp>
      <p:cxnSp>
        <p:nvCxnSpPr>
          <p:cNvPr id="5" name="Straight Arrow Connector 4"/>
          <p:cNvCxnSpPr>
            <a:endCxn id="10" idx="1"/>
          </p:cNvCxnSpPr>
          <p:nvPr/>
        </p:nvCxnSpPr>
        <p:spPr>
          <a:xfrm flipV="1">
            <a:off x="702644" y="4205658"/>
            <a:ext cx="183978" cy="59426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3926" y="4904054"/>
            <a:ext cx="93615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Message</a:t>
            </a:r>
            <a:endParaRPr lang="de-DE" sz="1800" kern="0" dirty="0" smtClean="0">
              <a:ea typeface="Arial Unicode MS" pitchFamily="34" charset="-128"/>
              <a:cs typeface="Arial Unicode MS" pitchFamily="34" charset="-128"/>
            </a:endParaRPr>
          </a:p>
        </p:txBody>
      </p:sp>
      <p:cxnSp>
        <p:nvCxnSpPr>
          <p:cNvPr id="12" name="Straight Arrow Connector 11"/>
          <p:cNvCxnSpPr>
            <a:stCxn id="10" idx="3"/>
          </p:cNvCxnSpPr>
          <p:nvPr/>
        </p:nvCxnSpPr>
        <p:spPr>
          <a:xfrm>
            <a:off x="2080669" y="4205658"/>
            <a:ext cx="284064" cy="52614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bwMode="gray">
          <a:xfrm>
            <a:off x="10268794" y="3961507"/>
            <a:ext cx="1194047" cy="838411"/>
          </a:xfrm>
          <a:prstGeom prst="roundRect">
            <a:avLst/>
          </a:prstGeom>
          <a:solidFill>
            <a:schemeClr val="bg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Validate</a:t>
            </a:r>
            <a:endParaRPr sz="2000" kern="0" dirty="0">
              <a:ea typeface="Arial Unicode MS" pitchFamily="34" charset="-128"/>
              <a:cs typeface="Arial Unicode MS" pitchFamily="34" charset="-128"/>
            </a:endParaRPr>
          </a:p>
        </p:txBody>
      </p:sp>
      <p:cxnSp>
        <p:nvCxnSpPr>
          <p:cNvPr id="26" name="Straight Arrow Connector 25"/>
          <p:cNvCxnSpPr>
            <a:stCxn id="23" idx="2"/>
            <a:endCxn id="54" idx="0"/>
          </p:cNvCxnSpPr>
          <p:nvPr/>
        </p:nvCxnSpPr>
        <p:spPr>
          <a:xfrm>
            <a:off x="8746504" y="2926492"/>
            <a:ext cx="213523" cy="117087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13856" y="3326533"/>
            <a:ext cx="12311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From</a:t>
            </a:r>
            <a:r>
              <a:rPr lang="de-DE" sz="1800" kern="0" dirty="0" smtClean="0">
                <a:ea typeface="Arial Unicode MS" pitchFamily="34" charset="-128"/>
                <a:cs typeface="Arial Unicode MS" pitchFamily="34" charset="-128"/>
              </a:rPr>
              <a:t> Alice?</a:t>
            </a:r>
            <a:endParaRPr lang="de-DE" sz="1800" kern="0" dirty="0" smtClean="0">
              <a:ea typeface="Arial Unicode MS" pitchFamily="34" charset="-128"/>
              <a:cs typeface="Arial Unicode MS" pitchFamily="34" charset="-128"/>
            </a:endParaRPr>
          </a:p>
        </p:txBody>
      </p:sp>
      <p:sp>
        <p:nvSpPr>
          <p:cNvPr id="23" name="Rounded Rectangle 22"/>
          <p:cNvSpPr/>
          <p:nvPr/>
        </p:nvSpPr>
        <p:spPr bwMode="gray">
          <a:xfrm>
            <a:off x="8149480" y="2088081"/>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PrivKey</a:t>
            </a:r>
            <a:r>
              <a:rPr lang="de-DE" sz="2000" kern="0" dirty="0" smtClean="0">
                <a:ea typeface="Arial Unicode MS" pitchFamily="34" charset="-128"/>
                <a:cs typeface="Arial Unicode MS" pitchFamily="34" charset="-128"/>
              </a:rPr>
              <a:t> Bob</a:t>
            </a:r>
            <a:endParaRPr sz="2000" kern="0" dirty="0">
              <a:ea typeface="Arial Unicode MS" pitchFamily="34" charset="-128"/>
              <a:cs typeface="Arial Unicode MS" pitchFamily="34" charset="-128"/>
            </a:endParaRPr>
          </a:p>
        </p:txBody>
      </p:sp>
      <p:sp>
        <p:nvSpPr>
          <p:cNvPr id="25" name="Rounded Rectangle 24"/>
          <p:cNvSpPr/>
          <p:nvPr/>
        </p:nvSpPr>
        <p:spPr bwMode="gray">
          <a:xfrm>
            <a:off x="10376540" y="2088080"/>
            <a:ext cx="1194047" cy="838411"/>
          </a:xfrm>
          <a:prstGeom prst="roundRect">
            <a:avLst/>
          </a:prstGeom>
          <a:solidFill>
            <a:schemeClr val="accent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PubKey</a:t>
            </a:r>
            <a:r>
              <a:rPr lang="de-DE" sz="2000" kern="0" dirty="0" smtClean="0">
                <a:ea typeface="Arial Unicode MS" pitchFamily="34" charset="-128"/>
                <a:cs typeface="Arial Unicode MS" pitchFamily="34" charset="-128"/>
              </a:rPr>
              <a:t> Alice</a:t>
            </a:r>
            <a:endParaRPr sz="2000" kern="0" dirty="0">
              <a:ea typeface="Arial Unicode MS" pitchFamily="34" charset="-128"/>
              <a:cs typeface="Arial Unicode MS" pitchFamily="34" charset="-128"/>
            </a:endParaRPr>
          </a:p>
        </p:txBody>
      </p:sp>
      <p:cxnSp>
        <p:nvCxnSpPr>
          <p:cNvPr id="31" name="Straight Arrow Connector 30"/>
          <p:cNvCxnSpPr>
            <a:stCxn id="25" idx="2"/>
            <a:endCxn id="20" idx="0"/>
          </p:cNvCxnSpPr>
          <p:nvPr/>
        </p:nvCxnSpPr>
        <p:spPr>
          <a:xfrm flipH="1">
            <a:off x="10865818" y="2926491"/>
            <a:ext cx="107746" cy="103501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3" idx="3"/>
            <a:endCxn id="51" idx="1"/>
          </p:cNvCxnSpPr>
          <p:nvPr/>
        </p:nvCxnSpPr>
        <p:spPr>
          <a:xfrm flipV="1">
            <a:off x="3558780" y="4273280"/>
            <a:ext cx="1474447" cy="51010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gray">
          <a:xfrm>
            <a:off x="2364733" y="4364176"/>
            <a:ext cx="1194047" cy="838411"/>
          </a:xfrm>
          <a:prstGeom prst="roundRect">
            <a:avLst/>
          </a:prstGeom>
          <a:solidFill>
            <a:schemeClr val="bg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Encrypt</a:t>
            </a:r>
            <a:endParaRPr sz="2000" kern="0" dirty="0">
              <a:ea typeface="Arial Unicode MS" pitchFamily="34" charset="-128"/>
              <a:cs typeface="Arial Unicode MS" pitchFamily="34" charset="-128"/>
            </a:endParaRPr>
          </a:p>
        </p:txBody>
      </p:sp>
      <p:cxnSp>
        <p:nvCxnSpPr>
          <p:cNvPr id="36" name="Straight Arrow Connector 35"/>
          <p:cNvCxnSpPr>
            <a:endCxn id="33" idx="1"/>
          </p:cNvCxnSpPr>
          <p:nvPr/>
        </p:nvCxnSpPr>
        <p:spPr>
          <a:xfrm>
            <a:off x="702644" y="4783382"/>
            <a:ext cx="1662089"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7" idx="2"/>
            <a:endCxn id="10" idx="0"/>
          </p:cNvCxnSpPr>
          <p:nvPr/>
        </p:nvCxnSpPr>
        <p:spPr>
          <a:xfrm>
            <a:off x="1187104" y="3007150"/>
            <a:ext cx="296542" cy="77930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2"/>
          </p:cNvCxnSpPr>
          <p:nvPr/>
        </p:nvCxnSpPr>
        <p:spPr>
          <a:xfrm flipH="1">
            <a:off x="2983832" y="3007149"/>
            <a:ext cx="343909" cy="135702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bwMode="gray">
          <a:xfrm>
            <a:off x="8363003" y="4097370"/>
            <a:ext cx="1194047" cy="838411"/>
          </a:xfrm>
          <a:prstGeom prst="roundRect">
            <a:avLst/>
          </a:prstGeom>
          <a:solidFill>
            <a:schemeClr val="bg2"/>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de-DE" sz="2000" kern="0" dirty="0" err="1" smtClean="0">
                <a:ea typeface="Arial Unicode MS" pitchFamily="34" charset="-128"/>
                <a:cs typeface="Arial Unicode MS" pitchFamily="34" charset="-128"/>
              </a:rPr>
              <a:t>De</a:t>
            </a:r>
            <a:r>
              <a:rPr lang="de-DE" sz="2000" kern="0" dirty="0" err="1" smtClean="0">
                <a:ea typeface="Arial Unicode MS" pitchFamily="34" charset="-128"/>
                <a:cs typeface="Arial Unicode MS" pitchFamily="34" charset="-128"/>
              </a:rPr>
              <a:t>crypt</a:t>
            </a:r>
            <a:endParaRPr sz="2000" kern="0" dirty="0">
              <a:ea typeface="Arial Unicode MS" pitchFamily="34" charset="-128"/>
              <a:cs typeface="Arial Unicode MS" pitchFamily="34" charset="-128"/>
            </a:endParaRPr>
          </a:p>
        </p:txBody>
      </p:sp>
      <p:cxnSp>
        <p:nvCxnSpPr>
          <p:cNvPr id="55" name="Straight Arrow Connector 54"/>
          <p:cNvCxnSpPr>
            <a:stCxn id="51" idx="3"/>
            <a:endCxn id="54" idx="1"/>
          </p:cNvCxnSpPr>
          <p:nvPr/>
        </p:nvCxnSpPr>
        <p:spPr>
          <a:xfrm>
            <a:off x="6693550" y="4273280"/>
            <a:ext cx="1669453" cy="24329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20" idx="1"/>
          </p:cNvCxnSpPr>
          <p:nvPr/>
        </p:nvCxnSpPr>
        <p:spPr>
          <a:xfrm flipV="1">
            <a:off x="9557050" y="4380713"/>
            <a:ext cx="711744" cy="13586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0" idx="3"/>
          </p:cNvCxnSpPr>
          <p:nvPr/>
        </p:nvCxnSpPr>
        <p:spPr>
          <a:xfrm flipV="1">
            <a:off x="11462841" y="3637280"/>
            <a:ext cx="382121" cy="74343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4" idx="3"/>
          </p:cNvCxnSpPr>
          <p:nvPr/>
        </p:nvCxnSpPr>
        <p:spPr>
          <a:xfrm>
            <a:off x="9557050" y="4516576"/>
            <a:ext cx="597024" cy="68601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9527602" y="5244361"/>
            <a:ext cx="93615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Message</a:t>
            </a:r>
            <a:endParaRPr lang="de-DE"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589367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de-DE" dirty="0" smtClean="0"/>
              <a:t>SSH</a:t>
            </a:r>
            <a:endParaRPr lang="de-DE" dirty="0"/>
          </a:p>
        </p:txBody>
      </p:sp>
      <p:sp>
        <p:nvSpPr>
          <p:cNvPr id="5" name="Text Placeholder 4"/>
          <p:cNvSpPr>
            <a:spLocks noGrp="1"/>
          </p:cNvSpPr>
          <p:nvPr>
            <p:ph type="body" sz="quarter" idx="10"/>
          </p:nvPr>
        </p:nvSpPr>
        <p:spPr/>
        <p:txBody>
          <a:bodyPr/>
          <a:lstStyle/>
          <a:p>
            <a:endParaRPr lang="de-DE"/>
          </a:p>
        </p:txBody>
      </p:sp>
    </p:spTree>
    <p:extLst>
      <p:ext uri="{BB962C8B-B14F-4D97-AF65-F5344CB8AC3E}">
        <p14:creationId xmlns:p14="http://schemas.microsoft.com/office/powerpoint/2010/main" val="211686829"/>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SAPCorporate_2016_CC</Template>
  <TotalTime>0</TotalTime>
  <Words>655</Words>
  <Application>Microsoft Office PowerPoint</Application>
  <PresentationFormat>Custom</PresentationFormat>
  <Paragraphs>192</Paragraphs>
  <Slides>17</Slides>
  <Notes>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 Unicode MS</vt:lpstr>
      <vt:lpstr>Arial</vt:lpstr>
      <vt:lpstr>Courier New</vt:lpstr>
      <vt:lpstr>Symbol</vt:lpstr>
      <vt:lpstr>wingdings</vt:lpstr>
      <vt:lpstr>wingdings</vt:lpstr>
      <vt:lpstr>SAPCorporate_2016_CC</vt:lpstr>
      <vt:lpstr>Security Basics</vt:lpstr>
      <vt:lpstr>Terminology</vt:lpstr>
      <vt:lpstr>Symmetric Cryptography</vt:lpstr>
      <vt:lpstr>Public-Key Cryptography </vt:lpstr>
      <vt:lpstr>Public-Key Encryption</vt:lpstr>
      <vt:lpstr>Public-Key Encryption</vt:lpstr>
      <vt:lpstr>Public-Key Signatures</vt:lpstr>
      <vt:lpstr>Combination of Encryption and Signatures</vt:lpstr>
      <vt:lpstr>SSH</vt:lpstr>
      <vt:lpstr>SSH (Secure SHell)</vt:lpstr>
      <vt:lpstr>SSH - Man in the middle</vt:lpstr>
      <vt:lpstr>HTTPS</vt:lpstr>
      <vt:lpstr>How does Alice get the Public Key from Bob?</vt:lpstr>
      <vt:lpstr>Public-Key Certificates</vt:lpstr>
      <vt:lpstr>Public-Key Certificate Chains</vt:lpstr>
      <vt:lpstr>TLS (formerly SSL) used in HTTPS</vt:lpstr>
      <vt:lpstr>Summary</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d000909</dc:creator>
  <cp:lastModifiedBy>Rauner, Thomas (external - Project)</cp:lastModifiedBy>
  <cp:revision>1210</cp:revision>
  <cp:lastPrinted>2014-09-17T13:59:05Z</cp:lastPrinted>
  <dcterms:created xsi:type="dcterms:W3CDTF">2013-01-24T15:07:38Z</dcterms:created>
  <dcterms:modified xsi:type="dcterms:W3CDTF">2016-03-14T08:48:31Z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