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4" r:id="rId3"/>
    <p:sldId id="290" r:id="rId4"/>
    <p:sldId id="291" r:id="rId5"/>
    <p:sldId id="294" r:id="rId6"/>
    <p:sldId id="292" r:id="rId7"/>
    <p:sldId id="293" r:id="rId8"/>
    <p:sldId id="295" r:id="rId9"/>
    <p:sldId id="285" r:id="rId10"/>
    <p:sldId id="296" r:id="rId11"/>
    <p:sldId id="297" r:id="rId12"/>
    <p:sldId id="298" r:id="rId13"/>
    <p:sldId id="299" r:id="rId14"/>
    <p:sldId id="286" r:id="rId15"/>
    <p:sldId id="300" r:id="rId16"/>
    <p:sldId id="302" r:id="rId17"/>
    <p:sldId id="301" r:id="rId18"/>
    <p:sldId id="303" r:id="rId19"/>
    <p:sldId id="304" r:id="rId20"/>
    <p:sldId id="305" r:id="rId21"/>
    <p:sldId id="289" r:id="rId22"/>
    <p:sldId id="306" r:id="rId23"/>
    <p:sldId id="30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2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8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DAE69-97CA-F94B-8EB8-C9C4A8DB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Array-style strings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76176-7CEA-FF4E-BF2F-225264536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765962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An array-style string (null-terminated strings/arrays of characters) is a series of characters stored in bytes in memory.</a:t>
            </a:r>
          </a:p>
          <a:p>
            <a:r>
              <a:rPr kumimoji="1" lang="en-US" altLang="zh-CN" dirty="0"/>
              <a:t>This kind of strings can be declared as follows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rabbit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't'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'r'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bad_pig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 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'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g</a:t>
            </a:r>
            <a:r>
              <a:rPr lang="en-US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 </a:t>
            </a:r>
            <a:r>
              <a:rPr lang="en" altLang="zh-CN" sz="1600" dirty="0">
                <a:solidFill>
                  <a:srgbClr val="008000"/>
                </a:solidFill>
                <a:latin typeface="Menlo" panose="020B0609030804020204" pitchFamily="49" charset="0"/>
              </a:rPr>
              <a:t>//a bad one!</a:t>
            </a:r>
            <a:endParaRPr lang="en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good_pig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 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'g'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EE0000"/>
                </a:solidFill>
                <a:latin typeface="Menlo" panose="020B0609030804020204" pitchFamily="49" charset="0"/>
              </a:rPr>
              <a:t>\0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046DF2-A348-4443-83DB-98E68217935E}"/>
              </a:ext>
            </a:extLst>
          </p:cNvPr>
          <p:cNvSpPr/>
          <p:nvPr/>
        </p:nvSpPr>
        <p:spPr>
          <a:xfrm>
            <a:off x="299922" y="2497666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initchar.cpp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7A465F-97D4-BA4F-96B9-338D27EC8CEE}"/>
              </a:ext>
            </a:extLst>
          </p:cNvPr>
          <p:cNvSpPr/>
          <p:nvPr/>
        </p:nvSpPr>
        <p:spPr>
          <a:xfrm>
            <a:off x="718397" y="4286337"/>
            <a:ext cx="51219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400" dirty="0">
                <a:solidFill>
                  <a:srgbClr val="003080"/>
                </a:solidFill>
                <a:latin typeface="DejaVuSansMono"/>
              </a:rPr>
              <a:t>size_t</a:t>
            </a:r>
            <a:r>
              <a:rPr lang="en" altLang="zh-CN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400" dirty="0" err="1">
                <a:solidFill>
                  <a:srgbClr val="000000"/>
                </a:solidFill>
                <a:latin typeface="DejaVuSansMono"/>
              </a:rPr>
              <a:t>strlen</a:t>
            </a:r>
            <a:r>
              <a:rPr lang="en" altLang="zh-CN" sz="2400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en" altLang="zh-CN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DejaVuSansMono"/>
              </a:rPr>
              <a:t>const</a:t>
            </a:r>
            <a:r>
              <a:rPr lang="en" altLang="zh-CN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DejaVuSansMono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" altLang="zh-CN" sz="2400" dirty="0">
                <a:solidFill>
                  <a:srgbClr val="000000"/>
                </a:solidFill>
                <a:latin typeface="DejaVuSansMono"/>
              </a:rPr>
              <a:t>str </a:t>
            </a:r>
            <a:r>
              <a:rPr lang="en" altLang="zh-CN" sz="2400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en" altLang="zh-CN" sz="24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B3A7-75B8-924B-A774-E8F048A157AB}"/>
              </a:ext>
            </a:extLst>
          </p:cNvPr>
          <p:cNvSpPr/>
          <p:nvPr/>
        </p:nvSpPr>
        <p:spPr>
          <a:xfrm>
            <a:off x="971254" y="4761564"/>
            <a:ext cx="7404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000" dirty="0"/>
              <a:t>Returns the number of characters, the first NULL will not be included.</a:t>
            </a:r>
            <a:endParaRPr lang="zh-CN" alt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506318-3B18-8D40-BDF3-60C6379D8C84}"/>
              </a:ext>
            </a:extLst>
          </p:cNvPr>
          <p:cNvSpPr/>
          <p:nvPr/>
        </p:nvSpPr>
        <p:spPr>
          <a:xfrm>
            <a:off x="971254" y="5152585"/>
            <a:ext cx="85562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'Y'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'u'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EE0000"/>
                </a:solidFill>
                <a:latin typeface="Menlo" panose="020B0609030804020204" pitchFamily="49" charset="0"/>
              </a:rPr>
              <a:t>\0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'S'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'.'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'0'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strlen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16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1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40EA3-35E6-7540-BF6D-B7650AB4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String literals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E29A8-7E24-774B-95D1-51E4612BA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5531005"/>
          </a:xfrm>
        </p:spPr>
        <p:txBody>
          <a:bodyPr>
            <a:normAutofit/>
          </a:bodyPr>
          <a:lstStyle/>
          <a:p>
            <a:r>
              <a:rPr kumimoji="1" lang="en-US" altLang="zh-CN" sz="3200" dirty="0"/>
              <a:t>It isn’t convenient to initial a string character by character.</a:t>
            </a:r>
          </a:p>
          <a:p>
            <a:r>
              <a:rPr kumimoji="1" lang="en-US" altLang="zh-CN" sz="3200" dirty="0"/>
              <a:t>String literals can help.</a:t>
            </a:r>
            <a:endParaRPr kumimoji="1" lang="en-US" altLang="zh-CN" dirty="0"/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latin typeface="Courier" pitchFamily="2" charset="0"/>
              </a:rPr>
              <a:t> name1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"Southern University of Science and Technology"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latin typeface="Courier" pitchFamily="2" charset="0"/>
              </a:rPr>
              <a:t> name2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"Southern University of "    "Science and Technology"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en-US" altLang="zh-CN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latin typeface="Courier" pitchFamily="2" charset="0"/>
              </a:rPr>
              <a:t> name3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"ABCD"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 </a:t>
            </a:r>
            <a:r>
              <a:rPr lang="en" altLang="zh-CN" sz="2000" dirty="0">
                <a:solidFill>
                  <a:srgbClr val="FF0000"/>
                </a:solidFill>
                <a:latin typeface="Courier" pitchFamily="2" charset="0"/>
              </a:rPr>
              <a:t>//how many bytes for the array?</a:t>
            </a:r>
          </a:p>
          <a:p>
            <a:pPr marL="0" indent="0">
              <a:buNone/>
            </a:pPr>
            <a:endParaRPr kumimoji="1" lang="en-US" altLang="zh-CN" sz="2000" dirty="0">
              <a:latin typeface="Courier" pitchFamily="2" charset="0"/>
            </a:endParaRPr>
          </a:p>
          <a:p>
            <a:pPr marL="0" indent="0">
              <a:buNone/>
            </a:pPr>
            <a:endParaRPr kumimoji="1" lang="en-US" altLang="zh-CN" sz="2000" dirty="0">
              <a:latin typeface="Courier" pitchFamily="2" charset="0"/>
            </a:endParaRPr>
          </a:p>
          <a:p>
            <a:pPr marL="0" indent="0">
              <a:buNone/>
            </a:pPr>
            <a:endParaRPr kumimoji="1" lang="en-US" altLang="zh-CN" sz="2000" dirty="0">
              <a:latin typeface="Courier" pitchFamily="2" charset="0"/>
            </a:endParaRPr>
          </a:p>
          <a:p>
            <a:pPr marL="0" indent="0">
              <a:buNone/>
            </a:pPr>
            <a:endParaRPr kumimoji="1" lang="en-US" altLang="zh-CN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 err="1">
                <a:solidFill>
                  <a:srgbClr val="0000FF"/>
                </a:solidFill>
                <a:latin typeface="Courier" pitchFamily="2" charset="0"/>
              </a:rPr>
              <a:t>wchar_t</a:t>
            </a:r>
            <a:r>
              <a:rPr lang="en" altLang="zh-CN" sz="2000" dirty="0">
                <a:latin typeface="Courier" pitchFamily="2" charset="0"/>
              </a:rPr>
              <a:t> s1[]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L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"ABCD"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2000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" altLang="zh-CN" sz="200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000">
                <a:latin typeface="Courier" pitchFamily="2" charset="0"/>
              </a:rPr>
              <a:t> </a:t>
            </a:r>
            <a:r>
              <a:rPr lang="en" altLang="zh-CN" sz="2000">
                <a:solidFill>
                  <a:srgbClr val="0000FF"/>
                </a:solidFill>
                <a:latin typeface="Courier" pitchFamily="2" charset="0"/>
              </a:rPr>
              <a:t>char8_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t</a:t>
            </a:r>
            <a:r>
              <a:rPr lang="en" altLang="zh-CN" sz="2000" dirty="0">
                <a:latin typeface="Courier" pitchFamily="2" charset="0"/>
              </a:rPr>
              <a:t> s2[]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u8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"ABCD"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//since C++20</a:t>
            </a:r>
            <a:endParaRPr lang="en" altLang="zh-CN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char16_t</a:t>
            </a:r>
            <a:r>
              <a:rPr lang="en" altLang="zh-CN" sz="2000" dirty="0">
                <a:latin typeface="Courier" pitchFamily="2" charset="0"/>
              </a:rPr>
              <a:t> s3[]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 err="1">
                <a:latin typeface="Courier" pitchFamily="2" charset="0"/>
              </a:rPr>
              <a:t>u</a:t>
            </a:r>
            <a:r>
              <a:rPr lang="en" altLang="zh-CN" sz="2000" dirty="0" err="1">
                <a:solidFill>
                  <a:srgbClr val="008000"/>
                </a:solidFill>
                <a:latin typeface="Courier" pitchFamily="2" charset="0"/>
              </a:rPr>
              <a:t>"ABCD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//since C++11</a:t>
            </a:r>
            <a:endParaRPr lang="en" altLang="zh-CN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char32_t</a:t>
            </a:r>
            <a:r>
              <a:rPr lang="en" altLang="zh-CN" sz="2000" dirty="0">
                <a:latin typeface="Courier" pitchFamily="2" charset="0"/>
              </a:rPr>
              <a:t> s4[]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U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"ABCD"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//since C++11</a:t>
            </a:r>
            <a:endParaRPr lang="en" altLang="zh-CN" sz="2000" dirty="0">
              <a:latin typeface="Courier" pitchFamily="2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501326A-7952-8E4D-85B1-A952433AD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041977"/>
              </p:ext>
            </p:extLst>
          </p:nvPr>
        </p:nvGraphicFramePr>
        <p:xfrm>
          <a:off x="2931736" y="3701845"/>
          <a:ext cx="1743501" cy="1516970"/>
        </p:xfrm>
        <a:graphic>
          <a:graphicData uri="http://schemas.openxmlformats.org/drawingml/2006/table">
            <a:tbl>
              <a:tblPr/>
              <a:tblGrid>
                <a:gridCol w="807176">
                  <a:extLst>
                    <a:ext uri="{9D8B030D-6E8A-4147-A177-3AD203B41FA5}">
                      <a16:colId xmlns:a16="http://schemas.microsoft.com/office/drawing/2014/main" val="1028347560"/>
                    </a:ext>
                  </a:extLst>
                </a:gridCol>
                <a:gridCol w="936325">
                  <a:extLst>
                    <a:ext uri="{9D8B030D-6E8A-4147-A177-3AD203B41FA5}">
                      <a16:colId xmlns:a16="http://schemas.microsoft.com/office/drawing/2014/main" val="1212389598"/>
                    </a:ext>
                  </a:extLst>
                </a:gridCol>
              </a:tblGrid>
              <a:tr h="303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</a:t>
                      </a: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000938"/>
                  </a:ext>
                </a:extLst>
              </a:tr>
              <a:tr h="30339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'D'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</a:t>
                      </a: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651412"/>
                  </a:ext>
                </a:extLst>
              </a:tr>
              <a:tr h="30339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'C'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</a:t>
                      </a: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507259"/>
                  </a:ext>
                </a:extLst>
              </a:tr>
              <a:tr h="30339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'B'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</a:t>
                      </a: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497242"/>
                  </a:ext>
                </a:extLst>
              </a:tr>
              <a:tr h="30339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'A'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name3+0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103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19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96CE5-0C3A-6045-A42B-B360D364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String manipulation and examination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6E47A-5449-E240-9F7A-FFB9CADEC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Copy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	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strcpy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dest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src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" altLang="zh-CN" sz="24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en" altLang="zh-CN" dirty="0">
              <a:latin typeface="Courier" pitchFamily="2" charset="0"/>
            </a:endParaRPr>
          </a:p>
          <a:p>
            <a:pPr lvl="1"/>
            <a:r>
              <a:rPr kumimoji="1" lang="en" altLang="zh-CN" dirty="0"/>
              <a:t>Safer one: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	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000" dirty="0" err="1">
                <a:solidFill>
                  <a:srgbClr val="000000"/>
                </a:solidFill>
                <a:latin typeface="Courier" pitchFamily="2" charset="0"/>
              </a:rPr>
              <a:t>strncpy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000" dirty="0" err="1">
                <a:solidFill>
                  <a:srgbClr val="000000"/>
                </a:solidFill>
                <a:latin typeface="Courier" pitchFamily="2" charset="0"/>
              </a:rPr>
              <a:t>dest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000" dirty="0" err="1">
                <a:solidFill>
                  <a:srgbClr val="000000"/>
                </a:solidFill>
                <a:latin typeface="Courier" pitchFamily="2" charset="0"/>
              </a:rPr>
              <a:t>src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" altLang="zh-CN" sz="2000" dirty="0" err="1">
                <a:solidFill>
                  <a:srgbClr val="003080"/>
                </a:solidFill>
                <a:latin typeface="Courier" pitchFamily="2" charset="0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count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en" altLang="zh-CN" dirty="0">
              <a:latin typeface="Courier" pitchFamily="2" charset="0"/>
            </a:endParaRPr>
          </a:p>
          <a:p>
            <a:r>
              <a:rPr kumimoji="1" lang="en" altLang="zh-CN" dirty="0"/>
              <a:t>Concatenate: appends a copy of </a:t>
            </a:r>
            <a:r>
              <a:rPr kumimoji="1" lang="en" altLang="zh-CN" dirty="0" err="1"/>
              <a:t>src</a:t>
            </a:r>
            <a:r>
              <a:rPr kumimoji="1" lang="en" altLang="zh-CN" dirty="0"/>
              <a:t> to </a:t>
            </a:r>
            <a:r>
              <a:rPr kumimoji="1" lang="en" altLang="zh-CN" dirty="0" err="1"/>
              <a:t>dest</a:t>
            </a:r>
            <a:endParaRPr kumimoji="1" lang="en" altLang="zh-CN" dirty="0"/>
          </a:p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DejaVuSansMono"/>
              </a:rPr>
              <a:t>	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strcat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dest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src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" altLang="zh-CN" sz="24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en" altLang="zh-CN" dirty="0">
              <a:latin typeface="Courier" pitchFamily="2" charset="0"/>
            </a:endParaRPr>
          </a:p>
          <a:p>
            <a:r>
              <a:rPr kumimoji="1" lang="en" altLang="zh-CN" dirty="0"/>
              <a:t>Compare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	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strcmp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lhs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rhs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" altLang="zh-CN" sz="24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617F7E-8DB1-D043-8F19-D572B8D3214E}"/>
              </a:ext>
            </a:extLst>
          </p:cNvPr>
          <p:cNvSpPr/>
          <p:nvPr/>
        </p:nvSpPr>
        <p:spPr>
          <a:xfrm>
            <a:off x="360816" y="5554345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stringop.cpp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90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74ED8-B8A6-694A-8115-F6B65ADD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string</a:t>
            </a:r>
            <a:r>
              <a:rPr lang="en-US" altLang="zh-CN" dirty="0"/>
              <a:t> class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95E8D-3CF8-3842-9EBF-B5DE0D020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5531005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Null-terminated strings are easy to be out of bound, and to cause problems.</a:t>
            </a:r>
          </a:p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string</a:t>
            </a:r>
            <a:r>
              <a:rPr lang="en-US" altLang="zh-CN" dirty="0"/>
              <a:t> class provides functions to manipulate and examinate strings.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str1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"Hello"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str2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sz="2000" dirty="0" err="1">
                <a:solidFill>
                  <a:srgbClr val="A31515"/>
                </a:solidFill>
                <a:latin typeface="Menlo" panose="020B0609030804020204" pitchFamily="49" charset="0"/>
              </a:rPr>
              <a:t>SUSTech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str1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",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str2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Different types of strings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 err="1">
                <a:solidFill>
                  <a:srgbClr val="267F99"/>
                </a:solidFill>
                <a:latin typeface="Menlo" panose="020B0609030804020204" pitchFamily="49" charset="0"/>
              </a:rPr>
              <a:t>wstring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u8string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//(C++20)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u16string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//(C++11)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u32string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//(C++11)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9C5C1D-7E75-C041-9385-DCF0EFE5A65D}"/>
              </a:ext>
            </a:extLst>
          </p:cNvPr>
          <p:cNvSpPr/>
          <p:nvPr/>
        </p:nvSpPr>
        <p:spPr>
          <a:xfrm>
            <a:off x="838199" y="3692386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stdstring.cpp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3932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Structures, Unions and Enumerations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88B114-7E73-9D47-AF07-39A3C794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635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F3617-FA6B-1947-BEF4-A59E0F8D5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5D6A9-4509-DB42-B11E-BFD975B15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9264446" cy="1534192"/>
          </a:xfrm>
        </p:spPr>
        <p:txBody>
          <a:bodyPr/>
          <a:lstStyle/>
          <a:p>
            <a:r>
              <a:rPr kumimoji="1" lang="en-US" altLang="zh-CN" dirty="0"/>
              <a:t>A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kumimoji="1" lang="en-US" altLang="zh-CN" dirty="0"/>
              <a:t> is a type consisting of a sequence of members.</a:t>
            </a:r>
          </a:p>
          <a:p>
            <a:r>
              <a:rPr kumimoji="1" lang="en-US" altLang="zh-CN" dirty="0"/>
              <a:t>The members are allocated in an ordered sequence.</a:t>
            </a:r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49CB30-922D-8B4F-8049-C7542CC6DEEF}"/>
              </a:ext>
            </a:extLst>
          </p:cNvPr>
          <p:cNvSpPr/>
          <p:nvPr/>
        </p:nvSpPr>
        <p:spPr>
          <a:xfrm>
            <a:off x="1126402" y="2603365"/>
            <a:ext cx="560929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strcpy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13DB977-17E9-1046-995A-C9B66FD77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023987"/>
              </p:ext>
            </p:extLst>
          </p:nvPr>
        </p:nvGraphicFramePr>
        <p:xfrm>
          <a:off x="6230536" y="2197512"/>
          <a:ext cx="2101682" cy="4660488"/>
        </p:xfrm>
        <a:graphic>
          <a:graphicData uri="http://schemas.openxmlformats.org/drawingml/2006/table">
            <a:tbl>
              <a:tblPr/>
              <a:tblGrid>
                <a:gridCol w="899244">
                  <a:extLst>
                    <a:ext uri="{9D8B030D-6E8A-4147-A177-3AD203B41FA5}">
                      <a16:colId xmlns:a16="http://schemas.microsoft.com/office/drawing/2014/main" val="113595689"/>
                    </a:ext>
                  </a:extLst>
                </a:gridCol>
                <a:gridCol w="692522">
                  <a:extLst>
                    <a:ext uri="{9D8B030D-6E8A-4147-A177-3AD203B41FA5}">
                      <a16:colId xmlns:a16="http://schemas.microsoft.com/office/drawing/2014/main" val="3002271616"/>
                    </a:ext>
                  </a:extLst>
                </a:gridCol>
                <a:gridCol w="509916">
                  <a:extLst>
                    <a:ext uri="{9D8B030D-6E8A-4147-A177-3AD203B41FA5}">
                      <a16:colId xmlns:a16="http://schemas.microsoft.com/office/drawing/2014/main" val="645829049"/>
                    </a:ext>
                  </a:extLst>
                </a:gridCol>
              </a:tblGrid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92298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898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78365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051018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3292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933981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970017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born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612822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31335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986691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705279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95107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752308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'u'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03882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'Y'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66612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381666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745079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173290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CAF4C4D7-2E7B-CD43-949D-DA34D0DA93E7}"/>
              </a:ext>
            </a:extLst>
          </p:cNvPr>
          <p:cNvSpPr/>
          <p:nvPr/>
        </p:nvSpPr>
        <p:spPr>
          <a:xfrm>
            <a:off x="541486" y="2203255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struct.c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3922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60291-0B6E-394D-AC76-A00763A5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 padding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F4890-22A1-ED4A-8A0E-DE0F256C3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34540"/>
          </a:xfrm>
        </p:spPr>
        <p:txBody>
          <a:bodyPr/>
          <a:lstStyle/>
          <a:p>
            <a:r>
              <a:rPr kumimoji="1" lang="en" altLang="zh-CN" dirty="0"/>
              <a:t>In order to align the data in memory</a:t>
            </a:r>
            <a:r>
              <a:rPr kumimoji="1" lang="en-US" altLang="zh-CN" dirty="0"/>
              <a:t>, some empty bytes will be padded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F4F48D-56B6-6D49-964D-AE2B8A1CC142}"/>
              </a:ext>
            </a:extLst>
          </p:cNvPr>
          <p:cNvSpPr/>
          <p:nvPr/>
        </p:nvSpPr>
        <p:spPr>
          <a:xfrm>
            <a:off x="1086464" y="2543682"/>
            <a:ext cx="28661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label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weight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A5119D-92D3-6549-A9FE-709D356C4DE5}"/>
              </a:ext>
            </a:extLst>
          </p:cNvPr>
          <p:cNvSpPr/>
          <p:nvPr/>
        </p:nvSpPr>
        <p:spPr>
          <a:xfrm>
            <a:off x="1086464" y="4451146"/>
            <a:ext cx="31758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weight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label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9FCBFB-2B1A-2B4B-9D8B-94ACBE07EB8C}"/>
              </a:ext>
            </a:extLst>
          </p:cNvPr>
          <p:cNvSpPr/>
          <p:nvPr/>
        </p:nvSpPr>
        <p:spPr>
          <a:xfrm>
            <a:off x="643048" y="2052553"/>
            <a:ext cx="280076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structpadding.cpp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2847731-3286-DC4D-8658-315BF97E4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858057"/>
              </p:ext>
            </p:extLst>
          </p:nvPr>
        </p:nvGraphicFramePr>
        <p:xfrm>
          <a:off x="3756177" y="1809440"/>
          <a:ext cx="4483257" cy="5048560"/>
        </p:xfrm>
        <a:graphic>
          <a:graphicData uri="http://schemas.openxmlformats.org/drawingml/2006/table">
            <a:tbl>
              <a:tblPr/>
              <a:tblGrid>
                <a:gridCol w="827532">
                  <a:extLst>
                    <a:ext uri="{9D8B030D-6E8A-4147-A177-3AD203B41FA5}">
                      <a16:colId xmlns:a16="http://schemas.microsoft.com/office/drawing/2014/main" val="1538976913"/>
                    </a:ext>
                  </a:extLst>
                </a:gridCol>
                <a:gridCol w="827532">
                  <a:extLst>
                    <a:ext uri="{9D8B030D-6E8A-4147-A177-3AD203B41FA5}">
                      <a16:colId xmlns:a16="http://schemas.microsoft.com/office/drawing/2014/main" val="3252944396"/>
                    </a:ext>
                  </a:extLst>
                </a:gridCol>
                <a:gridCol w="431204">
                  <a:extLst>
                    <a:ext uri="{9D8B030D-6E8A-4147-A177-3AD203B41FA5}">
                      <a16:colId xmlns:a16="http://schemas.microsoft.com/office/drawing/2014/main" val="1929698209"/>
                    </a:ext>
                  </a:extLst>
                </a:gridCol>
                <a:gridCol w="332915">
                  <a:extLst>
                    <a:ext uri="{9D8B030D-6E8A-4147-A177-3AD203B41FA5}">
                      <a16:colId xmlns:a16="http://schemas.microsoft.com/office/drawing/2014/main" val="1076943018"/>
                    </a:ext>
                  </a:extLst>
                </a:gridCol>
                <a:gridCol w="827532">
                  <a:extLst>
                    <a:ext uri="{9D8B030D-6E8A-4147-A177-3AD203B41FA5}">
                      <a16:colId xmlns:a16="http://schemas.microsoft.com/office/drawing/2014/main" val="123737716"/>
                    </a:ext>
                  </a:extLst>
                </a:gridCol>
                <a:gridCol w="827532">
                  <a:extLst>
                    <a:ext uri="{9D8B030D-6E8A-4147-A177-3AD203B41FA5}">
                      <a16:colId xmlns:a16="http://schemas.microsoft.com/office/drawing/2014/main" val="1021134816"/>
                    </a:ext>
                  </a:extLst>
                </a:gridCol>
                <a:gridCol w="409010">
                  <a:extLst>
                    <a:ext uri="{9D8B030D-6E8A-4147-A177-3AD203B41FA5}">
                      <a16:colId xmlns:a16="http://schemas.microsoft.com/office/drawing/2014/main" val="3080349207"/>
                    </a:ext>
                  </a:extLst>
                </a:gridCol>
              </a:tblGrid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439075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926003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977997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718487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280871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label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226936"/>
                  </a:ext>
                </a:extLst>
              </a:tr>
              <a:tr h="242123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weight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weight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827524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802302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902858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682605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7E6E6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7E6E6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197390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7E6E6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7E6E6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625651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label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171917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240785"/>
                  </a:ext>
                </a:extLst>
              </a:tr>
              <a:tr h="242123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908824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523329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302690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658343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745211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174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8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9EBC8-081B-2E4B-ACB9-3F376CCD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struct </a:t>
            </a:r>
            <a:r>
              <a:rPr kumimoji="1" lang="en-US" altLang="zh-CN" dirty="0"/>
              <a:t>in C and C++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83E944-FE14-4041-B014-7A24FECF9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lang="en" altLang="zh-CN" dirty="0"/>
              <a:t> and </a:t>
            </a: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class</a:t>
            </a:r>
            <a:r>
              <a:rPr lang="en" altLang="zh-CN" dirty="0"/>
              <a:t> in C++ are identical except for several features.</a:t>
            </a:r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id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label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w</a:t>
            </a:r>
            <a:r>
              <a:rPr lang="en" altLang="zh-CN" sz="2000">
                <a:solidFill>
                  <a:srgbClr val="001080"/>
                </a:solidFill>
                <a:latin typeface="Menlo" panose="020B0609030804020204" pitchFamily="49" charset="0"/>
              </a:rPr>
              <a:t>eight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id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123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kumimoji="1" lang="en-US" altLang="zh-CN" dirty="0"/>
              <a:t>No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r>
              <a:rPr kumimoji="1" lang="en-US" altLang="zh-CN" dirty="0"/>
              <a:t> needed in C++!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544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F3A94-DC80-184F-9908-D66F5912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union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06F8E1-EB1B-1D45-93AD-0CD909E3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union</a:t>
            </a:r>
            <a:r>
              <a:rPr kumimoji="1" lang="en-US" altLang="zh-CN" dirty="0"/>
              <a:t> declaration is similar to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kumimoji="1" lang="en-US" altLang="zh-CN" dirty="0"/>
              <a:t> declaration.</a:t>
            </a:r>
          </a:p>
          <a:p>
            <a:r>
              <a:rPr lang="en" altLang="zh-CN" dirty="0"/>
              <a:t>The storage of members overlaps/shared.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ipv4address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zh-CN" altLang="en-US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uint32_t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address32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zh-CN" altLang="en-US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uint8_t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address8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24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(union </a:t>
            </a:r>
            <a:r>
              <a:rPr lang="en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ipv4address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is 4.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D69AC6-143A-DB4C-B824-3F90B81AD43F}"/>
              </a:ext>
            </a:extLst>
          </p:cNvPr>
          <p:cNvSpPr/>
          <p:nvPr/>
        </p:nvSpPr>
        <p:spPr>
          <a:xfrm>
            <a:off x="643048" y="4766257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union.cpp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A226F31-1626-1247-8E3E-3609278C9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837273"/>
              </p:ext>
            </p:extLst>
          </p:nvPr>
        </p:nvGraphicFramePr>
        <p:xfrm>
          <a:off x="2775245" y="4389120"/>
          <a:ext cx="3808435" cy="2468880"/>
        </p:xfrm>
        <a:graphic>
          <a:graphicData uri="http://schemas.openxmlformats.org/drawingml/2006/table">
            <a:tbl>
              <a:tblPr/>
              <a:tblGrid>
                <a:gridCol w="1010164">
                  <a:extLst>
                    <a:ext uri="{9D8B030D-6E8A-4147-A177-3AD203B41FA5}">
                      <a16:colId xmlns:a16="http://schemas.microsoft.com/office/drawing/2014/main" val="4269799163"/>
                    </a:ext>
                  </a:extLst>
                </a:gridCol>
                <a:gridCol w="1010164">
                  <a:extLst>
                    <a:ext uri="{9D8B030D-6E8A-4147-A177-3AD203B41FA5}">
                      <a16:colId xmlns:a16="http://schemas.microsoft.com/office/drawing/2014/main" val="154237965"/>
                    </a:ext>
                  </a:extLst>
                </a:gridCol>
                <a:gridCol w="777943">
                  <a:extLst>
                    <a:ext uri="{9D8B030D-6E8A-4147-A177-3AD203B41FA5}">
                      <a16:colId xmlns:a16="http://schemas.microsoft.com/office/drawing/2014/main" val="43799606"/>
                    </a:ext>
                  </a:extLst>
                </a:gridCol>
                <a:gridCol w="1010164">
                  <a:extLst>
                    <a:ext uri="{9D8B030D-6E8A-4147-A177-3AD203B41FA5}">
                      <a16:colId xmlns:a16="http://schemas.microsoft.com/office/drawing/2014/main" val="149336220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3578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7397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p+4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8380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address8[3]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p+3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8763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address8[2]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p+2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3014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address8[1]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p+1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1619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address8[0]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p+0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2702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5503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457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66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E72A7-58BB-2049-97F2-9C32085C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CC"/>
                </a:solidFill>
                <a:latin typeface="Courier" pitchFamily="2" charset="0"/>
              </a:rPr>
              <a:t>enum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B27A9-2E23-1F40-89A6-23EDE5C85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807" y="1272130"/>
            <a:ext cx="10829545" cy="5531005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>
                <a:solidFill>
                  <a:srgbClr val="0000CC"/>
                </a:solidFill>
                <a:latin typeface="Courier" pitchFamily="2" charset="0"/>
              </a:rPr>
              <a:t>enum</a:t>
            </a:r>
            <a:r>
              <a:rPr kumimoji="1" lang="en-US" altLang="zh-CN" dirty="0"/>
              <a:t> makes a new type.</a:t>
            </a:r>
          </a:p>
          <a:p>
            <a:r>
              <a:rPr kumimoji="1" lang="en-US" altLang="zh-CN" dirty="0"/>
              <a:t>It provides an alternative to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const</a:t>
            </a:r>
            <a:r>
              <a:rPr kumimoji="1" lang="en-US" altLang="zh-CN" dirty="0"/>
              <a:t> for creating symbolic constants.</a:t>
            </a:r>
          </a:p>
          <a:p>
            <a:r>
              <a:rPr kumimoji="1" lang="en-US" altLang="zh-CN" dirty="0"/>
              <a:t>Its members are integers, but they cannot be operands in arithmetic expressions.</a:t>
            </a: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WHITE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BLACK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RED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GREEN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BLUE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YELLOW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NUM_COLORS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pen_color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RED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pen_color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altLang="zh-CN" sz="2000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"We have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NUM_COLORS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 pens."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" altLang="zh-CN" sz="2000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pen_color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//error!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color_index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pen_color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color_index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sz="2000" dirty="0" err="1">
                <a:solidFill>
                  <a:srgbClr val="A31515"/>
                </a:solidFill>
                <a:latin typeface="Menlo" panose="020B0609030804020204" pitchFamily="49" charset="0"/>
              </a:rPr>
              <a:t>color_index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 =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color_index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57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88B114-7E73-9D47-AF07-39A3C794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262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64D0E-7312-0D48-B62A-E8F0D71A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 example with struct, union and </a:t>
            </a:r>
            <a:r>
              <a:rPr kumimoji="1" lang="en-US" altLang="zh-CN" dirty="0" err="1"/>
              <a:t>enum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DAB043-77C1-854C-9611-1CB626C49831}"/>
              </a:ext>
            </a:extLst>
          </p:cNvPr>
          <p:cNvSpPr/>
          <p:nvPr/>
        </p:nvSpPr>
        <p:spPr>
          <a:xfrm>
            <a:off x="538279" y="1603213"/>
            <a:ext cx="4962869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Point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union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int8_t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int16_t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data16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int32_t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data32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int64_t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data64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datawidth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Point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DA6A0C-A8B3-704A-8573-D9D255075ACE}"/>
              </a:ext>
            </a:extLst>
          </p:cNvPr>
          <p:cNvSpPr/>
          <p:nvPr/>
        </p:nvSpPr>
        <p:spPr>
          <a:xfrm>
            <a:off x="538279" y="1130555"/>
            <a:ext cx="1031653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TYPE_INT8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TYPE_INT16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TYPE_INT32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TYPE_INT64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3B7DB2-7A47-8841-9FD9-2D3E16D41012}"/>
              </a:ext>
            </a:extLst>
          </p:cNvPr>
          <p:cNvSpPr/>
          <p:nvPr/>
        </p:nvSpPr>
        <p:spPr>
          <a:xfrm>
            <a:off x="6096000" y="1603213"/>
            <a:ext cx="4962869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int64_t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l1norm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Point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int64_t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switch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case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TYPE_INT8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result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 +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   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 +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   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break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...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1B4CFA-B846-B846-B743-D483B1D33448}"/>
              </a:ext>
            </a:extLst>
          </p:cNvPr>
          <p:cNvSpPr/>
          <p:nvPr/>
        </p:nvSpPr>
        <p:spPr>
          <a:xfrm>
            <a:off x="538279" y="5727445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enum.cpp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2512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B29E9DF-CE75-AD4E-B7A9-7AC82936C6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endParaRPr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E2719AE-1D10-D749-A7C5-AE7E7FE12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69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7F4F6-E2AF-7342-AADB-DC4316A6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32A55-4057-2646-BE2A-27FF50515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114996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r>
              <a:rPr kumimoji="1" lang="en-US" altLang="zh-CN" dirty="0"/>
              <a:t> can create an alias for a type.</a:t>
            </a:r>
          </a:p>
          <a:p>
            <a:r>
              <a:rPr kumimoji="1" lang="en" altLang="zh-CN" dirty="0"/>
              <a:t>It can be used to replace a possibly complex type name.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EB6030-F422-B742-994E-725D7E66849F}"/>
              </a:ext>
            </a:extLst>
          </p:cNvPr>
          <p:cNvSpPr/>
          <p:nvPr/>
        </p:nvSpPr>
        <p:spPr>
          <a:xfrm>
            <a:off x="1146048" y="2517955"/>
            <a:ext cx="83088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vec3b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rgb_struct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//name _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rgb_struct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can be omit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rgb_struct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BA960C-403E-E44C-BFB6-ECB03F42878C}"/>
              </a:ext>
            </a:extLst>
          </p:cNvPr>
          <p:cNvSpPr/>
          <p:nvPr/>
        </p:nvSpPr>
        <p:spPr>
          <a:xfrm>
            <a:off x="1146048" y="517361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color[3];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vec3b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 </a:t>
            </a:r>
          </a:p>
          <a:p>
            <a:endParaRPr lang="en" altLang="zh-CN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rgb_struct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rgb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128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525D20-7C1C-F34A-AA5C-47182C3806B6}"/>
              </a:ext>
            </a:extLst>
          </p:cNvPr>
          <p:cNvSpPr/>
          <p:nvPr/>
        </p:nvSpPr>
        <p:spPr>
          <a:xfrm>
            <a:off x="668593" y="2190458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typedef.cpp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4079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C6F67-83D0-1E4A-8510-50D5A48C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Typical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r>
              <a:rPr kumimoji="1" lang="en-US" altLang="zh-CN" dirty="0"/>
              <a:t> usages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9DE95-0483-DB4A-9FB0-B84E1941D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46941"/>
          </a:xfrm>
        </p:spPr>
        <p:txBody>
          <a:bodyPr>
            <a:normAutofit lnSpcReduction="10000"/>
          </a:bodyPr>
          <a:lstStyle/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102481-888B-1845-AA73-76C189C3FB1F}"/>
              </a:ext>
            </a:extLst>
          </p:cNvPr>
          <p:cNvSpPr/>
          <p:nvPr/>
        </p:nvSpPr>
        <p:spPr>
          <a:xfrm>
            <a:off x="838199" y="209451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400" dirty="0">
                <a:solidFill>
                  <a:srgbClr val="AF00DB"/>
                </a:solidFill>
                <a:latin typeface="Courier" pitchFamily="2" charset="0"/>
              </a:rPr>
              <a:t>#</a:t>
            </a:r>
            <a:r>
              <a:rPr lang="en" altLang="zh-CN" sz="2400" dirty="0" err="1">
                <a:solidFill>
                  <a:srgbClr val="AF00DB"/>
                </a:solidFill>
                <a:latin typeface="Courier" pitchFamily="2" charset="0"/>
              </a:rPr>
              <a:t>ifndef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 _UINT8_T</a:t>
            </a:r>
            <a:endParaRPr lang="en" altLang="zh-CN" sz="2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" altLang="zh-CN" sz="2400" dirty="0">
                <a:solidFill>
                  <a:srgbClr val="AF00DB"/>
                </a:solidFill>
                <a:latin typeface="Courier" pitchFamily="2" charset="0"/>
              </a:rPr>
              <a:t>#define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 _UINT8_T</a:t>
            </a:r>
            <a:endParaRPr lang="en" altLang="zh-CN" sz="2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typedef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unsigned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sz="2400" dirty="0">
                <a:solidFill>
                  <a:srgbClr val="267F99"/>
                </a:solidFill>
                <a:latin typeface="Courier" pitchFamily="2" charset="0"/>
              </a:rPr>
              <a:t>uint8_t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r>
              <a:rPr lang="en" altLang="zh-CN" sz="2400" dirty="0">
                <a:solidFill>
                  <a:srgbClr val="AF00DB"/>
                </a:solidFill>
                <a:latin typeface="Courier" pitchFamily="2" charset="0"/>
              </a:rPr>
              <a:t>#endif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 /* _UINT8_T */</a:t>
            </a:r>
            <a:endParaRPr lang="en" altLang="zh-CN" sz="2400" dirty="0">
              <a:solidFill>
                <a:srgbClr val="000000"/>
              </a:solidFill>
              <a:latin typeface="Courier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5EEA86-BA47-F343-83F5-D2706487DBFF}"/>
              </a:ext>
            </a:extLst>
          </p:cNvPr>
          <p:cNvSpPr/>
          <p:nvPr/>
        </p:nvSpPr>
        <p:spPr>
          <a:xfrm>
            <a:off x="668593" y="1779893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00FF00"/>
                </a:highlight>
                <a:latin typeface="Menlo" panose="020B0609030804020204" pitchFamily="49" charset="0"/>
              </a:rPr>
              <a:t>_uint8_t.h</a:t>
            </a:r>
            <a:endParaRPr lang="zh-CN" altLang="en-US" sz="2000" dirty="0">
              <a:solidFill>
                <a:srgbClr val="0000CC"/>
              </a:solidFill>
              <a:highlight>
                <a:srgbClr val="00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3EDD25-F0CD-A848-8E58-9D1D0A72958A}"/>
              </a:ext>
            </a:extLst>
          </p:cNvPr>
          <p:cNvSpPr/>
          <p:nvPr/>
        </p:nvSpPr>
        <p:spPr>
          <a:xfrm>
            <a:off x="1825751" y="456150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400" dirty="0">
                <a:solidFill>
                  <a:srgbClr val="339900"/>
                </a:solidFill>
                <a:latin typeface="Courier" pitchFamily="2" charset="0"/>
              </a:rPr>
              <a:t>#if defined(_LP64)</a:t>
            </a:r>
            <a:r>
              <a:rPr lang="en" altLang="zh-CN" sz="2400" dirty="0">
                <a:latin typeface="Courier" pitchFamily="2" charset="0"/>
              </a:rPr>
              <a:t> </a:t>
            </a:r>
          </a:p>
          <a:p>
            <a:r>
              <a:rPr lang="en" altLang="zh-CN" sz="2400" dirty="0">
                <a:solidFill>
                  <a:srgbClr val="0000DD"/>
                </a:solidFill>
                <a:latin typeface="Courier" pitchFamily="2" charset="0"/>
              </a:rPr>
              <a:t>typedef</a:t>
            </a:r>
            <a:r>
              <a:rPr lang="en" altLang="zh-CN" sz="2400" dirty="0">
                <a:latin typeface="Courier" pitchFamily="2" charset="0"/>
              </a:rPr>
              <a:t> 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int</a:t>
            </a:r>
            <a:r>
              <a:rPr lang="en" altLang="zh-CN" sz="2400" dirty="0">
                <a:latin typeface="Courier" pitchFamily="2" charset="0"/>
              </a:rPr>
              <a:t> </a:t>
            </a:r>
            <a:r>
              <a:rPr lang="en" altLang="zh-CN" sz="2400" dirty="0" err="1">
                <a:solidFill>
                  <a:srgbClr val="0000FF"/>
                </a:solidFill>
                <a:latin typeface="Courier" pitchFamily="2" charset="0"/>
              </a:rPr>
              <a:t>wchar_t</a:t>
            </a:r>
            <a:r>
              <a:rPr lang="en" altLang="zh-CN" sz="24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2400" dirty="0">
                <a:latin typeface="Courier" pitchFamily="2" charset="0"/>
              </a:rPr>
              <a:t> </a:t>
            </a:r>
          </a:p>
          <a:p>
            <a:r>
              <a:rPr lang="en" altLang="zh-CN" sz="2400" dirty="0">
                <a:solidFill>
                  <a:srgbClr val="339900"/>
                </a:solidFill>
                <a:latin typeface="Courier" pitchFamily="2" charset="0"/>
              </a:rPr>
              <a:t>#else</a:t>
            </a:r>
            <a:r>
              <a:rPr lang="en" altLang="zh-CN" sz="2400" dirty="0">
                <a:latin typeface="Courier" pitchFamily="2" charset="0"/>
              </a:rPr>
              <a:t> </a:t>
            </a:r>
          </a:p>
          <a:p>
            <a:r>
              <a:rPr lang="en" altLang="zh-CN" sz="2400" dirty="0">
                <a:solidFill>
                  <a:srgbClr val="0000DD"/>
                </a:solidFill>
                <a:latin typeface="Courier" pitchFamily="2" charset="0"/>
              </a:rPr>
              <a:t>typedef</a:t>
            </a:r>
            <a:r>
              <a:rPr lang="en" altLang="zh-CN" sz="2400" dirty="0">
                <a:latin typeface="Courier" pitchFamily="2" charset="0"/>
              </a:rPr>
              <a:t> 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long</a:t>
            </a:r>
            <a:r>
              <a:rPr lang="en" altLang="zh-CN" sz="2400" dirty="0">
                <a:latin typeface="Courier" pitchFamily="2" charset="0"/>
              </a:rPr>
              <a:t> </a:t>
            </a:r>
            <a:r>
              <a:rPr lang="en" altLang="zh-CN" sz="2400" dirty="0" err="1">
                <a:solidFill>
                  <a:srgbClr val="0000FF"/>
                </a:solidFill>
                <a:latin typeface="Courier" pitchFamily="2" charset="0"/>
              </a:rPr>
              <a:t>wchar_t</a:t>
            </a:r>
            <a:r>
              <a:rPr lang="en" altLang="zh-CN" sz="24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2400" dirty="0">
                <a:latin typeface="Courier" pitchFamily="2" charset="0"/>
              </a:rPr>
              <a:t> </a:t>
            </a:r>
          </a:p>
          <a:p>
            <a:r>
              <a:rPr lang="en" altLang="zh-CN" sz="2400" dirty="0">
                <a:solidFill>
                  <a:srgbClr val="339900"/>
                </a:solidFill>
                <a:latin typeface="Courier" pitchFamily="2" charset="0"/>
              </a:rPr>
              <a:t>#endif</a:t>
            </a:r>
            <a:endParaRPr lang="zh-CN" alt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68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0554F-4044-C94F-B8A9-BEBE7A2E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ED12AE-0F99-3449-AB51-89F275AAE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contiguously allocated memory</a:t>
            </a:r>
          </a:p>
          <a:p>
            <a:r>
              <a:rPr kumimoji="1" lang="en-US" altLang="zh-CN" dirty="0"/>
              <a:t>Fixed number of objects (The array size cannot be changed)</a:t>
            </a:r>
          </a:p>
          <a:p>
            <a:r>
              <a:rPr kumimoji="1" lang="en-US" altLang="zh-CN" dirty="0"/>
              <a:t>Its element type can be any fundamental type (int, float</a:t>
            </a:r>
            <a:r>
              <a:rPr kumimoji="1" lang="en-US" altLang="zh-CN"/>
              <a:t>, bool, </a:t>
            </a:r>
            <a:r>
              <a:rPr kumimoji="1" lang="en-US" altLang="zh-CN" dirty="0" err="1"/>
              <a:t>etc</a:t>
            </a:r>
            <a:r>
              <a:rPr kumimoji="1" lang="en-US" altLang="zh-CN" dirty="0"/>
              <a:t>), structure, class, pointer, enumeration, 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245A0F-39EE-2942-8023-CFE49572F89D}"/>
              </a:ext>
            </a:extLst>
          </p:cNvPr>
          <p:cNvSpPr/>
          <p:nvPr/>
        </p:nvSpPr>
        <p:spPr>
          <a:xfrm>
            <a:off x="942109" y="3751979"/>
            <a:ext cx="90331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num_array1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//uninitialized array, random values 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num_array2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//initialization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ED30B2-400F-ED4C-BA8F-389FCD0DF396}"/>
              </a:ext>
            </a:extLst>
          </p:cNvPr>
          <p:cNvSpPr/>
          <p:nvPr/>
        </p:nvSpPr>
        <p:spPr>
          <a:xfrm>
            <a:off x="838199" y="3351869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0CF3A9-1B20-2945-B6AB-F78D9DD55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78" y="4508553"/>
            <a:ext cx="4152452" cy="23069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253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78732-AE38-CF42-923E-5D1AACBC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Variable-length arrays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A52571-ED8C-F245-B2DB-87D1EEEF0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If the length is not an integer constant expression, the array will be a variable-length one.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B94807-9E02-1C42-B506-EC775FB9CE9A}"/>
              </a:ext>
            </a:extLst>
          </p:cNvPr>
          <p:cNvSpPr/>
          <p:nvPr/>
        </p:nvSpPr>
        <p:spPr>
          <a:xfrm>
            <a:off x="955962" y="2668683"/>
            <a:ext cx="102108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//variable-length array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", 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(num_array2))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++;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7E8443-24E4-554D-864E-85553D298C18}"/>
              </a:ext>
            </a:extLst>
          </p:cNvPr>
          <p:cNvSpPr/>
          <p:nvPr/>
        </p:nvSpPr>
        <p:spPr>
          <a:xfrm>
            <a:off x="741217" y="2189714"/>
            <a:ext cx="295465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variable-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1302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C7613-492C-D749-9623-20B212A7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Arrays of unknown size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6B207F-3DB8-154B-AE8B-A91AFFDD4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267605"/>
          </a:xfrm>
        </p:spPr>
        <p:txBody>
          <a:bodyPr/>
          <a:lstStyle/>
          <a:p>
            <a:r>
              <a:rPr kumimoji="1" lang="en-US" altLang="zh-CN" dirty="0"/>
              <a:t>The number is not specified in the declaration. 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The arguments of a function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435B56-E54E-464A-9365-10098A43B0A1}"/>
              </a:ext>
            </a:extLst>
          </p:cNvPr>
          <p:cNvSpPr/>
          <p:nvPr/>
        </p:nvSpPr>
        <p:spPr>
          <a:xfrm>
            <a:off x="1133166" y="1843236"/>
            <a:ext cx="9167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</a:rPr>
              <a:t>int</a:t>
            </a:r>
            <a:r>
              <a:rPr lang="en" altLang="zh-CN" sz="2400" dirty="0"/>
              <a:t> </a:t>
            </a:r>
            <a:r>
              <a:rPr lang="en" altLang="zh-CN" sz="2400" dirty="0" err="1"/>
              <a:t>num_array</a:t>
            </a:r>
            <a:r>
              <a:rPr lang="en" altLang="zh-CN" sz="2400" dirty="0">
                <a:solidFill>
                  <a:srgbClr val="008000"/>
                </a:solidFill>
              </a:rPr>
              <a:t>[ ]</a:t>
            </a:r>
            <a:r>
              <a:rPr lang="en" altLang="zh-CN" sz="2400" dirty="0"/>
              <a:t> </a:t>
            </a:r>
            <a:r>
              <a:rPr lang="en" altLang="zh-CN" sz="2400" dirty="0">
                <a:solidFill>
                  <a:srgbClr val="000080"/>
                </a:solidFill>
              </a:rPr>
              <a:t>=</a:t>
            </a:r>
            <a:r>
              <a:rPr lang="en" altLang="zh-CN" sz="2400" dirty="0"/>
              <a:t> </a:t>
            </a:r>
            <a:r>
              <a:rPr lang="en" altLang="zh-CN" sz="2400" dirty="0">
                <a:solidFill>
                  <a:srgbClr val="008000"/>
                </a:solidFill>
              </a:rPr>
              <a:t>{</a:t>
            </a:r>
            <a:r>
              <a:rPr lang="en" altLang="zh-CN" sz="2400" dirty="0">
                <a:solidFill>
                  <a:srgbClr val="000080"/>
                </a:solidFill>
              </a:rPr>
              <a:t>1</a:t>
            </a:r>
            <a:r>
              <a:rPr lang="en" altLang="zh-CN" sz="2400" dirty="0"/>
              <a:t>, </a:t>
            </a:r>
            <a:r>
              <a:rPr lang="en" altLang="zh-CN" sz="2400" dirty="0">
                <a:solidFill>
                  <a:srgbClr val="000080"/>
                </a:solidFill>
              </a:rPr>
              <a:t>2</a:t>
            </a:r>
            <a:r>
              <a:rPr lang="en" altLang="zh-CN" sz="2400" dirty="0"/>
              <a:t>, </a:t>
            </a:r>
            <a:r>
              <a:rPr lang="en" altLang="zh-CN" sz="2400" dirty="0">
                <a:solidFill>
                  <a:srgbClr val="000080"/>
                </a:solidFill>
              </a:rPr>
              <a:t>3, 4</a:t>
            </a:r>
            <a:r>
              <a:rPr lang="en" altLang="zh-CN" sz="2400" dirty="0">
                <a:solidFill>
                  <a:srgbClr val="008000"/>
                </a:solidFill>
              </a:rPr>
              <a:t>}</a:t>
            </a:r>
            <a:r>
              <a:rPr lang="en" altLang="zh-CN" sz="2400" dirty="0">
                <a:solidFill>
                  <a:srgbClr val="008080"/>
                </a:solidFill>
              </a:rPr>
              <a:t>;</a:t>
            </a:r>
            <a:r>
              <a:rPr lang="en" altLang="zh-CN" sz="2400" dirty="0"/>
              <a:t> </a:t>
            </a:r>
            <a:r>
              <a:rPr lang="en" altLang="zh-CN" sz="2400" dirty="0">
                <a:solidFill>
                  <a:srgbClr val="909090"/>
                </a:solidFill>
              </a:rPr>
              <a:t>// the type of </a:t>
            </a:r>
            <a:r>
              <a:rPr lang="en" altLang="zh-CN" sz="2400" dirty="0" err="1">
                <a:solidFill>
                  <a:srgbClr val="909090"/>
                </a:solidFill>
              </a:rPr>
              <a:t>num_array</a:t>
            </a:r>
            <a:r>
              <a:rPr lang="en" altLang="zh-CN" sz="2400" dirty="0">
                <a:solidFill>
                  <a:srgbClr val="909090"/>
                </a:solidFill>
              </a:rPr>
              <a:t> is "array of 4 int"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42405E-4B2F-4244-A97D-0522939633A4}"/>
              </a:ext>
            </a:extLst>
          </p:cNvPr>
          <p:cNvSpPr/>
          <p:nvPr/>
        </p:nvSpPr>
        <p:spPr>
          <a:xfrm>
            <a:off x="1133165" y="3594600"/>
            <a:ext cx="9706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array_sum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[],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258B1C-3A58-CC40-BA29-75D29D274267}"/>
              </a:ext>
            </a:extLst>
          </p:cNvPr>
          <p:cNvSpPr/>
          <p:nvPr/>
        </p:nvSpPr>
        <p:spPr>
          <a:xfrm>
            <a:off x="1133165" y="4100951"/>
            <a:ext cx="7583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array_sum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35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53A55-7D7E-1A41-8B35-1EA47D50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Element accessing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B6D42-8A7B-7D45-8AEA-51DF76ABE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128" y="3522048"/>
            <a:ext cx="6615546" cy="4335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No bounds-checking in C/C++.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0A0FF22-62D7-4543-B9FD-3514E8FD910A}"/>
              </a:ext>
            </a:extLst>
          </p:cNvPr>
          <p:cNvSpPr/>
          <p:nvPr/>
        </p:nvSpPr>
        <p:spPr>
          <a:xfrm>
            <a:off x="1226127" y="123476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</a:t>
            </a:r>
            <a:r>
              <a:rPr lang="en" altLang="zh-CN" dirty="0">
                <a:solidFill>
                  <a:srgbClr val="FF0000"/>
                </a:solidFill>
                <a:latin typeface="Menlo" panose="020B0609030804020204" pitchFamily="49" charset="0"/>
              </a:rPr>
              <a:t>error!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ED4750-9CA0-6B40-93B6-47225D49B1F2}"/>
              </a:ext>
            </a:extLst>
          </p:cNvPr>
          <p:cNvSpPr/>
          <p:nvPr/>
        </p:nvSpPr>
        <p:spPr>
          <a:xfrm>
            <a:off x="1226128" y="4413610"/>
            <a:ext cx="56595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num_array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-1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num_array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-1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num_array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112A16-ECB1-7143-B03F-D9B9541AA8A0}"/>
              </a:ext>
            </a:extLst>
          </p:cNvPr>
          <p:cNvSpPr/>
          <p:nvPr/>
        </p:nvSpPr>
        <p:spPr>
          <a:xfrm>
            <a:off x="1032163" y="3955570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index-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bound.cpp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5687088-7B92-544C-8586-AD8B177C4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088554"/>
              </p:ext>
            </p:extLst>
          </p:nvPr>
        </p:nvGraphicFramePr>
        <p:xfrm>
          <a:off x="6634279" y="413065"/>
          <a:ext cx="2225258" cy="6131673"/>
        </p:xfrm>
        <a:graphic>
          <a:graphicData uri="http://schemas.openxmlformats.org/drawingml/2006/table">
            <a:tbl>
              <a:tblPr/>
              <a:tblGrid>
                <a:gridCol w="591272">
                  <a:extLst>
                    <a:ext uri="{9D8B030D-6E8A-4147-A177-3AD203B41FA5}">
                      <a16:colId xmlns:a16="http://schemas.microsoft.com/office/drawing/2014/main" val="1735894619"/>
                    </a:ext>
                  </a:extLst>
                </a:gridCol>
                <a:gridCol w="878917">
                  <a:extLst>
                    <a:ext uri="{9D8B030D-6E8A-4147-A177-3AD203B41FA5}">
                      <a16:colId xmlns:a16="http://schemas.microsoft.com/office/drawing/2014/main" val="3022832777"/>
                    </a:ext>
                  </a:extLst>
                </a:gridCol>
                <a:gridCol w="755069">
                  <a:extLst>
                    <a:ext uri="{9D8B030D-6E8A-4147-A177-3AD203B41FA5}">
                      <a16:colId xmlns:a16="http://schemas.microsoft.com/office/drawing/2014/main" val="3145058171"/>
                    </a:ext>
                  </a:extLst>
                </a:gridCol>
              </a:tblGrid>
              <a:tr h="22709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Index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Value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645645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487843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p+19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145211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p+18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31359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p+17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099591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p+16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011709"/>
                  </a:ext>
                </a:extLst>
              </a:tr>
              <a:tr h="2270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p+15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629424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p+14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95969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p+13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6111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p+12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736109"/>
                  </a:ext>
                </a:extLst>
              </a:tr>
              <a:tr h="2270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p+11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608074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p+10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963760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p+9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861314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p+8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863497"/>
                  </a:ext>
                </a:extLst>
              </a:tr>
              <a:tr h="2270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p+7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802559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p+6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73263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p+5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959569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p+4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005388"/>
                  </a:ext>
                </a:extLst>
              </a:tr>
              <a:tr h="2270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p+3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295113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368060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972645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p+0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837403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p-1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00198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p-2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481065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p-3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249942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p-4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6633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053944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A2847CD1-A9FF-E548-B876-FB39ACF0C274}"/>
              </a:ext>
            </a:extLst>
          </p:cNvPr>
          <p:cNvSpPr/>
          <p:nvPr/>
        </p:nvSpPr>
        <p:spPr>
          <a:xfrm>
            <a:off x="8608684" y="1050096"/>
            <a:ext cx="35833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b="1" dirty="0"/>
              <a:t>Arrays are not objects in C/C++ (different with Java);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b="1" dirty="0"/>
              <a:t>Arrays can be regarded as addresses</a:t>
            </a: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7328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3C89E-F1F1-8A43-BCC2-E4F69B27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Multidimensional arrays</a:t>
            </a:r>
            <a:endParaRPr kumimoji="1"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4716309F-0784-C242-A6F2-FFFAF2A6C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499340"/>
              </p:ext>
            </p:extLst>
          </p:nvPr>
        </p:nvGraphicFramePr>
        <p:xfrm>
          <a:off x="6819041" y="147275"/>
          <a:ext cx="2618106" cy="6592742"/>
        </p:xfrm>
        <a:graphic>
          <a:graphicData uri="http://schemas.openxmlformats.org/drawingml/2006/table">
            <a:tbl>
              <a:tblPr/>
              <a:tblGrid>
                <a:gridCol w="872702">
                  <a:extLst>
                    <a:ext uri="{9D8B030D-6E8A-4147-A177-3AD203B41FA5}">
                      <a16:colId xmlns:a16="http://schemas.microsoft.com/office/drawing/2014/main" val="3796777461"/>
                    </a:ext>
                  </a:extLst>
                </a:gridCol>
                <a:gridCol w="872702">
                  <a:extLst>
                    <a:ext uri="{9D8B030D-6E8A-4147-A177-3AD203B41FA5}">
                      <a16:colId xmlns:a16="http://schemas.microsoft.com/office/drawing/2014/main" val="1401136353"/>
                    </a:ext>
                  </a:extLst>
                </a:gridCol>
                <a:gridCol w="872702">
                  <a:extLst>
                    <a:ext uri="{9D8B030D-6E8A-4147-A177-3AD203B41FA5}">
                      <a16:colId xmlns:a16="http://schemas.microsoft.com/office/drawing/2014/main" val="1452857809"/>
                    </a:ext>
                  </a:extLst>
                </a:gridCol>
              </a:tblGrid>
              <a:tr h="241865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Index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Value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677719"/>
                  </a:ext>
                </a:extLst>
              </a:tr>
              <a:tr h="191381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860771"/>
                  </a:ext>
                </a:extLst>
              </a:tr>
              <a:tr h="21998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p+25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448090"/>
                  </a:ext>
                </a:extLst>
              </a:tr>
              <a:tr h="21998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p+24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320396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[1][2]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p+23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008050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41773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32242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p+20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871399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[1][1]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p+19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640505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p+18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357042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p+17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851691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p+16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216901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[1][0]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p+15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526433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p+14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738159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p+13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227619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693604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[0][2]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1356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p+10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552029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p+9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797753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p+8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517941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[0][1]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p+7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354512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p+6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20696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p+5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719360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p+4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859812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[0][0]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p+3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89472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321301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585791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p+0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884142"/>
                  </a:ext>
                </a:extLst>
              </a:tr>
              <a:tr h="21998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961604"/>
                  </a:ext>
                </a:extLst>
              </a:tr>
              <a:tr h="21998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282706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A99A39A4-F2CC-EC41-83AF-E41CAF097B04}"/>
              </a:ext>
            </a:extLst>
          </p:cNvPr>
          <p:cNvSpPr/>
          <p:nvPr/>
        </p:nvSpPr>
        <p:spPr>
          <a:xfrm>
            <a:off x="438359" y="1372588"/>
            <a:ext cx="66479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},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}};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68CBF2-15B9-3F4C-AFFA-7EDFA20AEB20}"/>
              </a:ext>
            </a:extLst>
          </p:cNvPr>
          <p:cNvSpPr/>
          <p:nvPr/>
        </p:nvSpPr>
        <p:spPr>
          <a:xfrm>
            <a:off x="438359" y="2057321"/>
            <a:ext cx="66479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++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","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63B592-9A44-B041-9A0F-04B9E1FF8E0D}"/>
              </a:ext>
            </a:extLst>
          </p:cNvPr>
          <p:cNvSpPr/>
          <p:nvPr/>
        </p:nvSpPr>
        <p:spPr>
          <a:xfrm>
            <a:off x="452017" y="48390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init_2d_array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[][],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FF0000"/>
                </a:solidFill>
                <a:latin typeface="Menlo" panose="020B0609030804020204" pitchFamily="49" charset="0"/>
              </a:rPr>
              <a:t>//error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544C67B-1FF0-7B43-B085-156CE5341421}"/>
              </a:ext>
            </a:extLst>
          </p:cNvPr>
          <p:cNvSpPr/>
          <p:nvPr/>
        </p:nvSpPr>
        <p:spPr>
          <a:xfrm>
            <a:off x="438359" y="58321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init_2d_array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[][3],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D9E0BCE-5A66-F949-AAA1-E1C2C85C1ECD}"/>
              </a:ext>
            </a:extLst>
          </p:cNvPr>
          <p:cNvSpPr/>
          <p:nvPr/>
        </p:nvSpPr>
        <p:spPr>
          <a:xfrm>
            <a:off x="277631" y="4295453"/>
            <a:ext cx="3953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800" dirty="0"/>
              <a:t>Arrays of unknown bound</a:t>
            </a:r>
            <a:endParaRPr lang="zh-CN" altLang="en-US" sz="2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A10914A-F142-9C4A-9C7E-8BC722D7CB0B}"/>
              </a:ext>
            </a:extLst>
          </p:cNvPr>
          <p:cNvSpPr/>
          <p:nvPr/>
        </p:nvSpPr>
        <p:spPr>
          <a:xfrm>
            <a:off x="129984" y="3896215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md-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5575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0F9C2-88F5-AD4B-AA92-556CEAFB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const</a:t>
            </a:r>
            <a:r>
              <a:rPr kumimoji="1" lang="en-US" altLang="zh-CN" dirty="0"/>
              <a:t> Arrays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FB949-CC19-8B4E-A1D6-5BFCADDAD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270"/>
            <a:ext cx="8025581" cy="1681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PI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3.1415926f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PI +=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1.f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 error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1.1f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2.2f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3.3f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4.4f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1.0f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 error</a:t>
            </a:r>
            <a:endParaRPr kumimoji="1" lang="en-US" altLang="zh-CN" dirty="0">
              <a:solidFill>
                <a:prstClr val="black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A2968C-EAD9-4D43-984C-D32C2981F05D}"/>
              </a:ext>
            </a:extLst>
          </p:cNvPr>
          <p:cNvSpPr/>
          <p:nvPr/>
        </p:nvSpPr>
        <p:spPr>
          <a:xfrm>
            <a:off x="314671" y="3217079"/>
            <a:ext cx="7509389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array_sum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    //values[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] = 0; //error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kumimoji="1"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7FCFB9-0936-1143-AB6C-1BD9F3185F9C}"/>
              </a:ext>
            </a:extLst>
          </p:cNvPr>
          <p:cNvSpPr/>
          <p:nvPr/>
        </p:nvSpPr>
        <p:spPr>
          <a:xfrm>
            <a:off x="2611815" y="5380672"/>
            <a:ext cx="6968369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kumimoji="1" lang="en-US" altLang="zh-CN" dirty="0"/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1.1f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2.2f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3.3f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4.4f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array_sum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lvl="0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0A7714-7DE4-8A4E-86D6-827066D64405}"/>
              </a:ext>
            </a:extLst>
          </p:cNvPr>
          <p:cNvSpPr/>
          <p:nvPr/>
        </p:nvSpPr>
        <p:spPr>
          <a:xfrm>
            <a:off x="314671" y="2693859"/>
            <a:ext cx="42624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2800" dirty="0">
                <a:solidFill>
                  <a:prstClr val="black"/>
                </a:solidFill>
              </a:rPr>
              <a:t>Used as function arguments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EF9200-857B-4E41-93E8-80AA133BA032}"/>
              </a:ext>
            </a:extLst>
          </p:cNvPr>
          <p:cNvSpPr/>
          <p:nvPr/>
        </p:nvSpPr>
        <p:spPr>
          <a:xfrm>
            <a:off x="6095999" y="3898766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const-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7443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Strings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88B114-7E73-9D47-AF07-39A3C794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Array-Style Strings and </a:t>
            </a:r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string</a:t>
            </a:r>
            <a:r>
              <a:rPr lang="en-US" altLang="zh-CN" dirty="0"/>
              <a:t> class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12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24886</TotalTime>
  <Words>2202</Words>
  <Application>Microsoft Macintosh PowerPoint</Application>
  <PresentationFormat>宽屏</PresentationFormat>
  <Paragraphs>485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等线</vt:lpstr>
      <vt:lpstr>KaiTi</vt:lpstr>
      <vt:lpstr>DejaVuSansMono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Arrays</vt:lpstr>
      <vt:lpstr>Arrays</vt:lpstr>
      <vt:lpstr>Variable-length arrays</vt:lpstr>
      <vt:lpstr>Arrays of unknown size</vt:lpstr>
      <vt:lpstr>Element accessing</vt:lpstr>
      <vt:lpstr>Multidimensional arrays</vt:lpstr>
      <vt:lpstr>const Arrays</vt:lpstr>
      <vt:lpstr>Strings</vt:lpstr>
      <vt:lpstr>Array-style strings</vt:lpstr>
      <vt:lpstr>String literals</vt:lpstr>
      <vt:lpstr>String manipulation and examination</vt:lpstr>
      <vt:lpstr>string class</vt:lpstr>
      <vt:lpstr>Structures, Unions and Enumerations</vt:lpstr>
      <vt:lpstr>struct</vt:lpstr>
      <vt:lpstr>Structure padding</vt:lpstr>
      <vt:lpstr>struct in C and C++</vt:lpstr>
      <vt:lpstr>union</vt:lpstr>
      <vt:lpstr>enum</vt:lpstr>
      <vt:lpstr>An example with struct, union and enum</vt:lpstr>
      <vt:lpstr>typedef</vt:lpstr>
      <vt:lpstr>typedef</vt:lpstr>
      <vt:lpstr>Typical typedef usages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737</cp:revision>
  <dcterms:created xsi:type="dcterms:W3CDTF">2020-09-05T08:11:12Z</dcterms:created>
  <dcterms:modified xsi:type="dcterms:W3CDTF">2023-08-27T05:43:03Z</dcterms:modified>
  <cp:category/>
</cp:coreProperties>
</file>