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98" r:id="rId2"/>
    <p:sldId id="287" r:id="rId3"/>
    <p:sldId id="326" r:id="rId4"/>
    <p:sldId id="292" r:id="rId5"/>
    <p:sldId id="293" r:id="rId6"/>
    <p:sldId id="297" r:id="rId7"/>
    <p:sldId id="329" r:id="rId8"/>
    <p:sldId id="327" r:id="rId9"/>
    <p:sldId id="302" r:id="rId10"/>
    <p:sldId id="333" r:id="rId11"/>
    <p:sldId id="334" r:id="rId12"/>
    <p:sldId id="331" r:id="rId13"/>
    <p:sldId id="335" r:id="rId14"/>
    <p:sldId id="317" r:id="rId15"/>
    <p:sldId id="316" r:id="rId16"/>
    <p:sldId id="318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uheni Yefimenka" initials="YY" lastIdx="1" clrIdx="0">
    <p:extLst>
      <p:ext uri="{19B8F6BF-5375-455C-9EA6-DF929625EA0E}">
        <p15:presenceInfo xmlns:p15="http://schemas.microsoft.com/office/powerpoint/2012/main" userId="Yauheni Yefimenk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AF606853-7671-496A-8E4F-DF71F8EC918B}" styleName="Dark Style 1 –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–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–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–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–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–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24"/>
    <p:restoredTop sz="81638"/>
  </p:normalViewPr>
  <p:slideViewPr>
    <p:cSldViewPr snapToGrid="0">
      <p:cViewPr varScale="1">
        <p:scale>
          <a:sx n="93" d="100"/>
          <a:sy n="93" d="100"/>
        </p:scale>
        <p:origin x="20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0-13T13:52:17.578" idx="1">
    <p:pos x="10" y="10"/>
    <p:text/>
    <p:extLst>
      <p:ext uri="{C676402C-5697-4E1C-873F-D02D1690AC5C}">
        <p15:threadingInfo xmlns:p15="http://schemas.microsoft.com/office/powerpoint/2012/main" timeZoneBias="-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1D5307-233D-1840-86AE-520324F98720}" type="datetimeFigureOut">
              <a:rPr lang="en-BY" smtClean="0"/>
              <a:t>19.10.24</a:t>
            </a:fld>
            <a:endParaRPr lang="en-B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A572A5-A9D9-1C44-93BC-2F19A70C1F1E}" type="slidenum">
              <a:rPr lang="en-BY" smtClean="0"/>
              <a:t>‹#›</a:t>
            </a:fld>
            <a:endParaRPr lang="en-BY"/>
          </a:p>
        </p:txBody>
      </p:sp>
    </p:spTree>
    <p:extLst>
      <p:ext uri="{BB962C8B-B14F-4D97-AF65-F5344CB8AC3E}">
        <p14:creationId xmlns:p14="http://schemas.microsoft.com/office/powerpoint/2010/main" val="2539069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effectLst/>
                <a:latin typeface="Helvetica Neue" panose="02000503000000020004" pitchFamily="2" charset="0"/>
              </a:rPr>
              <a:t>Я рад вас всех приветствовать.</a:t>
            </a:r>
          </a:p>
          <a:p>
            <a:endParaRPr lang="en-B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572A5-A9D9-1C44-93BC-2F19A70C1F1E}" type="slidenum">
              <a:rPr lang="en-BY" smtClean="0"/>
              <a:t>1</a:t>
            </a:fld>
            <a:endParaRPr lang="en-BY"/>
          </a:p>
        </p:txBody>
      </p:sp>
    </p:spTree>
    <p:extLst>
      <p:ext uri="{BB962C8B-B14F-4D97-AF65-F5344CB8AC3E}">
        <p14:creationId xmlns:p14="http://schemas.microsoft.com/office/powerpoint/2010/main" val="22650825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572A5-A9D9-1C44-93BC-2F19A70C1F1E}" type="slidenum">
              <a:rPr lang="en-BY" smtClean="0"/>
              <a:t>13</a:t>
            </a:fld>
            <a:endParaRPr lang="en-BY"/>
          </a:p>
        </p:txBody>
      </p:sp>
    </p:spTree>
    <p:extLst>
      <p:ext uri="{BB962C8B-B14F-4D97-AF65-F5344CB8AC3E}">
        <p14:creationId xmlns:p14="http://schemas.microsoft.com/office/powerpoint/2010/main" val="28442784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572A5-A9D9-1C44-93BC-2F19A70C1F1E}" type="slidenum">
              <a:rPr lang="en-BY" smtClean="0"/>
              <a:t>15</a:t>
            </a:fld>
            <a:endParaRPr lang="en-BY"/>
          </a:p>
        </p:txBody>
      </p:sp>
    </p:spTree>
    <p:extLst>
      <p:ext uri="{BB962C8B-B14F-4D97-AF65-F5344CB8AC3E}">
        <p14:creationId xmlns:p14="http://schemas.microsoft.com/office/powerpoint/2010/main" val="4679893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572A5-A9D9-1C44-93BC-2F19A70C1F1E}" type="slidenum">
              <a:rPr lang="en-BY" smtClean="0"/>
              <a:t>16</a:t>
            </a:fld>
            <a:endParaRPr lang="en-BY"/>
          </a:p>
        </p:txBody>
      </p:sp>
    </p:spTree>
    <p:extLst>
      <p:ext uri="{BB962C8B-B14F-4D97-AF65-F5344CB8AC3E}">
        <p14:creationId xmlns:p14="http://schemas.microsoft.com/office/powerpoint/2010/main" val="786331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solidFill>
                  <a:srgbClr val="0E0E0E"/>
                </a:solidFill>
                <a:effectLst/>
                <a:latin typeface=".SF NS"/>
              </a:rPr>
              <a:t>Приветствую всех! Меня зовут Евгений, я 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Senior 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Java </a:t>
            </a:r>
            <a:r>
              <a:rPr lang="ru-RU" dirty="0">
                <a:solidFill>
                  <a:srgbClr val="0E0E0E"/>
                </a:solidFill>
                <a:effectLst/>
                <a:latin typeface=".SF NS"/>
              </a:rPr>
              <a:t>разработчик с большим опытом работы в 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IT. </a:t>
            </a:r>
            <a:r>
              <a:rPr lang="ru-RU" dirty="0">
                <a:solidFill>
                  <a:srgbClr val="0E0E0E"/>
                </a:solidFill>
                <a:effectLst/>
                <a:latin typeface=".SF NS"/>
              </a:rPr>
              <a:t>В своей карьере я сталкивался с множеством интересных технологий и задач, что помогло мне углубиться в разработку и оптимизацию систем. Сегодня я хочу поделиться с вами своими знаниями и опытом в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debezium</a:t>
            </a:r>
            <a:r>
              <a:rPr lang="ru-RU" dirty="0">
                <a:solidFill>
                  <a:srgbClr val="0E0E0E"/>
                </a:solidFill>
                <a:effectLst/>
                <a:latin typeface=".SF NS"/>
              </a:rPr>
              <a:t>, надеюсь, что эта информация будет полезной и применимой в вашей работе.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572A5-A9D9-1C44-93BC-2F19A70C1F1E}" type="slidenum">
              <a:rPr lang="en-BY" smtClean="0"/>
              <a:t>2</a:t>
            </a:fld>
            <a:endParaRPr lang="en-BY"/>
          </a:p>
        </p:txBody>
      </p:sp>
    </p:spTree>
    <p:extLst>
      <p:ext uri="{BB962C8B-B14F-4D97-AF65-F5344CB8AC3E}">
        <p14:creationId xmlns:p14="http://schemas.microsoft.com/office/powerpoint/2010/main" val="411054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400" dirty="0">
                <a:solidFill>
                  <a:srgbClr val="0E0E0E"/>
                </a:solidFill>
                <a:effectLst/>
                <a:latin typeface=".SF NS"/>
              </a:rPr>
              <a:t>Event-Driven Architecture (EDA) — </a:t>
            </a:r>
            <a:r>
              <a:rPr lang="ru-RU" sz="2400" dirty="0">
                <a:solidFill>
                  <a:srgbClr val="0E0E0E"/>
                </a:solidFill>
                <a:effectLst/>
                <a:latin typeface=".SF NS"/>
              </a:rPr>
              <a:t>это паттерн разработки программного обеспечения, основанный на асинхронной передаче сообщений между компонентами системы через события. Он подходит для создания гибких и масштабируемых систем, особенно в условиях высокой нагрузки и распределенных архитектур.</a:t>
            </a:r>
          </a:p>
          <a:p>
            <a:endParaRPr lang="ru-RU" sz="2400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ru-RU" sz="2400" dirty="0">
                <a:solidFill>
                  <a:srgbClr val="0E0E0E"/>
                </a:solidFill>
                <a:effectLst/>
                <a:latin typeface=".SF NS"/>
              </a:rPr>
              <a:t>Основные характеристики </a:t>
            </a:r>
            <a:r>
              <a:rPr lang="en-GB" sz="2400" dirty="0">
                <a:solidFill>
                  <a:srgbClr val="0E0E0E"/>
                </a:solidFill>
                <a:effectLst/>
                <a:latin typeface=".SF NS"/>
              </a:rPr>
              <a:t>EDA:</a:t>
            </a:r>
          </a:p>
          <a:p>
            <a:endParaRPr lang="en-GB" sz="2400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GB" sz="2400" dirty="0">
                <a:solidFill>
                  <a:srgbClr val="0E0E0E"/>
                </a:solidFill>
                <a:effectLst/>
                <a:latin typeface="Times New Roman" panose="02020603050405020304" pitchFamily="18" charset="0"/>
              </a:rPr>
              <a:t>1. </a:t>
            </a:r>
            <a:r>
              <a:rPr lang="ru-RU" sz="2400" b="1" dirty="0">
                <a:solidFill>
                  <a:srgbClr val="0E0E0E"/>
                </a:solidFill>
                <a:effectLst/>
                <a:latin typeface=".SF NS"/>
              </a:rPr>
              <a:t>Асинхронность</a:t>
            </a:r>
            <a:r>
              <a:rPr lang="ru-RU" sz="2400" dirty="0">
                <a:solidFill>
                  <a:srgbClr val="0E0E0E"/>
                </a:solidFill>
                <a:effectLst/>
                <a:latin typeface=".SF NS"/>
              </a:rPr>
              <a:t>: Компоненты системы работают независимо друг от друга, что позволяет масштабировать отдельные части системы без блокировок и ожиданий.</a:t>
            </a:r>
          </a:p>
          <a:p>
            <a:r>
              <a:rPr lang="ru-RU" sz="2400" dirty="0">
                <a:solidFill>
                  <a:srgbClr val="0E0E0E"/>
                </a:solidFill>
                <a:effectLst/>
                <a:latin typeface="Times New Roman" panose="02020603050405020304" pitchFamily="18" charset="0"/>
              </a:rPr>
              <a:t>2. </a:t>
            </a:r>
            <a:r>
              <a:rPr lang="ru-RU" sz="2400" b="1" dirty="0">
                <a:solidFill>
                  <a:srgbClr val="0E0E0E"/>
                </a:solidFill>
                <a:effectLst/>
                <a:latin typeface=".SF NS"/>
              </a:rPr>
              <a:t>Слабая связность</a:t>
            </a:r>
            <a:r>
              <a:rPr lang="ru-RU" sz="2400" dirty="0">
                <a:solidFill>
                  <a:srgbClr val="0E0E0E"/>
                </a:solidFill>
                <a:effectLst/>
                <a:latin typeface=".SF NS"/>
              </a:rPr>
              <a:t>: Компоненты системы не зависят напрямую друг от друга. Один компонент генерирует событие, а другой подписывается на него и реагирует. Это снижает связанность кода и улучшает модульность системы.</a:t>
            </a:r>
          </a:p>
          <a:p>
            <a:r>
              <a:rPr lang="ru-RU" sz="2400" dirty="0">
                <a:solidFill>
                  <a:srgbClr val="0E0E0E"/>
                </a:solidFill>
                <a:effectLst/>
                <a:latin typeface="Times New Roman" panose="02020603050405020304" pitchFamily="18" charset="0"/>
              </a:rPr>
              <a:t>3. </a:t>
            </a:r>
            <a:r>
              <a:rPr lang="ru-RU" sz="2400" b="1" dirty="0">
                <a:solidFill>
                  <a:srgbClr val="0E0E0E"/>
                </a:solidFill>
                <a:effectLst/>
                <a:latin typeface=".SF NS"/>
              </a:rPr>
              <a:t>Масштабируемость</a:t>
            </a:r>
            <a:r>
              <a:rPr lang="ru-RU" sz="2400" dirty="0">
                <a:solidFill>
                  <a:srgbClr val="0E0E0E"/>
                </a:solidFill>
                <a:effectLst/>
                <a:latin typeface=".SF NS"/>
              </a:rPr>
              <a:t>: Благодаря асинхронной природе системы легко справляются с увеличением нагрузки, добавляя новые обработчики событий или распределяя их по разным серверам.</a:t>
            </a:r>
          </a:p>
          <a:p>
            <a:r>
              <a:rPr lang="ru-RU" sz="2400" dirty="0">
                <a:solidFill>
                  <a:srgbClr val="0E0E0E"/>
                </a:solidFill>
                <a:effectLst/>
                <a:latin typeface="Times New Roman" panose="02020603050405020304" pitchFamily="18" charset="0"/>
              </a:rPr>
              <a:t>4. </a:t>
            </a:r>
            <a:r>
              <a:rPr lang="ru-RU" sz="2400" b="1" dirty="0">
                <a:solidFill>
                  <a:srgbClr val="0E0E0E"/>
                </a:solidFill>
                <a:effectLst/>
                <a:latin typeface=".SF NS"/>
              </a:rPr>
              <a:t>Устойчивость</a:t>
            </a:r>
            <a:r>
              <a:rPr lang="ru-RU" sz="2400" dirty="0">
                <a:solidFill>
                  <a:srgbClr val="0E0E0E"/>
                </a:solidFill>
                <a:effectLst/>
                <a:latin typeface=".SF NS"/>
              </a:rPr>
              <a:t>: Если один компонент временно недоступен, система продолжает функционировать, так как события могут быть обработаны позже (через очереди сообщений или брокеров событий, таких как </a:t>
            </a:r>
            <a:r>
              <a:rPr lang="en-GB" sz="2400" dirty="0">
                <a:solidFill>
                  <a:srgbClr val="0E0E0E"/>
                </a:solidFill>
                <a:effectLst/>
                <a:latin typeface=".SF NS"/>
              </a:rPr>
              <a:t>Kafka </a:t>
            </a:r>
            <a:r>
              <a:rPr lang="ru-RU" sz="2400" dirty="0">
                <a:solidFill>
                  <a:srgbClr val="0E0E0E"/>
                </a:solidFill>
                <a:effectLst/>
                <a:latin typeface=".SF NS"/>
              </a:rPr>
              <a:t>или </a:t>
            </a:r>
            <a:r>
              <a:rPr lang="en-GB" sz="2400" dirty="0">
                <a:solidFill>
                  <a:srgbClr val="0E0E0E"/>
                </a:solidFill>
                <a:effectLst/>
                <a:latin typeface=".SF NS"/>
              </a:rPr>
              <a:t>RabbitMQ).</a:t>
            </a:r>
            <a:br>
              <a:rPr lang="en-GB" sz="2400" dirty="0">
                <a:solidFill>
                  <a:srgbClr val="0E0E0E"/>
                </a:solidFill>
                <a:effectLst/>
                <a:latin typeface=".SF NS"/>
              </a:rPr>
            </a:br>
            <a:endParaRPr lang="en-GB" sz="2400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ru-RU" sz="2400" b="1" dirty="0">
                <a:solidFill>
                  <a:srgbClr val="0E0E0E"/>
                </a:solidFill>
                <a:effectLst/>
                <a:latin typeface=".SF NS"/>
              </a:rPr>
              <a:t>Преимущества </a:t>
            </a:r>
            <a:r>
              <a:rPr lang="en-GB" sz="2400" b="1" dirty="0">
                <a:solidFill>
                  <a:srgbClr val="0E0E0E"/>
                </a:solidFill>
                <a:effectLst/>
                <a:latin typeface=".SF NS"/>
              </a:rPr>
              <a:t>EDA:</a:t>
            </a:r>
            <a:endParaRPr lang="en-GB" sz="2400" dirty="0">
              <a:solidFill>
                <a:srgbClr val="0E0E0E"/>
              </a:solidFill>
              <a:effectLst/>
              <a:latin typeface=".SF NS"/>
            </a:endParaRPr>
          </a:p>
          <a:p>
            <a:endParaRPr lang="en-GB" sz="2400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GB" sz="2400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ru-RU" sz="2400" dirty="0">
                <a:solidFill>
                  <a:srgbClr val="0E0E0E"/>
                </a:solidFill>
                <a:effectLst/>
                <a:latin typeface=".SF NS"/>
              </a:rPr>
              <a:t>Легкость масштабирования и расширения.</a:t>
            </a:r>
          </a:p>
          <a:p>
            <a:r>
              <a:rPr lang="ru-RU" sz="2400" dirty="0">
                <a:solidFill>
                  <a:srgbClr val="0E0E0E"/>
                </a:solidFill>
                <a:effectLst/>
                <a:latin typeface=".SF NS"/>
              </a:rPr>
              <a:t>• Хорошая устойчивость к сбоям.</a:t>
            </a:r>
          </a:p>
          <a:p>
            <a:r>
              <a:rPr lang="ru-RU" sz="2400" dirty="0">
                <a:solidFill>
                  <a:srgbClr val="0E0E0E"/>
                </a:solidFill>
                <a:effectLst/>
                <a:latin typeface=".SF NS"/>
              </a:rPr>
              <a:t>• Гибкость и простота модификации отдельных компонентов.</a:t>
            </a:r>
            <a:br>
              <a:rPr lang="ru-RU" sz="2400" dirty="0">
                <a:solidFill>
                  <a:srgbClr val="0E0E0E"/>
                </a:solidFill>
                <a:effectLst/>
                <a:latin typeface=".SF NS"/>
              </a:rPr>
            </a:br>
            <a:endParaRPr lang="ru-RU" sz="2400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ru-RU" sz="2400" b="1" dirty="0">
                <a:solidFill>
                  <a:srgbClr val="0E0E0E"/>
                </a:solidFill>
                <a:effectLst/>
                <a:latin typeface=".SF NS"/>
              </a:rPr>
              <a:t>Недостатки:</a:t>
            </a:r>
            <a:endParaRPr lang="ru-RU" sz="2400" dirty="0">
              <a:solidFill>
                <a:srgbClr val="0E0E0E"/>
              </a:solidFill>
              <a:effectLst/>
              <a:latin typeface=".SF NS"/>
            </a:endParaRPr>
          </a:p>
          <a:p>
            <a:endParaRPr lang="ru-RU" sz="2400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ru-RU" sz="2400" dirty="0">
                <a:solidFill>
                  <a:srgbClr val="0E0E0E"/>
                </a:solidFill>
                <a:effectLst/>
                <a:latin typeface=".SF NS"/>
              </a:rPr>
              <a:t>• Усложнение тестирования и отладки из-за асинхронности.</a:t>
            </a:r>
          </a:p>
          <a:p>
            <a:r>
              <a:rPr lang="ru-RU" sz="2400" dirty="0">
                <a:solidFill>
                  <a:srgbClr val="0E0E0E"/>
                </a:solidFill>
                <a:effectLst/>
                <a:latin typeface=".SF NS"/>
              </a:rPr>
              <a:t>• Необходимость надежной обработки событий, чтобы не потерять их при сбоях.</a:t>
            </a:r>
          </a:p>
          <a:p>
            <a:r>
              <a:rPr lang="ru-RU" sz="2400" dirty="0">
                <a:solidFill>
                  <a:srgbClr val="0E0E0E"/>
                </a:solidFill>
                <a:effectLst/>
                <a:latin typeface=".SF NS"/>
              </a:rPr>
              <a:t>• Сложность в управлении порядком и </a:t>
            </a:r>
            <a:r>
              <a:rPr lang="ru-RU" sz="2400" dirty="0" err="1">
                <a:solidFill>
                  <a:srgbClr val="0E0E0E"/>
                </a:solidFill>
                <a:effectLst/>
                <a:latin typeface=".SF NS"/>
              </a:rPr>
              <a:t>консистентностью</a:t>
            </a:r>
            <a:r>
              <a:rPr lang="ru-RU" sz="2400" dirty="0">
                <a:solidFill>
                  <a:srgbClr val="0E0E0E"/>
                </a:solidFill>
                <a:effectLst/>
                <a:latin typeface=".SF NS"/>
              </a:rPr>
              <a:t> данных.</a:t>
            </a:r>
          </a:p>
          <a:p>
            <a:endParaRPr lang="en-GB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572A5-A9D9-1C44-93BC-2F19A70C1F1E}" type="slidenum">
              <a:rPr lang="en-BY" smtClean="0"/>
              <a:t>4</a:t>
            </a:fld>
            <a:endParaRPr lang="en-BY"/>
          </a:p>
        </p:txBody>
      </p:sp>
    </p:spTree>
    <p:extLst>
      <p:ext uri="{BB962C8B-B14F-4D97-AF65-F5344CB8AC3E}">
        <p14:creationId xmlns:p14="http://schemas.microsoft.com/office/powerpoint/2010/main" val="3328859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>
                <a:effectLst/>
                <a:latin typeface="Helvetica Neue" panose="02000503000000020004" pitchFamily="2" charset="0"/>
              </a:rPr>
              <a:t>Одной из основных причин, по которой </a:t>
            </a:r>
            <a:r>
              <a:rPr lang="en-GB" dirty="0">
                <a:effectLst/>
                <a:latin typeface="Helvetica Neue" panose="02000503000000020004" pitchFamily="2" charset="0"/>
              </a:rPr>
              <a:t>Apache Kafka </a:t>
            </a:r>
            <a:r>
              <a:rPr lang="ru-RU" dirty="0">
                <a:effectLst/>
                <a:latin typeface="Helvetica Neue" panose="02000503000000020004" pitchFamily="2" charset="0"/>
              </a:rPr>
              <a:t>стал стандартом де-факто для столь большого числа </a:t>
            </a:r>
          </a:p>
          <a:p>
            <a:r>
              <a:rPr lang="ru-RU" dirty="0">
                <a:effectLst/>
                <a:latin typeface="Helvetica Neue" panose="02000503000000020004" pitchFamily="2" charset="0"/>
              </a:rPr>
              <a:t>различных вариантов использования, является сочетание четырех мощных концепций</a:t>
            </a:r>
          </a:p>
          <a:p>
            <a:endParaRPr lang="en-B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572A5-A9D9-1C44-93BC-2F19A70C1F1E}" type="slidenum">
              <a:rPr lang="en-BY" smtClean="0"/>
              <a:t>5</a:t>
            </a:fld>
            <a:endParaRPr lang="en-BY"/>
          </a:p>
        </p:txBody>
      </p:sp>
    </p:spTree>
    <p:extLst>
      <p:ext uri="{BB962C8B-B14F-4D97-AF65-F5344CB8AC3E}">
        <p14:creationId xmlns:p14="http://schemas.microsoft.com/office/powerpoint/2010/main" val="1123361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Kafka Connect is 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это инструмент или 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framework</a:t>
            </a:r>
            <a:r>
              <a:rPr lang="en-GB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для масштабирования и надежного стриминга данных между</a:t>
            </a:r>
            <a:r>
              <a:rPr lang="en-GB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Apache Kafka® 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и другими системами</a:t>
            </a:r>
            <a:r>
              <a:rPr lang="en-GB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</a:t>
            </a:r>
            <a:endParaRPr lang="en-B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572A5-A9D9-1C44-93BC-2F19A70C1F1E}" type="slidenum">
              <a:rPr lang="en-BY" smtClean="0"/>
              <a:t>6</a:t>
            </a:fld>
            <a:endParaRPr lang="en-BY"/>
          </a:p>
        </p:txBody>
      </p:sp>
    </p:spTree>
    <p:extLst>
      <p:ext uri="{BB962C8B-B14F-4D97-AF65-F5344CB8AC3E}">
        <p14:creationId xmlns:p14="http://schemas.microsoft.com/office/powerpoint/2010/main" val="3914033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42B34"/>
                </a:solidFill>
                <a:effectLst/>
                <a:latin typeface="system-ui"/>
              </a:rPr>
              <a:t>Многие системы оптимизированы с помощью внутреннего журнала. Например, в большинстве баз данных используется </a:t>
            </a:r>
            <a:r>
              <a:rPr lang="en-GB" sz="1200" b="1" dirty="0">
                <a:solidFill>
                  <a:schemeClr val="bg1"/>
                </a:solidFill>
                <a:latin typeface="Montserrat  "/>
              </a:rPr>
              <a:t>Write-Ahead Log </a:t>
            </a:r>
            <a:r>
              <a:rPr lang="ru-RU" b="0" i="0" dirty="0">
                <a:solidFill>
                  <a:srgbClr val="242B34"/>
                </a:solidFill>
                <a:effectLst/>
                <a:latin typeface="system-ui"/>
              </a:rPr>
              <a:t>(</a:t>
            </a:r>
            <a:r>
              <a:rPr lang="en-GB" b="0" i="0" dirty="0">
                <a:solidFill>
                  <a:srgbClr val="242B34"/>
                </a:solidFill>
                <a:effectLst/>
                <a:latin typeface="system-ui"/>
              </a:rPr>
              <a:t>WAL). </a:t>
            </a:r>
            <a:r>
              <a:rPr lang="ru-RU" b="0" i="0" dirty="0">
                <a:solidFill>
                  <a:srgbClr val="242B34"/>
                </a:solidFill>
                <a:effectLst/>
                <a:latin typeface="system-ui"/>
              </a:rPr>
              <a:t>В </a:t>
            </a:r>
            <a:r>
              <a:rPr lang="en-GB" b="0" i="0" dirty="0">
                <a:solidFill>
                  <a:srgbClr val="242B34"/>
                </a:solidFill>
                <a:effectLst/>
                <a:latin typeface="system-ui"/>
              </a:rPr>
              <a:t>WAL </a:t>
            </a:r>
            <a:r>
              <a:rPr lang="ru-RU" b="0" i="0" dirty="0">
                <a:solidFill>
                  <a:srgbClr val="242B34"/>
                </a:solidFill>
                <a:effectLst/>
                <a:latin typeface="system-ui"/>
              </a:rPr>
              <a:t>хранятся записи об изменениях, поэтому они не теряются при сбое системы, а изменения массово применяются к базовому хранилищу данных. Без </a:t>
            </a:r>
            <a:r>
              <a:rPr lang="en-GB" b="0" i="0" dirty="0">
                <a:solidFill>
                  <a:srgbClr val="242B34"/>
                </a:solidFill>
                <a:effectLst/>
                <a:latin typeface="system-ui"/>
              </a:rPr>
              <a:t>WAL </a:t>
            </a:r>
            <a:r>
              <a:rPr lang="ru-RU" b="0" i="0" dirty="0">
                <a:solidFill>
                  <a:srgbClr val="242B34"/>
                </a:solidFill>
                <a:effectLst/>
                <a:latin typeface="system-ui"/>
              </a:rPr>
              <a:t>базе данных пришлось бы выполнять дорогостоящие случайные записи и синхронизацию дисков при каждой операции.</a:t>
            </a:r>
            <a:endParaRPr lang="en-US" b="0" i="0" dirty="0">
              <a:solidFill>
                <a:srgbClr val="242B34"/>
              </a:solidFill>
              <a:effectLst/>
              <a:latin typeface="system-ui"/>
            </a:endParaRPr>
          </a:p>
          <a:p>
            <a:endParaRPr lang="en-US" b="0" i="0" dirty="0">
              <a:solidFill>
                <a:srgbClr val="242B34"/>
              </a:solidFill>
              <a:effectLst/>
              <a:latin typeface="system-u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>
                <a:solidFill>
                  <a:srgbClr val="0E0E0E"/>
                </a:solidFill>
                <a:effectLst/>
                <a:latin typeface=".SF NS"/>
              </a:rPr>
              <a:t>Change Data Capture (CDC)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 — </a:t>
            </a:r>
            <a:r>
              <a:rPr lang="ru-RU" dirty="0">
                <a:solidFill>
                  <a:srgbClr val="0E0E0E"/>
                </a:solidFill>
                <a:effectLst/>
                <a:latin typeface=".SF NS"/>
              </a:rPr>
              <a:t>это концептуальный подход, а не конкретная реализация. Он заключается в отслеживании изменений данных в базе данных (например, вставок, обновлений, удалений) и их передаче в другие системы или процессы. Разные базы данных и инструменты реализуют 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CDC </a:t>
            </a:r>
            <a:r>
              <a:rPr lang="ru-RU" dirty="0">
                <a:solidFill>
                  <a:srgbClr val="0E0E0E"/>
                </a:solidFill>
                <a:effectLst/>
                <a:latin typeface=".SF NS"/>
              </a:rPr>
              <a:t>по-своему.</a:t>
            </a:r>
          </a:p>
          <a:p>
            <a:endParaRPr lang="en-B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572A5-A9D9-1C44-93BC-2F19A70C1F1E}" type="slidenum">
              <a:rPr lang="en-BY" smtClean="0"/>
              <a:t>8</a:t>
            </a:fld>
            <a:endParaRPr lang="en-BY"/>
          </a:p>
        </p:txBody>
      </p:sp>
    </p:spTree>
    <p:extLst>
      <p:ext uri="{BB962C8B-B14F-4D97-AF65-F5344CB8AC3E}">
        <p14:creationId xmlns:p14="http://schemas.microsoft.com/office/powerpoint/2010/main" val="2546995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572A5-A9D9-1C44-93BC-2F19A70C1F1E}" type="slidenum">
              <a:rPr lang="en-BY" smtClean="0"/>
              <a:t>10</a:t>
            </a:fld>
            <a:endParaRPr lang="en-BY"/>
          </a:p>
        </p:txBody>
      </p:sp>
    </p:spTree>
    <p:extLst>
      <p:ext uri="{BB962C8B-B14F-4D97-AF65-F5344CB8AC3E}">
        <p14:creationId xmlns:p14="http://schemas.microsoft.com/office/powerpoint/2010/main" val="41300411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572A5-A9D9-1C44-93BC-2F19A70C1F1E}" type="slidenum">
              <a:rPr lang="en-BY" smtClean="0"/>
              <a:t>11</a:t>
            </a:fld>
            <a:endParaRPr lang="en-BY"/>
          </a:p>
        </p:txBody>
      </p:sp>
    </p:spTree>
    <p:extLst>
      <p:ext uri="{BB962C8B-B14F-4D97-AF65-F5344CB8AC3E}">
        <p14:creationId xmlns:p14="http://schemas.microsoft.com/office/powerpoint/2010/main" val="3100944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572A5-A9D9-1C44-93BC-2F19A70C1F1E}" type="slidenum">
              <a:rPr lang="en-BY" smtClean="0"/>
              <a:t>12</a:t>
            </a:fld>
            <a:endParaRPr lang="en-BY"/>
          </a:p>
        </p:txBody>
      </p:sp>
    </p:spTree>
    <p:extLst>
      <p:ext uri="{BB962C8B-B14F-4D97-AF65-F5344CB8AC3E}">
        <p14:creationId xmlns:p14="http://schemas.microsoft.com/office/powerpoint/2010/main" val="3335425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44B315-8441-4A55-A520-03FC3428FB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23EB6D1-0CBD-4CAE-AC64-809EF8201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E96981-6635-4BF6-84F2-3C2E9E894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7F7E-79E9-4C85-A7EC-D18F0E65381E}" type="datetimeFigureOut">
              <a:rPr lang="ru-RU" smtClean="0"/>
              <a:t>19.10.2024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9B2315-E2F3-418E-B6FC-BF62815F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D13F94-343C-44BB-B257-36762A007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2F104-A3D9-4156-841C-52F8DE6CAB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109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6EE2D3-A1E7-4324-92FE-49163B35F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33414B6-DF33-4A56-B929-7703B2A56D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6D0C64-C3D4-4BB5-8C85-EDA4995D3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7F7E-79E9-4C85-A7EC-D18F0E65381E}" type="datetimeFigureOut">
              <a:rPr lang="ru-RU" smtClean="0"/>
              <a:t>19.10.2024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22DB01-9ACB-44DD-9DF3-84D878159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9F6613-1868-4C3C-A7B1-86C7A0707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2F104-A3D9-4156-841C-52F8DE6CAB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7260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6B0E8FB-2A92-406F-9695-BBDA7AA16B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737FF42-575D-4CF4-A204-4C83944E4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CE8B15-3E1B-487E-AD10-B857E5042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7F7E-79E9-4C85-A7EC-D18F0E65381E}" type="datetimeFigureOut">
              <a:rPr lang="ru-RU" smtClean="0"/>
              <a:t>19.10.2024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652971-1BB8-4969-801C-F57B519AA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624E5D-F903-4433-B894-E0F87F5F6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2F104-A3D9-4156-841C-52F8DE6CAB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7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746B23-9ED9-48C6-B453-AD11BA117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4755A5-53DB-429A-B455-D91C201A3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1049AB-48B1-4990-A950-CA801705C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7F7E-79E9-4C85-A7EC-D18F0E65381E}" type="datetimeFigureOut">
              <a:rPr lang="ru-RU" smtClean="0"/>
              <a:t>19.10.2024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0CDD7E-81EA-45B7-95C9-FF780C79C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CD37DB-DC36-454E-B9D0-DECB67F41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2F104-A3D9-4156-841C-52F8DE6CAB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9899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C2F755-F90E-4A6A-BCBB-0FE581FAE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1C5B0AD-BD1C-41DB-A846-0FA68E415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0DACF8-0A1A-4BE1-91C4-1DDAB0011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7F7E-79E9-4C85-A7EC-D18F0E65381E}" type="datetimeFigureOut">
              <a:rPr lang="ru-RU" smtClean="0"/>
              <a:t>19.10.2024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052244-F103-40CE-9E0A-7EAA0AE6D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B5BBB4-2420-444A-9F4B-0F4660B0F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2F104-A3D9-4156-841C-52F8DE6CAB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9558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A0ACE1-75B2-42E1-9A34-76F1B3222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D4D2E2-EC1D-4CE2-A711-CC7F6C0C48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678138A-2F5F-4144-B0EC-1D24CB0FC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9A98F08-46B3-4627-BC6D-CC15F1605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7F7E-79E9-4C85-A7EC-D18F0E65381E}" type="datetimeFigureOut">
              <a:rPr lang="ru-RU" smtClean="0"/>
              <a:t>19.10.2024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DE7B3E-A598-41CD-AC66-A6723652A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B7ED374-330A-4B3B-9AE3-E2FB42F18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2F104-A3D9-4156-841C-52F8DE6CAB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0231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54416-06CA-4116-9E6B-B6D3979D5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7D3880A-7D58-44D0-ACE5-F47F8D55D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962868E-9F32-40C1-99EF-440ECB8E8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8D2D1D3-2237-4919-B0E5-A6D39F9CE7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5C34BFC-78D3-43D8-BF78-7DF5F8BC68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4B6C1E1-2E2C-49DD-84D4-4B090A1ED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7F7E-79E9-4C85-A7EC-D18F0E65381E}" type="datetimeFigureOut">
              <a:rPr lang="ru-RU" smtClean="0"/>
              <a:t>19.10.2024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397A53B-00F4-447F-9A4F-ECD810895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BC3818C-17BB-433F-B5AD-92536FA5C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2F104-A3D9-4156-841C-52F8DE6CAB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76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855B12-C7AE-410F-944C-3204D81AF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472D30A-25AA-49BB-8E0E-BC1035BA7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7F7E-79E9-4C85-A7EC-D18F0E65381E}" type="datetimeFigureOut">
              <a:rPr lang="ru-RU" smtClean="0"/>
              <a:t>19.10.2024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29C019A-AE18-4FCF-B8AF-CF28F1140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7E8006C-E9C6-416A-A7B6-C231110B9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2F104-A3D9-4156-841C-52F8DE6CAB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375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C5F69D2-FFF5-4C21-9C9A-311671C6A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7F7E-79E9-4C85-A7EC-D18F0E65381E}" type="datetimeFigureOut">
              <a:rPr lang="ru-RU" smtClean="0"/>
              <a:t>19.10.2024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40DEBB9-6A49-4BB7-88BE-2EA5089A6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8753EE8-EDEB-4102-863D-129CFA143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2F104-A3D9-4156-841C-52F8DE6CAB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1585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9CD4A4-411D-4A90-B135-45C9F0FA1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AEE365-C522-40C6-86F6-8AFBCEC53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900E363-0794-4059-9D9A-1E74898E7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BB03CB5-645E-4E4E-A03C-34FF19F9C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7F7E-79E9-4C85-A7EC-D18F0E65381E}" type="datetimeFigureOut">
              <a:rPr lang="ru-RU" smtClean="0"/>
              <a:t>19.10.2024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80A05E-D890-43A8-9474-02C6D08A6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B7E4E2C-99AF-45CC-A893-04BBA5934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2F104-A3D9-4156-841C-52F8DE6CAB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789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A9BEC3-D6B0-41C0-BF75-D404B623E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FC10BF4-623E-44B3-822C-9C8989280A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2814F87-E801-41AB-89E8-9A6419B1F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8BDDA63-6A45-44DC-AF6E-FA684D61A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7F7E-79E9-4C85-A7EC-D18F0E65381E}" type="datetimeFigureOut">
              <a:rPr lang="ru-RU" smtClean="0"/>
              <a:t>19.10.2024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FC63FDB-1EA5-42C7-8F7A-6ED68100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C72CB38-3F82-4E28-8C3F-35094C6E4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2F104-A3D9-4156-841C-52F8DE6CAB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8584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D6D696-26F5-4AB1-9944-3EE5D324E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CD20A19-DEAB-4DF0-BAE7-386A839F2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E42506-1DAE-4703-9F0D-6E4CB60F42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E7F7E-79E9-4C85-A7EC-D18F0E65381E}" type="datetimeFigureOut">
              <a:rPr lang="ru-RU" smtClean="0"/>
              <a:t>19.10.2024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B7126D-3717-48FF-94FE-EADF2AA6EA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AA5388-378B-4C1A-97A7-DC801F5B4E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2F104-A3D9-4156-841C-52F8DE6CAB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8713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bezium.io/documentation/reference/stable/configuration/signalling.html#sending-signals-to-a-debezium-connector" TargetMode="External"/><Relationship Id="rId5" Type="http://schemas.openxmlformats.org/officeDocument/2006/relationships/hyperlink" Target="https://debezium.io/documentation/reference/stable/connectors/postgresql.html#postgresql-ad-hoc-snapshots" TargetMode="External"/><Relationship Id="rId4" Type="http://schemas.openxmlformats.org/officeDocument/2006/relationships/hyperlink" Target="https://debezium.io/blog/2021/10/07/incremental-snapshots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7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debezium.io/documentation/reference/3.0/connectors/postgresql.html" TargetMode="External"/><Relationship Id="rId13" Type="http://schemas.openxmlformats.org/officeDocument/2006/relationships/hyperlink" Target="https://debezium.io/documentation/reference/3.0/connectors/cassandra.html" TargetMode="External"/><Relationship Id="rId3" Type="http://schemas.openxmlformats.org/officeDocument/2006/relationships/image" Target="../media/image12.png"/><Relationship Id="rId7" Type="http://schemas.openxmlformats.org/officeDocument/2006/relationships/hyperlink" Target="https://debezium.io/documentation/reference/3.0/connectors/mongodb.html" TargetMode="External"/><Relationship Id="rId12" Type="http://schemas.openxmlformats.org/officeDocument/2006/relationships/hyperlink" Target="https://debezium.io/documentation/reference/3.0/connectors/db2.html" TargetMode="External"/><Relationship Id="rId2" Type="http://schemas.openxmlformats.org/officeDocument/2006/relationships/image" Target="../media/image6.png"/><Relationship Id="rId16" Type="http://schemas.openxmlformats.org/officeDocument/2006/relationships/comments" Target="../comments/comment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bezium.io/documentation/reference/3.0/connectors/mariadb.html" TargetMode="External"/><Relationship Id="rId11" Type="http://schemas.openxmlformats.org/officeDocument/2006/relationships/hyperlink" Target="https://debezium.io/documentation/reference/3.0/connectors/sqlserver.html" TargetMode="External"/><Relationship Id="rId5" Type="http://schemas.openxmlformats.org/officeDocument/2006/relationships/hyperlink" Target="https://debezium.io/documentation/reference/3.0/connectors/mysql.html" TargetMode="External"/><Relationship Id="rId15" Type="http://schemas.openxmlformats.org/officeDocument/2006/relationships/hyperlink" Target="https://debezium.io/documentation/reference/3.0/connectors/spanner.html" TargetMode="External"/><Relationship Id="rId10" Type="http://schemas.openxmlformats.org/officeDocument/2006/relationships/hyperlink" Target="https://debezium.io/documentation/reference/3.0/connectors/informix.html" TargetMode="External"/><Relationship Id="rId4" Type="http://schemas.openxmlformats.org/officeDocument/2006/relationships/image" Target="../media/image13.svg"/><Relationship Id="rId9" Type="http://schemas.openxmlformats.org/officeDocument/2006/relationships/hyperlink" Target="https://debezium.io/documentation/reference/3.0/connectors/oracle.html" TargetMode="External"/><Relationship Id="rId14" Type="http://schemas.openxmlformats.org/officeDocument/2006/relationships/hyperlink" Target="https://debezium.io/documentation/reference/3.0/connectors/vitess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2E2B2E7-B7CE-4633-BF6B-387DC20688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F0E8E1-9D9A-408C-8633-28E92D2F3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18398" y="2025265"/>
            <a:ext cx="5903091" cy="2807469"/>
          </a:xfrm>
        </p:spPr>
        <p:txBody>
          <a:bodyPr>
            <a:normAutofit/>
          </a:bodyPr>
          <a:lstStyle/>
          <a:p>
            <a:pPr algn="l"/>
            <a:r>
              <a:rPr lang="en-US" sz="5400" dirty="0" err="1">
                <a:solidFill>
                  <a:schemeClr val="bg1"/>
                </a:solidFill>
                <a:latin typeface="Montserrat ExtraBold" panose="00000900000000000000" pitchFamily="2" charset="-52"/>
              </a:rPr>
              <a:t>Debezium</a:t>
            </a:r>
            <a:r>
              <a:rPr lang="en-US" sz="5400" dirty="0">
                <a:solidFill>
                  <a:schemeClr val="bg1"/>
                </a:solidFill>
                <a:latin typeface="Montserrat ExtraBold" panose="00000900000000000000" pitchFamily="2" charset="-52"/>
              </a:rPr>
              <a:t>: </a:t>
            </a:r>
            <a:r>
              <a:rPr lang="ru-RU" sz="3600" dirty="0">
                <a:solidFill>
                  <a:schemeClr val="bg1"/>
                </a:solidFill>
                <a:latin typeface="Montserrat ExtraBold" panose="00000900000000000000" pitchFamily="2" charset="-52"/>
              </a:rPr>
              <a:t>или окно в асинхронный мир данных</a:t>
            </a:r>
            <a:br>
              <a:rPr lang="en-US" sz="3600" dirty="0">
                <a:solidFill>
                  <a:schemeClr val="bg1"/>
                </a:solidFill>
                <a:latin typeface="Montserrat ExtraBold" panose="00000900000000000000" pitchFamily="2" charset="-52"/>
              </a:rPr>
            </a:br>
            <a:br>
              <a:rPr lang="en-US" sz="5400" dirty="0">
                <a:solidFill>
                  <a:schemeClr val="bg1"/>
                </a:solidFill>
                <a:latin typeface="Montserrat ExtraBold" panose="00000900000000000000" pitchFamily="2" charset="-52"/>
              </a:rPr>
            </a:br>
            <a:r>
              <a:rPr lang="ru-RU" sz="1800" dirty="0">
                <a:solidFill>
                  <a:schemeClr val="bg1"/>
                </a:solidFill>
                <a:latin typeface="Montserrat ExtraBold" panose="00000900000000000000" pitchFamily="2" charset="-52"/>
              </a:rPr>
              <a:t>Спикер: Евгений Ефименко</a:t>
            </a:r>
          </a:p>
        </p:txBody>
      </p:sp>
    </p:spTree>
    <p:extLst>
      <p:ext uri="{BB962C8B-B14F-4D97-AF65-F5344CB8AC3E}">
        <p14:creationId xmlns:p14="http://schemas.microsoft.com/office/powerpoint/2010/main" val="1104724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BC7E52-36F8-4833-8A4E-1F67EB1EE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653AF34-CA4C-4E01-BD28-B96BB083F1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99E51CD-2BB0-4779-BBB9-8A6934E516A6}"/>
              </a:ext>
            </a:extLst>
          </p:cNvPr>
          <p:cNvSpPr txBox="1">
            <a:spLocks/>
          </p:cNvSpPr>
          <p:nvPr/>
        </p:nvSpPr>
        <p:spPr>
          <a:xfrm>
            <a:off x="838200" y="133303"/>
            <a:ext cx="10314098" cy="1709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000" b="1" dirty="0">
                <a:solidFill>
                  <a:schemeClr val="bg1"/>
                </a:solidFill>
                <a:latin typeface="Montserrat  "/>
              </a:rPr>
              <a:t>Трансформации</a:t>
            </a:r>
            <a:endParaRPr lang="en-GB" sz="4000" b="1" dirty="0">
              <a:solidFill>
                <a:schemeClr val="bg1"/>
              </a:solidFill>
              <a:latin typeface="Montserrat  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E33BE0A-9A96-491D-809C-D3A5E893CEA2}"/>
              </a:ext>
            </a:extLst>
          </p:cNvPr>
          <p:cNvSpPr txBox="1">
            <a:spLocks/>
          </p:cNvSpPr>
          <p:nvPr/>
        </p:nvSpPr>
        <p:spPr>
          <a:xfrm>
            <a:off x="636698" y="2074176"/>
            <a:ext cx="9543000" cy="37108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endParaRPr lang="ru-RU" sz="1800" b="1" dirty="0">
              <a:solidFill>
                <a:schemeClr val="bg1"/>
              </a:solidFill>
              <a:latin typeface="Montserrat" panose="00000500000000000000" pitchFamily="2" charset="-52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9D4A8AB-1DD8-F095-D044-3B8528CBAB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532600"/>
              </p:ext>
            </p:extLst>
          </p:nvPr>
        </p:nvGraphicFramePr>
        <p:xfrm>
          <a:off x="550189" y="1690688"/>
          <a:ext cx="11091622" cy="4520969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2409142">
                  <a:extLst>
                    <a:ext uri="{9D8B030D-6E8A-4147-A177-3AD203B41FA5}">
                      <a16:colId xmlns:a16="http://schemas.microsoft.com/office/drawing/2014/main" val="3000233936"/>
                    </a:ext>
                  </a:extLst>
                </a:gridCol>
                <a:gridCol w="8682480">
                  <a:extLst>
                    <a:ext uri="{9D8B030D-6E8A-4147-A177-3AD203B41FA5}">
                      <a16:colId xmlns:a16="http://schemas.microsoft.com/office/drawing/2014/main" val="3531993058"/>
                    </a:ext>
                  </a:extLst>
                </a:gridCol>
              </a:tblGrid>
              <a:tr h="340665">
                <a:tc>
                  <a:txBody>
                    <a:bodyPr/>
                    <a:lstStyle/>
                    <a:p>
                      <a:r>
                        <a:rPr lang="en-US" sz="2000" dirty="0"/>
                        <a:t>Type</a:t>
                      </a:r>
                      <a:endParaRPr lang="en-BY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Y" sz="20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0171"/>
                  </a:ext>
                </a:extLst>
              </a:tr>
              <a:tr h="701919">
                <a:tc>
                  <a:txBody>
                    <a:bodyPr/>
                    <a:lstStyle/>
                    <a:p>
                      <a:r>
                        <a:rPr lang="en-GB" sz="2000" b="1" dirty="0" err="1">
                          <a:solidFill>
                            <a:schemeClr val="bg1"/>
                          </a:solidFill>
                          <a:effectLst/>
                        </a:rPr>
                        <a:t>ExtractField</a:t>
                      </a:r>
                      <a:endParaRPr lang="en-BY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dirty="0">
                          <a:solidFill>
                            <a:schemeClr val="bg1"/>
                          </a:solidFill>
                          <a:effectLst/>
                        </a:rPr>
                        <a:t>Извлечение определенного поля из </a:t>
                      </a:r>
                      <a:r>
                        <a:rPr lang="en-GB" sz="2000" b="0" dirty="0">
                          <a:solidFill>
                            <a:schemeClr val="bg1"/>
                          </a:solidFill>
                          <a:effectLst/>
                        </a:rPr>
                        <a:t>Struct </a:t>
                      </a:r>
                      <a:r>
                        <a:rPr lang="ru-RU" sz="2000" b="0" dirty="0">
                          <a:solidFill>
                            <a:schemeClr val="bg1"/>
                          </a:solidFill>
                          <a:effectLst/>
                        </a:rPr>
                        <a:t>и </a:t>
                      </a:r>
                      <a:r>
                        <a:rPr lang="en-GB" sz="2000" b="0" dirty="0">
                          <a:solidFill>
                            <a:schemeClr val="bg1"/>
                          </a:solidFill>
                          <a:effectLst/>
                        </a:rPr>
                        <a:t>Map </a:t>
                      </a:r>
                      <a:r>
                        <a:rPr lang="ru-RU" sz="2000" b="0" dirty="0">
                          <a:solidFill>
                            <a:schemeClr val="bg1"/>
                          </a:solidFill>
                          <a:effectLst/>
                        </a:rPr>
                        <a:t>и включение только этого поля в результаты</a:t>
                      </a:r>
                      <a:endParaRPr lang="ru-RU" sz="2000" b="0" i="0" dirty="0">
                        <a:solidFill>
                          <a:schemeClr val="bg1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70137"/>
                  </a:ext>
                </a:extLst>
              </a:tr>
              <a:tr h="933275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bg1"/>
                          </a:solidFill>
                          <a:effectLst/>
                        </a:rPr>
                        <a:t>Filter</a:t>
                      </a:r>
                      <a:endParaRPr lang="en-BY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="0" dirty="0">
                          <a:solidFill>
                            <a:schemeClr val="bg1"/>
                          </a:solidFill>
                          <a:effectLst/>
                        </a:rPr>
                        <a:t>Удаляет сообщения из дальнейшей обработки. Используется с предикатом для селективной фильтрации определенных сообщений</a:t>
                      </a:r>
                      <a:endParaRPr lang="en-BY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009034"/>
                  </a:ext>
                </a:extLst>
              </a:tr>
              <a:tr h="596165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bg1"/>
                          </a:solidFill>
                          <a:effectLst/>
                        </a:rPr>
                        <a:t>Flatten</a:t>
                      </a:r>
                      <a:endParaRPr lang="en-BY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="0" dirty="0">
                          <a:solidFill>
                            <a:schemeClr val="bg1"/>
                          </a:solidFill>
                          <a:effectLst/>
                        </a:rPr>
                        <a:t>Преобразование вложенной структуры данных в плоскую</a:t>
                      </a:r>
                      <a:endParaRPr lang="en-BY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14468"/>
                  </a:ext>
                </a:extLst>
              </a:tr>
              <a:tr h="596165">
                <a:tc>
                  <a:txBody>
                    <a:bodyPr/>
                    <a:lstStyle/>
                    <a:p>
                      <a:r>
                        <a:rPr lang="en-GB" sz="2000" b="1" dirty="0" err="1">
                          <a:solidFill>
                            <a:schemeClr val="bg1"/>
                          </a:solidFill>
                          <a:effectLst/>
                        </a:rPr>
                        <a:t>InsertField</a:t>
                      </a:r>
                      <a:endParaRPr lang="en-BY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="0" dirty="0">
                          <a:solidFill>
                            <a:schemeClr val="bg1"/>
                          </a:solidFill>
                          <a:effectLst/>
                        </a:rPr>
                        <a:t>Добавление поля с использованием статических данных или метаданных записи</a:t>
                      </a:r>
                      <a:endParaRPr lang="en-BY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505289"/>
                  </a:ext>
                </a:extLst>
              </a:tr>
              <a:tr h="596165">
                <a:tc>
                  <a:txBody>
                    <a:bodyPr/>
                    <a:lstStyle/>
                    <a:p>
                      <a:r>
                        <a:rPr lang="en-GB" sz="2000" b="1" dirty="0" err="1">
                          <a:solidFill>
                            <a:schemeClr val="bg1"/>
                          </a:solidFill>
                          <a:effectLst/>
                        </a:rPr>
                        <a:t>InsertHeader</a:t>
                      </a:r>
                      <a:endParaRPr lang="en-BY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="0" dirty="0">
                          <a:solidFill>
                            <a:schemeClr val="bg1"/>
                          </a:solidFill>
                          <a:effectLst/>
                        </a:rPr>
                        <a:t>Добавление заголовка с использованием статических данных</a:t>
                      </a:r>
                      <a:endParaRPr lang="en-BY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781366"/>
                  </a:ext>
                </a:extLst>
              </a:tr>
              <a:tr h="596165">
                <a:tc>
                  <a:txBody>
                    <a:bodyPr/>
                    <a:lstStyle/>
                    <a:p>
                      <a:r>
                        <a:rPr lang="en-GB" sz="2000" b="1" dirty="0" err="1">
                          <a:solidFill>
                            <a:schemeClr val="bg1"/>
                          </a:solidFill>
                          <a:effectLst/>
                        </a:rPr>
                        <a:t>TimestampConverter</a:t>
                      </a:r>
                      <a:endParaRPr lang="en-BY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="0" dirty="0">
                          <a:solidFill>
                            <a:schemeClr val="bg1"/>
                          </a:solidFill>
                          <a:effectLst/>
                        </a:rPr>
                        <a:t>Преобразование меток времени между различными форматами</a:t>
                      </a:r>
                      <a:endParaRPr lang="en-BY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701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5599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BC7E52-36F8-4833-8A4E-1F67EB1EE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653AF34-CA4C-4E01-BD28-B96BB083F1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99E51CD-2BB0-4779-BBB9-8A6934E516A6}"/>
              </a:ext>
            </a:extLst>
          </p:cNvPr>
          <p:cNvSpPr txBox="1">
            <a:spLocks/>
          </p:cNvSpPr>
          <p:nvPr/>
        </p:nvSpPr>
        <p:spPr>
          <a:xfrm>
            <a:off x="838200" y="133303"/>
            <a:ext cx="10314098" cy="1709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000" b="1" dirty="0">
                <a:solidFill>
                  <a:schemeClr val="bg1"/>
                </a:solidFill>
                <a:latin typeface="Montserrat  "/>
              </a:rPr>
              <a:t>Snapshots</a:t>
            </a:r>
            <a:endParaRPr lang="en-GB" sz="4000" b="1" dirty="0">
              <a:solidFill>
                <a:schemeClr val="bg1"/>
              </a:solidFill>
              <a:latin typeface="Montserrat  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E33BE0A-9A96-491D-809C-D3A5E893CEA2}"/>
              </a:ext>
            </a:extLst>
          </p:cNvPr>
          <p:cNvSpPr txBox="1">
            <a:spLocks/>
          </p:cNvSpPr>
          <p:nvPr/>
        </p:nvSpPr>
        <p:spPr>
          <a:xfrm>
            <a:off x="636698" y="2074176"/>
            <a:ext cx="9543000" cy="37108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endParaRPr lang="ru-RU" sz="1800" b="1" dirty="0">
              <a:solidFill>
                <a:schemeClr val="bg1"/>
              </a:solidFill>
              <a:latin typeface="Montserrat" panose="00000500000000000000" pitchFamily="2" charset="-5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825479-9045-C1FF-6ED6-014AB38A3FDF}"/>
              </a:ext>
            </a:extLst>
          </p:cNvPr>
          <p:cNvSpPr txBox="1"/>
          <p:nvPr/>
        </p:nvSpPr>
        <p:spPr>
          <a:xfrm>
            <a:off x="3340238" y="1690688"/>
            <a:ext cx="725856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Wingdings" pitchFamily="2" charset="2"/>
              <a:buChar char="q"/>
            </a:pPr>
            <a:r>
              <a:rPr lang="en-GB" sz="2800" b="1" i="0" dirty="0">
                <a:solidFill>
                  <a:schemeClr val="bg1"/>
                </a:solidFill>
                <a:effectLst/>
                <a:latin typeface="Helvetica" pitchFamily="2" charset="0"/>
              </a:rPr>
              <a:t> always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en-GB" sz="2800" b="1" i="0" dirty="0">
                <a:solidFill>
                  <a:schemeClr val="bg1"/>
                </a:solidFill>
                <a:effectLst/>
                <a:latin typeface="Helvetica" pitchFamily="2" charset="0"/>
              </a:rPr>
              <a:t> initial</a:t>
            </a:r>
            <a:r>
              <a:rPr lang="en-GB" sz="2800" b="0" i="0" dirty="0">
                <a:solidFill>
                  <a:schemeClr val="bg1"/>
                </a:solidFill>
                <a:effectLst/>
                <a:latin typeface="Helvetica" pitchFamily="2" charset="0"/>
              </a:rPr>
              <a:t> - default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en-GB" sz="2800" b="1" i="0" dirty="0">
                <a:solidFill>
                  <a:schemeClr val="bg1"/>
                </a:solidFill>
                <a:effectLst/>
                <a:latin typeface="Helvetica" pitchFamily="2" charset="0"/>
              </a:rPr>
              <a:t> </a:t>
            </a:r>
            <a:r>
              <a:rPr lang="en-GB" sz="2800" b="1" i="0" dirty="0" err="1">
                <a:solidFill>
                  <a:schemeClr val="bg1"/>
                </a:solidFill>
                <a:effectLst/>
                <a:latin typeface="Helvetica" pitchFamily="2" charset="0"/>
              </a:rPr>
              <a:t>initial_only</a:t>
            </a:r>
            <a:endParaRPr lang="en-GB" sz="2800" b="1" i="0" dirty="0">
              <a:solidFill>
                <a:schemeClr val="bg1"/>
              </a:solidFill>
              <a:effectLst/>
              <a:latin typeface="Helvetica" pitchFamily="2" charset="0"/>
            </a:endParaRPr>
          </a:p>
          <a:p>
            <a:pPr marL="457200" indent="-457200" algn="l">
              <a:buFont typeface="Wingdings" pitchFamily="2" charset="2"/>
              <a:buChar char="q"/>
            </a:pPr>
            <a:r>
              <a:rPr lang="en-GB" sz="2800" b="1" i="0" dirty="0">
                <a:solidFill>
                  <a:schemeClr val="bg1"/>
                </a:solidFill>
                <a:effectLst/>
                <a:latin typeface="Helvetica" pitchFamily="2" charset="0"/>
              </a:rPr>
              <a:t> </a:t>
            </a:r>
            <a:r>
              <a:rPr lang="en-GB" sz="2800" b="1" i="0" dirty="0" err="1">
                <a:solidFill>
                  <a:schemeClr val="bg1"/>
                </a:solidFill>
                <a:effectLst/>
                <a:latin typeface="Helvetica" pitchFamily="2" charset="0"/>
              </a:rPr>
              <a:t>no_data</a:t>
            </a:r>
            <a:endParaRPr lang="en-GB" sz="2800" b="1" i="0" dirty="0">
              <a:solidFill>
                <a:schemeClr val="bg1"/>
              </a:solidFill>
              <a:effectLst/>
              <a:latin typeface="Helvetica" pitchFamily="2" charset="0"/>
            </a:endParaRPr>
          </a:p>
          <a:p>
            <a:pPr marL="457200" indent="-457200" algn="l">
              <a:buFont typeface="Wingdings" pitchFamily="2" charset="2"/>
              <a:buChar char="q"/>
            </a:pPr>
            <a:r>
              <a:rPr lang="en-GB" sz="2800" b="1" i="0" dirty="0">
                <a:solidFill>
                  <a:schemeClr val="bg1"/>
                </a:solidFill>
                <a:effectLst/>
                <a:latin typeface="Helvetica" pitchFamily="2" charset="0"/>
              </a:rPr>
              <a:t> never</a:t>
            </a:r>
            <a:r>
              <a:rPr lang="en-GB" sz="2800" b="0" i="0" dirty="0">
                <a:solidFill>
                  <a:schemeClr val="bg1"/>
                </a:solidFill>
                <a:effectLst/>
                <a:latin typeface="Helvetica" pitchFamily="2" charset="0"/>
              </a:rPr>
              <a:t> </a:t>
            </a:r>
            <a:r>
              <a:rPr lang="en-GB" sz="2800" i="0" dirty="0">
                <a:solidFill>
                  <a:schemeClr val="bg1"/>
                </a:solidFill>
                <a:effectLst/>
                <a:latin typeface="Helvetica" pitchFamily="2" charset="0"/>
              </a:rPr>
              <a:t>- deprecated see </a:t>
            </a:r>
            <a:r>
              <a:rPr lang="en-GB" sz="2800" i="0" dirty="0" err="1">
                <a:solidFill>
                  <a:schemeClr val="bg1"/>
                </a:solidFill>
                <a:effectLst/>
                <a:latin typeface="Helvetica" pitchFamily="2" charset="0"/>
              </a:rPr>
              <a:t>no_data</a:t>
            </a:r>
            <a:r>
              <a:rPr lang="en-GB" sz="2800" i="0" dirty="0">
                <a:solidFill>
                  <a:schemeClr val="bg1"/>
                </a:solidFill>
                <a:effectLst/>
                <a:latin typeface="Helvetica" pitchFamily="2" charset="0"/>
              </a:rPr>
              <a:t>.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en-GB" sz="2800" b="1" i="0" dirty="0">
                <a:solidFill>
                  <a:schemeClr val="bg1"/>
                </a:solidFill>
                <a:effectLst/>
                <a:latin typeface="Helvetica" pitchFamily="2" charset="0"/>
              </a:rPr>
              <a:t> </a:t>
            </a:r>
            <a:r>
              <a:rPr lang="en-GB" sz="2800" b="1" i="0" dirty="0" err="1">
                <a:solidFill>
                  <a:schemeClr val="bg1"/>
                </a:solidFill>
                <a:effectLst/>
                <a:latin typeface="Helvetica" pitchFamily="2" charset="0"/>
              </a:rPr>
              <a:t>when_needed</a:t>
            </a:r>
            <a:endParaRPr lang="en-GB" sz="2800" b="1" i="0" dirty="0">
              <a:solidFill>
                <a:schemeClr val="bg1"/>
              </a:solidFill>
              <a:effectLst/>
              <a:latin typeface="Helvetica" pitchFamily="2" charset="0"/>
            </a:endParaRPr>
          </a:p>
          <a:p>
            <a:pPr marL="457200" indent="-457200" algn="l">
              <a:buFont typeface="Wingdings" pitchFamily="2" charset="2"/>
              <a:buChar char="q"/>
            </a:pPr>
            <a:r>
              <a:rPr lang="en-GB" sz="2800" b="1" i="0" dirty="0">
                <a:solidFill>
                  <a:schemeClr val="bg1"/>
                </a:solidFill>
                <a:effectLst/>
                <a:latin typeface="Helvetica" pitchFamily="2" charset="0"/>
              </a:rPr>
              <a:t> </a:t>
            </a:r>
            <a:r>
              <a:rPr lang="en-GB" sz="2800" b="1" i="0" dirty="0" err="1">
                <a:solidFill>
                  <a:schemeClr val="bg1"/>
                </a:solidFill>
                <a:effectLst/>
                <a:latin typeface="Helvetica" pitchFamily="2" charset="0"/>
              </a:rPr>
              <a:t>configuration_based</a:t>
            </a:r>
            <a:endParaRPr lang="en-GB" sz="2800" b="1" i="0" dirty="0">
              <a:solidFill>
                <a:schemeClr val="bg1"/>
              </a:solidFill>
              <a:effectLst/>
              <a:latin typeface="Helvetica" pitchFamily="2" charset="0"/>
            </a:endParaRPr>
          </a:p>
          <a:p>
            <a:pPr marL="457200" indent="-457200" algn="l">
              <a:buFont typeface="Wingdings" pitchFamily="2" charset="2"/>
              <a:buChar char="q"/>
            </a:pPr>
            <a:r>
              <a:rPr lang="en-GB" sz="2800" b="1" i="0" dirty="0">
                <a:solidFill>
                  <a:schemeClr val="bg1"/>
                </a:solidFill>
                <a:effectLst/>
                <a:latin typeface="Helvetica" pitchFamily="2" charset="0"/>
              </a:rPr>
              <a:t> custom</a:t>
            </a:r>
          </a:p>
        </p:txBody>
      </p:sp>
    </p:spTree>
    <p:extLst>
      <p:ext uri="{BB962C8B-B14F-4D97-AF65-F5344CB8AC3E}">
        <p14:creationId xmlns:p14="http://schemas.microsoft.com/office/powerpoint/2010/main" val="65556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BC7E52-36F8-4833-8A4E-1F67EB1EE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653AF34-CA4C-4E01-BD28-B96BB083F1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99E51CD-2BB0-4779-BBB9-8A6934E516A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314098" cy="1709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4000" b="1" dirty="0">
                <a:solidFill>
                  <a:schemeClr val="bg1"/>
                </a:solidFill>
                <a:latin typeface="Montserrat ExtraBold" panose="00000900000000000000" pitchFamily="2" charset="-52"/>
              </a:rPr>
              <a:t>Основные проблемы расширения таблиц</a:t>
            </a:r>
            <a:endParaRPr lang="en-GB" sz="4000" b="1" dirty="0">
              <a:solidFill>
                <a:schemeClr val="bg1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E33BE0A-9A96-491D-809C-D3A5E893CEA2}"/>
              </a:ext>
            </a:extLst>
          </p:cNvPr>
          <p:cNvSpPr txBox="1">
            <a:spLocks/>
          </p:cNvSpPr>
          <p:nvPr/>
        </p:nvSpPr>
        <p:spPr>
          <a:xfrm>
            <a:off x="636698" y="2074176"/>
            <a:ext cx="9543000" cy="37108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endParaRPr lang="ru-RU" sz="1800" b="1" dirty="0">
              <a:solidFill>
                <a:schemeClr val="bg1"/>
              </a:solidFill>
              <a:latin typeface="Montserrat" panose="00000500000000000000" pitchFamily="2" charset="-5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E15BA0-3DC7-E59F-E104-4559540BD36D}"/>
              </a:ext>
            </a:extLst>
          </p:cNvPr>
          <p:cNvSpPr txBox="1"/>
          <p:nvPr/>
        </p:nvSpPr>
        <p:spPr>
          <a:xfrm>
            <a:off x="837271" y="1854243"/>
            <a:ext cx="99781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ru-RU" sz="2400" dirty="0">
                <a:solidFill>
                  <a:schemeClr val="bg1"/>
                </a:solidFill>
                <a:effectLst/>
              </a:rPr>
              <a:t>Практически невозможность добавления дополнительных таблиц в список захваченных таблиц, если существующие данные должны быть переданы потоком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ru-RU" sz="2400" dirty="0">
                <a:solidFill>
                  <a:schemeClr val="bg1"/>
                </a:solidFill>
                <a:effectLst/>
              </a:rPr>
              <a:t>Длительный процесс последовательного создания моментальных снимков, который нельзя прервать или возобновить</a:t>
            </a:r>
          </a:p>
          <a:p>
            <a:endParaRPr lang="ru-RU" sz="2400" dirty="0">
              <a:solidFill>
                <a:schemeClr val="bg1"/>
              </a:solidFill>
              <a:effectLst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ru-RU" sz="2400" dirty="0">
                <a:solidFill>
                  <a:schemeClr val="bg1"/>
                </a:solidFill>
                <a:effectLst/>
              </a:rPr>
              <a:t>Блокировка потоковой передачи данных об изменениях до завершения моментального снимка</a:t>
            </a:r>
          </a:p>
        </p:txBody>
      </p:sp>
    </p:spTree>
    <p:extLst>
      <p:ext uri="{BB962C8B-B14F-4D97-AF65-F5344CB8AC3E}">
        <p14:creationId xmlns:p14="http://schemas.microsoft.com/office/powerpoint/2010/main" val="2359947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BC7E52-36F8-4833-8A4E-1F67EB1EE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653AF34-CA4C-4E01-BD28-B96BB083F1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710"/>
            <a:ext cx="12192000" cy="6858000"/>
          </a:xfr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99E51CD-2BB0-4779-BBB9-8A6934E516A6}"/>
              </a:ext>
            </a:extLst>
          </p:cNvPr>
          <p:cNvSpPr txBox="1">
            <a:spLocks/>
          </p:cNvSpPr>
          <p:nvPr/>
        </p:nvSpPr>
        <p:spPr>
          <a:xfrm>
            <a:off x="838200" y="133303"/>
            <a:ext cx="10314098" cy="1709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000" b="1" dirty="0">
                <a:solidFill>
                  <a:schemeClr val="bg1"/>
                </a:solidFill>
                <a:latin typeface="Montserrat  "/>
              </a:rPr>
              <a:t>Why Incremental Snapshots?</a:t>
            </a:r>
            <a:endParaRPr lang="en-GB" sz="4000" b="1" dirty="0">
              <a:solidFill>
                <a:schemeClr val="bg1"/>
              </a:solidFill>
              <a:latin typeface="Montserrat  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E33BE0A-9A96-491D-809C-D3A5E893CEA2}"/>
              </a:ext>
            </a:extLst>
          </p:cNvPr>
          <p:cNvSpPr txBox="1">
            <a:spLocks/>
          </p:cNvSpPr>
          <p:nvPr/>
        </p:nvSpPr>
        <p:spPr>
          <a:xfrm>
            <a:off x="636698" y="2074176"/>
            <a:ext cx="9543000" cy="37108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endParaRPr lang="ru-RU" sz="1800" b="1" dirty="0">
              <a:solidFill>
                <a:schemeClr val="bg1"/>
              </a:solidFill>
              <a:latin typeface="Montserrat" panose="00000500000000000000" pitchFamily="2" charset="-5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FEEC9C-00BB-3170-766A-2A39237970B9}"/>
              </a:ext>
            </a:extLst>
          </p:cNvPr>
          <p:cNvSpPr txBox="1"/>
          <p:nvPr/>
        </p:nvSpPr>
        <p:spPr>
          <a:xfrm>
            <a:off x="838199" y="1922510"/>
            <a:ext cx="10515600" cy="1697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</a:rPr>
              <a:t>Нет необходимости создавать объемный моментальный снимок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</a:rPr>
              <a:t>Легко добавляем новые таблицы и передаем существующие данные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  <a:endParaRPr lang="ru-RU" sz="2400" dirty="0">
              <a:solidFill>
                <a:schemeClr val="bg1"/>
              </a:solidFill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</a:rPr>
              <a:t>Перестаем блокировать потоковую передачу данных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  <a:endParaRPr lang="en-GB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906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8B94D1-4E55-4A97-AAB9-53E67E018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76D5266-6B5D-4D73-A813-021FF49CEF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825C733-FBE9-46BB-9D80-0F0365C18CE6}"/>
              </a:ext>
            </a:extLst>
          </p:cNvPr>
          <p:cNvSpPr txBox="1">
            <a:spLocks/>
          </p:cNvSpPr>
          <p:nvPr/>
        </p:nvSpPr>
        <p:spPr>
          <a:xfrm>
            <a:off x="730004" y="2354112"/>
            <a:ext cx="10623795" cy="2149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ru-RU" sz="3600" dirty="0">
                <a:solidFill>
                  <a:schemeClr val="bg1"/>
                </a:solidFill>
                <a:latin typeface="Montserrat ExtraBold" panose="00000900000000000000" pitchFamily="2" charset="-52"/>
                <a:ea typeface="+mn-ea"/>
                <a:cs typeface="+mn-cs"/>
              </a:rPr>
              <a:t>Спасибо за внимание</a:t>
            </a:r>
          </a:p>
          <a:p>
            <a:pPr algn="ctr">
              <a:lnSpc>
                <a:spcPct val="110000"/>
              </a:lnSpc>
            </a:pPr>
            <a:r>
              <a:rPr lang="ru-RU" sz="3600" dirty="0">
                <a:solidFill>
                  <a:schemeClr val="bg1"/>
                </a:solidFill>
                <a:latin typeface="Montserrat ExtraBold" panose="00000900000000000000" pitchFamily="2" charset="-52"/>
                <a:ea typeface="+mn-ea"/>
                <a:cs typeface="+mn-cs"/>
              </a:rPr>
              <a:t>Вопросы?</a:t>
            </a:r>
          </a:p>
        </p:txBody>
      </p:sp>
    </p:spTree>
    <p:extLst>
      <p:ext uri="{BB962C8B-B14F-4D97-AF65-F5344CB8AC3E}">
        <p14:creationId xmlns:p14="http://schemas.microsoft.com/office/powerpoint/2010/main" val="2165128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8B94D1-4E55-4A97-AAB9-53E67E018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76D5266-6B5D-4D73-A813-021FF49CEF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825C733-FBE9-46BB-9D80-0F0365C18CE6}"/>
              </a:ext>
            </a:extLst>
          </p:cNvPr>
          <p:cNvSpPr txBox="1">
            <a:spLocks/>
          </p:cNvSpPr>
          <p:nvPr/>
        </p:nvSpPr>
        <p:spPr>
          <a:xfrm>
            <a:off x="730004" y="1962614"/>
            <a:ext cx="10623795" cy="44047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GB" sz="1800" b="0" i="0" dirty="0">
                <a:solidFill>
                  <a:srgbClr val="0052CC"/>
                </a:solidFill>
                <a:effectLst/>
                <a:latin typeface="-apple-system"/>
                <a:hlinkClick r:id="rId4"/>
              </a:rPr>
              <a:t>https://debezium.io/documentation/reference/3.0/</a:t>
            </a:r>
            <a:endParaRPr lang="ru-RU" sz="1800" b="0" i="0" dirty="0">
              <a:solidFill>
                <a:srgbClr val="0052CC"/>
              </a:solidFill>
              <a:effectLst/>
              <a:latin typeface="-apple-system"/>
              <a:hlinkClick r:id="rId4"/>
            </a:endParaRPr>
          </a:p>
          <a:p>
            <a:pPr>
              <a:lnSpc>
                <a:spcPct val="110000"/>
              </a:lnSpc>
            </a:pPr>
            <a:r>
              <a:rPr lang="en-GB" sz="1800" b="0" i="0" dirty="0">
                <a:solidFill>
                  <a:srgbClr val="0052CC"/>
                </a:solidFill>
                <a:effectLst/>
                <a:latin typeface="-apple-system"/>
                <a:hlinkClick r:id="rId4"/>
              </a:rPr>
              <a:t>https://debezium.io/blog/2021/10/07/incremental-snapshots/</a:t>
            </a:r>
            <a:br>
              <a:rPr lang="en-GB" sz="1800" dirty="0"/>
            </a:br>
            <a:r>
              <a:rPr lang="en-GB" sz="1800" b="0" i="0" dirty="0">
                <a:solidFill>
                  <a:srgbClr val="0052CC"/>
                </a:solidFill>
                <a:effectLst/>
                <a:latin typeface="-apple-system"/>
                <a:hlinkClick r:id="rId5"/>
              </a:rPr>
              <a:t>https://debezium.io/documentation/reference/stable/connectors/postgresql.html#postgresql-ad-hoc-snapshots</a:t>
            </a:r>
            <a:br>
              <a:rPr lang="en-GB" sz="1800" dirty="0"/>
            </a:br>
            <a:r>
              <a:rPr lang="en-GB" sz="1800" b="0" i="0" dirty="0">
                <a:solidFill>
                  <a:srgbClr val="0052CC"/>
                </a:solidFill>
                <a:effectLst/>
                <a:latin typeface="-apple-system"/>
                <a:hlinkClick r:id="rId6"/>
              </a:rPr>
              <a:t>https://debezium.io/documentation/reference/stable/configuration/</a:t>
            </a:r>
            <a:r>
              <a:rPr lang="en-GB" sz="1800" b="0" i="0" dirty="0" err="1">
                <a:solidFill>
                  <a:srgbClr val="0052CC"/>
                </a:solidFill>
                <a:effectLst/>
                <a:latin typeface="-apple-system"/>
                <a:hlinkClick r:id="rId6"/>
              </a:rPr>
              <a:t>signalling.html#sending-signals-to-a-debezium-connector</a:t>
            </a:r>
            <a:endParaRPr lang="en-GB" sz="1800" b="0" i="0" dirty="0">
              <a:solidFill>
                <a:srgbClr val="0052CC"/>
              </a:solidFill>
              <a:effectLst/>
              <a:latin typeface="-apple-syste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663129-D25C-D589-2F54-F75E61EA304F}"/>
              </a:ext>
            </a:extLst>
          </p:cNvPr>
          <p:cNvSpPr txBox="1"/>
          <p:nvPr/>
        </p:nvSpPr>
        <p:spPr>
          <a:xfrm>
            <a:off x="730003" y="767358"/>
            <a:ext cx="10623795" cy="911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000" dirty="0">
                <a:solidFill>
                  <a:schemeClr val="bg1"/>
                </a:solidFill>
                <a:latin typeface="Montserrat ExtraBold" panose="00000900000000000000" pitchFamily="2" charset="-52"/>
              </a:rPr>
              <a:t>Источники</a:t>
            </a:r>
            <a:endParaRPr lang="en-GB" sz="4000" dirty="0">
              <a:solidFill>
                <a:schemeClr val="bg1"/>
              </a:solidFill>
              <a:latin typeface="Montserrat ExtraBold" panose="000009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023200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8B94D1-4E55-4A97-AAB9-53E67E018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76D5266-6B5D-4D73-A813-021FF49CEF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825C733-FBE9-46BB-9D80-0F0365C18CE6}"/>
              </a:ext>
            </a:extLst>
          </p:cNvPr>
          <p:cNvSpPr txBox="1">
            <a:spLocks/>
          </p:cNvSpPr>
          <p:nvPr/>
        </p:nvSpPr>
        <p:spPr>
          <a:xfrm>
            <a:off x="730004" y="1962614"/>
            <a:ext cx="10623795" cy="44047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endParaRPr lang="en-GB" sz="1400" dirty="0">
              <a:solidFill>
                <a:schemeClr val="bg1"/>
              </a:solidFill>
              <a:latin typeface="Montserrat SemiBold" panose="00000700000000000000" pitchFamily="2" charset="-52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663129-D25C-D589-2F54-F75E61EA304F}"/>
              </a:ext>
            </a:extLst>
          </p:cNvPr>
          <p:cNvSpPr txBox="1"/>
          <p:nvPr/>
        </p:nvSpPr>
        <p:spPr>
          <a:xfrm>
            <a:off x="730003" y="767358"/>
            <a:ext cx="10623795" cy="911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000" dirty="0">
                <a:solidFill>
                  <a:schemeClr val="bg1"/>
                </a:solidFill>
                <a:latin typeface="Montserrat ExtraBold" panose="00000900000000000000" pitchFamily="2" charset="-52"/>
              </a:rPr>
              <a:t>На связи</a:t>
            </a:r>
            <a:endParaRPr lang="en-GB" sz="4000" dirty="0">
              <a:solidFill>
                <a:schemeClr val="bg1"/>
              </a:solidFill>
              <a:latin typeface="Montserrat ExtraBold" panose="00000900000000000000" pitchFamily="2" charset="-52"/>
            </a:endParaRPr>
          </a:p>
        </p:txBody>
      </p:sp>
      <p:pic>
        <p:nvPicPr>
          <p:cNvPr id="6" name="Picture 14">
            <a:extLst>
              <a:ext uri="{FF2B5EF4-FFF2-40B4-BE49-F238E27FC236}">
                <a16:creationId xmlns:a16="http://schemas.microsoft.com/office/drawing/2014/main" id="{8380B1D6-26AD-4572-A15D-337F6AEC9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390" y="3018033"/>
            <a:ext cx="410967" cy="41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2B69AA-F3E9-4EBA-87D3-BF51EA6F73EE}"/>
              </a:ext>
            </a:extLst>
          </p:cNvPr>
          <p:cNvSpPr txBox="1"/>
          <p:nvPr/>
        </p:nvSpPr>
        <p:spPr>
          <a:xfrm>
            <a:off x="3915311" y="3051606"/>
            <a:ext cx="3195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Montserrat ExtraBold" panose="00000900000000000000" pitchFamily="2" charset="-52"/>
              </a:rPr>
              <a:t>@yauheni_yefimenka</a:t>
            </a:r>
            <a:endParaRPr lang="ru-RU" sz="1400" dirty="0">
              <a:solidFill>
                <a:schemeClr val="bg1"/>
              </a:solidFill>
              <a:latin typeface="Montserrat ExtraBold" panose="00000900000000000000" pitchFamily="2" charset="-52"/>
            </a:endParaRPr>
          </a:p>
        </p:txBody>
      </p:sp>
      <p:pic>
        <p:nvPicPr>
          <p:cNvPr id="10" name="Picture 18">
            <a:extLst>
              <a:ext uri="{FF2B5EF4-FFF2-40B4-BE49-F238E27FC236}">
                <a16:creationId xmlns:a16="http://schemas.microsoft.com/office/drawing/2014/main" id="{5B5592F2-4D12-446C-9DBA-72DB4C9C5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983" y="3582700"/>
            <a:ext cx="363393" cy="363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4627CBF-C750-4DCB-99E2-71B79456A96F}"/>
              </a:ext>
            </a:extLst>
          </p:cNvPr>
          <p:cNvSpPr txBox="1"/>
          <p:nvPr/>
        </p:nvSpPr>
        <p:spPr>
          <a:xfrm>
            <a:off x="3873357" y="3623796"/>
            <a:ext cx="6544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Montserrat ExtraBold" panose="00000900000000000000" pitchFamily="2" charset="-52"/>
              </a:rPr>
              <a:t> https://www.linkedin.com/in/yauheni-efimenko/</a:t>
            </a:r>
            <a:endParaRPr lang="ru-RU" sz="1400" dirty="0">
              <a:solidFill>
                <a:schemeClr val="bg1"/>
              </a:solidFill>
              <a:latin typeface="Montserrat ExtraBold" panose="00000900000000000000" pitchFamily="2" charset="-52"/>
            </a:endParaRP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4378BD4E-8320-68AA-1CC9-7F56C097C2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09121" y="4167199"/>
            <a:ext cx="410967" cy="42422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A2F8D4F-4F23-1031-812D-6CEFF1ED6AC0}"/>
              </a:ext>
            </a:extLst>
          </p:cNvPr>
          <p:cNvSpPr txBox="1"/>
          <p:nvPr/>
        </p:nvSpPr>
        <p:spPr>
          <a:xfrm>
            <a:off x="3938907" y="4225423"/>
            <a:ext cx="6544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Montserrat ExtraBold" panose="00000900000000000000" pitchFamily="2" charset="-52"/>
              </a:rPr>
              <a:t>https://</a:t>
            </a:r>
            <a:r>
              <a:rPr lang="en-GB" sz="1400" dirty="0" err="1">
                <a:solidFill>
                  <a:schemeClr val="bg1"/>
                </a:solidFill>
                <a:latin typeface="Montserrat ExtraBold" panose="00000900000000000000" pitchFamily="2" charset="-52"/>
              </a:rPr>
              <a:t>zh-efimenko.github.io</a:t>
            </a:r>
            <a:r>
              <a:rPr lang="en-GB" sz="1400" dirty="0">
                <a:solidFill>
                  <a:schemeClr val="bg1"/>
                </a:solidFill>
                <a:latin typeface="Montserrat ExtraBold" panose="00000900000000000000" pitchFamily="2" charset="-52"/>
              </a:rPr>
              <a:t>/demo-</a:t>
            </a:r>
            <a:r>
              <a:rPr lang="en-GB" sz="1400" dirty="0" err="1">
                <a:solidFill>
                  <a:schemeClr val="bg1"/>
                </a:solidFill>
                <a:latin typeface="Montserrat ExtraBold" panose="00000900000000000000" pitchFamily="2" charset="-52"/>
              </a:rPr>
              <a:t>debezium</a:t>
            </a:r>
            <a:r>
              <a:rPr lang="en-GB" sz="1400" dirty="0">
                <a:solidFill>
                  <a:schemeClr val="bg1"/>
                </a:solidFill>
                <a:latin typeface="Montserrat ExtraBold" panose="00000900000000000000" pitchFamily="2" charset="-52"/>
              </a:rPr>
              <a:t>/</a:t>
            </a:r>
            <a:endParaRPr lang="ru-RU" sz="1400" dirty="0">
              <a:solidFill>
                <a:schemeClr val="bg1"/>
              </a:solidFill>
              <a:latin typeface="Montserrat ExtraBold" panose="000009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857568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2E2B2E7-B7CE-4633-BF6B-387DC20688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37" y="0"/>
            <a:ext cx="121920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561B1A9-89D0-4DC2-9884-78D85F964F91}"/>
              </a:ext>
            </a:extLst>
          </p:cNvPr>
          <p:cNvSpPr txBox="1"/>
          <p:nvPr/>
        </p:nvSpPr>
        <p:spPr>
          <a:xfrm>
            <a:off x="5186195" y="1536604"/>
            <a:ext cx="665765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Montserrat ExtraBold" panose="00000900000000000000" pitchFamily="2" charset="-52"/>
              </a:rPr>
              <a:t>Евгений Ефименко</a:t>
            </a:r>
            <a:br>
              <a:rPr lang="ru-RU" dirty="0">
                <a:solidFill>
                  <a:schemeClr val="bg1"/>
                </a:solidFill>
                <a:latin typeface="Montserrat Medium" panose="00000600000000000000" pitchFamily="2" charset="-52"/>
              </a:rPr>
            </a:br>
            <a:r>
              <a:rPr lang="ru-RU" dirty="0" err="1">
                <a:solidFill>
                  <a:schemeClr val="bg1"/>
                </a:solidFill>
                <a:latin typeface="Montserrat Medium" panose="00000600000000000000" pitchFamily="2" charset="-52"/>
              </a:rPr>
              <a:t>Senior</a:t>
            </a:r>
            <a:r>
              <a:rPr lang="ru-RU" dirty="0">
                <a:solidFill>
                  <a:schemeClr val="bg1"/>
                </a:solidFill>
                <a:latin typeface="Montserrat Medium" panose="00000600000000000000" pitchFamily="2" charset="-52"/>
              </a:rPr>
              <a:t> Java-разработчик</a:t>
            </a:r>
            <a:r>
              <a:rPr lang="en-US" dirty="0">
                <a:solidFill>
                  <a:schemeClr val="bg1"/>
                </a:solidFill>
                <a:latin typeface="Montserrat Medium" panose="00000600000000000000" pitchFamily="2" charset="-52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ontserrat Medium" panose="00000600000000000000" pitchFamily="2" charset="-52"/>
              </a:rPr>
              <a:t>DatsTeam</a:t>
            </a:r>
            <a:endParaRPr lang="ru-RU" dirty="0">
              <a:solidFill>
                <a:schemeClr val="bg1"/>
              </a:solidFill>
              <a:latin typeface="Montserrat Medium" panose="00000600000000000000" pitchFamily="2" charset="-52"/>
            </a:endParaRPr>
          </a:p>
          <a:p>
            <a:r>
              <a:rPr lang="en-US" dirty="0">
                <a:solidFill>
                  <a:schemeClr val="bg1"/>
                </a:solidFill>
                <a:latin typeface="Montserrat Medium" panose="00000600000000000000" pitchFamily="2" charset="-52"/>
              </a:rPr>
              <a:t>Sportsbook</a:t>
            </a:r>
            <a:endParaRPr lang="ru-RU" dirty="0">
              <a:solidFill>
                <a:schemeClr val="bg1"/>
              </a:solidFill>
              <a:latin typeface="Montserrat Medium" panose="00000600000000000000" pitchFamily="2" charset="-52"/>
            </a:endParaRPr>
          </a:p>
          <a:p>
            <a:endParaRPr lang="en-US" dirty="0">
              <a:solidFill>
                <a:schemeClr val="bg1"/>
              </a:solidFill>
              <a:latin typeface="Montserrat Medium" panose="00000600000000000000" pitchFamily="2" charset="-52"/>
            </a:endParaRPr>
          </a:p>
          <a:p>
            <a:endParaRPr lang="ru-RU" dirty="0">
              <a:solidFill>
                <a:schemeClr val="bg1"/>
              </a:solidFill>
              <a:latin typeface="Montserrat Medium" panose="00000600000000000000" pitchFamily="2" charset="-52"/>
            </a:endParaRPr>
          </a:p>
          <a:p>
            <a:r>
              <a:rPr lang="ru-RU" sz="1600" dirty="0">
                <a:solidFill>
                  <a:schemeClr val="bg1"/>
                </a:solidFill>
                <a:latin typeface="Montserrat Medium" panose="00000600000000000000" pitchFamily="2" charset="-52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Montserrat Medium" panose="00000600000000000000" pitchFamily="2" charset="-52"/>
              </a:rPr>
              <a:t>     </a:t>
            </a:r>
            <a:r>
              <a:rPr lang="ru-RU" sz="1600" dirty="0">
                <a:solidFill>
                  <a:schemeClr val="bg1"/>
                </a:solidFill>
                <a:latin typeface="Montserrat Medium" panose="00000600000000000000" pitchFamily="2" charset="-52"/>
              </a:rPr>
              <a:t>Отучился год на барабанах и сыграл на 2 концертах в барах.</a:t>
            </a:r>
            <a:br>
              <a:rPr lang="ru-RU" sz="1600" dirty="0">
                <a:solidFill>
                  <a:schemeClr val="bg1"/>
                </a:solidFill>
                <a:latin typeface="Montserrat Medium" panose="00000600000000000000" pitchFamily="2" charset="-52"/>
              </a:rPr>
            </a:br>
            <a:endParaRPr lang="ru-RU" sz="1600" dirty="0">
              <a:solidFill>
                <a:schemeClr val="bg1"/>
              </a:solidFill>
              <a:latin typeface="Montserrat Medium" panose="00000600000000000000" pitchFamily="2" charset="-52"/>
            </a:endParaRPr>
          </a:p>
          <a:p>
            <a:r>
              <a:rPr lang="en-US" sz="1600" dirty="0">
                <a:solidFill>
                  <a:schemeClr val="bg1"/>
                </a:solidFill>
                <a:latin typeface="Montserrat Medium" panose="00000600000000000000" pitchFamily="2" charset="-52"/>
              </a:rPr>
              <a:t>       </a:t>
            </a:r>
            <a:r>
              <a:rPr lang="ru-RU" sz="1600" dirty="0">
                <a:solidFill>
                  <a:schemeClr val="bg1"/>
                </a:solidFill>
                <a:latin typeface="Montserrat Medium" panose="00000600000000000000" pitchFamily="2" charset="-52"/>
              </a:rPr>
              <a:t>Изучаю крипту и инвестиции</a:t>
            </a:r>
            <a:endParaRPr lang="en-US" sz="1600" dirty="0">
              <a:solidFill>
                <a:schemeClr val="bg1"/>
              </a:solidFill>
              <a:latin typeface="Montserrat Medium" panose="00000600000000000000" pitchFamily="2" charset="-52"/>
            </a:endParaRPr>
          </a:p>
          <a:p>
            <a:endParaRPr lang="ru-RU" sz="1600" dirty="0">
              <a:solidFill>
                <a:schemeClr val="bg1"/>
              </a:solidFill>
              <a:latin typeface="Montserrat Medium" panose="00000600000000000000" pitchFamily="2" charset="-52"/>
            </a:endParaRPr>
          </a:p>
          <a:p>
            <a:r>
              <a:rPr lang="en-US" sz="1600" dirty="0">
                <a:solidFill>
                  <a:schemeClr val="bg1"/>
                </a:solidFill>
                <a:latin typeface="Montserrat Medium" panose="00000600000000000000" pitchFamily="2" charset="-52"/>
              </a:rPr>
              <a:t>       </a:t>
            </a:r>
            <a:r>
              <a:rPr lang="ru-RU" sz="1600" dirty="0">
                <a:solidFill>
                  <a:schemeClr val="bg1"/>
                </a:solidFill>
                <a:latin typeface="Montserrat Medium" panose="00000600000000000000" pitchFamily="2" charset="-52"/>
              </a:rPr>
              <a:t>планирую релокацию в Португалию</a:t>
            </a:r>
          </a:p>
        </p:txBody>
      </p:sp>
      <p:sp>
        <p:nvSpPr>
          <p:cNvPr id="11" name="AutoShape 2" descr="🥁 Барабан эмодзи — Значения, Скопировать">
            <a:extLst>
              <a:ext uri="{FF2B5EF4-FFF2-40B4-BE49-F238E27FC236}">
                <a16:creationId xmlns:a16="http://schemas.microsoft.com/office/drawing/2014/main" id="{E581D548-9C14-4DE0-A1F3-42DB616AC0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2" name="Picture 8" descr="Смайлик-эмодзи 🇵🇹 'Флаг Португалии' ВК (ВКонтакте), Инстаграм, Ватсап:  код смайла, значение и расшифровка">
            <a:extLst>
              <a:ext uri="{FF2B5EF4-FFF2-40B4-BE49-F238E27FC236}">
                <a16:creationId xmlns:a16="http://schemas.microsoft.com/office/drawing/2014/main" id="{062E8E86-43DB-43BA-927A-DE88AD03D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803" y="4339627"/>
            <a:ext cx="428631" cy="428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Смайлик-эмоджи Два звена цепи для Вконтакте: код смайла ВК,информация и  кодировки">
            <a:extLst>
              <a:ext uri="{FF2B5EF4-FFF2-40B4-BE49-F238E27FC236}">
                <a16:creationId xmlns:a16="http://schemas.microsoft.com/office/drawing/2014/main" id="{B1A46B58-CF09-4DFB-A52A-740FE96FB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745" y="3101511"/>
            <a:ext cx="428630" cy="42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52F1A6-9685-3C8F-869F-EE51734E798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12" t="22406" r="18526" b="10416"/>
          <a:stretch/>
        </p:blipFill>
        <p:spPr>
          <a:xfrm>
            <a:off x="1786579" y="1012315"/>
            <a:ext cx="3186112" cy="46070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68CC9F-6CDD-6A20-AC82-8C88792C06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804" y="3910997"/>
            <a:ext cx="428630" cy="42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54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8B94D1-4E55-4A97-AAB9-53E67E018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76D5266-6B5D-4D73-A813-021FF49CEF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69EEB61-F3F9-47B8-8A87-58AEEA892074}"/>
              </a:ext>
            </a:extLst>
          </p:cNvPr>
          <p:cNvSpPr/>
          <p:nvPr/>
        </p:nvSpPr>
        <p:spPr>
          <a:xfrm>
            <a:off x="5435029" y="2425888"/>
            <a:ext cx="6123473" cy="279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chemeClr val="bg1"/>
                </a:solidFill>
                <a:latin typeface="Montserrat  "/>
              </a:rPr>
              <a:t>Узнаем что такое с </a:t>
            </a:r>
            <a:r>
              <a:rPr lang="en-US" sz="2400" dirty="0">
                <a:solidFill>
                  <a:schemeClr val="bg1"/>
                </a:solidFill>
                <a:latin typeface="Montserrat  "/>
              </a:rPr>
              <a:t>Kafka Connect</a:t>
            </a:r>
            <a:endParaRPr lang="ru-RU" sz="2400" dirty="0">
              <a:solidFill>
                <a:schemeClr val="bg1"/>
              </a:solidFill>
              <a:latin typeface="Montserrat  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chemeClr val="bg1"/>
                </a:solidFill>
                <a:latin typeface="Montserrat  "/>
              </a:rPr>
              <a:t>Репликации</a:t>
            </a:r>
            <a:r>
              <a:rPr lang="en-GB" sz="2400" dirty="0">
                <a:solidFill>
                  <a:schemeClr val="bg1"/>
                </a:solidFill>
                <a:latin typeface="Montserrat  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Montserrat  "/>
              </a:rPr>
              <a:t>и причем тут </a:t>
            </a:r>
            <a:r>
              <a:rPr lang="en-US" sz="2400" dirty="0" err="1">
                <a:solidFill>
                  <a:schemeClr val="bg1"/>
                </a:solidFill>
                <a:latin typeface="Montserrat  "/>
              </a:rPr>
              <a:t>Debezium</a:t>
            </a:r>
            <a:endParaRPr lang="en-GB" sz="2400" dirty="0">
              <a:solidFill>
                <a:schemeClr val="bg1"/>
              </a:solidFill>
              <a:latin typeface="Montserrat  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chemeClr val="bg1"/>
                </a:solidFill>
                <a:latin typeface="Montserrat  "/>
              </a:rPr>
              <a:t>Научимся настраивать и работать с </a:t>
            </a:r>
            <a:r>
              <a:rPr lang="en-US" sz="2400" dirty="0" err="1">
                <a:solidFill>
                  <a:schemeClr val="bg1"/>
                </a:solidFill>
                <a:latin typeface="Montserrat  "/>
              </a:rPr>
              <a:t>Debezium</a:t>
            </a:r>
            <a:endParaRPr lang="ru-RU" sz="2400" dirty="0">
              <a:solidFill>
                <a:schemeClr val="bg1"/>
              </a:solidFill>
              <a:latin typeface="Montserrat  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825C733-FBE9-46BB-9D80-0F0365C18CE6}"/>
              </a:ext>
            </a:extLst>
          </p:cNvPr>
          <p:cNvSpPr txBox="1">
            <a:spLocks/>
          </p:cNvSpPr>
          <p:nvPr/>
        </p:nvSpPr>
        <p:spPr>
          <a:xfrm>
            <a:off x="1027415" y="2354112"/>
            <a:ext cx="4720241" cy="23411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ru-RU" sz="3600" dirty="0">
                <a:solidFill>
                  <a:schemeClr val="bg1"/>
                </a:solidFill>
                <a:latin typeface="Montserrat ExtraBold" panose="00000900000000000000" pitchFamily="2" charset="-52"/>
                <a:ea typeface="+mn-ea"/>
                <a:cs typeface="+mn-cs"/>
              </a:rPr>
              <a:t>Применение</a:t>
            </a:r>
            <a:endParaRPr lang="en-US" sz="3600" dirty="0">
              <a:solidFill>
                <a:schemeClr val="bg1"/>
              </a:solidFill>
              <a:latin typeface="Montserrat ExtraBold" panose="00000900000000000000" pitchFamily="2" charset="-52"/>
              <a:ea typeface="+mn-ea"/>
              <a:cs typeface="+mn-cs"/>
            </a:endParaRPr>
          </a:p>
          <a:p>
            <a:pPr>
              <a:lnSpc>
                <a:spcPct val="110000"/>
              </a:lnSpc>
            </a:pPr>
            <a:r>
              <a:rPr lang="en-US" sz="3600" dirty="0" err="1">
                <a:solidFill>
                  <a:schemeClr val="bg1"/>
                </a:solidFill>
                <a:latin typeface="Montserrat ExtraBold" panose="00000900000000000000" pitchFamily="2" charset="-52"/>
                <a:ea typeface="+mn-ea"/>
                <a:cs typeface="+mn-cs"/>
              </a:rPr>
              <a:t>Debezium</a:t>
            </a:r>
            <a:r>
              <a:rPr lang="en-GB" sz="3600" dirty="0">
                <a:solidFill>
                  <a:schemeClr val="bg1"/>
                </a:solidFill>
                <a:latin typeface="Montserrat ExtraBold" panose="00000900000000000000" pitchFamily="2" charset="-52"/>
                <a:ea typeface="+mn-ea"/>
                <a:cs typeface="+mn-cs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ru-RU" sz="3600" dirty="0">
                <a:solidFill>
                  <a:schemeClr val="bg1"/>
                </a:solidFill>
                <a:latin typeface="Montserrat ExtraBold" panose="00000900000000000000" pitchFamily="2" charset="-52"/>
                <a:ea typeface="+mn-ea"/>
                <a:cs typeface="+mn-cs"/>
              </a:rPr>
              <a:t>для обработки потоковых </a:t>
            </a:r>
            <a:endParaRPr lang="en-US" sz="3600" dirty="0">
              <a:solidFill>
                <a:schemeClr val="bg1"/>
              </a:solidFill>
              <a:latin typeface="Montserrat ExtraBold" panose="00000900000000000000" pitchFamily="2" charset="-52"/>
              <a:ea typeface="+mn-ea"/>
              <a:cs typeface="+mn-cs"/>
            </a:endParaRPr>
          </a:p>
          <a:p>
            <a:pPr>
              <a:lnSpc>
                <a:spcPct val="110000"/>
              </a:lnSpc>
            </a:pPr>
            <a:r>
              <a:rPr lang="ru-RU" sz="3600" dirty="0">
                <a:solidFill>
                  <a:schemeClr val="bg1"/>
                </a:solidFill>
                <a:latin typeface="Montserrat ExtraBold" panose="00000900000000000000" pitchFamily="2" charset="-52"/>
                <a:ea typeface="+mn-ea"/>
                <a:cs typeface="+mn-cs"/>
              </a:rPr>
              <a:t>данных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75187E78-16C9-44BE-9D3D-BED77BDB3984}"/>
              </a:ext>
            </a:extLst>
          </p:cNvPr>
          <p:cNvCxnSpPr>
            <a:cxnSpLocks/>
          </p:cNvCxnSpPr>
          <p:nvPr/>
        </p:nvCxnSpPr>
        <p:spPr>
          <a:xfrm>
            <a:off x="5147352" y="2258458"/>
            <a:ext cx="0" cy="2622014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246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BC7E52-36F8-4833-8A4E-1F67EB1EE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653AF34-CA4C-4E01-BD28-B96BB083F1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99E51CD-2BB0-4779-BBB9-8A6934E516A6}"/>
              </a:ext>
            </a:extLst>
          </p:cNvPr>
          <p:cNvSpPr txBox="1">
            <a:spLocks/>
          </p:cNvSpPr>
          <p:nvPr/>
        </p:nvSpPr>
        <p:spPr>
          <a:xfrm>
            <a:off x="829884" y="687100"/>
            <a:ext cx="10877014" cy="1387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GB" sz="4800" b="1" dirty="0">
                <a:solidFill>
                  <a:schemeClr val="bg1"/>
                </a:solidFill>
                <a:latin typeface="Helvetica" pitchFamily="2" charset="0"/>
              </a:rPr>
              <a:t>Event-Driven Architecture</a:t>
            </a:r>
          </a:p>
          <a:p>
            <a:pPr>
              <a:lnSpc>
                <a:spcPct val="110000"/>
              </a:lnSpc>
            </a:pPr>
            <a:endParaRPr lang="ru-RU" sz="5400" b="1" dirty="0">
              <a:solidFill>
                <a:schemeClr val="bg1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E33BE0A-9A96-491D-809C-D3A5E893CEA2}"/>
              </a:ext>
            </a:extLst>
          </p:cNvPr>
          <p:cNvSpPr txBox="1">
            <a:spLocks/>
          </p:cNvSpPr>
          <p:nvPr/>
        </p:nvSpPr>
        <p:spPr>
          <a:xfrm>
            <a:off x="636698" y="2074176"/>
            <a:ext cx="9543000" cy="37108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endParaRPr lang="ru-RU" sz="1800" b="1" dirty="0">
              <a:solidFill>
                <a:schemeClr val="bg1"/>
              </a:solidFill>
              <a:latin typeface="Montserrat" panose="00000500000000000000" pitchFamily="2" charset="-5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B81090-D795-1160-F679-C158BB242E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11"/>
          <a:stretch/>
        </p:blipFill>
        <p:spPr>
          <a:xfrm>
            <a:off x="1014749" y="1484320"/>
            <a:ext cx="9341498" cy="395386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53670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52361698-3D69-402A-9A9E-0EB1BA3149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" y="0"/>
            <a:ext cx="12192000" cy="6858000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833B39-8C5C-49AF-9A81-BA8ADC4CB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5043"/>
            <a:ext cx="10515600" cy="1325563"/>
          </a:xfrm>
        </p:spPr>
        <p:txBody>
          <a:bodyPr>
            <a:noAutofit/>
          </a:bodyPr>
          <a:lstStyle/>
          <a:p>
            <a:pPr algn="l"/>
            <a:r>
              <a:rPr lang="ru-RU" sz="4000" b="1" dirty="0">
                <a:solidFill>
                  <a:schemeClr val="bg1"/>
                </a:solidFill>
                <a:latin typeface="Montserrat ExtraBold" panose="00000900000000000000" pitchFamily="2" charset="-52"/>
              </a:rPr>
              <a:t>Основные концепции</a:t>
            </a:r>
            <a:r>
              <a:rPr lang="en-US" sz="4000" b="1" dirty="0">
                <a:solidFill>
                  <a:schemeClr val="bg1"/>
                </a:solidFill>
                <a:latin typeface="Montserrat ExtraBold" panose="00000900000000000000" pitchFamily="2" charset="-52"/>
              </a:rPr>
              <a:t> Apache Kafka</a:t>
            </a:r>
            <a:endParaRPr lang="en-GB" sz="4000" b="1" i="0" dirty="0">
              <a:solidFill>
                <a:schemeClr val="bg1"/>
              </a:solidFill>
              <a:effectLst/>
              <a:latin typeface="Montserrat ExtraBold" panose="00000900000000000000" pitchFamily="2" charset="-52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C2AD0CC-24DA-4B5C-B360-6B07A55C259C}"/>
              </a:ext>
            </a:extLst>
          </p:cNvPr>
          <p:cNvSpPr/>
          <p:nvPr/>
        </p:nvSpPr>
        <p:spPr>
          <a:xfrm>
            <a:off x="1028503" y="2749811"/>
            <a:ext cx="4737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Montserrat ExtraBold" panose="00000900000000000000" pitchFamily="2" charset="-52"/>
              </a:rPr>
              <a:t>1</a:t>
            </a:r>
            <a:endParaRPr lang="ru-RU" sz="28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A31330B-F70A-4C85-85D5-EC5140E5710F}"/>
              </a:ext>
            </a:extLst>
          </p:cNvPr>
          <p:cNvSpPr/>
          <p:nvPr/>
        </p:nvSpPr>
        <p:spPr>
          <a:xfrm>
            <a:off x="3721443" y="2749811"/>
            <a:ext cx="4737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Montserrat ExtraBold" panose="00000900000000000000" pitchFamily="2" charset="-52"/>
              </a:rPr>
              <a:t>2</a:t>
            </a:r>
            <a:endParaRPr lang="ru-RU" sz="280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998B250-9DF8-4682-B98A-8A39951AB257}"/>
              </a:ext>
            </a:extLst>
          </p:cNvPr>
          <p:cNvSpPr/>
          <p:nvPr/>
        </p:nvSpPr>
        <p:spPr>
          <a:xfrm>
            <a:off x="6414384" y="2749811"/>
            <a:ext cx="4737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Montserrat ExtraBold" panose="00000900000000000000" pitchFamily="2" charset="-52"/>
              </a:rPr>
              <a:t>3</a:t>
            </a:r>
            <a:endParaRPr lang="ru-RU" sz="280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7185443-6843-442A-AF7E-F3A108A10905}"/>
              </a:ext>
            </a:extLst>
          </p:cNvPr>
          <p:cNvSpPr/>
          <p:nvPr/>
        </p:nvSpPr>
        <p:spPr>
          <a:xfrm>
            <a:off x="9047181" y="2749811"/>
            <a:ext cx="4178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Montserrat ExtraBold" panose="00000900000000000000" pitchFamily="2" charset="-52"/>
              </a:rPr>
              <a:t>4</a:t>
            </a:r>
            <a:endParaRPr lang="ru-RU" sz="28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098ED1D-C4FF-461C-9C4C-10CA7256CC5E}"/>
              </a:ext>
            </a:extLst>
          </p:cNvPr>
          <p:cNvSpPr/>
          <p:nvPr/>
        </p:nvSpPr>
        <p:spPr>
          <a:xfrm>
            <a:off x="1028503" y="3560324"/>
            <a:ext cx="206489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i="0" dirty="0">
                <a:solidFill>
                  <a:schemeClr val="bg1"/>
                </a:solidFill>
                <a:effectLst/>
                <a:latin typeface="Montserrat ExtraBold" panose="00000900000000000000" pitchFamily="2" charset="-52"/>
              </a:rPr>
              <a:t>Publish and subscribe</a:t>
            </a:r>
            <a:endParaRPr lang="ru-RU" sz="2800" dirty="0">
              <a:solidFill>
                <a:schemeClr val="bg1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64AF48CB-BCC9-45C0-BEBA-AB990EC25686}"/>
              </a:ext>
            </a:extLst>
          </p:cNvPr>
          <p:cNvSpPr/>
          <p:nvPr/>
        </p:nvSpPr>
        <p:spPr>
          <a:xfrm>
            <a:off x="3721443" y="3584970"/>
            <a:ext cx="20648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i="0" dirty="0">
                <a:solidFill>
                  <a:schemeClr val="bg1"/>
                </a:solidFill>
                <a:effectLst/>
                <a:latin typeface="Montserrat ExtraBold" panose="00000900000000000000" pitchFamily="2" charset="-52"/>
              </a:rPr>
              <a:t>Store</a:t>
            </a:r>
            <a:endParaRPr lang="ru-RU" sz="2800" dirty="0">
              <a:solidFill>
                <a:schemeClr val="bg1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77ABA44-BD12-4D6B-BCEF-96012DEA814A}"/>
              </a:ext>
            </a:extLst>
          </p:cNvPr>
          <p:cNvSpPr/>
          <p:nvPr/>
        </p:nvSpPr>
        <p:spPr>
          <a:xfrm>
            <a:off x="6414383" y="3584970"/>
            <a:ext cx="20648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i="0" dirty="0">
                <a:solidFill>
                  <a:schemeClr val="bg1"/>
                </a:solidFill>
                <a:effectLst/>
                <a:latin typeface="Montserrat ExtraBold" panose="00000900000000000000" pitchFamily="2" charset="-52"/>
              </a:rPr>
              <a:t>Process</a:t>
            </a:r>
            <a:endParaRPr lang="ru-RU" sz="2800" dirty="0">
              <a:solidFill>
                <a:schemeClr val="bg1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BF77059F-8A09-472E-9D0A-4AEA85CDA683}"/>
              </a:ext>
            </a:extLst>
          </p:cNvPr>
          <p:cNvSpPr/>
          <p:nvPr/>
        </p:nvSpPr>
        <p:spPr>
          <a:xfrm>
            <a:off x="9047181" y="3584970"/>
            <a:ext cx="206489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i="0" dirty="0">
                <a:solidFill>
                  <a:schemeClr val="bg1"/>
                </a:solidFill>
                <a:effectLst/>
                <a:latin typeface="Montserrat ExtraBold" panose="00000900000000000000" pitchFamily="2" charset="-52"/>
              </a:rPr>
              <a:t>Integration</a:t>
            </a:r>
            <a:endParaRPr lang="ru-RU" sz="2800" dirty="0">
              <a:solidFill>
                <a:schemeClr val="bg1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6D6B81A-783A-CF57-F987-68048D4B11D8}"/>
              </a:ext>
            </a:extLst>
          </p:cNvPr>
          <p:cNvSpPr/>
          <p:nvPr/>
        </p:nvSpPr>
        <p:spPr>
          <a:xfrm>
            <a:off x="8898276" y="2544209"/>
            <a:ext cx="2455524" cy="318498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glow rad="139700">
              <a:srgbClr val="EF11C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5C8972-F0AF-75CD-851B-C947451C9A58}"/>
              </a:ext>
            </a:extLst>
          </p:cNvPr>
          <p:cNvSpPr txBox="1"/>
          <p:nvPr/>
        </p:nvSpPr>
        <p:spPr>
          <a:xfrm>
            <a:off x="9047181" y="3606481"/>
            <a:ext cx="195365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  <a:latin typeface="Montserrat ExtraBold" panose="00000900000000000000" pitchFamily="2" charset="-52"/>
              </a:rPr>
              <a:t>Integration</a:t>
            </a:r>
            <a:endParaRPr lang="ru-RU" sz="2800" dirty="0">
              <a:solidFill>
                <a:schemeClr val="bg1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E1CD9F-7BFF-8910-076C-DB171FEA53AE}"/>
              </a:ext>
            </a:extLst>
          </p:cNvPr>
          <p:cNvSpPr txBox="1"/>
          <p:nvPr/>
        </p:nvSpPr>
        <p:spPr>
          <a:xfrm>
            <a:off x="9117243" y="2644171"/>
            <a:ext cx="861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Montserrat ExtraBold" panose="00000900000000000000" pitchFamily="2" charset="-52"/>
              </a:rPr>
              <a:t>4</a:t>
            </a:r>
            <a:endParaRPr lang="ru-RU" sz="2800" dirty="0">
              <a:solidFill>
                <a:schemeClr val="bg1"/>
              </a:solidFill>
              <a:latin typeface="Montserrat ExtraBold" panose="000009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137002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BC7E52-36F8-4833-8A4E-1F67EB1EE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653AF34-CA4C-4E01-BD28-B96BB083F1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99E51CD-2BB0-4779-BBB9-8A6934E516A6}"/>
              </a:ext>
            </a:extLst>
          </p:cNvPr>
          <p:cNvSpPr txBox="1">
            <a:spLocks/>
          </p:cNvSpPr>
          <p:nvPr/>
        </p:nvSpPr>
        <p:spPr>
          <a:xfrm>
            <a:off x="636698" y="365125"/>
            <a:ext cx="10515600" cy="1709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4000" b="1" dirty="0">
                <a:solidFill>
                  <a:schemeClr val="bg1"/>
                </a:solidFill>
                <a:latin typeface="Montserrat ExtraBold" panose="00000900000000000000" pitchFamily="2" charset="-52"/>
              </a:rPr>
              <a:t>Что такое </a:t>
            </a:r>
            <a:r>
              <a:rPr lang="en-US" sz="4000" b="1" dirty="0">
                <a:solidFill>
                  <a:schemeClr val="bg1"/>
                </a:solidFill>
                <a:latin typeface="Montserrat ExtraBold" panose="00000900000000000000" pitchFamily="2" charset="-52"/>
              </a:rPr>
              <a:t>Kafka Connect</a:t>
            </a:r>
            <a:r>
              <a:rPr lang="ru-RU" sz="4000" b="1" dirty="0">
                <a:solidFill>
                  <a:schemeClr val="bg1"/>
                </a:solidFill>
                <a:latin typeface="Montserrat ExtraBold" panose="00000900000000000000" pitchFamily="2" charset="-52"/>
              </a:rPr>
              <a:t>?</a:t>
            </a:r>
            <a:endParaRPr lang="en-GB" sz="4000" b="1" dirty="0">
              <a:solidFill>
                <a:schemeClr val="bg1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E33BE0A-9A96-491D-809C-D3A5E893CEA2}"/>
              </a:ext>
            </a:extLst>
          </p:cNvPr>
          <p:cNvSpPr txBox="1">
            <a:spLocks/>
          </p:cNvSpPr>
          <p:nvPr/>
        </p:nvSpPr>
        <p:spPr>
          <a:xfrm>
            <a:off x="636698" y="2074176"/>
            <a:ext cx="9543000" cy="37108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endParaRPr lang="ru-RU" sz="1800" b="1" dirty="0">
              <a:solidFill>
                <a:schemeClr val="bg1"/>
              </a:solidFill>
              <a:latin typeface="Montserrat" panose="00000500000000000000" pitchFamily="2" charset="-5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F85A5C-C955-C82B-CA56-AB388F51B103}"/>
              </a:ext>
            </a:extLst>
          </p:cNvPr>
          <p:cNvSpPr txBox="1"/>
          <p:nvPr/>
        </p:nvSpPr>
        <p:spPr>
          <a:xfrm>
            <a:off x="636697" y="2051274"/>
            <a:ext cx="4303823" cy="136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endParaRPr lang="en-US" sz="2000" dirty="0">
              <a:solidFill>
                <a:schemeClr val="bg1"/>
              </a:solidFill>
              <a:latin typeface="Montserrat  "/>
              <a:ea typeface="+mj-ea"/>
              <a:cs typeface="+mj-cs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Montserrat  "/>
                <a:ea typeface="+mj-ea"/>
                <a:cs typeface="+mj-cs"/>
              </a:rPr>
              <a:t>Source connectors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Montserrat  "/>
              <a:ea typeface="+mj-ea"/>
              <a:cs typeface="+mj-cs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Montserrat  "/>
                <a:ea typeface="+mj-ea"/>
                <a:cs typeface="+mj-cs"/>
              </a:rPr>
              <a:t>Sink connectors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B7ABD7-1352-03E0-F87C-DE1E5FAD07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524" y="1690689"/>
            <a:ext cx="6211777" cy="21984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7766B54-03BD-0102-8BE1-2534A00286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75" y="3990698"/>
            <a:ext cx="6442188" cy="224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788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8B94D1-4E55-4A97-AAB9-53E67E018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76D5266-6B5D-4D73-A813-021FF49CEF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37B1280C-A456-BA97-384B-85E7A400CA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55174" y="655221"/>
            <a:ext cx="5715000" cy="124460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E259619-CB0C-EFBB-E81A-33DB0EF26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340129"/>
              </p:ext>
            </p:extLst>
          </p:nvPr>
        </p:nvGraphicFramePr>
        <p:xfrm>
          <a:off x="2338251" y="2352522"/>
          <a:ext cx="8190412" cy="32514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95206">
                  <a:extLst>
                    <a:ext uri="{9D8B030D-6E8A-4147-A177-3AD203B41FA5}">
                      <a16:colId xmlns:a16="http://schemas.microsoft.com/office/drawing/2014/main" val="2848585092"/>
                    </a:ext>
                  </a:extLst>
                </a:gridCol>
                <a:gridCol w="4095206">
                  <a:extLst>
                    <a:ext uri="{9D8B030D-6E8A-4147-A177-3AD203B41FA5}">
                      <a16:colId xmlns:a16="http://schemas.microsoft.com/office/drawing/2014/main" val="1207178111"/>
                    </a:ext>
                  </a:extLst>
                </a:gridCol>
              </a:tblGrid>
              <a:tr h="3251444">
                <a:tc>
                  <a:txBody>
                    <a:bodyPr/>
                    <a:lstStyle/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GB" sz="2800" b="0" i="0" u="none" strike="noStrike" dirty="0">
                          <a:solidFill>
                            <a:schemeClr val="bg1"/>
                          </a:solidFill>
                          <a:effectLst/>
                          <a:latin typeface="acumin-pro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MySQL</a:t>
                      </a:r>
                      <a:endParaRPr lang="en-GB" sz="2800" b="0" i="0" dirty="0">
                        <a:solidFill>
                          <a:schemeClr val="bg1"/>
                        </a:solidFill>
                        <a:effectLst/>
                        <a:latin typeface="acumin-pro"/>
                      </a:endParaRP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GB" sz="2800" b="0" i="0" u="none" strike="noStrike" dirty="0">
                          <a:solidFill>
                            <a:schemeClr val="bg1"/>
                          </a:solidFill>
                          <a:effectLst/>
                          <a:latin typeface="acumin-pro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MariaDB</a:t>
                      </a:r>
                      <a:endParaRPr lang="en-GB" sz="2800" b="0" i="0" dirty="0">
                        <a:solidFill>
                          <a:schemeClr val="bg1"/>
                        </a:solidFill>
                        <a:effectLst/>
                        <a:latin typeface="acumin-pro"/>
                      </a:endParaRP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GB" sz="2800" b="0" i="0" u="none" strike="noStrike" dirty="0">
                          <a:solidFill>
                            <a:schemeClr val="bg1"/>
                          </a:solidFill>
                          <a:effectLst/>
                          <a:latin typeface="acumin-pro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MongoDB</a:t>
                      </a:r>
                      <a:endParaRPr lang="en-GB" sz="2800" b="0" i="0" dirty="0">
                        <a:solidFill>
                          <a:schemeClr val="bg1"/>
                        </a:solidFill>
                        <a:effectLst/>
                        <a:latin typeface="acumin-pro"/>
                      </a:endParaRP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GB" sz="2800" b="0" i="0" u="none" strike="noStrike" dirty="0">
                          <a:solidFill>
                            <a:schemeClr val="bg1"/>
                          </a:solidFill>
                          <a:effectLst/>
                          <a:latin typeface="acumin-pro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PostgreSQL</a:t>
                      </a:r>
                      <a:endParaRPr lang="en-GB" sz="2800" b="0" i="0" dirty="0">
                        <a:solidFill>
                          <a:schemeClr val="bg1"/>
                        </a:solidFill>
                        <a:effectLst/>
                        <a:latin typeface="acumin-pro"/>
                      </a:endParaRP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GB" sz="2800" b="0" i="0" u="none" strike="noStrike" dirty="0">
                          <a:solidFill>
                            <a:schemeClr val="bg1"/>
                          </a:solidFill>
                          <a:effectLst/>
                          <a:latin typeface="acumin-pro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Oracle</a:t>
                      </a:r>
                      <a:endParaRPr lang="ru-RU" sz="2800" b="0" i="0" u="none" strike="noStrike" dirty="0">
                        <a:solidFill>
                          <a:schemeClr val="bg1"/>
                        </a:solidFill>
                        <a:effectLst/>
                        <a:latin typeface="acumin-pro"/>
                      </a:endParaRP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GB" sz="2800" b="0" i="0" u="none" strike="noStrike" dirty="0">
                          <a:solidFill>
                            <a:schemeClr val="bg1"/>
                          </a:solidFill>
                          <a:effectLst/>
                          <a:latin typeface="acumin-pro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Informix</a:t>
                      </a:r>
                      <a:endParaRPr lang="en-GB" sz="2800" b="0" i="0" dirty="0">
                        <a:solidFill>
                          <a:schemeClr val="bg1"/>
                        </a:solidFill>
                        <a:effectLst/>
                        <a:latin typeface="acumin-pro"/>
                      </a:endParaRPr>
                    </a:p>
                    <a:p>
                      <a:endParaRPr lang="en-BY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GB" sz="2800" b="0" i="0" u="none" strike="noStrike" dirty="0">
                          <a:solidFill>
                            <a:schemeClr val="bg1"/>
                          </a:solidFill>
                          <a:effectLst/>
                          <a:latin typeface="acumin-pro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SQL Server</a:t>
                      </a:r>
                      <a:endParaRPr lang="en-GB" sz="2800" b="0" i="0" dirty="0">
                        <a:solidFill>
                          <a:schemeClr val="bg1"/>
                        </a:solidFill>
                        <a:effectLst/>
                        <a:latin typeface="acumin-pro"/>
                      </a:endParaRP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GB" sz="2800" b="0" i="0" u="none" strike="noStrike" dirty="0">
                          <a:solidFill>
                            <a:schemeClr val="bg1"/>
                          </a:solidFill>
                          <a:effectLst/>
                          <a:latin typeface="acumin-pro"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Db2</a:t>
                      </a:r>
                      <a:endParaRPr lang="en-GB" sz="2800" b="0" i="0" dirty="0">
                        <a:solidFill>
                          <a:schemeClr val="bg1"/>
                        </a:solidFill>
                        <a:effectLst/>
                        <a:latin typeface="acumin-pro"/>
                      </a:endParaRP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GB" sz="2800" b="0" i="0" u="none" strike="noStrike" dirty="0">
                          <a:solidFill>
                            <a:schemeClr val="bg1"/>
                          </a:solidFill>
                          <a:effectLst/>
                          <a:latin typeface="acumin-pro"/>
                          <a:hlinkClick r:id="rId1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Cassandra</a:t>
                      </a:r>
                      <a:endParaRPr lang="en-GB" sz="2800" b="0" i="0" dirty="0">
                        <a:solidFill>
                          <a:schemeClr val="bg1"/>
                        </a:solidFill>
                        <a:effectLst/>
                        <a:latin typeface="acumin-pro"/>
                      </a:endParaRP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GB" sz="2800" b="0" i="0" u="none" strike="noStrike" dirty="0">
                          <a:solidFill>
                            <a:schemeClr val="bg1"/>
                          </a:solidFill>
                          <a:effectLst/>
                          <a:latin typeface="acumin-pro"/>
                          <a:hlinkClick r:id="rId1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Vitess</a:t>
                      </a:r>
                      <a:endParaRPr lang="en-GB" sz="2800" b="0" i="0" dirty="0">
                        <a:solidFill>
                          <a:schemeClr val="bg1"/>
                        </a:solidFill>
                        <a:effectLst/>
                        <a:latin typeface="acumin-pro"/>
                      </a:endParaRP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GB" sz="2800" b="0" i="0" u="none" strike="noStrike" dirty="0">
                          <a:solidFill>
                            <a:schemeClr val="bg1"/>
                          </a:solidFill>
                          <a:effectLst/>
                          <a:latin typeface="acumin-pro"/>
                          <a:hlinkClick r:id="rId1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Spanner</a:t>
                      </a:r>
                      <a:endParaRPr lang="en-GB" sz="2800" b="0" i="0" dirty="0">
                        <a:solidFill>
                          <a:schemeClr val="bg1"/>
                        </a:solidFill>
                        <a:effectLst/>
                        <a:latin typeface="acumin-pro"/>
                      </a:endParaRPr>
                    </a:p>
                    <a:p>
                      <a:endParaRPr lang="en-BY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932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8715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BC7E52-36F8-4833-8A4E-1F67EB1EE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653AF34-CA4C-4E01-BD28-B96BB083F1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99E51CD-2BB0-4779-BBB9-8A6934E516A6}"/>
              </a:ext>
            </a:extLst>
          </p:cNvPr>
          <p:cNvSpPr txBox="1">
            <a:spLocks/>
          </p:cNvSpPr>
          <p:nvPr/>
        </p:nvSpPr>
        <p:spPr>
          <a:xfrm>
            <a:off x="838200" y="133303"/>
            <a:ext cx="10314098" cy="1709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000" b="1" dirty="0">
                <a:solidFill>
                  <a:schemeClr val="bg1"/>
                </a:solidFill>
                <a:latin typeface="Montserrat  "/>
              </a:rPr>
              <a:t>Репликации</a:t>
            </a:r>
            <a:r>
              <a:rPr lang="en-GB" sz="4000" b="1" dirty="0">
                <a:solidFill>
                  <a:schemeClr val="bg1"/>
                </a:solidFill>
                <a:latin typeface="Montserrat  "/>
              </a:rPr>
              <a:t> </a:t>
            </a:r>
            <a:r>
              <a:rPr lang="ru-RU" sz="4000" b="1" dirty="0">
                <a:solidFill>
                  <a:schemeClr val="bg1"/>
                </a:solidFill>
                <a:latin typeface="Montserrat  "/>
              </a:rPr>
              <a:t>и причем тут </a:t>
            </a:r>
            <a:r>
              <a:rPr lang="en-US" sz="4000" b="1" dirty="0" err="1">
                <a:solidFill>
                  <a:schemeClr val="bg1"/>
                </a:solidFill>
                <a:latin typeface="Montserrat  "/>
              </a:rPr>
              <a:t>Debezium</a:t>
            </a:r>
            <a:endParaRPr lang="en-GB" sz="4000" b="1" dirty="0">
              <a:solidFill>
                <a:schemeClr val="bg1"/>
              </a:solidFill>
              <a:latin typeface="Montserrat  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E33BE0A-9A96-491D-809C-D3A5E893CEA2}"/>
              </a:ext>
            </a:extLst>
          </p:cNvPr>
          <p:cNvSpPr txBox="1">
            <a:spLocks/>
          </p:cNvSpPr>
          <p:nvPr/>
        </p:nvSpPr>
        <p:spPr>
          <a:xfrm>
            <a:off x="636698" y="2074176"/>
            <a:ext cx="9543000" cy="37108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endParaRPr lang="ru-RU" sz="1800" b="1" dirty="0">
              <a:solidFill>
                <a:schemeClr val="bg1"/>
              </a:solidFill>
              <a:latin typeface="Montserrat" panose="00000500000000000000" pitchFamily="2" charset="-5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E15BA0-3DC7-E59F-E104-4559540BD36D}"/>
              </a:ext>
            </a:extLst>
          </p:cNvPr>
          <p:cNvSpPr txBox="1"/>
          <p:nvPr/>
        </p:nvSpPr>
        <p:spPr>
          <a:xfrm>
            <a:off x="838200" y="1708761"/>
            <a:ext cx="997819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.SF NS"/>
                <a:ea typeface="+mj-ea"/>
                <a:cs typeface="+mj-cs"/>
              </a:rPr>
              <a:t>Internal</a:t>
            </a:r>
            <a:r>
              <a:rPr lang="en-GB" sz="2400" dirty="0">
                <a:solidFill>
                  <a:schemeClr val="bg1"/>
                </a:solidFill>
                <a:latin typeface=".SF NS"/>
                <a:ea typeface="+mj-ea"/>
                <a:cs typeface="+mj-cs"/>
              </a:rPr>
              <a:t> log:</a:t>
            </a:r>
            <a:endParaRPr lang="ru-RU" sz="2400" dirty="0">
              <a:solidFill>
                <a:schemeClr val="bg1"/>
              </a:solidFill>
              <a:latin typeface=".SF NS"/>
              <a:ea typeface="+mj-ea"/>
              <a:cs typeface="+mj-cs"/>
            </a:endParaRPr>
          </a:p>
          <a:p>
            <a:pPr marL="800100" lvl="1" indent="-342900">
              <a:spcBef>
                <a:spcPts val="1000"/>
              </a:spcBef>
              <a:buFont typeface="+mj-lt"/>
              <a:buAutoNum type="arabicPeriod"/>
            </a:pPr>
            <a:r>
              <a:rPr lang="ru-RU" sz="2400" b="1" dirty="0">
                <a:solidFill>
                  <a:schemeClr val="bg1"/>
                </a:solidFill>
                <a:latin typeface=".SF NS"/>
                <a:ea typeface="+mj-ea"/>
                <a:cs typeface="+mj-cs"/>
              </a:rPr>
              <a:t>Назначение</a:t>
            </a:r>
            <a:r>
              <a:rPr lang="ru-RU" sz="2400" dirty="0">
                <a:solidFill>
                  <a:schemeClr val="bg1"/>
                </a:solidFill>
                <a:latin typeface=".SF NS"/>
                <a:ea typeface="+mj-ea"/>
                <a:cs typeface="+mj-cs"/>
              </a:rPr>
              <a:t>: Обеспечение надежности операций в системах.</a:t>
            </a:r>
          </a:p>
          <a:p>
            <a:pPr marL="800100" lvl="1" indent="-342900">
              <a:spcBef>
                <a:spcPts val="1000"/>
              </a:spcBef>
              <a:buFont typeface="+mj-lt"/>
              <a:buAutoNum type="arabicPeriod"/>
            </a:pPr>
            <a:r>
              <a:rPr lang="ru-RU" sz="2400" b="1" dirty="0">
                <a:solidFill>
                  <a:schemeClr val="bg1"/>
                </a:solidFill>
                <a:latin typeface=".SF NS"/>
                <a:ea typeface="+mj-ea"/>
                <a:cs typeface="+mj-cs"/>
              </a:rPr>
              <a:t>Основное применение</a:t>
            </a:r>
            <a:r>
              <a:rPr lang="ru-RU" sz="2400" dirty="0">
                <a:solidFill>
                  <a:schemeClr val="bg1"/>
                </a:solidFill>
                <a:latin typeface=".SF NS"/>
                <a:ea typeface="+mj-ea"/>
                <a:cs typeface="+mj-cs"/>
              </a:rPr>
              <a:t>: Журналирование операций для восстановления данных после аварий.</a:t>
            </a:r>
          </a:p>
          <a:p>
            <a:pPr marL="800100" lvl="1" indent="-342900">
              <a:spcBef>
                <a:spcPts val="1000"/>
              </a:spcBef>
              <a:buFont typeface="+mj-lt"/>
              <a:buAutoNum type="arabicPeriod"/>
            </a:pPr>
            <a:endParaRPr lang="ru-RU" sz="2400" dirty="0">
              <a:solidFill>
                <a:schemeClr val="bg1"/>
              </a:solidFill>
              <a:latin typeface=".SF NS"/>
              <a:ea typeface="+mj-ea"/>
              <a:cs typeface="+mj-cs"/>
            </a:endParaRPr>
          </a:p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en-GB" sz="2400" dirty="0">
                <a:solidFill>
                  <a:schemeClr val="bg1"/>
                </a:solidFill>
                <a:latin typeface=".SF NS"/>
                <a:ea typeface="+mj-ea"/>
                <a:cs typeface="+mj-cs"/>
              </a:rPr>
              <a:t>CDC (Change Data Capture):</a:t>
            </a:r>
            <a:endParaRPr lang="ru-RU" sz="2400" dirty="0">
              <a:solidFill>
                <a:schemeClr val="bg1"/>
              </a:solidFill>
              <a:latin typeface=".SF NS"/>
              <a:ea typeface="+mj-ea"/>
              <a:cs typeface="+mj-cs"/>
            </a:endParaRPr>
          </a:p>
          <a:p>
            <a:pPr marL="800100" lvl="1" indent="-342900">
              <a:spcBef>
                <a:spcPts val="1000"/>
              </a:spcBef>
              <a:buFont typeface="+mj-lt"/>
              <a:buAutoNum type="arabicPeriod"/>
            </a:pPr>
            <a:r>
              <a:rPr lang="ru-RU" sz="2400" b="1" dirty="0">
                <a:solidFill>
                  <a:schemeClr val="bg1"/>
                </a:solidFill>
                <a:latin typeface=".SF NS"/>
                <a:ea typeface="+mj-ea"/>
                <a:cs typeface="+mj-cs"/>
              </a:rPr>
              <a:t>Назначение</a:t>
            </a:r>
            <a:r>
              <a:rPr lang="ru-RU" sz="2400" dirty="0">
                <a:solidFill>
                  <a:schemeClr val="bg1"/>
                </a:solidFill>
                <a:latin typeface=".SF NS"/>
                <a:ea typeface="+mj-ea"/>
                <a:cs typeface="+mj-cs"/>
              </a:rPr>
              <a:t>: Отслеживание и извлечение изменений данных для интеграции или синхронизации с другими системами.</a:t>
            </a:r>
          </a:p>
          <a:p>
            <a:pPr marL="800100" lvl="1" indent="-342900">
              <a:spcBef>
                <a:spcPts val="1000"/>
              </a:spcBef>
              <a:buFont typeface="+mj-lt"/>
              <a:buAutoNum type="arabicPeriod"/>
            </a:pPr>
            <a:r>
              <a:rPr lang="ru-RU" sz="2400" b="1" dirty="0">
                <a:solidFill>
                  <a:schemeClr val="bg1"/>
                </a:solidFill>
                <a:latin typeface=".SF NS"/>
                <a:ea typeface="+mj-ea"/>
                <a:cs typeface="+mj-cs"/>
              </a:rPr>
              <a:t>Основное применение</a:t>
            </a:r>
            <a:r>
              <a:rPr lang="ru-RU" sz="2400" dirty="0">
                <a:solidFill>
                  <a:schemeClr val="bg1"/>
                </a:solidFill>
                <a:latin typeface=".SF NS"/>
                <a:ea typeface="+mj-ea"/>
                <a:cs typeface="+mj-cs"/>
              </a:rPr>
              <a:t>: Интеграция данных, репликация, аналитика и </a:t>
            </a:r>
            <a:r>
              <a:rPr lang="en-GB" sz="2400" dirty="0">
                <a:solidFill>
                  <a:schemeClr val="bg1"/>
                </a:solidFill>
                <a:latin typeface=".SF NS"/>
                <a:ea typeface="+mj-ea"/>
                <a:cs typeface="+mj-cs"/>
              </a:rPr>
              <a:t>ETL-</a:t>
            </a:r>
            <a:r>
              <a:rPr lang="ru-RU" sz="2400" dirty="0">
                <a:solidFill>
                  <a:schemeClr val="bg1"/>
                </a:solidFill>
                <a:latin typeface=".SF NS"/>
                <a:ea typeface="+mj-ea"/>
                <a:cs typeface="+mj-cs"/>
              </a:rPr>
              <a:t>процессы в реальном времени.</a:t>
            </a:r>
          </a:p>
          <a:p>
            <a:pPr lvl="1"/>
            <a:endParaRPr lang="ru-RU" dirty="0">
              <a:solidFill>
                <a:schemeClr val="bg1"/>
              </a:solidFill>
              <a:latin typeface=".SF N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1202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8B94D1-4E55-4A97-AAB9-53E67E018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76D5266-6B5D-4D73-A813-021FF49CEF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825C733-FBE9-46BB-9D80-0F0365C18CE6}"/>
              </a:ext>
            </a:extLst>
          </p:cNvPr>
          <p:cNvSpPr txBox="1">
            <a:spLocks/>
          </p:cNvSpPr>
          <p:nvPr/>
        </p:nvSpPr>
        <p:spPr>
          <a:xfrm>
            <a:off x="730004" y="2354112"/>
            <a:ext cx="10623795" cy="2149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ru-RU" sz="3600" dirty="0">
                <a:solidFill>
                  <a:schemeClr val="bg1"/>
                </a:solidFill>
                <a:latin typeface="Montserrat ExtraBold" panose="00000900000000000000" pitchFamily="2" charset="-52"/>
                <a:ea typeface="+mn-ea"/>
                <a:cs typeface="+mn-cs"/>
              </a:rPr>
              <a:t>Вопросы?</a:t>
            </a:r>
          </a:p>
        </p:txBody>
      </p:sp>
    </p:spTree>
    <p:extLst>
      <p:ext uri="{BB962C8B-B14F-4D97-AF65-F5344CB8AC3E}">
        <p14:creationId xmlns:p14="http://schemas.microsoft.com/office/powerpoint/2010/main" val="215601992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2EC19D8-086B-7B43-BE13-2A1C8BD8D623}">
  <we:reference id="wa104380862" version="1.5.0.0" store="en-GB" storeType="OMEX"/>
  <we:alternateReferences>
    <we:reference id="WA104380862" version="1.5.0.0" store="WA10438086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2787</TotalTime>
  <Words>903</Words>
  <Application>Microsoft Macintosh PowerPoint</Application>
  <PresentationFormat>Widescreen</PresentationFormat>
  <Paragraphs>134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34" baseType="lpstr">
      <vt:lpstr>-apple-system</vt:lpstr>
      <vt:lpstr>.SF NS</vt:lpstr>
      <vt:lpstr>acumin-pro</vt:lpstr>
      <vt:lpstr>Arial</vt:lpstr>
      <vt:lpstr>Calibri</vt:lpstr>
      <vt:lpstr>Calibri Light</vt:lpstr>
      <vt:lpstr>Helvetica</vt:lpstr>
      <vt:lpstr>Helvetica Neue</vt:lpstr>
      <vt:lpstr>Montserrat</vt:lpstr>
      <vt:lpstr>Montserrat  </vt:lpstr>
      <vt:lpstr>Montserrat ExtraBold</vt:lpstr>
      <vt:lpstr>Montserrat Medium</vt:lpstr>
      <vt:lpstr>Montserrat SemiBold</vt:lpstr>
      <vt:lpstr>Roboto</vt:lpstr>
      <vt:lpstr>system-ui</vt:lpstr>
      <vt:lpstr>Times New Roman</vt:lpstr>
      <vt:lpstr>Wingdings</vt:lpstr>
      <vt:lpstr>Тема Office</vt:lpstr>
      <vt:lpstr>Debezium: или окно в асинхронный мир данных  Спикер: Евгений Ефименко</vt:lpstr>
      <vt:lpstr>PowerPoint Presentation</vt:lpstr>
      <vt:lpstr>PowerPoint Presentation</vt:lpstr>
      <vt:lpstr>PowerPoint Presentation</vt:lpstr>
      <vt:lpstr>Основные концепции Apache Kafka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ТИТУЛЬНАЯ СТРАНИЦА</dc:title>
  <dc:creator>Савинова Дарья Андреевна</dc:creator>
  <cp:lastModifiedBy>Yauheni Yefimenka</cp:lastModifiedBy>
  <cp:revision>64</cp:revision>
  <dcterms:created xsi:type="dcterms:W3CDTF">2022-08-16T11:10:11Z</dcterms:created>
  <dcterms:modified xsi:type="dcterms:W3CDTF">2024-10-19T12:13:19Z</dcterms:modified>
</cp:coreProperties>
</file>