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RuFwykNNCjoqcS0PKfBNZgLa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9742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73" y="81285"/>
            <a:ext cx="2920931" cy="135421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074503" y="829023"/>
            <a:ext cx="9030761" cy="10771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0" bIns="45700" anchor="t" anchorCtr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entury" panose="02040604050505020304" pitchFamily="18" charset="0"/>
              </a:rPr>
              <a:t>DEPARTMENT OF COMPUTER SCIENCE &amp; ENGINEERING</a:t>
            </a:r>
            <a:endParaRPr lang="en-IN" sz="18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Management System-(College </a:t>
            </a:r>
            <a:r>
              <a:rPr lang="en-US" sz="2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Doot</a:t>
            </a:r>
            <a:r>
              <a:rPr lang="en-U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algn="ctr"/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By- Diptish, Harsh,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Adrija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Pradhyum</a:t>
            </a:r>
            <a:endParaRPr lang="en-US" sz="18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3573" y="1435502"/>
            <a:ext cx="2869543" cy="584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Guide: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Prof. </a:t>
            </a:r>
            <a:r>
              <a:rPr lang="en-IN" sz="16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Hyderali</a:t>
            </a:r>
            <a:r>
              <a:rPr lang="en-IN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6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Hingoliwala</a:t>
            </a:r>
            <a:endParaRPr lang="en-US"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4504" y="170085"/>
            <a:ext cx="742062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entury" panose="02040604050505020304" pitchFamily="18" charset="0"/>
              </a:rPr>
              <a:t>MIT SCHOOL OF COMPUTING </a:t>
            </a:r>
            <a:endParaRPr lang="en-IN" sz="3200" dirty="0">
              <a:solidFill>
                <a:schemeClr val="bg2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6697" y="2259763"/>
            <a:ext cx="4147653" cy="4134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5791" y="61303"/>
            <a:ext cx="12105265" cy="664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A0E22-AA9D-C2F1-6AE0-200D91D0B6BF}"/>
              </a:ext>
            </a:extLst>
          </p:cNvPr>
          <p:cNvSpPr/>
          <p:nvPr/>
        </p:nvSpPr>
        <p:spPr>
          <a:xfrm>
            <a:off x="4479285" y="2259763"/>
            <a:ext cx="4147653" cy="1792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Ideation</a:t>
            </a:r>
          </a:p>
          <a:p>
            <a:endParaRPr lang="en-US" sz="900" b="1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900" b="1" i="0" dirty="0">
                <a:solidFill>
                  <a:schemeClr val="tx1"/>
                </a:solidFill>
                <a:effectLst/>
                <a:latin typeface="Söhne"/>
              </a:rPr>
              <a:t>Interactive Learning Modules: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öhne"/>
              </a:rPr>
              <a:t> Integrate interactive learning modules that offer multimedia content, simulations, and quizzes within the study materials. This can create a more engaging and immersive learning experience for students.</a:t>
            </a:r>
          </a:p>
          <a:p>
            <a:pPr algn="l">
              <a:buFont typeface="+mj-lt"/>
              <a:buAutoNum type="arabicPeriod"/>
            </a:pPr>
            <a:r>
              <a:rPr lang="en-US" sz="900" b="1" i="0" dirty="0">
                <a:solidFill>
                  <a:schemeClr val="tx1"/>
                </a:solidFill>
                <a:effectLst/>
                <a:latin typeface="Söhne"/>
              </a:rPr>
              <a:t>Discussion Forums: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öhne"/>
              </a:rPr>
              <a:t> Incorporate discussion forums where students can interact with their peers, ask questions, and discuss course-related topics. This encourages collaborative learning and knowledge sharing.</a:t>
            </a:r>
          </a:p>
          <a:p>
            <a:pPr algn="l">
              <a:buFont typeface="+mj-lt"/>
              <a:buAutoNum type="arabicPeriod"/>
            </a:pPr>
            <a:r>
              <a:rPr lang="en-US" sz="900" b="1" i="0" dirty="0">
                <a:solidFill>
                  <a:schemeClr val="tx1"/>
                </a:solidFill>
                <a:effectLst/>
                <a:latin typeface="Söhne"/>
              </a:rPr>
              <a:t>Assignment Submission: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öhne"/>
              </a:rPr>
              <a:t> Enable students to submit assignments online, allowing for paperless submission, timely feedback from instructors, and easy tracking of submissions.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A7465C-CE8E-92D5-A0A6-F19BD4466D39}"/>
              </a:ext>
            </a:extLst>
          </p:cNvPr>
          <p:cNvSpPr/>
          <p:nvPr/>
        </p:nvSpPr>
        <p:spPr>
          <a:xfrm>
            <a:off x="8781873" y="2259763"/>
            <a:ext cx="3233430" cy="3080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Proposed Block diagram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IN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5E0F-6536-F962-D7F5-4B3BF34995C5}"/>
              </a:ext>
            </a:extLst>
          </p:cNvPr>
          <p:cNvSpPr txBox="1"/>
          <p:nvPr/>
        </p:nvSpPr>
        <p:spPr>
          <a:xfrm>
            <a:off x="4479284" y="4170988"/>
            <a:ext cx="4147654" cy="116955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sz="800" dirty="0"/>
              <a:t>In today 's educational landscape, effective management and organization play a crucial role in delivering quality learning experiences. However, traditional methods of administering quizzes, setting timetables, and distributing study materials can often be </a:t>
            </a:r>
            <a:r>
              <a:rPr lang="en-US" sz="800" dirty="0" err="1"/>
              <a:t>timeconsuming</a:t>
            </a:r>
            <a:r>
              <a:rPr lang="en-US" sz="800" dirty="0"/>
              <a:t>, </a:t>
            </a:r>
            <a:r>
              <a:rPr lang="en-US" sz="800" dirty="0" err="1"/>
              <a:t>ineffificient</a:t>
            </a:r>
            <a:r>
              <a:rPr lang="en-US" sz="800" dirty="0"/>
              <a:t>, and prone to errors. To address these challenges, there is a growing need for a comprehensive software solution that streamlines educational management tasks, ensuring smooth communication and enhanced productivity for both administrators and students. 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CAE62-F1C8-5BE0-87DA-29778737AE45}"/>
              </a:ext>
            </a:extLst>
          </p:cNvPr>
          <p:cNvSpPr txBox="1"/>
          <p:nvPr/>
        </p:nvSpPr>
        <p:spPr>
          <a:xfrm>
            <a:off x="4479284" y="5471144"/>
            <a:ext cx="414765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Proposed Solution</a:t>
            </a:r>
          </a:p>
          <a:p>
            <a:r>
              <a:rPr lang="en-US" sz="1000" dirty="0"/>
              <a:t>College </a:t>
            </a:r>
            <a:r>
              <a:rPr lang="en-US" sz="1000" dirty="0" err="1"/>
              <a:t>Doot</a:t>
            </a:r>
            <a:r>
              <a:rPr lang="en-US" sz="1000" dirty="0"/>
              <a:t>, administrators gain a powerful toolset to effortlessly manage quizzes, timetables, and study materials. The user-friendly interface empowers them to add quizzes, set timetables with ease, and upload study materials seamlessly.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D4B26-A82D-25A5-B8BF-5B64D5C05EBC}"/>
              </a:ext>
            </a:extLst>
          </p:cNvPr>
          <p:cNvSpPr txBox="1"/>
          <p:nvPr/>
        </p:nvSpPr>
        <p:spPr>
          <a:xfrm>
            <a:off x="8760681" y="5489074"/>
            <a:ext cx="3256631" cy="8925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Scope and Feasibility</a:t>
            </a: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Course Management:</a:t>
            </a:r>
            <a:endParaRPr lang="en-US" sz="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User Management:</a:t>
            </a:r>
            <a:endParaRPr lang="en-US" sz="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Communication and Collaboration:</a:t>
            </a:r>
            <a:endParaRPr lang="en-US" sz="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Technical Feasibility:</a:t>
            </a:r>
            <a:endParaRPr lang="en-US" sz="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800" b="1" i="0" dirty="0">
                <a:solidFill>
                  <a:schemeClr val="tx1"/>
                </a:solidFill>
                <a:effectLst/>
                <a:latin typeface="Söhne"/>
              </a:rPr>
              <a:t>Time Feasibility:</a:t>
            </a:r>
          </a:p>
        </p:txBody>
      </p:sp>
      <p:sp>
        <p:nvSpPr>
          <p:cNvPr id="16" name="Google Shape;87;p1">
            <a:extLst>
              <a:ext uri="{FF2B5EF4-FFF2-40B4-BE49-F238E27FC236}">
                <a16:creationId xmlns:a16="http://schemas.microsoft.com/office/drawing/2014/main" id="{CEC6B75C-49EB-F33F-4AFF-8FF16F13AC6A}"/>
              </a:ext>
            </a:extLst>
          </p:cNvPr>
          <p:cNvSpPr txBox="1"/>
          <p:nvPr/>
        </p:nvSpPr>
        <p:spPr>
          <a:xfrm>
            <a:off x="10565338" y="180102"/>
            <a:ext cx="1556452" cy="584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: TY-CSF-2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Id: 7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2A74C71-90F9-D806-B5C7-F7D34473A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0648"/>
              </p:ext>
            </p:extLst>
          </p:nvPr>
        </p:nvGraphicFramePr>
        <p:xfrm>
          <a:off x="176696" y="2646254"/>
          <a:ext cx="414765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827">
                  <a:extLst>
                    <a:ext uri="{9D8B030D-6E8A-4147-A177-3AD203B41FA5}">
                      <a16:colId xmlns:a16="http://schemas.microsoft.com/office/drawing/2014/main" val="567618897"/>
                    </a:ext>
                  </a:extLst>
                </a:gridCol>
                <a:gridCol w="2073827">
                  <a:extLst>
                    <a:ext uri="{9D8B030D-6E8A-4147-A177-3AD203B41FA5}">
                      <a16:colId xmlns:a16="http://schemas.microsoft.com/office/drawing/2014/main" val="3488843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User says: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Students</a:t>
                      </a:r>
                      <a:r>
                        <a:rPr lang="en-US" sz="9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:-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Frustration when unable to find course materials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Overwhelmed by a heavy workload</a:t>
                      </a:r>
                    </a:p>
                    <a:p>
                      <a:r>
                        <a:rPr lang="en-US" sz="8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Teachers</a:t>
                      </a:r>
                      <a:r>
                        <a:rPr lang="en-US" sz="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:-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Pride when students excel in their courses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Frustration when dealing with technical issues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Satisfaction when effectively delivering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User thinks:</a:t>
                      </a:r>
                    </a:p>
                    <a:p>
                      <a:r>
                        <a:rPr lang="en-US" sz="8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Students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:-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 this course material relevant to my goals?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Will I receive timely feedback on my assignments?</a:t>
                      </a:r>
                    </a:p>
                    <a:p>
                      <a:r>
                        <a:rPr lang="en-US" sz="800" b="1" i="0" u="sng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:-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Are my students understanding the material?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How can I improve the learning experience?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9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2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Experiences and Interactions:</a:t>
                      </a:r>
                    </a:p>
                    <a:p>
                      <a:endParaRPr lang="en-US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800" b="1" i="0" u="sng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Students</a:t>
                      </a: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Navigating through course materials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Submitting assignments and taking quizzes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Participating in discussion forums</a:t>
                      </a:r>
                    </a:p>
                    <a:p>
                      <a:r>
                        <a:rPr lang="en-US" sz="800" b="1" i="0" u="sng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Teachers</a:t>
                      </a: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Creating and organizing course content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Interacting with students through announcements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What user feels:</a:t>
                      </a:r>
                    </a:p>
                    <a:p>
                      <a:pPr lvl="1"/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800" b="1" i="0" u="sng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Students</a:t>
                      </a: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Clear course navigation and organization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Timely feedback on assignments</a:t>
                      </a:r>
                    </a:p>
                    <a:p>
                      <a:pPr marL="171450" lvl="1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Accessible and engaging course content</a:t>
                      </a:r>
                    </a:p>
                    <a:p>
                      <a:r>
                        <a:rPr lang="en-US" sz="800" b="1" i="0" u="sng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Teachers</a:t>
                      </a: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User-friendly tools for content creation and assessment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Efficient communication channels with students</a:t>
                      </a:r>
                    </a:p>
                    <a:p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4399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E60068-33AE-A6BC-77FA-25B4CFCE8A51}"/>
              </a:ext>
            </a:extLst>
          </p:cNvPr>
          <p:cNvSpPr txBox="1"/>
          <p:nvPr/>
        </p:nvSpPr>
        <p:spPr>
          <a:xfrm>
            <a:off x="194624" y="2284687"/>
            <a:ext cx="324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 Thinking- Empathy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0973EE-8027-C07B-89CD-E77229BD111B}"/>
              </a:ext>
            </a:extLst>
          </p:cNvPr>
          <p:cNvSpPr/>
          <p:nvPr/>
        </p:nvSpPr>
        <p:spPr>
          <a:xfrm>
            <a:off x="1809570" y="3944478"/>
            <a:ext cx="835018" cy="6348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0A32D20E-7110-B916-9588-326752212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517" y="2638448"/>
            <a:ext cx="3012141" cy="26515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425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</vt:lpstr>
      <vt:lpstr>Söhne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Kapare</dc:creator>
  <cp:lastModifiedBy>diptish gohane</cp:lastModifiedBy>
  <cp:revision>16</cp:revision>
  <dcterms:created xsi:type="dcterms:W3CDTF">2021-10-01T05:15:36Z</dcterms:created>
  <dcterms:modified xsi:type="dcterms:W3CDTF">2023-08-10T11:39:49Z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5487c9-99ed-4cbc-93a8-0e9b1796bde5_Enabled">
    <vt:lpwstr>true</vt:lpwstr>
  </property>
  <property fmtid="{D5CDD505-2E9C-101B-9397-08002B2CF9AE}" pid="3" name="MSIP_Label_e65487c9-99ed-4cbc-93a8-0e9b1796bde5_SetDate">
    <vt:lpwstr>2023-08-08T08:42:57Z</vt:lpwstr>
  </property>
  <property fmtid="{D5CDD505-2E9C-101B-9397-08002B2CF9AE}" pid="4" name="MSIP_Label_e65487c9-99ed-4cbc-93a8-0e9b1796bde5_Method">
    <vt:lpwstr>Standard</vt:lpwstr>
  </property>
  <property fmtid="{D5CDD505-2E9C-101B-9397-08002B2CF9AE}" pid="5" name="MSIP_Label_e65487c9-99ed-4cbc-93a8-0e9b1796bde5_Name">
    <vt:lpwstr>defa4170-0d19-0005-0004-bc88714345d2</vt:lpwstr>
  </property>
  <property fmtid="{D5CDD505-2E9C-101B-9397-08002B2CF9AE}" pid="6" name="MSIP_Label_e65487c9-99ed-4cbc-93a8-0e9b1796bde5_SiteId">
    <vt:lpwstr>03cb5f0c-1f82-4993-9621-36330f6309ec</vt:lpwstr>
  </property>
  <property fmtid="{D5CDD505-2E9C-101B-9397-08002B2CF9AE}" pid="7" name="MSIP_Label_e65487c9-99ed-4cbc-93a8-0e9b1796bde5_ActionId">
    <vt:lpwstr>a60f17bf-76ab-4b34-ba58-68caf4f4606b</vt:lpwstr>
  </property>
  <property fmtid="{D5CDD505-2E9C-101B-9397-08002B2CF9AE}" pid="8" name="MSIP_Label_e65487c9-99ed-4cbc-93a8-0e9b1796bde5_ContentBits">
    <vt:lpwstr>0</vt:lpwstr>
  </property>
</Properties>
</file>