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Telegraf Bold" charset="1" panose="00000800000000000000"/>
      <p:regular r:id="rId19"/>
    </p:embeddedFont>
    <p:embeddedFont>
      <p:font typeface="Open Sauce Bold" charset="1" panose="00000800000000000000"/>
      <p:regular r:id="rId20"/>
    </p:embeddedFont>
    <p:embeddedFont>
      <p:font typeface="Open Sauce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60616" cy="2601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b="true" sz="3999">
                  <a:solidFill>
                    <a:srgbClr val="FFFFFF">
                      <a:alpha val="21961"/>
                    </a:srgbClr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Title:</a:t>
              </a:r>
              <a:r>
                <a:rPr lang="en-US" sz="3999">
                  <a:solidFill>
                    <a:srgbClr val="FFFFFF">
                      <a:alpha val="21961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 Calendar Application</a:t>
              </a:r>
            </a:p>
            <a:p>
              <a:pPr algn="ctr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b="true" sz="3999">
                  <a:solidFill>
                    <a:srgbClr val="FFFFFF">
                      <a:alpha val="21961"/>
                    </a:srgbClr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Subtitle:</a:t>
              </a:r>
              <a:r>
                <a:rPr lang="en-US" sz="3999">
                  <a:solidFill>
                    <a:srgbClr val="FFFFFF">
                      <a:alpha val="21961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 A Java Swing-based application for Event Management and Reminders</a:t>
              </a:r>
            </a:p>
            <a:p>
              <a:pPr algn="ctr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b="true" sz="3999">
                  <a:solidFill>
                    <a:srgbClr val="FFFFFF">
                      <a:alpha val="21961"/>
                    </a:srgbClr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Members:</a:t>
              </a:r>
              <a:r>
                <a:rPr lang="en-US" sz="3999">
                  <a:solidFill>
                    <a:srgbClr val="FFFFFF">
                      <a:alpha val="21961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 Abdul Monyeem Tamzid,</a:t>
              </a:r>
            </a:p>
            <a:p>
              <a:pPr algn="ctr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b="true" sz="3999">
                  <a:solidFill>
                    <a:srgbClr val="FFFFFF">
                      <a:alpha val="21961"/>
                    </a:srgbClr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University:</a:t>
              </a:r>
              <a:r>
                <a:rPr lang="en-US" sz="3999">
                  <a:solidFill>
                    <a:srgbClr val="FFFFFF">
                      <a:alpha val="21961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 North South University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6111" y="1957635"/>
            <a:ext cx="17991889" cy="628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Title: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Calendar Applicati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Subtitle: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Java Swing-based application for Event Management and Reminders</a:t>
            </a: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Members: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Abdul Monyeem Tamzid ID:2322532042, </a:t>
            </a: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Mehedi Hasan Dip ID:2232167042, </a:t>
            </a: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MD.Tamim Hasan ID:2232239642</a:t>
            </a: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Course Instructor:</a:t>
            </a: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Dr.Mohammad Shifat-E-Rabbi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Section: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8</a:t>
            </a:r>
          </a:p>
          <a:p>
            <a:pPr algn="ctr">
              <a:lnSpc>
                <a:spcPts val="320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488026" y="8140354"/>
            <a:ext cx="550841" cy="937965"/>
          </a:xfrm>
          <a:custGeom>
            <a:avLst/>
            <a:gdLst/>
            <a:ahLst/>
            <a:cxnLst/>
            <a:rect r="r" b="b" t="t" l="l"/>
            <a:pathLst>
              <a:path h="937965" w="550841">
                <a:moveTo>
                  <a:pt x="0" y="0"/>
                </a:moveTo>
                <a:lnTo>
                  <a:pt x="550841" y="0"/>
                </a:lnTo>
                <a:lnTo>
                  <a:pt x="550841" y="937965"/>
                </a:lnTo>
                <a:lnTo>
                  <a:pt x="0" y="937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2043" y="680161"/>
            <a:ext cx="9337871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-17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CSE-215 Project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489342"/>
            <a:ext cx="8641761" cy="7499107"/>
            <a:chOff x="0" y="0"/>
            <a:chExt cx="2276019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6073" y="6902095"/>
            <a:ext cx="7524688" cy="2731483"/>
            <a:chOff x="0" y="0"/>
            <a:chExt cx="1981811" cy="719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1811" cy="719403"/>
            </a:xfrm>
            <a:custGeom>
              <a:avLst/>
              <a:gdLst/>
              <a:ahLst/>
              <a:cxnLst/>
              <a:rect r="r" b="b" t="t" l="l"/>
              <a:pathLst>
                <a:path h="719403" w="1981811">
                  <a:moveTo>
                    <a:pt x="57617" y="0"/>
                  </a:moveTo>
                  <a:lnTo>
                    <a:pt x="1924194" y="0"/>
                  </a:lnTo>
                  <a:cubicBezTo>
                    <a:pt x="1939475" y="0"/>
                    <a:pt x="1954130" y="6070"/>
                    <a:pt x="1964935" y="16876"/>
                  </a:cubicBezTo>
                  <a:cubicBezTo>
                    <a:pt x="1975740" y="27681"/>
                    <a:pt x="1981811" y="42336"/>
                    <a:pt x="1981811" y="57617"/>
                  </a:cubicBezTo>
                  <a:lnTo>
                    <a:pt x="1981811" y="661786"/>
                  </a:lnTo>
                  <a:cubicBezTo>
                    <a:pt x="1981811" y="677067"/>
                    <a:pt x="1975740" y="691722"/>
                    <a:pt x="1964935" y="702528"/>
                  </a:cubicBezTo>
                  <a:cubicBezTo>
                    <a:pt x="1954130" y="713333"/>
                    <a:pt x="1939475" y="719403"/>
                    <a:pt x="1924194" y="719403"/>
                  </a:cubicBezTo>
                  <a:lnTo>
                    <a:pt x="57617" y="719403"/>
                  </a:lnTo>
                  <a:cubicBezTo>
                    <a:pt x="42336" y="719403"/>
                    <a:pt x="27681" y="713333"/>
                    <a:pt x="16876" y="702528"/>
                  </a:cubicBezTo>
                  <a:cubicBezTo>
                    <a:pt x="6070" y="691722"/>
                    <a:pt x="0" y="677067"/>
                    <a:pt x="0" y="661786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981811" cy="786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017970" y="639703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464196"/>
            <a:ext cx="7685655" cy="546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7"/>
              </a:lnSpc>
            </a:pPr>
          </a:p>
          <a:p>
            <a:pPr algn="just" marL="610313" indent="-305157" lvl="1">
              <a:lnSpc>
                <a:spcPts val="3957"/>
              </a:lnSpc>
              <a:buFont typeface="Arial"/>
              <a:buChar char="•"/>
            </a:pPr>
            <a:r>
              <a:rPr lang="en-US" b="true" sz="282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Purpose:</a:t>
            </a:r>
          </a:p>
          <a:p>
            <a:pPr algn="just" marL="1220626" indent="-406875" lvl="2">
              <a:lnSpc>
                <a:spcPts val="3957"/>
              </a:lnSpc>
              <a:buFont typeface="Arial"/>
              <a:buChar char="⚬"/>
            </a:pPr>
            <a:r>
              <a:rPr lang="en-US" sz="28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an interactive calendar application using Java Swing.</a:t>
            </a:r>
          </a:p>
          <a:p>
            <a:pPr algn="just" marL="1220626" indent="-406875" lvl="2">
              <a:lnSpc>
                <a:spcPts val="3957"/>
              </a:lnSpc>
              <a:buFont typeface="Arial"/>
              <a:buChar char="⚬"/>
            </a:pPr>
            <a:r>
              <a:rPr lang="en-US" sz="28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 features like event management and reminders.</a:t>
            </a:r>
          </a:p>
          <a:p>
            <a:pPr algn="just" marL="610313" indent="-305157" lvl="1">
              <a:lnSpc>
                <a:spcPts val="3957"/>
              </a:lnSpc>
              <a:buFont typeface="Arial"/>
              <a:buChar char="•"/>
            </a:pPr>
            <a:r>
              <a:rPr lang="en-US" b="true" sz="282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Highlights:</a:t>
            </a:r>
          </a:p>
          <a:p>
            <a:pPr algn="just" marL="1220626" indent="-406875" lvl="2">
              <a:lnSpc>
                <a:spcPts val="3957"/>
              </a:lnSpc>
              <a:buFont typeface="Arial"/>
              <a:buChar char="⚬"/>
            </a:pPr>
            <a:r>
              <a:rPr lang="en-US" sz="28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User-friendly GUI.</a:t>
            </a:r>
          </a:p>
          <a:p>
            <a:pPr algn="just" marL="1220626" indent="-406875" lvl="2">
              <a:lnSpc>
                <a:spcPts val="3957"/>
              </a:lnSpc>
              <a:buFont typeface="Arial"/>
              <a:buChar char="⚬"/>
            </a:pPr>
            <a:r>
              <a:rPr lang="en-US" sz="28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Persistent event storage.</a:t>
            </a:r>
          </a:p>
          <a:p>
            <a:pPr algn="just" marL="1220626" indent="-406875" lvl="2">
              <a:lnSpc>
                <a:spcPts val="3957"/>
              </a:lnSpc>
              <a:buFont typeface="Arial"/>
              <a:buChar char="⚬"/>
            </a:pPr>
            <a:r>
              <a:rPr lang="en-US" sz="28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notifications for events.</a:t>
            </a:r>
          </a:p>
          <a:p>
            <a:pPr algn="just">
              <a:lnSpc>
                <a:spcPts val="395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568599" y="7211860"/>
            <a:ext cx="7719401" cy="216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Slide 2: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4827" y="1341814"/>
            <a:ext cx="10876417" cy="7467954"/>
            <a:chOff x="0" y="0"/>
            <a:chExt cx="2864571" cy="1966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4571" cy="1966869"/>
            </a:xfrm>
            <a:custGeom>
              <a:avLst/>
              <a:gdLst/>
              <a:ahLst/>
              <a:cxnLst/>
              <a:rect r="r" b="b" t="t" l="l"/>
              <a:pathLst>
                <a:path h="196686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1927007"/>
                  </a:lnTo>
                  <a:cubicBezTo>
                    <a:pt x="2864571" y="1949022"/>
                    <a:pt x="2846724" y="1966869"/>
                    <a:pt x="2824709" y="1966869"/>
                  </a:cubicBezTo>
                  <a:lnTo>
                    <a:pt x="39861" y="1966869"/>
                  </a:lnTo>
                  <a:cubicBezTo>
                    <a:pt x="17846" y="1966869"/>
                    <a:pt x="0" y="1949022"/>
                    <a:pt x="0" y="1927007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864571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662857"/>
            <a:ext cx="4454452" cy="4114800"/>
          </a:xfrm>
          <a:custGeom>
            <a:avLst/>
            <a:gdLst/>
            <a:ahLst/>
            <a:cxnLst/>
            <a:rect r="r" b="b" t="t" l="l"/>
            <a:pathLst>
              <a:path h="4114800" w="4454452">
                <a:moveTo>
                  <a:pt x="0" y="0"/>
                </a:moveTo>
                <a:lnTo>
                  <a:pt x="4454452" y="0"/>
                </a:lnTo>
                <a:lnTo>
                  <a:pt x="4454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291361" y="3991846"/>
            <a:ext cx="8967939" cy="438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Core Components: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CalendarApplication: Main application class integrating UI and core logic.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CalendarManager: Manages event storage and retrieval.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Event: Represents individual calendar events.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ReminderService: Schedules and displays reminders.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Utility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Provides utility methods for date-time parsing.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71713" y="1721840"/>
            <a:ext cx="7353298" cy="233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6"/>
              </a:lnSpc>
            </a:pPr>
            <a:r>
              <a:rPr lang="en-US" sz="8467" spc="-38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Slide 3: Project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77845" y="4592311"/>
            <a:ext cx="9783203" cy="5519941"/>
            <a:chOff x="0" y="0"/>
            <a:chExt cx="2576646" cy="1453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6646" cy="1453812"/>
            </a:xfrm>
            <a:custGeom>
              <a:avLst/>
              <a:gdLst/>
              <a:ahLst/>
              <a:cxnLst/>
              <a:rect r="r" b="b" t="t" l="l"/>
              <a:pathLst>
                <a:path h="1453812" w="2576646">
                  <a:moveTo>
                    <a:pt x="44315" y="0"/>
                  </a:moveTo>
                  <a:lnTo>
                    <a:pt x="2532331" y="0"/>
                  </a:lnTo>
                  <a:cubicBezTo>
                    <a:pt x="2556806" y="0"/>
                    <a:pt x="2576646" y="19841"/>
                    <a:pt x="2576646" y="44315"/>
                  </a:cubicBezTo>
                  <a:lnTo>
                    <a:pt x="2576646" y="1409496"/>
                  </a:lnTo>
                  <a:cubicBezTo>
                    <a:pt x="2576646" y="1421249"/>
                    <a:pt x="2571977" y="1432521"/>
                    <a:pt x="2563667" y="1440832"/>
                  </a:cubicBezTo>
                  <a:cubicBezTo>
                    <a:pt x="2555356" y="1449143"/>
                    <a:pt x="2544084" y="1453812"/>
                    <a:pt x="2532331" y="1453812"/>
                  </a:cubicBezTo>
                  <a:lnTo>
                    <a:pt x="44315" y="1453812"/>
                  </a:lnTo>
                  <a:cubicBezTo>
                    <a:pt x="32562" y="1453812"/>
                    <a:pt x="21290" y="1449143"/>
                    <a:pt x="12980" y="1440832"/>
                  </a:cubicBezTo>
                  <a:cubicBezTo>
                    <a:pt x="4669" y="1432521"/>
                    <a:pt x="0" y="1421249"/>
                    <a:pt x="0" y="1409496"/>
                  </a:cubicBezTo>
                  <a:lnTo>
                    <a:pt x="0" y="44315"/>
                  </a:lnTo>
                  <a:cubicBezTo>
                    <a:pt x="0" y="32562"/>
                    <a:pt x="4669" y="21290"/>
                    <a:pt x="12980" y="12980"/>
                  </a:cubicBezTo>
                  <a:cubicBezTo>
                    <a:pt x="21290" y="4669"/>
                    <a:pt x="32562" y="0"/>
                    <a:pt x="443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76646" cy="152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1559" y="3464085"/>
            <a:ext cx="7360570" cy="5474424"/>
          </a:xfrm>
          <a:custGeom>
            <a:avLst/>
            <a:gdLst/>
            <a:ahLst/>
            <a:cxnLst/>
            <a:rect r="r" b="b" t="t" l="l"/>
            <a:pathLst>
              <a:path h="5474424" w="7360570">
                <a:moveTo>
                  <a:pt x="0" y="0"/>
                </a:moveTo>
                <a:lnTo>
                  <a:pt x="7360570" y="0"/>
                </a:lnTo>
                <a:lnTo>
                  <a:pt x="7360570" y="5474424"/>
                </a:lnTo>
                <a:lnTo>
                  <a:pt x="0" y="5474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16624" y="5067300"/>
            <a:ext cx="8796495" cy="466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3"/>
              </a:lnSpc>
            </a:pPr>
          </a:p>
          <a:p>
            <a:pPr algn="just" marL="574173" indent="-287086" lvl="1">
              <a:lnSpc>
                <a:spcPts val="3723"/>
              </a:lnSpc>
              <a:buFont typeface="Arial"/>
              <a:buChar char="•"/>
            </a:pPr>
            <a:r>
              <a:rPr lang="en-US" b="true" sz="265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Calendar Display:</a:t>
            </a:r>
          </a:p>
          <a:p>
            <a:pPr algn="just" marL="1148346" indent="-382782" lvl="2">
              <a:lnSpc>
                <a:spcPts val="3723"/>
              </a:lnSpc>
              <a:buFont typeface="Arial"/>
              <a:buChar char="⚬"/>
            </a:pPr>
            <a:r>
              <a:rPr lang="en-US" sz="26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Monthly view with navigation.</a:t>
            </a:r>
          </a:p>
          <a:p>
            <a:pPr algn="just" marL="1148346" indent="-382782" lvl="2">
              <a:lnSpc>
                <a:spcPts val="3723"/>
              </a:lnSpc>
              <a:buFont typeface="Arial"/>
              <a:buChar char="⚬"/>
            </a:pPr>
            <a:r>
              <a:rPr lang="en-US" sz="26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Highlights current date.</a:t>
            </a:r>
          </a:p>
          <a:p>
            <a:pPr algn="just" marL="574173" indent="-287086" lvl="1">
              <a:lnSpc>
                <a:spcPts val="3723"/>
              </a:lnSpc>
              <a:buFont typeface="Arial"/>
              <a:buChar char="•"/>
            </a:pPr>
            <a:r>
              <a:rPr lang="en-US" b="true" sz="265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Event Management:</a:t>
            </a:r>
          </a:p>
          <a:p>
            <a:pPr algn="just" marL="1148346" indent="-382782" lvl="2">
              <a:lnSpc>
                <a:spcPts val="3723"/>
              </a:lnSpc>
              <a:buFont typeface="Arial"/>
              <a:buChar char="⚬"/>
            </a:pPr>
            <a:r>
              <a:rPr lang="en-US" sz="26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 events with date, time, and description.</a:t>
            </a:r>
          </a:p>
          <a:p>
            <a:pPr algn="just" marL="1148346" indent="-382782" lvl="2">
              <a:lnSpc>
                <a:spcPts val="3723"/>
              </a:lnSpc>
              <a:buFont typeface="Arial"/>
              <a:buChar char="⚬"/>
            </a:pPr>
            <a:r>
              <a:rPr lang="en-US" sz="26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Persist events to a file for future sessions.</a:t>
            </a:r>
          </a:p>
          <a:p>
            <a:pPr algn="just" marL="574173" indent="-287086" lvl="1">
              <a:lnSpc>
                <a:spcPts val="3723"/>
              </a:lnSpc>
              <a:buFont typeface="Arial"/>
              <a:buChar char="•"/>
            </a:pPr>
            <a:r>
              <a:rPr lang="en-US" b="true" sz="265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Reminders:</a:t>
            </a:r>
          </a:p>
          <a:p>
            <a:pPr algn="just" marL="1148346" indent="-382782" lvl="2">
              <a:lnSpc>
                <a:spcPts val="3723"/>
              </a:lnSpc>
              <a:buFont typeface="Arial"/>
              <a:buChar char="⚬"/>
            </a:pPr>
            <a:r>
              <a:rPr lang="en-US" sz="26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notifications for upcoming events.</a:t>
            </a:r>
          </a:p>
          <a:p>
            <a:pPr algn="just">
              <a:lnSpc>
                <a:spcPts val="3723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172868" y="1544087"/>
            <a:ext cx="4994245" cy="2506679"/>
            <a:chOff x="0" y="0"/>
            <a:chExt cx="1315357" cy="6601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15357" cy="660195"/>
            </a:xfrm>
            <a:custGeom>
              <a:avLst/>
              <a:gdLst/>
              <a:ahLst/>
              <a:cxnLst/>
              <a:rect r="r" b="b" t="t" l="l"/>
              <a:pathLst>
                <a:path h="660195" w="1315357">
                  <a:moveTo>
                    <a:pt x="86809" y="0"/>
                  </a:moveTo>
                  <a:lnTo>
                    <a:pt x="1228547" y="0"/>
                  </a:lnTo>
                  <a:cubicBezTo>
                    <a:pt x="1276491" y="0"/>
                    <a:pt x="1315357" y="38866"/>
                    <a:pt x="1315357" y="86809"/>
                  </a:cubicBezTo>
                  <a:lnTo>
                    <a:pt x="1315357" y="573386"/>
                  </a:lnTo>
                  <a:cubicBezTo>
                    <a:pt x="1315357" y="621329"/>
                    <a:pt x="1276491" y="660195"/>
                    <a:pt x="1228547" y="660195"/>
                  </a:cubicBezTo>
                  <a:lnTo>
                    <a:pt x="86809" y="660195"/>
                  </a:lnTo>
                  <a:cubicBezTo>
                    <a:pt x="63786" y="660195"/>
                    <a:pt x="41706" y="651049"/>
                    <a:pt x="25426" y="634769"/>
                  </a:cubicBezTo>
                  <a:cubicBezTo>
                    <a:pt x="9146" y="618489"/>
                    <a:pt x="0" y="596409"/>
                    <a:pt x="0" y="573386"/>
                  </a:cubicBezTo>
                  <a:lnTo>
                    <a:pt x="0" y="86809"/>
                  </a:lnTo>
                  <a:cubicBezTo>
                    <a:pt x="0" y="63786"/>
                    <a:pt x="9146" y="41706"/>
                    <a:pt x="25426" y="25426"/>
                  </a:cubicBezTo>
                  <a:cubicBezTo>
                    <a:pt x="41706" y="9146"/>
                    <a:pt x="63786" y="0"/>
                    <a:pt x="868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42875"/>
              <a:ext cx="1315357" cy="803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0"/>
                </a:lnSpc>
              </a:pPr>
              <a:r>
                <a:rPr lang="en-US" sz="5000" b="true">
                  <a:solidFill>
                    <a:srgbClr val="FFFFFF">
                      <a:alpha val="77647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Slide 4: Features</a:t>
              </a:r>
            </a:p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3132" y="1028700"/>
            <a:ext cx="4994245" cy="2173498"/>
            <a:chOff x="0" y="0"/>
            <a:chExt cx="1315357" cy="5724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5357" cy="572444"/>
            </a:xfrm>
            <a:custGeom>
              <a:avLst/>
              <a:gdLst/>
              <a:ahLst/>
              <a:cxnLst/>
              <a:rect r="r" b="b" t="t" l="l"/>
              <a:pathLst>
                <a:path h="572444" w="1315357">
                  <a:moveTo>
                    <a:pt x="86809" y="0"/>
                  </a:moveTo>
                  <a:lnTo>
                    <a:pt x="1228547" y="0"/>
                  </a:lnTo>
                  <a:cubicBezTo>
                    <a:pt x="1276491" y="0"/>
                    <a:pt x="1315357" y="38866"/>
                    <a:pt x="1315357" y="86809"/>
                  </a:cubicBezTo>
                  <a:lnTo>
                    <a:pt x="1315357" y="485634"/>
                  </a:lnTo>
                  <a:cubicBezTo>
                    <a:pt x="1315357" y="508658"/>
                    <a:pt x="1306211" y="530738"/>
                    <a:pt x="1289931" y="547018"/>
                  </a:cubicBezTo>
                  <a:cubicBezTo>
                    <a:pt x="1273651" y="563298"/>
                    <a:pt x="1251571" y="572444"/>
                    <a:pt x="1228547" y="572444"/>
                  </a:cubicBezTo>
                  <a:lnTo>
                    <a:pt x="86809" y="572444"/>
                  </a:lnTo>
                  <a:cubicBezTo>
                    <a:pt x="38866" y="572444"/>
                    <a:pt x="0" y="533578"/>
                    <a:pt x="0" y="485634"/>
                  </a:cubicBezTo>
                  <a:lnTo>
                    <a:pt x="0" y="86809"/>
                  </a:lnTo>
                  <a:cubicBezTo>
                    <a:pt x="0" y="63786"/>
                    <a:pt x="9146" y="41706"/>
                    <a:pt x="25426" y="25426"/>
                  </a:cubicBezTo>
                  <a:cubicBezTo>
                    <a:pt x="41706" y="9146"/>
                    <a:pt x="63786" y="0"/>
                    <a:pt x="868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315357" cy="639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8598" y="3607383"/>
            <a:ext cx="8043182" cy="5052515"/>
            <a:chOff x="0" y="0"/>
            <a:chExt cx="2118369" cy="13307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8369" cy="1330704"/>
            </a:xfrm>
            <a:custGeom>
              <a:avLst/>
              <a:gdLst/>
              <a:ahLst/>
              <a:cxnLst/>
              <a:rect r="r" b="b" t="t" l="l"/>
              <a:pathLst>
                <a:path h="1330704" w="2118369">
                  <a:moveTo>
                    <a:pt x="53902" y="0"/>
                  </a:moveTo>
                  <a:lnTo>
                    <a:pt x="2064466" y="0"/>
                  </a:lnTo>
                  <a:cubicBezTo>
                    <a:pt x="2078762" y="0"/>
                    <a:pt x="2092473" y="5679"/>
                    <a:pt x="2102581" y="15788"/>
                  </a:cubicBezTo>
                  <a:cubicBezTo>
                    <a:pt x="2112690" y="25896"/>
                    <a:pt x="2118369" y="39607"/>
                    <a:pt x="2118369" y="53902"/>
                  </a:cubicBezTo>
                  <a:lnTo>
                    <a:pt x="2118369" y="1276801"/>
                  </a:lnTo>
                  <a:cubicBezTo>
                    <a:pt x="2118369" y="1291097"/>
                    <a:pt x="2112690" y="1304807"/>
                    <a:pt x="2102581" y="1314916"/>
                  </a:cubicBezTo>
                  <a:cubicBezTo>
                    <a:pt x="2092473" y="1325025"/>
                    <a:pt x="2078762" y="1330704"/>
                    <a:pt x="2064466" y="1330704"/>
                  </a:cubicBezTo>
                  <a:lnTo>
                    <a:pt x="53902" y="1330704"/>
                  </a:lnTo>
                  <a:cubicBezTo>
                    <a:pt x="39607" y="1330704"/>
                    <a:pt x="25896" y="1325025"/>
                    <a:pt x="15788" y="1314916"/>
                  </a:cubicBezTo>
                  <a:cubicBezTo>
                    <a:pt x="5679" y="1304807"/>
                    <a:pt x="0" y="1291097"/>
                    <a:pt x="0" y="1276801"/>
                  </a:cubicBezTo>
                  <a:lnTo>
                    <a:pt x="0" y="53902"/>
                  </a:lnTo>
                  <a:cubicBezTo>
                    <a:pt x="0" y="39607"/>
                    <a:pt x="5679" y="25896"/>
                    <a:pt x="15788" y="15788"/>
                  </a:cubicBezTo>
                  <a:cubicBezTo>
                    <a:pt x="25896" y="5679"/>
                    <a:pt x="39607" y="0"/>
                    <a:pt x="5390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118369" cy="1397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08001" y="3607383"/>
            <a:ext cx="7726710" cy="5832676"/>
          </a:xfrm>
          <a:custGeom>
            <a:avLst/>
            <a:gdLst/>
            <a:ahLst/>
            <a:cxnLst/>
            <a:rect r="r" b="b" t="t" l="l"/>
            <a:pathLst>
              <a:path h="5832676" w="7726710">
                <a:moveTo>
                  <a:pt x="0" y="0"/>
                </a:moveTo>
                <a:lnTo>
                  <a:pt x="7726710" y="0"/>
                </a:lnTo>
                <a:lnTo>
                  <a:pt x="7726710" y="5832675"/>
                </a:lnTo>
                <a:lnTo>
                  <a:pt x="0" y="58326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31781" y="589911"/>
            <a:ext cx="6746967" cy="2612287"/>
          </a:xfrm>
          <a:custGeom>
            <a:avLst/>
            <a:gdLst/>
            <a:ahLst/>
            <a:cxnLst/>
            <a:rect r="r" b="b" t="t" l="l"/>
            <a:pathLst>
              <a:path h="2612287" w="6746967">
                <a:moveTo>
                  <a:pt x="0" y="0"/>
                </a:moveTo>
                <a:lnTo>
                  <a:pt x="6746967" y="0"/>
                </a:lnTo>
                <a:lnTo>
                  <a:pt x="6746967" y="2612287"/>
                </a:lnTo>
                <a:lnTo>
                  <a:pt x="0" y="26122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837073"/>
            <a:ext cx="5883110" cy="482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Main Components: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Calendar panel with navigation buttons.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Input fields for event creation.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Event display area.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Technology: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Developed using Java Swing.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and intuitive layout.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48457" y="1226434"/>
            <a:ext cx="4443597" cy="121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1"/>
              </a:lnSpc>
              <a:spcBef>
                <a:spcPct val="0"/>
              </a:spcBef>
            </a:pPr>
            <a:r>
              <a:rPr lang="en-US" b="true" sz="34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Slide 5: User Interface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1067" y="1317317"/>
            <a:ext cx="7145508" cy="3248776"/>
            <a:chOff x="0" y="0"/>
            <a:chExt cx="1881944" cy="8556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1944" cy="855645"/>
            </a:xfrm>
            <a:custGeom>
              <a:avLst/>
              <a:gdLst/>
              <a:ahLst/>
              <a:cxnLst/>
              <a:rect r="r" b="b" t="t" l="l"/>
              <a:pathLst>
                <a:path h="855645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794971"/>
                  </a:lnTo>
                  <a:cubicBezTo>
                    <a:pt x="1881944" y="828480"/>
                    <a:pt x="1854780" y="855645"/>
                    <a:pt x="1821270" y="855645"/>
                  </a:cubicBezTo>
                  <a:lnTo>
                    <a:pt x="60674" y="855645"/>
                  </a:lnTo>
                  <a:cubicBezTo>
                    <a:pt x="27165" y="855645"/>
                    <a:pt x="0" y="828480"/>
                    <a:pt x="0" y="794971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81944" cy="922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0497" y="5236116"/>
            <a:ext cx="9969830" cy="4125227"/>
            <a:chOff x="0" y="0"/>
            <a:chExt cx="2625799" cy="10864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25799" cy="1086479"/>
            </a:xfrm>
            <a:custGeom>
              <a:avLst/>
              <a:gdLst/>
              <a:ahLst/>
              <a:cxnLst/>
              <a:rect r="r" b="b" t="t" l="l"/>
              <a:pathLst>
                <a:path h="1086479" w="2625799">
                  <a:moveTo>
                    <a:pt x="32614" y="0"/>
                  </a:moveTo>
                  <a:lnTo>
                    <a:pt x="2593184" y="0"/>
                  </a:lnTo>
                  <a:cubicBezTo>
                    <a:pt x="2611197" y="0"/>
                    <a:pt x="2625799" y="14602"/>
                    <a:pt x="2625799" y="32614"/>
                  </a:cubicBezTo>
                  <a:lnTo>
                    <a:pt x="2625799" y="1053865"/>
                  </a:lnTo>
                  <a:cubicBezTo>
                    <a:pt x="2625799" y="1071877"/>
                    <a:pt x="2611197" y="1086479"/>
                    <a:pt x="2593184" y="1086479"/>
                  </a:cubicBezTo>
                  <a:lnTo>
                    <a:pt x="32614" y="1086479"/>
                  </a:lnTo>
                  <a:cubicBezTo>
                    <a:pt x="14602" y="1086479"/>
                    <a:pt x="0" y="1071877"/>
                    <a:pt x="0" y="1053865"/>
                  </a:cubicBezTo>
                  <a:lnTo>
                    <a:pt x="0" y="32614"/>
                  </a:lnTo>
                  <a:cubicBezTo>
                    <a:pt x="0" y="14602"/>
                    <a:pt x="14602" y="0"/>
                    <a:pt x="326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625799" cy="115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346163" y="2057637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9058" y="5343261"/>
            <a:ext cx="10152411" cy="361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6"/>
              </a:lnSpc>
            </a:pPr>
          </a:p>
          <a:p>
            <a:pPr algn="just" marL="595248" indent="-297624" lvl="1">
              <a:lnSpc>
                <a:spcPts val="3859"/>
              </a:lnSpc>
              <a:buFont typeface="Arial"/>
              <a:buChar char="•"/>
            </a:pPr>
            <a:r>
              <a:rPr lang="en-US" b="true" sz="2757" spc="-1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Diagram showing relationships between classes:</a:t>
            </a:r>
          </a:p>
          <a:p>
            <a:pPr algn="just" marL="1190495" indent="-396832" lvl="2">
              <a:lnSpc>
                <a:spcPts val="3859"/>
              </a:lnSpc>
              <a:buFont typeface="Arial"/>
              <a:buChar char="⚬"/>
            </a:pPr>
            <a:r>
              <a:rPr lang="en-US" b="true" sz="2757" spc="-1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CalendarApplication</a:t>
            </a:r>
            <a:r>
              <a:rPr lang="en-US" sz="2757" spc="-12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connects </a:t>
            </a:r>
            <a:r>
              <a:rPr lang="en-US" b="true" sz="2757" spc="-1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CalendarManager</a:t>
            </a:r>
            <a:r>
              <a:rPr lang="en-US" sz="2757" spc="-12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and </a:t>
            </a:r>
            <a:r>
              <a:rPr lang="en-US" b="true" sz="2757" spc="-1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ReminderService.</a:t>
            </a:r>
          </a:p>
          <a:p>
            <a:pPr algn="just" marL="1190495" indent="-396832" lvl="2">
              <a:lnSpc>
                <a:spcPts val="3859"/>
              </a:lnSpc>
              <a:buFont typeface="Arial"/>
              <a:buChar char="⚬"/>
            </a:pPr>
            <a:r>
              <a:rPr lang="en-US" b="true" sz="2757" spc="-1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Event</a:t>
            </a:r>
            <a:r>
              <a:rPr lang="en-US" sz="2757" spc="-12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used by </a:t>
            </a:r>
            <a:r>
              <a:rPr lang="en-US" b="true" sz="2757" spc="-1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CalendarManager </a:t>
            </a:r>
            <a:r>
              <a:rPr lang="en-US" sz="2757" spc="-12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and </a:t>
            </a:r>
            <a:r>
              <a:rPr lang="en-US" b="true" sz="2757" spc="-1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ReminderService</a:t>
            </a:r>
            <a:r>
              <a:rPr lang="en-US" sz="2757" spc="-12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just" marL="1190495" indent="-396832" lvl="2">
              <a:lnSpc>
                <a:spcPts val="3859"/>
              </a:lnSpc>
              <a:buFont typeface="Arial"/>
              <a:buChar char="⚬"/>
            </a:pPr>
            <a:r>
              <a:rPr lang="en-US" b="true" sz="2757" spc="-1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Utility</a:t>
            </a:r>
            <a:r>
              <a:rPr lang="en-US" sz="2757" spc="-12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for shared methods.</a:t>
            </a:r>
          </a:p>
          <a:p>
            <a:pPr algn="just">
              <a:lnSpc>
                <a:spcPts val="3216"/>
              </a:lnSpc>
            </a:pPr>
          </a:p>
          <a:p>
            <a:pPr algn="just">
              <a:lnSpc>
                <a:spcPts val="321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310465" y="1785371"/>
            <a:ext cx="5946711" cy="178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2"/>
              </a:lnSpc>
            </a:pPr>
            <a:r>
              <a:rPr lang="en-US" sz="6512" spc="-29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Slide 6: 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92896"/>
            <a:ext cx="8811729" cy="5466951"/>
            <a:chOff x="0" y="0"/>
            <a:chExt cx="2320785" cy="1439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0785" cy="1439856"/>
            </a:xfrm>
            <a:custGeom>
              <a:avLst/>
              <a:gdLst/>
              <a:ahLst/>
              <a:cxnLst/>
              <a:rect r="r" b="b" t="t" l="l"/>
              <a:pathLst>
                <a:path h="1439856" w="2320785">
                  <a:moveTo>
                    <a:pt x="49201" y="0"/>
                  </a:moveTo>
                  <a:lnTo>
                    <a:pt x="2271583" y="0"/>
                  </a:lnTo>
                  <a:cubicBezTo>
                    <a:pt x="2298756" y="0"/>
                    <a:pt x="2320785" y="22028"/>
                    <a:pt x="2320785" y="49201"/>
                  </a:cubicBezTo>
                  <a:lnTo>
                    <a:pt x="2320785" y="1390654"/>
                  </a:lnTo>
                  <a:cubicBezTo>
                    <a:pt x="2320785" y="1417827"/>
                    <a:pt x="2298756" y="1439856"/>
                    <a:pt x="2271583" y="1439856"/>
                  </a:cubicBezTo>
                  <a:lnTo>
                    <a:pt x="49201" y="1439856"/>
                  </a:lnTo>
                  <a:cubicBezTo>
                    <a:pt x="22028" y="1439856"/>
                    <a:pt x="0" y="1417827"/>
                    <a:pt x="0" y="1390654"/>
                  </a:cubicBezTo>
                  <a:lnTo>
                    <a:pt x="0" y="49201"/>
                  </a:lnTo>
                  <a:cubicBezTo>
                    <a:pt x="0" y="22028"/>
                    <a:pt x="22028" y="0"/>
                    <a:pt x="4920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320785" cy="1506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74656" y="508854"/>
            <a:ext cx="6908662" cy="2771740"/>
            <a:chOff x="0" y="0"/>
            <a:chExt cx="1819565" cy="7300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9565" cy="730005"/>
            </a:xfrm>
            <a:custGeom>
              <a:avLst/>
              <a:gdLst/>
              <a:ahLst/>
              <a:cxnLst/>
              <a:rect r="r" b="b" t="t" l="l"/>
              <a:pathLst>
                <a:path h="730005" w="1819565">
                  <a:moveTo>
                    <a:pt x="62754" y="0"/>
                  </a:moveTo>
                  <a:lnTo>
                    <a:pt x="1756811" y="0"/>
                  </a:lnTo>
                  <a:cubicBezTo>
                    <a:pt x="1791470" y="0"/>
                    <a:pt x="1819565" y="28096"/>
                    <a:pt x="1819565" y="62754"/>
                  </a:cubicBezTo>
                  <a:lnTo>
                    <a:pt x="1819565" y="667251"/>
                  </a:lnTo>
                  <a:cubicBezTo>
                    <a:pt x="1819565" y="701909"/>
                    <a:pt x="1791470" y="730005"/>
                    <a:pt x="1756811" y="730005"/>
                  </a:cubicBezTo>
                  <a:lnTo>
                    <a:pt x="62754" y="730005"/>
                  </a:lnTo>
                  <a:cubicBezTo>
                    <a:pt x="28096" y="730005"/>
                    <a:pt x="0" y="701909"/>
                    <a:pt x="0" y="667251"/>
                  </a:cubicBezTo>
                  <a:lnTo>
                    <a:pt x="0" y="62754"/>
                  </a:lnTo>
                  <a:cubicBezTo>
                    <a:pt x="0" y="28096"/>
                    <a:pt x="28096" y="0"/>
                    <a:pt x="627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19565" cy="7966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72398" y="4504420"/>
            <a:ext cx="7313179" cy="4113663"/>
          </a:xfrm>
          <a:custGeom>
            <a:avLst/>
            <a:gdLst/>
            <a:ahLst/>
            <a:cxnLst/>
            <a:rect r="r" b="b" t="t" l="l"/>
            <a:pathLst>
              <a:path h="4113663" w="7313179">
                <a:moveTo>
                  <a:pt x="0" y="0"/>
                </a:moveTo>
                <a:lnTo>
                  <a:pt x="7313179" y="0"/>
                </a:lnTo>
                <a:lnTo>
                  <a:pt x="7313179" y="4113663"/>
                </a:lnTo>
                <a:lnTo>
                  <a:pt x="0" y="4113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038853"/>
            <a:ext cx="8470665" cy="483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2"/>
              </a:lnSpc>
            </a:pPr>
          </a:p>
          <a:p>
            <a:pPr algn="just" marL="540203" indent="-270101" lvl="1">
              <a:lnSpc>
                <a:spcPts val="3502"/>
              </a:lnSpc>
              <a:buFont typeface="Arial"/>
              <a:buChar char="•"/>
            </a:pPr>
            <a:r>
              <a:rPr lang="en-US" b="true" sz="250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Challenge:</a:t>
            </a:r>
            <a:r>
              <a:rPr lang="en-US" sz="25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Handling invalid date-time inputs.</a:t>
            </a:r>
          </a:p>
          <a:p>
            <a:pPr algn="just" marL="1080406" indent="-360135" lvl="2">
              <a:lnSpc>
                <a:spcPts val="3502"/>
              </a:lnSpc>
              <a:buFont typeface="Arial"/>
              <a:buChar char="⚬"/>
            </a:pPr>
            <a:r>
              <a:rPr lang="en-US" sz="25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Solution: Added robust error handling using try-catch blocks.</a:t>
            </a:r>
          </a:p>
          <a:p>
            <a:pPr algn="just" marL="540203" indent="-270101" lvl="1">
              <a:lnSpc>
                <a:spcPts val="3502"/>
              </a:lnSpc>
              <a:buFont typeface="Arial"/>
              <a:buChar char="•"/>
            </a:pPr>
            <a:r>
              <a:rPr lang="en-US" b="true" sz="250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Challenge:</a:t>
            </a:r>
            <a:r>
              <a:rPr lang="en-US" sz="25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Persistent storage for events.</a:t>
            </a:r>
          </a:p>
          <a:p>
            <a:pPr algn="just" marL="1080406" indent="-360135" lvl="2">
              <a:lnSpc>
                <a:spcPts val="3502"/>
              </a:lnSpc>
              <a:buFont typeface="Arial"/>
              <a:buChar char="⚬"/>
            </a:pPr>
            <a:r>
              <a:rPr lang="en-US" sz="25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Solution: Implemented file-based read/write operations in CalendarManager.</a:t>
            </a:r>
          </a:p>
          <a:p>
            <a:pPr algn="just" marL="540203" indent="-270101" lvl="1">
              <a:lnSpc>
                <a:spcPts val="3502"/>
              </a:lnSpc>
              <a:buFont typeface="Arial"/>
              <a:buChar char="•"/>
            </a:pPr>
            <a:r>
              <a:rPr lang="en-US" b="true" sz="250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Challenge: </a:t>
            </a:r>
            <a:r>
              <a:rPr lang="en-US" sz="25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Ensuring reminders are accurate.</a:t>
            </a:r>
          </a:p>
          <a:p>
            <a:pPr algn="just" marL="1080406" indent="-360135" lvl="2">
              <a:lnSpc>
                <a:spcPts val="3502"/>
              </a:lnSpc>
              <a:buFont typeface="Arial"/>
              <a:buChar char="⚬"/>
            </a:pPr>
            <a:r>
              <a:rPr lang="en-US" sz="25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Solution: Used ScheduledExecutorService for real-time scheduling.</a:t>
            </a:r>
          </a:p>
          <a:p>
            <a:pPr algn="just">
              <a:lnSpc>
                <a:spcPts val="350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864805" y="1371596"/>
            <a:ext cx="6128365" cy="1525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3"/>
              </a:lnSpc>
            </a:pPr>
            <a:r>
              <a:rPr lang="en-US" b="true" sz="5572" spc="-25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Slide 7: Challenges and Solutions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9518" y="1877565"/>
            <a:ext cx="9259681" cy="3958338"/>
            <a:chOff x="0" y="0"/>
            <a:chExt cx="2438764" cy="1042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764" cy="1042525"/>
            </a:xfrm>
            <a:custGeom>
              <a:avLst/>
              <a:gdLst/>
              <a:ahLst/>
              <a:cxnLst/>
              <a:rect r="r" b="b" t="t" l="l"/>
              <a:pathLst>
                <a:path h="1042525" w="2438764">
                  <a:moveTo>
                    <a:pt x="35116" y="0"/>
                  </a:moveTo>
                  <a:lnTo>
                    <a:pt x="2403648" y="0"/>
                  </a:lnTo>
                  <a:cubicBezTo>
                    <a:pt x="2412961" y="0"/>
                    <a:pt x="2421893" y="3700"/>
                    <a:pt x="2428479" y="10285"/>
                  </a:cubicBezTo>
                  <a:cubicBezTo>
                    <a:pt x="2435064" y="16871"/>
                    <a:pt x="2438764" y="25802"/>
                    <a:pt x="2438764" y="35116"/>
                  </a:cubicBezTo>
                  <a:lnTo>
                    <a:pt x="2438764" y="1007410"/>
                  </a:lnTo>
                  <a:cubicBezTo>
                    <a:pt x="2438764" y="1026804"/>
                    <a:pt x="2423042" y="1042525"/>
                    <a:pt x="2403648" y="1042525"/>
                  </a:cubicBezTo>
                  <a:lnTo>
                    <a:pt x="35116" y="1042525"/>
                  </a:lnTo>
                  <a:cubicBezTo>
                    <a:pt x="15722" y="1042525"/>
                    <a:pt x="0" y="1026804"/>
                    <a:pt x="0" y="1007410"/>
                  </a:cubicBezTo>
                  <a:lnTo>
                    <a:pt x="0" y="35116"/>
                  </a:lnTo>
                  <a:cubicBezTo>
                    <a:pt x="0" y="15722"/>
                    <a:pt x="15722" y="0"/>
                    <a:pt x="351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438764" cy="1109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1990" y="3856734"/>
            <a:ext cx="4830269" cy="4282865"/>
            <a:chOff x="0" y="0"/>
            <a:chExt cx="1272170" cy="11279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170" cy="1127997"/>
            </a:xfrm>
            <a:custGeom>
              <a:avLst/>
              <a:gdLst/>
              <a:ahLst/>
              <a:cxnLst/>
              <a:rect r="r" b="b" t="t" l="l"/>
              <a:pathLst>
                <a:path h="1127997" w="1272170">
                  <a:moveTo>
                    <a:pt x="89756" y="0"/>
                  </a:moveTo>
                  <a:lnTo>
                    <a:pt x="1182413" y="0"/>
                  </a:lnTo>
                  <a:cubicBezTo>
                    <a:pt x="1231984" y="0"/>
                    <a:pt x="1272170" y="40185"/>
                    <a:pt x="1272170" y="89756"/>
                  </a:cubicBezTo>
                  <a:lnTo>
                    <a:pt x="1272170" y="1038241"/>
                  </a:lnTo>
                  <a:cubicBezTo>
                    <a:pt x="1272170" y="1087812"/>
                    <a:pt x="1231984" y="1127997"/>
                    <a:pt x="1182413" y="1127997"/>
                  </a:cubicBezTo>
                  <a:lnTo>
                    <a:pt x="89756" y="1127997"/>
                  </a:lnTo>
                  <a:cubicBezTo>
                    <a:pt x="40185" y="1127997"/>
                    <a:pt x="0" y="1087812"/>
                    <a:pt x="0" y="1038241"/>
                  </a:cubicBezTo>
                  <a:lnTo>
                    <a:pt x="0" y="89756"/>
                  </a:lnTo>
                  <a:cubicBezTo>
                    <a:pt x="0" y="40185"/>
                    <a:pt x="40185" y="0"/>
                    <a:pt x="897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272170" cy="1194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3986" y="1028700"/>
            <a:ext cx="6701097" cy="1933560"/>
            <a:chOff x="0" y="0"/>
            <a:chExt cx="1764898" cy="509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4898" cy="509250"/>
            </a:xfrm>
            <a:custGeom>
              <a:avLst/>
              <a:gdLst/>
              <a:ahLst/>
              <a:cxnLst/>
              <a:rect r="r" b="b" t="t" l="l"/>
              <a:pathLst>
                <a:path h="509250" w="1764898">
                  <a:moveTo>
                    <a:pt x="64698" y="0"/>
                  </a:moveTo>
                  <a:lnTo>
                    <a:pt x="1700200" y="0"/>
                  </a:lnTo>
                  <a:cubicBezTo>
                    <a:pt x="1735932" y="0"/>
                    <a:pt x="1764898" y="28966"/>
                    <a:pt x="1764898" y="64698"/>
                  </a:cubicBezTo>
                  <a:lnTo>
                    <a:pt x="1764898" y="444552"/>
                  </a:lnTo>
                  <a:cubicBezTo>
                    <a:pt x="1764898" y="461711"/>
                    <a:pt x="1758081" y="478168"/>
                    <a:pt x="1745948" y="490301"/>
                  </a:cubicBezTo>
                  <a:cubicBezTo>
                    <a:pt x="1733815" y="502434"/>
                    <a:pt x="1717359" y="509250"/>
                    <a:pt x="1700200" y="509250"/>
                  </a:cubicBezTo>
                  <a:lnTo>
                    <a:pt x="64698" y="509250"/>
                  </a:lnTo>
                  <a:cubicBezTo>
                    <a:pt x="47539" y="509250"/>
                    <a:pt x="31083" y="502434"/>
                    <a:pt x="18950" y="490301"/>
                  </a:cubicBezTo>
                  <a:cubicBezTo>
                    <a:pt x="6816" y="478168"/>
                    <a:pt x="0" y="461711"/>
                    <a:pt x="0" y="444552"/>
                  </a:cubicBezTo>
                  <a:lnTo>
                    <a:pt x="0" y="64698"/>
                  </a:lnTo>
                  <a:cubicBezTo>
                    <a:pt x="0" y="47539"/>
                    <a:pt x="6816" y="31083"/>
                    <a:pt x="18950" y="18950"/>
                  </a:cubicBezTo>
                  <a:cubicBezTo>
                    <a:pt x="31083" y="6816"/>
                    <a:pt x="47539" y="0"/>
                    <a:pt x="6469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764898" cy="57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382120" y="4024799"/>
            <a:ext cx="4010060" cy="4114800"/>
          </a:xfrm>
          <a:custGeom>
            <a:avLst/>
            <a:gdLst/>
            <a:ahLst/>
            <a:cxnLst/>
            <a:rect r="r" b="b" t="t" l="l"/>
            <a:pathLst>
              <a:path h="4114800" w="4010060">
                <a:moveTo>
                  <a:pt x="0" y="0"/>
                </a:moveTo>
                <a:lnTo>
                  <a:pt x="4010060" y="0"/>
                </a:lnTo>
                <a:lnTo>
                  <a:pt x="40100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500561" y="2276670"/>
            <a:ext cx="9056364" cy="321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1"/>
              </a:lnSpc>
            </a:pPr>
          </a:p>
          <a:p>
            <a:pPr algn="just" marL="495331" indent="-247666" lvl="1">
              <a:lnSpc>
                <a:spcPts val="3211"/>
              </a:lnSpc>
              <a:buFont typeface="Arial"/>
              <a:buChar char="•"/>
            </a:pPr>
            <a:r>
              <a:rPr lang="en-US" sz="22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Summary:</a:t>
            </a:r>
          </a:p>
          <a:p>
            <a:pPr algn="just" marL="990663" indent="-330221" lvl="2">
              <a:lnSpc>
                <a:spcPts val="3211"/>
              </a:lnSpc>
              <a:buFont typeface="Arial"/>
              <a:buChar char="⚬"/>
            </a:pPr>
            <a:r>
              <a:rPr lang="en-US" sz="22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Successfully built a feature-rich calendar application.</a:t>
            </a:r>
          </a:p>
          <a:p>
            <a:pPr algn="just" marL="990663" indent="-330221" lvl="2">
              <a:lnSpc>
                <a:spcPts val="3211"/>
              </a:lnSpc>
              <a:buFont typeface="Arial"/>
              <a:buChar char="⚬"/>
            </a:pPr>
            <a:r>
              <a:rPr lang="en-US" sz="22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Learned about GUI development, file handling, and real-time scheduling in Java.</a:t>
            </a:r>
          </a:p>
          <a:p>
            <a:pPr algn="just" marL="495331" indent="-247666" lvl="1">
              <a:lnSpc>
                <a:spcPts val="3211"/>
              </a:lnSpc>
              <a:buFont typeface="Arial"/>
              <a:buChar char="•"/>
            </a:pPr>
            <a:r>
              <a:rPr lang="en-US" sz="22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</a:p>
          <a:p>
            <a:pPr algn="just" marL="990663" indent="-330221" lvl="2">
              <a:lnSpc>
                <a:spcPts val="3211"/>
              </a:lnSpc>
              <a:buFont typeface="Arial"/>
              <a:buChar char="⚬"/>
            </a:pPr>
            <a:r>
              <a:rPr lang="en-US" sz="22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Questions and feedback are welcome.</a:t>
            </a:r>
          </a:p>
          <a:p>
            <a:pPr algn="just">
              <a:lnSpc>
                <a:spcPts val="321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676158"/>
            <a:ext cx="7196568" cy="84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30"/>
              </a:lnSpc>
            </a:pPr>
            <a:r>
              <a:rPr lang="en-US" b="true" sz="5814" spc="-26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Slide 8: Conclusion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62717" y="2641022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DAGYLDnugYY</dc:identifier>
  <dcterms:modified xsi:type="dcterms:W3CDTF">2011-08-01T06:04:30Z</dcterms:modified>
  <cp:revision>1</cp:revision>
  <dc:title>Calendar Application Project</dc:title>
</cp:coreProperties>
</file>