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1" r:id="rId4"/>
  </p:sldMasterIdLst>
  <p:notesMasterIdLst>
    <p:notesMasterId r:id="rId22"/>
  </p:notesMasterIdLst>
  <p:handoutMasterIdLst>
    <p:handoutMasterId r:id="rId23"/>
  </p:handoutMasterIdLst>
  <p:sldIdLst>
    <p:sldId id="448" r:id="rId5"/>
    <p:sldId id="2922" r:id="rId6"/>
    <p:sldId id="680" r:id="rId7"/>
    <p:sldId id="2924" r:id="rId8"/>
    <p:sldId id="515" r:id="rId9"/>
    <p:sldId id="2925" r:id="rId10"/>
    <p:sldId id="2918" r:id="rId11"/>
    <p:sldId id="2923" r:id="rId12"/>
    <p:sldId id="475" r:id="rId13"/>
    <p:sldId id="2177" r:id="rId14"/>
    <p:sldId id="2223" r:id="rId15"/>
    <p:sldId id="2927" r:id="rId16"/>
    <p:sldId id="2928" r:id="rId17"/>
    <p:sldId id="2228" r:id="rId18"/>
    <p:sldId id="2929" r:id="rId19"/>
    <p:sldId id="2930" r:id="rId20"/>
    <p:sldId id="2926" r:id="rId21"/>
  </p:sldIdLst>
  <p:sldSz cx="9144000" cy="5143500" type="screen16x9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">
          <p15:clr>
            <a:srgbClr val="A4A3A4"/>
          </p15:clr>
        </p15:guide>
        <p15:guide id="2" orient="horz" pos="2929">
          <p15:clr>
            <a:srgbClr val="A4A3A4"/>
          </p15:clr>
        </p15:guide>
        <p15:guide id="3" orient="horz" pos="660" userDrawn="1">
          <p15:clr>
            <a:srgbClr val="A4A3A4"/>
          </p15:clr>
        </p15:guide>
        <p15:guide id="4" orient="horz" pos="790">
          <p15:clr>
            <a:srgbClr val="A4A3A4"/>
          </p15:clr>
        </p15:guide>
        <p15:guide id="5" pos="5470">
          <p15:clr>
            <a:srgbClr val="A4A3A4"/>
          </p15:clr>
        </p15:guide>
        <p15:guide id="6" pos="2882">
          <p15:clr>
            <a:srgbClr val="A4A3A4"/>
          </p15:clr>
        </p15:guide>
        <p15:guide id="7" pos="285">
          <p15:clr>
            <a:srgbClr val="A4A3A4"/>
          </p15:clr>
        </p15:guide>
        <p15:guide id="8" pos="2736">
          <p15:clr>
            <a:srgbClr val="A4A3A4"/>
          </p15:clr>
        </p15:guide>
        <p15:guide id="9" pos="3019">
          <p15:clr>
            <a:srgbClr val="A4A3A4"/>
          </p15:clr>
        </p15:guide>
        <p15:guide id="10" orient="horz" pos="2772" userDrawn="1">
          <p15:clr>
            <a:srgbClr val="A4A3A4"/>
          </p15:clr>
        </p15:guide>
        <p15:guide id="11" pos="144" userDrawn="1">
          <p15:clr>
            <a:srgbClr val="A4A3A4"/>
          </p15:clr>
        </p15:guide>
        <p15:guide id="12" pos="5616" userDrawn="1">
          <p15:clr>
            <a:srgbClr val="A4A3A4"/>
          </p15:clr>
        </p15:guide>
        <p15:guide id="13" orient="horz" pos="1476" userDrawn="1">
          <p15:clr>
            <a:srgbClr val="A4A3A4"/>
          </p15:clr>
        </p15:guide>
        <p15:guide id="14" orient="horz" pos="10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09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753F"/>
    <a:srgbClr val="DC7B1F"/>
    <a:srgbClr val="EC881D"/>
    <a:srgbClr val="000000"/>
    <a:srgbClr val="777777"/>
    <a:srgbClr val="E8E8E8"/>
    <a:srgbClr val="5F6062"/>
    <a:srgbClr val="0079DB"/>
    <a:srgbClr val="FFFFFF"/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0" autoAdjust="0"/>
    <p:restoredTop sz="96327" autoAdjust="0"/>
  </p:normalViewPr>
  <p:slideViewPr>
    <p:cSldViewPr snapToGrid="0">
      <p:cViewPr varScale="1">
        <p:scale>
          <a:sx n="164" d="100"/>
          <a:sy n="164" d="100"/>
        </p:scale>
        <p:origin x="784" y="176"/>
      </p:cViewPr>
      <p:guideLst>
        <p:guide orient="horz" pos="196"/>
        <p:guide orient="horz" pos="2929"/>
        <p:guide orient="horz" pos="660"/>
        <p:guide orient="horz" pos="790"/>
        <p:guide pos="5470"/>
        <p:guide pos="2882"/>
        <p:guide pos="285"/>
        <p:guide pos="2736"/>
        <p:guide pos="3019"/>
        <p:guide orient="horz" pos="2772"/>
        <p:guide pos="144"/>
        <p:guide pos="5616"/>
        <p:guide orient="horz" pos="1476"/>
        <p:guide orient="horz" pos="1092"/>
      </p:guideLst>
    </p:cSldViewPr>
  </p:slideViewPr>
  <p:notesTextViewPr>
    <p:cViewPr>
      <p:scale>
        <a:sx n="105" d="100"/>
        <a:sy n="10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3120" y="-84"/>
      </p:cViewPr>
      <p:guideLst>
        <p:guide orient="horz" pos="2880"/>
        <p:guide pos="2160"/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EFBC6CC6-8138-E540-A434-B867CC36BCD0}" type="datetime1">
              <a:rPr lang="en-US" smtClean="0"/>
              <a:t>11/19/21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2834" y="8831341"/>
            <a:ext cx="111426" cy="1088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>
                <a:solidFill>
                  <a:schemeClr val="bg2"/>
                </a:solidFill>
              </a:rPr>
              <a:pPr algn="r"/>
              <a:t>‹#›</a:t>
            </a:fld>
            <a:endParaRPr lang="en-US" sz="700" dirty="0">
              <a:solidFill>
                <a:schemeClr val="bg2"/>
              </a:solidFill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6144453" y="8826445"/>
            <a:ext cx="543630" cy="120262"/>
            <a:chOff x="5137" y="4139"/>
            <a:chExt cx="335" cy="75"/>
          </a:xfrm>
          <a:solidFill>
            <a:schemeClr val="accent1"/>
          </a:solidFill>
        </p:grpSpPr>
        <p:sp>
          <p:nvSpPr>
            <p:cNvPr id="9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67360" y="8831341"/>
            <a:ext cx="3037840" cy="10880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700">
                <a:solidFill>
                  <a:schemeClr val="bg2"/>
                </a:solidFill>
              </a:rPr>
              <a:t>© 2016 Teradata</a:t>
            </a:r>
            <a:endParaRPr lang="en-US" sz="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9537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0620B24A-4901-584A-9EFA-AC0C3BF0E694}" type="datetime1">
              <a:rPr lang="en-US" smtClean="0"/>
              <a:t>11/19/21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692150"/>
            <a:ext cx="615950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2834" y="8831341"/>
            <a:ext cx="111426" cy="1088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/>
                </a:solidFill>
              </a:rPr>
              <a:pPr algn="r"/>
              <a:t>‹#›</a:t>
            </a:fld>
            <a:endParaRPr lang="en-US" sz="700" dirty="0">
              <a:solidFill>
                <a:schemeClr val="bg2"/>
              </a:solidFill>
            </a:endParaRP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6144453" y="8826445"/>
            <a:ext cx="543630" cy="120262"/>
            <a:chOff x="5137" y="4139"/>
            <a:chExt cx="335" cy="75"/>
          </a:xfrm>
          <a:solidFill>
            <a:schemeClr val="accent1"/>
          </a:solidFill>
        </p:grpSpPr>
        <p:sp>
          <p:nvSpPr>
            <p:cNvPr id="10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67360" y="8831341"/>
            <a:ext cx="3037840" cy="10880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2016 Teradata</a:t>
            </a:r>
          </a:p>
        </p:txBody>
      </p:sp>
    </p:spTree>
    <p:extLst>
      <p:ext uri="{BB962C8B-B14F-4D97-AF65-F5344CB8AC3E}">
        <p14:creationId xmlns:p14="http://schemas.microsoft.com/office/powerpoint/2010/main" val="39025879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73038" indent="-173038" algn="l" defTabSz="914400" rtl="0" eaLnBrk="1" latinLnBrk="0" hangingPunct="1">
      <a:lnSpc>
        <a:spcPct val="95000"/>
      </a:lnSpc>
      <a:spcBef>
        <a:spcPts val="4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84163" indent="-11112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01638" indent="-11747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12763" indent="-11112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630238" indent="-11747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2014 Teradata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06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5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85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05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29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2016 Teradata</a:t>
            </a:r>
          </a:p>
        </p:txBody>
      </p:sp>
    </p:spTree>
    <p:extLst>
      <p:ext uri="{BB962C8B-B14F-4D97-AF65-F5344CB8AC3E}">
        <p14:creationId xmlns:p14="http://schemas.microsoft.com/office/powerpoint/2010/main" val="2740905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24916">
              <a:defRPr/>
            </a:pPr>
            <a:r>
              <a:rPr lang="en-US" sz="700">
                <a:solidFill>
                  <a:srgbClr val="D8D8D8"/>
                </a:solidFill>
                <a:latin typeface="Century Gothic"/>
              </a:rPr>
              <a:t>© 2016 Teradata</a:t>
            </a:r>
          </a:p>
        </p:txBody>
      </p:sp>
    </p:spTree>
    <p:extLst>
      <p:ext uri="{BB962C8B-B14F-4D97-AF65-F5344CB8AC3E}">
        <p14:creationId xmlns:p14="http://schemas.microsoft.com/office/powerpoint/2010/main" val="1076342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Timed animation</a:t>
            </a:r>
          </a:p>
          <a:p>
            <a:r>
              <a:rPr lang="en-US" dirty="0"/>
              <a:t>Too many times, incredible insights found in a lab environment do not make it into a production environment.  There are many reasons for this, but chief of which is ALL PERSONA’s need to participate in an over-arching analytics process.</a:t>
            </a:r>
          </a:p>
          <a:p>
            <a:r>
              <a:rPr lang="en-US" dirty="0"/>
              <a:t>There are a few process models out there.  All of them can really be looked at as a derivative of the empirical process.  The three shown here are CRISP-DM (</a:t>
            </a:r>
            <a:r>
              <a:rPr lang="en-US" dirty="0" err="1"/>
              <a:t>CRoss</a:t>
            </a:r>
            <a:r>
              <a:rPr lang="en-US" dirty="0"/>
              <a:t> Industry Standard Process for Data Mining), KDD (Knowledge Discovery in Databases), SEMMA (Sample, Explore, Modify, Model, Assess).</a:t>
            </a:r>
          </a:p>
          <a:p>
            <a:r>
              <a:rPr lang="en-US" dirty="0"/>
              <a:t>They all boil down to a problem statement, hypothesis formulation, experiment design, data collection and analysis and conclusion…hence the comment on the empirical process</a:t>
            </a:r>
          </a:p>
          <a:p>
            <a:r>
              <a:rPr lang="en-US" dirty="0"/>
              <a:t>NOTE – Teradata (NCR) is a founding member of CRISP-DM, along with SPSS, Daimler AG, and OHRA (Dutch Insurance Agency).  Most of this activity was in the early to mid-1990’s.  We have been in this space for a LONG time, but kept it too quiet.  Lets be loud about it now.</a:t>
            </a:r>
          </a:p>
          <a:p>
            <a:r>
              <a:rPr lang="en-US" dirty="0"/>
              <a:t>The end goal state is to operationalize your analytics models – we sometimes call this analytics ops, but it is really an automation of your analytics process.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Teradata</a:t>
            </a:r>
          </a:p>
        </p:txBody>
      </p:sp>
    </p:spTree>
    <p:extLst>
      <p:ext uri="{BB962C8B-B14F-4D97-AF65-F5344CB8AC3E}">
        <p14:creationId xmlns:p14="http://schemas.microsoft.com/office/powerpoint/2010/main" val="2944626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24916">
              <a:defRPr/>
            </a:pPr>
            <a:r>
              <a:rPr lang="en-US" sz="700">
                <a:solidFill>
                  <a:srgbClr val="D8D8D8"/>
                </a:solidFill>
                <a:latin typeface="Century Gothic"/>
              </a:rPr>
              <a:t>© 2016 Teradata</a:t>
            </a:r>
          </a:p>
        </p:txBody>
      </p:sp>
    </p:spTree>
    <p:extLst>
      <p:ext uri="{BB962C8B-B14F-4D97-AF65-F5344CB8AC3E}">
        <p14:creationId xmlns:p14="http://schemas.microsoft.com/office/powerpoint/2010/main" val="3472825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1312" indent="-342900">
              <a:buFont typeface="Arial" panose="020B0604020202020204" pitchFamily="34" charset="0"/>
              <a:buChar char="•"/>
            </a:pPr>
            <a:r>
              <a:rPr lang="en-US" sz="1000" dirty="0">
                <a:latin typeface="+mn-lt"/>
              </a:rPr>
              <a:t>Freely available Python add-on library for Vantage</a:t>
            </a:r>
          </a:p>
          <a:p>
            <a:pPr marL="628652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latin typeface="+mn-lt"/>
              </a:rPr>
              <a:t>SQL backend to connect and push SQL to Teradata Vantage</a:t>
            </a:r>
          </a:p>
          <a:p>
            <a:pPr marL="341312" indent="-342900">
              <a:buFont typeface="Arial" panose="020B0604020202020204" pitchFamily="34" charset="0"/>
              <a:buChar char="•"/>
            </a:pPr>
            <a:r>
              <a:rPr lang="en-US" sz="1000" dirty="0">
                <a:latin typeface="+mn-lt"/>
              </a:rPr>
              <a:t>teradataml enables you to use your favorite Python IDE to access Vantage:</a:t>
            </a:r>
          </a:p>
          <a:p>
            <a:pPr marL="628652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latin typeface="+mn-lt"/>
              </a:rPr>
              <a:t>Jupyter Notebooks</a:t>
            </a:r>
          </a:p>
          <a:p>
            <a:pPr marL="628652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latin typeface="+mn-lt"/>
              </a:rPr>
              <a:t>JupyterLab and </a:t>
            </a:r>
            <a:r>
              <a:rPr lang="en-US" sz="1000" b="0" i="0" kern="1200" dirty="0">
                <a:solidFill>
                  <a:schemeClr val="tx1"/>
                </a:solidFill>
                <a:latin typeface="Arial Regular"/>
                <a:ea typeface="+mn-ea"/>
                <a:cs typeface="+mn-cs"/>
              </a:rPr>
              <a:t>JupyterHub</a:t>
            </a:r>
            <a:endParaRPr lang="en-US" sz="1000" dirty="0">
              <a:latin typeface="+mn-lt"/>
            </a:endParaRPr>
          </a:p>
          <a:p>
            <a:pPr marL="628652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latin typeface="+mn-lt"/>
              </a:rPr>
              <a:t>PyCharm, etc.</a:t>
            </a:r>
          </a:p>
          <a:p>
            <a:pPr marL="341312" indent="-342900">
              <a:buFont typeface="Arial" panose="020B0604020202020204" pitchFamily="34" charset="0"/>
              <a:buChar char="•"/>
            </a:pPr>
            <a:r>
              <a:rPr lang="en-US" sz="1000" dirty="0">
                <a:latin typeface="+mn-lt"/>
              </a:rPr>
              <a:t>With teradataml, user codes in Python. By using teradataml interfaces</a:t>
            </a:r>
          </a:p>
          <a:p>
            <a:pPr marL="628652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+mn-lt"/>
              </a:rPr>
              <a:t>One works in conjunction with Teradata SQL Driver for Python</a:t>
            </a:r>
          </a:p>
          <a:p>
            <a:pPr marL="628652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+mn-lt"/>
              </a:rPr>
              <a:t>The Context function provides database management interfaces</a:t>
            </a:r>
          </a:p>
          <a:p>
            <a:pPr marL="628652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+mn-lt"/>
              </a:rPr>
              <a:t>teradataml exposes 100’s of Vantage Machine Learning and 1000’s of Advanced SQL Engine Functions as Python interfaces</a:t>
            </a:r>
          </a:p>
          <a:p>
            <a:pPr marL="628652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latin typeface="Arial Regular"/>
                <a:ea typeface="+mn-ea"/>
                <a:cs typeface="+mn-cs"/>
              </a:rPr>
              <a:t>teradataml f</a:t>
            </a:r>
            <a:r>
              <a:rPr lang="en-US" sz="1000" dirty="0">
                <a:latin typeface="+mn-lt"/>
              </a:rPr>
              <a:t>ollows pandas DataFrame and SQLAlchemy conventions</a:t>
            </a:r>
          </a:p>
          <a:p>
            <a:pPr marL="1085850" lvl="2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+mn-lt"/>
              </a:rPr>
              <a:t>Teradata DataFrame “mimics” a pandas DataFrame</a:t>
            </a:r>
          </a:p>
          <a:p>
            <a:pPr marL="1085850" lvl="2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+mn-lt"/>
              </a:rPr>
              <a:t>Supports SQLAlchemy methods, aggregates and operators</a:t>
            </a:r>
          </a:p>
          <a:p>
            <a:pPr marL="1085850" lvl="2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+mn-lt"/>
              </a:rPr>
              <a:t>Supports table-to-DataFrame conversion and vice-versa via:</a:t>
            </a:r>
          </a:p>
          <a:p>
            <a:pPr marL="1600200" lvl="3" indent="-228600" fontAlgn="t">
              <a:buFont typeface="+mj-lt"/>
              <a:buAutoNum type="arabicPeriod"/>
            </a:pPr>
            <a:r>
              <a:rPr lang="en-US" sz="1000" dirty="0" err="1">
                <a:latin typeface="+mn-lt"/>
              </a:rPr>
              <a:t>to_sql</a:t>
            </a:r>
            <a:r>
              <a:rPr lang="en-US" sz="1000" dirty="0">
                <a:latin typeface="+mn-lt"/>
              </a:rPr>
              <a:t>() creates a table in the SQL Engine based on a teradataml </a:t>
            </a:r>
            <a:r>
              <a:rPr lang="en-US" sz="1000" dirty="0" err="1">
                <a:latin typeface="+mn-lt"/>
              </a:rPr>
              <a:t>DataFrame</a:t>
            </a:r>
            <a:r>
              <a:rPr lang="en-US" sz="1000" dirty="0">
                <a:latin typeface="+mn-lt"/>
              </a:rPr>
              <a:t>.</a:t>
            </a:r>
          </a:p>
          <a:p>
            <a:pPr marL="1600200" lvl="3" indent="-228600" fontAlgn="t">
              <a:buFont typeface="+mj-lt"/>
              <a:buAutoNum type="arabicPeriod"/>
            </a:pPr>
            <a:r>
              <a:rPr lang="en-US" sz="1000" dirty="0" err="1">
                <a:latin typeface="+mn-lt"/>
              </a:rPr>
              <a:t>copy_to_sql</a:t>
            </a:r>
            <a:r>
              <a:rPr lang="en-US" sz="1000" dirty="0">
                <a:latin typeface="+mn-lt"/>
              </a:rPr>
              <a:t>() creates a table in the SQL Engine based on a teradataml or pandas </a:t>
            </a:r>
            <a:r>
              <a:rPr lang="en-US" sz="1000" dirty="0" err="1">
                <a:latin typeface="+mn-lt"/>
              </a:rPr>
              <a:t>DataFrame</a:t>
            </a:r>
            <a:r>
              <a:rPr lang="en-US" sz="1000" dirty="0">
                <a:latin typeface="+mn-lt"/>
              </a:rPr>
              <a:t>.</a:t>
            </a:r>
          </a:p>
          <a:p>
            <a:pPr marL="1600200" lvl="3" indent="-228600" fontAlgn="t">
              <a:buFont typeface="+mj-lt"/>
              <a:buAutoNum type="arabicPeriod"/>
            </a:pPr>
            <a:r>
              <a:rPr lang="en-US" sz="1000" dirty="0" err="1">
                <a:latin typeface="+mn-lt"/>
              </a:rPr>
              <a:t>to_pandas</a:t>
            </a:r>
            <a:r>
              <a:rPr lang="en-US" sz="1000" dirty="0">
                <a:latin typeface="+mn-lt"/>
              </a:rPr>
              <a:t>() creates a Pandas </a:t>
            </a:r>
            <a:r>
              <a:rPr lang="en-US" sz="1000" dirty="0" err="1">
                <a:latin typeface="+mn-lt"/>
              </a:rPr>
              <a:t>DataFrame</a:t>
            </a:r>
            <a:r>
              <a:rPr lang="en-US" sz="1000" dirty="0">
                <a:latin typeface="+mn-lt"/>
              </a:rPr>
              <a:t> from a Teradata </a:t>
            </a:r>
            <a:r>
              <a:rPr lang="en-US" sz="1000" dirty="0" err="1">
                <a:latin typeface="+mn-lt"/>
              </a:rPr>
              <a:t>DataFrame</a:t>
            </a:r>
            <a:r>
              <a:rPr lang="en-US" sz="1000" dirty="0">
                <a:latin typeface="+mn-lt"/>
              </a:rPr>
              <a:t>.</a:t>
            </a:r>
          </a:p>
          <a:p>
            <a:pPr marL="628652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+mn-lt"/>
              </a:rPr>
              <a:t>Results are stored in Vantage as temporary tables, whereas the user has the ability to make them persistent tables, too.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2184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Timed animation</a:t>
            </a:r>
          </a:p>
          <a:p>
            <a:r>
              <a:rPr lang="en-US" dirty="0"/>
              <a:t>Too many times, incredible insights found in a lab environment do not make it into a production environment.  There are many reasons for this, but chief of which is ALL PERSONA’s need to participate in an over-arching analytics process.</a:t>
            </a:r>
          </a:p>
          <a:p>
            <a:r>
              <a:rPr lang="en-US" dirty="0"/>
              <a:t>There are a few process models out there.  All of them can really be looked at as a derivative of the empirical process.  The three shown here are CRISP-DM (</a:t>
            </a:r>
            <a:r>
              <a:rPr lang="en-US" dirty="0" err="1"/>
              <a:t>CRoss</a:t>
            </a:r>
            <a:r>
              <a:rPr lang="en-US" dirty="0"/>
              <a:t> Industry Standard Process for Data Mining), KDD (Knowledge Discovery in Databases), SEMMA (Sample, Explore, Modify, Model, Assess).</a:t>
            </a:r>
          </a:p>
          <a:p>
            <a:r>
              <a:rPr lang="en-US" dirty="0"/>
              <a:t>They all boil down to a problem statement, hypothesis formulation, experiment design, data collection and analysis and conclusion…hence the comment on the empirical process</a:t>
            </a:r>
          </a:p>
          <a:p>
            <a:r>
              <a:rPr lang="en-US" dirty="0"/>
              <a:t>NOTE – Teradata (NCR) is a founding member of CRISP-DM, along with SPSS, Daimler AG, and OHRA (Dutch Insurance Agency).  Most of this activity was in the early to mid-1990’s.  We have been in this space for a LONG time, but kept it too quiet.  Lets be loud about it now.</a:t>
            </a:r>
          </a:p>
          <a:p>
            <a:r>
              <a:rPr lang="en-US" dirty="0"/>
              <a:t>The end goal state is to operationalize your analytics models – we sometimes call this analytics ops, but it is really an automation of your analytics process.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Teradata</a:t>
            </a:r>
          </a:p>
        </p:txBody>
      </p:sp>
    </p:spTree>
    <p:extLst>
      <p:ext uri="{BB962C8B-B14F-4D97-AF65-F5344CB8AC3E}">
        <p14:creationId xmlns:p14="http://schemas.microsoft.com/office/powerpoint/2010/main" val="3282835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24916">
              <a:defRPr/>
            </a:pPr>
            <a:r>
              <a:rPr lang="en-US" sz="700">
                <a:solidFill>
                  <a:srgbClr val="D8D8D8"/>
                </a:solidFill>
                <a:latin typeface="Century Gothic"/>
              </a:rPr>
              <a:t>© 2016 Teradata</a:t>
            </a:r>
          </a:p>
        </p:txBody>
      </p:sp>
    </p:spTree>
    <p:extLst>
      <p:ext uri="{BB962C8B-B14F-4D97-AF65-F5344CB8AC3E}">
        <p14:creationId xmlns:p14="http://schemas.microsoft.com/office/powerpoint/2010/main" val="3770104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24916">
              <a:defRPr/>
            </a:pPr>
            <a:r>
              <a:rPr lang="en-US" sz="700">
                <a:solidFill>
                  <a:srgbClr val="D8D8D8"/>
                </a:solidFill>
                <a:latin typeface="Century Gothic"/>
              </a:rPr>
              <a:t>© 2016 Teradata</a:t>
            </a:r>
          </a:p>
        </p:txBody>
      </p:sp>
    </p:spTree>
    <p:extLst>
      <p:ext uri="{BB962C8B-B14F-4D97-AF65-F5344CB8AC3E}">
        <p14:creationId xmlns:p14="http://schemas.microsoft.com/office/powerpoint/2010/main" val="229870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2016 Teradata</a:t>
            </a:r>
          </a:p>
        </p:txBody>
      </p:sp>
    </p:spTree>
    <p:extLst>
      <p:ext uri="{BB962C8B-B14F-4D97-AF65-F5344CB8AC3E}">
        <p14:creationId xmlns:p14="http://schemas.microsoft.com/office/powerpoint/2010/main" val="3842997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7606F6C-CF25-3941-A841-CF04E4B7C480}"/>
              </a:ext>
            </a:extLst>
          </p:cNvPr>
          <p:cNvSpPr/>
          <p:nvPr userDrawn="1"/>
        </p:nvSpPr>
        <p:spPr>
          <a:xfrm>
            <a:off x="7565477" y="4678136"/>
            <a:ext cx="1251951" cy="421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8B61AA-6CB5-4548-8A30-7092021DB903}"/>
              </a:ext>
            </a:extLst>
          </p:cNvPr>
          <p:cNvSpPr/>
          <p:nvPr userDrawn="1"/>
        </p:nvSpPr>
        <p:spPr>
          <a:xfrm>
            <a:off x="329540" y="4791692"/>
            <a:ext cx="311542" cy="231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2D26A-1641-EA46-BA7A-35D7C54DB8DE}"/>
              </a:ext>
            </a:extLst>
          </p:cNvPr>
          <p:cNvSpPr/>
          <p:nvPr/>
        </p:nvSpPr>
        <p:spPr>
          <a:xfrm>
            <a:off x="233795" y="232795"/>
            <a:ext cx="8674010" cy="46771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13D24-3B95-1C42-AB05-3DB6C7117B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4461" y="232795"/>
            <a:ext cx="3113532" cy="46771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FBDA82-7791-114A-823E-0184D1BF1B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4363" y="2372733"/>
            <a:ext cx="1915713" cy="363743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6AC677-1009-7C40-80EF-D192F410E1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803008" y="849525"/>
            <a:ext cx="4928697" cy="1812310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150"/>
              </a:spcBef>
              <a:spcAft>
                <a:spcPts val="600"/>
              </a:spcAft>
              <a:buFont typeface="Arial" panose="020B0604020202020204" pitchFamily="34" charset="0"/>
              <a:buChar char="​"/>
              <a:tabLst>
                <a:tab pos="342900" algn="l"/>
              </a:tabLst>
              <a:defRPr sz="2700" b="1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45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35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15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35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15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35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​"/>
              <a:defRPr sz="105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​"/>
              <a:defRPr sz="105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​"/>
              <a:defRPr sz="105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​"/>
              <a:defRPr sz="105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Presentation Title Multiple Line Title Length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8749994-227C-414C-9A58-F1F52D7FF5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03008" y="2804688"/>
            <a:ext cx="4928697" cy="952286"/>
          </a:xfrm>
          <a:noFill/>
        </p:spPr>
        <p:txBody>
          <a:bodyPr wrap="square" lIns="91440" tIns="0" rIns="91440" b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​"/>
              <a:tabLst>
                <a:tab pos="342900" algn="l"/>
              </a:tabLst>
              <a:defRPr sz="18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45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35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15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35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15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35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​"/>
              <a:defRPr sz="105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​"/>
              <a:defRPr sz="105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​"/>
              <a:defRPr sz="105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​"/>
              <a:defRPr sz="1050" b="0">
                <a:solidFill>
                  <a:schemeClr val="bg1"/>
                </a:solidFill>
              </a:defRPr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 Multiple Line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Length Which Extends To Two Lines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DDBD6208-4E1F-214A-9C6D-DAB628D128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03008" y="3852828"/>
            <a:ext cx="4928697" cy="482789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>
                <a:tab pos="342900" algn="l"/>
              </a:tabLst>
              <a:defRPr sz="1350" b="0">
                <a:solidFill>
                  <a:schemeClr val="bg1">
                    <a:lumMod val="85000"/>
                  </a:schemeClr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45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35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150"/>
              </a:spcBef>
              <a:spcAft>
                <a:spcPts val="600"/>
              </a:spcAft>
              <a:buFont typeface="Arial" panose="020B0604020202020204" pitchFamily="34" charset="0"/>
              <a:buNone/>
              <a:defRPr sz="135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15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35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​"/>
              <a:defRPr sz="105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​"/>
              <a:defRPr sz="105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​"/>
              <a:defRPr sz="105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​"/>
              <a:defRPr sz="1050" b="0">
                <a:solidFill>
                  <a:schemeClr val="bg1"/>
                </a:solidFill>
              </a:defRPr>
            </a:lvl9pPr>
          </a:lstStyle>
          <a:p>
            <a:r>
              <a:rPr lang="en-US" b="1" dirty="0">
                <a:effectLst/>
                <a:latin typeface="Arial" panose="020B0604020202020204" pitchFamily="34" charset="0"/>
              </a:rPr>
              <a:t>Presenter Name</a:t>
            </a:r>
            <a:r>
              <a:rPr lang="en-US" dirty="0">
                <a:effectLst/>
                <a:latin typeface="Arial" panose="020B0604020202020204" pitchFamily="34" charset="0"/>
              </a:rPr>
              <a:t>, Presenter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Month #, 2018</a:t>
            </a:r>
          </a:p>
        </p:txBody>
      </p:sp>
    </p:spTree>
    <p:extLst>
      <p:ext uri="{BB962C8B-B14F-4D97-AF65-F5344CB8AC3E}">
        <p14:creationId xmlns:p14="http://schemas.microsoft.com/office/powerpoint/2010/main" val="421671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612" y="296619"/>
            <a:ext cx="7886700" cy="536471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B08C61-4051-8945-8184-CE268C655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©2020 Teradata</a:t>
            </a:r>
          </a:p>
        </p:txBody>
      </p:sp>
    </p:spTree>
    <p:extLst>
      <p:ext uri="{BB962C8B-B14F-4D97-AF65-F5344CB8AC3E}">
        <p14:creationId xmlns:p14="http://schemas.microsoft.com/office/powerpoint/2010/main" val="371488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9341" y="1885950"/>
            <a:ext cx="5242322" cy="2771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612" y="417788"/>
            <a:ext cx="7886700" cy="775493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B582C0-F1B4-5E45-B235-6254D715FB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055" y="1207626"/>
            <a:ext cx="7887257" cy="3354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75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8567A-F7D8-724C-9C1B-541010997F9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©2020 Teradata</a:t>
            </a:r>
          </a:p>
        </p:txBody>
      </p:sp>
    </p:spTree>
    <p:extLst>
      <p:ext uri="{BB962C8B-B14F-4D97-AF65-F5344CB8AC3E}">
        <p14:creationId xmlns:p14="http://schemas.microsoft.com/office/powerpoint/2010/main" val="2169176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9341" y="1549921"/>
            <a:ext cx="5242322" cy="31078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612" y="417788"/>
            <a:ext cx="7886700" cy="775493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8567A-F7D8-724C-9C1B-541010997F9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©2020 Teradata</a:t>
            </a:r>
          </a:p>
        </p:txBody>
      </p:sp>
    </p:spTree>
    <p:extLst>
      <p:ext uri="{BB962C8B-B14F-4D97-AF65-F5344CB8AC3E}">
        <p14:creationId xmlns:p14="http://schemas.microsoft.com/office/powerpoint/2010/main" val="3649525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71999" y="1885949"/>
            <a:ext cx="3758184" cy="2771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39341" y="1885950"/>
            <a:ext cx="3758184" cy="2771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612" y="417788"/>
            <a:ext cx="7886700" cy="775493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B582C0-F1B4-5E45-B235-6254D715FB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055" y="1207626"/>
            <a:ext cx="7887257" cy="3354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75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8B68C-F4E8-664E-A1DE-77A8DCF2975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©2020 Teradata</a:t>
            </a:r>
          </a:p>
        </p:txBody>
      </p:sp>
    </p:spTree>
    <p:extLst>
      <p:ext uri="{BB962C8B-B14F-4D97-AF65-F5344CB8AC3E}">
        <p14:creationId xmlns:p14="http://schemas.microsoft.com/office/powerpoint/2010/main" val="1025502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71999" y="1543051"/>
            <a:ext cx="3758184" cy="31146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39341" y="1543051"/>
            <a:ext cx="3758184" cy="31146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612" y="417788"/>
            <a:ext cx="7886700" cy="775493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8B68C-F4E8-664E-A1DE-77A8DCF2975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©2020 Teradata</a:t>
            </a:r>
          </a:p>
        </p:txBody>
      </p:sp>
    </p:spTree>
    <p:extLst>
      <p:ext uri="{BB962C8B-B14F-4D97-AF65-F5344CB8AC3E}">
        <p14:creationId xmlns:p14="http://schemas.microsoft.com/office/powerpoint/2010/main" val="712269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7065FE-036E-6243-9FEB-E98EB258C9B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39340" y="1866172"/>
            <a:ext cx="3758184" cy="27915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0056" y="1551623"/>
            <a:ext cx="3757469" cy="27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75">
                <a:solidFill>
                  <a:schemeClr val="tx2"/>
                </a:solidFill>
              </a:defRPr>
            </a:lvl1pPr>
            <a:lvl2pPr marL="342900" indent="0">
              <a:buFont typeface="Arial" panose="020B0604020202020204" pitchFamily="34" charset="0"/>
              <a:buNone/>
              <a:defRPr/>
            </a:lvl2pPr>
            <a:lvl3pPr marL="685800" indent="0">
              <a:buFont typeface="Arial" panose="020B0604020202020204" pitchFamily="34" charset="0"/>
              <a:buNone/>
              <a:defRPr/>
            </a:lvl3pPr>
            <a:lvl4pPr marL="1028700" indent="0">
              <a:buFont typeface="Arial" panose="020B0604020202020204" pitchFamily="34" charset="0"/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14DC6C8-70C3-524F-9EC1-9F5814F031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0" y="1551623"/>
            <a:ext cx="3755231" cy="27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75">
                <a:solidFill>
                  <a:schemeClr val="tx2"/>
                </a:solidFill>
              </a:defRPr>
            </a:lvl1pPr>
            <a:lvl2pPr marL="342900" indent="0">
              <a:buFont typeface="Arial" panose="020B0604020202020204" pitchFamily="34" charset="0"/>
              <a:buNone/>
              <a:defRPr/>
            </a:lvl2pPr>
            <a:lvl3pPr marL="685800" indent="0">
              <a:buFont typeface="Arial" panose="020B0604020202020204" pitchFamily="34" charset="0"/>
              <a:buNone/>
              <a:defRPr/>
            </a:lvl3pPr>
            <a:lvl4pPr marL="1028700" indent="0">
              <a:buFont typeface="Arial" panose="020B0604020202020204" pitchFamily="34" charset="0"/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612" y="296619"/>
            <a:ext cx="7886700" cy="536471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6DB7D41D-AD88-714C-82F4-AC06944E14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055" y="840436"/>
            <a:ext cx="7887257" cy="3597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75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923940-C381-4D44-8893-94F6FC49562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/>
              <a:t>©2020 Teradata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A83104-EC00-E64F-A934-A99C29C0740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572001" y="1866172"/>
            <a:ext cx="3755231" cy="27915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2783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40531" y="1870644"/>
            <a:ext cx="2455069" cy="2787081"/>
          </a:xfrm>
        </p:spPr>
        <p:txBody>
          <a:bodyPr/>
          <a:lstStyle>
            <a:lvl1pPr marL="172641" indent="-17264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tabLst/>
              <a:defRPr sz="1350"/>
            </a:lvl1pPr>
            <a:lvl2pPr marL="346472" indent="-166688">
              <a:lnSpc>
                <a:spcPct val="90000"/>
              </a:lnSpc>
              <a:spcBef>
                <a:spcPts val="375"/>
              </a:spcBef>
              <a:tabLst/>
              <a:defRPr sz="1350"/>
            </a:lvl2pPr>
            <a:lvl3pPr marL="517922" indent="-133350">
              <a:lnSpc>
                <a:spcPct val="90000"/>
              </a:lnSpc>
              <a:spcBef>
                <a:spcPts val="375"/>
              </a:spcBef>
              <a:tabLst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0056" y="1543050"/>
            <a:ext cx="2454986" cy="27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350">
                <a:solidFill>
                  <a:schemeClr val="tx2"/>
                </a:solidFill>
              </a:defRPr>
            </a:lvl1pPr>
            <a:lvl2pPr marL="342900" indent="0">
              <a:buFont typeface="Arial" panose="020B0604020202020204" pitchFamily="34" charset="0"/>
              <a:buNone/>
              <a:defRPr/>
            </a:lvl2pPr>
            <a:lvl3pPr marL="685800" indent="0">
              <a:buFont typeface="Arial" panose="020B0604020202020204" pitchFamily="34" charset="0"/>
              <a:buNone/>
              <a:defRPr/>
            </a:lvl3pPr>
            <a:lvl4pPr marL="1028700" indent="0">
              <a:buFont typeface="Arial" panose="020B0604020202020204" pitchFamily="34" charset="0"/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Business Challenge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612" y="296619"/>
            <a:ext cx="7886700" cy="536471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6DB7D41D-AD88-714C-82F4-AC06944E14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055" y="835741"/>
            <a:ext cx="7887257" cy="3566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75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56109" y="1543050"/>
            <a:ext cx="2455068" cy="27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350">
                <a:solidFill>
                  <a:schemeClr val="tx2"/>
                </a:solidFill>
              </a:defRPr>
            </a:lvl1pPr>
            <a:lvl2pPr marL="342900" indent="0">
              <a:buFont typeface="Arial" panose="020B0604020202020204" pitchFamily="34" charset="0"/>
              <a:buNone/>
              <a:defRPr/>
            </a:lvl2pPr>
            <a:lvl3pPr marL="685800" indent="0">
              <a:buFont typeface="Arial" panose="020B0604020202020204" pitchFamily="34" charset="0"/>
              <a:buNone/>
              <a:defRPr/>
            </a:lvl3pPr>
            <a:lvl4pPr marL="1028700" indent="0">
              <a:buFont typeface="Arial" panose="020B0604020202020204" pitchFamily="34" charset="0"/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72244" y="1543050"/>
            <a:ext cx="2455068" cy="27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350">
                <a:solidFill>
                  <a:schemeClr val="tx2"/>
                </a:solidFill>
              </a:defRPr>
            </a:lvl1pPr>
            <a:lvl2pPr marL="342900" indent="0">
              <a:buFont typeface="Arial" panose="020B0604020202020204" pitchFamily="34" charset="0"/>
              <a:buNone/>
              <a:defRPr/>
            </a:lvl2pPr>
            <a:lvl3pPr marL="685800" indent="0">
              <a:buFont typeface="Arial" panose="020B0604020202020204" pitchFamily="34" charset="0"/>
              <a:buNone/>
              <a:defRPr/>
            </a:lvl3pPr>
            <a:lvl4pPr marL="1028700" indent="0">
              <a:buFont typeface="Arial" panose="020B0604020202020204" pitchFamily="34" charset="0"/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Benefits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11ECE-6B8B-8440-AA3B-8B0B66307AC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dirty="0"/>
              <a:t>©2020 Teradata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156108" y="1870644"/>
            <a:ext cx="2455069" cy="2787081"/>
          </a:xfrm>
        </p:spPr>
        <p:txBody>
          <a:bodyPr/>
          <a:lstStyle>
            <a:lvl1pPr marL="172641" indent="-17264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tabLst/>
              <a:defRPr sz="1350"/>
            </a:lvl1pPr>
            <a:lvl2pPr marL="346472" indent="-166688">
              <a:lnSpc>
                <a:spcPct val="90000"/>
              </a:lnSpc>
              <a:spcBef>
                <a:spcPts val="375"/>
              </a:spcBef>
              <a:tabLst/>
              <a:defRPr sz="1350"/>
            </a:lvl2pPr>
            <a:lvl3pPr marL="517922" indent="-133350">
              <a:lnSpc>
                <a:spcPct val="90000"/>
              </a:lnSpc>
              <a:spcBef>
                <a:spcPts val="375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5872243" y="1870644"/>
            <a:ext cx="2455069" cy="2787081"/>
          </a:xfrm>
        </p:spPr>
        <p:txBody>
          <a:bodyPr/>
          <a:lstStyle>
            <a:lvl1pPr marL="172641" indent="-17264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tabLst/>
              <a:defRPr sz="1350"/>
            </a:lvl1pPr>
            <a:lvl2pPr marL="346472" indent="-166688">
              <a:lnSpc>
                <a:spcPct val="90000"/>
              </a:lnSpc>
              <a:spcBef>
                <a:spcPts val="375"/>
              </a:spcBef>
              <a:tabLst/>
              <a:defRPr sz="1350"/>
            </a:lvl2pPr>
            <a:lvl3pPr marL="517922" indent="-133350">
              <a:lnSpc>
                <a:spcPct val="90000"/>
              </a:lnSpc>
              <a:spcBef>
                <a:spcPts val="375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91360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0056" y="2762457"/>
            <a:ext cx="2454986" cy="27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350">
                <a:solidFill>
                  <a:schemeClr val="tx2"/>
                </a:solidFill>
              </a:defRPr>
            </a:lvl1pPr>
            <a:lvl2pPr marL="342900" indent="0">
              <a:buFont typeface="Arial" panose="020B0604020202020204" pitchFamily="34" charset="0"/>
              <a:buNone/>
              <a:defRPr/>
            </a:lvl2pPr>
            <a:lvl3pPr marL="685800" indent="0">
              <a:buFont typeface="Arial" panose="020B0604020202020204" pitchFamily="34" charset="0"/>
              <a:buNone/>
              <a:defRPr/>
            </a:lvl3pPr>
            <a:lvl4pPr marL="1028700" indent="0">
              <a:buFont typeface="Arial" panose="020B0604020202020204" pitchFamily="34" charset="0"/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612" y="296619"/>
            <a:ext cx="7886700" cy="536471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6DB7D41D-AD88-714C-82F4-AC06944E14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055" y="840436"/>
            <a:ext cx="7887257" cy="3597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75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56150" y="2762457"/>
            <a:ext cx="2454986" cy="27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350">
                <a:solidFill>
                  <a:schemeClr val="tx2"/>
                </a:solidFill>
              </a:defRPr>
            </a:lvl1pPr>
            <a:lvl2pPr marL="342900" indent="0">
              <a:buFont typeface="Arial" panose="020B0604020202020204" pitchFamily="34" charset="0"/>
              <a:buNone/>
              <a:defRPr/>
            </a:lvl2pPr>
            <a:lvl3pPr marL="685800" indent="0">
              <a:buFont typeface="Arial" panose="020B0604020202020204" pitchFamily="34" charset="0"/>
              <a:buNone/>
              <a:defRPr/>
            </a:lvl3pPr>
            <a:lvl4pPr marL="1028700" indent="0">
              <a:buFont typeface="Arial" panose="020B0604020202020204" pitchFamily="34" charset="0"/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72243" y="2762457"/>
            <a:ext cx="2455070" cy="27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350">
                <a:solidFill>
                  <a:schemeClr val="tx2"/>
                </a:solidFill>
              </a:defRPr>
            </a:lvl1pPr>
            <a:lvl2pPr marL="342900" indent="0">
              <a:buFont typeface="Arial" panose="020B0604020202020204" pitchFamily="34" charset="0"/>
              <a:buNone/>
              <a:defRPr/>
            </a:lvl2pPr>
            <a:lvl3pPr marL="685800" indent="0">
              <a:buFont typeface="Arial" panose="020B0604020202020204" pitchFamily="34" charset="0"/>
              <a:buNone/>
              <a:defRPr/>
            </a:lvl3pPr>
            <a:lvl4pPr marL="1028700" indent="0">
              <a:buFont typeface="Arial" panose="020B0604020202020204" pitchFamily="34" charset="0"/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40056" y="1539353"/>
            <a:ext cx="1817234" cy="12188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350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155434" y="1539353"/>
            <a:ext cx="1817234" cy="12188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350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2243" y="1539353"/>
            <a:ext cx="1817234" cy="12188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350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07585-4BE5-8A4E-8736-005340213D4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en-US" dirty="0"/>
              <a:t>©2020 Teradata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440531" y="3045691"/>
            <a:ext cx="2455069" cy="1612034"/>
          </a:xfrm>
        </p:spPr>
        <p:txBody>
          <a:bodyPr/>
          <a:lstStyle>
            <a:lvl1pPr marL="172641" indent="-17264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tabLst/>
              <a:defRPr sz="1350"/>
            </a:lvl1pPr>
            <a:lvl2pPr marL="346472" indent="-166688">
              <a:lnSpc>
                <a:spcPct val="90000"/>
              </a:lnSpc>
              <a:spcBef>
                <a:spcPts val="375"/>
              </a:spcBef>
              <a:tabLst/>
              <a:defRPr sz="1350"/>
            </a:lvl2pPr>
            <a:lvl3pPr marL="517922" indent="-133350">
              <a:lnSpc>
                <a:spcPct val="90000"/>
              </a:lnSpc>
              <a:spcBef>
                <a:spcPts val="375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3156067" y="3045691"/>
            <a:ext cx="2455069" cy="1612034"/>
          </a:xfrm>
        </p:spPr>
        <p:txBody>
          <a:bodyPr/>
          <a:lstStyle>
            <a:lvl1pPr marL="172641" indent="-17264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tabLst/>
              <a:defRPr sz="1350"/>
            </a:lvl1pPr>
            <a:lvl2pPr marL="346472" indent="-166688">
              <a:lnSpc>
                <a:spcPct val="90000"/>
              </a:lnSpc>
              <a:spcBef>
                <a:spcPts val="375"/>
              </a:spcBef>
              <a:tabLst/>
              <a:defRPr sz="1350"/>
            </a:lvl2pPr>
            <a:lvl3pPr marL="517922" indent="-133350">
              <a:lnSpc>
                <a:spcPct val="90000"/>
              </a:lnSpc>
              <a:spcBef>
                <a:spcPts val="375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5872244" y="3045691"/>
            <a:ext cx="2455069" cy="1612034"/>
          </a:xfrm>
        </p:spPr>
        <p:txBody>
          <a:bodyPr/>
          <a:lstStyle>
            <a:lvl1pPr marL="172641" indent="-17264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tabLst/>
              <a:defRPr sz="1350"/>
            </a:lvl1pPr>
            <a:lvl2pPr marL="346472" indent="-166688">
              <a:lnSpc>
                <a:spcPct val="90000"/>
              </a:lnSpc>
              <a:spcBef>
                <a:spcPts val="375"/>
              </a:spcBef>
              <a:tabLst/>
              <a:defRPr sz="1350"/>
            </a:lvl2pPr>
            <a:lvl3pPr marL="517922" indent="-133350">
              <a:lnSpc>
                <a:spcPct val="90000"/>
              </a:lnSpc>
              <a:spcBef>
                <a:spcPts val="375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942852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612" y="296619"/>
            <a:ext cx="7886700" cy="536471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B582C0-F1B4-5E45-B235-6254D715FB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055" y="840436"/>
            <a:ext cx="7887257" cy="3597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75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76EDA047-05B8-004C-A23F-B76A0D5FC4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4434490"/>
            <a:ext cx="3755312" cy="22323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ctr">
              <a:lnSpc>
                <a:spcPts val="2025"/>
              </a:lnSpc>
              <a:buNone/>
              <a:defRPr sz="975" i="1"/>
            </a:lvl1pPr>
            <a:lvl2pPr marL="342900" indent="0">
              <a:buFont typeface="Arial" panose="020B0604020202020204" pitchFamily="34" charset="0"/>
              <a:buNone/>
              <a:defRPr/>
            </a:lvl2pPr>
            <a:lvl3pPr marL="685800" indent="0">
              <a:buFont typeface="Arial" panose="020B0604020202020204" pitchFamily="34" charset="0"/>
              <a:buNone/>
              <a:defRPr/>
            </a:lvl3pPr>
            <a:lvl4pPr marL="1028700" indent="0">
              <a:buFont typeface="Arial" panose="020B0604020202020204" pitchFamily="34" charset="0"/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Figure 1: </a:t>
            </a:r>
            <a:r>
              <a:rPr lang="en-US" dirty="0" err="1"/>
              <a:t>Nulpa</a:t>
            </a:r>
            <a:r>
              <a:rPr lang="en-US" dirty="0"/>
              <a:t> se </a:t>
            </a:r>
            <a:r>
              <a:rPr lang="en-US" dirty="0" err="1"/>
              <a:t>percim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CF00B3-C68B-C04E-8325-4E89375F5C5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©2020 Teradata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4084C3-A569-5745-AD51-0618F1E5F6D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28625" y="1543050"/>
            <a:ext cx="3811191" cy="311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41802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CA6A93C-1E39-334D-86E6-E06E46B7D588}"/>
              </a:ext>
            </a:extLst>
          </p:cNvPr>
          <p:cNvSpPr/>
          <p:nvPr userDrawn="1"/>
        </p:nvSpPr>
        <p:spPr>
          <a:xfrm>
            <a:off x="329540" y="4782786"/>
            <a:ext cx="311542" cy="231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3C848-1138-0648-B4EC-6720AB1DBF76}"/>
              </a:ext>
            </a:extLst>
          </p:cNvPr>
          <p:cNvSpPr/>
          <p:nvPr userDrawn="1"/>
        </p:nvSpPr>
        <p:spPr>
          <a:xfrm>
            <a:off x="7565477" y="4678136"/>
            <a:ext cx="1251951" cy="421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5ED13C-49AE-E94D-997A-0947256A800C}"/>
              </a:ext>
            </a:extLst>
          </p:cNvPr>
          <p:cNvSpPr/>
          <p:nvPr/>
        </p:nvSpPr>
        <p:spPr>
          <a:xfrm>
            <a:off x="233795" y="232796"/>
            <a:ext cx="8674010" cy="46769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BF79F-5253-E14E-A839-6C3426162D3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2571751"/>
            <a:ext cx="9144000" cy="2939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650" smtClean="0">
                <a:solidFill>
                  <a:schemeClr val="bg1"/>
                </a:solidFill>
                <a:effectLst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AD88B2-A4D3-2F4D-8430-02993C9C04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63350"/>
            <a:ext cx="9144000" cy="696515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62795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5ECC4F9-716B-3247-9C75-BD4C184CB1C6}"/>
              </a:ext>
            </a:extLst>
          </p:cNvPr>
          <p:cNvSpPr/>
          <p:nvPr userDrawn="1"/>
        </p:nvSpPr>
        <p:spPr>
          <a:xfrm>
            <a:off x="329540" y="4782786"/>
            <a:ext cx="311542" cy="231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C16F32-68A2-8847-8D06-22E0DACE26C2}"/>
              </a:ext>
            </a:extLst>
          </p:cNvPr>
          <p:cNvSpPr/>
          <p:nvPr userDrawn="1"/>
        </p:nvSpPr>
        <p:spPr>
          <a:xfrm>
            <a:off x="7565477" y="4678136"/>
            <a:ext cx="1251951" cy="421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2D26A-1641-EA46-BA7A-35D7C54DB8DE}"/>
              </a:ext>
            </a:extLst>
          </p:cNvPr>
          <p:cNvSpPr/>
          <p:nvPr/>
        </p:nvSpPr>
        <p:spPr>
          <a:xfrm>
            <a:off x="233795" y="232796"/>
            <a:ext cx="8674010" cy="46769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10982-7169-9644-9935-26CE3BE66F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4112" y="232549"/>
            <a:ext cx="3150108" cy="467715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5F82C4F-DD73-EA47-B15C-8C3440212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3" y="2372733"/>
            <a:ext cx="1915713" cy="363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875C24-8AFB-574A-B052-CF439A898A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4363" y="2372733"/>
            <a:ext cx="1915713" cy="363743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4D7588D-3CDC-1B42-8ED4-243A4AB7CC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803008" y="849525"/>
            <a:ext cx="4928697" cy="1812310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150"/>
              </a:spcBef>
              <a:spcAft>
                <a:spcPts val="600"/>
              </a:spcAft>
              <a:buFont typeface="Arial" panose="020B0604020202020204" pitchFamily="34" charset="0"/>
              <a:buChar char="​"/>
              <a:tabLst>
                <a:tab pos="342900" algn="l"/>
              </a:tabLst>
              <a:defRPr sz="2700" b="1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45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35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15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35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15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35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​"/>
              <a:defRPr sz="105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​"/>
              <a:defRPr sz="105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​"/>
              <a:defRPr sz="105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​"/>
              <a:defRPr sz="105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Presentation Title Multiple Line Title Length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0F43555-58BE-2B4F-8ED4-DB4B47A896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03008" y="2804688"/>
            <a:ext cx="4928697" cy="952286"/>
          </a:xfrm>
          <a:noFill/>
        </p:spPr>
        <p:txBody>
          <a:bodyPr wrap="square" lIns="91440" tIns="0" rIns="91440" bIns="0" anchor="t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>
                <a:tab pos="342900" algn="l"/>
              </a:tabLst>
              <a:defRPr sz="18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45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35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15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35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15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35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​"/>
              <a:defRPr sz="105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​"/>
              <a:defRPr sz="105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​"/>
              <a:defRPr sz="105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​"/>
              <a:defRPr sz="1050" b="0">
                <a:solidFill>
                  <a:schemeClr val="bg1"/>
                </a:solidFill>
              </a:defRPr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 Multiple Line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Length Which Extends To Two Lines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B8489C6D-2ED7-C047-B694-B028CBDA19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03008" y="3852828"/>
            <a:ext cx="4928697" cy="482789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>
                <a:tab pos="342900" algn="l"/>
              </a:tabLst>
              <a:defRPr sz="1350" b="0">
                <a:solidFill>
                  <a:schemeClr val="bg1">
                    <a:lumMod val="85000"/>
                  </a:schemeClr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45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35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150"/>
              </a:spcBef>
              <a:spcAft>
                <a:spcPts val="600"/>
              </a:spcAft>
              <a:buFont typeface="Arial" panose="020B0604020202020204" pitchFamily="34" charset="0"/>
              <a:buNone/>
              <a:defRPr sz="135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15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35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​"/>
              <a:defRPr sz="105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​"/>
              <a:defRPr sz="105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​"/>
              <a:defRPr sz="105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​"/>
              <a:defRPr sz="1050" b="0">
                <a:solidFill>
                  <a:schemeClr val="bg1"/>
                </a:solidFill>
              </a:defRPr>
            </a:lvl9pPr>
          </a:lstStyle>
          <a:p>
            <a:r>
              <a:rPr lang="en-US" b="1" dirty="0">
                <a:effectLst/>
                <a:latin typeface="Arial" panose="020B0604020202020204" pitchFamily="34" charset="0"/>
              </a:rPr>
              <a:t>Presenter Name</a:t>
            </a:r>
            <a:r>
              <a:rPr lang="en-US" dirty="0">
                <a:effectLst/>
                <a:latin typeface="Arial" panose="020B0604020202020204" pitchFamily="34" charset="0"/>
              </a:rPr>
              <a:t>, Presenter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Month #, 2018</a:t>
            </a:r>
          </a:p>
        </p:txBody>
      </p:sp>
    </p:spTree>
    <p:extLst>
      <p:ext uri="{BB962C8B-B14F-4D97-AF65-F5344CB8AC3E}">
        <p14:creationId xmlns:p14="http://schemas.microsoft.com/office/powerpoint/2010/main" val="2008631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03ED540-6ECC-2942-B690-AC4C269DE378}"/>
              </a:ext>
            </a:extLst>
          </p:cNvPr>
          <p:cNvSpPr/>
          <p:nvPr userDrawn="1"/>
        </p:nvSpPr>
        <p:spPr>
          <a:xfrm>
            <a:off x="329540" y="4782786"/>
            <a:ext cx="311542" cy="231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0FB390-5648-D84F-B153-D8331CB92EE8}"/>
              </a:ext>
            </a:extLst>
          </p:cNvPr>
          <p:cNvSpPr/>
          <p:nvPr userDrawn="1"/>
        </p:nvSpPr>
        <p:spPr>
          <a:xfrm>
            <a:off x="7565477" y="4678136"/>
            <a:ext cx="1251951" cy="421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22F4F-95EB-1E40-AA80-EC7B49667196}"/>
              </a:ext>
            </a:extLst>
          </p:cNvPr>
          <p:cNvSpPr/>
          <p:nvPr/>
        </p:nvSpPr>
        <p:spPr>
          <a:xfrm>
            <a:off x="233795" y="232796"/>
            <a:ext cx="8674010" cy="46769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>
              <a:solidFill>
                <a:schemeClr val="accent5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2571751"/>
            <a:ext cx="9144000" cy="2939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650" smtClean="0">
                <a:solidFill>
                  <a:schemeClr val="tx2"/>
                </a:solidFill>
                <a:effectLst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8EDE4DD-7794-F84D-8B90-2BC2915013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63350"/>
            <a:ext cx="9144000" cy="696515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668966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10A70E-02E0-CD49-AC8A-4D0C1B2D89F4}"/>
              </a:ext>
            </a:extLst>
          </p:cNvPr>
          <p:cNvSpPr/>
          <p:nvPr userDrawn="1"/>
        </p:nvSpPr>
        <p:spPr>
          <a:xfrm>
            <a:off x="329540" y="4782786"/>
            <a:ext cx="311542" cy="231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B44FD6-76E3-BC46-85CE-77318EFD4576}"/>
              </a:ext>
            </a:extLst>
          </p:cNvPr>
          <p:cNvSpPr/>
          <p:nvPr userDrawn="1"/>
        </p:nvSpPr>
        <p:spPr>
          <a:xfrm>
            <a:off x="7565477" y="4678136"/>
            <a:ext cx="1251951" cy="421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AA7C57-2DB5-3E48-BA66-9948F8E12A42}"/>
              </a:ext>
            </a:extLst>
          </p:cNvPr>
          <p:cNvSpPr/>
          <p:nvPr/>
        </p:nvSpPr>
        <p:spPr>
          <a:xfrm>
            <a:off x="233795" y="232796"/>
            <a:ext cx="8674010" cy="4676909"/>
          </a:xfrm>
          <a:prstGeom prst="rect">
            <a:avLst/>
          </a:prstGeom>
          <a:solidFill>
            <a:srgbClr val="F37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>
              <a:solidFill>
                <a:schemeClr val="accent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2571751"/>
            <a:ext cx="9144000" cy="2939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650" smtClean="0">
                <a:solidFill>
                  <a:schemeClr val="tx2"/>
                </a:solidFill>
                <a:effectLst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5B385C3-6707-3242-9933-D6320BEE45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63350"/>
            <a:ext cx="9144000" cy="696515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619653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612" y="296619"/>
            <a:ext cx="4354750" cy="536471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B582C0-F1B4-5E45-B235-6254D715FB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055" y="835741"/>
            <a:ext cx="4355306" cy="3634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75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6CB0A4-3213-B748-85E5-54E833711A1E}"/>
              </a:ext>
            </a:extLst>
          </p:cNvPr>
          <p:cNvSpPr/>
          <p:nvPr userDrawn="1"/>
        </p:nvSpPr>
        <p:spPr>
          <a:xfrm>
            <a:off x="7745038" y="4731392"/>
            <a:ext cx="910988" cy="245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61005587-9548-1A48-8E5D-E26BE37E4E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95361" y="296466"/>
            <a:ext cx="4154091" cy="46148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75"/>
            </a:lvl1pPr>
          </a:lstStyle>
          <a:p>
            <a:r>
              <a:rPr lang="en-US" dirty="0"/>
              <a:t>Drag image here or click the icon</a:t>
            </a:r>
            <a:br>
              <a:rPr lang="en-US" dirty="0"/>
            </a:br>
            <a:r>
              <a:rPr lang="en-US" dirty="0"/>
              <a:t>to prompt image insert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54A8D-F768-F346-B2CA-527915E78B9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8625" y="1543050"/>
            <a:ext cx="4143375" cy="311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D5853-1149-9345-BCD2-97C09F9571E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©2020 Teradata</a:t>
            </a:r>
          </a:p>
        </p:txBody>
      </p:sp>
    </p:spTree>
    <p:extLst>
      <p:ext uri="{BB962C8B-B14F-4D97-AF65-F5344CB8AC3E}">
        <p14:creationId xmlns:p14="http://schemas.microsoft.com/office/powerpoint/2010/main" val="2451554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42644F0-4B72-BA44-AD99-F7708197ECA6}"/>
              </a:ext>
            </a:extLst>
          </p:cNvPr>
          <p:cNvSpPr/>
          <p:nvPr userDrawn="1"/>
        </p:nvSpPr>
        <p:spPr>
          <a:xfrm>
            <a:off x="384603" y="4731392"/>
            <a:ext cx="310104" cy="245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0C21D5-8D22-D448-B510-F879B0456224}"/>
              </a:ext>
            </a:extLst>
          </p:cNvPr>
          <p:cNvSpPr/>
          <p:nvPr userDrawn="1"/>
        </p:nvSpPr>
        <p:spPr>
          <a:xfrm>
            <a:off x="7759179" y="4731392"/>
            <a:ext cx="910988" cy="245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F80E3EFC-7105-AB41-8C35-7DCBA3BD910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76226" y="284220"/>
            <a:ext cx="8583995" cy="45755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575"/>
            </a:lvl1pPr>
          </a:lstStyle>
          <a:p>
            <a:r>
              <a:rPr lang="en-US" dirty="0"/>
              <a:t>Drag image here or click the icon</a:t>
            </a:r>
            <a:br>
              <a:rPr lang="en-US" dirty="0"/>
            </a:br>
            <a:r>
              <a:rPr lang="en-US" dirty="0"/>
              <a:t>to prompt image insert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B63145-947E-1E49-B63C-FD390ADD8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14" y="1538580"/>
            <a:ext cx="409246" cy="269241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617ECE6-46C5-E048-AE59-6526AE065C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9242" y="1896848"/>
            <a:ext cx="2365772" cy="10953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lang="en-US" sz="150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i="1" dirty="0" err="1">
                <a:effectLst/>
                <a:latin typeface="Arial" panose="020B0604020202020204" pitchFamily="34" charset="0"/>
              </a:rPr>
              <a:t>Gendaest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ecatur</a:t>
            </a:r>
            <a:r>
              <a:rPr lang="en-US" i="1" dirty="0">
                <a:effectLst/>
                <a:latin typeface="Arial" panose="020B0604020202020204" pitchFamily="34" charset="0"/>
              </a:rPr>
              <a:t> re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doluptior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 re, que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nossum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atustem</a:t>
            </a:r>
            <a:r>
              <a:rPr lang="en-US" i="1" dirty="0">
                <a:effectLst/>
                <a:latin typeface="Arial" panose="020B0604020202020204" pitchFamily="34" charset="0"/>
              </a:rPr>
              <a:t> rem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hil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estorit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atatur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8E3FED6-CA8C-C549-9403-6D6C5D7859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09242" y="3608785"/>
            <a:ext cx="2365772" cy="294023"/>
          </a:xfrm>
          <a:prstGeom prst="rect">
            <a:avLst/>
          </a:prstGeom>
        </p:spPr>
        <p:txBody>
          <a:bodyPr>
            <a:noAutofit/>
          </a:bodyPr>
          <a:lstStyle>
            <a:lvl1pPr marL="128588" indent="-128588">
              <a:lnSpc>
                <a:spcPct val="100000"/>
              </a:lnSpc>
              <a:buFont typeface="System Font Regular"/>
              <a:buChar char="–"/>
              <a:defRPr lang="en-US" sz="90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i="1" dirty="0">
                <a:effectLst/>
                <a:latin typeface="Arial" panose="020B0604020202020204" pitchFamily="34" charset="0"/>
              </a:rPr>
              <a:t>Quote source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A2E087-5E5A-5E49-9895-81B1CE8B1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14" y="1538580"/>
            <a:ext cx="409246" cy="2692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3BFC1-1C6D-C145-8191-1C53A839C6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114" y="1538580"/>
            <a:ext cx="409246" cy="26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740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612" y="296619"/>
            <a:ext cx="7886700" cy="536471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B582C0-F1B4-5E45-B235-6254D715FB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055" y="840883"/>
            <a:ext cx="7887257" cy="3592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75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EBC4B4-DDA2-2749-B9E5-0DAD6CDB2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27" y="1525997"/>
            <a:ext cx="409246" cy="269241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618C2FF-6DB8-2F4B-A07E-ACC0CB87B6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6" y="1901410"/>
            <a:ext cx="2365772" cy="124649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lang="en-US" sz="1500" i="0" smtClean="0">
                <a:solidFill>
                  <a:srgbClr val="898C92"/>
                </a:solidFill>
                <a:effectLst/>
              </a:defRPr>
            </a:lvl1pPr>
          </a:lstStyle>
          <a:p>
            <a:r>
              <a:rPr lang="en-US" i="1" dirty="0" err="1">
                <a:effectLst/>
                <a:latin typeface="Arial" panose="020B0604020202020204" pitchFamily="34" charset="0"/>
              </a:rPr>
              <a:t>Gendaest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ecatur</a:t>
            </a:r>
            <a:r>
              <a:rPr lang="en-US" i="1" dirty="0">
                <a:effectLst/>
                <a:latin typeface="Arial" panose="020B0604020202020204" pitchFamily="34" charset="0"/>
              </a:rPr>
              <a:t> re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doluptior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 re, que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nossum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atustem</a:t>
            </a:r>
            <a:r>
              <a:rPr lang="en-US" i="1" dirty="0">
                <a:effectLst/>
                <a:latin typeface="Arial" panose="020B0604020202020204" pitchFamily="34" charset="0"/>
              </a:rPr>
              <a:t> rem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hil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estorit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atatur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5F15D219-5B9E-8D48-BED6-10CC701B8D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0056" y="3596202"/>
            <a:ext cx="2365772" cy="230832"/>
          </a:xfrm>
          <a:prstGeom prst="rect">
            <a:avLst/>
          </a:prstGeom>
        </p:spPr>
        <p:txBody>
          <a:bodyPr>
            <a:spAutoFit/>
          </a:bodyPr>
          <a:lstStyle>
            <a:lvl1pPr marL="128588" indent="-128588">
              <a:lnSpc>
                <a:spcPct val="100000"/>
              </a:lnSpc>
              <a:buFont typeface="System Font Regular"/>
              <a:buChar char="–"/>
              <a:defRPr lang="en-US" sz="900" i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i="1" dirty="0">
                <a:effectLst/>
                <a:latin typeface="Arial" panose="020B0604020202020204" pitchFamily="34" charset="0"/>
              </a:rPr>
              <a:t>Quote source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3DE2C4D-09B6-954A-B7F0-6AB0A531E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721" y="1525997"/>
            <a:ext cx="409246" cy="269241"/>
          </a:xfrm>
          <a:prstGeom prst="rect">
            <a:avLst/>
          </a:prstGeom>
        </p:spPr>
      </p:pic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24DB837E-AA29-B240-993C-F9853D959B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00798" y="1901410"/>
            <a:ext cx="2365772" cy="124649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lang="en-US" sz="1500" i="0" smtClean="0">
                <a:solidFill>
                  <a:srgbClr val="898C92"/>
                </a:solidFill>
                <a:effectLst/>
              </a:defRPr>
            </a:lvl1pPr>
          </a:lstStyle>
          <a:p>
            <a:r>
              <a:rPr lang="en-US" i="1" dirty="0" err="1">
                <a:effectLst/>
                <a:latin typeface="Arial" panose="020B0604020202020204" pitchFamily="34" charset="0"/>
              </a:rPr>
              <a:t>Gendaest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ecatur</a:t>
            </a:r>
            <a:r>
              <a:rPr lang="en-US" i="1" dirty="0">
                <a:effectLst/>
                <a:latin typeface="Arial" panose="020B0604020202020204" pitchFamily="34" charset="0"/>
              </a:rPr>
              <a:t> re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doluptior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 re, que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nossum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atustem</a:t>
            </a:r>
            <a:r>
              <a:rPr lang="en-US" i="1" dirty="0">
                <a:effectLst/>
                <a:latin typeface="Arial" panose="020B0604020202020204" pitchFamily="34" charset="0"/>
              </a:rPr>
              <a:t> rem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hil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estorit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atatur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999129FA-5599-CA46-A4AE-0814D4B77C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00798" y="3596202"/>
            <a:ext cx="2365772" cy="230832"/>
          </a:xfrm>
          <a:prstGeom prst="rect">
            <a:avLst/>
          </a:prstGeom>
        </p:spPr>
        <p:txBody>
          <a:bodyPr>
            <a:spAutoFit/>
          </a:bodyPr>
          <a:lstStyle>
            <a:lvl1pPr marL="128588" indent="-128588">
              <a:lnSpc>
                <a:spcPct val="100000"/>
              </a:lnSpc>
              <a:buFont typeface="System Font Regular"/>
              <a:buChar char="–"/>
              <a:defRPr lang="en-US" sz="900" i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i="1" dirty="0">
                <a:effectLst/>
                <a:latin typeface="Arial" panose="020B0604020202020204" pitchFamily="34" charset="0"/>
              </a:rPr>
              <a:t>Quote source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9450BA3-C466-A74C-80E7-81AFA1295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79" y="1525997"/>
            <a:ext cx="409246" cy="269241"/>
          </a:xfrm>
          <a:prstGeom prst="rect">
            <a:avLst/>
          </a:prstGeom>
        </p:spPr>
      </p:pic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B6020E31-7347-5741-9900-2003C4B901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61540" y="1901410"/>
            <a:ext cx="2365772" cy="124649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lang="en-US" sz="1500" i="0" smtClean="0">
                <a:solidFill>
                  <a:srgbClr val="898C92"/>
                </a:solidFill>
                <a:effectLst/>
              </a:defRPr>
            </a:lvl1pPr>
          </a:lstStyle>
          <a:p>
            <a:r>
              <a:rPr lang="en-US" i="1" dirty="0" err="1">
                <a:effectLst/>
                <a:latin typeface="Arial" panose="020B0604020202020204" pitchFamily="34" charset="0"/>
              </a:rPr>
              <a:t>Gendaest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ecatur</a:t>
            </a:r>
            <a:r>
              <a:rPr lang="en-US" i="1" dirty="0">
                <a:effectLst/>
                <a:latin typeface="Arial" panose="020B0604020202020204" pitchFamily="34" charset="0"/>
              </a:rPr>
              <a:t> re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doluptior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 re, que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nossum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atustem</a:t>
            </a:r>
            <a:r>
              <a:rPr lang="en-US" i="1" dirty="0">
                <a:effectLst/>
                <a:latin typeface="Arial" panose="020B0604020202020204" pitchFamily="34" charset="0"/>
              </a:rPr>
              <a:t> rem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hil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estorit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atatur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FD90BFA-307C-564E-BD1E-171E99320D7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961540" y="3596202"/>
            <a:ext cx="2365772" cy="230832"/>
          </a:xfrm>
          <a:prstGeom prst="rect">
            <a:avLst/>
          </a:prstGeom>
        </p:spPr>
        <p:txBody>
          <a:bodyPr>
            <a:spAutoFit/>
          </a:bodyPr>
          <a:lstStyle>
            <a:lvl1pPr marL="128588" indent="-128588">
              <a:lnSpc>
                <a:spcPct val="100000"/>
              </a:lnSpc>
              <a:buFont typeface="System Font Regular"/>
              <a:buChar char="–"/>
              <a:defRPr lang="en-US" sz="900" i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i="1" dirty="0">
                <a:effectLst/>
                <a:latin typeface="Arial" panose="020B0604020202020204" pitchFamily="34" charset="0"/>
              </a:rPr>
              <a:t>Quote source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48C436-A854-FD4F-BBAC-586D443AA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27" y="1525997"/>
            <a:ext cx="409246" cy="2692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B6AC79A-0C23-7344-B07E-9F3D4DDBE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272" y="1525997"/>
            <a:ext cx="409246" cy="2692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FD8DDD-608F-774E-901B-A9DA3B582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472" y="1525997"/>
            <a:ext cx="409246" cy="2692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0E7035B-5A6D-5746-8C91-4D767EFC99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0927" y="1525997"/>
            <a:ext cx="409246" cy="26924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B60A705-822B-7D43-A1E6-C2CAB12D68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41272" y="1525997"/>
            <a:ext cx="409246" cy="26924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53BBC14-BB03-D24D-BBE2-13161AF8BF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84472" y="1525997"/>
            <a:ext cx="409246" cy="26924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5A640-B665-1042-BAD6-F280D24E8D50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 dirty="0"/>
              <a:t>©2020 Teradata</a:t>
            </a:r>
          </a:p>
        </p:txBody>
      </p:sp>
    </p:spTree>
    <p:extLst>
      <p:ext uri="{BB962C8B-B14F-4D97-AF65-F5344CB8AC3E}">
        <p14:creationId xmlns:p14="http://schemas.microsoft.com/office/powerpoint/2010/main" val="9722719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612" y="296619"/>
            <a:ext cx="7886700" cy="536471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B582C0-F1B4-5E45-B235-6254D715FB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055" y="841231"/>
            <a:ext cx="7887257" cy="3589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75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F23E47F7-6C7A-2545-9A27-16E014FF3A8D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438820" y="1543050"/>
            <a:ext cx="7543800" cy="31146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82CBE-84AB-2344-8FCC-A8D1F80744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99959" y="4835224"/>
            <a:ext cx="2057400" cy="126958"/>
          </a:xfrm>
        </p:spPr>
        <p:txBody>
          <a:bodyPr/>
          <a:lstStyle/>
          <a:p>
            <a:r>
              <a:rPr lang="en-US" dirty="0"/>
              <a:t>©2020 Teradata</a:t>
            </a:r>
          </a:p>
        </p:txBody>
      </p:sp>
    </p:spTree>
    <p:extLst>
      <p:ext uri="{BB962C8B-B14F-4D97-AF65-F5344CB8AC3E}">
        <p14:creationId xmlns:p14="http://schemas.microsoft.com/office/powerpoint/2010/main" val="24136167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stitution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612" y="296619"/>
            <a:ext cx="7886700" cy="536471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rgbClr val="F3753F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B582C0-F1B4-5E45-B235-6254D715FB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055" y="840883"/>
            <a:ext cx="7887257" cy="3592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75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  <p:grpSp>
        <p:nvGrpSpPr>
          <p:cNvPr id="14" name="Gruppieren 17">
            <a:extLst>
              <a:ext uri="{FF2B5EF4-FFF2-40B4-BE49-F238E27FC236}">
                <a16:creationId xmlns:a16="http://schemas.microsoft.com/office/drawing/2014/main" id="{012AEAF1-0241-8449-9730-F552B9325C3C}"/>
              </a:ext>
            </a:extLst>
          </p:cNvPr>
          <p:cNvGrpSpPr/>
          <p:nvPr/>
        </p:nvGrpSpPr>
        <p:grpSpPr>
          <a:xfrm>
            <a:off x="440056" y="1665792"/>
            <a:ext cx="7788359" cy="2828514"/>
            <a:chOff x="530475" y="1569454"/>
            <a:chExt cx="11124000" cy="4315046"/>
          </a:xfrm>
        </p:grpSpPr>
        <p:grpSp>
          <p:nvGrpSpPr>
            <p:cNvPr id="16" name="Gruppieren 6">
              <a:extLst>
                <a:ext uri="{FF2B5EF4-FFF2-40B4-BE49-F238E27FC236}">
                  <a16:creationId xmlns:a16="http://schemas.microsoft.com/office/drawing/2014/main" id="{DC04D5D9-05BE-1A4E-9EDA-099E1865E0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0475" y="1905316"/>
              <a:ext cx="11124000" cy="3979184"/>
              <a:chOff x="540000" y="1834981"/>
              <a:chExt cx="11109600" cy="3974032"/>
            </a:xfrm>
          </p:grpSpPr>
          <p:sp>
            <p:nvSpPr>
              <p:cNvPr id="20" name="Richtungspfeil 7">
                <a:extLst>
                  <a:ext uri="{FF2B5EF4-FFF2-40B4-BE49-F238E27FC236}">
                    <a16:creationId xmlns:a16="http://schemas.microsoft.com/office/drawing/2014/main" id="{406D8AD6-D6E9-FE4B-810B-39BE85BBFB51}"/>
                  </a:ext>
                </a:extLst>
              </p:cNvPr>
              <p:cNvSpPr/>
              <p:nvPr/>
            </p:nvSpPr>
            <p:spPr bwMode="gray">
              <a:xfrm>
                <a:off x="540000" y="1834981"/>
                <a:ext cx="2896421" cy="3974032"/>
              </a:xfrm>
              <a:prstGeom prst="homePlate">
                <a:avLst>
                  <a:gd name="adj" fmla="val 23349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216000" tIns="0" rIns="5400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563"/>
                  </a:spcAft>
                  <a:buClr>
                    <a:srgbClr val="969696"/>
                  </a:buClr>
                  <a:defRPr/>
                </a:pPr>
                <a:endParaRPr lang="en-US" sz="1125" b="1" dirty="0">
                  <a:solidFill>
                    <a:srgbClr val="3C3C3B"/>
                  </a:solidFill>
                </a:endParaRPr>
              </a:p>
            </p:txBody>
          </p:sp>
          <p:sp>
            <p:nvSpPr>
              <p:cNvPr id="21" name="Eingekerbter Richtungspfeil 8">
                <a:extLst>
                  <a:ext uri="{FF2B5EF4-FFF2-40B4-BE49-F238E27FC236}">
                    <a16:creationId xmlns:a16="http://schemas.microsoft.com/office/drawing/2014/main" id="{7F43B906-2902-1043-B8B7-E1353175A215}"/>
                  </a:ext>
                </a:extLst>
              </p:cNvPr>
              <p:cNvSpPr/>
              <p:nvPr/>
            </p:nvSpPr>
            <p:spPr bwMode="gray">
              <a:xfrm>
                <a:off x="5809486" y="1836000"/>
                <a:ext cx="3093883" cy="3973013"/>
              </a:xfrm>
              <a:prstGeom prst="chevron">
                <a:avLst>
                  <a:gd name="adj" fmla="val 21007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135000" tIns="0" rIns="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563"/>
                  </a:spcAft>
                  <a:buClr>
                    <a:srgbClr val="969696"/>
                  </a:buClr>
                  <a:defRPr/>
                </a:pPr>
                <a:endParaRPr lang="en-US" sz="1125" b="1" dirty="0">
                  <a:solidFill>
                    <a:srgbClr val="3C3C3B"/>
                  </a:solidFill>
                </a:endParaRPr>
              </a:p>
            </p:txBody>
          </p:sp>
          <p:sp>
            <p:nvSpPr>
              <p:cNvPr id="22" name="Eingekerbter Richtungspfeil 9">
                <a:extLst>
                  <a:ext uri="{FF2B5EF4-FFF2-40B4-BE49-F238E27FC236}">
                    <a16:creationId xmlns:a16="http://schemas.microsoft.com/office/drawing/2014/main" id="{1BA02CDF-F369-7C49-B194-B3310C24F6CA}"/>
                  </a:ext>
                </a:extLst>
              </p:cNvPr>
              <p:cNvSpPr/>
              <p:nvPr/>
            </p:nvSpPr>
            <p:spPr bwMode="gray">
              <a:xfrm>
                <a:off x="8555717" y="1836000"/>
                <a:ext cx="3093883" cy="3973013"/>
              </a:xfrm>
              <a:prstGeom prst="chevron">
                <a:avLst>
                  <a:gd name="adj" fmla="val 21007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135000" tIns="0" rIns="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563"/>
                  </a:spcAft>
                  <a:buClr>
                    <a:srgbClr val="969696"/>
                  </a:buClr>
                  <a:defRPr/>
                </a:pPr>
                <a:endParaRPr lang="en-US" sz="1125" b="1" dirty="0">
                  <a:solidFill>
                    <a:srgbClr val="3C3C3B"/>
                  </a:solidFill>
                </a:endParaRPr>
              </a:p>
            </p:txBody>
          </p:sp>
          <p:grpSp>
            <p:nvGrpSpPr>
              <p:cNvPr id="23" name="Gruppieren 10">
                <a:extLst>
                  <a:ext uri="{FF2B5EF4-FFF2-40B4-BE49-F238E27FC236}">
                    <a16:creationId xmlns:a16="http://schemas.microsoft.com/office/drawing/2014/main" id="{640A451B-1BBB-8448-9DC8-D0F8F9442711}"/>
                  </a:ext>
                </a:extLst>
              </p:cNvPr>
              <p:cNvGrpSpPr/>
              <p:nvPr/>
            </p:nvGrpSpPr>
            <p:grpSpPr>
              <a:xfrm>
                <a:off x="3075408" y="1834981"/>
                <a:ext cx="3089642" cy="3974031"/>
                <a:chOff x="3075408" y="1834982"/>
                <a:chExt cx="3089642" cy="3974031"/>
              </a:xfrm>
              <a:noFill/>
            </p:grpSpPr>
            <p:sp>
              <p:nvSpPr>
                <p:cNvPr id="24" name="Parallelogramm 11">
                  <a:extLst>
                    <a:ext uri="{FF2B5EF4-FFF2-40B4-BE49-F238E27FC236}">
                      <a16:creationId xmlns:a16="http://schemas.microsoft.com/office/drawing/2014/main" id="{7D3F4ADB-C974-BC48-AABE-92F88E874A93}"/>
                    </a:ext>
                  </a:extLst>
                </p:cNvPr>
                <p:cNvSpPr/>
                <p:nvPr/>
              </p:nvSpPr>
              <p:spPr bwMode="gray">
                <a:xfrm flipH="1">
                  <a:off x="3075408" y="1834982"/>
                  <a:ext cx="2824282" cy="1175071"/>
                </a:xfrm>
                <a:custGeom>
                  <a:avLst/>
                  <a:gdLst>
                    <a:gd name="connsiteX0" fmla="*/ 0 w 2762381"/>
                    <a:gd name="connsiteY0" fmla="*/ 1237579 h 1237579"/>
                    <a:gd name="connsiteX1" fmla="*/ 436135 w 2762381"/>
                    <a:gd name="connsiteY1" fmla="*/ 0 h 1237579"/>
                    <a:gd name="connsiteX2" fmla="*/ 2762381 w 2762381"/>
                    <a:gd name="connsiteY2" fmla="*/ 0 h 1237579"/>
                    <a:gd name="connsiteX3" fmla="*/ 2326246 w 2762381"/>
                    <a:gd name="connsiteY3" fmla="*/ 1237579 h 1237579"/>
                    <a:gd name="connsiteX4" fmla="*/ 0 w 2762381"/>
                    <a:gd name="connsiteY4" fmla="*/ 1237579 h 1237579"/>
                    <a:gd name="connsiteX0" fmla="*/ 0 w 2762381"/>
                    <a:gd name="connsiteY0" fmla="*/ 1237579 h 1237579"/>
                    <a:gd name="connsiteX1" fmla="*/ 436135 w 2762381"/>
                    <a:gd name="connsiteY1" fmla="*/ 0 h 1237579"/>
                    <a:gd name="connsiteX2" fmla="*/ 2762381 w 2762381"/>
                    <a:gd name="connsiteY2" fmla="*/ 0 h 1237579"/>
                    <a:gd name="connsiteX3" fmla="*/ 2372741 w 2762381"/>
                    <a:gd name="connsiteY3" fmla="*/ 1237579 h 1237579"/>
                    <a:gd name="connsiteX4" fmla="*/ 0 w 2762381"/>
                    <a:gd name="connsiteY4" fmla="*/ 1237579 h 1237579"/>
                    <a:gd name="connsiteX0" fmla="*/ 0 w 2824374"/>
                    <a:gd name="connsiteY0" fmla="*/ 1237579 h 1237579"/>
                    <a:gd name="connsiteX1" fmla="*/ 498128 w 2824374"/>
                    <a:gd name="connsiteY1" fmla="*/ 0 h 1237579"/>
                    <a:gd name="connsiteX2" fmla="*/ 2824374 w 2824374"/>
                    <a:gd name="connsiteY2" fmla="*/ 0 h 1237579"/>
                    <a:gd name="connsiteX3" fmla="*/ 2434734 w 2824374"/>
                    <a:gd name="connsiteY3" fmla="*/ 1237579 h 1237579"/>
                    <a:gd name="connsiteX4" fmla="*/ 0 w 2824374"/>
                    <a:gd name="connsiteY4" fmla="*/ 1237579 h 1237579"/>
                    <a:gd name="connsiteX0" fmla="*/ 0 w 2824374"/>
                    <a:gd name="connsiteY0" fmla="*/ 1237579 h 1237579"/>
                    <a:gd name="connsiteX1" fmla="*/ 384474 w 2824374"/>
                    <a:gd name="connsiteY1" fmla="*/ 5166 h 1237579"/>
                    <a:gd name="connsiteX2" fmla="*/ 2824374 w 2824374"/>
                    <a:gd name="connsiteY2" fmla="*/ 0 h 1237579"/>
                    <a:gd name="connsiteX3" fmla="*/ 2434734 w 2824374"/>
                    <a:gd name="connsiteY3" fmla="*/ 1237579 h 1237579"/>
                    <a:gd name="connsiteX4" fmla="*/ 0 w 2824374"/>
                    <a:gd name="connsiteY4" fmla="*/ 1237579 h 1237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24374" h="1237579">
                      <a:moveTo>
                        <a:pt x="0" y="1237579"/>
                      </a:moveTo>
                      <a:lnTo>
                        <a:pt x="384474" y="5166"/>
                      </a:lnTo>
                      <a:lnTo>
                        <a:pt x="2824374" y="0"/>
                      </a:lnTo>
                      <a:lnTo>
                        <a:pt x="2434734" y="1237579"/>
                      </a:lnTo>
                      <a:lnTo>
                        <a:pt x="0" y="1237579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432000" tIns="0" rIns="0" bIns="0" anchor="ctr" anchorCtr="0">
                  <a:noAutofit/>
                </a:bodyPr>
                <a:lstStyle/>
                <a:p>
                  <a:pPr>
                    <a:spcBef>
                      <a:spcPct val="50000"/>
                    </a:spcBef>
                    <a:spcAft>
                      <a:spcPts val="563"/>
                    </a:spcAft>
                  </a:pPr>
                  <a:endParaRPr lang="en-US" sz="675" dirty="0">
                    <a:solidFill>
                      <a:srgbClr val="3C3C3B"/>
                    </a:solidFill>
                  </a:endParaRPr>
                </a:p>
              </p:txBody>
            </p:sp>
            <p:sp>
              <p:nvSpPr>
                <p:cNvPr id="25" name="Parallelogramm 12">
                  <a:extLst>
                    <a:ext uri="{FF2B5EF4-FFF2-40B4-BE49-F238E27FC236}">
                      <a16:creationId xmlns:a16="http://schemas.microsoft.com/office/drawing/2014/main" id="{6FA91932-3D37-184C-BBB6-E46001BE626C}"/>
                    </a:ext>
                  </a:extLst>
                </p:cNvPr>
                <p:cNvSpPr/>
                <p:nvPr/>
              </p:nvSpPr>
              <p:spPr bwMode="gray">
                <a:xfrm>
                  <a:off x="3080574" y="4511538"/>
                  <a:ext cx="2865608" cy="1297475"/>
                </a:xfrm>
                <a:custGeom>
                  <a:avLst/>
                  <a:gdLst>
                    <a:gd name="connsiteX0" fmla="*/ 0 w 2762381"/>
                    <a:gd name="connsiteY0" fmla="*/ 1366493 h 1366493"/>
                    <a:gd name="connsiteX1" fmla="*/ 481566 w 2762381"/>
                    <a:gd name="connsiteY1" fmla="*/ 0 h 1366493"/>
                    <a:gd name="connsiteX2" fmla="*/ 2762381 w 2762381"/>
                    <a:gd name="connsiteY2" fmla="*/ 0 h 1366493"/>
                    <a:gd name="connsiteX3" fmla="*/ 2280815 w 2762381"/>
                    <a:gd name="connsiteY3" fmla="*/ 1366493 h 1366493"/>
                    <a:gd name="connsiteX4" fmla="*/ 0 w 2762381"/>
                    <a:gd name="connsiteY4" fmla="*/ 1366493 h 1366493"/>
                    <a:gd name="connsiteX0" fmla="*/ 0 w 2762381"/>
                    <a:gd name="connsiteY0" fmla="*/ 1366493 h 1366493"/>
                    <a:gd name="connsiteX1" fmla="*/ 295586 w 2762381"/>
                    <a:gd name="connsiteY1" fmla="*/ 0 h 1366493"/>
                    <a:gd name="connsiteX2" fmla="*/ 2762381 w 2762381"/>
                    <a:gd name="connsiteY2" fmla="*/ 0 h 1366493"/>
                    <a:gd name="connsiteX3" fmla="*/ 2280815 w 2762381"/>
                    <a:gd name="connsiteY3" fmla="*/ 1366493 h 1366493"/>
                    <a:gd name="connsiteX4" fmla="*/ 0 w 2762381"/>
                    <a:gd name="connsiteY4" fmla="*/ 1366493 h 1366493"/>
                    <a:gd name="connsiteX0" fmla="*/ 0 w 2891533"/>
                    <a:gd name="connsiteY0" fmla="*/ 1361327 h 1366493"/>
                    <a:gd name="connsiteX1" fmla="*/ 424738 w 2891533"/>
                    <a:gd name="connsiteY1" fmla="*/ 0 h 1366493"/>
                    <a:gd name="connsiteX2" fmla="*/ 2891533 w 2891533"/>
                    <a:gd name="connsiteY2" fmla="*/ 0 h 1366493"/>
                    <a:gd name="connsiteX3" fmla="*/ 2409967 w 2891533"/>
                    <a:gd name="connsiteY3" fmla="*/ 1366493 h 1366493"/>
                    <a:gd name="connsiteX4" fmla="*/ 0 w 2891533"/>
                    <a:gd name="connsiteY4" fmla="*/ 1361327 h 1366493"/>
                    <a:gd name="connsiteX0" fmla="*/ 0 w 2891533"/>
                    <a:gd name="connsiteY0" fmla="*/ 1361327 h 1366493"/>
                    <a:gd name="connsiteX1" fmla="*/ 424738 w 2891533"/>
                    <a:gd name="connsiteY1" fmla="*/ 0 h 1366493"/>
                    <a:gd name="connsiteX2" fmla="*/ 2891533 w 2891533"/>
                    <a:gd name="connsiteY2" fmla="*/ 0 h 1366493"/>
                    <a:gd name="connsiteX3" fmla="*/ 2435797 w 2891533"/>
                    <a:gd name="connsiteY3" fmla="*/ 1366493 h 1366493"/>
                    <a:gd name="connsiteX4" fmla="*/ 0 w 2891533"/>
                    <a:gd name="connsiteY4" fmla="*/ 1361327 h 1366493"/>
                    <a:gd name="connsiteX0" fmla="*/ 0 w 2865702"/>
                    <a:gd name="connsiteY0" fmla="*/ 1361327 h 1366493"/>
                    <a:gd name="connsiteX1" fmla="*/ 424738 w 2865702"/>
                    <a:gd name="connsiteY1" fmla="*/ 0 h 1366493"/>
                    <a:gd name="connsiteX2" fmla="*/ 2865702 w 2865702"/>
                    <a:gd name="connsiteY2" fmla="*/ 0 h 1366493"/>
                    <a:gd name="connsiteX3" fmla="*/ 2435797 w 2865702"/>
                    <a:gd name="connsiteY3" fmla="*/ 1366493 h 1366493"/>
                    <a:gd name="connsiteX4" fmla="*/ 0 w 2865702"/>
                    <a:gd name="connsiteY4" fmla="*/ 1361327 h 1366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5702" h="1366493">
                      <a:moveTo>
                        <a:pt x="0" y="1361327"/>
                      </a:moveTo>
                      <a:lnTo>
                        <a:pt x="424738" y="0"/>
                      </a:lnTo>
                      <a:lnTo>
                        <a:pt x="2865702" y="0"/>
                      </a:lnTo>
                      <a:lnTo>
                        <a:pt x="2435797" y="1366493"/>
                      </a:lnTo>
                      <a:lnTo>
                        <a:pt x="0" y="1361327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432000" tIns="0" rIns="54000" bIns="0" anchor="ctr" anchorCtr="0">
                  <a:noAutofit/>
                </a:bodyPr>
                <a:lstStyle/>
                <a:p>
                  <a:pPr>
                    <a:spcBef>
                      <a:spcPct val="50000"/>
                    </a:spcBef>
                    <a:spcAft>
                      <a:spcPts val="563"/>
                    </a:spcAft>
                  </a:pPr>
                  <a:endParaRPr lang="en-US" sz="675" dirty="0">
                    <a:solidFill>
                      <a:srgbClr val="3C3C3B"/>
                    </a:solidFill>
                  </a:endParaRPr>
                </a:p>
              </p:txBody>
            </p:sp>
            <p:sp>
              <p:nvSpPr>
                <p:cNvPr id="26" name="Eingekerbter Richtungspfeil 13">
                  <a:extLst>
                    <a:ext uri="{FF2B5EF4-FFF2-40B4-BE49-F238E27FC236}">
                      <a16:creationId xmlns:a16="http://schemas.microsoft.com/office/drawing/2014/main" id="{71FC4E15-601C-3040-9A50-A16931F9B067}"/>
                    </a:ext>
                  </a:extLst>
                </p:cNvPr>
                <p:cNvSpPr/>
                <p:nvPr/>
              </p:nvSpPr>
              <p:spPr bwMode="gray">
                <a:xfrm>
                  <a:off x="3527720" y="3194800"/>
                  <a:ext cx="2637330" cy="1177396"/>
                </a:xfrm>
                <a:custGeom>
                  <a:avLst/>
                  <a:gdLst>
                    <a:gd name="connsiteX0" fmla="*/ 0 w 2570257"/>
                    <a:gd name="connsiteY0" fmla="*/ 0 h 1237579"/>
                    <a:gd name="connsiteX1" fmla="*/ 2356230 w 2570257"/>
                    <a:gd name="connsiteY1" fmla="*/ 0 h 1237579"/>
                    <a:gd name="connsiteX2" fmla="*/ 2570257 w 2570257"/>
                    <a:gd name="connsiteY2" fmla="*/ 618790 h 1237579"/>
                    <a:gd name="connsiteX3" fmla="*/ 2356230 w 2570257"/>
                    <a:gd name="connsiteY3" fmla="*/ 1237579 h 1237579"/>
                    <a:gd name="connsiteX4" fmla="*/ 0 w 2570257"/>
                    <a:gd name="connsiteY4" fmla="*/ 1237579 h 1237579"/>
                    <a:gd name="connsiteX5" fmla="*/ 214027 w 2570257"/>
                    <a:gd name="connsiteY5" fmla="*/ 618790 h 1237579"/>
                    <a:gd name="connsiteX6" fmla="*/ 0 w 2570257"/>
                    <a:gd name="connsiteY6" fmla="*/ 0 h 1237579"/>
                    <a:gd name="connsiteX0" fmla="*/ 0 w 2570257"/>
                    <a:gd name="connsiteY0" fmla="*/ 0 h 1237579"/>
                    <a:gd name="connsiteX1" fmla="*/ 2356230 w 2570257"/>
                    <a:gd name="connsiteY1" fmla="*/ 0 h 1237579"/>
                    <a:gd name="connsiteX2" fmla="*/ 2570257 w 2570257"/>
                    <a:gd name="connsiteY2" fmla="*/ 618790 h 1237579"/>
                    <a:gd name="connsiteX3" fmla="*/ 2356230 w 2570257"/>
                    <a:gd name="connsiteY3" fmla="*/ 1237579 h 1237579"/>
                    <a:gd name="connsiteX4" fmla="*/ 0 w 2570257"/>
                    <a:gd name="connsiteY4" fmla="*/ 1237579 h 1237579"/>
                    <a:gd name="connsiteX5" fmla="*/ 188196 w 2570257"/>
                    <a:gd name="connsiteY5" fmla="*/ 660119 h 1237579"/>
                    <a:gd name="connsiteX6" fmla="*/ 0 w 2570257"/>
                    <a:gd name="connsiteY6" fmla="*/ 0 h 1237579"/>
                    <a:gd name="connsiteX0" fmla="*/ 0 w 2580589"/>
                    <a:gd name="connsiteY0" fmla="*/ 5166 h 1237579"/>
                    <a:gd name="connsiteX1" fmla="*/ 2366562 w 2580589"/>
                    <a:gd name="connsiteY1" fmla="*/ 0 h 1237579"/>
                    <a:gd name="connsiteX2" fmla="*/ 2580589 w 2580589"/>
                    <a:gd name="connsiteY2" fmla="*/ 618790 h 1237579"/>
                    <a:gd name="connsiteX3" fmla="*/ 2366562 w 2580589"/>
                    <a:gd name="connsiteY3" fmla="*/ 1237579 h 1237579"/>
                    <a:gd name="connsiteX4" fmla="*/ 10332 w 2580589"/>
                    <a:gd name="connsiteY4" fmla="*/ 1237579 h 1237579"/>
                    <a:gd name="connsiteX5" fmla="*/ 198528 w 2580589"/>
                    <a:gd name="connsiteY5" fmla="*/ 660119 h 1237579"/>
                    <a:gd name="connsiteX6" fmla="*/ 0 w 2580589"/>
                    <a:gd name="connsiteY6" fmla="*/ 5166 h 1237579"/>
                    <a:gd name="connsiteX0" fmla="*/ 0 w 2580589"/>
                    <a:gd name="connsiteY0" fmla="*/ 5166 h 1237579"/>
                    <a:gd name="connsiteX1" fmla="*/ 2366562 w 2580589"/>
                    <a:gd name="connsiteY1" fmla="*/ 0 h 1237579"/>
                    <a:gd name="connsiteX2" fmla="*/ 2434517 w 2580589"/>
                    <a:gd name="connsiteY2" fmla="*/ 12066 h 1237579"/>
                    <a:gd name="connsiteX3" fmla="*/ 2580589 w 2580589"/>
                    <a:gd name="connsiteY3" fmla="*/ 618790 h 1237579"/>
                    <a:gd name="connsiteX4" fmla="*/ 2366562 w 2580589"/>
                    <a:gd name="connsiteY4" fmla="*/ 1237579 h 1237579"/>
                    <a:gd name="connsiteX5" fmla="*/ 10332 w 2580589"/>
                    <a:gd name="connsiteY5" fmla="*/ 1237579 h 1237579"/>
                    <a:gd name="connsiteX6" fmla="*/ 198528 w 2580589"/>
                    <a:gd name="connsiteY6" fmla="*/ 660119 h 1237579"/>
                    <a:gd name="connsiteX7" fmla="*/ 0 w 2580589"/>
                    <a:gd name="connsiteY7" fmla="*/ 5166 h 1237579"/>
                    <a:gd name="connsiteX0" fmla="*/ 0 w 2637416"/>
                    <a:gd name="connsiteY0" fmla="*/ 5166 h 1237579"/>
                    <a:gd name="connsiteX1" fmla="*/ 2366562 w 2637416"/>
                    <a:gd name="connsiteY1" fmla="*/ 0 h 1237579"/>
                    <a:gd name="connsiteX2" fmla="*/ 2434517 w 2637416"/>
                    <a:gd name="connsiteY2" fmla="*/ 12066 h 1237579"/>
                    <a:gd name="connsiteX3" fmla="*/ 2637416 w 2637416"/>
                    <a:gd name="connsiteY3" fmla="*/ 649787 h 1237579"/>
                    <a:gd name="connsiteX4" fmla="*/ 2366562 w 2637416"/>
                    <a:gd name="connsiteY4" fmla="*/ 1237579 h 1237579"/>
                    <a:gd name="connsiteX5" fmla="*/ 10332 w 2637416"/>
                    <a:gd name="connsiteY5" fmla="*/ 1237579 h 1237579"/>
                    <a:gd name="connsiteX6" fmla="*/ 198528 w 2637416"/>
                    <a:gd name="connsiteY6" fmla="*/ 660119 h 1237579"/>
                    <a:gd name="connsiteX7" fmla="*/ 0 w 2637416"/>
                    <a:gd name="connsiteY7" fmla="*/ 5166 h 1237579"/>
                    <a:gd name="connsiteX0" fmla="*/ 0 w 2637416"/>
                    <a:gd name="connsiteY0" fmla="*/ 5166 h 1237579"/>
                    <a:gd name="connsiteX1" fmla="*/ 2366562 w 2637416"/>
                    <a:gd name="connsiteY1" fmla="*/ 0 h 1237579"/>
                    <a:gd name="connsiteX2" fmla="*/ 2434517 w 2637416"/>
                    <a:gd name="connsiteY2" fmla="*/ 12066 h 1237579"/>
                    <a:gd name="connsiteX3" fmla="*/ 2637416 w 2637416"/>
                    <a:gd name="connsiteY3" fmla="*/ 649787 h 1237579"/>
                    <a:gd name="connsiteX4" fmla="*/ 2464718 w 2637416"/>
                    <a:gd name="connsiteY4" fmla="*/ 1232413 h 1237579"/>
                    <a:gd name="connsiteX5" fmla="*/ 10332 w 2637416"/>
                    <a:gd name="connsiteY5" fmla="*/ 1237579 h 1237579"/>
                    <a:gd name="connsiteX6" fmla="*/ 198528 w 2637416"/>
                    <a:gd name="connsiteY6" fmla="*/ 660119 h 1237579"/>
                    <a:gd name="connsiteX7" fmla="*/ 0 w 2637416"/>
                    <a:gd name="connsiteY7" fmla="*/ 5166 h 1237579"/>
                    <a:gd name="connsiteX0" fmla="*/ 0 w 2637416"/>
                    <a:gd name="connsiteY0" fmla="*/ 0 h 1232413"/>
                    <a:gd name="connsiteX1" fmla="*/ 2434517 w 2637416"/>
                    <a:gd name="connsiteY1" fmla="*/ 6900 h 1232413"/>
                    <a:gd name="connsiteX2" fmla="*/ 2637416 w 2637416"/>
                    <a:gd name="connsiteY2" fmla="*/ 644621 h 1232413"/>
                    <a:gd name="connsiteX3" fmla="*/ 2464718 w 2637416"/>
                    <a:gd name="connsiteY3" fmla="*/ 1227247 h 1232413"/>
                    <a:gd name="connsiteX4" fmla="*/ 10332 w 2637416"/>
                    <a:gd name="connsiteY4" fmla="*/ 1232413 h 1232413"/>
                    <a:gd name="connsiteX5" fmla="*/ 198528 w 2637416"/>
                    <a:gd name="connsiteY5" fmla="*/ 654953 h 1232413"/>
                    <a:gd name="connsiteX6" fmla="*/ 0 w 2637416"/>
                    <a:gd name="connsiteY6" fmla="*/ 0 h 1232413"/>
                    <a:gd name="connsiteX0" fmla="*/ 0 w 2637416"/>
                    <a:gd name="connsiteY0" fmla="*/ 14871 h 1247284"/>
                    <a:gd name="connsiteX1" fmla="*/ 2430888 w 2637416"/>
                    <a:gd name="connsiteY1" fmla="*/ 0 h 1247284"/>
                    <a:gd name="connsiteX2" fmla="*/ 2637416 w 2637416"/>
                    <a:gd name="connsiteY2" fmla="*/ 659492 h 1247284"/>
                    <a:gd name="connsiteX3" fmla="*/ 2464718 w 2637416"/>
                    <a:gd name="connsiteY3" fmla="*/ 1242118 h 1247284"/>
                    <a:gd name="connsiteX4" fmla="*/ 10332 w 2637416"/>
                    <a:gd name="connsiteY4" fmla="*/ 1247284 h 1247284"/>
                    <a:gd name="connsiteX5" fmla="*/ 198528 w 2637416"/>
                    <a:gd name="connsiteY5" fmla="*/ 669824 h 1247284"/>
                    <a:gd name="connsiteX6" fmla="*/ 0 w 2637416"/>
                    <a:gd name="connsiteY6" fmla="*/ 14871 h 1247284"/>
                    <a:gd name="connsiteX0" fmla="*/ 0 w 2637416"/>
                    <a:gd name="connsiteY0" fmla="*/ 7614 h 1240027"/>
                    <a:gd name="connsiteX1" fmla="*/ 2434517 w 2637416"/>
                    <a:gd name="connsiteY1" fmla="*/ 0 h 1240027"/>
                    <a:gd name="connsiteX2" fmla="*/ 2637416 w 2637416"/>
                    <a:gd name="connsiteY2" fmla="*/ 652235 h 1240027"/>
                    <a:gd name="connsiteX3" fmla="*/ 2464718 w 2637416"/>
                    <a:gd name="connsiteY3" fmla="*/ 1234861 h 1240027"/>
                    <a:gd name="connsiteX4" fmla="*/ 10332 w 2637416"/>
                    <a:gd name="connsiteY4" fmla="*/ 1240027 h 1240027"/>
                    <a:gd name="connsiteX5" fmla="*/ 198528 w 2637416"/>
                    <a:gd name="connsiteY5" fmla="*/ 662567 h 1240027"/>
                    <a:gd name="connsiteX6" fmla="*/ 0 w 2637416"/>
                    <a:gd name="connsiteY6" fmla="*/ 7614 h 1240027"/>
                    <a:gd name="connsiteX0" fmla="*/ 0 w 2637416"/>
                    <a:gd name="connsiteY0" fmla="*/ 7614 h 1240027"/>
                    <a:gd name="connsiteX1" fmla="*/ 2434517 w 2637416"/>
                    <a:gd name="connsiteY1" fmla="*/ 0 h 1240027"/>
                    <a:gd name="connsiteX2" fmla="*/ 2637416 w 2637416"/>
                    <a:gd name="connsiteY2" fmla="*/ 652235 h 1240027"/>
                    <a:gd name="connsiteX3" fmla="*/ 2464718 w 2637416"/>
                    <a:gd name="connsiteY3" fmla="*/ 1234861 h 1240027"/>
                    <a:gd name="connsiteX4" fmla="*/ 21218 w 2637416"/>
                    <a:gd name="connsiteY4" fmla="*/ 1240027 h 1240027"/>
                    <a:gd name="connsiteX5" fmla="*/ 198528 w 2637416"/>
                    <a:gd name="connsiteY5" fmla="*/ 662567 h 1240027"/>
                    <a:gd name="connsiteX6" fmla="*/ 0 w 2637416"/>
                    <a:gd name="connsiteY6" fmla="*/ 7614 h 1240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37416" h="1240027">
                      <a:moveTo>
                        <a:pt x="0" y="7614"/>
                      </a:moveTo>
                      <a:lnTo>
                        <a:pt x="2434517" y="0"/>
                      </a:lnTo>
                      <a:lnTo>
                        <a:pt x="2637416" y="652235"/>
                      </a:lnTo>
                      <a:lnTo>
                        <a:pt x="2464718" y="1234861"/>
                      </a:lnTo>
                      <a:lnTo>
                        <a:pt x="21218" y="1240027"/>
                      </a:lnTo>
                      <a:lnTo>
                        <a:pt x="198528" y="662567"/>
                      </a:lnTo>
                      <a:lnTo>
                        <a:pt x="0" y="761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378000" tIns="0" rIns="27000" bIns="0" anchor="ctr" anchorCtr="0">
                  <a:noAutofit/>
                </a:bodyPr>
                <a:lstStyle/>
                <a:p>
                  <a:pPr marL="49114">
                    <a:spcAft>
                      <a:spcPts val="563"/>
                    </a:spcAft>
                  </a:pPr>
                  <a:endParaRPr lang="en-US" sz="675" dirty="0">
                    <a:solidFill>
                      <a:srgbClr val="3C3C3B"/>
                    </a:solidFill>
                  </a:endParaRPr>
                </a:p>
              </p:txBody>
            </p:sp>
          </p:grpSp>
        </p:grpSp>
        <p:sp>
          <p:nvSpPr>
            <p:cNvPr id="17" name="Ellipse 14">
              <a:extLst>
                <a:ext uri="{FF2B5EF4-FFF2-40B4-BE49-F238E27FC236}">
                  <a16:creationId xmlns:a16="http://schemas.microsoft.com/office/drawing/2014/main" id="{D8A820F8-CF38-9F4B-AF01-D3588C98E3AE}"/>
                </a:ext>
              </a:extLst>
            </p:cNvPr>
            <p:cNvSpPr>
              <a:spLocks/>
            </p:cNvSpPr>
            <p:nvPr/>
          </p:nvSpPr>
          <p:spPr bwMode="gray">
            <a:xfrm>
              <a:off x="8757224" y="1643054"/>
              <a:ext cx="430988" cy="456312"/>
            </a:xfrm>
            <a:prstGeom prst="ellipse">
              <a:avLst/>
            </a:prstGeom>
            <a:solidFill>
              <a:srgbClr val="F37440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563"/>
                </a:spcAft>
              </a:pPr>
              <a:r>
                <a:rPr lang="en-US" sz="1125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8" name="Ellipse 15">
              <a:extLst>
                <a:ext uri="{FF2B5EF4-FFF2-40B4-BE49-F238E27FC236}">
                  <a16:creationId xmlns:a16="http://schemas.microsoft.com/office/drawing/2014/main" id="{587D7E9F-A386-034B-9C5F-F54840C3F19F}"/>
                </a:ext>
              </a:extLst>
            </p:cNvPr>
            <p:cNvSpPr>
              <a:spLocks/>
            </p:cNvSpPr>
            <p:nvPr/>
          </p:nvSpPr>
          <p:spPr bwMode="gray">
            <a:xfrm>
              <a:off x="763190" y="1569454"/>
              <a:ext cx="430988" cy="460338"/>
            </a:xfrm>
            <a:prstGeom prst="ellipse">
              <a:avLst/>
            </a:prstGeom>
            <a:solidFill>
              <a:srgbClr val="F37440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563"/>
                </a:spcAft>
              </a:pPr>
              <a:r>
                <a:rPr lang="en-US" sz="1125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" name="Ellipse 16">
              <a:extLst>
                <a:ext uri="{FF2B5EF4-FFF2-40B4-BE49-F238E27FC236}">
                  <a16:creationId xmlns:a16="http://schemas.microsoft.com/office/drawing/2014/main" id="{92A3A92C-2134-4E44-9B41-2E169D06CAC7}"/>
                </a:ext>
              </a:extLst>
            </p:cNvPr>
            <p:cNvSpPr>
              <a:spLocks/>
            </p:cNvSpPr>
            <p:nvPr/>
          </p:nvSpPr>
          <p:spPr bwMode="gray">
            <a:xfrm>
              <a:off x="6036347" y="1643051"/>
              <a:ext cx="430988" cy="460338"/>
            </a:xfrm>
            <a:prstGeom prst="ellipse">
              <a:avLst/>
            </a:prstGeom>
            <a:solidFill>
              <a:srgbClr val="F37440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563"/>
                </a:spcAft>
              </a:pPr>
              <a:r>
                <a:rPr lang="en-US" sz="1125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629E14-CE75-C541-A157-D4F433DDE1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3171" y="1885951"/>
            <a:ext cx="1513284" cy="26083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50"/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Understanding consumer problem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2CF46F13-64D2-E543-96E3-A4785D998A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50834" y="1967544"/>
            <a:ext cx="1513284" cy="69753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47592B82-CEA3-C149-8362-03AEFC6629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13485" y="2756535"/>
            <a:ext cx="1513284" cy="79471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9C73CE8A-074D-644F-83F1-43969E0F07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50834" y="3672509"/>
            <a:ext cx="1513284" cy="79986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02E44A2B-2AFC-144D-A231-607573288F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21217" y="1885951"/>
            <a:ext cx="1402928" cy="26083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50"/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Evaluate substitution risk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113977E0-42D9-AB4D-8D1D-F32E428F4A9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72306" y="1885951"/>
            <a:ext cx="1363442" cy="26083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50"/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Analyze dynamic</a:t>
            </a:r>
            <a:br>
              <a:rPr lang="en-US" dirty="0"/>
            </a:br>
            <a:r>
              <a:rPr lang="en-US" dirty="0"/>
              <a:t>and derive strategy</a:t>
            </a:r>
          </a:p>
        </p:txBody>
      </p:sp>
      <p:grpSp>
        <p:nvGrpSpPr>
          <p:cNvPr id="32" name="Gruppieren 17">
            <a:extLst>
              <a:ext uri="{FF2B5EF4-FFF2-40B4-BE49-F238E27FC236}">
                <a16:creationId xmlns:a16="http://schemas.microsoft.com/office/drawing/2014/main" id="{0CCE03E1-21D2-CE46-ADDA-7E097A9E712B}"/>
              </a:ext>
            </a:extLst>
          </p:cNvPr>
          <p:cNvGrpSpPr/>
          <p:nvPr/>
        </p:nvGrpSpPr>
        <p:grpSpPr>
          <a:xfrm>
            <a:off x="440056" y="1665792"/>
            <a:ext cx="7788359" cy="2828514"/>
            <a:chOff x="530475" y="1569454"/>
            <a:chExt cx="11124000" cy="4315046"/>
          </a:xfrm>
        </p:grpSpPr>
        <p:grpSp>
          <p:nvGrpSpPr>
            <p:cNvPr id="33" name="Gruppieren 6">
              <a:extLst>
                <a:ext uri="{FF2B5EF4-FFF2-40B4-BE49-F238E27FC236}">
                  <a16:creationId xmlns:a16="http://schemas.microsoft.com/office/drawing/2014/main" id="{DE370D5A-7DEE-B34A-8AD6-6A255146837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0475" y="1905316"/>
              <a:ext cx="11124000" cy="3979184"/>
              <a:chOff x="540000" y="1834981"/>
              <a:chExt cx="11109600" cy="3974032"/>
            </a:xfrm>
          </p:grpSpPr>
          <p:sp>
            <p:nvSpPr>
              <p:cNvPr id="37" name="Richtungspfeil 7">
                <a:extLst>
                  <a:ext uri="{FF2B5EF4-FFF2-40B4-BE49-F238E27FC236}">
                    <a16:creationId xmlns:a16="http://schemas.microsoft.com/office/drawing/2014/main" id="{6E689A40-2BBD-FC4E-8E63-CDC36F0A3FC9}"/>
                  </a:ext>
                </a:extLst>
              </p:cNvPr>
              <p:cNvSpPr/>
              <p:nvPr/>
            </p:nvSpPr>
            <p:spPr bwMode="gray">
              <a:xfrm>
                <a:off x="540000" y="1834981"/>
                <a:ext cx="2896421" cy="3974032"/>
              </a:xfrm>
              <a:prstGeom prst="homePlate">
                <a:avLst>
                  <a:gd name="adj" fmla="val 23349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216000" tIns="0" rIns="5400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563"/>
                  </a:spcAft>
                  <a:buClr>
                    <a:srgbClr val="969696"/>
                  </a:buClr>
                  <a:defRPr/>
                </a:pPr>
                <a:endParaRPr lang="en-US" sz="1125" b="1" dirty="0">
                  <a:solidFill>
                    <a:srgbClr val="3C3C3B"/>
                  </a:solidFill>
                </a:endParaRPr>
              </a:p>
            </p:txBody>
          </p:sp>
          <p:sp>
            <p:nvSpPr>
              <p:cNvPr id="38" name="Eingekerbter Richtungspfeil 8">
                <a:extLst>
                  <a:ext uri="{FF2B5EF4-FFF2-40B4-BE49-F238E27FC236}">
                    <a16:creationId xmlns:a16="http://schemas.microsoft.com/office/drawing/2014/main" id="{A0965D3C-07B6-074F-843B-6A50CC66A62A}"/>
                  </a:ext>
                </a:extLst>
              </p:cNvPr>
              <p:cNvSpPr/>
              <p:nvPr/>
            </p:nvSpPr>
            <p:spPr bwMode="gray">
              <a:xfrm>
                <a:off x="5809486" y="1836000"/>
                <a:ext cx="3093883" cy="3973013"/>
              </a:xfrm>
              <a:prstGeom prst="chevron">
                <a:avLst>
                  <a:gd name="adj" fmla="val 21007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135000" tIns="0" rIns="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563"/>
                  </a:spcAft>
                  <a:buClr>
                    <a:srgbClr val="969696"/>
                  </a:buClr>
                  <a:defRPr/>
                </a:pPr>
                <a:endParaRPr lang="en-US" sz="1125" b="1" dirty="0">
                  <a:solidFill>
                    <a:srgbClr val="3C3C3B"/>
                  </a:solidFill>
                </a:endParaRPr>
              </a:p>
            </p:txBody>
          </p:sp>
          <p:sp>
            <p:nvSpPr>
              <p:cNvPr id="39" name="Eingekerbter Richtungspfeil 9">
                <a:extLst>
                  <a:ext uri="{FF2B5EF4-FFF2-40B4-BE49-F238E27FC236}">
                    <a16:creationId xmlns:a16="http://schemas.microsoft.com/office/drawing/2014/main" id="{0466E6EC-3DAA-1B4A-B1C4-D01CC0B918FC}"/>
                  </a:ext>
                </a:extLst>
              </p:cNvPr>
              <p:cNvSpPr/>
              <p:nvPr/>
            </p:nvSpPr>
            <p:spPr bwMode="gray">
              <a:xfrm>
                <a:off x="8555717" y="1836000"/>
                <a:ext cx="3093883" cy="3973013"/>
              </a:xfrm>
              <a:prstGeom prst="chevron">
                <a:avLst>
                  <a:gd name="adj" fmla="val 21007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135000" tIns="0" rIns="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563"/>
                  </a:spcAft>
                  <a:buClr>
                    <a:srgbClr val="969696"/>
                  </a:buClr>
                  <a:defRPr/>
                </a:pPr>
                <a:endParaRPr lang="en-US" sz="1125" b="1" dirty="0">
                  <a:solidFill>
                    <a:srgbClr val="3C3C3B"/>
                  </a:solidFill>
                </a:endParaRPr>
              </a:p>
            </p:txBody>
          </p:sp>
          <p:grpSp>
            <p:nvGrpSpPr>
              <p:cNvPr id="40" name="Gruppieren 10">
                <a:extLst>
                  <a:ext uri="{FF2B5EF4-FFF2-40B4-BE49-F238E27FC236}">
                    <a16:creationId xmlns:a16="http://schemas.microsoft.com/office/drawing/2014/main" id="{0C4561AE-A16B-AD48-BF9A-AB0F42EAE4DB}"/>
                  </a:ext>
                </a:extLst>
              </p:cNvPr>
              <p:cNvGrpSpPr/>
              <p:nvPr/>
            </p:nvGrpSpPr>
            <p:grpSpPr>
              <a:xfrm>
                <a:off x="3075408" y="1834981"/>
                <a:ext cx="3089642" cy="3974031"/>
                <a:chOff x="3075408" y="1834982"/>
                <a:chExt cx="3089642" cy="3974031"/>
              </a:xfrm>
              <a:noFill/>
            </p:grpSpPr>
            <p:sp>
              <p:nvSpPr>
                <p:cNvPr id="41" name="Parallelogramm 11">
                  <a:extLst>
                    <a:ext uri="{FF2B5EF4-FFF2-40B4-BE49-F238E27FC236}">
                      <a16:creationId xmlns:a16="http://schemas.microsoft.com/office/drawing/2014/main" id="{3C0E8A5E-459D-8F43-99E7-1CD26641D1EF}"/>
                    </a:ext>
                  </a:extLst>
                </p:cNvPr>
                <p:cNvSpPr/>
                <p:nvPr/>
              </p:nvSpPr>
              <p:spPr bwMode="gray">
                <a:xfrm flipH="1">
                  <a:off x="3075408" y="1834982"/>
                  <a:ext cx="2824282" cy="1175071"/>
                </a:xfrm>
                <a:custGeom>
                  <a:avLst/>
                  <a:gdLst>
                    <a:gd name="connsiteX0" fmla="*/ 0 w 2762381"/>
                    <a:gd name="connsiteY0" fmla="*/ 1237579 h 1237579"/>
                    <a:gd name="connsiteX1" fmla="*/ 436135 w 2762381"/>
                    <a:gd name="connsiteY1" fmla="*/ 0 h 1237579"/>
                    <a:gd name="connsiteX2" fmla="*/ 2762381 w 2762381"/>
                    <a:gd name="connsiteY2" fmla="*/ 0 h 1237579"/>
                    <a:gd name="connsiteX3" fmla="*/ 2326246 w 2762381"/>
                    <a:gd name="connsiteY3" fmla="*/ 1237579 h 1237579"/>
                    <a:gd name="connsiteX4" fmla="*/ 0 w 2762381"/>
                    <a:gd name="connsiteY4" fmla="*/ 1237579 h 1237579"/>
                    <a:gd name="connsiteX0" fmla="*/ 0 w 2762381"/>
                    <a:gd name="connsiteY0" fmla="*/ 1237579 h 1237579"/>
                    <a:gd name="connsiteX1" fmla="*/ 436135 w 2762381"/>
                    <a:gd name="connsiteY1" fmla="*/ 0 h 1237579"/>
                    <a:gd name="connsiteX2" fmla="*/ 2762381 w 2762381"/>
                    <a:gd name="connsiteY2" fmla="*/ 0 h 1237579"/>
                    <a:gd name="connsiteX3" fmla="*/ 2372741 w 2762381"/>
                    <a:gd name="connsiteY3" fmla="*/ 1237579 h 1237579"/>
                    <a:gd name="connsiteX4" fmla="*/ 0 w 2762381"/>
                    <a:gd name="connsiteY4" fmla="*/ 1237579 h 1237579"/>
                    <a:gd name="connsiteX0" fmla="*/ 0 w 2824374"/>
                    <a:gd name="connsiteY0" fmla="*/ 1237579 h 1237579"/>
                    <a:gd name="connsiteX1" fmla="*/ 498128 w 2824374"/>
                    <a:gd name="connsiteY1" fmla="*/ 0 h 1237579"/>
                    <a:gd name="connsiteX2" fmla="*/ 2824374 w 2824374"/>
                    <a:gd name="connsiteY2" fmla="*/ 0 h 1237579"/>
                    <a:gd name="connsiteX3" fmla="*/ 2434734 w 2824374"/>
                    <a:gd name="connsiteY3" fmla="*/ 1237579 h 1237579"/>
                    <a:gd name="connsiteX4" fmla="*/ 0 w 2824374"/>
                    <a:gd name="connsiteY4" fmla="*/ 1237579 h 1237579"/>
                    <a:gd name="connsiteX0" fmla="*/ 0 w 2824374"/>
                    <a:gd name="connsiteY0" fmla="*/ 1237579 h 1237579"/>
                    <a:gd name="connsiteX1" fmla="*/ 384474 w 2824374"/>
                    <a:gd name="connsiteY1" fmla="*/ 5166 h 1237579"/>
                    <a:gd name="connsiteX2" fmla="*/ 2824374 w 2824374"/>
                    <a:gd name="connsiteY2" fmla="*/ 0 h 1237579"/>
                    <a:gd name="connsiteX3" fmla="*/ 2434734 w 2824374"/>
                    <a:gd name="connsiteY3" fmla="*/ 1237579 h 1237579"/>
                    <a:gd name="connsiteX4" fmla="*/ 0 w 2824374"/>
                    <a:gd name="connsiteY4" fmla="*/ 1237579 h 1237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24374" h="1237579">
                      <a:moveTo>
                        <a:pt x="0" y="1237579"/>
                      </a:moveTo>
                      <a:lnTo>
                        <a:pt x="384474" y="5166"/>
                      </a:lnTo>
                      <a:lnTo>
                        <a:pt x="2824374" y="0"/>
                      </a:lnTo>
                      <a:lnTo>
                        <a:pt x="2434734" y="1237579"/>
                      </a:lnTo>
                      <a:lnTo>
                        <a:pt x="0" y="1237579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432000" tIns="0" rIns="0" bIns="0" anchor="ctr" anchorCtr="0">
                  <a:noAutofit/>
                </a:bodyPr>
                <a:lstStyle/>
                <a:p>
                  <a:pPr>
                    <a:spcBef>
                      <a:spcPct val="50000"/>
                    </a:spcBef>
                    <a:spcAft>
                      <a:spcPts val="563"/>
                    </a:spcAft>
                  </a:pPr>
                  <a:endParaRPr lang="en-US" sz="675" dirty="0">
                    <a:solidFill>
                      <a:srgbClr val="3C3C3B"/>
                    </a:solidFill>
                  </a:endParaRPr>
                </a:p>
              </p:txBody>
            </p:sp>
            <p:sp>
              <p:nvSpPr>
                <p:cNvPr id="42" name="Parallelogramm 12">
                  <a:extLst>
                    <a:ext uri="{FF2B5EF4-FFF2-40B4-BE49-F238E27FC236}">
                      <a16:creationId xmlns:a16="http://schemas.microsoft.com/office/drawing/2014/main" id="{EF3FA792-D581-4147-BDB9-2C40CEFBDA24}"/>
                    </a:ext>
                  </a:extLst>
                </p:cNvPr>
                <p:cNvSpPr/>
                <p:nvPr/>
              </p:nvSpPr>
              <p:spPr bwMode="gray">
                <a:xfrm>
                  <a:off x="3080574" y="4511538"/>
                  <a:ext cx="2865608" cy="1297475"/>
                </a:xfrm>
                <a:custGeom>
                  <a:avLst/>
                  <a:gdLst>
                    <a:gd name="connsiteX0" fmla="*/ 0 w 2762381"/>
                    <a:gd name="connsiteY0" fmla="*/ 1366493 h 1366493"/>
                    <a:gd name="connsiteX1" fmla="*/ 481566 w 2762381"/>
                    <a:gd name="connsiteY1" fmla="*/ 0 h 1366493"/>
                    <a:gd name="connsiteX2" fmla="*/ 2762381 w 2762381"/>
                    <a:gd name="connsiteY2" fmla="*/ 0 h 1366493"/>
                    <a:gd name="connsiteX3" fmla="*/ 2280815 w 2762381"/>
                    <a:gd name="connsiteY3" fmla="*/ 1366493 h 1366493"/>
                    <a:gd name="connsiteX4" fmla="*/ 0 w 2762381"/>
                    <a:gd name="connsiteY4" fmla="*/ 1366493 h 1366493"/>
                    <a:gd name="connsiteX0" fmla="*/ 0 w 2762381"/>
                    <a:gd name="connsiteY0" fmla="*/ 1366493 h 1366493"/>
                    <a:gd name="connsiteX1" fmla="*/ 295586 w 2762381"/>
                    <a:gd name="connsiteY1" fmla="*/ 0 h 1366493"/>
                    <a:gd name="connsiteX2" fmla="*/ 2762381 w 2762381"/>
                    <a:gd name="connsiteY2" fmla="*/ 0 h 1366493"/>
                    <a:gd name="connsiteX3" fmla="*/ 2280815 w 2762381"/>
                    <a:gd name="connsiteY3" fmla="*/ 1366493 h 1366493"/>
                    <a:gd name="connsiteX4" fmla="*/ 0 w 2762381"/>
                    <a:gd name="connsiteY4" fmla="*/ 1366493 h 1366493"/>
                    <a:gd name="connsiteX0" fmla="*/ 0 w 2891533"/>
                    <a:gd name="connsiteY0" fmla="*/ 1361327 h 1366493"/>
                    <a:gd name="connsiteX1" fmla="*/ 424738 w 2891533"/>
                    <a:gd name="connsiteY1" fmla="*/ 0 h 1366493"/>
                    <a:gd name="connsiteX2" fmla="*/ 2891533 w 2891533"/>
                    <a:gd name="connsiteY2" fmla="*/ 0 h 1366493"/>
                    <a:gd name="connsiteX3" fmla="*/ 2409967 w 2891533"/>
                    <a:gd name="connsiteY3" fmla="*/ 1366493 h 1366493"/>
                    <a:gd name="connsiteX4" fmla="*/ 0 w 2891533"/>
                    <a:gd name="connsiteY4" fmla="*/ 1361327 h 1366493"/>
                    <a:gd name="connsiteX0" fmla="*/ 0 w 2891533"/>
                    <a:gd name="connsiteY0" fmla="*/ 1361327 h 1366493"/>
                    <a:gd name="connsiteX1" fmla="*/ 424738 w 2891533"/>
                    <a:gd name="connsiteY1" fmla="*/ 0 h 1366493"/>
                    <a:gd name="connsiteX2" fmla="*/ 2891533 w 2891533"/>
                    <a:gd name="connsiteY2" fmla="*/ 0 h 1366493"/>
                    <a:gd name="connsiteX3" fmla="*/ 2435797 w 2891533"/>
                    <a:gd name="connsiteY3" fmla="*/ 1366493 h 1366493"/>
                    <a:gd name="connsiteX4" fmla="*/ 0 w 2891533"/>
                    <a:gd name="connsiteY4" fmla="*/ 1361327 h 1366493"/>
                    <a:gd name="connsiteX0" fmla="*/ 0 w 2865702"/>
                    <a:gd name="connsiteY0" fmla="*/ 1361327 h 1366493"/>
                    <a:gd name="connsiteX1" fmla="*/ 424738 w 2865702"/>
                    <a:gd name="connsiteY1" fmla="*/ 0 h 1366493"/>
                    <a:gd name="connsiteX2" fmla="*/ 2865702 w 2865702"/>
                    <a:gd name="connsiteY2" fmla="*/ 0 h 1366493"/>
                    <a:gd name="connsiteX3" fmla="*/ 2435797 w 2865702"/>
                    <a:gd name="connsiteY3" fmla="*/ 1366493 h 1366493"/>
                    <a:gd name="connsiteX4" fmla="*/ 0 w 2865702"/>
                    <a:gd name="connsiteY4" fmla="*/ 1361327 h 1366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5702" h="1366493">
                      <a:moveTo>
                        <a:pt x="0" y="1361327"/>
                      </a:moveTo>
                      <a:lnTo>
                        <a:pt x="424738" y="0"/>
                      </a:lnTo>
                      <a:lnTo>
                        <a:pt x="2865702" y="0"/>
                      </a:lnTo>
                      <a:lnTo>
                        <a:pt x="2435797" y="1366493"/>
                      </a:lnTo>
                      <a:lnTo>
                        <a:pt x="0" y="1361327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432000" tIns="0" rIns="54000" bIns="0" anchor="ctr" anchorCtr="0">
                  <a:noAutofit/>
                </a:bodyPr>
                <a:lstStyle/>
                <a:p>
                  <a:pPr>
                    <a:spcBef>
                      <a:spcPct val="50000"/>
                    </a:spcBef>
                    <a:spcAft>
                      <a:spcPts val="563"/>
                    </a:spcAft>
                  </a:pPr>
                  <a:endParaRPr lang="en-US" sz="675" dirty="0">
                    <a:solidFill>
                      <a:srgbClr val="3C3C3B"/>
                    </a:solidFill>
                  </a:endParaRPr>
                </a:p>
              </p:txBody>
            </p:sp>
            <p:sp>
              <p:nvSpPr>
                <p:cNvPr id="43" name="Eingekerbter Richtungspfeil 13">
                  <a:extLst>
                    <a:ext uri="{FF2B5EF4-FFF2-40B4-BE49-F238E27FC236}">
                      <a16:creationId xmlns:a16="http://schemas.microsoft.com/office/drawing/2014/main" id="{1DE4D08B-0D3B-F044-9FF1-120893F7DFDD}"/>
                    </a:ext>
                  </a:extLst>
                </p:cNvPr>
                <p:cNvSpPr/>
                <p:nvPr/>
              </p:nvSpPr>
              <p:spPr bwMode="gray">
                <a:xfrm>
                  <a:off x="3527720" y="3194800"/>
                  <a:ext cx="2637330" cy="1177396"/>
                </a:xfrm>
                <a:custGeom>
                  <a:avLst/>
                  <a:gdLst>
                    <a:gd name="connsiteX0" fmla="*/ 0 w 2570257"/>
                    <a:gd name="connsiteY0" fmla="*/ 0 h 1237579"/>
                    <a:gd name="connsiteX1" fmla="*/ 2356230 w 2570257"/>
                    <a:gd name="connsiteY1" fmla="*/ 0 h 1237579"/>
                    <a:gd name="connsiteX2" fmla="*/ 2570257 w 2570257"/>
                    <a:gd name="connsiteY2" fmla="*/ 618790 h 1237579"/>
                    <a:gd name="connsiteX3" fmla="*/ 2356230 w 2570257"/>
                    <a:gd name="connsiteY3" fmla="*/ 1237579 h 1237579"/>
                    <a:gd name="connsiteX4" fmla="*/ 0 w 2570257"/>
                    <a:gd name="connsiteY4" fmla="*/ 1237579 h 1237579"/>
                    <a:gd name="connsiteX5" fmla="*/ 214027 w 2570257"/>
                    <a:gd name="connsiteY5" fmla="*/ 618790 h 1237579"/>
                    <a:gd name="connsiteX6" fmla="*/ 0 w 2570257"/>
                    <a:gd name="connsiteY6" fmla="*/ 0 h 1237579"/>
                    <a:gd name="connsiteX0" fmla="*/ 0 w 2570257"/>
                    <a:gd name="connsiteY0" fmla="*/ 0 h 1237579"/>
                    <a:gd name="connsiteX1" fmla="*/ 2356230 w 2570257"/>
                    <a:gd name="connsiteY1" fmla="*/ 0 h 1237579"/>
                    <a:gd name="connsiteX2" fmla="*/ 2570257 w 2570257"/>
                    <a:gd name="connsiteY2" fmla="*/ 618790 h 1237579"/>
                    <a:gd name="connsiteX3" fmla="*/ 2356230 w 2570257"/>
                    <a:gd name="connsiteY3" fmla="*/ 1237579 h 1237579"/>
                    <a:gd name="connsiteX4" fmla="*/ 0 w 2570257"/>
                    <a:gd name="connsiteY4" fmla="*/ 1237579 h 1237579"/>
                    <a:gd name="connsiteX5" fmla="*/ 188196 w 2570257"/>
                    <a:gd name="connsiteY5" fmla="*/ 660119 h 1237579"/>
                    <a:gd name="connsiteX6" fmla="*/ 0 w 2570257"/>
                    <a:gd name="connsiteY6" fmla="*/ 0 h 1237579"/>
                    <a:gd name="connsiteX0" fmla="*/ 0 w 2580589"/>
                    <a:gd name="connsiteY0" fmla="*/ 5166 h 1237579"/>
                    <a:gd name="connsiteX1" fmla="*/ 2366562 w 2580589"/>
                    <a:gd name="connsiteY1" fmla="*/ 0 h 1237579"/>
                    <a:gd name="connsiteX2" fmla="*/ 2580589 w 2580589"/>
                    <a:gd name="connsiteY2" fmla="*/ 618790 h 1237579"/>
                    <a:gd name="connsiteX3" fmla="*/ 2366562 w 2580589"/>
                    <a:gd name="connsiteY3" fmla="*/ 1237579 h 1237579"/>
                    <a:gd name="connsiteX4" fmla="*/ 10332 w 2580589"/>
                    <a:gd name="connsiteY4" fmla="*/ 1237579 h 1237579"/>
                    <a:gd name="connsiteX5" fmla="*/ 198528 w 2580589"/>
                    <a:gd name="connsiteY5" fmla="*/ 660119 h 1237579"/>
                    <a:gd name="connsiteX6" fmla="*/ 0 w 2580589"/>
                    <a:gd name="connsiteY6" fmla="*/ 5166 h 1237579"/>
                    <a:gd name="connsiteX0" fmla="*/ 0 w 2580589"/>
                    <a:gd name="connsiteY0" fmla="*/ 5166 h 1237579"/>
                    <a:gd name="connsiteX1" fmla="*/ 2366562 w 2580589"/>
                    <a:gd name="connsiteY1" fmla="*/ 0 h 1237579"/>
                    <a:gd name="connsiteX2" fmla="*/ 2434517 w 2580589"/>
                    <a:gd name="connsiteY2" fmla="*/ 12066 h 1237579"/>
                    <a:gd name="connsiteX3" fmla="*/ 2580589 w 2580589"/>
                    <a:gd name="connsiteY3" fmla="*/ 618790 h 1237579"/>
                    <a:gd name="connsiteX4" fmla="*/ 2366562 w 2580589"/>
                    <a:gd name="connsiteY4" fmla="*/ 1237579 h 1237579"/>
                    <a:gd name="connsiteX5" fmla="*/ 10332 w 2580589"/>
                    <a:gd name="connsiteY5" fmla="*/ 1237579 h 1237579"/>
                    <a:gd name="connsiteX6" fmla="*/ 198528 w 2580589"/>
                    <a:gd name="connsiteY6" fmla="*/ 660119 h 1237579"/>
                    <a:gd name="connsiteX7" fmla="*/ 0 w 2580589"/>
                    <a:gd name="connsiteY7" fmla="*/ 5166 h 1237579"/>
                    <a:gd name="connsiteX0" fmla="*/ 0 w 2637416"/>
                    <a:gd name="connsiteY0" fmla="*/ 5166 h 1237579"/>
                    <a:gd name="connsiteX1" fmla="*/ 2366562 w 2637416"/>
                    <a:gd name="connsiteY1" fmla="*/ 0 h 1237579"/>
                    <a:gd name="connsiteX2" fmla="*/ 2434517 w 2637416"/>
                    <a:gd name="connsiteY2" fmla="*/ 12066 h 1237579"/>
                    <a:gd name="connsiteX3" fmla="*/ 2637416 w 2637416"/>
                    <a:gd name="connsiteY3" fmla="*/ 649787 h 1237579"/>
                    <a:gd name="connsiteX4" fmla="*/ 2366562 w 2637416"/>
                    <a:gd name="connsiteY4" fmla="*/ 1237579 h 1237579"/>
                    <a:gd name="connsiteX5" fmla="*/ 10332 w 2637416"/>
                    <a:gd name="connsiteY5" fmla="*/ 1237579 h 1237579"/>
                    <a:gd name="connsiteX6" fmla="*/ 198528 w 2637416"/>
                    <a:gd name="connsiteY6" fmla="*/ 660119 h 1237579"/>
                    <a:gd name="connsiteX7" fmla="*/ 0 w 2637416"/>
                    <a:gd name="connsiteY7" fmla="*/ 5166 h 1237579"/>
                    <a:gd name="connsiteX0" fmla="*/ 0 w 2637416"/>
                    <a:gd name="connsiteY0" fmla="*/ 5166 h 1237579"/>
                    <a:gd name="connsiteX1" fmla="*/ 2366562 w 2637416"/>
                    <a:gd name="connsiteY1" fmla="*/ 0 h 1237579"/>
                    <a:gd name="connsiteX2" fmla="*/ 2434517 w 2637416"/>
                    <a:gd name="connsiteY2" fmla="*/ 12066 h 1237579"/>
                    <a:gd name="connsiteX3" fmla="*/ 2637416 w 2637416"/>
                    <a:gd name="connsiteY3" fmla="*/ 649787 h 1237579"/>
                    <a:gd name="connsiteX4" fmla="*/ 2464718 w 2637416"/>
                    <a:gd name="connsiteY4" fmla="*/ 1232413 h 1237579"/>
                    <a:gd name="connsiteX5" fmla="*/ 10332 w 2637416"/>
                    <a:gd name="connsiteY5" fmla="*/ 1237579 h 1237579"/>
                    <a:gd name="connsiteX6" fmla="*/ 198528 w 2637416"/>
                    <a:gd name="connsiteY6" fmla="*/ 660119 h 1237579"/>
                    <a:gd name="connsiteX7" fmla="*/ 0 w 2637416"/>
                    <a:gd name="connsiteY7" fmla="*/ 5166 h 1237579"/>
                    <a:gd name="connsiteX0" fmla="*/ 0 w 2637416"/>
                    <a:gd name="connsiteY0" fmla="*/ 0 h 1232413"/>
                    <a:gd name="connsiteX1" fmla="*/ 2434517 w 2637416"/>
                    <a:gd name="connsiteY1" fmla="*/ 6900 h 1232413"/>
                    <a:gd name="connsiteX2" fmla="*/ 2637416 w 2637416"/>
                    <a:gd name="connsiteY2" fmla="*/ 644621 h 1232413"/>
                    <a:gd name="connsiteX3" fmla="*/ 2464718 w 2637416"/>
                    <a:gd name="connsiteY3" fmla="*/ 1227247 h 1232413"/>
                    <a:gd name="connsiteX4" fmla="*/ 10332 w 2637416"/>
                    <a:gd name="connsiteY4" fmla="*/ 1232413 h 1232413"/>
                    <a:gd name="connsiteX5" fmla="*/ 198528 w 2637416"/>
                    <a:gd name="connsiteY5" fmla="*/ 654953 h 1232413"/>
                    <a:gd name="connsiteX6" fmla="*/ 0 w 2637416"/>
                    <a:gd name="connsiteY6" fmla="*/ 0 h 1232413"/>
                    <a:gd name="connsiteX0" fmla="*/ 0 w 2637416"/>
                    <a:gd name="connsiteY0" fmla="*/ 14871 h 1247284"/>
                    <a:gd name="connsiteX1" fmla="*/ 2430888 w 2637416"/>
                    <a:gd name="connsiteY1" fmla="*/ 0 h 1247284"/>
                    <a:gd name="connsiteX2" fmla="*/ 2637416 w 2637416"/>
                    <a:gd name="connsiteY2" fmla="*/ 659492 h 1247284"/>
                    <a:gd name="connsiteX3" fmla="*/ 2464718 w 2637416"/>
                    <a:gd name="connsiteY3" fmla="*/ 1242118 h 1247284"/>
                    <a:gd name="connsiteX4" fmla="*/ 10332 w 2637416"/>
                    <a:gd name="connsiteY4" fmla="*/ 1247284 h 1247284"/>
                    <a:gd name="connsiteX5" fmla="*/ 198528 w 2637416"/>
                    <a:gd name="connsiteY5" fmla="*/ 669824 h 1247284"/>
                    <a:gd name="connsiteX6" fmla="*/ 0 w 2637416"/>
                    <a:gd name="connsiteY6" fmla="*/ 14871 h 1247284"/>
                    <a:gd name="connsiteX0" fmla="*/ 0 w 2637416"/>
                    <a:gd name="connsiteY0" fmla="*/ 7614 h 1240027"/>
                    <a:gd name="connsiteX1" fmla="*/ 2434517 w 2637416"/>
                    <a:gd name="connsiteY1" fmla="*/ 0 h 1240027"/>
                    <a:gd name="connsiteX2" fmla="*/ 2637416 w 2637416"/>
                    <a:gd name="connsiteY2" fmla="*/ 652235 h 1240027"/>
                    <a:gd name="connsiteX3" fmla="*/ 2464718 w 2637416"/>
                    <a:gd name="connsiteY3" fmla="*/ 1234861 h 1240027"/>
                    <a:gd name="connsiteX4" fmla="*/ 10332 w 2637416"/>
                    <a:gd name="connsiteY4" fmla="*/ 1240027 h 1240027"/>
                    <a:gd name="connsiteX5" fmla="*/ 198528 w 2637416"/>
                    <a:gd name="connsiteY5" fmla="*/ 662567 h 1240027"/>
                    <a:gd name="connsiteX6" fmla="*/ 0 w 2637416"/>
                    <a:gd name="connsiteY6" fmla="*/ 7614 h 1240027"/>
                    <a:gd name="connsiteX0" fmla="*/ 0 w 2637416"/>
                    <a:gd name="connsiteY0" fmla="*/ 7614 h 1240027"/>
                    <a:gd name="connsiteX1" fmla="*/ 2434517 w 2637416"/>
                    <a:gd name="connsiteY1" fmla="*/ 0 h 1240027"/>
                    <a:gd name="connsiteX2" fmla="*/ 2637416 w 2637416"/>
                    <a:gd name="connsiteY2" fmla="*/ 652235 h 1240027"/>
                    <a:gd name="connsiteX3" fmla="*/ 2464718 w 2637416"/>
                    <a:gd name="connsiteY3" fmla="*/ 1234861 h 1240027"/>
                    <a:gd name="connsiteX4" fmla="*/ 21218 w 2637416"/>
                    <a:gd name="connsiteY4" fmla="*/ 1240027 h 1240027"/>
                    <a:gd name="connsiteX5" fmla="*/ 198528 w 2637416"/>
                    <a:gd name="connsiteY5" fmla="*/ 662567 h 1240027"/>
                    <a:gd name="connsiteX6" fmla="*/ 0 w 2637416"/>
                    <a:gd name="connsiteY6" fmla="*/ 7614 h 1240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37416" h="1240027">
                      <a:moveTo>
                        <a:pt x="0" y="7614"/>
                      </a:moveTo>
                      <a:lnTo>
                        <a:pt x="2434517" y="0"/>
                      </a:lnTo>
                      <a:lnTo>
                        <a:pt x="2637416" y="652235"/>
                      </a:lnTo>
                      <a:lnTo>
                        <a:pt x="2464718" y="1234861"/>
                      </a:lnTo>
                      <a:lnTo>
                        <a:pt x="21218" y="1240027"/>
                      </a:lnTo>
                      <a:lnTo>
                        <a:pt x="198528" y="662567"/>
                      </a:lnTo>
                      <a:lnTo>
                        <a:pt x="0" y="761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378000" tIns="0" rIns="27000" bIns="0" anchor="ctr" anchorCtr="0">
                  <a:noAutofit/>
                </a:bodyPr>
                <a:lstStyle/>
                <a:p>
                  <a:pPr marL="49114">
                    <a:spcAft>
                      <a:spcPts val="563"/>
                    </a:spcAft>
                  </a:pPr>
                  <a:endParaRPr lang="en-US" sz="675" dirty="0">
                    <a:solidFill>
                      <a:srgbClr val="3C3C3B"/>
                    </a:solidFill>
                  </a:endParaRPr>
                </a:p>
              </p:txBody>
            </p:sp>
          </p:grpSp>
        </p:grpSp>
        <p:sp>
          <p:nvSpPr>
            <p:cNvPr id="34" name="Ellipse 14">
              <a:extLst>
                <a:ext uri="{FF2B5EF4-FFF2-40B4-BE49-F238E27FC236}">
                  <a16:creationId xmlns:a16="http://schemas.microsoft.com/office/drawing/2014/main" id="{E08D18FE-951C-1945-9A34-1E434154126B}"/>
                </a:ext>
              </a:extLst>
            </p:cNvPr>
            <p:cNvSpPr>
              <a:spLocks/>
            </p:cNvSpPr>
            <p:nvPr/>
          </p:nvSpPr>
          <p:spPr bwMode="gray">
            <a:xfrm>
              <a:off x="8757224" y="1643054"/>
              <a:ext cx="430988" cy="456312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563"/>
                </a:spcAft>
              </a:pPr>
              <a:r>
                <a:rPr lang="en-US" sz="1125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5" name="Ellipse 15">
              <a:extLst>
                <a:ext uri="{FF2B5EF4-FFF2-40B4-BE49-F238E27FC236}">
                  <a16:creationId xmlns:a16="http://schemas.microsoft.com/office/drawing/2014/main" id="{7BC941A7-4321-444F-AD44-7B9A7622B03B}"/>
                </a:ext>
              </a:extLst>
            </p:cNvPr>
            <p:cNvSpPr>
              <a:spLocks/>
            </p:cNvSpPr>
            <p:nvPr/>
          </p:nvSpPr>
          <p:spPr bwMode="gray">
            <a:xfrm>
              <a:off x="763190" y="1569454"/>
              <a:ext cx="430988" cy="46033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563"/>
                </a:spcAft>
              </a:pPr>
              <a:r>
                <a:rPr lang="en-US" sz="1125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6" name="Ellipse 16">
              <a:extLst>
                <a:ext uri="{FF2B5EF4-FFF2-40B4-BE49-F238E27FC236}">
                  <a16:creationId xmlns:a16="http://schemas.microsoft.com/office/drawing/2014/main" id="{B0B07274-5038-8D4A-88DA-309F39455D57}"/>
                </a:ext>
              </a:extLst>
            </p:cNvPr>
            <p:cNvSpPr>
              <a:spLocks/>
            </p:cNvSpPr>
            <p:nvPr/>
          </p:nvSpPr>
          <p:spPr bwMode="gray">
            <a:xfrm>
              <a:off x="6036347" y="1643051"/>
              <a:ext cx="430988" cy="46033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563"/>
                </a:spcAft>
              </a:pPr>
              <a:r>
                <a:rPr lang="en-US" sz="1125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4" name="Gruppieren 17">
            <a:extLst>
              <a:ext uri="{FF2B5EF4-FFF2-40B4-BE49-F238E27FC236}">
                <a16:creationId xmlns:a16="http://schemas.microsoft.com/office/drawing/2014/main" id="{5582B261-BB0E-DD4E-B961-0253F9CD9E4D}"/>
              </a:ext>
            </a:extLst>
          </p:cNvPr>
          <p:cNvGrpSpPr/>
          <p:nvPr userDrawn="1"/>
        </p:nvGrpSpPr>
        <p:grpSpPr>
          <a:xfrm>
            <a:off x="440056" y="1665792"/>
            <a:ext cx="7788359" cy="2828514"/>
            <a:chOff x="530475" y="1569454"/>
            <a:chExt cx="11124000" cy="4315046"/>
          </a:xfrm>
        </p:grpSpPr>
        <p:grpSp>
          <p:nvGrpSpPr>
            <p:cNvPr id="45" name="Gruppieren 6">
              <a:extLst>
                <a:ext uri="{FF2B5EF4-FFF2-40B4-BE49-F238E27FC236}">
                  <a16:creationId xmlns:a16="http://schemas.microsoft.com/office/drawing/2014/main" id="{A93290D1-D26C-5F42-92A0-CDA844E3D98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0475" y="1905316"/>
              <a:ext cx="11124000" cy="3979184"/>
              <a:chOff x="540000" y="1834981"/>
              <a:chExt cx="11109600" cy="3974032"/>
            </a:xfrm>
          </p:grpSpPr>
          <p:sp>
            <p:nvSpPr>
              <p:cNvPr id="49" name="Richtungspfeil 7">
                <a:extLst>
                  <a:ext uri="{FF2B5EF4-FFF2-40B4-BE49-F238E27FC236}">
                    <a16:creationId xmlns:a16="http://schemas.microsoft.com/office/drawing/2014/main" id="{757B9701-7A83-9642-9B6B-E631AA863C69}"/>
                  </a:ext>
                </a:extLst>
              </p:cNvPr>
              <p:cNvSpPr/>
              <p:nvPr userDrawn="1"/>
            </p:nvSpPr>
            <p:spPr bwMode="gray">
              <a:xfrm>
                <a:off x="540000" y="1834981"/>
                <a:ext cx="2896421" cy="3974032"/>
              </a:xfrm>
              <a:prstGeom prst="homePlate">
                <a:avLst>
                  <a:gd name="adj" fmla="val 23349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216000" tIns="0" rIns="5400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563"/>
                  </a:spcAft>
                  <a:buClr>
                    <a:srgbClr val="969696"/>
                  </a:buClr>
                  <a:defRPr/>
                </a:pPr>
                <a:endParaRPr lang="en-US" sz="1125" b="1" dirty="0">
                  <a:solidFill>
                    <a:srgbClr val="3C3C3B"/>
                  </a:solidFill>
                </a:endParaRPr>
              </a:p>
            </p:txBody>
          </p:sp>
          <p:sp>
            <p:nvSpPr>
              <p:cNvPr id="50" name="Eingekerbter Richtungspfeil 8">
                <a:extLst>
                  <a:ext uri="{FF2B5EF4-FFF2-40B4-BE49-F238E27FC236}">
                    <a16:creationId xmlns:a16="http://schemas.microsoft.com/office/drawing/2014/main" id="{D90AE889-91D5-6C4B-B9E7-D774D2021C4F}"/>
                  </a:ext>
                </a:extLst>
              </p:cNvPr>
              <p:cNvSpPr/>
              <p:nvPr/>
            </p:nvSpPr>
            <p:spPr bwMode="gray">
              <a:xfrm>
                <a:off x="5809486" y="1836000"/>
                <a:ext cx="3093883" cy="3973013"/>
              </a:xfrm>
              <a:prstGeom prst="chevron">
                <a:avLst>
                  <a:gd name="adj" fmla="val 21007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135000" tIns="0" rIns="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563"/>
                  </a:spcAft>
                  <a:buClr>
                    <a:srgbClr val="969696"/>
                  </a:buClr>
                  <a:defRPr/>
                </a:pPr>
                <a:endParaRPr lang="en-US" sz="1125" b="1" dirty="0">
                  <a:solidFill>
                    <a:srgbClr val="3C3C3B"/>
                  </a:solidFill>
                </a:endParaRPr>
              </a:p>
            </p:txBody>
          </p:sp>
          <p:sp>
            <p:nvSpPr>
              <p:cNvPr id="51" name="Eingekerbter Richtungspfeil 9">
                <a:extLst>
                  <a:ext uri="{FF2B5EF4-FFF2-40B4-BE49-F238E27FC236}">
                    <a16:creationId xmlns:a16="http://schemas.microsoft.com/office/drawing/2014/main" id="{DE68DB2E-21BE-5F48-9502-137EBB20D8AA}"/>
                  </a:ext>
                </a:extLst>
              </p:cNvPr>
              <p:cNvSpPr/>
              <p:nvPr/>
            </p:nvSpPr>
            <p:spPr bwMode="gray">
              <a:xfrm>
                <a:off x="8555717" y="1836000"/>
                <a:ext cx="3093883" cy="3973013"/>
              </a:xfrm>
              <a:prstGeom prst="chevron">
                <a:avLst>
                  <a:gd name="adj" fmla="val 21007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135000" tIns="0" rIns="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563"/>
                  </a:spcAft>
                  <a:buClr>
                    <a:srgbClr val="969696"/>
                  </a:buClr>
                  <a:defRPr/>
                </a:pPr>
                <a:endParaRPr lang="en-US" sz="1125" b="1" dirty="0">
                  <a:solidFill>
                    <a:srgbClr val="3C3C3B"/>
                  </a:solidFill>
                </a:endParaRPr>
              </a:p>
            </p:txBody>
          </p:sp>
          <p:grpSp>
            <p:nvGrpSpPr>
              <p:cNvPr id="52" name="Gruppieren 10">
                <a:extLst>
                  <a:ext uri="{FF2B5EF4-FFF2-40B4-BE49-F238E27FC236}">
                    <a16:creationId xmlns:a16="http://schemas.microsoft.com/office/drawing/2014/main" id="{57E2BDF8-C034-E24B-BCF0-56CFB9809610}"/>
                  </a:ext>
                </a:extLst>
              </p:cNvPr>
              <p:cNvGrpSpPr/>
              <p:nvPr userDrawn="1"/>
            </p:nvGrpSpPr>
            <p:grpSpPr>
              <a:xfrm>
                <a:off x="3075408" y="1834981"/>
                <a:ext cx="3089642" cy="3974031"/>
                <a:chOff x="3075408" y="1834982"/>
                <a:chExt cx="3089642" cy="3974031"/>
              </a:xfrm>
              <a:noFill/>
            </p:grpSpPr>
            <p:sp>
              <p:nvSpPr>
                <p:cNvPr id="53" name="Parallelogramm 11">
                  <a:extLst>
                    <a:ext uri="{FF2B5EF4-FFF2-40B4-BE49-F238E27FC236}">
                      <a16:creationId xmlns:a16="http://schemas.microsoft.com/office/drawing/2014/main" id="{2C0D4451-0EE4-F144-BCE8-68F5018B3440}"/>
                    </a:ext>
                  </a:extLst>
                </p:cNvPr>
                <p:cNvSpPr/>
                <p:nvPr userDrawn="1"/>
              </p:nvSpPr>
              <p:spPr bwMode="gray">
                <a:xfrm flipH="1">
                  <a:off x="3075408" y="1834982"/>
                  <a:ext cx="2824282" cy="1175071"/>
                </a:xfrm>
                <a:custGeom>
                  <a:avLst/>
                  <a:gdLst>
                    <a:gd name="connsiteX0" fmla="*/ 0 w 2762381"/>
                    <a:gd name="connsiteY0" fmla="*/ 1237579 h 1237579"/>
                    <a:gd name="connsiteX1" fmla="*/ 436135 w 2762381"/>
                    <a:gd name="connsiteY1" fmla="*/ 0 h 1237579"/>
                    <a:gd name="connsiteX2" fmla="*/ 2762381 w 2762381"/>
                    <a:gd name="connsiteY2" fmla="*/ 0 h 1237579"/>
                    <a:gd name="connsiteX3" fmla="*/ 2326246 w 2762381"/>
                    <a:gd name="connsiteY3" fmla="*/ 1237579 h 1237579"/>
                    <a:gd name="connsiteX4" fmla="*/ 0 w 2762381"/>
                    <a:gd name="connsiteY4" fmla="*/ 1237579 h 1237579"/>
                    <a:gd name="connsiteX0" fmla="*/ 0 w 2762381"/>
                    <a:gd name="connsiteY0" fmla="*/ 1237579 h 1237579"/>
                    <a:gd name="connsiteX1" fmla="*/ 436135 w 2762381"/>
                    <a:gd name="connsiteY1" fmla="*/ 0 h 1237579"/>
                    <a:gd name="connsiteX2" fmla="*/ 2762381 w 2762381"/>
                    <a:gd name="connsiteY2" fmla="*/ 0 h 1237579"/>
                    <a:gd name="connsiteX3" fmla="*/ 2372741 w 2762381"/>
                    <a:gd name="connsiteY3" fmla="*/ 1237579 h 1237579"/>
                    <a:gd name="connsiteX4" fmla="*/ 0 w 2762381"/>
                    <a:gd name="connsiteY4" fmla="*/ 1237579 h 1237579"/>
                    <a:gd name="connsiteX0" fmla="*/ 0 w 2824374"/>
                    <a:gd name="connsiteY0" fmla="*/ 1237579 h 1237579"/>
                    <a:gd name="connsiteX1" fmla="*/ 498128 w 2824374"/>
                    <a:gd name="connsiteY1" fmla="*/ 0 h 1237579"/>
                    <a:gd name="connsiteX2" fmla="*/ 2824374 w 2824374"/>
                    <a:gd name="connsiteY2" fmla="*/ 0 h 1237579"/>
                    <a:gd name="connsiteX3" fmla="*/ 2434734 w 2824374"/>
                    <a:gd name="connsiteY3" fmla="*/ 1237579 h 1237579"/>
                    <a:gd name="connsiteX4" fmla="*/ 0 w 2824374"/>
                    <a:gd name="connsiteY4" fmla="*/ 1237579 h 1237579"/>
                    <a:gd name="connsiteX0" fmla="*/ 0 w 2824374"/>
                    <a:gd name="connsiteY0" fmla="*/ 1237579 h 1237579"/>
                    <a:gd name="connsiteX1" fmla="*/ 384474 w 2824374"/>
                    <a:gd name="connsiteY1" fmla="*/ 5166 h 1237579"/>
                    <a:gd name="connsiteX2" fmla="*/ 2824374 w 2824374"/>
                    <a:gd name="connsiteY2" fmla="*/ 0 h 1237579"/>
                    <a:gd name="connsiteX3" fmla="*/ 2434734 w 2824374"/>
                    <a:gd name="connsiteY3" fmla="*/ 1237579 h 1237579"/>
                    <a:gd name="connsiteX4" fmla="*/ 0 w 2824374"/>
                    <a:gd name="connsiteY4" fmla="*/ 1237579 h 1237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24374" h="1237579">
                      <a:moveTo>
                        <a:pt x="0" y="1237579"/>
                      </a:moveTo>
                      <a:lnTo>
                        <a:pt x="384474" y="5166"/>
                      </a:lnTo>
                      <a:lnTo>
                        <a:pt x="2824374" y="0"/>
                      </a:lnTo>
                      <a:lnTo>
                        <a:pt x="2434734" y="1237579"/>
                      </a:lnTo>
                      <a:lnTo>
                        <a:pt x="0" y="1237579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432000" tIns="0" rIns="0" bIns="0" anchor="ctr" anchorCtr="0">
                  <a:noAutofit/>
                </a:bodyPr>
                <a:lstStyle/>
                <a:p>
                  <a:pPr>
                    <a:spcBef>
                      <a:spcPct val="50000"/>
                    </a:spcBef>
                    <a:spcAft>
                      <a:spcPts val="563"/>
                    </a:spcAft>
                  </a:pPr>
                  <a:endParaRPr lang="en-US" sz="675" dirty="0">
                    <a:solidFill>
                      <a:srgbClr val="3C3C3B"/>
                    </a:solidFill>
                  </a:endParaRPr>
                </a:p>
              </p:txBody>
            </p:sp>
            <p:sp>
              <p:nvSpPr>
                <p:cNvPr id="54" name="Parallelogramm 12">
                  <a:extLst>
                    <a:ext uri="{FF2B5EF4-FFF2-40B4-BE49-F238E27FC236}">
                      <a16:creationId xmlns:a16="http://schemas.microsoft.com/office/drawing/2014/main" id="{5D80AAA1-79DF-1F49-959F-96CCCF480C2E}"/>
                    </a:ext>
                  </a:extLst>
                </p:cNvPr>
                <p:cNvSpPr/>
                <p:nvPr userDrawn="1"/>
              </p:nvSpPr>
              <p:spPr bwMode="gray">
                <a:xfrm>
                  <a:off x="3080574" y="4511538"/>
                  <a:ext cx="2865608" cy="1297475"/>
                </a:xfrm>
                <a:custGeom>
                  <a:avLst/>
                  <a:gdLst>
                    <a:gd name="connsiteX0" fmla="*/ 0 w 2762381"/>
                    <a:gd name="connsiteY0" fmla="*/ 1366493 h 1366493"/>
                    <a:gd name="connsiteX1" fmla="*/ 481566 w 2762381"/>
                    <a:gd name="connsiteY1" fmla="*/ 0 h 1366493"/>
                    <a:gd name="connsiteX2" fmla="*/ 2762381 w 2762381"/>
                    <a:gd name="connsiteY2" fmla="*/ 0 h 1366493"/>
                    <a:gd name="connsiteX3" fmla="*/ 2280815 w 2762381"/>
                    <a:gd name="connsiteY3" fmla="*/ 1366493 h 1366493"/>
                    <a:gd name="connsiteX4" fmla="*/ 0 w 2762381"/>
                    <a:gd name="connsiteY4" fmla="*/ 1366493 h 1366493"/>
                    <a:gd name="connsiteX0" fmla="*/ 0 w 2762381"/>
                    <a:gd name="connsiteY0" fmla="*/ 1366493 h 1366493"/>
                    <a:gd name="connsiteX1" fmla="*/ 295586 w 2762381"/>
                    <a:gd name="connsiteY1" fmla="*/ 0 h 1366493"/>
                    <a:gd name="connsiteX2" fmla="*/ 2762381 w 2762381"/>
                    <a:gd name="connsiteY2" fmla="*/ 0 h 1366493"/>
                    <a:gd name="connsiteX3" fmla="*/ 2280815 w 2762381"/>
                    <a:gd name="connsiteY3" fmla="*/ 1366493 h 1366493"/>
                    <a:gd name="connsiteX4" fmla="*/ 0 w 2762381"/>
                    <a:gd name="connsiteY4" fmla="*/ 1366493 h 1366493"/>
                    <a:gd name="connsiteX0" fmla="*/ 0 w 2891533"/>
                    <a:gd name="connsiteY0" fmla="*/ 1361327 h 1366493"/>
                    <a:gd name="connsiteX1" fmla="*/ 424738 w 2891533"/>
                    <a:gd name="connsiteY1" fmla="*/ 0 h 1366493"/>
                    <a:gd name="connsiteX2" fmla="*/ 2891533 w 2891533"/>
                    <a:gd name="connsiteY2" fmla="*/ 0 h 1366493"/>
                    <a:gd name="connsiteX3" fmla="*/ 2409967 w 2891533"/>
                    <a:gd name="connsiteY3" fmla="*/ 1366493 h 1366493"/>
                    <a:gd name="connsiteX4" fmla="*/ 0 w 2891533"/>
                    <a:gd name="connsiteY4" fmla="*/ 1361327 h 1366493"/>
                    <a:gd name="connsiteX0" fmla="*/ 0 w 2891533"/>
                    <a:gd name="connsiteY0" fmla="*/ 1361327 h 1366493"/>
                    <a:gd name="connsiteX1" fmla="*/ 424738 w 2891533"/>
                    <a:gd name="connsiteY1" fmla="*/ 0 h 1366493"/>
                    <a:gd name="connsiteX2" fmla="*/ 2891533 w 2891533"/>
                    <a:gd name="connsiteY2" fmla="*/ 0 h 1366493"/>
                    <a:gd name="connsiteX3" fmla="*/ 2435797 w 2891533"/>
                    <a:gd name="connsiteY3" fmla="*/ 1366493 h 1366493"/>
                    <a:gd name="connsiteX4" fmla="*/ 0 w 2891533"/>
                    <a:gd name="connsiteY4" fmla="*/ 1361327 h 1366493"/>
                    <a:gd name="connsiteX0" fmla="*/ 0 w 2865702"/>
                    <a:gd name="connsiteY0" fmla="*/ 1361327 h 1366493"/>
                    <a:gd name="connsiteX1" fmla="*/ 424738 w 2865702"/>
                    <a:gd name="connsiteY1" fmla="*/ 0 h 1366493"/>
                    <a:gd name="connsiteX2" fmla="*/ 2865702 w 2865702"/>
                    <a:gd name="connsiteY2" fmla="*/ 0 h 1366493"/>
                    <a:gd name="connsiteX3" fmla="*/ 2435797 w 2865702"/>
                    <a:gd name="connsiteY3" fmla="*/ 1366493 h 1366493"/>
                    <a:gd name="connsiteX4" fmla="*/ 0 w 2865702"/>
                    <a:gd name="connsiteY4" fmla="*/ 1361327 h 1366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5702" h="1366493">
                      <a:moveTo>
                        <a:pt x="0" y="1361327"/>
                      </a:moveTo>
                      <a:lnTo>
                        <a:pt x="424738" y="0"/>
                      </a:lnTo>
                      <a:lnTo>
                        <a:pt x="2865702" y="0"/>
                      </a:lnTo>
                      <a:lnTo>
                        <a:pt x="2435797" y="1366493"/>
                      </a:lnTo>
                      <a:lnTo>
                        <a:pt x="0" y="1361327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432000" tIns="0" rIns="54000" bIns="0" anchor="ctr" anchorCtr="0">
                  <a:noAutofit/>
                </a:bodyPr>
                <a:lstStyle/>
                <a:p>
                  <a:pPr>
                    <a:spcBef>
                      <a:spcPct val="50000"/>
                    </a:spcBef>
                    <a:spcAft>
                      <a:spcPts val="563"/>
                    </a:spcAft>
                  </a:pPr>
                  <a:endParaRPr lang="en-US" sz="675" dirty="0">
                    <a:solidFill>
                      <a:srgbClr val="3C3C3B"/>
                    </a:solidFill>
                  </a:endParaRPr>
                </a:p>
              </p:txBody>
            </p:sp>
            <p:sp>
              <p:nvSpPr>
                <p:cNvPr id="55" name="Eingekerbter Richtungspfeil 13">
                  <a:extLst>
                    <a:ext uri="{FF2B5EF4-FFF2-40B4-BE49-F238E27FC236}">
                      <a16:creationId xmlns:a16="http://schemas.microsoft.com/office/drawing/2014/main" id="{32F64004-3E30-164F-9DD8-D8FE800934D1}"/>
                    </a:ext>
                  </a:extLst>
                </p:cNvPr>
                <p:cNvSpPr/>
                <p:nvPr userDrawn="1"/>
              </p:nvSpPr>
              <p:spPr bwMode="gray">
                <a:xfrm>
                  <a:off x="3527720" y="3194800"/>
                  <a:ext cx="2637330" cy="1177396"/>
                </a:xfrm>
                <a:custGeom>
                  <a:avLst/>
                  <a:gdLst>
                    <a:gd name="connsiteX0" fmla="*/ 0 w 2570257"/>
                    <a:gd name="connsiteY0" fmla="*/ 0 h 1237579"/>
                    <a:gd name="connsiteX1" fmla="*/ 2356230 w 2570257"/>
                    <a:gd name="connsiteY1" fmla="*/ 0 h 1237579"/>
                    <a:gd name="connsiteX2" fmla="*/ 2570257 w 2570257"/>
                    <a:gd name="connsiteY2" fmla="*/ 618790 h 1237579"/>
                    <a:gd name="connsiteX3" fmla="*/ 2356230 w 2570257"/>
                    <a:gd name="connsiteY3" fmla="*/ 1237579 h 1237579"/>
                    <a:gd name="connsiteX4" fmla="*/ 0 w 2570257"/>
                    <a:gd name="connsiteY4" fmla="*/ 1237579 h 1237579"/>
                    <a:gd name="connsiteX5" fmla="*/ 214027 w 2570257"/>
                    <a:gd name="connsiteY5" fmla="*/ 618790 h 1237579"/>
                    <a:gd name="connsiteX6" fmla="*/ 0 w 2570257"/>
                    <a:gd name="connsiteY6" fmla="*/ 0 h 1237579"/>
                    <a:gd name="connsiteX0" fmla="*/ 0 w 2570257"/>
                    <a:gd name="connsiteY0" fmla="*/ 0 h 1237579"/>
                    <a:gd name="connsiteX1" fmla="*/ 2356230 w 2570257"/>
                    <a:gd name="connsiteY1" fmla="*/ 0 h 1237579"/>
                    <a:gd name="connsiteX2" fmla="*/ 2570257 w 2570257"/>
                    <a:gd name="connsiteY2" fmla="*/ 618790 h 1237579"/>
                    <a:gd name="connsiteX3" fmla="*/ 2356230 w 2570257"/>
                    <a:gd name="connsiteY3" fmla="*/ 1237579 h 1237579"/>
                    <a:gd name="connsiteX4" fmla="*/ 0 w 2570257"/>
                    <a:gd name="connsiteY4" fmla="*/ 1237579 h 1237579"/>
                    <a:gd name="connsiteX5" fmla="*/ 188196 w 2570257"/>
                    <a:gd name="connsiteY5" fmla="*/ 660119 h 1237579"/>
                    <a:gd name="connsiteX6" fmla="*/ 0 w 2570257"/>
                    <a:gd name="connsiteY6" fmla="*/ 0 h 1237579"/>
                    <a:gd name="connsiteX0" fmla="*/ 0 w 2580589"/>
                    <a:gd name="connsiteY0" fmla="*/ 5166 h 1237579"/>
                    <a:gd name="connsiteX1" fmla="*/ 2366562 w 2580589"/>
                    <a:gd name="connsiteY1" fmla="*/ 0 h 1237579"/>
                    <a:gd name="connsiteX2" fmla="*/ 2580589 w 2580589"/>
                    <a:gd name="connsiteY2" fmla="*/ 618790 h 1237579"/>
                    <a:gd name="connsiteX3" fmla="*/ 2366562 w 2580589"/>
                    <a:gd name="connsiteY3" fmla="*/ 1237579 h 1237579"/>
                    <a:gd name="connsiteX4" fmla="*/ 10332 w 2580589"/>
                    <a:gd name="connsiteY4" fmla="*/ 1237579 h 1237579"/>
                    <a:gd name="connsiteX5" fmla="*/ 198528 w 2580589"/>
                    <a:gd name="connsiteY5" fmla="*/ 660119 h 1237579"/>
                    <a:gd name="connsiteX6" fmla="*/ 0 w 2580589"/>
                    <a:gd name="connsiteY6" fmla="*/ 5166 h 1237579"/>
                    <a:gd name="connsiteX0" fmla="*/ 0 w 2580589"/>
                    <a:gd name="connsiteY0" fmla="*/ 5166 h 1237579"/>
                    <a:gd name="connsiteX1" fmla="*/ 2366562 w 2580589"/>
                    <a:gd name="connsiteY1" fmla="*/ 0 h 1237579"/>
                    <a:gd name="connsiteX2" fmla="*/ 2434517 w 2580589"/>
                    <a:gd name="connsiteY2" fmla="*/ 12066 h 1237579"/>
                    <a:gd name="connsiteX3" fmla="*/ 2580589 w 2580589"/>
                    <a:gd name="connsiteY3" fmla="*/ 618790 h 1237579"/>
                    <a:gd name="connsiteX4" fmla="*/ 2366562 w 2580589"/>
                    <a:gd name="connsiteY4" fmla="*/ 1237579 h 1237579"/>
                    <a:gd name="connsiteX5" fmla="*/ 10332 w 2580589"/>
                    <a:gd name="connsiteY5" fmla="*/ 1237579 h 1237579"/>
                    <a:gd name="connsiteX6" fmla="*/ 198528 w 2580589"/>
                    <a:gd name="connsiteY6" fmla="*/ 660119 h 1237579"/>
                    <a:gd name="connsiteX7" fmla="*/ 0 w 2580589"/>
                    <a:gd name="connsiteY7" fmla="*/ 5166 h 1237579"/>
                    <a:gd name="connsiteX0" fmla="*/ 0 w 2637416"/>
                    <a:gd name="connsiteY0" fmla="*/ 5166 h 1237579"/>
                    <a:gd name="connsiteX1" fmla="*/ 2366562 w 2637416"/>
                    <a:gd name="connsiteY1" fmla="*/ 0 h 1237579"/>
                    <a:gd name="connsiteX2" fmla="*/ 2434517 w 2637416"/>
                    <a:gd name="connsiteY2" fmla="*/ 12066 h 1237579"/>
                    <a:gd name="connsiteX3" fmla="*/ 2637416 w 2637416"/>
                    <a:gd name="connsiteY3" fmla="*/ 649787 h 1237579"/>
                    <a:gd name="connsiteX4" fmla="*/ 2366562 w 2637416"/>
                    <a:gd name="connsiteY4" fmla="*/ 1237579 h 1237579"/>
                    <a:gd name="connsiteX5" fmla="*/ 10332 w 2637416"/>
                    <a:gd name="connsiteY5" fmla="*/ 1237579 h 1237579"/>
                    <a:gd name="connsiteX6" fmla="*/ 198528 w 2637416"/>
                    <a:gd name="connsiteY6" fmla="*/ 660119 h 1237579"/>
                    <a:gd name="connsiteX7" fmla="*/ 0 w 2637416"/>
                    <a:gd name="connsiteY7" fmla="*/ 5166 h 1237579"/>
                    <a:gd name="connsiteX0" fmla="*/ 0 w 2637416"/>
                    <a:gd name="connsiteY0" fmla="*/ 5166 h 1237579"/>
                    <a:gd name="connsiteX1" fmla="*/ 2366562 w 2637416"/>
                    <a:gd name="connsiteY1" fmla="*/ 0 h 1237579"/>
                    <a:gd name="connsiteX2" fmla="*/ 2434517 w 2637416"/>
                    <a:gd name="connsiteY2" fmla="*/ 12066 h 1237579"/>
                    <a:gd name="connsiteX3" fmla="*/ 2637416 w 2637416"/>
                    <a:gd name="connsiteY3" fmla="*/ 649787 h 1237579"/>
                    <a:gd name="connsiteX4" fmla="*/ 2464718 w 2637416"/>
                    <a:gd name="connsiteY4" fmla="*/ 1232413 h 1237579"/>
                    <a:gd name="connsiteX5" fmla="*/ 10332 w 2637416"/>
                    <a:gd name="connsiteY5" fmla="*/ 1237579 h 1237579"/>
                    <a:gd name="connsiteX6" fmla="*/ 198528 w 2637416"/>
                    <a:gd name="connsiteY6" fmla="*/ 660119 h 1237579"/>
                    <a:gd name="connsiteX7" fmla="*/ 0 w 2637416"/>
                    <a:gd name="connsiteY7" fmla="*/ 5166 h 1237579"/>
                    <a:gd name="connsiteX0" fmla="*/ 0 w 2637416"/>
                    <a:gd name="connsiteY0" fmla="*/ 0 h 1232413"/>
                    <a:gd name="connsiteX1" fmla="*/ 2434517 w 2637416"/>
                    <a:gd name="connsiteY1" fmla="*/ 6900 h 1232413"/>
                    <a:gd name="connsiteX2" fmla="*/ 2637416 w 2637416"/>
                    <a:gd name="connsiteY2" fmla="*/ 644621 h 1232413"/>
                    <a:gd name="connsiteX3" fmla="*/ 2464718 w 2637416"/>
                    <a:gd name="connsiteY3" fmla="*/ 1227247 h 1232413"/>
                    <a:gd name="connsiteX4" fmla="*/ 10332 w 2637416"/>
                    <a:gd name="connsiteY4" fmla="*/ 1232413 h 1232413"/>
                    <a:gd name="connsiteX5" fmla="*/ 198528 w 2637416"/>
                    <a:gd name="connsiteY5" fmla="*/ 654953 h 1232413"/>
                    <a:gd name="connsiteX6" fmla="*/ 0 w 2637416"/>
                    <a:gd name="connsiteY6" fmla="*/ 0 h 1232413"/>
                    <a:gd name="connsiteX0" fmla="*/ 0 w 2637416"/>
                    <a:gd name="connsiteY0" fmla="*/ 14871 h 1247284"/>
                    <a:gd name="connsiteX1" fmla="*/ 2430888 w 2637416"/>
                    <a:gd name="connsiteY1" fmla="*/ 0 h 1247284"/>
                    <a:gd name="connsiteX2" fmla="*/ 2637416 w 2637416"/>
                    <a:gd name="connsiteY2" fmla="*/ 659492 h 1247284"/>
                    <a:gd name="connsiteX3" fmla="*/ 2464718 w 2637416"/>
                    <a:gd name="connsiteY3" fmla="*/ 1242118 h 1247284"/>
                    <a:gd name="connsiteX4" fmla="*/ 10332 w 2637416"/>
                    <a:gd name="connsiteY4" fmla="*/ 1247284 h 1247284"/>
                    <a:gd name="connsiteX5" fmla="*/ 198528 w 2637416"/>
                    <a:gd name="connsiteY5" fmla="*/ 669824 h 1247284"/>
                    <a:gd name="connsiteX6" fmla="*/ 0 w 2637416"/>
                    <a:gd name="connsiteY6" fmla="*/ 14871 h 1247284"/>
                    <a:gd name="connsiteX0" fmla="*/ 0 w 2637416"/>
                    <a:gd name="connsiteY0" fmla="*/ 7614 h 1240027"/>
                    <a:gd name="connsiteX1" fmla="*/ 2434517 w 2637416"/>
                    <a:gd name="connsiteY1" fmla="*/ 0 h 1240027"/>
                    <a:gd name="connsiteX2" fmla="*/ 2637416 w 2637416"/>
                    <a:gd name="connsiteY2" fmla="*/ 652235 h 1240027"/>
                    <a:gd name="connsiteX3" fmla="*/ 2464718 w 2637416"/>
                    <a:gd name="connsiteY3" fmla="*/ 1234861 h 1240027"/>
                    <a:gd name="connsiteX4" fmla="*/ 10332 w 2637416"/>
                    <a:gd name="connsiteY4" fmla="*/ 1240027 h 1240027"/>
                    <a:gd name="connsiteX5" fmla="*/ 198528 w 2637416"/>
                    <a:gd name="connsiteY5" fmla="*/ 662567 h 1240027"/>
                    <a:gd name="connsiteX6" fmla="*/ 0 w 2637416"/>
                    <a:gd name="connsiteY6" fmla="*/ 7614 h 1240027"/>
                    <a:gd name="connsiteX0" fmla="*/ 0 w 2637416"/>
                    <a:gd name="connsiteY0" fmla="*/ 7614 h 1240027"/>
                    <a:gd name="connsiteX1" fmla="*/ 2434517 w 2637416"/>
                    <a:gd name="connsiteY1" fmla="*/ 0 h 1240027"/>
                    <a:gd name="connsiteX2" fmla="*/ 2637416 w 2637416"/>
                    <a:gd name="connsiteY2" fmla="*/ 652235 h 1240027"/>
                    <a:gd name="connsiteX3" fmla="*/ 2464718 w 2637416"/>
                    <a:gd name="connsiteY3" fmla="*/ 1234861 h 1240027"/>
                    <a:gd name="connsiteX4" fmla="*/ 21218 w 2637416"/>
                    <a:gd name="connsiteY4" fmla="*/ 1240027 h 1240027"/>
                    <a:gd name="connsiteX5" fmla="*/ 198528 w 2637416"/>
                    <a:gd name="connsiteY5" fmla="*/ 662567 h 1240027"/>
                    <a:gd name="connsiteX6" fmla="*/ 0 w 2637416"/>
                    <a:gd name="connsiteY6" fmla="*/ 7614 h 1240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37416" h="1240027">
                      <a:moveTo>
                        <a:pt x="0" y="7614"/>
                      </a:moveTo>
                      <a:lnTo>
                        <a:pt x="2434517" y="0"/>
                      </a:lnTo>
                      <a:lnTo>
                        <a:pt x="2637416" y="652235"/>
                      </a:lnTo>
                      <a:lnTo>
                        <a:pt x="2464718" y="1234861"/>
                      </a:lnTo>
                      <a:lnTo>
                        <a:pt x="21218" y="1240027"/>
                      </a:lnTo>
                      <a:lnTo>
                        <a:pt x="198528" y="662567"/>
                      </a:lnTo>
                      <a:lnTo>
                        <a:pt x="0" y="761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378000" tIns="0" rIns="27000" bIns="0" anchor="ctr" anchorCtr="0">
                  <a:noAutofit/>
                </a:bodyPr>
                <a:lstStyle/>
                <a:p>
                  <a:pPr marL="49114">
                    <a:spcAft>
                      <a:spcPts val="563"/>
                    </a:spcAft>
                  </a:pPr>
                  <a:endParaRPr lang="en-US" sz="675" dirty="0">
                    <a:solidFill>
                      <a:srgbClr val="3C3C3B"/>
                    </a:solidFill>
                  </a:endParaRPr>
                </a:p>
              </p:txBody>
            </p:sp>
          </p:grpSp>
        </p:grpSp>
        <p:sp>
          <p:nvSpPr>
            <p:cNvPr id="46" name="Ellipse 14">
              <a:extLst>
                <a:ext uri="{FF2B5EF4-FFF2-40B4-BE49-F238E27FC236}">
                  <a16:creationId xmlns:a16="http://schemas.microsoft.com/office/drawing/2014/main" id="{B0BA3DBF-FF8A-1648-9130-848C5F5E60CE}"/>
                </a:ext>
              </a:extLst>
            </p:cNvPr>
            <p:cNvSpPr>
              <a:spLocks/>
            </p:cNvSpPr>
            <p:nvPr/>
          </p:nvSpPr>
          <p:spPr bwMode="gray">
            <a:xfrm>
              <a:off x="8757224" y="1643054"/>
              <a:ext cx="430988" cy="456312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563"/>
                </a:spcAft>
              </a:pPr>
              <a:r>
                <a:rPr lang="en-US" sz="1125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7" name="Ellipse 15">
              <a:extLst>
                <a:ext uri="{FF2B5EF4-FFF2-40B4-BE49-F238E27FC236}">
                  <a16:creationId xmlns:a16="http://schemas.microsoft.com/office/drawing/2014/main" id="{30D07D20-49EF-BE4F-AC23-214791D3F278}"/>
                </a:ext>
              </a:extLst>
            </p:cNvPr>
            <p:cNvSpPr>
              <a:spLocks/>
            </p:cNvSpPr>
            <p:nvPr/>
          </p:nvSpPr>
          <p:spPr bwMode="gray">
            <a:xfrm>
              <a:off x="763190" y="1569454"/>
              <a:ext cx="430988" cy="46033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563"/>
                </a:spcAft>
              </a:pPr>
              <a:r>
                <a:rPr lang="en-US" sz="1125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8" name="Ellipse 16">
              <a:extLst>
                <a:ext uri="{FF2B5EF4-FFF2-40B4-BE49-F238E27FC236}">
                  <a16:creationId xmlns:a16="http://schemas.microsoft.com/office/drawing/2014/main" id="{F1971FAD-D2E8-944F-8550-6F3100CAF13C}"/>
                </a:ext>
              </a:extLst>
            </p:cNvPr>
            <p:cNvSpPr>
              <a:spLocks/>
            </p:cNvSpPr>
            <p:nvPr/>
          </p:nvSpPr>
          <p:spPr bwMode="gray">
            <a:xfrm>
              <a:off x="6036347" y="1643051"/>
              <a:ext cx="430988" cy="46033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563"/>
                </a:spcAft>
              </a:pPr>
              <a:r>
                <a:rPr lang="en-US" sz="1125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8610E-3EA9-934D-978B-BA5B32A4A6A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/>
              <a:t>©2020 Teradata</a:t>
            </a:r>
          </a:p>
        </p:txBody>
      </p:sp>
    </p:spTree>
    <p:extLst>
      <p:ext uri="{BB962C8B-B14F-4D97-AF65-F5344CB8AC3E}">
        <p14:creationId xmlns:p14="http://schemas.microsoft.com/office/powerpoint/2010/main" val="18620883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612" y="296619"/>
            <a:ext cx="7886700" cy="536471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B582C0-F1B4-5E45-B235-6254D715FB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055" y="841231"/>
            <a:ext cx="7887257" cy="3589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75">
                <a:solidFill>
                  <a:srgbClr val="394951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  <p:grpSp>
        <p:nvGrpSpPr>
          <p:cNvPr id="32" name="Gruppieren 6">
            <a:extLst>
              <a:ext uri="{FF2B5EF4-FFF2-40B4-BE49-F238E27FC236}">
                <a16:creationId xmlns:a16="http://schemas.microsoft.com/office/drawing/2014/main" id="{6D17EBC0-41E6-7545-AB71-A2081DCEED6B}"/>
              </a:ext>
            </a:extLst>
          </p:cNvPr>
          <p:cNvGrpSpPr/>
          <p:nvPr/>
        </p:nvGrpSpPr>
        <p:grpSpPr>
          <a:xfrm>
            <a:off x="440908" y="1542514"/>
            <a:ext cx="7860686" cy="3111035"/>
            <a:chOff x="540000" y="1618968"/>
            <a:chExt cx="11263321" cy="4457700"/>
          </a:xfrm>
        </p:grpSpPr>
        <p:grpSp>
          <p:nvGrpSpPr>
            <p:cNvPr id="33" name="TIMELINE">
              <a:extLst>
                <a:ext uri="{FF2B5EF4-FFF2-40B4-BE49-F238E27FC236}">
                  <a16:creationId xmlns:a16="http://schemas.microsoft.com/office/drawing/2014/main" id="{93FD1239-A8B0-5348-AB21-F599C14A9611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52" name="Arrow 1">
                <a:extLst>
                  <a:ext uri="{FF2B5EF4-FFF2-40B4-BE49-F238E27FC236}">
                    <a16:creationId xmlns:a16="http://schemas.microsoft.com/office/drawing/2014/main" id="{EDFB918B-3004-D944-83D5-09F8C7FA8A6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bg1">
                  <a:lumMod val="9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450950" eaLnBrk="0" hangingPunct="0"/>
                <a:r>
                  <a:rPr lang="en-US" sz="1125" b="1" dirty="0">
                    <a:solidFill>
                      <a:srgbClr val="394951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53" name="Arrow 2">
                <a:extLst>
                  <a:ext uri="{FF2B5EF4-FFF2-40B4-BE49-F238E27FC236}">
                    <a16:creationId xmlns:a16="http://schemas.microsoft.com/office/drawing/2014/main" id="{9E587EF8-004A-C147-8328-01150C5D144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bg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450950" eaLnBrk="0" hangingPunct="0"/>
                <a:r>
                  <a:rPr lang="en-US" sz="1125" b="1" dirty="0">
                    <a:solidFill>
                      <a:srgbClr val="394951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54" name="Arrow 3">
                <a:extLst>
                  <a:ext uri="{FF2B5EF4-FFF2-40B4-BE49-F238E27FC236}">
                    <a16:creationId xmlns:a16="http://schemas.microsoft.com/office/drawing/2014/main" id="{5EEA0561-7D19-D04D-B98A-3D830AE7A10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rgbClr val="CECECE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450950" eaLnBrk="0" hangingPunct="0"/>
                <a:r>
                  <a:rPr lang="en-US" sz="1125" b="1" dirty="0">
                    <a:solidFill>
                      <a:srgbClr val="394951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55" name="Arrow 4">
                <a:extLst>
                  <a:ext uri="{FF2B5EF4-FFF2-40B4-BE49-F238E27FC236}">
                    <a16:creationId xmlns:a16="http://schemas.microsoft.com/office/drawing/2014/main" id="{0D33819B-5D5F-5048-BA4D-AD253FBBA7F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rgbClr val="999999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450950" eaLnBrk="0" hangingPunct="0"/>
                <a:r>
                  <a:rPr lang="en-US" sz="1125" b="1" dirty="0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56" name="Arrow 5">
                <a:extLst>
                  <a:ext uri="{FF2B5EF4-FFF2-40B4-BE49-F238E27FC236}">
                    <a16:creationId xmlns:a16="http://schemas.microsoft.com/office/drawing/2014/main" id="{DBA55A27-1D55-8D43-B856-F1565AF1EDA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rgbClr val="737373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450950" eaLnBrk="0" hangingPunct="0"/>
                <a:r>
                  <a:rPr lang="en-US" sz="1125" b="1" dirty="0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57" name="Arrow 6">
                <a:extLst>
                  <a:ext uri="{FF2B5EF4-FFF2-40B4-BE49-F238E27FC236}">
                    <a16:creationId xmlns:a16="http://schemas.microsoft.com/office/drawing/2014/main" id="{2A9DD990-F619-1A43-8428-973062FDB10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rgbClr val="39495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450950" eaLnBrk="0" hangingPunct="0"/>
                <a:r>
                  <a:rPr lang="en-US" sz="1125" b="1" dirty="0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50" name="Line">
              <a:extLst>
                <a:ext uri="{FF2B5EF4-FFF2-40B4-BE49-F238E27FC236}">
                  <a16:creationId xmlns:a16="http://schemas.microsoft.com/office/drawing/2014/main" id="{582ECD84-CAB2-3D4F-843E-87EBC028960A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788" dirty="0">
                <a:solidFill>
                  <a:schemeClr val="accent4"/>
                </a:solidFill>
              </a:endParaRPr>
            </a:p>
          </p:txBody>
        </p:sp>
        <p:sp>
          <p:nvSpPr>
            <p:cNvPr id="48" name="Line">
              <a:extLst>
                <a:ext uri="{FF2B5EF4-FFF2-40B4-BE49-F238E27FC236}">
                  <a16:creationId xmlns:a16="http://schemas.microsoft.com/office/drawing/2014/main" id="{BFC183C0-950F-5E43-B8BB-01E850FB9A3C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788" dirty="0">
                <a:solidFill>
                  <a:schemeClr val="accent4"/>
                </a:solidFill>
              </a:endParaRPr>
            </a:p>
          </p:txBody>
        </p:sp>
        <p:sp>
          <p:nvSpPr>
            <p:cNvPr id="46" name="Line">
              <a:extLst>
                <a:ext uri="{FF2B5EF4-FFF2-40B4-BE49-F238E27FC236}">
                  <a16:creationId xmlns:a16="http://schemas.microsoft.com/office/drawing/2014/main" id="{B4F1CE3E-F689-4347-B656-477259BD273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788" dirty="0">
                <a:solidFill>
                  <a:schemeClr val="accent4"/>
                </a:solidFill>
              </a:endParaRPr>
            </a:p>
          </p:txBody>
        </p:sp>
        <p:sp>
          <p:nvSpPr>
            <p:cNvPr id="44" name="Line">
              <a:extLst>
                <a:ext uri="{FF2B5EF4-FFF2-40B4-BE49-F238E27FC236}">
                  <a16:creationId xmlns:a16="http://schemas.microsoft.com/office/drawing/2014/main" id="{C3276969-FB7B-474A-8F6E-B7D9B11EB8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788" dirty="0">
                <a:solidFill>
                  <a:schemeClr val="accent4"/>
                </a:solidFill>
              </a:endParaRPr>
            </a:p>
          </p:txBody>
        </p:sp>
        <p:sp>
          <p:nvSpPr>
            <p:cNvPr id="43" name="Line">
              <a:extLst>
                <a:ext uri="{FF2B5EF4-FFF2-40B4-BE49-F238E27FC236}">
                  <a16:creationId xmlns:a16="http://schemas.microsoft.com/office/drawing/2014/main" id="{6D2A48F7-ECFD-8442-860A-4AB9B2932F0D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788" dirty="0">
                <a:solidFill>
                  <a:schemeClr val="accent4"/>
                </a:solidFill>
              </a:endParaRPr>
            </a:p>
          </p:txBody>
        </p:sp>
        <p:sp>
          <p:nvSpPr>
            <p:cNvPr id="41" name="Line">
              <a:extLst>
                <a:ext uri="{FF2B5EF4-FFF2-40B4-BE49-F238E27FC236}">
                  <a16:creationId xmlns:a16="http://schemas.microsoft.com/office/drawing/2014/main" id="{C2677CE5-BA48-6E46-914D-9877D216934E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788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908" y="1543050"/>
            <a:ext cx="1457579" cy="1062038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563"/>
              </a:spcAft>
              <a:buNone/>
              <a:defRPr sz="1200" b="0">
                <a:solidFill>
                  <a:srgbClr val="737373"/>
                </a:solidFill>
              </a:defRPr>
            </a:lvl1pPr>
            <a:lvl2pPr marL="342900" indent="0">
              <a:buNone/>
              <a:defRPr sz="12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5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2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3133" y="1543050"/>
            <a:ext cx="1457579" cy="1062038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563"/>
              </a:spcAft>
              <a:buNone/>
              <a:defRPr sz="1200" b="0">
                <a:solidFill>
                  <a:srgbClr val="737373"/>
                </a:solidFill>
              </a:defRPr>
            </a:lvl1pPr>
            <a:lvl2pPr marL="342900" indent="0">
              <a:buNone/>
              <a:defRPr sz="12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5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2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65358" y="1543050"/>
            <a:ext cx="1457579" cy="1062038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563"/>
              </a:spcAft>
              <a:buNone/>
              <a:defRPr sz="1200" b="0">
                <a:solidFill>
                  <a:srgbClr val="737373"/>
                </a:solidFill>
              </a:defRPr>
            </a:lvl1pPr>
            <a:lvl2pPr marL="342900" indent="0">
              <a:buNone/>
              <a:defRPr sz="12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5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2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36308" y="3571875"/>
            <a:ext cx="1457579" cy="1062038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563"/>
              </a:spcAft>
              <a:buNone/>
              <a:defRPr sz="1200" b="0">
                <a:solidFill>
                  <a:srgbClr val="737373"/>
                </a:solidFill>
              </a:defRPr>
            </a:lvl1pPr>
            <a:lvl2pPr marL="342900" indent="0">
              <a:buNone/>
              <a:defRPr sz="12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5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2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98533" y="3571875"/>
            <a:ext cx="1457579" cy="1062038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563"/>
              </a:spcAft>
              <a:buNone/>
              <a:defRPr sz="1200" b="0">
                <a:solidFill>
                  <a:srgbClr val="737373"/>
                </a:solidFill>
              </a:defRPr>
            </a:lvl1pPr>
            <a:lvl2pPr marL="342900" indent="0">
              <a:buNone/>
              <a:defRPr sz="12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5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2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60758" y="3571875"/>
            <a:ext cx="1457579" cy="1062038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563"/>
              </a:spcAft>
              <a:buNone/>
              <a:defRPr sz="1200" b="0">
                <a:solidFill>
                  <a:srgbClr val="737373"/>
                </a:solidFill>
              </a:defRPr>
            </a:lvl1pPr>
            <a:lvl2pPr marL="342900" indent="0">
              <a:buNone/>
              <a:defRPr sz="12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5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200" dirty="0">
                <a:solidFill>
                  <a:srgbClr val="3C3C3B"/>
                </a:solidFill>
              </a:rPr>
              <a:t>This is a placeholder text. </a:t>
            </a:r>
          </a:p>
        </p:txBody>
      </p:sp>
      <p:grpSp>
        <p:nvGrpSpPr>
          <p:cNvPr id="24" name="Gruppieren 6">
            <a:extLst>
              <a:ext uri="{FF2B5EF4-FFF2-40B4-BE49-F238E27FC236}">
                <a16:creationId xmlns:a16="http://schemas.microsoft.com/office/drawing/2014/main" id="{877A7044-181F-CD43-8A29-1B89AA5BE801}"/>
              </a:ext>
            </a:extLst>
          </p:cNvPr>
          <p:cNvGrpSpPr/>
          <p:nvPr/>
        </p:nvGrpSpPr>
        <p:grpSpPr>
          <a:xfrm>
            <a:off x="440908" y="1542514"/>
            <a:ext cx="7860686" cy="3111035"/>
            <a:chOff x="540000" y="1618968"/>
            <a:chExt cx="11263321" cy="4457700"/>
          </a:xfrm>
        </p:grpSpPr>
        <p:grpSp>
          <p:nvGrpSpPr>
            <p:cNvPr id="25" name="TIMELINE">
              <a:extLst>
                <a:ext uri="{FF2B5EF4-FFF2-40B4-BE49-F238E27FC236}">
                  <a16:creationId xmlns:a16="http://schemas.microsoft.com/office/drawing/2014/main" id="{7A6E5A09-E6DE-FE42-BDC8-C0A2A0E0BDC8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34" name="Arrow 1">
                <a:extLst>
                  <a:ext uri="{FF2B5EF4-FFF2-40B4-BE49-F238E27FC236}">
                    <a16:creationId xmlns:a16="http://schemas.microsoft.com/office/drawing/2014/main" id="{0C3FB9E5-2881-3C4E-961F-963C432D555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bg1">
                  <a:lumMod val="9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450950" eaLnBrk="0" hangingPunct="0"/>
                <a:r>
                  <a:rPr lang="en-US" sz="1125" b="1" dirty="0">
                    <a:solidFill>
                      <a:srgbClr val="394951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35" name="Arrow 2">
                <a:extLst>
                  <a:ext uri="{FF2B5EF4-FFF2-40B4-BE49-F238E27FC236}">
                    <a16:creationId xmlns:a16="http://schemas.microsoft.com/office/drawing/2014/main" id="{99E7FC74-59E6-A14F-9FDB-CEB716FE1E1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bg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450950" eaLnBrk="0" hangingPunct="0"/>
                <a:r>
                  <a:rPr lang="en-US" sz="1125" b="1" dirty="0">
                    <a:solidFill>
                      <a:srgbClr val="394951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36" name="Arrow 3">
                <a:extLst>
                  <a:ext uri="{FF2B5EF4-FFF2-40B4-BE49-F238E27FC236}">
                    <a16:creationId xmlns:a16="http://schemas.microsoft.com/office/drawing/2014/main" id="{7ADF6872-330B-864B-9AAA-07459B54E7D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rgbClr val="CECECE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450950" eaLnBrk="0" hangingPunct="0"/>
                <a:r>
                  <a:rPr lang="en-US" sz="1125" b="1" dirty="0">
                    <a:solidFill>
                      <a:srgbClr val="394951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37" name="Arrow 4">
                <a:extLst>
                  <a:ext uri="{FF2B5EF4-FFF2-40B4-BE49-F238E27FC236}">
                    <a16:creationId xmlns:a16="http://schemas.microsoft.com/office/drawing/2014/main" id="{7EF50125-F525-E940-ACFC-006F72EB403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rgbClr val="999999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450950" eaLnBrk="0" hangingPunct="0"/>
                <a:r>
                  <a:rPr lang="en-US" sz="1125" b="1" dirty="0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38" name="Arrow 5">
                <a:extLst>
                  <a:ext uri="{FF2B5EF4-FFF2-40B4-BE49-F238E27FC236}">
                    <a16:creationId xmlns:a16="http://schemas.microsoft.com/office/drawing/2014/main" id="{2A2B3539-F247-194B-BA98-E953CB17CA7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rgbClr val="737373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450950" eaLnBrk="0" hangingPunct="0"/>
                <a:r>
                  <a:rPr lang="en-US" sz="1125" b="1" dirty="0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39" name="Arrow 6">
                <a:extLst>
                  <a:ext uri="{FF2B5EF4-FFF2-40B4-BE49-F238E27FC236}">
                    <a16:creationId xmlns:a16="http://schemas.microsoft.com/office/drawing/2014/main" id="{B33535C8-2E16-FD4E-AAE8-6BF1195DCB7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rgbClr val="39495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450950" eaLnBrk="0" hangingPunct="0"/>
                <a:r>
                  <a:rPr lang="en-US" sz="1125" b="1" dirty="0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26" name="Line">
              <a:extLst>
                <a:ext uri="{FF2B5EF4-FFF2-40B4-BE49-F238E27FC236}">
                  <a16:creationId xmlns:a16="http://schemas.microsoft.com/office/drawing/2014/main" id="{A2751F86-1868-214F-BE45-C169EDA9D43C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788" dirty="0">
                <a:solidFill>
                  <a:schemeClr val="accent4"/>
                </a:solidFill>
              </a:endParaRPr>
            </a:p>
          </p:txBody>
        </p:sp>
        <p:sp>
          <p:nvSpPr>
            <p:cNvPr id="27" name="Line">
              <a:extLst>
                <a:ext uri="{FF2B5EF4-FFF2-40B4-BE49-F238E27FC236}">
                  <a16:creationId xmlns:a16="http://schemas.microsoft.com/office/drawing/2014/main" id="{102ED534-E475-064B-B7DF-E421312F3E4E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788" dirty="0">
                <a:solidFill>
                  <a:schemeClr val="accent4"/>
                </a:solidFill>
              </a:endParaRPr>
            </a:p>
          </p:txBody>
        </p:sp>
        <p:sp>
          <p:nvSpPr>
            <p:cNvPr id="28" name="Line">
              <a:extLst>
                <a:ext uri="{FF2B5EF4-FFF2-40B4-BE49-F238E27FC236}">
                  <a16:creationId xmlns:a16="http://schemas.microsoft.com/office/drawing/2014/main" id="{FDD4F7E7-EBDA-DD45-9521-DE50E9973D64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788" dirty="0">
                <a:solidFill>
                  <a:schemeClr val="accent4"/>
                </a:solidFill>
              </a:endParaRPr>
            </a:p>
          </p:txBody>
        </p:sp>
        <p:sp>
          <p:nvSpPr>
            <p:cNvPr id="29" name="Line">
              <a:extLst>
                <a:ext uri="{FF2B5EF4-FFF2-40B4-BE49-F238E27FC236}">
                  <a16:creationId xmlns:a16="http://schemas.microsoft.com/office/drawing/2014/main" id="{700650A6-58E6-AB40-82F3-C0FC68404335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788" dirty="0">
                <a:solidFill>
                  <a:schemeClr val="accent4"/>
                </a:solidFill>
              </a:endParaRPr>
            </a:p>
          </p:txBody>
        </p:sp>
        <p:sp>
          <p:nvSpPr>
            <p:cNvPr id="30" name="Line">
              <a:extLst>
                <a:ext uri="{FF2B5EF4-FFF2-40B4-BE49-F238E27FC236}">
                  <a16:creationId xmlns:a16="http://schemas.microsoft.com/office/drawing/2014/main" id="{4FCB64BA-102A-3C45-99A3-357044D597E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788" dirty="0">
                <a:solidFill>
                  <a:schemeClr val="accent4"/>
                </a:solidFill>
              </a:endParaRPr>
            </a:p>
          </p:txBody>
        </p:sp>
        <p:sp>
          <p:nvSpPr>
            <p:cNvPr id="31" name="Line">
              <a:extLst>
                <a:ext uri="{FF2B5EF4-FFF2-40B4-BE49-F238E27FC236}">
                  <a16:creationId xmlns:a16="http://schemas.microsoft.com/office/drawing/2014/main" id="{26DF1BE8-9C7F-6B46-8631-3E0A1F4D6C0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788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40" name="Gruppieren 6">
            <a:extLst>
              <a:ext uri="{FF2B5EF4-FFF2-40B4-BE49-F238E27FC236}">
                <a16:creationId xmlns:a16="http://schemas.microsoft.com/office/drawing/2014/main" id="{E8752935-7AE1-714E-8538-B2703C1971B4}"/>
              </a:ext>
            </a:extLst>
          </p:cNvPr>
          <p:cNvGrpSpPr/>
          <p:nvPr userDrawn="1"/>
        </p:nvGrpSpPr>
        <p:grpSpPr>
          <a:xfrm>
            <a:off x="440908" y="1542514"/>
            <a:ext cx="7860686" cy="3111035"/>
            <a:chOff x="540000" y="1618968"/>
            <a:chExt cx="11263321" cy="4457700"/>
          </a:xfrm>
        </p:grpSpPr>
        <p:grpSp>
          <p:nvGrpSpPr>
            <p:cNvPr id="42" name="TIMELINE">
              <a:extLst>
                <a:ext uri="{FF2B5EF4-FFF2-40B4-BE49-F238E27FC236}">
                  <a16:creationId xmlns:a16="http://schemas.microsoft.com/office/drawing/2014/main" id="{F1BD3191-A54E-1142-93A4-6A6CC9F84A43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60" name="Arrow 1">
                <a:extLst>
                  <a:ext uri="{FF2B5EF4-FFF2-40B4-BE49-F238E27FC236}">
                    <a16:creationId xmlns:a16="http://schemas.microsoft.com/office/drawing/2014/main" id="{03B34775-305B-3640-AA1D-362B6C52ABD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450950" eaLnBrk="0" hangingPunct="0"/>
                <a:r>
                  <a:rPr lang="en-US" sz="1125" b="1" dirty="0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61" name="Arrow 2">
                <a:extLst>
                  <a:ext uri="{FF2B5EF4-FFF2-40B4-BE49-F238E27FC236}">
                    <a16:creationId xmlns:a16="http://schemas.microsoft.com/office/drawing/2014/main" id="{5F7B57D2-3F46-7948-B6F4-E05C2E9AF15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450950" eaLnBrk="0" hangingPunct="0"/>
                <a:r>
                  <a:rPr lang="en-US" sz="1125" b="1" dirty="0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62" name="Arrow 3">
                <a:extLst>
                  <a:ext uri="{FF2B5EF4-FFF2-40B4-BE49-F238E27FC236}">
                    <a16:creationId xmlns:a16="http://schemas.microsoft.com/office/drawing/2014/main" id="{FF64F88B-6C07-9B4C-83C3-CFC55163C9F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450950" eaLnBrk="0" hangingPunct="0"/>
                <a:r>
                  <a:rPr lang="en-US" sz="1125" b="1" dirty="0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63" name="Arrow 4">
                <a:extLst>
                  <a:ext uri="{FF2B5EF4-FFF2-40B4-BE49-F238E27FC236}">
                    <a16:creationId xmlns:a16="http://schemas.microsoft.com/office/drawing/2014/main" id="{82AC581E-1BBC-2A49-98B6-4193A2B358A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450950" eaLnBrk="0" hangingPunct="0"/>
                <a:r>
                  <a:rPr lang="en-US" sz="1125" b="1" dirty="0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64" name="Arrow 5">
                <a:extLst>
                  <a:ext uri="{FF2B5EF4-FFF2-40B4-BE49-F238E27FC236}">
                    <a16:creationId xmlns:a16="http://schemas.microsoft.com/office/drawing/2014/main" id="{8A247C2F-9063-1F42-99A0-665ACC30DD1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450950" eaLnBrk="0" hangingPunct="0"/>
                <a:r>
                  <a:rPr lang="en-US" sz="1125" b="1" dirty="0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70" name="Arrow 6">
                <a:extLst>
                  <a:ext uri="{FF2B5EF4-FFF2-40B4-BE49-F238E27FC236}">
                    <a16:creationId xmlns:a16="http://schemas.microsoft.com/office/drawing/2014/main" id="{1372C1BA-0340-5B4E-99DB-62D041E2F2F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450950" eaLnBrk="0" hangingPunct="0"/>
                <a:r>
                  <a:rPr lang="en-US" sz="1125" b="1" dirty="0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45" name="Line">
              <a:extLst>
                <a:ext uri="{FF2B5EF4-FFF2-40B4-BE49-F238E27FC236}">
                  <a16:creationId xmlns:a16="http://schemas.microsoft.com/office/drawing/2014/main" id="{75B33F13-2E1B-404F-BE0D-A747778E6FF6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788" dirty="0">
                <a:solidFill>
                  <a:schemeClr val="accent4"/>
                </a:solidFill>
              </a:endParaRPr>
            </a:p>
          </p:txBody>
        </p:sp>
        <p:sp>
          <p:nvSpPr>
            <p:cNvPr id="47" name="Line">
              <a:extLst>
                <a:ext uri="{FF2B5EF4-FFF2-40B4-BE49-F238E27FC236}">
                  <a16:creationId xmlns:a16="http://schemas.microsoft.com/office/drawing/2014/main" id="{17C5ED7D-F4EC-F74A-9D76-9796C2549E50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788" dirty="0">
                <a:solidFill>
                  <a:schemeClr val="accent4"/>
                </a:solidFill>
              </a:endParaRPr>
            </a:p>
          </p:txBody>
        </p:sp>
        <p:sp>
          <p:nvSpPr>
            <p:cNvPr id="49" name="Line">
              <a:extLst>
                <a:ext uri="{FF2B5EF4-FFF2-40B4-BE49-F238E27FC236}">
                  <a16:creationId xmlns:a16="http://schemas.microsoft.com/office/drawing/2014/main" id="{B0811872-CC7E-DC43-99A2-011CDB646D7F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788" dirty="0">
                <a:solidFill>
                  <a:schemeClr val="accent4"/>
                </a:solidFill>
              </a:endParaRPr>
            </a:p>
          </p:txBody>
        </p:sp>
        <p:sp>
          <p:nvSpPr>
            <p:cNvPr id="51" name="Line">
              <a:extLst>
                <a:ext uri="{FF2B5EF4-FFF2-40B4-BE49-F238E27FC236}">
                  <a16:creationId xmlns:a16="http://schemas.microsoft.com/office/drawing/2014/main" id="{331455C9-B23C-2447-BBB4-10A5B7ED39AC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788" dirty="0">
                <a:solidFill>
                  <a:schemeClr val="accent4"/>
                </a:solidFill>
              </a:endParaRPr>
            </a:p>
          </p:txBody>
        </p:sp>
        <p:sp>
          <p:nvSpPr>
            <p:cNvPr id="58" name="Line">
              <a:extLst>
                <a:ext uri="{FF2B5EF4-FFF2-40B4-BE49-F238E27FC236}">
                  <a16:creationId xmlns:a16="http://schemas.microsoft.com/office/drawing/2014/main" id="{0AF5C9C3-231C-9747-97A0-13201288F9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788" dirty="0">
                <a:solidFill>
                  <a:schemeClr val="accent4"/>
                </a:solidFill>
              </a:endParaRPr>
            </a:p>
          </p:txBody>
        </p:sp>
        <p:sp>
          <p:nvSpPr>
            <p:cNvPr id="59" name="Line">
              <a:extLst>
                <a:ext uri="{FF2B5EF4-FFF2-40B4-BE49-F238E27FC236}">
                  <a16:creationId xmlns:a16="http://schemas.microsoft.com/office/drawing/2014/main" id="{BF7DA2D3-E47C-F64E-B713-D08B9E209264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788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F06BA3-6784-E547-88F3-CBAAC862BF3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/>
              <a:t>©2020 Teradata</a:t>
            </a:r>
          </a:p>
        </p:txBody>
      </p:sp>
    </p:spTree>
    <p:extLst>
      <p:ext uri="{BB962C8B-B14F-4D97-AF65-F5344CB8AC3E}">
        <p14:creationId xmlns:p14="http://schemas.microsoft.com/office/powerpoint/2010/main" val="29355155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B1563E67-09E2-F444-858C-7E24039DA4F1}"/>
              </a:ext>
            </a:extLst>
          </p:cNvPr>
          <p:cNvSpPr/>
          <p:nvPr userDrawn="1"/>
        </p:nvSpPr>
        <p:spPr>
          <a:xfrm>
            <a:off x="2410645" y="1546627"/>
            <a:ext cx="5722760" cy="538514"/>
          </a:xfrm>
          <a:prstGeom prst="rect">
            <a:avLst/>
          </a:prstGeom>
          <a:solidFill>
            <a:srgbClr val="394951">
              <a:alpha val="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273BD0A-F184-2D4A-8E7A-4C73D6EF9122}"/>
              </a:ext>
            </a:extLst>
          </p:cNvPr>
          <p:cNvSpPr/>
          <p:nvPr userDrawn="1"/>
        </p:nvSpPr>
        <p:spPr>
          <a:xfrm>
            <a:off x="2410645" y="2102362"/>
            <a:ext cx="5722760" cy="538514"/>
          </a:xfrm>
          <a:prstGeom prst="rect">
            <a:avLst/>
          </a:prstGeom>
          <a:solidFill>
            <a:srgbClr val="394951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B56CF9E-20B0-1943-A93F-5E17147D5F34}"/>
              </a:ext>
            </a:extLst>
          </p:cNvPr>
          <p:cNvSpPr/>
          <p:nvPr userDrawn="1"/>
        </p:nvSpPr>
        <p:spPr>
          <a:xfrm>
            <a:off x="2410645" y="2658097"/>
            <a:ext cx="5722760" cy="538514"/>
          </a:xfrm>
          <a:prstGeom prst="rect">
            <a:avLst/>
          </a:prstGeom>
          <a:solidFill>
            <a:srgbClr val="394951">
              <a:alpha val="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95A8E77-E86E-A840-85C2-21064A4057C3}"/>
              </a:ext>
            </a:extLst>
          </p:cNvPr>
          <p:cNvSpPr/>
          <p:nvPr userDrawn="1"/>
        </p:nvSpPr>
        <p:spPr>
          <a:xfrm>
            <a:off x="2410645" y="3213832"/>
            <a:ext cx="5722760" cy="538514"/>
          </a:xfrm>
          <a:prstGeom prst="rect">
            <a:avLst/>
          </a:prstGeom>
          <a:solidFill>
            <a:srgbClr val="394951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CA1D731-D82B-6D47-9255-073C25BC0B8A}"/>
              </a:ext>
            </a:extLst>
          </p:cNvPr>
          <p:cNvSpPr/>
          <p:nvPr userDrawn="1"/>
        </p:nvSpPr>
        <p:spPr>
          <a:xfrm>
            <a:off x="2410645" y="3769567"/>
            <a:ext cx="5722760" cy="538514"/>
          </a:xfrm>
          <a:prstGeom prst="rect">
            <a:avLst/>
          </a:prstGeom>
          <a:solidFill>
            <a:srgbClr val="394951">
              <a:alpha val="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5168E04-3B11-D542-9A86-C02466FBE672}"/>
              </a:ext>
            </a:extLst>
          </p:cNvPr>
          <p:cNvSpPr/>
          <p:nvPr/>
        </p:nvSpPr>
        <p:spPr>
          <a:xfrm>
            <a:off x="2410645" y="1546627"/>
            <a:ext cx="5722760" cy="538514"/>
          </a:xfrm>
          <a:prstGeom prst="rect">
            <a:avLst/>
          </a:prstGeom>
          <a:solidFill>
            <a:srgbClr val="394951">
              <a:alpha val="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C6861D9-D464-5540-AADF-316A580A80E4}"/>
              </a:ext>
            </a:extLst>
          </p:cNvPr>
          <p:cNvSpPr/>
          <p:nvPr/>
        </p:nvSpPr>
        <p:spPr>
          <a:xfrm>
            <a:off x="2410645" y="2098421"/>
            <a:ext cx="5722760" cy="538514"/>
          </a:xfrm>
          <a:prstGeom prst="rect">
            <a:avLst/>
          </a:prstGeom>
          <a:solidFill>
            <a:srgbClr val="394951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F6ED957-BABB-584F-98FC-5F0B371A0A79}"/>
              </a:ext>
            </a:extLst>
          </p:cNvPr>
          <p:cNvSpPr/>
          <p:nvPr/>
        </p:nvSpPr>
        <p:spPr>
          <a:xfrm>
            <a:off x="2410645" y="2658095"/>
            <a:ext cx="5722760" cy="538514"/>
          </a:xfrm>
          <a:prstGeom prst="rect">
            <a:avLst/>
          </a:prstGeom>
          <a:solidFill>
            <a:srgbClr val="394951">
              <a:alpha val="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C625CBC-B8BF-304A-B813-17E6CB0A673B}"/>
              </a:ext>
            </a:extLst>
          </p:cNvPr>
          <p:cNvSpPr/>
          <p:nvPr/>
        </p:nvSpPr>
        <p:spPr>
          <a:xfrm>
            <a:off x="2410645" y="3209890"/>
            <a:ext cx="5722760" cy="538514"/>
          </a:xfrm>
          <a:prstGeom prst="rect">
            <a:avLst/>
          </a:prstGeom>
          <a:solidFill>
            <a:srgbClr val="394951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A5AD311-C1B6-5F41-9A28-A009E0DB34FC}"/>
              </a:ext>
            </a:extLst>
          </p:cNvPr>
          <p:cNvSpPr/>
          <p:nvPr/>
        </p:nvSpPr>
        <p:spPr>
          <a:xfrm>
            <a:off x="2410645" y="3769567"/>
            <a:ext cx="5722760" cy="538514"/>
          </a:xfrm>
          <a:prstGeom prst="rect">
            <a:avLst/>
          </a:prstGeom>
          <a:solidFill>
            <a:srgbClr val="394951">
              <a:alpha val="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612" y="296619"/>
            <a:ext cx="7886700" cy="536471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B582C0-F1B4-5E45-B235-6254D715FB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055" y="841231"/>
            <a:ext cx="7887257" cy="3589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75">
                <a:solidFill>
                  <a:srgbClr val="394951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4886E55-CD23-9249-AAEF-1C13B3F22805}"/>
              </a:ext>
            </a:extLst>
          </p:cNvPr>
          <p:cNvGrpSpPr/>
          <p:nvPr/>
        </p:nvGrpSpPr>
        <p:grpSpPr>
          <a:xfrm>
            <a:off x="2890370" y="1492662"/>
            <a:ext cx="712167" cy="2867350"/>
            <a:chOff x="2468433" y="4038600"/>
            <a:chExt cx="828692" cy="340321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20AFCE2-DAC9-5240-905D-8E15B5F425EE}"/>
                </a:ext>
              </a:extLst>
            </p:cNvPr>
            <p:cNvCxnSpPr/>
            <p:nvPr/>
          </p:nvCxnSpPr>
          <p:spPr>
            <a:xfrm>
              <a:off x="2468433" y="4038600"/>
              <a:ext cx="0" cy="340321"/>
            </a:xfrm>
            <a:prstGeom prst="line">
              <a:avLst/>
            </a:prstGeom>
            <a:ln w="12700" cap="rnd">
              <a:solidFill>
                <a:schemeClr val="tx1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050D217-E2EA-A149-A4D7-B7CDD878119D}"/>
                </a:ext>
              </a:extLst>
            </p:cNvPr>
            <p:cNvCxnSpPr/>
            <p:nvPr/>
          </p:nvCxnSpPr>
          <p:spPr>
            <a:xfrm>
              <a:off x="2882779" y="4038600"/>
              <a:ext cx="0" cy="340321"/>
            </a:xfrm>
            <a:prstGeom prst="line">
              <a:avLst/>
            </a:prstGeom>
            <a:ln w="12700" cap="rnd">
              <a:solidFill>
                <a:schemeClr val="tx1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FB8F2EB-7E11-094B-AB32-E7230C3B059E}"/>
                </a:ext>
              </a:extLst>
            </p:cNvPr>
            <p:cNvCxnSpPr/>
            <p:nvPr/>
          </p:nvCxnSpPr>
          <p:spPr>
            <a:xfrm>
              <a:off x="3297125" y="4038600"/>
              <a:ext cx="0" cy="340321"/>
            </a:xfrm>
            <a:prstGeom prst="line">
              <a:avLst/>
            </a:prstGeom>
            <a:ln w="12700" cap="rnd">
              <a:solidFill>
                <a:schemeClr val="tx1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903C21-E7E1-2947-AB80-A6A984231A66}"/>
              </a:ext>
            </a:extLst>
          </p:cNvPr>
          <p:cNvGrpSpPr/>
          <p:nvPr/>
        </p:nvGrpSpPr>
        <p:grpSpPr>
          <a:xfrm>
            <a:off x="4356913" y="1492662"/>
            <a:ext cx="712167" cy="2867350"/>
            <a:chOff x="2468433" y="4038600"/>
            <a:chExt cx="828692" cy="340321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7BC5720-6DB2-ED48-8DFF-E113656F9BD9}"/>
                </a:ext>
              </a:extLst>
            </p:cNvPr>
            <p:cNvCxnSpPr/>
            <p:nvPr/>
          </p:nvCxnSpPr>
          <p:spPr>
            <a:xfrm>
              <a:off x="2468433" y="4038600"/>
              <a:ext cx="0" cy="340321"/>
            </a:xfrm>
            <a:prstGeom prst="line">
              <a:avLst/>
            </a:prstGeom>
            <a:ln w="12700" cap="rnd">
              <a:solidFill>
                <a:schemeClr val="tx1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3385D01-BEDD-A84B-9B47-30F8D2A254B8}"/>
                </a:ext>
              </a:extLst>
            </p:cNvPr>
            <p:cNvCxnSpPr/>
            <p:nvPr/>
          </p:nvCxnSpPr>
          <p:spPr>
            <a:xfrm>
              <a:off x="2882779" y="4038600"/>
              <a:ext cx="0" cy="340321"/>
            </a:xfrm>
            <a:prstGeom prst="line">
              <a:avLst/>
            </a:prstGeom>
            <a:ln w="12700" cap="rnd">
              <a:solidFill>
                <a:schemeClr val="tx1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57F6743-450C-084C-86B4-CEDF9FD5E904}"/>
                </a:ext>
              </a:extLst>
            </p:cNvPr>
            <p:cNvCxnSpPr/>
            <p:nvPr/>
          </p:nvCxnSpPr>
          <p:spPr>
            <a:xfrm>
              <a:off x="3297125" y="4038600"/>
              <a:ext cx="0" cy="340321"/>
            </a:xfrm>
            <a:prstGeom prst="line">
              <a:avLst/>
            </a:prstGeom>
            <a:ln w="12700" cap="rnd">
              <a:solidFill>
                <a:schemeClr val="tx1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2F1ADE9-FEF3-A14A-B4C2-95C4E3C12AD0}"/>
              </a:ext>
            </a:extLst>
          </p:cNvPr>
          <p:cNvGrpSpPr/>
          <p:nvPr/>
        </p:nvGrpSpPr>
        <p:grpSpPr>
          <a:xfrm>
            <a:off x="5751200" y="1492662"/>
            <a:ext cx="712167" cy="2867350"/>
            <a:chOff x="2468433" y="4038600"/>
            <a:chExt cx="828692" cy="340321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F0407F4-8E41-444B-A363-8688027FABE2}"/>
                </a:ext>
              </a:extLst>
            </p:cNvPr>
            <p:cNvCxnSpPr/>
            <p:nvPr/>
          </p:nvCxnSpPr>
          <p:spPr>
            <a:xfrm>
              <a:off x="2468433" y="4038600"/>
              <a:ext cx="0" cy="340321"/>
            </a:xfrm>
            <a:prstGeom prst="line">
              <a:avLst/>
            </a:prstGeom>
            <a:ln w="12700" cap="rnd">
              <a:solidFill>
                <a:schemeClr val="tx1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073C2E1-89AB-6D4A-BA67-F5E90160E9FC}"/>
                </a:ext>
              </a:extLst>
            </p:cNvPr>
            <p:cNvCxnSpPr/>
            <p:nvPr/>
          </p:nvCxnSpPr>
          <p:spPr>
            <a:xfrm>
              <a:off x="2882779" y="4038600"/>
              <a:ext cx="0" cy="340321"/>
            </a:xfrm>
            <a:prstGeom prst="line">
              <a:avLst/>
            </a:prstGeom>
            <a:ln w="12700" cap="rnd">
              <a:solidFill>
                <a:schemeClr val="tx1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00F0CDC-804E-0D4E-8CC0-4CF26918B8F6}"/>
                </a:ext>
              </a:extLst>
            </p:cNvPr>
            <p:cNvCxnSpPr/>
            <p:nvPr/>
          </p:nvCxnSpPr>
          <p:spPr>
            <a:xfrm>
              <a:off x="3297125" y="4038600"/>
              <a:ext cx="0" cy="340321"/>
            </a:xfrm>
            <a:prstGeom prst="line">
              <a:avLst/>
            </a:prstGeom>
            <a:ln w="12700" cap="rnd">
              <a:solidFill>
                <a:schemeClr val="tx1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4F6317F-1407-804D-9EA4-B5156F8AB153}"/>
              </a:ext>
            </a:extLst>
          </p:cNvPr>
          <p:cNvGrpSpPr/>
          <p:nvPr/>
        </p:nvGrpSpPr>
        <p:grpSpPr>
          <a:xfrm>
            <a:off x="7102533" y="1492662"/>
            <a:ext cx="712167" cy="2867350"/>
            <a:chOff x="2468433" y="4038600"/>
            <a:chExt cx="828692" cy="340321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E03F67A-713C-754E-8A3C-E2497E8592A2}"/>
                </a:ext>
              </a:extLst>
            </p:cNvPr>
            <p:cNvCxnSpPr/>
            <p:nvPr/>
          </p:nvCxnSpPr>
          <p:spPr>
            <a:xfrm>
              <a:off x="2468433" y="4038600"/>
              <a:ext cx="0" cy="340321"/>
            </a:xfrm>
            <a:prstGeom prst="line">
              <a:avLst/>
            </a:prstGeom>
            <a:ln w="12700" cap="rnd">
              <a:solidFill>
                <a:schemeClr val="tx1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1B600AD-FF72-B143-B864-95C3E751EAE5}"/>
                </a:ext>
              </a:extLst>
            </p:cNvPr>
            <p:cNvCxnSpPr/>
            <p:nvPr/>
          </p:nvCxnSpPr>
          <p:spPr>
            <a:xfrm>
              <a:off x="2882779" y="4038600"/>
              <a:ext cx="0" cy="340321"/>
            </a:xfrm>
            <a:prstGeom prst="line">
              <a:avLst/>
            </a:prstGeom>
            <a:ln w="12700" cap="rnd">
              <a:solidFill>
                <a:schemeClr val="tx1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A526E62-E9E5-6D4C-B5C8-2828F5FB2010}"/>
                </a:ext>
              </a:extLst>
            </p:cNvPr>
            <p:cNvCxnSpPr/>
            <p:nvPr/>
          </p:nvCxnSpPr>
          <p:spPr>
            <a:xfrm>
              <a:off x="3297125" y="4038600"/>
              <a:ext cx="0" cy="340321"/>
            </a:xfrm>
            <a:prstGeom prst="line">
              <a:avLst/>
            </a:prstGeom>
            <a:ln w="12700" cap="rnd">
              <a:solidFill>
                <a:schemeClr val="tx1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524C48-C6AB-6741-9A61-977DC5EA4A70}"/>
              </a:ext>
            </a:extLst>
          </p:cNvPr>
          <p:cNvCxnSpPr>
            <a:cxnSpLocks/>
          </p:cNvCxnSpPr>
          <p:nvPr/>
        </p:nvCxnSpPr>
        <p:spPr>
          <a:xfrm>
            <a:off x="2579610" y="1483566"/>
            <a:ext cx="1" cy="287136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18E52FB-6824-1040-A708-7C8BEF363625}"/>
              </a:ext>
            </a:extLst>
          </p:cNvPr>
          <p:cNvCxnSpPr>
            <a:cxnSpLocks/>
          </p:cNvCxnSpPr>
          <p:nvPr/>
        </p:nvCxnSpPr>
        <p:spPr>
          <a:xfrm>
            <a:off x="3963942" y="1483566"/>
            <a:ext cx="1" cy="287136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47FA3FC-570D-D74F-8961-01D361A07FB4}"/>
              </a:ext>
            </a:extLst>
          </p:cNvPr>
          <p:cNvCxnSpPr>
            <a:cxnSpLocks/>
          </p:cNvCxnSpPr>
          <p:nvPr/>
        </p:nvCxnSpPr>
        <p:spPr>
          <a:xfrm>
            <a:off x="5388986" y="1483566"/>
            <a:ext cx="1" cy="287136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2AF664-7AD7-3545-A0CE-A241F6D6A6F8}"/>
              </a:ext>
            </a:extLst>
          </p:cNvPr>
          <p:cNvCxnSpPr>
            <a:cxnSpLocks/>
          </p:cNvCxnSpPr>
          <p:nvPr/>
        </p:nvCxnSpPr>
        <p:spPr>
          <a:xfrm>
            <a:off x="6830421" y="1483566"/>
            <a:ext cx="1" cy="287136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3AC58F7-7693-FE4A-BC8A-89CEBF53063F}"/>
              </a:ext>
            </a:extLst>
          </p:cNvPr>
          <p:cNvCxnSpPr>
            <a:cxnSpLocks/>
          </p:cNvCxnSpPr>
          <p:nvPr/>
        </p:nvCxnSpPr>
        <p:spPr>
          <a:xfrm>
            <a:off x="8133405" y="1483566"/>
            <a:ext cx="1" cy="287136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7C635BED-B6A6-7149-A6D8-DBB71F5BBE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907" y="1543051"/>
            <a:ext cx="1814736" cy="465503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563"/>
              </a:spcAft>
              <a:buNone/>
              <a:defRPr sz="1200" b="0">
                <a:solidFill>
                  <a:srgbClr val="737373"/>
                </a:solidFill>
              </a:defRPr>
            </a:lvl1pPr>
            <a:lvl2pPr marL="342900" indent="0">
              <a:buNone/>
              <a:defRPr sz="12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200" dirty="0">
                <a:solidFill>
                  <a:srgbClr val="3C3C3B"/>
                </a:solidFill>
              </a:rPr>
              <a:t>Subject 1</a:t>
            </a:r>
            <a:br>
              <a:rPr lang="en-US" sz="1200" dirty="0">
                <a:solidFill>
                  <a:srgbClr val="3C3C3B"/>
                </a:solidFill>
              </a:rPr>
            </a:br>
            <a:r>
              <a:rPr lang="en-US" sz="12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3854E2B3-4B22-1E48-94AE-C2049D2A67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0907" y="2114551"/>
            <a:ext cx="1814736" cy="465503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563"/>
              </a:spcAft>
              <a:buNone/>
              <a:defRPr sz="1200" b="0">
                <a:solidFill>
                  <a:srgbClr val="737373"/>
                </a:solidFill>
              </a:defRPr>
            </a:lvl1pPr>
            <a:lvl2pPr marL="342900" indent="0">
              <a:buNone/>
              <a:defRPr sz="12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200" dirty="0">
                <a:solidFill>
                  <a:srgbClr val="3C3C3B"/>
                </a:solidFill>
              </a:rPr>
              <a:t>Subject 2</a:t>
            </a:r>
            <a:br>
              <a:rPr lang="en-US" sz="1200" dirty="0">
                <a:solidFill>
                  <a:srgbClr val="3C3C3B"/>
                </a:solidFill>
              </a:rPr>
            </a:br>
            <a:r>
              <a:rPr lang="en-US" sz="12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9DC18F9C-D86F-224F-8392-8EEF4E22A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0907" y="2667001"/>
            <a:ext cx="1814736" cy="465503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563"/>
              </a:spcAft>
              <a:buNone/>
              <a:defRPr sz="1200" b="0">
                <a:solidFill>
                  <a:srgbClr val="737373"/>
                </a:solidFill>
              </a:defRPr>
            </a:lvl1pPr>
            <a:lvl2pPr marL="342900" indent="0">
              <a:buNone/>
              <a:defRPr sz="12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200" dirty="0">
                <a:solidFill>
                  <a:srgbClr val="3C3C3B"/>
                </a:solidFill>
              </a:rPr>
              <a:t>Subject 3</a:t>
            </a:r>
            <a:br>
              <a:rPr lang="en-US" sz="1200" dirty="0">
                <a:solidFill>
                  <a:srgbClr val="3C3C3B"/>
                </a:solidFill>
              </a:rPr>
            </a:br>
            <a:r>
              <a:rPr lang="en-US" sz="12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D91B7531-A0F3-C447-9CB1-D61FFA2477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907" y="3248026"/>
            <a:ext cx="1814736" cy="465503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563"/>
              </a:spcAft>
              <a:buNone/>
              <a:defRPr sz="1200" b="0">
                <a:solidFill>
                  <a:srgbClr val="737373"/>
                </a:solidFill>
              </a:defRPr>
            </a:lvl1pPr>
            <a:lvl2pPr marL="342900" indent="0">
              <a:buNone/>
              <a:defRPr sz="12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200" dirty="0">
                <a:solidFill>
                  <a:srgbClr val="3C3C3B"/>
                </a:solidFill>
              </a:rPr>
              <a:t>Subject 4</a:t>
            </a:r>
            <a:br>
              <a:rPr lang="en-US" sz="1200" dirty="0">
                <a:solidFill>
                  <a:srgbClr val="3C3C3B"/>
                </a:solidFill>
              </a:rPr>
            </a:br>
            <a:r>
              <a:rPr lang="en-US" sz="12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8" name="Text Placeholder 3">
            <a:extLst>
              <a:ext uri="{FF2B5EF4-FFF2-40B4-BE49-F238E27FC236}">
                <a16:creationId xmlns:a16="http://schemas.microsoft.com/office/drawing/2014/main" id="{A466836D-C3D2-0849-996D-BFD934F915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0907" y="3848101"/>
            <a:ext cx="1814736" cy="465503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563"/>
              </a:spcAft>
              <a:buNone/>
              <a:defRPr sz="1200" b="0">
                <a:solidFill>
                  <a:srgbClr val="737373"/>
                </a:solidFill>
              </a:defRPr>
            </a:lvl1pPr>
            <a:lvl2pPr marL="342900" indent="0">
              <a:buNone/>
              <a:defRPr sz="12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200" dirty="0">
                <a:solidFill>
                  <a:srgbClr val="3C3C3B"/>
                </a:solidFill>
              </a:rPr>
              <a:t>Subject 5</a:t>
            </a:r>
            <a:br>
              <a:rPr lang="en-US" sz="1200" dirty="0">
                <a:solidFill>
                  <a:srgbClr val="3C3C3B"/>
                </a:solidFill>
              </a:rPr>
            </a:br>
            <a:r>
              <a:rPr lang="en-US" sz="12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CCEA4F1E-C9DC-EF48-BDC0-145272CE2DE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91149" y="2119891"/>
            <a:ext cx="1738766" cy="25439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975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  <p:sp>
        <p:nvSpPr>
          <p:cNvPr id="82" name="Text Placeholder 80">
            <a:extLst>
              <a:ext uri="{FF2B5EF4-FFF2-40B4-BE49-F238E27FC236}">
                <a16:creationId xmlns:a16="http://schemas.microsoft.com/office/drawing/2014/main" id="{46E45373-D014-9745-B704-183745DD27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58074" y="2119891"/>
            <a:ext cx="1738766" cy="25439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975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  <p:sp>
        <p:nvSpPr>
          <p:cNvPr id="83" name="Text Placeholder 80">
            <a:extLst>
              <a:ext uri="{FF2B5EF4-FFF2-40B4-BE49-F238E27FC236}">
                <a16:creationId xmlns:a16="http://schemas.microsoft.com/office/drawing/2014/main" id="{E3BC7637-81D8-E047-A07B-1575529F02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58099" y="1624591"/>
            <a:ext cx="1738766" cy="25439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975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  <p:sp>
        <p:nvSpPr>
          <p:cNvPr id="85" name="Text Placeholder 80">
            <a:extLst>
              <a:ext uri="{FF2B5EF4-FFF2-40B4-BE49-F238E27FC236}">
                <a16:creationId xmlns:a16="http://schemas.microsoft.com/office/drawing/2014/main" id="{9DD81288-7DB3-774A-ACE8-8FDA4B1A23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691149" y="2624716"/>
            <a:ext cx="1738766" cy="25439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975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CA67FE-E27B-5141-868A-E310F8D2F308}"/>
              </a:ext>
            </a:extLst>
          </p:cNvPr>
          <p:cNvSpPr txBox="1"/>
          <p:nvPr/>
        </p:nvSpPr>
        <p:spPr>
          <a:xfrm>
            <a:off x="2579609" y="4457207"/>
            <a:ext cx="1384332" cy="2539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solidFill>
                  <a:srgbClr val="737373"/>
                </a:solidFill>
              </a:rPr>
              <a:t>Q1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D73C7B-FCC3-8549-A146-E4AB8C204C3B}"/>
              </a:ext>
            </a:extLst>
          </p:cNvPr>
          <p:cNvSpPr txBox="1"/>
          <p:nvPr/>
        </p:nvSpPr>
        <p:spPr>
          <a:xfrm>
            <a:off x="3990624" y="4457207"/>
            <a:ext cx="1384332" cy="2539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solidFill>
                  <a:srgbClr val="737373"/>
                </a:solidFill>
              </a:rPr>
              <a:t>Q2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EC91B4B-DC3D-2C41-9B3D-AA239CA83C59}"/>
              </a:ext>
            </a:extLst>
          </p:cNvPr>
          <p:cNvSpPr txBox="1"/>
          <p:nvPr/>
        </p:nvSpPr>
        <p:spPr>
          <a:xfrm>
            <a:off x="5448932" y="4457207"/>
            <a:ext cx="1384332" cy="2539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solidFill>
                  <a:srgbClr val="737373"/>
                </a:solidFill>
              </a:rPr>
              <a:t>Q3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61367A-06A8-5741-B834-EC4BB704D47A}"/>
              </a:ext>
            </a:extLst>
          </p:cNvPr>
          <p:cNvSpPr txBox="1"/>
          <p:nvPr/>
        </p:nvSpPr>
        <p:spPr>
          <a:xfrm>
            <a:off x="6859947" y="4457207"/>
            <a:ext cx="1384332" cy="2539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solidFill>
                  <a:srgbClr val="737373"/>
                </a:solidFill>
              </a:rPr>
              <a:t>Q4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706BAAE-A4B9-1849-81E7-BCD6CAB0E6EE}"/>
              </a:ext>
            </a:extLst>
          </p:cNvPr>
          <p:cNvSpPr/>
          <p:nvPr/>
        </p:nvSpPr>
        <p:spPr>
          <a:xfrm>
            <a:off x="2410645" y="1546627"/>
            <a:ext cx="5722760" cy="538514"/>
          </a:xfrm>
          <a:prstGeom prst="rect">
            <a:avLst/>
          </a:prstGeom>
          <a:solidFill>
            <a:srgbClr val="394951">
              <a:alpha val="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7070A89-EBF4-774D-9668-ED8234298ED3}"/>
              </a:ext>
            </a:extLst>
          </p:cNvPr>
          <p:cNvSpPr/>
          <p:nvPr/>
        </p:nvSpPr>
        <p:spPr>
          <a:xfrm>
            <a:off x="2410645" y="2098421"/>
            <a:ext cx="5722760" cy="538514"/>
          </a:xfrm>
          <a:prstGeom prst="rect">
            <a:avLst/>
          </a:prstGeom>
          <a:solidFill>
            <a:srgbClr val="394951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268B0E4-877D-0445-A7D3-AB79AADACE4D}"/>
              </a:ext>
            </a:extLst>
          </p:cNvPr>
          <p:cNvSpPr/>
          <p:nvPr/>
        </p:nvSpPr>
        <p:spPr>
          <a:xfrm>
            <a:off x="2410645" y="2658095"/>
            <a:ext cx="5722760" cy="538514"/>
          </a:xfrm>
          <a:prstGeom prst="rect">
            <a:avLst/>
          </a:prstGeom>
          <a:solidFill>
            <a:srgbClr val="394951">
              <a:alpha val="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F72BEF4-FA8B-5349-A513-C607DF6DF667}"/>
              </a:ext>
            </a:extLst>
          </p:cNvPr>
          <p:cNvSpPr/>
          <p:nvPr/>
        </p:nvSpPr>
        <p:spPr>
          <a:xfrm>
            <a:off x="2410645" y="3209890"/>
            <a:ext cx="5722760" cy="538514"/>
          </a:xfrm>
          <a:prstGeom prst="rect">
            <a:avLst/>
          </a:prstGeom>
          <a:solidFill>
            <a:srgbClr val="394951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C6E35F8-1A05-E84B-8EF4-0A964F2A01E1}"/>
              </a:ext>
            </a:extLst>
          </p:cNvPr>
          <p:cNvSpPr/>
          <p:nvPr/>
        </p:nvSpPr>
        <p:spPr>
          <a:xfrm>
            <a:off x="2410645" y="3769567"/>
            <a:ext cx="5722760" cy="538514"/>
          </a:xfrm>
          <a:prstGeom prst="rect">
            <a:avLst/>
          </a:prstGeom>
          <a:solidFill>
            <a:srgbClr val="394951">
              <a:alpha val="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7CE89E9-3B90-3D42-9940-1D55C00C3C50}"/>
              </a:ext>
            </a:extLst>
          </p:cNvPr>
          <p:cNvGrpSpPr/>
          <p:nvPr/>
        </p:nvGrpSpPr>
        <p:grpSpPr>
          <a:xfrm>
            <a:off x="2890370" y="1492662"/>
            <a:ext cx="712167" cy="2867350"/>
            <a:chOff x="2468433" y="4038600"/>
            <a:chExt cx="828692" cy="340321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3A7FFBC-22C4-EE48-93C2-0D1F3EB59AAC}"/>
                </a:ext>
              </a:extLst>
            </p:cNvPr>
            <p:cNvCxnSpPr/>
            <p:nvPr/>
          </p:nvCxnSpPr>
          <p:spPr>
            <a:xfrm>
              <a:off x="2468433" y="4038600"/>
              <a:ext cx="0" cy="340321"/>
            </a:xfrm>
            <a:prstGeom prst="line">
              <a:avLst/>
            </a:prstGeom>
            <a:ln w="12700" cap="rnd">
              <a:solidFill>
                <a:schemeClr val="tx1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42AF4AE-ACF2-4F41-BFFF-936ED152BB2E}"/>
                </a:ext>
              </a:extLst>
            </p:cNvPr>
            <p:cNvCxnSpPr/>
            <p:nvPr/>
          </p:nvCxnSpPr>
          <p:spPr>
            <a:xfrm>
              <a:off x="2882779" y="4038600"/>
              <a:ext cx="0" cy="340321"/>
            </a:xfrm>
            <a:prstGeom prst="line">
              <a:avLst/>
            </a:prstGeom>
            <a:ln w="12700" cap="rnd">
              <a:solidFill>
                <a:schemeClr val="tx1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C62F0E6-6B25-7B4D-BCEF-A0E7B8C91300}"/>
                </a:ext>
              </a:extLst>
            </p:cNvPr>
            <p:cNvCxnSpPr/>
            <p:nvPr/>
          </p:nvCxnSpPr>
          <p:spPr>
            <a:xfrm>
              <a:off x="3297125" y="4038600"/>
              <a:ext cx="0" cy="340321"/>
            </a:xfrm>
            <a:prstGeom prst="line">
              <a:avLst/>
            </a:prstGeom>
            <a:ln w="12700" cap="rnd">
              <a:solidFill>
                <a:schemeClr val="tx1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2C40A8C-FD85-2047-B167-28A674ACD5F7}"/>
              </a:ext>
            </a:extLst>
          </p:cNvPr>
          <p:cNvGrpSpPr/>
          <p:nvPr/>
        </p:nvGrpSpPr>
        <p:grpSpPr>
          <a:xfrm>
            <a:off x="4356913" y="1492662"/>
            <a:ext cx="712167" cy="2867350"/>
            <a:chOff x="2468433" y="4038600"/>
            <a:chExt cx="828692" cy="340321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E84E91E-29C4-BF44-9B2B-1743FDA466C1}"/>
                </a:ext>
              </a:extLst>
            </p:cNvPr>
            <p:cNvCxnSpPr/>
            <p:nvPr/>
          </p:nvCxnSpPr>
          <p:spPr>
            <a:xfrm>
              <a:off x="2468433" y="4038600"/>
              <a:ext cx="0" cy="340321"/>
            </a:xfrm>
            <a:prstGeom prst="line">
              <a:avLst/>
            </a:prstGeom>
            <a:ln w="12700" cap="rnd">
              <a:solidFill>
                <a:schemeClr val="tx1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FE1175D-1798-774B-AE86-3D00277036A7}"/>
                </a:ext>
              </a:extLst>
            </p:cNvPr>
            <p:cNvCxnSpPr/>
            <p:nvPr/>
          </p:nvCxnSpPr>
          <p:spPr>
            <a:xfrm>
              <a:off x="2882779" y="4038600"/>
              <a:ext cx="0" cy="340321"/>
            </a:xfrm>
            <a:prstGeom prst="line">
              <a:avLst/>
            </a:prstGeom>
            <a:ln w="12700" cap="rnd">
              <a:solidFill>
                <a:schemeClr val="tx1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68C799C-66CD-2346-AD93-6B370D495CC7}"/>
                </a:ext>
              </a:extLst>
            </p:cNvPr>
            <p:cNvCxnSpPr/>
            <p:nvPr/>
          </p:nvCxnSpPr>
          <p:spPr>
            <a:xfrm>
              <a:off x="3297125" y="4038600"/>
              <a:ext cx="0" cy="340321"/>
            </a:xfrm>
            <a:prstGeom prst="line">
              <a:avLst/>
            </a:prstGeom>
            <a:ln w="12700" cap="rnd">
              <a:solidFill>
                <a:schemeClr val="tx1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4D1D1E6-895E-4B45-B1F9-B01F86A55C79}"/>
              </a:ext>
            </a:extLst>
          </p:cNvPr>
          <p:cNvGrpSpPr/>
          <p:nvPr/>
        </p:nvGrpSpPr>
        <p:grpSpPr>
          <a:xfrm>
            <a:off x="5751200" y="1492662"/>
            <a:ext cx="712167" cy="2867350"/>
            <a:chOff x="2468433" y="4038600"/>
            <a:chExt cx="828692" cy="340321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666CBE9-58E4-114C-AB40-AE78BE9BF5C2}"/>
                </a:ext>
              </a:extLst>
            </p:cNvPr>
            <p:cNvCxnSpPr/>
            <p:nvPr/>
          </p:nvCxnSpPr>
          <p:spPr>
            <a:xfrm>
              <a:off x="2468433" y="4038600"/>
              <a:ext cx="0" cy="340321"/>
            </a:xfrm>
            <a:prstGeom prst="line">
              <a:avLst/>
            </a:prstGeom>
            <a:ln w="12700" cap="rnd">
              <a:solidFill>
                <a:schemeClr val="tx1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D01D5AD-C12D-B049-8B26-1824682A5E02}"/>
                </a:ext>
              </a:extLst>
            </p:cNvPr>
            <p:cNvCxnSpPr/>
            <p:nvPr/>
          </p:nvCxnSpPr>
          <p:spPr>
            <a:xfrm>
              <a:off x="2882779" y="4038600"/>
              <a:ext cx="0" cy="340321"/>
            </a:xfrm>
            <a:prstGeom prst="line">
              <a:avLst/>
            </a:prstGeom>
            <a:ln w="12700" cap="rnd">
              <a:solidFill>
                <a:schemeClr val="tx1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D7D925E-A4F8-7C46-AFF9-7A5F97C31CA8}"/>
                </a:ext>
              </a:extLst>
            </p:cNvPr>
            <p:cNvCxnSpPr/>
            <p:nvPr/>
          </p:nvCxnSpPr>
          <p:spPr>
            <a:xfrm>
              <a:off x="3297125" y="4038600"/>
              <a:ext cx="0" cy="340321"/>
            </a:xfrm>
            <a:prstGeom prst="line">
              <a:avLst/>
            </a:prstGeom>
            <a:ln w="12700" cap="rnd">
              <a:solidFill>
                <a:schemeClr val="tx1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8970F5B-3607-174A-BE91-59BDF780AEF6}"/>
              </a:ext>
            </a:extLst>
          </p:cNvPr>
          <p:cNvGrpSpPr/>
          <p:nvPr/>
        </p:nvGrpSpPr>
        <p:grpSpPr>
          <a:xfrm>
            <a:off x="7102533" y="1492662"/>
            <a:ext cx="712167" cy="2867350"/>
            <a:chOff x="2468433" y="4038600"/>
            <a:chExt cx="828692" cy="340321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0184F93-05BA-054F-A30B-B680E58A651F}"/>
                </a:ext>
              </a:extLst>
            </p:cNvPr>
            <p:cNvCxnSpPr/>
            <p:nvPr/>
          </p:nvCxnSpPr>
          <p:spPr>
            <a:xfrm>
              <a:off x="2468433" y="4038600"/>
              <a:ext cx="0" cy="340321"/>
            </a:xfrm>
            <a:prstGeom prst="line">
              <a:avLst/>
            </a:prstGeom>
            <a:ln w="12700" cap="rnd">
              <a:solidFill>
                <a:schemeClr val="tx1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A906906-3B97-EF4F-85D5-D8C758365825}"/>
                </a:ext>
              </a:extLst>
            </p:cNvPr>
            <p:cNvCxnSpPr/>
            <p:nvPr/>
          </p:nvCxnSpPr>
          <p:spPr>
            <a:xfrm>
              <a:off x="2882779" y="4038600"/>
              <a:ext cx="0" cy="340321"/>
            </a:xfrm>
            <a:prstGeom prst="line">
              <a:avLst/>
            </a:prstGeom>
            <a:ln w="12700" cap="rnd">
              <a:solidFill>
                <a:schemeClr val="tx1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E359F99-AA6C-214E-8D3D-14C5997BBF06}"/>
                </a:ext>
              </a:extLst>
            </p:cNvPr>
            <p:cNvCxnSpPr/>
            <p:nvPr/>
          </p:nvCxnSpPr>
          <p:spPr>
            <a:xfrm>
              <a:off x="3297125" y="4038600"/>
              <a:ext cx="0" cy="340321"/>
            </a:xfrm>
            <a:prstGeom prst="line">
              <a:avLst/>
            </a:prstGeom>
            <a:ln w="12700" cap="rnd">
              <a:solidFill>
                <a:schemeClr val="tx1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C5B7676-515F-9D48-821E-03665ABA4853}"/>
              </a:ext>
            </a:extLst>
          </p:cNvPr>
          <p:cNvCxnSpPr>
            <a:cxnSpLocks/>
          </p:cNvCxnSpPr>
          <p:nvPr/>
        </p:nvCxnSpPr>
        <p:spPr>
          <a:xfrm>
            <a:off x="2579610" y="1483566"/>
            <a:ext cx="1" cy="287136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90BA16E-23CC-CA49-9331-DAE9DEADF2A1}"/>
              </a:ext>
            </a:extLst>
          </p:cNvPr>
          <p:cNvCxnSpPr>
            <a:cxnSpLocks/>
          </p:cNvCxnSpPr>
          <p:nvPr/>
        </p:nvCxnSpPr>
        <p:spPr>
          <a:xfrm>
            <a:off x="3963942" y="1483566"/>
            <a:ext cx="1" cy="287136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E310795-569A-7C4A-8715-75DE4A3ECD0C}"/>
              </a:ext>
            </a:extLst>
          </p:cNvPr>
          <p:cNvCxnSpPr>
            <a:cxnSpLocks/>
          </p:cNvCxnSpPr>
          <p:nvPr/>
        </p:nvCxnSpPr>
        <p:spPr>
          <a:xfrm>
            <a:off x="5388986" y="1483566"/>
            <a:ext cx="1" cy="287136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D6630CC-2986-654F-802E-CB30A151F607}"/>
              </a:ext>
            </a:extLst>
          </p:cNvPr>
          <p:cNvCxnSpPr>
            <a:cxnSpLocks/>
          </p:cNvCxnSpPr>
          <p:nvPr/>
        </p:nvCxnSpPr>
        <p:spPr>
          <a:xfrm>
            <a:off x="6830421" y="1483566"/>
            <a:ext cx="1" cy="287136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789D430-0CC9-9D43-B325-92692452D944}"/>
              </a:ext>
            </a:extLst>
          </p:cNvPr>
          <p:cNvCxnSpPr>
            <a:cxnSpLocks/>
          </p:cNvCxnSpPr>
          <p:nvPr/>
        </p:nvCxnSpPr>
        <p:spPr>
          <a:xfrm>
            <a:off x="8133405" y="1483566"/>
            <a:ext cx="1" cy="287136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29D7033-A453-074D-A580-A57230D1CB92}"/>
              </a:ext>
            </a:extLst>
          </p:cNvPr>
          <p:cNvSpPr txBox="1"/>
          <p:nvPr/>
        </p:nvSpPr>
        <p:spPr>
          <a:xfrm>
            <a:off x="2579609" y="4457207"/>
            <a:ext cx="1384332" cy="2539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solidFill>
                  <a:srgbClr val="737373"/>
                </a:solidFill>
              </a:rPr>
              <a:t>Q1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E418A7E-7BAA-924C-86BC-19D3A9B6D2C9}"/>
              </a:ext>
            </a:extLst>
          </p:cNvPr>
          <p:cNvSpPr txBox="1"/>
          <p:nvPr/>
        </p:nvSpPr>
        <p:spPr>
          <a:xfrm>
            <a:off x="3990624" y="4457207"/>
            <a:ext cx="1384332" cy="2539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solidFill>
                  <a:srgbClr val="737373"/>
                </a:solidFill>
              </a:rPr>
              <a:t>Q2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375A476-8853-604A-A600-946F7FCCEAF1}"/>
              </a:ext>
            </a:extLst>
          </p:cNvPr>
          <p:cNvSpPr txBox="1"/>
          <p:nvPr/>
        </p:nvSpPr>
        <p:spPr>
          <a:xfrm>
            <a:off x="5448932" y="4457207"/>
            <a:ext cx="1384332" cy="2539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solidFill>
                  <a:srgbClr val="737373"/>
                </a:solidFill>
              </a:rPr>
              <a:t>Q3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9982117-52EF-9644-B620-65F2A921007E}"/>
              </a:ext>
            </a:extLst>
          </p:cNvPr>
          <p:cNvSpPr txBox="1"/>
          <p:nvPr/>
        </p:nvSpPr>
        <p:spPr>
          <a:xfrm>
            <a:off x="6859947" y="4457207"/>
            <a:ext cx="1384332" cy="2539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solidFill>
                  <a:srgbClr val="737373"/>
                </a:solidFill>
              </a:rPr>
              <a:t>Q4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0A5FFCA-4660-2F47-B7BC-3CD1BF36A759}"/>
              </a:ext>
            </a:extLst>
          </p:cNvPr>
          <p:cNvGrpSpPr/>
          <p:nvPr userDrawn="1"/>
        </p:nvGrpSpPr>
        <p:grpSpPr>
          <a:xfrm>
            <a:off x="2890370" y="1492662"/>
            <a:ext cx="712167" cy="2867350"/>
            <a:chOff x="2468433" y="4038600"/>
            <a:chExt cx="828692" cy="340321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AD77AE8-B5A4-F54C-AF79-BBEBCA1226B9}"/>
                </a:ext>
              </a:extLst>
            </p:cNvPr>
            <p:cNvCxnSpPr/>
            <p:nvPr/>
          </p:nvCxnSpPr>
          <p:spPr>
            <a:xfrm>
              <a:off x="2468433" y="4038600"/>
              <a:ext cx="0" cy="340321"/>
            </a:xfrm>
            <a:prstGeom prst="line">
              <a:avLst/>
            </a:prstGeom>
            <a:ln w="12700" cap="rnd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FCE602E-8406-B243-B4D5-AC0FD1277CB1}"/>
                </a:ext>
              </a:extLst>
            </p:cNvPr>
            <p:cNvCxnSpPr/>
            <p:nvPr/>
          </p:nvCxnSpPr>
          <p:spPr>
            <a:xfrm>
              <a:off x="2882779" y="4038600"/>
              <a:ext cx="0" cy="340321"/>
            </a:xfrm>
            <a:prstGeom prst="line">
              <a:avLst/>
            </a:prstGeom>
            <a:ln w="12700" cap="rnd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89FD107-EE3D-D448-A4CB-9D0D1A3553EF}"/>
                </a:ext>
              </a:extLst>
            </p:cNvPr>
            <p:cNvCxnSpPr/>
            <p:nvPr/>
          </p:nvCxnSpPr>
          <p:spPr>
            <a:xfrm>
              <a:off x="3297125" y="4038600"/>
              <a:ext cx="0" cy="340321"/>
            </a:xfrm>
            <a:prstGeom prst="line">
              <a:avLst/>
            </a:prstGeom>
            <a:ln w="12700" cap="rnd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CD8E47B-A45E-1B49-917B-7965AEB652DA}"/>
              </a:ext>
            </a:extLst>
          </p:cNvPr>
          <p:cNvGrpSpPr/>
          <p:nvPr userDrawn="1"/>
        </p:nvGrpSpPr>
        <p:grpSpPr>
          <a:xfrm>
            <a:off x="4356913" y="1492662"/>
            <a:ext cx="712167" cy="2867350"/>
            <a:chOff x="2468433" y="4038600"/>
            <a:chExt cx="828692" cy="340321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39EF452-132B-0E43-A993-58C254774726}"/>
                </a:ext>
              </a:extLst>
            </p:cNvPr>
            <p:cNvCxnSpPr/>
            <p:nvPr/>
          </p:nvCxnSpPr>
          <p:spPr>
            <a:xfrm>
              <a:off x="2468433" y="4038600"/>
              <a:ext cx="0" cy="340321"/>
            </a:xfrm>
            <a:prstGeom prst="line">
              <a:avLst/>
            </a:prstGeom>
            <a:ln w="12700" cap="rnd">
              <a:solidFill>
                <a:schemeClr val="tx1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21E1923-3840-1F40-BC08-0C2C7E05466D}"/>
                </a:ext>
              </a:extLst>
            </p:cNvPr>
            <p:cNvCxnSpPr/>
            <p:nvPr/>
          </p:nvCxnSpPr>
          <p:spPr>
            <a:xfrm>
              <a:off x="2882779" y="4038600"/>
              <a:ext cx="0" cy="340321"/>
            </a:xfrm>
            <a:prstGeom prst="line">
              <a:avLst/>
            </a:prstGeom>
            <a:ln w="12700" cap="rnd">
              <a:solidFill>
                <a:schemeClr val="tx1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C12BB14-71E8-124E-A367-3BC1F1CD26C0}"/>
                </a:ext>
              </a:extLst>
            </p:cNvPr>
            <p:cNvCxnSpPr/>
            <p:nvPr/>
          </p:nvCxnSpPr>
          <p:spPr>
            <a:xfrm>
              <a:off x="3297125" y="4038600"/>
              <a:ext cx="0" cy="340321"/>
            </a:xfrm>
            <a:prstGeom prst="line">
              <a:avLst/>
            </a:prstGeom>
            <a:ln w="12700" cap="rnd">
              <a:solidFill>
                <a:schemeClr val="tx1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B067D3C-5FEC-A840-9D59-BF1317951ECB}"/>
              </a:ext>
            </a:extLst>
          </p:cNvPr>
          <p:cNvGrpSpPr/>
          <p:nvPr userDrawn="1"/>
        </p:nvGrpSpPr>
        <p:grpSpPr>
          <a:xfrm>
            <a:off x="5751200" y="1492662"/>
            <a:ext cx="712167" cy="2867350"/>
            <a:chOff x="2468433" y="4038600"/>
            <a:chExt cx="828692" cy="340321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9301103-E1BC-A34C-811D-A8AFCC89FC2F}"/>
                </a:ext>
              </a:extLst>
            </p:cNvPr>
            <p:cNvCxnSpPr/>
            <p:nvPr/>
          </p:nvCxnSpPr>
          <p:spPr>
            <a:xfrm>
              <a:off x="2468433" y="4038600"/>
              <a:ext cx="0" cy="340321"/>
            </a:xfrm>
            <a:prstGeom prst="line">
              <a:avLst/>
            </a:prstGeom>
            <a:ln w="12700" cap="rnd">
              <a:solidFill>
                <a:schemeClr val="tx1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6392F70-E069-F944-90FE-25643099BE1E}"/>
                </a:ext>
              </a:extLst>
            </p:cNvPr>
            <p:cNvCxnSpPr/>
            <p:nvPr/>
          </p:nvCxnSpPr>
          <p:spPr>
            <a:xfrm>
              <a:off x="2882779" y="4038600"/>
              <a:ext cx="0" cy="340321"/>
            </a:xfrm>
            <a:prstGeom prst="line">
              <a:avLst/>
            </a:prstGeom>
            <a:ln w="12700" cap="rnd">
              <a:solidFill>
                <a:schemeClr val="tx1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D5DB290-431D-3647-A94D-468A2C3C7803}"/>
                </a:ext>
              </a:extLst>
            </p:cNvPr>
            <p:cNvCxnSpPr/>
            <p:nvPr/>
          </p:nvCxnSpPr>
          <p:spPr>
            <a:xfrm>
              <a:off x="3297125" y="4038600"/>
              <a:ext cx="0" cy="340321"/>
            </a:xfrm>
            <a:prstGeom prst="line">
              <a:avLst/>
            </a:prstGeom>
            <a:ln w="12700" cap="rnd">
              <a:solidFill>
                <a:schemeClr val="tx1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20A4D1C-9C28-BD4A-B4B5-A90B1DC1E258}"/>
              </a:ext>
            </a:extLst>
          </p:cNvPr>
          <p:cNvGrpSpPr/>
          <p:nvPr userDrawn="1"/>
        </p:nvGrpSpPr>
        <p:grpSpPr>
          <a:xfrm>
            <a:off x="7102533" y="1492662"/>
            <a:ext cx="712167" cy="2867350"/>
            <a:chOff x="2468433" y="4038600"/>
            <a:chExt cx="828692" cy="340321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B2CD111-05A0-EB49-A36B-6D24D7BDBFAD}"/>
                </a:ext>
              </a:extLst>
            </p:cNvPr>
            <p:cNvCxnSpPr/>
            <p:nvPr/>
          </p:nvCxnSpPr>
          <p:spPr>
            <a:xfrm>
              <a:off x="2468433" y="4038600"/>
              <a:ext cx="0" cy="340321"/>
            </a:xfrm>
            <a:prstGeom prst="line">
              <a:avLst/>
            </a:prstGeom>
            <a:ln w="12700" cap="rnd">
              <a:solidFill>
                <a:schemeClr val="tx1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5A14592-D894-1643-AE54-5F9B15A6FB70}"/>
                </a:ext>
              </a:extLst>
            </p:cNvPr>
            <p:cNvCxnSpPr/>
            <p:nvPr/>
          </p:nvCxnSpPr>
          <p:spPr>
            <a:xfrm>
              <a:off x="2882779" y="4038600"/>
              <a:ext cx="0" cy="340321"/>
            </a:xfrm>
            <a:prstGeom prst="line">
              <a:avLst/>
            </a:prstGeom>
            <a:ln w="12700" cap="rnd">
              <a:solidFill>
                <a:schemeClr val="tx1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1938DFC-5AAF-B04C-96B7-D0FAD524FD3F}"/>
                </a:ext>
              </a:extLst>
            </p:cNvPr>
            <p:cNvCxnSpPr/>
            <p:nvPr/>
          </p:nvCxnSpPr>
          <p:spPr>
            <a:xfrm>
              <a:off x="3297125" y="4038600"/>
              <a:ext cx="0" cy="340321"/>
            </a:xfrm>
            <a:prstGeom prst="line">
              <a:avLst/>
            </a:prstGeom>
            <a:ln w="12700" cap="rnd">
              <a:solidFill>
                <a:schemeClr val="tx1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36D1D8D-3AD1-4E47-AB18-A6094FC2C8E5}"/>
              </a:ext>
            </a:extLst>
          </p:cNvPr>
          <p:cNvCxnSpPr>
            <a:cxnSpLocks/>
          </p:cNvCxnSpPr>
          <p:nvPr userDrawn="1"/>
        </p:nvCxnSpPr>
        <p:spPr>
          <a:xfrm>
            <a:off x="2579610" y="1483566"/>
            <a:ext cx="1" cy="287136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5057E39-430F-FE46-BDC1-41F4DC2C7CC2}"/>
              </a:ext>
            </a:extLst>
          </p:cNvPr>
          <p:cNvCxnSpPr>
            <a:cxnSpLocks/>
          </p:cNvCxnSpPr>
          <p:nvPr userDrawn="1"/>
        </p:nvCxnSpPr>
        <p:spPr>
          <a:xfrm>
            <a:off x="3963942" y="1483566"/>
            <a:ext cx="1" cy="287136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83F3BA0-7829-5A42-BCF6-2822E8713521}"/>
              </a:ext>
            </a:extLst>
          </p:cNvPr>
          <p:cNvCxnSpPr>
            <a:cxnSpLocks/>
          </p:cNvCxnSpPr>
          <p:nvPr userDrawn="1"/>
        </p:nvCxnSpPr>
        <p:spPr>
          <a:xfrm>
            <a:off x="5388986" y="1483566"/>
            <a:ext cx="1" cy="287136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266AC6A-0195-D44C-9F0C-E28D94A1A414}"/>
              </a:ext>
            </a:extLst>
          </p:cNvPr>
          <p:cNvCxnSpPr>
            <a:cxnSpLocks/>
          </p:cNvCxnSpPr>
          <p:nvPr userDrawn="1"/>
        </p:nvCxnSpPr>
        <p:spPr>
          <a:xfrm>
            <a:off x="6830421" y="1483566"/>
            <a:ext cx="1" cy="287136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C1EB67F-9BB2-DD45-9FA9-518C4C3673D5}"/>
              </a:ext>
            </a:extLst>
          </p:cNvPr>
          <p:cNvCxnSpPr>
            <a:cxnSpLocks/>
          </p:cNvCxnSpPr>
          <p:nvPr userDrawn="1"/>
        </p:nvCxnSpPr>
        <p:spPr>
          <a:xfrm>
            <a:off x="8133405" y="1483566"/>
            <a:ext cx="1" cy="287136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59126D56-2AF5-A64F-8D11-436F40F3AD3E}"/>
              </a:ext>
            </a:extLst>
          </p:cNvPr>
          <p:cNvSpPr txBox="1"/>
          <p:nvPr userDrawn="1"/>
        </p:nvSpPr>
        <p:spPr>
          <a:xfrm>
            <a:off x="2579609" y="4457207"/>
            <a:ext cx="1384332" cy="2539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solidFill>
                  <a:srgbClr val="737373"/>
                </a:solidFill>
              </a:rPr>
              <a:t>Q1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A54135D-3E3F-CA45-905E-8266A21B17CC}"/>
              </a:ext>
            </a:extLst>
          </p:cNvPr>
          <p:cNvSpPr txBox="1"/>
          <p:nvPr userDrawn="1"/>
        </p:nvSpPr>
        <p:spPr>
          <a:xfrm>
            <a:off x="3990624" y="4457207"/>
            <a:ext cx="1384332" cy="2539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solidFill>
                  <a:srgbClr val="737373"/>
                </a:solidFill>
              </a:rPr>
              <a:t>Q2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B2DB575-D68A-E948-AF28-24C88612F8A3}"/>
              </a:ext>
            </a:extLst>
          </p:cNvPr>
          <p:cNvSpPr txBox="1"/>
          <p:nvPr userDrawn="1"/>
        </p:nvSpPr>
        <p:spPr>
          <a:xfrm>
            <a:off x="5448932" y="4457207"/>
            <a:ext cx="1384332" cy="2539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solidFill>
                  <a:srgbClr val="737373"/>
                </a:solidFill>
              </a:rPr>
              <a:t>Q3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742C25D-782C-C94D-91EB-EFA381CC181B}"/>
              </a:ext>
            </a:extLst>
          </p:cNvPr>
          <p:cNvSpPr txBox="1"/>
          <p:nvPr userDrawn="1"/>
        </p:nvSpPr>
        <p:spPr>
          <a:xfrm>
            <a:off x="6859947" y="4457207"/>
            <a:ext cx="1384332" cy="2539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solidFill>
                  <a:srgbClr val="737373"/>
                </a:solidFill>
              </a:rPr>
              <a:t>Q4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C76F4-D6CE-9448-9637-B895934B0086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 dirty="0"/>
              <a:t>©2020 Teradata</a:t>
            </a:r>
          </a:p>
        </p:txBody>
      </p:sp>
    </p:spTree>
    <p:extLst>
      <p:ext uri="{BB962C8B-B14F-4D97-AF65-F5344CB8AC3E}">
        <p14:creationId xmlns:p14="http://schemas.microsoft.com/office/powerpoint/2010/main" val="25480943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329540" y="4782786"/>
            <a:ext cx="311542" cy="231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35D6B-C4EE-C74F-9BEC-0EFA578C5099}"/>
              </a:ext>
            </a:extLst>
          </p:cNvPr>
          <p:cNvSpPr/>
          <p:nvPr userDrawn="1"/>
        </p:nvSpPr>
        <p:spPr>
          <a:xfrm>
            <a:off x="7565477" y="4678136"/>
            <a:ext cx="1251951" cy="421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233795" y="232796"/>
            <a:ext cx="8674010" cy="467690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580" y="4081004"/>
            <a:ext cx="1340438" cy="2545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2361390"/>
            <a:ext cx="91416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0" dirty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2400" y="4494470"/>
            <a:ext cx="9146400" cy="244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©2020 Teradata</a:t>
            </a:r>
            <a:endParaRPr lang="en-US" sz="750" b="1" dirty="0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233795" y="232796"/>
            <a:ext cx="8674010" cy="467690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3DA471-06B7-A040-918A-DAFBF85F49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0580" y="4081004"/>
            <a:ext cx="1340438" cy="2545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2361390"/>
            <a:ext cx="91416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A04D5B-D99C-3C4B-814D-424772DC760E}"/>
              </a:ext>
            </a:extLst>
          </p:cNvPr>
          <p:cNvSpPr txBox="1"/>
          <p:nvPr userDrawn="1"/>
        </p:nvSpPr>
        <p:spPr>
          <a:xfrm>
            <a:off x="233795" y="4536003"/>
            <a:ext cx="8674010" cy="11541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©2020 Teradata</a:t>
            </a:r>
            <a:endParaRPr lang="en-US" sz="750" b="1" dirty="0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07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932055F-9606-2248-AEDA-885B4F3090A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©2020 Teradata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40532" y="1200150"/>
            <a:ext cx="5241131" cy="345757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39863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7076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158877"/>
            <a:ext cx="8229600" cy="339725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 marL="515925" indent="-230183">
              <a:defRPr sz="1600">
                <a:solidFill>
                  <a:schemeClr val="tx1"/>
                </a:solidFill>
              </a:defRPr>
            </a:lvl2pPr>
            <a:lvl3pPr marL="742931" indent="-227007">
              <a:defRPr sz="14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61925"/>
            <a:ext cx="8229600" cy="7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2018 Teradata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Restricted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72810050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038A84F-299D-4840-B938-87ABA42AB2B4}"/>
              </a:ext>
            </a:extLst>
          </p:cNvPr>
          <p:cNvSpPr/>
          <p:nvPr userDrawn="1"/>
        </p:nvSpPr>
        <p:spPr>
          <a:xfrm>
            <a:off x="7764651" y="4649491"/>
            <a:ext cx="1139126" cy="494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40532" y="1200150"/>
            <a:ext cx="5241131" cy="34575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612" y="296619"/>
            <a:ext cx="5240575" cy="536471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181247-E393-DF48-8C60-6E293D190EB8}"/>
              </a:ext>
            </a:extLst>
          </p:cNvPr>
          <p:cNvSpPr/>
          <p:nvPr/>
        </p:nvSpPr>
        <p:spPr>
          <a:xfrm>
            <a:off x="7764651" y="4649491"/>
            <a:ext cx="1139126" cy="494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66260" y="220266"/>
            <a:ext cx="2649140" cy="46910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575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2EE1A06-AA3D-9643-BF77-20403566C79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/>
              <a:t>©2020 Teradata</a:t>
            </a:r>
          </a:p>
        </p:txBody>
      </p:sp>
    </p:spTree>
    <p:extLst>
      <p:ext uri="{BB962C8B-B14F-4D97-AF65-F5344CB8AC3E}">
        <p14:creationId xmlns:p14="http://schemas.microsoft.com/office/powerpoint/2010/main" val="2375549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CB1739-2088-F54F-A6AF-3FF8B473DB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40531" y="1543051"/>
            <a:ext cx="5239941" cy="311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612" y="296619"/>
            <a:ext cx="7886700" cy="536471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B582C0-F1B4-5E45-B235-6254D715FB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055" y="840436"/>
            <a:ext cx="7887257" cy="3597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75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C8BCFF-4EA4-A542-89AA-6731D741D22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©2020 Teradata</a:t>
            </a:r>
          </a:p>
        </p:txBody>
      </p:sp>
    </p:spTree>
    <p:extLst>
      <p:ext uri="{BB962C8B-B14F-4D97-AF65-F5344CB8AC3E}">
        <p14:creationId xmlns:p14="http://schemas.microsoft.com/office/powerpoint/2010/main" val="83465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0532" y="1200150"/>
            <a:ext cx="5241131" cy="34575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612" y="296619"/>
            <a:ext cx="7886700" cy="536471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71A50F-18DA-BB46-847F-5CC3413F022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©2020 Teradata</a:t>
            </a:r>
          </a:p>
        </p:txBody>
      </p:sp>
    </p:spTree>
    <p:extLst>
      <p:ext uri="{BB962C8B-B14F-4D97-AF65-F5344CB8AC3E}">
        <p14:creationId xmlns:p14="http://schemas.microsoft.com/office/powerpoint/2010/main" val="280327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612" y="296619"/>
            <a:ext cx="7886700" cy="536471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B582C0-F1B4-5E45-B235-6254D715FB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055" y="840436"/>
            <a:ext cx="7887257" cy="3597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75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74DBC-EE7D-794C-95F9-AD83E5AC472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©2020 Teradata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40531" y="1543195"/>
            <a:ext cx="3755312" cy="311453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72000" y="1543050"/>
            <a:ext cx="3755312" cy="31142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28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612" y="296619"/>
            <a:ext cx="7886700" cy="536471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74DBC-EE7D-794C-95F9-AD83E5AC472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©2020 Teradata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40531" y="1200150"/>
            <a:ext cx="3755312" cy="345757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72000" y="1200035"/>
            <a:ext cx="3755312" cy="34572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2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57640B-7E5D-5343-A36C-D300F51C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©2020 Teradata</a:t>
            </a:r>
          </a:p>
        </p:txBody>
      </p:sp>
    </p:spTree>
    <p:extLst>
      <p:ext uri="{BB962C8B-B14F-4D97-AF65-F5344CB8AC3E}">
        <p14:creationId xmlns:p14="http://schemas.microsoft.com/office/powerpoint/2010/main" val="48395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12" y="296619"/>
            <a:ext cx="7886700" cy="53647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4ABD9-A1BC-F54C-83F3-D55EF0575089}"/>
              </a:ext>
            </a:extLst>
          </p:cNvPr>
          <p:cNvPicPr>
            <a:picLocks noChangeAspect="1"/>
          </p:cNvPicPr>
          <p:nvPr userDrawn="1"/>
        </p:nvPicPr>
        <p:blipFill>
          <a:blip r:embed="rId33"/>
          <a:stretch>
            <a:fillRect/>
          </a:stretch>
        </p:blipFill>
        <p:spPr>
          <a:xfrm>
            <a:off x="7810253" y="4762072"/>
            <a:ext cx="855024" cy="161504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382314" y="4795242"/>
            <a:ext cx="246337" cy="18870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938" b="0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750" dirty="0">
              <a:solidFill>
                <a:schemeClr val="tx2"/>
              </a:solidFill>
            </a:endParaRP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69CCF6D0-5C39-FA42-8DFA-C3C8D198B30B}"/>
              </a:ext>
            </a:extLst>
          </p:cNvPr>
          <p:cNvSpPr txBox="1">
            <a:spLocks/>
          </p:cNvSpPr>
          <p:nvPr userDrawn="1"/>
        </p:nvSpPr>
        <p:spPr>
          <a:xfrm>
            <a:off x="382314" y="4795242"/>
            <a:ext cx="246337" cy="18870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938" b="0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750" dirty="0">
              <a:solidFill>
                <a:schemeClr val="tx2"/>
              </a:solidFill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66331420-2A96-264C-8710-CDCAFB346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9959" y="4835224"/>
            <a:ext cx="2057400" cy="12695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©2020 Teradata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0612" y="1200150"/>
            <a:ext cx="7886700" cy="3457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440612" y="4835224"/>
            <a:ext cx="129844" cy="12695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825" smtClean="0">
                <a:solidFill>
                  <a:schemeClr val="accent1"/>
                </a:solidFill>
              </a:rPr>
              <a:pPr/>
              <a:t>‹#›</a:t>
            </a:fld>
            <a:endParaRPr lang="en-US" sz="825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2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760" r:id="rId19"/>
    <p:sldLayoutId id="2147483761" r:id="rId20"/>
    <p:sldLayoutId id="2147483762" r:id="rId21"/>
    <p:sldLayoutId id="2147483763" r:id="rId22"/>
    <p:sldLayoutId id="2147483764" r:id="rId23"/>
    <p:sldLayoutId id="2147483765" r:id="rId24"/>
    <p:sldLayoutId id="2147483766" r:id="rId25"/>
    <p:sldLayoutId id="2147483767" r:id="rId26"/>
    <p:sldLayoutId id="2147483768" r:id="rId27"/>
    <p:sldLayoutId id="2147483769" r:id="rId28"/>
    <p:sldLayoutId id="2147483770" r:id="rId29"/>
    <p:sldLayoutId id="2147483771" r:id="rId30"/>
    <p:sldLayoutId id="2147483772" r:id="rId31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325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6213" indent="-176213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tabLst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433388" indent="-167879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tabLst/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5022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tabLst/>
        <a:defRPr sz="1275" kern="1200">
          <a:solidFill>
            <a:schemeClr val="tx1"/>
          </a:solidFill>
          <a:latin typeface="+mn-lt"/>
          <a:ea typeface="+mn-ea"/>
          <a:cs typeface="+mn-cs"/>
        </a:defRPr>
      </a:lvl3pPr>
      <a:lvl4pPr marL="945356" indent="-175022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tabLst/>
        <a:defRPr sz="1275" kern="1200">
          <a:solidFill>
            <a:schemeClr val="tx1"/>
          </a:solidFill>
          <a:latin typeface="+mn-lt"/>
          <a:ea typeface="+mn-ea"/>
          <a:cs typeface="+mn-cs"/>
        </a:defRPr>
      </a:lvl4pPr>
      <a:lvl5pPr marL="1202531" indent="-166688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tabLst/>
        <a:defRPr sz="127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Python and Teradata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4"/>
          </p:nvPr>
        </p:nvSpPr>
        <p:spPr/>
        <p:txBody>
          <a:bodyPr anchor="t"/>
          <a:lstStyle/>
          <a:p>
            <a:r>
              <a:rPr lang="en-US" sz="1400" dirty="0"/>
              <a:t>Working with Data at Scale for ML and Data Science</a:t>
            </a:r>
          </a:p>
        </p:txBody>
      </p:sp>
    </p:spTree>
    <p:extLst>
      <p:ext uri="{BB962C8B-B14F-4D97-AF65-F5344CB8AC3E}">
        <p14:creationId xmlns:p14="http://schemas.microsoft.com/office/powerpoint/2010/main" val="4173055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613995-C725-D84D-896E-ABB272EA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9959" y="4835224"/>
            <a:ext cx="2057400" cy="126958"/>
          </a:xfrm>
        </p:spPr>
        <p:txBody>
          <a:bodyPr/>
          <a:lstStyle/>
          <a:p>
            <a:r>
              <a:rPr lang="en-US" dirty="0"/>
              <a:t>©2020 Teradata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E391AF42-3F86-AD46-9973-B31CA23E0C7A}"/>
              </a:ext>
            </a:extLst>
          </p:cNvPr>
          <p:cNvSpPr txBox="1">
            <a:spLocks/>
          </p:cNvSpPr>
          <p:nvPr/>
        </p:nvSpPr>
        <p:spPr>
          <a:xfrm>
            <a:off x="440532" y="871903"/>
            <a:ext cx="8116382" cy="379501"/>
          </a:xfrm>
          <a:prstGeom prst="rect">
            <a:avLst/>
          </a:prstGeom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75" dirty="0"/>
              <a:t>1. Load library packages and dependencies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922693AD-9AFD-4F4C-BF28-FCCAD09261AB}"/>
              </a:ext>
            </a:extLst>
          </p:cNvPr>
          <p:cNvSpPr txBox="1">
            <a:spLocks/>
          </p:cNvSpPr>
          <p:nvPr/>
        </p:nvSpPr>
        <p:spPr>
          <a:xfrm>
            <a:off x="440532" y="2998471"/>
            <a:ext cx="8116382" cy="379501"/>
          </a:xfrm>
          <a:prstGeom prst="rect">
            <a:avLst/>
          </a:prstGeom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75" dirty="0"/>
              <a:t>2. Establish connection to a target Teradata server</a:t>
            </a:r>
          </a:p>
        </p:txBody>
      </p:sp>
      <p:sp>
        <p:nvSpPr>
          <p:cNvPr id="15" name="Title 45">
            <a:extLst>
              <a:ext uri="{FF2B5EF4-FFF2-40B4-BE49-F238E27FC236}">
                <a16:creationId xmlns:a16="http://schemas.microsoft.com/office/drawing/2014/main" id="{9C6CC5B9-09B5-4942-9CE8-CF3756240840}"/>
              </a:ext>
            </a:extLst>
          </p:cNvPr>
          <p:cNvSpPr txBox="1">
            <a:spLocks/>
          </p:cNvSpPr>
          <p:nvPr/>
        </p:nvSpPr>
        <p:spPr>
          <a:xfrm>
            <a:off x="440612" y="296619"/>
            <a:ext cx="7886700" cy="53647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25" b="1" i="0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Demonstration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3E1A4B-0ABF-DC4C-866C-D8605F28F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86" y="1173864"/>
            <a:ext cx="5108750" cy="1902148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8C9E8F-808C-F840-952A-D7F97A4D08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86" y="3324959"/>
            <a:ext cx="7969828" cy="136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41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E391AF42-3F86-AD46-9973-B31CA23E0C7A}"/>
              </a:ext>
            </a:extLst>
          </p:cNvPr>
          <p:cNvSpPr txBox="1">
            <a:spLocks/>
          </p:cNvSpPr>
          <p:nvPr/>
        </p:nvSpPr>
        <p:spPr>
          <a:xfrm>
            <a:off x="440531" y="1200151"/>
            <a:ext cx="8515997" cy="379501"/>
          </a:xfrm>
          <a:prstGeom prst="rect">
            <a:avLst/>
          </a:prstGeom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75" dirty="0"/>
              <a:t>3. Load Data into Vantage </a:t>
            </a:r>
          </a:p>
        </p:txBody>
      </p:sp>
      <p:sp>
        <p:nvSpPr>
          <p:cNvPr id="11" name="Title 45">
            <a:extLst>
              <a:ext uri="{FF2B5EF4-FFF2-40B4-BE49-F238E27FC236}">
                <a16:creationId xmlns:a16="http://schemas.microsoft.com/office/drawing/2014/main" id="{2ECF1B87-89EB-A747-B598-805DC619E573}"/>
              </a:ext>
            </a:extLst>
          </p:cNvPr>
          <p:cNvSpPr txBox="1">
            <a:spLocks/>
          </p:cNvSpPr>
          <p:nvPr/>
        </p:nvSpPr>
        <p:spPr>
          <a:xfrm>
            <a:off x="440612" y="296619"/>
            <a:ext cx="7886700" cy="53647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25" b="1" i="0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Demonstration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FB8A70D-8AEA-2741-BA89-DF936F889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31" y="1579652"/>
            <a:ext cx="8294170" cy="2363697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CC607547-7402-3C4A-A4FA-5BEF3BEE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9959" y="4835224"/>
            <a:ext cx="2057400" cy="126958"/>
          </a:xfrm>
        </p:spPr>
        <p:txBody>
          <a:bodyPr/>
          <a:lstStyle/>
          <a:p>
            <a:r>
              <a:rPr lang="en-US" dirty="0"/>
              <a:t>©2020 Teradata</a:t>
            </a:r>
          </a:p>
        </p:txBody>
      </p:sp>
    </p:spTree>
    <p:extLst>
      <p:ext uri="{BB962C8B-B14F-4D97-AF65-F5344CB8AC3E}">
        <p14:creationId xmlns:p14="http://schemas.microsoft.com/office/powerpoint/2010/main" val="1748773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E391AF42-3F86-AD46-9973-B31CA23E0C7A}"/>
              </a:ext>
            </a:extLst>
          </p:cNvPr>
          <p:cNvSpPr txBox="1">
            <a:spLocks/>
          </p:cNvSpPr>
          <p:nvPr/>
        </p:nvSpPr>
        <p:spPr>
          <a:xfrm>
            <a:off x="440531" y="1200151"/>
            <a:ext cx="8515997" cy="379501"/>
          </a:xfrm>
          <a:prstGeom prst="rect">
            <a:avLst/>
          </a:prstGeom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75" dirty="0"/>
              <a:t>4. Create a local data object on client (</a:t>
            </a:r>
            <a:r>
              <a:rPr lang="en-US" sz="1575" dirty="0" err="1"/>
              <a:t>teradataml</a:t>
            </a:r>
            <a:r>
              <a:rPr lang="en-US" sz="1575" dirty="0"/>
              <a:t> </a:t>
            </a:r>
            <a:r>
              <a:rPr lang="en-US" sz="1575" dirty="0" err="1"/>
              <a:t>DataFrame</a:t>
            </a:r>
            <a:r>
              <a:rPr lang="en-US" sz="1575" dirty="0"/>
              <a:t>) and sample it</a:t>
            </a:r>
          </a:p>
        </p:txBody>
      </p:sp>
      <p:sp>
        <p:nvSpPr>
          <p:cNvPr id="11" name="Title 45">
            <a:extLst>
              <a:ext uri="{FF2B5EF4-FFF2-40B4-BE49-F238E27FC236}">
                <a16:creationId xmlns:a16="http://schemas.microsoft.com/office/drawing/2014/main" id="{2ECF1B87-89EB-A747-B598-805DC619E573}"/>
              </a:ext>
            </a:extLst>
          </p:cNvPr>
          <p:cNvSpPr txBox="1">
            <a:spLocks/>
          </p:cNvSpPr>
          <p:nvPr/>
        </p:nvSpPr>
        <p:spPr>
          <a:xfrm>
            <a:off x="440612" y="296619"/>
            <a:ext cx="7886700" cy="53647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25" b="1" i="0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Demonstration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B9A8D0C-EA5F-5846-830E-0D5C9D5BC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95" y="1710509"/>
            <a:ext cx="7834995" cy="2232840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AD1B487B-A62D-0C4D-8E38-3490E8457C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9959" y="4835224"/>
            <a:ext cx="2057400" cy="126958"/>
          </a:xfrm>
        </p:spPr>
        <p:txBody>
          <a:bodyPr/>
          <a:lstStyle/>
          <a:p>
            <a:r>
              <a:rPr lang="en-US" dirty="0"/>
              <a:t>©2020 Teradata</a:t>
            </a:r>
          </a:p>
        </p:txBody>
      </p:sp>
    </p:spTree>
    <p:extLst>
      <p:ext uri="{BB962C8B-B14F-4D97-AF65-F5344CB8AC3E}">
        <p14:creationId xmlns:p14="http://schemas.microsoft.com/office/powerpoint/2010/main" val="3398388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E391AF42-3F86-AD46-9973-B31CA23E0C7A}"/>
              </a:ext>
            </a:extLst>
          </p:cNvPr>
          <p:cNvSpPr txBox="1">
            <a:spLocks/>
          </p:cNvSpPr>
          <p:nvPr/>
        </p:nvSpPr>
        <p:spPr>
          <a:xfrm>
            <a:off x="440531" y="1200151"/>
            <a:ext cx="8515997" cy="379501"/>
          </a:xfrm>
          <a:prstGeom prst="rect">
            <a:avLst/>
          </a:prstGeom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75" dirty="0"/>
              <a:t>4. Create a local data object on client (</a:t>
            </a:r>
            <a:r>
              <a:rPr lang="en-US" sz="1575" dirty="0" err="1"/>
              <a:t>teradataml</a:t>
            </a:r>
            <a:r>
              <a:rPr lang="en-US" sz="1575" dirty="0"/>
              <a:t> </a:t>
            </a:r>
            <a:r>
              <a:rPr lang="en-US" sz="1575" dirty="0" err="1"/>
              <a:t>DataFrame</a:t>
            </a:r>
            <a:r>
              <a:rPr lang="en-US" sz="1575" dirty="0"/>
              <a:t>) and sample it</a:t>
            </a:r>
          </a:p>
        </p:txBody>
      </p:sp>
      <p:sp>
        <p:nvSpPr>
          <p:cNvPr id="11" name="Title 45">
            <a:extLst>
              <a:ext uri="{FF2B5EF4-FFF2-40B4-BE49-F238E27FC236}">
                <a16:creationId xmlns:a16="http://schemas.microsoft.com/office/drawing/2014/main" id="{2ECF1B87-89EB-A747-B598-805DC619E573}"/>
              </a:ext>
            </a:extLst>
          </p:cNvPr>
          <p:cNvSpPr txBox="1">
            <a:spLocks/>
          </p:cNvSpPr>
          <p:nvPr/>
        </p:nvSpPr>
        <p:spPr>
          <a:xfrm>
            <a:off x="440612" y="296619"/>
            <a:ext cx="7886700" cy="53647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25" b="1" i="0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Demonstration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B9A8D0C-EA5F-5846-830E-0D5C9D5BC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95" y="1710509"/>
            <a:ext cx="7834995" cy="2232840"/>
          </a:xfrm>
          <a:prstGeom prst="rect">
            <a:avLst/>
          </a:prstGeom>
        </p:spPr>
      </p:pic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29497237-BBFF-B344-A90B-0D4835B75D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9959" y="4835224"/>
            <a:ext cx="2057400" cy="126958"/>
          </a:xfrm>
        </p:spPr>
        <p:txBody>
          <a:bodyPr/>
          <a:lstStyle/>
          <a:p>
            <a:r>
              <a:rPr lang="en-US" dirty="0"/>
              <a:t>©2020 Teradata</a:t>
            </a:r>
          </a:p>
        </p:txBody>
      </p:sp>
    </p:spTree>
    <p:extLst>
      <p:ext uri="{BB962C8B-B14F-4D97-AF65-F5344CB8AC3E}">
        <p14:creationId xmlns:p14="http://schemas.microsoft.com/office/powerpoint/2010/main" val="3134197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E391AF42-3F86-AD46-9973-B31CA23E0C7A}"/>
              </a:ext>
            </a:extLst>
          </p:cNvPr>
          <p:cNvSpPr txBox="1">
            <a:spLocks/>
          </p:cNvSpPr>
          <p:nvPr/>
        </p:nvSpPr>
        <p:spPr>
          <a:xfrm>
            <a:off x="440532" y="1200151"/>
            <a:ext cx="8116382" cy="379501"/>
          </a:xfrm>
          <a:prstGeom prst="rect">
            <a:avLst/>
          </a:prstGeom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75" dirty="0"/>
              <a:t>5. Transform and manipulate data</a:t>
            </a:r>
          </a:p>
        </p:txBody>
      </p:sp>
      <p:sp>
        <p:nvSpPr>
          <p:cNvPr id="8" name="Title 45">
            <a:extLst>
              <a:ext uri="{FF2B5EF4-FFF2-40B4-BE49-F238E27FC236}">
                <a16:creationId xmlns:a16="http://schemas.microsoft.com/office/drawing/2014/main" id="{6FAAB1F1-6232-7044-886F-F67ECE77FF5F}"/>
              </a:ext>
            </a:extLst>
          </p:cNvPr>
          <p:cNvSpPr txBox="1">
            <a:spLocks/>
          </p:cNvSpPr>
          <p:nvPr/>
        </p:nvSpPr>
        <p:spPr>
          <a:xfrm>
            <a:off x="440612" y="296619"/>
            <a:ext cx="7886700" cy="53647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25" b="1" i="0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Demonstration</a:t>
            </a:r>
          </a:p>
        </p:txBody>
      </p:sp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6B1A344-82DD-344E-87DE-84625101B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46" y="1579652"/>
            <a:ext cx="6892804" cy="2946542"/>
          </a:xfrm>
          <a:prstGeom prst="rect">
            <a:avLst/>
          </a:prstGeom>
        </p:spPr>
      </p:pic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6D9389CD-C8CB-0E43-A649-ADE7E540CC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9959" y="4835224"/>
            <a:ext cx="2057400" cy="126958"/>
          </a:xfrm>
        </p:spPr>
        <p:txBody>
          <a:bodyPr/>
          <a:lstStyle/>
          <a:p>
            <a:r>
              <a:rPr lang="en-US" dirty="0"/>
              <a:t>©2020 Teradata</a:t>
            </a:r>
          </a:p>
        </p:txBody>
      </p:sp>
    </p:spTree>
    <p:extLst>
      <p:ext uri="{BB962C8B-B14F-4D97-AF65-F5344CB8AC3E}">
        <p14:creationId xmlns:p14="http://schemas.microsoft.com/office/powerpoint/2010/main" val="1736007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E391AF42-3F86-AD46-9973-B31CA23E0C7A}"/>
              </a:ext>
            </a:extLst>
          </p:cNvPr>
          <p:cNvSpPr txBox="1">
            <a:spLocks/>
          </p:cNvSpPr>
          <p:nvPr/>
        </p:nvSpPr>
        <p:spPr>
          <a:xfrm>
            <a:off x="294468" y="1200151"/>
            <a:ext cx="8116382" cy="379501"/>
          </a:xfrm>
          <a:prstGeom prst="rect">
            <a:avLst/>
          </a:prstGeom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75" dirty="0"/>
              <a:t>6. Execute SQL inline if desired</a:t>
            </a:r>
          </a:p>
        </p:txBody>
      </p:sp>
      <p:sp>
        <p:nvSpPr>
          <p:cNvPr id="8" name="Title 45">
            <a:extLst>
              <a:ext uri="{FF2B5EF4-FFF2-40B4-BE49-F238E27FC236}">
                <a16:creationId xmlns:a16="http://schemas.microsoft.com/office/drawing/2014/main" id="{6FAAB1F1-6232-7044-886F-F67ECE77FF5F}"/>
              </a:ext>
            </a:extLst>
          </p:cNvPr>
          <p:cNvSpPr txBox="1">
            <a:spLocks/>
          </p:cNvSpPr>
          <p:nvPr/>
        </p:nvSpPr>
        <p:spPr>
          <a:xfrm>
            <a:off x="440612" y="296619"/>
            <a:ext cx="7886700" cy="53647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25" b="1" i="0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Demonstration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67022C-2EDC-A645-855B-C95D16047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98" y="3441632"/>
            <a:ext cx="8200402" cy="1264287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9D6F2F-5D63-BB4A-B8BC-23E4E603A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60" y="1510251"/>
            <a:ext cx="6563532" cy="1994909"/>
          </a:xfrm>
          <a:prstGeom prst="rect">
            <a:avLst/>
          </a:prstGeom>
        </p:spPr>
      </p:pic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883CF1F6-EF08-9542-B0BE-49607086BD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9959" y="4835224"/>
            <a:ext cx="2057400" cy="126958"/>
          </a:xfrm>
        </p:spPr>
        <p:txBody>
          <a:bodyPr/>
          <a:lstStyle/>
          <a:p>
            <a:r>
              <a:rPr lang="en-US" dirty="0"/>
              <a:t>©2020 Teradata</a:t>
            </a:r>
          </a:p>
        </p:txBody>
      </p:sp>
    </p:spTree>
    <p:extLst>
      <p:ext uri="{BB962C8B-B14F-4D97-AF65-F5344CB8AC3E}">
        <p14:creationId xmlns:p14="http://schemas.microsoft.com/office/powerpoint/2010/main" val="2313354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E391AF42-3F86-AD46-9973-B31CA23E0C7A}"/>
              </a:ext>
            </a:extLst>
          </p:cNvPr>
          <p:cNvSpPr txBox="1">
            <a:spLocks/>
          </p:cNvSpPr>
          <p:nvPr/>
        </p:nvSpPr>
        <p:spPr>
          <a:xfrm>
            <a:off x="440532" y="1200151"/>
            <a:ext cx="8116382" cy="379501"/>
          </a:xfrm>
          <a:prstGeom prst="rect">
            <a:avLst/>
          </a:prstGeom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75" dirty="0"/>
              <a:t>7. Use Third-Party and open source tools – visualization, ML/AI, etc.</a:t>
            </a:r>
          </a:p>
        </p:txBody>
      </p:sp>
      <p:sp>
        <p:nvSpPr>
          <p:cNvPr id="8" name="Title 45">
            <a:extLst>
              <a:ext uri="{FF2B5EF4-FFF2-40B4-BE49-F238E27FC236}">
                <a16:creationId xmlns:a16="http://schemas.microsoft.com/office/drawing/2014/main" id="{6FAAB1F1-6232-7044-886F-F67ECE77FF5F}"/>
              </a:ext>
            </a:extLst>
          </p:cNvPr>
          <p:cNvSpPr txBox="1">
            <a:spLocks/>
          </p:cNvSpPr>
          <p:nvPr/>
        </p:nvSpPr>
        <p:spPr>
          <a:xfrm>
            <a:off x="440612" y="296619"/>
            <a:ext cx="7886700" cy="53647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25" b="1" i="0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Demonstration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B9F7814-0526-EA4D-BE7C-5CDF4A9C8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32" y="1692901"/>
            <a:ext cx="6798773" cy="3029074"/>
          </a:xfrm>
          <a:prstGeom prst="rect">
            <a:avLst/>
          </a:prstGeom>
        </p:spPr>
      </p:pic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62B2FF6D-BD8E-C64C-9256-87A3AFAD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9959" y="4835224"/>
            <a:ext cx="2057400" cy="126958"/>
          </a:xfrm>
        </p:spPr>
        <p:txBody>
          <a:bodyPr/>
          <a:lstStyle/>
          <a:p>
            <a:r>
              <a:rPr lang="en-US" dirty="0"/>
              <a:t>©2020 Teradata</a:t>
            </a:r>
          </a:p>
        </p:txBody>
      </p:sp>
    </p:spTree>
    <p:extLst>
      <p:ext uri="{BB962C8B-B14F-4D97-AF65-F5344CB8AC3E}">
        <p14:creationId xmlns:p14="http://schemas.microsoft.com/office/powerpoint/2010/main" val="3111220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227F8-6651-B341-AD3C-3182465C0A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112732"/>
            <a:ext cx="9144000" cy="696515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2984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B27963FF-0163-7A4A-AD01-F17F4B50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11" name="Shape 1068">
            <a:extLst>
              <a:ext uri="{FF2B5EF4-FFF2-40B4-BE49-F238E27FC236}">
                <a16:creationId xmlns:a16="http://schemas.microsoft.com/office/drawing/2014/main" id="{583AC9C8-F319-CC4B-83E7-43E7C0725143}"/>
              </a:ext>
            </a:extLst>
          </p:cNvPr>
          <p:cNvSpPr txBox="1">
            <a:spLocks/>
          </p:cNvSpPr>
          <p:nvPr/>
        </p:nvSpPr>
        <p:spPr>
          <a:xfrm>
            <a:off x="699959" y="4839595"/>
            <a:ext cx="2057400" cy="118094"/>
          </a:xfrm>
          <a:prstGeom prst="rect">
            <a:avLst/>
          </a:prstGeom>
        </p:spPr>
        <p:txBody>
          <a:bodyPr tIns="0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823" dirty="0"/>
              <a:t>© 2020 Teradata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809E15-C7DF-1E43-9F35-034051D0E662}"/>
              </a:ext>
            </a:extLst>
          </p:cNvPr>
          <p:cNvSpPr/>
          <p:nvPr/>
        </p:nvSpPr>
        <p:spPr>
          <a:xfrm>
            <a:off x="699959" y="1034054"/>
            <a:ext cx="7277092" cy="3604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1074" lvl="1" indent="-156594">
              <a:lnSpc>
                <a:spcPct val="95000"/>
              </a:lnSpc>
              <a:spcBef>
                <a:spcPts val="533"/>
              </a:spcBef>
              <a:buFont typeface="Arial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General Overview</a:t>
            </a:r>
          </a:p>
          <a:p>
            <a:pPr marL="768274" lvl="2" indent="-156594">
              <a:lnSpc>
                <a:spcPct val="95000"/>
              </a:lnSpc>
              <a:spcBef>
                <a:spcPts val="533"/>
              </a:spcBef>
              <a:buFont typeface="Arial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The Data Science and ML/AI Lifecycle</a:t>
            </a:r>
          </a:p>
          <a:p>
            <a:pPr marL="768274" lvl="2" indent="-156594">
              <a:lnSpc>
                <a:spcPct val="95000"/>
              </a:lnSpc>
              <a:spcBef>
                <a:spcPts val="533"/>
              </a:spcBef>
              <a:buFont typeface="Arial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Python and </a:t>
            </a:r>
            <a:r>
              <a:rPr lang="en-US" sz="1600" dirty="0" err="1">
                <a:solidFill>
                  <a:schemeClr val="tx1">
                    <a:lumMod val="75000"/>
                  </a:schemeClr>
                </a:solidFill>
              </a:rPr>
              <a:t>Jupyter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 Notebook</a:t>
            </a:r>
          </a:p>
          <a:p>
            <a:pPr marL="768274" lvl="2" indent="-156594">
              <a:lnSpc>
                <a:spcPct val="95000"/>
              </a:lnSpc>
              <a:spcBef>
                <a:spcPts val="533"/>
              </a:spcBef>
              <a:buFont typeface="Arial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Teradata Python Package</a:t>
            </a:r>
          </a:p>
          <a:p>
            <a:pPr marL="311074" lvl="1" indent="-156594">
              <a:lnSpc>
                <a:spcPct val="95000"/>
              </a:lnSpc>
              <a:spcBef>
                <a:spcPts val="533"/>
              </a:spcBef>
              <a:buFont typeface="Arial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Key Concepts</a:t>
            </a:r>
          </a:p>
          <a:p>
            <a:pPr marL="768274" lvl="2" indent="-156594">
              <a:lnSpc>
                <a:spcPct val="95000"/>
              </a:lnSpc>
              <a:spcBef>
                <a:spcPts val="533"/>
              </a:spcBef>
              <a:buFont typeface="Arial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Today’s Focus</a:t>
            </a:r>
          </a:p>
          <a:p>
            <a:pPr marL="768274" lvl="2" indent="-156594">
              <a:lnSpc>
                <a:spcPct val="95000"/>
              </a:lnSpc>
              <a:spcBef>
                <a:spcPts val="533"/>
              </a:spcBef>
              <a:buFont typeface="Arial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Guiding Principles</a:t>
            </a:r>
          </a:p>
          <a:p>
            <a:pPr marL="311074" lvl="1" indent="-156594">
              <a:lnSpc>
                <a:spcPct val="95000"/>
              </a:lnSpc>
              <a:spcBef>
                <a:spcPts val="533"/>
              </a:spcBef>
              <a:buFont typeface="Arial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Demonstration – code examples</a:t>
            </a:r>
          </a:p>
          <a:p>
            <a:pPr marL="768274" lvl="2" indent="-156594">
              <a:lnSpc>
                <a:spcPct val="95000"/>
              </a:lnSpc>
              <a:spcBef>
                <a:spcPts val="533"/>
              </a:spcBef>
              <a:buFont typeface="Arial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Connecting and loading data</a:t>
            </a:r>
          </a:p>
          <a:p>
            <a:pPr marL="768274" lvl="2" indent="-156594">
              <a:lnSpc>
                <a:spcPct val="95000"/>
              </a:lnSpc>
              <a:spcBef>
                <a:spcPts val="533"/>
              </a:spcBef>
              <a:buFont typeface="Arial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Exploration</a:t>
            </a:r>
          </a:p>
          <a:p>
            <a:pPr marL="768274" lvl="2" indent="-156594">
              <a:lnSpc>
                <a:spcPct val="95000"/>
              </a:lnSpc>
              <a:spcBef>
                <a:spcPts val="533"/>
              </a:spcBef>
              <a:buFont typeface="Arial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Transformation</a:t>
            </a:r>
          </a:p>
          <a:p>
            <a:pPr marL="768274" lvl="2" indent="-156594">
              <a:lnSpc>
                <a:spcPct val="95000"/>
              </a:lnSpc>
              <a:spcBef>
                <a:spcPts val="533"/>
              </a:spcBef>
              <a:buFont typeface="Arial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31862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1666" y="385967"/>
            <a:ext cx="8229600" cy="706438"/>
          </a:xfrm>
        </p:spPr>
        <p:txBody>
          <a:bodyPr>
            <a:noAutofit/>
          </a:bodyPr>
          <a:lstStyle/>
          <a:p>
            <a:r>
              <a:rPr lang="en-US" sz="2400" dirty="0"/>
              <a:t>The “Process” of Data Science</a:t>
            </a:r>
            <a:br>
              <a:rPr lang="en-US" sz="2400" b="0" dirty="0"/>
            </a:br>
            <a:r>
              <a:rPr lang="en-US" sz="2100" b="0" i="1" dirty="0">
                <a:solidFill>
                  <a:schemeClr val="tx2"/>
                </a:solidFill>
              </a:rPr>
              <a:t>CRISP-DM, SEMMA, KDD and more…</a:t>
            </a:r>
            <a:endParaRPr lang="en-US" sz="2400" b="0" i="1" dirty="0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66877AD-51EA-4FA9-A215-412508DEAB85}"/>
              </a:ext>
            </a:extLst>
          </p:cNvPr>
          <p:cNvGrpSpPr/>
          <p:nvPr/>
        </p:nvGrpSpPr>
        <p:grpSpPr>
          <a:xfrm>
            <a:off x="498724" y="2013884"/>
            <a:ext cx="2455865" cy="2688661"/>
            <a:chOff x="668335" y="1728829"/>
            <a:chExt cx="2455865" cy="268866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3D71FB7-040C-4299-A5FF-0715DF067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335" y="1728829"/>
              <a:ext cx="2455865" cy="245586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979174-2DA2-42BD-80FB-400814D2AD75}"/>
                </a:ext>
              </a:extLst>
            </p:cNvPr>
            <p:cNvSpPr txBox="1"/>
            <p:nvPr/>
          </p:nvSpPr>
          <p:spPr>
            <a:xfrm>
              <a:off x="1346728" y="4120486"/>
              <a:ext cx="1072730" cy="297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5000"/>
                </a:lnSpc>
                <a:spcBef>
                  <a:spcPts val="400"/>
                </a:spcBef>
              </a:pPr>
              <a:r>
                <a:rPr lang="en-US" sz="1400" b="1" dirty="0">
                  <a:solidFill>
                    <a:srgbClr val="231F20"/>
                  </a:solidFill>
                </a:rPr>
                <a:t>CRISP-DM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EA8B927-19F9-4E32-9235-A14D9C2D13EF}"/>
              </a:ext>
            </a:extLst>
          </p:cNvPr>
          <p:cNvGrpSpPr/>
          <p:nvPr/>
        </p:nvGrpSpPr>
        <p:grpSpPr>
          <a:xfrm>
            <a:off x="3123136" y="1130894"/>
            <a:ext cx="2952244" cy="2521815"/>
            <a:chOff x="3301361" y="693377"/>
            <a:chExt cx="2952244" cy="252181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85394BE-90C1-4C10-A997-8809FBD0F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1361" y="693377"/>
              <a:ext cx="2952244" cy="222481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6622A31-2500-486D-93DF-A00AB4EF97C8}"/>
                </a:ext>
              </a:extLst>
            </p:cNvPr>
            <p:cNvSpPr txBox="1"/>
            <p:nvPr/>
          </p:nvSpPr>
          <p:spPr>
            <a:xfrm>
              <a:off x="4432195" y="2918188"/>
              <a:ext cx="853119" cy="297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5000"/>
                </a:lnSpc>
                <a:spcBef>
                  <a:spcPts val="400"/>
                </a:spcBef>
              </a:pPr>
              <a:r>
                <a:rPr lang="en-US" sz="1400" b="1" dirty="0">
                  <a:solidFill>
                    <a:srgbClr val="231F20"/>
                  </a:solidFill>
                </a:rPr>
                <a:t>SEMMA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0EBD18-E5AC-4420-9B6D-6E6B42BAB474}"/>
              </a:ext>
            </a:extLst>
          </p:cNvPr>
          <p:cNvGrpSpPr/>
          <p:nvPr/>
        </p:nvGrpSpPr>
        <p:grpSpPr>
          <a:xfrm>
            <a:off x="4777484" y="2539133"/>
            <a:ext cx="4601644" cy="2404708"/>
            <a:chOff x="4777483" y="2367682"/>
            <a:chExt cx="4601644" cy="240470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B7BDC00-9DB1-46E0-B9E9-A9041868D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7483" y="2367682"/>
              <a:ext cx="4601644" cy="212059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59DCC4-0B05-48AC-804B-3EB3F0BEB622}"/>
                </a:ext>
              </a:extLst>
            </p:cNvPr>
            <p:cNvSpPr txBox="1"/>
            <p:nvPr/>
          </p:nvSpPr>
          <p:spPr>
            <a:xfrm>
              <a:off x="6621514" y="4475386"/>
              <a:ext cx="574196" cy="297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5000"/>
                </a:lnSpc>
                <a:spcBef>
                  <a:spcPts val="400"/>
                </a:spcBef>
              </a:pPr>
              <a:r>
                <a:rPr lang="en-US" sz="1400" b="1" dirty="0">
                  <a:solidFill>
                    <a:srgbClr val="231F20"/>
                  </a:solidFill>
                </a:rPr>
                <a:t>KDD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068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B27963FF-0163-7A4A-AD01-F17F4B50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 and Python</a:t>
            </a:r>
          </a:p>
        </p:txBody>
      </p:sp>
      <p:sp>
        <p:nvSpPr>
          <p:cNvPr id="111" name="Shape 1068">
            <a:extLst>
              <a:ext uri="{FF2B5EF4-FFF2-40B4-BE49-F238E27FC236}">
                <a16:creationId xmlns:a16="http://schemas.microsoft.com/office/drawing/2014/main" id="{583AC9C8-F319-CC4B-83E7-43E7C0725143}"/>
              </a:ext>
            </a:extLst>
          </p:cNvPr>
          <p:cNvSpPr txBox="1">
            <a:spLocks/>
          </p:cNvSpPr>
          <p:nvPr/>
        </p:nvSpPr>
        <p:spPr>
          <a:xfrm>
            <a:off x="699959" y="4839595"/>
            <a:ext cx="2057400" cy="118094"/>
          </a:xfrm>
          <a:prstGeom prst="rect">
            <a:avLst/>
          </a:prstGeom>
        </p:spPr>
        <p:txBody>
          <a:bodyPr tIns="0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823" dirty="0"/>
              <a:t>© 2020 Teradata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71B39C-DE19-C440-AEE7-D5B83471B666}"/>
              </a:ext>
            </a:extLst>
          </p:cNvPr>
          <p:cNvSpPr txBox="1"/>
          <p:nvPr/>
        </p:nvSpPr>
        <p:spPr>
          <a:xfrm>
            <a:off x="703384" y="1127686"/>
            <a:ext cx="5788856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What is </a:t>
            </a:r>
            <a:r>
              <a:rPr lang="en-US" sz="1200" b="1" dirty="0" err="1"/>
              <a:t>Jupyter</a:t>
            </a:r>
            <a:r>
              <a:rPr lang="en-US" sz="1200" b="1" dirty="0"/>
              <a:t> Notebook?</a:t>
            </a:r>
          </a:p>
          <a:p>
            <a:r>
              <a:rPr lang="en-US" sz="1200" dirty="0"/>
              <a:t>An open-source web application that allows users to create and share documents that contain live code, equations, visualizations and narrative text. Uses include: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data cleaning and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numerical 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statistical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data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and much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388AC-50FA-CF4A-A87B-253DE2A15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83" y="3199506"/>
            <a:ext cx="1422400" cy="1422400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7881983-0975-6F42-B9CD-E139EBA84A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512" y="1299642"/>
            <a:ext cx="1320800" cy="1536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E808BE-B1AD-8B44-B8D1-5470623EE003}"/>
              </a:ext>
            </a:extLst>
          </p:cNvPr>
          <p:cNvSpPr txBox="1"/>
          <p:nvPr/>
        </p:nvSpPr>
        <p:spPr>
          <a:xfrm>
            <a:off x="2090223" y="3253553"/>
            <a:ext cx="5788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What is Python?</a:t>
            </a:r>
          </a:p>
          <a:p>
            <a:r>
              <a:rPr lang="en-US" sz="1200" dirty="0"/>
              <a:t>Python is an interpreted, object-oriented, high-level programming language with dynamic semantics. Its high-level built in data structures, combined with dynamic typing and dynamic binding, make it very attractive for Rapid Application Development, as well as for use as a scripting or glue language to connect existing components together.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8048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F8AFE2B-05F0-CF4D-A057-120D89DC057C}"/>
              </a:ext>
            </a:extLst>
          </p:cNvPr>
          <p:cNvSpPr txBox="1">
            <a:spLocks/>
          </p:cNvSpPr>
          <p:nvPr/>
        </p:nvSpPr>
        <p:spPr bwMode="gray">
          <a:xfrm>
            <a:off x="457201" y="1210084"/>
            <a:ext cx="8497932" cy="37577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4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40" indent="-230188" algn="l" defTabSz="914404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3" indent="-227013" algn="l" defTabSz="914404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-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4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4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4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4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" indent="-228600" algn="l" defTabSz="914404" rtl="0" eaLnBrk="1" latinLnBrk="0" hangingPunct="1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4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9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00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4E34148-6316-45B8-B26F-1287CCE7ECE7}"/>
              </a:ext>
            </a:extLst>
          </p:cNvPr>
          <p:cNvSpPr txBox="1">
            <a:spLocks/>
          </p:cNvSpPr>
          <p:nvPr/>
        </p:nvSpPr>
        <p:spPr bwMode="gray">
          <a:xfrm>
            <a:off x="526550" y="1337131"/>
            <a:ext cx="5586069" cy="34509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4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40" indent="-230188" algn="l" defTabSz="914404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3" indent="-227013" algn="l" defTabSz="914404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-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4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4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4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4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" indent="-228600" algn="l" defTabSz="914404" rtl="0" eaLnBrk="1" latinLnBrk="0" hangingPunct="1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4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9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-178594"/>
            <a:r>
              <a:rPr lang="en-US" sz="1500" dirty="0"/>
              <a:t>Freely available Python add-on library for Teradata</a:t>
            </a:r>
          </a:p>
          <a:p>
            <a:pPr marL="176213" indent="-178594"/>
            <a:r>
              <a:rPr lang="en-US" sz="1500" dirty="0"/>
              <a:t>Use your favorite Python IDE:</a:t>
            </a:r>
          </a:p>
          <a:p>
            <a:pPr marL="429816" lvl="1" indent="-253604"/>
            <a:r>
              <a:rPr lang="en-US" sz="1350" dirty="0"/>
              <a:t>Jupyter Notebooks, JupyterLab, JupyterHub, PyCharm, etc.</a:t>
            </a:r>
          </a:p>
          <a:p>
            <a:pPr marL="176213" indent="-178594"/>
            <a:r>
              <a:rPr lang="en-US" sz="1500" dirty="0"/>
              <a:t>User codes in Python, using teradataml interfaces</a:t>
            </a:r>
          </a:p>
          <a:p>
            <a:pPr marL="429816" lvl="1" indent="-253604">
              <a:lnSpc>
                <a:spcPct val="100000"/>
              </a:lnSpc>
            </a:pPr>
            <a:r>
              <a:rPr lang="en-US" sz="1350" dirty="0"/>
              <a:t>Works in conjunction with Teradata SQL Driver for Python</a:t>
            </a:r>
          </a:p>
          <a:p>
            <a:pPr marL="429816" lvl="1" indent="-253604">
              <a:lnSpc>
                <a:spcPct val="100000"/>
              </a:lnSpc>
            </a:pPr>
            <a:r>
              <a:rPr lang="en-US" sz="1350" dirty="0"/>
              <a:t>Context, database management interfaces</a:t>
            </a:r>
          </a:p>
          <a:p>
            <a:pPr marL="429816" lvl="1" indent="-253604">
              <a:lnSpc>
                <a:spcPct val="100000"/>
              </a:lnSpc>
            </a:pPr>
            <a:r>
              <a:rPr lang="en-US" sz="1350" dirty="0"/>
              <a:t>Exposes 100’s of Vantage Machine Learning and Graph Engine and 1000’s of Advanced SQL Engine functions as Python interfaces</a:t>
            </a:r>
          </a:p>
          <a:p>
            <a:pPr marL="429816" lvl="1" indent="-253604">
              <a:lnSpc>
                <a:spcPct val="100000"/>
              </a:lnSpc>
            </a:pPr>
            <a:r>
              <a:rPr lang="en-US" sz="1350" dirty="0"/>
              <a:t>Follows pandas DataFrame and SQLAlchemy conventions</a:t>
            </a:r>
          </a:p>
          <a:p>
            <a:pPr marL="606029" lvl="2" indent="-176213">
              <a:lnSpc>
                <a:spcPct val="100000"/>
              </a:lnSpc>
            </a:pPr>
            <a:r>
              <a:rPr lang="en-US" sz="1200" dirty="0"/>
              <a:t>Teradata DataFrame “mimics” a pandas data frame</a:t>
            </a:r>
          </a:p>
          <a:p>
            <a:pPr marL="606029" lvl="2" indent="-176213">
              <a:lnSpc>
                <a:spcPct val="100000"/>
              </a:lnSpc>
            </a:pPr>
            <a:r>
              <a:rPr lang="en-US" sz="1200" dirty="0"/>
              <a:t>Supports SQLAlchemy methods, aggregates and operators</a:t>
            </a:r>
          </a:p>
          <a:p>
            <a:pPr marL="606029" lvl="2" indent="-176213">
              <a:lnSpc>
                <a:spcPct val="100000"/>
              </a:lnSpc>
            </a:pPr>
            <a:r>
              <a:rPr lang="en-US" sz="1200" dirty="0"/>
              <a:t>Supports table/DataFrame conversion</a:t>
            </a:r>
          </a:p>
          <a:p>
            <a:pPr marL="429816" lvl="1" indent="-253604">
              <a:lnSpc>
                <a:spcPct val="100000"/>
              </a:lnSpc>
            </a:pPr>
            <a:r>
              <a:rPr lang="en-US" sz="1350" dirty="0"/>
              <a:t>Results are stored in Teradata as temporary tables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E8FEF-3CFF-4BCB-AC7A-A1D1C8835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614" y="924794"/>
            <a:ext cx="2210525" cy="3582993"/>
          </a:xfrm>
          <a:prstGeom prst="rect">
            <a:avLst/>
          </a:prstGeom>
        </p:spPr>
      </p:pic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B3771C30-241A-384D-B786-5391FCE80C44}"/>
              </a:ext>
            </a:extLst>
          </p:cNvPr>
          <p:cNvSpPr txBox="1">
            <a:spLocks/>
          </p:cNvSpPr>
          <p:nvPr/>
        </p:nvSpPr>
        <p:spPr>
          <a:xfrm>
            <a:off x="440055" y="845020"/>
            <a:ext cx="7887257" cy="3354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2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75" dirty="0"/>
              <a:t>The Teradata Python Package: teradataml</a:t>
            </a:r>
          </a:p>
        </p:txBody>
      </p:sp>
      <p:sp>
        <p:nvSpPr>
          <p:cNvPr id="9" name="Title 45">
            <a:extLst>
              <a:ext uri="{FF2B5EF4-FFF2-40B4-BE49-F238E27FC236}">
                <a16:creationId xmlns:a16="http://schemas.microsoft.com/office/drawing/2014/main" id="{A3400759-8CAD-9441-8E69-4D8836F5F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12" y="296619"/>
            <a:ext cx="7886700" cy="536471"/>
          </a:xfrm>
        </p:spPr>
        <p:txBody>
          <a:bodyPr/>
          <a:lstStyle/>
          <a:p>
            <a:r>
              <a:rPr lang="en-US" dirty="0"/>
              <a:t>Teradata Python Clients</a:t>
            </a:r>
          </a:p>
        </p:txBody>
      </p:sp>
    </p:spTree>
    <p:extLst>
      <p:ext uri="{BB962C8B-B14F-4D97-AF65-F5344CB8AC3E}">
        <p14:creationId xmlns:p14="http://schemas.microsoft.com/office/powerpoint/2010/main" val="34088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1666" y="385967"/>
            <a:ext cx="8229600" cy="706438"/>
          </a:xfrm>
        </p:spPr>
        <p:txBody>
          <a:bodyPr>
            <a:noAutofit/>
          </a:bodyPr>
          <a:lstStyle/>
          <a:p>
            <a:r>
              <a:rPr lang="en-US" sz="2400" dirty="0"/>
              <a:t>Today’s Focus</a:t>
            </a:r>
            <a:br>
              <a:rPr lang="en-US" sz="2400" dirty="0"/>
            </a:br>
            <a:endParaRPr lang="en-US" sz="2400" i="1" dirty="0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66877AD-51EA-4FA9-A215-412508DEAB85}"/>
              </a:ext>
            </a:extLst>
          </p:cNvPr>
          <p:cNvGrpSpPr/>
          <p:nvPr/>
        </p:nvGrpSpPr>
        <p:grpSpPr>
          <a:xfrm>
            <a:off x="498724" y="2013884"/>
            <a:ext cx="2455865" cy="2688661"/>
            <a:chOff x="668335" y="1728829"/>
            <a:chExt cx="2455865" cy="268866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3D71FB7-040C-4299-A5FF-0715DF067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335" y="1728829"/>
              <a:ext cx="2455865" cy="245586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979174-2DA2-42BD-80FB-400814D2AD75}"/>
                </a:ext>
              </a:extLst>
            </p:cNvPr>
            <p:cNvSpPr txBox="1"/>
            <p:nvPr/>
          </p:nvSpPr>
          <p:spPr>
            <a:xfrm>
              <a:off x="1346728" y="4120486"/>
              <a:ext cx="1072730" cy="297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5000"/>
                </a:lnSpc>
                <a:spcBef>
                  <a:spcPts val="400"/>
                </a:spcBef>
              </a:pPr>
              <a:r>
                <a:rPr lang="en-US" sz="1400" b="1" dirty="0">
                  <a:solidFill>
                    <a:srgbClr val="231F20"/>
                  </a:solidFill>
                </a:rPr>
                <a:t>CRISP-DM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EA8B927-19F9-4E32-9235-A14D9C2D13EF}"/>
              </a:ext>
            </a:extLst>
          </p:cNvPr>
          <p:cNvGrpSpPr/>
          <p:nvPr/>
        </p:nvGrpSpPr>
        <p:grpSpPr>
          <a:xfrm>
            <a:off x="3123136" y="1130894"/>
            <a:ext cx="2952244" cy="2521815"/>
            <a:chOff x="3301361" y="693377"/>
            <a:chExt cx="2952244" cy="252181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85394BE-90C1-4C10-A997-8809FBD0F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1361" y="693377"/>
              <a:ext cx="2952244" cy="222481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6622A31-2500-486D-93DF-A00AB4EF97C8}"/>
                </a:ext>
              </a:extLst>
            </p:cNvPr>
            <p:cNvSpPr txBox="1"/>
            <p:nvPr/>
          </p:nvSpPr>
          <p:spPr>
            <a:xfrm>
              <a:off x="4432195" y="2918188"/>
              <a:ext cx="853119" cy="297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5000"/>
                </a:lnSpc>
                <a:spcBef>
                  <a:spcPts val="400"/>
                </a:spcBef>
              </a:pPr>
              <a:r>
                <a:rPr lang="en-US" sz="1400" b="1" dirty="0">
                  <a:solidFill>
                    <a:srgbClr val="231F20"/>
                  </a:solidFill>
                </a:rPr>
                <a:t>SEMMA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0EBD18-E5AC-4420-9B6D-6E6B42BAB474}"/>
              </a:ext>
            </a:extLst>
          </p:cNvPr>
          <p:cNvGrpSpPr/>
          <p:nvPr/>
        </p:nvGrpSpPr>
        <p:grpSpPr>
          <a:xfrm>
            <a:off x="4777484" y="2539133"/>
            <a:ext cx="4601644" cy="2404708"/>
            <a:chOff x="4777483" y="2367682"/>
            <a:chExt cx="4601644" cy="240470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B7BDC00-9DB1-46E0-B9E9-A9041868D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7483" y="2367682"/>
              <a:ext cx="4601644" cy="212059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59DCC4-0B05-48AC-804B-3EB3F0BEB622}"/>
                </a:ext>
              </a:extLst>
            </p:cNvPr>
            <p:cNvSpPr txBox="1"/>
            <p:nvPr/>
          </p:nvSpPr>
          <p:spPr>
            <a:xfrm>
              <a:off x="6621514" y="4475386"/>
              <a:ext cx="574196" cy="297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5000"/>
                </a:lnSpc>
                <a:spcBef>
                  <a:spcPts val="400"/>
                </a:spcBef>
              </a:pPr>
              <a:r>
                <a:rPr lang="en-US" sz="1400" b="1" dirty="0">
                  <a:solidFill>
                    <a:srgbClr val="231F20"/>
                  </a:solidFill>
                </a:rPr>
                <a:t>KDD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BE271D8-63ED-4F41-BBD8-8E56F766A6A9}"/>
              </a:ext>
            </a:extLst>
          </p:cNvPr>
          <p:cNvSpPr/>
          <p:nvPr/>
        </p:nvSpPr>
        <p:spPr>
          <a:xfrm>
            <a:off x="1512915" y="2377439"/>
            <a:ext cx="1486597" cy="1016755"/>
          </a:xfrm>
          <a:custGeom>
            <a:avLst/>
            <a:gdLst>
              <a:gd name="connsiteX0" fmla="*/ 0 w 1486597"/>
              <a:gd name="connsiteY0" fmla="*/ 0 h 1016755"/>
              <a:gd name="connsiteX1" fmla="*/ 480666 w 1486597"/>
              <a:gd name="connsiteY1" fmla="*/ 0 h 1016755"/>
              <a:gd name="connsiteX2" fmla="*/ 931601 w 1486597"/>
              <a:gd name="connsiteY2" fmla="*/ 0 h 1016755"/>
              <a:gd name="connsiteX3" fmla="*/ 1486597 w 1486597"/>
              <a:gd name="connsiteY3" fmla="*/ 0 h 1016755"/>
              <a:gd name="connsiteX4" fmla="*/ 1486597 w 1486597"/>
              <a:gd name="connsiteY4" fmla="*/ 498210 h 1016755"/>
              <a:gd name="connsiteX5" fmla="*/ 1486597 w 1486597"/>
              <a:gd name="connsiteY5" fmla="*/ 1016755 h 1016755"/>
              <a:gd name="connsiteX6" fmla="*/ 1020797 w 1486597"/>
              <a:gd name="connsiteY6" fmla="*/ 1016755 h 1016755"/>
              <a:gd name="connsiteX7" fmla="*/ 554996 w 1486597"/>
              <a:gd name="connsiteY7" fmla="*/ 1016755 h 1016755"/>
              <a:gd name="connsiteX8" fmla="*/ 0 w 1486597"/>
              <a:gd name="connsiteY8" fmla="*/ 1016755 h 1016755"/>
              <a:gd name="connsiteX9" fmla="*/ 0 w 1486597"/>
              <a:gd name="connsiteY9" fmla="*/ 538880 h 1016755"/>
              <a:gd name="connsiteX10" fmla="*/ 0 w 1486597"/>
              <a:gd name="connsiteY10" fmla="*/ 0 h 101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86597" h="1016755" extrusionOk="0">
                <a:moveTo>
                  <a:pt x="0" y="0"/>
                </a:moveTo>
                <a:cubicBezTo>
                  <a:pt x="219457" y="-43962"/>
                  <a:pt x="364967" y="42406"/>
                  <a:pt x="480666" y="0"/>
                </a:cubicBezTo>
                <a:cubicBezTo>
                  <a:pt x="596365" y="-42406"/>
                  <a:pt x="809387" y="23460"/>
                  <a:pt x="931601" y="0"/>
                </a:cubicBezTo>
                <a:cubicBezTo>
                  <a:pt x="1053816" y="-23460"/>
                  <a:pt x="1291838" y="49889"/>
                  <a:pt x="1486597" y="0"/>
                </a:cubicBezTo>
                <a:cubicBezTo>
                  <a:pt x="1498335" y="180923"/>
                  <a:pt x="1479434" y="266761"/>
                  <a:pt x="1486597" y="498210"/>
                </a:cubicBezTo>
                <a:cubicBezTo>
                  <a:pt x="1493760" y="729659"/>
                  <a:pt x="1473367" y="803789"/>
                  <a:pt x="1486597" y="1016755"/>
                </a:cubicBezTo>
                <a:cubicBezTo>
                  <a:pt x="1387658" y="1065362"/>
                  <a:pt x="1206262" y="962300"/>
                  <a:pt x="1020797" y="1016755"/>
                </a:cubicBezTo>
                <a:cubicBezTo>
                  <a:pt x="835332" y="1071210"/>
                  <a:pt x="680851" y="969655"/>
                  <a:pt x="554996" y="1016755"/>
                </a:cubicBezTo>
                <a:cubicBezTo>
                  <a:pt x="429141" y="1063855"/>
                  <a:pt x="134296" y="978941"/>
                  <a:pt x="0" y="1016755"/>
                </a:cubicBezTo>
                <a:cubicBezTo>
                  <a:pt x="-38038" y="815700"/>
                  <a:pt x="20409" y="767117"/>
                  <a:pt x="0" y="538880"/>
                </a:cubicBezTo>
                <a:cubicBezTo>
                  <a:pt x="-20409" y="310643"/>
                  <a:pt x="55584" y="250824"/>
                  <a:pt x="0" y="0"/>
                </a:cubicBezTo>
                <a:close/>
              </a:path>
            </a:pathLst>
          </a:custGeom>
          <a:noFill/>
          <a:ln w="25400">
            <a:solidFill>
              <a:srgbClr val="F2753F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A3E9A9-37E5-C449-84AE-35E25D8C0FFA}"/>
              </a:ext>
            </a:extLst>
          </p:cNvPr>
          <p:cNvSpPr/>
          <p:nvPr/>
        </p:nvSpPr>
        <p:spPr>
          <a:xfrm>
            <a:off x="4056647" y="1173572"/>
            <a:ext cx="2018733" cy="2220622"/>
          </a:xfrm>
          <a:custGeom>
            <a:avLst/>
            <a:gdLst>
              <a:gd name="connsiteX0" fmla="*/ 0 w 2018733"/>
              <a:gd name="connsiteY0" fmla="*/ 0 h 2220622"/>
              <a:gd name="connsiteX1" fmla="*/ 484496 w 2018733"/>
              <a:gd name="connsiteY1" fmla="*/ 0 h 2220622"/>
              <a:gd name="connsiteX2" fmla="*/ 928617 w 2018733"/>
              <a:gd name="connsiteY2" fmla="*/ 0 h 2220622"/>
              <a:gd name="connsiteX3" fmla="*/ 1473675 w 2018733"/>
              <a:gd name="connsiteY3" fmla="*/ 0 h 2220622"/>
              <a:gd name="connsiteX4" fmla="*/ 2018733 w 2018733"/>
              <a:gd name="connsiteY4" fmla="*/ 0 h 2220622"/>
              <a:gd name="connsiteX5" fmla="*/ 2018733 w 2018733"/>
              <a:gd name="connsiteY5" fmla="*/ 532949 h 2220622"/>
              <a:gd name="connsiteX6" fmla="*/ 2018733 w 2018733"/>
              <a:gd name="connsiteY6" fmla="*/ 1043692 h 2220622"/>
              <a:gd name="connsiteX7" fmla="*/ 2018733 w 2018733"/>
              <a:gd name="connsiteY7" fmla="*/ 1598848 h 2220622"/>
              <a:gd name="connsiteX8" fmla="*/ 2018733 w 2018733"/>
              <a:gd name="connsiteY8" fmla="*/ 2220622 h 2220622"/>
              <a:gd name="connsiteX9" fmla="*/ 1554424 w 2018733"/>
              <a:gd name="connsiteY9" fmla="*/ 2220622 h 2220622"/>
              <a:gd name="connsiteX10" fmla="*/ 1049741 w 2018733"/>
              <a:gd name="connsiteY10" fmla="*/ 2220622 h 2220622"/>
              <a:gd name="connsiteX11" fmla="*/ 545058 w 2018733"/>
              <a:gd name="connsiteY11" fmla="*/ 2220622 h 2220622"/>
              <a:gd name="connsiteX12" fmla="*/ 0 w 2018733"/>
              <a:gd name="connsiteY12" fmla="*/ 2220622 h 2220622"/>
              <a:gd name="connsiteX13" fmla="*/ 0 w 2018733"/>
              <a:gd name="connsiteY13" fmla="*/ 1621054 h 2220622"/>
              <a:gd name="connsiteX14" fmla="*/ 0 w 2018733"/>
              <a:gd name="connsiteY14" fmla="*/ 1021486 h 2220622"/>
              <a:gd name="connsiteX15" fmla="*/ 0 w 2018733"/>
              <a:gd name="connsiteY15" fmla="*/ 0 h 2220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18733" h="2220622" extrusionOk="0">
                <a:moveTo>
                  <a:pt x="0" y="0"/>
                </a:moveTo>
                <a:cubicBezTo>
                  <a:pt x="162861" y="-25783"/>
                  <a:pt x="263587" y="13725"/>
                  <a:pt x="484496" y="0"/>
                </a:cubicBezTo>
                <a:cubicBezTo>
                  <a:pt x="705405" y="-13725"/>
                  <a:pt x="810442" y="21462"/>
                  <a:pt x="928617" y="0"/>
                </a:cubicBezTo>
                <a:cubicBezTo>
                  <a:pt x="1046792" y="-21462"/>
                  <a:pt x="1220804" y="12162"/>
                  <a:pt x="1473675" y="0"/>
                </a:cubicBezTo>
                <a:cubicBezTo>
                  <a:pt x="1726546" y="-12162"/>
                  <a:pt x="1901171" y="28479"/>
                  <a:pt x="2018733" y="0"/>
                </a:cubicBezTo>
                <a:cubicBezTo>
                  <a:pt x="2050527" y="134258"/>
                  <a:pt x="2007059" y="390811"/>
                  <a:pt x="2018733" y="532949"/>
                </a:cubicBezTo>
                <a:cubicBezTo>
                  <a:pt x="2030407" y="675087"/>
                  <a:pt x="2004291" y="865397"/>
                  <a:pt x="2018733" y="1043692"/>
                </a:cubicBezTo>
                <a:cubicBezTo>
                  <a:pt x="2033175" y="1221987"/>
                  <a:pt x="2003225" y="1418716"/>
                  <a:pt x="2018733" y="1598848"/>
                </a:cubicBezTo>
                <a:cubicBezTo>
                  <a:pt x="2034241" y="1778980"/>
                  <a:pt x="1972875" y="1958220"/>
                  <a:pt x="2018733" y="2220622"/>
                </a:cubicBezTo>
                <a:cubicBezTo>
                  <a:pt x="1888925" y="2263751"/>
                  <a:pt x="1675056" y="2189865"/>
                  <a:pt x="1554424" y="2220622"/>
                </a:cubicBezTo>
                <a:cubicBezTo>
                  <a:pt x="1433792" y="2251379"/>
                  <a:pt x="1153500" y="2160150"/>
                  <a:pt x="1049741" y="2220622"/>
                </a:cubicBezTo>
                <a:cubicBezTo>
                  <a:pt x="945982" y="2281094"/>
                  <a:pt x="649205" y="2209816"/>
                  <a:pt x="545058" y="2220622"/>
                </a:cubicBezTo>
                <a:cubicBezTo>
                  <a:pt x="440911" y="2231428"/>
                  <a:pt x="210447" y="2200208"/>
                  <a:pt x="0" y="2220622"/>
                </a:cubicBezTo>
                <a:cubicBezTo>
                  <a:pt x="-66274" y="2035270"/>
                  <a:pt x="12517" y="1845462"/>
                  <a:pt x="0" y="1621054"/>
                </a:cubicBezTo>
                <a:cubicBezTo>
                  <a:pt x="-12517" y="1396646"/>
                  <a:pt x="4121" y="1169746"/>
                  <a:pt x="0" y="1021486"/>
                </a:cubicBezTo>
                <a:cubicBezTo>
                  <a:pt x="-4121" y="873226"/>
                  <a:pt x="70438" y="385235"/>
                  <a:pt x="0" y="0"/>
                </a:cubicBezTo>
                <a:close/>
              </a:path>
            </a:pathLst>
          </a:custGeom>
          <a:noFill/>
          <a:ln w="25400">
            <a:solidFill>
              <a:srgbClr val="F2753F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03CA77-F62C-3844-8E47-2691C0FF6FFF}"/>
              </a:ext>
            </a:extLst>
          </p:cNvPr>
          <p:cNvSpPr/>
          <p:nvPr/>
        </p:nvSpPr>
        <p:spPr>
          <a:xfrm>
            <a:off x="4724980" y="2859617"/>
            <a:ext cx="3039108" cy="2084224"/>
          </a:xfrm>
          <a:custGeom>
            <a:avLst/>
            <a:gdLst>
              <a:gd name="connsiteX0" fmla="*/ 0 w 3039108"/>
              <a:gd name="connsiteY0" fmla="*/ 0 h 2084224"/>
              <a:gd name="connsiteX1" fmla="*/ 476127 w 3039108"/>
              <a:gd name="connsiteY1" fmla="*/ 0 h 2084224"/>
              <a:gd name="connsiteX2" fmla="*/ 891472 w 3039108"/>
              <a:gd name="connsiteY2" fmla="*/ 0 h 2084224"/>
              <a:gd name="connsiteX3" fmla="*/ 1458772 w 3039108"/>
              <a:gd name="connsiteY3" fmla="*/ 0 h 2084224"/>
              <a:gd name="connsiteX4" fmla="*/ 1934899 w 3039108"/>
              <a:gd name="connsiteY4" fmla="*/ 0 h 2084224"/>
              <a:gd name="connsiteX5" fmla="*/ 2411026 w 3039108"/>
              <a:gd name="connsiteY5" fmla="*/ 0 h 2084224"/>
              <a:gd name="connsiteX6" fmla="*/ 3039108 w 3039108"/>
              <a:gd name="connsiteY6" fmla="*/ 0 h 2084224"/>
              <a:gd name="connsiteX7" fmla="*/ 3039108 w 3039108"/>
              <a:gd name="connsiteY7" fmla="*/ 479372 h 2084224"/>
              <a:gd name="connsiteX8" fmla="*/ 3039108 w 3039108"/>
              <a:gd name="connsiteY8" fmla="*/ 1000428 h 2084224"/>
              <a:gd name="connsiteX9" fmla="*/ 3039108 w 3039108"/>
              <a:gd name="connsiteY9" fmla="*/ 1479799 h 2084224"/>
              <a:gd name="connsiteX10" fmla="*/ 3039108 w 3039108"/>
              <a:gd name="connsiteY10" fmla="*/ 2084224 h 2084224"/>
              <a:gd name="connsiteX11" fmla="*/ 2532590 w 3039108"/>
              <a:gd name="connsiteY11" fmla="*/ 2084224 h 2084224"/>
              <a:gd name="connsiteX12" fmla="*/ 2056463 w 3039108"/>
              <a:gd name="connsiteY12" fmla="*/ 2084224 h 2084224"/>
              <a:gd name="connsiteX13" fmla="*/ 1489163 w 3039108"/>
              <a:gd name="connsiteY13" fmla="*/ 2084224 h 2084224"/>
              <a:gd name="connsiteX14" fmla="*/ 921863 w 3039108"/>
              <a:gd name="connsiteY14" fmla="*/ 2084224 h 2084224"/>
              <a:gd name="connsiteX15" fmla="*/ 476127 w 3039108"/>
              <a:gd name="connsiteY15" fmla="*/ 2084224 h 2084224"/>
              <a:gd name="connsiteX16" fmla="*/ 0 w 3039108"/>
              <a:gd name="connsiteY16" fmla="*/ 2084224 h 2084224"/>
              <a:gd name="connsiteX17" fmla="*/ 0 w 3039108"/>
              <a:gd name="connsiteY17" fmla="*/ 1521484 h 2084224"/>
              <a:gd name="connsiteX18" fmla="*/ 0 w 3039108"/>
              <a:gd name="connsiteY18" fmla="*/ 1062954 h 2084224"/>
              <a:gd name="connsiteX19" fmla="*/ 0 w 3039108"/>
              <a:gd name="connsiteY19" fmla="*/ 583583 h 2084224"/>
              <a:gd name="connsiteX20" fmla="*/ 0 w 3039108"/>
              <a:gd name="connsiteY20" fmla="*/ 0 h 2084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39108" h="2084224" extrusionOk="0">
                <a:moveTo>
                  <a:pt x="0" y="0"/>
                </a:moveTo>
                <a:cubicBezTo>
                  <a:pt x="144332" y="-19365"/>
                  <a:pt x="359912" y="29045"/>
                  <a:pt x="476127" y="0"/>
                </a:cubicBezTo>
                <a:cubicBezTo>
                  <a:pt x="592342" y="-29045"/>
                  <a:pt x="706947" y="12381"/>
                  <a:pt x="891472" y="0"/>
                </a:cubicBezTo>
                <a:cubicBezTo>
                  <a:pt x="1075998" y="-12381"/>
                  <a:pt x="1192668" y="10301"/>
                  <a:pt x="1458772" y="0"/>
                </a:cubicBezTo>
                <a:cubicBezTo>
                  <a:pt x="1724876" y="-10301"/>
                  <a:pt x="1704042" y="5523"/>
                  <a:pt x="1934899" y="0"/>
                </a:cubicBezTo>
                <a:cubicBezTo>
                  <a:pt x="2165756" y="-5523"/>
                  <a:pt x="2250918" y="56021"/>
                  <a:pt x="2411026" y="0"/>
                </a:cubicBezTo>
                <a:cubicBezTo>
                  <a:pt x="2571134" y="-56021"/>
                  <a:pt x="2738937" y="39866"/>
                  <a:pt x="3039108" y="0"/>
                </a:cubicBezTo>
                <a:cubicBezTo>
                  <a:pt x="3068312" y="209005"/>
                  <a:pt x="3017601" y="295374"/>
                  <a:pt x="3039108" y="479372"/>
                </a:cubicBezTo>
                <a:cubicBezTo>
                  <a:pt x="3060615" y="663370"/>
                  <a:pt x="2993225" y="795229"/>
                  <a:pt x="3039108" y="1000428"/>
                </a:cubicBezTo>
                <a:cubicBezTo>
                  <a:pt x="3084991" y="1205627"/>
                  <a:pt x="3001767" y="1351489"/>
                  <a:pt x="3039108" y="1479799"/>
                </a:cubicBezTo>
                <a:cubicBezTo>
                  <a:pt x="3076449" y="1608109"/>
                  <a:pt x="2994015" y="1835220"/>
                  <a:pt x="3039108" y="2084224"/>
                </a:cubicBezTo>
                <a:cubicBezTo>
                  <a:pt x="2866944" y="2089867"/>
                  <a:pt x="2711183" y="2058650"/>
                  <a:pt x="2532590" y="2084224"/>
                </a:cubicBezTo>
                <a:cubicBezTo>
                  <a:pt x="2353997" y="2109798"/>
                  <a:pt x="2252424" y="2034482"/>
                  <a:pt x="2056463" y="2084224"/>
                </a:cubicBezTo>
                <a:cubicBezTo>
                  <a:pt x="1860502" y="2133966"/>
                  <a:pt x="1745256" y="2060708"/>
                  <a:pt x="1489163" y="2084224"/>
                </a:cubicBezTo>
                <a:cubicBezTo>
                  <a:pt x="1233070" y="2107740"/>
                  <a:pt x="1102518" y="2035319"/>
                  <a:pt x="921863" y="2084224"/>
                </a:cubicBezTo>
                <a:cubicBezTo>
                  <a:pt x="741208" y="2133129"/>
                  <a:pt x="670439" y="2032357"/>
                  <a:pt x="476127" y="2084224"/>
                </a:cubicBezTo>
                <a:cubicBezTo>
                  <a:pt x="281815" y="2136091"/>
                  <a:pt x="198479" y="2053002"/>
                  <a:pt x="0" y="2084224"/>
                </a:cubicBezTo>
                <a:cubicBezTo>
                  <a:pt x="-58782" y="1913944"/>
                  <a:pt x="35493" y="1787466"/>
                  <a:pt x="0" y="1521484"/>
                </a:cubicBezTo>
                <a:cubicBezTo>
                  <a:pt x="-35493" y="1255502"/>
                  <a:pt x="24437" y="1230055"/>
                  <a:pt x="0" y="1062954"/>
                </a:cubicBezTo>
                <a:cubicBezTo>
                  <a:pt x="-24437" y="895853"/>
                  <a:pt x="53680" y="704419"/>
                  <a:pt x="0" y="583583"/>
                </a:cubicBezTo>
                <a:cubicBezTo>
                  <a:pt x="-53680" y="462747"/>
                  <a:pt x="24115" y="160877"/>
                  <a:pt x="0" y="0"/>
                </a:cubicBezTo>
                <a:close/>
              </a:path>
            </a:pathLst>
          </a:custGeom>
          <a:noFill/>
          <a:ln w="25400">
            <a:solidFill>
              <a:srgbClr val="F2753F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4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B27963FF-0163-7A4A-AD01-F17F4B50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Guiding Principles</a:t>
            </a:r>
          </a:p>
        </p:txBody>
      </p:sp>
      <p:sp>
        <p:nvSpPr>
          <p:cNvPr id="111" name="Shape 1068">
            <a:extLst>
              <a:ext uri="{FF2B5EF4-FFF2-40B4-BE49-F238E27FC236}">
                <a16:creationId xmlns:a16="http://schemas.microsoft.com/office/drawing/2014/main" id="{583AC9C8-F319-CC4B-83E7-43E7C0725143}"/>
              </a:ext>
            </a:extLst>
          </p:cNvPr>
          <p:cNvSpPr txBox="1">
            <a:spLocks/>
          </p:cNvSpPr>
          <p:nvPr/>
        </p:nvSpPr>
        <p:spPr>
          <a:xfrm>
            <a:off x="699959" y="4839595"/>
            <a:ext cx="2057400" cy="118094"/>
          </a:xfrm>
          <a:prstGeom prst="rect">
            <a:avLst/>
          </a:prstGeom>
        </p:spPr>
        <p:txBody>
          <a:bodyPr tIns="0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823" dirty="0"/>
              <a:t>© 2020 Teradata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71B39C-DE19-C440-AEE7-D5B83471B666}"/>
              </a:ext>
            </a:extLst>
          </p:cNvPr>
          <p:cNvSpPr txBox="1"/>
          <p:nvPr/>
        </p:nvSpPr>
        <p:spPr>
          <a:xfrm>
            <a:off x="703383" y="1127686"/>
            <a:ext cx="76545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80% of Advanced Analytics is Logistics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Data Exploration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Manipulation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Leverage Teradata for what it does best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Data Gravity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Massively Parallel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Transfer as little as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Use the best fit technology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Open source, Third-party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Integrate when it makes sense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Take advantage of advanced analytical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Many functions available today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Performance at Scale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D3295-1B53-EA4E-B785-F4DEEAA99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850" y="1127686"/>
            <a:ext cx="3905150" cy="100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58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B27963FF-0163-7A4A-AD01-F17F4B50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Open Source to the party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71B39C-DE19-C440-AEE7-D5B83471B666}"/>
              </a:ext>
            </a:extLst>
          </p:cNvPr>
          <p:cNvSpPr txBox="1"/>
          <p:nvPr/>
        </p:nvSpPr>
        <p:spPr>
          <a:xfrm>
            <a:off x="699960" y="1066627"/>
            <a:ext cx="46122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Popular libraries have broad adoption (</a:t>
            </a:r>
            <a:r>
              <a:rPr lang="en-US" sz="1200" b="1" dirty="0" err="1"/>
              <a:t>stackoverflow</a:t>
            </a:r>
            <a:r>
              <a:rPr lang="en-US" sz="1200" b="1" dirty="0"/>
              <a:t>) and lots of documentation</a:t>
            </a:r>
          </a:p>
          <a:p>
            <a:endParaRPr lang="en-US" sz="1200" b="1" dirty="0"/>
          </a:p>
          <a:p>
            <a:pPr marL="342900" indent="-342900">
              <a:buFont typeface="+mj-lt"/>
              <a:buAutoNum type="arabicPeriod"/>
            </a:pPr>
            <a:r>
              <a:rPr lang="en-US" sz="1200" b="1" dirty="0" err="1"/>
              <a:t>Statsmodels</a:t>
            </a:r>
            <a:r>
              <a:rPr lang="en-US" sz="1200" b="1" dirty="0"/>
              <a:t>.</a:t>
            </a:r>
            <a:r>
              <a:rPr lang="en-US" sz="1200" dirty="0"/>
              <a:t>  Popular library for the statistical analysis and exploration of data.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Data manipulation (</a:t>
            </a:r>
            <a:r>
              <a:rPr lang="en-US" sz="1200" dirty="0" err="1"/>
              <a:t>endog</a:t>
            </a:r>
            <a:r>
              <a:rPr lang="en-US" sz="1200" dirty="0"/>
              <a:t>/</a:t>
            </a:r>
            <a:r>
              <a:rPr lang="en-US" sz="1200" dirty="0" err="1"/>
              <a:t>exog</a:t>
            </a:r>
            <a:r>
              <a:rPr lang="en-US" sz="12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Regression modeling and fitting (logistic, binomial, gaussian, etc.)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Diagnostics/plotting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b="1" dirty="0" err="1"/>
              <a:t>Scikit</a:t>
            </a:r>
            <a:r>
              <a:rPr lang="en-US" sz="1200" b="1" dirty="0"/>
              <a:t>-learn.  </a:t>
            </a:r>
            <a:r>
              <a:rPr lang="en-US" sz="1200" dirty="0"/>
              <a:t>General ML python library with broad industry adoption.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It’s cooler than </a:t>
            </a:r>
            <a:r>
              <a:rPr lang="en-US" sz="1200" dirty="0" err="1"/>
              <a:t>statsmodels</a:t>
            </a:r>
            <a:r>
              <a:rPr lang="en-US" sz="12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Wide array of data preparation and ML 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Visualization and analysis.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49AD39-0C04-F345-B1CB-F0ECC2D6D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29" y="1345406"/>
            <a:ext cx="3389969" cy="894847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15946C3-3B96-1947-BBD6-8DF7F9CF81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188" y="2903247"/>
            <a:ext cx="1943100" cy="1041400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7C81460C-640E-D847-BD0B-45EEAEAC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9959" y="4835224"/>
            <a:ext cx="2057400" cy="126958"/>
          </a:xfrm>
        </p:spPr>
        <p:txBody>
          <a:bodyPr/>
          <a:lstStyle/>
          <a:p>
            <a:r>
              <a:rPr lang="en-US" dirty="0"/>
              <a:t>©2020 Teradata</a:t>
            </a:r>
          </a:p>
        </p:txBody>
      </p:sp>
    </p:spTree>
    <p:extLst>
      <p:ext uri="{BB962C8B-B14F-4D97-AF65-F5344CB8AC3E}">
        <p14:creationId xmlns:p14="http://schemas.microsoft.com/office/powerpoint/2010/main" val="1642279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98AD136-0EF4-7F48-A224-42D7AF3D4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Notebook and supporting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227F8-6651-B341-AD3C-3182465C0A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3423235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39">
      <a:dk1>
        <a:srgbClr val="6B767D"/>
      </a:dk1>
      <a:lt1>
        <a:srgbClr val="FFFFFF"/>
      </a:lt1>
      <a:dk2>
        <a:srgbClr val="384951"/>
      </a:dk2>
      <a:lt2>
        <a:srgbClr val="E7E6E6"/>
      </a:lt2>
      <a:accent1>
        <a:srgbClr val="F3753F"/>
      </a:accent1>
      <a:accent2>
        <a:srgbClr val="394850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F3753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06D9C2E9-505A-D84D-BDC9-94FCE3226963}" vid="{D289C7A8-DBC7-5E41-961A-A5AC6C8CBB52}"/>
    </a:ext>
  </a:extLst>
</a:theme>
</file>

<file path=ppt/theme/theme2.xml><?xml version="1.0" encoding="utf-8"?>
<a:theme xmlns:a="http://schemas.openxmlformats.org/drawingml/2006/main" name="Office Theme">
  <a:themeElements>
    <a:clrScheme name="Teradata">
      <a:dk1>
        <a:sysClr val="windowText" lastClr="000000"/>
      </a:dk1>
      <a:lt1>
        <a:sysClr val="window" lastClr="FFFFFF"/>
      </a:lt1>
      <a:dk2>
        <a:srgbClr val="0079DB"/>
      </a:dk2>
      <a:lt2>
        <a:srgbClr val="D8D8D8"/>
      </a:lt2>
      <a:accent1>
        <a:srgbClr val="D56D23"/>
      </a:accent1>
      <a:accent2>
        <a:srgbClr val="BBBCBE"/>
      </a:accent2>
      <a:accent3>
        <a:srgbClr val="5F6062"/>
      </a:accent3>
      <a:accent4>
        <a:srgbClr val="0088A8"/>
      </a:accent4>
      <a:accent5>
        <a:srgbClr val="703092"/>
      </a:accent5>
      <a:accent6>
        <a:srgbClr val="CD391F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radata">
      <a:dk1>
        <a:sysClr val="windowText" lastClr="000000"/>
      </a:dk1>
      <a:lt1>
        <a:sysClr val="window" lastClr="FFFFFF"/>
      </a:lt1>
      <a:dk2>
        <a:srgbClr val="0079DB"/>
      </a:dk2>
      <a:lt2>
        <a:srgbClr val="D8D8D8"/>
      </a:lt2>
      <a:accent1>
        <a:srgbClr val="D56D23"/>
      </a:accent1>
      <a:accent2>
        <a:srgbClr val="BBBCBE"/>
      </a:accent2>
      <a:accent3>
        <a:srgbClr val="5F6062"/>
      </a:accent3>
      <a:accent4>
        <a:srgbClr val="0088A8"/>
      </a:accent4>
      <a:accent5>
        <a:srgbClr val="703092"/>
      </a:accent5>
      <a:accent6>
        <a:srgbClr val="CD391F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AACDE685E3BA4BAD15678028112201" ma:contentTypeVersion="12" ma:contentTypeDescription="Create a new document." ma:contentTypeScope="" ma:versionID="a8c43c699e7ad36eebca0af515106832">
  <xsd:schema xmlns:xsd="http://www.w3.org/2001/XMLSchema" xmlns:xs="http://www.w3.org/2001/XMLSchema" xmlns:p="http://schemas.microsoft.com/office/2006/metadata/properties" xmlns:ns2="e2f16e04-f0d1-48ed-8acb-6b9c4a73e67d" xmlns:ns3="79323fef-abc5-4ec8-b661-9547fd0499c0" targetNamespace="http://schemas.microsoft.com/office/2006/metadata/properties" ma:root="true" ma:fieldsID="606b711a87861d94a49c7e9bf559f5a7" ns2:_="" ns3:_="">
    <xsd:import namespace="e2f16e04-f0d1-48ed-8acb-6b9c4a73e67d"/>
    <xsd:import namespace="79323fef-abc5-4ec8-b661-9547fd0499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f16e04-f0d1-48ed-8acb-6b9c4a73e6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323fef-abc5-4ec8-b661-9547fd0499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5B9B2D-A023-450F-AA2F-23E0F5C32451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A963690-86DF-4435-B921-ED104E7E3C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F228C4-22DB-47A1-9818-FD5C7EA76C53}"/>
</file>

<file path=docProps/app.xml><?xml version="1.0" encoding="utf-8"?>
<Properties xmlns="http://schemas.openxmlformats.org/officeDocument/2006/extended-properties" xmlns:vt="http://schemas.openxmlformats.org/officeDocument/2006/docPropsVTypes">
  <Template>TDC_PPT_Branded_16-9_0717_full.potx</Template>
  <TotalTime>70463</TotalTime>
  <Words>1233</Words>
  <Application>Microsoft Macintosh PowerPoint</Application>
  <PresentationFormat>On-screen Show (16:9)</PresentationFormat>
  <Paragraphs>149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Regular</vt:lpstr>
      <vt:lpstr>Century Gothic</vt:lpstr>
      <vt:lpstr>System Font Regular</vt:lpstr>
      <vt:lpstr>Times New Roman</vt:lpstr>
      <vt:lpstr>Theme1</vt:lpstr>
      <vt:lpstr>PowerPoint Presentation</vt:lpstr>
      <vt:lpstr>Agenda</vt:lpstr>
      <vt:lpstr>The “Process” of Data Science CRISP-DM, SEMMA, KDD and more…</vt:lpstr>
      <vt:lpstr>Jupyter Notebooks and Python</vt:lpstr>
      <vt:lpstr>Teradata Python Clients</vt:lpstr>
      <vt:lpstr>Today’s Focus </vt:lpstr>
      <vt:lpstr>Some Guiding Principles</vt:lpstr>
      <vt:lpstr>Bringing Open Source to the party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Gard</dc:creator>
  <cp:lastModifiedBy>Sturgeon, Kevin</cp:lastModifiedBy>
  <cp:revision>1376</cp:revision>
  <cp:lastPrinted>2017-10-03T19:09:21Z</cp:lastPrinted>
  <dcterms:created xsi:type="dcterms:W3CDTF">2014-10-01T21:25:54Z</dcterms:created>
  <dcterms:modified xsi:type="dcterms:W3CDTF">2021-11-19T13:52:23Z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pdateToken">
    <vt:lpwstr>2</vt:lpwstr>
  </property>
  <property fmtid="{D5CDD505-2E9C-101B-9397-08002B2CF9AE}" pid="3" name="Offisync_ServerID">
    <vt:lpwstr>1dce6eef-79fd-4fcd-a721-ba4027c7d858</vt:lpwstr>
  </property>
  <property fmtid="{D5CDD505-2E9C-101B-9397-08002B2CF9AE}" pid="4" name="Offisync_UniqueId">
    <vt:lpwstr>154588</vt:lpwstr>
  </property>
  <property fmtid="{D5CDD505-2E9C-101B-9397-08002B2CF9AE}" pid="5" name="Jive_LatestUserAccountName">
    <vt:lpwstr>MT186071</vt:lpwstr>
  </property>
  <property fmtid="{D5CDD505-2E9C-101B-9397-08002B2CF9AE}" pid="6" name="Offisync_ProviderInitializationData">
    <vt:lpwstr>https://connections.teradata.com</vt:lpwstr>
  </property>
  <property fmtid="{D5CDD505-2E9C-101B-9397-08002B2CF9AE}" pid="7" name="Jive_VersionGuid">
    <vt:lpwstr>8ed15664-0730-4477-be8c-651229c274f5</vt:lpwstr>
  </property>
  <property fmtid="{D5CDD505-2E9C-101B-9397-08002B2CF9AE}" pid="8" name="ContentTypeId">
    <vt:lpwstr>0x01010029AACDE685E3BA4BAD15678028112201</vt:lpwstr>
  </property>
  <property fmtid="{D5CDD505-2E9C-101B-9397-08002B2CF9AE}" pid="9" name="_dlc_DocIdItemGuid">
    <vt:lpwstr>b9387bb7-8fdc-45f9-9729-14923561abbb</vt:lpwstr>
  </property>
  <property fmtid="{D5CDD505-2E9C-101B-9397-08002B2CF9AE}" pid="10" name="EditItem">
    <vt:lpwstr>https://agilepoint.teradata.com/AppBuilder/FormRender?Process=ModificationProcess&amp;AutoLogin=WAAD&amp;itemId=9077&amp;listName=DocumentAssets3, Edit</vt:lpwstr>
  </property>
  <property fmtid="{D5CDD505-2E9C-101B-9397-08002B2CF9AE}" pid="11" name="Audience_0bc66995-fbe5-476f-a0f2-3e0fc07bee5b">
    <vt:lpwstr>Not Specified</vt:lpwstr>
  </property>
  <property fmtid="{D5CDD505-2E9C-101B-9397-08002B2CF9AE}" pid="12" name="AssetTitle">
    <vt:lpwstr>Teradata Analytics Platform Technology Presentation</vt:lpwstr>
  </property>
  <property fmtid="{D5CDD505-2E9C-101B-9397-08002B2CF9AE}" pid="13" name="RequestorName">
    <vt:lpwstr>601</vt:lpwstr>
  </property>
  <property fmtid="{D5CDD505-2E9C-101B-9397-08002B2CF9AE}" pid="14" name="MediaFormat">
    <vt:lpwstr>Document</vt:lpwstr>
  </property>
  <property fmtid="{D5CDD505-2E9C-101B-9397-08002B2CF9AE}" pid="15" name="BundleID">
    <vt:lpwstr/>
  </property>
  <property fmtid="{D5CDD505-2E9C-101B-9397-08002B2CF9AE}" pid="16" name="Asset Stage">
    <vt:lpwstr/>
  </property>
  <property fmtid="{D5CDD505-2E9C-101B-9397-08002B2CF9AE}" pid="17" name="AssetDescription">
    <vt:lpwstr>This is an externally facing presentation that was used for the Teradata Analytics Platform webinar.  This presentation has been fully scripted so please create a PDF version to leave behind for the customers. This presentation discusses the use cases tha</vt:lpwstr>
  </property>
  <property fmtid="{D5CDD505-2E9C-101B-9397-08002B2CF9AE}" pid="18" name="OfficialBusinessValueFrameworkContent">
    <vt:bool>false</vt:bool>
  </property>
  <property fmtid="{D5CDD505-2E9C-101B-9397-08002B2CF9AE}" pid="19" name="AssetExpirationDate">
    <vt:filetime>2019-07-17T16:00:00Z</vt:filetime>
  </property>
  <property fmtid="{D5CDD505-2E9C-101B-9397-08002B2CF9AE}" pid="20" name="AnalyticBOMComponent">
    <vt:lpwstr/>
  </property>
  <property fmtid="{D5CDD505-2E9C-101B-9397-08002B2CF9AE}" pid="21" name="Use Case">
    <vt:lpwstr/>
  </property>
  <property fmtid="{D5CDD505-2E9C-101B-9397-08002B2CF9AE}" pid="22" name="AssetOwner">
    <vt:lpwstr>198</vt:lpwstr>
  </property>
  <property fmtid="{D5CDD505-2E9C-101B-9397-08002B2CF9AE}" pid="23" name="IPMaturity">
    <vt:lpwstr>Innovative</vt:lpwstr>
  </property>
  <property fmtid="{D5CDD505-2E9C-101B-9397-08002B2CF9AE}" pid="24" name="IssuedDate">
    <vt:filetime>2018-07-17T16:00:00Z</vt:filetime>
  </property>
  <property fmtid="{D5CDD505-2E9C-101B-9397-08002B2CF9AE}" pid="25" name="Functional Insight">
    <vt:lpwstr/>
  </property>
  <property fmtid="{D5CDD505-2E9C-101B-9397-08002B2CF9AE}" pid="26" name="m15ffc8f8dd64bb2a0e7837cdfd17747">
    <vt:lpwstr/>
  </property>
  <property fmtid="{D5CDD505-2E9C-101B-9397-08002B2CF9AE}" pid="27" name="ActivationDate">
    <vt:filetime>2018-07-17T16:00:00Z</vt:filetime>
  </property>
  <property fmtid="{D5CDD505-2E9C-101B-9397-08002B2CF9AE}" pid="28" name="Analytical Capability">
    <vt:lpwstr/>
  </property>
  <property fmtid="{D5CDD505-2E9C-101B-9397-08002B2CF9AE}" pid="29" name="Business Function">
    <vt:lpwstr/>
  </property>
  <property fmtid="{D5CDD505-2E9C-101B-9397-08002B2CF9AE}" pid="30" name="NoteToLibrarian">
    <vt:lpwstr/>
  </property>
  <property fmtid="{D5CDD505-2E9C-101B-9397-08002B2CF9AE}" pid="31" name="UsageRestrictions">
    <vt:lpwstr>;#Do not leave behind;#</vt:lpwstr>
  </property>
  <property fmtid="{D5CDD505-2E9C-101B-9397-08002B2CF9AE}" pid="32" name="StrategicPrograms">
    <vt:lpwstr/>
  </property>
  <property fmtid="{D5CDD505-2E9C-101B-9397-08002B2CF9AE}" pid="33" name="AssetLanguage">
    <vt:lpwstr>English</vt:lpwstr>
  </property>
  <property fmtid="{D5CDD505-2E9C-101B-9397-08002B2CF9AE}" pid="34" name="Asset ID">
    <vt:lpwstr>DA013354</vt:lpwstr>
  </property>
  <property fmtid="{D5CDD505-2E9C-101B-9397-08002B2CF9AE}" pid="35" name="AssetStatus">
    <vt:lpwstr>Online</vt:lpwstr>
  </property>
  <property fmtid="{D5CDD505-2E9C-101B-9397-08002B2CF9AE}" pid="36" name="Downloads">
    <vt:r8>0</vt:r8>
  </property>
  <property fmtid="{D5CDD505-2E9C-101B-9397-08002B2CF9AE}" pid="37" name="IPReuseCounter">
    <vt:r8>4</vt:r8>
  </property>
  <property fmtid="{D5CDD505-2E9C-101B-9397-08002B2CF9AE}" pid="38" name="SubmissionFormSPItemGuid">
    <vt:lpwstr>80df0050-5699-4562-1188-8a6c49fb69f0</vt:lpwstr>
  </property>
  <property fmtid="{D5CDD505-2E9C-101B-9397-08002B2CF9AE}" pid="39" name="AssetType">
    <vt:lpwstr>Presentation</vt:lpwstr>
  </property>
  <property fmtid="{D5CDD505-2E9C-101B-9397-08002B2CF9AE}" pid="40" name="Authors">
    <vt:lpwstr/>
  </property>
  <property fmtid="{D5CDD505-2E9C-101B-9397-08002B2CF9AE}" pid="41" name="CreationDate">
    <vt:filetime>2018-07-18T13:30:51Z</vt:filetime>
  </property>
  <property fmtid="{D5CDD505-2E9C-101B-9397-08002B2CF9AE}" pid="42" name="FormFlow">
    <vt:lpwstr>No</vt:lpwstr>
  </property>
  <property fmtid="{D5CDD505-2E9C-101B-9397-08002B2CF9AE}" pid="43" name="aba49b165a984e59aa89293137fc9000">
    <vt:lpwstr/>
  </property>
  <property fmtid="{D5CDD505-2E9C-101B-9397-08002B2CF9AE}" pid="44" name="a20f1f9d2ffc48eca232ca65c45e2573">
    <vt:lpwstr/>
  </property>
  <property fmtid="{D5CDD505-2E9C-101B-9397-08002B2CF9AE}" pid="45" name="OpenSourceThirdPartyTools">
    <vt:lpwstr/>
  </property>
  <property fmtid="{D5CDD505-2E9C-101B-9397-08002B2CF9AE}" pid="46" name="ConsultingMethodologies">
    <vt:lpwstr/>
  </property>
  <property fmtid="{D5CDD505-2E9C-101B-9397-08002B2CF9AE}" pid="47" name="j643dce587654528b43e3fb7cbb5aa02">
    <vt:lpwstr/>
  </property>
  <property fmtid="{D5CDD505-2E9C-101B-9397-08002B2CF9AE}" pid="48" name="Industries">
    <vt:lpwstr/>
  </property>
  <property fmtid="{D5CDD505-2E9C-101B-9397-08002B2CF9AE}" pid="49" name="ld9d1a5158644b8da3e7193e1585abd1">
    <vt:lpwstr/>
  </property>
  <property fmtid="{D5CDD505-2E9C-101B-9397-08002B2CF9AE}" pid="50" name="Competitors">
    <vt:lpwstr/>
  </property>
  <property fmtid="{D5CDD505-2E9C-101B-9397-08002B2CF9AE}" pid="51" name="Products">
    <vt:lpwstr>690;#f893a4cc-eaf5-4659-b1ca-94bc0d06d030|f893a4cc-eaf5-4659-b1ca-94bc0d06d030</vt:lpwstr>
  </property>
  <property fmtid="{D5CDD505-2E9C-101B-9397-08002B2CF9AE}" pid="52" name="df14ae140daf49cbbe32e7a4cd008442">
    <vt:lpwstr/>
  </property>
  <property fmtid="{D5CDD505-2E9C-101B-9397-08002B2CF9AE}" pid="53" name="Partners">
    <vt:lpwstr/>
  </property>
  <property fmtid="{D5CDD505-2E9C-101B-9397-08002B2CF9AE}" pid="54" name="gb17b8e360444a998b4d8829ee6ea5b0">
    <vt:lpwstr/>
  </property>
  <property fmtid="{D5CDD505-2E9C-101B-9397-08002B2CF9AE}" pid="55" name="def3faef517245d099dadad2ba38335e">
    <vt:lpwstr/>
  </property>
  <property fmtid="{D5CDD505-2E9C-101B-9397-08002B2CF9AE}" pid="56" name="ConsultingServices">
    <vt:lpwstr/>
  </property>
  <property fmtid="{D5CDD505-2E9C-101B-9397-08002B2CF9AE}" pid="57" name="ThirdParties">
    <vt:lpwstr/>
  </property>
  <property fmtid="{D5CDD505-2E9C-101B-9397-08002B2CF9AE}" pid="58" name="ld0eececa9cb4bc2ae4a5394077798a1">
    <vt:lpwstr/>
  </property>
  <property fmtid="{D5CDD505-2E9C-101B-9397-08002B2CF9AE}" pid="59" name="lcf1bfb78c7e4c7780077b62805aaef4">
    <vt:lpwstr/>
  </property>
  <property fmtid="{D5CDD505-2E9C-101B-9397-08002B2CF9AE}" pid="60" name="VelocityServices">
    <vt:lpwstr/>
  </property>
  <property fmtid="{D5CDD505-2E9C-101B-9397-08002B2CF9AE}" pid="61" name="f5366c2f3bad4a60a69d46220e90fbac">
    <vt:lpwstr/>
  </property>
  <property fmtid="{D5CDD505-2E9C-101B-9397-08002B2CF9AE}" pid="62" name="Solutions">
    <vt:lpwstr/>
  </property>
  <property fmtid="{D5CDD505-2E9C-101B-9397-08002B2CF9AE}" pid="63" name="m8cf6d303d9e46b08baa115505390321">
    <vt:lpwstr>f893a4cc-eaf5-4659-b1ca-94bc0d06d030|f893a4cc-eaf5-4659-b1ca-94bc0d06d030</vt:lpwstr>
  </property>
  <property fmtid="{D5CDD505-2E9C-101B-9397-08002B2CF9AE}" pid="64" name="gea9b8f97bce449585da6ada9f0da14f">
    <vt:lpwstr/>
  </property>
  <property fmtid="{D5CDD505-2E9C-101B-9397-08002B2CF9AE}" pid="65" name="Subindustry">
    <vt:lpwstr/>
  </property>
  <property fmtid="{D5CDD505-2E9C-101B-9397-08002B2CF9AE}" pid="66" name="CustomerServices">
    <vt:lpwstr/>
  </property>
  <property fmtid="{D5CDD505-2E9C-101B-9397-08002B2CF9AE}" pid="67" name="RegulatoryContent">
    <vt:lpwstr/>
  </property>
  <property fmtid="{D5CDD505-2E9C-101B-9397-08002B2CF9AE}" pid="68" name="ka8256f05f9f47a0b0350673639830bd">
    <vt:lpwstr/>
  </property>
  <property fmtid="{D5CDD505-2E9C-101B-9397-08002B2CF9AE}" pid="69" name="Events">
    <vt:lpwstr/>
  </property>
  <property fmtid="{D5CDD505-2E9C-101B-9397-08002B2CF9AE}" pid="70" name="k6c5c6838ee14391a9d236ae088fe915">
    <vt:lpwstr/>
  </property>
  <property fmtid="{D5CDD505-2E9C-101B-9397-08002B2CF9AE}" pid="71" name="Deployment">
    <vt:lpwstr/>
  </property>
  <property fmtid="{D5CDD505-2E9C-101B-9397-08002B2CF9AE}" pid="72" name="CustomerNumber">
    <vt:lpwstr/>
  </property>
  <property fmtid="{D5CDD505-2E9C-101B-9397-08002B2CF9AE}" pid="73" name="EngOppId">
    <vt:lpwstr/>
  </property>
  <property fmtid="{D5CDD505-2E9C-101B-9397-08002B2CF9AE}" pid="74" name="Customer">
    <vt:lpwstr/>
  </property>
  <property fmtid="{D5CDD505-2E9C-101B-9397-08002B2CF9AE}" pid="75" name="AssetGroup">
    <vt:lpwstr/>
  </property>
  <property fmtid="{D5CDD505-2E9C-101B-9397-08002B2CF9AE}" pid="76" name="NatureOfEnhancement">
    <vt:lpwstr>&lt;br&gt;</vt:lpwstr>
  </property>
  <property fmtid="{D5CDD505-2E9C-101B-9397-08002B2CF9AE}" pid="77" name="Permissions">
    <vt:lpwstr/>
  </property>
  <property fmtid="{D5CDD505-2E9C-101B-9397-08002B2CF9AE}" pid="78" name="IPType">
    <vt:lpwstr/>
  </property>
  <property fmtid="{D5CDD505-2E9C-101B-9397-08002B2CF9AE}" pid="79" name="EngOppCode">
    <vt:lpwstr/>
  </property>
  <property fmtid="{D5CDD505-2E9C-101B-9397-08002B2CF9AE}" pid="80" name="Country">
    <vt:lpwstr/>
  </property>
  <property fmtid="{D5CDD505-2E9C-101B-9397-08002B2CF9AE}" pid="81" name="EngOppName">
    <vt:lpwstr/>
  </property>
  <property fmtid="{D5CDD505-2E9C-101B-9397-08002B2CF9AE}" pid="82" name="System">
    <vt:lpwstr/>
  </property>
  <property fmtid="{D5CDD505-2E9C-101B-9397-08002B2CF9AE}" pid="83" name="Architecture Terms">
    <vt:lpwstr/>
  </property>
  <property fmtid="{D5CDD505-2E9C-101B-9397-08002B2CF9AE}" pid="84" name="BIAS">
    <vt:lpwstr/>
  </property>
  <property fmtid="{D5CDD505-2E9C-101B-9397-08002B2CF9AE}" pid="85" name="BIAS Level">
    <vt:lpwstr/>
  </property>
  <property fmtid="{D5CDD505-2E9C-101B-9397-08002B2CF9AE}" pid="86" name="Capability Category">
    <vt:lpwstr/>
  </property>
  <property fmtid="{D5CDD505-2E9C-101B-9397-08002B2CF9AE}" pid="87" name="Capability">
    <vt:lpwstr/>
  </property>
  <property fmtid="{D5CDD505-2E9C-101B-9397-08002B2CF9AE}" pid="88" name="AdvocatedContent">
    <vt:bool>false</vt:bool>
  </property>
  <property fmtid="{D5CDD505-2E9C-101B-9397-08002B2CF9AE}" pid="89" name="AnalyticalTools">
    <vt:lpwstr>;#System.Collections.Generic.List`1[System.String];#</vt:lpwstr>
  </property>
  <property fmtid="{D5CDD505-2E9C-101B-9397-08002B2CF9AE}" pid="90" name="CloudInfrastructures">
    <vt:lpwstr>;#System.Collections.Generic.List`1[System.String];#</vt:lpwstr>
  </property>
  <property fmtid="{D5CDD505-2E9C-101B-9397-08002B2CF9AE}" pid="91" name="DataMovementandETLTools">
    <vt:lpwstr>;#System.Collections.Generic.List`1[System.String];#</vt:lpwstr>
  </property>
  <property fmtid="{D5CDD505-2E9C-101B-9397-08002B2CF9AE}" pid="92" name="ContainsCustomerInformation">
    <vt:bool>false</vt:bool>
  </property>
  <property fmtid="{D5CDD505-2E9C-101B-9397-08002B2CF9AE}" pid="93" name="Applications">
    <vt:lpwstr>;#System.Collections.Generic.List`1[System.String];#</vt:lpwstr>
  </property>
  <property fmtid="{D5CDD505-2E9C-101B-9397-08002B2CF9AE}" pid="94" name="ActiveOnTeradataCom">
    <vt:bool>false</vt:bool>
  </property>
  <property fmtid="{D5CDD505-2E9C-101B-9397-08002B2CF9AE}" pid="95" name="RestrictedAccess">
    <vt:bool>false</vt:bool>
  </property>
  <property fmtid="{D5CDD505-2E9C-101B-9397-08002B2CF9AE}" pid="96" name="BITools">
    <vt:lpwstr>;#System.Collections.Generic.List`1[System.String];#</vt:lpwstr>
  </property>
  <property fmtid="{D5CDD505-2E9C-101B-9397-08002B2CF9AE}" pid="97" name="OtherTools">
    <vt:lpwstr>;#System.Collections.Generic.List`1[System.String];#</vt:lpwstr>
  </property>
  <property fmtid="{D5CDD505-2E9C-101B-9397-08002B2CF9AE}" pid="98" name="DeliveryAsset">
    <vt:bool>false</vt:bool>
  </property>
  <property fmtid="{D5CDD505-2E9C-101B-9397-08002B2CF9AE}" pid="99" name="ReuseNotAllowed">
    <vt:bool>false</vt:bool>
  </property>
  <property fmtid="{D5CDD505-2E9C-101B-9397-08002B2CF9AE}" pid="100" name="Enhancement">
    <vt:bool>false</vt:bool>
  </property>
  <property fmtid="{D5CDD505-2E9C-101B-9397-08002B2CF9AE}" pid="101" name="DataPlatforms">
    <vt:lpwstr>;#System.Collections.Generic.List`1[System.String];#</vt:lpwstr>
  </property>
  <property fmtid="{D5CDD505-2E9C-101B-9397-08002B2CF9AE}" pid="102" name="LegacyAttachmentID">
    <vt:lpwstr/>
  </property>
  <property fmtid="{D5CDD505-2E9C-101B-9397-08002B2CF9AE}" pid="103" name="ActualMarginUS">
    <vt:r8>0</vt:r8>
  </property>
  <property fmtid="{D5CDD505-2E9C-101B-9397-08002B2CF9AE}" pid="104" name="ActualHours">
    <vt:r8>0</vt:r8>
  </property>
  <property fmtid="{D5CDD505-2E9C-101B-9397-08002B2CF9AE}" pid="105" name="ActualRevenueAmountUS">
    <vt:r8>0</vt:r8>
  </property>
  <property fmtid="{D5CDD505-2E9C-101B-9397-08002B2CF9AE}" pid="106" name="LegacyIDNumber">
    <vt:lpwstr/>
  </property>
  <property fmtid="{D5CDD505-2E9C-101B-9397-08002B2CF9AE}" pid="107" name="TeamMembers">
    <vt:lpwstr/>
  </property>
  <property fmtid="{D5CDD505-2E9C-101B-9397-08002B2CF9AE}" pid="108" name="SecondaryOwner">
    <vt:lpwstr/>
  </property>
  <property fmtid="{D5CDD505-2E9C-101B-9397-08002B2CF9AE}" pid="109" name="Geography">
    <vt:lpwstr/>
  </property>
  <property fmtid="{D5CDD505-2E9C-101B-9397-08002B2CF9AE}" pid="110" name="DeploymentOptions">
    <vt:lpwstr/>
  </property>
  <property fmtid="{D5CDD505-2E9C-101B-9397-08002B2CF9AE}" pid="111" name="OutcomePlans">
    <vt:lpwstr/>
  </property>
  <property fmtid="{D5CDD505-2E9C-101B-9397-08002B2CF9AE}" pid="112" name="AssetTypeGroup">
    <vt:lpwstr/>
  </property>
  <property fmtid="{D5CDD505-2E9C-101B-9397-08002B2CF9AE}" pid="113" name="SalesCountry">
    <vt:lpwstr/>
  </property>
  <property fmtid="{D5CDD505-2E9C-101B-9397-08002B2CF9AE}" pid="114" name="RelevantIndustries">
    <vt:lpwstr/>
  </property>
  <property fmtid="{D5CDD505-2E9C-101B-9397-08002B2CF9AE}" pid="115" name="a8ca7ed259024fd183a1632d051e6521">
    <vt:lpwstr/>
  </property>
  <property fmtid="{D5CDD505-2E9C-101B-9397-08002B2CF9AE}" pid="116" name="URLType">
    <vt:lpwstr/>
  </property>
  <property fmtid="{D5CDD505-2E9C-101B-9397-08002B2CF9AE}" pid="117" name="PostedTo">
    <vt:lpwstr/>
  </property>
  <property fmtid="{D5CDD505-2E9C-101B-9397-08002B2CF9AE}" pid="118" name="_ip_UnifiedCompliancePolicyUIAction">
    <vt:lpwstr/>
  </property>
  <property fmtid="{D5CDD505-2E9C-101B-9397-08002B2CF9AE}" pid="119" name="ContentCollection">
    <vt:lpwstr/>
  </property>
  <property fmtid="{D5CDD505-2E9C-101B-9397-08002B2CF9AE}" pid="120" name="n60f8b22048542878addcbc194332c5a">
    <vt:lpwstr/>
  </property>
  <property fmtid="{D5CDD505-2E9C-101B-9397-08002B2CF9AE}" pid="121" name="VideoType">
    <vt:lpwstr/>
  </property>
  <property fmtid="{D5CDD505-2E9C-101B-9397-08002B2CF9AE}" pid="122" name="GlobalAlliancesandPartners">
    <vt:lpwstr/>
  </property>
  <property fmtid="{D5CDD505-2E9C-101B-9397-08002B2CF9AE}" pid="123" name="ProductOfferings">
    <vt:lpwstr>241;#f893a4cc-eaf5-4659-b1ca-94bc0d06d030|f893a4cc-eaf5-4659-b1ca-94bc0d06d030</vt:lpwstr>
  </property>
  <property fmtid="{D5CDD505-2E9C-101B-9397-08002B2CF9AE}" pid="124" name="l8d6b9aa0d194d3dbcf5fca06055dcdd">
    <vt:lpwstr/>
  </property>
  <property fmtid="{D5CDD505-2E9C-101B-9397-08002B2CF9AE}" pid="125" name="p9b4eb8d17b747c0bd6dc6e12db9d7e5">
    <vt:lpwstr/>
  </property>
  <property fmtid="{D5CDD505-2E9C-101B-9397-08002B2CF9AE}" pid="126" name="SolutionFilter">
    <vt:lpwstr/>
  </property>
  <property fmtid="{D5CDD505-2E9C-101B-9397-08002B2CF9AE}" pid="127" name="ServicesFilter">
    <vt:lpwstr/>
  </property>
  <property fmtid="{D5CDD505-2E9C-101B-9397-08002B2CF9AE}" pid="128" name="GraphicType">
    <vt:lpwstr/>
  </property>
  <property fmtid="{D5CDD505-2E9C-101B-9397-08002B2CF9AE}" pid="129" name="g7def979ae2046b2b577c14b66c0a506">
    <vt:lpwstr/>
  </property>
  <property fmtid="{D5CDD505-2E9C-101B-9397-08002B2CF9AE}" pid="130" name="Order">
    <vt:r8>100</vt:r8>
  </property>
  <property fmtid="{D5CDD505-2E9C-101B-9397-08002B2CF9AE}" pid="131" name="MarketTrendsAndConcepts">
    <vt:lpwstr/>
  </property>
  <property fmtid="{D5CDD505-2E9C-101B-9397-08002B2CF9AE}" pid="132" name="PresentationType">
    <vt:lpwstr>371;#77fdd720-37a0-427a-bbef-6405d8cacece|77fdd720-37a0-427a-bbef-6405d8cacece</vt:lpwstr>
  </property>
  <property fmtid="{D5CDD505-2E9C-101B-9397-08002B2CF9AE}" pid="133" name="ProductFilter">
    <vt:lpwstr/>
  </property>
  <property fmtid="{D5CDD505-2E9C-101B-9397-08002B2CF9AE}" pid="134" name="SessionTopics">
    <vt:lpwstr/>
  </property>
  <property fmtid="{D5CDD505-2E9C-101B-9397-08002B2CF9AE}" pid="135" name="OpenSourceTools">
    <vt:lpwstr/>
  </property>
  <property fmtid="{D5CDD505-2E9C-101B-9397-08002B2CF9AE}" pid="136" name="ServiceOfferings">
    <vt:lpwstr/>
  </property>
  <property fmtid="{D5CDD505-2E9C-101B-9397-08002B2CF9AE}" pid="137" name="_ip_UnifiedCompliancePolicyProperties">
    <vt:lpwstr/>
  </property>
  <property fmtid="{D5CDD505-2E9C-101B-9397-08002B2CF9AE}" pid="138" name="BuyersJourney">
    <vt:lpwstr>287;#190fa0f6-71c0-4339-9084-e9196a99d3ad|190fa0f6-71c0-4339-9084-e9196a99d3ad</vt:lpwstr>
  </property>
  <property fmtid="{D5CDD505-2E9C-101B-9397-08002B2CF9AE}" pid="139" name="Channel">
    <vt:lpwstr>28;#125ac34c-d204-4c7a-b2d4-f920afec4b06|125ac34c-d204-4c7a-b2d4-f920afec4b06;#396;#8aeda71e-81f0-45e3-9fe6-ca0686339785|8aeda71e-81f0-45e3-9fe6-ca0686339785</vt:lpwstr>
  </property>
  <property fmtid="{D5CDD505-2E9C-101B-9397-08002B2CF9AE}" pid="140" name="Persona">
    <vt:lpwstr>300;#c19218ab-4e73-4500-b32e-4e96e1094ed1|c19218ab-4e73-4500-b32e-4e96e1094ed1;#161;#de2f4afd-8de2-41c1-ac1d-d536c729c3b7|de2f4afd-8de2-41c1-ac1d-d536c729c3b7;#327;#bed5648a-ed37-4a37-bf47-0d5c3af84001|bed5648a-ed37-4a37-bf47-0d5c3af84001</vt:lpwstr>
  </property>
  <property fmtid="{D5CDD505-2E9C-101B-9397-08002B2CF9AE}" pid="141" name="InternalDirectURL">
    <vt:lpwstr>https://teradata.sharepoint.com/sites/mcp/_layouts/15/Doc.aspx?sourcedoc={4d85b73d-adb4-4923-85ce-3d169362fee7}&amp;action=interactivepreview</vt:lpwstr>
  </property>
  <property fmtid="{D5CDD505-2E9C-101B-9397-08002B2CF9AE}" pid="142" name="ForeverURL">
    <vt:lpwstr>https://teradatamdamweb-prod.azurewebsites.net/GotoAsset/DA013354</vt:lpwstr>
  </property>
  <property fmtid="{D5CDD505-2E9C-101B-9397-08002B2CF9AE}" pid="143" name="OnBrandFlagDam">
    <vt:lpwstr/>
  </property>
  <property fmtid="{D5CDD505-2E9C-101B-9397-08002B2CF9AE}" pid="144" name="BrandingAppliesDam">
    <vt:lpwstr/>
  </property>
  <property fmtid="{D5CDD505-2E9C-101B-9397-08002B2CF9AE}" pid="145" name="Views">
    <vt:r8>1001</vt:r8>
  </property>
  <property fmtid="{D5CDD505-2E9C-101B-9397-08002B2CF9AE}" pid="146" name="PostedtoEdgecast">
    <vt:lpwstr/>
  </property>
  <property fmtid="{D5CDD505-2E9C-101B-9397-08002B2CF9AE}" pid="147" name="h1f4efafe4ba43c2ba75895e1b9fd410">
    <vt:lpwstr/>
  </property>
</Properties>
</file>