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9" r:id="rId7"/>
    <p:sldId id="258" r:id="rId8"/>
    <p:sldId id="260" r:id="rId9"/>
    <p:sldId id="261" r:id="rId10"/>
    <p:sldId id="262" r:id="rId11"/>
    <p:sldId id="263" r:id="rId12"/>
    <p:sldId id="264" r:id="rId13"/>
    <p:sldId id="267" r:id="rId14"/>
    <p:sldId id="268" r:id="rId15"/>
    <p:sldId id="269" r:id="rId16"/>
    <p:sldId id="265"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91" autoAdjust="0"/>
  </p:normalViewPr>
  <p:slideViewPr>
    <p:cSldViewPr snapToGrid="0" showGuides="1">
      <p:cViewPr>
        <p:scale>
          <a:sx n="81" d="100"/>
          <a:sy n="81" d="100"/>
        </p:scale>
        <p:origin x="-258"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20.05.2021</a:t>
            </a:fld>
            <a:endParaRPr lang="ru-RU" dirty="0"/>
          </a:p>
        </p:txBody>
      </p:sp>
      <p:sp>
        <p:nvSpPr>
          <p:cNvPr id="4" name="Footer Placeholder 3">
            <a:extLst>
              <a:ext uri="{FF2B5EF4-FFF2-40B4-BE49-F238E27FC236}">
                <a16:creationId xmlns=""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20.05.2021</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3">
            <a:extLst>
              <a:ext uri="{FF2B5EF4-FFF2-40B4-BE49-F238E27FC236}">
                <a16:creationId xmlns=""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5">
            <a:extLst>
              <a:ext uri="{FF2B5EF4-FFF2-40B4-BE49-F238E27FC236}">
                <a16:creationId xmlns=""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Content Placeholder 2">
            <a:extLst>
              <a:ext uri="{FF2B5EF4-FFF2-40B4-BE49-F238E27FC236}">
                <a16:creationId xmlns=""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3" name="Picture Placeholder 12">
            <a:extLst>
              <a:ext uri="{FF2B5EF4-FFF2-40B4-BE49-F238E27FC236}">
                <a16:creationId xmlns=""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3" name="Text Placeholder 21">
            <a:extLst>
              <a:ext uri="{FF2B5EF4-FFF2-40B4-BE49-F238E27FC236}">
                <a16:creationId xmlns=""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5" name="Text Placeholder 21">
            <a:extLst>
              <a:ext uri="{FF2B5EF4-FFF2-40B4-BE49-F238E27FC236}">
                <a16:creationId xmlns=""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7" name="Text Placeholder 24">
            <a:extLst>
              <a:ext uri="{FF2B5EF4-FFF2-40B4-BE49-F238E27FC236}">
                <a16:creationId xmlns=""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8" name="Text Placeholder 24">
            <a:extLst>
              <a:ext uri="{FF2B5EF4-FFF2-40B4-BE49-F238E27FC236}">
                <a16:creationId xmlns=""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9" name="Text Placeholder 24">
            <a:extLst>
              <a:ext uri="{FF2B5EF4-FFF2-40B4-BE49-F238E27FC236}">
                <a16:creationId xmlns=""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0" name="Text Placeholder 24">
            <a:extLst>
              <a:ext uri="{FF2B5EF4-FFF2-40B4-BE49-F238E27FC236}">
                <a16:creationId xmlns=""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1" name="Text Placeholder 24">
            <a:extLst>
              <a:ext uri="{FF2B5EF4-FFF2-40B4-BE49-F238E27FC236}">
                <a16:creationId xmlns=""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Click to edit Master text styles</a:t>
            </a:r>
          </a:p>
        </p:txBody>
      </p:sp>
      <p:sp>
        <p:nvSpPr>
          <p:cNvPr id="42" name="Text Placeholder 24">
            <a:extLst>
              <a:ext uri="{FF2B5EF4-FFF2-40B4-BE49-F238E27FC236}">
                <a16:creationId xmlns=""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3" name="Text Placeholder 24">
            <a:extLst>
              <a:ext uri="{FF2B5EF4-FFF2-40B4-BE49-F238E27FC236}">
                <a16:creationId xmlns=""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4" name="Picture Placeholder 12">
            <a:extLst>
              <a:ext uri="{FF2B5EF4-FFF2-40B4-BE49-F238E27FC236}">
                <a16:creationId xmlns=""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21" name="Title 1">
            <a:extLst>
              <a:ext uri="{FF2B5EF4-FFF2-40B4-BE49-F238E27FC236}">
                <a16:creationId xmlns=""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17" name="Title 1">
            <a:extLst>
              <a:ext uri="{FF2B5EF4-FFF2-40B4-BE49-F238E27FC236}">
                <a16:creationId xmlns=""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2" name="Text Placeholder 26">
            <a:extLst>
              <a:ext uri="{FF2B5EF4-FFF2-40B4-BE49-F238E27FC236}">
                <a16:creationId xmlns=""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9" name="Graphic 4">
            <a:extLst>
              <a:ext uri="{FF2B5EF4-FFF2-40B4-BE49-F238E27FC236}">
                <a16:creationId xmlns=""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2975526" y="0"/>
            <a:ext cx="9155634" cy="6858000"/>
          </a:xfrm>
        </p:spPr>
      </p:pic>
      <p:sp>
        <p:nvSpPr>
          <p:cNvPr id="2" name="Title 1">
            <a:extLst>
              <a:ext uri="{FF2B5EF4-FFF2-40B4-BE49-F238E27FC236}">
                <a16:creationId xmlns="" xmlns:a16="http://schemas.microsoft.com/office/drawing/2014/main" id="{F56E9371-6E05-45E0-803B-4C39AC28CC69}"/>
              </a:ext>
            </a:extLst>
          </p:cNvPr>
          <p:cNvSpPr>
            <a:spLocks noGrp="1"/>
          </p:cNvSpPr>
          <p:nvPr>
            <p:ph type="title"/>
          </p:nvPr>
        </p:nvSpPr>
        <p:spPr>
          <a:xfrm>
            <a:off x="465221" y="494982"/>
            <a:ext cx="10510754" cy="2281355"/>
          </a:xfrm>
        </p:spPr>
        <p:txBody>
          <a:bodyPr/>
          <a:lstStyle/>
          <a:p>
            <a:r>
              <a:rPr lang="en-US" dirty="0" smtClean="0"/>
              <a:t>Employee Record System</a:t>
            </a:r>
            <a:endParaRPr lang="ru-RU" dirty="0"/>
          </a:p>
        </p:txBody>
      </p:sp>
      <p:sp>
        <p:nvSpPr>
          <p:cNvPr id="3" name="Text Placeholder 2">
            <a:extLst>
              <a:ext uri="{FF2B5EF4-FFF2-40B4-BE49-F238E27FC236}">
                <a16:creationId xmlns="" xmlns:a16="http://schemas.microsoft.com/office/drawing/2014/main" id="{E0A0FE25-038A-4A14-B11A-432FECB7FA1E}"/>
              </a:ext>
            </a:extLst>
          </p:cNvPr>
          <p:cNvSpPr>
            <a:spLocks noGrp="1"/>
          </p:cNvSpPr>
          <p:nvPr>
            <p:ph type="body" sz="quarter" idx="13"/>
          </p:nvPr>
        </p:nvSpPr>
        <p:spPr>
          <a:xfrm>
            <a:off x="243633" y="3563112"/>
            <a:ext cx="4797924" cy="2928304"/>
          </a:xfrm>
        </p:spPr>
        <p:txBody>
          <a:bodyPr/>
          <a:lstStyle/>
          <a:p>
            <a:r>
              <a:rPr lang="en-US" b="1" u="sng" dirty="0" smtClean="0">
                <a:solidFill>
                  <a:schemeClr val="bg1"/>
                </a:solidFill>
              </a:rPr>
              <a:t>Project members</a:t>
            </a:r>
          </a:p>
          <a:p>
            <a:r>
              <a:rPr lang="en-US" sz="2400" dirty="0" err="1" smtClean="0">
                <a:solidFill>
                  <a:schemeClr val="bg1"/>
                </a:solidFill>
              </a:rPr>
              <a:t>Jayesh.B.Patil</a:t>
            </a:r>
            <a:r>
              <a:rPr lang="en-US" sz="2400" dirty="0" smtClean="0">
                <a:solidFill>
                  <a:schemeClr val="bg1"/>
                </a:solidFill>
              </a:rPr>
              <a:t>(46)</a:t>
            </a:r>
          </a:p>
          <a:p>
            <a:r>
              <a:rPr lang="en-US" sz="2400" dirty="0" err="1" smtClean="0">
                <a:solidFill>
                  <a:schemeClr val="bg1"/>
                </a:solidFill>
              </a:rPr>
              <a:t>Amey.A.Ratnaparkhi</a:t>
            </a:r>
            <a:r>
              <a:rPr lang="en-US" sz="2400" dirty="0" smtClean="0">
                <a:solidFill>
                  <a:schemeClr val="bg1"/>
                </a:solidFill>
              </a:rPr>
              <a:t>(51)</a:t>
            </a:r>
          </a:p>
          <a:p>
            <a:r>
              <a:rPr lang="en-US" sz="2400" dirty="0" err="1" smtClean="0">
                <a:solidFill>
                  <a:schemeClr val="bg1"/>
                </a:solidFill>
              </a:rPr>
              <a:t>Yash.D</a:t>
            </a:r>
            <a:r>
              <a:rPr lang="en-US" sz="2400" dirty="0" err="1">
                <a:solidFill>
                  <a:schemeClr val="bg1"/>
                </a:solidFill>
              </a:rPr>
              <a:t>.</a:t>
            </a:r>
            <a:r>
              <a:rPr lang="en-US" sz="2400" dirty="0" err="1" smtClean="0">
                <a:solidFill>
                  <a:schemeClr val="bg1"/>
                </a:solidFill>
              </a:rPr>
              <a:t>Shettigar</a:t>
            </a:r>
            <a:r>
              <a:rPr lang="en-US" sz="2400" dirty="0" smtClean="0">
                <a:solidFill>
                  <a:schemeClr val="bg1"/>
                </a:solidFill>
              </a:rPr>
              <a:t>(58)</a:t>
            </a:r>
          </a:p>
          <a:p>
            <a:r>
              <a:rPr lang="en-US" sz="2400" dirty="0" err="1" smtClean="0">
                <a:solidFill>
                  <a:schemeClr val="bg1"/>
                </a:solidFill>
              </a:rPr>
              <a:t>Dipak</a:t>
            </a:r>
            <a:r>
              <a:rPr lang="en-US" sz="2400" dirty="0" err="1">
                <a:solidFill>
                  <a:schemeClr val="bg1"/>
                </a:solidFill>
              </a:rPr>
              <a:t>.</a:t>
            </a:r>
            <a:r>
              <a:rPr lang="en-US" sz="2400" dirty="0" err="1" smtClean="0">
                <a:solidFill>
                  <a:schemeClr val="bg1"/>
                </a:solidFill>
              </a:rPr>
              <a:t>D.Zad</a:t>
            </a:r>
            <a:r>
              <a:rPr lang="en-US" sz="2400" dirty="0" smtClean="0">
                <a:solidFill>
                  <a:schemeClr val="bg1"/>
                </a:solidFill>
              </a:rPr>
              <a:t>(73)</a:t>
            </a:r>
            <a:endParaRPr lang="ru-RU" sz="2400" dirty="0">
              <a:solidFill>
                <a:schemeClr val="bg1"/>
              </a:solidFill>
            </a:endParaRPr>
          </a:p>
        </p:txBody>
      </p:sp>
      <p:sp>
        <p:nvSpPr>
          <p:cNvPr id="6" name="TextBox 5"/>
          <p:cNvSpPr txBox="1"/>
          <p:nvPr/>
        </p:nvSpPr>
        <p:spPr>
          <a:xfrm>
            <a:off x="9712411" y="5923005"/>
            <a:ext cx="2479589" cy="830997"/>
          </a:xfrm>
          <a:prstGeom prst="rect">
            <a:avLst/>
          </a:prstGeom>
          <a:noFill/>
        </p:spPr>
        <p:txBody>
          <a:bodyPr wrap="square" rtlCol="0">
            <a:spAutoFit/>
          </a:bodyPr>
          <a:lstStyle/>
          <a:p>
            <a:r>
              <a:rPr lang="en-US" sz="2400" dirty="0" smtClean="0">
                <a:solidFill>
                  <a:srgbClr val="FFFF00"/>
                </a:solidFill>
              </a:rPr>
              <a:t>Guide:-</a:t>
            </a:r>
          </a:p>
          <a:p>
            <a:r>
              <a:rPr lang="en-US" sz="2400" dirty="0" err="1" smtClean="0">
                <a:solidFill>
                  <a:srgbClr val="FFFF00"/>
                </a:solidFill>
              </a:rPr>
              <a:t>Prof.Dipti</a:t>
            </a:r>
            <a:r>
              <a:rPr lang="en-US" sz="2400" dirty="0" smtClean="0">
                <a:solidFill>
                  <a:srgbClr val="FFFF00"/>
                </a:solidFill>
              </a:rPr>
              <a:t> </a:t>
            </a:r>
            <a:r>
              <a:rPr lang="en-US" sz="2400" dirty="0" err="1" smtClean="0">
                <a:solidFill>
                  <a:srgbClr val="FFFF00"/>
                </a:solidFill>
              </a:rPr>
              <a:t>Raut</a:t>
            </a:r>
            <a:endParaRPr lang="en-US" sz="2400" dirty="0">
              <a:solidFill>
                <a:srgbClr val="FFFF00"/>
              </a:solidFill>
            </a:endParaRPr>
          </a:p>
        </p:txBody>
      </p:sp>
    </p:spTree>
    <p:extLst>
      <p:ext uri="{BB962C8B-B14F-4D97-AF65-F5344CB8AC3E}">
        <p14:creationId xmlns:p14="http://schemas.microsoft.com/office/powerpoint/2010/main" val="3610506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495E168-DA5E-4888-8D8A-92B118324C14}" type="slidenum">
              <a:rPr lang="ru-RU" smtClean="0"/>
              <a:pPr/>
              <a:t>10</a:t>
            </a:fld>
            <a:endParaRPr lang="ru-RU" dirty="0"/>
          </a:p>
        </p:txBody>
      </p:sp>
      <p:sp>
        <p:nvSpPr>
          <p:cNvPr id="3" name="Title 2"/>
          <p:cNvSpPr>
            <a:spLocks noGrp="1"/>
          </p:cNvSpPr>
          <p:nvPr>
            <p:ph type="title"/>
          </p:nvPr>
        </p:nvSpPr>
        <p:spPr/>
        <p:txBody>
          <a:bodyPr/>
          <a:lstStyle/>
          <a:p>
            <a:r>
              <a:rPr lang="en-US" dirty="0" smtClean="0"/>
              <a:t>ADVANTAGES</a:t>
            </a:r>
            <a:endParaRPr lang="en-US" dirty="0"/>
          </a:p>
        </p:txBody>
      </p:sp>
      <p:sp>
        <p:nvSpPr>
          <p:cNvPr id="5" name="TextBox 4"/>
          <p:cNvSpPr txBox="1"/>
          <p:nvPr/>
        </p:nvSpPr>
        <p:spPr>
          <a:xfrm>
            <a:off x="1400432" y="1845276"/>
            <a:ext cx="10033687" cy="2308324"/>
          </a:xfrm>
          <a:prstGeom prst="rect">
            <a:avLst/>
          </a:prstGeom>
          <a:noFill/>
        </p:spPr>
        <p:txBody>
          <a:bodyPr wrap="square" rtlCol="0">
            <a:spAutoFit/>
          </a:bodyPr>
          <a:lstStyle/>
          <a:p>
            <a:pPr marL="285750" indent="-285750">
              <a:buClr>
                <a:schemeClr val="bg2">
                  <a:lumMod val="50000"/>
                </a:schemeClr>
              </a:buClr>
              <a:buFont typeface="Wingdings" panose="05000000000000000000" pitchFamily="2" charset="2"/>
              <a:buChar char="§"/>
            </a:pPr>
            <a:r>
              <a:rPr lang="en-US" dirty="0" smtClean="0">
                <a:solidFill>
                  <a:schemeClr val="bg1"/>
                </a:solidFill>
              </a:rPr>
              <a:t>GUI based Project so anyone can use it easily.</a:t>
            </a:r>
            <a:endParaRPr lang="en-US" dirty="0">
              <a:solidFill>
                <a:schemeClr val="bg1"/>
              </a:solidFill>
            </a:endParaRPr>
          </a:p>
          <a:p>
            <a:pPr marL="285750" indent="-285750">
              <a:buClr>
                <a:schemeClr val="bg2">
                  <a:lumMod val="50000"/>
                </a:schemeClr>
              </a:buClr>
              <a:buFont typeface="Wingdings" panose="05000000000000000000" pitchFamily="2" charset="2"/>
              <a:buChar char="§"/>
            </a:pPr>
            <a:r>
              <a:rPr lang="en-US" dirty="0">
                <a:solidFill>
                  <a:schemeClr val="bg1"/>
                </a:solidFill>
              </a:rPr>
              <a:t>Requires less effort for operating data as it is entered through keyboard manually &amp; is cross verified also therefore more accurate.</a:t>
            </a:r>
          </a:p>
          <a:p>
            <a:pPr marL="285750" indent="-285750">
              <a:buClr>
                <a:schemeClr val="bg2">
                  <a:lumMod val="50000"/>
                </a:schemeClr>
              </a:buClr>
              <a:buFont typeface="Wingdings" panose="05000000000000000000" pitchFamily="2" charset="2"/>
              <a:buChar char="§"/>
            </a:pPr>
            <a:r>
              <a:rPr lang="en-US" dirty="0">
                <a:solidFill>
                  <a:schemeClr val="bg1"/>
                </a:solidFill>
              </a:rPr>
              <a:t>Unlimited </a:t>
            </a:r>
            <a:r>
              <a:rPr lang="en-US" dirty="0" smtClean="0">
                <a:solidFill>
                  <a:schemeClr val="bg1"/>
                </a:solidFill>
              </a:rPr>
              <a:t>life-cycle, as system </a:t>
            </a:r>
            <a:r>
              <a:rPr lang="en-US" dirty="0">
                <a:solidFill>
                  <a:schemeClr val="bg1"/>
                </a:solidFill>
              </a:rPr>
              <a:t>remains available as long as code remains in the computer </a:t>
            </a:r>
            <a:r>
              <a:rPr lang="en-US" dirty="0" smtClean="0">
                <a:solidFill>
                  <a:schemeClr val="bg1"/>
                </a:solidFill>
              </a:rPr>
              <a:t>system.</a:t>
            </a:r>
            <a:endParaRPr lang="en-US" dirty="0">
              <a:solidFill>
                <a:schemeClr val="bg1"/>
              </a:solidFill>
            </a:endParaRPr>
          </a:p>
          <a:p>
            <a:pPr marL="285750" indent="-285750">
              <a:buClr>
                <a:schemeClr val="bg2">
                  <a:lumMod val="50000"/>
                </a:schemeClr>
              </a:buClr>
              <a:buFont typeface="Wingdings" panose="05000000000000000000" pitchFamily="2" charset="2"/>
              <a:buChar char="§"/>
            </a:pPr>
            <a:r>
              <a:rPr lang="en-US" dirty="0">
                <a:solidFill>
                  <a:schemeClr val="bg1"/>
                </a:solidFill>
              </a:rPr>
              <a:t>Requires less computing storage &amp; can run in low </a:t>
            </a:r>
            <a:r>
              <a:rPr lang="en-US" dirty="0" smtClean="0">
                <a:solidFill>
                  <a:schemeClr val="bg1"/>
                </a:solidFill>
              </a:rPr>
              <a:t>specs. </a:t>
            </a:r>
            <a:r>
              <a:rPr lang="en-US" dirty="0">
                <a:solidFill>
                  <a:schemeClr val="bg1"/>
                </a:solidFill>
              </a:rPr>
              <a:t>computer system.</a:t>
            </a:r>
          </a:p>
          <a:p>
            <a:pPr marL="285750" indent="-285750">
              <a:buClr>
                <a:schemeClr val="bg2">
                  <a:lumMod val="50000"/>
                </a:schemeClr>
              </a:buClr>
              <a:buFont typeface="Wingdings" panose="05000000000000000000" pitchFamily="2" charset="2"/>
              <a:buChar char="§"/>
            </a:pPr>
            <a:r>
              <a:rPr lang="en-US" dirty="0">
                <a:solidFill>
                  <a:schemeClr val="bg1"/>
                </a:solidFill>
              </a:rPr>
              <a:t>It is fast &amp; less time consuming with computations and can manipulate data quickly into the database.</a:t>
            </a:r>
          </a:p>
        </p:txBody>
      </p:sp>
    </p:spTree>
    <p:extLst>
      <p:ext uri="{BB962C8B-B14F-4D97-AF65-F5344CB8AC3E}">
        <p14:creationId xmlns:p14="http://schemas.microsoft.com/office/powerpoint/2010/main" val="2153179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495E168-DA5E-4888-8D8A-92B118324C14}" type="slidenum">
              <a:rPr lang="ru-RU" smtClean="0"/>
              <a:pPr/>
              <a:t>11</a:t>
            </a:fld>
            <a:endParaRPr lang="ru-RU" dirty="0"/>
          </a:p>
        </p:txBody>
      </p:sp>
      <p:sp>
        <p:nvSpPr>
          <p:cNvPr id="3" name="Title 2"/>
          <p:cNvSpPr>
            <a:spLocks noGrp="1"/>
          </p:cNvSpPr>
          <p:nvPr>
            <p:ph type="title"/>
          </p:nvPr>
        </p:nvSpPr>
        <p:spPr/>
        <p:txBody>
          <a:bodyPr/>
          <a:lstStyle/>
          <a:p>
            <a:r>
              <a:rPr lang="en-US" dirty="0" smtClean="0"/>
              <a:t>Disadvantages</a:t>
            </a:r>
            <a:endParaRPr lang="en-US" dirty="0"/>
          </a:p>
        </p:txBody>
      </p:sp>
      <p:sp>
        <p:nvSpPr>
          <p:cNvPr id="5" name="TextBox 4"/>
          <p:cNvSpPr txBox="1"/>
          <p:nvPr/>
        </p:nvSpPr>
        <p:spPr>
          <a:xfrm>
            <a:off x="1268627" y="1647568"/>
            <a:ext cx="9522941" cy="1200329"/>
          </a:xfrm>
          <a:prstGeom prst="rect">
            <a:avLst/>
          </a:prstGeom>
          <a:noFill/>
        </p:spPr>
        <p:txBody>
          <a:bodyPr wrap="square" rtlCol="0">
            <a:spAutoFit/>
          </a:bodyPr>
          <a:lstStyle/>
          <a:p>
            <a:pPr marL="285750" indent="-285750">
              <a:buClr>
                <a:schemeClr val="bg2">
                  <a:lumMod val="50000"/>
                </a:schemeClr>
              </a:buClr>
              <a:buFont typeface="Wingdings" panose="05000000000000000000" pitchFamily="2" charset="2"/>
              <a:buChar char="§"/>
            </a:pPr>
            <a:r>
              <a:rPr lang="en-US" dirty="0">
                <a:solidFill>
                  <a:schemeClr val="bg1"/>
                </a:solidFill>
              </a:rPr>
              <a:t>Future - enhancement is required as it does very few </a:t>
            </a:r>
            <a:r>
              <a:rPr lang="en-US" dirty="0" smtClean="0">
                <a:solidFill>
                  <a:schemeClr val="bg1"/>
                </a:solidFill>
              </a:rPr>
              <a:t>operations.</a:t>
            </a:r>
            <a:endParaRPr lang="en-US" dirty="0">
              <a:solidFill>
                <a:schemeClr val="bg1"/>
              </a:solidFill>
            </a:endParaRPr>
          </a:p>
          <a:p>
            <a:pPr marL="285750" indent="-285750">
              <a:buClr>
                <a:schemeClr val="bg2">
                  <a:lumMod val="50000"/>
                </a:schemeClr>
              </a:buClr>
              <a:buFont typeface="Wingdings" panose="05000000000000000000" pitchFamily="2" charset="2"/>
              <a:buChar char="§"/>
            </a:pPr>
            <a:r>
              <a:rPr lang="en-US" dirty="0">
                <a:solidFill>
                  <a:schemeClr val="bg1"/>
                </a:solidFill>
              </a:rPr>
              <a:t>V</a:t>
            </a:r>
            <a:r>
              <a:rPr lang="en-US" dirty="0" smtClean="0">
                <a:solidFill>
                  <a:schemeClr val="bg1"/>
                </a:solidFill>
              </a:rPr>
              <a:t>ery </a:t>
            </a:r>
            <a:r>
              <a:rPr lang="en-US" dirty="0">
                <a:solidFill>
                  <a:schemeClr val="bg1"/>
                </a:solidFill>
              </a:rPr>
              <a:t>less useful in real time </a:t>
            </a:r>
            <a:r>
              <a:rPr lang="en-US" dirty="0" smtClean="0">
                <a:solidFill>
                  <a:schemeClr val="bg1"/>
                </a:solidFill>
              </a:rPr>
              <a:t>applications.</a:t>
            </a:r>
            <a:endParaRPr lang="en-US" dirty="0">
              <a:solidFill>
                <a:schemeClr val="bg1"/>
              </a:solidFill>
            </a:endParaRPr>
          </a:p>
          <a:p>
            <a:pPr marL="285750" indent="-285750">
              <a:buClr>
                <a:schemeClr val="bg2">
                  <a:lumMod val="50000"/>
                </a:schemeClr>
              </a:buClr>
              <a:buFont typeface="Wingdings" panose="05000000000000000000" pitchFamily="2" charset="2"/>
              <a:buChar char="§"/>
            </a:pPr>
            <a:r>
              <a:rPr lang="en-US" dirty="0">
                <a:solidFill>
                  <a:schemeClr val="bg1"/>
                </a:solidFill>
              </a:rPr>
              <a:t>The system is simple that the output is in a single window </a:t>
            </a:r>
            <a:r>
              <a:rPr lang="en-US" dirty="0" smtClean="0">
                <a:solidFill>
                  <a:schemeClr val="bg1"/>
                </a:solidFill>
              </a:rPr>
              <a:t>only.</a:t>
            </a:r>
            <a:endParaRPr lang="en-US" dirty="0">
              <a:solidFill>
                <a:schemeClr val="bg1"/>
              </a:solidFill>
            </a:endParaRPr>
          </a:p>
          <a:p>
            <a:pPr marL="285750" indent="-285750">
              <a:buClr>
                <a:schemeClr val="bg2">
                  <a:lumMod val="50000"/>
                </a:schemeClr>
              </a:buClr>
              <a:buFont typeface="Wingdings" panose="05000000000000000000" pitchFamily="2" charset="2"/>
              <a:buChar char="§"/>
            </a:pPr>
            <a:r>
              <a:rPr lang="en-US" dirty="0">
                <a:solidFill>
                  <a:schemeClr val="bg1"/>
                </a:solidFill>
              </a:rPr>
              <a:t>It has </a:t>
            </a:r>
            <a:r>
              <a:rPr lang="en-US" dirty="0" smtClean="0">
                <a:solidFill>
                  <a:schemeClr val="bg1"/>
                </a:solidFill>
              </a:rPr>
              <a:t>“.</a:t>
            </a:r>
            <a:r>
              <a:rPr lang="en-US" dirty="0" err="1" smtClean="0">
                <a:solidFill>
                  <a:schemeClr val="bg1"/>
                </a:solidFill>
              </a:rPr>
              <a:t>py</a:t>
            </a:r>
            <a:r>
              <a:rPr lang="en-US" dirty="0">
                <a:solidFill>
                  <a:schemeClr val="bg1"/>
                </a:solidFill>
              </a:rPr>
              <a:t>” file instead of </a:t>
            </a:r>
            <a:r>
              <a:rPr lang="en-US" dirty="0" smtClean="0">
                <a:solidFill>
                  <a:schemeClr val="bg1"/>
                </a:solidFill>
              </a:rPr>
              <a:t>“.exe</a:t>
            </a:r>
            <a:r>
              <a:rPr lang="en-US" dirty="0">
                <a:solidFill>
                  <a:schemeClr val="bg1"/>
                </a:solidFill>
              </a:rPr>
              <a:t>” file, therefore the source code can be modified</a:t>
            </a:r>
            <a:r>
              <a:rPr lang="en-US" dirty="0"/>
              <a:t>.</a:t>
            </a:r>
          </a:p>
        </p:txBody>
      </p:sp>
    </p:spTree>
    <p:extLst>
      <p:ext uri="{BB962C8B-B14F-4D97-AF65-F5344CB8AC3E}">
        <p14:creationId xmlns:p14="http://schemas.microsoft.com/office/powerpoint/2010/main" val="3033115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495E168-DA5E-4888-8D8A-92B118324C14}" type="slidenum">
              <a:rPr lang="ru-RU" smtClean="0"/>
              <a:pPr/>
              <a:t>12</a:t>
            </a:fld>
            <a:endParaRPr lang="ru-RU" dirty="0"/>
          </a:p>
        </p:txBody>
      </p:sp>
      <p:sp>
        <p:nvSpPr>
          <p:cNvPr id="3" name="Title 2"/>
          <p:cNvSpPr>
            <a:spLocks noGrp="1"/>
          </p:cNvSpPr>
          <p:nvPr>
            <p:ph type="title"/>
          </p:nvPr>
        </p:nvSpPr>
        <p:spPr>
          <a:xfrm>
            <a:off x="648730" y="807368"/>
            <a:ext cx="10515600" cy="1325563"/>
          </a:xfrm>
        </p:spPr>
        <p:txBody>
          <a:bodyPr/>
          <a:lstStyle/>
          <a:p>
            <a:r>
              <a:rPr lang="en-US" dirty="0" err="1" smtClean="0"/>
              <a:t>Conslusion</a:t>
            </a:r>
            <a:endParaRPr lang="en-US" dirty="0"/>
          </a:p>
        </p:txBody>
      </p:sp>
      <p:sp>
        <p:nvSpPr>
          <p:cNvPr id="7" name="TextBox 6"/>
          <p:cNvSpPr txBox="1"/>
          <p:nvPr/>
        </p:nvSpPr>
        <p:spPr>
          <a:xfrm>
            <a:off x="1645319" y="2751438"/>
            <a:ext cx="8901362" cy="1754326"/>
          </a:xfrm>
          <a:prstGeom prst="rect">
            <a:avLst/>
          </a:prstGeom>
          <a:noFill/>
        </p:spPr>
        <p:txBody>
          <a:bodyPr wrap="square" rtlCol="0">
            <a:spAutoFit/>
          </a:bodyPr>
          <a:lstStyle/>
          <a:p>
            <a:r>
              <a:rPr lang="en-US" dirty="0">
                <a:solidFill>
                  <a:schemeClr val="bg1"/>
                </a:solidFill>
              </a:rPr>
              <a:t>We  have   developed  </a:t>
            </a:r>
            <a:r>
              <a:rPr lang="en-US" dirty="0" smtClean="0">
                <a:solidFill>
                  <a:schemeClr val="bg1"/>
                </a:solidFill>
              </a:rPr>
              <a:t>this GUI based simple &amp; </a:t>
            </a:r>
            <a:r>
              <a:rPr lang="en-US" dirty="0" smtClean="0">
                <a:solidFill>
                  <a:schemeClr val="bg1"/>
                </a:solidFill>
              </a:rPr>
              <a:t>safe </a:t>
            </a:r>
            <a:r>
              <a:rPr lang="en-US" dirty="0" smtClean="0">
                <a:solidFill>
                  <a:schemeClr val="bg1"/>
                </a:solidFill>
              </a:rPr>
              <a:t>system</a:t>
            </a:r>
            <a:r>
              <a:rPr lang="en-US" dirty="0">
                <a:solidFill>
                  <a:schemeClr val="bg1"/>
                </a:solidFill>
              </a:rPr>
              <a:t>,  to  </a:t>
            </a:r>
            <a:r>
              <a:rPr lang="en-US" dirty="0" smtClean="0">
                <a:solidFill>
                  <a:schemeClr val="bg1"/>
                </a:solidFill>
              </a:rPr>
              <a:t>operate</a:t>
            </a:r>
            <a:r>
              <a:rPr lang="en-US" dirty="0" smtClean="0">
                <a:solidFill>
                  <a:schemeClr val="bg1"/>
                </a:solidFill>
              </a:rPr>
              <a:t> </a:t>
            </a:r>
            <a:r>
              <a:rPr lang="en-US" dirty="0">
                <a:solidFill>
                  <a:schemeClr val="bg1"/>
                </a:solidFill>
              </a:rPr>
              <a:t>all  the Employee </a:t>
            </a:r>
            <a:r>
              <a:rPr lang="en-US" dirty="0" smtClean="0">
                <a:solidFill>
                  <a:schemeClr val="bg1"/>
                </a:solidFill>
              </a:rPr>
              <a:t>details/info </a:t>
            </a:r>
            <a:r>
              <a:rPr lang="en-US" dirty="0">
                <a:solidFill>
                  <a:schemeClr val="bg1"/>
                </a:solidFill>
              </a:rPr>
              <a:t>like  Name, designation, </a:t>
            </a:r>
            <a:r>
              <a:rPr lang="en-US" dirty="0" err="1">
                <a:solidFill>
                  <a:schemeClr val="bg1"/>
                </a:solidFill>
              </a:rPr>
              <a:t>etc</a:t>
            </a:r>
            <a:r>
              <a:rPr lang="en-US" dirty="0">
                <a:solidFill>
                  <a:schemeClr val="bg1"/>
                </a:solidFill>
              </a:rPr>
              <a:t> </a:t>
            </a:r>
            <a:r>
              <a:rPr lang="en-US" dirty="0" smtClean="0">
                <a:solidFill>
                  <a:schemeClr val="bg1"/>
                </a:solidFill>
              </a:rPr>
              <a:t>in safe system </a:t>
            </a:r>
            <a:r>
              <a:rPr lang="en-US" dirty="0">
                <a:solidFill>
                  <a:schemeClr val="bg1"/>
                </a:solidFill>
              </a:rPr>
              <a:t>by  Single  click  on  one  platform. This  system  collects  the  data and  Shows or  reflects  all  the  data on  one </a:t>
            </a:r>
            <a:r>
              <a:rPr lang="en-US" dirty="0" smtClean="0">
                <a:solidFill>
                  <a:schemeClr val="bg1"/>
                </a:solidFill>
              </a:rPr>
              <a:t>platform and  </a:t>
            </a:r>
            <a:r>
              <a:rPr lang="en-US" dirty="0">
                <a:solidFill>
                  <a:schemeClr val="bg1"/>
                </a:solidFill>
              </a:rPr>
              <a:t>in  this  system  user  can  </a:t>
            </a:r>
            <a:r>
              <a:rPr lang="en-US" dirty="0" smtClean="0">
                <a:solidFill>
                  <a:schemeClr val="bg1"/>
                </a:solidFill>
              </a:rPr>
              <a:t>add\search\remove  </a:t>
            </a:r>
            <a:r>
              <a:rPr lang="en-US" dirty="0">
                <a:solidFill>
                  <a:schemeClr val="bg1"/>
                </a:solidFill>
              </a:rPr>
              <a:t>the  data  of  the  employee   by  simple  </a:t>
            </a:r>
            <a:r>
              <a:rPr lang="en-US" dirty="0" smtClean="0">
                <a:solidFill>
                  <a:schemeClr val="bg1"/>
                </a:solidFill>
              </a:rPr>
              <a:t>steps and keeps the employee details safe in the system.</a:t>
            </a:r>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148377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a:xfrm>
            <a:off x="0" y="0"/>
            <a:ext cx="9155429" cy="6858000"/>
          </a:xfrm>
        </p:spPr>
      </p:pic>
      <p:sp>
        <p:nvSpPr>
          <p:cNvPr id="2" name="Title 1">
            <a:extLst>
              <a:ext uri="{FF2B5EF4-FFF2-40B4-BE49-F238E27FC236}">
                <a16:creationId xmlns="" xmlns:a16="http://schemas.microsoft.com/office/drawing/2014/main" id="{D110F751-9975-4653-9855-BA1C7499B75F}"/>
              </a:ext>
            </a:extLst>
          </p:cNvPr>
          <p:cNvSpPr>
            <a:spLocks noGrp="1"/>
          </p:cNvSpPr>
          <p:nvPr>
            <p:ph type="title"/>
          </p:nvPr>
        </p:nvSpPr>
        <p:spPr>
          <a:xfrm>
            <a:off x="7998941" y="790833"/>
            <a:ext cx="4193059" cy="2939854"/>
          </a:xfrm>
        </p:spPr>
        <p:txBody>
          <a:bodyPr/>
          <a:lstStyle/>
          <a:p>
            <a:r>
              <a:rPr lang="en-US" dirty="0"/>
              <a:t>THANK</a:t>
            </a:r>
            <a:br>
              <a:rPr lang="en-US" dirty="0"/>
            </a:br>
            <a:r>
              <a:rPr lang="en-US" dirty="0"/>
              <a:t>YOU!</a:t>
            </a:r>
            <a:endParaRPr lang="ru-RU" dirty="0"/>
          </a:p>
        </p:txBody>
      </p:sp>
    </p:spTree>
    <p:extLst>
      <p:ext uri="{BB962C8B-B14F-4D97-AF65-F5344CB8AC3E}">
        <p14:creationId xmlns:p14="http://schemas.microsoft.com/office/powerpoint/2010/main" val="2314201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a:xfrm>
            <a:off x="0" y="0"/>
            <a:ext cx="12192000" cy="6602574"/>
          </a:xfrm>
        </p:spPr>
      </p:pic>
      <p:sp>
        <p:nvSpPr>
          <p:cNvPr id="2" name="Title 1">
            <a:extLst>
              <a:ext uri="{FF2B5EF4-FFF2-40B4-BE49-F238E27FC236}">
                <a16:creationId xmlns="" xmlns:a16="http://schemas.microsoft.com/office/drawing/2014/main" id="{CFA21564-E2C8-443F-8E07-E59DFA5BC6DF}"/>
              </a:ext>
            </a:extLst>
          </p:cNvPr>
          <p:cNvSpPr>
            <a:spLocks noGrp="1"/>
          </p:cNvSpPr>
          <p:nvPr>
            <p:ph type="title"/>
          </p:nvPr>
        </p:nvSpPr>
        <p:spPr>
          <a:xfrm>
            <a:off x="98854" y="675481"/>
            <a:ext cx="6359611" cy="782638"/>
          </a:xfrm>
        </p:spPr>
        <p:txBody>
          <a:bodyPr/>
          <a:lstStyle/>
          <a:p>
            <a:pPr algn="ctr"/>
            <a:r>
              <a:rPr lang="en-US" dirty="0" smtClean="0"/>
              <a:t>Introduction</a:t>
            </a:r>
            <a:endParaRPr lang="ru-RU" dirty="0"/>
          </a:p>
        </p:txBody>
      </p:sp>
      <p:sp>
        <p:nvSpPr>
          <p:cNvPr id="5" name="Text Placeholder 4">
            <a:extLst>
              <a:ext uri="{FF2B5EF4-FFF2-40B4-BE49-F238E27FC236}">
                <a16:creationId xmlns="" xmlns:a16="http://schemas.microsoft.com/office/drawing/2014/main" id="{02A2A374-6D41-4D06-9363-30924664025A}"/>
              </a:ext>
            </a:extLst>
          </p:cNvPr>
          <p:cNvSpPr>
            <a:spLocks noGrp="1"/>
          </p:cNvSpPr>
          <p:nvPr>
            <p:ph type="body" sz="quarter" idx="13"/>
          </p:nvPr>
        </p:nvSpPr>
        <p:spPr>
          <a:xfrm>
            <a:off x="-1" y="2133600"/>
            <a:ext cx="6713839" cy="4599940"/>
          </a:xfrm>
        </p:spPr>
        <p:txBody>
          <a:bodyPr>
            <a:normAutofit/>
          </a:bodyPr>
          <a:lstStyle/>
          <a:p>
            <a:pPr algn="just">
              <a:lnSpc>
                <a:spcPct val="100000"/>
              </a:lnSpc>
            </a:pPr>
            <a:r>
              <a:rPr lang="en-US" sz="1800" dirty="0">
                <a:solidFill>
                  <a:schemeClr val="bg1"/>
                </a:solidFill>
                <a:ea typeface="Times New Roman" panose="02020603050405020304" pitchFamily="18" charset="0"/>
                <a:cs typeface="Times New Roman" panose="02020603050405020304" pitchFamily="18" charset="0"/>
              </a:rPr>
              <a:t>Employees are the backbone of any company therefore their management plays a major role in deciding the success of an organization. Employee Record System (ERS) used to manage the data of the employees such as personal details, categories etc. This system </a:t>
            </a:r>
            <a:r>
              <a:rPr lang="en-US" sz="1800" dirty="0" smtClean="0">
                <a:solidFill>
                  <a:schemeClr val="bg1"/>
                </a:solidFill>
                <a:ea typeface="Times New Roman" panose="02020603050405020304" pitchFamily="18" charset="0"/>
                <a:cs typeface="Times New Roman" panose="02020603050405020304" pitchFamily="18" charset="0"/>
              </a:rPr>
              <a:t>manages </a:t>
            </a:r>
            <a:r>
              <a:rPr lang="en-US" sz="1800" dirty="0">
                <a:solidFill>
                  <a:schemeClr val="bg1"/>
                </a:solidFill>
                <a:ea typeface="Times New Roman" panose="02020603050405020304" pitchFamily="18" charset="0"/>
                <a:cs typeface="Times New Roman" panose="02020603050405020304" pitchFamily="18" charset="0"/>
              </a:rPr>
              <a:t>Employee </a:t>
            </a:r>
            <a:r>
              <a:rPr lang="en-US" sz="1800" dirty="0" smtClean="0">
                <a:solidFill>
                  <a:schemeClr val="bg1"/>
                </a:solidFill>
                <a:ea typeface="Times New Roman" panose="02020603050405020304" pitchFamily="18" charset="0"/>
                <a:cs typeface="Times New Roman" panose="02020603050405020304" pitchFamily="18" charset="0"/>
              </a:rPr>
              <a:t>record. </a:t>
            </a:r>
            <a:r>
              <a:rPr lang="en-US" sz="1800" dirty="0">
                <a:solidFill>
                  <a:schemeClr val="bg1"/>
                </a:solidFill>
                <a:ea typeface="Times New Roman" panose="02020603050405020304" pitchFamily="18" charset="0"/>
                <a:cs typeface="Times New Roman" panose="02020603050405020304" pitchFamily="18" charset="0"/>
              </a:rPr>
              <a:t>Employee Record System is a distributed application, developed to maintain the details of employees working in any </a:t>
            </a:r>
            <a:r>
              <a:rPr lang="en-US" sz="1800" dirty="0" smtClean="0">
                <a:solidFill>
                  <a:schemeClr val="bg1"/>
                </a:solidFill>
                <a:ea typeface="Times New Roman" panose="02020603050405020304" pitchFamily="18" charset="0"/>
                <a:cs typeface="Times New Roman" panose="02020603050405020304" pitchFamily="18" charset="0"/>
              </a:rPr>
              <a:t>organization for record  purpose also. </a:t>
            </a:r>
            <a:r>
              <a:rPr lang="en-US" sz="1800" dirty="0">
                <a:solidFill>
                  <a:schemeClr val="bg1"/>
                </a:solidFill>
                <a:ea typeface="Times New Roman" panose="02020603050405020304" pitchFamily="18" charset="0"/>
                <a:cs typeface="Times New Roman" panose="02020603050405020304" pitchFamily="18" charset="0"/>
              </a:rPr>
              <a:t>The ERS has been developed to override the problems prevailing in the practicing manual </a:t>
            </a:r>
            <a:r>
              <a:rPr lang="en-US" sz="1800" dirty="0" smtClean="0">
                <a:solidFill>
                  <a:schemeClr val="bg1"/>
                </a:solidFill>
                <a:ea typeface="Times New Roman" panose="02020603050405020304" pitchFamily="18" charset="0"/>
                <a:cs typeface="Times New Roman" panose="02020603050405020304" pitchFamily="18" charset="0"/>
              </a:rPr>
              <a:t>system. </a:t>
            </a:r>
            <a:r>
              <a:rPr lang="en-US" sz="1800" dirty="0">
                <a:solidFill>
                  <a:schemeClr val="bg1"/>
                </a:solidFill>
                <a:ea typeface="Times New Roman" panose="02020603050405020304" pitchFamily="18" charset="0"/>
                <a:cs typeface="Times New Roman" panose="02020603050405020304" pitchFamily="18" charset="0"/>
              </a:rPr>
              <a:t>This project aims to simplify the task of maintaining records of the employees of </a:t>
            </a:r>
            <a:r>
              <a:rPr lang="en-US" sz="1800" dirty="0" smtClean="0">
                <a:solidFill>
                  <a:schemeClr val="bg1"/>
                </a:solidFill>
                <a:ea typeface="Times New Roman" panose="02020603050405020304" pitchFamily="18" charset="0"/>
                <a:cs typeface="Times New Roman" panose="02020603050405020304" pitchFamily="18" charset="0"/>
              </a:rPr>
              <a:t>Company &amp; make sure that their information/ data is safe with the organization. </a:t>
            </a:r>
            <a:r>
              <a:rPr lang="en-US" sz="1800" dirty="0">
                <a:solidFill>
                  <a:schemeClr val="bg1"/>
                </a:solidFill>
                <a:ea typeface="Times New Roman" panose="02020603050405020304" pitchFamily="18" charset="0"/>
                <a:cs typeface="Times New Roman" panose="02020603050405020304" pitchFamily="18" charset="0"/>
              </a:rPr>
              <a:t>To develop a </a:t>
            </a:r>
            <a:r>
              <a:rPr lang="en-US" sz="1800" dirty="0" smtClean="0">
                <a:solidFill>
                  <a:schemeClr val="bg1"/>
                </a:solidFill>
                <a:ea typeface="Times New Roman" panose="02020603050405020304" pitchFamily="18" charset="0"/>
                <a:cs typeface="Times New Roman" panose="02020603050405020304" pitchFamily="18" charset="0"/>
              </a:rPr>
              <a:t>well-designed GUI based system which is easy to understand &amp; easily adaptable to </a:t>
            </a:r>
            <a:r>
              <a:rPr lang="en-US" sz="1800" dirty="0">
                <a:solidFill>
                  <a:schemeClr val="bg1"/>
                </a:solidFill>
                <a:ea typeface="Times New Roman" panose="02020603050405020304" pitchFamily="18" charset="0"/>
                <a:cs typeface="Times New Roman" panose="02020603050405020304" pitchFamily="18" charset="0"/>
              </a:rPr>
              <a:t>store employee information provides full functional reports to management of Company</a:t>
            </a:r>
            <a:r>
              <a:rPr lang="en-US" sz="1800" dirty="0" smtClean="0">
                <a:solidFill>
                  <a:schemeClr val="bg1"/>
                </a:solidFill>
                <a:ea typeface="Times New Roman" panose="02020603050405020304" pitchFamily="18" charset="0"/>
                <a:cs typeface="Times New Roman" panose="02020603050405020304" pitchFamily="18" charset="0"/>
              </a:rPr>
              <a:t>.</a:t>
            </a:r>
            <a:endParaRPr lang="en-IN" sz="1800" dirty="0">
              <a:solidFill>
                <a:schemeClr val="bg1"/>
              </a:solidFill>
              <a:ea typeface="Times New Roman" panose="02020603050405020304" pitchFamily="18" charset="0"/>
              <a:cs typeface="Times New Roman" panose="02020603050405020304" pitchFamily="18" charset="0"/>
            </a:endParaRPr>
          </a:p>
          <a:p>
            <a:endParaRPr lang="ru-RU" dirty="0"/>
          </a:p>
        </p:txBody>
      </p:sp>
      <p:sp>
        <p:nvSpPr>
          <p:cNvPr id="3" name="Slide Number Placeholder 2">
            <a:extLst>
              <a:ext uri="{FF2B5EF4-FFF2-40B4-BE49-F238E27FC236}">
                <a16:creationId xmlns=""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 xmlns:a16="http://schemas.microsoft.com/office/drawing/2014/main" id="{20B93806-769F-4C20-A684-CA4CB5BB858C}"/>
              </a:ext>
            </a:extLst>
          </p:cNvPr>
          <p:cNvSpPr>
            <a:spLocks noGrp="1"/>
          </p:cNvSpPr>
          <p:nvPr>
            <p:ph type="title"/>
          </p:nvPr>
        </p:nvSpPr>
        <p:spPr>
          <a:xfrm>
            <a:off x="6697362" y="1017553"/>
            <a:ext cx="5347019" cy="782638"/>
          </a:xfrm>
        </p:spPr>
        <p:txBody>
          <a:bodyPr>
            <a:normAutofit fontScale="90000"/>
          </a:bodyPr>
          <a:lstStyle/>
          <a:p>
            <a:r>
              <a:rPr lang="en-US" dirty="0" smtClean="0"/>
              <a:t>Problem Statement</a:t>
            </a:r>
            <a:endParaRPr lang="ru-RU" dirty="0"/>
          </a:p>
        </p:txBody>
      </p:sp>
      <p:sp>
        <p:nvSpPr>
          <p:cNvPr id="6" name="Text Placeholder 5">
            <a:extLst>
              <a:ext uri="{FF2B5EF4-FFF2-40B4-BE49-F238E27FC236}">
                <a16:creationId xmlns="" xmlns:a16="http://schemas.microsoft.com/office/drawing/2014/main" id="{E7292DFE-EBA3-4DB2-A2C7-1810115565E7}"/>
              </a:ext>
            </a:extLst>
          </p:cNvPr>
          <p:cNvSpPr>
            <a:spLocks noGrp="1"/>
          </p:cNvSpPr>
          <p:nvPr>
            <p:ph type="body" sz="quarter" idx="13"/>
          </p:nvPr>
        </p:nvSpPr>
        <p:spPr>
          <a:xfrm>
            <a:off x="6881206" y="2241516"/>
            <a:ext cx="4421856" cy="525894"/>
          </a:xfrm>
        </p:spPr>
        <p:txBody>
          <a:bodyPr>
            <a:normAutofit fontScale="92500" lnSpcReduction="20000"/>
          </a:bodyPr>
          <a:lstStyle/>
          <a:p>
            <a:r>
              <a:rPr lang="en-US" sz="1400" b="1" dirty="0" smtClean="0">
                <a:solidFill>
                  <a:schemeClr val="bg1">
                    <a:lumMod val="95000"/>
                  </a:schemeClr>
                </a:solidFill>
              </a:rPr>
              <a:t>The Source code of Project has been tested and it is found that it is working and correct,  Changes to Project are as Follows</a:t>
            </a:r>
            <a:r>
              <a:rPr lang="en-US" sz="1400" dirty="0" smtClean="0">
                <a:solidFill>
                  <a:schemeClr val="bg1">
                    <a:lumMod val="95000"/>
                  </a:schemeClr>
                </a:solidFill>
              </a:rPr>
              <a:t>:-</a:t>
            </a:r>
            <a:endParaRPr lang="ru-RU" sz="1400" dirty="0">
              <a:solidFill>
                <a:schemeClr val="bg1">
                  <a:lumMod val="95000"/>
                </a:schemeClr>
              </a:solidFill>
            </a:endParaRPr>
          </a:p>
        </p:txBody>
      </p:sp>
      <p:sp>
        <p:nvSpPr>
          <p:cNvPr id="4" name="Text Placeholder 3">
            <a:extLst>
              <a:ext uri="{FF2B5EF4-FFF2-40B4-BE49-F238E27FC236}">
                <a16:creationId xmlns="" xmlns:a16="http://schemas.microsoft.com/office/drawing/2014/main" id="{7E209D92-7413-44EE-BC90-ECE50DA3158D}"/>
              </a:ext>
            </a:extLst>
          </p:cNvPr>
          <p:cNvSpPr>
            <a:spLocks noGrp="1"/>
          </p:cNvSpPr>
          <p:nvPr>
            <p:ph type="body" sz="quarter" idx="15"/>
          </p:nvPr>
        </p:nvSpPr>
        <p:spPr>
          <a:xfrm>
            <a:off x="6857747" y="2942291"/>
            <a:ext cx="4421857" cy="2588637"/>
          </a:xfrm>
        </p:spPr>
        <p:txBody>
          <a:bodyPr>
            <a:normAutofit fontScale="92500" lnSpcReduction="10000"/>
          </a:bodyPr>
          <a:lstStyle/>
          <a:p>
            <a:r>
              <a:rPr lang="en-US" b="1" dirty="0" smtClean="0"/>
              <a:t>Login System </a:t>
            </a:r>
            <a:r>
              <a:rPr lang="en-US" dirty="0" smtClean="0"/>
              <a:t>Earlier </a:t>
            </a:r>
            <a:r>
              <a:rPr lang="en-US" dirty="0"/>
              <a:t>The Project had major security </a:t>
            </a:r>
            <a:r>
              <a:rPr lang="en-US" dirty="0" smtClean="0"/>
              <a:t>concern, now </a:t>
            </a:r>
            <a:r>
              <a:rPr lang="en-US" dirty="0"/>
              <a:t>we have </a:t>
            </a:r>
            <a:r>
              <a:rPr lang="en-US" dirty="0" smtClean="0"/>
              <a:t>implemented </a:t>
            </a:r>
            <a:r>
              <a:rPr lang="en-US" dirty="0"/>
              <a:t>a </a:t>
            </a:r>
            <a:r>
              <a:rPr lang="en-US" dirty="0" smtClean="0"/>
              <a:t>Secure login access  </a:t>
            </a:r>
            <a:r>
              <a:rPr lang="en-US" dirty="0"/>
              <a:t>and will protect the employee data</a:t>
            </a:r>
          </a:p>
          <a:p>
            <a:r>
              <a:rPr lang="en-US" b="1" dirty="0" smtClean="0"/>
              <a:t>Database Capacity &amp; Securities </a:t>
            </a:r>
            <a:r>
              <a:rPr lang="en-US" dirty="0" smtClean="0"/>
              <a:t>is improved &amp; increased</a:t>
            </a:r>
            <a:endParaRPr lang="en-US" dirty="0"/>
          </a:p>
          <a:p>
            <a:r>
              <a:rPr lang="en-US" b="1" dirty="0" smtClean="0"/>
              <a:t>New </a:t>
            </a:r>
            <a:r>
              <a:rPr lang="en-US" b="1" dirty="0"/>
              <a:t>Attributes </a:t>
            </a:r>
            <a:r>
              <a:rPr lang="en-US" dirty="0"/>
              <a:t>like blood </a:t>
            </a:r>
            <a:r>
              <a:rPr lang="en-US" dirty="0" smtClean="0"/>
              <a:t>group, address, phone </a:t>
            </a:r>
            <a:r>
              <a:rPr lang="en-US" dirty="0"/>
              <a:t>no &amp; email id</a:t>
            </a:r>
          </a:p>
          <a:p>
            <a:r>
              <a:rPr lang="en-US" b="1" dirty="0" smtClean="0"/>
              <a:t>Search </a:t>
            </a:r>
            <a:r>
              <a:rPr lang="en-US" b="1" dirty="0"/>
              <a:t>action </a:t>
            </a:r>
            <a:r>
              <a:rPr lang="en-US" dirty="0"/>
              <a:t>was just displaying the existence of entered employee but now it has gone a full rework now admin can search employee and get full information about them</a:t>
            </a:r>
            <a:r>
              <a:rPr lang="en-US" dirty="0" smtClean="0"/>
              <a:t>.</a:t>
            </a:r>
          </a:p>
          <a:p>
            <a:r>
              <a:rPr lang="en-US" b="1" dirty="0" smtClean="0"/>
              <a:t>New </a:t>
            </a:r>
            <a:r>
              <a:rPr lang="en-US" b="1" dirty="0"/>
              <a:t>GUI Update </a:t>
            </a:r>
            <a:r>
              <a:rPr lang="en-US" dirty="0"/>
              <a:t>New colors and fresh look of the Project </a:t>
            </a:r>
          </a:p>
          <a:p>
            <a:endParaRPr lang="en-US" dirty="0"/>
          </a:p>
          <a:p>
            <a:endParaRPr lang="en-US" dirty="0"/>
          </a:p>
        </p:txBody>
      </p:sp>
      <p:sp>
        <p:nvSpPr>
          <p:cNvPr id="2" name="Slide Number Placeholder 1">
            <a:extLst>
              <a:ext uri="{FF2B5EF4-FFF2-40B4-BE49-F238E27FC236}">
                <a16:creationId xmlns=""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987149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C01CE71-FC76-4B08-B6CF-991940C3CF1D}"/>
              </a:ext>
            </a:extLst>
          </p:cNvPr>
          <p:cNvSpPr>
            <a:spLocks noGrp="1"/>
          </p:cNvSpPr>
          <p:nvPr>
            <p:ph type="title"/>
          </p:nvPr>
        </p:nvSpPr>
        <p:spPr>
          <a:xfrm>
            <a:off x="609600" y="757881"/>
            <a:ext cx="5568778" cy="1057503"/>
          </a:xfrm>
        </p:spPr>
        <p:txBody>
          <a:bodyPr>
            <a:normAutofit fontScale="90000"/>
          </a:bodyPr>
          <a:lstStyle/>
          <a:p>
            <a:r>
              <a:rPr lang="en-US" dirty="0" smtClean="0"/>
              <a:t>Need Of Employee Record System</a:t>
            </a:r>
            <a:endParaRPr lang="ru-RU" dirty="0"/>
          </a:p>
        </p:txBody>
      </p:sp>
      <p:sp>
        <p:nvSpPr>
          <p:cNvPr id="4" name="Text Placeholder 3">
            <a:extLst>
              <a:ext uri="{FF2B5EF4-FFF2-40B4-BE49-F238E27FC236}">
                <a16:creationId xmlns="" xmlns:a16="http://schemas.microsoft.com/office/drawing/2014/main" id="{A88F02AC-2ACE-4B6E-9181-99EBB08906BB}"/>
              </a:ext>
            </a:extLst>
          </p:cNvPr>
          <p:cNvSpPr>
            <a:spLocks noGrp="1"/>
          </p:cNvSpPr>
          <p:nvPr>
            <p:ph type="body" sz="quarter" idx="15"/>
          </p:nvPr>
        </p:nvSpPr>
        <p:spPr>
          <a:xfrm>
            <a:off x="609600" y="2333124"/>
            <a:ext cx="4910138" cy="3499265"/>
          </a:xfrm>
        </p:spPr>
        <p:txBody>
          <a:bodyPr>
            <a:noAutofit/>
          </a:bodyPr>
          <a:lstStyle/>
          <a:p>
            <a:r>
              <a:rPr lang="en-US" sz="1800" dirty="0" smtClean="0"/>
              <a:t>Easy to Manage Data in Digital Format.</a:t>
            </a:r>
          </a:p>
          <a:p>
            <a:r>
              <a:rPr lang="en-US" sz="1800" dirty="0" smtClean="0"/>
              <a:t>Time Saving, No </a:t>
            </a:r>
            <a:r>
              <a:rPr lang="en-US" sz="1800" dirty="0" err="1" smtClean="0"/>
              <a:t>Hardwork</a:t>
            </a:r>
            <a:r>
              <a:rPr lang="en-US" sz="1800" dirty="0" smtClean="0"/>
              <a:t> required.</a:t>
            </a:r>
          </a:p>
          <a:p>
            <a:r>
              <a:rPr lang="en-US" sz="1800" dirty="0" smtClean="0"/>
              <a:t>Employee can be Categorized Easily </a:t>
            </a:r>
          </a:p>
          <a:p>
            <a:r>
              <a:rPr lang="en-US" sz="1800" dirty="0" smtClean="0"/>
              <a:t>Less Paperwork therefore environment friendly.</a:t>
            </a:r>
          </a:p>
          <a:p>
            <a:r>
              <a:rPr lang="en-US" sz="1800" dirty="0" smtClean="0"/>
              <a:t>Details Of Employee can be Searched Faster.</a:t>
            </a:r>
          </a:p>
          <a:p>
            <a:pPr marL="0" indent="0">
              <a:buNone/>
            </a:pPr>
            <a:endParaRPr lang="en-US" sz="1800" dirty="0"/>
          </a:p>
          <a:p>
            <a:endParaRPr lang="en-US" dirty="0"/>
          </a:p>
          <a:p>
            <a:pPr marL="0" indent="0">
              <a:buNone/>
            </a:pPr>
            <a:endParaRPr lang="en-US" dirty="0"/>
          </a:p>
        </p:txBody>
      </p:sp>
      <p:pic>
        <p:nvPicPr>
          <p:cNvPr id="14" name="Picture Placeholder 13" descr="Futuristic Design Office Building Against Clear Sky">
            <a:extLst>
              <a:ext uri="{FF2B5EF4-FFF2-40B4-BE49-F238E27FC236}">
                <a16:creationId xmlns=""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655792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0719E0E7-CFBA-48B5-AA1B-EA5B887F6650}"/>
              </a:ext>
            </a:extLst>
          </p:cNvPr>
          <p:cNvSpPr>
            <a:spLocks noGrp="1"/>
          </p:cNvSpPr>
          <p:nvPr>
            <p:ph type="title"/>
          </p:nvPr>
        </p:nvSpPr>
        <p:spPr bwMode="grayWhite"/>
        <p:txBody>
          <a:bodyPr/>
          <a:lstStyle/>
          <a:p>
            <a:r>
              <a:rPr lang="en-US" dirty="0" smtClean="0"/>
              <a:t>Working</a:t>
            </a:r>
            <a:endParaRPr lang="ru-RU" dirty="0"/>
          </a:p>
        </p:txBody>
      </p:sp>
      <p:sp>
        <p:nvSpPr>
          <p:cNvPr id="6" name="Text Placeholder 5">
            <a:extLst>
              <a:ext uri="{FF2B5EF4-FFF2-40B4-BE49-F238E27FC236}">
                <a16:creationId xmlns="" xmlns:a16="http://schemas.microsoft.com/office/drawing/2014/main" id="{FA6EDE3F-FD3C-4A2C-837A-5B3420BD5E75}"/>
              </a:ext>
            </a:extLst>
          </p:cNvPr>
          <p:cNvSpPr>
            <a:spLocks noGrp="1"/>
          </p:cNvSpPr>
          <p:nvPr>
            <p:ph type="body" sz="quarter" idx="20"/>
          </p:nvPr>
        </p:nvSpPr>
        <p:spPr bwMode="grayWhite">
          <a:xfrm>
            <a:off x="296239" y="2182675"/>
            <a:ext cx="8954854" cy="4184822"/>
          </a:xfrm>
        </p:spPr>
        <p:txBody>
          <a:bodyPr>
            <a:noAutofit/>
          </a:bodyPr>
          <a:lstStyle/>
          <a:p>
            <a:pPr marL="0" indent="0">
              <a:lnSpc>
                <a:spcPct val="110000"/>
              </a:lnSpc>
              <a:buNone/>
            </a:pPr>
            <a:r>
              <a:rPr lang="en-US" u="sng" dirty="0">
                <a:latin typeface="Arial Black" panose="020B0A04020102020204" pitchFamily="34" charset="0"/>
              </a:rPr>
              <a:t>Add Employee Details</a:t>
            </a:r>
            <a:r>
              <a:rPr lang="en-US" dirty="0"/>
              <a:t>: </a:t>
            </a:r>
          </a:p>
          <a:p>
            <a:pPr>
              <a:lnSpc>
                <a:spcPct val="110000"/>
              </a:lnSpc>
            </a:pPr>
            <a:r>
              <a:rPr lang="en-US" dirty="0" smtClean="0"/>
              <a:t>Click </a:t>
            </a:r>
            <a:r>
              <a:rPr lang="en-US" dirty="0"/>
              <a:t>on the Employees option located on the left side of the main </a:t>
            </a:r>
            <a:r>
              <a:rPr lang="en-US" dirty="0" smtClean="0"/>
              <a:t>dashboard. Then</a:t>
            </a:r>
            <a:r>
              <a:rPr lang="en-US" dirty="0"/>
              <a:t>, click on the ‘Add Employee’ button, and below </a:t>
            </a:r>
            <a:r>
              <a:rPr lang="en-US" dirty="0" smtClean="0"/>
              <a:t>employee. Next</a:t>
            </a:r>
            <a:r>
              <a:rPr lang="en-US" dirty="0"/>
              <a:t>, you need to add the component details as per the components added to the system.</a:t>
            </a:r>
          </a:p>
          <a:p>
            <a:pPr>
              <a:lnSpc>
                <a:spcPct val="110000"/>
              </a:lnSpc>
            </a:pPr>
            <a:endParaRPr lang="en-US" dirty="0"/>
          </a:p>
          <a:p>
            <a:pPr marL="0" indent="0">
              <a:lnSpc>
                <a:spcPct val="110000"/>
              </a:lnSpc>
              <a:buNone/>
            </a:pPr>
            <a:r>
              <a:rPr lang="en-US" u="sng" dirty="0">
                <a:latin typeface="Arial Black" panose="020B0A04020102020204" pitchFamily="34" charset="0"/>
              </a:rPr>
              <a:t>Remove Employee Details</a:t>
            </a:r>
            <a:r>
              <a:rPr lang="en-US" dirty="0"/>
              <a:t>:</a:t>
            </a:r>
          </a:p>
          <a:p>
            <a:pPr>
              <a:lnSpc>
                <a:spcPct val="110000"/>
              </a:lnSpc>
            </a:pPr>
            <a:r>
              <a:rPr lang="en-US" dirty="0"/>
              <a:t>If you want to remove the created employee record  from the system, you can do so by clicking on the remove  option to remove the employee record ,and after clicking on this Enter employee name and surname , after entering the details next click on “click to remove “ option and the record is  completely from the system.</a:t>
            </a:r>
          </a:p>
          <a:p>
            <a:pPr>
              <a:lnSpc>
                <a:spcPct val="110000"/>
              </a:lnSpc>
            </a:pPr>
            <a:endParaRPr lang="en-US" dirty="0"/>
          </a:p>
          <a:p>
            <a:pPr marL="0" indent="0">
              <a:lnSpc>
                <a:spcPct val="110000"/>
              </a:lnSpc>
              <a:buNone/>
            </a:pPr>
            <a:r>
              <a:rPr lang="en-US" u="sng" dirty="0">
                <a:latin typeface="Arial Black" panose="020B0A04020102020204" pitchFamily="34" charset="0"/>
              </a:rPr>
              <a:t>Search Employee Details</a:t>
            </a:r>
            <a:r>
              <a:rPr lang="en-US" dirty="0"/>
              <a:t>: </a:t>
            </a:r>
          </a:p>
          <a:p>
            <a:pPr>
              <a:lnSpc>
                <a:spcPct val="110000"/>
              </a:lnSpc>
            </a:pPr>
            <a:r>
              <a:rPr lang="en-US" dirty="0"/>
              <a:t>Firstly click on search option for Search Employee Details , after that Enter employee name and surname , after entering the details next click on “click to find “ option and the system show Searched employee record from the system.</a:t>
            </a:r>
          </a:p>
          <a:p>
            <a:pPr>
              <a:lnSpc>
                <a:spcPct val="110000"/>
              </a:lnSpc>
            </a:pPr>
            <a:endParaRPr lang="en-US" dirty="0"/>
          </a:p>
        </p:txBody>
      </p:sp>
      <p:sp>
        <p:nvSpPr>
          <p:cNvPr id="2" name="Slide Number Placeholder 1">
            <a:extLst>
              <a:ext uri="{FF2B5EF4-FFF2-40B4-BE49-F238E27FC236}">
                <a16:creationId xmlns=""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3846360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06E3E42-BD20-4379-871F-3E4B83D6838A}"/>
              </a:ext>
            </a:extLst>
          </p:cNvPr>
          <p:cNvSpPr>
            <a:spLocks noGrp="1"/>
          </p:cNvSpPr>
          <p:nvPr>
            <p:ph type="title"/>
          </p:nvPr>
        </p:nvSpPr>
        <p:spPr bwMode="grayWhite">
          <a:xfrm>
            <a:off x="279762" y="1433384"/>
            <a:ext cx="3822682" cy="1391499"/>
          </a:xfrm>
        </p:spPr>
        <p:txBody>
          <a:bodyPr>
            <a:normAutofit/>
          </a:bodyPr>
          <a:lstStyle/>
          <a:p>
            <a:r>
              <a:rPr lang="en-US" dirty="0" smtClean="0"/>
              <a:t>Feature Of Project</a:t>
            </a:r>
            <a:endParaRPr lang="ru-RU" dirty="0"/>
          </a:p>
        </p:txBody>
      </p:sp>
      <p:sp>
        <p:nvSpPr>
          <p:cNvPr id="5" name="Text Placeholder 4">
            <a:extLst>
              <a:ext uri="{FF2B5EF4-FFF2-40B4-BE49-F238E27FC236}">
                <a16:creationId xmlns="" xmlns:a16="http://schemas.microsoft.com/office/drawing/2014/main" id="{342E27BA-7F93-4365-B043-35F6517974F1}"/>
              </a:ext>
            </a:extLst>
          </p:cNvPr>
          <p:cNvSpPr>
            <a:spLocks noGrp="1"/>
          </p:cNvSpPr>
          <p:nvPr>
            <p:ph type="body" sz="quarter" idx="13"/>
          </p:nvPr>
        </p:nvSpPr>
        <p:spPr bwMode="grayWhite">
          <a:xfrm>
            <a:off x="486032" y="3097427"/>
            <a:ext cx="6911546" cy="3575221"/>
          </a:xfrm>
        </p:spPr>
        <p:txBody>
          <a:bodyPr>
            <a:normAutofit/>
          </a:bodyPr>
          <a:lstStyle/>
          <a:p>
            <a:pPr marL="285750" indent="-285750">
              <a:buFont typeface="Wingdings" panose="05000000000000000000" pitchFamily="2" charset="2"/>
              <a:buChar char="§"/>
            </a:pPr>
            <a:r>
              <a:rPr lang="en-US" sz="1400" dirty="0" smtClean="0">
                <a:solidFill>
                  <a:schemeClr val="bg1"/>
                </a:solidFill>
              </a:rPr>
              <a:t>User-Friendly and Complete GUI based </a:t>
            </a:r>
          </a:p>
          <a:p>
            <a:pPr marL="285750" indent="-285750">
              <a:buFont typeface="Wingdings" panose="05000000000000000000" pitchFamily="2" charset="2"/>
              <a:buChar char="§"/>
            </a:pPr>
            <a:r>
              <a:rPr lang="en-US" sz="1400" dirty="0" smtClean="0">
                <a:solidFill>
                  <a:schemeClr val="bg1"/>
                </a:solidFill>
              </a:rPr>
              <a:t>Login System to Protect Record of Employee</a:t>
            </a:r>
            <a:endParaRPr lang="en-US" sz="1400" dirty="0">
              <a:solidFill>
                <a:schemeClr val="bg1"/>
              </a:solidFill>
            </a:endParaRPr>
          </a:p>
          <a:p>
            <a:pPr marL="285750" indent="-285750">
              <a:buFont typeface="Wingdings" panose="05000000000000000000" pitchFamily="2" charset="2"/>
              <a:buChar char="§"/>
            </a:pPr>
            <a:r>
              <a:rPr lang="en-US" sz="1400" dirty="0" smtClean="0">
                <a:solidFill>
                  <a:schemeClr val="bg1"/>
                </a:solidFill>
              </a:rPr>
              <a:t>Requires </a:t>
            </a:r>
            <a:r>
              <a:rPr lang="en-US" sz="1400" dirty="0">
                <a:solidFill>
                  <a:schemeClr val="bg1"/>
                </a:solidFill>
              </a:rPr>
              <a:t>less effort for operating data as it is entered through keyboard manually &amp; is cross verified </a:t>
            </a:r>
            <a:r>
              <a:rPr lang="en-US" sz="1400" dirty="0" smtClean="0">
                <a:solidFill>
                  <a:schemeClr val="bg1"/>
                </a:solidFill>
              </a:rPr>
              <a:t>by system also </a:t>
            </a:r>
            <a:r>
              <a:rPr lang="en-US" sz="1400" dirty="0">
                <a:solidFill>
                  <a:schemeClr val="bg1"/>
                </a:solidFill>
              </a:rPr>
              <a:t>therefore more accurate.</a:t>
            </a:r>
          </a:p>
          <a:p>
            <a:pPr marL="285750" indent="-285750">
              <a:buFont typeface="Wingdings" panose="05000000000000000000" pitchFamily="2" charset="2"/>
              <a:buChar char="§"/>
            </a:pPr>
            <a:r>
              <a:rPr lang="en-US" sz="1400" dirty="0" smtClean="0">
                <a:solidFill>
                  <a:schemeClr val="bg1"/>
                </a:solidFill>
              </a:rPr>
              <a:t>Unlimited life-cycle.</a:t>
            </a:r>
            <a:endParaRPr lang="en-US" sz="1400" dirty="0">
              <a:solidFill>
                <a:schemeClr val="bg1"/>
              </a:solidFill>
            </a:endParaRPr>
          </a:p>
          <a:p>
            <a:pPr marL="285750" indent="-285750">
              <a:buFont typeface="Wingdings" panose="05000000000000000000" pitchFamily="2" charset="2"/>
              <a:buChar char="§"/>
            </a:pPr>
            <a:r>
              <a:rPr lang="en-US" sz="1400" dirty="0" smtClean="0">
                <a:solidFill>
                  <a:schemeClr val="bg1"/>
                </a:solidFill>
              </a:rPr>
              <a:t>Requires </a:t>
            </a:r>
            <a:r>
              <a:rPr lang="en-US" sz="1400" dirty="0">
                <a:solidFill>
                  <a:schemeClr val="bg1"/>
                </a:solidFill>
              </a:rPr>
              <a:t>less computing storage &amp; can run in low spec computer </a:t>
            </a:r>
            <a:r>
              <a:rPr lang="en-US" sz="1400" dirty="0" smtClean="0">
                <a:solidFill>
                  <a:schemeClr val="bg1"/>
                </a:solidFill>
              </a:rPr>
              <a:t>system ,therefore efficient system.</a:t>
            </a:r>
            <a:endParaRPr lang="en-US" sz="1400" dirty="0">
              <a:solidFill>
                <a:schemeClr val="bg1"/>
              </a:solidFill>
            </a:endParaRPr>
          </a:p>
          <a:p>
            <a:pPr marL="285750" indent="-285750">
              <a:buFont typeface="Wingdings" panose="05000000000000000000" pitchFamily="2" charset="2"/>
              <a:buChar char="§"/>
            </a:pPr>
            <a:r>
              <a:rPr lang="en-US" sz="1400" dirty="0" smtClean="0">
                <a:solidFill>
                  <a:schemeClr val="bg1"/>
                </a:solidFill>
              </a:rPr>
              <a:t>It </a:t>
            </a:r>
            <a:r>
              <a:rPr lang="en-US" sz="1400" dirty="0">
                <a:solidFill>
                  <a:schemeClr val="bg1"/>
                </a:solidFill>
              </a:rPr>
              <a:t>is fast &amp; less time consuming with computations and can manipulate data quickly into the </a:t>
            </a:r>
            <a:r>
              <a:rPr lang="en-US" sz="1400" dirty="0" smtClean="0">
                <a:solidFill>
                  <a:schemeClr val="bg1"/>
                </a:solidFill>
              </a:rPr>
              <a:t>database.</a:t>
            </a:r>
            <a:endParaRPr lang="en-US" sz="1400" dirty="0">
              <a:solidFill>
                <a:schemeClr val="bg1"/>
              </a:solidFill>
            </a:endParaRPr>
          </a:p>
          <a:p>
            <a:pPr marL="285750" indent="-285750">
              <a:buFont typeface="Wingdings" panose="05000000000000000000" pitchFamily="2" charset="2"/>
              <a:buChar char="§"/>
            </a:pPr>
            <a:endParaRPr lang="en-US" sz="1400" dirty="0">
              <a:solidFill>
                <a:schemeClr val="bg1"/>
              </a:solidFill>
            </a:endParaRPr>
          </a:p>
          <a:p>
            <a:endParaRPr lang="en-US" sz="1400" dirty="0">
              <a:solidFill>
                <a:schemeClr val="bg1"/>
              </a:solidFill>
            </a:endParaRPr>
          </a:p>
        </p:txBody>
      </p:sp>
      <p:sp>
        <p:nvSpPr>
          <p:cNvPr id="2" name="Slide Number Placeholder 1">
            <a:extLst>
              <a:ext uri="{FF2B5EF4-FFF2-40B4-BE49-F238E27FC236}">
                <a16:creationId xmlns=""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spTree>
    <p:extLst>
      <p:ext uri="{BB962C8B-B14F-4D97-AF65-F5344CB8AC3E}">
        <p14:creationId xmlns:p14="http://schemas.microsoft.com/office/powerpoint/2010/main" val="3929948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D42E07B-C167-48F8-AB6F-45BD78322261}"/>
              </a:ext>
            </a:extLst>
          </p:cNvPr>
          <p:cNvSpPr>
            <a:spLocks noGrp="1"/>
          </p:cNvSpPr>
          <p:nvPr>
            <p:ph type="title"/>
          </p:nvPr>
        </p:nvSpPr>
        <p:spPr bwMode="grayWhite">
          <a:xfrm>
            <a:off x="469231" y="0"/>
            <a:ext cx="7793319" cy="1524185"/>
          </a:xfrm>
        </p:spPr>
        <p:txBody>
          <a:bodyPr/>
          <a:lstStyle/>
          <a:p>
            <a:r>
              <a:rPr lang="en-US" dirty="0" smtClean="0"/>
              <a:t>Future Scope</a:t>
            </a:r>
            <a:endParaRPr lang="ru-RU" dirty="0"/>
          </a:p>
        </p:txBody>
      </p:sp>
      <p:sp>
        <p:nvSpPr>
          <p:cNvPr id="5" name="Text Placeholder 4">
            <a:extLst>
              <a:ext uri="{FF2B5EF4-FFF2-40B4-BE49-F238E27FC236}">
                <a16:creationId xmlns="" xmlns:a16="http://schemas.microsoft.com/office/drawing/2014/main" id="{ADE478EB-C91D-4F65-ABE7-97357B17A1CA}"/>
              </a:ext>
            </a:extLst>
          </p:cNvPr>
          <p:cNvSpPr>
            <a:spLocks noGrp="1"/>
          </p:cNvSpPr>
          <p:nvPr>
            <p:ph type="body" sz="quarter" idx="13"/>
          </p:nvPr>
        </p:nvSpPr>
        <p:spPr bwMode="grayWhite">
          <a:xfrm>
            <a:off x="774032" y="3198228"/>
            <a:ext cx="7645038" cy="2154741"/>
          </a:xfrm>
        </p:spPr>
        <p:txBody>
          <a:bodyPr>
            <a:normAutofit/>
          </a:bodyPr>
          <a:lstStyle/>
          <a:p>
            <a:pPr marL="342900" indent="-342900">
              <a:buClr>
                <a:schemeClr val="bg2">
                  <a:lumMod val="50000"/>
                </a:schemeClr>
              </a:buClr>
              <a:buFont typeface="Wingdings" panose="05000000000000000000" pitchFamily="2" charset="2"/>
              <a:buChar char="§"/>
            </a:pPr>
            <a:r>
              <a:rPr lang="en-US" sz="1600" dirty="0" smtClean="0">
                <a:solidFill>
                  <a:schemeClr val="bg1"/>
                </a:solidFill>
              </a:rPr>
              <a:t>Project can be Converted in Stand-alone </a:t>
            </a:r>
            <a:r>
              <a:rPr lang="en-US" sz="1600" b="1" dirty="0" smtClean="0">
                <a:solidFill>
                  <a:schemeClr val="bg1"/>
                </a:solidFill>
              </a:rPr>
              <a:t>.exe </a:t>
            </a:r>
            <a:r>
              <a:rPr lang="en-US" sz="1600" dirty="0" smtClean="0">
                <a:solidFill>
                  <a:schemeClr val="bg1"/>
                </a:solidFill>
              </a:rPr>
              <a:t>application so it can be developed with updates &amp; shared among computer system.</a:t>
            </a:r>
          </a:p>
          <a:p>
            <a:pPr marL="342900" indent="-342900">
              <a:buClr>
                <a:schemeClr val="bg2">
                  <a:lumMod val="50000"/>
                </a:schemeClr>
              </a:buClr>
              <a:buFont typeface="Wingdings" panose="05000000000000000000" pitchFamily="2" charset="2"/>
              <a:buChar char="§"/>
            </a:pPr>
            <a:r>
              <a:rPr lang="en-US" sz="1600" dirty="0" smtClean="0">
                <a:solidFill>
                  <a:schemeClr val="bg1"/>
                </a:solidFill>
              </a:rPr>
              <a:t>The System can be improved by Proper database using MYSQL for more Security and File safety </a:t>
            </a:r>
            <a:r>
              <a:rPr lang="en-US" sz="1600" dirty="0" err="1" smtClean="0">
                <a:solidFill>
                  <a:schemeClr val="bg1"/>
                </a:solidFill>
              </a:rPr>
              <a:t>eg</a:t>
            </a:r>
            <a:r>
              <a:rPr lang="en-US" sz="1600" dirty="0" smtClean="0">
                <a:solidFill>
                  <a:schemeClr val="bg1"/>
                </a:solidFill>
              </a:rPr>
              <a:t>:- corrupt file or OS failure.</a:t>
            </a:r>
          </a:p>
          <a:p>
            <a:pPr marL="342900" indent="-342900">
              <a:buClr>
                <a:schemeClr val="bg2">
                  <a:lumMod val="50000"/>
                </a:schemeClr>
              </a:buClr>
              <a:buFont typeface="Wingdings" panose="05000000000000000000" pitchFamily="2" charset="2"/>
              <a:buChar char="§"/>
            </a:pPr>
            <a:r>
              <a:rPr lang="en-US" sz="1600" dirty="0" smtClean="0">
                <a:solidFill>
                  <a:schemeClr val="bg1"/>
                </a:solidFill>
              </a:rPr>
              <a:t>Server based File manager can be added to secure from potential data risks.</a:t>
            </a:r>
          </a:p>
          <a:p>
            <a:pPr marL="342900" indent="-342900">
              <a:buClr>
                <a:schemeClr val="bg2">
                  <a:lumMod val="50000"/>
                </a:schemeClr>
              </a:buClr>
              <a:buFont typeface="Wingdings" panose="05000000000000000000" pitchFamily="2" charset="2"/>
              <a:buChar char="§"/>
            </a:pPr>
            <a:r>
              <a:rPr lang="en-US" sz="1600" dirty="0" smtClean="0">
                <a:solidFill>
                  <a:schemeClr val="bg1"/>
                </a:solidFill>
              </a:rPr>
              <a:t>More Features and operations can be added like Payroll section, attendance section, etc.</a:t>
            </a:r>
            <a:endParaRPr lang="en-US" sz="1600" dirty="0">
              <a:solidFill>
                <a:schemeClr val="bg1"/>
              </a:solidFill>
            </a:endParaRPr>
          </a:p>
        </p:txBody>
      </p:sp>
      <p:sp>
        <p:nvSpPr>
          <p:cNvPr id="2" name="Slide Number Placeholder 1">
            <a:extLst>
              <a:ext uri="{FF2B5EF4-FFF2-40B4-BE49-F238E27FC236}">
                <a16:creationId xmlns=""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val="2519517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 xmlns:a16="http://schemas.microsoft.com/office/drawing/2014/main" id="{2E4FFE8E-5987-44EA-AF65-5CFA15DD7653}"/>
              </a:ext>
            </a:extLst>
          </p:cNvPr>
          <p:cNvSpPr>
            <a:spLocks noGrp="1"/>
          </p:cNvSpPr>
          <p:nvPr>
            <p:ph type="title"/>
          </p:nvPr>
        </p:nvSpPr>
        <p:spPr bwMode="auto"/>
        <p:txBody>
          <a:bodyPr/>
          <a:lstStyle/>
          <a:p>
            <a:pPr algn="ctr"/>
            <a:r>
              <a:rPr lang="en-US" dirty="0" smtClean="0"/>
              <a:t>Snapshots</a:t>
            </a:r>
            <a:endParaRPr lang="ru-RU" dirty="0"/>
          </a:p>
        </p:txBody>
      </p:sp>
      <p:sp>
        <p:nvSpPr>
          <p:cNvPr id="2" name="Slide Number Placeholder 1">
            <a:extLst>
              <a:ext uri="{FF2B5EF4-FFF2-40B4-BE49-F238E27FC236}">
                <a16:creationId xmlns=""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8</a:t>
            </a:fld>
            <a:endParaRPr lang="ru-RU" dirty="0"/>
          </a:p>
        </p:txBody>
      </p:sp>
      <p:pic>
        <p:nvPicPr>
          <p:cNvPr id="5" name="Picture 4"/>
          <p:cNvPicPr/>
          <p:nvPr/>
        </p:nvPicPr>
        <p:blipFill>
          <a:blip r:embed="rId3"/>
          <a:stretch>
            <a:fillRect/>
          </a:stretch>
        </p:blipFill>
        <p:spPr>
          <a:xfrm>
            <a:off x="744415" y="1943637"/>
            <a:ext cx="5093677" cy="2815932"/>
          </a:xfrm>
          <a:prstGeom prst="rect">
            <a:avLst/>
          </a:prstGeom>
        </p:spPr>
      </p:pic>
      <p:pic>
        <p:nvPicPr>
          <p:cNvPr id="6" name="Picture 5"/>
          <p:cNvPicPr/>
          <p:nvPr/>
        </p:nvPicPr>
        <p:blipFill>
          <a:blip r:embed="rId4"/>
          <a:stretch>
            <a:fillRect/>
          </a:stretch>
        </p:blipFill>
        <p:spPr>
          <a:xfrm>
            <a:off x="6430108" y="3615371"/>
            <a:ext cx="5093677" cy="2715091"/>
          </a:xfrm>
          <a:prstGeom prst="rect">
            <a:avLst/>
          </a:prstGeom>
        </p:spPr>
      </p:pic>
      <p:sp>
        <p:nvSpPr>
          <p:cNvPr id="7" name="TextBox 6"/>
          <p:cNvSpPr txBox="1"/>
          <p:nvPr/>
        </p:nvSpPr>
        <p:spPr>
          <a:xfrm>
            <a:off x="6430108" y="2256747"/>
            <a:ext cx="2907323" cy="369332"/>
          </a:xfrm>
          <a:prstGeom prst="rect">
            <a:avLst/>
          </a:prstGeom>
          <a:noFill/>
        </p:spPr>
        <p:txBody>
          <a:bodyPr wrap="square" rtlCol="0">
            <a:spAutoFit/>
          </a:bodyPr>
          <a:lstStyle/>
          <a:p>
            <a:r>
              <a:rPr lang="en-US" b="1" dirty="0">
                <a:solidFill>
                  <a:schemeClr val="bg1"/>
                </a:solidFill>
              </a:rPr>
              <a:t>Login page of System</a:t>
            </a:r>
            <a:endParaRPr lang="en-US" dirty="0">
              <a:solidFill>
                <a:schemeClr val="bg1"/>
              </a:solidFill>
            </a:endParaRPr>
          </a:p>
        </p:txBody>
      </p:sp>
      <p:sp>
        <p:nvSpPr>
          <p:cNvPr id="8" name="TextBox 7"/>
          <p:cNvSpPr txBox="1"/>
          <p:nvPr/>
        </p:nvSpPr>
        <p:spPr>
          <a:xfrm>
            <a:off x="2766646" y="5206607"/>
            <a:ext cx="2989384" cy="646331"/>
          </a:xfrm>
          <a:prstGeom prst="rect">
            <a:avLst/>
          </a:prstGeom>
          <a:noFill/>
        </p:spPr>
        <p:txBody>
          <a:bodyPr wrap="square" rtlCol="0">
            <a:spAutoFit/>
          </a:bodyPr>
          <a:lstStyle/>
          <a:p>
            <a:r>
              <a:rPr lang="en-US" b="1" dirty="0" smtClean="0">
                <a:solidFill>
                  <a:schemeClr val="bg1"/>
                </a:solidFill>
              </a:rPr>
              <a:t>Adding Employee in the database</a:t>
            </a:r>
            <a:endParaRPr lang="en-US" dirty="0">
              <a:solidFill>
                <a:schemeClr val="bg1"/>
              </a:solidFill>
            </a:endParaRPr>
          </a:p>
        </p:txBody>
      </p:sp>
    </p:spTree>
    <p:extLst>
      <p:ext uri="{BB962C8B-B14F-4D97-AF65-F5344CB8AC3E}">
        <p14:creationId xmlns:p14="http://schemas.microsoft.com/office/powerpoint/2010/main" val="13557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FF2F0B8-896C-4D84-9FF9-3E3607F9E57C}"/>
              </a:ext>
            </a:extLst>
          </p:cNvPr>
          <p:cNvSpPr>
            <a:spLocks noGrp="1"/>
          </p:cNvSpPr>
          <p:nvPr>
            <p:ph type="title"/>
          </p:nvPr>
        </p:nvSpPr>
        <p:spPr bwMode="grayWhite"/>
        <p:txBody>
          <a:bodyPr/>
          <a:lstStyle/>
          <a:p>
            <a:r>
              <a:rPr lang="en-US" dirty="0" smtClean="0"/>
              <a:t>Snapshots</a:t>
            </a:r>
            <a:endParaRPr lang="ru-RU" dirty="0"/>
          </a:p>
        </p:txBody>
      </p:sp>
      <p:sp>
        <p:nvSpPr>
          <p:cNvPr id="2" name="Slide Number Placeholder 1">
            <a:extLst>
              <a:ext uri="{FF2B5EF4-FFF2-40B4-BE49-F238E27FC236}">
                <a16:creationId xmlns=""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9</a:t>
            </a:fld>
            <a:endParaRPr lang="ru-RU" dirty="0"/>
          </a:p>
        </p:txBody>
      </p:sp>
      <p:pic>
        <p:nvPicPr>
          <p:cNvPr id="6" name="Picture 5"/>
          <p:cNvPicPr/>
          <p:nvPr/>
        </p:nvPicPr>
        <p:blipFill>
          <a:blip r:embed="rId2"/>
          <a:stretch>
            <a:fillRect/>
          </a:stretch>
        </p:blipFill>
        <p:spPr>
          <a:xfrm>
            <a:off x="439616" y="1442379"/>
            <a:ext cx="5316416" cy="2813098"/>
          </a:xfrm>
          <a:prstGeom prst="rect">
            <a:avLst/>
          </a:prstGeom>
        </p:spPr>
      </p:pic>
      <p:pic>
        <p:nvPicPr>
          <p:cNvPr id="7" name="Picture 6"/>
          <p:cNvPicPr/>
          <p:nvPr/>
        </p:nvPicPr>
        <p:blipFill>
          <a:blip r:embed="rId3"/>
          <a:stretch>
            <a:fillRect/>
          </a:stretch>
        </p:blipFill>
        <p:spPr>
          <a:xfrm>
            <a:off x="6046178" y="3247733"/>
            <a:ext cx="5325208" cy="2813098"/>
          </a:xfrm>
          <a:prstGeom prst="rect">
            <a:avLst/>
          </a:prstGeom>
        </p:spPr>
      </p:pic>
      <p:sp>
        <p:nvSpPr>
          <p:cNvPr id="3" name="TextBox 2"/>
          <p:cNvSpPr txBox="1"/>
          <p:nvPr/>
        </p:nvSpPr>
        <p:spPr>
          <a:xfrm>
            <a:off x="6260123" y="1899138"/>
            <a:ext cx="2907323" cy="646331"/>
          </a:xfrm>
          <a:prstGeom prst="rect">
            <a:avLst/>
          </a:prstGeom>
          <a:noFill/>
        </p:spPr>
        <p:txBody>
          <a:bodyPr wrap="square" rtlCol="0">
            <a:spAutoFit/>
          </a:bodyPr>
          <a:lstStyle/>
          <a:p>
            <a:r>
              <a:rPr lang="en-US" b="1" dirty="0" smtClean="0">
                <a:solidFill>
                  <a:schemeClr val="bg1"/>
                </a:solidFill>
              </a:rPr>
              <a:t>Removing Employee from the database</a:t>
            </a:r>
            <a:endParaRPr lang="en-US" dirty="0">
              <a:solidFill>
                <a:schemeClr val="bg1"/>
              </a:solidFill>
            </a:endParaRPr>
          </a:p>
        </p:txBody>
      </p:sp>
      <p:sp>
        <p:nvSpPr>
          <p:cNvPr id="8" name="TextBox 7"/>
          <p:cNvSpPr txBox="1"/>
          <p:nvPr/>
        </p:nvSpPr>
        <p:spPr>
          <a:xfrm>
            <a:off x="2233246" y="4888523"/>
            <a:ext cx="2989384" cy="646331"/>
          </a:xfrm>
          <a:prstGeom prst="rect">
            <a:avLst/>
          </a:prstGeom>
          <a:noFill/>
        </p:spPr>
        <p:txBody>
          <a:bodyPr wrap="square" rtlCol="0">
            <a:spAutoFit/>
          </a:bodyPr>
          <a:lstStyle/>
          <a:p>
            <a:r>
              <a:rPr lang="en-US" b="1" dirty="0" smtClean="0">
                <a:solidFill>
                  <a:schemeClr val="bg1"/>
                </a:solidFill>
              </a:rPr>
              <a:t>Searching Employee in the database</a:t>
            </a:r>
            <a:endParaRPr lang="en-US" dirty="0">
              <a:solidFill>
                <a:schemeClr val="bg1"/>
              </a:solidFill>
            </a:endParaRPr>
          </a:p>
        </p:txBody>
      </p:sp>
    </p:spTree>
    <p:extLst>
      <p:ext uri="{BB962C8B-B14F-4D97-AF65-F5344CB8AC3E}">
        <p14:creationId xmlns:p14="http://schemas.microsoft.com/office/powerpoint/2010/main" val="2575674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xmlns=""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3.xml><?xml version="1.0" encoding="utf-8"?>
<ds:datastoreItem xmlns:ds="http://schemas.openxmlformats.org/officeDocument/2006/customXml" ds:itemID="{947A0EF5-23A9-4627-BC46-745B7DD804D2}">
  <ds:schemaRefs>
    <ds:schemaRef ds:uri="http://purl.org/dc/terms/"/>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fb0879af-3eba-417a-a55a-ffe6dcd6ca77"/>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883</Words>
  <Application>Microsoft Office PowerPoint</Application>
  <PresentationFormat>Custom</PresentationFormat>
  <Paragraphs>76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Record System</vt:lpstr>
      <vt:lpstr>Introduction</vt:lpstr>
      <vt:lpstr>Problem Statement</vt:lpstr>
      <vt:lpstr>Need Of Employee Record System</vt:lpstr>
      <vt:lpstr>Working</vt:lpstr>
      <vt:lpstr>Feature Of Project</vt:lpstr>
      <vt:lpstr>Future Scope</vt:lpstr>
      <vt:lpstr>Snapshots</vt:lpstr>
      <vt:lpstr>Snapshots</vt:lpstr>
      <vt:lpstr>ADVANTAGES</vt:lpstr>
      <vt:lpstr>Disadvantages</vt:lpstr>
      <vt:lpstr>Conslusion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2021-05-18T13:34:08Z</dcterms:created>
  <dcterms:modified xsi:type="dcterms:W3CDTF">2021-05-20T05:44:47Z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