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2" r:id="rId3"/>
    <p:sldId id="259" r:id="rId4"/>
    <p:sldId id="269" r:id="rId5"/>
    <p:sldId id="270" r:id="rId6"/>
    <p:sldId id="283" r:id="rId7"/>
    <p:sldId id="261" r:id="rId8"/>
    <p:sldId id="260" r:id="rId9"/>
    <p:sldId id="272" r:id="rId10"/>
    <p:sldId id="267" r:id="rId11"/>
    <p:sldId id="271" r:id="rId12"/>
    <p:sldId id="273" r:id="rId13"/>
    <p:sldId id="274" r:id="rId14"/>
    <p:sldId id="275" r:id="rId15"/>
    <p:sldId id="276" r:id="rId16"/>
    <p:sldId id="262" r:id="rId17"/>
    <p:sldId id="277" r:id="rId18"/>
    <p:sldId id="278" r:id="rId19"/>
    <p:sldId id="279" r:id="rId20"/>
    <p:sldId id="280" r:id="rId21"/>
    <p:sldId id="281" r:id="rId22"/>
    <p:sldId id="263" r:id="rId23"/>
    <p:sldId id="264"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0B241-2117-405B-AD37-162D2301329D}" type="doc">
      <dgm:prSet loTypeId="urn:microsoft.com/office/officeart/2005/8/layout/vList3#1" loCatId="list" qsTypeId="urn:microsoft.com/office/officeart/2005/8/quickstyle/simple1" qsCatId="simple" csTypeId="urn:microsoft.com/office/officeart/2005/8/colors/accent1_2" csCatId="accent1" phldr="1"/>
      <dgm:spPr/>
    </dgm:pt>
    <dgm:pt modelId="{C7321D1B-FFC7-43F6-B455-D0A85D337677}">
      <dgm:prSet phldrT="[Text]"/>
      <dgm:spPr/>
      <dgm:t>
        <a:bodyPr/>
        <a:lstStyle/>
        <a:p>
          <a:r>
            <a:rPr lang="en-US" b="0" i="0" dirty="0" smtClean="0"/>
            <a:t>Reduced costs for the business and the and customer.</a:t>
          </a:r>
          <a:endParaRPr lang="en-US" dirty="0"/>
        </a:p>
      </dgm:t>
    </dgm:pt>
    <dgm:pt modelId="{25C2193C-2816-41EA-929E-E1DCC9F020C6}" type="parTrans" cxnId="{45207A16-CBC0-4FDC-9658-ED3A920A4F16}">
      <dgm:prSet/>
      <dgm:spPr/>
      <dgm:t>
        <a:bodyPr/>
        <a:lstStyle/>
        <a:p>
          <a:endParaRPr lang="en-US"/>
        </a:p>
      </dgm:t>
    </dgm:pt>
    <dgm:pt modelId="{BDF4CFA8-E459-43AE-8F1F-54745DCC4540}" type="sibTrans" cxnId="{45207A16-CBC0-4FDC-9658-ED3A920A4F16}">
      <dgm:prSet/>
      <dgm:spPr/>
      <dgm:t>
        <a:bodyPr/>
        <a:lstStyle/>
        <a:p>
          <a:endParaRPr lang="en-US"/>
        </a:p>
      </dgm:t>
    </dgm:pt>
    <dgm:pt modelId="{CFE7F002-11D9-4CF1-86AD-818A95C0E44C}">
      <dgm:prSet phldrT="[Text]"/>
      <dgm:spPr/>
      <dgm:t>
        <a:bodyPr/>
        <a:lstStyle/>
        <a:p>
          <a:r>
            <a:rPr lang="en-US" b="0" i="0" dirty="0" smtClean="0"/>
            <a:t>Improvement in visibility and security, especially in transit.</a:t>
          </a:r>
          <a:endParaRPr lang="en-US" dirty="0"/>
        </a:p>
      </dgm:t>
    </dgm:pt>
    <dgm:pt modelId="{3616EEE2-DA44-4FB3-A4AF-849505D24210}" type="parTrans" cxnId="{1381767C-DA37-422C-9CAB-CE42B1B67A39}">
      <dgm:prSet/>
      <dgm:spPr/>
      <dgm:t>
        <a:bodyPr/>
        <a:lstStyle/>
        <a:p>
          <a:endParaRPr lang="en-US"/>
        </a:p>
      </dgm:t>
    </dgm:pt>
    <dgm:pt modelId="{B1877C7A-BE43-4933-9641-BA9DC80F7159}" type="sibTrans" cxnId="{1381767C-DA37-422C-9CAB-CE42B1B67A39}">
      <dgm:prSet/>
      <dgm:spPr/>
      <dgm:t>
        <a:bodyPr/>
        <a:lstStyle/>
        <a:p>
          <a:endParaRPr lang="en-US"/>
        </a:p>
      </dgm:t>
    </dgm:pt>
    <dgm:pt modelId="{B26727DC-ADBD-44D7-8053-8DB8B67751E8}">
      <dgm:prSet phldrT="[Text]"/>
      <dgm:spPr/>
      <dgm:t>
        <a:bodyPr/>
        <a:lstStyle/>
        <a:p>
          <a:r>
            <a:rPr lang="en-US" b="0" i="0" dirty="0" smtClean="0"/>
            <a:t>Simplification of supply chain processes.</a:t>
          </a:r>
          <a:endParaRPr lang="en-US" dirty="0"/>
        </a:p>
      </dgm:t>
    </dgm:pt>
    <dgm:pt modelId="{FF77C20A-0389-4C86-B059-1D43FE1269F6}" type="parTrans" cxnId="{E77273E3-60FF-4898-82D4-B87B4964667E}">
      <dgm:prSet/>
      <dgm:spPr/>
      <dgm:t>
        <a:bodyPr/>
        <a:lstStyle/>
        <a:p>
          <a:endParaRPr lang="en-US"/>
        </a:p>
      </dgm:t>
    </dgm:pt>
    <dgm:pt modelId="{E667F5AA-E4B6-4C3B-AB97-E09CB46CD11F}" type="sibTrans" cxnId="{E77273E3-60FF-4898-82D4-B87B4964667E}">
      <dgm:prSet/>
      <dgm:spPr/>
      <dgm:t>
        <a:bodyPr/>
        <a:lstStyle/>
        <a:p>
          <a:endParaRPr lang="en-US"/>
        </a:p>
      </dgm:t>
    </dgm:pt>
    <dgm:pt modelId="{51EAC668-67D6-423F-81BD-68F931A47167}" type="pres">
      <dgm:prSet presAssocID="{2F30B241-2117-405B-AD37-162D2301329D}" presName="linearFlow" presStyleCnt="0">
        <dgm:presLayoutVars>
          <dgm:dir/>
          <dgm:resizeHandles val="exact"/>
        </dgm:presLayoutVars>
      </dgm:prSet>
      <dgm:spPr/>
    </dgm:pt>
    <dgm:pt modelId="{E4C0F3FB-1438-4499-967A-3FD159CBBC1A}" type="pres">
      <dgm:prSet presAssocID="{C7321D1B-FFC7-43F6-B455-D0A85D337677}" presName="composite" presStyleCnt="0"/>
      <dgm:spPr/>
    </dgm:pt>
    <dgm:pt modelId="{BAC250AB-8E44-46EA-9094-94F653A7179A}" type="pres">
      <dgm:prSet presAssocID="{C7321D1B-FFC7-43F6-B455-D0A85D337677}" presName="imgShp" presStyleLbl="fgImgPlace1" presStyleIdx="0" presStyleCnt="3"/>
      <dgm:spPr>
        <a:blipFill rotWithShape="0">
          <a:blip xmlns:r="http://schemas.openxmlformats.org/officeDocument/2006/relationships" r:embed="rId1"/>
          <a:stretch>
            <a:fillRect/>
          </a:stretch>
        </a:blipFill>
      </dgm:spPr>
    </dgm:pt>
    <dgm:pt modelId="{DD83BFED-1DC4-4A97-A315-C3FB6E55DC8E}" type="pres">
      <dgm:prSet presAssocID="{C7321D1B-FFC7-43F6-B455-D0A85D337677}" presName="txShp" presStyleLbl="node1" presStyleIdx="0" presStyleCnt="3">
        <dgm:presLayoutVars>
          <dgm:bulletEnabled val="1"/>
        </dgm:presLayoutVars>
      </dgm:prSet>
      <dgm:spPr/>
      <dgm:t>
        <a:bodyPr/>
        <a:lstStyle/>
        <a:p>
          <a:endParaRPr lang="en-US"/>
        </a:p>
      </dgm:t>
    </dgm:pt>
    <dgm:pt modelId="{30708B87-7768-432E-891B-37FBD1B9E445}" type="pres">
      <dgm:prSet presAssocID="{BDF4CFA8-E459-43AE-8F1F-54745DCC4540}" presName="spacing" presStyleCnt="0"/>
      <dgm:spPr/>
    </dgm:pt>
    <dgm:pt modelId="{4D21C77D-9391-4B72-A405-01E5E0D15169}" type="pres">
      <dgm:prSet presAssocID="{CFE7F002-11D9-4CF1-86AD-818A95C0E44C}" presName="composite" presStyleCnt="0"/>
      <dgm:spPr/>
    </dgm:pt>
    <dgm:pt modelId="{A6415745-74A4-4246-BB00-58DD8E0BD240}" type="pres">
      <dgm:prSet presAssocID="{CFE7F002-11D9-4CF1-86AD-818A95C0E44C}" presName="imgShp" presStyleLbl="fgImgPlace1" presStyleIdx="1" presStyleCnt="3"/>
      <dgm:spPr>
        <a:blipFill rotWithShape="0">
          <a:blip xmlns:r="http://schemas.openxmlformats.org/officeDocument/2006/relationships" r:embed="rId1"/>
          <a:stretch>
            <a:fillRect/>
          </a:stretch>
        </a:blipFill>
      </dgm:spPr>
    </dgm:pt>
    <dgm:pt modelId="{40655421-A8F3-45DC-8397-808324FA54A6}" type="pres">
      <dgm:prSet presAssocID="{CFE7F002-11D9-4CF1-86AD-818A95C0E44C}" presName="txShp" presStyleLbl="node1" presStyleIdx="1" presStyleCnt="3">
        <dgm:presLayoutVars>
          <dgm:bulletEnabled val="1"/>
        </dgm:presLayoutVars>
      </dgm:prSet>
      <dgm:spPr/>
      <dgm:t>
        <a:bodyPr/>
        <a:lstStyle/>
        <a:p>
          <a:endParaRPr lang="en-US"/>
        </a:p>
      </dgm:t>
    </dgm:pt>
    <dgm:pt modelId="{675E1948-71CE-44FF-A527-CB3D4CC60AB8}" type="pres">
      <dgm:prSet presAssocID="{B1877C7A-BE43-4933-9641-BA9DC80F7159}" presName="spacing" presStyleCnt="0"/>
      <dgm:spPr/>
    </dgm:pt>
    <dgm:pt modelId="{4DCCC064-5F5E-42F8-A23F-5C1B6E999289}" type="pres">
      <dgm:prSet presAssocID="{B26727DC-ADBD-44D7-8053-8DB8B67751E8}" presName="composite" presStyleCnt="0"/>
      <dgm:spPr/>
    </dgm:pt>
    <dgm:pt modelId="{3B695010-C5DB-4322-89DA-1187706D5E7C}" type="pres">
      <dgm:prSet presAssocID="{B26727DC-ADBD-44D7-8053-8DB8B67751E8}" presName="imgShp" presStyleLbl="fgImgPlace1" presStyleIdx="2" presStyleCnt="3"/>
      <dgm:spPr>
        <a:blipFill rotWithShape="0">
          <a:blip xmlns:r="http://schemas.openxmlformats.org/officeDocument/2006/relationships" r:embed="rId1"/>
          <a:stretch>
            <a:fillRect/>
          </a:stretch>
        </a:blipFill>
      </dgm:spPr>
    </dgm:pt>
    <dgm:pt modelId="{96A508B4-692C-44BE-B534-4C943A2618B7}" type="pres">
      <dgm:prSet presAssocID="{B26727DC-ADBD-44D7-8053-8DB8B67751E8}" presName="txShp" presStyleLbl="node1" presStyleIdx="2" presStyleCnt="3">
        <dgm:presLayoutVars>
          <dgm:bulletEnabled val="1"/>
        </dgm:presLayoutVars>
      </dgm:prSet>
      <dgm:spPr/>
      <dgm:t>
        <a:bodyPr/>
        <a:lstStyle/>
        <a:p>
          <a:endParaRPr lang="en-US"/>
        </a:p>
      </dgm:t>
    </dgm:pt>
  </dgm:ptLst>
  <dgm:cxnLst>
    <dgm:cxn modelId="{3D6218EC-7DF1-4323-8D7C-1A552A5AF218}" type="presOf" srcId="{CFE7F002-11D9-4CF1-86AD-818A95C0E44C}" destId="{40655421-A8F3-45DC-8397-808324FA54A6}" srcOrd="0" destOrd="0" presId="urn:microsoft.com/office/officeart/2005/8/layout/vList3#1"/>
    <dgm:cxn modelId="{BF7D810D-B46A-4033-AB20-FE83DBBC40E0}" type="presOf" srcId="{B26727DC-ADBD-44D7-8053-8DB8B67751E8}" destId="{96A508B4-692C-44BE-B534-4C943A2618B7}" srcOrd="0" destOrd="0" presId="urn:microsoft.com/office/officeart/2005/8/layout/vList3#1"/>
    <dgm:cxn modelId="{E77273E3-60FF-4898-82D4-B87B4964667E}" srcId="{2F30B241-2117-405B-AD37-162D2301329D}" destId="{B26727DC-ADBD-44D7-8053-8DB8B67751E8}" srcOrd="2" destOrd="0" parTransId="{FF77C20A-0389-4C86-B059-1D43FE1269F6}" sibTransId="{E667F5AA-E4B6-4C3B-AB97-E09CB46CD11F}"/>
    <dgm:cxn modelId="{00454D7D-79C2-431F-865F-D53237D7E73E}" type="presOf" srcId="{C7321D1B-FFC7-43F6-B455-D0A85D337677}" destId="{DD83BFED-1DC4-4A97-A315-C3FB6E55DC8E}" srcOrd="0" destOrd="0" presId="urn:microsoft.com/office/officeart/2005/8/layout/vList3#1"/>
    <dgm:cxn modelId="{CD032C1F-EABF-47E9-A004-57360B5EFDEC}" type="presOf" srcId="{2F30B241-2117-405B-AD37-162D2301329D}" destId="{51EAC668-67D6-423F-81BD-68F931A47167}" srcOrd="0" destOrd="0" presId="urn:microsoft.com/office/officeart/2005/8/layout/vList3#1"/>
    <dgm:cxn modelId="{1381767C-DA37-422C-9CAB-CE42B1B67A39}" srcId="{2F30B241-2117-405B-AD37-162D2301329D}" destId="{CFE7F002-11D9-4CF1-86AD-818A95C0E44C}" srcOrd="1" destOrd="0" parTransId="{3616EEE2-DA44-4FB3-A4AF-849505D24210}" sibTransId="{B1877C7A-BE43-4933-9641-BA9DC80F7159}"/>
    <dgm:cxn modelId="{45207A16-CBC0-4FDC-9658-ED3A920A4F16}" srcId="{2F30B241-2117-405B-AD37-162D2301329D}" destId="{C7321D1B-FFC7-43F6-B455-D0A85D337677}" srcOrd="0" destOrd="0" parTransId="{25C2193C-2816-41EA-929E-E1DCC9F020C6}" sibTransId="{BDF4CFA8-E459-43AE-8F1F-54745DCC4540}"/>
    <dgm:cxn modelId="{7C633B58-52A4-497D-8F36-D50C7F1932A0}" type="presParOf" srcId="{51EAC668-67D6-423F-81BD-68F931A47167}" destId="{E4C0F3FB-1438-4499-967A-3FD159CBBC1A}" srcOrd="0" destOrd="0" presId="urn:microsoft.com/office/officeart/2005/8/layout/vList3#1"/>
    <dgm:cxn modelId="{0C6925CD-7EEA-4EC9-AF3E-093F74BA065E}" type="presParOf" srcId="{E4C0F3FB-1438-4499-967A-3FD159CBBC1A}" destId="{BAC250AB-8E44-46EA-9094-94F653A7179A}" srcOrd="0" destOrd="0" presId="urn:microsoft.com/office/officeart/2005/8/layout/vList3#1"/>
    <dgm:cxn modelId="{E10491B4-147C-4909-9B66-98A21A6B4D86}" type="presParOf" srcId="{E4C0F3FB-1438-4499-967A-3FD159CBBC1A}" destId="{DD83BFED-1DC4-4A97-A315-C3FB6E55DC8E}" srcOrd="1" destOrd="0" presId="urn:microsoft.com/office/officeart/2005/8/layout/vList3#1"/>
    <dgm:cxn modelId="{5B9C7AD9-1B45-4299-A185-67DB2ED87878}" type="presParOf" srcId="{51EAC668-67D6-423F-81BD-68F931A47167}" destId="{30708B87-7768-432E-891B-37FBD1B9E445}" srcOrd="1" destOrd="0" presId="urn:microsoft.com/office/officeart/2005/8/layout/vList3#1"/>
    <dgm:cxn modelId="{7E727BD7-798C-4E90-AAAE-B3204C3B6B20}" type="presParOf" srcId="{51EAC668-67D6-423F-81BD-68F931A47167}" destId="{4D21C77D-9391-4B72-A405-01E5E0D15169}" srcOrd="2" destOrd="0" presId="urn:microsoft.com/office/officeart/2005/8/layout/vList3#1"/>
    <dgm:cxn modelId="{E70E6EC6-F78A-42D9-BCA5-F98F0CE5420F}" type="presParOf" srcId="{4D21C77D-9391-4B72-A405-01E5E0D15169}" destId="{A6415745-74A4-4246-BB00-58DD8E0BD240}" srcOrd="0" destOrd="0" presId="urn:microsoft.com/office/officeart/2005/8/layout/vList3#1"/>
    <dgm:cxn modelId="{0A309726-6B2D-40F1-BBBB-9A395BC3D885}" type="presParOf" srcId="{4D21C77D-9391-4B72-A405-01E5E0D15169}" destId="{40655421-A8F3-45DC-8397-808324FA54A6}" srcOrd="1" destOrd="0" presId="urn:microsoft.com/office/officeart/2005/8/layout/vList3#1"/>
    <dgm:cxn modelId="{C1636CC0-B7CE-4B76-B7AA-8F14C2630B0F}" type="presParOf" srcId="{51EAC668-67D6-423F-81BD-68F931A47167}" destId="{675E1948-71CE-44FF-A527-CB3D4CC60AB8}" srcOrd="3" destOrd="0" presId="urn:microsoft.com/office/officeart/2005/8/layout/vList3#1"/>
    <dgm:cxn modelId="{98F26A7D-DFDD-46CA-9E7C-A136F33D84A8}" type="presParOf" srcId="{51EAC668-67D6-423F-81BD-68F931A47167}" destId="{4DCCC064-5F5E-42F8-A23F-5C1B6E999289}" srcOrd="4" destOrd="0" presId="urn:microsoft.com/office/officeart/2005/8/layout/vList3#1"/>
    <dgm:cxn modelId="{C66B1495-779C-4430-AD06-556407A02DA4}" type="presParOf" srcId="{4DCCC064-5F5E-42F8-A23F-5C1B6E999289}" destId="{3B695010-C5DB-4322-89DA-1187706D5E7C}" srcOrd="0" destOrd="0" presId="urn:microsoft.com/office/officeart/2005/8/layout/vList3#1"/>
    <dgm:cxn modelId="{66F090D1-B75F-482D-870B-9680D5A6997C}" type="presParOf" srcId="{4DCCC064-5F5E-42F8-A23F-5C1B6E999289}" destId="{96A508B4-692C-44BE-B534-4C943A2618B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3BFED-1DC4-4A97-A315-C3FB6E55DC8E}">
      <dsp:nvSpPr>
        <dsp:cNvPr id="0" name=""/>
        <dsp:cNvSpPr/>
      </dsp:nvSpPr>
      <dsp:spPr>
        <a:xfrm rot="10800000">
          <a:off x="1349141" y="2113"/>
          <a:ext cx="4053840" cy="131224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8665" tIns="95250" rIns="177800" bIns="95250" numCol="1" spcCol="1270" anchor="ctr" anchorCtr="0">
          <a:noAutofit/>
        </a:bodyPr>
        <a:lstStyle/>
        <a:p>
          <a:pPr lvl="0" algn="ctr" defTabSz="1111250">
            <a:lnSpc>
              <a:spcPct val="90000"/>
            </a:lnSpc>
            <a:spcBef>
              <a:spcPct val="0"/>
            </a:spcBef>
            <a:spcAft>
              <a:spcPct val="35000"/>
            </a:spcAft>
          </a:pPr>
          <a:r>
            <a:rPr lang="en-US" sz="2500" b="0" i="0" kern="1200" dirty="0" smtClean="0"/>
            <a:t>Reduced costs for the business and the and customer.</a:t>
          </a:r>
          <a:endParaRPr lang="en-US" sz="2500" kern="1200" dirty="0"/>
        </a:p>
      </dsp:txBody>
      <dsp:txXfrm rot="10800000">
        <a:off x="1677203" y="2113"/>
        <a:ext cx="3725778" cy="1312247"/>
      </dsp:txXfrm>
    </dsp:sp>
    <dsp:sp modelId="{BAC250AB-8E44-46EA-9094-94F653A7179A}">
      <dsp:nvSpPr>
        <dsp:cNvPr id="0" name=""/>
        <dsp:cNvSpPr/>
      </dsp:nvSpPr>
      <dsp:spPr>
        <a:xfrm>
          <a:off x="693018" y="2113"/>
          <a:ext cx="1312247" cy="1312247"/>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655421-A8F3-45DC-8397-808324FA54A6}">
      <dsp:nvSpPr>
        <dsp:cNvPr id="0" name=""/>
        <dsp:cNvSpPr/>
      </dsp:nvSpPr>
      <dsp:spPr>
        <a:xfrm rot="10800000">
          <a:off x="1349141" y="1706076"/>
          <a:ext cx="4053840" cy="131224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8665" tIns="95250" rIns="177800" bIns="95250" numCol="1" spcCol="1270" anchor="ctr" anchorCtr="0">
          <a:noAutofit/>
        </a:bodyPr>
        <a:lstStyle/>
        <a:p>
          <a:pPr lvl="0" algn="ctr" defTabSz="1111250">
            <a:lnSpc>
              <a:spcPct val="90000"/>
            </a:lnSpc>
            <a:spcBef>
              <a:spcPct val="0"/>
            </a:spcBef>
            <a:spcAft>
              <a:spcPct val="35000"/>
            </a:spcAft>
          </a:pPr>
          <a:r>
            <a:rPr lang="en-US" sz="2500" b="0" i="0" kern="1200" dirty="0" smtClean="0"/>
            <a:t>Improvement in visibility and security, especially in transit.</a:t>
          </a:r>
          <a:endParaRPr lang="en-US" sz="2500" kern="1200" dirty="0"/>
        </a:p>
      </dsp:txBody>
      <dsp:txXfrm rot="10800000">
        <a:off x="1677203" y="1706076"/>
        <a:ext cx="3725778" cy="1312247"/>
      </dsp:txXfrm>
    </dsp:sp>
    <dsp:sp modelId="{A6415745-74A4-4246-BB00-58DD8E0BD240}">
      <dsp:nvSpPr>
        <dsp:cNvPr id="0" name=""/>
        <dsp:cNvSpPr/>
      </dsp:nvSpPr>
      <dsp:spPr>
        <a:xfrm>
          <a:off x="693018" y="1706076"/>
          <a:ext cx="1312247" cy="1312247"/>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A508B4-692C-44BE-B534-4C943A2618B7}">
      <dsp:nvSpPr>
        <dsp:cNvPr id="0" name=""/>
        <dsp:cNvSpPr/>
      </dsp:nvSpPr>
      <dsp:spPr>
        <a:xfrm rot="10800000">
          <a:off x="1349141" y="3410039"/>
          <a:ext cx="4053840" cy="131224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8665" tIns="95250" rIns="177800" bIns="95250" numCol="1" spcCol="1270" anchor="ctr" anchorCtr="0">
          <a:noAutofit/>
        </a:bodyPr>
        <a:lstStyle/>
        <a:p>
          <a:pPr lvl="0" algn="ctr" defTabSz="1111250">
            <a:lnSpc>
              <a:spcPct val="90000"/>
            </a:lnSpc>
            <a:spcBef>
              <a:spcPct val="0"/>
            </a:spcBef>
            <a:spcAft>
              <a:spcPct val="35000"/>
            </a:spcAft>
          </a:pPr>
          <a:r>
            <a:rPr lang="en-US" sz="2500" b="0" i="0" kern="1200" dirty="0" smtClean="0"/>
            <a:t>Simplification of supply chain processes.</a:t>
          </a:r>
          <a:endParaRPr lang="en-US" sz="2500" kern="1200" dirty="0"/>
        </a:p>
      </dsp:txBody>
      <dsp:txXfrm rot="10800000">
        <a:off x="1677203" y="3410039"/>
        <a:ext cx="3725778" cy="1312247"/>
      </dsp:txXfrm>
    </dsp:sp>
    <dsp:sp modelId="{3B695010-C5DB-4322-89DA-1187706D5E7C}">
      <dsp:nvSpPr>
        <dsp:cNvPr id="0" name=""/>
        <dsp:cNvSpPr/>
      </dsp:nvSpPr>
      <dsp:spPr>
        <a:xfrm>
          <a:off x="693018" y="3410039"/>
          <a:ext cx="1312247" cy="1312247"/>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BC19537-FAE1-4E32-9100-D8FFDE053A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19537-FAE1-4E32-9100-D8FFDE053A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8" name="Slide Number Placeholder 7"/>
          <p:cNvSpPr>
            <a:spLocks noGrp="1"/>
          </p:cNvSpPr>
          <p:nvPr>
            <p:ph type="sldNum" sz="quarter" idx="11"/>
          </p:nvPr>
        </p:nvSpPr>
        <p:spPr/>
        <p:txBody>
          <a:bodyPr/>
          <a:lstStyle/>
          <a:p>
            <a:fld id="{2BC19537-FAE1-4E32-9100-D8FFDE053A0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5F16A-09A5-4AB2-8B5F-CE79775A58FB}"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BC19537-FAE1-4E32-9100-D8FFDE053A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EE5F16A-09A5-4AB2-8B5F-CE79775A58FB}"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19537-FAE1-4E32-9100-D8FFDE053A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EE5F16A-09A5-4AB2-8B5F-CE79775A58FB}" type="datetimeFigureOut">
              <a:rPr lang="en-US" smtClean="0"/>
              <a:pPr/>
              <a:t>10/27/2021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BC19537-FAE1-4E32-9100-D8FFDE053A0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990600"/>
            <a:ext cx="8077200" cy="5486400"/>
          </a:xfrm>
        </p:spPr>
        <p:txBody>
          <a:bodyPr>
            <a:noAutofit/>
          </a:bodyPr>
          <a:lstStyle/>
          <a:p>
            <a:pPr marL="36576" algn="ctr">
              <a:buClr>
                <a:schemeClr val="tx1"/>
              </a:buClr>
            </a:pPr>
            <a:r>
              <a:rPr lang="en-US" sz="4000" b="1" dirty="0" smtClean="0">
                <a:solidFill>
                  <a:srgbClr val="FFFF00"/>
                </a:solidFill>
              </a:rPr>
              <a:t>TRANSPORT MANAGEMENT SYSTEM</a:t>
            </a:r>
            <a:br>
              <a:rPr lang="en-US" sz="4000" b="1" dirty="0" smtClean="0">
                <a:solidFill>
                  <a:srgbClr val="FFFF00"/>
                </a:solidFill>
              </a:rPr>
            </a:br>
            <a:r>
              <a:rPr lang="en-US" sz="800" b="1" dirty="0" smtClean="0">
                <a:solidFill>
                  <a:srgbClr val="1F497D"/>
                </a:solidFill>
              </a:rPr>
              <a:t>a</a:t>
            </a:r>
            <a:r>
              <a:rPr lang="en-US" sz="2800" dirty="0" smtClean="0">
                <a:solidFill>
                  <a:schemeClr val="tx1">
                    <a:lumMod val="95000"/>
                  </a:schemeClr>
                </a:solidFill>
              </a:rPr>
              <a:t/>
            </a:r>
            <a:br>
              <a:rPr lang="en-US" sz="2800" dirty="0" smtClean="0">
                <a:solidFill>
                  <a:schemeClr val="tx1">
                    <a:lumMod val="95000"/>
                  </a:schemeClr>
                </a:solidFill>
              </a:rPr>
            </a:br>
            <a:r>
              <a:rPr lang="en-US" sz="2400" dirty="0" smtClean="0">
                <a:latin typeface="Times New Roman" pitchFamily="18" charset="0"/>
                <a:cs typeface="Times New Roman" pitchFamily="18" charset="0"/>
              </a:rPr>
              <a:t>ABHISHEK VARTAK (70)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RAVINA VISHE (71)</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RITVIK WARADE (72)</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HARSHAL WELEKAR (73)</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DIPAK ZAD(74)</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800" dirty="0" smtClean="0">
                <a:solidFill>
                  <a:schemeClr val="tx1">
                    <a:lumMod val="95000"/>
                  </a:schemeClr>
                </a:solidFill>
              </a:rPr>
              <a:t/>
            </a:r>
            <a:br>
              <a:rPr lang="en-US" sz="2800" dirty="0" smtClean="0">
                <a:solidFill>
                  <a:schemeClr val="tx1">
                    <a:lumMod val="95000"/>
                  </a:schemeClr>
                </a:solidFill>
              </a:rPr>
            </a:br>
            <a:r>
              <a:rPr lang="en-US" sz="2800" b="1" u="sng" dirty="0" smtClean="0">
                <a:solidFill>
                  <a:srgbClr val="FFC000"/>
                </a:solidFill>
                <a:latin typeface="Times New Roman" pitchFamily="18" charset="0"/>
                <a:cs typeface="Times New Roman" pitchFamily="18" charset="0"/>
              </a:rPr>
              <a:t>Guided by </a:t>
            </a:r>
            <a:br>
              <a:rPr lang="en-US" sz="2800" b="1" u="sng" dirty="0" smtClean="0">
                <a:solidFill>
                  <a:srgbClr val="FFC000"/>
                </a:solidFill>
                <a:latin typeface="Times New Roman" pitchFamily="18" charset="0"/>
                <a:cs typeface="Times New Roman" pitchFamily="18" charset="0"/>
              </a:rPr>
            </a:br>
            <a:r>
              <a:rPr lang="en-US" sz="2800" b="1" u="sng" dirty="0" smtClean="0">
                <a:solidFill>
                  <a:srgbClr val="FFC000"/>
                </a:solidFill>
                <a:latin typeface="Times New Roman" pitchFamily="18" charset="0"/>
                <a:cs typeface="Times New Roman" pitchFamily="18" charset="0"/>
              </a:rPr>
              <a:t>Prof. </a:t>
            </a:r>
            <a:r>
              <a:rPr lang="en-US" sz="2800" b="1" u="sng" dirty="0" err="1" smtClean="0">
                <a:solidFill>
                  <a:srgbClr val="FFC000"/>
                </a:solidFill>
                <a:latin typeface="Times New Roman" pitchFamily="18" charset="0"/>
                <a:cs typeface="Times New Roman" pitchFamily="18" charset="0"/>
              </a:rPr>
              <a:t>Vaishali</a:t>
            </a:r>
            <a:r>
              <a:rPr lang="en-US" sz="2800" b="1" u="sng" dirty="0" smtClean="0">
                <a:solidFill>
                  <a:srgbClr val="FFC000"/>
                </a:solidFill>
                <a:latin typeface="Times New Roman" pitchFamily="18" charset="0"/>
                <a:cs typeface="Times New Roman" pitchFamily="18" charset="0"/>
              </a:rPr>
              <a:t> </a:t>
            </a:r>
            <a:r>
              <a:rPr lang="en-US" sz="2800" b="1" u="sng" dirty="0" err="1" smtClean="0">
                <a:solidFill>
                  <a:srgbClr val="FFC000"/>
                </a:solidFill>
                <a:latin typeface="Times New Roman" pitchFamily="18" charset="0"/>
                <a:cs typeface="Times New Roman" pitchFamily="18" charset="0"/>
              </a:rPr>
              <a:t>Korade</a:t>
            </a:r>
            <a:r>
              <a:rPr lang="en-US" sz="2800" b="1" u="sng" dirty="0" smtClean="0">
                <a:solidFill>
                  <a:srgbClr val="FFC000"/>
                </a:solidFill>
                <a:latin typeface="Times New Roman" pitchFamily="18" charset="0"/>
                <a:cs typeface="Times New Roman" pitchFamily="18" charset="0"/>
              </a:rPr>
              <a:t> </a:t>
            </a:r>
            <a:endParaRPr lang="en-US" sz="2800" b="1" u="sng" dirty="0">
              <a:solidFill>
                <a:srgbClr val="FFC000"/>
              </a:solidFill>
              <a:latin typeface="Times New Roman" pitchFamily="18" charset="0"/>
              <a:cs typeface="Times New Roman" pitchFamily="18" charset="0"/>
            </a:endParaRPr>
          </a:p>
        </p:txBody>
      </p:sp>
      <p:sp>
        <p:nvSpPr>
          <p:cNvPr id="2" name="Rectangle 1"/>
          <p:cNvSpPr/>
          <p:nvPr/>
        </p:nvSpPr>
        <p:spPr>
          <a:xfrm>
            <a:off x="990600" y="381000"/>
            <a:ext cx="73914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sz="2400" b="1" u="sng" dirty="0">
                <a:solidFill>
                  <a:srgbClr val="FFFF00"/>
                </a:solidFill>
                <a:latin typeface="Times New Roman" panose="02020603050405020304" pitchFamily="18" charset="0"/>
                <a:ea typeface="Carlito"/>
                <a:cs typeface="Times New Roman" panose="02020603050405020304" pitchFamily="18" charset="0"/>
              </a:rPr>
              <a:t>G.V. </a:t>
            </a:r>
            <a:r>
              <a:rPr lang="en-US" sz="2400" b="1" u="sng" dirty="0" smtClean="0">
                <a:solidFill>
                  <a:srgbClr val="FFFF00"/>
                </a:solidFill>
                <a:latin typeface="Times New Roman" panose="02020603050405020304" pitchFamily="18" charset="0"/>
                <a:ea typeface="Carlito"/>
                <a:cs typeface="Times New Roman" panose="02020603050405020304" pitchFamily="18" charset="0"/>
              </a:rPr>
              <a:t>ACHARYA </a:t>
            </a:r>
            <a:r>
              <a:rPr lang="en-US" sz="2400" b="1" u="sng" dirty="0">
                <a:solidFill>
                  <a:srgbClr val="FFFF00"/>
                </a:solidFill>
                <a:latin typeface="Times New Roman" panose="02020603050405020304" pitchFamily="18" charset="0"/>
                <a:ea typeface="Carlito"/>
                <a:cs typeface="Times New Roman" panose="02020603050405020304" pitchFamily="18" charset="0"/>
              </a:rPr>
              <a:t>INSTITUTE </a:t>
            </a:r>
            <a:r>
              <a:rPr lang="en-US" sz="2400" b="1" u="sng" dirty="0" smtClean="0">
                <a:solidFill>
                  <a:srgbClr val="FFFF00"/>
                </a:solidFill>
                <a:latin typeface="Times New Roman" panose="02020603050405020304" pitchFamily="18" charset="0"/>
                <a:ea typeface="Carlito"/>
                <a:cs typeface="Times New Roman" panose="02020603050405020304" pitchFamily="18" charset="0"/>
              </a:rPr>
              <a:t>OF ENGINEERING AND TECHNOLOGY</a:t>
            </a:r>
          </a:p>
          <a:p>
            <a:pPr lvl="0" algn="ctr" eaLnBrk="0" fontAlgn="base" hangingPunct="0">
              <a:spcBef>
                <a:spcPct val="0"/>
              </a:spcBef>
              <a:spcAft>
                <a:spcPct val="0"/>
              </a:spcAft>
            </a:pPr>
            <a:endParaRPr lang="en-US" b="1" u="sng" dirty="0" smtClean="0">
              <a:solidFill>
                <a:srgbClr val="FFFF00"/>
              </a:solidFill>
              <a:latin typeface="Times New Roman" panose="02020603050405020304" pitchFamily="18" charset="0"/>
              <a:ea typeface="Carlito"/>
              <a:cs typeface="Times New Roman" panose="02020603050405020304" pitchFamily="18" charset="0"/>
            </a:endParaRPr>
          </a:p>
          <a:p>
            <a:pPr algn="ctr" eaLnBrk="0" fontAlgn="base" hangingPunct="0">
              <a:spcBef>
                <a:spcPct val="0"/>
              </a:spcBef>
              <a:spcAft>
                <a:spcPct val="0"/>
              </a:spcAft>
            </a:pPr>
            <a:r>
              <a:rPr lang="en-US" b="1" u="sng" dirty="0">
                <a:solidFill>
                  <a:schemeClr val="tx1"/>
                </a:solidFill>
                <a:latin typeface="Arial" panose="020B0604020202020204" pitchFamily="34" charset="0"/>
                <a:ea typeface="Times New Roman" panose="02020603050405020304" pitchFamily="18" charset="0"/>
              </a:rPr>
              <a:t>DEPARTMENT OF COMPUTER ENGINEERING</a:t>
            </a:r>
          </a:p>
          <a:p>
            <a:pPr lvl="0" algn="ctr" eaLnBrk="0" fontAlgn="base" hangingPunct="0">
              <a:spcBef>
                <a:spcPct val="0"/>
              </a:spcBef>
              <a:spcAft>
                <a:spcPct val="0"/>
              </a:spcAft>
            </a:pPr>
            <a:endParaRPr lang="en-US" sz="10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1131396454"/>
              </p:ext>
            </p:extLst>
          </p:nvPr>
        </p:nvGraphicFramePr>
        <p:xfrm>
          <a:off x="762000" y="1524000"/>
          <a:ext cx="6096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458" y="609600"/>
            <a:ext cx="6480048" cy="1828799"/>
          </a:xfrm>
        </p:spPr>
        <p:txBody>
          <a:bodyPr>
            <a:normAutofit/>
          </a:bodyPr>
          <a:lstStyle/>
          <a:p>
            <a:pPr algn="l"/>
            <a:r>
              <a:rPr lang="en-US" dirty="0" smtClean="0"/>
              <a:t>manager</a:t>
            </a:r>
          </a:p>
          <a:p>
            <a:pPr marL="342900" indent="-342900" algn="l">
              <a:buClr>
                <a:schemeClr val="tx1"/>
              </a:buClr>
              <a:buFont typeface="Arial" panose="020B0604020202020204" pitchFamily="34" charset="0"/>
              <a:buChar char="•"/>
            </a:pPr>
            <a:r>
              <a:rPr lang="en-US" dirty="0" smtClean="0"/>
              <a:t>View/Edit/Delete Vehicle </a:t>
            </a:r>
            <a:r>
              <a:rPr lang="en-US" dirty="0"/>
              <a:t>D</a:t>
            </a:r>
            <a:r>
              <a:rPr lang="en-US" dirty="0" smtClean="0"/>
              <a:t>etails </a:t>
            </a:r>
          </a:p>
          <a:p>
            <a:pPr marL="342900" indent="-342900" algn="l">
              <a:buClr>
                <a:schemeClr val="tx1"/>
              </a:buClr>
              <a:buFont typeface="Arial" panose="020B0604020202020204" pitchFamily="34" charset="0"/>
              <a:buChar char="•"/>
            </a:pPr>
            <a:r>
              <a:rPr lang="en-US" dirty="0"/>
              <a:t>View/Edit/Delete D</a:t>
            </a:r>
            <a:r>
              <a:rPr lang="en-US" dirty="0" smtClean="0"/>
              <a:t>river Details </a:t>
            </a:r>
            <a:endParaRPr lang="en-US" dirty="0"/>
          </a:p>
          <a:p>
            <a:pPr marL="342900" indent="-342900" algn="l">
              <a:buClr>
                <a:schemeClr val="tx1"/>
              </a:buClr>
              <a:buFont typeface="Arial" panose="020B0604020202020204" pitchFamily="34" charset="0"/>
              <a:buChar char="•"/>
            </a:pPr>
            <a:r>
              <a:rPr lang="en-US" dirty="0" smtClean="0"/>
              <a:t>Check b</a:t>
            </a:r>
            <a:r>
              <a:rPr lang="en-US" dirty="0" smtClean="0"/>
              <a:t>ooking </a:t>
            </a:r>
            <a:r>
              <a:rPr lang="en-US" dirty="0" smtClean="0"/>
              <a:t>Status Details</a:t>
            </a:r>
          </a:p>
        </p:txBody>
      </p:sp>
      <p:sp>
        <p:nvSpPr>
          <p:cNvPr id="4" name="Rectangle 3"/>
          <p:cNvSpPr/>
          <p:nvPr/>
        </p:nvSpPr>
        <p:spPr>
          <a:xfrm>
            <a:off x="533400" y="304800"/>
            <a:ext cx="449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a:t>
            </a:r>
            <a:r>
              <a:rPr lang="en-US" sz="2800" u="sng" dirty="0" smtClean="0"/>
              <a:t>Features</a:t>
            </a:r>
            <a:endParaRPr lang="en-US" sz="2800" u="sng" dirty="0"/>
          </a:p>
        </p:txBody>
      </p:sp>
      <p:sp>
        <p:nvSpPr>
          <p:cNvPr id="5" name="Rectangle 4"/>
          <p:cNvSpPr/>
          <p:nvPr/>
        </p:nvSpPr>
        <p:spPr>
          <a:xfrm>
            <a:off x="533400" y="2895600"/>
            <a:ext cx="55626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User Module</a:t>
            </a:r>
          </a:p>
          <a:p>
            <a:pPr marL="285750" indent="-285750">
              <a:buFont typeface="Arial" panose="020B0604020202020204" pitchFamily="34" charset="0"/>
              <a:buChar char="•"/>
            </a:pPr>
            <a:r>
              <a:rPr lang="en-US" dirty="0" smtClean="0"/>
              <a:t>Login and Registration of user</a:t>
            </a:r>
          </a:p>
          <a:p>
            <a:pPr marL="285750" indent="-285750">
              <a:buFont typeface="Arial" panose="020B0604020202020204" pitchFamily="34" charset="0"/>
              <a:buChar char="•"/>
            </a:pPr>
            <a:r>
              <a:rPr lang="en-US" dirty="0" smtClean="0"/>
              <a:t>Take a </a:t>
            </a:r>
            <a:r>
              <a:rPr lang="en-US" dirty="0" smtClean="0"/>
              <a:t>Bus Trip</a:t>
            </a:r>
            <a:endParaRPr lang="en-US" dirty="0" smtClean="0"/>
          </a:p>
          <a:p>
            <a:pPr marL="285750" indent="-285750">
              <a:buFont typeface="Arial" panose="020B0604020202020204" pitchFamily="34" charset="0"/>
              <a:buChar char="•"/>
            </a:pPr>
            <a:r>
              <a:rPr lang="en-US" dirty="0" smtClean="0"/>
              <a:t>View bus Details </a:t>
            </a:r>
          </a:p>
          <a:p>
            <a:pPr marL="285750" indent="-285750">
              <a:buFont typeface="Arial" panose="020B0604020202020204" pitchFamily="34" charset="0"/>
              <a:buChar char="•"/>
            </a:pPr>
            <a:r>
              <a:rPr lang="en-US" dirty="0" smtClean="0"/>
              <a:t> bus Booking</a:t>
            </a:r>
          </a:p>
          <a:p>
            <a:endParaRPr lang="en-US" dirty="0"/>
          </a:p>
        </p:txBody>
      </p:sp>
    </p:spTree>
    <p:extLst>
      <p:ext uri="{BB962C8B-B14F-4D97-AF65-F5344CB8AC3E}">
        <p14:creationId xmlns:p14="http://schemas.microsoft.com/office/powerpoint/2010/main" val="1584352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66294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a:t>
            </a:r>
            <a:r>
              <a:rPr lang="en-US" sz="2800" u="sng" dirty="0"/>
              <a:t>M</a:t>
            </a:r>
            <a:r>
              <a:rPr lang="en-US" sz="2800" u="sng" dirty="0" smtClean="0"/>
              <a:t>anager </a:t>
            </a:r>
            <a:r>
              <a:rPr lang="en-US" sz="2800" u="sng" dirty="0" smtClean="0"/>
              <a:t>Module</a:t>
            </a:r>
          </a:p>
          <a:p>
            <a:endParaRPr lang="en-US" sz="2800" u="sng" dirty="0" smtClean="0"/>
          </a:p>
          <a:p>
            <a:pPr marL="342900" indent="-342900">
              <a:buFont typeface="Arial" panose="020B0604020202020204" pitchFamily="34" charset="0"/>
              <a:buChar char="•"/>
            </a:pPr>
            <a:r>
              <a:rPr lang="en-US" sz="2800" dirty="0" smtClean="0"/>
              <a:t>In this the manager helps to client to arrange their trips.</a:t>
            </a:r>
          </a:p>
          <a:p>
            <a:pPr marL="342900" indent="-342900">
              <a:buFont typeface="Arial" panose="020B0604020202020204" pitchFamily="34" charset="0"/>
              <a:buChar char="•"/>
            </a:pPr>
            <a:r>
              <a:rPr lang="en-US" sz="2800" dirty="0" smtClean="0"/>
              <a:t>He is allowed to change and upgrade vehicles.</a:t>
            </a:r>
          </a:p>
          <a:p>
            <a:pPr marL="342900" indent="-342900">
              <a:buFont typeface="Arial" panose="020B0604020202020204" pitchFamily="34" charset="0"/>
              <a:buChar char="•"/>
            </a:pPr>
            <a:r>
              <a:rPr lang="en-US" sz="2800" dirty="0" smtClean="0"/>
              <a:t>Details of repaired vehicles, drivers, employees  also available.</a:t>
            </a:r>
          </a:p>
          <a:p>
            <a:pPr marL="342900" indent="-342900">
              <a:buFont typeface="Arial" panose="020B0604020202020204" pitchFamily="34" charset="0"/>
              <a:buChar char="•"/>
            </a:pPr>
            <a:r>
              <a:rPr lang="en-US" sz="2800" dirty="0" smtClean="0"/>
              <a:t>He is also allowed to add new routes, with new ticket price.</a:t>
            </a:r>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499205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505200"/>
            <a:ext cx="69342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a:t>
            </a:r>
            <a:r>
              <a:rPr lang="en-US" sz="3200" u="sng" dirty="0" smtClean="0"/>
              <a:t>Booking clerk </a:t>
            </a:r>
            <a:endParaRPr lang="en-US" sz="3200" u="sng" dirty="0" smtClean="0"/>
          </a:p>
          <a:p>
            <a:endParaRPr lang="en-US" sz="3200" u="sng" dirty="0" smtClean="0"/>
          </a:p>
          <a:p>
            <a:pPr marL="457200" indent="-457200">
              <a:buFont typeface="Arial" panose="020B0604020202020204" pitchFamily="34" charset="0"/>
              <a:buChar char="•"/>
            </a:pPr>
            <a:r>
              <a:rPr lang="en-US" sz="2800" dirty="0"/>
              <a:t>I</a:t>
            </a:r>
            <a:r>
              <a:rPr lang="en-US" sz="2800" dirty="0" smtClean="0"/>
              <a:t>n this module the clerk helps </a:t>
            </a:r>
            <a:r>
              <a:rPr lang="en-US" sz="2800" dirty="0" smtClean="0"/>
              <a:t>to keeps all record regarding buses every day collection. </a:t>
            </a:r>
          </a:p>
          <a:p>
            <a:pPr marL="457200" indent="-457200">
              <a:buFont typeface="Arial" panose="020B0604020202020204" pitchFamily="34" charset="0"/>
              <a:buChar char="•"/>
            </a:pPr>
            <a:r>
              <a:rPr lang="en-US" sz="2800" dirty="0" smtClean="0"/>
              <a:t>Its check employees salary and performance</a:t>
            </a:r>
          </a:p>
          <a:p>
            <a:pPr marL="457200" indent="-457200">
              <a:buFont typeface="Arial" panose="020B0604020202020204" pitchFamily="34" charset="0"/>
              <a:buChar char="•"/>
            </a:pPr>
            <a:r>
              <a:rPr lang="en-US" sz="2800" dirty="0" smtClean="0"/>
              <a:t>It is also calculate profit and loss.</a:t>
            </a:r>
          </a:p>
          <a:p>
            <a:pPr marL="457200" indent="-457200">
              <a:buFont typeface="Arial" panose="020B0604020202020204" pitchFamily="34" charset="0"/>
              <a:buChar char="•"/>
            </a:pPr>
            <a:r>
              <a:rPr lang="en-US" sz="2800" dirty="0" smtClean="0"/>
              <a:t>The clients are directly contact with clerk for check the seats  availability.</a:t>
            </a:r>
          </a:p>
          <a:p>
            <a:pPr marL="457200" indent="-457200">
              <a:buFont typeface="Arial" panose="020B0604020202020204" pitchFamily="34" charset="0"/>
              <a:buChar char="•"/>
            </a:pPr>
            <a:endParaRPr lang="en-US" sz="2800" dirty="0" smtClean="0"/>
          </a:p>
          <a:p>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2390917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7724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a:t>
            </a:r>
            <a:r>
              <a:rPr lang="en-US" sz="2800" dirty="0" smtClean="0"/>
              <a:t>     </a:t>
            </a:r>
            <a:r>
              <a:rPr lang="en-US" sz="2800" u="sng" dirty="0" smtClean="0"/>
              <a:t>Supervisor</a:t>
            </a:r>
          </a:p>
          <a:p>
            <a:endParaRPr lang="en-US" sz="2800" u="sng" dirty="0" smtClean="0"/>
          </a:p>
          <a:p>
            <a:pPr marL="457200" indent="-457200">
              <a:buFont typeface="Arial" panose="020B0604020202020204" pitchFamily="34" charset="0"/>
              <a:buChar char="•"/>
            </a:pPr>
            <a:r>
              <a:rPr lang="en-US" sz="2800" dirty="0"/>
              <a:t>In the </a:t>
            </a:r>
            <a:r>
              <a:rPr lang="en-US" sz="2800" dirty="0" smtClean="0"/>
              <a:t>supervisor</a:t>
            </a:r>
            <a:r>
              <a:rPr lang="en-US" sz="2800" dirty="0" smtClean="0"/>
              <a:t> </a:t>
            </a:r>
            <a:r>
              <a:rPr lang="en-US" sz="2800" dirty="0"/>
              <a:t>module, we get to know about different vehicles which have different mileage different seating arrangements</a:t>
            </a:r>
            <a:r>
              <a:rPr lang="en-US" sz="2800" dirty="0" smtClean="0"/>
              <a:t>.</a:t>
            </a:r>
          </a:p>
          <a:p>
            <a:pPr marL="457200" indent="-457200">
              <a:buFont typeface="Arial" panose="020B0604020202020204" pitchFamily="34" charset="0"/>
              <a:buChar char="•"/>
            </a:pPr>
            <a:r>
              <a:rPr lang="en-US" sz="2800" dirty="0" smtClean="0"/>
              <a:t>Also </a:t>
            </a:r>
            <a:r>
              <a:rPr lang="en-US" sz="2800" dirty="0" smtClean="0"/>
              <a:t>in supervisor </a:t>
            </a:r>
            <a:r>
              <a:rPr lang="en-US" sz="2800" dirty="0"/>
              <a:t>module, it shows the details of all the information regarding vehicles to both the guest and </a:t>
            </a:r>
            <a:r>
              <a:rPr lang="en-US" sz="2800" dirty="0" smtClean="0"/>
              <a:t>manager </a:t>
            </a:r>
            <a:r>
              <a:rPr lang="en-US" sz="2800" dirty="0"/>
              <a:t>whereas giving extra privilege to the </a:t>
            </a:r>
            <a:r>
              <a:rPr lang="en-US" sz="2800" dirty="0" smtClean="0"/>
              <a:t>manager </a:t>
            </a:r>
            <a:endParaRPr lang="en-US" sz="2800" dirty="0" smtClean="0"/>
          </a:p>
          <a:p>
            <a:pPr marL="457200" indent="-457200">
              <a:buFont typeface="Arial" panose="020B0604020202020204" pitchFamily="34" charset="0"/>
              <a:buChar char="•"/>
            </a:pPr>
            <a:r>
              <a:rPr lang="en-US" sz="2800" dirty="0" smtClean="0"/>
              <a:t>In this supervisor track all trips from origin point to destination point.</a:t>
            </a:r>
          </a:p>
          <a:p>
            <a:pPr marL="457200" indent="-457200">
              <a:buFont typeface="Arial" panose="020B0604020202020204" pitchFamily="34" charset="0"/>
              <a:buChar char="•"/>
            </a:pPr>
            <a:r>
              <a:rPr lang="en-US" sz="2800" dirty="0" smtClean="0"/>
              <a:t>It also take care of passengers and all vehicles.</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733484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6019800" cy="502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 </a:t>
            </a:r>
            <a:r>
              <a:rPr lang="en-US" sz="2400" dirty="0" smtClean="0"/>
              <a:t>     </a:t>
            </a:r>
            <a:r>
              <a:rPr lang="en-US" sz="2400" u="sng" dirty="0" smtClean="0"/>
              <a:t>Vehicles</a:t>
            </a:r>
          </a:p>
          <a:p>
            <a:endParaRPr lang="en-US" sz="2400" u="sng" dirty="0" smtClean="0"/>
          </a:p>
          <a:p>
            <a:pPr marL="342900" indent="-342900">
              <a:buClr>
                <a:schemeClr val="tx1"/>
              </a:buClr>
              <a:buFont typeface="Wingdings" panose="05000000000000000000" pitchFamily="2" charset="2"/>
              <a:buChar char="Ø"/>
            </a:pPr>
            <a:r>
              <a:rPr lang="en-US" sz="2400" dirty="0"/>
              <a:t> Last is vehicles details in this module the details regarding the vehicle is presented</a:t>
            </a:r>
            <a:r>
              <a:rPr lang="en-US" sz="2400" dirty="0" smtClean="0"/>
              <a:t>.</a:t>
            </a:r>
          </a:p>
          <a:p>
            <a:pPr>
              <a:buClr>
                <a:schemeClr val="tx1"/>
              </a:buClr>
            </a:pPr>
            <a:endParaRPr lang="en-US" sz="2400" dirty="0" smtClean="0"/>
          </a:p>
          <a:p>
            <a:pPr marL="342900" indent="-342900">
              <a:buClr>
                <a:schemeClr val="tx1"/>
              </a:buClr>
              <a:buFont typeface="Wingdings" panose="05000000000000000000" pitchFamily="2" charset="2"/>
              <a:buChar char="Ø"/>
            </a:pPr>
            <a:r>
              <a:rPr lang="en-US" sz="2400" u="sng" dirty="0" smtClean="0"/>
              <a:t>The </a:t>
            </a:r>
            <a:r>
              <a:rPr lang="en-US" sz="2400" u="sng" dirty="0"/>
              <a:t>details are </a:t>
            </a:r>
            <a:r>
              <a:rPr lang="en-US" sz="2400" u="sng" dirty="0" smtClean="0"/>
              <a:t>regarding:-</a:t>
            </a:r>
          </a:p>
          <a:p>
            <a:pPr marL="342900" indent="-342900">
              <a:buClr>
                <a:schemeClr val="tx1"/>
              </a:buClr>
              <a:buFont typeface="Wingdings" panose="05000000000000000000" pitchFamily="2" charset="2"/>
              <a:buChar char="Ø"/>
            </a:pPr>
            <a:endParaRPr lang="en-US" sz="2400" dirty="0" smtClean="0"/>
          </a:p>
          <a:p>
            <a:pPr marL="342900" indent="-342900">
              <a:buClr>
                <a:schemeClr val="tx1"/>
              </a:buClr>
              <a:buFont typeface="Arial" panose="020B0604020202020204" pitchFamily="34" charset="0"/>
              <a:buChar char="•"/>
            </a:pPr>
            <a:r>
              <a:rPr lang="en-US" sz="2200" dirty="0"/>
              <a:t>The driver details which are provided by the website</a:t>
            </a:r>
            <a:r>
              <a:rPr lang="en-US" sz="2200" dirty="0" smtClean="0"/>
              <a:t>.</a:t>
            </a:r>
          </a:p>
          <a:p>
            <a:pPr marL="342900" indent="-342900">
              <a:buClr>
                <a:schemeClr val="tx1"/>
              </a:buClr>
              <a:buFont typeface="Arial" panose="020B0604020202020204" pitchFamily="34" charset="0"/>
              <a:buChar char="•"/>
            </a:pPr>
            <a:r>
              <a:rPr lang="en-US" sz="2200" dirty="0" smtClean="0"/>
              <a:t>The </a:t>
            </a:r>
            <a:r>
              <a:rPr lang="en-US" sz="2200" dirty="0"/>
              <a:t>repair details of the car used by the guests</a:t>
            </a:r>
            <a:r>
              <a:rPr lang="en-US" sz="2200" dirty="0" smtClean="0"/>
              <a:t>.</a:t>
            </a:r>
          </a:p>
          <a:p>
            <a:pPr marL="342900" indent="-342900">
              <a:buClr>
                <a:schemeClr val="tx1"/>
              </a:buClr>
              <a:buFont typeface="Arial" panose="020B0604020202020204" pitchFamily="34" charset="0"/>
              <a:buChar char="•"/>
            </a:pPr>
            <a:r>
              <a:rPr lang="en-US" sz="2200" dirty="0" smtClean="0"/>
              <a:t>Vehicles </a:t>
            </a:r>
            <a:r>
              <a:rPr lang="en-US" sz="2200" dirty="0"/>
              <a:t>details module can only be accessed by the </a:t>
            </a:r>
            <a:r>
              <a:rPr lang="en-US" sz="2200" dirty="0" smtClean="0"/>
              <a:t>manager </a:t>
            </a:r>
            <a:r>
              <a:rPr lang="en-US" sz="2200" dirty="0"/>
              <a:t>module.</a:t>
            </a:r>
            <a:endParaRPr lang="en-US" sz="2200" dirty="0" smtClean="0"/>
          </a:p>
          <a:p>
            <a:pPr marL="342900" indent="-342900">
              <a:buFont typeface="Arial" panose="020B0604020202020204" pitchFamily="34" charset="0"/>
              <a:buChar char="•"/>
            </a:pPr>
            <a:endParaRPr lang="en-US" sz="2400" u="sng" dirty="0"/>
          </a:p>
        </p:txBody>
      </p:sp>
    </p:spTree>
    <p:extLst>
      <p:ext uri="{BB962C8B-B14F-4D97-AF65-F5344CB8AC3E}">
        <p14:creationId xmlns:p14="http://schemas.microsoft.com/office/powerpoint/2010/main" val="586105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pic>
        <p:nvPicPr>
          <p:cNvPr id="6" name="Content Placeholder 5" descr="WhatsApp Image 2021-05-06 at 12.29.34 PM.jpeg"/>
          <p:cNvPicPr>
            <a:picLocks noGrp="1" noChangeAspect="1"/>
          </p:cNvPicPr>
          <p:nvPr>
            <p:ph sz="half" idx="4294967295"/>
          </p:nvPr>
        </p:nvPicPr>
        <p:blipFill>
          <a:blip r:embed="rId2" cstate="print"/>
          <a:stretch>
            <a:fillRect/>
          </a:stretch>
        </p:blipFill>
        <p:spPr>
          <a:xfrm>
            <a:off x="334495" y="1524000"/>
            <a:ext cx="8398150" cy="48768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01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75109"/>
            <a:ext cx="7924800" cy="4879181"/>
          </a:xfrm>
          <a:prstGeom prst="rect">
            <a:avLst/>
          </a:prstGeom>
        </p:spPr>
      </p:pic>
      <p:sp>
        <p:nvSpPr>
          <p:cNvPr id="4" name="Rectangle 3"/>
          <p:cNvSpPr/>
          <p:nvPr/>
        </p:nvSpPr>
        <p:spPr>
          <a:xfrm>
            <a:off x="381000" y="152400"/>
            <a:ext cx="3886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t>Sign UP Page </a:t>
            </a:r>
            <a:endParaRPr lang="en-US" sz="2400" u="sng" dirty="0"/>
          </a:p>
        </p:txBody>
      </p:sp>
    </p:spTree>
    <p:extLst>
      <p:ext uri="{BB962C8B-B14F-4D97-AF65-F5344CB8AC3E}">
        <p14:creationId xmlns:p14="http://schemas.microsoft.com/office/powerpoint/2010/main" val="2741444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0"/>
            <a:ext cx="7848600" cy="4879181"/>
          </a:xfrm>
          <a:prstGeom prst="rect">
            <a:avLst/>
          </a:prstGeom>
        </p:spPr>
      </p:pic>
      <p:sp>
        <p:nvSpPr>
          <p:cNvPr id="3" name="Rectangle 2"/>
          <p:cNvSpPr/>
          <p:nvPr/>
        </p:nvSpPr>
        <p:spPr>
          <a:xfrm>
            <a:off x="381000" y="22860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t>New Bus Entry</a:t>
            </a:r>
            <a:endParaRPr lang="en-US" sz="2400" u="sng" dirty="0"/>
          </a:p>
        </p:txBody>
      </p:sp>
    </p:spTree>
    <p:extLst>
      <p:ext uri="{BB962C8B-B14F-4D97-AF65-F5344CB8AC3E}">
        <p14:creationId xmlns:p14="http://schemas.microsoft.com/office/powerpoint/2010/main" val="293361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66800"/>
            <a:ext cx="7772400" cy="4879181"/>
          </a:xfrm>
          <a:prstGeom prst="rect">
            <a:avLst/>
          </a:prstGeom>
        </p:spPr>
      </p:pic>
      <p:sp>
        <p:nvSpPr>
          <p:cNvPr id="3" name="Rectangle 2"/>
          <p:cNvSpPr/>
          <p:nvPr/>
        </p:nvSpPr>
        <p:spPr>
          <a:xfrm>
            <a:off x="990600" y="304800"/>
            <a:ext cx="3733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t>Trips Scheduling </a:t>
            </a:r>
            <a:endParaRPr lang="en-US" sz="2400" u="sng" dirty="0"/>
          </a:p>
        </p:txBody>
      </p:sp>
    </p:spTree>
    <p:extLst>
      <p:ext uri="{BB962C8B-B14F-4D97-AF65-F5344CB8AC3E}">
        <p14:creationId xmlns:p14="http://schemas.microsoft.com/office/powerpoint/2010/main" val="7275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5181600"/>
          </a:xfrm>
        </p:spPr>
        <p:txBody>
          <a:bodyPr>
            <a:noAutofit/>
          </a:bodyPr>
          <a:lstStyle/>
          <a:p>
            <a:r>
              <a:rPr lang="en-US" sz="3200" dirty="0" smtClean="0">
                <a:solidFill>
                  <a:srgbClr val="FFFF00"/>
                </a:solidFill>
              </a:rPr>
              <a:t>			      </a:t>
            </a:r>
            <a:r>
              <a:rPr lang="en-US" sz="3600" u="sng" dirty="0" smtClean="0">
                <a:solidFill>
                  <a:schemeClr val="tx1">
                    <a:lumMod val="95000"/>
                  </a:schemeClr>
                </a:solidFill>
              </a:rPr>
              <a:t>Abstract</a:t>
            </a:r>
            <a:br>
              <a:rPr lang="en-US" sz="3600" u="sng" dirty="0" smtClean="0">
                <a:solidFill>
                  <a:schemeClr val="tx1">
                    <a:lumMod val="95000"/>
                  </a:schemeClr>
                </a:solidFill>
              </a:rPr>
            </a:br>
            <a:r>
              <a:rPr lang="en-US" sz="2800" dirty="0" smtClean="0"/>
              <a:t/>
            </a:r>
            <a:br>
              <a:rPr lang="en-US" sz="2800" dirty="0" smtClean="0"/>
            </a:br>
            <a:r>
              <a:rPr lang="en-US" sz="2800" dirty="0" smtClean="0"/>
              <a:t>Transport </a:t>
            </a:r>
            <a:r>
              <a:rPr lang="en-US" sz="2800" dirty="0"/>
              <a:t>management system project is developed to automate transport operation like payment, booking order, delivery report, generating transactions receipt etc. in a transport office. Using this system user can computerize transport office work like billing, tracking payments, creating report etc. The main job of the transporter is to provide transport service to consigner and consignee.</a:t>
            </a:r>
            <a:r>
              <a:rPr lang="en-US" sz="2200" dirty="0"/>
              <a:t/>
            </a:r>
            <a:br>
              <a:rPr lang="en-US" sz="2200" dirty="0"/>
            </a:br>
            <a:endParaRPr lang="en-US" sz="2200" dirty="0"/>
          </a:p>
        </p:txBody>
      </p:sp>
    </p:spTree>
    <p:extLst>
      <p:ext uri="{BB962C8B-B14F-4D97-AF65-F5344CB8AC3E}">
        <p14:creationId xmlns:p14="http://schemas.microsoft.com/office/powerpoint/2010/main" val="2617374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8382000" cy="4886325"/>
          </a:xfrm>
          <a:prstGeom prst="rect">
            <a:avLst/>
          </a:prstGeom>
        </p:spPr>
      </p:pic>
      <p:sp>
        <p:nvSpPr>
          <p:cNvPr id="3" name="Rectangle 2"/>
          <p:cNvSpPr/>
          <p:nvPr/>
        </p:nvSpPr>
        <p:spPr>
          <a:xfrm>
            <a:off x="685800" y="304800"/>
            <a:ext cx="4495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t>Tickets </a:t>
            </a:r>
            <a:r>
              <a:rPr lang="en-US" sz="2400" u="sng" dirty="0"/>
              <a:t>B</a:t>
            </a:r>
            <a:r>
              <a:rPr lang="en-US" sz="2400" u="sng" dirty="0" smtClean="0"/>
              <a:t>ooking System</a:t>
            </a:r>
            <a:endParaRPr lang="en-US" sz="2400" u="sng" dirty="0"/>
          </a:p>
        </p:txBody>
      </p:sp>
    </p:spTree>
    <p:extLst>
      <p:ext uri="{BB962C8B-B14F-4D97-AF65-F5344CB8AC3E}">
        <p14:creationId xmlns:p14="http://schemas.microsoft.com/office/powerpoint/2010/main" val="125945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19200"/>
            <a:ext cx="8001000" cy="4850606"/>
          </a:xfrm>
          <a:prstGeom prst="rect">
            <a:avLst/>
          </a:prstGeom>
        </p:spPr>
      </p:pic>
      <p:sp>
        <p:nvSpPr>
          <p:cNvPr id="3" name="Rectangle 2"/>
          <p:cNvSpPr/>
          <p:nvPr/>
        </p:nvSpPr>
        <p:spPr>
          <a:xfrm>
            <a:off x="838200" y="304800"/>
            <a:ext cx="3581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t>Records</a:t>
            </a:r>
            <a:endParaRPr lang="en-US" sz="2400" u="sng" dirty="0"/>
          </a:p>
        </p:txBody>
      </p:sp>
    </p:spTree>
    <p:extLst>
      <p:ext uri="{BB962C8B-B14F-4D97-AF65-F5344CB8AC3E}">
        <p14:creationId xmlns:p14="http://schemas.microsoft.com/office/powerpoint/2010/main" val="1565378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200" dirty="0" smtClean="0">
                <a:latin typeface="Times New Roman" pitchFamily="18" charset="0"/>
                <a:cs typeface="Times New Roman" pitchFamily="18" charset="0"/>
              </a:rPr>
              <a:t>     The Transport Management System is an application that the manager launch the route ,add time and bus for the route and make </a:t>
            </a:r>
            <a:r>
              <a:rPr lang="en-US" sz="2200" dirty="0" err="1" smtClean="0">
                <a:latin typeface="Times New Roman" pitchFamily="18" charset="0"/>
                <a:cs typeface="Times New Roman" pitchFamily="18" charset="0"/>
              </a:rPr>
              <a:t>updation</a:t>
            </a:r>
            <a:r>
              <a:rPr lang="en-US" sz="2200" dirty="0" smtClean="0">
                <a:latin typeface="Times New Roman" pitchFamily="18" charset="0"/>
                <a:cs typeface="Times New Roman" pitchFamily="18" charset="0"/>
              </a:rPr>
              <a:t> for </a:t>
            </a:r>
            <a:r>
              <a:rPr lang="en-US" sz="2200" dirty="0" err="1" smtClean="0">
                <a:latin typeface="Times New Roman" pitchFamily="18" charset="0"/>
                <a:cs typeface="Times New Roman" pitchFamily="18" charset="0"/>
              </a:rPr>
              <a:t>route,time</a:t>
            </a:r>
            <a:r>
              <a:rPr lang="en-US" sz="2200" dirty="0" smtClean="0">
                <a:latin typeface="Times New Roman" pitchFamily="18" charset="0"/>
                <a:cs typeface="Times New Roman" pitchFamily="18" charset="0"/>
              </a:rPr>
              <a:t> and bus. After that the user give request for bus the </a:t>
            </a:r>
            <a:r>
              <a:rPr lang="en-US" sz="2200" dirty="0" err="1" smtClean="0">
                <a:latin typeface="Times New Roman" pitchFamily="18" charset="0"/>
                <a:cs typeface="Times New Roman" pitchFamily="18" charset="0"/>
              </a:rPr>
              <a:t>manageristrator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asign</a:t>
            </a:r>
            <a:r>
              <a:rPr lang="en-US" sz="2200" dirty="0" smtClean="0">
                <a:latin typeface="Times New Roman" pitchFamily="18" charset="0"/>
                <a:cs typeface="Times New Roman" pitchFamily="18" charset="0"/>
              </a:rPr>
              <a:t> the bus for the user </a:t>
            </a:r>
            <a:r>
              <a:rPr lang="en-US" sz="2200" dirty="0" err="1" smtClean="0">
                <a:latin typeface="Times New Roman" pitchFamily="18" charset="0"/>
                <a:cs typeface="Times New Roman" pitchFamily="18" charset="0"/>
              </a:rPr>
              <a:t>request.Then</a:t>
            </a:r>
            <a:r>
              <a:rPr lang="en-US" sz="2200" dirty="0" smtClean="0">
                <a:latin typeface="Times New Roman" pitchFamily="18" charset="0"/>
                <a:cs typeface="Times New Roman" pitchFamily="18" charset="0"/>
              </a:rPr>
              <a:t> the user get information about </a:t>
            </a:r>
            <a:r>
              <a:rPr lang="en-US" sz="2200" dirty="0" err="1" smtClean="0">
                <a:latin typeface="Times New Roman" pitchFamily="18" charset="0"/>
                <a:cs typeface="Times New Roman" pitchFamily="18" charset="0"/>
              </a:rPr>
              <a:t>bus.The</a:t>
            </a:r>
            <a:r>
              <a:rPr lang="en-US" sz="2200" dirty="0" smtClean="0">
                <a:latin typeface="Times New Roman" pitchFamily="18" charset="0"/>
                <a:cs typeface="Times New Roman" pitchFamily="18" charset="0"/>
              </a:rPr>
              <a:t> user can give complaint about service and the </a:t>
            </a:r>
            <a:r>
              <a:rPr lang="en-US" sz="2200" dirty="0" err="1" smtClean="0">
                <a:latin typeface="Times New Roman" pitchFamily="18" charset="0"/>
                <a:cs typeface="Times New Roman" pitchFamily="18" charset="0"/>
              </a:rPr>
              <a:t>manageristrator</a:t>
            </a:r>
            <a:r>
              <a:rPr lang="en-US" sz="2200" dirty="0" smtClean="0">
                <a:latin typeface="Times New Roman" pitchFamily="18" charset="0"/>
                <a:cs typeface="Times New Roman" pitchFamily="18" charset="0"/>
              </a:rPr>
              <a:t> take action for the user complaint. The </a:t>
            </a:r>
            <a:r>
              <a:rPr lang="en-US" sz="2200" dirty="0" err="1" smtClean="0">
                <a:latin typeface="Times New Roman" pitchFamily="18" charset="0"/>
                <a:cs typeface="Times New Roman" pitchFamily="18" charset="0"/>
              </a:rPr>
              <a:t>manageristrator</a:t>
            </a:r>
            <a:r>
              <a:rPr lang="en-US" sz="2200" dirty="0" smtClean="0">
                <a:latin typeface="Times New Roman" pitchFamily="18" charset="0"/>
                <a:cs typeface="Times New Roman" pitchFamily="18" charset="0"/>
              </a:rPr>
              <a:t> get the user’s feedback.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solidFill>
                  <a:srgbClr val="FF0000"/>
                </a:solidFill>
                <a:latin typeface="Times New Roman" pitchFamily="18" charset="0"/>
                <a:cs typeface="Times New Roman" pitchFamily="18" charset="0"/>
                <a:hlinkClick r:id="rId2"/>
              </a:rPr>
              <a:t>www.wikipedia.com</a:t>
            </a:r>
            <a:r>
              <a:rPr lang="en-US" b="1" dirty="0" smtClean="0">
                <a:solidFill>
                  <a:srgbClr val="FF0000"/>
                </a:solidFill>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hlinkClick r:id="rId3"/>
              </a:rPr>
              <a:t>www.w3school.com</a:t>
            </a:r>
            <a:r>
              <a:rPr lang="en-US" b="1"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hlinkClick r:id="rId4"/>
              </a:rPr>
              <a:t>www.google.com</a:t>
            </a:r>
            <a:endParaRPr lang="en-US" dirty="0" smtClean="0">
              <a:solidFill>
                <a:srgbClr val="FF0000"/>
              </a:solidFill>
              <a:latin typeface="Times New Roman" pitchFamily="18" charset="0"/>
              <a:cs typeface="Times New Roman" pitchFamily="18" charset="0"/>
            </a:endParaRPr>
          </a:p>
          <a:p>
            <a:r>
              <a:rPr lang="en-US" b="1" u="sng" dirty="0" smtClean="0">
                <a:solidFill>
                  <a:schemeClr val="bg2">
                    <a:lumMod val="60000"/>
                    <a:lumOff val="40000"/>
                  </a:schemeClr>
                </a:solidFill>
                <a:latin typeface="Times New Roman" pitchFamily="18" charset="0"/>
                <a:cs typeface="Times New Roman" pitchFamily="18" charset="0"/>
              </a:rPr>
              <a:t>www.youtube.com</a:t>
            </a:r>
            <a:endParaRPr lang="en-US" dirty="0" smtClean="0">
              <a:solidFill>
                <a:schemeClr val="bg2">
                  <a:lumMod val="60000"/>
                  <a:lumOff val="40000"/>
                </a:schemeClr>
              </a:solidFill>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743200"/>
            <a:ext cx="6096000" cy="1107996"/>
          </a:xfrm>
          <a:prstGeom prst="rect">
            <a:avLst/>
          </a:prstGeom>
          <a:noFill/>
        </p:spPr>
        <p:txBody>
          <a:bodyPr wrap="square" lIns="91440" tIns="45720" rIns="91440" bIns="45720">
            <a:spAutoFit/>
          </a:bodyPr>
          <a:lstStyle/>
          <a:p>
            <a:pPr algn="ctr"/>
            <a:r>
              <a:rPr lang="en-US" sz="66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endParaRPr lang="en-US" sz="6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274638"/>
            <a:ext cx="7467600" cy="1143000"/>
          </a:xfrm>
        </p:spPr>
        <p:txBody>
          <a:bodyPr/>
          <a:lstStyle/>
          <a:p>
            <a:pPr algn="ctr"/>
            <a:r>
              <a:rPr lang="en-US" u="sng" dirty="0" smtClean="0">
                <a:latin typeface="Times New Roman" pitchFamily="18" charset="0"/>
                <a:cs typeface="Times New Roman" pitchFamily="18" charset="0"/>
              </a:rPr>
              <a:t>INTRODCTION</a:t>
            </a:r>
            <a:endParaRPr lang="en-US" u="sng" dirty="0">
              <a:latin typeface="Times New Roman" pitchFamily="18" charset="0"/>
              <a:cs typeface="Times New Roman" pitchFamily="18" charset="0"/>
            </a:endParaRPr>
          </a:p>
        </p:txBody>
      </p:sp>
      <p:sp>
        <p:nvSpPr>
          <p:cNvPr id="7" name="Content Placeholder 6"/>
          <p:cNvSpPr>
            <a:spLocks noGrp="1"/>
          </p:cNvSpPr>
          <p:nvPr>
            <p:ph idx="1"/>
          </p:nvPr>
        </p:nvSpPr>
        <p:spPr>
          <a:xfrm>
            <a:off x="533400" y="1600200"/>
            <a:ext cx="7467600" cy="4525963"/>
          </a:xfrm>
        </p:spPr>
        <p:txBody>
          <a:bodyPr>
            <a:normAutofit/>
          </a:bodyPr>
          <a:lstStyle/>
          <a:p>
            <a:pPr algn="just">
              <a:lnSpc>
                <a:spcPct val="150000"/>
              </a:lnSpc>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objective of this application is to automate the details of transportation services provided by an organization to its employees and to manage the related information in a convenient manner.The purpose is to design a system that allows one to manage the relevant information.</a:t>
            </a:r>
          </a:p>
          <a:p>
            <a:pPr algn="just">
              <a:lnSpc>
                <a:spcPct val="150000"/>
              </a:lnSpc>
              <a:buNone/>
            </a:pPr>
            <a:r>
              <a:rPr lang="en-US" sz="2000" dirty="0" smtClean="0">
                <a:latin typeface="Times New Roman" pitchFamily="18" charset="0"/>
                <a:cs typeface="Times New Roman" pitchFamily="18" charset="0"/>
              </a:rPr>
              <a:t>     The purpose to design the system that allows search and </a:t>
            </a:r>
            <a:r>
              <a:rPr lang="en-US" sz="2000" dirty="0" err="1" smtClean="0">
                <a:latin typeface="Times New Roman" pitchFamily="18" charset="0"/>
                <a:cs typeface="Times New Roman" pitchFamily="18" charset="0"/>
              </a:rPr>
              <a:t>retrive</a:t>
            </a:r>
            <a:r>
              <a:rPr lang="en-US" sz="2000" dirty="0" smtClean="0">
                <a:latin typeface="Times New Roman" pitchFamily="18" charset="0"/>
                <a:cs typeface="Times New Roman" pitchFamily="18" charset="0"/>
              </a:rPr>
              <a:t> related data easily.</a:t>
            </a: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t.jpg"/>
          <p:cNvPicPr>
            <a:picLocks noChangeAspect="1"/>
          </p:cNvPicPr>
          <p:nvPr/>
        </p:nvPicPr>
        <p:blipFill>
          <a:blip r:embed="rId2" cstate="print"/>
          <a:stretch>
            <a:fillRect/>
          </a:stretch>
        </p:blipFill>
        <p:spPr>
          <a:xfrm>
            <a:off x="685800" y="381000"/>
            <a:ext cx="7924800" cy="6248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95800" y="304800"/>
            <a:ext cx="4191000" cy="6019800"/>
          </a:xfrm>
        </p:spPr>
        <p:txBody>
          <a:bodyPr>
            <a:normAutofit/>
          </a:bodyPr>
          <a:lstStyle/>
          <a:p>
            <a:pPr marL="36576" indent="0">
              <a:buNone/>
            </a:pPr>
            <a:r>
              <a:rPr lang="en-US" b="1" dirty="0" smtClean="0"/>
              <a:t>    </a:t>
            </a:r>
            <a:r>
              <a:rPr lang="en-US" b="1" u="sng" dirty="0" smtClean="0">
                <a:effectLst>
                  <a:outerShdw blurRad="38100" dist="38100" dir="2700000" algn="tl">
                    <a:srgbClr val="000000">
                      <a:alpha val="43137"/>
                    </a:srgbClr>
                  </a:outerShdw>
                </a:effectLst>
              </a:rPr>
              <a:t>PROPOSED SYSTEM</a:t>
            </a:r>
          </a:p>
          <a:p>
            <a:pPr marL="550926" indent="-514350">
              <a:buClr>
                <a:schemeClr val="tx1"/>
              </a:buClr>
              <a:buFont typeface="+mj-lt"/>
              <a:buAutoNum type="arabicPeriod"/>
            </a:pPr>
            <a:r>
              <a:rPr lang="en-US" dirty="0"/>
              <a:t>The proposed system is a web based application which maintains a centralized repository of all necessary </a:t>
            </a:r>
            <a:r>
              <a:rPr lang="en-US" dirty="0" smtClean="0"/>
              <a:t>information</a:t>
            </a:r>
          </a:p>
          <a:p>
            <a:pPr marL="550926" indent="-514350">
              <a:buClr>
                <a:schemeClr val="tx1"/>
              </a:buClr>
              <a:buFont typeface="+mj-lt"/>
              <a:buAutoNum type="arabicPeriod"/>
            </a:pPr>
            <a:r>
              <a:rPr lang="en-US" dirty="0"/>
              <a:t>This allows the users to access the information </a:t>
            </a:r>
            <a:r>
              <a:rPr lang="en-US" dirty="0" smtClean="0"/>
              <a:t>easily</a:t>
            </a:r>
          </a:p>
          <a:p>
            <a:pPr marL="550926" indent="-514350">
              <a:buClr>
                <a:schemeClr val="tx1"/>
              </a:buClr>
              <a:buFont typeface="+mj-lt"/>
              <a:buAutoNum type="arabicPeriod"/>
            </a:pPr>
            <a:r>
              <a:rPr lang="en-US" dirty="0"/>
              <a:t>The system allows to track and manage all information through well-defined </a:t>
            </a:r>
            <a:r>
              <a:rPr lang="en-US" dirty="0" smtClean="0"/>
              <a:t>interfaces.</a:t>
            </a:r>
            <a:endParaRPr lang="en-US" b="1" u="sng" dirty="0"/>
          </a:p>
        </p:txBody>
      </p:sp>
      <p:sp>
        <p:nvSpPr>
          <p:cNvPr id="5" name="Title 1"/>
          <p:cNvSpPr>
            <a:spLocks noGrp="1"/>
          </p:cNvSpPr>
          <p:nvPr>
            <p:ph sz="half" idx="1"/>
          </p:nvPr>
        </p:nvSpPr>
        <p:spPr>
          <a:xfrm>
            <a:off x="304800" y="304800"/>
            <a:ext cx="3962400" cy="6019800"/>
          </a:xfrm>
        </p:spPr>
        <p:txBody>
          <a:bodyPr>
            <a:normAutofit/>
          </a:bodyPr>
          <a:lstStyle/>
          <a:p>
            <a:pPr marL="36576" indent="0">
              <a:buNone/>
            </a:pPr>
            <a:r>
              <a:rPr lang="en-US" b="1" dirty="0" smtClean="0"/>
              <a:t>     </a:t>
            </a:r>
            <a:r>
              <a:rPr lang="en-US" b="1" u="sng" dirty="0" smtClean="0"/>
              <a:t>EXISTING SYSTEM </a:t>
            </a:r>
          </a:p>
          <a:p>
            <a:pPr marL="550926" indent="-514350">
              <a:buClr>
                <a:schemeClr val="tx1"/>
              </a:buClr>
              <a:buFont typeface="+mj-lt"/>
              <a:buAutoNum type="arabicPeriod"/>
            </a:pPr>
            <a:r>
              <a:rPr lang="en-US" dirty="0"/>
              <a:t>The present systems organize the entire information in file and ledgers</a:t>
            </a:r>
            <a:r>
              <a:rPr lang="en-US" dirty="0" smtClean="0"/>
              <a:t>.</a:t>
            </a:r>
          </a:p>
          <a:p>
            <a:pPr marL="550926" indent="-514350">
              <a:buClr>
                <a:schemeClr val="tx1"/>
              </a:buClr>
              <a:buFont typeface="+mj-lt"/>
              <a:buAutoNum type="arabicPeriod"/>
            </a:pPr>
            <a:r>
              <a:rPr lang="en-US" dirty="0" smtClean="0"/>
              <a:t>It </a:t>
            </a:r>
            <a:r>
              <a:rPr lang="en-US" dirty="0"/>
              <a:t>is difficult to search and retrieve relevant data, when required</a:t>
            </a:r>
            <a:r>
              <a:rPr lang="en-US" dirty="0" smtClean="0"/>
              <a:t>.</a:t>
            </a:r>
          </a:p>
          <a:p>
            <a:pPr marL="550926" indent="-514350">
              <a:buClr>
                <a:schemeClr val="tx1"/>
              </a:buClr>
              <a:buFont typeface="+mj-lt"/>
              <a:buAutoNum type="arabicPeriod"/>
            </a:pPr>
            <a:r>
              <a:rPr lang="en-US" dirty="0"/>
              <a:t>Its is difficult to view any particular information quickly. Lot of time is need to search the data. </a:t>
            </a:r>
            <a:endParaRPr lang="en-US" dirty="0" smtClean="0"/>
          </a:p>
          <a:p>
            <a:pPr marL="36576" indent="0">
              <a:buNone/>
            </a:pPr>
            <a:endParaRPr lang="en-US" dirty="0"/>
          </a:p>
        </p:txBody>
      </p:sp>
    </p:spTree>
    <p:extLst>
      <p:ext uri="{BB962C8B-B14F-4D97-AF65-F5344CB8AC3E}">
        <p14:creationId xmlns:p14="http://schemas.microsoft.com/office/powerpoint/2010/main" val="34929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458200" cy="601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en-US" sz="4000" dirty="0" smtClean="0"/>
              <a:t>   </a:t>
            </a:r>
            <a:r>
              <a:rPr lang="en-US" sz="4000" u="sng" dirty="0" smtClean="0"/>
              <a:t>Problem statement</a:t>
            </a:r>
            <a:endParaRPr lang="en-US" sz="1100" u="sng" dirty="0"/>
          </a:p>
          <a:p>
            <a:pPr lvl="3"/>
            <a:endParaRPr lang="en-US" sz="1200" u="sng" dirty="0" smtClean="0"/>
          </a:p>
          <a:p>
            <a:r>
              <a:rPr lang="en-US" sz="2000" dirty="0" smtClean="0"/>
              <a:t>Transport </a:t>
            </a:r>
            <a:r>
              <a:rPr lang="en-US" sz="2000" dirty="0"/>
              <a:t>Management System (TMS) has design to manage the booking and maintenance of growing transport. Problem occurs when transports have mechanical problems are rented, vehicles that have been double booked and there have been cases when the wrong vehicle has been rented when it has been returned and not serviced. The current system has redundancy, where data cause by the manual system which uses paper to fill the information. Data is also not being kept in the secure location. Information lost is common by using manual system. The efficient planning and management of an organization's transport system is the key to providing a proficient transport network. Transport systems should ensure accessibility at an acceptable level of safety and comfort, in an environment-friendly manner for the movement of people. Additionally it encourages patterns of growth and economic activity by providing access to communities. Hopefully this system improves customer service and satisfaction</a:t>
            </a:r>
            <a:r>
              <a:rPr lang="en-US" dirty="0"/>
              <a:t>.</a:t>
            </a:r>
          </a:p>
        </p:txBody>
      </p:sp>
    </p:spTree>
    <p:extLst>
      <p:ext uri="{BB962C8B-B14F-4D97-AF65-F5344CB8AC3E}">
        <p14:creationId xmlns:p14="http://schemas.microsoft.com/office/powerpoint/2010/main" val="812756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7467600" cy="1143000"/>
          </a:xfrm>
        </p:spPr>
        <p:txBody>
          <a:bodyPr>
            <a:noAutofit/>
          </a:bodyPr>
          <a:lstStyle/>
          <a:p>
            <a:r>
              <a:rPr lang="en-US" sz="2400" b="1" u="sng" dirty="0" smtClean="0">
                <a:latin typeface="Times New Roman" pitchFamily="18" charset="0"/>
                <a:cs typeface="Times New Roman" pitchFamily="18" charset="0"/>
              </a:rPr>
              <a:t>Software requirements</a:t>
            </a: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Operating System	 -   Windows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Technology	                   -   Java and J2EE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Web Technologies	 -   Html, JavaScript, CSS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Web Server	                   -   XAMPP</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Database		 -   My </a:t>
            </a:r>
            <a:r>
              <a:rPr lang="en-US" sz="1600" dirty="0" err="1" smtClean="0">
                <a:latin typeface="Times New Roman" pitchFamily="18" charset="0"/>
                <a:cs typeface="Times New Roman" pitchFamily="18" charset="0"/>
              </a:rPr>
              <a:t>SQLyog</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Java Version	                   -   J2SDK1.5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3352800"/>
            <a:ext cx="7467600" cy="2697163"/>
          </a:xfrm>
        </p:spPr>
        <p:txBody>
          <a:bodyPr>
            <a:normAutofit fontScale="25000" lnSpcReduction="20000"/>
          </a:bodyPr>
          <a:lstStyle/>
          <a:p>
            <a:pPr>
              <a:buNone/>
            </a:pPr>
            <a:r>
              <a:rPr lang="en-US" dirty="0" smtClean="0">
                <a:latin typeface="Times New Roman" pitchFamily="18" charset="0"/>
                <a:cs typeface="Times New Roman" pitchFamily="18" charset="0"/>
              </a:rPr>
              <a:t> </a:t>
            </a:r>
          </a:p>
          <a:p>
            <a:pPr>
              <a:buNone/>
            </a:pPr>
            <a:r>
              <a:rPr lang="en-US" sz="9600" b="1" dirty="0" smtClean="0">
                <a:latin typeface="Times New Roman" pitchFamily="18" charset="0"/>
                <a:cs typeface="Times New Roman" pitchFamily="18" charset="0"/>
              </a:rPr>
              <a:t> </a:t>
            </a:r>
            <a:r>
              <a:rPr lang="en-US" sz="9600" b="1" u="sng" dirty="0" smtClean="0">
                <a:latin typeface="Times New Roman" pitchFamily="18" charset="0"/>
                <a:cs typeface="Times New Roman" pitchFamily="18" charset="0"/>
              </a:rPr>
              <a:t>Hardware requirements</a:t>
            </a:r>
            <a:r>
              <a:rPr lang="en-US" sz="9600" dirty="0" smtClean="0">
                <a:latin typeface="Times New Roman" pitchFamily="18" charset="0"/>
                <a:cs typeface="Times New Roman" pitchFamily="18" charset="0"/>
              </a:rPr>
              <a:t>:</a:t>
            </a:r>
          </a:p>
          <a:p>
            <a:pPr>
              <a:buNone/>
            </a:pPr>
            <a:r>
              <a:rPr lang="en-US" sz="4200" dirty="0" smtClean="0">
                <a:latin typeface="Times New Roman" pitchFamily="18" charset="0"/>
                <a:cs typeface="Times New Roman" pitchFamily="18" charset="0"/>
              </a:rPr>
              <a:t> </a:t>
            </a:r>
          </a:p>
          <a:p>
            <a:pPr>
              <a:buNone/>
            </a:pPr>
            <a:r>
              <a:rPr lang="en-US" sz="6200" dirty="0" smtClean="0">
                <a:latin typeface="Times New Roman" pitchFamily="18" charset="0"/>
                <a:cs typeface="Times New Roman" pitchFamily="18" charset="0"/>
              </a:rPr>
              <a:t>        Hardware                          -     Pentium </a:t>
            </a:r>
          </a:p>
          <a:p>
            <a:pPr>
              <a:buNone/>
            </a:pPr>
            <a:r>
              <a:rPr lang="en-US" sz="6200" dirty="0" smtClean="0">
                <a:latin typeface="Times New Roman" pitchFamily="18" charset="0"/>
                <a:cs typeface="Times New Roman" pitchFamily="18" charset="0"/>
              </a:rPr>
              <a:t>        Speed                                -    1.1 </a:t>
            </a:r>
            <a:r>
              <a:rPr lang="en-US" sz="6200" dirty="0" err="1" smtClean="0">
                <a:latin typeface="Times New Roman" pitchFamily="18" charset="0"/>
                <a:cs typeface="Times New Roman" pitchFamily="18" charset="0"/>
              </a:rPr>
              <a:t>Ghz</a:t>
            </a: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        RAM                                 -    1GB  </a:t>
            </a:r>
          </a:p>
          <a:p>
            <a:pPr>
              <a:buNone/>
            </a:pPr>
            <a:r>
              <a:rPr lang="en-US" sz="6200" dirty="0" smtClean="0">
                <a:latin typeface="Times New Roman" pitchFamily="18" charset="0"/>
                <a:cs typeface="Times New Roman" pitchFamily="18" charset="0"/>
              </a:rPr>
              <a:t>        Hard Disk                          -   20 GB</a:t>
            </a:r>
          </a:p>
          <a:p>
            <a:pPr>
              <a:buNone/>
            </a:pPr>
            <a:r>
              <a:rPr lang="en-US" sz="6200" dirty="0" smtClean="0">
                <a:latin typeface="Times New Roman" pitchFamily="18" charset="0"/>
                <a:cs typeface="Times New Roman" pitchFamily="18" charset="0"/>
              </a:rPr>
              <a:t>        Floppy Drive                     -    1.44 MB</a:t>
            </a:r>
          </a:p>
          <a:p>
            <a:pPr>
              <a:buNone/>
            </a:pPr>
            <a:r>
              <a:rPr lang="en-US" sz="6200" dirty="0" smtClean="0">
                <a:latin typeface="Times New Roman" pitchFamily="18" charset="0"/>
                <a:cs typeface="Times New Roman" pitchFamily="18" charset="0"/>
              </a:rPr>
              <a:t>        Key Board                         -    Standard Windows Keyboard </a:t>
            </a:r>
          </a:p>
          <a:p>
            <a:pPr>
              <a:buNone/>
            </a:pPr>
            <a:r>
              <a:rPr lang="en-US" sz="6200" dirty="0" smtClean="0">
                <a:latin typeface="Times New Roman" pitchFamily="18" charset="0"/>
                <a:cs typeface="Times New Roman" pitchFamily="18" charset="0"/>
              </a:rPr>
              <a:t>        Mouse                                -    Two or Three Button Mouse</a:t>
            </a:r>
          </a:p>
          <a:p>
            <a:pPr>
              <a:buNone/>
            </a:pPr>
            <a:r>
              <a:rPr lang="en-US" sz="6200" dirty="0" smtClean="0">
                <a:latin typeface="Times New Roman" pitchFamily="18" charset="0"/>
                <a:cs typeface="Times New Roman" pitchFamily="18" charset="0"/>
              </a:rPr>
              <a:t>        Monitor                              -    SVGA</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320"/>
            <a:ext cx="3124200" cy="1143000"/>
          </a:xfrm>
        </p:spPr>
        <p:txBody>
          <a:bodyPr>
            <a:normAutofit fontScale="90000"/>
          </a:bodyPr>
          <a:lstStyle/>
          <a:p>
            <a:r>
              <a:rPr lang="en-US" dirty="0" smtClean="0">
                <a:latin typeface="Times New Roman" pitchFamily="18" charset="0"/>
                <a:cs typeface="Times New Roman" pitchFamily="18" charset="0"/>
              </a:rPr>
              <a:t>FLOW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CHART</a:t>
            </a:r>
            <a:endParaRPr lang="en-US" dirty="0">
              <a:latin typeface="Times New Roman" pitchFamily="18" charset="0"/>
              <a:cs typeface="Times New Roman" pitchFamily="18" charset="0"/>
            </a:endParaRPr>
          </a:p>
        </p:txBody>
      </p:sp>
      <p:pic>
        <p:nvPicPr>
          <p:cNvPr id="5" name="Picture 4" descr="fc ad.PNG"/>
          <p:cNvPicPr>
            <a:picLocks noChangeAspect="1"/>
          </p:cNvPicPr>
          <p:nvPr/>
        </p:nvPicPr>
        <p:blipFill>
          <a:blip r:embed="rId2" cstate="print"/>
          <a:stretch>
            <a:fillRect/>
          </a:stretch>
        </p:blipFill>
        <p:spPr>
          <a:xfrm>
            <a:off x="3810000" y="0"/>
            <a:ext cx="5067809" cy="655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5669280"/>
          </a:xfrm>
        </p:spPr>
        <p:txBody>
          <a:bodyPr>
            <a:normAutofit fontScale="90000"/>
          </a:bodyPr>
          <a:lstStyle/>
          <a:p>
            <a:pPr marL="342900" indent="-342900">
              <a:lnSpc>
                <a:spcPct val="150000"/>
              </a:lnSpc>
              <a:buFont typeface="Arial" panose="020B0604020202020204" pitchFamily="34" charset="0"/>
              <a:buChar char="•"/>
            </a:pPr>
            <a:r>
              <a:rPr lang="en-US" sz="3100" u="sng" dirty="0">
                <a:latin typeface="+mn-lt"/>
              </a:rPr>
              <a:t>Scope &amp; Objective For </a:t>
            </a:r>
            <a:r>
              <a:rPr lang="en-US" sz="3100" u="sng" dirty="0" smtClean="0">
                <a:latin typeface="+mn-lt"/>
              </a:rPr>
              <a:t>Project</a:t>
            </a:r>
            <a:r>
              <a:rPr lang="en-US" sz="2400" u="sng" dirty="0" smtClean="0">
                <a:latin typeface="+mn-lt"/>
              </a:rPr>
              <a:t/>
            </a:r>
            <a:br>
              <a:rPr lang="en-US" sz="2400" u="sng" dirty="0" smtClean="0">
                <a:latin typeface="+mn-lt"/>
              </a:rPr>
            </a:br>
            <a:r>
              <a:rPr lang="en-US" sz="2400" dirty="0" smtClean="0">
                <a:latin typeface="+mn-lt"/>
              </a:rPr>
              <a:t>1) To register and keep the information about all Buses.</a:t>
            </a:r>
            <a:br>
              <a:rPr lang="en-US" sz="2400" dirty="0" smtClean="0">
                <a:latin typeface="+mn-lt"/>
              </a:rPr>
            </a:br>
            <a:r>
              <a:rPr lang="en-US" sz="2400" dirty="0" smtClean="0">
                <a:latin typeface="+mn-lt"/>
              </a:rPr>
              <a:t>2) To build </a:t>
            </a:r>
            <a:r>
              <a:rPr lang="en-US" sz="2400" dirty="0">
                <a:latin typeface="+mn-lt"/>
              </a:rPr>
              <a:t>up a system that provides and generates the </a:t>
            </a:r>
            <a:r>
              <a:rPr lang="en-US" sz="2400" dirty="0" smtClean="0">
                <a:latin typeface="+mn-lt"/>
              </a:rPr>
              <a:t>summary </a:t>
            </a:r>
            <a:br>
              <a:rPr lang="en-US" sz="2400" dirty="0" smtClean="0">
                <a:latin typeface="+mn-lt"/>
              </a:rPr>
            </a:br>
            <a:r>
              <a:rPr lang="en-US" sz="2400" dirty="0" smtClean="0">
                <a:latin typeface="+mn-lt"/>
              </a:rPr>
              <a:t>3) Report </a:t>
            </a:r>
            <a:r>
              <a:rPr lang="en-US" sz="2400" dirty="0">
                <a:latin typeface="+mn-lt"/>
              </a:rPr>
              <a:t>from the database records in order to get the whole </a:t>
            </a:r>
            <a:r>
              <a:rPr lang="en-US" sz="2400" dirty="0" smtClean="0">
                <a:latin typeface="+mn-lt"/>
              </a:rPr>
              <a:t>view about </a:t>
            </a:r>
            <a:r>
              <a:rPr lang="en-US" sz="2400" dirty="0">
                <a:latin typeface="+mn-lt"/>
              </a:rPr>
              <a:t>the vehicles amounts</a:t>
            </a:r>
            <a:r>
              <a:rPr lang="en-US" sz="2400" dirty="0" smtClean="0">
                <a:latin typeface="+mn-lt"/>
              </a:rPr>
              <a:t>.</a:t>
            </a:r>
            <a:br>
              <a:rPr lang="en-US" sz="2400" dirty="0" smtClean="0">
                <a:latin typeface="+mn-lt"/>
              </a:rPr>
            </a:br>
            <a:r>
              <a:rPr lang="en-US" sz="2400" dirty="0" smtClean="0">
                <a:latin typeface="+mn-lt"/>
              </a:rPr>
              <a:t>4) Summarize </a:t>
            </a:r>
            <a:r>
              <a:rPr lang="en-US" sz="2400" dirty="0">
                <a:latin typeface="+mn-lt"/>
              </a:rPr>
              <a:t>the accidental records and responds </a:t>
            </a:r>
            <a:r>
              <a:rPr lang="en-US" sz="2400" dirty="0" smtClean="0">
                <a:latin typeface="+mn-lt"/>
              </a:rPr>
              <a:t>for   the further </a:t>
            </a:r>
            <a:r>
              <a:rPr lang="en-US" sz="2400" dirty="0">
                <a:latin typeface="+mn-lt"/>
              </a:rPr>
              <a:t>improvement</a:t>
            </a:r>
            <a:r>
              <a:rPr lang="en-US" sz="2400" b="1" dirty="0">
                <a:latin typeface="+mn-lt"/>
              </a:rPr>
              <a:t>s</a:t>
            </a:r>
            <a:r>
              <a:rPr lang="en-US" sz="2400" dirty="0" smtClean="0">
                <a:latin typeface="+mn-lt"/>
              </a:rPr>
              <a:t>.</a:t>
            </a:r>
            <a:br>
              <a:rPr lang="en-US" sz="2400" dirty="0" smtClean="0">
                <a:latin typeface="+mn-lt"/>
              </a:rPr>
            </a:br>
            <a:r>
              <a:rPr lang="en-US" sz="2400" dirty="0" smtClean="0">
                <a:latin typeface="+mn-lt"/>
              </a:rPr>
              <a:t>5) A </a:t>
            </a:r>
            <a:r>
              <a:rPr lang="en-US" sz="2400" dirty="0">
                <a:latin typeface="+mn-lt"/>
              </a:rPr>
              <a:t>web based tool where user can search for additional information of the vehicle</a:t>
            </a:r>
            <a:r>
              <a:rPr lang="en-US" sz="2400" dirty="0" smtClean="0">
                <a:latin typeface="+mn-lt"/>
              </a:rPr>
              <a:t>.</a:t>
            </a:r>
            <a:br>
              <a:rPr lang="en-US" sz="2400" dirty="0" smtClean="0">
                <a:latin typeface="+mn-lt"/>
              </a:rPr>
            </a:br>
            <a:r>
              <a:rPr lang="en-US" sz="2400" dirty="0" smtClean="0">
                <a:latin typeface="+mn-lt"/>
              </a:rPr>
              <a:t>6) Adding more type of </a:t>
            </a:r>
            <a:r>
              <a:rPr lang="en-US" sz="2400" smtClean="0">
                <a:latin typeface="+mn-lt"/>
              </a:rPr>
              <a:t>transport services.</a:t>
            </a:r>
            <a:endParaRPr lang="en-US" sz="2400" dirty="0">
              <a:latin typeface="+mn-lt"/>
            </a:endParaRPr>
          </a:p>
        </p:txBody>
      </p:sp>
    </p:spTree>
    <p:extLst>
      <p:ext uri="{BB962C8B-B14F-4D97-AF65-F5344CB8AC3E}">
        <p14:creationId xmlns:p14="http://schemas.microsoft.com/office/powerpoint/2010/main" val="41749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521</TotalTime>
  <Words>722</Words>
  <Application>Microsoft Office PowerPoint</Application>
  <PresentationFormat>On-screen Show (4:3)</PresentationFormat>
  <Paragraphs>95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Carlito</vt:lpstr>
      <vt:lpstr>Franklin Gothic Book</vt:lpstr>
      <vt:lpstr>Times New Roman</vt:lpstr>
      <vt:lpstr>Wingdings</vt:lpstr>
      <vt:lpstr>Wingdings 2</vt:lpstr>
      <vt:lpstr>Technic</vt:lpstr>
      <vt:lpstr>TRANSPORT MANAGEMENT SYSTEM a ABHISHEK VARTAK (70) RAVINA VISHE (71) RITVIK WARADE (72) HARSHAL WELEKAR (73) DIPAK ZAD(74)  Guided by  Prof. Vaishali Korade </vt:lpstr>
      <vt:lpstr>         Abstract  Transport management system project is developed to automate transport operation like payment, booking order, delivery report, generating transactions receipt etc. in a transport office. Using this system user can computerize transport office work like billing, tracking payments, creating report etc. The main job of the transporter is to provide transport service to consigner and consignee. </vt:lpstr>
      <vt:lpstr>INTRODCTION</vt:lpstr>
      <vt:lpstr>PowerPoint Presentation</vt:lpstr>
      <vt:lpstr>PowerPoint Presentation</vt:lpstr>
      <vt:lpstr>PowerPoint Presentation</vt:lpstr>
      <vt:lpstr>Software requirements:                     Operating System  -   Windows           Technology                    -   Java and J2EE           Web Technologies  -   Html, JavaScript, CSS            Web Server                    -   XAMPP            Database   -   My SQLyog            Java Version                    -   J2SDK1.5                     </vt:lpstr>
      <vt:lpstr>FLOW CHART</vt:lpstr>
      <vt:lpstr>Scope &amp; Objective For Project 1) To register and keep the information about all Buses. 2) To build up a system that provides and generates the summary  3) Report from the database records in order to get the whole view about the vehicles amounts. 4) Summarize the accidental records and responds for   the further improvements. 5) A web based tool where user can search for additional information of the vehicle. 6) Adding more type of transport services.</vt:lpstr>
      <vt:lpstr>ADVANTAGES</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ADBMS MINI PROJECT  TRAVEL  MANAGEMENT  SYSTEM</dc:title>
  <dc:creator>ShruTi</dc:creator>
  <cp:lastModifiedBy>Windows User</cp:lastModifiedBy>
  <cp:revision>60</cp:revision>
  <dcterms:created xsi:type="dcterms:W3CDTF">2021-05-05T09:51:33Z</dcterms:created>
  <dcterms:modified xsi:type="dcterms:W3CDTF">2021-10-27T18:27:59Z</dcterms:modified>
</cp:coreProperties>
</file>