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2" r:id="rId4"/>
    <p:sldId id="265" r:id="rId5"/>
    <p:sldId id="266" r:id="rId6"/>
    <p:sldId id="267" r:id="rId7"/>
    <p:sldId id="259" r:id="rId8"/>
    <p:sldId id="258" r:id="rId9"/>
    <p:sldId id="260" r:id="rId10"/>
    <p:sldId id="261" r:id="rId11"/>
    <p:sldId id="264" r:id="rId12"/>
  </p:sldIdLst>
  <p:sldSz cx="9144000" cy="6858000" type="screen4x3"/>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8D5"/>
    <a:srgbClr val="C6C0C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5" autoAdjust="0"/>
    <p:restoredTop sz="86444" autoAdjust="0"/>
  </p:normalViewPr>
  <p:slideViewPr>
    <p:cSldViewPr showGuides="1">
      <p:cViewPr varScale="1">
        <p:scale>
          <a:sx n="75" d="100"/>
          <a:sy n="75" d="100"/>
        </p:scale>
        <p:origin x="-11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CB3C0-C507-4E1F-9CF7-35F688051117}" type="datetimeFigureOut">
              <a:rPr lang="en-US" smtClean="0"/>
              <a:pPr/>
              <a:t>1/9/2022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CEC5CE-D567-4813-8A57-738B3DBF2F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CEC5CE-D567-4813-8A57-738B3DBF2F77}"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C7316AF-32C9-4B4D-AC16-56D8B2F15772}"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C7316AF-32C9-4B4D-AC16-56D8B2F1577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4A4508-767F-4BC5-A7FC-72BC3997DE2F}" type="datetimeFigureOut">
              <a:rPr lang="en-US" smtClean="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7316AF-32C9-4B4D-AC16-56D8B2F1577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alpha val="75000"/>
          </a:schemeClr>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14A4508-767F-4BC5-A7FC-72BC3997DE2F}" type="datetimeFigureOut">
              <a:rPr lang="en-US" smtClean="0"/>
              <a:pPr/>
              <a:t>1/9/2022</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C7316AF-32C9-4B4D-AC16-56D8B2F1577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webmd.com/pain-management/guide/whats-causing-my-chest-pain" TargetMode="External"/><Relationship Id="rId2" Type="http://schemas.openxmlformats.org/officeDocument/2006/relationships/hyperlink" Target="https://www.webmd.com/women/video/heart-attack-women-different" TargetMode="External"/><Relationship Id="rId1" Type="http://schemas.openxmlformats.org/officeDocument/2006/relationships/slideLayout" Target="../slideLayouts/slideLayout2.xml"/><Relationship Id="rId5" Type="http://schemas.openxmlformats.org/officeDocument/2006/relationships/hyperlink" Target="https://www.webmd.com/pain-management/default.htm" TargetMode="External"/><Relationship Id="rId4" Type="http://schemas.openxmlformats.org/officeDocument/2006/relationships/hyperlink" Target="https://www.webmd.com/diabetes/default.ht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webmd.com/heart-disease/rm-quiz-know-hea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5344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381000" y="228600"/>
            <a:ext cx="8458200" cy="1981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0000"/>
                </a:solidFill>
                <a:latin typeface="03" pitchFamily="34" charset="0"/>
              </a:rPr>
              <a:t>WELCOME TO HEART CLINIC</a:t>
            </a:r>
            <a:endParaRPr lang="en-US" sz="4000" b="1" dirty="0">
              <a:solidFill>
                <a:srgbClr val="FF0000"/>
              </a:solidFill>
              <a:latin typeface="03" pitchFamily="34" charset="0"/>
            </a:endParaRPr>
          </a:p>
        </p:txBody>
      </p:sp>
      <p:pic>
        <p:nvPicPr>
          <p:cNvPr id="6" name="Picture 5" descr="heart3.jpg"/>
          <p:cNvPicPr>
            <a:picLocks noChangeAspect="1"/>
          </p:cNvPicPr>
          <p:nvPr/>
        </p:nvPicPr>
        <p:blipFill>
          <a:blip r:embed="rId2" cstate="print"/>
          <a:stretch>
            <a:fillRect/>
          </a:stretch>
        </p:blipFill>
        <p:spPr>
          <a:xfrm>
            <a:off x="762000" y="2286000"/>
            <a:ext cx="4064000" cy="2286000"/>
          </a:xfrm>
          <a:prstGeom prst="rect">
            <a:avLst/>
          </a:prstGeom>
        </p:spPr>
      </p:pic>
      <p:sp>
        <p:nvSpPr>
          <p:cNvPr id="7" name="Rectangle 6"/>
          <p:cNvSpPr/>
          <p:nvPr/>
        </p:nvSpPr>
        <p:spPr>
          <a:xfrm>
            <a:off x="457200" y="5029200"/>
            <a:ext cx="8382000" cy="1600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PRESENTATION BY --- </a:t>
            </a:r>
            <a:r>
              <a:rPr lang="en-US" sz="3200" b="1" dirty="0" err="1" smtClean="0">
                <a:latin typeface="03" pitchFamily="34" charset="0"/>
              </a:rPr>
              <a:t>Aasha</a:t>
            </a:r>
            <a:r>
              <a:rPr lang="en-US" sz="3200" b="1" dirty="0" smtClean="0">
                <a:latin typeface="03" pitchFamily="34" charset="0"/>
              </a:rPr>
              <a:t> </a:t>
            </a:r>
            <a:r>
              <a:rPr lang="en-US" sz="3200" b="1" smtClean="0">
                <a:latin typeface="03" pitchFamily="34" charset="0"/>
              </a:rPr>
              <a:t>Giri</a:t>
            </a:r>
            <a:endParaRPr lang="en-US" sz="3200" b="1" dirty="0">
              <a:latin typeface="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65694 0.0213 C 0.63194 -0.03472 0.60711 -0.09051 0.56666 -0.08426 C 0.52621 -0.07801 0.46336 0.06273 0.41388 0.05833 C 0.36441 0.05394 0.31545 -0.1213 0.26944 -0.11019 C 0.22343 -0.09907 0.17934 0.12662 0.1375 0.125 C 0.09566 0.12338 0.0585 -0.11204 0.01805 -0.11944 C -0.0224 -0.12685 -0.08525 0.04722 -0.10556 0.08056 " pathEditMode="relative" rAng="0" ptsTypes="aaaaaaA">
                                      <p:cBhvr>
                                        <p:cTn id="6" dur="5000" fill="hold"/>
                                        <p:tgtEl>
                                          <p:spTgt spid="6"/>
                                        </p:tgtEl>
                                        <p:attrNameLst>
                                          <p:attrName>ppt_x</p:attrName>
                                          <p:attrName>ppt_y</p:attrName>
                                        </p:attrNameLst>
                                      </p:cBhvr>
                                      <p:rCtr x="-381" y="-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Rajneesh-Kappoor-.jpg"/>
          <p:cNvPicPr>
            <a:picLocks noChangeAspect="1"/>
          </p:cNvPicPr>
          <p:nvPr/>
        </p:nvPicPr>
        <p:blipFill>
          <a:blip r:embed="rId2">
            <a:lum contrast="-30000"/>
          </a:blip>
          <a:stretch>
            <a:fillRect/>
          </a:stretch>
        </p:blipFill>
        <p:spPr>
          <a:xfrm>
            <a:off x="228600" y="228600"/>
            <a:ext cx="3533452" cy="2819400"/>
          </a:xfrm>
          <a:prstGeom prst="rect">
            <a:avLst/>
          </a:prstGeom>
        </p:spPr>
      </p:pic>
      <p:sp>
        <p:nvSpPr>
          <p:cNvPr id="6" name="TextBox 5"/>
          <p:cNvSpPr txBox="1"/>
          <p:nvPr/>
        </p:nvSpPr>
        <p:spPr>
          <a:xfrm>
            <a:off x="3962400" y="749856"/>
            <a:ext cx="4953000" cy="3816429"/>
          </a:xfrm>
          <a:prstGeom prst="rect">
            <a:avLst/>
          </a:prstGeom>
          <a:noFill/>
        </p:spPr>
        <p:txBody>
          <a:bodyPr wrap="square" rtlCol="0">
            <a:spAutoFit/>
          </a:bodyPr>
          <a:lstStyle/>
          <a:p>
            <a:r>
              <a:rPr lang="en-US" sz="3200" b="1" dirty="0"/>
              <a:t>Dr Rajneesh </a:t>
            </a:r>
            <a:r>
              <a:rPr lang="en-US" sz="3200" b="1" dirty="0" err="1"/>
              <a:t>Kappor</a:t>
            </a:r>
            <a:endParaRPr lang="en-US" sz="3200" b="1" dirty="0"/>
          </a:p>
          <a:p>
            <a:r>
              <a:rPr lang="en-US" sz="3200" dirty="0"/>
              <a:t>Vice Chairman - Interventional Cardiology</a:t>
            </a:r>
          </a:p>
          <a:p>
            <a:r>
              <a:rPr lang="en-US" sz="3200" dirty="0"/>
              <a:t>Interventional Cardiology , Heart </a:t>
            </a:r>
            <a:r>
              <a:rPr lang="en-US" sz="3200" dirty="0" smtClean="0"/>
              <a:t>Institute</a:t>
            </a:r>
          </a:p>
          <a:p>
            <a:endParaRPr lang="en-US" sz="3200" dirty="0" smtClean="0"/>
          </a:p>
          <a:p>
            <a:r>
              <a:rPr lang="en-US" sz="3200" dirty="0" smtClean="0"/>
              <a:t>Time: 2-6PM</a:t>
            </a:r>
            <a:endParaRPr lang="en-US" sz="3200"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a:blip r:embed="rId2">
              <a:lum bright="-30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24200" y="5181600"/>
            <a:ext cx="6019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Thank You Everyone</a:t>
            </a:r>
            <a:endParaRPr lang="en-U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47650"/>
            <a:ext cx="8382000" cy="6362700"/>
          </a:xfrm>
          <a:prstGeom prst="rect">
            <a:avLst/>
          </a:prstGeom>
          <a:solidFill>
            <a:schemeClr val="tx2">
              <a:lumMod val="20000"/>
              <a:lumOff val="80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14400" y="762000"/>
            <a:ext cx="7467600" cy="523220"/>
          </a:xfrm>
          <a:prstGeom prst="rect">
            <a:avLst/>
          </a:prstGeom>
          <a:noFill/>
        </p:spPr>
        <p:txBody>
          <a:bodyPr wrap="square" rtlCol="0">
            <a:spAutoFit/>
          </a:bodyPr>
          <a:lstStyle/>
          <a:p>
            <a:r>
              <a:rPr lang="en-US" sz="2800" b="1" dirty="0" smtClean="0">
                <a:solidFill>
                  <a:schemeClr val="bg1">
                    <a:lumMod val="95000"/>
                    <a:lumOff val="5000"/>
                  </a:schemeClr>
                </a:solidFill>
              </a:rPr>
              <a:t>INTRODUCTION OF HEART ATTACK</a:t>
            </a:r>
            <a:endParaRPr lang="en-US" sz="2800" b="1" dirty="0">
              <a:solidFill>
                <a:schemeClr val="bg1">
                  <a:lumMod val="95000"/>
                  <a:lumOff val="5000"/>
                </a:schemeClr>
              </a:solidFill>
            </a:endParaRPr>
          </a:p>
        </p:txBody>
      </p:sp>
      <p:pic>
        <p:nvPicPr>
          <p:cNvPr id="7" name="Picture 6" descr="heart2.jpg"/>
          <p:cNvPicPr>
            <a:picLocks noChangeAspect="1"/>
          </p:cNvPicPr>
          <p:nvPr/>
        </p:nvPicPr>
        <p:blipFill>
          <a:blip r:embed="rId2" cstate="print"/>
          <a:stretch>
            <a:fillRect/>
          </a:stretch>
        </p:blipFill>
        <p:spPr>
          <a:xfrm>
            <a:off x="685800" y="2209801"/>
            <a:ext cx="2980266" cy="1676400"/>
          </a:xfrm>
          <a:prstGeom prst="rect">
            <a:avLst/>
          </a:prstGeom>
        </p:spPr>
      </p:pic>
      <p:sp>
        <p:nvSpPr>
          <p:cNvPr id="8" name="TextBox 7"/>
          <p:cNvSpPr txBox="1"/>
          <p:nvPr/>
        </p:nvSpPr>
        <p:spPr>
          <a:xfrm>
            <a:off x="3733800" y="2133600"/>
            <a:ext cx="4572000" cy="2062103"/>
          </a:xfrm>
          <a:prstGeom prst="rect">
            <a:avLst/>
          </a:prstGeom>
          <a:noFill/>
        </p:spPr>
        <p:txBody>
          <a:bodyPr wrap="square" rtlCol="0">
            <a:spAutoFit/>
          </a:bodyPr>
          <a:lstStyle/>
          <a:p>
            <a:r>
              <a:rPr lang="en-US" sz="2000" b="1" dirty="0" smtClean="0">
                <a:solidFill>
                  <a:schemeClr val="bg1">
                    <a:lumMod val="95000"/>
                    <a:lumOff val="5000"/>
                  </a:schemeClr>
                </a:solidFill>
              </a:rPr>
              <a:t>Heart Attack </a:t>
            </a:r>
            <a:endParaRPr lang="en-US" sz="2000" b="1" dirty="0">
              <a:solidFill>
                <a:schemeClr val="bg1">
                  <a:lumMod val="95000"/>
                  <a:lumOff val="5000"/>
                </a:schemeClr>
              </a:solidFill>
            </a:endParaRPr>
          </a:p>
          <a:p>
            <a:r>
              <a:rPr lang="en-US" dirty="0">
                <a:solidFill>
                  <a:schemeClr val="bg1"/>
                </a:solidFill>
              </a:rPr>
              <a:t>A heart attack, also called a myocardial infarction, happens when a part of the heart muscle doesn’t get enough blood.</a:t>
            </a:r>
            <a:r>
              <a:rPr lang="en-US" dirty="0" smtClean="0">
                <a:solidFill>
                  <a:schemeClr val="bg1"/>
                </a:solidFill>
              </a:rPr>
              <a:t/>
            </a:r>
            <a:br>
              <a:rPr lang="en-US" dirty="0" smtClean="0">
                <a:solidFill>
                  <a:schemeClr val="bg1"/>
                </a:solidFill>
              </a:rPr>
            </a:br>
            <a:r>
              <a:rPr lang="en-US" dirty="0">
                <a:solidFill>
                  <a:schemeClr val="bg1"/>
                </a:solidFill>
              </a:rPr>
              <a:t>The more time that passes without treatment to restore blood flow, the greater the damage to the heart muscle.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a:blip r:embed="rId2">
              <a:lum bright="-30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762000"/>
            <a:ext cx="8229600" cy="5909310"/>
          </a:xfrm>
          <a:prstGeom prst="rect">
            <a:avLst/>
          </a:prstGeom>
          <a:noFill/>
        </p:spPr>
        <p:txBody>
          <a:bodyPr wrap="square" rtlCol="0">
            <a:spAutoFit/>
          </a:bodyPr>
          <a:lstStyle/>
          <a:p>
            <a:pPr algn="ctr"/>
            <a:r>
              <a:rPr lang="en-US" sz="5400" b="1" dirty="0" smtClean="0">
                <a:solidFill>
                  <a:srgbClr val="002060"/>
                </a:solidFill>
              </a:rPr>
              <a:t>OUR  CONTENT</a:t>
            </a:r>
          </a:p>
          <a:p>
            <a:pPr>
              <a:buFont typeface="Wingdings" pitchFamily="2" charset="2"/>
              <a:buChar char="ü"/>
            </a:pPr>
            <a:r>
              <a:rPr lang="en-US" sz="3600" b="1" dirty="0" smtClean="0"/>
              <a:t>Introduction Of Heart Attack</a:t>
            </a:r>
          </a:p>
          <a:p>
            <a:pPr>
              <a:buFont typeface="Wingdings" pitchFamily="2" charset="2"/>
              <a:buChar char="ü"/>
            </a:pPr>
            <a:r>
              <a:rPr lang="en-US" sz="3600" b="1" dirty="0" smtClean="0"/>
              <a:t> symptoms </a:t>
            </a:r>
          </a:p>
          <a:p>
            <a:pPr>
              <a:buFont typeface="Wingdings" pitchFamily="2" charset="2"/>
              <a:buChar char="ü"/>
            </a:pPr>
            <a:r>
              <a:rPr lang="en-US" sz="3600" b="1" dirty="0" smtClean="0"/>
              <a:t>How we can before heart attack</a:t>
            </a:r>
          </a:p>
          <a:p>
            <a:pPr>
              <a:buFont typeface="Wingdings" pitchFamily="2" charset="2"/>
              <a:buChar char="ü"/>
            </a:pPr>
            <a:r>
              <a:rPr lang="en-US" sz="3600" b="1" dirty="0" smtClean="0"/>
              <a:t>Where we go </a:t>
            </a:r>
          </a:p>
          <a:p>
            <a:pPr>
              <a:buFont typeface="Wingdings" pitchFamily="2" charset="2"/>
              <a:buChar char="ü"/>
            </a:pPr>
            <a:r>
              <a:rPr lang="en-US" sz="3600" b="1" dirty="0" smtClean="0"/>
              <a:t>Introduction of our Web site</a:t>
            </a:r>
          </a:p>
          <a:p>
            <a:pPr>
              <a:buFont typeface="Wingdings" pitchFamily="2" charset="2"/>
              <a:buChar char="ü"/>
            </a:pPr>
            <a:r>
              <a:rPr lang="en-US" sz="3600" b="1" dirty="0" smtClean="0"/>
              <a:t>How to visit </a:t>
            </a:r>
          </a:p>
          <a:p>
            <a:pPr>
              <a:buFont typeface="Wingdings" pitchFamily="2" charset="2"/>
              <a:buChar char="ü"/>
            </a:pPr>
            <a:r>
              <a:rPr lang="en-US" sz="3600" b="1" dirty="0" smtClean="0"/>
              <a:t>How to full fill online register</a:t>
            </a:r>
          </a:p>
          <a:p>
            <a:pPr>
              <a:buFont typeface="Wingdings" pitchFamily="2" charset="2"/>
              <a:buChar char="ü"/>
            </a:pPr>
            <a:r>
              <a:rPr lang="en-US" sz="3600" b="1" dirty="0" smtClean="0"/>
              <a:t>etc</a:t>
            </a:r>
          </a:p>
          <a:p>
            <a:pPr algn="ctr">
              <a:buFont typeface="Wingdings" pitchFamily="2" charset="2"/>
              <a:buChar char="ü"/>
            </a:pPr>
            <a:endParaRPr lang="en-US" sz="3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 y="1038285"/>
            <a:ext cx="8991600" cy="3108543"/>
          </a:xfrm>
          <a:prstGeom prst="rect">
            <a:avLst/>
          </a:prstGeom>
          <a:noFill/>
        </p:spPr>
        <p:txBody>
          <a:bodyPr wrap="square" rtlCol="0">
            <a:spAutoFit/>
          </a:bodyPr>
          <a:lstStyle/>
          <a:p>
            <a:pPr algn="ctr"/>
            <a:r>
              <a:rPr lang="en-US" sz="2800" b="1" dirty="0" smtClean="0"/>
              <a:t>What are the symptoms of heart attack?</a:t>
            </a:r>
          </a:p>
          <a:p>
            <a:r>
              <a:rPr lang="en-US" sz="2400" dirty="0" smtClean="0"/>
              <a:t>The major symptoms of a heart attack </a:t>
            </a:r>
            <a:r>
              <a:rPr lang="en-US" sz="2400" dirty="0" smtClean="0"/>
              <a:t>are</a:t>
            </a:r>
          </a:p>
          <a:p>
            <a:endParaRPr lang="en-US" sz="2400" dirty="0" smtClean="0"/>
          </a:p>
          <a:p>
            <a:r>
              <a:rPr lang="en-US" sz="2400" b="1" dirty="0" err="1" smtClean="0"/>
              <a:t>i</a:t>
            </a:r>
            <a:r>
              <a:rPr lang="en-US" sz="2400" b="1" dirty="0" smtClean="0"/>
              <a:t>. Chest </a:t>
            </a:r>
            <a:r>
              <a:rPr lang="en-US" sz="2400" b="1" dirty="0" smtClean="0"/>
              <a:t>pain or discomfort. </a:t>
            </a:r>
          </a:p>
          <a:p>
            <a:r>
              <a:rPr lang="en-US" sz="2400" b="1" dirty="0" smtClean="0"/>
              <a:t>ii. Feeling </a:t>
            </a:r>
            <a:r>
              <a:rPr lang="en-US" sz="2400" b="1" dirty="0" smtClean="0"/>
              <a:t>weak, light-headed, or faint. </a:t>
            </a:r>
          </a:p>
          <a:p>
            <a:r>
              <a:rPr lang="en-US" sz="2400" b="1" dirty="0" smtClean="0"/>
              <a:t>iii. Pain </a:t>
            </a:r>
            <a:r>
              <a:rPr lang="en-US" sz="2400" b="1" dirty="0" smtClean="0"/>
              <a:t>or discomfort in the jaw, neck, or back.</a:t>
            </a:r>
          </a:p>
          <a:p>
            <a:r>
              <a:rPr lang="en-US" sz="2400" b="1" dirty="0" smtClean="0"/>
              <a:t>iv. Pain </a:t>
            </a:r>
            <a:r>
              <a:rPr lang="en-US" sz="2400" b="1" dirty="0" smtClean="0"/>
              <a:t>or discomfort in one or both arms or shoulders.</a:t>
            </a:r>
          </a:p>
          <a:p>
            <a:r>
              <a:rPr lang="en-US" sz="2400" b="1" dirty="0" smtClean="0"/>
              <a:t>V .Shortness </a:t>
            </a:r>
            <a:r>
              <a:rPr lang="en-US" sz="2400" b="1" dirty="0" smtClean="0"/>
              <a:t>of breath. </a:t>
            </a: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386090"/>
          </a:xfrm>
          <a:prstGeom prst="rect">
            <a:avLst/>
          </a:prstGeom>
        </p:spPr>
        <p:txBody>
          <a:bodyPr wrap="square">
            <a:spAutoFit/>
          </a:bodyPr>
          <a:lstStyle/>
          <a:p>
            <a:endParaRPr lang="en-US" sz="2000" b="1" dirty="0" smtClean="0">
              <a:solidFill>
                <a:schemeClr val="bg1"/>
              </a:solidFill>
            </a:endParaRPr>
          </a:p>
          <a:p>
            <a:endParaRPr lang="en-US" sz="2000" b="1" dirty="0" smtClean="0">
              <a:solidFill>
                <a:schemeClr val="bg1"/>
              </a:solidFill>
            </a:endParaRPr>
          </a:p>
          <a:p>
            <a:r>
              <a:rPr lang="en-US" sz="2000" b="1" dirty="0" smtClean="0">
                <a:solidFill>
                  <a:schemeClr val="bg1"/>
                </a:solidFill>
              </a:rPr>
              <a:t>                                               </a:t>
            </a:r>
            <a:r>
              <a:rPr lang="en-US" sz="3200" b="1" dirty="0" smtClean="0">
                <a:solidFill>
                  <a:schemeClr val="bg1"/>
                </a:solidFill>
              </a:rPr>
              <a:t>Recognizing </a:t>
            </a:r>
            <a:r>
              <a:rPr lang="en-US" sz="3200" b="1" dirty="0" smtClean="0">
                <a:solidFill>
                  <a:schemeClr val="bg1"/>
                </a:solidFill>
              </a:rPr>
              <a:t>the </a:t>
            </a:r>
            <a:r>
              <a:rPr lang="en-US" sz="3200" b="1" dirty="0" smtClean="0">
                <a:solidFill>
                  <a:schemeClr val="bg1"/>
                </a:solidFill>
              </a:rPr>
              <a:t>Symptoms</a:t>
            </a:r>
            <a:endParaRPr lang="en-US" sz="2000" b="1" dirty="0" smtClean="0">
              <a:solidFill>
                <a:schemeClr val="bg1"/>
              </a:solidFill>
            </a:endParaRPr>
          </a:p>
          <a:p>
            <a:endParaRPr lang="en-US" sz="2000" b="1" dirty="0" smtClean="0">
              <a:solidFill>
                <a:schemeClr val="bg1"/>
              </a:solidFill>
            </a:endParaRPr>
          </a:p>
          <a:p>
            <a:r>
              <a:rPr lang="en-US" sz="2800" dirty="0" smtClean="0">
                <a:solidFill>
                  <a:schemeClr val="bg1"/>
                </a:solidFill>
              </a:rPr>
              <a:t>These vary from person to person. Not all </a:t>
            </a:r>
            <a:r>
              <a:rPr lang="en-US" sz="2800" dirty="0" smtClean="0">
                <a:solidFill>
                  <a:schemeClr val="bg1"/>
                </a:solidFill>
                <a:hlinkClick r:id="rId2"/>
              </a:rPr>
              <a:t>heart attacks</a:t>
            </a:r>
            <a:r>
              <a:rPr lang="en-US" sz="2800" dirty="0" smtClean="0">
                <a:solidFill>
                  <a:schemeClr val="bg1"/>
                </a:solidFill>
              </a:rPr>
              <a:t> begin with the sudden, crushing </a:t>
            </a:r>
            <a:r>
              <a:rPr lang="en-US" sz="2800" u="sng" dirty="0" smtClean="0">
                <a:solidFill>
                  <a:schemeClr val="bg1"/>
                </a:solidFill>
                <a:hlinkClick r:id="rId3"/>
              </a:rPr>
              <a:t>chest pain</a:t>
            </a:r>
            <a:r>
              <a:rPr lang="en-US" sz="2800" dirty="0" smtClean="0">
                <a:solidFill>
                  <a:schemeClr val="bg1"/>
                </a:solidFill>
              </a:rPr>
              <a:t> that most of us have heard about. In fact, some cause no symptoms at all, especially those that happen to people with </a:t>
            </a:r>
            <a:r>
              <a:rPr lang="en-US" sz="2800" dirty="0" smtClean="0">
                <a:solidFill>
                  <a:schemeClr val="bg1"/>
                </a:solidFill>
                <a:hlinkClick r:id="rId4"/>
              </a:rPr>
              <a:t>diabetes</a:t>
            </a:r>
            <a:r>
              <a:rPr lang="en-US" sz="2800" dirty="0" smtClean="0">
                <a:solidFill>
                  <a:schemeClr val="bg1"/>
                </a:solidFill>
              </a:rPr>
              <a:t>.</a:t>
            </a:r>
          </a:p>
          <a:p>
            <a:r>
              <a:rPr lang="en-US" sz="2800" dirty="0" smtClean="0">
                <a:solidFill>
                  <a:schemeClr val="bg1"/>
                </a:solidFill>
              </a:rPr>
              <a:t>They may begin slowly, with mild </a:t>
            </a:r>
            <a:r>
              <a:rPr lang="en-US" sz="2800" dirty="0" smtClean="0">
                <a:solidFill>
                  <a:schemeClr val="bg1"/>
                </a:solidFill>
                <a:hlinkClick r:id="rId5"/>
              </a:rPr>
              <a:t>pain</a:t>
            </a:r>
            <a:r>
              <a:rPr lang="en-US" sz="2800" dirty="0" smtClean="0">
                <a:solidFill>
                  <a:schemeClr val="bg1"/>
                </a:solidFill>
              </a:rPr>
              <a:t> and discomfort. They can happen while you're at rest or active. How severe they are can depend on your age, gender, and medical conditions.</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169075"/>
            <a:ext cx="8686800" cy="5386090"/>
          </a:xfrm>
          <a:prstGeom prst="rect">
            <a:avLst/>
          </a:prstGeom>
        </p:spPr>
        <p:txBody>
          <a:bodyPr wrap="square">
            <a:spAutoFit/>
          </a:bodyPr>
          <a:lstStyle/>
          <a:p>
            <a:r>
              <a:rPr lang="en-US" sz="2800" b="1" dirty="0" smtClean="0">
                <a:solidFill>
                  <a:schemeClr val="bg1"/>
                </a:solidFill>
              </a:rPr>
              <a:t>        </a:t>
            </a:r>
            <a:r>
              <a:rPr lang="en-US" sz="3600" b="1" dirty="0" smtClean="0">
                <a:solidFill>
                  <a:schemeClr val="bg1"/>
                </a:solidFill>
              </a:rPr>
              <a:t>What </a:t>
            </a:r>
            <a:r>
              <a:rPr lang="en-US" sz="3600" b="1" dirty="0" smtClean="0">
                <a:solidFill>
                  <a:schemeClr val="bg1"/>
                </a:solidFill>
              </a:rPr>
              <a:t>to Do When They </a:t>
            </a:r>
            <a:r>
              <a:rPr lang="en-US" sz="3600" b="1" dirty="0" smtClean="0">
                <a:solidFill>
                  <a:schemeClr val="bg1"/>
                </a:solidFill>
              </a:rPr>
              <a:t>Happen</a:t>
            </a:r>
          </a:p>
          <a:p>
            <a:endParaRPr lang="en-US" sz="2800" b="1" dirty="0" smtClean="0">
              <a:solidFill>
                <a:schemeClr val="bg1"/>
              </a:solidFill>
            </a:endParaRPr>
          </a:p>
          <a:p>
            <a:r>
              <a:rPr lang="en-US" sz="2800" dirty="0" smtClean="0">
                <a:solidFill>
                  <a:schemeClr val="bg1"/>
                </a:solidFill>
              </a:rPr>
              <a:t>If you or someone you’re with has chest discomfort or other heart attack symptoms, call 911 right away. (Check your community plan, because some communities require dialing a different number.)While your first impulse may be to drive yourself or the heart attack victim to the hospital, it’s better to get an ambulance. Emergency medical services (EMS) personnel can start treatment on the way to the hospital. They’re also trained to revive a person if their </a:t>
            </a:r>
            <a:r>
              <a:rPr lang="en-US" sz="2800" dirty="0" smtClean="0">
                <a:solidFill>
                  <a:schemeClr val="bg1"/>
                </a:solidFill>
                <a:hlinkClick r:id="rId2"/>
              </a:rPr>
              <a:t>heart</a:t>
            </a:r>
            <a:r>
              <a:rPr lang="en-US" sz="2800" dirty="0" smtClean="0">
                <a:solidFill>
                  <a:schemeClr val="bg1"/>
                </a:solidFill>
              </a:rPr>
              <a:t> stops.</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8600"/>
            <a:ext cx="9144000" cy="1569660"/>
          </a:xfrm>
          <a:prstGeom prst="rect">
            <a:avLst/>
          </a:prstGeom>
          <a:noFill/>
        </p:spPr>
        <p:txBody>
          <a:bodyPr wrap="square" rtlCol="0">
            <a:spAutoFit/>
          </a:bodyPr>
          <a:lstStyle/>
          <a:p>
            <a:pPr algn="r"/>
            <a:r>
              <a:rPr lang="en-US" sz="4800" b="1" dirty="0" smtClean="0">
                <a:solidFill>
                  <a:schemeClr val="bg1"/>
                </a:solidFill>
              </a:rPr>
              <a:t>INTRODUCTION </a:t>
            </a:r>
            <a:r>
              <a:rPr lang="en-US" sz="4400" b="1" dirty="0" smtClean="0">
                <a:solidFill>
                  <a:schemeClr val="bg1"/>
                </a:solidFill>
              </a:rPr>
              <a:t>OF</a:t>
            </a:r>
            <a:r>
              <a:rPr lang="en-US" sz="4800" b="1" dirty="0" smtClean="0">
                <a:solidFill>
                  <a:schemeClr val="bg1"/>
                </a:solidFill>
              </a:rPr>
              <a:t> DOCTORS</a:t>
            </a:r>
            <a:endParaRPr lang="en-US" sz="48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prakash.jpg"/>
          <p:cNvPicPr>
            <a:picLocks noChangeAspect="1"/>
          </p:cNvPicPr>
          <p:nvPr/>
        </p:nvPicPr>
        <p:blipFill>
          <a:blip r:embed="rId2"/>
          <a:stretch>
            <a:fillRect/>
          </a:stretch>
        </p:blipFill>
        <p:spPr>
          <a:xfrm>
            <a:off x="152400" y="1100683"/>
            <a:ext cx="3852862" cy="4656634"/>
          </a:xfrm>
          <a:prstGeom prst="rect">
            <a:avLst/>
          </a:prstGeom>
        </p:spPr>
      </p:pic>
      <p:sp>
        <p:nvSpPr>
          <p:cNvPr id="6" name="TextBox 5"/>
          <p:cNvSpPr txBox="1"/>
          <p:nvPr/>
        </p:nvSpPr>
        <p:spPr>
          <a:xfrm>
            <a:off x="4038600" y="1692057"/>
            <a:ext cx="5105400" cy="4401205"/>
          </a:xfrm>
          <a:prstGeom prst="rect">
            <a:avLst/>
          </a:prstGeom>
          <a:noFill/>
        </p:spPr>
        <p:txBody>
          <a:bodyPr wrap="square" rtlCol="0">
            <a:spAutoFit/>
          </a:bodyPr>
          <a:lstStyle/>
          <a:p>
            <a:r>
              <a:rPr lang="en-US" sz="2800" b="1" dirty="0" smtClean="0">
                <a:solidFill>
                  <a:schemeClr val="bg1"/>
                </a:solidFill>
              </a:rPr>
              <a:t>Dr. </a:t>
            </a:r>
            <a:r>
              <a:rPr lang="en-US" sz="2800" b="1" dirty="0" err="1" smtClean="0">
                <a:solidFill>
                  <a:schemeClr val="bg1"/>
                </a:solidFill>
              </a:rPr>
              <a:t>Prakash</a:t>
            </a:r>
            <a:r>
              <a:rPr lang="en-US" sz="2800" b="1" dirty="0" smtClean="0">
                <a:solidFill>
                  <a:schemeClr val="bg1"/>
                </a:solidFill>
              </a:rPr>
              <a:t> Raj </a:t>
            </a:r>
            <a:r>
              <a:rPr lang="en-US" sz="2800" b="1" dirty="0" err="1" smtClean="0">
                <a:solidFill>
                  <a:schemeClr val="bg1"/>
                </a:solidFill>
              </a:rPr>
              <a:t>Regmi</a:t>
            </a:r>
            <a:endParaRPr lang="en-US" sz="2800" b="1" dirty="0" smtClean="0">
              <a:solidFill>
                <a:schemeClr val="bg1"/>
              </a:solidFill>
            </a:endParaRPr>
          </a:p>
          <a:p>
            <a:r>
              <a:rPr lang="en-US" sz="2800" dirty="0">
                <a:solidFill>
                  <a:schemeClr val="bg1"/>
                </a:solidFill>
              </a:rPr>
              <a:t>President of Nepal NCD alliance</a:t>
            </a:r>
            <a:r>
              <a:rPr lang="en-US" sz="2800" dirty="0" smtClean="0">
                <a:solidFill>
                  <a:schemeClr val="bg1"/>
                </a:solidFill>
              </a:rPr>
              <a:t>.</a:t>
            </a:r>
          </a:p>
          <a:p>
            <a:endParaRPr lang="en-US" sz="2800" dirty="0">
              <a:solidFill>
                <a:schemeClr val="bg1"/>
              </a:solidFill>
            </a:endParaRPr>
          </a:p>
          <a:p>
            <a:r>
              <a:rPr lang="en-US" sz="2800" dirty="0">
                <a:solidFill>
                  <a:schemeClr val="bg1"/>
                </a:solidFill>
              </a:rPr>
              <a:t>Dr. </a:t>
            </a:r>
            <a:r>
              <a:rPr lang="en-US" sz="2800" dirty="0" err="1">
                <a:solidFill>
                  <a:schemeClr val="bg1"/>
                </a:solidFill>
              </a:rPr>
              <a:t>Regmi</a:t>
            </a:r>
            <a:r>
              <a:rPr lang="en-US" sz="2800" dirty="0">
                <a:solidFill>
                  <a:schemeClr val="bg1"/>
                </a:solidFill>
              </a:rPr>
              <a:t> well known in field of cardiac intervention in Nepal</a:t>
            </a:r>
            <a:r>
              <a:rPr lang="en-US" sz="2800" dirty="0" smtClean="0">
                <a:solidFill>
                  <a:schemeClr val="bg1"/>
                </a:solidFill>
              </a:rPr>
              <a:t>.</a:t>
            </a:r>
          </a:p>
          <a:p>
            <a:endParaRPr lang="en-US" sz="2800" dirty="0">
              <a:solidFill>
                <a:schemeClr val="bg1"/>
              </a:solidFill>
            </a:endParaRPr>
          </a:p>
          <a:p>
            <a:r>
              <a:rPr lang="en-US" sz="2800" dirty="0" smtClean="0">
                <a:solidFill>
                  <a:schemeClr val="bg1"/>
                </a:solidFill>
              </a:rPr>
              <a:t>TIME:10AM-6PM</a:t>
            </a:r>
            <a:endParaRPr lang="en-US" sz="2800" dirty="0">
              <a:solidFill>
                <a:schemeClr val="bg1"/>
              </a:solidFill>
            </a:endParaRPr>
          </a:p>
          <a:p>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r-Deepak-Adhikari-2048x1365.jpg"/>
          <p:cNvPicPr>
            <a:picLocks noChangeAspect="1"/>
          </p:cNvPicPr>
          <p:nvPr/>
        </p:nvPicPr>
        <p:blipFill>
          <a:blip r:embed="rId2" cstate="print"/>
          <a:stretch>
            <a:fillRect/>
          </a:stretch>
        </p:blipFill>
        <p:spPr>
          <a:xfrm>
            <a:off x="5791200" y="1066800"/>
            <a:ext cx="3124200" cy="289560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p:cNvSpPr txBox="1"/>
          <p:nvPr/>
        </p:nvSpPr>
        <p:spPr>
          <a:xfrm>
            <a:off x="381000" y="1828800"/>
            <a:ext cx="5181600" cy="4308872"/>
          </a:xfrm>
          <a:prstGeom prst="rect">
            <a:avLst/>
          </a:prstGeom>
          <a:noFill/>
        </p:spPr>
        <p:txBody>
          <a:bodyPr wrap="square" rtlCol="0">
            <a:spAutoFit/>
          </a:bodyPr>
          <a:lstStyle/>
          <a:p>
            <a:r>
              <a:rPr lang="en-US" sz="4000" b="1" dirty="0">
                <a:solidFill>
                  <a:schemeClr val="bg1"/>
                </a:solidFill>
              </a:rPr>
              <a:t>Dr Deepak </a:t>
            </a:r>
            <a:r>
              <a:rPr lang="en-US" sz="4000" b="1" dirty="0" err="1" smtClean="0">
                <a:solidFill>
                  <a:schemeClr val="bg1"/>
                </a:solidFill>
              </a:rPr>
              <a:t>Adhikari</a:t>
            </a:r>
            <a:endParaRPr lang="en-US" sz="4000" b="1" dirty="0">
              <a:solidFill>
                <a:schemeClr val="bg1"/>
              </a:solidFill>
            </a:endParaRPr>
          </a:p>
          <a:p>
            <a:r>
              <a:rPr lang="en-US" sz="3600" dirty="0">
                <a:solidFill>
                  <a:schemeClr val="bg1"/>
                </a:solidFill>
              </a:rPr>
              <a:t>MBBS, MD (NMC Regd. 13175)</a:t>
            </a:r>
          </a:p>
          <a:p>
            <a:r>
              <a:rPr lang="en-US" sz="3600" dirty="0">
                <a:solidFill>
                  <a:schemeClr val="bg1"/>
                </a:solidFill>
              </a:rPr>
              <a:t>Assistant Consultant </a:t>
            </a:r>
            <a:r>
              <a:rPr lang="en-US" sz="3600" dirty="0" smtClean="0">
                <a:solidFill>
                  <a:schemeClr val="bg1"/>
                </a:solidFill>
              </a:rPr>
              <a:t>Anesthesiologist</a:t>
            </a:r>
          </a:p>
          <a:p>
            <a:endParaRPr lang="en-US" sz="3600" dirty="0" smtClean="0">
              <a:solidFill>
                <a:schemeClr val="bg1"/>
              </a:solidFill>
            </a:endParaRPr>
          </a:p>
          <a:p>
            <a:r>
              <a:rPr lang="en-US" sz="3600" dirty="0" smtClean="0">
                <a:solidFill>
                  <a:schemeClr val="bg1"/>
                </a:solidFill>
              </a:rPr>
              <a:t>TIME:6-10PM</a:t>
            </a:r>
            <a:endParaRPr lang="en-US" sz="3600" dirty="0">
              <a:solidFill>
                <a:schemeClr val="bg1"/>
              </a:solidFill>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147</TotalTime>
  <Words>263</Words>
  <Application>Microsoft Office PowerPoint</Application>
  <PresentationFormat>On-screen Show (4:3)</PresentationFormat>
  <Paragraphs>50</Paragraphs>
  <Slides>11</Slides>
  <Notes>1</Notes>
  <HiddenSlides>0</HiddenSlides>
  <MMClips>0</MMClips>
  <ScaleCrop>false</ScaleCrop>
  <HeadingPairs>
    <vt:vector size="6" baseType="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3" baseType="lpstr">
      <vt:lpstr>Apex</vt:lpstr>
      <vt:lpstr>Slide 1</vt:lpstr>
      <vt:lpstr>Slide 2</vt:lpstr>
      <vt:lpstr>Slide 3</vt:lpstr>
      <vt:lpstr>Slide 4</vt:lpstr>
      <vt:lpstr>Slide 5</vt:lpstr>
      <vt:lpstr>Slide 6</vt:lpstr>
      <vt:lpstr>Slide 7</vt:lpstr>
      <vt:lpstr>Slide 8</vt:lpstr>
      <vt:lpstr>Slide 9</vt:lpstr>
      <vt:lpstr>Slide 10</vt:lpstr>
      <vt:lpstr>Slide 11</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32</cp:revision>
  <dcterms:created xsi:type="dcterms:W3CDTF">2021-12-31T09:55:07Z</dcterms:created>
  <dcterms:modified xsi:type="dcterms:W3CDTF">2022-01-09T01:40:43Z</dcterms:modified>
</cp:coreProperties>
</file>