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
  </p:notesMasterIdLst>
  <p:sldIdLst>
    <p:sldId id="256" r:id="rId2"/>
    <p:sldId id="266" r:id="rId3"/>
    <p:sldId id="257" r:id="rId4"/>
    <p:sldId id="260" r:id="rId5"/>
    <p:sldId id="258" r:id="rId6"/>
    <p:sldId id="259" r:id="rId7"/>
    <p:sldId id="264" r:id="rId8"/>
    <p:sldId id="265" r:id="rId9"/>
    <p:sldId id="267" r:id="rId10"/>
    <p:sldId id="261" r:id="rId11"/>
    <p:sldId id="263"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EBE009-1036-4EF9-AD40-15B75946328D}" type="datetimeFigureOut">
              <a:rPr lang="en-US" smtClean="0"/>
              <a:pPr/>
              <a:t>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26CFE1-6A05-4678-BCE3-1E5BEB5E580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26CFE1-6A05-4678-BCE3-1E5BEB5E580A}"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26CFE1-6A05-4678-BCE3-1E5BEB5E580A}"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1/6/2022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1/6/2022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990600"/>
            <a:ext cx="8001000"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smtClean="0">
                <a:latin typeface="18" pitchFamily="34" charset="0"/>
              </a:rPr>
              <a:t>PRESENTATION </a:t>
            </a:r>
            <a:endParaRPr lang="en-US" sz="7200" b="1" dirty="0">
              <a:latin typeface="18" pitchFamily="34" charset="0"/>
            </a:endParaRPr>
          </a:p>
        </p:txBody>
      </p:sp>
      <p:sp>
        <p:nvSpPr>
          <p:cNvPr id="5" name="TextBox 4"/>
          <p:cNvSpPr txBox="1"/>
          <p:nvPr/>
        </p:nvSpPr>
        <p:spPr>
          <a:xfrm>
            <a:off x="3429000" y="5562600"/>
            <a:ext cx="5715000" cy="830997"/>
          </a:xfrm>
          <a:prstGeom prst="rect">
            <a:avLst/>
          </a:prstGeom>
          <a:noFill/>
        </p:spPr>
        <p:txBody>
          <a:bodyPr wrap="square" rtlCol="0">
            <a:spAutoFit/>
          </a:bodyPr>
          <a:lstStyle/>
          <a:p>
            <a:r>
              <a:rPr lang="en-US" sz="4800" b="1" dirty="0" smtClean="0"/>
              <a:t>By DIPAK KUMAL</a:t>
            </a:r>
            <a:endParaRPr lang="en-US" sz="4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0"/>
            <a:ext cx="6324600"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2060"/>
                </a:solidFill>
              </a:rPr>
              <a:t>  </a:t>
            </a:r>
            <a:r>
              <a:rPr lang="en-US" sz="2800" dirty="0" smtClean="0">
                <a:solidFill>
                  <a:srgbClr val="FFFF00"/>
                </a:solidFill>
              </a:rPr>
              <a:t>Demo Of E-commerce Website</a:t>
            </a:r>
            <a:endParaRPr lang="en-US" sz="2800" dirty="0">
              <a:solidFill>
                <a:srgbClr val="FFFF00"/>
              </a:solidFill>
            </a:endParaRPr>
          </a:p>
        </p:txBody>
      </p:sp>
      <p:sp>
        <p:nvSpPr>
          <p:cNvPr id="7" name="Rectangle 6"/>
          <p:cNvSpPr/>
          <p:nvPr/>
        </p:nvSpPr>
        <p:spPr>
          <a:xfrm>
            <a:off x="6781800" y="2057400"/>
            <a:ext cx="2209800" cy="27432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4400" y="2427744"/>
            <a:ext cx="5791200" cy="3600986"/>
          </a:xfrm>
          <a:prstGeom prst="rect">
            <a:avLst/>
          </a:prstGeom>
          <a:noFill/>
        </p:spPr>
        <p:txBody>
          <a:bodyPr wrap="square" rtlCol="0">
            <a:spAutoFit/>
          </a:bodyPr>
          <a:lstStyle/>
          <a:p>
            <a:r>
              <a:rPr lang="en-US" sz="3200" b="1" dirty="0" smtClean="0"/>
              <a:t>Flower  Website</a:t>
            </a:r>
          </a:p>
          <a:p>
            <a:pPr>
              <a:buFont typeface="Wingdings" pitchFamily="2" charset="2"/>
              <a:buChar char="q"/>
            </a:pPr>
            <a:r>
              <a:rPr lang="en-US" sz="2800" dirty="0" smtClean="0"/>
              <a:t> Select </a:t>
            </a:r>
          </a:p>
          <a:p>
            <a:pPr>
              <a:buFont typeface="Wingdings" pitchFamily="2" charset="2"/>
              <a:buChar char="q"/>
            </a:pPr>
            <a:r>
              <a:rPr lang="en-US" sz="2800" dirty="0" smtClean="0"/>
              <a:t>Order </a:t>
            </a:r>
          </a:p>
          <a:p>
            <a:pPr>
              <a:buFont typeface="Wingdings" pitchFamily="2" charset="2"/>
              <a:buChar char="q"/>
            </a:pPr>
            <a:r>
              <a:rPr lang="en-US" sz="2800" dirty="0" smtClean="0"/>
              <a:t>Payment</a:t>
            </a:r>
          </a:p>
          <a:p>
            <a:pPr>
              <a:buFont typeface="Wingdings" pitchFamily="2" charset="2"/>
              <a:buChar char="q"/>
            </a:pPr>
            <a:r>
              <a:rPr lang="en-US" sz="2800" dirty="0" smtClean="0"/>
              <a:t>Receive</a:t>
            </a:r>
          </a:p>
          <a:p>
            <a:pPr>
              <a:buFont typeface="Wingdings" pitchFamily="2" charset="2"/>
              <a:buChar char="q"/>
            </a:pPr>
            <a:r>
              <a:rPr lang="en-US" sz="2800" dirty="0" smtClean="0"/>
              <a:t>Review </a:t>
            </a:r>
          </a:p>
          <a:p>
            <a:pPr>
              <a:buFont typeface="Wingdings" pitchFamily="2" charset="2"/>
              <a:buChar char="q"/>
            </a:pPr>
            <a:r>
              <a:rPr lang="en-US" sz="2800" dirty="0" smtClean="0"/>
              <a:t>Comment</a:t>
            </a:r>
          </a:p>
          <a:p>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685800"/>
            <a:ext cx="8839200" cy="4770537"/>
          </a:xfrm>
          <a:prstGeom prst="rect">
            <a:avLst/>
          </a:prstGeom>
          <a:noFill/>
        </p:spPr>
        <p:txBody>
          <a:bodyPr wrap="square" rtlCol="0">
            <a:spAutoFit/>
          </a:bodyPr>
          <a:lstStyle/>
          <a:p>
            <a:pPr algn="ctr"/>
            <a:r>
              <a:rPr lang="en-US" sz="4400" dirty="0" smtClean="0"/>
              <a:t>Why Choose Us?</a:t>
            </a:r>
          </a:p>
          <a:p>
            <a:pPr algn="ctr"/>
            <a:endParaRPr lang="en-US" sz="4400" dirty="0" smtClean="0"/>
          </a:p>
          <a:p>
            <a:r>
              <a:rPr lang="en-US" sz="3600" dirty="0" smtClean="0">
                <a:solidFill>
                  <a:srgbClr val="FFFF00"/>
                </a:solidFill>
              </a:rPr>
              <a:t>We Are Proud To Offer Beautiful Flowers That Are Always Arranged And Delivered By Local Florists! We Make It Easy To Send Online Flowers. If You Need To Order Flower Arrangements Last-Minute, We Have Same-Day Flower Delivery.</a:t>
            </a:r>
            <a:endParaRPr lang="en-US" sz="3600" dirty="0">
              <a:solidFill>
                <a:srgbClr val="FFFF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5553670"/>
            <a:ext cx="7315200" cy="923330"/>
          </a:xfrm>
          <a:prstGeom prst="rect">
            <a:avLst/>
          </a:prstGeom>
          <a:noFill/>
        </p:spPr>
        <p:txBody>
          <a:bodyPr wrap="square" rtlCol="0">
            <a:spAutoFit/>
          </a:bodyPr>
          <a:lstStyle/>
          <a:p>
            <a:pPr algn="r"/>
            <a:r>
              <a:rPr lang="en-US" sz="5400" dirty="0" smtClean="0">
                <a:latin typeface="03" pitchFamily="34" charset="0"/>
              </a:rPr>
              <a:t>THANK YOU</a:t>
            </a:r>
            <a:endParaRPr lang="en-US" sz="5400" dirty="0">
              <a:latin typeface="03"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0"/>
            <a:ext cx="8229600" cy="1524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latin typeface="03" pitchFamily="34" charset="0"/>
              </a:rPr>
              <a:t>E-COMMERCE</a:t>
            </a:r>
            <a:endParaRPr lang="en-US" sz="6000" dirty="0">
              <a:latin typeface="03" pitchFamily="34" charset="0"/>
            </a:endParaRPr>
          </a:p>
        </p:txBody>
      </p:sp>
      <p:pic>
        <p:nvPicPr>
          <p:cNvPr id="8" name="Picture 7" descr="1641392419982.jpg"/>
          <p:cNvPicPr>
            <a:picLocks noChangeAspect="1"/>
          </p:cNvPicPr>
          <p:nvPr/>
        </p:nvPicPr>
        <p:blipFill>
          <a:blip r:embed="rId3"/>
          <a:stretch>
            <a:fillRect/>
          </a:stretch>
        </p:blipFill>
        <p:spPr>
          <a:xfrm>
            <a:off x="228600" y="1524000"/>
            <a:ext cx="3629999" cy="2590800"/>
          </a:xfrm>
          <a:prstGeom prst="rect">
            <a:avLst/>
          </a:prstGeom>
        </p:spPr>
      </p:pic>
      <p:pic>
        <p:nvPicPr>
          <p:cNvPr id="9" name="Picture 8" descr="1641392419971.jpg"/>
          <p:cNvPicPr>
            <a:picLocks noChangeAspect="1"/>
          </p:cNvPicPr>
          <p:nvPr/>
        </p:nvPicPr>
        <p:blipFill>
          <a:blip r:embed="rId4"/>
          <a:stretch>
            <a:fillRect/>
          </a:stretch>
        </p:blipFill>
        <p:spPr>
          <a:xfrm>
            <a:off x="4114800" y="1548079"/>
            <a:ext cx="3962400" cy="2642921"/>
          </a:xfrm>
          <a:prstGeom prst="rect">
            <a:avLst/>
          </a:prstGeom>
        </p:spPr>
      </p:pic>
      <p:pic>
        <p:nvPicPr>
          <p:cNvPr id="10" name="Picture 9" descr="1641392419992.jpg"/>
          <p:cNvPicPr>
            <a:picLocks noChangeAspect="1"/>
          </p:cNvPicPr>
          <p:nvPr/>
        </p:nvPicPr>
        <p:blipFill>
          <a:blip r:embed="rId5"/>
          <a:stretch>
            <a:fillRect/>
          </a:stretch>
        </p:blipFill>
        <p:spPr>
          <a:xfrm>
            <a:off x="533400" y="4355306"/>
            <a:ext cx="7772400" cy="240285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blipFill>
            <a:blip r:embed="rId2">
              <a:lum bright="-30000"/>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362200" y="0"/>
            <a:ext cx="5943600" cy="137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u="sng" dirty="0" smtClean="0"/>
              <a:t>INTRODUCTION </a:t>
            </a:r>
            <a:endParaRPr lang="en-US" sz="3600" b="1" i="1" u="sng" dirty="0"/>
          </a:p>
        </p:txBody>
      </p:sp>
      <p:sp>
        <p:nvSpPr>
          <p:cNvPr id="6" name="TextBox 5"/>
          <p:cNvSpPr txBox="1"/>
          <p:nvPr/>
        </p:nvSpPr>
        <p:spPr>
          <a:xfrm>
            <a:off x="3124200" y="2667000"/>
            <a:ext cx="6172200" cy="4062651"/>
          </a:xfrm>
          <a:prstGeom prst="rect">
            <a:avLst/>
          </a:prstGeom>
          <a:noFill/>
        </p:spPr>
        <p:txBody>
          <a:bodyPr wrap="square" rtlCol="0">
            <a:spAutoFit/>
          </a:bodyPr>
          <a:lstStyle/>
          <a:p>
            <a:pPr algn="ctr"/>
            <a:r>
              <a:rPr lang="en-US" sz="1600" dirty="0" smtClean="0">
                <a:solidFill>
                  <a:schemeClr val="accent1">
                    <a:lumMod val="40000"/>
                    <a:lumOff val="60000"/>
                  </a:schemeClr>
                </a:solidFill>
              </a:rPr>
              <a:t>	</a:t>
            </a:r>
            <a:r>
              <a:rPr lang="en-US" sz="3600" b="1" dirty="0" smtClean="0">
                <a:solidFill>
                  <a:schemeClr val="accent5">
                    <a:lumMod val="60000"/>
                    <a:lumOff val="40000"/>
                  </a:schemeClr>
                </a:solidFill>
              </a:rPr>
              <a:t>TRADITIONAL COMMERCE</a:t>
            </a:r>
            <a:endParaRPr lang="en-US" b="1" dirty="0" smtClean="0">
              <a:solidFill>
                <a:schemeClr val="accent5">
                  <a:lumMod val="60000"/>
                  <a:lumOff val="40000"/>
                </a:schemeClr>
              </a:solidFill>
            </a:endParaRPr>
          </a:p>
          <a:p>
            <a:pPr>
              <a:buFont typeface="Wingdings" pitchFamily="2" charset="2"/>
              <a:buChar char="Ø"/>
            </a:pPr>
            <a:r>
              <a:rPr lang="en-US" sz="2800" b="1" dirty="0" smtClean="0">
                <a:solidFill>
                  <a:schemeClr val="accent1">
                    <a:lumMod val="40000"/>
                    <a:lumOff val="60000"/>
                  </a:schemeClr>
                </a:solidFill>
              </a:rPr>
              <a:t>Business happens face to face</a:t>
            </a:r>
          </a:p>
          <a:p>
            <a:pPr>
              <a:buFont typeface="Wingdings" pitchFamily="2" charset="2"/>
              <a:buChar char="Ø"/>
            </a:pPr>
            <a:r>
              <a:rPr lang="en-US" sz="2800" b="1" dirty="0" smtClean="0">
                <a:solidFill>
                  <a:schemeClr val="accent1">
                    <a:lumMod val="40000"/>
                    <a:lumOff val="60000"/>
                  </a:schemeClr>
                </a:solidFill>
              </a:rPr>
              <a:t>Limited to particular geographic location.</a:t>
            </a:r>
          </a:p>
          <a:p>
            <a:pPr>
              <a:buFont typeface="Wingdings" pitchFamily="2" charset="2"/>
              <a:buChar char="Ø"/>
            </a:pPr>
            <a:r>
              <a:rPr lang="en-US" sz="2800" b="1" dirty="0" smtClean="0">
                <a:solidFill>
                  <a:schemeClr val="accent1">
                    <a:lumMod val="40000"/>
                    <a:lumOff val="60000"/>
                  </a:schemeClr>
                </a:solidFill>
              </a:rPr>
              <a:t>Delivery of goods is instant</a:t>
            </a:r>
          </a:p>
          <a:p>
            <a:pPr>
              <a:buFont typeface="Wingdings" pitchFamily="2" charset="2"/>
              <a:buChar char="Ø"/>
            </a:pPr>
            <a:r>
              <a:rPr lang="en-US" sz="2800" b="1" dirty="0" smtClean="0">
                <a:solidFill>
                  <a:schemeClr val="accent1">
                    <a:lumMod val="40000"/>
                    <a:lumOff val="60000"/>
                  </a:schemeClr>
                </a:solidFill>
              </a:rPr>
              <a:t>Limited to certain business hours typically during day time</a:t>
            </a:r>
            <a:r>
              <a:rPr lang="en-US" b="1" dirty="0" smtClean="0">
                <a:solidFill>
                  <a:schemeClr val="accent1">
                    <a:lumMod val="40000"/>
                    <a:lumOff val="60000"/>
                  </a:schemeClr>
                </a:solidFill>
              </a:rPr>
              <a:t>.</a:t>
            </a:r>
            <a:endParaRPr lang="en-US" sz="1600" b="1" dirty="0" smtClean="0">
              <a:solidFill>
                <a:schemeClr val="accent1">
                  <a:lumMod val="40000"/>
                  <a:lumOff val="60000"/>
                </a:schemeClr>
              </a:solidFill>
            </a:endParaRPr>
          </a:p>
          <a:p>
            <a:pPr>
              <a:buFont typeface="Wingdings" pitchFamily="2" charset="2"/>
              <a:buChar char="Ø"/>
            </a:pPr>
            <a:endParaRPr lang="en-US" dirty="0">
              <a:solidFill>
                <a:schemeClr val="accent1">
                  <a:lumMod val="40000"/>
                  <a:lumOff val="60000"/>
                </a:schemeClr>
              </a:solidFill>
            </a:endParaRPr>
          </a:p>
        </p:txBody>
      </p:sp>
      <p:pic>
        <p:nvPicPr>
          <p:cNvPr id="7" name="Picture 6" descr="SAVE_20220104_212034.jpg"/>
          <p:cNvPicPr>
            <a:picLocks noChangeAspect="1"/>
          </p:cNvPicPr>
          <p:nvPr/>
        </p:nvPicPr>
        <p:blipFill>
          <a:blip r:embed="rId3" cstate="print"/>
          <a:stretch>
            <a:fillRect/>
          </a:stretch>
        </p:blipFill>
        <p:spPr>
          <a:xfrm>
            <a:off x="152400" y="1066800"/>
            <a:ext cx="3631643" cy="267344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8610600" cy="923330"/>
          </a:xfrm>
          <a:prstGeom prst="rect">
            <a:avLst/>
          </a:prstGeom>
          <a:noFill/>
        </p:spPr>
        <p:txBody>
          <a:bodyPr wrap="square" rtlCol="0">
            <a:spAutoFit/>
          </a:bodyPr>
          <a:lstStyle/>
          <a:p>
            <a:pPr algn="ctr"/>
            <a:r>
              <a:rPr lang="en-US" sz="5400" dirty="0" smtClean="0">
                <a:latin typeface="03" pitchFamily="34" charset="0"/>
              </a:rPr>
              <a:t>INTRO MYSELF</a:t>
            </a:r>
            <a:endParaRPr lang="en-US" sz="5400" dirty="0">
              <a:latin typeface="03" pitchFamily="34" charset="0"/>
            </a:endParaRPr>
          </a:p>
        </p:txBody>
      </p:sp>
      <p:pic>
        <p:nvPicPr>
          <p:cNvPr id="5" name="Picture 4" descr="xf.jpg"/>
          <p:cNvPicPr>
            <a:picLocks noChangeAspect="1"/>
          </p:cNvPicPr>
          <p:nvPr/>
        </p:nvPicPr>
        <p:blipFill>
          <a:blip r:embed="rId2" cstate="print"/>
          <a:stretch>
            <a:fillRect/>
          </a:stretch>
        </p:blipFill>
        <p:spPr>
          <a:xfrm>
            <a:off x="457200" y="1371600"/>
            <a:ext cx="2324100" cy="3486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ight Arrow 5"/>
          <p:cNvSpPr/>
          <p:nvPr/>
        </p:nvSpPr>
        <p:spPr>
          <a:xfrm>
            <a:off x="2895600" y="2667000"/>
            <a:ext cx="1524000" cy="762000"/>
          </a:xfrm>
          <a:prstGeom prst="rightArrow">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schemeClr>
              </a:solidFill>
            </a:endParaRPr>
          </a:p>
        </p:txBody>
      </p:sp>
      <p:sp>
        <p:nvSpPr>
          <p:cNvPr id="7" name="TextBox 6"/>
          <p:cNvSpPr txBox="1"/>
          <p:nvPr/>
        </p:nvSpPr>
        <p:spPr>
          <a:xfrm>
            <a:off x="4572000" y="1600200"/>
            <a:ext cx="4572000" cy="4031873"/>
          </a:xfrm>
          <a:prstGeom prst="rect">
            <a:avLst/>
          </a:prstGeom>
          <a:noFill/>
        </p:spPr>
        <p:txBody>
          <a:bodyPr wrap="square" rtlCol="0">
            <a:spAutoFit/>
          </a:bodyPr>
          <a:lstStyle/>
          <a:p>
            <a:r>
              <a:rPr lang="en-US" sz="3200" dirty="0" smtClean="0">
                <a:solidFill>
                  <a:srgbClr val="FFFF00"/>
                </a:solidFill>
              </a:rPr>
              <a:t>Namaste Everyone !  My name is </a:t>
            </a:r>
            <a:r>
              <a:rPr lang="en-US" sz="3200" dirty="0" smtClean="0">
                <a:solidFill>
                  <a:srgbClr val="002060"/>
                </a:solidFill>
              </a:rPr>
              <a:t>DIPAK KUMAL</a:t>
            </a:r>
            <a:r>
              <a:rPr lang="en-US" sz="3200" dirty="0" smtClean="0">
                <a:solidFill>
                  <a:srgbClr val="FFFF00"/>
                </a:solidFill>
              </a:rPr>
              <a:t>. I’m from </a:t>
            </a:r>
            <a:r>
              <a:rPr lang="en-US" sz="3200" dirty="0" err="1" smtClean="0">
                <a:solidFill>
                  <a:srgbClr val="FFFF00"/>
                </a:solidFill>
              </a:rPr>
              <a:t>Lalmatiya,Ramnagar</a:t>
            </a:r>
            <a:r>
              <a:rPr lang="en-US" sz="3200" dirty="0" smtClean="0">
                <a:solidFill>
                  <a:srgbClr val="FFFF00"/>
                </a:solidFill>
              </a:rPr>
              <a:t> . I’m 4</a:t>
            </a:r>
            <a:r>
              <a:rPr lang="en-US" sz="3200" baseline="30000" dirty="0" smtClean="0">
                <a:solidFill>
                  <a:srgbClr val="FFFF00"/>
                </a:solidFill>
              </a:rPr>
              <a:t>th</a:t>
            </a:r>
            <a:r>
              <a:rPr lang="en-US" sz="3200" dirty="0" smtClean="0">
                <a:solidFill>
                  <a:srgbClr val="FFFF00"/>
                </a:solidFill>
              </a:rPr>
              <a:t> semester student in </a:t>
            </a:r>
            <a:r>
              <a:rPr lang="en-US" sz="3200" dirty="0" err="1" smtClean="0">
                <a:solidFill>
                  <a:srgbClr val="FFFF00"/>
                </a:solidFill>
              </a:rPr>
              <a:t>Adarsha</a:t>
            </a:r>
            <a:r>
              <a:rPr lang="en-US" sz="3200" dirty="0" smtClean="0">
                <a:solidFill>
                  <a:srgbClr val="FFFF00"/>
                </a:solidFill>
              </a:rPr>
              <a:t>. As well as I’m a </a:t>
            </a:r>
            <a:r>
              <a:rPr lang="en-US" sz="3200" dirty="0" smtClean="0">
                <a:solidFill>
                  <a:srgbClr val="002060"/>
                </a:solidFill>
              </a:rPr>
              <a:t>Web developer</a:t>
            </a:r>
            <a:r>
              <a:rPr lang="en-US" sz="3200" dirty="0" smtClean="0">
                <a:solidFill>
                  <a:srgbClr val="FF0000"/>
                </a:solidFill>
              </a:rPr>
              <a:t> </a:t>
            </a:r>
            <a:r>
              <a:rPr lang="en-US" sz="3200" dirty="0" smtClean="0">
                <a:solidFill>
                  <a:srgbClr val="FFFF00"/>
                </a:solidFill>
              </a:rPr>
              <a:t>as a beginner. </a:t>
            </a:r>
            <a:endParaRPr lang="en-US" sz="3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0"/>
                                        <p:tgtEl>
                                          <p:spTgt spid="5"/>
                                        </p:tgtEl>
                                      </p:cBhvr>
                                    </p:animEffect>
                                  </p:childTnLst>
                                </p:cTn>
                              </p:par>
                              <p:par>
                                <p:cTn id="13" presetID="63" presetClass="path" presetSubtype="0" accel="50000" decel="50000" fill="hold" grpId="0" nodeType="withEffect">
                                  <p:stCondLst>
                                    <p:cond delay="0"/>
                                  </p:stCondLst>
                                  <p:childTnLst>
                                    <p:animMotion origin="layout" path="M 0 0  L 0.25 0  E" pathEditMode="relative" ptsTypes="">
                                      <p:cBhvr>
                                        <p:cTn id="14" dur="2000" spd="-100000" fill="hold"/>
                                        <p:tgtEl>
                                          <p:spTgt spid="6"/>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2000" fill="hold"/>
                                        <p:tgtEl>
                                          <p:spTgt spid="7"/>
                                        </p:tgtEl>
                                        <p:attrNameLst>
                                          <p:attrName>ppt_x</p:attrName>
                                        </p:attrNameLst>
                                      </p:cBhvr>
                                      <p:tavLst>
                                        <p:tav tm="0">
                                          <p:val>
                                            <p:strVal val="#ppt_x"/>
                                          </p:val>
                                        </p:tav>
                                        <p:tav tm="100000">
                                          <p:val>
                                            <p:strVal val="#ppt_x"/>
                                          </p:val>
                                        </p:tav>
                                      </p:tavLst>
                                    </p:anim>
                                    <p:anim calcmode="lin" valueType="num">
                                      <p:cBhvr additive="base">
                                        <p:cTn id="20" dur="2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blipFill>
            <a:blip r:embed="rId3">
              <a:lum bright="-30000"/>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905000" y="0"/>
            <a:ext cx="6019800"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INTRODUCTION </a:t>
            </a:r>
            <a:endParaRPr lang="en-US" sz="2800" dirty="0"/>
          </a:p>
        </p:txBody>
      </p:sp>
      <p:sp>
        <p:nvSpPr>
          <p:cNvPr id="6" name="TextBox 5"/>
          <p:cNvSpPr txBox="1"/>
          <p:nvPr/>
        </p:nvSpPr>
        <p:spPr>
          <a:xfrm>
            <a:off x="4800600" y="990600"/>
            <a:ext cx="4572000" cy="5262979"/>
          </a:xfrm>
          <a:prstGeom prst="rect">
            <a:avLst/>
          </a:prstGeom>
          <a:noFill/>
        </p:spPr>
        <p:txBody>
          <a:bodyPr wrap="square" rtlCol="0">
            <a:spAutoFit/>
          </a:bodyPr>
          <a:lstStyle/>
          <a:p>
            <a:r>
              <a:rPr lang="en-US" sz="2400" dirty="0" smtClean="0">
                <a:solidFill>
                  <a:schemeClr val="bg1"/>
                </a:solidFill>
              </a:rPr>
              <a:t>E-COMMERCE </a:t>
            </a:r>
          </a:p>
          <a:p>
            <a:r>
              <a:rPr lang="en-US" sz="2400" dirty="0" smtClean="0">
                <a:solidFill>
                  <a:schemeClr val="bg1"/>
                </a:solidFill>
              </a:rPr>
              <a:t>Process of buying and selling of goods or  services using an electronic medium such as internet</a:t>
            </a:r>
          </a:p>
          <a:p>
            <a:pPr>
              <a:buFont typeface="Wingdings" pitchFamily="2" charset="2"/>
              <a:buChar char="Ø"/>
            </a:pPr>
            <a:r>
              <a:rPr lang="en-US" sz="2400" dirty="0" smtClean="0">
                <a:solidFill>
                  <a:schemeClr val="bg1"/>
                </a:solidFill>
              </a:rPr>
              <a:t>Sales happens online</a:t>
            </a:r>
          </a:p>
          <a:p>
            <a:pPr>
              <a:buFont typeface="Wingdings" pitchFamily="2" charset="2"/>
              <a:buChar char="Ø"/>
            </a:pPr>
            <a:r>
              <a:rPr lang="en-US" sz="2400" dirty="0" smtClean="0">
                <a:solidFill>
                  <a:schemeClr val="bg1"/>
                </a:solidFill>
              </a:rPr>
              <a:t>We can potentially sell across the world.</a:t>
            </a:r>
          </a:p>
          <a:p>
            <a:pPr>
              <a:buFont typeface="Wingdings" pitchFamily="2" charset="2"/>
              <a:buChar char="Ø"/>
            </a:pPr>
            <a:r>
              <a:rPr lang="en-US" sz="2400" dirty="0" smtClean="0">
                <a:solidFill>
                  <a:schemeClr val="bg1"/>
                </a:solidFill>
              </a:rPr>
              <a:t>There is limited personal interaction.</a:t>
            </a:r>
          </a:p>
          <a:p>
            <a:pPr>
              <a:buFont typeface="Wingdings" pitchFamily="2" charset="2"/>
              <a:buChar char="Ø"/>
            </a:pPr>
            <a:r>
              <a:rPr lang="en-US" sz="2400" dirty="0" smtClean="0">
                <a:solidFill>
                  <a:schemeClr val="bg1"/>
                </a:solidFill>
              </a:rPr>
              <a:t>Delivery of goods and services might take some times.</a:t>
            </a:r>
          </a:p>
          <a:p>
            <a:pPr>
              <a:buFont typeface="Wingdings" pitchFamily="2" charset="2"/>
              <a:buChar char="Ø"/>
            </a:pPr>
            <a:r>
              <a:rPr lang="en-US" sz="2400" dirty="0" smtClean="0">
                <a:solidFill>
                  <a:schemeClr val="bg1"/>
                </a:solidFill>
              </a:rPr>
              <a:t>It is available 24/7 and can be done day or night.</a:t>
            </a:r>
            <a:endParaRPr lang="en-US" sz="2400" dirty="0">
              <a:solidFill>
                <a:schemeClr val="bg1"/>
              </a:solidFill>
            </a:endParaRPr>
          </a:p>
        </p:txBody>
      </p:sp>
      <p:sp>
        <p:nvSpPr>
          <p:cNvPr id="7" name="Rectangle 6"/>
          <p:cNvSpPr/>
          <p:nvPr/>
        </p:nvSpPr>
        <p:spPr>
          <a:xfrm>
            <a:off x="152400" y="1066800"/>
            <a:ext cx="4572000" cy="51816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14400" y="2438400"/>
            <a:ext cx="5943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accent3">
                    <a:lumMod val="40000"/>
                    <a:lumOff val="60000"/>
                  </a:schemeClr>
                </a:solidFill>
              </a:rPr>
              <a:t>Why E-Commerce? </a:t>
            </a:r>
          </a:p>
          <a:p>
            <a:pPr algn="ctr"/>
            <a:endParaRPr lang="en-US" dirty="0"/>
          </a:p>
        </p:txBody>
      </p:sp>
      <p:sp>
        <p:nvSpPr>
          <p:cNvPr id="6" name="TextBox 5"/>
          <p:cNvSpPr txBox="1"/>
          <p:nvPr/>
        </p:nvSpPr>
        <p:spPr>
          <a:xfrm>
            <a:off x="-76200" y="2971800"/>
            <a:ext cx="9144000" cy="3970318"/>
          </a:xfrm>
          <a:prstGeom prst="rect">
            <a:avLst/>
          </a:prstGeom>
          <a:noFill/>
        </p:spPr>
        <p:txBody>
          <a:bodyPr wrap="square" rtlCol="0">
            <a:spAutoFit/>
          </a:bodyPr>
          <a:lstStyle/>
          <a:p>
            <a:pPr>
              <a:buFont typeface="Wingdings" pitchFamily="2" charset="2"/>
              <a:buChar char="ü"/>
            </a:pPr>
            <a:r>
              <a:rPr lang="en-US" sz="2800" dirty="0" smtClean="0">
                <a:solidFill>
                  <a:schemeClr val="bg2"/>
                </a:solidFill>
              </a:rPr>
              <a:t>Faster buying process</a:t>
            </a:r>
          </a:p>
          <a:p>
            <a:pPr>
              <a:buFont typeface="Wingdings" pitchFamily="2" charset="2"/>
              <a:buChar char="ü"/>
            </a:pPr>
            <a:r>
              <a:rPr lang="en-US" sz="2800" dirty="0" smtClean="0">
                <a:solidFill>
                  <a:schemeClr val="bg2"/>
                </a:solidFill>
              </a:rPr>
              <a:t>Store and product listing creation</a:t>
            </a:r>
          </a:p>
          <a:p>
            <a:pPr>
              <a:buFont typeface="Wingdings" pitchFamily="2" charset="2"/>
              <a:buChar char="ü"/>
            </a:pPr>
            <a:r>
              <a:rPr lang="en-US" sz="2800" dirty="0" smtClean="0">
                <a:solidFill>
                  <a:schemeClr val="bg2"/>
                </a:solidFill>
              </a:rPr>
              <a:t>Cost reduction</a:t>
            </a:r>
          </a:p>
          <a:p>
            <a:pPr>
              <a:buFont typeface="Wingdings" pitchFamily="2" charset="2"/>
              <a:buChar char="ü"/>
            </a:pPr>
            <a:r>
              <a:rPr lang="en-US" sz="2800" dirty="0" smtClean="0">
                <a:solidFill>
                  <a:schemeClr val="bg2"/>
                </a:solidFill>
              </a:rPr>
              <a:t>Affordable advertising and marketing </a:t>
            </a:r>
          </a:p>
          <a:p>
            <a:pPr>
              <a:buFont typeface="Wingdings" pitchFamily="2" charset="2"/>
              <a:buChar char="ü"/>
            </a:pPr>
            <a:r>
              <a:rPr lang="en-US" sz="2800" dirty="0" smtClean="0">
                <a:solidFill>
                  <a:schemeClr val="bg2"/>
                </a:solidFill>
              </a:rPr>
              <a:t>Flexibility for customer </a:t>
            </a:r>
          </a:p>
          <a:p>
            <a:pPr>
              <a:buFont typeface="Wingdings" pitchFamily="2" charset="2"/>
              <a:buChar char="ü"/>
            </a:pPr>
            <a:r>
              <a:rPr lang="en-US" sz="2800" dirty="0" smtClean="0">
                <a:solidFill>
                  <a:schemeClr val="bg2"/>
                </a:solidFill>
              </a:rPr>
              <a:t>No reach limitations</a:t>
            </a:r>
          </a:p>
          <a:p>
            <a:pPr>
              <a:buFont typeface="Wingdings" pitchFamily="2" charset="2"/>
              <a:buChar char="ü"/>
            </a:pPr>
            <a:r>
              <a:rPr lang="en-US" sz="2800" dirty="0" smtClean="0">
                <a:solidFill>
                  <a:schemeClr val="bg2"/>
                </a:solidFill>
              </a:rPr>
              <a:t>Product and price comparison </a:t>
            </a:r>
          </a:p>
          <a:p>
            <a:pPr>
              <a:buFont typeface="Wingdings" pitchFamily="2" charset="2"/>
              <a:buChar char="ü"/>
            </a:pPr>
            <a:r>
              <a:rPr lang="en-US" sz="2800" dirty="0" smtClean="0">
                <a:solidFill>
                  <a:schemeClr val="bg2"/>
                </a:solidFill>
              </a:rPr>
              <a:t>Faster response to buyer/market demands</a:t>
            </a:r>
          </a:p>
          <a:p>
            <a:pPr>
              <a:buFont typeface="Wingdings" pitchFamily="2" charset="2"/>
              <a:buChar char="ü"/>
            </a:pPr>
            <a:r>
              <a:rPr lang="en-US" sz="2800" dirty="0" smtClean="0">
                <a:solidFill>
                  <a:schemeClr val="bg2"/>
                </a:solidFill>
              </a:rPr>
              <a:t>Several payment modes</a:t>
            </a:r>
          </a:p>
        </p:txBody>
      </p:sp>
      <p:sp>
        <p:nvSpPr>
          <p:cNvPr id="7" name="Rectangle 6"/>
          <p:cNvSpPr/>
          <p:nvPr/>
        </p:nvSpPr>
        <p:spPr>
          <a:xfrm>
            <a:off x="4572000" y="76200"/>
            <a:ext cx="4191000" cy="3429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cut/>
  </p:transition>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autoRev="1" fill="hold" grpId="0" nodeType="clickEffect">
                                  <p:stCondLst>
                                    <p:cond delay="0"/>
                                  </p:stCondLst>
                                  <p:childTnLst>
                                    <p:animMotion origin="layout" path="M 0 0  L 0 0.33333  E" pathEditMode="relative" ptsTypes="">
                                      <p:cBhvr>
                                        <p:cTn id="6" dur="3000" fill="hold"/>
                                        <p:tgtEl>
                                          <p:spTgt spid="7"/>
                                        </p:tgtEl>
                                        <p:attrNameLst>
                                          <p:attrName>ppt_x</p:attrName>
                                          <p:attrName>ppt_y</p:attrName>
                                        </p:attrNameLst>
                                      </p:cBhvr>
                                    </p:animMotion>
                                  </p:childTnLst>
                                </p:cTn>
                              </p:par>
                            </p:childTnLst>
                          </p:cTn>
                        </p:par>
                      </p:childTnLst>
                    </p:cTn>
                  </p:par>
                </p:childTnLst>
              </p:cTn>
              <p:nextCondLst>
                <p:cond evt="onClick" delay="0">
                  <p:tgtEl>
                    <p:spTgt spid="4"/>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0"/>
            <a:ext cx="7315200" cy="182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smtClean="0"/>
              <a:t>Online Payment</a:t>
            </a:r>
            <a:endParaRPr lang="en-US" sz="6600" dirty="0"/>
          </a:p>
        </p:txBody>
      </p:sp>
      <p:sp>
        <p:nvSpPr>
          <p:cNvPr id="5" name="Rectangle 4"/>
          <p:cNvSpPr/>
          <p:nvPr/>
        </p:nvSpPr>
        <p:spPr>
          <a:xfrm>
            <a:off x="6096000" y="1524000"/>
            <a:ext cx="2362200" cy="2133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62000" y="1752600"/>
            <a:ext cx="3581400" cy="2133600"/>
          </a:xfrm>
          <a:prstGeom prst="rect">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81000" y="4495800"/>
            <a:ext cx="2057400" cy="21336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876800" y="3733800"/>
            <a:ext cx="3429000" cy="27432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3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3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3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1000" r="-11000"/>
          </a:stretch>
        </a:blipFill>
        <a:effectLst/>
      </p:bgPr>
    </p:bg>
    <p:spTree>
      <p:nvGrpSpPr>
        <p:cNvPr id="1" name=""/>
        <p:cNvGrpSpPr/>
        <p:nvPr/>
      </p:nvGrpSpPr>
      <p:grpSpPr>
        <a:xfrm>
          <a:off x="0" y="0"/>
          <a:ext cx="0" cy="0"/>
          <a:chOff x="0" y="0"/>
          <a:chExt cx="0" cy="0"/>
        </a:xfrm>
      </p:grpSpPr>
      <p:sp>
        <p:nvSpPr>
          <p:cNvPr id="4" name="Rectangle 3"/>
          <p:cNvSpPr/>
          <p:nvPr/>
        </p:nvSpPr>
        <p:spPr>
          <a:xfrm>
            <a:off x="1676400" y="2895600"/>
            <a:ext cx="64389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FFFF00"/>
                </a:solidFill>
              </a:rPr>
              <a:t>How E-commerce Works?</a:t>
            </a:r>
            <a:endParaRPr lang="en-US" sz="3200" dirty="0">
              <a:solidFill>
                <a:srgbClr val="FFFF00"/>
              </a:solidFill>
            </a:endParaRPr>
          </a:p>
        </p:txBody>
      </p:sp>
      <p:pic>
        <p:nvPicPr>
          <p:cNvPr id="5" name="Picture 4" descr="SAVE_20220104_211740.jpg"/>
          <p:cNvPicPr>
            <a:picLocks noChangeAspect="1"/>
          </p:cNvPicPr>
          <p:nvPr/>
        </p:nvPicPr>
        <p:blipFill>
          <a:blip r:embed="rId3" cstate="print"/>
          <a:stretch>
            <a:fillRect/>
          </a:stretch>
        </p:blipFill>
        <p:spPr>
          <a:xfrm>
            <a:off x="762000" y="1219200"/>
            <a:ext cx="2341756" cy="1600200"/>
          </a:xfrm>
          <a:prstGeom prst="rect">
            <a:avLst/>
          </a:prstGeom>
        </p:spPr>
      </p:pic>
      <p:sp>
        <p:nvSpPr>
          <p:cNvPr id="6" name="Right Arrow 5"/>
          <p:cNvSpPr/>
          <p:nvPr/>
        </p:nvSpPr>
        <p:spPr>
          <a:xfrm>
            <a:off x="3657600" y="1752600"/>
            <a:ext cx="2362200" cy="1295400"/>
          </a:xfrm>
          <a:prstGeom prst="rightArrow">
            <a:avLst/>
          </a:prstGeom>
          <a:blipFill>
            <a:blip r:embed="rId4"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715000" y="914400"/>
            <a:ext cx="2971800" cy="14478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Down Arrow 7"/>
          <p:cNvSpPr/>
          <p:nvPr/>
        </p:nvSpPr>
        <p:spPr>
          <a:xfrm>
            <a:off x="8077200" y="2362200"/>
            <a:ext cx="990600" cy="3200400"/>
          </a:xfrm>
          <a:prstGeom prst="downArrow">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I</a:t>
            </a:r>
            <a:r>
              <a:rPr lang="en-US" sz="2000" dirty="0" smtClean="0">
                <a:solidFill>
                  <a:schemeClr val="bg1"/>
                </a:solidFill>
              </a:rPr>
              <a:t>NFORMATION</a:t>
            </a:r>
            <a:endParaRPr lang="en-US" sz="2400" dirty="0" smtClean="0">
              <a:solidFill>
                <a:schemeClr val="bg1"/>
              </a:solidFill>
            </a:endParaRPr>
          </a:p>
          <a:p>
            <a:pPr algn="ctr"/>
            <a:endParaRPr lang="en-US" dirty="0">
              <a:solidFill>
                <a:schemeClr val="bg1"/>
              </a:solidFill>
            </a:endParaRPr>
          </a:p>
        </p:txBody>
      </p:sp>
      <p:sp>
        <p:nvSpPr>
          <p:cNvPr id="9" name="Rectangle 8"/>
          <p:cNvSpPr/>
          <p:nvPr/>
        </p:nvSpPr>
        <p:spPr>
          <a:xfrm>
            <a:off x="6781800" y="5410200"/>
            <a:ext cx="2590800" cy="1905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Delivery </a:t>
            </a:r>
            <a:endParaRPr lang="en-US" sz="3200" dirty="0"/>
          </a:p>
        </p:txBody>
      </p:sp>
      <p:sp>
        <p:nvSpPr>
          <p:cNvPr id="10" name="Left Arrow 9"/>
          <p:cNvSpPr/>
          <p:nvPr/>
        </p:nvSpPr>
        <p:spPr>
          <a:xfrm>
            <a:off x="3581400" y="5029200"/>
            <a:ext cx="2590800" cy="983936"/>
          </a:xfrm>
          <a:prstGeom prst="leftArrow">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GOODS</a:t>
            </a:r>
            <a:r>
              <a:rPr lang="en-US" dirty="0" smtClean="0"/>
              <a:t>SF</a:t>
            </a:r>
            <a:endParaRPr lang="en-US" dirty="0"/>
          </a:p>
        </p:txBody>
      </p:sp>
      <p:sp>
        <p:nvSpPr>
          <p:cNvPr id="11" name="Rectangle 10"/>
          <p:cNvSpPr/>
          <p:nvPr/>
        </p:nvSpPr>
        <p:spPr>
          <a:xfrm>
            <a:off x="685800" y="4343400"/>
            <a:ext cx="2133600" cy="2362200"/>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a:off x="1371600" y="2819400"/>
            <a:ext cx="1066800" cy="1447800"/>
          </a:xfrm>
          <a:prstGeom prst="upArrow">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bg1"/>
                </a:solidFill>
              </a:rPr>
              <a:t>ONLINE</a:t>
            </a:r>
            <a:endParaRPr lang="en-US" sz="2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1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heckerboard(across)">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amond(in)">
                                      <p:cBhvr>
                                        <p:cTn id="32" dur="2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checkerboard(across)">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8" presetClass="entr" presetSubtype="16"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diamond(in)">
                                      <p:cBhvr>
                                        <p:cTn id="4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8" grpId="0" animBg="1"/>
      <p:bldP spid="9" grpId="0"/>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5fff1491fd5c8f1fc9254b89_Asset_3.jpg"/>
          <p:cNvPicPr>
            <a:picLocks noChangeAspect="1"/>
          </p:cNvPicPr>
          <p:nvPr/>
        </p:nvPicPr>
        <p:blipFill>
          <a:blip r:embed="rId2"/>
          <a:stretch>
            <a:fillRect/>
          </a:stretch>
        </p:blipFill>
        <p:spPr>
          <a:xfrm>
            <a:off x="762000" y="889000"/>
            <a:ext cx="7620000" cy="50800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200</TotalTime>
  <Words>204</Words>
  <Application>Microsoft Office PowerPoint</Application>
  <PresentationFormat>On-screen Show (4:3)</PresentationFormat>
  <Paragraphs>49</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KCODER</dc:creator>
  <cp:lastModifiedBy>HP</cp:lastModifiedBy>
  <cp:revision>32</cp:revision>
  <dcterms:created xsi:type="dcterms:W3CDTF">2006-08-16T00:00:00Z</dcterms:created>
  <dcterms:modified xsi:type="dcterms:W3CDTF">2022-01-06T15:44:42Z</dcterms:modified>
</cp:coreProperties>
</file>