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34"/>
  </p:notesMasterIdLst>
  <p:sldIdLst>
    <p:sldId id="273" r:id="rId4"/>
    <p:sldId id="274" r:id="rId5"/>
    <p:sldId id="275" r:id="rId6"/>
    <p:sldId id="309" r:id="rId7"/>
    <p:sldId id="272" r:id="rId8"/>
    <p:sldId id="297" r:id="rId9"/>
    <p:sldId id="280" r:id="rId10"/>
    <p:sldId id="276" r:id="rId11"/>
    <p:sldId id="310" r:id="rId12"/>
    <p:sldId id="311" r:id="rId13"/>
    <p:sldId id="312" r:id="rId14"/>
    <p:sldId id="313" r:id="rId15"/>
    <p:sldId id="314" r:id="rId16"/>
    <p:sldId id="315" r:id="rId17"/>
    <p:sldId id="316" r:id="rId18"/>
    <p:sldId id="317" r:id="rId19"/>
    <p:sldId id="298" r:id="rId20"/>
    <p:sldId id="296" r:id="rId21"/>
    <p:sldId id="318" r:id="rId22"/>
    <p:sldId id="308" r:id="rId23"/>
    <p:sldId id="319" r:id="rId24"/>
    <p:sldId id="320" r:id="rId25"/>
    <p:sldId id="321" r:id="rId26"/>
    <p:sldId id="322" r:id="rId27"/>
    <p:sldId id="303" r:id="rId28"/>
    <p:sldId id="304" r:id="rId29"/>
    <p:sldId id="323" r:id="rId30"/>
    <p:sldId id="324" r:id="rId31"/>
    <p:sldId id="30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94660"/>
  </p:normalViewPr>
  <p:slideViewPr>
    <p:cSldViewPr>
      <p:cViewPr varScale="1">
        <p:scale>
          <a:sx n="82" d="100"/>
          <a:sy n="82" d="100"/>
        </p:scale>
        <p:origin x="846"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7</a:t>
            </a:fld>
            <a:endParaRPr lang="en-US"/>
          </a:p>
        </p:txBody>
      </p:sp>
    </p:spTree>
    <p:extLst>
      <p:ext uri="{BB962C8B-B14F-4D97-AF65-F5344CB8AC3E}">
        <p14:creationId xmlns:p14="http://schemas.microsoft.com/office/powerpoint/2010/main" val="2088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9/22/2022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9/22/2022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9/22/2022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sz="4000" dirty="0">
                <a:solidFill>
                  <a:schemeClr val="bg1"/>
                </a:solidFill>
                <a:latin typeface="Century Gothic" panose="020B0502020202020204" pitchFamily="34" charset="0"/>
                <a:cs typeface="Times New Roman" pitchFamily="18" charset="0"/>
              </a:rPr>
              <a:t>Malignant Comments Classifier</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Century Gothic" panose="020B0502020202020204" pitchFamily="34" charset="0"/>
                <a:cs typeface="Times New Roman" pitchFamily="18" charset="0"/>
              </a:rPr>
              <a:t>Internship-27</a:t>
            </a:r>
          </a:p>
        </p:txBody>
      </p:sp>
      <p:sp>
        <p:nvSpPr>
          <p:cNvPr id="4" name="TextBox 3"/>
          <p:cNvSpPr txBox="1"/>
          <p:nvPr/>
        </p:nvSpPr>
        <p:spPr>
          <a:xfrm>
            <a:off x="7958328" y="4719956"/>
            <a:ext cx="3892296" cy="646331"/>
          </a:xfrm>
          <a:prstGeom prst="rect">
            <a:avLst/>
          </a:prstGeom>
          <a:noFill/>
        </p:spPr>
        <p:txBody>
          <a:bodyPr wrap="square" rtlCol="0">
            <a:spAutoFit/>
          </a:bodyPr>
          <a:lstStyle/>
          <a:p>
            <a:r>
              <a:rPr lang="en-IN" b="1" dirty="0">
                <a:latin typeface="Century Gothic" panose="020B0502020202020204" pitchFamily="34" charset="0"/>
                <a:cs typeface="Times New Roman" pitchFamily="18" charset="0"/>
              </a:rPr>
              <a:t>Presented by: </a:t>
            </a:r>
          </a:p>
          <a:p>
            <a:r>
              <a:rPr lang="en-IN" b="1" dirty="0">
                <a:latin typeface="Century Gothic" panose="020B0502020202020204" pitchFamily="34" charset="0"/>
                <a:cs typeface="Times New Roman" pitchFamily="18" charset="0"/>
              </a:rPr>
              <a:t>	Someshwar Dipak</a:t>
            </a:r>
          </a:p>
        </p:txBody>
      </p:sp>
      <p:sp>
        <p:nvSpPr>
          <p:cNvPr id="5" name="TextBox 4"/>
          <p:cNvSpPr txBox="1"/>
          <p:nvPr/>
        </p:nvSpPr>
        <p:spPr>
          <a:xfrm>
            <a:off x="20" y="118872"/>
            <a:ext cx="2450592" cy="369332"/>
          </a:xfrm>
          <a:prstGeom prst="rect">
            <a:avLst/>
          </a:prstGeom>
          <a:noFill/>
        </p:spPr>
        <p:txBody>
          <a:bodyPr wrap="square" rtlCol="0">
            <a:spAutoFit/>
          </a:bodyPr>
          <a:lstStyle/>
          <a:p>
            <a:r>
              <a:rPr lang="en-IN" b="1" dirty="0">
                <a:latin typeface="Century Gothic" panose="020B0502020202020204" pitchFamily="34" charset="0"/>
                <a:cs typeface="Times New Roman" pitchFamily="18" charset="0"/>
              </a:rPr>
              <a:t> 20</a:t>
            </a:r>
            <a:r>
              <a:rPr lang="en-IN" b="1" baseline="30000" dirty="0">
                <a:latin typeface="Century Gothic" panose="020B0502020202020204" pitchFamily="34" charset="0"/>
                <a:cs typeface="Times New Roman" pitchFamily="18" charset="0"/>
              </a:rPr>
              <a:t>th</a:t>
            </a:r>
            <a:r>
              <a:rPr lang="en-IN" b="1" dirty="0">
                <a:latin typeface="Century Gothic" panose="020B0502020202020204" pitchFamily="34" charset="0"/>
                <a:cs typeface="Times New Roman" pitchFamily="18" charset="0"/>
              </a:rPr>
              <a:t> Sep,2022</a:t>
            </a: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9" name="TextBox 8">
            <a:extLst>
              <a:ext uri="{FF2B5EF4-FFF2-40B4-BE49-F238E27FC236}">
                <a16:creationId xmlns:a16="http://schemas.microsoft.com/office/drawing/2014/main" id="{243B0029-1DD4-B6C5-7F44-CD9C91DB401E}"/>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rude is higher than rude</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E715DAD-BE22-D938-F4DB-A4070604E974}"/>
              </a:ext>
            </a:extLst>
          </p:cNvPr>
          <p:cNvPicPr>
            <a:picLocks noChangeAspect="1"/>
          </p:cNvPicPr>
          <p:nvPr/>
        </p:nvPicPr>
        <p:blipFill>
          <a:blip r:embed="rId3"/>
          <a:stretch>
            <a:fillRect/>
          </a:stretch>
        </p:blipFill>
        <p:spPr>
          <a:xfrm>
            <a:off x="3838260" y="2238209"/>
            <a:ext cx="4515480" cy="2381582"/>
          </a:xfrm>
          <a:prstGeom prst="rect">
            <a:avLst/>
          </a:prstGeom>
        </p:spPr>
      </p:pic>
      <p:pic>
        <p:nvPicPr>
          <p:cNvPr id="14" name="Picture 13">
            <a:extLst>
              <a:ext uri="{FF2B5EF4-FFF2-40B4-BE49-F238E27FC236}">
                <a16:creationId xmlns:a16="http://schemas.microsoft.com/office/drawing/2014/main" id="{AC20E086-C41B-E49C-395B-46730915D609}"/>
              </a:ext>
            </a:extLst>
          </p:cNvPr>
          <p:cNvPicPr>
            <a:picLocks noChangeAspect="1"/>
          </p:cNvPicPr>
          <p:nvPr/>
        </p:nvPicPr>
        <p:blipFill>
          <a:blip r:embed="rId4"/>
          <a:stretch>
            <a:fillRect/>
          </a:stretch>
        </p:blipFill>
        <p:spPr>
          <a:xfrm>
            <a:off x="3862075" y="4600536"/>
            <a:ext cx="4467849" cy="276264"/>
          </a:xfrm>
          <a:prstGeom prst="rect">
            <a:avLst/>
          </a:prstGeom>
        </p:spPr>
      </p:pic>
    </p:spTree>
    <p:extLst>
      <p:ext uri="{BB962C8B-B14F-4D97-AF65-F5344CB8AC3E}">
        <p14:creationId xmlns:p14="http://schemas.microsoft.com/office/powerpoint/2010/main" val="24434976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9" name="TextBox 8">
            <a:extLst>
              <a:ext uri="{FF2B5EF4-FFF2-40B4-BE49-F238E27FC236}">
                <a16:creationId xmlns:a16="http://schemas.microsoft.com/office/drawing/2014/main" id="{243B0029-1DD4-B6C5-7F44-CD9C91DB401E}"/>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abuse is higher than abuse</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373276B-FFD8-98A5-0782-594988BE3605}"/>
              </a:ext>
            </a:extLst>
          </p:cNvPr>
          <p:cNvPicPr>
            <a:picLocks noChangeAspect="1"/>
          </p:cNvPicPr>
          <p:nvPr/>
        </p:nvPicPr>
        <p:blipFill>
          <a:blip r:embed="rId3"/>
          <a:stretch>
            <a:fillRect/>
          </a:stretch>
        </p:blipFill>
        <p:spPr>
          <a:xfrm>
            <a:off x="3585812" y="2247724"/>
            <a:ext cx="5020376" cy="2781476"/>
          </a:xfrm>
          <a:prstGeom prst="rect">
            <a:avLst/>
          </a:prstGeom>
        </p:spPr>
      </p:pic>
    </p:spTree>
    <p:extLst>
      <p:ext uri="{BB962C8B-B14F-4D97-AF65-F5344CB8AC3E}">
        <p14:creationId xmlns:p14="http://schemas.microsoft.com/office/powerpoint/2010/main" val="30906021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9" name="TextBox 8">
            <a:extLst>
              <a:ext uri="{FF2B5EF4-FFF2-40B4-BE49-F238E27FC236}">
                <a16:creationId xmlns:a16="http://schemas.microsoft.com/office/drawing/2014/main" id="{243B0029-1DD4-B6C5-7F44-CD9C91DB401E}"/>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threat is higher than threat</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7B2B089-7253-29AF-9A14-351E9593752B}"/>
              </a:ext>
            </a:extLst>
          </p:cNvPr>
          <p:cNvPicPr>
            <a:picLocks noChangeAspect="1"/>
          </p:cNvPicPr>
          <p:nvPr/>
        </p:nvPicPr>
        <p:blipFill>
          <a:blip r:embed="rId3"/>
          <a:stretch>
            <a:fillRect/>
          </a:stretch>
        </p:blipFill>
        <p:spPr>
          <a:xfrm>
            <a:off x="3709654" y="2138182"/>
            <a:ext cx="4772691" cy="2581635"/>
          </a:xfrm>
          <a:prstGeom prst="rect">
            <a:avLst/>
          </a:prstGeom>
        </p:spPr>
      </p:pic>
    </p:spTree>
    <p:extLst>
      <p:ext uri="{BB962C8B-B14F-4D97-AF65-F5344CB8AC3E}">
        <p14:creationId xmlns:p14="http://schemas.microsoft.com/office/powerpoint/2010/main" val="10645115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6" name="Picture 5">
            <a:extLst>
              <a:ext uri="{FF2B5EF4-FFF2-40B4-BE49-F238E27FC236}">
                <a16:creationId xmlns:a16="http://schemas.microsoft.com/office/drawing/2014/main" id="{0174EA16-4510-C60B-B40A-65D57D41815C}"/>
              </a:ext>
            </a:extLst>
          </p:cNvPr>
          <p:cNvPicPr>
            <a:picLocks noChangeAspect="1"/>
          </p:cNvPicPr>
          <p:nvPr/>
        </p:nvPicPr>
        <p:blipFill>
          <a:blip r:embed="rId3"/>
          <a:stretch>
            <a:fillRect/>
          </a:stretch>
        </p:blipFill>
        <p:spPr>
          <a:xfrm>
            <a:off x="1194703" y="2147708"/>
            <a:ext cx="9802593" cy="3948292"/>
          </a:xfrm>
          <a:prstGeom prst="rect">
            <a:avLst/>
          </a:prstGeom>
        </p:spPr>
      </p:pic>
    </p:spTree>
    <p:extLst>
      <p:ext uri="{BB962C8B-B14F-4D97-AF65-F5344CB8AC3E}">
        <p14:creationId xmlns:p14="http://schemas.microsoft.com/office/powerpoint/2010/main" val="1601737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5" name="Picture 4">
            <a:extLst>
              <a:ext uri="{FF2B5EF4-FFF2-40B4-BE49-F238E27FC236}">
                <a16:creationId xmlns:a16="http://schemas.microsoft.com/office/drawing/2014/main" id="{DE9573F6-BADD-E233-3D28-A4FCEFB852CF}"/>
              </a:ext>
            </a:extLst>
          </p:cNvPr>
          <p:cNvPicPr>
            <a:picLocks noChangeAspect="1"/>
          </p:cNvPicPr>
          <p:nvPr/>
        </p:nvPicPr>
        <p:blipFill>
          <a:blip r:embed="rId3"/>
          <a:stretch>
            <a:fillRect/>
          </a:stretch>
        </p:blipFill>
        <p:spPr>
          <a:xfrm>
            <a:off x="1632914" y="2443024"/>
            <a:ext cx="8926171" cy="3271975"/>
          </a:xfrm>
          <a:prstGeom prst="rect">
            <a:avLst/>
          </a:prstGeom>
        </p:spPr>
      </p:pic>
    </p:spTree>
    <p:extLst>
      <p:ext uri="{BB962C8B-B14F-4D97-AF65-F5344CB8AC3E}">
        <p14:creationId xmlns:p14="http://schemas.microsoft.com/office/powerpoint/2010/main" val="365655606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6" name="Picture 5">
            <a:extLst>
              <a:ext uri="{FF2B5EF4-FFF2-40B4-BE49-F238E27FC236}">
                <a16:creationId xmlns:a16="http://schemas.microsoft.com/office/drawing/2014/main" id="{84844B22-3FAC-E275-AEE5-493D97B08670}"/>
              </a:ext>
            </a:extLst>
          </p:cNvPr>
          <p:cNvPicPr>
            <a:picLocks noChangeAspect="1"/>
          </p:cNvPicPr>
          <p:nvPr/>
        </p:nvPicPr>
        <p:blipFill>
          <a:blip r:embed="rId3"/>
          <a:stretch>
            <a:fillRect/>
          </a:stretch>
        </p:blipFill>
        <p:spPr>
          <a:xfrm>
            <a:off x="1275677" y="2476027"/>
            <a:ext cx="9640645" cy="3391373"/>
          </a:xfrm>
          <a:prstGeom prst="rect">
            <a:avLst/>
          </a:prstGeom>
        </p:spPr>
      </p:pic>
    </p:spTree>
    <p:extLst>
      <p:ext uri="{BB962C8B-B14F-4D97-AF65-F5344CB8AC3E}">
        <p14:creationId xmlns:p14="http://schemas.microsoft.com/office/powerpoint/2010/main" val="37181799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5" name="Picture 4">
            <a:extLst>
              <a:ext uri="{FF2B5EF4-FFF2-40B4-BE49-F238E27FC236}">
                <a16:creationId xmlns:a16="http://schemas.microsoft.com/office/drawing/2014/main" id="{7EC1A97F-E468-30AE-A7B8-C3FF25DC3F06}"/>
              </a:ext>
            </a:extLst>
          </p:cNvPr>
          <p:cNvPicPr>
            <a:picLocks noChangeAspect="1"/>
          </p:cNvPicPr>
          <p:nvPr/>
        </p:nvPicPr>
        <p:blipFill>
          <a:blip r:embed="rId3"/>
          <a:stretch>
            <a:fillRect/>
          </a:stretch>
        </p:blipFill>
        <p:spPr>
          <a:xfrm>
            <a:off x="3409575" y="2418943"/>
            <a:ext cx="5372850" cy="3600857"/>
          </a:xfrm>
          <a:prstGeom prst="rect">
            <a:avLst/>
          </a:prstGeom>
        </p:spPr>
      </p:pic>
    </p:spTree>
    <p:extLst>
      <p:ext uri="{BB962C8B-B14F-4D97-AF65-F5344CB8AC3E}">
        <p14:creationId xmlns:p14="http://schemas.microsoft.com/office/powerpoint/2010/main" val="234581747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CBF6422-508D-0D05-0FA4-1286B362CB78}"/>
              </a:ext>
            </a:extLst>
          </p:cNvPr>
          <p:cNvPicPr>
            <a:picLocks noChangeAspect="1"/>
          </p:cNvPicPr>
          <p:nvPr/>
        </p:nvPicPr>
        <p:blipFill>
          <a:blip r:embed="rId3"/>
          <a:stretch>
            <a:fillRect/>
          </a:stretch>
        </p:blipFill>
        <p:spPr>
          <a:xfrm>
            <a:off x="885098" y="2495101"/>
            <a:ext cx="10421804" cy="3219899"/>
          </a:xfrm>
          <a:prstGeom prst="rect">
            <a:avLst/>
          </a:prstGeom>
        </p:spPr>
      </p:pic>
    </p:spTree>
    <p:extLst>
      <p:ext uri="{BB962C8B-B14F-4D97-AF65-F5344CB8AC3E}">
        <p14:creationId xmlns:p14="http://schemas.microsoft.com/office/powerpoint/2010/main" val="19253612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3FE07BB-C7B1-D602-F0CB-86A57A0EAB67}"/>
              </a:ext>
            </a:extLst>
          </p:cNvPr>
          <p:cNvPicPr>
            <a:picLocks noChangeAspect="1"/>
          </p:cNvPicPr>
          <p:nvPr/>
        </p:nvPicPr>
        <p:blipFill>
          <a:blip r:embed="rId3"/>
          <a:stretch>
            <a:fillRect/>
          </a:stretch>
        </p:blipFill>
        <p:spPr>
          <a:xfrm>
            <a:off x="913677" y="2418805"/>
            <a:ext cx="10364646" cy="3905795"/>
          </a:xfrm>
          <a:prstGeom prst="rect">
            <a:avLst/>
          </a:prstGeom>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CD467DF1-48BD-D695-4DE5-6615C87D4372}"/>
              </a:ext>
            </a:extLst>
          </p:cNvPr>
          <p:cNvPicPr>
            <a:picLocks noChangeAspect="1"/>
          </p:cNvPicPr>
          <p:nvPr/>
        </p:nvPicPr>
        <p:blipFill>
          <a:blip r:embed="rId3"/>
          <a:stretch>
            <a:fillRect/>
          </a:stretch>
        </p:blipFill>
        <p:spPr>
          <a:xfrm>
            <a:off x="846992" y="2247331"/>
            <a:ext cx="10498015" cy="4077269"/>
          </a:xfrm>
          <a:prstGeom prst="rect">
            <a:avLst/>
          </a:prstGeom>
        </p:spPr>
      </p:pic>
    </p:spTree>
    <p:extLst>
      <p:ext uri="{BB962C8B-B14F-4D97-AF65-F5344CB8AC3E}">
        <p14:creationId xmlns:p14="http://schemas.microsoft.com/office/powerpoint/2010/main" val="312659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Century Gothic" panose="020B0502020202020204" pitchFamily="34"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fontScale="92500"/>
          </a:bodyPr>
          <a:lstStyle/>
          <a:p>
            <a:pPr marL="0" indent="0" algn="ctr">
              <a:buNone/>
            </a:pPr>
            <a:r>
              <a:rPr lang="en-IN" dirty="0">
                <a:latin typeface="Century Gothic" panose="020B0502020202020204" pitchFamily="34" charset="0"/>
                <a:cs typeface="Times New Roman" pitchFamily="18" charset="0"/>
              </a:rPr>
              <a:t>Data Science with ML</a:t>
            </a:r>
          </a:p>
          <a:p>
            <a:pPr marL="0" indent="0" algn="ctr">
              <a:buNone/>
            </a:pPr>
            <a:r>
              <a:rPr lang="en-IN" dirty="0">
                <a:latin typeface="Century Gothic" panose="020B0502020202020204" pitchFamily="34" charset="0"/>
                <a:cs typeface="Times New Roman" pitchFamily="18" charset="0"/>
              </a:rPr>
              <a:t>SME – Khushboo Garg </a:t>
            </a:r>
          </a:p>
          <a:p>
            <a:pPr marL="0" indent="0" algn="ctr">
              <a:buNone/>
            </a:pPr>
            <a:r>
              <a:rPr lang="en-IN" dirty="0">
                <a:latin typeface="Century Gothic" panose="020B0502020202020204" pitchFamily="34" charset="0"/>
                <a:cs typeface="Times New Roman" pitchFamily="18" charset="0"/>
              </a:rPr>
              <a:t>Flip Robo Technology</a:t>
            </a:r>
          </a:p>
          <a:p>
            <a:endParaRPr lang="en-IN" dirty="0">
              <a:latin typeface="Century Gothic" panose="020B0502020202020204" pitchFamily="34"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96110120-0D30-6A50-7C4A-AFEA4D9BA36A}"/>
              </a:ext>
            </a:extLst>
          </p:cNvPr>
          <p:cNvPicPr>
            <a:picLocks noChangeAspect="1"/>
          </p:cNvPicPr>
          <p:nvPr/>
        </p:nvPicPr>
        <p:blipFill>
          <a:blip r:embed="rId3"/>
          <a:stretch>
            <a:fillRect/>
          </a:stretch>
        </p:blipFill>
        <p:spPr>
          <a:xfrm>
            <a:off x="908913" y="2275910"/>
            <a:ext cx="10374173" cy="4048690"/>
          </a:xfrm>
          <a:prstGeom prst="rect">
            <a:avLst/>
          </a:prstGeom>
        </p:spPr>
      </p:pic>
    </p:spTree>
    <p:extLst>
      <p:ext uri="{BB962C8B-B14F-4D97-AF65-F5344CB8AC3E}">
        <p14:creationId xmlns:p14="http://schemas.microsoft.com/office/powerpoint/2010/main" val="41231871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D73F5D04-E9D1-C6F7-04FA-FDAA92DBC656}"/>
              </a:ext>
            </a:extLst>
          </p:cNvPr>
          <p:cNvPicPr>
            <a:picLocks noChangeAspect="1"/>
          </p:cNvPicPr>
          <p:nvPr/>
        </p:nvPicPr>
        <p:blipFill>
          <a:blip r:embed="rId3"/>
          <a:stretch>
            <a:fillRect/>
          </a:stretch>
        </p:blipFill>
        <p:spPr>
          <a:xfrm>
            <a:off x="880334" y="2171120"/>
            <a:ext cx="10431331" cy="4153480"/>
          </a:xfrm>
          <a:prstGeom prst="rect">
            <a:avLst/>
          </a:prstGeom>
        </p:spPr>
      </p:pic>
    </p:spTree>
    <p:extLst>
      <p:ext uri="{BB962C8B-B14F-4D97-AF65-F5344CB8AC3E}">
        <p14:creationId xmlns:p14="http://schemas.microsoft.com/office/powerpoint/2010/main" val="296119812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2748492-D528-C817-903B-C271C04DA460}"/>
              </a:ext>
            </a:extLst>
          </p:cNvPr>
          <p:cNvPicPr>
            <a:picLocks noChangeAspect="1"/>
          </p:cNvPicPr>
          <p:nvPr/>
        </p:nvPicPr>
        <p:blipFill>
          <a:blip r:embed="rId3"/>
          <a:stretch>
            <a:fillRect/>
          </a:stretch>
        </p:blipFill>
        <p:spPr>
          <a:xfrm>
            <a:off x="875571" y="2342584"/>
            <a:ext cx="10440857" cy="4058216"/>
          </a:xfrm>
          <a:prstGeom prst="rect">
            <a:avLst/>
          </a:prstGeom>
        </p:spPr>
      </p:pic>
    </p:spTree>
    <p:extLst>
      <p:ext uri="{BB962C8B-B14F-4D97-AF65-F5344CB8AC3E}">
        <p14:creationId xmlns:p14="http://schemas.microsoft.com/office/powerpoint/2010/main" val="10013058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28E7D70-B2E6-3B24-0CA5-9C6EC269FF43}"/>
              </a:ext>
            </a:extLst>
          </p:cNvPr>
          <p:cNvPicPr>
            <a:picLocks noChangeAspect="1"/>
          </p:cNvPicPr>
          <p:nvPr/>
        </p:nvPicPr>
        <p:blipFill>
          <a:blip r:embed="rId3"/>
          <a:stretch>
            <a:fillRect/>
          </a:stretch>
        </p:blipFill>
        <p:spPr>
          <a:xfrm>
            <a:off x="885098" y="2314026"/>
            <a:ext cx="10421804" cy="3934374"/>
          </a:xfrm>
          <a:prstGeom prst="rect">
            <a:avLst/>
          </a:prstGeom>
        </p:spPr>
      </p:pic>
    </p:spTree>
    <p:extLst>
      <p:ext uri="{BB962C8B-B14F-4D97-AF65-F5344CB8AC3E}">
        <p14:creationId xmlns:p14="http://schemas.microsoft.com/office/powerpoint/2010/main" val="208759255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CF04CAE8-ED1C-1070-D66A-BE837B534B4E}"/>
              </a:ext>
            </a:extLst>
          </p:cNvPr>
          <p:cNvPicPr>
            <a:picLocks noChangeAspect="1"/>
          </p:cNvPicPr>
          <p:nvPr/>
        </p:nvPicPr>
        <p:blipFill>
          <a:blip r:embed="rId3"/>
          <a:stretch>
            <a:fillRect/>
          </a:stretch>
        </p:blipFill>
        <p:spPr>
          <a:xfrm>
            <a:off x="885098" y="2171078"/>
            <a:ext cx="10421804" cy="4458322"/>
          </a:xfrm>
          <a:prstGeom prst="rect">
            <a:avLst/>
          </a:prstGeom>
        </p:spPr>
      </p:pic>
    </p:spTree>
    <p:extLst>
      <p:ext uri="{BB962C8B-B14F-4D97-AF65-F5344CB8AC3E}">
        <p14:creationId xmlns:p14="http://schemas.microsoft.com/office/powerpoint/2010/main" val="239898934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Hypertuning of the model:</a:t>
            </a:r>
          </a:p>
        </p:txBody>
      </p:sp>
      <p:pic>
        <p:nvPicPr>
          <p:cNvPr id="5" name="Picture 4">
            <a:extLst>
              <a:ext uri="{FF2B5EF4-FFF2-40B4-BE49-F238E27FC236}">
                <a16:creationId xmlns:a16="http://schemas.microsoft.com/office/drawing/2014/main" id="{9090E037-4CAF-E9D7-62B1-CAA3CED77742}"/>
              </a:ext>
            </a:extLst>
          </p:cNvPr>
          <p:cNvPicPr>
            <a:picLocks noChangeAspect="1"/>
          </p:cNvPicPr>
          <p:nvPr/>
        </p:nvPicPr>
        <p:blipFill>
          <a:blip r:embed="rId3"/>
          <a:stretch>
            <a:fillRect/>
          </a:stretch>
        </p:blipFill>
        <p:spPr>
          <a:xfrm>
            <a:off x="1442388" y="2209800"/>
            <a:ext cx="9307224" cy="4239217"/>
          </a:xfrm>
          <a:prstGeom prst="rect">
            <a:avLst/>
          </a:prstGeom>
        </p:spPr>
      </p:pic>
    </p:spTree>
    <p:extLst>
      <p:ext uri="{BB962C8B-B14F-4D97-AF65-F5344CB8AC3E}">
        <p14:creationId xmlns:p14="http://schemas.microsoft.com/office/powerpoint/2010/main" val="161988199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Hypertuning of the model:</a:t>
            </a:r>
          </a:p>
        </p:txBody>
      </p:sp>
      <p:pic>
        <p:nvPicPr>
          <p:cNvPr id="6" name="Picture 5">
            <a:extLst>
              <a:ext uri="{FF2B5EF4-FFF2-40B4-BE49-F238E27FC236}">
                <a16:creationId xmlns:a16="http://schemas.microsoft.com/office/drawing/2014/main" id="{FEE60E30-DBF8-CEDB-CB52-5E58291E4B06}"/>
              </a:ext>
            </a:extLst>
          </p:cNvPr>
          <p:cNvPicPr>
            <a:picLocks noChangeAspect="1"/>
          </p:cNvPicPr>
          <p:nvPr/>
        </p:nvPicPr>
        <p:blipFill>
          <a:blip r:embed="rId3"/>
          <a:stretch>
            <a:fillRect/>
          </a:stretch>
        </p:blipFill>
        <p:spPr>
          <a:xfrm>
            <a:off x="1856783" y="2009322"/>
            <a:ext cx="8478433" cy="4620078"/>
          </a:xfrm>
          <a:prstGeom prst="rect">
            <a:avLst/>
          </a:prstGeom>
        </p:spPr>
      </p:pic>
    </p:spTree>
    <p:extLst>
      <p:ext uri="{BB962C8B-B14F-4D97-AF65-F5344CB8AC3E}">
        <p14:creationId xmlns:p14="http://schemas.microsoft.com/office/powerpoint/2010/main" val="170789194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Display </a:t>
            </a:r>
            <a:r>
              <a:rPr lang="en-US" dirty="0" err="1">
                <a:latin typeface="Century Gothic" panose="020B0502020202020204" pitchFamily="34" charset="0"/>
                <a:cs typeface="Times New Roman" pitchFamily="18" charset="0"/>
              </a:rPr>
              <a:t>Auc-RoC</a:t>
            </a:r>
            <a:r>
              <a:rPr lang="en-US" dirty="0">
                <a:latin typeface="Century Gothic" panose="020B0502020202020204" pitchFamily="34" charset="0"/>
                <a:cs typeface="Times New Roman" pitchFamily="18" charset="0"/>
              </a:rPr>
              <a:t> curve:</a:t>
            </a:r>
          </a:p>
        </p:txBody>
      </p:sp>
      <p:pic>
        <p:nvPicPr>
          <p:cNvPr id="5" name="Picture 4">
            <a:extLst>
              <a:ext uri="{FF2B5EF4-FFF2-40B4-BE49-F238E27FC236}">
                <a16:creationId xmlns:a16="http://schemas.microsoft.com/office/drawing/2014/main" id="{3ACB4FC2-DA20-ECC2-1AE0-6DCB9B851BDC}"/>
              </a:ext>
            </a:extLst>
          </p:cNvPr>
          <p:cNvPicPr>
            <a:picLocks noChangeAspect="1"/>
          </p:cNvPicPr>
          <p:nvPr/>
        </p:nvPicPr>
        <p:blipFill>
          <a:blip r:embed="rId3"/>
          <a:stretch>
            <a:fillRect/>
          </a:stretch>
        </p:blipFill>
        <p:spPr>
          <a:xfrm>
            <a:off x="3866839" y="2514600"/>
            <a:ext cx="4458322" cy="3543678"/>
          </a:xfrm>
          <a:prstGeom prst="rect">
            <a:avLst/>
          </a:prstGeom>
        </p:spPr>
      </p:pic>
    </p:spTree>
    <p:extLst>
      <p:ext uri="{BB962C8B-B14F-4D97-AF65-F5344CB8AC3E}">
        <p14:creationId xmlns:p14="http://schemas.microsoft.com/office/powerpoint/2010/main" val="267981473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Display MAE, </a:t>
            </a:r>
            <a:r>
              <a:rPr lang="en-US" dirty="0" err="1">
                <a:latin typeface="Century Gothic" panose="020B0502020202020204" pitchFamily="34" charset="0"/>
                <a:cs typeface="Times New Roman" pitchFamily="18" charset="0"/>
              </a:rPr>
              <a:t>mse</a:t>
            </a:r>
            <a:r>
              <a:rPr lang="en-US" dirty="0">
                <a:latin typeface="Century Gothic" panose="020B0502020202020204" pitchFamily="34" charset="0"/>
                <a:cs typeface="Times New Roman" pitchFamily="18" charset="0"/>
              </a:rPr>
              <a:t> and </a:t>
            </a:r>
            <a:r>
              <a:rPr lang="en-US" dirty="0" err="1">
                <a:latin typeface="Century Gothic" panose="020B0502020202020204" pitchFamily="34" charset="0"/>
                <a:cs typeface="Times New Roman" pitchFamily="18" charset="0"/>
              </a:rPr>
              <a:t>rmse</a:t>
            </a:r>
            <a:r>
              <a:rPr lang="en-US" dirty="0">
                <a:latin typeface="Century Gothic" panose="020B0502020202020204" pitchFamily="34" charset="0"/>
                <a:cs typeface="Times New Roman" pitchFamily="18" charset="0"/>
              </a:rPr>
              <a:t>:</a:t>
            </a:r>
          </a:p>
        </p:txBody>
      </p:sp>
      <p:pic>
        <p:nvPicPr>
          <p:cNvPr id="6" name="Picture 5">
            <a:extLst>
              <a:ext uri="{FF2B5EF4-FFF2-40B4-BE49-F238E27FC236}">
                <a16:creationId xmlns:a16="http://schemas.microsoft.com/office/drawing/2014/main" id="{932837A3-67BA-B563-E555-D86C58D97105}"/>
              </a:ext>
            </a:extLst>
          </p:cNvPr>
          <p:cNvPicPr>
            <a:picLocks noChangeAspect="1"/>
          </p:cNvPicPr>
          <p:nvPr/>
        </p:nvPicPr>
        <p:blipFill>
          <a:blip r:embed="rId3"/>
          <a:stretch>
            <a:fillRect/>
          </a:stretch>
        </p:blipFill>
        <p:spPr>
          <a:xfrm>
            <a:off x="870808" y="2819060"/>
            <a:ext cx="10450383" cy="2438740"/>
          </a:xfrm>
          <a:prstGeom prst="rect">
            <a:avLst/>
          </a:prstGeom>
        </p:spPr>
      </p:pic>
    </p:spTree>
    <p:extLst>
      <p:ext uri="{BB962C8B-B14F-4D97-AF65-F5344CB8AC3E}">
        <p14:creationId xmlns:p14="http://schemas.microsoft.com/office/powerpoint/2010/main" val="33227926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Model Saving:</a:t>
            </a:r>
          </a:p>
        </p:txBody>
      </p:sp>
      <p:pic>
        <p:nvPicPr>
          <p:cNvPr id="6" name="Picture 5">
            <a:extLst>
              <a:ext uri="{FF2B5EF4-FFF2-40B4-BE49-F238E27FC236}">
                <a16:creationId xmlns:a16="http://schemas.microsoft.com/office/drawing/2014/main" id="{300F7D47-C31E-7D8B-1C51-161F9AD8A298}"/>
              </a:ext>
            </a:extLst>
          </p:cNvPr>
          <p:cNvPicPr>
            <a:picLocks noChangeAspect="1"/>
          </p:cNvPicPr>
          <p:nvPr/>
        </p:nvPicPr>
        <p:blipFill>
          <a:blip r:embed="rId3"/>
          <a:stretch>
            <a:fillRect/>
          </a:stretch>
        </p:blipFill>
        <p:spPr>
          <a:xfrm>
            <a:off x="894624" y="3271773"/>
            <a:ext cx="10402752" cy="1528827"/>
          </a:xfrm>
          <a:prstGeom prst="rect">
            <a:avLst/>
          </a:prstGeom>
        </p:spPr>
      </p:pic>
    </p:spTree>
    <p:extLst>
      <p:ext uri="{BB962C8B-B14F-4D97-AF65-F5344CB8AC3E}">
        <p14:creationId xmlns:p14="http://schemas.microsoft.com/office/powerpoint/2010/main" val="37637910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Why Malignant Comments Classifier Prediction Need:</a:t>
            </a:r>
          </a:p>
        </p:txBody>
      </p:sp>
      <p:sp>
        <p:nvSpPr>
          <p:cNvPr id="5" name="Content Placeholder 4"/>
          <p:cNvSpPr>
            <a:spLocks noGrp="1"/>
          </p:cNvSpPr>
          <p:nvPr>
            <p:ph idx="1"/>
          </p:nvPr>
        </p:nvSpPr>
        <p:spPr>
          <a:xfrm>
            <a:off x="809727" y="2031760"/>
            <a:ext cx="9784080" cy="3911840"/>
          </a:xfrm>
        </p:spPr>
        <p:txBody>
          <a:bodyPr wrap="square">
            <a:noAutofit/>
          </a:bodyPr>
          <a:lstStyle/>
          <a:p>
            <a:pPr>
              <a:lnSpc>
                <a:spcPct val="107000"/>
              </a:lnSpc>
              <a:spcAft>
                <a:spcPts val="800"/>
              </a:spcAft>
            </a:pPr>
            <a:r>
              <a:rPr lang="en-IN" sz="1600" dirty="0">
                <a:effectLst/>
                <a:latin typeface="Century Gothic" panose="020B050202020202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600" dirty="0">
                <a:effectLst/>
                <a:latin typeface="Century Gothic" panose="020B050202020202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600" dirty="0">
                <a:effectLst/>
                <a:latin typeface="Century Gothic" panose="020B0502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Conclusion:</a:t>
            </a:r>
          </a:p>
        </p:txBody>
      </p:sp>
      <p:sp>
        <p:nvSpPr>
          <p:cNvPr id="5" name="Content Placeholder 4"/>
          <p:cNvSpPr>
            <a:spLocks noGrp="1"/>
          </p:cNvSpPr>
          <p:nvPr>
            <p:ph idx="1"/>
          </p:nvPr>
        </p:nvSpPr>
        <p:spPr>
          <a:xfrm>
            <a:off x="809727" y="2148840"/>
            <a:ext cx="9784080" cy="4206240"/>
          </a:xfrm>
        </p:spPr>
        <p:txBody>
          <a:bodyPr>
            <a:normAutofit/>
          </a:bodyPr>
          <a:lstStyle/>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This Kernel investigates different models for car price prediction.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Different types of Machine Learning methods including LogisticRegression,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RandomForestClassifier, KNeighborsClassifier</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IN" sz="1800" dirty="0" err="1">
                <a:latin typeface="Century Gothic" panose="020B0502020202020204" pitchFamily="34" charset="0"/>
                <a:ea typeface="Times New Roman" panose="02020603050405020304" pitchFamily="18" charset="0"/>
                <a:cs typeface="Times New Roman" panose="02020603050405020304" pitchFamily="18" charset="0"/>
              </a:rPr>
              <a:t>xgboost</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 </a:t>
            </a:r>
            <a:r>
              <a:rPr lang="en-IN" sz="1800" dirty="0" err="1">
                <a:latin typeface="Century Gothic" panose="020B0502020202020204" pitchFamily="34" charset="0"/>
                <a:ea typeface="Times New Roman" panose="02020603050405020304" pitchFamily="18" charset="0"/>
                <a:cs typeface="Times New Roman" panose="02020603050405020304" pitchFamily="18" charset="0"/>
              </a:rPr>
              <a:t>AdaBoostClassifier</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and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DecisionTreeClassifier</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in machine learning are compared and analysed for optimal solutions.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Even though all of those methods achieved desirable results, different models have their own pros and cons.</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The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RandomForestClassifier</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is probably the best one and has been selected for this problem.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Finally, the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RandomForestClassifier</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is the best choice when parameterization is the top priority.</a:t>
            </a: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4043236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5" name="Content Placeholder 4"/>
          <p:cNvSpPr>
            <a:spLocks noGrp="1"/>
          </p:cNvSpPr>
          <p:nvPr>
            <p:ph idx="1"/>
          </p:nvPr>
        </p:nvSpPr>
        <p:spPr>
          <a:xfrm>
            <a:off x="809727" y="2031760"/>
            <a:ext cx="9784080" cy="3911840"/>
          </a:xfrm>
        </p:spPr>
        <p:txBody>
          <a:bodyPr wrap="square">
            <a:noAutofit/>
          </a:bodyPr>
          <a:lstStyle/>
          <a:p>
            <a:pPr>
              <a:lnSpc>
                <a:spcPct val="107000"/>
              </a:lnSpc>
              <a:spcAft>
                <a:spcPts val="800"/>
              </a:spcAft>
            </a:pPr>
            <a:r>
              <a:rPr lang="en-IN" sz="1600" dirty="0">
                <a:effectLst/>
                <a:latin typeface="Century Gothic" panose="020B050202020202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IN" sz="1600" dirty="0">
                <a:effectLst/>
                <a:latin typeface="Century Gothic" panose="020B050202020202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8598440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4000" dirty="0">
                <a:effectLst/>
                <a:latin typeface="Century Gothic" panose="020B0502020202020204" pitchFamily="34" charset="0"/>
                <a:ea typeface="Times New Roman" panose="02020603050405020304" pitchFamily="18" charset="0"/>
                <a:cs typeface="Times New Roman" panose="02020603050405020304" pitchFamily="18" charset="0"/>
              </a:rPr>
              <a:t>Malignant Comments Classifier </a:t>
            </a:r>
            <a:r>
              <a:rPr lang="en-US" sz="4000" dirty="0">
                <a:latin typeface="Century Gothic" panose="020B0502020202020204" pitchFamily="34" charset="0"/>
                <a:cs typeface="Times New Roman" pitchFamily="18" charset="0"/>
              </a:rPr>
              <a:t>Diagram:</a:t>
            </a:r>
            <a:endParaRPr lang="en-US"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7" name="Picture 6" descr="Predicting Housing Prices using a Scikit-Learn's Random Forest Model |  Towards Data Science">
            <a:extLst>
              <a:ext uri="{FF2B5EF4-FFF2-40B4-BE49-F238E27FC236}">
                <a16:creationId xmlns:a16="http://schemas.microsoft.com/office/drawing/2014/main" id="{5DE9EA3D-4F3B-38A1-8152-51527F048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960" y="2295524"/>
            <a:ext cx="9784079"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447800" y="3711714"/>
            <a:ext cx="9144000" cy="1323439"/>
          </a:xfrm>
          <a:prstGeom prst="rect">
            <a:avLst/>
          </a:prstGeom>
          <a:noFill/>
        </p:spPr>
        <p:txBody>
          <a:bodyPr wrap="square" rtlCol="0">
            <a:spAutoFit/>
          </a:bodyPr>
          <a:lstStyle/>
          <a:p>
            <a:pPr algn="ctr"/>
            <a:r>
              <a:rPr lang="en-US" sz="4000" dirty="0">
                <a:latin typeface="Century Gothic" panose="020B0502020202020204" pitchFamily="34" charset="0"/>
                <a:cs typeface="Times New Roman" panose="02020603050405020304" pitchFamily="18" charset="0"/>
              </a:rPr>
              <a:t>Visualization of Malignant Comments Classifier</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4" name="Picture 3">
            <a:extLst>
              <a:ext uri="{FF2B5EF4-FFF2-40B4-BE49-F238E27FC236}">
                <a16:creationId xmlns:a16="http://schemas.microsoft.com/office/drawing/2014/main" id="{8E6BA2E2-D410-C7F1-7AC1-C940EF0155E2}"/>
              </a:ext>
            </a:extLst>
          </p:cNvPr>
          <p:cNvPicPr>
            <a:picLocks noChangeAspect="1"/>
          </p:cNvPicPr>
          <p:nvPr/>
        </p:nvPicPr>
        <p:blipFill>
          <a:blip r:embed="rId3"/>
          <a:stretch>
            <a:fillRect/>
          </a:stretch>
        </p:blipFill>
        <p:spPr>
          <a:xfrm>
            <a:off x="2971800" y="2286000"/>
            <a:ext cx="5506218" cy="3176954"/>
          </a:xfrm>
          <a:prstGeom prst="rect">
            <a:avLst/>
          </a:prstGeom>
        </p:spPr>
      </p:pic>
      <p:pic>
        <p:nvPicPr>
          <p:cNvPr id="6" name="Picture 5">
            <a:extLst>
              <a:ext uri="{FF2B5EF4-FFF2-40B4-BE49-F238E27FC236}">
                <a16:creationId xmlns:a16="http://schemas.microsoft.com/office/drawing/2014/main" id="{8DCB7843-E727-92CB-92C1-A973FABD0E9E}"/>
              </a:ext>
            </a:extLst>
          </p:cNvPr>
          <p:cNvPicPr>
            <a:picLocks noChangeAspect="1"/>
          </p:cNvPicPr>
          <p:nvPr/>
        </p:nvPicPr>
        <p:blipFill>
          <a:blip r:embed="rId4"/>
          <a:stretch>
            <a:fillRect/>
          </a:stretch>
        </p:blipFill>
        <p:spPr>
          <a:xfrm>
            <a:off x="2971800" y="5462954"/>
            <a:ext cx="4429743" cy="400106"/>
          </a:xfrm>
          <a:prstGeom prst="rect">
            <a:avLst/>
          </a:prstGeom>
        </p:spPr>
      </p:pic>
      <p:sp>
        <p:nvSpPr>
          <p:cNvPr id="8" name="TextBox 7">
            <a:extLst>
              <a:ext uri="{FF2B5EF4-FFF2-40B4-BE49-F238E27FC236}">
                <a16:creationId xmlns:a16="http://schemas.microsoft.com/office/drawing/2014/main" id="{7E2CB3D0-05AF-1FA1-0AD2-CD1575AAA7B5}"/>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malignant is higher than malignant</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9480270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5" name="Picture 4">
            <a:extLst>
              <a:ext uri="{FF2B5EF4-FFF2-40B4-BE49-F238E27FC236}">
                <a16:creationId xmlns:a16="http://schemas.microsoft.com/office/drawing/2014/main" id="{694EF917-9E22-35DD-683B-DF45B1CCE9AD}"/>
              </a:ext>
            </a:extLst>
          </p:cNvPr>
          <p:cNvPicPr>
            <a:picLocks noChangeAspect="1"/>
          </p:cNvPicPr>
          <p:nvPr/>
        </p:nvPicPr>
        <p:blipFill>
          <a:blip r:embed="rId3"/>
          <a:stretch>
            <a:fillRect/>
          </a:stretch>
        </p:blipFill>
        <p:spPr>
          <a:xfrm>
            <a:off x="3838260" y="1890498"/>
            <a:ext cx="4515480" cy="3077004"/>
          </a:xfrm>
          <a:prstGeom prst="rect">
            <a:avLst/>
          </a:prstGeom>
        </p:spPr>
      </p:pic>
      <p:pic>
        <p:nvPicPr>
          <p:cNvPr id="8" name="Picture 7">
            <a:extLst>
              <a:ext uri="{FF2B5EF4-FFF2-40B4-BE49-F238E27FC236}">
                <a16:creationId xmlns:a16="http://schemas.microsoft.com/office/drawing/2014/main" id="{C2151480-72D9-E376-F134-573D2650A4BC}"/>
              </a:ext>
            </a:extLst>
          </p:cNvPr>
          <p:cNvPicPr>
            <a:picLocks noChangeAspect="1"/>
          </p:cNvPicPr>
          <p:nvPr/>
        </p:nvPicPr>
        <p:blipFill>
          <a:blip r:embed="rId4"/>
          <a:stretch>
            <a:fillRect/>
          </a:stretch>
        </p:blipFill>
        <p:spPr>
          <a:xfrm>
            <a:off x="3886200" y="4953000"/>
            <a:ext cx="4305901" cy="523948"/>
          </a:xfrm>
          <a:prstGeom prst="rect">
            <a:avLst/>
          </a:prstGeom>
        </p:spPr>
      </p:pic>
      <p:sp>
        <p:nvSpPr>
          <p:cNvPr id="9" name="TextBox 8">
            <a:extLst>
              <a:ext uri="{FF2B5EF4-FFF2-40B4-BE49-F238E27FC236}">
                <a16:creationId xmlns:a16="http://schemas.microsoft.com/office/drawing/2014/main" id="{243B0029-1DD4-B6C5-7F44-CD9C91DB401E}"/>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highly malignant is higher than highly malignant</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0739640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9" name="TextBox 8">
            <a:extLst>
              <a:ext uri="{FF2B5EF4-FFF2-40B4-BE49-F238E27FC236}">
                <a16:creationId xmlns:a16="http://schemas.microsoft.com/office/drawing/2014/main" id="{243B0029-1DD4-B6C5-7F44-CD9C91DB401E}"/>
              </a:ext>
            </a:extLst>
          </p:cNvPr>
          <p:cNvSpPr txBox="1"/>
          <p:nvPr/>
        </p:nvSpPr>
        <p:spPr>
          <a:xfrm>
            <a:off x="457200" y="6010870"/>
            <a:ext cx="112014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000000"/>
                </a:solidFill>
                <a:latin typeface="Century Gothic" panose="020B0502020202020204" pitchFamily="34" charset="0"/>
              </a:rPr>
              <a:t>In above graph the count of non rude is higher than rude</a:t>
            </a:r>
            <a:r>
              <a:rPr lang="en-US" b="0" i="0" dirty="0">
                <a:solidFill>
                  <a:srgbClr val="000000"/>
                </a:solidFill>
                <a:effectLst/>
                <a:latin typeface="Century Gothic" panose="020B0502020202020204" pitchFamily="34" charset="0"/>
              </a:rPr>
              <a:t>.</a:t>
            </a:r>
          </a:p>
          <a:p>
            <a:br>
              <a:rPr lang="en-US" b="0" i="0" dirty="0">
                <a:solidFill>
                  <a:srgbClr val="000000"/>
                </a:solidFill>
                <a:effectLst/>
                <a:latin typeface="-apple-system"/>
              </a:rPr>
            </a:b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E715DAD-BE22-D938-F4DB-A4070604E974}"/>
              </a:ext>
            </a:extLst>
          </p:cNvPr>
          <p:cNvPicPr>
            <a:picLocks noChangeAspect="1"/>
          </p:cNvPicPr>
          <p:nvPr/>
        </p:nvPicPr>
        <p:blipFill>
          <a:blip r:embed="rId3"/>
          <a:stretch>
            <a:fillRect/>
          </a:stretch>
        </p:blipFill>
        <p:spPr>
          <a:xfrm>
            <a:off x="3838260" y="2238209"/>
            <a:ext cx="4515480" cy="2381582"/>
          </a:xfrm>
          <a:prstGeom prst="rect">
            <a:avLst/>
          </a:prstGeom>
        </p:spPr>
      </p:pic>
      <p:pic>
        <p:nvPicPr>
          <p:cNvPr id="14" name="Picture 13">
            <a:extLst>
              <a:ext uri="{FF2B5EF4-FFF2-40B4-BE49-F238E27FC236}">
                <a16:creationId xmlns:a16="http://schemas.microsoft.com/office/drawing/2014/main" id="{AC20E086-C41B-E49C-395B-46730915D609}"/>
              </a:ext>
            </a:extLst>
          </p:cNvPr>
          <p:cNvPicPr>
            <a:picLocks noChangeAspect="1"/>
          </p:cNvPicPr>
          <p:nvPr/>
        </p:nvPicPr>
        <p:blipFill>
          <a:blip r:embed="rId4"/>
          <a:stretch>
            <a:fillRect/>
          </a:stretch>
        </p:blipFill>
        <p:spPr>
          <a:xfrm>
            <a:off x="3862075" y="4600536"/>
            <a:ext cx="4467849" cy="276264"/>
          </a:xfrm>
          <a:prstGeom prst="rect">
            <a:avLst/>
          </a:prstGeom>
        </p:spPr>
      </p:pic>
    </p:spTree>
    <p:extLst>
      <p:ext uri="{BB962C8B-B14F-4D97-AF65-F5344CB8AC3E}">
        <p14:creationId xmlns:p14="http://schemas.microsoft.com/office/powerpoint/2010/main" val="24282480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60</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Century Gothic</vt:lpstr>
      <vt:lpstr>Corbel</vt:lpstr>
      <vt:lpstr>Times New Roman</vt:lpstr>
      <vt:lpstr>Wingdings</vt:lpstr>
      <vt:lpstr>Banded</vt:lpstr>
      <vt:lpstr>Malignant Comments Classifier</vt:lpstr>
      <vt:lpstr>Acknowledgement</vt:lpstr>
      <vt:lpstr>Why Malignant Comments Classifier Prediction Need:</vt:lpstr>
      <vt:lpstr>PowerPoint Presentation</vt:lpstr>
      <vt:lpstr>Malignant Comments Classifier Diagram:</vt:lpstr>
      <vt:lpstr>PowerPoint Presentation</vt:lpstr>
      <vt:lpstr>Graphs:</vt:lpstr>
      <vt:lpstr>Graphs:</vt:lpstr>
      <vt:lpstr>Graphs:</vt:lpstr>
      <vt:lpstr>Graphs:</vt:lpstr>
      <vt:lpstr>Graphs:</vt:lpstr>
      <vt:lpstr>Graphs:</vt:lpstr>
      <vt:lpstr>Graphs:</vt:lpstr>
      <vt:lpstr>Graphs:</vt:lpstr>
      <vt:lpstr>Graphs:</vt:lpstr>
      <vt:lpstr>Graphs:</vt:lpstr>
      <vt:lpstr>Model Building, Model Evaluation and Selecting the best model</vt:lpstr>
      <vt:lpstr>Model Building, Model Evaluation and Selecting the best model</vt:lpstr>
      <vt:lpstr>Model Building, Model Evaluation and Selecting the best model</vt:lpstr>
      <vt:lpstr>Model Building, Model Evaluation and Selecting the best model</vt:lpstr>
      <vt:lpstr>Model Building, Model Evaluation and Selecting the best model</vt:lpstr>
      <vt:lpstr>Model Building, Model Evaluation and Selecting the best model</vt:lpstr>
      <vt:lpstr>Model Building, Model Evaluation and Selecting the best model</vt:lpstr>
      <vt:lpstr>Model Building, Model Evaluation and Selecting the best model</vt:lpstr>
      <vt:lpstr>Hypertuning of the model:</vt:lpstr>
      <vt:lpstr>Hypertuning of the model:</vt:lpstr>
      <vt:lpstr>Display Auc-RoC curve:</vt:lpstr>
      <vt:lpstr>Display MAE, mse and rmse:</vt:lpstr>
      <vt:lpstr>Model Saving: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2022-09-22T13:25:21Z</dcterms:modified>
</cp:coreProperties>
</file>