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25"/>
  </p:notesMasterIdLst>
  <p:sldIdLst>
    <p:sldId id="273" r:id="rId4"/>
    <p:sldId id="274" r:id="rId5"/>
    <p:sldId id="275" r:id="rId6"/>
    <p:sldId id="272" r:id="rId7"/>
    <p:sldId id="297" r:id="rId8"/>
    <p:sldId id="278" r:id="rId9"/>
    <p:sldId id="306" r:id="rId10"/>
    <p:sldId id="292" r:id="rId11"/>
    <p:sldId id="307" r:id="rId12"/>
    <p:sldId id="308" r:id="rId13"/>
    <p:sldId id="309" r:id="rId14"/>
    <p:sldId id="296" r:id="rId15"/>
    <p:sldId id="298" r:id="rId16"/>
    <p:sldId id="299" r:id="rId17"/>
    <p:sldId id="300" r:id="rId18"/>
    <p:sldId id="301" r:id="rId19"/>
    <p:sldId id="302" r:id="rId20"/>
    <p:sldId id="303" r:id="rId21"/>
    <p:sldId id="304" r:id="rId22"/>
    <p:sldId id="30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p:cViewPr varScale="1">
        <p:scale>
          <a:sx n="82" d="100"/>
          <a:sy n="82" d="100"/>
        </p:scale>
        <p:origin x="86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8/12/2022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8/12/2022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8/12/2022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sz="4000" dirty="0">
                <a:solidFill>
                  <a:schemeClr val="bg1"/>
                </a:solidFill>
                <a:latin typeface="Century Gothic" panose="020B0502020202020204" pitchFamily="34" charset="0"/>
                <a:cs typeface="Times New Roman" pitchFamily="18" charset="0"/>
              </a:rPr>
              <a:t>Flight: price prediction</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Century Gothic" panose="020B0502020202020204" pitchFamily="34" charset="0"/>
                <a:cs typeface="Times New Roman" pitchFamily="18" charset="0"/>
              </a:rPr>
              <a:t>Internship-27</a:t>
            </a:r>
          </a:p>
        </p:txBody>
      </p:sp>
      <p:sp>
        <p:nvSpPr>
          <p:cNvPr id="4" name="TextBox 3"/>
          <p:cNvSpPr txBox="1"/>
          <p:nvPr/>
        </p:nvSpPr>
        <p:spPr>
          <a:xfrm>
            <a:off x="7958328" y="4719956"/>
            <a:ext cx="3892296" cy="646331"/>
          </a:xfrm>
          <a:prstGeom prst="rect">
            <a:avLst/>
          </a:prstGeom>
          <a:noFill/>
        </p:spPr>
        <p:txBody>
          <a:bodyPr wrap="square" rtlCol="0">
            <a:spAutoFit/>
          </a:bodyPr>
          <a:lstStyle/>
          <a:p>
            <a:r>
              <a:rPr lang="en-IN" b="1" dirty="0">
                <a:latin typeface="Century Gothic" panose="020B0502020202020204" pitchFamily="34" charset="0"/>
                <a:cs typeface="Times New Roman" pitchFamily="18" charset="0"/>
              </a:rPr>
              <a:t>Presented by: </a:t>
            </a:r>
          </a:p>
          <a:p>
            <a:r>
              <a:rPr lang="en-IN" b="1" dirty="0">
                <a:latin typeface="Century Gothic" panose="020B0502020202020204" pitchFamily="34" charset="0"/>
                <a:cs typeface="Times New Roman" pitchFamily="18" charset="0"/>
              </a:rPr>
              <a:t>	Someshwar Dipak</a:t>
            </a:r>
          </a:p>
        </p:txBody>
      </p:sp>
      <p:sp>
        <p:nvSpPr>
          <p:cNvPr id="5" name="TextBox 4"/>
          <p:cNvSpPr txBox="1"/>
          <p:nvPr/>
        </p:nvSpPr>
        <p:spPr>
          <a:xfrm>
            <a:off x="20" y="118872"/>
            <a:ext cx="2450592" cy="369332"/>
          </a:xfrm>
          <a:prstGeom prst="rect">
            <a:avLst/>
          </a:prstGeom>
          <a:noFill/>
        </p:spPr>
        <p:txBody>
          <a:bodyPr wrap="square" rtlCol="0">
            <a:spAutoFit/>
          </a:bodyPr>
          <a:lstStyle/>
          <a:p>
            <a:r>
              <a:rPr lang="en-IN" b="1" dirty="0">
                <a:latin typeface="Century Gothic" panose="020B0502020202020204" pitchFamily="34" charset="0"/>
                <a:cs typeface="Times New Roman" pitchFamily="18" charset="0"/>
              </a:rPr>
              <a:t> 10</a:t>
            </a:r>
            <a:r>
              <a:rPr lang="en-IN" b="1" baseline="30000" dirty="0">
                <a:latin typeface="Century Gothic" panose="020B0502020202020204" pitchFamily="34" charset="0"/>
                <a:cs typeface="Times New Roman" pitchFamily="18" charset="0"/>
              </a:rPr>
              <a:t>th</a:t>
            </a:r>
            <a:r>
              <a:rPr lang="en-IN" b="1" dirty="0">
                <a:latin typeface="Century Gothic" panose="020B0502020202020204" pitchFamily="34" charset="0"/>
                <a:cs typeface="Times New Roman" pitchFamily="18" charset="0"/>
              </a:rPr>
              <a:t> Aug,2022</a:t>
            </a: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9" name="TextBox 8">
            <a:extLst>
              <a:ext uri="{FF2B5EF4-FFF2-40B4-BE49-F238E27FC236}">
                <a16:creationId xmlns:a16="http://schemas.microsoft.com/office/drawing/2014/main" id="{681A665D-FF8A-DCAA-BA4C-30FD30AB5958}"/>
              </a:ext>
            </a:extLst>
          </p:cNvPr>
          <p:cNvSpPr txBox="1"/>
          <p:nvPr/>
        </p:nvSpPr>
        <p:spPr>
          <a:xfrm>
            <a:off x="457200" y="5943600"/>
            <a:ext cx="109728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april month ticket price is lower then other months. May be It's best time to buy tickets.</a:t>
            </a:r>
            <a:endParaRPr lang="en-US" b="0" i="0" dirty="0">
              <a:solidFill>
                <a:srgbClr val="2C2C2C"/>
              </a:solidFill>
              <a:effectLst/>
              <a:latin typeface="Century Gothic" panose="020B0502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D4E2F0B-967D-7785-5A36-153F2DA7BFCD}"/>
              </a:ext>
            </a:extLst>
          </p:cNvPr>
          <p:cNvPicPr>
            <a:picLocks noChangeAspect="1"/>
          </p:cNvPicPr>
          <p:nvPr/>
        </p:nvPicPr>
        <p:blipFill>
          <a:blip r:embed="rId3"/>
          <a:stretch>
            <a:fillRect/>
          </a:stretch>
        </p:blipFill>
        <p:spPr>
          <a:xfrm>
            <a:off x="2256889" y="2018005"/>
            <a:ext cx="7678222" cy="3644919"/>
          </a:xfrm>
          <a:prstGeom prst="rect">
            <a:avLst/>
          </a:prstGeom>
        </p:spPr>
      </p:pic>
    </p:spTree>
    <p:extLst>
      <p:ext uri="{BB962C8B-B14F-4D97-AF65-F5344CB8AC3E}">
        <p14:creationId xmlns:p14="http://schemas.microsoft.com/office/powerpoint/2010/main" val="12188695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9" name="TextBox 8">
            <a:extLst>
              <a:ext uri="{FF2B5EF4-FFF2-40B4-BE49-F238E27FC236}">
                <a16:creationId xmlns:a16="http://schemas.microsoft.com/office/drawing/2014/main" id="{681A665D-FF8A-DCAA-BA4C-30FD30AB5958}"/>
              </a:ext>
            </a:extLst>
          </p:cNvPr>
          <p:cNvSpPr txBox="1"/>
          <p:nvPr/>
        </p:nvSpPr>
        <p:spPr>
          <a:xfrm>
            <a:off x="457200" y="5943600"/>
            <a:ext cx="109728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jet airways and multiple carriers airline has higher price than others.</a:t>
            </a:r>
            <a:endParaRPr lang="en-US" b="0" i="0" dirty="0">
              <a:solidFill>
                <a:srgbClr val="2C2C2C"/>
              </a:solidFill>
              <a:effectLst/>
              <a:latin typeface="Century Gothic" panose="020B0502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A44F0C2-0086-8FFC-A333-12501B4BE0D6}"/>
              </a:ext>
            </a:extLst>
          </p:cNvPr>
          <p:cNvPicPr>
            <a:picLocks noChangeAspect="1"/>
          </p:cNvPicPr>
          <p:nvPr/>
        </p:nvPicPr>
        <p:blipFill>
          <a:blip r:embed="rId3"/>
          <a:stretch>
            <a:fillRect/>
          </a:stretch>
        </p:blipFill>
        <p:spPr>
          <a:xfrm>
            <a:off x="2266415" y="2018005"/>
            <a:ext cx="7659169" cy="3773195"/>
          </a:xfrm>
          <a:prstGeom prst="rect">
            <a:avLst/>
          </a:prstGeom>
        </p:spPr>
      </p:pic>
    </p:spTree>
    <p:extLst>
      <p:ext uri="{BB962C8B-B14F-4D97-AF65-F5344CB8AC3E}">
        <p14:creationId xmlns:p14="http://schemas.microsoft.com/office/powerpoint/2010/main" val="15437442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337C750E-F706-1DFC-C4F9-7A719A9260D7}"/>
              </a:ext>
            </a:extLst>
          </p:cNvPr>
          <p:cNvPicPr>
            <a:picLocks noChangeAspect="1"/>
          </p:cNvPicPr>
          <p:nvPr/>
        </p:nvPicPr>
        <p:blipFill>
          <a:blip r:embed="rId3"/>
          <a:stretch>
            <a:fillRect/>
          </a:stretch>
        </p:blipFill>
        <p:spPr>
          <a:xfrm>
            <a:off x="985124" y="2180796"/>
            <a:ext cx="10221751" cy="4143804"/>
          </a:xfrm>
          <a:prstGeom prst="rect">
            <a:avLst/>
          </a:prstGeom>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07594E8-1D5E-D1FD-3A10-9E0826075A14}"/>
              </a:ext>
            </a:extLst>
          </p:cNvPr>
          <p:cNvPicPr>
            <a:picLocks noChangeAspect="1"/>
          </p:cNvPicPr>
          <p:nvPr/>
        </p:nvPicPr>
        <p:blipFill>
          <a:blip r:embed="rId3"/>
          <a:stretch>
            <a:fillRect/>
          </a:stretch>
        </p:blipFill>
        <p:spPr>
          <a:xfrm>
            <a:off x="1256624" y="1930095"/>
            <a:ext cx="9678751" cy="4671172"/>
          </a:xfrm>
          <a:prstGeom prst="rect">
            <a:avLst/>
          </a:prstGeom>
        </p:spPr>
      </p:pic>
    </p:spTree>
    <p:extLst>
      <p:ext uri="{BB962C8B-B14F-4D97-AF65-F5344CB8AC3E}">
        <p14:creationId xmlns:p14="http://schemas.microsoft.com/office/powerpoint/2010/main" val="19253612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t>Model Building, Model Evaluation and Selecting the best model</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B68261B-0AEA-709D-9B26-03073EAEF5CF}"/>
              </a:ext>
            </a:extLst>
          </p:cNvPr>
          <p:cNvPicPr>
            <a:picLocks noChangeAspect="1"/>
          </p:cNvPicPr>
          <p:nvPr/>
        </p:nvPicPr>
        <p:blipFill>
          <a:blip r:embed="rId3"/>
          <a:stretch>
            <a:fillRect/>
          </a:stretch>
        </p:blipFill>
        <p:spPr>
          <a:xfrm>
            <a:off x="1280440" y="1930095"/>
            <a:ext cx="9631119" cy="4671172"/>
          </a:xfrm>
          <a:prstGeom prst="rect">
            <a:avLst/>
          </a:prstGeom>
        </p:spPr>
      </p:pic>
    </p:spTree>
    <p:extLst>
      <p:ext uri="{BB962C8B-B14F-4D97-AF65-F5344CB8AC3E}">
        <p14:creationId xmlns:p14="http://schemas.microsoft.com/office/powerpoint/2010/main" val="414602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Check </a:t>
            </a:r>
            <a:r>
              <a:rPr lang="en-US" dirty="0" err="1">
                <a:latin typeface="Century Gothic" panose="020B0502020202020204" pitchFamily="34" charset="0"/>
                <a:cs typeface="Times New Roman" pitchFamily="18" charset="0"/>
              </a:rPr>
              <a:t>mae</a:t>
            </a:r>
            <a:r>
              <a:rPr lang="en-US" dirty="0">
                <a:latin typeface="Century Gothic" panose="020B0502020202020204" pitchFamily="34" charset="0"/>
                <a:cs typeface="Times New Roman" pitchFamily="18" charset="0"/>
              </a:rPr>
              <a:t>, </a:t>
            </a:r>
            <a:r>
              <a:rPr lang="en-US" dirty="0" err="1">
                <a:latin typeface="Century Gothic" panose="020B0502020202020204" pitchFamily="34" charset="0"/>
                <a:cs typeface="Times New Roman" pitchFamily="18" charset="0"/>
              </a:rPr>
              <a:t>mse</a:t>
            </a:r>
            <a:r>
              <a:rPr lang="en-US" dirty="0">
                <a:latin typeface="Century Gothic" panose="020B0502020202020204" pitchFamily="34" charset="0"/>
                <a:cs typeface="Times New Roman" pitchFamily="18" charset="0"/>
              </a:rPr>
              <a:t> and </a:t>
            </a:r>
            <a:r>
              <a:rPr lang="en-US" dirty="0" err="1">
                <a:latin typeface="Century Gothic" panose="020B0502020202020204" pitchFamily="34" charset="0"/>
                <a:cs typeface="Times New Roman" pitchFamily="18" charset="0"/>
              </a:rPr>
              <a:t>rmse</a:t>
            </a:r>
            <a:r>
              <a:rPr lang="en-US" dirty="0">
                <a:latin typeface="Century Gothic" panose="020B0502020202020204" pitchFamily="34" charset="0"/>
                <a:cs typeface="Times New Roman" pitchFamily="18" charset="0"/>
              </a:rPr>
              <a:t>:</a:t>
            </a:r>
          </a:p>
        </p:txBody>
      </p:sp>
      <p:pic>
        <p:nvPicPr>
          <p:cNvPr id="6" name="Picture 5">
            <a:extLst>
              <a:ext uri="{FF2B5EF4-FFF2-40B4-BE49-F238E27FC236}">
                <a16:creationId xmlns:a16="http://schemas.microsoft.com/office/drawing/2014/main" id="{775097D6-7270-EE46-F546-26698EED9594}"/>
              </a:ext>
            </a:extLst>
          </p:cNvPr>
          <p:cNvPicPr>
            <a:picLocks noChangeAspect="1"/>
          </p:cNvPicPr>
          <p:nvPr/>
        </p:nvPicPr>
        <p:blipFill>
          <a:blip r:embed="rId3"/>
          <a:stretch>
            <a:fillRect/>
          </a:stretch>
        </p:blipFill>
        <p:spPr>
          <a:xfrm>
            <a:off x="1256624" y="2209800"/>
            <a:ext cx="9678751" cy="4162623"/>
          </a:xfrm>
          <a:prstGeom prst="rect">
            <a:avLst/>
          </a:prstGeom>
        </p:spPr>
      </p:pic>
    </p:spTree>
    <p:extLst>
      <p:ext uri="{BB962C8B-B14F-4D97-AF65-F5344CB8AC3E}">
        <p14:creationId xmlns:p14="http://schemas.microsoft.com/office/powerpoint/2010/main" val="30528285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Cross-Validation:</a:t>
            </a:r>
          </a:p>
        </p:txBody>
      </p:sp>
      <p:pic>
        <p:nvPicPr>
          <p:cNvPr id="5" name="Picture 4">
            <a:extLst>
              <a:ext uri="{FF2B5EF4-FFF2-40B4-BE49-F238E27FC236}">
                <a16:creationId xmlns:a16="http://schemas.microsoft.com/office/drawing/2014/main" id="{5636E9DA-E261-4D2D-2F10-8B2D36198ED0}"/>
              </a:ext>
            </a:extLst>
          </p:cNvPr>
          <p:cNvPicPr>
            <a:picLocks noChangeAspect="1"/>
          </p:cNvPicPr>
          <p:nvPr/>
        </p:nvPicPr>
        <p:blipFill>
          <a:blip r:embed="rId3"/>
          <a:stretch>
            <a:fillRect/>
          </a:stretch>
        </p:blipFill>
        <p:spPr>
          <a:xfrm>
            <a:off x="1266151" y="2057399"/>
            <a:ext cx="9659698" cy="4434315"/>
          </a:xfrm>
          <a:prstGeom prst="rect">
            <a:avLst/>
          </a:prstGeom>
        </p:spPr>
      </p:pic>
    </p:spTree>
    <p:extLst>
      <p:ext uri="{BB962C8B-B14F-4D97-AF65-F5344CB8AC3E}">
        <p14:creationId xmlns:p14="http://schemas.microsoft.com/office/powerpoint/2010/main" val="35710355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86048"/>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Actual price vs Predicted price:</a:t>
            </a:r>
          </a:p>
        </p:txBody>
      </p:sp>
      <p:pic>
        <p:nvPicPr>
          <p:cNvPr id="6" name="Picture 5">
            <a:extLst>
              <a:ext uri="{FF2B5EF4-FFF2-40B4-BE49-F238E27FC236}">
                <a16:creationId xmlns:a16="http://schemas.microsoft.com/office/drawing/2014/main" id="{D637A44B-31B8-CE73-8704-F94C691146B3}"/>
              </a:ext>
            </a:extLst>
          </p:cNvPr>
          <p:cNvPicPr>
            <a:picLocks noChangeAspect="1"/>
          </p:cNvPicPr>
          <p:nvPr/>
        </p:nvPicPr>
        <p:blipFill>
          <a:blip r:embed="rId3"/>
          <a:stretch>
            <a:fillRect/>
          </a:stretch>
        </p:blipFill>
        <p:spPr>
          <a:xfrm>
            <a:off x="1447800" y="2133600"/>
            <a:ext cx="9372600" cy="4266303"/>
          </a:xfrm>
          <a:prstGeom prst="rect">
            <a:avLst/>
          </a:prstGeom>
        </p:spPr>
      </p:pic>
    </p:spTree>
    <p:extLst>
      <p:ext uri="{BB962C8B-B14F-4D97-AF65-F5344CB8AC3E}">
        <p14:creationId xmlns:p14="http://schemas.microsoft.com/office/powerpoint/2010/main" val="15548072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Hypertuning of the model:</a:t>
            </a:r>
          </a:p>
        </p:txBody>
      </p:sp>
      <p:pic>
        <p:nvPicPr>
          <p:cNvPr id="5" name="Picture 4">
            <a:extLst>
              <a:ext uri="{FF2B5EF4-FFF2-40B4-BE49-F238E27FC236}">
                <a16:creationId xmlns:a16="http://schemas.microsoft.com/office/drawing/2014/main" id="{C9DB0565-C21A-B6DB-444C-1EEB8B31AE63}"/>
              </a:ext>
            </a:extLst>
          </p:cNvPr>
          <p:cNvPicPr>
            <a:picLocks noChangeAspect="1"/>
          </p:cNvPicPr>
          <p:nvPr/>
        </p:nvPicPr>
        <p:blipFill>
          <a:blip r:embed="rId3"/>
          <a:stretch>
            <a:fillRect/>
          </a:stretch>
        </p:blipFill>
        <p:spPr>
          <a:xfrm>
            <a:off x="1270914" y="2057400"/>
            <a:ext cx="9650172" cy="4567683"/>
          </a:xfrm>
          <a:prstGeom prst="rect">
            <a:avLst/>
          </a:prstGeom>
        </p:spPr>
      </p:pic>
    </p:spTree>
    <p:extLst>
      <p:ext uri="{BB962C8B-B14F-4D97-AF65-F5344CB8AC3E}">
        <p14:creationId xmlns:p14="http://schemas.microsoft.com/office/powerpoint/2010/main" val="161988199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Hypertuning of the model:</a:t>
            </a:r>
          </a:p>
        </p:txBody>
      </p:sp>
      <p:pic>
        <p:nvPicPr>
          <p:cNvPr id="6" name="Picture 5">
            <a:extLst>
              <a:ext uri="{FF2B5EF4-FFF2-40B4-BE49-F238E27FC236}">
                <a16:creationId xmlns:a16="http://schemas.microsoft.com/office/drawing/2014/main" id="{22DCAE77-65EE-C494-D3E9-6BB19F868218}"/>
              </a:ext>
            </a:extLst>
          </p:cNvPr>
          <p:cNvPicPr>
            <a:picLocks noChangeAspect="1"/>
          </p:cNvPicPr>
          <p:nvPr/>
        </p:nvPicPr>
        <p:blipFill>
          <a:blip r:embed="rId3"/>
          <a:stretch>
            <a:fillRect/>
          </a:stretch>
        </p:blipFill>
        <p:spPr>
          <a:xfrm>
            <a:off x="1304256" y="2128422"/>
            <a:ext cx="9583487" cy="4348578"/>
          </a:xfrm>
          <a:prstGeom prst="rect">
            <a:avLst/>
          </a:prstGeom>
        </p:spPr>
      </p:pic>
    </p:spTree>
    <p:extLst>
      <p:ext uri="{BB962C8B-B14F-4D97-AF65-F5344CB8AC3E}">
        <p14:creationId xmlns:p14="http://schemas.microsoft.com/office/powerpoint/2010/main" val="1707891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Century Gothic" panose="020B0502020202020204" pitchFamily="34"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fontScale="92500"/>
          </a:bodyPr>
          <a:lstStyle/>
          <a:p>
            <a:pPr marL="0" indent="0" algn="ctr">
              <a:buNone/>
            </a:pPr>
            <a:r>
              <a:rPr lang="en-IN" dirty="0">
                <a:latin typeface="Century Gothic" panose="020B0502020202020204" pitchFamily="34" charset="0"/>
                <a:cs typeface="Times New Roman" pitchFamily="18" charset="0"/>
              </a:rPr>
              <a:t>Data Science with ML</a:t>
            </a:r>
          </a:p>
          <a:p>
            <a:pPr marL="0" indent="0" algn="ctr">
              <a:buNone/>
            </a:pPr>
            <a:r>
              <a:rPr lang="en-IN" dirty="0">
                <a:latin typeface="Century Gothic" panose="020B0502020202020204" pitchFamily="34" charset="0"/>
                <a:cs typeface="Times New Roman" pitchFamily="18" charset="0"/>
              </a:rPr>
              <a:t>SME – Sapna Verma</a:t>
            </a:r>
          </a:p>
          <a:p>
            <a:pPr marL="0" indent="0" algn="ctr">
              <a:buNone/>
            </a:pPr>
            <a:r>
              <a:rPr lang="en-IN" dirty="0">
                <a:latin typeface="Century Gothic" panose="020B0502020202020204" pitchFamily="34" charset="0"/>
                <a:cs typeface="Times New Roman" pitchFamily="18" charset="0"/>
              </a:rPr>
              <a:t>Flip Robo Technology</a:t>
            </a:r>
          </a:p>
          <a:p>
            <a:endParaRPr lang="en-IN" dirty="0">
              <a:latin typeface="Century Gothic" panose="020B0502020202020204" pitchFamily="34"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62602"/>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Model Saving:</a:t>
            </a:r>
          </a:p>
        </p:txBody>
      </p:sp>
      <p:pic>
        <p:nvPicPr>
          <p:cNvPr id="5" name="Picture 4">
            <a:extLst>
              <a:ext uri="{FF2B5EF4-FFF2-40B4-BE49-F238E27FC236}">
                <a16:creationId xmlns:a16="http://schemas.microsoft.com/office/drawing/2014/main" id="{465031C4-81E0-B090-9CB7-7074EC485D0F}"/>
              </a:ext>
            </a:extLst>
          </p:cNvPr>
          <p:cNvPicPr>
            <a:picLocks noChangeAspect="1"/>
          </p:cNvPicPr>
          <p:nvPr/>
        </p:nvPicPr>
        <p:blipFill>
          <a:blip r:embed="rId3"/>
          <a:stretch>
            <a:fillRect/>
          </a:stretch>
        </p:blipFill>
        <p:spPr>
          <a:xfrm>
            <a:off x="1228045" y="2876451"/>
            <a:ext cx="9735909" cy="2457549"/>
          </a:xfrm>
          <a:prstGeom prst="rect">
            <a:avLst/>
          </a:prstGeom>
        </p:spPr>
      </p:pic>
    </p:spTree>
    <p:extLst>
      <p:ext uri="{BB962C8B-B14F-4D97-AF65-F5344CB8AC3E}">
        <p14:creationId xmlns:p14="http://schemas.microsoft.com/office/powerpoint/2010/main" val="37637910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Conclusion:</a:t>
            </a:r>
          </a:p>
        </p:txBody>
      </p:sp>
      <p:sp>
        <p:nvSpPr>
          <p:cNvPr id="5" name="Content Placeholder 4"/>
          <p:cNvSpPr>
            <a:spLocks noGrp="1"/>
          </p:cNvSpPr>
          <p:nvPr>
            <p:ph idx="1"/>
          </p:nvPr>
        </p:nvSpPr>
        <p:spPr>
          <a:xfrm>
            <a:off x="809727" y="2148840"/>
            <a:ext cx="9784080" cy="4206240"/>
          </a:xfrm>
        </p:spPr>
        <p:txBody>
          <a:bodyPr>
            <a:normAutofit/>
          </a:bodyPr>
          <a:lstStyle/>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This Kernel investigates different models for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flight</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price prediction.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Different types of Machine Learning methods including LinearRegression,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Regressor</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 </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AdaBoostRegressor, GradientBoostingRegressor and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DecisionTree</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Regressor in machine learning are compared and analysed for optimal solutions.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Even though all of those methods achieved desirable results, different models have their own pros and cons.</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The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Regressor is probably the best one and has been selected for this problem. </a:t>
            </a:r>
          </a:p>
          <a:p>
            <a:pPr>
              <a:spcAft>
                <a:spcPts val="1200"/>
              </a:spcAf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Finally, the </a:t>
            </a:r>
            <a:r>
              <a:rPr lang="en-IN" sz="1800" dirty="0">
                <a:latin typeface="Century Gothic" panose="020B0502020202020204" pitchFamily="34" charset="0"/>
                <a:ea typeface="Times New Roman" panose="02020603050405020304" pitchFamily="18" charset="0"/>
                <a:cs typeface="Times New Roman" panose="02020603050405020304" pitchFamily="18" charset="0"/>
              </a:rPr>
              <a:t>RandomForest</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Regressor is the best choice when parameterization is the top priority.</a:t>
            </a: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4043236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Why Flight Price Prediction Need:</a:t>
            </a:r>
          </a:p>
        </p:txBody>
      </p:sp>
      <p:sp>
        <p:nvSpPr>
          <p:cNvPr id="5" name="Content Placeholder 4"/>
          <p:cNvSpPr>
            <a:spLocks noGrp="1"/>
          </p:cNvSpPr>
          <p:nvPr>
            <p:ph idx="1"/>
          </p:nvPr>
        </p:nvSpPr>
        <p:spPr>
          <a:xfrm>
            <a:off x="809727" y="2148840"/>
            <a:ext cx="9784080" cy="3911840"/>
          </a:xfrm>
        </p:spPr>
        <p:txBody>
          <a:bodyPr wrap="square">
            <a:normAutofit/>
          </a:bodyPr>
          <a:lstStyle/>
          <a:p>
            <a:pPr>
              <a:buFont typeface="Arial" panose="020B0604020202020204" pitchFamily="34" charset="0"/>
              <a:buChar char="•"/>
            </a:pPr>
            <a:endParaRPr lang="en-US" sz="1800" dirty="0">
              <a:latin typeface="Century Gothic" panose="020B0502020202020204" pitchFamily="34" charset="0"/>
              <a:cs typeface="Times New Roman" pitchFamily="18" charset="0"/>
            </a:endParaRPr>
          </a:p>
          <a:p>
            <a:pPr>
              <a:buFont typeface="Arial" panose="020B0604020202020204" pitchFamily="34" charset="0"/>
              <a:buChar char="•"/>
            </a:pPr>
            <a:r>
              <a:rPr lang="en-US" sz="1800" dirty="0">
                <a:latin typeface="Century Gothic" panose="020B0502020202020204" pitchFamily="34" charset="0"/>
              </a:rPr>
              <a:t>Anyone who has booked a flight ticket knows how unexpectedly the prices vary.</a:t>
            </a:r>
          </a:p>
          <a:p>
            <a:pPr>
              <a:buFont typeface="Arial" panose="020B0604020202020204" pitchFamily="34" charset="0"/>
              <a:buChar char="•"/>
            </a:pPr>
            <a:r>
              <a:rPr lang="en-US" sz="1800" dirty="0">
                <a:latin typeface="Century Gothic" panose="020B0502020202020204" pitchFamily="34" charset="0"/>
              </a:rPr>
              <a:t> The cheapest available ticket on a given flight gets more and less expensive over time. </a:t>
            </a:r>
          </a:p>
          <a:p>
            <a:pPr>
              <a:buFont typeface="Arial" panose="020B0604020202020204" pitchFamily="34" charset="0"/>
              <a:buChar char="•"/>
            </a:pPr>
            <a:r>
              <a:rPr lang="en-US" sz="1800" dirty="0">
                <a:latin typeface="Century Gothic" panose="020B0502020202020204" pitchFamily="34" charset="0"/>
              </a:rPr>
              <a:t>This usually happens as an attempt to maximize revenue based on – </a:t>
            </a:r>
          </a:p>
          <a:p>
            <a:pPr>
              <a:buFont typeface="Arial" panose="020B0604020202020204" pitchFamily="34" charset="0"/>
              <a:buChar char="•"/>
            </a:pPr>
            <a:r>
              <a:rPr lang="en-US" sz="1800" dirty="0">
                <a:latin typeface="Century Gothic" panose="020B0502020202020204" pitchFamily="34" charset="0"/>
              </a:rPr>
              <a:t>1. Time of purchase patterns (making sure last-minute purchases are expensive) </a:t>
            </a:r>
          </a:p>
          <a:p>
            <a:pPr>
              <a:buFont typeface="Arial" panose="020B0604020202020204" pitchFamily="34" charset="0"/>
              <a:buChar char="•"/>
            </a:pPr>
            <a:r>
              <a:rPr lang="en-US" sz="1800" dirty="0">
                <a:latin typeface="Century Gothic" panose="020B0502020202020204" pitchFamily="34" charset="0"/>
              </a:rPr>
              <a:t>2. Keeping the flight as full as they want it (raising prices on a flight which is filling up in order to reduce sales and hold back inventory for those expensive last-minute expensive purchases)</a:t>
            </a:r>
            <a:endParaRPr lang="en-US" sz="1800" dirty="0">
              <a:latin typeface="Century Gothic" panose="020B0502020202020204" pitchFamily="34" charset="0"/>
              <a:cs typeface="Times New Roman" pitchFamily="18" charset="0"/>
            </a:endParaRP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4000" dirty="0">
                <a:effectLst/>
                <a:latin typeface="Century Gothic" panose="020B0502020202020204" pitchFamily="34" charset="0"/>
                <a:ea typeface="Times New Roman" panose="02020603050405020304" pitchFamily="18" charset="0"/>
                <a:cs typeface="Times New Roman" panose="02020603050405020304" pitchFamily="18" charset="0"/>
              </a:rPr>
              <a:t>Flight: PRICE PREDICTION </a:t>
            </a:r>
            <a:r>
              <a:rPr lang="en-US" sz="4000" dirty="0">
                <a:latin typeface="Century Gothic" panose="020B0502020202020204" pitchFamily="34" charset="0"/>
                <a:cs typeface="Times New Roman" pitchFamily="18" charset="0"/>
              </a:rPr>
              <a:t>Diagram:</a:t>
            </a:r>
            <a:endParaRPr lang="en-US"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7" name="Picture 6" descr="Predicting Housing Prices using a Scikit-Learn's Random Forest Model |  Towards Data Science">
            <a:extLst>
              <a:ext uri="{FF2B5EF4-FFF2-40B4-BE49-F238E27FC236}">
                <a16:creationId xmlns:a16="http://schemas.microsoft.com/office/drawing/2014/main" id="{5DE9EA3D-4F3B-38A1-8152-51527F048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960" y="2295524"/>
            <a:ext cx="9784079"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447800" y="3711714"/>
            <a:ext cx="9144000" cy="707886"/>
          </a:xfrm>
          <a:prstGeom prst="rect">
            <a:avLst/>
          </a:prstGeom>
          <a:noFill/>
        </p:spPr>
        <p:txBody>
          <a:bodyPr wrap="square" rtlCol="0">
            <a:spAutoFit/>
          </a:bodyPr>
          <a:lstStyle/>
          <a:p>
            <a:pPr algn="ctr"/>
            <a:r>
              <a:rPr lang="en-US" sz="4000" dirty="0">
                <a:latin typeface="Century Gothic" panose="020B0502020202020204" pitchFamily="34" charset="0"/>
                <a:cs typeface="Times New Roman" panose="02020603050405020304" pitchFamily="18" charset="0"/>
              </a:rPr>
              <a:t>Visualization of Flight Price</a:t>
            </a:r>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029200"/>
            <a:ext cx="11430000" cy="1477328"/>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jet airways, indigo and air india airline is higher then others. Travelers are likes this airlines for travelling.</a:t>
            </a:r>
            <a:endParaRPr lang="en-US" b="0" i="0" dirty="0">
              <a:solidFill>
                <a:srgbClr val="2C2C2C"/>
              </a:solidFill>
              <a:effectLst/>
              <a:latin typeface="Century Gothic" panose="020B0502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97F6193-FA6E-B441-BB37-2D40AEA22617}"/>
              </a:ext>
            </a:extLst>
          </p:cNvPr>
          <p:cNvPicPr>
            <a:picLocks noChangeAspect="1"/>
          </p:cNvPicPr>
          <p:nvPr/>
        </p:nvPicPr>
        <p:blipFill>
          <a:blip r:embed="rId3"/>
          <a:stretch>
            <a:fillRect/>
          </a:stretch>
        </p:blipFill>
        <p:spPr>
          <a:xfrm>
            <a:off x="2314047" y="2018005"/>
            <a:ext cx="7563906" cy="3696996"/>
          </a:xfrm>
          <a:prstGeom prst="rect">
            <a:avLst/>
          </a:prstGeom>
        </p:spPr>
      </p:pic>
    </p:spTree>
    <p:extLst>
      <p:ext uri="{BB962C8B-B14F-4D97-AF65-F5344CB8AC3E}">
        <p14:creationId xmlns:p14="http://schemas.microsoft.com/office/powerpoint/2010/main" val="29653346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029200"/>
            <a:ext cx="11430000" cy="1477328"/>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Delhi source is high then other city. Kolkata and Bangalore has average count. Delhi is capital of india and it's center city of india so obvious source of this city is high.</a:t>
            </a:r>
            <a:endParaRPr lang="en-US" b="0" i="0" dirty="0">
              <a:solidFill>
                <a:srgbClr val="2C2C2C"/>
              </a:solidFill>
              <a:effectLst/>
              <a:latin typeface="Century Gothic" panose="020B0502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D2667F3-1798-2D62-76A0-3DD298C31431}"/>
              </a:ext>
            </a:extLst>
          </p:cNvPr>
          <p:cNvPicPr>
            <a:picLocks noChangeAspect="1"/>
          </p:cNvPicPr>
          <p:nvPr/>
        </p:nvPicPr>
        <p:blipFill>
          <a:blip r:embed="rId3"/>
          <a:stretch>
            <a:fillRect/>
          </a:stretch>
        </p:blipFill>
        <p:spPr>
          <a:xfrm>
            <a:off x="2399784" y="1930095"/>
            <a:ext cx="7392432" cy="3713776"/>
          </a:xfrm>
          <a:prstGeom prst="rect">
            <a:avLst/>
          </a:prstGeom>
        </p:spPr>
      </p:pic>
    </p:spTree>
    <p:extLst>
      <p:ext uri="{BB962C8B-B14F-4D97-AF65-F5344CB8AC3E}">
        <p14:creationId xmlns:p14="http://schemas.microsoft.com/office/powerpoint/2010/main" val="14657336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pic>
        <p:nvPicPr>
          <p:cNvPr id="5" name="Picture 4">
            <a:extLst>
              <a:ext uri="{FF2B5EF4-FFF2-40B4-BE49-F238E27FC236}">
                <a16:creationId xmlns:a16="http://schemas.microsoft.com/office/drawing/2014/main" id="{E011ED63-8D4D-FA94-B593-4BD76B81C167}"/>
              </a:ext>
            </a:extLst>
          </p:cNvPr>
          <p:cNvPicPr>
            <a:picLocks noChangeAspect="1"/>
          </p:cNvPicPr>
          <p:nvPr/>
        </p:nvPicPr>
        <p:blipFill>
          <a:blip r:embed="rId3"/>
          <a:stretch>
            <a:fillRect/>
          </a:stretch>
        </p:blipFill>
        <p:spPr>
          <a:xfrm>
            <a:off x="2385494" y="2018005"/>
            <a:ext cx="7421011" cy="3468395"/>
          </a:xfrm>
          <a:prstGeom prst="rect">
            <a:avLst/>
          </a:prstGeom>
        </p:spPr>
      </p:pic>
      <p:sp>
        <p:nvSpPr>
          <p:cNvPr id="9" name="TextBox 8">
            <a:extLst>
              <a:ext uri="{FF2B5EF4-FFF2-40B4-BE49-F238E27FC236}">
                <a16:creationId xmlns:a16="http://schemas.microsoft.com/office/drawing/2014/main" id="{681A665D-FF8A-DCAA-BA4C-30FD30AB5958}"/>
              </a:ext>
            </a:extLst>
          </p:cNvPr>
          <p:cNvSpPr txBox="1"/>
          <p:nvPr/>
        </p:nvSpPr>
        <p:spPr>
          <a:xfrm>
            <a:off x="457200" y="5943600"/>
            <a:ext cx="109728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Cochin and Bangalore city destination is high then other city. All It sector related and digital things related Bangalore is first choice.</a:t>
            </a:r>
            <a:endParaRPr lang="en-US" b="0" i="0" dirty="0">
              <a:solidFill>
                <a:srgbClr val="2C2C2C"/>
              </a:solidFill>
              <a:effectLst/>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6384448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9" name="TextBox 8">
            <a:extLst>
              <a:ext uri="{FF2B5EF4-FFF2-40B4-BE49-F238E27FC236}">
                <a16:creationId xmlns:a16="http://schemas.microsoft.com/office/drawing/2014/main" id="{681A665D-FF8A-DCAA-BA4C-30FD30AB5958}"/>
              </a:ext>
            </a:extLst>
          </p:cNvPr>
          <p:cNvSpPr txBox="1"/>
          <p:nvPr/>
        </p:nvSpPr>
        <p:spPr>
          <a:xfrm>
            <a:off x="457200" y="5943600"/>
            <a:ext cx="109728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C2C2C"/>
                </a:solidFill>
                <a:latin typeface="Century Gothic" panose="020B0502020202020204" pitchFamily="34" charset="0"/>
                <a:cs typeface="Times New Roman" panose="02020603050405020304" pitchFamily="18" charset="0"/>
              </a:rPr>
              <a:t>In this graph </a:t>
            </a:r>
            <a:r>
              <a:rPr lang="en-US" b="0" i="0" dirty="0">
                <a:solidFill>
                  <a:srgbClr val="000000"/>
                </a:solidFill>
                <a:effectLst/>
                <a:latin typeface="Century Gothic" panose="020B0502020202020204" pitchFamily="34" charset="0"/>
              </a:rPr>
              <a:t>count of may and june month days are very much because of vacation time.</a:t>
            </a:r>
            <a:endParaRPr lang="en-US" b="0" i="0" dirty="0">
              <a:solidFill>
                <a:srgbClr val="2C2C2C"/>
              </a:solidFill>
              <a:effectLst/>
              <a:latin typeface="Century Gothic" panose="020B0502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8B4C306-17D2-BDB0-7277-4EDEE2EA36C4}"/>
              </a:ext>
            </a:extLst>
          </p:cNvPr>
          <p:cNvPicPr>
            <a:picLocks noChangeAspect="1"/>
          </p:cNvPicPr>
          <p:nvPr/>
        </p:nvPicPr>
        <p:blipFill>
          <a:blip r:embed="rId3"/>
          <a:stretch>
            <a:fillRect/>
          </a:stretch>
        </p:blipFill>
        <p:spPr>
          <a:xfrm>
            <a:off x="2395021" y="1930094"/>
            <a:ext cx="7401958" cy="3756645"/>
          </a:xfrm>
          <a:prstGeom prst="rect">
            <a:avLst/>
          </a:prstGeom>
        </p:spPr>
      </p:pic>
    </p:spTree>
    <p:extLst>
      <p:ext uri="{BB962C8B-B14F-4D97-AF65-F5344CB8AC3E}">
        <p14:creationId xmlns:p14="http://schemas.microsoft.com/office/powerpoint/2010/main" val="241535231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Widescreen</PresentationFormat>
  <Paragraphs>52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Corbel</vt:lpstr>
      <vt:lpstr>Times New Roman</vt:lpstr>
      <vt:lpstr>Wingdings</vt:lpstr>
      <vt:lpstr>Banded</vt:lpstr>
      <vt:lpstr>Flight: price prediction</vt:lpstr>
      <vt:lpstr>Acknowledgement</vt:lpstr>
      <vt:lpstr>Why Flight Price Prediction Need:</vt:lpstr>
      <vt:lpstr>Flight: PRICE PREDICTION Diagram:</vt:lpstr>
      <vt:lpstr>PowerPoint Presentation</vt:lpstr>
      <vt:lpstr>Graphs: </vt:lpstr>
      <vt:lpstr>Graphs: </vt:lpstr>
      <vt:lpstr>Graphs: </vt:lpstr>
      <vt:lpstr>Graphs: </vt:lpstr>
      <vt:lpstr>Graphs: </vt:lpstr>
      <vt:lpstr>Graphs: </vt:lpstr>
      <vt:lpstr>Model Building, Model Evaluation and Selecting the best model</vt:lpstr>
      <vt:lpstr>Model Building, Model Evaluation and Selecting the best model</vt:lpstr>
      <vt:lpstr>Model Building, Model Evaluation and Selecting the best model</vt:lpstr>
      <vt:lpstr>Check mae, mse and rmse:</vt:lpstr>
      <vt:lpstr>Cross-Validation:</vt:lpstr>
      <vt:lpstr>Actual price vs Predicted price:</vt:lpstr>
      <vt:lpstr>Hypertuning of the model:</vt:lpstr>
      <vt:lpstr>Hypertuning of the model:</vt:lpstr>
      <vt:lpstr>Model Saving: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2022-08-12T08:32:32Z</dcterms:modified>
</cp:coreProperties>
</file>