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3"/>
  </p:sldMasterIdLst>
  <p:notesMasterIdLst>
    <p:notesMasterId r:id="rId22"/>
  </p:notesMasterIdLst>
  <p:sldIdLst>
    <p:sldId id="273" r:id="rId4"/>
    <p:sldId id="274" r:id="rId5"/>
    <p:sldId id="275" r:id="rId6"/>
    <p:sldId id="272" r:id="rId7"/>
    <p:sldId id="297" r:id="rId8"/>
    <p:sldId id="280" r:id="rId9"/>
    <p:sldId id="276" r:id="rId10"/>
    <p:sldId id="278" r:id="rId11"/>
    <p:sldId id="292" r:id="rId12"/>
    <p:sldId id="293" r:id="rId13"/>
    <p:sldId id="294" r:id="rId14"/>
    <p:sldId id="295" r:id="rId15"/>
    <p:sldId id="296" r:id="rId16"/>
    <p:sldId id="301" r:id="rId17"/>
    <p:sldId id="298" r:id="rId18"/>
    <p:sldId id="286" r:id="rId19"/>
    <p:sldId id="303" r:id="rId20"/>
    <p:sldId id="30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AC0BB"/>
    <a:srgbClr val="B2CDC1"/>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44" y="-12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pPr/>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pPr/>
              <a:t>‹#›</a:t>
            </a:fld>
            <a:endParaRPr lang="en-US"/>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1</a:t>
            </a:fld>
            <a:endParaRPr lang="en-US"/>
          </a:p>
        </p:txBody>
      </p:sp>
    </p:spTree>
    <p:extLst>
      <p:ext uri="{BB962C8B-B14F-4D97-AF65-F5344CB8AC3E}">
        <p14:creationId xmlns:p14="http://schemas.microsoft.com/office/powerpoint/2010/main" val="229619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6</a:t>
            </a:fld>
            <a:endParaRPr lang="en-US"/>
          </a:p>
        </p:txBody>
      </p:sp>
    </p:spTree>
    <p:extLst>
      <p:ext uri="{BB962C8B-B14F-4D97-AF65-F5344CB8AC3E}">
        <p14:creationId xmlns:p14="http://schemas.microsoft.com/office/powerpoint/2010/main" val="208837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pPr/>
              <a:t>7/11/2022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pPr/>
              <a:t>7/11/2022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pPr/>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pPr/>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pPr/>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pPr/>
              <a:t>7/11/2022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srcRect t="15730"/>
          <a:stretch/>
        </p:blipFill>
        <p:spPr>
          <a:xfrm>
            <a:off x="-32336"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pPr algn="ctr">
              <a:lnSpc>
                <a:spcPct val="107000"/>
              </a:lnSpc>
              <a:spcAft>
                <a:spcPts val="800"/>
              </a:spcAft>
            </a:pPr>
            <a:r>
              <a:rPr lang="en-IN" sz="3600" dirty="0">
                <a:effectLst/>
                <a:latin typeface="Century Gothic" panose="020B0502020202020204" pitchFamily="34" charset="0"/>
                <a:ea typeface="Times New Roman" panose="02020603050405020304" pitchFamily="18" charset="0"/>
                <a:cs typeface="Times New Roman" panose="02020603050405020304" pitchFamily="18" charset="0"/>
              </a:rPr>
              <a:t>HOUSING: PRICE PREDICTION</a:t>
            </a:r>
          </a:p>
        </p:txBody>
      </p:sp>
      <p:sp>
        <p:nvSpPr>
          <p:cNvPr id="21" name="Rectangle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latin typeface="Century Gothic" panose="020B0502020202020204" pitchFamily="34" charset="0"/>
                <a:cs typeface="Times New Roman" pitchFamily="18" charset="0"/>
              </a:rPr>
              <a:t>Internship - 27</a:t>
            </a:r>
          </a:p>
        </p:txBody>
      </p:sp>
      <p:sp>
        <p:nvSpPr>
          <p:cNvPr id="4" name="TextBox 3"/>
          <p:cNvSpPr txBox="1"/>
          <p:nvPr/>
        </p:nvSpPr>
        <p:spPr>
          <a:xfrm>
            <a:off x="7958328" y="4719956"/>
            <a:ext cx="3892296" cy="369332"/>
          </a:xfrm>
          <a:prstGeom prst="rect">
            <a:avLst/>
          </a:prstGeom>
          <a:noFill/>
        </p:spPr>
        <p:txBody>
          <a:bodyPr wrap="square" rtlCol="0">
            <a:spAutoFit/>
          </a:bodyPr>
          <a:lstStyle/>
          <a:p>
            <a:r>
              <a:rPr lang="en-IN" b="1" dirty="0">
                <a:latin typeface="Century Gothic" panose="020B0502020202020204" pitchFamily="34" charset="0"/>
                <a:cs typeface="Times New Roman" pitchFamily="18" charset="0"/>
              </a:rPr>
              <a:t>Presented by: Dipak Someshwar</a:t>
            </a:r>
          </a:p>
        </p:txBody>
      </p:sp>
      <p:sp>
        <p:nvSpPr>
          <p:cNvPr id="5" name="TextBox 4"/>
          <p:cNvSpPr txBox="1"/>
          <p:nvPr/>
        </p:nvSpPr>
        <p:spPr>
          <a:xfrm>
            <a:off x="-64692" y="152400"/>
            <a:ext cx="2450592" cy="369332"/>
          </a:xfrm>
          <a:prstGeom prst="rect">
            <a:avLst/>
          </a:prstGeom>
          <a:noFill/>
        </p:spPr>
        <p:txBody>
          <a:bodyPr wrap="square" rtlCol="0">
            <a:spAutoFit/>
          </a:bodyPr>
          <a:lstStyle/>
          <a:p>
            <a:r>
              <a:rPr lang="en-IN" b="1" i="0" dirty="0">
                <a:solidFill>
                  <a:srgbClr val="4E5E6A"/>
                </a:solidFill>
                <a:effectLst/>
                <a:latin typeface="Century Gothic" panose="020B0502020202020204" pitchFamily="34" charset="0"/>
              </a:rPr>
              <a:t>09-07-2022</a:t>
            </a:r>
            <a:endParaRPr lang="en-IN" b="1" dirty="0">
              <a:latin typeface="Century Gothic" panose="020B0502020202020204" pitchFamily="34" charset="0"/>
              <a:cs typeface="Times New Roman" pitchFamily="18" charset="0"/>
            </a:endParaRPr>
          </a:p>
        </p:txBody>
      </p:sp>
      <p:pic>
        <p:nvPicPr>
          <p:cNvPr id="11" name="Picture 10">
            <a:extLst>
              <a:ext uri="{FF2B5EF4-FFF2-40B4-BE49-F238E27FC236}">
                <a16:creationId xmlns:a16="http://schemas.microsoft.com/office/drawing/2014/main" id="{2FEC2988-B16D-756D-2B58-F6F21DEB9D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Graphs:</a:t>
            </a:r>
            <a:r>
              <a:rPr lang="en-US"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67D8973A-4519-FE8B-E3B5-97130CDDACD4}"/>
              </a:ext>
            </a:extLst>
          </p:cNvPr>
          <p:cNvPicPr>
            <a:picLocks noChangeAspect="1"/>
          </p:cNvPicPr>
          <p:nvPr/>
        </p:nvPicPr>
        <p:blipFill>
          <a:blip r:embed="rId3"/>
          <a:stretch>
            <a:fillRect/>
          </a:stretch>
        </p:blipFill>
        <p:spPr>
          <a:xfrm>
            <a:off x="1447800" y="1930095"/>
            <a:ext cx="8305800" cy="4643729"/>
          </a:xfrm>
          <a:prstGeom prst="rect">
            <a:avLst/>
          </a:prstGeom>
        </p:spPr>
      </p:pic>
    </p:spTree>
    <p:extLst>
      <p:ext uri="{BB962C8B-B14F-4D97-AF65-F5344CB8AC3E}">
        <p14:creationId xmlns:p14="http://schemas.microsoft.com/office/powerpoint/2010/main" val="296430195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5189"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b="1" dirty="0">
                <a:effectLst/>
                <a:latin typeface="Century Gothic" panose="020B0502020202020204" pitchFamily="34" charset="0"/>
                <a:ea typeface="Times New Roman" panose="02020603050405020304" pitchFamily="18" charset="0"/>
                <a:cs typeface="Times New Roman" panose="02020603050405020304" pitchFamily="18" charset="0"/>
              </a:rPr>
              <a:t>Feature </a:t>
            </a:r>
            <a:r>
              <a:rPr lang="en-IN" b="1" dirty="0" err="1">
                <a:effectLst/>
                <a:latin typeface="Century Gothic" panose="020B0502020202020204" pitchFamily="34" charset="0"/>
                <a:ea typeface="Times New Roman" panose="02020603050405020304" pitchFamily="18" charset="0"/>
                <a:cs typeface="Times New Roman" panose="02020603050405020304" pitchFamily="18" charset="0"/>
              </a:rPr>
              <a:t>engeenering</a:t>
            </a:r>
            <a:r>
              <a:rPr lang="en-IN" b="1"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en-US" dirty="0">
              <a:latin typeface="Century Gothic" panose="020B0502020202020204" pitchFamily="34" charset="0"/>
              <a:cs typeface="Times New Roman" pitchFamily="18" charset="0"/>
            </a:endParaRPr>
          </a:p>
        </p:txBody>
      </p:sp>
      <p:pic>
        <p:nvPicPr>
          <p:cNvPr id="7" name="Picture 6">
            <a:extLst>
              <a:ext uri="{FF2B5EF4-FFF2-40B4-BE49-F238E27FC236}">
                <a16:creationId xmlns:a16="http://schemas.microsoft.com/office/drawing/2014/main" id="{8E858CFA-AFDF-9526-F0D9-4FE20AB68171}"/>
              </a:ext>
            </a:extLst>
          </p:cNvPr>
          <p:cNvPicPr>
            <a:picLocks noChangeAspect="1"/>
          </p:cNvPicPr>
          <p:nvPr/>
        </p:nvPicPr>
        <p:blipFill>
          <a:blip r:embed="rId3"/>
          <a:stretch>
            <a:fillRect/>
          </a:stretch>
        </p:blipFill>
        <p:spPr>
          <a:xfrm>
            <a:off x="1676400" y="1855413"/>
            <a:ext cx="8305800" cy="4545387"/>
          </a:xfrm>
          <a:prstGeom prst="rect">
            <a:avLst/>
          </a:prstGeom>
        </p:spPr>
      </p:pic>
    </p:spTree>
    <p:extLst>
      <p:ext uri="{BB962C8B-B14F-4D97-AF65-F5344CB8AC3E}">
        <p14:creationId xmlns:p14="http://schemas.microsoft.com/office/powerpoint/2010/main" val="136003024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10" y="6743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dirty="0">
                <a:effectLst/>
                <a:latin typeface="Century Gothic" panose="020B0502020202020204" pitchFamily="34" charset="0"/>
                <a:ea typeface="Times New Roman" panose="02020603050405020304" pitchFamily="18" charset="0"/>
                <a:cs typeface="Times New Roman" panose="02020603050405020304" pitchFamily="18" charset="0"/>
              </a:rPr>
              <a:t>Testing of Identified Approaches (Algorithms)</a:t>
            </a:r>
            <a:r>
              <a:rPr lang="en-US" dirty="0">
                <a:effectLst/>
                <a:latin typeface="Century Gothic" panose="020B0502020202020204" pitchFamily="34" charset="0"/>
                <a:ea typeface="Times New Roman" panose="02020603050405020304" pitchFamily="18" charset="0"/>
                <a:cs typeface="Times New Roman" panose="02020603050405020304" pitchFamily="18" charset="0"/>
              </a:rPr>
              <a:t>:</a:t>
            </a:r>
            <a:r>
              <a:rPr lang="en-US" dirty="0">
                <a:latin typeface="Century Gothic" panose="020B0502020202020204" pitchFamily="34" charset="0"/>
                <a:cs typeface="Times New Roman" pitchFamily="18" charset="0"/>
              </a:rPr>
              <a:t> </a:t>
            </a:r>
          </a:p>
        </p:txBody>
      </p:sp>
      <p:sp>
        <p:nvSpPr>
          <p:cNvPr id="10" name="TextBox 9">
            <a:extLst>
              <a:ext uri="{FF2B5EF4-FFF2-40B4-BE49-F238E27FC236}">
                <a16:creationId xmlns:a16="http://schemas.microsoft.com/office/drawing/2014/main" id="{272C7C11-BBE2-15A6-2AB4-276AE41BDDA7}"/>
              </a:ext>
            </a:extLst>
          </p:cNvPr>
          <p:cNvSpPr txBox="1"/>
          <p:nvPr/>
        </p:nvSpPr>
        <p:spPr>
          <a:xfrm>
            <a:off x="457200" y="5352871"/>
            <a:ext cx="11430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C2C2C"/>
                </a:solidFill>
                <a:latin typeface="Times New Roman" panose="02020603050405020304" pitchFamily="18" charset="0"/>
                <a:cs typeface="Times New Roman" panose="02020603050405020304" pitchFamily="18" charset="0"/>
              </a:rPr>
              <a:t>.</a:t>
            </a:r>
            <a:endParaRPr lang="en-US" sz="1800" b="0" i="0" dirty="0">
              <a:solidFill>
                <a:srgbClr val="2C2C2C"/>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49774B0-1B6A-04DC-4877-321BC1C3F194}"/>
              </a:ext>
            </a:extLst>
          </p:cNvPr>
          <p:cNvPicPr>
            <a:picLocks noChangeAspect="1"/>
          </p:cNvPicPr>
          <p:nvPr/>
        </p:nvPicPr>
        <p:blipFill>
          <a:blip r:embed="rId3"/>
          <a:stretch>
            <a:fillRect/>
          </a:stretch>
        </p:blipFill>
        <p:spPr>
          <a:xfrm>
            <a:off x="1371600" y="1950580"/>
            <a:ext cx="9829800" cy="4721372"/>
          </a:xfrm>
          <a:prstGeom prst="rect">
            <a:avLst/>
          </a:prstGeom>
        </p:spPr>
      </p:pic>
    </p:spTree>
    <p:extLst>
      <p:ext uri="{BB962C8B-B14F-4D97-AF65-F5344CB8AC3E}">
        <p14:creationId xmlns:p14="http://schemas.microsoft.com/office/powerpoint/2010/main" val="235934077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6000"/>
              </a:lnSpc>
              <a:spcAft>
                <a:spcPts val="800"/>
              </a:spcAft>
            </a:pPr>
            <a:r>
              <a:rPr lang="en-IN" sz="3900" dirty="0">
                <a:effectLst/>
                <a:latin typeface="Century Gothic" panose="020B0502020202020204" pitchFamily="34" charset="0"/>
                <a:ea typeface="Times New Roman" panose="02020603050405020304" pitchFamily="18" charset="0"/>
                <a:cs typeface="Times New Roman" panose="02020603050405020304" pitchFamily="18" charset="0"/>
              </a:rPr>
              <a:t>Run and Evaluate selected models:</a:t>
            </a:r>
          </a:p>
        </p:txBody>
      </p:sp>
      <p:pic>
        <p:nvPicPr>
          <p:cNvPr id="7" name="Picture 6">
            <a:extLst>
              <a:ext uri="{FF2B5EF4-FFF2-40B4-BE49-F238E27FC236}">
                <a16:creationId xmlns:a16="http://schemas.microsoft.com/office/drawing/2014/main" id="{FF61F0AF-DDB6-AA5F-FA73-F28C8812F674}"/>
              </a:ext>
            </a:extLst>
          </p:cNvPr>
          <p:cNvPicPr>
            <a:picLocks noChangeAspect="1"/>
          </p:cNvPicPr>
          <p:nvPr/>
        </p:nvPicPr>
        <p:blipFill>
          <a:blip r:embed="rId3"/>
          <a:stretch>
            <a:fillRect/>
          </a:stretch>
        </p:blipFill>
        <p:spPr>
          <a:xfrm>
            <a:off x="1371600" y="2025868"/>
            <a:ext cx="10058400" cy="4070132"/>
          </a:xfrm>
          <a:prstGeom prst="rect">
            <a:avLst/>
          </a:prstGeom>
        </p:spPr>
      </p:pic>
      <p:pic>
        <p:nvPicPr>
          <p:cNvPr id="6" name="Picture 5">
            <a:extLst>
              <a:ext uri="{FF2B5EF4-FFF2-40B4-BE49-F238E27FC236}">
                <a16:creationId xmlns:a16="http://schemas.microsoft.com/office/drawing/2014/main" id="{816DF6CA-9CEE-4522-E8E6-FF78E4B30E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6557734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6000"/>
              </a:lnSpc>
              <a:spcAft>
                <a:spcPts val="800"/>
              </a:spcAft>
            </a:pPr>
            <a:r>
              <a:rPr lang="en-IN" sz="3900" dirty="0">
                <a:effectLst/>
                <a:latin typeface="Century Gothic" panose="020B0502020202020204" pitchFamily="34" charset="0"/>
                <a:ea typeface="Times New Roman" panose="02020603050405020304" pitchFamily="18" charset="0"/>
                <a:cs typeface="Times New Roman" panose="02020603050405020304" pitchFamily="18" charset="0"/>
              </a:rPr>
              <a:t>Run and Evaluate selected models:</a:t>
            </a:r>
          </a:p>
        </p:txBody>
      </p:sp>
      <p:pic>
        <p:nvPicPr>
          <p:cNvPr id="7" name="Picture 6">
            <a:extLst>
              <a:ext uri="{FF2B5EF4-FFF2-40B4-BE49-F238E27FC236}">
                <a16:creationId xmlns:a16="http://schemas.microsoft.com/office/drawing/2014/main" id="{FF61F0AF-DDB6-AA5F-FA73-F28C8812F674}"/>
              </a:ext>
            </a:extLst>
          </p:cNvPr>
          <p:cNvPicPr>
            <a:picLocks noChangeAspect="1"/>
          </p:cNvPicPr>
          <p:nvPr/>
        </p:nvPicPr>
        <p:blipFill>
          <a:blip r:embed="rId3"/>
          <a:stretch>
            <a:fillRect/>
          </a:stretch>
        </p:blipFill>
        <p:spPr>
          <a:xfrm>
            <a:off x="1371600" y="2025868"/>
            <a:ext cx="10058400" cy="4070132"/>
          </a:xfrm>
          <a:prstGeom prst="rect">
            <a:avLst/>
          </a:prstGeom>
        </p:spPr>
      </p:pic>
      <p:pic>
        <p:nvPicPr>
          <p:cNvPr id="6" name="Picture 5">
            <a:extLst>
              <a:ext uri="{FF2B5EF4-FFF2-40B4-BE49-F238E27FC236}">
                <a16:creationId xmlns:a16="http://schemas.microsoft.com/office/drawing/2014/main" id="{65928E4A-64D2-362B-348A-A6585076B8C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42524556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00"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dirty="0">
                <a:effectLst/>
                <a:latin typeface="Century Gothic" panose="020B0502020202020204" pitchFamily="34" charset="0"/>
                <a:ea typeface="Times New Roman" panose="02020603050405020304" pitchFamily="18" charset="0"/>
                <a:cs typeface="Times New Roman" panose="02020603050405020304" pitchFamily="18" charset="0"/>
              </a:rPr>
              <a:t>Creating RMSE:</a:t>
            </a:r>
            <a:endParaRPr lang="en-US" dirty="0">
              <a:latin typeface="Century Gothic" panose="020B0502020202020204" pitchFamily="34" charset="0"/>
              <a:cs typeface="Times New Roman" pitchFamily="18" charset="0"/>
            </a:endParaRP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8" name="Content Placeholder 7">
            <a:extLst>
              <a:ext uri="{FF2B5EF4-FFF2-40B4-BE49-F238E27FC236}">
                <a16:creationId xmlns:a16="http://schemas.microsoft.com/office/drawing/2014/main" id="{23FC341E-24EE-2CC4-987F-A1E9257A3831}"/>
              </a:ext>
            </a:extLst>
          </p:cNvPr>
          <p:cNvPicPr>
            <a:picLocks noGrp="1" noChangeAspect="1"/>
          </p:cNvPicPr>
          <p:nvPr>
            <p:ph idx="1"/>
          </p:nvPr>
        </p:nvPicPr>
        <p:blipFill>
          <a:blip r:embed="rId4"/>
          <a:stretch>
            <a:fillRect/>
          </a:stretch>
        </p:blipFill>
        <p:spPr>
          <a:xfrm>
            <a:off x="1676400" y="2000420"/>
            <a:ext cx="8382000" cy="4231567"/>
          </a:xfrm>
          <a:prstGeom prst="rect">
            <a:avLst/>
          </a:prstGeom>
        </p:spPr>
      </p:pic>
    </p:spTree>
    <p:extLst>
      <p:ext uri="{BB962C8B-B14F-4D97-AF65-F5344CB8AC3E}">
        <p14:creationId xmlns:p14="http://schemas.microsoft.com/office/powerpoint/2010/main" val="31063093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00"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dirty="0">
                <a:effectLst/>
                <a:latin typeface="Century Gothic" panose="020B0502020202020204" pitchFamily="34" charset="0"/>
                <a:ea typeface="Times New Roman" panose="02020603050405020304" pitchFamily="18" charset="0"/>
                <a:cs typeface="Times New Roman" panose="02020603050405020304" pitchFamily="18" charset="0"/>
              </a:rPr>
              <a:t>Interpretation of the Results:</a:t>
            </a:r>
            <a:endParaRPr lang="en-US" dirty="0">
              <a:latin typeface="Century Gothic" panose="020B0502020202020204" pitchFamily="34" charset="0"/>
              <a:cs typeface="Times New Roman" pitchFamily="18" charset="0"/>
            </a:endParaRP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8" name="Content Placeholder 7">
            <a:extLst>
              <a:ext uri="{FF2B5EF4-FFF2-40B4-BE49-F238E27FC236}">
                <a16:creationId xmlns:a16="http://schemas.microsoft.com/office/drawing/2014/main" id="{04D5B65C-84C1-08F8-2454-4E29832CE653}"/>
              </a:ext>
            </a:extLst>
          </p:cNvPr>
          <p:cNvPicPr>
            <a:picLocks noGrp="1" noChangeAspect="1"/>
          </p:cNvPicPr>
          <p:nvPr>
            <p:ph idx="1"/>
          </p:nvPr>
        </p:nvPicPr>
        <p:blipFill>
          <a:blip r:embed="rId4"/>
          <a:stretch>
            <a:fillRect/>
          </a:stretch>
        </p:blipFill>
        <p:spPr>
          <a:xfrm>
            <a:off x="1202918" y="2000420"/>
            <a:ext cx="9465081" cy="3943180"/>
          </a:xfrm>
          <a:prstGeom prst="rect">
            <a:avLst/>
          </a:prstGeom>
        </p:spPr>
      </p:pic>
    </p:spTree>
    <p:extLst>
      <p:ext uri="{BB962C8B-B14F-4D97-AF65-F5344CB8AC3E}">
        <p14:creationId xmlns:p14="http://schemas.microsoft.com/office/powerpoint/2010/main" val="340432368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00"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dirty="0">
                <a:effectLst/>
                <a:latin typeface="Century Gothic" panose="020B0502020202020204" pitchFamily="34" charset="0"/>
                <a:ea typeface="Times New Roman" panose="02020603050405020304" pitchFamily="18" charset="0"/>
                <a:cs typeface="Times New Roman" panose="02020603050405020304" pitchFamily="18" charset="0"/>
              </a:rPr>
              <a:t>Save the Model:</a:t>
            </a:r>
            <a:endParaRPr lang="en-US" dirty="0">
              <a:latin typeface="Century Gothic" panose="020B0502020202020204" pitchFamily="34" charset="0"/>
              <a:cs typeface="Times New Roman" pitchFamily="18" charset="0"/>
            </a:endParaRP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9" name="Picture 8">
            <a:extLst>
              <a:ext uri="{FF2B5EF4-FFF2-40B4-BE49-F238E27FC236}">
                <a16:creationId xmlns:a16="http://schemas.microsoft.com/office/drawing/2014/main" id="{9E5CA8A0-D476-9948-4907-6432AA8CA312}"/>
              </a:ext>
            </a:extLst>
          </p:cNvPr>
          <p:cNvPicPr>
            <a:picLocks noChangeAspect="1"/>
          </p:cNvPicPr>
          <p:nvPr/>
        </p:nvPicPr>
        <p:blipFill>
          <a:blip r:embed="rId4"/>
          <a:stretch>
            <a:fillRect/>
          </a:stretch>
        </p:blipFill>
        <p:spPr>
          <a:xfrm>
            <a:off x="1247098" y="2776446"/>
            <a:ext cx="9697803" cy="2249588"/>
          </a:xfrm>
          <a:prstGeom prst="rect">
            <a:avLst/>
          </a:prstGeom>
        </p:spPr>
      </p:pic>
    </p:spTree>
    <p:extLst>
      <p:ext uri="{BB962C8B-B14F-4D97-AF65-F5344CB8AC3E}">
        <p14:creationId xmlns:p14="http://schemas.microsoft.com/office/powerpoint/2010/main" val="401660529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00"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7000"/>
              </a:lnSpc>
              <a:spcAft>
                <a:spcPts val="800"/>
              </a:spcAft>
            </a:pPr>
            <a:r>
              <a:rPr lang="en-IN" b="1" dirty="0">
                <a:effectLst/>
                <a:latin typeface="Century Gothic" panose="020B0502020202020204" pitchFamily="34" charset="0"/>
                <a:ea typeface="Times New Roman" panose="02020603050405020304" pitchFamily="18" charset="0"/>
              </a:rPr>
              <a:t>CONCLUSION </a:t>
            </a:r>
            <a:r>
              <a:rPr lang="en-IN" b="1"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en-IN"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
        <p:nvSpPr>
          <p:cNvPr id="3" name="TextBox 2">
            <a:extLst>
              <a:ext uri="{FF2B5EF4-FFF2-40B4-BE49-F238E27FC236}">
                <a16:creationId xmlns:a16="http://schemas.microsoft.com/office/drawing/2014/main" id="{C5634E5A-6B7A-731E-E542-2A7C65DFB722}"/>
              </a:ext>
            </a:extLst>
          </p:cNvPr>
          <p:cNvSpPr txBox="1"/>
          <p:nvPr/>
        </p:nvSpPr>
        <p:spPr>
          <a:xfrm>
            <a:off x="838200" y="2667000"/>
            <a:ext cx="10744200" cy="3293209"/>
          </a:xfrm>
          <a:prstGeom prst="rect">
            <a:avLst/>
          </a:prstGeom>
          <a:noFill/>
        </p:spPr>
        <p:txBody>
          <a:bodyPr wrap="square" rtlCol="0">
            <a:spAutoFit/>
          </a:bodyPr>
          <a:lstStyle/>
          <a:p>
            <a:pPr>
              <a:spcAft>
                <a:spcPts val="12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Kernel investigates different models for housing price prediction. Different types of Machine Learning methods including CatBoostRegressor, GradientBoostingRegressor and LightGBM and two techniques in machine learning are compared and analysed for optimal solutions. Even though all of those methods achieved desirable results, different models have their own pros and cons.</a:t>
            </a:r>
          </a:p>
          <a:p>
            <a:pPr>
              <a:spcAft>
                <a:spcPts val="12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GradientBoostingRegressor is probably the best one and has been selected for this problem. The Bayesian Optimization method is simple but performs lot better than the three other available methods due to the generalization.</a:t>
            </a:r>
          </a:p>
          <a:p>
            <a:pPr>
              <a:spcAft>
                <a:spcPts val="12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Finally, the CatBoostRegressor is the best choice when parameterization is the top priority.</a:t>
            </a:r>
          </a:p>
          <a:p>
            <a:endParaRPr lang="en-IN" dirty="0"/>
          </a:p>
        </p:txBody>
      </p:sp>
    </p:spTree>
    <p:extLst>
      <p:ext uri="{BB962C8B-B14F-4D97-AF65-F5344CB8AC3E}">
        <p14:creationId xmlns:p14="http://schemas.microsoft.com/office/powerpoint/2010/main" val="256366845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gn="ctr"/>
            <a:r>
              <a:rPr lang="en-US" dirty="0">
                <a:latin typeface="Century Gothic" panose="020B0502020202020204" pitchFamily="34" charset="0"/>
                <a:cs typeface="Times New Roman" pitchFamily="18" charset="0"/>
              </a:rPr>
              <a:t>Acknowledgement</a:t>
            </a:r>
          </a:p>
        </p:txBody>
      </p:sp>
      <p:sp>
        <p:nvSpPr>
          <p:cNvPr id="5" name="Content Placeholder 4"/>
          <p:cNvSpPr>
            <a:spLocks noGrp="1"/>
          </p:cNvSpPr>
          <p:nvPr>
            <p:ph idx="1"/>
          </p:nvPr>
        </p:nvSpPr>
        <p:spPr>
          <a:xfrm>
            <a:off x="4547578" y="3191261"/>
            <a:ext cx="3094761" cy="1463040"/>
          </a:xfrm>
        </p:spPr>
        <p:txBody>
          <a:bodyPr>
            <a:normAutofit/>
          </a:bodyPr>
          <a:lstStyle/>
          <a:p>
            <a:pPr marL="0" indent="0" algn="ctr">
              <a:buNone/>
            </a:pPr>
            <a:r>
              <a:rPr lang="en-IN" sz="2000" dirty="0">
                <a:latin typeface="Century Gothic" panose="020B0502020202020204" pitchFamily="34" charset="0"/>
                <a:cs typeface="Times New Roman" pitchFamily="18" charset="0"/>
              </a:rPr>
              <a:t>Data Science with ML</a:t>
            </a:r>
          </a:p>
          <a:p>
            <a:pPr marL="0" indent="0" algn="ctr">
              <a:buNone/>
            </a:pPr>
            <a:r>
              <a:rPr lang="en-IN" sz="2000" dirty="0">
                <a:latin typeface="Century Gothic" panose="020B0502020202020204" pitchFamily="34" charset="0"/>
                <a:cs typeface="Times New Roman" pitchFamily="18" charset="0"/>
              </a:rPr>
              <a:t>SME -  Sapna Verma</a:t>
            </a:r>
            <a:endParaRPr lang="en-IN" sz="2000" b="1" dirty="0">
              <a:latin typeface="Century Gothic" panose="020B0502020202020204" pitchFamily="34" charset="0"/>
              <a:cs typeface="Times New Roman" pitchFamily="18" charset="0"/>
            </a:endParaRPr>
          </a:p>
          <a:p>
            <a:pPr marL="0" indent="0" algn="ctr">
              <a:buNone/>
            </a:pPr>
            <a:r>
              <a:rPr lang="en-IN" sz="2000" dirty="0">
                <a:latin typeface="Century Gothic" panose="020B0502020202020204" pitchFamily="34" charset="0"/>
                <a:cs typeface="Times New Roman" pitchFamily="18" charset="0"/>
              </a:rPr>
              <a:t>Flip Robo Technology</a:t>
            </a:r>
          </a:p>
          <a:p>
            <a:endParaRPr lang="en-IN" sz="2000" dirty="0">
              <a:latin typeface="Century Gothic" panose="020B0502020202020204" pitchFamily="34" charset="0"/>
              <a:cs typeface="Times New Roman" pitchFamily="18" charset="0"/>
            </a:endParaRPr>
          </a:p>
        </p:txBody>
      </p:sp>
      <p:pic>
        <p:nvPicPr>
          <p:cNvPr id="9" name="Picture 8">
            <a:extLst>
              <a:ext uri="{FF2B5EF4-FFF2-40B4-BE49-F238E27FC236}">
                <a16:creationId xmlns:a16="http://schemas.microsoft.com/office/drawing/2014/main" id="{A1F8E94D-00E1-5AB5-EAF5-6F106BDB0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7702867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What is </a:t>
            </a:r>
            <a:r>
              <a:rPr lang="en-IN" dirty="0">
                <a:effectLst/>
                <a:latin typeface="Century Gothic" panose="020B0502020202020204" pitchFamily="34" charset="0"/>
                <a:ea typeface="Times New Roman" panose="02020603050405020304" pitchFamily="18" charset="0"/>
                <a:cs typeface="Times New Roman" panose="02020603050405020304" pitchFamily="18" charset="0"/>
              </a:rPr>
              <a:t>HOUSING PRICE PREDICTION</a:t>
            </a:r>
            <a:r>
              <a:rPr lang="en-US" dirty="0">
                <a:latin typeface="Century Gothic" panose="020B0502020202020204" pitchFamily="34" charset="0"/>
                <a:cs typeface="Times New Roman" pitchFamily="18" charset="0"/>
              </a:rPr>
              <a:t>?</a:t>
            </a:r>
          </a:p>
        </p:txBody>
      </p:sp>
      <p:sp>
        <p:nvSpPr>
          <p:cNvPr id="5" name="Content Placeholder 4"/>
          <p:cNvSpPr>
            <a:spLocks noGrp="1"/>
          </p:cNvSpPr>
          <p:nvPr>
            <p:ph idx="1"/>
          </p:nvPr>
        </p:nvSpPr>
        <p:spPr>
          <a:xfrm>
            <a:off x="809727" y="2148840"/>
            <a:ext cx="9784080" cy="3911840"/>
          </a:xfrm>
        </p:spPr>
        <p:txBody>
          <a:bodyPr wrap="square">
            <a:normAutofit/>
          </a:bodyPr>
          <a:lstStyle/>
          <a:p>
            <a:endParaRPr lang="en-US" dirty="0">
              <a:latin typeface="Times New Roman" pitchFamily="18" charset="0"/>
              <a:cs typeface="Times New Roman" pitchFamily="18" charset="0"/>
            </a:endParaRPr>
          </a:p>
          <a:p>
            <a:pPr>
              <a:lnSpc>
                <a:spcPct val="107000"/>
              </a:lnSpc>
              <a:spcAft>
                <a:spcPts val="800"/>
              </a:spcAft>
              <a:buSzPts val="1400"/>
              <a:buFont typeface="Wingdings" panose="05000000000000000000" pitchFamily="2" charset="2"/>
              <a:buChar char="Ø"/>
            </a:pPr>
            <a:r>
              <a:rPr lang="en-IN" sz="2000" dirty="0">
                <a:solidFill>
                  <a:srgbClr val="111111"/>
                </a:solidFill>
                <a:effectLst/>
                <a:latin typeface="Century Gothic" panose="020B0502020202020204" pitchFamily="34" charset="0"/>
                <a:ea typeface="Times New Roman" panose="02020603050405020304" pitchFamily="18" charset="0"/>
                <a:cs typeface="Times New Roman" panose="02020603050405020304" pitchFamily="18" charset="0"/>
              </a:rPr>
              <a:t>Houses are one of the necessary need of each and every person around the globe and therefore housing and real estate.</a:t>
            </a:r>
            <a:endParaRPr lang="en-IN"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i="0" dirty="0">
                <a:solidFill>
                  <a:srgbClr val="202124"/>
                </a:solidFill>
                <a:effectLst/>
                <a:latin typeface="Century Gothic" panose="020B0502020202020204" pitchFamily="34" charset="0"/>
                <a:cs typeface="Times New Roman" panose="02020603050405020304" pitchFamily="18" charset="0"/>
              </a:rPr>
              <a:t>House price prediction can help the developer determine the selling price of a house and can help the customer to arrange the right time to purchase a house. </a:t>
            </a:r>
          </a:p>
          <a:p>
            <a:pPr>
              <a:buFont typeface="Wingdings" panose="05000000000000000000" pitchFamily="2" charset="2"/>
              <a:buChar char="Ø"/>
            </a:pPr>
            <a:r>
              <a:rPr lang="en-US" sz="2000" i="0" dirty="0">
                <a:solidFill>
                  <a:srgbClr val="202124"/>
                </a:solidFill>
                <a:effectLst/>
                <a:latin typeface="Century Gothic" panose="020B0502020202020204" pitchFamily="34" charset="0"/>
                <a:cs typeface="Times New Roman" panose="02020603050405020304" pitchFamily="18" charset="0"/>
              </a:rPr>
              <a:t>influence the price of a house which include physical conditions, concept and location.</a:t>
            </a:r>
            <a:r>
              <a:rPr lang="en-IN" sz="20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2000" i="0" dirty="0">
                <a:solidFill>
                  <a:srgbClr val="202124"/>
                </a:solidFill>
                <a:effectLst/>
                <a:latin typeface="Century Gothic" panose="020B0502020202020204" pitchFamily="34" charset="0"/>
                <a:cs typeface="Times New Roman" panose="02020603050405020304" pitchFamily="18" charset="0"/>
              </a:rPr>
              <a:t>House Price prediction, is important to drive Real Estate efficiency. As earlier, House prices were determined by calculating the acquiring and selling price in a locality</a:t>
            </a:r>
            <a:r>
              <a:rPr lang="en-US" sz="2000" i="0" dirty="0">
                <a:effectLst/>
                <a:latin typeface="Century Gothic" panose="020B0502020202020204" pitchFamily="34" charset="0"/>
                <a:cs typeface="Times New Roman" panose="02020603050405020304" pitchFamily="18" charset="0"/>
              </a:rPr>
              <a:t>.</a:t>
            </a:r>
            <a:endParaRPr lang="en-US" sz="2000" dirty="0">
              <a:latin typeface="Century Gothic" panose="020B0502020202020204" pitchFamily="34" charset="0"/>
              <a:cs typeface="Times New Roman" pitchFamily="18" charset="0"/>
            </a:endParaRPr>
          </a:p>
        </p:txBody>
      </p:sp>
      <p:pic>
        <p:nvPicPr>
          <p:cNvPr id="8" name="Picture 7">
            <a:extLst>
              <a:ext uri="{FF2B5EF4-FFF2-40B4-BE49-F238E27FC236}">
                <a16:creationId xmlns:a16="http://schemas.microsoft.com/office/drawing/2014/main" id="{8BAD624B-E40B-EB1C-0950-3BE965989C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2057181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144953" y="9"/>
            <a:ext cx="16478421" cy="12750539"/>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3900" dirty="0">
                <a:effectLst/>
                <a:latin typeface="Century Gothic" panose="020B0502020202020204" pitchFamily="34" charset="0"/>
                <a:ea typeface="Times New Roman" panose="02020603050405020304" pitchFamily="18" charset="0"/>
                <a:cs typeface="Times New Roman" panose="02020603050405020304" pitchFamily="18" charset="0"/>
              </a:rPr>
              <a:t>HOUSING: PRICE PREDICTION </a:t>
            </a:r>
            <a:r>
              <a:rPr lang="en-US" sz="3900" dirty="0">
                <a:latin typeface="Century Gothic" panose="020B0502020202020204" pitchFamily="34" charset="0"/>
                <a:cs typeface="Times New Roman" pitchFamily="18" charset="0"/>
              </a:rPr>
              <a:t>Diagram:</a:t>
            </a: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1026" name="Picture 2" descr="Predicting Housing Prices using a Scikit-Learn's Random Forest Model |  Towards Data Science">
            <a:extLst>
              <a:ext uri="{FF2B5EF4-FFF2-40B4-BE49-F238E27FC236}">
                <a16:creationId xmlns:a16="http://schemas.microsoft.com/office/drawing/2014/main" id="{5DE9EA3D-4F3B-38A1-8152-51527F048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919" y="2447924"/>
            <a:ext cx="9784079"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7826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
        <p:nvSpPr>
          <p:cNvPr id="6" name="TextBox 5">
            <a:extLst>
              <a:ext uri="{FF2B5EF4-FFF2-40B4-BE49-F238E27FC236}">
                <a16:creationId xmlns:a16="http://schemas.microsoft.com/office/drawing/2014/main" id="{405E6046-9267-530B-E2D5-1E526BAB2DB0}"/>
              </a:ext>
            </a:extLst>
          </p:cNvPr>
          <p:cNvSpPr txBox="1"/>
          <p:nvPr/>
        </p:nvSpPr>
        <p:spPr>
          <a:xfrm>
            <a:off x="1447800" y="3711714"/>
            <a:ext cx="9144000" cy="1200329"/>
          </a:xfrm>
          <a:prstGeom prst="rect">
            <a:avLst/>
          </a:prstGeom>
          <a:noFill/>
        </p:spPr>
        <p:txBody>
          <a:bodyPr wrap="square" rtlCol="0">
            <a:spAutoFit/>
          </a:bodyPr>
          <a:lstStyle/>
          <a:p>
            <a:pPr algn="ctr"/>
            <a:r>
              <a:rPr lang="en-US" sz="3600" dirty="0">
                <a:latin typeface="Century Gothic" panose="020B0502020202020204" pitchFamily="34" charset="0"/>
                <a:cs typeface="Times New Roman" panose="02020603050405020304" pitchFamily="18" charset="0"/>
              </a:rPr>
              <a:t>Visualization of </a:t>
            </a:r>
            <a:r>
              <a:rPr lang="en-IN" sz="3600" dirty="0">
                <a:effectLst/>
                <a:latin typeface="Century Gothic" panose="020B0502020202020204" pitchFamily="34" charset="0"/>
                <a:ea typeface="Times New Roman" panose="02020603050405020304" pitchFamily="18" charset="0"/>
                <a:cs typeface="Times New Roman" panose="02020603050405020304" pitchFamily="18" charset="0"/>
              </a:rPr>
              <a:t>HOUSING PRICE PREDICTION</a:t>
            </a:r>
            <a:endParaRPr lang="en-IN" sz="36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4378019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3">
            <a:alphaModFix amt="40000"/>
          </a:blip>
          <a:srcRect t="15730"/>
          <a:stretch/>
        </p:blipFill>
        <p:spPr>
          <a:xfrm>
            <a:off x="-11703" y="23456"/>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Graphs:</a:t>
            </a:r>
          </a:p>
        </p:txBody>
      </p:sp>
      <p:sp>
        <p:nvSpPr>
          <p:cNvPr id="11" name="TextBox 10">
            <a:extLst>
              <a:ext uri="{FF2B5EF4-FFF2-40B4-BE49-F238E27FC236}">
                <a16:creationId xmlns:a16="http://schemas.microsoft.com/office/drawing/2014/main" id="{703AFF78-968C-2E4B-1801-24095905F028}"/>
              </a:ext>
            </a:extLst>
          </p:cNvPr>
          <p:cNvSpPr txBox="1"/>
          <p:nvPr/>
        </p:nvSpPr>
        <p:spPr>
          <a:xfrm>
            <a:off x="381000" y="5352871"/>
            <a:ext cx="11353800"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b="0" i="0" dirty="0">
                <a:solidFill>
                  <a:srgbClr val="2C2C2C"/>
                </a:solidFill>
                <a:effectLst/>
                <a:latin typeface="Century Gothic" panose="020B0502020202020204" pitchFamily="34" charset="0"/>
                <a:cs typeface="Times New Roman" panose="02020603050405020304" pitchFamily="18" charset="0"/>
              </a:rPr>
              <a:t>This barplot gives numbers of counts and showing that which </a:t>
            </a:r>
            <a:r>
              <a:rPr lang="en-US" sz="1800" b="0" i="0" dirty="0" err="1">
                <a:solidFill>
                  <a:srgbClr val="2C2C2C"/>
                </a:solidFill>
                <a:effectLst/>
                <a:latin typeface="Century Gothic" panose="020B0502020202020204" pitchFamily="34" charset="0"/>
                <a:cs typeface="Times New Roman" panose="02020603050405020304" pitchFamily="18" charset="0"/>
              </a:rPr>
              <a:t>masvnr</a:t>
            </a:r>
            <a:r>
              <a:rPr lang="en-US" sz="1800" b="0" i="0" dirty="0">
                <a:solidFill>
                  <a:srgbClr val="2C2C2C"/>
                </a:solidFill>
                <a:effectLst/>
                <a:latin typeface="Century Gothic" panose="020B0502020202020204" pitchFamily="34" charset="0"/>
                <a:cs typeface="Times New Roman" panose="02020603050405020304" pitchFamily="18" charset="0"/>
              </a:rPr>
              <a:t> area is more interesting. </a:t>
            </a:r>
          </a:p>
          <a:p>
            <a:r>
              <a:rPr lang="en-US" sz="1800" b="0" i="0" dirty="0">
                <a:solidFill>
                  <a:srgbClr val="2C2C2C"/>
                </a:solidFill>
                <a:effectLst/>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D6BA742E-EAC4-6103-4F8F-8098C2CA7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2919" y="1914524"/>
            <a:ext cx="9784080" cy="3267075"/>
          </a:xfrm>
          <a:prstGeom prst="rect">
            <a:avLst/>
          </a:prstGeom>
        </p:spPr>
      </p:pic>
    </p:spTree>
    <p:extLst>
      <p:ext uri="{BB962C8B-B14F-4D97-AF65-F5344CB8AC3E}">
        <p14:creationId xmlns:p14="http://schemas.microsoft.com/office/powerpoint/2010/main" val="29480270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Graphs:</a:t>
            </a:r>
          </a:p>
        </p:txBody>
      </p:sp>
      <p:sp>
        <p:nvSpPr>
          <p:cNvPr id="17" name="TextBox 16">
            <a:extLst>
              <a:ext uri="{FF2B5EF4-FFF2-40B4-BE49-F238E27FC236}">
                <a16:creationId xmlns:a16="http://schemas.microsoft.com/office/drawing/2014/main" id="{EE2E59F3-4935-7606-6357-2B0B7C0C3427}"/>
              </a:ext>
            </a:extLst>
          </p:cNvPr>
          <p:cNvSpPr txBox="1"/>
          <p:nvPr/>
        </p:nvSpPr>
        <p:spPr>
          <a:xfrm>
            <a:off x="457200" y="5181600"/>
            <a:ext cx="11201400" cy="1200329"/>
          </a:xfrm>
          <a:prstGeom prst="rect">
            <a:avLst/>
          </a:prstGeom>
          <a:noFill/>
        </p:spPr>
        <p:txBody>
          <a:bodyPr wrap="square" rtlCol="0">
            <a:spAutoFit/>
          </a:bodyPr>
          <a:lstStyle/>
          <a:p>
            <a:endParaRPr lang="en-IN" dirty="0"/>
          </a:p>
          <a:p>
            <a:endParaRPr lang="en-IN" dirty="0"/>
          </a:p>
          <a:p>
            <a:endParaRPr lang="en-IN" dirty="0"/>
          </a:p>
          <a:p>
            <a:pPr marL="285750" indent="-285750">
              <a:buFont typeface="Wingdings" panose="05000000000000000000" pitchFamily="2" charset="2"/>
              <a:buChar char="Ø"/>
            </a:pPr>
            <a:r>
              <a:rPr lang="en-US" sz="1800" b="0" i="0" dirty="0">
                <a:solidFill>
                  <a:srgbClr val="2C2C2C"/>
                </a:solidFill>
                <a:effectLst/>
                <a:latin typeface="Century Gothic" panose="020B0502020202020204" pitchFamily="34" charset="0"/>
                <a:cs typeface="Times New Roman" panose="02020603050405020304" pitchFamily="18" charset="0"/>
              </a:rPr>
              <a:t>From this barplot we analysis that before filling </a:t>
            </a:r>
            <a:r>
              <a:rPr lang="en-US" sz="1800" b="0" i="0" dirty="0" err="1">
                <a:solidFill>
                  <a:srgbClr val="2C2C2C"/>
                </a:solidFill>
                <a:effectLst/>
                <a:latin typeface="Century Gothic" panose="020B0502020202020204" pitchFamily="34" charset="0"/>
                <a:cs typeface="Times New Roman" panose="02020603050405020304" pitchFamily="18" charset="0"/>
              </a:rPr>
              <a:t>NaN</a:t>
            </a:r>
            <a:r>
              <a:rPr lang="en-US" sz="1800" b="0" i="0" dirty="0">
                <a:solidFill>
                  <a:srgbClr val="2C2C2C"/>
                </a:solidFill>
                <a:effectLst/>
                <a:latin typeface="Century Gothic" panose="020B0502020202020204" pitchFamily="34" charset="0"/>
                <a:cs typeface="Times New Roman" panose="02020603050405020304" pitchFamily="18" charset="0"/>
              </a:rPr>
              <a:t> and  after filling </a:t>
            </a:r>
            <a:r>
              <a:rPr lang="en-US" sz="1800" b="0" i="0" dirty="0" err="1">
                <a:solidFill>
                  <a:srgbClr val="2C2C2C"/>
                </a:solidFill>
                <a:effectLst/>
                <a:latin typeface="Century Gothic" panose="020B0502020202020204" pitchFamily="34" charset="0"/>
                <a:cs typeface="Times New Roman" panose="02020603050405020304" pitchFamily="18" charset="0"/>
              </a:rPr>
              <a:t>NaN</a:t>
            </a:r>
            <a:r>
              <a:rPr lang="en-US" sz="1800" b="0" i="0" dirty="0">
                <a:solidFill>
                  <a:srgbClr val="2C2C2C"/>
                </a:solidFill>
                <a:effectLst/>
                <a:latin typeface="Century Gothic" panose="020B050202020202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E7EDA4D9-58E8-2634-2006-0CD9181F5355}"/>
              </a:ext>
            </a:extLst>
          </p:cNvPr>
          <p:cNvPicPr>
            <a:picLocks noChangeAspect="1"/>
          </p:cNvPicPr>
          <p:nvPr/>
        </p:nvPicPr>
        <p:blipFill>
          <a:blip r:embed="rId3"/>
          <a:stretch>
            <a:fillRect/>
          </a:stretch>
        </p:blipFill>
        <p:spPr>
          <a:xfrm>
            <a:off x="1557668" y="2018005"/>
            <a:ext cx="7253287" cy="3773195"/>
          </a:xfrm>
          <a:prstGeom prst="rect">
            <a:avLst/>
          </a:prstGeom>
        </p:spPr>
      </p:pic>
    </p:spTree>
    <p:extLst>
      <p:ext uri="{BB962C8B-B14F-4D97-AF65-F5344CB8AC3E}">
        <p14:creationId xmlns:p14="http://schemas.microsoft.com/office/powerpoint/2010/main" val="207396406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Graphs: </a:t>
            </a:r>
          </a:p>
        </p:txBody>
      </p:sp>
      <p:sp>
        <p:nvSpPr>
          <p:cNvPr id="10" name="TextBox 9">
            <a:extLst>
              <a:ext uri="{FF2B5EF4-FFF2-40B4-BE49-F238E27FC236}">
                <a16:creationId xmlns:a16="http://schemas.microsoft.com/office/drawing/2014/main" id="{272C7C11-BBE2-15A6-2AB4-276AE41BDDA7}"/>
              </a:ext>
            </a:extLst>
          </p:cNvPr>
          <p:cNvSpPr txBox="1"/>
          <p:nvPr/>
        </p:nvSpPr>
        <p:spPr>
          <a:xfrm>
            <a:off x="457200" y="5029200"/>
            <a:ext cx="11430000" cy="1754326"/>
          </a:xfrm>
          <a:prstGeom prst="rect">
            <a:avLst/>
          </a:prstGeom>
          <a:noFill/>
        </p:spPr>
        <p:txBody>
          <a:bodyPr wrap="square" rtlCol="0">
            <a:spAutoFit/>
          </a:bodyPr>
          <a:lstStyle/>
          <a:p>
            <a:endParaRPr lang="en-IN" dirty="0"/>
          </a:p>
          <a:p>
            <a:endParaRPr lang="en-US" sz="1800" b="0" i="0" dirty="0">
              <a:solidFill>
                <a:srgbClr val="2C2C2C"/>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C2C2C"/>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2C2C2C"/>
                </a:solidFill>
                <a:latin typeface="Century Gothic" panose="020B0502020202020204" pitchFamily="34" charset="0"/>
                <a:cs typeface="Times New Roman" panose="02020603050405020304" pitchFamily="18" charset="0"/>
              </a:rPr>
              <a:t>Here Showing filling empty values.</a:t>
            </a:r>
            <a:endParaRPr lang="en-US" sz="1800" b="0" i="0" dirty="0">
              <a:solidFill>
                <a:srgbClr val="2C2C2C"/>
              </a:solidFill>
              <a:effectLst/>
              <a:latin typeface="Century Gothic" panose="020B0502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349F23F-A7BB-4B77-1D90-AA4518B41D5A}"/>
              </a:ext>
            </a:extLst>
          </p:cNvPr>
          <p:cNvPicPr>
            <a:picLocks noChangeAspect="1"/>
          </p:cNvPicPr>
          <p:nvPr/>
        </p:nvPicPr>
        <p:blipFill>
          <a:blip r:embed="rId3"/>
          <a:stretch>
            <a:fillRect/>
          </a:stretch>
        </p:blipFill>
        <p:spPr>
          <a:xfrm>
            <a:off x="1524000" y="2018005"/>
            <a:ext cx="8610600" cy="3786505"/>
          </a:xfrm>
          <a:prstGeom prst="rect">
            <a:avLst/>
          </a:prstGeom>
        </p:spPr>
      </p:pic>
    </p:spTree>
    <p:extLst>
      <p:ext uri="{BB962C8B-B14F-4D97-AF65-F5344CB8AC3E}">
        <p14:creationId xmlns:p14="http://schemas.microsoft.com/office/powerpoint/2010/main" val="29653346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Century Gothic" panose="020B0502020202020204" pitchFamily="34" charset="0"/>
                <a:cs typeface="Times New Roman" pitchFamily="18" charset="0"/>
              </a:rPr>
              <a:t>Graphs: </a:t>
            </a:r>
          </a:p>
        </p:txBody>
      </p:sp>
      <p:pic>
        <p:nvPicPr>
          <p:cNvPr id="7" name="Picture 6">
            <a:extLst>
              <a:ext uri="{FF2B5EF4-FFF2-40B4-BE49-F238E27FC236}">
                <a16:creationId xmlns:a16="http://schemas.microsoft.com/office/drawing/2014/main" id="{5685A364-17C3-067F-DEA8-4C999034D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939473"/>
            <a:ext cx="9448800" cy="4453390"/>
          </a:xfrm>
          <a:prstGeom prst="rect">
            <a:avLst/>
          </a:prstGeom>
        </p:spPr>
      </p:pic>
    </p:spTree>
    <p:extLst>
      <p:ext uri="{BB962C8B-B14F-4D97-AF65-F5344CB8AC3E}">
        <p14:creationId xmlns:p14="http://schemas.microsoft.com/office/powerpoint/2010/main" val="163844487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2.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331</Words>
  <Application>Microsoft Office PowerPoint</Application>
  <PresentationFormat>Widescreen</PresentationFormat>
  <Paragraphs>46</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Corbel</vt:lpstr>
      <vt:lpstr>Times New Roman</vt:lpstr>
      <vt:lpstr>Wingdings</vt:lpstr>
      <vt:lpstr>Banded</vt:lpstr>
      <vt:lpstr>HOUSING: PRICE PREDICTION</vt:lpstr>
      <vt:lpstr>Acknowledgement</vt:lpstr>
      <vt:lpstr>What is HOUSING PRICE PREDICTION?</vt:lpstr>
      <vt:lpstr>HOUSING: PRICE PREDICTION Diagram:</vt:lpstr>
      <vt:lpstr>PowerPoint Presentation</vt:lpstr>
      <vt:lpstr>Graphs:</vt:lpstr>
      <vt:lpstr>Graphs:</vt:lpstr>
      <vt:lpstr>Graphs: </vt:lpstr>
      <vt:lpstr>Graphs: </vt:lpstr>
      <vt:lpstr>Graphs: </vt:lpstr>
      <vt:lpstr>Feature engeenering:</vt:lpstr>
      <vt:lpstr>Testing of Identified Approaches (Algorithms): </vt:lpstr>
      <vt:lpstr>Run and Evaluate selected models:</vt:lpstr>
      <vt:lpstr>Run and Evaluate selected models:</vt:lpstr>
      <vt:lpstr>Creating RMSE:</vt:lpstr>
      <vt:lpstr>Interpretation of the Results:</vt:lpstr>
      <vt:lpstr>Save the Model: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2020-10-10T08:18:07Z</dcterms:created>
  <dcterms:modified xsi:type="dcterms:W3CDTF">2022-07-11T16:44:22Z</dcterms:modified>
</cp:coreProperties>
</file>