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5"/>
  </p:notesMasterIdLst>
  <p:sldIdLst>
    <p:sldId id="256" r:id="rId3"/>
    <p:sldId id="257" r:id="rId4"/>
    <p:sldId id="258" r:id="rId6"/>
    <p:sldId id="259" r:id="rId7"/>
    <p:sldId id="260" r:id="rId8"/>
    <p:sldId id="261" r:id="rId9"/>
    <p:sldId id="263" r:id="rId10"/>
    <p:sldId id="262" r:id="rId11"/>
    <p:sldId id="264" r:id="rId12"/>
    <p:sldId id="267" r:id="rId13"/>
    <p:sldId id="268" r:id="rId14"/>
    <p:sldId id="269"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806" userDrawn="1">
          <p15:clr>
            <a:srgbClr val="A4A3A4"/>
          </p15:clr>
        </p15:guide>
        <p15:guide id="2" pos="161"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p:scale>
          <a:sx n="66" d="100"/>
          <a:sy n="66" d="100"/>
        </p:scale>
        <p:origin x="1330" y="730"/>
      </p:cViewPr>
      <p:guideLst>
        <p:guide orient="horz" pos="806"/>
        <p:guide pos="161"/>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endParaRPr lang="en-IN" dirty="0"/>
          </a:p>
          <a:p>
            <a:pPr marL="342900" indent="-342900">
              <a:buFont typeface="Arial" panose="020B0604020202020204" pitchFamily="34" charset="0"/>
              <a:buChar char="•"/>
            </a:pPr>
            <a:r>
              <a:rPr lang="en-IN" dirty="0"/>
              <a:t>Problem Statement (Clearly define the challenge)</a:t>
            </a:r>
            <a:endParaRPr lang="en-IN" dirty="0"/>
          </a:p>
          <a:p>
            <a:pPr marL="342900" indent="-342900">
              <a:buFont typeface="Arial" panose="020B0604020202020204" pitchFamily="34" charset="0"/>
              <a:buChar char="•"/>
            </a:pPr>
            <a:r>
              <a:rPr lang="en-IN" dirty="0"/>
              <a:t>Objective (State your project's goal)</a:t>
            </a:r>
            <a:endParaRPr lang="en-IN" dirty="0"/>
          </a:p>
          <a:p>
            <a:pPr marL="342900" indent="-342900">
              <a:buFont typeface="Arial" panose="020B0604020202020204" pitchFamily="34" charset="0"/>
              <a:buChar char="•"/>
            </a:pPr>
            <a:r>
              <a:rPr lang="en-IN" dirty="0"/>
              <a:t>Background and Research (Discuss existing solutions, trends, and gaps)</a:t>
            </a:r>
            <a:endParaRPr lang="en-IN" dirty="0"/>
          </a:p>
          <a:p>
            <a:pPr marL="342900" indent="-342900">
              <a:buFont typeface="Arial" panose="020B0604020202020204" pitchFamily="34" charset="0"/>
              <a:buChar char="•"/>
            </a:pPr>
            <a:r>
              <a:rPr lang="en-IN" dirty="0"/>
              <a:t>Data Collection and Preparation (Focus on data sources, cleaning, and augmentation)</a:t>
            </a:r>
            <a:endParaRPr lang="en-IN" dirty="0"/>
          </a:p>
          <a:p>
            <a:pPr marL="342900" indent="-342900">
              <a:buFont typeface="Arial" panose="020B0604020202020204" pitchFamily="34" charset="0"/>
              <a:buChar char="•"/>
            </a:pPr>
            <a:r>
              <a:rPr lang="en-IN" dirty="0"/>
              <a:t>Proposed Solution (Methodology)</a:t>
            </a:r>
            <a:endParaRPr lang="en-IN" dirty="0"/>
          </a:p>
          <a:p>
            <a:pPr lvl="7"/>
            <a:r>
              <a:rPr lang="en-IN" dirty="0"/>
              <a:t>	Model Architecture (e.g., CNN, U-Net, YOLOv5)</a:t>
            </a:r>
            <a:endParaRPr lang="en-IN" dirty="0"/>
          </a:p>
          <a:p>
            <a:pPr lvl="7"/>
            <a:r>
              <a:rPr lang="en-IN" dirty="0"/>
              <a:t>	Key Techniques (e.g., Transfer Learning, Image Augmentation)</a:t>
            </a:r>
            <a:endParaRPr lang="en-IN" dirty="0"/>
          </a:p>
          <a:p>
            <a:pPr marL="342900" indent="-342900">
              <a:buFont typeface="Arial" panose="020B0604020202020204" pitchFamily="34" charset="0"/>
              <a:buChar char="•"/>
            </a:pPr>
            <a:r>
              <a:rPr lang="en-IN" dirty="0"/>
              <a:t>Model Performance Evaluation</a:t>
            </a:r>
            <a:endParaRPr lang="en-IN" dirty="0"/>
          </a:p>
          <a:p>
            <a:r>
              <a:rPr lang="en-IN" dirty="0"/>
              <a:t>	Metrics (Accuracy, Precision, Recall, </a:t>
            </a:r>
            <a:r>
              <a:rPr lang="en-IN" dirty="0" err="1"/>
              <a:t>IoU</a:t>
            </a:r>
            <a:r>
              <a:rPr lang="en-IN" dirty="0"/>
              <a:t>, etc.)</a:t>
            </a:r>
            <a:endParaRPr lang="en-IN" dirty="0"/>
          </a:p>
          <a:p>
            <a:r>
              <a:rPr lang="en-IN" dirty="0"/>
              <a:t>	Graphs (Confusion Matrix, ROC Curve, etc.)</a:t>
            </a:r>
            <a:endParaRPr lang="en-IN" dirty="0"/>
          </a:p>
          <a:p>
            <a:pPr marL="342900" indent="-342900">
              <a:buFont typeface="Arial" panose="020B0604020202020204" pitchFamily="34" charset="0"/>
              <a:buChar char="•"/>
            </a:pPr>
            <a:r>
              <a:rPr lang="en-IN" dirty="0"/>
              <a:t>Screenshots / Demonstration (Visual proof of system functionality)</a:t>
            </a:r>
            <a:endParaRPr lang="en-IN" dirty="0"/>
          </a:p>
          <a:p>
            <a:pPr marL="342900" indent="-342900">
              <a:buFont typeface="Arial" panose="020B0604020202020204" pitchFamily="34" charset="0"/>
              <a:buChar char="•"/>
            </a:pPr>
            <a:r>
              <a:rPr lang="en-IN" dirty="0"/>
              <a:t>Future Scope (Improvements, scalability, and integration ideas)</a:t>
            </a:r>
            <a:endParaRPr lang="en-IN" dirty="0"/>
          </a:p>
          <a:p>
            <a:pPr marL="342900" indent="-342900">
              <a:buFont typeface="Arial" panose="020B0604020202020204" pitchFamily="34" charset="0"/>
              <a:buChar char="•"/>
            </a:pPr>
            <a:r>
              <a:rPr lang="en-IN" dirty="0"/>
              <a:t>Conclusion (Summarize results and impact)</a:t>
            </a:r>
            <a:endParaRPr lang="en-IN" dirty="0"/>
          </a:p>
          <a:p>
            <a:pPr marL="342900" indent="-342900">
              <a:buFont typeface="Arial" panose="020B0604020202020204" pitchFamily="34" charset="0"/>
              <a:buChar char="•"/>
            </a:pPr>
            <a:r>
              <a:rPr lang="en-IN" dirty="0"/>
              <a:t>Q&amp;A Session</a:t>
            </a:r>
            <a:endParaRPr lang="en-IN" dirty="0"/>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460875" y="1859915"/>
            <a:ext cx="7185025" cy="4209415"/>
          </a:xfrm>
          <a:prstGeom prst="rect">
            <a:avLst/>
          </a:prstGeom>
          <a:noFill/>
        </p:spPr>
        <p:txBody>
          <a:bodyPr wrap="square" rtlCol="0">
            <a:noAutofit/>
          </a:bodyPr>
          <a:lstStyle/>
          <a:p>
            <a:pPr algn="just"/>
            <a:r>
              <a:rPr lang="en-US" sz="3600" b="1" dirty="0">
                <a:solidFill>
                  <a:schemeClr val="bg1"/>
                </a:solidFill>
                <a:latin typeface="Times New Roman" panose="02020603050405020304" pitchFamily="18" charset="0"/>
                <a:cs typeface="Times New Roman" panose="02020603050405020304" pitchFamily="18" charset="0"/>
              </a:rPr>
              <a:t>“Predicting Survival on the Titanic”</a:t>
            </a:r>
            <a:endParaRPr lang="en-US" sz="3600" b="1" dirty="0">
              <a:solidFill>
                <a:schemeClr val="bg1"/>
              </a:solidFill>
              <a:latin typeface="Times New Roman" panose="02020603050405020304" pitchFamily="18" charset="0"/>
              <a:cs typeface="Times New Roman" panose="02020603050405020304" pitchFamily="18" charset="0"/>
            </a:endParaRPr>
          </a:p>
          <a:p>
            <a:pPr marL="0" indent="0" algn="l">
              <a:lnSpc>
                <a:spcPct val="150000"/>
              </a:lnSpc>
              <a:buNone/>
            </a:pPr>
            <a:r>
              <a:rPr lang="en-US" sz="3600" b="1" dirty="0">
                <a:solidFill>
                  <a:schemeClr val="bg1"/>
                </a:solidFill>
                <a:latin typeface="Times New Roman" panose="02020603050405020304" pitchFamily="18" charset="0"/>
                <a:cs typeface="Times New Roman" panose="02020603050405020304" pitchFamily="18" charset="0"/>
              </a:rPr>
              <a:t>Gaphale Aditya Rajaram</a:t>
            </a:r>
            <a:endParaRPr lang="en-US" sz="3600" b="1" dirty="0">
              <a:solidFill>
                <a:schemeClr val="bg1"/>
              </a:solidFill>
              <a:latin typeface="Times New Roman" panose="02020603050405020304" pitchFamily="18" charset="0"/>
              <a:cs typeface="Times New Roman" panose="02020603050405020304" pitchFamily="18" charset="0"/>
            </a:endParaRPr>
          </a:p>
          <a:p>
            <a:pPr marL="0" indent="0" algn="l">
              <a:lnSpc>
                <a:spcPct val="150000"/>
              </a:lnSpc>
              <a:buNone/>
            </a:pPr>
            <a:r>
              <a:rPr lang="en-US" sz="3600" b="1" dirty="0">
                <a:solidFill>
                  <a:schemeClr val="bg1"/>
                </a:solidFill>
                <a:latin typeface="Times New Roman" panose="02020603050405020304" pitchFamily="18" charset="0"/>
                <a:cs typeface="Times New Roman" panose="02020603050405020304" pitchFamily="18" charset="0"/>
              </a:rPr>
              <a:t>Gawalwad Dipak Rajaram</a:t>
            </a:r>
            <a:endParaRPr lang="en-US" sz="3600" b="1" dirty="0">
              <a:solidFill>
                <a:schemeClr val="bg1"/>
              </a:solidFill>
              <a:latin typeface="Times New Roman" panose="02020603050405020304" pitchFamily="18" charset="0"/>
              <a:cs typeface="Times New Roman" panose="02020603050405020304" pitchFamily="18" charset="0"/>
            </a:endParaRPr>
          </a:p>
          <a:p>
            <a:pPr marL="0" indent="0" algn="l">
              <a:lnSpc>
                <a:spcPct val="150000"/>
              </a:lnSpc>
              <a:buNone/>
            </a:pPr>
            <a:r>
              <a:rPr lang="en-US" sz="3600" b="1" dirty="0">
                <a:solidFill>
                  <a:schemeClr val="bg1"/>
                </a:solidFill>
                <a:latin typeface="Times New Roman" panose="02020603050405020304" pitchFamily="18" charset="0"/>
                <a:cs typeface="Times New Roman" panose="02020603050405020304" pitchFamily="18" charset="0"/>
              </a:rPr>
              <a:t>Godase Sayam Bhausaheb</a:t>
            </a:r>
            <a:endParaRPr lang="en-US" sz="3600" b="1" dirty="0">
              <a:solidFill>
                <a:schemeClr val="bg1"/>
              </a:solidFill>
              <a:latin typeface="Times New Roman" panose="02020603050405020304" pitchFamily="18" charset="0"/>
              <a:cs typeface="Times New Roman" panose="02020603050405020304" pitchFamily="18" charset="0"/>
            </a:endParaRPr>
          </a:p>
          <a:p>
            <a:pPr marL="0" indent="0" algn="l">
              <a:lnSpc>
                <a:spcPct val="150000"/>
              </a:lnSpc>
              <a:buNone/>
            </a:pPr>
            <a:r>
              <a:rPr lang="en-US" sz="3600" b="1" dirty="0">
                <a:solidFill>
                  <a:schemeClr val="bg1"/>
                </a:solidFill>
                <a:latin typeface="Times New Roman" panose="02020603050405020304" pitchFamily="18" charset="0"/>
                <a:cs typeface="Times New Roman" panose="02020603050405020304" pitchFamily="18" charset="0"/>
              </a:rPr>
              <a:t>Gite Siddhesh Ramdas</a:t>
            </a:r>
            <a:endParaRPr lang="en-US" sz="3600" b="1" dirty="0">
              <a:solidFill>
                <a:schemeClr val="bg1"/>
              </a:solidFill>
              <a:latin typeface="Times New Roman" panose="02020603050405020304" pitchFamily="18" charset="0"/>
              <a:cs typeface="Times New Roman" panose="02020603050405020304" pitchFamily="18" charset="0"/>
            </a:endParaRPr>
          </a:p>
          <a:p>
            <a:pPr algn="just"/>
            <a:endParaRPr lang="en-US" sz="3600" b="1" dirty="0">
              <a:solidFill>
                <a:schemeClr val="bg1"/>
              </a:solidFill>
              <a:latin typeface="Times New Roman" panose="02020603050405020304" pitchFamily="18" charset="0"/>
              <a:cs typeface="Times New Roman" panose="02020603050405020304" pitchFamily="18" charset="0"/>
            </a:endParaRPr>
          </a:p>
          <a:p>
            <a:pPr algn="just"/>
            <a:r>
              <a:rPr lang="en-US" sz="3600" b="1" dirty="0">
                <a:solidFill>
                  <a:schemeClr val="bg1"/>
                </a:solidFill>
                <a:latin typeface="Times New Roman" panose="02020603050405020304" pitchFamily="18" charset="0"/>
                <a:cs typeface="Times New Roman" panose="02020603050405020304" pitchFamily="18" charset="0"/>
              </a:rPr>
              <a:t> </a:t>
            </a:r>
            <a:r>
              <a:rPr lang="en-IN" sz="3600" b="1" dirty="0">
                <a:solidFill>
                  <a:schemeClr val="bg1"/>
                </a:solidFill>
                <a:latin typeface="Times New Roman" panose="02020603050405020304" pitchFamily="18" charset="0"/>
                <a:cs typeface="Times New Roman" panose="02020603050405020304" pitchFamily="18" charset="0"/>
              </a:rPr>
              <a:t> </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988060"/>
            <a:ext cx="11803380" cy="5610860"/>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Screenshots  </a:t>
            </a:r>
            <a:endParaRPr lang="en-US" sz="4400" b="1" dirty="0">
              <a:solidFill>
                <a:srgbClr val="213163"/>
              </a:solidFill>
              <a:latin typeface="Times New Roman" panose="02020603050405020304" pitchFamily="18" charset="0"/>
              <a:cs typeface="Times New Roman" panose="02020603050405020304" pitchFamily="18" charset="0"/>
            </a:endParaRPr>
          </a:p>
        </p:txBody>
      </p:sp>
      <p:pic>
        <p:nvPicPr>
          <p:cNvPr id="2" name="Picture 1" descr="WhatsApp Image 2025-03-29 at 10.25.46 AM (2)"/>
          <p:cNvPicPr>
            <a:picLocks noChangeAspect="1"/>
          </p:cNvPicPr>
          <p:nvPr/>
        </p:nvPicPr>
        <p:blipFill>
          <a:blip r:embed="rId1"/>
          <a:stretch>
            <a:fillRect/>
          </a:stretch>
        </p:blipFill>
        <p:spPr>
          <a:xfrm>
            <a:off x="454660" y="1861185"/>
            <a:ext cx="11072495" cy="4737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988060"/>
            <a:ext cx="11803380" cy="5610860"/>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Screenshots  </a:t>
            </a:r>
            <a:endParaRPr lang="en-US" sz="4400" b="1" dirty="0">
              <a:solidFill>
                <a:srgbClr val="213163"/>
              </a:solidFill>
              <a:latin typeface="Times New Roman" panose="02020603050405020304" pitchFamily="18" charset="0"/>
              <a:cs typeface="Times New Roman" panose="02020603050405020304" pitchFamily="18" charset="0"/>
            </a:endParaRPr>
          </a:p>
        </p:txBody>
      </p:sp>
      <p:pic>
        <p:nvPicPr>
          <p:cNvPr id="4" name="Picture 3" descr="WhatsApp Image 2025-03-29 at 10.25.46 AM (3)"/>
          <p:cNvPicPr>
            <a:picLocks noChangeAspect="1"/>
          </p:cNvPicPr>
          <p:nvPr/>
        </p:nvPicPr>
        <p:blipFill>
          <a:blip r:embed="rId1"/>
          <a:stretch>
            <a:fillRect/>
          </a:stretch>
        </p:blipFill>
        <p:spPr>
          <a:xfrm>
            <a:off x="288925" y="1946275"/>
            <a:ext cx="5730240" cy="4484370"/>
          </a:xfrm>
          <a:prstGeom prst="rect">
            <a:avLst/>
          </a:prstGeom>
        </p:spPr>
      </p:pic>
      <p:pic>
        <p:nvPicPr>
          <p:cNvPr id="6" name="Picture 5" descr="WhatsApp Image 2025-03-29 at 10.25.46 AM"/>
          <p:cNvPicPr>
            <a:picLocks noChangeAspect="1"/>
          </p:cNvPicPr>
          <p:nvPr/>
        </p:nvPicPr>
        <p:blipFill>
          <a:blip r:embed="rId2"/>
          <a:stretch>
            <a:fillRect/>
          </a:stretch>
        </p:blipFill>
        <p:spPr>
          <a:xfrm>
            <a:off x="6504940" y="1895475"/>
            <a:ext cx="5244465" cy="4394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988060"/>
            <a:ext cx="11803380" cy="5610860"/>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Screenshots  </a:t>
            </a:r>
            <a:endParaRPr lang="en-US" sz="4400" b="1" dirty="0">
              <a:solidFill>
                <a:srgbClr val="213163"/>
              </a:solidFill>
              <a:latin typeface="Times New Roman" panose="02020603050405020304" pitchFamily="18" charset="0"/>
              <a:cs typeface="Times New Roman" panose="02020603050405020304" pitchFamily="18" charset="0"/>
            </a:endParaRPr>
          </a:p>
        </p:txBody>
      </p:sp>
      <p:pic>
        <p:nvPicPr>
          <p:cNvPr id="2" name="Picture 1" descr="WhatsApp Image 2025-03-29 at 10.25.46 AM (4)"/>
          <p:cNvPicPr>
            <a:picLocks noChangeAspect="1"/>
          </p:cNvPicPr>
          <p:nvPr/>
        </p:nvPicPr>
        <p:blipFill>
          <a:blip r:embed="rId1"/>
          <a:stretch>
            <a:fillRect/>
          </a:stretch>
        </p:blipFill>
        <p:spPr>
          <a:xfrm>
            <a:off x="2039620" y="1856740"/>
            <a:ext cx="7468235" cy="46621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988060"/>
            <a:ext cx="11734800" cy="5506720"/>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Future Scope</a:t>
            </a:r>
            <a:endParaRPr lang="en-US" sz="4400" b="1" dirty="0">
              <a:solidFill>
                <a:srgbClr val="213163"/>
              </a:solidFill>
              <a:latin typeface="Times New Roman" panose="02020603050405020304" pitchFamily="18" charset="0"/>
              <a:cs typeface="Times New Roman" panose="02020603050405020304" pitchFamily="18" charset="0"/>
            </a:endParaRPr>
          </a:p>
          <a:p>
            <a:endParaRPr lang="en-US" sz="4400" b="1"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altLang="en-GB" sz="2800" dirty="0">
                <a:solidFill>
                  <a:srgbClr val="213163"/>
                </a:solidFill>
                <a:latin typeface="Times New Roman" panose="02020603050405020304" pitchFamily="18" charset="0"/>
                <a:cs typeface="Times New Roman" panose="02020603050405020304" pitchFamily="18" charset="0"/>
              </a:rPr>
              <a:t>Enhance </a:t>
            </a:r>
            <a:r>
              <a:rPr lang="en-US" altLang="en-GB" sz="2800" b="1" dirty="0">
                <a:solidFill>
                  <a:srgbClr val="213163"/>
                </a:solidFill>
                <a:latin typeface="Times New Roman" panose="02020603050405020304" pitchFamily="18" charset="0"/>
                <a:cs typeface="Times New Roman" panose="02020603050405020304" pitchFamily="18" charset="0"/>
              </a:rPr>
              <a:t>feature engineering</a:t>
            </a:r>
            <a:r>
              <a:rPr lang="en-US" altLang="en-GB" sz="2800" dirty="0">
                <a:solidFill>
                  <a:srgbClr val="213163"/>
                </a:solidFill>
                <a:latin typeface="Times New Roman" panose="02020603050405020304" pitchFamily="18" charset="0"/>
                <a:cs typeface="Times New Roman" panose="02020603050405020304" pitchFamily="18" charset="0"/>
              </a:rPr>
              <a:t> using domain-specific insights.</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altLang="en-GB" sz="2800" dirty="0">
                <a:solidFill>
                  <a:srgbClr val="213163"/>
                </a:solidFill>
                <a:latin typeface="Times New Roman" panose="02020603050405020304" pitchFamily="18" charset="0"/>
                <a:cs typeface="Times New Roman" panose="02020603050405020304" pitchFamily="18" charset="0"/>
              </a:rPr>
              <a:t>Explore </a:t>
            </a:r>
            <a:r>
              <a:rPr lang="en-US" altLang="en-GB" sz="2800" b="1" dirty="0">
                <a:solidFill>
                  <a:srgbClr val="213163"/>
                </a:solidFill>
                <a:latin typeface="Times New Roman" panose="02020603050405020304" pitchFamily="18" charset="0"/>
                <a:cs typeface="Times New Roman" panose="02020603050405020304" pitchFamily="18" charset="0"/>
              </a:rPr>
              <a:t>advanced ML models</a:t>
            </a:r>
            <a:r>
              <a:rPr lang="en-US" altLang="en-GB" sz="2800" dirty="0">
                <a:solidFill>
                  <a:srgbClr val="213163"/>
                </a:solidFill>
                <a:latin typeface="Times New Roman" panose="02020603050405020304" pitchFamily="18" charset="0"/>
                <a:cs typeface="Times New Roman" panose="02020603050405020304" pitchFamily="18" charset="0"/>
              </a:rPr>
              <a:t> like </a:t>
            </a:r>
            <a:r>
              <a:rPr lang="en-US" altLang="en-GB" sz="2800" b="1" dirty="0">
                <a:solidFill>
                  <a:srgbClr val="213163"/>
                </a:solidFill>
                <a:latin typeface="Times New Roman" panose="02020603050405020304" pitchFamily="18" charset="0"/>
                <a:cs typeface="Times New Roman" panose="02020603050405020304" pitchFamily="18" charset="0"/>
              </a:rPr>
              <a:t>XGBoost</a:t>
            </a:r>
            <a:r>
              <a:rPr lang="en-US" altLang="en-GB" sz="2800" dirty="0">
                <a:solidFill>
                  <a:srgbClr val="213163"/>
                </a:solidFill>
                <a:latin typeface="Times New Roman" panose="02020603050405020304" pitchFamily="18" charset="0"/>
                <a:cs typeface="Times New Roman" panose="02020603050405020304" pitchFamily="18" charset="0"/>
              </a:rPr>
              <a:t> for improved performance.</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altLang="en-GB" sz="2800" dirty="0">
                <a:solidFill>
                  <a:srgbClr val="213163"/>
                </a:solidFill>
                <a:latin typeface="Times New Roman" panose="02020603050405020304" pitchFamily="18" charset="0"/>
                <a:cs typeface="Times New Roman" panose="02020603050405020304" pitchFamily="18" charset="0"/>
              </a:rPr>
              <a:t>Integrate </a:t>
            </a:r>
            <a:r>
              <a:rPr lang="en-US" altLang="en-GB" sz="2800" b="1" dirty="0">
                <a:solidFill>
                  <a:srgbClr val="213163"/>
                </a:solidFill>
                <a:latin typeface="Times New Roman" panose="02020603050405020304" pitchFamily="18" charset="0"/>
                <a:cs typeface="Times New Roman" panose="02020603050405020304" pitchFamily="18" charset="0"/>
              </a:rPr>
              <a:t>deep learning techniques</a:t>
            </a:r>
            <a:r>
              <a:rPr lang="en-US" altLang="en-GB" sz="2800" dirty="0">
                <a:solidFill>
                  <a:srgbClr val="213163"/>
                </a:solidFill>
                <a:latin typeface="Times New Roman" panose="02020603050405020304" pitchFamily="18" charset="0"/>
                <a:cs typeface="Times New Roman" panose="02020603050405020304" pitchFamily="18" charset="0"/>
              </a:rPr>
              <a:t> to boost prediction accuracy.</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altLang="en-GB" sz="2800" dirty="0">
              <a:solidFill>
                <a:srgbClr val="213163"/>
              </a:solidFill>
              <a:latin typeface="Times New Roman" panose="02020603050405020304" pitchFamily="18" charset="0"/>
              <a:cs typeface="Times New Roman" panose="02020603050405020304" pitchFamily="18" charset="0"/>
            </a:endParaRPr>
          </a:p>
          <a:p>
            <a:r>
              <a:rPr lang="en-US" sz="4400" b="1" dirty="0">
                <a:solidFill>
                  <a:srgbClr val="213163"/>
                </a:solidFill>
                <a:latin typeface="Times New Roman" panose="02020603050405020304" pitchFamily="18" charset="0"/>
                <a:cs typeface="Times New Roman" panose="02020603050405020304" pitchFamily="18" charset="0"/>
              </a:rPr>
              <a:t> </a:t>
            </a:r>
            <a:endParaRPr lang="en-US" sz="4400" b="1" dirty="0">
              <a:solidFill>
                <a:srgbClr val="21316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988060"/>
            <a:ext cx="11769090" cy="5592445"/>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Conclusion </a:t>
            </a:r>
            <a:endParaRPr lang="en-US" sz="4400" b="1" dirty="0">
              <a:solidFill>
                <a:srgbClr val="213163"/>
              </a:solidFill>
              <a:latin typeface="Times New Roman" panose="02020603050405020304" pitchFamily="18" charset="0"/>
              <a:cs typeface="Times New Roman" panose="02020603050405020304" pitchFamily="18" charset="0"/>
            </a:endParaRPr>
          </a:p>
          <a:p>
            <a:endParaRPr lang="en-US" sz="4400" b="1" dirty="0">
              <a:solidFill>
                <a:srgbClr val="213163"/>
              </a:solidFill>
              <a:latin typeface="Times New Roman" panose="02020603050405020304" pitchFamily="18" charset="0"/>
              <a:cs typeface="Times New Roman" panose="02020603050405020304" pitchFamily="18" charset="0"/>
            </a:endParaRPr>
          </a:p>
          <a:p>
            <a:pPr algn="just">
              <a:lnSpc>
                <a:spcPct val="150000"/>
              </a:lnSpc>
            </a:pPr>
            <a:r>
              <a:rPr lang="en-US" altLang="en-GB" sz="2800" dirty="0">
                <a:solidFill>
                  <a:srgbClr val="213163"/>
                </a:solidFill>
                <a:latin typeface="Times New Roman" panose="02020603050405020304" pitchFamily="18" charset="0"/>
                <a:cs typeface="Times New Roman" panose="02020603050405020304" pitchFamily="18" charset="0"/>
              </a:rPr>
              <a:t>This project effectively showcases data preprocessing, exploratory analysis, and machine learning model training for predicting Titanic survival. The trained model not only achieves accurate predictions but also offers valuable insights into key factors that influenced passenger survival.</a:t>
            </a:r>
            <a:endParaRPr lang="en-US" altLang="en-GB" sz="2800" dirty="0">
              <a:solidFill>
                <a:srgbClr val="213163"/>
              </a:solidFill>
              <a:latin typeface="Times New Roman" panose="02020603050405020304" pitchFamily="18" charset="0"/>
              <a:cs typeface="Times New Roman" panose="02020603050405020304" pitchFamily="18" charset="0"/>
            </a:endParaRPr>
          </a:p>
          <a:p>
            <a:pPr algn="just">
              <a:lnSpc>
                <a:spcPct val="150000"/>
              </a:lnSpc>
            </a:pPr>
            <a:endParaRPr lang="en-US" altLang="en-GB" sz="2800" dirty="0">
              <a:solidFill>
                <a:srgbClr val="21316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770" y="972820"/>
            <a:ext cx="11728450" cy="768350"/>
          </a:xfrm>
          <a:prstGeom prst="rect">
            <a:avLst/>
          </a:prstGeom>
          <a:noFill/>
        </p:spPr>
        <p:txBody>
          <a:bodyPr wrap="square" lIns="91440" tIns="45720" rIns="91440" bIns="45720" anchor="t">
            <a:spAutoFit/>
          </a:bodyPr>
          <a:lstStyle/>
          <a:p>
            <a:r>
              <a:rPr lang="en-IN" sz="4400" b="1" dirty="0">
                <a:solidFill>
                  <a:srgbClr val="213163"/>
                </a:solidFill>
                <a:latin typeface="Times New Roman" panose="02020603050405020304" pitchFamily="18" charset="0"/>
                <a:cs typeface="Times New Roman" panose="02020603050405020304" pitchFamily="18" charset="0"/>
              </a:rPr>
              <a:t>Content </a:t>
            </a:r>
            <a:endParaRPr lang="en-IN" sz="4400" b="1" dirty="0">
              <a:solidFill>
                <a:srgbClr val="213163"/>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346710" y="1804035"/>
            <a:ext cx="11572875" cy="4593590"/>
          </a:xfrm>
          <a:prstGeom prst="rect">
            <a:avLst/>
          </a:prstGeom>
          <a:noFill/>
        </p:spPr>
        <p:txBody>
          <a:bodyPr wrap="square">
            <a:no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Abstract </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Problem Statement  </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Objective  </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 Collection and Preparation  </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Proposed Solution (Methodology)</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Model Performance Evaluation</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Screenshots / Demonstration (video) </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Future Scope  </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90" y="1067435"/>
            <a:ext cx="11781155" cy="5400675"/>
          </a:xfrm>
          <a:prstGeom prst="rect">
            <a:avLst/>
          </a:prstGeom>
          <a:noFill/>
        </p:spPr>
        <p:txBody>
          <a:bodyPr wrap="square">
            <a:noAutofit/>
          </a:bodyPr>
          <a:lstStyle/>
          <a:p>
            <a:pPr algn="just"/>
            <a:r>
              <a:rPr lang="en-US" sz="4400" b="1" dirty="0">
                <a:solidFill>
                  <a:srgbClr val="213163"/>
                </a:solidFill>
                <a:latin typeface="Times New Roman" panose="02020603050405020304" pitchFamily="18" charset="0"/>
                <a:cs typeface="Times New Roman" panose="02020603050405020304" pitchFamily="18" charset="0"/>
              </a:rPr>
              <a:t>Abstract </a:t>
            </a:r>
            <a:endParaRPr lang="en-US" sz="4400" b="1" dirty="0">
              <a:solidFill>
                <a:srgbClr val="213163"/>
              </a:solidFill>
              <a:latin typeface="Times New Roman" panose="02020603050405020304" pitchFamily="18" charset="0"/>
              <a:cs typeface="Times New Roman" panose="02020603050405020304" pitchFamily="18" charset="0"/>
            </a:endParaRPr>
          </a:p>
          <a:p>
            <a:pPr algn="just"/>
            <a:endParaRPr lang="en-US" sz="1800" b="1" dirty="0">
              <a:solidFill>
                <a:srgbClr val="213163"/>
              </a:solidFill>
              <a:latin typeface="Times New Roman" panose="02020603050405020304" pitchFamily="18" charset="0"/>
              <a:cs typeface="Times New Roman" panose="02020603050405020304" pitchFamily="18" charset="0"/>
            </a:endParaRPr>
          </a:p>
          <a:p>
            <a:pPr algn="just">
              <a:lnSpc>
                <a:spcPct val="150000"/>
              </a:lnSpc>
            </a:pPr>
            <a:r>
              <a:rPr lang="en-US" altLang="en-GB" sz="2800" dirty="0">
                <a:solidFill>
                  <a:srgbClr val="213163"/>
                </a:solidFill>
                <a:latin typeface="Times New Roman" panose="02020603050405020304" pitchFamily="18" charset="0"/>
                <a:cs typeface="Times New Roman" panose="02020603050405020304" pitchFamily="18" charset="0"/>
              </a:rPr>
              <a:t>This project leverages machine learning to predict passenger survival on the Titanic. By meticulously preprocessing the dataset, conducting in-depth exploratory data analysis (EDA), and training a robust classification model, we aim to achieve high accuracy in survival predictions. This study not only showcases the power of data-driven decision-making but also highlights the significance of feature selection and model optimization in predictive analytics.</a:t>
            </a:r>
            <a:endParaRPr lang="en-US" altLang="en-GB" sz="2800" dirty="0">
              <a:solidFill>
                <a:srgbClr val="21316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605" y="1014730"/>
            <a:ext cx="11652250" cy="5581650"/>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Problem Statement </a:t>
            </a:r>
            <a:endParaRPr lang="en-US" sz="4400" b="1" dirty="0">
              <a:solidFill>
                <a:srgbClr val="213163"/>
              </a:solidFill>
              <a:latin typeface="Times New Roman" panose="02020603050405020304" pitchFamily="18" charset="0"/>
              <a:cs typeface="Times New Roman" panose="02020603050405020304" pitchFamily="18" charset="0"/>
            </a:endParaRPr>
          </a:p>
          <a:p>
            <a:endParaRPr lang="en-US" sz="2000" b="1" dirty="0">
              <a:solidFill>
                <a:srgbClr val="213163"/>
              </a:solidFill>
              <a:latin typeface="Times New Roman" panose="02020603050405020304" pitchFamily="18" charset="0"/>
              <a:cs typeface="Times New Roman" panose="02020603050405020304" pitchFamily="18" charset="0"/>
            </a:endParaRPr>
          </a:p>
          <a:p>
            <a:pPr algn="just">
              <a:lnSpc>
                <a:spcPct val="150000"/>
              </a:lnSpc>
            </a:pPr>
            <a:r>
              <a:rPr lang="en-US" altLang="en-GB" sz="2800" dirty="0">
                <a:solidFill>
                  <a:srgbClr val="213163"/>
                </a:solidFill>
                <a:latin typeface="Times New Roman" panose="02020603050405020304" pitchFamily="18" charset="0"/>
                <a:cs typeface="Times New Roman" panose="02020603050405020304" pitchFamily="18" charset="0"/>
              </a:rPr>
              <a:t>The tragic sinking of the Titanic resulted in significant loss of life, raising critical questions about the factors that influenced passenger survival. This project aims to analyze these key factors—such as age, gender, and ticket class—and develop a machine learning model to predict survival probabilities. By leveraging data-driven insights, we seek to uncover patterns that dictated survival outcomes and demonstrate the effectiveness of predictive analytics in real-world scenarios.</a:t>
            </a:r>
            <a:endParaRPr lang="en-US" altLang="en-GB" sz="2800" dirty="0">
              <a:solidFill>
                <a:srgbClr val="21316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270" y="1054100"/>
            <a:ext cx="11580495" cy="5803900"/>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Objective</a:t>
            </a:r>
            <a:endParaRPr lang="en-US" sz="2000" b="1" dirty="0">
              <a:solidFill>
                <a:srgbClr val="213163"/>
              </a:solidFill>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Data Preprocessing &amp; Cleaning:</a:t>
            </a:r>
            <a:r>
              <a:rPr lang="en-US" altLang="en-GB" sz="2800" dirty="0">
                <a:solidFill>
                  <a:srgbClr val="213163"/>
                </a:solidFill>
                <a:latin typeface="Times New Roman" panose="02020603050405020304" pitchFamily="18" charset="0"/>
                <a:cs typeface="Times New Roman" panose="02020603050405020304" pitchFamily="18" charset="0"/>
              </a:rPr>
              <a:t> Handle missing values and prepare data for analysis.</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Exploratory Data Analysis (EDA):</a:t>
            </a:r>
            <a:r>
              <a:rPr lang="en-US" altLang="en-GB" sz="2800" dirty="0">
                <a:solidFill>
                  <a:srgbClr val="213163"/>
                </a:solidFill>
                <a:latin typeface="Times New Roman" panose="02020603050405020304" pitchFamily="18" charset="0"/>
                <a:cs typeface="Times New Roman" panose="02020603050405020304" pitchFamily="18" charset="0"/>
              </a:rPr>
              <a:t> Identify survival patterns based on key factors.</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Model Development &amp; Training: </a:t>
            </a:r>
            <a:r>
              <a:rPr lang="en-US" altLang="en-GB" sz="2800" dirty="0">
                <a:solidFill>
                  <a:srgbClr val="213163"/>
                </a:solidFill>
                <a:latin typeface="Times New Roman" panose="02020603050405020304" pitchFamily="18" charset="0"/>
                <a:cs typeface="Times New Roman" panose="02020603050405020304" pitchFamily="18" charset="0"/>
              </a:rPr>
              <a:t>Train and fine-tune a machine learning model.</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Performance Evaluation &amp; Insights:</a:t>
            </a:r>
            <a:r>
              <a:rPr lang="en-US" altLang="en-GB" sz="2800" dirty="0">
                <a:solidFill>
                  <a:srgbClr val="213163"/>
                </a:solidFill>
                <a:latin typeface="Times New Roman" panose="02020603050405020304" pitchFamily="18" charset="0"/>
                <a:cs typeface="Times New Roman" panose="02020603050405020304" pitchFamily="18" charset="0"/>
              </a:rPr>
              <a:t> Assess model accuracy and extract meaningful insights.</a:t>
            </a:r>
            <a:endParaRPr lang="en-US" altLang="en-GB" sz="2800" dirty="0">
              <a:solidFill>
                <a:srgbClr val="21316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270" y="1054100"/>
            <a:ext cx="11656695" cy="5451475"/>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Data Collection and Preparation</a:t>
            </a:r>
            <a:endParaRPr lang="en-US" sz="4400" b="1" dirty="0">
              <a:solidFill>
                <a:srgbClr val="213163"/>
              </a:solidFill>
              <a:latin typeface="Times New Roman" panose="02020603050405020304" pitchFamily="18" charset="0"/>
              <a:cs typeface="Times New Roman" panose="02020603050405020304" pitchFamily="18" charset="0"/>
            </a:endParaRPr>
          </a:p>
          <a:p>
            <a:endParaRPr lang="en-US" sz="2000" b="1"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Dataset: </a:t>
            </a:r>
            <a:r>
              <a:rPr lang="en-US" altLang="en-GB" sz="2800" dirty="0">
                <a:solidFill>
                  <a:srgbClr val="213163"/>
                </a:solidFill>
                <a:latin typeface="Times New Roman" panose="02020603050405020304" pitchFamily="18" charset="0"/>
                <a:cs typeface="Times New Roman" panose="02020603050405020304" pitchFamily="18" charset="0"/>
              </a:rPr>
              <a:t>Titanic dataset from Seaborn.</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Missing Value Handling:</a:t>
            </a:r>
            <a:r>
              <a:rPr lang="en-US" altLang="en-GB" sz="2800" dirty="0">
                <a:solidFill>
                  <a:srgbClr val="213163"/>
                </a:solidFill>
                <a:latin typeface="Times New Roman" panose="02020603050405020304" pitchFamily="18" charset="0"/>
                <a:cs typeface="Times New Roman" panose="02020603050405020304" pitchFamily="18" charset="0"/>
              </a:rPr>
              <a:t> Impute missing values for age, fare, and embarked.</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Categorical Encoding:</a:t>
            </a:r>
            <a:r>
              <a:rPr lang="en-US" altLang="en-GB" sz="2800" dirty="0">
                <a:solidFill>
                  <a:srgbClr val="213163"/>
                </a:solidFill>
                <a:latin typeface="Times New Roman" panose="02020603050405020304" pitchFamily="18" charset="0"/>
                <a:cs typeface="Times New Roman" panose="02020603050405020304" pitchFamily="18" charset="0"/>
              </a:rPr>
              <a:t> Convert categorical variables into numerical format.</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Feature Scaling:</a:t>
            </a:r>
            <a:r>
              <a:rPr lang="en-US" altLang="en-GB" sz="2800" dirty="0">
                <a:solidFill>
                  <a:srgbClr val="213163"/>
                </a:solidFill>
                <a:latin typeface="Times New Roman" panose="02020603050405020304" pitchFamily="18" charset="0"/>
                <a:cs typeface="Times New Roman" panose="02020603050405020304" pitchFamily="18" charset="0"/>
              </a:rPr>
              <a:t> Normalize numerical features for better model performance.</a:t>
            </a:r>
            <a:endParaRPr lang="en-US" altLang="en-GB" sz="2800" dirty="0">
              <a:solidFill>
                <a:srgbClr val="21316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270" y="1054100"/>
            <a:ext cx="11659870" cy="5804535"/>
          </a:xfrm>
          <a:prstGeom prst="rect">
            <a:avLst/>
          </a:prstGeom>
          <a:noFill/>
        </p:spPr>
        <p:txBody>
          <a:bodyPr wrap="square">
            <a:noAutofit/>
          </a:bodyPr>
          <a:lstStyle/>
          <a:p>
            <a:pPr algn="just"/>
            <a:r>
              <a:rPr lang="en-US" sz="4400" b="1" dirty="0">
                <a:solidFill>
                  <a:srgbClr val="213163"/>
                </a:solidFill>
                <a:latin typeface="Times New Roman" panose="02020603050405020304" pitchFamily="18" charset="0"/>
                <a:cs typeface="Times New Roman" panose="02020603050405020304" pitchFamily="18" charset="0"/>
              </a:rPr>
              <a:t>Proposed Solution (Methodology)</a:t>
            </a:r>
            <a:endParaRPr lang="en-US" sz="4400" b="1" dirty="0">
              <a:solidFill>
                <a:srgbClr val="213163"/>
              </a:solidFill>
              <a:latin typeface="Times New Roman" panose="02020603050405020304" pitchFamily="18" charset="0"/>
              <a:cs typeface="Times New Roman" panose="02020603050405020304" pitchFamily="18" charset="0"/>
            </a:endParaRPr>
          </a:p>
          <a:p>
            <a:pPr marL="0" indent="0" algn="just">
              <a:lnSpc>
                <a:spcPct val="150000"/>
              </a:lnSpc>
              <a:buFont typeface="+mj-lt"/>
              <a:buNone/>
            </a:pPr>
            <a:r>
              <a:rPr lang="en-US" altLang="en-GB" sz="2800" dirty="0">
                <a:solidFill>
                  <a:srgbClr val="213163"/>
                </a:solidFill>
                <a:latin typeface="Times New Roman" panose="02020603050405020304" pitchFamily="18" charset="0"/>
                <a:cs typeface="Times New Roman" panose="02020603050405020304" pitchFamily="18" charset="0"/>
              </a:rPr>
              <a:t>1.   </a:t>
            </a:r>
            <a:r>
              <a:rPr lang="en-US" altLang="en-GB" sz="2800" b="1" dirty="0">
                <a:solidFill>
                  <a:srgbClr val="213163"/>
                </a:solidFill>
                <a:latin typeface="Times New Roman" panose="02020603050405020304" pitchFamily="18" charset="0"/>
                <a:cs typeface="Times New Roman" panose="02020603050405020304" pitchFamily="18" charset="0"/>
              </a:rPr>
              <a:t>Data Preprocessing :</a:t>
            </a:r>
            <a:r>
              <a:rPr lang="en-US" altLang="en-GB" sz="2800" dirty="0">
                <a:solidFill>
                  <a:srgbClr val="213163"/>
                </a:solidFill>
                <a:latin typeface="Times New Roman" panose="02020603050405020304" pitchFamily="18" charset="0"/>
                <a:cs typeface="Times New Roman" panose="02020603050405020304" pitchFamily="18" charset="0"/>
              </a:rPr>
              <a:t> </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Arial" panose="020B0604020202020204" pitchFamily="34" charset="0"/>
              <a:buChar char="•"/>
            </a:pPr>
            <a:r>
              <a:rPr lang="en-US" altLang="en-GB" sz="2800" dirty="0">
                <a:solidFill>
                  <a:srgbClr val="213163"/>
                </a:solidFill>
                <a:latin typeface="Times New Roman" panose="02020603050405020304" pitchFamily="18" charset="0"/>
                <a:cs typeface="Times New Roman" panose="02020603050405020304" pitchFamily="18" charset="0"/>
              </a:rPr>
              <a:t>Address missing values to improve data integrity.</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Arial" panose="020B0604020202020204" pitchFamily="34" charset="0"/>
              <a:buChar char="•"/>
            </a:pPr>
            <a:r>
              <a:rPr lang="en-US" altLang="en-GB" sz="2800" dirty="0">
                <a:solidFill>
                  <a:srgbClr val="213163"/>
                </a:solidFill>
                <a:latin typeface="Times New Roman" panose="02020603050405020304" pitchFamily="18" charset="0"/>
                <a:cs typeface="Times New Roman" panose="02020603050405020304" pitchFamily="18" charset="0"/>
              </a:rPr>
              <a:t>Convert categorical variables into a machine-readable format.</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514350" indent="-514350" algn="just">
              <a:lnSpc>
                <a:spcPct val="150000"/>
              </a:lnSpc>
              <a:buFont typeface="Arial" panose="020B0604020202020204" pitchFamily="34" charset="0"/>
              <a:buChar char="•"/>
            </a:pPr>
            <a:r>
              <a:rPr lang="en-US" altLang="en-GB" sz="2800" dirty="0">
                <a:solidFill>
                  <a:srgbClr val="213163"/>
                </a:solidFill>
                <a:latin typeface="Times New Roman" panose="02020603050405020304" pitchFamily="18" charset="0"/>
                <a:cs typeface="Times New Roman" panose="02020603050405020304" pitchFamily="18" charset="0"/>
              </a:rPr>
              <a:t>Normalize numerical features for consistent scaling.</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0" indent="0" algn="just">
              <a:lnSpc>
                <a:spcPct val="150000"/>
              </a:lnSpc>
              <a:buFont typeface="Arial" panose="020B0604020202020204" pitchFamily="34" charset="0"/>
              <a:buNone/>
            </a:pPr>
            <a:r>
              <a:rPr lang="en-US" altLang="en-GB" sz="2800" dirty="0">
                <a:solidFill>
                  <a:srgbClr val="213163"/>
                </a:solidFill>
                <a:latin typeface="Times New Roman" panose="02020603050405020304" pitchFamily="18" charset="0"/>
                <a:cs typeface="Times New Roman" panose="02020603050405020304" pitchFamily="18" charset="0"/>
              </a:rPr>
              <a:t>2.   </a:t>
            </a:r>
            <a:r>
              <a:rPr lang="en-US" altLang="en-GB" sz="2800" b="1" dirty="0">
                <a:solidFill>
                  <a:srgbClr val="213163"/>
                </a:solidFill>
                <a:latin typeface="Times New Roman" panose="02020603050405020304" pitchFamily="18" charset="0"/>
                <a:cs typeface="Times New Roman" panose="02020603050405020304" pitchFamily="18" charset="0"/>
              </a:rPr>
              <a:t>Model Training :</a:t>
            </a:r>
            <a:r>
              <a:rPr lang="en-US" altLang="en-GB" sz="2800" dirty="0">
                <a:solidFill>
                  <a:srgbClr val="213163"/>
                </a:solidFill>
                <a:latin typeface="Times New Roman" panose="02020603050405020304" pitchFamily="18" charset="0"/>
                <a:cs typeface="Times New Roman" panose="02020603050405020304" pitchFamily="18" charset="0"/>
              </a:rPr>
              <a:t> Utilize a </a:t>
            </a:r>
            <a:r>
              <a:rPr lang="en-US" altLang="en-GB" sz="2800" b="1" u="sng" dirty="0">
                <a:solidFill>
                  <a:srgbClr val="213163"/>
                </a:solidFill>
                <a:latin typeface="Times New Roman" panose="02020603050405020304" pitchFamily="18" charset="0"/>
                <a:cs typeface="Times New Roman" panose="02020603050405020304" pitchFamily="18" charset="0"/>
              </a:rPr>
              <a:t>Random Forest</a:t>
            </a:r>
            <a:r>
              <a:rPr lang="en-US" altLang="en-GB" sz="2800" u="sng" dirty="0">
                <a:solidFill>
                  <a:srgbClr val="213163"/>
                </a:solidFill>
                <a:latin typeface="Times New Roman" panose="02020603050405020304" pitchFamily="18" charset="0"/>
                <a:cs typeface="Times New Roman" panose="02020603050405020304" pitchFamily="18" charset="0"/>
              </a:rPr>
              <a:t> </a:t>
            </a:r>
            <a:r>
              <a:rPr lang="en-US" altLang="en-GB" sz="2800" b="1" u="sng" dirty="0">
                <a:solidFill>
                  <a:srgbClr val="213163"/>
                </a:solidFill>
                <a:latin typeface="Times New Roman" panose="02020603050405020304" pitchFamily="18" charset="0"/>
                <a:cs typeface="Times New Roman" panose="02020603050405020304" pitchFamily="18" charset="0"/>
              </a:rPr>
              <a:t>Classifier</a:t>
            </a:r>
            <a:r>
              <a:rPr lang="en-US" altLang="en-GB" sz="2800" b="1" dirty="0">
                <a:solidFill>
                  <a:srgbClr val="213163"/>
                </a:solidFill>
                <a:latin typeface="Times New Roman" panose="02020603050405020304" pitchFamily="18" charset="0"/>
                <a:cs typeface="Times New Roman" panose="02020603050405020304" pitchFamily="18" charset="0"/>
              </a:rPr>
              <a:t> </a:t>
            </a:r>
            <a:r>
              <a:rPr lang="en-US" altLang="en-GB" sz="2800" dirty="0">
                <a:solidFill>
                  <a:srgbClr val="213163"/>
                </a:solidFill>
                <a:latin typeface="Times New Roman" panose="02020603050405020304" pitchFamily="18" charset="0"/>
                <a:cs typeface="Times New Roman" panose="02020603050405020304" pitchFamily="18" charset="0"/>
              </a:rPr>
              <a:t>to predict survival outcomes.</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0" indent="0" algn="just">
              <a:lnSpc>
                <a:spcPct val="150000"/>
              </a:lnSpc>
              <a:buFont typeface="+mj-lt"/>
              <a:buNone/>
            </a:pPr>
            <a:r>
              <a:rPr lang="en-US" altLang="en-GB" sz="2800" dirty="0">
                <a:solidFill>
                  <a:srgbClr val="213163"/>
                </a:solidFill>
                <a:latin typeface="Times New Roman" panose="02020603050405020304" pitchFamily="18" charset="0"/>
                <a:cs typeface="Times New Roman" panose="02020603050405020304" pitchFamily="18" charset="0"/>
              </a:rPr>
              <a:t>3.   </a:t>
            </a:r>
            <a:r>
              <a:rPr lang="en-US" altLang="en-GB" sz="2800" b="1" dirty="0">
                <a:solidFill>
                  <a:srgbClr val="213163"/>
                </a:solidFill>
                <a:latin typeface="Times New Roman" panose="02020603050405020304" pitchFamily="18" charset="0"/>
                <a:cs typeface="Times New Roman" panose="02020603050405020304" pitchFamily="18" charset="0"/>
              </a:rPr>
              <a:t>Model Evaluation :</a:t>
            </a:r>
            <a:r>
              <a:rPr lang="en-US" altLang="en-GB" sz="2800" dirty="0">
                <a:solidFill>
                  <a:srgbClr val="213163"/>
                </a:solidFill>
                <a:latin typeface="Times New Roman" panose="02020603050405020304" pitchFamily="18" charset="0"/>
                <a:cs typeface="Times New Roman" panose="02020603050405020304" pitchFamily="18" charset="0"/>
              </a:rPr>
              <a:t> Measure performance using </a:t>
            </a:r>
            <a:r>
              <a:rPr lang="en-US" altLang="en-GB" sz="2800" u="sng" dirty="0">
                <a:solidFill>
                  <a:srgbClr val="213163"/>
                </a:solidFill>
                <a:latin typeface="Times New Roman" panose="02020603050405020304" pitchFamily="18" charset="0"/>
                <a:cs typeface="Times New Roman" panose="02020603050405020304" pitchFamily="18" charset="0"/>
              </a:rPr>
              <a:t>accuracy, confusion matrix, and classification report</a:t>
            </a:r>
            <a:r>
              <a:rPr lang="en-US" altLang="en-GB" sz="2800" dirty="0">
                <a:solidFill>
                  <a:srgbClr val="213163"/>
                </a:solidFill>
                <a:latin typeface="Times New Roman" panose="02020603050405020304" pitchFamily="18" charset="0"/>
                <a:cs typeface="Times New Roman" panose="02020603050405020304" pitchFamily="18" charset="0"/>
              </a:rPr>
              <a:t> for reliable predictions.</a:t>
            </a:r>
            <a:endParaRPr lang="en-US" altLang="en-GB" sz="2800" dirty="0">
              <a:solidFill>
                <a:srgbClr val="21316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988060"/>
            <a:ext cx="11778615" cy="5525770"/>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Model Performance Evaluation</a:t>
            </a:r>
            <a:endParaRPr lang="en-US" sz="4400" b="1" dirty="0">
              <a:solidFill>
                <a:srgbClr val="213163"/>
              </a:solidFill>
              <a:latin typeface="Times New Roman" panose="02020603050405020304" pitchFamily="18" charset="0"/>
              <a:cs typeface="Times New Roman" panose="02020603050405020304" pitchFamily="18" charset="0"/>
            </a:endParaRPr>
          </a:p>
          <a:p>
            <a:endParaRPr lang="en-US" sz="4400" b="1" dirty="0">
              <a:solidFill>
                <a:srgbClr val="213163"/>
              </a:solidFill>
              <a:latin typeface="Times New Roman" panose="02020603050405020304" pitchFamily="18" charset="0"/>
              <a:cs typeface="Times New Roman" panose="02020603050405020304" pitchFamily="18" charset="0"/>
            </a:endParaRPr>
          </a:p>
          <a:p>
            <a:pPr marL="742950" indent="-742950" algn="just">
              <a:lnSpc>
                <a:spcPct val="150000"/>
              </a:lnSpc>
              <a:buFont typeface="+mj-lt"/>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Model Used:</a:t>
            </a:r>
            <a:r>
              <a:rPr lang="en-US" altLang="en-GB" sz="2800" dirty="0">
                <a:solidFill>
                  <a:srgbClr val="213163"/>
                </a:solidFill>
                <a:latin typeface="Times New Roman" panose="02020603050405020304" pitchFamily="18" charset="0"/>
                <a:cs typeface="Times New Roman" panose="02020603050405020304" pitchFamily="18" charset="0"/>
              </a:rPr>
              <a:t> Random Forest Classifier</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742950" indent="-742950" algn="just">
              <a:lnSpc>
                <a:spcPct val="150000"/>
              </a:lnSpc>
              <a:buFont typeface="+mj-lt"/>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Accuracy Achieved:</a:t>
            </a:r>
            <a:r>
              <a:rPr lang="en-US" altLang="en-GB" sz="2800" dirty="0">
                <a:solidFill>
                  <a:srgbClr val="213163"/>
                </a:solidFill>
                <a:latin typeface="Times New Roman" panose="02020603050405020304" pitchFamily="18" charset="0"/>
                <a:cs typeface="Times New Roman" panose="02020603050405020304" pitchFamily="18" charset="0"/>
              </a:rPr>
              <a:t> ~83%</a:t>
            </a:r>
            <a:endParaRPr lang="en-US" altLang="en-GB" sz="2800" dirty="0">
              <a:solidFill>
                <a:srgbClr val="213163"/>
              </a:solidFill>
              <a:latin typeface="Times New Roman" panose="02020603050405020304" pitchFamily="18" charset="0"/>
              <a:cs typeface="Times New Roman" panose="02020603050405020304" pitchFamily="18" charset="0"/>
            </a:endParaRPr>
          </a:p>
          <a:p>
            <a:pPr marL="742950" indent="-742950" algn="just">
              <a:lnSpc>
                <a:spcPct val="150000"/>
              </a:lnSpc>
              <a:buFont typeface="+mj-lt"/>
              <a:buAutoNum type="arabicPeriod"/>
            </a:pPr>
            <a:r>
              <a:rPr lang="en-US" altLang="en-GB" sz="2800" b="1" dirty="0">
                <a:solidFill>
                  <a:srgbClr val="213163"/>
                </a:solidFill>
                <a:latin typeface="Times New Roman" panose="02020603050405020304" pitchFamily="18" charset="0"/>
                <a:cs typeface="Times New Roman" panose="02020603050405020304" pitchFamily="18" charset="0"/>
              </a:rPr>
              <a:t>Evaluation Metrics</a:t>
            </a:r>
            <a:r>
              <a:rPr lang="en-US" altLang="en-GB" sz="2800" dirty="0">
                <a:solidFill>
                  <a:srgbClr val="213163"/>
                </a:solidFill>
                <a:latin typeface="Times New Roman" panose="02020603050405020304" pitchFamily="18" charset="0"/>
                <a:cs typeface="Times New Roman" panose="02020603050405020304" pitchFamily="18" charset="0"/>
              </a:rPr>
              <a:t>: Confusion Matrix and Classification Report to assess precision, recall, and overall model performance.</a:t>
            </a:r>
            <a:endParaRPr lang="en-US" altLang="en-GB" sz="2800" dirty="0">
              <a:solidFill>
                <a:srgbClr val="21316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988060"/>
            <a:ext cx="11803380" cy="5610860"/>
          </a:xfrm>
          <a:prstGeom prst="rect">
            <a:avLst/>
          </a:prstGeom>
          <a:noFill/>
        </p:spPr>
        <p:txBody>
          <a:bodyPr wrap="square">
            <a:noAutofit/>
          </a:bodyPr>
          <a:lstStyle/>
          <a:p>
            <a:r>
              <a:rPr lang="en-US" sz="4400" b="1" dirty="0">
                <a:solidFill>
                  <a:srgbClr val="213163"/>
                </a:solidFill>
                <a:latin typeface="Times New Roman" panose="02020603050405020304" pitchFamily="18" charset="0"/>
                <a:cs typeface="Times New Roman" panose="02020603050405020304" pitchFamily="18" charset="0"/>
              </a:rPr>
              <a:t>Screenshots  </a:t>
            </a:r>
            <a:endParaRPr lang="en-US" sz="4400" b="1" dirty="0">
              <a:solidFill>
                <a:srgbClr val="213163"/>
              </a:solidFill>
              <a:latin typeface="Times New Roman" panose="02020603050405020304" pitchFamily="18" charset="0"/>
              <a:cs typeface="Times New Roman" panose="02020603050405020304" pitchFamily="18" charset="0"/>
            </a:endParaRPr>
          </a:p>
        </p:txBody>
      </p:sp>
      <p:pic>
        <p:nvPicPr>
          <p:cNvPr id="5" name="Picture 4" descr="WhatsApp Image 2025-03-29 at 10.25.46 AM (1)"/>
          <p:cNvPicPr>
            <a:picLocks noChangeAspect="1"/>
          </p:cNvPicPr>
          <p:nvPr/>
        </p:nvPicPr>
        <p:blipFill>
          <a:blip r:embed="rId1"/>
          <a:srcRect t="-9701" r="-5868"/>
          <a:stretch>
            <a:fillRect/>
          </a:stretch>
        </p:blipFill>
        <p:spPr>
          <a:xfrm>
            <a:off x="1519555" y="1845310"/>
            <a:ext cx="9406255" cy="4753610"/>
          </a:xfrm>
          <a:prstGeom prst="rect">
            <a:avLst/>
          </a:prstGeom>
        </p:spPr>
      </p:pic>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3123</Words>
  <Application>WPS Presentation</Application>
  <PresentationFormat>Widescreen</PresentationFormat>
  <Paragraphs>81</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vt:lpstr>
      <vt:lpstr>Times New Roman</vt:lpstr>
      <vt:lpstr>Microsoft YaHei</vt:lpstr>
      <vt:lpstr>Arial Unicode MS</vt:lpstr>
      <vt:lpstr>Calibri</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Siddhesh Gite</cp:lastModifiedBy>
  <cp:revision>15</cp:revision>
  <dcterms:created xsi:type="dcterms:W3CDTF">2024-12-31T09:40:00Z</dcterms:created>
  <dcterms:modified xsi:type="dcterms:W3CDTF">2025-03-29T06:14:39Z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26417784B37A458B8C6DD6D380163A6E_13</vt:lpwstr>
  </property>
  <property fmtid="{D5CDD505-2E9C-101B-9397-08002B2CF9AE}" pid="3" name="KSOProductBuildVer">
    <vt:lpwstr>2057-12.2.0.20348</vt:lpwstr>
  </property>
</Properties>
</file>