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78" r:id="rId14"/>
    <p:sldId id="267" r:id="rId15"/>
    <p:sldId id="270" r:id="rId16"/>
    <p:sldId id="269" r:id="rId17"/>
    <p:sldId id="271" r:id="rId18"/>
    <p:sldId id="273" r:id="rId19"/>
    <p:sldId id="274" r:id="rId20"/>
    <p:sldId id="275" r:id="rId21"/>
    <p:sldId id="276" r:id="rId22"/>
    <p:sldId id="279" r:id="rId23"/>
    <p:sldId id="28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3:37:31.5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41 22 24575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3:37:34.24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47 114 24575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3:37:40.09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22 103 24575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3:37:42.8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39 92 24575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40:19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1609 2915 24575,'-467'175'0,"433"-158"0,0 2 0,1 1 0,0 2 0,2 1 0,-43 41 0,6-6 0,-50 34 0,-124 108 0,215-177 0,2 2 0,1 0 0,1 2 0,-35 52 0,-125 197 0,165-246 0,1 0 0,1 2 0,2 0 0,-17 57 0,6 44 0,19-89 0,1 0 0,2 1 0,6 81 0,0-25 0,-5 19 0,5 130 0,8-167 0,-5-54 0,2 57 0,-6-49 0,8 45 0,-4-46 0,0 54 0,-7 774 0,0-841 0,-2-1 0,0 0 0,-1-1 0,-10 29 0,7-28 0,1 1 0,2 0 0,-5 43 0,9 342 0,2-175 0,1-205 0,1 0 0,2 0 0,1-1 0,1 0 0,1 0 0,14 29 0,25 45 0,8 20 0,-47-96 0,-3-6 0,0-1 0,2 0 0,0-1 0,0 0 0,2 0 0,19 25 0,3-4 0,140 149 0,-149-166 0,1-1 0,1-1 0,0-2 0,1 0 0,1-1 0,35 13 0,23 12 0,-55-25 0,0-2 0,48 16 0,-31-13 0,-2 1 0,0 3 0,42 26 0,70 47 0,-92-52 0,1-4 0,140 59 0,-135-66 0,-53-23 0,0 0 0,0 0 0,1-2 0,34 7 0,-25-6 0,0 1 0,-1 1 0,0 1 0,-1 1 0,42 25 0,48 20 0,-85-42 0,-1 2 0,40 26 0,-47-27 0,0-1 0,0-1 0,2-1 0,46 17 0,-4-12 0,0-2 0,71 6 0,-109-16 0,0 2 0,0 0 0,40 17 0,-4-2 0,26 9 0,-55-17 0,0-2 0,73 14 0,16-8 0,144 40 0,77 47 0,-263-79 0,-40-12 0,50 10 0,-60-16 0,-1 1 0,36 15 0,-33-11 0,51 13 0,-18-11 0,1-4 0,1-2 0,88 0 0,-124-7 0,0 1 0,-1 2 0,59 15 0,-14-2 0,-40-9 0,55 22 0,-25-8 0,-42-17 0,-1-2 0,1 0 0,0-2 0,0-1 0,0-1 0,28-3 0,-25 1 0,1 1 0,0 1 0,0 2 0,35 6 0,-26-1 0,0-2 0,52 0 0,-47-3 0,64 9 0,-65-5 0,77 1 0,-87-7 0,1 2 0,0 1 0,0 1 0,38 11 0,-27-1 0,-22-6 0,-1-1 0,1-1 0,1-1 0,-1-1 0,38 1 0,-3-8 0,61-11 0,-27 3 0,45-15 0,-24 3 0,-7 0 0,-79 15 0,1 2 0,0 1 0,54-3 0,50 11 0,130-5 0,-248 0 0,-1 0 0,0-1 0,0-1 0,0 0 0,0 0 0,-1-2 0,19-9 0,81-59 0,-24 14 0,6 8 0,-70 36 0,0-1 0,-2-1 0,0-2 0,37-42 0,24-21 0,-53 58 0,-1-1 0,-1-2 0,-2 0 0,45-64 0,-54 67 0,1 0 0,39-39 0,-45 50 0,-1 0 0,0-1 0,-2 0 0,1-1 0,-2 0 0,11-26 0,-4-1 0,14-62 0,-10-4 0,-16 82 0,1-1 0,1 1 0,1 0 0,2 1 0,11-27 0,-6 26 0,-2 6 0,-1-2 0,-1 1 0,-1-1 0,-1 0 0,6-36 0,11-56 0,-14 73 0,5-47 0,-10 56 0,15-52 0,4-19 0,-19 76 0,14-43 0,6-27 0,0-75 0,24-148 0,-25 149 0,25-124 0,-39 234 0,-4 33 0,3-53 0,-6 47 0,1 0 0,14-54 0,-10 54 0,-1 0 0,3-58 0,-10 67 0,2 0 0,1 0 0,6-28 0,-3 10 0,-1 0 0,-2 0 0,-5-87 0,-1 30 0,3-536 0,-2 604 0,-11-59 0,2 20 0,-38-199 0,37 203 0,-26-83 0,-1 0 0,32 102 0,2 0 0,3 0 0,5-73 0,0 17 0,-4-335 0,3 416 0,0-1 0,9-31 0,0-11 0,-6 37 0,2 0 0,1 0 0,18-42 0,-13 38 0,-2 1 0,8-40 0,-5 10 0,3 0 0,2 2 0,3 0 0,49-95 0,42-94 0,-61 148 0,-2 0 0,27-69 0,-53 123 0,-15 32 0,-1-1 0,0 0 0,9-34 0,49-245 0,-59 249 0,-2 0 0,-2 0 0,-6-80 0,0 24 0,5 0 0,-5-114 0,1 204 0,0 1 0,-1-1 0,-1 1 0,-9-22 0,8 22 0,0 0 0,1 0 0,1-1 0,0 1 0,-2-16 0,3 11 0,-1 1 0,-1-1 0,-1 1 0,0 0 0,-1 0 0,-1 1 0,0 0 0,-1 0 0,-1 1 0,0-1 0,-1 2 0,-1 0 0,-16-17 0,-5-2 0,-1 2 0,-1 2 0,-72-46 0,98 68 0,-12-7 0,0-1 0,-1 2 0,-1 1 0,0 1 0,0 0 0,-1 2 0,-45-10 0,25 11 0,0 0 0,-68-2 0,93 8 0,-1-1 0,1-1 0,-1-1 0,-31-10 0,31 7 0,0 2 0,-1 0 0,1 2 0,-26-3 0,18 4 0,1-1 0,-1-1 0,-33-11 0,-22-3 0,27 11 0,1 4 0,-97 5 0,40 1 0,-751-3 0,834 1 0,0 2 0,-33 7 0,5 0 0,-58 12 0,71-13 0,0-1 0,-77 3 0,100-9 0,0 1 0,0 0 0,1 2 0,0 0 0,0 1 0,0 1 0,-20 10 0,12-5 0,0-2 0,-40 11 0,17-8 0,-90 36 0,58-18 0,-90 35 0,100-39 0,0 3 0,-86 52 0,41-21 0,28-13 0,-109 77 0,174-110 0,0-2 0,-1-1 0,-38 14 0,37-17 0,1 1 0,0 2 0,-42 26 0,34-17 0,-55 27 0,50-29 0,-42 29 0,51-31 0,0-2 0,-2 0 0,0-2 0,-59 17 0,48-17 0,1 1 0,-45 24 0,4 7 0,25-13 0,-1-2 0,-65 23 0,-100 24 0,64-17 0,24-8 0,122-48 0,-13 5 0,1-2 0,-36 6 0,34-7 0,0 1 0,-46 18 0,32-10 0,-94 47 0,-18 17 0,-7 4 0,36-38 0,97-35 0,-44 9 0,-18 7 0,77-22 0,0 0 0,0-2 0,-25 3 0,29-5 0,1 1 0,-1 0 0,0 0 0,1 1 0,-1 0 0,1 0 0,0 0 0,0 1 0,0 0 0,0 1 0,0-1 0,-10 9 0,-40 34 0,-111 71 0,125-90 0,1 2 0,1 2 0,2 2 0,2 1 0,0 2 0,-37 50 0,-7 0 0,64-71 0,1 2 0,0 0 0,1 0 0,1 1 0,1 1 0,-22 39 0,9-7 0,-2-1 0,-2-1 0,-52 63 0,66-93-1365,1-3-5461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40:37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2153 1975 24575,'-174'-2'0,"-187"5"0,338 0 0,0 1 0,1 1 0,-1 2 0,-30 12 0,33-12 0,1 0 0,-2 0 0,1-2 0,-1-1 0,-39 4 0,8-8 0,8 0 0,0 1 0,-63 11 0,88-9 0,-26 5 0,0 3 0,-43 15 0,-208 102 0,235-100 0,41-20 0,1 1 0,0 1 0,0 0 0,1 2 0,-26 20 0,17-7 0,1 1 0,0 1 0,2 1 0,1 1 0,2 0 0,1 2 0,1 1 0,-26 60 0,-10 24 0,35-78 0,2 0 0,-16 50 0,29-61 0,1 0 0,1 0 0,1 0 0,2 1 0,4 42 0,-1 10 0,-6 59 0,6 141 0,2-245 0,2 1 0,21 64 0,5 25 0,-28-103 0,2 0 0,13 31 0,0-2 0,-12-24 0,2-1 0,1-1 0,0 1 0,2-2 0,1 1 0,1-2 0,1 0 0,1-1 0,1-1 0,31 29 0,-5-10 0,-2 2 0,49 63 0,25 26 0,-58-74 0,3-2 0,83 58 0,-103-84 0,0 0 0,75 41 0,-50-38 0,0-3 0,100 29 0,67 28 0,-169-61 0,-32-12 0,18 6 0,-1 2 0,-1 2 0,66 42 0,-95-53 0,0-1 0,1-1 0,0-1 0,23 7 0,-17-7 0,46 25 0,-2 3 0,2-4 0,90 29 0,-44-18 0,104 50 0,-126-65 0,-19-8 0,-27-6 0,1-2 0,58 6 0,52 12 0,-129-24 0,1-1 0,39 1 0,-42-5 0,0 1 0,0 2 0,33 9 0,286 72 0,-323-83 0,-1 0 0,28-1 0,-35-3 0,0 2 0,-1 0 0,1 1 0,0 1 0,-1 0 0,20 8 0,10 4 0,0-3 0,1-1 0,55 5 0,-3 0 0,-54-8 0,106 26 0,-124-27 0,0-2 0,40 4 0,-38-6 0,57 14 0,-44-8 0,0-2 0,0-1 0,0-3 0,1-1 0,49-5 0,83 4 0,-78 11 0,-55-6 0,50 2 0,-57-6 0,44 8 0,32 1 0,14 2 0,10-1 0,471-13 0,-580-1 0,0 0 0,1-2 0,42-13 0,-40 10 0,0 0 0,44-3 0,-14 4 0,101-23 0,-105 16 0,-27 5 0,0 1 0,1 2 0,43-2 0,48-5 0,-81 6 0,51 0 0,-47 3 0,0-2 0,-1-2 0,52-14 0,-21 4 0,105-27 0,-70 24 0,93-12 0,-179 28 0,0 0 0,35-13 0,34-7 0,-50 15 0,-1-2 0,0-2 0,54-25 0,-67 27 0,14-10 0,-1-1 0,-1-2 0,52-40 0,-42 28 0,65-35 0,175-85 0,-186 102 0,84-53 0,-40-5 0,-52 38 0,4-4 0,74-52 0,-156 117 0,1-2 0,-2-1 0,21-22 0,18-16 0,-10 10 0,52-63 0,3-5 0,49-47 0,-124 127 0,-2 0 0,-1-2 0,26-49 0,-21 33 0,58-77 0,-3 5 0,89-174 0,-77 148 0,-47 76 0,39-80 0,-64 99 0,-2-1 0,-2-1 0,-3-1 0,-3 0 0,11-90 0,-15 83 0,-2 21 0,2-75 0,-8 69 0,-2-1 0,-2 1 0,-3-1 0,-1 1 0,-3 1 0,-20-61 0,23 85 0,1-1 0,-6-41 0,8 40 0,-1 0 0,-10-32 0,-22-73 0,27 89 0,-1 1 0,-31-70 0,40 105 0,-74-168 0,68 148 0,-1 0 0,-1 0 0,-1 1 0,-1 1 0,-1 0 0,-2 0 0,0 2 0,-1 0 0,-1 0 0,-1 2 0,0 0 0,-29-22 0,35 32 0,1-1 0,0 0 0,0-1 0,1 0 0,1 0 0,0-1 0,-10-17 0,19 28 0,-35-48 0,-1 1 0,-53-51 0,-59-49 0,-8 23 0,111 81 0,-2 1 0,-2 3 0,-1 2 0,-83-47 0,33 39 0,89 41 0,0 0 0,-1 1 0,0 0 0,-18-4 0,17 5 0,0 0 0,0-1 0,-19-9 0,-44-24 0,-74-41 0,136 71 0,-1-1 0,0 2 0,-1 0 0,-22-5 0,-33-13 0,45 15 0,0 1 0,-1 1 0,0 2 0,0 0 0,0 2 0,-54 1 0,-9-3 0,68 2 0,0-1 0,-40-13 0,42 11 0,-1 0 0,1 2 0,-34-4 0,-403 6 0,225 4 0,-264-2 0,477 1 0,0 1 0,-31 8 0,-34 2 0,-634-10 0,350-5 0,341 5 0,-1 1 0,1 1 0,-46 14 0,36-9 0,-43 6 0,25-8 0,-167 10 0,195-16 0,0 2 0,-27 6 0,26-4 0,-51 2 0,-974-6 0,478-3 0,546 5 0,0 0 0,0 2 0,0 1 0,-36 13 0,0-1 0,-4 3 0,-92 42 0,144-56 0,-95 45 0,66-28 0,-92 31 0,-84 1 0,204-51 0,1 0 0,0 2 0,0-1 0,0 2 0,1 1 0,1 0 0,-1 0 0,1 2 0,1 0 0,-17 17 0,8-5 0,2 0 0,0 2 0,2 1 0,-31 54 0,6-1 0,-44 115 0,75-160 0,2 0 0,2 1 0,1 1 0,1-1 0,2 1 0,0 49 0,5-76 0,-1 0 0,0 0 0,-1-1 0,0 1 0,0-1 0,-1 1 0,0-1 0,0 0 0,-1 0 0,-7 12 0,-6 5 0,-35 41 0,10-14 0,-164 189 0,185-221 0,0-2 0,-2 0 0,0-1 0,0-1 0,-38 19 0,-134 48 0,182-79-273,-1 0 0,-1 0 0,1-1 0,-28 1 0,21-3-6553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40:49.5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3479 427 24575,'-9'0'0,"-12"1"0,0-1 0,0-1 0,0 0 0,0-2 0,0-1 0,0 0 0,-21-8 0,-122-44 0,-41-1 0,150 45 0,30 7 0,-46-15 0,48 13 0,1 2 0,-1 0 0,0 2 0,0 0 0,-26 1 0,24 1 0,0-1 0,0-1 0,0 0 0,-28-10 0,-120-32 0,116 32 0,0-2 0,-79-32 0,109 37 0,0 2 0,-1 0 0,-35-5 0,-38-10 0,62 15 0,1 2 0,-1 1 0,0 2 0,0 2 0,-59 5 0,-5-1 0,-784-3 0,860 2 0,0 0 0,-43 12 0,46-10 0,17-2 0,0 1 0,0-1 0,0 1 0,0 1 0,1-1 0,-1 1 0,1 0 0,-9 8 0,-47 46 0,29-27 0,11-10 0,-4 1 0,2 1 0,-33 41 0,50-55 0,1 0 0,1 0 0,-1 0 0,1 1 0,1 0 0,0 0 0,0 0 0,1 1 0,0-1 0,1 1 0,0 0 0,0 11 0,3 275 0,0-285 0,0 1 0,1-1 0,0 0 0,0 0 0,2 0 0,-1 0 0,2 0 0,7 16 0,8 8 0,30 42 0,2 3 0,-17-24 0,2-2 0,3-2 0,90 93 0,-111-127 0,1-2 0,1 0 0,0-1 0,1-1 0,1-1 0,1-1 0,47 19 0,-47-20 0,0 1 0,0 1 0,-2 1 0,0 1 0,20 19 0,-19-15 0,2-1 0,0-1 0,40 21 0,-39-24 0,-1 2 0,-1 0 0,0 1 0,-1 2 0,-1 0 0,19 24 0,26 22 0,54 58 0,-87-90 0,-2 1 0,-2 1 0,33 52 0,-30-42 0,68 76 0,47 10 0,-92-86 0,67 72 0,-62-52 0,119 100 0,-159-148 0,-1 1 0,-1 1 0,0 0 0,14 24 0,59 97 0,-56-84 0,-20-29 0,23 57 0,-28-56 0,3 0 0,17 29 0,-8-17 0,-1 1 0,17 50 0,-18-41 0,30 53 0,121 250 0,-165-338 0,14 25 0,47 71 0,-41-72 0,30 62 0,-28-47 0,39 57 0,-17-31 0,-21-36 0,3-1 0,74 77 0,4 3 0,-74-71 0,-27-37 0,1-1 0,1 0 0,0-1 0,23 21 0,20 17 0,-1 3 0,-3 2 0,47 70 0,-55-72 0,-29-34 0,0 0 0,12 27 0,-18-30 0,2-1 0,0 0 0,1 0 0,22 26 0,-7-16 0,2-2 0,49 37 0,-46-37 0,0 1 0,-2 2 0,39 46 0,-38-39 0,2-1 0,42 34 0,41 31 0,-76-63 0,2-1 0,1-2 0,53 30 0,8 1 0,-60-35 0,82 39 0,97 22 0,-132-62 0,-65-22 0,-1 1 0,34 15 0,16 9 0,2-4 0,79 19 0,-139-42 0,122 40 0,-89-26 0,1-2 0,1-3 0,0-2 0,78 8 0,-29-7 0,-66-6 0,42 1 0,-71-7 0,41 0 0,89 14 0,13 25 0,-115-29 0,-11-5 0,0-1 0,1-1 0,-1-1 0,44-2 0,-41 0 0,1 0 0,-1 2 0,41 7 0,-30-3 0,0-1 0,62 0 0,27 4 0,-46-2 0,132-4 0,-116-4 0,-76 0 0,-1-1 0,1-1 0,-1 0 0,0-1 0,0-1 0,0-1 0,17-9 0,117-63 0,-147 75 0,19-10 0,-1-1 0,-1-2 0,0 0 0,-1-1 0,-1-1 0,-1-1 0,24-29 0,-10 6 0,76-74 0,-87 96 0,43-26 0,-10 7 0,-35 26 0,1 1 0,1 1 0,0 0 0,0 2 0,1 0 0,0 2 0,41-8 0,-39 8 0,93-39 0,-101 38 0,1 0 0,-1-1 0,-1-1 0,30-22 0,13-9 0,-35 27 0,-1-2 0,-1-1 0,0-1 0,-1-1 0,-1 0 0,-1-2 0,-1 0 0,-1-1 0,21-35 0,-13 17 0,37-82 0,-54 103 0,-2 1 0,0-2 0,-2 1 0,0 0 0,-1-1 0,0 0 0,-2-24 0,-1 10 0,-1-1 0,-2 1 0,-1 1 0,-2-1 0,-13-43 0,5 35 0,-50-138 0,-62-92 0,101 213 0,-3 0 0,-2 2 0,-62-87 0,25 66 0,46 56 0,0-2 0,-32-49 0,14 14 0,-1 2 0,-3 2 0,-3 2 0,-2 2 0,-2 2 0,-75-57 0,-17-16 0,53 31 0,64 62 0,-1 1 0,-35-27 0,-128-86 0,152 108 0,1 0 0,1-3 0,2-1 0,-29-44 0,-49-52 0,-56-29 0,-6-6 0,54 59 0,19 21 0,28 23 0,-19-19 0,72 66 0,0 0 0,-26-18 0,26 23 0,1-2 0,0 0 0,-22-26 0,27 26 0,-2 1 0,0 0 0,0 1 0,-1 1 0,-1 1 0,-26-15 0,-6-4 0,-293-211 0,336 236 0,-192-143 0,98 65 0,-28-19 0,-52-41 0,6 5 0,92 76 0,-100-96 0,174 150 0,-149-127 0,144 125 0,-11-8 0,2 0 0,0-2 0,-24-27 0,30 31 0,0 0 0,0 1 0,-2 2 0,-27-18 0,-33-27 0,51 37 0,-1 1 0,-1 2 0,-1 1 0,-60-26 0,55 28 0,1-1 0,1-2 0,-53-38 0,70 44 0,-1 1 0,0 1 0,0 1 0,-1 0 0,-1 1 0,1 1 0,-1 0 0,0 2 0,-1 0 0,-29-3 0,-16 3 0,-122 4 0,78 4 0,92-2 0,-1 0-1,-30 8 1,40-6-81,0-1 1,0 0 0,0-1 0,-1 1 0,1-2-1,0 1 1,0-1 0,-1 0 0,1-1-1,0 0 1,-1 0 0,1-1 0,0 0 0,0 0-1,0-1 1,-13-7 0,5 0-6746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15:41:15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646 327 24575,'-3'1'0,"0"1"0,0-1 0,0 1 0,1-1 0,-1 1 0,0 0 0,1 0 0,-1 1 0,1-1 0,0 0 0,-4 5 0,-11 10 0,-79 47 0,49-34 0,0 2 0,2 2 0,1 2 0,-40 43 0,44-38 0,29-30 0,0-1 0,1 2 0,0 0 0,0 0 0,-9 16 0,-4 18 0,-31 81 0,43-89 0,1 0 0,2 1 0,2 0 0,2 0 0,1 0 0,2 1 0,7 58 0,-2-65 0,3 0 0,19 61 0,5 17 0,-24-75 0,0 5 0,2-1 0,1 0 0,2-1 0,28 61 0,158 270 0,-83-185 0,-15-25 0,30 92 0,-68-131 0,-44-80 0,3 0 0,26 38 0,41 64 0,-40-61 0,-30-55 0,1-1 0,1-1 0,1-1 0,1-1 0,31 25 0,-11-14 0,1-3 0,64 36 0,-78-54 0,0-2 0,0 0 0,1-2 0,1-1 0,0-1 0,0-2 0,0-1 0,0-2 0,51-2 0,-64 1 0,-1 1 0,1 1 0,0 1 0,-1 0 0,0 1 0,31 13 0,-29-10 0,-1-1 0,1-1 0,1-1 0,-1 0 0,28 2 0,356-6 0,-190-4 0,-194 4 0,22 0 0,0-2 0,0-1 0,0-2 0,0-2 0,56-15 0,-15-2 0,-41 12 0,58-23 0,36-29 0,-113 52 0,-1-1 0,0-1 0,0-1 0,-2-1 0,0-1 0,19-20 0,-25 24 0,1 0 0,0 1 0,22-13 0,-25 18 0,-1-1 0,1 0 0,-1-1 0,-1 0 0,1-1 0,-1 0 0,-1 0 0,0-1 0,8-12 0,71-119 0,57-108 0,-135 234 0,0 0 0,1 0 0,1 1 0,12-13 0,-11 14 0,-1-1 0,0 0 0,17-31 0,-13 15 0,2 0 0,31-41 0,-42 62 0,-1-1 0,0 0 0,-1-1 0,0 1 0,0-1 0,-1 0 0,2-13 0,11-35 0,-9 40 0,-2-1 0,0 1 0,-1-1 0,-1 0 0,1-27 0,-6-105 0,-1 53 0,3 54 0,1 1 0,12-64 0,-5 47 0,-3 0 0,-6-121 0,-1 66 0,1 91 0,-2 1 0,-6-29 0,-3-42 0,9 61 0,-2 1 0,-2-1 0,-1 2 0,-1-1 0,-2 1 0,-1 0 0,-32-59 0,30 69 0,-1 0 0,-1 0 0,-1 2 0,-1 0 0,0 0 0,-2 2 0,0 1 0,-1 0 0,0 2 0,-1 0 0,-1 1 0,-48-20 0,17 9 0,33 14 0,-1 1 0,0 1 0,0 1 0,-1 1 0,0 1 0,-37-5 0,32 6 0,0-1 0,1-1 0,0-1 0,-44-21 0,56 24 0,-167-79 0,42 18 0,95 44 0,-61-41 0,-14-8 0,-76-28 0,139 73 0,24 9 0,-1 2 0,-1 2 0,-1 1 0,-42-8 0,-10-3 0,68 16 0,-1 1 0,0 2 0,0 0 0,-30-2 0,50 6 0,-42-1 0,1-1 0,-44-9 0,23 3 0,-1 3 0,1 2 0,-68 7 0,8-2 0,92 0 0,-61 11 0,17-1 0,56-8 0,0 0 0,-1 2 0,2 0 0,-1 1 0,1 1 0,0 1 0,0 0 0,-28 21 0,-7 2 0,-63 30 0,70-40 10,38-18-182,-1-1 0,1 1 0,0 0 0,0 1 0,0 0 1,1 0-1,-13 12 0,4 1-6654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25D377-FEEE-42CA-8A89-6CB7352CAD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E5D984-B920-4E04-A101-6E1DAA1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pics/" TargetMode="External"/><Relationship Id="rId13" Type="http://schemas.openxmlformats.org/officeDocument/2006/relationships/hyperlink" Target="https://www.reddit.com/r/movies/" TargetMode="External"/><Relationship Id="rId18" Type="http://schemas.openxmlformats.org/officeDocument/2006/relationships/hyperlink" Target="https://frontpagemetrics.com/r/gifs" TargetMode="External"/><Relationship Id="rId26" Type="http://schemas.openxmlformats.org/officeDocument/2006/relationships/hyperlink" Target="https://www.reddit.com/r/books/" TargetMode="External"/><Relationship Id="rId3" Type="http://schemas.openxmlformats.org/officeDocument/2006/relationships/hyperlink" Target="https://www.reddit.com/r/funny/" TargetMode="External"/><Relationship Id="rId21" Type="http://schemas.openxmlformats.org/officeDocument/2006/relationships/hyperlink" Target="https://www.reddit.com/r/askscience/" TargetMode="External"/><Relationship Id="rId7" Type="http://schemas.openxmlformats.org/officeDocument/2006/relationships/hyperlink" Target="https://www.reddit.com/r/Music/" TargetMode="External"/><Relationship Id="rId12" Type="http://schemas.openxmlformats.org/officeDocument/2006/relationships/hyperlink" Target="https://www.reddit.com/r/todayilearned/" TargetMode="External"/><Relationship Id="rId17" Type="http://schemas.openxmlformats.org/officeDocument/2006/relationships/hyperlink" Target="https://www.reddit.com/r/gifs/" TargetMode="External"/><Relationship Id="rId25" Type="http://schemas.openxmlformats.org/officeDocument/2006/relationships/hyperlink" Target="https://www.reddit.com/r/Art/" TargetMode="External"/><Relationship Id="rId33" Type="http://schemas.openxmlformats.org/officeDocument/2006/relationships/hyperlink" Target="https://www.reddit.com/r/gadgets/" TargetMode="External"/><Relationship Id="rId2" Type="http://schemas.openxmlformats.org/officeDocument/2006/relationships/hyperlink" Target="https://www.reddit.com/r/announcements/" TargetMode="External"/><Relationship Id="rId16" Type="http://schemas.openxmlformats.org/officeDocument/2006/relationships/hyperlink" Target="https://www.reddit.com/r/EarthPorn/" TargetMode="External"/><Relationship Id="rId20" Type="http://schemas.openxmlformats.org/officeDocument/2006/relationships/hyperlink" Target="https://www.reddit.com/r/food/" TargetMode="External"/><Relationship Id="rId29" Type="http://schemas.openxmlformats.org/officeDocument/2006/relationships/hyperlink" Target="https://www.reddit.com/r/DI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ww/" TargetMode="External"/><Relationship Id="rId11" Type="http://schemas.openxmlformats.org/officeDocument/2006/relationships/hyperlink" Target="https://www.reddit.com/r/videos/" TargetMode="External"/><Relationship Id="rId24" Type="http://schemas.openxmlformats.org/officeDocument/2006/relationships/hyperlink" Target="https://www.reddit.com/r/explainlikeimfive/" TargetMode="External"/><Relationship Id="rId32" Type="http://schemas.openxmlformats.org/officeDocument/2006/relationships/hyperlink" Target="https://www.reddit.com/r/space/" TargetMode="External"/><Relationship Id="rId5" Type="http://schemas.openxmlformats.org/officeDocument/2006/relationships/hyperlink" Target="https://www.reddit.com/r/gaming/" TargetMode="External"/><Relationship Id="rId15" Type="http://schemas.openxmlformats.org/officeDocument/2006/relationships/hyperlink" Target="https://www.reddit.com/r/Showerthoughts/" TargetMode="External"/><Relationship Id="rId23" Type="http://schemas.openxmlformats.org/officeDocument/2006/relationships/hyperlink" Target="https://www.reddit.com/r/LifeProTips/" TargetMode="External"/><Relationship Id="rId28" Type="http://schemas.openxmlformats.org/officeDocument/2006/relationships/hyperlink" Target="https://www.reddit.com/r/nottheonion/" TargetMode="External"/><Relationship Id="rId10" Type="http://schemas.openxmlformats.org/officeDocument/2006/relationships/hyperlink" Target="https://www.reddit.com/r/worldnews/" TargetMode="External"/><Relationship Id="rId19" Type="http://schemas.openxmlformats.org/officeDocument/2006/relationships/hyperlink" Target="https://www.reddit.com/r/IAmA/" TargetMode="External"/><Relationship Id="rId31" Type="http://schemas.openxmlformats.org/officeDocument/2006/relationships/hyperlink" Target="https://www.reddit.com/r/blog/" TargetMode="External"/><Relationship Id="rId4" Type="http://schemas.openxmlformats.org/officeDocument/2006/relationships/hyperlink" Target="https://www.reddit.com/r/AskReddit" TargetMode="External"/><Relationship Id="rId9" Type="http://schemas.openxmlformats.org/officeDocument/2006/relationships/hyperlink" Target="https://frontpagemetrics.com/r/science" TargetMode="External"/><Relationship Id="rId14" Type="http://schemas.openxmlformats.org/officeDocument/2006/relationships/hyperlink" Target="https://www.reddit.com/r/news/" TargetMode="External"/><Relationship Id="rId22" Type="http://schemas.openxmlformats.org/officeDocument/2006/relationships/hyperlink" Target="https://www.reddit.com/r/Jokes/" TargetMode="External"/><Relationship Id="rId27" Type="http://schemas.openxmlformats.org/officeDocument/2006/relationships/hyperlink" Target="https://www.reddit.com/r/mildlyinteresting/" TargetMode="External"/><Relationship Id="rId30" Type="http://schemas.openxmlformats.org/officeDocument/2006/relationships/hyperlink" Target="https://www.reddit.com/r/spor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11A93-595D-22B0-D970-1D50E53F4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Subreddit Similar Interactions Network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3EB71-9FD8-4AC5-C0A1-49051A58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Dipak Subramaniam</a:t>
            </a:r>
          </a:p>
          <a:p>
            <a:pPr algn="ctr"/>
            <a:r>
              <a:rPr lang="en-US" sz="2800" dirty="0"/>
              <a:t>CS 590 SBN</a:t>
            </a:r>
          </a:p>
        </p:txBody>
      </p:sp>
    </p:spTree>
    <p:extLst>
      <p:ext uri="{BB962C8B-B14F-4D97-AF65-F5344CB8AC3E}">
        <p14:creationId xmlns:p14="http://schemas.microsoft.com/office/powerpoint/2010/main" val="175718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EC8E-7D27-F179-54E4-E7FA877D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Clustering Coefficient Distribution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537B939-94F2-88B8-138C-2AD83DB4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396" y="836940"/>
            <a:ext cx="6912160" cy="518412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614712-6550-E601-2CA8-50E69347CE1D}"/>
              </a:ext>
            </a:extLst>
          </p:cNvPr>
          <p:cNvSpPr txBox="1">
            <a:spLocks/>
          </p:cNvSpPr>
          <p:nvPr/>
        </p:nvSpPr>
        <p:spPr>
          <a:xfrm>
            <a:off x="1073151" y="2437349"/>
            <a:ext cx="3883917" cy="40788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Avg CC: 0.604</a:t>
            </a:r>
          </a:p>
          <a:p>
            <a:endParaRPr lang="en-US" dirty="0"/>
          </a:p>
          <a:p>
            <a:r>
              <a:rPr lang="en-US" dirty="0"/>
              <a:t>Nodes highly connected to neighbors, many triangles</a:t>
            </a:r>
          </a:p>
          <a:p>
            <a:endParaRPr lang="en-US" dirty="0"/>
          </a:p>
          <a:p>
            <a:r>
              <a:rPr lang="en-US" dirty="0"/>
              <a:t>Representative of small-world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8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803C-E8BD-6AA0-D548-52A7BE3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Girvan-Newman Clustering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DE104A8-8534-47A9-C0C3-213A5EDF5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55156"/>
            <a:ext cx="4851400" cy="363855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F8F2D0-9CB5-4B03-FE50-D84111CBB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FBC6EE1-4265-4D1F-AB0E-B2230752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15" y="2254943"/>
            <a:ext cx="519458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803C-E8BD-6AA0-D548-52A7BE3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Louvain Clustering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D3A3575-5F5A-AC81-9C8E-569E30D509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" y="1918910"/>
            <a:ext cx="6280919" cy="4399734"/>
          </a:xfrm>
        </p:spPr>
      </p:pic>
      <p:pic>
        <p:nvPicPr>
          <p:cNvPr id="14" name="Content Placeholder 13" descr="Application, table&#10;&#10;Description automatically generated">
            <a:extLst>
              <a:ext uri="{FF2B5EF4-FFF2-40B4-BE49-F238E27FC236}">
                <a16:creationId xmlns:a16="http://schemas.microsoft.com/office/drawing/2014/main" id="{7BE244CB-3209-B86F-0D38-FF54AAEA73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0342"/>
            <a:ext cx="5194300" cy="34628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C4B566-209C-68D3-89FE-EB36DC0F19EB}"/>
                  </a:ext>
                </a:extLst>
              </p14:cNvPr>
              <p14:cNvContentPartPr/>
              <p14:nvPr/>
            </p14:nvContentPartPr>
            <p14:xfrm>
              <a:off x="7608044" y="290269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C4B566-209C-68D3-89FE-EB36DC0F19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5044" y="28396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116616-4009-A272-DD63-E0FF6390C84A}"/>
                  </a:ext>
                </a:extLst>
              </p14:cNvPr>
              <p14:cNvContentPartPr/>
              <p14:nvPr/>
            </p14:nvContentPartPr>
            <p14:xfrm>
              <a:off x="8531084" y="456265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116616-4009-A272-DD63-E0FF6390C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8084" y="44996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530C73-8BA3-687F-157A-4B76787ABCCC}"/>
                  </a:ext>
                </a:extLst>
              </p14:cNvPr>
              <p14:cNvContentPartPr/>
              <p14:nvPr/>
            </p14:nvContentPartPr>
            <p14:xfrm>
              <a:off x="9445484" y="411877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530C73-8BA3-687F-157A-4B76787ABC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82484" y="4055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C26181-9940-E1F7-7A0F-CDD78D255D58}"/>
                  </a:ext>
                </a:extLst>
              </p14:cNvPr>
              <p14:cNvContentPartPr/>
              <p14:nvPr/>
            </p14:nvContentPartPr>
            <p14:xfrm>
              <a:off x="10377884" y="27072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C26181-9940-E1F7-7A0F-CDD78D255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4884" y="264421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C40647F-3C58-B505-743E-4DA1023E7065}"/>
              </a:ext>
            </a:extLst>
          </p:cNvPr>
          <p:cNvSpPr txBox="1"/>
          <p:nvPr/>
        </p:nvSpPr>
        <p:spPr>
          <a:xfrm>
            <a:off x="7327879" y="592757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Modularity: 0.171, 4 communities</a:t>
            </a:r>
          </a:p>
        </p:txBody>
      </p:sp>
    </p:spTree>
    <p:extLst>
      <p:ext uri="{BB962C8B-B14F-4D97-AF65-F5344CB8AC3E}">
        <p14:creationId xmlns:p14="http://schemas.microsoft.com/office/powerpoint/2010/main" val="381503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803C-E8BD-6AA0-D548-52A7BE35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Clusters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D3A3575-5F5A-AC81-9C8E-569E30D509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29" y="636205"/>
            <a:ext cx="8884640" cy="622362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AAFF61-3507-2274-2E98-DA699B011513}"/>
                  </a:ext>
                </a:extLst>
              </p14:cNvPr>
              <p14:cNvContentPartPr/>
              <p14:nvPr/>
            </p14:nvContentPartPr>
            <p14:xfrm>
              <a:off x="3051524" y="1249577"/>
              <a:ext cx="3537720" cy="359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AAFF61-3507-2274-2E98-DA699B011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3524" y="1231937"/>
                <a:ext cx="3573360" cy="36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0BA552-B167-9F7E-049F-0EC2C4162D60}"/>
                  </a:ext>
                </a:extLst>
              </p14:cNvPr>
              <p14:cNvContentPartPr/>
              <p14:nvPr/>
            </p14:nvContentPartPr>
            <p14:xfrm>
              <a:off x="6078404" y="4091417"/>
              <a:ext cx="4300560" cy="228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0BA552-B167-9F7E-049F-0EC2C4162D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764" y="4073777"/>
                <a:ext cx="4336200" cy="23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FDD8D-1FD3-7A8A-CE2C-4CC4E76B222B}"/>
                  </a:ext>
                </a:extLst>
              </p14:cNvPr>
              <p14:cNvContentPartPr/>
              <p14:nvPr/>
            </p14:nvContentPartPr>
            <p14:xfrm>
              <a:off x="6985964" y="822617"/>
              <a:ext cx="3401640" cy="255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FDD8D-1FD3-7A8A-CE2C-4CC4E76B22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7964" y="804977"/>
                <a:ext cx="3437280" cy="25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EA951E-0404-33FD-E211-1AB8849CBB54}"/>
                  </a:ext>
                </a:extLst>
              </p14:cNvPr>
              <p14:cNvContentPartPr/>
              <p14:nvPr/>
            </p14:nvContentPartPr>
            <p14:xfrm>
              <a:off x="6576284" y="2296817"/>
              <a:ext cx="1494720" cy="137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EA951E-0404-33FD-E211-1AB8849CBB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58284" y="2278817"/>
                <a:ext cx="1530360" cy="140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4384F5-23D8-C2CF-B809-AF386573FAB4}"/>
              </a:ext>
            </a:extLst>
          </p:cNvPr>
          <p:cNvSpPr txBox="1"/>
          <p:nvPr/>
        </p:nvSpPr>
        <p:spPr>
          <a:xfrm>
            <a:off x="9079136" y="845919"/>
            <a:ext cx="18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Science/</a:t>
            </a:r>
          </a:p>
          <a:p>
            <a:r>
              <a:rPr lang="en-US" dirty="0">
                <a:solidFill>
                  <a:srgbClr val="FF0000"/>
                </a:solidFill>
              </a:rPr>
              <a:t>Explanations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DE583-1B6B-F62F-A485-F61A5EEB728E}"/>
              </a:ext>
            </a:extLst>
          </p:cNvPr>
          <p:cNvSpPr txBox="1"/>
          <p:nvPr/>
        </p:nvSpPr>
        <p:spPr>
          <a:xfrm>
            <a:off x="3274402" y="1175788"/>
            <a:ext cx="18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News/Pop Culture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2CFA6-608E-3A2A-17FD-B6B32C00FB4A}"/>
              </a:ext>
            </a:extLst>
          </p:cNvPr>
          <p:cNvSpPr txBox="1"/>
          <p:nvPr/>
        </p:nvSpPr>
        <p:spPr>
          <a:xfrm>
            <a:off x="4927248" y="5717474"/>
            <a:ext cx="230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Humor/</a:t>
            </a:r>
          </a:p>
          <a:p>
            <a:r>
              <a:rPr lang="en-US" dirty="0">
                <a:solidFill>
                  <a:srgbClr val="FF0000"/>
                </a:solidFill>
              </a:rPr>
              <a:t>Engaging Media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71D7A-56F5-7E60-0E5C-CB0A834921BD}"/>
              </a:ext>
            </a:extLst>
          </p:cNvPr>
          <p:cNvSpPr txBox="1"/>
          <p:nvPr/>
        </p:nvSpPr>
        <p:spPr>
          <a:xfrm>
            <a:off x="7775538" y="3510225"/>
            <a:ext cx="310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General Info/Discussions</a:t>
            </a:r>
          </a:p>
        </p:txBody>
      </p:sp>
    </p:spTree>
    <p:extLst>
      <p:ext uri="{BB962C8B-B14F-4D97-AF65-F5344CB8AC3E}">
        <p14:creationId xmlns:p14="http://schemas.microsoft.com/office/powerpoint/2010/main" val="185923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69B-FCD5-DAC1-2EB8-4B72164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– Random Attack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71FA02-2B68-455D-D3A9-39FCBB4C5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CEEC00-17BF-E43C-8D9B-1BA89B8D2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 Random Nodes Attacked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77439A-BF49-EF1A-B617-6BE06399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20727" b="2747"/>
          <a:stretch/>
        </p:blipFill>
        <p:spPr>
          <a:xfrm>
            <a:off x="1101128" y="2751136"/>
            <a:ext cx="4617055" cy="410686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FD1243-1A7F-A50B-FD7A-B4A0B14AF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12391"/>
          <a:stretch/>
        </p:blipFill>
        <p:spPr>
          <a:xfrm>
            <a:off x="6621383" y="2751137"/>
            <a:ext cx="4326645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2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A5BF-61D0-F7C8-06D8-3F47BFF7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D0D9-2729-81F4-D829-A2B78A07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D27D26-E5BC-79EC-33DB-3C1EAE9D898B}"/>
              </a:ext>
            </a:extLst>
          </p:cNvPr>
          <p:cNvSpPr txBox="1">
            <a:spLocks/>
          </p:cNvSpPr>
          <p:nvPr/>
        </p:nvSpPr>
        <p:spPr>
          <a:xfrm>
            <a:off x="818712" y="2222286"/>
            <a:ext cx="3883917" cy="45474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24 nodes, 286 links</a:t>
            </a:r>
          </a:p>
          <a:p>
            <a:pPr lvl="1"/>
            <a:r>
              <a:rPr lang="en-US" dirty="0"/>
              <a:t>Original: 29 nodes, 337 links</a:t>
            </a:r>
          </a:p>
          <a:p>
            <a:endParaRPr lang="en-US" dirty="0"/>
          </a:p>
          <a:p>
            <a:r>
              <a:rPr lang="en-US" dirty="0"/>
              <a:t>Diameter: still 3</a:t>
            </a:r>
          </a:p>
          <a:p>
            <a:r>
              <a:rPr lang="en-US" dirty="0"/>
              <a:t>Avg degree: 11.917</a:t>
            </a:r>
          </a:p>
          <a:p>
            <a:r>
              <a:rPr lang="en-US" dirty="0"/>
              <a:t>Avg weighted degree: 78.428</a:t>
            </a:r>
          </a:p>
          <a:p>
            <a:r>
              <a:rPr lang="en-US" dirty="0"/>
              <a:t>Density: 0.518</a:t>
            </a:r>
          </a:p>
          <a:p>
            <a:r>
              <a:rPr lang="en-US" dirty="0"/>
              <a:t>Modularity: 0.13</a:t>
            </a:r>
          </a:p>
          <a:p>
            <a:r>
              <a:rPr lang="en-US" dirty="0"/>
              <a:t>Avg path length: 1.314</a:t>
            </a:r>
          </a:p>
          <a:p>
            <a:r>
              <a:rPr lang="en-US" dirty="0"/>
              <a:t>Avg clustering </a:t>
            </a:r>
            <a:r>
              <a:rPr lang="en-US" dirty="0" err="1"/>
              <a:t>coeff</a:t>
            </a:r>
            <a:r>
              <a:rPr lang="en-US" dirty="0"/>
              <a:t>: 0.635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E97E61-A2BE-A78F-B93B-F21F7751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12391"/>
          <a:stretch/>
        </p:blipFill>
        <p:spPr>
          <a:xfrm>
            <a:off x="5787193" y="2048126"/>
            <a:ext cx="5297901" cy="47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69B-FCD5-DAC1-2EB8-4B72164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– Targeted Attack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71FA02-2B68-455D-D3A9-39FCBB4C5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CEEC00-17BF-E43C-8D9B-1BA89B8D2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 Highest BC Nodes Attacked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77439A-BF49-EF1A-B617-6BE06399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20727" b="2747"/>
          <a:stretch/>
        </p:blipFill>
        <p:spPr>
          <a:xfrm>
            <a:off x="1073055" y="2751137"/>
            <a:ext cx="4673202" cy="410686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D1689D3-6F2A-DDB3-ECC8-27FA2D115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6447" r="9377" b="10889"/>
          <a:stretch/>
        </p:blipFill>
        <p:spPr>
          <a:xfrm>
            <a:off x="6050260" y="2751137"/>
            <a:ext cx="5468891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2246-BE88-2B71-A8DB-980158AF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Attack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874C21-9A4F-E597-82EA-F48E3DC75E1B}"/>
              </a:ext>
            </a:extLst>
          </p:cNvPr>
          <p:cNvSpPr txBox="1">
            <a:spLocks/>
          </p:cNvSpPr>
          <p:nvPr/>
        </p:nvSpPr>
        <p:spPr>
          <a:xfrm>
            <a:off x="818712" y="2222286"/>
            <a:ext cx="4720954" cy="45474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24 nodes, 160 links</a:t>
            </a:r>
          </a:p>
          <a:p>
            <a:pPr lvl="1"/>
            <a:r>
              <a:rPr lang="en-US" dirty="0"/>
              <a:t>Original: 29 nodes, 337 links</a:t>
            </a:r>
          </a:p>
          <a:p>
            <a:endParaRPr lang="en-US" dirty="0"/>
          </a:p>
          <a:p>
            <a:r>
              <a:rPr lang="en-US" dirty="0"/>
              <a:t>Diameter: 3</a:t>
            </a:r>
          </a:p>
          <a:p>
            <a:r>
              <a:rPr lang="en-US" dirty="0"/>
              <a:t>Avg degree: 6.667</a:t>
            </a:r>
          </a:p>
          <a:p>
            <a:r>
              <a:rPr lang="en-US" dirty="0"/>
              <a:t>Avg weighted degree: 34.483</a:t>
            </a:r>
          </a:p>
          <a:p>
            <a:r>
              <a:rPr lang="en-US" dirty="0"/>
              <a:t>Density: 0.29</a:t>
            </a:r>
          </a:p>
          <a:p>
            <a:r>
              <a:rPr lang="en-US" dirty="0"/>
              <a:t>Modularity: 0.215</a:t>
            </a:r>
          </a:p>
          <a:p>
            <a:r>
              <a:rPr lang="en-US" dirty="0"/>
              <a:t>Avg path length: 1.67</a:t>
            </a:r>
          </a:p>
          <a:p>
            <a:r>
              <a:rPr lang="en-US" dirty="0"/>
              <a:t>Avg clustering </a:t>
            </a:r>
            <a:r>
              <a:rPr lang="en-US" dirty="0" err="1"/>
              <a:t>coeff</a:t>
            </a:r>
            <a:r>
              <a:rPr lang="en-US" dirty="0"/>
              <a:t>: 0.489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45987EC-03DD-B2F8-9580-CA7C1FD1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6447" r="9377" b="10889"/>
          <a:stretch/>
        </p:blipFill>
        <p:spPr>
          <a:xfrm>
            <a:off x="5781076" y="2142076"/>
            <a:ext cx="5881148" cy="44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557-0C79-B283-A236-5F70F372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94D-7D78-6450-5151-3E5EBC4C9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873A3-2DD8-B2BB-14F7-8FE0F9BD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Network (p=0.3)</a:t>
            </a:r>
          </a:p>
        </p:txBody>
      </p:sp>
      <p:pic>
        <p:nvPicPr>
          <p:cNvPr id="16" name="Content Placeholder 15" descr="Chart, diagram, bubble chart&#10;&#10;Description automatically generated">
            <a:extLst>
              <a:ext uri="{FF2B5EF4-FFF2-40B4-BE49-F238E27FC236}">
                <a16:creationId xmlns:a16="http://schemas.microsoft.com/office/drawing/2014/main" id="{ACB182A8-D9F3-258F-C3FC-B5438BA3CA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6595" r="15947" b="7443"/>
          <a:stretch/>
        </p:blipFill>
        <p:spPr>
          <a:xfrm>
            <a:off x="6847672" y="2907426"/>
            <a:ext cx="3816012" cy="3528688"/>
          </a:xfrm>
        </p:spPr>
      </p:pic>
      <p:pic>
        <p:nvPicPr>
          <p:cNvPr id="20" name="Content Placeholder 19" descr="Chart, bubble chart&#10;&#10;Description automatically generated">
            <a:extLst>
              <a:ext uri="{FF2B5EF4-FFF2-40B4-BE49-F238E27FC236}">
                <a16:creationId xmlns:a16="http://schemas.microsoft.com/office/drawing/2014/main" id="{6C2E34C9-8C4E-CE48-6AC2-490A4D2A81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t="4359" r="26401" b="11980"/>
          <a:stretch/>
        </p:blipFill>
        <p:spPr>
          <a:xfrm>
            <a:off x="1488581" y="2907426"/>
            <a:ext cx="3842149" cy="3528688"/>
          </a:xfrm>
        </p:spPr>
      </p:pic>
    </p:spTree>
    <p:extLst>
      <p:ext uri="{BB962C8B-B14F-4D97-AF65-F5344CB8AC3E}">
        <p14:creationId xmlns:p14="http://schemas.microsoft.com/office/powerpoint/2010/main" val="408574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557-0C79-B283-A236-5F70F372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94D-7D78-6450-5151-3E5EBC4C9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Network (p=0.4)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873A3-2DD8-B2BB-14F7-8FE0F9BD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Network (p=0.5)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B182A8-D9F3-258F-C3FC-B5438BA3CA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8" t="1722" r="18045" b="8757"/>
          <a:stretch/>
        </p:blipFill>
        <p:spPr>
          <a:xfrm>
            <a:off x="6965813" y="2907426"/>
            <a:ext cx="3637786" cy="350338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20E10E8-009A-0C2A-B87F-0C0C5F591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t="19214" r="20304" b="6684"/>
          <a:stretch/>
        </p:blipFill>
        <p:spPr>
          <a:xfrm>
            <a:off x="1448405" y="2907426"/>
            <a:ext cx="3922501" cy="3503386"/>
          </a:xfrm>
        </p:spPr>
      </p:pic>
    </p:spTree>
    <p:extLst>
      <p:ext uri="{BB962C8B-B14F-4D97-AF65-F5344CB8AC3E}">
        <p14:creationId xmlns:p14="http://schemas.microsoft.com/office/powerpoint/2010/main" val="36534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1DBF-07B0-73D1-45A1-FE43591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5E06-7D4D-1F9D-324A-23A45465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46256" cy="3636511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430m users, 2.8 million subreddit communities</a:t>
            </a:r>
          </a:p>
          <a:p>
            <a:endParaRPr lang="en-US" dirty="0"/>
          </a:p>
          <a:p>
            <a:r>
              <a:rPr lang="en-US" dirty="0"/>
              <a:t>Useful for staying up to date on the latest news, knowledge, trends, memes</a:t>
            </a:r>
          </a:p>
          <a:p>
            <a:endParaRPr lang="en-US" dirty="0"/>
          </a:p>
          <a:p>
            <a:r>
              <a:rPr lang="en-US" dirty="0"/>
              <a:t>Which subreddits overlap heavily? </a:t>
            </a:r>
          </a:p>
          <a:p>
            <a:endParaRPr lang="en-US" dirty="0"/>
          </a:p>
          <a:p>
            <a:r>
              <a:rPr lang="en-US" dirty="0"/>
              <a:t>Likelihood of posting/commenting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, sky, several&#10;&#10;Description automatically generated">
            <a:extLst>
              <a:ext uri="{FF2B5EF4-FFF2-40B4-BE49-F238E27FC236}">
                <a16:creationId xmlns:a16="http://schemas.microsoft.com/office/drawing/2014/main" id="{DD1310C5-616C-91A5-4C57-EAEF9EA3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0" y="2449867"/>
            <a:ext cx="5123644" cy="34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557-0C79-B283-A236-5F70F372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94D-7D78-6450-5151-3E5EBC4C9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873A3-2DD8-B2BB-14F7-8FE0F9BD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Erdos-Renyi</a:t>
            </a:r>
            <a:r>
              <a:rPr lang="en-US" dirty="0"/>
              <a:t> Network (p=0.5)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B182A8-D9F3-258F-C3FC-B5438BA3CA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4" t="14780" r="21706" b="8730"/>
          <a:stretch/>
        </p:blipFill>
        <p:spPr>
          <a:xfrm>
            <a:off x="6849956" y="2907426"/>
            <a:ext cx="3869500" cy="3528688"/>
          </a:xfrm>
        </p:spPr>
      </p:pic>
      <p:pic>
        <p:nvPicPr>
          <p:cNvPr id="6" name="Content Placeholder 19" descr="Chart, bubble chart&#10;&#10;Description automatically generated">
            <a:extLst>
              <a:ext uri="{FF2B5EF4-FFF2-40B4-BE49-F238E27FC236}">
                <a16:creationId xmlns:a16="http://schemas.microsoft.com/office/drawing/2014/main" id="{AE61AFE8-D2FD-82DD-1C36-7FFB98523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t="4359" r="26401" b="11980"/>
          <a:stretch/>
        </p:blipFill>
        <p:spPr>
          <a:xfrm>
            <a:off x="1472544" y="2907426"/>
            <a:ext cx="3842149" cy="3528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91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557-0C79-B283-A236-5F70F372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94D-7D78-6450-5151-3E5EBC4C9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873A3-2DD8-B2BB-14F7-8FE0F9BD3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Barabasi</a:t>
            </a:r>
            <a:r>
              <a:rPr lang="en-US" dirty="0"/>
              <a:t>-Albert Network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B5E6DBB2-AAFB-33F0-5446-C569C6AEC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5" t="8716" r="22419" b="9574"/>
          <a:stretch/>
        </p:blipFill>
        <p:spPr>
          <a:xfrm>
            <a:off x="6996324" y="2907426"/>
            <a:ext cx="3576764" cy="3528688"/>
          </a:xfrm>
        </p:spPr>
      </p:pic>
      <p:pic>
        <p:nvPicPr>
          <p:cNvPr id="11" name="Content Placeholder 19" descr="Chart, bubble chart&#10;&#10;Description automatically generated">
            <a:extLst>
              <a:ext uri="{FF2B5EF4-FFF2-40B4-BE49-F238E27FC236}">
                <a16:creationId xmlns:a16="http://schemas.microsoft.com/office/drawing/2014/main" id="{515B841A-7620-6A2E-A146-B803DF85F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t="4359" r="26401" b="11980"/>
          <a:stretch/>
        </p:blipFill>
        <p:spPr>
          <a:xfrm>
            <a:off x="1488581" y="2907426"/>
            <a:ext cx="3842149" cy="3528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36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3FE-097B-1ECF-CF16-DFD68C41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E397-F288-8F47-FD65-4831B23B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84256" cy="3636511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K max = K min * N ^ (1 / </a:t>
            </a:r>
            <a:r>
              <a:rPr lang="el-GR" dirty="0"/>
              <a:t>γ</a:t>
            </a:r>
            <a:r>
              <a:rPr lang="en-US" dirty="0"/>
              <a:t> - 1)</a:t>
            </a:r>
          </a:p>
          <a:p>
            <a:r>
              <a:rPr lang="en-US" dirty="0"/>
              <a:t>46 = 6 * (29) ^ (1 / </a:t>
            </a:r>
            <a:r>
              <a:rPr lang="el-GR" dirty="0"/>
              <a:t>γ</a:t>
            </a:r>
            <a:r>
              <a:rPr lang="en-US" dirty="0"/>
              <a:t> – 1)</a:t>
            </a:r>
          </a:p>
          <a:p>
            <a:r>
              <a:rPr lang="el-GR" dirty="0"/>
              <a:t>γ</a:t>
            </a:r>
            <a:r>
              <a:rPr lang="en-US" dirty="0"/>
              <a:t> = 2.65, 2 &lt; </a:t>
            </a:r>
            <a:r>
              <a:rPr lang="el-GR" dirty="0"/>
              <a:t>γ</a:t>
            </a:r>
            <a:r>
              <a:rPr lang="en-US" dirty="0"/>
              <a:t> &lt; 3 </a:t>
            </a:r>
            <a:r>
              <a:rPr lang="en-US" dirty="0">
                <a:sym typeface="Wingdings" panose="05000000000000000000" pitchFamily="2" charset="2"/>
              </a:rPr>
              <a:t> Scale Free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Hubs present</a:t>
            </a:r>
          </a:p>
          <a:p>
            <a:r>
              <a:rPr lang="en-US" dirty="0"/>
              <a:t>Distribution of links to nodes follows a power law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19" descr="Chart, bubble chart&#10;&#10;Description automatically generated">
            <a:extLst>
              <a:ext uri="{FF2B5EF4-FFF2-40B4-BE49-F238E27FC236}">
                <a16:creationId xmlns:a16="http://schemas.microsoft.com/office/drawing/2014/main" id="{0A57A492-3F7F-4873-DFB3-4896F4B5B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t="4359" r="26401" b="11980"/>
          <a:stretch/>
        </p:blipFill>
        <p:spPr>
          <a:xfrm>
            <a:off x="5933647" y="983745"/>
            <a:ext cx="5909165" cy="54270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41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321B-23D3-B91D-AB4D-7618B2B1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9642-FC32-B58F-DEBE-E28B58ED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Scale Free</a:t>
            </a:r>
          </a:p>
          <a:p>
            <a:endParaRPr lang="en-US" dirty="0"/>
          </a:p>
          <a:p>
            <a:r>
              <a:rPr lang="en-US" dirty="0"/>
              <a:t>Top 21 subreddits have reasonable overlap</a:t>
            </a:r>
          </a:p>
          <a:p>
            <a:pPr lvl="1"/>
            <a:r>
              <a:rPr lang="en-US" dirty="0"/>
              <a:t>Some nodes extremely tied together by likelihood to post/comment</a:t>
            </a:r>
          </a:p>
          <a:p>
            <a:pPr lvl="1"/>
            <a:endParaRPr lang="en-US" dirty="0"/>
          </a:p>
          <a:p>
            <a:r>
              <a:rPr lang="en-US" dirty="0"/>
              <a:t>Expand network size, include top 100 or more subreddits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ParseHub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2AF6-8150-1E78-94E4-552EA576C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523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ED38-B75F-4824-D38B-34D33E0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345B-425E-B24B-2B0E-73CE013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74624" cy="3636511"/>
          </a:xfrm>
        </p:spPr>
        <p:txBody>
          <a:bodyPr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31 largest subreddits as of 2022</a:t>
            </a:r>
          </a:p>
          <a:p>
            <a:pPr lvl="1"/>
            <a:r>
              <a:rPr lang="en-US" dirty="0"/>
              <a:t>Scraped from oneupapp.io</a:t>
            </a:r>
          </a:p>
          <a:p>
            <a:endParaRPr lang="en-US" dirty="0"/>
          </a:p>
          <a:p>
            <a:r>
              <a:rPr lang="en-US" dirty="0"/>
              <a:t>User overlap of subreddits</a:t>
            </a:r>
          </a:p>
          <a:p>
            <a:pPr lvl="1"/>
            <a:r>
              <a:rPr lang="en-US" dirty="0"/>
              <a:t>Probability that r/subreddit_a user will post/comment on r/subreddit_b </a:t>
            </a:r>
          </a:p>
          <a:p>
            <a:pPr lvl="1"/>
            <a:r>
              <a:rPr lang="en-US" dirty="0"/>
              <a:t>Scraped from subredditstats.com (live)</a:t>
            </a:r>
          </a:p>
          <a:p>
            <a:endParaRPr lang="en-US" dirty="0"/>
          </a:p>
          <a:p>
            <a:r>
              <a:rPr lang="en-US" dirty="0"/>
              <a:t> Python, Selenium, NetworkX, Gephi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24733-5669-2C99-6A2E-C34D8571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28966"/>
              </p:ext>
            </p:extLst>
          </p:nvPr>
        </p:nvGraphicFramePr>
        <p:xfrm>
          <a:off x="5693336" y="1417638"/>
          <a:ext cx="3142754" cy="4189910"/>
        </p:xfrm>
        <a:graphic>
          <a:graphicData uri="http://schemas.openxmlformats.org/drawingml/2006/table">
            <a:tbl>
              <a:tblPr/>
              <a:tblGrid>
                <a:gridCol w="587687">
                  <a:extLst>
                    <a:ext uri="{9D8B030D-6E8A-4147-A177-3AD203B41FA5}">
                      <a16:colId xmlns:a16="http://schemas.microsoft.com/office/drawing/2014/main" val="2903203977"/>
                    </a:ext>
                  </a:extLst>
                </a:gridCol>
                <a:gridCol w="1566022">
                  <a:extLst>
                    <a:ext uri="{9D8B030D-6E8A-4147-A177-3AD203B41FA5}">
                      <a16:colId xmlns:a16="http://schemas.microsoft.com/office/drawing/2014/main" val="2301123729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101205509"/>
                    </a:ext>
                  </a:extLst>
                </a:gridCol>
              </a:tblGrid>
              <a:tr h="560904">
                <a:tc>
                  <a:txBody>
                    <a:bodyPr/>
                    <a:lstStyle/>
                    <a:p>
                      <a:r>
                        <a:rPr lang="en-US" sz="1100" b="1"/>
                        <a:t>Rank</a:t>
                      </a:r>
                      <a:endParaRPr lang="en-US" sz="110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Subreddit name</a:t>
                      </a:r>
                      <a:endParaRPr lang="en-US" sz="1100" dirty="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# of subscribers</a:t>
                      </a:r>
                      <a:endParaRPr lang="en-US" sz="1100" dirty="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5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/r/announcements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153,972,327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4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/r/funny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40,442,903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2547"/>
                  </a:ext>
                </a:extLst>
              </a:tr>
              <a:tr h="99161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/r/AskReddit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35,787,366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9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/r/gaming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32,799,784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45759"/>
                  </a:ext>
                </a:extLst>
              </a:tr>
              <a:tr h="131464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/r/aww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31,092,097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34657"/>
                  </a:ext>
                </a:extLst>
              </a:tr>
              <a:tr h="117306"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/r/Music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29,758,361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655100"/>
                  </a:ext>
                </a:extLst>
              </a:tr>
              <a:tr h="103149"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/r/pics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28,482,511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467950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/r/science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27,820,102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57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9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/r/worldnews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27,609,819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89894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10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/r/videos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26,642,802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6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11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/r/todayilearned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26,500,738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64095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12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/r/movies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26,414,252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390068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13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/r/news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24,551,097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886"/>
                  </a:ext>
                </a:extLst>
              </a:tr>
              <a:tr h="15527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/r/Showerthoughts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24,622,523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7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15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/r/EarthPorn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21,815,057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33433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16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/r/gi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21,707,631</a:t>
                      </a:r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87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EC7246-C19F-7E2D-3C73-BF7C0ACD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5914"/>
              </p:ext>
            </p:extLst>
          </p:nvPr>
        </p:nvGraphicFramePr>
        <p:xfrm>
          <a:off x="8836090" y="1417638"/>
          <a:ext cx="3142754" cy="4706184"/>
        </p:xfrm>
        <a:graphic>
          <a:graphicData uri="http://schemas.openxmlformats.org/drawingml/2006/table">
            <a:tbl>
              <a:tblPr/>
              <a:tblGrid>
                <a:gridCol w="587687">
                  <a:extLst>
                    <a:ext uri="{9D8B030D-6E8A-4147-A177-3AD203B41FA5}">
                      <a16:colId xmlns:a16="http://schemas.microsoft.com/office/drawing/2014/main" val="2903203977"/>
                    </a:ext>
                  </a:extLst>
                </a:gridCol>
                <a:gridCol w="1566022">
                  <a:extLst>
                    <a:ext uri="{9D8B030D-6E8A-4147-A177-3AD203B41FA5}">
                      <a16:colId xmlns:a16="http://schemas.microsoft.com/office/drawing/2014/main" val="2301123729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101205509"/>
                    </a:ext>
                  </a:extLst>
                </a:gridCol>
              </a:tblGrid>
              <a:tr h="560904">
                <a:tc>
                  <a:txBody>
                    <a:bodyPr/>
                    <a:lstStyle/>
                    <a:p>
                      <a:r>
                        <a:rPr lang="en-US" sz="1100" b="1"/>
                        <a:t>Rank</a:t>
                      </a:r>
                      <a:endParaRPr lang="en-US" sz="110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Subreddit name</a:t>
                      </a:r>
                      <a:endParaRPr lang="en-US" sz="1100" dirty="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# of subscribers</a:t>
                      </a:r>
                      <a:endParaRPr lang="en-US" sz="1100" dirty="0"/>
                    </a:p>
                  </a:txBody>
                  <a:tcPr marL="54045" marR="54045" marT="27023" marB="27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5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IAmA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21,696,773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4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/r/food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21,631,790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2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/r/askscience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21,217,290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95958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/r/Jokes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20,882,857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45759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/r/LifeProTips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20,733,482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34657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/r/explainlikeimfive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20,605,576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65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/r/Art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20,491,054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467950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/r/books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20,347,275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57642"/>
                  </a:ext>
                </a:extLst>
              </a:tr>
              <a:tr h="172841">
                <a:tc>
                  <a:txBody>
                    <a:bodyPr/>
                    <a:lstStyle/>
                    <a:p>
                      <a:r>
                        <a:rPr lang="en-US" sz="1100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/r/mildlyinteresting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19,479,815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189894"/>
                  </a:ext>
                </a:extLst>
              </a:tr>
              <a:tr h="126038">
                <a:tc>
                  <a:txBody>
                    <a:bodyPr/>
                    <a:lstStyle/>
                    <a:p>
                      <a:r>
                        <a:rPr lang="en-US" sz="1100"/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/r/nottheonion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19,481,767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67244"/>
                  </a:ext>
                </a:extLst>
              </a:tr>
              <a:tr h="158534">
                <a:tc>
                  <a:txBody>
                    <a:bodyPr/>
                    <a:lstStyle/>
                    <a:p>
                      <a:r>
                        <a:rPr lang="en-US" sz="1100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/r/DIY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19,416,881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64095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/r/sports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19,383,761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390068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r>
                        <a:rPr lang="en-US" sz="1100"/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/r/blog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18,983,596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886"/>
                  </a:ext>
                </a:extLst>
              </a:tr>
              <a:tr h="139444">
                <a:tc>
                  <a:txBody>
                    <a:bodyPr/>
                    <a:lstStyle/>
                    <a:p>
                      <a:r>
                        <a:rPr lang="en-US" sz="110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/r/space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18,856,839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7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/r/gadgets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17,795,689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33433"/>
                  </a:ext>
                </a:extLst>
              </a:tr>
              <a:tr h="2380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8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1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B36A-A4C1-2051-C31E-3D8DAA59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09F9-11CA-798B-F967-A4F3EDC21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4854299" cy="3638763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31 nodes, 580 directed links</a:t>
            </a:r>
          </a:p>
          <a:p>
            <a:pPr lvl="1"/>
            <a:r>
              <a:rPr lang="en-US" dirty="0"/>
              <a:t>Node weight: subscribers</a:t>
            </a:r>
          </a:p>
          <a:p>
            <a:pPr lvl="1"/>
            <a:r>
              <a:rPr lang="en-US" dirty="0"/>
              <a:t>Edge weight: probability that a user in the source subreddit will post/comment on the target subreddit</a:t>
            </a:r>
          </a:p>
          <a:p>
            <a:pPr lvl="1"/>
            <a:endParaRPr lang="en-US" dirty="0"/>
          </a:p>
          <a:p>
            <a:r>
              <a:rPr lang="en-US" dirty="0"/>
              <a:t>Diameter: 1</a:t>
            </a:r>
          </a:p>
          <a:p>
            <a:r>
              <a:rPr lang="en-US" dirty="0"/>
              <a:t>1 singleton, remaining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7062321-5852-8BB0-1A15-8DBA79F9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4"/>
          <a:stretch/>
        </p:blipFill>
        <p:spPr>
          <a:xfrm>
            <a:off x="5742266" y="1893498"/>
            <a:ext cx="5984513" cy="49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B36A-A4C1-2051-C31E-3D8DAA59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09F9-11CA-798B-F967-A4F3EDC21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3883917" cy="4547481"/>
          </a:xfrm>
        </p:spPr>
        <p:txBody>
          <a:bodyPr anchor="t">
            <a:normAutofit/>
          </a:bodyPr>
          <a:lstStyle/>
          <a:p>
            <a:r>
              <a:rPr lang="en-US" dirty="0"/>
              <a:t>29 nodes, 337 links</a:t>
            </a:r>
          </a:p>
          <a:p>
            <a:pPr lvl="1"/>
            <a:r>
              <a:rPr lang="en-US" dirty="0"/>
              <a:t>Excluded link weights &lt; 3</a:t>
            </a:r>
          </a:p>
          <a:p>
            <a:pPr lvl="1"/>
            <a:r>
              <a:rPr lang="en-US" dirty="0"/>
              <a:t>2 singletons removed</a:t>
            </a:r>
          </a:p>
          <a:p>
            <a:r>
              <a:rPr lang="en-US" dirty="0"/>
              <a:t>Diameter: 3 (ultra small-world)</a:t>
            </a:r>
          </a:p>
          <a:p>
            <a:r>
              <a:rPr lang="en-US" dirty="0"/>
              <a:t>1 component (after removal of 2 singletons)</a:t>
            </a:r>
          </a:p>
          <a:p>
            <a:r>
              <a:rPr lang="en-US" dirty="0"/>
              <a:t>Avg degree: 11.621</a:t>
            </a:r>
          </a:p>
          <a:p>
            <a:r>
              <a:rPr lang="en-US" dirty="0"/>
              <a:t>Avg weighted degree: 29.137</a:t>
            </a:r>
          </a:p>
          <a:p>
            <a:r>
              <a:rPr lang="en-US" dirty="0"/>
              <a:t>Density: 0.415</a:t>
            </a:r>
          </a:p>
          <a:p>
            <a:r>
              <a:rPr lang="en-US" dirty="0"/>
              <a:t>Modularity: 0.171</a:t>
            </a:r>
          </a:p>
          <a:p>
            <a:r>
              <a:rPr lang="en-US" dirty="0"/>
              <a:t>Avg path length: 1.4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 descr="Diagram&#10;&#10;Description automatically generated with low confidence">
            <a:extLst>
              <a:ext uri="{FF2B5EF4-FFF2-40B4-BE49-F238E27FC236}">
                <a16:creationId xmlns:a16="http://schemas.microsoft.com/office/drawing/2014/main" id="{D42CEA63-4F8C-67C4-02C9-0A27E75A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11091" r="25300" b="6281"/>
          <a:stretch/>
        </p:blipFill>
        <p:spPr>
          <a:xfrm>
            <a:off x="5415731" y="1907854"/>
            <a:ext cx="6262921" cy="495014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8F7C490-B0BF-94C1-71FA-B7E53C90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1" t="12339" r="37139" b="69622"/>
          <a:stretch/>
        </p:blipFill>
        <p:spPr>
          <a:xfrm>
            <a:off x="5411439" y="1907854"/>
            <a:ext cx="1179784" cy="8914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438016-8DBA-29D0-C776-B0C0E47DA704}"/>
              </a:ext>
            </a:extLst>
          </p:cNvPr>
          <p:cNvSpPr txBox="1"/>
          <p:nvPr/>
        </p:nvSpPr>
        <p:spPr>
          <a:xfrm>
            <a:off x="5411438" y="2077453"/>
            <a:ext cx="175194" cy="367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86AA81-410B-7E35-6C68-6CD8115C9877}"/>
              </a:ext>
            </a:extLst>
          </p:cNvPr>
          <p:cNvSpPr txBox="1"/>
          <p:nvPr/>
        </p:nvSpPr>
        <p:spPr>
          <a:xfrm rot="5400000">
            <a:off x="5537197" y="2633578"/>
            <a:ext cx="288661" cy="540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97F89F-8B4C-C1A3-178C-19A36881CC06}"/>
              </a:ext>
            </a:extLst>
          </p:cNvPr>
          <p:cNvSpPr/>
          <p:nvPr/>
        </p:nvSpPr>
        <p:spPr>
          <a:xfrm rot="20177233">
            <a:off x="5374951" y="2042583"/>
            <a:ext cx="1332970" cy="8046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74A4-6E30-5D45-2C59-41663A79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5F67-C7A7-831B-88D7-5BF01A10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149" y="2222287"/>
            <a:ext cx="5221141" cy="4435187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Hubs:</a:t>
            </a:r>
          </a:p>
          <a:p>
            <a:pPr lvl="1"/>
            <a:r>
              <a:rPr lang="en-US" dirty="0"/>
              <a:t>Out-Degree: blog (19), gifs (18), videos (16) </a:t>
            </a:r>
            <a:r>
              <a:rPr lang="en-US" dirty="0">
                <a:sym typeface="Wingdings" panose="05000000000000000000" pitchFamily="2" charset="2"/>
              </a:rPr>
              <a:t> influencers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In-Degree: gifs (28), gadgets (24), nottheonion (23) </a:t>
            </a:r>
            <a:r>
              <a:rPr lang="en-US" dirty="0">
                <a:sym typeface="Wingdings" panose="05000000000000000000" pitchFamily="2" charset="2"/>
              </a:rPr>
              <a:t> popular destinations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Betweenness Centrality: gifs, gadgets, pics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CC035E-3801-5987-51E5-DA92F646A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" r="20727" b="2747"/>
          <a:stretch/>
        </p:blipFill>
        <p:spPr>
          <a:xfrm>
            <a:off x="611301" y="2352915"/>
            <a:ext cx="5035519" cy="45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04C08BC-0231-0605-89AF-958FF943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59F6E-AA13-FCB9-9D5D-306696196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10790" y="167844"/>
            <a:ext cx="3970420" cy="4194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Degree Distribution</a:t>
            </a:r>
          </a:p>
        </p:txBody>
      </p:sp>
    </p:spTree>
    <p:extLst>
      <p:ext uri="{BB962C8B-B14F-4D97-AF65-F5344CB8AC3E}">
        <p14:creationId xmlns:p14="http://schemas.microsoft.com/office/powerpoint/2010/main" val="98220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9F6E-AA13-FCB9-9D5D-306696196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10790" y="167844"/>
            <a:ext cx="3970420" cy="4194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Degree Distribution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D3289C7-1A75-CA0B-0685-82178DAB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36" y="856449"/>
            <a:ext cx="9002327" cy="60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C61-5079-41A7-A260-A25E100F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Centrality Distributions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D4894B61-FBAB-B7C0-49AD-113713E46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" y="2329031"/>
            <a:ext cx="5310655" cy="3982991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2372EF47-C217-3404-C6B6-19329E3B4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9031"/>
            <a:ext cx="5310655" cy="3982991"/>
          </a:xfrm>
        </p:spPr>
      </p:pic>
    </p:spTree>
    <p:extLst>
      <p:ext uri="{BB962C8B-B14F-4D97-AF65-F5344CB8AC3E}">
        <p14:creationId xmlns:p14="http://schemas.microsoft.com/office/powerpoint/2010/main" val="181176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1992</TotalTime>
  <Words>713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Subreddit Similar Interactions Network</vt:lpstr>
      <vt:lpstr>Big Picture</vt:lpstr>
      <vt:lpstr>The Data</vt:lpstr>
      <vt:lpstr>Network Setup</vt:lpstr>
      <vt:lpstr>Global Properties</vt:lpstr>
      <vt:lpstr>Important Nodes</vt:lpstr>
      <vt:lpstr>Degree Distribution</vt:lpstr>
      <vt:lpstr>Degree Distribution</vt:lpstr>
      <vt:lpstr>Centrality Distributions</vt:lpstr>
      <vt:lpstr>Clustering Coefficient Distribution</vt:lpstr>
      <vt:lpstr>Girvan-Newman Clustering</vt:lpstr>
      <vt:lpstr>Louvain Clustering</vt:lpstr>
      <vt:lpstr>Clusters</vt:lpstr>
      <vt:lpstr>Resilience – Random Attack</vt:lpstr>
      <vt:lpstr>Random Attack</vt:lpstr>
      <vt:lpstr>Resilience – Targeted Attack</vt:lpstr>
      <vt:lpstr>Targeted Attack</vt:lpstr>
      <vt:lpstr>Network Comparisons</vt:lpstr>
      <vt:lpstr>Network Comparisons</vt:lpstr>
      <vt:lpstr>Network Comparisons</vt:lpstr>
      <vt:lpstr>Network Comparisons</vt:lpstr>
      <vt:lpstr>Network Nature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Similar Interactions Network</dc:title>
  <dc:creator>Subramaniam, Dipak</dc:creator>
  <cp:lastModifiedBy>Subramaniam, Dipak</cp:lastModifiedBy>
  <cp:revision>5</cp:revision>
  <dcterms:created xsi:type="dcterms:W3CDTF">2023-04-19T00:28:23Z</dcterms:created>
  <dcterms:modified xsi:type="dcterms:W3CDTF">2023-04-27T16:39:19Z</dcterms:modified>
</cp:coreProperties>
</file>