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Poppins Black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PoppinsBlack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Blac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cdae8d7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1cdae8d7b4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f130b52a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1f130b52a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f130b52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1f130b52a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f130b52a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1f130b52a0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130b52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1f130b52a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f130b52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1f130b52a0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cdae8d7b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1cdae8d7b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f130b52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1f130b52a0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cdae8d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1cdae8d7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cdae8d7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1cdae8d7b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100" y="273900"/>
            <a:ext cx="182880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0" u="none" cap="none" strike="noStrike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Title: Bottle Filling Simulation (D/D/1/K)</a:t>
            </a:r>
            <a:endParaRPr sz="10000">
              <a:solidFill>
                <a:schemeClr val="lt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822562" y="4271987"/>
            <a:ext cx="126165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Presented By: Dipak Raj Giri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Semester: Seventh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University: Far Western University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Subject: Simulation and Modeling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Faculty:BE Computer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0" y="0"/>
            <a:ext cx="541602" cy="10287000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9775" y="3745313"/>
            <a:ext cx="5624724" cy="562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2" name="Google Shape;172;p22"/>
          <p:cNvSpPr txBox="1"/>
          <p:nvPr/>
        </p:nvSpPr>
        <p:spPr>
          <a:xfrm>
            <a:off x="172500" y="16660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Server rate &lt; arrival rate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6725600" y="76206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654" l="20370" r="13470" t="21023"/>
          <a:stretch/>
        </p:blipFill>
        <p:spPr>
          <a:xfrm>
            <a:off x="1500675" y="1233500"/>
            <a:ext cx="15631650" cy="904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52988" l="28881" r="26821" t="7845"/>
          <a:stretch/>
        </p:blipFill>
        <p:spPr>
          <a:xfrm>
            <a:off x="0" y="0"/>
            <a:ext cx="18288001" cy="831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9677400" y="993375"/>
            <a:ext cx="14277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OR</a:t>
            </a:r>
            <a:endParaRPr b="1" sz="7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96225" y="870185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The Choice is Yours!!</a:t>
            </a:r>
            <a:endParaRPr b="1" sz="7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" name="Google Shape;95;p14"/>
          <p:cNvSpPr txBox="1"/>
          <p:nvPr/>
        </p:nvSpPr>
        <p:spPr>
          <a:xfrm>
            <a:off x="0" y="100490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Overview of D/D/1/K Model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736237" y="3197137"/>
            <a:ext cx="126165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D: Deterministic </a:t>
            </a: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interarrival</a:t>
            </a: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service times.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1: Single server system.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K: Finite queue capacity (Conveyor belt size).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100" y="7087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1589003" y="5925196"/>
            <a:ext cx="4149071" cy="4043458"/>
          </a:xfrm>
          <a:custGeom>
            <a:rect b="b" l="l" r="r" t="t"/>
            <a:pathLst>
              <a:path extrusionOk="0" h="4043458" w="4149071">
                <a:moveTo>
                  <a:pt x="0" y="0"/>
                </a:moveTo>
                <a:lnTo>
                  <a:pt x="4149070" y="0"/>
                </a:lnTo>
                <a:lnTo>
                  <a:pt x="4149070" y="4043458"/>
                </a:lnTo>
                <a:lnTo>
                  <a:pt x="0" y="4043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Google Shape;105;p15"/>
          <p:cNvSpPr txBox="1"/>
          <p:nvPr/>
        </p:nvSpPr>
        <p:spPr>
          <a:xfrm>
            <a:off x="0" y="137265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Entities</a:t>
            </a:r>
            <a:endParaRPr b="1" sz="7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764987" y="3248812"/>
            <a:ext cx="126165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Bottles (jobs to be processed).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Conveyor belt (queue).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Filling machine (server).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100" y="74551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2471735" y="6011559"/>
            <a:ext cx="4278356" cy="3570483"/>
          </a:xfrm>
          <a:custGeom>
            <a:rect b="b" l="l" r="r" t="t"/>
            <a:pathLst>
              <a:path extrusionOk="0" h="3570483" w="4278356">
                <a:moveTo>
                  <a:pt x="0" y="0"/>
                </a:moveTo>
                <a:lnTo>
                  <a:pt x="4278356" y="0"/>
                </a:lnTo>
                <a:lnTo>
                  <a:pt x="4278356" y="3570482"/>
                </a:lnTo>
                <a:lnTo>
                  <a:pt x="0" y="3570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16"/>
          <p:cNvSpPr txBox="1"/>
          <p:nvPr/>
        </p:nvSpPr>
        <p:spPr>
          <a:xfrm>
            <a:off x="0" y="136580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Parameters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873475" y="3241950"/>
            <a:ext cx="148269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Arrival Rate (λ)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Rate (μ)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 Bottles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Conveyor Belt Size (K)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6553100" y="74482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11930539" y="5741452"/>
            <a:ext cx="4441299" cy="4263647"/>
          </a:xfrm>
          <a:custGeom>
            <a:rect b="b" l="l" r="r" t="t"/>
            <a:pathLst>
              <a:path extrusionOk="0" h="4263647" w="4441299">
                <a:moveTo>
                  <a:pt x="0" y="0"/>
                </a:moveTo>
                <a:lnTo>
                  <a:pt x="4441298" y="0"/>
                </a:lnTo>
                <a:lnTo>
                  <a:pt x="4441298" y="4263646"/>
                </a:lnTo>
                <a:lnTo>
                  <a:pt x="0" y="4263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5" name="Google Shape;125;p17"/>
          <p:cNvSpPr txBox="1"/>
          <p:nvPr/>
        </p:nvSpPr>
        <p:spPr>
          <a:xfrm>
            <a:off x="541475" y="1206050"/>
            <a:ext cx="17746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Simulation Logic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636491" y="3082200"/>
            <a:ext cx="140814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 State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Arrival Logic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Serving Logic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 Conditions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6900549" y="7288500"/>
            <a:ext cx="207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11589003" y="5925196"/>
            <a:ext cx="4149071" cy="4043458"/>
          </a:xfrm>
          <a:custGeom>
            <a:rect b="b" l="l" r="r" t="t"/>
            <a:pathLst>
              <a:path extrusionOk="0" h="4043458" w="4149071">
                <a:moveTo>
                  <a:pt x="0" y="0"/>
                </a:moveTo>
                <a:lnTo>
                  <a:pt x="4149070" y="0"/>
                </a:lnTo>
                <a:lnTo>
                  <a:pt x="4149070" y="4043458"/>
                </a:lnTo>
                <a:lnTo>
                  <a:pt x="0" y="4043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" name="Google Shape;135;p18"/>
          <p:cNvSpPr txBox="1"/>
          <p:nvPr/>
        </p:nvSpPr>
        <p:spPr>
          <a:xfrm>
            <a:off x="541475" y="1206050"/>
            <a:ext cx="17746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Lets see the </a:t>
            </a: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Simulation 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6900549" y="7288500"/>
            <a:ext cx="207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7069466" y="3121958"/>
            <a:ext cx="4149071" cy="4043458"/>
          </a:xfrm>
          <a:custGeom>
            <a:rect b="b" l="l" r="r" t="t"/>
            <a:pathLst>
              <a:path extrusionOk="0" h="4043458" w="4149071">
                <a:moveTo>
                  <a:pt x="0" y="0"/>
                </a:moveTo>
                <a:lnTo>
                  <a:pt x="4149070" y="0"/>
                </a:lnTo>
                <a:lnTo>
                  <a:pt x="4149070" y="4043458"/>
                </a:lnTo>
                <a:lnTo>
                  <a:pt x="0" y="4043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4" name="Google Shape;144;p19"/>
          <p:cNvSpPr txBox="1"/>
          <p:nvPr/>
        </p:nvSpPr>
        <p:spPr>
          <a:xfrm>
            <a:off x="172500" y="153820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Conclusion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264325" y="3414350"/>
            <a:ext cx="166086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1: Server rate greater than arrival rate.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2: Server rate equal to arrival rate.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3: Server rate less than arrival rate.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6725600" y="76206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12471735" y="6011559"/>
            <a:ext cx="4278356" cy="3570483"/>
          </a:xfrm>
          <a:custGeom>
            <a:rect b="b" l="l" r="r" t="t"/>
            <a:pathLst>
              <a:path extrusionOk="0" h="3570483" w="4278356">
                <a:moveTo>
                  <a:pt x="0" y="0"/>
                </a:moveTo>
                <a:lnTo>
                  <a:pt x="4278356" y="0"/>
                </a:lnTo>
                <a:lnTo>
                  <a:pt x="4278356" y="3570482"/>
                </a:lnTo>
                <a:lnTo>
                  <a:pt x="0" y="3570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4" name="Google Shape;154;p20"/>
          <p:cNvSpPr txBox="1"/>
          <p:nvPr/>
        </p:nvSpPr>
        <p:spPr>
          <a:xfrm>
            <a:off x="172500" y="16660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Server rate &gt; arrival rate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6725600" y="76206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18388" r="12764" t="26286"/>
          <a:stretch/>
        </p:blipFill>
        <p:spPr>
          <a:xfrm>
            <a:off x="1807125" y="1244200"/>
            <a:ext cx="15018743" cy="90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3" name="Google Shape;163;p21"/>
          <p:cNvSpPr txBox="1"/>
          <p:nvPr/>
        </p:nvSpPr>
        <p:spPr>
          <a:xfrm>
            <a:off x="172500" y="16660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Server rate = arrival rate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6725600" y="76206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18503" r="6824" t="25969"/>
          <a:stretch/>
        </p:blipFill>
        <p:spPr>
          <a:xfrm>
            <a:off x="1353400" y="1410250"/>
            <a:ext cx="15926201" cy="88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