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7000" cx="18288000"/>
  <p:notesSz cx="6858000" cy="9144000"/>
  <p:embeddedFontLst>
    <p:embeddedFont>
      <p:font typeface="Lato"/>
      <p:regular r:id="rId17"/>
      <p:bold r:id="rId18"/>
      <p:italic r:id="rId19"/>
      <p:boldItalic r:id="rId20"/>
    </p:embeddedFont>
    <p:embeddedFont>
      <p:font typeface="Hind Guntur"/>
      <p:bold r:id="rId21"/>
    </p:embeddedFont>
    <p:embeddedFont>
      <p:font typeface="Poppins Black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22" Type="http://schemas.openxmlformats.org/officeDocument/2006/relationships/font" Target="fonts/PoppinsBlack-bold.fntdata"/><Relationship Id="rId10" Type="http://schemas.openxmlformats.org/officeDocument/2006/relationships/slide" Target="slides/slide5.xml"/><Relationship Id="rId21" Type="http://schemas.openxmlformats.org/officeDocument/2006/relationships/font" Target="fonts/HindGuntu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oppinsBlack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cdae8d7b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31cdae8d7b4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f130b52a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1f130b52a0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f130b52a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31f130b52a0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f130b52a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31f130b52a0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f130b52a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31f130b52a0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f130b52a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1f130b52a0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cdae8d7b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1cdae8d7b4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f130b52a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1f130b52a0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cdae8d7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31cdae8d7b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cdae8d7b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1cdae8d7b4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4A9D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 rot="2700000">
            <a:off x="15361560" y="2217060"/>
            <a:ext cx="5852880" cy="5852880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5" name="Google Shape;85;p13"/>
          <p:cNvSpPr txBox="1"/>
          <p:nvPr/>
        </p:nvSpPr>
        <p:spPr>
          <a:xfrm>
            <a:off x="100" y="273900"/>
            <a:ext cx="182880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0" u="none" cap="none" strike="noStrike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rPr>
              <a:t>Title: Bottle Filling Simulation (D/D/1/K)</a:t>
            </a:r>
            <a:endParaRPr sz="10000">
              <a:solidFill>
                <a:schemeClr val="lt1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822562" y="4271987"/>
            <a:ext cx="12616500" cy="55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Presented By: Dipak Raj Giri</a:t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Semester: Seventh</a:t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University: Far Western University</a:t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Subject: Simulation and Modeling</a:t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Faculty:BE Computer</a:t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0" y="0"/>
            <a:ext cx="541602" cy="10287000"/>
          </a:xfrm>
          <a:custGeom>
            <a:rect b="b" l="l" r="r" t="t"/>
            <a:pathLst>
              <a:path extrusionOk="0" h="2998468" w="157867">
                <a:moveTo>
                  <a:pt x="0" y="0"/>
                </a:moveTo>
                <a:lnTo>
                  <a:pt x="157867" y="0"/>
                </a:lnTo>
                <a:lnTo>
                  <a:pt x="157867" y="2998468"/>
                </a:lnTo>
                <a:lnTo>
                  <a:pt x="0" y="299846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9775" y="3745313"/>
            <a:ext cx="5624724" cy="562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4A9D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 rot="2700000">
            <a:off x="15361436" y="2217112"/>
            <a:ext cx="5853129" cy="5853129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9" name="Google Shape;179;p22"/>
          <p:cNvSpPr txBox="1"/>
          <p:nvPr/>
        </p:nvSpPr>
        <p:spPr>
          <a:xfrm>
            <a:off x="172500" y="166600"/>
            <a:ext cx="182880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rPr>
              <a:t>Server rate &lt; arrival rate</a:t>
            </a:r>
            <a:endParaRPr sz="7000">
              <a:solidFill>
                <a:schemeClr val="lt1"/>
              </a:solidFill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0" y="0"/>
            <a:ext cx="541484" cy="10284745"/>
          </a:xfrm>
          <a:custGeom>
            <a:rect b="b" l="l" r="r" t="t"/>
            <a:pathLst>
              <a:path extrusionOk="0" h="2998468" w="157867">
                <a:moveTo>
                  <a:pt x="0" y="0"/>
                </a:moveTo>
                <a:lnTo>
                  <a:pt x="157867" y="0"/>
                </a:lnTo>
                <a:lnTo>
                  <a:pt x="157867" y="2998468"/>
                </a:lnTo>
                <a:lnTo>
                  <a:pt x="0" y="299846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pic>
        <p:nvPicPr>
          <p:cNvPr id="181" name="Google Shape;181;p22"/>
          <p:cNvPicPr preferRelativeResize="0"/>
          <p:nvPr/>
        </p:nvPicPr>
        <p:blipFill rotWithShape="1">
          <a:blip r:embed="rId3">
            <a:alphaModFix/>
          </a:blip>
          <a:srcRect b="1654" l="20370" r="13470" t="21023"/>
          <a:stretch/>
        </p:blipFill>
        <p:spPr>
          <a:xfrm>
            <a:off x="2351500" y="1212963"/>
            <a:ext cx="13585000" cy="78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/>
          <p:nvPr/>
        </p:nvSpPr>
        <p:spPr>
          <a:xfrm>
            <a:off x="7600950" y="8905423"/>
            <a:ext cx="3086100" cy="1348604"/>
          </a:xfrm>
          <a:custGeom>
            <a:rect b="b" l="l" r="r" t="t"/>
            <a:pathLst>
              <a:path extrusionOk="0" h="1348604" w="3086100">
                <a:moveTo>
                  <a:pt x="0" y="0"/>
                </a:moveTo>
                <a:lnTo>
                  <a:pt x="3086100" y="0"/>
                </a:lnTo>
                <a:lnTo>
                  <a:pt x="3086100" y="1348604"/>
                </a:lnTo>
                <a:lnTo>
                  <a:pt x="0" y="13486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3" name="Google Shape;183;p22"/>
          <p:cNvSpPr txBox="1"/>
          <p:nvPr/>
        </p:nvSpPr>
        <p:spPr>
          <a:xfrm>
            <a:off x="8658299" y="9210133"/>
            <a:ext cx="971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8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2" u="none" cap="none" strike="noStrike">
                <a:solidFill>
                  <a:srgbClr val="FFFFFF"/>
                </a:solidFill>
                <a:latin typeface="Hind Guntur"/>
                <a:ea typeface="Hind Guntur"/>
                <a:cs typeface="Hind Guntur"/>
                <a:sym typeface="Hind Guntur"/>
              </a:rPr>
              <a:t>0</a:t>
            </a:r>
            <a:r>
              <a:rPr b="1" lang="en-US" sz="4802">
                <a:solidFill>
                  <a:srgbClr val="FFFFFF"/>
                </a:solidFill>
                <a:latin typeface="Hind Guntur"/>
                <a:ea typeface="Hind Guntur"/>
                <a:cs typeface="Hind Guntur"/>
                <a:sym typeface="Hind Guntur"/>
              </a:rPr>
              <a:t>9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4A9D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3"/>
          <p:cNvPicPr preferRelativeResize="0"/>
          <p:nvPr/>
        </p:nvPicPr>
        <p:blipFill rotWithShape="1">
          <a:blip r:embed="rId3">
            <a:alphaModFix/>
          </a:blip>
          <a:srcRect b="52988" l="28881" r="26821" t="7845"/>
          <a:stretch/>
        </p:blipFill>
        <p:spPr>
          <a:xfrm>
            <a:off x="0" y="0"/>
            <a:ext cx="18288001" cy="831772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3"/>
          <p:cNvSpPr txBox="1"/>
          <p:nvPr/>
        </p:nvSpPr>
        <p:spPr>
          <a:xfrm>
            <a:off x="9677400" y="993375"/>
            <a:ext cx="14277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rPr>
              <a:t>OR</a:t>
            </a:r>
            <a:endParaRPr b="1" sz="7000">
              <a:solidFill>
                <a:schemeClr val="lt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96225" y="8701850"/>
            <a:ext cx="182880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rPr>
              <a:t>The Choice is Yours!!</a:t>
            </a:r>
            <a:endParaRPr b="1" sz="7000">
              <a:solidFill>
                <a:schemeClr val="lt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4A9D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 rot="2700000">
            <a:off x="15361436" y="2217112"/>
            <a:ext cx="5853129" cy="5853129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4" name="Google Shape;94;p14"/>
          <p:cNvSpPr txBox="1"/>
          <p:nvPr/>
        </p:nvSpPr>
        <p:spPr>
          <a:xfrm>
            <a:off x="0" y="1004900"/>
            <a:ext cx="182880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rPr>
              <a:t>Overview of D/D/1/K Model</a:t>
            </a:r>
            <a:endParaRPr sz="7000">
              <a:solidFill>
                <a:schemeClr val="lt1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736237" y="3197137"/>
            <a:ext cx="126165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D: Deterministic </a:t>
            </a:r>
            <a:r>
              <a:rPr b="1" lang="en-US"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interarrival</a:t>
            </a:r>
            <a:r>
              <a:rPr b="1" lang="en-US"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and service times.</a:t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1: Single server system.</a:t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K: Finite queue capacity (Conveyor belt size).</a:t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0" y="0"/>
            <a:ext cx="541484" cy="10284745"/>
          </a:xfrm>
          <a:custGeom>
            <a:rect b="b" l="l" r="r" t="t"/>
            <a:pathLst>
              <a:path extrusionOk="0" h="2998468" w="157867">
                <a:moveTo>
                  <a:pt x="0" y="0"/>
                </a:moveTo>
                <a:lnTo>
                  <a:pt x="157867" y="0"/>
                </a:lnTo>
                <a:lnTo>
                  <a:pt x="157867" y="2998468"/>
                </a:lnTo>
                <a:lnTo>
                  <a:pt x="0" y="29984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7" name="Google Shape;97;p14"/>
          <p:cNvSpPr/>
          <p:nvPr/>
        </p:nvSpPr>
        <p:spPr>
          <a:xfrm>
            <a:off x="11589003" y="5925196"/>
            <a:ext cx="4149071" cy="4043458"/>
          </a:xfrm>
          <a:custGeom>
            <a:rect b="b" l="l" r="r" t="t"/>
            <a:pathLst>
              <a:path extrusionOk="0" h="4043458" w="4149071">
                <a:moveTo>
                  <a:pt x="0" y="0"/>
                </a:moveTo>
                <a:lnTo>
                  <a:pt x="4149070" y="0"/>
                </a:lnTo>
                <a:lnTo>
                  <a:pt x="4149070" y="4043458"/>
                </a:lnTo>
                <a:lnTo>
                  <a:pt x="0" y="40434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8" name="Google Shape;98;p14"/>
          <p:cNvSpPr/>
          <p:nvPr/>
        </p:nvSpPr>
        <p:spPr>
          <a:xfrm>
            <a:off x="7600950" y="8905423"/>
            <a:ext cx="3086100" cy="1348604"/>
          </a:xfrm>
          <a:custGeom>
            <a:rect b="b" l="l" r="r" t="t"/>
            <a:pathLst>
              <a:path extrusionOk="0" h="1348604" w="3086100">
                <a:moveTo>
                  <a:pt x="0" y="0"/>
                </a:moveTo>
                <a:lnTo>
                  <a:pt x="3086100" y="0"/>
                </a:lnTo>
                <a:lnTo>
                  <a:pt x="3086100" y="1348604"/>
                </a:lnTo>
                <a:lnTo>
                  <a:pt x="0" y="13486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9" name="Google Shape;99;p14"/>
          <p:cNvSpPr txBox="1"/>
          <p:nvPr/>
        </p:nvSpPr>
        <p:spPr>
          <a:xfrm>
            <a:off x="8658299" y="9210133"/>
            <a:ext cx="971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8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2" u="none" cap="none" strike="noStrike">
                <a:solidFill>
                  <a:srgbClr val="FFFFFF"/>
                </a:solidFill>
                <a:latin typeface="Hind Guntur"/>
                <a:ea typeface="Hind Guntur"/>
                <a:cs typeface="Hind Guntur"/>
                <a:sym typeface="Hind Guntur"/>
              </a:rPr>
              <a:t>0</a:t>
            </a:r>
            <a:r>
              <a:rPr b="1" lang="en-US" sz="4802">
                <a:solidFill>
                  <a:srgbClr val="FFFFFF"/>
                </a:solidFill>
                <a:latin typeface="Hind Guntur"/>
                <a:ea typeface="Hind Guntur"/>
                <a:cs typeface="Hind Guntur"/>
                <a:sym typeface="Hind Guntur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4A9D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/>
          <p:nvPr/>
        </p:nvSpPr>
        <p:spPr>
          <a:xfrm rot="2700000">
            <a:off x="15361436" y="2217112"/>
            <a:ext cx="5853129" cy="5853129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5" name="Google Shape;105;p15"/>
          <p:cNvSpPr txBox="1"/>
          <p:nvPr/>
        </p:nvSpPr>
        <p:spPr>
          <a:xfrm>
            <a:off x="0" y="1372650"/>
            <a:ext cx="182880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70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rPr>
              <a:t>Entities</a:t>
            </a:r>
            <a:endParaRPr b="1" sz="7000">
              <a:solidFill>
                <a:schemeClr val="lt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1764987" y="3248812"/>
            <a:ext cx="126165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143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ato"/>
              <a:buChar char="●"/>
            </a:pPr>
            <a:r>
              <a:rPr b="1" lang="en-US"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Bottles (jobs to be processed).</a:t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143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ato"/>
              <a:buChar char="●"/>
            </a:pPr>
            <a:r>
              <a:rPr b="1" lang="en-US"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Conveyor belt (queue).</a:t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143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ato"/>
              <a:buChar char="●"/>
            </a:pPr>
            <a:r>
              <a:rPr b="1" lang="en-US"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Filling machine (server).</a:t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0" y="0"/>
            <a:ext cx="541484" cy="10284745"/>
          </a:xfrm>
          <a:custGeom>
            <a:rect b="b" l="l" r="r" t="t"/>
            <a:pathLst>
              <a:path extrusionOk="0" h="2998468" w="157867">
                <a:moveTo>
                  <a:pt x="0" y="0"/>
                </a:moveTo>
                <a:lnTo>
                  <a:pt x="157867" y="0"/>
                </a:lnTo>
                <a:lnTo>
                  <a:pt x="157867" y="2998468"/>
                </a:lnTo>
                <a:lnTo>
                  <a:pt x="0" y="299846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08" name="Google Shape;108;p15"/>
          <p:cNvSpPr/>
          <p:nvPr/>
        </p:nvSpPr>
        <p:spPr>
          <a:xfrm>
            <a:off x="12471735" y="6011559"/>
            <a:ext cx="4278356" cy="3570483"/>
          </a:xfrm>
          <a:custGeom>
            <a:rect b="b" l="l" r="r" t="t"/>
            <a:pathLst>
              <a:path extrusionOk="0" h="3570483" w="4278356">
                <a:moveTo>
                  <a:pt x="0" y="0"/>
                </a:moveTo>
                <a:lnTo>
                  <a:pt x="4278356" y="0"/>
                </a:lnTo>
                <a:lnTo>
                  <a:pt x="4278356" y="3570482"/>
                </a:lnTo>
                <a:lnTo>
                  <a:pt x="0" y="35704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9" name="Google Shape;109;p15"/>
          <p:cNvSpPr/>
          <p:nvPr/>
        </p:nvSpPr>
        <p:spPr>
          <a:xfrm>
            <a:off x="7600950" y="8905423"/>
            <a:ext cx="3086100" cy="1348604"/>
          </a:xfrm>
          <a:custGeom>
            <a:rect b="b" l="l" r="r" t="t"/>
            <a:pathLst>
              <a:path extrusionOk="0" h="1348604" w="3086100">
                <a:moveTo>
                  <a:pt x="0" y="0"/>
                </a:moveTo>
                <a:lnTo>
                  <a:pt x="3086100" y="0"/>
                </a:lnTo>
                <a:lnTo>
                  <a:pt x="3086100" y="1348604"/>
                </a:lnTo>
                <a:lnTo>
                  <a:pt x="0" y="13486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0" name="Google Shape;110;p15"/>
          <p:cNvSpPr txBox="1"/>
          <p:nvPr/>
        </p:nvSpPr>
        <p:spPr>
          <a:xfrm>
            <a:off x="8658299" y="9210133"/>
            <a:ext cx="971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8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2" u="none" cap="none" strike="noStrike">
                <a:solidFill>
                  <a:srgbClr val="FFFFFF"/>
                </a:solidFill>
                <a:latin typeface="Hind Guntur"/>
                <a:ea typeface="Hind Guntur"/>
                <a:cs typeface="Hind Guntur"/>
                <a:sym typeface="Hind Guntur"/>
              </a:rPr>
              <a:t>0</a:t>
            </a:r>
            <a:r>
              <a:rPr b="1" lang="en-US" sz="4802">
                <a:solidFill>
                  <a:srgbClr val="FFFFFF"/>
                </a:solidFill>
                <a:latin typeface="Hind Guntur"/>
                <a:ea typeface="Hind Guntur"/>
                <a:cs typeface="Hind Guntur"/>
                <a:sym typeface="Hind Guntur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4A9D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 rot="2700000">
            <a:off x="15361436" y="2217112"/>
            <a:ext cx="5853129" cy="5853129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6" name="Google Shape;116;p16"/>
          <p:cNvSpPr txBox="1"/>
          <p:nvPr/>
        </p:nvSpPr>
        <p:spPr>
          <a:xfrm>
            <a:off x="0" y="1365800"/>
            <a:ext cx="182880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rPr>
              <a:t>Parameters</a:t>
            </a:r>
            <a:endParaRPr sz="7000">
              <a:solidFill>
                <a:schemeClr val="lt1"/>
              </a:solidFill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2873475" y="3241950"/>
            <a:ext cx="14826900" cy="4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143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ato"/>
              <a:buChar char="●"/>
            </a:pPr>
            <a:r>
              <a:rPr b="1" lang="en-US"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Arrival Rate (λ)</a:t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143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ato"/>
              <a:buChar char="●"/>
            </a:pPr>
            <a:r>
              <a:rPr b="1" lang="en-US"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Rate (μ)</a:t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143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ato"/>
              <a:buChar char="●"/>
            </a:pPr>
            <a:r>
              <a:rPr b="1" lang="en-US"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Initial Bottles</a:t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143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ato"/>
              <a:buChar char="●"/>
            </a:pPr>
            <a:r>
              <a:rPr b="1" lang="en-US"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Conveyor Belt Size (K)</a:t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0" y="0"/>
            <a:ext cx="541484" cy="10284745"/>
          </a:xfrm>
          <a:custGeom>
            <a:rect b="b" l="l" r="r" t="t"/>
            <a:pathLst>
              <a:path extrusionOk="0" h="2998468" w="157867">
                <a:moveTo>
                  <a:pt x="0" y="0"/>
                </a:moveTo>
                <a:lnTo>
                  <a:pt x="157867" y="0"/>
                </a:lnTo>
                <a:lnTo>
                  <a:pt x="157867" y="2998468"/>
                </a:lnTo>
                <a:lnTo>
                  <a:pt x="0" y="299846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9" name="Google Shape;119;p16"/>
          <p:cNvSpPr/>
          <p:nvPr/>
        </p:nvSpPr>
        <p:spPr>
          <a:xfrm>
            <a:off x="11930539" y="5741452"/>
            <a:ext cx="4441299" cy="4263647"/>
          </a:xfrm>
          <a:custGeom>
            <a:rect b="b" l="l" r="r" t="t"/>
            <a:pathLst>
              <a:path extrusionOk="0" h="4263647" w="4441299">
                <a:moveTo>
                  <a:pt x="0" y="0"/>
                </a:moveTo>
                <a:lnTo>
                  <a:pt x="4441298" y="0"/>
                </a:lnTo>
                <a:lnTo>
                  <a:pt x="4441298" y="4263646"/>
                </a:lnTo>
                <a:lnTo>
                  <a:pt x="0" y="42636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0" name="Google Shape;120;p16"/>
          <p:cNvSpPr/>
          <p:nvPr/>
        </p:nvSpPr>
        <p:spPr>
          <a:xfrm>
            <a:off x="7600950" y="8905423"/>
            <a:ext cx="3086100" cy="1348604"/>
          </a:xfrm>
          <a:custGeom>
            <a:rect b="b" l="l" r="r" t="t"/>
            <a:pathLst>
              <a:path extrusionOk="0" h="1348604" w="3086100">
                <a:moveTo>
                  <a:pt x="0" y="0"/>
                </a:moveTo>
                <a:lnTo>
                  <a:pt x="3086100" y="0"/>
                </a:lnTo>
                <a:lnTo>
                  <a:pt x="3086100" y="1348604"/>
                </a:lnTo>
                <a:lnTo>
                  <a:pt x="0" y="13486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1" name="Google Shape;121;p16"/>
          <p:cNvSpPr txBox="1"/>
          <p:nvPr/>
        </p:nvSpPr>
        <p:spPr>
          <a:xfrm>
            <a:off x="8658299" y="9210133"/>
            <a:ext cx="971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8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2" u="none" cap="none" strike="noStrike">
                <a:solidFill>
                  <a:srgbClr val="FFFFFF"/>
                </a:solidFill>
                <a:latin typeface="Hind Guntur"/>
                <a:ea typeface="Hind Guntur"/>
                <a:cs typeface="Hind Guntur"/>
                <a:sym typeface="Hind Guntur"/>
              </a:rPr>
              <a:t>0</a:t>
            </a:r>
            <a:r>
              <a:rPr b="1" lang="en-US" sz="4802">
                <a:solidFill>
                  <a:srgbClr val="FFFFFF"/>
                </a:solidFill>
                <a:latin typeface="Hind Guntur"/>
                <a:ea typeface="Hind Guntur"/>
                <a:cs typeface="Hind Guntur"/>
                <a:sym typeface="Hind Guntur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4A9D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 rot="2700000">
            <a:off x="15361436" y="2217112"/>
            <a:ext cx="5853129" cy="5853129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7" name="Google Shape;127;p17"/>
          <p:cNvSpPr txBox="1"/>
          <p:nvPr/>
        </p:nvSpPr>
        <p:spPr>
          <a:xfrm>
            <a:off x="541475" y="1206050"/>
            <a:ext cx="177465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rPr>
              <a:t>Simulation Logic</a:t>
            </a:r>
            <a:endParaRPr sz="7000">
              <a:solidFill>
                <a:schemeClr val="lt1"/>
              </a:solidFill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3636491" y="3082200"/>
            <a:ext cx="140814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143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ato"/>
              <a:buChar char="●"/>
            </a:pPr>
            <a:r>
              <a:rPr b="1" lang="en-US"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Initial State</a:t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143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ato"/>
              <a:buChar char="●"/>
            </a:pPr>
            <a:r>
              <a:rPr b="1" lang="en-US"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Arrival Logic</a:t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143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ato"/>
              <a:buChar char="●"/>
            </a:pPr>
            <a:r>
              <a:rPr b="1" lang="en-US"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Serving Logic</a:t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143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ato"/>
              <a:buChar char="●"/>
            </a:pPr>
            <a:r>
              <a:rPr b="1" lang="en-US"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End Conditions</a:t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0" y="0"/>
            <a:ext cx="541484" cy="10284745"/>
          </a:xfrm>
          <a:custGeom>
            <a:rect b="b" l="l" r="r" t="t"/>
            <a:pathLst>
              <a:path extrusionOk="0" h="2998468" w="157867">
                <a:moveTo>
                  <a:pt x="0" y="0"/>
                </a:moveTo>
                <a:lnTo>
                  <a:pt x="157867" y="0"/>
                </a:lnTo>
                <a:lnTo>
                  <a:pt x="157867" y="2998468"/>
                </a:lnTo>
                <a:lnTo>
                  <a:pt x="0" y="299846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30" name="Google Shape;130;p17"/>
          <p:cNvSpPr/>
          <p:nvPr/>
        </p:nvSpPr>
        <p:spPr>
          <a:xfrm>
            <a:off x="11589003" y="5925196"/>
            <a:ext cx="4149071" cy="4043458"/>
          </a:xfrm>
          <a:custGeom>
            <a:rect b="b" l="l" r="r" t="t"/>
            <a:pathLst>
              <a:path extrusionOk="0" h="4043458" w="4149071">
                <a:moveTo>
                  <a:pt x="0" y="0"/>
                </a:moveTo>
                <a:lnTo>
                  <a:pt x="4149070" y="0"/>
                </a:lnTo>
                <a:lnTo>
                  <a:pt x="4149070" y="4043458"/>
                </a:lnTo>
                <a:lnTo>
                  <a:pt x="0" y="40434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1" name="Google Shape;131;p17"/>
          <p:cNvSpPr/>
          <p:nvPr/>
        </p:nvSpPr>
        <p:spPr>
          <a:xfrm>
            <a:off x="7600950" y="8905423"/>
            <a:ext cx="3086100" cy="1348604"/>
          </a:xfrm>
          <a:custGeom>
            <a:rect b="b" l="l" r="r" t="t"/>
            <a:pathLst>
              <a:path extrusionOk="0" h="1348604" w="3086100">
                <a:moveTo>
                  <a:pt x="0" y="0"/>
                </a:moveTo>
                <a:lnTo>
                  <a:pt x="3086100" y="0"/>
                </a:lnTo>
                <a:lnTo>
                  <a:pt x="3086100" y="1348604"/>
                </a:lnTo>
                <a:lnTo>
                  <a:pt x="0" y="13486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2" name="Google Shape;132;p17"/>
          <p:cNvSpPr txBox="1"/>
          <p:nvPr/>
        </p:nvSpPr>
        <p:spPr>
          <a:xfrm>
            <a:off x="8658299" y="9210133"/>
            <a:ext cx="971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8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2" u="none" cap="none" strike="noStrike">
                <a:solidFill>
                  <a:srgbClr val="FFFFFF"/>
                </a:solidFill>
                <a:latin typeface="Hind Guntur"/>
                <a:ea typeface="Hind Guntur"/>
                <a:cs typeface="Hind Guntur"/>
                <a:sym typeface="Hind Guntur"/>
              </a:rPr>
              <a:t>0</a:t>
            </a:r>
            <a:r>
              <a:rPr b="1" lang="en-US" sz="4802">
                <a:solidFill>
                  <a:srgbClr val="FFFFFF"/>
                </a:solidFill>
                <a:latin typeface="Hind Guntur"/>
                <a:ea typeface="Hind Guntur"/>
                <a:cs typeface="Hind Guntur"/>
                <a:sym typeface="Hind Guntur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4A9D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 rot="2700000">
            <a:off x="15361436" y="2217112"/>
            <a:ext cx="5853129" cy="5853129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8" name="Google Shape;138;p18"/>
          <p:cNvSpPr txBox="1"/>
          <p:nvPr/>
        </p:nvSpPr>
        <p:spPr>
          <a:xfrm>
            <a:off x="541475" y="1206050"/>
            <a:ext cx="177465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rPr>
              <a:t>Lets see the </a:t>
            </a:r>
            <a:r>
              <a:rPr b="1" lang="en-US" sz="70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rPr>
              <a:t>Simulation </a:t>
            </a:r>
            <a:endParaRPr sz="7000">
              <a:solidFill>
                <a:schemeClr val="lt1"/>
              </a:solidFill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0" y="0"/>
            <a:ext cx="541484" cy="10284745"/>
          </a:xfrm>
          <a:custGeom>
            <a:rect b="b" l="l" r="r" t="t"/>
            <a:pathLst>
              <a:path extrusionOk="0" h="2998468" w="157867">
                <a:moveTo>
                  <a:pt x="0" y="0"/>
                </a:moveTo>
                <a:lnTo>
                  <a:pt x="157867" y="0"/>
                </a:lnTo>
                <a:lnTo>
                  <a:pt x="157867" y="2998468"/>
                </a:lnTo>
                <a:lnTo>
                  <a:pt x="0" y="299846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40" name="Google Shape;140;p18"/>
          <p:cNvSpPr/>
          <p:nvPr/>
        </p:nvSpPr>
        <p:spPr>
          <a:xfrm>
            <a:off x="7069466" y="3121958"/>
            <a:ext cx="4149071" cy="4043458"/>
          </a:xfrm>
          <a:custGeom>
            <a:rect b="b" l="l" r="r" t="t"/>
            <a:pathLst>
              <a:path extrusionOk="0" h="4043458" w="4149071">
                <a:moveTo>
                  <a:pt x="0" y="0"/>
                </a:moveTo>
                <a:lnTo>
                  <a:pt x="4149070" y="0"/>
                </a:lnTo>
                <a:lnTo>
                  <a:pt x="4149070" y="4043458"/>
                </a:lnTo>
                <a:lnTo>
                  <a:pt x="0" y="40434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1" name="Google Shape;141;p18"/>
          <p:cNvSpPr/>
          <p:nvPr/>
        </p:nvSpPr>
        <p:spPr>
          <a:xfrm>
            <a:off x="7600950" y="8905423"/>
            <a:ext cx="3086100" cy="1348604"/>
          </a:xfrm>
          <a:custGeom>
            <a:rect b="b" l="l" r="r" t="t"/>
            <a:pathLst>
              <a:path extrusionOk="0" h="1348604" w="3086100">
                <a:moveTo>
                  <a:pt x="0" y="0"/>
                </a:moveTo>
                <a:lnTo>
                  <a:pt x="3086100" y="0"/>
                </a:lnTo>
                <a:lnTo>
                  <a:pt x="3086100" y="1348604"/>
                </a:lnTo>
                <a:lnTo>
                  <a:pt x="0" y="13486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2" name="Google Shape;142;p18"/>
          <p:cNvSpPr txBox="1"/>
          <p:nvPr/>
        </p:nvSpPr>
        <p:spPr>
          <a:xfrm>
            <a:off x="8658299" y="9210133"/>
            <a:ext cx="971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8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2" u="none" cap="none" strike="noStrike">
                <a:solidFill>
                  <a:srgbClr val="FFFFFF"/>
                </a:solidFill>
                <a:latin typeface="Hind Guntur"/>
                <a:ea typeface="Hind Guntur"/>
                <a:cs typeface="Hind Guntur"/>
                <a:sym typeface="Hind Guntur"/>
              </a:rPr>
              <a:t>0</a:t>
            </a:r>
            <a:r>
              <a:rPr b="1" lang="en-US" sz="4802">
                <a:solidFill>
                  <a:srgbClr val="FFFFFF"/>
                </a:solidFill>
                <a:latin typeface="Hind Guntur"/>
                <a:ea typeface="Hind Guntur"/>
                <a:cs typeface="Hind Guntur"/>
                <a:sym typeface="Hind Guntur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4A9D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/>
          <p:nvPr/>
        </p:nvSpPr>
        <p:spPr>
          <a:xfrm rot="2700000">
            <a:off x="15361436" y="2217112"/>
            <a:ext cx="5853129" cy="5853129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8" name="Google Shape;148;p19"/>
          <p:cNvSpPr txBox="1"/>
          <p:nvPr/>
        </p:nvSpPr>
        <p:spPr>
          <a:xfrm>
            <a:off x="172500" y="1538200"/>
            <a:ext cx="182880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rPr>
              <a:t>Conclusion</a:t>
            </a:r>
            <a:endParaRPr sz="7000">
              <a:solidFill>
                <a:schemeClr val="lt1"/>
              </a:solidFill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1264325" y="3414350"/>
            <a:ext cx="166086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143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ato"/>
              <a:buChar char="●"/>
            </a:pPr>
            <a:r>
              <a:rPr b="1" lang="en-US"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Case 1: Server rate greater than arrival rate.</a:t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143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ato"/>
              <a:buChar char="●"/>
            </a:pPr>
            <a:r>
              <a:rPr b="1" lang="en-US"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Case 2: Server rate equal to arrival rate.</a:t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143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ato"/>
              <a:buChar char="●"/>
            </a:pPr>
            <a:r>
              <a:rPr b="1" lang="en-US"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Case 3: Server rate less than arrival rate.</a:t>
            </a:r>
            <a:endParaRPr b="1" sz="4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0" y="0"/>
            <a:ext cx="541484" cy="10284745"/>
          </a:xfrm>
          <a:custGeom>
            <a:rect b="b" l="l" r="r" t="t"/>
            <a:pathLst>
              <a:path extrusionOk="0" h="2998468" w="157867">
                <a:moveTo>
                  <a:pt x="0" y="0"/>
                </a:moveTo>
                <a:lnTo>
                  <a:pt x="157867" y="0"/>
                </a:lnTo>
                <a:lnTo>
                  <a:pt x="157867" y="2998468"/>
                </a:lnTo>
                <a:lnTo>
                  <a:pt x="0" y="299846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51" name="Google Shape;151;p19"/>
          <p:cNvSpPr/>
          <p:nvPr/>
        </p:nvSpPr>
        <p:spPr>
          <a:xfrm>
            <a:off x="12471735" y="6011559"/>
            <a:ext cx="4278356" cy="3570483"/>
          </a:xfrm>
          <a:custGeom>
            <a:rect b="b" l="l" r="r" t="t"/>
            <a:pathLst>
              <a:path extrusionOk="0" h="3570483" w="4278356">
                <a:moveTo>
                  <a:pt x="0" y="0"/>
                </a:moveTo>
                <a:lnTo>
                  <a:pt x="4278356" y="0"/>
                </a:lnTo>
                <a:lnTo>
                  <a:pt x="4278356" y="3570482"/>
                </a:lnTo>
                <a:lnTo>
                  <a:pt x="0" y="35704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2" name="Google Shape;152;p19"/>
          <p:cNvSpPr/>
          <p:nvPr/>
        </p:nvSpPr>
        <p:spPr>
          <a:xfrm>
            <a:off x="7600950" y="8905423"/>
            <a:ext cx="3086100" cy="1348604"/>
          </a:xfrm>
          <a:custGeom>
            <a:rect b="b" l="l" r="r" t="t"/>
            <a:pathLst>
              <a:path extrusionOk="0" h="1348604" w="3086100">
                <a:moveTo>
                  <a:pt x="0" y="0"/>
                </a:moveTo>
                <a:lnTo>
                  <a:pt x="3086100" y="0"/>
                </a:lnTo>
                <a:lnTo>
                  <a:pt x="3086100" y="1348604"/>
                </a:lnTo>
                <a:lnTo>
                  <a:pt x="0" y="13486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3" name="Google Shape;153;p19"/>
          <p:cNvSpPr txBox="1"/>
          <p:nvPr/>
        </p:nvSpPr>
        <p:spPr>
          <a:xfrm>
            <a:off x="8658299" y="9210133"/>
            <a:ext cx="971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8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2" u="none" cap="none" strike="noStrike">
                <a:solidFill>
                  <a:srgbClr val="FFFFFF"/>
                </a:solidFill>
                <a:latin typeface="Hind Guntur"/>
                <a:ea typeface="Hind Guntur"/>
                <a:cs typeface="Hind Guntur"/>
                <a:sym typeface="Hind Guntur"/>
              </a:rPr>
              <a:t>0</a:t>
            </a:r>
            <a:r>
              <a:rPr b="1" lang="en-US" sz="4802">
                <a:solidFill>
                  <a:srgbClr val="FFFFFF"/>
                </a:solidFill>
                <a:latin typeface="Hind Guntur"/>
                <a:ea typeface="Hind Guntur"/>
                <a:cs typeface="Hind Guntur"/>
                <a:sym typeface="Hind Guntur"/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4A9D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/>
          <p:nvPr/>
        </p:nvSpPr>
        <p:spPr>
          <a:xfrm rot="2700000">
            <a:off x="15361436" y="2217112"/>
            <a:ext cx="5853129" cy="5853129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9" name="Google Shape;159;p20"/>
          <p:cNvSpPr txBox="1"/>
          <p:nvPr/>
        </p:nvSpPr>
        <p:spPr>
          <a:xfrm>
            <a:off x="172500" y="166600"/>
            <a:ext cx="182880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rPr>
              <a:t>Server rate &gt; arrival rate</a:t>
            </a:r>
            <a:endParaRPr sz="7000">
              <a:solidFill>
                <a:schemeClr val="lt1"/>
              </a:solidFill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0" y="0"/>
            <a:ext cx="541484" cy="10284745"/>
          </a:xfrm>
          <a:custGeom>
            <a:rect b="b" l="l" r="r" t="t"/>
            <a:pathLst>
              <a:path extrusionOk="0" h="2998468" w="157867">
                <a:moveTo>
                  <a:pt x="0" y="0"/>
                </a:moveTo>
                <a:lnTo>
                  <a:pt x="157867" y="0"/>
                </a:lnTo>
                <a:lnTo>
                  <a:pt x="157867" y="2998468"/>
                </a:lnTo>
                <a:lnTo>
                  <a:pt x="0" y="299846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 b="0" l="18388" r="12764" t="26286"/>
          <a:stretch/>
        </p:blipFill>
        <p:spPr>
          <a:xfrm>
            <a:off x="2835263" y="1233500"/>
            <a:ext cx="12962476" cy="7802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/>
          <p:nvPr/>
        </p:nvSpPr>
        <p:spPr>
          <a:xfrm>
            <a:off x="7600950" y="8905423"/>
            <a:ext cx="3086100" cy="1348604"/>
          </a:xfrm>
          <a:custGeom>
            <a:rect b="b" l="l" r="r" t="t"/>
            <a:pathLst>
              <a:path extrusionOk="0" h="1348604" w="3086100">
                <a:moveTo>
                  <a:pt x="0" y="0"/>
                </a:moveTo>
                <a:lnTo>
                  <a:pt x="3086100" y="0"/>
                </a:lnTo>
                <a:lnTo>
                  <a:pt x="3086100" y="1348604"/>
                </a:lnTo>
                <a:lnTo>
                  <a:pt x="0" y="13486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3" name="Google Shape;163;p20"/>
          <p:cNvSpPr txBox="1"/>
          <p:nvPr/>
        </p:nvSpPr>
        <p:spPr>
          <a:xfrm>
            <a:off x="8658299" y="9210133"/>
            <a:ext cx="971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8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2" u="none" cap="none" strike="noStrike">
                <a:solidFill>
                  <a:srgbClr val="FFFFFF"/>
                </a:solidFill>
                <a:latin typeface="Hind Guntur"/>
                <a:ea typeface="Hind Guntur"/>
                <a:cs typeface="Hind Guntur"/>
                <a:sym typeface="Hind Guntur"/>
              </a:rPr>
              <a:t>0</a:t>
            </a:r>
            <a:r>
              <a:rPr b="1" lang="en-US" sz="4802">
                <a:solidFill>
                  <a:srgbClr val="FFFFFF"/>
                </a:solidFill>
                <a:latin typeface="Hind Guntur"/>
                <a:ea typeface="Hind Guntur"/>
                <a:cs typeface="Hind Guntur"/>
                <a:sym typeface="Hind Guntur"/>
              </a:rPr>
              <a:t>7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4A9D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/>
          <p:nvPr/>
        </p:nvSpPr>
        <p:spPr>
          <a:xfrm rot="2700000">
            <a:off x="15361436" y="2217112"/>
            <a:ext cx="5853129" cy="5853129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9" name="Google Shape;169;p21"/>
          <p:cNvSpPr txBox="1"/>
          <p:nvPr/>
        </p:nvSpPr>
        <p:spPr>
          <a:xfrm>
            <a:off x="172500" y="166600"/>
            <a:ext cx="182880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rPr>
              <a:t>Server rate = arrival rate</a:t>
            </a:r>
            <a:endParaRPr sz="7000">
              <a:solidFill>
                <a:schemeClr val="lt1"/>
              </a:solidFill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0" y="0"/>
            <a:ext cx="541484" cy="10284745"/>
          </a:xfrm>
          <a:custGeom>
            <a:rect b="b" l="l" r="r" t="t"/>
            <a:pathLst>
              <a:path extrusionOk="0" h="2998468" w="157867">
                <a:moveTo>
                  <a:pt x="0" y="0"/>
                </a:moveTo>
                <a:lnTo>
                  <a:pt x="157867" y="0"/>
                </a:lnTo>
                <a:lnTo>
                  <a:pt x="157867" y="2998468"/>
                </a:lnTo>
                <a:lnTo>
                  <a:pt x="0" y="299846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pic>
        <p:nvPicPr>
          <p:cNvPr id="171" name="Google Shape;171;p21"/>
          <p:cNvPicPr preferRelativeResize="0"/>
          <p:nvPr/>
        </p:nvPicPr>
        <p:blipFill rotWithShape="1">
          <a:blip r:embed="rId3">
            <a:alphaModFix/>
          </a:blip>
          <a:srcRect b="0" l="18503" r="6824" t="25969"/>
          <a:stretch/>
        </p:blipFill>
        <p:spPr>
          <a:xfrm>
            <a:off x="2286875" y="1244200"/>
            <a:ext cx="13714240" cy="764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/>
          <p:nvPr/>
        </p:nvSpPr>
        <p:spPr>
          <a:xfrm>
            <a:off x="7600950" y="8905423"/>
            <a:ext cx="3086100" cy="1348604"/>
          </a:xfrm>
          <a:custGeom>
            <a:rect b="b" l="l" r="r" t="t"/>
            <a:pathLst>
              <a:path extrusionOk="0" h="1348604" w="3086100">
                <a:moveTo>
                  <a:pt x="0" y="0"/>
                </a:moveTo>
                <a:lnTo>
                  <a:pt x="3086100" y="0"/>
                </a:lnTo>
                <a:lnTo>
                  <a:pt x="3086100" y="1348604"/>
                </a:lnTo>
                <a:lnTo>
                  <a:pt x="0" y="13486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3" name="Google Shape;173;p21"/>
          <p:cNvSpPr txBox="1"/>
          <p:nvPr/>
        </p:nvSpPr>
        <p:spPr>
          <a:xfrm>
            <a:off x="8658299" y="9210133"/>
            <a:ext cx="971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8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2" u="none" cap="none" strike="noStrike">
                <a:solidFill>
                  <a:srgbClr val="FFFFFF"/>
                </a:solidFill>
                <a:latin typeface="Hind Guntur"/>
                <a:ea typeface="Hind Guntur"/>
                <a:cs typeface="Hind Guntur"/>
                <a:sym typeface="Hind Guntur"/>
              </a:rPr>
              <a:t>0</a:t>
            </a:r>
            <a:r>
              <a:rPr b="1" lang="en-US" sz="4802">
                <a:solidFill>
                  <a:srgbClr val="FFFFFF"/>
                </a:solidFill>
                <a:latin typeface="Hind Guntur"/>
                <a:ea typeface="Hind Guntur"/>
                <a:cs typeface="Hind Guntur"/>
                <a:sym typeface="Hind Guntur"/>
              </a:rPr>
              <a:t>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