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67" r:id="rId3"/>
    <p:sldId id="269" r:id="rId4"/>
    <p:sldId id="270" r:id="rId5"/>
    <p:sldId id="271" r:id="rId6"/>
    <p:sldId id="275" r:id="rId7"/>
    <p:sldId id="276" r:id="rId8"/>
    <p:sldId id="277" r:id="rId9"/>
    <p:sldId id="278" r:id="rId10"/>
    <p:sldId id="272" r:id="rId11"/>
    <p:sldId id="273" r:id="rId12"/>
    <p:sldId id="279" r:id="rId13"/>
    <p:sldId id="280" r:id="rId14"/>
    <p:sldId id="281" r:id="rId15"/>
    <p:sldId id="282" r:id="rId16"/>
    <p:sldId id="283" r:id="rId17"/>
    <p:sldId id="284" r:id="rId18"/>
    <p:sldId id="285" r:id="rId19"/>
    <p:sldId id="286" r:id="rId20"/>
    <p:sldId id="287" r:id="rId21"/>
    <p:sldId id="274" r:id="rId22"/>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280" autoAdjust="0"/>
  </p:normalViewPr>
  <p:slideViewPr>
    <p:cSldViewPr>
      <p:cViewPr>
        <p:scale>
          <a:sx n="72" d="100"/>
          <a:sy n="72" d="100"/>
        </p:scale>
        <p:origin x="-936" y="-72"/>
      </p:cViewPr>
      <p:guideLst>
        <p:guide orient="horz" pos="2304"/>
        <p:guide pos="3456"/>
      </p:guideLst>
    </p:cSldViewPr>
  </p:slid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17-Oct-22</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extLst>
      <p:ext uri="{BB962C8B-B14F-4D97-AF65-F5344CB8AC3E}">
        <p14:creationId xmlns:p14="http://schemas.microsoft.com/office/powerpoint/2010/main" val="214642905"/>
      </p:ext>
    </p:extLst>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9927F71-13B9-4F8B-A7FA-06F36091B277}" type="slidenum">
              <a:rPr lang="en-US" smtClean="0"/>
              <a:pPr/>
              <a:t>2</a:t>
            </a:fld>
            <a:endParaRPr lang="en-US" dirty="0"/>
          </a:p>
        </p:txBody>
      </p:sp>
    </p:spTree>
    <p:extLst>
      <p:ext uri="{BB962C8B-B14F-4D97-AF65-F5344CB8AC3E}">
        <p14:creationId xmlns:p14="http://schemas.microsoft.com/office/powerpoint/2010/main" val="87239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17-Oct-22</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17-Oct-22</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17-Oct-22</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17-Oct-22</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17-Oct-22</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17-Oct-22</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17-Oct-22</a:t>
            </a:fld>
            <a:endParaRPr lang="en-US" dirty="0"/>
          </a:p>
        </p:txBody>
      </p:sp>
      <p:sp>
        <p:nvSpPr>
          <p:cNvPr id="8" name="Footer Placeholder 7"/>
          <p:cNvSpPr>
            <a:spLocks noGrp="1"/>
          </p:cNvSpPr>
          <p:nvPr>
            <p:ph type="ftr" sz="quarter" idx="11"/>
          </p:nvPr>
        </p:nvSpPr>
        <p:spPr/>
        <p:txBody>
          <a:bodyPr/>
          <a:lstStyle/>
          <a:p>
            <a:r>
              <a:rPr lang="en-US" dirty="0"/>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17-Oct-22</a:t>
            </a:fld>
            <a:endParaRPr lang="en-US" dirty="0"/>
          </a:p>
        </p:txBody>
      </p:sp>
      <p:sp>
        <p:nvSpPr>
          <p:cNvPr id="4" name="Footer Placeholder 3"/>
          <p:cNvSpPr>
            <a:spLocks noGrp="1"/>
          </p:cNvSpPr>
          <p:nvPr>
            <p:ph type="ftr" sz="quarter" idx="11"/>
          </p:nvPr>
        </p:nvSpPr>
        <p:spPr/>
        <p:txBody>
          <a:bodyPr/>
          <a:lstStyle/>
          <a:p>
            <a:r>
              <a:rPr lang="en-US" dirty="0"/>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17-Oct-22</a:t>
            </a:fld>
            <a:endParaRPr lang="en-US" dirty="0"/>
          </a:p>
        </p:txBody>
      </p:sp>
      <p:sp>
        <p:nvSpPr>
          <p:cNvPr id="3" name="Footer Placeholder 2"/>
          <p:cNvSpPr>
            <a:spLocks noGrp="1"/>
          </p:cNvSpPr>
          <p:nvPr>
            <p:ph type="ftr" sz="quarter" idx="11"/>
          </p:nvPr>
        </p:nvSpPr>
        <p:spPr/>
        <p:txBody>
          <a:bodyPr/>
          <a:lstStyle/>
          <a:p>
            <a:r>
              <a:rPr lang="en-US" dirty="0"/>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17-Oct-22</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17-Oct-22</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17-Oct-22</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dirty="0"/>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3000" dirty="0">
                <a:solidFill>
                  <a:schemeClr val="bg1"/>
                </a:solidFill>
                <a:latin typeface="Times New Roman" panose="02020603050405020304" pitchFamily="18" charset="0"/>
                <a:cs typeface="Times New Roman" panose="02020603050405020304" pitchFamily="18" charset="0"/>
              </a:rPr>
              <a:t>Smt. </a:t>
            </a:r>
            <a:r>
              <a:rPr lang="en-US" sz="3000" dirty="0" err="1">
                <a:solidFill>
                  <a:schemeClr val="bg1"/>
                </a:solidFill>
                <a:latin typeface="Times New Roman" panose="02020603050405020304" pitchFamily="18" charset="0"/>
                <a:cs typeface="Times New Roman" panose="02020603050405020304" pitchFamily="18" charset="0"/>
              </a:rPr>
              <a:t>Kashibai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Navale</a:t>
            </a:r>
            <a:r>
              <a:rPr lang="en-US" sz="3000" dirty="0">
                <a:solidFill>
                  <a:schemeClr val="bg1"/>
                </a:solidFill>
                <a:latin typeface="Times New Roman" panose="02020603050405020304" pitchFamily="18" charset="0"/>
                <a:cs typeface="Times New Roman" panose="02020603050405020304" pitchFamily="18" charset="0"/>
              </a:rPr>
              <a:t> College Of Engineering</a:t>
            </a:r>
            <a:r>
              <a:rPr lang="en-US" sz="2900" dirty="0">
                <a:solidFill>
                  <a:schemeClr val="bg1"/>
                </a:solidFill>
                <a:latin typeface="Arial" pitchFamily="34" charset="0"/>
                <a:cs typeface="Arial" pitchFamily="34" charset="0"/>
              </a:rPr>
              <a:t/>
            </a:r>
            <a:br>
              <a:rPr lang="en-US" sz="2900" dirty="0">
                <a:solidFill>
                  <a:schemeClr val="bg1"/>
                </a:solidFill>
                <a:latin typeface="Arial" pitchFamily="34" charset="0"/>
                <a:cs typeface="Arial" pitchFamily="34" charset="0"/>
              </a:rPr>
            </a:br>
            <a:r>
              <a:rPr lang="en-US" sz="2900" dirty="0">
                <a:solidFill>
                  <a:schemeClr val="bg1"/>
                </a:solidFill>
                <a:latin typeface="Times New Roman" panose="02020603050405020304" pitchFamily="18" charset="0"/>
                <a:cs typeface="Times New Roman" panose="02020603050405020304" pitchFamily="18" charset="0"/>
              </a:rPr>
              <a:t>Department of Information Technology</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4800" y="1828800"/>
            <a:ext cx="10287000" cy="3047999"/>
          </a:xfrm>
        </p:spPr>
        <p:txBody>
          <a:bodyPr>
            <a:normAutofit/>
          </a:bodyPr>
          <a:lstStyle/>
          <a:p>
            <a:r>
              <a:rPr lang="en-US" sz="3200" dirty="0">
                <a:solidFill>
                  <a:srgbClr val="C00000"/>
                </a:solidFill>
              </a:rPr>
              <a:t> </a:t>
            </a:r>
            <a:r>
              <a:rPr lang="en-US" sz="3200" dirty="0">
                <a:solidFill>
                  <a:srgbClr val="C00000"/>
                </a:solidFill>
                <a:latin typeface="Times New Roman" pitchFamily="18" charset="0"/>
                <a:cs typeface="Times New Roman" pitchFamily="18" charset="0"/>
              </a:rPr>
              <a:t>Document Verification and Validation using </a:t>
            </a:r>
            <a:r>
              <a:rPr lang="en-US" sz="3200" dirty="0" err="1">
                <a:solidFill>
                  <a:srgbClr val="C00000"/>
                </a:solidFill>
                <a:latin typeface="Times New Roman" pitchFamily="18" charset="0"/>
                <a:cs typeface="Times New Roman" pitchFamily="18" charset="0"/>
              </a:rPr>
              <a:t>Blockchain</a:t>
            </a:r>
            <a:endParaRPr lang="en-US" sz="3200" dirty="0">
              <a:solidFill>
                <a:srgbClr val="C00000"/>
              </a:solidFill>
              <a:latin typeface="Times New Roman" pitchFamily="18" charset="0"/>
              <a:cs typeface="Times New Roman" pitchFamily="18" charset="0"/>
            </a:endParaRPr>
          </a:p>
          <a:p>
            <a:endParaRPr lang="en-US" sz="2700" dirty="0"/>
          </a:p>
        </p:txBody>
      </p:sp>
      <p:sp>
        <p:nvSpPr>
          <p:cNvPr id="6" name="Subtitle 2"/>
          <p:cNvSpPr txBox="1">
            <a:spLocks/>
          </p:cNvSpPr>
          <p:nvPr/>
        </p:nvSpPr>
        <p:spPr>
          <a:xfrm>
            <a:off x="103094" y="2438400"/>
            <a:ext cx="10896600" cy="2568386"/>
          </a:xfrm>
          <a:prstGeom prst="rect">
            <a:avLst/>
          </a:prstGeom>
        </p:spPr>
        <p:txBody>
          <a:bodyPr vert="horz" lIns="104493" tIns="52247" rIns="104493" bIns="52247" rtlCol="0">
            <a:normAutofit/>
          </a:bodyPr>
          <a:lstStyle/>
          <a:p>
            <a:pPr algn="ctr">
              <a:spcBef>
                <a:spcPct val="20000"/>
              </a:spcBef>
              <a:defRPr/>
            </a:pPr>
            <a:r>
              <a:rPr lang="en-US" sz="2700" dirty="0">
                <a:solidFill>
                  <a:srgbClr val="C00000"/>
                </a:solidFill>
                <a:latin typeface="Times New Roman" pitchFamily="18" charset="0"/>
                <a:cs typeface="Times New Roman" pitchFamily="18" charset="0"/>
              </a:rPr>
              <a:t>Group No :  5</a:t>
            </a:r>
          </a:p>
          <a:p>
            <a:pPr marL="514350" indent="-514350" algn="ctr">
              <a:spcBef>
                <a:spcPct val="20000"/>
              </a:spcBef>
              <a:buAutoNum type="arabicPeriod"/>
              <a:defRPr/>
            </a:pPr>
            <a:r>
              <a:rPr lang="en-US" sz="2400" dirty="0" err="1">
                <a:solidFill>
                  <a:srgbClr val="C00000"/>
                </a:solidFill>
                <a:latin typeface="Times New Roman" pitchFamily="18" charset="0"/>
                <a:cs typeface="Times New Roman" pitchFamily="18" charset="0"/>
              </a:rPr>
              <a:t>Dipali</a:t>
            </a:r>
            <a:r>
              <a:rPr lang="en-US" sz="2400" dirty="0">
                <a:solidFill>
                  <a:srgbClr val="C00000"/>
                </a:solidFill>
                <a:latin typeface="Times New Roman" pitchFamily="18" charset="0"/>
                <a:cs typeface="Times New Roman" pitchFamily="18" charset="0"/>
              </a:rPr>
              <a:t> Sanjay </a:t>
            </a:r>
            <a:r>
              <a:rPr lang="en-US" sz="2400" dirty="0" err="1">
                <a:solidFill>
                  <a:srgbClr val="C00000"/>
                </a:solidFill>
                <a:latin typeface="Times New Roman" pitchFamily="18" charset="0"/>
                <a:cs typeface="Times New Roman" pitchFamily="18" charset="0"/>
              </a:rPr>
              <a:t>Chavan</a:t>
            </a:r>
            <a:r>
              <a:rPr lang="en-US" sz="2400" dirty="0">
                <a:solidFill>
                  <a:srgbClr val="C00000"/>
                </a:solidFill>
                <a:latin typeface="Times New Roman" pitchFamily="18" charset="0"/>
                <a:cs typeface="Times New Roman" pitchFamily="18" charset="0"/>
              </a:rPr>
              <a:t> - I4139</a:t>
            </a:r>
          </a:p>
          <a:p>
            <a:pPr marL="514350" indent="-514350" algn="ctr">
              <a:spcBef>
                <a:spcPct val="20000"/>
              </a:spcBef>
              <a:buAutoNum type="arabicPeriod"/>
              <a:defRPr/>
            </a:pPr>
            <a:r>
              <a:rPr lang="en-US" sz="2400" dirty="0" err="1">
                <a:solidFill>
                  <a:srgbClr val="C00000"/>
                </a:solidFill>
                <a:latin typeface="Times New Roman" pitchFamily="18" charset="0"/>
                <a:cs typeface="Times New Roman" pitchFamily="18" charset="0"/>
              </a:rPr>
              <a:t>Radhika</a:t>
            </a:r>
            <a:r>
              <a:rPr lang="en-US" sz="2400" dirty="0">
                <a:solidFill>
                  <a:srgbClr val="C00000"/>
                </a:solidFill>
                <a:latin typeface="Times New Roman" pitchFamily="18" charset="0"/>
                <a:cs typeface="Times New Roman" pitchFamily="18" charset="0"/>
              </a:rPr>
              <a:t> </a:t>
            </a:r>
            <a:r>
              <a:rPr lang="en-US" sz="2400" dirty="0" err="1">
                <a:solidFill>
                  <a:srgbClr val="C00000"/>
                </a:solidFill>
                <a:latin typeface="Times New Roman" pitchFamily="18" charset="0"/>
                <a:cs typeface="Times New Roman" pitchFamily="18" charset="0"/>
              </a:rPr>
              <a:t>Natwarlal</a:t>
            </a:r>
            <a:r>
              <a:rPr lang="en-US" sz="2400" dirty="0">
                <a:solidFill>
                  <a:srgbClr val="C00000"/>
                </a:solidFill>
                <a:latin typeface="Times New Roman" pitchFamily="18" charset="0"/>
                <a:cs typeface="Times New Roman" pitchFamily="18" charset="0"/>
              </a:rPr>
              <a:t> </a:t>
            </a:r>
            <a:r>
              <a:rPr lang="en-US" sz="2400" dirty="0" err="1">
                <a:solidFill>
                  <a:srgbClr val="C00000"/>
                </a:solidFill>
                <a:latin typeface="Times New Roman" pitchFamily="18" charset="0"/>
                <a:cs typeface="Times New Roman" pitchFamily="18" charset="0"/>
              </a:rPr>
              <a:t>Dayama</a:t>
            </a:r>
            <a:r>
              <a:rPr lang="en-US" sz="2400" dirty="0">
                <a:solidFill>
                  <a:srgbClr val="C00000"/>
                </a:solidFill>
                <a:latin typeface="Times New Roman" pitchFamily="18" charset="0"/>
                <a:cs typeface="Times New Roman" pitchFamily="18" charset="0"/>
              </a:rPr>
              <a:t> - I4144</a:t>
            </a:r>
          </a:p>
          <a:p>
            <a:pPr marL="514350" indent="-514350" algn="ctr">
              <a:spcBef>
                <a:spcPct val="20000"/>
              </a:spcBef>
              <a:buFontTx/>
              <a:buAutoNum type="arabicPeriod"/>
              <a:defRPr/>
            </a:pPr>
            <a:r>
              <a:rPr lang="en-US" sz="2400" dirty="0">
                <a:solidFill>
                  <a:srgbClr val="C00000"/>
                </a:solidFill>
                <a:latin typeface="Times New Roman" pitchFamily="18" charset="0"/>
                <a:cs typeface="Times New Roman" pitchFamily="18" charset="0"/>
              </a:rPr>
              <a:t>Pratik </a:t>
            </a:r>
            <a:r>
              <a:rPr lang="en-US" sz="2400" dirty="0" err="1">
                <a:solidFill>
                  <a:srgbClr val="C00000"/>
                </a:solidFill>
                <a:latin typeface="Times New Roman" pitchFamily="18" charset="0"/>
                <a:cs typeface="Times New Roman" pitchFamily="18" charset="0"/>
              </a:rPr>
              <a:t>Prashant</a:t>
            </a:r>
            <a:r>
              <a:rPr lang="en-US" sz="2400" dirty="0">
                <a:solidFill>
                  <a:srgbClr val="C00000"/>
                </a:solidFill>
                <a:latin typeface="Times New Roman" pitchFamily="18" charset="0"/>
                <a:cs typeface="Times New Roman" pitchFamily="18" charset="0"/>
              </a:rPr>
              <a:t> Joshi - I4171</a:t>
            </a:r>
          </a:p>
          <a:p>
            <a:pPr marL="514350" indent="-514350" algn="ctr">
              <a:spcBef>
                <a:spcPct val="20000"/>
              </a:spcBef>
              <a:buFontTx/>
              <a:buAutoNum type="arabicPeriod"/>
              <a:defRPr/>
            </a:pPr>
            <a:r>
              <a:rPr lang="en-US" sz="2400" dirty="0" err="1">
                <a:solidFill>
                  <a:srgbClr val="C00000"/>
                </a:solidFill>
                <a:latin typeface="Times New Roman" pitchFamily="18" charset="0"/>
                <a:cs typeface="Times New Roman" pitchFamily="18" charset="0"/>
              </a:rPr>
              <a:t>Prajyot</a:t>
            </a:r>
            <a:r>
              <a:rPr lang="en-US" sz="2400" dirty="0">
                <a:solidFill>
                  <a:srgbClr val="C00000"/>
                </a:solidFill>
                <a:latin typeface="Times New Roman" pitchFamily="18" charset="0"/>
                <a:cs typeface="Times New Roman" pitchFamily="18" charset="0"/>
              </a:rPr>
              <a:t> </a:t>
            </a:r>
            <a:r>
              <a:rPr lang="en-US" sz="2400" dirty="0" err="1">
                <a:solidFill>
                  <a:srgbClr val="C00000"/>
                </a:solidFill>
                <a:latin typeface="Times New Roman" pitchFamily="18" charset="0"/>
                <a:cs typeface="Times New Roman" pitchFamily="18" charset="0"/>
              </a:rPr>
              <a:t>Pradip</a:t>
            </a:r>
            <a:r>
              <a:rPr lang="en-US" sz="2400" dirty="0">
                <a:solidFill>
                  <a:srgbClr val="C00000"/>
                </a:solidFill>
                <a:latin typeface="Times New Roman" pitchFamily="18" charset="0"/>
                <a:cs typeface="Times New Roman" pitchFamily="18" charset="0"/>
              </a:rPr>
              <a:t> </a:t>
            </a:r>
            <a:r>
              <a:rPr lang="en-US" sz="2400" dirty="0" err="1">
                <a:solidFill>
                  <a:srgbClr val="C00000"/>
                </a:solidFill>
                <a:latin typeface="Times New Roman" pitchFamily="18" charset="0"/>
                <a:cs typeface="Times New Roman" pitchFamily="18" charset="0"/>
              </a:rPr>
              <a:t>Pawar</a:t>
            </a:r>
            <a:r>
              <a:rPr lang="en-US" sz="2400" dirty="0">
                <a:solidFill>
                  <a:srgbClr val="C00000"/>
                </a:solidFill>
                <a:latin typeface="Times New Roman" pitchFamily="18" charset="0"/>
                <a:cs typeface="Times New Roman" pitchFamily="18" charset="0"/>
              </a:rPr>
              <a:t> – I4236</a:t>
            </a:r>
          </a:p>
          <a:p>
            <a:pPr marL="514350" indent="-514350" algn="ctr">
              <a:spcBef>
                <a:spcPct val="20000"/>
              </a:spcBef>
              <a:buFontTx/>
              <a:buAutoNum type="arabicPeriod"/>
              <a:defRPr/>
            </a:pPr>
            <a:endParaRPr lang="en-US" sz="2700" dirty="0">
              <a:solidFill>
                <a:srgbClr val="C00000"/>
              </a:solidFill>
            </a:endParaRPr>
          </a:p>
          <a:p>
            <a:pPr marL="514350" indent="-514350" algn="ctr">
              <a:spcBef>
                <a:spcPct val="20000"/>
              </a:spcBef>
              <a:buAutoNum type="arabicPeriod"/>
              <a:defRPr/>
            </a:pPr>
            <a:endParaRPr lang="en-US" sz="3000" dirty="0">
              <a:solidFill>
                <a:srgbClr val="C00000"/>
              </a:solidFill>
            </a:endParaRPr>
          </a:p>
          <a:p>
            <a:pPr algn="ctr">
              <a:spcBef>
                <a:spcPct val="20000"/>
              </a:spcBef>
              <a:defRPr/>
            </a:pPr>
            <a:endParaRPr lang="en-US" sz="2500" dirty="0">
              <a:solidFill>
                <a:schemeClr val="tx1">
                  <a:tint val="75000"/>
                </a:schemeClr>
              </a:solidFill>
            </a:endParaRPr>
          </a:p>
          <a:p>
            <a:pPr algn="ctr">
              <a:spcBef>
                <a:spcPct val="20000"/>
              </a:spcBef>
              <a:defRPr/>
            </a:pPr>
            <a:endParaRPr lang="en-US" sz="2700" dirty="0">
              <a:solidFill>
                <a:schemeClr val="tx1">
                  <a:tint val="75000"/>
                </a:schemeClr>
              </a:solidFill>
            </a:endParaRPr>
          </a:p>
        </p:txBody>
      </p:sp>
      <p:pic>
        <p:nvPicPr>
          <p:cNvPr id="7" name="Picture 3" descr="G:\Guest Lectures - Seminars - Workshops Conducted\PBS\images.jpg"/>
          <p:cNvPicPr>
            <a:picLocks noChangeAspect="1" noChangeArrowheads="1"/>
          </p:cNvPicPr>
          <p:nvPr/>
        </p:nvPicPr>
        <p:blipFill>
          <a:blip r:embed="rId2"/>
          <a:srcRect/>
          <a:stretch>
            <a:fillRect/>
          </a:stretch>
        </p:blipFill>
        <p:spPr bwMode="auto">
          <a:xfrm>
            <a:off x="9372600" y="15767"/>
            <a:ext cx="1600200" cy="1199895"/>
          </a:xfrm>
          <a:prstGeom prst="rect">
            <a:avLst/>
          </a:prstGeom>
          <a:no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3972"/>
            <a:ext cx="1714500" cy="1152525"/>
          </a:xfrm>
          <a:prstGeom prst="rect">
            <a:avLst/>
          </a:prstGeom>
        </p:spPr>
      </p:pic>
      <p:sp>
        <p:nvSpPr>
          <p:cNvPr id="8" name="Subtitle 2"/>
          <p:cNvSpPr txBox="1">
            <a:spLocks/>
          </p:cNvSpPr>
          <p:nvPr/>
        </p:nvSpPr>
        <p:spPr>
          <a:xfrm>
            <a:off x="3276600" y="6553200"/>
            <a:ext cx="3962400" cy="609600"/>
          </a:xfrm>
          <a:prstGeom prst="rect">
            <a:avLst/>
          </a:prstGeom>
        </p:spPr>
        <p:txBody>
          <a:bodyPr vert="horz" lIns="104493" tIns="52247" rIns="104493" bIns="52247" rtlCol="0">
            <a:normAutofit/>
          </a:bodyPr>
          <a:lstStyle/>
          <a:p>
            <a:pPr algn="ctr">
              <a:spcBef>
                <a:spcPct val="20000"/>
              </a:spcBef>
              <a:defRPr/>
            </a:pPr>
            <a:r>
              <a:rPr lang="en-US" sz="2700" dirty="0">
                <a:solidFill>
                  <a:srgbClr val="C00000"/>
                </a:solidFill>
                <a:latin typeface="Times New Roman" panose="02020603050405020304" pitchFamily="18" charset="0"/>
                <a:cs typeface="Times New Roman" panose="02020603050405020304" pitchFamily="18" charset="0"/>
              </a:rPr>
              <a:t>A. Y. 2022-2023</a:t>
            </a:r>
          </a:p>
          <a:p>
            <a:pPr algn="ctr">
              <a:spcBef>
                <a:spcPct val="20000"/>
              </a:spcBef>
              <a:defRPr/>
            </a:pPr>
            <a:endParaRPr lang="en-US" sz="2700" dirty="0">
              <a:solidFill>
                <a:schemeClr val="tx1">
                  <a:tint val="75000"/>
                </a:schemeClr>
              </a:solidFill>
            </a:endParaRPr>
          </a:p>
        </p:txBody>
      </p:sp>
      <p:sp>
        <p:nvSpPr>
          <p:cNvPr id="11" name="TextBox 10">
            <a:extLst>
              <a:ext uri="{FF2B5EF4-FFF2-40B4-BE49-F238E27FC236}">
                <a16:creationId xmlns:a16="http://schemas.microsoft.com/office/drawing/2014/main" xmlns="" id="{CD8673C4-D35D-41FA-BEC1-EC3CC855AA18}"/>
              </a:ext>
            </a:extLst>
          </p:cNvPr>
          <p:cNvSpPr txBox="1"/>
          <p:nvPr/>
        </p:nvSpPr>
        <p:spPr>
          <a:xfrm>
            <a:off x="0" y="5029198"/>
            <a:ext cx="10972800" cy="830997"/>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Under Guidance of </a:t>
            </a:r>
          </a:p>
          <a:p>
            <a:pPr algn="ctr"/>
            <a:r>
              <a:rPr lang="en-US" sz="2400" b="1" dirty="0">
                <a:latin typeface="Times New Roman" pitchFamily="18" charset="0"/>
                <a:cs typeface="Times New Roman" pitchFamily="18" charset="0"/>
              </a:rPr>
              <a:t>Prof. </a:t>
            </a:r>
            <a:r>
              <a:rPr lang="en-US" sz="2400" b="1" dirty="0" err="1">
                <a:latin typeface="Times New Roman" pitchFamily="18" charset="0"/>
                <a:cs typeface="Times New Roman" pitchFamily="18" charset="0"/>
              </a:rPr>
              <a:t>A.D.Londhe</a:t>
            </a:r>
            <a:endParaRPr lang="en-US" sz="24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139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6</a:t>
            </a:r>
          </a:p>
        </p:txBody>
      </p:sp>
      <p:sp>
        <p:nvSpPr>
          <p:cNvPr id="6"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pPr lvl="0">
              <a:lnSpc>
                <a:spcPct val="150000"/>
              </a:lnSpc>
            </a:pPr>
            <a:r>
              <a:rPr lang="en-US" sz="4800" b="1" dirty="0">
                <a:latin typeface="Times New Roman" pitchFamily="18" charset="0"/>
                <a:cs typeface="Times New Roman" pitchFamily="18" charset="0"/>
              </a:rPr>
              <a:t>Requirements Analysis</a:t>
            </a:r>
            <a:endParaRPr lang="en-IN"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
        <p:nvSpPr>
          <p:cNvPr id="9" name="Content Placeholder 2">
            <a:extLst>
              <a:ext uri="{FF2B5EF4-FFF2-40B4-BE49-F238E27FC236}">
                <a16:creationId xmlns:a16="http://schemas.microsoft.com/office/drawing/2014/main" xmlns="" id="{E256B884-13E4-6C13-2790-246D39708F43}"/>
              </a:ext>
            </a:extLst>
          </p:cNvPr>
          <p:cNvSpPr txBox="1">
            <a:spLocks/>
          </p:cNvSpPr>
          <p:nvPr/>
        </p:nvSpPr>
        <p:spPr>
          <a:xfrm>
            <a:off x="685800" y="1546306"/>
            <a:ext cx="7937137" cy="5181600"/>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buFont typeface="Arial" pitchFamily="34" charset="0"/>
              <a:buNone/>
            </a:pPr>
            <a:r>
              <a:rPr lang="en-US" sz="2400" b="1" dirty="0">
                <a:latin typeface="Times New Roman" pitchFamily="18" charset="0"/>
                <a:cs typeface="Times New Roman" pitchFamily="18" charset="0"/>
              </a:rPr>
              <a:t>Software Interfaces:</a:t>
            </a:r>
          </a:p>
          <a:p>
            <a:r>
              <a:rPr lang="en-US" sz="2400" dirty="0">
                <a:latin typeface="Times New Roman" pitchFamily="18" charset="0"/>
                <a:cs typeface="Times New Roman" pitchFamily="18" charset="0"/>
              </a:rPr>
              <a:t>Operating system: OS. </a:t>
            </a:r>
          </a:p>
          <a:p>
            <a:r>
              <a:rPr lang="en-US" sz="2400" dirty="0">
                <a:latin typeface="Times New Roman" pitchFamily="18" charset="0"/>
                <a:cs typeface="Times New Roman" pitchFamily="18" charset="0"/>
              </a:rPr>
              <a:t>Coding  Language : Java</a:t>
            </a:r>
          </a:p>
          <a:p>
            <a:r>
              <a:rPr lang="en-US" sz="2400" dirty="0">
                <a:latin typeface="Times New Roman" pitchFamily="18" charset="0"/>
                <a:cs typeface="Times New Roman" pitchFamily="18" charset="0"/>
              </a:rPr>
              <a:t>Database :MYSQL  </a:t>
            </a:r>
          </a:p>
          <a:p>
            <a:r>
              <a:rPr lang="en-US" sz="2400" dirty="0">
                <a:latin typeface="Times New Roman" pitchFamily="18" charset="0"/>
                <a:cs typeface="Times New Roman" pitchFamily="18" charset="0"/>
              </a:rPr>
              <a:t>IDE : Eclipse IDE, </a:t>
            </a:r>
            <a:r>
              <a:rPr lang="en-US" sz="2400" dirty="0" err="1">
                <a:latin typeface="Times New Roman" pitchFamily="18" charset="0"/>
                <a:cs typeface="Times New Roman" pitchFamily="18" charset="0"/>
              </a:rPr>
              <a:t>Netbeans</a:t>
            </a:r>
            <a:r>
              <a:rPr lang="en-US" sz="2400" dirty="0">
                <a:latin typeface="Times New Roman" pitchFamily="18" charset="0"/>
                <a:cs typeface="Times New Roman" pitchFamily="18" charset="0"/>
              </a:rPr>
              <a:t> IDE</a:t>
            </a:r>
          </a:p>
          <a:p>
            <a:r>
              <a:rPr lang="en-US" sz="2400" dirty="0">
                <a:latin typeface="Times New Roman" pitchFamily="18" charset="0"/>
                <a:cs typeface="Times New Roman" pitchFamily="18" charset="0"/>
              </a:rPr>
              <a:t>Front End  JSP and Servlet</a:t>
            </a:r>
          </a:p>
          <a:p>
            <a:r>
              <a:rPr lang="en-US" sz="2400" dirty="0">
                <a:latin typeface="Times New Roman" pitchFamily="18" charset="0"/>
                <a:cs typeface="Times New Roman" pitchFamily="18" charset="0"/>
              </a:rPr>
              <a:t>Back End Servlet/Data Base(MYSQL)</a:t>
            </a:r>
          </a:p>
          <a:p>
            <a:pPr>
              <a:buFont typeface="Arial" pitchFamily="34" charset="0"/>
              <a:buNone/>
            </a:pPr>
            <a:r>
              <a:rPr lang="en-US" sz="2400" b="1" dirty="0">
                <a:latin typeface="Times New Roman" pitchFamily="18" charset="0"/>
                <a:cs typeface="Times New Roman" pitchFamily="18" charset="0"/>
              </a:rPr>
              <a:t>Hardware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Processor:- Intel Pentium 4 or above</a:t>
            </a:r>
          </a:p>
          <a:p>
            <a:r>
              <a:rPr lang="en-US" sz="2400" dirty="0">
                <a:latin typeface="Times New Roman" pitchFamily="18" charset="0"/>
                <a:cs typeface="Times New Roman" pitchFamily="18" charset="0"/>
              </a:rPr>
              <a:t>Memory:- 2 GB or above</a:t>
            </a:r>
          </a:p>
          <a:p>
            <a:r>
              <a:rPr lang="en-US" sz="2400" dirty="0">
                <a:latin typeface="Times New Roman" pitchFamily="18" charset="0"/>
                <a:cs typeface="Times New Roman" pitchFamily="18" charset="0"/>
              </a:rPr>
              <a:t>Other peripheral:- Printer</a:t>
            </a:r>
          </a:p>
          <a:p>
            <a:r>
              <a:rPr lang="en-US" sz="2400" dirty="0">
                <a:latin typeface="Times New Roman" pitchFamily="18" charset="0"/>
                <a:cs typeface="Times New Roman" pitchFamily="18" charset="0"/>
              </a:rPr>
              <a:t>Hard Disk:- 500gb</a:t>
            </a:r>
            <a:endParaRPr lang="en-US" sz="2400" dirty="0"/>
          </a:p>
        </p:txBody>
      </p:sp>
    </p:spTree>
    <p:extLst>
      <p:ext uri="{BB962C8B-B14F-4D97-AF65-F5344CB8AC3E}">
        <p14:creationId xmlns:p14="http://schemas.microsoft.com/office/powerpoint/2010/main" val="220633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901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7</a:t>
            </a:r>
          </a:p>
        </p:txBody>
      </p:sp>
      <p:sp>
        <p:nvSpPr>
          <p:cNvPr id="6"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fontScale="90000"/>
          </a:bodyPr>
          <a:lstStyle/>
          <a:p>
            <a:pPr lvl="0"/>
            <a:r>
              <a:rPr lang="en-US" dirty="0"/>
              <a:t>  </a:t>
            </a:r>
            <a:r>
              <a:rPr lang="en-US" sz="5400" dirty="0">
                <a:latin typeface="Times New Roman" panose="02020603050405020304" pitchFamily="18" charset="0"/>
                <a:ea typeface="Calibri" panose="020F0502020204030204" pitchFamily="34" charset="0"/>
                <a:cs typeface="Times New Roman" panose="02020603050405020304" pitchFamily="18" charset="0"/>
              </a:rPr>
              <a:t>Framework of the proposed work </a:t>
            </a:r>
            <a:r>
              <a:rPr lang="en-IN" sz="5400" dirty="0">
                <a:latin typeface="Calibri" panose="020F0502020204030204" pitchFamily="34" charset="0"/>
                <a:ea typeface="Calibri" panose="020F0502020204030204" pitchFamily="34" charset="0"/>
                <a:cs typeface="Times New Roman" panose="02020603050405020304" pitchFamily="18" charset="0"/>
              </a:rPr>
              <a:t/>
            </a:r>
            <a:br>
              <a:rPr lang="en-IN" sz="54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807949"/>
            <a:ext cx="7239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55228"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Tree>
    <p:extLst>
      <p:ext uri="{BB962C8B-B14F-4D97-AF65-F5344CB8AC3E}">
        <p14:creationId xmlns:p14="http://schemas.microsoft.com/office/powerpoint/2010/main" val="426105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139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6</a:t>
            </a:r>
          </a:p>
        </p:txBody>
      </p:sp>
      <p:sp>
        <p:nvSpPr>
          <p:cNvPr id="6" name="Title 1"/>
          <p:cNvSpPr>
            <a:spLocks noGrp="1"/>
          </p:cNvSpPr>
          <p:nvPr>
            <p:ph type="title"/>
          </p:nvPr>
        </p:nvSpPr>
        <p:spPr>
          <a:xfrm>
            <a:off x="548640" y="229885"/>
            <a:ext cx="9875520" cy="1219200"/>
          </a:xfrm>
        </p:spPr>
        <p:style>
          <a:lnRef idx="3">
            <a:schemeClr val="lt1"/>
          </a:lnRef>
          <a:fillRef idx="1">
            <a:schemeClr val="accent1"/>
          </a:fillRef>
          <a:effectRef idx="1">
            <a:schemeClr val="accent1"/>
          </a:effectRef>
          <a:fontRef idx="minor">
            <a:schemeClr val="lt1"/>
          </a:fontRef>
        </p:style>
        <p:txBody>
          <a:bodyPr>
            <a:normAutofit/>
          </a:bodyPr>
          <a:lstStyle/>
          <a:p>
            <a:pPr lvl="0">
              <a:lnSpc>
                <a:spcPct val="150000"/>
              </a:lnSpc>
            </a:pPr>
            <a:r>
              <a:rPr lang="en-US" sz="4800" b="1" dirty="0">
                <a:latin typeface="Times New Roman" pitchFamily="18" charset="0"/>
                <a:ea typeface="Calibri" panose="020F0502020204030204" pitchFamily="34" charset="0"/>
                <a:cs typeface="Times New Roman" pitchFamily="18" charset="0"/>
              </a:rPr>
              <a:t>Methodology</a:t>
            </a:r>
            <a:endParaRPr lang="en-IN"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
        <p:nvSpPr>
          <p:cNvPr id="9" name="Content Placeholder 2">
            <a:extLst>
              <a:ext uri="{FF2B5EF4-FFF2-40B4-BE49-F238E27FC236}">
                <a16:creationId xmlns:a16="http://schemas.microsoft.com/office/drawing/2014/main" xmlns="" id="{E256B884-13E4-6C13-2790-246D39708F43}"/>
              </a:ext>
            </a:extLst>
          </p:cNvPr>
          <p:cNvSpPr txBox="1">
            <a:spLocks/>
          </p:cNvSpPr>
          <p:nvPr/>
        </p:nvSpPr>
        <p:spPr>
          <a:xfrm>
            <a:off x="685800" y="1546306"/>
            <a:ext cx="7937137" cy="5181600"/>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lgn="just">
              <a:buNone/>
            </a:pPr>
            <a:r>
              <a:rPr lang="en-US" sz="2400" b="1" dirty="0">
                <a:latin typeface="Times New Roman" pitchFamily="18" charset="0"/>
                <a:cs typeface="Times New Roman" pitchFamily="18" charset="0"/>
              </a:rPr>
              <a:t>System Module</a:t>
            </a:r>
          </a:p>
          <a:p>
            <a:pPr marL="457200" indent="-457200" algn="just">
              <a:buAutoNum type="arabicPeriod"/>
            </a:pPr>
            <a:r>
              <a:rPr lang="en-US" sz="2400" dirty="0">
                <a:latin typeface="Times New Roman" pitchFamily="18" charset="0"/>
                <a:cs typeface="Times New Roman" pitchFamily="18" charset="0"/>
              </a:rPr>
              <a:t>Admin(School, College and University)</a:t>
            </a:r>
          </a:p>
          <a:p>
            <a:pPr marL="457200" indent="-457200" algn="just">
              <a:buAutoNum type="arabicPeriod"/>
            </a:pPr>
            <a:r>
              <a:rPr lang="en-US" sz="2400" dirty="0">
                <a:latin typeface="Times New Roman" pitchFamily="18" charset="0"/>
                <a:cs typeface="Times New Roman" pitchFamily="18" charset="0"/>
              </a:rPr>
              <a:t>Student</a:t>
            </a:r>
          </a:p>
          <a:p>
            <a:pPr marL="457200" indent="-457200" algn="just">
              <a:buAutoNum type="arabicPeriod"/>
            </a:pPr>
            <a:r>
              <a:rPr lang="en-US" sz="2400" dirty="0">
                <a:latin typeface="Times New Roman" pitchFamily="18" charset="0"/>
                <a:cs typeface="Times New Roman" pitchFamily="18" charset="0"/>
              </a:rPr>
              <a:t>Company</a:t>
            </a:r>
          </a:p>
          <a:p>
            <a:pPr algn="just"/>
            <a:r>
              <a:rPr lang="en-US" sz="2400" dirty="0">
                <a:latin typeface="Times New Roman" pitchFamily="18" charset="0"/>
                <a:cs typeface="Times New Roman" pitchFamily="18" charset="0"/>
              </a:rPr>
              <a:t>System proposed a new dynamic document generation approach using own custom blockchain.</a:t>
            </a:r>
          </a:p>
          <a:p>
            <a:pPr algn="just"/>
            <a:r>
              <a:rPr lang="en-US" sz="2400" dirty="0">
                <a:latin typeface="Times New Roman" pitchFamily="18" charset="0"/>
                <a:cs typeface="Times New Roman" pitchFamily="18" charset="0"/>
              </a:rPr>
              <a:t>First student apply for document on web portal with upload all educational documents.</a:t>
            </a:r>
          </a:p>
          <a:p>
            <a:pPr algn="just"/>
            <a:r>
              <a:rPr lang="en-US" sz="2400" dirty="0">
                <a:latin typeface="Times New Roman" pitchFamily="18" charset="0"/>
                <a:cs typeface="Times New Roman" pitchFamily="18" charset="0"/>
              </a:rPr>
              <a:t> Web portal is authenticate trusted third party which validate all documents from university, school, colleges etc. </a:t>
            </a:r>
          </a:p>
          <a:p>
            <a:pPr marL="0" indent="0">
              <a:buNone/>
            </a:pPr>
            <a:endParaRPr lang="en-US" sz="2400" dirty="0"/>
          </a:p>
        </p:txBody>
      </p:sp>
    </p:spTree>
    <p:extLst>
      <p:ext uri="{BB962C8B-B14F-4D97-AF65-F5344CB8AC3E}">
        <p14:creationId xmlns:p14="http://schemas.microsoft.com/office/powerpoint/2010/main" val="314203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139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6</a:t>
            </a:r>
          </a:p>
        </p:txBody>
      </p:sp>
      <p:sp>
        <p:nvSpPr>
          <p:cNvPr id="6" name="Title 1"/>
          <p:cNvSpPr>
            <a:spLocks noGrp="1"/>
          </p:cNvSpPr>
          <p:nvPr>
            <p:ph type="title"/>
          </p:nvPr>
        </p:nvSpPr>
        <p:spPr>
          <a:xfrm>
            <a:off x="548640" y="229885"/>
            <a:ext cx="9875520" cy="1219200"/>
          </a:xfrm>
        </p:spPr>
        <p:style>
          <a:lnRef idx="3">
            <a:schemeClr val="lt1"/>
          </a:lnRef>
          <a:fillRef idx="1">
            <a:schemeClr val="accent1"/>
          </a:fillRef>
          <a:effectRef idx="1">
            <a:schemeClr val="accent1"/>
          </a:effectRef>
          <a:fontRef idx="minor">
            <a:schemeClr val="lt1"/>
          </a:fontRef>
        </p:style>
        <p:txBody>
          <a:bodyPr>
            <a:normAutofit/>
          </a:bodyPr>
          <a:lstStyle/>
          <a:p>
            <a:pPr lvl="0">
              <a:lnSpc>
                <a:spcPct val="150000"/>
              </a:lnSpc>
            </a:pPr>
            <a:r>
              <a:rPr lang="en-US" sz="4800" b="1" dirty="0">
                <a:latin typeface="Times New Roman" pitchFamily="18" charset="0"/>
                <a:ea typeface="Calibri" panose="020F0502020204030204" pitchFamily="34" charset="0"/>
                <a:cs typeface="Times New Roman" pitchFamily="18" charset="0"/>
              </a:rPr>
              <a:t>Methodology</a:t>
            </a:r>
            <a:endParaRPr lang="en-IN"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
        <p:nvSpPr>
          <p:cNvPr id="9" name="Content Placeholder 2">
            <a:extLst>
              <a:ext uri="{FF2B5EF4-FFF2-40B4-BE49-F238E27FC236}">
                <a16:creationId xmlns:a16="http://schemas.microsoft.com/office/drawing/2014/main" xmlns="" id="{E256B884-13E4-6C13-2790-246D39708F43}"/>
              </a:ext>
            </a:extLst>
          </p:cNvPr>
          <p:cNvSpPr txBox="1">
            <a:spLocks/>
          </p:cNvSpPr>
          <p:nvPr/>
        </p:nvSpPr>
        <p:spPr>
          <a:xfrm>
            <a:off x="685800" y="1546306"/>
            <a:ext cx="7937137" cy="5181600"/>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gn="just"/>
            <a:r>
              <a:rPr lang="en-US" sz="2400" dirty="0">
                <a:latin typeface="Times New Roman" pitchFamily="18" charset="0"/>
                <a:cs typeface="Times New Roman" pitchFamily="18" charset="0"/>
              </a:rPr>
              <a:t>Once successfully verification has done from university, school, colleges it will store data into blockchain and same time it generates the unique certificate id or QR code and returns to student.</a:t>
            </a:r>
          </a:p>
          <a:p>
            <a:pPr algn="just"/>
            <a:r>
              <a:rPr lang="en-US" sz="2400" dirty="0">
                <a:latin typeface="Times New Roman" pitchFamily="18" charset="0"/>
                <a:cs typeface="Times New Roman" pitchFamily="18" charset="0"/>
              </a:rPr>
              <a:t>Student can submit the received QR code or certificate id to organization instead of physical hard copy of documents.</a:t>
            </a:r>
          </a:p>
          <a:p>
            <a:pPr algn="just"/>
            <a:r>
              <a:rPr lang="en-US" sz="2400" dirty="0">
                <a:latin typeface="Times New Roman" pitchFamily="18" charset="0"/>
                <a:cs typeface="Times New Roman" pitchFamily="18" charset="0"/>
              </a:rPr>
              <a:t>Organization can submit QR code or id to portal and pool the document of respective student and make the validation.</a:t>
            </a:r>
          </a:p>
          <a:p>
            <a:pPr algn="just"/>
            <a:r>
              <a:rPr lang="en-US" sz="2400" dirty="0">
                <a:latin typeface="Times New Roman" pitchFamily="18" charset="0"/>
                <a:cs typeface="Times New Roman" pitchFamily="18" charset="0"/>
              </a:rPr>
              <a:t>The entire process has perform into the block chain manner with smart contract which is written by us.</a:t>
            </a:r>
          </a:p>
          <a:p>
            <a:pPr marL="0" indent="0" algn="just">
              <a:buNone/>
            </a:pPr>
            <a:endParaRPr lang="en-US" sz="2400" dirty="0"/>
          </a:p>
          <a:p>
            <a:pPr marL="0" indent="0">
              <a:buNone/>
            </a:pPr>
            <a:endParaRPr lang="en-US" sz="2400" dirty="0"/>
          </a:p>
        </p:txBody>
      </p:sp>
    </p:spTree>
    <p:extLst>
      <p:ext uri="{BB962C8B-B14F-4D97-AF65-F5344CB8AC3E}">
        <p14:creationId xmlns:p14="http://schemas.microsoft.com/office/powerpoint/2010/main" val="307209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139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6</a:t>
            </a:r>
          </a:p>
        </p:txBody>
      </p:sp>
      <p:sp>
        <p:nvSpPr>
          <p:cNvPr id="6" name="Title 1"/>
          <p:cNvSpPr>
            <a:spLocks noGrp="1"/>
          </p:cNvSpPr>
          <p:nvPr>
            <p:ph type="title"/>
          </p:nvPr>
        </p:nvSpPr>
        <p:spPr>
          <a:xfrm>
            <a:off x="548640" y="229885"/>
            <a:ext cx="9875520" cy="1219200"/>
          </a:xfrm>
        </p:spPr>
        <p:style>
          <a:lnRef idx="3">
            <a:schemeClr val="lt1"/>
          </a:lnRef>
          <a:fillRef idx="1">
            <a:schemeClr val="accent1"/>
          </a:fillRef>
          <a:effectRef idx="1">
            <a:schemeClr val="accent1"/>
          </a:effectRef>
          <a:fontRef idx="minor">
            <a:schemeClr val="lt1"/>
          </a:fontRef>
        </p:style>
        <p:txBody>
          <a:bodyPr>
            <a:normAutofit/>
          </a:bodyPr>
          <a:lstStyle/>
          <a:p>
            <a:pPr lvl="0">
              <a:lnSpc>
                <a:spcPct val="150000"/>
              </a:lnSpc>
            </a:pPr>
            <a:r>
              <a:rPr lang="en-US" sz="4800" b="1" dirty="0">
                <a:latin typeface="Times New Roman" pitchFamily="18" charset="0"/>
                <a:ea typeface="Calibri" panose="020F0502020204030204" pitchFamily="34" charset="0"/>
                <a:cs typeface="Times New Roman" pitchFamily="18" charset="0"/>
              </a:rPr>
              <a:t>Algorithms</a:t>
            </a:r>
            <a:endParaRPr lang="en-IN"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
        <p:nvSpPr>
          <p:cNvPr id="9" name="Content Placeholder 2">
            <a:extLst>
              <a:ext uri="{FF2B5EF4-FFF2-40B4-BE49-F238E27FC236}">
                <a16:creationId xmlns:a16="http://schemas.microsoft.com/office/drawing/2014/main" xmlns="" id="{E256B884-13E4-6C13-2790-246D39708F43}"/>
              </a:ext>
            </a:extLst>
          </p:cNvPr>
          <p:cNvSpPr txBox="1">
            <a:spLocks/>
          </p:cNvSpPr>
          <p:nvPr/>
        </p:nvSpPr>
        <p:spPr>
          <a:xfrm>
            <a:off x="685800" y="1546306"/>
            <a:ext cx="7937137" cy="5181600"/>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lvl="0" algn="just">
              <a:buFont typeface="Wingdings" pitchFamily="2" charset="2"/>
              <a:buChar char="Ø"/>
            </a:pPr>
            <a:r>
              <a:rPr lang="en-US" sz="2400" b="1" dirty="0">
                <a:latin typeface="Times New Roman" panose="02020603050405020304" pitchFamily="18" charset="0"/>
                <a:cs typeface="Times New Roman" panose="02020603050405020304" pitchFamily="18" charset="0"/>
              </a:rPr>
              <a:t>Algorithm 1: </a:t>
            </a:r>
            <a:r>
              <a:rPr lang="en-US" sz="2400" dirty="0">
                <a:latin typeface="Times New Roman" panose="02020603050405020304" pitchFamily="18" charset="0"/>
                <a:cs typeface="Times New Roman" panose="02020603050405020304" pitchFamily="18" charset="0"/>
              </a:rPr>
              <a:t>Protocol for Peer Verification</a:t>
            </a:r>
          </a:p>
          <a:p>
            <a:pPr algn="just">
              <a:buFont typeface="Wingdings" pitchFamily="2" charset="2"/>
              <a:buChar char="Ø"/>
            </a:pPr>
            <a:r>
              <a:rPr lang="en-US" sz="2400" b="1" dirty="0">
                <a:latin typeface="Times New Roman" panose="02020603050405020304" pitchFamily="18" charset="0"/>
                <a:cs typeface="Times New Roman" panose="02020603050405020304" pitchFamily="18" charset="0"/>
              </a:rPr>
              <a:t>Algorithm 2:</a:t>
            </a:r>
            <a:r>
              <a:rPr lang="en-US" sz="2400" dirty="0">
                <a:latin typeface="Times New Roman" panose="02020603050405020304" pitchFamily="18" charset="0"/>
                <a:cs typeface="Times New Roman" panose="02020603050405020304" pitchFamily="18" charset="0"/>
              </a:rPr>
              <a:t> Mining Algorithm for valid hash creation</a:t>
            </a:r>
          </a:p>
          <a:p>
            <a:pPr lvl="0" algn="just">
              <a:buFont typeface="Wingdings" pitchFamily="2" charset="2"/>
              <a:buChar char="Ø"/>
            </a:pPr>
            <a:r>
              <a:rPr lang="en-US" sz="2400" b="1" dirty="0">
                <a:latin typeface="Times New Roman" panose="02020603050405020304" pitchFamily="18" charset="0"/>
                <a:cs typeface="Times New Roman" panose="02020603050405020304" pitchFamily="18" charset="0"/>
              </a:rPr>
              <a:t>Algorithm 3: </a:t>
            </a:r>
            <a:r>
              <a:rPr lang="en-US" sz="2400" dirty="0">
                <a:latin typeface="Times New Roman" panose="02020603050405020304" pitchFamily="18" charset="0"/>
                <a:cs typeface="Times New Roman" panose="02020603050405020304" pitchFamily="18" charset="0"/>
              </a:rPr>
              <a:t>Validated Block chain and majority algorithm</a:t>
            </a:r>
          </a:p>
          <a:p>
            <a:pPr lvl="0" algn="just">
              <a:buFont typeface="Wingdings" pitchFamily="2" charset="2"/>
              <a:buChar char="Ø"/>
            </a:pPr>
            <a:r>
              <a:rPr lang="en-US" sz="2400" b="1" dirty="0">
                <a:latin typeface="Times New Roman" panose="02020603050405020304" pitchFamily="18" charset="0"/>
                <a:cs typeface="Times New Roman" panose="02020603050405020304" pitchFamily="18" charset="0"/>
              </a:rPr>
              <a:t>Algorithm 4: </a:t>
            </a:r>
            <a:r>
              <a:rPr lang="en-US" sz="2400" dirty="0">
                <a:latin typeface="Times New Roman" panose="02020603050405020304" pitchFamily="18" charset="0"/>
                <a:cs typeface="Times New Roman" panose="02020603050405020304" pitchFamily="18" charset="0"/>
              </a:rPr>
              <a:t>Recover Block Chain Data</a:t>
            </a:r>
          </a:p>
          <a:p>
            <a:pPr marL="0" indent="0">
              <a:buNone/>
            </a:pPr>
            <a:endParaRPr lang="en-US" sz="2400" dirty="0"/>
          </a:p>
        </p:txBody>
      </p:sp>
    </p:spTree>
    <p:extLst>
      <p:ext uri="{BB962C8B-B14F-4D97-AF65-F5344CB8AC3E}">
        <p14:creationId xmlns:p14="http://schemas.microsoft.com/office/powerpoint/2010/main" val="129797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139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6</a:t>
            </a:r>
          </a:p>
        </p:txBody>
      </p:sp>
      <p:sp>
        <p:nvSpPr>
          <p:cNvPr id="6" name="Title 1"/>
          <p:cNvSpPr>
            <a:spLocks noGrp="1"/>
          </p:cNvSpPr>
          <p:nvPr>
            <p:ph type="title"/>
          </p:nvPr>
        </p:nvSpPr>
        <p:spPr>
          <a:xfrm>
            <a:off x="548640" y="229885"/>
            <a:ext cx="9875520" cy="1219200"/>
          </a:xfrm>
        </p:spPr>
        <p:style>
          <a:lnRef idx="3">
            <a:schemeClr val="lt1"/>
          </a:lnRef>
          <a:fillRef idx="1">
            <a:schemeClr val="accent1"/>
          </a:fillRef>
          <a:effectRef idx="1">
            <a:schemeClr val="accent1"/>
          </a:effectRef>
          <a:fontRef idx="minor">
            <a:schemeClr val="lt1"/>
          </a:fontRef>
        </p:style>
        <p:txBody>
          <a:bodyPr>
            <a:normAutofit/>
          </a:bodyPr>
          <a:lstStyle/>
          <a:p>
            <a:pPr lvl="0">
              <a:lnSpc>
                <a:spcPct val="150000"/>
              </a:lnSpc>
            </a:pPr>
            <a:r>
              <a:rPr lang="en-US" sz="4800" dirty="0">
                <a:latin typeface="Times New Roman" pitchFamily="18" charset="0"/>
                <a:cs typeface="Times New Roman" pitchFamily="18" charset="0"/>
              </a:rPr>
              <a:t>Project Design</a:t>
            </a:r>
            <a:endParaRPr lang="en-IN"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
        <p:nvSpPr>
          <p:cNvPr id="9" name="Content Placeholder 2">
            <a:extLst>
              <a:ext uri="{FF2B5EF4-FFF2-40B4-BE49-F238E27FC236}">
                <a16:creationId xmlns:a16="http://schemas.microsoft.com/office/drawing/2014/main" xmlns="" id="{E256B884-13E4-6C13-2790-246D39708F43}"/>
              </a:ext>
            </a:extLst>
          </p:cNvPr>
          <p:cNvSpPr txBox="1">
            <a:spLocks/>
          </p:cNvSpPr>
          <p:nvPr/>
        </p:nvSpPr>
        <p:spPr>
          <a:xfrm>
            <a:off x="685800" y="1546306"/>
            <a:ext cx="7937137" cy="5181600"/>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Class Diagram</a:t>
            </a:r>
            <a:endParaRPr lang="en-US" sz="2400" b="1" dirty="0">
              <a:latin typeface="Times New Roman" panose="02020603050405020304" pitchFamily="18" charset="0"/>
              <a:cs typeface="Times New Roman" panose="02020603050405020304" pitchFamily="18" charset="0"/>
            </a:endParaRPr>
          </a:p>
        </p:txBody>
      </p:sp>
      <p:pic>
        <p:nvPicPr>
          <p:cNvPr id="1026" name="Picture 2" descr="C:\Users\Jitu Patil\Downloads\class.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79712"/>
            <a:ext cx="8991599" cy="480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22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139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6</a:t>
            </a:r>
          </a:p>
        </p:txBody>
      </p:sp>
      <p:sp>
        <p:nvSpPr>
          <p:cNvPr id="6" name="Title 1"/>
          <p:cNvSpPr>
            <a:spLocks noGrp="1"/>
          </p:cNvSpPr>
          <p:nvPr>
            <p:ph type="title"/>
          </p:nvPr>
        </p:nvSpPr>
        <p:spPr>
          <a:xfrm>
            <a:off x="548640" y="229885"/>
            <a:ext cx="9875520" cy="1219200"/>
          </a:xfrm>
        </p:spPr>
        <p:style>
          <a:lnRef idx="3">
            <a:schemeClr val="lt1"/>
          </a:lnRef>
          <a:fillRef idx="1">
            <a:schemeClr val="accent1"/>
          </a:fillRef>
          <a:effectRef idx="1">
            <a:schemeClr val="accent1"/>
          </a:effectRef>
          <a:fontRef idx="minor">
            <a:schemeClr val="lt1"/>
          </a:fontRef>
        </p:style>
        <p:txBody>
          <a:bodyPr>
            <a:normAutofit/>
          </a:bodyPr>
          <a:lstStyle/>
          <a:p>
            <a:pPr lvl="0">
              <a:lnSpc>
                <a:spcPct val="150000"/>
              </a:lnSpc>
            </a:pPr>
            <a:r>
              <a:rPr lang="en-US" sz="4800" dirty="0">
                <a:latin typeface="Times New Roman" pitchFamily="18" charset="0"/>
                <a:cs typeface="Times New Roman" pitchFamily="18" charset="0"/>
              </a:rPr>
              <a:t>Project Design</a:t>
            </a:r>
            <a:endParaRPr lang="en-IN"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pic>
        <p:nvPicPr>
          <p:cNvPr id="3" name="Picture 2" descr="https://documents.lucidchart.com/documents/58373ba9-05cb-417f-9b4c-e63fe206bb90/pages/0_0?a=12116&amp;x=502&amp;y=41&amp;w=2265&amp;h=1738&amp;store=1&amp;accept=image%2F*&amp;auth=LCA%2043475164953ddc96f8a47ff41613936933d65ea0-ts%3D1568790516">
            <a:extLst>
              <a:ext uri="{FF2B5EF4-FFF2-40B4-BE49-F238E27FC236}">
                <a16:creationId xmlns:a16="http://schemas.microsoft.com/office/drawing/2014/main" xmlns="" id="{757FB169-B346-CAA3-D2DA-EDA3870159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687" y="1494690"/>
            <a:ext cx="7018713" cy="5285418"/>
          </a:xfrm>
          <a:prstGeom prst="rect">
            <a:avLst/>
          </a:prstGeom>
          <a:noFill/>
          <a:ln>
            <a:noFill/>
          </a:ln>
        </p:spPr>
      </p:pic>
      <p:sp>
        <p:nvSpPr>
          <p:cNvPr id="9" name="Content Placeholder 2">
            <a:extLst>
              <a:ext uri="{FF2B5EF4-FFF2-40B4-BE49-F238E27FC236}">
                <a16:creationId xmlns:a16="http://schemas.microsoft.com/office/drawing/2014/main" xmlns="" id="{E256B884-13E4-6C13-2790-246D39708F43}"/>
              </a:ext>
            </a:extLst>
          </p:cNvPr>
          <p:cNvSpPr txBox="1">
            <a:spLocks/>
          </p:cNvSpPr>
          <p:nvPr/>
        </p:nvSpPr>
        <p:spPr>
          <a:xfrm>
            <a:off x="685800" y="1546306"/>
            <a:ext cx="7937137" cy="5181600"/>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Use Case Diagram</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88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139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6</a:t>
            </a:r>
          </a:p>
        </p:txBody>
      </p:sp>
      <p:sp>
        <p:nvSpPr>
          <p:cNvPr id="6" name="Title 1"/>
          <p:cNvSpPr>
            <a:spLocks noGrp="1"/>
          </p:cNvSpPr>
          <p:nvPr>
            <p:ph type="title"/>
          </p:nvPr>
        </p:nvSpPr>
        <p:spPr>
          <a:xfrm>
            <a:off x="548640" y="229885"/>
            <a:ext cx="9875520" cy="1219200"/>
          </a:xfrm>
        </p:spPr>
        <p:style>
          <a:lnRef idx="3">
            <a:schemeClr val="lt1"/>
          </a:lnRef>
          <a:fillRef idx="1">
            <a:schemeClr val="accent1"/>
          </a:fillRef>
          <a:effectRef idx="1">
            <a:schemeClr val="accent1"/>
          </a:effectRef>
          <a:fontRef idx="minor">
            <a:schemeClr val="lt1"/>
          </a:fontRef>
        </p:style>
        <p:txBody>
          <a:bodyPr>
            <a:normAutofit/>
          </a:bodyPr>
          <a:lstStyle/>
          <a:p>
            <a:pPr lvl="0">
              <a:lnSpc>
                <a:spcPct val="150000"/>
              </a:lnSpc>
            </a:pPr>
            <a:r>
              <a:rPr lang="en-US" sz="4800" dirty="0">
                <a:latin typeface="Times New Roman" pitchFamily="18" charset="0"/>
                <a:cs typeface="Times New Roman" pitchFamily="18" charset="0"/>
              </a:rPr>
              <a:t>Project Design</a:t>
            </a:r>
            <a:endParaRPr lang="en-IN"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
        <p:nvSpPr>
          <p:cNvPr id="9" name="Content Placeholder 2">
            <a:extLst>
              <a:ext uri="{FF2B5EF4-FFF2-40B4-BE49-F238E27FC236}">
                <a16:creationId xmlns:a16="http://schemas.microsoft.com/office/drawing/2014/main" xmlns="" id="{E256B884-13E4-6C13-2790-246D39708F43}"/>
              </a:ext>
            </a:extLst>
          </p:cNvPr>
          <p:cNvSpPr txBox="1">
            <a:spLocks/>
          </p:cNvSpPr>
          <p:nvPr/>
        </p:nvSpPr>
        <p:spPr>
          <a:xfrm>
            <a:off x="685800" y="1546306"/>
            <a:ext cx="7937137" cy="5181600"/>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Sequence Diagram</a:t>
            </a:r>
            <a:endParaRPr lang="en-US" sz="2400" b="1" dirty="0">
              <a:latin typeface="Times New Roman" panose="02020603050405020304" pitchFamily="18" charset="0"/>
              <a:cs typeface="Times New Roman" panose="02020603050405020304" pitchFamily="18" charset="0"/>
            </a:endParaRPr>
          </a:p>
        </p:txBody>
      </p:sp>
      <p:pic>
        <p:nvPicPr>
          <p:cNvPr id="3" name="Picture 2" descr="https://documents.lucidchart.com/documents/71766d5e-1919-4e85-9f03-fcb253320040/pages/0_0?a=10102&amp;x=208&amp;y=158&amp;w=2024&amp;h=1354&amp;store=1&amp;accept=image%2F*&amp;auth=LCA%20c7e11416720a23bc6bd3729acf9d1709d65fa556-ts%3D1568786046">
            <a:extLst>
              <a:ext uri="{FF2B5EF4-FFF2-40B4-BE49-F238E27FC236}">
                <a16:creationId xmlns:a16="http://schemas.microsoft.com/office/drawing/2014/main" xmlns="" id="{10A7C54A-2D4A-42A3-F15E-0D268DDECFC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408" y="1919368"/>
            <a:ext cx="9653752" cy="4860740"/>
          </a:xfrm>
          <a:prstGeom prst="rect">
            <a:avLst/>
          </a:prstGeom>
          <a:noFill/>
          <a:ln>
            <a:noFill/>
          </a:ln>
        </p:spPr>
      </p:pic>
    </p:spTree>
    <p:extLst>
      <p:ext uri="{BB962C8B-B14F-4D97-AF65-F5344CB8AC3E}">
        <p14:creationId xmlns:p14="http://schemas.microsoft.com/office/powerpoint/2010/main" val="668143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139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6</a:t>
            </a:r>
          </a:p>
        </p:txBody>
      </p:sp>
      <p:sp>
        <p:nvSpPr>
          <p:cNvPr id="6" name="Title 1"/>
          <p:cNvSpPr>
            <a:spLocks noGrp="1"/>
          </p:cNvSpPr>
          <p:nvPr>
            <p:ph type="title"/>
          </p:nvPr>
        </p:nvSpPr>
        <p:spPr>
          <a:xfrm>
            <a:off x="548640" y="229885"/>
            <a:ext cx="9875520" cy="1219200"/>
          </a:xfrm>
        </p:spPr>
        <p:style>
          <a:lnRef idx="3">
            <a:schemeClr val="lt1"/>
          </a:lnRef>
          <a:fillRef idx="1">
            <a:schemeClr val="accent1"/>
          </a:fillRef>
          <a:effectRef idx="1">
            <a:schemeClr val="accent1"/>
          </a:effectRef>
          <a:fontRef idx="minor">
            <a:schemeClr val="lt1"/>
          </a:fontRef>
        </p:style>
        <p:txBody>
          <a:bodyPr>
            <a:normAutofit/>
          </a:bodyPr>
          <a:lstStyle/>
          <a:p>
            <a:pPr lvl="0">
              <a:lnSpc>
                <a:spcPct val="150000"/>
              </a:lnSpc>
            </a:pPr>
            <a:r>
              <a:rPr lang="en-US" sz="4800" dirty="0">
                <a:latin typeface="Times New Roman" pitchFamily="18" charset="0"/>
                <a:cs typeface="Times New Roman" pitchFamily="18" charset="0"/>
              </a:rPr>
              <a:t>Project Design</a:t>
            </a:r>
            <a:endParaRPr lang="en-IN"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
        <p:nvSpPr>
          <p:cNvPr id="9" name="Content Placeholder 2">
            <a:extLst>
              <a:ext uri="{FF2B5EF4-FFF2-40B4-BE49-F238E27FC236}">
                <a16:creationId xmlns:a16="http://schemas.microsoft.com/office/drawing/2014/main" xmlns="" id="{E256B884-13E4-6C13-2790-246D39708F43}"/>
              </a:ext>
            </a:extLst>
          </p:cNvPr>
          <p:cNvSpPr txBox="1">
            <a:spLocks/>
          </p:cNvSpPr>
          <p:nvPr/>
        </p:nvSpPr>
        <p:spPr>
          <a:xfrm>
            <a:off x="685800" y="1546306"/>
            <a:ext cx="7937137" cy="5181600"/>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Activity Diagram</a:t>
            </a:r>
            <a:endParaRPr lang="en-US" sz="2400" b="1" dirty="0">
              <a:latin typeface="Times New Roman" panose="02020603050405020304" pitchFamily="18" charset="0"/>
              <a:cs typeface="Times New Roman" panose="02020603050405020304" pitchFamily="18" charset="0"/>
            </a:endParaRPr>
          </a:p>
        </p:txBody>
      </p:sp>
      <p:pic>
        <p:nvPicPr>
          <p:cNvPr id="1026" name="Picture 2" descr="C:\Users\Jitu Patil\Downloads\activity.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976" y="2075861"/>
            <a:ext cx="8584096" cy="472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24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139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6</a:t>
            </a:r>
          </a:p>
        </p:txBody>
      </p:sp>
      <p:sp>
        <p:nvSpPr>
          <p:cNvPr id="6" name="Title 1"/>
          <p:cNvSpPr>
            <a:spLocks noGrp="1"/>
          </p:cNvSpPr>
          <p:nvPr>
            <p:ph type="title"/>
          </p:nvPr>
        </p:nvSpPr>
        <p:spPr>
          <a:xfrm>
            <a:off x="548640" y="229885"/>
            <a:ext cx="9875520" cy="1219200"/>
          </a:xfrm>
        </p:spPr>
        <p:style>
          <a:lnRef idx="3">
            <a:schemeClr val="lt1"/>
          </a:lnRef>
          <a:fillRef idx="1">
            <a:schemeClr val="accent1"/>
          </a:fillRef>
          <a:effectRef idx="1">
            <a:schemeClr val="accent1"/>
          </a:effectRef>
          <a:fontRef idx="minor">
            <a:schemeClr val="lt1"/>
          </a:fontRef>
        </p:style>
        <p:txBody>
          <a:bodyPr>
            <a:normAutofit/>
          </a:bodyPr>
          <a:lstStyle/>
          <a:p>
            <a:pPr lvl="0">
              <a:lnSpc>
                <a:spcPct val="150000"/>
              </a:lnSpc>
            </a:pPr>
            <a:r>
              <a:rPr lang="en-US" sz="4800" dirty="0">
                <a:latin typeface="Times New Roman" pitchFamily="18" charset="0"/>
                <a:cs typeface="Times New Roman" pitchFamily="18" charset="0"/>
              </a:rPr>
              <a:t>Project Planning</a:t>
            </a:r>
            <a:endParaRPr lang="en-IN"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
        <p:nvSpPr>
          <p:cNvPr id="9" name="Content Placeholder 2">
            <a:extLst>
              <a:ext uri="{FF2B5EF4-FFF2-40B4-BE49-F238E27FC236}">
                <a16:creationId xmlns:a16="http://schemas.microsoft.com/office/drawing/2014/main" xmlns="" id="{E256B884-13E4-6C13-2790-246D39708F43}"/>
              </a:ext>
            </a:extLst>
          </p:cNvPr>
          <p:cNvSpPr txBox="1">
            <a:spLocks/>
          </p:cNvSpPr>
          <p:nvPr/>
        </p:nvSpPr>
        <p:spPr>
          <a:xfrm>
            <a:off x="685800" y="1546306"/>
            <a:ext cx="7937137" cy="5181600"/>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p:txBody>
      </p:sp>
      <p:pic>
        <p:nvPicPr>
          <p:cNvPr id="2" name="Content Placeholder 4">
            <a:extLst>
              <a:ext uri="{FF2B5EF4-FFF2-40B4-BE49-F238E27FC236}">
                <a16:creationId xmlns:a16="http://schemas.microsoft.com/office/drawing/2014/main" xmlns="" id="{A97F98C3-951A-A3C2-412F-9A9862B8F55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79480" y="1640386"/>
            <a:ext cx="8336280" cy="5217614"/>
          </a:xfrm>
        </p:spPr>
      </p:pic>
    </p:spTree>
    <p:extLst>
      <p:ext uri="{BB962C8B-B14F-4D97-AF65-F5344CB8AC3E}">
        <p14:creationId xmlns:p14="http://schemas.microsoft.com/office/powerpoint/2010/main" val="204647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latin typeface="Times New Roman" pitchFamily="18" charset="0"/>
                <a:cs typeface="Times New Roman" pitchFamily="18" charset="0"/>
              </a:rPr>
              <a:t>  Contents</a:t>
            </a:r>
          </a:p>
        </p:txBody>
      </p:sp>
      <p:sp>
        <p:nvSpPr>
          <p:cNvPr id="3" name="Content Placeholder 2"/>
          <p:cNvSpPr>
            <a:spLocks noGrp="1"/>
          </p:cNvSpPr>
          <p:nvPr>
            <p:ph idx="1"/>
          </p:nvPr>
        </p:nvSpPr>
        <p:spPr>
          <a:xfrm>
            <a:off x="548640" y="1706880"/>
            <a:ext cx="9875520" cy="4236720"/>
          </a:xfrm>
        </p:spPr>
        <p:txBody>
          <a:bodyPr>
            <a:noAutofit/>
          </a:bodyPr>
          <a:lstStyle/>
          <a:p>
            <a:pPr marL="288000" lvl="0" indent="-342900">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Problem Statement of Project.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8000" lvl="0" indent="-342900">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8000" lvl="0" indent="-342900">
              <a:buFont typeface="+mj-lt"/>
              <a:buAutoNum type="arabicPeriod"/>
            </a:pPr>
            <a:r>
              <a:rPr lang="en-US" sz="1800" b="1" dirty="0">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8000" lvl="0" indent="-342900">
              <a:buFont typeface="+mj-lt"/>
              <a:buAutoNum type="arabicPeriod"/>
            </a:pPr>
            <a:r>
              <a:rPr lang="en-US" sz="1800" b="1" dirty="0">
                <a:latin typeface="Times New Roman" panose="02020603050405020304" pitchFamily="18" charset="0"/>
                <a:ea typeface="Calibri" panose="020F0502020204030204" pitchFamily="34" charset="0"/>
                <a:cs typeface="Times New Roman" panose="02020603050405020304" pitchFamily="18" charset="0"/>
              </a:rPr>
              <a:t>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ystem Architecture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b="1" dirty="0">
                <a:latin typeface="Times New Roman" panose="02020603050405020304" pitchFamily="18" charset="0"/>
                <a:ea typeface="Calibri" panose="020F0502020204030204" pitchFamily="34" charset="0"/>
                <a:cs typeface="Times New Roman" panose="02020603050405020304" pitchFamily="18" charset="0"/>
              </a:rPr>
              <a:t>Requirement Analysis</a:t>
            </a:r>
          </a:p>
          <a:p>
            <a:pPr marL="288000" lvl="0" indent="-342900">
              <a:buFont typeface="+mj-lt"/>
              <a:buAutoNum type="arabicPeriod"/>
            </a:pPr>
            <a:r>
              <a:rPr lang="en-US" sz="1800" b="1" dirty="0">
                <a:latin typeface="Times New Roman" panose="02020603050405020304" pitchFamily="18" charset="0"/>
                <a:cs typeface="Times New Roman" panose="02020603050405020304" pitchFamily="18" charset="0"/>
              </a:rPr>
              <a:t>Methodology</a:t>
            </a:r>
          </a:p>
          <a:p>
            <a:pPr marL="288000" lvl="0" indent="-342900">
              <a:buFont typeface="+mj-lt"/>
              <a:buAutoNum type="arabicPeriod"/>
            </a:pPr>
            <a:r>
              <a:rPr lang="en-US" sz="1800" b="1" dirty="0">
                <a:latin typeface="Times New Roman" panose="02020603050405020304" pitchFamily="18" charset="0"/>
                <a:cs typeface="Times New Roman" panose="02020603050405020304" pitchFamily="18" charset="0"/>
              </a:rPr>
              <a:t>Algorithms</a:t>
            </a:r>
          </a:p>
          <a:p>
            <a:pPr marL="288000" lvl="0" indent="-342900">
              <a:buFont typeface="+mj-lt"/>
              <a:buAutoNum type="arabicPeriod"/>
            </a:pPr>
            <a:r>
              <a:rPr lang="en-US" sz="1800" b="1" dirty="0">
                <a:latin typeface="Times New Roman" panose="02020603050405020304" pitchFamily="18" charset="0"/>
                <a:cs typeface="Times New Roman" panose="02020603050405020304" pitchFamily="18" charset="0"/>
              </a:rPr>
              <a:t>Project Design</a:t>
            </a:r>
          </a:p>
          <a:p>
            <a:pPr marL="288000" lvl="0" indent="-342900">
              <a:buFont typeface="+mj-lt"/>
              <a:buAutoNum type="arabicPeriod"/>
            </a:pPr>
            <a:r>
              <a:rPr lang="en-US" sz="1800" b="1" dirty="0">
                <a:latin typeface="Times New Roman" panose="02020603050405020304" pitchFamily="18" charset="0"/>
                <a:cs typeface="Times New Roman" panose="02020603050405020304" pitchFamily="18" charset="0"/>
              </a:rPr>
              <a:t>Project Planning</a:t>
            </a:r>
          </a:p>
          <a:p>
            <a:pPr marL="288000" lvl="0" indent="-342900">
              <a:buFont typeface="+mj-lt"/>
              <a:buAutoNum type="arabicPeriod"/>
            </a:pPr>
            <a:r>
              <a:rPr lang="en-US" sz="1800" b="1" dirty="0">
                <a:latin typeface="Times New Roman" panose="02020603050405020304" pitchFamily="18" charset="0"/>
                <a:cs typeface="Times New Roman" panose="02020603050405020304" pitchFamily="18" charset="0"/>
              </a:rPr>
              <a:t>Conclusion</a:t>
            </a:r>
          </a:p>
          <a:p>
            <a:pPr marL="288000" lvl="0" indent="-342900">
              <a:buFont typeface="+mj-lt"/>
              <a:buAutoNum type="arabicPeriod"/>
            </a:pPr>
            <a:r>
              <a:rPr lang="en-US" sz="1800" b="1" dirty="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a:p>
            <a:pPr marL="0" lvl="0" indent="0">
              <a:spcAft>
                <a:spcPts val="1000"/>
              </a:spcAft>
              <a:buNone/>
            </a:pPr>
            <a:endParaRPr lang="en-US" sz="2000" dirty="0"/>
          </a:p>
          <a:p>
            <a:pPr marL="0" indent="0">
              <a:buNone/>
            </a:pPr>
            <a:r>
              <a:rPr lang="en-US" sz="2000" dirty="0"/>
              <a:t> </a:t>
            </a:r>
          </a:p>
        </p:txBody>
      </p:sp>
      <p:sp>
        <p:nvSpPr>
          <p:cNvPr id="5" name="Slide Number Placeholder 4"/>
          <p:cNvSpPr>
            <a:spLocks noGrp="1"/>
          </p:cNvSpPr>
          <p:nvPr>
            <p:ph type="sldNum" sz="quarter" idx="12"/>
          </p:nvPr>
        </p:nvSpPr>
        <p:spPr/>
        <p:txBody>
          <a:bodyPr/>
          <a:lstStyle/>
          <a:p>
            <a:r>
              <a:rPr lang="en-US" dirty="0"/>
              <a:t>1</a:t>
            </a:r>
          </a:p>
        </p:txBody>
      </p:sp>
      <p:sp>
        <p:nvSpPr>
          <p:cNvPr id="6" name="Footer Placeholder 3"/>
          <p:cNvSpPr>
            <a:spLocks noGrp="1"/>
          </p:cNvSpPr>
          <p:nvPr>
            <p:ph type="ftr" sz="quarter" idx="11"/>
          </p:nvPr>
        </p:nvSpPr>
        <p:spPr>
          <a:xfrm>
            <a:off x="685800" y="6780108"/>
            <a:ext cx="2209800" cy="389467"/>
          </a:xfrm>
        </p:spPr>
        <p:txBody>
          <a:bodyPr/>
          <a:lstStyle/>
          <a:p>
            <a:r>
              <a:rPr lang="en-US" dirty="0">
                <a:solidFill>
                  <a:schemeClr val="bg1">
                    <a:lumMod val="50000"/>
                  </a:schemeClr>
                </a:solidFill>
              </a:rPr>
              <a:t>Project Group No:  5                 </a:t>
            </a:r>
          </a:p>
        </p:txBody>
      </p:sp>
      <p:sp>
        <p:nvSpPr>
          <p:cNvPr id="7" name="Footer Placeholder 3"/>
          <p:cNvSpPr txBox="1">
            <a:spLocks/>
          </p:cNvSpPr>
          <p:nvPr/>
        </p:nvSpPr>
        <p:spPr>
          <a:xfrm>
            <a:off x="3810000" y="6780107"/>
            <a:ext cx="4191000" cy="389467"/>
          </a:xfrm>
          <a:prstGeom prst="rect">
            <a:avLst/>
          </a:prstGeom>
        </p:spPr>
        <p:txBody>
          <a:bodyPr vert="horz" lIns="104493" tIns="52247" rIns="104493" bIns="52247" rtlCol="0" anchor="ctr"/>
          <a:lstStyle>
            <a:defPPr>
              <a:defRPr lang="en-US"/>
            </a:defPPr>
            <a:lvl1pPr marL="0" algn="ctr" defTabSz="1044924" rtl="0" eaLnBrk="1" latinLnBrk="0" hangingPunct="1">
              <a:defRPr sz="1400" kern="1200">
                <a:solidFill>
                  <a:schemeClr val="tx1">
                    <a:tint val="75000"/>
                  </a:schemeClr>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a:lstStyle>
          <a:p>
            <a:r>
              <a:rPr lang="en-US" dirty="0">
                <a:solidFill>
                  <a:schemeClr val="bg1">
                    <a:lumMod val="50000"/>
                  </a:schemeClr>
                </a:solidFill>
              </a:rPr>
              <a:t>Document Verification and Validation using Block chain               </a:t>
            </a:r>
          </a:p>
        </p:txBody>
      </p:sp>
      <p:sp>
        <p:nvSpPr>
          <p:cNvPr id="8" name="Footer Placeholder 3"/>
          <p:cNvSpPr txBox="1">
            <a:spLocks/>
          </p:cNvSpPr>
          <p:nvPr/>
        </p:nvSpPr>
        <p:spPr>
          <a:xfrm>
            <a:off x="7505700" y="6780106"/>
            <a:ext cx="3276600" cy="389467"/>
          </a:xfrm>
          <a:prstGeom prst="rect">
            <a:avLst/>
          </a:prstGeom>
        </p:spPr>
        <p:txBody>
          <a:bodyPr vert="horz" lIns="104493" tIns="52247" rIns="104493" bIns="52247" rtlCol="0" anchor="ctr"/>
          <a:lstStyle>
            <a:defPPr>
              <a:defRPr lang="en-US"/>
            </a:defPPr>
            <a:lvl1pPr marL="0" algn="ctr" defTabSz="1044924" rtl="0" eaLnBrk="1" latinLnBrk="0" hangingPunct="1">
              <a:defRPr sz="1400" kern="1200">
                <a:solidFill>
                  <a:schemeClr val="tx1">
                    <a:tint val="75000"/>
                  </a:schemeClr>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a:lstStyle>
          <a:p>
            <a:r>
              <a:rPr lang="en-US" dirty="0">
                <a:solidFill>
                  <a:schemeClr val="bg1">
                    <a:lumMod val="50000"/>
                  </a:schemeClr>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0139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6</a:t>
            </a:r>
          </a:p>
        </p:txBody>
      </p:sp>
      <p:sp>
        <p:nvSpPr>
          <p:cNvPr id="6" name="Title 1"/>
          <p:cNvSpPr>
            <a:spLocks noGrp="1"/>
          </p:cNvSpPr>
          <p:nvPr>
            <p:ph type="title"/>
          </p:nvPr>
        </p:nvSpPr>
        <p:spPr>
          <a:xfrm>
            <a:off x="548640" y="229885"/>
            <a:ext cx="9875520" cy="1219200"/>
          </a:xfrm>
        </p:spPr>
        <p:style>
          <a:lnRef idx="3">
            <a:schemeClr val="lt1"/>
          </a:lnRef>
          <a:fillRef idx="1">
            <a:schemeClr val="accent1"/>
          </a:fillRef>
          <a:effectRef idx="1">
            <a:schemeClr val="accent1"/>
          </a:effectRef>
          <a:fontRef idx="minor">
            <a:schemeClr val="lt1"/>
          </a:fontRef>
        </p:style>
        <p:txBody>
          <a:bodyPr>
            <a:normAutofit/>
          </a:bodyPr>
          <a:lstStyle/>
          <a:p>
            <a:pPr lvl="0">
              <a:lnSpc>
                <a:spcPct val="150000"/>
              </a:lnSpc>
            </a:pPr>
            <a:r>
              <a:rPr lang="en-US" sz="4800" b="1" dirty="0">
                <a:latin typeface="Times New Roman" pitchFamily="18" charset="0"/>
                <a:ea typeface="Calibri" panose="020F0502020204030204" pitchFamily="34" charset="0"/>
                <a:cs typeface="Times New Roman" pitchFamily="18" charset="0"/>
              </a:rPr>
              <a:t>Conclusions</a:t>
            </a:r>
            <a:endParaRPr lang="en-IN"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04800"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
        <p:nvSpPr>
          <p:cNvPr id="9" name="Content Placeholder 2">
            <a:extLst>
              <a:ext uri="{FF2B5EF4-FFF2-40B4-BE49-F238E27FC236}">
                <a16:creationId xmlns:a16="http://schemas.microsoft.com/office/drawing/2014/main" xmlns="" id="{E256B884-13E4-6C13-2790-246D39708F43}"/>
              </a:ext>
            </a:extLst>
          </p:cNvPr>
          <p:cNvSpPr txBox="1">
            <a:spLocks/>
          </p:cNvSpPr>
          <p:nvPr/>
        </p:nvSpPr>
        <p:spPr>
          <a:xfrm>
            <a:off x="685800" y="1546306"/>
            <a:ext cx="7937137" cy="5181600"/>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gn="just">
              <a:buFont typeface="Wingdings" pitchFamily="2" charset="2"/>
              <a:buChar char="Ø"/>
            </a:pPr>
            <a:r>
              <a:rPr lang="en-US" sz="2400" dirty="0">
                <a:latin typeface="Times New Roman" pitchFamily="18" charset="0"/>
                <a:cs typeface="Times New Roman" pitchFamily="18" charset="0"/>
              </a:rPr>
              <a:t> It is an smart system for generate a dynamic certificate using blockchain and given smart contract.</a:t>
            </a:r>
          </a:p>
          <a:p>
            <a:pPr algn="just">
              <a:buFont typeface="Wingdings" pitchFamily="2" charset="2"/>
              <a:buChar char="Ø"/>
            </a:pPr>
            <a:r>
              <a:rPr lang="en-US" sz="2400" dirty="0">
                <a:latin typeface="Times New Roman" pitchFamily="18" charset="0"/>
                <a:cs typeface="Times New Roman" pitchFamily="18" charset="0"/>
              </a:rPr>
              <a:t> The proposed mining approach generate the strong hash with minimum difficulties.</a:t>
            </a:r>
          </a:p>
          <a:p>
            <a:pPr algn="just">
              <a:buFont typeface="Wingdings" pitchFamily="2" charset="2"/>
              <a:buChar char="Ø"/>
            </a:pPr>
            <a:r>
              <a:rPr lang="en-US" sz="2400" dirty="0">
                <a:latin typeface="Times New Roman" pitchFamily="18" charset="0"/>
                <a:cs typeface="Times New Roman" pitchFamily="18" charset="0"/>
              </a:rPr>
              <a:t> According to mentioned smart contract system can allow to update for entire bloc</a:t>
            </a:r>
          </a:p>
          <a:p>
            <a:pPr algn="just">
              <a:buFont typeface="Wingdings" pitchFamily="2" charset="2"/>
              <a:buChar char="Ø"/>
            </a:pPr>
            <a:r>
              <a:rPr lang="en-US" sz="2400" dirty="0">
                <a:latin typeface="Times New Roman" pitchFamily="18" charset="0"/>
                <a:cs typeface="Times New Roman" pitchFamily="18" charset="0"/>
              </a:rPr>
              <a:t>It can also detect and prevent various network as well as database attacks.</a:t>
            </a:r>
          </a:p>
          <a:p>
            <a:pPr marL="0" indent="0">
              <a:buNone/>
            </a:pPr>
            <a:endParaRPr lang="en-US" sz="2400" dirty="0"/>
          </a:p>
        </p:txBody>
      </p:sp>
    </p:spTree>
    <p:extLst>
      <p:ext uri="{BB962C8B-B14F-4D97-AF65-F5344CB8AC3E}">
        <p14:creationId xmlns:p14="http://schemas.microsoft.com/office/powerpoint/2010/main" val="429187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828800"/>
            <a:ext cx="9875520" cy="4705774"/>
          </a:xfrm>
        </p:spPr>
        <p:txBody>
          <a:bodyPr>
            <a:normAutofit/>
          </a:bodyPr>
          <a:lstStyle/>
          <a:p>
            <a:pPr marL="0" indent="0" algn="just">
              <a:buNone/>
            </a:pPr>
            <a:r>
              <a:rPr lang="en-IN" altLang="en-US" sz="1800" dirty="0">
                <a:latin typeface="Times New Roman" panose="02020603050405020304" pitchFamily="18" charset="0"/>
                <a:cs typeface="Times New Roman" panose="02020603050405020304" pitchFamily="18" charset="0"/>
              </a:rPr>
              <a:t>[1] </a:t>
            </a:r>
            <a:r>
              <a:rPr lang="en-US" sz="1800" dirty="0">
                <a:latin typeface="Times New Roman" panose="02020603050405020304" pitchFamily="18" charset="0"/>
                <a:cs typeface="Times New Roman" panose="02020603050405020304" pitchFamily="18" charset="0"/>
              </a:rPr>
              <a:t>Sharma, Yogesh, and B. Balamurugan. "Preserving the privacy of electronic health records using blockchain." Procedia Computer Science 173 (2020): 171-180.</a:t>
            </a:r>
            <a:endParaRPr lang="en-IN" altLang="en-US" sz="1800" dirty="0">
              <a:latin typeface="Times New Roman" panose="02020603050405020304" pitchFamily="18" charset="0"/>
              <a:cs typeface="Times New Roman" panose="02020603050405020304" pitchFamily="18" charset="0"/>
            </a:endParaRPr>
          </a:p>
          <a:p>
            <a:pPr marL="0" indent="0" algn="just">
              <a:buNone/>
            </a:pPr>
            <a:r>
              <a:rPr lang="en-IN" altLang="en-US" sz="1800" dirty="0">
                <a:latin typeface="Times New Roman" panose="02020603050405020304" pitchFamily="18" charset="0"/>
                <a:cs typeface="Times New Roman" panose="02020603050405020304" pitchFamily="18" charset="0"/>
              </a:rPr>
              <a:t>[2]Sun, Jin, et al. "</a:t>
            </a:r>
            <a:r>
              <a:rPr lang="en-IN" altLang="en-US" sz="1800" dirty="0" err="1">
                <a:latin typeface="Times New Roman" panose="02020603050405020304" pitchFamily="18" charset="0"/>
                <a:cs typeface="Times New Roman" panose="02020603050405020304" pitchFamily="18" charset="0"/>
              </a:rPr>
              <a:t>Blockchain</a:t>
            </a:r>
            <a:r>
              <a:rPr lang="en-IN" altLang="en-US" sz="1800" dirty="0">
                <a:latin typeface="Times New Roman" panose="02020603050405020304" pitchFamily="18" charset="0"/>
                <a:cs typeface="Times New Roman" panose="02020603050405020304" pitchFamily="18" charset="0"/>
              </a:rPr>
              <a:t>-based secure storage and access scheme for electronic medical records in IPFS." IEEE Access 8 (2020): 59389-59401.</a:t>
            </a:r>
          </a:p>
          <a:p>
            <a:pPr marL="0" indent="0" algn="just">
              <a:buNone/>
            </a:pPr>
            <a:r>
              <a:rPr lang="en-IN" altLang="en-US" sz="1800" dirty="0">
                <a:latin typeface="Times New Roman" panose="02020603050405020304" pitchFamily="18" charset="0"/>
                <a:cs typeface="Times New Roman" panose="02020603050405020304" pitchFamily="18" charset="0"/>
              </a:rPr>
              <a:t>[3]</a:t>
            </a:r>
            <a:r>
              <a:rPr lang="en-IN" altLang="en-US" sz="1800" dirty="0" err="1">
                <a:latin typeface="Times New Roman" panose="02020603050405020304" pitchFamily="18" charset="0"/>
                <a:cs typeface="Times New Roman" panose="02020603050405020304" pitchFamily="18" charset="0"/>
              </a:rPr>
              <a:t>Harshini</a:t>
            </a:r>
            <a:r>
              <a:rPr lang="en-IN" altLang="en-US" sz="1800" dirty="0">
                <a:latin typeface="Times New Roman" panose="02020603050405020304" pitchFamily="18" charset="0"/>
                <a:cs typeface="Times New Roman" panose="02020603050405020304" pitchFamily="18" charset="0"/>
              </a:rPr>
              <a:t>, V. M., et al. "Health record management through </a:t>
            </a:r>
            <a:r>
              <a:rPr lang="en-IN" altLang="en-US" sz="1800" dirty="0" err="1">
                <a:latin typeface="Times New Roman" panose="02020603050405020304" pitchFamily="18" charset="0"/>
                <a:cs typeface="Times New Roman" panose="02020603050405020304" pitchFamily="18" charset="0"/>
              </a:rPr>
              <a:t>blockchain</a:t>
            </a:r>
            <a:r>
              <a:rPr lang="en-IN" altLang="en-US" sz="1800" dirty="0">
                <a:latin typeface="Times New Roman" panose="02020603050405020304" pitchFamily="18" charset="0"/>
                <a:cs typeface="Times New Roman" panose="02020603050405020304" pitchFamily="18" charset="0"/>
              </a:rPr>
              <a:t> technology." 2019 3rd International Conference on Trends in Electronics and Informatics (ICOEI). IEEE, 2019.</a:t>
            </a:r>
          </a:p>
          <a:p>
            <a:pPr marL="0" indent="0" algn="just">
              <a:buNone/>
            </a:pPr>
            <a:r>
              <a:rPr lang="en-IN" altLang="en-US" sz="18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Liu, </a:t>
            </a:r>
            <a:r>
              <a:rPr lang="en-US" sz="1800" dirty="0" err="1">
                <a:latin typeface="Times New Roman" panose="02020603050405020304" pitchFamily="18" charset="0"/>
                <a:cs typeface="Times New Roman" panose="02020603050405020304" pitchFamily="18" charset="0"/>
              </a:rPr>
              <a:t>Xiaoguang</a:t>
            </a:r>
            <a:r>
              <a:rPr lang="en-US" sz="1800" dirty="0">
                <a:latin typeface="Times New Roman" panose="02020603050405020304" pitchFamily="18" charset="0"/>
                <a:cs typeface="Times New Roman" panose="02020603050405020304" pitchFamily="18" charset="0"/>
              </a:rPr>
              <a:t>, et al. "A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-based medical data sharing and protection scheme." IEEE Access 7 (2019): 118943-118953.</a:t>
            </a:r>
          </a:p>
          <a:p>
            <a:pPr marL="0" indent="0" algn="just">
              <a:buNone/>
            </a:pPr>
            <a:r>
              <a:rPr lang="en-US" altLang="en-US" sz="1800" dirty="0">
                <a:latin typeface="Times New Roman" panose="02020603050405020304" pitchFamily="18" charset="0"/>
                <a:cs typeface="Times New Roman" panose="02020603050405020304" pitchFamily="18" charset="0"/>
              </a:rPr>
              <a:t>[5]</a:t>
            </a:r>
            <a:r>
              <a:rPr lang="en-US" sz="1800" dirty="0">
                <a:latin typeface="Times New Roman" panose="02020603050405020304" pitchFamily="18" charset="0"/>
                <a:cs typeface="Times New Roman" panose="02020603050405020304" pitchFamily="18" charset="0"/>
              </a:rPr>
              <a:t> Gutiérrez, Omar, et al. "</a:t>
            </a:r>
            <a:r>
              <a:rPr lang="en-US" sz="1800" dirty="0" err="1">
                <a:latin typeface="Times New Roman" panose="02020603050405020304" pitchFamily="18" charset="0"/>
                <a:cs typeface="Times New Roman" panose="02020603050405020304" pitchFamily="18" charset="0"/>
              </a:rPr>
              <a:t>HealthyBlock</a:t>
            </a:r>
            <a:r>
              <a:rPr lang="en-US" sz="1800" dirty="0">
                <a:latin typeface="Times New Roman" panose="02020603050405020304" pitchFamily="18" charset="0"/>
                <a:cs typeface="Times New Roman" panose="02020603050405020304" pitchFamily="18" charset="0"/>
              </a:rPr>
              <a:t>: Blockchain-Based IT Architecture for Electronic Medical Records Resilient to Connectivity Failures." International Journal of Environmental Research and Public Health 17.19 (2020): 7132.</a:t>
            </a:r>
          </a:p>
          <a:p>
            <a:pPr marL="0" indent="0" algn="just">
              <a:buNone/>
            </a:pPr>
            <a:r>
              <a:rPr lang="en-US" sz="1800" dirty="0">
                <a:latin typeface="Times New Roman" panose="02020603050405020304" pitchFamily="18" charset="0"/>
                <a:cs typeface="Times New Roman" panose="02020603050405020304" pitchFamily="18" charset="0"/>
              </a:rPr>
              <a:t>[6] Wang, </a:t>
            </a:r>
            <a:r>
              <a:rPr lang="en-US" sz="1800" dirty="0" err="1">
                <a:latin typeface="Times New Roman" panose="02020603050405020304" pitchFamily="18" charset="0"/>
                <a:cs typeface="Times New Roman" panose="02020603050405020304" pitchFamily="18" charset="0"/>
              </a:rPr>
              <a:t>Shangping</a:t>
            </a:r>
            <a:r>
              <a:rPr lang="en-US" sz="1800" dirty="0">
                <a:latin typeface="Times New Roman" panose="02020603050405020304" pitchFamily="18" charset="0"/>
                <a:cs typeface="Times New Roman" panose="02020603050405020304" pitchFamily="18" charset="0"/>
              </a:rPr>
              <a:t>, Dan Zhang, and </a:t>
            </a:r>
            <a:r>
              <a:rPr lang="en-US" sz="1800" dirty="0" err="1">
                <a:latin typeface="Times New Roman" panose="02020603050405020304" pitchFamily="18" charset="0"/>
                <a:cs typeface="Times New Roman" panose="02020603050405020304" pitchFamily="18" charset="0"/>
              </a:rPr>
              <a:t>Yaling</a:t>
            </a:r>
            <a:r>
              <a:rPr lang="en-US" sz="1800" dirty="0">
                <a:latin typeface="Times New Roman" panose="02020603050405020304" pitchFamily="18" charset="0"/>
                <a:cs typeface="Times New Roman" panose="02020603050405020304" pitchFamily="18" charset="0"/>
              </a:rPr>
              <a:t> Zhang. "Blockchain-based personal health records sharing scheme with data integrity verifiable." IEEE Access 7 (2019): 102887-102901.</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733800" y="6858000"/>
            <a:ext cx="51663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8</a:t>
            </a:r>
          </a:p>
        </p:txBody>
      </p:sp>
      <p:sp>
        <p:nvSpPr>
          <p:cNvPr id="6"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  </a:t>
            </a:r>
            <a:r>
              <a:rPr lang="en-US" sz="4800" dirty="0">
                <a:latin typeface="Times New Roman" pitchFamily="18" charset="0"/>
                <a:cs typeface="Times New Roman" pitchFamily="18" charset="0"/>
              </a:rPr>
              <a:t>References</a:t>
            </a:r>
          </a:p>
        </p:txBody>
      </p:sp>
      <p:sp>
        <p:nvSpPr>
          <p:cNvPr id="7" name="Rectangle 6"/>
          <p:cNvSpPr/>
          <p:nvPr/>
        </p:nvSpPr>
        <p:spPr>
          <a:xfrm>
            <a:off x="314887"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Tree>
    <p:extLst>
      <p:ext uri="{BB962C8B-B14F-4D97-AF65-F5344CB8AC3E}">
        <p14:creationId xmlns:p14="http://schemas.microsoft.com/office/powerpoint/2010/main" val="44277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2209800"/>
            <a:ext cx="9875520" cy="4324774"/>
          </a:xfrm>
        </p:spPr>
        <p:txBody>
          <a:bodyPr>
            <a:normAutofit/>
          </a:bodyPr>
          <a:lstStyle/>
          <a:p>
            <a:pPr algn="just"/>
            <a:r>
              <a:rPr lang="en-IN" sz="2200" dirty="0">
                <a:latin typeface="Times New Roman" pitchFamily="18" charset="0"/>
                <a:cs typeface="Times New Roman" pitchFamily="18" charset="0"/>
              </a:rPr>
              <a:t>In this research to design and develop a system for dynamic and secure document verification and QR code generation system using smart contract in blockchain environment. In this work we also illustrates own blockchain in open source environment with custom mining strategy as well as smart contract. Finally validate and explore system performance using consensus algorithm for proof of validation.</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4000" dirty="0"/>
          </a:p>
          <a:p>
            <a:pPr marL="0" indent="0">
              <a:buNone/>
            </a:pPr>
            <a:endParaRPr lang="en-IN" dirty="0"/>
          </a:p>
        </p:txBody>
      </p:sp>
      <p:sp>
        <p:nvSpPr>
          <p:cNvPr id="4" name="Footer Placeholder 3"/>
          <p:cNvSpPr>
            <a:spLocks noGrp="1"/>
          </p:cNvSpPr>
          <p:nvPr>
            <p:ph type="ftr" sz="quarter" idx="11"/>
          </p:nvPr>
        </p:nvSpPr>
        <p:spPr>
          <a:xfrm>
            <a:off x="3733800" y="6925733"/>
            <a:ext cx="51663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3</a:t>
            </a:r>
          </a:p>
        </p:txBody>
      </p:sp>
      <p:sp>
        <p:nvSpPr>
          <p:cNvPr id="6"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  </a:t>
            </a:r>
            <a:r>
              <a:rPr lang="en-US" sz="4800" dirty="0">
                <a:latin typeface="Times New Roman" pitchFamily="18" charset="0"/>
                <a:cs typeface="Times New Roman" pitchFamily="18" charset="0"/>
              </a:rPr>
              <a:t>Problem Statement of Project</a:t>
            </a:r>
          </a:p>
        </p:txBody>
      </p:sp>
      <p:sp>
        <p:nvSpPr>
          <p:cNvPr id="7" name="Rectangle 6"/>
          <p:cNvSpPr/>
          <p:nvPr/>
        </p:nvSpPr>
        <p:spPr>
          <a:xfrm>
            <a:off x="346263" y="69356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Tree>
    <p:extLst>
      <p:ext uri="{BB962C8B-B14F-4D97-AF65-F5344CB8AC3E}">
        <p14:creationId xmlns:p14="http://schemas.microsoft.com/office/powerpoint/2010/main" val="147506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hangingPunct="0"/>
            <a:r>
              <a:rPr lang="en-US" sz="2200" dirty="0">
                <a:latin typeface="Times New Roman" pitchFamily="18" charset="0"/>
                <a:cs typeface="Times New Roman" pitchFamily="18" charset="0"/>
              </a:rPr>
              <a:t>Educational documents verification is very tedious and time consuming process in real time environment.</a:t>
            </a:r>
          </a:p>
          <a:p>
            <a:pPr algn="just" hangingPunct="0"/>
            <a:r>
              <a:rPr lang="en-US" sz="2200" dirty="0">
                <a:latin typeface="Times New Roman" pitchFamily="18" charset="0"/>
                <a:cs typeface="Times New Roman" pitchFamily="18" charset="0"/>
              </a:rPr>
              <a:t>QR code generation for entire educational history is easy process to eliminate such consuming tasks.</a:t>
            </a:r>
          </a:p>
          <a:p>
            <a:pPr algn="just" hangingPunct="0"/>
            <a:r>
              <a:rPr lang="en-US" sz="2200" dirty="0">
                <a:latin typeface="Times New Roman" pitchFamily="18" charset="0"/>
                <a:cs typeface="Times New Roman" pitchFamily="18" charset="0"/>
              </a:rPr>
              <a:t> Dynamic QR-code and unique certificate generation for each students document in proposed system.</a:t>
            </a:r>
          </a:p>
          <a:p>
            <a:pPr algn="just" hangingPunct="0"/>
            <a:r>
              <a:rPr lang="en-US" sz="2200" dirty="0">
                <a:latin typeface="Times New Roman" pitchFamily="18" charset="0"/>
                <a:cs typeface="Times New Roman" pitchFamily="18" charset="0"/>
              </a:rPr>
              <a:t>Data QR code stored into the </a:t>
            </a:r>
            <a:r>
              <a:rPr lang="en-US" sz="2200" dirty="0" err="1">
                <a:latin typeface="Times New Roman" pitchFamily="18" charset="0"/>
                <a:cs typeface="Times New Roman" pitchFamily="18" charset="0"/>
              </a:rPr>
              <a:t>blockchain</a:t>
            </a:r>
            <a:r>
              <a:rPr lang="en-US" sz="2200" dirty="0">
                <a:latin typeface="Times New Roman" pitchFamily="18" charset="0"/>
                <a:cs typeface="Times New Roman" pitchFamily="18" charset="0"/>
              </a:rPr>
              <a:t> in secure manner which enhance the security.</a:t>
            </a:r>
          </a:p>
          <a:p>
            <a:pPr algn="just" hangingPunct="0"/>
            <a:r>
              <a:rPr lang="en-US" sz="2200" dirty="0">
                <a:latin typeface="Times New Roman" pitchFamily="18" charset="0"/>
                <a:cs typeface="Times New Roman" pitchFamily="18" charset="0"/>
              </a:rPr>
              <a:t>According to the smart contract system also allow the updates in entire </a:t>
            </a:r>
            <a:r>
              <a:rPr lang="en-US" sz="2200" dirty="0" err="1">
                <a:latin typeface="Times New Roman" pitchFamily="18" charset="0"/>
                <a:cs typeface="Times New Roman" pitchFamily="18" charset="0"/>
              </a:rPr>
              <a:t>blockchain</a:t>
            </a:r>
            <a:r>
              <a:rPr lang="en-US" sz="2200" dirty="0">
                <a:latin typeface="Times New Roman" pitchFamily="18" charset="0"/>
                <a:cs typeface="Times New Roman" pitchFamily="18" charset="0"/>
              </a:rPr>
              <a:t>.</a:t>
            </a:r>
          </a:p>
          <a:p>
            <a:pPr algn="just" hangingPunct="0"/>
            <a:r>
              <a:rPr lang="en-US" sz="2200" dirty="0">
                <a:latin typeface="Times New Roman" pitchFamily="18" charset="0"/>
                <a:cs typeface="Times New Roman" pitchFamily="18" charset="0"/>
              </a:rPr>
              <a:t>This research proposed a custom </a:t>
            </a:r>
            <a:r>
              <a:rPr lang="en-US" sz="2200" dirty="0" err="1">
                <a:latin typeface="Times New Roman" pitchFamily="18" charset="0"/>
                <a:cs typeface="Times New Roman" pitchFamily="18" charset="0"/>
              </a:rPr>
              <a:t>blockchain</a:t>
            </a:r>
            <a:r>
              <a:rPr lang="en-US" sz="2200" dirty="0">
                <a:latin typeface="Times New Roman" pitchFamily="18" charset="0"/>
                <a:cs typeface="Times New Roman" pitchFamily="18" charset="0"/>
              </a:rPr>
              <a:t> generation on open source platform.</a:t>
            </a:r>
          </a:p>
          <a:p>
            <a:pPr marL="0" indent="0">
              <a:buNone/>
            </a:pPr>
            <a:endParaRPr lang="en-IN" dirty="0"/>
          </a:p>
        </p:txBody>
      </p:sp>
      <p:sp>
        <p:nvSpPr>
          <p:cNvPr id="4" name="Footer Placeholder 3"/>
          <p:cNvSpPr>
            <a:spLocks noGrp="1"/>
          </p:cNvSpPr>
          <p:nvPr>
            <p:ph type="ftr" sz="quarter" idx="11"/>
          </p:nvPr>
        </p:nvSpPr>
        <p:spPr>
          <a:xfrm>
            <a:off x="3749040" y="6934200"/>
            <a:ext cx="5471160" cy="235375"/>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4</a:t>
            </a:r>
          </a:p>
        </p:txBody>
      </p:sp>
      <p:sp>
        <p:nvSpPr>
          <p:cNvPr id="6"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  </a:t>
            </a:r>
            <a:r>
              <a:rPr lang="en-US" dirty="0">
                <a:latin typeface="Times New Roman" pitchFamily="18" charset="0"/>
                <a:cs typeface="Times New Roman" pitchFamily="18" charset="0"/>
              </a:rPr>
              <a:t>Introduction</a:t>
            </a:r>
          </a:p>
        </p:txBody>
      </p:sp>
      <p:sp>
        <p:nvSpPr>
          <p:cNvPr id="7" name="Rectangle 6"/>
          <p:cNvSpPr/>
          <p:nvPr/>
        </p:nvSpPr>
        <p:spPr>
          <a:xfrm>
            <a:off x="609600" y="6781800"/>
            <a:ext cx="2349361" cy="307777"/>
          </a:xfrm>
          <a:prstGeom prst="rect">
            <a:avLst/>
          </a:prstGeom>
        </p:spPr>
        <p:txBody>
          <a:bodyPr wrap="none">
            <a:spAutoFit/>
          </a:bodyPr>
          <a:lstStyle/>
          <a:p>
            <a:r>
              <a:rPr lang="en-US" sz="1400" dirty="0">
                <a:solidFill>
                  <a:schemeClr val="bg1">
                    <a:lumMod val="50000"/>
                  </a:schemeClr>
                </a:solidFill>
              </a:rPr>
              <a:t>Project Group No:  5                 </a:t>
            </a:r>
          </a:p>
        </p:txBody>
      </p:sp>
    </p:spTree>
    <p:extLst>
      <p:ext uri="{BB962C8B-B14F-4D97-AF65-F5344CB8AC3E}">
        <p14:creationId xmlns:p14="http://schemas.microsoft.com/office/powerpoint/2010/main" val="349277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56752A19-507D-617F-A5D7-3084AA3C086F}"/>
              </a:ext>
            </a:extLst>
          </p:cNvPr>
          <p:cNvPicPr>
            <a:picLocks noGrp="1" noChangeAspect="1"/>
          </p:cNvPicPr>
          <p:nvPr>
            <p:ph idx="1"/>
          </p:nvPr>
        </p:nvPicPr>
        <p:blipFill>
          <a:blip r:embed="rId2"/>
          <a:stretch>
            <a:fillRect/>
          </a:stretch>
        </p:blipFill>
        <p:spPr>
          <a:xfrm>
            <a:off x="914399" y="1600200"/>
            <a:ext cx="9144001" cy="4845398"/>
          </a:xfrm>
        </p:spPr>
      </p:pic>
      <p:sp>
        <p:nvSpPr>
          <p:cNvPr id="4" name="Footer Placeholder 3"/>
          <p:cNvSpPr>
            <a:spLocks noGrp="1"/>
          </p:cNvSpPr>
          <p:nvPr>
            <p:ph type="ftr" sz="quarter" idx="11"/>
          </p:nvPr>
        </p:nvSpPr>
        <p:spPr>
          <a:xfrm>
            <a:off x="3733800" y="6858000"/>
            <a:ext cx="55473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5</a:t>
            </a:r>
          </a:p>
        </p:txBody>
      </p:sp>
      <p:sp>
        <p:nvSpPr>
          <p:cNvPr id="6" name="Title 1"/>
          <p:cNvSpPr>
            <a:spLocks noGrp="1"/>
          </p:cNvSpPr>
          <p:nvPr>
            <p:ph type="title"/>
          </p:nvPr>
        </p:nvSpPr>
        <p:spPr>
          <a:xfrm>
            <a:off x="548640" y="152401"/>
            <a:ext cx="9875520" cy="1295400"/>
          </a:xfrm>
        </p:spPr>
        <p:style>
          <a:lnRef idx="3">
            <a:schemeClr val="lt1"/>
          </a:lnRef>
          <a:fillRef idx="1">
            <a:schemeClr val="accent1"/>
          </a:fillRef>
          <a:effectRef idx="1">
            <a:schemeClr val="accent1"/>
          </a:effectRef>
          <a:fontRef idx="minor">
            <a:schemeClr val="lt1"/>
          </a:fontRef>
        </p:style>
        <p:txBody>
          <a:bodyPr anchor="t">
            <a:normAutofit fontScale="90000"/>
          </a:bodyPr>
          <a:lstStyle/>
          <a:p>
            <a:pPr lvl="0">
              <a:spcBef>
                <a:spcPts val="600"/>
              </a:spcBef>
            </a:pPr>
            <a:r>
              <a:rPr lang="en-US" sz="4900" dirty="0">
                <a:latin typeface="Times New Roman" panose="02020603050405020304" pitchFamily="18" charset="0"/>
                <a:ea typeface="Calibri" panose="020F0502020204030204" pitchFamily="34" charset="0"/>
                <a:cs typeface="Times New Roman" panose="02020603050405020304" pitchFamily="18" charset="0"/>
              </a:rPr>
              <a:t>Literature Survey</a:t>
            </a:r>
            <a:r>
              <a:rPr lang="en-IN" sz="4900" dirty="0">
                <a:latin typeface="Calibri" panose="020F0502020204030204" pitchFamily="34" charset="0"/>
                <a:ea typeface="Calibri" panose="020F0502020204030204" pitchFamily="34" charset="0"/>
                <a:cs typeface="Times New Roman" panose="02020603050405020304" pitchFamily="18" charset="0"/>
              </a:rPr>
              <a:t/>
            </a:r>
            <a:br>
              <a:rPr lang="en-IN" sz="4900" dirty="0">
                <a:latin typeface="Calibri" panose="020F0502020204030204" pitchFamily="34" charset="0"/>
                <a:ea typeface="Calibri" panose="020F0502020204030204" pitchFamily="34" charset="0"/>
                <a:cs typeface="Times New Roman" panose="02020603050405020304" pitchFamily="18" charset="0"/>
              </a:rPr>
            </a:br>
            <a:endParaRPr lang="en-US" sz="4900" dirty="0"/>
          </a:p>
        </p:txBody>
      </p:sp>
      <p:sp>
        <p:nvSpPr>
          <p:cNvPr id="7" name="Rectangle 6"/>
          <p:cNvSpPr/>
          <p:nvPr/>
        </p:nvSpPr>
        <p:spPr>
          <a:xfrm>
            <a:off x="373157"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spTree>
    <p:extLst>
      <p:ext uri="{BB962C8B-B14F-4D97-AF65-F5344CB8AC3E}">
        <p14:creationId xmlns:p14="http://schemas.microsoft.com/office/powerpoint/2010/main" val="128794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5473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5</a:t>
            </a:r>
          </a:p>
        </p:txBody>
      </p:sp>
      <p:sp>
        <p:nvSpPr>
          <p:cNvPr id="7" name="Rectangle 6"/>
          <p:cNvSpPr/>
          <p:nvPr/>
        </p:nvSpPr>
        <p:spPr>
          <a:xfrm>
            <a:off x="373157"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pic>
        <p:nvPicPr>
          <p:cNvPr id="12" name="Content Placeholder 11">
            <a:extLst>
              <a:ext uri="{FF2B5EF4-FFF2-40B4-BE49-F238E27FC236}">
                <a16:creationId xmlns:a16="http://schemas.microsoft.com/office/drawing/2014/main" xmlns="" id="{1C328791-3CE3-9BBD-C034-E25B95D90F0B}"/>
              </a:ext>
            </a:extLst>
          </p:cNvPr>
          <p:cNvPicPr>
            <a:picLocks noGrp="1" noChangeAspect="1"/>
          </p:cNvPicPr>
          <p:nvPr>
            <p:ph idx="1"/>
          </p:nvPr>
        </p:nvPicPr>
        <p:blipFill>
          <a:blip r:embed="rId2"/>
          <a:stretch>
            <a:fillRect/>
          </a:stretch>
        </p:blipFill>
        <p:spPr>
          <a:xfrm>
            <a:off x="914401" y="1525693"/>
            <a:ext cx="8991600" cy="5008457"/>
          </a:xfrm>
        </p:spPr>
      </p:pic>
      <p:sp>
        <p:nvSpPr>
          <p:cNvPr id="13" name="Title 1">
            <a:extLst>
              <a:ext uri="{FF2B5EF4-FFF2-40B4-BE49-F238E27FC236}">
                <a16:creationId xmlns:a16="http://schemas.microsoft.com/office/drawing/2014/main" xmlns="" id="{CC420D56-E2C4-4C1E-4A94-280E5D0C2A1F}"/>
              </a:ext>
            </a:extLst>
          </p:cNvPr>
          <p:cNvSpPr txBox="1">
            <a:spLocks/>
          </p:cNvSpPr>
          <p:nvPr/>
        </p:nvSpPr>
        <p:spPr>
          <a:xfrm>
            <a:off x="548640" y="133350"/>
            <a:ext cx="9875520" cy="12954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t">
            <a:normAutofit fontScale="90000" lnSpcReduction="20000"/>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spcBef>
                <a:spcPts val="1500"/>
              </a:spcBef>
            </a:pPr>
            <a:r>
              <a:rPr lang="en-US" sz="4900" dirty="0">
                <a:latin typeface="Times New Roman" panose="02020603050405020304" pitchFamily="18" charset="0"/>
                <a:ea typeface="Calibri" panose="020F0502020204030204" pitchFamily="34" charset="0"/>
                <a:cs typeface="Times New Roman" panose="02020603050405020304" pitchFamily="18" charset="0"/>
              </a:rPr>
              <a:t>Literature Survey</a:t>
            </a:r>
            <a:r>
              <a:rPr lang="en-IN" sz="4900" dirty="0">
                <a:latin typeface="Calibri" panose="020F0502020204030204" pitchFamily="34" charset="0"/>
                <a:ea typeface="Calibri" panose="020F0502020204030204" pitchFamily="34" charset="0"/>
                <a:cs typeface="Times New Roman" panose="02020603050405020304" pitchFamily="18" charset="0"/>
              </a:rPr>
              <a:t/>
            </a:r>
            <a:br>
              <a:rPr lang="en-IN" sz="4900" dirty="0">
                <a:latin typeface="Calibri" panose="020F0502020204030204" pitchFamily="34" charset="0"/>
                <a:ea typeface="Calibri" panose="020F0502020204030204" pitchFamily="34" charset="0"/>
                <a:cs typeface="Times New Roman" panose="02020603050405020304" pitchFamily="18" charset="0"/>
              </a:rPr>
            </a:br>
            <a:endParaRPr lang="en-US" sz="4900" dirty="0"/>
          </a:p>
        </p:txBody>
      </p:sp>
    </p:spTree>
    <p:extLst>
      <p:ext uri="{BB962C8B-B14F-4D97-AF65-F5344CB8AC3E}">
        <p14:creationId xmlns:p14="http://schemas.microsoft.com/office/powerpoint/2010/main" val="294164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5473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5</a:t>
            </a:r>
          </a:p>
        </p:txBody>
      </p:sp>
      <p:sp>
        <p:nvSpPr>
          <p:cNvPr id="6" name="Title 1"/>
          <p:cNvSpPr>
            <a:spLocks noGrp="1"/>
          </p:cNvSpPr>
          <p:nvPr>
            <p:ph type="title"/>
          </p:nvPr>
        </p:nvSpPr>
        <p:spPr>
          <a:xfrm>
            <a:off x="548640" y="152401"/>
            <a:ext cx="9875520" cy="1295400"/>
          </a:xfrm>
        </p:spPr>
        <p:style>
          <a:lnRef idx="3">
            <a:schemeClr val="lt1"/>
          </a:lnRef>
          <a:fillRef idx="1">
            <a:schemeClr val="accent1"/>
          </a:fillRef>
          <a:effectRef idx="1">
            <a:schemeClr val="accent1"/>
          </a:effectRef>
          <a:fontRef idx="minor">
            <a:schemeClr val="lt1"/>
          </a:fontRef>
        </p:style>
        <p:txBody>
          <a:bodyPr>
            <a:normAutofit fontScale="90000"/>
          </a:bodyPr>
          <a:lstStyle/>
          <a:p>
            <a:pPr lvl="0"/>
            <a:r>
              <a:rPr lang="en-US" sz="4900" dirty="0">
                <a:latin typeface="Times New Roman" panose="02020603050405020304" pitchFamily="18" charset="0"/>
                <a:ea typeface="Calibri" panose="020F0502020204030204" pitchFamily="34" charset="0"/>
                <a:cs typeface="Times New Roman" panose="02020603050405020304" pitchFamily="18" charset="0"/>
              </a:rPr>
              <a:t>Literature Survey</a:t>
            </a:r>
            <a:r>
              <a:rPr lang="en-IN" sz="4900" dirty="0">
                <a:latin typeface="Calibri" panose="020F0502020204030204" pitchFamily="34" charset="0"/>
                <a:ea typeface="Calibri" panose="020F0502020204030204" pitchFamily="34" charset="0"/>
                <a:cs typeface="Times New Roman" panose="02020603050405020304" pitchFamily="18" charset="0"/>
              </a:rPr>
              <a:t/>
            </a:r>
            <a:br>
              <a:rPr lang="en-IN" sz="4900" dirty="0">
                <a:latin typeface="Calibri" panose="020F0502020204030204" pitchFamily="34" charset="0"/>
                <a:ea typeface="Calibri" panose="020F0502020204030204" pitchFamily="34" charset="0"/>
                <a:cs typeface="Times New Roman" panose="02020603050405020304" pitchFamily="18" charset="0"/>
              </a:rPr>
            </a:br>
            <a:endParaRPr lang="en-US" sz="4900" dirty="0"/>
          </a:p>
        </p:txBody>
      </p:sp>
      <p:sp>
        <p:nvSpPr>
          <p:cNvPr id="7" name="Rectangle 6"/>
          <p:cNvSpPr/>
          <p:nvPr/>
        </p:nvSpPr>
        <p:spPr>
          <a:xfrm>
            <a:off x="373157"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pic>
        <p:nvPicPr>
          <p:cNvPr id="11" name="Content Placeholder 10">
            <a:extLst>
              <a:ext uri="{FF2B5EF4-FFF2-40B4-BE49-F238E27FC236}">
                <a16:creationId xmlns:a16="http://schemas.microsoft.com/office/drawing/2014/main" xmlns="" id="{EA0928CA-682E-4E59-C3BF-654E87A062B2}"/>
              </a:ext>
            </a:extLst>
          </p:cNvPr>
          <p:cNvPicPr>
            <a:picLocks noGrp="1" noChangeAspect="1"/>
          </p:cNvPicPr>
          <p:nvPr>
            <p:ph idx="1"/>
          </p:nvPr>
        </p:nvPicPr>
        <p:blipFill>
          <a:blip r:embed="rId2"/>
          <a:stretch>
            <a:fillRect/>
          </a:stretch>
        </p:blipFill>
        <p:spPr>
          <a:xfrm>
            <a:off x="990600" y="1600200"/>
            <a:ext cx="9067799" cy="5102015"/>
          </a:xfrm>
        </p:spPr>
      </p:pic>
    </p:spTree>
    <p:extLst>
      <p:ext uri="{BB962C8B-B14F-4D97-AF65-F5344CB8AC3E}">
        <p14:creationId xmlns:p14="http://schemas.microsoft.com/office/powerpoint/2010/main" val="382770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5473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5</a:t>
            </a:r>
          </a:p>
        </p:txBody>
      </p:sp>
      <p:sp>
        <p:nvSpPr>
          <p:cNvPr id="6" name="Title 1"/>
          <p:cNvSpPr>
            <a:spLocks noGrp="1"/>
          </p:cNvSpPr>
          <p:nvPr>
            <p:ph type="title"/>
          </p:nvPr>
        </p:nvSpPr>
        <p:spPr>
          <a:xfrm>
            <a:off x="548640" y="152401"/>
            <a:ext cx="9875520" cy="1295400"/>
          </a:xfrm>
        </p:spPr>
        <p:style>
          <a:lnRef idx="3">
            <a:schemeClr val="lt1"/>
          </a:lnRef>
          <a:fillRef idx="1">
            <a:schemeClr val="accent1"/>
          </a:fillRef>
          <a:effectRef idx="1">
            <a:schemeClr val="accent1"/>
          </a:effectRef>
          <a:fontRef idx="minor">
            <a:schemeClr val="lt1"/>
          </a:fontRef>
        </p:style>
        <p:txBody>
          <a:bodyPr>
            <a:normAutofit fontScale="90000"/>
          </a:bodyPr>
          <a:lstStyle/>
          <a:p>
            <a:pPr lvl="0"/>
            <a:r>
              <a:rPr lang="en-US" sz="4900" dirty="0">
                <a:latin typeface="Times New Roman" panose="02020603050405020304" pitchFamily="18" charset="0"/>
                <a:ea typeface="Calibri" panose="020F0502020204030204" pitchFamily="34" charset="0"/>
                <a:cs typeface="Times New Roman" panose="02020603050405020304" pitchFamily="18" charset="0"/>
              </a:rPr>
              <a:t>Literature Survey</a:t>
            </a:r>
            <a:r>
              <a:rPr lang="en-IN" sz="4900" dirty="0">
                <a:latin typeface="Calibri" panose="020F0502020204030204" pitchFamily="34" charset="0"/>
                <a:ea typeface="Calibri" panose="020F0502020204030204" pitchFamily="34" charset="0"/>
                <a:cs typeface="Times New Roman" panose="02020603050405020304" pitchFamily="18" charset="0"/>
              </a:rPr>
              <a:t/>
            </a:r>
            <a:br>
              <a:rPr lang="en-IN" sz="4900" dirty="0">
                <a:latin typeface="Calibri" panose="020F0502020204030204" pitchFamily="34" charset="0"/>
                <a:ea typeface="Calibri" panose="020F0502020204030204" pitchFamily="34" charset="0"/>
                <a:cs typeface="Times New Roman" panose="02020603050405020304" pitchFamily="18" charset="0"/>
              </a:rPr>
            </a:br>
            <a:endParaRPr lang="en-US" sz="4900" dirty="0"/>
          </a:p>
        </p:txBody>
      </p:sp>
      <p:sp>
        <p:nvSpPr>
          <p:cNvPr id="7" name="Rectangle 6"/>
          <p:cNvSpPr/>
          <p:nvPr/>
        </p:nvSpPr>
        <p:spPr>
          <a:xfrm>
            <a:off x="373157"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pic>
        <p:nvPicPr>
          <p:cNvPr id="9" name="Content Placeholder 8">
            <a:extLst>
              <a:ext uri="{FF2B5EF4-FFF2-40B4-BE49-F238E27FC236}">
                <a16:creationId xmlns:a16="http://schemas.microsoft.com/office/drawing/2014/main" xmlns="" id="{5D466023-A88F-2412-38B0-F325A6ABC6A0}"/>
              </a:ext>
            </a:extLst>
          </p:cNvPr>
          <p:cNvPicPr>
            <a:picLocks noGrp="1" noChangeAspect="1"/>
          </p:cNvPicPr>
          <p:nvPr>
            <p:ph idx="1"/>
          </p:nvPr>
        </p:nvPicPr>
        <p:blipFill>
          <a:blip r:embed="rId2"/>
          <a:stretch>
            <a:fillRect/>
          </a:stretch>
        </p:blipFill>
        <p:spPr>
          <a:xfrm>
            <a:off x="1143000" y="1706563"/>
            <a:ext cx="8839200" cy="4827587"/>
          </a:xfrm>
        </p:spPr>
      </p:pic>
    </p:spTree>
    <p:extLst>
      <p:ext uri="{BB962C8B-B14F-4D97-AF65-F5344CB8AC3E}">
        <p14:creationId xmlns:p14="http://schemas.microsoft.com/office/powerpoint/2010/main" val="389622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733800" y="6858000"/>
            <a:ext cx="5547360" cy="389467"/>
          </a:xfrm>
        </p:spPr>
        <p:txBody>
          <a:bodyPr/>
          <a:lstStyle/>
          <a:p>
            <a:r>
              <a:rPr lang="en-US" dirty="0">
                <a:solidFill>
                  <a:schemeClr val="bg1">
                    <a:lumMod val="50000"/>
                  </a:schemeClr>
                </a:solidFill>
              </a:rPr>
              <a:t>Document Verification and Validation using Block chain               </a:t>
            </a:r>
          </a:p>
          <a:p>
            <a:endParaRPr lang="en-US" dirty="0"/>
          </a:p>
        </p:txBody>
      </p:sp>
      <p:sp>
        <p:nvSpPr>
          <p:cNvPr id="5" name="Slide Number Placeholder 4"/>
          <p:cNvSpPr>
            <a:spLocks noGrp="1"/>
          </p:cNvSpPr>
          <p:nvPr>
            <p:ph type="sldNum" sz="quarter" idx="12"/>
          </p:nvPr>
        </p:nvSpPr>
        <p:spPr/>
        <p:txBody>
          <a:bodyPr/>
          <a:lstStyle/>
          <a:p>
            <a:r>
              <a:rPr lang="en-US" dirty="0"/>
              <a:t>5</a:t>
            </a:r>
          </a:p>
        </p:txBody>
      </p:sp>
      <p:sp>
        <p:nvSpPr>
          <p:cNvPr id="6" name="Title 1"/>
          <p:cNvSpPr>
            <a:spLocks noGrp="1"/>
          </p:cNvSpPr>
          <p:nvPr>
            <p:ph type="title"/>
          </p:nvPr>
        </p:nvSpPr>
        <p:spPr>
          <a:xfrm>
            <a:off x="548640" y="152401"/>
            <a:ext cx="9875520" cy="1295400"/>
          </a:xfrm>
        </p:spPr>
        <p:style>
          <a:lnRef idx="3">
            <a:schemeClr val="lt1"/>
          </a:lnRef>
          <a:fillRef idx="1">
            <a:schemeClr val="accent1"/>
          </a:fillRef>
          <a:effectRef idx="1">
            <a:schemeClr val="accent1"/>
          </a:effectRef>
          <a:fontRef idx="minor">
            <a:schemeClr val="lt1"/>
          </a:fontRef>
        </p:style>
        <p:txBody>
          <a:bodyPr>
            <a:normAutofit fontScale="90000"/>
          </a:bodyPr>
          <a:lstStyle/>
          <a:p>
            <a:pPr lvl="0"/>
            <a:r>
              <a:rPr lang="en-US" sz="4900" dirty="0">
                <a:latin typeface="Times New Roman" panose="02020603050405020304" pitchFamily="18" charset="0"/>
                <a:ea typeface="Calibri" panose="020F0502020204030204" pitchFamily="34" charset="0"/>
                <a:cs typeface="Times New Roman" panose="02020603050405020304" pitchFamily="18" charset="0"/>
              </a:rPr>
              <a:t>Literature Survey</a:t>
            </a:r>
            <a:r>
              <a:rPr lang="en-IN" sz="4900" dirty="0">
                <a:latin typeface="Calibri" panose="020F0502020204030204" pitchFamily="34" charset="0"/>
                <a:ea typeface="Calibri" panose="020F0502020204030204" pitchFamily="34" charset="0"/>
                <a:cs typeface="Times New Roman" panose="02020603050405020304" pitchFamily="18" charset="0"/>
              </a:rPr>
              <a:t/>
            </a:r>
            <a:br>
              <a:rPr lang="en-IN" sz="4900" dirty="0">
                <a:latin typeface="Calibri" panose="020F0502020204030204" pitchFamily="34" charset="0"/>
                <a:ea typeface="Calibri" panose="020F0502020204030204" pitchFamily="34" charset="0"/>
                <a:cs typeface="Times New Roman" panose="02020603050405020304" pitchFamily="18" charset="0"/>
              </a:rPr>
            </a:br>
            <a:endParaRPr lang="en-US" sz="4900" dirty="0"/>
          </a:p>
        </p:txBody>
      </p:sp>
      <p:sp>
        <p:nvSpPr>
          <p:cNvPr id="7" name="Rectangle 6"/>
          <p:cNvSpPr/>
          <p:nvPr/>
        </p:nvSpPr>
        <p:spPr>
          <a:xfrm>
            <a:off x="373157" y="6859488"/>
            <a:ext cx="2349361" cy="307777"/>
          </a:xfrm>
          <a:prstGeom prst="rect">
            <a:avLst/>
          </a:prstGeom>
        </p:spPr>
        <p:txBody>
          <a:bodyPr wrap="none">
            <a:spAutoFit/>
          </a:bodyPr>
          <a:lstStyle/>
          <a:p>
            <a:r>
              <a:rPr lang="en-US" sz="1400" dirty="0">
                <a:solidFill>
                  <a:schemeClr val="bg1">
                    <a:lumMod val="50000"/>
                  </a:schemeClr>
                </a:solidFill>
              </a:rPr>
              <a:t>Project Group No:  5                 </a:t>
            </a:r>
          </a:p>
        </p:txBody>
      </p:sp>
      <p:pic>
        <p:nvPicPr>
          <p:cNvPr id="9" name="Content Placeholder 8">
            <a:extLst>
              <a:ext uri="{FF2B5EF4-FFF2-40B4-BE49-F238E27FC236}">
                <a16:creationId xmlns:a16="http://schemas.microsoft.com/office/drawing/2014/main" xmlns="" id="{A5820706-8B38-3C16-6667-1A7E75E9A851}"/>
              </a:ext>
            </a:extLst>
          </p:cNvPr>
          <p:cNvPicPr>
            <a:picLocks noGrp="1" noChangeAspect="1"/>
          </p:cNvPicPr>
          <p:nvPr>
            <p:ph idx="1"/>
          </p:nvPr>
        </p:nvPicPr>
        <p:blipFill>
          <a:blip r:embed="rId2"/>
          <a:stretch>
            <a:fillRect/>
          </a:stretch>
        </p:blipFill>
        <p:spPr>
          <a:xfrm>
            <a:off x="1066800" y="1525693"/>
            <a:ext cx="8839200" cy="5008457"/>
          </a:xfrm>
        </p:spPr>
      </p:pic>
    </p:spTree>
    <p:extLst>
      <p:ext uri="{BB962C8B-B14F-4D97-AF65-F5344CB8AC3E}">
        <p14:creationId xmlns:p14="http://schemas.microsoft.com/office/powerpoint/2010/main" val="120319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3780</TotalTime>
  <Words>853</Words>
  <Application>Microsoft Office PowerPoint</Application>
  <PresentationFormat>Custom</PresentationFormat>
  <Paragraphs>155</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Smt. Kashibai Navale College Of Engineering Department of Information Technology</vt:lpstr>
      <vt:lpstr>  Contents</vt:lpstr>
      <vt:lpstr>  Problem Statement of Project</vt:lpstr>
      <vt:lpstr>  Introduction</vt:lpstr>
      <vt:lpstr>Literature Survey </vt:lpstr>
      <vt:lpstr>PowerPoint Presentation</vt:lpstr>
      <vt:lpstr>Literature Survey </vt:lpstr>
      <vt:lpstr>Literature Survey </vt:lpstr>
      <vt:lpstr>Literature Survey </vt:lpstr>
      <vt:lpstr>Requirements Analysis</vt:lpstr>
      <vt:lpstr>  Framework of the proposed work  </vt:lpstr>
      <vt:lpstr>Methodology</vt:lpstr>
      <vt:lpstr>Methodology</vt:lpstr>
      <vt:lpstr>Algorithms</vt:lpstr>
      <vt:lpstr>Project Design</vt:lpstr>
      <vt:lpstr>Project Design</vt:lpstr>
      <vt:lpstr>Project Design</vt:lpstr>
      <vt:lpstr>Project Design</vt:lpstr>
      <vt:lpstr>Project Planning</vt:lpstr>
      <vt:lpstr>Conclusions</vt:lpstr>
      <vt:lpstr>  References</vt:lpstr>
    </vt:vector>
  </TitlesOfParts>
  <Manager>Nilesh Uke</Manager>
  <Company>PCCOE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Jitu Patil</cp:lastModifiedBy>
  <cp:revision>271</cp:revision>
  <dcterms:created xsi:type="dcterms:W3CDTF">2006-08-16T00:00:00Z</dcterms:created>
  <dcterms:modified xsi:type="dcterms:W3CDTF">2022-10-17T09:44:47Z</dcterms:modified>
  <cp:version>2</cp:version>
</cp:coreProperties>
</file>