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BC55-D004-455C-9381-09D9C83743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4AA19-F45E-4370-961D-2E67DC00C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15ED22-154E-47DE-81DD-8A4A8BA6E793}"/>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5" name="Footer Placeholder 4">
            <a:extLst>
              <a:ext uri="{FF2B5EF4-FFF2-40B4-BE49-F238E27FC236}">
                <a16:creationId xmlns:a16="http://schemas.microsoft.com/office/drawing/2014/main" id="{9BC4B6CF-5F54-4726-AD13-2A8904F48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09E4B-2FAA-4F5F-BE56-F08B69FD7358}"/>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422036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D461-EA67-4C4C-9ECE-0E7EFAD5E3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C027DE-BC08-4380-A465-BC98301C6C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A02EA-0745-46E8-A909-0DE414875D68}"/>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5" name="Footer Placeholder 4">
            <a:extLst>
              <a:ext uri="{FF2B5EF4-FFF2-40B4-BE49-F238E27FC236}">
                <a16:creationId xmlns:a16="http://schemas.microsoft.com/office/drawing/2014/main" id="{5CEC990C-DB1B-45E4-A40D-D30E4F2AE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789EE-AB58-479E-B75D-284A7CC9C688}"/>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215329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B168D-B821-470E-B290-D66E2B3804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CADE1-5B97-4299-AD61-C3981142A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F58D1-F510-444D-BFAF-4F047415037F}"/>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5" name="Footer Placeholder 4">
            <a:extLst>
              <a:ext uri="{FF2B5EF4-FFF2-40B4-BE49-F238E27FC236}">
                <a16:creationId xmlns:a16="http://schemas.microsoft.com/office/drawing/2014/main" id="{1DA8C520-CE14-42A6-AACB-C2258DFB2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9B827-0E0F-4DEA-AE2D-92BE41F8EBAA}"/>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29006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9CC4-0334-43A8-9D5B-55C065CFC1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2B474B-3533-4231-B4FE-008498DF32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0FFF6-926D-43F6-A5A0-5DF47A93D81D}"/>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5" name="Footer Placeholder 4">
            <a:extLst>
              <a:ext uri="{FF2B5EF4-FFF2-40B4-BE49-F238E27FC236}">
                <a16:creationId xmlns:a16="http://schemas.microsoft.com/office/drawing/2014/main" id="{B5A58256-CF87-4533-BA39-43427778D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CDDAF-C337-46F6-970D-398E126ECF41}"/>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197486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AE71-6F32-431E-80D7-BF601C75C3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2162D-9F2E-47D9-BE3B-A6ACC2F036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6FDE8-E8EC-4FFF-8111-AFF1F01ED483}"/>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5" name="Footer Placeholder 4">
            <a:extLst>
              <a:ext uri="{FF2B5EF4-FFF2-40B4-BE49-F238E27FC236}">
                <a16:creationId xmlns:a16="http://schemas.microsoft.com/office/drawing/2014/main" id="{0415ECE8-D021-4877-B69D-D8C782F72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BB94D-66AC-4F6E-A126-17DDBF2204B5}"/>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99619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F656-EBBB-496D-BA7A-F65DE259E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3DFE7-97DD-402F-8130-52B3D94587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AE9E68-9A93-40F0-A79B-F59BAE60CF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C25BA4-D7F9-4284-991D-9020B27EBD24}"/>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6" name="Footer Placeholder 5">
            <a:extLst>
              <a:ext uri="{FF2B5EF4-FFF2-40B4-BE49-F238E27FC236}">
                <a16:creationId xmlns:a16="http://schemas.microsoft.com/office/drawing/2014/main" id="{D76CDFE4-AB7E-4E7A-BDB2-61F7FF10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05888-F930-42A5-8E25-52AFB7E78223}"/>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5059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60E5-C931-49C4-A2BA-71E13F6D4D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09DC2F-20EB-48B3-8E84-C5FAB54D3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A96583-B021-48A5-BD24-637397A6D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0B7EDB-6AEA-4BE2-A6EE-66B91AC3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ABDE5C-C58E-495F-A1B8-CE42E0389C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28709F-FC2B-44F2-AA3E-D62F602F2DD8}"/>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8" name="Footer Placeholder 7">
            <a:extLst>
              <a:ext uri="{FF2B5EF4-FFF2-40B4-BE49-F238E27FC236}">
                <a16:creationId xmlns:a16="http://schemas.microsoft.com/office/drawing/2014/main" id="{0E062825-D7A5-49A7-A828-9DC0E51CF4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F69E53-F2B9-4979-9A25-50409D4A063E}"/>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26858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76D-E1FC-4C5F-80EC-CBB991D0FF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441FE-47CA-454D-A57B-2FE5163B7BA6}"/>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4" name="Footer Placeholder 3">
            <a:extLst>
              <a:ext uri="{FF2B5EF4-FFF2-40B4-BE49-F238E27FC236}">
                <a16:creationId xmlns:a16="http://schemas.microsoft.com/office/drawing/2014/main" id="{22A3017C-06FB-40C0-BC39-7C5478A95A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AAECF-AB77-4D37-9925-E6E1B1471DA9}"/>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98499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C7862C-A236-44D6-9049-64436B9652AF}"/>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3" name="Footer Placeholder 2">
            <a:extLst>
              <a:ext uri="{FF2B5EF4-FFF2-40B4-BE49-F238E27FC236}">
                <a16:creationId xmlns:a16="http://schemas.microsoft.com/office/drawing/2014/main" id="{E8EDABC0-9CC3-4C23-A2F6-639C24EC0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E14528-1965-4916-AF78-BA436BB4F4F3}"/>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407988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7BFF-3400-4F6A-B389-B93217536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E637EB-3D4E-4B4D-9930-D1CD8B272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784DFE-A53E-4C8B-BC4E-3016E209F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384E0-460D-4C30-BE56-33045621B477}"/>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6" name="Footer Placeholder 5">
            <a:extLst>
              <a:ext uri="{FF2B5EF4-FFF2-40B4-BE49-F238E27FC236}">
                <a16:creationId xmlns:a16="http://schemas.microsoft.com/office/drawing/2014/main" id="{CA78245F-16A4-449B-BEA0-5E4D70115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3EC44-FFA4-4345-A5E2-1508690B64F0}"/>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424938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45BA-E82D-42BE-A119-A7D052075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1B2D1B-382C-4AE0-B6C0-D93B291F9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733F2D-A51D-4C22-9FE7-2017F656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F788FE-9F0A-4C9E-8880-9ED6725F674F}"/>
              </a:ext>
            </a:extLst>
          </p:cNvPr>
          <p:cNvSpPr>
            <a:spLocks noGrp="1"/>
          </p:cNvSpPr>
          <p:nvPr>
            <p:ph type="dt" sz="half" idx="10"/>
          </p:nvPr>
        </p:nvSpPr>
        <p:spPr/>
        <p:txBody>
          <a:bodyPr/>
          <a:lstStyle/>
          <a:p>
            <a:fld id="{2E56A894-F78E-4E42-AF5C-CC4C7BA888BC}" type="datetimeFigureOut">
              <a:rPr lang="en-US" smtClean="0"/>
              <a:t>10/13/2023</a:t>
            </a:fld>
            <a:endParaRPr lang="en-US"/>
          </a:p>
        </p:txBody>
      </p:sp>
      <p:sp>
        <p:nvSpPr>
          <p:cNvPr id="6" name="Footer Placeholder 5">
            <a:extLst>
              <a:ext uri="{FF2B5EF4-FFF2-40B4-BE49-F238E27FC236}">
                <a16:creationId xmlns:a16="http://schemas.microsoft.com/office/drawing/2014/main" id="{FE69BE70-37C2-499E-B423-413F27316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DED0F-92E9-4702-AD19-27EFAD496EBE}"/>
              </a:ext>
            </a:extLst>
          </p:cNvPr>
          <p:cNvSpPr>
            <a:spLocks noGrp="1"/>
          </p:cNvSpPr>
          <p:nvPr>
            <p:ph type="sldNum" sz="quarter" idx="12"/>
          </p:nvPr>
        </p:nvSpPr>
        <p:spPr/>
        <p:txBody>
          <a:bodyPr/>
          <a:lstStyle/>
          <a:p>
            <a:fld id="{68C4B7CB-088A-451B-8799-9B05EB5257C6}" type="slidenum">
              <a:rPr lang="en-US" smtClean="0"/>
              <a:t>‹#›</a:t>
            </a:fld>
            <a:endParaRPr lang="en-US"/>
          </a:p>
        </p:txBody>
      </p:sp>
    </p:spTree>
    <p:extLst>
      <p:ext uri="{BB962C8B-B14F-4D97-AF65-F5344CB8AC3E}">
        <p14:creationId xmlns:p14="http://schemas.microsoft.com/office/powerpoint/2010/main" val="66098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012E8-8C60-4941-AD5D-FE3462412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4123BB-6857-4B60-9486-7FEA5FFFB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453B9-37B2-499A-B9B2-FA9987B9B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6A894-F78E-4E42-AF5C-CC4C7BA888BC}" type="datetimeFigureOut">
              <a:rPr lang="en-US" smtClean="0"/>
              <a:t>10/13/2023</a:t>
            </a:fld>
            <a:endParaRPr lang="en-US"/>
          </a:p>
        </p:txBody>
      </p:sp>
      <p:sp>
        <p:nvSpPr>
          <p:cNvPr id="5" name="Footer Placeholder 4">
            <a:extLst>
              <a:ext uri="{FF2B5EF4-FFF2-40B4-BE49-F238E27FC236}">
                <a16:creationId xmlns:a16="http://schemas.microsoft.com/office/drawing/2014/main" id="{6F23B8C6-CF1D-4260-82E8-73CEB71F72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929EAD-8533-4E23-BD34-91290FACA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4B7CB-088A-451B-8799-9B05EB5257C6}" type="slidenum">
              <a:rPr lang="en-US" smtClean="0"/>
              <a:t>‹#›</a:t>
            </a:fld>
            <a:endParaRPr lang="en-US"/>
          </a:p>
        </p:txBody>
      </p:sp>
    </p:spTree>
    <p:extLst>
      <p:ext uri="{BB962C8B-B14F-4D97-AF65-F5344CB8AC3E}">
        <p14:creationId xmlns:p14="http://schemas.microsoft.com/office/powerpoint/2010/main" val="2622195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1F5B-7D10-4FD1-80D5-E9B54986DBD4}"/>
              </a:ext>
            </a:extLst>
          </p:cNvPr>
          <p:cNvSpPr>
            <a:spLocks noGrp="1"/>
          </p:cNvSpPr>
          <p:nvPr>
            <p:ph type="title"/>
          </p:nvPr>
        </p:nvSpPr>
        <p:spPr>
          <a:xfrm>
            <a:off x="838200" y="365126"/>
            <a:ext cx="9752860" cy="842238"/>
          </a:xfrm>
        </p:spPr>
        <p:txBody>
          <a:bodyPr>
            <a:normAutofit/>
          </a:bodyPr>
          <a:lstStyle/>
          <a:p>
            <a:r>
              <a:rPr lang="en-US" sz="3600" b="1" u="sng" dirty="0"/>
              <a:t>Decision Making and Branching Statement</a:t>
            </a:r>
          </a:p>
        </p:txBody>
      </p:sp>
      <p:sp>
        <p:nvSpPr>
          <p:cNvPr id="3" name="Content Placeholder 2">
            <a:extLst>
              <a:ext uri="{FF2B5EF4-FFF2-40B4-BE49-F238E27FC236}">
                <a16:creationId xmlns:a16="http://schemas.microsoft.com/office/drawing/2014/main" id="{EA00D6C2-FB0C-40E0-8E0C-23623202A59C}"/>
              </a:ext>
            </a:extLst>
          </p:cNvPr>
          <p:cNvSpPr>
            <a:spLocks noGrp="1"/>
          </p:cNvSpPr>
          <p:nvPr>
            <p:ph idx="1"/>
          </p:nvPr>
        </p:nvSpPr>
        <p:spPr>
          <a:xfrm>
            <a:off x="838200" y="1624614"/>
            <a:ext cx="10515600" cy="4552349"/>
          </a:xfrm>
        </p:spPr>
        <p:txBody>
          <a:bodyPr/>
          <a:lstStyle/>
          <a:p>
            <a:r>
              <a:rPr lang="en-US" sz="2400" dirty="0"/>
              <a:t>Decision making structures have one or more conditions to be evaluated or tested by program along with the statements that are executed if the condition is determined to be true and condition determined to be false.</a:t>
            </a:r>
          </a:p>
          <a:p>
            <a:r>
              <a:rPr lang="en-US" sz="2400" dirty="0"/>
              <a:t>If statement</a:t>
            </a:r>
          </a:p>
          <a:p>
            <a:r>
              <a:rPr lang="en-US" sz="2400" dirty="0"/>
              <a:t>If….else</a:t>
            </a:r>
          </a:p>
          <a:p>
            <a:r>
              <a:rPr lang="en-US" sz="2400" dirty="0"/>
              <a:t>Else if ladder</a:t>
            </a:r>
          </a:p>
          <a:p>
            <a:r>
              <a:rPr lang="en-US" sz="2400" dirty="0"/>
              <a:t>Nested if</a:t>
            </a:r>
          </a:p>
          <a:p>
            <a:r>
              <a:rPr lang="en-US" sz="2400" dirty="0"/>
              <a:t>Switch</a:t>
            </a:r>
          </a:p>
          <a:p>
            <a:pPr marL="0" indent="0">
              <a:buNone/>
            </a:pPr>
            <a:endParaRPr lang="en-US" dirty="0"/>
          </a:p>
        </p:txBody>
      </p:sp>
    </p:spTree>
    <p:extLst>
      <p:ext uri="{BB962C8B-B14F-4D97-AF65-F5344CB8AC3E}">
        <p14:creationId xmlns:p14="http://schemas.microsoft.com/office/powerpoint/2010/main" val="80307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029D-7A3A-4FC1-82B5-C29075160269}"/>
              </a:ext>
            </a:extLst>
          </p:cNvPr>
          <p:cNvSpPr>
            <a:spLocks noGrp="1"/>
          </p:cNvSpPr>
          <p:nvPr>
            <p:ph type="title"/>
          </p:nvPr>
        </p:nvSpPr>
        <p:spPr>
          <a:xfrm>
            <a:off x="838200" y="365126"/>
            <a:ext cx="10515600" cy="744584"/>
          </a:xfrm>
        </p:spPr>
        <p:txBody>
          <a:bodyPr/>
          <a:lstStyle/>
          <a:p>
            <a:r>
              <a:rPr lang="en-US" b="1" dirty="0"/>
              <a:t>For loop</a:t>
            </a:r>
          </a:p>
        </p:txBody>
      </p:sp>
      <p:sp>
        <p:nvSpPr>
          <p:cNvPr id="3" name="Content Placeholder 2">
            <a:extLst>
              <a:ext uri="{FF2B5EF4-FFF2-40B4-BE49-F238E27FC236}">
                <a16:creationId xmlns:a16="http://schemas.microsoft.com/office/drawing/2014/main" id="{C04FA279-6A92-4DDE-AE87-513D0B5F8D85}"/>
              </a:ext>
            </a:extLst>
          </p:cNvPr>
          <p:cNvSpPr>
            <a:spLocks noGrp="1"/>
          </p:cNvSpPr>
          <p:nvPr>
            <p:ph idx="1"/>
          </p:nvPr>
        </p:nvSpPr>
        <p:spPr>
          <a:xfrm>
            <a:off x="838200" y="1260629"/>
            <a:ext cx="10515600" cy="4916334"/>
          </a:xfrm>
        </p:spPr>
        <p:txBody>
          <a:bodyPr/>
          <a:lstStyle/>
          <a:p>
            <a:r>
              <a:rPr lang="en-US" dirty="0"/>
              <a:t>For loop is a repetition control structure that allows you to efficiently write a loop that needs to execute a specific number of times.</a:t>
            </a:r>
          </a:p>
          <a:p>
            <a:r>
              <a:rPr lang="en-US" dirty="0"/>
              <a:t>A for loop is useful when you know how many times a task is to be repeated.</a:t>
            </a:r>
          </a:p>
          <a:p>
            <a:r>
              <a:rPr lang="en-US" dirty="0"/>
              <a:t>Syntax</a:t>
            </a:r>
          </a:p>
          <a:p>
            <a:pPr marL="0" indent="0">
              <a:buNone/>
            </a:pPr>
            <a:r>
              <a:rPr lang="en-US" dirty="0"/>
              <a:t>           for(initialization; condition; increment/decrement)</a:t>
            </a:r>
          </a:p>
          <a:p>
            <a:pPr marL="0" indent="0">
              <a:buNone/>
            </a:pPr>
            <a:r>
              <a:rPr lang="en-US" dirty="0"/>
              <a:t>          {</a:t>
            </a:r>
          </a:p>
          <a:p>
            <a:pPr marL="0" indent="0">
              <a:buNone/>
            </a:pPr>
            <a:r>
              <a:rPr lang="en-US" dirty="0"/>
              <a:t>                   //statements</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25431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0DE5-710A-4F4C-9712-921B0548F1B0}"/>
              </a:ext>
            </a:extLst>
          </p:cNvPr>
          <p:cNvSpPr>
            <a:spLocks noGrp="1"/>
          </p:cNvSpPr>
          <p:nvPr>
            <p:ph type="title"/>
          </p:nvPr>
        </p:nvSpPr>
        <p:spPr>
          <a:xfrm>
            <a:off x="838200" y="365125"/>
            <a:ext cx="10515600" cy="664685"/>
          </a:xfrm>
        </p:spPr>
        <p:txBody>
          <a:bodyPr>
            <a:normAutofit fontScale="90000"/>
          </a:bodyPr>
          <a:lstStyle/>
          <a:p>
            <a:r>
              <a:rPr lang="en-US" b="1" dirty="0"/>
              <a:t>If statement</a:t>
            </a:r>
          </a:p>
        </p:txBody>
      </p:sp>
      <p:sp>
        <p:nvSpPr>
          <p:cNvPr id="3" name="Content Placeholder 2">
            <a:extLst>
              <a:ext uri="{FF2B5EF4-FFF2-40B4-BE49-F238E27FC236}">
                <a16:creationId xmlns:a16="http://schemas.microsoft.com/office/drawing/2014/main" id="{CFD1041B-3393-4E68-8681-8C3CE52C84DB}"/>
              </a:ext>
            </a:extLst>
          </p:cNvPr>
          <p:cNvSpPr>
            <a:spLocks noGrp="1"/>
          </p:cNvSpPr>
          <p:nvPr>
            <p:ph idx="1"/>
          </p:nvPr>
        </p:nvSpPr>
        <p:spPr>
          <a:xfrm>
            <a:off x="838200" y="1775533"/>
            <a:ext cx="10515600" cy="4401429"/>
          </a:xfrm>
        </p:spPr>
        <p:txBody>
          <a:bodyPr/>
          <a:lstStyle/>
          <a:p>
            <a:r>
              <a:rPr lang="en-US" dirty="0"/>
              <a:t>An if statement consists of a Boolean expression followed by one or more statement.</a:t>
            </a:r>
          </a:p>
          <a:p>
            <a:r>
              <a:rPr lang="en-US" dirty="0"/>
              <a:t>Syntax:</a:t>
            </a:r>
          </a:p>
          <a:p>
            <a:pPr marL="0" indent="0">
              <a:buNone/>
            </a:pPr>
            <a:r>
              <a:rPr lang="en-US" dirty="0"/>
              <a:t>         if(Boolean expression)</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0406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DA57-27F9-43D5-A5F7-636F31BF9C0D}"/>
              </a:ext>
            </a:extLst>
          </p:cNvPr>
          <p:cNvSpPr>
            <a:spLocks noGrp="1"/>
          </p:cNvSpPr>
          <p:nvPr>
            <p:ph type="title"/>
          </p:nvPr>
        </p:nvSpPr>
        <p:spPr>
          <a:xfrm>
            <a:off x="838200" y="365125"/>
            <a:ext cx="10515600" cy="762339"/>
          </a:xfrm>
        </p:spPr>
        <p:txBody>
          <a:bodyPr/>
          <a:lstStyle/>
          <a:p>
            <a:r>
              <a:rPr lang="en-US" b="1" dirty="0"/>
              <a:t>If….else</a:t>
            </a:r>
          </a:p>
        </p:txBody>
      </p:sp>
      <p:sp>
        <p:nvSpPr>
          <p:cNvPr id="3" name="Content Placeholder 2">
            <a:extLst>
              <a:ext uri="{FF2B5EF4-FFF2-40B4-BE49-F238E27FC236}">
                <a16:creationId xmlns:a16="http://schemas.microsoft.com/office/drawing/2014/main" id="{20940AE0-BFEE-44A1-A7CC-0DBC62EBBA7A}"/>
              </a:ext>
            </a:extLst>
          </p:cNvPr>
          <p:cNvSpPr>
            <a:spLocks noGrp="1"/>
          </p:cNvSpPr>
          <p:nvPr>
            <p:ph idx="1"/>
          </p:nvPr>
        </p:nvSpPr>
        <p:spPr>
          <a:xfrm>
            <a:off x="838200" y="1535837"/>
            <a:ext cx="10515600" cy="4641126"/>
          </a:xfrm>
        </p:spPr>
        <p:txBody>
          <a:bodyPr/>
          <a:lstStyle/>
          <a:p>
            <a:r>
              <a:rPr lang="en-US" dirty="0"/>
              <a:t>If statement is followed by an optional else statement, which executes when the Boolean expression is false.</a:t>
            </a:r>
          </a:p>
          <a:p>
            <a:r>
              <a:rPr lang="en-US" dirty="0"/>
              <a:t>Syntax:</a:t>
            </a:r>
          </a:p>
          <a:p>
            <a:pPr marL="0" indent="0">
              <a:buNone/>
            </a:pPr>
            <a:r>
              <a:rPr lang="en-US" dirty="0"/>
              <a:t>       if(Boolean expression)</a:t>
            </a:r>
          </a:p>
          <a:p>
            <a:pPr marL="0" indent="0">
              <a:buNone/>
            </a:pPr>
            <a:r>
              <a:rPr lang="en-US" dirty="0"/>
              <a:t>     {……executes when the condition is true</a:t>
            </a:r>
          </a:p>
          <a:p>
            <a:pPr marL="0" indent="0">
              <a:buNone/>
            </a:pPr>
            <a:r>
              <a:rPr lang="en-US" dirty="0"/>
              <a:t>     }</a:t>
            </a:r>
          </a:p>
          <a:p>
            <a:pPr marL="0" indent="0">
              <a:buNone/>
            </a:pPr>
            <a:r>
              <a:rPr lang="en-US" dirty="0"/>
              <a:t>     else{</a:t>
            </a:r>
          </a:p>
          <a:p>
            <a:pPr marL="0" indent="0">
              <a:buNone/>
            </a:pPr>
            <a:r>
              <a:rPr lang="en-US" dirty="0"/>
              <a:t>         ……executes when Boolean expression false.</a:t>
            </a:r>
          </a:p>
          <a:p>
            <a:pPr marL="0" indent="0">
              <a:buNone/>
            </a:pPr>
            <a:r>
              <a:rPr lang="en-US" dirty="0"/>
              <a:t>}</a:t>
            </a:r>
          </a:p>
        </p:txBody>
      </p:sp>
    </p:spTree>
    <p:extLst>
      <p:ext uri="{BB962C8B-B14F-4D97-AF65-F5344CB8AC3E}">
        <p14:creationId xmlns:p14="http://schemas.microsoft.com/office/powerpoint/2010/main" val="259292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1314-C981-4A51-87E7-DE9C80614F72}"/>
              </a:ext>
            </a:extLst>
          </p:cNvPr>
          <p:cNvSpPr>
            <a:spLocks noGrp="1"/>
          </p:cNvSpPr>
          <p:nvPr>
            <p:ph type="title"/>
          </p:nvPr>
        </p:nvSpPr>
        <p:spPr>
          <a:xfrm>
            <a:off x="838200" y="365125"/>
            <a:ext cx="10515600" cy="567030"/>
          </a:xfrm>
        </p:spPr>
        <p:txBody>
          <a:bodyPr>
            <a:normAutofit fontScale="90000"/>
          </a:bodyPr>
          <a:lstStyle/>
          <a:p>
            <a:r>
              <a:rPr lang="en-US" b="1" dirty="0"/>
              <a:t>Else if ladder</a:t>
            </a:r>
          </a:p>
        </p:txBody>
      </p:sp>
      <p:sp>
        <p:nvSpPr>
          <p:cNvPr id="3" name="Content Placeholder 2">
            <a:extLst>
              <a:ext uri="{FF2B5EF4-FFF2-40B4-BE49-F238E27FC236}">
                <a16:creationId xmlns:a16="http://schemas.microsoft.com/office/drawing/2014/main" id="{B7AFA0BC-EE3A-4C7C-8395-171F144C3E8D}"/>
              </a:ext>
            </a:extLst>
          </p:cNvPr>
          <p:cNvSpPr>
            <a:spLocks noGrp="1"/>
          </p:cNvSpPr>
          <p:nvPr>
            <p:ph idx="1"/>
          </p:nvPr>
        </p:nvSpPr>
        <p:spPr>
          <a:xfrm>
            <a:off x="838200" y="1278383"/>
            <a:ext cx="10515600" cy="4898579"/>
          </a:xfrm>
        </p:spPr>
        <p:txBody>
          <a:bodyPr>
            <a:normAutofit fontScale="92500" lnSpcReduction="20000"/>
          </a:bodyPr>
          <a:lstStyle/>
          <a:p>
            <a:r>
              <a:rPr lang="en-US" sz="2600" dirty="0"/>
              <a:t>An if statement can be followed by an optional else if…else statement, which is very useful to test various condition.</a:t>
            </a:r>
          </a:p>
          <a:p>
            <a:r>
              <a:rPr lang="en-US" sz="2600" dirty="0"/>
              <a:t>When using this few points to keep in mind</a:t>
            </a:r>
          </a:p>
          <a:p>
            <a:pPr marL="514350" indent="-514350">
              <a:buFont typeface="+mj-lt"/>
              <a:buAutoNum type="arabicPeriod"/>
            </a:pPr>
            <a:r>
              <a:rPr lang="en-US" sz="2600" dirty="0"/>
              <a:t> An if can have zero or one else and it must come after any elseif.</a:t>
            </a:r>
          </a:p>
          <a:p>
            <a:pPr marL="514350" indent="-514350">
              <a:buFont typeface="+mj-lt"/>
              <a:buAutoNum type="arabicPeriod"/>
            </a:pPr>
            <a:r>
              <a:rPr lang="en-US" sz="2600" dirty="0"/>
              <a:t>An if can have zero to many else if and they must come before else.</a:t>
            </a:r>
          </a:p>
          <a:p>
            <a:pPr marL="514350" indent="-514350">
              <a:buFont typeface="+mj-lt"/>
              <a:buAutoNum type="arabicPeriod"/>
            </a:pPr>
            <a:r>
              <a:rPr lang="en-US" sz="2600" dirty="0"/>
              <a:t>Once an else if succeeds, none of the remaining else if or else will be tested.</a:t>
            </a:r>
          </a:p>
          <a:p>
            <a:r>
              <a:rPr lang="en-US" sz="2600" dirty="0"/>
              <a:t>Syntax:</a:t>
            </a:r>
          </a:p>
          <a:p>
            <a:pPr marL="0" indent="0">
              <a:buNone/>
            </a:pPr>
            <a:r>
              <a:rPr lang="en-US" sz="2600" dirty="0"/>
              <a:t>       if(Boolean expression 1){ //expression 1 is true }</a:t>
            </a:r>
          </a:p>
          <a:p>
            <a:pPr marL="0" indent="0">
              <a:buNone/>
            </a:pPr>
            <a:r>
              <a:rPr lang="en-US" sz="2600" dirty="0"/>
              <a:t>       else if(Boolean expression 2){//expression 2 is true}</a:t>
            </a:r>
          </a:p>
          <a:p>
            <a:pPr marL="0" indent="0">
              <a:buNone/>
            </a:pPr>
            <a:r>
              <a:rPr lang="en-US" sz="2600" dirty="0"/>
              <a:t>       else if(Boolean expression 3){//expression 3 is true}</a:t>
            </a:r>
          </a:p>
          <a:p>
            <a:pPr marL="0" indent="0">
              <a:buNone/>
            </a:pPr>
            <a:r>
              <a:rPr lang="en-US" sz="2600" dirty="0"/>
              <a:t>     else{//none of above true}</a:t>
            </a:r>
          </a:p>
          <a:p>
            <a:pPr marL="0" indent="0">
              <a:buNone/>
            </a:pPr>
            <a:r>
              <a:rPr lang="en-US" dirty="0"/>
              <a:t>      </a:t>
            </a:r>
          </a:p>
        </p:txBody>
      </p:sp>
    </p:spTree>
    <p:extLst>
      <p:ext uri="{BB962C8B-B14F-4D97-AF65-F5344CB8AC3E}">
        <p14:creationId xmlns:p14="http://schemas.microsoft.com/office/powerpoint/2010/main" val="293299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9497-1BB5-4296-8892-8114E99A8093}"/>
              </a:ext>
            </a:extLst>
          </p:cNvPr>
          <p:cNvSpPr>
            <a:spLocks noGrp="1"/>
          </p:cNvSpPr>
          <p:nvPr>
            <p:ph type="title"/>
          </p:nvPr>
        </p:nvSpPr>
        <p:spPr>
          <a:xfrm>
            <a:off x="838200" y="365126"/>
            <a:ext cx="10515600" cy="709072"/>
          </a:xfrm>
        </p:spPr>
        <p:txBody>
          <a:bodyPr>
            <a:normAutofit/>
          </a:bodyPr>
          <a:lstStyle/>
          <a:p>
            <a:r>
              <a:rPr lang="en-US" b="1" dirty="0"/>
              <a:t>Nested if</a:t>
            </a:r>
          </a:p>
        </p:txBody>
      </p:sp>
      <p:sp>
        <p:nvSpPr>
          <p:cNvPr id="3" name="Content Placeholder 2">
            <a:extLst>
              <a:ext uri="{FF2B5EF4-FFF2-40B4-BE49-F238E27FC236}">
                <a16:creationId xmlns:a16="http://schemas.microsoft.com/office/drawing/2014/main" id="{E4C1CF0C-2BC3-41D9-B686-5688DAE8C93E}"/>
              </a:ext>
            </a:extLst>
          </p:cNvPr>
          <p:cNvSpPr>
            <a:spLocks noGrp="1"/>
          </p:cNvSpPr>
          <p:nvPr>
            <p:ph idx="1"/>
          </p:nvPr>
        </p:nvSpPr>
        <p:spPr>
          <a:xfrm>
            <a:off x="838200" y="1305017"/>
            <a:ext cx="10515600" cy="4871946"/>
          </a:xfrm>
        </p:spPr>
        <p:txBody>
          <a:bodyPr/>
          <a:lstStyle/>
          <a:p>
            <a:r>
              <a:rPr lang="en-US" dirty="0"/>
              <a:t>It means you can use  one if inside another if or else if statement.</a:t>
            </a:r>
          </a:p>
          <a:p>
            <a:r>
              <a:rPr lang="en-US" dirty="0"/>
              <a:t>Syntax:</a:t>
            </a:r>
          </a:p>
          <a:p>
            <a:pPr marL="0" indent="0">
              <a:buNone/>
            </a:pPr>
            <a:r>
              <a:rPr lang="en-US" dirty="0"/>
              <a:t>        if(Boolean expression 1)</a:t>
            </a:r>
          </a:p>
          <a:p>
            <a:pPr marL="0" indent="0">
              <a:buNone/>
            </a:pPr>
            <a:r>
              <a:rPr lang="en-US" dirty="0"/>
              <a:t>            {     …….execute if Boolean expression 1 is true.</a:t>
            </a:r>
          </a:p>
          <a:p>
            <a:pPr marL="0" indent="0">
              <a:buNone/>
            </a:pPr>
            <a:r>
              <a:rPr lang="en-US" dirty="0"/>
              <a:t>                 if(Boolean expression 2)</a:t>
            </a:r>
          </a:p>
          <a:p>
            <a:pPr marL="0" indent="0">
              <a:buNone/>
            </a:pPr>
            <a:r>
              <a:rPr lang="en-US" dirty="0"/>
              <a:t>                       {….execute if expression 2 is true.</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9486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2B65-D689-4C89-909E-0BC5DB8499B3}"/>
              </a:ext>
            </a:extLst>
          </p:cNvPr>
          <p:cNvSpPr>
            <a:spLocks noGrp="1"/>
          </p:cNvSpPr>
          <p:nvPr>
            <p:ph type="title"/>
          </p:nvPr>
        </p:nvSpPr>
        <p:spPr>
          <a:xfrm>
            <a:off x="838200" y="365126"/>
            <a:ext cx="10515600" cy="1010914"/>
          </a:xfrm>
        </p:spPr>
        <p:txBody>
          <a:bodyPr/>
          <a:lstStyle/>
          <a:p>
            <a:r>
              <a:rPr lang="en-US" b="1" dirty="0"/>
              <a:t>Switch</a:t>
            </a:r>
          </a:p>
        </p:txBody>
      </p:sp>
      <p:sp>
        <p:nvSpPr>
          <p:cNvPr id="3" name="Content Placeholder 2">
            <a:extLst>
              <a:ext uri="{FF2B5EF4-FFF2-40B4-BE49-F238E27FC236}">
                <a16:creationId xmlns:a16="http://schemas.microsoft.com/office/drawing/2014/main" id="{40FDA582-FB37-4EF2-BAFF-61EE6AB4E490}"/>
              </a:ext>
            </a:extLst>
          </p:cNvPr>
          <p:cNvSpPr>
            <a:spLocks noGrp="1"/>
          </p:cNvSpPr>
          <p:nvPr>
            <p:ph idx="1"/>
          </p:nvPr>
        </p:nvSpPr>
        <p:spPr>
          <a:xfrm>
            <a:off x="838200" y="1376040"/>
            <a:ext cx="10515600" cy="5481960"/>
          </a:xfrm>
        </p:spPr>
        <p:txBody>
          <a:bodyPr>
            <a:normAutofit/>
          </a:bodyPr>
          <a:lstStyle/>
          <a:p>
            <a:r>
              <a:rPr lang="en-US" sz="2400" dirty="0"/>
              <a:t>A switch statement allows a variable to be tested for equality against a list of values.</a:t>
            </a:r>
          </a:p>
          <a:p>
            <a:r>
              <a:rPr lang="en-US" sz="2400" dirty="0"/>
              <a:t>Each value is called a case.</a:t>
            </a:r>
          </a:p>
          <a:p>
            <a:r>
              <a:rPr lang="en-US" sz="2400" dirty="0"/>
              <a:t>Syntax</a:t>
            </a:r>
          </a:p>
          <a:p>
            <a:pPr marL="0" indent="0">
              <a:buNone/>
            </a:pPr>
            <a:r>
              <a:rPr lang="en-US" sz="2400" dirty="0"/>
              <a:t>        switch(expression)</a:t>
            </a:r>
          </a:p>
          <a:p>
            <a:pPr marL="0" indent="0">
              <a:buNone/>
            </a:pPr>
            <a:r>
              <a:rPr lang="en-US" sz="2400" dirty="0"/>
              <a:t>          {</a:t>
            </a:r>
          </a:p>
          <a:p>
            <a:pPr marL="0" indent="0">
              <a:buNone/>
            </a:pPr>
            <a:r>
              <a:rPr lang="en-US" sz="2400" dirty="0"/>
              <a:t>                   case value:</a:t>
            </a:r>
          </a:p>
          <a:p>
            <a:pPr marL="0" indent="0">
              <a:buNone/>
            </a:pPr>
            <a:r>
              <a:rPr lang="en-US" sz="2400" dirty="0"/>
              <a:t>                            //statement</a:t>
            </a:r>
          </a:p>
          <a:p>
            <a:pPr marL="0" indent="0">
              <a:buNone/>
            </a:pPr>
            <a:r>
              <a:rPr lang="en-US" sz="2400" dirty="0"/>
              <a:t>                    break;</a:t>
            </a:r>
          </a:p>
          <a:p>
            <a:pPr marL="0" indent="0">
              <a:buNone/>
            </a:pPr>
            <a:r>
              <a:rPr lang="en-US" sz="2400" dirty="0"/>
              <a:t>                   case value:</a:t>
            </a:r>
          </a:p>
          <a:p>
            <a:pPr marL="0" indent="0">
              <a:buNone/>
            </a:pPr>
            <a:r>
              <a:rPr lang="en-US" sz="2400" dirty="0"/>
              <a:t>                    break;</a:t>
            </a:r>
          </a:p>
          <a:p>
            <a:pPr marL="0" indent="0">
              <a:buNone/>
            </a:pPr>
            <a:r>
              <a:rPr lang="en-US" sz="2400" dirty="0"/>
              <a:t>                   default:</a:t>
            </a:r>
          </a:p>
          <a:p>
            <a:pPr marL="0" indent="0">
              <a:buNone/>
            </a:pPr>
            <a:endParaRPr lang="en-US" dirty="0"/>
          </a:p>
        </p:txBody>
      </p:sp>
    </p:spTree>
    <p:extLst>
      <p:ext uri="{BB962C8B-B14F-4D97-AF65-F5344CB8AC3E}">
        <p14:creationId xmlns:p14="http://schemas.microsoft.com/office/powerpoint/2010/main" val="386180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65D6-5AD8-42EE-B74C-FB68F6F664EE}"/>
              </a:ext>
            </a:extLst>
          </p:cNvPr>
          <p:cNvSpPr>
            <a:spLocks noGrp="1"/>
          </p:cNvSpPr>
          <p:nvPr>
            <p:ph type="title"/>
          </p:nvPr>
        </p:nvSpPr>
        <p:spPr>
          <a:xfrm>
            <a:off x="838200" y="365126"/>
            <a:ext cx="10515600" cy="851116"/>
          </a:xfrm>
        </p:spPr>
        <p:txBody>
          <a:bodyPr/>
          <a:lstStyle/>
          <a:p>
            <a:r>
              <a:rPr lang="en-US" b="1" dirty="0"/>
              <a:t>Loop statement</a:t>
            </a:r>
          </a:p>
        </p:txBody>
      </p:sp>
      <p:sp>
        <p:nvSpPr>
          <p:cNvPr id="3" name="Content Placeholder 2">
            <a:extLst>
              <a:ext uri="{FF2B5EF4-FFF2-40B4-BE49-F238E27FC236}">
                <a16:creationId xmlns:a16="http://schemas.microsoft.com/office/drawing/2014/main" id="{25BD3732-8B09-4BB3-9A9C-3CEC8438B660}"/>
              </a:ext>
            </a:extLst>
          </p:cNvPr>
          <p:cNvSpPr>
            <a:spLocks noGrp="1"/>
          </p:cNvSpPr>
          <p:nvPr>
            <p:ph idx="1"/>
          </p:nvPr>
        </p:nvSpPr>
        <p:spPr>
          <a:xfrm>
            <a:off x="838200" y="1367161"/>
            <a:ext cx="10515600" cy="4809802"/>
          </a:xfrm>
        </p:spPr>
        <p:txBody>
          <a:bodyPr/>
          <a:lstStyle/>
          <a:p>
            <a:r>
              <a:rPr lang="en-US" dirty="0"/>
              <a:t>There may be situation when you need to execute a block of code several number of times.</a:t>
            </a:r>
          </a:p>
          <a:p>
            <a:r>
              <a:rPr lang="en-US" dirty="0"/>
              <a:t>A loop statement allows to execute a statement or group of statement multiple times.</a:t>
            </a:r>
          </a:p>
          <a:p>
            <a:r>
              <a:rPr lang="en-US" dirty="0"/>
              <a:t>While loop</a:t>
            </a:r>
          </a:p>
          <a:p>
            <a:r>
              <a:rPr lang="en-US" dirty="0"/>
              <a:t>For loop </a:t>
            </a:r>
          </a:p>
          <a:p>
            <a:r>
              <a:rPr lang="en-US" dirty="0"/>
              <a:t>Do while loop</a:t>
            </a:r>
          </a:p>
          <a:p>
            <a:pPr marL="0" indent="0">
              <a:buNone/>
            </a:pPr>
            <a:endParaRPr lang="en-US" dirty="0"/>
          </a:p>
        </p:txBody>
      </p:sp>
    </p:spTree>
    <p:extLst>
      <p:ext uri="{BB962C8B-B14F-4D97-AF65-F5344CB8AC3E}">
        <p14:creationId xmlns:p14="http://schemas.microsoft.com/office/powerpoint/2010/main" val="363431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D0DF-418D-4506-8473-4883325C793B}"/>
              </a:ext>
            </a:extLst>
          </p:cNvPr>
          <p:cNvSpPr>
            <a:spLocks noGrp="1"/>
          </p:cNvSpPr>
          <p:nvPr>
            <p:ph type="title"/>
          </p:nvPr>
        </p:nvSpPr>
        <p:spPr>
          <a:xfrm>
            <a:off x="838200" y="365125"/>
            <a:ext cx="10515600" cy="646929"/>
          </a:xfrm>
        </p:spPr>
        <p:txBody>
          <a:bodyPr>
            <a:normAutofit fontScale="90000"/>
          </a:bodyPr>
          <a:lstStyle/>
          <a:p>
            <a:r>
              <a:rPr lang="en-US" b="1" dirty="0"/>
              <a:t>While loop</a:t>
            </a:r>
          </a:p>
        </p:txBody>
      </p:sp>
      <p:sp>
        <p:nvSpPr>
          <p:cNvPr id="3" name="Content Placeholder 2">
            <a:extLst>
              <a:ext uri="{FF2B5EF4-FFF2-40B4-BE49-F238E27FC236}">
                <a16:creationId xmlns:a16="http://schemas.microsoft.com/office/drawing/2014/main" id="{9FA4E657-14B0-42BB-A18C-11FDE9797285}"/>
              </a:ext>
            </a:extLst>
          </p:cNvPr>
          <p:cNvSpPr>
            <a:spLocks noGrp="1"/>
          </p:cNvSpPr>
          <p:nvPr>
            <p:ph idx="1"/>
          </p:nvPr>
        </p:nvSpPr>
        <p:spPr>
          <a:xfrm>
            <a:off x="838200" y="1296140"/>
            <a:ext cx="10515600" cy="4880823"/>
          </a:xfrm>
        </p:spPr>
        <p:txBody>
          <a:bodyPr/>
          <a:lstStyle/>
          <a:p>
            <a:r>
              <a:rPr lang="en-US" dirty="0"/>
              <a:t>A while loop statement in java programming language repeatedly executes  a target statement as long as given condition is true.</a:t>
            </a:r>
          </a:p>
          <a:p>
            <a:r>
              <a:rPr lang="en-US" dirty="0"/>
              <a:t>Syntax:</a:t>
            </a:r>
          </a:p>
          <a:p>
            <a:pPr marL="0" indent="0">
              <a:buNone/>
            </a:pPr>
            <a:r>
              <a:rPr lang="en-US" dirty="0"/>
              <a:t>        while(Boolean expression)</a:t>
            </a:r>
          </a:p>
          <a:p>
            <a:pPr marL="0" indent="0">
              <a:buNone/>
            </a:pPr>
            <a:r>
              <a:rPr lang="en-US" dirty="0"/>
              <a:t>       {        //statement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9617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9794-9F74-415B-A896-02A9D03F1D51}"/>
              </a:ext>
            </a:extLst>
          </p:cNvPr>
          <p:cNvSpPr>
            <a:spLocks noGrp="1"/>
          </p:cNvSpPr>
          <p:nvPr>
            <p:ph type="title"/>
          </p:nvPr>
        </p:nvSpPr>
        <p:spPr>
          <a:xfrm>
            <a:off x="838200" y="365125"/>
            <a:ext cx="10515600" cy="762339"/>
          </a:xfrm>
        </p:spPr>
        <p:txBody>
          <a:bodyPr/>
          <a:lstStyle/>
          <a:p>
            <a:r>
              <a:rPr lang="en-US" b="1" dirty="0"/>
              <a:t>Do while</a:t>
            </a:r>
          </a:p>
        </p:txBody>
      </p:sp>
      <p:sp>
        <p:nvSpPr>
          <p:cNvPr id="3" name="Content Placeholder 2">
            <a:extLst>
              <a:ext uri="{FF2B5EF4-FFF2-40B4-BE49-F238E27FC236}">
                <a16:creationId xmlns:a16="http://schemas.microsoft.com/office/drawing/2014/main" id="{F4923FD8-2C97-4113-9085-45B4D03AFCC3}"/>
              </a:ext>
            </a:extLst>
          </p:cNvPr>
          <p:cNvSpPr>
            <a:spLocks noGrp="1"/>
          </p:cNvSpPr>
          <p:nvPr>
            <p:ph idx="1"/>
          </p:nvPr>
        </p:nvSpPr>
        <p:spPr>
          <a:xfrm>
            <a:off x="838200" y="1482571"/>
            <a:ext cx="10515600" cy="4871945"/>
          </a:xfrm>
        </p:spPr>
        <p:txBody>
          <a:bodyPr/>
          <a:lstStyle/>
          <a:p>
            <a:r>
              <a:rPr lang="en-US" dirty="0"/>
              <a:t>A do …while loop is similar to a while loop, except that a do....while loop is guaranteed to execute at least one time. </a:t>
            </a:r>
          </a:p>
          <a:p>
            <a:r>
              <a:rPr lang="en-US" dirty="0"/>
              <a:t>Syntax</a:t>
            </a:r>
          </a:p>
          <a:p>
            <a:pPr marL="0" indent="0">
              <a:buNone/>
            </a:pPr>
            <a:r>
              <a:rPr lang="en-US" dirty="0"/>
              <a:t>       do</a:t>
            </a:r>
          </a:p>
          <a:p>
            <a:pPr marL="0" indent="0">
              <a:buNone/>
            </a:pPr>
            <a:r>
              <a:rPr lang="en-US" dirty="0"/>
              <a:t>      {</a:t>
            </a:r>
          </a:p>
          <a:p>
            <a:pPr marL="0" indent="0">
              <a:buNone/>
            </a:pPr>
            <a:r>
              <a:rPr lang="en-US" dirty="0"/>
              <a:t>                 //statements</a:t>
            </a:r>
          </a:p>
          <a:p>
            <a:pPr marL="0" indent="0">
              <a:buNone/>
            </a:pPr>
            <a:r>
              <a:rPr lang="en-US" dirty="0"/>
              <a:t>      }</a:t>
            </a:r>
          </a:p>
          <a:p>
            <a:pPr marL="0" indent="0">
              <a:buNone/>
            </a:pPr>
            <a:r>
              <a:rPr lang="en-US" dirty="0"/>
              <a:t>       while</a:t>
            </a:r>
          </a:p>
        </p:txBody>
      </p:sp>
    </p:spTree>
    <p:extLst>
      <p:ext uri="{BB962C8B-B14F-4D97-AF65-F5344CB8AC3E}">
        <p14:creationId xmlns:p14="http://schemas.microsoft.com/office/powerpoint/2010/main" val="2808273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567</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Decision Making and Branching Statement</vt:lpstr>
      <vt:lpstr>If statement</vt:lpstr>
      <vt:lpstr>If….else</vt:lpstr>
      <vt:lpstr>Else if ladder</vt:lpstr>
      <vt:lpstr>Nested if</vt:lpstr>
      <vt:lpstr>Switch</vt:lpstr>
      <vt:lpstr>Loop statement</vt:lpstr>
      <vt:lpstr>While loop</vt:lpstr>
      <vt:lpstr>Do while</vt:lpstr>
      <vt:lpstr>For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 and Branching Statement</dc:title>
  <dc:creator>Dipali</dc:creator>
  <cp:lastModifiedBy>Dipali</cp:lastModifiedBy>
  <cp:revision>2</cp:revision>
  <dcterms:created xsi:type="dcterms:W3CDTF">2023-10-12T12:17:50Z</dcterms:created>
  <dcterms:modified xsi:type="dcterms:W3CDTF">2023-10-13T08:13:30Z</dcterms:modified>
</cp:coreProperties>
</file>