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64790-9C0B-44EC-B739-80804C16B7DC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9E21BA-1372-4D9F-8A06-190E21207D25}">
      <dgm:prSet/>
      <dgm:spPr/>
      <dgm:t>
        <a:bodyPr/>
        <a:lstStyle/>
        <a:p>
          <a:r>
            <a:rPr lang="en-GB"/>
            <a:t>• Total sales amount to $1.97M over the analyzed period.</a:t>
          </a:r>
          <a:endParaRPr lang="en-US"/>
        </a:p>
      </dgm:t>
    </dgm:pt>
    <dgm:pt modelId="{49A486B0-2C06-4E0F-9FB1-983E608E3B8D}" type="parTrans" cxnId="{291AA13A-F532-4E44-898B-94927925CA75}">
      <dgm:prSet/>
      <dgm:spPr/>
      <dgm:t>
        <a:bodyPr/>
        <a:lstStyle/>
        <a:p>
          <a:endParaRPr lang="en-US"/>
        </a:p>
      </dgm:t>
    </dgm:pt>
    <dgm:pt modelId="{AF35D02C-8F18-4E0E-90D0-309CF5909702}" type="sibTrans" cxnId="{291AA13A-F532-4E44-898B-94927925CA75}">
      <dgm:prSet/>
      <dgm:spPr/>
      <dgm:t>
        <a:bodyPr/>
        <a:lstStyle/>
        <a:p>
          <a:endParaRPr lang="en-US"/>
        </a:p>
      </dgm:t>
    </dgm:pt>
    <dgm:pt modelId="{B24896FE-F68A-4166-B72D-E0704BFED6A9}">
      <dgm:prSet/>
      <dgm:spPr/>
      <dgm:t>
        <a:bodyPr/>
        <a:lstStyle/>
        <a:p>
          <a:r>
            <a:rPr lang="en-GB"/>
            <a:t>• Sales growth rate stands at 0.47, indicating moderate improvement.</a:t>
          </a:r>
          <a:endParaRPr lang="en-US"/>
        </a:p>
      </dgm:t>
    </dgm:pt>
    <dgm:pt modelId="{6A8DFC2C-E82D-4FC7-AE9E-F0F28CC1417F}" type="parTrans" cxnId="{C73162A6-5445-4D6B-963E-64E8E9D16D0A}">
      <dgm:prSet/>
      <dgm:spPr/>
      <dgm:t>
        <a:bodyPr/>
        <a:lstStyle/>
        <a:p>
          <a:endParaRPr lang="en-US"/>
        </a:p>
      </dgm:t>
    </dgm:pt>
    <dgm:pt modelId="{E4E16647-C5FD-4888-8DF7-53E3D303E648}" type="sibTrans" cxnId="{C73162A6-5445-4D6B-963E-64E8E9D16D0A}">
      <dgm:prSet/>
      <dgm:spPr/>
      <dgm:t>
        <a:bodyPr/>
        <a:lstStyle/>
        <a:p>
          <a:endParaRPr lang="en-US"/>
        </a:p>
      </dgm:t>
    </dgm:pt>
    <dgm:pt modelId="{11D558B3-839D-46A6-AA01-10675830E6B6}">
      <dgm:prSet/>
      <dgm:spPr/>
      <dgm:t>
        <a:bodyPr/>
        <a:lstStyle/>
        <a:p>
          <a:r>
            <a:rPr lang="en-GB" dirty="0"/>
            <a:t>• South Region leads with 32.01% of total sales, followed by West (29.58%).</a:t>
          </a:r>
          <a:endParaRPr lang="en-US" dirty="0"/>
        </a:p>
      </dgm:t>
    </dgm:pt>
    <dgm:pt modelId="{A63DB327-072F-4DC4-8254-8073975564F6}" type="parTrans" cxnId="{36A29C00-668F-4396-AA2B-DFC57C6C7164}">
      <dgm:prSet/>
      <dgm:spPr/>
      <dgm:t>
        <a:bodyPr/>
        <a:lstStyle/>
        <a:p>
          <a:endParaRPr lang="en-US"/>
        </a:p>
      </dgm:t>
    </dgm:pt>
    <dgm:pt modelId="{F849322C-5FC8-42D2-B123-8608071D8FEE}" type="sibTrans" cxnId="{36A29C00-668F-4396-AA2B-DFC57C6C7164}">
      <dgm:prSet/>
      <dgm:spPr/>
      <dgm:t>
        <a:bodyPr/>
        <a:lstStyle/>
        <a:p>
          <a:endParaRPr lang="en-US"/>
        </a:p>
      </dgm:t>
    </dgm:pt>
    <dgm:pt modelId="{10383999-F643-4D79-B69A-E660A9643603}" type="pres">
      <dgm:prSet presAssocID="{A7564790-9C0B-44EC-B739-80804C16B7DC}" presName="outerComposite" presStyleCnt="0">
        <dgm:presLayoutVars>
          <dgm:chMax val="5"/>
          <dgm:dir/>
          <dgm:resizeHandles val="exact"/>
        </dgm:presLayoutVars>
      </dgm:prSet>
      <dgm:spPr/>
    </dgm:pt>
    <dgm:pt modelId="{CF441081-B9C4-4BC6-A5E6-D742A6FF006A}" type="pres">
      <dgm:prSet presAssocID="{A7564790-9C0B-44EC-B739-80804C16B7DC}" presName="dummyMaxCanvas" presStyleCnt="0">
        <dgm:presLayoutVars/>
      </dgm:prSet>
      <dgm:spPr/>
    </dgm:pt>
    <dgm:pt modelId="{0317C99E-6CEA-4DCF-9995-C02AA67284A2}" type="pres">
      <dgm:prSet presAssocID="{A7564790-9C0B-44EC-B739-80804C16B7DC}" presName="ThreeNodes_1" presStyleLbl="node1" presStyleIdx="0" presStyleCnt="3">
        <dgm:presLayoutVars>
          <dgm:bulletEnabled val="1"/>
        </dgm:presLayoutVars>
      </dgm:prSet>
      <dgm:spPr/>
    </dgm:pt>
    <dgm:pt modelId="{9ACD73B3-A0E1-4042-9CFD-266E4C83A61B}" type="pres">
      <dgm:prSet presAssocID="{A7564790-9C0B-44EC-B739-80804C16B7DC}" presName="ThreeNodes_2" presStyleLbl="node1" presStyleIdx="1" presStyleCnt="3">
        <dgm:presLayoutVars>
          <dgm:bulletEnabled val="1"/>
        </dgm:presLayoutVars>
      </dgm:prSet>
      <dgm:spPr/>
    </dgm:pt>
    <dgm:pt modelId="{2EAD86A1-563A-40F8-9CAD-E58E5EBC848C}" type="pres">
      <dgm:prSet presAssocID="{A7564790-9C0B-44EC-B739-80804C16B7DC}" presName="ThreeNodes_3" presStyleLbl="node1" presStyleIdx="2" presStyleCnt="3">
        <dgm:presLayoutVars>
          <dgm:bulletEnabled val="1"/>
        </dgm:presLayoutVars>
      </dgm:prSet>
      <dgm:spPr/>
    </dgm:pt>
    <dgm:pt modelId="{D7ADEB9C-1907-4F4B-9E6F-C583A3B202B0}" type="pres">
      <dgm:prSet presAssocID="{A7564790-9C0B-44EC-B739-80804C16B7DC}" presName="ThreeConn_1-2" presStyleLbl="fgAccFollowNode1" presStyleIdx="0" presStyleCnt="2">
        <dgm:presLayoutVars>
          <dgm:bulletEnabled val="1"/>
        </dgm:presLayoutVars>
      </dgm:prSet>
      <dgm:spPr/>
    </dgm:pt>
    <dgm:pt modelId="{C03445DA-58F4-4709-8E5C-3F2624546C85}" type="pres">
      <dgm:prSet presAssocID="{A7564790-9C0B-44EC-B739-80804C16B7DC}" presName="ThreeConn_2-3" presStyleLbl="fgAccFollowNode1" presStyleIdx="1" presStyleCnt="2">
        <dgm:presLayoutVars>
          <dgm:bulletEnabled val="1"/>
        </dgm:presLayoutVars>
      </dgm:prSet>
      <dgm:spPr/>
    </dgm:pt>
    <dgm:pt modelId="{20B6486E-0288-4EC9-9F7E-7A26BE3F6D60}" type="pres">
      <dgm:prSet presAssocID="{A7564790-9C0B-44EC-B739-80804C16B7DC}" presName="ThreeNodes_1_text" presStyleLbl="node1" presStyleIdx="2" presStyleCnt="3">
        <dgm:presLayoutVars>
          <dgm:bulletEnabled val="1"/>
        </dgm:presLayoutVars>
      </dgm:prSet>
      <dgm:spPr/>
    </dgm:pt>
    <dgm:pt modelId="{D8DC37B3-84D4-44C5-BC48-9FC17708BB90}" type="pres">
      <dgm:prSet presAssocID="{A7564790-9C0B-44EC-B739-80804C16B7DC}" presName="ThreeNodes_2_text" presStyleLbl="node1" presStyleIdx="2" presStyleCnt="3">
        <dgm:presLayoutVars>
          <dgm:bulletEnabled val="1"/>
        </dgm:presLayoutVars>
      </dgm:prSet>
      <dgm:spPr/>
    </dgm:pt>
    <dgm:pt modelId="{FE5E3633-12B8-416F-9B8A-2A89BBA836D2}" type="pres">
      <dgm:prSet presAssocID="{A7564790-9C0B-44EC-B739-80804C16B7D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6A29C00-668F-4396-AA2B-DFC57C6C7164}" srcId="{A7564790-9C0B-44EC-B739-80804C16B7DC}" destId="{11D558B3-839D-46A6-AA01-10675830E6B6}" srcOrd="2" destOrd="0" parTransId="{A63DB327-072F-4DC4-8254-8073975564F6}" sibTransId="{F849322C-5FC8-42D2-B123-8608071D8FEE}"/>
    <dgm:cxn modelId="{49CDA510-BFF9-440C-B634-D04A210B98A1}" type="presOf" srcId="{A7564790-9C0B-44EC-B739-80804C16B7DC}" destId="{10383999-F643-4D79-B69A-E660A9643603}" srcOrd="0" destOrd="0" presId="urn:microsoft.com/office/officeart/2005/8/layout/vProcess5"/>
    <dgm:cxn modelId="{1ECCA222-4BCE-4F15-BD35-87DB0F37DBE9}" type="presOf" srcId="{B24896FE-F68A-4166-B72D-E0704BFED6A9}" destId="{9ACD73B3-A0E1-4042-9CFD-266E4C83A61B}" srcOrd="0" destOrd="0" presId="urn:microsoft.com/office/officeart/2005/8/layout/vProcess5"/>
    <dgm:cxn modelId="{AF6CB722-6259-47FA-A6C1-11D0FDEDF739}" type="presOf" srcId="{AF35D02C-8F18-4E0E-90D0-309CF5909702}" destId="{D7ADEB9C-1907-4F4B-9E6F-C583A3B202B0}" srcOrd="0" destOrd="0" presId="urn:microsoft.com/office/officeart/2005/8/layout/vProcess5"/>
    <dgm:cxn modelId="{291AA13A-F532-4E44-898B-94927925CA75}" srcId="{A7564790-9C0B-44EC-B739-80804C16B7DC}" destId="{849E21BA-1372-4D9F-8A06-190E21207D25}" srcOrd="0" destOrd="0" parTransId="{49A486B0-2C06-4E0F-9FB1-983E608E3B8D}" sibTransId="{AF35D02C-8F18-4E0E-90D0-309CF5909702}"/>
    <dgm:cxn modelId="{5CBC9D5B-03BE-4857-A6E6-FB4C5F702E2C}" type="presOf" srcId="{11D558B3-839D-46A6-AA01-10675830E6B6}" destId="{2EAD86A1-563A-40F8-9CAD-E58E5EBC848C}" srcOrd="0" destOrd="0" presId="urn:microsoft.com/office/officeart/2005/8/layout/vProcess5"/>
    <dgm:cxn modelId="{D9938C73-316F-4861-B206-BD7801B8D334}" type="presOf" srcId="{B24896FE-F68A-4166-B72D-E0704BFED6A9}" destId="{D8DC37B3-84D4-44C5-BC48-9FC17708BB90}" srcOrd="1" destOrd="0" presId="urn:microsoft.com/office/officeart/2005/8/layout/vProcess5"/>
    <dgm:cxn modelId="{92CC627E-D5F8-40D0-AB21-DB05CD0432C1}" type="presOf" srcId="{E4E16647-C5FD-4888-8DF7-53E3D303E648}" destId="{C03445DA-58F4-4709-8E5C-3F2624546C85}" srcOrd="0" destOrd="0" presId="urn:microsoft.com/office/officeart/2005/8/layout/vProcess5"/>
    <dgm:cxn modelId="{2FABFC85-903C-4449-B3E2-3EC69DC17E55}" type="presOf" srcId="{849E21BA-1372-4D9F-8A06-190E21207D25}" destId="{0317C99E-6CEA-4DCF-9995-C02AA67284A2}" srcOrd="0" destOrd="0" presId="urn:microsoft.com/office/officeart/2005/8/layout/vProcess5"/>
    <dgm:cxn modelId="{C73162A6-5445-4D6B-963E-64E8E9D16D0A}" srcId="{A7564790-9C0B-44EC-B739-80804C16B7DC}" destId="{B24896FE-F68A-4166-B72D-E0704BFED6A9}" srcOrd="1" destOrd="0" parTransId="{6A8DFC2C-E82D-4FC7-AE9E-F0F28CC1417F}" sibTransId="{E4E16647-C5FD-4888-8DF7-53E3D303E648}"/>
    <dgm:cxn modelId="{77AD32A9-EA95-4253-BC40-0E2DC0C0D439}" type="presOf" srcId="{11D558B3-839D-46A6-AA01-10675830E6B6}" destId="{FE5E3633-12B8-416F-9B8A-2A89BBA836D2}" srcOrd="1" destOrd="0" presId="urn:microsoft.com/office/officeart/2005/8/layout/vProcess5"/>
    <dgm:cxn modelId="{27A5BFAE-701E-41A1-9278-027427B81B59}" type="presOf" srcId="{849E21BA-1372-4D9F-8A06-190E21207D25}" destId="{20B6486E-0288-4EC9-9F7E-7A26BE3F6D60}" srcOrd="1" destOrd="0" presId="urn:microsoft.com/office/officeart/2005/8/layout/vProcess5"/>
    <dgm:cxn modelId="{1414E011-8155-4629-9C28-EE343BDED5FB}" type="presParOf" srcId="{10383999-F643-4D79-B69A-E660A9643603}" destId="{CF441081-B9C4-4BC6-A5E6-D742A6FF006A}" srcOrd="0" destOrd="0" presId="urn:microsoft.com/office/officeart/2005/8/layout/vProcess5"/>
    <dgm:cxn modelId="{17137DA8-B578-4322-B98D-B54DB23695A5}" type="presParOf" srcId="{10383999-F643-4D79-B69A-E660A9643603}" destId="{0317C99E-6CEA-4DCF-9995-C02AA67284A2}" srcOrd="1" destOrd="0" presId="urn:microsoft.com/office/officeart/2005/8/layout/vProcess5"/>
    <dgm:cxn modelId="{13362C72-F0BC-427F-8A43-482BD24CE770}" type="presParOf" srcId="{10383999-F643-4D79-B69A-E660A9643603}" destId="{9ACD73B3-A0E1-4042-9CFD-266E4C83A61B}" srcOrd="2" destOrd="0" presId="urn:microsoft.com/office/officeart/2005/8/layout/vProcess5"/>
    <dgm:cxn modelId="{7464B485-B56B-49C6-891D-A584C769EF4E}" type="presParOf" srcId="{10383999-F643-4D79-B69A-E660A9643603}" destId="{2EAD86A1-563A-40F8-9CAD-E58E5EBC848C}" srcOrd="3" destOrd="0" presId="urn:microsoft.com/office/officeart/2005/8/layout/vProcess5"/>
    <dgm:cxn modelId="{6FF21BC4-D466-433C-9D98-513FC829D0C5}" type="presParOf" srcId="{10383999-F643-4D79-B69A-E660A9643603}" destId="{D7ADEB9C-1907-4F4B-9E6F-C583A3B202B0}" srcOrd="4" destOrd="0" presId="urn:microsoft.com/office/officeart/2005/8/layout/vProcess5"/>
    <dgm:cxn modelId="{CAEB079F-EA9C-4106-9655-538769A0F721}" type="presParOf" srcId="{10383999-F643-4D79-B69A-E660A9643603}" destId="{C03445DA-58F4-4709-8E5C-3F2624546C85}" srcOrd="5" destOrd="0" presId="urn:microsoft.com/office/officeart/2005/8/layout/vProcess5"/>
    <dgm:cxn modelId="{2B7D94CC-85EA-4E70-AB3B-909E6EF2641B}" type="presParOf" srcId="{10383999-F643-4D79-B69A-E660A9643603}" destId="{20B6486E-0288-4EC9-9F7E-7A26BE3F6D60}" srcOrd="6" destOrd="0" presId="urn:microsoft.com/office/officeart/2005/8/layout/vProcess5"/>
    <dgm:cxn modelId="{09BAE6DE-A7A2-4707-94EF-6C8FD05D88D0}" type="presParOf" srcId="{10383999-F643-4D79-B69A-E660A9643603}" destId="{D8DC37B3-84D4-44C5-BC48-9FC17708BB90}" srcOrd="7" destOrd="0" presId="urn:microsoft.com/office/officeart/2005/8/layout/vProcess5"/>
    <dgm:cxn modelId="{4065E4DB-A788-41B8-85F2-596B608F9EE9}" type="presParOf" srcId="{10383999-F643-4D79-B69A-E660A9643603}" destId="{FE5E3633-12B8-416F-9B8A-2A89BBA836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FAD97-411B-4172-A6C8-7E1898A5AAB8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CC872B-4CCB-4CFD-B2E4-441FA0E4A71D}">
      <dgm:prSet/>
      <dgm:spPr/>
      <dgm:t>
        <a:bodyPr/>
        <a:lstStyle/>
        <a:p>
          <a:r>
            <a:rPr lang="en-GB" b="0" i="0"/>
            <a:t>• Provide a comprehensive view of sales performance across regions and categories.</a:t>
          </a:r>
          <a:endParaRPr lang="en-US"/>
        </a:p>
      </dgm:t>
    </dgm:pt>
    <dgm:pt modelId="{56CA67CF-0632-4252-90B3-E8DBD0C7904B}" type="parTrans" cxnId="{496A381B-4794-4B90-BFBF-9705AD35817C}">
      <dgm:prSet/>
      <dgm:spPr/>
      <dgm:t>
        <a:bodyPr/>
        <a:lstStyle/>
        <a:p>
          <a:endParaRPr lang="en-US"/>
        </a:p>
      </dgm:t>
    </dgm:pt>
    <dgm:pt modelId="{6FC84945-DEE7-4FBC-9488-DAC2ECB15CB5}" type="sibTrans" cxnId="{496A381B-4794-4B90-BFBF-9705AD35817C}">
      <dgm:prSet/>
      <dgm:spPr/>
      <dgm:t>
        <a:bodyPr/>
        <a:lstStyle/>
        <a:p>
          <a:endParaRPr lang="en-US"/>
        </a:p>
      </dgm:t>
    </dgm:pt>
    <dgm:pt modelId="{DB138DAE-7F28-40FC-9F0A-238C10414045}">
      <dgm:prSet/>
      <dgm:spPr/>
      <dgm:t>
        <a:bodyPr/>
        <a:lstStyle/>
        <a:p>
          <a:r>
            <a:rPr lang="en-GB" b="0" i="0"/>
            <a:t>• Identify top-performing regions, products, and customers.</a:t>
          </a:r>
          <a:endParaRPr lang="en-US"/>
        </a:p>
      </dgm:t>
    </dgm:pt>
    <dgm:pt modelId="{CB72E84E-24DF-4AB0-8FDE-FD1807C98CDE}" type="parTrans" cxnId="{88F4388B-EC6C-48B2-AF9E-80AD31676A49}">
      <dgm:prSet/>
      <dgm:spPr/>
      <dgm:t>
        <a:bodyPr/>
        <a:lstStyle/>
        <a:p>
          <a:endParaRPr lang="en-US"/>
        </a:p>
      </dgm:t>
    </dgm:pt>
    <dgm:pt modelId="{9B4ECB12-C6A2-4606-B343-D023F737FFB7}" type="sibTrans" cxnId="{88F4388B-EC6C-48B2-AF9E-80AD31676A49}">
      <dgm:prSet/>
      <dgm:spPr/>
      <dgm:t>
        <a:bodyPr/>
        <a:lstStyle/>
        <a:p>
          <a:endParaRPr lang="en-US"/>
        </a:p>
      </dgm:t>
    </dgm:pt>
    <dgm:pt modelId="{902218F2-8C8B-43F2-8518-28629D34E8BC}">
      <dgm:prSet/>
      <dgm:spPr/>
      <dgm:t>
        <a:bodyPr/>
        <a:lstStyle/>
        <a:p>
          <a:r>
            <a:rPr lang="en-GB" b="0" i="0"/>
            <a:t>• Highlight actionable insights to drive business growth.</a:t>
          </a:r>
          <a:endParaRPr lang="en-US"/>
        </a:p>
      </dgm:t>
    </dgm:pt>
    <dgm:pt modelId="{18E8A06F-877D-4E0A-B9F5-EF83652A4F3A}" type="parTrans" cxnId="{6F81F395-0363-4FA8-913F-DCBF82357E91}">
      <dgm:prSet/>
      <dgm:spPr/>
      <dgm:t>
        <a:bodyPr/>
        <a:lstStyle/>
        <a:p>
          <a:endParaRPr lang="en-US"/>
        </a:p>
      </dgm:t>
    </dgm:pt>
    <dgm:pt modelId="{E1270C3B-04A9-46E1-BC20-15980150BCA9}" type="sibTrans" cxnId="{6F81F395-0363-4FA8-913F-DCBF82357E91}">
      <dgm:prSet/>
      <dgm:spPr/>
      <dgm:t>
        <a:bodyPr/>
        <a:lstStyle/>
        <a:p>
          <a:endParaRPr lang="en-US"/>
        </a:p>
      </dgm:t>
    </dgm:pt>
    <dgm:pt modelId="{29E0BE9A-A782-4B1F-B18E-EB3334102640}">
      <dgm:prSet/>
      <dgm:spPr/>
      <dgm:t>
        <a:bodyPr/>
        <a:lstStyle/>
        <a:p>
          <a:r>
            <a:rPr lang="en-GB" b="0" i="0"/>
            <a:t>• Monitor sales trends and seasonal patterns.</a:t>
          </a:r>
          <a:endParaRPr lang="en-US"/>
        </a:p>
      </dgm:t>
    </dgm:pt>
    <dgm:pt modelId="{8BE81127-498B-4E48-AA27-414AF86A5DA8}" type="parTrans" cxnId="{CEE9F728-3463-4CDA-BBE8-28D2D1CF7717}">
      <dgm:prSet/>
      <dgm:spPr/>
      <dgm:t>
        <a:bodyPr/>
        <a:lstStyle/>
        <a:p>
          <a:endParaRPr lang="en-US"/>
        </a:p>
      </dgm:t>
    </dgm:pt>
    <dgm:pt modelId="{4719DFA0-FE1B-4DF2-84B3-CF44D7A1B21E}" type="sibTrans" cxnId="{CEE9F728-3463-4CDA-BBE8-28D2D1CF7717}">
      <dgm:prSet/>
      <dgm:spPr/>
      <dgm:t>
        <a:bodyPr/>
        <a:lstStyle/>
        <a:p>
          <a:endParaRPr lang="en-US"/>
        </a:p>
      </dgm:t>
    </dgm:pt>
    <dgm:pt modelId="{EBB541EB-BAAD-48C9-960B-555F03EB2FB1}" type="pres">
      <dgm:prSet presAssocID="{B87FAD97-411B-4172-A6C8-7E1898A5AAB8}" presName="diagram" presStyleCnt="0">
        <dgm:presLayoutVars>
          <dgm:dir/>
          <dgm:resizeHandles val="exact"/>
        </dgm:presLayoutVars>
      </dgm:prSet>
      <dgm:spPr/>
    </dgm:pt>
    <dgm:pt modelId="{86D09FCE-39AD-4861-A0EA-DB91CA14F467}" type="pres">
      <dgm:prSet presAssocID="{89CC872B-4CCB-4CFD-B2E4-441FA0E4A71D}" presName="node" presStyleLbl="node1" presStyleIdx="0" presStyleCnt="4">
        <dgm:presLayoutVars>
          <dgm:bulletEnabled val="1"/>
        </dgm:presLayoutVars>
      </dgm:prSet>
      <dgm:spPr/>
    </dgm:pt>
    <dgm:pt modelId="{1D5FCD36-F308-4F06-894B-33A96F850E36}" type="pres">
      <dgm:prSet presAssocID="{6FC84945-DEE7-4FBC-9488-DAC2ECB15CB5}" presName="sibTrans" presStyleLbl="sibTrans2D1" presStyleIdx="0" presStyleCnt="3"/>
      <dgm:spPr/>
    </dgm:pt>
    <dgm:pt modelId="{62C1BAB9-264E-4524-9E19-E93B1B9F924E}" type="pres">
      <dgm:prSet presAssocID="{6FC84945-DEE7-4FBC-9488-DAC2ECB15CB5}" presName="connectorText" presStyleLbl="sibTrans2D1" presStyleIdx="0" presStyleCnt="3"/>
      <dgm:spPr/>
    </dgm:pt>
    <dgm:pt modelId="{584A849A-3F72-480B-BF24-F4D636DDE0FF}" type="pres">
      <dgm:prSet presAssocID="{DB138DAE-7F28-40FC-9F0A-238C10414045}" presName="node" presStyleLbl="node1" presStyleIdx="1" presStyleCnt="4">
        <dgm:presLayoutVars>
          <dgm:bulletEnabled val="1"/>
        </dgm:presLayoutVars>
      </dgm:prSet>
      <dgm:spPr/>
    </dgm:pt>
    <dgm:pt modelId="{926CAFBA-6B50-401F-A699-6474F613846E}" type="pres">
      <dgm:prSet presAssocID="{9B4ECB12-C6A2-4606-B343-D023F737FFB7}" presName="sibTrans" presStyleLbl="sibTrans2D1" presStyleIdx="1" presStyleCnt="3"/>
      <dgm:spPr/>
    </dgm:pt>
    <dgm:pt modelId="{8265FD01-81BD-4F42-B02D-99C6F1888CF7}" type="pres">
      <dgm:prSet presAssocID="{9B4ECB12-C6A2-4606-B343-D023F737FFB7}" presName="connectorText" presStyleLbl="sibTrans2D1" presStyleIdx="1" presStyleCnt="3"/>
      <dgm:spPr/>
    </dgm:pt>
    <dgm:pt modelId="{DBEAAC16-841B-4D7F-A4DF-1A6AB774B0B0}" type="pres">
      <dgm:prSet presAssocID="{902218F2-8C8B-43F2-8518-28629D34E8BC}" presName="node" presStyleLbl="node1" presStyleIdx="2" presStyleCnt="4">
        <dgm:presLayoutVars>
          <dgm:bulletEnabled val="1"/>
        </dgm:presLayoutVars>
      </dgm:prSet>
      <dgm:spPr/>
    </dgm:pt>
    <dgm:pt modelId="{DB58EB26-A3DF-488D-9F45-EFFDF7BD2215}" type="pres">
      <dgm:prSet presAssocID="{E1270C3B-04A9-46E1-BC20-15980150BCA9}" presName="sibTrans" presStyleLbl="sibTrans2D1" presStyleIdx="2" presStyleCnt="3"/>
      <dgm:spPr/>
    </dgm:pt>
    <dgm:pt modelId="{0FDBF2FD-568C-4EB1-B481-0D2C1A0E6901}" type="pres">
      <dgm:prSet presAssocID="{E1270C3B-04A9-46E1-BC20-15980150BCA9}" presName="connectorText" presStyleLbl="sibTrans2D1" presStyleIdx="2" presStyleCnt="3"/>
      <dgm:spPr/>
    </dgm:pt>
    <dgm:pt modelId="{79E2D729-B86E-42BA-B15E-CC8E53C7C962}" type="pres">
      <dgm:prSet presAssocID="{29E0BE9A-A782-4B1F-B18E-EB3334102640}" presName="node" presStyleLbl="node1" presStyleIdx="3" presStyleCnt="4">
        <dgm:presLayoutVars>
          <dgm:bulletEnabled val="1"/>
        </dgm:presLayoutVars>
      </dgm:prSet>
      <dgm:spPr/>
    </dgm:pt>
  </dgm:ptLst>
  <dgm:cxnLst>
    <dgm:cxn modelId="{496A381B-4794-4B90-BFBF-9705AD35817C}" srcId="{B87FAD97-411B-4172-A6C8-7E1898A5AAB8}" destId="{89CC872B-4CCB-4CFD-B2E4-441FA0E4A71D}" srcOrd="0" destOrd="0" parTransId="{56CA67CF-0632-4252-90B3-E8DBD0C7904B}" sibTransId="{6FC84945-DEE7-4FBC-9488-DAC2ECB15CB5}"/>
    <dgm:cxn modelId="{CEE9F728-3463-4CDA-BBE8-28D2D1CF7717}" srcId="{B87FAD97-411B-4172-A6C8-7E1898A5AAB8}" destId="{29E0BE9A-A782-4B1F-B18E-EB3334102640}" srcOrd="3" destOrd="0" parTransId="{8BE81127-498B-4E48-AA27-414AF86A5DA8}" sibTransId="{4719DFA0-FE1B-4DF2-84B3-CF44D7A1B21E}"/>
    <dgm:cxn modelId="{8233365D-930A-4027-82E6-8C74BDCA321D}" type="presOf" srcId="{902218F2-8C8B-43F2-8518-28629D34E8BC}" destId="{DBEAAC16-841B-4D7F-A4DF-1A6AB774B0B0}" srcOrd="0" destOrd="0" presId="urn:microsoft.com/office/officeart/2005/8/layout/process5"/>
    <dgm:cxn modelId="{3C950A65-A06F-4C9B-9E0B-0F51F644E30F}" type="presOf" srcId="{6FC84945-DEE7-4FBC-9488-DAC2ECB15CB5}" destId="{62C1BAB9-264E-4524-9E19-E93B1B9F924E}" srcOrd="1" destOrd="0" presId="urn:microsoft.com/office/officeart/2005/8/layout/process5"/>
    <dgm:cxn modelId="{DF66CC73-F4E5-43A5-B6BE-005018C69B3A}" type="presOf" srcId="{89CC872B-4CCB-4CFD-B2E4-441FA0E4A71D}" destId="{86D09FCE-39AD-4861-A0EA-DB91CA14F467}" srcOrd="0" destOrd="0" presId="urn:microsoft.com/office/officeart/2005/8/layout/process5"/>
    <dgm:cxn modelId="{2637647A-5147-4416-956A-C101D86A2F8B}" type="presOf" srcId="{B87FAD97-411B-4172-A6C8-7E1898A5AAB8}" destId="{EBB541EB-BAAD-48C9-960B-555F03EB2FB1}" srcOrd="0" destOrd="0" presId="urn:microsoft.com/office/officeart/2005/8/layout/process5"/>
    <dgm:cxn modelId="{EE14487B-B803-4F15-B6B0-15961DC8ED4C}" type="presOf" srcId="{E1270C3B-04A9-46E1-BC20-15980150BCA9}" destId="{0FDBF2FD-568C-4EB1-B481-0D2C1A0E6901}" srcOrd="1" destOrd="0" presId="urn:microsoft.com/office/officeart/2005/8/layout/process5"/>
    <dgm:cxn modelId="{A7D41A87-7368-4CF8-A1A0-0FA2E9FB072B}" type="presOf" srcId="{E1270C3B-04A9-46E1-BC20-15980150BCA9}" destId="{DB58EB26-A3DF-488D-9F45-EFFDF7BD2215}" srcOrd="0" destOrd="0" presId="urn:microsoft.com/office/officeart/2005/8/layout/process5"/>
    <dgm:cxn modelId="{88F4388B-EC6C-48B2-AF9E-80AD31676A49}" srcId="{B87FAD97-411B-4172-A6C8-7E1898A5AAB8}" destId="{DB138DAE-7F28-40FC-9F0A-238C10414045}" srcOrd="1" destOrd="0" parTransId="{CB72E84E-24DF-4AB0-8FDE-FD1807C98CDE}" sibTransId="{9B4ECB12-C6A2-4606-B343-D023F737FFB7}"/>
    <dgm:cxn modelId="{6F81F395-0363-4FA8-913F-DCBF82357E91}" srcId="{B87FAD97-411B-4172-A6C8-7E1898A5AAB8}" destId="{902218F2-8C8B-43F2-8518-28629D34E8BC}" srcOrd="2" destOrd="0" parTransId="{18E8A06F-877D-4E0A-B9F5-EF83652A4F3A}" sibTransId="{E1270C3B-04A9-46E1-BC20-15980150BCA9}"/>
    <dgm:cxn modelId="{7090DDB1-47EA-4B4D-A7B7-C4FFF6AF4AAE}" type="presOf" srcId="{DB138DAE-7F28-40FC-9F0A-238C10414045}" destId="{584A849A-3F72-480B-BF24-F4D636DDE0FF}" srcOrd="0" destOrd="0" presId="urn:microsoft.com/office/officeart/2005/8/layout/process5"/>
    <dgm:cxn modelId="{B999E4C5-5888-455C-8C20-2AF7C2687537}" type="presOf" srcId="{29E0BE9A-A782-4B1F-B18E-EB3334102640}" destId="{79E2D729-B86E-42BA-B15E-CC8E53C7C962}" srcOrd="0" destOrd="0" presId="urn:microsoft.com/office/officeart/2005/8/layout/process5"/>
    <dgm:cxn modelId="{F96D2DD8-976D-49DA-8BC7-FD235DD82F7B}" type="presOf" srcId="{6FC84945-DEE7-4FBC-9488-DAC2ECB15CB5}" destId="{1D5FCD36-F308-4F06-894B-33A96F850E36}" srcOrd="0" destOrd="0" presId="urn:microsoft.com/office/officeart/2005/8/layout/process5"/>
    <dgm:cxn modelId="{BE7997E9-E4B6-4437-A4A6-F9888C030FBA}" type="presOf" srcId="{9B4ECB12-C6A2-4606-B343-D023F737FFB7}" destId="{8265FD01-81BD-4F42-B02D-99C6F1888CF7}" srcOrd="1" destOrd="0" presId="urn:microsoft.com/office/officeart/2005/8/layout/process5"/>
    <dgm:cxn modelId="{3A6E37F6-02E7-40E7-B4B2-71CFAB50489B}" type="presOf" srcId="{9B4ECB12-C6A2-4606-B343-D023F737FFB7}" destId="{926CAFBA-6B50-401F-A699-6474F613846E}" srcOrd="0" destOrd="0" presId="urn:microsoft.com/office/officeart/2005/8/layout/process5"/>
    <dgm:cxn modelId="{B682466E-F567-4395-AB50-E6A9CDD1D7D6}" type="presParOf" srcId="{EBB541EB-BAAD-48C9-960B-555F03EB2FB1}" destId="{86D09FCE-39AD-4861-A0EA-DB91CA14F467}" srcOrd="0" destOrd="0" presId="urn:microsoft.com/office/officeart/2005/8/layout/process5"/>
    <dgm:cxn modelId="{7C90F2D4-2280-445C-A8F5-533F123F3935}" type="presParOf" srcId="{EBB541EB-BAAD-48C9-960B-555F03EB2FB1}" destId="{1D5FCD36-F308-4F06-894B-33A96F850E36}" srcOrd="1" destOrd="0" presId="urn:microsoft.com/office/officeart/2005/8/layout/process5"/>
    <dgm:cxn modelId="{5D733A66-2445-4D62-A8AE-9C689B279C59}" type="presParOf" srcId="{1D5FCD36-F308-4F06-894B-33A96F850E36}" destId="{62C1BAB9-264E-4524-9E19-E93B1B9F924E}" srcOrd="0" destOrd="0" presId="urn:microsoft.com/office/officeart/2005/8/layout/process5"/>
    <dgm:cxn modelId="{05520BC5-D60A-4D9C-A7AC-91C8E25CF855}" type="presParOf" srcId="{EBB541EB-BAAD-48C9-960B-555F03EB2FB1}" destId="{584A849A-3F72-480B-BF24-F4D636DDE0FF}" srcOrd="2" destOrd="0" presId="urn:microsoft.com/office/officeart/2005/8/layout/process5"/>
    <dgm:cxn modelId="{9A45E790-8118-4F78-BEA4-C24E4AC0F77D}" type="presParOf" srcId="{EBB541EB-BAAD-48C9-960B-555F03EB2FB1}" destId="{926CAFBA-6B50-401F-A699-6474F613846E}" srcOrd="3" destOrd="0" presId="urn:microsoft.com/office/officeart/2005/8/layout/process5"/>
    <dgm:cxn modelId="{21B290DC-574A-40F0-9AA9-5EAAD2157B41}" type="presParOf" srcId="{926CAFBA-6B50-401F-A699-6474F613846E}" destId="{8265FD01-81BD-4F42-B02D-99C6F1888CF7}" srcOrd="0" destOrd="0" presId="urn:microsoft.com/office/officeart/2005/8/layout/process5"/>
    <dgm:cxn modelId="{215ADCCD-F00A-4C8D-9F08-D07C2BE90031}" type="presParOf" srcId="{EBB541EB-BAAD-48C9-960B-555F03EB2FB1}" destId="{DBEAAC16-841B-4D7F-A4DF-1A6AB774B0B0}" srcOrd="4" destOrd="0" presId="urn:microsoft.com/office/officeart/2005/8/layout/process5"/>
    <dgm:cxn modelId="{98D4C525-9F32-4711-AD3C-529D8E2C9105}" type="presParOf" srcId="{EBB541EB-BAAD-48C9-960B-555F03EB2FB1}" destId="{DB58EB26-A3DF-488D-9F45-EFFDF7BD2215}" srcOrd="5" destOrd="0" presId="urn:microsoft.com/office/officeart/2005/8/layout/process5"/>
    <dgm:cxn modelId="{2DD25B9D-5D18-4418-A98B-74D0F208DE2C}" type="presParOf" srcId="{DB58EB26-A3DF-488D-9F45-EFFDF7BD2215}" destId="{0FDBF2FD-568C-4EB1-B481-0D2C1A0E6901}" srcOrd="0" destOrd="0" presId="urn:microsoft.com/office/officeart/2005/8/layout/process5"/>
    <dgm:cxn modelId="{480DCDB6-08B7-42E3-A4D3-5F78B010C73B}" type="presParOf" srcId="{EBB541EB-BAAD-48C9-960B-555F03EB2FB1}" destId="{79E2D729-B86E-42BA-B15E-CC8E53C7C96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81C58C-CBA8-440B-8A16-E2CDBABC48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B5A680-5525-49C1-A0B2-BA917639D7A0}">
      <dgm:prSet/>
      <dgm:spPr/>
      <dgm:t>
        <a:bodyPr/>
        <a:lstStyle/>
        <a:p>
          <a:r>
            <a:rPr lang="en-GB" b="0" i="0"/>
            <a:t>• Technology is the top-performing category (36.13%).</a:t>
          </a:r>
          <a:endParaRPr lang="en-US"/>
        </a:p>
      </dgm:t>
    </dgm:pt>
    <dgm:pt modelId="{EEC705F1-2E5F-43E3-B9D3-9509DC9A7A1B}" type="parTrans" cxnId="{0C0452D2-3004-4E55-9CCE-A4E05309C60F}">
      <dgm:prSet/>
      <dgm:spPr/>
      <dgm:t>
        <a:bodyPr/>
        <a:lstStyle/>
        <a:p>
          <a:endParaRPr lang="en-US"/>
        </a:p>
      </dgm:t>
    </dgm:pt>
    <dgm:pt modelId="{A0BB9143-D477-45A3-844E-DABDF863ED9E}" type="sibTrans" cxnId="{0C0452D2-3004-4E55-9CCE-A4E05309C60F}">
      <dgm:prSet/>
      <dgm:spPr/>
      <dgm:t>
        <a:bodyPr/>
        <a:lstStyle/>
        <a:p>
          <a:endParaRPr lang="en-US"/>
        </a:p>
      </dgm:t>
    </dgm:pt>
    <dgm:pt modelId="{7A31DF8C-F7B9-4750-9F39-DDEB8D7C50DC}">
      <dgm:prSet/>
      <dgm:spPr/>
      <dgm:t>
        <a:bodyPr/>
        <a:lstStyle/>
        <a:p>
          <a:r>
            <a:rPr lang="en-GB" b="0" i="0"/>
            <a:t>• Furniture (32.55%) and Office Supplies (31.32%) follow closely.</a:t>
          </a:r>
          <a:endParaRPr lang="en-US"/>
        </a:p>
      </dgm:t>
    </dgm:pt>
    <dgm:pt modelId="{EB81E844-BAC5-45C3-B8D1-11CA7E02C94B}" type="parTrans" cxnId="{CA1B99B3-B23D-4E85-B95C-46CC946F56DD}">
      <dgm:prSet/>
      <dgm:spPr/>
      <dgm:t>
        <a:bodyPr/>
        <a:lstStyle/>
        <a:p>
          <a:endParaRPr lang="en-US"/>
        </a:p>
      </dgm:t>
    </dgm:pt>
    <dgm:pt modelId="{177D357E-0349-4645-82B4-F234C66AA350}" type="sibTrans" cxnId="{CA1B99B3-B23D-4E85-B95C-46CC946F56DD}">
      <dgm:prSet/>
      <dgm:spPr/>
      <dgm:t>
        <a:bodyPr/>
        <a:lstStyle/>
        <a:p>
          <a:endParaRPr lang="en-US"/>
        </a:p>
      </dgm:t>
    </dgm:pt>
    <dgm:pt modelId="{3AB5C4D9-055C-4887-B1A3-13542028E04C}">
      <dgm:prSet/>
      <dgm:spPr/>
      <dgm:t>
        <a:bodyPr/>
        <a:lstStyle/>
        <a:p>
          <a:r>
            <a:rPr lang="en-GB" b="0" i="0"/>
            <a:t>• Canon imageClass leads product sales with 56K.</a:t>
          </a:r>
          <a:endParaRPr lang="en-US"/>
        </a:p>
      </dgm:t>
    </dgm:pt>
    <dgm:pt modelId="{141316C3-540F-4836-A792-1969084A3262}" type="parTrans" cxnId="{FCE52CEA-0995-440F-8501-0DFB7F468F53}">
      <dgm:prSet/>
      <dgm:spPr/>
      <dgm:t>
        <a:bodyPr/>
        <a:lstStyle/>
        <a:p>
          <a:endParaRPr lang="en-US"/>
        </a:p>
      </dgm:t>
    </dgm:pt>
    <dgm:pt modelId="{71E139F0-6642-4561-BDD0-F854A4114EFB}" type="sibTrans" cxnId="{FCE52CEA-0995-440F-8501-0DFB7F468F53}">
      <dgm:prSet/>
      <dgm:spPr/>
      <dgm:t>
        <a:bodyPr/>
        <a:lstStyle/>
        <a:p>
          <a:endParaRPr lang="en-US"/>
        </a:p>
      </dgm:t>
    </dgm:pt>
    <dgm:pt modelId="{A3606575-F8B6-49DB-8DF6-E067F6F708F6}" type="pres">
      <dgm:prSet presAssocID="{7781C58C-CBA8-440B-8A16-E2CDBABC4889}" presName="root" presStyleCnt="0">
        <dgm:presLayoutVars>
          <dgm:dir/>
          <dgm:resizeHandles val="exact"/>
        </dgm:presLayoutVars>
      </dgm:prSet>
      <dgm:spPr/>
    </dgm:pt>
    <dgm:pt modelId="{88F95BDB-16BA-4E23-A820-1A507F03EDAE}" type="pres">
      <dgm:prSet presAssocID="{3CB5A680-5525-49C1-A0B2-BA917639D7A0}" presName="compNode" presStyleCnt="0"/>
      <dgm:spPr/>
    </dgm:pt>
    <dgm:pt modelId="{D0B87670-7D77-434D-9AF4-F0F89FD0E077}" type="pres">
      <dgm:prSet presAssocID="{3CB5A680-5525-49C1-A0B2-BA917639D7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C81FF3E-6C81-42EA-B4C7-3FFB0AA45202}" type="pres">
      <dgm:prSet presAssocID="{3CB5A680-5525-49C1-A0B2-BA917639D7A0}" presName="spaceRect" presStyleCnt="0"/>
      <dgm:spPr/>
    </dgm:pt>
    <dgm:pt modelId="{140AB5BA-7833-496F-A861-1C4AF11CC7A7}" type="pres">
      <dgm:prSet presAssocID="{3CB5A680-5525-49C1-A0B2-BA917639D7A0}" presName="textRect" presStyleLbl="revTx" presStyleIdx="0" presStyleCnt="3">
        <dgm:presLayoutVars>
          <dgm:chMax val="1"/>
          <dgm:chPref val="1"/>
        </dgm:presLayoutVars>
      </dgm:prSet>
      <dgm:spPr/>
    </dgm:pt>
    <dgm:pt modelId="{2EAFDCC5-15CE-49FD-B328-EC81C576FA63}" type="pres">
      <dgm:prSet presAssocID="{A0BB9143-D477-45A3-844E-DABDF863ED9E}" presName="sibTrans" presStyleCnt="0"/>
      <dgm:spPr/>
    </dgm:pt>
    <dgm:pt modelId="{7CDF723B-ED6B-4CFF-851F-3CCF518071AF}" type="pres">
      <dgm:prSet presAssocID="{7A31DF8C-F7B9-4750-9F39-DDEB8D7C50DC}" presName="compNode" presStyleCnt="0"/>
      <dgm:spPr/>
    </dgm:pt>
    <dgm:pt modelId="{A77FD5A3-2248-450E-AB57-8D976870105F}" type="pres">
      <dgm:prSet presAssocID="{7A31DF8C-F7B9-4750-9F39-DDEB8D7C50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FDD36863-4C4B-494D-ABF0-82BE87EDD25F}" type="pres">
      <dgm:prSet presAssocID="{7A31DF8C-F7B9-4750-9F39-DDEB8D7C50DC}" presName="spaceRect" presStyleCnt="0"/>
      <dgm:spPr/>
    </dgm:pt>
    <dgm:pt modelId="{9A937C50-8325-4F3C-ABC6-F56D82F75DD6}" type="pres">
      <dgm:prSet presAssocID="{7A31DF8C-F7B9-4750-9F39-DDEB8D7C50DC}" presName="textRect" presStyleLbl="revTx" presStyleIdx="1" presStyleCnt="3">
        <dgm:presLayoutVars>
          <dgm:chMax val="1"/>
          <dgm:chPref val="1"/>
        </dgm:presLayoutVars>
      </dgm:prSet>
      <dgm:spPr/>
    </dgm:pt>
    <dgm:pt modelId="{4E48AE60-75E0-4657-844C-AA821777193A}" type="pres">
      <dgm:prSet presAssocID="{177D357E-0349-4645-82B4-F234C66AA350}" presName="sibTrans" presStyleCnt="0"/>
      <dgm:spPr/>
    </dgm:pt>
    <dgm:pt modelId="{E881CE3A-CCE7-4B03-9F8B-785007FAC773}" type="pres">
      <dgm:prSet presAssocID="{3AB5C4D9-055C-4887-B1A3-13542028E04C}" presName="compNode" presStyleCnt="0"/>
      <dgm:spPr/>
    </dgm:pt>
    <dgm:pt modelId="{F3058CFA-E5C8-4B86-9BCD-D1A3FB3A79C0}" type="pres">
      <dgm:prSet presAssocID="{3AB5C4D9-055C-4887-B1A3-13542028E0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8821F18-0FE0-482D-977D-9519C2658736}" type="pres">
      <dgm:prSet presAssocID="{3AB5C4D9-055C-4887-B1A3-13542028E04C}" presName="spaceRect" presStyleCnt="0"/>
      <dgm:spPr/>
    </dgm:pt>
    <dgm:pt modelId="{02F0AF4A-61E6-443F-BEE2-EB890BE47A3C}" type="pres">
      <dgm:prSet presAssocID="{3AB5C4D9-055C-4887-B1A3-13542028E0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839326-1159-48D7-A799-0A569A05CF9C}" type="presOf" srcId="{3CB5A680-5525-49C1-A0B2-BA917639D7A0}" destId="{140AB5BA-7833-496F-A861-1C4AF11CC7A7}" srcOrd="0" destOrd="0" presId="urn:microsoft.com/office/officeart/2018/2/layout/IconLabelList"/>
    <dgm:cxn modelId="{3F8BFD64-B0C4-4269-9586-8BE1E458B2D9}" type="presOf" srcId="{7A31DF8C-F7B9-4750-9F39-DDEB8D7C50DC}" destId="{9A937C50-8325-4F3C-ABC6-F56D82F75DD6}" srcOrd="0" destOrd="0" presId="urn:microsoft.com/office/officeart/2018/2/layout/IconLabelList"/>
    <dgm:cxn modelId="{60EABAB1-2916-484B-B5C8-EE55ACCABB91}" type="presOf" srcId="{7781C58C-CBA8-440B-8A16-E2CDBABC4889}" destId="{A3606575-F8B6-49DB-8DF6-E067F6F708F6}" srcOrd="0" destOrd="0" presId="urn:microsoft.com/office/officeart/2018/2/layout/IconLabelList"/>
    <dgm:cxn modelId="{CA1B99B3-B23D-4E85-B95C-46CC946F56DD}" srcId="{7781C58C-CBA8-440B-8A16-E2CDBABC4889}" destId="{7A31DF8C-F7B9-4750-9F39-DDEB8D7C50DC}" srcOrd="1" destOrd="0" parTransId="{EB81E844-BAC5-45C3-B8D1-11CA7E02C94B}" sibTransId="{177D357E-0349-4645-82B4-F234C66AA350}"/>
    <dgm:cxn modelId="{A3AF88B6-6253-48FF-8FDB-506978F77B0E}" type="presOf" srcId="{3AB5C4D9-055C-4887-B1A3-13542028E04C}" destId="{02F0AF4A-61E6-443F-BEE2-EB890BE47A3C}" srcOrd="0" destOrd="0" presId="urn:microsoft.com/office/officeart/2018/2/layout/IconLabelList"/>
    <dgm:cxn modelId="{0C0452D2-3004-4E55-9CCE-A4E05309C60F}" srcId="{7781C58C-CBA8-440B-8A16-E2CDBABC4889}" destId="{3CB5A680-5525-49C1-A0B2-BA917639D7A0}" srcOrd="0" destOrd="0" parTransId="{EEC705F1-2E5F-43E3-B9D3-9509DC9A7A1B}" sibTransId="{A0BB9143-D477-45A3-844E-DABDF863ED9E}"/>
    <dgm:cxn modelId="{FCE52CEA-0995-440F-8501-0DFB7F468F53}" srcId="{7781C58C-CBA8-440B-8A16-E2CDBABC4889}" destId="{3AB5C4D9-055C-4887-B1A3-13542028E04C}" srcOrd="2" destOrd="0" parTransId="{141316C3-540F-4836-A792-1969084A3262}" sibTransId="{71E139F0-6642-4561-BDD0-F854A4114EFB}"/>
    <dgm:cxn modelId="{8226E256-2BEA-456A-A00B-3CECBDCBA0F0}" type="presParOf" srcId="{A3606575-F8B6-49DB-8DF6-E067F6F708F6}" destId="{88F95BDB-16BA-4E23-A820-1A507F03EDAE}" srcOrd="0" destOrd="0" presId="urn:microsoft.com/office/officeart/2018/2/layout/IconLabelList"/>
    <dgm:cxn modelId="{E86CE3ED-7788-41C8-9A9A-4A67F5244D10}" type="presParOf" srcId="{88F95BDB-16BA-4E23-A820-1A507F03EDAE}" destId="{D0B87670-7D77-434D-9AF4-F0F89FD0E077}" srcOrd="0" destOrd="0" presId="urn:microsoft.com/office/officeart/2018/2/layout/IconLabelList"/>
    <dgm:cxn modelId="{B5689FF1-EAAC-4935-99D8-3EF561A68474}" type="presParOf" srcId="{88F95BDB-16BA-4E23-A820-1A507F03EDAE}" destId="{5C81FF3E-6C81-42EA-B4C7-3FFB0AA45202}" srcOrd="1" destOrd="0" presId="urn:microsoft.com/office/officeart/2018/2/layout/IconLabelList"/>
    <dgm:cxn modelId="{AFC601E5-1053-45B2-97E1-8AFE206C5E3B}" type="presParOf" srcId="{88F95BDB-16BA-4E23-A820-1A507F03EDAE}" destId="{140AB5BA-7833-496F-A861-1C4AF11CC7A7}" srcOrd="2" destOrd="0" presId="urn:microsoft.com/office/officeart/2018/2/layout/IconLabelList"/>
    <dgm:cxn modelId="{8999D2BB-C7B0-441B-A607-B2FD44432B8B}" type="presParOf" srcId="{A3606575-F8B6-49DB-8DF6-E067F6F708F6}" destId="{2EAFDCC5-15CE-49FD-B328-EC81C576FA63}" srcOrd="1" destOrd="0" presId="urn:microsoft.com/office/officeart/2018/2/layout/IconLabelList"/>
    <dgm:cxn modelId="{38CB60A0-948F-4C03-929E-24D855CDFB01}" type="presParOf" srcId="{A3606575-F8B6-49DB-8DF6-E067F6F708F6}" destId="{7CDF723B-ED6B-4CFF-851F-3CCF518071AF}" srcOrd="2" destOrd="0" presId="urn:microsoft.com/office/officeart/2018/2/layout/IconLabelList"/>
    <dgm:cxn modelId="{D202D046-6A96-4E42-8FED-F3E93FCDBEA8}" type="presParOf" srcId="{7CDF723B-ED6B-4CFF-851F-3CCF518071AF}" destId="{A77FD5A3-2248-450E-AB57-8D976870105F}" srcOrd="0" destOrd="0" presId="urn:microsoft.com/office/officeart/2018/2/layout/IconLabelList"/>
    <dgm:cxn modelId="{044C0038-3BC1-4F49-8C11-E800E520DECB}" type="presParOf" srcId="{7CDF723B-ED6B-4CFF-851F-3CCF518071AF}" destId="{FDD36863-4C4B-494D-ABF0-82BE87EDD25F}" srcOrd="1" destOrd="0" presId="urn:microsoft.com/office/officeart/2018/2/layout/IconLabelList"/>
    <dgm:cxn modelId="{752963DB-5904-407C-A918-27EEB1D342D9}" type="presParOf" srcId="{7CDF723B-ED6B-4CFF-851F-3CCF518071AF}" destId="{9A937C50-8325-4F3C-ABC6-F56D82F75DD6}" srcOrd="2" destOrd="0" presId="urn:microsoft.com/office/officeart/2018/2/layout/IconLabelList"/>
    <dgm:cxn modelId="{01A4FEEB-1804-4F98-808B-32CDD11A4297}" type="presParOf" srcId="{A3606575-F8B6-49DB-8DF6-E067F6F708F6}" destId="{4E48AE60-75E0-4657-844C-AA821777193A}" srcOrd="3" destOrd="0" presId="urn:microsoft.com/office/officeart/2018/2/layout/IconLabelList"/>
    <dgm:cxn modelId="{CD9C18AF-0A3A-4B3C-ACB8-D5D778AB89C3}" type="presParOf" srcId="{A3606575-F8B6-49DB-8DF6-E067F6F708F6}" destId="{E881CE3A-CCE7-4B03-9F8B-785007FAC773}" srcOrd="4" destOrd="0" presId="urn:microsoft.com/office/officeart/2018/2/layout/IconLabelList"/>
    <dgm:cxn modelId="{F87AAC6D-D835-4A08-9D82-DBCE576D0CCF}" type="presParOf" srcId="{E881CE3A-CCE7-4B03-9F8B-785007FAC773}" destId="{F3058CFA-E5C8-4B86-9BCD-D1A3FB3A79C0}" srcOrd="0" destOrd="0" presId="urn:microsoft.com/office/officeart/2018/2/layout/IconLabelList"/>
    <dgm:cxn modelId="{1D29F0AF-C03A-4186-B111-CAA975373792}" type="presParOf" srcId="{E881CE3A-CCE7-4B03-9F8B-785007FAC773}" destId="{A8821F18-0FE0-482D-977D-9519C2658736}" srcOrd="1" destOrd="0" presId="urn:microsoft.com/office/officeart/2018/2/layout/IconLabelList"/>
    <dgm:cxn modelId="{8E3CF67C-D4D1-45EF-BB51-744C08DA0171}" type="presParOf" srcId="{E881CE3A-CCE7-4B03-9F8B-785007FAC773}" destId="{02F0AF4A-61E6-443F-BEE2-EB890BE47A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7C99E-6CEA-4DCF-9995-C02AA67284A2}">
      <dsp:nvSpPr>
        <dsp:cNvPr id="0" name=""/>
        <dsp:cNvSpPr/>
      </dsp:nvSpPr>
      <dsp:spPr>
        <a:xfrm>
          <a:off x="0" y="0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• Total sales amount to $1.97M over the analyzed period.</a:t>
          </a:r>
          <a:endParaRPr lang="en-US" sz="2300" kern="1200"/>
        </a:p>
      </dsp:txBody>
      <dsp:txXfrm>
        <a:off x="29912" y="29912"/>
        <a:ext cx="5843755" cy="961459"/>
      </dsp:txXfrm>
    </dsp:sp>
    <dsp:sp modelId="{9ACD73B3-A0E1-4042-9CFD-266E4C83A61B}">
      <dsp:nvSpPr>
        <dsp:cNvPr id="0" name=""/>
        <dsp:cNvSpPr/>
      </dsp:nvSpPr>
      <dsp:spPr>
        <a:xfrm>
          <a:off x="612864" y="1191496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• Sales growth rate stands at 0.47, indicating moderate improvement.</a:t>
          </a:r>
          <a:endParaRPr lang="en-US" sz="2300" kern="1200"/>
        </a:p>
      </dsp:txBody>
      <dsp:txXfrm>
        <a:off x="642776" y="1221408"/>
        <a:ext cx="5609276" cy="961459"/>
      </dsp:txXfrm>
    </dsp:sp>
    <dsp:sp modelId="{2EAD86A1-563A-40F8-9CAD-E58E5EBC848C}">
      <dsp:nvSpPr>
        <dsp:cNvPr id="0" name=""/>
        <dsp:cNvSpPr/>
      </dsp:nvSpPr>
      <dsp:spPr>
        <a:xfrm>
          <a:off x="1225729" y="2382993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• South Region leads with 32.01% of total sales, followed by West (29.58%).</a:t>
          </a:r>
          <a:endParaRPr lang="en-US" sz="2300" kern="1200" dirty="0"/>
        </a:p>
      </dsp:txBody>
      <dsp:txXfrm>
        <a:off x="1255641" y="2412905"/>
        <a:ext cx="5609276" cy="961459"/>
      </dsp:txXfrm>
    </dsp:sp>
    <dsp:sp modelId="{D7ADEB9C-1907-4F4B-9E6F-C583A3B202B0}">
      <dsp:nvSpPr>
        <dsp:cNvPr id="0" name=""/>
        <dsp:cNvSpPr/>
      </dsp:nvSpPr>
      <dsp:spPr>
        <a:xfrm>
          <a:off x="6281964" y="774473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431327" y="774473"/>
        <a:ext cx="365108" cy="499535"/>
      </dsp:txXfrm>
    </dsp:sp>
    <dsp:sp modelId="{C03445DA-58F4-4709-8E5C-3F2624546C85}">
      <dsp:nvSpPr>
        <dsp:cNvPr id="0" name=""/>
        <dsp:cNvSpPr/>
      </dsp:nvSpPr>
      <dsp:spPr>
        <a:xfrm>
          <a:off x="6894829" y="1959161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044192" y="1959161"/>
        <a:ext cx="365108" cy="499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9FCE-39AD-4861-A0EA-DB91CA14F467}">
      <dsp:nvSpPr>
        <dsp:cNvPr id="0" name=""/>
        <dsp:cNvSpPr/>
      </dsp:nvSpPr>
      <dsp:spPr>
        <a:xfrm>
          <a:off x="493177" y="1049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• Provide a comprehensive view of sales performance across regions and categories.</a:t>
          </a:r>
          <a:endParaRPr lang="en-US" sz="1700" kern="1200"/>
        </a:p>
      </dsp:txBody>
      <dsp:txXfrm>
        <a:off x="537600" y="45472"/>
        <a:ext cx="2439032" cy="1427881"/>
      </dsp:txXfrm>
    </dsp:sp>
    <dsp:sp modelId="{1D5FCD36-F308-4F06-894B-33A96F850E36}">
      <dsp:nvSpPr>
        <dsp:cNvPr id="0" name=""/>
        <dsp:cNvSpPr/>
      </dsp:nvSpPr>
      <dsp:spPr>
        <a:xfrm>
          <a:off x="3243509" y="445956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43509" y="571339"/>
        <a:ext cx="375137" cy="376147"/>
      </dsp:txXfrm>
    </dsp:sp>
    <dsp:sp modelId="{584A849A-3F72-480B-BF24-F4D636DDE0FF}">
      <dsp:nvSpPr>
        <dsp:cNvPr id="0" name=""/>
        <dsp:cNvSpPr/>
      </dsp:nvSpPr>
      <dsp:spPr>
        <a:xfrm>
          <a:off x="4032207" y="1049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2436877"/>
            <a:satOff val="26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• Identify top-performing regions, products, and customers.</a:t>
          </a:r>
          <a:endParaRPr lang="en-US" sz="1700" kern="1200"/>
        </a:p>
      </dsp:txBody>
      <dsp:txXfrm>
        <a:off x="4076630" y="45472"/>
        <a:ext cx="2439032" cy="1427881"/>
      </dsp:txXfrm>
    </dsp:sp>
    <dsp:sp modelId="{926CAFBA-6B50-401F-A699-6474F613846E}">
      <dsp:nvSpPr>
        <dsp:cNvPr id="0" name=""/>
        <dsp:cNvSpPr/>
      </dsp:nvSpPr>
      <dsp:spPr>
        <a:xfrm rot="5400000">
          <a:off x="5028192" y="1694728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5108074" y="1740230"/>
        <a:ext cx="376147" cy="375137"/>
      </dsp:txXfrm>
    </dsp:sp>
    <dsp:sp modelId="{DBEAAC16-841B-4D7F-A4DF-1A6AB774B0B0}">
      <dsp:nvSpPr>
        <dsp:cNvPr id="0" name=""/>
        <dsp:cNvSpPr/>
      </dsp:nvSpPr>
      <dsp:spPr>
        <a:xfrm>
          <a:off x="4032207" y="2528928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4873755"/>
            <a:satOff val="530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• Highlight actionable insights to drive business growth.</a:t>
          </a:r>
          <a:endParaRPr lang="en-US" sz="1700" kern="1200"/>
        </a:p>
      </dsp:txBody>
      <dsp:txXfrm>
        <a:off x="4076630" y="2573351"/>
        <a:ext cx="2439032" cy="1427881"/>
      </dsp:txXfrm>
    </dsp:sp>
    <dsp:sp modelId="{DB58EB26-A3DF-488D-9F45-EFFDF7BD2215}">
      <dsp:nvSpPr>
        <dsp:cNvPr id="0" name=""/>
        <dsp:cNvSpPr/>
      </dsp:nvSpPr>
      <dsp:spPr>
        <a:xfrm rot="10800000">
          <a:off x="3273844" y="2973835"/>
          <a:ext cx="535910" cy="6269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434617" y="3099218"/>
        <a:ext cx="375137" cy="376147"/>
      </dsp:txXfrm>
    </dsp:sp>
    <dsp:sp modelId="{79E2D729-B86E-42BA-B15E-CC8E53C7C962}">
      <dsp:nvSpPr>
        <dsp:cNvPr id="0" name=""/>
        <dsp:cNvSpPr/>
      </dsp:nvSpPr>
      <dsp:spPr>
        <a:xfrm>
          <a:off x="493177" y="2528928"/>
          <a:ext cx="2527878" cy="1516727"/>
        </a:xfrm>
        <a:prstGeom prst="roundRect">
          <a:avLst>
            <a:gd name="adj" fmla="val 1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• Monitor sales trends and seasonal patterns.</a:t>
          </a:r>
          <a:endParaRPr lang="en-US" sz="1700" kern="1200"/>
        </a:p>
      </dsp:txBody>
      <dsp:txXfrm>
        <a:off x="537600" y="2573351"/>
        <a:ext cx="2439032" cy="14278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87670-7D77-434D-9AF4-F0F89FD0E077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AB5BA-7833-496F-A861-1C4AF11CC7A7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• Technology is the top-performing category (36.13%).</a:t>
          </a:r>
          <a:endParaRPr lang="en-US" sz="1700" kern="1200"/>
        </a:p>
      </dsp:txBody>
      <dsp:txXfrm>
        <a:off x="70234" y="2040315"/>
        <a:ext cx="2397330" cy="720000"/>
      </dsp:txXfrm>
    </dsp:sp>
    <dsp:sp modelId="{A77FD5A3-2248-450E-AB57-8D976870105F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7C50-8325-4F3C-ABC6-F56D82F75DD6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• Furniture (32.55%) and Office Supplies (31.32%) follow closely.</a:t>
          </a:r>
          <a:endParaRPr lang="en-US" sz="1700" kern="1200"/>
        </a:p>
      </dsp:txBody>
      <dsp:txXfrm>
        <a:off x="2887098" y="2040315"/>
        <a:ext cx="2397330" cy="720000"/>
      </dsp:txXfrm>
    </dsp:sp>
    <dsp:sp modelId="{F3058CFA-E5C8-4B86-9BCD-D1A3FB3A79C0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0AF4A-61E6-443F-BEE2-EB890BE47A3C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• Canon imageClass leads product sales with 56K.</a:t>
          </a:r>
          <a:endParaRPr lang="en-US" sz="1700" kern="1200"/>
        </a:p>
      </dsp:txBody>
      <dsp:txXfrm>
        <a:off x="5703962" y="2040315"/>
        <a:ext cx="239733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25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7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6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7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52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26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4738887"/>
            <a:ext cx="6619243" cy="834720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Candara" panose="020E0502030303020204" pitchFamily="34" charset="0"/>
              </a:rP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5577717"/>
            <a:ext cx="6619243" cy="466947"/>
          </a:xfrm>
        </p:spPr>
        <p:txBody>
          <a:bodyPr>
            <a:normAutofit/>
          </a:bodyPr>
          <a:lstStyle/>
          <a:p>
            <a:r>
              <a:rPr lang="en-GB" sz="1600" i="1" dirty="0" err="1"/>
              <a:t>Analyzing</a:t>
            </a:r>
            <a:r>
              <a:rPr lang="en-GB" sz="1600" i="1" dirty="0"/>
              <a:t> Sales Trends and Business Opportunities</a:t>
            </a:r>
          </a:p>
          <a:p>
            <a:endParaRPr lang="en-GB" sz="1600" i="1" dirty="0"/>
          </a:p>
          <a:p>
            <a:endParaRPr lang="en-GB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BB827-704C-8E2E-BA8C-DC2490E9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9" r="632" b="-2"/>
          <a:stretch/>
        </p:blipFill>
        <p:spPr>
          <a:xfrm>
            <a:off x="863203" y="-1"/>
            <a:ext cx="6623447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en-IN" b="1" dirty="0">
                <a:solidFill>
                  <a:schemeClr val="tx1"/>
                </a:solidFill>
                <a:latin typeface="Candara" panose="020E0502030303020204" pitchFamily="34" charset="0"/>
              </a:rPr>
              <a:t>Customer Insights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621873" y="1645920"/>
            <a:ext cx="4720836" cy="4470821"/>
          </a:xfrm>
        </p:spPr>
        <p:txBody>
          <a:bodyPr>
            <a:normAutofit/>
          </a:bodyPr>
          <a:lstStyle/>
          <a:p>
            <a:r>
              <a:rPr lang="en-IN"/>
              <a:t>The top customer for sales is associated with the product </a:t>
            </a:r>
            <a:r>
              <a:rPr lang="en-IN" i="1" err="1"/>
              <a:t>Canno</a:t>
            </a:r>
            <a:r>
              <a:rPr lang="en-IN" i="1"/>
              <a:t> </a:t>
            </a:r>
            <a:r>
              <a:rPr lang="en-IN" i="1" err="1"/>
              <a:t>ImageCLASS</a:t>
            </a:r>
            <a:r>
              <a:rPr lang="en-IN" i="1"/>
              <a:t> </a:t>
            </a:r>
            <a:r>
              <a:rPr lang="en-IN"/>
              <a:t>with total sales of 56K.</a:t>
            </a:r>
          </a:p>
          <a:p>
            <a:r>
              <a:rPr lang="en-IN"/>
              <a:t>Other notable contributors include products like Fellowes </a:t>
            </a:r>
            <a:r>
              <a:rPr lang="en-IN" i="1"/>
              <a:t>PB500,HON 5400 </a:t>
            </a:r>
            <a:r>
              <a:rPr lang="en-IN" i="1" err="1"/>
              <a:t>Series,and</a:t>
            </a:r>
            <a:r>
              <a:rPr lang="en-IN" i="1"/>
              <a:t> HP</a:t>
            </a:r>
            <a:r>
              <a:rPr lang="en-IN"/>
              <a:t>.</a:t>
            </a:r>
          </a:p>
          <a:p>
            <a:r>
              <a:rPr lang="en-IN"/>
              <a:t>DesignJet with sales ranging from </a:t>
            </a:r>
            <a:r>
              <a:rPr lang="en-IN" i="1"/>
              <a:t>15K to 23K</a:t>
            </a:r>
            <a:r>
              <a:rPr lang="en-IN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Autofit/>
          </a:bodyPr>
          <a:lstStyle/>
          <a:p>
            <a:r>
              <a:rPr lang="en-IN" sz="4400" b="1" dirty="0">
                <a:solidFill>
                  <a:srgbClr val="FFFFFF"/>
                </a:solidFill>
                <a:latin typeface="Candara" panose="020E0502030303020204" pitchFamily="34" charset="0"/>
              </a:rPr>
              <a:t>Actionable Recommendations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• Expand operations in South and West regions to leverage high sales potential.</a:t>
            </a:r>
          </a:p>
          <a:p>
            <a:pPr marL="0" indent="0">
              <a:buNone/>
            </a:pPr>
            <a:r>
              <a:rPr lang="en-GB" dirty="0"/>
              <a:t>• Increase focus on Technology products to maintain category dominance.</a:t>
            </a:r>
          </a:p>
          <a:p>
            <a:pPr marL="0" indent="0">
              <a:buNone/>
            </a:pPr>
            <a:r>
              <a:rPr lang="en-GB" dirty="0"/>
              <a:t>• Develop targeted marketing strategies for high-value customers.</a:t>
            </a:r>
          </a:p>
          <a:p>
            <a:pPr marL="0" indent="0">
              <a:buNone/>
            </a:pPr>
            <a:r>
              <a:rPr lang="en-GB" dirty="0"/>
              <a:t>• Optimize inventory for seasonal demand spikes in Q4.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02F74-4739-A03F-3BF0-915A7055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28" y="623571"/>
            <a:ext cx="7695743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400" b="1" i="0" kern="1200" dirty="0">
                <a:solidFill>
                  <a:schemeClr val="tx2"/>
                </a:solidFill>
                <a:latin typeface="Candara" panose="020E0502030303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9864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EBEBEB"/>
                </a:solidFill>
                <a:latin typeface="Candara" panose="020E0502030303020204" pitchFamily="34" charset="0"/>
              </a:rPr>
              <a:t>Executive Summary 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32277-BC6A-C595-6FF8-41CA11E46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0690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Candara" panose="020E0502030303020204" pitchFamily="34" charset="0"/>
              </a:rPr>
              <a:t>Dashboard Objectives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B84949-7293-ECD9-74F7-512E4F99A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260474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2C45-077D-5C6A-149A-1D93667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Candara" panose="020E0502030303020204" pitchFamily="34" charset="0"/>
              </a:rPr>
              <a:t>Basic Visualizations :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F7815F3-886B-C32C-C991-80860B7E1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226" y="1582995"/>
            <a:ext cx="7823548" cy="4660490"/>
          </a:xfrm>
        </p:spPr>
      </p:pic>
    </p:spTree>
    <p:extLst>
      <p:ext uri="{BB962C8B-B14F-4D97-AF65-F5344CB8AC3E}">
        <p14:creationId xmlns:p14="http://schemas.microsoft.com/office/powerpoint/2010/main" val="216341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F34B-9800-9145-A89F-84742BA5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Candara" panose="020E0502030303020204" pitchFamily="34" charset="0"/>
              </a:rPr>
              <a:t>Advanced Sales Analysis :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37FF4AFC-F944-8EAC-7CC0-3CE6B4C9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1956620"/>
            <a:ext cx="7235364" cy="4345858"/>
          </a:xfrm>
        </p:spPr>
      </p:pic>
    </p:spTree>
    <p:extLst>
      <p:ext uri="{BB962C8B-B14F-4D97-AF65-F5344CB8AC3E}">
        <p14:creationId xmlns:p14="http://schemas.microsoft.com/office/powerpoint/2010/main" val="10556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EBEBEB"/>
                </a:solidFill>
                <a:latin typeface="Candara" panose="020E0502030303020204" pitchFamily="34" charset="0"/>
              </a:rPr>
              <a:t>Data Overview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• Time Period: January 2014 to December 2017.</a:t>
            </a:r>
          </a:p>
          <a:p>
            <a:r>
              <a:rPr lang="en-GB">
                <a:solidFill>
                  <a:srgbClr val="FFFFFF"/>
                </a:solidFill>
              </a:rPr>
              <a:t>• Key Metrics: Total Sales, Growth Rate, Regional and Product Performance.</a:t>
            </a:r>
          </a:p>
          <a:p>
            <a:r>
              <a:rPr lang="en-GB">
                <a:solidFill>
                  <a:srgbClr val="FFFFFF"/>
                </a:solidFill>
              </a:rPr>
              <a:t>• Data Segmentation: By Region, Product Category, Customer, and Time.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FA176180-D701-757C-566B-3C386F83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3" r="47166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  <a:latin typeface="Candara" panose="020E0502030303020204" pitchFamily="34" charset="0"/>
              </a:rPr>
              <a:t>Sales Performance Overview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GB" dirty="0"/>
              <a:t>• Total sales: $1.97M with steady growth across years.</a:t>
            </a:r>
          </a:p>
          <a:p>
            <a:r>
              <a:rPr lang="en-GB" dirty="0"/>
              <a:t>• Highest sales observed during Q4 (October–December).</a:t>
            </a:r>
          </a:p>
          <a:p>
            <a:r>
              <a:rPr lang="en-GB" dirty="0"/>
              <a:t>• Significant peaks in December, showcasing seasonal demand.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EBEBEB"/>
                </a:solidFill>
                <a:latin typeface="Candara" panose="020E0502030303020204" pitchFamily="34" charset="0"/>
              </a:rPr>
              <a:t>Regional Analysis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• South Region leads with 32.01% of total sales.</a:t>
            </a:r>
          </a:p>
          <a:p>
            <a:r>
              <a:rPr lang="en-GB">
                <a:solidFill>
                  <a:srgbClr val="FFFFFF"/>
                </a:solidFill>
              </a:rPr>
              <a:t>• West and Central regions contribute 29.58% and 21.44%, respectively.</a:t>
            </a:r>
          </a:p>
          <a:p>
            <a:r>
              <a:rPr lang="en-GB">
                <a:solidFill>
                  <a:srgbClr val="FFFFFF"/>
                </a:solidFill>
              </a:rPr>
              <a:t>• East Region accounts for 16.96% of sales.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A4B96F9-E648-73A3-4BE0-265C49CC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3" r="47166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EBEBEB"/>
                </a:solidFill>
                <a:latin typeface="Candara" panose="020E0502030303020204" pitchFamily="34" charset="0"/>
              </a:rPr>
              <a:t>Product Insights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C908C57-402A-A135-2803-A73DE07BE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27377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351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Candara</vt:lpstr>
      <vt:lpstr>Century Gothic</vt:lpstr>
      <vt:lpstr>Wingdings 3</vt:lpstr>
      <vt:lpstr>Ion</vt:lpstr>
      <vt:lpstr>Superstore Sales Dashboard</vt:lpstr>
      <vt:lpstr>Executive Summary :</vt:lpstr>
      <vt:lpstr>Dashboard Objectives :</vt:lpstr>
      <vt:lpstr>Basic Visualizations :</vt:lpstr>
      <vt:lpstr>Advanced Sales Analysis :</vt:lpstr>
      <vt:lpstr>Data Overview :</vt:lpstr>
      <vt:lpstr>Sales Performance Overview :</vt:lpstr>
      <vt:lpstr>Regional Analysis :</vt:lpstr>
      <vt:lpstr>Product Insights :</vt:lpstr>
      <vt:lpstr>Customer Insights :</vt:lpstr>
      <vt:lpstr>Actionable Recommendations :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abc</dc:creator>
  <cp:keywords/>
  <dc:description>generated using python-pptx</dc:description>
  <cp:lastModifiedBy>JAYESH BADGUJAR</cp:lastModifiedBy>
  <cp:revision>4</cp:revision>
  <dcterms:created xsi:type="dcterms:W3CDTF">2013-01-27T09:14:16Z</dcterms:created>
  <dcterms:modified xsi:type="dcterms:W3CDTF">2024-11-24T06:37:49Z</dcterms:modified>
  <cp:category/>
</cp:coreProperties>
</file>