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 id="2147483939" r:id="rId2"/>
  </p:sldMasterIdLst>
  <p:notesMasterIdLst>
    <p:notesMasterId r:id="rId24"/>
  </p:notesMasterIdLst>
  <p:handoutMasterIdLst>
    <p:handoutMasterId r:id="rId25"/>
  </p:handoutMasterIdLst>
  <p:sldIdLst>
    <p:sldId id="256" r:id="rId3"/>
    <p:sldId id="343" r:id="rId4"/>
    <p:sldId id="358" r:id="rId5"/>
    <p:sldId id="344" r:id="rId6"/>
    <p:sldId id="345" r:id="rId7"/>
    <p:sldId id="350" r:id="rId8"/>
    <p:sldId id="351" r:id="rId9"/>
    <p:sldId id="346" r:id="rId10"/>
    <p:sldId id="347" r:id="rId11"/>
    <p:sldId id="348" r:id="rId12"/>
    <p:sldId id="352" r:id="rId13"/>
    <p:sldId id="353" r:id="rId14"/>
    <p:sldId id="354" r:id="rId15"/>
    <p:sldId id="357" r:id="rId16"/>
    <p:sldId id="361" r:id="rId17"/>
    <p:sldId id="356" r:id="rId18"/>
    <p:sldId id="359" r:id="rId19"/>
    <p:sldId id="360" r:id="rId20"/>
    <p:sldId id="362" r:id="rId21"/>
    <p:sldId id="349" r:id="rId22"/>
    <p:sldId id="34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5256" autoAdjust="0"/>
  </p:normalViewPr>
  <p:slideViewPr>
    <p:cSldViewPr>
      <p:cViewPr varScale="1">
        <p:scale>
          <a:sx n="86" d="100"/>
          <a:sy n="86" d="100"/>
        </p:scale>
        <p:origin x="763"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6723EA-FB95-4AC8-A4BD-58E4669E0B1F}" type="datetimeFigureOut">
              <a:rPr lang="en-US" smtClean="0"/>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t>
            </a:r>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353E84-709F-48AD-B377-36E23602935D}" type="slidenum">
              <a:rPr lang="en-US" smtClean="0"/>
              <a:t>‹#›</a:t>
            </a:fld>
            <a:endParaRPr lang="en-US"/>
          </a:p>
        </p:txBody>
      </p:sp>
    </p:spTree>
    <p:extLst>
      <p:ext uri="{BB962C8B-B14F-4D97-AF65-F5344CB8AC3E}">
        <p14:creationId xmlns:p14="http://schemas.microsoft.com/office/powerpoint/2010/main" val="29772890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46754-D48D-4561-B55F-9FFCE584DA41}" type="datetimeFigureOut">
              <a:rPr lang="en-US" smtClean="0"/>
              <a:t>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9CBC-FADD-4676-B5C3-313D902CEF1C}" type="slidenum">
              <a:rPr lang="en-US" smtClean="0"/>
              <a:t>‹#›</a:t>
            </a:fld>
            <a:endParaRPr lang="en-US"/>
          </a:p>
        </p:txBody>
      </p:sp>
    </p:spTree>
    <p:extLst>
      <p:ext uri="{BB962C8B-B14F-4D97-AF65-F5344CB8AC3E}">
        <p14:creationId xmlns:p14="http://schemas.microsoft.com/office/powerpoint/2010/main" val="134214925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09CBC-FADD-4676-B5C3-313D902CEF1C}"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78928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A2B56-E53D-4F79-BA14-09C401DE4069}" type="datetimeFigureOut">
              <a:rPr lang="en-IN" smtClean="0"/>
              <a:t>05-01-2024</a:t>
            </a:fld>
            <a:endParaRPr lang="en-IN"/>
          </a:p>
        </p:txBody>
      </p:sp>
      <p:sp>
        <p:nvSpPr>
          <p:cNvPr id="5" name="Footer Placeholder 4"/>
          <p:cNvSpPr>
            <a:spLocks noGrp="1"/>
          </p:cNvSpPr>
          <p:nvPr>
            <p:ph type="ftr" sz="quarter" idx="11"/>
          </p:nvPr>
        </p:nvSpPr>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98972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4502B-A5B8-4C9C-9496-E4BC2519CBE5}"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06071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1B723-7CA0-47A5-B864-E1D2576AFFEC}"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956635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86CAF49-65C5-4079-8211-C2C336248627}" type="datetime1">
              <a:rPr lang="en-US" smtClean="0"/>
              <a:t>1/5/2024</a:t>
            </a:fld>
            <a:endParaRPr lang="en-US" dirty="0"/>
          </a:p>
        </p:txBody>
      </p:sp>
      <p:sp>
        <p:nvSpPr>
          <p:cNvPr id="5" name="Footer Placeholder 4"/>
          <p:cNvSpPr>
            <a:spLocks noGrp="1"/>
          </p:cNvSpPr>
          <p:nvPr>
            <p:ph type="ftr" sz="quarter" idx="11"/>
          </p:nvPr>
        </p:nvSpPr>
        <p:spPr>
          <a:xfrm>
            <a:off x="3454400" y="6324601"/>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37969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A2B56-E53D-4F79-BA14-09C401DE4069}" type="datetimeFigureOut">
              <a:rPr lang="en-IN" smtClean="0"/>
              <a:t>05-01-2024</a:t>
            </a:fld>
            <a:endParaRPr lang="en-IN"/>
          </a:p>
        </p:txBody>
      </p:sp>
      <p:sp>
        <p:nvSpPr>
          <p:cNvPr id="5" name="Footer Placeholder 4"/>
          <p:cNvSpPr>
            <a:spLocks noGrp="1"/>
          </p:cNvSpPr>
          <p:nvPr>
            <p:ph type="ftr" sz="quarter" idx="11"/>
          </p:nvPr>
        </p:nvSpPr>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11346237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823A9-133F-442E-9BE6-B55F55A35407}"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pic>
        <p:nvPicPr>
          <p:cNvPr id="7" name="Picture 2">
            <a:extLst>
              <a:ext uri="{FF2B5EF4-FFF2-40B4-BE49-F238E27FC236}">
                <a16:creationId xmlns:a16="http://schemas.microsoft.com/office/drawing/2014/main" id="{DF61FC94-E4AF-F653-2ABD-3611395770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0" y="152401"/>
            <a:ext cx="1117600" cy="79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17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9A8F3-C458-4A7F-8381-F162D0A5FB24}"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50138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A959C-253A-4732-A364-3F7972572838}"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550342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CDA54-F9C2-4AE0-A35F-BBB320900C40}" type="datetime1">
              <a:rPr lang="en-US" smtClean="0"/>
              <a:t>1/5/2024</a:t>
            </a:fld>
            <a:endParaRPr lang="en-US"/>
          </a:p>
        </p:txBody>
      </p:sp>
      <p:sp>
        <p:nvSpPr>
          <p:cNvPr id="8" name="Footer Placeholder 7"/>
          <p:cNvSpPr>
            <a:spLocks noGrp="1"/>
          </p:cNvSpPr>
          <p:nvPr>
            <p:ph type="ftr" sz="quarter" idx="11"/>
          </p:nvPr>
        </p:nvSpPr>
        <p:spPr/>
        <p:txBody>
          <a:bodyPr/>
          <a:lstStyle/>
          <a:p>
            <a:r>
              <a:rPr lang="en-US"/>
              <a:t>Department of Computer Science </a:t>
            </a:r>
          </a:p>
        </p:txBody>
      </p:sp>
      <p:sp>
        <p:nvSpPr>
          <p:cNvPr id="9" name="Slide Number Placeholder 8"/>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4038228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0F2D0-8E3D-4806-88B7-A35EEEE634CB}" type="datetime1">
              <a:rPr lang="en-US" smtClean="0"/>
              <a:t>1/5/2024</a:t>
            </a:fld>
            <a:endParaRPr lang="en-US"/>
          </a:p>
        </p:txBody>
      </p:sp>
      <p:sp>
        <p:nvSpPr>
          <p:cNvPr id="4" name="Footer Placeholder 3"/>
          <p:cNvSpPr>
            <a:spLocks noGrp="1"/>
          </p:cNvSpPr>
          <p:nvPr>
            <p:ph type="ftr" sz="quarter" idx="11"/>
          </p:nvPr>
        </p:nvSpPr>
        <p:spPr/>
        <p:txBody>
          <a:bodyPr/>
          <a:lstStyle/>
          <a:p>
            <a:r>
              <a:rPr lang="en-US"/>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928593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91245-9AD2-410B-81D5-23E049DAEA56}" type="datetime1">
              <a:rPr lang="en-US" smtClean="0"/>
              <a:t>1/5/2024</a:t>
            </a:fld>
            <a:endParaRPr lang="en-US"/>
          </a:p>
        </p:txBody>
      </p:sp>
      <p:sp>
        <p:nvSpPr>
          <p:cNvPr id="3" name="Footer Placeholder 2"/>
          <p:cNvSpPr>
            <a:spLocks noGrp="1"/>
          </p:cNvSpPr>
          <p:nvPr>
            <p:ph type="ftr" sz="quarter" idx="11"/>
          </p:nvPr>
        </p:nvSpPr>
        <p:spPr/>
        <p:txBody>
          <a:bodyPr/>
          <a:lstStyle/>
          <a:p>
            <a:r>
              <a:rPr lang="en-US"/>
              <a:t>Department of Computer Science </a:t>
            </a:r>
          </a:p>
        </p:txBody>
      </p:sp>
      <p:sp>
        <p:nvSpPr>
          <p:cNvPr id="4" name="Slide Number Placeholder 3"/>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300927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823A9-133F-442E-9BE6-B55F55A35407}"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pic>
        <p:nvPicPr>
          <p:cNvPr id="7" name="Picture 2">
            <a:extLst>
              <a:ext uri="{FF2B5EF4-FFF2-40B4-BE49-F238E27FC236}">
                <a16:creationId xmlns:a16="http://schemas.microsoft.com/office/drawing/2014/main" id="{B67EB5E5-1BBA-833D-FB9D-F7A8A9F96A8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0" y="152401"/>
            <a:ext cx="1117600" cy="79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974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A9C23-7BD8-4329-A009-2B1B7DF4CDCA}"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923319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F3668-C2E4-47B0-9F4D-70A47AFDBCBE}"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846186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4502B-A5B8-4C9C-9496-E4BC2519CBE5}"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419773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1B723-7CA0-47A5-B864-E1D2576AFFEC}"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3913123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86CAF49-65C5-4079-8211-C2C336248627}" type="datetime1">
              <a:rPr lang="en-US" smtClean="0"/>
              <a:t>1/5/2024</a:t>
            </a:fld>
            <a:endParaRPr lang="en-US" dirty="0"/>
          </a:p>
        </p:txBody>
      </p:sp>
      <p:sp>
        <p:nvSpPr>
          <p:cNvPr id="5" name="Footer Placeholder 4"/>
          <p:cNvSpPr>
            <a:spLocks noGrp="1"/>
          </p:cNvSpPr>
          <p:nvPr>
            <p:ph type="ftr" sz="quarter" idx="11"/>
          </p:nvPr>
        </p:nvSpPr>
        <p:spPr>
          <a:xfrm>
            <a:off x="3454400" y="6324601"/>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12471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9A8F3-C458-4A7F-8381-F162D0A5FB24}" type="datetime1">
              <a:rPr lang="en-US" smtClean="0"/>
              <a:t>1/5/2024</a:t>
            </a:fld>
            <a:endParaRPr lang="en-US"/>
          </a:p>
        </p:txBody>
      </p:sp>
      <p:sp>
        <p:nvSpPr>
          <p:cNvPr id="5" name="Footer Placeholder 4"/>
          <p:cNvSpPr>
            <a:spLocks noGrp="1"/>
          </p:cNvSpPr>
          <p:nvPr>
            <p:ph type="ftr" sz="quarter" idx="11"/>
          </p:nvPr>
        </p:nvSpPr>
        <p:spPr/>
        <p:txBody>
          <a:bodyPr/>
          <a:lstStyle/>
          <a:p>
            <a:r>
              <a:rPr lang="en-US"/>
              <a:t>Department of Computer Science </a:t>
            </a:r>
          </a:p>
        </p:txBody>
      </p:sp>
      <p:sp>
        <p:nvSpPr>
          <p:cNvPr id="6" name="Slide Number Placeholder 5"/>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43584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A959C-253A-4732-A364-3F7972572838}"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20042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CDA54-F9C2-4AE0-A35F-BBB320900C40}" type="datetime1">
              <a:rPr lang="en-US" smtClean="0"/>
              <a:t>1/5/2024</a:t>
            </a:fld>
            <a:endParaRPr lang="en-US"/>
          </a:p>
        </p:txBody>
      </p:sp>
      <p:sp>
        <p:nvSpPr>
          <p:cNvPr id="8" name="Footer Placeholder 7"/>
          <p:cNvSpPr>
            <a:spLocks noGrp="1"/>
          </p:cNvSpPr>
          <p:nvPr>
            <p:ph type="ftr" sz="quarter" idx="11"/>
          </p:nvPr>
        </p:nvSpPr>
        <p:spPr/>
        <p:txBody>
          <a:bodyPr/>
          <a:lstStyle/>
          <a:p>
            <a:r>
              <a:rPr lang="en-US"/>
              <a:t>Department of Computer Science </a:t>
            </a:r>
          </a:p>
        </p:txBody>
      </p:sp>
      <p:sp>
        <p:nvSpPr>
          <p:cNvPr id="9" name="Slide Number Placeholder 8"/>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196652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0F2D0-8E3D-4806-88B7-A35EEEE634CB}" type="datetime1">
              <a:rPr lang="en-US" smtClean="0"/>
              <a:t>1/5/2024</a:t>
            </a:fld>
            <a:endParaRPr lang="en-US"/>
          </a:p>
        </p:txBody>
      </p:sp>
      <p:sp>
        <p:nvSpPr>
          <p:cNvPr id="4" name="Footer Placeholder 3"/>
          <p:cNvSpPr>
            <a:spLocks noGrp="1"/>
          </p:cNvSpPr>
          <p:nvPr>
            <p:ph type="ftr" sz="quarter" idx="11"/>
          </p:nvPr>
        </p:nvSpPr>
        <p:spPr/>
        <p:txBody>
          <a:bodyPr/>
          <a:lstStyle/>
          <a:p>
            <a:r>
              <a:rPr lang="en-US"/>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358647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91245-9AD2-410B-81D5-23E049DAEA56}" type="datetime1">
              <a:rPr lang="en-US" smtClean="0"/>
              <a:t>1/5/2024</a:t>
            </a:fld>
            <a:endParaRPr lang="en-US"/>
          </a:p>
        </p:txBody>
      </p:sp>
      <p:sp>
        <p:nvSpPr>
          <p:cNvPr id="3" name="Footer Placeholder 2"/>
          <p:cNvSpPr>
            <a:spLocks noGrp="1"/>
          </p:cNvSpPr>
          <p:nvPr>
            <p:ph type="ftr" sz="quarter" idx="11"/>
          </p:nvPr>
        </p:nvSpPr>
        <p:spPr/>
        <p:txBody>
          <a:bodyPr/>
          <a:lstStyle/>
          <a:p>
            <a:r>
              <a:rPr lang="en-US"/>
              <a:t>Department of Computer Science </a:t>
            </a:r>
          </a:p>
        </p:txBody>
      </p:sp>
      <p:sp>
        <p:nvSpPr>
          <p:cNvPr id="4" name="Slide Number Placeholder 3"/>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32152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A9C23-7BD8-4329-A009-2B1B7DF4CDCA}"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92979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F3668-C2E4-47B0-9F4D-70A47AFDBCBE}" type="datetime1">
              <a:rPr lang="en-US" smtClean="0"/>
              <a:t>1/5/2024</a:t>
            </a:fld>
            <a:endParaRPr lang="en-US"/>
          </a:p>
        </p:txBody>
      </p:sp>
      <p:sp>
        <p:nvSpPr>
          <p:cNvPr id="6" name="Footer Placeholder 5"/>
          <p:cNvSpPr>
            <a:spLocks noGrp="1"/>
          </p:cNvSpPr>
          <p:nvPr>
            <p:ph type="ftr" sz="quarter" idx="11"/>
          </p:nvPr>
        </p:nvSpPr>
        <p:spPr/>
        <p:txBody>
          <a:bodyPr/>
          <a:lstStyle/>
          <a:p>
            <a:r>
              <a:rPr lang="en-US"/>
              <a:t>Department of Computer Science </a:t>
            </a:r>
          </a:p>
        </p:txBody>
      </p:sp>
      <p:sp>
        <p:nvSpPr>
          <p:cNvPr id="7" name="Slide Number Placeholder 6"/>
          <p:cNvSpPr>
            <a:spLocks noGrp="1"/>
          </p:cNvSpPr>
          <p:nvPr>
            <p:ph type="sldNum" sz="quarter" idx="12"/>
          </p:nvPr>
        </p:nvSpPr>
        <p:spPr/>
        <p:txBody>
          <a:bodyPr/>
          <a:lstStyle/>
          <a:p>
            <a:fld id="{4EE46D15-3898-4B85-9369-B7C77A63AF05}" type="slidenum">
              <a:rPr lang="en-US" smtClean="0"/>
              <a:t>‹#›</a:t>
            </a:fld>
            <a:endParaRPr lang="en-US"/>
          </a:p>
        </p:txBody>
      </p:sp>
    </p:spTree>
    <p:extLst>
      <p:ext uri="{BB962C8B-B14F-4D97-AF65-F5344CB8AC3E}">
        <p14:creationId xmlns:p14="http://schemas.microsoft.com/office/powerpoint/2010/main" val="271268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2B56-E53D-4F79-BA14-09C401DE4069}"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46D15-3898-4B85-9369-B7C77A63AF05}" type="slidenum">
              <a:rPr lang="en-US" smtClean="0"/>
              <a:t>‹#›</a:t>
            </a:fld>
            <a:endParaRPr lang="en-US"/>
          </a:p>
        </p:txBody>
      </p:sp>
      <p:sp>
        <p:nvSpPr>
          <p:cNvPr id="7" name="Title 1">
            <a:extLst>
              <a:ext uri="{FF2B5EF4-FFF2-40B4-BE49-F238E27FC236}">
                <a16:creationId xmlns:a16="http://schemas.microsoft.com/office/drawing/2014/main" id="{E5C62F27-233C-81C5-C6F6-0D1B8FD277A0}"/>
              </a:ext>
            </a:extLst>
          </p:cNvPr>
          <p:cNvSpPr txBox="1">
            <a:spLocks/>
          </p:cNvSpPr>
          <p:nvPr userDrawn="1"/>
        </p:nvSpPr>
        <p:spPr>
          <a:xfrm>
            <a:off x="2032000" y="1645579"/>
            <a:ext cx="7823200" cy="1755775"/>
          </a:xfrm>
          <a:prstGeom prst="rect">
            <a:avLst/>
          </a:prstGeom>
        </p:spPr>
        <p:txBody>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marL="101600">
              <a:spcBef>
                <a:spcPts val="0"/>
              </a:spcBef>
            </a:pPr>
            <a:br>
              <a:rPr lang="en-US" sz="2800" b="1" dirty="0">
                <a:solidFill>
                  <a:srgbClr val="366092"/>
                </a:solidFill>
              </a:rPr>
            </a:br>
            <a:endParaRPr lang="en-US" sz="2800" dirty="0"/>
          </a:p>
        </p:txBody>
      </p:sp>
    </p:spTree>
    <p:extLst>
      <p:ext uri="{BB962C8B-B14F-4D97-AF65-F5344CB8AC3E}">
        <p14:creationId xmlns:p14="http://schemas.microsoft.com/office/powerpoint/2010/main" val="329087709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2B56-E53D-4F79-BA14-09C401DE4069}"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46D15-3898-4B85-9369-B7C77A63AF05}" type="slidenum">
              <a:rPr lang="en-US" smtClean="0"/>
              <a:t>‹#›</a:t>
            </a:fld>
            <a:endParaRPr lang="en-US"/>
          </a:p>
        </p:txBody>
      </p:sp>
      <p:sp>
        <p:nvSpPr>
          <p:cNvPr id="7" name="Title 1">
            <a:extLst>
              <a:ext uri="{FF2B5EF4-FFF2-40B4-BE49-F238E27FC236}">
                <a16:creationId xmlns:a16="http://schemas.microsoft.com/office/drawing/2014/main" id="{2D7D8249-DA2C-9226-9DB9-A2070C1B6D23}"/>
              </a:ext>
            </a:extLst>
          </p:cNvPr>
          <p:cNvSpPr txBox="1">
            <a:spLocks/>
          </p:cNvSpPr>
          <p:nvPr userDrawn="1"/>
        </p:nvSpPr>
        <p:spPr>
          <a:xfrm>
            <a:off x="2032000" y="1645579"/>
            <a:ext cx="7823200" cy="1755775"/>
          </a:xfrm>
          <a:prstGeom prst="rect">
            <a:avLst/>
          </a:prstGeom>
        </p:spPr>
        <p:txBody>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marL="101600">
              <a:spcBef>
                <a:spcPts val="0"/>
              </a:spcBef>
            </a:pPr>
            <a:br>
              <a:rPr lang="en-US" sz="2800" b="1" dirty="0">
                <a:solidFill>
                  <a:srgbClr val="366092"/>
                </a:solidFill>
              </a:rPr>
            </a:br>
            <a:endParaRPr lang="en-US" sz="2800" dirty="0"/>
          </a:p>
        </p:txBody>
      </p:sp>
    </p:spTree>
    <p:extLst>
      <p:ext uri="{BB962C8B-B14F-4D97-AF65-F5344CB8AC3E}">
        <p14:creationId xmlns:p14="http://schemas.microsoft.com/office/powerpoint/2010/main" val="405687571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2B6EBE-D57B-59DA-2932-57FA62AA90F9}"/>
              </a:ext>
            </a:extLst>
          </p:cNvPr>
          <p:cNvSpPr txBox="1"/>
          <p:nvPr/>
        </p:nvSpPr>
        <p:spPr>
          <a:xfrm>
            <a:off x="685800" y="1667241"/>
            <a:ext cx="11125200" cy="2857064"/>
          </a:xfrm>
          <a:prstGeom prst="rect">
            <a:avLst/>
          </a:prstGeom>
          <a:noFill/>
        </p:spPr>
        <p:txBody>
          <a:bodyPr wrap="square" rtlCol="0">
            <a:spAutoFit/>
          </a:bodyPr>
          <a:lstStyle/>
          <a:p>
            <a:pPr algn="ctr"/>
            <a:r>
              <a:rPr lang="en-US" sz="2400" b="1" dirty="0"/>
              <a:t>Department of Computer Science</a:t>
            </a:r>
            <a:br>
              <a:rPr lang="en-US" sz="2400" b="1" dirty="0"/>
            </a:br>
            <a:r>
              <a:rPr lang="en-US" sz="2400" b="1" dirty="0"/>
              <a:t>Gujarat University</a:t>
            </a:r>
          </a:p>
          <a:p>
            <a:pPr algn="ctr">
              <a:lnSpc>
                <a:spcPct val="107000"/>
              </a:lnSpc>
              <a:spcAft>
                <a:spcPts val="800"/>
              </a:spcAft>
            </a:pPr>
            <a:r>
              <a:rPr lang="en-IN" sz="2400" b="1" dirty="0">
                <a:latin typeface="Arial" panose="020B0604020202020204" pitchFamily="34" charset="0"/>
                <a:ea typeface="Calibri" panose="020F0502020204030204" pitchFamily="34" charset="0"/>
                <a:cs typeface="Times New Roman" panose="02020603050405020304" pitchFamily="18" charset="0"/>
              </a:rPr>
              <a:t>M.Sc.(Artificial Intelligence &amp; Machine Learning) </a:t>
            </a:r>
            <a:r>
              <a:rPr lang="en-US" sz="2400" b="1" dirty="0">
                <a:latin typeface="Calibri" panose="020F0502020204030204" pitchFamily="34" charset="0"/>
                <a:ea typeface="Calibri" panose="020F0502020204030204" pitchFamily="34" charset="0"/>
                <a:cs typeface="Times New Roman" panose="02020603050405020304" pitchFamily="18" charset="0"/>
              </a:rPr>
              <a:t>– I</a:t>
            </a:r>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dirty="0"/>
          </a:p>
          <a:p>
            <a:pPr marL="0" marR="0" algn="ctr">
              <a:lnSpc>
                <a:spcPct val="107000"/>
              </a:lnSpc>
              <a:spcBef>
                <a:spcPts val="0"/>
              </a:spcBef>
              <a:spcAft>
                <a:spcPts val="0"/>
              </a:spcAft>
            </a:pPr>
            <a:r>
              <a:rPr lang="en-US" sz="3200" b="1" kern="100" dirty="0">
                <a:effectLst/>
                <a:latin typeface="Calibri" panose="020F0502020204030204" pitchFamily="34" charset="0"/>
                <a:ea typeface="Calibri" panose="020F0502020204030204" pitchFamily="34" charset="0"/>
                <a:cs typeface="Calibri" panose="020F0502020204030204" pitchFamily="34" charset="0"/>
              </a:rPr>
              <a:t>PERFORMANCE COMPARISON OF NLP LIBRARIES FOR THE PROBLEM OF FRAUD MESSAGE DETECTION</a:t>
            </a:r>
          </a:p>
        </p:txBody>
      </p:sp>
      <p:sp>
        <p:nvSpPr>
          <p:cNvPr id="14" name="Subtitle 2">
            <a:extLst>
              <a:ext uri="{FF2B5EF4-FFF2-40B4-BE49-F238E27FC236}">
                <a16:creationId xmlns:a16="http://schemas.microsoft.com/office/drawing/2014/main" id="{F06DF90A-7E5B-0C19-8B38-D9586739234F}"/>
              </a:ext>
            </a:extLst>
          </p:cNvPr>
          <p:cNvSpPr>
            <a:spLocks noGrp="1"/>
          </p:cNvSpPr>
          <p:nvPr>
            <p:ph type="subTitle" idx="1"/>
          </p:nvPr>
        </p:nvSpPr>
        <p:spPr>
          <a:xfrm>
            <a:off x="304799" y="5111126"/>
            <a:ext cx="3810000" cy="1644418"/>
          </a:xfrm>
        </p:spPr>
        <p:txBody>
          <a:bodyPr>
            <a:normAutofit fontScale="92500" lnSpcReduction="20000"/>
          </a:bodyPr>
          <a:lstStyle/>
          <a:p>
            <a:pPr algn="l"/>
            <a:r>
              <a:rPr lang="en-US" sz="2700" b="1" dirty="0">
                <a:solidFill>
                  <a:schemeClr val="tx1"/>
                </a:solidFill>
              </a:rPr>
              <a:t>Presented By: </a:t>
            </a:r>
          </a:p>
          <a:p>
            <a:pPr algn="l"/>
            <a:r>
              <a:rPr lang="en-US" sz="2700" dirty="0">
                <a:solidFill>
                  <a:schemeClr val="tx1"/>
                </a:solidFill>
              </a:rPr>
              <a:t>JHA ANJU (04)</a:t>
            </a:r>
          </a:p>
          <a:p>
            <a:pPr algn="l"/>
            <a:r>
              <a:rPr lang="en-US" sz="2700" dirty="0">
                <a:solidFill>
                  <a:schemeClr val="tx1"/>
                </a:solidFill>
              </a:rPr>
              <a:t>NAGAR PRIYANSHI (DS-04)</a:t>
            </a:r>
          </a:p>
          <a:p>
            <a:pPr algn="l"/>
            <a:r>
              <a:rPr lang="en-US" sz="2700" dirty="0">
                <a:solidFill>
                  <a:schemeClr val="tx1"/>
                </a:solidFill>
              </a:rPr>
              <a:t>PANDYA DIPALI (DS-05)</a:t>
            </a:r>
          </a:p>
        </p:txBody>
      </p:sp>
      <p:sp>
        <p:nvSpPr>
          <p:cNvPr id="15" name="Subtitle 2">
            <a:extLst>
              <a:ext uri="{FF2B5EF4-FFF2-40B4-BE49-F238E27FC236}">
                <a16:creationId xmlns:a16="http://schemas.microsoft.com/office/drawing/2014/main" id="{60B63E23-6F63-90C3-9E06-0FBFB0843655}"/>
              </a:ext>
            </a:extLst>
          </p:cNvPr>
          <p:cNvSpPr txBox="1">
            <a:spLocks/>
          </p:cNvSpPr>
          <p:nvPr/>
        </p:nvSpPr>
        <p:spPr>
          <a:xfrm>
            <a:off x="6742785" y="5111126"/>
            <a:ext cx="5144416" cy="13658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700" b="1" dirty="0">
                <a:solidFill>
                  <a:schemeClr val="tx1"/>
                </a:solidFill>
              </a:rPr>
              <a:t>Under the Guidance of :</a:t>
            </a:r>
          </a:p>
          <a:p>
            <a:pPr algn="l"/>
            <a:r>
              <a:rPr lang="en-US" sz="2700" dirty="0">
                <a:solidFill>
                  <a:schemeClr val="tx1"/>
                </a:solidFill>
              </a:rPr>
              <a:t>Dr. SUCHIT PUROHIT</a:t>
            </a:r>
          </a:p>
        </p:txBody>
      </p:sp>
      <p:pic>
        <p:nvPicPr>
          <p:cNvPr id="19" name="Picture 18">
            <a:extLst>
              <a:ext uri="{FF2B5EF4-FFF2-40B4-BE49-F238E27FC236}">
                <a16:creationId xmlns:a16="http://schemas.microsoft.com/office/drawing/2014/main" id="{73E09A4C-F87E-4AF2-BBAF-C194902A1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524" y="186127"/>
            <a:ext cx="1462260" cy="1462260"/>
          </a:xfrm>
          <a:prstGeom prst="rect">
            <a:avLst/>
          </a:prstGeom>
        </p:spPr>
      </p:pic>
    </p:spTree>
    <p:extLst>
      <p:ext uri="{BB962C8B-B14F-4D97-AF65-F5344CB8AC3E}">
        <p14:creationId xmlns:p14="http://schemas.microsoft.com/office/powerpoint/2010/main" val="301415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FBD8-4E43-801E-CB65-93DE3BFACB0F}"/>
              </a:ext>
            </a:extLst>
          </p:cNvPr>
          <p:cNvSpPr>
            <a:spLocks noGrp="1"/>
          </p:cNvSpPr>
          <p:nvPr>
            <p:ph type="title"/>
          </p:nvPr>
        </p:nvSpPr>
        <p:spPr/>
        <p:txBody>
          <a:bodyPr/>
          <a:lstStyle/>
          <a:p>
            <a:pPr algn="ctr"/>
            <a:r>
              <a:rPr lang="en-US" b="1" dirty="0"/>
              <a:t>CLASSIFYING DATA AND PREDICTION MATRIX</a:t>
            </a:r>
          </a:p>
        </p:txBody>
      </p:sp>
      <p:sp>
        <p:nvSpPr>
          <p:cNvPr id="4" name="Footer Placeholder 3">
            <a:extLst>
              <a:ext uri="{FF2B5EF4-FFF2-40B4-BE49-F238E27FC236}">
                <a16:creationId xmlns:a16="http://schemas.microsoft.com/office/drawing/2014/main" id="{0EE4145B-511C-3FA0-DD90-C56D952DB271}"/>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2C9039FB-1D15-52DF-92DF-D01D0E4684B8}"/>
              </a:ext>
            </a:extLst>
          </p:cNvPr>
          <p:cNvSpPr>
            <a:spLocks noGrp="1"/>
          </p:cNvSpPr>
          <p:nvPr>
            <p:ph type="sldNum" sz="quarter" idx="12"/>
          </p:nvPr>
        </p:nvSpPr>
        <p:spPr/>
        <p:txBody>
          <a:bodyPr/>
          <a:lstStyle/>
          <a:p>
            <a:fld id="{4EE46D15-3898-4B85-9369-B7C77A63AF05}" type="slidenum">
              <a:rPr lang="en-US" smtClean="0"/>
              <a:t>10</a:t>
            </a:fld>
            <a:endParaRPr lang="en-US"/>
          </a:p>
        </p:txBody>
      </p:sp>
      <p:pic>
        <p:nvPicPr>
          <p:cNvPr id="12" name="Content Placeholder 11">
            <a:extLst>
              <a:ext uri="{FF2B5EF4-FFF2-40B4-BE49-F238E27FC236}">
                <a16:creationId xmlns:a16="http://schemas.microsoft.com/office/drawing/2014/main" id="{89544E82-59BF-FE7E-3341-01E4B26D7F51}"/>
              </a:ext>
            </a:extLst>
          </p:cNvPr>
          <p:cNvPicPr>
            <a:picLocks noGrp="1" noChangeAspect="1"/>
          </p:cNvPicPr>
          <p:nvPr>
            <p:ph idx="1"/>
          </p:nvPr>
        </p:nvPicPr>
        <p:blipFill>
          <a:blip r:embed="rId2"/>
          <a:stretch>
            <a:fillRect/>
          </a:stretch>
        </p:blipFill>
        <p:spPr>
          <a:xfrm>
            <a:off x="304801" y="2008120"/>
            <a:ext cx="6705600" cy="3816046"/>
          </a:xfrm>
        </p:spPr>
      </p:pic>
      <p:pic>
        <p:nvPicPr>
          <p:cNvPr id="6" name="Picture 5">
            <a:extLst>
              <a:ext uri="{FF2B5EF4-FFF2-40B4-BE49-F238E27FC236}">
                <a16:creationId xmlns:a16="http://schemas.microsoft.com/office/drawing/2014/main" id="{4A1E5A21-3BD7-EC6A-72AD-88474F5D26E4}"/>
              </a:ext>
            </a:extLst>
          </p:cNvPr>
          <p:cNvPicPr>
            <a:picLocks noChangeAspect="1"/>
          </p:cNvPicPr>
          <p:nvPr/>
        </p:nvPicPr>
        <p:blipFill>
          <a:blip r:embed="rId3"/>
          <a:stretch>
            <a:fillRect/>
          </a:stretch>
        </p:blipFill>
        <p:spPr>
          <a:xfrm>
            <a:off x="7315200" y="2057400"/>
            <a:ext cx="4114800" cy="2971800"/>
          </a:xfrm>
          <a:prstGeom prst="rect">
            <a:avLst/>
          </a:prstGeom>
        </p:spPr>
      </p:pic>
    </p:spTree>
    <p:extLst>
      <p:ext uri="{BB962C8B-B14F-4D97-AF65-F5344CB8AC3E}">
        <p14:creationId xmlns:p14="http://schemas.microsoft.com/office/powerpoint/2010/main" val="134336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D3DA-EBE2-DD7F-7947-4AE3409617C8}"/>
              </a:ext>
            </a:extLst>
          </p:cNvPr>
          <p:cNvSpPr>
            <a:spLocks noGrp="1"/>
          </p:cNvSpPr>
          <p:nvPr>
            <p:ph type="title"/>
          </p:nvPr>
        </p:nvSpPr>
        <p:spPr/>
        <p:txBody>
          <a:bodyPr/>
          <a:lstStyle/>
          <a:p>
            <a:pPr algn="ctr"/>
            <a:r>
              <a:rPr lang="en-US" b="1" dirty="0"/>
              <a:t>Evaluation of model</a:t>
            </a:r>
          </a:p>
        </p:txBody>
      </p:sp>
      <p:sp>
        <p:nvSpPr>
          <p:cNvPr id="4" name="Footer Placeholder 3">
            <a:extLst>
              <a:ext uri="{FF2B5EF4-FFF2-40B4-BE49-F238E27FC236}">
                <a16:creationId xmlns:a16="http://schemas.microsoft.com/office/drawing/2014/main" id="{44B18E6D-C843-1D4B-A0D8-7167C7B70058}"/>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2F293DC-89C8-B2F3-3E03-A594FACCAE2B}"/>
              </a:ext>
            </a:extLst>
          </p:cNvPr>
          <p:cNvSpPr>
            <a:spLocks noGrp="1"/>
          </p:cNvSpPr>
          <p:nvPr>
            <p:ph type="sldNum" sz="quarter" idx="12"/>
          </p:nvPr>
        </p:nvSpPr>
        <p:spPr/>
        <p:txBody>
          <a:bodyPr/>
          <a:lstStyle/>
          <a:p>
            <a:fld id="{4EE46D15-3898-4B85-9369-B7C77A63AF05}" type="slidenum">
              <a:rPr lang="en-US" smtClean="0"/>
              <a:t>11</a:t>
            </a:fld>
            <a:endParaRPr lang="en-US"/>
          </a:p>
        </p:txBody>
      </p:sp>
      <p:pic>
        <p:nvPicPr>
          <p:cNvPr id="10" name="Content Placeholder 9">
            <a:extLst>
              <a:ext uri="{FF2B5EF4-FFF2-40B4-BE49-F238E27FC236}">
                <a16:creationId xmlns:a16="http://schemas.microsoft.com/office/drawing/2014/main" id="{50F15207-96EC-2E01-9CCC-0DCDD0CCD91A}"/>
              </a:ext>
            </a:extLst>
          </p:cNvPr>
          <p:cNvPicPr>
            <a:picLocks noGrp="1" noChangeAspect="1"/>
          </p:cNvPicPr>
          <p:nvPr>
            <p:ph idx="1"/>
          </p:nvPr>
        </p:nvPicPr>
        <p:blipFill>
          <a:blip r:embed="rId2"/>
          <a:stretch>
            <a:fillRect/>
          </a:stretch>
        </p:blipFill>
        <p:spPr>
          <a:xfrm>
            <a:off x="152400" y="1494100"/>
            <a:ext cx="7772400" cy="4220900"/>
          </a:xfrm>
        </p:spPr>
      </p:pic>
      <p:pic>
        <p:nvPicPr>
          <p:cNvPr id="6" name="Picture 5">
            <a:extLst>
              <a:ext uri="{FF2B5EF4-FFF2-40B4-BE49-F238E27FC236}">
                <a16:creationId xmlns:a16="http://schemas.microsoft.com/office/drawing/2014/main" id="{83722C82-A604-7037-2F73-33E1E98BBC6E}"/>
              </a:ext>
            </a:extLst>
          </p:cNvPr>
          <p:cNvPicPr>
            <a:picLocks noChangeAspect="1"/>
          </p:cNvPicPr>
          <p:nvPr/>
        </p:nvPicPr>
        <p:blipFill>
          <a:blip r:embed="rId3"/>
          <a:stretch>
            <a:fillRect/>
          </a:stretch>
        </p:blipFill>
        <p:spPr>
          <a:xfrm>
            <a:off x="7924800" y="1494100"/>
            <a:ext cx="4267200" cy="4220900"/>
          </a:xfrm>
          <a:prstGeom prst="rect">
            <a:avLst/>
          </a:prstGeom>
        </p:spPr>
      </p:pic>
    </p:spTree>
    <p:extLst>
      <p:ext uri="{BB962C8B-B14F-4D97-AF65-F5344CB8AC3E}">
        <p14:creationId xmlns:p14="http://schemas.microsoft.com/office/powerpoint/2010/main" val="64834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20B3-6821-529C-866C-9D15FCE4349E}"/>
              </a:ext>
            </a:extLst>
          </p:cNvPr>
          <p:cNvSpPr>
            <a:spLocks noGrp="1"/>
          </p:cNvSpPr>
          <p:nvPr>
            <p:ph type="title"/>
          </p:nvPr>
        </p:nvSpPr>
        <p:spPr/>
        <p:txBody>
          <a:bodyPr/>
          <a:lstStyle/>
          <a:p>
            <a:pPr algn="ctr"/>
            <a:r>
              <a:rPr lang="en-US" b="1" dirty="0"/>
              <a:t>Testing the model</a:t>
            </a:r>
          </a:p>
        </p:txBody>
      </p:sp>
      <p:sp>
        <p:nvSpPr>
          <p:cNvPr id="4" name="Footer Placeholder 3">
            <a:extLst>
              <a:ext uri="{FF2B5EF4-FFF2-40B4-BE49-F238E27FC236}">
                <a16:creationId xmlns:a16="http://schemas.microsoft.com/office/drawing/2014/main" id="{B15D5326-BE4E-2015-25B0-A948EB0B4E43}"/>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6A1BD41B-6A3E-443A-4793-2B4FC7D833BA}"/>
              </a:ext>
            </a:extLst>
          </p:cNvPr>
          <p:cNvSpPr>
            <a:spLocks noGrp="1"/>
          </p:cNvSpPr>
          <p:nvPr>
            <p:ph type="sldNum" sz="quarter" idx="12"/>
          </p:nvPr>
        </p:nvSpPr>
        <p:spPr/>
        <p:txBody>
          <a:bodyPr/>
          <a:lstStyle/>
          <a:p>
            <a:fld id="{4EE46D15-3898-4B85-9369-B7C77A63AF05}" type="slidenum">
              <a:rPr lang="en-US" smtClean="0"/>
              <a:t>12</a:t>
            </a:fld>
            <a:endParaRPr lang="en-US"/>
          </a:p>
        </p:txBody>
      </p:sp>
      <p:pic>
        <p:nvPicPr>
          <p:cNvPr id="17" name="Content Placeholder 16">
            <a:extLst>
              <a:ext uri="{FF2B5EF4-FFF2-40B4-BE49-F238E27FC236}">
                <a16:creationId xmlns:a16="http://schemas.microsoft.com/office/drawing/2014/main" id="{5CD8AE05-2F6C-B0EF-D213-6335F725788A}"/>
              </a:ext>
            </a:extLst>
          </p:cNvPr>
          <p:cNvPicPr>
            <a:picLocks noGrp="1" noChangeAspect="1"/>
          </p:cNvPicPr>
          <p:nvPr>
            <p:ph idx="1"/>
          </p:nvPr>
        </p:nvPicPr>
        <p:blipFill rotWithShape="1">
          <a:blip r:embed="rId2"/>
          <a:srcRect r="12942"/>
          <a:stretch/>
        </p:blipFill>
        <p:spPr>
          <a:xfrm>
            <a:off x="132969" y="1824100"/>
            <a:ext cx="10382631" cy="1604900"/>
          </a:xfrm>
        </p:spPr>
      </p:pic>
      <p:pic>
        <p:nvPicPr>
          <p:cNvPr id="6" name="Picture 5">
            <a:extLst>
              <a:ext uri="{FF2B5EF4-FFF2-40B4-BE49-F238E27FC236}">
                <a16:creationId xmlns:a16="http://schemas.microsoft.com/office/drawing/2014/main" id="{87710A1D-9215-0180-8CA5-9220D347B9FD}"/>
              </a:ext>
            </a:extLst>
          </p:cNvPr>
          <p:cNvPicPr>
            <a:picLocks noChangeAspect="1"/>
          </p:cNvPicPr>
          <p:nvPr/>
        </p:nvPicPr>
        <p:blipFill>
          <a:blip r:embed="rId3"/>
          <a:stretch>
            <a:fillRect/>
          </a:stretch>
        </p:blipFill>
        <p:spPr>
          <a:xfrm>
            <a:off x="6336991" y="3562412"/>
            <a:ext cx="5282880" cy="2548575"/>
          </a:xfrm>
          <a:prstGeom prst="rect">
            <a:avLst/>
          </a:prstGeom>
        </p:spPr>
      </p:pic>
    </p:spTree>
    <p:extLst>
      <p:ext uri="{BB962C8B-B14F-4D97-AF65-F5344CB8AC3E}">
        <p14:creationId xmlns:p14="http://schemas.microsoft.com/office/powerpoint/2010/main" val="333117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DB1E-B6B8-BC6F-1806-1BC0E0B8252C}"/>
              </a:ext>
            </a:extLst>
          </p:cNvPr>
          <p:cNvSpPr>
            <a:spLocks noGrp="1"/>
          </p:cNvSpPr>
          <p:nvPr>
            <p:ph type="title"/>
          </p:nvPr>
        </p:nvSpPr>
        <p:spPr/>
        <p:txBody>
          <a:bodyPr/>
          <a:lstStyle/>
          <a:p>
            <a:pPr algn="ctr"/>
            <a:r>
              <a:rPr lang="en-US" b="1" dirty="0"/>
              <a:t>RE LIBRARY</a:t>
            </a:r>
          </a:p>
        </p:txBody>
      </p:sp>
      <p:sp>
        <p:nvSpPr>
          <p:cNvPr id="3" name="Content Placeholder 2">
            <a:extLst>
              <a:ext uri="{FF2B5EF4-FFF2-40B4-BE49-F238E27FC236}">
                <a16:creationId xmlns:a16="http://schemas.microsoft.com/office/drawing/2014/main" id="{70FD6422-EDAF-1B23-E035-34419E80FD6C}"/>
              </a:ext>
            </a:extLst>
          </p:cNvPr>
          <p:cNvSpPr>
            <a:spLocks noGrp="1"/>
          </p:cNvSpPr>
          <p:nvPr>
            <p:ph idx="1"/>
          </p:nvPr>
        </p:nvSpPr>
        <p:spPr>
          <a:xfrm>
            <a:off x="838200" y="1825625"/>
            <a:ext cx="62484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re library is known for its powerful regular expression capabilities, which are useful for pattern matching and text manipulation. However, its performance in detecting complex fraud patterns needs to be evaluated thoroughly</a:t>
            </a:r>
          </a:p>
          <a:p>
            <a:pPr marL="0" indent="0">
              <a:buNone/>
            </a:pPr>
            <a:r>
              <a:rPr lang="en-US" b="1" dirty="0">
                <a:latin typeface="Times New Roman" panose="02020603050405020304" pitchFamily="18" charset="0"/>
                <a:cs typeface="Times New Roman" panose="02020603050405020304" pitchFamily="18" charset="0"/>
              </a:rPr>
              <a:t>Methods of RE(REGEX) library:- </a:t>
            </a:r>
          </a:p>
          <a:p>
            <a:r>
              <a:rPr lang="en-US" dirty="0">
                <a:latin typeface="Times New Roman" panose="02020603050405020304" pitchFamily="18" charset="0"/>
                <a:cs typeface="Times New Roman" panose="02020603050405020304" pitchFamily="18" charset="0"/>
              </a:rPr>
              <a:t>Search </a:t>
            </a:r>
          </a:p>
          <a:p>
            <a:r>
              <a:rPr lang="en-US" dirty="0" err="1">
                <a:latin typeface="Times New Roman" panose="02020603050405020304" pitchFamily="18" charset="0"/>
                <a:cs typeface="Times New Roman" panose="02020603050405020304" pitchFamily="18" charset="0"/>
              </a:rPr>
              <a:t>Findall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Split</a:t>
            </a:r>
          </a:p>
          <a:p>
            <a:r>
              <a:rPr lang="en-US" dirty="0">
                <a:latin typeface="Times New Roman" panose="02020603050405020304" pitchFamily="18" charset="0"/>
                <a:cs typeface="Times New Roman" panose="02020603050405020304" pitchFamily="18" charset="0"/>
              </a:rPr>
              <a:t>Sub </a:t>
            </a:r>
          </a:p>
        </p:txBody>
      </p:sp>
      <p:sp>
        <p:nvSpPr>
          <p:cNvPr id="4" name="Footer Placeholder 3">
            <a:extLst>
              <a:ext uri="{FF2B5EF4-FFF2-40B4-BE49-F238E27FC236}">
                <a16:creationId xmlns:a16="http://schemas.microsoft.com/office/drawing/2014/main" id="{C50285C5-7A51-94AE-A44B-6C1B45E0A3A7}"/>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DDE1DE7-606E-E047-D6FA-469139CB0CCF}"/>
              </a:ext>
            </a:extLst>
          </p:cNvPr>
          <p:cNvSpPr>
            <a:spLocks noGrp="1"/>
          </p:cNvSpPr>
          <p:nvPr>
            <p:ph type="sldNum" sz="quarter" idx="12"/>
          </p:nvPr>
        </p:nvSpPr>
        <p:spPr/>
        <p:txBody>
          <a:bodyPr/>
          <a:lstStyle/>
          <a:p>
            <a:fld id="{4EE46D15-3898-4B85-9369-B7C77A63AF05}" type="slidenum">
              <a:rPr lang="en-US" smtClean="0"/>
              <a:t>13</a:t>
            </a:fld>
            <a:endParaRPr lang="en-US"/>
          </a:p>
        </p:txBody>
      </p:sp>
      <p:pic>
        <p:nvPicPr>
          <p:cNvPr id="7" name="Picture 6">
            <a:extLst>
              <a:ext uri="{FF2B5EF4-FFF2-40B4-BE49-F238E27FC236}">
                <a16:creationId xmlns:a16="http://schemas.microsoft.com/office/drawing/2014/main" id="{23DFE081-DAF2-4EB3-7C67-8ACC7B0C88DA}"/>
              </a:ext>
            </a:extLst>
          </p:cNvPr>
          <p:cNvPicPr>
            <a:picLocks noChangeAspect="1"/>
          </p:cNvPicPr>
          <p:nvPr/>
        </p:nvPicPr>
        <p:blipFill>
          <a:blip r:embed="rId2"/>
          <a:stretch>
            <a:fillRect/>
          </a:stretch>
        </p:blipFill>
        <p:spPr>
          <a:xfrm>
            <a:off x="7239000" y="1557854"/>
            <a:ext cx="3962400" cy="4080946"/>
          </a:xfrm>
          <a:prstGeom prst="rect">
            <a:avLst/>
          </a:prstGeom>
        </p:spPr>
      </p:pic>
    </p:spTree>
    <p:extLst>
      <p:ext uri="{BB962C8B-B14F-4D97-AF65-F5344CB8AC3E}">
        <p14:creationId xmlns:p14="http://schemas.microsoft.com/office/powerpoint/2010/main" val="382041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778B-8C5C-1483-EA9C-8F1A192D3C06}"/>
              </a:ext>
            </a:extLst>
          </p:cNvPr>
          <p:cNvSpPr>
            <a:spLocks noGrp="1"/>
          </p:cNvSpPr>
          <p:nvPr>
            <p:ph type="title"/>
          </p:nvPr>
        </p:nvSpPr>
        <p:spPr/>
        <p:txBody>
          <a:bodyPr/>
          <a:lstStyle/>
          <a:p>
            <a:pPr algn="ctr"/>
            <a:r>
              <a:rPr lang="en-US" b="1" dirty="0"/>
              <a:t>Predictions using RE Library</a:t>
            </a:r>
          </a:p>
        </p:txBody>
      </p:sp>
      <p:sp>
        <p:nvSpPr>
          <p:cNvPr id="4" name="Footer Placeholder 3">
            <a:extLst>
              <a:ext uri="{FF2B5EF4-FFF2-40B4-BE49-F238E27FC236}">
                <a16:creationId xmlns:a16="http://schemas.microsoft.com/office/drawing/2014/main" id="{2EF9AFAE-1E25-AC04-58EA-524C6023173E}"/>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A34D5FA9-1E8E-5592-CA93-D23EA0149A3C}"/>
              </a:ext>
            </a:extLst>
          </p:cNvPr>
          <p:cNvSpPr>
            <a:spLocks noGrp="1"/>
          </p:cNvSpPr>
          <p:nvPr>
            <p:ph type="sldNum" sz="quarter" idx="12"/>
          </p:nvPr>
        </p:nvSpPr>
        <p:spPr/>
        <p:txBody>
          <a:bodyPr/>
          <a:lstStyle/>
          <a:p>
            <a:fld id="{4EE46D15-3898-4B85-9369-B7C77A63AF05}" type="slidenum">
              <a:rPr lang="en-US" smtClean="0"/>
              <a:t>14</a:t>
            </a:fld>
            <a:endParaRPr lang="en-US"/>
          </a:p>
        </p:txBody>
      </p:sp>
      <p:pic>
        <p:nvPicPr>
          <p:cNvPr id="9" name="Content Placeholder 8">
            <a:extLst>
              <a:ext uri="{FF2B5EF4-FFF2-40B4-BE49-F238E27FC236}">
                <a16:creationId xmlns:a16="http://schemas.microsoft.com/office/drawing/2014/main" id="{DCF1944A-288A-9F65-E3A1-D5D9E4482279}"/>
              </a:ext>
            </a:extLst>
          </p:cNvPr>
          <p:cNvPicPr>
            <a:picLocks noGrp="1" noChangeAspect="1"/>
          </p:cNvPicPr>
          <p:nvPr>
            <p:ph idx="1"/>
          </p:nvPr>
        </p:nvPicPr>
        <p:blipFill>
          <a:blip r:embed="rId2"/>
          <a:stretch>
            <a:fillRect/>
          </a:stretch>
        </p:blipFill>
        <p:spPr>
          <a:xfrm>
            <a:off x="533400" y="1600200"/>
            <a:ext cx="5562600" cy="4572000"/>
          </a:xfrm>
        </p:spPr>
      </p:pic>
      <p:pic>
        <p:nvPicPr>
          <p:cNvPr id="11" name="Picture 10">
            <a:extLst>
              <a:ext uri="{FF2B5EF4-FFF2-40B4-BE49-F238E27FC236}">
                <a16:creationId xmlns:a16="http://schemas.microsoft.com/office/drawing/2014/main" id="{33AE81D4-EACA-4095-C82D-D4A96D2BC168}"/>
              </a:ext>
            </a:extLst>
          </p:cNvPr>
          <p:cNvPicPr>
            <a:picLocks noChangeAspect="1"/>
          </p:cNvPicPr>
          <p:nvPr/>
        </p:nvPicPr>
        <p:blipFill>
          <a:blip r:embed="rId3"/>
          <a:stretch>
            <a:fillRect/>
          </a:stretch>
        </p:blipFill>
        <p:spPr>
          <a:xfrm>
            <a:off x="6115974" y="1585096"/>
            <a:ext cx="5542625" cy="4771254"/>
          </a:xfrm>
          <a:prstGeom prst="rect">
            <a:avLst/>
          </a:prstGeom>
        </p:spPr>
      </p:pic>
    </p:spTree>
    <p:extLst>
      <p:ext uri="{BB962C8B-B14F-4D97-AF65-F5344CB8AC3E}">
        <p14:creationId xmlns:p14="http://schemas.microsoft.com/office/powerpoint/2010/main" val="201262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160A-E3A6-EB87-1EF5-E01525D79560}"/>
              </a:ext>
            </a:extLst>
          </p:cNvPr>
          <p:cNvSpPr>
            <a:spLocks noGrp="1"/>
          </p:cNvSpPr>
          <p:nvPr>
            <p:ph type="title"/>
          </p:nvPr>
        </p:nvSpPr>
        <p:spPr/>
        <p:txBody>
          <a:bodyPr/>
          <a:lstStyle/>
          <a:p>
            <a:pPr algn="ctr"/>
            <a:r>
              <a:rPr lang="en-US" b="1" dirty="0"/>
              <a:t>Evaluation of model</a:t>
            </a:r>
            <a:endParaRPr lang="en-US" dirty="0"/>
          </a:p>
        </p:txBody>
      </p:sp>
      <p:pic>
        <p:nvPicPr>
          <p:cNvPr id="7" name="Content Placeholder 6">
            <a:extLst>
              <a:ext uri="{FF2B5EF4-FFF2-40B4-BE49-F238E27FC236}">
                <a16:creationId xmlns:a16="http://schemas.microsoft.com/office/drawing/2014/main" id="{C0948A09-04E8-2D6A-57FC-61A20569066D}"/>
              </a:ext>
            </a:extLst>
          </p:cNvPr>
          <p:cNvPicPr>
            <a:picLocks noGrp="1" noChangeAspect="1"/>
          </p:cNvPicPr>
          <p:nvPr>
            <p:ph idx="1"/>
          </p:nvPr>
        </p:nvPicPr>
        <p:blipFill>
          <a:blip r:embed="rId2"/>
          <a:stretch>
            <a:fillRect/>
          </a:stretch>
        </p:blipFill>
        <p:spPr>
          <a:xfrm>
            <a:off x="6477000" y="2461485"/>
            <a:ext cx="4968671" cy="4115157"/>
          </a:xfrm>
        </p:spPr>
      </p:pic>
      <p:sp>
        <p:nvSpPr>
          <p:cNvPr id="4" name="Footer Placeholder 3">
            <a:extLst>
              <a:ext uri="{FF2B5EF4-FFF2-40B4-BE49-F238E27FC236}">
                <a16:creationId xmlns:a16="http://schemas.microsoft.com/office/drawing/2014/main" id="{057219DD-E785-FCC2-1157-A3D65EE77E9F}"/>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AFF09B63-B71B-0378-68DF-6D799007149F}"/>
              </a:ext>
            </a:extLst>
          </p:cNvPr>
          <p:cNvSpPr>
            <a:spLocks noGrp="1"/>
          </p:cNvSpPr>
          <p:nvPr>
            <p:ph type="sldNum" sz="quarter" idx="12"/>
          </p:nvPr>
        </p:nvSpPr>
        <p:spPr/>
        <p:txBody>
          <a:bodyPr/>
          <a:lstStyle/>
          <a:p>
            <a:fld id="{4EE46D15-3898-4B85-9369-B7C77A63AF05}" type="slidenum">
              <a:rPr lang="en-US" smtClean="0"/>
              <a:t>15</a:t>
            </a:fld>
            <a:endParaRPr lang="en-US"/>
          </a:p>
        </p:txBody>
      </p:sp>
      <p:pic>
        <p:nvPicPr>
          <p:cNvPr id="9" name="Picture 8">
            <a:extLst>
              <a:ext uri="{FF2B5EF4-FFF2-40B4-BE49-F238E27FC236}">
                <a16:creationId xmlns:a16="http://schemas.microsoft.com/office/drawing/2014/main" id="{C44B7D4A-BE44-D118-56BE-DBE295FBCCF5}"/>
              </a:ext>
            </a:extLst>
          </p:cNvPr>
          <p:cNvPicPr>
            <a:picLocks noChangeAspect="1"/>
          </p:cNvPicPr>
          <p:nvPr/>
        </p:nvPicPr>
        <p:blipFill>
          <a:blip r:embed="rId3"/>
          <a:stretch>
            <a:fillRect/>
          </a:stretch>
        </p:blipFill>
        <p:spPr>
          <a:xfrm>
            <a:off x="228600" y="1690688"/>
            <a:ext cx="6515665" cy="1356478"/>
          </a:xfrm>
          <a:prstGeom prst="rect">
            <a:avLst/>
          </a:prstGeom>
        </p:spPr>
      </p:pic>
    </p:spTree>
    <p:extLst>
      <p:ext uri="{BB962C8B-B14F-4D97-AF65-F5344CB8AC3E}">
        <p14:creationId xmlns:p14="http://schemas.microsoft.com/office/powerpoint/2010/main" val="244155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68E2-7025-51AB-815D-7184A8533EC5}"/>
              </a:ext>
            </a:extLst>
          </p:cNvPr>
          <p:cNvSpPr>
            <a:spLocks noGrp="1"/>
          </p:cNvSpPr>
          <p:nvPr>
            <p:ph type="title"/>
          </p:nvPr>
        </p:nvSpPr>
        <p:spPr/>
        <p:txBody>
          <a:bodyPr/>
          <a:lstStyle/>
          <a:p>
            <a:pPr algn="ctr"/>
            <a:r>
              <a:rPr lang="en-US" b="1" dirty="0"/>
              <a:t>Testing the model</a:t>
            </a:r>
          </a:p>
        </p:txBody>
      </p:sp>
      <p:sp>
        <p:nvSpPr>
          <p:cNvPr id="4" name="Footer Placeholder 3">
            <a:extLst>
              <a:ext uri="{FF2B5EF4-FFF2-40B4-BE49-F238E27FC236}">
                <a16:creationId xmlns:a16="http://schemas.microsoft.com/office/drawing/2014/main" id="{C11946E8-549C-57FD-47E6-511BD4F89201}"/>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D79A26BD-AAC6-8698-0AC2-B52B64B7EFF3}"/>
              </a:ext>
            </a:extLst>
          </p:cNvPr>
          <p:cNvSpPr>
            <a:spLocks noGrp="1"/>
          </p:cNvSpPr>
          <p:nvPr>
            <p:ph type="sldNum" sz="quarter" idx="12"/>
          </p:nvPr>
        </p:nvSpPr>
        <p:spPr/>
        <p:txBody>
          <a:bodyPr/>
          <a:lstStyle/>
          <a:p>
            <a:fld id="{4EE46D15-3898-4B85-9369-B7C77A63AF05}" type="slidenum">
              <a:rPr lang="en-US" smtClean="0"/>
              <a:t>16</a:t>
            </a:fld>
            <a:endParaRPr lang="en-US"/>
          </a:p>
        </p:txBody>
      </p:sp>
      <p:pic>
        <p:nvPicPr>
          <p:cNvPr id="10" name="Content Placeholder 9">
            <a:extLst>
              <a:ext uri="{FF2B5EF4-FFF2-40B4-BE49-F238E27FC236}">
                <a16:creationId xmlns:a16="http://schemas.microsoft.com/office/drawing/2014/main" id="{F5DE41F6-4BA7-9445-A58B-D91E207405B6}"/>
              </a:ext>
            </a:extLst>
          </p:cNvPr>
          <p:cNvPicPr>
            <a:picLocks noGrp="1" noChangeAspect="1"/>
          </p:cNvPicPr>
          <p:nvPr>
            <p:ph idx="1"/>
          </p:nvPr>
        </p:nvPicPr>
        <p:blipFill>
          <a:blip r:embed="rId2"/>
          <a:stretch>
            <a:fillRect/>
          </a:stretch>
        </p:blipFill>
        <p:spPr>
          <a:xfrm>
            <a:off x="152400" y="1690688"/>
            <a:ext cx="6629400" cy="2972446"/>
          </a:xfrm>
        </p:spPr>
      </p:pic>
      <p:pic>
        <p:nvPicPr>
          <p:cNvPr id="6" name="Picture 5">
            <a:extLst>
              <a:ext uri="{FF2B5EF4-FFF2-40B4-BE49-F238E27FC236}">
                <a16:creationId xmlns:a16="http://schemas.microsoft.com/office/drawing/2014/main" id="{F7F10327-B401-B60F-20BA-474B4499BEAD}"/>
              </a:ext>
            </a:extLst>
          </p:cNvPr>
          <p:cNvPicPr>
            <a:picLocks noChangeAspect="1"/>
          </p:cNvPicPr>
          <p:nvPr/>
        </p:nvPicPr>
        <p:blipFill>
          <a:blip r:embed="rId3"/>
          <a:stretch>
            <a:fillRect/>
          </a:stretch>
        </p:blipFill>
        <p:spPr>
          <a:xfrm>
            <a:off x="5943600" y="4876800"/>
            <a:ext cx="6082318" cy="838200"/>
          </a:xfrm>
          <a:prstGeom prst="rect">
            <a:avLst/>
          </a:prstGeom>
        </p:spPr>
      </p:pic>
    </p:spTree>
    <p:extLst>
      <p:ext uri="{BB962C8B-B14F-4D97-AF65-F5344CB8AC3E}">
        <p14:creationId xmlns:p14="http://schemas.microsoft.com/office/powerpoint/2010/main" val="123776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A127-FB96-EAFD-89C1-1AF07A0D3D03}"/>
              </a:ext>
            </a:extLst>
          </p:cNvPr>
          <p:cNvSpPr>
            <a:spLocks noGrp="1"/>
          </p:cNvSpPr>
          <p:nvPr>
            <p:ph type="title"/>
          </p:nvPr>
        </p:nvSpPr>
        <p:spPr/>
        <p:txBody>
          <a:bodyPr/>
          <a:lstStyle/>
          <a:p>
            <a:pPr algn="ctr"/>
            <a:r>
              <a:rPr lang="en-US" b="1" dirty="0"/>
              <a:t>Pattern Library</a:t>
            </a:r>
          </a:p>
        </p:txBody>
      </p:sp>
      <p:sp>
        <p:nvSpPr>
          <p:cNvPr id="3" name="Content Placeholder 2">
            <a:extLst>
              <a:ext uri="{FF2B5EF4-FFF2-40B4-BE49-F238E27FC236}">
                <a16:creationId xmlns:a16="http://schemas.microsoft.com/office/drawing/2014/main" id="{EB070750-CFB7-E6F3-D9D1-380EB9826910}"/>
              </a:ext>
            </a:extLst>
          </p:cNvPr>
          <p:cNvSpPr>
            <a:spLocks noGrp="1"/>
          </p:cNvSpPr>
          <p:nvPr>
            <p:ph idx="1"/>
          </p:nvPr>
        </p:nvSpPr>
        <p:spPr>
          <a:xfrm>
            <a:off x="838200" y="1825625"/>
            <a:ext cx="5334000" cy="4351338"/>
          </a:xfrm>
        </p:spPr>
        <p:txBody>
          <a:bodyPr>
            <a:normAutofit/>
          </a:bodyPr>
          <a:lstStyle/>
          <a:p>
            <a:r>
              <a:rPr lang="en-US" dirty="0">
                <a:latin typeface="Times New Roman" panose="02020603050405020304" pitchFamily="18" charset="0"/>
                <a:cs typeface="Times New Roman" panose="02020603050405020304" pitchFamily="18" charset="0"/>
              </a:rPr>
              <a:t>Establishing a systematic approach to cataloging and categorizing various fraudulent message patterns. Emphasizing the significance of consistency and scalability in library development.</a:t>
            </a:r>
          </a:p>
        </p:txBody>
      </p:sp>
      <p:sp>
        <p:nvSpPr>
          <p:cNvPr id="4" name="Footer Placeholder 3">
            <a:extLst>
              <a:ext uri="{FF2B5EF4-FFF2-40B4-BE49-F238E27FC236}">
                <a16:creationId xmlns:a16="http://schemas.microsoft.com/office/drawing/2014/main" id="{538BFB02-A137-469F-67DB-F9A2B5525B1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3B85BE57-6497-1475-1909-4D21C1277899}"/>
              </a:ext>
            </a:extLst>
          </p:cNvPr>
          <p:cNvSpPr>
            <a:spLocks noGrp="1"/>
          </p:cNvSpPr>
          <p:nvPr>
            <p:ph type="sldNum" sz="quarter" idx="12"/>
          </p:nvPr>
        </p:nvSpPr>
        <p:spPr/>
        <p:txBody>
          <a:bodyPr/>
          <a:lstStyle/>
          <a:p>
            <a:fld id="{4EE46D15-3898-4B85-9369-B7C77A63AF05}" type="slidenum">
              <a:rPr lang="en-US" smtClean="0"/>
              <a:t>17</a:t>
            </a:fld>
            <a:endParaRPr lang="en-US"/>
          </a:p>
        </p:txBody>
      </p:sp>
      <p:pic>
        <p:nvPicPr>
          <p:cNvPr id="9" name="Picture 8">
            <a:extLst>
              <a:ext uri="{FF2B5EF4-FFF2-40B4-BE49-F238E27FC236}">
                <a16:creationId xmlns:a16="http://schemas.microsoft.com/office/drawing/2014/main" id="{36D3F379-582D-2DC8-CFD1-FE39BCCF0D26}"/>
              </a:ext>
            </a:extLst>
          </p:cNvPr>
          <p:cNvPicPr>
            <a:picLocks noChangeAspect="1"/>
          </p:cNvPicPr>
          <p:nvPr/>
        </p:nvPicPr>
        <p:blipFill>
          <a:blip r:embed="rId2"/>
          <a:stretch>
            <a:fillRect/>
          </a:stretch>
        </p:blipFill>
        <p:spPr>
          <a:xfrm>
            <a:off x="7086600" y="1524000"/>
            <a:ext cx="3810000" cy="4513402"/>
          </a:xfrm>
          <a:prstGeom prst="rect">
            <a:avLst/>
          </a:prstGeom>
        </p:spPr>
      </p:pic>
    </p:spTree>
    <p:extLst>
      <p:ext uri="{BB962C8B-B14F-4D97-AF65-F5344CB8AC3E}">
        <p14:creationId xmlns:p14="http://schemas.microsoft.com/office/powerpoint/2010/main" val="321210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D64E-324B-2918-93A7-25BE4F3CC8BE}"/>
              </a:ext>
            </a:extLst>
          </p:cNvPr>
          <p:cNvSpPr>
            <a:spLocks noGrp="1"/>
          </p:cNvSpPr>
          <p:nvPr>
            <p:ph type="title"/>
          </p:nvPr>
        </p:nvSpPr>
        <p:spPr/>
        <p:txBody>
          <a:bodyPr/>
          <a:lstStyle/>
          <a:p>
            <a:pPr algn="ctr"/>
            <a:r>
              <a:rPr lang="en-US" b="1" dirty="0"/>
              <a:t>Predictions using Pattern Library</a:t>
            </a:r>
            <a:endParaRPr lang="en-US" dirty="0"/>
          </a:p>
        </p:txBody>
      </p:sp>
      <p:sp>
        <p:nvSpPr>
          <p:cNvPr id="4" name="Footer Placeholder 3">
            <a:extLst>
              <a:ext uri="{FF2B5EF4-FFF2-40B4-BE49-F238E27FC236}">
                <a16:creationId xmlns:a16="http://schemas.microsoft.com/office/drawing/2014/main" id="{5B8FAC35-BBB4-19CF-7945-B92B2A34F6F0}"/>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44B8F42-2080-4610-C9CE-69A56A9DD3B6}"/>
              </a:ext>
            </a:extLst>
          </p:cNvPr>
          <p:cNvSpPr>
            <a:spLocks noGrp="1"/>
          </p:cNvSpPr>
          <p:nvPr>
            <p:ph type="sldNum" sz="quarter" idx="12"/>
          </p:nvPr>
        </p:nvSpPr>
        <p:spPr/>
        <p:txBody>
          <a:bodyPr/>
          <a:lstStyle/>
          <a:p>
            <a:fld id="{4EE46D15-3898-4B85-9369-B7C77A63AF05}" type="slidenum">
              <a:rPr lang="en-US" smtClean="0"/>
              <a:t>18</a:t>
            </a:fld>
            <a:endParaRPr lang="en-US"/>
          </a:p>
        </p:txBody>
      </p:sp>
      <p:pic>
        <p:nvPicPr>
          <p:cNvPr id="6" name="Content Placeholder 5">
            <a:extLst>
              <a:ext uri="{FF2B5EF4-FFF2-40B4-BE49-F238E27FC236}">
                <a16:creationId xmlns:a16="http://schemas.microsoft.com/office/drawing/2014/main" id="{ED9A8272-500C-7CF8-7960-6C1AB7D2F994}"/>
              </a:ext>
            </a:extLst>
          </p:cNvPr>
          <p:cNvPicPr>
            <a:picLocks noGrp="1" noChangeAspect="1"/>
          </p:cNvPicPr>
          <p:nvPr>
            <p:ph idx="1"/>
          </p:nvPr>
        </p:nvPicPr>
        <p:blipFill>
          <a:blip r:embed="rId2"/>
          <a:stretch>
            <a:fillRect/>
          </a:stretch>
        </p:blipFill>
        <p:spPr>
          <a:xfrm>
            <a:off x="457200" y="1554317"/>
            <a:ext cx="5132471" cy="4541683"/>
          </a:xfrm>
          <a:prstGeom prst="rect">
            <a:avLst/>
          </a:prstGeom>
        </p:spPr>
      </p:pic>
      <p:pic>
        <p:nvPicPr>
          <p:cNvPr id="8" name="Picture 7">
            <a:extLst>
              <a:ext uri="{FF2B5EF4-FFF2-40B4-BE49-F238E27FC236}">
                <a16:creationId xmlns:a16="http://schemas.microsoft.com/office/drawing/2014/main" id="{862ED006-3A29-DC10-4912-6883CB7D62C3}"/>
              </a:ext>
            </a:extLst>
          </p:cNvPr>
          <p:cNvPicPr>
            <a:picLocks noChangeAspect="1"/>
          </p:cNvPicPr>
          <p:nvPr/>
        </p:nvPicPr>
        <p:blipFill>
          <a:blip r:embed="rId3"/>
          <a:stretch>
            <a:fillRect/>
          </a:stretch>
        </p:blipFill>
        <p:spPr>
          <a:xfrm>
            <a:off x="5791200" y="1554317"/>
            <a:ext cx="5410200" cy="845893"/>
          </a:xfrm>
          <a:prstGeom prst="rect">
            <a:avLst/>
          </a:prstGeom>
        </p:spPr>
      </p:pic>
      <p:pic>
        <p:nvPicPr>
          <p:cNvPr id="10" name="Picture 9">
            <a:extLst>
              <a:ext uri="{FF2B5EF4-FFF2-40B4-BE49-F238E27FC236}">
                <a16:creationId xmlns:a16="http://schemas.microsoft.com/office/drawing/2014/main" id="{7683A232-CF09-6B97-C798-6BCB91F38DDC}"/>
              </a:ext>
            </a:extLst>
          </p:cNvPr>
          <p:cNvPicPr>
            <a:picLocks noChangeAspect="1"/>
          </p:cNvPicPr>
          <p:nvPr/>
        </p:nvPicPr>
        <p:blipFill>
          <a:blip r:embed="rId4"/>
          <a:stretch>
            <a:fillRect/>
          </a:stretch>
        </p:blipFill>
        <p:spPr>
          <a:xfrm>
            <a:off x="5715000" y="2446041"/>
            <a:ext cx="5257800" cy="1744959"/>
          </a:xfrm>
          <a:prstGeom prst="rect">
            <a:avLst/>
          </a:prstGeom>
        </p:spPr>
      </p:pic>
      <p:pic>
        <p:nvPicPr>
          <p:cNvPr id="12" name="Picture 11">
            <a:extLst>
              <a:ext uri="{FF2B5EF4-FFF2-40B4-BE49-F238E27FC236}">
                <a16:creationId xmlns:a16="http://schemas.microsoft.com/office/drawing/2014/main" id="{597D1358-79A9-8F7E-E75B-34E3A1A74B30}"/>
              </a:ext>
            </a:extLst>
          </p:cNvPr>
          <p:cNvPicPr>
            <a:picLocks noChangeAspect="1"/>
          </p:cNvPicPr>
          <p:nvPr/>
        </p:nvPicPr>
        <p:blipFill>
          <a:blip r:embed="rId5"/>
          <a:stretch>
            <a:fillRect/>
          </a:stretch>
        </p:blipFill>
        <p:spPr>
          <a:xfrm>
            <a:off x="7239000" y="4197137"/>
            <a:ext cx="3063505" cy="2552921"/>
          </a:xfrm>
          <a:prstGeom prst="rect">
            <a:avLst/>
          </a:prstGeom>
        </p:spPr>
      </p:pic>
    </p:spTree>
    <p:extLst>
      <p:ext uri="{BB962C8B-B14F-4D97-AF65-F5344CB8AC3E}">
        <p14:creationId xmlns:p14="http://schemas.microsoft.com/office/powerpoint/2010/main" val="184222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ADD8-7BDE-2536-B67A-3FC76F0FC28D}"/>
              </a:ext>
            </a:extLst>
          </p:cNvPr>
          <p:cNvSpPr>
            <a:spLocks noGrp="1"/>
          </p:cNvSpPr>
          <p:nvPr>
            <p:ph type="title"/>
          </p:nvPr>
        </p:nvSpPr>
        <p:spPr/>
        <p:txBody>
          <a:bodyPr/>
          <a:lstStyle/>
          <a:p>
            <a:pPr algn="ctr"/>
            <a:r>
              <a:rPr lang="en-US" b="1" dirty="0"/>
              <a:t>Testing the model</a:t>
            </a:r>
            <a:endParaRPr lang="en-US" dirty="0"/>
          </a:p>
        </p:txBody>
      </p:sp>
      <p:pic>
        <p:nvPicPr>
          <p:cNvPr id="7" name="Content Placeholder 6">
            <a:extLst>
              <a:ext uri="{FF2B5EF4-FFF2-40B4-BE49-F238E27FC236}">
                <a16:creationId xmlns:a16="http://schemas.microsoft.com/office/drawing/2014/main" id="{9C9C60BC-3AB2-9D58-7735-06A4F27A4657}"/>
              </a:ext>
            </a:extLst>
          </p:cNvPr>
          <p:cNvPicPr>
            <a:picLocks noGrp="1" noChangeAspect="1"/>
          </p:cNvPicPr>
          <p:nvPr>
            <p:ph idx="1"/>
          </p:nvPr>
        </p:nvPicPr>
        <p:blipFill>
          <a:blip r:embed="rId2"/>
          <a:stretch>
            <a:fillRect/>
          </a:stretch>
        </p:blipFill>
        <p:spPr>
          <a:xfrm>
            <a:off x="381000" y="1690688"/>
            <a:ext cx="10631174" cy="1890712"/>
          </a:xfrm>
        </p:spPr>
      </p:pic>
      <p:sp>
        <p:nvSpPr>
          <p:cNvPr id="4" name="Footer Placeholder 3">
            <a:extLst>
              <a:ext uri="{FF2B5EF4-FFF2-40B4-BE49-F238E27FC236}">
                <a16:creationId xmlns:a16="http://schemas.microsoft.com/office/drawing/2014/main" id="{CB923A35-17B1-8E6A-9E2D-CBF9B8548C7A}"/>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F5D2850B-A7FA-AFC0-2D7D-55E1EAC2A59A}"/>
              </a:ext>
            </a:extLst>
          </p:cNvPr>
          <p:cNvSpPr>
            <a:spLocks noGrp="1"/>
          </p:cNvSpPr>
          <p:nvPr>
            <p:ph type="sldNum" sz="quarter" idx="12"/>
          </p:nvPr>
        </p:nvSpPr>
        <p:spPr/>
        <p:txBody>
          <a:bodyPr/>
          <a:lstStyle/>
          <a:p>
            <a:fld id="{4EE46D15-3898-4B85-9369-B7C77A63AF05}" type="slidenum">
              <a:rPr lang="en-US" smtClean="0"/>
              <a:t>19</a:t>
            </a:fld>
            <a:endParaRPr lang="en-US"/>
          </a:p>
        </p:txBody>
      </p:sp>
      <p:cxnSp>
        <p:nvCxnSpPr>
          <p:cNvPr id="9" name="Straight Arrow Connector 8">
            <a:extLst>
              <a:ext uri="{FF2B5EF4-FFF2-40B4-BE49-F238E27FC236}">
                <a16:creationId xmlns:a16="http://schemas.microsoft.com/office/drawing/2014/main" id="{6B2CED83-6D0A-9A8E-2766-A2970FB9D99F}"/>
              </a:ext>
            </a:extLst>
          </p:cNvPr>
          <p:cNvCxnSpPr/>
          <p:nvPr/>
        </p:nvCxnSpPr>
        <p:spPr>
          <a:xfrm>
            <a:off x="5424996" y="3733800"/>
            <a:ext cx="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EB05F5-FB49-47C0-CAB0-400D2AD8171F}"/>
              </a:ext>
            </a:extLst>
          </p:cNvPr>
          <p:cNvSpPr/>
          <p:nvPr/>
        </p:nvSpPr>
        <p:spPr>
          <a:xfrm>
            <a:off x="5427955" y="3890665"/>
            <a:ext cx="256512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OUTPUT</a:t>
            </a:r>
          </a:p>
        </p:txBody>
      </p:sp>
      <p:pic>
        <p:nvPicPr>
          <p:cNvPr id="13" name="Picture 12">
            <a:extLst>
              <a:ext uri="{FF2B5EF4-FFF2-40B4-BE49-F238E27FC236}">
                <a16:creationId xmlns:a16="http://schemas.microsoft.com/office/drawing/2014/main" id="{042CE510-7A5A-2345-C9DB-16F87113FA00}"/>
              </a:ext>
            </a:extLst>
          </p:cNvPr>
          <p:cNvPicPr>
            <a:picLocks noChangeAspect="1"/>
          </p:cNvPicPr>
          <p:nvPr/>
        </p:nvPicPr>
        <p:blipFill>
          <a:blip r:embed="rId3"/>
          <a:stretch>
            <a:fillRect/>
          </a:stretch>
        </p:blipFill>
        <p:spPr>
          <a:xfrm>
            <a:off x="2209801" y="5121687"/>
            <a:ext cx="6553200" cy="968955"/>
          </a:xfrm>
          <a:prstGeom prst="rect">
            <a:avLst/>
          </a:prstGeom>
        </p:spPr>
      </p:pic>
    </p:spTree>
    <p:extLst>
      <p:ext uri="{BB962C8B-B14F-4D97-AF65-F5344CB8AC3E}">
        <p14:creationId xmlns:p14="http://schemas.microsoft.com/office/powerpoint/2010/main" val="342150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F216-F96C-D01D-81BA-F24563F24212}"/>
              </a:ext>
            </a:extLst>
          </p:cNvPr>
          <p:cNvSpPr>
            <a:spLocks noGrp="1"/>
          </p:cNvSpPr>
          <p:nvPr>
            <p:ph type="title"/>
          </p:nvPr>
        </p:nvSpPr>
        <p:spPr/>
        <p:txBody>
          <a:bodyPr/>
          <a:lstStyle/>
          <a:p>
            <a:pPr algn="ctr"/>
            <a:r>
              <a:rPr lang="en-US" dirty="0">
                <a:latin typeface="Arial Black" panose="020B0A04020102020204" pitchFamily="34" charset="0"/>
              </a:rPr>
              <a:t>Introduction</a:t>
            </a:r>
            <a:r>
              <a:rPr lang="en-US" dirty="0"/>
              <a:t> </a:t>
            </a:r>
          </a:p>
        </p:txBody>
      </p:sp>
      <p:sp>
        <p:nvSpPr>
          <p:cNvPr id="3" name="Content Placeholder 2">
            <a:extLst>
              <a:ext uri="{FF2B5EF4-FFF2-40B4-BE49-F238E27FC236}">
                <a16:creationId xmlns:a16="http://schemas.microsoft.com/office/drawing/2014/main" id="{4432DDAD-FA2E-8435-2BC5-D1043FB55B45}"/>
              </a:ext>
            </a:extLst>
          </p:cNvPr>
          <p:cNvSpPr>
            <a:spLocks noGrp="1"/>
          </p:cNvSpPr>
          <p:nvPr>
            <p:ph idx="1"/>
          </p:nvPr>
        </p:nvSpPr>
        <p:spPr>
          <a:xfrm>
            <a:off x="838200" y="1825625"/>
            <a:ext cx="4876800" cy="4351338"/>
          </a:xfrm>
        </p:spPr>
        <p:txBody>
          <a:bodyPr/>
          <a:lstStyle/>
          <a:p>
            <a:r>
              <a:rPr lang="en-US" dirty="0"/>
              <a:t>In this presentation, we will explore how NLTK, RE and Pattern </a:t>
            </a:r>
            <a:r>
              <a:rPr lang="en-US"/>
              <a:t>libraries that </a:t>
            </a:r>
            <a:r>
              <a:rPr lang="en-US" dirty="0"/>
              <a:t>can enhance fraud message detection. We will discuss the challenges of fraud detection and how natural language processing techniques can be leveraged to improve accuracy and efficiency.</a:t>
            </a:r>
          </a:p>
        </p:txBody>
      </p:sp>
      <p:sp>
        <p:nvSpPr>
          <p:cNvPr id="4" name="Footer Placeholder 3">
            <a:extLst>
              <a:ext uri="{FF2B5EF4-FFF2-40B4-BE49-F238E27FC236}">
                <a16:creationId xmlns:a16="http://schemas.microsoft.com/office/drawing/2014/main" id="{3C5183B7-2997-27B0-38F2-75138BCCC60A}"/>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124A2F9-6B8E-2614-8608-A524FFCFA801}"/>
              </a:ext>
            </a:extLst>
          </p:cNvPr>
          <p:cNvSpPr>
            <a:spLocks noGrp="1"/>
          </p:cNvSpPr>
          <p:nvPr>
            <p:ph type="sldNum" sz="quarter" idx="12"/>
          </p:nvPr>
        </p:nvSpPr>
        <p:spPr/>
        <p:txBody>
          <a:bodyPr/>
          <a:lstStyle/>
          <a:p>
            <a:fld id="{4EE46D15-3898-4B85-9369-B7C77A63AF05}" type="slidenum">
              <a:rPr lang="en-US" smtClean="0"/>
              <a:t>2</a:t>
            </a:fld>
            <a:endParaRPr lang="en-US"/>
          </a:p>
        </p:txBody>
      </p:sp>
      <p:pic>
        <p:nvPicPr>
          <p:cNvPr id="7" name="Picture 6">
            <a:extLst>
              <a:ext uri="{FF2B5EF4-FFF2-40B4-BE49-F238E27FC236}">
                <a16:creationId xmlns:a16="http://schemas.microsoft.com/office/drawing/2014/main" id="{5E4C1359-CF11-44FB-9B9D-0FCE5197E61F}"/>
              </a:ext>
            </a:extLst>
          </p:cNvPr>
          <p:cNvPicPr>
            <a:picLocks noChangeAspect="1"/>
          </p:cNvPicPr>
          <p:nvPr/>
        </p:nvPicPr>
        <p:blipFill>
          <a:blip r:embed="rId2"/>
          <a:stretch>
            <a:fillRect/>
          </a:stretch>
        </p:blipFill>
        <p:spPr>
          <a:xfrm>
            <a:off x="7010400" y="1825625"/>
            <a:ext cx="3505200" cy="3660775"/>
          </a:xfrm>
          <a:prstGeom prst="rect">
            <a:avLst/>
          </a:prstGeom>
        </p:spPr>
      </p:pic>
    </p:spTree>
    <p:extLst>
      <p:ext uri="{BB962C8B-B14F-4D97-AF65-F5344CB8AC3E}">
        <p14:creationId xmlns:p14="http://schemas.microsoft.com/office/powerpoint/2010/main" val="228120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A2F6-F081-B02B-B65E-E93E58D9B41E}"/>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247CD9AA-2833-4D0D-3B93-BA5025CED8D3}"/>
              </a:ext>
            </a:extLst>
          </p:cNvPr>
          <p:cNvSpPr>
            <a:spLocks noGrp="1"/>
          </p:cNvSpPr>
          <p:nvPr>
            <p:ph idx="1"/>
          </p:nvPr>
        </p:nvSpPr>
        <p:spPr>
          <a:xfrm>
            <a:off x="762000" y="1825625"/>
            <a:ext cx="10515600" cy="4346575"/>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 conclusion, this presentation has provided a comprehensive analysis of NLP libraries for fraud message detection. It has highlighted the strengths, limitations, and future research directions in this domain. </a:t>
            </a:r>
          </a:p>
          <a:p>
            <a:r>
              <a:rPr lang="en-US" dirty="0">
                <a:latin typeface="Times New Roman" panose="02020603050405020304" pitchFamily="18" charset="0"/>
                <a:cs typeface="Times New Roman" panose="02020603050405020304" pitchFamily="18" charset="0"/>
              </a:rPr>
              <a:t>Leveraging the NLTK library for fraud message detection offers promising opportunities to enhance accuracy and efficiency. By harnessing the power of natural language processing, organizations can strengthen their defenses against fraudulent activities and safeguard their assets.</a:t>
            </a:r>
          </a:p>
          <a:p>
            <a:r>
              <a:rPr lang="en-US" dirty="0">
                <a:latin typeface="Times New Roman" panose="02020603050405020304" pitchFamily="18" charset="0"/>
                <a:cs typeface="Times New Roman" panose="02020603050405020304" pitchFamily="18" charset="0"/>
              </a:rPr>
              <a:t>The ‘re’ library in Python offers a powerful toolkit for detecting and preventing fraudulent messages. By leveraging re, organizations can strengthen their security measures and protect against potential financial losses and reputational damage caused by fraudulent content.</a:t>
            </a:r>
          </a:p>
          <a:p>
            <a:r>
              <a:rPr lang="en-US" dirty="0">
                <a:latin typeface="Times New Roman" panose="02020603050405020304" pitchFamily="18" charset="0"/>
                <a:cs typeface="Times New Roman" panose="02020603050405020304" pitchFamily="18" charset="0"/>
              </a:rPr>
              <a:t>Summarizing the pivotal role of a robust pattern library in combatting fraud messages. Encouraging ongoing refinement and expansion of the library to adapt to evolving </a:t>
            </a:r>
            <a:r>
              <a:rPr lang="en-US">
                <a:latin typeface="Times New Roman" panose="02020603050405020304" pitchFamily="18" charset="0"/>
                <a:cs typeface="Times New Roman" panose="02020603050405020304" pitchFamily="18" charset="0"/>
              </a:rPr>
              <a:t>fraud tactics.</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DEE86B1-C626-13FD-3FA0-EADD0408FDF9}"/>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BDBED77F-F7CD-F566-499B-8F8F306D9D9C}"/>
              </a:ext>
            </a:extLst>
          </p:cNvPr>
          <p:cNvSpPr>
            <a:spLocks noGrp="1"/>
          </p:cNvSpPr>
          <p:nvPr>
            <p:ph type="sldNum" sz="quarter" idx="12"/>
          </p:nvPr>
        </p:nvSpPr>
        <p:spPr/>
        <p:txBody>
          <a:bodyPr/>
          <a:lstStyle/>
          <a:p>
            <a:fld id="{4EE46D15-3898-4B85-9369-B7C77A63AF05}" type="slidenum">
              <a:rPr lang="en-US" smtClean="0"/>
              <a:t>20</a:t>
            </a:fld>
            <a:endParaRPr lang="en-US"/>
          </a:p>
        </p:txBody>
      </p:sp>
    </p:spTree>
    <p:extLst>
      <p:ext uri="{BB962C8B-B14F-4D97-AF65-F5344CB8AC3E}">
        <p14:creationId xmlns:p14="http://schemas.microsoft.com/office/powerpoint/2010/main" val="21159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8DCB-E4E7-E2EB-C875-DE6A22A2699D}"/>
              </a:ext>
            </a:extLst>
          </p:cNvPr>
          <p:cNvSpPr>
            <a:spLocks noGrp="1"/>
          </p:cNvSpPr>
          <p:nvPr>
            <p:ph type="title"/>
          </p:nvPr>
        </p:nvSpPr>
        <p:spPr>
          <a:xfrm>
            <a:off x="990600" y="2590800"/>
            <a:ext cx="10515600" cy="1325563"/>
          </a:xfrm>
        </p:spPr>
        <p:txBody>
          <a:bodyPr>
            <a:normAutofit/>
          </a:bodyPr>
          <a:lstStyle/>
          <a:p>
            <a:pPr algn="ctr"/>
            <a:r>
              <a:rPr lang="en-US" sz="6600" dirty="0">
                <a:latin typeface="Arial Black" panose="020B0A04020102020204" pitchFamily="34" charset="0"/>
              </a:rPr>
              <a:t>THANK YOU !!!</a:t>
            </a:r>
          </a:p>
        </p:txBody>
      </p:sp>
      <p:sp>
        <p:nvSpPr>
          <p:cNvPr id="4" name="Footer Placeholder 3">
            <a:extLst>
              <a:ext uri="{FF2B5EF4-FFF2-40B4-BE49-F238E27FC236}">
                <a16:creationId xmlns:a16="http://schemas.microsoft.com/office/drawing/2014/main" id="{E01B02E8-D485-FDEB-EBBF-A70FECEA2C81}"/>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2D9ABCFB-8092-2E5F-D303-972ED30EEFEA}"/>
              </a:ext>
            </a:extLst>
          </p:cNvPr>
          <p:cNvSpPr>
            <a:spLocks noGrp="1"/>
          </p:cNvSpPr>
          <p:nvPr>
            <p:ph type="sldNum" sz="quarter" idx="12"/>
          </p:nvPr>
        </p:nvSpPr>
        <p:spPr/>
        <p:txBody>
          <a:bodyPr/>
          <a:lstStyle/>
          <a:p>
            <a:fld id="{4EE46D15-3898-4B85-9369-B7C77A63AF05}" type="slidenum">
              <a:rPr lang="en-US" smtClean="0"/>
              <a:t>21</a:t>
            </a:fld>
            <a:endParaRPr lang="en-US"/>
          </a:p>
        </p:txBody>
      </p:sp>
    </p:spTree>
    <p:extLst>
      <p:ext uri="{BB962C8B-B14F-4D97-AF65-F5344CB8AC3E}">
        <p14:creationId xmlns:p14="http://schemas.microsoft.com/office/powerpoint/2010/main" val="2879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E679-376D-B98B-5A45-8697C277BB7A}"/>
              </a:ext>
            </a:extLst>
          </p:cNvPr>
          <p:cNvSpPr>
            <a:spLocks noGrp="1"/>
          </p:cNvSpPr>
          <p:nvPr>
            <p:ph type="title"/>
          </p:nvPr>
        </p:nvSpPr>
        <p:spPr/>
        <p:txBody>
          <a:bodyPr/>
          <a:lstStyle/>
          <a:p>
            <a:pPr algn="ctr"/>
            <a:r>
              <a:rPr lang="en-US" b="1" dirty="0"/>
              <a:t>Defining flow of Programming</a:t>
            </a:r>
            <a:endParaRPr lang="en-US" dirty="0"/>
          </a:p>
        </p:txBody>
      </p:sp>
      <p:sp>
        <p:nvSpPr>
          <p:cNvPr id="3" name="Content Placeholder 2">
            <a:extLst>
              <a:ext uri="{FF2B5EF4-FFF2-40B4-BE49-F238E27FC236}">
                <a16:creationId xmlns:a16="http://schemas.microsoft.com/office/drawing/2014/main" id="{644BEC0A-7147-A0A3-E5B4-6137328FE988}"/>
              </a:ext>
            </a:extLst>
          </p:cNvPr>
          <p:cNvSpPr>
            <a:spLocks noGrp="1"/>
          </p:cNvSpPr>
          <p:nvPr>
            <p:ph idx="1"/>
          </p:nvPr>
        </p:nvSpPr>
        <p:spPr>
          <a:xfrm>
            <a:off x="838200" y="1690688"/>
            <a:ext cx="10515600" cy="4481512"/>
          </a:xfrm>
        </p:spPr>
        <p:txBody>
          <a:bodyPr>
            <a:noAutofit/>
          </a:bodyPr>
          <a:lstStyle/>
          <a:p>
            <a:r>
              <a:rPr lang="en-US" sz="1800" dirty="0">
                <a:latin typeface="Times New Roman" panose="02020603050405020304" pitchFamily="18" charset="0"/>
                <a:cs typeface="Times New Roman" panose="02020603050405020304" pitchFamily="18" charset="0"/>
              </a:rPr>
              <a:t>Collection of data set: We have collected the data from </a:t>
            </a:r>
            <a:r>
              <a:rPr lang="en-US" sz="1800" dirty="0">
                <a:latin typeface="Times New Roman" panose="02020603050405020304" pitchFamily="18" charset="0"/>
                <a:cs typeface="Times New Roman" panose="02020603050405020304" pitchFamily="18" charset="0"/>
                <a:hlinkClick r:id="rId2"/>
              </a:rPr>
              <a:t>https://www.kaggle.com</a:t>
            </a:r>
            <a:r>
              <a:rPr lang="en-US" sz="1800" dirty="0">
                <a:latin typeface="Times New Roman" panose="02020603050405020304" pitchFamily="18" charset="0"/>
                <a:cs typeface="Times New Roman" panose="02020603050405020304" pitchFamily="18" charset="0"/>
              </a:rPr>
              <a:t> which was unstructured as the total data was not balanced in between ham and spam.</a:t>
            </a:r>
          </a:p>
          <a:p>
            <a:r>
              <a:rPr lang="en-US" sz="1800" dirty="0">
                <a:latin typeface="Times New Roman" panose="02020603050405020304" pitchFamily="18" charset="0"/>
                <a:cs typeface="Times New Roman" panose="02020603050405020304" pitchFamily="18" charset="0"/>
              </a:rPr>
              <a:t>So, we have structured it by removing ham and balancing the data. So that data mining can be done easily. Our data set is in text form.</a:t>
            </a:r>
          </a:p>
          <a:p>
            <a:r>
              <a:rPr lang="en-US" sz="1800" dirty="0">
                <a:latin typeface="Times New Roman" panose="02020603050405020304" pitchFamily="18" charset="0"/>
                <a:cs typeface="Times New Roman" panose="02020603050405020304" pitchFamily="18" charset="0"/>
              </a:rPr>
              <a:t>On the dataset we are going to do following processes:</a:t>
            </a:r>
          </a:p>
          <a:p>
            <a:r>
              <a:rPr lang="en-US" sz="1800" dirty="0">
                <a:latin typeface="Times New Roman" panose="02020603050405020304" pitchFamily="18" charset="0"/>
                <a:cs typeface="Times New Roman" panose="02020603050405020304" pitchFamily="18" charset="0"/>
              </a:rPr>
              <a:t>Labelling the columns.</a:t>
            </a:r>
          </a:p>
          <a:p>
            <a:r>
              <a:rPr lang="en-US" sz="1800" dirty="0">
                <a:latin typeface="Times New Roman" panose="02020603050405020304" pitchFamily="18" charset="0"/>
                <a:cs typeface="Times New Roman" panose="02020603050405020304" pitchFamily="18" charset="0"/>
              </a:rPr>
              <a:t>Polarity of the text.</a:t>
            </a:r>
          </a:p>
          <a:p>
            <a:r>
              <a:rPr lang="en-US" sz="1800" dirty="0">
                <a:latin typeface="Times New Roman" panose="02020603050405020304" pitchFamily="18" charset="0"/>
                <a:cs typeface="Times New Roman" panose="02020603050405020304" pitchFamily="18" charset="0"/>
              </a:rPr>
              <a:t>Cleaning and Preprocessing the data.</a:t>
            </a:r>
          </a:p>
          <a:p>
            <a:r>
              <a:rPr lang="en-US" sz="1800" dirty="0">
                <a:latin typeface="Times New Roman" panose="02020603050405020304" pitchFamily="18" charset="0"/>
                <a:cs typeface="Times New Roman" panose="02020603050405020304" pitchFamily="18" charset="0"/>
              </a:rPr>
              <a:t>Splitting data for train and test.</a:t>
            </a:r>
          </a:p>
          <a:p>
            <a:r>
              <a:rPr lang="en-US" sz="1800" dirty="0">
                <a:latin typeface="Times New Roman" panose="02020603050405020304" pitchFamily="18" charset="0"/>
                <a:cs typeface="Times New Roman" panose="02020603050405020304" pitchFamily="18" charset="0"/>
              </a:rPr>
              <a:t>Feature Extraction.</a:t>
            </a:r>
          </a:p>
          <a:p>
            <a:r>
              <a:rPr lang="en-US" sz="1800" dirty="0">
                <a:latin typeface="Times New Roman" panose="02020603050405020304" pitchFamily="18" charset="0"/>
                <a:cs typeface="Times New Roman" panose="02020603050405020304" pitchFamily="18" charset="0"/>
              </a:rPr>
              <a:t>Classification</a:t>
            </a:r>
          </a:p>
          <a:p>
            <a:r>
              <a:rPr lang="en-US" sz="1800" dirty="0">
                <a:latin typeface="Times New Roman" panose="02020603050405020304" pitchFamily="18" charset="0"/>
                <a:cs typeface="Times New Roman" panose="02020603050405020304" pitchFamily="18" charset="0"/>
              </a:rPr>
              <a:t>Evaluation</a:t>
            </a:r>
          </a:p>
          <a:p>
            <a:r>
              <a:rPr lang="en-US" sz="1800" dirty="0">
                <a:latin typeface="Times New Roman" panose="02020603050405020304" pitchFamily="18" charset="0"/>
                <a:cs typeface="Times New Roman" panose="02020603050405020304" pitchFamily="18" charset="0"/>
              </a:rPr>
              <a:t>Validation</a:t>
            </a:r>
          </a:p>
        </p:txBody>
      </p:sp>
      <p:sp>
        <p:nvSpPr>
          <p:cNvPr id="4" name="Footer Placeholder 3">
            <a:extLst>
              <a:ext uri="{FF2B5EF4-FFF2-40B4-BE49-F238E27FC236}">
                <a16:creationId xmlns:a16="http://schemas.microsoft.com/office/drawing/2014/main" id="{27780609-EF1A-CD1F-92FD-0A73F40FDF86}"/>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CDA1D81A-72BD-D2ED-2068-6AEFAD1F2AF7}"/>
              </a:ext>
            </a:extLst>
          </p:cNvPr>
          <p:cNvSpPr>
            <a:spLocks noGrp="1"/>
          </p:cNvSpPr>
          <p:nvPr>
            <p:ph type="sldNum" sz="quarter" idx="12"/>
          </p:nvPr>
        </p:nvSpPr>
        <p:spPr/>
        <p:txBody>
          <a:bodyPr/>
          <a:lstStyle/>
          <a:p>
            <a:fld id="{4EE46D15-3898-4B85-9369-B7C77A63AF05}" type="slidenum">
              <a:rPr lang="en-US" smtClean="0"/>
              <a:t>3</a:t>
            </a:fld>
            <a:endParaRPr lang="en-US"/>
          </a:p>
        </p:txBody>
      </p:sp>
    </p:spTree>
    <p:extLst>
      <p:ext uri="{BB962C8B-B14F-4D97-AF65-F5344CB8AC3E}">
        <p14:creationId xmlns:p14="http://schemas.microsoft.com/office/powerpoint/2010/main" val="151410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B72-5F51-C679-53D8-47815160B04C}"/>
              </a:ext>
            </a:extLst>
          </p:cNvPr>
          <p:cNvSpPr>
            <a:spLocks noGrp="1"/>
          </p:cNvSpPr>
          <p:nvPr>
            <p:ph type="title"/>
          </p:nvPr>
        </p:nvSpPr>
        <p:spPr/>
        <p:txBody>
          <a:bodyPr/>
          <a:lstStyle/>
          <a:p>
            <a:pPr algn="ctr"/>
            <a:r>
              <a:rPr lang="en-US" b="1" dirty="0"/>
              <a:t>DATA BALANCING</a:t>
            </a:r>
          </a:p>
        </p:txBody>
      </p:sp>
      <p:pic>
        <p:nvPicPr>
          <p:cNvPr id="7" name="Content Placeholder 6">
            <a:extLst>
              <a:ext uri="{FF2B5EF4-FFF2-40B4-BE49-F238E27FC236}">
                <a16:creationId xmlns:a16="http://schemas.microsoft.com/office/drawing/2014/main" id="{48B66090-87F7-DB39-45AF-DC82E0D634CA}"/>
              </a:ext>
            </a:extLst>
          </p:cNvPr>
          <p:cNvPicPr>
            <a:picLocks noGrp="1" noChangeAspect="1"/>
          </p:cNvPicPr>
          <p:nvPr>
            <p:ph idx="1"/>
          </p:nvPr>
        </p:nvPicPr>
        <p:blipFill>
          <a:blip r:embed="rId2"/>
          <a:stretch>
            <a:fillRect/>
          </a:stretch>
        </p:blipFill>
        <p:spPr>
          <a:xfrm>
            <a:off x="76201" y="1794933"/>
            <a:ext cx="5257800" cy="3821243"/>
          </a:xfrm>
        </p:spPr>
      </p:pic>
      <p:sp>
        <p:nvSpPr>
          <p:cNvPr id="4" name="Footer Placeholder 3">
            <a:extLst>
              <a:ext uri="{FF2B5EF4-FFF2-40B4-BE49-F238E27FC236}">
                <a16:creationId xmlns:a16="http://schemas.microsoft.com/office/drawing/2014/main" id="{46477BB8-3288-349A-EE7F-CA3090299FD3}"/>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79440EC0-E7A4-A64A-382F-9FCC00B62815}"/>
              </a:ext>
            </a:extLst>
          </p:cNvPr>
          <p:cNvSpPr>
            <a:spLocks noGrp="1"/>
          </p:cNvSpPr>
          <p:nvPr>
            <p:ph type="sldNum" sz="quarter" idx="12"/>
          </p:nvPr>
        </p:nvSpPr>
        <p:spPr/>
        <p:txBody>
          <a:bodyPr/>
          <a:lstStyle/>
          <a:p>
            <a:fld id="{4EE46D15-3898-4B85-9369-B7C77A63AF05}" type="slidenum">
              <a:rPr lang="en-US" smtClean="0"/>
              <a:t>4</a:t>
            </a:fld>
            <a:endParaRPr lang="en-US"/>
          </a:p>
        </p:txBody>
      </p:sp>
      <p:pic>
        <p:nvPicPr>
          <p:cNvPr id="9" name="Picture 8">
            <a:extLst>
              <a:ext uri="{FF2B5EF4-FFF2-40B4-BE49-F238E27FC236}">
                <a16:creationId xmlns:a16="http://schemas.microsoft.com/office/drawing/2014/main" id="{022F6EBC-2371-0C87-B9C4-F9366DF9DF85}"/>
              </a:ext>
            </a:extLst>
          </p:cNvPr>
          <p:cNvPicPr>
            <a:picLocks noChangeAspect="1"/>
          </p:cNvPicPr>
          <p:nvPr/>
        </p:nvPicPr>
        <p:blipFill>
          <a:blip r:embed="rId3"/>
          <a:stretch>
            <a:fillRect/>
          </a:stretch>
        </p:blipFill>
        <p:spPr>
          <a:xfrm>
            <a:off x="6477000" y="1794933"/>
            <a:ext cx="5159220" cy="3867641"/>
          </a:xfrm>
          <a:prstGeom prst="rect">
            <a:avLst/>
          </a:prstGeom>
        </p:spPr>
      </p:pic>
      <p:cxnSp>
        <p:nvCxnSpPr>
          <p:cNvPr id="11" name="Straight Arrow Connector 10">
            <a:extLst>
              <a:ext uri="{FF2B5EF4-FFF2-40B4-BE49-F238E27FC236}">
                <a16:creationId xmlns:a16="http://schemas.microsoft.com/office/drawing/2014/main" id="{9DB8232E-513F-2C4D-B7D4-B6D6EB8F840E}"/>
              </a:ext>
            </a:extLst>
          </p:cNvPr>
          <p:cNvCxnSpPr>
            <a:cxnSpLocks/>
            <a:stCxn id="7" idx="3"/>
          </p:cNvCxnSpPr>
          <p:nvPr/>
        </p:nvCxnSpPr>
        <p:spPr>
          <a:xfrm>
            <a:off x="5334001" y="3705555"/>
            <a:ext cx="1066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718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3DBC-D5C1-0C79-4DF1-52BF16DC2898}"/>
              </a:ext>
            </a:extLst>
          </p:cNvPr>
          <p:cNvSpPr>
            <a:spLocks noGrp="1"/>
          </p:cNvSpPr>
          <p:nvPr>
            <p:ph type="title"/>
          </p:nvPr>
        </p:nvSpPr>
        <p:spPr/>
        <p:txBody>
          <a:bodyPr/>
          <a:lstStyle/>
          <a:p>
            <a:pPr algn="ctr"/>
            <a:r>
              <a:rPr lang="en-US" b="1" dirty="0"/>
              <a:t>POLARITRY </a:t>
            </a:r>
          </a:p>
        </p:txBody>
      </p:sp>
      <p:sp>
        <p:nvSpPr>
          <p:cNvPr id="4" name="Footer Placeholder 3">
            <a:extLst>
              <a:ext uri="{FF2B5EF4-FFF2-40B4-BE49-F238E27FC236}">
                <a16:creationId xmlns:a16="http://schemas.microsoft.com/office/drawing/2014/main" id="{5DF38A1A-CA85-410B-B1B5-46621371A181}"/>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1B70B861-9F04-461C-C700-2470EF87B562}"/>
              </a:ext>
            </a:extLst>
          </p:cNvPr>
          <p:cNvSpPr>
            <a:spLocks noGrp="1"/>
          </p:cNvSpPr>
          <p:nvPr>
            <p:ph type="sldNum" sz="quarter" idx="12"/>
          </p:nvPr>
        </p:nvSpPr>
        <p:spPr/>
        <p:txBody>
          <a:bodyPr/>
          <a:lstStyle/>
          <a:p>
            <a:fld id="{4EE46D15-3898-4B85-9369-B7C77A63AF05}" type="slidenum">
              <a:rPr lang="en-US" smtClean="0"/>
              <a:t>5</a:t>
            </a:fld>
            <a:endParaRPr lang="en-US"/>
          </a:p>
        </p:txBody>
      </p:sp>
      <p:pic>
        <p:nvPicPr>
          <p:cNvPr id="9" name="Picture 8">
            <a:extLst>
              <a:ext uri="{FF2B5EF4-FFF2-40B4-BE49-F238E27FC236}">
                <a16:creationId xmlns:a16="http://schemas.microsoft.com/office/drawing/2014/main" id="{1BF53453-BB31-82B9-9316-168B64199BDB}"/>
              </a:ext>
            </a:extLst>
          </p:cNvPr>
          <p:cNvPicPr>
            <a:picLocks noChangeAspect="1"/>
          </p:cNvPicPr>
          <p:nvPr/>
        </p:nvPicPr>
        <p:blipFill>
          <a:blip r:embed="rId2"/>
          <a:stretch>
            <a:fillRect/>
          </a:stretch>
        </p:blipFill>
        <p:spPr>
          <a:xfrm>
            <a:off x="7311501" y="1600200"/>
            <a:ext cx="4495800" cy="3276600"/>
          </a:xfrm>
          <a:prstGeom prst="rect">
            <a:avLst/>
          </a:prstGeom>
        </p:spPr>
      </p:pic>
      <p:pic>
        <p:nvPicPr>
          <p:cNvPr id="10" name="Content Placeholder 9">
            <a:extLst>
              <a:ext uri="{FF2B5EF4-FFF2-40B4-BE49-F238E27FC236}">
                <a16:creationId xmlns:a16="http://schemas.microsoft.com/office/drawing/2014/main" id="{7A2609DD-AF9F-F19C-4C78-07FFAAA4ADF9}"/>
              </a:ext>
            </a:extLst>
          </p:cNvPr>
          <p:cNvPicPr>
            <a:picLocks noGrp="1" noChangeAspect="1"/>
          </p:cNvPicPr>
          <p:nvPr>
            <p:ph idx="1"/>
          </p:nvPr>
        </p:nvPicPr>
        <p:blipFill>
          <a:blip r:embed="rId3"/>
          <a:stretch>
            <a:fillRect/>
          </a:stretch>
        </p:blipFill>
        <p:spPr>
          <a:xfrm>
            <a:off x="457200" y="1600200"/>
            <a:ext cx="6477000" cy="4267570"/>
          </a:xfrm>
        </p:spPr>
      </p:pic>
    </p:spTree>
    <p:extLst>
      <p:ext uri="{BB962C8B-B14F-4D97-AF65-F5344CB8AC3E}">
        <p14:creationId xmlns:p14="http://schemas.microsoft.com/office/powerpoint/2010/main" val="5618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BD73-2B0C-58E6-67E9-75D9CC3C05F4}"/>
              </a:ext>
            </a:extLst>
          </p:cNvPr>
          <p:cNvSpPr>
            <a:spLocks noGrp="1"/>
          </p:cNvSpPr>
          <p:nvPr>
            <p:ph type="title"/>
          </p:nvPr>
        </p:nvSpPr>
        <p:spPr/>
        <p:txBody>
          <a:bodyPr/>
          <a:lstStyle/>
          <a:p>
            <a:r>
              <a:rPr lang="en-US" dirty="0"/>
              <a:t>Natural Language Tool-Kit (NLTK) Library</a:t>
            </a:r>
          </a:p>
        </p:txBody>
      </p:sp>
      <p:sp>
        <p:nvSpPr>
          <p:cNvPr id="3" name="Content Placeholder 2">
            <a:extLst>
              <a:ext uri="{FF2B5EF4-FFF2-40B4-BE49-F238E27FC236}">
                <a16:creationId xmlns:a16="http://schemas.microsoft.com/office/drawing/2014/main" id="{2D2655C3-1E10-AC71-69D0-F5BD743BC4F5}"/>
              </a:ext>
            </a:extLst>
          </p:cNvPr>
          <p:cNvSpPr>
            <a:spLocks noGrp="1"/>
          </p:cNvSpPr>
          <p:nvPr>
            <p:ph idx="1"/>
          </p:nvPr>
        </p:nvSpPr>
        <p:spPr>
          <a:xfrm>
            <a:off x="838200" y="1825625"/>
            <a:ext cx="4953000" cy="4351338"/>
          </a:xfrm>
        </p:spPr>
        <p:txBody>
          <a:bodyPr>
            <a:normAutofit/>
          </a:bodyPr>
          <a:lstStyle/>
          <a:p>
            <a:r>
              <a:rPr lang="en-US" dirty="0">
                <a:latin typeface="Times New Roman" panose="02020603050405020304" pitchFamily="18" charset="0"/>
                <a:cs typeface="Times New Roman" panose="02020603050405020304" pitchFamily="18" charset="0"/>
              </a:rPr>
              <a:t>The Natural Language Toolkit (NLTK) is a powerful library for natural language processing in Python. It provides tools for tokenization, stemming, tagging, parsing, and semantic reasoning, making it an ideal choice for analyzing and understanding text data</a:t>
            </a:r>
          </a:p>
        </p:txBody>
      </p:sp>
      <p:sp>
        <p:nvSpPr>
          <p:cNvPr id="4" name="Footer Placeholder 3">
            <a:extLst>
              <a:ext uri="{FF2B5EF4-FFF2-40B4-BE49-F238E27FC236}">
                <a16:creationId xmlns:a16="http://schemas.microsoft.com/office/drawing/2014/main" id="{C0DF34C9-D7F1-451B-2F51-AA96D06555A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174766AD-048E-8A19-E449-15F83835CB7D}"/>
              </a:ext>
            </a:extLst>
          </p:cNvPr>
          <p:cNvSpPr>
            <a:spLocks noGrp="1"/>
          </p:cNvSpPr>
          <p:nvPr>
            <p:ph type="sldNum" sz="quarter" idx="12"/>
          </p:nvPr>
        </p:nvSpPr>
        <p:spPr/>
        <p:txBody>
          <a:bodyPr/>
          <a:lstStyle/>
          <a:p>
            <a:fld id="{4EE46D15-3898-4B85-9369-B7C77A63AF05}" type="slidenum">
              <a:rPr lang="en-US" smtClean="0"/>
              <a:t>6</a:t>
            </a:fld>
            <a:endParaRPr lang="en-US"/>
          </a:p>
        </p:txBody>
      </p:sp>
      <p:pic>
        <p:nvPicPr>
          <p:cNvPr id="7" name="Picture 6">
            <a:extLst>
              <a:ext uri="{FF2B5EF4-FFF2-40B4-BE49-F238E27FC236}">
                <a16:creationId xmlns:a16="http://schemas.microsoft.com/office/drawing/2014/main" id="{AD47B0C8-5315-32C1-438D-DC68D32E4B6E}"/>
              </a:ext>
            </a:extLst>
          </p:cNvPr>
          <p:cNvPicPr>
            <a:picLocks noChangeAspect="1"/>
          </p:cNvPicPr>
          <p:nvPr/>
        </p:nvPicPr>
        <p:blipFill>
          <a:blip r:embed="rId2"/>
          <a:stretch>
            <a:fillRect/>
          </a:stretch>
        </p:blipFill>
        <p:spPr>
          <a:xfrm>
            <a:off x="6857868" y="1825625"/>
            <a:ext cx="4114800" cy="3736975"/>
          </a:xfrm>
          <a:prstGeom prst="rect">
            <a:avLst/>
          </a:prstGeom>
        </p:spPr>
      </p:pic>
    </p:spTree>
    <p:extLst>
      <p:ext uri="{BB962C8B-B14F-4D97-AF65-F5344CB8AC3E}">
        <p14:creationId xmlns:p14="http://schemas.microsoft.com/office/powerpoint/2010/main" val="159764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FB69-F561-A52F-353F-417EBDF39C50}"/>
              </a:ext>
            </a:extLst>
          </p:cNvPr>
          <p:cNvSpPr>
            <a:spLocks noGrp="1"/>
          </p:cNvSpPr>
          <p:nvPr>
            <p:ph type="title"/>
          </p:nvPr>
        </p:nvSpPr>
        <p:spPr/>
        <p:txBody>
          <a:bodyPr/>
          <a:lstStyle/>
          <a:p>
            <a:pPr algn="ctr"/>
            <a:r>
              <a:rPr lang="en-US" b="1" dirty="0"/>
              <a:t>DATA PRE-PROCESSING</a:t>
            </a:r>
            <a:endParaRPr lang="en-US" dirty="0"/>
          </a:p>
        </p:txBody>
      </p:sp>
      <p:sp>
        <p:nvSpPr>
          <p:cNvPr id="3" name="Content Placeholder 2">
            <a:extLst>
              <a:ext uri="{FF2B5EF4-FFF2-40B4-BE49-F238E27FC236}">
                <a16:creationId xmlns:a16="http://schemas.microsoft.com/office/drawing/2014/main" id="{D9119C41-7ABA-5EB7-453E-ACD7E06A29BA}"/>
              </a:ext>
            </a:extLst>
          </p:cNvPr>
          <p:cNvSpPr>
            <a:spLocks noGrp="1"/>
          </p:cNvSpPr>
          <p:nvPr>
            <p:ph idx="1"/>
          </p:nvPr>
        </p:nvSpPr>
        <p:spPr>
          <a:xfrm>
            <a:off x="838200" y="1820862"/>
            <a:ext cx="5562600" cy="4351338"/>
          </a:xfrm>
        </p:spPr>
        <p:txBody>
          <a:bodyPr/>
          <a:lstStyle/>
          <a:p>
            <a:r>
              <a:rPr lang="en-US" dirty="0">
                <a:latin typeface="Times New Roman" panose="02020603050405020304" pitchFamily="18" charset="0"/>
                <a:cs typeface="Times New Roman" panose="02020603050405020304" pitchFamily="18" charset="0"/>
              </a:rPr>
              <a:t>Before applying fraud detection algorithms, text data must undergo preprocessing. This includes tasks such as tokenization, removing stop words, and stemming. NLTK offers efficient methods to perform these tasks, improving the quality of input data for fraud detection models.</a:t>
            </a:r>
          </a:p>
        </p:txBody>
      </p:sp>
      <p:sp>
        <p:nvSpPr>
          <p:cNvPr id="4" name="Footer Placeholder 3">
            <a:extLst>
              <a:ext uri="{FF2B5EF4-FFF2-40B4-BE49-F238E27FC236}">
                <a16:creationId xmlns:a16="http://schemas.microsoft.com/office/drawing/2014/main" id="{EC1BDD88-2D61-1E38-1AA1-8B371292E84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37F822EA-BA94-07F0-4798-B2C6D2A48E6A}"/>
              </a:ext>
            </a:extLst>
          </p:cNvPr>
          <p:cNvSpPr>
            <a:spLocks noGrp="1"/>
          </p:cNvSpPr>
          <p:nvPr>
            <p:ph type="sldNum" sz="quarter" idx="12"/>
          </p:nvPr>
        </p:nvSpPr>
        <p:spPr/>
        <p:txBody>
          <a:bodyPr/>
          <a:lstStyle/>
          <a:p>
            <a:fld id="{4EE46D15-3898-4B85-9369-B7C77A63AF05}" type="slidenum">
              <a:rPr lang="en-US" smtClean="0"/>
              <a:t>7</a:t>
            </a:fld>
            <a:endParaRPr lang="en-US"/>
          </a:p>
        </p:txBody>
      </p:sp>
      <p:pic>
        <p:nvPicPr>
          <p:cNvPr id="7" name="Picture 6">
            <a:extLst>
              <a:ext uri="{FF2B5EF4-FFF2-40B4-BE49-F238E27FC236}">
                <a16:creationId xmlns:a16="http://schemas.microsoft.com/office/drawing/2014/main" id="{B4F07496-73F9-9FF6-1C96-C8DB708E9394}"/>
              </a:ext>
            </a:extLst>
          </p:cNvPr>
          <p:cNvPicPr>
            <a:picLocks noChangeAspect="1"/>
          </p:cNvPicPr>
          <p:nvPr/>
        </p:nvPicPr>
        <p:blipFill rotWithShape="1">
          <a:blip r:embed="rId2"/>
          <a:srcRect t="1955"/>
          <a:stretch/>
        </p:blipFill>
        <p:spPr>
          <a:xfrm>
            <a:off x="7239000" y="1690688"/>
            <a:ext cx="3581400" cy="3871911"/>
          </a:xfrm>
          <a:prstGeom prst="rect">
            <a:avLst/>
          </a:prstGeom>
        </p:spPr>
      </p:pic>
    </p:spTree>
    <p:extLst>
      <p:ext uri="{BB962C8B-B14F-4D97-AF65-F5344CB8AC3E}">
        <p14:creationId xmlns:p14="http://schemas.microsoft.com/office/powerpoint/2010/main" val="186313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1486-26F1-6D52-4950-F3DEBDA4D5AD}"/>
              </a:ext>
            </a:extLst>
          </p:cNvPr>
          <p:cNvSpPr>
            <a:spLocks noGrp="1"/>
          </p:cNvSpPr>
          <p:nvPr>
            <p:ph type="title"/>
          </p:nvPr>
        </p:nvSpPr>
        <p:spPr/>
        <p:txBody>
          <a:bodyPr/>
          <a:lstStyle/>
          <a:p>
            <a:pPr algn="ctr"/>
            <a:r>
              <a:rPr lang="en-US" b="1" dirty="0"/>
              <a:t>DATA PRE-PROCESSING</a:t>
            </a:r>
          </a:p>
        </p:txBody>
      </p:sp>
      <p:pic>
        <p:nvPicPr>
          <p:cNvPr id="7" name="Content Placeholder 6">
            <a:extLst>
              <a:ext uri="{FF2B5EF4-FFF2-40B4-BE49-F238E27FC236}">
                <a16:creationId xmlns:a16="http://schemas.microsoft.com/office/drawing/2014/main" id="{EDEF7935-8C02-4C48-B7BB-39FFAD3AABFB}"/>
              </a:ext>
            </a:extLst>
          </p:cNvPr>
          <p:cNvPicPr>
            <a:picLocks noGrp="1" noChangeAspect="1"/>
          </p:cNvPicPr>
          <p:nvPr>
            <p:ph idx="1"/>
          </p:nvPr>
        </p:nvPicPr>
        <p:blipFill>
          <a:blip r:embed="rId2"/>
          <a:stretch>
            <a:fillRect/>
          </a:stretch>
        </p:blipFill>
        <p:spPr>
          <a:xfrm>
            <a:off x="685800" y="1981200"/>
            <a:ext cx="6324600" cy="3551228"/>
          </a:xfrm>
        </p:spPr>
      </p:pic>
      <p:sp>
        <p:nvSpPr>
          <p:cNvPr id="4" name="Footer Placeholder 3">
            <a:extLst>
              <a:ext uri="{FF2B5EF4-FFF2-40B4-BE49-F238E27FC236}">
                <a16:creationId xmlns:a16="http://schemas.microsoft.com/office/drawing/2014/main" id="{735595CE-2CD6-2C22-8E97-DA25B9DB1DAB}"/>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E12A8AC5-1AC2-A2BA-FCA4-0D4A8733D817}"/>
              </a:ext>
            </a:extLst>
          </p:cNvPr>
          <p:cNvSpPr>
            <a:spLocks noGrp="1"/>
          </p:cNvSpPr>
          <p:nvPr>
            <p:ph type="sldNum" sz="quarter" idx="12"/>
          </p:nvPr>
        </p:nvSpPr>
        <p:spPr/>
        <p:txBody>
          <a:bodyPr/>
          <a:lstStyle/>
          <a:p>
            <a:fld id="{4EE46D15-3898-4B85-9369-B7C77A63AF05}" type="slidenum">
              <a:rPr lang="en-US" smtClean="0"/>
              <a:t>8</a:t>
            </a:fld>
            <a:endParaRPr lang="en-US"/>
          </a:p>
        </p:txBody>
      </p:sp>
      <p:pic>
        <p:nvPicPr>
          <p:cNvPr id="9" name="Picture 8">
            <a:extLst>
              <a:ext uri="{FF2B5EF4-FFF2-40B4-BE49-F238E27FC236}">
                <a16:creationId xmlns:a16="http://schemas.microsoft.com/office/drawing/2014/main" id="{19C0D034-8C6E-D7C7-0360-72B2BA934C59}"/>
              </a:ext>
            </a:extLst>
          </p:cNvPr>
          <p:cNvPicPr>
            <a:picLocks noChangeAspect="1"/>
          </p:cNvPicPr>
          <p:nvPr/>
        </p:nvPicPr>
        <p:blipFill>
          <a:blip r:embed="rId3"/>
          <a:stretch>
            <a:fillRect/>
          </a:stretch>
        </p:blipFill>
        <p:spPr>
          <a:xfrm>
            <a:off x="7239000" y="1828800"/>
            <a:ext cx="4114800" cy="3703628"/>
          </a:xfrm>
          <a:prstGeom prst="rect">
            <a:avLst/>
          </a:prstGeom>
        </p:spPr>
      </p:pic>
    </p:spTree>
    <p:extLst>
      <p:ext uri="{BB962C8B-B14F-4D97-AF65-F5344CB8AC3E}">
        <p14:creationId xmlns:p14="http://schemas.microsoft.com/office/powerpoint/2010/main" val="106485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AB22-F6A5-B9B7-A303-0379A50A7F7E}"/>
              </a:ext>
            </a:extLst>
          </p:cNvPr>
          <p:cNvSpPr>
            <a:spLocks noGrp="1"/>
          </p:cNvSpPr>
          <p:nvPr>
            <p:ph type="title"/>
          </p:nvPr>
        </p:nvSpPr>
        <p:spPr/>
        <p:txBody>
          <a:bodyPr/>
          <a:lstStyle/>
          <a:p>
            <a:pPr algn="ctr"/>
            <a:r>
              <a:rPr lang="en-US" b="1" dirty="0"/>
              <a:t>DATA PRE-PROCESSING</a:t>
            </a:r>
          </a:p>
        </p:txBody>
      </p:sp>
      <p:sp>
        <p:nvSpPr>
          <p:cNvPr id="4" name="Footer Placeholder 3">
            <a:extLst>
              <a:ext uri="{FF2B5EF4-FFF2-40B4-BE49-F238E27FC236}">
                <a16:creationId xmlns:a16="http://schemas.microsoft.com/office/drawing/2014/main" id="{A0FCB163-0897-DC49-69D5-824E0917B002}"/>
              </a:ext>
            </a:extLst>
          </p:cNvPr>
          <p:cNvSpPr>
            <a:spLocks noGrp="1"/>
          </p:cNvSpPr>
          <p:nvPr>
            <p:ph type="ftr" sz="quarter" idx="11"/>
          </p:nvPr>
        </p:nvSpPr>
        <p:spPr/>
        <p:txBody>
          <a:bodyPr/>
          <a:lstStyle/>
          <a:p>
            <a:r>
              <a:rPr lang="en-US"/>
              <a:t>Department of Computer Science </a:t>
            </a:r>
            <a:endParaRPr lang="en-US" dirty="0"/>
          </a:p>
        </p:txBody>
      </p:sp>
      <p:sp>
        <p:nvSpPr>
          <p:cNvPr id="5" name="Slide Number Placeholder 4">
            <a:extLst>
              <a:ext uri="{FF2B5EF4-FFF2-40B4-BE49-F238E27FC236}">
                <a16:creationId xmlns:a16="http://schemas.microsoft.com/office/drawing/2014/main" id="{FE89280E-106A-F60A-E020-E393F192B184}"/>
              </a:ext>
            </a:extLst>
          </p:cNvPr>
          <p:cNvSpPr>
            <a:spLocks noGrp="1"/>
          </p:cNvSpPr>
          <p:nvPr>
            <p:ph type="sldNum" sz="quarter" idx="12"/>
          </p:nvPr>
        </p:nvSpPr>
        <p:spPr/>
        <p:txBody>
          <a:bodyPr/>
          <a:lstStyle/>
          <a:p>
            <a:fld id="{4EE46D15-3898-4B85-9369-B7C77A63AF05}" type="slidenum">
              <a:rPr lang="en-US" smtClean="0"/>
              <a:t>9</a:t>
            </a:fld>
            <a:endParaRPr lang="en-US"/>
          </a:p>
        </p:txBody>
      </p:sp>
      <p:pic>
        <p:nvPicPr>
          <p:cNvPr id="10" name="Content Placeholder 9">
            <a:extLst>
              <a:ext uri="{FF2B5EF4-FFF2-40B4-BE49-F238E27FC236}">
                <a16:creationId xmlns:a16="http://schemas.microsoft.com/office/drawing/2014/main" id="{4CB1B478-5C07-E8C7-DF8E-479052168D1E}"/>
              </a:ext>
            </a:extLst>
          </p:cNvPr>
          <p:cNvPicPr>
            <a:picLocks noGrp="1" noChangeAspect="1"/>
          </p:cNvPicPr>
          <p:nvPr>
            <p:ph idx="1"/>
          </p:nvPr>
        </p:nvPicPr>
        <p:blipFill>
          <a:blip r:embed="rId2"/>
          <a:stretch>
            <a:fillRect/>
          </a:stretch>
        </p:blipFill>
        <p:spPr>
          <a:xfrm>
            <a:off x="228600" y="1690688"/>
            <a:ext cx="6019800" cy="4176712"/>
          </a:xfrm>
        </p:spPr>
      </p:pic>
      <p:pic>
        <p:nvPicPr>
          <p:cNvPr id="14" name="Picture 13">
            <a:extLst>
              <a:ext uri="{FF2B5EF4-FFF2-40B4-BE49-F238E27FC236}">
                <a16:creationId xmlns:a16="http://schemas.microsoft.com/office/drawing/2014/main" id="{5B8A70A6-6A39-23C4-C106-B0EA5217A30D}"/>
              </a:ext>
            </a:extLst>
          </p:cNvPr>
          <p:cNvPicPr>
            <a:picLocks noChangeAspect="1"/>
          </p:cNvPicPr>
          <p:nvPr/>
        </p:nvPicPr>
        <p:blipFill rotWithShape="1">
          <a:blip r:embed="rId3"/>
          <a:srcRect t="1155"/>
          <a:stretch/>
        </p:blipFill>
        <p:spPr>
          <a:xfrm>
            <a:off x="5715001" y="2096841"/>
            <a:ext cx="6301706" cy="3541959"/>
          </a:xfrm>
          <a:prstGeom prst="rect">
            <a:avLst/>
          </a:prstGeom>
        </p:spPr>
      </p:pic>
    </p:spTree>
    <p:extLst>
      <p:ext uri="{BB962C8B-B14F-4D97-AF65-F5344CB8AC3E}">
        <p14:creationId xmlns:p14="http://schemas.microsoft.com/office/powerpoint/2010/main" val="4264369999"/>
      </p:ext>
    </p:extLst>
  </p:cSld>
  <p:clrMapOvr>
    <a:masterClrMapping/>
  </p:clrMapOvr>
</p:sld>
</file>

<file path=ppt/theme/theme1.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3115</TotalTime>
  <Words>672</Words>
  <Application>Microsoft Office PowerPoint</Application>
  <PresentationFormat>Widescreen</PresentationFormat>
  <Paragraphs>97</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Black</vt:lpstr>
      <vt:lpstr>Calibri</vt:lpstr>
      <vt:lpstr>Calibri Light</vt:lpstr>
      <vt:lpstr>Times New Roman</vt:lpstr>
      <vt:lpstr>5_Office Theme</vt:lpstr>
      <vt:lpstr>3_Office Theme</vt:lpstr>
      <vt:lpstr>PowerPoint Presentation</vt:lpstr>
      <vt:lpstr>Introduction </vt:lpstr>
      <vt:lpstr>Defining flow of Programming</vt:lpstr>
      <vt:lpstr>DATA BALANCING</vt:lpstr>
      <vt:lpstr>POLARITRY </vt:lpstr>
      <vt:lpstr>Natural Language Tool-Kit (NLTK) Library</vt:lpstr>
      <vt:lpstr>DATA PRE-PROCESSING</vt:lpstr>
      <vt:lpstr>DATA PRE-PROCESSING</vt:lpstr>
      <vt:lpstr>DATA PRE-PROCESSING</vt:lpstr>
      <vt:lpstr>CLASSIFYING DATA AND PREDICTION MATRIX</vt:lpstr>
      <vt:lpstr>Evaluation of model</vt:lpstr>
      <vt:lpstr>Testing the model</vt:lpstr>
      <vt:lpstr>RE LIBRARY</vt:lpstr>
      <vt:lpstr>Predictions using RE Library</vt:lpstr>
      <vt:lpstr>Evaluation of model</vt:lpstr>
      <vt:lpstr>Testing the model</vt:lpstr>
      <vt:lpstr>Pattern Library</vt:lpstr>
      <vt:lpstr>Predictions using Pattern Library</vt:lpstr>
      <vt:lpstr>Testing the model</vt:lpstr>
      <vt:lpstr>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Khyati Rami</dc:creator>
  <cp:lastModifiedBy>Dipali Pandya</cp:lastModifiedBy>
  <cp:revision>169</cp:revision>
  <dcterms:created xsi:type="dcterms:W3CDTF">2019-12-05T09:02:25Z</dcterms:created>
  <dcterms:modified xsi:type="dcterms:W3CDTF">2024-01-05T04:36:33Z</dcterms:modified>
</cp:coreProperties>
</file>